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9" r:id="rId1"/>
  </p:sldMasterIdLst>
  <p:notesMasterIdLst>
    <p:notesMasterId r:id="rId113"/>
  </p:notesMasterIdLst>
  <p:handoutMasterIdLst>
    <p:handoutMasterId r:id="rId114"/>
  </p:handoutMasterIdLst>
  <p:sldIdLst>
    <p:sldId id="529" r:id="rId2"/>
    <p:sldId id="416" r:id="rId3"/>
    <p:sldId id="418" r:id="rId4"/>
    <p:sldId id="422" r:id="rId5"/>
    <p:sldId id="421" r:id="rId6"/>
    <p:sldId id="419" r:id="rId7"/>
    <p:sldId id="420" r:id="rId8"/>
    <p:sldId id="423" r:id="rId9"/>
    <p:sldId id="424" r:id="rId10"/>
    <p:sldId id="425" r:id="rId11"/>
    <p:sldId id="428" r:id="rId12"/>
    <p:sldId id="427" r:id="rId13"/>
    <p:sldId id="429" r:id="rId14"/>
    <p:sldId id="430" r:id="rId15"/>
    <p:sldId id="431" r:id="rId16"/>
    <p:sldId id="433" r:id="rId17"/>
    <p:sldId id="432" r:id="rId18"/>
    <p:sldId id="434" r:id="rId19"/>
    <p:sldId id="435" r:id="rId20"/>
    <p:sldId id="436" r:id="rId21"/>
    <p:sldId id="437" r:id="rId22"/>
    <p:sldId id="438" r:id="rId23"/>
    <p:sldId id="439" r:id="rId24"/>
    <p:sldId id="440" r:id="rId25"/>
    <p:sldId id="441" r:id="rId26"/>
    <p:sldId id="443" r:id="rId27"/>
    <p:sldId id="444" r:id="rId28"/>
    <p:sldId id="445" r:id="rId29"/>
    <p:sldId id="446" r:id="rId30"/>
    <p:sldId id="447" r:id="rId31"/>
    <p:sldId id="448" r:id="rId32"/>
    <p:sldId id="449" r:id="rId33"/>
    <p:sldId id="450" r:id="rId34"/>
    <p:sldId id="451" r:id="rId35"/>
    <p:sldId id="452" r:id="rId36"/>
    <p:sldId id="453" r:id="rId37"/>
    <p:sldId id="454" r:id="rId38"/>
    <p:sldId id="455" r:id="rId39"/>
    <p:sldId id="456" r:id="rId40"/>
    <p:sldId id="457" r:id="rId41"/>
    <p:sldId id="458" r:id="rId42"/>
    <p:sldId id="459" r:id="rId43"/>
    <p:sldId id="460" r:id="rId44"/>
    <p:sldId id="461" r:id="rId45"/>
    <p:sldId id="462" r:id="rId46"/>
    <p:sldId id="463" r:id="rId47"/>
    <p:sldId id="464" r:id="rId48"/>
    <p:sldId id="465" r:id="rId49"/>
    <p:sldId id="466" r:id="rId50"/>
    <p:sldId id="467" r:id="rId51"/>
    <p:sldId id="468" r:id="rId52"/>
    <p:sldId id="469" r:id="rId53"/>
    <p:sldId id="470" r:id="rId54"/>
    <p:sldId id="471" r:id="rId55"/>
    <p:sldId id="472" r:id="rId56"/>
    <p:sldId id="473" r:id="rId57"/>
    <p:sldId id="474" r:id="rId58"/>
    <p:sldId id="475" r:id="rId59"/>
    <p:sldId id="476" r:id="rId60"/>
    <p:sldId id="477" r:id="rId61"/>
    <p:sldId id="478" r:id="rId62"/>
    <p:sldId id="479" r:id="rId63"/>
    <p:sldId id="481" r:id="rId64"/>
    <p:sldId id="480" r:id="rId65"/>
    <p:sldId id="483" r:id="rId66"/>
    <p:sldId id="482" r:id="rId67"/>
    <p:sldId id="484" r:id="rId68"/>
    <p:sldId id="485" r:id="rId69"/>
    <p:sldId id="486" r:id="rId70"/>
    <p:sldId id="487" r:id="rId71"/>
    <p:sldId id="488" r:id="rId72"/>
    <p:sldId id="489" r:id="rId73"/>
    <p:sldId id="490" r:id="rId74"/>
    <p:sldId id="491" r:id="rId75"/>
    <p:sldId id="492" r:id="rId76"/>
    <p:sldId id="493" r:id="rId77"/>
    <p:sldId id="494" r:id="rId78"/>
    <p:sldId id="495" r:id="rId79"/>
    <p:sldId id="496" r:id="rId80"/>
    <p:sldId id="497" r:id="rId81"/>
    <p:sldId id="498" r:id="rId82"/>
    <p:sldId id="499" r:id="rId83"/>
    <p:sldId id="500" r:id="rId84"/>
    <p:sldId id="501" r:id="rId85"/>
    <p:sldId id="502" r:id="rId86"/>
    <p:sldId id="503" r:id="rId87"/>
    <p:sldId id="504" r:id="rId88"/>
    <p:sldId id="505" r:id="rId89"/>
    <p:sldId id="506" r:id="rId90"/>
    <p:sldId id="507" r:id="rId91"/>
    <p:sldId id="508" r:id="rId92"/>
    <p:sldId id="509" r:id="rId93"/>
    <p:sldId id="510" r:id="rId94"/>
    <p:sldId id="511" r:id="rId95"/>
    <p:sldId id="512" r:id="rId96"/>
    <p:sldId id="513" r:id="rId97"/>
    <p:sldId id="514" r:id="rId98"/>
    <p:sldId id="515" r:id="rId99"/>
    <p:sldId id="516" r:id="rId100"/>
    <p:sldId id="517" r:id="rId101"/>
    <p:sldId id="518" r:id="rId102"/>
    <p:sldId id="519" r:id="rId103"/>
    <p:sldId id="520" r:id="rId104"/>
    <p:sldId id="521" r:id="rId105"/>
    <p:sldId id="522" r:id="rId106"/>
    <p:sldId id="523" r:id="rId107"/>
    <p:sldId id="524" r:id="rId108"/>
    <p:sldId id="525" r:id="rId109"/>
    <p:sldId id="526" r:id="rId110"/>
    <p:sldId id="527" r:id="rId111"/>
    <p:sldId id="528" r:id="rId112"/>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00"/>
    <a:srgbClr val="CCECFF"/>
    <a:srgbClr val="D25500"/>
    <a:srgbClr val="FFCC66"/>
    <a:srgbClr val="EAEAEA"/>
    <a:srgbClr val="E7F6EF"/>
    <a:srgbClr val="FDA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526" autoAdjust="0"/>
  </p:normalViewPr>
  <p:slideViewPr>
    <p:cSldViewPr snapToGrid="0">
      <p:cViewPr varScale="1">
        <p:scale>
          <a:sx n="68" d="100"/>
          <a:sy n="68" d="100"/>
        </p:scale>
        <p:origin x="12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32" y="-78"/>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A8C4B907-FD73-4479-8392-3CB32832467B}" type="slidenum">
              <a:rPr lang="en-US" altLang="zh-CN"/>
              <a:pPr>
                <a:defRPr/>
              </a:pPr>
              <a:t>‹#›</a:t>
            </a:fld>
            <a:endParaRPr lang="en-US" altLang="zh-CN"/>
          </a:p>
        </p:txBody>
      </p:sp>
    </p:spTree>
    <p:extLst>
      <p:ext uri="{BB962C8B-B14F-4D97-AF65-F5344CB8AC3E}">
        <p14:creationId xmlns:p14="http://schemas.microsoft.com/office/powerpoint/2010/main" val="2108761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Arial" pitchFamily="34" charset="0"/>
              </a:defRPr>
            </a:lvl1pPr>
          </a:lstStyle>
          <a:p>
            <a:pPr>
              <a:defRPr/>
            </a:pPr>
            <a:fld id="{94DBB396-C100-4267-A31B-2C8165D9D988}" type="datetimeFigureOut">
              <a:rPr lang="zh-CN" altLang="en-US"/>
              <a:pPr>
                <a:defRPr/>
              </a:pPr>
              <a:t>2022/7/27</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Arial" pitchFamily="34" charset="0"/>
              </a:defRPr>
            </a:lvl1pPr>
          </a:lstStyle>
          <a:p>
            <a:pPr>
              <a:defRPr/>
            </a:pPr>
            <a:fld id="{F8398042-608D-469C-A157-D8D4C46D0064}" type="slidenum">
              <a:rPr lang="zh-CN" altLang="en-US"/>
              <a:pPr>
                <a:defRPr/>
              </a:pPr>
              <a:t>‹#›</a:t>
            </a:fld>
            <a:endParaRPr lang="zh-CN" altLang="en-US"/>
          </a:p>
        </p:txBody>
      </p:sp>
    </p:spTree>
    <p:extLst>
      <p:ext uri="{BB962C8B-B14F-4D97-AF65-F5344CB8AC3E}">
        <p14:creationId xmlns:p14="http://schemas.microsoft.com/office/powerpoint/2010/main" val="2148193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B3092-BF60-4F88-B0F7-722F012CF5F5}"/>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494B495B-F011-43BC-AB9C-40F36F24DEE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356B9C5-AF1B-446C-AE47-8795B51A302A}"/>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711B21B8-E6DA-485F-9EF0-2A1A1AE1EED9}"/>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F2B51197-4B2D-44DC-B154-68795E28F00D}"/>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56935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86774-AC91-4212-B44D-24F9075D90F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803E35-E3E7-40DE-B72A-F79E33FF291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E02743-A17C-4408-8122-51F280F36E07}"/>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EF20B282-E0BE-4D9D-BD5F-49C28FFB92A0}"/>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C1D12930-B84F-4E04-B04F-BD8BD48BEE85}"/>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429436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CD1452-B55E-46E2-9DCD-5A6B3A26DAE2}"/>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F8808D8-9698-4A4E-8323-559EDB3B7E13}"/>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A80A7E-2303-4A07-A35F-B10777E8EBD5}"/>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A8EEACD0-A4BB-465E-92D0-862E73A8D639}"/>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374C0BB2-3739-4F69-8958-4ACFA68E6325}"/>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1864564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25FC3-9C9B-47BB-8849-C2522EA57A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3B68EB8-2DAC-4CEA-A8C9-53302FD8B32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39915D6-575D-4FDA-8BCF-2894227D10F4}"/>
              </a:ext>
            </a:extLst>
          </p:cNvPr>
          <p:cNvSpPr>
            <a:spLocks noGrp="1"/>
          </p:cNvSpPr>
          <p:nvPr>
            <p:ph type="dt" sz="half" idx="10"/>
          </p:nvPr>
        </p:nvSpPr>
        <p:spPr/>
        <p:txBody>
          <a:bodyPr/>
          <a:lstStyle/>
          <a:p>
            <a:fld id="{ECD15C03-D479-49EC-84AE-5B73C72163E2}" type="datetimeFigureOut">
              <a:rPr lang="zh-CN" altLang="en-US" smtClean="0"/>
              <a:t>2022/7/27</a:t>
            </a:fld>
            <a:endParaRPr lang="zh-CN" altLang="en-US"/>
          </a:p>
        </p:txBody>
      </p:sp>
      <p:sp>
        <p:nvSpPr>
          <p:cNvPr id="5" name="页脚占位符 4">
            <a:extLst>
              <a:ext uri="{FF2B5EF4-FFF2-40B4-BE49-F238E27FC236}">
                <a16:creationId xmlns:a16="http://schemas.microsoft.com/office/drawing/2014/main" id="{94BEF2EF-0C3F-429B-B87E-4829C03E58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D3AFBC-892D-4494-A67B-6AE929AB3790}"/>
              </a:ext>
            </a:extLst>
          </p:cNvPr>
          <p:cNvSpPr>
            <a:spLocks noGrp="1"/>
          </p:cNvSpPr>
          <p:nvPr>
            <p:ph type="sldNum" sz="quarter" idx="12"/>
          </p:nvPr>
        </p:nvSpPr>
        <p:spPr/>
        <p:txBody>
          <a:bodyPr/>
          <a:lstStyle/>
          <a:p>
            <a:fld id="{9AE3FA64-508D-48A6-9FC4-D425EE9390D2}" type="slidenum">
              <a:rPr lang="zh-CN" altLang="en-US" smtClean="0"/>
              <a:t>‹#›</a:t>
            </a:fld>
            <a:endParaRPr lang="zh-CN" altLang="en-US"/>
          </a:p>
        </p:txBody>
      </p:sp>
      <p:sp>
        <p:nvSpPr>
          <p:cNvPr id="7" name="Rectangle 40">
            <a:hlinkClick r:id="rId2"/>
            <a:extLst>
              <a:ext uri="{FF2B5EF4-FFF2-40B4-BE49-F238E27FC236}">
                <a16:creationId xmlns:a16="http://schemas.microsoft.com/office/drawing/2014/main" id="{88B7BF7A-FF13-4EA9-AF07-7222412A7B05}"/>
              </a:ext>
            </a:extLst>
          </p:cNvPr>
          <p:cNvSpPr>
            <a:spLocks noChangeArrowheads="1"/>
          </p:cNvSpPr>
          <p:nvPr userDrawn="1"/>
        </p:nvSpPr>
        <p:spPr bwMode="auto">
          <a:xfrm>
            <a:off x="5395369" y="6370410"/>
            <a:ext cx="3154362" cy="306387"/>
          </a:xfrm>
          <a:prstGeom prst="rect">
            <a:avLst/>
          </a:prstGeom>
          <a:solidFill>
            <a:schemeClr val="accent1">
              <a:alpha val="0"/>
            </a:schemeClr>
          </a:solidFill>
          <a:ln w="9525">
            <a:noFill/>
            <a:miter lim="800000"/>
            <a:headEnd/>
            <a:tailEnd/>
          </a:ln>
        </p:spPr>
        <p:txBody>
          <a:bodyPr>
            <a:spAutoFit/>
          </a:bodyPr>
          <a:lstStyle/>
          <a:p>
            <a:pPr>
              <a:defRPr/>
            </a:pPr>
            <a:r>
              <a:rPr lang="en-US" altLang="zh-CN" sz="1400" b="1" dirty="0">
                <a:latin typeface="Arial" charset="0"/>
              </a:rPr>
              <a:t>DATABASE@UESTC</a:t>
            </a:r>
          </a:p>
        </p:txBody>
      </p:sp>
      <p:sp>
        <p:nvSpPr>
          <p:cNvPr id="8" name="TextBox 10">
            <a:extLst>
              <a:ext uri="{FF2B5EF4-FFF2-40B4-BE49-F238E27FC236}">
                <a16:creationId xmlns:a16="http://schemas.microsoft.com/office/drawing/2014/main" id="{5FC4FE62-5441-4C3C-AFF5-A3CEA6BD04DD}"/>
              </a:ext>
            </a:extLst>
          </p:cNvPr>
          <p:cNvSpPr txBox="1"/>
          <p:nvPr userDrawn="1"/>
        </p:nvSpPr>
        <p:spPr>
          <a:xfrm>
            <a:off x="369345" y="6330722"/>
            <a:ext cx="1827946" cy="461665"/>
          </a:xfrm>
          <a:prstGeom prst="rect">
            <a:avLst/>
          </a:prstGeom>
          <a:noFill/>
        </p:spPr>
        <p:txBody>
          <a:bodyPr wrap="square">
            <a:spAutoFit/>
          </a:bodyPr>
          <a:lstStyle/>
          <a:p>
            <a:pPr>
              <a:defRPr/>
            </a:pPr>
            <a:r>
              <a:rPr lang="zh-CN" altLang="en-US" sz="1200" b="1" dirty="0">
                <a:solidFill>
                  <a:srgbClr val="FF0000"/>
                </a:solidFill>
              </a:rPr>
              <a:t>学以致用</a:t>
            </a:r>
            <a:r>
              <a:rPr lang="en-US" altLang="zh-CN" sz="1200" b="1" dirty="0">
                <a:solidFill>
                  <a:srgbClr val="FF0000"/>
                </a:solidFill>
              </a:rPr>
              <a:t>                     </a:t>
            </a:r>
          </a:p>
          <a:p>
            <a:pPr>
              <a:defRPr/>
            </a:pPr>
            <a:r>
              <a:rPr lang="en-US" altLang="zh-CN" sz="1200" b="1" dirty="0">
                <a:solidFill>
                  <a:srgbClr val="FF0000"/>
                </a:solidFill>
              </a:rPr>
              <a:t>	</a:t>
            </a:r>
            <a:r>
              <a:rPr lang="zh-CN" altLang="en-US" sz="1200" b="1" dirty="0">
                <a:solidFill>
                  <a:srgbClr val="FF0000"/>
                </a:solidFill>
              </a:rPr>
              <a:t>用以促学</a:t>
            </a:r>
          </a:p>
        </p:txBody>
      </p:sp>
    </p:spTree>
    <p:extLst>
      <p:ext uri="{BB962C8B-B14F-4D97-AF65-F5344CB8AC3E}">
        <p14:creationId xmlns:p14="http://schemas.microsoft.com/office/powerpoint/2010/main" val="2392511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C09EF-27EB-4F9F-B2C3-0985F7874AE1}"/>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DF8585B9-8841-4AC9-A7A2-785E240CE79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6BB8038-B753-4288-8039-4D50E84F245F}"/>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902C50D7-6C1F-4C5A-A434-35C999E18A39}"/>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71B8C87B-93EC-4A08-A909-FFB682A9EB96}"/>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185876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C986F-D261-4B01-A678-C6BA877434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38CEFB-6D66-4A32-B894-3C7ACCA132EE}"/>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911F66F-FF47-4B5F-99FE-32537822F902}"/>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B4145F1-7D53-483D-852E-1F986915D16D}"/>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B5FA91CD-920D-4EDD-ADD4-E23526F8692F}"/>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928D7C05-8D0B-47B4-AD98-40B6F987F5F2}"/>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1287329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C5529-D575-4C60-905F-1E2E52D24819}"/>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BC3C9DB-CC6C-4BCD-B6D6-17E510707BC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B08ECE3A-8907-4154-9F5F-E06AA7323BB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830467E-1D6B-4A66-BA0F-97C6ECF4624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9603F932-7371-445B-AAEE-3F2EF10F863A}"/>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1384676-BAE8-4D8E-848D-4C2C480FEBA2}"/>
              </a:ext>
            </a:extLst>
          </p:cNvPr>
          <p:cNvSpPr>
            <a:spLocks noGrp="1"/>
          </p:cNvSpPr>
          <p:nvPr>
            <p:ph type="dt" sz="half" idx="10"/>
          </p:nvPr>
        </p:nvSpPr>
        <p:spPr/>
        <p:txBody>
          <a:bodyPr/>
          <a:lstStyle/>
          <a:p>
            <a:pPr>
              <a:defRPr/>
            </a:pPr>
            <a:endParaRPr lang="en-US" altLang="zh-CN"/>
          </a:p>
        </p:txBody>
      </p:sp>
      <p:sp>
        <p:nvSpPr>
          <p:cNvPr id="8" name="页脚占位符 7">
            <a:extLst>
              <a:ext uri="{FF2B5EF4-FFF2-40B4-BE49-F238E27FC236}">
                <a16:creationId xmlns:a16="http://schemas.microsoft.com/office/drawing/2014/main" id="{6809B246-FE00-4F40-8278-F5AB1BA35BF8}"/>
              </a:ext>
            </a:extLst>
          </p:cNvPr>
          <p:cNvSpPr>
            <a:spLocks noGrp="1"/>
          </p:cNvSpPr>
          <p:nvPr>
            <p:ph type="ftr" sz="quarter" idx="11"/>
          </p:nvPr>
        </p:nvSpPr>
        <p:spPr/>
        <p:txBody>
          <a:bodyPr/>
          <a:lstStyle/>
          <a:p>
            <a:pPr>
              <a:defRPr/>
            </a:pPr>
            <a:endParaRPr lang="en-US" altLang="zh-CN"/>
          </a:p>
        </p:txBody>
      </p:sp>
      <p:sp>
        <p:nvSpPr>
          <p:cNvPr id="9" name="灯片编号占位符 8">
            <a:extLst>
              <a:ext uri="{FF2B5EF4-FFF2-40B4-BE49-F238E27FC236}">
                <a16:creationId xmlns:a16="http://schemas.microsoft.com/office/drawing/2014/main" id="{BCDA289E-2541-430B-9631-A3EC4716614C}"/>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202645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A2C48-973B-4F4A-B13B-0DC42A64E5A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5FD4B9-3A97-442A-9D55-CB56B2370ABF}"/>
              </a:ext>
            </a:extLst>
          </p:cNvPr>
          <p:cNvSpPr>
            <a:spLocks noGrp="1"/>
          </p:cNvSpPr>
          <p:nvPr>
            <p:ph type="dt" sz="half" idx="10"/>
          </p:nvPr>
        </p:nvSpPr>
        <p:spPr/>
        <p:txBody>
          <a:bodyPr/>
          <a:lstStyle/>
          <a:p>
            <a:pPr>
              <a:defRPr/>
            </a:pPr>
            <a:endParaRPr lang="en-US" altLang="zh-CN"/>
          </a:p>
        </p:txBody>
      </p:sp>
      <p:sp>
        <p:nvSpPr>
          <p:cNvPr id="4" name="页脚占位符 3">
            <a:extLst>
              <a:ext uri="{FF2B5EF4-FFF2-40B4-BE49-F238E27FC236}">
                <a16:creationId xmlns:a16="http://schemas.microsoft.com/office/drawing/2014/main" id="{687EBCB1-3FCE-402E-8E72-9576E1E1B2F8}"/>
              </a:ext>
            </a:extLst>
          </p:cNvPr>
          <p:cNvSpPr>
            <a:spLocks noGrp="1"/>
          </p:cNvSpPr>
          <p:nvPr>
            <p:ph type="ftr" sz="quarter" idx="11"/>
          </p:nvPr>
        </p:nvSpPr>
        <p:spPr/>
        <p:txBody>
          <a:bodyPr/>
          <a:lstStyle/>
          <a:p>
            <a:pPr>
              <a:defRPr/>
            </a:pPr>
            <a:endParaRPr lang="en-US" altLang="zh-CN"/>
          </a:p>
        </p:txBody>
      </p:sp>
      <p:sp>
        <p:nvSpPr>
          <p:cNvPr id="5" name="灯片编号占位符 4">
            <a:extLst>
              <a:ext uri="{FF2B5EF4-FFF2-40B4-BE49-F238E27FC236}">
                <a16:creationId xmlns:a16="http://schemas.microsoft.com/office/drawing/2014/main" id="{B44AA460-79FD-49F8-ADE2-7C5A8D8C97B5}"/>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56300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B14557-029E-41CD-8578-73FC00605E37}"/>
              </a:ext>
            </a:extLst>
          </p:cNvPr>
          <p:cNvSpPr>
            <a:spLocks noGrp="1"/>
          </p:cNvSpPr>
          <p:nvPr>
            <p:ph type="dt" sz="half" idx="10"/>
          </p:nvPr>
        </p:nvSpPr>
        <p:spPr/>
        <p:txBody>
          <a:bodyPr/>
          <a:lstStyle/>
          <a:p>
            <a:pPr>
              <a:defRPr/>
            </a:pPr>
            <a:endParaRPr lang="en-US" altLang="zh-CN"/>
          </a:p>
        </p:txBody>
      </p:sp>
      <p:sp>
        <p:nvSpPr>
          <p:cNvPr id="3" name="页脚占位符 2">
            <a:extLst>
              <a:ext uri="{FF2B5EF4-FFF2-40B4-BE49-F238E27FC236}">
                <a16:creationId xmlns:a16="http://schemas.microsoft.com/office/drawing/2014/main" id="{C13159BB-24C4-445C-9333-54E673B192A9}"/>
              </a:ext>
            </a:extLst>
          </p:cNvPr>
          <p:cNvSpPr>
            <a:spLocks noGrp="1"/>
          </p:cNvSpPr>
          <p:nvPr>
            <p:ph type="ftr" sz="quarter" idx="11"/>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097FAAAA-A1A0-4ABA-BF7A-171807AA75A7}"/>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166332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32A98-C727-4325-871C-9FC4D6B141AD}"/>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B6D37E1C-9A48-429B-A30D-3C0BC416986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75525FD-5E2A-46DF-BB7C-C92A152142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8F083360-3328-42B6-B403-661F688ADB2F}"/>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E1AF26A9-1D50-4A15-8C4C-C43510322CDC}"/>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4AE2408F-3305-4ABE-9AF8-9FF3E100AF48}"/>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519315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725FB-147A-4FEC-AF39-6849B5C3C98A}"/>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68C2C010-AD50-4D16-BDE9-96D2E08D4E7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0B4ABBB4-F4FB-4CB3-B09E-BDCFF590B35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7E177BAF-6241-4EBA-B2BB-488307F152CC}"/>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C1C3DAB5-941E-4846-9811-EEB1B598B5E1}"/>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C4740508-EF59-4101-B5CD-3C1779EE6C75}"/>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367467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E7A778-B0E3-459F-B7A3-BED45647C27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5129558-0E8A-4106-BC14-AE276C07B4B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00BBBE-4A17-4B71-BDF3-F31D3FCDEEF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a:extLst>
              <a:ext uri="{FF2B5EF4-FFF2-40B4-BE49-F238E27FC236}">
                <a16:creationId xmlns:a16="http://schemas.microsoft.com/office/drawing/2014/main" id="{132CB31D-77A2-4FEB-83A7-C9490F94897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a:extLst>
              <a:ext uri="{FF2B5EF4-FFF2-40B4-BE49-F238E27FC236}">
                <a16:creationId xmlns:a16="http://schemas.microsoft.com/office/drawing/2014/main" id="{8B1AC627-04F5-4D1A-A86A-173EE110BBB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392515647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955864" y="1428956"/>
            <a:ext cx="7199300" cy="1632900"/>
          </a:xfrm>
          <a:prstGeom prst="roundRect">
            <a:avLst/>
          </a:prstGeom>
          <a:ln>
            <a:solidFill>
              <a:srgbClr val="FF9933"/>
            </a:solidFill>
          </a:ln>
        </p:spPr>
        <p:style>
          <a:lnRef idx="2">
            <a:schemeClr val="accent2"/>
          </a:lnRef>
          <a:fillRef idx="1">
            <a:schemeClr val="lt1"/>
          </a:fillRef>
          <a:effectRef idx="0">
            <a:schemeClr val="accent2"/>
          </a:effectRef>
          <a:fontRef idx="minor">
            <a:schemeClr val="dk1"/>
          </a:fontRef>
        </p:style>
        <p:txBody>
          <a:bodyPr anchor="ctr"/>
          <a:lstStyle/>
          <a:p>
            <a:pPr marL="342900" indent="-342900" algn="ctr">
              <a:spcBef>
                <a:spcPts val="0"/>
              </a:spcBef>
              <a:spcAft>
                <a:spcPts val="1200"/>
              </a:spcAft>
              <a:defRPr/>
            </a:pPr>
            <a:r>
              <a:rPr lang="en-US" altLang="zh-CN" sz="2800" b="1" dirty="0">
                <a:solidFill>
                  <a:srgbClr val="00B050"/>
                </a:solidFill>
                <a:latin typeface="黑体" pitchFamily="2" charset="-122"/>
                <a:ea typeface="黑体" pitchFamily="2" charset="-122"/>
              </a:rPr>
              <a:t>《</a:t>
            </a:r>
            <a:r>
              <a:rPr lang="zh-CN" altLang="en-US" sz="2800" b="1" dirty="0">
                <a:solidFill>
                  <a:srgbClr val="00B050"/>
                </a:solidFill>
                <a:latin typeface="黑体" pitchFamily="2" charset="-122"/>
                <a:ea typeface="黑体" pitchFamily="2" charset="-122"/>
              </a:rPr>
              <a:t>数据库原理及应用</a:t>
            </a:r>
            <a:r>
              <a:rPr lang="en-US" altLang="zh-CN" sz="2800" b="1" dirty="0">
                <a:solidFill>
                  <a:srgbClr val="00B050"/>
                </a:solidFill>
                <a:latin typeface="黑体" pitchFamily="2" charset="-122"/>
                <a:ea typeface="黑体" pitchFamily="2" charset="-122"/>
              </a:rPr>
              <a:t>》</a:t>
            </a:r>
          </a:p>
          <a:p>
            <a:pPr marL="342900" indent="-342900" algn="ctr">
              <a:spcBef>
                <a:spcPct val="20000"/>
              </a:spcBef>
              <a:defRPr/>
            </a:pPr>
            <a:r>
              <a:rPr lang="zh-CN" altLang="en-US" sz="4400" b="1" dirty="0">
                <a:solidFill>
                  <a:srgbClr val="FF0000"/>
                </a:solidFill>
              </a:rPr>
              <a:t>第</a:t>
            </a:r>
            <a:r>
              <a:rPr lang="en-US" altLang="zh-CN" sz="4400" b="1" dirty="0">
                <a:solidFill>
                  <a:srgbClr val="FF0000"/>
                </a:solidFill>
              </a:rPr>
              <a:t>3</a:t>
            </a:r>
            <a:r>
              <a:rPr lang="zh-CN" altLang="en-US" sz="4400" b="1" dirty="0">
                <a:solidFill>
                  <a:srgbClr val="FF0000"/>
                </a:solidFill>
              </a:rPr>
              <a:t>章 </a:t>
            </a:r>
            <a:r>
              <a:rPr lang="en-US" altLang="zh-CN" sz="4400" b="1" dirty="0">
                <a:solidFill>
                  <a:srgbClr val="FF0000"/>
                </a:solidFill>
              </a:rPr>
              <a:t>SQL</a:t>
            </a:r>
            <a:r>
              <a:rPr lang="zh-CN" altLang="en-US" sz="4400" b="1" dirty="0">
                <a:solidFill>
                  <a:srgbClr val="FF0000"/>
                </a:solidFill>
              </a:rPr>
              <a:t>基础</a:t>
            </a:r>
          </a:p>
        </p:txBody>
      </p:sp>
      <p:pic>
        <p:nvPicPr>
          <p:cNvPr id="7176" name="Picture 3"/>
          <p:cNvPicPr>
            <a:picLocks noChangeAspect="1" noChangeArrowheads="1"/>
          </p:cNvPicPr>
          <p:nvPr/>
        </p:nvPicPr>
        <p:blipFill>
          <a:blip r:embed="rId2"/>
          <a:srcRect/>
          <a:stretch>
            <a:fillRect/>
          </a:stretch>
        </p:blipFill>
        <p:spPr bwMode="auto">
          <a:xfrm>
            <a:off x="941388" y="0"/>
            <a:ext cx="2798762" cy="868363"/>
          </a:xfrm>
          <a:prstGeom prst="rect">
            <a:avLst/>
          </a:prstGeom>
          <a:noFill/>
          <a:ln w="9525">
            <a:noFill/>
            <a:miter lim="800000"/>
            <a:headEnd/>
            <a:tailEnd/>
          </a:ln>
        </p:spPr>
      </p:pic>
      <p:pic>
        <p:nvPicPr>
          <p:cNvPr id="7177" name="Picture 3"/>
          <p:cNvPicPr>
            <a:picLocks noChangeAspect="1" noChangeArrowheads="1"/>
          </p:cNvPicPr>
          <p:nvPr/>
        </p:nvPicPr>
        <p:blipFill>
          <a:blip r:embed="rId2"/>
          <a:srcRect/>
          <a:stretch>
            <a:fillRect/>
          </a:stretch>
        </p:blipFill>
        <p:spPr bwMode="auto">
          <a:xfrm>
            <a:off x="3711575" y="0"/>
            <a:ext cx="2873375" cy="86836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922338"/>
            <a:ext cx="8545513" cy="5289550"/>
          </a:xfrm>
        </p:spPr>
        <p:txBody>
          <a:bodyPr/>
          <a:lstStyle/>
          <a:p>
            <a:pPr lvl="1"/>
            <a:r>
              <a:rPr lang="zh-CN" altLang="en-US" b="1" dirty="0"/>
              <a:t>为了创建数据库，用户必须是系统管理员或者被授权使用</a:t>
            </a:r>
            <a:r>
              <a:rPr lang="en-US" altLang="zh-CN" b="1" dirty="0"/>
              <a:t>CREATE DATABASE</a:t>
            </a:r>
            <a:r>
              <a:rPr lang="zh-CN" altLang="en-US" b="1" dirty="0"/>
              <a:t>语句，语法形式如下：</a:t>
            </a:r>
            <a:endParaRPr lang="en-US" altLang="zh-CN" b="1" dirty="0"/>
          </a:p>
          <a:p>
            <a:pPr lvl="2">
              <a:buNone/>
            </a:pPr>
            <a:r>
              <a:rPr lang="en-US" altLang="zh-CN" b="1" dirty="0">
                <a:solidFill>
                  <a:srgbClr val="FF0000"/>
                </a:solidFill>
              </a:rPr>
              <a:t>CREATE DATABASE </a:t>
            </a:r>
            <a:r>
              <a:rPr lang="en-US" altLang="zh-CN" b="1" dirty="0"/>
              <a:t>&lt;</a:t>
            </a:r>
            <a:r>
              <a:rPr lang="zh-CN" altLang="en-US" b="1" dirty="0"/>
              <a:t>数据库名</a:t>
            </a:r>
            <a:r>
              <a:rPr lang="en-US" altLang="zh-CN" b="1" dirty="0"/>
              <a:t>&gt;</a:t>
            </a:r>
          </a:p>
          <a:p>
            <a:pPr lvl="2">
              <a:buNone/>
            </a:pPr>
            <a:r>
              <a:rPr lang="en-US" altLang="zh-CN" b="1" dirty="0"/>
              <a:t>[&lt;On  Primary&gt;     </a:t>
            </a:r>
          </a:p>
          <a:p>
            <a:pPr marL="993775" lvl="2" indent="-820738" algn="r">
              <a:buNone/>
            </a:pPr>
            <a:r>
              <a:rPr lang="en-US" altLang="zh-CN" sz="1600" b="1" i="1" dirty="0">
                <a:solidFill>
                  <a:srgbClr val="0070C0"/>
                </a:solidFill>
              </a:rPr>
              <a:t>% </a:t>
            </a:r>
            <a:r>
              <a:rPr lang="zh-CN" altLang="en-US" sz="1600" b="1" i="1" dirty="0">
                <a:solidFill>
                  <a:srgbClr val="0070C0"/>
                </a:solidFill>
              </a:rPr>
              <a:t>一个数据库可建多个档案文件，主档案文件是会有一个，默认在主档案文件</a:t>
            </a:r>
            <a:endParaRPr lang="en-US" altLang="zh-CN" sz="1600" b="1" i="1" dirty="0">
              <a:solidFill>
                <a:srgbClr val="0070C0"/>
              </a:solidFill>
            </a:endParaRPr>
          </a:p>
          <a:p>
            <a:pPr lvl="2">
              <a:buNone/>
            </a:pPr>
            <a:r>
              <a:rPr lang="en-US" altLang="zh-CN" b="1" dirty="0"/>
              <a:t>    ([Name = </a:t>
            </a:r>
            <a:r>
              <a:rPr lang="zh-CN" altLang="en-US" b="1" dirty="0"/>
              <a:t>系统使用的逻辑名</a:t>
            </a:r>
            <a:r>
              <a:rPr lang="en-US" altLang="zh-CN" b="1" dirty="0"/>
              <a:t>],</a:t>
            </a:r>
          </a:p>
          <a:p>
            <a:pPr lvl="2">
              <a:buNone/>
            </a:pPr>
            <a:r>
              <a:rPr lang="en-US" altLang="zh-CN" b="1" dirty="0"/>
              <a:t>    [Filename = </a:t>
            </a:r>
            <a:r>
              <a:rPr lang="zh-CN" altLang="en-US" b="1" dirty="0"/>
              <a:t>完全限定的</a:t>
            </a:r>
            <a:r>
              <a:rPr lang="en-US" altLang="zh-CN" b="1" dirty="0"/>
              <a:t>NT Server</a:t>
            </a:r>
            <a:r>
              <a:rPr lang="zh-CN" altLang="en-US" b="1" dirty="0"/>
              <a:t>文件名</a:t>
            </a:r>
            <a:r>
              <a:rPr lang="en-US" altLang="zh-CN" b="1" dirty="0"/>
              <a:t>], </a:t>
            </a:r>
          </a:p>
          <a:p>
            <a:pPr lvl="2">
              <a:buNone/>
            </a:pPr>
            <a:r>
              <a:rPr lang="en-US" altLang="zh-CN" b="1" dirty="0"/>
              <a:t>    [Size = </a:t>
            </a:r>
            <a:r>
              <a:rPr lang="zh-CN" altLang="en-US" b="1" dirty="0"/>
              <a:t>文件的初始大小</a:t>
            </a:r>
            <a:r>
              <a:rPr lang="en-US" altLang="zh-CN" b="1" dirty="0"/>
              <a:t>],</a:t>
            </a:r>
          </a:p>
          <a:p>
            <a:pPr lvl="2">
              <a:buNone/>
            </a:pPr>
            <a:r>
              <a:rPr lang="en-US" altLang="zh-CN" b="1" dirty="0"/>
              <a:t>    [MaxSize = </a:t>
            </a:r>
            <a:r>
              <a:rPr lang="zh-CN" altLang="en-US" b="1" dirty="0"/>
              <a:t>最大的文件尺寸</a:t>
            </a:r>
            <a:r>
              <a:rPr lang="en-US" altLang="zh-CN" b="1" dirty="0"/>
              <a:t>],</a:t>
            </a:r>
          </a:p>
          <a:p>
            <a:pPr lvl="2">
              <a:buNone/>
            </a:pPr>
            <a:r>
              <a:rPr lang="en-US" altLang="zh-CN" b="1" dirty="0"/>
              <a:t>    [FileGrowth = </a:t>
            </a:r>
            <a:r>
              <a:rPr lang="zh-CN" altLang="en-US" b="1" dirty="0"/>
              <a:t>系统的扩展文件量</a:t>
            </a:r>
            <a:r>
              <a:rPr lang="en-US" altLang="zh-CN" b="1" dirty="0"/>
              <a:t>])…]</a:t>
            </a:r>
          </a:p>
          <a:p>
            <a:pPr lvl="2">
              <a:buNone/>
            </a:pPr>
            <a:r>
              <a:rPr lang="en-US" altLang="zh-CN" b="1" dirty="0"/>
              <a:t>    [&lt;Log On&gt;</a:t>
            </a:r>
          </a:p>
          <a:p>
            <a:pPr lvl="2">
              <a:buNone/>
            </a:pPr>
            <a:r>
              <a:rPr lang="en-US" altLang="zh-CN" b="1" dirty="0"/>
              <a:t>    ([Name = </a:t>
            </a:r>
            <a:r>
              <a:rPr lang="zh-CN" altLang="en-US" b="1" dirty="0"/>
              <a:t>系统使用的逻辑名</a:t>
            </a:r>
            <a:r>
              <a:rPr lang="en-US" altLang="zh-CN" b="1" dirty="0"/>
              <a:t>],</a:t>
            </a:r>
          </a:p>
          <a:p>
            <a:pPr lvl="2">
              <a:buNone/>
            </a:pPr>
            <a:r>
              <a:rPr lang="en-US" altLang="zh-CN" b="1" dirty="0"/>
              <a:t>    [Filename = </a:t>
            </a:r>
            <a:r>
              <a:rPr lang="zh-CN" altLang="en-US" b="1" dirty="0"/>
              <a:t>完全限定的</a:t>
            </a:r>
            <a:r>
              <a:rPr lang="en-US" altLang="zh-CN" b="1" dirty="0"/>
              <a:t>NT Server</a:t>
            </a:r>
            <a:r>
              <a:rPr lang="zh-CN" altLang="en-US" b="1" dirty="0"/>
              <a:t>文件名</a:t>
            </a:r>
            <a:r>
              <a:rPr lang="en-US" altLang="zh-CN" b="1" dirty="0"/>
              <a:t>],</a:t>
            </a:r>
          </a:p>
          <a:p>
            <a:pPr lvl="2">
              <a:buNone/>
            </a:pPr>
            <a:r>
              <a:rPr lang="en-US" altLang="zh-CN" b="1" dirty="0"/>
              <a:t>    [Size = </a:t>
            </a:r>
            <a:r>
              <a:rPr lang="zh-CN" altLang="en-US" b="1" dirty="0"/>
              <a:t>文件的初始大小</a:t>
            </a:r>
            <a:r>
              <a:rPr lang="en-US" altLang="zh-CN" b="1" dirty="0"/>
              <a:t>],</a:t>
            </a:r>
          </a:p>
          <a:p>
            <a:pPr lvl="2">
              <a:buNone/>
            </a:pPr>
            <a:r>
              <a:rPr lang="en-US" altLang="zh-CN" b="1" dirty="0"/>
              <a:t>    [FileGrowth = </a:t>
            </a:r>
            <a:r>
              <a:rPr lang="zh-CN" altLang="en-US" b="1" dirty="0"/>
              <a:t>系统的扩展文件量</a:t>
            </a:r>
            <a:r>
              <a:rPr lang="en-US" altLang="zh-CN" b="1" dirty="0"/>
              <a:t>])]</a:t>
            </a:r>
            <a:endParaRPr lang="zh-CN" altLang="en-US" b="1" dirty="0"/>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创建数据库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 calcmode="lin" valueType="num">
                                      <p:cBhvr additive="base">
                                        <p:cTn id="5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 calcmode="lin" valueType="num">
                                      <p:cBhvr additive="base">
                                        <p:cTn id="5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聚簇索引</a:t>
            </a:r>
            <a:endParaRPr lang="en-US" altLang="zh-CN" b="1" dirty="0">
              <a:solidFill>
                <a:schemeClr val="tx1"/>
              </a:solidFill>
            </a:endParaRPr>
          </a:p>
          <a:p>
            <a:pPr lvl="2" eaLnBrk="1" hangingPunct="1"/>
            <a:r>
              <a:rPr lang="zh-CN" altLang="en-US" b="1" dirty="0">
                <a:solidFill>
                  <a:schemeClr val="tx1"/>
                </a:solidFill>
              </a:rPr>
              <a:t>建立聚簇索引后，基表中数据也需要按指定的聚簇属性值的升序或降序存放。也即聚簇索引的索引项顺序与表中记录的物理顺序一致</a:t>
            </a:r>
          </a:p>
          <a:p>
            <a:pPr lvl="2" eaLnBrk="1" hangingPunct="1"/>
            <a:r>
              <a:rPr lang="zh-CN" altLang="en-US" b="1" dirty="0">
                <a:solidFill>
                  <a:schemeClr val="tx1"/>
                </a:solidFill>
              </a:rPr>
              <a:t>在一个基本表上最多只能建立一个聚簇索引</a:t>
            </a:r>
          </a:p>
          <a:p>
            <a:pPr lvl="2" eaLnBrk="1" hangingPunct="1"/>
            <a:r>
              <a:rPr lang="zh-CN" altLang="en-US" b="1" dirty="0">
                <a:solidFill>
                  <a:schemeClr val="tx1"/>
                </a:solidFill>
              </a:rPr>
              <a:t>聚簇索引的用途：对于某些类型</a:t>
            </a:r>
            <a:r>
              <a:rPr lang="en-US" altLang="zh-CN" b="1" dirty="0">
                <a:solidFill>
                  <a:schemeClr val="tx1"/>
                </a:solidFill>
              </a:rPr>
              <a:t>(</a:t>
            </a:r>
            <a:r>
              <a:rPr lang="zh-CN" altLang="en-US" b="1" dirty="0">
                <a:solidFill>
                  <a:schemeClr val="tx1"/>
                </a:solidFill>
              </a:rPr>
              <a:t>范围查找</a:t>
            </a:r>
            <a:r>
              <a:rPr lang="en-US" altLang="zh-CN" b="1" dirty="0">
                <a:solidFill>
                  <a:schemeClr val="tx1"/>
                </a:solidFill>
              </a:rPr>
              <a:t>)</a:t>
            </a:r>
            <a:r>
              <a:rPr lang="zh-CN" altLang="en-US" b="1" dirty="0">
                <a:solidFill>
                  <a:schemeClr val="tx1"/>
                </a:solidFill>
              </a:rPr>
              <a:t>的查询，可以提高查询效率</a:t>
            </a:r>
          </a:p>
          <a:p>
            <a:pPr lvl="2" eaLnBrk="1" hangingPunct="1"/>
            <a:r>
              <a:rPr lang="zh-CN" altLang="en-US" b="1" dirty="0">
                <a:solidFill>
                  <a:schemeClr val="tx1"/>
                </a:solidFill>
              </a:rPr>
              <a:t>聚簇索引的适用范围</a:t>
            </a:r>
          </a:p>
          <a:p>
            <a:pPr lvl="3" eaLnBrk="1" hangingPunct="1"/>
            <a:r>
              <a:rPr lang="zh-CN" altLang="en-US" b="1" dirty="0">
                <a:solidFill>
                  <a:schemeClr val="tx1"/>
                </a:solidFill>
              </a:rPr>
              <a:t>很少对基表进行增删操作</a:t>
            </a:r>
          </a:p>
          <a:p>
            <a:pPr lvl="3" eaLnBrk="1" hangingPunct="1"/>
            <a:r>
              <a:rPr lang="zh-CN" altLang="en-US" b="1" dirty="0">
                <a:solidFill>
                  <a:schemeClr val="tx1"/>
                </a:solidFill>
              </a:rPr>
              <a:t>很少对其中的变长列进行修改操作 </a:t>
            </a:r>
          </a:p>
          <a:p>
            <a:pPr lvl="2" eaLnBrk="1" hangingPunct="1"/>
            <a:r>
              <a:rPr lang="zh-CN" altLang="en-US" b="1" dirty="0">
                <a:solidFill>
                  <a:schemeClr val="tx1"/>
                </a:solidFill>
              </a:rPr>
              <a:t>示例：</a:t>
            </a:r>
          </a:p>
          <a:p>
            <a:pPr lvl="2" eaLnBrk="1" hangingPunct="1">
              <a:buNone/>
            </a:pPr>
            <a:r>
              <a:rPr lang="en-US" altLang="zh-CN" b="1" dirty="0">
                <a:solidFill>
                  <a:schemeClr val="tx1"/>
                </a:solidFill>
              </a:rPr>
              <a:t>	CREATE CLUSTER INDEX </a:t>
            </a:r>
            <a:r>
              <a:rPr lang="en-US" altLang="zh-CN" b="1" dirty="0" err="1">
                <a:solidFill>
                  <a:schemeClr val="tx1"/>
                </a:solidFill>
              </a:rPr>
              <a:t>Stusname</a:t>
            </a:r>
            <a:r>
              <a:rPr lang="en-US" altLang="zh-CN" b="1" dirty="0">
                <a:solidFill>
                  <a:schemeClr val="tx1"/>
                </a:solidFill>
              </a:rPr>
              <a:t> ON Student(</a:t>
            </a:r>
            <a:r>
              <a:rPr lang="en-US" altLang="zh-CN" b="1" dirty="0" err="1">
                <a:solidFill>
                  <a:schemeClr val="tx1"/>
                </a:solidFill>
              </a:rPr>
              <a:t>Sname</a:t>
            </a:r>
            <a:r>
              <a:rPr lang="en-US" altLang="zh-CN" b="1" dirty="0">
                <a:solidFill>
                  <a:schemeClr val="tx1"/>
                </a:solidFill>
              </a:rPr>
              <a:t>)</a:t>
            </a:r>
            <a:r>
              <a:rPr lang="zh-CN" altLang="en-US" b="1" dirty="0">
                <a:solidFill>
                  <a:schemeClr val="tx1"/>
                </a:solidFill>
              </a:rPr>
              <a:t>；</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分类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非聚簇索引</a:t>
            </a:r>
            <a:endParaRPr lang="en-US" altLang="zh-CN" b="1" dirty="0">
              <a:solidFill>
                <a:schemeClr val="tx1"/>
              </a:solidFill>
            </a:endParaRPr>
          </a:p>
          <a:p>
            <a:pPr lvl="2" eaLnBrk="1" hangingPunct="1"/>
            <a:r>
              <a:rPr lang="zh-CN" altLang="en-US" b="1" dirty="0">
                <a:solidFill>
                  <a:schemeClr val="tx1"/>
                </a:solidFill>
              </a:rPr>
              <a:t>数据存储在一个地方，索引存储在另一个地方，索引带有指针指向数据的存储位置。</a:t>
            </a:r>
          </a:p>
          <a:p>
            <a:pPr lvl="2" eaLnBrk="1" hangingPunct="1"/>
            <a:r>
              <a:rPr lang="zh-CN" altLang="en-US" b="1" dirty="0">
                <a:solidFill>
                  <a:schemeClr val="tx1"/>
                </a:solidFill>
              </a:rPr>
              <a:t>索引中的项目按索引键值的顺序存储，而表中的信息按另一种顺序存储（也可以由聚簇索引规定）。</a:t>
            </a:r>
          </a:p>
          <a:p>
            <a:pPr lvl="2" eaLnBrk="1" hangingPunct="1"/>
            <a:r>
              <a:rPr lang="zh-CN" altLang="en-US" b="1" dirty="0">
                <a:solidFill>
                  <a:schemeClr val="tx1"/>
                </a:solidFill>
              </a:rPr>
              <a:t>在搜索数据值时，先对非聚集索引进行搜索，找到数据值在表中的位置，然后从该位置直接检索数据。</a:t>
            </a:r>
            <a:endParaRPr lang="en-US" altLang="zh-CN" b="1" dirty="0">
              <a:solidFill>
                <a:schemeClr val="tx1"/>
              </a:solidFill>
            </a:endParaRPr>
          </a:p>
          <a:p>
            <a:pPr lvl="2" eaLnBrk="1" hangingPunct="1"/>
            <a:r>
              <a:rPr lang="zh-CN" altLang="en-US" b="1" dirty="0">
                <a:solidFill>
                  <a:schemeClr val="tx1"/>
                </a:solidFill>
              </a:rPr>
              <a:t>由于索引包含描述查询所搜索的数据值在表中的精确位置的条目，这使非聚集索引成为精确匹配查询的最佳方法。</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分类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唯一值索引</a:t>
            </a:r>
            <a:endParaRPr lang="en-US" altLang="zh-CN" b="1" dirty="0">
              <a:solidFill>
                <a:schemeClr val="tx1"/>
              </a:solidFill>
            </a:endParaRPr>
          </a:p>
          <a:p>
            <a:pPr lvl="2" eaLnBrk="1" hangingPunct="1"/>
            <a:r>
              <a:rPr lang="zh-CN" altLang="en-US" b="1" dirty="0">
                <a:solidFill>
                  <a:schemeClr val="tx1"/>
                </a:solidFill>
              </a:rPr>
              <a:t>唯一索引确保索引列不包含重复的值。在多列唯一索引的情况下，该索引可以确保索引列中每个值组合都是唯一的。</a:t>
            </a:r>
          </a:p>
          <a:p>
            <a:pPr lvl="2" eaLnBrk="1" hangingPunct="1"/>
            <a:r>
              <a:rPr lang="zh-CN" altLang="en-US" b="1" dirty="0">
                <a:solidFill>
                  <a:schemeClr val="tx1"/>
                </a:solidFill>
              </a:rPr>
              <a:t>聚集索引和非聚集索引都可以是唯一的。因此，只要列中的数据是唯一的，就可以在同一个表上创建一个唯一的聚集索引和多个唯一的非聚集索引。</a:t>
            </a:r>
          </a:p>
          <a:p>
            <a:pPr lvl="2" eaLnBrk="1" hangingPunct="1"/>
            <a:r>
              <a:rPr lang="zh-CN" altLang="en-US" b="1" dirty="0">
                <a:solidFill>
                  <a:schemeClr val="tx1"/>
                </a:solidFill>
              </a:rPr>
              <a:t>创建</a:t>
            </a:r>
            <a:r>
              <a:rPr lang="en-US" altLang="zh-CN" b="1" dirty="0">
                <a:solidFill>
                  <a:schemeClr val="tx1"/>
                </a:solidFill>
              </a:rPr>
              <a:t>PRIMARY KEY</a:t>
            </a:r>
            <a:r>
              <a:rPr lang="zh-CN" altLang="en-US" b="1" dirty="0">
                <a:solidFill>
                  <a:schemeClr val="tx1"/>
                </a:solidFill>
              </a:rPr>
              <a:t>或</a:t>
            </a:r>
            <a:r>
              <a:rPr lang="en-US" altLang="zh-CN" b="1" dirty="0">
                <a:solidFill>
                  <a:schemeClr val="tx1"/>
                </a:solidFill>
              </a:rPr>
              <a:t>UNIQUE</a:t>
            </a:r>
            <a:r>
              <a:rPr lang="zh-CN" altLang="en-US" b="1" dirty="0">
                <a:solidFill>
                  <a:schemeClr val="tx1"/>
                </a:solidFill>
              </a:rPr>
              <a:t>约束会在表中指定的列上自动创建唯一索引。</a:t>
            </a:r>
          </a:p>
          <a:p>
            <a:pPr lvl="2" eaLnBrk="1" hangingPunct="1"/>
            <a:r>
              <a:rPr lang="zh-CN" altLang="en-US" b="1" dirty="0">
                <a:solidFill>
                  <a:schemeClr val="tx1"/>
                </a:solidFill>
              </a:rPr>
              <a:t>在同一个列组合上创建唯一索引而不是非唯一索引可为查询优化器提供附加信息，所以最好创建唯一索引。</a:t>
            </a:r>
            <a:endParaRPr lang="en-US" altLang="zh-CN" b="1" dirty="0">
              <a:solidFill>
                <a:schemeClr val="tx1"/>
              </a:solidFill>
            </a:endParaRPr>
          </a:p>
          <a:p>
            <a:pPr lvl="2" eaLnBrk="1" hangingPunct="1"/>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分类</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261350" cy="5384800"/>
          </a:xfrm>
        </p:spPr>
        <p:txBody>
          <a:bodyPr/>
          <a:lstStyle/>
          <a:p>
            <a:pPr lvl="1" eaLnBrk="1" hangingPunct="1"/>
            <a:r>
              <a:rPr lang="zh-CN" altLang="en-US" b="1" dirty="0">
                <a:solidFill>
                  <a:schemeClr val="tx1"/>
                </a:solidFill>
              </a:rPr>
              <a:t>选择数据量较大的表建立索引 </a:t>
            </a:r>
          </a:p>
          <a:p>
            <a:pPr lvl="2" eaLnBrk="1" hangingPunct="1"/>
            <a:r>
              <a:rPr lang="zh-CN" altLang="en-US" b="1" dirty="0">
                <a:solidFill>
                  <a:schemeClr val="tx1"/>
                </a:solidFill>
              </a:rPr>
              <a:t>一般来说，对于数据量较大的表，数据库系统越有机会找到最短路径，索引越能更好地改善响应的时间，越能显示出优势。</a:t>
            </a:r>
          </a:p>
          <a:p>
            <a:pPr lvl="2" eaLnBrk="1" hangingPunct="1"/>
            <a:r>
              <a:rPr lang="zh-CN" altLang="en-US" b="1" dirty="0">
                <a:solidFill>
                  <a:schemeClr val="tx1"/>
                </a:solidFill>
              </a:rPr>
              <a:t>索引对于列中的数据多而杂的列是特别有用。例如，在医院信息系统中，如果对患者诊断信息建立索引，速度提高的效果就比较明显。但是，不适宜在性别列上建立索引，因为有大量重复值，对其索引反而会降低查询速度。</a:t>
            </a:r>
          </a:p>
          <a:p>
            <a:pPr lvl="2" eaLnBrk="1" hangingPunct="1"/>
            <a:r>
              <a:rPr lang="zh-CN" altLang="en-US" b="1" dirty="0">
                <a:solidFill>
                  <a:schemeClr val="tx1"/>
                </a:solidFill>
              </a:rPr>
              <a:t>对于数据量较小最好不要建立索引，因为对小表索引，速度提高不仅不明显，反而会增大系统的开销，除非有特殊需要，要建立唯一索引来加强唯一。</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索引原则</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261350" cy="5384800"/>
          </a:xfrm>
        </p:spPr>
        <p:txBody>
          <a:bodyPr/>
          <a:lstStyle/>
          <a:p>
            <a:pPr lvl="1" eaLnBrk="1" hangingPunct="1"/>
            <a:r>
              <a:rPr lang="zh-CN" altLang="en-US" b="1" dirty="0">
                <a:solidFill>
                  <a:schemeClr val="tx1"/>
                </a:solidFill>
              </a:rPr>
              <a:t>建立索引的数量要适量（需要付出代价） </a:t>
            </a:r>
          </a:p>
          <a:p>
            <a:pPr lvl="2" eaLnBrk="1" hangingPunct="1"/>
            <a:r>
              <a:rPr lang="zh-CN" altLang="en-US" b="1" dirty="0">
                <a:solidFill>
                  <a:schemeClr val="tx1"/>
                </a:solidFill>
              </a:rPr>
              <a:t>尽管对一个基表可以建立多个索引，提高查询速度，但不宜建立太多的索引，最好不超过</a:t>
            </a:r>
            <a:r>
              <a:rPr lang="en-US" altLang="zh-CN" b="1" dirty="0">
                <a:solidFill>
                  <a:schemeClr val="tx1"/>
                </a:solidFill>
              </a:rPr>
              <a:t>3</a:t>
            </a:r>
            <a:r>
              <a:rPr lang="zh-CN" altLang="en-US" b="1" dirty="0">
                <a:solidFill>
                  <a:schemeClr val="tx1"/>
                </a:solidFill>
              </a:rPr>
              <a:t>个。</a:t>
            </a:r>
          </a:p>
          <a:p>
            <a:pPr lvl="2" eaLnBrk="1" hangingPunct="1"/>
            <a:r>
              <a:rPr lang="zh-CN" altLang="en-US" b="1" dirty="0">
                <a:solidFill>
                  <a:schemeClr val="tx1"/>
                </a:solidFill>
              </a:rPr>
              <a:t>索引要占用磁盘空间；</a:t>
            </a:r>
          </a:p>
          <a:p>
            <a:pPr lvl="2" eaLnBrk="1" hangingPunct="1"/>
            <a:r>
              <a:rPr lang="zh-CN" altLang="en-US" b="1" dirty="0">
                <a:solidFill>
                  <a:schemeClr val="tx1"/>
                </a:solidFill>
              </a:rPr>
              <a:t>系统要维护索引结构，维护索引结构系统要花费一定的开销，尤其是经常要插入或删除的表，其维护索引结构的代价是很大的，因此建立索引会减慢插入、修改、删除的执行速度。</a:t>
            </a:r>
          </a:p>
          <a:p>
            <a:pPr lvl="2" eaLnBrk="1" hangingPunct="1"/>
            <a:r>
              <a:rPr lang="zh-CN" altLang="en-US" b="1" dirty="0">
                <a:solidFill>
                  <a:schemeClr val="tx1"/>
                </a:solidFill>
              </a:rPr>
              <a:t>用户应该在加快查询速度和降低更新速度之间作出权衡。对于一个仅用来查询的表来讲，建立多个索引是比较合适的，但对更新操作比较频繁的表来讲最好少建立一些索引。</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索引原则</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261350" cy="5384800"/>
          </a:xfrm>
        </p:spPr>
        <p:txBody>
          <a:bodyPr/>
          <a:lstStyle/>
          <a:p>
            <a:pPr lvl="1" eaLnBrk="1" hangingPunct="1"/>
            <a:r>
              <a:rPr lang="zh-CN" altLang="en-US" b="1" dirty="0">
                <a:solidFill>
                  <a:schemeClr val="tx1"/>
                </a:solidFill>
              </a:rPr>
              <a:t>选择合适的时机建立索引 </a:t>
            </a:r>
          </a:p>
          <a:p>
            <a:pPr lvl="2" eaLnBrk="1" hangingPunct="1"/>
            <a:r>
              <a:rPr lang="zh-CN" altLang="en-US" b="1" dirty="0">
                <a:solidFill>
                  <a:schemeClr val="tx1"/>
                </a:solidFill>
              </a:rPr>
              <a:t>通常，建立索引应选择在表中装入数据之后。如果先建立索引后装入数据，则每次插入一行数据都要对索引进行更新，这样会很浪费时间。</a:t>
            </a:r>
          </a:p>
          <a:p>
            <a:pPr lvl="2" eaLnBrk="1" hangingPunct="1"/>
            <a:r>
              <a:rPr lang="zh-CN" altLang="en-US" b="1" dirty="0">
                <a:solidFill>
                  <a:schemeClr val="tx1"/>
                </a:solidFill>
              </a:rPr>
              <a:t>但是，如果要保证装入数据的唯一性，则只能以牺牲系统性能为代价，而在装入数据前建立唯一性索引。</a:t>
            </a:r>
            <a:endParaRPr lang="en-US" altLang="zh-CN" b="1" dirty="0">
              <a:solidFill>
                <a:schemeClr val="tx1"/>
              </a:solidFill>
            </a:endParaRPr>
          </a:p>
          <a:p>
            <a:pPr lvl="1" eaLnBrk="1" hangingPunct="1"/>
            <a:r>
              <a:rPr lang="zh-CN" altLang="en-US" b="1" dirty="0">
                <a:solidFill>
                  <a:schemeClr val="tx1"/>
                </a:solidFill>
              </a:rPr>
              <a:t>优先考虑主键列建立索引 </a:t>
            </a:r>
          </a:p>
          <a:p>
            <a:pPr lvl="2" eaLnBrk="1" hangingPunct="1"/>
            <a:r>
              <a:rPr lang="zh-CN" altLang="en-US" b="1" dirty="0">
                <a:solidFill>
                  <a:schemeClr val="tx1"/>
                </a:solidFill>
              </a:rPr>
              <a:t>当主键包含多列时，最好把数据差异最多的列放在索引命令列表的首位。</a:t>
            </a:r>
          </a:p>
          <a:p>
            <a:pPr lvl="2" eaLnBrk="1" hangingPunct="1"/>
            <a:r>
              <a:rPr lang="zh-CN" altLang="en-US" b="1" dirty="0">
                <a:solidFill>
                  <a:schemeClr val="tx1"/>
                </a:solidFill>
              </a:rPr>
              <a:t>如果各列数据种类相近，则最好把经常用到的列放在前面。</a:t>
            </a:r>
          </a:p>
          <a:p>
            <a:pPr lvl="2" eaLnBrk="1" hangingPunct="1"/>
            <a:r>
              <a:rPr lang="zh-CN" altLang="en-US" b="1" dirty="0">
                <a:solidFill>
                  <a:schemeClr val="tx1"/>
                </a:solidFill>
              </a:rPr>
              <a:t>最好选择包含大量非重复值的列，如医生编号。</a:t>
            </a:r>
          </a:p>
          <a:p>
            <a:pPr lvl="2" eaLnBrk="1" hangingPunct="1"/>
            <a:r>
              <a:rPr lang="zh-CN" altLang="en-US" b="1" dirty="0">
                <a:solidFill>
                  <a:schemeClr val="tx1"/>
                </a:solidFill>
              </a:rPr>
              <a:t>如果只有很少的非重复值，如性别只有男和女，最好不要使用索引查询，此时采用顺序扫描更为有效。</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索引原则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261350" cy="5384800"/>
          </a:xfrm>
        </p:spPr>
        <p:txBody>
          <a:bodyPr/>
          <a:lstStyle/>
          <a:p>
            <a:pPr lvl="1" eaLnBrk="1" hangingPunct="1"/>
            <a:r>
              <a:rPr lang="zh-CN" altLang="en-US" b="1" dirty="0">
                <a:solidFill>
                  <a:schemeClr val="tx1"/>
                </a:solidFill>
              </a:rPr>
              <a:t>创建索引语法格式</a:t>
            </a:r>
          </a:p>
          <a:p>
            <a:pPr lvl="2" eaLnBrk="1" hangingPunct="1">
              <a:buNone/>
            </a:pPr>
            <a:r>
              <a:rPr lang="en-US" altLang="zh-CN" b="1" dirty="0">
                <a:solidFill>
                  <a:schemeClr val="tx1"/>
                </a:solidFill>
              </a:rPr>
              <a:t>CREATE [ UNIQUE ] [ CLUSTERED | NONCLUSTERED ] INDEX &lt;</a:t>
            </a:r>
            <a:r>
              <a:rPr lang="zh-CN" altLang="en-US" b="1" dirty="0">
                <a:solidFill>
                  <a:schemeClr val="tx1"/>
                </a:solidFill>
              </a:rPr>
              <a:t>索引名</a:t>
            </a:r>
            <a:r>
              <a:rPr lang="en-US" altLang="zh-CN" b="1" dirty="0">
                <a:solidFill>
                  <a:schemeClr val="tx1"/>
                </a:solidFill>
              </a:rPr>
              <a:t>&gt;</a:t>
            </a:r>
          </a:p>
          <a:p>
            <a:pPr lvl="2" eaLnBrk="1" hangingPunct="1">
              <a:buNone/>
            </a:pPr>
            <a:r>
              <a:rPr lang="en-US" altLang="zh-CN" b="1" dirty="0">
                <a:solidFill>
                  <a:schemeClr val="tx1"/>
                </a:solidFill>
              </a:rPr>
              <a:t>ON &lt; </a:t>
            </a:r>
            <a:r>
              <a:rPr lang="zh-CN" altLang="en-US" b="1" dirty="0">
                <a:solidFill>
                  <a:schemeClr val="tx1"/>
                </a:solidFill>
              </a:rPr>
              <a:t>基表名 </a:t>
            </a:r>
            <a:r>
              <a:rPr lang="en-US" altLang="zh-CN" b="1" dirty="0">
                <a:solidFill>
                  <a:schemeClr val="tx1"/>
                </a:solidFill>
              </a:rPr>
              <a:t>| </a:t>
            </a:r>
            <a:r>
              <a:rPr lang="zh-CN" altLang="en-US" b="1" dirty="0">
                <a:solidFill>
                  <a:schemeClr val="tx1"/>
                </a:solidFill>
              </a:rPr>
              <a:t>视图名</a:t>
            </a:r>
            <a:r>
              <a:rPr lang="en-US" altLang="zh-CN" b="1" dirty="0">
                <a:solidFill>
                  <a:schemeClr val="tx1"/>
                </a:solidFill>
              </a:rPr>
              <a:t>&gt; ( </a:t>
            </a:r>
            <a:r>
              <a:rPr lang="zh-CN" altLang="en-US" b="1" dirty="0">
                <a:solidFill>
                  <a:schemeClr val="tx1"/>
                </a:solidFill>
              </a:rPr>
              <a:t>列名</a:t>
            </a:r>
            <a:r>
              <a:rPr lang="en-US" altLang="zh-CN" b="1" dirty="0">
                <a:solidFill>
                  <a:schemeClr val="tx1"/>
                </a:solidFill>
              </a:rPr>
              <a:t>[ ASC | DESC ] [ ,...n ] )</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创建索引</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466138" cy="5384800"/>
          </a:xfrm>
        </p:spPr>
        <p:txBody>
          <a:bodyPr/>
          <a:lstStyle/>
          <a:p>
            <a:pPr lvl="1" eaLnBrk="1" hangingPunct="1"/>
            <a:r>
              <a:rPr lang="zh-CN" altLang="en-US" b="1" dirty="0">
                <a:solidFill>
                  <a:schemeClr val="tx1"/>
                </a:solidFill>
              </a:rPr>
              <a:t>创建索引示例：单列索引</a:t>
            </a:r>
            <a:endParaRPr lang="en-US" altLang="zh-CN" b="1" dirty="0">
              <a:solidFill>
                <a:schemeClr val="tx1"/>
              </a:solidFill>
            </a:endParaRPr>
          </a:p>
          <a:p>
            <a:pPr lvl="2" eaLnBrk="1" hangingPunct="1"/>
            <a:r>
              <a:rPr lang="zh-CN" altLang="en-US" b="1" dirty="0">
                <a:solidFill>
                  <a:schemeClr val="tx1"/>
                </a:solidFill>
              </a:rPr>
              <a:t>在药品基本信息表中，假如在药品名称上，按照升序创建非聚簇索引。</a:t>
            </a:r>
            <a:endParaRPr lang="en-US" altLang="zh-CN" b="1" dirty="0">
              <a:solidFill>
                <a:schemeClr val="tx1"/>
              </a:solidFill>
            </a:endParaRPr>
          </a:p>
          <a:p>
            <a:pPr lvl="2" eaLnBrk="1" hangingPunct="1">
              <a:buNone/>
            </a:pPr>
            <a:r>
              <a:rPr lang="en-US" altLang="zh-CN" b="1" dirty="0">
                <a:solidFill>
                  <a:schemeClr val="tx1"/>
                </a:solidFill>
              </a:rPr>
              <a:t>CREATE NONCLUSTERED INDEX </a:t>
            </a:r>
            <a:r>
              <a:rPr lang="en-US" altLang="zh-CN" b="1" dirty="0" err="1">
                <a:solidFill>
                  <a:schemeClr val="tx1"/>
                </a:solidFill>
              </a:rPr>
              <a:t>MedIndex</a:t>
            </a:r>
            <a:endParaRPr lang="en-US" altLang="zh-CN" b="1" dirty="0">
              <a:solidFill>
                <a:schemeClr val="tx1"/>
              </a:solidFill>
            </a:endParaRPr>
          </a:p>
          <a:p>
            <a:pPr lvl="2" eaLnBrk="1" hangingPunct="1">
              <a:buNone/>
            </a:pPr>
            <a:r>
              <a:rPr lang="en-US" altLang="zh-CN" b="1" dirty="0">
                <a:solidFill>
                  <a:schemeClr val="tx1"/>
                </a:solidFill>
              </a:rPr>
              <a:t>ON Medicine(</a:t>
            </a:r>
            <a:r>
              <a:rPr lang="en-US" altLang="zh-CN" b="1" dirty="0" err="1">
                <a:solidFill>
                  <a:schemeClr val="tx1"/>
                </a:solidFill>
              </a:rPr>
              <a:t>Mname</a:t>
            </a:r>
            <a:r>
              <a:rPr lang="en-US" altLang="zh-CN" b="1" dirty="0">
                <a:solidFill>
                  <a:schemeClr val="tx1"/>
                </a:solidFill>
              </a:rPr>
              <a:t> ASC) </a:t>
            </a:r>
          </a:p>
          <a:p>
            <a:pPr lvl="1" eaLnBrk="1" hangingPunct="1"/>
            <a:r>
              <a:rPr lang="zh-CN" altLang="en-US" b="1" dirty="0">
                <a:solidFill>
                  <a:schemeClr val="tx1"/>
                </a:solidFill>
              </a:rPr>
              <a:t>创建索引示例：复合索引</a:t>
            </a:r>
            <a:endParaRPr lang="en-US" altLang="zh-CN" b="1" dirty="0">
              <a:solidFill>
                <a:schemeClr val="tx1"/>
              </a:solidFill>
            </a:endParaRPr>
          </a:p>
          <a:p>
            <a:pPr lvl="2" eaLnBrk="1" hangingPunct="1"/>
            <a:r>
              <a:rPr lang="zh-CN" altLang="en-US" b="1" dirty="0">
                <a:solidFill>
                  <a:schemeClr val="tx1"/>
                </a:solidFill>
              </a:rPr>
              <a:t>在处方详细信息表中，假如在处方编码和药品编码上，创建聚簇索引。</a:t>
            </a:r>
            <a:endParaRPr lang="en-US" altLang="zh-CN" b="1" dirty="0">
              <a:solidFill>
                <a:schemeClr val="tx1"/>
              </a:solidFill>
            </a:endParaRPr>
          </a:p>
          <a:p>
            <a:pPr lvl="2" eaLnBrk="1" hangingPunct="1">
              <a:buNone/>
            </a:pPr>
            <a:r>
              <a:rPr lang="en-US" altLang="zh-CN" b="1" dirty="0">
                <a:solidFill>
                  <a:schemeClr val="tx1"/>
                </a:solidFill>
              </a:rPr>
              <a:t>CREATE CLUSTERED INDEX </a:t>
            </a:r>
            <a:r>
              <a:rPr lang="en-US" altLang="zh-CN" b="1" dirty="0" err="1">
                <a:solidFill>
                  <a:schemeClr val="tx1"/>
                </a:solidFill>
              </a:rPr>
              <a:t>RDIndex</a:t>
            </a:r>
            <a:endParaRPr lang="en-US" altLang="zh-CN" b="1" dirty="0">
              <a:solidFill>
                <a:schemeClr val="tx1"/>
              </a:solidFill>
            </a:endParaRPr>
          </a:p>
          <a:p>
            <a:pPr lvl="2" eaLnBrk="1" hangingPunct="1">
              <a:buNone/>
            </a:pPr>
            <a:r>
              <a:rPr lang="en-US" altLang="zh-CN" b="1" dirty="0">
                <a:solidFill>
                  <a:schemeClr val="tx1"/>
                </a:solidFill>
              </a:rPr>
              <a:t>ON </a:t>
            </a:r>
            <a:r>
              <a:rPr lang="en-US" altLang="zh-CN" b="1" dirty="0" err="1">
                <a:solidFill>
                  <a:schemeClr val="tx1"/>
                </a:solidFill>
              </a:rPr>
              <a:t>RecipeDetail</a:t>
            </a:r>
            <a:r>
              <a:rPr lang="en-US" altLang="zh-CN" b="1" dirty="0">
                <a:solidFill>
                  <a:schemeClr val="tx1"/>
                </a:solidFill>
              </a:rPr>
              <a:t> (</a:t>
            </a:r>
            <a:r>
              <a:rPr lang="en-US" altLang="zh-CN" b="1" dirty="0" err="1">
                <a:solidFill>
                  <a:schemeClr val="tx1"/>
                </a:solidFill>
              </a:rPr>
              <a:t>Rno</a:t>
            </a:r>
            <a:r>
              <a:rPr lang="en-US" altLang="zh-CN" b="1" dirty="0">
                <a:solidFill>
                  <a:schemeClr val="tx1"/>
                </a:solidFill>
              </a:rPr>
              <a:t> </a:t>
            </a:r>
            <a:r>
              <a:rPr lang="en-US" altLang="zh-CN" b="1" dirty="0" err="1">
                <a:solidFill>
                  <a:schemeClr val="tx1"/>
                </a:solidFill>
              </a:rPr>
              <a:t>ASC,Mno</a:t>
            </a:r>
            <a:r>
              <a:rPr lang="en-US" altLang="zh-CN" b="1" dirty="0">
                <a:solidFill>
                  <a:schemeClr val="tx1"/>
                </a:solidFill>
              </a:rPr>
              <a:t> DESC) </a:t>
            </a:r>
          </a:p>
          <a:p>
            <a:pPr lvl="1" eaLnBrk="1" hangingPunct="1"/>
            <a:r>
              <a:rPr lang="zh-CN" altLang="en-US" b="1" dirty="0">
                <a:solidFill>
                  <a:schemeClr val="tx1"/>
                </a:solidFill>
              </a:rPr>
              <a:t>创建索引示例：唯一索引</a:t>
            </a:r>
            <a:endParaRPr lang="en-US" altLang="zh-CN" b="1" dirty="0">
              <a:solidFill>
                <a:schemeClr val="tx1"/>
              </a:solidFill>
            </a:endParaRPr>
          </a:p>
          <a:p>
            <a:pPr lvl="2" eaLnBrk="1" hangingPunct="1"/>
            <a:r>
              <a:rPr lang="zh-CN" altLang="en-US" b="1" dirty="0">
                <a:solidFill>
                  <a:schemeClr val="tx1"/>
                </a:solidFill>
              </a:rPr>
              <a:t>在医生基本信息表上，假如在医生编码上，创建唯一索引。</a:t>
            </a:r>
            <a:endParaRPr lang="en-US" altLang="zh-CN" b="1" dirty="0">
              <a:solidFill>
                <a:schemeClr val="tx1"/>
              </a:solidFill>
            </a:endParaRPr>
          </a:p>
          <a:p>
            <a:pPr lvl="2" eaLnBrk="1" hangingPunct="1">
              <a:buNone/>
            </a:pPr>
            <a:r>
              <a:rPr lang="en-US" altLang="zh-CN" b="1" dirty="0">
                <a:solidFill>
                  <a:schemeClr val="tx1"/>
                </a:solidFill>
              </a:rPr>
              <a:t>CREATE UNIQUE INDEX </a:t>
            </a:r>
            <a:r>
              <a:rPr lang="en-US" altLang="zh-CN" b="1" dirty="0" err="1">
                <a:solidFill>
                  <a:schemeClr val="tx1"/>
                </a:solidFill>
              </a:rPr>
              <a:t>DoctorIndex</a:t>
            </a:r>
            <a:endParaRPr lang="en-US" altLang="zh-CN" b="1" dirty="0">
              <a:solidFill>
                <a:schemeClr val="tx1"/>
              </a:solidFill>
            </a:endParaRPr>
          </a:p>
          <a:p>
            <a:pPr lvl="2" eaLnBrk="1" hangingPunct="1">
              <a:buNone/>
            </a:pPr>
            <a:r>
              <a:rPr lang="en-US" altLang="zh-CN" b="1" dirty="0">
                <a:solidFill>
                  <a:schemeClr val="tx1"/>
                </a:solidFill>
              </a:rPr>
              <a:t>ON Doctor (</a:t>
            </a:r>
            <a:r>
              <a:rPr lang="en-US" altLang="zh-CN" b="1" dirty="0" err="1">
                <a:solidFill>
                  <a:schemeClr val="tx1"/>
                </a:solidFill>
              </a:rPr>
              <a:t>Dno</a:t>
            </a:r>
            <a:r>
              <a:rPr lang="en-US" altLang="zh-CN" b="1" dirty="0">
                <a:solidFill>
                  <a:schemeClr val="tx1"/>
                </a:solidFill>
              </a:rPr>
              <a:t> ASC)</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创建索引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466138" cy="5384800"/>
          </a:xfrm>
        </p:spPr>
        <p:txBody>
          <a:bodyPr/>
          <a:lstStyle/>
          <a:p>
            <a:pPr lvl="1" eaLnBrk="1" hangingPunct="1"/>
            <a:r>
              <a:rPr lang="zh-CN" altLang="en-US" b="1" dirty="0">
                <a:solidFill>
                  <a:schemeClr val="tx1"/>
                </a:solidFill>
              </a:rPr>
              <a:t>删除索引语法</a:t>
            </a:r>
            <a:endParaRPr lang="en-US" altLang="zh-CN" b="1" dirty="0">
              <a:solidFill>
                <a:schemeClr val="tx1"/>
              </a:solidFill>
            </a:endParaRPr>
          </a:p>
          <a:p>
            <a:pPr lvl="2" eaLnBrk="1" hangingPunct="1">
              <a:buNone/>
            </a:pPr>
            <a:r>
              <a:rPr lang="en-US" altLang="zh-CN" b="1" dirty="0">
                <a:solidFill>
                  <a:schemeClr val="tx1"/>
                </a:solidFill>
              </a:rPr>
              <a:t>DROP INDEX </a:t>
            </a:r>
            <a:r>
              <a:rPr lang="zh-CN" altLang="en-US" b="1" dirty="0">
                <a:solidFill>
                  <a:schemeClr val="tx1"/>
                </a:solidFill>
              </a:rPr>
              <a:t>索引名</a:t>
            </a:r>
            <a:r>
              <a:rPr lang="en-US" altLang="zh-CN" b="1" dirty="0">
                <a:solidFill>
                  <a:schemeClr val="tx1"/>
                </a:solidFill>
              </a:rPr>
              <a:t> </a:t>
            </a:r>
          </a:p>
          <a:p>
            <a:pPr lvl="2" eaLnBrk="1" hangingPunct="1">
              <a:buNone/>
            </a:pPr>
            <a:endParaRPr lang="en-US" altLang="zh-CN" b="1" dirty="0">
              <a:solidFill>
                <a:schemeClr val="tx1"/>
              </a:solidFill>
            </a:endParaRPr>
          </a:p>
          <a:p>
            <a:pPr lvl="1" eaLnBrk="1" hangingPunct="1"/>
            <a:r>
              <a:rPr lang="zh-CN" altLang="en-US" b="1" dirty="0">
                <a:solidFill>
                  <a:schemeClr val="tx1"/>
                </a:solidFill>
              </a:rPr>
              <a:t>删除索引示例</a:t>
            </a:r>
            <a:endParaRPr lang="en-US" altLang="zh-CN" b="1" dirty="0">
              <a:solidFill>
                <a:schemeClr val="tx1"/>
              </a:solidFill>
            </a:endParaRPr>
          </a:p>
          <a:p>
            <a:pPr lvl="2" eaLnBrk="1" hangingPunct="1"/>
            <a:r>
              <a:rPr lang="zh-CN" altLang="en-US" b="1" dirty="0">
                <a:solidFill>
                  <a:schemeClr val="tx1"/>
                </a:solidFill>
              </a:rPr>
              <a:t>删除</a:t>
            </a:r>
            <a:r>
              <a:rPr lang="en-US" altLang="zh-CN" b="1" dirty="0" err="1">
                <a:solidFill>
                  <a:schemeClr val="tx1"/>
                </a:solidFill>
              </a:rPr>
              <a:t>DoctorIndex</a:t>
            </a:r>
            <a:r>
              <a:rPr lang="zh-CN" altLang="en-US" b="1" dirty="0">
                <a:solidFill>
                  <a:schemeClr val="tx1"/>
                </a:solidFill>
              </a:rPr>
              <a:t>索引。</a:t>
            </a:r>
          </a:p>
          <a:p>
            <a:pPr lvl="2" eaLnBrk="1" hangingPunct="1">
              <a:buNone/>
            </a:pPr>
            <a:r>
              <a:rPr lang="en-US" altLang="zh-CN" b="1" dirty="0">
                <a:solidFill>
                  <a:schemeClr val="tx1"/>
                </a:solidFill>
              </a:rPr>
              <a:t>DROP INDEX </a:t>
            </a:r>
            <a:r>
              <a:rPr lang="en-US" altLang="zh-CN" b="1" dirty="0" err="1">
                <a:solidFill>
                  <a:schemeClr val="tx1"/>
                </a:solidFill>
              </a:rPr>
              <a:t>DoctorIndex</a:t>
            </a:r>
            <a:r>
              <a:rPr lang="en-US" altLang="zh-CN" b="1" dirty="0">
                <a:solidFill>
                  <a:schemeClr val="tx1"/>
                </a:solidFill>
              </a:rPr>
              <a:t> </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删除索引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466138" cy="5384800"/>
          </a:xfrm>
        </p:spPr>
        <p:txBody>
          <a:bodyPr/>
          <a:lstStyle/>
          <a:p>
            <a:pPr lvl="1" eaLnBrk="1" hangingPunct="1"/>
            <a:r>
              <a:rPr lang="en-US" altLang="zh-CN" b="1" dirty="0">
                <a:solidFill>
                  <a:schemeClr val="tx1"/>
                </a:solidFill>
              </a:rPr>
              <a:t>1.</a:t>
            </a:r>
            <a:r>
              <a:rPr lang="zh-CN" altLang="en-US" b="1" dirty="0">
                <a:solidFill>
                  <a:schemeClr val="tx1"/>
                </a:solidFill>
              </a:rPr>
              <a:t>图书出版社管理数据库中有两个基本表：</a:t>
            </a:r>
          </a:p>
          <a:p>
            <a:pPr lvl="2" eaLnBrk="1" hangingPunct="1"/>
            <a:r>
              <a:rPr lang="zh-CN" altLang="en-US" b="1" dirty="0">
                <a:solidFill>
                  <a:schemeClr val="tx1"/>
                </a:solidFill>
              </a:rPr>
              <a:t>图书（书号，书名，作者编号，出版社，出版日期）</a:t>
            </a:r>
          </a:p>
          <a:p>
            <a:pPr lvl="2" eaLnBrk="1" hangingPunct="1"/>
            <a:r>
              <a:rPr lang="zh-CN" altLang="en-US" b="1" dirty="0">
                <a:solidFill>
                  <a:schemeClr val="tx1"/>
                </a:solidFill>
              </a:rPr>
              <a:t>作者（作者编号，作者名，年龄，地址）</a:t>
            </a:r>
          </a:p>
          <a:p>
            <a:pPr lvl="2" eaLnBrk="1" hangingPunct="1"/>
            <a:r>
              <a:rPr lang="zh-CN" altLang="en-US" b="1" dirty="0">
                <a:solidFill>
                  <a:schemeClr val="tx1"/>
                </a:solidFill>
              </a:rPr>
              <a:t>试用</a:t>
            </a:r>
            <a:r>
              <a:rPr lang="en-US" altLang="zh-CN" b="1" dirty="0">
                <a:solidFill>
                  <a:schemeClr val="tx1"/>
                </a:solidFill>
              </a:rPr>
              <a:t>SQL</a:t>
            </a:r>
            <a:r>
              <a:rPr lang="zh-CN" altLang="en-US" b="1" dirty="0">
                <a:solidFill>
                  <a:schemeClr val="tx1"/>
                </a:solidFill>
              </a:rPr>
              <a:t>语句写出以下查询：检索年龄低于作者平均年龄的所有作者的作者名、书名和出版社。</a:t>
            </a:r>
            <a:endParaRPr lang="en-US" altLang="zh-CN" b="1" dirty="0">
              <a:solidFill>
                <a:schemeClr val="tx1"/>
              </a:solidFill>
            </a:endParaRPr>
          </a:p>
          <a:p>
            <a:pPr lvl="1" eaLnBrk="1" hangingPunct="1"/>
            <a:r>
              <a:rPr lang="en-US" altLang="zh-CN" b="1" dirty="0">
                <a:solidFill>
                  <a:schemeClr val="tx1"/>
                </a:solidFill>
              </a:rPr>
              <a:t>2.</a:t>
            </a:r>
            <a:r>
              <a:rPr lang="zh-CN" altLang="en-US" b="1" dirty="0">
                <a:solidFill>
                  <a:schemeClr val="tx1"/>
                </a:solidFill>
              </a:rPr>
              <a:t>设有两个关系</a:t>
            </a:r>
            <a:r>
              <a:rPr lang="en-US" altLang="zh-CN" b="1" dirty="0">
                <a:solidFill>
                  <a:schemeClr val="tx1"/>
                </a:solidFill>
              </a:rPr>
              <a:t>R</a:t>
            </a:r>
            <a:r>
              <a:rPr lang="zh-CN" altLang="en-US" b="1" dirty="0">
                <a:solidFill>
                  <a:schemeClr val="tx1"/>
                </a:solidFill>
              </a:rPr>
              <a:t>（</a:t>
            </a:r>
            <a:r>
              <a:rPr lang="en-US" altLang="zh-CN" b="1" dirty="0">
                <a:solidFill>
                  <a:schemeClr val="tx1"/>
                </a:solidFill>
              </a:rPr>
              <a:t>A</a:t>
            </a:r>
            <a:r>
              <a:rPr lang="zh-CN" altLang="en-US" b="1" dirty="0">
                <a:solidFill>
                  <a:schemeClr val="tx1"/>
                </a:solidFill>
              </a:rPr>
              <a:t>，</a:t>
            </a:r>
            <a:r>
              <a:rPr lang="en-US" altLang="zh-CN" b="1" dirty="0">
                <a:solidFill>
                  <a:schemeClr val="tx1"/>
                </a:solidFill>
              </a:rPr>
              <a:t>B</a:t>
            </a:r>
            <a:r>
              <a:rPr lang="zh-CN" altLang="en-US" b="1" dirty="0">
                <a:solidFill>
                  <a:schemeClr val="tx1"/>
                </a:solidFill>
              </a:rPr>
              <a:t>，</a:t>
            </a:r>
            <a:r>
              <a:rPr lang="en-US" altLang="zh-CN" b="1" dirty="0">
                <a:solidFill>
                  <a:schemeClr val="tx1"/>
                </a:solidFill>
              </a:rPr>
              <a:t>C</a:t>
            </a:r>
            <a:r>
              <a:rPr lang="zh-CN" altLang="en-US" b="1" dirty="0">
                <a:solidFill>
                  <a:schemeClr val="tx1"/>
                </a:solidFill>
              </a:rPr>
              <a:t>）和</a:t>
            </a:r>
            <a:r>
              <a:rPr lang="en-US" altLang="zh-CN" b="1" dirty="0">
                <a:solidFill>
                  <a:schemeClr val="tx1"/>
                </a:solidFill>
              </a:rPr>
              <a:t>S</a:t>
            </a:r>
            <a:r>
              <a:rPr lang="zh-CN" altLang="en-US" b="1" dirty="0">
                <a:solidFill>
                  <a:schemeClr val="tx1"/>
                </a:solidFill>
              </a:rPr>
              <a:t>（</a:t>
            </a:r>
            <a:r>
              <a:rPr lang="en-US" altLang="zh-CN" b="1" dirty="0">
                <a:solidFill>
                  <a:schemeClr val="tx1"/>
                </a:solidFill>
              </a:rPr>
              <a:t>C</a:t>
            </a:r>
            <a:r>
              <a:rPr lang="zh-CN" altLang="en-US" b="1" dirty="0">
                <a:solidFill>
                  <a:schemeClr val="tx1"/>
                </a:solidFill>
              </a:rPr>
              <a:t>，</a:t>
            </a:r>
            <a:r>
              <a:rPr lang="en-US" altLang="zh-CN" b="1" dirty="0">
                <a:solidFill>
                  <a:schemeClr val="tx1"/>
                </a:solidFill>
              </a:rPr>
              <a:t>D</a:t>
            </a:r>
            <a:r>
              <a:rPr lang="zh-CN" altLang="en-US" b="1" dirty="0">
                <a:solidFill>
                  <a:schemeClr val="tx1"/>
                </a:solidFill>
              </a:rPr>
              <a:t>，</a:t>
            </a:r>
            <a:r>
              <a:rPr lang="en-US" altLang="zh-CN" b="1" dirty="0">
                <a:solidFill>
                  <a:schemeClr val="tx1"/>
                </a:solidFill>
              </a:rPr>
              <a:t>E</a:t>
            </a:r>
            <a:r>
              <a:rPr lang="zh-CN" altLang="en-US" b="1" dirty="0">
                <a:solidFill>
                  <a:schemeClr val="tx1"/>
                </a:solidFill>
              </a:rPr>
              <a:t>），试用</a:t>
            </a:r>
            <a:r>
              <a:rPr lang="en-US" altLang="zh-CN" b="1" dirty="0">
                <a:solidFill>
                  <a:schemeClr val="tx1"/>
                </a:solidFill>
              </a:rPr>
              <a:t>SQL</a:t>
            </a:r>
            <a:r>
              <a:rPr lang="zh-CN" altLang="en-US" b="1" dirty="0">
                <a:solidFill>
                  <a:schemeClr val="tx1"/>
                </a:solidFill>
              </a:rPr>
              <a:t>查询语句表达下列关系代数表达式：</a:t>
            </a:r>
          </a:p>
          <a:p>
            <a:pPr lvl="2" eaLnBrk="1" hangingPunct="1"/>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思考练习</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1813034" y="3736427"/>
          <a:ext cx="2585545" cy="552978"/>
        </p:xfrm>
        <a:graphic>
          <a:graphicData uri="http://schemas.openxmlformats.org/presentationml/2006/ole">
            <mc:AlternateContent xmlns:mc="http://schemas.openxmlformats.org/markup-compatibility/2006">
              <mc:Choice xmlns:v="urn:schemas-microsoft-com:vml" Requires="v">
                <p:oleObj spid="_x0000_s1026" name="公式" r:id="rId3" imgW="1104900" imgH="241300" progId="Equation.3">
                  <p:embed/>
                </p:oleObj>
              </mc:Choice>
              <mc:Fallback>
                <p:oleObj name="公式" r:id="rId3" imgW="1104900" imgH="2413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034" y="3736427"/>
                        <a:ext cx="2585545" cy="5529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7" name="Object 3"/>
          <p:cNvGraphicFramePr>
            <a:graphicFrameLocks noChangeAspect="1"/>
          </p:cNvGraphicFramePr>
          <p:nvPr/>
        </p:nvGraphicFramePr>
        <p:xfrm>
          <a:off x="1860331" y="4650827"/>
          <a:ext cx="5212080" cy="457200"/>
        </p:xfrm>
        <a:graphic>
          <a:graphicData uri="http://schemas.openxmlformats.org/presentationml/2006/ole">
            <mc:AlternateContent xmlns:mc="http://schemas.openxmlformats.org/markup-compatibility/2006">
              <mc:Choice xmlns:v="urn:schemas-microsoft-com:vml" Requires="v">
                <p:oleObj spid="_x0000_s1027" name="公式" r:id="rId5" imgW="2552700" imgH="228600" progId="Equation.3">
                  <p:embed/>
                </p:oleObj>
              </mc:Choice>
              <mc:Fallback>
                <p:oleObj name="公式" r:id="rId5" imgW="25527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0331" y="4650827"/>
                        <a:ext cx="521208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922338"/>
            <a:ext cx="8545513" cy="5257800"/>
          </a:xfrm>
        </p:spPr>
        <p:txBody>
          <a:bodyPr/>
          <a:lstStyle/>
          <a:p>
            <a:pPr lvl="1"/>
            <a:r>
              <a:rPr lang="zh-CN" altLang="en-US" b="1" dirty="0"/>
              <a:t>简单示例：</a:t>
            </a:r>
            <a:endParaRPr lang="en-US" altLang="zh-CN" b="1" dirty="0"/>
          </a:p>
          <a:p>
            <a:pPr lvl="1">
              <a:buNone/>
            </a:pPr>
            <a:r>
              <a:rPr lang="en-US" altLang="zh-CN" b="1" dirty="0"/>
              <a:t>	</a:t>
            </a:r>
            <a:r>
              <a:rPr lang="zh-CN" altLang="en-US" b="1" dirty="0"/>
              <a:t>如果要使用缺省参数创建医院信息系统数据库</a:t>
            </a:r>
            <a:r>
              <a:rPr lang="en-US" altLang="zh-CN" b="1" dirty="0"/>
              <a:t>HIS</a:t>
            </a:r>
            <a:r>
              <a:rPr lang="zh-CN" altLang="en-US" b="1" dirty="0"/>
              <a:t>，可以使用如下命令：</a:t>
            </a:r>
            <a:endParaRPr lang="en-US" altLang="zh-CN" b="1" dirty="0"/>
          </a:p>
          <a:p>
            <a:pPr lvl="1" algn="ctr">
              <a:buNone/>
            </a:pPr>
            <a:r>
              <a:rPr lang="en-US" altLang="zh-CN" b="1" dirty="0">
                <a:solidFill>
                  <a:srgbClr val="FF0000"/>
                </a:solidFill>
              </a:rPr>
              <a:t>Create Database HIS</a:t>
            </a:r>
            <a:endParaRPr lang="zh-CN" altLang="en-US" b="1" dirty="0">
              <a:solidFill>
                <a:srgbClr val="FF0000"/>
              </a:solidFill>
            </a:endParaRPr>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创建数据库</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827088"/>
            <a:ext cx="8466138" cy="5699125"/>
          </a:xfrm>
        </p:spPr>
        <p:txBody>
          <a:bodyPr/>
          <a:lstStyle/>
          <a:p>
            <a:pPr lvl="1" eaLnBrk="1" hangingPunct="1"/>
            <a:r>
              <a:rPr lang="en-US" altLang="zh-CN" b="1" dirty="0">
                <a:solidFill>
                  <a:schemeClr val="tx1"/>
                </a:solidFill>
              </a:rPr>
              <a:t>3.</a:t>
            </a:r>
            <a:r>
              <a:rPr lang="zh-CN" altLang="en-US" b="1" dirty="0">
                <a:solidFill>
                  <a:schemeClr val="tx1"/>
                </a:solidFill>
              </a:rPr>
              <a:t>设数据库中有三个关系：</a:t>
            </a:r>
          </a:p>
          <a:p>
            <a:pPr lvl="2" eaLnBrk="1" hangingPunct="1"/>
            <a:r>
              <a:rPr lang="zh-CN" altLang="en-US" b="1" dirty="0">
                <a:solidFill>
                  <a:schemeClr val="tx1"/>
                </a:solidFill>
              </a:rPr>
              <a:t>员工表</a:t>
            </a:r>
            <a:r>
              <a:rPr lang="en-US" altLang="zh-CN" b="1" dirty="0">
                <a:solidFill>
                  <a:schemeClr val="tx1"/>
                </a:solidFill>
              </a:rPr>
              <a:t>EMP</a:t>
            </a:r>
            <a:r>
              <a:rPr lang="zh-CN" altLang="en-US" b="1" dirty="0">
                <a:solidFill>
                  <a:schemeClr val="tx1"/>
                </a:solidFill>
              </a:rPr>
              <a:t>（</a:t>
            </a:r>
            <a:r>
              <a:rPr lang="en-US" altLang="zh-CN" b="1" dirty="0">
                <a:solidFill>
                  <a:schemeClr val="tx1"/>
                </a:solidFill>
              </a:rPr>
              <a:t>E#</a:t>
            </a:r>
            <a:r>
              <a:rPr lang="zh-CN" altLang="en-US" b="1" dirty="0">
                <a:solidFill>
                  <a:schemeClr val="tx1"/>
                </a:solidFill>
              </a:rPr>
              <a:t>，</a:t>
            </a:r>
            <a:r>
              <a:rPr lang="en-US" altLang="zh-CN" b="1" dirty="0">
                <a:solidFill>
                  <a:schemeClr val="tx1"/>
                </a:solidFill>
              </a:rPr>
              <a:t>ENAME</a:t>
            </a:r>
            <a:r>
              <a:rPr lang="zh-CN" altLang="en-US" b="1" dirty="0">
                <a:solidFill>
                  <a:schemeClr val="tx1"/>
                </a:solidFill>
              </a:rPr>
              <a:t>，</a:t>
            </a:r>
            <a:r>
              <a:rPr lang="en-US" altLang="zh-CN" b="1" dirty="0">
                <a:solidFill>
                  <a:schemeClr val="tx1"/>
                </a:solidFill>
              </a:rPr>
              <a:t>AGE</a:t>
            </a:r>
            <a:r>
              <a:rPr lang="zh-CN" altLang="en-US" b="1" dirty="0">
                <a:solidFill>
                  <a:schemeClr val="tx1"/>
                </a:solidFill>
              </a:rPr>
              <a:t>，</a:t>
            </a:r>
            <a:r>
              <a:rPr lang="en-US" altLang="zh-CN" b="1" dirty="0">
                <a:solidFill>
                  <a:schemeClr val="tx1"/>
                </a:solidFill>
              </a:rPr>
              <a:t>SEX</a:t>
            </a:r>
            <a:r>
              <a:rPr lang="zh-CN" altLang="en-US" b="1" dirty="0">
                <a:solidFill>
                  <a:schemeClr val="tx1"/>
                </a:solidFill>
              </a:rPr>
              <a:t>，</a:t>
            </a:r>
            <a:r>
              <a:rPr lang="en-US" altLang="zh-CN" b="1" dirty="0">
                <a:solidFill>
                  <a:schemeClr val="tx1"/>
                </a:solidFill>
              </a:rPr>
              <a:t>ECITY</a:t>
            </a:r>
            <a:r>
              <a:rPr lang="zh-CN" altLang="en-US" b="1" dirty="0">
                <a:solidFill>
                  <a:schemeClr val="tx1"/>
                </a:solidFill>
              </a:rPr>
              <a:t>），其属性分别表示员工编号、姓名、年龄、性别和籍贯；</a:t>
            </a:r>
          </a:p>
          <a:p>
            <a:pPr lvl="2" eaLnBrk="1" hangingPunct="1"/>
            <a:r>
              <a:rPr lang="zh-CN" altLang="en-US" b="1" dirty="0">
                <a:solidFill>
                  <a:schemeClr val="tx1"/>
                </a:solidFill>
              </a:rPr>
              <a:t>公司表</a:t>
            </a:r>
            <a:r>
              <a:rPr lang="en-US" altLang="zh-CN" b="1" dirty="0">
                <a:solidFill>
                  <a:schemeClr val="tx1"/>
                </a:solidFill>
              </a:rPr>
              <a:t>COMP</a:t>
            </a:r>
            <a:r>
              <a:rPr lang="zh-CN" altLang="en-US" b="1" dirty="0">
                <a:solidFill>
                  <a:schemeClr val="tx1"/>
                </a:solidFill>
              </a:rPr>
              <a:t>（</a:t>
            </a:r>
            <a:r>
              <a:rPr lang="en-US" altLang="zh-CN" b="1" dirty="0">
                <a:solidFill>
                  <a:schemeClr val="tx1"/>
                </a:solidFill>
              </a:rPr>
              <a:t>C</a:t>
            </a:r>
            <a:r>
              <a:rPr lang="zh-CN" altLang="en-US" b="1" dirty="0">
                <a:solidFill>
                  <a:schemeClr val="tx1"/>
                </a:solidFill>
              </a:rPr>
              <a:t>＃，</a:t>
            </a:r>
            <a:r>
              <a:rPr lang="en-US" altLang="zh-CN" b="1" dirty="0">
                <a:solidFill>
                  <a:schemeClr val="tx1"/>
                </a:solidFill>
              </a:rPr>
              <a:t>CNAME</a:t>
            </a:r>
            <a:r>
              <a:rPr lang="zh-CN" altLang="en-US" b="1" dirty="0">
                <a:solidFill>
                  <a:schemeClr val="tx1"/>
                </a:solidFill>
              </a:rPr>
              <a:t>，</a:t>
            </a:r>
            <a:r>
              <a:rPr lang="en-US" altLang="zh-CN" b="1" dirty="0">
                <a:solidFill>
                  <a:schemeClr val="tx1"/>
                </a:solidFill>
              </a:rPr>
              <a:t>CITY</a:t>
            </a:r>
            <a:r>
              <a:rPr lang="zh-CN" altLang="en-US" b="1" dirty="0">
                <a:solidFill>
                  <a:schemeClr val="tx1"/>
                </a:solidFill>
              </a:rPr>
              <a:t>），其属性分别表示公司编号、公司名称、公司所在城市；</a:t>
            </a:r>
          </a:p>
          <a:p>
            <a:pPr lvl="2" eaLnBrk="1" hangingPunct="1"/>
            <a:r>
              <a:rPr lang="zh-CN" altLang="en-US" b="1" dirty="0">
                <a:solidFill>
                  <a:schemeClr val="tx1"/>
                </a:solidFill>
              </a:rPr>
              <a:t>工作表 </a:t>
            </a:r>
            <a:r>
              <a:rPr lang="en-US" altLang="zh-CN" b="1" dirty="0">
                <a:solidFill>
                  <a:schemeClr val="tx1"/>
                </a:solidFill>
              </a:rPr>
              <a:t>WORKS</a:t>
            </a:r>
            <a:r>
              <a:rPr lang="zh-CN" altLang="en-US" b="1" dirty="0">
                <a:solidFill>
                  <a:schemeClr val="tx1"/>
                </a:solidFill>
              </a:rPr>
              <a:t>（</a:t>
            </a:r>
            <a:r>
              <a:rPr lang="en-US" altLang="zh-CN" b="1" dirty="0">
                <a:solidFill>
                  <a:schemeClr val="tx1"/>
                </a:solidFill>
              </a:rPr>
              <a:t>E</a:t>
            </a:r>
            <a:r>
              <a:rPr lang="zh-CN" altLang="en-US" b="1" dirty="0">
                <a:solidFill>
                  <a:schemeClr val="tx1"/>
                </a:solidFill>
              </a:rPr>
              <a:t>＃，</a:t>
            </a:r>
            <a:r>
              <a:rPr lang="en-US" altLang="zh-CN" b="1" dirty="0">
                <a:solidFill>
                  <a:schemeClr val="tx1"/>
                </a:solidFill>
              </a:rPr>
              <a:t>C</a:t>
            </a:r>
            <a:r>
              <a:rPr lang="zh-CN" altLang="en-US" b="1" dirty="0">
                <a:solidFill>
                  <a:schemeClr val="tx1"/>
                </a:solidFill>
              </a:rPr>
              <a:t>＃，</a:t>
            </a:r>
            <a:r>
              <a:rPr lang="en-US" altLang="zh-CN" b="1" dirty="0">
                <a:solidFill>
                  <a:schemeClr val="tx1"/>
                </a:solidFill>
              </a:rPr>
              <a:t>SALARY</a:t>
            </a:r>
            <a:r>
              <a:rPr lang="zh-CN" altLang="en-US" b="1" dirty="0">
                <a:solidFill>
                  <a:schemeClr val="tx1"/>
                </a:solidFill>
              </a:rPr>
              <a:t>），其属性分别表示员工编号、公司编号和工资。</a:t>
            </a:r>
          </a:p>
          <a:p>
            <a:pPr lvl="2" eaLnBrk="1" hangingPunct="1"/>
            <a:r>
              <a:rPr lang="zh-CN" altLang="en-US" b="1" dirty="0">
                <a:solidFill>
                  <a:schemeClr val="tx1"/>
                </a:solidFill>
              </a:rPr>
              <a:t>试用</a:t>
            </a:r>
            <a:r>
              <a:rPr lang="en-US" altLang="zh-CN" b="1" dirty="0">
                <a:solidFill>
                  <a:schemeClr val="tx1"/>
                </a:solidFill>
              </a:rPr>
              <a:t>SQL</a:t>
            </a:r>
            <a:r>
              <a:rPr lang="zh-CN" altLang="en-US" b="1" dirty="0">
                <a:solidFill>
                  <a:schemeClr val="tx1"/>
                </a:solidFill>
              </a:rPr>
              <a:t>语句写出下列操作：</a:t>
            </a:r>
          </a:p>
          <a:p>
            <a:pPr lvl="3" eaLnBrk="1" hangingPunct="1"/>
            <a:r>
              <a:rPr lang="en-US" altLang="zh-CN" b="1" dirty="0">
                <a:solidFill>
                  <a:schemeClr val="tx1"/>
                </a:solidFill>
              </a:rPr>
              <a:t>1</a:t>
            </a:r>
            <a:r>
              <a:rPr lang="zh-CN" altLang="en-US" b="1" dirty="0">
                <a:solidFill>
                  <a:schemeClr val="tx1"/>
                </a:solidFill>
              </a:rPr>
              <a:t>）用“</a:t>
            </a:r>
            <a:r>
              <a:rPr lang="en-US" altLang="zh-CN" b="1" dirty="0">
                <a:solidFill>
                  <a:schemeClr val="tx1"/>
                </a:solidFill>
              </a:rPr>
              <a:t>CREATE DATABASE”</a:t>
            </a:r>
            <a:r>
              <a:rPr lang="zh-CN" altLang="en-US" b="1" dirty="0">
                <a:solidFill>
                  <a:schemeClr val="tx1"/>
                </a:solidFill>
              </a:rPr>
              <a:t>创建一个存放上述三表的数据库；</a:t>
            </a:r>
          </a:p>
          <a:p>
            <a:pPr lvl="3" eaLnBrk="1" hangingPunct="1"/>
            <a:r>
              <a:rPr lang="en-US" altLang="zh-CN" b="1" dirty="0">
                <a:solidFill>
                  <a:schemeClr val="tx1"/>
                </a:solidFill>
              </a:rPr>
              <a:t>2</a:t>
            </a:r>
            <a:r>
              <a:rPr lang="zh-CN" altLang="en-US" b="1" dirty="0">
                <a:solidFill>
                  <a:schemeClr val="tx1"/>
                </a:solidFill>
              </a:rPr>
              <a:t>）用“</a:t>
            </a:r>
            <a:r>
              <a:rPr lang="en-US" altLang="zh-CN" b="1" dirty="0">
                <a:solidFill>
                  <a:schemeClr val="tx1"/>
                </a:solidFill>
              </a:rPr>
              <a:t>CREATE TABLE”</a:t>
            </a:r>
            <a:r>
              <a:rPr lang="zh-CN" altLang="en-US" b="1" dirty="0">
                <a:solidFill>
                  <a:schemeClr val="tx1"/>
                </a:solidFill>
              </a:rPr>
              <a:t>创建上述三个表，需指出主键和外键；</a:t>
            </a:r>
          </a:p>
          <a:p>
            <a:pPr lvl="3" eaLnBrk="1" hangingPunct="1"/>
            <a:r>
              <a:rPr lang="en-US" altLang="zh-CN" b="1" dirty="0">
                <a:solidFill>
                  <a:schemeClr val="tx1"/>
                </a:solidFill>
              </a:rPr>
              <a:t>3</a:t>
            </a:r>
            <a:r>
              <a:rPr lang="zh-CN" altLang="en-US" b="1" dirty="0">
                <a:solidFill>
                  <a:schemeClr val="tx1"/>
                </a:solidFill>
              </a:rPr>
              <a:t>）检索超过</a:t>
            </a:r>
            <a:r>
              <a:rPr lang="en-US" altLang="zh-CN" b="1" dirty="0">
                <a:solidFill>
                  <a:schemeClr val="tx1"/>
                </a:solidFill>
              </a:rPr>
              <a:t>50</a:t>
            </a:r>
            <a:r>
              <a:rPr lang="zh-CN" altLang="en-US" b="1" dirty="0">
                <a:solidFill>
                  <a:schemeClr val="tx1"/>
                </a:solidFill>
              </a:rPr>
              <a:t>岁的男性职工的编号和姓名；</a:t>
            </a:r>
          </a:p>
          <a:p>
            <a:pPr lvl="3" eaLnBrk="1" hangingPunct="1"/>
            <a:r>
              <a:rPr lang="en-US" altLang="zh-CN" b="1" dirty="0">
                <a:solidFill>
                  <a:schemeClr val="tx1"/>
                </a:solidFill>
              </a:rPr>
              <a:t>4</a:t>
            </a:r>
            <a:r>
              <a:rPr lang="zh-CN" altLang="en-US" b="1" dirty="0">
                <a:solidFill>
                  <a:schemeClr val="tx1"/>
                </a:solidFill>
              </a:rPr>
              <a:t>）假设每个职工只能在一个公司工作，检索工资超过</a:t>
            </a:r>
            <a:r>
              <a:rPr lang="en-US" altLang="zh-CN" b="1" dirty="0">
                <a:solidFill>
                  <a:schemeClr val="tx1"/>
                </a:solidFill>
              </a:rPr>
              <a:t>1500</a:t>
            </a:r>
            <a:r>
              <a:rPr lang="zh-CN" altLang="en-US" b="1" dirty="0">
                <a:solidFill>
                  <a:schemeClr val="tx1"/>
                </a:solidFill>
              </a:rPr>
              <a:t>元的男性员工编号和姓名；</a:t>
            </a:r>
          </a:p>
          <a:p>
            <a:pPr lvl="3" eaLnBrk="1" hangingPunct="1"/>
            <a:r>
              <a:rPr lang="en-US" altLang="zh-CN" b="1" dirty="0">
                <a:solidFill>
                  <a:schemeClr val="tx1"/>
                </a:solidFill>
              </a:rPr>
              <a:t>5</a:t>
            </a:r>
            <a:r>
              <a:rPr lang="zh-CN" altLang="en-US" b="1" dirty="0">
                <a:solidFill>
                  <a:schemeClr val="tx1"/>
                </a:solidFill>
              </a:rPr>
              <a:t>）检索“华联公司”中低于本公司平均工资的员工编号和姓名；</a:t>
            </a:r>
          </a:p>
          <a:p>
            <a:pPr lvl="3" eaLnBrk="1" hangingPunct="1"/>
            <a:r>
              <a:rPr lang="en-US" altLang="zh-CN" b="1" dirty="0">
                <a:solidFill>
                  <a:schemeClr val="tx1"/>
                </a:solidFill>
              </a:rPr>
              <a:t>6</a:t>
            </a:r>
            <a:r>
              <a:rPr lang="zh-CN" altLang="en-US" b="1" dirty="0">
                <a:solidFill>
                  <a:schemeClr val="tx1"/>
                </a:solidFill>
              </a:rPr>
              <a:t>）在每一公司中为</a:t>
            </a:r>
            <a:r>
              <a:rPr lang="en-US" altLang="zh-CN" b="1" dirty="0">
                <a:solidFill>
                  <a:schemeClr val="tx1"/>
                </a:solidFill>
              </a:rPr>
              <a:t>50</a:t>
            </a:r>
            <a:r>
              <a:rPr lang="zh-CN" altLang="en-US" b="1" dirty="0">
                <a:solidFill>
                  <a:schemeClr val="tx1"/>
                </a:solidFill>
              </a:rPr>
              <a:t>岁以上的员工加薪</a:t>
            </a:r>
            <a:r>
              <a:rPr lang="en-US" altLang="zh-CN" b="1" dirty="0">
                <a:solidFill>
                  <a:schemeClr val="tx1"/>
                </a:solidFill>
              </a:rPr>
              <a:t>100</a:t>
            </a:r>
            <a:r>
              <a:rPr lang="zh-CN" altLang="en-US" b="1" dirty="0">
                <a:solidFill>
                  <a:schemeClr val="tx1"/>
                </a:solidFill>
              </a:rPr>
              <a:t>元；</a:t>
            </a:r>
          </a:p>
          <a:p>
            <a:pPr lvl="3" eaLnBrk="1" hangingPunct="1"/>
            <a:r>
              <a:rPr lang="en-US" altLang="zh-CN" b="1" dirty="0">
                <a:solidFill>
                  <a:schemeClr val="tx1"/>
                </a:solidFill>
              </a:rPr>
              <a:t>7</a:t>
            </a:r>
            <a:r>
              <a:rPr lang="zh-CN" altLang="en-US" b="1" dirty="0">
                <a:solidFill>
                  <a:schemeClr val="tx1"/>
                </a:solidFill>
              </a:rPr>
              <a:t>）删除年龄大于</a:t>
            </a:r>
            <a:r>
              <a:rPr lang="en-US" altLang="zh-CN" b="1" dirty="0">
                <a:solidFill>
                  <a:schemeClr val="tx1"/>
                </a:solidFill>
              </a:rPr>
              <a:t>60</a:t>
            </a:r>
            <a:r>
              <a:rPr lang="zh-CN" altLang="en-US" b="1" dirty="0">
                <a:solidFill>
                  <a:schemeClr val="tx1"/>
                </a:solidFill>
              </a:rPr>
              <a:t>岁的员工信息；</a:t>
            </a:r>
          </a:p>
          <a:p>
            <a:pPr lvl="3" eaLnBrk="1" hangingPunct="1"/>
            <a:r>
              <a:rPr lang="en-US" altLang="zh-CN" b="1" dirty="0">
                <a:solidFill>
                  <a:schemeClr val="tx1"/>
                </a:solidFill>
              </a:rPr>
              <a:t>8</a:t>
            </a:r>
            <a:r>
              <a:rPr lang="zh-CN" altLang="en-US" b="1" dirty="0">
                <a:solidFill>
                  <a:schemeClr val="tx1"/>
                </a:solidFill>
              </a:rPr>
              <a:t>）用“</a:t>
            </a:r>
            <a:r>
              <a:rPr lang="en-US" altLang="zh-CN" b="1" dirty="0">
                <a:solidFill>
                  <a:schemeClr val="tx1"/>
                </a:solidFill>
              </a:rPr>
              <a:t>CREATE VIEW”</a:t>
            </a:r>
            <a:r>
              <a:rPr lang="zh-CN" altLang="en-US" b="1" dirty="0">
                <a:solidFill>
                  <a:schemeClr val="tx1"/>
                </a:solidFill>
              </a:rPr>
              <a:t>创建一个“华联公司”中关于女性员工信息的视图，属性包括（</a:t>
            </a:r>
            <a:r>
              <a:rPr lang="en-US" altLang="zh-CN" b="1" dirty="0">
                <a:solidFill>
                  <a:schemeClr val="tx1"/>
                </a:solidFill>
              </a:rPr>
              <a:t>E</a:t>
            </a:r>
            <a:r>
              <a:rPr lang="zh-CN" altLang="en-US" b="1" dirty="0">
                <a:solidFill>
                  <a:schemeClr val="tx1"/>
                </a:solidFill>
              </a:rPr>
              <a:t>＃</a:t>
            </a:r>
            <a:r>
              <a:rPr lang="en-US" altLang="zh-CN" b="1" dirty="0">
                <a:solidFill>
                  <a:schemeClr val="tx1"/>
                </a:solidFill>
              </a:rPr>
              <a:t>,ENAME</a:t>
            </a:r>
            <a:r>
              <a:rPr lang="zh-CN" altLang="en-US" b="1" dirty="0">
                <a:solidFill>
                  <a:schemeClr val="tx1"/>
                </a:solidFill>
              </a:rPr>
              <a:t>，</a:t>
            </a:r>
            <a:r>
              <a:rPr lang="en-US" altLang="zh-CN" b="1" dirty="0">
                <a:solidFill>
                  <a:schemeClr val="tx1"/>
                </a:solidFill>
              </a:rPr>
              <a:t>C</a:t>
            </a:r>
            <a:r>
              <a:rPr lang="zh-CN" altLang="en-US" b="1" dirty="0">
                <a:solidFill>
                  <a:schemeClr val="tx1"/>
                </a:solidFill>
              </a:rPr>
              <a:t>＃，</a:t>
            </a:r>
            <a:r>
              <a:rPr lang="en-US" altLang="zh-CN" b="1" dirty="0">
                <a:solidFill>
                  <a:schemeClr val="tx1"/>
                </a:solidFill>
              </a:rPr>
              <a:t>CNAME</a:t>
            </a:r>
            <a:r>
              <a:rPr lang="zh-CN" altLang="en-US" b="1" dirty="0">
                <a:solidFill>
                  <a:schemeClr val="tx1"/>
                </a:solidFill>
              </a:rPr>
              <a:t>，</a:t>
            </a:r>
            <a:r>
              <a:rPr lang="en-US" altLang="zh-CN" b="1" dirty="0">
                <a:solidFill>
                  <a:schemeClr val="tx1"/>
                </a:solidFill>
              </a:rPr>
              <a:t>SALARY</a:t>
            </a:r>
            <a:r>
              <a:rPr lang="zh-CN" altLang="en-US" b="1" dirty="0">
                <a:solidFill>
                  <a:schemeClr val="tx1"/>
                </a:solidFill>
              </a:rPr>
              <a:t>）。</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思考练习</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827088"/>
            <a:ext cx="8466138" cy="5699125"/>
          </a:xfrm>
        </p:spPr>
        <p:txBody>
          <a:bodyPr/>
          <a:lstStyle/>
          <a:p>
            <a:pPr lvl="1" eaLnBrk="1" hangingPunct="1"/>
            <a:r>
              <a:rPr lang="en-US" altLang="zh-CN" b="1" dirty="0">
                <a:solidFill>
                  <a:schemeClr val="tx1"/>
                </a:solidFill>
              </a:rPr>
              <a:t>4. </a:t>
            </a:r>
            <a:r>
              <a:rPr lang="zh-CN" altLang="en-US" b="1" dirty="0">
                <a:solidFill>
                  <a:schemeClr val="tx1"/>
                </a:solidFill>
              </a:rPr>
              <a:t>视图有哪些作用？</a:t>
            </a:r>
          </a:p>
          <a:p>
            <a:pPr lvl="1" eaLnBrk="1" hangingPunct="1"/>
            <a:r>
              <a:rPr lang="en-US" altLang="zh-CN" b="1" dirty="0">
                <a:solidFill>
                  <a:schemeClr val="tx1"/>
                </a:solidFill>
              </a:rPr>
              <a:t>5. </a:t>
            </a:r>
            <a:r>
              <a:rPr lang="zh-CN" altLang="en-US" b="1" dirty="0">
                <a:solidFill>
                  <a:schemeClr val="tx1"/>
                </a:solidFill>
              </a:rPr>
              <a:t>建立索引时需要考虑哪些影响性能的问题？</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思考练习</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922338"/>
            <a:ext cx="8545513" cy="5257800"/>
          </a:xfrm>
        </p:spPr>
        <p:txBody>
          <a:bodyPr/>
          <a:lstStyle/>
          <a:p>
            <a:pPr lvl="1"/>
            <a:r>
              <a:rPr lang="zh-CN" altLang="en-US" b="1" dirty="0"/>
              <a:t>详细示例：为数据或日志指定一个或多个特定文件</a:t>
            </a:r>
            <a:endParaRPr lang="en-US" altLang="zh-CN" b="1" dirty="0">
              <a:solidFill>
                <a:srgbClr val="FF0000"/>
              </a:solidFill>
            </a:endParaRPr>
          </a:p>
          <a:p>
            <a:pPr lvl="2">
              <a:spcBef>
                <a:spcPts val="0"/>
              </a:spcBef>
              <a:buNone/>
            </a:pPr>
            <a:r>
              <a:rPr lang="en-US" altLang="zh-CN" b="1" dirty="0"/>
              <a:t>CREATE DATABASE HIS</a:t>
            </a:r>
          </a:p>
          <a:p>
            <a:pPr lvl="2">
              <a:spcBef>
                <a:spcPts val="0"/>
              </a:spcBef>
              <a:buNone/>
            </a:pPr>
            <a:r>
              <a:rPr lang="en-US" altLang="zh-CN" b="1" dirty="0">
                <a:solidFill>
                  <a:srgbClr val="FF0000"/>
                </a:solidFill>
              </a:rPr>
              <a:t>ON Primary</a:t>
            </a:r>
          </a:p>
          <a:p>
            <a:pPr lvl="2">
              <a:spcBef>
                <a:spcPts val="0"/>
              </a:spcBef>
              <a:buNone/>
            </a:pPr>
            <a:r>
              <a:rPr lang="en-US" altLang="zh-CN" b="1" dirty="0"/>
              <a:t>( NAME = HIS_DATA1,</a:t>
            </a:r>
          </a:p>
          <a:p>
            <a:pPr lvl="2">
              <a:spcBef>
                <a:spcPts val="0"/>
              </a:spcBef>
              <a:buNone/>
            </a:pPr>
            <a:r>
              <a:rPr lang="en-US" altLang="zh-CN" b="1" dirty="0"/>
              <a:t>    FILENAME = </a:t>
            </a:r>
            <a:r>
              <a:rPr lang="en-US" altLang="zh-CN" b="1" u="sng" dirty="0"/>
              <a:t>'d:\data</a:t>
            </a:r>
            <a:r>
              <a:rPr lang="en-US" altLang="zh-CN" b="1" dirty="0"/>
              <a:t>\ HIS_DATA1.mdf',</a:t>
            </a:r>
          </a:p>
          <a:p>
            <a:pPr lvl="2">
              <a:spcBef>
                <a:spcPts val="0"/>
              </a:spcBef>
              <a:buNone/>
            </a:pPr>
            <a:r>
              <a:rPr lang="en-US" altLang="zh-CN" b="1" dirty="0"/>
              <a:t>    SIZE = 10,</a:t>
            </a:r>
          </a:p>
          <a:p>
            <a:pPr lvl="2">
              <a:spcBef>
                <a:spcPts val="0"/>
              </a:spcBef>
              <a:buNone/>
            </a:pPr>
            <a:r>
              <a:rPr lang="en-US" altLang="zh-CN" b="1" dirty="0"/>
              <a:t>    MAXSIZE = 1500,</a:t>
            </a:r>
          </a:p>
          <a:p>
            <a:pPr lvl="2">
              <a:spcBef>
                <a:spcPts val="0"/>
              </a:spcBef>
              <a:buNone/>
            </a:pPr>
            <a:r>
              <a:rPr lang="en-US" altLang="zh-CN" b="1" dirty="0"/>
              <a:t>    FILEGROWTH = 5 )</a:t>
            </a:r>
          </a:p>
          <a:p>
            <a:pPr lvl="2">
              <a:spcBef>
                <a:spcPts val="0"/>
              </a:spcBef>
              <a:buNone/>
            </a:pPr>
            <a:r>
              <a:rPr lang="en-US" altLang="zh-CN" b="1" dirty="0"/>
              <a:t>( NAME = HIS_DATA2,</a:t>
            </a:r>
          </a:p>
          <a:p>
            <a:pPr lvl="2">
              <a:spcBef>
                <a:spcPts val="0"/>
              </a:spcBef>
              <a:buNone/>
            </a:pPr>
            <a:r>
              <a:rPr lang="en-US" altLang="zh-CN" b="1" dirty="0"/>
              <a:t>    FILENAME </a:t>
            </a:r>
            <a:r>
              <a:rPr lang="en-US" altLang="zh-CN" b="1" u="sng" dirty="0"/>
              <a:t>'d:\data</a:t>
            </a:r>
            <a:r>
              <a:rPr lang="en-US" altLang="zh-CN" b="1" dirty="0"/>
              <a:t>\ HIS_DATA2.mdf',</a:t>
            </a:r>
          </a:p>
          <a:p>
            <a:pPr lvl="2">
              <a:spcBef>
                <a:spcPts val="0"/>
              </a:spcBef>
              <a:buNone/>
            </a:pPr>
            <a:r>
              <a:rPr lang="en-US" altLang="zh-CN" b="1" dirty="0"/>
              <a:t>    SIZE = 10,</a:t>
            </a:r>
          </a:p>
          <a:p>
            <a:pPr lvl="2">
              <a:spcBef>
                <a:spcPts val="0"/>
              </a:spcBef>
              <a:buNone/>
            </a:pPr>
            <a:r>
              <a:rPr lang="en-US" altLang="zh-CN" b="1" dirty="0"/>
              <a:t>    MAXSIZE = 500,</a:t>
            </a:r>
          </a:p>
          <a:p>
            <a:pPr lvl="2">
              <a:spcBef>
                <a:spcPts val="0"/>
              </a:spcBef>
              <a:buNone/>
            </a:pPr>
            <a:r>
              <a:rPr lang="en-US" altLang="zh-CN" b="1" dirty="0"/>
              <a:t>    FILEGROWTH = 5 )</a:t>
            </a:r>
          </a:p>
          <a:p>
            <a:pPr lvl="2">
              <a:spcBef>
                <a:spcPts val="0"/>
              </a:spcBef>
              <a:buNone/>
            </a:pPr>
            <a:r>
              <a:rPr lang="en-US" altLang="zh-CN" b="1" dirty="0">
                <a:solidFill>
                  <a:srgbClr val="FF0000"/>
                </a:solidFill>
              </a:rPr>
              <a:t>LOG ON</a:t>
            </a:r>
          </a:p>
          <a:p>
            <a:pPr lvl="2">
              <a:spcBef>
                <a:spcPts val="0"/>
              </a:spcBef>
              <a:buNone/>
            </a:pPr>
            <a:r>
              <a:rPr lang="en-US" altLang="zh-CN" b="1" dirty="0"/>
              <a:t>( NAME = HIS_LOG,</a:t>
            </a:r>
          </a:p>
          <a:p>
            <a:pPr lvl="2">
              <a:spcBef>
                <a:spcPts val="0"/>
              </a:spcBef>
              <a:buNone/>
            </a:pPr>
            <a:r>
              <a:rPr lang="en-US" altLang="zh-CN" b="1" dirty="0"/>
              <a:t>    FILENAME = </a:t>
            </a:r>
            <a:r>
              <a:rPr lang="en-US" altLang="zh-CN" b="1" u="sng" dirty="0"/>
              <a:t>'d:\data</a:t>
            </a:r>
            <a:r>
              <a:rPr lang="en-US" altLang="zh-CN" b="1" dirty="0"/>
              <a:t>\ HIS_LOG.ldf',</a:t>
            </a:r>
          </a:p>
          <a:p>
            <a:pPr lvl="2">
              <a:spcBef>
                <a:spcPts val="0"/>
              </a:spcBef>
              <a:buNone/>
            </a:pPr>
            <a:r>
              <a:rPr lang="en-US" altLang="zh-CN" b="1" dirty="0"/>
              <a:t>    SIZE = 5MB,</a:t>
            </a:r>
          </a:p>
          <a:p>
            <a:pPr lvl="2">
              <a:spcBef>
                <a:spcPts val="0"/>
              </a:spcBef>
              <a:buNone/>
            </a:pPr>
            <a:r>
              <a:rPr lang="en-US" altLang="zh-CN" b="1" dirty="0"/>
              <a:t>    MAXSIZE = 500MB,</a:t>
            </a:r>
          </a:p>
          <a:p>
            <a:pPr lvl="2">
              <a:spcBef>
                <a:spcPts val="0"/>
              </a:spcBef>
              <a:buNone/>
            </a:pPr>
            <a:r>
              <a:rPr lang="en-US" altLang="zh-CN" b="1" dirty="0"/>
              <a:t>    FILEGROWTH = 5MB )</a:t>
            </a:r>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创建数据库</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922338"/>
            <a:ext cx="8655050" cy="5257800"/>
          </a:xfrm>
        </p:spPr>
        <p:txBody>
          <a:bodyPr/>
          <a:lstStyle/>
          <a:p>
            <a:pPr lvl="1"/>
            <a:r>
              <a:rPr lang="zh-CN" altLang="en-US" b="1" dirty="0"/>
              <a:t>可以对数据库原始定义进行更改，更改包括：</a:t>
            </a:r>
          </a:p>
          <a:p>
            <a:pPr lvl="2"/>
            <a:r>
              <a:rPr lang="zh-CN" altLang="en-US" b="1" dirty="0"/>
              <a:t>扩充数据库的数据或事务日志存储空间；</a:t>
            </a:r>
          </a:p>
          <a:p>
            <a:pPr lvl="2"/>
            <a:r>
              <a:rPr lang="zh-CN" altLang="en-US" b="1" dirty="0"/>
              <a:t>收缩分配给数据库的数据或事务日志空间；</a:t>
            </a:r>
          </a:p>
          <a:p>
            <a:pPr lvl="2"/>
            <a:r>
              <a:rPr lang="zh-CN" altLang="en-US" b="1" dirty="0"/>
              <a:t>添加或删除数据和事务日志文件；</a:t>
            </a:r>
          </a:p>
          <a:p>
            <a:pPr lvl="2"/>
            <a:r>
              <a:rPr lang="zh-CN" altLang="en-US" b="1" dirty="0"/>
              <a:t>更改数据库的配置设置；</a:t>
            </a:r>
          </a:p>
          <a:p>
            <a:pPr lvl="2"/>
            <a:r>
              <a:rPr lang="zh-CN" altLang="en-US" b="1" dirty="0"/>
              <a:t>更改数据库名称；</a:t>
            </a:r>
          </a:p>
          <a:p>
            <a:pPr lvl="2"/>
            <a:r>
              <a:rPr lang="zh-CN" altLang="en-US" b="1" dirty="0"/>
              <a:t>更改数据库的所有者等。</a:t>
            </a:r>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修改数据库</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922338"/>
            <a:ext cx="8655050" cy="5446712"/>
          </a:xfrm>
        </p:spPr>
        <p:txBody>
          <a:bodyPr/>
          <a:lstStyle/>
          <a:p>
            <a:pPr lvl="1"/>
            <a:r>
              <a:rPr lang="en-US" altLang="zh-CN" b="1" dirty="0"/>
              <a:t>Alter Database</a:t>
            </a:r>
            <a:r>
              <a:rPr lang="zh-CN" altLang="en-US" b="1" dirty="0"/>
              <a:t>语法如下：</a:t>
            </a:r>
            <a:endParaRPr lang="en-US" altLang="zh-CN" b="1" dirty="0"/>
          </a:p>
          <a:p>
            <a:pPr lvl="2">
              <a:lnSpc>
                <a:spcPct val="90000"/>
              </a:lnSpc>
              <a:spcBef>
                <a:spcPts val="0"/>
              </a:spcBef>
              <a:buNone/>
            </a:pPr>
            <a:r>
              <a:rPr lang="en-US" altLang="zh-CN" b="1" dirty="0">
                <a:solidFill>
                  <a:srgbClr val="FF0000"/>
                </a:solidFill>
              </a:rPr>
              <a:t>ALTER DATABASE </a:t>
            </a:r>
            <a:r>
              <a:rPr lang="en-US" altLang="zh-CN" b="1" dirty="0"/>
              <a:t>&lt;</a:t>
            </a:r>
            <a:r>
              <a:rPr lang="zh-CN" altLang="en-US" b="1" dirty="0"/>
              <a:t>数据库名</a:t>
            </a:r>
            <a:r>
              <a:rPr lang="en-US" altLang="zh-CN" b="1" dirty="0"/>
              <a:t>&gt;</a:t>
            </a:r>
          </a:p>
          <a:p>
            <a:pPr lvl="2">
              <a:lnSpc>
                <a:spcPct val="90000"/>
              </a:lnSpc>
              <a:spcBef>
                <a:spcPts val="0"/>
              </a:spcBef>
              <a:buNone/>
            </a:pPr>
            <a:r>
              <a:rPr lang="en-US" altLang="zh-CN" b="1" dirty="0"/>
              <a:t>[</a:t>
            </a:r>
            <a:r>
              <a:rPr lang="en-US" altLang="zh-CN" b="1" dirty="0">
                <a:solidFill>
                  <a:srgbClr val="FF0000"/>
                </a:solidFill>
              </a:rPr>
              <a:t>&lt;Add File&gt;</a:t>
            </a:r>
          </a:p>
          <a:p>
            <a:pPr lvl="2">
              <a:lnSpc>
                <a:spcPct val="90000"/>
              </a:lnSpc>
              <a:spcBef>
                <a:spcPts val="0"/>
              </a:spcBef>
              <a:buNone/>
            </a:pPr>
            <a:r>
              <a:rPr lang="en-US" altLang="zh-CN" b="1" dirty="0"/>
              <a:t>(&lt;Name = </a:t>
            </a:r>
            <a:r>
              <a:rPr lang="zh-CN" altLang="en-US" b="1" dirty="0"/>
              <a:t>系统使用的逻辑名</a:t>
            </a:r>
            <a:r>
              <a:rPr lang="en-US" altLang="zh-CN" b="1" dirty="0"/>
              <a:t>&gt;,</a:t>
            </a:r>
          </a:p>
          <a:p>
            <a:pPr lvl="2">
              <a:lnSpc>
                <a:spcPct val="90000"/>
              </a:lnSpc>
              <a:spcBef>
                <a:spcPts val="0"/>
              </a:spcBef>
              <a:buNone/>
            </a:pPr>
            <a:r>
              <a:rPr lang="en-US" altLang="zh-CN" b="1" dirty="0"/>
              <a:t>[Filename = </a:t>
            </a:r>
            <a:r>
              <a:rPr lang="zh-CN" altLang="en-US" b="1" dirty="0"/>
              <a:t>完全限定的</a:t>
            </a:r>
            <a:r>
              <a:rPr lang="en-US" altLang="zh-CN" b="1" dirty="0"/>
              <a:t>NT Server</a:t>
            </a:r>
            <a:r>
              <a:rPr lang="zh-CN" altLang="en-US" b="1" dirty="0"/>
              <a:t>文件名</a:t>
            </a:r>
            <a:r>
              <a:rPr lang="en-US" altLang="zh-CN" b="1" dirty="0"/>
              <a:t>], </a:t>
            </a:r>
          </a:p>
          <a:p>
            <a:pPr lvl="2">
              <a:lnSpc>
                <a:spcPct val="90000"/>
              </a:lnSpc>
              <a:spcBef>
                <a:spcPts val="0"/>
              </a:spcBef>
              <a:buNone/>
            </a:pPr>
            <a:r>
              <a:rPr lang="en-US" altLang="zh-CN" b="1" dirty="0"/>
              <a:t>[Size = </a:t>
            </a:r>
            <a:r>
              <a:rPr lang="zh-CN" altLang="en-US" b="1" dirty="0"/>
              <a:t>文件的初始大小</a:t>
            </a:r>
            <a:r>
              <a:rPr lang="en-US" altLang="zh-CN" b="1" dirty="0"/>
              <a:t>],</a:t>
            </a:r>
          </a:p>
          <a:p>
            <a:pPr lvl="2">
              <a:lnSpc>
                <a:spcPct val="90000"/>
              </a:lnSpc>
              <a:spcBef>
                <a:spcPts val="0"/>
              </a:spcBef>
              <a:buNone/>
            </a:pPr>
            <a:r>
              <a:rPr lang="en-US" altLang="zh-CN" b="1" dirty="0"/>
              <a:t>[MaxSize = </a:t>
            </a:r>
            <a:r>
              <a:rPr lang="zh-CN" altLang="en-US" b="1" dirty="0"/>
              <a:t>最大的文件尺寸</a:t>
            </a:r>
            <a:r>
              <a:rPr lang="en-US" altLang="zh-CN" b="1" dirty="0"/>
              <a:t>],</a:t>
            </a:r>
          </a:p>
          <a:p>
            <a:pPr lvl="2">
              <a:lnSpc>
                <a:spcPct val="90000"/>
              </a:lnSpc>
              <a:spcBef>
                <a:spcPts val="0"/>
              </a:spcBef>
              <a:buNone/>
            </a:pPr>
            <a:r>
              <a:rPr lang="en-US" altLang="zh-CN" b="1" dirty="0"/>
              <a:t>[FileGrowth = </a:t>
            </a:r>
            <a:r>
              <a:rPr lang="zh-CN" altLang="en-US" b="1" dirty="0"/>
              <a:t>系统的扩展文件量</a:t>
            </a:r>
            <a:r>
              <a:rPr lang="en-US" altLang="zh-CN" b="1" dirty="0"/>
              <a:t>])…]</a:t>
            </a:r>
          </a:p>
          <a:p>
            <a:pPr lvl="2">
              <a:lnSpc>
                <a:spcPct val="90000"/>
              </a:lnSpc>
              <a:spcBef>
                <a:spcPts val="0"/>
              </a:spcBef>
              <a:buNone/>
            </a:pPr>
            <a:r>
              <a:rPr lang="en-US" altLang="zh-CN" b="1" dirty="0"/>
              <a:t>[</a:t>
            </a:r>
            <a:r>
              <a:rPr lang="en-US" altLang="zh-CN" b="1" dirty="0">
                <a:solidFill>
                  <a:srgbClr val="FF0000"/>
                </a:solidFill>
              </a:rPr>
              <a:t>&lt;Modify File&gt;</a:t>
            </a:r>
          </a:p>
          <a:p>
            <a:pPr lvl="2">
              <a:lnSpc>
                <a:spcPct val="90000"/>
              </a:lnSpc>
              <a:spcBef>
                <a:spcPts val="0"/>
              </a:spcBef>
              <a:buNone/>
            </a:pPr>
            <a:r>
              <a:rPr lang="en-US" altLang="zh-CN" b="1" dirty="0"/>
              <a:t>(&lt;Name = </a:t>
            </a:r>
            <a:r>
              <a:rPr lang="zh-CN" altLang="en-US" b="1" dirty="0"/>
              <a:t>系统使用的逻辑名</a:t>
            </a:r>
            <a:r>
              <a:rPr lang="en-US" altLang="zh-CN" b="1" dirty="0"/>
              <a:t>&gt;,</a:t>
            </a:r>
          </a:p>
          <a:p>
            <a:pPr lvl="2">
              <a:lnSpc>
                <a:spcPct val="90000"/>
              </a:lnSpc>
              <a:spcBef>
                <a:spcPts val="0"/>
              </a:spcBef>
              <a:buNone/>
            </a:pPr>
            <a:r>
              <a:rPr lang="en-US" altLang="zh-CN" b="1" dirty="0"/>
              <a:t>[Filename = </a:t>
            </a:r>
            <a:r>
              <a:rPr lang="zh-CN" altLang="en-US" b="1" dirty="0"/>
              <a:t>完全限定的</a:t>
            </a:r>
            <a:r>
              <a:rPr lang="en-US" altLang="zh-CN" b="1" dirty="0"/>
              <a:t>NT Server</a:t>
            </a:r>
            <a:r>
              <a:rPr lang="zh-CN" altLang="en-US" b="1" dirty="0"/>
              <a:t>文件名</a:t>
            </a:r>
            <a:r>
              <a:rPr lang="en-US" altLang="zh-CN" b="1" dirty="0"/>
              <a:t>], </a:t>
            </a:r>
          </a:p>
          <a:p>
            <a:pPr lvl="2">
              <a:lnSpc>
                <a:spcPct val="90000"/>
              </a:lnSpc>
              <a:spcBef>
                <a:spcPts val="0"/>
              </a:spcBef>
              <a:buNone/>
            </a:pPr>
            <a:r>
              <a:rPr lang="en-US" altLang="zh-CN" b="1" dirty="0"/>
              <a:t>[Size = </a:t>
            </a:r>
            <a:r>
              <a:rPr lang="zh-CN" altLang="en-US" b="1" dirty="0"/>
              <a:t>文件的初始大小</a:t>
            </a:r>
            <a:r>
              <a:rPr lang="en-US" altLang="zh-CN" b="1" dirty="0"/>
              <a:t>],</a:t>
            </a:r>
          </a:p>
          <a:p>
            <a:pPr lvl="2">
              <a:lnSpc>
                <a:spcPct val="90000"/>
              </a:lnSpc>
              <a:spcBef>
                <a:spcPts val="0"/>
              </a:spcBef>
              <a:buNone/>
            </a:pPr>
            <a:r>
              <a:rPr lang="en-US" altLang="zh-CN" b="1" dirty="0"/>
              <a:t>[MaxSize    = </a:t>
            </a:r>
            <a:r>
              <a:rPr lang="zh-CN" altLang="en-US" b="1" dirty="0"/>
              <a:t>最大的文件尺寸</a:t>
            </a:r>
            <a:r>
              <a:rPr lang="en-US" altLang="zh-CN" b="1" dirty="0"/>
              <a:t>],</a:t>
            </a:r>
          </a:p>
          <a:p>
            <a:pPr lvl="2">
              <a:lnSpc>
                <a:spcPct val="90000"/>
              </a:lnSpc>
              <a:spcBef>
                <a:spcPts val="0"/>
              </a:spcBef>
              <a:buNone/>
            </a:pPr>
            <a:r>
              <a:rPr lang="en-US" altLang="zh-CN" b="1" dirty="0"/>
              <a:t>[FileGrowth = </a:t>
            </a:r>
            <a:r>
              <a:rPr lang="zh-CN" altLang="en-US" b="1" dirty="0"/>
              <a:t>系统的扩展文件量</a:t>
            </a:r>
            <a:r>
              <a:rPr lang="en-US" altLang="zh-CN" b="1" dirty="0"/>
              <a:t>])…]</a:t>
            </a:r>
          </a:p>
          <a:p>
            <a:pPr lvl="2">
              <a:lnSpc>
                <a:spcPct val="90000"/>
              </a:lnSpc>
              <a:spcBef>
                <a:spcPts val="0"/>
              </a:spcBef>
              <a:buNone/>
            </a:pPr>
            <a:r>
              <a:rPr lang="en-US" altLang="zh-CN" b="1" dirty="0"/>
              <a:t>[</a:t>
            </a:r>
            <a:r>
              <a:rPr lang="en-US" altLang="zh-CN" b="1" dirty="0">
                <a:solidFill>
                  <a:srgbClr val="FF0000"/>
                </a:solidFill>
              </a:rPr>
              <a:t>&lt;Remove File&gt; </a:t>
            </a:r>
            <a:r>
              <a:rPr lang="en-US" altLang="zh-CN" b="1" dirty="0"/>
              <a:t>&lt;</a:t>
            </a:r>
            <a:r>
              <a:rPr lang="zh-CN" altLang="en-US" b="1" dirty="0"/>
              <a:t>系统使用文件的逻辑名</a:t>
            </a:r>
            <a:r>
              <a:rPr lang="en-US" altLang="zh-CN" b="1" dirty="0"/>
              <a:t>&gt;,…]</a:t>
            </a:r>
          </a:p>
          <a:p>
            <a:pPr lvl="2">
              <a:lnSpc>
                <a:spcPct val="90000"/>
              </a:lnSpc>
              <a:spcBef>
                <a:spcPts val="0"/>
              </a:spcBef>
              <a:buNone/>
            </a:pPr>
            <a:r>
              <a:rPr lang="en-US" altLang="zh-CN" b="1" dirty="0"/>
              <a:t>[</a:t>
            </a:r>
            <a:r>
              <a:rPr lang="en-US" altLang="zh-CN" b="1" dirty="0">
                <a:solidFill>
                  <a:srgbClr val="FF0000"/>
                </a:solidFill>
              </a:rPr>
              <a:t>&lt;Add Log File&gt;</a:t>
            </a:r>
          </a:p>
          <a:p>
            <a:pPr lvl="2">
              <a:lnSpc>
                <a:spcPct val="90000"/>
              </a:lnSpc>
              <a:spcBef>
                <a:spcPts val="0"/>
              </a:spcBef>
              <a:buNone/>
            </a:pPr>
            <a:r>
              <a:rPr lang="en-US" altLang="zh-CN" b="1" dirty="0"/>
              <a:t>(&lt;Name = </a:t>
            </a:r>
            <a:r>
              <a:rPr lang="zh-CN" altLang="en-US" b="1" dirty="0"/>
              <a:t>系统使用的逻辑名</a:t>
            </a:r>
            <a:r>
              <a:rPr lang="en-US" altLang="zh-CN" b="1" dirty="0"/>
              <a:t>&gt;,</a:t>
            </a:r>
          </a:p>
          <a:p>
            <a:pPr lvl="2">
              <a:lnSpc>
                <a:spcPct val="90000"/>
              </a:lnSpc>
              <a:spcBef>
                <a:spcPts val="0"/>
              </a:spcBef>
              <a:buNone/>
            </a:pPr>
            <a:r>
              <a:rPr lang="en-US" altLang="zh-CN" b="1" dirty="0"/>
              <a:t>[Filename = </a:t>
            </a:r>
            <a:r>
              <a:rPr lang="zh-CN" altLang="en-US" b="1" dirty="0"/>
              <a:t>完全限定的</a:t>
            </a:r>
            <a:r>
              <a:rPr lang="en-US" altLang="zh-CN" b="1" dirty="0"/>
              <a:t>NT Server</a:t>
            </a:r>
            <a:r>
              <a:rPr lang="zh-CN" altLang="en-US" b="1" dirty="0"/>
              <a:t>文件名</a:t>
            </a:r>
            <a:r>
              <a:rPr lang="en-US" altLang="zh-CN" b="1" dirty="0"/>
              <a:t>], </a:t>
            </a:r>
          </a:p>
          <a:p>
            <a:pPr lvl="2">
              <a:lnSpc>
                <a:spcPct val="90000"/>
              </a:lnSpc>
              <a:spcBef>
                <a:spcPts val="0"/>
              </a:spcBef>
              <a:buNone/>
            </a:pPr>
            <a:r>
              <a:rPr lang="en-US" altLang="zh-CN" b="1" dirty="0"/>
              <a:t>[Size = </a:t>
            </a:r>
            <a:r>
              <a:rPr lang="zh-CN" altLang="en-US" b="1" dirty="0"/>
              <a:t>文件的初始大小</a:t>
            </a:r>
            <a:r>
              <a:rPr lang="en-US" altLang="zh-CN" b="1" dirty="0"/>
              <a:t>],</a:t>
            </a:r>
          </a:p>
          <a:p>
            <a:pPr lvl="2">
              <a:lnSpc>
                <a:spcPct val="90000"/>
              </a:lnSpc>
              <a:spcBef>
                <a:spcPts val="0"/>
              </a:spcBef>
              <a:buNone/>
            </a:pPr>
            <a:r>
              <a:rPr lang="en-US" altLang="zh-CN" b="1" dirty="0"/>
              <a:t>[MaxSize = </a:t>
            </a:r>
            <a:r>
              <a:rPr lang="zh-CN" altLang="en-US" b="1" dirty="0"/>
              <a:t>最大的文件尺寸</a:t>
            </a:r>
            <a:r>
              <a:rPr lang="en-US" altLang="zh-CN" b="1" dirty="0"/>
              <a:t>],</a:t>
            </a:r>
          </a:p>
          <a:p>
            <a:pPr lvl="2">
              <a:lnSpc>
                <a:spcPct val="90000"/>
              </a:lnSpc>
              <a:spcBef>
                <a:spcPts val="0"/>
              </a:spcBef>
              <a:buNone/>
            </a:pPr>
            <a:r>
              <a:rPr lang="en-US" altLang="zh-CN" b="1" dirty="0"/>
              <a:t>[FileGrowth = </a:t>
            </a:r>
            <a:r>
              <a:rPr lang="zh-CN" altLang="en-US" b="1" dirty="0"/>
              <a:t>系统的扩展文件量</a:t>
            </a:r>
            <a:r>
              <a:rPr lang="en-US" altLang="zh-CN" b="1" dirty="0"/>
              <a:t>])…]</a:t>
            </a:r>
          </a:p>
          <a:p>
            <a:pPr lvl="2"/>
            <a:endParaRPr lang="en-US" altLang="zh-CN" b="1" dirty="0"/>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修改数据库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additive="base">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anim calcmode="lin" valueType="num">
                                      <p:cBhvr additive="base">
                                        <p:cTn id="6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6" end="16"/>
                                            </p:txEl>
                                          </p:spTgt>
                                        </p:tgtEl>
                                        <p:attrNameLst>
                                          <p:attrName>style.visibility</p:attrName>
                                        </p:attrNameLst>
                                      </p:cBhvr>
                                      <p:to>
                                        <p:strVal val="visible"/>
                                      </p:to>
                                    </p:set>
                                    <p:anim calcmode="lin" valueType="num">
                                      <p:cBhvr additive="base">
                                        <p:cTn id="6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7" end="17"/>
                                            </p:txEl>
                                          </p:spTgt>
                                        </p:tgtEl>
                                        <p:attrNameLst>
                                          <p:attrName>style.visibility</p:attrName>
                                        </p:attrNameLst>
                                      </p:cBhvr>
                                      <p:to>
                                        <p:strVal val="visible"/>
                                      </p:to>
                                    </p:set>
                                    <p:anim calcmode="lin" valueType="num">
                                      <p:cBhvr additive="base">
                                        <p:cTn id="7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8" end="18"/>
                                            </p:txEl>
                                          </p:spTgt>
                                        </p:tgtEl>
                                        <p:attrNameLst>
                                          <p:attrName>style.visibility</p:attrName>
                                        </p:attrNameLst>
                                      </p:cBhvr>
                                      <p:to>
                                        <p:strVal val="visible"/>
                                      </p:to>
                                    </p:set>
                                    <p:anim calcmode="lin" valueType="num">
                                      <p:cBhvr additive="base">
                                        <p:cTn id="7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19" end="19"/>
                                            </p:txEl>
                                          </p:spTgt>
                                        </p:tgtEl>
                                        <p:attrNameLst>
                                          <p:attrName>style.visibility</p:attrName>
                                        </p:attrNameLst>
                                      </p:cBhvr>
                                      <p:to>
                                        <p:strVal val="visible"/>
                                      </p:to>
                                    </p:set>
                                    <p:anim calcmode="lin" valueType="num">
                                      <p:cBhvr additive="base">
                                        <p:cTn id="8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
                                            <p:txEl>
                                              <p:pRg st="20" end="20"/>
                                            </p:txEl>
                                          </p:spTgt>
                                        </p:tgtEl>
                                        <p:attrNameLst>
                                          <p:attrName>style.visibility</p:attrName>
                                        </p:attrNameLst>
                                      </p:cBhvr>
                                      <p:to>
                                        <p:strVal val="visible"/>
                                      </p:to>
                                    </p:set>
                                    <p:anim calcmode="lin" valueType="num">
                                      <p:cBhvr additive="base">
                                        <p:cTn id="85"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922338"/>
            <a:ext cx="8655050" cy="5446712"/>
          </a:xfrm>
        </p:spPr>
        <p:txBody>
          <a:bodyPr/>
          <a:lstStyle/>
          <a:p>
            <a:pPr lvl="1"/>
            <a:r>
              <a:rPr lang="zh-CN" altLang="en-US" b="1" dirty="0"/>
              <a:t>示例：下面的语句可在医院信息系统数据库</a:t>
            </a:r>
            <a:r>
              <a:rPr lang="en-US" altLang="zh-CN" b="1" dirty="0"/>
              <a:t>HIS</a:t>
            </a:r>
            <a:r>
              <a:rPr lang="zh-CN" altLang="en-US" b="1" dirty="0"/>
              <a:t>中增加一个新数据库文件，同时要修改原数据库文件</a:t>
            </a:r>
            <a:r>
              <a:rPr lang="en-US" altLang="zh-CN" b="1" dirty="0"/>
              <a:t>HIS_DATA1</a:t>
            </a:r>
            <a:r>
              <a:rPr lang="zh-CN" altLang="en-US" b="1" dirty="0"/>
              <a:t>的最大文件尺寸为</a:t>
            </a:r>
            <a:r>
              <a:rPr lang="en-US" altLang="zh-CN" b="1" dirty="0"/>
              <a:t>1500MB</a:t>
            </a:r>
            <a:r>
              <a:rPr lang="zh-CN" altLang="en-US" b="1" dirty="0"/>
              <a:t>，并且要删除医院信息系统数据库</a:t>
            </a:r>
            <a:r>
              <a:rPr lang="en-US" altLang="zh-CN" b="1" dirty="0"/>
              <a:t>HIS</a:t>
            </a:r>
            <a:r>
              <a:rPr lang="zh-CN" altLang="en-US" b="1" dirty="0"/>
              <a:t>的次要文件</a:t>
            </a:r>
            <a:r>
              <a:rPr lang="en-US" altLang="zh-CN" b="1" dirty="0"/>
              <a:t>HIS_DATA2</a:t>
            </a:r>
            <a:r>
              <a:rPr lang="zh-CN" altLang="en-US" b="1" dirty="0"/>
              <a:t>。</a:t>
            </a:r>
            <a:endParaRPr lang="en-US" altLang="zh-CN" b="1" dirty="0"/>
          </a:p>
          <a:p>
            <a:pPr lvl="2">
              <a:spcBef>
                <a:spcPts val="0"/>
              </a:spcBef>
              <a:buNone/>
            </a:pPr>
            <a:r>
              <a:rPr lang="en-US" altLang="zh-CN" b="1" dirty="0">
                <a:solidFill>
                  <a:srgbClr val="FF0000"/>
                </a:solidFill>
              </a:rPr>
              <a:t>ALTER DATABASE HIS</a:t>
            </a:r>
          </a:p>
          <a:p>
            <a:pPr lvl="2">
              <a:spcBef>
                <a:spcPts val="0"/>
              </a:spcBef>
              <a:buNone/>
            </a:pPr>
            <a:r>
              <a:rPr lang="en-US" altLang="zh-CN" b="1" dirty="0">
                <a:solidFill>
                  <a:srgbClr val="FF0000"/>
                </a:solidFill>
              </a:rPr>
              <a:t>Add File</a:t>
            </a:r>
          </a:p>
          <a:p>
            <a:pPr lvl="2">
              <a:spcBef>
                <a:spcPts val="0"/>
              </a:spcBef>
              <a:buNone/>
            </a:pPr>
            <a:r>
              <a:rPr lang="en-US" altLang="zh-CN" b="1" dirty="0"/>
              <a:t>( NAME = HIS_DATA3,</a:t>
            </a:r>
          </a:p>
          <a:p>
            <a:pPr lvl="2">
              <a:spcBef>
                <a:spcPts val="0"/>
              </a:spcBef>
              <a:buNone/>
            </a:pPr>
            <a:r>
              <a:rPr lang="en-US" altLang="zh-CN" b="1" dirty="0"/>
              <a:t>    FILENAME = 'd:\data\HIS_DATA3.mdf',</a:t>
            </a:r>
          </a:p>
          <a:p>
            <a:pPr lvl="2">
              <a:spcBef>
                <a:spcPts val="0"/>
              </a:spcBef>
              <a:buNone/>
            </a:pPr>
            <a:r>
              <a:rPr lang="en-US" altLang="zh-CN" b="1" dirty="0"/>
              <a:t>    SIZE = 10,</a:t>
            </a:r>
          </a:p>
          <a:p>
            <a:pPr lvl="2">
              <a:spcBef>
                <a:spcPts val="0"/>
              </a:spcBef>
              <a:buNone/>
            </a:pPr>
            <a:r>
              <a:rPr lang="en-US" altLang="zh-CN" b="1" dirty="0"/>
              <a:t>    MAXSIZE = 1000,</a:t>
            </a:r>
          </a:p>
          <a:p>
            <a:pPr lvl="2">
              <a:spcBef>
                <a:spcPts val="0"/>
              </a:spcBef>
              <a:buNone/>
            </a:pPr>
            <a:r>
              <a:rPr lang="en-US" altLang="zh-CN" b="1" dirty="0"/>
              <a:t>    FILEGROWTH = 5 )</a:t>
            </a:r>
          </a:p>
          <a:p>
            <a:pPr lvl="2">
              <a:spcBef>
                <a:spcPts val="0"/>
              </a:spcBef>
              <a:buNone/>
            </a:pPr>
            <a:r>
              <a:rPr lang="en-US" altLang="zh-CN" b="1" dirty="0">
                <a:solidFill>
                  <a:srgbClr val="FF0000"/>
                </a:solidFill>
              </a:rPr>
              <a:t>Modify File</a:t>
            </a:r>
          </a:p>
          <a:p>
            <a:pPr lvl="2">
              <a:spcBef>
                <a:spcPts val="0"/>
              </a:spcBef>
              <a:buNone/>
            </a:pPr>
            <a:r>
              <a:rPr lang="en-US" altLang="zh-CN" b="1" dirty="0"/>
              <a:t>( NAME = HIS_DATA2,</a:t>
            </a:r>
          </a:p>
          <a:p>
            <a:pPr lvl="2">
              <a:spcBef>
                <a:spcPts val="0"/>
              </a:spcBef>
              <a:buNone/>
            </a:pPr>
            <a:r>
              <a:rPr lang="en-US" altLang="zh-CN" b="1" dirty="0"/>
              <a:t>    FILENAME = 'd:\data\ HIS_DATA1.mdf',</a:t>
            </a:r>
          </a:p>
          <a:p>
            <a:pPr lvl="2">
              <a:spcBef>
                <a:spcPts val="0"/>
              </a:spcBef>
              <a:buNone/>
            </a:pPr>
            <a:r>
              <a:rPr lang="en-US" altLang="zh-CN" b="1" dirty="0"/>
              <a:t>    SIZE = 10,</a:t>
            </a:r>
          </a:p>
          <a:p>
            <a:pPr lvl="2">
              <a:spcBef>
                <a:spcPts val="0"/>
              </a:spcBef>
              <a:buNone/>
            </a:pPr>
            <a:r>
              <a:rPr lang="en-US" altLang="zh-CN" b="1" dirty="0"/>
              <a:t>    MAXSIZE = 1500,</a:t>
            </a:r>
          </a:p>
          <a:p>
            <a:pPr lvl="2">
              <a:spcBef>
                <a:spcPts val="0"/>
              </a:spcBef>
              <a:buNone/>
            </a:pPr>
            <a:r>
              <a:rPr lang="en-US" altLang="zh-CN" b="1" dirty="0"/>
              <a:t>    FILEGROWTH = 5 )</a:t>
            </a:r>
          </a:p>
          <a:p>
            <a:pPr lvl="2">
              <a:spcBef>
                <a:spcPts val="0"/>
              </a:spcBef>
              <a:buNone/>
            </a:pPr>
            <a:r>
              <a:rPr lang="en-US" altLang="zh-CN" b="1" dirty="0">
                <a:solidFill>
                  <a:srgbClr val="FF0000"/>
                </a:solidFill>
              </a:rPr>
              <a:t>Remove File </a:t>
            </a:r>
            <a:r>
              <a:rPr lang="en-US" altLang="zh-CN" b="1" dirty="0"/>
              <a:t>StuFile2</a:t>
            </a:r>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修改数据库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additive="base">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922338"/>
            <a:ext cx="8655050" cy="5446712"/>
          </a:xfrm>
        </p:spPr>
        <p:txBody>
          <a:bodyPr/>
          <a:lstStyle/>
          <a:p>
            <a:pPr lvl="1"/>
            <a:r>
              <a:rPr lang="zh-CN" altLang="en-US" b="1" dirty="0"/>
              <a:t>当不再需要数据库，或者数据库数据被移到其他数据库或服务器时，即可删除该数据库。</a:t>
            </a:r>
            <a:endParaRPr lang="en-US" altLang="zh-CN" b="1" dirty="0"/>
          </a:p>
          <a:p>
            <a:pPr lvl="1"/>
            <a:r>
              <a:rPr lang="zh-CN" altLang="en-US" b="1" dirty="0"/>
              <a:t>数据库删除之后，该数据库的文件及其数据都从服务器的磁盘删除。当数据库被删除，它即被永久删除，并且不能进行检索，除非使用以前的备份。</a:t>
            </a:r>
          </a:p>
          <a:p>
            <a:pPr lvl="1"/>
            <a:r>
              <a:rPr lang="zh-CN" altLang="en-US" b="1" dirty="0"/>
              <a:t>不能删除</a:t>
            </a:r>
            <a:r>
              <a:rPr lang="zh-CN" altLang="en-US" b="1" dirty="0">
                <a:solidFill>
                  <a:srgbClr val="FF0000"/>
                </a:solidFill>
              </a:rPr>
              <a:t>系统数据库</a:t>
            </a:r>
            <a:r>
              <a:rPr lang="en-US" altLang="zh-CN" b="1" dirty="0" err="1">
                <a:solidFill>
                  <a:srgbClr val="FF0000"/>
                </a:solidFill>
              </a:rPr>
              <a:t>msdb</a:t>
            </a:r>
            <a:r>
              <a:rPr lang="zh-CN" altLang="en-US" b="1" dirty="0">
                <a:solidFill>
                  <a:srgbClr val="FF0000"/>
                </a:solidFill>
              </a:rPr>
              <a:t>，</a:t>
            </a:r>
            <a:r>
              <a:rPr lang="en-US" altLang="zh-CN" b="1" dirty="0">
                <a:solidFill>
                  <a:srgbClr val="FF0000"/>
                </a:solidFill>
              </a:rPr>
              <a:t>master</a:t>
            </a:r>
            <a:r>
              <a:rPr lang="zh-CN" altLang="en-US" b="1" dirty="0">
                <a:solidFill>
                  <a:srgbClr val="FF0000"/>
                </a:solidFill>
              </a:rPr>
              <a:t>，</a:t>
            </a:r>
            <a:r>
              <a:rPr lang="en-US" altLang="zh-CN" b="1" dirty="0">
                <a:solidFill>
                  <a:srgbClr val="FF0000"/>
                </a:solidFill>
              </a:rPr>
              <a:t>model</a:t>
            </a:r>
            <a:r>
              <a:rPr lang="zh-CN" altLang="en-US" b="1" dirty="0">
                <a:solidFill>
                  <a:srgbClr val="FF0000"/>
                </a:solidFill>
              </a:rPr>
              <a:t>和</a:t>
            </a:r>
            <a:r>
              <a:rPr lang="en-US" altLang="zh-CN" b="1" dirty="0" err="1">
                <a:solidFill>
                  <a:srgbClr val="FF0000"/>
                </a:solidFill>
              </a:rPr>
              <a:t>tempdb</a:t>
            </a:r>
            <a:r>
              <a:rPr lang="zh-CN" altLang="en-US" b="1" dirty="0"/>
              <a:t>。 </a:t>
            </a:r>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删除数据库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922338"/>
            <a:ext cx="8655050" cy="5446712"/>
          </a:xfrm>
        </p:spPr>
        <p:txBody>
          <a:bodyPr/>
          <a:lstStyle/>
          <a:p>
            <a:pPr lvl="1"/>
            <a:r>
              <a:rPr lang="zh-CN" altLang="en-US" b="1" dirty="0"/>
              <a:t>删除数据库的命令格式为：</a:t>
            </a:r>
          </a:p>
          <a:p>
            <a:pPr lvl="1">
              <a:buNone/>
            </a:pPr>
            <a:r>
              <a:rPr lang="zh-CN" altLang="en-US" b="1" dirty="0"/>
              <a:t>    </a:t>
            </a:r>
            <a:r>
              <a:rPr lang="en-US" altLang="zh-CN" b="1" dirty="0"/>
              <a:t>DROP DATABASE </a:t>
            </a:r>
            <a:r>
              <a:rPr lang="zh-CN" altLang="en-US" b="1" dirty="0"/>
              <a:t>需要删除的数据库名</a:t>
            </a:r>
          </a:p>
          <a:p>
            <a:pPr lvl="1"/>
            <a:r>
              <a:rPr lang="zh-CN" altLang="en-US" b="1" dirty="0"/>
              <a:t> 示例：</a:t>
            </a:r>
            <a:endParaRPr lang="en-US" altLang="zh-CN" b="1" dirty="0"/>
          </a:p>
          <a:p>
            <a:pPr lvl="1">
              <a:buNone/>
            </a:pPr>
            <a:r>
              <a:rPr lang="en-US" altLang="zh-CN" b="1" dirty="0"/>
              <a:t>    DROP DATABASE HIS </a:t>
            </a:r>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删除数据库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922338"/>
            <a:ext cx="8655050" cy="5446712"/>
          </a:xfrm>
        </p:spPr>
        <p:txBody>
          <a:bodyPr/>
          <a:lstStyle/>
          <a:p>
            <a:r>
              <a:rPr lang="zh-CN" altLang="en-US" dirty="0"/>
              <a:t>课堂练习：</a:t>
            </a:r>
            <a:endParaRPr lang="en-US" altLang="zh-CN" dirty="0"/>
          </a:p>
          <a:p>
            <a:pPr lvl="1"/>
            <a:r>
              <a:rPr lang="zh-CN" altLang="en-US" b="1" dirty="0"/>
              <a:t>创建</a:t>
            </a:r>
            <a:r>
              <a:rPr lang="en-US" altLang="zh-CN" b="1" dirty="0"/>
              <a:t>Students</a:t>
            </a:r>
            <a:r>
              <a:rPr lang="zh-CN" altLang="en-US" b="1" dirty="0"/>
              <a:t>数据库。要求：</a:t>
            </a:r>
          </a:p>
          <a:p>
            <a:pPr lvl="2"/>
            <a:r>
              <a:rPr lang="en-US" altLang="zh-CN" b="1" dirty="0"/>
              <a:t>2</a:t>
            </a:r>
            <a:r>
              <a:rPr lang="zh-CN" altLang="en-US" b="1" dirty="0"/>
              <a:t>个数据文件，初始大小分别为</a:t>
            </a:r>
            <a:r>
              <a:rPr lang="en-US" altLang="zh-CN" b="1" dirty="0"/>
              <a:t>1MB,  </a:t>
            </a:r>
            <a:r>
              <a:rPr lang="zh-CN" altLang="en-US" b="1" dirty="0"/>
              <a:t>最大大小分别为无限制和</a:t>
            </a:r>
            <a:r>
              <a:rPr lang="en-US" altLang="zh-CN" b="1" dirty="0"/>
              <a:t>100MB,</a:t>
            </a:r>
            <a:r>
              <a:rPr lang="zh-CN" altLang="en-US" b="1" dirty="0"/>
              <a:t>文件增长率分别为</a:t>
            </a:r>
            <a:r>
              <a:rPr lang="en-US" altLang="zh-CN" b="1" dirty="0"/>
              <a:t>1M</a:t>
            </a:r>
            <a:r>
              <a:rPr lang="zh-CN" altLang="en-US" b="1" dirty="0"/>
              <a:t>和</a:t>
            </a:r>
            <a:r>
              <a:rPr lang="en-US" altLang="zh-CN" b="1" dirty="0"/>
              <a:t>100MB</a:t>
            </a:r>
            <a:r>
              <a:rPr lang="zh-CN" altLang="en-US" b="1" dirty="0"/>
              <a:t>，名称自定。</a:t>
            </a:r>
            <a:endParaRPr lang="en-US" altLang="zh-CN" b="1" dirty="0"/>
          </a:p>
          <a:p>
            <a:pPr lvl="2"/>
            <a:r>
              <a:rPr lang="en-US" altLang="zh-CN" b="1" dirty="0"/>
              <a:t>2</a:t>
            </a:r>
            <a:r>
              <a:rPr lang="zh-CN" altLang="en-US" b="1" dirty="0"/>
              <a:t>个日志文件，起始大小分别为</a:t>
            </a:r>
            <a:r>
              <a:rPr lang="en-US" altLang="zh-CN" b="1" dirty="0"/>
              <a:t>10MB</a:t>
            </a:r>
            <a:r>
              <a:rPr lang="zh-CN" altLang="en-US" b="1" dirty="0"/>
              <a:t>， 名称自定。</a:t>
            </a:r>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a:solidFill>
                    <a:srgbClr val="000000"/>
                  </a:solidFill>
                  <a:latin typeface="黑体" pitchFamily="2" charset="-122"/>
                  <a:ea typeface="黑体" pitchFamily="2" charset="-122"/>
                </a:rPr>
                <a:t>  SQL</a:t>
              </a:r>
              <a:r>
                <a:rPr lang="zh-CN" altLang="en-US" sz="2400" b="1" dirty="0">
                  <a:solidFill>
                    <a:srgbClr val="000000"/>
                  </a:solidFill>
                  <a:latin typeface="黑体" pitchFamily="2" charset="-122"/>
                  <a:ea typeface="黑体" pitchFamily="2" charset="-122"/>
                </a:rPr>
                <a:t>简介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数据库的操作</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数据表的操作</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表中数据的操作</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373278" y="3026330"/>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视图</a:t>
              </a:r>
              <a:endParaRPr lang="en-US" altLang="zh-CN" sz="2400" b="1" dirty="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5</a:t>
              </a: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索引</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a:solidFill>
                    <a:srgbClr val="000000"/>
                  </a:solidFill>
                  <a:latin typeface="黑体" pitchFamily="2" charset="-122"/>
                  <a:ea typeface="黑体" pitchFamily="2" charset="-122"/>
                </a:rPr>
                <a:t>  SQL</a:t>
              </a:r>
              <a:r>
                <a:rPr lang="zh-CN" altLang="en-US" sz="2400" b="1" dirty="0">
                  <a:solidFill>
                    <a:srgbClr val="000000"/>
                  </a:solidFill>
                  <a:latin typeface="黑体" pitchFamily="2" charset="-122"/>
                  <a:ea typeface="黑体" pitchFamily="2" charset="-122"/>
                </a:rPr>
                <a:t>简介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数据库的操作</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数据表的操作</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6"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表中数据的操作</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8" name="Group 212"/>
          <p:cNvGrpSpPr>
            <a:grpSpLocks/>
          </p:cNvGrpSpPr>
          <p:nvPr/>
        </p:nvGrpSpPr>
        <p:grpSpPr bwMode="auto">
          <a:xfrm>
            <a:off x="1546699" y="1307889"/>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65"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视图</a:t>
              </a:r>
              <a:endParaRPr lang="en-US" altLang="zh-CN" sz="2400" b="1" dirty="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5</a:t>
              </a:r>
            </a:p>
          </p:txBody>
        </p:sp>
      </p:grpSp>
      <p:grpSp>
        <p:nvGrpSpPr>
          <p:cNvPr id="8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索引</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par>
                                <p:cTn id="17" presetID="12" presetClass="entr" presetSubtype="4"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slide(fromBottom)">
                                      <p:cBhvr>
                                        <p:cTn id="19" dur="500"/>
                                        <p:tgtEl>
                                          <p:spTgt spid="65"/>
                                        </p:tgtEl>
                                      </p:cBhvr>
                                    </p:animEffect>
                                  </p:childTnLst>
                                </p:cTn>
                              </p:par>
                              <p:par>
                                <p:cTn id="20" presetID="12" presetClass="entr" presetSubtype="4" fill="hold" nodeType="with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slide(fromBottom)">
                                      <p:cBhvr>
                                        <p:cTn id="2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922338"/>
            <a:ext cx="8655050" cy="5446712"/>
          </a:xfrm>
        </p:spPr>
        <p:txBody>
          <a:bodyPr/>
          <a:lstStyle/>
          <a:p>
            <a:r>
              <a:rPr lang="en-US" altLang="zh-CN" dirty="0"/>
              <a:t>SQL Server</a:t>
            </a:r>
            <a:r>
              <a:rPr lang="zh-CN" altLang="en-US" dirty="0"/>
              <a:t>的数据类型：</a:t>
            </a:r>
            <a:endParaRPr lang="en-US" altLang="zh-CN" dirty="0"/>
          </a:p>
          <a:p>
            <a:pPr lvl="1">
              <a:buNone/>
            </a:pPr>
            <a:endParaRPr lang="zh-CN" altLang="en-US" dirty="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数据类型</a:t>
            </a:r>
          </a:p>
        </p:txBody>
      </p:sp>
      <p:graphicFrame>
        <p:nvGraphicFramePr>
          <p:cNvPr id="6" name="Group 39"/>
          <p:cNvGraphicFramePr>
            <a:graphicFrameLocks noGrp="1"/>
          </p:cNvGraphicFramePr>
          <p:nvPr/>
        </p:nvGraphicFramePr>
        <p:xfrm>
          <a:off x="260787" y="1786333"/>
          <a:ext cx="8646730" cy="4062673"/>
        </p:xfrm>
        <a:graphic>
          <a:graphicData uri="http://schemas.openxmlformats.org/drawingml/2006/table">
            <a:tbl>
              <a:tblPr>
                <a:effectLst>
                  <a:innerShdw blurRad="63500" dist="50800" dir="2700000">
                    <a:prstClr val="black">
                      <a:alpha val="50000"/>
                    </a:prstClr>
                  </a:innerShdw>
                </a:effectLst>
              </a:tblPr>
              <a:tblGrid>
                <a:gridCol w="1518545">
                  <a:extLst>
                    <a:ext uri="{9D8B030D-6E8A-4147-A177-3AD203B41FA5}">
                      <a16:colId xmlns:a16="http://schemas.microsoft.com/office/drawing/2014/main" val="20000"/>
                    </a:ext>
                  </a:extLst>
                </a:gridCol>
                <a:gridCol w="7128185">
                  <a:extLst>
                    <a:ext uri="{9D8B030D-6E8A-4147-A177-3AD203B41FA5}">
                      <a16:colId xmlns:a16="http://schemas.microsoft.com/office/drawing/2014/main" val="20001"/>
                    </a:ext>
                  </a:extLst>
                </a:gridCol>
              </a:tblGrid>
              <a:tr h="567791">
                <a:tc>
                  <a:txBody>
                    <a:bodyPr/>
                    <a:lstStyle/>
                    <a:p>
                      <a:pPr marL="0" marR="0" lvl="0" indent="0" algn="ctr" defTabSz="914400" rtl="0" eaLnBrk="1" fontAlgn="base" latinLnBrk="0" hangingPunct="1">
                        <a:lnSpc>
                          <a:spcPts val="14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黑体" pitchFamily="49" charset="-122"/>
                          <a:ea typeface="黑体" pitchFamily="49" charset="-122"/>
                          <a:cs typeface="Times New Roman" pitchFamily="18" charset="0"/>
                        </a:rPr>
                        <a:t>数据类型</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ts val="14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黑体" pitchFamily="49" charset="-122"/>
                          <a:ea typeface="黑体" pitchFamily="49" charset="-122"/>
                          <a:cs typeface="Times New Roman" pitchFamily="18" charset="0"/>
                        </a:rPr>
                        <a:t>功能及特点</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574608">
                <a:tc>
                  <a:txBody>
                    <a:bodyPr/>
                    <a:lstStyle/>
                    <a:p>
                      <a:pPr marL="0" marR="0" lvl="0" indent="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endParaRPr>
                    </a:p>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char(n)</a:t>
                      </a:r>
                      <a:endParaRPr kumimoji="0" lang="zh-CN" altLang="zh-CN" sz="1800" b="1" i="0" u="none" strike="noStrike" cap="none" normalizeH="0" baseline="0" dirty="0">
                        <a:ln>
                          <a:noFill/>
                        </a:ln>
                        <a:solidFill>
                          <a:srgbClr val="000000"/>
                        </a:solidFill>
                        <a:effectLst/>
                        <a:latin typeface="+mn-lt"/>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9525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endParaRPr>
                    </a:p>
                    <a:p>
                      <a:pPr marL="0" marR="0" lvl="0" indent="95250" algn="just" defTabSz="914400" rtl="0" eaLnBrk="1" fontAlgn="base" latinLnBrk="0" hangingPunct="1">
                        <a:lnSpc>
                          <a:spcPts val="14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固定长度字符串，长度范围是</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8</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sym typeface="Symbol" pitchFamily="18" charset="2"/>
                        </a:rPr>
                        <a:t></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000</a:t>
                      </a: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，默认值为</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665174">
                <a:tc>
                  <a:txBody>
                    <a:bodyPr/>
                    <a:lstStyle/>
                    <a:p>
                      <a:pPr marL="0" marR="0" lvl="0" indent="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endParaRPr>
                    </a:p>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mn-lt"/>
                          <a:ea typeface="黑体" pitchFamily="49" charset="-122"/>
                          <a:cs typeface="Times New Roman" pitchFamily="18" charset="0"/>
                        </a:rPr>
                        <a:t>nchar</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(n)</a:t>
                      </a:r>
                      <a:endParaRPr kumimoji="0" lang="zh-CN" altLang="zh-CN" sz="1800" b="1" i="0" u="none" strike="noStrike" cap="none" normalizeH="0" baseline="0" dirty="0">
                        <a:ln>
                          <a:noFill/>
                        </a:ln>
                        <a:solidFill>
                          <a:srgbClr val="000000"/>
                        </a:solidFill>
                        <a:effectLst/>
                        <a:latin typeface="+mn-lt"/>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9525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endParaRPr>
                    </a:p>
                    <a:p>
                      <a:pPr marL="0" marR="0" lvl="0" indent="95250" algn="just" defTabSz="914400" rtl="0" eaLnBrk="1" fontAlgn="base" latinLnBrk="0" hangingPunct="1">
                        <a:lnSpc>
                          <a:spcPts val="14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固定长度</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Unicode</a:t>
                      </a: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字符串，长度范围是</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4</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sym typeface="Symbol" pitchFamily="18" charset="2"/>
                        </a:rPr>
                        <a:t></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000</a:t>
                      </a: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，默认值为</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645368">
                <a:tc>
                  <a:txBody>
                    <a:bodyPr/>
                    <a:lstStyle/>
                    <a:p>
                      <a:pPr marL="0" marR="0" lvl="0" indent="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endParaRPr>
                    </a:p>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varchar(n)</a:t>
                      </a:r>
                      <a:endParaRPr kumimoji="0" lang="zh-CN" altLang="zh-CN" sz="1800" b="1" i="0" u="none" strike="noStrike" cap="none" normalizeH="0" baseline="0" dirty="0">
                        <a:ln>
                          <a:noFill/>
                        </a:ln>
                        <a:solidFill>
                          <a:srgbClr val="000000"/>
                        </a:solidFill>
                        <a:effectLst/>
                        <a:latin typeface="+mn-lt"/>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9525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endParaRPr>
                    </a:p>
                    <a:p>
                      <a:pPr marL="0" marR="0" lvl="0" indent="95250" algn="just" defTabSz="914400" rtl="0" eaLnBrk="1" fontAlgn="base" latinLnBrk="0" hangingPunct="1">
                        <a:lnSpc>
                          <a:spcPts val="14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变长字符串，长度范围是</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8</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sym typeface="Symbol" pitchFamily="18" charset="2"/>
                        </a:rPr>
                        <a:t></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000</a:t>
                      </a: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，如省略</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n</a:t>
                      </a: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，则默认最大长度是</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869557">
                <a:tc>
                  <a:txBody>
                    <a:bodyPr/>
                    <a:lstStyle/>
                    <a:p>
                      <a:pPr marL="0" marR="0" lvl="0" indent="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endParaRPr>
                    </a:p>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mn-lt"/>
                          <a:ea typeface="黑体" pitchFamily="49" charset="-122"/>
                          <a:cs typeface="Times New Roman" pitchFamily="18" charset="0"/>
                        </a:rPr>
                        <a:t>nvarchar</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(n)</a:t>
                      </a:r>
                      <a:endParaRPr kumimoji="0" lang="zh-CN" altLang="zh-CN" sz="1800" b="1" i="0" u="none" strike="noStrike" cap="none" normalizeH="0" baseline="0" dirty="0">
                        <a:ln>
                          <a:noFill/>
                        </a:ln>
                        <a:solidFill>
                          <a:srgbClr val="000000"/>
                        </a:solidFill>
                        <a:effectLst/>
                        <a:latin typeface="+mn-lt"/>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9525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a:ln>
                          <a:noFill/>
                        </a:ln>
                        <a:solidFill>
                          <a:srgbClr val="000000"/>
                        </a:solidFill>
                        <a:effectLst/>
                        <a:latin typeface="+mn-lt"/>
                        <a:ea typeface="黑体" pitchFamily="49" charset="-122"/>
                        <a:cs typeface="Times New Roman" pitchFamily="18" charset="0"/>
                      </a:endParaRPr>
                    </a:p>
                    <a:p>
                      <a:pPr marL="0" marR="0" lvl="0" indent="95250" algn="just" defTabSz="914400" rtl="0" eaLnBrk="1" fontAlgn="base" latinLnBrk="0" hangingPunct="1">
                        <a:lnSpc>
                          <a:spcPts val="14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mn-lt"/>
                          <a:ea typeface="黑体" pitchFamily="49" charset="-122"/>
                          <a:cs typeface="Times New Roman" pitchFamily="18" charset="0"/>
                        </a:rPr>
                        <a:t>包含</a:t>
                      </a:r>
                      <a:r>
                        <a:rPr kumimoji="0" lang="en-US" altLang="zh-CN" sz="1800" b="1" i="0" u="none" strike="noStrike" cap="none" normalizeH="0" baseline="0">
                          <a:ln>
                            <a:noFill/>
                          </a:ln>
                          <a:solidFill>
                            <a:srgbClr val="000000"/>
                          </a:solidFill>
                          <a:effectLst/>
                          <a:latin typeface="+mn-lt"/>
                          <a:ea typeface="黑体" pitchFamily="49" charset="-122"/>
                          <a:cs typeface="Times New Roman" pitchFamily="18" charset="0"/>
                        </a:rPr>
                        <a:t>n</a:t>
                      </a:r>
                      <a:r>
                        <a:rPr kumimoji="0" lang="zh-CN" altLang="en-US" sz="1800" b="1" i="0" u="none" strike="noStrike" cap="none" normalizeH="0" baseline="0">
                          <a:ln>
                            <a:noFill/>
                          </a:ln>
                          <a:solidFill>
                            <a:srgbClr val="000000"/>
                          </a:solidFill>
                          <a:effectLst/>
                          <a:latin typeface="+mn-lt"/>
                          <a:ea typeface="黑体" pitchFamily="49" charset="-122"/>
                          <a:cs typeface="Times New Roman" pitchFamily="18" charset="0"/>
                        </a:rPr>
                        <a:t>个字符的可变长度</a:t>
                      </a:r>
                      <a:r>
                        <a:rPr kumimoji="0" lang="en-US" altLang="zh-CN" sz="1800" b="1" i="0" u="none" strike="noStrike" cap="none" normalizeH="0" baseline="0">
                          <a:ln>
                            <a:noFill/>
                          </a:ln>
                          <a:solidFill>
                            <a:srgbClr val="000000"/>
                          </a:solidFill>
                          <a:effectLst/>
                          <a:latin typeface="+mn-lt"/>
                          <a:ea typeface="黑体" pitchFamily="49" charset="-122"/>
                          <a:cs typeface="Times New Roman" pitchFamily="18" charset="0"/>
                        </a:rPr>
                        <a:t>Unicode</a:t>
                      </a:r>
                      <a:r>
                        <a:rPr kumimoji="0" lang="zh-CN" altLang="en-US" sz="1800" b="1" i="0" u="none" strike="noStrike" cap="none" normalizeH="0" baseline="0">
                          <a:ln>
                            <a:noFill/>
                          </a:ln>
                          <a:solidFill>
                            <a:srgbClr val="000000"/>
                          </a:solidFill>
                          <a:effectLst/>
                          <a:latin typeface="+mn-lt"/>
                          <a:ea typeface="黑体" pitchFamily="49" charset="-122"/>
                          <a:cs typeface="Times New Roman" pitchFamily="18" charset="0"/>
                        </a:rPr>
                        <a:t>字符数据，</a:t>
                      </a:r>
                      <a:r>
                        <a:rPr kumimoji="0" lang="en-US" altLang="zh-CN" sz="1800" b="1" i="0" u="none" strike="noStrike" cap="none" normalizeH="0" baseline="0">
                          <a:ln>
                            <a:noFill/>
                          </a:ln>
                          <a:solidFill>
                            <a:srgbClr val="000000"/>
                          </a:solidFill>
                          <a:effectLst/>
                          <a:latin typeface="+mn-lt"/>
                          <a:ea typeface="黑体" pitchFamily="49" charset="-122"/>
                          <a:cs typeface="Times New Roman" pitchFamily="18" charset="0"/>
                        </a:rPr>
                        <a:t>n</a:t>
                      </a:r>
                      <a:r>
                        <a:rPr kumimoji="0" lang="zh-CN" altLang="en-US" sz="1800" b="1" i="0" u="none" strike="noStrike" cap="none" normalizeH="0" baseline="0">
                          <a:ln>
                            <a:noFill/>
                          </a:ln>
                          <a:solidFill>
                            <a:srgbClr val="000000"/>
                          </a:solidFill>
                          <a:effectLst/>
                          <a:latin typeface="+mn-lt"/>
                          <a:ea typeface="黑体" pitchFamily="49" charset="-122"/>
                          <a:cs typeface="Times New Roman" pitchFamily="18" charset="0"/>
                        </a:rPr>
                        <a:t>的取值介于</a:t>
                      </a:r>
                      <a:r>
                        <a:rPr kumimoji="0" lang="en-US" altLang="zh-CN" sz="1800" b="1" i="0" u="none" strike="noStrike" cap="none" normalizeH="0" baseline="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a:ln>
                            <a:noFill/>
                          </a:ln>
                          <a:solidFill>
                            <a:srgbClr val="000000"/>
                          </a:solidFill>
                          <a:effectLst/>
                          <a:latin typeface="+mn-lt"/>
                          <a:ea typeface="黑体" pitchFamily="49" charset="-122"/>
                          <a:cs typeface="Times New Roman" pitchFamily="18" charset="0"/>
                        </a:rPr>
                        <a:t>与</a:t>
                      </a:r>
                      <a:r>
                        <a:rPr kumimoji="0" lang="en-US" altLang="zh-CN" sz="1800" b="1" i="0" u="none" strike="noStrike" cap="none" normalizeH="0" baseline="0">
                          <a:ln>
                            <a:noFill/>
                          </a:ln>
                          <a:solidFill>
                            <a:srgbClr val="000000"/>
                          </a:solidFill>
                          <a:effectLst/>
                          <a:latin typeface="+mn-lt"/>
                          <a:ea typeface="黑体" pitchFamily="49" charset="-122"/>
                          <a:cs typeface="Times New Roman" pitchFamily="18" charset="0"/>
                        </a:rPr>
                        <a:t>4000</a:t>
                      </a:r>
                    </a:p>
                    <a:p>
                      <a:pPr marL="0" marR="0" lvl="0" indent="9525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a:ln>
                          <a:noFill/>
                        </a:ln>
                        <a:solidFill>
                          <a:srgbClr val="000000"/>
                        </a:solidFill>
                        <a:effectLst/>
                        <a:latin typeface="+mn-lt"/>
                        <a:ea typeface="黑体" pitchFamily="49" charset="-122"/>
                        <a:cs typeface="Times New Roman" pitchFamily="18" charset="0"/>
                      </a:endParaRPr>
                    </a:p>
                    <a:p>
                      <a:pPr marL="0" marR="0" lvl="0" indent="95250" algn="just" defTabSz="914400" rtl="0" eaLnBrk="1" fontAlgn="base" latinLnBrk="0" hangingPunct="1">
                        <a:lnSpc>
                          <a:spcPts val="14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mn-lt"/>
                          <a:ea typeface="黑体" pitchFamily="49" charset="-122"/>
                          <a:cs typeface="Times New Roman" pitchFamily="18" charset="0"/>
                        </a:rPr>
                        <a:t>之间；如省略</a:t>
                      </a:r>
                      <a:r>
                        <a:rPr kumimoji="0" lang="en-US" altLang="zh-CN" sz="1800" b="1" i="0" u="none" strike="noStrike" cap="none" normalizeH="0" baseline="0">
                          <a:ln>
                            <a:noFill/>
                          </a:ln>
                          <a:solidFill>
                            <a:srgbClr val="000000"/>
                          </a:solidFill>
                          <a:effectLst/>
                          <a:latin typeface="+mn-lt"/>
                          <a:ea typeface="黑体" pitchFamily="49" charset="-122"/>
                          <a:cs typeface="Times New Roman" pitchFamily="18" charset="0"/>
                        </a:rPr>
                        <a:t>n</a:t>
                      </a:r>
                      <a:r>
                        <a:rPr kumimoji="0" lang="zh-CN" altLang="en-US" sz="1800" b="1" i="0" u="none" strike="noStrike" cap="none" normalizeH="0" baseline="0">
                          <a:ln>
                            <a:noFill/>
                          </a:ln>
                          <a:solidFill>
                            <a:srgbClr val="000000"/>
                          </a:solidFill>
                          <a:effectLst/>
                          <a:latin typeface="+mn-lt"/>
                          <a:ea typeface="黑体" pitchFamily="49" charset="-122"/>
                          <a:cs typeface="Times New Roman" pitchFamily="18" charset="0"/>
                        </a:rPr>
                        <a:t>，则默认长度是</a:t>
                      </a:r>
                      <a:r>
                        <a:rPr kumimoji="0" lang="en-US" altLang="zh-CN" sz="1800" b="1" i="0" u="none" strike="noStrike" cap="none" normalizeH="0" baseline="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a:ln>
                            <a:noFill/>
                          </a:ln>
                          <a:solidFill>
                            <a:srgbClr val="000000"/>
                          </a:solidFill>
                          <a:effectLst/>
                          <a:latin typeface="+mn-lt"/>
                          <a:ea typeface="黑体" pitchFamily="49" charset="-122"/>
                          <a:cs typeface="Times New Roman" pitchFamily="18" charset="0"/>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740175">
                <a:tc>
                  <a:txBody>
                    <a:bodyPr/>
                    <a:lstStyle/>
                    <a:p>
                      <a:pPr marL="0" marR="0" lvl="0" indent="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endParaRPr>
                    </a:p>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text</a:t>
                      </a:r>
                      <a:endParaRPr kumimoji="0" lang="zh-CN" altLang="zh-CN" sz="1800" b="1" i="0" u="none" strike="noStrike" cap="none" normalizeH="0" baseline="0" dirty="0">
                        <a:ln>
                          <a:noFill/>
                        </a:ln>
                        <a:solidFill>
                          <a:srgbClr val="000000"/>
                        </a:solidFill>
                        <a:effectLst/>
                        <a:latin typeface="+mn-lt"/>
                        <a:ea typeface="黑体" pitchFamily="49"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95250" algn="just" defTabSz="914400" rtl="0" eaLnBrk="1" fontAlgn="base" latinLnBrk="0" hangingPunct="1">
                        <a:lnSpc>
                          <a:spcPts val="1400"/>
                        </a:lnSpc>
                        <a:spcBef>
                          <a:spcPct val="0"/>
                        </a:spcBef>
                        <a:spcAft>
                          <a:spcPct val="0"/>
                        </a:spcAft>
                        <a:buClrTx/>
                        <a:buSzTx/>
                        <a:buFontTx/>
                        <a:buNone/>
                        <a:tabLst/>
                      </a:pPr>
                      <a:endPar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endParaRPr>
                    </a:p>
                    <a:p>
                      <a:pPr marL="0" marR="0" lvl="0" indent="95250" algn="just" defTabSz="914400" rtl="0" eaLnBrk="1" fontAlgn="base" latinLnBrk="0" hangingPunct="1">
                        <a:lnSpc>
                          <a:spcPts val="14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变长字符数据，最多达到</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2</a:t>
                      </a:r>
                      <a:r>
                        <a:rPr kumimoji="0" lang="en-US" altLang="zh-CN" sz="1800" b="1" i="0" u="none" strike="noStrike" cap="none" normalizeH="0" baseline="30000" dirty="0">
                          <a:ln>
                            <a:noFill/>
                          </a:ln>
                          <a:solidFill>
                            <a:srgbClr val="000000"/>
                          </a:solidFill>
                          <a:effectLst/>
                          <a:latin typeface="+mn-lt"/>
                          <a:ea typeface="黑体" pitchFamily="49" charset="-122"/>
                          <a:cs typeface="Times New Roman" pitchFamily="18" charset="0"/>
                        </a:rPr>
                        <a:t>31</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-1</a:t>
                      </a: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字节，行中存储指向第一个数据</a:t>
                      </a:r>
                    </a:p>
                    <a:p>
                      <a:pPr marL="0" marR="0" lvl="0" indent="95250" algn="just" defTabSz="914400" rtl="0" eaLnBrk="1" fontAlgn="base" latinLnBrk="0" hangingPunct="1">
                        <a:lnSpc>
                          <a:spcPts val="1400"/>
                        </a:lnSpc>
                        <a:spcBef>
                          <a:spcPct val="0"/>
                        </a:spcBef>
                        <a:spcAft>
                          <a:spcPct val="0"/>
                        </a:spcAft>
                        <a:buClrTx/>
                        <a:buSzTx/>
                        <a:buFontTx/>
                        <a:buNone/>
                        <a:tabLst/>
                      </a:pPr>
                      <a:endPar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endParaRPr>
                    </a:p>
                    <a:p>
                      <a:pPr marL="0" marR="0" lvl="0" indent="95250" algn="just" defTabSz="914400" rtl="0" eaLnBrk="1" fontAlgn="base" latinLnBrk="0" hangingPunct="1">
                        <a:lnSpc>
                          <a:spcPts val="14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页的指针，实际的文本是以</a:t>
                      </a:r>
                      <a:r>
                        <a:rPr kumimoji="0" lang="en-US" altLang="zh-CN" sz="1800" b="1" i="0" u="none" strike="noStrike" cap="none" normalizeH="0" baseline="0" dirty="0">
                          <a:ln>
                            <a:noFill/>
                          </a:ln>
                          <a:solidFill>
                            <a:srgbClr val="000000"/>
                          </a:solidFill>
                          <a:effectLst/>
                          <a:latin typeface="+mn-lt"/>
                          <a:ea typeface="黑体" pitchFamily="49" charset="-122"/>
                          <a:cs typeface="Times New Roman" pitchFamily="18" charset="0"/>
                        </a:rPr>
                        <a:t>B-</a:t>
                      </a:r>
                      <a:r>
                        <a:rPr kumimoji="0" lang="zh-CN" altLang="en-US" sz="1800" b="1" i="0" u="none" strike="noStrike" cap="none" normalizeH="0" baseline="0" dirty="0">
                          <a:ln>
                            <a:noFill/>
                          </a:ln>
                          <a:solidFill>
                            <a:srgbClr val="000000"/>
                          </a:solidFill>
                          <a:effectLst/>
                          <a:latin typeface="+mn-lt"/>
                          <a:ea typeface="黑体" pitchFamily="49" charset="-122"/>
                          <a:cs typeface="Times New Roman" pitchFamily="18" charset="0"/>
                        </a:rPr>
                        <a:t>树页面存储。</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922338"/>
            <a:ext cx="8655050" cy="5446712"/>
          </a:xfrm>
        </p:spPr>
        <p:txBody>
          <a:bodyPr/>
          <a:lstStyle/>
          <a:p>
            <a:r>
              <a:rPr lang="en-US" altLang="zh-CN" dirty="0"/>
              <a:t>SQL Server</a:t>
            </a:r>
            <a:r>
              <a:rPr lang="zh-CN" altLang="en-US" dirty="0"/>
              <a:t>的数据类型：</a:t>
            </a:r>
            <a:endParaRPr lang="en-US" altLang="zh-CN" dirty="0"/>
          </a:p>
          <a:p>
            <a:pPr lvl="1">
              <a:buNone/>
            </a:pPr>
            <a:endParaRPr lang="zh-CN" altLang="en-US" dirty="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数据类型</a:t>
            </a:r>
          </a:p>
        </p:txBody>
      </p:sp>
      <p:graphicFrame>
        <p:nvGraphicFramePr>
          <p:cNvPr id="7" name="Group 30"/>
          <p:cNvGraphicFramePr>
            <a:graphicFrameLocks/>
          </p:cNvGraphicFramePr>
          <p:nvPr/>
        </p:nvGraphicFramePr>
        <p:xfrm>
          <a:off x="371147" y="1573104"/>
          <a:ext cx="8496300" cy="4435860"/>
        </p:xfrm>
        <a:graphic>
          <a:graphicData uri="http://schemas.openxmlformats.org/drawingml/2006/table">
            <a:tbl>
              <a:tblPr>
                <a:effectLst>
                  <a:innerShdw blurRad="63500" dist="50800" dir="2700000">
                    <a:prstClr val="black">
                      <a:alpha val="50000"/>
                    </a:prstClr>
                  </a:innerShdw>
                </a:effectLst>
              </a:tblPr>
              <a:tblGrid>
                <a:gridCol w="1568012">
                  <a:extLst>
                    <a:ext uri="{9D8B030D-6E8A-4147-A177-3AD203B41FA5}">
                      <a16:colId xmlns:a16="http://schemas.microsoft.com/office/drawing/2014/main" val="20000"/>
                    </a:ext>
                  </a:extLst>
                </a:gridCol>
                <a:gridCol w="6928288">
                  <a:extLst>
                    <a:ext uri="{9D8B030D-6E8A-4147-A177-3AD203B41FA5}">
                      <a16:colId xmlns:a16="http://schemas.microsoft.com/office/drawing/2014/main" val="20001"/>
                    </a:ext>
                  </a:extLst>
                </a:gridCol>
              </a:tblGrid>
              <a:tr h="501309">
                <a:tc>
                  <a:txBody>
                    <a:bodyPr/>
                    <a:lstStyle/>
                    <a:p>
                      <a:pPr marL="0" marR="0" lvl="0" indent="0" algn="ctr" defTabSz="914400" rtl="0" eaLnBrk="1" fontAlgn="base" latinLnBrk="0" hangingPunct="1">
                        <a:lnSpc>
                          <a:spcPts val="1400"/>
                        </a:lnSpc>
                        <a:spcBef>
                          <a:spcPct val="0"/>
                        </a:spcBef>
                        <a:spcAft>
                          <a:spcPct val="0"/>
                        </a:spcAft>
                        <a:buClrTx/>
                        <a:buSzTx/>
                        <a:buFontTx/>
                        <a:buNone/>
                        <a:tabLst/>
                      </a:pPr>
                      <a:endParaRPr kumimoji="0" lang="en-US" altLang="zh-CN" sz="2400" b="1" i="0" u="none" strike="noStrike" kern="1200" cap="none" normalizeH="0" baseline="0" dirty="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2400" b="1" i="0" u="none" strike="noStrike" kern="1200" cap="none" normalizeH="0" baseline="0" dirty="0">
                          <a:ln>
                            <a:noFill/>
                          </a:ln>
                          <a:solidFill>
                            <a:schemeClr val="tx1"/>
                          </a:solidFill>
                          <a:effectLst/>
                          <a:latin typeface="黑体" pitchFamily="49" charset="-122"/>
                          <a:ea typeface="黑体" pitchFamily="49" charset="-122"/>
                          <a:cs typeface="Times New Roman" pitchFamily="18" charset="0"/>
                        </a:rPr>
                        <a:t>数据类型</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ts val="1400"/>
                        </a:lnSpc>
                        <a:spcBef>
                          <a:spcPct val="0"/>
                        </a:spcBef>
                        <a:spcAft>
                          <a:spcPct val="0"/>
                        </a:spcAft>
                        <a:buClrTx/>
                        <a:buSzTx/>
                        <a:buFontTx/>
                        <a:buNone/>
                        <a:tabLst/>
                      </a:pPr>
                      <a:endParaRPr kumimoji="0" lang="en-US" altLang="zh-CN" sz="2400" b="1" i="0" u="none" strike="noStrike" kern="1200" cap="none" normalizeH="0" baseline="0" dirty="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2400" b="1" i="0" u="none" strike="noStrike" kern="1200" cap="none" normalizeH="0" baseline="0" dirty="0">
                          <a:ln>
                            <a:noFill/>
                          </a:ln>
                          <a:solidFill>
                            <a:schemeClr val="tx1"/>
                          </a:solidFill>
                          <a:effectLst/>
                          <a:latin typeface="黑体" pitchFamily="49" charset="-122"/>
                          <a:ea typeface="黑体" pitchFamily="49" charset="-122"/>
                          <a:cs typeface="Times New Roman" pitchFamily="18" charset="0"/>
                        </a:rPr>
                        <a:t>功能及特点</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724376">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ntext</a:t>
                      </a:r>
                      <a:endParaRPr kumimoji="0" lang="zh-CN"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变长</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Unicode</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字符数据，最多可达</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2</a:t>
                      </a:r>
                      <a:r>
                        <a:rPr kumimoji="0" lang="en-US" altLang="zh-CN" sz="1800" b="1"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30</a:t>
                      </a:r>
                      <a:r>
                        <a:rPr kumimoji="0" lang="en-US" altLang="zh-CN" sz="18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字节，行中存储指向第一个数据页的指针，实际的文本是以</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B-</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树页面存储。</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1520963">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dec</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n,m</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endParaRPr kumimoji="0" lang="zh-CN"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decimal(</a:t>
                      </a:r>
                      <a:r>
                        <a:rPr kumimoji="0" lang="en-US" altLang="zh-CN" sz="1800" b="1"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n,m</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 </a:t>
                      </a:r>
                      <a:endParaRPr kumimoji="0" lang="zh-CN"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numeric(</a:t>
                      </a:r>
                      <a:r>
                        <a:rPr kumimoji="0" lang="en-US" altLang="zh-CN" sz="1800" b="1"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n,m</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endParaRPr kumimoji="0" lang="zh-CN"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数值型，</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是位数，范围是</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38</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m</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是小数点右边的位数，范围是</a:t>
                      </a:r>
                      <a:endPar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p>
                      <a:pPr marL="0" marR="0" lvl="0" indent="9525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0</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。可用</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decimal(n)</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表示</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decimal(n,0)</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；如果用不带参数的</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decimal</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时，系统默认表示</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decimal(38,0)</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，但是，这时</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SQL Server</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最大可达到</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28</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位。推荐</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decimal</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使用明确的</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，有助于提高程序的清晰度。</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488731">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int</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integer</a:t>
                      </a:r>
                      <a:endParaRPr kumimoji="0" lang="zh-CN"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四字节二进制整数，范围是－</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2</a:t>
                      </a:r>
                      <a:r>
                        <a:rPr kumimoji="0" lang="en-US" altLang="zh-CN" sz="1800" b="1"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31</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2</a:t>
                      </a:r>
                      <a:r>
                        <a:rPr kumimoji="0" lang="en-US" altLang="zh-CN" sz="1800" b="1"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31</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1200481">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float(n)</a:t>
                      </a:r>
                      <a:endParaRPr kumimoji="0" lang="zh-CN"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浮点数，</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是尾数位数，范围是</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53</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。如果</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为</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24</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则指定单精度</a:t>
                      </a:r>
                      <a:endPar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4</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字节），如果</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为</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25</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53</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则指定双精度（</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8</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字节）；注意：可以使用</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Float</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本身表示</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Float(53)</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922338"/>
            <a:ext cx="8655050" cy="5446712"/>
          </a:xfrm>
        </p:spPr>
        <p:txBody>
          <a:bodyPr/>
          <a:lstStyle/>
          <a:p>
            <a:r>
              <a:rPr lang="en-US" altLang="zh-CN" dirty="0"/>
              <a:t>SQL Server</a:t>
            </a:r>
            <a:r>
              <a:rPr lang="zh-CN" altLang="en-US" dirty="0"/>
              <a:t>的数据类型：</a:t>
            </a:r>
            <a:endParaRPr lang="en-US" altLang="zh-CN" dirty="0"/>
          </a:p>
          <a:p>
            <a:pPr lvl="1">
              <a:buNone/>
            </a:pPr>
            <a:endParaRPr lang="zh-CN" altLang="en-US" dirty="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数据类型</a:t>
            </a:r>
          </a:p>
        </p:txBody>
      </p:sp>
      <p:graphicFrame>
        <p:nvGraphicFramePr>
          <p:cNvPr id="8" name="Group 34"/>
          <p:cNvGraphicFramePr>
            <a:graphicFrameLocks/>
          </p:cNvGraphicFramePr>
          <p:nvPr/>
        </p:nvGraphicFramePr>
        <p:xfrm>
          <a:off x="276554" y="1691838"/>
          <a:ext cx="8496300" cy="4312007"/>
        </p:xfrm>
        <a:graphic>
          <a:graphicData uri="http://schemas.openxmlformats.org/drawingml/2006/table">
            <a:tbl>
              <a:tblPr/>
              <a:tblGrid>
                <a:gridCol w="1727200">
                  <a:extLst>
                    <a:ext uri="{9D8B030D-6E8A-4147-A177-3AD203B41FA5}">
                      <a16:colId xmlns:a16="http://schemas.microsoft.com/office/drawing/2014/main" val="20000"/>
                    </a:ext>
                  </a:extLst>
                </a:gridCol>
                <a:gridCol w="6769100">
                  <a:extLst>
                    <a:ext uri="{9D8B030D-6E8A-4147-A177-3AD203B41FA5}">
                      <a16:colId xmlns:a16="http://schemas.microsoft.com/office/drawing/2014/main" val="20001"/>
                    </a:ext>
                  </a:extLst>
                </a:gridCol>
              </a:tblGrid>
              <a:tr h="499570">
                <a:tc>
                  <a:txBody>
                    <a:bodyPr/>
                    <a:lstStyle/>
                    <a:p>
                      <a:pPr marL="0" marR="0" lvl="0" indent="0" algn="ctr" defTabSz="914400" rtl="0" eaLnBrk="1" fontAlgn="base" latinLnBrk="0" hangingPunct="1">
                        <a:lnSpc>
                          <a:spcPts val="1400"/>
                        </a:lnSpc>
                        <a:spcBef>
                          <a:spcPct val="0"/>
                        </a:spcBef>
                        <a:spcAft>
                          <a:spcPct val="0"/>
                        </a:spcAft>
                        <a:buClrTx/>
                        <a:buSzTx/>
                        <a:buFontTx/>
                        <a:buNone/>
                        <a:tabLst/>
                      </a:pPr>
                      <a:endParaRPr kumimoji="0" lang="en-US" altLang="zh-CN" sz="2400" b="1" i="0" u="none" strike="noStrike" kern="1200" cap="none" normalizeH="0" baseline="0" dirty="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2400" b="1" i="0" u="none" strike="noStrike" kern="1200" cap="none" normalizeH="0" baseline="0" dirty="0">
                          <a:ln>
                            <a:noFill/>
                          </a:ln>
                          <a:solidFill>
                            <a:schemeClr val="tx1"/>
                          </a:solidFill>
                          <a:effectLst/>
                          <a:latin typeface="黑体" pitchFamily="49" charset="-122"/>
                          <a:ea typeface="黑体" pitchFamily="49" charset="-122"/>
                          <a:cs typeface="Times New Roman" pitchFamily="18" charset="0"/>
                        </a:rPr>
                        <a:t>数据类型</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ts val="1400"/>
                        </a:lnSpc>
                        <a:spcBef>
                          <a:spcPct val="0"/>
                        </a:spcBef>
                        <a:spcAft>
                          <a:spcPct val="0"/>
                        </a:spcAft>
                        <a:buClrTx/>
                        <a:buSzTx/>
                        <a:buFontTx/>
                        <a:buNone/>
                        <a:tabLst/>
                      </a:pPr>
                      <a:endParaRPr kumimoji="0" lang="en-US" altLang="zh-CN" sz="2400" b="1" i="0" u="none" strike="noStrike" kern="1200" cap="none" normalizeH="0" baseline="0" dirty="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2400" b="1" i="0" u="none" strike="noStrike" kern="1200" cap="none" normalizeH="0" baseline="0" dirty="0">
                          <a:ln>
                            <a:noFill/>
                          </a:ln>
                          <a:solidFill>
                            <a:schemeClr val="tx1"/>
                          </a:solidFill>
                          <a:effectLst/>
                          <a:latin typeface="黑体" pitchFamily="49" charset="-122"/>
                          <a:ea typeface="黑体" pitchFamily="49" charset="-122"/>
                          <a:cs typeface="Times New Roman" pitchFamily="18" charset="0"/>
                        </a:rPr>
                        <a:t>功能及特点</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72965">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Real</a:t>
                      </a:r>
                      <a:endParaRPr kumimoji="0" lang="zh-CN"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等价于</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Float(24)</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Real</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列有</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7</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位数精度。</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795338">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Smalldatetime</a:t>
                      </a:r>
                      <a:endParaRPr kumimoji="0" lang="zh-CN"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四字节日期和时间，日期范围是～</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6-6-2079</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；时间精度是自午夜开始的</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分钟之内。</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702386">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Datetime</a:t>
                      </a:r>
                      <a:endParaRPr kumimoji="0" lang="zh-CN"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八字节日期和时间，日期范围是～</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12-31-9999</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，时间精度：</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3.33</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毫秒之内。</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447687">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Binary(n)</a:t>
                      </a:r>
                      <a:endParaRPr kumimoji="0" lang="zh-CN"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定长二进制数据，长度范围是</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8</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000</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字节，如省略</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，则默认值是</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467544">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Varbinary</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(n)</a:t>
                      </a:r>
                      <a:endParaRPr kumimoji="0" lang="zh-CN"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变长二进制数据，长度从</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8</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000</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字节，如省略</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，则默认值是</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r h="795338">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Image</a:t>
                      </a:r>
                      <a:endParaRPr kumimoji="0" lang="zh-CN"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9525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变长二进制数据，用于储存图形数据，最长为</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2</a:t>
                      </a:r>
                      <a:r>
                        <a:rPr kumimoji="0" lang="en-US" altLang="zh-CN" sz="1800" b="1"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31</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字节，行中存储指向第一个数据页的指针，实际的数字以</a:t>
                      </a:r>
                      <a:r>
                        <a:rPr kumimoji="0" lang="en-US" altLang="zh-CN"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B-</a:t>
                      </a:r>
                      <a:r>
                        <a:rPr kumimoji="0" lang="zh-CN" altLang="en-US" sz="18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树的页面存储。</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73163"/>
            <a:ext cx="8008938" cy="4659312"/>
          </a:xfrm>
        </p:spPr>
        <p:txBody>
          <a:bodyPr/>
          <a:lstStyle/>
          <a:p>
            <a:pPr lvl="1" eaLnBrk="1" hangingPunct="1">
              <a:buNone/>
            </a:pPr>
            <a:r>
              <a:rPr lang="en-US" altLang="zh-CN" sz="2000" b="1" dirty="0"/>
              <a:t>CREATE TABLE  </a:t>
            </a:r>
            <a:r>
              <a:rPr lang="zh-CN" altLang="en-US" sz="2000" b="1" dirty="0"/>
              <a:t>基表名（</a:t>
            </a:r>
          </a:p>
          <a:p>
            <a:pPr lvl="1" eaLnBrk="1" hangingPunct="1">
              <a:buNone/>
            </a:pPr>
            <a:r>
              <a:rPr lang="en-US" altLang="zh-CN" sz="2000" b="1" dirty="0"/>
              <a:t>    &lt;</a:t>
            </a:r>
            <a:r>
              <a:rPr lang="zh-CN" altLang="en-US" sz="2000" b="1" dirty="0"/>
              <a:t>列名</a:t>
            </a:r>
            <a:r>
              <a:rPr lang="en-US" altLang="zh-CN" sz="2000" b="1" dirty="0"/>
              <a:t>1&gt; &lt;</a:t>
            </a:r>
            <a:r>
              <a:rPr lang="zh-CN" altLang="en-US" sz="2000" b="1" dirty="0"/>
              <a:t>列类型</a:t>
            </a:r>
            <a:r>
              <a:rPr lang="en-US" altLang="zh-CN" sz="2000" b="1" dirty="0"/>
              <a:t>&gt; &lt;</a:t>
            </a:r>
            <a:r>
              <a:rPr lang="zh-CN" altLang="en-US" sz="2000" b="1" dirty="0"/>
              <a:t>列约束</a:t>
            </a:r>
            <a:r>
              <a:rPr lang="en-US" altLang="zh-CN" sz="2000" b="1" dirty="0"/>
              <a:t>&gt;,</a:t>
            </a:r>
            <a:endParaRPr lang="zh-CN" altLang="zh-CN" sz="2000" b="1" dirty="0"/>
          </a:p>
          <a:p>
            <a:pPr lvl="1" eaLnBrk="1" hangingPunct="1">
              <a:buNone/>
            </a:pPr>
            <a:r>
              <a:rPr lang="en-US" altLang="zh-CN" sz="2000" b="1" dirty="0"/>
              <a:t>    &lt;</a:t>
            </a:r>
            <a:r>
              <a:rPr lang="zh-CN" altLang="en-US" sz="2000" b="1" dirty="0"/>
              <a:t>列名</a:t>
            </a:r>
            <a:r>
              <a:rPr lang="en-US" altLang="zh-CN" sz="2000" b="1" dirty="0"/>
              <a:t>2&gt; &lt;</a:t>
            </a:r>
            <a:r>
              <a:rPr lang="zh-CN" altLang="en-US" sz="2000" b="1" dirty="0"/>
              <a:t>列类型</a:t>
            </a:r>
            <a:r>
              <a:rPr lang="en-US" altLang="zh-CN" sz="2000" b="1" dirty="0"/>
              <a:t>&gt; &lt;</a:t>
            </a:r>
            <a:r>
              <a:rPr lang="zh-CN" altLang="en-US" sz="2000" b="1" dirty="0"/>
              <a:t>列约束</a:t>
            </a:r>
            <a:r>
              <a:rPr lang="en-US" altLang="zh-CN" sz="2000" b="1" dirty="0"/>
              <a:t>&gt;,</a:t>
            </a:r>
            <a:endParaRPr lang="zh-CN" altLang="zh-CN" sz="2000" b="1" dirty="0"/>
          </a:p>
          <a:p>
            <a:pPr lvl="1" eaLnBrk="1" hangingPunct="1">
              <a:buNone/>
            </a:pPr>
            <a:r>
              <a:rPr lang="en-US" altLang="zh-CN" sz="2000" b="1" dirty="0"/>
              <a:t>    </a:t>
            </a:r>
            <a:r>
              <a:rPr lang="zh-CN" altLang="zh-CN" sz="2000" b="1" dirty="0"/>
              <a:t>…</a:t>
            </a:r>
          </a:p>
          <a:p>
            <a:pPr lvl="1" eaLnBrk="1" hangingPunct="1">
              <a:buNone/>
            </a:pPr>
            <a:r>
              <a:rPr lang="en-US" altLang="zh-CN" sz="2000" b="1" dirty="0"/>
              <a:t>    &lt;</a:t>
            </a:r>
            <a:r>
              <a:rPr lang="zh-CN" altLang="en-US" sz="2000" b="1" dirty="0"/>
              <a:t>列名</a:t>
            </a:r>
            <a:r>
              <a:rPr lang="en-US" altLang="zh-CN" sz="2000" b="1" dirty="0"/>
              <a:t>n&gt; &lt;</a:t>
            </a:r>
            <a:r>
              <a:rPr lang="zh-CN" altLang="en-US" sz="2000" b="1" dirty="0"/>
              <a:t>列类型</a:t>
            </a:r>
            <a:r>
              <a:rPr lang="en-US" altLang="zh-CN" sz="2000" b="1" dirty="0"/>
              <a:t>&gt; &lt;</a:t>
            </a:r>
            <a:r>
              <a:rPr lang="zh-CN" altLang="en-US" sz="2000" b="1" dirty="0"/>
              <a:t>列约束</a:t>
            </a:r>
            <a:r>
              <a:rPr lang="en-US" altLang="zh-CN" sz="2000" b="1" dirty="0"/>
              <a:t>&gt;,</a:t>
            </a:r>
            <a:endParaRPr lang="zh-CN" altLang="zh-CN" sz="2000" b="1" dirty="0"/>
          </a:p>
          <a:p>
            <a:pPr lvl="1" eaLnBrk="1" hangingPunct="1">
              <a:buNone/>
            </a:pPr>
            <a:r>
              <a:rPr lang="en-US" altLang="zh-CN" sz="2000" b="1" dirty="0"/>
              <a:t>    &lt; </a:t>
            </a:r>
            <a:r>
              <a:rPr lang="zh-CN" altLang="en-US" sz="2000" b="1" dirty="0"/>
              <a:t>表约束</a:t>
            </a:r>
            <a:r>
              <a:rPr lang="en-US" altLang="zh-CN" sz="2000" b="1" dirty="0"/>
              <a:t>&gt; | [ { PRIMARY KEY | UNIQUE } [ ,</a:t>
            </a:r>
            <a:r>
              <a:rPr lang="zh-CN" altLang="zh-CN" sz="2000" b="1" dirty="0"/>
              <a:t>…</a:t>
            </a:r>
            <a:r>
              <a:rPr lang="en-US" altLang="zh-CN" sz="2000" b="1" dirty="0"/>
              <a:t>] ]</a:t>
            </a:r>
            <a:endParaRPr lang="zh-CN" altLang="zh-CN" sz="2000" b="1" dirty="0"/>
          </a:p>
          <a:p>
            <a:pPr lvl="1" eaLnBrk="1" hangingPunct="1">
              <a:buNone/>
            </a:pPr>
            <a:r>
              <a:rPr lang="zh-CN" altLang="en-US" sz="2000" b="1" dirty="0"/>
              <a:t>）</a:t>
            </a:r>
          </a:p>
          <a:p>
            <a:pPr lvl="1" eaLnBrk="1" hangingPunct="1"/>
            <a:r>
              <a:rPr lang="zh-CN" altLang="en-US" sz="2000" b="1" dirty="0"/>
              <a:t>表名形式为：</a:t>
            </a:r>
            <a:r>
              <a:rPr lang="en-US" altLang="zh-CN" sz="2000" b="1" dirty="0"/>
              <a:t>[</a:t>
            </a:r>
            <a:r>
              <a:rPr lang="zh-CN" altLang="en-US" sz="2000" b="1" dirty="0"/>
              <a:t>数据库名</a:t>
            </a:r>
            <a:r>
              <a:rPr lang="en-US" altLang="zh-CN" sz="2000" b="1" dirty="0"/>
              <a:t>[.</a:t>
            </a:r>
            <a:r>
              <a:rPr lang="zh-CN" altLang="en-US" sz="2000" b="1" dirty="0"/>
              <a:t>拥有者</a:t>
            </a:r>
            <a:r>
              <a:rPr lang="en-US" altLang="zh-CN" sz="2000" b="1" dirty="0"/>
              <a:t>.]]</a:t>
            </a:r>
            <a:r>
              <a:rPr lang="zh-CN" altLang="en-US" sz="2000" b="1" dirty="0"/>
              <a:t>表名 </a:t>
            </a:r>
            <a:r>
              <a:rPr lang="en-US" sz="2000" b="1" dirty="0"/>
              <a:t> </a:t>
            </a:r>
            <a:endParaRPr lang="zh-CN" altLang="en-US" sz="2000" b="1" dirty="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008938" cy="4659313"/>
          </a:xfrm>
        </p:spPr>
        <p:txBody>
          <a:bodyPr/>
          <a:lstStyle/>
          <a:p>
            <a:pPr lvl="1" eaLnBrk="1" hangingPunct="1"/>
            <a:r>
              <a:rPr lang="zh-CN" altLang="en-US" sz="2000" b="1" dirty="0"/>
              <a:t>示例：在</a:t>
            </a:r>
            <a:r>
              <a:rPr lang="en-US" altLang="zh-CN" sz="2000" b="1" dirty="0"/>
              <a:t>HIS</a:t>
            </a:r>
            <a:r>
              <a:rPr lang="zh-CN" altLang="en-US" sz="2000" b="1" dirty="0"/>
              <a:t>数据库中，建立药品基本信息表</a:t>
            </a:r>
            <a:r>
              <a:rPr lang="en-US" altLang="zh-CN" sz="2000" b="1" dirty="0"/>
              <a:t>Medicine</a:t>
            </a:r>
            <a:r>
              <a:rPr lang="zh-CN" altLang="en-US" sz="2000" b="1" dirty="0"/>
              <a:t>如下：</a:t>
            </a:r>
          </a:p>
          <a:p>
            <a:pPr lvl="1" eaLnBrk="1" hangingPunct="1">
              <a:buNone/>
            </a:pPr>
            <a:r>
              <a:rPr lang="en-US" altLang="zh-CN" sz="2000" b="1" dirty="0"/>
              <a:t>CREATE TABLE Medicine (</a:t>
            </a:r>
          </a:p>
          <a:p>
            <a:pPr lvl="1" eaLnBrk="1" hangingPunct="1">
              <a:buNone/>
            </a:pPr>
            <a:r>
              <a:rPr lang="en-US" altLang="zh-CN" sz="2000" b="1" dirty="0"/>
              <a:t>    </a:t>
            </a:r>
            <a:r>
              <a:rPr lang="en-US" altLang="zh-CN" sz="2000" b="1" dirty="0" err="1"/>
              <a:t>Mno</a:t>
            </a:r>
            <a:r>
              <a:rPr lang="en-US" altLang="zh-CN" sz="2000" b="1" dirty="0"/>
              <a:t> VARCHAR(10) </a:t>
            </a:r>
            <a:r>
              <a:rPr lang="en-US" altLang="zh-CN" sz="2000" b="1" dirty="0">
                <a:solidFill>
                  <a:srgbClr val="FF0000"/>
                </a:solidFill>
              </a:rPr>
              <a:t>PRIMARY KEY</a:t>
            </a:r>
            <a:r>
              <a:rPr lang="en-US" altLang="zh-CN" sz="2000" b="1" dirty="0"/>
              <a:t>,</a:t>
            </a:r>
          </a:p>
          <a:p>
            <a:pPr lvl="1" eaLnBrk="1" hangingPunct="1">
              <a:buNone/>
            </a:pPr>
            <a:r>
              <a:rPr lang="en-US" altLang="zh-CN" sz="2000" b="1" dirty="0"/>
              <a:t>    </a:t>
            </a:r>
            <a:r>
              <a:rPr lang="en-US" altLang="zh-CN" sz="2000" b="1" dirty="0" err="1"/>
              <a:t>Mname</a:t>
            </a:r>
            <a:r>
              <a:rPr lang="en-US" altLang="zh-CN" sz="2000" b="1" dirty="0"/>
              <a:t> VARCHAR(50) </a:t>
            </a:r>
            <a:r>
              <a:rPr lang="en-US" altLang="zh-CN" sz="2000" b="1" dirty="0">
                <a:solidFill>
                  <a:srgbClr val="FF0000"/>
                </a:solidFill>
              </a:rPr>
              <a:t>NOT NULL</a:t>
            </a:r>
            <a:r>
              <a:rPr lang="en-US" altLang="zh-CN" sz="2000" b="1" dirty="0"/>
              <a:t>,</a:t>
            </a:r>
          </a:p>
          <a:p>
            <a:pPr lvl="1" eaLnBrk="1" hangingPunct="1">
              <a:buNone/>
            </a:pPr>
            <a:r>
              <a:rPr lang="en-US" altLang="zh-CN" sz="2000" b="1" dirty="0"/>
              <a:t>    </a:t>
            </a:r>
            <a:r>
              <a:rPr lang="en-US" altLang="zh-CN" sz="2000" b="1" dirty="0" err="1"/>
              <a:t>Mprice</a:t>
            </a:r>
            <a:r>
              <a:rPr lang="en-US" altLang="zh-CN" sz="2000" b="1" dirty="0"/>
              <a:t> DECIMAL(18,2) </a:t>
            </a:r>
            <a:r>
              <a:rPr lang="en-US" altLang="zh-CN" sz="2000" b="1" dirty="0">
                <a:solidFill>
                  <a:srgbClr val="FF0000"/>
                </a:solidFill>
              </a:rPr>
              <a:t>NOT NULL</a:t>
            </a:r>
            <a:r>
              <a:rPr lang="en-US" altLang="zh-CN" sz="2000" b="1" dirty="0"/>
              <a:t>,</a:t>
            </a:r>
          </a:p>
          <a:p>
            <a:pPr lvl="1" eaLnBrk="1" hangingPunct="1">
              <a:buNone/>
            </a:pPr>
            <a:r>
              <a:rPr lang="en-US" altLang="zh-CN" sz="2000" b="1" dirty="0"/>
              <a:t>    </a:t>
            </a:r>
            <a:r>
              <a:rPr lang="en-US" altLang="zh-CN" sz="2000" b="1" dirty="0" err="1"/>
              <a:t>Munit</a:t>
            </a:r>
            <a:r>
              <a:rPr lang="en-US" altLang="zh-CN" sz="2000" b="1" dirty="0"/>
              <a:t> VARCHAR(10) </a:t>
            </a:r>
            <a:r>
              <a:rPr lang="en-US" altLang="zh-CN" sz="2000" b="1" dirty="0">
                <a:solidFill>
                  <a:srgbClr val="FF0000"/>
                </a:solidFill>
              </a:rPr>
              <a:t>DEFAULT '</a:t>
            </a:r>
            <a:r>
              <a:rPr lang="zh-CN" altLang="en-US" sz="2000" b="1" dirty="0">
                <a:solidFill>
                  <a:srgbClr val="FF0000"/>
                </a:solidFill>
              </a:rPr>
              <a:t>克</a:t>
            </a:r>
            <a:r>
              <a:rPr lang="en-US" altLang="zh-CN" sz="2000" b="1" dirty="0">
                <a:solidFill>
                  <a:srgbClr val="FF0000"/>
                </a:solidFill>
              </a:rPr>
              <a:t>'</a:t>
            </a:r>
            <a:r>
              <a:rPr lang="en-US" altLang="zh-CN" sz="2000" b="1" dirty="0"/>
              <a:t>,</a:t>
            </a:r>
          </a:p>
          <a:p>
            <a:pPr lvl="1" eaLnBrk="1" hangingPunct="1">
              <a:buNone/>
            </a:pPr>
            <a:r>
              <a:rPr lang="en-US" altLang="zh-CN" sz="2000" b="1" dirty="0"/>
              <a:t>    </a:t>
            </a:r>
            <a:r>
              <a:rPr lang="en-US" altLang="zh-CN" sz="2000" b="1" dirty="0" err="1"/>
              <a:t>Mtype</a:t>
            </a:r>
            <a:r>
              <a:rPr lang="en-US" altLang="zh-CN" sz="2000" b="1" dirty="0"/>
              <a:t> VARCHAR(10)</a:t>
            </a:r>
          </a:p>
          <a:p>
            <a:pPr lvl="1" eaLnBrk="1" hangingPunct="1">
              <a:buNone/>
            </a:pPr>
            <a:r>
              <a:rPr lang="en-US" altLang="zh-CN" sz="2000" b="1" dirty="0"/>
              <a:t>)</a:t>
            </a:r>
            <a:endParaRPr lang="zh-CN" altLang="en-US" b="1" dirty="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创建表</a:t>
            </a:r>
          </a:p>
        </p:txBody>
      </p:sp>
      <p:grpSp>
        <p:nvGrpSpPr>
          <p:cNvPr id="6" name="Group 263"/>
          <p:cNvGrpSpPr>
            <a:grpSpLocks/>
          </p:cNvGrpSpPr>
          <p:nvPr/>
        </p:nvGrpSpPr>
        <p:grpSpPr bwMode="auto">
          <a:xfrm>
            <a:off x="3474163" y="4288714"/>
            <a:ext cx="5368925" cy="1893887"/>
            <a:chOff x="1894" y="2754"/>
            <a:chExt cx="3382" cy="1331"/>
          </a:xfrm>
        </p:grpSpPr>
        <p:grpSp>
          <p:nvGrpSpPr>
            <p:cNvPr id="7" name="Group 262"/>
            <p:cNvGrpSpPr>
              <a:grpSpLocks/>
            </p:cNvGrpSpPr>
            <p:nvPr/>
          </p:nvGrpSpPr>
          <p:grpSpPr bwMode="auto">
            <a:xfrm>
              <a:off x="1894" y="2754"/>
              <a:ext cx="3382" cy="589"/>
              <a:chOff x="1894" y="2754"/>
              <a:chExt cx="3382" cy="589"/>
            </a:xfrm>
          </p:grpSpPr>
          <p:sp>
            <p:nvSpPr>
              <p:cNvPr id="28" name="Rectangle 11"/>
              <p:cNvSpPr>
                <a:spLocks noChangeArrowheads="1"/>
              </p:cNvSpPr>
              <p:nvPr/>
            </p:nvSpPr>
            <p:spPr bwMode="auto">
              <a:xfrm>
                <a:off x="2163" y="2754"/>
                <a:ext cx="288" cy="19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rPr>
                  <a:t>Mno</a:t>
                </a:r>
                <a:endParaRPr lang="en-US" altLang="zh-CN"/>
              </a:p>
            </p:txBody>
          </p:sp>
          <p:sp>
            <p:nvSpPr>
              <p:cNvPr id="29" name="Rectangle 12"/>
              <p:cNvSpPr>
                <a:spLocks noChangeArrowheads="1"/>
              </p:cNvSpPr>
              <p:nvPr/>
            </p:nvSpPr>
            <p:spPr bwMode="auto">
              <a:xfrm>
                <a:off x="2782" y="2754"/>
                <a:ext cx="472" cy="19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rPr>
                  <a:t>Mname</a:t>
                </a:r>
                <a:endParaRPr lang="en-US" altLang="zh-CN"/>
              </a:p>
            </p:txBody>
          </p:sp>
          <p:sp>
            <p:nvSpPr>
              <p:cNvPr id="30" name="Rectangle 13"/>
              <p:cNvSpPr>
                <a:spLocks noChangeArrowheads="1"/>
              </p:cNvSpPr>
              <p:nvPr/>
            </p:nvSpPr>
            <p:spPr bwMode="auto">
              <a:xfrm>
                <a:off x="3500" y="2754"/>
                <a:ext cx="448" cy="19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rPr>
                  <a:t>Mprice</a:t>
                </a:r>
                <a:endParaRPr lang="en-US" altLang="zh-CN"/>
              </a:p>
            </p:txBody>
          </p:sp>
          <p:sp>
            <p:nvSpPr>
              <p:cNvPr id="31" name="Rectangle 14"/>
              <p:cNvSpPr>
                <a:spLocks noChangeArrowheads="1"/>
              </p:cNvSpPr>
              <p:nvPr/>
            </p:nvSpPr>
            <p:spPr bwMode="auto">
              <a:xfrm>
                <a:off x="4059" y="2754"/>
                <a:ext cx="384" cy="19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rPr>
                  <a:t>Munit</a:t>
                </a:r>
                <a:endParaRPr lang="en-US" altLang="zh-CN"/>
              </a:p>
            </p:txBody>
          </p:sp>
          <p:sp>
            <p:nvSpPr>
              <p:cNvPr id="32" name="Rectangle 15"/>
              <p:cNvSpPr>
                <a:spLocks noChangeArrowheads="1"/>
              </p:cNvSpPr>
              <p:nvPr/>
            </p:nvSpPr>
            <p:spPr bwMode="auto">
              <a:xfrm>
                <a:off x="4697" y="2754"/>
                <a:ext cx="400" cy="19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rPr>
                  <a:t>Mtype</a:t>
                </a:r>
                <a:endParaRPr lang="en-US" altLang="zh-CN"/>
              </a:p>
            </p:txBody>
          </p:sp>
          <p:grpSp>
            <p:nvGrpSpPr>
              <p:cNvPr id="33" name="Group 261"/>
              <p:cNvGrpSpPr>
                <a:grpSpLocks/>
              </p:cNvGrpSpPr>
              <p:nvPr/>
            </p:nvGrpSpPr>
            <p:grpSpPr bwMode="auto">
              <a:xfrm>
                <a:off x="1894" y="2754"/>
                <a:ext cx="3382" cy="589"/>
                <a:chOff x="1894" y="2754"/>
                <a:chExt cx="3382" cy="589"/>
              </a:xfrm>
            </p:grpSpPr>
            <p:sp>
              <p:nvSpPr>
                <p:cNvPr id="34" name="Line 17"/>
                <p:cNvSpPr>
                  <a:spLocks noChangeShapeType="1"/>
                </p:cNvSpPr>
                <p:nvPr/>
              </p:nvSpPr>
              <p:spPr bwMode="auto">
                <a:xfrm>
                  <a:off x="1894" y="2754"/>
                  <a:ext cx="758" cy="1"/>
                </a:xfrm>
                <a:prstGeom prst="line">
                  <a:avLst/>
                </a:prstGeom>
                <a:noFill/>
                <a:ln w="0">
                  <a:solidFill>
                    <a:srgbClr val="000000"/>
                  </a:solidFill>
                  <a:round/>
                  <a:headEnd/>
                  <a:tailEnd/>
                </a:ln>
              </p:spPr>
              <p:txBody>
                <a:bodyPr/>
                <a:lstStyle/>
                <a:p>
                  <a:endParaRPr lang="zh-CN" altLang="en-US"/>
                </a:p>
              </p:txBody>
            </p:sp>
            <p:sp>
              <p:nvSpPr>
                <p:cNvPr id="35" name="Line 22"/>
                <p:cNvSpPr>
                  <a:spLocks noChangeShapeType="1"/>
                </p:cNvSpPr>
                <p:nvPr/>
              </p:nvSpPr>
              <p:spPr bwMode="auto">
                <a:xfrm>
                  <a:off x="2662" y="2754"/>
                  <a:ext cx="659" cy="1"/>
                </a:xfrm>
                <a:prstGeom prst="line">
                  <a:avLst/>
                </a:prstGeom>
                <a:noFill/>
                <a:ln w="0">
                  <a:solidFill>
                    <a:srgbClr val="000000"/>
                  </a:solidFill>
                  <a:round/>
                  <a:headEnd/>
                  <a:tailEnd/>
                </a:ln>
              </p:spPr>
              <p:txBody>
                <a:bodyPr/>
                <a:lstStyle/>
                <a:p>
                  <a:endParaRPr lang="zh-CN" altLang="en-US"/>
                </a:p>
              </p:txBody>
            </p:sp>
            <p:sp>
              <p:nvSpPr>
                <p:cNvPr id="36" name="Line 27"/>
                <p:cNvSpPr>
                  <a:spLocks noChangeShapeType="1"/>
                </p:cNvSpPr>
                <p:nvPr/>
              </p:nvSpPr>
              <p:spPr bwMode="auto">
                <a:xfrm>
                  <a:off x="3331" y="2754"/>
                  <a:ext cx="608" cy="1"/>
                </a:xfrm>
                <a:prstGeom prst="line">
                  <a:avLst/>
                </a:prstGeom>
                <a:noFill/>
                <a:ln w="0">
                  <a:solidFill>
                    <a:srgbClr val="000000"/>
                  </a:solidFill>
                  <a:round/>
                  <a:headEnd/>
                  <a:tailEnd/>
                </a:ln>
              </p:spPr>
              <p:txBody>
                <a:bodyPr/>
                <a:lstStyle/>
                <a:p>
                  <a:endParaRPr lang="zh-CN" altLang="en-US"/>
                </a:p>
              </p:txBody>
            </p:sp>
            <p:sp>
              <p:nvSpPr>
                <p:cNvPr id="37" name="Line 32"/>
                <p:cNvSpPr>
                  <a:spLocks noChangeShapeType="1"/>
                </p:cNvSpPr>
                <p:nvPr/>
              </p:nvSpPr>
              <p:spPr bwMode="auto">
                <a:xfrm>
                  <a:off x="3949" y="2754"/>
                  <a:ext cx="489" cy="1"/>
                </a:xfrm>
                <a:prstGeom prst="line">
                  <a:avLst/>
                </a:prstGeom>
                <a:noFill/>
                <a:ln w="0">
                  <a:solidFill>
                    <a:srgbClr val="000000"/>
                  </a:solidFill>
                  <a:round/>
                  <a:headEnd/>
                  <a:tailEnd/>
                </a:ln>
              </p:spPr>
              <p:txBody>
                <a:bodyPr/>
                <a:lstStyle/>
                <a:p>
                  <a:endParaRPr lang="zh-CN" altLang="en-US"/>
                </a:p>
              </p:txBody>
            </p:sp>
            <p:sp>
              <p:nvSpPr>
                <p:cNvPr id="38" name="Line 37"/>
                <p:cNvSpPr>
                  <a:spLocks noChangeShapeType="1"/>
                </p:cNvSpPr>
                <p:nvPr/>
              </p:nvSpPr>
              <p:spPr bwMode="auto">
                <a:xfrm>
                  <a:off x="4448" y="2754"/>
                  <a:ext cx="828" cy="1"/>
                </a:xfrm>
                <a:prstGeom prst="line">
                  <a:avLst/>
                </a:prstGeom>
                <a:noFill/>
                <a:ln w="0">
                  <a:solidFill>
                    <a:srgbClr val="000000"/>
                  </a:solidFill>
                  <a:round/>
                  <a:headEnd/>
                  <a:tailEnd/>
                </a:ln>
              </p:spPr>
              <p:txBody>
                <a:bodyPr/>
                <a:lstStyle/>
                <a:p>
                  <a:endParaRPr lang="zh-CN" altLang="en-US"/>
                </a:p>
              </p:txBody>
            </p:sp>
            <p:sp>
              <p:nvSpPr>
                <p:cNvPr id="39" name="Line 39"/>
                <p:cNvSpPr>
                  <a:spLocks noChangeShapeType="1"/>
                </p:cNvSpPr>
                <p:nvPr/>
              </p:nvSpPr>
              <p:spPr bwMode="auto">
                <a:xfrm>
                  <a:off x="2652" y="2763"/>
                  <a:ext cx="1" cy="160"/>
                </a:xfrm>
                <a:prstGeom prst="line">
                  <a:avLst/>
                </a:prstGeom>
                <a:noFill/>
                <a:ln w="0">
                  <a:solidFill>
                    <a:srgbClr val="000000"/>
                  </a:solidFill>
                  <a:round/>
                  <a:headEnd/>
                  <a:tailEnd/>
                </a:ln>
              </p:spPr>
              <p:txBody>
                <a:bodyPr/>
                <a:lstStyle/>
                <a:p>
                  <a:endParaRPr lang="zh-CN" altLang="en-US"/>
                </a:p>
              </p:txBody>
            </p:sp>
            <p:sp>
              <p:nvSpPr>
                <p:cNvPr id="40" name="Line 41"/>
                <p:cNvSpPr>
                  <a:spLocks noChangeShapeType="1"/>
                </p:cNvSpPr>
                <p:nvPr/>
              </p:nvSpPr>
              <p:spPr bwMode="auto">
                <a:xfrm>
                  <a:off x="3321" y="2763"/>
                  <a:ext cx="1" cy="160"/>
                </a:xfrm>
                <a:prstGeom prst="line">
                  <a:avLst/>
                </a:prstGeom>
                <a:noFill/>
                <a:ln w="0">
                  <a:solidFill>
                    <a:srgbClr val="000000"/>
                  </a:solidFill>
                  <a:round/>
                  <a:headEnd/>
                  <a:tailEnd/>
                </a:ln>
              </p:spPr>
              <p:txBody>
                <a:bodyPr/>
                <a:lstStyle/>
                <a:p>
                  <a:endParaRPr lang="zh-CN" altLang="en-US"/>
                </a:p>
              </p:txBody>
            </p:sp>
            <p:sp>
              <p:nvSpPr>
                <p:cNvPr id="41" name="Line 43"/>
                <p:cNvSpPr>
                  <a:spLocks noChangeShapeType="1"/>
                </p:cNvSpPr>
                <p:nvPr/>
              </p:nvSpPr>
              <p:spPr bwMode="auto">
                <a:xfrm>
                  <a:off x="3939" y="2763"/>
                  <a:ext cx="1" cy="160"/>
                </a:xfrm>
                <a:prstGeom prst="line">
                  <a:avLst/>
                </a:prstGeom>
                <a:noFill/>
                <a:ln w="0">
                  <a:solidFill>
                    <a:srgbClr val="000000"/>
                  </a:solidFill>
                  <a:round/>
                  <a:headEnd/>
                  <a:tailEnd/>
                </a:ln>
              </p:spPr>
              <p:txBody>
                <a:bodyPr/>
                <a:lstStyle/>
                <a:p>
                  <a:endParaRPr lang="zh-CN" altLang="en-US"/>
                </a:p>
              </p:txBody>
            </p:sp>
            <p:sp>
              <p:nvSpPr>
                <p:cNvPr id="42" name="Line 45"/>
                <p:cNvSpPr>
                  <a:spLocks noChangeShapeType="1"/>
                </p:cNvSpPr>
                <p:nvPr/>
              </p:nvSpPr>
              <p:spPr bwMode="auto">
                <a:xfrm>
                  <a:off x="4438" y="2763"/>
                  <a:ext cx="1" cy="160"/>
                </a:xfrm>
                <a:prstGeom prst="line">
                  <a:avLst/>
                </a:prstGeom>
                <a:noFill/>
                <a:ln w="0">
                  <a:solidFill>
                    <a:srgbClr val="000000"/>
                  </a:solidFill>
                  <a:round/>
                  <a:headEnd/>
                  <a:tailEnd/>
                </a:ln>
              </p:spPr>
              <p:txBody>
                <a:bodyPr/>
                <a:lstStyle/>
                <a:p>
                  <a:endParaRPr lang="zh-CN" altLang="en-US"/>
                </a:p>
              </p:txBody>
            </p:sp>
            <p:sp>
              <p:nvSpPr>
                <p:cNvPr id="43" name="Line 47"/>
                <p:cNvSpPr>
                  <a:spLocks noChangeShapeType="1"/>
                </p:cNvSpPr>
                <p:nvPr/>
              </p:nvSpPr>
              <p:spPr bwMode="auto">
                <a:xfrm>
                  <a:off x="1894" y="2923"/>
                  <a:ext cx="758" cy="1"/>
                </a:xfrm>
                <a:prstGeom prst="line">
                  <a:avLst/>
                </a:prstGeom>
                <a:noFill/>
                <a:ln w="0">
                  <a:solidFill>
                    <a:srgbClr val="000000"/>
                  </a:solidFill>
                  <a:round/>
                  <a:headEnd/>
                  <a:tailEnd/>
                </a:ln>
              </p:spPr>
              <p:txBody>
                <a:bodyPr/>
                <a:lstStyle/>
                <a:p>
                  <a:endParaRPr lang="zh-CN" altLang="en-US"/>
                </a:p>
              </p:txBody>
            </p:sp>
            <p:sp>
              <p:nvSpPr>
                <p:cNvPr id="44" name="Line 52"/>
                <p:cNvSpPr>
                  <a:spLocks noChangeShapeType="1"/>
                </p:cNvSpPr>
                <p:nvPr/>
              </p:nvSpPr>
              <p:spPr bwMode="auto">
                <a:xfrm>
                  <a:off x="2662" y="2923"/>
                  <a:ext cx="659" cy="1"/>
                </a:xfrm>
                <a:prstGeom prst="line">
                  <a:avLst/>
                </a:prstGeom>
                <a:noFill/>
                <a:ln w="0">
                  <a:solidFill>
                    <a:srgbClr val="000000"/>
                  </a:solidFill>
                  <a:round/>
                  <a:headEnd/>
                  <a:tailEnd/>
                </a:ln>
              </p:spPr>
              <p:txBody>
                <a:bodyPr/>
                <a:lstStyle/>
                <a:p>
                  <a:endParaRPr lang="zh-CN" altLang="en-US"/>
                </a:p>
              </p:txBody>
            </p:sp>
            <p:sp>
              <p:nvSpPr>
                <p:cNvPr id="45" name="Line 57"/>
                <p:cNvSpPr>
                  <a:spLocks noChangeShapeType="1"/>
                </p:cNvSpPr>
                <p:nvPr/>
              </p:nvSpPr>
              <p:spPr bwMode="auto">
                <a:xfrm>
                  <a:off x="3331" y="2923"/>
                  <a:ext cx="608" cy="1"/>
                </a:xfrm>
                <a:prstGeom prst="line">
                  <a:avLst/>
                </a:prstGeom>
                <a:noFill/>
                <a:ln w="0">
                  <a:solidFill>
                    <a:srgbClr val="000000"/>
                  </a:solidFill>
                  <a:round/>
                  <a:headEnd/>
                  <a:tailEnd/>
                </a:ln>
              </p:spPr>
              <p:txBody>
                <a:bodyPr/>
                <a:lstStyle/>
                <a:p>
                  <a:endParaRPr lang="zh-CN" altLang="en-US"/>
                </a:p>
              </p:txBody>
            </p:sp>
            <p:sp>
              <p:nvSpPr>
                <p:cNvPr id="46" name="Line 62"/>
                <p:cNvSpPr>
                  <a:spLocks noChangeShapeType="1"/>
                </p:cNvSpPr>
                <p:nvPr/>
              </p:nvSpPr>
              <p:spPr bwMode="auto">
                <a:xfrm>
                  <a:off x="3949" y="2923"/>
                  <a:ext cx="489" cy="1"/>
                </a:xfrm>
                <a:prstGeom prst="line">
                  <a:avLst/>
                </a:prstGeom>
                <a:noFill/>
                <a:ln w="0">
                  <a:solidFill>
                    <a:srgbClr val="000000"/>
                  </a:solidFill>
                  <a:round/>
                  <a:headEnd/>
                  <a:tailEnd/>
                </a:ln>
              </p:spPr>
              <p:txBody>
                <a:bodyPr/>
                <a:lstStyle/>
                <a:p>
                  <a:endParaRPr lang="zh-CN" altLang="en-US"/>
                </a:p>
              </p:txBody>
            </p:sp>
            <p:sp>
              <p:nvSpPr>
                <p:cNvPr id="47" name="Line 67"/>
                <p:cNvSpPr>
                  <a:spLocks noChangeShapeType="1"/>
                </p:cNvSpPr>
                <p:nvPr/>
              </p:nvSpPr>
              <p:spPr bwMode="auto">
                <a:xfrm>
                  <a:off x="4448" y="2923"/>
                  <a:ext cx="828" cy="1"/>
                </a:xfrm>
                <a:prstGeom prst="line">
                  <a:avLst/>
                </a:prstGeom>
                <a:noFill/>
                <a:ln w="0">
                  <a:solidFill>
                    <a:srgbClr val="000000"/>
                  </a:solidFill>
                  <a:round/>
                  <a:headEnd/>
                  <a:tailEnd/>
                </a:ln>
              </p:spPr>
              <p:txBody>
                <a:bodyPr/>
                <a:lstStyle/>
                <a:p>
                  <a:endParaRPr lang="zh-CN" altLang="en-US"/>
                </a:p>
              </p:txBody>
            </p:sp>
            <p:sp>
              <p:nvSpPr>
                <p:cNvPr id="48" name="Line 69"/>
                <p:cNvSpPr>
                  <a:spLocks noChangeShapeType="1"/>
                </p:cNvSpPr>
                <p:nvPr/>
              </p:nvSpPr>
              <p:spPr bwMode="auto">
                <a:xfrm>
                  <a:off x="1894" y="3342"/>
                  <a:ext cx="758" cy="1"/>
                </a:xfrm>
                <a:prstGeom prst="line">
                  <a:avLst/>
                </a:prstGeom>
                <a:noFill/>
                <a:ln w="0">
                  <a:solidFill>
                    <a:srgbClr val="000000"/>
                  </a:solidFill>
                  <a:round/>
                  <a:headEnd/>
                  <a:tailEnd/>
                </a:ln>
              </p:spPr>
              <p:txBody>
                <a:bodyPr/>
                <a:lstStyle/>
                <a:p>
                  <a:endParaRPr lang="zh-CN" altLang="en-US"/>
                </a:p>
              </p:txBody>
            </p:sp>
            <p:sp>
              <p:nvSpPr>
                <p:cNvPr id="49" name="Line 71"/>
                <p:cNvSpPr>
                  <a:spLocks noChangeShapeType="1"/>
                </p:cNvSpPr>
                <p:nvPr/>
              </p:nvSpPr>
              <p:spPr bwMode="auto">
                <a:xfrm>
                  <a:off x="2652" y="2933"/>
                  <a:ext cx="1" cy="409"/>
                </a:xfrm>
                <a:prstGeom prst="line">
                  <a:avLst/>
                </a:prstGeom>
                <a:noFill/>
                <a:ln w="0">
                  <a:solidFill>
                    <a:srgbClr val="000000"/>
                  </a:solidFill>
                  <a:round/>
                  <a:headEnd/>
                  <a:tailEnd/>
                </a:ln>
              </p:spPr>
              <p:txBody>
                <a:bodyPr/>
                <a:lstStyle/>
                <a:p>
                  <a:endParaRPr lang="zh-CN" altLang="en-US"/>
                </a:p>
              </p:txBody>
            </p:sp>
            <p:sp>
              <p:nvSpPr>
                <p:cNvPr id="50" name="Line 76"/>
                <p:cNvSpPr>
                  <a:spLocks noChangeShapeType="1"/>
                </p:cNvSpPr>
                <p:nvPr/>
              </p:nvSpPr>
              <p:spPr bwMode="auto">
                <a:xfrm>
                  <a:off x="2662" y="3342"/>
                  <a:ext cx="659" cy="1"/>
                </a:xfrm>
                <a:prstGeom prst="line">
                  <a:avLst/>
                </a:prstGeom>
                <a:noFill/>
                <a:ln w="0">
                  <a:solidFill>
                    <a:srgbClr val="000000"/>
                  </a:solidFill>
                  <a:round/>
                  <a:headEnd/>
                  <a:tailEnd/>
                </a:ln>
              </p:spPr>
              <p:txBody>
                <a:bodyPr/>
                <a:lstStyle/>
                <a:p>
                  <a:endParaRPr lang="zh-CN" altLang="en-US"/>
                </a:p>
              </p:txBody>
            </p:sp>
            <p:sp>
              <p:nvSpPr>
                <p:cNvPr id="51" name="Line 78"/>
                <p:cNvSpPr>
                  <a:spLocks noChangeShapeType="1"/>
                </p:cNvSpPr>
                <p:nvPr/>
              </p:nvSpPr>
              <p:spPr bwMode="auto">
                <a:xfrm>
                  <a:off x="3321" y="2933"/>
                  <a:ext cx="1" cy="409"/>
                </a:xfrm>
                <a:prstGeom prst="line">
                  <a:avLst/>
                </a:prstGeom>
                <a:noFill/>
                <a:ln w="0">
                  <a:solidFill>
                    <a:srgbClr val="000000"/>
                  </a:solidFill>
                  <a:round/>
                  <a:headEnd/>
                  <a:tailEnd/>
                </a:ln>
              </p:spPr>
              <p:txBody>
                <a:bodyPr/>
                <a:lstStyle/>
                <a:p>
                  <a:endParaRPr lang="zh-CN" altLang="en-US"/>
                </a:p>
              </p:txBody>
            </p:sp>
            <p:sp>
              <p:nvSpPr>
                <p:cNvPr id="52" name="Line 83"/>
                <p:cNvSpPr>
                  <a:spLocks noChangeShapeType="1"/>
                </p:cNvSpPr>
                <p:nvPr/>
              </p:nvSpPr>
              <p:spPr bwMode="auto">
                <a:xfrm>
                  <a:off x="3331" y="3342"/>
                  <a:ext cx="608" cy="1"/>
                </a:xfrm>
                <a:prstGeom prst="line">
                  <a:avLst/>
                </a:prstGeom>
                <a:noFill/>
                <a:ln w="0">
                  <a:solidFill>
                    <a:srgbClr val="000000"/>
                  </a:solidFill>
                  <a:round/>
                  <a:headEnd/>
                  <a:tailEnd/>
                </a:ln>
              </p:spPr>
              <p:txBody>
                <a:bodyPr/>
                <a:lstStyle/>
                <a:p>
                  <a:endParaRPr lang="zh-CN" altLang="en-US"/>
                </a:p>
              </p:txBody>
            </p:sp>
            <p:sp>
              <p:nvSpPr>
                <p:cNvPr id="53" name="Line 85"/>
                <p:cNvSpPr>
                  <a:spLocks noChangeShapeType="1"/>
                </p:cNvSpPr>
                <p:nvPr/>
              </p:nvSpPr>
              <p:spPr bwMode="auto">
                <a:xfrm>
                  <a:off x="3939" y="2933"/>
                  <a:ext cx="1" cy="409"/>
                </a:xfrm>
                <a:prstGeom prst="line">
                  <a:avLst/>
                </a:prstGeom>
                <a:noFill/>
                <a:ln w="0">
                  <a:solidFill>
                    <a:srgbClr val="000000"/>
                  </a:solidFill>
                  <a:round/>
                  <a:headEnd/>
                  <a:tailEnd/>
                </a:ln>
              </p:spPr>
              <p:txBody>
                <a:bodyPr/>
                <a:lstStyle/>
                <a:p>
                  <a:endParaRPr lang="zh-CN" altLang="en-US"/>
                </a:p>
              </p:txBody>
            </p:sp>
            <p:sp>
              <p:nvSpPr>
                <p:cNvPr id="54" name="Line 90"/>
                <p:cNvSpPr>
                  <a:spLocks noChangeShapeType="1"/>
                </p:cNvSpPr>
                <p:nvPr/>
              </p:nvSpPr>
              <p:spPr bwMode="auto">
                <a:xfrm>
                  <a:off x="3949" y="3342"/>
                  <a:ext cx="489" cy="1"/>
                </a:xfrm>
                <a:prstGeom prst="line">
                  <a:avLst/>
                </a:prstGeom>
                <a:noFill/>
                <a:ln w="0">
                  <a:solidFill>
                    <a:srgbClr val="000000"/>
                  </a:solidFill>
                  <a:round/>
                  <a:headEnd/>
                  <a:tailEnd/>
                </a:ln>
              </p:spPr>
              <p:txBody>
                <a:bodyPr/>
                <a:lstStyle/>
                <a:p>
                  <a:endParaRPr lang="zh-CN" altLang="en-US"/>
                </a:p>
              </p:txBody>
            </p:sp>
            <p:sp>
              <p:nvSpPr>
                <p:cNvPr id="55" name="Line 92"/>
                <p:cNvSpPr>
                  <a:spLocks noChangeShapeType="1"/>
                </p:cNvSpPr>
                <p:nvPr/>
              </p:nvSpPr>
              <p:spPr bwMode="auto">
                <a:xfrm>
                  <a:off x="4438" y="2933"/>
                  <a:ext cx="1" cy="409"/>
                </a:xfrm>
                <a:prstGeom prst="line">
                  <a:avLst/>
                </a:prstGeom>
                <a:noFill/>
                <a:ln w="0">
                  <a:solidFill>
                    <a:srgbClr val="000000"/>
                  </a:solidFill>
                  <a:round/>
                  <a:headEnd/>
                  <a:tailEnd/>
                </a:ln>
              </p:spPr>
              <p:txBody>
                <a:bodyPr/>
                <a:lstStyle/>
                <a:p>
                  <a:endParaRPr lang="zh-CN" altLang="en-US"/>
                </a:p>
              </p:txBody>
            </p:sp>
            <p:sp>
              <p:nvSpPr>
                <p:cNvPr id="56" name="Line 97"/>
                <p:cNvSpPr>
                  <a:spLocks noChangeShapeType="1"/>
                </p:cNvSpPr>
                <p:nvPr/>
              </p:nvSpPr>
              <p:spPr bwMode="auto">
                <a:xfrm>
                  <a:off x="4448" y="3342"/>
                  <a:ext cx="828" cy="1"/>
                </a:xfrm>
                <a:prstGeom prst="line">
                  <a:avLst/>
                </a:prstGeom>
                <a:noFill/>
                <a:ln w="0">
                  <a:solidFill>
                    <a:srgbClr val="000000"/>
                  </a:solidFill>
                  <a:round/>
                  <a:headEnd/>
                  <a:tailEnd/>
                </a:ln>
              </p:spPr>
              <p:txBody>
                <a:bodyPr/>
                <a:lstStyle/>
                <a:p>
                  <a:endParaRPr lang="zh-CN" altLang="en-US"/>
                </a:p>
              </p:txBody>
            </p:sp>
          </p:grpSp>
        </p:grpSp>
        <p:grpSp>
          <p:nvGrpSpPr>
            <p:cNvPr id="8" name="Group 260"/>
            <p:cNvGrpSpPr>
              <a:grpSpLocks/>
            </p:cNvGrpSpPr>
            <p:nvPr/>
          </p:nvGrpSpPr>
          <p:grpSpPr bwMode="auto">
            <a:xfrm>
              <a:off x="2018" y="3324"/>
              <a:ext cx="3045" cy="761"/>
              <a:chOff x="2018" y="3361"/>
              <a:chExt cx="3045" cy="761"/>
            </a:xfrm>
          </p:grpSpPr>
          <p:sp>
            <p:nvSpPr>
              <p:cNvPr id="9" name="Rectangle 100"/>
              <p:cNvSpPr>
                <a:spLocks noChangeArrowheads="1"/>
              </p:cNvSpPr>
              <p:nvPr/>
            </p:nvSpPr>
            <p:spPr bwMode="auto">
              <a:xfrm>
                <a:off x="2243" y="3361"/>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　　</a:t>
                </a:r>
                <a:endParaRPr lang="zh-CN" altLang="en-US"/>
              </a:p>
            </p:txBody>
          </p:sp>
          <p:sp>
            <p:nvSpPr>
              <p:cNvPr id="10" name="Rectangle 102"/>
              <p:cNvSpPr>
                <a:spLocks noChangeArrowheads="1"/>
              </p:cNvSpPr>
              <p:nvPr/>
            </p:nvSpPr>
            <p:spPr bwMode="auto">
              <a:xfrm>
                <a:off x="2732" y="3361"/>
                <a:ext cx="290"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　↑</a:t>
                </a:r>
                <a:endParaRPr lang="zh-CN" altLang="en-US"/>
              </a:p>
            </p:txBody>
          </p:sp>
          <p:sp>
            <p:nvSpPr>
              <p:cNvPr id="11" name="Rectangle 104"/>
              <p:cNvSpPr>
                <a:spLocks noChangeArrowheads="1"/>
              </p:cNvSpPr>
              <p:nvPr/>
            </p:nvSpPr>
            <p:spPr bwMode="auto">
              <a:xfrm>
                <a:off x="3081" y="3361"/>
                <a:ext cx="1450"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　　　↑　　　↑　　</a:t>
                </a:r>
                <a:endParaRPr lang="zh-CN" altLang="en-US"/>
              </a:p>
            </p:txBody>
          </p:sp>
          <p:sp>
            <p:nvSpPr>
              <p:cNvPr id="12" name="Rectangle 106"/>
              <p:cNvSpPr>
                <a:spLocks noChangeArrowheads="1"/>
              </p:cNvSpPr>
              <p:nvPr/>
            </p:nvSpPr>
            <p:spPr bwMode="auto">
              <a:xfrm>
                <a:off x="4528" y="3361"/>
                <a:ext cx="290"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　↑</a:t>
                </a:r>
                <a:endParaRPr lang="zh-CN" altLang="en-US"/>
              </a:p>
            </p:txBody>
          </p:sp>
          <p:sp>
            <p:nvSpPr>
              <p:cNvPr id="13" name="Rectangle 108"/>
              <p:cNvSpPr>
                <a:spLocks noChangeArrowheads="1"/>
              </p:cNvSpPr>
              <p:nvPr/>
            </p:nvSpPr>
            <p:spPr bwMode="auto">
              <a:xfrm>
                <a:off x="2044" y="3551"/>
                <a:ext cx="580"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字符型　</a:t>
                </a:r>
                <a:endParaRPr lang="zh-CN" altLang="en-US"/>
              </a:p>
            </p:txBody>
          </p:sp>
          <p:sp>
            <p:nvSpPr>
              <p:cNvPr id="14" name="Rectangle 110"/>
              <p:cNvSpPr>
                <a:spLocks noChangeArrowheads="1"/>
              </p:cNvSpPr>
              <p:nvPr/>
            </p:nvSpPr>
            <p:spPr bwMode="auto">
              <a:xfrm>
                <a:off x="2802" y="3551"/>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字符型</a:t>
                </a:r>
                <a:endParaRPr lang="zh-CN" altLang="en-US"/>
              </a:p>
            </p:txBody>
          </p:sp>
          <p:sp>
            <p:nvSpPr>
              <p:cNvPr id="15" name="Rectangle 112"/>
              <p:cNvSpPr>
                <a:spLocks noChangeArrowheads="1"/>
              </p:cNvSpPr>
              <p:nvPr/>
            </p:nvSpPr>
            <p:spPr bwMode="auto">
              <a:xfrm>
                <a:off x="3281" y="3551"/>
                <a:ext cx="72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　数字型　</a:t>
                </a:r>
                <a:endParaRPr lang="zh-CN" altLang="en-US"/>
              </a:p>
            </p:txBody>
          </p:sp>
          <p:sp>
            <p:nvSpPr>
              <p:cNvPr id="16" name="Rectangle 118"/>
              <p:cNvSpPr>
                <a:spLocks noChangeArrowheads="1"/>
              </p:cNvSpPr>
              <p:nvPr/>
            </p:nvSpPr>
            <p:spPr bwMode="auto">
              <a:xfrm>
                <a:off x="4588" y="3551"/>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字符型</a:t>
                </a:r>
                <a:endParaRPr lang="zh-CN" altLang="en-US"/>
              </a:p>
            </p:txBody>
          </p:sp>
          <p:sp>
            <p:nvSpPr>
              <p:cNvPr id="17" name="Rectangle 120"/>
              <p:cNvSpPr>
                <a:spLocks noChangeArrowheads="1"/>
              </p:cNvSpPr>
              <p:nvPr/>
            </p:nvSpPr>
            <p:spPr bwMode="auto">
              <a:xfrm>
                <a:off x="2044" y="3730"/>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长度为</a:t>
                </a:r>
                <a:endParaRPr lang="zh-CN" altLang="en-US"/>
              </a:p>
            </p:txBody>
          </p:sp>
          <p:sp>
            <p:nvSpPr>
              <p:cNvPr id="18" name="Rectangle 121"/>
              <p:cNvSpPr>
                <a:spLocks noChangeArrowheads="1"/>
              </p:cNvSpPr>
              <p:nvPr/>
            </p:nvSpPr>
            <p:spPr bwMode="auto">
              <a:xfrm>
                <a:off x="2483" y="3730"/>
                <a:ext cx="365" cy="19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宋体" charset="-122"/>
                  </a:rPr>
                  <a:t>10   </a:t>
                </a:r>
                <a:endParaRPr lang="en-US" altLang="zh-CN"/>
              </a:p>
            </p:txBody>
          </p:sp>
          <p:sp>
            <p:nvSpPr>
              <p:cNvPr id="19" name="Rectangle 122"/>
              <p:cNvSpPr>
                <a:spLocks noChangeArrowheads="1"/>
              </p:cNvSpPr>
              <p:nvPr/>
            </p:nvSpPr>
            <p:spPr bwMode="auto">
              <a:xfrm>
                <a:off x="2772" y="3730"/>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长度为</a:t>
                </a:r>
                <a:endParaRPr lang="zh-CN" altLang="en-US"/>
              </a:p>
            </p:txBody>
          </p:sp>
          <p:sp>
            <p:nvSpPr>
              <p:cNvPr id="20" name="Rectangle 123"/>
              <p:cNvSpPr>
                <a:spLocks noChangeArrowheads="1"/>
              </p:cNvSpPr>
              <p:nvPr/>
            </p:nvSpPr>
            <p:spPr bwMode="auto">
              <a:xfrm>
                <a:off x="3211" y="3730"/>
                <a:ext cx="219" cy="19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宋体" charset="-122"/>
                  </a:rPr>
                  <a:t>50 </a:t>
                </a:r>
                <a:endParaRPr lang="en-US" altLang="zh-CN"/>
              </a:p>
            </p:txBody>
          </p:sp>
          <p:sp>
            <p:nvSpPr>
              <p:cNvPr id="21" name="Rectangle 124"/>
              <p:cNvSpPr>
                <a:spLocks noChangeArrowheads="1"/>
              </p:cNvSpPr>
              <p:nvPr/>
            </p:nvSpPr>
            <p:spPr bwMode="auto">
              <a:xfrm>
                <a:off x="3420" y="3730"/>
                <a:ext cx="515" cy="193"/>
              </a:xfrm>
              <a:prstGeom prst="rect">
                <a:avLst/>
              </a:prstGeom>
              <a:noFill/>
              <a:ln w="9525">
                <a:noFill/>
                <a:miter lim="800000"/>
                <a:headEnd/>
                <a:tailEnd/>
              </a:ln>
            </p:spPr>
            <p:txBody>
              <a:bodyPr wrap="none" lIns="0" tIns="0" rIns="0" bIns="0">
                <a:spAutoFit/>
              </a:bodyPr>
              <a:lstStyle/>
              <a:p>
                <a:r>
                  <a:rPr lang="en-US" altLang="zh-CN" b="1"/>
                  <a:t>2</a:t>
                </a:r>
                <a:r>
                  <a:rPr lang="zh-CN" altLang="en-US" b="1"/>
                  <a:t>位小数</a:t>
                </a:r>
              </a:p>
            </p:txBody>
          </p:sp>
          <p:sp>
            <p:nvSpPr>
              <p:cNvPr id="22" name="Rectangle 128"/>
              <p:cNvSpPr>
                <a:spLocks noChangeArrowheads="1"/>
              </p:cNvSpPr>
              <p:nvPr/>
            </p:nvSpPr>
            <p:spPr bwMode="auto">
              <a:xfrm>
                <a:off x="4628" y="3730"/>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长度为</a:t>
                </a:r>
                <a:endParaRPr lang="zh-CN" altLang="en-US"/>
              </a:p>
            </p:txBody>
          </p:sp>
          <p:sp>
            <p:nvSpPr>
              <p:cNvPr id="23" name="Rectangle 131"/>
              <p:cNvSpPr>
                <a:spLocks noChangeArrowheads="1"/>
              </p:cNvSpPr>
              <p:nvPr/>
            </p:nvSpPr>
            <p:spPr bwMode="auto">
              <a:xfrm>
                <a:off x="2018" y="3929"/>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非空值</a:t>
                </a:r>
                <a:endParaRPr lang="zh-CN" altLang="en-US"/>
              </a:p>
            </p:txBody>
          </p:sp>
          <p:sp>
            <p:nvSpPr>
              <p:cNvPr id="24" name="Rectangle 256"/>
              <p:cNvSpPr>
                <a:spLocks noChangeArrowheads="1"/>
              </p:cNvSpPr>
              <p:nvPr/>
            </p:nvSpPr>
            <p:spPr bwMode="auto">
              <a:xfrm>
                <a:off x="2789" y="3929"/>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非空值</a:t>
                </a:r>
                <a:endParaRPr lang="zh-CN" altLang="en-US"/>
              </a:p>
            </p:txBody>
          </p:sp>
          <p:sp>
            <p:nvSpPr>
              <p:cNvPr id="25" name="Rectangle 257"/>
              <p:cNvSpPr>
                <a:spLocks noChangeArrowheads="1"/>
              </p:cNvSpPr>
              <p:nvPr/>
            </p:nvSpPr>
            <p:spPr bwMode="auto">
              <a:xfrm>
                <a:off x="3424" y="3929"/>
                <a:ext cx="435" cy="19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宋体" charset="-122"/>
                  </a:rPr>
                  <a:t>非空值</a:t>
                </a:r>
                <a:endParaRPr lang="zh-CN" altLang="en-US"/>
              </a:p>
            </p:txBody>
          </p:sp>
          <p:sp>
            <p:nvSpPr>
              <p:cNvPr id="26" name="Rectangle 258"/>
              <p:cNvSpPr>
                <a:spLocks noChangeArrowheads="1"/>
              </p:cNvSpPr>
              <p:nvPr/>
            </p:nvSpPr>
            <p:spPr bwMode="auto">
              <a:xfrm>
                <a:off x="3969" y="3566"/>
                <a:ext cx="551" cy="258"/>
              </a:xfrm>
              <a:prstGeom prst="rect">
                <a:avLst/>
              </a:prstGeom>
              <a:noFill/>
              <a:ln w="9525">
                <a:noFill/>
                <a:miter lim="800000"/>
                <a:headEnd/>
                <a:tailEnd/>
              </a:ln>
            </p:spPr>
            <p:txBody>
              <a:bodyPr wrap="none">
                <a:spAutoFit/>
              </a:bodyPr>
              <a:lstStyle/>
              <a:p>
                <a:r>
                  <a:rPr lang="zh-CN" altLang="en-US" b="1">
                    <a:solidFill>
                      <a:srgbClr val="000000"/>
                    </a:solidFill>
                  </a:rPr>
                  <a:t>字符型</a:t>
                </a:r>
              </a:p>
            </p:txBody>
          </p:sp>
          <p:sp>
            <p:nvSpPr>
              <p:cNvPr id="27" name="Rectangle 259"/>
              <p:cNvSpPr>
                <a:spLocks noChangeArrowheads="1"/>
              </p:cNvSpPr>
              <p:nvPr/>
            </p:nvSpPr>
            <p:spPr bwMode="auto">
              <a:xfrm>
                <a:off x="3969" y="3793"/>
                <a:ext cx="635" cy="193"/>
              </a:xfrm>
              <a:prstGeom prst="rect">
                <a:avLst/>
              </a:prstGeom>
              <a:noFill/>
              <a:ln w="9525">
                <a:noFill/>
                <a:miter lim="800000"/>
                <a:headEnd/>
                <a:tailEnd/>
              </a:ln>
            </p:spPr>
            <p:txBody>
              <a:bodyPr lIns="0" tIns="0" rIns="0" bIns="0">
                <a:spAutoFit/>
              </a:bodyPr>
              <a:lstStyle/>
              <a:p>
                <a:r>
                  <a:rPr lang="zh-CN" altLang="en-US" b="1">
                    <a:solidFill>
                      <a:srgbClr val="000000"/>
                    </a:solidFill>
                    <a:latin typeface="宋体" charset="-122"/>
                  </a:rPr>
                  <a:t>长度为</a:t>
                </a:r>
                <a:r>
                  <a:rPr lang="en-US" altLang="zh-CN" b="1">
                    <a:solidFill>
                      <a:srgbClr val="000000"/>
                    </a:solidFill>
                    <a:latin typeface="宋体" charset="-122"/>
                  </a:rPr>
                  <a:t>10</a:t>
                </a:r>
                <a:endParaRPr lang="en-US" altLang="zh-CN"/>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008938" cy="4659313"/>
          </a:xfrm>
        </p:spPr>
        <p:txBody>
          <a:bodyPr/>
          <a:lstStyle/>
          <a:p>
            <a:pPr lvl="1" eaLnBrk="1" hangingPunct="1"/>
            <a:r>
              <a:rPr lang="zh-CN" altLang="en-US" b="1" dirty="0"/>
              <a:t>常用完整性约束</a:t>
            </a:r>
          </a:p>
          <a:p>
            <a:pPr lvl="2" eaLnBrk="1" hangingPunct="1"/>
            <a:r>
              <a:rPr lang="zh-CN" altLang="en-US" b="1" dirty="0"/>
              <a:t>主码约束：   </a:t>
            </a:r>
            <a:r>
              <a:rPr lang="en-US" altLang="zh-CN" b="1" dirty="0"/>
              <a:t>PRIMARY  KEY</a:t>
            </a:r>
          </a:p>
          <a:p>
            <a:pPr lvl="2" eaLnBrk="1" hangingPunct="1"/>
            <a:r>
              <a:rPr lang="zh-CN" altLang="en-US" b="1" dirty="0"/>
              <a:t>唯一性约束：</a:t>
            </a:r>
            <a:r>
              <a:rPr lang="en-US" altLang="zh-CN" b="1" dirty="0"/>
              <a:t>UNIQUE</a:t>
            </a:r>
          </a:p>
          <a:p>
            <a:pPr lvl="2" eaLnBrk="1" hangingPunct="1"/>
            <a:r>
              <a:rPr lang="zh-CN" altLang="en-US" b="1" dirty="0"/>
              <a:t>非空值约束：</a:t>
            </a:r>
            <a:r>
              <a:rPr lang="en-US" altLang="zh-CN" b="1" dirty="0"/>
              <a:t>NOT NULL</a:t>
            </a:r>
          </a:p>
          <a:p>
            <a:pPr lvl="2" eaLnBrk="1" hangingPunct="1"/>
            <a:r>
              <a:rPr lang="zh-CN" altLang="en-US" b="1" dirty="0"/>
              <a:t>参照完整性约束：</a:t>
            </a:r>
            <a:r>
              <a:rPr lang="en-US" altLang="zh-CN" b="1" dirty="0"/>
              <a:t>Foreign Key</a:t>
            </a:r>
            <a:r>
              <a:rPr lang="zh-CN" altLang="en-US" b="1" dirty="0"/>
              <a:t>？</a:t>
            </a:r>
            <a:endParaRPr lang="en-US" altLang="zh-CN" b="1" dirty="0"/>
          </a:p>
          <a:p>
            <a:pPr lvl="3">
              <a:lnSpc>
                <a:spcPct val="120000"/>
              </a:lnSpc>
              <a:defRPr/>
            </a:pPr>
            <a:r>
              <a:rPr lang="zh-CN" altLang="en-US" b="1" dirty="0"/>
              <a:t>含有主键或者唯一性约束列的表</a:t>
            </a:r>
            <a:r>
              <a:rPr lang="zh-CN" altLang="en-US" b="1" dirty="0">
                <a:solidFill>
                  <a:srgbClr val="FF0000"/>
                </a:solidFill>
              </a:rPr>
              <a:t>为主表（或父表）</a:t>
            </a:r>
            <a:r>
              <a:rPr lang="zh-CN" altLang="en-US" b="1" dirty="0"/>
              <a:t>，含有外键的表为</a:t>
            </a:r>
            <a:r>
              <a:rPr lang="zh-CN" altLang="en-US" b="1" dirty="0">
                <a:solidFill>
                  <a:srgbClr val="FF0000"/>
                </a:solidFill>
              </a:rPr>
              <a:t>从表（或子表）</a:t>
            </a:r>
            <a:r>
              <a:rPr lang="zh-CN" altLang="en-US" b="1" dirty="0"/>
              <a:t>。</a:t>
            </a:r>
          </a:p>
          <a:p>
            <a:pPr lvl="3">
              <a:lnSpc>
                <a:spcPct val="120000"/>
              </a:lnSpc>
              <a:defRPr/>
            </a:pPr>
            <a:r>
              <a:rPr lang="zh-CN" altLang="en-US" b="1" dirty="0"/>
              <a:t>参照完整性：外键约束指定外键的列与主表中主键或者唯一性约束列相关联，也就是说，外键的每一个值至少能在主表的主键或唯一性约束列中找到一个相同的列值。</a:t>
            </a:r>
          </a:p>
          <a:p>
            <a:pPr lvl="3">
              <a:lnSpc>
                <a:spcPct val="120000"/>
              </a:lnSpc>
              <a:defRPr/>
            </a:pPr>
            <a:r>
              <a:rPr lang="zh-CN" altLang="en-US" b="1" dirty="0"/>
              <a:t>外键是在从表上定义，当修改或删除主表的记录，或者在从表上修改或插入数据时，由数据库管理系统自动进行检查。</a:t>
            </a:r>
            <a:endParaRPr lang="en-US" altLang="zh-CN" b="1" dirty="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91588" cy="4706938"/>
          </a:xfrm>
        </p:spPr>
        <p:txBody>
          <a:bodyPr/>
          <a:lstStyle/>
          <a:p>
            <a:pPr lvl="1" eaLnBrk="1" hangingPunct="1"/>
            <a:r>
              <a:rPr lang="zh-CN" altLang="en-US" b="1" dirty="0"/>
              <a:t>外键示例，实现参照完整性</a:t>
            </a:r>
            <a:endParaRPr lang="en-US" altLang="zh-CN" b="1" dirty="0"/>
          </a:p>
          <a:p>
            <a:pPr lvl="2">
              <a:spcBef>
                <a:spcPts val="0"/>
              </a:spcBef>
              <a:buNone/>
            </a:pPr>
            <a:r>
              <a:rPr lang="en-US" altLang="zh-CN" b="1" dirty="0"/>
              <a:t>CREATE TABLE </a:t>
            </a:r>
            <a:r>
              <a:rPr lang="en-US" altLang="zh-CN" b="1" dirty="0" err="1"/>
              <a:t>RecipeMaster</a:t>
            </a:r>
            <a:r>
              <a:rPr lang="en-US" altLang="zh-CN" b="1" dirty="0"/>
              <a:t> (</a:t>
            </a:r>
          </a:p>
          <a:p>
            <a:pPr lvl="2">
              <a:spcBef>
                <a:spcPts val="0"/>
              </a:spcBef>
              <a:buNone/>
            </a:pPr>
            <a:r>
              <a:rPr lang="en-US" altLang="zh-CN" b="1" dirty="0"/>
              <a:t>    </a:t>
            </a:r>
            <a:r>
              <a:rPr lang="en-US" altLang="zh-CN" b="1" dirty="0" err="1"/>
              <a:t>Rno</a:t>
            </a:r>
            <a:r>
              <a:rPr lang="en-US" altLang="zh-CN" b="1" dirty="0"/>
              <a:t> VARCHAR(10) PRIMARY KEY,</a:t>
            </a:r>
          </a:p>
          <a:p>
            <a:pPr lvl="2">
              <a:spcBef>
                <a:spcPts val="0"/>
              </a:spcBef>
              <a:buNone/>
            </a:pPr>
            <a:r>
              <a:rPr lang="en-US" altLang="zh-CN" b="1" dirty="0"/>
              <a:t>    </a:t>
            </a:r>
            <a:r>
              <a:rPr lang="en-US" altLang="zh-CN" b="1" dirty="0" err="1"/>
              <a:t>Pno</a:t>
            </a:r>
            <a:r>
              <a:rPr lang="en-US" altLang="zh-CN" b="1" dirty="0"/>
              <a:t> VARCHAR(10) NOT NULL,</a:t>
            </a:r>
          </a:p>
          <a:p>
            <a:pPr lvl="2">
              <a:spcBef>
                <a:spcPts val="0"/>
              </a:spcBef>
              <a:buNone/>
            </a:pPr>
            <a:r>
              <a:rPr lang="en-US" altLang="zh-CN" b="1" dirty="0"/>
              <a:t>    </a:t>
            </a:r>
            <a:r>
              <a:rPr lang="en-US" altLang="zh-CN" b="1" dirty="0" err="1"/>
              <a:t>Dno</a:t>
            </a:r>
            <a:r>
              <a:rPr lang="en-US" altLang="zh-CN" b="1" dirty="0"/>
              <a:t> VARCHAR(10) NOT NULL,</a:t>
            </a:r>
          </a:p>
          <a:p>
            <a:pPr lvl="2">
              <a:spcBef>
                <a:spcPts val="0"/>
              </a:spcBef>
              <a:buNone/>
            </a:pPr>
            <a:r>
              <a:rPr lang="en-US" altLang="zh-CN" b="1" dirty="0"/>
              <a:t>    </a:t>
            </a:r>
            <a:r>
              <a:rPr lang="en-US" altLang="zh-CN" b="1" dirty="0" err="1"/>
              <a:t>DGno</a:t>
            </a:r>
            <a:r>
              <a:rPr lang="en-US" altLang="zh-CN" b="1" dirty="0"/>
              <a:t> VARCHAR(10),</a:t>
            </a:r>
          </a:p>
          <a:p>
            <a:pPr lvl="2">
              <a:spcBef>
                <a:spcPts val="0"/>
              </a:spcBef>
              <a:buNone/>
            </a:pPr>
            <a:r>
              <a:rPr lang="en-US" altLang="zh-CN" b="1" dirty="0"/>
              <a:t>    </a:t>
            </a:r>
            <a:r>
              <a:rPr lang="en-US" altLang="zh-CN" b="1" dirty="0" err="1"/>
              <a:t>Rdatetime</a:t>
            </a:r>
            <a:r>
              <a:rPr lang="en-US" altLang="zh-CN" b="1" dirty="0"/>
              <a:t> DATETIME,</a:t>
            </a:r>
          </a:p>
          <a:p>
            <a:pPr lvl="2">
              <a:spcBef>
                <a:spcPts val="0"/>
              </a:spcBef>
              <a:buNone/>
            </a:pPr>
            <a:r>
              <a:rPr lang="en-US" altLang="zh-CN" b="1" dirty="0"/>
              <a:t>)</a:t>
            </a:r>
          </a:p>
          <a:p>
            <a:pPr lvl="2">
              <a:spcBef>
                <a:spcPts val="0"/>
              </a:spcBef>
              <a:buNone/>
            </a:pPr>
            <a:endParaRPr lang="en-US" altLang="zh-CN" b="1" dirty="0"/>
          </a:p>
          <a:p>
            <a:pPr lvl="2">
              <a:spcBef>
                <a:spcPts val="0"/>
              </a:spcBef>
              <a:buNone/>
            </a:pPr>
            <a:r>
              <a:rPr lang="en-US" altLang="zh-CN" b="1" dirty="0"/>
              <a:t>CREATE TABLE </a:t>
            </a:r>
            <a:r>
              <a:rPr lang="en-US" altLang="zh-CN" b="1" dirty="0" err="1"/>
              <a:t>RecipeDetail</a:t>
            </a:r>
            <a:r>
              <a:rPr lang="en-US" altLang="zh-CN" b="1" dirty="0"/>
              <a:t> (</a:t>
            </a:r>
          </a:p>
          <a:p>
            <a:pPr lvl="2">
              <a:spcBef>
                <a:spcPts val="0"/>
              </a:spcBef>
              <a:buNone/>
            </a:pPr>
            <a:r>
              <a:rPr lang="en-US" altLang="zh-CN" b="1" dirty="0"/>
              <a:t>    </a:t>
            </a:r>
            <a:r>
              <a:rPr lang="en-US" altLang="zh-CN" b="1" dirty="0" err="1"/>
              <a:t>Rno</a:t>
            </a:r>
            <a:r>
              <a:rPr lang="en-US" altLang="zh-CN" b="1" dirty="0"/>
              <a:t> </a:t>
            </a:r>
            <a:r>
              <a:rPr lang="en-US" altLang="zh-CN" b="1" dirty="0" err="1"/>
              <a:t>varchar</a:t>
            </a:r>
            <a:r>
              <a:rPr lang="en-US" altLang="zh-CN" b="1" dirty="0"/>
              <a:t> (10) ,</a:t>
            </a:r>
          </a:p>
          <a:p>
            <a:pPr lvl="2">
              <a:spcBef>
                <a:spcPts val="0"/>
              </a:spcBef>
              <a:buNone/>
            </a:pPr>
            <a:r>
              <a:rPr lang="en-US" altLang="zh-CN" b="1" dirty="0"/>
              <a:t>    </a:t>
            </a:r>
            <a:r>
              <a:rPr lang="en-US" altLang="zh-CN" b="1" dirty="0" err="1"/>
              <a:t>Mno</a:t>
            </a:r>
            <a:r>
              <a:rPr lang="en-US" altLang="zh-CN" b="1" dirty="0"/>
              <a:t> </a:t>
            </a:r>
            <a:r>
              <a:rPr lang="en-US" altLang="zh-CN" b="1" dirty="0" err="1"/>
              <a:t>varchar</a:t>
            </a:r>
            <a:r>
              <a:rPr lang="en-US" altLang="zh-CN" b="1" dirty="0"/>
              <a:t> (10) ,</a:t>
            </a:r>
          </a:p>
          <a:p>
            <a:pPr lvl="2">
              <a:spcBef>
                <a:spcPts val="0"/>
              </a:spcBef>
              <a:buNone/>
            </a:pPr>
            <a:r>
              <a:rPr lang="en-US" altLang="zh-CN" b="1" dirty="0"/>
              <a:t>    </a:t>
            </a:r>
            <a:r>
              <a:rPr lang="en-US" altLang="zh-CN" b="1" dirty="0" err="1"/>
              <a:t>Mamount</a:t>
            </a:r>
            <a:r>
              <a:rPr lang="en-US" altLang="zh-CN" b="1" dirty="0"/>
              <a:t> decimal(18, 0),</a:t>
            </a:r>
          </a:p>
          <a:p>
            <a:pPr lvl="2">
              <a:spcBef>
                <a:spcPts val="0"/>
              </a:spcBef>
              <a:buNone/>
            </a:pPr>
            <a:r>
              <a:rPr lang="en-US" altLang="zh-CN" b="1" dirty="0"/>
              <a:t>    </a:t>
            </a:r>
            <a:r>
              <a:rPr lang="en-US" altLang="zh-CN" b="1" dirty="0">
                <a:solidFill>
                  <a:srgbClr val="FF0000"/>
                </a:solidFill>
              </a:rPr>
              <a:t>CONSTRAINT </a:t>
            </a:r>
            <a:r>
              <a:rPr lang="en-US" altLang="zh-CN" b="1" dirty="0" err="1">
                <a:solidFill>
                  <a:srgbClr val="FF0000"/>
                </a:solidFill>
              </a:rPr>
              <a:t>Rnofk</a:t>
            </a:r>
            <a:r>
              <a:rPr lang="en-US" altLang="zh-CN" b="1" dirty="0">
                <a:solidFill>
                  <a:srgbClr val="FF0000"/>
                </a:solidFill>
              </a:rPr>
              <a:t> FOREIGN KEY(</a:t>
            </a:r>
            <a:r>
              <a:rPr lang="en-US" altLang="zh-CN" b="1" dirty="0" err="1">
                <a:solidFill>
                  <a:srgbClr val="FF0000"/>
                </a:solidFill>
              </a:rPr>
              <a:t>Rno</a:t>
            </a:r>
            <a:r>
              <a:rPr lang="en-US" altLang="zh-CN" b="1" dirty="0">
                <a:solidFill>
                  <a:srgbClr val="FF0000"/>
                </a:solidFill>
              </a:rPr>
              <a:t>) REFERENCES </a:t>
            </a:r>
            <a:r>
              <a:rPr lang="en-US" altLang="zh-CN" b="1" dirty="0" err="1">
                <a:solidFill>
                  <a:srgbClr val="FF0000"/>
                </a:solidFill>
              </a:rPr>
              <a:t>RecipeMaster</a:t>
            </a:r>
            <a:r>
              <a:rPr lang="en-US" altLang="zh-CN" b="1" dirty="0">
                <a:solidFill>
                  <a:srgbClr val="FF0000"/>
                </a:solidFill>
              </a:rPr>
              <a:t>(</a:t>
            </a:r>
            <a:r>
              <a:rPr lang="en-US" altLang="zh-CN" b="1" dirty="0" err="1">
                <a:solidFill>
                  <a:srgbClr val="FF0000"/>
                </a:solidFill>
              </a:rPr>
              <a:t>Rno</a:t>
            </a:r>
            <a:r>
              <a:rPr lang="en-US" altLang="zh-CN" b="1" dirty="0">
                <a:solidFill>
                  <a:srgbClr val="FF0000"/>
                </a:solidFill>
              </a:rPr>
              <a:t>),</a:t>
            </a:r>
          </a:p>
          <a:p>
            <a:pPr lvl="2">
              <a:spcBef>
                <a:spcPts val="0"/>
              </a:spcBef>
              <a:buNone/>
            </a:pPr>
            <a:r>
              <a:rPr lang="en-US" altLang="zh-CN" b="1" dirty="0">
                <a:solidFill>
                  <a:srgbClr val="FF0000"/>
                </a:solidFill>
              </a:rPr>
              <a:t>    CONSTRAINT </a:t>
            </a:r>
            <a:r>
              <a:rPr lang="en-US" altLang="zh-CN" b="1" dirty="0" err="1">
                <a:solidFill>
                  <a:srgbClr val="FF0000"/>
                </a:solidFill>
              </a:rPr>
              <a:t>mnofk</a:t>
            </a:r>
            <a:r>
              <a:rPr lang="en-US" altLang="zh-CN" b="1" dirty="0">
                <a:solidFill>
                  <a:srgbClr val="FF0000"/>
                </a:solidFill>
              </a:rPr>
              <a:t> FOREIGN KEY(</a:t>
            </a:r>
            <a:r>
              <a:rPr lang="en-US" altLang="zh-CN" b="1" dirty="0" err="1">
                <a:solidFill>
                  <a:srgbClr val="FF0000"/>
                </a:solidFill>
              </a:rPr>
              <a:t>Mno</a:t>
            </a:r>
            <a:r>
              <a:rPr lang="en-US" altLang="zh-CN" b="1" dirty="0">
                <a:solidFill>
                  <a:srgbClr val="FF0000"/>
                </a:solidFill>
              </a:rPr>
              <a:t>) REFERENCES medicine(</a:t>
            </a:r>
            <a:r>
              <a:rPr lang="en-US" altLang="zh-CN" b="1" dirty="0" err="1">
                <a:solidFill>
                  <a:srgbClr val="FF0000"/>
                </a:solidFill>
              </a:rPr>
              <a:t>Mno</a:t>
            </a:r>
            <a:r>
              <a:rPr lang="en-US" altLang="zh-CN" b="1" dirty="0">
                <a:solidFill>
                  <a:srgbClr val="FF0000"/>
                </a:solidFill>
              </a:rPr>
              <a:t>)</a:t>
            </a:r>
          </a:p>
          <a:p>
            <a:pPr lvl="2">
              <a:spcBef>
                <a:spcPts val="0"/>
              </a:spcBef>
              <a:buNone/>
            </a:pPr>
            <a:r>
              <a:rPr lang="en-US" altLang="zh-CN" b="1" dirty="0"/>
              <a:t>);</a:t>
            </a:r>
            <a:endParaRPr lang="zh-CN" altLang="en-US" b="1" dirty="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创建表</a:t>
            </a:r>
          </a:p>
        </p:txBody>
      </p:sp>
      <p:grpSp>
        <p:nvGrpSpPr>
          <p:cNvPr id="6" name="Group 8"/>
          <p:cNvGrpSpPr>
            <a:grpSpLocks/>
          </p:cNvGrpSpPr>
          <p:nvPr/>
        </p:nvGrpSpPr>
        <p:grpSpPr bwMode="auto">
          <a:xfrm>
            <a:off x="1040089" y="1655379"/>
            <a:ext cx="7615180" cy="3452649"/>
            <a:chOff x="-62" y="799"/>
            <a:chExt cx="6026" cy="2586"/>
          </a:xfrm>
        </p:grpSpPr>
        <p:sp>
          <p:nvSpPr>
            <p:cNvPr id="7" name="Oval 5"/>
            <p:cNvSpPr>
              <a:spLocks noChangeArrowheads="1"/>
            </p:cNvSpPr>
            <p:nvPr/>
          </p:nvSpPr>
          <p:spPr bwMode="auto">
            <a:xfrm>
              <a:off x="4217" y="3022"/>
              <a:ext cx="1747" cy="363"/>
            </a:xfrm>
            <a:prstGeom prst="ellipse">
              <a:avLst/>
            </a:prstGeom>
            <a:solidFill>
              <a:schemeClr val="accent1">
                <a:alpha val="0"/>
              </a:schemeClr>
            </a:solidFill>
            <a:ln w="38100">
              <a:solidFill>
                <a:srgbClr val="FF0000"/>
              </a:solidFill>
              <a:round/>
              <a:headEnd/>
              <a:tailEnd/>
            </a:ln>
          </p:spPr>
          <p:txBody>
            <a:bodyPr wrap="none" anchor="ctr"/>
            <a:lstStyle/>
            <a:p>
              <a:pPr algn="ctr"/>
              <a:endParaRPr lang="zh-CN" altLang="en-US">
                <a:solidFill>
                  <a:srgbClr val="FF0000"/>
                </a:solidFill>
              </a:endParaRPr>
            </a:p>
          </p:txBody>
        </p:sp>
        <p:sp>
          <p:nvSpPr>
            <p:cNvPr id="8" name="Oval 6"/>
            <p:cNvSpPr>
              <a:spLocks noChangeArrowheads="1"/>
            </p:cNvSpPr>
            <p:nvPr/>
          </p:nvSpPr>
          <p:spPr bwMode="auto">
            <a:xfrm>
              <a:off x="-62" y="799"/>
              <a:ext cx="2869" cy="319"/>
            </a:xfrm>
            <a:prstGeom prst="ellipse">
              <a:avLst/>
            </a:prstGeom>
            <a:solidFill>
              <a:schemeClr val="accent1">
                <a:alpha val="0"/>
              </a:schemeClr>
            </a:solidFill>
            <a:ln w="38100">
              <a:solidFill>
                <a:srgbClr val="FF0000"/>
              </a:solidFill>
              <a:round/>
              <a:headEnd/>
              <a:tailEnd/>
            </a:ln>
          </p:spPr>
          <p:txBody>
            <a:bodyPr wrap="none" anchor="ctr"/>
            <a:lstStyle/>
            <a:p>
              <a:endParaRPr lang="zh-CN" altLang="en-US"/>
            </a:p>
          </p:txBody>
        </p:sp>
        <p:sp>
          <p:nvSpPr>
            <p:cNvPr id="9" name="Line 7"/>
            <p:cNvSpPr>
              <a:spLocks noChangeShapeType="1"/>
            </p:cNvSpPr>
            <p:nvPr/>
          </p:nvSpPr>
          <p:spPr bwMode="auto">
            <a:xfrm>
              <a:off x="2472" y="1026"/>
              <a:ext cx="2358" cy="1996"/>
            </a:xfrm>
            <a:prstGeom prst="line">
              <a:avLst/>
            </a:prstGeom>
            <a:noFill/>
            <a:ln w="38100">
              <a:solidFill>
                <a:srgbClr val="FF0000"/>
              </a:solidFill>
              <a:round/>
              <a:headEnd type="triangle" w="med" len="me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 calcmode="lin" valueType="num">
                                      <p:cBhvr additive="base">
                                        <p:cTn id="1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anim calcmode="lin" valueType="num">
                                      <p:cBhvr additive="base">
                                        <p:cTn id="2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 calcmode="lin" valueType="num">
                                      <p:cBhvr additive="base">
                                        <p:cTn id="2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anim calcmode="lin" valueType="num">
                                      <p:cBhvr additive="base">
                                        <p:cTn id="3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008938" cy="4659313"/>
          </a:xfrm>
        </p:spPr>
        <p:txBody>
          <a:bodyPr/>
          <a:lstStyle/>
          <a:p>
            <a:pPr lvl="1" eaLnBrk="1" hangingPunct="1"/>
            <a:r>
              <a:rPr lang="zh-CN" altLang="en-US" b="1" dirty="0"/>
              <a:t>语法格式：</a:t>
            </a:r>
            <a:endParaRPr lang="en-US" altLang="zh-CN" b="1" dirty="0"/>
          </a:p>
          <a:p>
            <a:pPr lvl="2">
              <a:lnSpc>
                <a:spcPct val="120000"/>
              </a:lnSpc>
              <a:buNone/>
            </a:pPr>
            <a:r>
              <a:rPr lang="en-US" altLang="zh-CN" b="1" dirty="0"/>
              <a:t>ALTER TABLE 〈</a:t>
            </a:r>
            <a:r>
              <a:rPr lang="zh-CN" altLang="en-US" b="1" dirty="0"/>
              <a:t>基表名</a:t>
            </a:r>
            <a:r>
              <a:rPr lang="en-US" altLang="zh-CN" b="1" dirty="0"/>
              <a:t>〉</a:t>
            </a:r>
          </a:p>
          <a:p>
            <a:pPr lvl="2">
              <a:lnSpc>
                <a:spcPct val="120000"/>
              </a:lnSpc>
              <a:buNone/>
            </a:pPr>
            <a:r>
              <a:rPr lang="en-US" altLang="zh-CN" b="1" dirty="0"/>
              <a:t>    [ ALTER COLUMN &lt;</a:t>
            </a:r>
            <a:r>
              <a:rPr lang="zh-CN" altLang="en-US" b="1" dirty="0"/>
              <a:t>列名</a:t>
            </a:r>
            <a:r>
              <a:rPr lang="en-US" altLang="zh-CN" b="1" dirty="0"/>
              <a:t>&gt; &lt;</a:t>
            </a:r>
            <a:r>
              <a:rPr lang="zh-CN" altLang="en-US" b="1" dirty="0"/>
              <a:t>数据类型</a:t>
            </a:r>
            <a:r>
              <a:rPr lang="en-US" altLang="zh-CN" b="1" dirty="0"/>
              <a:t>&gt;],</a:t>
            </a:r>
          </a:p>
          <a:p>
            <a:pPr lvl="2">
              <a:lnSpc>
                <a:spcPct val="120000"/>
              </a:lnSpc>
              <a:buNone/>
            </a:pPr>
            <a:r>
              <a:rPr lang="en-US" altLang="zh-CN" b="1" dirty="0"/>
              <a:t>    [ ADD  &lt;</a:t>
            </a:r>
            <a:r>
              <a:rPr lang="zh-CN" altLang="en-US" b="1" dirty="0"/>
              <a:t>新列名</a:t>
            </a:r>
            <a:r>
              <a:rPr lang="en-US" altLang="zh-CN" b="1" dirty="0"/>
              <a:t>&gt; &lt;</a:t>
            </a:r>
            <a:r>
              <a:rPr lang="zh-CN" altLang="en-US" b="1" dirty="0"/>
              <a:t>数据类型</a:t>
            </a:r>
            <a:r>
              <a:rPr lang="en-US" altLang="zh-CN" b="1" dirty="0"/>
              <a:t>&gt; &lt;</a:t>
            </a:r>
            <a:r>
              <a:rPr lang="zh-CN" altLang="en-US" b="1" dirty="0"/>
              <a:t>约束规则</a:t>
            </a:r>
            <a:r>
              <a:rPr lang="en-US" altLang="zh-CN" b="1" dirty="0"/>
              <a:t>&gt;],</a:t>
            </a:r>
          </a:p>
          <a:p>
            <a:pPr lvl="2">
              <a:lnSpc>
                <a:spcPct val="120000"/>
              </a:lnSpc>
              <a:buNone/>
            </a:pPr>
            <a:r>
              <a:rPr lang="en-US" altLang="zh-CN" b="1" dirty="0"/>
              <a:t>    [ DROP  &lt;</a:t>
            </a:r>
            <a:r>
              <a:rPr lang="zh-CN" altLang="en-US" b="1" dirty="0"/>
              <a:t>列名</a:t>
            </a:r>
            <a:r>
              <a:rPr lang="en-US" altLang="zh-CN" b="1" dirty="0"/>
              <a:t>&gt;],</a:t>
            </a:r>
          </a:p>
          <a:p>
            <a:pPr lvl="2">
              <a:lnSpc>
                <a:spcPct val="120000"/>
              </a:lnSpc>
              <a:buNone/>
            </a:pPr>
            <a:r>
              <a:rPr lang="en-US" altLang="zh-CN" b="1" dirty="0"/>
              <a:t>    [ DROP  &lt;</a:t>
            </a:r>
            <a:r>
              <a:rPr lang="zh-CN" altLang="en-US" b="1" dirty="0"/>
              <a:t>约束规则</a:t>
            </a:r>
            <a:r>
              <a:rPr lang="en-US" altLang="zh-CN" b="1" dirty="0"/>
              <a:t>&gt;];</a:t>
            </a:r>
          </a:p>
          <a:p>
            <a:pPr lvl="2">
              <a:lnSpc>
                <a:spcPct val="120000"/>
              </a:lnSpc>
              <a:buNone/>
            </a:pPr>
            <a:endParaRPr lang="en-US" altLang="zh-CN" b="1" dirty="0"/>
          </a:p>
          <a:p>
            <a:pPr lvl="2">
              <a:lnSpc>
                <a:spcPct val="120000"/>
              </a:lnSpc>
            </a:pPr>
            <a:r>
              <a:rPr lang="en-US" altLang="zh-CN" b="1" dirty="0"/>
              <a:t>&lt;</a:t>
            </a:r>
            <a:r>
              <a:rPr lang="zh-CN" altLang="en-US" b="1" dirty="0"/>
              <a:t>表名</a:t>
            </a:r>
            <a:r>
              <a:rPr lang="en-US" altLang="zh-CN" b="1" dirty="0"/>
              <a:t>&gt;</a:t>
            </a:r>
            <a:r>
              <a:rPr lang="zh-CN" altLang="en-US" b="1" dirty="0"/>
              <a:t>：要修改的基本表</a:t>
            </a:r>
          </a:p>
          <a:p>
            <a:pPr lvl="2">
              <a:lnSpc>
                <a:spcPct val="120000"/>
              </a:lnSpc>
            </a:pPr>
            <a:r>
              <a:rPr lang="en-US" altLang="zh-CN" b="1" dirty="0"/>
              <a:t>ADD</a:t>
            </a:r>
            <a:r>
              <a:rPr lang="zh-CN" altLang="en-US" b="1" dirty="0"/>
              <a:t>子句：增加新列和新的完整性约束条件</a:t>
            </a:r>
          </a:p>
          <a:p>
            <a:pPr lvl="2">
              <a:lnSpc>
                <a:spcPct val="120000"/>
              </a:lnSpc>
            </a:pPr>
            <a:r>
              <a:rPr lang="en-US" altLang="zh-CN" b="1" dirty="0"/>
              <a:t>DROP</a:t>
            </a:r>
            <a:r>
              <a:rPr lang="zh-CN" altLang="en-US" b="1" dirty="0"/>
              <a:t>子句：删除指定的完整性约束条件</a:t>
            </a:r>
          </a:p>
          <a:p>
            <a:pPr lvl="2">
              <a:lnSpc>
                <a:spcPct val="120000"/>
              </a:lnSpc>
            </a:pPr>
            <a:r>
              <a:rPr lang="en-US" altLang="zh-CN" b="1" dirty="0"/>
              <a:t>ALTER</a:t>
            </a:r>
            <a:r>
              <a:rPr lang="zh-CN" altLang="en-US" b="1" dirty="0"/>
              <a:t>子句：用于修改列名和数据类型</a:t>
            </a:r>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修改表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008938" cy="4659313"/>
          </a:xfrm>
        </p:spPr>
        <p:txBody>
          <a:bodyPr/>
          <a:lstStyle/>
          <a:p>
            <a:pPr lvl="1" eaLnBrk="1" hangingPunct="1"/>
            <a:r>
              <a:rPr lang="zh-CN" altLang="en-US" b="1" dirty="0"/>
              <a:t>修改表示例：在医院信息系统的数据库中，如果医院的某些药品价钱随着市场供求在不断调整，不同阶段的处方药品价钱不一样，因此在处方明细表</a:t>
            </a:r>
            <a:r>
              <a:rPr lang="en-US" altLang="zh-CN" b="1" dirty="0" err="1"/>
              <a:t>RecipeDetail</a:t>
            </a:r>
            <a:r>
              <a:rPr lang="zh-CN" altLang="en-US" b="1" dirty="0"/>
              <a:t>需要增加一列存储药品单价。</a:t>
            </a:r>
          </a:p>
          <a:p>
            <a:pPr lvl="1" eaLnBrk="1" hangingPunct="1">
              <a:buNone/>
            </a:pPr>
            <a:r>
              <a:rPr lang="zh-CN" altLang="en-US" b="1" dirty="0"/>
              <a:t>	</a:t>
            </a:r>
            <a:r>
              <a:rPr lang="en-US" altLang="zh-CN" b="1" dirty="0"/>
              <a:t>ALTER TABLE </a:t>
            </a:r>
            <a:r>
              <a:rPr lang="en-US" altLang="zh-CN" b="1" dirty="0" err="1"/>
              <a:t>RecipeDetail</a:t>
            </a:r>
            <a:endParaRPr lang="en-US" altLang="zh-CN" b="1" dirty="0"/>
          </a:p>
          <a:p>
            <a:pPr lvl="1" eaLnBrk="1" hangingPunct="1">
              <a:buNone/>
            </a:pPr>
            <a:r>
              <a:rPr lang="en-US" altLang="zh-CN" b="1" dirty="0"/>
              <a:t>   	 ADD Price Decimal ( 5,3 )</a:t>
            </a:r>
          </a:p>
          <a:p>
            <a:pPr lvl="1" eaLnBrk="1" hangingPunct="1"/>
            <a:endParaRPr lang="en-US" altLang="zh-CN" b="1" dirty="0"/>
          </a:p>
          <a:p>
            <a:pPr lvl="2" eaLnBrk="1" hangingPunct="1"/>
            <a:r>
              <a:rPr lang="zh-CN" altLang="en-US" b="1" dirty="0"/>
              <a:t>注意，使用</a:t>
            </a:r>
            <a:r>
              <a:rPr lang="en-US" altLang="zh-CN" b="1" dirty="0"/>
              <a:t>ALTER TABLE</a:t>
            </a:r>
            <a:r>
              <a:rPr lang="zh-CN" altLang="en-US" b="1" dirty="0"/>
              <a:t>语句在表中增加列，如果新增列定义为</a:t>
            </a:r>
            <a:r>
              <a:rPr lang="en-US" altLang="zh-CN" b="1" dirty="0"/>
              <a:t>NOT NULL</a:t>
            </a:r>
            <a:r>
              <a:rPr lang="zh-CN" altLang="en-US" b="1" dirty="0"/>
              <a:t>列，必须用</a:t>
            </a:r>
            <a:r>
              <a:rPr lang="en-US" altLang="zh-CN" b="1" dirty="0"/>
              <a:t>Default</a:t>
            </a:r>
            <a:r>
              <a:rPr lang="zh-CN" altLang="en-US" b="1" dirty="0"/>
              <a:t>子句指定缺省值，否则，没有指定缺省值，当给表增加新列时，表中原有记录的新增列将自动为</a:t>
            </a:r>
            <a:r>
              <a:rPr lang="en-US" altLang="zh-CN" b="1" dirty="0"/>
              <a:t>NULL</a:t>
            </a:r>
            <a:r>
              <a:rPr lang="zh-CN" altLang="en-US" b="1" dirty="0"/>
              <a:t>，这样就会违背</a:t>
            </a:r>
            <a:r>
              <a:rPr lang="en-US" altLang="zh-CN" b="1" dirty="0"/>
              <a:t>NOT NULL</a:t>
            </a:r>
            <a:r>
              <a:rPr lang="zh-CN" altLang="en-US" b="1" dirty="0"/>
              <a:t>的定义而出错。</a:t>
            </a:r>
            <a:endParaRPr lang="en-US" altLang="zh-CN" b="1" dirty="0"/>
          </a:p>
          <a:p>
            <a:pPr lvl="2">
              <a:lnSpc>
                <a:spcPct val="120000"/>
              </a:lnSpc>
              <a:buNone/>
            </a:pPr>
            <a:endParaRPr lang="zh-CN" altLang="en-US" b="1" dirty="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修改表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008938" cy="4659313"/>
          </a:xfrm>
        </p:spPr>
        <p:txBody>
          <a:bodyPr/>
          <a:lstStyle/>
          <a:p>
            <a:pPr lvl="1" eaLnBrk="1" hangingPunct="1"/>
            <a:r>
              <a:rPr lang="en-US" altLang="zh-CN" b="1" dirty="0"/>
              <a:t>DROP TABLE &lt;</a:t>
            </a:r>
            <a:r>
              <a:rPr lang="zh-CN" altLang="en-US" b="1" dirty="0"/>
              <a:t>表名</a:t>
            </a:r>
            <a:r>
              <a:rPr lang="en-US" altLang="zh-CN" b="1" dirty="0"/>
              <a:t>&gt; [RESTRICT|CASCADE];</a:t>
            </a:r>
          </a:p>
          <a:p>
            <a:pPr lvl="2" eaLnBrk="1" hangingPunct="1"/>
            <a:r>
              <a:rPr lang="en-US" altLang="zh-CN" b="1" dirty="0">
                <a:solidFill>
                  <a:srgbClr val="FF0000"/>
                </a:solidFill>
              </a:rPr>
              <a:t>RESTRICT</a:t>
            </a:r>
            <a:r>
              <a:rPr lang="zh-CN" altLang="en-US" b="1" dirty="0"/>
              <a:t>：拥有表的对象（</a:t>
            </a:r>
            <a:r>
              <a:rPr lang="en-US" altLang="zh-CN" b="1" dirty="0"/>
              <a:t>Check</a:t>
            </a:r>
            <a:r>
              <a:rPr lang="zh-CN" altLang="en-US" b="1" dirty="0"/>
              <a:t>、</a:t>
            </a:r>
            <a:r>
              <a:rPr lang="en-US" altLang="zh-CN" b="1" dirty="0"/>
              <a:t>Foreign Key</a:t>
            </a:r>
            <a:r>
              <a:rPr lang="zh-CN" altLang="en-US" b="1" dirty="0"/>
              <a:t>、视图、触发器、存储过程、函数等）时禁止删除；</a:t>
            </a:r>
          </a:p>
          <a:p>
            <a:pPr lvl="2" eaLnBrk="1" hangingPunct="1"/>
            <a:r>
              <a:rPr lang="en-US" altLang="zh-CN" b="1" dirty="0">
                <a:solidFill>
                  <a:srgbClr val="FF0000"/>
                </a:solidFill>
              </a:rPr>
              <a:t>CASCADE</a:t>
            </a:r>
            <a:r>
              <a:rPr lang="zh-CN" altLang="en-US" b="1" dirty="0"/>
              <a:t>：级联删除表的所有对象</a:t>
            </a:r>
          </a:p>
          <a:p>
            <a:pPr lvl="2" eaLnBrk="1" hangingPunct="1"/>
            <a:r>
              <a:rPr lang="zh-CN" altLang="en-US" b="1" dirty="0"/>
              <a:t>不同数据库产品略有执行策略的差别</a:t>
            </a:r>
          </a:p>
          <a:p>
            <a:pPr lvl="2" eaLnBrk="1" hangingPunct="1"/>
            <a:r>
              <a:rPr lang="zh-CN" altLang="en-US" b="1" dirty="0"/>
              <a:t>使用</a:t>
            </a:r>
            <a:r>
              <a:rPr lang="en-US" altLang="zh-CN" b="1" dirty="0"/>
              <a:t>ALTER TABLE</a:t>
            </a:r>
            <a:r>
              <a:rPr lang="zh-CN" altLang="en-US" b="1" dirty="0"/>
              <a:t>语句还可以从表中删除已有的列，但删除列之前，必须删除任何引用该列的约束、缺省表达式、计算列表达式或索引。</a:t>
            </a:r>
          </a:p>
          <a:p>
            <a:pPr lvl="1" eaLnBrk="1" hangingPunct="1"/>
            <a:r>
              <a:rPr lang="zh-CN" altLang="en-US" b="1" dirty="0"/>
              <a:t>删除表示例：</a:t>
            </a:r>
            <a:r>
              <a:rPr lang="en-US" altLang="zh-CN" b="1" dirty="0"/>
              <a:t> </a:t>
            </a:r>
            <a:r>
              <a:rPr lang="zh-CN" altLang="en-US" b="1" dirty="0"/>
              <a:t>删除</a:t>
            </a:r>
            <a:r>
              <a:rPr lang="en-US" altLang="zh-CN" b="1" dirty="0" err="1"/>
              <a:t>RecipeMaster</a:t>
            </a:r>
            <a:r>
              <a:rPr lang="zh-CN" altLang="en-US" b="1" dirty="0"/>
              <a:t>表：</a:t>
            </a:r>
          </a:p>
          <a:p>
            <a:pPr lvl="1" eaLnBrk="1" hangingPunct="1">
              <a:buNone/>
            </a:pPr>
            <a:r>
              <a:rPr lang="zh-CN" altLang="en-US" b="1" dirty="0"/>
              <a:t>  </a:t>
            </a:r>
            <a:r>
              <a:rPr lang="en-US" altLang="zh-CN" b="1" dirty="0"/>
              <a:t>	DROP TABLE </a:t>
            </a:r>
            <a:r>
              <a:rPr lang="en-US" altLang="zh-CN" b="1" dirty="0" err="1"/>
              <a:t>RecipeMaster</a:t>
            </a:r>
            <a:r>
              <a:rPr lang="en-US" altLang="zh-CN" b="1" dirty="0"/>
              <a:t>	</a:t>
            </a:r>
            <a:endParaRPr lang="zh-CN" altLang="en-US" b="1" dirty="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删除表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00125"/>
            <a:ext cx="8545513" cy="5259388"/>
          </a:xfrm>
        </p:spPr>
        <p:txBody>
          <a:bodyPr/>
          <a:lstStyle/>
          <a:p>
            <a:pPr lvl="1"/>
            <a:r>
              <a:rPr lang="en-US" altLang="zh-CN" sz="2000" b="1" dirty="0"/>
              <a:t>SQL</a:t>
            </a:r>
            <a:r>
              <a:rPr lang="zh-CN" altLang="en-US" sz="2000" b="1" dirty="0"/>
              <a:t>：</a:t>
            </a:r>
            <a:r>
              <a:rPr lang="en-US" altLang="zh-CN" sz="2000" b="1" dirty="0"/>
              <a:t>Structured Query Language</a:t>
            </a:r>
            <a:r>
              <a:rPr lang="zh-CN" altLang="en-US" sz="2000" b="1" dirty="0"/>
              <a:t>，结构化查询语言，不同厂商对</a:t>
            </a:r>
            <a:r>
              <a:rPr lang="en-US" altLang="zh-CN" sz="2000" b="1" dirty="0"/>
              <a:t>SQL</a:t>
            </a:r>
            <a:r>
              <a:rPr lang="zh-CN" altLang="en-US" sz="2000" b="1" dirty="0"/>
              <a:t>基本命令集进行了修改和扩充。有人把确立</a:t>
            </a:r>
            <a:r>
              <a:rPr lang="en-US" altLang="zh-CN" sz="2000" b="1" dirty="0"/>
              <a:t>SQL</a:t>
            </a:r>
            <a:r>
              <a:rPr lang="zh-CN" altLang="en-US" sz="2000" b="1" dirty="0"/>
              <a:t>为关系数据库语言标准及其后的发展称为一场革命</a:t>
            </a:r>
          </a:p>
          <a:p>
            <a:pPr lvl="1"/>
            <a:r>
              <a:rPr lang="en-US" altLang="zh-CN" sz="2000" b="1" dirty="0"/>
              <a:t>SQL</a:t>
            </a:r>
            <a:r>
              <a:rPr lang="zh-CN" altLang="en-US" sz="2000" b="1" dirty="0"/>
              <a:t>名称有些不贴切，</a:t>
            </a:r>
            <a:r>
              <a:rPr lang="en-US" altLang="zh-CN" sz="2000" b="1" dirty="0"/>
              <a:t>SQL</a:t>
            </a:r>
            <a:r>
              <a:rPr lang="zh-CN" altLang="en-US" sz="2000" b="1" dirty="0"/>
              <a:t>决不仅仅是一个查询工具，还用于控制</a:t>
            </a:r>
            <a:r>
              <a:rPr lang="en-US" altLang="zh-CN" sz="2000" b="1" dirty="0"/>
              <a:t>DBMS</a:t>
            </a:r>
            <a:r>
              <a:rPr lang="zh-CN" altLang="en-US" sz="2000" b="1" dirty="0"/>
              <a:t>提供给用户的所有功能，包括：</a:t>
            </a:r>
          </a:p>
          <a:p>
            <a:pPr lvl="3"/>
            <a:r>
              <a:rPr lang="zh-CN" altLang="en-US" b="1" dirty="0">
                <a:solidFill>
                  <a:srgbClr val="FF0000"/>
                </a:solidFill>
              </a:rPr>
              <a:t>数据定义</a:t>
            </a:r>
            <a:r>
              <a:rPr lang="en-US" altLang="zh-CN" b="1" dirty="0">
                <a:solidFill>
                  <a:srgbClr val="FF0000"/>
                </a:solidFill>
              </a:rPr>
              <a:t>(Data definition)</a:t>
            </a:r>
            <a:r>
              <a:rPr lang="zh-CN" altLang="en-US" b="1" dirty="0"/>
              <a:t>：</a:t>
            </a:r>
            <a:r>
              <a:rPr lang="en-US" altLang="zh-CN" b="1" dirty="0"/>
              <a:t>SQL</a:t>
            </a:r>
            <a:r>
              <a:rPr lang="zh-CN" altLang="en-US" b="1" dirty="0"/>
              <a:t>可用于定义被存放数据的结构和组织，以及数据项之间的关系。 </a:t>
            </a:r>
          </a:p>
          <a:p>
            <a:pPr lvl="3"/>
            <a:r>
              <a:rPr lang="zh-CN" altLang="en-US" b="1" dirty="0">
                <a:solidFill>
                  <a:srgbClr val="FF0000"/>
                </a:solidFill>
              </a:rPr>
              <a:t>数据检索</a:t>
            </a:r>
            <a:r>
              <a:rPr lang="en-US" altLang="zh-CN" b="1" dirty="0">
                <a:solidFill>
                  <a:srgbClr val="FF0000"/>
                </a:solidFill>
              </a:rPr>
              <a:t>(Data retrieval)</a:t>
            </a:r>
            <a:r>
              <a:rPr lang="zh-CN" altLang="en-US" b="1" dirty="0"/>
              <a:t>：</a:t>
            </a:r>
            <a:r>
              <a:rPr lang="en-US" altLang="zh-CN" b="1" dirty="0"/>
              <a:t>SQL</a:t>
            </a:r>
            <a:r>
              <a:rPr lang="zh-CN" altLang="en-US" b="1" dirty="0"/>
              <a:t>能使用户或应用程序从数据库中检索数据并使用这些数据。 </a:t>
            </a:r>
          </a:p>
          <a:p>
            <a:pPr lvl="3"/>
            <a:r>
              <a:rPr lang="zh-CN" altLang="en-US" b="1" dirty="0">
                <a:solidFill>
                  <a:srgbClr val="FF0000"/>
                </a:solidFill>
              </a:rPr>
              <a:t>数据操纵</a:t>
            </a:r>
            <a:r>
              <a:rPr lang="en-US" altLang="zh-CN" b="1" dirty="0">
                <a:solidFill>
                  <a:srgbClr val="FF0000"/>
                </a:solidFill>
              </a:rPr>
              <a:t>(Data manipulation)</a:t>
            </a:r>
            <a:r>
              <a:rPr lang="zh-CN" altLang="en-US" b="1" dirty="0"/>
              <a:t>：用户或应用程序通过</a:t>
            </a:r>
            <a:r>
              <a:rPr lang="en-US" altLang="zh-CN" b="1" dirty="0"/>
              <a:t>SQL</a:t>
            </a:r>
            <a:r>
              <a:rPr lang="zh-CN" altLang="en-US" b="1" dirty="0"/>
              <a:t>更改数据库，如增加新数据，删除旧数据，修改已存入的数据等。 </a:t>
            </a:r>
          </a:p>
          <a:p>
            <a:pPr lvl="3"/>
            <a:r>
              <a:rPr lang="zh-CN" altLang="en-US" b="1" dirty="0">
                <a:solidFill>
                  <a:srgbClr val="FF0000"/>
                </a:solidFill>
              </a:rPr>
              <a:t>存取控制</a:t>
            </a:r>
            <a:r>
              <a:rPr lang="en-US" altLang="zh-CN" b="1" dirty="0">
                <a:solidFill>
                  <a:srgbClr val="FF0000"/>
                </a:solidFill>
              </a:rPr>
              <a:t>(Access control)</a:t>
            </a:r>
            <a:r>
              <a:rPr lang="zh-CN" altLang="en-US" b="1" dirty="0"/>
              <a:t>：</a:t>
            </a:r>
            <a:r>
              <a:rPr lang="en-US" altLang="zh-CN" b="1" dirty="0"/>
              <a:t>SQL</a:t>
            </a:r>
            <a:r>
              <a:rPr lang="zh-CN" altLang="en-US" b="1" dirty="0"/>
              <a:t>可用来限制用户检索，增加和修改数据的权限，一保护所存储的数据不被非法存取。 </a:t>
            </a:r>
          </a:p>
          <a:p>
            <a:pPr lvl="3"/>
            <a:r>
              <a:rPr lang="zh-CN" altLang="en-US" b="1" dirty="0">
                <a:solidFill>
                  <a:srgbClr val="FF0000"/>
                </a:solidFill>
              </a:rPr>
              <a:t>数据共享</a:t>
            </a:r>
            <a:r>
              <a:rPr lang="en-US" altLang="zh-CN" b="1" dirty="0">
                <a:solidFill>
                  <a:srgbClr val="FF0000"/>
                </a:solidFill>
              </a:rPr>
              <a:t>(Data sharing)</a:t>
            </a:r>
            <a:r>
              <a:rPr lang="zh-CN" altLang="en-US" b="1" dirty="0"/>
              <a:t>：</a:t>
            </a:r>
            <a:r>
              <a:rPr lang="en-US" altLang="zh-CN" b="1" dirty="0"/>
              <a:t>SQL</a:t>
            </a:r>
            <a:r>
              <a:rPr lang="zh-CN" altLang="en-US" b="1" dirty="0"/>
              <a:t>可用于调整数据让并发用户共享，以保证用户之间彼此不受影响。 </a:t>
            </a:r>
          </a:p>
          <a:p>
            <a:pPr lvl="3"/>
            <a:r>
              <a:rPr lang="zh-CN" altLang="en-US" b="1" dirty="0">
                <a:solidFill>
                  <a:srgbClr val="FF0000"/>
                </a:solidFill>
              </a:rPr>
              <a:t>数据完整性</a:t>
            </a:r>
            <a:r>
              <a:rPr lang="en-US" altLang="zh-CN" b="1" dirty="0">
                <a:solidFill>
                  <a:srgbClr val="FF0000"/>
                </a:solidFill>
              </a:rPr>
              <a:t>(Data integrity)</a:t>
            </a:r>
            <a:r>
              <a:rPr lang="zh-CN" altLang="en-US" b="1" dirty="0"/>
              <a:t>：</a:t>
            </a:r>
            <a:r>
              <a:rPr lang="en-US" altLang="zh-CN" b="1" dirty="0"/>
              <a:t>SQL</a:t>
            </a:r>
            <a:r>
              <a:rPr lang="zh-CN" altLang="en-US" b="1" dirty="0"/>
              <a:t>能对数据库的完整性条件作出规定，以使其不会因为修改紊乱或系统出错而被破坏。 </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简介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008938" cy="4659313"/>
          </a:xfrm>
        </p:spPr>
        <p:txBody>
          <a:bodyPr/>
          <a:lstStyle/>
          <a:p>
            <a:pPr lvl="1" eaLnBrk="1" hangingPunct="1"/>
            <a:r>
              <a:rPr lang="zh-CN" altLang="en-US" b="1" dirty="0"/>
              <a:t>用</a:t>
            </a:r>
            <a:r>
              <a:rPr lang="en-US" altLang="zh-CN" b="1" dirty="0"/>
              <a:t>DDL</a:t>
            </a:r>
            <a:r>
              <a:rPr lang="zh-CN" altLang="en-US" b="1" dirty="0"/>
              <a:t>创建以下关系模式：</a:t>
            </a:r>
            <a:endParaRPr lang="en-US" altLang="zh-CN" b="1" dirty="0"/>
          </a:p>
          <a:p>
            <a:pPr lvl="2" eaLnBrk="1" hangingPunct="1"/>
            <a:r>
              <a:rPr lang="zh-CN" altLang="en-US" sz="2000" b="1" dirty="0"/>
              <a:t>学生表：</a:t>
            </a:r>
            <a:r>
              <a:rPr lang="en-US" altLang="zh-CN" sz="2000" b="1" dirty="0"/>
              <a:t>Student(</a:t>
            </a:r>
            <a:r>
              <a:rPr lang="en-US" altLang="zh-CN" sz="2000" b="1" u="sng" dirty="0" err="1"/>
              <a:t>Sno</a:t>
            </a:r>
            <a:r>
              <a:rPr lang="en-US" altLang="zh-CN" sz="2000" b="1" dirty="0" err="1"/>
              <a:t>,Sname,Ssex,Sage,Sdept</a:t>
            </a:r>
            <a:r>
              <a:rPr lang="en-US" altLang="zh-CN" sz="2000" b="1" dirty="0"/>
              <a:t>)</a:t>
            </a:r>
          </a:p>
          <a:p>
            <a:pPr lvl="2" eaLnBrk="1" hangingPunct="1"/>
            <a:r>
              <a:rPr lang="zh-CN" altLang="en-US" sz="2000" b="1" dirty="0"/>
              <a:t>课程表：</a:t>
            </a:r>
            <a:r>
              <a:rPr lang="en-US" altLang="zh-CN" sz="2000" b="1" dirty="0"/>
              <a:t>Course(</a:t>
            </a:r>
            <a:r>
              <a:rPr lang="en-US" altLang="zh-CN" sz="2000" b="1" u="sng" dirty="0" err="1"/>
              <a:t>Cno</a:t>
            </a:r>
            <a:r>
              <a:rPr lang="en-US" altLang="zh-CN" sz="2000" b="1" dirty="0" err="1"/>
              <a:t>,Cname,Cpno,Ccredit</a:t>
            </a:r>
            <a:r>
              <a:rPr lang="en-US" altLang="zh-CN" sz="2000" b="1" dirty="0"/>
              <a:t>)</a:t>
            </a:r>
            <a:r>
              <a:rPr lang="zh-CN" altLang="en-US" sz="2000" b="1" dirty="0"/>
              <a:t>，</a:t>
            </a:r>
            <a:r>
              <a:rPr lang="en-US" altLang="zh-CN" sz="2000" b="1" dirty="0" err="1"/>
              <a:t>Cpno</a:t>
            </a:r>
            <a:r>
              <a:rPr lang="zh-CN" altLang="en-US" sz="2000" b="1" dirty="0"/>
              <a:t>为</a:t>
            </a:r>
            <a:r>
              <a:rPr lang="en-US" altLang="zh-CN" sz="2000" b="1" dirty="0"/>
              <a:t>FK</a:t>
            </a:r>
          </a:p>
          <a:p>
            <a:pPr lvl="2" eaLnBrk="1" hangingPunct="1"/>
            <a:r>
              <a:rPr lang="zh-CN" altLang="en-US" sz="2000" b="1" dirty="0"/>
              <a:t>学生选课表：</a:t>
            </a:r>
            <a:r>
              <a:rPr lang="en-US" altLang="zh-CN" sz="2000" b="1" dirty="0"/>
              <a:t>SC(</a:t>
            </a:r>
            <a:r>
              <a:rPr lang="en-US" altLang="zh-CN" sz="2000" b="1" u="wavy" dirty="0" err="1"/>
              <a:t>Sno,Cno</a:t>
            </a:r>
            <a:r>
              <a:rPr lang="en-US" altLang="zh-CN" sz="2000" b="1" dirty="0" err="1"/>
              <a:t>,Grade</a:t>
            </a:r>
            <a:r>
              <a:rPr lang="en-US" altLang="zh-CN" sz="2000" b="1" dirty="0"/>
              <a:t>) </a:t>
            </a:r>
            <a:r>
              <a:rPr lang="zh-CN" altLang="en-US" sz="2000" b="1" dirty="0"/>
              <a:t>，</a:t>
            </a:r>
            <a:r>
              <a:rPr lang="en-US" altLang="zh-CN" sz="2000" b="1" dirty="0"/>
              <a:t> </a:t>
            </a:r>
            <a:r>
              <a:rPr lang="en-US" altLang="zh-CN" sz="2000" b="1" dirty="0" err="1"/>
              <a:t>Sno</a:t>
            </a:r>
            <a:r>
              <a:rPr lang="zh-CN" altLang="en-US" sz="2000" b="1" dirty="0"/>
              <a:t>和</a:t>
            </a:r>
            <a:r>
              <a:rPr lang="en-US" altLang="zh-CN" sz="2000" b="1" dirty="0" err="1"/>
              <a:t>Cno</a:t>
            </a:r>
            <a:r>
              <a:rPr lang="en-US" altLang="zh-CN" sz="2000" b="1" dirty="0"/>
              <a:t> </a:t>
            </a:r>
            <a:r>
              <a:rPr lang="zh-CN" altLang="en-US" sz="2000" b="1" dirty="0"/>
              <a:t>组合为主键，</a:t>
            </a:r>
            <a:r>
              <a:rPr lang="en-US" altLang="zh-CN" sz="2000" b="1" dirty="0" err="1"/>
              <a:t>Sno</a:t>
            </a:r>
            <a:r>
              <a:rPr lang="zh-CN" altLang="en-US" sz="2000" b="1" dirty="0"/>
              <a:t>和</a:t>
            </a:r>
            <a:r>
              <a:rPr lang="en-US" altLang="zh-CN" sz="2000" b="1" dirty="0" err="1"/>
              <a:t>Cno</a:t>
            </a:r>
            <a:r>
              <a:rPr lang="zh-CN" altLang="en-US" sz="2000" b="1" dirty="0"/>
              <a:t>分别为外键</a:t>
            </a:r>
            <a:endParaRPr lang="en-US" altLang="zh-CN" sz="2000" b="1" dirty="0"/>
          </a:p>
        </p:txBody>
      </p:sp>
      <p:sp>
        <p:nvSpPr>
          <p:cNvPr id="4" name="AutoShape 10"/>
          <p:cNvSpPr>
            <a:spLocks noChangeArrowheads="1"/>
          </p:cNvSpPr>
          <p:nvPr/>
        </p:nvSpPr>
        <p:spPr bwMode="gray">
          <a:xfrm>
            <a:off x="983974" y="117733"/>
            <a:ext cx="157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表操作</a:t>
            </a:r>
          </a:p>
        </p:txBody>
      </p:sp>
      <p:sp>
        <p:nvSpPr>
          <p:cNvPr id="5" name="AutoShape 10"/>
          <p:cNvSpPr>
            <a:spLocks noChangeArrowheads="1"/>
          </p:cNvSpPr>
          <p:nvPr/>
        </p:nvSpPr>
        <p:spPr bwMode="gray">
          <a:xfrm>
            <a:off x="2528982" y="117730"/>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课堂练习</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a:solidFill>
                    <a:srgbClr val="000000"/>
                  </a:solidFill>
                  <a:latin typeface="黑体" pitchFamily="2" charset="-122"/>
                  <a:ea typeface="黑体" pitchFamily="2" charset="-122"/>
                </a:rPr>
                <a:t>  SQL</a:t>
              </a:r>
              <a:r>
                <a:rPr lang="zh-CN" altLang="en-US" sz="2400" b="1" dirty="0">
                  <a:solidFill>
                    <a:srgbClr val="000000"/>
                  </a:solidFill>
                  <a:latin typeface="黑体" pitchFamily="2" charset="-122"/>
                  <a:ea typeface="黑体" pitchFamily="2" charset="-122"/>
                </a:rPr>
                <a:t>简介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数据库的操作</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数据表的操作</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表中数据的操作</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373278" y="3956495"/>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视图</a:t>
              </a:r>
              <a:endParaRPr lang="en-US" altLang="zh-CN" sz="2400" b="1" dirty="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5</a:t>
              </a: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索引</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739775" y="1031875"/>
            <a:ext cx="8404225" cy="5384800"/>
          </a:xfrm>
        </p:spPr>
        <p:txBody>
          <a:bodyPr/>
          <a:lstStyle/>
          <a:p>
            <a:pPr lvl="1" eaLnBrk="1" hangingPunct="1">
              <a:spcBef>
                <a:spcPts val="600"/>
              </a:spcBef>
            </a:pPr>
            <a:r>
              <a:rPr lang="zh-CN" altLang="en-US" b="1" dirty="0"/>
              <a:t>语法格式</a:t>
            </a:r>
            <a:r>
              <a:rPr lang="en-US" altLang="zh-CN" b="1" dirty="0"/>
              <a:t> </a:t>
            </a:r>
          </a:p>
          <a:p>
            <a:pPr lvl="1" eaLnBrk="1" hangingPunct="1">
              <a:spcBef>
                <a:spcPts val="600"/>
              </a:spcBef>
              <a:buNone/>
            </a:pPr>
            <a:r>
              <a:rPr lang="en-US" altLang="zh-CN" sz="2000" b="1" dirty="0">
                <a:solidFill>
                  <a:srgbClr val="FF0000"/>
                </a:solidFill>
              </a:rPr>
              <a:t>SELECT</a:t>
            </a:r>
            <a:r>
              <a:rPr lang="en-US" altLang="zh-CN" sz="2000" b="1" dirty="0"/>
              <a:t> [ALL|DISTINCT] &lt;</a:t>
            </a:r>
            <a:r>
              <a:rPr lang="zh-CN" altLang="en-US" sz="2000" b="1" dirty="0"/>
              <a:t>目标列表达式</a:t>
            </a:r>
            <a:r>
              <a:rPr lang="en-US" altLang="zh-CN" sz="2000" b="1" dirty="0"/>
              <a:t>&gt; [</a:t>
            </a:r>
            <a:r>
              <a:rPr lang="zh-CN" altLang="en-US" sz="2000" b="1" dirty="0"/>
              <a:t>，</a:t>
            </a:r>
            <a:r>
              <a:rPr lang="en-US" altLang="zh-CN" sz="2000" b="1" dirty="0"/>
              <a:t>&lt;</a:t>
            </a:r>
            <a:r>
              <a:rPr lang="zh-CN" altLang="en-US" sz="2000" b="1" dirty="0"/>
              <a:t>目标列表达式</a:t>
            </a:r>
            <a:r>
              <a:rPr lang="en-US" altLang="zh-CN" sz="2000" b="1" dirty="0"/>
              <a:t>&gt;] …</a:t>
            </a:r>
          </a:p>
          <a:p>
            <a:pPr lvl="1" eaLnBrk="1" hangingPunct="1">
              <a:spcBef>
                <a:spcPts val="600"/>
              </a:spcBef>
              <a:buNone/>
            </a:pPr>
            <a:r>
              <a:rPr lang="en-US" altLang="zh-CN" sz="2000" b="1" dirty="0"/>
              <a:t>	 [</a:t>
            </a:r>
            <a:r>
              <a:rPr lang="en-US" altLang="zh-CN" sz="2000" b="1" dirty="0">
                <a:solidFill>
                  <a:srgbClr val="FF0000"/>
                </a:solidFill>
              </a:rPr>
              <a:t>INSERT INTO </a:t>
            </a:r>
            <a:r>
              <a:rPr lang="en-US" altLang="zh-CN" sz="2000" b="1" dirty="0"/>
              <a:t>&lt;</a:t>
            </a:r>
            <a:r>
              <a:rPr lang="zh-CN" altLang="en-US" sz="2000" b="1" dirty="0"/>
              <a:t>新表名</a:t>
            </a:r>
            <a:r>
              <a:rPr lang="en-US" altLang="zh-CN" sz="2000" b="1" dirty="0"/>
              <a:t>&gt;]</a:t>
            </a:r>
          </a:p>
          <a:p>
            <a:pPr lvl="1" eaLnBrk="1" hangingPunct="1">
              <a:spcBef>
                <a:spcPts val="600"/>
              </a:spcBef>
              <a:buNone/>
            </a:pPr>
            <a:r>
              <a:rPr lang="en-US" altLang="zh-CN" sz="2000" b="1" dirty="0"/>
              <a:t> </a:t>
            </a:r>
            <a:r>
              <a:rPr lang="en-US" altLang="zh-CN" sz="2000" b="1" dirty="0">
                <a:solidFill>
                  <a:srgbClr val="FF0000"/>
                </a:solidFill>
              </a:rPr>
              <a:t>FROM</a:t>
            </a:r>
            <a:r>
              <a:rPr lang="en-US" altLang="zh-CN" sz="2000" b="1" dirty="0"/>
              <a:t> &lt;</a:t>
            </a:r>
            <a:r>
              <a:rPr lang="zh-CN" altLang="en-US" sz="2000" b="1" dirty="0"/>
              <a:t>表名或视图名</a:t>
            </a:r>
            <a:r>
              <a:rPr lang="en-US" altLang="zh-CN" sz="2000" b="1" dirty="0"/>
              <a:t>&gt;[</a:t>
            </a:r>
            <a:r>
              <a:rPr lang="zh-CN" altLang="en-US" sz="2000" b="1" dirty="0"/>
              <a:t>， </a:t>
            </a:r>
            <a:r>
              <a:rPr lang="en-US" altLang="zh-CN" sz="2000" b="1" dirty="0"/>
              <a:t>&lt;</a:t>
            </a:r>
            <a:r>
              <a:rPr lang="zh-CN" altLang="en-US" sz="2000" b="1" dirty="0"/>
              <a:t>表名或视图名</a:t>
            </a:r>
            <a:r>
              <a:rPr lang="en-US" altLang="zh-CN" sz="2000" b="1" dirty="0"/>
              <a:t>&gt; ] …</a:t>
            </a:r>
          </a:p>
          <a:p>
            <a:pPr lvl="1" eaLnBrk="1" hangingPunct="1">
              <a:spcBef>
                <a:spcPts val="600"/>
              </a:spcBef>
              <a:buNone/>
            </a:pPr>
            <a:r>
              <a:rPr lang="en-US" altLang="zh-CN" sz="2000" b="1" dirty="0"/>
              <a:t> [ </a:t>
            </a:r>
            <a:r>
              <a:rPr lang="en-US" altLang="zh-CN" sz="2000" b="1" dirty="0">
                <a:solidFill>
                  <a:srgbClr val="FF0000"/>
                </a:solidFill>
              </a:rPr>
              <a:t>WHERE</a:t>
            </a:r>
            <a:r>
              <a:rPr lang="en-US" altLang="zh-CN" sz="2000" b="1" dirty="0"/>
              <a:t> &lt;</a:t>
            </a:r>
            <a:r>
              <a:rPr lang="zh-CN" altLang="en-US" sz="2000" b="1" dirty="0"/>
              <a:t>条件表达式</a:t>
            </a:r>
            <a:r>
              <a:rPr lang="en-US" altLang="zh-CN" sz="2000" b="1" dirty="0"/>
              <a:t>&gt; ]</a:t>
            </a:r>
          </a:p>
          <a:p>
            <a:pPr lvl="1" eaLnBrk="1" hangingPunct="1">
              <a:spcBef>
                <a:spcPts val="600"/>
              </a:spcBef>
              <a:buNone/>
            </a:pPr>
            <a:r>
              <a:rPr lang="en-US" altLang="zh-CN" sz="2000" b="1" dirty="0"/>
              <a:t> [ </a:t>
            </a:r>
            <a:r>
              <a:rPr lang="en-US" altLang="zh-CN" sz="2000" b="1" dirty="0">
                <a:solidFill>
                  <a:srgbClr val="FF0000"/>
                </a:solidFill>
              </a:rPr>
              <a:t>GROUP BY </a:t>
            </a:r>
            <a:r>
              <a:rPr lang="en-US" altLang="zh-CN" sz="2000" b="1" dirty="0"/>
              <a:t>&lt;</a:t>
            </a:r>
            <a:r>
              <a:rPr lang="zh-CN" altLang="en-US" sz="2000" b="1" dirty="0"/>
              <a:t>列名</a:t>
            </a:r>
            <a:r>
              <a:rPr lang="en-US" altLang="zh-CN" sz="2000" b="1" dirty="0"/>
              <a:t>1&gt; [ </a:t>
            </a:r>
            <a:r>
              <a:rPr lang="en-US" altLang="zh-CN" sz="2000" b="1" dirty="0">
                <a:solidFill>
                  <a:srgbClr val="FF0000"/>
                </a:solidFill>
              </a:rPr>
              <a:t>HAVING</a:t>
            </a:r>
            <a:r>
              <a:rPr lang="en-US" altLang="zh-CN" sz="2000" b="1" dirty="0"/>
              <a:t> &lt;</a:t>
            </a:r>
            <a:r>
              <a:rPr lang="zh-CN" altLang="en-US" sz="2000" b="1" dirty="0"/>
              <a:t>条件表达式</a:t>
            </a:r>
            <a:r>
              <a:rPr lang="en-US" altLang="zh-CN" sz="2000" b="1" dirty="0"/>
              <a:t>&gt; ] ]</a:t>
            </a:r>
          </a:p>
          <a:p>
            <a:pPr lvl="1" eaLnBrk="1" hangingPunct="1">
              <a:spcBef>
                <a:spcPts val="600"/>
              </a:spcBef>
              <a:buNone/>
            </a:pPr>
            <a:r>
              <a:rPr lang="en-US" altLang="zh-CN" sz="2000" b="1" dirty="0"/>
              <a:t> [ </a:t>
            </a:r>
            <a:r>
              <a:rPr lang="en-US" altLang="zh-CN" sz="2000" b="1" dirty="0">
                <a:solidFill>
                  <a:srgbClr val="FF0000"/>
                </a:solidFill>
              </a:rPr>
              <a:t>ORDER BY </a:t>
            </a:r>
            <a:r>
              <a:rPr lang="en-US" altLang="zh-CN" sz="2000" b="1" dirty="0"/>
              <a:t>&lt;</a:t>
            </a:r>
            <a:r>
              <a:rPr lang="zh-CN" altLang="en-US" sz="2000" b="1" dirty="0"/>
              <a:t>列名</a:t>
            </a:r>
            <a:r>
              <a:rPr lang="en-US" altLang="zh-CN" sz="2000" b="1" dirty="0"/>
              <a:t>2&gt; [ ASC|DESC ] ]</a:t>
            </a:r>
            <a:r>
              <a:rPr lang="zh-CN" altLang="en-US" sz="2000" b="1" dirty="0"/>
              <a:t>；</a:t>
            </a:r>
            <a:endParaRPr lang="en-US" altLang="zh-CN" sz="2000" b="1" dirty="0"/>
          </a:p>
          <a:p>
            <a:pPr lvl="2" eaLnBrk="1" hangingPunct="1"/>
            <a:r>
              <a:rPr lang="en-US" altLang="zh-CN" b="1" dirty="0">
                <a:solidFill>
                  <a:srgbClr val="FF0000"/>
                </a:solidFill>
              </a:rPr>
              <a:t>SELECT</a:t>
            </a:r>
            <a:r>
              <a:rPr lang="zh-CN" altLang="en-US" b="1" dirty="0">
                <a:solidFill>
                  <a:srgbClr val="FF0000"/>
                </a:solidFill>
              </a:rPr>
              <a:t>子句</a:t>
            </a:r>
            <a:r>
              <a:rPr lang="zh-CN" altLang="en-US" b="1" dirty="0"/>
              <a:t>：指定要显示的属性列</a:t>
            </a:r>
          </a:p>
          <a:p>
            <a:pPr lvl="2" eaLnBrk="1" hangingPunct="1"/>
            <a:r>
              <a:rPr lang="en-US" altLang="zh-CN" b="1" dirty="0">
                <a:solidFill>
                  <a:srgbClr val="FF0000"/>
                </a:solidFill>
              </a:rPr>
              <a:t>FROM</a:t>
            </a:r>
            <a:r>
              <a:rPr lang="zh-CN" altLang="en-US" b="1" dirty="0">
                <a:solidFill>
                  <a:srgbClr val="FF0000"/>
                </a:solidFill>
              </a:rPr>
              <a:t>子句</a:t>
            </a:r>
            <a:r>
              <a:rPr lang="zh-CN" altLang="en-US" b="1" dirty="0"/>
              <a:t>：指定查询对象</a:t>
            </a:r>
            <a:r>
              <a:rPr lang="en-US" altLang="zh-CN" b="1" dirty="0"/>
              <a:t>(</a:t>
            </a:r>
            <a:r>
              <a:rPr lang="zh-CN" altLang="en-US" b="1" dirty="0"/>
              <a:t>基本表或视图</a:t>
            </a:r>
            <a:r>
              <a:rPr lang="en-US" altLang="zh-CN" b="1" dirty="0"/>
              <a:t>)</a:t>
            </a:r>
          </a:p>
          <a:p>
            <a:pPr lvl="2" eaLnBrk="1" hangingPunct="1"/>
            <a:r>
              <a:rPr lang="en-US" altLang="zh-CN" b="1" dirty="0">
                <a:solidFill>
                  <a:srgbClr val="FF0000"/>
                </a:solidFill>
              </a:rPr>
              <a:t>WHERE</a:t>
            </a:r>
            <a:r>
              <a:rPr lang="zh-CN" altLang="en-US" b="1" dirty="0">
                <a:solidFill>
                  <a:srgbClr val="FF0000"/>
                </a:solidFill>
              </a:rPr>
              <a:t>子句</a:t>
            </a:r>
            <a:r>
              <a:rPr lang="zh-CN" altLang="en-US" b="1" dirty="0"/>
              <a:t>：指定查询条件</a:t>
            </a:r>
          </a:p>
          <a:p>
            <a:pPr lvl="2" eaLnBrk="1" hangingPunct="1"/>
            <a:r>
              <a:rPr lang="en-US" altLang="zh-CN" b="1" dirty="0">
                <a:solidFill>
                  <a:srgbClr val="FF0000"/>
                </a:solidFill>
              </a:rPr>
              <a:t>GROUP BY</a:t>
            </a:r>
            <a:r>
              <a:rPr lang="zh-CN" altLang="en-US" b="1" dirty="0">
                <a:solidFill>
                  <a:srgbClr val="FF0000"/>
                </a:solidFill>
              </a:rPr>
              <a:t>子句</a:t>
            </a:r>
            <a:r>
              <a:rPr lang="zh-CN" altLang="en-US" b="1" dirty="0"/>
              <a:t>：对查询结果按指定列的值分组，该属性列值相等的元组为一个组。通常会在每组中作用集函数。</a:t>
            </a:r>
          </a:p>
          <a:p>
            <a:pPr lvl="2" eaLnBrk="1" hangingPunct="1"/>
            <a:r>
              <a:rPr lang="en-US" altLang="zh-CN" b="1" dirty="0">
                <a:solidFill>
                  <a:srgbClr val="FF0000"/>
                </a:solidFill>
              </a:rPr>
              <a:t>HAVING</a:t>
            </a:r>
            <a:r>
              <a:rPr lang="zh-CN" altLang="en-US" b="1" dirty="0">
                <a:solidFill>
                  <a:srgbClr val="FF0000"/>
                </a:solidFill>
              </a:rPr>
              <a:t>短语</a:t>
            </a:r>
            <a:r>
              <a:rPr lang="zh-CN" altLang="en-US" b="1" dirty="0"/>
              <a:t>：筛选出只有满足指定条件的组</a:t>
            </a:r>
          </a:p>
          <a:p>
            <a:pPr lvl="2" eaLnBrk="1" hangingPunct="1"/>
            <a:r>
              <a:rPr lang="en-US" altLang="zh-CN" b="1" dirty="0">
                <a:solidFill>
                  <a:srgbClr val="FF0000"/>
                </a:solidFill>
              </a:rPr>
              <a:t>ORDER BY</a:t>
            </a:r>
            <a:r>
              <a:rPr lang="zh-CN" altLang="en-US" b="1" dirty="0">
                <a:solidFill>
                  <a:srgbClr val="FF0000"/>
                </a:solidFill>
              </a:rPr>
              <a:t>子句</a:t>
            </a:r>
            <a:r>
              <a:rPr lang="zh-CN" altLang="en-US" b="1" dirty="0"/>
              <a:t>：对查询结果表按指定列值的升序或降序排序</a:t>
            </a:r>
            <a:endParaRPr lang="en-US" altLang="zh-CN" b="1" dirty="0"/>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 calcmode="lin" valueType="num">
                                      <p:cBhvr additive="base">
                                        <p:cTn id="2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739775" y="1031875"/>
            <a:ext cx="8404225" cy="5384800"/>
          </a:xfrm>
        </p:spPr>
        <p:txBody>
          <a:bodyPr/>
          <a:lstStyle/>
          <a:p>
            <a:pPr lvl="1" eaLnBrk="1" hangingPunct="1">
              <a:spcBef>
                <a:spcPts val="600"/>
              </a:spcBef>
            </a:pPr>
            <a:r>
              <a:rPr lang="zh-CN" altLang="en-US" b="1" dirty="0"/>
              <a:t>无条件查询</a:t>
            </a:r>
            <a:endParaRPr lang="en-US" altLang="zh-CN" b="1" dirty="0"/>
          </a:p>
          <a:p>
            <a:pPr lvl="2" eaLnBrk="1" hangingPunct="1"/>
            <a:r>
              <a:rPr lang="en-US" altLang="zh-CN" b="1" dirty="0"/>
              <a:t>SELECT</a:t>
            </a:r>
            <a:r>
              <a:rPr lang="zh-CN" altLang="en-US" b="1" dirty="0"/>
              <a:t>子句中的</a:t>
            </a:r>
            <a:r>
              <a:rPr lang="en-US" altLang="zh-CN" b="1" dirty="0"/>
              <a:t>&lt;</a:t>
            </a:r>
            <a:r>
              <a:rPr lang="zh-CN" altLang="en-US" b="1" dirty="0"/>
              <a:t>查询列表</a:t>
            </a:r>
            <a:r>
              <a:rPr lang="en-US" altLang="zh-CN" b="1" dirty="0"/>
              <a:t>&gt;</a:t>
            </a:r>
            <a:r>
              <a:rPr lang="zh-CN" altLang="en-US" b="1" dirty="0"/>
              <a:t>指出要查询哪些列的数据；</a:t>
            </a:r>
            <a:endParaRPr lang="en-US" altLang="zh-CN" b="1" dirty="0"/>
          </a:p>
          <a:p>
            <a:pPr lvl="2" eaLnBrk="1" hangingPunct="1"/>
            <a:r>
              <a:rPr lang="en-US" altLang="zh-CN" b="1" dirty="0"/>
              <a:t>FROM</a:t>
            </a:r>
            <a:r>
              <a:rPr lang="zh-CN" altLang="en-US" b="1" dirty="0"/>
              <a:t>子句的</a:t>
            </a:r>
            <a:r>
              <a:rPr lang="en-US" altLang="zh-CN" b="1" dirty="0"/>
              <a:t>&lt;</a:t>
            </a:r>
            <a:r>
              <a:rPr lang="zh-CN" altLang="en-US" b="1" dirty="0"/>
              <a:t>基表名</a:t>
            </a:r>
            <a:r>
              <a:rPr lang="en-US" altLang="zh-CN" b="1" dirty="0"/>
              <a:t>|</a:t>
            </a:r>
            <a:r>
              <a:rPr lang="zh-CN" altLang="en-US" b="1" dirty="0"/>
              <a:t>视图名</a:t>
            </a:r>
            <a:r>
              <a:rPr lang="en-US" altLang="zh-CN" b="1" dirty="0"/>
              <a:t>&gt;</a:t>
            </a:r>
            <a:r>
              <a:rPr lang="zh-CN" altLang="en-US" b="1" dirty="0"/>
              <a:t>指出要查找的数据源；</a:t>
            </a:r>
            <a:endParaRPr lang="en-US" altLang="zh-CN" b="1" dirty="0"/>
          </a:p>
          <a:p>
            <a:pPr lvl="2" eaLnBrk="1" hangingPunct="1"/>
            <a:r>
              <a:rPr lang="zh-CN" altLang="en-US" b="1" dirty="0"/>
              <a:t>无条件查询是指查询所有的数据集。</a:t>
            </a:r>
            <a:endParaRPr lang="en-US" altLang="zh-CN" b="1" dirty="0"/>
          </a:p>
          <a:p>
            <a:pPr lvl="1" eaLnBrk="1" hangingPunct="1"/>
            <a:r>
              <a:rPr lang="zh-CN" altLang="en-US" b="1" dirty="0"/>
              <a:t>最简单的示例：查询医生基本信息表中所有医生的所有信息。</a:t>
            </a:r>
            <a:endParaRPr lang="en-US" altLang="zh-CN" b="1" dirty="0"/>
          </a:p>
          <a:p>
            <a:pPr lvl="1" eaLnBrk="1" hangingPunct="1">
              <a:buNone/>
            </a:pPr>
            <a:r>
              <a:rPr lang="en-US" altLang="zh-CN" b="1" dirty="0"/>
              <a:t>		SELECT </a:t>
            </a:r>
            <a:r>
              <a:rPr lang="en-US" altLang="zh-CN" b="1" dirty="0">
                <a:solidFill>
                  <a:srgbClr val="FF0000"/>
                </a:solidFill>
              </a:rPr>
              <a:t>*</a:t>
            </a:r>
            <a:r>
              <a:rPr lang="en-US" altLang="zh-CN" b="1" dirty="0"/>
              <a:t> FROM Doctor</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6" name="Rectangle 6"/>
          <p:cNvSpPr>
            <a:spLocks noChangeArrowheads="1"/>
          </p:cNvSpPr>
          <p:nvPr/>
        </p:nvSpPr>
        <p:spPr bwMode="auto">
          <a:xfrm>
            <a:off x="1518525" y="4142337"/>
            <a:ext cx="5907088" cy="2014537"/>
          </a:xfrm>
          <a:prstGeom prst="rect">
            <a:avLst/>
          </a:prstGeom>
          <a:solidFill>
            <a:srgbClr val="CCECFF"/>
          </a:solidFill>
          <a:ln w="9525">
            <a:noFill/>
            <a:miter lim="800000"/>
            <a:headEnd/>
            <a:tailEnd/>
          </a:ln>
        </p:spPr>
        <p:txBody>
          <a:bodyPr wrap="none" anchor="ctr">
            <a:spAutoFit/>
          </a:bodyPr>
          <a:lstStyle/>
          <a:p>
            <a:pPr indent="269875"/>
            <a:r>
              <a:rPr lang="en-US" altLang="zh-CN" b="1" dirty="0" err="1"/>
              <a:t>Dno</a:t>
            </a:r>
            <a:r>
              <a:rPr lang="en-US" altLang="zh-CN" b="1" dirty="0"/>
              <a:t>	</a:t>
            </a:r>
            <a:r>
              <a:rPr lang="en-US" altLang="zh-CN" b="1" dirty="0" err="1"/>
              <a:t>Dname</a:t>
            </a:r>
            <a:r>
              <a:rPr lang="en-US" altLang="zh-CN" b="1" dirty="0"/>
              <a:t>	</a:t>
            </a:r>
            <a:r>
              <a:rPr lang="en-US" altLang="zh-CN" b="1" dirty="0" err="1"/>
              <a:t>Dsex</a:t>
            </a:r>
            <a:r>
              <a:rPr lang="en-US" altLang="zh-CN" b="1" dirty="0"/>
              <a:t>	</a:t>
            </a:r>
            <a:r>
              <a:rPr lang="en-US" altLang="zh-CN" b="1" dirty="0" err="1"/>
              <a:t>Dage</a:t>
            </a:r>
            <a:r>
              <a:rPr lang="en-US" altLang="zh-CN" b="1" dirty="0"/>
              <a:t>  </a:t>
            </a:r>
            <a:r>
              <a:rPr lang="en-US" altLang="zh-CN" b="1" dirty="0" err="1"/>
              <a:t>Ddeptno</a:t>
            </a:r>
            <a:r>
              <a:rPr lang="en-US" altLang="zh-CN" b="1" dirty="0"/>
              <a:t>	</a:t>
            </a:r>
            <a:r>
              <a:rPr lang="en-US" altLang="zh-CN" b="1" dirty="0" err="1"/>
              <a:t>Dlevel</a:t>
            </a:r>
            <a:r>
              <a:rPr lang="en-US" altLang="zh-CN" b="1" dirty="0"/>
              <a:t> </a:t>
            </a:r>
          </a:p>
          <a:p>
            <a:pPr indent="269875"/>
            <a:r>
              <a:rPr lang="en-US" altLang="zh-CN" b="1" dirty="0"/>
              <a:t>-----------------------------------------------------</a:t>
            </a:r>
          </a:p>
          <a:p>
            <a:pPr indent="269875"/>
            <a:r>
              <a:rPr lang="en-US" altLang="zh-CN" b="1" dirty="0"/>
              <a:t>140	</a:t>
            </a:r>
            <a:r>
              <a:rPr lang="zh-CN" altLang="en-US" b="1" dirty="0"/>
              <a:t>郝亦柯	男	</a:t>
            </a:r>
            <a:r>
              <a:rPr lang="en-US" altLang="zh-CN" b="1" dirty="0"/>
              <a:t>28	 102	</a:t>
            </a:r>
            <a:r>
              <a:rPr lang="zh-CN" altLang="en-US" b="1" dirty="0"/>
              <a:t>医师</a:t>
            </a:r>
          </a:p>
          <a:p>
            <a:pPr indent="269875"/>
            <a:r>
              <a:rPr lang="en-US" altLang="zh-CN" b="1" dirty="0"/>
              <a:t>21	</a:t>
            </a:r>
            <a:r>
              <a:rPr lang="zh-CN" altLang="en-US" b="1" dirty="0"/>
              <a:t>刘伟 	男	</a:t>
            </a:r>
            <a:r>
              <a:rPr lang="en-US" altLang="zh-CN" b="1" dirty="0"/>
              <a:t>43	 103	</a:t>
            </a:r>
            <a:r>
              <a:rPr lang="zh-CN" altLang="en-US" b="1" dirty="0"/>
              <a:t>副主任医师</a:t>
            </a:r>
          </a:p>
          <a:p>
            <a:pPr indent="269875"/>
            <a:r>
              <a:rPr lang="en-US" altLang="zh-CN" b="1" dirty="0"/>
              <a:t>368	</a:t>
            </a:r>
            <a:r>
              <a:rPr lang="zh-CN" altLang="en-US" b="1" dirty="0"/>
              <a:t>罗晓 	女	</a:t>
            </a:r>
            <a:r>
              <a:rPr lang="en-US" altLang="zh-CN" b="1" dirty="0"/>
              <a:t>27	 102	</a:t>
            </a:r>
            <a:r>
              <a:rPr lang="zh-CN" altLang="en-US" b="1" dirty="0"/>
              <a:t>主治医师</a:t>
            </a:r>
          </a:p>
          <a:p>
            <a:pPr indent="269875"/>
            <a:r>
              <a:rPr lang="en-US" altLang="zh-CN" b="1" dirty="0"/>
              <a:t>73	</a:t>
            </a:r>
            <a:r>
              <a:rPr lang="zh-CN" altLang="en-US" b="1" dirty="0"/>
              <a:t>邓英超	女	</a:t>
            </a:r>
            <a:r>
              <a:rPr lang="en-US" altLang="zh-CN" b="1" dirty="0"/>
              <a:t>43	 201	</a:t>
            </a:r>
            <a:r>
              <a:rPr lang="zh-CN" altLang="en-US" b="1" dirty="0"/>
              <a:t>主任医师</a:t>
            </a:r>
          </a:p>
          <a:p>
            <a:pPr indent="269875"/>
            <a:r>
              <a:rPr lang="en-US" altLang="zh-CN" b="1" dirty="0"/>
              <a:t>82	</a:t>
            </a:r>
            <a:r>
              <a:rPr lang="zh-CN" altLang="en-US" b="1" dirty="0"/>
              <a:t>杨勋	男	</a:t>
            </a:r>
            <a:r>
              <a:rPr lang="en-US" altLang="zh-CN" b="1" dirty="0"/>
              <a:t>36	 101	</a:t>
            </a:r>
            <a:r>
              <a:rPr lang="zh-CN" altLang="en-US" b="1" dirty="0"/>
              <a:t>副主任医师</a:t>
            </a:r>
          </a:p>
        </p:txBody>
      </p:sp>
      <p:sp>
        <p:nvSpPr>
          <p:cNvPr id="7" name="Line 7"/>
          <p:cNvSpPr>
            <a:spLocks noChangeShapeType="1"/>
          </p:cNvSpPr>
          <p:nvPr/>
        </p:nvSpPr>
        <p:spPr bwMode="auto">
          <a:xfrm>
            <a:off x="210920" y="4029404"/>
            <a:ext cx="8640762" cy="0"/>
          </a:xfrm>
          <a:prstGeom prst="line">
            <a:avLst/>
          </a:prstGeom>
          <a:noFill/>
          <a:ln w="38100">
            <a:solidFill>
              <a:srgbClr val="FF0000"/>
            </a:solidFill>
            <a:round/>
            <a:headEnd/>
            <a:tailEnd/>
          </a:ln>
        </p:spPr>
        <p:txBody>
          <a:bodyPr/>
          <a:lstStyle/>
          <a:p>
            <a:endParaRPr lang="zh-CN" altLang="en-US"/>
          </a:p>
        </p:txBody>
      </p:sp>
      <p:sp>
        <p:nvSpPr>
          <p:cNvPr id="8" name="AutoShape 10"/>
          <p:cNvSpPr>
            <a:spLocks noChangeArrowheads="1"/>
          </p:cNvSpPr>
          <p:nvPr/>
        </p:nvSpPr>
        <p:spPr bwMode="gray">
          <a:xfrm>
            <a:off x="4589007" y="110362"/>
            <a:ext cx="2268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无条件查询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spcBef>
                <a:spcPts val="600"/>
              </a:spcBef>
            </a:pPr>
            <a:r>
              <a:rPr lang="zh-CN" altLang="en-US" b="1" dirty="0"/>
              <a:t>示例：列别名</a:t>
            </a:r>
            <a:endParaRPr lang="en-US" altLang="zh-CN" b="1" dirty="0"/>
          </a:p>
          <a:p>
            <a:pPr lvl="2" eaLnBrk="1" hangingPunct="1"/>
            <a:r>
              <a:rPr lang="zh-CN" altLang="en-US" b="1" dirty="0"/>
              <a:t>查询显示指定的列，列的显示顺序与</a:t>
            </a:r>
            <a:r>
              <a:rPr lang="en-US" altLang="zh-CN" b="1" dirty="0"/>
              <a:t>SELECT</a:t>
            </a:r>
            <a:r>
              <a:rPr lang="zh-CN" altLang="en-US" b="1" dirty="0"/>
              <a:t>子句后指定的列顺序一致，这与关系代数的投影操作功能一致。查询显示各列的标题可以是列名，也可以改变查询显示列的标题。 </a:t>
            </a:r>
          </a:p>
          <a:p>
            <a:pPr lvl="1" eaLnBrk="1" hangingPunct="1">
              <a:spcBef>
                <a:spcPts val="600"/>
              </a:spcBef>
              <a:buNone/>
            </a:pPr>
            <a:r>
              <a:rPr lang="zh-CN" altLang="en-US" b="1" dirty="0"/>
              <a:t> </a:t>
            </a:r>
            <a:r>
              <a:rPr lang="en-US" altLang="zh-CN" b="1" dirty="0"/>
              <a:t>SELECT </a:t>
            </a:r>
            <a:r>
              <a:rPr lang="en-US" altLang="zh-CN" b="1" dirty="0" err="1"/>
              <a:t>Dname</a:t>
            </a:r>
            <a:r>
              <a:rPr lang="en-US" altLang="zh-CN" b="1" dirty="0"/>
              <a:t> </a:t>
            </a:r>
            <a:r>
              <a:rPr lang="zh-CN" altLang="en-US" b="1" dirty="0">
                <a:solidFill>
                  <a:srgbClr val="FF0000"/>
                </a:solidFill>
              </a:rPr>
              <a:t>医生姓名</a:t>
            </a:r>
            <a:r>
              <a:rPr lang="en-US" altLang="zh-CN" b="1" dirty="0"/>
              <a:t>, </a:t>
            </a:r>
            <a:r>
              <a:rPr lang="en-US" altLang="zh-CN" b="1" dirty="0" err="1"/>
              <a:t>Dlevel</a:t>
            </a:r>
            <a:r>
              <a:rPr lang="en-US" altLang="zh-CN" b="1" dirty="0"/>
              <a:t> </a:t>
            </a:r>
            <a:r>
              <a:rPr lang="zh-CN" altLang="en-US" b="1" dirty="0">
                <a:solidFill>
                  <a:srgbClr val="FF0000"/>
                </a:solidFill>
              </a:rPr>
              <a:t>专业职称 </a:t>
            </a:r>
            <a:r>
              <a:rPr lang="en-US" altLang="zh-CN" b="1" dirty="0"/>
              <a:t>FROM Doctor</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7" name="Line 7"/>
          <p:cNvSpPr>
            <a:spLocks noChangeShapeType="1"/>
          </p:cNvSpPr>
          <p:nvPr/>
        </p:nvSpPr>
        <p:spPr bwMode="auto">
          <a:xfrm>
            <a:off x="242450" y="3666797"/>
            <a:ext cx="8640762" cy="0"/>
          </a:xfrm>
          <a:prstGeom prst="line">
            <a:avLst/>
          </a:prstGeom>
          <a:noFill/>
          <a:ln w="38100">
            <a:solidFill>
              <a:srgbClr val="FF0000"/>
            </a:solidFill>
            <a:round/>
            <a:headEnd/>
            <a:tailEnd/>
          </a:ln>
        </p:spPr>
        <p:txBody>
          <a:bodyPr/>
          <a:lstStyle/>
          <a:p>
            <a:endParaRPr lang="zh-CN" altLang="en-US"/>
          </a:p>
        </p:txBody>
      </p:sp>
      <p:sp>
        <p:nvSpPr>
          <p:cNvPr id="8" name="Rectangle 8"/>
          <p:cNvSpPr>
            <a:spLocks noChangeArrowheads="1"/>
          </p:cNvSpPr>
          <p:nvPr/>
        </p:nvSpPr>
        <p:spPr bwMode="auto">
          <a:xfrm>
            <a:off x="2331600" y="3811260"/>
            <a:ext cx="4447572" cy="2014537"/>
          </a:xfrm>
          <a:prstGeom prst="rect">
            <a:avLst/>
          </a:prstGeom>
          <a:solidFill>
            <a:srgbClr val="CCECFF"/>
          </a:solidFill>
          <a:ln w="9525">
            <a:noFill/>
            <a:miter lim="800000"/>
            <a:headEnd/>
            <a:tailEnd/>
          </a:ln>
        </p:spPr>
        <p:txBody>
          <a:bodyPr wrap="square" anchor="ctr">
            <a:spAutoFit/>
          </a:bodyPr>
          <a:lstStyle/>
          <a:p>
            <a:pPr indent="269875"/>
            <a:r>
              <a:rPr lang="zh-CN" altLang="en-US" b="1" dirty="0"/>
              <a:t>医生姓名     	专业职称</a:t>
            </a:r>
          </a:p>
          <a:p>
            <a:pPr indent="269875"/>
            <a:r>
              <a:rPr lang="en-US" altLang="zh-CN" b="1" dirty="0"/>
              <a:t>--------------------------------------------</a:t>
            </a:r>
          </a:p>
          <a:p>
            <a:pPr indent="269875"/>
            <a:r>
              <a:rPr lang="zh-CN" altLang="en-US" b="1" dirty="0"/>
              <a:t>郝亦柯   		医师	</a:t>
            </a:r>
          </a:p>
          <a:p>
            <a:pPr indent="269875"/>
            <a:r>
              <a:rPr lang="zh-CN" altLang="en-US" b="1" dirty="0"/>
              <a:t>刘伟     		副主任医师</a:t>
            </a:r>
          </a:p>
          <a:p>
            <a:pPr indent="269875"/>
            <a:r>
              <a:rPr lang="zh-CN" altLang="en-US" b="1" dirty="0"/>
              <a:t>罗晓     		主治医师</a:t>
            </a:r>
          </a:p>
          <a:p>
            <a:pPr indent="269875"/>
            <a:r>
              <a:rPr lang="zh-CN" altLang="en-US" b="1" dirty="0"/>
              <a:t>邓英超   		主任医师</a:t>
            </a:r>
          </a:p>
          <a:p>
            <a:pPr indent="269875"/>
            <a:r>
              <a:rPr lang="zh-CN" altLang="en-US" b="1" dirty="0"/>
              <a:t>杨勋     		副主任医师</a:t>
            </a:r>
          </a:p>
        </p:txBody>
      </p:sp>
      <p:sp>
        <p:nvSpPr>
          <p:cNvPr id="9" name="AutoShape 10"/>
          <p:cNvSpPr>
            <a:spLocks noChangeArrowheads="1"/>
          </p:cNvSpPr>
          <p:nvPr/>
        </p:nvSpPr>
        <p:spPr bwMode="gray">
          <a:xfrm>
            <a:off x="4589007" y="110362"/>
            <a:ext cx="2268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无条件查询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spcBef>
                <a:spcPts val="600"/>
              </a:spcBef>
            </a:pPr>
            <a:r>
              <a:rPr lang="zh-CN" altLang="en-US" b="1" dirty="0"/>
              <a:t>示例：无重复记录</a:t>
            </a:r>
            <a:endParaRPr lang="en-US" altLang="zh-CN" b="1" dirty="0"/>
          </a:p>
          <a:p>
            <a:pPr lvl="2" eaLnBrk="1" hangingPunct="1"/>
            <a:r>
              <a:rPr lang="zh-CN" altLang="en-US" b="1" dirty="0"/>
              <a:t>关键字</a:t>
            </a:r>
            <a:r>
              <a:rPr lang="en-US" altLang="zh-CN" b="1" dirty="0"/>
              <a:t>DISTINCT</a:t>
            </a:r>
            <a:r>
              <a:rPr lang="zh-CN" altLang="en-US" b="1" dirty="0"/>
              <a:t>是合并查询结果中的重复记录，当没有</a:t>
            </a:r>
            <a:r>
              <a:rPr lang="en-US" altLang="zh-CN" b="1" dirty="0"/>
              <a:t>DISTINCT</a:t>
            </a:r>
            <a:r>
              <a:rPr lang="zh-CN" altLang="en-US" b="1" dirty="0"/>
              <a:t>时，表示显示所有记录。 </a:t>
            </a:r>
          </a:p>
          <a:p>
            <a:pPr lvl="1" eaLnBrk="1" hangingPunct="1">
              <a:spcBef>
                <a:spcPts val="600"/>
              </a:spcBef>
              <a:buNone/>
            </a:pPr>
            <a:r>
              <a:rPr lang="zh-CN" altLang="en-US" b="1" dirty="0"/>
              <a:t> </a:t>
            </a:r>
            <a:r>
              <a:rPr lang="en-US" altLang="zh-CN" b="1" dirty="0"/>
              <a:t>SELECT </a:t>
            </a:r>
            <a:r>
              <a:rPr lang="en-US" altLang="zh-CN" b="1" dirty="0">
                <a:solidFill>
                  <a:srgbClr val="FF0000"/>
                </a:solidFill>
              </a:rPr>
              <a:t>DISTINCT</a:t>
            </a:r>
            <a:r>
              <a:rPr lang="en-US" altLang="zh-CN" b="1" dirty="0"/>
              <a:t> </a:t>
            </a:r>
            <a:r>
              <a:rPr lang="en-US" altLang="zh-CN" b="1" dirty="0" err="1"/>
              <a:t>Ddeptno</a:t>
            </a:r>
            <a:r>
              <a:rPr lang="en-US" altLang="zh-CN" b="1" dirty="0"/>
              <a:t> FROM Doctor</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9" name="Line 6"/>
          <p:cNvSpPr>
            <a:spLocks noChangeShapeType="1"/>
          </p:cNvSpPr>
          <p:nvPr/>
        </p:nvSpPr>
        <p:spPr bwMode="auto">
          <a:xfrm>
            <a:off x="226685" y="3540673"/>
            <a:ext cx="8640762" cy="0"/>
          </a:xfrm>
          <a:prstGeom prst="line">
            <a:avLst/>
          </a:prstGeom>
          <a:noFill/>
          <a:ln w="38100">
            <a:solidFill>
              <a:srgbClr val="FF0000"/>
            </a:solidFill>
            <a:round/>
            <a:headEnd/>
            <a:tailEnd/>
          </a:ln>
        </p:spPr>
        <p:txBody>
          <a:bodyPr/>
          <a:lstStyle/>
          <a:p>
            <a:endParaRPr lang="zh-CN" altLang="en-US"/>
          </a:p>
        </p:txBody>
      </p:sp>
      <p:sp>
        <p:nvSpPr>
          <p:cNvPr id="10" name="Rectangle 8"/>
          <p:cNvSpPr>
            <a:spLocks noChangeArrowheads="1"/>
          </p:cNvSpPr>
          <p:nvPr/>
        </p:nvSpPr>
        <p:spPr bwMode="auto">
          <a:xfrm>
            <a:off x="2674610" y="3829598"/>
            <a:ext cx="2039280" cy="1739900"/>
          </a:xfrm>
          <a:prstGeom prst="rect">
            <a:avLst/>
          </a:prstGeom>
          <a:solidFill>
            <a:srgbClr val="CCECFF"/>
          </a:solidFill>
          <a:ln w="9525">
            <a:noFill/>
            <a:miter lim="800000"/>
            <a:headEnd/>
            <a:tailEnd/>
          </a:ln>
        </p:spPr>
        <p:txBody>
          <a:bodyPr wrap="square" anchor="ctr">
            <a:spAutoFit/>
          </a:bodyPr>
          <a:lstStyle/>
          <a:p>
            <a:pPr indent="269875"/>
            <a:r>
              <a:rPr lang="en-US" altLang="zh-CN" dirty="0" err="1"/>
              <a:t>Ddeptno</a:t>
            </a:r>
            <a:endParaRPr lang="en-US" altLang="zh-CN" dirty="0"/>
          </a:p>
          <a:p>
            <a:pPr indent="269875"/>
            <a:r>
              <a:rPr lang="en-US" altLang="zh-CN" dirty="0"/>
              <a:t>--------------</a:t>
            </a:r>
          </a:p>
          <a:p>
            <a:pPr indent="269875"/>
            <a:r>
              <a:rPr lang="en-US" altLang="zh-CN" dirty="0"/>
              <a:t>101</a:t>
            </a:r>
          </a:p>
          <a:p>
            <a:pPr indent="269875"/>
            <a:r>
              <a:rPr lang="en-US" altLang="zh-CN" dirty="0"/>
              <a:t>102</a:t>
            </a:r>
          </a:p>
          <a:p>
            <a:pPr indent="269875"/>
            <a:r>
              <a:rPr lang="en-US" altLang="zh-CN" dirty="0"/>
              <a:t>103</a:t>
            </a:r>
          </a:p>
          <a:p>
            <a:pPr indent="269875"/>
            <a:r>
              <a:rPr lang="en-US" altLang="zh-CN" dirty="0"/>
              <a:t>201 </a:t>
            </a:r>
          </a:p>
        </p:txBody>
      </p:sp>
      <p:sp>
        <p:nvSpPr>
          <p:cNvPr id="11" name="AutoShape 10"/>
          <p:cNvSpPr>
            <a:spLocks noChangeArrowheads="1"/>
          </p:cNvSpPr>
          <p:nvPr/>
        </p:nvSpPr>
        <p:spPr bwMode="gray">
          <a:xfrm>
            <a:off x="4589007" y="110362"/>
            <a:ext cx="2268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无条件查询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spcBef>
                <a:spcPts val="600"/>
              </a:spcBef>
            </a:pPr>
            <a:r>
              <a:rPr lang="zh-CN" altLang="en-US" b="1" dirty="0"/>
              <a:t> 条件查询</a:t>
            </a:r>
            <a:endParaRPr lang="en-US" altLang="zh-CN" b="1" dirty="0"/>
          </a:p>
          <a:p>
            <a:pPr lvl="2" eaLnBrk="1" hangingPunct="1"/>
            <a:r>
              <a:rPr lang="zh-CN" altLang="en-US" b="1" dirty="0"/>
              <a:t>在</a:t>
            </a:r>
            <a:r>
              <a:rPr lang="en-US" altLang="zh-CN" b="1" dirty="0"/>
              <a:t>SELECT</a:t>
            </a:r>
            <a:r>
              <a:rPr lang="zh-CN" altLang="en-US" b="1" dirty="0"/>
              <a:t>命令中使用</a:t>
            </a:r>
            <a:r>
              <a:rPr lang="en-US" altLang="zh-CN" b="1" dirty="0"/>
              <a:t>WHERE</a:t>
            </a:r>
            <a:r>
              <a:rPr lang="zh-CN" altLang="en-US" b="1" dirty="0"/>
              <a:t>子句给出查询条件来实现</a:t>
            </a:r>
            <a:r>
              <a:rPr lang="en-US" altLang="zh-CN" b="1" dirty="0"/>
              <a:t>;</a:t>
            </a:r>
          </a:p>
          <a:p>
            <a:pPr lvl="2" eaLnBrk="1" hangingPunct="1"/>
            <a:r>
              <a:rPr lang="en-US" altLang="zh-CN" b="1" dirty="0"/>
              <a:t>WHERE</a:t>
            </a:r>
            <a:r>
              <a:rPr lang="zh-CN" altLang="en-US" b="1" dirty="0"/>
              <a:t>子句是比较运算、逻辑运算、集合运算和特殊的运算符所构成。</a:t>
            </a:r>
            <a:endParaRPr lang="en-US" altLang="zh-CN" b="1" dirty="0"/>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条件查询</a:t>
            </a:r>
          </a:p>
        </p:txBody>
      </p:sp>
      <p:graphicFrame>
        <p:nvGraphicFramePr>
          <p:cNvPr id="12" name="Group 67"/>
          <p:cNvGraphicFramePr>
            <a:graphicFrameLocks noGrp="1"/>
          </p:cNvGraphicFramePr>
          <p:nvPr>
            <p:extLst>
              <p:ext uri="{D42A27DB-BD31-4B8C-83A1-F6EECF244321}">
                <p14:modId xmlns:p14="http://schemas.microsoft.com/office/powerpoint/2010/main" val="3333323109"/>
              </p:ext>
            </p:extLst>
          </p:nvPr>
        </p:nvGraphicFramePr>
        <p:xfrm>
          <a:off x="283779" y="2285999"/>
          <a:ext cx="8582847" cy="4051840"/>
        </p:xfrm>
        <a:graphic>
          <a:graphicData uri="http://schemas.openxmlformats.org/drawingml/2006/table">
            <a:tbl>
              <a:tblPr>
                <a:effectLst>
                  <a:innerShdw blurRad="63500" dist="50800" dir="2700000">
                    <a:prstClr val="black">
                      <a:alpha val="50000"/>
                    </a:prstClr>
                  </a:innerShdw>
                </a:effectLst>
              </a:tblPr>
              <a:tblGrid>
                <a:gridCol w="1276788">
                  <a:extLst>
                    <a:ext uri="{9D8B030D-6E8A-4147-A177-3AD203B41FA5}">
                      <a16:colId xmlns:a16="http://schemas.microsoft.com/office/drawing/2014/main" val="20000"/>
                    </a:ext>
                  </a:extLst>
                </a:gridCol>
                <a:gridCol w="2057046">
                  <a:extLst>
                    <a:ext uri="{9D8B030D-6E8A-4147-A177-3AD203B41FA5}">
                      <a16:colId xmlns:a16="http://schemas.microsoft.com/office/drawing/2014/main" val="20001"/>
                    </a:ext>
                  </a:extLst>
                </a:gridCol>
                <a:gridCol w="5249013">
                  <a:extLst>
                    <a:ext uri="{9D8B030D-6E8A-4147-A177-3AD203B41FA5}">
                      <a16:colId xmlns:a16="http://schemas.microsoft.com/office/drawing/2014/main" val="20002"/>
                    </a:ext>
                  </a:extLst>
                </a:gridCol>
              </a:tblGrid>
              <a:tr h="231015">
                <a:tc>
                  <a:txBody>
                    <a:bodyPr/>
                    <a:lstStyle/>
                    <a:p>
                      <a:pPr marL="0" marR="0" lvl="0" indent="266700" algn="ctr"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运 算 类 别</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ctr"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运</a:t>
                      </a:r>
                      <a:r>
                        <a:rPr kumimoji="0" 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算</a:t>
                      </a:r>
                      <a:r>
                        <a:rPr kumimoji="0" 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ctr"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具 体 含 义</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231015">
                <a:tc rowSpan="6">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比较运算</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&lt;&gt;</a:t>
                      </a: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或</a:t>
                      </a: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不等于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小于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或</a:t>
                      </a: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 </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小于等于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大于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或</a:t>
                      </a: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大于等于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r h="231015">
                <a:tc rowSpan="3">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逻辑运算</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逻辑非，用于选择不满足条件的记录行</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7"/>
                  </a:ext>
                </a:extLst>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AND</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逻辑与，用于选择同时满足多个条件的记录行</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OR</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逻辑或，用于选择满足任意一个条件的记录行</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231015">
                <a:tc rowSpan="2">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集合运算</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IN</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属于集合（或查询返回值构成的集合）</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 IN</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不属于集合（或查询返回值构成的集合）</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231015">
                <a:tc rowSpan="5">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特殊运算</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BETWEEN A AND B</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大于或等于</a:t>
                      </a: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且小于或等于</a:t>
                      </a: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r h="336374">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LIKE</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模式匹配，“</a:t>
                      </a: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表示匹配任意多个字符，“</a:t>
                      </a: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匹配一个字符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3"/>
                  </a:ext>
                </a:extLst>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 LIKE</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为</a:t>
                      </a: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LIKE</a:t>
                      </a: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的否定形式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4"/>
                  </a:ext>
                </a:extLst>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IS NULL</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为空值</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5"/>
                  </a:ext>
                </a:extLst>
              </a:tr>
              <a:tr h="231015">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IS NOT NULL</a:t>
                      </a:r>
                      <a:endParaRPr kumimoji="0" lang="zh-CN"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为非空值</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spcBef>
                <a:spcPts val="600"/>
              </a:spcBef>
            </a:pPr>
            <a:r>
              <a:rPr lang="zh-CN" altLang="en-US" b="1" dirty="0"/>
              <a:t> 条件运算符的优先级顺序</a:t>
            </a:r>
            <a:endParaRPr lang="en-US" altLang="zh-CN" b="1" dirty="0"/>
          </a:p>
          <a:p>
            <a:pPr lvl="2" eaLnBrk="1" hangingPunct="1"/>
            <a:r>
              <a:rPr lang="zh-CN" altLang="en-US" b="1" dirty="0"/>
              <a:t>纵向由高到低；</a:t>
            </a:r>
            <a:endParaRPr lang="en-US" altLang="zh-CN" b="1" dirty="0"/>
          </a:p>
          <a:p>
            <a:pPr lvl="2" eaLnBrk="1" hangingPunct="1"/>
            <a:r>
              <a:rPr lang="zh-CN" altLang="en-US" b="1" dirty="0"/>
              <a:t>横向同行优先级相同，在具体的运算表达式中在左边者优先；</a:t>
            </a:r>
            <a:endParaRPr lang="en-US" altLang="zh-CN" b="1" dirty="0"/>
          </a:p>
          <a:p>
            <a:pPr lvl="2" eaLnBrk="1" hangingPunct="1"/>
            <a:r>
              <a:rPr lang="zh-CN" altLang="en-US" b="1" dirty="0"/>
              <a:t>如有括号则括号优先。</a:t>
            </a:r>
            <a:endParaRPr lang="en-US" altLang="zh-CN" b="1" dirty="0"/>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条件查询</a:t>
            </a:r>
          </a:p>
        </p:txBody>
      </p:sp>
      <p:graphicFrame>
        <p:nvGraphicFramePr>
          <p:cNvPr id="8" name="表格 7"/>
          <p:cNvGraphicFramePr>
            <a:graphicFrameLocks noGrp="1"/>
          </p:cNvGraphicFramePr>
          <p:nvPr/>
        </p:nvGraphicFramePr>
        <p:xfrm>
          <a:off x="898634" y="2790496"/>
          <a:ext cx="7563727" cy="3241838"/>
        </p:xfrm>
        <a:graphic>
          <a:graphicData uri="http://schemas.openxmlformats.org/drawingml/2006/table">
            <a:tbl>
              <a:tblPr>
                <a:effectLst>
                  <a:innerShdw blurRad="63500" dist="50800" dir="2700000">
                    <a:prstClr val="black">
                      <a:alpha val="50000"/>
                    </a:prstClr>
                  </a:innerShdw>
                </a:effectLst>
              </a:tblPr>
              <a:tblGrid>
                <a:gridCol w="1711309">
                  <a:extLst>
                    <a:ext uri="{9D8B030D-6E8A-4147-A177-3AD203B41FA5}">
                      <a16:colId xmlns:a16="http://schemas.microsoft.com/office/drawing/2014/main" val="20000"/>
                    </a:ext>
                  </a:extLst>
                </a:gridCol>
                <a:gridCol w="5852418">
                  <a:extLst>
                    <a:ext uri="{9D8B030D-6E8A-4147-A177-3AD203B41FA5}">
                      <a16:colId xmlns:a16="http://schemas.microsoft.com/office/drawing/2014/main" val="20001"/>
                    </a:ext>
                  </a:extLst>
                </a:gridCol>
              </a:tblGrid>
              <a:tr h="463891">
                <a:tc>
                  <a:txBody>
                    <a:bodyPr/>
                    <a:lstStyle/>
                    <a:p>
                      <a:pPr marL="0" marR="0" lvl="0" indent="266700" algn="ctr" defTabSz="914400" rtl="0" eaLnBrk="1" fontAlgn="base" latinLnBrk="0" hangingPunct="1">
                        <a:lnSpc>
                          <a:spcPts val="1400"/>
                        </a:lnSpc>
                        <a:spcBef>
                          <a:spcPct val="0"/>
                        </a:spcBef>
                        <a:spcAft>
                          <a:spcPct val="0"/>
                        </a:spcAft>
                        <a:buClrTx/>
                        <a:buSzTx/>
                        <a:buFontTx/>
                        <a:buNone/>
                        <a:tabLst/>
                      </a:pP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ctr" defTabSz="914400" rtl="0" eaLnBrk="1" fontAlgn="base" latinLnBrk="0" hangingPunct="1">
                        <a:lnSpc>
                          <a:spcPts val="1400"/>
                        </a:lnSpc>
                        <a:spcBef>
                          <a:spcPct val="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266700" algn="ctr" defTabSz="914400" rtl="0" eaLnBrk="1" fontAlgn="base" latinLnBrk="0" hangingPunct="1">
                        <a:lnSpc>
                          <a:spcPts val="14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同行优先级相同</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461192">
                <a:tc rowSpan="5">
                  <a:txBody>
                    <a:bodyPr/>
                    <a:lstStyle/>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优先级由上</a:t>
                      </a:r>
                    </a:p>
                    <a:p>
                      <a:pPr marL="0" marR="0" lvl="0" indent="266700" algn="just" defTabSz="914400" rtl="0" eaLnBrk="1" fontAlgn="base" latinLnBrk="0" hangingPunct="1">
                        <a:lnSpc>
                          <a:spcPts val="1400"/>
                        </a:lnSpc>
                        <a:spcBef>
                          <a:spcPct val="0"/>
                        </a:spcBef>
                        <a:spcAft>
                          <a:spcPct val="0"/>
                        </a:spcAft>
                        <a:buClrTx/>
                        <a:buSzTx/>
                        <a:buFontTx/>
                        <a:buNone/>
                        <a:tabLst/>
                      </a:pP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266700" algn="just" defTabSz="914400" rtl="0" eaLnBrk="1" fontAlgn="base" latinLnBrk="0" hangingPunct="1">
                        <a:lnSpc>
                          <a:spcPts val="14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至下递减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&lt;&gt;</a:t>
                      </a: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或</a:t>
                      </a: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 </a:t>
                      </a: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或</a:t>
                      </a: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或</a:t>
                      </a: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endParaRPr kumimoji="0" lang="zh-CN"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927781">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26670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IN</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NOT IN</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BETWEEN A AND B</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LIKE</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NOT LIKE</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IS NULL</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IS NOT NULL</a:t>
                      </a: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463891">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a:t>
                      </a:r>
                      <a:endParaRPr kumimoji="0" lang="zh-CN"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461192">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AND</a:t>
                      </a:r>
                      <a:endParaRPr kumimoji="0" lang="zh-CN"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463891">
                <a:tc vMerge="1">
                  <a:txBody>
                    <a:bodyPr/>
                    <a:lstStyle/>
                    <a:p>
                      <a:endParaRPr lang="zh-CN" altLang="en-US"/>
                    </a:p>
                  </a:txBody>
                  <a:tcPr/>
                </a:tc>
                <a:tc>
                  <a:txBody>
                    <a:bodyPr/>
                    <a:lstStyle/>
                    <a:p>
                      <a:pPr marL="0" marR="0" lvl="0" indent="266700" algn="just" defTabSz="914400" rtl="0" eaLnBrk="1" fontAlgn="base" latinLnBrk="0" hangingPunct="1">
                        <a:lnSpc>
                          <a:spcPts val="1400"/>
                        </a:lnSpc>
                        <a:spcBef>
                          <a:spcPct val="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266700" algn="just" defTabSz="914400" rtl="0" eaLnBrk="1" fontAlgn="base" latinLnBrk="0" hangingPunct="1">
                        <a:lnSpc>
                          <a:spcPts val="14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OR</a:t>
                      </a: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spcBef>
                <a:spcPts val="600"/>
              </a:spcBef>
            </a:pPr>
            <a:r>
              <a:rPr lang="zh-CN" altLang="en-US" b="1" dirty="0"/>
              <a:t>条件查询示例：单一条件。</a:t>
            </a:r>
            <a:endParaRPr lang="en-US" altLang="zh-CN" b="1" dirty="0"/>
          </a:p>
          <a:p>
            <a:pPr lvl="2" eaLnBrk="1" hangingPunct="1"/>
            <a:r>
              <a:rPr lang="zh-CN" altLang="en-US" b="1" dirty="0"/>
              <a:t>查询医生基本信息表中所有男医生的基本信息。</a:t>
            </a:r>
          </a:p>
          <a:p>
            <a:pPr lvl="1" eaLnBrk="1" hangingPunct="1">
              <a:spcBef>
                <a:spcPts val="600"/>
              </a:spcBef>
              <a:buNone/>
            </a:pPr>
            <a:r>
              <a:rPr lang="en-US" altLang="zh-CN" b="1" dirty="0"/>
              <a:t>		SELECT * FROM Doctor </a:t>
            </a:r>
            <a:r>
              <a:rPr lang="en-US" altLang="zh-CN" b="1" dirty="0">
                <a:solidFill>
                  <a:srgbClr val="FF0000"/>
                </a:solidFill>
              </a:rPr>
              <a:t>WHERE </a:t>
            </a:r>
            <a:r>
              <a:rPr lang="en-US" altLang="zh-CN" b="1" dirty="0" err="1">
                <a:solidFill>
                  <a:srgbClr val="FF0000"/>
                </a:solidFill>
              </a:rPr>
              <a:t>Dsex</a:t>
            </a:r>
            <a:r>
              <a:rPr lang="en-US" altLang="zh-CN" b="1" dirty="0">
                <a:solidFill>
                  <a:srgbClr val="FF0000"/>
                </a:solidFill>
              </a:rPr>
              <a:t>='</a:t>
            </a:r>
            <a:r>
              <a:rPr lang="zh-CN" altLang="en-US" b="1" dirty="0">
                <a:solidFill>
                  <a:srgbClr val="FF0000"/>
                </a:solidFill>
              </a:rPr>
              <a:t>男</a:t>
            </a:r>
            <a:r>
              <a:rPr lang="en-US" altLang="zh-CN" b="1" dirty="0">
                <a:solidFill>
                  <a:srgbClr val="FF0000"/>
                </a:solidFill>
              </a:rPr>
              <a:t>'</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条件查询</a:t>
            </a:r>
          </a:p>
        </p:txBody>
      </p:sp>
      <p:sp>
        <p:nvSpPr>
          <p:cNvPr id="9" name="Rectangle 6"/>
          <p:cNvSpPr>
            <a:spLocks noChangeArrowheads="1"/>
          </p:cNvSpPr>
          <p:nvPr/>
        </p:nvSpPr>
        <p:spPr bwMode="auto">
          <a:xfrm>
            <a:off x="1016274" y="3830583"/>
            <a:ext cx="6407150" cy="1465263"/>
          </a:xfrm>
          <a:prstGeom prst="rect">
            <a:avLst/>
          </a:prstGeom>
          <a:solidFill>
            <a:srgbClr val="CCECFF"/>
          </a:solidFill>
          <a:ln w="9525">
            <a:noFill/>
            <a:miter lim="800000"/>
            <a:headEnd/>
            <a:tailEnd/>
          </a:ln>
        </p:spPr>
        <p:txBody>
          <a:bodyPr wrap="none" anchor="ctr">
            <a:spAutoFit/>
          </a:bodyPr>
          <a:lstStyle/>
          <a:p>
            <a:r>
              <a:rPr lang="en-US" altLang="zh-CN" b="1"/>
              <a:t>Dno	Dname	 Dsex   Dage	Ddeptno	Dlevel </a:t>
            </a:r>
          </a:p>
          <a:p>
            <a:r>
              <a:rPr lang="en-US" altLang="zh-CN" b="1"/>
              <a:t>----------------------------------------------------------</a:t>
            </a:r>
          </a:p>
          <a:p>
            <a:r>
              <a:rPr lang="en-US" altLang="zh-CN" b="1"/>
              <a:t>140	</a:t>
            </a:r>
            <a:r>
              <a:rPr lang="zh-CN" altLang="en-US" b="1"/>
              <a:t>郝亦柯	 男	   </a:t>
            </a:r>
            <a:r>
              <a:rPr lang="en-US" altLang="zh-CN" b="1"/>
              <a:t>28	102	</a:t>
            </a:r>
            <a:r>
              <a:rPr lang="zh-CN" altLang="en-US" b="1"/>
              <a:t>医师</a:t>
            </a:r>
          </a:p>
          <a:p>
            <a:r>
              <a:rPr lang="en-US" altLang="zh-CN" b="1"/>
              <a:t>21	</a:t>
            </a:r>
            <a:r>
              <a:rPr lang="zh-CN" altLang="en-US" b="1"/>
              <a:t>刘伟 	 男	   </a:t>
            </a:r>
            <a:r>
              <a:rPr lang="en-US" altLang="zh-CN" b="1"/>
              <a:t>43	103	</a:t>
            </a:r>
            <a:r>
              <a:rPr lang="zh-CN" altLang="en-US" b="1"/>
              <a:t>副主任医师</a:t>
            </a:r>
          </a:p>
          <a:p>
            <a:r>
              <a:rPr lang="en-US" altLang="zh-CN" b="1"/>
              <a:t>82	</a:t>
            </a:r>
            <a:r>
              <a:rPr lang="zh-CN" altLang="en-US" b="1"/>
              <a:t>杨勋	 男	   </a:t>
            </a:r>
            <a:r>
              <a:rPr lang="en-US" altLang="zh-CN" b="1"/>
              <a:t>36	101	</a:t>
            </a:r>
            <a:r>
              <a:rPr lang="zh-CN" altLang="en-US" b="1"/>
              <a:t>副主任医师 </a:t>
            </a:r>
          </a:p>
        </p:txBody>
      </p:sp>
      <p:sp>
        <p:nvSpPr>
          <p:cNvPr id="10" name="Line 7"/>
          <p:cNvSpPr>
            <a:spLocks noChangeShapeType="1"/>
          </p:cNvSpPr>
          <p:nvPr/>
        </p:nvSpPr>
        <p:spPr bwMode="auto">
          <a:xfrm>
            <a:off x="203528" y="3353732"/>
            <a:ext cx="8640763" cy="0"/>
          </a:xfrm>
          <a:prstGeom prst="line">
            <a:avLst/>
          </a:prstGeom>
          <a:noFill/>
          <a:ln w="38100">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spcBef>
                <a:spcPts val="600"/>
              </a:spcBef>
            </a:pPr>
            <a:r>
              <a:rPr lang="en-US" altLang="zh-CN" b="1" dirty="0"/>
              <a:t>% (</a:t>
            </a:r>
            <a:r>
              <a:rPr lang="zh-CN" altLang="en-US" b="1" dirty="0"/>
              <a:t>百分号</a:t>
            </a:r>
            <a:r>
              <a:rPr lang="en-US" altLang="zh-CN" b="1" dirty="0"/>
              <a:t>)  </a:t>
            </a:r>
            <a:r>
              <a:rPr lang="zh-CN" altLang="en-US" b="1" dirty="0"/>
              <a:t>代表任意长度（长度可以为</a:t>
            </a:r>
            <a:r>
              <a:rPr lang="en-US" altLang="zh-CN" b="1" dirty="0"/>
              <a:t>0</a:t>
            </a:r>
            <a:r>
              <a:rPr lang="zh-CN" altLang="en-US" b="1" dirty="0"/>
              <a:t>）的字符串</a:t>
            </a:r>
          </a:p>
          <a:p>
            <a:pPr lvl="2" eaLnBrk="1" hangingPunct="1"/>
            <a:r>
              <a:rPr lang="zh-CN" altLang="en-US" b="1" dirty="0"/>
              <a:t>例：</a:t>
            </a:r>
            <a:r>
              <a:rPr lang="en-US" altLang="zh-CN" b="1" dirty="0" err="1"/>
              <a:t>a%b</a:t>
            </a:r>
            <a:r>
              <a:rPr lang="zh-CN" altLang="en-US" b="1" dirty="0"/>
              <a:t>表示以</a:t>
            </a:r>
            <a:r>
              <a:rPr lang="en-US" altLang="zh-CN" b="1" dirty="0"/>
              <a:t>a</a:t>
            </a:r>
            <a:r>
              <a:rPr lang="zh-CN" altLang="en-US" b="1" dirty="0"/>
              <a:t>开头，以</a:t>
            </a:r>
            <a:r>
              <a:rPr lang="en-US" altLang="zh-CN" b="1" dirty="0"/>
              <a:t>b</a:t>
            </a:r>
            <a:r>
              <a:rPr lang="zh-CN" altLang="en-US" b="1" dirty="0"/>
              <a:t>结尾的任意长度的字符串。如</a:t>
            </a:r>
            <a:r>
              <a:rPr lang="en-US" altLang="zh-CN" b="1" dirty="0" err="1"/>
              <a:t>acb</a:t>
            </a:r>
            <a:r>
              <a:rPr lang="zh-CN" altLang="en-US" b="1" dirty="0"/>
              <a:t>，</a:t>
            </a:r>
            <a:r>
              <a:rPr lang="en-US" altLang="zh-CN" b="1" dirty="0" err="1"/>
              <a:t>addgb</a:t>
            </a:r>
            <a:r>
              <a:rPr lang="zh-CN" altLang="en-US" b="1" dirty="0"/>
              <a:t>，</a:t>
            </a:r>
            <a:r>
              <a:rPr lang="en-US" altLang="zh-CN" b="1" dirty="0" err="1"/>
              <a:t>ab</a:t>
            </a:r>
            <a:r>
              <a:rPr lang="en-US" altLang="zh-CN" b="1" dirty="0"/>
              <a:t> </a:t>
            </a:r>
            <a:r>
              <a:rPr lang="zh-CN" altLang="en-US" b="1" dirty="0"/>
              <a:t>等都满足该匹配串</a:t>
            </a:r>
          </a:p>
          <a:p>
            <a:pPr lvl="1" eaLnBrk="1" hangingPunct="1">
              <a:spcBef>
                <a:spcPts val="600"/>
              </a:spcBef>
            </a:pPr>
            <a:r>
              <a:rPr lang="en-US" altLang="zh-CN" b="1" dirty="0"/>
              <a:t>_ (</a:t>
            </a:r>
            <a:r>
              <a:rPr lang="zh-CN" altLang="en-US" b="1" dirty="0"/>
              <a:t>下横线</a:t>
            </a:r>
            <a:r>
              <a:rPr lang="en-US" altLang="zh-CN" b="1" dirty="0"/>
              <a:t>)  </a:t>
            </a:r>
            <a:r>
              <a:rPr lang="zh-CN" altLang="en-US" b="1" dirty="0"/>
              <a:t>代表任意单个字符</a:t>
            </a:r>
          </a:p>
          <a:p>
            <a:pPr lvl="2" eaLnBrk="1" hangingPunct="1"/>
            <a:r>
              <a:rPr lang="zh-CN" altLang="en-US" b="1" dirty="0"/>
              <a:t>例：</a:t>
            </a:r>
            <a:r>
              <a:rPr lang="en-US" altLang="zh-CN" b="1" dirty="0" err="1"/>
              <a:t>a_b</a:t>
            </a:r>
            <a:r>
              <a:rPr lang="zh-CN" altLang="en-US" b="1" dirty="0"/>
              <a:t>表示以</a:t>
            </a:r>
            <a:r>
              <a:rPr lang="en-US" altLang="zh-CN" b="1" dirty="0"/>
              <a:t>a</a:t>
            </a:r>
            <a:r>
              <a:rPr lang="zh-CN" altLang="en-US" b="1" dirty="0"/>
              <a:t>开头，以</a:t>
            </a:r>
            <a:r>
              <a:rPr lang="en-US" altLang="zh-CN" b="1" dirty="0"/>
              <a:t>b</a:t>
            </a:r>
            <a:r>
              <a:rPr lang="zh-CN" altLang="en-US" b="1" dirty="0"/>
              <a:t>结尾的长度为</a:t>
            </a:r>
            <a:r>
              <a:rPr lang="en-US" altLang="zh-CN" b="1" dirty="0"/>
              <a:t>3</a:t>
            </a:r>
            <a:r>
              <a:rPr lang="zh-CN" altLang="en-US" b="1" dirty="0"/>
              <a:t>的任意字符串。如</a:t>
            </a:r>
            <a:r>
              <a:rPr lang="en-US" altLang="zh-CN" b="1" dirty="0" err="1"/>
              <a:t>acb</a:t>
            </a:r>
            <a:r>
              <a:rPr lang="zh-CN" altLang="en-US" b="1" dirty="0"/>
              <a:t>，</a:t>
            </a:r>
            <a:r>
              <a:rPr lang="en-US" altLang="zh-CN" b="1" dirty="0" err="1"/>
              <a:t>afb</a:t>
            </a:r>
            <a:r>
              <a:rPr lang="zh-CN" altLang="en-US" b="1" dirty="0"/>
              <a:t>等都满足该匹配串</a:t>
            </a:r>
            <a:endParaRPr lang="en-US" altLang="zh-CN" b="1" dirty="0"/>
          </a:p>
          <a:p>
            <a:pPr lvl="1" eaLnBrk="1" hangingPunct="1"/>
            <a:r>
              <a:rPr lang="zh-CN" altLang="en-US" b="1" dirty="0">
                <a:solidFill>
                  <a:schemeClr val="tx1"/>
                </a:solidFill>
              </a:rPr>
              <a:t>条件查询示例：字符串匹配</a:t>
            </a:r>
            <a:endParaRPr lang="en-US" altLang="zh-CN" b="1" dirty="0">
              <a:solidFill>
                <a:schemeClr val="tx1"/>
              </a:solidFill>
            </a:endParaRPr>
          </a:p>
          <a:p>
            <a:pPr lvl="2" eaLnBrk="1" hangingPunct="1"/>
            <a:r>
              <a:rPr lang="zh-CN" altLang="en-US" b="1" dirty="0">
                <a:solidFill>
                  <a:schemeClr val="tx1"/>
                </a:solidFill>
              </a:rPr>
              <a:t>查询职称为副的医生信息</a:t>
            </a:r>
            <a:endParaRPr lang="en-US" altLang="zh-CN" b="1" dirty="0">
              <a:solidFill>
                <a:schemeClr val="tx1"/>
              </a:solidFill>
            </a:endParaRPr>
          </a:p>
          <a:p>
            <a:pPr lvl="2" eaLnBrk="1" hangingPunct="1"/>
            <a:r>
              <a:rPr lang="en-US" altLang="zh-CN" b="1" dirty="0">
                <a:solidFill>
                  <a:schemeClr val="tx1"/>
                </a:solidFill>
              </a:rPr>
              <a:t>Select * From Doctor Where </a:t>
            </a:r>
            <a:r>
              <a:rPr lang="en-US" altLang="zh-CN" b="1" dirty="0" err="1">
                <a:solidFill>
                  <a:schemeClr val="tx1"/>
                </a:solidFill>
              </a:rPr>
              <a:t>Dlevel</a:t>
            </a:r>
            <a:r>
              <a:rPr lang="en-US" altLang="zh-CN" b="1" dirty="0">
                <a:solidFill>
                  <a:schemeClr val="tx1"/>
                </a:solidFill>
              </a:rPr>
              <a:t> </a:t>
            </a:r>
            <a:r>
              <a:rPr lang="en-US" altLang="zh-CN" b="1" dirty="0">
                <a:solidFill>
                  <a:srgbClr val="FF0000"/>
                </a:solidFill>
              </a:rPr>
              <a:t>Like ‘</a:t>
            </a:r>
            <a:r>
              <a:rPr lang="zh-CN" altLang="en-US" b="1" dirty="0">
                <a:solidFill>
                  <a:srgbClr val="FF0000"/>
                </a:solidFill>
              </a:rPr>
              <a:t>副</a:t>
            </a:r>
            <a:r>
              <a:rPr lang="en-US" altLang="zh-CN" b="1" dirty="0">
                <a:solidFill>
                  <a:srgbClr val="FF0000"/>
                </a:solidFill>
              </a:rPr>
              <a:t>%’</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条件查询</a:t>
            </a:r>
          </a:p>
        </p:txBody>
      </p:sp>
      <p:sp>
        <p:nvSpPr>
          <p:cNvPr id="12" name="Rectangle 5"/>
          <p:cNvSpPr>
            <a:spLocks noChangeArrowheads="1"/>
          </p:cNvSpPr>
          <p:nvPr/>
        </p:nvSpPr>
        <p:spPr bwMode="auto">
          <a:xfrm>
            <a:off x="900113" y="4724400"/>
            <a:ext cx="7416800" cy="1190625"/>
          </a:xfrm>
          <a:prstGeom prst="rect">
            <a:avLst/>
          </a:prstGeom>
          <a:solidFill>
            <a:srgbClr val="CCECFF"/>
          </a:solidFill>
          <a:ln w="9525">
            <a:noFill/>
            <a:miter lim="800000"/>
            <a:headEnd/>
            <a:tailEnd/>
          </a:ln>
        </p:spPr>
        <p:txBody>
          <a:bodyPr anchor="ctr">
            <a:spAutoFit/>
          </a:bodyPr>
          <a:lstStyle/>
          <a:p>
            <a:r>
              <a:rPr lang="en-US" altLang="zh-CN" b="1"/>
              <a:t>Dno	Dname	Dsex	Dage 	Ddeptno	Dlevel</a:t>
            </a:r>
          </a:p>
          <a:p>
            <a:r>
              <a:rPr lang="en-US" altLang="zh-CN" b="1"/>
              <a:t>-------------------------------------------------------------------------------------------</a:t>
            </a:r>
            <a:endParaRPr lang="zh-CN" altLang="en-US" b="1"/>
          </a:p>
          <a:p>
            <a:r>
              <a:rPr lang="en-US" altLang="zh-CN" b="1"/>
              <a:t>21	</a:t>
            </a:r>
            <a:r>
              <a:rPr lang="zh-CN" altLang="en-US" b="1"/>
              <a:t>刘伟 	男	</a:t>
            </a:r>
            <a:r>
              <a:rPr lang="en-US" altLang="zh-CN" b="1"/>
              <a:t>43	103		</a:t>
            </a:r>
            <a:r>
              <a:rPr lang="zh-CN" altLang="en-US" b="1"/>
              <a:t>副主任医师</a:t>
            </a:r>
          </a:p>
          <a:p>
            <a:r>
              <a:rPr lang="en-US" altLang="zh-CN" b="1"/>
              <a:t>82	</a:t>
            </a:r>
            <a:r>
              <a:rPr lang="zh-CN" altLang="en-US" b="1"/>
              <a:t>杨勋	男	</a:t>
            </a:r>
            <a:r>
              <a:rPr lang="en-US" altLang="zh-CN" b="1"/>
              <a:t>36	101		</a:t>
            </a:r>
            <a:r>
              <a:rPr lang="zh-CN" altLang="en-US" b="1"/>
              <a:t>副主任医师 </a:t>
            </a:r>
          </a:p>
        </p:txBody>
      </p:sp>
      <p:sp>
        <p:nvSpPr>
          <p:cNvPr id="13" name="Line 6"/>
          <p:cNvSpPr>
            <a:spLocks noChangeShapeType="1"/>
          </p:cNvSpPr>
          <p:nvPr/>
        </p:nvSpPr>
        <p:spPr bwMode="auto">
          <a:xfrm>
            <a:off x="250825" y="4437063"/>
            <a:ext cx="8640763" cy="0"/>
          </a:xfrm>
          <a:prstGeom prst="line">
            <a:avLst/>
          </a:prstGeom>
          <a:noFill/>
          <a:ln w="38100">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00125"/>
            <a:ext cx="8545513" cy="5259388"/>
          </a:xfrm>
        </p:spPr>
        <p:txBody>
          <a:bodyPr/>
          <a:lstStyle/>
          <a:p>
            <a:pPr lvl="1"/>
            <a:r>
              <a:rPr lang="en-US" altLang="zh-CN" b="1" dirty="0"/>
              <a:t>SQL</a:t>
            </a:r>
            <a:r>
              <a:rPr lang="zh-CN" altLang="en-US" b="1" dirty="0"/>
              <a:t>的工作机理</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简介</a:t>
            </a:r>
          </a:p>
        </p:txBody>
      </p:sp>
      <p:pic>
        <p:nvPicPr>
          <p:cNvPr id="32" name="Picture 1"/>
          <p:cNvPicPr>
            <a:picLocks noChangeAspect="1" noChangeArrowheads="1"/>
          </p:cNvPicPr>
          <p:nvPr/>
        </p:nvPicPr>
        <p:blipFill>
          <a:blip r:embed="rId2"/>
          <a:srcRect/>
          <a:stretch>
            <a:fillRect/>
          </a:stretch>
        </p:blipFill>
        <p:spPr bwMode="auto">
          <a:xfrm>
            <a:off x="535535" y="1655379"/>
            <a:ext cx="8177320" cy="4020208"/>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r>
              <a:rPr lang="zh-CN" altLang="en-US" b="1" dirty="0">
                <a:solidFill>
                  <a:schemeClr val="tx1"/>
                </a:solidFill>
              </a:rPr>
              <a:t>条件查询示例：多重条件</a:t>
            </a:r>
            <a:endParaRPr lang="en-US" altLang="zh-CN" b="1" dirty="0">
              <a:solidFill>
                <a:schemeClr val="tx1"/>
              </a:solidFill>
            </a:endParaRPr>
          </a:p>
          <a:p>
            <a:pPr lvl="2" eaLnBrk="1" hangingPunct="1"/>
            <a:r>
              <a:rPr lang="zh-CN" altLang="en-US" b="1" dirty="0">
                <a:solidFill>
                  <a:schemeClr val="tx1"/>
                </a:solidFill>
              </a:rPr>
              <a:t>查询年龄小于或等于</a:t>
            </a:r>
            <a:r>
              <a:rPr lang="en-US" altLang="zh-CN" b="1" dirty="0">
                <a:solidFill>
                  <a:schemeClr val="tx1"/>
                </a:solidFill>
              </a:rPr>
              <a:t>40</a:t>
            </a:r>
            <a:r>
              <a:rPr lang="zh-CN" altLang="en-US" b="1" dirty="0">
                <a:solidFill>
                  <a:schemeClr val="tx1"/>
                </a:solidFill>
              </a:rPr>
              <a:t>岁的男医生信息</a:t>
            </a:r>
            <a:endParaRPr lang="en-US" altLang="zh-CN" b="1" dirty="0">
              <a:solidFill>
                <a:schemeClr val="tx1"/>
              </a:solidFill>
            </a:endParaRPr>
          </a:p>
          <a:p>
            <a:pPr lvl="1" eaLnBrk="1" hangingPunct="1">
              <a:buNone/>
            </a:pPr>
            <a:r>
              <a:rPr lang="en-US" altLang="zh-CN" b="1" dirty="0">
                <a:solidFill>
                  <a:schemeClr val="tx1"/>
                </a:solidFill>
              </a:rPr>
              <a:t>		SELECT * FROM Doctor </a:t>
            </a:r>
          </a:p>
          <a:p>
            <a:pPr lvl="1" eaLnBrk="1" hangingPunct="1">
              <a:buNone/>
            </a:pPr>
            <a:r>
              <a:rPr lang="en-US" altLang="zh-CN" b="1" dirty="0">
                <a:solidFill>
                  <a:schemeClr val="tx1"/>
                </a:solidFill>
              </a:rPr>
              <a:t>		</a:t>
            </a:r>
            <a:r>
              <a:rPr lang="en-US" altLang="zh-CN" b="1" dirty="0">
                <a:solidFill>
                  <a:srgbClr val="FF0000"/>
                </a:solidFill>
              </a:rPr>
              <a:t>WHERE </a:t>
            </a:r>
            <a:r>
              <a:rPr lang="en-US" altLang="zh-CN" b="1" dirty="0" err="1">
                <a:solidFill>
                  <a:srgbClr val="FF0000"/>
                </a:solidFill>
              </a:rPr>
              <a:t>Dsex</a:t>
            </a:r>
            <a:r>
              <a:rPr lang="en-US" altLang="zh-CN" b="1" dirty="0">
                <a:solidFill>
                  <a:srgbClr val="FF0000"/>
                </a:solidFill>
              </a:rPr>
              <a:t>='</a:t>
            </a:r>
            <a:r>
              <a:rPr lang="zh-CN" altLang="en-US" b="1" dirty="0">
                <a:solidFill>
                  <a:srgbClr val="FF0000"/>
                </a:solidFill>
              </a:rPr>
              <a:t>男</a:t>
            </a:r>
            <a:r>
              <a:rPr lang="en-US" altLang="zh-CN" b="1" dirty="0">
                <a:solidFill>
                  <a:srgbClr val="FF0000"/>
                </a:solidFill>
              </a:rPr>
              <a:t>' and </a:t>
            </a:r>
            <a:r>
              <a:rPr lang="en-US" altLang="zh-CN" b="1" dirty="0" err="1">
                <a:solidFill>
                  <a:srgbClr val="FF0000"/>
                </a:solidFill>
              </a:rPr>
              <a:t>Dage</a:t>
            </a:r>
            <a:r>
              <a:rPr lang="en-US" altLang="zh-CN" b="1" dirty="0">
                <a:solidFill>
                  <a:srgbClr val="FF0000"/>
                </a:solidFill>
              </a:rPr>
              <a:t>&lt;=40</a:t>
            </a:r>
            <a:r>
              <a:rPr lang="en-US" altLang="zh-CN" b="1" dirty="0">
                <a:solidFill>
                  <a:schemeClr val="tx1"/>
                </a:solidFill>
              </a:rPr>
              <a:t> </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条件查询</a:t>
            </a:r>
          </a:p>
        </p:txBody>
      </p:sp>
      <p:sp>
        <p:nvSpPr>
          <p:cNvPr id="13" name="Line 6"/>
          <p:cNvSpPr>
            <a:spLocks noChangeShapeType="1"/>
          </p:cNvSpPr>
          <p:nvPr/>
        </p:nvSpPr>
        <p:spPr bwMode="auto">
          <a:xfrm>
            <a:off x="250825" y="3633021"/>
            <a:ext cx="8640763" cy="0"/>
          </a:xfrm>
          <a:prstGeom prst="line">
            <a:avLst/>
          </a:prstGeom>
          <a:noFill/>
          <a:ln w="38100">
            <a:solidFill>
              <a:srgbClr val="FF0000"/>
            </a:solidFill>
            <a:round/>
            <a:headEnd/>
            <a:tailEnd/>
          </a:ln>
        </p:spPr>
        <p:txBody>
          <a:bodyPr/>
          <a:lstStyle/>
          <a:p>
            <a:endParaRPr lang="zh-CN" altLang="en-US"/>
          </a:p>
        </p:txBody>
      </p:sp>
      <p:sp>
        <p:nvSpPr>
          <p:cNvPr id="9" name="Rectangle 7"/>
          <p:cNvSpPr>
            <a:spLocks noChangeArrowheads="1"/>
          </p:cNvSpPr>
          <p:nvPr/>
        </p:nvSpPr>
        <p:spPr bwMode="auto">
          <a:xfrm>
            <a:off x="1118257" y="3964098"/>
            <a:ext cx="5873750" cy="1190625"/>
          </a:xfrm>
          <a:prstGeom prst="rect">
            <a:avLst/>
          </a:prstGeom>
          <a:solidFill>
            <a:srgbClr val="CCECFF"/>
          </a:solidFill>
          <a:ln w="9525">
            <a:noFill/>
            <a:miter lim="800000"/>
            <a:headEnd/>
            <a:tailEnd/>
          </a:ln>
        </p:spPr>
        <p:txBody>
          <a:bodyPr wrap="none" anchor="ctr">
            <a:spAutoFit/>
          </a:bodyPr>
          <a:lstStyle/>
          <a:p>
            <a:r>
              <a:rPr lang="en-US" altLang="zh-CN" dirty="0" err="1"/>
              <a:t>Dno</a:t>
            </a:r>
            <a:r>
              <a:rPr lang="en-US" altLang="zh-CN" dirty="0"/>
              <a:t>	</a:t>
            </a:r>
            <a:r>
              <a:rPr lang="en-US" altLang="zh-CN" dirty="0" err="1"/>
              <a:t>Dname</a:t>
            </a:r>
            <a:r>
              <a:rPr lang="en-US" altLang="zh-CN" dirty="0"/>
              <a:t>	</a:t>
            </a:r>
            <a:r>
              <a:rPr lang="en-US" altLang="zh-CN" dirty="0" err="1"/>
              <a:t>Dsex</a:t>
            </a:r>
            <a:r>
              <a:rPr lang="en-US" altLang="zh-CN" dirty="0"/>
              <a:t>   </a:t>
            </a:r>
            <a:r>
              <a:rPr lang="en-US" altLang="zh-CN" dirty="0" err="1"/>
              <a:t>Dage</a:t>
            </a:r>
            <a:r>
              <a:rPr lang="en-US" altLang="zh-CN" dirty="0"/>
              <a:t>	</a:t>
            </a:r>
            <a:r>
              <a:rPr lang="en-US" altLang="zh-CN" dirty="0" err="1"/>
              <a:t>Ddeptno</a:t>
            </a:r>
            <a:r>
              <a:rPr lang="en-US" altLang="zh-CN" dirty="0"/>
              <a:t>	</a:t>
            </a:r>
            <a:r>
              <a:rPr lang="en-US" altLang="zh-CN" dirty="0" err="1"/>
              <a:t>Dlevel</a:t>
            </a:r>
            <a:r>
              <a:rPr lang="en-US" altLang="zh-CN" dirty="0"/>
              <a:t> </a:t>
            </a:r>
          </a:p>
          <a:p>
            <a:r>
              <a:rPr lang="en-US" altLang="zh-CN" dirty="0"/>
              <a:t>-----------------------------------------------------</a:t>
            </a:r>
          </a:p>
          <a:p>
            <a:r>
              <a:rPr lang="en-US" altLang="zh-CN" dirty="0"/>
              <a:t>140	</a:t>
            </a:r>
            <a:r>
              <a:rPr lang="zh-CN" altLang="en-US" dirty="0"/>
              <a:t>郝亦柯	男	  </a:t>
            </a:r>
            <a:r>
              <a:rPr lang="en-US" altLang="zh-CN" dirty="0"/>
              <a:t>28	  102      </a:t>
            </a:r>
            <a:r>
              <a:rPr lang="zh-CN" altLang="en-US" dirty="0"/>
              <a:t>医师</a:t>
            </a:r>
          </a:p>
          <a:p>
            <a:r>
              <a:rPr lang="en-US" altLang="zh-CN" dirty="0"/>
              <a:t>82	</a:t>
            </a:r>
            <a:r>
              <a:rPr lang="zh-CN" altLang="en-US" dirty="0"/>
              <a:t>杨勋	男	  </a:t>
            </a:r>
            <a:r>
              <a:rPr lang="en-US" altLang="zh-CN" dirty="0"/>
              <a:t>36	  101      </a:t>
            </a:r>
            <a:r>
              <a:rPr lang="zh-CN" altLang="en-US" dirty="0"/>
              <a:t>副主任医师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r>
              <a:rPr lang="zh-CN" altLang="en-US" b="1" dirty="0">
                <a:solidFill>
                  <a:schemeClr val="tx1"/>
                </a:solidFill>
              </a:rPr>
              <a:t>条件查询示例：包含查询（</a:t>
            </a:r>
            <a:r>
              <a:rPr lang="en-US" altLang="zh-CN" b="1" dirty="0">
                <a:solidFill>
                  <a:schemeClr val="tx1"/>
                </a:solidFill>
              </a:rPr>
              <a:t>IN</a:t>
            </a:r>
            <a:r>
              <a:rPr lang="zh-CN" altLang="en-US" b="1" dirty="0">
                <a:solidFill>
                  <a:schemeClr val="tx1"/>
                </a:solidFill>
              </a:rPr>
              <a:t>）</a:t>
            </a:r>
            <a:endParaRPr lang="en-US" altLang="zh-CN" b="1" dirty="0">
              <a:solidFill>
                <a:schemeClr val="tx1"/>
              </a:solidFill>
            </a:endParaRPr>
          </a:p>
          <a:p>
            <a:pPr lvl="2" eaLnBrk="1" hangingPunct="1"/>
            <a:r>
              <a:rPr lang="zh-CN" altLang="en-US" b="1" dirty="0">
                <a:solidFill>
                  <a:schemeClr val="tx1"/>
                </a:solidFill>
              </a:rPr>
              <a:t>查询部门编号为</a:t>
            </a:r>
            <a:r>
              <a:rPr lang="en-US" altLang="zh-CN" b="1" dirty="0">
                <a:solidFill>
                  <a:schemeClr val="tx1"/>
                </a:solidFill>
              </a:rPr>
              <a:t>102</a:t>
            </a:r>
            <a:r>
              <a:rPr lang="zh-CN" altLang="en-US" b="1" dirty="0">
                <a:solidFill>
                  <a:schemeClr val="tx1"/>
                </a:solidFill>
              </a:rPr>
              <a:t>，</a:t>
            </a:r>
            <a:r>
              <a:rPr lang="en-US" altLang="zh-CN" b="1" dirty="0">
                <a:solidFill>
                  <a:schemeClr val="tx1"/>
                </a:solidFill>
              </a:rPr>
              <a:t>103</a:t>
            </a:r>
            <a:r>
              <a:rPr lang="zh-CN" altLang="en-US" b="1" dirty="0">
                <a:solidFill>
                  <a:schemeClr val="tx1"/>
                </a:solidFill>
              </a:rPr>
              <a:t>和</a:t>
            </a:r>
            <a:r>
              <a:rPr lang="en-US" altLang="zh-CN" b="1" dirty="0">
                <a:solidFill>
                  <a:schemeClr val="tx1"/>
                </a:solidFill>
              </a:rPr>
              <a:t>201</a:t>
            </a:r>
            <a:r>
              <a:rPr lang="zh-CN" altLang="en-US" b="1" dirty="0">
                <a:solidFill>
                  <a:schemeClr val="tx1"/>
                </a:solidFill>
              </a:rPr>
              <a:t>的医生信息</a:t>
            </a:r>
          </a:p>
          <a:p>
            <a:pPr lvl="1" eaLnBrk="1" hangingPunct="1">
              <a:buNone/>
            </a:pPr>
            <a:r>
              <a:rPr lang="en-US" altLang="zh-CN" b="1" dirty="0">
                <a:solidFill>
                  <a:schemeClr val="tx1"/>
                </a:solidFill>
              </a:rPr>
              <a:t>		SELECT * FROM Doctor </a:t>
            </a:r>
          </a:p>
          <a:p>
            <a:pPr lvl="1" eaLnBrk="1" hangingPunct="1">
              <a:buNone/>
            </a:pPr>
            <a:r>
              <a:rPr lang="en-US" altLang="zh-CN" b="1" dirty="0">
                <a:solidFill>
                  <a:schemeClr val="tx1"/>
                </a:solidFill>
              </a:rPr>
              <a:t>		</a:t>
            </a:r>
            <a:r>
              <a:rPr lang="en-US" altLang="zh-CN" b="1" dirty="0">
                <a:solidFill>
                  <a:srgbClr val="FF0000"/>
                </a:solidFill>
              </a:rPr>
              <a:t>WHERE </a:t>
            </a:r>
            <a:r>
              <a:rPr lang="en-US" altLang="zh-CN" b="1" dirty="0" err="1">
                <a:solidFill>
                  <a:srgbClr val="FF0000"/>
                </a:solidFill>
              </a:rPr>
              <a:t>DDdeptno</a:t>
            </a:r>
            <a:r>
              <a:rPr lang="en-US" altLang="zh-CN" b="1" dirty="0">
                <a:solidFill>
                  <a:srgbClr val="FF0000"/>
                </a:solidFill>
              </a:rPr>
              <a:t>  IN  ('102','103','201')</a:t>
            </a:r>
          </a:p>
          <a:p>
            <a:pPr lvl="1" eaLnBrk="1" hangingPunct="1">
              <a:buNone/>
            </a:pPr>
            <a:endParaRPr lang="en-US" altLang="zh-CN" b="1" dirty="0">
              <a:solidFill>
                <a:srgbClr val="FF0000"/>
              </a:solidFill>
            </a:endParaRPr>
          </a:p>
          <a:p>
            <a:pPr lvl="1" eaLnBrk="1" hangingPunct="1">
              <a:buNone/>
            </a:pPr>
            <a:endParaRPr lang="en-US" altLang="zh-CN" b="1" dirty="0">
              <a:solidFill>
                <a:srgbClr val="FF0000"/>
              </a:solidFill>
            </a:endParaRPr>
          </a:p>
          <a:p>
            <a:pPr lvl="1" eaLnBrk="1" hangingPunct="1">
              <a:buNone/>
            </a:pPr>
            <a:endParaRPr lang="en-US" altLang="zh-CN" b="1" dirty="0">
              <a:solidFill>
                <a:srgbClr val="FF0000"/>
              </a:solidFill>
            </a:endParaRPr>
          </a:p>
          <a:p>
            <a:pPr lvl="1" eaLnBrk="1" hangingPunct="1">
              <a:buNone/>
            </a:pPr>
            <a:endParaRPr lang="en-US" altLang="zh-CN" b="1" dirty="0">
              <a:solidFill>
                <a:srgbClr val="FF0000"/>
              </a:solidFill>
            </a:endParaRPr>
          </a:p>
          <a:p>
            <a:pPr lvl="1" eaLnBrk="1" hangingPunct="1">
              <a:buNone/>
            </a:pPr>
            <a:endParaRPr lang="en-US" altLang="zh-CN" b="1" dirty="0">
              <a:solidFill>
                <a:srgbClr val="FF0000"/>
              </a:solidFill>
            </a:endParaRPr>
          </a:p>
          <a:p>
            <a:pPr lvl="1" eaLnBrk="1" hangingPunct="1"/>
            <a:r>
              <a:rPr lang="zh-CN" altLang="en-US" b="1" dirty="0">
                <a:solidFill>
                  <a:srgbClr val="FF0000"/>
                </a:solidFill>
              </a:rPr>
              <a:t>请用</a:t>
            </a:r>
            <a:r>
              <a:rPr lang="en-US" altLang="zh-CN" b="1" dirty="0">
                <a:solidFill>
                  <a:srgbClr val="FF0000"/>
                </a:solidFill>
              </a:rPr>
              <a:t>OR</a:t>
            </a:r>
            <a:r>
              <a:rPr lang="zh-CN" altLang="en-US" b="1" dirty="0">
                <a:solidFill>
                  <a:srgbClr val="FF0000"/>
                </a:solidFill>
              </a:rPr>
              <a:t>条件表示？</a:t>
            </a:r>
            <a:endParaRPr lang="en-US" altLang="zh-CN" b="1" dirty="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条件查询</a:t>
            </a:r>
          </a:p>
        </p:txBody>
      </p:sp>
      <p:sp>
        <p:nvSpPr>
          <p:cNvPr id="13" name="Line 6"/>
          <p:cNvSpPr>
            <a:spLocks noChangeShapeType="1"/>
          </p:cNvSpPr>
          <p:nvPr/>
        </p:nvSpPr>
        <p:spPr bwMode="auto">
          <a:xfrm>
            <a:off x="298121" y="3191586"/>
            <a:ext cx="8640763" cy="0"/>
          </a:xfrm>
          <a:prstGeom prst="line">
            <a:avLst/>
          </a:prstGeom>
          <a:noFill/>
          <a:ln w="38100">
            <a:solidFill>
              <a:srgbClr val="FF0000"/>
            </a:solidFill>
            <a:round/>
            <a:headEnd/>
            <a:tailEnd/>
          </a:ln>
        </p:spPr>
        <p:txBody>
          <a:bodyPr/>
          <a:lstStyle/>
          <a:p>
            <a:endParaRPr lang="zh-CN" altLang="en-US"/>
          </a:p>
        </p:txBody>
      </p:sp>
      <p:sp>
        <p:nvSpPr>
          <p:cNvPr id="10" name="Rectangle 7"/>
          <p:cNvSpPr>
            <a:spLocks noChangeArrowheads="1"/>
          </p:cNvSpPr>
          <p:nvPr/>
        </p:nvSpPr>
        <p:spPr bwMode="auto">
          <a:xfrm>
            <a:off x="1329340" y="3401356"/>
            <a:ext cx="5899150" cy="1739900"/>
          </a:xfrm>
          <a:prstGeom prst="rect">
            <a:avLst/>
          </a:prstGeom>
          <a:solidFill>
            <a:srgbClr val="CCECFF"/>
          </a:solidFill>
          <a:ln w="9525">
            <a:noFill/>
            <a:miter lim="800000"/>
            <a:headEnd/>
            <a:tailEnd/>
          </a:ln>
        </p:spPr>
        <p:txBody>
          <a:bodyPr wrap="none" anchor="ctr">
            <a:spAutoFit/>
          </a:bodyPr>
          <a:lstStyle/>
          <a:p>
            <a:r>
              <a:rPr lang="en-US" altLang="zh-CN"/>
              <a:t>Dno  Dname	Dsex  Dage	Ddeptno	Dlevel </a:t>
            </a:r>
          </a:p>
          <a:p>
            <a:r>
              <a:rPr lang="en-US" altLang="zh-CN"/>
              <a:t>-----------------------------------------------------</a:t>
            </a:r>
          </a:p>
          <a:p>
            <a:r>
              <a:rPr lang="en-US" altLang="zh-CN"/>
              <a:t>140	</a:t>
            </a:r>
            <a:r>
              <a:rPr lang="zh-CN" altLang="en-US"/>
              <a:t>郝亦柯	男	 </a:t>
            </a:r>
            <a:r>
              <a:rPr lang="en-US" altLang="zh-CN"/>
              <a:t>28	  102	</a:t>
            </a:r>
            <a:r>
              <a:rPr lang="zh-CN" altLang="en-US"/>
              <a:t>医师</a:t>
            </a:r>
          </a:p>
          <a:p>
            <a:r>
              <a:rPr lang="en-US" altLang="zh-CN"/>
              <a:t>21	</a:t>
            </a:r>
            <a:r>
              <a:rPr lang="zh-CN" altLang="en-US"/>
              <a:t>刘伟 	男	 </a:t>
            </a:r>
            <a:r>
              <a:rPr lang="en-US" altLang="zh-CN"/>
              <a:t>43	  103	</a:t>
            </a:r>
            <a:r>
              <a:rPr lang="zh-CN" altLang="en-US"/>
              <a:t>副主任医师</a:t>
            </a:r>
          </a:p>
          <a:p>
            <a:r>
              <a:rPr lang="en-US" altLang="zh-CN"/>
              <a:t>368	</a:t>
            </a:r>
            <a:r>
              <a:rPr lang="zh-CN" altLang="en-US"/>
              <a:t>罗晓 	女	 </a:t>
            </a:r>
            <a:r>
              <a:rPr lang="en-US" altLang="zh-CN"/>
              <a:t>27	 102	</a:t>
            </a:r>
            <a:r>
              <a:rPr lang="zh-CN" altLang="en-US"/>
              <a:t>主治医师</a:t>
            </a:r>
          </a:p>
          <a:p>
            <a:r>
              <a:rPr lang="en-US" altLang="zh-CN"/>
              <a:t>73	</a:t>
            </a:r>
            <a:r>
              <a:rPr lang="zh-CN" altLang="en-US"/>
              <a:t>邓英超	女	 </a:t>
            </a:r>
            <a:r>
              <a:rPr lang="en-US" altLang="zh-CN"/>
              <a:t>43	 201	</a:t>
            </a:r>
            <a:r>
              <a:rPr lang="zh-CN" altLang="en-US"/>
              <a:t>主任医师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r>
              <a:rPr lang="zh-CN" altLang="en-US" b="1" dirty="0">
                <a:solidFill>
                  <a:schemeClr val="tx1"/>
                </a:solidFill>
              </a:rPr>
              <a:t>使用</a:t>
            </a:r>
            <a:r>
              <a:rPr lang="en-US" altLang="zh-CN" b="1" dirty="0">
                <a:solidFill>
                  <a:schemeClr val="tx1"/>
                </a:solidFill>
              </a:rPr>
              <a:t>ORDER BY</a:t>
            </a:r>
            <a:r>
              <a:rPr lang="zh-CN" altLang="en-US" b="1" dirty="0">
                <a:solidFill>
                  <a:schemeClr val="tx1"/>
                </a:solidFill>
              </a:rPr>
              <a:t>子句查询</a:t>
            </a:r>
          </a:p>
          <a:p>
            <a:pPr lvl="2" eaLnBrk="1" hangingPunct="1"/>
            <a:r>
              <a:rPr lang="zh-CN" altLang="en-US" sz="2000" b="1" dirty="0">
                <a:solidFill>
                  <a:schemeClr val="tx1"/>
                </a:solidFill>
              </a:rPr>
              <a:t>通常在查询时，需要按一定顺序显示，可以使用</a:t>
            </a:r>
            <a:r>
              <a:rPr lang="en-US" altLang="zh-CN" sz="2000" b="1" dirty="0">
                <a:solidFill>
                  <a:schemeClr val="tx1"/>
                </a:solidFill>
              </a:rPr>
              <a:t>ORDER BY</a:t>
            </a:r>
            <a:r>
              <a:rPr lang="zh-CN" altLang="en-US" sz="2000" b="1" dirty="0">
                <a:solidFill>
                  <a:schemeClr val="tx1"/>
                </a:solidFill>
              </a:rPr>
              <a:t>子句列进行排序，</a:t>
            </a:r>
            <a:r>
              <a:rPr lang="en-US" altLang="zh-CN" sz="2000" b="1" dirty="0">
                <a:solidFill>
                  <a:schemeClr val="tx1"/>
                </a:solidFill>
              </a:rPr>
              <a:t>ASC</a:t>
            </a:r>
            <a:r>
              <a:rPr lang="zh-CN" altLang="en-US" sz="2000" b="1" dirty="0">
                <a:solidFill>
                  <a:schemeClr val="tx1"/>
                </a:solidFill>
              </a:rPr>
              <a:t>和</a:t>
            </a:r>
            <a:r>
              <a:rPr lang="en-US" altLang="zh-CN" sz="2000" b="1" dirty="0">
                <a:solidFill>
                  <a:schemeClr val="tx1"/>
                </a:solidFill>
              </a:rPr>
              <a:t>DESC</a:t>
            </a:r>
            <a:r>
              <a:rPr lang="zh-CN" altLang="en-US" sz="2000" b="1" dirty="0">
                <a:solidFill>
                  <a:schemeClr val="tx1"/>
                </a:solidFill>
              </a:rPr>
              <a:t>分别表示升序和降序，用户可以任选，系统缺省为升序。</a:t>
            </a:r>
          </a:p>
          <a:p>
            <a:pPr lvl="2" eaLnBrk="1" hangingPunct="1"/>
            <a:r>
              <a:rPr lang="zh-CN" altLang="en-US" sz="2000" b="1" dirty="0">
                <a:solidFill>
                  <a:schemeClr val="tx1"/>
                </a:solidFill>
              </a:rPr>
              <a:t>如果按多列进行排序，应分别指出用于排序的列名及相关的升序或降序方式，排序方式的先后顺序与</a:t>
            </a:r>
            <a:r>
              <a:rPr lang="en-US" altLang="zh-CN" sz="2000" b="1" dirty="0">
                <a:solidFill>
                  <a:schemeClr val="tx1"/>
                </a:solidFill>
              </a:rPr>
              <a:t>ORDER BY</a:t>
            </a:r>
            <a:r>
              <a:rPr lang="zh-CN" altLang="en-US" sz="2000" b="1" dirty="0">
                <a:solidFill>
                  <a:schemeClr val="tx1"/>
                </a:solidFill>
              </a:rPr>
              <a:t>后面排序列的顺序一致。即首先由</a:t>
            </a:r>
            <a:r>
              <a:rPr lang="en-US" altLang="zh-CN" sz="2000" b="1" dirty="0">
                <a:solidFill>
                  <a:schemeClr val="tx1"/>
                </a:solidFill>
              </a:rPr>
              <a:t>ORDER BY</a:t>
            </a:r>
            <a:r>
              <a:rPr lang="zh-CN" altLang="en-US" sz="2000" b="1" dirty="0">
                <a:solidFill>
                  <a:schemeClr val="tx1"/>
                </a:solidFill>
              </a:rPr>
              <a:t>后面的第一列确定顺序，其次由第二列确定顺序，再由第三列确定顺序</a:t>
            </a:r>
            <a:r>
              <a:rPr lang="en-US" altLang="zh-CN" sz="2000" b="1" dirty="0">
                <a:solidFill>
                  <a:schemeClr val="tx1"/>
                </a:solidFill>
              </a:rPr>
              <a:t>……</a:t>
            </a:r>
            <a:r>
              <a:rPr lang="zh-CN" altLang="en-US" sz="2000" b="1" dirty="0">
                <a:solidFill>
                  <a:schemeClr val="tx1"/>
                </a:solidFill>
              </a:rPr>
              <a:t>依此类推。</a:t>
            </a:r>
          </a:p>
          <a:p>
            <a:pPr lvl="2" eaLnBrk="1" hangingPunct="1"/>
            <a:r>
              <a:rPr lang="zh-CN" altLang="en-US" sz="2000" b="1" dirty="0">
                <a:solidFill>
                  <a:schemeClr val="tx1"/>
                </a:solidFill>
              </a:rPr>
              <a:t>在</a:t>
            </a:r>
            <a:r>
              <a:rPr lang="en-US" altLang="zh-CN" sz="2000" b="1" dirty="0">
                <a:solidFill>
                  <a:schemeClr val="tx1"/>
                </a:solidFill>
              </a:rPr>
              <a:t>SQL SERVER</a:t>
            </a:r>
            <a:r>
              <a:rPr lang="zh-CN" altLang="en-US" sz="2000" b="1" dirty="0">
                <a:solidFill>
                  <a:schemeClr val="tx1"/>
                </a:solidFill>
              </a:rPr>
              <a:t>中，空值为最小。</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排序查询</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r>
              <a:rPr lang="zh-CN" altLang="en-US" b="1" dirty="0">
                <a:solidFill>
                  <a:schemeClr val="tx1"/>
                </a:solidFill>
              </a:rPr>
              <a:t>排序查询示例：单一排序标准</a:t>
            </a:r>
            <a:endParaRPr lang="en-US" altLang="zh-CN" b="1" dirty="0">
              <a:solidFill>
                <a:schemeClr val="tx1"/>
              </a:solidFill>
            </a:endParaRPr>
          </a:p>
          <a:p>
            <a:pPr lvl="2" eaLnBrk="1" hangingPunct="1"/>
            <a:r>
              <a:rPr lang="zh-CN" altLang="en-US" b="1" dirty="0">
                <a:solidFill>
                  <a:schemeClr val="tx1"/>
                </a:solidFill>
              </a:rPr>
              <a:t>按照年龄升序查询男医生信息</a:t>
            </a:r>
            <a:endParaRPr lang="en-US" altLang="zh-CN" b="1" dirty="0">
              <a:solidFill>
                <a:schemeClr val="tx1"/>
              </a:solidFill>
            </a:endParaRPr>
          </a:p>
          <a:p>
            <a:pPr lvl="1" eaLnBrk="1" hangingPunct="1">
              <a:buNone/>
            </a:pPr>
            <a:r>
              <a:rPr lang="en-US" altLang="zh-CN" b="1" dirty="0">
                <a:solidFill>
                  <a:schemeClr val="tx1"/>
                </a:solidFill>
              </a:rPr>
              <a:t>	SELECT * FROM Doctor </a:t>
            </a:r>
          </a:p>
          <a:p>
            <a:pPr lvl="1" eaLnBrk="1" hangingPunct="1">
              <a:buNone/>
            </a:pPr>
            <a:r>
              <a:rPr lang="en-US" altLang="zh-CN" b="1" dirty="0">
                <a:solidFill>
                  <a:schemeClr val="tx1"/>
                </a:solidFill>
              </a:rPr>
              <a:t>	WHERE </a:t>
            </a:r>
            <a:r>
              <a:rPr lang="en-US" altLang="zh-CN" b="1" dirty="0" err="1">
                <a:solidFill>
                  <a:schemeClr val="tx1"/>
                </a:solidFill>
              </a:rPr>
              <a:t>Dsex</a:t>
            </a:r>
            <a:r>
              <a:rPr lang="en-US" altLang="zh-CN" b="1" dirty="0">
                <a:solidFill>
                  <a:schemeClr val="tx1"/>
                </a:solidFill>
              </a:rPr>
              <a:t>='</a:t>
            </a:r>
            <a:r>
              <a:rPr lang="zh-CN" altLang="en-US" b="1" dirty="0">
                <a:solidFill>
                  <a:schemeClr val="tx1"/>
                </a:solidFill>
              </a:rPr>
              <a:t>男</a:t>
            </a:r>
            <a:r>
              <a:rPr lang="en-US" altLang="zh-CN" b="1" dirty="0">
                <a:solidFill>
                  <a:schemeClr val="tx1"/>
                </a:solidFill>
              </a:rPr>
              <a:t>' </a:t>
            </a:r>
          </a:p>
          <a:p>
            <a:pPr lvl="1" eaLnBrk="1" hangingPunct="1">
              <a:buNone/>
            </a:pPr>
            <a:r>
              <a:rPr lang="en-US" altLang="zh-CN" b="1" dirty="0">
                <a:solidFill>
                  <a:srgbClr val="FF0000"/>
                </a:solidFill>
              </a:rPr>
              <a:t>	ORDER BY </a:t>
            </a:r>
            <a:r>
              <a:rPr lang="en-US" altLang="zh-CN" b="1" dirty="0" err="1">
                <a:solidFill>
                  <a:srgbClr val="FF0000"/>
                </a:solidFill>
              </a:rPr>
              <a:t>Dage</a:t>
            </a:r>
            <a:r>
              <a:rPr lang="en-US" altLang="zh-CN" b="1" dirty="0">
                <a:solidFill>
                  <a:srgbClr val="FF0000"/>
                </a:solidFill>
              </a:rPr>
              <a:t> ASC</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排序查询</a:t>
            </a:r>
          </a:p>
        </p:txBody>
      </p:sp>
      <p:sp>
        <p:nvSpPr>
          <p:cNvPr id="9" name="Line 7"/>
          <p:cNvSpPr>
            <a:spLocks noChangeShapeType="1"/>
          </p:cNvSpPr>
          <p:nvPr/>
        </p:nvSpPr>
        <p:spPr bwMode="auto">
          <a:xfrm>
            <a:off x="220718" y="3984351"/>
            <a:ext cx="8640762" cy="0"/>
          </a:xfrm>
          <a:prstGeom prst="line">
            <a:avLst/>
          </a:prstGeom>
          <a:noFill/>
          <a:ln w="38100">
            <a:solidFill>
              <a:srgbClr val="FF0000"/>
            </a:solidFill>
            <a:round/>
            <a:headEnd/>
            <a:tailEnd/>
          </a:ln>
        </p:spPr>
        <p:txBody>
          <a:bodyPr/>
          <a:lstStyle/>
          <a:p>
            <a:endParaRPr lang="zh-CN" altLang="en-US"/>
          </a:p>
        </p:txBody>
      </p:sp>
      <p:sp>
        <p:nvSpPr>
          <p:cNvPr id="12" name="Rectangle 6"/>
          <p:cNvSpPr>
            <a:spLocks noChangeArrowheads="1"/>
          </p:cNvSpPr>
          <p:nvPr/>
        </p:nvSpPr>
        <p:spPr bwMode="auto">
          <a:xfrm>
            <a:off x="563892" y="4276834"/>
            <a:ext cx="8064500" cy="1465263"/>
          </a:xfrm>
          <a:prstGeom prst="rect">
            <a:avLst/>
          </a:prstGeom>
          <a:solidFill>
            <a:srgbClr val="CCECFF"/>
          </a:solidFill>
          <a:ln w="9525">
            <a:noFill/>
            <a:miter lim="800000"/>
            <a:headEnd/>
            <a:tailEnd/>
          </a:ln>
        </p:spPr>
        <p:txBody>
          <a:bodyPr anchor="ctr">
            <a:spAutoFit/>
          </a:bodyPr>
          <a:lstStyle/>
          <a:p>
            <a:r>
              <a:rPr lang="en-US" altLang="zh-CN"/>
              <a:t>Dno  Dname	Dsex 	Dage 	Ddeptno	Dlevel </a:t>
            </a:r>
          </a:p>
          <a:p>
            <a:r>
              <a:rPr lang="en-US" altLang="zh-CN"/>
              <a:t>-----------------------------------------------------</a:t>
            </a:r>
          </a:p>
          <a:p>
            <a:r>
              <a:rPr lang="en-US" altLang="zh-CN"/>
              <a:t>140	</a:t>
            </a:r>
            <a:r>
              <a:rPr lang="zh-CN" altLang="en-US"/>
              <a:t>郝亦柯	男	</a:t>
            </a:r>
            <a:r>
              <a:rPr lang="en-US" altLang="zh-CN"/>
              <a:t>28	102	</a:t>
            </a:r>
            <a:r>
              <a:rPr lang="zh-CN" altLang="en-US"/>
              <a:t>医师</a:t>
            </a:r>
          </a:p>
          <a:p>
            <a:r>
              <a:rPr lang="en-US" altLang="zh-CN"/>
              <a:t>82	</a:t>
            </a:r>
            <a:r>
              <a:rPr lang="zh-CN" altLang="en-US"/>
              <a:t>杨勋	男	</a:t>
            </a:r>
            <a:r>
              <a:rPr lang="en-US" altLang="zh-CN"/>
              <a:t>36	101	</a:t>
            </a:r>
            <a:r>
              <a:rPr lang="zh-CN" altLang="en-US"/>
              <a:t>副主任医师</a:t>
            </a:r>
          </a:p>
          <a:p>
            <a:r>
              <a:rPr lang="en-US" altLang="zh-CN"/>
              <a:t>21	</a:t>
            </a:r>
            <a:r>
              <a:rPr lang="zh-CN" altLang="en-US"/>
              <a:t>刘伟 	男	</a:t>
            </a:r>
            <a:r>
              <a:rPr lang="en-US" altLang="zh-CN"/>
              <a:t>43	103	</a:t>
            </a:r>
            <a:r>
              <a:rPr lang="zh-CN" altLang="en-US"/>
              <a:t>副主任医师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r>
              <a:rPr lang="zh-CN" altLang="en-US" b="1" dirty="0">
                <a:solidFill>
                  <a:schemeClr val="tx1"/>
                </a:solidFill>
              </a:rPr>
              <a:t>排序查询示例：多重排序标准</a:t>
            </a:r>
            <a:endParaRPr lang="en-US" altLang="zh-CN" b="1" dirty="0">
              <a:solidFill>
                <a:schemeClr val="tx1"/>
              </a:solidFill>
            </a:endParaRPr>
          </a:p>
          <a:p>
            <a:pPr lvl="2" eaLnBrk="1" hangingPunct="1"/>
            <a:r>
              <a:rPr lang="zh-CN" altLang="en-US" b="1" dirty="0">
                <a:solidFill>
                  <a:schemeClr val="tx1"/>
                </a:solidFill>
              </a:rPr>
              <a:t>按部门编号升序而按年龄降序查询医生信息</a:t>
            </a:r>
            <a:endParaRPr lang="en-US" altLang="zh-CN" b="1" dirty="0">
              <a:solidFill>
                <a:schemeClr val="tx1"/>
              </a:solidFill>
            </a:endParaRPr>
          </a:p>
          <a:p>
            <a:pPr lvl="1" eaLnBrk="1" hangingPunct="1">
              <a:buNone/>
            </a:pPr>
            <a:r>
              <a:rPr lang="en-US" altLang="zh-CN" b="1" dirty="0">
                <a:solidFill>
                  <a:schemeClr val="tx1"/>
                </a:solidFill>
              </a:rPr>
              <a:t>	 SELECT * FROM Doctor </a:t>
            </a:r>
          </a:p>
          <a:p>
            <a:pPr lvl="1" eaLnBrk="1" hangingPunct="1">
              <a:buNone/>
            </a:pPr>
            <a:r>
              <a:rPr lang="en-US" altLang="zh-CN" b="1" dirty="0">
                <a:solidFill>
                  <a:schemeClr val="tx1"/>
                </a:solidFill>
              </a:rPr>
              <a:t>		</a:t>
            </a:r>
            <a:r>
              <a:rPr lang="en-US" altLang="zh-CN" b="1" dirty="0">
                <a:solidFill>
                  <a:srgbClr val="FF0000"/>
                </a:solidFill>
              </a:rPr>
              <a:t>ORDER BY </a:t>
            </a:r>
            <a:r>
              <a:rPr lang="en-US" altLang="zh-CN" b="1" dirty="0" err="1">
                <a:solidFill>
                  <a:srgbClr val="FF0000"/>
                </a:solidFill>
              </a:rPr>
              <a:t>Ddeptno</a:t>
            </a:r>
            <a:r>
              <a:rPr lang="en-US" altLang="zh-CN" b="1" dirty="0">
                <a:solidFill>
                  <a:srgbClr val="FF0000"/>
                </a:solidFill>
              </a:rPr>
              <a:t> ASC ,</a:t>
            </a:r>
            <a:r>
              <a:rPr lang="en-US" altLang="zh-CN" b="1" dirty="0" err="1">
                <a:solidFill>
                  <a:srgbClr val="FF0000"/>
                </a:solidFill>
              </a:rPr>
              <a:t>Dage</a:t>
            </a:r>
            <a:r>
              <a:rPr lang="en-US" altLang="zh-CN" b="1" dirty="0">
                <a:solidFill>
                  <a:srgbClr val="FF0000"/>
                </a:solidFill>
              </a:rPr>
              <a:t> DESC</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8" y="110362"/>
            <a:ext cx="18906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排序查询</a:t>
            </a:r>
          </a:p>
        </p:txBody>
      </p:sp>
      <p:sp>
        <p:nvSpPr>
          <p:cNvPr id="9" name="Line 7"/>
          <p:cNvSpPr>
            <a:spLocks noChangeShapeType="1"/>
          </p:cNvSpPr>
          <p:nvPr/>
        </p:nvSpPr>
        <p:spPr bwMode="auto">
          <a:xfrm>
            <a:off x="220717" y="3495620"/>
            <a:ext cx="8640762" cy="0"/>
          </a:xfrm>
          <a:prstGeom prst="line">
            <a:avLst/>
          </a:prstGeom>
          <a:noFill/>
          <a:ln w="38100">
            <a:solidFill>
              <a:srgbClr val="FF0000"/>
            </a:solidFill>
            <a:round/>
            <a:headEnd/>
            <a:tailEnd/>
          </a:ln>
        </p:spPr>
        <p:txBody>
          <a:bodyPr/>
          <a:lstStyle/>
          <a:p>
            <a:endParaRPr lang="zh-CN" altLang="en-US"/>
          </a:p>
        </p:txBody>
      </p:sp>
      <p:sp>
        <p:nvSpPr>
          <p:cNvPr id="10" name="Rectangle 8"/>
          <p:cNvSpPr>
            <a:spLocks noChangeArrowheads="1"/>
          </p:cNvSpPr>
          <p:nvPr/>
        </p:nvSpPr>
        <p:spPr bwMode="auto">
          <a:xfrm>
            <a:off x="1137582" y="3863355"/>
            <a:ext cx="6445632" cy="2031325"/>
          </a:xfrm>
          <a:prstGeom prst="rect">
            <a:avLst/>
          </a:prstGeom>
          <a:solidFill>
            <a:srgbClr val="CCECFF"/>
          </a:solidFill>
          <a:ln w="9525">
            <a:noFill/>
            <a:miter lim="800000"/>
            <a:headEnd/>
            <a:tailEnd/>
          </a:ln>
        </p:spPr>
        <p:txBody>
          <a:bodyPr wrap="square" anchor="ctr">
            <a:spAutoFit/>
          </a:bodyPr>
          <a:lstStyle/>
          <a:p>
            <a:r>
              <a:rPr lang="en-US" altLang="zh-CN" b="1" dirty="0" err="1"/>
              <a:t>Dno</a:t>
            </a:r>
            <a:r>
              <a:rPr lang="en-US" altLang="zh-CN" b="1" dirty="0"/>
              <a:t>	</a:t>
            </a:r>
            <a:r>
              <a:rPr lang="en-US" altLang="zh-CN" b="1" dirty="0" err="1"/>
              <a:t>Dname</a:t>
            </a:r>
            <a:r>
              <a:rPr lang="en-US" altLang="zh-CN" b="1" dirty="0"/>
              <a:t>	</a:t>
            </a:r>
            <a:r>
              <a:rPr lang="en-US" altLang="zh-CN" b="1" dirty="0" err="1"/>
              <a:t>Dsex</a:t>
            </a:r>
            <a:r>
              <a:rPr lang="en-US" altLang="zh-CN" b="1" dirty="0"/>
              <a:t>	</a:t>
            </a:r>
            <a:r>
              <a:rPr lang="en-US" altLang="zh-CN" b="1" dirty="0" err="1"/>
              <a:t>Dage</a:t>
            </a:r>
            <a:r>
              <a:rPr lang="en-US" altLang="zh-CN" b="1" dirty="0"/>
              <a:t> 	</a:t>
            </a:r>
            <a:r>
              <a:rPr lang="en-US" altLang="zh-CN" b="1" dirty="0" err="1"/>
              <a:t>Ddeptno</a:t>
            </a:r>
            <a:r>
              <a:rPr lang="en-US" altLang="zh-CN" b="1" dirty="0"/>
              <a:t>   </a:t>
            </a:r>
            <a:r>
              <a:rPr lang="en-US" altLang="zh-CN" b="1" dirty="0" err="1"/>
              <a:t>Dlevel</a:t>
            </a:r>
            <a:r>
              <a:rPr lang="en-US" altLang="zh-CN" b="1" dirty="0"/>
              <a:t> </a:t>
            </a:r>
          </a:p>
          <a:p>
            <a:r>
              <a:rPr lang="en-US" altLang="zh-CN" b="1" dirty="0"/>
              <a:t>-----------------------------------------------------</a:t>
            </a:r>
          </a:p>
          <a:p>
            <a:r>
              <a:rPr lang="en-US" altLang="zh-CN" b="1" dirty="0"/>
              <a:t>82	</a:t>
            </a:r>
            <a:r>
              <a:rPr lang="zh-CN" altLang="en-US" b="1" dirty="0"/>
              <a:t>杨勋	 男	</a:t>
            </a:r>
            <a:r>
              <a:rPr lang="en-US" altLang="zh-CN" b="1" dirty="0"/>
              <a:t>36	101	   </a:t>
            </a:r>
            <a:r>
              <a:rPr lang="zh-CN" altLang="en-US" b="1" dirty="0"/>
              <a:t>副主任医师</a:t>
            </a:r>
          </a:p>
          <a:p>
            <a:r>
              <a:rPr lang="en-US" altLang="zh-CN" b="1" dirty="0"/>
              <a:t>140	</a:t>
            </a:r>
            <a:r>
              <a:rPr lang="zh-CN" altLang="en-US" b="1" dirty="0"/>
              <a:t>郝亦柯	男	</a:t>
            </a:r>
            <a:r>
              <a:rPr lang="en-US" altLang="zh-CN" b="1" dirty="0"/>
              <a:t>28	102	   </a:t>
            </a:r>
            <a:r>
              <a:rPr lang="zh-CN" altLang="en-US" b="1" dirty="0"/>
              <a:t>医师</a:t>
            </a:r>
          </a:p>
          <a:p>
            <a:r>
              <a:rPr lang="en-US" altLang="zh-CN" b="1" dirty="0"/>
              <a:t>368	</a:t>
            </a:r>
            <a:r>
              <a:rPr lang="zh-CN" altLang="en-US" b="1" dirty="0"/>
              <a:t>罗晓 	女	</a:t>
            </a:r>
            <a:r>
              <a:rPr lang="en-US" altLang="zh-CN" b="1" dirty="0"/>
              <a:t>27	102	   </a:t>
            </a:r>
            <a:r>
              <a:rPr lang="zh-CN" altLang="en-US" b="1" dirty="0"/>
              <a:t>主治医师</a:t>
            </a:r>
          </a:p>
          <a:p>
            <a:r>
              <a:rPr lang="en-US" altLang="zh-CN" b="1" dirty="0"/>
              <a:t>21	</a:t>
            </a:r>
            <a:r>
              <a:rPr lang="zh-CN" altLang="en-US" b="1" dirty="0"/>
              <a:t>刘伟 	男	</a:t>
            </a:r>
            <a:r>
              <a:rPr lang="en-US" altLang="zh-CN" b="1" dirty="0"/>
              <a:t>43	103	   </a:t>
            </a:r>
            <a:r>
              <a:rPr lang="zh-CN" altLang="en-US" b="1" dirty="0"/>
              <a:t>副主任医师</a:t>
            </a:r>
          </a:p>
          <a:p>
            <a:r>
              <a:rPr lang="en-US" altLang="zh-CN" b="1" dirty="0"/>
              <a:t>73	</a:t>
            </a:r>
            <a:r>
              <a:rPr lang="zh-CN" altLang="en-US" b="1" dirty="0"/>
              <a:t>邓英超	女	</a:t>
            </a:r>
            <a:r>
              <a:rPr lang="en-US" altLang="zh-CN" b="1" dirty="0"/>
              <a:t>43	201	   </a:t>
            </a:r>
            <a:r>
              <a:rPr lang="zh-CN" altLang="en-US" b="1" dirty="0"/>
              <a:t>主任医师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r>
              <a:rPr lang="zh-CN" altLang="en-US" b="1" dirty="0">
                <a:solidFill>
                  <a:schemeClr val="tx1"/>
                </a:solidFill>
              </a:rPr>
              <a:t>带表达式的查询</a:t>
            </a:r>
            <a:endParaRPr lang="en-US" altLang="zh-CN" b="1" dirty="0">
              <a:solidFill>
                <a:schemeClr val="tx1"/>
              </a:solidFill>
            </a:endParaRPr>
          </a:p>
          <a:p>
            <a:pPr lvl="2" eaLnBrk="1" hangingPunct="1"/>
            <a:r>
              <a:rPr lang="zh-CN" altLang="en-US" b="1" dirty="0">
                <a:solidFill>
                  <a:schemeClr val="tx1"/>
                </a:solidFill>
              </a:rPr>
              <a:t>在</a:t>
            </a:r>
            <a:r>
              <a:rPr lang="en-US" altLang="zh-CN" b="1" dirty="0">
                <a:solidFill>
                  <a:schemeClr val="tx1"/>
                </a:solidFill>
              </a:rPr>
              <a:t>SQL</a:t>
            </a:r>
            <a:r>
              <a:rPr lang="zh-CN" altLang="en-US" b="1" dirty="0">
                <a:solidFill>
                  <a:schemeClr val="tx1"/>
                </a:solidFill>
              </a:rPr>
              <a:t>查询中，可以使用由加（</a:t>
            </a:r>
            <a:r>
              <a:rPr lang="en-US" altLang="zh-CN" b="1" dirty="0">
                <a:solidFill>
                  <a:schemeClr val="tx1"/>
                </a:solidFill>
              </a:rPr>
              <a:t>+</a:t>
            </a:r>
            <a:r>
              <a:rPr lang="zh-CN" altLang="en-US" b="1" dirty="0">
                <a:solidFill>
                  <a:schemeClr val="tx1"/>
                </a:solidFill>
              </a:rPr>
              <a:t>）、减（－）、乘（*）、除（</a:t>
            </a:r>
            <a:r>
              <a:rPr lang="en-US" altLang="zh-CN" b="1" dirty="0">
                <a:solidFill>
                  <a:schemeClr val="tx1"/>
                </a:solidFill>
              </a:rPr>
              <a:t>/</a:t>
            </a:r>
            <a:r>
              <a:rPr lang="zh-CN" altLang="en-US" b="1" dirty="0">
                <a:solidFill>
                  <a:schemeClr val="tx1"/>
                </a:solidFill>
              </a:rPr>
              <a:t>）等算术运算符组成表达式。</a:t>
            </a:r>
          </a:p>
          <a:p>
            <a:pPr lvl="2" eaLnBrk="1" hangingPunct="1"/>
            <a:r>
              <a:rPr lang="zh-CN" altLang="en-US" b="1" dirty="0">
                <a:solidFill>
                  <a:schemeClr val="tx1"/>
                </a:solidFill>
              </a:rPr>
              <a:t>它们之间的优先顺序和普通的算术运算的优先顺序一致，即乘、除运算优先于加、减运算，表达式的运算遵循左结合，如果有括号，则优先处理括号内的表达式。</a:t>
            </a:r>
          </a:p>
          <a:p>
            <a:pPr lvl="1" eaLnBrk="1" hangingPunct="1"/>
            <a:r>
              <a:rPr lang="zh-CN" altLang="en-US" b="1" dirty="0">
                <a:solidFill>
                  <a:schemeClr val="tx1"/>
                </a:solidFill>
              </a:rPr>
              <a:t>除</a:t>
            </a:r>
            <a:r>
              <a:rPr lang="en-US" altLang="zh-CN" b="1" dirty="0">
                <a:solidFill>
                  <a:schemeClr val="tx1"/>
                </a:solidFill>
              </a:rPr>
              <a:t>FROM</a:t>
            </a:r>
            <a:r>
              <a:rPr lang="zh-CN" altLang="en-US" b="1" dirty="0">
                <a:solidFill>
                  <a:schemeClr val="tx1"/>
                </a:solidFill>
              </a:rPr>
              <a:t>子句外，其他的查询子句均可使用表达式。</a:t>
            </a:r>
            <a:endParaRPr lang="en-US" altLang="zh-CN" b="1" dirty="0">
              <a:solidFill>
                <a:schemeClr val="tx1"/>
              </a:solidFill>
            </a:endParaRPr>
          </a:p>
          <a:p>
            <a:pPr lvl="1" eaLnBrk="1" hangingPunct="1">
              <a:buNone/>
            </a:pPr>
            <a:endParaRPr lang="en-US" altLang="zh-CN" b="1" dirty="0">
              <a:solidFill>
                <a:srgbClr val="FF0000"/>
              </a:solidFill>
            </a:endParaRPr>
          </a:p>
          <a:p>
            <a:pPr lvl="1" eaLnBrk="1" hangingPunct="1">
              <a:buNone/>
            </a:pPr>
            <a:endParaRPr lang="en-US" altLang="zh-CN" b="1" dirty="0">
              <a:solidFill>
                <a:srgbClr val="FF0000"/>
              </a:solidFill>
            </a:endParaRPr>
          </a:p>
          <a:p>
            <a:pPr lvl="1" eaLnBrk="1" hangingPunct="1">
              <a:buNone/>
            </a:pPr>
            <a:endParaRPr lang="en-US" altLang="zh-CN" b="1" dirty="0">
              <a:solidFill>
                <a:srgbClr val="FF0000"/>
              </a:solidFill>
            </a:endParaRPr>
          </a:p>
          <a:p>
            <a:pPr lvl="1" eaLnBrk="1" hangingPunct="1">
              <a:buNone/>
            </a:pPr>
            <a:endParaRPr lang="en-US" altLang="zh-CN" b="1" dirty="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2268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查询表达式</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r>
              <a:rPr lang="zh-CN" altLang="en-US" b="1" dirty="0">
                <a:solidFill>
                  <a:schemeClr val="tx1"/>
                </a:solidFill>
              </a:rPr>
              <a:t>表达式查询示例</a:t>
            </a:r>
            <a:endParaRPr lang="en-US" altLang="zh-CN" b="1" dirty="0">
              <a:solidFill>
                <a:schemeClr val="tx1"/>
              </a:solidFill>
            </a:endParaRPr>
          </a:p>
          <a:p>
            <a:pPr lvl="2" eaLnBrk="1" hangingPunct="1"/>
            <a:r>
              <a:rPr lang="zh-CN" altLang="en-US" b="1" dirty="0">
                <a:solidFill>
                  <a:schemeClr val="tx1"/>
                </a:solidFill>
              </a:rPr>
              <a:t>在药品信息表中，查询药品单价提高</a:t>
            </a:r>
            <a:r>
              <a:rPr lang="en-US" altLang="zh-CN" b="1" dirty="0">
                <a:solidFill>
                  <a:schemeClr val="tx1"/>
                </a:solidFill>
              </a:rPr>
              <a:t>15%</a:t>
            </a:r>
            <a:r>
              <a:rPr lang="zh-CN" altLang="en-US" b="1" dirty="0">
                <a:solidFill>
                  <a:schemeClr val="tx1"/>
                </a:solidFill>
              </a:rPr>
              <a:t>后超过</a:t>
            </a:r>
            <a:r>
              <a:rPr lang="en-US" altLang="zh-CN" b="1" dirty="0">
                <a:solidFill>
                  <a:schemeClr val="tx1"/>
                </a:solidFill>
              </a:rPr>
              <a:t>30</a:t>
            </a:r>
            <a:r>
              <a:rPr lang="zh-CN" altLang="en-US" b="1" dirty="0">
                <a:solidFill>
                  <a:schemeClr val="tx1"/>
                </a:solidFill>
              </a:rPr>
              <a:t>元的药品信息。</a:t>
            </a:r>
            <a:endParaRPr lang="en-US" altLang="zh-CN" b="1" dirty="0">
              <a:solidFill>
                <a:schemeClr val="tx1"/>
              </a:solidFill>
            </a:endParaRPr>
          </a:p>
          <a:p>
            <a:pPr lvl="1" eaLnBrk="1" hangingPunct="1">
              <a:buNone/>
            </a:pPr>
            <a:r>
              <a:rPr lang="en-US" altLang="zh-CN" b="1" dirty="0">
                <a:solidFill>
                  <a:schemeClr val="tx1"/>
                </a:solidFill>
              </a:rPr>
              <a:t>SELECT </a:t>
            </a:r>
            <a:r>
              <a:rPr lang="en-US" altLang="zh-CN" b="1" dirty="0" err="1">
                <a:solidFill>
                  <a:schemeClr val="tx1"/>
                </a:solidFill>
              </a:rPr>
              <a:t>Mno</a:t>
            </a:r>
            <a:r>
              <a:rPr lang="en-US" altLang="zh-CN" b="1" dirty="0">
                <a:solidFill>
                  <a:schemeClr val="tx1"/>
                </a:solidFill>
              </a:rPr>
              <a:t> </a:t>
            </a:r>
            <a:r>
              <a:rPr lang="zh-CN" altLang="en-US" b="1" dirty="0">
                <a:solidFill>
                  <a:schemeClr val="tx1"/>
                </a:solidFill>
              </a:rPr>
              <a:t>编号，</a:t>
            </a:r>
            <a:r>
              <a:rPr lang="en-US" altLang="zh-CN" b="1" dirty="0" err="1">
                <a:solidFill>
                  <a:schemeClr val="tx1"/>
                </a:solidFill>
              </a:rPr>
              <a:t>Mname</a:t>
            </a:r>
            <a:r>
              <a:rPr lang="en-US" altLang="zh-CN" b="1" dirty="0">
                <a:solidFill>
                  <a:schemeClr val="tx1"/>
                </a:solidFill>
              </a:rPr>
              <a:t> </a:t>
            </a:r>
            <a:r>
              <a:rPr lang="zh-CN" altLang="en-US" b="1" dirty="0">
                <a:solidFill>
                  <a:schemeClr val="tx1"/>
                </a:solidFill>
              </a:rPr>
              <a:t>药品名，</a:t>
            </a:r>
            <a:r>
              <a:rPr lang="en-US" altLang="zh-CN" b="1" dirty="0" err="1">
                <a:solidFill>
                  <a:schemeClr val="tx1"/>
                </a:solidFill>
              </a:rPr>
              <a:t>Mprice</a:t>
            </a:r>
            <a:r>
              <a:rPr lang="en-US" altLang="zh-CN" b="1" dirty="0">
                <a:solidFill>
                  <a:schemeClr val="tx1"/>
                </a:solidFill>
              </a:rPr>
              <a:t> </a:t>
            </a:r>
            <a:r>
              <a:rPr lang="zh-CN" altLang="en-US" b="1" dirty="0">
                <a:solidFill>
                  <a:schemeClr val="tx1"/>
                </a:solidFill>
              </a:rPr>
              <a:t>单价，</a:t>
            </a:r>
            <a:endParaRPr lang="en-US" altLang="zh-CN" b="1" dirty="0">
              <a:solidFill>
                <a:schemeClr val="tx1"/>
              </a:solidFill>
            </a:endParaRPr>
          </a:p>
          <a:p>
            <a:pPr lvl="1" eaLnBrk="1" hangingPunct="1">
              <a:buNone/>
            </a:pPr>
            <a:r>
              <a:rPr lang="zh-CN" altLang="en-US" b="1" dirty="0">
                <a:solidFill>
                  <a:schemeClr val="tx1"/>
                </a:solidFill>
              </a:rPr>
              <a:t>		    </a:t>
            </a:r>
            <a:r>
              <a:rPr lang="en-US" altLang="zh-CN" b="1" dirty="0" err="1">
                <a:solidFill>
                  <a:srgbClr val="FF0000"/>
                </a:solidFill>
              </a:rPr>
              <a:t>Mprice</a:t>
            </a:r>
            <a:r>
              <a:rPr lang="en-US" altLang="zh-CN" b="1" dirty="0">
                <a:solidFill>
                  <a:srgbClr val="FF0000"/>
                </a:solidFill>
              </a:rPr>
              <a:t>*1.15</a:t>
            </a:r>
            <a:r>
              <a:rPr lang="en-US" altLang="zh-CN" b="1" dirty="0">
                <a:solidFill>
                  <a:schemeClr val="tx1"/>
                </a:solidFill>
              </a:rPr>
              <a:t> </a:t>
            </a:r>
            <a:r>
              <a:rPr lang="zh-CN" altLang="en-US" b="1" dirty="0">
                <a:solidFill>
                  <a:schemeClr val="tx1"/>
                </a:solidFill>
              </a:rPr>
              <a:t>调整单价，</a:t>
            </a:r>
            <a:r>
              <a:rPr lang="en-US" altLang="zh-CN" b="1" dirty="0" err="1">
                <a:solidFill>
                  <a:schemeClr val="tx1"/>
                </a:solidFill>
              </a:rPr>
              <a:t>Munit</a:t>
            </a:r>
            <a:r>
              <a:rPr lang="zh-CN" altLang="en-US" b="1" dirty="0">
                <a:solidFill>
                  <a:schemeClr val="tx1"/>
                </a:solidFill>
              </a:rPr>
              <a:t>单位，</a:t>
            </a:r>
            <a:r>
              <a:rPr lang="en-US" altLang="zh-CN" b="1" dirty="0" err="1">
                <a:solidFill>
                  <a:schemeClr val="tx1"/>
                </a:solidFill>
              </a:rPr>
              <a:t>Mtype</a:t>
            </a:r>
            <a:r>
              <a:rPr lang="en-US" altLang="zh-CN" b="1" dirty="0">
                <a:solidFill>
                  <a:schemeClr val="tx1"/>
                </a:solidFill>
              </a:rPr>
              <a:t> </a:t>
            </a:r>
            <a:r>
              <a:rPr lang="zh-CN" altLang="en-US" b="1" dirty="0">
                <a:solidFill>
                  <a:schemeClr val="tx1"/>
                </a:solidFill>
              </a:rPr>
              <a:t>类型</a:t>
            </a:r>
          </a:p>
          <a:p>
            <a:pPr lvl="1" eaLnBrk="1" hangingPunct="1">
              <a:buNone/>
            </a:pPr>
            <a:r>
              <a:rPr lang="en-US" altLang="zh-CN" b="1" dirty="0">
                <a:solidFill>
                  <a:schemeClr val="tx1"/>
                </a:solidFill>
              </a:rPr>
              <a:t>FROM medicine  </a:t>
            </a:r>
          </a:p>
          <a:p>
            <a:pPr lvl="1" eaLnBrk="1" hangingPunct="1">
              <a:buNone/>
            </a:pPr>
            <a:r>
              <a:rPr lang="en-US" altLang="zh-CN" b="1" dirty="0">
                <a:solidFill>
                  <a:schemeClr val="tx1"/>
                </a:solidFill>
              </a:rPr>
              <a:t>WHERE </a:t>
            </a:r>
            <a:r>
              <a:rPr lang="en-US" altLang="zh-CN" b="1" dirty="0" err="1">
                <a:solidFill>
                  <a:srgbClr val="FF0000"/>
                </a:solidFill>
              </a:rPr>
              <a:t>Mprice</a:t>
            </a:r>
            <a:r>
              <a:rPr lang="en-US" altLang="zh-CN" b="1" dirty="0">
                <a:solidFill>
                  <a:srgbClr val="FF0000"/>
                </a:solidFill>
              </a:rPr>
              <a:t>*1.15&gt;=30</a:t>
            </a:r>
          </a:p>
          <a:p>
            <a:pPr lvl="1" eaLnBrk="1" hangingPunct="1">
              <a:buNone/>
            </a:pPr>
            <a:endParaRPr lang="en-US" altLang="zh-CN" b="1" dirty="0">
              <a:solidFill>
                <a:srgbClr val="FF0000"/>
              </a:solidFill>
            </a:endParaRPr>
          </a:p>
          <a:p>
            <a:pPr lvl="1" eaLnBrk="1" hangingPunct="1">
              <a:buNone/>
            </a:pPr>
            <a:endParaRPr lang="en-US" altLang="zh-CN" b="1" dirty="0">
              <a:solidFill>
                <a:srgbClr val="FF0000"/>
              </a:solidFill>
            </a:endParaRPr>
          </a:p>
          <a:p>
            <a:pPr lvl="1" eaLnBrk="1" hangingPunct="1">
              <a:buNone/>
            </a:pPr>
            <a:endParaRPr lang="en-US" altLang="zh-CN" b="1" dirty="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2268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查询表达式</a:t>
            </a:r>
          </a:p>
        </p:txBody>
      </p:sp>
      <p:sp>
        <p:nvSpPr>
          <p:cNvPr id="7" name="Rectangle 6"/>
          <p:cNvSpPr>
            <a:spLocks noChangeArrowheads="1"/>
          </p:cNvSpPr>
          <p:nvPr/>
        </p:nvSpPr>
        <p:spPr bwMode="auto">
          <a:xfrm>
            <a:off x="789426" y="4113377"/>
            <a:ext cx="7194550" cy="2014538"/>
          </a:xfrm>
          <a:prstGeom prst="rect">
            <a:avLst/>
          </a:prstGeom>
          <a:solidFill>
            <a:srgbClr val="CCECFF"/>
          </a:solidFill>
          <a:ln w="9525">
            <a:noFill/>
            <a:miter lim="800000"/>
            <a:headEnd/>
            <a:tailEnd/>
          </a:ln>
        </p:spPr>
        <p:txBody>
          <a:bodyPr wrap="none" anchor="ctr">
            <a:spAutoFit/>
          </a:bodyPr>
          <a:lstStyle/>
          <a:p>
            <a:r>
              <a:rPr lang="zh-CN" altLang="en-US" b="1" dirty="0"/>
              <a:t>编号      药品名                   单价     	调整单价  	单位	类型</a:t>
            </a:r>
          </a:p>
          <a:p>
            <a:r>
              <a:rPr lang="en-US" altLang="zh-CN" b="1" dirty="0"/>
              <a:t>--------------------------------------------------------------------------------------------</a:t>
            </a:r>
          </a:p>
          <a:p>
            <a:r>
              <a:rPr lang="en-US" altLang="zh-CN" b="1" dirty="0"/>
              <a:t>314941	</a:t>
            </a:r>
            <a:r>
              <a:rPr lang="zh-CN" altLang="en-US" b="1" dirty="0"/>
              <a:t>肾石通颗粒	</a:t>
            </a:r>
            <a:r>
              <a:rPr lang="en-US" altLang="zh-CN" b="1" dirty="0"/>
              <a:t>27.1000	  31.165000	  </a:t>
            </a:r>
            <a:r>
              <a:rPr lang="zh-CN" altLang="en-US" b="1" dirty="0"/>
              <a:t>盒  	西药</a:t>
            </a:r>
          </a:p>
          <a:p>
            <a:r>
              <a:rPr lang="en-US" altLang="zh-CN" b="1" dirty="0"/>
              <a:t>315189	</a:t>
            </a:r>
            <a:r>
              <a:rPr lang="zh-CN" altLang="en-US" b="1" dirty="0"/>
              <a:t>心胃止痛胶囊	</a:t>
            </a:r>
            <a:r>
              <a:rPr lang="en-US" altLang="zh-CN" b="1" dirty="0"/>
              <a:t>26.9000	  30.935000	  </a:t>
            </a:r>
            <a:r>
              <a:rPr lang="zh-CN" altLang="en-US" b="1" dirty="0"/>
              <a:t>盒  	西药</a:t>
            </a:r>
          </a:p>
          <a:p>
            <a:r>
              <a:rPr lang="en-US" altLang="zh-CN" b="1" dirty="0"/>
              <a:t>315722	L-</a:t>
            </a:r>
            <a:r>
              <a:rPr lang="zh-CN" altLang="en-US" b="1" dirty="0"/>
              <a:t>谷氨酰胺胶囊  	</a:t>
            </a:r>
            <a:r>
              <a:rPr lang="en-US" altLang="zh-CN" b="1" dirty="0"/>
              <a:t>26.9000	  30.935000	  </a:t>
            </a:r>
            <a:r>
              <a:rPr lang="zh-CN" altLang="en-US" b="1" dirty="0"/>
              <a:t>盒	西药</a:t>
            </a:r>
          </a:p>
          <a:p>
            <a:r>
              <a:rPr lang="en-US" altLang="zh-CN" b="1" dirty="0"/>
              <a:t>315977	</a:t>
            </a:r>
            <a:r>
              <a:rPr lang="zh-CN" altLang="en-US" b="1" dirty="0"/>
              <a:t>胃立康片      	</a:t>
            </a:r>
            <a:r>
              <a:rPr lang="en-US" altLang="zh-CN" b="1" dirty="0"/>
              <a:t>26.5000	  30.475000	  </a:t>
            </a:r>
            <a:r>
              <a:rPr lang="zh-CN" altLang="en-US" b="1" dirty="0"/>
              <a:t>盒	西药</a:t>
            </a:r>
          </a:p>
          <a:p>
            <a:r>
              <a:rPr lang="en-US" altLang="zh-CN" b="1" dirty="0"/>
              <a:t>316910	</a:t>
            </a:r>
            <a:r>
              <a:rPr lang="zh-CN" altLang="en-US" b="1" dirty="0"/>
              <a:t>依诺沙星注射液	</a:t>
            </a:r>
            <a:r>
              <a:rPr lang="en-US" altLang="zh-CN" b="1" dirty="0"/>
              <a:t>46.0000	  52.900000	  </a:t>
            </a:r>
            <a:r>
              <a:rPr lang="zh-CN" altLang="en-US" b="1" dirty="0"/>
              <a:t>支	西药</a:t>
            </a:r>
          </a:p>
        </p:txBody>
      </p:sp>
      <p:sp>
        <p:nvSpPr>
          <p:cNvPr id="8" name="Line 7"/>
          <p:cNvSpPr>
            <a:spLocks noChangeShapeType="1"/>
          </p:cNvSpPr>
          <p:nvPr/>
        </p:nvSpPr>
        <p:spPr bwMode="auto">
          <a:xfrm>
            <a:off x="503237" y="4024586"/>
            <a:ext cx="8640763" cy="0"/>
          </a:xfrm>
          <a:prstGeom prst="line">
            <a:avLst/>
          </a:prstGeom>
          <a:noFill/>
          <a:ln w="38100">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r>
              <a:rPr lang="zh-CN" altLang="en-US" b="1" dirty="0">
                <a:solidFill>
                  <a:schemeClr val="tx1"/>
                </a:solidFill>
              </a:rPr>
              <a:t>带聚集函数的统计查询</a:t>
            </a:r>
            <a:endParaRPr lang="en-US" altLang="zh-CN" b="1" dirty="0">
              <a:solidFill>
                <a:schemeClr val="tx1"/>
              </a:solidFill>
            </a:endParaRPr>
          </a:p>
          <a:p>
            <a:pPr lvl="2" eaLnBrk="1" hangingPunct="1"/>
            <a:r>
              <a:rPr lang="zh-CN" altLang="en-US" b="1" dirty="0">
                <a:solidFill>
                  <a:schemeClr val="tx1"/>
                </a:solidFill>
              </a:rPr>
              <a:t>在实际应用中，经常要对一个数据集进行统计、求和、求平均等汇总操作，一般数据库系统都提供了聚集函数可以实现这一功能。</a:t>
            </a:r>
            <a:endParaRPr lang="en-US" altLang="zh-CN" b="1" dirty="0">
              <a:solidFill>
                <a:schemeClr val="tx1"/>
              </a:solidFill>
            </a:endParaRPr>
          </a:p>
          <a:p>
            <a:pPr lvl="2" eaLnBrk="1" hangingPunct="1"/>
            <a:r>
              <a:rPr lang="zh-CN" altLang="en-US" b="1" dirty="0">
                <a:solidFill>
                  <a:schemeClr val="tx1"/>
                </a:solidFill>
              </a:rPr>
              <a:t>聚集函数一般要忽略</a:t>
            </a:r>
            <a:r>
              <a:rPr lang="en-US" altLang="zh-CN" b="1" dirty="0">
                <a:solidFill>
                  <a:schemeClr val="tx1"/>
                </a:solidFill>
              </a:rPr>
              <a:t>NULL</a:t>
            </a:r>
            <a:r>
              <a:rPr lang="zh-CN" altLang="en-US" b="1" dirty="0">
                <a:solidFill>
                  <a:schemeClr val="tx1"/>
                </a:solidFill>
              </a:rPr>
              <a:t>值，不对</a:t>
            </a:r>
            <a:r>
              <a:rPr lang="en-US" altLang="zh-CN" b="1" dirty="0">
                <a:solidFill>
                  <a:schemeClr val="tx1"/>
                </a:solidFill>
              </a:rPr>
              <a:t>NULL</a:t>
            </a:r>
            <a:r>
              <a:rPr lang="zh-CN" altLang="en-US" b="1" dirty="0">
                <a:solidFill>
                  <a:schemeClr val="tx1"/>
                </a:solidFill>
              </a:rPr>
              <a:t>值进行操作，除</a:t>
            </a:r>
            <a:r>
              <a:rPr lang="en-US" altLang="zh-CN" b="1" dirty="0">
                <a:solidFill>
                  <a:schemeClr val="tx1"/>
                </a:solidFill>
              </a:rPr>
              <a:t>MIN</a:t>
            </a:r>
            <a:r>
              <a:rPr lang="zh-CN" altLang="en-US" b="1" dirty="0">
                <a:solidFill>
                  <a:schemeClr val="tx1"/>
                </a:solidFill>
              </a:rPr>
              <a:t>，</a:t>
            </a:r>
            <a:r>
              <a:rPr lang="en-US" altLang="zh-CN" b="1" dirty="0">
                <a:solidFill>
                  <a:schemeClr val="tx1"/>
                </a:solidFill>
              </a:rPr>
              <a:t>MAX</a:t>
            </a:r>
            <a:r>
              <a:rPr lang="zh-CN" altLang="en-US" b="1" dirty="0">
                <a:solidFill>
                  <a:schemeClr val="tx1"/>
                </a:solidFill>
              </a:rPr>
              <a:t>，</a:t>
            </a:r>
            <a:r>
              <a:rPr lang="en-US" altLang="zh-CN" b="1" dirty="0">
                <a:solidFill>
                  <a:schemeClr val="tx1"/>
                </a:solidFill>
              </a:rPr>
              <a:t>COUNT3</a:t>
            </a:r>
            <a:r>
              <a:rPr lang="zh-CN" altLang="en-US" b="1" dirty="0">
                <a:solidFill>
                  <a:schemeClr val="tx1"/>
                </a:solidFill>
              </a:rPr>
              <a:t>个函数适合于任何数据类型外，其余的聚集函数一般都要求是数值型。</a:t>
            </a:r>
          </a:p>
          <a:p>
            <a:pPr lvl="2" eaLnBrk="1" hangingPunct="1"/>
            <a:r>
              <a:rPr lang="zh-CN" altLang="en-US" b="1" dirty="0">
                <a:solidFill>
                  <a:schemeClr val="tx1"/>
                </a:solidFill>
              </a:rPr>
              <a:t>如果聚集函数加上选项</a:t>
            </a:r>
            <a:r>
              <a:rPr lang="en-US" altLang="zh-CN" b="1" dirty="0">
                <a:solidFill>
                  <a:schemeClr val="tx1"/>
                </a:solidFill>
              </a:rPr>
              <a:t>ALL</a:t>
            </a:r>
            <a:r>
              <a:rPr lang="zh-CN" altLang="en-US" b="1" dirty="0">
                <a:solidFill>
                  <a:schemeClr val="tx1"/>
                </a:solidFill>
              </a:rPr>
              <a:t>，表示对一组记录值进行计算，重复记录重复计算，但不包括</a:t>
            </a:r>
            <a:r>
              <a:rPr lang="en-US" altLang="zh-CN" b="1" dirty="0">
                <a:solidFill>
                  <a:schemeClr val="tx1"/>
                </a:solidFill>
              </a:rPr>
              <a:t>NULL</a:t>
            </a:r>
            <a:r>
              <a:rPr lang="zh-CN" altLang="en-US" b="1" dirty="0">
                <a:solidFill>
                  <a:schemeClr val="tx1"/>
                </a:solidFill>
              </a:rPr>
              <a:t>记录。如果加上选项</a:t>
            </a:r>
            <a:r>
              <a:rPr lang="en-US" altLang="zh-CN" b="1" dirty="0">
                <a:solidFill>
                  <a:schemeClr val="tx1"/>
                </a:solidFill>
              </a:rPr>
              <a:t>DISTINCT</a:t>
            </a:r>
            <a:r>
              <a:rPr lang="zh-CN" altLang="en-US" b="1" dirty="0">
                <a:solidFill>
                  <a:schemeClr val="tx1"/>
                </a:solidFill>
              </a:rPr>
              <a:t>，表示只计算不同记录值，不计算重复记录和空行，但该选项对</a:t>
            </a:r>
            <a:r>
              <a:rPr lang="en-US" altLang="zh-CN" b="1" dirty="0">
                <a:solidFill>
                  <a:schemeClr val="tx1"/>
                </a:solidFill>
              </a:rPr>
              <a:t>COUNT</a:t>
            </a:r>
            <a:r>
              <a:rPr lang="zh-CN" altLang="en-US" b="1" dirty="0">
                <a:solidFill>
                  <a:schemeClr val="tx1"/>
                </a:solidFill>
              </a:rPr>
              <a:t>（*）不起作用，缺省为</a:t>
            </a:r>
            <a:r>
              <a:rPr lang="en-US" altLang="zh-CN" b="1" dirty="0">
                <a:solidFill>
                  <a:schemeClr val="tx1"/>
                </a:solidFill>
              </a:rPr>
              <a:t>ALL</a:t>
            </a:r>
            <a:r>
              <a:rPr lang="zh-CN" altLang="en-US" b="1" dirty="0">
                <a:solidFill>
                  <a:schemeClr val="tx1"/>
                </a:solidFill>
              </a:rPr>
              <a:t>。</a:t>
            </a:r>
          </a:p>
          <a:p>
            <a:pPr lvl="1" eaLnBrk="1" hangingPunct="1"/>
            <a:r>
              <a:rPr lang="zh-CN" altLang="en-US" b="1" dirty="0">
                <a:solidFill>
                  <a:schemeClr val="tx1"/>
                </a:solidFill>
              </a:rPr>
              <a:t>格式为：</a:t>
            </a:r>
            <a:r>
              <a:rPr lang="en-US" altLang="zh-CN" b="1" dirty="0">
                <a:solidFill>
                  <a:schemeClr val="tx1"/>
                </a:solidFill>
              </a:rPr>
              <a:t>&lt;</a:t>
            </a:r>
            <a:r>
              <a:rPr lang="zh-CN" altLang="en-US" b="1" dirty="0">
                <a:solidFill>
                  <a:schemeClr val="tx1"/>
                </a:solidFill>
              </a:rPr>
              <a:t>聚集函数名</a:t>
            </a:r>
            <a:r>
              <a:rPr lang="en-US" altLang="zh-CN" b="1" dirty="0">
                <a:solidFill>
                  <a:schemeClr val="tx1"/>
                </a:solidFill>
              </a:rPr>
              <a:t>&gt;</a:t>
            </a:r>
            <a:r>
              <a:rPr lang="zh-CN" altLang="en-US" b="1" dirty="0">
                <a:solidFill>
                  <a:schemeClr val="tx1"/>
                </a:solidFill>
              </a:rPr>
              <a:t>（</a:t>
            </a:r>
            <a:r>
              <a:rPr lang="en-US" altLang="zh-CN" b="1" dirty="0">
                <a:solidFill>
                  <a:schemeClr val="tx1"/>
                </a:solidFill>
              </a:rPr>
              <a:t>DISTINCT|ALL </a:t>
            </a:r>
            <a:r>
              <a:rPr lang="zh-CN" altLang="en-US" b="1" dirty="0">
                <a:solidFill>
                  <a:schemeClr val="tx1"/>
                </a:solidFill>
              </a:rPr>
              <a:t>表达式）</a:t>
            </a:r>
            <a:endParaRPr lang="en-US" altLang="zh-CN" b="1" dirty="0">
              <a:solidFill>
                <a:schemeClr val="tx1"/>
              </a:solidFill>
            </a:endParaRPr>
          </a:p>
          <a:p>
            <a:pPr lvl="1" eaLnBrk="1" hangingPunct="1">
              <a:buNone/>
            </a:pPr>
            <a:endParaRPr lang="en-US" altLang="zh-CN" b="1" dirty="0">
              <a:solidFill>
                <a:srgbClr val="FF0000"/>
              </a:solidFill>
            </a:endParaRPr>
          </a:p>
          <a:p>
            <a:pPr lvl="1" eaLnBrk="1" hangingPunct="1">
              <a:buNone/>
            </a:pPr>
            <a:endParaRPr lang="en-US" altLang="zh-CN" b="1" dirty="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统计查询</a:t>
            </a:r>
          </a:p>
        </p:txBody>
      </p:sp>
      <p:pic>
        <p:nvPicPr>
          <p:cNvPr id="9" name="Picture 63"/>
          <p:cNvPicPr>
            <a:picLocks noChangeAspect="1" noChangeArrowheads="1"/>
          </p:cNvPicPr>
          <p:nvPr/>
        </p:nvPicPr>
        <p:blipFill>
          <a:blip r:embed="rId2"/>
          <a:srcRect/>
          <a:stretch>
            <a:fillRect/>
          </a:stretch>
        </p:blipFill>
        <p:spPr bwMode="auto">
          <a:xfrm>
            <a:off x="1844565" y="4729164"/>
            <a:ext cx="6101255" cy="21288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r>
              <a:rPr lang="zh-CN" altLang="en-US" b="1" dirty="0">
                <a:solidFill>
                  <a:schemeClr val="tx1"/>
                </a:solidFill>
              </a:rPr>
              <a:t>聚集查询示例</a:t>
            </a:r>
            <a:endParaRPr lang="en-US" altLang="zh-CN" b="1" dirty="0">
              <a:solidFill>
                <a:schemeClr val="tx1"/>
              </a:solidFill>
            </a:endParaRPr>
          </a:p>
          <a:p>
            <a:pPr lvl="2" eaLnBrk="1" hangingPunct="1"/>
            <a:r>
              <a:rPr lang="zh-CN" altLang="en-US" b="1" dirty="0">
                <a:solidFill>
                  <a:schemeClr val="tx1"/>
                </a:solidFill>
              </a:rPr>
              <a:t>统计医生人数。</a:t>
            </a:r>
            <a:endParaRPr lang="en-US" altLang="zh-CN" b="1" dirty="0">
              <a:solidFill>
                <a:schemeClr val="tx1"/>
              </a:solidFill>
            </a:endParaRPr>
          </a:p>
          <a:p>
            <a:pPr lvl="1" eaLnBrk="1" hangingPunct="1">
              <a:buNone/>
            </a:pPr>
            <a:r>
              <a:rPr lang="en-US" altLang="zh-CN" b="1" dirty="0">
                <a:solidFill>
                  <a:schemeClr val="tx1"/>
                </a:solidFill>
              </a:rPr>
              <a:t>	SELECT </a:t>
            </a:r>
            <a:r>
              <a:rPr lang="en-US" altLang="zh-CN" b="1" dirty="0">
                <a:solidFill>
                  <a:srgbClr val="FF0000"/>
                </a:solidFill>
              </a:rPr>
              <a:t>COUNT(</a:t>
            </a:r>
            <a:r>
              <a:rPr lang="en-US" altLang="zh-CN" b="1" dirty="0" err="1">
                <a:solidFill>
                  <a:srgbClr val="FF0000"/>
                </a:solidFill>
              </a:rPr>
              <a:t>Dno</a:t>
            </a:r>
            <a:r>
              <a:rPr lang="en-US" altLang="zh-CN" b="1" dirty="0">
                <a:solidFill>
                  <a:srgbClr val="FF0000"/>
                </a:solidFill>
              </a:rPr>
              <a:t>)</a:t>
            </a:r>
            <a:r>
              <a:rPr lang="zh-CN" altLang="en-US" b="1" dirty="0">
                <a:solidFill>
                  <a:srgbClr val="FF0000"/>
                </a:solidFill>
              </a:rPr>
              <a:t>人数</a:t>
            </a:r>
          </a:p>
          <a:p>
            <a:pPr lvl="1" eaLnBrk="1" hangingPunct="1">
              <a:buNone/>
            </a:pPr>
            <a:r>
              <a:rPr lang="en-US" altLang="zh-CN" b="1" dirty="0">
                <a:solidFill>
                  <a:schemeClr val="tx1"/>
                </a:solidFill>
              </a:rPr>
              <a:t>	FROM Doctor</a:t>
            </a:r>
          </a:p>
          <a:p>
            <a:pPr lvl="1" eaLnBrk="1" hangingPunct="1">
              <a:buNone/>
            </a:pPr>
            <a:endParaRPr lang="en-US" altLang="zh-CN" b="1" dirty="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聚集查询</a:t>
            </a:r>
          </a:p>
        </p:txBody>
      </p:sp>
      <p:sp>
        <p:nvSpPr>
          <p:cNvPr id="8" name="Rectangle 6"/>
          <p:cNvSpPr>
            <a:spLocks noChangeArrowheads="1"/>
          </p:cNvSpPr>
          <p:nvPr/>
        </p:nvSpPr>
        <p:spPr bwMode="auto">
          <a:xfrm>
            <a:off x="2989974" y="4090550"/>
            <a:ext cx="2039225" cy="923330"/>
          </a:xfrm>
          <a:prstGeom prst="rect">
            <a:avLst/>
          </a:prstGeom>
          <a:solidFill>
            <a:srgbClr val="CCECFF"/>
          </a:solidFill>
          <a:ln w="9525">
            <a:noFill/>
            <a:miter lim="800000"/>
            <a:headEnd/>
            <a:tailEnd/>
          </a:ln>
        </p:spPr>
        <p:txBody>
          <a:bodyPr wrap="square" anchor="ctr">
            <a:spAutoFit/>
          </a:bodyPr>
          <a:lstStyle/>
          <a:p>
            <a:pPr algn="ctr"/>
            <a:r>
              <a:rPr lang="zh-CN" altLang="en-US" b="1" dirty="0"/>
              <a:t>人数</a:t>
            </a:r>
          </a:p>
          <a:p>
            <a:pPr algn="ctr"/>
            <a:r>
              <a:rPr lang="en-US" altLang="zh-CN" b="1" dirty="0"/>
              <a:t>----------------------</a:t>
            </a:r>
          </a:p>
          <a:p>
            <a:pPr algn="ctr"/>
            <a:r>
              <a:rPr lang="en-US" altLang="zh-CN" b="1" dirty="0"/>
              <a:t>5</a:t>
            </a:r>
          </a:p>
        </p:txBody>
      </p:sp>
      <p:sp>
        <p:nvSpPr>
          <p:cNvPr id="10" name="Line 7"/>
          <p:cNvSpPr>
            <a:spLocks noChangeShapeType="1"/>
          </p:cNvSpPr>
          <p:nvPr/>
        </p:nvSpPr>
        <p:spPr bwMode="auto">
          <a:xfrm>
            <a:off x="314051" y="3740807"/>
            <a:ext cx="8640763" cy="0"/>
          </a:xfrm>
          <a:prstGeom prst="line">
            <a:avLst/>
          </a:prstGeom>
          <a:noFill/>
          <a:ln w="38100">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r>
              <a:rPr lang="zh-CN" altLang="en-US" b="1" dirty="0">
                <a:solidFill>
                  <a:schemeClr val="tx1"/>
                </a:solidFill>
              </a:rPr>
              <a:t>分组查询：</a:t>
            </a:r>
            <a:r>
              <a:rPr lang="en-US" altLang="zh-CN" b="1" dirty="0">
                <a:solidFill>
                  <a:schemeClr val="tx1"/>
                </a:solidFill>
              </a:rPr>
              <a:t>GROUP BY</a:t>
            </a:r>
            <a:r>
              <a:rPr lang="zh-CN" altLang="en-US" b="1" dirty="0">
                <a:solidFill>
                  <a:schemeClr val="tx1"/>
                </a:solidFill>
              </a:rPr>
              <a:t>子句</a:t>
            </a:r>
            <a:endParaRPr lang="en-US" altLang="zh-CN" b="1" dirty="0">
              <a:solidFill>
                <a:schemeClr val="tx1"/>
              </a:solidFill>
            </a:endParaRPr>
          </a:p>
          <a:p>
            <a:pPr lvl="2" eaLnBrk="1" hangingPunct="1"/>
            <a:r>
              <a:rPr lang="en-US" altLang="zh-CN" b="1" dirty="0">
                <a:solidFill>
                  <a:schemeClr val="tx1"/>
                </a:solidFill>
              </a:rPr>
              <a:t>GROUP BY</a:t>
            </a:r>
            <a:r>
              <a:rPr lang="zh-CN" altLang="en-US" b="1" dirty="0">
                <a:solidFill>
                  <a:schemeClr val="tx1"/>
                </a:solidFill>
              </a:rPr>
              <a:t>子句主要是完成将查询结果分组</a:t>
            </a:r>
            <a:endParaRPr lang="en-US" altLang="zh-CN" b="1" dirty="0">
              <a:solidFill>
                <a:schemeClr val="tx1"/>
              </a:solidFill>
            </a:endParaRPr>
          </a:p>
          <a:p>
            <a:pPr lvl="2" eaLnBrk="1" hangingPunct="1"/>
            <a:r>
              <a:rPr lang="zh-CN" altLang="en-US" b="1" dirty="0">
                <a:solidFill>
                  <a:schemeClr val="tx1"/>
                </a:solidFill>
              </a:rPr>
              <a:t>当</a:t>
            </a:r>
            <a:r>
              <a:rPr lang="en-US" altLang="zh-CN" b="1" dirty="0">
                <a:solidFill>
                  <a:schemeClr val="tx1"/>
                </a:solidFill>
              </a:rPr>
              <a:t>WHERE</a:t>
            </a:r>
            <a:r>
              <a:rPr lang="zh-CN" altLang="en-US" b="1" dirty="0">
                <a:solidFill>
                  <a:schemeClr val="tx1"/>
                </a:solidFill>
              </a:rPr>
              <a:t>子句和</a:t>
            </a:r>
            <a:r>
              <a:rPr lang="en-US" altLang="zh-CN" b="1" dirty="0">
                <a:solidFill>
                  <a:schemeClr val="tx1"/>
                </a:solidFill>
              </a:rPr>
              <a:t>GROUP BY</a:t>
            </a:r>
            <a:r>
              <a:rPr lang="zh-CN" altLang="en-US" b="1" dirty="0">
                <a:solidFill>
                  <a:schemeClr val="tx1"/>
                </a:solidFill>
              </a:rPr>
              <a:t>子句一起使用时，</a:t>
            </a:r>
            <a:r>
              <a:rPr lang="en-US" altLang="zh-CN" b="1" dirty="0">
                <a:solidFill>
                  <a:schemeClr val="tx1"/>
                </a:solidFill>
              </a:rPr>
              <a:t>WHERE</a:t>
            </a:r>
            <a:r>
              <a:rPr lang="zh-CN" altLang="en-US" b="1" dirty="0">
                <a:solidFill>
                  <a:schemeClr val="tx1"/>
                </a:solidFill>
              </a:rPr>
              <a:t>子句必须在</a:t>
            </a:r>
            <a:r>
              <a:rPr lang="en-US" altLang="zh-CN" b="1" dirty="0">
                <a:solidFill>
                  <a:schemeClr val="tx1"/>
                </a:solidFill>
              </a:rPr>
              <a:t>GROUP BY</a:t>
            </a:r>
            <a:r>
              <a:rPr lang="zh-CN" altLang="en-US" b="1" dirty="0">
                <a:solidFill>
                  <a:schemeClr val="tx1"/>
                </a:solidFill>
              </a:rPr>
              <a:t>子句的前面。</a:t>
            </a:r>
            <a:endParaRPr lang="en-US" altLang="zh-CN" b="1" dirty="0">
              <a:solidFill>
                <a:schemeClr val="tx1"/>
              </a:solidFill>
            </a:endParaRPr>
          </a:p>
          <a:p>
            <a:pPr lvl="2" eaLnBrk="1" hangingPunct="1"/>
            <a:r>
              <a:rPr lang="zh-CN" altLang="en-US" b="1" dirty="0">
                <a:solidFill>
                  <a:schemeClr val="tx1"/>
                </a:solidFill>
              </a:rPr>
              <a:t>执行过程：是先按</a:t>
            </a:r>
            <a:r>
              <a:rPr lang="en-US" altLang="zh-CN" b="1" dirty="0">
                <a:solidFill>
                  <a:schemeClr val="tx1"/>
                </a:solidFill>
              </a:rPr>
              <a:t>WHERE</a:t>
            </a:r>
            <a:r>
              <a:rPr lang="zh-CN" altLang="en-US" b="1" dirty="0">
                <a:solidFill>
                  <a:schemeClr val="tx1"/>
                </a:solidFill>
              </a:rPr>
              <a:t>子句找出满足条件的数据行，然后按</a:t>
            </a:r>
            <a:r>
              <a:rPr lang="en-US" altLang="zh-CN" b="1" dirty="0">
                <a:solidFill>
                  <a:schemeClr val="tx1"/>
                </a:solidFill>
              </a:rPr>
              <a:t>GROUP BY</a:t>
            </a:r>
            <a:r>
              <a:rPr lang="zh-CN" altLang="en-US" b="1" dirty="0">
                <a:solidFill>
                  <a:schemeClr val="tx1"/>
                </a:solidFill>
              </a:rPr>
              <a:t>子句指定的列来计算聚集函数的值。</a:t>
            </a:r>
            <a:endParaRPr lang="en-US" altLang="zh-CN" b="1" dirty="0">
              <a:solidFill>
                <a:schemeClr val="tx1"/>
              </a:solidFill>
            </a:endParaRPr>
          </a:p>
          <a:p>
            <a:pPr lvl="1" eaLnBrk="1" hangingPunct="1"/>
            <a:r>
              <a:rPr lang="zh-CN" altLang="en-US" b="1" dirty="0">
                <a:solidFill>
                  <a:schemeClr val="tx1"/>
                </a:solidFill>
              </a:rPr>
              <a:t>聚集查询示例：分组统计</a:t>
            </a:r>
            <a:endParaRPr lang="en-US" altLang="zh-CN" b="1" dirty="0">
              <a:solidFill>
                <a:schemeClr val="tx1"/>
              </a:solidFill>
            </a:endParaRPr>
          </a:p>
          <a:p>
            <a:pPr lvl="2" eaLnBrk="1" hangingPunct="1"/>
            <a:r>
              <a:rPr lang="zh-CN" altLang="en-US" b="1" dirty="0">
                <a:solidFill>
                  <a:schemeClr val="tx1"/>
                </a:solidFill>
              </a:rPr>
              <a:t>按部门编号统计不同部门的医生人数</a:t>
            </a:r>
          </a:p>
          <a:p>
            <a:pPr lvl="1" eaLnBrk="1" hangingPunct="1">
              <a:buNone/>
            </a:pPr>
            <a:r>
              <a:rPr lang="en-US" altLang="zh-CN" b="1" dirty="0">
                <a:solidFill>
                  <a:schemeClr val="tx1"/>
                </a:solidFill>
              </a:rPr>
              <a:t>SELECT </a:t>
            </a:r>
            <a:r>
              <a:rPr lang="en-US" altLang="zh-CN" b="1" dirty="0" err="1">
                <a:solidFill>
                  <a:schemeClr val="tx1"/>
                </a:solidFill>
              </a:rPr>
              <a:t>Ddeptno</a:t>
            </a:r>
            <a:r>
              <a:rPr lang="en-US" altLang="zh-CN" b="1" dirty="0">
                <a:solidFill>
                  <a:schemeClr val="tx1"/>
                </a:solidFill>
              </a:rPr>
              <a:t>  </a:t>
            </a:r>
            <a:r>
              <a:rPr lang="zh-CN" altLang="en-US" b="1" dirty="0">
                <a:solidFill>
                  <a:schemeClr val="tx1"/>
                </a:solidFill>
              </a:rPr>
              <a:t>部门编码， </a:t>
            </a:r>
            <a:r>
              <a:rPr lang="en-US" altLang="zh-CN" b="1" dirty="0">
                <a:solidFill>
                  <a:schemeClr val="tx1"/>
                </a:solidFill>
              </a:rPr>
              <a:t>COUNT(</a:t>
            </a:r>
            <a:r>
              <a:rPr lang="en-US" altLang="zh-CN" b="1" dirty="0" err="1">
                <a:solidFill>
                  <a:schemeClr val="tx1"/>
                </a:solidFill>
              </a:rPr>
              <a:t>Dno</a:t>
            </a:r>
            <a:r>
              <a:rPr lang="en-US" altLang="zh-CN" b="1" dirty="0">
                <a:solidFill>
                  <a:schemeClr val="tx1"/>
                </a:solidFill>
              </a:rPr>
              <a:t>)</a:t>
            </a:r>
            <a:r>
              <a:rPr lang="zh-CN" altLang="en-US" b="1" dirty="0">
                <a:solidFill>
                  <a:schemeClr val="tx1"/>
                </a:solidFill>
              </a:rPr>
              <a:t>人数</a:t>
            </a:r>
          </a:p>
          <a:p>
            <a:pPr lvl="1" eaLnBrk="1" hangingPunct="1">
              <a:buNone/>
            </a:pPr>
            <a:r>
              <a:rPr lang="en-US" altLang="zh-CN" b="1" dirty="0">
                <a:solidFill>
                  <a:schemeClr val="tx1"/>
                </a:solidFill>
              </a:rPr>
              <a:t>FROM Doctor</a:t>
            </a:r>
          </a:p>
          <a:p>
            <a:pPr lvl="1" eaLnBrk="1" hangingPunct="1">
              <a:buNone/>
            </a:pPr>
            <a:r>
              <a:rPr lang="en-US" altLang="zh-CN" b="1" dirty="0">
                <a:solidFill>
                  <a:schemeClr val="tx1"/>
                </a:solidFill>
              </a:rPr>
              <a:t>GROP BY </a:t>
            </a:r>
            <a:r>
              <a:rPr lang="en-US" altLang="zh-CN" b="1" dirty="0" err="1">
                <a:solidFill>
                  <a:schemeClr val="tx1"/>
                </a:solidFill>
              </a:rPr>
              <a:t>Ddeptno</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聚集查询</a:t>
            </a:r>
          </a:p>
        </p:txBody>
      </p:sp>
      <p:sp>
        <p:nvSpPr>
          <p:cNvPr id="10" name="Line 7"/>
          <p:cNvSpPr>
            <a:spLocks noChangeShapeType="1"/>
          </p:cNvSpPr>
          <p:nvPr/>
        </p:nvSpPr>
        <p:spPr bwMode="auto">
          <a:xfrm flipV="1">
            <a:off x="4351283" y="4682355"/>
            <a:ext cx="3909849" cy="45719"/>
          </a:xfrm>
          <a:prstGeom prst="line">
            <a:avLst/>
          </a:prstGeom>
          <a:noFill/>
          <a:ln w="38100">
            <a:solidFill>
              <a:srgbClr val="FF0000"/>
            </a:solidFill>
            <a:round/>
            <a:headEnd/>
            <a:tailEnd/>
          </a:ln>
        </p:spPr>
        <p:txBody>
          <a:bodyPr/>
          <a:lstStyle/>
          <a:p>
            <a:endParaRPr lang="zh-CN" altLang="en-US"/>
          </a:p>
        </p:txBody>
      </p:sp>
      <p:sp>
        <p:nvSpPr>
          <p:cNvPr id="9" name="Rectangle 6"/>
          <p:cNvSpPr>
            <a:spLocks noChangeArrowheads="1"/>
          </p:cNvSpPr>
          <p:nvPr/>
        </p:nvSpPr>
        <p:spPr bwMode="auto">
          <a:xfrm>
            <a:off x="5449395" y="4897382"/>
            <a:ext cx="2165350" cy="1739900"/>
          </a:xfrm>
          <a:prstGeom prst="rect">
            <a:avLst/>
          </a:prstGeom>
          <a:solidFill>
            <a:srgbClr val="CCECFF"/>
          </a:solidFill>
          <a:ln w="9525">
            <a:noFill/>
            <a:miter lim="800000"/>
            <a:headEnd/>
            <a:tailEnd/>
          </a:ln>
        </p:spPr>
        <p:txBody>
          <a:bodyPr wrap="none" anchor="ctr">
            <a:spAutoFit/>
          </a:bodyPr>
          <a:lstStyle/>
          <a:p>
            <a:pPr algn="ctr"/>
            <a:r>
              <a:rPr lang="zh-CN" altLang="en-US" b="1" dirty="0"/>
              <a:t>部门编码  人数</a:t>
            </a:r>
          </a:p>
          <a:p>
            <a:pPr algn="ctr"/>
            <a:r>
              <a:rPr lang="en-US" altLang="zh-CN" b="1" dirty="0"/>
              <a:t>--------------------------</a:t>
            </a:r>
          </a:p>
          <a:p>
            <a:pPr algn="ctr"/>
            <a:r>
              <a:rPr lang="en-US" altLang="zh-CN" b="1" dirty="0"/>
              <a:t>101	  1</a:t>
            </a:r>
          </a:p>
          <a:p>
            <a:pPr algn="ctr"/>
            <a:r>
              <a:rPr lang="en-US" altLang="zh-CN" b="1" dirty="0"/>
              <a:t>102	  2</a:t>
            </a:r>
          </a:p>
          <a:p>
            <a:pPr algn="ctr"/>
            <a:r>
              <a:rPr lang="en-US" altLang="zh-CN" b="1" dirty="0"/>
              <a:t>103	  1</a:t>
            </a:r>
          </a:p>
          <a:p>
            <a:pPr algn="ctr"/>
            <a:r>
              <a:rPr lang="en-US" altLang="zh-CN" b="1" dirty="0"/>
              <a:t>201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00125"/>
            <a:ext cx="8545513" cy="5259388"/>
          </a:xfrm>
        </p:spPr>
        <p:txBody>
          <a:bodyPr/>
          <a:lstStyle/>
          <a:p>
            <a:pPr lvl="1"/>
            <a:r>
              <a:rPr lang="zh-CN" altLang="en-US" b="1" dirty="0"/>
              <a:t>支持三级模式</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简介</a:t>
            </a:r>
          </a:p>
        </p:txBody>
      </p:sp>
      <p:grpSp>
        <p:nvGrpSpPr>
          <p:cNvPr id="6" name="Group 6"/>
          <p:cNvGrpSpPr>
            <a:grpSpLocks/>
          </p:cNvGrpSpPr>
          <p:nvPr/>
        </p:nvGrpSpPr>
        <p:grpSpPr bwMode="auto">
          <a:xfrm>
            <a:off x="323851" y="1844675"/>
            <a:ext cx="8378716" cy="3960813"/>
            <a:chOff x="204" y="1207"/>
            <a:chExt cx="5556" cy="2495"/>
          </a:xfrm>
        </p:grpSpPr>
        <p:sp>
          <p:nvSpPr>
            <p:cNvPr id="7" name="Rectangle 7"/>
            <p:cNvSpPr>
              <a:spLocks noChangeArrowheads="1"/>
            </p:cNvSpPr>
            <p:nvPr/>
          </p:nvSpPr>
          <p:spPr bwMode="auto">
            <a:xfrm>
              <a:off x="1587" y="1207"/>
              <a:ext cx="817" cy="317"/>
            </a:xfrm>
            <a:prstGeom prst="rect">
              <a:avLst/>
            </a:prstGeom>
            <a:solidFill>
              <a:srgbClr val="FFFFFF"/>
            </a:solidFill>
            <a:ln w="9525">
              <a:solidFill>
                <a:schemeClr val="tx1"/>
              </a:solidFill>
              <a:miter lim="800000"/>
              <a:headEnd/>
              <a:tailEnd/>
            </a:ln>
          </p:spPr>
          <p:txBody>
            <a:bodyPr wrap="none" anchor="ctr"/>
            <a:lstStyle/>
            <a:p>
              <a:pPr algn="ctr"/>
              <a:r>
                <a:rPr kumimoji="1" lang="en-US" altLang="zh-CN" sz="2400" b="1">
                  <a:latin typeface="Times New Roman" pitchFamily="18" charset="0"/>
                </a:rPr>
                <a:t>SQL</a:t>
              </a:r>
            </a:p>
          </p:txBody>
        </p:sp>
        <p:sp>
          <p:nvSpPr>
            <p:cNvPr id="8" name="Rectangle 8"/>
            <p:cNvSpPr>
              <a:spLocks noChangeArrowheads="1"/>
            </p:cNvSpPr>
            <p:nvPr/>
          </p:nvSpPr>
          <p:spPr bwMode="auto">
            <a:xfrm>
              <a:off x="1587" y="1933"/>
              <a:ext cx="817" cy="317"/>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视图</a:t>
              </a:r>
              <a:r>
                <a:rPr kumimoji="1" lang="en-US" altLang="zh-CN" sz="2400" b="1">
                  <a:latin typeface="Times New Roman" pitchFamily="18" charset="0"/>
                </a:rPr>
                <a:t>1</a:t>
              </a:r>
            </a:p>
          </p:txBody>
        </p:sp>
        <p:sp>
          <p:nvSpPr>
            <p:cNvPr id="9" name="Rectangle 9"/>
            <p:cNvSpPr>
              <a:spLocks noChangeArrowheads="1"/>
            </p:cNvSpPr>
            <p:nvPr/>
          </p:nvSpPr>
          <p:spPr bwMode="auto">
            <a:xfrm>
              <a:off x="3039" y="1933"/>
              <a:ext cx="817" cy="317"/>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视图</a:t>
              </a:r>
              <a:r>
                <a:rPr kumimoji="1" lang="en-US" altLang="zh-CN" sz="2400" b="1">
                  <a:latin typeface="Times New Roman" pitchFamily="18" charset="0"/>
                </a:rPr>
                <a:t>2</a:t>
              </a:r>
            </a:p>
          </p:txBody>
        </p:sp>
        <p:sp>
          <p:nvSpPr>
            <p:cNvPr id="10" name="Rectangle 10"/>
            <p:cNvSpPr>
              <a:spLocks noChangeArrowheads="1"/>
            </p:cNvSpPr>
            <p:nvPr/>
          </p:nvSpPr>
          <p:spPr bwMode="auto">
            <a:xfrm>
              <a:off x="408" y="2568"/>
              <a:ext cx="817" cy="317"/>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基本表</a:t>
              </a:r>
              <a:r>
                <a:rPr kumimoji="1" lang="en-US" altLang="zh-CN" sz="2400" b="1">
                  <a:latin typeface="Times New Roman" pitchFamily="18" charset="0"/>
                </a:rPr>
                <a:t>1</a:t>
              </a:r>
            </a:p>
          </p:txBody>
        </p:sp>
        <p:sp>
          <p:nvSpPr>
            <p:cNvPr id="11" name="Rectangle 11"/>
            <p:cNvSpPr>
              <a:spLocks noChangeArrowheads="1"/>
            </p:cNvSpPr>
            <p:nvPr/>
          </p:nvSpPr>
          <p:spPr bwMode="auto">
            <a:xfrm>
              <a:off x="1587" y="2569"/>
              <a:ext cx="817" cy="317"/>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基本表</a:t>
              </a:r>
              <a:r>
                <a:rPr kumimoji="1" lang="en-US" altLang="zh-CN" sz="2400" b="1">
                  <a:latin typeface="Times New Roman" pitchFamily="18" charset="0"/>
                </a:rPr>
                <a:t>2</a:t>
              </a:r>
            </a:p>
          </p:txBody>
        </p:sp>
        <p:sp>
          <p:nvSpPr>
            <p:cNvPr id="12" name="Rectangle 12"/>
            <p:cNvSpPr>
              <a:spLocks noChangeArrowheads="1"/>
            </p:cNvSpPr>
            <p:nvPr/>
          </p:nvSpPr>
          <p:spPr bwMode="auto">
            <a:xfrm>
              <a:off x="2676" y="2568"/>
              <a:ext cx="817" cy="317"/>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基本表</a:t>
              </a:r>
              <a:r>
                <a:rPr kumimoji="1" lang="en-US" altLang="zh-CN" sz="2400" b="1">
                  <a:latin typeface="Times New Roman" pitchFamily="18" charset="0"/>
                </a:rPr>
                <a:t>3</a:t>
              </a:r>
            </a:p>
          </p:txBody>
        </p:sp>
        <p:sp>
          <p:nvSpPr>
            <p:cNvPr id="13" name="Rectangle 13"/>
            <p:cNvSpPr>
              <a:spLocks noChangeArrowheads="1"/>
            </p:cNvSpPr>
            <p:nvPr/>
          </p:nvSpPr>
          <p:spPr bwMode="auto">
            <a:xfrm>
              <a:off x="3810" y="2568"/>
              <a:ext cx="817" cy="317"/>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基本表</a:t>
              </a:r>
              <a:r>
                <a:rPr kumimoji="1" lang="en-US" altLang="zh-CN" sz="2400" b="1">
                  <a:latin typeface="Times New Roman" pitchFamily="18" charset="0"/>
                </a:rPr>
                <a:t>4</a:t>
              </a:r>
            </a:p>
          </p:txBody>
        </p:sp>
        <p:sp>
          <p:nvSpPr>
            <p:cNvPr id="14" name="Rectangle 14"/>
            <p:cNvSpPr>
              <a:spLocks noChangeArrowheads="1"/>
            </p:cNvSpPr>
            <p:nvPr/>
          </p:nvSpPr>
          <p:spPr bwMode="auto">
            <a:xfrm>
              <a:off x="1451" y="3385"/>
              <a:ext cx="1089" cy="317"/>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存储文件</a:t>
              </a:r>
              <a:r>
                <a:rPr kumimoji="1" lang="en-US" altLang="zh-CN" sz="2400" b="1">
                  <a:latin typeface="Times New Roman" pitchFamily="18" charset="0"/>
                </a:rPr>
                <a:t>1</a:t>
              </a:r>
            </a:p>
          </p:txBody>
        </p:sp>
        <p:sp>
          <p:nvSpPr>
            <p:cNvPr id="15" name="Rectangle 15"/>
            <p:cNvSpPr>
              <a:spLocks noChangeArrowheads="1"/>
            </p:cNvSpPr>
            <p:nvPr/>
          </p:nvSpPr>
          <p:spPr bwMode="auto">
            <a:xfrm>
              <a:off x="3719" y="3385"/>
              <a:ext cx="998" cy="317"/>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存储文件</a:t>
              </a:r>
              <a:r>
                <a:rPr kumimoji="1" lang="en-US" altLang="zh-CN" sz="2400" b="1">
                  <a:latin typeface="Times New Roman" pitchFamily="18" charset="0"/>
                </a:rPr>
                <a:t>2</a:t>
              </a:r>
            </a:p>
          </p:txBody>
        </p:sp>
        <p:sp>
          <p:nvSpPr>
            <p:cNvPr id="16" name="Line 16"/>
            <p:cNvSpPr>
              <a:spLocks noChangeShapeType="1"/>
            </p:cNvSpPr>
            <p:nvPr/>
          </p:nvSpPr>
          <p:spPr bwMode="auto">
            <a:xfrm>
              <a:off x="272" y="1661"/>
              <a:ext cx="5398" cy="0"/>
            </a:xfrm>
            <a:prstGeom prst="line">
              <a:avLst/>
            </a:prstGeom>
            <a:noFill/>
            <a:ln w="9525">
              <a:solidFill>
                <a:schemeClr val="tx1"/>
              </a:solidFill>
              <a:prstDash val="dash"/>
              <a:round/>
              <a:headEnd/>
              <a:tailEnd/>
            </a:ln>
          </p:spPr>
          <p:txBody>
            <a:bodyPr/>
            <a:lstStyle/>
            <a:p>
              <a:endParaRPr lang="zh-CN" altLang="en-US" b="1"/>
            </a:p>
          </p:txBody>
        </p:sp>
        <p:sp>
          <p:nvSpPr>
            <p:cNvPr id="17" name="Line 17"/>
            <p:cNvSpPr>
              <a:spLocks noChangeShapeType="1"/>
            </p:cNvSpPr>
            <p:nvPr/>
          </p:nvSpPr>
          <p:spPr bwMode="auto">
            <a:xfrm>
              <a:off x="204" y="2387"/>
              <a:ext cx="5398" cy="0"/>
            </a:xfrm>
            <a:prstGeom prst="line">
              <a:avLst/>
            </a:prstGeom>
            <a:noFill/>
            <a:ln w="9525">
              <a:solidFill>
                <a:schemeClr val="tx1"/>
              </a:solidFill>
              <a:prstDash val="dash"/>
              <a:round/>
              <a:headEnd/>
              <a:tailEnd/>
            </a:ln>
          </p:spPr>
          <p:txBody>
            <a:bodyPr/>
            <a:lstStyle/>
            <a:p>
              <a:endParaRPr lang="zh-CN" altLang="en-US" b="1"/>
            </a:p>
          </p:txBody>
        </p:sp>
        <p:sp>
          <p:nvSpPr>
            <p:cNvPr id="18" name="Line 18"/>
            <p:cNvSpPr>
              <a:spLocks noChangeShapeType="1"/>
            </p:cNvSpPr>
            <p:nvPr/>
          </p:nvSpPr>
          <p:spPr bwMode="auto">
            <a:xfrm>
              <a:off x="204" y="3203"/>
              <a:ext cx="5398" cy="0"/>
            </a:xfrm>
            <a:prstGeom prst="line">
              <a:avLst/>
            </a:prstGeom>
            <a:noFill/>
            <a:ln w="9525">
              <a:solidFill>
                <a:schemeClr val="tx1"/>
              </a:solidFill>
              <a:prstDash val="dash"/>
              <a:round/>
              <a:headEnd/>
              <a:tailEnd/>
            </a:ln>
          </p:spPr>
          <p:txBody>
            <a:bodyPr/>
            <a:lstStyle/>
            <a:p>
              <a:endParaRPr lang="zh-CN" altLang="en-US" b="1"/>
            </a:p>
          </p:txBody>
        </p:sp>
        <p:cxnSp>
          <p:nvCxnSpPr>
            <p:cNvPr id="19" name="AutoShape 19"/>
            <p:cNvCxnSpPr>
              <a:cxnSpLocks noChangeShapeType="1"/>
              <a:stCxn id="7" idx="2"/>
              <a:endCxn id="8" idx="0"/>
            </p:cNvCxnSpPr>
            <p:nvPr/>
          </p:nvCxnSpPr>
          <p:spPr bwMode="auto">
            <a:xfrm>
              <a:off x="1996" y="1524"/>
              <a:ext cx="0" cy="409"/>
            </a:xfrm>
            <a:prstGeom prst="straightConnector1">
              <a:avLst/>
            </a:prstGeom>
            <a:noFill/>
            <a:ln w="9525">
              <a:solidFill>
                <a:schemeClr val="tx1"/>
              </a:solidFill>
              <a:round/>
              <a:headEnd type="triangle" w="med" len="med"/>
              <a:tailEnd type="triangle" w="med" len="med"/>
            </a:ln>
          </p:spPr>
        </p:cxnSp>
        <p:cxnSp>
          <p:nvCxnSpPr>
            <p:cNvPr id="20" name="AutoShape 20"/>
            <p:cNvCxnSpPr>
              <a:cxnSpLocks noChangeShapeType="1"/>
              <a:stCxn id="7" idx="2"/>
              <a:endCxn id="9" idx="0"/>
            </p:cNvCxnSpPr>
            <p:nvPr/>
          </p:nvCxnSpPr>
          <p:spPr bwMode="auto">
            <a:xfrm>
              <a:off x="1996" y="1524"/>
              <a:ext cx="1452" cy="409"/>
            </a:xfrm>
            <a:prstGeom prst="straightConnector1">
              <a:avLst/>
            </a:prstGeom>
            <a:noFill/>
            <a:ln w="9525">
              <a:solidFill>
                <a:schemeClr val="tx1"/>
              </a:solidFill>
              <a:round/>
              <a:headEnd type="triangle" w="med" len="med"/>
              <a:tailEnd type="triangle" w="med" len="med"/>
            </a:ln>
          </p:spPr>
        </p:cxnSp>
        <p:cxnSp>
          <p:nvCxnSpPr>
            <p:cNvPr id="21" name="AutoShape 21"/>
            <p:cNvCxnSpPr>
              <a:cxnSpLocks noChangeShapeType="1"/>
              <a:stCxn id="7" idx="2"/>
              <a:endCxn id="10" idx="0"/>
            </p:cNvCxnSpPr>
            <p:nvPr/>
          </p:nvCxnSpPr>
          <p:spPr bwMode="auto">
            <a:xfrm flipH="1">
              <a:off x="817" y="1524"/>
              <a:ext cx="1179" cy="1044"/>
            </a:xfrm>
            <a:prstGeom prst="straightConnector1">
              <a:avLst/>
            </a:prstGeom>
            <a:noFill/>
            <a:ln w="9525">
              <a:solidFill>
                <a:schemeClr val="tx1"/>
              </a:solidFill>
              <a:round/>
              <a:headEnd type="triangle" w="med" len="med"/>
              <a:tailEnd type="triangle" w="med" len="med"/>
            </a:ln>
          </p:spPr>
        </p:cxnSp>
        <p:cxnSp>
          <p:nvCxnSpPr>
            <p:cNvPr id="22" name="AutoShape 22"/>
            <p:cNvCxnSpPr>
              <a:cxnSpLocks noChangeShapeType="1"/>
              <a:stCxn id="8" idx="2"/>
              <a:endCxn id="11" idx="0"/>
            </p:cNvCxnSpPr>
            <p:nvPr/>
          </p:nvCxnSpPr>
          <p:spPr bwMode="auto">
            <a:xfrm>
              <a:off x="1996" y="2250"/>
              <a:ext cx="0" cy="319"/>
            </a:xfrm>
            <a:prstGeom prst="straightConnector1">
              <a:avLst/>
            </a:prstGeom>
            <a:noFill/>
            <a:ln w="9525">
              <a:solidFill>
                <a:schemeClr val="tx1"/>
              </a:solidFill>
              <a:round/>
              <a:headEnd type="triangle" w="med" len="med"/>
              <a:tailEnd type="triangle" w="med" len="med"/>
            </a:ln>
          </p:spPr>
        </p:cxnSp>
        <p:cxnSp>
          <p:nvCxnSpPr>
            <p:cNvPr id="23" name="AutoShape 23"/>
            <p:cNvCxnSpPr>
              <a:cxnSpLocks noChangeShapeType="1"/>
              <a:stCxn id="9" idx="2"/>
              <a:endCxn id="12" idx="0"/>
            </p:cNvCxnSpPr>
            <p:nvPr/>
          </p:nvCxnSpPr>
          <p:spPr bwMode="auto">
            <a:xfrm flipH="1">
              <a:off x="3085" y="2250"/>
              <a:ext cx="363" cy="318"/>
            </a:xfrm>
            <a:prstGeom prst="straightConnector1">
              <a:avLst/>
            </a:prstGeom>
            <a:noFill/>
            <a:ln w="9525">
              <a:solidFill>
                <a:schemeClr val="tx1"/>
              </a:solidFill>
              <a:round/>
              <a:headEnd type="triangle" w="med" len="med"/>
              <a:tailEnd type="triangle" w="med" len="med"/>
            </a:ln>
          </p:spPr>
        </p:cxnSp>
        <p:cxnSp>
          <p:nvCxnSpPr>
            <p:cNvPr id="24" name="AutoShape 24"/>
            <p:cNvCxnSpPr>
              <a:cxnSpLocks noChangeShapeType="1"/>
              <a:stCxn id="9" idx="2"/>
              <a:endCxn id="13" idx="0"/>
            </p:cNvCxnSpPr>
            <p:nvPr/>
          </p:nvCxnSpPr>
          <p:spPr bwMode="auto">
            <a:xfrm>
              <a:off x="3448" y="2250"/>
              <a:ext cx="771" cy="318"/>
            </a:xfrm>
            <a:prstGeom prst="straightConnector1">
              <a:avLst/>
            </a:prstGeom>
            <a:noFill/>
            <a:ln w="9525">
              <a:solidFill>
                <a:schemeClr val="tx1"/>
              </a:solidFill>
              <a:round/>
              <a:headEnd type="triangle" w="med" len="med"/>
              <a:tailEnd type="triangle" w="med" len="med"/>
            </a:ln>
          </p:spPr>
        </p:cxnSp>
        <p:cxnSp>
          <p:nvCxnSpPr>
            <p:cNvPr id="25" name="AutoShape 25"/>
            <p:cNvCxnSpPr>
              <a:cxnSpLocks noChangeShapeType="1"/>
              <a:stCxn id="13" idx="2"/>
              <a:endCxn id="15" idx="0"/>
            </p:cNvCxnSpPr>
            <p:nvPr/>
          </p:nvCxnSpPr>
          <p:spPr bwMode="auto">
            <a:xfrm flipH="1">
              <a:off x="4218" y="2885"/>
              <a:ext cx="1" cy="500"/>
            </a:xfrm>
            <a:prstGeom prst="straightConnector1">
              <a:avLst/>
            </a:prstGeom>
            <a:noFill/>
            <a:ln w="9525">
              <a:solidFill>
                <a:schemeClr val="tx1"/>
              </a:solidFill>
              <a:round/>
              <a:headEnd type="triangle" w="med" len="med"/>
              <a:tailEnd type="triangle" w="med" len="med"/>
            </a:ln>
          </p:spPr>
        </p:cxnSp>
        <p:cxnSp>
          <p:nvCxnSpPr>
            <p:cNvPr id="26" name="AutoShape 26"/>
            <p:cNvCxnSpPr>
              <a:cxnSpLocks noChangeShapeType="1"/>
              <a:stCxn id="11" idx="2"/>
              <a:endCxn id="14" idx="0"/>
            </p:cNvCxnSpPr>
            <p:nvPr/>
          </p:nvCxnSpPr>
          <p:spPr bwMode="auto">
            <a:xfrm>
              <a:off x="1996" y="2886"/>
              <a:ext cx="0" cy="499"/>
            </a:xfrm>
            <a:prstGeom prst="straightConnector1">
              <a:avLst/>
            </a:prstGeom>
            <a:noFill/>
            <a:ln w="9525">
              <a:solidFill>
                <a:schemeClr val="tx1"/>
              </a:solidFill>
              <a:round/>
              <a:headEnd type="triangle" w="med" len="med"/>
              <a:tailEnd type="triangle" w="med" len="med"/>
            </a:ln>
          </p:spPr>
        </p:cxnSp>
        <p:cxnSp>
          <p:nvCxnSpPr>
            <p:cNvPr id="27" name="AutoShape 27"/>
            <p:cNvCxnSpPr>
              <a:cxnSpLocks noChangeShapeType="1"/>
              <a:stCxn id="10" idx="2"/>
              <a:endCxn id="14" idx="0"/>
            </p:cNvCxnSpPr>
            <p:nvPr/>
          </p:nvCxnSpPr>
          <p:spPr bwMode="auto">
            <a:xfrm>
              <a:off x="817" y="2885"/>
              <a:ext cx="1179" cy="500"/>
            </a:xfrm>
            <a:prstGeom prst="straightConnector1">
              <a:avLst/>
            </a:prstGeom>
            <a:noFill/>
            <a:ln w="9525">
              <a:solidFill>
                <a:schemeClr val="tx1"/>
              </a:solidFill>
              <a:round/>
              <a:headEnd type="triangle" w="med" len="med"/>
              <a:tailEnd type="triangle" w="med" len="med"/>
            </a:ln>
          </p:spPr>
        </p:cxnSp>
        <p:cxnSp>
          <p:nvCxnSpPr>
            <p:cNvPr id="28" name="AutoShape 28"/>
            <p:cNvCxnSpPr>
              <a:cxnSpLocks noChangeShapeType="1"/>
              <a:stCxn id="12" idx="2"/>
              <a:endCxn id="14" idx="0"/>
            </p:cNvCxnSpPr>
            <p:nvPr/>
          </p:nvCxnSpPr>
          <p:spPr bwMode="auto">
            <a:xfrm flipH="1">
              <a:off x="1996" y="2885"/>
              <a:ext cx="1089" cy="500"/>
            </a:xfrm>
            <a:prstGeom prst="straightConnector1">
              <a:avLst/>
            </a:prstGeom>
            <a:noFill/>
            <a:ln w="9525">
              <a:solidFill>
                <a:schemeClr val="tx1"/>
              </a:solidFill>
              <a:round/>
              <a:headEnd type="triangle" w="med" len="med"/>
              <a:tailEnd type="triangle" w="med" len="med"/>
            </a:ln>
          </p:spPr>
        </p:cxnSp>
        <p:sp>
          <p:nvSpPr>
            <p:cNvPr id="29" name="Text Box 29"/>
            <p:cNvSpPr txBox="1">
              <a:spLocks noChangeArrowheads="1"/>
            </p:cNvSpPr>
            <p:nvPr/>
          </p:nvSpPr>
          <p:spPr bwMode="auto">
            <a:xfrm>
              <a:off x="4853" y="1842"/>
              <a:ext cx="817"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外模式</a:t>
              </a:r>
            </a:p>
          </p:txBody>
        </p:sp>
        <p:sp>
          <p:nvSpPr>
            <p:cNvPr id="30" name="Text Box 30"/>
            <p:cNvSpPr txBox="1">
              <a:spLocks noChangeArrowheads="1"/>
            </p:cNvSpPr>
            <p:nvPr/>
          </p:nvSpPr>
          <p:spPr bwMode="auto">
            <a:xfrm>
              <a:off x="4898" y="2614"/>
              <a:ext cx="817"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模式</a:t>
              </a:r>
            </a:p>
          </p:txBody>
        </p:sp>
        <p:sp>
          <p:nvSpPr>
            <p:cNvPr id="31" name="Text Box 31"/>
            <p:cNvSpPr txBox="1">
              <a:spLocks noChangeArrowheads="1"/>
            </p:cNvSpPr>
            <p:nvPr/>
          </p:nvSpPr>
          <p:spPr bwMode="auto">
            <a:xfrm>
              <a:off x="4943" y="3369"/>
              <a:ext cx="817"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内模式</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r>
              <a:rPr lang="zh-CN" altLang="en-US" b="1" dirty="0">
                <a:solidFill>
                  <a:schemeClr val="tx1"/>
                </a:solidFill>
              </a:rPr>
              <a:t>分组查询：</a:t>
            </a:r>
            <a:r>
              <a:rPr lang="en-US" altLang="zh-CN" b="1" dirty="0">
                <a:solidFill>
                  <a:schemeClr val="tx1"/>
                </a:solidFill>
              </a:rPr>
              <a:t>HAVING</a:t>
            </a:r>
            <a:r>
              <a:rPr lang="zh-CN" altLang="en-US" b="1" dirty="0">
                <a:solidFill>
                  <a:schemeClr val="tx1"/>
                </a:solidFill>
              </a:rPr>
              <a:t>子句</a:t>
            </a:r>
            <a:endParaRPr lang="en-US" altLang="zh-CN" b="1" dirty="0">
              <a:solidFill>
                <a:schemeClr val="tx1"/>
              </a:solidFill>
            </a:endParaRPr>
          </a:p>
          <a:p>
            <a:pPr lvl="2" eaLnBrk="1" hangingPunct="1"/>
            <a:r>
              <a:rPr lang="zh-CN" altLang="en-US" b="1" dirty="0">
                <a:solidFill>
                  <a:schemeClr val="tx1"/>
                </a:solidFill>
              </a:rPr>
              <a:t>当需要选出符合条件的分组统计值时，在</a:t>
            </a:r>
            <a:r>
              <a:rPr lang="en-US" altLang="zh-CN" b="1" dirty="0">
                <a:solidFill>
                  <a:schemeClr val="tx1"/>
                </a:solidFill>
              </a:rPr>
              <a:t>GROUP BY</a:t>
            </a:r>
            <a:r>
              <a:rPr lang="zh-CN" altLang="en-US" b="1" dirty="0">
                <a:solidFill>
                  <a:schemeClr val="tx1"/>
                </a:solidFill>
              </a:rPr>
              <a:t>子句之后，可使用</a:t>
            </a:r>
            <a:r>
              <a:rPr lang="en-US" altLang="zh-CN" b="1" dirty="0">
                <a:solidFill>
                  <a:schemeClr val="tx1"/>
                </a:solidFill>
              </a:rPr>
              <a:t>HAVING</a:t>
            </a:r>
            <a:r>
              <a:rPr lang="zh-CN" altLang="en-US" b="1" dirty="0">
                <a:solidFill>
                  <a:schemeClr val="tx1"/>
                </a:solidFill>
              </a:rPr>
              <a:t>子句实现。        </a:t>
            </a:r>
          </a:p>
          <a:p>
            <a:pPr lvl="2" eaLnBrk="1" hangingPunct="1"/>
            <a:r>
              <a:rPr lang="en-US" altLang="zh-CN" b="1" dirty="0">
                <a:solidFill>
                  <a:schemeClr val="tx1"/>
                </a:solidFill>
              </a:rPr>
              <a:t>HAVING</a:t>
            </a:r>
            <a:r>
              <a:rPr lang="zh-CN" altLang="en-US" b="1" dirty="0">
                <a:solidFill>
                  <a:schemeClr val="tx1"/>
                </a:solidFill>
              </a:rPr>
              <a:t>子句与</a:t>
            </a:r>
            <a:r>
              <a:rPr lang="en-US" altLang="zh-CN" b="1" dirty="0">
                <a:solidFill>
                  <a:schemeClr val="tx1"/>
                </a:solidFill>
              </a:rPr>
              <a:t>WHERE</a:t>
            </a:r>
            <a:r>
              <a:rPr lang="zh-CN" altLang="en-US" b="1" dirty="0">
                <a:solidFill>
                  <a:schemeClr val="tx1"/>
                </a:solidFill>
              </a:rPr>
              <a:t>子句区别是：</a:t>
            </a:r>
            <a:r>
              <a:rPr lang="en-US" altLang="zh-CN" b="1" dirty="0">
                <a:solidFill>
                  <a:schemeClr val="tx1"/>
                </a:solidFill>
              </a:rPr>
              <a:t>WHERE</a:t>
            </a:r>
            <a:r>
              <a:rPr lang="zh-CN" altLang="en-US" b="1" dirty="0">
                <a:solidFill>
                  <a:schemeClr val="tx1"/>
                </a:solidFill>
              </a:rPr>
              <a:t>子句作用在分组之前选择符合条件的记录，而</a:t>
            </a:r>
            <a:r>
              <a:rPr lang="en-US" altLang="zh-CN" b="1" dirty="0">
                <a:solidFill>
                  <a:schemeClr val="tx1"/>
                </a:solidFill>
              </a:rPr>
              <a:t>HAVING</a:t>
            </a:r>
            <a:r>
              <a:rPr lang="zh-CN" altLang="en-US" b="1" dirty="0">
                <a:solidFill>
                  <a:schemeClr val="tx1"/>
                </a:solidFill>
              </a:rPr>
              <a:t>子句是作用在分组之后选择符合条件的分组结果。</a:t>
            </a:r>
          </a:p>
          <a:p>
            <a:pPr lvl="2" eaLnBrk="1" hangingPunct="1"/>
            <a:r>
              <a:rPr lang="en-US" altLang="zh-CN" b="1" dirty="0">
                <a:solidFill>
                  <a:schemeClr val="tx1"/>
                </a:solidFill>
              </a:rPr>
              <a:t>HAVING</a:t>
            </a:r>
            <a:r>
              <a:rPr lang="zh-CN" altLang="en-US" b="1" dirty="0">
                <a:solidFill>
                  <a:schemeClr val="tx1"/>
                </a:solidFill>
              </a:rPr>
              <a:t>子句必须在含有</a:t>
            </a:r>
            <a:r>
              <a:rPr lang="en-US" altLang="zh-CN" b="1" dirty="0">
                <a:solidFill>
                  <a:schemeClr val="tx1"/>
                </a:solidFill>
              </a:rPr>
              <a:t>GROUP BY</a:t>
            </a:r>
            <a:r>
              <a:rPr lang="zh-CN" altLang="en-US" b="1" dirty="0">
                <a:solidFill>
                  <a:schemeClr val="tx1"/>
                </a:solidFill>
              </a:rPr>
              <a:t>子句的查询语句使用，不能单独</a:t>
            </a:r>
            <a:r>
              <a:rPr lang="zh-CN" altLang="en-US" b="1">
                <a:solidFill>
                  <a:schemeClr val="tx1"/>
                </a:solidFill>
              </a:rPr>
              <a:t>使用。</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聚集查询</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r>
              <a:rPr lang="zh-CN" altLang="en-US" b="1" dirty="0">
                <a:solidFill>
                  <a:schemeClr val="tx1"/>
                </a:solidFill>
              </a:rPr>
              <a:t>聚集查询示例：条件分组统计</a:t>
            </a:r>
            <a:endParaRPr lang="en-US" altLang="zh-CN" b="1" dirty="0">
              <a:solidFill>
                <a:schemeClr val="tx1"/>
              </a:solidFill>
            </a:endParaRPr>
          </a:p>
          <a:p>
            <a:pPr lvl="2" eaLnBrk="1" hangingPunct="1"/>
            <a:r>
              <a:rPr lang="zh-CN" altLang="en-US" b="1" dirty="0">
                <a:solidFill>
                  <a:schemeClr val="tx1"/>
                </a:solidFill>
              </a:rPr>
              <a:t>在医生基本信息表中，按部门统计男医生的平均年龄不超过</a:t>
            </a:r>
            <a:r>
              <a:rPr lang="en-US" altLang="zh-CN" b="1" dirty="0">
                <a:solidFill>
                  <a:schemeClr val="tx1"/>
                </a:solidFill>
              </a:rPr>
              <a:t>40</a:t>
            </a:r>
            <a:r>
              <a:rPr lang="zh-CN" altLang="en-US" b="1" dirty="0">
                <a:solidFill>
                  <a:schemeClr val="tx1"/>
                </a:solidFill>
              </a:rPr>
              <a:t>岁的部门编号，并按平均年龄升序显示。</a:t>
            </a:r>
            <a:endParaRPr lang="en-US" altLang="zh-CN" b="1" dirty="0">
              <a:solidFill>
                <a:schemeClr val="tx1"/>
              </a:solidFill>
            </a:endParaRPr>
          </a:p>
          <a:p>
            <a:pPr lvl="2" eaLnBrk="1" hangingPunct="1">
              <a:buNone/>
            </a:pPr>
            <a:r>
              <a:rPr lang="en-US" altLang="zh-CN" b="1" dirty="0">
                <a:solidFill>
                  <a:schemeClr val="tx1"/>
                </a:solidFill>
              </a:rPr>
              <a:t>SELECT </a:t>
            </a:r>
            <a:r>
              <a:rPr lang="en-US" altLang="zh-CN" b="1" dirty="0" err="1">
                <a:solidFill>
                  <a:schemeClr val="tx1"/>
                </a:solidFill>
              </a:rPr>
              <a:t>Ddeptno</a:t>
            </a:r>
            <a:r>
              <a:rPr lang="en-US" altLang="zh-CN" b="1" dirty="0">
                <a:solidFill>
                  <a:schemeClr val="tx1"/>
                </a:solidFill>
              </a:rPr>
              <a:t> </a:t>
            </a:r>
            <a:r>
              <a:rPr lang="zh-CN" altLang="en-US" b="1" dirty="0">
                <a:solidFill>
                  <a:schemeClr val="tx1"/>
                </a:solidFill>
              </a:rPr>
              <a:t>部门编号</a:t>
            </a:r>
            <a:r>
              <a:rPr lang="en-US" altLang="zh-CN" b="1" dirty="0">
                <a:solidFill>
                  <a:schemeClr val="tx1"/>
                </a:solidFill>
              </a:rPr>
              <a:t>,AVG(</a:t>
            </a:r>
            <a:r>
              <a:rPr lang="en-US" altLang="zh-CN" b="1" dirty="0" err="1">
                <a:solidFill>
                  <a:schemeClr val="tx1"/>
                </a:solidFill>
              </a:rPr>
              <a:t>Dage</a:t>
            </a:r>
            <a:r>
              <a:rPr lang="en-US" altLang="zh-CN" b="1" dirty="0">
                <a:solidFill>
                  <a:schemeClr val="tx1"/>
                </a:solidFill>
              </a:rPr>
              <a:t>) </a:t>
            </a:r>
            <a:r>
              <a:rPr lang="zh-CN" altLang="en-US" b="1" dirty="0">
                <a:solidFill>
                  <a:schemeClr val="tx1"/>
                </a:solidFill>
              </a:rPr>
              <a:t>平均年龄</a:t>
            </a:r>
          </a:p>
          <a:p>
            <a:pPr lvl="2" eaLnBrk="1" hangingPunct="1">
              <a:buNone/>
            </a:pPr>
            <a:r>
              <a:rPr lang="en-US" altLang="zh-CN" b="1" dirty="0">
                <a:solidFill>
                  <a:schemeClr val="tx1"/>
                </a:solidFill>
              </a:rPr>
              <a:t>FROM Doctor</a:t>
            </a:r>
          </a:p>
          <a:p>
            <a:pPr lvl="2" eaLnBrk="1" hangingPunct="1">
              <a:buNone/>
            </a:pPr>
            <a:r>
              <a:rPr lang="en-US" altLang="zh-CN" b="1" dirty="0">
                <a:solidFill>
                  <a:schemeClr val="tx1"/>
                </a:solidFill>
              </a:rPr>
              <a:t>WHERE </a:t>
            </a:r>
            <a:r>
              <a:rPr lang="en-US" altLang="zh-CN" b="1" dirty="0" err="1">
                <a:solidFill>
                  <a:schemeClr val="tx1"/>
                </a:solidFill>
              </a:rPr>
              <a:t>Dsex</a:t>
            </a:r>
            <a:r>
              <a:rPr lang="en-US" altLang="zh-CN" b="1" dirty="0">
                <a:solidFill>
                  <a:schemeClr val="tx1"/>
                </a:solidFill>
              </a:rPr>
              <a:t>='</a:t>
            </a:r>
            <a:r>
              <a:rPr lang="zh-CN" altLang="en-US" b="1" dirty="0">
                <a:solidFill>
                  <a:schemeClr val="tx1"/>
                </a:solidFill>
              </a:rPr>
              <a:t>男</a:t>
            </a:r>
            <a:r>
              <a:rPr lang="en-US" altLang="zh-CN" b="1" dirty="0">
                <a:solidFill>
                  <a:schemeClr val="tx1"/>
                </a:solidFill>
              </a:rPr>
              <a:t>'</a:t>
            </a:r>
          </a:p>
          <a:p>
            <a:pPr lvl="2" eaLnBrk="1" hangingPunct="1">
              <a:buNone/>
            </a:pPr>
            <a:r>
              <a:rPr lang="en-US" altLang="zh-CN" b="1" dirty="0">
                <a:solidFill>
                  <a:schemeClr val="tx1"/>
                </a:solidFill>
              </a:rPr>
              <a:t>GROUP BY </a:t>
            </a:r>
            <a:r>
              <a:rPr lang="en-US" altLang="zh-CN" b="1" dirty="0" err="1">
                <a:solidFill>
                  <a:schemeClr val="tx1"/>
                </a:solidFill>
              </a:rPr>
              <a:t>Ddeptno</a:t>
            </a:r>
            <a:endParaRPr lang="en-US" altLang="zh-CN" b="1" dirty="0">
              <a:solidFill>
                <a:schemeClr val="tx1"/>
              </a:solidFill>
            </a:endParaRPr>
          </a:p>
          <a:p>
            <a:pPr lvl="2" eaLnBrk="1" hangingPunct="1">
              <a:buNone/>
            </a:pPr>
            <a:r>
              <a:rPr lang="en-US" altLang="zh-CN" b="1" dirty="0">
                <a:solidFill>
                  <a:srgbClr val="FF0000"/>
                </a:solidFill>
              </a:rPr>
              <a:t>HAVING AVG(</a:t>
            </a:r>
            <a:r>
              <a:rPr lang="en-US" altLang="zh-CN" b="1" dirty="0" err="1">
                <a:solidFill>
                  <a:srgbClr val="FF0000"/>
                </a:solidFill>
              </a:rPr>
              <a:t>Dage</a:t>
            </a:r>
            <a:r>
              <a:rPr lang="en-US" altLang="zh-CN" b="1" dirty="0">
                <a:solidFill>
                  <a:srgbClr val="FF0000"/>
                </a:solidFill>
              </a:rPr>
              <a:t>)&lt;=40</a:t>
            </a:r>
          </a:p>
          <a:p>
            <a:pPr lvl="2" eaLnBrk="1" hangingPunct="1">
              <a:buNone/>
            </a:pPr>
            <a:r>
              <a:rPr lang="en-US" altLang="zh-CN" b="1" dirty="0">
                <a:solidFill>
                  <a:schemeClr val="tx1"/>
                </a:solidFill>
              </a:rPr>
              <a:t>ORDER BY AVG(</a:t>
            </a:r>
            <a:r>
              <a:rPr lang="en-US" altLang="zh-CN" b="1" dirty="0" err="1">
                <a:solidFill>
                  <a:schemeClr val="tx1"/>
                </a:solidFill>
              </a:rPr>
              <a:t>Dage</a:t>
            </a:r>
            <a:r>
              <a:rPr lang="en-US" altLang="zh-CN" b="1" dirty="0">
                <a:solidFill>
                  <a:schemeClr val="tx1"/>
                </a:solidFill>
              </a:rPr>
              <a:t>) </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聚集查询</a:t>
            </a:r>
          </a:p>
        </p:txBody>
      </p:sp>
      <p:sp>
        <p:nvSpPr>
          <p:cNvPr id="12" name="Rectangle 5"/>
          <p:cNvSpPr>
            <a:spLocks noChangeArrowheads="1"/>
          </p:cNvSpPr>
          <p:nvPr/>
        </p:nvSpPr>
        <p:spPr bwMode="auto">
          <a:xfrm>
            <a:off x="6500923" y="4634953"/>
            <a:ext cx="2411412" cy="1069975"/>
          </a:xfrm>
          <a:prstGeom prst="rect">
            <a:avLst/>
          </a:prstGeom>
          <a:solidFill>
            <a:srgbClr val="CCECFF"/>
          </a:solidFill>
          <a:ln w="9525">
            <a:noFill/>
            <a:miter lim="800000"/>
            <a:headEnd/>
            <a:tailEnd/>
          </a:ln>
        </p:spPr>
        <p:txBody>
          <a:bodyPr anchor="ctr">
            <a:spAutoFit/>
          </a:bodyPr>
          <a:lstStyle/>
          <a:p>
            <a:pPr algn="ctr"/>
            <a:r>
              <a:rPr lang="zh-CN" altLang="en-US" sz="1600" b="1"/>
              <a:t>部门编号  平均年龄</a:t>
            </a:r>
          </a:p>
          <a:p>
            <a:pPr algn="ctr"/>
            <a:r>
              <a:rPr lang="en-US" altLang="zh-CN" sz="1600" b="1"/>
              <a:t>-------------------------------</a:t>
            </a:r>
          </a:p>
          <a:p>
            <a:pPr algn="ctr"/>
            <a:r>
              <a:rPr lang="en-US" altLang="zh-CN" sz="1600" b="1"/>
              <a:t>102 	     28</a:t>
            </a:r>
          </a:p>
          <a:p>
            <a:pPr algn="ctr"/>
            <a:r>
              <a:rPr lang="en-US" altLang="zh-CN" sz="1600" b="1"/>
              <a:t>101	     36</a:t>
            </a:r>
          </a:p>
        </p:txBody>
      </p:sp>
      <p:graphicFrame>
        <p:nvGraphicFramePr>
          <p:cNvPr id="13" name="Group 354"/>
          <p:cNvGraphicFramePr>
            <a:graphicFrameLocks noGrp="1"/>
          </p:cNvGraphicFramePr>
          <p:nvPr/>
        </p:nvGraphicFramePr>
        <p:xfrm>
          <a:off x="116323" y="4330262"/>
          <a:ext cx="5905500" cy="1657351"/>
        </p:xfrm>
        <a:graphic>
          <a:graphicData uri="http://schemas.openxmlformats.org/drawingml/2006/table">
            <a:tbl>
              <a:tblPr/>
              <a:tblGrid>
                <a:gridCol w="504825">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719138">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1152525">
                  <a:extLst>
                    <a:ext uri="{9D8B030D-6E8A-4147-A177-3AD203B41FA5}">
                      <a16:colId xmlns:a16="http://schemas.microsoft.com/office/drawing/2014/main" val="20005"/>
                    </a:ext>
                  </a:extLst>
                </a:gridCol>
                <a:gridCol w="936625">
                  <a:extLst>
                    <a:ext uri="{9D8B030D-6E8A-4147-A177-3AD203B41FA5}">
                      <a16:colId xmlns:a16="http://schemas.microsoft.com/office/drawing/2014/main" val="20006"/>
                    </a:ext>
                  </a:extLst>
                </a:gridCol>
              </a:tblGrid>
              <a:tr h="2635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Dno</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Dname</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Dsex</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Dage</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Ddeptno</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177800" algn="l"/>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Dlevel</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Dsalary</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265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140</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郝亦柯</a:t>
                      </a:r>
                      <a:endParaRPr kumimoji="0" lang="zh-CN" altLang="en-US"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男</a:t>
                      </a:r>
                      <a:endParaRPr kumimoji="0" lang="zh-CN" altLang="en-US"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28</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102</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医师</a:t>
                      </a:r>
                      <a:endParaRPr kumimoji="0" lang="zh-CN" altLang="en-US"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1800</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21</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刘伟</a:t>
                      </a:r>
                      <a:endParaRPr kumimoji="0" lang="zh-CN" altLang="en-US"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男</a:t>
                      </a:r>
                      <a:endParaRPr kumimoji="0" lang="zh-CN" altLang="en-US"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43</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103</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副主任医师</a:t>
                      </a:r>
                      <a:endParaRPr kumimoji="0" lang="zh-CN" altLang="en-US"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2800</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2635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368</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罗晓</a:t>
                      </a:r>
                      <a:endParaRPr kumimoji="0" lang="zh-CN" altLang="en-US"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女</a:t>
                      </a:r>
                      <a:endParaRPr kumimoji="0" lang="zh-CN" altLang="en-US"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27</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102</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主治医师</a:t>
                      </a:r>
                      <a:endParaRPr kumimoji="0" lang="zh-CN" altLang="en-US"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2000</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265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73</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邓英超</a:t>
                      </a:r>
                      <a:endParaRPr kumimoji="0" lang="zh-CN" altLang="en-US"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女</a:t>
                      </a:r>
                      <a:endParaRPr kumimoji="0" lang="zh-CN" altLang="en-US"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43</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201</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主任医师</a:t>
                      </a:r>
                      <a:endParaRPr kumimoji="0" lang="zh-CN" altLang="en-US"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3200</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2635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82</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杨勋</a:t>
                      </a:r>
                      <a:endParaRPr kumimoji="0" lang="zh-CN" altLang="en-US"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男</a:t>
                      </a:r>
                      <a:endParaRPr kumimoji="0" lang="zh-CN" altLang="en-US"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36</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101</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副主任医师</a:t>
                      </a:r>
                      <a:endParaRPr kumimoji="0" lang="zh-CN" altLang="en-US" sz="1400" b="1"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2800</a:t>
                      </a:r>
                      <a:endParaRPr kumimoji="0" lang="en-US" altLang="zh-CN" sz="1400" b="1" i="0" u="none" strike="noStrike" cap="none" normalizeH="0" baseline="0" dirty="0">
                        <a:ln>
                          <a:noFill/>
                        </a:ln>
                        <a:solidFill>
                          <a:schemeClr val="tx1"/>
                        </a:solidFill>
                        <a:effectLst/>
                        <a:latin typeface="Arial"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bl>
          </a:graphicData>
        </a:graphic>
      </p:graphicFrame>
      <p:sp>
        <p:nvSpPr>
          <p:cNvPr id="14" name="Line 355"/>
          <p:cNvSpPr>
            <a:spLocks noChangeShapeType="1"/>
          </p:cNvSpPr>
          <p:nvPr/>
        </p:nvSpPr>
        <p:spPr bwMode="auto">
          <a:xfrm>
            <a:off x="6196232" y="3979863"/>
            <a:ext cx="0" cy="2232025"/>
          </a:xfrm>
          <a:prstGeom prst="line">
            <a:avLst/>
          </a:prstGeom>
          <a:noFill/>
          <a:ln w="28575">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646113" y="1031875"/>
            <a:ext cx="8497887" cy="5384800"/>
          </a:xfrm>
        </p:spPr>
        <p:txBody>
          <a:bodyPr/>
          <a:lstStyle/>
          <a:p>
            <a:pPr lvl="1" eaLnBrk="1" hangingPunct="1"/>
            <a:r>
              <a:rPr lang="zh-CN" altLang="en-US" dirty="0"/>
              <a:t>多表间的连接查询</a:t>
            </a:r>
            <a:endParaRPr lang="en-US" altLang="zh-CN" dirty="0"/>
          </a:p>
          <a:p>
            <a:pPr lvl="2" eaLnBrk="1" hangingPunct="1"/>
            <a:r>
              <a:rPr lang="zh-CN" altLang="en-US" b="1" dirty="0">
                <a:solidFill>
                  <a:schemeClr val="tx1"/>
                </a:solidFill>
              </a:rPr>
              <a:t>多表查询的理论基础是关系运算。</a:t>
            </a:r>
          </a:p>
          <a:p>
            <a:pPr lvl="2" eaLnBrk="1" hangingPunct="1"/>
            <a:r>
              <a:rPr lang="zh-CN" altLang="en-US" b="1" dirty="0">
                <a:solidFill>
                  <a:schemeClr val="tx1"/>
                </a:solidFill>
              </a:rPr>
              <a:t>多表间的连接运算遵循笛卡尔规则，但“笛卡尔”查询会产生大量的无意义的数据记录。因此，在进行连接时加上一些限制条件，使产生的数据记录是笛卡尔连接结果集的子集。</a:t>
            </a:r>
            <a:endParaRPr lang="en-US" altLang="zh-CN" b="1" dirty="0">
              <a:solidFill>
                <a:schemeClr val="tx1"/>
              </a:solidFill>
            </a:endParaRPr>
          </a:p>
          <a:p>
            <a:pPr lvl="2" eaLnBrk="1" hangingPunct="1"/>
            <a:r>
              <a:rPr lang="zh-CN" altLang="en-US" b="1" dirty="0">
                <a:solidFill>
                  <a:schemeClr val="tx1"/>
                </a:solidFill>
              </a:rPr>
              <a:t>进行连接运算的表，必须存在着有某种关系的公共列，连接运算实际是比较各表的公共列值，如果满足条件的连接产生组合输出行。</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5122863" cy="5384800"/>
          </a:xfrm>
        </p:spPr>
        <p:txBody>
          <a:bodyPr/>
          <a:lstStyle/>
          <a:p>
            <a:pPr lvl="1" eaLnBrk="1" hangingPunct="1"/>
            <a:r>
              <a:rPr lang="zh-CN" altLang="en-US" b="1" dirty="0">
                <a:solidFill>
                  <a:schemeClr val="tx1"/>
                </a:solidFill>
              </a:rPr>
              <a:t>执行过程：</a:t>
            </a:r>
            <a:r>
              <a:rPr lang="zh-CN" altLang="en-US" b="1" dirty="0">
                <a:solidFill>
                  <a:srgbClr val="FF0000"/>
                </a:solidFill>
              </a:rPr>
              <a:t>嵌套循环法</a:t>
            </a:r>
            <a:r>
              <a:rPr lang="en-US" altLang="zh-CN" b="1" dirty="0">
                <a:solidFill>
                  <a:schemeClr val="tx1"/>
                </a:solidFill>
              </a:rPr>
              <a:t>(NESTED-LOOP)</a:t>
            </a:r>
          </a:p>
          <a:p>
            <a:pPr lvl="2" eaLnBrk="1" hangingPunct="1"/>
            <a:r>
              <a:rPr lang="zh-CN" altLang="en-US" b="1" dirty="0">
                <a:solidFill>
                  <a:schemeClr val="tx1"/>
                </a:solidFill>
              </a:rPr>
              <a:t>首先在表</a:t>
            </a:r>
            <a:r>
              <a:rPr lang="en-US" altLang="zh-CN" b="1" dirty="0">
                <a:solidFill>
                  <a:schemeClr val="tx1"/>
                </a:solidFill>
              </a:rPr>
              <a:t>1</a:t>
            </a:r>
            <a:r>
              <a:rPr lang="zh-CN" altLang="en-US" b="1" dirty="0">
                <a:solidFill>
                  <a:schemeClr val="tx1"/>
                </a:solidFill>
              </a:rPr>
              <a:t>中找到第一个元组，然后从头开始扫描表</a:t>
            </a:r>
            <a:r>
              <a:rPr lang="en-US" altLang="zh-CN" b="1" dirty="0">
                <a:solidFill>
                  <a:schemeClr val="tx1"/>
                </a:solidFill>
              </a:rPr>
              <a:t>2</a:t>
            </a:r>
            <a:r>
              <a:rPr lang="zh-CN" altLang="en-US" b="1" dirty="0">
                <a:solidFill>
                  <a:schemeClr val="tx1"/>
                </a:solidFill>
              </a:rPr>
              <a:t>，逐一查找满足连接件的元组，找到后就将表</a:t>
            </a:r>
            <a:r>
              <a:rPr lang="en-US" altLang="zh-CN" b="1" dirty="0">
                <a:solidFill>
                  <a:schemeClr val="tx1"/>
                </a:solidFill>
              </a:rPr>
              <a:t>1</a:t>
            </a:r>
            <a:r>
              <a:rPr lang="zh-CN" altLang="en-US" b="1" dirty="0">
                <a:solidFill>
                  <a:schemeClr val="tx1"/>
                </a:solidFill>
              </a:rPr>
              <a:t>中的第一个元组与该元组拼接起来，形成结果表中一个元组。</a:t>
            </a:r>
          </a:p>
          <a:p>
            <a:pPr lvl="2" eaLnBrk="1" hangingPunct="1"/>
            <a:r>
              <a:rPr lang="zh-CN" altLang="en-US" b="1" dirty="0">
                <a:solidFill>
                  <a:schemeClr val="tx1"/>
                </a:solidFill>
              </a:rPr>
              <a:t>表</a:t>
            </a:r>
            <a:r>
              <a:rPr lang="en-US" altLang="zh-CN" b="1" dirty="0">
                <a:solidFill>
                  <a:schemeClr val="tx1"/>
                </a:solidFill>
              </a:rPr>
              <a:t>2</a:t>
            </a:r>
            <a:r>
              <a:rPr lang="zh-CN" altLang="en-US" b="1" dirty="0">
                <a:solidFill>
                  <a:schemeClr val="tx1"/>
                </a:solidFill>
              </a:rPr>
              <a:t>全部查找完后，再找表</a:t>
            </a:r>
            <a:r>
              <a:rPr lang="en-US" altLang="zh-CN" b="1" dirty="0">
                <a:solidFill>
                  <a:schemeClr val="tx1"/>
                </a:solidFill>
              </a:rPr>
              <a:t>1</a:t>
            </a:r>
            <a:r>
              <a:rPr lang="zh-CN" altLang="en-US" b="1" dirty="0">
                <a:solidFill>
                  <a:schemeClr val="tx1"/>
                </a:solidFill>
              </a:rPr>
              <a:t>中第二个元组，然后再从头开始扫描表</a:t>
            </a:r>
            <a:r>
              <a:rPr lang="en-US" altLang="zh-CN" b="1" dirty="0">
                <a:solidFill>
                  <a:schemeClr val="tx1"/>
                </a:solidFill>
              </a:rPr>
              <a:t>2</a:t>
            </a:r>
            <a:r>
              <a:rPr lang="zh-CN" altLang="en-US" b="1" dirty="0">
                <a:solidFill>
                  <a:schemeClr val="tx1"/>
                </a:solidFill>
              </a:rPr>
              <a:t>，逐一查找满足连接条件的元组，找到后就将表</a:t>
            </a:r>
            <a:r>
              <a:rPr lang="en-US" altLang="zh-CN" b="1" dirty="0">
                <a:solidFill>
                  <a:schemeClr val="tx1"/>
                </a:solidFill>
              </a:rPr>
              <a:t>1</a:t>
            </a:r>
            <a:r>
              <a:rPr lang="zh-CN" altLang="en-US" b="1" dirty="0">
                <a:solidFill>
                  <a:schemeClr val="tx1"/>
                </a:solidFill>
              </a:rPr>
              <a:t>中的第二个元组与该元组拼接起来，形成结果表中一个元组。</a:t>
            </a:r>
          </a:p>
          <a:p>
            <a:pPr lvl="2" eaLnBrk="1" hangingPunct="1"/>
            <a:r>
              <a:rPr lang="zh-CN" altLang="en-US" b="1" dirty="0">
                <a:solidFill>
                  <a:schemeClr val="tx1"/>
                </a:solidFill>
              </a:rPr>
              <a:t>重复上述操作，直到表</a:t>
            </a:r>
            <a:r>
              <a:rPr lang="en-US" altLang="zh-CN" b="1" dirty="0">
                <a:solidFill>
                  <a:schemeClr val="tx1"/>
                </a:solidFill>
              </a:rPr>
              <a:t>1</a:t>
            </a:r>
            <a:r>
              <a:rPr lang="zh-CN" altLang="en-US" b="1" dirty="0">
                <a:solidFill>
                  <a:schemeClr val="tx1"/>
                </a:solidFill>
              </a:rPr>
              <a:t>中的全部元组都处理完毕</a:t>
            </a:r>
          </a:p>
          <a:p>
            <a:pPr lvl="2" eaLnBrk="1" hangingPunct="1"/>
            <a:r>
              <a:rPr lang="zh-CN" altLang="en-US" b="1" dirty="0">
                <a:solidFill>
                  <a:schemeClr val="tx1"/>
                </a:solidFill>
              </a:rPr>
              <a:t>如果表</a:t>
            </a:r>
            <a:r>
              <a:rPr lang="en-US" altLang="zh-CN" b="1" dirty="0">
                <a:solidFill>
                  <a:schemeClr val="tx1"/>
                </a:solidFill>
              </a:rPr>
              <a:t>2</a:t>
            </a:r>
            <a:r>
              <a:rPr lang="zh-CN" altLang="en-US" b="1" dirty="0">
                <a:solidFill>
                  <a:schemeClr val="tx1"/>
                </a:solidFill>
              </a:rPr>
              <a:t>建立索引，则不需要全表扫描，加快了速度。</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p>
        </p:txBody>
      </p:sp>
      <p:grpSp>
        <p:nvGrpSpPr>
          <p:cNvPr id="151" name="组合 150"/>
          <p:cNvGrpSpPr/>
          <p:nvPr/>
        </p:nvGrpSpPr>
        <p:grpSpPr>
          <a:xfrm>
            <a:off x="4792715" y="4112819"/>
            <a:ext cx="4272455" cy="1947825"/>
            <a:chOff x="5076885" y="4081288"/>
            <a:chExt cx="4400052" cy="1947825"/>
          </a:xfrm>
        </p:grpSpPr>
        <p:grpSp>
          <p:nvGrpSpPr>
            <p:cNvPr id="10" name="Group 81"/>
            <p:cNvGrpSpPr>
              <a:grpSpLocks/>
            </p:cNvGrpSpPr>
            <p:nvPr/>
          </p:nvGrpSpPr>
          <p:grpSpPr bwMode="auto">
            <a:xfrm>
              <a:off x="5085632" y="4081288"/>
              <a:ext cx="4391305" cy="592347"/>
              <a:chOff x="2387" y="1481"/>
              <a:chExt cx="3012" cy="470"/>
            </a:xfrm>
          </p:grpSpPr>
          <p:grpSp>
            <p:nvGrpSpPr>
              <p:cNvPr id="63" name="Group 82"/>
              <p:cNvGrpSpPr>
                <a:grpSpLocks/>
              </p:cNvGrpSpPr>
              <p:nvPr/>
            </p:nvGrpSpPr>
            <p:grpSpPr bwMode="auto">
              <a:xfrm>
                <a:off x="2387" y="1481"/>
                <a:ext cx="598" cy="470"/>
                <a:chOff x="0" y="0"/>
                <a:chExt cx="322" cy="1038"/>
              </a:xfrm>
            </p:grpSpPr>
            <p:sp>
              <p:nvSpPr>
                <p:cNvPr id="76" name="Rectangle 83"/>
                <p:cNvSpPr>
                  <a:spLocks noChangeArrowheads="1"/>
                </p:cNvSpPr>
                <p:nvPr/>
              </p:nvSpPr>
              <p:spPr bwMode="auto">
                <a:xfrm>
                  <a:off x="43" y="0"/>
                  <a:ext cx="236" cy="103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77" name="Rectangle 84"/>
                <p:cNvSpPr>
                  <a:spLocks noChangeArrowheads="1"/>
                </p:cNvSpPr>
                <p:nvPr/>
              </p:nvSpPr>
              <p:spPr bwMode="auto">
                <a:xfrm>
                  <a:off x="0" y="0"/>
                  <a:ext cx="322" cy="103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64" name="Group 85"/>
              <p:cNvGrpSpPr>
                <a:grpSpLocks/>
              </p:cNvGrpSpPr>
              <p:nvPr/>
            </p:nvGrpSpPr>
            <p:grpSpPr bwMode="auto">
              <a:xfrm>
                <a:off x="2984" y="1481"/>
                <a:ext cx="643" cy="470"/>
                <a:chOff x="322" y="0"/>
                <a:chExt cx="347" cy="1038"/>
              </a:xfrm>
            </p:grpSpPr>
            <p:sp>
              <p:nvSpPr>
                <p:cNvPr id="74" name="Rectangle 86"/>
                <p:cNvSpPr>
                  <a:spLocks noChangeArrowheads="1"/>
                </p:cNvSpPr>
                <p:nvPr/>
              </p:nvSpPr>
              <p:spPr bwMode="auto">
                <a:xfrm>
                  <a:off x="365" y="0"/>
                  <a:ext cx="261" cy="103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R.B</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75" name="Rectangle 87"/>
                <p:cNvSpPr>
                  <a:spLocks noChangeArrowheads="1"/>
                </p:cNvSpPr>
                <p:nvPr/>
              </p:nvSpPr>
              <p:spPr bwMode="auto">
                <a:xfrm>
                  <a:off x="322" y="0"/>
                  <a:ext cx="347" cy="103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65" name="Group 88"/>
              <p:cNvGrpSpPr>
                <a:grpSpLocks/>
              </p:cNvGrpSpPr>
              <p:nvPr/>
            </p:nvGrpSpPr>
            <p:grpSpPr bwMode="auto">
              <a:xfrm>
                <a:off x="3629" y="1481"/>
                <a:ext cx="559" cy="470"/>
                <a:chOff x="669" y="0"/>
                <a:chExt cx="301" cy="1038"/>
              </a:xfrm>
            </p:grpSpPr>
            <p:sp>
              <p:nvSpPr>
                <p:cNvPr id="72" name="Rectangle 89"/>
                <p:cNvSpPr>
                  <a:spLocks noChangeArrowheads="1"/>
                </p:cNvSpPr>
                <p:nvPr/>
              </p:nvSpPr>
              <p:spPr bwMode="auto">
                <a:xfrm>
                  <a:off x="712" y="0"/>
                  <a:ext cx="215" cy="103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C</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73" name="Rectangle 90"/>
                <p:cNvSpPr>
                  <a:spLocks noChangeArrowheads="1"/>
                </p:cNvSpPr>
                <p:nvPr/>
              </p:nvSpPr>
              <p:spPr bwMode="auto">
                <a:xfrm>
                  <a:off x="669" y="0"/>
                  <a:ext cx="301" cy="103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66" name="Group 91"/>
              <p:cNvGrpSpPr>
                <a:grpSpLocks/>
              </p:cNvGrpSpPr>
              <p:nvPr/>
            </p:nvGrpSpPr>
            <p:grpSpPr bwMode="auto">
              <a:xfrm>
                <a:off x="4188" y="1481"/>
                <a:ext cx="596" cy="470"/>
                <a:chOff x="970" y="0"/>
                <a:chExt cx="321" cy="1038"/>
              </a:xfrm>
            </p:grpSpPr>
            <p:sp>
              <p:nvSpPr>
                <p:cNvPr id="70" name="Rectangle 92"/>
                <p:cNvSpPr>
                  <a:spLocks noChangeArrowheads="1"/>
                </p:cNvSpPr>
                <p:nvPr/>
              </p:nvSpPr>
              <p:spPr bwMode="auto">
                <a:xfrm>
                  <a:off x="1013" y="0"/>
                  <a:ext cx="277" cy="1038"/>
                </a:xfrm>
                <a:prstGeom prst="rect">
                  <a:avLst/>
                </a:prstGeom>
                <a:noFill/>
                <a:ln w="9525">
                  <a:noFill/>
                  <a:miter lim="800000"/>
                  <a:headEnd/>
                  <a:tailEnd/>
                </a:ln>
              </p:spPr>
              <p:txBody>
                <a:bodyPr lIns="90000" tIns="46800" rIns="90000" bIns="46800"/>
                <a:lstStyle/>
                <a:p>
                  <a:pPr algn="ctr"/>
                  <a:r>
                    <a:rPr kumimoji="1" lang="en-US" altLang="zh-CN" sz="2000" b="1" i="1" dirty="0">
                      <a:solidFill>
                        <a:srgbClr val="FF0000"/>
                      </a:solidFill>
                      <a:latin typeface="Times New Roman" pitchFamily="18" charset="0"/>
                    </a:rPr>
                    <a:t>S.B</a:t>
                  </a:r>
                  <a:endParaRPr kumimoji="1" lang="en-US" altLang="zh-CN" sz="2000" b="1" dirty="0">
                    <a:solidFill>
                      <a:srgbClr val="FF0000"/>
                    </a:solidFill>
                    <a:latin typeface="Times New Roman" pitchFamily="18" charset="0"/>
                  </a:endParaRPr>
                </a:p>
                <a:p>
                  <a:pPr algn="ctr" eaLnBrk="0" hangingPunct="0"/>
                  <a:endParaRPr kumimoji="1" lang="zh-CN" altLang="en-US" sz="2000" b="1" dirty="0">
                    <a:solidFill>
                      <a:srgbClr val="FF0000"/>
                    </a:solidFill>
                    <a:latin typeface="Times New Roman" pitchFamily="18" charset="0"/>
                  </a:endParaRPr>
                </a:p>
              </p:txBody>
            </p:sp>
            <p:sp>
              <p:nvSpPr>
                <p:cNvPr id="71" name="Rectangle 93"/>
                <p:cNvSpPr>
                  <a:spLocks noChangeArrowheads="1"/>
                </p:cNvSpPr>
                <p:nvPr/>
              </p:nvSpPr>
              <p:spPr bwMode="auto">
                <a:xfrm>
                  <a:off x="970" y="0"/>
                  <a:ext cx="321" cy="103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67" name="Group 94"/>
              <p:cNvGrpSpPr>
                <a:grpSpLocks/>
              </p:cNvGrpSpPr>
              <p:nvPr/>
            </p:nvGrpSpPr>
            <p:grpSpPr bwMode="auto">
              <a:xfrm>
                <a:off x="4784" y="1481"/>
                <a:ext cx="615" cy="470"/>
                <a:chOff x="1291" y="0"/>
                <a:chExt cx="331" cy="1038"/>
              </a:xfrm>
            </p:grpSpPr>
            <p:sp>
              <p:nvSpPr>
                <p:cNvPr id="68" name="Rectangle 95"/>
                <p:cNvSpPr>
                  <a:spLocks noChangeArrowheads="1"/>
                </p:cNvSpPr>
                <p:nvPr/>
              </p:nvSpPr>
              <p:spPr bwMode="auto">
                <a:xfrm>
                  <a:off x="1334" y="0"/>
                  <a:ext cx="245" cy="103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E</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69" name="Rectangle 96"/>
                <p:cNvSpPr>
                  <a:spLocks noChangeArrowheads="1"/>
                </p:cNvSpPr>
                <p:nvPr/>
              </p:nvSpPr>
              <p:spPr bwMode="auto">
                <a:xfrm>
                  <a:off x="1291" y="0"/>
                  <a:ext cx="331" cy="103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grpSp>
          <p:nvGrpSpPr>
            <p:cNvPr id="12" name="Group 97"/>
            <p:cNvGrpSpPr>
              <a:grpSpLocks/>
            </p:cNvGrpSpPr>
            <p:nvPr/>
          </p:nvGrpSpPr>
          <p:grpSpPr bwMode="auto">
            <a:xfrm>
              <a:off x="5085632" y="4689401"/>
              <a:ext cx="4391305" cy="449932"/>
              <a:chOff x="2387" y="1951"/>
              <a:chExt cx="3012" cy="357"/>
            </a:xfrm>
          </p:grpSpPr>
          <p:grpSp>
            <p:nvGrpSpPr>
              <p:cNvPr id="48" name="Group 98"/>
              <p:cNvGrpSpPr>
                <a:grpSpLocks/>
              </p:cNvGrpSpPr>
              <p:nvPr/>
            </p:nvGrpSpPr>
            <p:grpSpPr bwMode="auto">
              <a:xfrm>
                <a:off x="2387" y="1951"/>
                <a:ext cx="598" cy="357"/>
                <a:chOff x="0" y="1038"/>
                <a:chExt cx="322" cy="788"/>
              </a:xfrm>
            </p:grpSpPr>
            <p:sp>
              <p:nvSpPr>
                <p:cNvPr id="61" name="Rectangle 99"/>
                <p:cNvSpPr>
                  <a:spLocks noChangeArrowheads="1"/>
                </p:cNvSpPr>
                <p:nvPr/>
              </p:nvSpPr>
              <p:spPr bwMode="auto">
                <a:xfrm>
                  <a:off x="43" y="1038"/>
                  <a:ext cx="236"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r>
                    <a:rPr kumimoji="1" lang="en-US" altLang="zh-CN" sz="2000" b="1" baseline="-30000">
                      <a:solidFill>
                        <a:srgbClr val="FF0000"/>
                      </a:solidFill>
                      <a:latin typeface="Times New Roman" pitchFamily="18" charset="0"/>
                    </a:rPr>
                    <a:t>1</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62" name="Rectangle 100"/>
                <p:cNvSpPr>
                  <a:spLocks noChangeArrowheads="1"/>
                </p:cNvSpPr>
                <p:nvPr/>
              </p:nvSpPr>
              <p:spPr bwMode="auto">
                <a:xfrm>
                  <a:off x="0" y="1038"/>
                  <a:ext cx="322"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49" name="Group 101"/>
              <p:cNvGrpSpPr>
                <a:grpSpLocks/>
              </p:cNvGrpSpPr>
              <p:nvPr/>
            </p:nvGrpSpPr>
            <p:grpSpPr bwMode="auto">
              <a:xfrm>
                <a:off x="2984" y="1951"/>
                <a:ext cx="643" cy="357"/>
                <a:chOff x="322" y="1038"/>
                <a:chExt cx="347" cy="788"/>
              </a:xfrm>
            </p:grpSpPr>
            <p:sp>
              <p:nvSpPr>
                <p:cNvPr id="59" name="Rectangle 102"/>
                <p:cNvSpPr>
                  <a:spLocks noChangeArrowheads="1"/>
                </p:cNvSpPr>
                <p:nvPr/>
              </p:nvSpPr>
              <p:spPr bwMode="auto">
                <a:xfrm>
                  <a:off x="365" y="1038"/>
                  <a:ext cx="261"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1</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60" name="Rectangle 103"/>
                <p:cNvSpPr>
                  <a:spLocks noChangeArrowheads="1"/>
                </p:cNvSpPr>
                <p:nvPr/>
              </p:nvSpPr>
              <p:spPr bwMode="auto">
                <a:xfrm>
                  <a:off x="322" y="1038"/>
                  <a:ext cx="347"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50" name="Group 104"/>
              <p:cNvGrpSpPr>
                <a:grpSpLocks/>
              </p:cNvGrpSpPr>
              <p:nvPr/>
            </p:nvGrpSpPr>
            <p:grpSpPr bwMode="auto">
              <a:xfrm>
                <a:off x="3629" y="1951"/>
                <a:ext cx="559" cy="357"/>
                <a:chOff x="669" y="1038"/>
                <a:chExt cx="301" cy="788"/>
              </a:xfrm>
            </p:grpSpPr>
            <p:sp>
              <p:nvSpPr>
                <p:cNvPr id="57" name="Rectangle 105"/>
                <p:cNvSpPr>
                  <a:spLocks noChangeArrowheads="1"/>
                </p:cNvSpPr>
                <p:nvPr/>
              </p:nvSpPr>
              <p:spPr bwMode="auto">
                <a:xfrm>
                  <a:off x="712" y="1038"/>
                  <a:ext cx="215" cy="788"/>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5</a:t>
                  </a:r>
                </a:p>
                <a:p>
                  <a:pPr algn="ctr" eaLnBrk="0" hangingPunct="0"/>
                  <a:endParaRPr kumimoji="1" lang="zh-CN" altLang="en-US" sz="2000" b="1">
                    <a:solidFill>
                      <a:srgbClr val="FF0000"/>
                    </a:solidFill>
                    <a:latin typeface="Times New Roman" pitchFamily="18" charset="0"/>
                  </a:endParaRPr>
                </a:p>
              </p:txBody>
            </p:sp>
            <p:sp>
              <p:nvSpPr>
                <p:cNvPr id="58" name="Rectangle 106"/>
                <p:cNvSpPr>
                  <a:spLocks noChangeArrowheads="1"/>
                </p:cNvSpPr>
                <p:nvPr/>
              </p:nvSpPr>
              <p:spPr bwMode="auto">
                <a:xfrm>
                  <a:off x="669" y="1038"/>
                  <a:ext cx="30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51" name="Group 107"/>
              <p:cNvGrpSpPr>
                <a:grpSpLocks/>
              </p:cNvGrpSpPr>
              <p:nvPr/>
            </p:nvGrpSpPr>
            <p:grpSpPr bwMode="auto">
              <a:xfrm>
                <a:off x="4188" y="1951"/>
                <a:ext cx="596" cy="357"/>
                <a:chOff x="970" y="1038"/>
                <a:chExt cx="321" cy="788"/>
              </a:xfrm>
            </p:grpSpPr>
            <p:sp>
              <p:nvSpPr>
                <p:cNvPr id="55" name="Rectangle 108"/>
                <p:cNvSpPr>
                  <a:spLocks noChangeArrowheads="1"/>
                </p:cNvSpPr>
                <p:nvPr/>
              </p:nvSpPr>
              <p:spPr bwMode="auto">
                <a:xfrm>
                  <a:off x="1013" y="1038"/>
                  <a:ext cx="235"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1	</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56" name="Rectangle 109"/>
                <p:cNvSpPr>
                  <a:spLocks noChangeArrowheads="1"/>
                </p:cNvSpPr>
                <p:nvPr/>
              </p:nvSpPr>
              <p:spPr bwMode="auto">
                <a:xfrm>
                  <a:off x="970" y="1038"/>
                  <a:ext cx="32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52" name="Group 110"/>
              <p:cNvGrpSpPr>
                <a:grpSpLocks/>
              </p:cNvGrpSpPr>
              <p:nvPr/>
            </p:nvGrpSpPr>
            <p:grpSpPr bwMode="auto">
              <a:xfrm>
                <a:off x="4784" y="1951"/>
                <a:ext cx="615" cy="357"/>
                <a:chOff x="1291" y="1038"/>
                <a:chExt cx="331" cy="788"/>
              </a:xfrm>
            </p:grpSpPr>
            <p:sp>
              <p:nvSpPr>
                <p:cNvPr id="53" name="Rectangle 111"/>
                <p:cNvSpPr>
                  <a:spLocks noChangeArrowheads="1"/>
                </p:cNvSpPr>
                <p:nvPr/>
              </p:nvSpPr>
              <p:spPr bwMode="auto">
                <a:xfrm>
                  <a:off x="1334" y="1038"/>
                  <a:ext cx="245" cy="788"/>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3</a:t>
                  </a:r>
                </a:p>
                <a:p>
                  <a:pPr algn="ctr" eaLnBrk="0" hangingPunct="0"/>
                  <a:endParaRPr kumimoji="1" lang="zh-CN" altLang="en-US" sz="2000" b="1">
                    <a:solidFill>
                      <a:srgbClr val="FF0000"/>
                    </a:solidFill>
                    <a:latin typeface="Times New Roman" pitchFamily="18" charset="0"/>
                  </a:endParaRPr>
                </a:p>
              </p:txBody>
            </p:sp>
            <p:sp>
              <p:nvSpPr>
                <p:cNvPr id="54" name="Rectangle 112"/>
                <p:cNvSpPr>
                  <a:spLocks noChangeArrowheads="1"/>
                </p:cNvSpPr>
                <p:nvPr/>
              </p:nvSpPr>
              <p:spPr bwMode="auto">
                <a:xfrm>
                  <a:off x="1291" y="1038"/>
                  <a:ext cx="33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grpSp>
          <p:nvGrpSpPr>
            <p:cNvPr id="13" name="Group 113"/>
            <p:cNvGrpSpPr>
              <a:grpSpLocks/>
            </p:cNvGrpSpPr>
            <p:nvPr/>
          </p:nvGrpSpPr>
          <p:grpSpPr bwMode="auto">
            <a:xfrm>
              <a:off x="5085632" y="5139333"/>
              <a:ext cx="4391305" cy="449932"/>
              <a:chOff x="2387" y="2308"/>
              <a:chExt cx="3012" cy="357"/>
            </a:xfrm>
          </p:grpSpPr>
          <p:grpSp>
            <p:nvGrpSpPr>
              <p:cNvPr id="33" name="Group 114"/>
              <p:cNvGrpSpPr>
                <a:grpSpLocks/>
              </p:cNvGrpSpPr>
              <p:nvPr/>
            </p:nvGrpSpPr>
            <p:grpSpPr bwMode="auto">
              <a:xfrm>
                <a:off x="2387" y="2308"/>
                <a:ext cx="598" cy="357"/>
                <a:chOff x="0" y="1826"/>
                <a:chExt cx="322" cy="788"/>
              </a:xfrm>
            </p:grpSpPr>
            <p:sp>
              <p:nvSpPr>
                <p:cNvPr id="46" name="Rectangle 115"/>
                <p:cNvSpPr>
                  <a:spLocks noChangeArrowheads="1"/>
                </p:cNvSpPr>
                <p:nvPr/>
              </p:nvSpPr>
              <p:spPr bwMode="auto">
                <a:xfrm>
                  <a:off x="43" y="1826"/>
                  <a:ext cx="236"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r>
                    <a:rPr kumimoji="1" lang="en-US" altLang="zh-CN" sz="2000" b="1" baseline="-30000">
                      <a:solidFill>
                        <a:srgbClr val="FF0000"/>
                      </a:solidFill>
                      <a:latin typeface="Times New Roman" pitchFamily="18" charset="0"/>
                    </a:rPr>
                    <a:t>1</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47" name="Rectangle 116"/>
                <p:cNvSpPr>
                  <a:spLocks noChangeArrowheads="1"/>
                </p:cNvSpPr>
                <p:nvPr/>
              </p:nvSpPr>
              <p:spPr bwMode="auto">
                <a:xfrm>
                  <a:off x="0" y="1826"/>
                  <a:ext cx="322"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34" name="Group 117"/>
              <p:cNvGrpSpPr>
                <a:grpSpLocks/>
              </p:cNvGrpSpPr>
              <p:nvPr/>
            </p:nvGrpSpPr>
            <p:grpSpPr bwMode="auto">
              <a:xfrm>
                <a:off x="2984" y="2308"/>
                <a:ext cx="643" cy="357"/>
                <a:chOff x="322" y="1826"/>
                <a:chExt cx="347" cy="788"/>
              </a:xfrm>
            </p:grpSpPr>
            <p:sp>
              <p:nvSpPr>
                <p:cNvPr id="44" name="Rectangle 118"/>
                <p:cNvSpPr>
                  <a:spLocks noChangeArrowheads="1"/>
                </p:cNvSpPr>
                <p:nvPr/>
              </p:nvSpPr>
              <p:spPr bwMode="auto">
                <a:xfrm>
                  <a:off x="365" y="1826"/>
                  <a:ext cx="261"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2</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45" name="Rectangle 119"/>
                <p:cNvSpPr>
                  <a:spLocks noChangeArrowheads="1"/>
                </p:cNvSpPr>
                <p:nvPr/>
              </p:nvSpPr>
              <p:spPr bwMode="auto">
                <a:xfrm>
                  <a:off x="322" y="1826"/>
                  <a:ext cx="347"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35" name="Group 120"/>
              <p:cNvGrpSpPr>
                <a:grpSpLocks/>
              </p:cNvGrpSpPr>
              <p:nvPr/>
            </p:nvGrpSpPr>
            <p:grpSpPr bwMode="auto">
              <a:xfrm>
                <a:off x="3629" y="2308"/>
                <a:ext cx="559" cy="357"/>
                <a:chOff x="669" y="1826"/>
                <a:chExt cx="301" cy="788"/>
              </a:xfrm>
            </p:grpSpPr>
            <p:sp>
              <p:nvSpPr>
                <p:cNvPr id="42" name="Rectangle 121"/>
                <p:cNvSpPr>
                  <a:spLocks noChangeArrowheads="1"/>
                </p:cNvSpPr>
                <p:nvPr/>
              </p:nvSpPr>
              <p:spPr bwMode="auto">
                <a:xfrm>
                  <a:off x="712" y="1826"/>
                  <a:ext cx="215" cy="788"/>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6</a:t>
                  </a:r>
                </a:p>
                <a:p>
                  <a:pPr algn="ctr" eaLnBrk="0" hangingPunct="0"/>
                  <a:endParaRPr kumimoji="1" lang="zh-CN" altLang="en-US" sz="2000" b="1">
                    <a:solidFill>
                      <a:srgbClr val="FF0000"/>
                    </a:solidFill>
                    <a:latin typeface="Times New Roman" pitchFamily="18" charset="0"/>
                  </a:endParaRPr>
                </a:p>
              </p:txBody>
            </p:sp>
            <p:sp>
              <p:nvSpPr>
                <p:cNvPr id="43" name="Rectangle 122"/>
                <p:cNvSpPr>
                  <a:spLocks noChangeArrowheads="1"/>
                </p:cNvSpPr>
                <p:nvPr/>
              </p:nvSpPr>
              <p:spPr bwMode="auto">
                <a:xfrm>
                  <a:off x="669" y="1826"/>
                  <a:ext cx="30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36" name="Group 123"/>
              <p:cNvGrpSpPr>
                <a:grpSpLocks/>
              </p:cNvGrpSpPr>
              <p:nvPr/>
            </p:nvGrpSpPr>
            <p:grpSpPr bwMode="auto">
              <a:xfrm>
                <a:off x="4188" y="2308"/>
                <a:ext cx="596" cy="357"/>
                <a:chOff x="970" y="1826"/>
                <a:chExt cx="321" cy="788"/>
              </a:xfrm>
            </p:grpSpPr>
            <p:sp>
              <p:nvSpPr>
                <p:cNvPr id="40" name="Rectangle 124"/>
                <p:cNvSpPr>
                  <a:spLocks noChangeArrowheads="1"/>
                </p:cNvSpPr>
                <p:nvPr/>
              </p:nvSpPr>
              <p:spPr bwMode="auto">
                <a:xfrm>
                  <a:off x="1013" y="1826"/>
                  <a:ext cx="235"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2</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41" name="Rectangle 125"/>
                <p:cNvSpPr>
                  <a:spLocks noChangeArrowheads="1"/>
                </p:cNvSpPr>
                <p:nvPr/>
              </p:nvSpPr>
              <p:spPr bwMode="auto">
                <a:xfrm>
                  <a:off x="970" y="1826"/>
                  <a:ext cx="32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37" name="Group 126"/>
              <p:cNvGrpSpPr>
                <a:grpSpLocks/>
              </p:cNvGrpSpPr>
              <p:nvPr/>
            </p:nvGrpSpPr>
            <p:grpSpPr bwMode="auto">
              <a:xfrm>
                <a:off x="4784" y="2308"/>
                <a:ext cx="615" cy="357"/>
                <a:chOff x="1291" y="1826"/>
                <a:chExt cx="331" cy="788"/>
              </a:xfrm>
            </p:grpSpPr>
            <p:sp>
              <p:nvSpPr>
                <p:cNvPr id="38" name="Rectangle 127"/>
                <p:cNvSpPr>
                  <a:spLocks noChangeArrowheads="1"/>
                </p:cNvSpPr>
                <p:nvPr/>
              </p:nvSpPr>
              <p:spPr bwMode="auto">
                <a:xfrm>
                  <a:off x="1334" y="1826"/>
                  <a:ext cx="245" cy="788"/>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7</a:t>
                  </a:r>
                </a:p>
                <a:p>
                  <a:pPr algn="ctr" eaLnBrk="0" hangingPunct="0"/>
                  <a:endParaRPr kumimoji="1" lang="zh-CN" altLang="en-US" sz="2000" b="1">
                    <a:solidFill>
                      <a:srgbClr val="FF0000"/>
                    </a:solidFill>
                    <a:latin typeface="Times New Roman" pitchFamily="18" charset="0"/>
                  </a:endParaRPr>
                </a:p>
              </p:txBody>
            </p:sp>
            <p:sp>
              <p:nvSpPr>
                <p:cNvPr id="39" name="Rectangle 128"/>
                <p:cNvSpPr>
                  <a:spLocks noChangeArrowheads="1"/>
                </p:cNvSpPr>
                <p:nvPr/>
              </p:nvSpPr>
              <p:spPr bwMode="auto">
                <a:xfrm>
                  <a:off x="1291" y="1826"/>
                  <a:ext cx="33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grpSp>
          <p:nvGrpSpPr>
            <p:cNvPr id="14" name="Group 129"/>
            <p:cNvGrpSpPr>
              <a:grpSpLocks/>
            </p:cNvGrpSpPr>
            <p:nvPr/>
          </p:nvGrpSpPr>
          <p:grpSpPr bwMode="auto">
            <a:xfrm>
              <a:off x="5076885" y="5580442"/>
              <a:ext cx="4391305" cy="448671"/>
              <a:chOff x="2387" y="2665"/>
              <a:chExt cx="3012" cy="356"/>
            </a:xfrm>
          </p:grpSpPr>
          <p:grpSp>
            <p:nvGrpSpPr>
              <p:cNvPr id="18" name="Group 130"/>
              <p:cNvGrpSpPr>
                <a:grpSpLocks/>
              </p:cNvGrpSpPr>
              <p:nvPr/>
            </p:nvGrpSpPr>
            <p:grpSpPr bwMode="auto">
              <a:xfrm>
                <a:off x="2387" y="2665"/>
                <a:ext cx="598" cy="356"/>
                <a:chOff x="0" y="2614"/>
                <a:chExt cx="322" cy="788"/>
              </a:xfrm>
            </p:grpSpPr>
            <p:sp>
              <p:nvSpPr>
                <p:cNvPr id="31" name="Rectangle 131"/>
                <p:cNvSpPr>
                  <a:spLocks noChangeArrowheads="1"/>
                </p:cNvSpPr>
                <p:nvPr/>
              </p:nvSpPr>
              <p:spPr bwMode="auto">
                <a:xfrm>
                  <a:off x="43" y="2614"/>
                  <a:ext cx="236"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r>
                    <a:rPr kumimoji="1" lang="en-US" altLang="zh-CN" sz="2000" b="1" baseline="-30000">
                      <a:solidFill>
                        <a:srgbClr val="FF0000"/>
                      </a:solidFill>
                      <a:latin typeface="Times New Roman" pitchFamily="18" charset="0"/>
                    </a:rPr>
                    <a:t>2</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32" name="Rectangle 132"/>
                <p:cNvSpPr>
                  <a:spLocks noChangeArrowheads="1"/>
                </p:cNvSpPr>
                <p:nvPr/>
              </p:nvSpPr>
              <p:spPr bwMode="auto">
                <a:xfrm>
                  <a:off x="0" y="2614"/>
                  <a:ext cx="322"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19" name="Group 133"/>
              <p:cNvGrpSpPr>
                <a:grpSpLocks/>
              </p:cNvGrpSpPr>
              <p:nvPr/>
            </p:nvGrpSpPr>
            <p:grpSpPr bwMode="auto">
              <a:xfrm>
                <a:off x="2984" y="2665"/>
                <a:ext cx="643" cy="356"/>
                <a:chOff x="322" y="2614"/>
                <a:chExt cx="347" cy="788"/>
              </a:xfrm>
            </p:grpSpPr>
            <p:sp>
              <p:nvSpPr>
                <p:cNvPr id="29" name="Rectangle 134"/>
                <p:cNvSpPr>
                  <a:spLocks noChangeArrowheads="1"/>
                </p:cNvSpPr>
                <p:nvPr/>
              </p:nvSpPr>
              <p:spPr bwMode="auto">
                <a:xfrm>
                  <a:off x="365" y="2614"/>
                  <a:ext cx="261"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3</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30" name="Rectangle 135"/>
                <p:cNvSpPr>
                  <a:spLocks noChangeArrowheads="1"/>
                </p:cNvSpPr>
                <p:nvPr/>
              </p:nvSpPr>
              <p:spPr bwMode="auto">
                <a:xfrm>
                  <a:off x="322" y="2614"/>
                  <a:ext cx="347"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20" name="Group 136"/>
              <p:cNvGrpSpPr>
                <a:grpSpLocks/>
              </p:cNvGrpSpPr>
              <p:nvPr/>
            </p:nvGrpSpPr>
            <p:grpSpPr bwMode="auto">
              <a:xfrm>
                <a:off x="3629" y="2665"/>
                <a:ext cx="559" cy="356"/>
                <a:chOff x="669" y="2614"/>
                <a:chExt cx="301" cy="788"/>
              </a:xfrm>
            </p:grpSpPr>
            <p:sp>
              <p:nvSpPr>
                <p:cNvPr id="27" name="Rectangle 137"/>
                <p:cNvSpPr>
                  <a:spLocks noChangeArrowheads="1"/>
                </p:cNvSpPr>
                <p:nvPr/>
              </p:nvSpPr>
              <p:spPr bwMode="auto">
                <a:xfrm>
                  <a:off x="712" y="2614"/>
                  <a:ext cx="215" cy="788"/>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8</a:t>
                  </a:r>
                </a:p>
                <a:p>
                  <a:pPr algn="ctr" eaLnBrk="0" hangingPunct="0"/>
                  <a:endParaRPr kumimoji="1" lang="zh-CN" altLang="en-US" sz="2000" b="1">
                    <a:solidFill>
                      <a:srgbClr val="FF0000"/>
                    </a:solidFill>
                    <a:latin typeface="Times New Roman" pitchFamily="18" charset="0"/>
                  </a:endParaRPr>
                </a:p>
              </p:txBody>
            </p:sp>
            <p:sp>
              <p:nvSpPr>
                <p:cNvPr id="28" name="Rectangle 138"/>
                <p:cNvSpPr>
                  <a:spLocks noChangeArrowheads="1"/>
                </p:cNvSpPr>
                <p:nvPr/>
              </p:nvSpPr>
              <p:spPr bwMode="auto">
                <a:xfrm>
                  <a:off x="669" y="2614"/>
                  <a:ext cx="30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21" name="Group 139"/>
              <p:cNvGrpSpPr>
                <a:grpSpLocks/>
              </p:cNvGrpSpPr>
              <p:nvPr/>
            </p:nvGrpSpPr>
            <p:grpSpPr bwMode="auto">
              <a:xfrm>
                <a:off x="4188" y="2665"/>
                <a:ext cx="596" cy="356"/>
                <a:chOff x="970" y="2614"/>
                <a:chExt cx="321" cy="788"/>
              </a:xfrm>
            </p:grpSpPr>
            <p:sp>
              <p:nvSpPr>
                <p:cNvPr id="25" name="Rectangle 140"/>
                <p:cNvSpPr>
                  <a:spLocks noChangeArrowheads="1"/>
                </p:cNvSpPr>
                <p:nvPr/>
              </p:nvSpPr>
              <p:spPr bwMode="auto">
                <a:xfrm>
                  <a:off x="1013" y="2614"/>
                  <a:ext cx="235" cy="788"/>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3</a:t>
                  </a:r>
                  <a:endParaRPr kumimoji="1" lang="en-US" altLang="zh-CN" sz="2000" b="1">
                    <a:solidFill>
                      <a:srgbClr val="FF0000"/>
                    </a:solidFill>
                    <a:latin typeface="Times New Roman" pitchFamily="18" charset="0"/>
                  </a:endParaRPr>
                </a:p>
                <a:p>
                  <a:pPr algn="ctr" eaLnBrk="0" hangingPunct="0"/>
                  <a:endParaRPr kumimoji="1" lang="zh-CN" altLang="en-US" sz="2000" b="1">
                    <a:solidFill>
                      <a:srgbClr val="FF0000"/>
                    </a:solidFill>
                    <a:latin typeface="Times New Roman" pitchFamily="18" charset="0"/>
                  </a:endParaRPr>
                </a:p>
              </p:txBody>
            </p:sp>
            <p:sp>
              <p:nvSpPr>
                <p:cNvPr id="26" name="Rectangle 141"/>
                <p:cNvSpPr>
                  <a:spLocks noChangeArrowheads="1"/>
                </p:cNvSpPr>
                <p:nvPr/>
              </p:nvSpPr>
              <p:spPr bwMode="auto">
                <a:xfrm>
                  <a:off x="970" y="2614"/>
                  <a:ext cx="32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nvGrpSpPr>
              <p:cNvPr id="22" name="Group 142"/>
              <p:cNvGrpSpPr>
                <a:grpSpLocks/>
              </p:cNvGrpSpPr>
              <p:nvPr/>
            </p:nvGrpSpPr>
            <p:grpSpPr bwMode="auto">
              <a:xfrm>
                <a:off x="4784" y="2665"/>
                <a:ext cx="615" cy="356"/>
                <a:chOff x="1291" y="2614"/>
                <a:chExt cx="331" cy="788"/>
              </a:xfrm>
            </p:grpSpPr>
            <p:sp>
              <p:nvSpPr>
                <p:cNvPr id="23" name="Rectangle 143"/>
                <p:cNvSpPr>
                  <a:spLocks noChangeArrowheads="1"/>
                </p:cNvSpPr>
                <p:nvPr/>
              </p:nvSpPr>
              <p:spPr bwMode="auto">
                <a:xfrm>
                  <a:off x="1334" y="2614"/>
                  <a:ext cx="245" cy="788"/>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10</a:t>
                  </a:r>
                </a:p>
                <a:p>
                  <a:pPr algn="ctr" eaLnBrk="0" hangingPunct="0"/>
                  <a:endParaRPr kumimoji="1" lang="zh-CN" altLang="en-US" sz="2000" b="1">
                    <a:solidFill>
                      <a:srgbClr val="FF0000"/>
                    </a:solidFill>
                    <a:latin typeface="Times New Roman" pitchFamily="18" charset="0"/>
                  </a:endParaRPr>
                </a:p>
              </p:txBody>
            </p:sp>
            <p:sp>
              <p:nvSpPr>
                <p:cNvPr id="24" name="Rectangle 144"/>
                <p:cNvSpPr>
                  <a:spLocks noChangeArrowheads="1"/>
                </p:cNvSpPr>
                <p:nvPr/>
              </p:nvSpPr>
              <p:spPr bwMode="auto">
                <a:xfrm>
                  <a:off x="1291" y="2614"/>
                  <a:ext cx="331" cy="788"/>
                </a:xfrm>
                <a:prstGeom prst="rect">
                  <a:avLst/>
                </a:prstGeom>
                <a:noFill/>
                <a:ln w="7">
                  <a:solidFill>
                    <a:srgbClr val="A0A0A0"/>
                  </a:solidFill>
                  <a:miter lim="800000"/>
                  <a:headEnd/>
                  <a:tailEnd/>
                </a:ln>
              </p:spPr>
              <p:txBody>
                <a:bodyPr wrap="none" lIns="90000" tIns="46800" rIns="90000" bIns="46800" anchor="ctr"/>
                <a:lstStyle/>
                <a:p>
                  <a:endParaRPr lang="zh-CN" altLang="en-US" sz="2000" b="1">
                    <a:solidFill>
                      <a:srgbClr val="FF0000"/>
                    </a:solidFill>
                  </a:endParaRPr>
                </a:p>
              </p:txBody>
            </p:sp>
          </p:grpSp>
        </p:grpSp>
      </p:grpSp>
      <p:grpSp>
        <p:nvGrpSpPr>
          <p:cNvPr id="150" name="组合 149"/>
          <p:cNvGrpSpPr/>
          <p:nvPr/>
        </p:nvGrpSpPr>
        <p:grpSpPr>
          <a:xfrm>
            <a:off x="4821170" y="1189054"/>
            <a:ext cx="4117878" cy="2186583"/>
            <a:chOff x="4789639" y="952571"/>
            <a:chExt cx="4117878" cy="2186583"/>
          </a:xfrm>
        </p:grpSpPr>
        <p:grpSp>
          <p:nvGrpSpPr>
            <p:cNvPr id="8" name="Group 7"/>
            <p:cNvGrpSpPr>
              <a:grpSpLocks/>
            </p:cNvGrpSpPr>
            <p:nvPr/>
          </p:nvGrpSpPr>
          <p:grpSpPr bwMode="auto">
            <a:xfrm>
              <a:off x="4789639" y="1324303"/>
              <a:ext cx="2379352" cy="1814851"/>
              <a:chOff x="-3" y="-3"/>
              <a:chExt cx="1171" cy="2832"/>
            </a:xfrm>
          </p:grpSpPr>
          <p:grpSp>
            <p:nvGrpSpPr>
              <p:cNvPr id="103" name="Group 8"/>
              <p:cNvGrpSpPr>
                <a:grpSpLocks/>
              </p:cNvGrpSpPr>
              <p:nvPr/>
            </p:nvGrpSpPr>
            <p:grpSpPr bwMode="auto">
              <a:xfrm>
                <a:off x="0" y="0"/>
                <a:ext cx="1165" cy="2826"/>
                <a:chOff x="0" y="0"/>
                <a:chExt cx="1165" cy="2826"/>
              </a:xfrm>
            </p:grpSpPr>
            <p:grpSp>
              <p:nvGrpSpPr>
                <p:cNvPr id="105" name="Group 9"/>
                <p:cNvGrpSpPr>
                  <a:grpSpLocks/>
                </p:cNvGrpSpPr>
                <p:nvPr/>
              </p:nvGrpSpPr>
              <p:grpSpPr bwMode="auto">
                <a:xfrm>
                  <a:off x="0" y="0"/>
                  <a:ext cx="417" cy="442"/>
                  <a:chOff x="0" y="0"/>
                  <a:chExt cx="417" cy="442"/>
                </a:xfrm>
              </p:grpSpPr>
              <p:sp>
                <p:nvSpPr>
                  <p:cNvPr id="148" name="Rectangle 10"/>
                  <p:cNvSpPr>
                    <a:spLocks noChangeArrowheads="1"/>
                  </p:cNvSpPr>
                  <p:nvPr/>
                </p:nvSpPr>
                <p:spPr bwMode="auto">
                  <a:xfrm>
                    <a:off x="43" y="0"/>
                    <a:ext cx="331" cy="442"/>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endParaRPr kumimoji="1" lang="en-US" altLang="zh-CN" sz="2000" b="1">
                      <a:solidFill>
                        <a:srgbClr val="FF0000"/>
                      </a:solidFill>
                      <a:latin typeface="Times New Roman" pitchFamily="18" charset="0"/>
                    </a:endParaRPr>
                  </a:p>
                </p:txBody>
              </p:sp>
              <p:sp>
                <p:nvSpPr>
                  <p:cNvPr id="149" name="Rectangle 11"/>
                  <p:cNvSpPr>
                    <a:spLocks noChangeArrowheads="1"/>
                  </p:cNvSpPr>
                  <p:nvPr/>
                </p:nvSpPr>
                <p:spPr bwMode="auto">
                  <a:xfrm>
                    <a:off x="0" y="0"/>
                    <a:ext cx="417" cy="442"/>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06" name="Group 12"/>
                <p:cNvGrpSpPr>
                  <a:grpSpLocks/>
                </p:cNvGrpSpPr>
                <p:nvPr/>
              </p:nvGrpSpPr>
              <p:grpSpPr bwMode="auto">
                <a:xfrm>
                  <a:off x="417" y="0"/>
                  <a:ext cx="302" cy="442"/>
                  <a:chOff x="417" y="0"/>
                  <a:chExt cx="302" cy="442"/>
                </a:xfrm>
              </p:grpSpPr>
              <p:sp>
                <p:nvSpPr>
                  <p:cNvPr id="146" name="Rectangle 13"/>
                  <p:cNvSpPr>
                    <a:spLocks noChangeArrowheads="1"/>
                  </p:cNvSpPr>
                  <p:nvPr/>
                </p:nvSpPr>
                <p:spPr bwMode="auto">
                  <a:xfrm>
                    <a:off x="460" y="0"/>
                    <a:ext cx="216" cy="442"/>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endParaRPr kumimoji="1" lang="en-US" altLang="zh-CN" sz="2000" b="1">
                      <a:solidFill>
                        <a:srgbClr val="FF0000"/>
                      </a:solidFill>
                      <a:latin typeface="Times New Roman" pitchFamily="18" charset="0"/>
                    </a:endParaRPr>
                  </a:p>
                </p:txBody>
              </p:sp>
              <p:sp>
                <p:nvSpPr>
                  <p:cNvPr id="147" name="Rectangle 14"/>
                  <p:cNvSpPr>
                    <a:spLocks noChangeArrowheads="1"/>
                  </p:cNvSpPr>
                  <p:nvPr/>
                </p:nvSpPr>
                <p:spPr bwMode="auto">
                  <a:xfrm>
                    <a:off x="417" y="0"/>
                    <a:ext cx="302" cy="442"/>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07" name="Group 15"/>
                <p:cNvGrpSpPr>
                  <a:grpSpLocks/>
                </p:cNvGrpSpPr>
                <p:nvPr/>
              </p:nvGrpSpPr>
              <p:grpSpPr bwMode="auto">
                <a:xfrm>
                  <a:off x="719" y="0"/>
                  <a:ext cx="446" cy="442"/>
                  <a:chOff x="719" y="0"/>
                  <a:chExt cx="446" cy="442"/>
                </a:xfrm>
              </p:grpSpPr>
              <p:sp>
                <p:nvSpPr>
                  <p:cNvPr id="144" name="Rectangle 16"/>
                  <p:cNvSpPr>
                    <a:spLocks noChangeArrowheads="1"/>
                  </p:cNvSpPr>
                  <p:nvPr/>
                </p:nvSpPr>
                <p:spPr bwMode="auto">
                  <a:xfrm>
                    <a:off x="762" y="0"/>
                    <a:ext cx="360" cy="442"/>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C</a:t>
                    </a:r>
                    <a:endParaRPr kumimoji="1" lang="en-US" altLang="zh-CN" sz="2000" b="1">
                      <a:solidFill>
                        <a:srgbClr val="FF0000"/>
                      </a:solidFill>
                      <a:latin typeface="Times New Roman" pitchFamily="18" charset="0"/>
                    </a:endParaRPr>
                  </a:p>
                </p:txBody>
              </p:sp>
              <p:sp>
                <p:nvSpPr>
                  <p:cNvPr id="145" name="Rectangle 17"/>
                  <p:cNvSpPr>
                    <a:spLocks noChangeArrowheads="1"/>
                  </p:cNvSpPr>
                  <p:nvPr/>
                </p:nvSpPr>
                <p:spPr bwMode="auto">
                  <a:xfrm>
                    <a:off x="719" y="0"/>
                    <a:ext cx="446" cy="442"/>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08" name="Group 18"/>
                <p:cNvGrpSpPr>
                  <a:grpSpLocks/>
                </p:cNvGrpSpPr>
                <p:nvPr/>
              </p:nvGrpSpPr>
              <p:grpSpPr bwMode="auto">
                <a:xfrm>
                  <a:off x="0" y="442"/>
                  <a:ext cx="417" cy="596"/>
                  <a:chOff x="0" y="442"/>
                  <a:chExt cx="417" cy="596"/>
                </a:xfrm>
              </p:grpSpPr>
              <p:sp>
                <p:nvSpPr>
                  <p:cNvPr id="142" name="Rectangle 19"/>
                  <p:cNvSpPr>
                    <a:spLocks noChangeArrowheads="1"/>
                  </p:cNvSpPr>
                  <p:nvPr/>
                </p:nvSpPr>
                <p:spPr bwMode="auto">
                  <a:xfrm>
                    <a:off x="43" y="442"/>
                    <a:ext cx="331" cy="596"/>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r>
                      <a:rPr kumimoji="1" lang="en-US" altLang="zh-CN" sz="2000" b="1" baseline="-30000">
                        <a:solidFill>
                          <a:srgbClr val="FF0000"/>
                        </a:solidFill>
                        <a:latin typeface="Times New Roman" pitchFamily="18" charset="0"/>
                      </a:rPr>
                      <a:t>1</a:t>
                    </a:r>
                    <a:endParaRPr kumimoji="1" lang="en-US" altLang="zh-CN" sz="2000" b="1">
                      <a:solidFill>
                        <a:srgbClr val="FF0000"/>
                      </a:solidFill>
                      <a:latin typeface="Times New Roman" pitchFamily="18" charset="0"/>
                    </a:endParaRPr>
                  </a:p>
                </p:txBody>
              </p:sp>
              <p:sp>
                <p:nvSpPr>
                  <p:cNvPr id="143" name="Rectangle 20"/>
                  <p:cNvSpPr>
                    <a:spLocks noChangeArrowheads="1"/>
                  </p:cNvSpPr>
                  <p:nvPr/>
                </p:nvSpPr>
                <p:spPr bwMode="auto">
                  <a:xfrm>
                    <a:off x="0" y="442"/>
                    <a:ext cx="417"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09" name="Group 21"/>
                <p:cNvGrpSpPr>
                  <a:grpSpLocks/>
                </p:cNvGrpSpPr>
                <p:nvPr/>
              </p:nvGrpSpPr>
              <p:grpSpPr bwMode="auto">
                <a:xfrm>
                  <a:off x="417" y="442"/>
                  <a:ext cx="302" cy="596"/>
                  <a:chOff x="417" y="442"/>
                  <a:chExt cx="302" cy="596"/>
                </a:xfrm>
              </p:grpSpPr>
              <p:sp>
                <p:nvSpPr>
                  <p:cNvPr id="140" name="Rectangle 22"/>
                  <p:cNvSpPr>
                    <a:spLocks noChangeArrowheads="1"/>
                  </p:cNvSpPr>
                  <p:nvPr/>
                </p:nvSpPr>
                <p:spPr bwMode="auto">
                  <a:xfrm>
                    <a:off x="460" y="442"/>
                    <a:ext cx="216" cy="596"/>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1</a:t>
                    </a:r>
                    <a:endParaRPr kumimoji="1" lang="en-US" altLang="zh-CN" sz="2000" b="1">
                      <a:solidFill>
                        <a:srgbClr val="FF0000"/>
                      </a:solidFill>
                      <a:latin typeface="Times New Roman" pitchFamily="18" charset="0"/>
                    </a:endParaRPr>
                  </a:p>
                </p:txBody>
              </p:sp>
              <p:sp>
                <p:nvSpPr>
                  <p:cNvPr id="141" name="Rectangle 23"/>
                  <p:cNvSpPr>
                    <a:spLocks noChangeArrowheads="1"/>
                  </p:cNvSpPr>
                  <p:nvPr/>
                </p:nvSpPr>
                <p:spPr bwMode="auto">
                  <a:xfrm>
                    <a:off x="417" y="442"/>
                    <a:ext cx="302"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0" name="Group 24"/>
                <p:cNvGrpSpPr>
                  <a:grpSpLocks/>
                </p:cNvGrpSpPr>
                <p:nvPr/>
              </p:nvGrpSpPr>
              <p:grpSpPr bwMode="auto">
                <a:xfrm>
                  <a:off x="719" y="442"/>
                  <a:ext cx="446" cy="596"/>
                  <a:chOff x="719" y="442"/>
                  <a:chExt cx="446" cy="596"/>
                </a:xfrm>
              </p:grpSpPr>
              <p:sp>
                <p:nvSpPr>
                  <p:cNvPr id="138" name="Rectangle 25"/>
                  <p:cNvSpPr>
                    <a:spLocks noChangeArrowheads="1"/>
                  </p:cNvSpPr>
                  <p:nvPr/>
                </p:nvSpPr>
                <p:spPr bwMode="auto">
                  <a:xfrm>
                    <a:off x="762" y="442"/>
                    <a:ext cx="360" cy="596"/>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5</a:t>
                    </a:r>
                  </a:p>
                </p:txBody>
              </p:sp>
              <p:sp>
                <p:nvSpPr>
                  <p:cNvPr id="139" name="Rectangle 26"/>
                  <p:cNvSpPr>
                    <a:spLocks noChangeArrowheads="1"/>
                  </p:cNvSpPr>
                  <p:nvPr/>
                </p:nvSpPr>
                <p:spPr bwMode="auto">
                  <a:xfrm>
                    <a:off x="719" y="442"/>
                    <a:ext cx="446"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1" name="Group 27"/>
                <p:cNvGrpSpPr>
                  <a:grpSpLocks/>
                </p:cNvGrpSpPr>
                <p:nvPr/>
              </p:nvGrpSpPr>
              <p:grpSpPr bwMode="auto">
                <a:xfrm>
                  <a:off x="0" y="1038"/>
                  <a:ext cx="417" cy="596"/>
                  <a:chOff x="0" y="1038"/>
                  <a:chExt cx="417" cy="596"/>
                </a:xfrm>
              </p:grpSpPr>
              <p:sp>
                <p:nvSpPr>
                  <p:cNvPr id="136" name="Rectangle 28"/>
                  <p:cNvSpPr>
                    <a:spLocks noChangeArrowheads="1"/>
                  </p:cNvSpPr>
                  <p:nvPr/>
                </p:nvSpPr>
                <p:spPr bwMode="auto">
                  <a:xfrm>
                    <a:off x="43" y="1038"/>
                    <a:ext cx="331" cy="596"/>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r>
                      <a:rPr kumimoji="1" lang="en-US" altLang="zh-CN" sz="2000" b="1" baseline="-30000">
                        <a:solidFill>
                          <a:srgbClr val="FF0000"/>
                        </a:solidFill>
                        <a:latin typeface="Times New Roman" pitchFamily="18" charset="0"/>
                      </a:rPr>
                      <a:t>1</a:t>
                    </a:r>
                    <a:endParaRPr kumimoji="1" lang="en-US" altLang="zh-CN" sz="2000" b="1">
                      <a:solidFill>
                        <a:srgbClr val="FF0000"/>
                      </a:solidFill>
                      <a:latin typeface="Times New Roman" pitchFamily="18" charset="0"/>
                    </a:endParaRPr>
                  </a:p>
                </p:txBody>
              </p:sp>
              <p:sp>
                <p:nvSpPr>
                  <p:cNvPr id="137" name="Rectangle 29"/>
                  <p:cNvSpPr>
                    <a:spLocks noChangeArrowheads="1"/>
                  </p:cNvSpPr>
                  <p:nvPr/>
                </p:nvSpPr>
                <p:spPr bwMode="auto">
                  <a:xfrm>
                    <a:off x="0" y="1038"/>
                    <a:ext cx="417"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2" name="Group 30"/>
                <p:cNvGrpSpPr>
                  <a:grpSpLocks/>
                </p:cNvGrpSpPr>
                <p:nvPr/>
              </p:nvGrpSpPr>
              <p:grpSpPr bwMode="auto">
                <a:xfrm>
                  <a:off x="417" y="1038"/>
                  <a:ext cx="302" cy="596"/>
                  <a:chOff x="417" y="1038"/>
                  <a:chExt cx="302" cy="596"/>
                </a:xfrm>
              </p:grpSpPr>
              <p:sp>
                <p:nvSpPr>
                  <p:cNvPr id="134" name="Rectangle 31"/>
                  <p:cNvSpPr>
                    <a:spLocks noChangeArrowheads="1"/>
                  </p:cNvSpPr>
                  <p:nvPr/>
                </p:nvSpPr>
                <p:spPr bwMode="auto">
                  <a:xfrm>
                    <a:off x="460" y="1038"/>
                    <a:ext cx="216" cy="596"/>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2</a:t>
                    </a:r>
                    <a:endParaRPr kumimoji="1" lang="en-US" altLang="zh-CN" sz="2000" b="1">
                      <a:solidFill>
                        <a:srgbClr val="FF0000"/>
                      </a:solidFill>
                      <a:latin typeface="Times New Roman" pitchFamily="18" charset="0"/>
                    </a:endParaRPr>
                  </a:p>
                </p:txBody>
              </p:sp>
              <p:sp>
                <p:nvSpPr>
                  <p:cNvPr id="135" name="Rectangle 32"/>
                  <p:cNvSpPr>
                    <a:spLocks noChangeArrowheads="1"/>
                  </p:cNvSpPr>
                  <p:nvPr/>
                </p:nvSpPr>
                <p:spPr bwMode="auto">
                  <a:xfrm>
                    <a:off x="417" y="1038"/>
                    <a:ext cx="302"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3" name="Group 33"/>
                <p:cNvGrpSpPr>
                  <a:grpSpLocks/>
                </p:cNvGrpSpPr>
                <p:nvPr/>
              </p:nvGrpSpPr>
              <p:grpSpPr bwMode="auto">
                <a:xfrm>
                  <a:off x="719" y="1038"/>
                  <a:ext cx="446" cy="596"/>
                  <a:chOff x="719" y="1038"/>
                  <a:chExt cx="446" cy="596"/>
                </a:xfrm>
              </p:grpSpPr>
              <p:sp>
                <p:nvSpPr>
                  <p:cNvPr id="132" name="Rectangle 34"/>
                  <p:cNvSpPr>
                    <a:spLocks noChangeArrowheads="1"/>
                  </p:cNvSpPr>
                  <p:nvPr/>
                </p:nvSpPr>
                <p:spPr bwMode="auto">
                  <a:xfrm>
                    <a:off x="762" y="1038"/>
                    <a:ext cx="360" cy="596"/>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6</a:t>
                    </a:r>
                  </a:p>
                </p:txBody>
              </p:sp>
              <p:sp>
                <p:nvSpPr>
                  <p:cNvPr id="133" name="Rectangle 35"/>
                  <p:cNvSpPr>
                    <a:spLocks noChangeArrowheads="1"/>
                  </p:cNvSpPr>
                  <p:nvPr/>
                </p:nvSpPr>
                <p:spPr bwMode="auto">
                  <a:xfrm>
                    <a:off x="719" y="1038"/>
                    <a:ext cx="446"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4" name="Group 36"/>
                <p:cNvGrpSpPr>
                  <a:grpSpLocks/>
                </p:cNvGrpSpPr>
                <p:nvPr/>
              </p:nvGrpSpPr>
              <p:grpSpPr bwMode="auto">
                <a:xfrm>
                  <a:off x="0" y="1634"/>
                  <a:ext cx="417" cy="596"/>
                  <a:chOff x="0" y="1634"/>
                  <a:chExt cx="417" cy="596"/>
                </a:xfrm>
              </p:grpSpPr>
              <p:sp>
                <p:nvSpPr>
                  <p:cNvPr id="130" name="Rectangle 37"/>
                  <p:cNvSpPr>
                    <a:spLocks noChangeArrowheads="1"/>
                  </p:cNvSpPr>
                  <p:nvPr/>
                </p:nvSpPr>
                <p:spPr bwMode="auto">
                  <a:xfrm>
                    <a:off x="43" y="1634"/>
                    <a:ext cx="331" cy="596"/>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r>
                      <a:rPr kumimoji="1" lang="en-US" altLang="zh-CN" sz="2000" b="1" baseline="-30000">
                        <a:solidFill>
                          <a:srgbClr val="FF0000"/>
                        </a:solidFill>
                        <a:latin typeface="Times New Roman" pitchFamily="18" charset="0"/>
                      </a:rPr>
                      <a:t>2</a:t>
                    </a:r>
                    <a:endParaRPr kumimoji="1" lang="en-US" altLang="zh-CN" sz="2000" b="1">
                      <a:solidFill>
                        <a:srgbClr val="FF0000"/>
                      </a:solidFill>
                      <a:latin typeface="Times New Roman" pitchFamily="18" charset="0"/>
                    </a:endParaRPr>
                  </a:p>
                </p:txBody>
              </p:sp>
              <p:sp>
                <p:nvSpPr>
                  <p:cNvPr id="131" name="Rectangle 38"/>
                  <p:cNvSpPr>
                    <a:spLocks noChangeArrowheads="1"/>
                  </p:cNvSpPr>
                  <p:nvPr/>
                </p:nvSpPr>
                <p:spPr bwMode="auto">
                  <a:xfrm>
                    <a:off x="0" y="1634"/>
                    <a:ext cx="417"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5" name="Group 39"/>
                <p:cNvGrpSpPr>
                  <a:grpSpLocks/>
                </p:cNvGrpSpPr>
                <p:nvPr/>
              </p:nvGrpSpPr>
              <p:grpSpPr bwMode="auto">
                <a:xfrm>
                  <a:off x="417" y="1634"/>
                  <a:ext cx="302" cy="596"/>
                  <a:chOff x="417" y="1634"/>
                  <a:chExt cx="302" cy="596"/>
                </a:xfrm>
              </p:grpSpPr>
              <p:sp>
                <p:nvSpPr>
                  <p:cNvPr id="128" name="Rectangle 40"/>
                  <p:cNvSpPr>
                    <a:spLocks noChangeArrowheads="1"/>
                  </p:cNvSpPr>
                  <p:nvPr/>
                </p:nvSpPr>
                <p:spPr bwMode="auto">
                  <a:xfrm>
                    <a:off x="460" y="1634"/>
                    <a:ext cx="216" cy="596"/>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3</a:t>
                    </a:r>
                    <a:endParaRPr kumimoji="1" lang="en-US" altLang="zh-CN" sz="2000" b="1">
                      <a:solidFill>
                        <a:srgbClr val="FF0000"/>
                      </a:solidFill>
                      <a:latin typeface="Times New Roman" pitchFamily="18" charset="0"/>
                    </a:endParaRPr>
                  </a:p>
                </p:txBody>
              </p:sp>
              <p:sp>
                <p:nvSpPr>
                  <p:cNvPr id="129" name="Rectangle 41"/>
                  <p:cNvSpPr>
                    <a:spLocks noChangeArrowheads="1"/>
                  </p:cNvSpPr>
                  <p:nvPr/>
                </p:nvSpPr>
                <p:spPr bwMode="auto">
                  <a:xfrm>
                    <a:off x="417" y="1634"/>
                    <a:ext cx="302"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6" name="Group 42"/>
                <p:cNvGrpSpPr>
                  <a:grpSpLocks/>
                </p:cNvGrpSpPr>
                <p:nvPr/>
              </p:nvGrpSpPr>
              <p:grpSpPr bwMode="auto">
                <a:xfrm>
                  <a:off x="719" y="1634"/>
                  <a:ext cx="446" cy="596"/>
                  <a:chOff x="719" y="1634"/>
                  <a:chExt cx="446" cy="596"/>
                </a:xfrm>
              </p:grpSpPr>
              <p:sp>
                <p:nvSpPr>
                  <p:cNvPr id="126" name="Rectangle 43"/>
                  <p:cNvSpPr>
                    <a:spLocks noChangeArrowheads="1"/>
                  </p:cNvSpPr>
                  <p:nvPr/>
                </p:nvSpPr>
                <p:spPr bwMode="auto">
                  <a:xfrm>
                    <a:off x="762" y="1634"/>
                    <a:ext cx="360" cy="596"/>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8</a:t>
                    </a:r>
                  </a:p>
                </p:txBody>
              </p:sp>
              <p:sp>
                <p:nvSpPr>
                  <p:cNvPr id="127" name="Rectangle 44"/>
                  <p:cNvSpPr>
                    <a:spLocks noChangeArrowheads="1"/>
                  </p:cNvSpPr>
                  <p:nvPr/>
                </p:nvSpPr>
                <p:spPr bwMode="auto">
                  <a:xfrm>
                    <a:off x="719" y="1634"/>
                    <a:ext cx="446"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7" name="Group 45"/>
                <p:cNvGrpSpPr>
                  <a:grpSpLocks/>
                </p:cNvGrpSpPr>
                <p:nvPr/>
              </p:nvGrpSpPr>
              <p:grpSpPr bwMode="auto">
                <a:xfrm>
                  <a:off x="0" y="2230"/>
                  <a:ext cx="417" cy="596"/>
                  <a:chOff x="0" y="2230"/>
                  <a:chExt cx="417" cy="596"/>
                </a:xfrm>
              </p:grpSpPr>
              <p:sp>
                <p:nvSpPr>
                  <p:cNvPr id="124" name="Rectangle 46"/>
                  <p:cNvSpPr>
                    <a:spLocks noChangeArrowheads="1"/>
                  </p:cNvSpPr>
                  <p:nvPr/>
                </p:nvSpPr>
                <p:spPr bwMode="auto">
                  <a:xfrm>
                    <a:off x="43" y="2230"/>
                    <a:ext cx="331" cy="596"/>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a</a:t>
                    </a:r>
                    <a:r>
                      <a:rPr kumimoji="1" lang="en-US" altLang="zh-CN" sz="2000" b="1" baseline="-30000">
                        <a:solidFill>
                          <a:srgbClr val="FF0000"/>
                        </a:solidFill>
                        <a:latin typeface="Times New Roman" pitchFamily="18" charset="0"/>
                      </a:rPr>
                      <a:t>2</a:t>
                    </a:r>
                    <a:endParaRPr kumimoji="1" lang="en-US" altLang="zh-CN" sz="2000" b="1">
                      <a:solidFill>
                        <a:srgbClr val="FF0000"/>
                      </a:solidFill>
                      <a:latin typeface="Times New Roman" pitchFamily="18" charset="0"/>
                    </a:endParaRPr>
                  </a:p>
                </p:txBody>
              </p:sp>
              <p:sp>
                <p:nvSpPr>
                  <p:cNvPr id="125" name="Rectangle 47"/>
                  <p:cNvSpPr>
                    <a:spLocks noChangeArrowheads="1"/>
                  </p:cNvSpPr>
                  <p:nvPr/>
                </p:nvSpPr>
                <p:spPr bwMode="auto">
                  <a:xfrm>
                    <a:off x="0" y="2230"/>
                    <a:ext cx="417"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8" name="Group 48"/>
                <p:cNvGrpSpPr>
                  <a:grpSpLocks/>
                </p:cNvGrpSpPr>
                <p:nvPr/>
              </p:nvGrpSpPr>
              <p:grpSpPr bwMode="auto">
                <a:xfrm>
                  <a:off x="417" y="2230"/>
                  <a:ext cx="302" cy="596"/>
                  <a:chOff x="417" y="2230"/>
                  <a:chExt cx="302" cy="596"/>
                </a:xfrm>
              </p:grpSpPr>
              <p:sp>
                <p:nvSpPr>
                  <p:cNvPr id="122" name="Rectangle 49"/>
                  <p:cNvSpPr>
                    <a:spLocks noChangeArrowheads="1"/>
                  </p:cNvSpPr>
                  <p:nvPr/>
                </p:nvSpPr>
                <p:spPr bwMode="auto">
                  <a:xfrm>
                    <a:off x="460" y="2230"/>
                    <a:ext cx="216" cy="596"/>
                  </a:xfrm>
                  <a:prstGeom prst="rect">
                    <a:avLst/>
                  </a:prstGeom>
                  <a:noFill/>
                  <a:ln w="9525">
                    <a:noFill/>
                    <a:miter lim="800000"/>
                    <a:headEnd/>
                    <a:tailEnd/>
                  </a:ln>
                </p:spPr>
                <p:txBody>
                  <a:bodyPr lIns="90000" tIns="46800" rIns="90000" bIns="46800"/>
                  <a:lstStyle/>
                  <a:p>
                    <a:pPr algn="ctr"/>
                    <a:r>
                      <a:rPr kumimoji="1" lang="en-US" altLang="zh-CN" sz="2000" b="1" i="1">
                        <a:solidFill>
                          <a:srgbClr val="FF0000"/>
                        </a:solidFill>
                        <a:latin typeface="Times New Roman" pitchFamily="18" charset="0"/>
                      </a:rPr>
                      <a:t>b</a:t>
                    </a:r>
                    <a:r>
                      <a:rPr kumimoji="1" lang="en-US" altLang="zh-CN" sz="2000" b="1" baseline="-30000">
                        <a:solidFill>
                          <a:srgbClr val="FF0000"/>
                        </a:solidFill>
                        <a:latin typeface="Times New Roman" pitchFamily="18" charset="0"/>
                      </a:rPr>
                      <a:t>4</a:t>
                    </a:r>
                    <a:endParaRPr kumimoji="1" lang="en-US" altLang="zh-CN" sz="2000" b="1">
                      <a:solidFill>
                        <a:srgbClr val="FF0000"/>
                      </a:solidFill>
                      <a:latin typeface="Times New Roman" pitchFamily="18" charset="0"/>
                    </a:endParaRPr>
                  </a:p>
                </p:txBody>
              </p:sp>
              <p:sp>
                <p:nvSpPr>
                  <p:cNvPr id="123" name="Rectangle 50"/>
                  <p:cNvSpPr>
                    <a:spLocks noChangeArrowheads="1"/>
                  </p:cNvSpPr>
                  <p:nvPr/>
                </p:nvSpPr>
                <p:spPr bwMode="auto">
                  <a:xfrm>
                    <a:off x="417" y="2230"/>
                    <a:ext cx="302"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119" name="Group 51"/>
                <p:cNvGrpSpPr>
                  <a:grpSpLocks/>
                </p:cNvGrpSpPr>
                <p:nvPr/>
              </p:nvGrpSpPr>
              <p:grpSpPr bwMode="auto">
                <a:xfrm>
                  <a:off x="719" y="2230"/>
                  <a:ext cx="446" cy="596"/>
                  <a:chOff x="719" y="2230"/>
                  <a:chExt cx="446" cy="596"/>
                </a:xfrm>
              </p:grpSpPr>
              <p:sp>
                <p:nvSpPr>
                  <p:cNvPr id="120" name="Rectangle 52"/>
                  <p:cNvSpPr>
                    <a:spLocks noChangeArrowheads="1"/>
                  </p:cNvSpPr>
                  <p:nvPr/>
                </p:nvSpPr>
                <p:spPr bwMode="auto">
                  <a:xfrm>
                    <a:off x="762" y="2230"/>
                    <a:ext cx="360" cy="596"/>
                  </a:xfrm>
                  <a:prstGeom prst="rect">
                    <a:avLst/>
                  </a:prstGeom>
                  <a:noFill/>
                  <a:ln w="9525">
                    <a:noFill/>
                    <a:miter lim="800000"/>
                    <a:headEnd/>
                    <a:tailEnd/>
                  </a:ln>
                </p:spPr>
                <p:txBody>
                  <a:bodyPr lIns="90000" tIns="46800" rIns="90000" bIns="46800"/>
                  <a:lstStyle/>
                  <a:p>
                    <a:pPr algn="ctr"/>
                    <a:r>
                      <a:rPr kumimoji="1" lang="en-US" altLang="zh-CN" sz="2000" b="1">
                        <a:solidFill>
                          <a:srgbClr val="FF0000"/>
                        </a:solidFill>
                        <a:latin typeface="Times New Roman" pitchFamily="18" charset="0"/>
                      </a:rPr>
                      <a:t>12</a:t>
                    </a:r>
                  </a:p>
                </p:txBody>
              </p:sp>
              <p:sp>
                <p:nvSpPr>
                  <p:cNvPr id="121" name="Rectangle 53"/>
                  <p:cNvSpPr>
                    <a:spLocks noChangeArrowheads="1"/>
                  </p:cNvSpPr>
                  <p:nvPr/>
                </p:nvSpPr>
                <p:spPr bwMode="auto">
                  <a:xfrm>
                    <a:off x="719" y="2230"/>
                    <a:ext cx="446" cy="596"/>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sp>
            <p:nvSpPr>
              <p:cNvPr id="104" name="Rectangle 54"/>
              <p:cNvSpPr>
                <a:spLocks noChangeArrowheads="1"/>
              </p:cNvSpPr>
              <p:nvPr/>
            </p:nvSpPr>
            <p:spPr bwMode="auto">
              <a:xfrm>
                <a:off x="-3" y="-3"/>
                <a:ext cx="1171" cy="2832"/>
              </a:xfrm>
              <a:prstGeom prst="rect">
                <a:avLst/>
              </a:prstGeom>
              <a:noFill/>
              <a:ln w="11112">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9" name="Group 55"/>
            <p:cNvGrpSpPr>
              <a:grpSpLocks/>
            </p:cNvGrpSpPr>
            <p:nvPr/>
          </p:nvGrpSpPr>
          <p:grpSpPr bwMode="auto">
            <a:xfrm>
              <a:off x="7297955" y="1276163"/>
              <a:ext cx="1609562" cy="1773260"/>
              <a:chOff x="2426" y="1207"/>
              <a:chExt cx="1104" cy="1407"/>
            </a:xfrm>
          </p:grpSpPr>
          <p:grpSp>
            <p:nvGrpSpPr>
              <p:cNvPr id="78" name="Group 56"/>
              <p:cNvGrpSpPr>
                <a:grpSpLocks/>
              </p:cNvGrpSpPr>
              <p:nvPr/>
            </p:nvGrpSpPr>
            <p:grpSpPr bwMode="auto">
              <a:xfrm>
                <a:off x="2430" y="1209"/>
                <a:ext cx="537" cy="336"/>
                <a:chOff x="0" y="0"/>
                <a:chExt cx="360" cy="499"/>
              </a:xfrm>
            </p:grpSpPr>
            <p:sp>
              <p:nvSpPr>
                <p:cNvPr id="101" name="Rectangle 57"/>
                <p:cNvSpPr>
                  <a:spLocks noChangeArrowheads="1"/>
                </p:cNvSpPr>
                <p:nvPr/>
              </p:nvSpPr>
              <p:spPr bwMode="auto">
                <a:xfrm>
                  <a:off x="43" y="0"/>
                  <a:ext cx="274" cy="499"/>
                </a:xfrm>
                <a:prstGeom prst="rect">
                  <a:avLst/>
                </a:prstGeom>
                <a:noFill/>
                <a:ln w="9525">
                  <a:noFill/>
                  <a:miter lim="800000"/>
                  <a:headEnd/>
                  <a:tailEnd/>
                </a:ln>
              </p:spPr>
              <p:txBody>
                <a:bodyPr lIns="90000" tIns="46800" rIns="90000" bIns="0"/>
                <a:lstStyle/>
                <a:p>
                  <a:pPr algn="ctr"/>
                  <a:r>
                    <a:rPr kumimoji="1" lang="en-US" altLang="zh-CN" sz="2200" b="1">
                      <a:solidFill>
                        <a:srgbClr val="FF0000"/>
                      </a:solidFill>
                      <a:latin typeface="Times New Roman" pitchFamily="18" charset="0"/>
                      <a:cs typeface="Times New Roman" pitchFamily="18" charset="0"/>
                    </a:rPr>
                    <a:t>B</a:t>
                  </a:r>
                  <a:endParaRPr kumimoji="1" lang="en-US" altLang="zh-CN" sz="1200" b="1" i="1">
                    <a:solidFill>
                      <a:srgbClr val="FF0000"/>
                    </a:solidFill>
                    <a:latin typeface="Times New Roman" pitchFamily="18" charset="0"/>
                    <a:cs typeface="Times New Roman" pitchFamily="18" charset="0"/>
                  </a:endParaRPr>
                </a:p>
                <a:p>
                  <a:pPr algn="ctr" eaLnBrk="0" hangingPunct="0"/>
                  <a:endParaRPr kumimoji="1" lang="zh-CN" altLang="en-US" sz="2400" b="1">
                    <a:solidFill>
                      <a:srgbClr val="FF0000"/>
                    </a:solidFill>
                    <a:latin typeface="Times New Roman" pitchFamily="18" charset="0"/>
                  </a:endParaRPr>
                </a:p>
              </p:txBody>
            </p:sp>
            <p:sp>
              <p:nvSpPr>
                <p:cNvPr id="102" name="Rectangle 58"/>
                <p:cNvSpPr>
                  <a:spLocks noChangeArrowheads="1"/>
                </p:cNvSpPr>
                <p:nvPr/>
              </p:nvSpPr>
              <p:spPr bwMode="auto">
                <a:xfrm>
                  <a:off x="0"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79" name="Group 59"/>
              <p:cNvGrpSpPr>
                <a:grpSpLocks/>
              </p:cNvGrpSpPr>
              <p:nvPr/>
            </p:nvGrpSpPr>
            <p:grpSpPr bwMode="auto">
              <a:xfrm>
                <a:off x="2968" y="1209"/>
                <a:ext cx="558" cy="336"/>
                <a:chOff x="360" y="0"/>
                <a:chExt cx="374" cy="499"/>
              </a:xfrm>
            </p:grpSpPr>
            <p:sp>
              <p:nvSpPr>
                <p:cNvPr id="99" name="Rectangle 60"/>
                <p:cNvSpPr>
                  <a:spLocks noChangeArrowheads="1"/>
                </p:cNvSpPr>
                <p:nvPr/>
              </p:nvSpPr>
              <p:spPr bwMode="auto">
                <a:xfrm>
                  <a:off x="403" y="0"/>
                  <a:ext cx="288" cy="499"/>
                </a:xfrm>
                <a:prstGeom prst="rect">
                  <a:avLst/>
                </a:prstGeom>
                <a:noFill/>
                <a:ln w="9525">
                  <a:noFill/>
                  <a:miter lim="800000"/>
                  <a:headEnd/>
                  <a:tailEnd/>
                </a:ln>
              </p:spPr>
              <p:txBody>
                <a:bodyPr lIns="90000" tIns="46800" rIns="90000" bIns="46800"/>
                <a:lstStyle/>
                <a:p>
                  <a:pPr algn="ctr"/>
                  <a:r>
                    <a:rPr kumimoji="1" lang="en-US" altLang="zh-CN" sz="2200" b="1" i="1">
                      <a:solidFill>
                        <a:srgbClr val="FF0000"/>
                      </a:solidFill>
                      <a:latin typeface="Times New Roman" pitchFamily="18" charset="0"/>
                    </a:rPr>
                    <a:t>E</a:t>
                  </a:r>
                  <a:endParaRPr kumimoji="1" lang="en-US" altLang="zh-CN" sz="1000" b="1">
                    <a:solidFill>
                      <a:srgbClr val="FF0000"/>
                    </a:solidFill>
                    <a:latin typeface="Times New Roman" pitchFamily="18" charset="0"/>
                  </a:endParaRPr>
                </a:p>
                <a:p>
                  <a:pPr algn="ctr" eaLnBrk="0" hangingPunct="0"/>
                  <a:endParaRPr kumimoji="1" lang="zh-CN" altLang="en-US" sz="2400" b="1">
                    <a:solidFill>
                      <a:srgbClr val="FF0000"/>
                    </a:solidFill>
                    <a:latin typeface="Times New Roman" pitchFamily="18" charset="0"/>
                  </a:endParaRPr>
                </a:p>
              </p:txBody>
            </p:sp>
            <p:sp>
              <p:nvSpPr>
                <p:cNvPr id="100" name="Rectangle 61"/>
                <p:cNvSpPr>
                  <a:spLocks noChangeArrowheads="1"/>
                </p:cNvSpPr>
                <p:nvPr/>
              </p:nvSpPr>
              <p:spPr bwMode="auto">
                <a:xfrm>
                  <a:off x="360" y="0"/>
                  <a:ext cx="374" cy="499"/>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80" name="Group 62"/>
              <p:cNvGrpSpPr>
                <a:grpSpLocks/>
              </p:cNvGrpSpPr>
              <p:nvPr/>
            </p:nvGrpSpPr>
            <p:grpSpPr bwMode="auto">
              <a:xfrm>
                <a:off x="2430" y="1545"/>
                <a:ext cx="537" cy="335"/>
                <a:chOff x="0" y="499"/>
                <a:chExt cx="360" cy="499"/>
              </a:xfrm>
            </p:grpSpPr>
            <p:sp>
              <p:nvSpPr>
                <p:cNvPr id="97" name="Rectangle 63"/>
                <p:cNvSpPr>
                  <a:spLocks noChangeArrowheads="1"/>
                </p:cNvSpPr>
                <p:nvPr/>
              </p:nvSpPr>
              <p:spPr bwMode="auto">
                <a:xfrm>
                  <a:off x="43" y="499"/>
                  <a:ext cx="274" cy="499"/>
                </a:xfrm>
                <a:prstGeom prst="rect">
                  <a:avLst/>
                </a:prstGeom>
                <a:noFill/>
                <a:ln w="9525">
                  <a:noFill/>
                  <a:miter lim="800000"/>
                  <a:headEnd/>
                  <a:tailEnd/>
                </a:ln>
              </p:spPr>
              <p:txBody>
                <a:bodyPr lIns="90000" tIns="46800" rIns="90000" bIns="46800"/>
                <a:lstStyle/>
                <a:p>
                  <a:pPr algn="ctr"/>
                  <a:r>
                    <a:rPr kumimoji="1" lang="en-US" altLang="zh-CN" sz="2200" b="1" i="1">
                      <a:solidFill>
                        <a:srgbClr val="FF0000"/>
                      </a:solidFill>
                      <a:latin typeface="Times New Roman" pitchFamily="18" charset="0"/>
                    </a:rPr>
                    <a:t>b</a:t>
                  </a:r>
                  <a:r>
                    <a:rPr kumimoji="1" lang="en-US" altLang="zh-CN" sz="2200" b="1" baseline="-30000">
                      <a:solidFill>
                        <a:srgbClr val="FF0000"/>
                      </a:solidFill>
                      <a:latin typeface="Times New Roman" pitchFamily="18" charset="0"/>
                    </a:rPr>
                    <a:t>1</a:t>
                  </a:r>
                  <a:endParaRPr kumimoji="1" lang="en-US" altLang="zh-CN" sz="1000" b="1">
                    <a:solidFill>
                      <a:srgbClr val="FF0000"/>
                    </a:solidFill>
                    <a:latin typeface="Times New Roman" pitchFamily="18" charset="0"/>
                  </a:endParaRPr>
                </a:p>
                <a:p>
                  <a:pPr algn="ctr" eaLnBrk="0" hangingPunct="0"/>
                  <a:endParaRPr kumimoji="1" lang="zh-CN" altLang="en-US" sz="2400" b="1">
                    <a:solidFill>
                      <a:srgbClr val="FF0000"/>
                    </a:solidFill>
                    <a:latin typeface="Times New Roman" pitchFamily="18" charset="0"/>
                  </a:endParaRPr>
                </a:p>
              </p:txBody>
            </p:sp>
            <p:sp>
              <p:nvSpPr>
                <p:cNvPr id="98" name="Rectangle 64"/>
                <p:cNvSpPr>
                  <a:spLocks noChangeArrowheads="1"/>
                </p:cNvSpPr>
                <p:nvPr/>
              </p:nvSpPr>
              <p:spPr bwMode="auto">
                <a:xfrm>
                  <a:off x="0" y="499"/>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81" name="Group 65"/>
              <p:cNvGrpSpPr>
                <a:grpSpLocks/>
              </p:cNvGrpSpPr>
              <p:nvPr/>
            </p:nvGrpSpPr>
            <p:grpSpPr bwMode="auto">
              <a:xfrm>
                <a:off x="2968" y="1545"/>
                <a:ext cx="558" cy="335"/>
                <a:chOff x="360" y="499"/>
                <a:chExt cx="374" cy="499"/>
              </a:xfrm>
            </p:grpSpPr>
            <p:sp>
              <p:nvSpPr>
                <p:cNvPr id="95" name="Rectangle 66"/>
                <p:cNvSpPr>
                  <a:spLocks noChangeArrowheads="1"/>
                </p:cNvSpPr>
                <p:nvPr/>
              </p:nvSpPr>
              <p:spPr bwMode="auto">
                <a:xfrm>
                  <a:off x="403" y="499"/>
                  <a:ext cx="288" cy="499"/>
                </a:xfrm>
                <a:prstGeom prst="rect">
                  <a:avLst/>
                </a:prstGeom>
                <a:noFill/>
                <a:ln w="9525">
                  <a:noFill/>
                  <a:miter lim="800000"/>
                  <a:headEnd/>
                  <a:tailEnd/>
                </a:ln>
              </p:spPr>
              <p:txBody>
                <a:bodyPr lIns="90000" tIns="46800" rIns="90000" bIns="46800"/>
                <a:lstStyle/>
                <a:p>
                  <a:pPr algn="ctr"/>
                  <a:r>
                    <a:rPr kumimoji="1" lang="en-US" altLang="zh-CN" sz="2200" b="1">
                      <a:solidFill>
                        <a:srgbClr val="FF0000"/>
                      </a:solidFill>
                      <a:latin typeface="Times New Roman" pitchFamily="18" charset="0"/>
                    </a:rPr>
                    <a:t>3</a:t>
                  </a:r>
                  <a:endParaRPr kumimoji="1" lang="en-US" altLang="zh-CN" sz="1000" b="1">
                    <a:solidFill>
                      <a:srgbClr val="FF0000"/>
                    </a:solidFill>
                    <a:latin typeface="Times New Roman" pitchFamily="18" charset="0"/>
                  </a:endParaRPr>
                </a:p>
                <a:p>
                  <a:pPr algn="ctr" eaLnBrk="0" hangingPunct="0"/>
                  <a:endParaRPr kumimoji="1" lang="zh-CN" altLang="en-US" sz="2400" b="1">
                    <a:solidFill>
                      <a:srgbClr val="FF0000"/>
                    </a:solidFill>
                    <a:latin typeface="Times New Roman" pitchFamily="18" charset="0"/>
                  </a:endParaRPr>
                </a:p>
              </p:txBody>
            </p:sp>
            <p:sp>
              <p:nvSpPr>
                <p:cNvPr id="96" name="Rectangle 67"/>
                <p:cNvSpPr>
                  <a:spLocks noChangeArrowheads="1"/>
                </p:cNvSpPr>
                <p:nvPr/>
              </p:nvSpPr>
              <p:spPr bwMode="auto">
                <a:xfrm>
                  <a:off x="360" y="499"/>
                  <a:ext cx="374" cy="499"/>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82" name="Group 68"/>
              <p:cNvGrpSpPr>
                <a:grpSpLocks/>
              </p:cNvGrpSpPr>
              <p:nvPr/>
            </p:nvGrpSpPr>
            <p:grpSpPr bwMode="auto">
              <a:xfrm>
                <a:off x="2430" y="1880"/>
                <a:ext cx="537" cy="336"/>
                <a:chOff x="0" y="998"/>
                <a:chExt cx="360" cy="499"/>
              </a:xfrm>
            </p:grpSpPr>
            <p:sp>
              <p:nvSpPr>
                <p:cNvPr id="93" name="Rectangle 69"/>
                <p:cNvSpPr>
                  <a:spLocks noChangeArrowheads="1"/>
                </p:cNvSpPr>
                <p:nvPr/>
              </p:nvSpPr>
              <p:spPr bwMode="auto">
                <a:xfrm>
                  <a:off x="43" y="998"/>
                  <a:ext cx="274" cy="499"/>
                </a:xfrm>
                <a:prstGeom prst="rect">
                  <a:avLst/>
                </a:prstGeom>
                <a:noFill/>
                <a:ln w="9525">
                  <a:noFill/>
                  <a:miter lim="800000"/>
                  <a:headEnd/>
                  <a:tailEnd/>
                </a:ln>
              </p:spPr>
              <p:txBody>
                <a:bodyPr lIns="90000" tIns="46800" rIns="90000" bIns="46800"/>
                <a:lstStyle/>
                <a:p>
                  <a:pPr algn="ctr"/>
                  <a:r>
                    <a:rPr kumimoji="1" lang="en-US" altLang="zh-CN" sz="2200" b="1" i="1">
                      <a:solidFill>
                        <a:srgbClr val="FF0000"/>
                      </a:solidFill>
                      <a:latin typeface="Times New Roman" pitchFamily="18" charset="0"/>
                    </a:rPr>
                    <a:t>b</a:t>
                  </a:r>
                  <a:r>
                    <a:rPr kumimoji="1" lang="en-US" altLang="zh-CN" sz="2200" b="1" baseline="-30000">
                      <a:solidFill>
                        <a:srgbClr val="FF0000"/>
                      </a:solidFill>
                      <a:latin typeface="Times New Roman" pitchFamily="18" charset="0"/>
                    </a:rPr>
                    <a:t>2</a:t>
                  </a:r>
                  <a:endParaRPr kumimoji="1" lang="en-US" altLang="zh-CN" sz="1000" b="1">
                    <a:solidFill>
                      <a:srgbClr val="FF0000"/>
                    </a:solidFill>
                    <a:latin typeface="Times New Roman" pitchFamily="18" charset="0"/>
                  </a:endParaRPr>
                </a:p>
                <a:p>
                  <a:pPr algn="ctr" eaLnBrk="0" hangingPunct="0"/>
                  <a:endParaRPr kumimoji="1" lang="zh-CN" altLang="en-US" sz="2400" b="1">
                    <a:solidFill>
                      <a:srgbClr val="FF0000"/>
                    </a:solidFill>
                    <a:latin typeface="Times New Roman" pitchFamily="18" charset="0"/>
                  </a:endParaRPr>
                </a:p>
              </p:txBody>
            </p:sp>
            <p:sp>
              <p:nvSpPr>
                <p:cNvPr id="94" name="Rectangle 70"/>
                <p:cNvSpPr>
                  <a:spLocks noChangeArrowheads="1"/>
                </p:cNvSpPr>
                <p:nvPr/>
              </p:nvSpPr>
              <p:spPr bwMode="auto">
                <a:xfrm>
                  <a:off x="0" y="998"/>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83" name="Group 71"/>
              <p:cNvGrpSpPr>
                <a:grpSpLocks/>
              </p:cNvGrpSpPr>
              <p:nvPr/>
            </p:nvGrpSpPr>
            <p:grpSpPr bwMode="auto">
              <a:xfrm>
                <a:off x="2968" y="1880"/>
                <a:ext cx="558" cy="336"/>
                <a:chOff x="360" y="998"/>
                <a:chExt cx="374" cy="499"/>
              </a:xfrm>
            </p:grpSpPr>
            <p:sp>
              <p:nvSpPr>
                <p:cNvPr id="91" name="Rectangle 72"/>
                <p:cNvSpPr>
                  <a:spLocks noChangeArrowheads="1"/>
                </p:cNvSpPr>
                <p:nvPr/>
              </p:nvSpPr>
              <p:spPr bwMode="auto">
                <a:xfrm>
                  <a:off x="403" y="998"/>
                  <a:ext cx="288" cy="499"/>
                </a:xfrm>
                <a:prstGeom prst="rect">
                  <a:avLst/>
                </a:prstGeom>
                <a:noFill/>
                <a:ln w="9525">
                  <a:noFill/>
                  <a:miter lim="800000"/>
                  <a:headEnd/>
                  <a:tailEnd/>
                </a:ln>
              </p:spPr>
              <p:txBody>
                <a:bodyPr lIns="90000" tIns="46800" rIns="90000" bIns="46800"/>
                <a:lstStyle/>
                <a:p>
                  <a:pPr algn="ctr"/>
                  <a:r>
                    <a:rPr kumimoji="1" lang="en-US" altLang="zh-CN" sz="2200" b="1">
                      <a:solidFill>
                        <a:srgbClr val="FF0000"/>
                      </a:solidFill>
                      <a:latin typeface="Times New Roman" pitchFamily="18" charset="0"/>
                    </a:rPr>
                    <a:t>7</a:t>
                  </a:r>
                  <a:endParaRPr kumimoji="1" lang="en-US" altLang="zh-CN" sz="1000" b="1">
                    <a:solidFill>
                      <a:srgbClr val="FF0000"/>
                    </a:solidFill>
                    <a:latin typeface="Times New Roman" pitchFamily="18" charset="0"/>
                  </a:endParaRPr>
                </a:p>
                <a:p>
                  <a:pPr algn="ctr" eaLnBrk="0" hangingPunct="0"/>
                  <a:endParaRPr kumimoji="1" lang="zh-CN" altLang="en-US" sz="2400" b="1">
                    <a:solidFill>
                      <a:srgbClr val="FF0000"/>
                    </a:solidFill>
                    <a:latin typeface="Times New Roman" pitchFamily="18" charset="0"/>
                  </a:endParaRPr>
                </a:p>
              </p:txBody>
            </p:sp>
            <p:sp>
              <p:nvSpPr>
                <p:cNvPr id="92" name="Rectangle 73"/>
                <p:cNvSpPr>
                  <a:spLocks noChangeArrowheads="1"/>
                </p:cNvSpPr>
                <p:nvPr/>
              </p:nvSpPr>
              <p:spPr bwMode="auto">
                <a:xfrm>
                  <a:off x="360" y="998"/>
                  <a:ext cx="374" cy="499"/>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84" name="Group 74"/>
              <p:cNvGrpSpPr>
                <a:grpSpLocks/>
              </p:cNvGrpSpPr>
              <p:nvPr/>
            </p:nvGrpSpPr>
            <p:grpSpPr bwMode="auto">
              <a:xfrm>
                <a:off x="2430" y="2216"/>
                <a:ext cx="537" cy="398"/>
                <a:chOff x="0" y="1497"/>
                <a:chExt cx="360" cy="710"/>
              </a:xfrm>
            </p:grpSpPr>
            <p:sp>
              <p:nvSpPr>
                <p:cNvPr id="89" name="Rectangle 75"/>
                <p:cNvSpPr>
                  <a:spLocks noChangeArrowheads="1"/>
                </p:cNvSpPr>
                <p:nvPr/>
              </p:nvSpPr>
              <p:spPr bwMode="auto">
                <a:xfrm>
                  <a:off x="43" y="1497"/>
                  <a:ext cx="274" cy="710"/>
                </a:xfrm>
                <a:prstGeom prst="rect">
                  <a:avLst/>
                </a:prstGeom>
                <a:noFill/>
                <a:ln w="9525">
                  <a:noFill/>
                  <a:miter lim="800000"/>
                  <a:headEnd/>
                  <a:tailEnd/>
                </a:ln>
              </p:spPr>
              <p:txBody>
                <a:bodyPr lIns="90000" tIns="46800" rIns="90000" bIns="46800"/>
                <a:lstStyle/>
                <a:p>
                  <a:pPr algn="ctr"/>
                  <a:r>
                    <a:rPr kumimoji="1" lang="en-US" altLang="zh-CN" sz="2200" b="1" i="1">
                      <a:solidFill>
                        <a:srgbClr val="FF0000"/>
                      </a:solidFill>
                      <a:latin typeface="Times New Roman" pitchFamily="18" charset="0"/>
                    </a:rPr>
                    <a:t>b</a:t>
                  </a:r>
                  <a:r>
                    <a:rPr kumimoji="1" lang="en-US" altLang="zh-CN" sz="2200" b="1" baseline="-30000">
                      <a:solidFill>
                        <a:srgbClr val="FF0000"/>
                      </a:solidFill>
                      <a:latin typeface="Times New Roman" pitchFamily="18" charset="0"/>
                    </a:rPr>
                    <a:t>3</a:t>
                  </a:r>
                  <a:endParaRPr kumimoji="1" lang="en-US" altLang="zh-CN" sz="2400" b="1">
                    <a:solidFill>
                      <a:srgbClr val="FF0000"/>
                    </a:solidFill>
                    <a:latin typeface="Times New Roman" pitchFamily="18" charset="0"/>
                  </a:endParaRPr>
                </a:p>
              </p:txBody>
            </p:sp>
            <p:sp>
              <p:nvSpPr>
                <p:cNvPr id="90" name="Rectangle 76"/>
                <p:cNvSpPr>
                  <a:spLocks noChangeArrowheads="1"/>
                </p:cNvSpPr>
                <p:nvPr/>
              </p:nvSpPr>
              <p:spPr bwMode="auto">
                <a:xfrm>
                  <a:off x="0" y="1497"/>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grpSp>
            <p:nvGrpSpPr>
              <p:cNvPr id="85" name="Group 77"/>
              <p:cNvGrpSpPr>
                <a:grpSpLocks/>
              </p:cNvGrpSpPr>
              <p:nvPr/>
            </p:nvGrpSpPr>
            <p:grpSpPr bwMode="auto">
              <a:xfrm>
                <a:off x="2968" y="2216"/>
                <a:ext cx="558" cy="398"/>
                <a:chOff x="360" y="1497"/>
                <a:chExt cx="374" cy="710"/>
              </a:xfrm>
            </p:grpSpPr>
            <p:sp>
              <p:nvSpPr>
                <p:cNvPr id="87" name="Rectangle 78"/>
                <p:cNvSpPr>
                  <a:spLocks noChangeArrowheads="1"/>
                </p:cNvSpPr>
                <p:nvPr/>
              </p:nvSpPr>
              <p:spPr bwMode="auto">
                <a:xfrm>
                  <a:off x="403" y="1497"/>
                  <a:ext cx="288" cy="710"/>
                </a:xfrm>
                <a:prstGeom prst="rect">
                  <a:avLst/>
                </a:prstGeom>
                <a:noFill/>
                <a:ln w="9525">
                  <a:noFill/>
                  <a:miter lim="800000"/>
                  <a:headEnd/>
                  <a:tailEnd/>
                </a:ln>
              </p:spPr>
              <p:txBody>
                <a:bodyPr lIns="90000" tIns="46800" rIns="90000" bIns="46800"/>
                <a:lstStyle/>
                <a:p>
                  <a:pPr algn="ctr"/>
                  <a:r>
                    <a:rPr kumimoji="1" lang="en-US" altLang="zh-CN" sz="2200" b="1">
                      <a:solidFill>
                        <a:srgbClr val="FF0000"/>
                      </a:solidFill>
                      <a:latin typeface="Times New Roman" pitchFamily="18" charset="0"/>
                    </a:rPr>
                    <a:t>10</a:t>
                  </a:r>
                  <a:endParaRPr kumimoji="1" lang="en-US" altLang="zh-CN" sz="2400" b="1">
                    <a:solidFill>
                      <a:srgbClr val="FF0000"/>
                    </a:solidFill>
                    <a:latin typeface="Times New Roman" pitchFamily="18" charset="0"/>
                  </a:endParaRPr>
                </a:p>
              </p:txBody>
            </p:sp>
            <p:sp>
              <p:nvSpPr>
                <p:cNvPr id="88" name="Rectangle 79"/>
                <p:cNvSpPr>
                  <a:spLocks noChangeArrowheads="1"/>
                </p:cNvSpPr>
                <p:nvPr/>
              </p:nvSpPr>
              <p:spPr bwMode="auto">
                <a:xfrm>
                  <a:off x="360" y="1497"/>
                  <a:ext cx="374" cy="710"/>
                </a:xfrm>
                <a:prstGeom prst="rect">
                  <a:avLst/>
                </a:prstGeom>
                <a:noFill/>
                <a:ln w="7">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sp>
            <p:nvSpPr>
              <p:cNvPr id="86" name="Rectangle 80"/>
              <p:cNvSpPr>
                <a:spLocks noChangeArrowheads="1"/>
              </p:cNvSpPr>
              <p:nvPr/>
            </p:nvSpPr>
            <p:spPr bwMode="auto">
              <a:xfrm>
                <a:off x="2426" y="1207"/>
                <a:ext cx="1104" cy="1407"/>
              </a:xfrm>
              <a:prstGeom prst="rect">
                <a:avLst/>
              </a:prstGeom>
              <a:noFill/>
              <a:ln w="11112">
                <a:solidFill>
                  <a:srgbClr val="A0A0A0"/>
                </a:solidFill>
                <a:miter lim="800000"/>
                <a:headEnd/>
                <a:tailEnd/>
              </a:ln>
            </p:spPr>
            <p:txBody>
              <a:bodyPr wrap="none" lIns="90000" tIns="46800" rIns="90000" bIns="46800" anchor="ctr"/>
              <a:lstStyle/>
              <a:p>
                <a:endParaRPr lang="zh-CN" altLang="en-US" b="1">
                  <a:solidFill>
                    <a:srgbClr val="FF0000"/>
                  </a:solidFill>
                </a:endParaRPr>
              </a:p>
            </p:txBody>
          </p:sp>
        </p:grpSp>
        <p:sp>
          <p:nvSpPr>
            <p:cNvPr id="15" name="Text Box 145"/>
            <p:cNvSpPr txBox="1">
              <a:spLocks noChangeArrowheads="1"/>
            </p:cNvSpPr>
            <p:nvPr/>
          </p:nvSpPr>
          <p:spPr bwMode="auto">
            <a:xfrm>
              <a:off x="5671267" y="952571"/>
              <a:ext cx="430091" cy="369332"/>
            </a:xfrm>
            <a:prstGeom prst="rect">
              <a:avLst/>
            </a:prstGeom>
            <a:noFill/>
            <a:ln w="9525">
              <a:noFill/>
              <a:miter lim="800000"/>
              <a:headEnd/>
              <a:tailEnd/>
            </a:ln>
          </p:spPr>
          <p:txBody>
            <a:bodyPr>
              <a:spAutoFit/>
            </a:bodyPr>
            <a:lstStyle/>
            <a:p>
              <a:pPr>
                <a:spcBef>
                  <a:spcPct val="50000"/>
                </a:spcBef>
              </a:pPr>
              <a:r>
                <a:rPr lang="en-US" altLang="zh-CN" b="1" dirty="0">
                  <a:solidFill>
                    <a:srgbClr val="FF0000"/>
                  </a:solidFill>
                </a:rPr>
                <a:t>R</a:t>
              </a:r>
            </a:p>
          </p:txBody>
        </p:sp>
        <p:sp>
          <p:nvSpPr>
            <p:cNvPr id="16" name="Text Box 146"/>
            <p:cNvSpPr txBox="1">
              <a:spLocks noChangeArrowheads="1"/>
            </p:cNvSpPr>
            <p:nvPr/>
          </p:nvSpPr>
          <p:spPr bwMode="auto">
            <a:xfrm>
              <a:off x="7939376" y="965476"/>
              <a:ext cx="297419" cy="369332"/>
            </a:xfrm>
            <a:prstGeom prst="rect">
              <a:avLst/>
            </a:prstGeom>
            <a:noFill/>
            <a:ln w="9525">
              <a:noFill/>
              <a:miter lim="800000"/>
              <a:headEnd/>
              <a:tailEnd/>
            </a:ln>
          </p:spPr>
          <p:txBody>
            <a:bodyPr>
              <a:spAutoFit/>
            </a:bodyPr>
            <a:lstStyle/>
            <a:p>
              <a:pPr>
                <a:spcBef>
                  <a:spcPct val="50000"/>
                </a:spcBef>
              </a:pPr>
              <a:r>
                <a:rPr lang="en-US" altLang="zh-CN" b="1" dirty="0">
                  <a:solidFill>
                    <a:srgbClr val="FF0000"/>
                  </a:solidFill>
                </a:rPr>
                <a:t>S</a:t>
              </a:r>
            </a:p>
          </p:txBody>
        </p:sp>
      </p:grpSp>
      <p:sp>
        <p:nvSpPr>
          <p:cNvPr id="17" name="Text Box 147"/>
          <p:cNvSpPr txBox="1">
            <a:spLocks noChangeArrowheads="1"/>
          </p:cNvSpPr>
          <p:nvPr/>
        </p:nvSpPr>
        <p:spPr bwMode="auto">
          <a:xfrm>
            <a:off x="6049847" y="3594832"/>
            <a:ext cx="2579090" cy="461665"/>
          </a:xfrm>
          <a:prstGeom prst="rect">
            <a:avLst/>
          </a:prstGeom>
          <a:noFill/>
          <a:ln w="9525">
            <a:noFill/>
            <a:miter lim="800000"/>
            <a:headEnd/>
            <a:tailEnd/>
          </a:ln>
        </p:spPr>
        <p:txBody>
          <a:bodyPr>
            <a:spAutoFit/>
          </a:bodyPr>
          <a:lstStyle/>
          <a:p>
            <a:pPr>
              <a:spcBef>
                <a:spcPct val="50000"/>
              </a:spcBef>
            </a:pPr>
            <a:r>
              <a:rPr lang="zh-CN" altLang="en-US" sz="2400" dirty="0">
                <a:solidFill>
                  <a:srgbClr val="FF0000"/>
                </a:solidFill>
              </a:rPr>
              <a:t>（</a:t>
            </a:r>
            <a:r>
              <a:rPr lang="en-US" altLang="zh-CN" sz="2400" dirty="0">
                <a:solidFill>
                  <a:srgbClr val="FF0000"/>
                </a:solidFill>
              </a:rPr>
              <a:t>R</a:t>
            </a:r>
            <a:r>
              <a:rPr lang="zh-CN" altLang="en-US" sz="2400" dirty="0">
                <a:solidFill>
                  <a:srgbClr val="FF0000"/>
                </a:solidFill>
              </a:rPr>
              <a:t>）</a:t>
            </a:r>
            <a:r>
              <a:rPr lang="en-US" altLang="zh-CN" sz="2400" dirty="0">
                <a:solidFill>
                  <a:srgbClr val="FF0000"/>
                </a:solidFill>
              </a:rPr>
              <a:t>EJN</a:t>
            </a:r>
            <a:r>
              <a:rPr lang="zh-CN" altLang="en-US" sz="2400" dirty="0">
                <a:solidFill>
                  <a:srgbClr val="FF0000"/>
                </a:solidFill>
              </a:rPr>
              <a:t>（</a:t>
            </a:r>
            <a:r>
              <a:rPr lang="en-US" altLang="zh-CN" sz="2400" dirty="0">
                <a:solidFill>
                  <a:srgbClr val="FF0000"/>
                </a:solidFill>
              </a:rPr>
              <a:t>S</a:t>
            </a:r>
            <a:r>
              <a:rPr lang="zh-CN" altLang="en-US" sz="2400" dirty="0">
                <a:solidFill>
                  <a:srgbClr val="FF0000"/>
                </a:solidFill>
              </a:rPr>
              <a:t>）</a:t>
            </a:r>
          </a:p>
        </p:txBody>
      </p:sp>
      <p:cxnSp>
        <p:nvCxnSpPr>
          <p:cNvPr id="153" name="直接连接符 152"/>
          <p:cNvCxnSpPr/>
          <p:nvPr/>
        </p:nvCxnSpPr>
        <p:spPr>
          <a:xfrm>
            <a:off x="4792717" y="3563007"/>
            <a:ext cx="4351283"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9144000" cy="5384800"/>
          </a:xfrm>
        </p:spPr>
        <p:txBody>
          <a:bodyPr/>
          <a:lstStyle/>
          <a:p>
            <a:pPr lvl="1" eaLnBrk="1" hangingPunct="1"/>
            <a:r>
              <a:rPr lang="zh-CN" altLang="en-US" b="1" dirty="0">
                <a:solidFill>
                  <a:schemeClr val="tx1"/>
                </a:solidFill>
              </a:rPr>
              <a:t>格式：</a:t>
            </a:r>
          </a:p>
          <a:p>
            <a:pPr lvl="2" eaLnBrk="1" hangingPunct="1">
              <a:buNone/>
            </a:pPr>
            <a:r>
              <a:rPr lang="en-US" altLang="zh-CN" b="1" dirty="0">
                <a:solidFill>
                  <a:schemeClr val="tx1"/>
                </a:solidFill>
              </a:rPr>
              <a:t>SELECT &lt;</a:t>
            </a:r>
            <a:r>
              <a:rPr lang="zh-CN" altLang="en-US" b="1" dirty="0">
                <a:solidFill>
                  <a:schemeClr val="tx1"/>
                </a:solidFill>
              </a:rPr>
              <a:t>查询列表</a:t>
            </a:r>
            <a:r>
              <a:rPr lang="en-US" altLang="zh-CN" b="1" dirty="0">
                <a:solidFill>
                  <a:schemeClr val="tx1"/>
                </a:solidFill>
              </a:rPr>
              <a:t>&gt;</a:t>
            </a:r>
          </a:p>
          <a:p>
            <a:pPr lvl="2" eaLnBrk="1" hangingPunct="1">
              <a:buNone/>
            </a:pPr>
            <a:r>
              <a:rPr lang="en-US" altLang="zh-CN" b="1" dirty="0">
                <a:solidFill>
                  <a:schemeClr val="tx1"/>
                </a:solidFill>
              </a:rPr>
              <a:t>[ INTO &lt;</a:t>
            </a:r>
            <a:r>
              <a:rPr lang="zh-CN" altLang="en-US" b="1" dirty="0">
                <a:solidFill>
                  <a:schemeClr val="tx1"/>
                </a:solidFill>
              </a:rPr>
              <a:t>新表名</a:t>
            </a:r>
            <a:r>
              <a:rPr lang="en-US" altLang="zh-CN" b="1" dirty="0">
                <a:solidFill>
                  <a:schemeClr val="tx1"/>
                </a:solidFill>
              </a:rPr>
              <a:t>&gt; ]</a:t>
            </a:r>
          </a:p>
          <a:p>
            <a:pPr lvl="2" eaLnBrk="1" hangingPunct="1">
              <a:buNone/>
            </a:pPr>
            <a:r>
              <a:rPr lang="en-US" altLang="zh-CN" b="1" dirty="0">
                <a:solidFill>
                  <a:schemeClr val="tx1"/>
                </a:solidFill>
              </a:rPr>
              <a:t>FROM </a:t>
            </a:r>
            <a:r>
              <a:rPr lang="en-US" altLang="zh-CN" b="1" dirty="0">
                <a:solidFill>
                  <a:srgbClr val="FF0000"/>
                </a:solidFill>
              </a:rPr>
              <a:t>&lt;</a:t>
            </a:r>
            <a:r>
              <a:rPr lang="zh-CN" altLang="en-US" b="1" dirty="0">
                <a:solidFill>
                  <a:srgbClr val="FF0000"/>
                </a:solidFill>
              </a:rPr>
              <a:t>基表名</a:t>
            </a:r>
            <a:r>
              <a:rPr lang="en-US" altLang="zh-CN" b="1" dirty="0">
                <a:solidFill>
                  <a:srgbClr val="FF0000"/>
                </a:solidFill>
              </a:rPr>
              <a:t>1|</a:t>
            </a:r>
            <a:r>
              <a:rPr lang="zh-CN" altLang="en-US" b="1" dirty="0">
                <a:solidFill>
                  <a:srgbClr val="FF0000"/>
                </a:solidFill>
              </a:rPr>
              <a:t>视图名</a:t>
            </a:r>
            <a:r>
              <a:rPr lang="en-US" altLang="zh-CN" b="1" dirty="0">
                <a:solidFill>
                  <a:srgbClr val="FF0000"/>
                </a:solidFill>
              </a:rPr>
              <a:t>1&gt; [ </a:t>
            </a:r>
            <a:r>
              <a:rPr lang="zh-CN" altLang="en-US" b="1" dirty="0">
                <a:solidFill>
                  <a:srgbClr val="FF0000"/>
                </a:solidFill>
              </a:rPr>
              <a:t>别名</a:t>
            </a:r>
            <a:r>
              <a:rPr lang="en-US" altLang="zh-CN" b="1" dirty="0">
                <a:solidFill>
                  <a:srgbClr val="FF0000"/>
                </a:solidFill>
              </a:rPr>
              <a:t>1 ] [</a:t>
            </a:r>
            <a:r>
              <a:rPr lang="zh-CN" altLang="en-US" b="1" dirty="0">
                <a:solidFill>
                  <a:srgbClr val="FF0000"/>
                </a:solidFill>
              </a:rPr>
              <a:t>，</a:t>
            </a:r>
            <a:r>
              <a:rPr lang="en-US" altLang="zh-CN" b="1" dirty="0">
                <a:solidFill>
                  <a:srgbClr val="FF0000"/>
                </a:solidFill>
              </a:rPr>
              <a:t>&lt;</a:t>
            </a:r>
            <a:r>
              <a:rPr lang="zh-CN" altLang="en-US" b="1" dirty="0">
                <a:solidFill>
                  <a:srgbClr val="FF0000"/>
                </a:solidFill>
              </a:rPr>
              <a:t>基表名</a:t>
            </a:r>
            <a:r>
              <a:rPr lang="en-US" altLang="zh-CN" b="1" dirty="0">
                <a:solidFill>
                  <a:srgbClr val="FF0000"/>
                </a:solidFill>
              </a:rPr>
              <a:t>2|</a:t>
            </a:r>
            <a:r>
              <a:rPr lang="zh-CN" altLang="en-US" b="1" dirty="0">
                <a:solidFill>
                  <a:srgbClr val="FF0000"/>
                </a:solidFill>
              </a:rPr>
              <a:t>视图名</a:t>
            </a:r>
            <a:r>
              <a:rPr lang="en-US" altLang="zh-CN" b="1" dirty="0">
                <a:solidFill>
                  <a:srgbClr val="FF0000"/>
                </a:solidFill>
              </a:rPr>
              <a:t>2&gt; [ </a:t>
            </a:r>
            <a:r>
              <a:rPr lang="zh-CN" altLang="en-US" b="1" dirty="0">
                <a:solidFill>
                  <a:srgbClr val="FF0000"/>
                </a:solidFill>
              </a:rPr>
              <a:t>别名</a:t>
            </a:r>
            <a:r>
              <a:rPr lang="en-US" altLang="zh-CN" b="1" dirty="0">
                <a:solidFill>
                  <a:srgbClr val="FF0000"/>
                </a:solidFill>
              </a:rPr>
              <a:t>2 ]] </a:t>
            </a:r>
            <a:r>
              <a:rPr lang="en-US" altLang="zh-CN" b="1" dirty="0">
                <a:solidFill>
                  <a:schemeClr val="tx1"/>
                </a:solidFill>
              </a:rPr>
              <a:t>……</a:t>
            </a:r>
          </a:p>
          <a:p>
            <a:pPr lvl="2" eaLnBrk="1" hangingPunct="1">
              <a:buNone/>
            </a:pPr>
            <a:r>
              <a:rPr lang="en-US" altLang="zh-CN" b="1" dirty="0">
                <a:solidFill>
                  <a:schemeClr val="tx1"/>
                </a:solidFill>
              </a:rPr>
              <a:t>WHERE </a:t>
            </a:r>
            <a:r>
              <a:rPr lang="en-US" altLang="zh-CN" b="1" dirty="0">
                <a:solidFill>
                  <a:srgbClr val="FF0000"/>
                </a:solidFill>
              </a:rPr>
              <a:t>&lt;</a:t>
            </a:r>
            <a:r>
              <a:rPr lang="zh-CN" altLang="en-US" b="1" dirty="0">
                <a:solidFill>
                  <a:srgbClr val="FF0000"/>
                </a:solidFill>
              </a:rPr>
              <a:t>别名</a:t>
            </a:r>
            <a:r>
              <a:rPr lang="en-US" altLang="zh-CN" b="1" dirty="0">
                <a:solidFill>
                  <a:srgbClr val="FF0000"/>
                </a:solidFill>
              </a:rPr>
              <a:t>1.</a:t>
            </a:r>
            <a:r>
              <a:rPr lang="zh-CN" altLang="en-US" b="1" dirty="0">
                <a:solidFill>
                  <a:srgbClr val="FF0000"/>
                </a:solidFill>
              </a:rPr>
              <a:t>列名</a:t>
            </a:r>
            <a:r>
              <a:rPr lang="en-US" altLang="zh-CN" b="1" dirty="0">
                <a:solidFill>
                  <a:srgbClr val="FF0000"/>
                </a:solidFill>
              </a:rPr>
              <a:t>1&gt; </a:t>
            </a:r>
            <a:r>
              <a:rPr lang="zh-CN" altLang="en-US" b="1" dirty="0">
                <a:solidFill>
                  <a:srgbClr val="FF0000"/>
                </a:solidFill>
              </a:rPr>
              <a:t>比较运算符 </a:t>
            </a:r>
            <a:r>
              <a:rPr lang="en-US" altLang="zh-CN" b="1" dirty="0">
                <a:solidFill>
                  <a:srgbClr val="FF0000"/>
                </a:solidFill>
              </a:rPr>
              <a:t>&lt;</a:t>
            </a:r>
            <a:r>
              <a:rPr lang="zh-CN" altLang="en-US" b="1" dirty="0">
                <a:solidFill>
                  <a:srgbClr val="FF0000"/>
                </a:solidFill>
              </a:rPr>
              <a:t>别名</a:t>
            </a:r>
            <a:r>
              <a:rPr lang="en-US" altLang="zh-CN" b="1" dirty="0">
                <a:solidFill>
                  <a:srgbClr val="FF0000"/>
                </a:solidFill>
              </a:rPr>
              <a:t>2.</a:t>
            </a:r>
            <a:r>
              <a:rPr lang="zh-CN" altLang="en-US" b="1" dirty="0">
                <a:solidFill>
                  <a:srgbClr val="FF0000"/>
                </a:solidFill>
              </a:rPr>
              <a:t>列名</a:t>
            </a:r>
            <a:r>
              <a:rPr lang="en-US" altLang="zh-CN" b="1" dirty="0">
                <a:solidFill>
                  <a:srgbClr val="FF0000"/>
                </a:solidFill>
              </a:rPr>
              <a:t>2&gt;</a:t>
            </a:r>
            <a:r>
              <a:rPr lang="en-US" altLang="zh-CN" b="1" dirty="0">
                <a:solidFill>
                  <a:schemeClr val="tx1"/>
                </a:solidFill>
              </a:rPr>
              <a:t>……</a:t>
            </a:r>
          </a:p>
          <a:p>
            <a:pPr lvl="2" eaLnBrk="1" hangingPunct="1">
              <a:buNone/>
            </a:pPr>
            <a:r>
              <a:rPr lang="en-US" altLang="zh-CN" b="1" dirty="0">
                <a:solidFill>
                  <a:schemeClr val="tx1"/>
                </a:solidFill>
              </a:rPr>
              <a:t>[ GROUP BY &lt;</a:t>
            </a:r>
            <a:r>
              <a:rPr lang="zh-CN" altLang="en-US" b="1" dirty="0">
                <a:solidFill>
                  <a:schemeClr val="tx1"/>
                </a:solidFill>
              </a:rPr>
              <a:t>分组条件</a:t>
            </a:r>
            <a:r>
              <a:rPr lang="en-US" altLang="zh-CN" b="1" dirty="0">
                <a:solidFill>
                  <a:schemeClr val="tx1"/>
                </a:solidFill>
              </a:rPr>
              <a:t>&gt;] </a:t>
            </a:r>
          </a:p>
          <a:p>
            <a:pPr lvl="2" eaLnBrk="1" hangingPunct="1">
              <a:buNone/>
            </a:pPr>
            <a:r>
              <a:rPr lang="en-US" altLang="zh-CN" b="1" dirty="0">
                <a:solidFill>
                  <a:schemeClr val="tx1"/>
                </a:solidFill>
              </a:rPr>
              <a:t>[ HAVING &lt;</a:t>
            </a:r>
            <a:r>
              <a:rPr lang="zh-CN" altLang="en-US" b="1" dirty="0">
                <a:solidFill>
                  <a:schemeClr val="tx1"/>
                </a:solidFill>
              </a:rPr>
              <a:t>分组后筛选条件</a:t>
            </a:r>
            <a:r>
              <a:rPr lang="en-US" altLang="zh-CN" b="1" dirty="0">
                <a:solidFill>
                  <a:schemeClr val="tx1"/>
                </a:solidFill>
              </a:rPr>
              <a:t>&gt;] </a:t>
            </a:r>
          </a:p>
          <a:p>
            <a:pPr lvl="2" eaLnBrk="1" hangingPunct="1">
              <a:buNone/>
            </a:pPr>
            <a:r>
              <a:rPr lang="en-US" altLang="zh-CN" b="1" dirty="0">
                <a:solidFill>
                  <a:schemeClr val="tx1"/>
                </a:solidFill>
              </a:rPr>
              <a:t>[ ORDER BY &lt;</a:t>
            </a:r>
            <a:r>
              <a:rPr lang="zh-CN" altLang="en-US" b="1" dirty="0">
                <a:solidFill>
                  <a:schemeClr val="tx1"/>
                </a:solidFill>
              </a:rPr>
              <a:t>排序列名</a:t>
            </a:r>
            <a:r>
              <a:rPr lang="en-US" altLang="zh-CN" b="1" dirty="0">
                <a:solidFill>
                  <a:schemeClr val="tx1"/>
                </a:solidFill>
              </a:rPr>
              <a:t>&gt;[ ASC | DESC ] ]</a:t>
            </a:r>
          </a:p>
          <a:p>
            <a:pPr lvl="1" eaLnBrk="1" hangingPunct="1"/>
            <a:r>
              <a:rPr lang="zh-CN" altLang="en-US" b="1" dirty="0">
                <a:solidFill>
                  <a:schemeClr val="tx1"/>
                </a:solidFill>
              </a:rPr>
              <a:t>为了避免相同列名出现在同一查询的多个表（或视图）中引起二义性，则需要在列的前面加上限定前缀，可以使用表名或表的别名作为前缀。</a:t>
            </a:r>
          </a:p>
          <a:p>
            <a:pPr lvl="1" eaLnBrk="1" hangingPunct="1"/>
            <a:r>
              <a:rPr lang="zh-CN" altLang="en-US" b="1" dirty="0">
                <a:solidFill>
                  <a:schemeClr val="tx1"/>
                </a:solidFill>
              </a:rPr>
              <a:t>“表名 别名” 或 “表名</a:t>
            </a:r>
            <a:r>
              <a:rPr lang="en-US" altLang="zh-CN" b="1" dirty="0">
                <a:solidFill>
                  <a:schemeClr val="tx1"/>
                </a:solidFill>
              </a:rPr>
              <a:t>AS</a:t>
            </a:r>
            <a:r>
              <a:rPr lang="zh-CN" altLang="en-US" b="1" dirty="0">
                <a:solidFill>
                  <a:schemeClr val="tx1"/>
                </a:solidFill>
              </a:rPr>
              <a:t>别名” </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545513" cy="5384800"/>
          </a:xfrm>
        </p:spPr>
        <p:txBody>
          <a:bodyPr/>
          <a:lstStyle/>
          <a:p>
            <a:pPr lvl="1" eaLnBrk="1" hangingPunct="1"/>
            <a:r>
              <a:rPr lang="zh-CN" altLang="en-US" b="1" dirty="0">
                <a:solidFill>
                  <a:schemeClr val="tx1"/>
                </a:solidFill>
              </a:rPr>
              <a:t>内连接</a:t>
            </a:r>
          </a:p>
          <a:p>
            <a:pPr lvl="2" eaLnBrk="1" hangingPunct="1"/>
            <a:r>
              <a:rPr lang="zh-CN" altLang="en-US" b="1" dirty="0">
                <a:solidFill>
                  <a:schemeClr val="tx1"/>
                </a:solidFill>
              </a:rPr>
              <a:t>要求参与连接运算的表（或视图），满足给定的连接条件。 </a:t>
            </a:r>
          </a:p>
          <a:p>
            <a:pPr lvl="2" eaLnBrk="1" hangingPunct="1"/>
            <a:r>
              <a:rPr lang="zh-CN" altLang="en-US" b="1" dirty="0">
                <a:solidFill>
                  <a:schemeClr val="tx1"/>
                </a:solidFill>
              </a:rPr>
              <a:t>根据连接条件的不同特点，可分为等值连接、非等值连接、自然连接、自连接。</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545513" cy="5384800"/>
          </a:xfrm>
        </p:spPr>
        <p:txBody>
          <a:bodyPr/>
          <a:lstStyle/>
          <a:p>
            <a:pPr lvl="1" eaLnBrk="1" hangingPunct="1"/>
            <a:r>
              <a:rPr lang="zh-CN" altLang="en-US" b="1" dirty="0">
                <a:solidFill>
                  <a:schemeClr val="tx1"/>
                </a:solidFill>
              </a:rPr>
              <a:t>等值连接</a:t>
            </a:r>
            <a:endParaRPr lang="en-US" altLang="zh-CN" b="1" dirty="0">
              <a:solidFill>
                <a:schemeClr val="tx1"/>
              </a:solidFill>
            </a:endParaRPr>
          </a:p>
          <a:p>
            <a:pPr lvl="2" eaLnBrk="1" hangingPunct="1"/>
            <a:r>
              <a:rPr lang="zh-CN" altLang="en-US" b="1" dirty="0">
                <a:solidFill>
                  <a:schemeClr val="tx1"/>
                </a:solidFill>
              </a:rPr>
              <a:t>如果连接运算符是相等（</a:t>
            </a:r>
            <a:r>
              <a:rPr lang="en-US" altLang="zh-CN" b="1" dirty="0">
                <a:solidFill>
                  <a:schemeClr val="tx1"/>
                </a:solidFill>
              </a:rPr>
              <a:t>=</a:t>
            </a:r>
            <a:r>
              <a:rPr lang="zh-CN" altLang="en-US" b="1" dirty="0">
                <a:solidFill>
                  <a:schemeClr val="tx1"/>
                </a:solidFill>
              </a:rPr>
              <a:t>）运算，并且参与比较运算的列的数据类型要兼容，则称为等值连接。 </a:t>
            </a:r>
          </a:p>
          <a:p>
            <a:pPr lvl="2" eaLnBrk="1" hangingPunct="1"/>
            <a:r>
              <a:rPr lang="zh-CN" altLang="en-US" b="1" dirty="0">
                <a:solidFill>
                  <a:schemeClr val="tx1"/>
                </a:solidFill>
              </a:rPr>
              <a:t>等值连接的条件表达的形式如下：</a:t>
            </a:r>
          </a:p>
          <a:p>
            <a:pPr lvl="2" eaLnBrk="1" hangingPunct="1"/>
            <a:r>
              <a:rPr lang="en-US" altLang="zh-CN" b="1" dirty="0">
                <a:solidFill>
                  <a:schemeClr val="tx1"/>
                </a:solidFill>
              </a:rPr>
              <a:t>WHERE &lt;</a:t>
            </a:r>
            <a:r>
              <a:rPr lang="zh-CN" altLang="en-US" b="1" dirty="0">
                <a:solidFill>
                  <a:schemeClr val="tx1"/>
                </a:solidFill>
              </a:rPr>
              <a:t>别名</a:t>
            </a:r>
            <a:r>
              <a:rPr lang="en-US" altLang="zh-CN" b="1" dirty="0">
                <a:solidFill>
                  <a:schemeClr val="tx1"/>
                </a:solidFill>
              </a:rPr>
              <a:t>1.</a:t>
            </a:r>
            <a:r>
              <a:rPr lang="zh-CN" altLang="en-US" b="1" dirty="0">
                <a:solidFill>
                  <a:schemeClr val="tx1"/>
                </a:solidFill>
              </a:rPr>
              <a:t>列名</a:t>
            </a:r>
            <a:r>
              <a:rPr lang="en-US" altLang="zh-CN" b="1" dirty="0">
                <a:solidFill>
                  <a:schemeClr val="tx1"/>
                </a:solidFill>
              </a:rPr>
              <a:t>1&gt; = &lt;</a:t>
            </a:r>
            <a:r>
              <a:rPr lang="zh-CN" altLang="en-US" b="1" dirty="0">
                <a:solidFill>
                  <a:schemeClr val="tx1"/>
                </a:solidFill>
              </a:rPr>
              <a:t>别名</a:t>
            </a:r>
            <a:r>
              <a:rPr lang="en-US" altLang="zh-CN" b="1" dirty="0">
                <a:solidFill>
                  <a:schemeClr val="tx1"/>
                </a:solidFill>
              </a:rPr>
              <a:t>2.</a:t>
            </a:r>
            <a:r>
              <a:rPr lang="zh-CN" altLang="en-US" b="1" dirty="0">
                <a:solidFill>
                  <a:schemeClr val="tx1"/>
                </a:solidFill>
              </a:rPr>
              <a:t>列名</a:t>
            </a:r>
            <a:r>
              <a:rPr lang="en-US" altLang="zh-CN" b="1" dirty="0">
                <a:solidFill>
                  <a:schemeClr val="tx1"/>
                </a:solidFill>
              </a:rPr>
              <a:t>2&gt;……</a:t>
            </a:r>
          </a:p>
          <a:p>
            <a:pPr lvl="1" eaLnBrk="1" hangingPunct="1"/>
            <a:r>
              <a:rPr lang="zh-CN" altLang="en-US" b="1" dirty="0">
                <a:solidFill>
                  <a:schemeClr val="tx1"/>
                </a:solidFill>
              </a:rPr>
              <a:t>连接查询示例：等值连接</a:t>
            </a:r>
            <a:endParaRPr lang="en-US" altLang="zh-CN" b="1" dirty="0">
              <a:solidFill>
                <a:schemeClr val="tx1"/>
              </a:solidFill>
            </a:endParaRPr>
          </a:p>
          <a:p>
            <a:pPr lvl="2" eaLnBrk="1" hangingPunct="1"/>
            <a:r>
              <a:rPr lang="zh-CN" altLang="en-US" b="1" dirty="0">
                <a:solidFill>
                  <a:schemeClr val="tx1"/>
                </a:solidFill>
              </a:rPr>
              <a:t>在医生基本信息表中，需要查询患者的每个处方用药信息。</a:t>
            </a:r>
          </a:p>
          <a:p>
            <a:pPr lvl="2" eaLnBrk="1" hangingPunct="1">
              <a:buNone/>
            </a:pPr>
            <a:r>
              <a:rPr lang="en-US" altLang="zh-CN" b="1" dirty="0">
                <a:solidFill>
                  <a:schemeClr val="tx1"/>
                </a:solidFill>
              </a:rPr>
              <a:t>SELECT RecipeDetail.*,Medicine.*</a:t>
            </a:r>
          </a:p>
          <a:p>
            <a:pPr lvl="2" eaLnBrk="1" hangingPunct="1">
              <a:buNone/>
            </a:pPr>
            <a:r>
              <a:rPr lang="en-US" altLang="zh-CN" b="1" dirty="0">
                <a:solidFill>
                  <a:schemeClr val="tx1"/>
                </a:solidFill>
              </a:rPr>
              <a:t>FROM </a:t>
            </a:r>
            <a:r>
              <a:rPr lang="en-US" altLang="zh-CN" b="1" dirty="0" err="1">
                <a:solidFill>
                  <a:srgbClr val="FF0000"/>
                </a:solidFill>
              </a:rPr>
              <a:t>RecipeDetail,Medicine</a:t>
            </a:r>
            <a:endParaRPr lang="en-US" altLang="zh-CN" b="1" dirty="0">
              <a:solidFill>
                <a:srgbClr val="FF0000"/>
              </a:solidFill>
            </a:endParaRPr>
          </a:p>
          <a:p>
            <a:pPr lvl="2" eaLnBrk="1" hangingPunct="1">
              <a:buNone/>
            </a:pPr>
            <a:r>
              <a:rPr lang="en-US" altLang="zh-CN" b="1" dirty="0">
                <a:solidFill>
                  <a:schemeClr val="tx1"/>
                </a:solidFill>
              </a:rPr>
              <a:t>WHERE </a:t>
            </a:r>
            <a:r>
              <a:rPr lang="en-US" altLang="zh-CN" b="1" dirty="0" err="1">
                <a:solidFill>
                  <a:srgbClr val="FF0000"/>
                </a:solidFill>
              </a:rPr>
              <a:t>RecipeDetail.Mno</a:t>
            </a:r>
            <a:r>
              <a:rPr lang="en-US" altLang="zh-CN" b="1" dirty="0">
                <a:solidFill>
                  <a:srgbClr val="FF0000"/>
                </a:solidFill>
              </a:rPr>
              <a:t>=</a:t>
            </a:r>
            <a:r>
              <a:rPr lang="en-US" altLang="zh-CN" b="1" dirty="0" err="1">
                <a:solidFill>
                  <a:srgbClr val="FF0000"/>
                </a:solidFill>
              </a:rPr>
              <a:t>Medicine.Mno</a:t>
            </a:r>
            <a:endParaRPr lang="en-US" altLang="zh-CN" b="1" dirty="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p>
        </p:txBody>
      </p:sp>
      <p:sp>
        <p:nvSpPr>
          <p:cNvPr id="7" name="Line 8"/>
          <p:cNvSpPr>
            <a:spLocks noChangeShapeType="1"/>
          </p:cNvSpPr>
          <p:nvPr/>
        </p:nvSpPr>
        <p:spPr bwMode="auto">
          <a:xfrm>
            <a:off x="345578" y="4821183"/>
            <a:ext cx="8640762" cy="0"/>
          </a:xfrm>
          <a:prstGeom prst="line">
            <a:avLst/>
          </a:prstGeom>
          <a:noFill/>
          <a:ln w="38100">
            <a:solidFill>
              <a:srgbClr val="FF0000"/>
            </a:solidFill>
            <a:round/>
            <a:headEnd/>
            <a:tailEnd/>
          </a:ln>
        </p:spPr>
        <p:txBody>
          <a:bodyPr/>
          <a:lstStyle/>
          <a:p>
            <a:endParaRPr lang="zh-CN" altLang="en-US"/>
          </a:p>
        </p:txBody>
      </p:sp>
      <p:sp>
        <p:nvSpPr>
          <p:cNvPr id="8" name="Rectangle 9"/>
          <p:cNvSpPr>
            <a:spLocks noChangeArrowheads="1"/>
          </p:cNvSpPr>
          <p:nvPr/>
        </p:nvSpPr>
        <p:spPr bwMode="auto">
          <a:xfrm>
            <a:off x="449976" y="1479862"/>
            <a:ext cx="8347183" cy="3693319"/>
          </a:xfrm>
          <a:prstGeom prst="rect">
            <a:avLst/>
          </a:prstGeom>
          <a:solidFill>
            <a:srgbClr val="CCECFF"/>
          </a:solidFill>
          <a:ln w="9525">
            <a:noFill/>
            <a:miter lim="800000"/>
            <a:headEnd/>
            <a:tailEnd/>
          </a:ln>
        </p:spPr>
        <p:txBody>
          <a:bodyPr wrap="square" anchor="ctr">
            <a:spAutoFit/>
          </a:bodyPr>
          <a:lstStyle/>
          <a:p>
            <a:r>
              <a:rPr lang="en-US" altLang="zh-CN" b="1" dirty="0" err="1"/>
              <a:t>Rno</a:t>
            </a:r>
            <a:r>
              <a:rPr lang="en-US" altLang="zh-CN" b="1" dirty="0"/>
              <a:t>         </a:t>
            </a:r>
            <a:r>
              <a:rPr lang="en-US" altLang="zh-CN" b="1" dirty="0" err="1"/>
              <a:t>Mno</a:t>
            </a:r>
            <a:r>
              <a:rPr lang="en-US" altLang="zh-CN" b="1" dirty="0"/>
              <a:t>   </a:t>
            </a:r>
            <a:r>
              <a:rPr lang="en-US" altLang="zh-CN" b="1" dirty="0" err="1"/>
              <a:t>Mamount</a:t>
            </a:r>
            <a:r>
              <a:rPr lang="en-US" altLang="zh-CN" b="1" dirty="0"/>
              <a:t>  </a:t>
            </a:r>
            <a:r>
              <a:rPr lang="en-US" altLang="zh-CN" b="1" dirty="0" err="1"/>
              <a:t>Mno</a:t>
            </a:r>
            <a:r>
              <a:rPr lang="en-US" altLang="zh-CN" b="1" dirty="0"/>
              <a:t>     </a:t>
            </a:r>
            <a:r>
              <a:rPr lang="en-US" altLang="zh-CN" b="1" dirty="0" err="1"/>
              <a:t>Mname</a:t>
            </a:r>
            <a:r>
              <a:rPr lang="en-US" altLang="zh-CN" b="1" dirty="0"/>
              <a:t>       	</a:t>
            </a:r>
            <a:r>
              <a:rPr lang="en-US" altLang="zh-CN" b="1" dirty="0" err="1"/>
              <a:t>Mprice</a:t>
            </a:r>
            <a:r>
              <a:rPr lang="en-US" altLang="zh-CN" b="1" dirty="0"/>
              <a:t>  </a:t>
            </a:r>
            <a:r>
              <a:rPr lang="en-US" altLang="zh-CN" b="1" dirty="0" err="1"/>
              <a:t>Munit</a:t>
            </a:r>
            <a:r>
              <a:rPr lang="en-US" altLang="zh-CN" b="1" dirty="0"/>
              <a:t>  </a:t>
            </a:r>
            <a:r>
              <a:rPr lang="en-US" altLang="zh-CN" b="1" dirty="0" err="1"/>
              <a:t>Mtype</a:t>
            </a:r>
            <a:endParaRPr lang="en-US" altLang="zh-CN" b="1" dirty="0"/>
          </a:p>
          <a:p>
            <a:r>
              <a:rPr lang="en-US" altLang="zh-CN" b="1" dirty="0"/>
              <a:t>----------------------------------------------------------------------------------------------------</a:t>
            </a:r>
          </a:p>
          <a:p>
            <a:r>
              <a:rPr lang="en-US" altLang="zh-CN" b="1" dirty="0"/>
              <a:t>1282317	 314418	  1	314418	 </a:t>
            </a:r>
            <a:r>
              <a:rPr lang="zh-CN" altLang="en-US" b="1" dirty="0"/>
              <a:t>替硝唑葡萄糖针	</a:t>
            </a:r>
            <a:r>
              <a:rPr lang="en-US" altLang="zh-CN" b="1" dirty="0"/>
              <a:t>11.5000	 </a:t>
            </a:r>
            <a:r>
              <a:rPr lang="zh-CN" altLang="en-US" b="1" dirty="0"/>
              <a:t>瓶	西药</a:t>
            </a:r>
          </a:p>
          <a:p>
            <a:r>
              <a:rPr lang="en-US" altLang="zh-CN" b="1" dirty="0"/>
              <a:t>1282317	 316910    2	316910	 </a:t>
            </a:r>
            <a:r>
              <a:rPr lang="zh-CN" altLang="en-US" b="1" dirty="0"/>
              <a:t>依诺沙星注射液	</a:t>
            </a:r>
            <a:r>
              <a:rPr lang="en-US" altLang="zh-CN" b="1" dirty="0"/>
              <a:t>46.0000	 </a:t>
            </a:r>
            <a:r>
              <a:rPr lang="zh-CN" altLang="en-US" b="1" dirty="0"/>
              <a:t>支	西药</a:t>
            </a:r>
          </a:p>
          <a:p>
            <a:r>
              <a:rPr lang="en-US" altLang="zh-CN" b="1" dirty="0"/>
              <a:t>1282872	 315501	  1	315501	 </a:t>
            </a:r>
            <a:r>
              <a:rPr lang="zh-CN" altLang="en-US" b="1" dirty="0"/>
              <a:t>阿奇霉素胶囊	</a:t>
            </a:r>
            <a:r>
              <a:rPr lang="en-US" altLang="zh-CN" b="1" dirty="0"/>
              <a:t>21.0000	 </a:t>
            </a:r>
            <a:r>
              <a:rPr lang="zh-CN" altLang="en-US" b="1" dirty="0"/>
              <a:t>盒	西药</a:t>
            </a:r>
          </a:p>
          <a:p>
            <a:r>
              <a:rPr lang="en-US" altLang="zh-CN" b="1" dirty="0"/>
              <a:t>1282872	 317660	  1	317660	 </a:t>
            </a:r>
            <a:r>
              <a:rPr lang="zh-CN" altLang="en-US" b="1" dirty="0"/>
              <a:t>蒲公英胶囊	</a:t>
            </a:r>
            <a:r>
              <a:rPr lang="en-US" altLang="zh-CN" b="1" dirty="0"/>
              <a:t>25.5000	 </a:t>
            </a:r>
            <a:r>
              <a:rPr lang="zh-CN" altLang="en-US" b="1" dirty="0"/>
              <a:t>盒	中成药</a:t>
            </a:r>
          </a:p>
          <a:p>
            <a:r>
              <a:rPr lang="en-US" altLang="zh-CN" b="1" dirty="0"/>
              <a:t>1283998	 315189	   2	315189	 </a:t>
            </a:r>
            <a:r>
              <a:rPr lang="zh-CN" altLang="en-US" b="1" dirty="0"/>
              <a:t>心胃止痛胶囊	</a:t>
            </a:r>
            <a:r>
              <a:rPr lang="en-US" altLang="zh-CN" b="1" dirty="0"/>
              <a:t>26.9000	 </a:t>
            </a:r>
            <a:r>
              <a:rPr lang="zh-CN" altLang="en-US" b="1" dirty="0"/>
              <a:t>盒	西药</a:t>
            </a:r>
          </a:p>
          <a:p>
            <a:r>
              <a:rPr lang="en-US" altLang="zh-CN" b="1" dirty="0"/>
              <a:t>1283998  316792	  12	316792	</a:t>
            </a:r>
            <a:r>
              <a:rPr lang="zh-CN" altLang="en-US" b="1" dirty="0"/>
              <a:t>雷尼替丁胶囊       </a:t>
            </a:r>
            <a:r>
              <a:rPr lang="en-US" altLang="zh-CN" b="1" dirty="0"/>
              <a:t>2.3000	 </a:t>
            </a:r>
            <a:r>
              <a:rPr lang="zh-CN" altLang="en-US" b="1" dirty="0"/>
              <a:t>粒	西药</a:t>
            </a:r>
          </a:p>
          <a:p>
            <a:r>
              <a:rPr lang="en-US" altLang="zh-CN" b="1" dirty="0"/>
              <a:t>1284041  315722	   2	315722	</a:t>
            </a:r>
            <a:r>
              <a:rPr lang="zh-CN" altLang="en-US" b="1" dirty="0"/>
              <a:t>谷氨酰胺胶囊	</a:t>
            </a:r>
            <a:r>
              <a:rPr lang="en-US" altLang="zh-CN" b="1" dirty="0"/>
              <a:t>26.9000	 </a:t>
            </a:r>
            <a:r>
              <a:rPr lang="zh-CN" altLang="en-US" b="1" dirty="0"/>
              <a:t>盒	西药</a:t>
            </a:r>
          </a:p>
          <a:p>
            <a:r>
              <a:rPr lang="en-US" altLang="zh-CN" b="1" dirty="0"/>
              <a:t>1284041	 315805	   30	315805	 </a:t>
            </a:r>
            <a:r>
              <a:rPr lang="zh-CN" altLang="en-US" b="1" dirty="0"/>
              <a:t>雷尼替丁胶囊      </a:t>
            </a:r>
            <a:r>
              <a:rPr lang="en-US" altLang="zh-CN" b="1" dirty="0"/>
              <a:t>0.1267	 </a:t>
            </a:r>
            <a:r>
              <a:rPr lang="zh-CN" altLang="en-US" b="1" dirty="0"/>
              <a:t>粒	西药</a:t>
            </a:r>
          </a:p>
          <a:p>
            <a:r>
              <a:rPr lang="en-US" altLang="zh-CN" b="1" dirty="0"/>
              <a:t>1284041	 315977	   2	315977	 </a:t>
            </a:r>
            <a:r>
              <a:rPr lang="zh-CN" altLang="en-US" b="1" dirty="0"/>
              <a:t>胃立康片	</a:t>
            </a:r>
            <a:r>
              <a:rPr lang="en-US" altLang="zh-CN" b="1" dirty="0"/>
              <a:t>26.5000	 </a:t>
            </a:r>
            <a:r>
              <a:rPr lang="zh-CN" altLang="en-US" b="1" dirty="0"/>
              <a:t>盒	西药</a:t>
            </a:r>
          </a:p>
          <a:p>
            <a:r>
              <a:rPr lang="en-US" altLang="zh-CN" b="1" dirty="0"/>
              <a:t>1284256	 314172	   200	314172	 </a:t>
            </a:r>
            <a:r>
              <a:rPr lang="zh-CN" altLang="en-US" b="1" dirty="0"/>
              <a:t>卡托普利片	 </a:t>
            </a:r>
            <a:r>
              <a:rPr lang="en-US" altLang="zh-CN" b="1" dirty="0"/>
              <a:t>0.0370	 </a:t>
            </a:r>
            <a:r>
              <a:rPr lang="zh-CN" altLang="en-US" b="1" dirty="0"/>
              <a:t>片	西药</a:t>
            </a:r>
          </a:p>
          <a:p>
            <a:r>
              <a:rPr lang="en-US" altLang="zh-CN" b="1" dirty="0"/>
              <a:t>1458878	 314941	  1	314941	 </a:t>
            </a:r>
            <a:r>
              <a:rPr lang="zh-CN" altLang="en-US" b="1" dirty="0"/>
              <a:t>肾石通颗粒	</a:t>
            </a:r>
            <a:r>
              <a:rPr lang="en-US" altLang="zh-CN" b="1" dirty="0"/>
              <a:t>27.1000	 </a:t>
            </a:r>
            <a:r>
              <a:rPr lang="zh-CN" altLang="en-US" b="1" dirty="0"/>
              <a:t>盒	西药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545513" cy="5384800"/>
          </a:xfrm>
        </p:spPr>
        <p:txBody>
          <a:bodyPr/>
          <a:lstStyle/>
          <a:p>
            <a:pPr lvl="1" eaLnBrk="1" hangingPunct="1"/>
            <a:r>
              <a:rPr lang="zh-CN" altLang="en-US" b="1" dirty="0">
                <a:solidFill>
                  <a:schemeClr val="tx1"/>
                </a:solidFill>
              </a:rPr>
              <a:t>自然连接</a:t>
            </a:r>
            <a:endParaRPr lang="en-US" altLang="zh-CN" b="1" dirty="0">
              <a:solidFill>
                <a:schemeClr val="tx1"/>
              </a:solidFill>
            </a:endParaRPr>
          </a:p>
          <a:p>
            <a:pPr lvl="2" eaLnBrk="1" hangingPunct="1"/>
            <a:r>
              <a:rPr lang="zh-CN" altLang="en-US" b="1" dirty="0">
                <a:solidFill>
                  <a:schemeClr val="tx1"/>
                </a:solidFill>
              </a:rPr>
              <a:t>在连接查询中，如果要求连接条件列的列名相同，并且查询结果列不重复，称这样的连接为自然连接。 </a:t>
            </a:r>
          </a:p>
          <a:p>
            <a:pPr lvl="1" eaLnBrk="1" hangingPunct="1"/>
            <a:r>
              <a:rPr lang="zh-CN" altLang="en-US" b="1" dirty="0">
                <a:solidFill>
                  <a:schemeClr val="tx1"/>
                </a:solidFill>
              </a:rPr>
              <a:t>连接查询示例：自然连接</a:t>
            </a:r>
            <a:endParaRPr lang="en-US" altLang="zh-CN" b="1" dirty="0">
              <a:solidFill>
                <a:schemeClr val="tx1"/>
              </a:solidFill>
            </a:endParaRPr>
          </a:p>
          <a:p>
            <a:pPr lvl="2" eaLnBrk="1" hangingPunct="1"/>
            <a:r>
              <a:rPr lang="zh-CN" altLang="en-US" b="1" dirty="0">
                <a:solidFill>
                  <a:schemeClr val="tx1"/>
                </a:solidFill>
              </a:rPr>
              <a:t>在医院信息数据库中，需要查询开出处方的医生信息。</a:t>
            </a:r>
          </a:p>
          <a:p>
            <a:pPr lvl="2" eaLnBrk="1" hangingPunct="1">
              <a:buNone/>
            </a:pPr>
            <a:r>
              <a:rPr lang="en-US" altLang="zh-CN" b="1" dirty="0">
                <a:solidFill>
                  <a:schemeClr val="tx1"/>
                </a:solidFill>
              </a:rPr>
              <a:t>SELECT </a:t>
            </a:r>
            <a:r>
              <a:rPr lang="en-US" altLang="zh-CN" b="1" dirty="0" err="1">
                <a:solidFill>
                  <a:schemeClr val="tx1"/>
                </a:solidFill>
              </a:rPr>
              <a:t>Rno,Pno,D.Dno,Dname,Dsex,Dage,Ddeptno,Dlevel</a:t>
            </a:r>
            <a:endParaRPr lang="en-US" altLang="zh-CN" b="1" dirty="0">
              <a:solidFill>
                <a:schemeClr val="tx1"/>
              </a:solidFill>
            </a:endParaRPr>
          </a:p>
          <a:p>
            <a:pPr lvl="2" eaLnBrk="1" hangingPunct="1">
              <a:buNone/>
            </a:pPr>
            <a:r>
              <a:rPr lang="en-US" altLang="zh-CN" b="1" dirty="0">
                <a:solidFill>
                  <a:schemeClr val="tx1"/>
                </a:solidFill>
              </a:rPr>
              <a:t>FROM </a:t>
            </a:r>
            <a:r>
              <a:rPr lang="en-US" altLang="zh-CN" b="1" dirty="0" err="1">
                <a:solidFill>
                  <a:schemeClr val="tx1"/>
                </a:solidFill>
              </a:rPr>
              <a:t>RecipeMaster</a:t>
            </a:r>
            <a:r>
              <a:rPr lang="en-US" altLang="zh-CN" b="1" dirty="0">
                <a:solidFill>
                  <a:schemeClr val="tx1"/>
                </a:solidFill>
              </a:rPr>
              <a:t> </a:t>
            </a:r>
            <a:r>
              <a:rPr lang="en-US" altLang="zh-CN" b="1" dirty="0" err="1">
                <a:solidFill>
                  <a:schemeClr val="tx1"/>
                </a:solidFill>
              </a:rPr>
              <a:t>R,Doctor</a:t>
            </a:r>
            <a:r>
              <a:rPr lang="en-US" altLang="zh-CN" b="1" dirty="0">
                <a:solidFill>
                  <a:schemeClr val="tx1"/>
                </a:solidFill>
              </a:rPr>
              <a:t> D</a:t>
            </a:r>
          </a:p>
          <a:p>
            <a:pPr lvl="2" eaLnBrk="1" hangingPunct="1">
              <a:buNone/>
            </a:pPr>
            <a:r>
              <a:rPr lang="en-US" altLang="zh-CN" b="1" dirty="0">
                <a:solidFill>
                  <a:schemeClr val="tx1"/>
                </a:solidFill>
              </a:rPr>
              <a:t>WHERE </a:t>
            </a:r>
            <a:r>
              <a:rPr lang="en-US" altLang="zh-CN" b="1" dirty="0" err="1">
                <a:solidFill>
                  <a:srgbClr val="FF0000"/>
                </a:solidFill>
              </a:rPr>
              <a:t>R.Dno</a:t>
            </a:r>
            <a:r>
              <a:rPr lang="en-US" altLang="zh-CN" b="1" dirty="0">
                <a:solidFill>
                  <a:srgbClr val="FF0000"/>
                </a:solidFill>
              </a:rPr>
              <a:t>=</a:t>
            </a:r>
            <a:r>
              <a:rPr lang="en-US" altLang="zh-CN" b="1" dirty="0" err="1">
                <a:solidFill>
                  <a:srgbClr val="FF0000"/>
                </a:solidFill>
              </a:rPr>
              <a:t>D.Dno</a:t>
            </a:r>
            <a:endParaRPr lang="en-US" altLang="zh-CN" b="1" dirty="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p>
        </p:txBody>
      </p:sp>
      <p:sp>
        <p:nvSpPr>
          <p:cNvPr id="7" name="Line 8"/>
          <p:cNvSpPr>
            <a:spLocks noChangeShapeType="1"/>
          </p:cNvSpPr>
          <p:nvPr/>
        </p:nvSpPr>
        <p:spPr bwMode="auto">
          <a:xfrm>
            <a:off x="282516" y="4111735"/>
            <a:ext cx="8640762" cy="0"/>
          </a:xfrm>
          <a:prstGeom prst="line">
            <a:avLst/>
          </a:prstGeom>
          <a:noFill/>
          <a:ln w="38100">
            <a:solidFill>
              <a:srgbClr val="FF0000"/>
            </a:solidFill>
            <a:round/>
            <a:headEnd/>
            <a:tailEnd/>
          </a:ln>
        </p:spPr>
        <p:txBody>
          <a:bodyPr/>
          <a:lstStyle/>
          <a:p>
            <a:endParaRPr lang="zh-CN" altLang="en-US"/>
          </a:p>
        </p:txBody>
      </p:sp>
      <p:sp>
        <p:nvSpPr>
          <p:cNvPr id="9" name="Rectangle 7"/>
          <p:cNvSpPr>
            <a:spLocks noChangeArrowheads="1"/>
          </p:cNvSpPr>
          <p:nvPr/>
        </p:nvSpPr>
        <p:spPr bwMode="auto">
          <a:xfrm>
            <a:off x="472967" y="4194450"/>
            <a:ext cx="8212828" cy="2308324"/>
          </a:xfrm>
          <a:prstGeom prst="rect">
            <a:avLst/>
          </a:prstGeom>
          <a:solidFill>
            <a:srgbClr val="CCECFF"/>
          </a:solidFill>
          <a:ln w="9525">
            <a:noFill/>
            <a:miter lim="800000"/>
            <a:headEnd/>
            <a:tailEnd/>
          </a:ln>
        </p:spPr>
        <p:txBody>
          <a:bodyPr wrap="square" anchor="ctr">
            <a:spAutoFit/>
          </a:bodyPr>
          <a:lstStyle/>
          <a:p>
            <a:r>
              <a:rPr lang="en-US" altLang="zh-CN" b="1" dirty="0" err="1"/>
              <a:t>Rno</a:t>
            </a:r>
            <a:r>
              <a:rPr lang="en-US" altLang="zh-CN" b="1" dirty="0"/>
              <a:t>       </a:t>
            </a:r>
            <a:r>
              <a:rPr lang="en-US" altLang="zh-CN" b="1" dirty="0" err="1"/>
              <a:t>Pno</a:t>
            </a:r>
            <a:r>
              <a:rPr lang="en-US" altLang="zh-CN" b="1" dirty="0"/>
              <a:t>       </a:t>
            </a:r>
            <a:r>
              <a:rPr lang="en-US" altLang="zh-CN" b="1" dirty="0" err="1"/>
              <a:t>Dno</a:t>
            </a:r>
            <a:r>
              <a:rPr lang="en-US" altLang="zh-CN" b="1" dirty="0"/>
              <a:t>       </a:t>
            </a:r>
            <a:r>
              <a:rPr lang="en-US" altLang="zh-CN" b="1" dirty="0" err="1"/>
              <a:t>Dname</a:t>
            </a:r>
            <a:r>
              <a:rPr lang="en-US" altLang="zh-CN" b="1" dirty="0"/>
              <a:t>	 </a:t>
            </a:r>
            <a:r>
              <a:rPr lang="en-US" altLang="zh-CN" b="1" dirty="0" err="1"/>
              <a:t>Dsex</a:t>
            </a:r>
            <a:r>
              <a:rPr lang="en-US" altLang="zh-CN" b="1" dirty="0"/>
              <a:t>  </a:t>
            </a:r>
            <a:r>
              <a:rPr lang="en-US" altLang="zh-CN" b="1" dirty="0" err="1"/>
              <a:t>Dage</a:t>
            </a:r>
            <a:r>
              <a:rPr lang="en-US" altLang="zh-CN" b="1" dirty="0"/>
              <a:t>  </a:t>
            </a:r>
            <a:r>
              <a:rPr lang="en-US" altLang="zh-CN" b="1" dirty="0" err="1"/>
              <a:t>Ddeptno</a:t>
            </a:r>
            <a:r>
              <a:rPr lang="en-US" altLang="zh-CN" b="1" dirty="0"/>
              <a:t>   </a:t>
            </a:r>
            <a:r>
              <a:rPr lang="en-US" altLang="zh-CN" b="1" dirty="0" err="1"/>
              <a:t>Dlevel</a:t>
            </a:r>
            <a:endParaRPr lang="en-US" altLang="zh-CN" b="1" dirty="0"/>
          </a:p>
          <a:p>
            <a:r>
              <a:rPr lang="en-US" altLang="zh-CN" b="1" dirty="0"/>
              <a:t>-------------------------------------------------------------------------------------------</a:t>
            </a:r>
          </a:p>
          <a:p>
            <a:r>
              <a:rPr lang="en-US" altLang="zh-CN" b="1" dirty="0"/>
              <a:t>1282317	  481      140	</a:t>
            </a:r>
            <a:r>
              <a:rPr lang="zh-CN" altLang="en-US" b="1" dirty="0"/>
              <a:t>郝亦柯	 男	  </a:t>
            </a:r>
            <a:r>
              <a:rPr lang="en-US" altLang="zh-CN" b="1" dirty="0"/>
              <a:t>28	    102	</a:t>
            </a:r>
            <a:r>
              <a:rPr lang="zh-CN" altLang="en-US" b="1" dirty="0"/>
              <a:t>医师</a:t>
            </a:r>
          </a:p>
          <a:p>
            <a:r>
              <a:rPr lang="en-US" altLang="zh-CN" b="1" dirty="0"/>
              <a:t>1282872	  201	21	</a:t>
            </a:r>
            <a:r>
              <a:rPr lang="zh-CN" altLang="en-US" b="1" dirty="0"/>
              <a:t>刘伟	 男	  </a:t>
            </a:r>
            <a:r>
              <a:rPr lang="en-US" altLang="zh-CN" b="1" dirty="0"/>
              <a:t>43	    103	</a:t>
            </a:r>
            <a:r>
              <a:rPr lang="zh-CN" altLang="en-US" b="1" dirty="0"/>
              <a:t>副主任医师</a:t>
            </a:r>
          </a:p>
          <a:p>
            <a:r>
              <a:rPr lang="en-US" altLang="zh-CN" b="1" dirty="0"/>
              <a:t>1283998	  161	82	</a:t>
            </a:r>
            <a:r>
              <a:rPr lang="zh-CN" altLang="en-US" b="1" dirty="0"/>
              <a:t>杨勋	 男	  </a:t>
            </a:r>
            <a:r>
              <a:rPr lang="en-US" altLang="zh-CN" b="1" dirty="0"/>
              <a:t>36	    101	</a:t>
            </a:r>
            <a:r>
              <a:rPr lang="zh-CN" altLang="en-US" b="1" dirty="0"/>
              <a:t>副主任医师</a:t>
            </a:r>
          </a:p>
          <a:p>
            <a:r>
              <a:rPr lang="en-US" altLang="zh-CN" b="1" dirty="0"/>
              <a:t>1284041	  181	82	</a:t>
            </a:r>
            <a:r>
              <a:rPr lang="zh-CN" altLang="en-US" b="1" dirty="0"/>
              <a:t>杨勋	 男	  </a:t>
            </a:r>
            <a:r>
              <a:rPr lang="en-US" altLang="zh-CN" b="1" dirty="0"/>
              <a:t>36	    101	</a:t>
            </a:r>
            <a:r>
              <a:rPr lang="zh-CN" altLang="en-US" b="1" dirty="0"/>
              <a:t>副主任医师</a:t>
            </a:r>
          </a:p>
          <a:p>
            <a:r>
              <a:rPr lang="en-US" altLang="zh-CN" b="1" dirty="0"/>
              <a:t>1284256   501	73	</a:t>
            </a:r>
            <a:r>
              <a:rPr lang="zh-CN" altLang="en-US" b="1" dirty="0"/>
              <a:t>邓英超	 女	  </a:t>
            </a:r>
            <a:r>
              <a:rPr lang="en-US" altLang="zh-CN" b="1" dirty="0"/>
              <a:t>43	    201	</a:t>
            </a:r>
            <a:r>
              <a:rPr lang="zh-CN" altLang="en-US" b="1" dirty="0"/>
              <a:t>主任医师</a:t>
            </a:r>
          </a:p>
          <a:p>
            <a:r>
              <a:rPr lang="en-US" altLang="zh-CN" b="1" dirty="0"/>
              <a:t>1458878	   421	368	</a:t>
            </a:r>
            <a:r>
              <a:rPr lang="zh-CN" altLang="en-US" b="1" dirty="0"/>
              <a:t>罗晓	 女	  </a:t>
            </a:r>
            <a:r>
              <a:rPr lang="en-US" altLang="zh-CN" b="1" dirty="0"/>
              <a:t>27	    102	</a:t>
            </a:r>
            <a:r>
              <a:rPr lang="zh-CN" altLang="en-US" b="1" dirty="0"/>
              <a:t>主治医师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545513" cy="5384800"/>
          </a:xfrm>
        </p:spPr>
        <p:txBody>
          <a:bodyPr/>
          <a:lstStyle/>
          <a:p>
            <a:pPr lvl="1" eaLnBrk="1" hangingPunct="1"/>
            <a:r>
              <a:rPr lang="zh-CN" altLang="en-US" b="1" dirty="0">
                <a:solidFill>
                  <a:schemeClr val="tx1"/>
                </a:solidFill>
              </a:rPr>
              <a:t>自连接</a:t>
            </a:r>
            <a:endParaRPr lang="en-US" altLang="zh-CN" b="1" dirty="0">
              <a:solidFill>
                <a:schemeClr val="tx1"/>
              </a:solidFill>
            </a:endParaRPr>
          </a:p>
          <a:p>
            <a:pPr lvl="2" eaLnBrk="1" hangingPunct="1"/>
            <a:r>
              <a:rPr lang="en-US" altLang="zh-CN" b="1" dirty="0">
                <a:solidFill>
                  <a:schemeClr val="tx1"/>
                </a:solidFill>
              </a:rPr>
              <a:t>SELECT</a:t>
            </a:r>
            <a:r>
              <a:rPr lang="zh-CN" altLang="en-US" b="1" dirty="0">
                <a:solidFill>
                  <a:schemeClr val="tx1"/>
                </a:solidFill>
              </a:rPr>
              <a:t>语句不但支持不同表之间的连接，而且支持表自身的连接，称这样的连接为自连接。</a:t>
            </a:r>
            <a:endParaRPr lang="en-US" altLang="zh-CN" b="1" dirty="0">
              <a:solidFill>
                <a:schemeClr val="tx1"/>
              </a:solidFill>
            </a:endParaRPr>
          </a:p>
          <a:p>
            <a:pPr lvl="2" eaLnBrk="1" hangingPunct="1"/>
            <a:r>
              <a:rPr lang="zh-CN" altLang="en-US" b="1" dirty="0">
                <a:solidFill>
                  <a:schemeClr val="tx1"/>
                </a:solidFill>
              </a:rPr>
              <a:t>可以把自连接理解为同一张表（或视图）的两个副本之间的连接。</a:t>
            </a:r>
            <a:endParaRPr lang="en-US" altLang="zh-CN" b="1" dirty="0">
              <a:solidFill>
                <a:schemeClr val="tx1"/>
              </a:solidFill>
            </a:endParaRPr>
          </a:p>
          <a:p>
            <a:pPr lvl="1" eaLnBrk="1" hangingPunct="1"/>
            <a:r>
              <a:rPr lang="zh-CN" altLang="en-US" b="1" dirty="0">
                <a:solidFill>
                  <a:schemeClr val="tx1"/>
                </a:solidFill>
              </a:rPr>
              <a:t>连接查询示例：自连接</a:t>
            </a:r>
            <a:endParaRPr lang="en-US" altLang="zh-CN" b="1" dirty="0">
              <a:solidFill>
                <a:schemeClr val="tx1"/>
              </a:solidFill>
            </a:endParaRPr>
          </a:p>
          <a:p>
            <a:pPr lvl="2" eaLnBrk="1" hangingPunct="1"/>
            <a:r>
              <a:rPr lang="zh-CN" altLang="en-US" b="1" dirty="0">
                <a:solidFill>
                  <a:schemeClr val="tx1"/>
                </a:solidFill>
              </a:rPr>
              <a:t>在医院部门表中，需要医院的各部门名称和上级部门名称。</a:t>
            </a:r>
          </a:p>
          <a:p>
            <a:pPr lvl="2" eaLnBrk="1" hangingPunct="1">
              <a:buNone/>
            </a:pPr>
            <a:r>
              <a:rPr lang="en-US" altLang="zh-CN" b="1" dirty="0">
                <a:solidFill>
                  <a:schemeClr val="tx1"/>
                </a:solidFill>
              </a:rPr>
              <a:t>SELECT </a:t>
            </a:r>
            <a:r>
              <a:rPr lang="en-US" altLang="zh-CN" b="1" dirty="0" err="1">
                <a:solidFill>
                  <a:schemeClr val="tx1"/>
                </a:solidFill>
              </a:rPr>
              <a:t>First.DeptName</a:t>
            </a:r>
            <a:r>
              <a:rPr lang="en-US" altLang="zh-CN" b="1" dirty="0">
                <a:solidFill>
                  <a:schemeClr val="tx1"/>
                </a:solidFill>
              </a:rPr>
              <a:t> </a:t>
            </a:r>
            <a:r>
              <a:rPr lang="zh-CN" altLang="en-US" b="1" dirty="0">
                <a:solidFill>
                  <a:schemeClr val="tx1"/>
                </a:solidFill>
              </a:rPr>
              <a:t>部门名称</a:t>
            </a:r>
            <a:r>
              <a:rPr lang="en-US" altLang="zh-CN" b="1" dirty="0">
                <a:solidFill>
                  <a:schemeClr val="tx1"/>
                </a:solidFill>
              </a:rPr>
              <a:t>,</a:t>
            </a:r>
            <a:r>
              <a:rPr lang="en-US" altLang="zh-CN" b="1" dirty="0" err="1">
                <a:solidFill>
                  <a:schemeClr val="tx1"/>
                </a:solidFill>
              </a:rPr>
              <a:t>Second.DeptName</a:t>
            </a:r>
            <a:r>
              <a:rPr lang="en-US" altLang="zh-CN" b="1" dirty="0">
                <a:solidFill>
                  <a:schemeClr val="tx1"/>
                </a:solidFill>
              </a:rPr>
              <a:t> </a:t>
            </a:r>
            <a:r>
              <a:rPr lang="zh-CN" altLang="en-US" b="1" dirty="0">
                <a:solidFill>
                  <a:schemeClr val="tx1"/>
                </a:solidFill>
              </a:rPr>
              <a:t>上级部门</a:t>
            </a:r>
          </a:p>
          <a:p>
            <a:pPr lvl="2" eaLnBrk="1" hangingPunct="1">
              <a:buNone/>
            </a:pPr>
            <a:r>
              <a:rPr lang="en-US" altLang="zh-CN" b="1" dirty="0">
                <a:solidFill>
                  <a:schemeClr val="tx1"/>
                </a:solidFill>
              </a:rPr>
              <a:t>FROM </a:t>
            </a:r>
            <a:r>
              <a:rPr lang="en-US" altLang="zh-CN" b="1" dirty="0">
                <a:solidFill>
                  <a:srgbClr val="FF0000"/>
                </a:solidFill>
              </a:rPr>
              <a:t>Dept First ,Dept Second</a:t>
            </a:r>
          </a:p>
          <a:p>
            <a:pPr lvl="2" eaLnBrk="1" hangingPunct="1">
              <a:buNone/>
            </a:pPr>
            <a:r>
              <a:rPr lang="en-US" altLang="zh-CN" b="1" dirty="0">
                <a:solidFill>
                  <a:schemeClr val="tx1"/>
                </a:solidFill>
              </a:rPr>
              <a:t>WHERE </a:t>
            </a:r>
            <a:r>
              <a:rPr lang="en-US" altLang="zh-CN" b="1" dirty="0" err="1">
                <a:solidFill>
                  <a:schemeClr val="tx1"/>
                </a:solidFill>
              </a:rPr>
              <a:t>First.ParentDeptNo</a:t>
            </a:r>
            <a:r>
              <a:rPr lang="en-US" altLang="zh-CN" b="1" dirty="0">
                <a:solidFill>
                  <a:schemeClr val="tx1"/>
                </a:solidFill>
              </a:rPr>
              <a:t>=</a:t>
            </a:r>
            <a:r>
              <a:rPr lang="en-US" altLang="zh-CN" b="1" dirty="0" err="1">
                <a:solidFill>
                  <a:schemeClr val="tx1"/>
                </a:solidFill>
              </a:rPr>
              <a:t>Second.DeptNo</a:t>
            </a:r>
            <a:endParaRPr lang="en-US" altLang="zh-CN" b="1" dirty="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p>
        </p:txBody>
      </p:sp>
      <p:sp>
        <p:nvSpPr>
          <p:cNvPr id="10" name="Rectangle 7"/>
          <p:cNvSpPr>
            <a:spLocks noChangeArrowheads="1"/>
          </p:cNvSpPr>
          <p:nvPr/>
        </p:nvSpPr>
        <p:spPr bwMode="auto">
          <a:xfrm>
            <a:off x="2493360" y="4489995"/>
            <a:ext cx="3308350" cy="2289175"/>
          </a:xfrm>
          <a:prstGeom prst="rect">
            <a:avLst/>
          </a:prstGeom>
          <a:solidFill>
            <a:srgbClr val="CCECFF"/>
          </a:solidFill>
          <a:ln w="9525">
            <a:noFill/>
            <a:miter lim="800000"/>
            <a:headEnd/>
            <a:tailEnd/>
          </a:ln>
        </p:spPr>
        <p:txBody>
          <a:bodyPr anchor="ctr">
            <a:spAutoFit/>
          </a:bodyPr>
          <a:lstStyle/>
          <a:p>
            <a:r>
              <a:rPr lang="zh-CN" altLang="en-US" b="1" dirty="0"/>
              <a:t>部门名称   	 上级部门</a:t>
            </a:r>
          </a:p>
          <a:p>
            <a:r>
              <a:rPr lang="en-US" altLang="zh-CN" b="1" dirty="0"/>
              <a:t>-----------------------------------------</a:t>
            </a:r>
          </a:p>
          <a:p>
            <a:r>
              <a:rPr lang="zh-CN" altLang="en-US" b="1" dirty="0"/>
              <a:t>门诊部		 </a:t>
            </a:r>
            <a:r>
              <a:rPr lang="en-US" altLang="zh-CN" b="1" dirty="0"/>
              <a:t>XX</a:t>
            </a:r>
            <a:r>
              <a:rPr lang="zh-CN" altLang="en-US" b="1" dirty="0"/>
              <a:t>医院</a:t>
            </a:r>
          </a:p>
          <a:p>
            <a:r>
              <a:rPr lang="zh-CN" altLang="en-US" b="1" dirty="0"/>
              <a:t>消化内科	 门诊部</a:t>
            </a:r>
          </a:p>
          <a:p>
            <a:r>
              <a:rPr lang="zh-CN" altLang="en-US" b="1" dirty="0"/>
              <a:t>急诊内科	 门诊部</a:t>
            </a:r>
          </a:p>
          <a:p>
            <a:r>
              <a:rPr lang="zh-CN" altLang="en-US" b="1" dirty="0"/>
              <a:t>门内三诊室	 门诊部</a:t>
            </a:r>
          </a:p>
          <a:p>
            <a:r>
              <a:rPr lang="zh-CN" altLang="en-US" b="1" dirty="0"/>
              <a:t>社区医疗部	 </a:t>
            </a:r>
            <a:r>
              <a:rPr lang="en-US" altLang="zh-CN" b="1" dirty="0"/>
              <a:t>XX</a:t>
            </a:r>
            <a:r>
              <a:rPr lang="zh-CN" altLang="en-US" b="1" dirty="0"/>
              <a:t>医院</a:t>
            </a:r>
          </a:p>
          <a:p>
            <a:r>
              <a:rPr lang="zh-CN" altLang="en-US" b="1" dirty="0"/>
              <a:t>家庭病床病区	 社区医疗部</a:t>
            </a:r>
          </a:p>
        </p:txBody>
      </p:sp>
      <p:sp>
        <p:nvSpPr>
          <p:cNvPr id="12" name="Line 8"/>
          <p:cNvSpPr>
            <a:spLocks noChangeShapeType="1"/>
          </p:cNvSpPr>
          <p:nvPr/>
        </p:nvSpPr>
        <p:spPr bwMode="auto">
          <a:xfrm>
            <a:off x="266751" y="4411280"/>
            <a:ext cx="8640762" cy="0"/>
          </a:xfrm>
          <a:prstGeom prst="line">
            <a:avLst/>
          </a:prstGeom>
          <a:noFill/>
          <a:ln w="38100">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545513" cy="5384800"/>
          </a:xfrm>
        </p:spPr>
        <p:txBody>
          <a:bodyPr/>
          <a:lstStyle/>
          <a:p>
            <a:pPr lvl="1" eaLnBrk="1" hangingPunct="1"/>
            <a:r>
              <a:rPr lang="zh-CN" altLang="en-US" b="1" dirty="0">
                <a:solidFill>
                  <a:schemeClr val="tx1"/>
                </a:solidFill>
              </a:rPr>
              <a:t>课堂练习</a:t>
            </a:r>
            <a:endParaRPr lang="en-US" altLang="zh-CN" b="1" dirty="0">
              <a:solidFill>
                <a:schemeClr val="tx1"/>
              </a:solidFill>
            </a:endParaRPr>
          </a:p>
          <a:p>
            <a:pPr lvl="2" eaLnBrk="1" hangingPunct="1"/>
            <a:r>
              <a:rPr lang="zh-CN" altLang="en-US" b="1" dirty="0">
                <a:solidFill>
                  <a:schemeClr val="tx1"/>
                </a:solidFill>
              </a:rPr>
              <a:t>查询每一门课的间接先修课的课程号（间接先修课：即先修课的先修课）</a:t>
            </a:r>
            <a:endParaRPr lang="en-US" altLang="zh-CN" b="1" dirty="0">
              <a:solidFill>
                <a:schemeClr val="tx1"/>
              </a:solidFill>
            </a:endParaRPr>
          </a:p>
          <a:p>
            <a:pPr lvl="2" eaLnBrk="1" hangingPunct="1">
              <a:buNone/>
            </a:pPr>
            <a:r>
              <a:rPr lang="en-US" altLang="zh-CN" b="1" dirty="0">
                <a:solidFill>
                  <a:srgbClr val="FF0000"/>
                </a:solidFill>
              </a:rPr>
              <a:t>SELECT  </a:t>
            </a:r>
            <a:r>
              <a:rPr lang="en-US" altLang="zh-CN" b="1" dirty="0" err="1">
                <a:solidFill>
                  <a:srgbClr val="FF0000"/>
                </a:solidFill>
              </a:rPr>
              <a:t>FIRST.Cno</a:t>
            </a:r>
            <a:r>
              <a:rPr lang="zh-CN" altLang="en-US" b="1" dirty="0">
                <a:solidFill>
                  <a:srgbClr val="FF0000"/>
                </a:solidFill>
              </a:rPr>
              <a:t>，</a:t>
            </a:r>
            <a:r>
              <a:rPr lang="en-US" altLang="zh-CN" b="1" dirty="0" err="1">
                <a:solidFill>
                  <a:srgbClr val="FF0000"/>
                </a:solidFill>
              </a:rPr>
              <a:t>SECOND.Cpno</a:t>
            </a:r>
            <a:endParaRPr lang="en-US" altLang="zh-CN" b="1" dirty="0">
              <a:solidFill>
                <a:srgbClr val="FF0000"/>
              </a:solidFill>
            </a:endParaRPr>
          </a:p>
          <a:p>
            <a:pPr lvl="2" eaLnBrk="1" hangingPunct="1">
              <a:buNone/>
            </a:pPr>
            <a:r>
              <a:rPr lang="en-US" altLang="zh-CN" b="1" dirty="0">
                <a:solidFill>
                  <a:srgbClr val="FF0000"/>
                </a:solidFill>
              </a:rPr>
              <a:t>FROM  Course  FIRST</a:t>
            </a:r>
            <a:r>
              <a:rPr lang="zh-CN" altLang="en-US" b="1" dirty="0">
                <a:solidFill>
                  <a:srgbClr val="FF0000"/>
                </a:solidFill>
              </a:rPr>
              <a:t>，</a:t>
            </a:r>
            <a:r>
              <a:rPr lang="en-US" altLang="zh-CN" b="1" dirty="0">
                <a:solidFill>
                  <a:srgbClr val="FF0000"/>
                </a:solidFill>
              </a:rPr>
              <a:t>Course  SECOND</a:t>
            </a:r>
          </a:p>
          <a:p>
            <a:pPr lvl="2" eaLnBrk="1" hangingPunct="1">
              <a:buNone/>
            </a:pPr>
            <a:r>
              <a:rPr lang="en-US" altLang="zh-CN" b="1" dirty="0">
                <a:solidFill>
                  <a:srgbClr val="FF0000"/>
                </a:solidFill>
              </a:rPr>
              <a:t>WHERE </a:t>
            </a:r>
            <a:r>
              <a:rPr lang="en-US" altLang="zh-CN" b="1" dirty="0" err="1">
                <a:solidFill>
                  <a:srgbClr val="FF0000"/>
                </a:solidFill>
              </a:rPr>
              <a:t>FIRST.Cpno</a:t>
            </a:r>
            <a:r>
              <a:rPr lang="en-US" altLang="zh-CN" b="1" dirty="0">
                <a:solidFill>
                  <a:srgbClr val="FF0000"/>
                </a:solidFill>
              </a:rPr>
              <a:t> = </a:t>
            </a:r>
            <a:r>
              <a:rPr lang="en-US" altLang="zh-CN" b="1" dirty="0" err="1">
                <a:solidFill>
                  <a:srgbClr val="FF0000"/>
                </a:solidFill>
              </a:rPr>
              <a:t>SECOND.Cno</a:t>
            </a:r>
            <a:r>
              <a:rPr lang="zh-CN" altLang="en-US" b="1" dirty="0">
                <a:solidFill>
                  <a:srgbClr val="FF0000"/>
                </a:solidFill>
              </a:rPr>
              <a:t>；</a:t>
            </a:r>
            <a:endParaRPr lang="en-US" altLang="zh-CN" b="1" dirty="0">
              <a:solidFill>
                <a:srgbClr val="FF0000"/>
              </a:solidFill>
            </a:endParaRPr>
          </a:p>
          <a:p>
            <a:pPr lvl="2" eaLnBrk="1" hangingPunct="1"/>
            <a:r>
              <a:rPr lang="zh-CN" altLang="en-US" b="1" dirty="0">
                <a:solidFill>
                  <a:schemeClr val="tx1"/>
                </a:solidFill>
              </a:rPr>
              <a:t>如何查询每一门课的间接先修课的课程号与课程名？</a:t>
            </a:r>
            <a:endParaRPr lang="en-US" altLang="zh-CN" b="1" dirty="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p>
        </p:txBody>
      </p:sp>
      <p:pic>
        <p:nvPicPr>
          <p:cNvPr id="9" name="Picture 5"/>
          <p:cNvPicPr>
            <a:picLocks noChangeAspect="1" noChangeArrowheads="1"/>
          </p:cNvPicPr>
          <p:nvPr/>
        </p:nvPicPr>
        <p:blipFill>
          <a:blip r:embed="rId2"/>
          <a:srcRect/>
          <a:stretch>
            <a:fillRect/>
          </a:stretch>
        </p:blipFill>
        <p:spPr bwMode="auto">
          <a:xfrm>
            <a:off x="236483" y="3645556"/>
            <a:ext cx="3200400" cy="1797050"/>
          </a:xfrm>
          <a:prstGeom prst="rect">
            <a:avLst/>
          </a:prstGeom>
          <a:noFill/>
          <a:ln w="9525">
            <a:noFill/>
            <a:miter lim="800000"/>
            <a:headEnd/>
            <a:tailEnd/>
          </a:ln>
        </p:spPr>
      </p:pic>
      <p:sp>
        <p:nvSpPr>
          <p:cNvPr id="16" name="Text Box 6"/>
          <p:cNvSpPr txBox="1">
            <a:spLocks noChangeArrowheads="1"/>
          </p:cNvSpPr>
          <p:nvPr/>
        </p:nvSpPr>
        <p:spPr bwMode="auto">
          <a:xfrm>
            <a:off x="226684" y="3261710"/>
            <a:ext cx="863600" cy="366713"/>
          </a:xfrm>
          <a:prstGeom prst="rect">
            <a:avLst/>
          </a:prstGeom>
          <a:noFill/>
          <a:ln w="9525">
            <a:noFill/>
            <a:miter lim="800000"/>
            <a:headEnd/>
            <a:tailEnd/>
          </a:ln>
        </p:spPr>
        <p:txBody>
          <a:bodyPr>
            <a:spAutoFit/>
          </a:bodyPr>
          <a:lstStyle/>
          <a:p>
            <a:pPr>
              <a:spcBef>
                <a:spcPct val="50000"/>
              </a:spcBef>
            </a:pPr>
            <a:r>
              <a:rPr lang="en-US" altLang="zh-CN" dirty="0">
                <a:solidFill>
                  <a:srgbClr val="C11E03"/>
                </a:solidFill>
              </a:rPr>
              <a:t>FIRST</a:t>
            </a:r>
          </a:p>
        </p:txBody>
      </p:sp>
      <p:grpSp>
        <p:nvGrpSpPr>
          <p:cNvPr id="17" name="Group 7"/>
          <p:cNvGrpSpPr>
            <a:grpSpLocks/>
          </p:cNvGrpSpPr>
          <p:nvPr/>
        </p:nvGrpSpPr>
        <p:grpSpPr bwMode="auto">
          <a:xfrm>
            <a:off x="3567496" y="3303206"/>
            <a:ext cx="3274738" cy="2133600"/>
            <a:chOff x="2426" y="2976"/>
            <a:chExt cx="2245" cy="1344"/>
          </a:xfrm>
        </p:grpSpPr>
        <p:pic>
          <p:nvPicPr>
            <p:cNvPr id="18" name="Picture 8"/>
            <p:cNvPicPr>
              <a:picLocks noChangeAspect="1" noChangeArrowheads="1"/>
            </p:cNvPicPr>
            <p:nvPr/>
          </p:nvPicPr>
          <p:blipFill>
            <a:blip r:embed="rId3"/>
            <a:srcRect/>
            <a:stretch>
              <a:fillRect/>
            </a:stretch>
          </p:blipFill>
          <p:spPr bwMode="auto">
            <a:xfrm>
              <a:off x="2426" y="3188"/>
              <a:ext cx="2245" cy="1132"/>
            </a:xfrm>
            <a:prstGeom prst="rect">
              <a:avLst/>
            </a:prstGeom>
            <a:noFill/>
            <a:ln w="9525">
              <a:noFill/>
              <a:miter lim="800000"/>
              <a:headEnd/>
              <a:tailEnd/>
            </a:ln>
          </p:spPr>
        </p:pic>
        <p:sp>
          <p:nvSpPr>
            <p:cNvPr id="19" name="Text Box 9"/>
            <p:cNvSpPr txBox="1">
              <a:spLocks noChangeArrowheads="1"/>
            </p:cNvSpPr>
            <p:nvPr/>
          </p:nvSpPr>
          <p:spPr bwMode="auto">
            <a:xfrm>
              <a:off x="2426" y="2976"/>
              <a:ext cx="817" cy="231"/>
            </a:xfrm>
            <a:prstGeom prst="rect">
              <a:avLst/>
            </a:prstGeom>
            <a:noFill/>
            <a:ln w="9525">
              <a:noFill/>
              <a:miter lim="800000"/>
              <a:headEnd/>
              <a:tailEnd/>
            </a:ln>
          </p:spPr>
          <p:txBody>
            <a:bodyPr>
              <a:spAutoFit/>
            </a:bodyPr>
            <a:lstStyle/>
            <a:p>
              <a:pPr>
                <a:spcBef>
                  <a:spcPct val="50000"/>
                </a:spcBef>
              </a:pPr>
              <a:r>
                <a:rPr lang="en-US" altLang="zh-CN">
                  <a:solidFill>
                    <a:srgbClr val="C11E03"/>
                  </a:solidFill>
                </a:rPr>
                <a:t>SECOND</a:t>
              </a:r>
            </a:p>
          </p:txBody>
        </p:sp>
      </p:grpSp>
      <p:grpSp>
        <p:nvGrpSpPr>
          <p:cNvPr id="20" name="Group 10"/>
          <p:cNvGrpSpPr>
            <a:grpSpLocks/>
          </p:cNvGrpSpPr>
          <p:nvPr/>
        </p:nvGrpSpPr>
        <p:grpSpPr bwMode="auto">
          <a:xfrm>
            <a:off x="7330964" y="3184633"/>
            <a:ext cx="1434661" cy="2132834"/>
            <a:chOff x="4785" y="2886"/>
            <a:chExt cx="975" cy="1434"/>
          </a:xfrm>
        </p:grpSpPr>
        <p:pic>
          <p:nvPicPr>
            <p:cNvPr id="21" name="Picture 11"/>
            <p:cNvPicPr>
              <a:picLocks noChangeAspect="1" noChangeArrowheads="1"/>
            </p:cNvPicPr>
            <p:nvPr/>
          </p:nvPicPr>
          <p:blipFill>
            <a:blip r:embed="rId4"/>
            <a:srcRect/>
            <a:stretch>
              <a:fillRect/>
            </a:stretch>
          </p:blipFill>
          <p:spPr bwMode="auto">
            <a:xfrm>
              <a:off x="4802" y="3158"/>
              <a:ext cx="958" cy="1162"/>
            </a:xfrm>
            <a:prstGeom prst="rect">
              <a:avLst/>
            </a:prstGeom>
            <a:noFill/>
            <a:ln w="9525">
              <a:noFill/>
              <a:miter lim="800000"/>
              <a:headEnd/>
              <a:tailEnd/>
            </a:ln>
          </p:spPr>
        </p:pic>
        <p:sp>
          <p:nvSpPr>
            <p:cNvPr id="22" name="Text Box 12"/>
            <p:cNvSpPr txBox="1">
              <a:spLocks noChangeArrowheads="1"/>
            </p:cNvSpPr>
            <p:nvPr/>
          </p:nvSpPr>
          <p:spPr bwMode="auto">
            <a:xfrm>
              <a:off x="4785" y="2886"/>
              <a:ext cx="975" cy="231"/>
            </a:xfrm>
            <a:prstGeom prst="rect">
              <a:avLst/>
            </a:prstGeom>
            <a:noFill/>
            <a:ln w="9525">
              <a:noFill/>
              <a:miter lim="800000"/>
              <a:headEnd/>
              <a:tailEnd/>
            </a:ln>
          </p:spPr>
          <p:txBody>
            <a:bodyPr>
              <a:spAutoFit/>
            </a:bodyPr>
            <a:lstStyle/>
            <a:p>
              <a:pPr>
                <a:spcBef>
                  <a:spcPct val="50000"/>
                </a:spcBef>
              </a:pPr>
              <a:r>
                <a:rPr lang="zh-CN" altLang="en-US" dirty="0">
                  <a:solidFill>
                    <a:srgbClr val="C11E03"/>
                  </a:solidFill>
                </a:rPr>
                <a:t>间接先修课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00125"/>
            <a:ext cx="8545513" cy="5259388"/>
          </a:xfrm>
        </p:spPr>
        <p:txBody>
          <a:bodyPr/>
          <a:lstStyle/>
          <a:p>
            <a:pPr lvl="1"/>
            <a:r>
              <a:rPr lang="zh-CN" altLang="en-US" b="1" dirty="0"/>
              <a:t>综合统一</a:t>
            </a:r>
          </a:p>
          <a:p>
            <a:pPr lvl="2"/>
            <a:r>
              <a:rPr lang="zh-CN" altLang="en-US" b="1" dirty="0"/>
              <a:t>集</a:t>
            </a:r>
            <a:r>
              <a:rPr lang="en-US" altLang="zh-CN" b="1" dirty="0"/>
              <a:t>DDL</a:t>
            </a:r>
            <a:r>
              <a:rPr lang="zh-CN" altLang="en-US" b="1" dirty="0"/>
              <a:t>、</a:t>
            </a:r>
            <a:r>
              <a:rPr lang="en-US" altLang="zh-CN" b="1" dirty="0"/>
              <a:t>DML</a:t>
            </a:r>
            <a:r>
              <a:rPr lang="zh-CN" altLang="en-US" b="1" dirty="0"/>
              <a:t>、</a:t>
            </a:r>
            <a:r>
              <a:rPr lang="en-US" altLang="zh-CN" b="1" dirty="0"/>
              <a:t>DCL</a:t>
            </a:r>
            <a:r>
              <a:rPr lang="zh-CN" altLang="en-US" b="1" dirty="0"/>
              <a:t>的功能于一体</a:t>
            </a:r>
          </a:p>
          <a:p>
            <a:pPr lvl="2"/>
            <a:r>
              <a:rPr lang="zh-CN" altLang="en-US" b="1" dirty="0"/>
              <a:t>可以在运行后根据需要随时修改模式</a:t>
            </a:r>
          </a:p>
          <a:p>
            <a:pPr lvl="2"/>
            <a:r>
              <a:rPr lang="zh-CN" altLang="en-US" b="1" dirty="0"/>
              <a:t>数据操作符统一</a:t>
            </a:r>
            <a:endParaRPr lang="en-US" altLang="zh-CN" b="1" dirty="0"/>
          </a:p>
          <a:p>
            <a:pPr lvl="1"/>
            <a:r>
              <a:rPr lang="zh-CN" altLang="en-US" b="1" dirty="0"/>
              <a:t>高度非过程化</a:t>
            </a:r>
          </a:p>
          <a:p>
            <a:pPr lvl="2"/>
            <a:r>
              <a:rPr lang="zh-CN" altLang="en-US" b="1" dirty="0"/>
              <a:t>只需提出“做什么”，而无需指明“怎么做”。</a:t>
            </a:r>
          </a:p>
          <a:p>
            <a:pPr lvl="2"/>
            <a:r>
              <a:rPr lang="zh-CN" altLang="en-US" b="1" dirty="0"/>
              <a:t>无需了解存取路径，存取路径的选择以及</a:t>
            </a:r>
            <a:r>
              <a:rPr lang="en-US" altLang="zh-CN" b="1" dirty="0"/>
              <a:t>SQL</a:t>
            </a:r>
            <a:r>
              <a:rPr lang="zh-CN" altLang="en-US" b="1" dirty="0"/>
              <a:t>语句的操作过程由系统自动完成</a:t>
            </a:r>
            <a:endParaRPr lang="en-US" altLang="zh-CN" b="1" dirty="0"/>
          </a:p>
          <a:p>
            <a:pPr lvl="1"/>
            <a:r>
              <a:rPr lang="zh-CN" altLang="en-US" b="1" dirty="0"/>
              <a:t>面向集合的操作方式</a:t>
            </a:r>
          </a:p>
          <a:p>
            <a:pPr lvl="2"/>
            <a:r>
              <a:rPr lang="zh-CN" altLang="en-US" b="1" dirty="0"/>
              <a:t>操作对象和结果均为集合</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简介</a:t>
            </a:r>
          </a:p>
        </p:txBody>
      </p:sp>
      <p:sp>
        <p:nvSpPr>
          <p:cNvPr id="5" name="AutoShape 10"/>
          <p:cNvSpPr>
            <a:spLocks noChangeArrowheads="1"/>
          </p:cNvSpPr>
          <p:nvPr/>
        </p:nvSpPr>
        <p:spPr bwMode="gray">
          <a:xfrm>
            <a:off x="2823281"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545513" cy="5384800"/>
          </a:xfrm>
        </p:spPr>
        <p:txBody>
          <a:bodyPr/>
          <a:lstStyle/>
          <a:p>
            <a:pPr lvl="1" eaLnBrk="1" hangingPunct="1"/>
            <a:r>
              <a:rPr lang="zh-CN" altLang="en-US" b="1" dirty="0">
                <a:solidFill>
                  <a:schemeClr val="tx1"/>
                </a:solidFill>
              </a:rPr>
              <a:t>外连接</a:t>
            </a:r>
            <a:endParaRPr lang="en-US" altLang="zh-CN" b="1" dirty="0">
              <a:solidFill>
                <a:schemeClr val="tx1"/>
              </a:solidFill>
            </a:endParaRPr>
          </a:p>
          <a:p>
            <a:pPr lvl="2" eaLnBrk="1" hangingPunct="1"/>
            <a:r>
              <a:rPr lang="zh-CN" altLang="en-US" sz="2000" b="1" dirty="0">
                <a:solidFill>
                  <a:schemeClr val="tx1"/>
                </a:solidFill>
              </a:rPr>
              <a:t>在某些应用中，两张表的连接查询，要输出一张表的所有记录，另外一张表输出满足连接条件的记录，如果没有满足条件的记录，则用</a:t>
            </a:r>
            <a:r>
              <a:rPr lang="en-US" altLang="zh-CN" sz="2000" b="1" dirty="0">
                <a:solidFill>
                  <a:schemeClr val="tx1"/>
                </a:solidFill>
              </a:rPr>
              <a:t>NULL</a:t>
            </a:r>
            <a:r>
              <a:rPr lang="zh-CN" altLang="en-US" sz="2000" b="1" dirty="0">
                <a:solidFill>
                  <a:schemeClr val="tx1"/>
                </a:solidFill>
              </a:rPr>
              <a:t>匹配输出，称这种连接查询为外连接。</a:t>
            </a:r>
          </a:p>
          <a:p>
            <a:pPr lvl="2" eaLnBrk="1" hangingPunct="1"/>
            <a:r>
              <a:rPr lang="zh-CN" altLang="en-US" sz="2000" b="1" dirty="0">
                <a:solidFill>
                  <a:schemeClr val="tx1"/>
                </a:solidFill>
              </a:rPr>
              <a:t>左连接（</a:t>
            </a:r>
            <a:r>
              <a:rPr lang="en-US" altLang="zh-CN" sz="2000" b="1" dirty="0">
                <a:solidFill>
                  <a:schemeClr val="tx1"/>
                </a:solidFill>
              </a:rPr>
              <a:t>LEFT OUTER JOIN</a:t>
            </a:r>
            <a:r>
              <a:rPr lang="zh-CN" altLang="en-US" sz="2000" b="1" dirty="0">
                <a:solidFill>
                  <a:schemeClr val="tx1"/>
                </a:solidFill>
              </a:rPr>
              <a:t>）</a:t>
            </a:r>
            <a:r>
              <a:rPr lang="en-US" altLang="zh-CN" sz="2000" b="1" dirty="0">
                <a:solidFill>
                  <a:schemeClr val="tx1"/>
                </a:solidFill>
              </a:rPr>
              <a:t>:</a:t>
            </a:r>
            <a:r>
              <a:rPr lang="zh-CN" altLang="en-US" sz="2000" b="1" dirty="0">
                <a:solidFill>
                  <a:schemeClr val="tx1"/>
                </a:solidFill>
              </a:rPr>
              <a:t>输出左表的所有记录相关列值，右表输出与左表匹配的记录，如果没有与左表匹配的记录，则使用</a:t>
            </a:r>
            <a:r>
              <a:rPr lang="en-US" altLang="zh-CN" sz="2000" b="1" dirty="0">
                <a:solidFill>
                  <a:schemeClr val="tx1"/>
                </a:solidFill>
              </a:rPr>
              <a:t>NULL</a:t>
            </a:r>
            <a:r>
              <a:rPr lang="zh-CN" altLang="en-US" sz="2000" b="1" dirty="0">
                <a:solidFill>
                  <a:schemeClr val="tx1"/>
                </a:solidFill>
              </a:rPr>
              <a:t>匹配输出。</a:t>
            </a:r>
          </a:p>
          <a:p>
            <a:pPr lvl="2" eaLnBrk="1" hangingPunct="1"/>
            <a:r>
              <a:rPr lang="zh-CN" altLang="en-US" sz="2000" b="1" dirty="0">
                <a:solidFill>
                  <a:schemeClr val="tx1"/>
                </a:solidFill>
              </a:rPr>
              <a:t>右连接（</a:t>
            </a:r>
            <a:r>
              <a:rPr lang="en-US" altLang="zh-CN" sz="2000" b="1" dirty="0">
                <a:solidFill>
                  <a:schemeClr val="tx1"/>
                </a:solidFill>
              </a:rPr>
              <a:t>RIGHT OUTER OUT</a:t>
            </a:r>
            <a:r>
              <a:rPr lang="zh-CN" altLang="en-US" sz="2000" b="1" dirty="0">
                <a:solidFill>
                  <a:schemeClr val="tx1"/>
                </a:solidFill>
              </a:rPr>
              <a:t>）</a:t>
            </a:r>
            <a:r>
              <a:rPr lang="en-US" altLang="zh-CN" sz="2000" b="1" dirty="0">
                <a:solidFill>
                  <a:schemeClr val="tx1"/>
                </a:solidFill>
              </a:rPr>
              <a:t>:</a:t>
            </a:r>
            <a:r>
              <a:rPr lang="zh-CN" altLang="en-US" sz="2000" b="1" dirty="0">
                <a:solidFill>
                  <a:schemeClr val="tx1"/>
                </a:solidFill>
              </a:rPr>
              <a:t>输出右表的所有记录相关列值，左表输出与右表匹配的记录，如果没有与右表匹配的记录，则使用</a:t>
            </a:r>
            <a:r>
              <a:rPr lang="en-US" altLang="zh-CN" sz="2000" b="1" dirty="0">
                <a:solidFill>
                  <a:schemeClr val="tx1"/>
                </a:solidFill>
              </a:rPr>
              <a:t>NULL</a:t>
            </a:r>
            <a:r>
              <a:rPr lang="zh-CN" altLang="en-US" sz="2000" b="1" dirty="0">
                <a:solidFill>
                  <a:schemeClr val="tx1"/>
                </a:solidFill>
              </a:rPr>
              <a:t>匹配输出。</a:t>
            </a:r>
            <a:endParaRPr lang="en-US" altLang="zh-CN" sz="2000" b="1" dirty="0">
              <a:solidFill>
                <a:schemeClr val="tx1"/>
              </a:solidFill>
            </a:endParaRPr>
          </a:p>
          <a:p>
            <a:pPr lvl="2" eaLnBrk="1" hangingPunct="1"/>
            <a:r>
              <a:rPr lang="zh-CN" altLang="en-US" sz="2000" b="1" dirty="0">
                <a:solidFill>
                  <a:schemeClr val="tx1"/>
                </a:solidFill>
              </a:rPr>
              <a:t>全外连接（</a:t>
            </a:r>
            <a:r>
              <a:rPr lang="en-US" altLang="zh-CN" sz="2000" b="1" dirty="0">
                <a:solidFill>
                  <a:schemeClr val="tx1"/>
                </a:solidFill>
              </a:rPr>
              <a:t> FULL OUTER JOIN </a:t>
            </a:r>
            <a:r>
              <a:rPr lang="zh-CN" altLang="en-US" sz="2000" b="1" dirty="0">
                <a:solidFill>
                  <a:schemeClr val="tx1"/>
                </a:solidFill>
              </a:rPr>
              <a:t>）</a:t>
            </a:r>
            <a:endParaRPr lang="en-US" altLang="zh-CN" sz="2000"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545513" cy="5384800"/>
          </a:xfrm>
        </p:spPr>
        <p:txBody>
          <a:bodyPr/>
          <a:lstStyle/>
          <a:p>
            <a:pPr lvl="1" eaLnBrk="1" hangingPunct="1"/>
            <a:r>
              <a:rPr lang="en-US" altLang="zh-CN" b="1" dirty="0">
                <a:solidFill>
                  <a:schemeClr val="tx1"/>
                </a:solidFill>
              </a:rPr>
              <a:t>SQL SERVER</a:t>
            </a:r>
            <a:r>
              <a:rPr lang="zh-CN" altLang="en-US" b="1" dirty="0">
                <a:solidFill>
                  <a:schemeClr val="tx1"/>
                </a:solidFill>
              </a:rPr>
              <a:t>数据库系统的命令格式：</a:t>
            </a:r>
          </a:p>
          <a:p>
            <a:pPr lvl="2" eaLnBrk="1" hangingPunct="1">
              <a:buNone/>
            </a:pPr>
            <a:r>
              <a:rPr lang="zh-CN" altLang="en-US" sz="2000" b="1" dirty="0">
                <a:solidFill>
                  <a:schemeClr val="tx1"/>
                </a:solidFill>
              </a:rPr>
              <a:t>	</a:t>
            </a:r>
            <a:r>
              <a:rPr lang="en-US" altLang="zh-CN" sz="2000" b="1" dirty="0">
                <a:solidFill>
                  <a:schemeClr val="tx1"/>
                </a:solidFill>
              </a:rPr>
              <a:t>SELECT &lt;</a:t>
            </a:r>
            <a:r>
              <a:rPr lang="zh-CN" altLang="en-US" sz="2000" b="1" dirty="0">
                <a:solidFill>
                  <a:schemeClr val="tx1"/>
                </a:solidFill>
              </a:rPr>
              <a:t>查询列表</a:t>
            </a:r>
            <a:r>
              <a:rPr lang="en-US" altLang="zh-CN" sz="2000" b="1" dirty="0">
                <a:solidFill>
                  <a:schemeClr val="tx1"/>
                </a:solidFill>
              </a:rPr>
              <a:t>&gt;</a:t>
            </a:r>
          </a:p>
          <a:p>
            <a:pPr lvl="2" eaLnBrk="1" hangingPunct="1">
              <a:buNone/>
            </a:pPr>
            <a:r>
              <a:rPr lang="en-US" altLang="zh-CN" sz="2000" b="1" dirty="0">
                <a:solidFill>
                  <a:schemeClr val="tx1"/>
                </a:solidFill>
              </a:rPr>
              <a:t>	[ INTO &lt;</a:t>
            </a:r>
            <a:r>
              <a:rPr lang="zh-CN" altLang="en-US" sz="2000" b="1" dirty="0">
                <a:solidFill>
                  <a:schemeClr val="tx1"/>
                </a:solidFill>
              </a:rPr>
              <a:t>新表名</a:t>
            </a:r>
            <a:r>
              <a:rPr lang="en-US" altLang="zh-CN" sz="2000" b="1" dirty="0">
                <a:solidFill>
                  <a:schemeClr val="tx1"/>
                </a:solidFill>
              </a:rPr>
              <a:t>&gt; ] </a:t>
            </a:r>
          </a:p>
          <a:p>
            <a:pPr lvl="2" eaLnBrk="1" hangingPunct="1">
              <a:buNone/>
            </a:pPr>
            <a:r>
              <a:rPr lang="en-US" altLang="zh-CN" sz="2000" b="1" dirty="0">
                <a:solidFill>
                  <a:schemeClr val="tx1"/>
                </a:solidFill>
              </a:rPr>
              <a:t>	FROM &lt;</a:t>
            </a:r>
            <a:r>
              <a:rPr lang="zh-CN" altLang="en-US" sz="2000" b="1" dirty="0">
                <a:solidFill>
                  <a:schemeClr val="tx1"/>
                </a:solidFill>
              </a:rPr>
              <a:t>基表</a:t>
            </a:r>
            <a:r>
              <a:rPr lang="en-US" altLang="zh-CN" sz="2000" b="1" dirty="0">
                <a:solidFill>
                  <a:schemeClr val="tx1"/>
                </a:solidFill>
              </a:rPr>
              <a:t>1|</a:t>
            </a:r>
            <a:r>
              <a:rPr lang="zh-CN" altLang="en-US" sz="2000" b="1" dirty="0">
                <a:solidFill>
                  <a:schemeClr val="tx1"/>
                </a:solidFill>
              </a:rPr>
              <a:t>视图</a:t>
            </a:r>
            <a:r>
              <a:rPr lang="en-US" altLang="zh-CN" sz="2000" b="1" dirty="0">
                <a:solidFill>
                  <a:schemeClr val="tx1"/>
                </a:solidFill>
              </a:rPr>
              <a:t>1&gt; [ AS </a:t>
            </a:r>
            <a:r>
              <a:rPr lang="zh-CN" altLang="en-US" sz="2000" b="1" dirty="0">
                <a:solidFill>
                  <a:schemeClr val="tx1"/>
                </a:solidFill>
              </a:rPr>
              <a:t>别名</a:t>
            </a:r>
            <a:r>
              <a:rPr lang="en-US" altLang="zh-CN" sz="2000" b="1" dirty="0">
                <a:solidFill>
                  <a:schemeClr val="tx1"/>
                </a:solidFill>
              </a:rPr>
              <a:t>1 ] </a:t>
            </a:r>
          </a:p>
          <a:p>
            <a:pPr lvl="2" eaLnBrk="1" hangingPunct="1">
              <a:buNone/>
            </a:pPr>
            <a:r>
              <a:rPr lang="en-US" altLang="zh-CN" sz="2000" b="1" dirty="0">
                <a:solidFill>
                  <a:schemeClr val="tx1"/>
                </a:solidFill>
              </a:rPr>
              <a:t>	</a:t>
            </a:r>
            <a:r>
              <a:rPr lang="en-US" altLang="zh-CN" sz="2000" b="1" dirty="0">
                <a:solidFill>
                  <a:srgbClr val="FF0000"/>
                </a:solidFill>
              </a:rPr>
              <a:t>{&lt; LEFT | RIGHT | FULL &gt; [ OUTER ] JOIN}	</a:t>
            </a:r>
          </a:p>
          <a:p>
            <a:pPr lvl="2" eaLnBrk="1" hangingPunct="1">
              <a:buNone/>
            </a:pPr>
            <a:r>
              <a:rPr lang="en-US" altLang="zh-CN" sz="2000" b="1" dirty="0">
                <a:solidFill>
                  <a:srgbClr val="FF0000"/>
                </a:solidFill>
              </a:rPr>
              <a:t>      		&lt;</a:t>
            </a:r>
            <a:r>
              <a:rPr lang="zh-CN" altLang="en-US" sz="2000" b="1" dirty="0">
                <a:solidFill>
                  <a:srgbClr val="FF0000"/>
                </a:solidFill>
              </a:rPr>
              <a:t>基表</a:t>
            </a:r>
            <a:r>
              <a:rPr lang="en-US" altLang="zh-CN" sz="2000" b="1" dirty="0">
                <a:solidFill>
                  <a:srgbClr val="FF0000"/>
                </a:solidFill>
              </a:rPr>
              <a:t>2|</a:t>
            </a:r>
            <a:r>
              <a:rPr lang="zh-CN" altLang="en-US" sz="2000" b="1" dirty="0">
                <a:solidFill>
                  <a:srgbClr val="FF0000"/>
                </a:solidFill>
              </a:rPr>
              <a:t>视图</a:t>
            </a:r>
            <a:r>
              <a:rPr lang="en-US" altLang="zh-CN" sz="2000" b="1" dirty="0">
                <a:solidFill>
                  <a:srgbClr val="FF0000"/>
                </a:solidFill>
              </a:rPr>
              <a:t>2&gt; [AS </a:t>
            </a:r>
            <a:r>
              <a:rPr lang="zh-CN" altLang="en-US" sz="2000" b="1" dirty="0">
                <a:solidFill>
                  <a:srgbClr val="FF0000"/>
                </a:solidFill>
              </a:rPr>
              <a:t>别名</a:t>
            </a:r>
            <a:r>
              <a:rPr lang="en-US" altLang="zh-CN" sz="2000" b="1" dirty="0">
                <a:solidFill>
                  <a:srgbClr val="FF0000"/>
                </a:solidFill>
              </a:rPr>
              <a:t>2 ] </a:t>
            </a:r>
          </a:p>
          <a:p>
            <a:pPr lvl="2" eaLnBrk="1" hangingPunct="1">
              <a:buNone/>
            </a:pPr>
            <a:r>
              <a:rPr lang="en-US" altLang="zh-CN" sz="2000" b="1" dirty="0">
                <a:solidFill>
                  <a:srgbClr val="FF0000"/>
                </a:solidFill>
              </a:rPr>
              <a:t>	ON &lt;</a:t>
            </a:r>
            <a:r>
              <a:rPr lang="zh-CN" altLang="en-US" sz="2000" b="1" dirty="0">
                <a:solidFill>
                  <a:srgbClr val="FF0000"/>
                </a:solidFill>
              </a:rPr>
              <a:t>连接条件</a:t>
            </a:r>
            <a:r>
              <a:rPr lang="en-US" altLang="zh-CN" sz="2000" b="1" dirty="0">
                <a:solidFill>
                  <a:srgbClr val="FF0000"/>
                </a:solidFill>
              </a:rPr>
              <a:t>&gt;</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545513" cy="5384800"/>
          </a:xfrm>
        </p:spPr>
        <p:txBody>
          <a:bodyPr/>
          <a:lstStyle/>
          <a:p>
            <a:pPr lvl="1" eaLnBrk="1" hangingPunct="1"/>
            <a:r>
              <a:rPr lang="zh-CN" altLang="en-US" b="1" dirty="0">
                <a:solidFill>
                  <a:schemeClr val="tx1"/>
                </a:solidFill>
              </a:rPr>
              <a:t>外连接示例：</a:t>
            </a:r>
            <a:r>
              <a:rPr lang="en-US" altLang="zh-CN" b="1" dirty="0">
                <a:solidFill>
                  <a:schemeClr val="tx1"/>
                </a:solidFill>
              </a:rPr>
              <a:t>SQL SERVER</a:t>
            </a:r>
            <a:r>
              <a:rPr lang="zh-CN" altLang="en-US" b="1" dirty="0">
                <a:solidFill>
                  <a:schemeClr val="tx1"/>
                </a:solidFill>
              </a:rPr>
              <a:t>。</a:t>
            </a:r>
          </a:p>
          <a:p>
            <a:pPr lvl="2" eaLnBrk="1" hangingPunct="1"/>
            <a:r>
              <a:rPr lang="zh-CN" altLang="en-US" b="1" dirty="0">
                <a:solidFill>
                  <a:schemeClr val="tx1"/>
                </a:solidFill>
              </a:rPr>
              <a:t>在医院部门表中，查询医院的各部门名称和该部门医生姓名。</a:t>
            </a:r>
          </a:p>
          <a:p>
            <a:pPr lvl="2" eaLnBrk="1" hangingPunct="1">
              <a:buNone/>
            </a:pPr>
            <a:r>
              <a:rPr lang="zh-CN" altLang="en-US" b="1" dirty="0">
                <a:solidFill>
                  <a:schemeClr val="tx1"/>
                </a:solidFill>
              </a:rPr>
              <a:t>    </a:t>
            </a:r>
            <a:r>
              <a:rPr lang="en-US" altLang="zh-CN" b="1" dirty="0">
                <a:solidFill>
                  <a:schemeClr val="tx1"/>
                </a:solidFill>
              </a:rPr>
              <a:t>SELECT </a:t>
            </a:r>
            <a:r>
              <a:rPr lang="en-US" altLang="zh-CN" b="1" dirty="0" err="1">
                <a:solidFill>
                  <a:schemeClr val="tx1"/>
                </a:solidFill>
              </a:rPr>
              <a:t>DeptName</a:t>
            </a:r>
            <a:r>
              <a:rPr lang="en-US" altLang="zh-CN" b="1" dirty="0">
                <a:solidFill>
                  <a:schemeClr val="tx1"/>
                </a:solidFill>
              </a:rPr>
              <a:t> </a:t>
            </a:r>
            <a:r>
              <a:rPr lang="zh-CN" altLang="en-US" b="1" dirty="0">
                <a:solidFill>
                  <a:schemeClr val="tx1"/>
                </a:solidFill>
              </a:rPr>
              <a:t>部门名称</a:t>
            </a:r>
            <a:r>
              <a:rPr lang="en-US" altLang="zh-CN" b="1" dirty="0">
                <a:solidFill>
                  <a:schemeClr val="tx1"/>
                </a:solidFill>
              </a:rPr>
              <a:t>,</a:t>
            </a:r>
            <a:r>
              <a:rPr lang="en-US" altLang="zh-CN" b="1" dirty="0" err="1">
                <a:solidFill>
                  <a:schemeClr val="tx1"/>
                </a:solidFill>
              </a:rPr>
              <a:t>DName</a:t>
            </a:r>
            <a:r>
              <a:rPr lang="en-US" altLang="zh-CN" b="1" dirty="0">
                <a:solidFill>
                  <a:schemeClr val="tx1"/>
                </a:solidFill>
              </a:rPr>
              <a:t> </a:t>
            </a:r>
            <a:r>
              <a:rPr lang="zh-CN" altLang="en-US" b="1" dirty="0">
                <a:solidFill>
                  <a:schemeClr val="tx1"/>
                </a:solidFill>
              </a:rPr>
              <a:t>医生姓名</a:t>
            </a:r>
          </a:p>
          <a:p>
            <a:pPr lvl="2" eaLnBrk="1" hangingPunct="1">
              <a:buNone/>
            </a:pPr>
            <a:r>
              <a:rPr lang="zh-CN" altLang="en-US" b="1" dirty="0">
                <a:solidFill>
                  <a:schemeClr val="tx1"/>
                </a:solidFill>
              </a:rPr>
              <a:t>    </a:t>
            </a:r>
            <a:r>
              <a:rPr lang="en-US" altLang="zh-CN" b="1" dirty="0">
                <a:solidFill>
                  <a:schemeClr val="tx1"/>
                </a:solidFill>
              </a:rPr>
              <a:t>FROM Dept </a:t>
            </a:r>
            <a:r>
              <a:rPr lang="en-US" altLang="zh-CN" b="1" dirty="0">
                <a:solidFill>
                  <a:srgbClr val="FF0000"/>
                </a:solidFill>
              </a:rPr>
              <a:t>left outer join Doctor</a:t>
            </a:r>
          </a:p>
          <a:p>
            <a:pPr lvl="2" eaLnBrk="1" hangingPunct="1">
              <a:buNone/>
            </a:pPr>
            <a:r>
              <a:rPr lang="en-US" altLang="zh-CN" b="1" dirty="0">
                <a:solidFill>
                  <a:srgbClr val="FF0000"/>
                </a:solidFill>
              </a:rPr>
              <a:t>    ON </a:t>
            </a:r>
            <a:r>
              <a:rPr lang="en-US" altLang="zh-CN" b="1" dirty="0" err="1">
                <a:solidFill>
                  <a:srgbClr val="FF0000"/>
                </a:solidFill>
              </a:rPr>
              <a:t>Dept.DeptNo</a:t>
            </a:r>
            <a:r>
              <a:rPr lang="en-US" altLang="zh-CN" b="1" dirty="0">
                <a:solidFill>
                  <a:srgbClr val="FF0000"/>
                </a:solidFill>
              </a:rPr>
              <a:t>=</a:t>
            </a:r>
            <a:r>
              <a:rPr lang="en-US" altLang="zh-CN" b="1" dirty="0" err="1">
                <a:solidFill>
                  <a:srgbClr val="FF0000"/>
                </a:solidFill>
              </a:rPr>
              <a:t>Doctor.Ddeptno</a:t>
            </a:r>
            <a:endParaRPr lang="en-US" altLang="zh-CN" b="1" dirty="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p>
        </p:txBody>
      </p:sp>
      <p:sp>
        <p:nvSpPr>
          <p:cNvPr id="7" name="Rectangle 7"/>
          <p:cNvSpPr>
            <a:spLocks noChangeArrowheads="1"/>
          </p:cNvSpPr>
          <p:nvPr/>
        </p:nvSpPr>
        <p:spPr bwMode="auto">
          <a:xfrm>
            <a:off x="2273027" y="3621745"/>
            <a:ext cx="2933700" cy="2563812"/>
          </a:xfrm>
          <a:prstGeom prst="rect">
            <a:avLst/>
          </a:prstGeom>
          <a:solidFill>
            <a:srgbClr val="CCECFF"/>
          </a:solidFill>
          <a:ln w="9525">
            <a:noFill/>
            <a:miter lim="800000"/>
            <a:headEnd/>
            <a:tailEnd/>
          </a:ln>
        </p:spPr>
        <p:txBody>
          <a:bodyPr wrap="none" anchor="ctr">
            <a:spAutoFit/>
          </a:bodyPr>
          <a:lstStyle/>
          <a:p>
            <a:r>
              <a:rPr lang="zh-CN" altLang="en-US" b="1" dirty="0"/>
              <a:t>部门名称	医生姓名</a:t>
            </a:r>
          </a:p>
          <a:p>
            <a:r>
              <a:rPr lang="en-US" altLang="zh-CN" b="1" dirty="0"/>
              <a:t>----------------------------------</a:t>
            </a:r>
          </a:p>
          <a:p>
            <a:r>
              <a:rPr lang="zh-CN" altLang="en-US" b="1" dirty="0"/>
              <a:t>门诊部		</a:t>
            </a:r>
            <a:r>
              <a:rPr lang="en-US" altLang="zh-CN" b="1" dirty="0"/>
              <a:t>NULL</a:t>
            </a:r>
          </a:p>
          <a:p>
            <a:r>
              <a:rPr lang="zh-CN" altLang="en-US" b="1" dirty="0"/>
              <a:t>消化内科	杨勋</a:t>
            </a:r>
          </a:p>
          <a:p>
            <a:r>
              <a:rPr lang="zh-CN" altLang="en-US" b="1" dirty="0"/>
              <a:t>急诊内科	郝亦柯</a:t>
            </a:r>
          </a:p>
          <a:p>
            <a:r>
              <a:rPr lang="zh-CN" altLang="en-US" b="1" dirty="0"/>
              <a:t>急诊内科	罗晓</a:t>
            </a:r>
          </a:p>
          <a:p>
            <a:r>
              <a:rPr lang="zh-CN" altLang="en-US" b="1" dirty="0"/>
              <a:t>门内三诊室	刘伟</a:t>
            </a:r>
          </a:p>
          <a:p>
            <a:r>
              <a:rPr lang="zh-CN" altLang="en-US" b="1" dirty="0"/>
              <a:t>社区医疗部	</a:t>
            </a:r>
            <a:r>
              <a:rPr lang="en-US" altLang="zh-CN" b="1" dirty="0"/>
              <a:t>NULL</a:t>
            </a:r>
          </a:p>
          <a:p>
            <a:r>
              <a:rPr lang="zh-CN" altLang="en-US" b="1" dirty="0"/>
              <a:t>家庭病床病区	邓英超</a:t>
            </a:r>
          </a:p>
        </p:txBody>
      </p:sp>
      <p:sp>
        <p:nvSpPr>
          <p:cNvPr id="8" name="Line 8"/>
          <p:cNvSpPr>
            <a:spLocks noChangeShapeType="1"/>
          </p:cNvSpPr>
          <p:nvPr/>
        </p:nvSpPr>
        <p:spPr bwMode="auto">
          <a:xfrm>
            <a:off x="179388" y="3500438"/>
            <a:ext cx="8640762" cy="0"/>
          </a:xfrm>
          <a:prstGeom prst="line">
            <a:avLst/>
          </a:prstGeom>
          <a:noFill/>
          <a:ln w="38100">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47750"/>
            <a:ext cx="8024813" cy="5384800"/>
          </a:xfrm>
        </p:spPr>
        <p:txBody>
          <a:bodyPr/>
          <a:lstStyle/>
          <a:p>
            <a:pPr lvl="1" eaLnBrk="1" hangingPunct="1"/>
            <a:r>
              <a:rPr lang="en-US" altLang="zh-CN" b="1" dirty="0">
                <a:solidFill>
                  <a:schemeClr val="tx1"/>
                </a:solidFill>
              </a:rPr>
              <a:t>ORACLE</a:t>
            </a:r>
            <a:r>
              <a:rPr lang="zh-CN" altLang="en-US" b="1" dirty="0">
                <a:solidFill>
                  <a:schemeClr val="tx1"/>
                </a:solidFill>
              </a:rPr>
              <a:t>数据库系统的命令格式：</a:t>
            </a:r>
          </a:p>
          <a:p>
            <a:pPr lvl="2" eaLnBrk="1" hangingPunct="1">
              <a:buNone/>
            </a:pPr>
            <a:r>
              <a:rPr lang="en-US" altLang="zh-CN" b="1" dirty="0">
                <a:solidFill>
                  <a:schemeClr val="tx1"/>
                </a:solidFill>
              </a:rPr>
              <a:t>SELECT &lt;</a:t>
            </a:r>
            <a:r>
              <a:rPr lang="zh-CN" altLang="en-US" b="1" dirty="0">
                <a:solidFill>
                  <a:schemeClr val="tx1"/>
                </a:solidFill>
              </a:rPr>
              <a:t>查询列表</a:t>
            </a:r>
            <a:r>
              <a:rPr lang="en-US" altLang="zh-CN" b="1" dirty="0">
                <a:solidFill>
                  <a:schemeClr val="tx1"/>
                </a:solidFill>
              </a:rPr>
              <a:t>&gt;</a:t>
            </a:r>
          </a:p>
          <a:p>
            <a:pPr lvl="2" eaLnBrk="1" hangingPunct="1">
              <a:buNone/>
            </a:pPr>
            <a:r>
              <a:rPr lang="en-US" altLang="zh-CN" b="1" dirty="0">
                <a:solidFill>
                  <a:schemeClr val="tx1"/>
                </a:solidFill>
              </a:rPr>
              <a:t> [ INTO &lt;</a:t>
            </a:r>
            <a:r>
              <a:rPr lang="zh-CN" altLang="en-US" b="1" dirty="0">
                <a:solidFill>
                  <a:schemeClr val="tx1"/>
                </a:solidFill>
              </a:rPr>
              <a:t>新表名</a:t>
            </a:r>
            <a:r>
              <a:rPr lang="en-US" altLang="zh-CN" b="1" dirty="0">
                <a:solidFill>
                  <a:schemeClr val="tx1"/>
                </a:solidFill>
              </a:rPr>
              <a:t>&gt; ] </a:t>
            </a:r>
          </a:p>
          <a:p>
            <a:pPr lvl="2" eaLnBrk="1" hangingPunct="1">
              <a:buNone/>
            </a:pPr>
            <a:r>
              <a:rPr lang="en-US" altLang="zh-CN" b="1" dirty="0">
                <a:solidFill>
                  <a:schemeClr val="tx1"/>
                </a:solidFill>
              </a:rPr>
              <a:t>FROM &lt;</a:t>
            </a:r>
            <a:r>
              <a:rPr lang="zh-CN" altLang="en-US" b="1" dirty="0">
                <a:solidFill>
                  <a:schemeClr val="tx1"/>
                </a:solidFill>
              </a:rPr>
              <a:t>基表名</a:t>
            </a:r>
            <a:r>
              <a:rPr lang="en-US" altLang="zh-CN" b="1" dirty="0">
                <a:solidFill>
                  <a:schemeClr val="tx1"/>
                </a:solidFill>
              </a:rPr>
              <a:t>1|</a:t>
            </a:r>
            <a:r>
              <a:rPr lang="zh-CN" altLang="en-US" b="1" dirty="0">
                <a:solidFill>
                  <a:schemeClr val="tx1"/>
                </a:solidFill>
              </a:rPr>
              <a:t>视图名</a:t>
            </a:r>
            <a:r>
              <a:rPr lang="en-US" altLang="zh-CN" b="1" dirty="0">
                <a:solidFill>
                  <a:schemeClr val="tx1"/>
                </a:solidFill>
              </a:rPr>
              <a:t>1&gt; [ </a:t>
            </a:r>
            <a:r>
              <a:rPr lang="zh-CN" altLang="en-US" b="1" dirty="0">
                <a:solidFill>
                  <a:schemeClr val="tx1"/>
                </a:solidFill>
              </a:rPr>
              <a:t>别名</a:t>
            </a:r>
            <a:r>
              <a:rPr lang="en-US" altLang="zh-CN" b="1" dirty="0">
                <a:solidFill>
                  <a:schemeClr val="tx1"/>
                </a:solidFill>
              </a:rPr>
              <a:t>1 ] </a:t>
            </a:r>
          </a:p>
          <a:p>
            <a:pPr lvl="2" eaLnBrk="1" hangingPunct="1">
              <a:buNone/>
            </a:pPr>
            <a:r>
              <a:rPr lang="en-US" altLang="zh-CN" b="1" dirty="0">
                <a:solidFill>
                  <a:schemeClr val="tx1"/>
                </a:solidFill>
              </a:rPr>
              <a:t>	[</a:t>
            </a:r>
            <a:r>
              <a:rPr lang="zh-CN" altLang="en-US" b="1" dirty="0">
                <a:solidFill>
                  <a:schemeClr val="tx1"/>
                </a:solidFill>
              </a:rPr>
              <a:t>，</a:t>
            </a:r>
            <a:r>
              <a:rPr lang="en-US" altLang="zh-CN" b="1" dirty="0">
                <a:solidFill>
                  <a:schemeClr val="tx1"/>
                </a:solidFill>
              </a:rPr>
              <a:t>&lt;</a:t>
            </a:r>
            <a:r>
              <a:rPr lang="zh-CN" altLang="en-US" b="1" dirty="0">
                <a:solidFill>
                  <a:schemeClr val="tx1"/>
                </a:solidFill>
              </a:rPr>
              <a:t>基表名</a:t>
            </a:r>
            <a:r>
              <a:rPr lang="en-US" altLang="zh-CN" b="1" dirty="0">
                <a:solidFill>
                  <a:schemeClr val="tx1"/>
                </a:solidFill>
              </a:rPr>
              <a:t>2|</a:t>
            </a:r>
            <a:r>
              <a:rPr lang="zh-CN" altLang="en-US" b="1" dirty="0">
                <a:solidFill>
                  <a:schemeClr val="tx1"/>
                </a:solidFill>
              </a:rPr>
              <a:t>视图名</a:t>
            </a:r>
            <a:r>
              <a:rPr lang="en-US" altLang="zh-CN" b="1" dirty="0">
                <a:solidFill>
                  <a:schemeClr val="tx1"/>
                </a:solidFill>
              </a:rPr>
              <a:t>2&gt; [ </a:t>
            </a:r>
            <a:r>
              <a:rPr lang="zh-CN" altLang="en-US" b="1" dirty="0">
                <a:solidFill>
                  <a:schemeClr val="tx1"/>
                </a:solidFill>
              </a:rPr>
              <a:t>别名</a:t>
            </a:r>
            <a:r>
              <a:rPr lang="en-US" altLang="zh-CN" b="1" dirty="0">
                <a:solidFill>
                  <a:schemeClr val="tx1"/>
                </a:solidFill>
              </a:rPr>
              <a:t>2 ]]……</a:t>
            </a:r>
          </a:p>
          <a:p>
            <a:pPr lvl="2" eaLnBrk="1" hangingPunct="1">
              <a:buNone/>
            </a:pPr>
            <a:r>
              <a:rPr lang="en-US" altLang="zh-CN" b="1" dirty="0">
                <a:solidFill>
                  <a:schemeClr val="tx1"/>
                </a:solidFill>
              </a:rPr>
              <a:t>WHERE </a:t>
            </a:r>
            <a:r>
              <a:rPr lang="en-US" altLang="zh-CN" b="1" dirty="0">
                <a:solidFill>
                  <a:srgbClr val="FF0000"/>
                </a:solidFill>
              </a:rPr>
              <a:t>{&lt;</a:t>
            </a:r>
            <a:r>
              <a:rPr lang="zh-CN" altLang="en-US" b="1" dirty="0">
                <a:solidFill>
                  <a:srgbClr val="FF0000"/>
                </a:solidFill>
              </a:rPr>
              <a:t>别名</a:t>
            </a:r>
            <a:r>
              <a:rPr lang="en-US" altLang="zh-CN" b="1" dirty="0">
                <a:solidFill>
                  <a:srgbClr val="FF0000"/>
                </a:solidFill>
              </a:rPr>
              <a:t>1.</a:t>
            </a:r>
            <a:r>
              <a:rPr lang="zh-CN" altLang="en-US" b="1" dirty="0">
                <a:solidFill>
                  <a:srgbClr val="FF0000"/>
                </a:solidFill>
              </a:rPr>
              <a:t>列名</a:t>
            </a:r>
            <a:r>
              <a:rPr lang="en-US" altLang="zh-CN" b="1" dirty="0">
                <a:solidFill>
                  <a:srgbClr val="FF0000"/>
                </a:solidFill>
              </a:rPr>
              <a:t>1&gt; = &lt;</a:t>
            </a:r>
            <a:r>
              <a:rPr lang="zh-CN" altLang="en-US" b="1" dirty="0">
                <a:solidFill>
                  <a:srgbClr val="FF0000"/>
                </a:solidFill>
              </a:rPr>
              <a:t>别名</a:t>
            </a:r>
            <a:r>
              <a:rPr lang="en-US" altLang="zh-CN" b="1" dirty="0">
                <a:solidFill>
                  <a:srgbClr val="FF0000"/>
                </a:solidFill>
              </a:rPr>
              <a:t>2.</a:t>
            </a:r>
            <a:r>
              <a:rPr lang="zh-CN" altLang="en-US" b="1" dirty="0">
                <a:solidFill>
                  <a:srgbClr val="FF0000"/>
                </a:solidFill>
              </a:rPr>
              <a:t>列名</a:t>
            </a:r>
            <a:r>
              <a:rPr lang="en-US" altLang="zh-CN" b="1" dirty="0">
                <a:solidFill>
                  <a:srgbClr val="FF0000"/>
                </a:solidFill>
              </a:rPr>
              <a:t>2&gt;(+)</a:t>
            </a:r>
          </a:p>
          <a:p>
            <a:pPr lvl="2" eaLnBrk="1" hangingPunct="1">
              <a:buNone/>
            </a:pPr>
            <a:r>
              <a:rPr lang="en-US" altLang="zh-CN" b="1" dirty="0">
                <a:solidFill>
                  <a:srgbClr val="FF0000"/>
                </a:solidFill>
              </a:rPr>
              <a:t>		   |&lt;</a:t>
            </a:r>
            <a:r>
              <a:rPr lang="zh-CN" altLang="en-US" b="1" dirty="0">
                <a:solidFill>
                  <a:srgbClr val="FF0000"/>
                </a:solidFill>
              </a:rPr>
              <a:t>别名</a:t>
            </a:r>
            <a:r>
              <a:rPr lang="en-US" altLang="zh-CN" b="1" dirty="0">
                <a:solidFill>
                  <a:srgbClr val="FF0000"/>
                </a:solidFill>
              </a:rPr>
              <a:t>1.</a:t>
            </a:r>
            <a:r>
              <a:rPr lang="zh-CN" altLang="en-US" b="1" dirty="0">
                <a:solidFill>
                  <a:srgbClr val="FF0000"/>
                </a:solidFill>
              </a:rPr>
              <a:t>列名</a:t>
            </a:r>
            <a:r>
              <a:rPr lang="en-US" altLang="zh-CN" b="1" dirty="0">
                <a:solidFill>
                  <a:srgbClr val="FF0000"/>
                </a:solidFill>
              </a:rPr>
              <a:t>1&gt; (+)= &lt;</a:t>
            </a:r>
            <a:r>
              <a:rPr lang="zh-CN" altLang="en-US" b="1" dirty="0">
                <a:solidFill>
                  <a:srgbClr val="FF0000"/>
                </a:solidFill>
              </a:rPr>
              <a:t>别名</a:t>
            </a:r>
            <a:r>
              <a:rPr lang="en-US" altLang="zh-CN" b="1" dirty="0">
                <a:solidFill>
                  <a:srgbClr val="FF0000"/>
                </a:solidFill>
              </a:rPr>
              <a:t>2.</a:t>
            </a:r>
            <a:r>
              <a:rPr lang="zh-CN" altLang="en-US" b="1" dirty="0">
                <a:solidFill>
                  <a:srgbClr val="FF0000"/>
                </a:solidFill>
              </a:rPr>
              <a:t>列名</a:t>
            </a:r>
            <a:r>
              <a:rPr lang="en-US" altLang="zh-CN" b="1" dirty="0">
                <a:solidFill>
                  <a:srgbClr val="FF0000"/>
                </a:solidFill>
              </a:rPr>
              <a:t>2&gt;}</a:t>
            </a:r>
          </a:p>
          <a:p>
            <a:pPr lvl="2" eaLnBrk="1" hangingPunct="1"/>
            <a:r>
              <a:rPr lang="zh-CN" altLang="en-US" b="1" dirty="0">
                <a:solidFill>
                  <a:schemeClr val="tx1"/>
                </a:solidFill>
              </a:rPr>
              <a:t>其中（</a:t>
            </a:r>
            <a:r>
              <a:rPr lang="en-US" altLang="zh-CN" b="1" dirty="0">
                <a:solidFill>
                  <a:schemeClr val="tx1"/>
                </a:solidFill>
              </a:rPr>
              <a:t>+</a:t>
            </a:r>
            <a:r>
              <a:rPr lang="zh-CN" altLang="en-US" b="1" dirty="0">
                <a:solidFill>
                  <a:schemeClr val="tx1"/>
                </a:solidFill>
              </a:rPr>
              <a:t>）是</a:t>
            </a:r>
            <a:r>
              <a:rPr lang="en-US" altLang="zh-CN" b="1" dirty="0">
                <a:solidFill>
                  <a:schemeClr val="tx1"/>
                </a:solidFill>
              </a:rPr>
              <a:t>ORACLE</a:t>
            </a:r>
            <a:r>
              <a:rPr lang="zh-CN" altLang="en-US" b="1" dirty="0">
                <a:solidFill>
                  <a:schemeClr val="tx1"/>
                </a:solidFill>
              </a:rPr>
              <a:t>数据库的外连结符号。如果在“</a:t>
            </a:r>
            <a:r>
              <a:rPr lang="en-US" altLang="zh-CN" b="1" dirty="0">
                <a:solidFill>
                  <a:schemeClr val="tx1"/>
                </a:solidFill>
              </a:rPr>
              <a:t>=”</a:t>
            </a:r>
            <a:r>
              <a:rPr lang="zh-CN" altLang="en-US" b="1" dirty="0">
                <a:solidFill>
                  <a:schemeClr val="tx1"/>
                </a:solidFill>
              </a:rPr>
              <a:t>号的左边，则为左外连接，如果在“</a:t>
            </a:r>
            <a:r>
              <a:rPr lang="en-US" altLang="zh-CN" b="1" dirty="0">
                <a:solidFill>
                  <a:schemeClr val="tx1"/>
                </a:solidFill>
              </a:rPr>
              <a:t>=”</a:t>
            </a:r>
            <a:r>
              <a:rPr lang="zh-CN" altLang="en-US" b="1" dirty="0">
                <a:solidFill>
                  <a:schemeClr val="tx1"/>
                </a:solidFill>
              </a:rPr>
              <a:t>号的右边，则为右外连接</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545513" cy="5384800"/>
          </a:xfrm>
        </p:spPr>
        <p:txBody>
          <a:bodyPr/>
          <a:lstStyle/>
          <a:p>
            <a:pPr lvl="1" eaLnBrk="1" hangingPunct="1"/>
            <a:r>
              <a:rPr lang="zh-CN" altLang="en-US" b="1" dirty="0">
                <a:solidFill>
                  <a:schemeClr val="tx1"/>
                </a:solidFill>
              </a:rPr>
              <a:t>外连接示例：</a:t>
            </a:r>
            <a:r>
              <a:rPr lang="en-US" altLang="zh-CN" b="1" dirty="0">
                <a:solidFill>
                  <a:schemeClr val="tx1"/>
                </a:solidFill>
              </a:rPr>
              <a:t> ORACLE</a:t>
            </a:r>
            <a:r>
              <a:rPr lang="zh-CN" altLang="en-US" b="1" dirty="0">
                <a:solidFill>
                  <a:schemeClr val="tx1"/>
                </a:solidFill>
              </a:rPr>
              <a:t>。</a:t>
            </a:r>
          </a:p>
          <a:p>
            <a:pPr lvl="2" eaLnBrk="1" hangingPunct="1"/>
            <a:r>
              <a:rPr lang="zh-CN" altLang="en-US" b="1" dirty="0">
                <a:solidFill>
                  <a:schemeClr val="tx1"/>
                </a:solidFill>
              </a:rPr>
              <a:t>在医院部门表中，查询医院的各部门名称和该部门医生姓名。</a:t>
            </a:r>
          </a:p>
          <a:p>
            <a:pPr lvl="2" eaLnBrk="1" hangingPunct="1">
              <a:buNone/>
            </a:pPr>
            <a:r>
              <a:rPr lang="en-US" altLang="zh-CN" b="1" dirty="0">
                <a:solidFill>
                  <a:schemeClr val="tx1"/>
                </a:solidFill>
              </a:rPr>
              <a:t>		</a:t>
            </a:r>
          </a:p>
          <a:p>
            <a:pPr lvl="2" eaLnBrk="1" hangingPunct="1">
              <a:buNone/>
            </a:pPr>
            <a:r>
              <a:rPr lang="en-US" altLang="zh-CN" b="1" dirty="0">
                <a:solidFill>
                  <a:schemeClr val="tx1"/>
                </a:solidFill>
              </a:rPr>
              <a:t>		SELECT </a:t>
            </a:r>
            <a:r>
              <a:rPr lang="en-US" altLang="zh-CN" b="1" dirty="0" err="1">
                <a:solidFill>
                  <a:schemeClr val="tx1"/>
                </a:solidFill>
              </a:rPr>
              <a:t>DeptName</a:t>
            </a:r>
            <a:r>
              <a:rPr lang="en-US" altLang="zh-CN" b="1" dirty="0">
                <a:solidFill>
                  <a:schemeClr val="tx1"/>
                </a:solidFill>
              </a:rPr>
              <a:t> </a:t>
            </a:r>
            <a:r>
              <a:rPr lang="zh-CN" altLang="en-US" b="1" dirty="0">
                <a:solidFill>
                  <a:schemeClr val="tx1"/>
                </a:solidFill>
              </a:rPr>
              <a:t>部门名称</a:t>
            </a:r>
            <a:r>
              <a:rPr lang="en-US" altLang="zh-CN" b="1" dirty="0">
                <a:solidFill>
                  <a:schemeClr val="tx1"/>
                </a:solidFill>
              </a:rPr>
              <a:t>,</a:t>
            </a:r>
            <a:r>
              <a:rPr lang="en-US" altLang="zh-CN" b="1" dirty="0" err="1">
                <a:solidFill>
                  <a:schemeClr val="tx1"/>
                </a:solidFill>
              </a:rPr>
              <a:t>DName</a:t>
            </a:r>
            <a:r>
              <a:rPr lang="en-US" altLang="zh-CN" b="1" dirty="0">
                <a:solidFill>
                  <a:schemeClr val="tx1"/>
                </a:solidFill>
              </a:rPr>
              <a:t> </a:t>
            </a:r>
            <a:r>
              <a:rPr lang="zh-CN" altLang="en-US" b="1" dirty="0">
                <a:solidFill>
                  <a:schemeClr val="tx1"/>
                </a:solidFill>
              </a:rPr>
              <a:t>医生姓名</a:t>
            </a:r>
          </a:p>
          <a:p>
            <a:pPr lvl="2" eaLnBrk="1" hangingPunct="1">
              <a:buNone/>
            </a:pPr>
            <a:r>
              <a:rPr lang="en-US" altLang="zh-CN" b="1" dirty="0">
                <a:solidFill>
                  <a:schemeClr val="tx1"/>
                </a:solidFill>
              </a:rPr>
              <a:t>		FROM Dept , Doctor</a:t>
            </a:r>
          </a:p>
          <a:p>
            <a:pPr lvl="2" eaLnBrk="1" hangingPunct="1">
              <a:buNone/>
            </a:pPr>
            <a:r>
              <a:rPr lang="en-US" altLang="zh-CN" b="1" dirty="0">
                <a:solidFill>
                  <a:schemeClr val="tx1"/>
                </a:solidFill>
              </a:rPr>
              <a:t>		WHERE </a:t>
            </a:r>
            <a:r>
              <a:rPr lang="en-US" altLang="zh-CN" b="1" dirty="0" err="1">
                <a:solidFill>
                  <a:srgbClr val="FF0000"/>
                </a:solidFill>
              </a:rPr>
              <a:t>Dept.DeptNo</a:t>
            </a:r>
            <a:r>
              <a:rPr lang="en-US" altLang="zh-CN" b="1" dirty="0">
                <a:solidFill>
                  <a:srgbClr val="FF0000"/>
                </a:solidFill>
              </a:rPr>
              <a:t> (+)=</a:t>
            </a:r>
            <a:r>
              <a:rPr lang="en-US" altLang="zh-CN" b="1" dirty="0" err="1">
                <a:solidFill>
                  <a:srgbClr val="FF0000"/>
                </a:solidFill>
              </a:rPr>
              <a:t>Doctor.Ddeptno</a:t>
            </a:r>
            <a:endParaRPr lang="en-US" altLang="zh-CN" b="1" dirty="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连接查询</a:t>
            </a:r>
          </a:p>
        </p:txBody>
      </p:sp>
      <p:sp>
        <p:nvSpPr>
          <p:cNvPr id="7" name="Rectangle 7"/>
          <p:cNvSpPr>
            <a:spLocks noChangeArrowheads="1"/>
          </p:cNvSpPr>
          <p:nvPr/>
        </p:nvSpPr>
        <p:spPr bwMode="auto">
          <a:xfrm>
            <a:off x="2273027" y="3621745"/>
            <a:ext cx="2933700" cy="2563812"/>
          </a:xfrm>
          <a:prstGeom prst="rect">
            <a:avLst/>
          </a:prstGeom>
          <a:solidFill>
            <a:srgbClr val="CCECFF"/>
          </a:solidFill>
          <a:ln w="9525">
            <a:noFill/>
            <a:miter lim="800000"/>
            <a:headEnd/>
            <a:tailEnd/>
          </a:ln>
        </p:spPr>
        <p:txBody>
          <a:bodyPr wrap="none" anchor="ctr">
            <a:spAutoFit/>
          </a:bodyPr>
          <a:lstStyle/>
          <a:p>
            <a:r>
              <a:rPr lang="zh-CN" altLang="en-US" b="1" dirty="0"/>
              <a:t>部门名称	医生姓名</a:t>
            </a:r>
          </a:p>
          <a:p>
            <a:r>
              <a:rPr lang="en-US" altLang="zh-CN" b="1" dirty="0"/>
              <a:t>----------------------------------</a:t>
            </a:r>
          </a:p>
          <a:p>
            <a:r>
              <a:rPr lang="zh-CN" altLang="en-US" b="1" dirty="0"/>
              <a:t>门诊部		</a:t>
            </a:r>
            <a:r>
              <a:rPr lang="en-US" altLang="zh-CN" b="1" dirty="0"/>
              <a:t>NULL</a:t>
            </a:r>
          </a:p>
          <a:p>
            <a:r>
              <a:rPr lang="zh-CN" altLang="en-US" b="1" dirty="0"/>
              <a:t>消化内科	杨勋</a:t>
            </a:r>
          </a:p>
          <a:p>
            <a:r>
              <a:rPr lang="zh-CN" altLang="en-US" b="1" dirty="0"/>
              <a:t>急诊内科	郝亦柯</a:t>
            </a:r>
          </a:p>
          <a:p>
            <a:r>
              <a:rPr lang="zh-CN" altLang="en-US" b="1" dirty="0"/>
              <a:t>急诊内科	罗晓</a:t>
            </a:r>
          </a:p>
          <a:p>
            <a:r>
              <a:rPr lang="zh-CN" altLang="en-US" b="1" dirty="0"/>
              <a:t>门内三诊室	刘伟</a:t>
            </a:r>
          </a:p>
          <a:p>
            <a:r>
              <a:rPr lang="zh-CN" altLang="en-US" b="1" dirty="0"/>
              <a:t>社区医疗部	</a:t>
            </a:r>
            <a:r>
              <a:rPr lang="en-US" altLang="zh-CN" b="1" dirty="0"/>
              <a:t>NULL</a:t>
            </a:r>
          </a:p>
          <a:p>
            <a:r>
              <a:rPr lang="zh-CN" altLang="en-US" b="1" dirty="0"/>
              <a:t>家庭病床病区	邓英超</a:t>
            </a:r>
          </a:p>
        </p:txBody>
      </p:sp>
      <p:sp>
        <p:nvSpPr>
          <p:cNvPr id="8" name="Line 8"/>
          <p:cNvSpPr>
            <a:spLocks noChangeShapeType="1"/>
          </p:cNvSpPr>
          <p:nvPr/>
        </p:nvSpPr>
        <p:spPr bwMode="auto">
          <a:xfrm>
            <a:off x="179388" y="3500438"/>
            <a:ext cx="8640762" cy="0"/>
          </a:xfrm>
          <a:prstGeom prst="line">
            <a:avLst/>
          </a:prstGeom>
          <a:noFill/>
          <a:ln w="38100">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545513" cy="5384800"/>
          </a:xfrm>
        </p:spPr>
        <p:txBody>
          <a:bodyPr/>
          <a:lstStyle/>
          <a:p>
            <a:pPr lvl="1" eaLnBrk="1" hangingPunct="1"/>
            <a:r>
              <a:rPr lang="zh-CN" altLang="en-US" b="1" dirty="0">
                <a:solidFill>
                  <a:schemeClr val="tx1"/>
                </a:solidFill>
              </a:rPr>
              <a:t>嵌套查询</a:t>
            </a:r>
          </a:p>
          <a:p>
            <a:pPr lvl="2" eaLnBrk="1" hangingPunct="1"/>
            <a:r>
              <a:rPr lang="zh-CN" altLang="en-US" b="1" dirty="0">
                <a:solidFill>
                  <a:schemeClr val="tx1"/>
                </a:solidFill>
              </a:rPr>
              <a:t>在查询的条件子句含有</a:t>
            </a:r>
            <a:r>
              <a:rPr lang="en-US" altLang="zh-CN" b="1" dirty="0">
                <a:solidFill>
                  <a:schemeClr val="tx1"/>
                </a:solidFill>
              </a:rPr>
              <a:t>SELECT</a:t>
            </a:r>
            <a:r>
              <a:rPr lang="zh-CN" altLang="en-US" b="1" dirty="0">
                <a:solidFill>
                  <a:schemeClr val="tx1"/>
                </a:solidFill>
              </a:rPr>
              <a:t>查询子句</a:t>
            </a:r>
            <a:r>
              <a:rPr lang="en-US" altLang="zh-CN" b="1" dirty="0">
                <a:solidFill>
                  <a:schemeClr val="tx1"/>
                </a:solidFill>
              </a:rPr>
              <a:t>.</a:t>
            </a:r>
          </a:p>
          <a:p>
            <a:pPr lvl="2" eaLnBrk="1" hangingPunct="1"/>
            <a:r>
              <a:rPr lang="zh-CN" altLang="en-US" b="1" dirty="0">
                <a:solidFill>
                  <a:schemeClr val="tx1"/>
                </a:solidFill>
              </a:rPr>
              <a:t>外层的查询被称为主查询（或父查询）</a:t>
            </a:r>
          </a:p>
          <a:p>
            <a:pPr lvl="2" eaLnBrk="1" hangingPunct="1"/>
            <a:r>
              <a:rPr lang="zh-CN" altLang="en-US" b="1" dirty="0">
                <a:solidFill>
                  <a:schemeClr val="tx1"/>
                </a:solidFill>
              </a:rPr>
              <a:t>内层的</a:t>
            </a:r>
            <a:r>
              <a:rPr lang="en-US" altLang="zh-CN" b="1" dirty="0">
                <a:solidFill>
                  <a:schemeClr val="tx1"/>
                </a:solidFill>
              </a:rPr>
              <a:t>SELECT</a:t>
            </a:r>
            <a:r>
              <a:rPr lang="zh-CN" altLang="en-US" b="1" dirty="0">
                <a:solidFill>
                  <a:schemeClr val="tx1"/>
                </a:solidFill>
              </a:rPr>
              <a:t>查询子句被称为子查询</a:t>
            </a:r>
          </a:p>
          <a:p>
            <a:pPr lvl="2" eaLnBrk="1" hangingPunct="1"/>
            <a:r>
              <a:rPr lang="zh-CN" altLang="en-US" b="1" dirty="0">
                <a:solidFill>
                  <a:schemeClr val="tx1"/>
                </a:solidFill>
              </a:rPr>
              <a:t>嵌套查询可分为不相关子查询和相关子查询。</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545513" cy="5384800"/>
          </a:xfrm>
        </p:spPr>
        <p:txBody>
          <a:bodyPr/>
          <a:lstStyle/>
          <a:p>
            <a:pPr lvl="1" eaLnBrk="1" hangingPunct="1"/>
            <a:r>
              <a:rPr lang="zh-CN" altLang="en-US" b="1" dirty="0">
                <a:solidFill>
                  <a:schemeClr val="tx1"/>
                </a:solidFill>
              </a:rPr>
              <a:t>嵌套查询语法格式：</a:t>
            </a:r>
          </a:p>
          <a:p>
            <a:pPr lvl="2" eaLnBrk="1" hangingPunct="1">
              <a:buNone/>
            </a:pPr>
            <a:r>
              <a:rPr lang="en-US" altLang="zh-CN" b="1" dirty="0">
                <a:solidFill>
                  <a:schemeClr val="tx1"/>
                </a:solidFill>
              </a:rPr>
              <a:t>	SELECT &lt;</a:t>
            </a:r>
            <a:r>
              <a:rPr lang="zh-CN" altLang="en-US" b="1" dirty="0">
                <a:solidFill>
                  <a:schemeClr val="tx1"/>
                </a:solidFill>
              </a:rPr>
              <a:t>查询列表</a:t>
            </a:r>
            <a:r>
              <a:rPr lang="en-US" altLang="zh-CN" b="1" dirty="0">
                <a:solidFill>
                  <a:schemeClr val="tx1"/>
                </a:solidFill>
              </a:rPr>
              <a:t>&gt;</a:t>
            </a:r>
          </a:p>
          <a:p>
            <a:pPr lvl="2" eaLnBrk="1" hangingPunct="1">
              <a:buNone/>
            </a:pPr>
            <a:r>
              <a:rPr lang="en-US" altLang="zh-CN" b="1" dirty="0">
                <a:solidFill>
                  <a:schemeClr val="tx1"/>
                </a:solidFill>
              </a:rPr>
              <a:t>    [ INTO &lt;</a:t>
            </a:r>
            <a:r>
              <a:rPr lang="zh-CN" altLang="en-US" b="1" dirty="0">
                <a:solidFill>
                  <a:schemeClr val="tx1"/>
                </a:solidFill>
              </a:rPr>
              <a:t>新表名</a:t>
            </a:r>
            <a:r>
              <a:rPr lang="en-US" altLang="zh-CN" b="1" dirty="0">
                <a:solidFill>
                  <a:schemeClr val="tx1"/>
                </a:solidFill>
              </a:rPr>
              <a:t>&gt; ] </a:t>
            </a:r>
          </a:p>
          <a:p>
            <a:pPr lvl="2" eaLnBrk="1" hangingPunct="1">
              <a:buNone/>
            </a:pPr>
            <a:r>
              <a:rPr lang="en-US" altLang="zh-CN" b="1" dirty="0">
                <a:solidFill>
                  <a:schemeClr val="tx1"/>
                </a:solidFill>
              </a:rPr>
              <a:t>    FROM &lt;</a:t>
            </a:r>
            <a:r>
              <a:rPr lang="zh-CN" altLang="en-US" b="1" dirty="0">
                <a:solidFill>
                  <a:schemeClr val="tx1"/>
                </a:solidFill>
              </a:rPr>
              <a:t>基表名</a:t>
            </a:r>
            <a:r>
              <a:rPr lang="en-US" altLang="zh-CN" b="1" dirty="0">
                <a:solidFill>
                  <a:schemeClr val="tx1"/>
                </a:solidFill>
              </a:rPr>
              <a:t>|</a:t>
            </a:r>
            <a:r>
              <a:rPr lang="zh-CN" altLang="en-US" b="1" dirty="0">
                <a:solidFill>
                  <a:schemeClr val="tx1"/>
                </a:solidFill>
              </a:rPr>
              <a:t>视图名</a:t>
            </a:r>
            <a:r>
              <a:rPr lang="en-US" altLang="zh-CN" b="1" dirty="0">
                <a:solidFill>
                  <a:schemeClr val="tx1"/>
                </a:solidFill>
              </a:rPr>
              <a:t>&gt; [ </a:t>
            </a:r>
            <a:r>
              <a:rPr lang="zh-CN" altLang="en-US" b="1" dirty="0">
                <a:solidFill>
                  <a:schemeClr val="tx1"/>
                </a:solidFill>
              </a:rPr>
              <a:t>别名 </a:t>
            </a:r>
            <a:r>
              <a:rPr lang="en-US" altLang="zh-CN" b="1" dirty="0">
                <a:solidFill>
                  <a:schemeClr val="tx1"/>
                </a:solidFill>
              </a:rPr>
              <a:t>] ……</a:t>
            </a:r>
          </a:p>
          <a:p>
            <a:pPr lvl="2" eaLnBrk="1" hangingPunct="1">
              <a:buNone/>
            </a:pPr>
            <a:r>
              <a:rPr lang="en-US" altLang="zh-CN" b="1" dirty="0">
                <a:solidFill>
                  <a:schemeClr val="tx1"/>
                </a:solidFill>
              </a:rPr>
              <a:t>    WHERE &lt;</a:t>
            </a:r>
            <a:r>
              <a:rPr lang="zh-CN" altLang="en-US" b="1" dirty="0">
                <a:solidFill>
                  <a:schemeClr val="tx1"/>
                </a:solidFill>
              </a:rPr>
              <a:t>列名或列表达式</a:t>
            </a:r>
            <a:r>
              <a:rPr lang="en-US" altLang="zh-CN" b="1" dirty="0">
                <a:solidFill>
                  <a:schemeClr val="tx1"/>
                </a:solidFill>
              </a:rPr>
              <a:t>&gt; &lt;</a:t>
            </a:r>
            <a:r>
              <a:rPr lang="zh-CN" altLang="en-US" b="1" dirty="0">
                <a:solidFill>
                  <a:schemeClr val="tx1"/>
                </a:solidFill>
              </a:rPr>
              <a:t>比较运算符</a:t>
            </a:r>
            <a:r>
              <a:rPr lang="en-US" altLang="zh-CN" b="1" dirty="0">
                <a:solidFill>
                  <a:schemeClr val="tx1"/>
                </a:solidFill>
              </a:rPr>
              <a:t>&gt;</a:t>
            </a:r>
          </a:p>
          <a:p>
            <a:pPr lvl="2" eaLnBrk="1" hangingPunct="1">
              <a:buNone/>
            </a:pPr>
            <a:r>
              <a:rPr lang="en-US" altLang="zh-CN" b="1" dirty="0">
                <a:solidFill>
                  <a:schemeClr val="tx1"/>
                </a:solidFill>
              </a:rPr>
              <a:t>      ( </a:t>
            </a:r>
            <a:r>
              <a:rPr lang="en-US" altLang="zh-CN" b="1" dirty="0">
                <a:solidFill>
                  <a:srgbClr val="FF0000"/>
                </a:solidFill>
              </a:rPr>
              <a:t>SELECT &lt;</a:t>
            </a:r>
            <a:r>
              <a:rPr lang="zh-CN" altLang="en-US" b="1" dirty="0">
                <a:solidFill>
                  <a:srgbClr val="FF0000"/>
                </a:solidFill>
              </a:rPr>
              <a:t>查询列</a:t>
            </a:r>
            <a:r>
              <a:rPr lang="en-US" altLang="zh-CN" b="1" dirty="0">
                <a:solidFill>
                  <a:srgbClr val="FF0000"/>
                </a:solidFill>
              </a:rPr>
              <a:t>&gt;</a:t>
            </a:r>
          </a:p>
          <a:p>
            <a:pPr lvl="2" eaLnBrk="1" hangingPunct="1">
              <a:buNone/>
            </a:pPr>
            <a:r>
              <a:rPr lang="en-US" altLang="zh-CN" b="1" dirty="0">
                <a:solidFill>
                  <a:srgbClr val="FF0000"/>
                </a:solidFill>
              </a:rPr>
              <a:t>    	FROM &lt;</a:t>
            </a:r>
            <a:r>
              <a:rPr lang="zh-CN" altLang="en-US" b="1" dirty="0">
                <a:solidFill>
                  <a:srgbClr val="FF0000"/>
                </a:solidFill>
              </a:rPr>
              <a:t>基表名</a:t>
            </a:r>
            <a:r>
              <a:rPr lang="en-US" altLang="zh-CN" b="1" dirty="0">
                <a:solidFill>
                  <a:srgbClr val="FF0000"/>
                </a:solidFill>
              </a:rPr>
              <a:t>|</a:t>
            </a:r>
            <a:r>
              <a:rPr lang="zh-CN" altLang="en-US" b="1" dirty="0">
                <a:solidFill>
                  <a:srgbClr val="FF0000"/>
                </a:solidFill>
              </a:rPr>
              <a:t>视图名</a:t>
            </a:r>
            <a:r>
              <a:rPr lang="en-US" altLang="zh-CN" b="1" dirty="0">
                <a:solidFill>
                  <a:srgbClr val="FF0000"/>
                </a:solidFill>
              </a:rPr>
              <a:t>&gt; [ </a:t>
            </a:r>
            <a:r>
              <a:rPr lang="zh-CN" altLang="en-US" b="1" dirty="0">
                <a:solidFill>
                  <a:srgbClr val="FF0000"/>
                </a:solidFill>
              </a:rPr>
              <a:t>别名 </a:t>
            </a:r>
            <a:r>
              <a:rPr lang="en-US" altLang="zh-CN" b="1" dirty="0">
                <a:solidFill>
                  <a:srgbClr val="FF0000"/>
                </a:solidFill>
              </a:rPr>
              <a:t>] ……</a:t>
            </a:r>
          </a:p>
          <a:p>
            <a:pPr lvl="2" eaLnBrk="1" hangingPunct="1">
              <a:buNone/>
            </a:pPr>
            <a:r>
              <a:rPr lang="en-US" altLang="zh-CN" b="1" dirty="0">
                <a:solidFill>
                  <a:srgbClr val="FF0000"/>
                </a:solidFill>
              </a:rPr>
              <a:t>   	WHERE &lt;</a:t>
            </a:r>
            <a:r>
              <a:rPr lang="zh-CN" altLang="en-US" b="1" dirty="0">
                <a:solidFill>
                  <a:srgbClr val="FF0000"/>
                </a:solidFill>
              </a:rPr>
              <a:t>条件表达式</a:t>
            </a:r>
            <a:r>
              <a:rPr lang="en-US" altLang="zh-CN" b="1" dirty="0">
                <a:solidFill>
                  <a:srgbClr val="FF0000"/>
                </a:solidFill>
              </a:rPr>
              <a:t>&gt;</a:t>
            </a:r>
          </a:p>
          <a:p>
            <a:pPr lvl="2" eaLnBrk="1" hangingPunct="1">
              <a:buNone/>
            </a:pPr>
            <a:r>
              <a:rPr lang="en-US" altLang="zh-CN" b="1" dirty="0">
                <a:solidFill>
                  <a:srgbClr val="FF0000"/>
                </a:solidFill>
              </a:rPr>
              <a:t>    	[ GROUP BY &lt;</a:t>
            </a:r>
            <a:r>
              <a:rPr lang="zh-CN" altLang="en-US" b="1" dirty="0">
                <a:solidFill>
                  <a:srgbClr val="FF0000"/>
                </a:solidFill>
              </a:rPr>
              <a:t>分组内容</a:t>
            </a:r>
            <a:r>
              <a:rPr lang="en-US" altLang="zh-CN" b="1" dirty="0">
                <a:solidFill>
                  <a:srgbClr val="FF0000"/>
                </a:solidFill>
              </a:rPr>
              <a:t>&gt;] </a:t>
            </a:r>
          </a:p>
          <a:p>
            <a:pPr lvl="2" eaLnBrk="1" hangingPunct="1">
              <a:buNone/>
            </a:pPr>
            <a:r>
              <a:rPr lang="en-US" altLang="zh-CN" b="1" dirty="0">
                <a:solidFill>
                  <a:srgbClr val="FF0000"/>
                </a:solidFill>
              </a:rPr>
              <a:t>    	[ HAVING &lt;</a:t>
            </a:r>
            <a:r>
              <a:rPr lang="zh-CN" altLang="en-US" b="1" dirty="0">
                <a:solidFill>
                  <a:srgbClr val="FF0000"/>
                </a:solidFill>
              </a:rPr>
              <a:t>组内条件</a:t>
            </a:r>
            <a:r>
              <a:rPr lang="en-US" altLang="zh-CN" b="1" dirty="0">
                <a:solidFill>
                  <a:srgbClr val="FF0000"/>
                </a:solidFill>
              </a:rPr>
              <a:t>&gt;] ) </a:t>
            </a:r>
          </a:p>
          <a:p>
            <a:pPr lvl="2" eaLnBrk="1" hangingPunct="1">
              <a:buNone/>
            </a:pPr>
            <a:r>
              <a:rPr lang="en-US" altLang="zh-CN" b="1" dirty="0">
                <a:solidFill>
                  <a:srgbClr val="FF0000"/>
                </a:solidFill>
              </a:rPr>
              <a:t>    	[ GROUP BY &lt;</a:t>
            </a:r>
            <a:r>
              <a:rPr lang="zh-CN" altLang="en-US" b="1" dirty="0">
                <a:solidFill>
                  <a:srgbClr val="FF0000"/>
                </a:solidFill>
              </a:rPr>
              <a:t>分组内容</a:t>
            </a:r>
            <a:r>
              <a:rPr lang="en-US" altLang="zh-CN" b="1" dirty="0">
                <a:solidFill>
                  <a:srgbClr val="FF0000"/>
                </a:solidFill>
              </a:rPr>
              <a:t>&gt;] </a:t>
            </a:r>
          </a:p>
          <a:p>
            <a:pPr lvl="2" eaLnBrk="1" hangingPunct="1">
              <a:buNone/>
            </a:pPr>
            <a:r>
              <a:rPr lang="en-US" altLang="zh-CN" b="1" dirty="0">
                <a:solidFill>
                  <a:srgbClr val="FF0000"/>
                </a:solidFill>
              </a:rPr>
              <a:t>    	[ HAVING &lt;</a:t>
            </a:r>
            <a:r>
              <a:rPr lang="zh-CN" altLang="en-US" b="1" dirty="0">
                <a:solidFill>
                  <a:srgbClr val="FF0000"/>
                </a:solidFill>
              </a:rPr>
              <a:t>组内条件</a:t>
            </a:r>
            <a:r>
              <a:rPr lang="en-US" altLang="zh-CN" b="1" dirty="0">
                <a:solidFill>
                  <a:srgbClr val="FF0000"/>
                </a:solidFill>
              </a:rPr>
              <a:t>&gt;] </a:t>
            </a:r>
          </a:p>
          <a:p>
            <a:pPr lvl="2" eaLnBrk="1" hangingPunct="1">
              <a:buNone/>
            </a:pPr>
            <a:r>
              <a:rPr lang="en-US" altLang="zh-CN" b="1" dirty="0">
                <a:solidFill>
                  <a:srgbClr val="FF0000"/>
                </a:solidFill>
              </a:rPr>
              <a:t>    	[ ORDER BY &lt;</a:t>
            </a:r>
            <a:r>
              <a:rPr lang="zh-CN" altLang="en-US" b="1" dirty="0">
                <a:solidFill>
                  <a:srgbClr val="FF0000"/>
                </a:solidFill>
              </a:rPr>
              <a:t>排序列名</a:t>
            </a:r>
            <a:r>
              <a:rPr lang="en-US" altLang="zh-CN" b="1" dirty="0">
                <a:solidFill>
                  <a:srgbClr val="FF0000"/>
                </a:solidFill>
              </a:rPr>
              <a:t>&gt;[ ASC | DESC ]</a:t>
            </a:r>
            <a:r>
              <a:rPr lang="en-US" altLang="zh-CN" b="1" dirty="0">
                <a:solidFill>
                  <a:schemeClr val="tx1"/>
                </a:solidFill>
              </a:rPr>
              <a:t>)</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545513" cy="5384800"/>
          </a:xfrm>
        </p:spPr>
        <p:txBody>
          <a:bodyPr/>
          <a:lstStyle/>
          <a:p>
            <a:pPr lvl="1" eaLnBrk="1" hangingPunct="1"/>
            <a:r>
              <a:rPr lang="zh-CN" altLang="en-US" b="1" dirty="0">
                <a:solidFill>
                  <a:schemeClr val="tx1"/>
                </a:solidFill>
              </a:rPr>
              <a:t>不相关子查询</a:t>
            </a:r>
          </a:p>
          <a:p>
            <a:pPr lvl="2" eaLnBrk="1" hangingPunct="1"/>
            <a:r>
              <a:rPr lang="zh-CN" altLang="en-US" b="1" dirty="0">
                <a:solidFill>
                  <a:schemeClr val="tx1"/>
                </a:solidFill>
              </a:rPr>
              <a:t>子查询的查询条件不依赖于主查询。</a:t>
            </a:r>
          </a:p>
          <a:p>
            <a:pPr lvl="2" eaLnBrk="1" hangingPunct="1"/>
            <a:r>
              <a:rPr lang="zh-CN" altLang="en-US" b="1" dirty="0">
                <a:solidFill>
                  <a:schemeClr val="tx1"/>
                </a:solidFill>
              </a:rPr>
              <a:t>执行顺序从嵌套层次最内层子查询开始执行，每个子查询在其直接外查询处理之前执行，查询返回结果作为父查询的查询条件，最后执行最外层的主查询。 </a:t>
            </a:r>
          </a:p>
          <a:p>
            <a:pPr lvl="1" eaLnBrk="1" hangingPunct="1"/>
            <a:r>
              <a:rPr lang="zh-CN" altLang="en-US" b="1" dirty="0">
                <a:solidFill>
                  <a:schemeClr val="tx1"/>
                </a:solidFill>
              </a:rPr>
              <a:t>嵌套查询示例：不相关子查询。</a:t>
            </a:r>
            <a:endParaRPr lang="en-US" altLang="zh-CN" b="1" dirty="0">
              <a:solidFill>
                <a:schemeClr val="tx1"/>
              </a:solidFill>
            </a:endParaRPr>
          </a:p>
          <a:p>
            <a:pPr lvl="2" eaLnBrk="1" hangingPunct="1"/>
            <a:r>
              <a:rPr lang="zh-CN" altLang="en-US" b="1" dirty="0">
                <a:solidFill>
                  <a:schemeClr val="tx1"/>
                </a:solidFill>
              </a:rPr>
              <a:t>在医院数据库中，查询与医生刘伟诊断关系患者：</a:t>
            </a:r>
          </a:p>
          <a:p>
            <a:pPr lvl="2" eaLnBrk="1" hangingPunct="1">
              <a:buNone/>
            </a:pPr>
            <a:r>
              <a:rPr lang="zh-CN" altLang="en-US" b="1" dirty="0">
                <a:solidFill>
                  <a:schemeClr val="tx1"/>
                </a:solidFill>
              </a:rPr>
              <a:t>   </a:t>
            </a:r>
            <a:r>
              <a:rPr lang="en-US" altLang="zh-CN" b="1" dirty="0">
                <a:solidFill>
                  <a:schemeClr val="tx1"/>
                </a:solidFill>
              </a:rPr>
              <a:t>SELECT </a:t>
            </a:r>
            <a:r>
              <a:rPr lang="en-US" altLang="zh-CN" b="1" dirty="0" err="1">
                <a:solidFill>
                  <a:schemeClr val="tx1"/>
                </a:solidFill>
              </a:rPr>
              <a:t>Pname</a:t>
            </a:r>
            <a:r>
              <a:rPr lang="en-US" altLang="zh-CN" b="1" dirty="0">
                <a:solidFill>
                  <a:schemeClr val="tx1"/>
                </a:solidFill>
              </a:rPr>
              <a:t> FROM Patient</a:t>
            </a:r>
          </a:p>
          <a:p>
            <a:pPr lvl="2" eaLnBrk="1" hangingPunct="1">
              <a:buNone/>
            </a:pPr>
            <a:r>
              <a:rPr lang="en-US" altLang="zh-CN" b="1" dirty="0">
                <a:solidFill>
                  <a:schemeClr val="tx1"/>
                </a:solidFill>
              </a:rPr>
              <a:t>   WHERE </a:t>
            </a:r>
            <a:r>
              <a:rPr lang="en-US" altLang="zh-CN" b="1" dirty="0" err="1">
                <a:solidFill>
                  <a:schemeClr val="tx1"/>
                </a:solidFill>
              </a:rPr>
              <a:t>Pno</a:t>
            </a:r>
            <a:r>
              <a:rPr lang="en-US" altLang="zh-CN" b="1" dirty="0">
                <a:solidFill>
                  <a:schemeClr val="tx1"/>
                </a:solidFill>
              </a:rPr>
              <a:t> </a:t>
            </a:r>
            <a:r>
              <a:rPr lang="en-US" altLang="zh-CN" b="1" dirty="0">
                <a:solidFill>
                  <a:srgbClr val="0070C0"/>
                </a:solidFill>
              </a:rPr>
              <a:t>IN</a:t>
            </a:r>
            <a:r>
              <a:rPr lang="en-US" altLang="zh-CN" b="1" dirty="0">
                <a:solidFill>
                  <a:schemeClr val="tx1"/>
                </a:solidFill>
              </a:rPr>
              <a:t> </a:t>
            </a:r>
            <a:r>
              <a:rPr lang="en-US" altLang="zh-CN" b="1" dirty="0">
                <a:solidFill>
                  <a:srgbClr val="FF0000"/>
                </a:solidFill>
              </a:rPr>
              <a:t>( SELECT </a:t>
            </a:r>
            <a:r>
              <a:rPr lang="en-US" altLang="zh-CN" b="1" dirty="0" err="1">
                <a:solidFill>
                  <a:srgbClr val="FF0000"/>
                </a:solidFill>
              </a:rPr>
              <a:t>Pno</a:t>
            </a:r>
            <a:r>
              <a:rPr lang="en-US" altLang="zh-CN" b="1" dirty="0">
                <a:solidFill>
                  <a:srgbClr val="FF0000"/>
                </a:solidFill>
              </a:rPr>
              <a:t> FROM </a:t>
            </a:r>
            <a:r>
              <a:rPr lang="en-US" altLang="zh-CN" b="1" dirty="0" err="1">
                <a:solidFill>
                  <a:srgbClr val="FF0000"/>
                </a:solidFill>
              </a:rPr>
              <a:t>RecipeMaster</a:t>
            </a:r>
            <a:endParaRPr lang="en-US" altLang="zh-CN" b="1" dirty="0">
              <a:solidFill>
                <a:srgbClr val="FF0000"/>
              </a:solidFill>
            </a:endParaRPr>
          </a:p>
          <a:p>
            <a:pPr lvl="2" eaLnBrk="1" hangingPunct="1">
              <a:buNone/>
            </a:pPr>
            <a:r>
              <a:rPr lang="en-US" altLang="zh-CN" b="1" dirty="0">
                <a:solidFill>
                  <a:srgbClr val="FF0000"/>
                </a:solidFill>
              </a:rPr>
              <a:t>               	  WHERE </a:t>
            </a:r>
            <a:r>
              <a:rPr lang="en-US" altLang="zh-CN" b="1" dirty="0" err="1">
                <a:solidFill>
                  <a:srgbClr val="FF0000"/>
                </a:solidFill>
              </a:rPr>
              <a:t>Dno</a:t>
            </a:r>
            <a:r>
              <a:rPr lang="en-US" altLang="zh-CN" b="1" dirty="0">
                <a:solidFill>
                  <a:srgbClr val="FF0000"/>
                </a:solidFill>
              </a:rPr>
              <a:t> IN </a:t>
            </a:r>
            <a:r>
              <a:rPr lang="en-US" altLang="zh-CN" b="1" dirty="0">
                <a:solidFill>
                  <a:srgbClr val="00B050"/>
                </a:solidFill>
              </a:rPr>
              <a:t>( SELECT </a:t>
            </a:r>
            <a:r>
              <a:rPr lang="en-US" altLang="zh-CN" b="1" dirty="0" err="1">
                <a:solidFill>
                  <a:srgbClr val="00B050"/>
                </a:solidFill>
              </a:rPr>
              <a:t>Dno</a:t>
            </a:r>
            <a:r>
              <a:rPr lang="en-US" altLang="zh-CN" b="1" dirty="0">
                <a:solidFill>
                  <a:srgbClr val="00B050"/>
                </a:solidFill>
              </a:rPr>
              <a:t> FROM doctor</a:t>
            </a:r>
          </a:p>
          <a:p>
            <a:pPr lvl="2" eaLnBrk="1" hangingPunct="1">
              <a:buNone/>
            </a:pPr>
            <a:r>
              <a:rPr lang="en-US" altLang="zh-CN" b="1" dirty="0">
                <a:solidFill>
                  <a:srgbClr val="00B050"/>
                </a:solidFill>
              </a:rPr>
              <a:t>                              	WHERE </a:t>
            </a:r>
            <a:r>
              <a:rPr lang="en-US" altLang="zh-CN" b="1" dirty="0" err="1">
                <a:solidFill>
                  <a:srgbClr val="00B050"/>
                </a:solidFill>
              </a:rPr>
              <a:t>Dname</a:t>
            </a:r>
            <a:r>
              <a:rPr lang="en-US" altLang="zh-CN" b="1" dirty="0">
                <a:solidFill>
                  <a:srgbClr val="00B050"/>
                </a:solidFill>
              </a:rPr>
              <a:t>=‘</a:t>
            </a:r>
            <a:r>
              <a:rPr lang="zh-CN" altLang="en-US" b="1" dirty="0">
                <a:solidFill>
                  <a:srgbClr val="00B050"/>
                </a:solidFill>
              </a:rPr>
              <a:t>刘伟’</a:t>
            </a:r>
            <a:r>
              <a:rPr lang="en-US" altLang="zh-CN" b="1" dirty="0">
                <a:solidFill>
                  <a:srgbClr val="00B050"/>
                </a:solidFill>
              </a:rPr>
              <a:t>) </a:t>
            </a:r>
          </a:p>
          <a:p>
            <a:pPr lvl="2" eaLnBrk="1" hangingPunct="1">
              <a:buNone/>
            </a:pPr>
            <a:r>
              <a:rPr lang="en-US" altLang="zh-CN" b="1" dirty="0">
                <a:solidFill>
                  <a:srgbClr val="FF0000"/>
                </a:solidFill>
              </a:rPr>
              <a:t>			  )</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545513" cy="5384800"/>
          </a:xfrm>
        </p:spPr>
        <p:txBody>
          <a:bodyPr/>
          <a:lstStyle/>
          <a:p>
            <a:pPr lvl="1" eaLnBrk="1" hangingPunct="1"/>
            <a:r>
              <a:rPr lang="en-US" altLang="zh-CN" b="1" dirty="0">
                <a:solidFill>
                  <a:schemeClr val="tx1"/>
                </a:solidFill>
              </a:rPr>
              <a:t>IN</a:t>
            </a:r>
            <a:r>
              <a:rPr lang="zh-CN" altLang="en-US" b="1" dirty="0">
                <a:solidFill>
                  <a:schemeClr val="tx1"/>
                </a:solidFill>
              </a:rPr>
              <a:t>和</a:t>
            </a:r>
            <a:r>
              <a:rPr lang="en-US" altLang="zh-CN" b="1" dirty="0">
                <a:solidFill>
                  <a:schemeClr val="tx1"/>
                </a:solidFill>
              </a:rPr>
              <a:t>NOT IN</a:t>
            </a:r>
            <a:r>
              <a:rPr lang="zh-CN" altLang="en-US" b="1" dirty="0">
                <a:solidFill>
                  <a:schemeClr val="tx1"/>
                </a:solidFill>
              </a:rPr>
              <a:t>运算符</a:t>
            </a:r>
            <a:endParaRPr lang="en-US" altLang="zh-CN" b="1" dirty="0">
              <a:solidFill>
                <a:schemeClr val="tx1"/>
              </a:solidFill>
            </a:endParaRPr>
          </a:p>
          <a:p>
            <a:pPr lvl="2" eaLnBrk="1" hangingPunct="1"/>
            <a:r>
              <a:rPr lang="en-US" altLang="zh-CN" b="1" dirty="0">
                <a:solidFill>
                  <a:schemeClr val="tx1"/>
                </a:solidFill>
              </a:rPr>
              <a:t>IN</a:t>
            </a:r>
            <a:r>
              <a:rPr lang="zh-CN" altLang="en-US" b="1" dirty="0">
                <a:solidFill>
                  <a:schemeClr val="tx1"/>
                </a:solidFill>
              </a:rPr>
              <a:t>表示某元素值是属于集合，而</a:t>
            </a:r>
            <a:r>
              <a:rPr lang="en-US" altLang="zh-CN" b="1" dirty="0">
                <a:solidFill>
                  <a:schemeClr val="tx1"/>
                </a:solidFill>
              </a:rPr>
              <a:t>NOT IN</a:t>
            </a:r>
            <a:r>
              <a:rPr lang="zh-CN" altLang="en-US" b="1" dirty="0">
                <a:solidFill>
                  <a:schemeClr val="tx1"/>
                </a:solidFill>
              </a:rPr>
              <a:t>则表示元 素不属于集合。</a:t>
            </a:r>
          </a:p>
          <a:p>
            <a:pPr lvl="1" eaLnBrk="1" hangingPunct="1"/>
            <a:r>
              <a:rPr lang="zh-CN" altLang="en-US" b="1" dirty="0">
                <a:solidFill>
                  <a:schemeClr val="tx1"/>
                </a:solidFill>
              </a:rPr>
              <a:t>嵌套查询示例：</a:t>
            </a:r>
            <a:r>
              <a:rPr lang="en-US" altLang="zh-CN" b="1" dirty="0">
                <a:solidFill>
                  <a:schemeClr val="tx1"/>
                </a:solidFill>
              </a:rPr>
              <a:t>IN</a:t>
            </a:r>
            <a:r>
              <a:rPr lang="zh-CN" altLang="en-US" b="1" dirty="0">
                <a:solidFill>
                  <a:schemeClr val="tx1"/>
                </a:solidFill>
              </a:rPr>
              <a:t>和</a:t>
            </a:r>
            <a:r>
              <a:rPr lang="en-US" altLang="zh-CN" b="1" dirty="0">
                <a:solidFill>
                  <a:schemeClr val="tx1"/>
                </a:solidFill>
              </a:rPr>
              <a:t>NOT IN</a:t>
            </a:r>
            <a:r>
              <a:rPr lang="zh-CN" altLang="en-US" b="1" dirty="0">
                <a:solidFill>
                  <a:schemeClr val="tx1"/>
                </a:solidFill>
              </a:rPr>
              <a:t>运算符</a:t>
            </a:r>
            <a:endParaRPr lang="en-US" altLang="zh-CN" b="1" dirty="0">
              <a:solidFill>
                <a:schemeClr val="tx1"/>
              </a:solidFill>
            </a:endParaRPr>
          </a:p>
          <a:p>
            <a:pPr lvl="2" eaLnBrk="1" hangingPunct="1"/>
            <a:r>
              <a:rPr lang="zh-CN" altLang="en-US" b="1" dirty="0">
                <a:solidFill>
                  <a:schemeClr val="tx1"/>
                </a:solidFill>
              </a:rPr>
              <a:t>在医院数据库中，查询所开处方不包含药品“胃立康片”的医生。</a:t>
            </a:r>
          </a:p>
          <a:p>
            <a:pPr lvl="2" eaLnBrk="1" hangingPunct="1">
              <a:buNone/>
            </a:pPr>
            <a:r>
              <a:rPr lang="en-US" altLang="zh-CN" b="1" dirty="0">
                <a:solidFill>
                  <a:schemeClr val="tx1"/>
                </a:solidFill>
              </a:rPr>
              <a:t>SELECT </a:t>
            </a:r>
            <a:r>
              <a:rPr lang="en-US" altLang="zh-CN" b="1" dirty="0" err="1">
                <a:solidFill>
                  <a:schemeClr val="tx1"/>
                </a:solidFill>
              </a:rPr>
              <a:t>Dname</a:t>
            </a:r>
            <a:r>
              <a:rPr lang="en-US" altLang="zh-CN" b="1" dirty="0">
                <a:solidFill>
                  <a:schemeClr val="tx1"/>
                </a:solidFill>
              </a:rPr>
              <a:t> </a:t>
            </a:r>
          </a:p>
          <a:p>
            <a:pPr lvl="2" eaLnBrk="1" hangingPunct="1">
              <a:buNone/>
            </a:pPr>
            <a:r>
              <a:rPr lang="en-US" altLang="zh-CN" b="1" dirty="0">
                <a:solidFill>
                  <a:schemeClr val="tx1"/>
                </a:solidFill>
              </a:rPr>
              <a:t>FROM doctor </a:t>
            </a:r>
          </a:p>
          <a:p>
            <a:pPr lvl="2" eaLnBrk="1" hangingPunct="1">
              <a:buNone/>
            </a:pPr>
            <a:r>
              <a:rPr lang="en-US" altLang="zh-CN" b="1" dirty="0">
                <a:solidFill>
                  <a:schemeClr val="tx1"/>
                </a:solidFill>
              </a:rPr>
              <a:t>WHERE </a:t>
            </a:r>
            <a:r>
              <a:rPr lang="en-US" altLang="zh-CN" b="1" dirty="0" err="1">
                <a:solidFill>
                  <a:schemeClr val="tx1"/>
                </a:solidFill>
              </a:rPr>
              <a:t>Dno</a:t>
            </a:r>
            <a:r>
              <a:rPr lang="en-US" altLang="zh-CN" b="1" dirty="0">
                <a:solidFill>
                  <a:schemeClr val="tx1"/>
                </a:solidFill>
              </a:rPr>
              <a:t> </a:t>
            </a:r>
            <a:r>
              <a:rPr lang="en-US" altLang="zh-CN" b="1" dirty="0">
                <a:solidFill>
                  <a:srgbClr val="FF0000"/>
                </a:solidFill>
              </a:rPr>
              <a:t>IN </a:t>
            </a:r>
            <a:r>
              <a:rPr lang="en-US" altLang="zh-CN" b="1" dirty="0">
                <a:solidFill>
                  <a:schemeClr val="tx1"/>
                </a:solidFill>
              </a:rPr>
              <a:t>(SELECT </a:t>
            </a:r>
            <a:r>
              <a:rPr lang="en-US" altLang="zh-CN" b="1" dirty="0" err="1">
                <a:solidFill>
                  <a:schemeClr val="tx1"/>
                </a:solidFill>
              </a:rPr>
              <a:t>Dno</a:t>
            </a:r>
            <a:r>
              <a:rPr lang="en-US" altLang="zh-CN" b="1" dirty="0">
                <a:solidFill>
                  <a:schemeClr val="tx1"/>
                </a:solidFill>
              </a:rPr>
              <a:t> FROM </a:t>
            </a:r>
            <a:r>
              <a:rPr lang="en-US" altLang="zh-CN" b="1" dirty="0" err="1">
                <a:solidFill>
                  <a:schemeClr val="tx1"/>
                </a:solidFill>
              </a:rPr>
              <a:t>RecipeMaster</a:t>
            </a:r>
            <a:endParaRPr lang="en-US" altLang="zh-CN" b="1" dirty="0">
              <a:solidFill>
                <a:schemeClr val="tx1"/>
              </a:solidFill>
            </a:endParaRPr>
          </a:p>
          <a:p>
            <a:pPr lvl="2" eaLnBrk="1" hangingPunct="1">
              <a:buNone/>
            </a:pPr>
            <a:r>
              <a:rPr lang="en-US" altLang="zh-CN" b="1" dirty="0">
                <a:solidFill>
                  <a:schemeClr val="tx1"/>
                </a:solidFill>
              </a:rPr>
              <a:t>		       WHERE </a:t>
            </a:r>
            <a:r>
              <a:rPr lang="en-US" altLang="zh-CN" b="1" dirty="0" err="1">
                <a:solidFill>
                  <a:schemeClr val="tx1"/>
                </a:solidFill>
              </a:rPr>
              <a:t>Rno</a:t>
            </a:r>
            <a:r>
              <a:rPr lang="en-US" altLang="zh-CN" b="1" dirty="0">
                <a:solidFill>
                  <a:schemeClr val="tx1"/>
                </a:solidFill>
              </a:rPr>
              <a:t> </a:t>
            </a:r>
            <a:r>
              <a:rPr lang="en-US" altLang="zh-CN" b="1" dirty="0">
                <a:solidFill>
                  <a:srgbClr val="FF0000"/>
                </a:solidFill>
              </a:rPr>
              <a:t>IN </a:t>
            </a:r>
            <a:r>
              <a:rPr lang="en-US" altLang="zh-CN" b="1" dirty="0">
                <a:solidFill>
                  <a:schemeClr val="tx1"/>
                </a:solidFill>
              </a:rPr>
              <a:t>(SELECT </a:t>
            </a:r>
            <a:r>
              <a:rPr lang="en-US" altLang="zh-CN" b="1" dirty="0" err="1">
                <a:solidFill>
                  <a:schemeClr val="tx1"/>
                </a:solidFill>
              </a:rPr>
              <a:t>Rno</a:t>
            </a:r>
            <a:r>
              <a:rPr lang="en-US" altLang="zh-CN" b="1" dirty="0">
                <a:solidFill>
                  <a:schemeClr val="tx1"/>
                </a:solidFill>
              </a:rPr>
              <a:t> FROM </a:t>
            </a:r>
            <a:r>
              <a:rPr lang="en-US" altLang="zh-CN" b="1" dirty="0" err="1">
                <a:solidFill>
                  <a:schemeClr val="tx1"/>
                </a:solidFill>
              </a:rPr>
              <a:t>RecipeDetail</a:t>
            </a:r>
            <a:endParaRPr lang="en-US" altLang="zh-CN" b="1" dirty="0">
              <a:solidFill>
                <a:schemeClr val="tx1"/>
              </a:solidFill>
            </a:endParaRPr>
          </a:p>
          <a:p>
            <a:pPr lvl="2" eaLnBrk="1" hangingPunct="1">
              <a:buNone/>
            </a:pPr>
            <a:r>
              <a:rPr lang="en-US" altLang="zh-CN" b="1" dirty="0">
                <a:solidFill>
                  <a:schemeClr val="tx1"/>
                </a:solidFill>
              </a:rPr>
              <a:t>				      WHERE </a:t>
            </a:r>
            <a:r>
              <a:rPr lang="en-US" altLang="zh-CN" b="1" dirty="0" err="1">
                <a:solidFill>
                  <a:schemeClr val="tx1"/>
                </a:solidFill>
              </a:rPr>
              <a:t>Mno</a:t>
            </a:r>
            <a:r>
              <a:rPr lang="en-US" altLang="zh-CN" b="1" dirty="0">
                <a:solidFill>
                  <a:schemeClr val="tx1"/>
                </a:solidFill>
              </a:rPr>
              <a:t> </a:t>
            </a:r>
            <a:r>
              <a:rPr lang="en-US" altLang="zh-CN" b="1" dirty="0">
                <a:solidFill>
                  <a:srgbClr val="FF0000"/>
                </a:solidFill>
              </a:rPr>
              <a:t>NOT IN </a:t>
            </a:r>
          </a:p>
          <a:p>
            <a:pPr lvl="2" eaLnBrk="1" hangingPunct="1">
              <a:buNone/>
            </a:pPr>
            <a:r>
              <a:rPr lang="en-US" altLang="zh-CN" b="1" dirty="0">
                <a:solidFill>
                  <a:schemeClr val="tx1"/>
                </a:solidFill>
              </a:rPr>
              <a:t>					(SELECT </a:t>
            </a:r>
            <a:r>
              <a:rPr lang="en-US" altLang="zh-CN" b="1" dirty="0" err="1">
                <a:solidFill>
                  <a:schemeClr val="tx1"/>
                </a:solidFill>
              </a:rPr>
              <a:t>Mno</a:t>
            </a:r>
            <a:r>
              <a:rPr lang="en-US" altLang="zh-CN" b="1" dirty="0">
                <a:solidFill>
                  <a:schemeClr val="tx1"/>
                </a:solidFill>
              </a:rPr>
              <a:t> FROM Medicine</a:t>
            </a:r>
          </a:p>
          <a:p>
            <a:pPr lvl="2" eaLnBrk="1" hangingPunct="1">
              <a:buNone/>
            </a:pPr>
            <a:r>
              <a:rPr lang="en-US" altLang="zh-CN" b="1" dirty="0">
                <a:solidFill>
                  <a:schemeClr val="tx1"/>
                </a:solidFill>
              </a:rPr>
              <a:t>					  WHERE </a:t>
            </a:r>
            <a:r>
              <a:rPr lang="en-US" altLang="zh-CN" b="1" dirty="0" err="1">
                <a:solidFill>
                  <a:schemeClr val="tx1"/>
                </a:solidFill>
              </a:rPr>
              <a:t>Mname</a:t>
            </a:r>
            <a:r>
              <a:rPr lang="en-US" altLang="zh-CN" b="1" dirty="0">
                <a:solidFill>
                  <a:schemeClr val="tx1"/>
                </a:solidFill>
              </a:rPr>
              <a:t>='</a:t>
            </a:r>
            <a:r>
              <a:rPr lang="zh-CN" altLang="en-US" b="1" dirty="0">
                <a:solidFill>
                  <a:schemeClr val="tx1"/>
                </a:solidFill>
              </a:rPr>
              <a:t>胃立康片</a:t>
            </a:r>
            <a:r>
              <a:rPr lang="en-US" altLang="zh-CN" b="1" dirty="0">
                <a:solidFill>
                  <a:schemeClr val="tx1"/>
                </a:solidFill>
              </a:rPr>
              <a:t>')</a:t>
            </a:r>
          </a:p>
          <a:p>
            <a:pPr lvl="2" eaLnBrk="1" hangingPunct="1">
              <a:buNone/>
            </a:pPr>
            <a:r>
              <a:rPr lang="en-US" altLang="zh-CN" b="1" dirty="0">
                <a:solidFill>
                  <a:schemeClr val="tx1"/>
                </a:solidFill>
              </a:rPr>
              <a:t>                                )</a:t>
            </a:r>
          </a:p>
          <a:p>
            <a:pPr lvl="2" eaLnBrk="1" hangingPunct="1">
              <a:buNone/>
            </a:pPr>
            <a:r>
              <a:rPr lang="en-US" altLang="zh-CN" b="1" dirty="0">
                <a:solidFill>
                  <a:schemeClr val="tx1"/>
                </a:solidFill>
              </a:rPr>
              <a:t>              )</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545513" cy="5384800"/>
          </a:xfrm>
        </p:spPr>
        <p:txBody>
          <a:bodyPr/>
          <a:lstStyle/>
          <a:p>
            <a:pPr lvl="1" eaLnBrk="1" hangingPunct="1"/>
            <a:r>
              <a:rPr lang="en-US" altLang="zh-CN" b="1" dirty="0">
                <a:solidFill>
                  <a:schemeClr val="tx1"/>
                </a:solidFill>
              </a:rPr>
              <a:t>ANY</a:t>
            </a:r>
            <a:r>
              <a:rPr lang="zh-CN" altLang="en-US" b="1" dirty="0">
                <a:solidFill>
                  <a:schemeClr val="tx1"/>
                </a:solidFill>
              </a:rPr>
              <a:t>和</a:t>
            </a:r>
            <a:r>
              <a:rPr lang="en-US" altLang="zh-CN" b="1" dirty="0">
                <a:solidFill>
                  <a:schemeClr val="tx1"/>
                </a:solidFill>
              </a:rPr>
              <a:t>ALL</a:t>
            </a:r>
            <a:r>
              <a:rPr lang="zh-CN" altLang="en-US" b="1" dirty="0">
                <a:solidFill>
                  <a:schemeClr val="tx1"/>
                </a:solidFill>
              </a:rPr>
              <a:t>运算符</a:t>
            </a:r>
            <a:endParaRPr lang="en-US" altLang="zh-CN" b="1" dirty="0">
              <a:solidFill>
                <a:schemeClr val="tx1"/>
              </a:solidFill>
            </a:endParaRPr>
          </a:p>
          <a:p>
            <a:pPr lvl="2" eaLnBrk="1" hangingPunct="1"/>
            <a:r>
              <a:rPr lang="en-US" altLang="zh-CN" b="1" dirty="0">
                <a:solidFill>
                  <a:schemeClr val="tx1"/>
                </a:solidFill>
              </a:rPr>
              <a:t>ANY</a:t>
            </a:r>
            <a:r>
              <a:rPr lang="zh-CN" altLang="en-US" b="1" dirty="0">
                <a:solidFill>
                  <a:schemeClr val="tx1"/>
                </a:solidFill>
              </a:rPr>
              <a:t>运算符是检查在子查询结果集中是否满足给定的条件。如果子查询的结果集中至少有一个值满足条件，则比较运算结果为真，否则为假。</a:t>
            </a:r>
          </a:p>
          <a:p>
            <a:pPr lvl="2" eaLnBrk="1" hangingPunct="1"/>
            <a:r>
              <a:rPr lang="en-US" altLang="zh-CN" b="1" dirty="0">
                <a:solidFill>
                  <a:schemeClr val="tx1"/>
                </a:solidFill>
              </a:rPr>
              <a:t>ALL</a:t>
            </a:r>
            <a:r>
              <a:rPr lang="zh-CN" altLang="en-US" b="1" dirty="0">
                <a:solidFill>
                  <a:schemeClr val="tx1"/>
                </a:solidFill>
              </a:rPr>
              <a:t>运算符是检查在子查询结果集中所有值是否都满足给定的条件。只有当结果集的所有值均满足给定的条件，则比较运算结果为真，否则为假。</a:t>
            </a:r>
            <a:endParaRPr lang="en-US" altLang="zh-CN" b="1" dirty="0">
              <a:solidFill>
                <a:schemeClr val="tx1"/>
              </a:solidFill>
            </a:endParaRPr>
          </a:p>
          <a:p>
            <a:pPr lvl="2" eaLnBrk="1" hangingPunct="1"/>
            <a:r>
              <a:rPr lang="zh-CN" altLang="en-US" b="1" dirty="0">
                <a:solidFill>
                  <a:schemeClr val="tx1"/>
                </a:solidFill>
              </a:rPr>
              <a:t>在</a:t>
            </a:r>
            <a:r>
              <a:rPr lang="en-US" altLang="zh-CN" b="1" dirty="0">
                <a:solidFill>
                  <a:schemeClr val="tx1"/>
                </a:solidFill>
              </a:rPr>
              <a:t>ANY</a:t>
            </a:r>
            <a:r>
              <a:rPr lang="zh-CN" altLang="en-US" b="1" dirty="0">
                <a:solidFill>
                  <a:schemeClr val="tx1"/>
                </a:solidFill>
              </a:rPr>
              <a:t>和</a:t>
            </a:r>
            <a:r>
              <a:rPr lang="en-US" altLang="zh-CN" b="1" dirty="0">
                <a:solidFill>
                  <a:schemeClr val="tx1"/>
                </a:solidFill>
              </a:rPr>
              <a:t>ALL</a:t>
            </a:r>
            <a:r>
              <a:rPr lang="zh-CN" altLang="en-US" b="1" dirty="0">
                <a:solidFill>
                  <a:schemeClr val="tx1"/>
                </a:solidFill>
              </a:rPr>
              <a:t>一般需要</a:t>
            </a:r>
            <a:r>
              <a:rPr lang="en-US" altLang="zh-CN" b="1" dirty="0">
                <a:solidFill>
                  <a:schemeClr val="tx1"/>
                </a:solidFill>
              </a:rPr>
              <a:t>=</a:t>
            </a:r>
            <a:r>
              <a:rPr lang="zh-CN" altLang="en-US" b="1" dirty="0">
                <a:solidFill>
                  <a:schemeClr val="tx1"/>
                </a:solidFill>
              </a:rPr>
              <a:t>，</a:t>
            </a:r>
            <a:r>
              <a:rPr lang="en-US" altLang="zh-CN" b="1" dirty="0">
                <a:solidFill>
                  <a:schemeClr val="tx1"/>
                </a:solidFill>
              </a:rPr>
              <a:t>!=</a:t>
            </a:r>
            <a:r>
              <a:rPr lang="zh-CN" altLang="en-US" b="1" dirty="0">
                <a:solidFill>
                  <a:schemeClr val="tx1"/>
                </a:solidFill>
              </a:rPr>
              <a:t>，</a:t>
            </a:r>
            <a:r>
              <a:rPr lang="en-US" altLang="zh-CN" b="1" dirty="0">
                <a:solidFill>
                  <a:schemeClr val="tx1"/>
                </a:solidFill>
              </a:rPr>
              <a:t>&gt;</a:t>
            </a:r>
            <a:r>
              <a:rPr lang="zh-CN" altLang="en-US" b="1" dirty="0">
                <a:solidFill>
                  <a:schemeClr val="tx1"/>
                </a:solidFill>
              </a:rPr>
              <a:t>，</a:t>
            </a:r>
            <a:r>
              <a:rPr lang="en-US" altLang="zh-CN" b="1" dirty="0">
                <a:solidFill>
                  <a:schemeClr val="tx1"/>
                </a:solidFill>
              </a:rPr>
              <a:t>&lt;</a:t>
            </a:r>
            <a:r>
              <a:rPr lang="zh-CN" altLang="en-US" b="1" dirty="0">
                <a:solidFill>
                  <a:schemeClr val="tx1"/>
                </a:solidFill>
              </a:rPr>
              <a:t>，</a:t>
            </a:r>
            <a:r>
              <a:rPr lang="en-US" altLang="zh-CN" b="1" dirty="0">
                <a:solidFill>
                  <a:schemeClr val="tx1"/>
                </a:solidFill>
              </a:rPr>
              <a:t>&lt;=</a:t>
            </a:r>
            <a:r>
              <a:rPr lang="zh-CN" altLang="en-US" b="1" dirty="0">
                <a:solidFill>
                  <a:schemeClr val="tx1"/>
                </a:solidFill>
              </a:rPr>
              <a:t>或</a:t>
            </a:r>
            <a:r>
              <a:rPr lang="en-US" altLang="zh-CN" b="1" dirty="0">
                <a:solidFill>
                  <a:schemeClr val="tx1"/>
                </a:solidFill>
              </a:rPr>
              <a:t>&gt;=</a:t>
            </a:r>
            <a:r>
              <a:rPr lang="zh-CN" altLang="en-US" b="1" dirty="0">
                <a:solidFill>
                  <a:schemeClr val="tx1"/>
                </a:solidFill>
              </a:rPr>
              <a:t>等比较运算符配合使用。</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p>
        </p:txBody>
      </p:sp>
      <p:pic>
        <p:nvPicPr>
          <p:cNvPr id="7" name="Picture 7"/>
          <p:cNvPicPr>
            <a:picLocks noChangeAspect="1" noChangeArrowheads="1"/>
          </p:cNvPicPr>
          <p:nvPr/>
        </p:nvPicPr>
        <p:blipFill>
          <a:blip r:embed="rId2"/>
          <a:srcRect/>
          <a:stretch>
            <a:fillRect/>
          </a:stretch>
        </p:blipFill>
        <p:spPr bwMode="auto">
          <a:xfrm>
            <a:off x="677917" y="3424753"/>
            <a:ext cx="7631933" cy="343324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00125"/>
            <a:ext cx="8545513" cy="5259388"/>
          </a:xfrm>
        </p:spPr>
        <p:txBody>
          <a:bodyPr/>
          <a:lstStyle/>
          <a:p>
            <a:pPr lvl="1"/>
            <a:r>
              <a:rPr lang="zh-CN" altLang="en-US" b="1" dirty="0"/>
              <a:t>以同一种语法结构提供两种使用方法</a:t>
            </a:r>
          </a:p>
          <a:p>
            <a:pPr lvl="2"/>
            <a:r>
              <a:rPr lang="zh-CN" altLang="en-US" b="1" dirty="0"/>
              <a:t>既是自含式语言，又是嵌入式语言</a:t>
            </a:r>
          </a:p>
          <a:p>
            <a:pPr lvl="1"/>
            <a:r>
              <a:rPr lang="zh-CN" altLang="en-US" b="1" dirty="0"/>
              <a:t>语言简洁，易学易用，核心功能只需</a:t>
            </a:r>
            <a:r>
              <a:rPr lang="en-US" altLang="zh-CN" b="1" dirty="0"/>
              <a:t>9</a:t>
            </a:r>
            <a:r>
              <a:rPr lang="zh-CN" altLang="en-US" b="1" dirty="0"/>
              <a:t>个动词</a:t>
            </a:r>
            <a:endParaRPr lang="en-US" altLang="zh-CN" b="1" dirty="0"/>
          </a:p>
          <a:p>
            <a:pPr lvl="2"/>
            <a:r>
              <a:rPr lang="en-US" altLang="zh-CN" b="1" dirty="0"/>
              <a:t>DDL</a:t>
            </a:r>
            <a:r>
              <a:rPr lang="zh-CN" altLang="en-US" b="1" dirty="0"/>
              <a:t>：</a:t>
            </a:r>
            <a:r>
              <a:rPr lang="en-US" altLang="zh-CN" b="1" dirty="0"/>
              <a:t>CREATE</a:t>
            </a:r>
            <a:r>
              <a:rPr lang="zh-CN" altLang="en-US" b="1" dirty="0"/>
              <a:t>、</a:t>
            </a:r>
            <a:r>
              <a:rPr lang="en-US" altLang="zh-CN" b="1" dirty="0">
                <a:solidFill>
                  <a:srgbClr val="FF0000"/>
                </a:solidFill>
              </a:rPr>
              <a:t>DROP</a:t>
            </a:r>
            <a:r>
              <a:rPr lang="zh-CN" altLang="en-US" b="1" dirty="0"/>
              <a:t>、</a:t>
            </a:r>
            <a:r>
              <a:rPr lang="en-US" altLang="zh-CN" b="1" dirty="0"/>
              <a:t>ALTER</a:t>
            </a:r>
          </a:p>
          <a:p>
            <a:pPr lvl="2"/>
            <a:r>
              <a:rPr lang="en-US" altLang="zh-CN" b="1" dirty="0"/>
              <a:t>DML</a:t>
            </a:r>
            <a:r>
              <a:rPr lang="zh-CN" altLang="en-US" b="1" dirty="0"/>
              <a:t>：</a:t>
            </a:r>
            <a:r>
              <a:rPr lang="en-US" altLang="zh-CN" b="1" dirty="0"/>
              <a:t> SELECT</a:t>
            </a:r>
            <a:r>
              <a:rPr lang="zh-CN" altLang="en-US" b="1" dirty="0"/>
              <a:t>、</a:t>
            </a:r>
            <a:r>
              <a:rPr lang="en-US" altLang="zh-CN" b="1" dirty="0"/>
              <a:t>INSERT</a:t>
            </a:r>
            <a:r>
              <a:rPr lang="zh-CN" altLang="en-US" b="1" dirty="0"/>
              <a:t>、</a:t>
            </a:r>
            <a:r>
              <a:rPr lang="en-US" altLang="zh-CN" b="1" dirty="0"/>
              <a:t>UPDATE</a:t>
            </a:r>
            <a:r>
              <a:rPr lang="zh-CN" altLang="en-US" b="1" dirty="0"/>
              <a:t>、</a:t>
            </a:r>
            <a:r>
              <a:rPr lang="en-US" altLang="zh-CN" b="1" dirty="0">
                <a:solidFill>
                  <a:srgbClr val="FF0000"/>
                </a:solidFill>
              </a:rPr>
              <a:t>DELETE</a:t>
            </a:r>
          </a:p>
          <a:p>
            <a:pPr lvl="2"/>
            <a:r>
              <a:rPr lang="en-US" altLang="zh-CN" b="1" dirty="0"/>
              <a:t>DCL</a:t>
            </a:r>
            <a:r>
              <a:rPr lang="zh-CN" altLang="en-US" b="1" dirty="0"/>
              <a:t>：</a:t>
            </a:r>
            <a:r>
              <a:rPr lang="en-US" altLang="zh-CN" b="1" dirty="0"/>
              <a:t>GRANT</a:t>
            </a:r>
            <a:r>
              <a:rPr lang="zh-CN" altLang="en-US" b="1" dirty="0"/>
              <a:t>、</a:t>
            </a:r>
            <a:r>
              <a:rPr lang="en-US" altLang="zh-CN" b="1" dirty="0"/>
              <a:t>REVOKE</a:t>
            </a:r>
            <a:endParaRPr lang="zh-CN" altLang="en-US" b="1"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简介</a:t>
            </a:r>
          </a:p>
        </p:txBody>
      </p:sp>
      <p:sp>
        <p:nvSpPr>
          <p:cNvPr id="5" name="AutoShape 10"/>
          <p:cNvSpPr>
            <a:spLocks noChangeArrowheads="1"/>
          </p:cNvSpPr>
          <p:nvPr/>
        </p:nvSpPr>
        <p:spPr bwMode="gray">
          <a:xfrm>
            <a:off x="2823281"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545513" cy="5384800"/>
          </a:xfrm>
        </p:spPr>
        <p:txBody>
          <a:bodyPr/>
          <a:lstStyle/>
          <a:p>
            <a:pPr lvl="1" eaLnBrk="1" hangingPunct="1"/>
            <a:r>
              <a:rPr lang="zh-CN" altLang="en-US" b="1" dirty="0">
                <a:solidFill>
                  <a:schemeClr val="tx1"/>
                </a:solidFill>
              </a:rPr>
              <a:t>嵌套查询示例：</a:t>
            </a:r>
            <a:r>
              <a:rPr lang="en-US" altLang="zh-CN" b="1" dirty="0">
                <a:solidFill>
                  <a:schemeClr val="tx1"/>
                </a:solidFill>
              </a:rPr>
              <a:t>ANY</a:t>
            </a:r>
            <a:r>
              <a:rPr lang="zh-CN" altLang="en-US" b="1" dirty="0">
                <a:solidFill>
                  <a:schemeClr val="tx1"/>
                </a:solidFill>
              </a:rPr>
              <a:t>和</a:t>
            </a:r>
            <a:r>
              <a:rPr lang="en-US" altLang="zh-CN" b="1" dirty="0">
                <a:solidFill>
                  <a:schemeClr val="tx1"/>
                </a:solidFill>
              </a:rPr>
              <a:t>ALL</a:t>
            </a:r>
            <a:r>
              <a:rPr lang="zh-CN" altLang="en-US" b="1" dirty="0">
                <a:solidFill>
                  <a:schemeClr val="tx1"/>
                </a:solidFill>
              </a:rPr>
              <a:t>运算符</a:t>
            </a:r>
            <a:endParaRPr lang="en-US" altLang="zh-CN" b="1" dirty="0">
              <a:solidFill>
                <a:schemeClr val="tx1"/>
              </a:solidFill>
            </a:endParaRPr>
          </a:p>
          <a:p>
            <a:pPr lvl="2" eaLnBrk="1" hangingPunct="1"/>
            <a:r>
              <a:rPr lang="zh-CN" altLang="en-US" b="1" dirty="0">
                <a:solidFill>
                  <a:schemeClr val="tx1"/>
                </a:solidFill>
              </a:rPr>
              <a:t>在医院数据库中，查询比某个女医生年龄都大的男医生姓名和年龄。</a:t>
            </a:r>
          </a:p>
          <a:p>
            <a:pPr lvl="2" eaLnBrk="1" hangingPunct="1">
              <a:buNone/>
            </a:pPr>
            <a:r>
              <a:rPr lang="en-US" altLang="zh-CN" b="1" dirty="0">
                <a:solidFill>
                  <a:schemeClr val="tx1"/>
                </a:solidFill>
              </a:rPr>
              <a:t>SELECT </a:t>
            </a:r>
            <a:r>
              <a:rPr lang="en-US" altLang="zh-CN" b="1" dirty="0" err="1">
                <a:solidFill>
                  <a:schemeClr val="tx1"/>
                </a:solidFill>
              </a:rPr>
              <a:t>Dname</a:t>
            </a:r>
            <a:r>
              <a:rPr lang="en-US" altLang="zh-CN" b="1" dirty="0">
                <a:solidFill>
                  <a:schemeClr val="tx1"/>
                </a:solidFill>
              </a:rPr>
              <a:t> </a:t>
            </a:r>
            <a:r>
              <a:rPr lang="zh-CN" altLang="en-US" b="1" dirty="0">
                <a:solidFill>
                  <a:schemeClr val="tx1"/>
                </a:solidFill>
              </a:rPr>
              <a:t>姓名</a:t>
            </a:r>
            <a:r>
              <a:rPr lang="en-US" altLang="zh-CN" b="1" dirty="0">
                <a:solidFill>
                  <a:schemeClr val="tx1"/>
                </a:solidFill>
              </a:rPr>
              <a:t>,</a:t>
            </a:r>
            <a:r>
              <a:rPr lang="en-US" altLang="zh-CN" b="1" dirty="0" err="1">
                <a:solidFill>
                  <a:schemeClr val="tx1"/>
                </a:solidFill>
              </a:rPr>
              <a:t>Dage</a:t>
            </a:r>
            <a:r>
              <a:rPr lang="en-US" altLang="zh-CN" b="1" dirty="0">
                <a:solidFill>
                  <a:schemeClr val="tx1"/>
                </a:solidFill>
              </a:rPr>
              <a:t> </a:t>
            </a:r>
            <a:r>
              <a:rPr lang="zh-CN" altLang="en-US" b="1" dirty="0">
                <a:solidFill>
                  <a:schemeClr val="tx1"/>
                </a:solidFill>
              </a:rPr>
              <a:t>年龄 </a:t>
            </a:r>
          </a:p>
          <a:p>
            <a:pPr lvl="2" eaLnBrk="1" hangingPunct="1">
              <a:buNone/>
            </a:pPr>
            <a:r>
              <a:rPr lang="en-US" altLang="zh-CN" b="1" dirty="0">
                <a:solidFill>
                  <a:schemeClr val="tx1"/>
                </a:solidFill>
              </a:rPr>
              <a:t>FROM Doctor</a:t>
            </a:r>
          </a:p>
          <a:p>
            <a:pPr lvl="2" eaLnBrk="1" hangingPunct="1">
              <a:buNone/>
            </a:pPr>
            <a:r>
              <a:rPr lang="en-US" altLang="zh-CN" b="1" dirty="0">
                <a:solidFill>
                  <a:schemeClr val="tx1"/>
                </a:solidFill>
              </a:rPr>
              <a:t>WHERE </a:t>
            </a:r>
            <a:r>
              <a:rPr lang="en-US" altLang="zh-CN" b="1" dirty="0" err="1">
                <a:solidFill>
                  <a:schemeClr val="tx1"/>
                </a:solidFill>
              </a:rPr>
              <a:t>Dsex</a:t>
            </a:r>
            <a:r>
              <a:rPr lang="en-US" altLang="zh-CN" b="1" dirty="0">
                <a:solidFill>
                  <a:schemeClr val="tx1"/>
                </a:solidFill>
              </a:rPr>
              <a:t>='</a:t>
            </a:r>
            <a:r>
              <a:rPr lang="zh-CN" altLang="en-US" b="1" dirty="0">
                <a:solidFill>
                  <a:schemeClr val="tx1"/>
                </a:solidFill>
              </a:rPr>
              <a:t>男</a:t>
            </a:r>
            <a:r>
              <a:rPr lang="en-US" altLang="zh-CN" b="1" dirty="0">
                <a:solidFill>
                  <a:schemeClr val="tx1"/>
                </a:solidFill>
              </a:rPr>
              <a:t>' AND </a:t>
            </a:r>
            <a:r>
              <a:rPr lang="en-US" altLang="zh-CN" b="1" dirty="0" err="1">
                <a:solidFill>
                  <a:schemeClr val="tx1"/>
                </a:solidFill>
              </a:rPr>
              <a:t>Dage</a:t>
            </a:r>
            <a:r>
              <a:rPr lang="en-US" altLang="zh-CN" b="1" dirty="0">
                <a:solidFill>
                  <a:schemeClr val="tx1"/>
                </a:solidFill>
              </a:rPr>
              <a:t> &gt;</a:t>
            </a:r>
            <a:r>
              <a:rPr lang="en-US" altLang="zh-CN" b="1" dirty="0">
                <a:solidFill>
                  <a:srgbClr val="FF0000"/>
                </a:solidFill>
              </a:rPr>
              <a:t>ANY</a:t>
            </a:r>
            <a:r>
              <a:rPr lang="en-US" altLang="zh-CN" b="1" dirty="0">
                <a:solidFill>
                  <a:schemeClr val="tx1"/>
                </a:solidFill>
              </a:rPr>
              <a:t>(SELECT </a:t>
            </a:r>
            <a:r>
              <a:rPr lang="en-US" altLang="zh-CN" b="1" dirty="0" err="1">
                <a:solidFill>
                  <a:schemeClr val="tx1"/>
                </a:solidFill>
              </a:rPr>
              <a:t>Dage</a:t>
            </a:r>
            <a:r>
              <a:rPr lang="en-US" altLang="zh-CN" b="1" dirty="0">
                <a:solidFill>
                  <a:schemeClr val="tx1"/>
                </a:solidFill>
              </a:rPr>
              <a:t> </a:t>
            </a:r>
          </a:p>
          <a:p>
            <a:pPr lvl="2" eaLnBrk="1" hangingPunct="1">
              <a:buNone/>
            </a:pPr>
            <a:r>
              <a:rPr lang="en-US" altLang="zh-CN" b="1" dirty="0">
                <a:solidFill>
                  <a:schemeClr val="tx1"/>
                </a:solidFill>
              </a:rPr>
              <a:t>                               FROM Doctor</a:t>
            </a:r>
          </a:p>
          <a:p>
            <a:pPr lvl="2" eaLnBrk="1" hangingPunct="1">
              <a:buNone/>
            </a:pPr>
            <a:r>
              <a:rPr lang="en-US" altLang="zh-CN" b="1" dirty="0">
                <a:solidFill>
                  <a:schemeClr val="tx1"/>
                </a:solidFill>
              </a:rPr>
              <a:t>                               WHERE </a:t>
            </a:r>
            <a:r>
              <a:rPr lang="en-US" altLang="zh-CN" b="1" dirty="0" err="1">
                <a:solidFill>
                  <a:schemeClr val="tx1"/>
                </a:solidFill>
              </a:rPr>
              <a:t>Dsex</a:t>
            </a:r>
            <a:r>
              <a:rPr lang="en-US" altLang="zh-CN" b="1" dirty="0">
                <a:solidFill>
                  <a:schemeClr val="tx1"/>
                </a:solidFill>
              </a:rPr>
              <a:t>='</a:t>
            </a:r>
            <a:r>
              <a:rPr lang="zh-CN" altLang="en-US" b="1" dirty="0">
                <a:solidFill>
                  <a:schemeClr val="tx1"/>
                </a:solidFill>
              </a:rPr>
              <a:t>女</a:t>
            </a:r>
            <a:r>
              <a:rPr lang="en-US" altLang="zh-CN" b="1" dirty="0">
                <a:solidFill>
                  <a:schemeClr val="tx1"/>
                </a:solidFill>
              </a:rPr>
              <a:t>')</a:t>
            </a:r>
          </a:p>
          <a:p>
            <a:pPr lvl="2" eaLnBrk="1" hangingPunct="1"/>
            <a:r>
              <a:rPr lang="zh-CN" altLang="en-US" b="1" dirty="0">
                <a:solidFill>
                  <a:schemeClr val="tx1"/>
                </a:solidFill>
              </a:rPr>
              <a:t>等价于：</a:t>
            </a:r>
          </a:p>
          <a:p>
            <a:pPr lvl="2" eaLnBrk="1" hangingPunct="1">
              <a:buNone/>
            </a:pPr>
            <a:r>
              <a:rPr lang="en-US" altLang="zh-CN" b="1" dirty="0">
                <a:solidFill>
                  <a:schemeClr val="tx1"/>
                </a:solidFill>
              </a:rPr>
              <a:t>SELECT </a:t>
            </a:r>
            <a:r>
              <a:rPr lang="en-US" altLang="zh-CN" b="1" dirty="0" err="1">
                <a:solidFill>
                  <a:schemeClr val="tx1"/>
                </a:solidFill>
              </a:rPr>
              <a:t>Dname</a:t>
            </a:r>
            <a:r>
              <a:rPr lang="en-US" altLang="zh-CN" b="1" dirty="0">
                <a:solidFill>
                  <a:schemeClr val="tx1"/>
                </a:solidFill>
              </a:rPr>
              <a:t> </a:t>
            </a:r>
            <a:r>
              <a:rPr lang="zh-CN" altLang="en-US" b="1" dirty="0">
                <a:solidFill>
                  <a:schemeClr val="tx1"/>
                </a:solidFill>
              </a:rPr>
              <a:t>姓名</a:t>
            </a:r>
            <a:r>
              <a:rPr lang="en-US" altLang="zh-CN" b="1" dirty="0">
                <a:solidFill>
                  <a:schemeClr val="tx1"/>
                </a:solidFill>
              </a:rPr>
              <a:t>,</a:t>
            </a:r>
            <a:r>
              <a:rPr lang="en-US" altLang="zh-CN" b="1" dirty="0" err="1">
                <a:solidFill>
                  <a:schemeClr val="tx1"/>
                </a:solidFill>
              </a:rPr>
              <a:t>Dage</a:t>
            </a:r>
            <a:r>
              <a:rPr lang="en-US" altLang="zh-CN" b="1" dirty="0">
                <a:solidFill>
                  <a:schemeClr val="tx1"/>
                </a:solidFill>
              </a:rPr>
              <a:t> </a:t>
            </a:r>
            <a:r>
              <a:rPr lang="zh-CN" altLang="en-US" b="1" dirty="0">
                <a:solidFill>
                  <a:schemeClr val="tx1"/>
                </a:solidFill>
              </a:rPr>
              <a:t>年龄 </a:t>
            </a:r>
          </a:p>
          <a:p>
            <a:pPr lvl="2" eaLnBrk="1" hangingPunct="1">
              <a:buNone/>
            </a:pPr>
            <a:r>
              <a:rPr lang="en-US" altLang="zh-CN" b="1" dirty="0">
                <a:solidFill>
                  <a:schemeClr val="tx1"/>
                </a:solidFill>
              </a:rPr>
              <a:t>FROM Doctor</a:t>
            </a:r>
          </a:p>
          <a:p>
            <a:pPr lvl="2" eaLnBrk="1" hangingPunct="1">
              <a:buNone/>
            </a:pPr>
            <a:r>
              <a:rPr lang="en-US" altLang="zh-CN" b="1" dirty="0">
                <a:solidFill>
                  <a:schemeClr val="tx1"/>
                </a:solidFill>
              </a:rPr>
              <a:t>WHERE </a:t>
            </a:r>
            <a:r>
              <a:rPr lang="en-US" altLang="zh-CN" b="1" dirty="0" err="1">
                <a:solidFill>
                  <a:schemeClr val="tx1"/>
                </a:solidFill>
              </a:rPr>
              <a:t>Dsex</a:t>
            </a:r>
            <a:r>
              <a:rPr lang="en-US" altLang="zh-CN" b="1" dirty="0">
                <a:solidFill>
                  <a:schemeClr val="tx1"/>
                </a:solidFill>
              </a:rPr>
              <a:t>='</a:t>
            </a:r>
            <a:r>
              <a:rPr lang="zh-CN" altLang="en-US" b="1" dirty="0">
                <a:solidFill>
                  <a:schemeClr val="tx1"/>
                </a:solidFill>
              </a:rPr>
              <a:t>男</a:t>
            </a:r>
            <a:r>
              <a:rPr lang="en-US" altLang="zh-CN" b="1" dirty="0">
                <a:solidFill>
                  <a:schemeClr val="tx1"/>
                </a:solidFill>
              </a:rPr>
              <a:t>' AND </a:t>
            </a:r>
            <a:r>
              <a:rPr lang="en-US" altLang="zh-CN" b="1" dirty="0" err="1">
                <a:solidFill>
                  <a:schemeClr val="tx1"/>
                </a:solidFill>
              </a:rPr>
              <a:t>Dage</a:t>
            </a:r>
            <a:r>
              <a:rPr lang="en-US" altLang="zh-CN" b="1" dirty="0">
                <a:solidFill>
                  <a:schemeClr val="tx1"/>
                </a:solidFill>
              </a:rPr>
              <a:t> &gt; (SELECT </a:t>
            </a:r>
            <a:r>
              <a:rPr lang="en-US" altLang="zh-CN" b="1" dirty="0">
                <a:solidFill>
                  <a:srgbClr val="FF0000"/>
                </a:solidFill>
              </a:rPr>
              <a:t>MIN</a:t>
            </a:r>
            <a:r>
              <a:rPr lang="en-US" altLang="zh-CN" b="1" dirty="0">
                <a:solidFill>
                  <a:schemeClr val="tx1"/>
                </a:solidFill>
              </a:rPr>
              <a:t>(</a:t>
            </a:r>
            <a:r>
              <a:rPr lang="en-US" altLang="zh-CN" b="1" dirty="0" err="1">
                <a:solidFill>
                  <a:schemeClr val="tx1"/>
                </a:solidFill>
              </a:rPr>
              <a:t>Dage</a:t>
            </a:r>
            <a:r>
              <a:rPr lang="en-US" altLang="zh-CN" b="1" dirty="0">
                <a:solidFill>
                  <a:schemeClr val="tx1"/>
                </a:solidFill>
              </a:rPr>
              <a:t>)</a:t>
            </a:r>
          </a:p>
          <a:p>
            <a:pPr lvl="2" eaLnBrk="1" hangingPunct="1">
              <a:buNone/>
            </a:pPr>
            <a:r>
              <a:rPr lang="en-US" altLang="zh-CN" b="1" dirty="0">
                <a:solidFill>
                  <a:schemeClr val="tx1"/>
                </a:solidFill>
              </a:rPr>
              <a:t>               		     FROM Doctor</a:t>
            </a:r>
          </a:p>
          <a:p>
            <a:pPr lvl="2" eaLnBrk="1" hangingPunct="1">
              <a:buNone/>
            </a:pPr>
            <a:r>
              <a:rPr lang="en-US" altLang="zh-CN" b="1" dirty="0">
                <a:solidFill>
                  <a:schemeClr val="tx1"/>
                </a:solidFill>
              </a:rPr>
              <a:t>                             WHERE </a:t>
            </a:r>
            <a:r>
              <a:rPr lang="en-US" altLang="zh-CN" b="1" dirty="0" err="1">
                <a:solidFill>
                  <a:schemeClr val="tx1"/>
                </a:solidFill>
              </a:rPr>
              <a:t>Dsex</a:t>
            </a:r>
            <a:r>
              <a:rPr lang="en-US" altLang="zh-CN" b="1" dirty="0">
                <a:solidFill>
                  <a:schemeClr val="tx1"/>
                </a:solidFill>
              </a:rPr>
              <a:t>='</a:t>
            </a:r>
            <a:r>
              <a:rPr lang="zh-CN" altLang="en-US" b="1" dirty="0">
                <a:solidFill>
                  <a:schemeClr val="tx1"/>
                </a:solidFill>
              </a:rPr>
              <a:t>女</a:t>
            </a:r>
            <a:r>
              <a:rPr lang="en-US" altLang="zh-CN" b="1" dirty="0">
                <a:solidFill>
                  <a:schemeClr val="tx1"/>
                </a:solidFill>
              </a:rPr>
              <a:t>')</a:t>
            </a:r>
            <a:endParaRPr lang="zh-CN" altLang="en-US"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 calcmode="lin" valueType="num">
                                      <p:cBhvr additive="base">
                                        <p:cTn id="2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63625"/>
            <a:ext cx="8543925" cy="4848225"/>
          </a:xfrm>
        </p:spPr>
        <p:txBody>
          <a:bodyPr/>
          <a:lstStyle/>
          <a:p>
            <a:pPr lvl="1" eaLnBrk="1" hangingPunct="1"/>
            <a:r>
              <a:rPr lang="zh-CN" altLang="en-US" b="1" dirty="0">
                <a:solidFill>
                  <a:schemeClr val="tx1"/>
                </a:solidFill>
              </a:rPr>
              <a:t>相关子查询</a:t>
            </a:r>
            <a:endParaRPr lang="en-US" altLang="zh-CN" b="1" dirty="0">
              <a:solidFill>
                <a:schemeClr val="tx1"/>
              </a:solidFill>
            </a:endParaRPr>
          </a:p>
          <a:p>
            <a:pPr lvl="2" eaLnBrk="1" hangingPunct="1"/>
            <a:r>
              <a:rPr lang="zh-CN" altLang="en-US" b="1" dirty="0">
                <a:solidFill>
                  <a:schemeClr val="tx1"/>
                </a:solidFill>
              </a:rPr>
              <a:t>依赖于主查询的子查询，即子查询的条件子句含有主查询中表的信息有关。</a:t>
            </a:r>
            <a:endParaRPr lang="en-US" altLang="zh-CN" b="1" dirty="0">
              <a:solidFill>
                <a:schemeClr val="tx1"/>
              </a:solidFill>
            </a:endParaRPr>
          </a:p>
          <a:p>
            <a:pPr lvl="1" eaLnBrk="1" hangingPunct="1"/>
            <a:r>
              <a:rPr lang="zh-CN" altLang="en-US" b="1" dirty="0">
                <a:solidFill>
                  <a:schemeClr val="tx1"/>
                </a:solidFill>
              </a:rPr>
              <a:t>语法如下：</a:t>
            </a:r>
          </a:p>
          <a:p>
            <a:pPr lvl="2" eaLnBrk="1" hangingPunct="1">
              <a:buNone/>
            </a:pPr>
            <a:r>
              <a:rPr lang="en-US" altLang="zh-CN" b="1" dirty="0">
                <a:solidFill>
                  <a:schemeClr val="tx1"/>
                </a:solidFill>
              </a:rPr>
              <a:t>SELECT &lt;</a:t>
            </a:r>
            <a:r>
              <a:rPr lang="zh-CN" altLang="en-US" b="1" dirty="0">
                <a:solidFill>
                  <a:schemeClr val="tx1"/>
                </a:solidFill>
              </a:rPr>
              <a:t>查询列表</a:t>
            </a:r>
            <a:r>
              <a:rPr lang="en-US" altLang="zh-CN" b="1" dirty="0">
                <a:solidFill>
                  <a:schemeClr val="tx1"/>
                </a:solidFill>
              </a:rPr>
              <a:t>&gt;</a:t>
            </a:r>
          </a:p>
          <a:p>
            <a:pPr lvl="2" eaLnBrk="1" hangingPunct="1">
              <a:buNone/>
            </a:pPr>
            <a:r>
              <a:rPr lang="en-US" altLang="zh-CN" b="1" dirty="0">
                <a:solidFill>
                  <a:schemeClr val="tx1"/>
                </a:solidFill>
              </a:rPr>
              <a:t>FROM &lt;</a:t>
            </a:r>
            <a:r>
              <a:rPr lang="zh-CN" altLang="en-US" b="1" dirty="0">
                <a:solidFill>
                  <a:srgbClr val="FF0000"/>
                </a:solidFill>
              </a:rPr>
              <a:t>基表名</a:t>
            </a:r>
            <a:r>
              <a:rPr lang="en-US" altLang="zh-CN" b="1" dirty="0">
                <a:solidFill>
                  <a:srgbClr val="FF0000"/>
                </a:solidFill>
              </a:rPr>
              <a:t>1</a:t>
            </a:r>
            <a:r>
              <a:rPr lang="en-US" altLang="zh-CN" b="1" dirty="0">
                <a:solidFill>
                  <a:schemeClr val="tx1"/>
                </a:solidFill>
              </a:rPr>
              <a:t>|</a:t>
            </a:r>
            <a:r>
              <a:rPr lang="zh-CN" altLang="en-US" b="1" dirty="0">
                <a:solidFill>
                  <a:schemeClr val="tx1"/>
                </a:solidFill>
              </a:rPr>
              <a:t>视图名</a:t>
            </a:r>
            <a:r>
              <a:rPr lang="en-US" altLang="zh-CN" b="1" dirty="0">
                <a:solidFill>
                  <a:schemeClr val="tx1"/>
                </a:solidFill>
              </a:rPr>
              <a:t>1&gt; [ </a:t>
            </a:r>
            <a:r>
              <a:rPr lang="zh-CN" altLang="en-US" b="1" dirty="0">
                <a:solidFill>
                  <a:schemeClr val="tx1"/>
                </a:solidFill>
              </a:rPr>
              <a:t>别名</a:t>
            </a:r>
            <a:r>
              <a:rPr lang="en-US" altLang="zh-CN" b="1" dirty="0">
                <a:solidFill>
                  <a:schemeClr val="tx1"/>
                </a:solidFill>
              </a:rPr>
              <a:t>1 ]</a:t>
            </a:r>
          </a:p>
          <a:p>
            <a:pPr lvl="2" eaLnBrk="1" hangingPunct="1">
              <a:buNone/>
            </a:pPr>
            <a:r>
              <a:rPr lang="en-US" altLang="zh-CN" b="1" dirty="0">
                <a:solidFill>
                  <a:schemeClr val="tx1"/>
                </a:solidFill>
              </a:rPr>
              <a:t>WHERE &lt;</a:t>
            </a:r>
            <a:r>
              <a:rPr lang="zh-CN" altLang="en-US" b="1" dirty="0">
                <a:solidFill>
                  <a:schemeClr val="tx1"/>
                </a:solidFill>
              </a:rPr>
              <a:t>列名或列表达式</a:t>
            </a:r>
            <a:r>
              <a:rPr lang="en-US" altLang="zh-CN" b="1" dirty="0">
                <a:solidFill>
                  <a:schemeClr val="tx1"/>
                </a:solidFill>
              </a:rPr>
              <a:t>&gt; </a:t>
            </a:r>
          </a:p>
          <a:p>
            <a:pPr lvl="2" eaLnBrk="1" hangingPunct="1">
              <a:buNone/>
            </a:pPr>
            <a:r>
              <a:rPr lang="en-US" altLang="zh-CN" b="1" dirty="0">
                <a:solidFill>
                  <a:schemeClr val="tx1"/>
                </a:solidFill>
              </a:rPr>
              <a:t>      &lt;</a:t>
            </a:r>
            <a:r>
              <a:rPr lang="zh-CN" altLang="en-US" b="1" dirty="0">
                <a:solidFill>
                  <a:schemeClr val="tx1"/>
                </a:solidFill>
              </a:rPr>
              <a:t>比较运算符</a:t>
            </a:r>
            <a:r>
              <a:rPr lang="en-US" altLang="zh-CN" b="1" dirty="0">
                <a:solidFill>
                  <a:schemeClr val="tx1"/>
                </a:solidFill>
              </a:rPr>
              <a:t>&gt;( SELECT &lt;</a:t>
            </a:r>
            <a:r>
              <a:rPr lang="zh-CN" altLang="en-US" b="1" dirty="0">
                <a:solidFill>
                  <a:schemeClr val="tx1"/>
                </a:solidFill>
              </a:rPr>
              <a:t>查询列</a:t>
            </a:r>
            <a:r>
              <a:rPr lang="en-US" altLang="zh-CN" b="1" dirty="0">
                <a:solidFill>
                  <a:schemeClr val="tx1"/>
                </a:solidFill>
              </a:rPr>
              <a:t>&gt;</a:t>
            </a:r>
          </a:p>
          <a:p>
            <a:pPr lvl="2" eaLnBrk="1" hangingPunct="1">
              <a:buNone/>
            </a:pPr>
            <a:r>
              <a:rPr lang="en-US" altLang="zh-CN" b="1" dirty="0">
                <a:solidFill>
                  <a:schemeClr val="tx1"/>
                </a:solidFill>
              </a:rPr>
              <a:t>                    FROM &lt;</a:t>
            </a:r>
            <a:r>
              <a:rPr lang="zh-CN" altLang="en-US" b="1" dirty="0">
                <a:solidFill>
                  <a:schemeClr val="tx1"/>
                </a:solidFill>
              </a:rPr>
              <a:t>基表名</a:t>
            </a:r>
            <a:r>
              <a:rPr lang="en-US" altLang="zh-CN" b="1" dirty="0">
                <a:solidFill>
                  <a:schemeClr val="tx1"/>
                </a:solidFill>
              </a:rPr>
              <a:t>2|</a:t>
            </a:r>
            <a:r>
              <a:rPr lang="zh-CN" altLang="en-US" b="1" dirty="0">
                <a:solidFill>
                  <a:schemeClr val="tx1"/>
                </a:solidFill>
              </a:rPr>
              <a:t>视图名</a:t>
            </a:r>
            <a:r>
              <a:rPr lang="en-US" altLang="zh-CN" b="1" dirty="0">
                <a:solidFill>
                  <a:schemeClr val="tx1"/>
                </a:solidFill>
              </a:rPr>
              <a:t>2&gt; [ </a:t>
            </a:r>
            <a:r>
              <a:rPr lang="zh-CN" altLang="en-US" b="1" dirty="0">
                <a:solidFill>
                  <a:schemeClr val="tx1"/>
                </a:solidFill>
              </a:rPr>
              <a:t>别名</a:t>
            </a:r>
            <a:r>
              <a:rPr lang="en-US" altLang="zh-CN" b="1" dirty="0">
                <a:solidFill>
                  <a:schemeClr val="tx1"/>
                </a:solidFill>
              </a:rPr>
              <a:t>2 ] </a:t>
            </a:r>
          </a:p>
          <a:p>
            <a:pPr lvl="2" eaLnBrk="1" hangingPunct="1">
              <a:buNone/>
            </a:pPr>
            <a:r>
              <a:rPr lang="en-US" altLang="zh-CN" b="1" dirty="0">
                <a:solidFill>
                  <a:schemeClr val="tx1"/>
                </a:solidFill>
              </a:rPr>
              <a:t>                    WHERE </a:t>
            </a:r>
            <a:r>
              <a:rPr lang="en-US" altLang="zh-CN" b="1" dirty="0">
                <a:solidFill>
                  <a:srgbClr val="FF0000"/>
                </a:solidFill>
              </a:rPr>
              <a:t>&lt;</a:t>
            </a:r>
            <a:r>
              <a:rPr lang="zh-CN" altLang="en-US" b="1" dirty="0">
                <a:solidFill>
                  <a:srgbClr val="FF0000"/>
                </a:solidFill>
              </a:rPr>
              <a:t>表名</a:t>
            </a:r>
            <a:r>
              <a:rPr lang="en-US" altLang="zh-CN" b="1" dirty="0">
                <a:solidFill>
                  <a:srgbClr val="FF0000"/>
                </a:solidFill>
              </a:rPr>
              <a:t>1.</a:t>
            </a:r>
            <a:r>
              <a:rPr lang="zh-CN" altLang="en-US" b="1" dirty="0">
                <a:solidFill>
                  <a:srgbClr val="FF0000"/>
                </a:solidFill>
              </a:rPr>
              <a:t>列名</a:t>
            </a:r>
            <a:r>
              <a:rPr lang="en-US" altLang="zh-CN" b="1" dirty="0">
                <a:solidFill>
                  <a:srgbClr val="FF0000"/>
                </a:solidFill>
              </a:rPr>
              <a:t>&gt; </a:t>
            </a:r>
            <a:r>
              <a:rPr lang="en-US" altLang="zh-CN" b="1" dirty="0">
                <a:solidFill>
                  <a:schemeClr val="tx1"/>
                </a:solidFill>
              </a:rPr>
              <a:t>&lt;</a:t>
            </a:r>
            <a:r>
              <a:rPr lang="zh-CN" altLang="en-US" b="1" dirty="0">
                <a:solidFill>
                  <a:schemeClr val="tx1"/>
                </a:solidFill>
              </a:rPr>
              <a:t>比较运算符</a:t>
            </a:r>
            <a:r>
              <a:rPr lang="en-US" altLang="zh-CN" b="1" dirty="0">
                <a:solidFill>
                  <a:schemeClr val="tx1"/>
                </a:solidFill>
              </a:rPr>
              <a:t>&gt; &lt;</a:t>
            </a:r>
            <a:r>
              <a:rPr lang="zh-CN" altLang="en-US" b="1" dirty="0">
                <a:solidFill>
                  <a:schemeClr val="tx1"/>
                </a:solidFill>
              </a:rPr>
              <a:t>表名</a:t>
            </a:r>
            <a:r>
              <a:rPr lang="en-US" altLang="zh-CN" b="1" dirty="0">
                <a:solidFill>
                  <a:schemeClr val="tx1"/>
                </a:solidFill>
              </a:rPr>
              <a:t>2.</a:t>
            </a:r>
            <a:r>
              <a:rPr lang="zh-CN" altLang="en-US" b="1" dirty="0">
                <a:solidFill>
                  <a:schemeClr val="tx1"/>
                </a:solidFill>
              </a:rPr>
              <a:t>列名</a:t>
            </a:r>
            <a:r>
              <a:rPr lang="en-US" altLang="zh-CN" b="1" dirty="0">
                <a:solidFill>
                  <a:schemeClr val="tx1"/>
                </a:solidFill>
              </a:rPr>
              <a:t>&gt;</a:t>
            </a:r>
          </a:p>
          <a:p>
            <a:pPr lvl="2" eaLnBrk="1" hangingPunct="1">
              <a:buNone/>
            </a:pPr>
            <a:r>
              <a:rPr lang="en-US" altLang="zh-CN" b="1" dirty="0">
                <a:solidFill>
                  <a:schemeClr val="tx1"/>
                </a:solidFill>
              </a:rPr>
              <a:t>                    [ GROUP BY &lt;</a:t>
            </a:r>
            <a:r>
              <a:rPr lang="zh-CN" altLang="en-US" b="1" dirty="0">
                <a:solidFill>
                  <a:schemeClr val="tx1"/>
                </a:solidFill>
              </a:rPr>
              <a:t>分组内容</a:t>
            </a:r>
            <a:r>
              <a:rPr lang="en-US" altLang="zh-CN" b="1" dirty="0">
                <a:solidFill>
                  <a:schemeClr val="tx1"/>
                </a:solidFill>
              </a:rPr>
              <a:t>&gt;] </a:t>
            </a:r>
          </a:p>
          <a:p>
            <a:pPr lvl="2" eaLnBrk="1" hangingPunct="1">
              <a:buNone/>
            </a:pPr>
            <a:r>
              <a:rPr lang="en-US" altLang="zh-CN" b="1" dirty="0">
                <a:solidFill>
                  <a:schemeClr val="tx1"/>
                </a:solidFill>
              </a:rPr>
              <a:t>                    [ HAVING &lt;</a:t>
            </a:r>
            <a:r>
              <a:rPr lang="zh-CN" altLang="en-US" b="1" dirty="0">
                <a:solidFill>
                  <a:schemeClr val="tx1"/>
                </a:solidFill>
              </a:rPr>
              <a:t>组内条件</a:t>
            </a:r>
            <a:r>
              <a:rPr lang="en-US" altLang="zh-CN" b="1" dirty="0">
                <a:solidFill>
                  <a:schemeClr val="tx1"/>
                </a:solidFill>
              </a:rPr>
              <a:t>&gt;] )</a:t>
            </a:r>
            <a:endParaRPr lang="zh-CN" altLang="en-US"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63625"/>
            <a:ext cx="8543925" cy="4848225"/>
          </a:xfrm>
        </p:spPr>
        <p:txBody>
          <a:bodyPr/>
          <a:lstStyle/>
          <a:p>
            <a:pPr lvl="1" eaLnBrk="1" hangingPunct="1"/>
            <a:r>
              <a:rPr lang="zh-CN" altLang="en-US" b="1" dirty="0">
                <a:solidFill>
                  <a:schemeClr val="tx1"/>
                </a:solidFill>
              </a:rPr>
              <a:t>嵌套查询示例：相关子查询</a:t>
            </a:r>
            <a:endParaRPr lang="en-US" altLang="zh-CN" b="1" dirty="0">
              <a:solidFill>
                <a:schemeClr val="tx1"/>
              </a:solidFill>
            </a:endParaRPr>
          </a:p>
          <a:p>
            <a:pPr lvl="2" eaLnBrk="1" hangingPunct="1"/>
            <a:r>
              <a:rPr lang="zh-CN" altLang="en-US" b="1" dirty="0">
                <a:solidFill>
                  <a:schemeClr val="tx1"/>
                </a:solidFill>
              </a:rPr>
              <a:t>查询</a:t>
            </a:r>
            <a:r>
              <a:rPr lang="en-US" altLang="zh-CN" b="1" dirty="0">
                <a:solidFill>
                  <a:schemeClr val="tx1"/>
                </a:solidFill>
              </a:rPr>
              <a:t>102</a:t>
            </a:r>
            <a:r>
              <a:rPr lang="zh-CN" altLang="en-US" b="1" dirty="0">
                <a:solidFill>
                  <a:schemeClr val="tx1"/>
                </a:solidFill>
              </a:rPr>
              <a:t>部门中年龄大于部门医生平均年龄的医生姓名和年龄。</a:t>
            </a:r>
            <a:endParaRPr lang="en-US" altLang="zh-CN" b="1" dirty="0">
              <a:solidFill>
                <a:schemeClr val="tx1"/>
              </a:solidFill>
            </a:endParaRPr>
          </a:p>
          <a:p>
            <a:pPr lvl="2" eaLnBrk="1" hangingPunct="1">
              <a:buNone/>
            </a:pPr>
            <a:r>
              <a:rPr lang="en-US" altLang="zh-CN" b="1" dirty="0">
                <a:solidFill>
                  <a:schemeClr val="tx1"/>
                </a:solidFill>
              </a:rPr>
              <a:t>SELECT </a:t>
            </a:r>
            <a:r>
              <a:rPr lang="en-US" altLang="zh-CN" b="1" dirty="0" err="1">
                <a:solidFill>
                  <a:schemeClr val="tx1"/>
                </a:solidFill>
              </a:rPr>
              <a:t>Dname</a:t>
            </a:r>
            <a:r>
              <a:rPr lang="en-US" altLang="zh-CN" b="1" dirty="0">
                <a:solidFill>
                  <a:schemeClr val="tx1"/>
                </a:solidFill>
              </a:rPr>
              <a:t> </a:t>
            </a:r>
            <a:r>
              <a:rPr lang="zh-CN" altLang="en-US" b="1" dirty="0">
                <a:solidFill>
                  <a:schemeClr val="tx1"/>
                </a:solidFill>
              </a:rPr>
              <a:t>姓名</a:t>
            </a:r>
            <a:r>
              <a:rPr lang="en-US" altLang="zh-CN" b="1" dirty="0">
                <a:solidFill>
                  <a:schemeClr val="tx1"/>
                </a:solidFill>
              </a:rPr>
              <a:t>,</a:t>
            </a:r>
            <a:r>
              <a:rPr lang="en-US" altLang="zh-CN" b="1" dirty="0" err="1">
                <a:solidFill>
                  <a:schemeClr val="tx1"/>
                </a:solidFill>
              </a:rPr>
              <a:t>Dage</a:t>
            </a:r>
            <a:r>
              <a:rPr lang="en-US" altLang="zh-CN" b="1" dirty="0">
                <a:solidFill>
                  <a:schemeClr val="tx1"/>
                </a:solidFill>
              </a:rPr>
              <a:t> </a:t>
            </a:r>
            <a:r>
              <a:rPr lang="zh-CN" altLang="en-US" b="1" dirty="0">
                <a:solidFill>
                  <a:schemeClr val="tx1"/>
                </a:solidFill>
              </a:rPr>
              <a:t>年龄 </a:t>
            </a:r>
          </a:p>
          <a:p>
            <a:pPr lvl="2" eaLnBrk="1" hangingPunct="1">
              <a:buNone/>
            </a:pPr>
            <a:r>
              <a:rPr lang="en-US" altLang="zh-CN" b="1" dirty="0">
                <a:solidFill>
                  <a:schemeClr val="tx1"/>
                </a:solidFill>
              </a:rPr>
              <a:t>FROM Doctor</a:t>
            </a:r>
          </a:p>
          <a:p>
            <a:pPr lvl="2" eaLnBrk="1" hangingPunct="1">
              <a:buNone/>
            </a:pPr>
            <a:r>
              <a:rPr lang="en-US" altLang="zh-CN" b="1" dirty="0">
                <a:solidFill>
                  <a:schemeClr val="tx1"/>
                </a:solidFill>
              </a:rPr>
              <a:t>WHERE </a:t>
            </a:r>
            <a:r>
              <a:rPr lang="en-US" altLang="zh-CN" b="1" dirty="0" err="1">
                <a:solidFill>
                  <a:schemeClr val="tx1"/>
                </a:solidFill>
              </a:rPr>
              <a:t>Ddeptno</a:t>
            </a:r>
            <a:r>
              <a:rPr lang="en-US" altLang="zh-CN" b="1" dirty="0">
                <a:solidFill>
                  <a:schemeClr val="tx1"/>
                </a:solidFill>
              </a:rPr>
              <a:t> ='102'</a:t>
            </a:r>
          </a:p>
          <a:p>
            <a:pPr lvl="2" eaLnBrk="1" hangingPunct="1">
              <a:buNone/>
            </a:pPr>
            <a:r>
              <a:rPr lang="en-US" altLang="zh-CN" b="1" dirty="0">
                <a:solidFill>
                  <a:schemeClr val="tx1"/>
                </a:solidFill>
              </a:rPr>
              <a:t>      AND </a:t>
            </a:r>
            <a:r>
              <a:rPr lang="en-US" altLang="zh-CN" b="1" dirty="0" err="1">
                <a:solidFill>
                  <a:schemeClr val="tx1"/>
                </a:solidFill>
              </a:rPr>
              <a:t>Dage</a:t>
            </a:r>
            <a:r>
              <a:rPr lang="en-US" altLang="zh-CN" b="1" dirty="0">
                <a:solidFill>
                  <a:schemeClr val="tx1"/>
                </a:solidFill>
              </a:rPr>
              <a:t>&gt;( SELECT AVG(</a:t>
            </a:r>
            <a:r>
              <a:rPr lang="en-US" altLang="zh-CN" b="1" dirty="0" err="1">
                <a:solidFill>
                  <a:schemeClr val="tx1"/>
                </a:solidFill>
              </a:rPr>
              <a:t>Dage</a:t>
            </a:r>
            <a:r>
              <a:rPr lang="en-US" altLang="zh-CN" b="1" dirty="0">
                <a:solidFill>
                  <a:schemeClr val="tx1"/>
                </a:solidFill>
              </a:rPr>
              <a:t>) </a:t>
            </a:r>
          </a:p>
          <a:p>
            <a:pPr lvl="2" eaLnBrk="1" hangingPunct="1">
              <a:buNone/>
            </a:pPr>
            <a:r>
              <a:rPr lang="en-US" altLang="zh-CN" b="1" dirty="0">
                <a:solidFill>
                  <a:schemeClr val="tx1"/>
                </a:solidFill>
              </a:rPr>
              <a:t>                 FROM Doctor </a:t>
            </a:r>
          </a:p>
          <a:p>
            <a:pPr lvl="2" eaLnBrk="1" hangingPunct="1">
              <a:buNone/>
            </a:pPr>
            <a:r>
              <a:rPr lang="en-US" altLang="zh-CN" b="1" dirty="0">
                <a:solidFill>
                  <a:schemeClr val="tx1"/>
                </a:solidFill>
              </a:rPr>
              <a:t>                 WHERE </a:t>
            </a:r>
            <a:r>
              <a:rPr lang="en-US" altLang="zh-CN" b="1" dirty="0" err="1">
                <a:solidFill>
                  <a:schemeClr val="tx1"/>
                </a:solidFill>
              </a:rPr>
              <a:t>Ddeptno</a:t>
            </a:r>
            <a:r>
              <a:rPr lang="en-US" altLang="zh-CN" b="1" dirty="0">
                <a:solidFill>
                  <a:schemeClr val="tx1"/>
                </a:solidFill>
              </a:rPr>
              <a:t>='102')</a:t>
            </a:r>
            <a:endParaRPr lang="zh-CN" altLang="en-US"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63625"/>
            <a:ext cx="8543925" cy="4848225"/>
          </a:xfrm>
        </p:spPr>
        <p:txBody>
          <a:bodyPr/>
          <a:lstStyle/>
          <a:p>
            <a:pPr lvl="1" eaLnBrk="1" hangingPunct="1"/>
            <a:r>
              <a:rPr lang="en-US" altLang="zh-CN" b="1" dirty="0">
                <a:solidFill>
                  <a:schemeClr val="tx1"/>
                </a:solidFill>
              </a:rPr>
              <a:t>EXISTS</a:t>
            </a:r>
            <a:r>
              <a:rPr lang="zh-CN" altLang="en-US" b="1" dirty="0">
                <a:solidFill>
                  <a:schemeClr val="tx1"/>
                </a:solidFill>
              </a:rPr>
              <a:t>与</a:t>
            </a:r>
            <a:r>
              <a:rPr lang="en-US" altLang="zh-CN" b="1" dirty="0">
                <a:solidFill>
                  <a:schemeClr val="tx1"/>
                </a:solidFill>
              </a:rPr>
              <a:t>NOT EXISTS</a:t>
            </a:r>
            <a:r>
              <a:rPr lang="zh-CN" altLang="en-US" b="1" dirty="0">
                <a:solidFill>
                  <a:schemeClr val="tx1"/>
                </a:solidFill>
              </a:rPr>
              <a:t>运算符</a:t>
            </a:r>
            <a:endParaRPr lang="en-US" altLang="zh-CN" b="1" dirty="0">
              <a:solidFill>
                <a:schemeClr val="tx1"/>
              </a:solidFill>
            </a:endParaRPr>
          </a:p>
          <a:p>
            <a:pPr lvl="2" eaLnBrk="1" hangingPunct="1"/>
            <a:r>
              <a:rPr lang="zh-CN" altLang="en-US" b="1" dirty="0">
                <a:solidFill>
                  <a:schemeClr val="tx1"/>
                </a:solidFill>
              </a:rPr>
              <a:t>通常与相关子查询相连。如果</a:t>
            </a:r>
            <a:r>
              <a:rPr lang="en-US" altLang="zh-CN" b="1" dirty="0">
                <a:solidFill>
                  <a:schemeClr val="tx1"/>
                </a:solidFill>
              </a:rPr>
              <a:t>EXISTS</a:t>
            </a:r>
            <a:r>
              <a:rPr lang="zh-CN" altLang="en-US" b="1" dirty="0">
                <a:solidFill>
                  <a:schemeClr val="tx1"/>
                </a:solidFill>
              </a:rPr>
              <a:t>运算符限定的子查询有查询记录返回，那么该条件为真，否则为假。</a:t>
            </a:r>
          </a:p>
          <a:p>
            <a:pPr lvl="2" eaLnBrk="1" hangingPunct="1"/>
            <a:r>
              <a:rPr lang="en-US" altLang="zh-CN" b="1" dirty="0">
                <a:solidFill>
                  <a:schemeClr val="tx1"/>
                </a:solidFill>
              </a:rPr>
              <a:t>NOT EXISTS</a:t>
            </a:r>
            <a:r>
              <a:rPr lang="zh-CN" altLang="en-US" b="1" dirty="0">
                <a:solidFill>
                  <a:schemeClr val="tx1"/>
                </a:solidFill>
              </a:rPr>
              <a:t>运算符限定的子查询返回的记录集为空，那么该条件为真，否则为假。</a:t>
            </a:r>
            <a:endParaRPr lang="en-US" altLang="zh-CN" b="1" dirty="0">
              <a:solidFill>
                <a:schemeClr val="tx1"/>
              </a:solidFill>
            </a:endParaRPr>
          </a:p>
          <a:p>
            <a:pPr lvl="1" eaLnBrk="1" hangingPunct="1"/>
            <a:r>
              <a:rPr lang="zh-CN" altLang="en-US" b="1" dirty="0">
                <a:solidFill>
                  <a:schemeClr val="tx1"/>
                </a:solidFill>
              </a:rPr>
              <a:t>与</a:t>
            </a:r>
            <a:r>
              <a:rPr lang="en-US" altLang="zh-CN" b="1" dirty="0">
                <a:solidFill>
                  <a:schemeClr val="tx1"/>
                </a:solidFill>
              </a:rPr>
              <a:t>IN</a:t>
            </a:r>
            <a:r>
              <a:rPr lang="zh-CN" altLang="en-US" b="1" dirty="0">
                <a:solidFill>
                  <a:schemeClr val="tx1"/>
                </a:solidFill>
              </a:rPr>
              <a:t>，</a:t>
            </a:r>
            <a:r>
              <a:rPr lang="en-US" altLang="zh-CN" b="1" dirty="0">
                <a:solidFill>
                  <a:schemeClr val="tx1"/>
                </a:solidFill>
              </a:rPr>
              <a:t>ANY</a:t>
            </a:r>
            <a:r>
              <a:rPr lang="zh-CN" altLang="en-US" b="1" dirty="0">
                <a:solidFill>
                  <a:schemeClr val="tx1"/>
                </a:solidFill>
              </a:rPr>
              <a:t>，</a:t>
            </a:r>
            <a:r>
              <a:rPr lang="en-US" altLang="zh-CN" b="1" dirty="0">
                <a:solidFill>
                  <a:schemeClr val="tx1"/>
                </a:solidFill>
              </a:rPr>
              <a:t>ALL </a:t>
            </a:r>
            <a:r>
              <a:rPr lang="zh-CN" altLang="en-US" b="1" dirty="0">
                <a:solidFill>
                  <a:schemeClr val="tx1"/>
                </a:solidFill>
              </a:rPr>
              <a:t>区别：</a:t>
            </a:r>
          </a:p>
          <a:p>
            <a:pPr lvl="2" eaLnBrk="1" hangingPunct="1"/>
            <a:r>
              <a:rPr lang="zh-CN" altLang="en-US" b="1" dirty="0">
                <a:solidFill>
                  <a:schemeClr val="tx1"/>
                </a:solidFill>
              </a:rPr>
              <a:t>不用指定匹配的列值，而使用*作为选择列表。</a:t>
            </a:r>
          </a:p>
          <a:p>
            <a:pPr lvl="2" eaLnBrk="1" hangingPunct="1"/>
            <a:r>
              <a:rPr lang="en-US" altLang="zh-CN" b="1" dirty="0">
                <a:solidFill>
                  <a:schemeClr val="tx1"/>
                </a:solidFill>
              </a:rPr>
              <a:t>EXISTS</a:t>
            </a:r>
            <a:r>
              <a:rPr lang="zh-CN" altLang="en-US" b="1" dirty="0">
                <a:solidFill>
                  <a:schemeClr val="tx1"/>
                </a:solidFill>
              </a:rPr>
              <a:t>，</a:t>
            </a:r>
            <a:r>
              <a:rPr lang="en-US" altLang="zh-CN" b="1" dirty="0">
                <a:solidFill>
                  <a:schemeClr val="tx1"/>
                </a:solidFill>
              </a:rPr>
              <a:t>ANY</a:t>
            </a:r>
            <a:r>
              <a:rPr lang="zh-CN" altLang="en-US" b="1" dirty="0">
                <a:solidFill>
                  <a:schemeClr val="tx1"/>
                </a:solidFill>
              </a:rPr>
              <a:t>，</a:t>
            </a:r>
            <a:r>
              <a:rPr lang="en-US" altLang="zh-CN" b="1" dirty="0">
                <a:solidFill>
                  <a:schemeClr val="tx1"/>
                </a:solidFill>
              </a:rPr>
              <a:t>ALL</a:t>
            </a:r>
            <a:r>
              <a:rPr lang="zh-CN" altLang="en-US" b="1" dirty="0">
                <a:solidFill>
                  <a:schemeClr val="tx1"/>
                </a:solidFill>
              </a:rPr>
              <a:t>只能用于嵌套查询，而</a:t>
            </a:r>
            <a:r>
              <a:rPr lang="en-US" altLang="zh-CN" b="1" dirty="0">
                <a:solidFill>
                  <a:schemeClr val="tx1"/>
                </a:solidFill>
              </a:rPr>
              <a:t>IN</a:t>
            </a:r>
            <a:r>
              <a:rPr lang="zh-CN" altLang="en-US" b="1" dirty="0">
                <a:solidFill>
                  <a:schemeClr val="tx1"/>
                </a:solidFill>
              </a:rPr>
              <a:t>，</a:t>
            </a:r>
            <a:r>
              <a:rPr lang="en-US" altLang="zh-CN" b="1" dirty="0">
                <a:solidFill>
                  <a:schemeClr val="tx1"/>
                </a:solidFill>
              </a:rPr>
              <a:t>NOT IN</a:t>
            </a:r>
            <a:r>
              <a:rPr lang="zh-CN" altLang="en-US" b="1" dirty="0">
                <a:solidFill>
                  <a:schemeClr val="tx1"/>
                </a:solidFill>
              </a:rPr>
              <a:t>也可用于集合。</a:t>
            </a:r>
          </a:p>
          <a:p>
            <a:pPr lvl="2" eaLnBrk="1" hangingPunct="1"/>
            <a:r>
              <a:rPr lang="en-US" altLang="zh-CN" b="1" dirty="0">
                <a:solidFill>
                  <a:schemeClr val="tx1"/>
                </a:solidFill>
              </a:rPr>
              <a:t>EXISTS</a:t>
            </a:r>
            <a:r>
              <a:rPr lang="zh-CN" altLang="en-US" b="1" dirty="0">
                <a:solidFill>
                  <a:schemeClr val="tx1"/>
                </a:solidFill>
              </a:rPr>
              <a:t>一般只用于相关子查询。</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嵌套查询示例</a:t>
            </a:r>
            <a:endParaRPr lang="en-US" altLang="zh-CN" b="1" dirty="0">
              <a:solidFill>
                <a:schemeClr val="tx1"/>
              </a:solidFill>
            </a:endParaRPr>
          </a:p>
          <a:p>
            <a:pPr lvl="2" eaLnBrk="1" hangingPunct="1"/>
            <a:r>
              <a:rPr lang="zh-CN" altLang="en-US" b="1" dirty="0">
                <a:solidFill>
                  <a:schemeClr val="tx1"/>
                </a:solidFill>
              </a:rPr>
              <a:t>在医院数据库中，查询给姓名为“刘景”的患者开过处方的医生。</a:t>
            </a:r>
          </a:p>
          <a:p>
            <a:pPr lvl="2" eaLnBrk="1" hangingPunct="1">
              <a:buNone/>
            </a:pPr>
            <a:r>
              <a:rPr lang="zh-CN" altLang="en-US" b="1" dirty="0">
                <a:solidFill>
                  <a:schemeClr val="tx1"/>
                </a:solidFill>
              </a:rPr>
              <a:t>解法一：相关子查询</a:t>
            </a:r>
          </a:p>
          <a:p>
            <a:pPr lvl="2" eaLnBrk="1" hangingPunct="1">
              <a:buNone/>
            </a:pPr>
            <a:r>
              <a:rPr lang="en-US" altLang="zh-CN" b="1" dirty="0">
                <a:solidFill>
                  <a:schemeClr val="tx1"/>
                </a:solidFill>
              </a:rPr>
              <a:t>SELECT </a:t>
            </a:r>
            <a:r>
              <a:rPr lang="en-US" altLang="zh-CN" b="1" dirty="0" err="1">
                <a:solidFill>
                  <a:schemeClr val="tx1"/>
                </a:solidFill>
              </a:rPr>
              <a:t>Dno</a:t>
            </a:r>
            <a:r>
              <a:rPr lang="en-US" altLang="zh-CN" b="1" dirty="0">
                <a:solidFill>
                  <a:schemeClr val="tx1"/>
                </a:solidFill>
              </a:rPr>
              <a:t> </a:t>
            </a:r>
            <a:r>
              <a:rPr lang="zh-CN" altLang="en-US" b="1" dirty="0">
                <a:solidFill>
                  <a:schemeClr val="tx1"/>
                </a:solidFill>
              </a:rPr>
              <a:t>医生编号</a:t>
            </a:r>
            <a:r>
              <a:rPr lang="en-US" altLang="zh-CN" b="1" dirty="0">
                <a:solidFill>
                  <a:schemeClr val="tx1"/>
                </a:solidFill>
              </a:rPr>
              <a:t>,</a:t>
            </a:r>
            <a:r>
              <a:rPr lang="en-US" altLang="zh-CN" b="1" dirty="0" err="1">
                <a:solidFill>
                  <a:schemeClr val="tx1"/>
                </a:solidFill>
              </a:rPr>
              <a:t>Dname</a:t>
            </a:r>
            <a:r>
              <a:rPr lang="en-US" altLang="zh-CN" b="1" dirty="0">
                <a:solidFill>
                  <a:schemeClr val="tx1"/>
                </a:solidFill>
              </a:rPr>
              <a:t> </a:t>
            </a:r>
            <a:r>
              <a:rPr lang="zh-CN" altLang="en-US" b="1" dirty="0">
                <a:solidFill>
                  <a:schemeClr val="tx1"/>
                </a:solidFill>
              </a:rPr>
              <a:t>姓名</a:t>
            </a:r>
            <a:r>
              <a:rPr lang="en-US" altLang="zh-CN" b="1" dirty="0">
                <a:solidFill>
                  <a:schemeClr val="tx1"/>
                </a:solidFill>
              </a:rPr>
              <a:t>,</a:t>
            </a:r>
            <a:r>
              <a:rPr lang="en-US" altLang="zh-CN" b="1" dirty="0" err="1">
                <a:solidFill>
                  <a:schemeClr val="tx1"/>
                </a:solidFill>
              </a:rPr>
              <a:t>Dsex</a:t>
            </a:r>
            <a:r>
              <a:rPr lang="en-US" altLang="zh-CN" b="1" dirty="0">
                <a:solidFill>
                  <a:schemeClr val="tx1"/>
                </a:solidFill>
              </a:rPr>
              <a:t> </a:t>
            </a:r>
            <a:r>
              <a:rPr lang="zh-CN" altLang="en-US" b="1" dirty="0">
                <a:solidFill>
                  <a:schemeClr val="tx1"/>
                </a:solidFill>
              </a:rPr>
              <a:t>性别</a:t>
            </a:r>
            <a:r>
              <a:rPr lang="en-US" altLang="zh-CN" b="1" dirty="0">
                <a:solidFill>
                  <a:schemeClr val="tx1"/>
                </a:solidFill>
              </a:rPr>
              <a:t>,</a:t>
            </a:r>
            <a:r>
              <a:rPr lang="en-US" altLang="zh-CN" b="1" dirty="0" err="1">
                <a:solidFill>
                  <a:schemeClr val="tx1"/>
                </a:solidFill>
              </a:rPr>
              <a:t>Dage</a:t>
            </a:r>
            <a:r>
              <a:rPr lang="zh-CN" altLang="en-US" b="1" dirty="0">
                <a:solidFill>
                  <a:schemeClr val="tx1"/>
                </a:solidFill>
              </a:rPr>
              <a:t>年龄</a:t>
            </a:r>
            <a:r>
              <a:rPr lang="en-US" altLang="zh-CN" b="1" dirty="0">
                <a:solidFill>
                  <a:schemeClr val="tx1"/>
                </a:solidFill>
              </a:rPr>
              <a:t>,</a:t>
            </a:r>
            <a:r>
              <a:rPr lang="en-US" altLang="zh-CN" b="1" dirty="0" err="1">
                <a:solidFill>
                  <a:schemeClr val="tx1"/>
                </a:solidFill>
              </a:rPr>
              <a:t>Dlevel</a:t>
            </a:r>
            <a:r>
              <a:rPr lang="zh-CN" altLang="en-US" b="1" dirty="0">
                <a:solidFill>
                  <a:schemeClr val="tx1"/>
                </a:solidFill>
              </a:rPr>
              <a:t>职称 </a:t>
            </a:r>
          </a:p>
          <a:p>
            <a:pPr lvl="2" eaLnBrk="1" hangingPunct="1">
              <a:buNone/>
            </a:pPr>
            <a:r>
              <a:rPr lang="en-US" altLang="zh-CN" b="1" dirty="0">
                <a:solidFill>
                  <a:schemeClr val="tx1"/>
                </a:solidFill>
              </a:rPr>
              <a:t>FROM </a:t>
            </a:r>
            <a:r>
              <a:rPr lang="en-US" altLang="zh-CN" b="1" dirty="0">
                <a:solidFill>
                  <a:srgbClr val="FF0000"/>
                </a:solidFill>
              </a:rPr>
              <a:t>Doctor</a:t>
            </a:r>
          </a:p>
          <a:p>
            <a:pPr lvl="2" eaLnBrk="1" hangingPunct="1">
              <a:buNone/>
            </a:pPr>
            <a:r>
              <a:rPr lang="en-US" altLang="zh-CN" b="1" dirty="0">
                <a:solidFill>
                  <a:schemeClr val="tx1"/>
                </a:solidFill>
              </a:rPr>
              <a:t>WHERE EXISTS ( SELECT * FROM </a:t>
            </a:r>
            <a:r>
              <a:rPr lang="en-US" altLang="zh-CN" b="1" dirty="0" err="1">
                <a:solidFill>
                  <a:srgbClr val="00B050"/>
                </a:solidFill>
              </a:rPr>
              <a:t>RecipeMaster</a:t>
            </a:r>
            <a:endParaRPr lang="en-US" altLang="zh-CN" b="1" dirty="0">
              <a:solidFill>
                <a:srgbClr val="00B050"/>
              </a:solidFill>
            </a:endParaRPr>
          </a:p>
          <a:p>
            <a:pPr lvl="2" eaLnBrk="1" hangingPunct="1">
              <a:buNone/>
            </a:pPr>
            <a:r>
              <a:rPr lang="en-US" altLang="zh-CN" b="1" dirty="0">
                <a:solidFill>
                  <a:schemeClr val="tx1"/>
                </a:solidFill>
              </a:rPr>
              <a:t>               WHERE </a:t>
            </a:r>
            <a:r>
              <a:rPr lang="en-US" altLang="zh-CN" b="1" dirty="0" err="1">
                <a:solidFill>
                  <a:schemeClr val="tx1"/>
                </a:solidFill>
              </a:rPr>
              <a:t>RecipeMaster.Dno</a:t>
            </a:r>
            <a:r>
              <a:rPr lang="en-US" altLang="zh-CN" b="1" dirty="0">
                <a:solidFill>
                  <a:schemeClr val="tx1"/>
                </a:solidFill>
              </a:rPr>
              <a:t>=</a:t>
            </a:r>
            <a:r>
              <a:rPr lang="en-US" altLang="zh-CN" b="1" dirty="0" err="1">
                <a:solidFill>
                  <a:srgbClr val="FF0000"/>
                </a:solidFill>
              </a:rPr>
              <a:t>Doctor.Dno</a:t>
            </a:r>
            <a:r>
              <a:rPr lang="en-US" altLang="zh-CN" b="1" dirty="0">
                <a:solidFill>
                  <a:schemeClr val="tx1"/>
                </a:solidFill>
              </a:rPr>
              <a:t> </a:t>
            </a:r>
          </a:p>
          <a:p>
            <a:pPr lvl="2" eaLnBrk="1" hangingPunct="1">
              <a:buNone/>
            </a:pPr>
            <a:r>
              <a:rPr lang="en-US" altLang="zh-CN" b="1" dirty="0">
                <a:solidFill>
                  <a:schemeClr val="tx1"/>
                </a:solidFill>
              </a:rPr>
              <a:t>                     AND EXISTS ( SELECT * FROM Patient</a:t>
            </a:r>
          </a:p>
          <a:p>
            <a:pPr lvl="2" eaLnBrk="1" hangingPunct="1">
              <a:buNone/>
            </a:pPr>
            <a:r>
              <a:rPr lang="en-US" altLang="zh-CN" b="1" dirty="0">
                <a:solidFill>
                  <a:schemeClr val="tx1"/>
                </a:solidFill>
              </a:rPr>
              <a:t>                                  WHERE </a:t>
            </a:r>
            <a:r>
              <a:rPr lang="en-US" altLang="zh-CN" b="1" dirty="0" err="1">
                <a:solidFill>
                  <a:schemeClr val="tx1"/>
                </a:solidFill>
              </a:rPr>
              <a:t>Patient.Pname</a:t>
            </a:r>
            <a:r>
              <a:rPr lang="en-US" altLang="zh-CN" b="1" dirty="0">
                <a:solidFill>
                  <a:schemeClr val="tx1"/>
                </a:solidFill>
              </a:rPr>
              <a:t>='</a:t>
            </a:r>
            <a:r>
              <a:rPr lang="zh-CN" altLang="en-US" b="1" dirty="0">
                <a:solidFill>
                  <a:schemeClr val="tx1"/>
                </a:solidFill>
              </a:rPr>
              <a:t>刘景</a:t>
            </a:r>
            <a:r>
              <a:rPr lang="en-US" altLang="zh-CN" b="1" dirty="0">
                <a:solidFill>
                  <a:schemeClr val="tx1"/>
                </a:solidFill>
              </a:rPr>
              <a:t>'  AND 	                          </a:t>
            </a:r>
            <a:r>
              <a:rPr lang="en-US" altLang="zh-CN" b="1" dirty="0" err="1">
                <a:solidFill>
                  <a:schemeClr val="tx1"/>
                </a:solidFill>
              </a:rPr>
              <a:t>Patient.Pno</a:t>
            </a:r>
            <a:r>
              <a:rPr lang="en-US" altLang="zh-CN" b="1" dirty="0">
                <a:solidFill>
                  <a:schemeClr val="tx1"/>
                </a:solidFill>
              </a:rPr>
              <a:t>=</a:t>
            </a:r>
            <a:r>
              <a:rPr lang="en-US" altLang="zh-CN" b="1" dirty="0" err="1">
                <a:solidFill>
                  <a:srgbClr val="00B050"/>
                </a:solidFill>
              </a:rPr>
              <a:t>RecipeMaster.Pno</a:t>
            </a:r>
            <a:r>
              <a:rPr lang="en-US" altLang="zh-CN" b="1" dirty="0">
                <a:solidFill>
                  <a:schemeClr val="tx1"/>
                </a:solidFill>
              </a:rPr>
              <a:t> </a:t>
            </a:r>
          </a:p>
          <a:p>
            <a:pPr lvl="2" eaLnBrk="1" hangingPunct="1">
              <a:buNone/>
            </a:pPr>
            <a:r>
              <a:rPr lang="en-US" altLang="zh-CN" b="1" dirty="0">
                <a:solidFill>
                  <a:schemeClr val="tx1"/>
                </a:solidFill>
              </a:rPr>
              <a:t>                                 ) </a:t>
            </a:r>
          </a:p>
          <a:p>
            <a:pPr lvl="2" eaLnBrk="1" hangingPunct="1">
              <a:buNone/>
            </a:pPr>
            <a:r>
              <a:rPr lang="en-US" altLang="zh-CN" b="1" dirty="0">
                <a:solidFill>
                  <a:schemeClr val="tx1"/>
                </a:solidFill>
              </a:rPr>
              <a:t>               )</a:t>
            </a:r>
            <a:endParaRPr lang="zh-CN" altLang="en-US"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嵌套查询示例</a:t>
            </a:r>
            <a:endParaRPr lang="en-US" altLang="zh-CN" b="1" dirty="0">
              <a:solidFill>
                <a:schemeClr val="tx1"/>
              </a:solidFill>
            </a:endParaRPr>
          </a:p>
          <a:p>
            <a:pPr lvl="2" eaLnBrk="1" hangingPunct="1"/>
            <a:r>
              <a:rPr lang="zh-CN" altLang="en-US" b="1" dirty="0">
                <a:solidFill>
                  <a:schemeClr val="tx1"/>
                </a:solidFill>
              </a:rPr>
              <a:t>在医院数据库中，查询给姓名为“刘景”的患者开过处方的医生。</a:t>
            </a:r>
          </a:p>
          <a:p>
            <a:pPr lvl="2" eaLnBrk="1" hangingPunct="1">
              <a:buNone/>
            </a:pPr>
            <a:r>
              <a:rPr lang="zh-CN" altLang="en-US" b="1" dirty="0">
                <a:solidFill>
                  <a:schemeClr val="tx1"/>
                </a:solidFill>
              </a:rPr>
              <a:t>解法二：不相关子查询</a:t>
            </a:r>
          </a:p>
          <a:p>
            <a:pPr lvl="2" eaLnBrk="1" hangingPunct="1">
              <a:buNone/>
            </a:pPr>
            <a:r>
              <a:rPr lang="en-US" altLang="zh-CN" b="1" dirty="0">
                <a:solidFill>
                  <a:schemeClr val="tx1"/>
                </a:solidFill>
              </a:rPr>
              <a:t>SELECT </a:t>
            </a:r>
            <a:r>
              <a:rPr lang="en-US" altLang="zh-CN" b="1" dirty="0" err="1">
                <a:solidFill>
                  <a:schemeClr val="tx1"/>
                </a:solidFill>
              </a:rPr>
              <a:t>Dno</a:t>
            </a:r>
            <a:r>
              <a:rPr lang="en-US" altLang="zh-CN" b="1" dirty="0">
                <a:solidFill>
                  <a:schemeClr val="tx1"/>
                </a:solidFill>
              </a:rPr>
              <a:t> </a:t>
            </a:r>
            <a:r>
              <a:rPr lang="zh-CN" altLang="en-US" b="1" dirty="0">
                <a:solidFill>
                  <a:schemeClr val="tx1"/>
                </a:solidFill>
              </a:rPr>
              <a:t>医生编号</a:t>
            </a:r>
            <a:r>
              <a:rPr lang="en-US" altLang="zh-CN" b="1" dirty="0">
                <a:solidFill>
                  <a:schemeClr val="tx1"/>
                </a:solidFill>
              </a:rPr>
              <a:t>,</a:t>
            </a:r>
            <a:r>
              <a:rPr lang="en-US" altLang="zh-CN" b="1" dirty="0" err="1">
                <a:solidFill>
                  <a:schemeClr val="tx1"/>
                </a:solidFill>
              </a:rPr>
              <a:t>Dname</a:t>
            </a:r>
            <a:r>
              <a:rPr lang="en-US" altLang="zh-CN" b="1" dirty="0">
                <a:solidFill>
                  <a:schemeClr val="tx1"/>
                </a:solidFill>
              </a:rPr>
              <a:t> </a:t>
            </a:r>
            <a:r>
              <a:rPr lang="zh-CN" altLang="en-US" b="1" dirty="0">
                <a:solidFill>
                  <a:schemeClr val="tx1"/>
                </a:solidFill>
              </a:rPr>
              <a:t>姓名</a:t>
            </a:r>
            <a:r>
              <a:rPr lang="en-US" altLang="zh-CN" b="1" dirty="0">
                <a:solidFill>
                  <a:schemeClr val="tx1"/>
                </a:solidFill>
              </a:rPr>
              <a:t>, </a:t>
            </a:r>
            <a:r>
              <a:rPr lang="en-US" altLang="zh-CN" b="1" dirty="0" err="1">
                <a:solidFill>
                  <a:schemeClr val="tx1"/>
                </a:solidFill>
              </a:rPr>
              <a:t>Dsex</a:t>
            </a:r>
            <a:r>
              <a:rPr lang="en-US" altLang="zh-CN" b="1" dirty="0">
                <a:solidFill>
                  <a:schemeClr val="tx1"/>
                </a:solidFill>
              </a:rPr>
              <a:t> </a:t>
            </a:r>
            <a:r>
              <a:rPr lang="zh-CN" altLang="en-US" b="1" dirty="0">
                <a:solidFill>
                  <a:schemeClr val="tx1"/>
                </a:solidFill>
              </a:rPr>
              <a:t>性别</a:t>
            </a:r>
            <a:r>
              <a:rPr lang="en-US" altLang="zh-CN" b="1" dirty="0">
                <a:solidFill>
                  <a:schemeClr val="tx1"/>
                </a:solidFill>
              </a:rPr>
              <a:t>,</a:t>
            </a:r>
            <a:r>
              <a:rPr lang="en-US" altLang="zh-CN" b="1" dirty="0" err="1">
                <a:solidFill>
                  <a:schemeClr val="tx1"/>
                </a:solidFill>
              </a:rPr>
              <a:t>Dage</a:t>
            </a:r>
            <a:r>
              <a:rPr lang="en-US" altLang="zh-CN" b="1" dirty="0">
                <a:solidFill>
                  <a:schemeClr val="tx1"/>
                </a:solidFill>
              </a:rPr>
              <a:t> </a:t>
            </a:r>
            <a:r>
              <a:rPr lang="zh-CN" altLang="en-US" b="1" dirty="0">
                <a:solidFill>
                  <a:schemeClr val="tx1"/>
                </a:solidFill>
              </a:rPr>
              <a:t>年龄</a:t>
            </a:r>
            <a:r>
              <a:rPr lang="en-US" altLang="zh-CN" b="1" dirty="0">
                <a:solidFill>
                  <a:schemeClr val="tx1"/>
                </a:solidFill>
              </a:rPr>
              <a:t>,</a:t>
            </a:r>
            <a:r>
              <a:rPr lang="en-US" altLang="zh-CN" b="1" dirty="0" err="1">
                <a:solidFill>
                  <a:schemeClr val="tx1"/>
                </a:solidFill>
              </a:rPr>
              <a:t>Dlevel</a:t>
            </a:r>
            <a:r>
              <a:rPr lang="en-US" altLang="zh-CN" b="1" dirty="0">
                <a:solidFill>
                  <a:schemeClr val="tx1"/>
                </a:solidFill>
              </a:rPr>
              <a:t> </a:t>
            </a:r>
            <a:r>
              <a:rPr lang="zh-CN" altLang="en-US" b="1" dirty="0">
                <a:solidFill>
                  <a:schemeClr val="tx1"/>
                </a:solidFill>
              </a:rPr>
              <a:t>职称 </a:t>
            </a:r>
          </a:p>
          <a:p>
            <a:pPr lvl="2" eaLnBrk="1" hangingPunct="1">
              <a:buNone/>
            </a:pPr>
            <a:r>
              <a:rPr lang="en-US" altLang="zh-CN" b="1" dirty="0">
                <a:solidFill>
                  <a:schemeClr val="tx1"/>
                </a:solidFill>
              </a:rPr>
              <a:t>FROM Doctor</a:t>
            </a:r>
          </a:p>
          <a:p>
            <a:pPr lvl="2" eaLnBrk="1" hangingPunct="1">
              <a:buNone/>
            </a:pPr>
            <a:r>
              <a:rPr lang="en-US" altLang="zh-CN" b="1" dirty="0">
                <a:solidFill>
                  <a:schemeClr val="tx1"/>
                </a:solidFill>
              </a:rPr>
              <a:t>WHERE </a:t>
            </a:r>
            <a:r>
              <a:rPr lang="en-US" altLang="zh-CN" b="1" dirty="0" err="1">
                <a:solidFill>
                  <a:schemeClr val="tx1"/>
                </a:solidFill>
              </a:rPr>
              <a:t>Doctor.Dno</a:t>
            </a:r>
            <a:r>
              <a:rPr lang="en-US" altLang="zh-CN" b="1" dirty="0">
                <a:solidFill>
                  <a:schemeClr val="tx1"/>
                </a:solidFill>
              </a:rPr>
              <a:t> IN ( SELECT </a:t>
            </a:r>
            <a:r>
              <a:rPr lang="en-US" altLang="zh-CN" b="1" dirty="0" err="1">
                <a:solidFill>
                  <a:schemeClr val="tx1"/>
                </a:solidFill>
              </a:rPr>
              <a:t>Dno</a:t>
            </a:r>
            <a:r>
              <a:rPr lang="en-US" altLang="zh-CN" b="1" dirty="0">
                <a:solidFill>
                  <a:schemeClr val="tx1"/>
                </a:solidFill>
              </a:rPr>
              <a:t> </a:t>
            </a:r>
          </a:p>
          <a:p>
            <a:pPr lvl="2" eaLnBrk="1" hangingPunct="1">
              <a:buNone/>
            </a:pPr>
            <a:r>
              <a:rPr lang="en-US" altLang="zh-CN" b="1" dirty="0">
                <a:solidFill>
                  <a:schemeClr val="tx1"/>
                </a:solidFill>
              </a:rPr>
              <a:t>                      FROM </a:t>
            </a:r>
            <a:r>
              <a:rPr lang="en-US" altLang="zh-CN" b="1" dirty="0" err="1">
                <a:solidFill>
                  <a:schemeClr val="tx1"/>
                </a:solidFill>
              </a:rPr>
              <a:t>RecipeMaster</a:t>
            </a:r>
            <a:endParaRPr lang="en-US" altLang="zh-CN" b="1" dirty="0">
              <a:solidFill>
                <a:schemeClr val="tx1"/>
              </a:solidFill>
            </a:endParaRPr>
          </a:p>
          <a:p>
            <a:pPr lvl="2" eaLnBrk="1" hangingPunct="1">
              <a:buNone/>
            </a:pPr>
            <a:r>
              <a:rPr lang="en-US" altLang="zh-CN" b="1" dirty="0">
                <a:solidFill>
                  <a:schemeClr val="tx1"/>
                </a:solidFill>
              </a:rPr>
              <a:t>                      WHERE </a:t>
            </a:r>
            <a:r>
              <a:rPr lang="en-US" altLang="zh-CN" b="1" dirty="0" err="1">
                <a:solidFill>
                  <a:schemeClr val="tx1"/>
                </a:solidFill>
              </a:rPr>
              <a:t>RecipeMaster.Pno</a:t>
            </a:r>
            <a:r>
              <a:rPr lang="en-US" altLang="zh-CN" b="1" dirty="0">
                <a:solidFill>
                  <a:schemeClr val="tx1"/>
                </a:solidFill>
              </a:rPr>
              <a:t> </a:t>
            </a:r>
          </a:p>
          <a:p>
            <a:pPr lvl="2" eaLnBrk="1" hangingPunct="1">
              <a:buNone/>
            </a:pPr>
            <a:r>
              <a:rPr lang="en-US" altLang="zh-CN" b="1" dirty="0">
                <a:solidFill>
                  <a:schemeClr val="tx1"/>
                </a:solidFill>
              </a:rPr>
              <a:t>                            IN ( SELECT </a:t>
            </a:r>
            <a:r>
              <a:rPr lang="en-US" altLang="zh-CN" b="1" dirty="0" err="1">
                <a:solidFill>
                  <a:schemeClr val="tx1"/>
                </a:solidFill>
              </a:rPr>
              <a:t>Pno</a:t>
            </a:r>
            <a:endParaRPr lang="en-US" altLang="zh-CN" b="1" dirty="0">
              <a:solidFill>
                <a:schemeClr val="tx1"/>
              </a:solidFill>
            </a:endParaRPr>
          </a:p>
          <a:p>
            <a:pPr lvl="2" eaLnBrk="1" hangingPunct="1">
              <a:buNone/>
            </a:pPr>
            <a:r>
              <a:rPr lang="en-US" altLang="zh-CN" b="1" dirty="0">
                <a:solidFill>
                  <a:schemeClr val="tx1"/>
                </a:solidFill>
              </a:rPr>
              <a:t>                                 FROM Patient</a:t>
            </a:r>
          </a:p>
          <a:p>
            <a:pPr lvl="2" eaLnBrk="1" hangingPunct="1">
              <a:buNone/>
            </a:pPr>
            <a:r>
              <a:rPr lang="en-US" altLang="zh-CN" b="1" dirty="0">
                <a:solidFill>
                  <a:schemeClr val="tx1"/>
                </a:solidFill>
              </a:rPr>
              <a:t>					  WHERE </a:t>
            </a:r>
            <a:r>
              <a:rPr lang="en-US" altLang="zh-CN" b="1" dirty="0" err="1">
                <a:solidFill>
                  <a:schemeClr val="tx1"/>
                </a:solidFill>
              </a:rPr>
              <a:t>Patient.Pname</a:t>
            </a:r>
            <a:r>
              <a:rPr lang="en-US" altLang="zh-CN" b="1" dirty="0">
                <a:solidFill>
                  <a:schemeClr val="tx1"/>
                </a:solidFill>
              </a:rPr>
              <a:t>='</a:t>
            </a:r>
            <a:r>
              <a:rPr lang="zh-CN" altLang="en-US" b="1" dirty="0">
                <a:solidFill>
                  <a:schemeClr val="tx1"/>
                </a:solidFill>
              </a:rPr>
              <a:t>刘景</a:t>
            </a:r>
            <a:r>
              <a:rPr lang="en-US" altLang="zh-CN" b="1" dirty="0">
                <a:solidFill>
                  <a:schemeClr val="tx1"/>
                </a:solidFill>
              </a:rPr>
              <a:t>' </a:t>
            </a:r>
          </a:p>
          <a:p>
            <a:pPr lvl="2" eaLnBrk="1" hangingPunct="1">
              <a:buNone/>
            </a:pPr>
            <a:r>
              <a:rPr lang="en-US" altLang="zh-CN" b="1" dirty="0">
                <a:solidFill>
                  <a:schemeClr val="tx1"/>
                </a:solidFill>
              </a:rPr>
              <a:t>                                ) </a:t>
            </a:r>
          </a:p>
          <a:p>
            <a:pPr lvl="2" eaLnBrk="1" hangingPunct="1">
              <a:buNone/>
            </a:pPr>
            <a:r>
              <a:rPr lang="en-US" altLang="zh-CN" b="1" dirty="0">
                <a:solidFill>
                  <a:schemeClr val="tx1"/>
                </a:solidFill>
              </a:rPr>
              <a:t>			     ) </a:t>
            </a:r>
            <a:endParaRPr lang="zh-CN" altLang="en-US"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嵌套查询示例</a:t>
            </a:r>
            <a:endParaRPr lang="en-US" altLang="zh-CN" b="1" dirty="0">
              <a:solidFill>
                <a:schemeClr val="tx1"/>
              </a:solidFill>
            </a:endParaRPr>
          </a:p>
          <a:p>
            <a:pPr lvl="2" eaLnBrk="1" hangingPunct="1"/>
            <a:r>
              <a:rPr lang="zh-CN" altLang="en-US" b="1" dirty="0">
                <a:solidFill>
                  <a:schemeClr val="tx1"/>
                </a:solidFill>
              </a:rPr>
              <a:t>在医院数据库中，查询给姓名为“刘景”的患者开过处方的医生。</a:t>
            </a:r>
          </a:p>
          <a:p>
            <a:pPr lvl="2" eaLnBrk="1" hangingPunct="1">
              <a:buNone/>
            </a:pPr>
            <a:r>
              <a:rPr lang="zh-CN" altLang="en-US" b="1" dirty="0">
                <a:solidFill>
                  <a:schemeClr val="tx1"/>
                </a:solidFill>
              </a:rPr>
              <a:t>解法三：连接查询 </a:t>
            </a:r>
          </a:p>
          <a:p>
            <a:pPr lvl="2" eaLnBrk="1" hangingPunct="1">
              <a:buNone/>
            </a:pPr>
            <a:r>
              <a:rPr lang="en-US" altLang="zh-CN" b="1" dirty="0">
                <a:solidFill>
                  <a:schemeClr val="tx1"/>
                </a:solidFill>
              </a:rPr>
              <a:t>SELECT </a:t>
            </a:r>
            <a:r>
              <a:rPr lang="en-US" altLang="zh-CN" b="1" dirty="0" err="1">
                <a:solidFill>
                  <a:schemeClr val="tx1"/>
                </a:solidFill>
              </a:rPr>
              <a:t>D.Dno</a:t>
            </a:r>
            <a:r>
              <a:rPr lang="en-US" altLang="zh-CN" b="1" dirty="0">
                <a:solidFill>
                  <a:schemeClr val="tx1"/>
                </a:solidFill>
              </a:rPr>
              <a:t> </a:t>
            </a:r>
            <a:r>
              <a:rPr lang="zh-CN" altLang="en-US" b="1" dirty="0">
                <a:solidFill>
                  <a:schemeClr val="tx1"/>
                </a:solidFill>
              </a:rPr>
              <a:t>医生编号，</a:t>
            </a:r>
            <a:r>
              <a:rPr lang="en-US" altLang="zh-CN" b="1" dirty="0" err="1">
                <a:solidFill>
                  <a:schemeClr val="tx1"/>
                </a:solidFill>
              </a:rPr>
              <a:t>Dname</a:t>
            </a:r>
            <a:r>
              <a:rPr lang="zh-CN" altLang="en-US" b="1" dirty="0">
                <a:solidFill>
                  <a:schemeClr val="tx1"/>
                </a:solidFill>
              </a:rPr>
              <a:t>姓名，</a:t>
            </a:r>
            <a:r>
              <a:rPr lang="en-US" altLang="zh-CN" b="1" dirty="0" err="1">
                <a:solidFill>
                  <a:schemeClr val="tx1"/>
                </a:solidFill>
              </a:rPr>
              <a:t>Dsex</a:t>
            </a:r>
            <a:r>
              <a:rPr lang="zh-CN" altLang="en-US" b="1" dirty="0">
                <a:solidFill>
                  <a:schemeClr val="tx1"/>
                </a:solidFill>
              </a:rPr>
              <a:t>性别，</a:t>
            </a:r>
            <a:r>
              <a:rPr lang="en-US" altLang="zh-CN" b="1" dirty="0" err="1">
                <a:solidFill>
                  <a:schemeClr val="tx1"/>
                </a:solidFill>
              </a:rPr>
              <a:t>Dage</a:t>
            </a:r>
            <a:r>
              <a:rPr lang="zh-CN" altLang="en-US" b="1" dirty="0">
                <a:solidFill>
                  <a:schemeClr val="tx1"/>
                </a:solidFill>
              </a:rPr>
              <a:t>年龄，</a:t>
            </a:r>
            <a:r>
              <a:rPr lang="en-US" altLang="zh-CN" b="1" dirty="0" err="1">
                <a:solidFill>
                  <a:schemeClr val="tx1"/>
                </a:solidFill>
              </a:rPr>
              <a:t>Dlevel</a:t>
            </a:r>
            <a:r>
              <a:rPr lang="zh-CN" altLang="en-US" b="1" dirty="0">
                <a:solidFill>
                  <a:schemeClr val="tx1"/>
                </a:solidFill>
              </a:rPr>
              <a:t>职称 </a:t>
            </a:r>
          </a:p>
          <a:p>
            <a:pPr lvl="2" eaLnBrk="1" hangingPunct="1">
              <a:buNone/>
            </a:pPr>
            <a:r>
              <a:rPr lang="en-US" altLang="zh-CN" b="1" dirty="0">
                <a:solidFill>
                  <a:schemeClr val="tx1"/>
                </a:solidFill>
              </a:rPr>
              <a:t>FROM </a:t>
            </a:r>
            <a:r>
              <a:rPr lang="en-US" altLang="zh-CN" b="1" dirty="0">
                <a:solidFill>
                  <a:srgbClr val="FF0000"/>
                </a:solidFill>
              </a:rPr>
              <a:t>Doctor D</a:t>
            </a:r>
            <a:r>
              <a:rPr lang="zh-CN" altLang="en-US" b="1" dirty="0">
                <a:solidFill>
                  <a:srgbClr val="FF0000"/>
                </a:solidFill>
              </a:rPr>
              <a:t>，</a:t>
            </a:r>
            <a:r>
              <a:rPr lang="en-US" altLang="zh-CN" b="1" dirty="0" err="1">
                <a:solidFill>
                  <a:srgbClr val="FF0000"/>
                </a:solidFill>
              </a:rPr>
              <a:t>RecipeMaster</a:t>
            </a:r>
            <a:r>
              <a:rPr lang="en-US" altLang="zh-CN" b="1" dirty="0">
                <a:solidFill>
                  <a:srgbClr val="FF0000"/>
                </a:solidFill>
              </a:rPr>
              <a:t> R</a:t>
            </a:r>
            <a:r>
              <a:rPr lang="zh-CN" altLang="en-US" b="1" dirty="0">
                <a:solidFill>
                  <a:srgbClr val="FF0000"/>
                </a:solidFill>
              </a:rPr>
              <a:t>，</a:t>
            </a:r>
            <a:r>
              <a:rPr lang="en-US" altLang="zh-CN" b="1" dirty="0">
                <a:solidFill>
                  <a:srgbClr val="FF0000"/>
                </a:solidFill>
              </a:rPr>
              <a:t>Patient P</a:t>
            </a:r>
          </a:p>
          <a:p>
            <a:pPr lvl="2" eaLnBrk="1" hangingPunct="1">
              <a:buNone/>
            </a:pPr>
            <a:r>
              <a:rPr lang="en-US" altLang="zh-CN" b="1" dirty="0">
                <a:solidFill>
                  <a:schemeClr val="tx1"/>
                </a:solidFill>
              </a:rPr>
              <a:t>WHERE </a:t>
            </a:r>
            <a:r>
              <a:rPr lang="en-US" altLang="zh-CN" b="1" dirty="0" err="1">
                <a:solidFill>
                  <a:srgbClr val="FF0000"/>
                </a:solidFill>
              </a:rPr>
              <a:t>D.Dno</a:t>
            </a:r>
            <a:r>
              <a:rPr lang="en-US" altLang="zh-CN" b="1" dirty="0">
                <a:solidFill>
                  <a:srgbClr val="FF0000"/>
                </a:solidFill>
              </a:rPr>
              <a:t>=</a:t>
            </a:r>
            <a:r>
              <a:rPr lang="en-US" altLang="zh-CN" b="1" dirty="0" err="1">
                <a:solidFill>
                  <a:srgbClr val="FF0000"/>
                </a:solidFill>
              </a:rPr>
              <a:t>R.Dno</a:t>
            </a:r>
            <a:r>
              <a:rPr lang="en-US" altLang="zh-CN" b="1" dirty="0">
                <a:solidFill>
                  <a:srgbClr val="FF0000"/>
                </a:solidFill>
              </a:rPr>
              <a:t> AND </a:t>
            </a:r>
            <a:r>
              <a:rPr lang="en-US" altLang="zh-CN" b="1" dirty="0" err="1">
                <a:solidFill>
                  <a:srgbClr val="FF0000"/>
                </a:solidFill>
              </a:rPr>
              <a:t>R.Pno</a:t>
            </a:r>
            <a:r>
              <a:rPr lang="en-US" altLang="zh-CN" b="1" dirty="0">
                <a:solidFill>
                  <a:srgbClr val="FF0000"/>
                </a:solidFill>
              </a:rPr>
              <a:t>=</a:t>
            </a:r>
            <a:r>
              <a:rPr lang="en-US" altLang="zh-CN" b="1" dirty="0" err="1">
                <a:solidFill>
                  <a:srgbClr val="FF0000"/>
                </a:solidFill>
              </a:rPr>
              <a:t>P.Pno</a:t>
            </a:r>
            <a:r>
              <a:rPr lang="en-US" altLang="zh-CN" b="1" dirty="0">
                <a:solidFill>
                  <a:srgbClr val="FF0000"/>
                </a:solidFill>
              </a:rPr>
              <a:t> AND </a:t>
            </a:r>
            <a:r>
              <a:rPr lang="en-US" altLang="zh-CN" b="1" dirty="0" err="1">
                <a:solidFill>
                  <a:srgbClr val="FF0000"/>
                </a:solidFill>
              </a:rPr>
              <a:t>Pname</a:t>
            </a:r>
            <a:r>
              <a:rPr lang="en-US" altLang="zh-CN" b="1" dirty="0">
                <a:solidFill>
                  <a:srgbClr val="FF0000"/>
                </a:solidFill>
              </a:rPr>
              <a:t>='</a:t>
            </a:r>
            <a:r>
              <a:rPr lang="zh-CN" altLang="en-US" b="1" dirty="0">
                <a:solidFill>
                  <a:srgbClr val="FF0000"/>
                </a:solidFill>
              </a:rPr>
              <a:t>刘景</a:t>
            </a:r>
            <a:r>
              <a:rPr lang="en-US" altLang="zh-CN" b="1" dirty="0">
                <a:solidFill>
                  <a:srgbClr val="FF0000"/>
                </a:solidFill>
              </a:rPr>
              <a:t>'</a:t>
            </a:r>
            <a:endParaRPr lang="zh-CN" altLang="en-US" b="1" dirty="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嵌套查询</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联合查询：</a:t>
            </a:r>
            <a:r>
              <a:rPr lang="en-US" altLang="zh-CN" b="1" dirty="0">
                <a:solidFill>
                  <a:schemeClr val="tx1"/>
                </a:solidFill>
              </a:rPr>
              <a:t>UNION</a:t>
            </a:r>
          </a:p>
          <a:p>
            <a:pPr lvl="2" eaLnBrk="1" hangingPunct="1"/>
            <a:r>
              <a:rPr lang="en-US" altLang="zh-CN" b="1" dirty="0">
                <a:solidFill>
                  <a:schemeClr val="tx1"/>
                </a:solidFill>
              </a:rPr>
              <a:t>UNION</a:t>
            </a:r>
            <a:r>
              <a:rPr lang="zh-CN" altLang="en-US" b="1" dirty="0">
                <a:solidFill>
                  <a:schemeClr val="tx1"/>
                </a:solidFill>
              </a:rPr>
              <a:t>运算符就是将多个查询结果集合并返回，当两个结果集有相同记录时，则合并成唯一记录返回。</a:t>
            </a:r>
            <a:endParaRPr lang="en-US" altLang="zh-CN" b="1" dirty="0">
              <a:solidFill>
                <a:schemeClr val="tx1"/>
              </a:solidFill>
            </a:endParaRPr>
          </a:p>
          <a:p>
            <a:pPr lvl="1" eaLnBrk="1" hangingPunct="1"/>
            <a:r>
              <a:rPr lang="zh-CN" altLang="en-US" b="1" dirty="0">
                <a:solidFill>
                  <a:schemeClr val="tx1"/>
                </a:solidFill>
              </a:rPr>
              <a:t>语法形式：</a:t>
            </a:r>
          </a:p>
          <a:p>
            <a:pPr lvl="3" eaLnBrk="1" hangingPunct="1">
              <a:buNone/>
            </a:pPr>
            <a:r>
              <a:rPr lang="en-US" altLang="zh-CN" b="1" dirty="0">
                <a:solidFill>
                  <a:schemeClr val="tx1"/>
                </a:solidFill>
              </a:rPr>
              <a:t>SELECT &lt;</a:t>
            </a:r>
            <a:r>
              <a:rPr lang="zh-CN" altLang="en-US" b="1" dirty="0">
                <a:solidFill>
                  <a:schemeClr val="tx1"/>
                </a:solidFill>
              </a:rPr>
              <a:t>查询列表</a:t>
            </a:r>
            <a:r>
              <a:rPr lang="en-US" altLang="zh-CN" b="1" dirty="0">
                <a:solidFill>
                  <a:schemeClr val="tx1"/>
                </a:solidFill>
              </a:rPr>
              <a:t>&gt;</a:t>
            </a:r>
          </a:p>
          <a:p>
            <a:pPr lvl="3" eaLnBrk="1" hangingPunct="1">
              <a:buNone/>
            </a:pPr>
            <a:r>
              <a:rPr lang="en-US" altLang="zh-CN" b="1" dirty="0">
                <a:solidFill>
                  <a:schemeClr val="tx1"/>
                </a:solidFill>
              </a:rPr>
              <a:t>FROM &lt;</a:t>
            </a:r>
            <a:r>
              <a:rPr lang="zh-CN" altLang="en-US" b="1" dirty="0">
                <a:solidFill>
                  <a:schemeClr val="tx1"/>
                </a:solidFill>
              </a:rPr>
              <a:t>基表名</a:t>
            </a:r>
            <a:r>
              <a:rPr lang="en-US" altLang="zh-CN" b="1" dirty="0">
                <a:solidFill>
                  <a:schemeClr val="tx1"/>
                </a:solidFill>
              </a:rPr>
              <a:t>|</a:t>
            </a:r>
            <a:r>
              <a:rPr lang="zh-CN" altLang="en-US" b="1" dirty="0">
                <a:solidFill>
                  <a:schemeClr val="tx1"/>
                </a:solidFill>
              </a:rPr>
              <a:t>视图名</a:t>
            </a:r>
            <a:r>
              <a:rPr lang="en-US" altLang="zh-CN" b="1" dirty="0">
                <a:solidFill>
                  <a:schemeClr val="tx1"/>
                </a:solidFill>
              </a:rPr>
              <a:t>&gt; [ </a:t>
            </a:r>
            <a:r>
              <a:rPr lang="zh-CN" altLang="en-US" b="1" dirty="0">
                <a:solidFill>
                  <a:schemeClr val="tx1"/>
                </a:solidFill>
              </a:rPr>
              <a:t>别名 </a:t>
            </a:r>
            <a:r>
              <a:rPr lang="en-US" altLang="zh-CN" b="1" dirty="0">
                <a:solidFill>
                  <a:schemeClr val="tx1"/>
                </a:solidFill>
              </a:rPr>
              <a:t>]</a:t>
            </a:r>
          </a:p>
          <a:p>
            <a:pPr lvl="3" eaLnBrk="1" hangingPunct="1">
              <a:buNone/>
            </a:pPr>
            <a:r>
              <a:rPr lang="en-US" altLang="zh-CN" b="1" dirty="0">
                <a:solidFill>
                  <a:schemeClr val="tx1"/>
                </a:solidFill>
              </a:rPr>
              <a:t>[WHERE &lt;</a:t>
            </a:r>
            <a:r>
              <a:rPr lang="zh-CN" altLang="en-US" b="1" dirty="0">
                <a:solidFill>
                  <a:schemeClr val="tx1"/>
                </a:solidFill>
              </a:rPr>
              <a:t>表达式</a:t>
            </a:r>
            <a:r>
              <a:rPr lang="en-US" altLang="zh-CN" b="1" dirty="0">
                <a:solidFill>
                  <a:schemeClr val="tx1"/>
                </a:solidFill>
              </a:rPr>
              <a:t>&gt;]</a:t>
            </a:r>
          </a:p>
          <a:p>
            <a:pPr lvl="3" eaLnBrk="1" hangingPunct="1">
              <a:buNone/>
            </a:pPr>
            <a:r>
              <a:rPr lang="en-US" altLang="zh-CN" b="1" dirty="0">
                <a:solidFill>
                  <a:schemeClr val="tx1"/>
                </a:solidFill>
              </a:rPr>
              <a:t>[ GROUP BY &lt;</a:t>
            </a:r>
            <a:r>
              <a:rPr lang="zh-CN" altLang="en-US" b="1" dirty="0">
                <a:solidFill>
                  <a:schemeClr val="tx1"/>
                </a:solidFill>
              </a:rPr>
              <a:t>分组内容</a:t>
            </a:r>
            <a:r>
              <a:rPr lang="en-US" altLang="zh-CN" b="1" dirty="0">
                <a:solidFill>
                  <a:schemeClr val="tx1"/>
                </a:solidFill>
              </a:rPr>
              <a:t>&gt;]</a:t>
            </a:r>
          </a:p>
          <a:p>
            <a:pPr lvl="3" eaLnBrk="1" hangingPunct="1">
              <a:buNone/>
            </a:pPr>
            <a:r>
              <a:rPr lang="en-US" altLang="zh-CN" b="1" dirty="0">
                <a:solidFill>
                  <a:schemeClr val="tx1"/>
                </a:solidFill>
              </a:rPr>
              <a:t>[ HAVING &lt;</a:t>
            </a:r>
            <a:r>
              <a:rPr lang="zh-CN" altLang="en-US" b="1" dirty="0">
                <a:solidFill>
                  <a:schemeClr val="tx1"/>
                </a:solidFill>
              </a:rPr>
              <a:t>组内条件</a:t>
            </a:r>
            <a:r>
              <a:rPr lang="en-US" altLang="zh-CN" b="1" dirty="0">
                <a:solidFill>
                  <a:schemeClr val="tx1"/>
                </a:solidFill>
              </a:rPr>
              <a:t>&gt;]</a:t>
            </a:r>
          </a:p>
          <a:p>
            <a:pPr lvl="3" eaLnBrk="1" hangingPunct="1">
              <a:buNone/>
            </a:pPr>
            <a:r>
              <a:rPr lang="en-US" altLang="zh-CN" b="1" dirty="0">
                <a:solidFill>
                  <a:srgbClr val="FF0000"/>
                </a:solidFill>
              </a:rPr>
              <a:t>UNION [ALL]</a:t>
            </a:r>
          </a:p>
          <a:p>
            <a:pPr lvl="3" eaLnBrk="1" hangingPunct="1">
              <a:buNone/>
            </a:pPr>
            <a:r>
              <a:rPr lang="en-US" altLang="zh-CN" b="1" dirty="0">
                <a:solidFill>
                  <a:schemeClr val="tx1"/>
                </a:solidFill>
              </a:rPr>
              <a:t>SELECT &lt;</a:t>
            </a:r>
            <a:r>
              <a:rPr lang="zh-CN" altLang="en-US" b="1" dirty="0">
                <a:solidFill>
                  <a:schemeClr val="tx1"/>
                </a:solidFill>
              </a:rPr>
              <a:t>查询列表</a:t>
            </a:r>
            <a:r>
              <a:rPr lang="en-US" altLang="zh-CN" b="1" dirty="0">
                <a:solidFill>
                  <a:schemeClr val="tx1"/>
                </a:solidFill>
              </a:rPr>
              <a:t>&gt;</a:t>
            </a:r>
          </a:p>
          <a:p>
            <a:pPr lvl="3" eaLnBrk="1" hangingPunct="1">
              <a:buNone/>
            </a:pPr>
            <a:r>
              <a:rPr lang="en-US" altLang="zh-CN" b="1" dirty="0">
                <a:solidFill>
                  <a:schemeClr val="tx1"/>
                </a:solidFill>
              </a:rPr>
              <a:t>FROM &lt;</a:t>
            </a:r>
            <a:r>
              <a:rPr lang="zh-CN" altLang="en-US" b="1" dirty="0">
                <a:solidFill>
                  <a:schemeClr val="tx1"/>
                </a:solidFill>
              </a:rPr>
              <a:t>基表名</a:t>
            </a:r>
            <a:r>
              <a:rPr lang="en-US" altLang="zh-CN" b="1" dirty="0">
                <a:solidFill>
                  <a:schemeClr val="tx1"/>
                </a:solidFill>
              </a:rPr>
              <a:t>|</a:t>
            </a:r>
            <a:r>
              <a:rPr lang="zh-CN" altLang="en-US" b="1" dirty="0">
                <a:solidFill>
                  <a:schemeClr val="tx1"/>
                </a:solidFill>
              </a:rPr>
              <a:t>视图名</a:t>
            </a:r>
            <a:r>
              <a:rPr lang="en-US" altLang="zh-CN" b="1" dirty="0">
                <a:solidFill>
                  <a:schemeClr val="tx1"/>
                </a:solidFill>
              </a:rPr>
              <a:t>&gt; [ </a:t>
            </a:r>
            <a:r>
              <a:rPr lang="zh-CN" altLang="en-US" b="1" dirty="0">
                <a:solidFill>
                  <a:schemeClr val="tx1"/>
                </a:solidFill>
              </a:rPr>
              <a:t>别名 </a:t>
            </a:r>
            <a:r>
              <a:rPr lang="en-US" altLang="zh-CN" b="1" dirty="0">
                <a:solidFill>
                  <a:schemeClr val="tx1"/>
                </a:solidFill>
              </a:rPr>
              <a:t>]</a:t>
            </a:r>
          </a:p>
          <a:p>
            <a:pPr lvl="3" eaLnBrk="1" hangingPunct="1">
              <a:buNone/>
            </a:pPr>
            <a:r>
              <a:rPr lang="en-US" altLang="zh-CN" b="1" dirty="0">
                <a:solidFill>
                  <a:schemeClr val="tx1"/>
                </a:solidFill>
              </a:rPr>
              <a:t>[WHERE &lt;</a:t>
            </a:r>
            <a:r>
              <a:rPr lang="zh-CN" altLang="en-US" b="1" dirty="0">
                <a:solidFill>
                  <a:schemeClr val="tx1"/>
                </a:solidFill>
              </a:rPr>
              <a:t>表达式</a:t>
            </a:r>
            <a:r>
              <a:rPr lang="en-US" altLang="zh-CN" b="1" dirty="0">
                <a:solidFill>
                  <a:schemeClr val="tx1"/>
                </a:solidFill>
              </a:rPr>
              <a:t>&gt;]</a:t>
            </a:r>
          </a:p>
          <a:p>
            <a:pPr lvl="3" eaLnBrk="1" hangingPunct="1">
              <a:buNone/>
            </a:pPr>
            <a:r>
              <a:rPr lang="en-US" altLang="zh-CN" b="1" dirty="0">
                <a:solidFill>
                  <a:schemeClr val="tx1"/>
                </a:solidFill>
              </a:rPr>
              <a:t>[ GROUP BY &lt;</a:t>
            </a:r>
            <a:r>
              <a:rPr lang="zh-CN" altLang="en-US" b="1" dirty="0">
                <a:solidFill>
                  <a:schemeClr val="tx1"/>
                </a:solidFill>
              </a:rPr>
              <a:t>分组内容</a:t>
            </a:r>
            <a:r>
              <a:rPr lang="en-US" altLang="zh-CN" b="1" dirty="0">
                <a:solidFill>
                  <a:schemeClr val="tx1"/>
                </a:solidFill>
              </a:rPr>
              <a:t>&gt;]</a:t>
            </a:r>
          </a:p>
          <a:p>
            <a:pPr lvl="3" eaLnBrk="1" hangingPunct="1">
              <a:buNone/>
            </a:pPr>
            <a:r>
              <a:rPr lang="en-US" altLang="zh-CN" b="1" dirty="0">
                <a:solidFill>
                  <a:srgbClr val="FF0000"/>
                </a:solidFill>
              </a:rPr>
              <a:t>…</a:t>
            </a:r>
          </a:p>
          <a:p>
            <a:pPr lvl="3" eaLnBrk="1" hangingPunct="1">
              <a:buNone/>
            </a:pPr>
            <a:r>
              <a:rPr lang="en-US" altLang="zh-CN" b="1" dirty="0">
                <a:solidFill>
                  <a:schemeClr val="tx1"/>
                </a:solidFill>
              </a:rPr>
              <a:t>[ HAVING &lt;</a:t>
            </a:r>
            <a:r>
              <a:rPr lang="zh-CN" altLang="en-US" b="1" dirty="0">
                <a:solidFill>
                  <a:schemeClr val="tx1"/>
                </a:solidFill>
              </a:rPr>
              <a:t>组内条件</a:t>
            </a:r>
            <a:r>
              <a:rPr lang="en-US" altLang="zh-CN" b="1" dirty="0">
                <a:solidFill>
                  <a:schemeClr val="tx1"/>
                </a:solidFill>
              </a:rPr>
              <a:t>&gt;]</a:t>
            </a:r>
          </a:p>
          <a:p>
            <a:pPr lvl="3" eaLnBrk="1" hangingPunct="1">
              <a:buNone/>
            </a:pPr>
            <a:r>
              <a:rPr lang="en-US" altLang="zh-CN" b="1" dirty="0">
                <a:solidFill>
                  <a:schemeClr val="tx1"/>
                </a:solidFill>
              </a:rPr>
              <a:t>[ ORDER BY &lt;</a:t>
            </a:r>
            <a:r>
              <a:rPr lang="zh-CN" altLang="en-US" b="1" dirty="0">
                <a:solidFill>
                  <a:schemeClr val="tx1"/>
                </a:solidFill>
              </a:rPr>
              <a:t>排序列的序号</a:t>
            </a:r>
            <a:r>
              <a:rPr lang="en-US" altLang="zh-CN" b="1" dirty="0">
                <a:solidFill>
                  <a:schemeClr val="tx1"/>
                </a:solidFill>
              </a:rPr>
              <a:t>&gt;[ ASC | DESC ] ]</a:t>
            </a:r>
            <a:endParaRPr lang="zh-CN" altLang="en-US" b="1" dirty="0">
              <a:solidFill>
                <a:srgbClr val="FF0000"/>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联合查询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 calcmode="lin" valueType="num">
                                      <p:cBhvr additive="base">
                                        <p:cTn id="5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 calcmode="lin" valueType="num">
                                      <p:cBhvr additive="base">
                                        <p:cTn id="5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anim calcmode="lin" valueType="num">
                                      <p:cBhvr additive="base">
                                        <p:cTn id="5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联合查询示例</a:t>
            </a:r>
            <a:endParaRPr lang="en-US" altLang="zh-CN" b="1" dirty="0">
              <a:solidFill>
                <a:schemeClr val="tx1"/>
              </a:solidFill>
            </a:endParaRPr>
          </a:p>
          <a:p>
            <a:pPr lvl="2" eaLnBrk="1" hangingPunct="1"/>
            <a:r>
              <a:rPr lang="zh-CN" altLang="en-US" b="1" dirty="0">
                <a:solidFill>
                  <a:schemeClr val="tx1"/>
                </a:solidFill>
              </a:rPr>
              <a:t>在医院数据库中，为了提高系统处理效率，在要定期对患者的诊断信息归档，假定患者诊断归档信息表为</a:t>
            </a:r>
            <a:r>
              <a:rPr lang="en-US" altLang="zh-CN" b="1" dirty="0" err="1">
                <a:solidFill>
                  <a:schemeClr val="tx1"/>
                </a:solidFill>
              </a:rPr>
              <a:t>DiagnosisBak</a:t>
            </a:r>
            <a:r>
              <a:rPr lang="zh-CN" altLang="en-US" b="1" dirty="0">
                <a:solidFill>
                  <a:schemeClr val="tx1"/>
                </a:solidFill>
              </a:rPr>
              <a:t>，如果医生要查询患者“刘景”的近期和历史诊断信息，以便分析患者的病因。</a:t>
            </a:r>
            <a:endParaRPr lang="en-US" altLang="zh-CN" b="1" dirty="0">
              <a:solidFill>
                <a:schemeClr val="tx1"/>
              </a:solidFill>
            </a:endParaRPr>
          </a:p>
          <a:p>
            <a:pPr lvl="2" eaLnBrk="1" hangingPunct="1">
              <a:buNone/>
            </a:pPr>
            <a:r>
              <a:rPr lang="en-US" altLang="zh-CN" b="1" dirty="0">
                <a:solidFill>
                  <a:schemeClr val="tx1"/>
                </a:solidFill>
              </a:rPr>
              <a:t>SELECT </a:t>
            </a:r>
            <a:r>
              <a:rPr lang="en-US" altLang="zh-CN" b="1" dirty="0" err="1">
                <a:solidFill>
                  <a:schemeClr val="tx1"/>
                </a:solidFill>
              </a:rPr>
              <a:t>DGno</a:t>
            </a:r>
            <a:r>
              <a:rPr lang="en-US" altLang="zh-CN" b="1" dirty="0">
                <a:solidFill>
                  <a:schemeClr val="tx1"/>
                </a:solidFill>
              </a:rPr>
              <a:t> </a:t>
            </a:r>
            <a:r>
              <a:rPr lang="zh-CN" altLang="en-US" b="1" dirty="0">
                <a:solidFill>
                  <a:schemeClr val="tx1"/>
                </a:solidFill>
              </a:rPr>
              <a:t>诊断号</a:t>
            </a:r>
            <a:r>
              <a:rPr lang="en-US" altLang="zh-CN" b="1" dirty="0">
                <a:solidFill>
                  <a:schemeClr val="tx1"/>
                </a:solidFill>
              </a:rPr>
              <a:t>, </a:t>
            </a:r>
            <a:r>
              <a:rPr lang="en-US" altLang="zh-CN" b="1" dirty="0" err="1">
                <a:solidFill>
                  <a:schemeClr val="tx1"/>
                </a:solidFill>
              </a:rPr>
              <a:t>Dname</a:t>
            </a:r>
            <a:r>
              <a:rPr lang="en-US" altLang="zh-CN" b="1" dirty="0">
                <a:solidFill>
                  <a:schemeClr val="tx1"/>
                </a:solidFill>
              </a:rPr>
              <a:t> </a:t>
            </a:r>
            <a:r>
              <a:rPr lang="zh-CN" altLang="en-US" b="1" dirty="0">
                <a:solidFill>
                  <a:schemeClr val="tx1"/>
                </a:solidFill>
              </a:rPr>
              <a:t>医生姓名</a:t>
            </a:r>
            <a:r>
              <a:rPr lang="en-US" altLang="zh-CN" b="1" dirty="0">
                <a:solidFill>
                  <a:schemeClr val="tx1"/>
                </a:solidFill>
              </a:rPr>
              <a:t>, Symptom </a:t>
            </a:r>
            <a:r>
              <a:rPr lang="zh-CN" altLang="en-US" b="1" dirty="0">
                <a:solidFill>
                  <a:schemeClr val="tx1"/>
                </a:solidFill>
              </a:rPr>
              <a:t>症状</a:t>
            </a:r>
            <a:r>
              <a:rPr lang="en-US" altLang="zh-CN" b="1" dirty="0">
                <a:solidFill>
                  <a:schemeClr val="tx1"/>
                </a:solidFill>
              </a:rPr>
              <a:t>,Diagnosis </a:t>
            </a:r>
            <a:r>
              <a:rPr lang="zh-CN" altLang="en-US" b="1" dirty="0">
                <a:solidFill>
                  <a:schemeClr val="tx1"/>
                </a:solidFill>
              </a:rPr>
              <a:t>诊断</a:t>
            </a:r>
            <a:r>
              <a:rPr lang="en-US" altLang="zh-CN" b="1" dirty="0">
                <a:solidFill>
                  <a:schemeClr val="tx1"/>
                </a:solidFill>
              </a:rPr>
              <a:t>,</a:t>
            </a:r>
            <a:r>
              <a:rPr lang="en-US" altLang="zh-CN" b="1" dirty="0" err="1">
                <a:solidFill>
                  <a:schemeClr val="tx1"/>
                </a:solidFill>
              </a:rPr>
              <a:t>DiagDateTime</a:t>
            </a:r>
            <a:r>
              <a:rPr lang="zh-CN" altLang="en-US" b="1" dirty="0">
                <a:solidFill>
                  <a:schemeClr val="tx1"/>
                </a:solidFill>
              </a:rPr>
              <a:t>时间</a:t>
            </a:r>
          </a:p>
          <a:p>
            <a:pPr lvl="2" eaLnBrk="1" hangingPunct="1">
              <a:buNone/>
            </a:pPr>
            <a:r>
              <a:rPr lang="en-US" altLang="zh-CN" b="1" dirty="0">
                <a:solidFill>
                  <a:schemeClr val="tx1"/>
                </a:solidFill>
              </a:rPr>
              <a:t>FROM </a:t>
            </a:r>
            <a:r>
              <a:rPr lang="en-US" altLang="zh-CN" b="1" dirty="0" err="1">
                <a:solidFill>
                  <a:srgbClr val="FF0000"/>
                </a:solidFill>
              </a:rPr>
              <a:t>DiagnosisBak</a:t>
            </a:r>
            <a:r>
              <a:rPr lang="en-US" altLang="zh-CN" b="1" dirty="0">
                <a:solidFill>
                  <a:srgbClr val="FF0000"/>
                </a:solidFill>
              </a:rPr>
              <a:t> </a:t>
            </a:r>
            <a:r>
              <a:rPr lang="en-US" altLang="zh-CN" b="1" dirty="0" err="1">
                <a:solidFill>
                  <a:srgbClr val="FF0000"/>
                </a:solidFill>
              </a:rPr>
              <a:t>DiagB</a:t>
            </a:r>
            <a:r>
              <a:rPr lang="en-US" altLang="zh-CN" b="1" dirty="0">
                <a:solidFill>
                  <a:srgbClr val="FF0000"/>
                </a:solidFill>
              </a:rPr>
              <a:t> </a:t>
            </a:r>
            <a:r>
              <a:rPr lang="en-US" altLang="zh-CN" b="1" dirty="0">
                <a:solidFill>
                  <a:schemeClr val="tx1"/>
                </a:solidFill>
              </a:rPr>
              <a:t>, Doctor Doc, Patient P</a:t>
            </a:r>
          </a:p>
          <a:p>
            <a:pPr lvl="2" eaLnBrk="1" hangingPunct="1">
              <a:buNone/>
            </a:pPr>
            <a:r>
              <a:rPr lang="en-US" altLang="zh-CN" b="1" dirty="0">
                <a:solidFill>
                  <a:schemeClr val="tx1"/>
                </a:solidFill>
              </a:rPr>
              <a:t>WHERE </a:t>
            </a:r>
            <a:r>
              <a:rPr lang="en-US" altLang="zh-CN" b="1" dirty="0" err="1">
                <a:solidFill>
                  <a:schemeClr val="tx1"/>
                </a:solidFill>
              </a:rPr>
              <a:t>DiagB.Dno</a:t>
            </a:r>
            <a:r>
              <a:rPr lang="en-US" altLang="zh-CN" b="1" dirty="0">
                <a:solidFill>
                  <a:schemeClr val="tx1"/>
                </a:solidFill>
              </a:rPr>
              <a:t>=</a:t>
            </a:r>
            <a:r>
              <a:rPr lang="en-US" altLang="zh-CN" b="1" dirty="0" err="1">
                <a:solidFill>
                  <a:schemeClr val="tx1"/>
                </a:solidFill>
              </a:rPr>
              <a:t>Doc.Dno</a:t>
            </a:r>
            <a:r>
              <a:rPr lang="en-US" altLang="zh-CN" b="1" dirty="0">
                <a:solidFill>
                  <a:schemeClr val="tx1"/>
                </a:solidFill>
              </a:rPr>
              <a:t> AND </a:t>
            </a:r>
            <a:r>
              <a:rPr lang="en-US" altLang="zh-CN" b="1" dirty="0" err="1">
                <a:solidFill>
                  <a:schemeClr val="tx1"/>
                </a:solidFill>
              </a:rPr>
              <a:t>P.Pno</a:t>
            </a:r>
            <a:r>
              <a:rPr lang="en-US" altLang="zh-CN" b="1" dirty="0">
                <a:solidFill>
                  <a:schemeClr val="tx1"/>
                </a:solidFill>
              </a:rPr>
              <a:t>=</a:t>
            </a:r>
            <a:r>
              <a:rPr lang="en-US" altLang="zh-CN" b="1" dirty="0" err="1">
                <a:solidFill>
                  <a:schemeClr val="tx1"/>
                </a:solidFill>
              </a:rPr>
              <a:t>DiaB.Pno</a:t>
            </a:r>
            <a:r>
              <a:rPr lang="en-US" altLang="zh-CN" b="1" dirty="0">
                <a:solidFill>
                  <a:schemeClr val="tx1"/>
                </a:solidFill>
              </a:rPr>
              <a:t> AND </a:t>
            </a:r>
            <a:r>
              <a:rPr lang="en-US" altLang="zh-CN" b="1" dirty="0" err="1">
                <a:solidFill>
                  <a:schemeClr val="tx1"/>
                </a:solidFill>
              </a:rPr>
              <a:t>P.Pname</a:t>
            </a:r>
            <a:r>
              <a:rPr lang="en-US" altLang="zh-CN" b="1" dirty="0">
                <a:solidFill>
                  <a:schemeClr val="tx1"/>
                </a:solidFill>
              </a:rPr>
              <a:t>='</a:t>
            </a:r>
            <a:r>
              <a:rPr lang="zh-CN" altLang="en-US" b="1" dirty="0">
                <a:solidFill>
                  <a:schemeClr val="tx1"/>
                </a:solidFill>
              </a:rPr>
              <a:t>刘景</a:t>
            </a:r>
            <a:r>
              <a:rPr lang="en-US" altLang="zh-CN" b="1" dirty="0">
                <a:solidFill>
                  <a:schemeClr val="tx1"/>
                </a:solidFill>
              </a:rPr>
              <a:t>'</a:t>
            </a:r>
          </a:p>
          <a:p>
            <a:pPr lvl="2" eaLnBrk="1" hangingPunct="1">
              <a:buNone/>
            </a:pPr>
            <a:r>
              <a:rPr lang="en-US" altLang="zh-CN" b="1" dirty="0">
                <a:solidFill>
                  <a:srgbClr val="FF0000"/>
                </a:solidFill>
              </a:rPr>
              <a:t>UNION</a:t>
            </a:r>
          </a:p>
          <a:p>
            <a:pPr lvl="2" eaLnBrk="1" hangingPunct="1">
              <a:buNone/>
            </a:pPr>
            <a:r>
              <a:rPr lang="en-US" altLang="zh-CN" b="1" dirty="0">
                <a:solidFill>
                  <a:schemeClr val="tx1"/>
                </a:solidFill>
              </a:rPr>
              <a:t>SELECT </a:t>
            </a:r>
            <a:r>
              <a:rPr lang="en-US" altLang="zh-CN" b="1" dirty="0" err="1">
                <a:solidFill>
                  <a:schemeClr val="tx1"/>
                </a:solidFill>
              </a:rPr>
              <a:t>DGno</a:t>
            </a:r>
            <a:r>
              <a:rPr lang="en-US" altLang="zh-CN" b="1" dirty="0">
                <a:solidFill>
                  <a:schemeClr val="tx1"/>
                </a:solidFill>
              </a:rPr>
              <a:t>, </a:t>
            </a:r>
            <a:r>
              <a:rPr lang="en-US" altLang="zh-CN" b="1" dirty="0" err="1">
                <a:solidFill>
                  <a:schemeClr val="tx1"/>
                </a:solidFill>
              </a:rPr>
              <a:t>Dname</a:t>
            </a:r>
            <a:r>
              <a:rPr lang="en-US" altLang="zh-CN" b="1" dirty="0">
                <a:solidFill>
                  <a:schemeClr val="tx1"/>
                </a:solidFill>
              </a:rPr>
              <a:t>, </a:t>
            </a:r>
            <a:r>
              <a:rPr lang="en-US" altLang="zh-CN" b="1" dirty="0" err="1">
                <a:solidFill>
                  <a:schemeClr val="tx1"/>
                </a:solidFill>
              </a:rPr>
              <a:t>Symptom,Diagnosis,DiagDateTime</a:t>
            </a:r>
            <a:endParaRPr lang="en-US" altLang="zh-CN" b="1" dirty="0">
              <a:solidFill>
                <a:schemeClr val="tx1"/>
              </a:solidFill>
            </a:endParaRPr>
          </a:p>
          <a:p>
            <a:pPr lvl="2" eaLnBrk="1" hangingPunct="1">
              <a:buNone/>
            </a:pPr>
            <a:r>
              <a:rPr lang="en-US" altLang="zh-CN" b="1" dirty="0">
                <a:solidFill>
                  <a:schemeClr val="tx1"/>
                </a:solidFill>
              </a:rPr>
              <a:t>FROM </a:t>
            </a:r>
            <a:r>
              <a:rPr lang="en-US" altLang="zh-CN" b="1" dirty="0">
                <a:solidFill>
                  <a:srgbClr val="FF0000"/>
                </a:solidFill>
              </a:rPr>
              <a:t>Diagnosis </a:t>
            </a:r>
            <a:r>
              <a:rPr lang="en-US" altLang="zh-CN" b="1" dirty="0" err="1">
                <a:solidFill>
                  <a:srgbClr val="FF0000"/>
                </a:solidFill>
              </a:rPr>
              <a:t>Diag</a:t>
            </a:r>
            <a:r>
              <a:rPr lang="en-US" altLang="zh-CN" b="1" dirty="0">
                <a:solidFill>
                  <a:srgbClr val="FF0000"/>
                </a:solidFill>
              </a:rPr>
              <a:t> </a:t>
            </a:r>
            <a:r>
              <a:rPr lang="en-US" altLang="zh-CN" b="1" dirty="0">
                <a:solidFill>
                  <a:schemeClr val="tx1"/>
                </a:solidFill>
              </a:rPr>
              <a:t>, Doctor Doc, Patient P</a:t>
            </a:r>
          </a:p>
          <a:p>
            <a:pPr lvl="2" eaLnBrk="1" hangingPunct="1">
              <a:buNone/>
            </a:pPr>
            <a:r>
              <a:rPr lang="en-US" altLang="zh-CN" b="1" dirty="0">
                <a:solidFill>
                  <a:schemeClr val="tx1"/>
                </a:solidFill>
              </a:rPr>
              <a:t>WHERE </a:t>
            </a:r>
            <a:r>
              <a:rPr lang="en-US" altLang="zh-CN" b="1" dirty="0" err="1">
                <a:solidFill>
                  <a:schemeClr val="tx1"/>
                </a:solidFill>
              </a:rPr>
              <a:t>Diag.Dno</a:t>
            </a:r>
            <a:r>
              <a:rPr lang="en-US" altLang="zh-CN" b="1" dirty="0">
                <a:solidFill>
                  <a:schemeClr val="tx1"/>
                </a:solidFill>
              </a:rPr>
              <a:t>=</a:t>
            </a:r>
            <a:r>
              <a:rPr lang="en-US" altLang="zh-CN" b="1" dirty="0" err="1">
                <a:solidFill>
                  <a:schemeClr val="tx1"/>
                </a:solidFill>
              </a:rPr>
              <a:t>Doc.Dno</a:t>
            </a:r>
            <a:r>
              <a:rPr lang="en-US" altLang="zh-CN" b="1" dirty="0">
                <a:solidFill>
                  <a:schemeClr val="tx1"/>
                </a:solidFill>
              </a:rPr>
              <a:t> AND </a:t>
            </a:r>
            <a:r>
              <a:rPr lang="en-US" altLang="zh-CN" b="1" dirty="0" err="1">
                <a:solidFill>
                  <a:schemeClr val="tx1"/>
                </a:solidFill>
              </a:rPr>
              <a:t>P.Pno</a:t>
            </a:r>
            <a:r>
              <a:rPr lang="en-US" altLang="zh-CN" b="1" dirty="0">
                <a:solidFill>
                  <a:schemeClr val="tx1"/>
                </a:solidFill>
              </a:rPr>
              <a:t>=</a:t>
            </a:r>
            <a:r>
              <a:rPr lang="en-US" altLang="zh-CN" b="1" dirty="0" err="1">
                <a:solidFill>
                  <a:schemeClr val="tx1"/>
                </a:solidFill>
              </a:rPr>
              <a:t>DiaB.Pno</a:t>
            </a:r>
            <a:r>
              <a:rPr lang="en-US" altLang="zh-CN" b="1" dirty="0">
                <a:solidFill>
                  <a:schemeClr val="tx1"/>
                </a:solidFill>
              </a:rPr>
              <a:t> AND </a:t>
            </a:r>
            <a:r>
              <a:rPr lang="en-US" altLang="zh-CN" b="1" dirty="0" err="1">
                <a:solidFill>
                  <a:schemeClr val="tx1"/>
                </a:solidFill>
              </a:rPr>
              <a:t>P.Pname</a:t>
            </a:r>
            <a:r>
              <a:rPr lang="en-US" altLang="zh-CN" b="1" dirty="0">
                <a:solidFill>
                  <a:schemeClr val="tx1"/>
                </a:solidFill>
              </a:rPr>
              <a:t>='</a:t>
            </a:r>
            <a:r>
              <a:rPr lang="zh-CN" altLang="en-US" b="1" dirty="0">
                <a:solidFill>
                  <a:schemeClr val="tx1"/>
                </a:solidFill>
              </a:rPr>
              <a:t>刘景</a:t>
            </a:r>
            <a:r>
              <a:rPr lang="en-US" altLang="zh-CN" b="1" dirty="0">
                <a:solidFill>
                  <a:schemeClr val="tx1"/>
                </a:solidFill>
              </a:rPr>
              <a:t>'</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联合查询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联合查询</a:t>
            </a:r>
            <a:endParaRPr lang="en-US" altLang="zh-CN" b="1" dirty="0">
              <a:solidFill>
                <a:schemeClr val="tx1"/>
              </a:solidFill>
            </a:endParaRPr>
          </a:p>
          <a:p>
            <a:pPr lvl="2" eaLnBrk="1" hangingPunct="1"/>
            <a:r>
              <a:rPr lang="zh-CN" altLang="en-US" b="1" dirty="0">
                <a:solidFill>
                  <a:schemeClr val="tx1"/>
                </a:solidFill>
              </a:rPr>
              <a:t>当</a:t>
            </a:r>
            <a:r>
              <a:rPr lang="en-US" altLang="zh-CN" b="1" dirty="0">
                <a:solidFill>
                  <a:schemeClr val="tx1"/>
                </a:solidFill>
              </a:rPr>
              <a:t>UNION</a:t>
            </a:r>
            <a:r>
              <a:rPr lang="zh-CN" altLang="en-US" b="1" dirty="0">
                <a:solidFill>
                  <a:schemeClr val="tx1"/>
                </a:solidFill>
              </a:rPr>
              <a:t>运算符连接多个</a:t>
            </a:r>
            <a:r>
              <a:rPr lang="en-US" altLang="zh-CN" b="1" dirty="0">
                <a:solidFill>
                  <a:schemeClr val="tx1"/>
                </a:solidFill>
              </a:rPr>
              <a:t>SELECT</a:t>
            </a:r>
            <a:r>
              <a:rPr lang="zh-CN" altLang="en-US" b="1" dirty="0">
                <a:solidFill>
                  <a:schemeClr val="tx1"/>
                </a:solidFill>
              </a:rPr>
              <a:t>语句时，只能在最后</a:t>
            </a:r>
            <a:r>
              <a:rPr lang="en-US" altLang="zh-CN" b="1" dirty="0">
                <a:solidFill>
                  <a:schemeClr val="tx1"/>
                </a:solidFill>
              </a:rPr>
              <a:t>SELECT</a:t>
            </a:r>
            <a:r>
              <a:rPr lang="zh-CN" altLang="en-US" b="1" dirty="0">
                <a:solidFill>
                  <a:schemeClr val="tx1"/>
                </a:solidFill>
              </a:rPr>
              <a:t>查询表达式之后指定</a:t>
            </a:r>
            <a:r>
              <a:rPr lang="en-US" altLang="zh-CN" b="1" dirty="0">
                <a:solidFill>
                  <a:schemeClr val="tx1"/>
                </a:solidFill>
              </a:rPr>
              <a:t>ORDER BY</a:t>
            </a:r>
            <a:r>
              <a:rPr lang="zh-CN" altLang="en-US" b="1" dirty="0">
                <a:solidFill>
                  <a:schemeClr val="tx1"/>
                </a:solidFill>
              </a:rPr>
              <a:t>子句，但</a:t>
            </a:r>
            <a:r>
              <a:rPr lang="en-US" altLang="zh-CN" b="1" dirty="0">
                <a:solidFill>
                  <a:schemeClr val="tx1"/>
                </a:solidFill>
              </a:rPr>
              <a:t>ORDER BY</a:t>
            </a:r>
            <a:r>
              <a:rPr lang="zh-CN" altLang="en-US" b="1" dirty="0">
                <a:solidFill>
                  <a:schemeClr val="tx1"/>
                </a:solidFill>
              </a:rPr>
              <a:t>子句后面不能引用列名，仅能引用相应列在查询列表中的顺序号。</a:t>
            </a:r>
          </a:p>
          <a:p>
            <a:pPr lvl="2" eaLnBrk="1" hangingPunct="1"/>
            <a:r>
              <a:rPr lang="zh-CN" altLang="en-US" b="1" dirty="0">
                <a:solidFill>
                  <a:schemeClr val="tx1"/>
                </a:solidFill>
              </a:rPr>
              <a:t>指定多个</a:t>
            </a:r>
            <a:r>
              <a:rPr lang="en-US" altLang="zh-CN" b="1" dirty="0">
                <a:solidFill>
                  <a:schemeClr val="tx1"/>
                </a:solidFill>
              </a:rPr>
              <a:t>SELECT</a:t>
            </a:r>
            <a:r>
              <a:rPr lang="zh-CN" altLang="en-US" b="1" dirty="0">
                <a:solidFill>
                  <a:schemeClr val="tx1"/>
                </a:solidFill>
              </a:rPr>
              <a:t>查询语句的联合时，这些查询结果集的类型必须兼容，即各</a:t>
            </a:r>
            <a:r>
              <a:rPr lang="en-US" altLang="zh-CN" b="1" dirty="0">
                <a:solidFill>
                  <a:schemeClr val="tx1"/>
                </a:solidFill>
              </a:rPr>
              <a:t>SELECT</a:t>
            </a:r>
            <a:r>
              <a:rPr lang="zh-CN" altLang="en-US" b="1" dirty="0">
                <a:solidFill>
                  <a:schemeClr val="tx1"/>
                </a:solidFill>
              </a:rPr>
              <a:t>查询语句的输出的列数相同，且在对应位置的数据类型相同或兼容，输出结果集的列名与第一个</a:t>
            </a:r>
            <a:r>
              <a:rPr lang="en-US" altLang="zh-CN" b="1" dirty="0">
                <a:solidFill>
                  <a:schemeClr val="tx1"/>
                </a:solidFill>
              </a:rPr>
              <a:t>SELECT</a:t>
            </a:r>
            <a:r>
              <a:rPr lang="zh-CN" altLang="en-US" b="1" dirty="0">
                <a:solidFill>
                  <a:schemeClr val="tx1"/>
                </a:solidFill>
              </a:rPr>
              <a:t>语句的查询列表相同。</a:t>
            </a:r>
          </a:p>
          <a:p>
            <a:pPr lvl="2" eaLnBrk="1" hangingPunct="1"/>
            <a:r>
              <a:rPr lang="zh-CN" altLang="en-US" b="1" dirty="0">
                <a:solidFill>
                  <a:schemeClr val="tx1"/>
                </a:solidFill>
              </a:rPr>
              <a:t>当指定</a:t>
            </a:r>
            <a:r>
              <a:rPr lang="en-US" altLang="zh-CN" b="1" dirty="0">
                <a:solidFill>
                  <a:schemeClr val="tx1"/>
                </a:solidFill>
              </a:rPr>
              <a:t>UNION</a:t>
            </a:r>
            <a:r>
              <a:rPr lang="zh-CN" altLang="en-US" b="1" dirty="0">
                <a:solidFill>
                  <a:schemeClr val="tx1"/>
                </a:solidFill>
              </a:rPr>
              <a:t>运算符时，如果在结果集中存在重复记录，一般是将重复记录合并输出。但是，如果指定为</a:t>
            </a:r>
            <a:r>
              <a:rPr lang="en-US" altLang="zh-CN" b="1" dirty="0">
                <a:solidFill>
                  <a:schemeClr val="tx1"/>
                </a:solidFill>
              </a:rPr>
              <a:t>UNION All</a:t>
            </a:r>
            <a:r>
              <a:rPr lang="zh-CN" altLang="en-US" b="1" dirty="0">
                <a:solidFill>
                  <a:schemeClr val="tx1"/>
                </a:solidFill>
              </a:rPr>
              <a:t>，则保留结果集的重复记录。</a:t>
            </a:r>
          </a:p>
          <a:p>
            <a:pPr lvl="2" eaLnBrk="1" hangingPunct="1"/>
            <a:r>
              <a:rPr lang="en-US" altLang="zh-CN" b="1" dirty="0">
                <a:solidFill>
                  <a:schemeClr val="tx1"/>
                </a:solidFill>
              </a:rPr>
              <a:t>SELECT</a:t>
            </a:r>
            <a:r>
              <a:rPr lang="zh-CN" altLang="en-US" b="1" dirty="0">
                <a:solidFill>
                  <a:schemeClr val="tx1"/>
                </a:solidFill>
              </a:rPr>
              <a:t>语句的查询列表中不能出现如</a:t>
            </a:r>
            <a:r>
              <a:rPr lang="en-US" altLang="zh-CN" b="1" dirty="0">
                <a:solidFill>
                  <a:schemeClr val="tx1"/>
                </a:solidFill>
              </a:rPr>
              <a:t>SQL SERVER</a:t>
            </a:r>
            <a:r>
              <a:rPr lang="zh-CN" altLang="en-US" b="1" dirty="0">
                <a:solidFill>
                  <a:schemeClr val="tx1"/>
                </a:solidFill>
              </a:rPr>
              <a:t>的</a:t>
            </a:r>
            <a:r>
              <a:rPr lang="en-US" altLang="zh-CN" b="1" dirty="0">
                <a:solidFill>
                  <a:schemeClr val="tx1"/>
                </a:solidFill>
              </a:rPr>
              <a:t>TEXT</a:t>
            </a:r>
            <a:r>
              <a:rPr lang="zh-CN" altLang="en-US" b="1" dirty="0">
                <a:solidFill>
                  <a:schemeClr val="tx1"/>
                </a:solidFill>
              </a:rPr>
              <a:t>，</a:t>
            </a:r>
            <a:r>
              <a:rPr lang="en-US" altLang="zh-CN" b="1" dirty="0">
                <a:solidFill>
                  <a:schemeClr val="tx1"/>
                </a:solidFill>
              </a:rPr>
              <a:t>NTEXT</a:t>
            </a:r>
            <a:r>
              <a:rPr lang="zh-CN" altLang="en-US" b="1" dirty="0">
                <a:solidFill>
                  <a:schemeClr val="tx1"/>
                </a:solidFill>
              </a:rPr>
              <a:t>，</a:t>
            </a:r>
            <a:r>
              <a:rPr lang="en-US" altLang="zh-CN" b="1" dirty="0">
                <a:solidFill>
                  <a:schemeClr val="tx1"/>
                </a:solidFill>
              </a:rPr>
              <a:t>BINARY</a:t>
            </a:r>
            <a:r>
              <a:rPr lang="zh-CN" altLang="en-US" b="1" dirty="0">
                <a:solidFill>
                  <a:schemeClr val="tx1"/>
                </a:solidFill>
              </a:rPr>
              <a:t>，</a:t>
            </a:r>
            <a:r>
              <a:rPr lang="en-US" altLang="zh-CN" b="1" dirty="0">
                <a:solidFill>
                  <a:schemeClr val="tx1"/>
                </a:solidFill>
              </a:rPr>
              <a:t>VARBINARY</a:t>
            </a:r>
            <a:r>
              <a:rPr lang="zh-CN" altLang="en-US" b="1" dirty="0">
                <a:solidFill>
                  <a:schemeClr val="tx1"/>
                </a:solidFill>
              </a:rPr>
              <a:t>，</a:t>
            </a:r>
            <a:r>
              <a:rPr lang="en-US" altLang="zh-CN" b="1" dirty="0">
                <a:solidFill>
                  <a:schemeClr val="tx1"/>
                </a:solidFill>
              </a:rPr>
              <a:t>IMAGE</a:t>
            </a:r>
            <a:r>
              <a:rPr lang="zh-CN" altLang="en-US" b="1" dirty="0">
                <a:solidFill>
                  <a:schemeClr val="tx1"/>
                </a:solidFill>
              </a:rPr>
              <a:t>，</a:t>
            </a:r>
            <a:r>
              <a:rPr lang="en-US" altLang="zh-CN" b="1" dirty="0">
                <a:solidFill>
                  <a:schemeClr val="tx1"/>
                </a:solidFill>
              </a:rPr>
              <a:t>ORACLE</a:t>
            </a:r>
            <a:r>
              <a:rPr lang="zh-CN" altLang="en-US" b="1" dirty="0">
                <a:solidFill>
                  <a:schemeClr val="tx1"/>
                </a:solidFill>
              </a:rPr>
              <a:t>的</a:t>
            </a:r>
            <a:r>
              <a:rPr lang="en-US" altLang="zh-CN" b="1" dirty="0">
                <a:solidFill>
                  <a:schemeClr val="tx1"/>
                </a:solidFill>
              </a:rPr>
              <a:t>LONG</a:t>
            </a:r>
            <a:r>
              <a:rPr lang="zh-CN" altLang="en-US" b="1" dirty="0">
                <a:solidFill>
                  <a:schemeClr val="tx1"/>
                </a:solidFill>
              </a:rPr>
              <a:t>等数据类型的列。</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数据查询</a:t>
            </a:r>
          </a:p>
        </p:txBody>
      </p:sp>
      <p:sp>
        <p:nvSpPr>
          <p:cNvPr id="11" name="AutoShape 10"/>
          <p:cNvSpPr>
            <a:spLocks noChangeArrowheads="1"/>
          </p:cNvSpPr>
          <p:nvPr/>
        </p:nvSpPr>
        <p:spPr bwMode="gray">
          <a:xfrm>
            <a:off x="4589007" y="110362"/>
            <a:ext cx="193791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联合查询</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a:solidFill>
                    <a:srgbClr val="000000"/>
                  </a:solidFill>
                  <a:latin typeface="黑体" pitchFamily="2" charset="-122"/>
                  <a:ea typeface="黑体" pitchFamily="2" charset="-122"/>
                </a:rPr>
                <a:t>  SQL</a:t>
              </a:r>
              <a:r>
                <a:rPr lang="zh-CN" altLang="en-US" sz="2400" b="1" dirty="0">
                  <a:solidFill>
                    <a:srgbClr val="000000"/>
                  </a:solidFill>
                  <a:latin typeface="黑体" pitchFamily="2" charset="-122"/>
                  <a:ea typeface="黑体" pitchFamily="2" charset="-122"/>
                </a:rPr>
                <a:t>简介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数据库的操作</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数据表的操作</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表中数据的操作</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247154" y="2111930"/>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视图</a:t>
              </a:r>
              <a:endParaRPr lang="en-US" altLang="zh-CN" sz="2400" b="1" dirty="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5</a:t>
              </a: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索引</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用</a:t>
            </a:r>
            <a:r>
              <a:rPr lang="en-US" altLang="zh-CN" b="1" dirty="0">
                <a:solidFill>
                  <a:schemeClr val="tx1"/>
                </a:solidFill>
              </a:rPr>
              <a:t>VALUES</a:t>
            </a:r>
            <a:r>
              <a:rPr lang="zh-CN" altLang="en-US" b="1" dirty="0">
                <a:solidFill>
                  <a:schemeClr val="tx1"/>
                </a:solidFill>
              </a:rPr>
              <a:t>插入，格式为：</a:t>
            </a:r>
          </a:p>
          <a:p>
            <a:pPr lvl="2" eaLnBrk="1" hangingPunct="1">
              <a:buNone/>
            </a:pPr>
            <a:endParaRPr lang="en-US" altLang="zh-CN" b="1" dirty="0">
              <a:solidFill>
                <a:schemeClr val="tx1"/>
              </a:solidFill>
            </a:endParaRPr>
          </a:p>
          <a:p>
            <a:pPr lvl="2" eaLnBrk="1" hangingPunct="1">
              <a:buNone/>
            </a:pPr>
            <a:r>
              <a:rPr lang="en-US" altLang="zh-CN" b="1" dirty="0">
                <a:solidFill>
                  <a:schemeClr val="tx1"/>
                </a:solidFill>
              </a:rPr>
              <a:t>INSERT INTO &lt;</a:t>
            </a:r>
            <a:r>
              <a:rPr lang="zh-CN" altLang="en-US" b="1" dirty="0">
                <a:solidFill>
                  <a:schemeClr val="tx1"/>
                </a:solidFill>
              </a:rPr>
              <a:t>基表名</a:t>
            </a:r>
            <a:r>
              <a:rPr lang="en-US" altLang="zh-CN" b="1" dirty="0">
                <a:solidFill>
                  <a:schemeClr val="tx1"/>
                </a:solidFill>
              </a:rPr>
              <a:t>&gt; [</a:t>
            </a:r>
            <a:r>
              <a:rPr lang="zh-CN" altLang="en-US" b="1" dirty="0">
                <a:solidFill>
                  <a:schemeClr val="tx1"/>
                </a:solidFill>
              </a:rPr>
              <a:t>（</a:t>
            </a:r>
            <a:r>
              <a:rPr lang="en-US" altLang="zh-CN" b="1" dirty="0">
                <a:solidFill>
                  <a:schemeClr val="tx1"/>
                </a:solidFill>
              </a:rPr>
              <a:t>&lt;</a:t>
            </a:r>
            <a:r>
              <a:rPr lang="zh-CN" altLang="en-US" b="1" dirty="0">
                <a:solidFill>
                  <a:schemeClr val="tx1"/>
                </a:solidFill>
              </a:rPr>
              <a:t>列名表</a:t>
            </a:r>
            <a:r>
              <a:rPr lang="en-US" altLang="zh-CN" b="1" dirty="0">
                <a:solidFill>
                  <a:schemeClr val="tx1"/>
                </a:solidFill>
              </a:rPr>
              <a:t>&gt;</a:t>
            </a:r>
            <a:r>
              <a:rPr lang="zh-CN" altLang="en-US" b="1" dirty="0">
                <a:solidFill>
                  <a:schemeClr val="tx1"/>
                </a:solidFill>
              </a:rPr>
              <a:t>）</a:t>
            </a:r>
            <a:r>
              <a:rPr lang="en-US" altLang="zh-CN" b="1" dirty="0">
                <a:solidFill>
                  <a:schemeClr val="tx1"/>
                </a:solidFill>
              </a:rPr>
              <a:t>]</a:t>
            </a:r>
          </a:p>
          <a:p>
            <a:pPr lvl="2" eaLnBrk="1" hangingPunct="1">
              <a:buNone/>
            </a:pPr>
            <a:r>
              <a:rPr lang="en-US" altLang="zh-CN" b="1" dirty="0">
                <a:solidFill>
                  <a:schemeClr val="tx1"/>
                </a:solidFill>
              </a:rPr>
              <a:t>VALUES</a:t>
            </a:r>
            <a:r>
              <a:rPr lang="zh-CN" altLang="en-US" b="1" dirty="0">
                <a:solidFill>
                  <a:schemeClr val="tx1"/>
                </a:solidFill>
              </a:rPr>
              <a:t>（</a:t>
            </a:r>
            <a:r>
              <a:rPr lang="en-US" altLang="zh-CN" b="1" dirty="0">
                <a:solidFill>
                  <a:schemeClr val="tx1"/>
                </a:solidFill>
              </a:rPr>
              <a:t>&lt;</a:t>
            </a:r>
            <a:r>
              <a:rPr lang="zh-CN" altLang="en-US" b="1" dirty="0">
                <a:solidFill>
                  <a:schemeClr val="tx1"/>
                </a:solidFill>
              </a:rPr>
              <a:t>值表</a:t>
            </a:r>
            <a:r>
              <a:rPr lang="en-US" altLang="zh-CN" b="1" dirty="0">
                <a:solidFill>
                  <a:schemeClr val="tx1"/>
                </a:solidFill>
              </a:rPr>
              <a:t>&gt;</a:t>
            </a:r>
            <a:r>
              <a:rPr lang="zh-CN" altLang="en-US" b="1" dirty="0">
                <a:solidFill>
                  <a:schemeClr val="tx1"/>
                </a:solidFill>
              </a:rPr>
              <a:t>）</a:t>
            </a:r>
          </a:p>
          <a:p>
            <a:pPr lvl="2" eaLnBrk="1" hangingPunct="1"/>
            <a:endParaRPr lang="en-US" altLang="zh-CN" b="1" dirty="0">
              <a:solidFill>
                <a:schemeClr val="tx1"/>
              </a:solidFill>
            </a:endParaRPr>
          </a:p>
          <a:p>
            <a:pPr lvl="2" eaLnBrk="1" hangingPunct="1"/>
            <a:r>
              <a:rPr lang="en-US" altLang="zh-CN" b="1" dirty="0">
                <a:solidFill>
                  <a:schemeClr val="tx1"/>
                </a:solidFill>
              </a:rPr>
              <a:t>&lt;</a:t>
            </a:r>
            <a:r>
              <a:rPr lang="zh-CN" altLang="en-US" b="1" dirty="0">
                <a:solidFill>
                  <a:schemeClr val="tx1"/>
                </a:solidFill>
              </a:rPr>
              <a:t>基表名</a:t>
            </a:r>
            <a:r>
              <a:rPr lang="en-US" altLang="zh-CN" b="1" dirty="0">
                <a:solidFill>
                  <a:schemeClr val="tx1"/>
                </a:solidFill>
              </a:rPr>
              <a:t>&gt;</a:t>
            </a:r>
            <a:r>
              <a:rPr lang="zh-CN" altLang="en-US" b="1" dirty="0">
                <a:solidFill>
                  <a:schemeClr val="tx1"/>
                </a:solidFill>
              </a:rPr>
              <a:t>是指要插入数据的目标表；</a:t>
            </a:r>
          </a:p>
          <a:p>
            <a:pPr lvl="2" eaLnBrk="1" hangingPunct="1"/>
            <a:r>
              <a:rPr lang="en-US" altLang="zh-CN" b="1" dirty="0">
                <a:solidFill>
                  <a:schemeClr val="tx1"/>
                </a:solidFill>
              </a:rPr>
              <a:t>&lt;</a:t>
            </a:r>
            <a:r>
              <a:rPr lang="zh-CN" altLang="en-US" b="1" dirty="0">
                <a:solidFill>
                  <a:schemeClr val="tx1"/>
                </a:solidFill>
              </a:rPr>
              <a:t>列名表</a:t>
            </a:r>
            <a:r>
              <a:rPr lang="en-US" altLang="zh-CN" b="1" dirty="0">
                <a:solidFill>
                  <a:schemeClr val="tx1"/>
                </a:solidFill>
              </a:rPr>
              <a:t>&gt;</a:t>
            </a:r>
            <a:r>
              <a:rPr lang="zh-CN" altLang="en-US" b="1" dirty="0">
                <a:solidFill>
                  <a:schemeClr val="tx1"/>
                </a:solidFill>
              </a:rPr>
              <a:t>是指定目标表的目标列，该参数可以省略；如果省略列名表，表示向目标表所有列插入数据；</a:t>
            </a:r>
          </a:p>
          <a:p>
            <a:pPr lvl="2" eaLnBrk="1" hangingPunct="1"/>
            <a:r>
              <a:rPr lang="en-US" altLang="zh-CN" b="1" dirty="0">
                <a:solidFill>
                  <a:schemeClr val="tx1"/>
                </a:solidFill>
              </a:rPr>
              <a:t>&lt;</a:t>
            </a:r>
            <a:r>
              <a:rPr lang="zh-CN" altLang="en-US" b="1" dirty="0">
                <a:solidFill>
                  <a:schemeClr val="tx1"/>
                </a:solidFill>
              </a:rPr>
              <a:t>值表</a:t>
            </a:r>
            <a:r>
              <a:rPr lang="en-US" altLang="zh-CN" b="1" dirty="0">
                <a:solidFill>
                  <a:schemeClr val="tx1"/>
                </a:solidFill>
              </a:rPr>
              <a:t>&gt;</a:t>
            </a:r>
            <a:r>
              <a:rPr lang="zh-CN" altLang="en-US" b="1" dirty="0">
                <a:solidFill>
                  <a:schemeClr val="tx1"/>
                </a:solidFill>
              </a:rPr>
              <a:t>是指定具体要插入的值。</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数据增加</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数据插入示例：</a:t>
            </a:r>
            <a:r>
              <a:rPr lang="en-US" altLang="zh-CN" b="1" dirty="0">
                <a:solidFill>
                  <a:schemeClr val="tx1"/>
                </a:solidFill>
              </a:rPr>
              <a:t>VALUES</a:t>
            </a:r>
            <a:r>
              <a:rPr lang="zh-CN" altLang="en-US" b="1" dirty="0">
                <a:solidFill>
                  <a:schemeClr val="tx1"/>
                </a:solidFill>
              </a:rPr>
              <a:t>：</a:t>
            </a:r>
            <a:endParaRPr lang="en-US" altLang="zh-CN" b="1" dirty="0">
              <a:solidFill>
                <a:schemeClr val="tx1"/>
              </a:solidFill>
            </a:endParaRPr>
          </a:p>
          <a:p>
            <a:pPr lvl="2" eaLnBrk="1" hangingPunct="1"/>
            <a:r>
              <a:rPr lang="zh-CN" altLang="en-US" b="1" dirty="0">
                <a:solidFill>
                  <a:schemeClr val="tx1"/>
                </a:solidFill>
              </a:rPr>
              <a:t>在医院数据库中，需要向医生信息表中插入</a:t>
            </a:r>
            <a:r>
              <a:rPr lang="en-US" altLang="zh-CN" b="1" dirty="0">
                <a:solidFill>
                  <a:schemeClr val="tx1"/>
                </a:solidFill>
              </a:rPr>
              <a:t>('145','</a:t>
            </a:r>
            <a:r>
              <a:rPr lang="zh-CN" altLang="en-US" b="1" dirty="0">
                <a:solidFill>
                  <a:schemeClr val="tx1"/>
                </a:solidFill>
              </a:rPr>
              <a:t>王军</a:t>
            </a:r>
            <a:r>
              <a:rPr lang="en-US" altLang="zh-CN" b="1" dirty="0">
                <a:solidFill>
                  <a:schemeClr val="tx1"/>
                </a:solidFill>
              </a:rPr>
              <a:t>','</a:t>
            </a:r>
            <a:r>
              <a:rPr lang="zh-CN" altLang="en-US" b="1" dirty="0">
                <a:solidFill>
                  <a:schemeClr val="tx1"/>
                </a:solidFill>
              </a:rPr>
              <a:t>男</a:t>
            </a:r>
            <a:r>
              <a:rPr lang="en-US" altLang="zh-CN" b="1" dirty="0">
                <a:solidFill>
                  <a:schemeClr val="tx1"/>
                </a:solidFill>
              </a:rPr>
              <a:t>',28,'101','</a:t>
            </a:r>
            <a:r>
              <a:rPr lang="zh-CN" altLang="en-US" b="1" dirty="0">
                <a:solidFill>
                  <a:schemeClr val="tx1"/>
                </a:solidFill>
              </a:rPr>
              <a:t>医师</a:t>
            </a:r>
            <a:r>
              <a:rPr lang="en-US" altLang="zh-CN" b="1" dirty="0">
                <a:solidFill>
                  <a:schemeClr val="tx1"/>
                </a:solidFill>
              </a:rPr>
              <a:t>')</a:t>
            </a:r>
            <a:r>
              <a:rPr lang="zh-CN" altLang="en-US" b="1" dirty="0">
                <a:solidFill>
                  <a:schemeClr val="tx1"/>
                </a:solidFill>
              </a:rPr>
              <a:t>记录：</a:t>
            </a:r>
          </a:p>
          <a:p>
            <a:pPr lvl="2" eaLnBrk="1" hangingPunct="1">
              <a:buNone/>
            </a:pPr>
            <a:r>
              <a:rPr lang="en-US" altLang="zh-CN" b="1" dirty="0">
                <a:solidFill>
                  <a:schemeClr val="tx1"/>
                </a:solidFill>
              </a:rPr>
              <a:t>INSERT </a:t>
            </a:r>
          </a:p>
          <a:p>
            <a:pPr lvl="2" eaLnBrk="1" hangingPunct="1">
              <a:buNone/>
            </a:pPr>
            <a:r>
              <a:rPr lang="en-US" altLang="zh-CN" b="1" dirty="0">
                <a:solidFill>
                  <a:schemeClr val="tx1"/>
                </a:solidFill>
              </a:rPr>
              <a:t>INTO Doctor(</a:t>
            </a:r>
            <a:r>
              <a:rPr lang="en-US" altLang="zh-CN" b="1" dirty="0" err="1">
                <a:solidFill>
                  <a:schemeClr val="tx1"/>
                </a:solidFill>
              </a:rPr>
              <a:t>Dno,Dname,Dsex,Dage,DDeptNO,Dlevel</a:t>
            </a:r>
            <a:r>
              <a:rPr lang="en-US" altLang="zh-CN" b="1" dirty="0">
                <a:solidFill>
                  <a:schemeClr val="tx1"/>
                </a:solidFill>
              </a:rPr>
              <a:t>)</a:t>
            </a:r>
          </a:p>
          <a:p>
            <a:pPr lvl="2" eaLnBrk="1" hangingPunct="1">
              <a:buNone/>
            </a:pPr>
            <a:r>
              <a:rPr lang="en-US" altLang="zh-CN" b="1" dirty="0">
                <a:solidFill>
                  <a:schemeClr val="tx1"/>
                </a:solidFill>
              </a:rPr>
              <a:t>VALUES('145','</a:t>
            </a:r>
            <a:r>
              <a:rPr lang="zh-CN" altLang="en-US" b="1" dirty="0">
                <a:solidFill>
                  <a:schemeClr val="tx1"/>
                </a:solidFill>
              </a:rPr>
              <a:t>王军</a:t>
            </a:r>
            <a:r>
              <a:rPr lang="en-US" altLang="zh-CN" b="1" dirty="0">
                <a:solidFill>
                  <a:schemeClr val="tx1"/>
                </a:solidFill>
              </a:rPr>
              <a:t>','</a:t>
            </a:r>
            <a:r>
              <a:rPr lang="zh-CN" altLang="en-US" b="1" dirty="0">
                <a:solidFill>
                  <a:schemeClr val="tx1"/>
                </a:solidFill>
              </a:rPr>
              <a:t>男</a:t>
            </a:r>
            <a:r>
              <a:rPr lang="en-US" altLang="zh-CN" b="1" dirty="0">
                <a:solidFill>
                  <a:schemeClr val="tx1"/>
                </a:solidFill>
              </a:rPr>
              <a:t>',28,'101','</a:t>
            </a:r>
            <a:r>
              <a:rPr lang="zh-CN" altLang="en-US" b="1" dirty="0">
                <a:solidFill>
                  <a:schemeClr val="tx1"/>
                </a:solidFill>
              </a:rPr>
              <a:t>医师</a:t>
            </a:r>
            <a:r>
              <a:rPr lang="en-US" altLang="zh-CN" b="1" dirty="0">
                <a:solidFill>
                  <a:schemeClr val="tx1"/>
                </a:solidFill>
              </a:rPr>
              <a:t>')</a:t>
            </a:r>
          </a:p>
          <a:p>
            <a:pPr lvl="2" eaLnBrk="1" hangingPunct="1">
              <a:buNone/>
            </a:pPr>
            <a:r>
              <a:rPr lang="zh-CN" altLang="en-US" b="1" dirty="0">
                <a:solidFill>
                  <a:schemeClr val="tx1"/>
                </a:solidFill>
              </a:rPr>
              <a:t>或者</a:t>
            </a:r>
          </a:p>
          <a:p>
            <a:pPr lvl="2" eaLnBrk="1" hangingPunct="1">
              <a:buNone/>
            </a:pPr>
            <a:r>
              <a:rPr lang="en-US" altLang="zh-CN" b="1" dirty="0">
                <a:solidFill>
                  <a:schemeClr val="tx1"/>
                </a:solidFill>
              </a:rPr>
              <a:t>INSERT </a:t>
            </a:r>
          </a:p>
          <a:p>
            <a:pPr lvl="2" eaLnBrk="1" hangingPunct="1">
              <a:buNone/>
            </a:pPr>
            <a:r>
              <a:rPr lang="en-US" altLang="zh-CN" b="1" dirty="0">
                <a:solidFill>
                  <a:schemeClr val="tx1"/>
                </a:solidFill>
              </a:rPr>
              <a:t>INTO Doctor</a:t>
            </a:r>
          </a:p>
          <a:p>
            <a:pPr lvl="2" eaLnBrk="1" hangingPunct="1">
              <a:buNone/>
            </a:pPr>
            <a:r>
              <a:rPr lang="en-US" altLang="zh-CN" b="1" dirty="0">
                <a:solidFill>
                  <a:schemeClr val="tx1"/>
                </a:solidFill>
              </a:rPr>
              <a:t>VALUES('145','</a:t>
            </a:r>
            <a:r>
              <a:rPr lang="zh-CN" altLang="en-US" b="1" dirty="0">
                <a:solidFill>
                  <a:schemeClr val="tx1"/>
                </a:solidFill>
              </a:rPr>
              <a:t>王军</a:t>
            </a:r>
            <a:r>
              <a:rPr lang="en-US" altLang="zh-CN" b="1" dirty="0">
                <a:solidFill>
                  <a:schemeClr val="tx1"/>
                </a:solidFill>
              </a:rPr>
              <a:t>','</a:t>
            </a:r>
            <a:r>
              <a:rPr lang="zh-CN" altLang="en-US" b="1" dirty="0">
                <a:solidFill>
                  <a:schemeClr val="tx1"/>
                </a:solidFill>
              </a:rPr>
              <a:t>男</a:t>
            </a:r>
            <a:r>
              <a:rPr lang="en-US" altLang="zh-CN" b="1" dirty="0">
                <a:solidFill>
                  <a:schemeClr val="tx1"/>
                </a:solidFill>
              </a:rPr>
              <a:t>',28,'101','</a:t>
            </a:r>
            <a:r>
              <a:rPr lang="zh-CN" altLang="en-US" b="1" dirty="0">
                <a:solidFill>
                  <a:schemeClr val="tx1"/>
                </a:solidFill>
              </a:rPr>
              <a:t>医师</a:t>
            </a:r>
            <a:r>
              <a:rPr lang="en-US" altLang="zh-CN" b="1" dirty="0">
                <a:solidFill>
                  <a:schemeClr val="tx1"/>
                </a:solidFill>
              </a:rPr>
              <a:t>')</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数据插入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用</a:t>
            </a:r>
            <a:r>
              <a:rPr lang="en-US" altLang="zh-CN" b="1" dirty="0">
                <a:solidFill>
                  <a:schemeClr val="tx1"/>
                </a:solidFill>
              </a:rPr>
              <a:t>SELECT</a:t>
            </a:r>
            <a:r>
              <a:rPr lang="zh-CN" altLang="en-US" b="1" dirty="0">
                <a:solidFill>
                  <a:schemeClr val="tx1"/>
                </a:solidFill>
              </a:rPr>
              <a:t>插入，格式为：</a:t>
            </a:r>
          </a:p>
          <a:p>
            <a:pPr lvl="2" eaLnBrk="1" hangingPunct="1">
              <a:buNone/>
            </a:pPr>
            <a:endParaRPr lang="en-US" altLang="zh-CN" b="1" dirty="0">
              <a:solidFill>
                <a:schemeClr val="tx1"/>
              </a:solidFill>
            </a:endParaRPr>
          </a:p>
          <a:p>
            <a:pPr lvl="2" eaLnBrk="1" hangingPunct="1">
              <a:buNone/>
            </a:pPr>
            <a:r>
              <a:rPr lang="en-US" altLang="zh-CN" b="1" dirty="0">
                <a:solidFill>
                  <a:schemeClr val="tx1"/>
                </a:solidFill>
              </a:rPr>
              <a:t>INSERT INTO &lt;</a:t>
            </a:r>
            <a:r>
              <a:rPr lang="zh-CN" altLang="en-US" b="1" dirty="0">
                <a:solidFill>
                  <a:schemeClr val="tx1"/>
                </a:solidFill>
              </a:rPr>
              <a:t>基表名</a:t>
            </a:r>
            <a:r>
              <a:rPr lang="en-US" altLang="zh-CN" b="1" dirty="0">
                <a:solidFill>
                  <a:schemeClr val="tx1"/>
                </a:solidFill>
              </a:rPr>
              <a:t>&gt; [</a:t>
            </a:r>
            <a:r>
              <a:rPr lang="zh-CN" altLang="en-US" b="1" dirty="0">
                <a:solidFill>
                  <a:schemeClr val="tx1"/>
                </a:solidFill>
              </a:rPr>
              <a:t>（</a:t>
            </a:r>
            <a:r>
              <a:rPr lang="en-US" altLang="zh-CN" b="1" dirty="0">
                <a:solidFill>
                  <a:schemeClr val="tx1"/>
                </a:solidFill>
              </a:rPr>
              <a:t>&lt;</a:t>
            </a:r>
            <a:r>
              <a:rPr lang="zh-CN" altLang="en-US" b="1" dirty="0">
                <a:solidFill>
                  <a:schemeClr val="tx1"/>
                </a:solidFill>
              </a:rPr>
              <a:t>列名表</a:t>
            </a:r>
            <a:r>
              <a:rPr lang="en-US" altLang="zh-CN" b="1" dirty="0">
                <a:solidFill>
                  <a:schemeClr val="tx1"/>
                </a:solidFill>
              </a:rPr>
              <a:t>&gt;</a:t>
            </a:r>
            <a:r>
              <a:rPr lang="zh-CN" altLang="en-US" b="1" dirty="0">
                <a:solidFill>
                  <a:schemeClr val="tx1"/>
                </a:solidFill>
              </a:rPr>
              <a:t>）</a:t>
            </a:r>
            <a:r>
              <a:rPr lang="en-US" altLang="zh-CN" b="1" dirty="0">
                <a:solidFill>
                  <a:schemeClr val="tx1"/>
                </a:solidFill>
              </a:rPr>
              <a:t>]</a:t>
            </a:r>
          </a:p>
          <a:p>
            <a:pPr lvl="2" eaLnBrk="1" hangingPunct="1">
              <a:buNone/>
            </a:pPr>
            <a:r>
              <a:rPr lang="en-US" altLang="zh-CN" b="1" dirty="0">
                <a:solidFill>
                  <a:schemeClr val="tx1"/>
                </a:solidFill>
              </a:rPr>
              <a:t>   &lt;SELECT </a:t>
            </a:r>
            <a:r>
              <a:rPr lang="zh-CN" altLang="en-US" b="1" dirty="0">
                <a:solidFill>
                  <a:schemeClr val="tx1"/>
                </a:solidFill>
              </a:rPr>
              <a:t>子句</a:t>
            </a:r>
            <a:r>
              <a:rPr lang="en-US" altLang="zh-CN" b="1" dirty="0">
                <a:solidFill>
                  <a:schemeClr val="tx1"/>
                </a:solidFill>
              </a:rPr>
              <a:t>&gt;</a:t>
            </a:r>
          </a:p>
          <a:p>
            <a:pPr lvl="2" eaLnBrk="1" hangingPunct="1">
              <a:buNone/>
            </a:pPr>
            <a:endParaRPr lang="en-US" altLang="zh-CN" b="1" dirty="0">
              <a:solidFill>
                <a:schemeClr val="tx1"/>
              </a:solidFill>
            </a:endParaRPr>
          </a:p>
          <a:p>
            <a:pPr lvl="2" eaLnBrk="1" hangingPunct="1"/>
            <a:r>
              <a:rPr lang="en-US" altLang="zh-CN" b="1" dirty="0">
                <a:solidFill>
                  <a:schemeClr val="tx1"/>
                </a:solidFill>
              </a:rPr>
              <a:t>&lt;SELECT</a:t>
            </a:r>
            <a:r>
              <a:rPr lang="zh-CN" altLang="en-US" b="1" dirty="0">
                <a:solidFill>
                  <a:schemeClr val="tx1"/>
                </a:solidFill>
              </a:rPr>
              <a:t>子句</a:t>
            </a:r>
            <a:r>
              <a:rPr lang="en-US" altLang="zh-CN" b="1" dirty="0">
                <a:solidFill>
                  <a:schemeClr val="tx1"/>
                </a:solidFill>
              </a:rPr>
              <a:t>&gt;</a:t>
            </a:r>
            <a:r>
              <a:rPr lang="zh-CN" altLang="en-US" b="1" dirty="0">
                <a:solidFill>
                  <a:schemeClr val="tx1"/>
                </a:solidFill>
              </a:rPr>
              <a:t>可以使用前面介绍的所有</a:t>
            </a:r>
            <a:r>
              <a:rPr lang="en-US" altLang="zh-CN" b="1" dirty="0">
                <a:solidFill>
                  <a:schemeClr val="tx1"/>
                </a:solidFill>
              </a:rPr>
              <a:t>SELECT</a:t>
            </a:r>
            <a:r>
              <a:rPr lang="zh-CN" altLang="en-US" b="1" dirty="0">
                <a:solidFill>
                  <a:schemeClr val="tx1"/>
                </a:solidFill>
              </a:rPr>
              <a:t>查询语句，但要保证</a:t>
            </a:r>
            <a:r>
              <a:rPr lang="en-US" altLang="zh-CN" b="1" dirty="0">
                <a:solidFill>
                  <a:schemeClr val="tx1"/>
                </a:solidFill>
              </a:rPr>
              <a:t>&lt;SELECT</a:t>
            </a:r>
            <a:r>
              <a:rPr lang="zh-CN" altLang="en-US" b="1" dirty="0">
                <a:solidFill>
                  <a:schemeClr val="tx1"/>
                </a:solidFill>
              </a:rPr>
              <a:t>子句</a:t>
            </a:r>
            <a:r>
              <a:rPr lang="en-US" altLang="zh-CN" b="1" dirty="0">
                <a:solidFill>
                  <a:schemeClr val="tx1"/>
                </a:solidFill>
              </a:rPr>
              <a:t>&gt;</a:t>
            </a:r>
            <a:r>
              <a:rPr lang="zh-CN" altLang="en-US" b="1" dirty="0">
                <a:solidFill>
                  <a:schemeClr val="tx1"/>
                </a:solidFill>
              </a:rPr>
              <a:t>中选择的列与</a:t>
            </a:r>
            <a:r>
              <a:rPr lang="en-US" altLang="zh-CN" b="1" dirty="0">
                <a:solidFill>
                  <a:schemeClr val="tx1"/>
                </a:solidFill>
              </a:rPr>
              <a:t>&lt;</a:t>
            </a:r>
            <a:r>
              <a:rPr lang="zh-CN" altLang="en-US" b="1" dirty="0">
                <a:solidFill>
                  <a:schemeClr val="tx1"/>
                </a:solidFill>
              </a:rPr>
              <a:t>列名表</a:t>
            </a:r>
            <a:r>
              <a:rPr lang="en-US" altLang="zh-CN" b="1" dirty="0">
                <a:solidFill>
                  <a:schemeClr val="tx1"/>
                </a:solidFill>
              </a:rPr>
              <a:t>&gt;</a:t>
            </a:r>
            <a:r>
              <a:rPr lang="zh-CN" altLang="en-US" b="1" dirty="0">
                <a:solidFill>
                  <a:schemeClr val="tx1"/>
                </a:solidFill>
              </a:rPr>
              <a:t>中的列一一对应，且数据类型和长度兼容，但列名可以不同，只要求位置相对应。</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数据增加</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数据插入示例：</a:t>
            </a:r>
            <a:r>
              <a:rPr lang="en-US" altLang="zh-CN" dirty="0"/>
              <a:t> </a:t>
            </a:r>
            <a:r>
              <a:rPr lang="en-US" altLang="zh-CN" b="1" dirty="0">
                <a:solidFill>
                  <a:schemeClr val="tx1"/>
                </a:solidFill>
              </a:rPr>
              <a:t>SELECT</a:t>
            </a:r>
            <a:r>
              <a:rPr lang="zh-CN" altLang="en-US" b="1" dirty="0">
                <a:solidFill>
                  <a:schemeClr val="tx1"/>
                </a:solidFill>
              </a:rPr>
              <a:t>：</a:t>
            </a:r>
            <a:endParaRPr lang="en-US" altLang="zh-CN" b="1" dirty="0">
              <a:solidFill>
                <a:schemeClr val="tx1"/>
              </a:solidFill>
            </a:endParaRPr>
          </a:p>
          <a:p>
            <a:pPr lvl="2" eaLnBrk="1" hangingPunct="1"/>
            <a:r>
              <a:rPr lang="zh-CN" altLang="en-US" b="1" dirty="0">
                <a:solidFill>
                  <a:schemeClr val="tx1"/>
                </a:solidFill>
              </a:rPr>
              <a:t>在医院数据库中，如果需要统计每个医生每天诊断的患者数量，并把结果存入数据库。</a:t>
            </a:r>
          </a:p>
          <a:p>
            <a:pPr lvl="2" eaLnBrk="1" hangingPunct="1"/>
            <a:r>
              <a:rPr lang="zh-CN" altLang="en-US" b="1" dirty="0">
                <a:solidFill>
                  <a:schemeClr val="tx1"/>
                </a:solidFill>
              </a:rPr>
              <a:t>（</a:t>
            </a:r>
            <a:r>
              <a:rPr lang="en-US" altLang="zh-CN" b="1" dirty="0">
                <a:solidFill>
                  <a:schemeClr val="tx1"/>
                </a:solidFill>
              </a:rPr>
              <a:t>1</a:t>
            </a:r>
            <a:r>
              <a:rPr lang="zh-CN" altLang="en-US" b="1" dirty="0">
                <a:solidFill>
                  <a:schemeClr val="tx1"/>
                </a:solidFill>
              </a:rPr>
              <a:t>）建立一个新表，包含医生编码、诊断日期和患者数量：</a:t>
            </a:r>
          </a:p>
          <a:p>
            <a:pPr lvl="2" eaLnBrk="1" hangingPunct="1">
              <a:buNone/>
            </a:pPr>
            <a:r>
              <a:rPr lang="en-US" altLang="zh-CN" b="1" dirty="0">
                <a:solidFill>
                  <a:schemeClr val="tx1"/>
                </a:solidFill>
              </a:rPr>
              <a:t>		CREATE TABLE </a:t>
            </a:r>
            <a:r>
              <a:rPr lang="en-US" altLang="zh-CN" b="1" dirty="0" err="1">
                <a:solidFill>
                  <a:schemeClr val="tx1"/>
                </a:solidFill>
              </a:rPr>
              <a:t>DiagNum</a:t>
            </a:r>
            <a:r>
              <a:rPr lang="en-US" altLang="zh-CN" b="1" dirty="0">
                <a:solidFill>
                  <a:schemeClr val="tx1"/>
                </a:solidFill>
              </a:rPr>
              <a:t> (</a:t>
            </a:r>
            <a:r>
              <a:rPr lang="en-US" altLang="zh-CN" b="1" dirty="0" err="1">
                <a:solidFill>
                  <a:schemeClr val="tx1"/>
                </a:solidFill>
              </a:rPr>
              <a:t>Dno</a:t>
            </a:r>
            <a:r>
              <a:rPr lang="en-US" altLang="zh-CN" b="1" dirty="0">
                <a:solidFill>
                  <a:schemeClr val="tx1"/>
                </a:solidFill>
              </a:rPr>
              <a:t> VARCHAR(10) NOT NULL,</a:t>
            </a:r>
          </a:p>
          <a:p>
            <a:pPr lvl="2" eaLnBrk="1" hangingPunct="1">
              <a:buNone/>
            </a:pPr>
            <a:r>
              <a:rPr lang="en-US" altLang="zh-CN" b="1" dirty="0">
                <a:solidFill>
                  <a:schemeClr val="tx1"/>
                </a:solidFill>
              </a:rPr>
              <a:t>                              </a:t>
            </a:r>
            <a:r>
              <a:rPr lang="en-US" altLang="zh-CN" b="1" dirty="0" err="1">
                <a:solidFill>
                  <a:schemeClr val="tx1"/>
                </a:solidFill>
              </a:rPr>
              <a:t>DiagDate</a:t>
            </a:r>
            <a:r>
              <a:rPr lang="en-US" altLang="zh-CN" b="1" dirty="0">
                <a:solidFill>
                  <a:schemeClr val="tx1"/>
                </a:solidFill>
              </a:rPr>
              <a:t> DATETIME,</a:t>
            </a:r>
          </a:p>
          <a:p>
            <a:pPr lvl="2" eaLnBrk="1" hangingPunct="1">
              <a:buNone/>
            </a:pPr>
            <a:r>
              <a:rPr lang="en-US" altLang="zh-CN" b="1" dirty="0">
                <a:solidFill>
                  <a:schemeClr val="tx1"/>
                </a:solidFill>
              </a:rPr>
              <a:t>                              </a:t>
            </a:r>
            <a:r>
              <a:rPr lang="en-US" altLang="zh-CN" b="1" dirty="0" err="1">
                <a:solidFill>
                  <a:schemeClr val="tx1"/>
                </a:solidFill>
              </a:rPr>
              <a:t>PatientNum</a:t>
            </a:r>
            <a:r>
              <a:rPr lang="en-US" altLang="zh-CN" b="1" dirty="0">
                <a:solidFill>
                  <a:schemeClr val="tx1"/>
                </a:solidFill>
              </a:rPr>
              <a:t> INT)</a:t>
            </a:r>
          </a:p>
          <a:p>
            <a:pPr lvl="2" eaLnBrk="1" hangingPunct="1"/>
            <a:r>
              <a:rPr lang="zh-CN" altLang="en-US" b="1" dirty="0">
                <a:solidFill>
                  <a:schemeClr val="tx1"/>
                </a:solidFill>
              </a:rPr>
              <a:t>（</a:t>
            </a:r>
            <a:r>
              <a:rPr lang="en-US" altLang="zh-CN" b="1" dirty="0">
                <a:solidFill>
                  <a:schemeClr val="tx1"/>
                </a:solidFill>
              </a:rPr>
              <a:t>2</a:t>
            </a:r>
            <a:r>
              <a:rPr lang="zh-CN" altLang="en-US" b="1" dirty="0">
                <a:solidFill>
                  <a:schemeClr val="tx1"/>
                </a:solidFill>
              </a:rPr>
              <a:t>）根据主处方统计每个医生每天的诊断数量：</a:t>
            </a:r>
          </a:p>
          <a:p>
            <a:pPr lvl="2" eaLnBrk="1" hangingPunct="1">
              <a:buNone/>
            </a:pPr>
            <a:r>
              <a:rPr lang="en-US" altLang="zh-CN" b="1" dirty="0">
                <a:solidFill>
                  <a:schemeClr val="tx1"/>
                </a:solidFill>
              </a:rPr>
              <a:t>		</a:t>
            </a:r>
            <a:r>
              <a:rPr lang="en-US" altLang="zh-CN" b="1" dirty="0">
                <a:solidFill>
                  <a:srgbClr val="FF0000"/>
                </a:solidFill>
              </a:rPr>
              <a:t>INSERT </a:t>
            </a:r>
          </a:p>
          <a:p>
            <a:pPr lvl="2" eaLnBrk="1" hangingPunct="1">
              <a:buNone/>
            </a:pPr>
            <a:r>
              <a:rPr lang="en-US" altLang="zh-CN" b="1" dirty="0">
                <a:solidFill>
                  <a:srgbClr val="FF0000"/>
                </a:solidFill>
              </a:rPr>
              <a:t>		INTO </a:t>
            </a:r>
            <a:r>
              <a:rPr lang="en-US" altLang="zh-CN" b="1" dirty="0" err="1">
                <a:solidFill>
                  <a:schemeClr val="tx1"/>
                </a:solidFill>
              </a:rPr>
              <a:t>DiagNum</a:t>
            </a:r>
            <a:r>
              <a:rPr lang="en-US" altLang="zh-CN" b="1" dirty="0">
                <a:solidFill>
                  <a:schemeClr val="tx1"/>
                </a:solidFill>
              </a:rPr>
              <a:t> (</a:t>
            </a:r>
            <a:r>
              <a:rPr lang="en-US" altLang="zh-CN" b="1" dirty="0" err="1">
                <a:solidFill>
                  <a:schemeClr val="tx1"/>
                </a:solidFill>
              </a:rPr>
              <a:t>Dno</a:t>
            </a:r>
            <a:r>
              <a:rPr lang="en-US" altLang="zh-CN" b="1" dirty="0">
                <a:solidFill>
                  <a:schemeClr val="tx1"/>
                </a:solidFill>
              </a:rPr>
              <a:t>, </a:t>
            </a:r>
            <a:r>
              <a:rPr lang="en-US" altLang="zh-CN" b="1" dirty="0" err="1">
                <a:solidFill>
                  <a:schemeClr val="tx1"/>
                </a:solidFill>
              </a:rPr>
              <a:t>DiagDate</a:t>
            </a:r>
            <a:r>
              <a:rPr lang="en-US" altLang="zh-CN" b="1" dirty="0">
                <a:solidFill>
                  <a:schemeClr val="tx1"/>
                </a:solidFill>
              </a:rPr>
              <a:t>, </a:t>
            </a:r>
            <a:r>
              <a:rPr lang="en-US" altLang="zh-CN" b="1" dirty="0" err="1">
                <a:solidFill>
                  <a:schemeClr val="tx1"/>
                </a:solidFill>
              </a:rPr>
              <a:t>PatientNum</a:t>
            </a:r>
            <a:r>
              <a:rPr lang="en-US" altLang="zh-CN" b="1" dirty="0">
                <a:solidFill>
                  <a:schemeClr val="tx1"/>
                </a:solidFill>
              </a:rPr>
              <a:t>)</a:t>
            </a:r>
          </a:p>
          <a:p>
            <a:pPr lvl="2" eaLnBrk="1" hangingPunct="1">
              <a:buNone/>
            </a:pPr>
            <a:r>
              <a:rPr lang="en-US" altLang="zh-CN" b="1" dirty="0">
                <a:solidFill>
                  <a:schemeClr val="tx1"/>
                </a:solidFill>
              </a:rPr>
              <a:t>		</a:t>
            </a:r>
            <a:r>
              <a:rPr lang="en-US" altLang="zh-CN" b="1" dirty="0">
                <a:solidFill>
                  <a:srgbClr val="FF0000"/>
                </a:solidFill>
              </a:rPr>
              <a:t>SELECT </a:t>
            </a:r>
            <a:r>
              <a:rPr lang="en-US" altLang="zh-CN" b="1" dirty="0" err="1">
                <a:solidFill>
                  <a:schemeClr val="tx1"/>
                </a:solidFill>
              </a:rPr>
              <a:t>Dno,Rdatetime,COUNT</a:t>
            </a:r>
            <a:r>
              <a:rPr lang="en-US" altLang="zh-CN" b="1" dirty="0">
                <a:solidFill>
                  <a:schemeClr val="tx1"/>
                </a:solidFill>
              </a:rPr>
              <a:t>(</a:t>
            </a:r>
            <a:r>
              <a:rPr lang="en-US" altLang="zh-CN" b="1" dirty="0" err="1">
                <a:solidFill>
                  <a:schemeClr val="tx1"/>
                </a:solidFill>
              </a:rPr>
              <a:t>DGno</a:t>
            </a:r>
            <a:r>
              <a:rPr lang="en-US" altLang="zh-CN" b="1" dirty="0">
                <a:solidFill>
                  <a:schemeClr val="tx1"/>
                </a:solidFill>
              </a:rPr>
              <a:t>)</a:t>
            </a:r>
          </a:p>
          <a:p>
            <a:pPr lvl="2" eaLnBrk="1" hangingPunct="1">
              <a:buNone/>
            </a:pPr>
            <a:r>
              <a:rPr lang="en-US" altLang="zh-CN" b="1" dirty="0">
                <a:solidFill>
                  <a:schemeClr val="tx1"/>
                </a:solidFill>
              </a:rPr>
              <a:t>		FROM </a:t>
            </a:r>
            <a:r>
              <a:rPr lang="en-US" altLang="zh-CN" b="1" dirty="0" err="1">
                <a:solidFill>
                  <a:schemeClr val="tx1"/>
                </a:solidFill>
              </a:rPr>
              <a:t>RecipeMaster</a:t>
            </a:r>
            <a:endParaRPr lang="en-US" altLang="zh-CN" b="1" dirty="0">
              <a:solidFill>
                <a:schemeClr val="tx1"/>
              </a:solidFill>
            </a:endParaRPr>
          </a:p>
          <a:p>
            <a:pPr lvl="2" eaLnBrk="1" hangingPunct="1">
              <a:buNone/>
            </a:pPr>
            <a:r>
              <a:rPr lang="en-US" altLang="zh-CN" b="1" dirty="0">
                <a:solidFill>
                  <a:schemeClr val="tx1"/>
                </a:solidFill>
              </a:rPr>
              <a:t>		GROUP BY </a:t>
            </a:r>
            <a:r>
              <a:rPr lang="en-US" altLang="zh-CN" b="1" dirty="0" err="1">
                <a:solidFill>
                  <a:schemeClr val="tx1"/>
                </a:solidFill>
              </a:rPr>
              <a:t>Dno,Rdatetime</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数据插入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数据修改语法格式：</a:t>
            </a:r>
            <a:endParaRPr lang="en-US" altLang="zh-CN" b="1" dirty="0">
              <a:solidFill>
                <a:schemeClr val="tx1"/>
              </a:solidFill>
            </a:endParaRPr>
          </a:p>
          <a:p>
            <a:pPr lvl="2" eaLnBrk="1" hangingPunct="1">
              <a:buNone/>
            </a:pPr>
            <a:r>
              <a:rPr lang="en-US" altLang="zh-CN" b="1" dirty="0">
                <a:solidFill>
                  <a:schemeClr val="tx1"/>
                </a:solidFill>
              </a:rPr>
              <a:t>UPDATE&lt;</a:t>
            </a:r>
            <a:r>
              <a:rPr lang="zh-CN" altLang="en-US" b="1" dirty="0">
                <a:solidFill>
                  <a:schemeClr val="tx1"/>
                </a:solidFill>
              </a:rPr>
              <a:t>基表名</a:t>
            </a:r>
            <a:r>
              <a:rPr lang="en-US" altLang="zh-CN" b="1" dirty="0">
                <a:solidFill>
                  <a:schemeClr val="tx1"/>
                </a:solidFill>
              </a:rPr>
              <a:t>&gt;</a:t>
            </a:r>
          </a:p>
          <a:p>
            <a:pPr lvl="2" eaLnBrk="1" hangingPunct="1">
              <a:buNone/>
            </a:pPr>
            <a:r>
              <a:rPr lang="en-US" altLang="zh-CN" b="1" dirty="0">
                <a:solidFill>
                  <a:schemeClr val="tx1"/>
                </a:solidFill>
              </a:rPr>
              <a:t>SET &lt;</a:t>
            </a:r>
            <a:r>
              <a:rPr lang="zh-CN" altLang="en-US" b="1" dirty="0">
                <a:solidFill>
                  <a:schemeClr val="tx1"/>
                </a:solidFill>
              </a:rPr>
              <a:t>列名</a:t>
            </a:r>
            <a:r>
              <a:rPr lang="en-US" altLang="zh-CN" b="1" dirty="0">
                <a:solidFill>
                  <a:schemeClr val="tx1"/>
                </a:solidFill>
              </a:rPr>
              <a:t>1&gt;=&lt;</a:t>
            </a:r>
            <a:r>
              <a:rPr lang="zh-CN" altLang="en-US" b="1" dirty="0">
                <a:solidFill>
                  <a:schemeClr val="tx1"/>
                </a:solidFill>
              </a:rPr>
              <a:t>表达式</a:t>
            </a:r>
            <a:r>
              <a:rPr lang="en-US" altLang="zh-CN" b="1" dirty="0">
                <a:solidFill>
                  <a:schemeClr val="tx1"/>
                </a:solidFill>
              </a:rPr>
              <a:t>2&gt;</a:t>
            </a:r>
            <a:r>
              <a:rPr lang="zh-CN" altLang="en-US" b="1" dirty="0">
                <a:solidFill>
                  <a:schemeClr val="tx1"/>
                </a:solidFill>
              </a:rPr>
              <a:t>，</a:t>
            </a:r>
            <a:r>
              <a:rPr lang="en-US" altLang="zh-CN" b="1" dirty="0">
                <a:solidFill>
                  <a:schemeClr val="tx1"/>
                </a:solidFill>
              </a:rPr>
              <a:t>&lt;</a:t>
            </a:r>
            <a:r>
              <a:rPr lang="zh-CN" altLang="en-US" b="1" dirty="0">
                <a:solidFill>
                  <a:schemeClr val="tx1"/>
                </a:solidFill>
              </a:rPr>
              <a:t>列名</a:t>
            </a:r>
            <a:r>
              <a:rPr lang="en-US" altLang="zh-CN" b="1" dirty="0">
                <a:solidFill>
                  <a:schemeClr val="tx1"/>
                </a:solidFill>
              </a:rPr>
              <a:t>2&gt;=&lt;</a:t>
            </a:r>
            <a:r>
              <a:rPr lang="zh-CN" altLang="en-US" b="1" dirty="0">
                <a:solidFill>
                  <a:schemeClr val="tx1"/>
                </a:solidFill>
              </a:rPr>
              <a:t>表达式</a:t>
            </a:r>
            <a:r>
              <a:rPr lang="en-US" altLang="zh-CN" b="1" dirty="0">
                <a:solidFill>
                  <a:schemeClr val="tx1"/>
                </a:solidFill>
              </a:rPr>
              <a:t>2&gt;…</a:t>
            </a:r>
          </a:p>
          <a:p>
            <a:pPr lvl="2" eaLnBrk="1" hangingPunct="1">
              <a:buNone/>
            </a:pPr>
            <a:r>
              <a:rPr lang="en-US" altLang="zh-CN" b="1" dirty="0">
                <a:solidFill>
                  <a:schemeClr val="tx1"/>
                </a:solidFill>
              </a:rPr>
              <a:t>[WHERE &lt;</a:t>
            </a:r>
            <a:r>
              <a:rPr lang="zh-CN" altLang="en-US" b="1" dirty="0">
                <a:solidFill>
                  <a:schemeClr val="tx1"/>
                </a:solidFill>
              </a:rPr>
              <a:t>条件表达式</a:t>
            </a:r>
            <a:r>
              <a:rPr lang="en-US" altLang="zh-CN" b="1" dirty="0">
                <a:solidFill>
                  <a:schemeClr val="tx1"/>
                </a:solidFill>
              </a:rPr>
              <a:t>&gt;]</a:t>
            </a:r>
          </a:p>
          <a:p>
            <a:pPr lvl="1" eaLnBrk="1" hangingPunct="1"/>
            <a:r>
              <a:rPr lang="zh-CN" altLang="en-US" b="1" dirty="0">
                <a:solidFill>
                  <a:schemeClr val="tx1"/>
                </a:solidFill>
              </a:rPr>
              <a:t>数据修改示例</a:t>
            </a:r>
            <a:endParaRPr lang="en-US" altLang="zh-CN" b="1" dirty="0">
              <a:solidFill>
                <a:schemeClr val="tx1"/>
              </a:solidFill>
            </a:endParaRPr>
          </a:p>
          <a:p>
            <a:pPr lvl="2" eaLnBrk="1" hangingPunct="1"/>
            <a:r>
              <a:rPr lang="zh-CN" altLang="en-US" b="1" dirty="0">
                <a:solidFill>
                  <a:schemeClr val="tx1"/>
                </a:solidFill>
              </a:rPr>
              <a:t>在医院数据库中，将编号为“</a:t>
            </a:r>
            <a:r>
              <a:rPr lang="en-US" altLang="zh-CN" b="1" dirty="0">
                <a:solidFill>
                  <a:schemeClr val="tx1"/>
                </a:solidFill>
              </a:rPr>
              <a:t>423”</a:t>
            </a:r>
            <a:r>
              <a:rPr lang="zh-CN" altLang="en-US" b="1" dirty="0">
                <a:solidFill>
                  <a:schemeClr val="tx1"/>
                </a:solidFill>
              </a:rPr>
              <a:t>的患者的社会保障号，修改为“</a:t>
            </a:r>
            <a:r>
              <a:rPr lang="en-US" altLang="zh-CN" b="1" dirty="0">
                <a:solidFill>
                  <a:schemeClr val="tx1"/>
                </a:solidFill>
              </a:rPr>
              <a:t>20073425”</a:t>
            </a:r>
            <a:r>
              <a:rPr lang="zh-CN" altLang="en-US" b="1" dirty="0">
                <a:solidFill>
                  <a:schemeClr val="tx1"/>
                </a:solidFill>
              </a:rPr>
              <a:t>。</a:t>
            </a:r>
          </a:p>
          <a:p>
            <a:pPr lvl="2" eaLnBrk="1" hangingPunct="1">
              <a:buNone/>
            </a:pPr>
            <a:endParaRPr lang="en-US" altLang="zh-CN" b="1" dirty="0">
              <a:solidFill>
                <a:schemeClr val="tx1"/>
              </a:solidFill>
            </a:endParaRPr>
          </a:p>
          <a:p>
            <a:pPr lvl="2" eaLnBrk="1" hangingPunct="1">
              <a:buNone/>
            </a:pPr>
            <a:r>
              <a:rPr lang="en-US" altLang="zh-CN" b="1" dirty="0">
                <a:solidFill>
                  <a:schemeClr val="tx1"/>
                </a:solidFill>
              </a:rPr>
              <a:t>  UPDATE Patient</a:t>
            </a:r>
          </a:p>
          <a:p>
            <a:pPr lvl="2" eaLnBrk="1" hangingPunct="1">
              <a:buNone/>
            </a:pPr>
            <a:r>
              <a:rPr lang="en-US" altLang="zh-CN" b="1" dirty="0">
                <a:solidFill>
                  <a:schemeClr val="tx1"/>
                </a:solidFill>
              </a:rPr>
              <a:t>  SET </a:t>
            </a:r>
            <a:r>
              <a:rPr lang="en-US" altLang="zh-CN" b="1" dirty="0" err="1">
                <a:solidFill>
                  <a:schemeClr val="tx1"/>
                </a:solidFill>
              </a:rPr>
              <a:t>Pino</a:t>
            </a:r>
            <a:r>
              <a:rPr lang="en-US" altLang="zh-CN" b="1" dirty="0">
                <a:solidFill>
                  <a:schemeClr val="tx1"/>
                </a:solidFill>
              </a:rPr>
              <a:t>='20073425'</a:t>
            </a:r>
          </a:p>
          <a:p>
            <a:pPr lvl="2" eaLnBrk="1" hangingPunct="1">
              <a:buNone/>
            </a:pPr>
            <a:r>
              <a:rPr lang="en-US" altLang="zh-CN" b="1" dirty="0">
                <a:solidFill>
                  <a:schemeClr val="tx1"/>
                </a:solidFill>
              </a:rPr>
              <a:t>  WHERE </a:t>
            </a:r>
            <a:r>
              <a:rPr lang="en-US" altLang="zh-CN" b="1" dirty="0" err="1">
                <a:solidFill>
                  <a:schemeClr val="tx1"/>
                </a:solidFill>
              </a:rPr>
              <a:t>Pno</a:t>
            </a:r>
            <a:r>
              <a:rPr lang="en-US" altLang="zh-CN" b="1" dirty="0">
                <a:solidFill>
                  <a:schemeClr val="tx1"/>
                </a:solidFill>
              </a:rPr>
              <a:t>='423'</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数据修改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数据删除语法格式：</a:t>
            </a:r>
            <a:endParaRPr lang="en-US" altLang="zh-CN" b="1" dirty="0">
              <a:solidFill>
                <a:schemeClr val="tx1"/>
              </a:solidFill>
            </a:endParaRPr>
          </a:p>
          <a:p>
            <a:pPr lvl="2" eaLnBrk="1" hangingPunct="1">
              <a:buNone/>
            </a:pPr>
            <a:r>
              <a:rPr lang="en-US" altLang="zh-CN" b="1" dirty="0">
                <a:solidFill>
                  <a:schemeClr val="tx1"/>
                </a:solidFill>
              </a:rPr>
              <a:t>DELETE FROM &lt;</a:t>
            </a:r>
            <a:r>
              <a:rPr lang="zh-CN" altLang="en-US" b="1" dirty="0">
                <a:solidFill>
                  <a:schemeClr val="tx1"/>
                </a:solidFill>
              </a:rPr>
              <a:t>表名</a:t>
            </a:r>
            <a:r>
              <a:rPr lang="en-US" altLang="zh-CN" b="1" dirty="0">
                <a:solidFill>
                  <a:schemeClr val="tx1"/>
                </a:solidFill>
              </a:rPr>
              <a:t>&gt;</a:t>
            </a:r>
          </a:p>
          <a:p>
            <a:pPr lvl="2" eaLnBrk="1" hangingPunct="1">
              <a:buNone/>
            </a:pPr>
            <a:r>
              <a:rPr lang="en-US" altLang="zh-CN" b="1" dirty="0">
                <a:solidFill>
                  <a:schemeClr val="tx1"/>
                </a:solidFill>
              </a:rPr>
              <a:t>[WHERE&lt;</a:t>
            </a:r>
            <a:r>
              <a:rPr lang="zh-CN" altLang="en-US" b="1" dirty="0">
                <a:solidFill>
                  <a:schemeClr val="tx1"/>
                </a:solidFill>
              </a:rPr>
              <a:t>条件</a:t>
            </a:r>
            <a:r>
              <a:rPr lang="en-US" altLang="zh-CN" b="1" dirty="0">
                <a:solidFill>
                  <a:schemeClr val="tx1"/>
                </a:solidFill>
              </a:rPr>
              <a:t>&gt;]</a:t>
            </a:r>
          </a:p>
          <a:p>
            <a:pPr lvl="1" eaLnBrk="1" hangingPunct="1"/>
            <a:r>
              <a:rPr lang="zh-CN" altLang="en-US" b="1" dirty="0">
                <a:solidFill>
                  <a:schemeClr val="tx1"/>
                </a:solidFill>
              </a:rPr>
              <a:t>数据删除示例</a:t>
            </a:r>
            <a:endParaRPr lang="en-US" altLang="zh-CN" b="1" dirty="0">
              <a:solidFill>
                <a:schemeClr val="tx1"/>
              </a:solidFill>
            </a:endParaRPr>
          </a:p>
          <a:p>
            <a:pPr lvl="2" eaLnBrk="1" hangingPunct="1"/>
            <a:r>
              <a:rPr lang="zh-CN" altLang="en-US" b="1" dirty="0">
                <a:solidFill>
                  <a:schemeClr val="tx1"/>
                </a:solidFill>
              </a:rPr>
              <a:t>在医院数据库中，将编号为“</a:t>
            </a:r>
            <a:r>
              <a:rPr lang="en-US" altLang="zh-CN" b="1" dirty="0">
                <a:solidFill>
                  <a:schemeClr val="tx1"/>
                </a:solidFill>
              </a:rPr>
              <a:t>423”</a:t>
            </a:r>
            <a:r>
              <a:rPr lang="zh-CN" altLang="en-US" b="1" dirty="0">
                <a:solidFill>
                  <a:schemeClr val="tx1"/>
                </a:solidFill>
              </a:rPr>
              <a:t>的患者从系统中删除。</a:t>
            </a:r>
          </a:p>
          <a:p>
            <a:pPr lvl="2" eaLnBrk="1" hangingPunct="1">
              <a:buNone/>
            </a:pPr>
            <a:endParaRPr lang="en-US" altLang="zh-CN" b="1" dirty="0">
              <a:solidFill>
                <a:schemeClr val="tx1"/>
              </a:solidFill>
            </a:endParaRPr>
          </a:p>
          <a:p>
            <a:pPr lvl="2" eaLnBrk="1" hangingPunct="1">
              <a:buNone/>
            </a:pPr>
            <a:r>
              <a:rPr lang="en-US" altLang="zh-CN" b="1" dirty="0">
                <a:solidFill>
                  <a:schemeClr val="tx1"/>
                </a:solidFill>
              </a:rPr>
              <a:t>DELETE FROM Patient</a:t>
            </a:r>
          </a:p>
          <a:p>
            <a:pPr lvl="2" eaLnBrk="1" hangingPunct="1">
              <a:buNone/>
            </a:pPr>
            <a:r>
              <a:rPr lang="en-US" altLang="zh-CN" b="1" dirty="0">
                <a:solidFill>
                  <a:schemeClr val="tx1"/>
                </a:solidFill>
              </a:rPr>
              <a:t>WHERE </a:t>
            </a:r>
            <a:r>
              <a:rPr lang="en-US" altLang="zh-CN" b="1" dirty="0" err="1">
                <a:solidFill>
                  <a:schemeClr val="tx1"/>
                </a:solidFill>
              </a:rPr>
              <a:t>Pno</a:t>
            </a:r>
            <a:r>
              <a:rPr lang="en-US" altLang="zh-CN" b="1" dirty="0">
                <a:solidFill>
                  <a:schemeClr val="tx1"/>
                </a:solidFill>
              </a:rPr>
              <a:t>='423'</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
        <p:nvSpPr>
          <p:cNvPr id="5" name="AutoShape 10"/>
          <p:cNvSpPr>
            <a:spLocks noChangeArrowheads="1"/>
          </p:cNvSpPr>
          <p:nvPr/>
        </p:nvSpPr>
        <p:spPr bwMode="gray">
          <a:xfrm>
            <a:off x="2765465" y="11036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数据删除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a:solidFill>
                    <a:srgbClr val="000000"/>
                  </a:solidFill>
                  <a:latin typeface="黑体" pitchFamily="2" charset="-122"/>
                  <a:ea typeface="黑体" pitchFamily="2" charset="-122"/>
                </a:rPr>
                <a:t>  SQL</a:t>
              </a:r>
              <a:r>
                <a:rPr lang="zh-CN" altLang="en-US" sz="2400" b="1" dirty="0">
                  <a:solidFill>
                    <a:srgbClr val="000000"/>
                  </a:solidFill>
                  <a:latin typeface="黑体" pitchFamily="2" charset="-122"/>
                  <a:ea typeface="黑体" pitchFamily="2" charset="-122"/>
                </a:rPr>
                <a:t>简介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数据库的操作</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数据表的操作</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表中数据的操作</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325982" y="4792067"/>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视图</a:t>
              </a:r>
              <a:endParaRPr lang="en-US" altLang="zh-CN" sz="2400" b="1" dirty="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5</a:t>
              </a: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索引</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视图的特点：</a:t>
            </a:r>
            <a:endParaRPr lang="en-US" altLang="zh-CN" b="1" dirty="0">
              <a:solidFill>
                <a:schemeClr val="tx1"/>
              </a:solidFill>
            </a:endParaRPr>
          </a:p>
          <a:p>
            <a:pPr lvl="2" eaLnBrk="1" hangingPunct="1"/>
            <a:r>
              <a:rPr lang="zh-CN" altLang="en-US" b="1" dirty="0">
                <a:solidFill>
                  <a:schemeClr val="tx1"/>
                </a:solidFill>
              </a:rPr>
              <a:t>虚表，是从一个或几个基本表（或视图）导出的表</a:t>
            </a:r>
          </a:p>
          <a:p>
            <a:pPr lvl="2" eaLnBrk="1" hangingPunct="1"/>
            <a:r>
              <a:rPr lang="zh-CN" altLang="en-US" b="1" dirty="0">
                <a:solidFill>
                  <a:schemeClr val="tx1"/>
                </a:solidFill>
              </a:rPr>
              <a:t>只存放视图的定义，不会出现数据冗余</a:t>
            </a:r>
          </a:p>
          <a:p>
            <a:pPr lvl="2" eaLnBrk="1" hangingPunct="1"/>
            <a:r>
              <a:rPr lang="zh-CN" altLang="en-US" b="1" dirty="0">
                <a:solidFill>
                  <a:schemeClr val="tx1"/>
                </a:solidFill>
              </a:rPr>
              <a:t>基表中的数据发生变化，从视图中查询出的数据也随之改变</a:t>
            </a:r>
          </a:p>
          <a:p>
            <a:pPr lvl="2" eaLnBrk="1" hangingPunct="1"/>
            <a:r>
              <a:rPr lang="zh-CN" altLang="en-US" b="1" dirty="0">
                <a:solidFill>
                  <a:schemeClr val="tx1"/>
                </a:solidFill>
              </a:rPr>
              <a:t>当视图建立后，用户可以象基表一样对视图进行数据查询，在某些特殊情况下，还可以对视图进行修改和插入操作。</a:t>
            </a:r>
            <a:endParaRPr lang="en-US" altLang="zh-CN" b="1" dirty="0">
              <a:solidFill>
                <a:schemeClr val="tx1"/>
              </a:solidFill>
            </a:endParaRPr>
          </a:p>
          <a:p>
            <a:pPr lvl="1" eaLnBrk="1" hangingPunct="1"/>
            <a:r>
              <a:rPr lang="zh-CN" altLang="en-US" b="1" dirty="0">
                <a:solidFill>
                  <a:schemeClr val="tx1"/>
                </a:solidFill>
              </a:rPr>
              <a:t>视图优点：</a:t>
            </a:r>
            <a:endParaRPr lang="en-US" altLang="zh-CN" b="1" dirty="0">
              <a:solidFill>
                <a:schemeClr val="tx1"/>
              </a:solidFill>
            </a:endParaRPr>
          </a:p>
          <a:p>
            <a:pPr lvl="2" eaLnBrk="1" hangingPunct="1"/>
            <a:r>
              <a:rPr lang="zh-CN" altLang="en-US" b="1" dirty="0">
                <a:solidFill>
                  <a:schemeClr val="tx1"/>
                </a:solidFill>
              </a:rPr>
              <a:t>限制用户直接存取基表的某些列或记录，从而为基表带来附加的安全性；</a:t>
            </a:r>
          </a:p>
          <a:p>
            <a:pPr lvl="2" eaLnBrk="1" hangingPunct="1"/>
            <a:r>
              <a:rPr lang="zh-CN" altLang="en-US" b="1" dirty="0">
                <a:solidFill>
                  <a:schemeClr val="tx1"/>
                </a:solidFill>
              </a:rPr>
              <a:t>视图可定义在多个基表上或其他视图上，通过视图可得到多个表经计算后的数据，从而隐藏数据的复杂性。</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p>
        </p:txBody>
      </p:sp>
      <p:sp>
        <p:nvSpPr>
          <p:cNvPr id="6" name="AutoShape 10"/>
          <p:cNvSpPr>
            <a:spLocks noChangeArrowheads="1"/>
          </p:cNvSpPr>
          <p:nvPr/>
        </p:nvSpPr>
        <p:spPr bwMode="gray">
          <a:xfrm>
            <a:off x="2765466" y="110362"/>
            <a:ext cx="215337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特点与优点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936625"/>
            <a:ext cx="9144000" cy="5384800"/>
          </a:xfrm>
        </p:spPr>
        <p:txBody>
          <a:bodyPr/>
          <a:lstStyle/>
          <a:p>
            <a:pPr lvl="1" eaLnBrk="1" hangingPunct="1"/>
            <a:r>
              <a:rPr lang="zh-CN" altLang="en-US" b="1" dirty="0">
                <a:solidFill>
                  <a:schemeClr val="tx1"/>
                </a:solidFill>
              </a:rPr>
              <a:t>创建视图语法：</a:t>
            </a:r>
            <a:endParaRPr lang="en-US" altLang="zh-CN" b="1" dirty="0">
              <a:solidFill>
                <a:schemeClr val="tx1"/>
              </a:solidFill>
            </a:endParaRPr>
          </a:p>
          <a:p>
            <a:pPr marL="725488" lvl="2" indent="-284163" eaLnBrk="1" hangingPunct="1">
              <a:buNone/>
            </a:pPr>
            <a:r>
              <a:rPr lang="en-US" altLang="zh-CN" b="1" dirty="0">
                <a:solidFill>
                  <a:schemeClr val="tx1"/>
                </a:solidFill>
              </a:rPr>
              <a:t>	CREATE  VIEW  &lt;</a:t>
            </a:r>
            <a:r>
              <a:rPr lang="zh-CN" altLang="en-US" b="1" dirty="0">
                <a:solidFill>
                  <a:schemeClr val="tx1"/>
                </a:solidFill>
              </a:rPr>
              <a:t>视图名</a:t>
            </a:r>
            <a:r>
              <a:rPr lang="en-US" altLang="zh-CN" b="1" dirty="0">
                <a:solidFill>
                  <a:schemeClr val="tx1"/>
                </a:solidFill>
              </a:rPr>
              <a:t>&gt;  [(&lt;</a:t>
            </a:r>
            <a:r>
              <a:rPr lang="zh-CN" altLang="en-US" b="1" dirty="0">
                <a:solidFill>
                  <a:schemeClr val="tx1"/>
                </a:solidFill>
              </a:rPr>
              <a:t>列名</a:t>
            </a:r>
            <a:r>
              <a:rPr lang="en-US" altLang="zh-CN" b="1" dirty="0">
                <a:solidFill>
                  <a:schemeClr val="tx1"/>
                </a:solidFill>
              </a:rPr>
              <a:t>&gt;  [</a:t>
            </a:r>
            <a:r>
              <a:rPr lang="zh-CN" altLang="en-US" b="1" dirty="0">
                <a:solidFill>
                  <a:schemeClr val="tx1"/>
                </a:solidFill>
              </a:rPr>
              <a:t>，</a:t>
            </a:r>
            <a:r>
              <a:rPr lang="en-US" altLang="zh-CN" b="1" dirty="0">
                <a:solidFill>
                  <a:schemeClr val="tx1"/>
                </a:solidFill>
              </a:rPr>
              <a:t>&lt;</a:t>
            </a:r>
            <a:r>
              <a:rPr lang="zh-CN" altLang="en-US" b="1" dirty="0">
                <a:solidFill>
                  <a:schemeClr val="tx1"/>
                </a:solidFill>
              </a:rPr>
              <a:t>列名</a:t>
            </a:r>
            <a:r>
              <a:rPr lang="en-US" altLang="zh-CN" b="1" dirty="0">
                <a:solidFill>
                  <a:schemeClr val="tx1"/>
                </a:solidFill>
              </a:rPr>
              <a:t>&gt;]…)]</a:t>
            </a:r>
          </a:p>
          <a:p>
            <a:pPr marL="725488" lvl="2" indent="-284163" eaLnBrk="1" hangingPunct="1">
              <a:buNone/>
            </a:pPr>
            <a:r>
              <a:rPr lang="en-US" altLang="zh-CN" b="1" dirty="0">
                <a:solidFill>
                  <a:schemeClr val="tx1"/>
                </a:solidFill>
              </a:rPr>
              <a:t>  AS  &lt;</a:t>
            </a:r>
            <a:r>
              <a:rPr lang="zh-CN" altLang="en-US" b="1" dirty="0">
                <a:solidFill>
                  <a:srgbClr val="FF0000"/>
                </a:solidFill>
              </a:rPr>
              <a:t>子查询</a:t>
            </a:r>
            <a:r>
              <a:rPr lang="en-US" altLang="zh-CN" b="1" dirty="0">
                <a:solidFill>
                  <a:schemeClr val="tx1"/>
                </a:solidFill>
              </a:rPr>
              <a:t>&gt;</a:t>
            </a:r>
          </a:p>
          <a:p>
            <a:pPr marL="725488" lvl="2" indent="-284163" eaLnBrk="1" hangingPunct="1">
              <a:buNone/>
            </a:pPr>
            <a:r>
              <a:rPr lang="en-US" altLang="zh-CN" b="1" dirty="0">
                <a:solidFill>
                  <a:schemeClr val="tx1"/>
                </a:solidFill>
              </a:rPr>
              <a:t>  [WITH  CHECK  OPTION]</a:t>
            </a:r>
            <a:r>
              <a:rPr lang="zh-CN" altLang="en-US" b="1" dirty="0">
                <a:solidFill>
                  <a:schemeClr val="tx1"/>
                </a:solidFill>
              </a:rPr>
              <a:t>；</a:t>
            </a:r>
          </a:p>
          <a:p>
            <a:pPr marL="725488" lvl="2" indent="-284163" eaLnBrk="1" hangingPunct="1"/>
            <a:r>
              <a:rPr lang="zh-CN" altLang="en-US" b="1" dirty="0">
                <a:solidFill>
                  <a:schemeClr val="tx1"/>
                </a:solidFill>
              </a:rPr>
              <a:t>省略列名时，则由子查询中</a:t>
            </a:r>
            <a:r>
              <a:rPr lang="en-US" altLang="zh-CN" b="1" dirty="0">
                <a:solidFill>
                  <a:schemeClr val="tx1"/>
                </a:solidFill>
              </a:rPr>
              <a:t>SELECT</a:t>
            </a:r>
            <a:r>
              <a:rPr lang="zh-CN" altLang="en-US" b="1" dirty="0">
                <a:solidFill>
                  <a:schemeClr val="tx1"/>
                </a:solidFill>
              </a:rPr>
              <a:t>目标列中的诸字段组成</a:t>
            </a:r>
          </a:p>
          <a:p>
            <a:pPr marL="725488" lvl="2" indent="-284163" eaLnBrk="1" hangingPunct="1"/>
            <a:r>
              <a:rPr lang="zh-CN" altLang="en-US" b="1" dirty="0">
                <a:solidFill>
                  <a:schemeClr val="tx1"/>
                </a:solidFill>
              </a:rPr>
              <a:t>明确指定视图的所有列名</a:t>
            </a:r>
            <a:r>
              <a:rPr lang="en-US" altLang="zh-CN" b="1" dirty="0">
                <a:solidFill>
                  <a:schemeClr val="tx1"/>
                </a:solidFill>
              </a:rPr>
              <a:t>:</a:t>
            </a:r>
          </a:p>
          <a:p>
            <a:pPr marL="993775" lvl="4" indent="-190500" defTabSz="1166813" eaLnBrk="1" hangingPunct="1"/>
            <a:r>
              <a:rPr lang="zh-CN" altLang="en-US" b="1" dirty="0">
                <a:solidFill>
                  <a:schemeClr val="tx1"/>
                </a:solidFill>
              </a:rPr>
              <a:t>某个目标列是集函数或列表达式</a:t>
            </a:r>
          </a:p>
          <a:p>
            <a:pPr marL="993775" lvl="4" indent="-190500" defTabSz="1166813" eaLnBrk="1" hangingPunct="1"/>
            <a:r>
              <a:rPr lang="zh-CN" altLang="en-US" b="1" dirty="0">
                <a:solidFill>
                  <a:schemeClr val="tx1"/>
                </a:solidFill>
              </a:rPr>
              <a:t>目标列为  *</a:t>
            </a:r>
          </a:p>
          <a:p>
            <a:pPr marL="993775" lvl="4" indent="-190500" defTabSz="1166813" eaLnBrk="1" hangingPunct="1"/>
            <a:r>
              <a:rPr lang="zh-CN" altLang="en-US" b="1" dirty="0">
                <a:solidFill>
                  <a:schemeClr val="tx1"/>
                </a:solidFill>
              </a:rPr>
              <a:t>多表连接时选出了几个同名列作为视图的字段</a:t>
            </a:r>
          </a:p>
          <a:p>
            <a:pPr marL="993775" lvl="4" indent="-190500" defTabSz="1166813" eaLnBrk="1" hangingPunct="1"/>
            <a:r>
              <a:rPr lang="zh-CN" altLang="en-US" b="1" dirty="0">
                <a:solidFill>
                  <a:schemeClr val="tx1"/>
                </a:solidFill>
              </a:rPr>
              <a:t>需要在视图中为某个列启用新的更合适的名字</a:t>
            </a:r>
            <a:endParaRPr lang="en-US" altLang="zh-CN" b="1" dirty="0">
              <a:solidFill>
                <a:schemeClr val="tx1"/>
              </a:solidFill>
            </a:endParaRPr>
          </a:p>
          <a:p>
            <a:pPr marL="725488" lvl="2" indent="-284163" eaLnBrk="1" hangingPunct="1"/>
            <a:r>
              <a:rPr lang="en-US" altLang="zh-CN" b="1" dirty="0">
                <a:solidFill>
                  <a:schemeClr val="tx1"/>
                </a:solidFill>
              </a:rPr>
              <a:t>DBMS</a:t>
            </a:r>
            <a:r>
              <a:rPr lang="zh-CN" altLang="en-US" b="1" dirty="0">
                <a:solidFill>
                  <a:schemeClr val="tx1"/>
                </a:solidFill>
              </a:rPr>
              <a:t>执行</a:t>
            </a:r>
            <a:r>
              <a:rPr lang="en-US" altLang="zh-CN" b="1" dirty="0">
                <a:solidFill>
                  <a:schemeClr val="tx1"/>
                </a:solidFill>
              </a:rPr>
              <a:t>CREATE VIEW</a:t>
            </a:r>
            <a:r>
              <a:rPr lang="zh-CN" altLang="en-US" b="1" dirty="0">
                <a:solidFill>
                  <a:schemeClr val="tx1"/>
                </a:solidFill>
              </a:rPr>
              <a:t>语句时只是把视图的定义存入数据字典，并不执行其中的</a:t>
            </a:r>
            <a:r>
              <a:rPr lang="en-US" altLang="zh-CN" b="1" dirty="0">
                <a:solidFill>
                  <a:schemeClr val="tx1"/>
                </a:solidFill>
              </a:rPr>
              <a:t>SELECT</a:t>
            </a:r>
            <a:r>
              <a:rPr lang="zh-CN" altLang="en-US" b="1" dirty="0">
                <a:solidFill>
                  <a:schemeClr val="tx1"/>
                </a:solidFill>
              </a:rPr>
              <a:t>语句。</a:t>
            </a:r>
          </a:p>
          <a:p>
            <a:pPr marL="725488" lvl="2" indent="-284163" eaLnBrk="1" hangingPunct="1"/>
            <a:r>
              <a:rPr lang="zh-CN" altLang="en-US" b="1" dirty="0">
                <a:solidFill>
                  <a:schemeClr val="tx1"/>
                </a:solidFill>
              </a:rPr>
              <a:t>在对视图查询时，按视图的定义从基本表中将数据查出。</a:t>
            </a:r>
          </a:p>
          <a:p>
            <a:pPr marL="725488" lvl="2" indent="-284163" eaLnBrk="1" hangingPunct="1"/>
            <a:r>
              <a:rPr lang="zh-CN" altLang="en-US" b="1" dirty="0">
                <a:solidFill>
                  <a:schemeClr val="tx1"/>
                </a:solidFill>
              </a:rPr>
              <a:t>子查询可以是任意复杂的</a:t>
            </a:r>
            <a:r>
              <a:rPr lang="en-US" altLang="zh-CN" b="1" dirty="0">
                <a:solidFill>
                  <a:schemeClr val="tx1"/>
                </a:solidFill>
              </a:rPr>
              <a:t>SELECT</a:t>
            </a:r>
            <a:r>
              <a:rPr lang="zh-CN" altLang="en-US" b="1" dirty="0">
                <a:solidFill>
                  <a:schemeClr val="tx1"/>
                </a:solidFill>
              </a:rPr>
              <a:t>语句，但通常不允许含有</a:t>
            </a:r>
            <a:r>
              <a:rPr lang="en-US" altLang="zh-CN" b="1" dirty="0">
                <a:solidFill>
                  <a:schemeClr val="tx1"/>
                </a:solidFill>
              </a:rPr>
              <a:t>ORDER BY</a:t>
            </a:r>
            <a:r>
              <a:rPr lang="zh-CN" altLang="en-US" b="1" dirty="0">
                <a:solidFill>
                  <a:schemeClr val="tx1"/>
                </a:solidFill>
              </a:rPr>
              <a:t>子句和</a:t>
            </a:r>
            <a:r>
              <a:rPr lang="en-US" altLang="zh-CN" b="1" dirty="0">
                <a:solidFill>
                  <a:schemeClr val="tx1"/>
                </a:solidFill>
              </a:rPr>
              <a:t>DISTINCT</a:t>
            </a:r>
            <a:r>
              <a:rPr lang="zh-CN" altLang="en-US" b="1" dirty="0">
                <a:solidFill>
                  <a:schemeClr val="tx1"/>
                </a:solidFill>
              </a:rPr>
              <a:t>短语</a:t>
            </a:r>
            <a:endParaRPr lang="en-US" altLang="zh-CN" b="1" dirty="0">
              <a:solidFill>
                <a:schemeClr val="tx1"/>
              </a:solidFill>
            </a:endParaRPr>
          </a:p>
          <a:p>
            <a:pPr marL="725488" lvl="2" indent="-284163" eaLnBrk="1" hangingPunct="1"/>
            <a:r>
              <a:rPr lang="en-US" altLang="zh-CN" b="1" dirty="0">
                <a:solidFill>
                  <a:schemeClr val="tx1"/>
                </a:solidFill>
              </a:rPr>
              <a:t>WITH  CHECK  OPTION :</a:t>
            </a:r>
            <a:r>
              <a:rPr lang="zh-CN" altLang="en-US" b="1" dirty="0"/>
              <a:t>用于限定数据的改变</a:t>
            </a:r>
            <a:r>
              <a:rPr lang="en-US" altLang="zh-CN" b="1" dirty="0"/>
              <a:t>,</a:t>
            </a:r>
            <a:r>
              <a:rPr lang="en-US" b="1" dirty="0"/>
              <a:t> INSERT</a:t>
            </a:r>
            <a:r>
              <a:rPr lang="zh-CN" altLang="en-US" b="1" dirty="0"/>
              <a:t>和</a:t>
            </a:r>
            <a:r>
              <a:rPr lang="en-US" b="1" dirty="0"/>
              <a:t>UPDATE</a:t>
            </a:r>
            <a:r>
              <a:rPr lang="zh-CN" altLang="en-US" b="1" dirty="0"/>
              <a:t>时，如果修改的数据，不符合</a:t>
            </a:r>
            <a:r>
              <a:rPr lang="en-US" b="1" dirty="0"/>
              <a:t>WITH CHECK OPTION</a:t>
            </a:r>
            <a:r>
              <a:rPr lang="zh-CN" altLang="en-US" b="1" dirty="0"/>
              <a:t>的限制，是会报错，不被修改的。 </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创建视图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 calcmode="lin" valueType="num">
                                      <p:cBhvr additive="base">
                                        <p:cTn id="4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 calcmode="lin" valueType="num">
                                      <p:cBhvr additive="base">
                                        <p:cTn id="4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创建视图示例：</a:t>
            </a:r>
            <a:endParaRPr lang="en-US" altLang="zh-CN" b="1" dirty="0">
              <a:solidFill>
                <a:schemeClr val="tx1"/>
              </a:solidFill>
            </a:endParaRPr>
          </a:p>
          <a:p>
            <a:pPr lvl="2" eaLnBrk="1" hangingPunct="1"/>
            <a:r>
              <a:rPr lang="zh-CN" altLang="en-US" b="1" dirty="0">
                <a:solidFill>
                  <a:schemeClr val="tx1"/>
                </a:solidFill>
              </a:rPr>
              <a:t>在医院数据库中，假设要为消化内科诊断的患者信息建立一个视图。</a:t>
            </a:r>
          </a:p>
          <a:p>
            <a:pPr lvl="2" eaLnBrk="1" hangingPunct="1">
              <a:buNone/>
            </a:pPr>
            <a:r>
              <a:rPr lang="zh-CN" altLang="en-US" b="1" dirty="0">
                <a:solidFill>
                  <a:schemeClr val="tx1"/>
                </a:solidFill>
              </a:rPr>
              <a:t>  </a:t>
            </a:r>
            <a:r>
              <a:rPr lang="en-US" altLang="zh-CN" b="1" dirty="0">
                <a:solidFill>
                  <a:srgbClr val="FF0000"/>
                </a:solidFill>
              </a:rPr>
              <a:t>CREATE VIEW </a:t>
            </a:r>
            <a:r>
              <a:rPr lang="en-US" altLang="zh-CN" b="1" dirty="0" err="1">
                <a:solidFill>
                  <a:srgbClr val="FF0000"/>
                </a:solidFill>
              </a:rPr>
              <a:t>DiagView</a:t>
            </a:r>
            <a:endParaRPr lang="en-US" altLang="zh-CN" b="1" dirty="0">
              <a:solidFill>
                <a:srgbClr val="FF0000"/>
              </a:solidFill>
            </a:endParaRPr>
          </a:p>
          <a:p>
            <a:pPr lvl="2" eaLnBrk="1" hangingPunct="1">
              <a:buNone/>
            </a:pPr>
            <a:r>
              <a:rPr lang="en-US" altLang="zh-CN" b="1" dirty="0">
                <a:solidFill>
                  <a:srgbClr val="FF0000"/>
                </a:solidFill>
              </a:rPr>
              <a:t>  AS</a:t>
            </a:r>
          </a:p>
          <a:p>
            <a:pPr lvl="2" eaLnBrk="1" hangingPunct="1">
              <a:buNone/>
            </a:pPr>
            <a:r>
              <a:rPr lang="en-US" altLang="zh-CN" b="1" dirty="0">
                <a:solidFill>
                  <a:schemeClr val="tx1"/>
                </a:solidFill>
              </a:rPr>
              <a:t>  SELECT </a:t>
            </a:r>
            <a:r>
              <a:rPr lang="en-US" altLang="zh-CN" b="1" dirty="0" err="1">
                <a:solidFill>
                  <a:schemeClr val="tx1"/>
                </a:solidFill>
              </a:rPr>
              <a:t>DGno,P.Pno,Pname,Doc.Dno,Dname</a:t>
            </a:r>
            <a:r>
              <a:rPr lang="en-US" altLang="zh-CN" b="1" dirty="0">
                <a:solidFill>
                  <a:schemeClr val="tx1"/>
                </a:solidFill>
              </a:rPr>
              <a:t>,      </a:t>
            </a:r>
            <a:r>
              <a:rPr lang="en-US" altLang="zh-CN" b="1" dirty="0" err="1">
                <a:solidFill>
                  <a:schemeClr val="tx1"/>
                </a:solidFill>
              </a:rPr>
              <a:t>Symptom,Diagnosis,DiagDateTime</a:t>
            </a:r>
            <a:endParaRPr lang="en-US" altLang="zh-CN" b="1" dirty="0">
              <a:solidFill>
                <a:schemeClr val="tx1"/>
              </a:solidFill>
            </a:endParaRPr>
          </a:p>
          <a:p>
            <a:pPr lvl="2" eaLnBrk="1" hangingPunct="1">
              <a:buNone/>
            </a:pPr>
            <a:r>
              <a:rPr lang="en-US" altLang="zh-CN" b="1" dirty="0">
                <a:solidFill>
                  <a:schemeClr val="tx1"/>
                </a:solidFill>
              </a:rPr>
              <a:t>  FROM Diagnosis </a:t>
            </a:r>
            <a:r>
              <a:rPr lang="en-US" altLang="zh-CN" b="1" dirty="0" err="1">
                <a:solidFill>
                  <a:schemeClr val="tx1"/>
                </a:solidFill>
              </a:rPr>
              <a:t>Diag</a:t>
            </a:r>
            <a:r>
              <a:rPr lang="en-US" altLang="zh-CN" b="1" dirty="0">
                <a:solidFill>
                  <a:schemeClr val="tx1"/>
                </a:solidFill>
              </a:rPr>
              <a:t> , Doctor Doc, Patient P</a:t>
            </a:r>
          </a:p>
          <a:p>
            <a:pPr lvl="2" eaLnBrk="1" hangingPunct="1">
              <a:buNone/>
            </a:pPr>
            <a:r>
              <a:rPr lang="en-US" altLang="zh-CN" b="1" dirty="0">
                <a:solidFill>
                  <a:schemeClr val="tx1"/>
                </a:solidFill>
              </a:rPr>
              <a:t>  WHERE </a:t>
            </a:r>
            <a:r>
              <a:rPr lang="en-US" altLang="zh-CN" b="1" dirty="0" err="1">
                <a:solidFill>
                  <a:schemeClr val="tx1"/>
                </a:solidFill>
              </a:rPr>
              <a:t>Diag.Dno</a:t>
            </a:r>
            <a:r>
              <a:rPr lang="en-US" altLang="zh-CN" b="1" dirty="0">
                <a:solidFill>
                  <a:schemeClr val="tx1"/>
                </a:solidFill>
              </a:rPr>
              <a:t>=</a:t>
            </a:r>
            <a:r>
              <a:rPr lang="en-US" altLang="zh-CN" b="1" dirty="0" err="1">
                <a:solidFill>
                  <a:schemeClr val="tx1"/>
                </a:solidFill>
              </a:rPr>
              <a:t>Doc.Dno</a:t>
            </a:r>
            <a:r>
              <a:rPr lang="en-US" altLang="zh-CN" b="1" dirty="0">
                <a:solidFill>
                  <a:schemeClr val="tx1"/>
                </a:solidFill>
              </a:rPr>
              <a:t> </a:t>
            </a:r>
          </a:p>
          <a:p>
            <a:pPr lvl="2" eaLnBrk="1" hangingPunct="1">
              <a:buNone/>
            </a:pPr>
            <a:r>
              <a:rPr lang="en-US" altLang="zh-CN" b="1" dirty="0">
                <a:solidFill>
                  <a:schemeClr val="tx1"/>
                </a:solidFill>
              </a:rPr>
              <a:t>    AND </a:t>
            </a:r>
            <a:r>
              <a:rPr lang="en-US" altLang="zh-CN" b="1" dirty="0" err="1">
                <a:solidFill>
                  <a:schemeClr val="tx1"/>
                </a:solidFill>
              </a:rPr>
              <a:t>P.Pno</a:t>
            </a:r>
            <a:r>
              <a:rPr lang="en-US" altLang="zh-CN" b="1" dirty="0">
                <a:solidFill>
                  <a:schemeClr val="tx1"/>
                </a:solidFill>
              </a:rPr>
              <a:t>=</a:t>
            </a:r>
            <a:r>
              <a:rPr lang="en-US" altLang="zh-CN" b="1" dirty="0" err="1">
                <a:solidFill>
                  <a:schemeClr val="tx1"/>
                </a:solidFill>
              </a:rPr>
              <a:t>Diag.Pno</a:t>
            </a:r>
            <a:r>
              <a:rPr lang="en-US" altLang="zh-CN" b="1" dirty="0">
                <a:solidFill>
                  <a:schemeClr val="tx1"/>
                </a:solidFill>
              </a:rPr>
              <a:t> </a:t>
            </a:r>
          </a:p>
          <a:p>
            <a:pPr lvl="2" eaLnBrk="1" hangingPunct="1">
              <a:buNone/>
            </a:pPr>
            <a:r>
              <a:rPr lang="en-US" altLang="zh-CN" b="1" dirty="0">
                <a:solidFill>
                  <a:schemeClr val="tx1"/>
                </a:solidFill>
              </a:rPr>
              <a:t>    AND </a:t>
            </a:r>
            <a:r>
              <a:rPr lang="en-US" altLang="zh-CN" b="1" dirty="0" err="1">
                <a:solidFill>
                  <a:schemeClr val="tx1"/>
                </a:solidFill>
              </a:rPr>
              <a:t>Doc.DdeptNo</a:t>
            </a:r>
            <a:r>
              <a:rPr lang="en-US" altLang="zh-CN" b="1" dirty="0">
                <a:solidFill>
                  <a:schemeClr val="tx1"/>
                </a:solidFill>
              </a:rPr>
              <a:t> IN (</a:t>
            </a:r>
          </a:p>
          <a:p>
            <a:pPr lvl="2" eaLnBrk="1" hangingPunct="1">
              <a:buNone/>
            </a:pPr>
            <a:r>
              <a:rPr lang="en-US" altLang="zh-CN" b="1" dirty="0">
                <a:solidFill>
                  <a:schemeClr val="tx1"/>
                </a:solidFill>
              </a:rPr>
              <a:t>        SELECT </a:t>
            </a:r>
            <a:r>
              <a:rPr lang="en-US" altLang="zh-CN" b="1" dirty="0" err="1">
                <a:solidFill>
                  <a:schemeClr val="tx1"/>
                </a:solidFill>
              </a:rPr>
              <a:t>DeptNo</a:t>
            </a:r>
            <a:r>
              <a:rPr lang="en-US" altLang="zh-CN" b="1" dirty="0">
                <a:solidFill>
                  <a:schemeClr val="tx1"/>
                </a:solidFill>
              </a:rPr>
              <a:t> FROM Dept</a:t>
            </a:r>
          </a:p>
          <a:p>
            <a:pPr lvl="2" eaLnBrk="1" hangingPunct="1">
              <a:buNone/>
            </a:pPr>
            <a:r>
              <a:rPr lang="en-US" altLang="zh-CN" b="1" dirty="0">
                <a:solidFill>
                  <a:schemeClr val="tx1"/>
                </a:solidFill>
              </a:rPr>
              <a:t>        WHERE </a:t>
            </a:r>
            <a:r>
              <a:rPr lang="en-US" altLang="zh-CN" b="1" dirty="0" err="1">
                <a:solidFill>
                  <a:schemeClr val="tx1"/>
                </a:solidFill>
              </a:rPr>
              <a:t>DeptName</a:t>
            </a:r>
            <a:r>
              <a:rPr lang="en-US" altLang="zh-CN" b="1" dirty="0">
                <a:solidFill>
                  <a:schemeClr val="tx1"/>
                </a:solidFill>
              </a:rPr>
              <a:t>='</a:t>
            </a:r>
            <a:r>
              <a:rPr lang="zh-CN" altLang="en-US" b="1" dirty="0">
                <a:solidFill>
                  <a:schemeClr val="tx1"/>
                </a:solidFill>
              </a:rPr>
              <a:t>消化内科</a:t>
            </a:r>
            <a:r>
              <a:rPr lang="en-US" altLang="zh-CN" b="1" dirty="0">
                <a:solidFill>
                  <a:schemeClr val="tx1"/>
                </a:solidFill>
              </a:rPr>
              <a:t>')</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创建视图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00125"/>
            <a:ext cx="8545513" cy="5259388"/>
          </a:xfrm>
        </p:spPr>
        <p:txBody>
          <a:bodyPr/>
          <a:lstStyle/>
          <a:p>
            <a:pPr lvl="1"/>
            <a:r>
              <a:rPr lang="zh-CN" altLang="en-US" b="1" dirty="0"/>
              <a:t>数据库是包含多个对象的集合，包含了相关的基表、视图、索引、存储过程、与数据库安全性有关的控制机制及其他对象。</a:t>
            </a:r>
          </a:p>
          <a:p>
            <a:pPr lvl="1"/>
            <a:r>
              <a:rPr lang="en-US" altLang="zh-CN" b="1" dirty="0"/>
              <a:t>SQL SERVER</a:t>
            </a:r>
            <a:r>
              <a:rPr lang="zh-CN" altLang="en-US" b="1" dirty="0"/>
              <a:t>使用一组操作系统文件映射数据库。所有数据和对象（如表、视图等）都存储</a:t>
            </a:r>
            <a:r>
              <a:rPr lang="en-US" altLang="zh-CN" b="1" dirty="0"/>
              <a:t>3</a:t>
            </a:r>
            <a:r>
              <a:rPr lang="zh-CN" altLang="en-US" b="1" dirty="0"/>
              <a:t>种操作系统文件中：</a:t>
            </a:r>
            <a:endParaRPr lang="en-US" altLang="zh-CN" b="1" dirty="0"/>
          </a:p>
          <a:p>
            <a:pPr lvl="2"/>
            <a:r>
              <a:rPr lang="zh-CN" altLang="en-US" b="1" dirty="0"/>
              <a:t>第一类是</a:t>
            </a:r>
            <a:r>
              <a:rPr lang="zh-CN" altLang="en-US" b="1" dirty="0">
                <a:solidFill>
                  <a:srgbClr val="FF0000"/>
                </a:solidFill>
              </a:rPr>
              <a:t>主文件</a:t>
            </a:r>
            <a:endParaRPr lang="en-US" altLang="zh-CN" b="1" dirty="0"/>
          </a:p>
          <a:p>
            <a:pPr lvl="3"/>
            <a:r>
              <a:rPr lang="zh-CN" altLang="en-US" b="1" dirty="0"/>
              <a:t>扩展名为</a:t>
            </a:r>
            <a:r>
              <a:rPr lang="en-US" altLang="zh-CN" b="1" dirty="0">
                <a:solidFill>
                  <a:srgbClr val="FF0000"/>
                </a:solidFill>
              </a:rPr>
              <a:t>*.mdf</a:t>
            </a:r>
            <a:r>
              <a:rPr lang="zh-CN" altLang="en-US" b="1" dirty="0"/>
              <a:t>，包含数据库的启动信息及数据信息</a:t>
            </a:r>
            <a:endParaRPr lang="en-US" altLang="zh-CN" b="1" dirty="0"/>
          </a:p>
          <a:p>
            <a:pPr lvl="3"/>
            <a:r>
              <a:rPr lang="zh-CN" altLang="en-US" b="1" dirty="0"/>
              <a:t>每个数据库都有一个主文件。</a:t>
            </a:r>
          </a:p>
          <a:p>
            <a:pPr lvl="2"/>
            <a:r>
              <a:rPr lang="zh-CN" altLang="en-US" b="1" dirty="0"/>
              <a:t>第二是</a:t>
            </a:r>
            <a:r>
              <a:rPr lang="zh-CN" altLang="en-US" b="1" dirty="0">
                <a:solidFill>
                  <a:srgbClr val="FF0000"/>
                </a:solidFill>
              </a:rPr>
              <a:t>次要文件</a:t>
            </a:r>
            <a:r>
              <a:rPr lang="zh-CN" altLang="en-US" b="1" dirty="0"/>
              <a:t>，也称从文件，</a:t>
            </a:r>
            <a:endParaRPr lang="en-US" altLang="zh-CN" b="1" dirty="0"/>
          </a:p>
          <a:p>
            <a:pPr lvl="3"/>
            <a:r>
              <a:rPr lang="zh-CN" altLang="en-US" b="1" dirty="0"/>
              <a:t>扩展名为</a:t>
            </a:r>
            <a:r>
              <a:rPr lang="en-US" altLang="zh-CN" b="1" dirty="0">
                <a:solidFill>
                  <a:srgbClr val="FF0000"/>
                </a:solidFill>
              </a:rPr>
              <a:t>*.ndf</a:t>
            </a:r>
            <a:r>
              <a:rPr lang="zh-CN" altLang="en-US" b="1" dirty="0"/>
              <a:t>，含有主文件以外的所有数据。</a:t>
            </a:r>
            <a:endParaRPr lang="en-US" altLang="zh-CN" b="1" dirty="0"/>
          </a:p>
          <a:p>
            <a:pPr lvl="3"/>
            <a:r>
              <a:rPr lang="zh-CN" altLang="en-US" b="1" dirty="0"/>
              <a:t>次要文件的作用：提高数据访问效率。</a:t>
            </a:r>
          </a:p>
          <a:p>
            <a:pPr lvl="2"/>
            <a:r>
              <a:rPr lang="zh-CN" altLang="en-US" b="1" dirty="0"/>
              <a:t>第三类是</a:t>
            </a:r>
            <a:r>
              <a:rPr lang="zh-CN" altLang="en-US" b="1" dirty="0">
                <a:solidFill>
                  <a:srgbClr val="FF0000"/>
                </a:solidFill>
              </a:rPr>
              <a:t>事务日志</a:t>
            </a:r>
            <a:endParaRPr lang="en-US" altLang="zh-CN" b="1" dirty="0">
              <a:solidFill>
                <a:srgbClr val="FF0000"/>
              </a:solidFill>
            </a:endParaRPr>
          </a:p>
          <a:p>
            <a:pPr lvl="3"/>
            <a:r>
              <a:rPr lang="zh-CN" altLang="en-US" b="1" dirty="0"/>
              <a:t>扩展名为</a:t>
            </a:r>
            <a:r>
              <a:rPr lang="en-US" altLang="zh-CN" b="1" dirty="0">
                <a:solidFill>
                  <a:srgbClr val="FF0000"/>
                </a:solidFill>
              </a:rPr>
              <a:t>*.ldf</a:t>
            </a:r>
            <a:r>
              <a:rPr lang="zh-CN" altLang="en-US" b="1" dirty="0"/>
              <a:t>，包含用于恢复数据库的日志信息。</a:t>
            </a:r>
            <a:endParaRPr lang="en-US" altLang="zh-CN" b="1" dirty="0"/>
          </a:p>
          <a:p>
            <a:pPr lvl="3"/>
            <a:r>
              <a:rPr lang="zh-CN" altLang="en-US" b="1" dirty="0"/>
              <a:t>每个数据库都必须至少有一个日志文件。</a:t>
            </a:r>
          </a:p>
        </p:txBody>
      </p:sp>
      <p:sp>
        <p:nvSpPr>
          <p:cNvPr id="4" name="AutoShape 10"/>
          <p:cNvSpPr>
            <a:spLocks noChangeArrowheads="1"/>
          </p:cNvSpPr>
          <p:nvPr/>
        </p:nvSpPr>
        <p:spPr bwMode="gray">
          <a:xfrm>
            <a:off x="983974" y="117733"/>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数据库操作</a:t>
            </a:r>
          </a:p>
        </p:txBody>
      </p:sp>
      <p:sp>
        <p:nvSpPr>
          <p:cNvPr id="6" name="AutoShape 10"/>
          <p:cNvSpPr>
            <a:spLocks noChangeArrowheads="1"/>
          </p:cNvSpPr>
          <p:nvPr/>
        </p:nvSpPr>
        <p:spPr bwMode="gray">
          <a:xfrm>
            <a:off x="3264716" y="110362"/>
            <a:ext cx="229525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创建数据库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删除视图语法：</a:t>
            </a:r>
            <a:endParaRPr lang="en-US" altLang="zh-CN" b="1" dirty="0">
              <a:solidFill>
                <a:schemeClr val="tx1"/>
              </a:solidFill>
            </a:endParaRPr>
          </a:p>
          <a:p>
            <a:pPr lvl="2" eaLnBrk="1" hangingPunct="1">
              <a:buNone/>
            </a:pPr>
            <a:r>
              <a:rPr lang="en-US" altLang="zh-CN" b="1" dirty="0">
                <a:solidFill>
                  <a:schemeClr val="tx1"/>
                </a:solidFill>
              </a:rPr>
              <a:t>	DROP VIEW &lt;</a:t>
            </a:r>
            <a:r>
              <a:rPr lang="zh-CN" altLang="en-US" b="1" dirty="0">
                <a:solidFill>
                  <a:schemeClr val="tx1"/>
                </a:solidFill>
              </a:rPr>
              <a:t>视图名</a:t>
            </a:r>
            <a:r>
              <a:rPr lang="en-US" altLang="zh-CN" b="1" dirty="0">
                <a:solidFill>
                  <a:schemeClr val="tx1"/>
                </a:solidFill>
              </a:rPr>
              <a:t>&gt;</a:t>
            </a:r>
          </a:p>
          <a:p>
            <a:pPr lvl="1" eaLnBrk="1" hangingPunct="1"/>
            <a:r>
              <a:rPr lang="zh-CN" altLang="en-US" b="1" dirty="0">
                <a:solidFill>
                  <a:schemeClr val="tx1"/>
                </a:solidFill>
              </a:rPr>
              <a:t>删除视图示例：</a:t>
            </a:r>
            <a:endParaRPr lang="en-US" altLang="zh-CN" b="1" dirty="0">
              <a:solidFill>
                <a:schemeClr val="tx1"/>
              </a:solidFill>
            </a:endParaRPr>
          </a:p>
          <a:p>
            <a:pPr lvl="2" eaLnBrk="1" hangingPunct="1"/>
            <a:r>
              <a:rPr lang="zh-CN" altLang="en-US" b="1" dirty="0">
                <a:solidFill>
                  <a:schemeClr val="tx1"/>
                </a:solidFill>
              </a:rPr>
              <a:t>删除视图</a:t>
            </a:r>
            <a:r>
              <a:rPr lang="en-US" altLang="zh-CN" b="1" dirty="0" err="1">
                <a:solidFill>
                  <a:schemeClr val="tx1"/>
                </a:solidFill>
              </a:rPr>
              <a:t>DiagView</a:t>
            </a:r>
            <a:r>
              <a:rPr lang="en-US" altLang="zh-CN" b="1" dirty="0">
                <a:solidFill>
                  <a:schemeClr val="tx1"/>
                </a:solidFill>
              </a:rPr>
              <a:t> </a:t>
            </a:r>
            <a:r>
              <a:rPr lang="zh-CN" altLang="en-US" b="1" dirty="0">
                <a:solidFill>
                  <a:schemeClr val="tx1"/>
                </a:solidFill>
              </a:rPr>
              <a:t>。</a:t>
            </a:r>
          </a:p>
          <a:p>
            <a:pPr lvl="2" eaLnBrk="1" hangingPunct="1">
              <a:buNone/>
            </a:pPr>
            <a:endParaRPr lang="en-US" altLang="zh-CN" b="1" dirty="0">
              <a:solidFill>
                <a:schemeClr val="tx1"/>
              </a:solidFill>
            </a:endParaRPr>
          </a:p>
          <a:p>
            <a:pPr lvl="2" eaLnBrk="1" hangingPunct="1">
              <a:buNone/>
            </a:pPr>
            <a:r>
              <a:rPr lang="en-US" altLang="zh-CN" b="1" dirty="0">
                <a:solidFill>
                  <a:schemeClr val="tx1"/>
                </a:solidFill>
              </a:rPr>
              <a:t>  DROP VIEW </a:t>
            </a:r>
            <a:r>
              <a:rPr lang="en-US" altLang="zh-CN" b="1" dirty="0" err="1">
                <a:solidFill>
                  <a:schemeClr val="tx1"/>
                </a:solidFill>
              </a:rPr>
              <a:t>DiagView</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删除视图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更新视图</a:t>
            </a:r>
            <a:endParaRPr lang="en-US" altLang="zh-CN" b="1" dirty="0">
              <a:solidFill>
                <a:schemeClr val="tx1"/>
              </a:solidFill>
            </a:endParaRPr>
          </a:p>
          <a:p>
            <a:pPr lvl="2" eaLnBrk="1" hangingPunct="1"/>
            <a:r>
              <a:rPr lang="zh-CN" altLang="en-US" b="1" dirty="0">
                <a:solidFill>
                  <a:schemeClr val="tx1"/>
                </a:solidFill>
              </a:rPr>
              <a:t>由于视图是不存储数据的虚表，数据是来自其他基表部分数据，因此，对视图的更新最终是对基表的更新。</a:t>
            </a:r>
            <a:endParaRPr lang="en-US" altLang="zh-CN" b="1" dirty="0">
              <a:solidFill>
                <a:schemeClr val="tx1"/>
              </a:solidFill>
            </a:endParaRPr>
          </a:p>
          <a:p>
            <a:pPr lvl="2" eaLnBrk="1" hangingPunct="1"/>
            <a:r>
              <a:rPr lang="en-US" altLang="zh-CN" b="1" dirty="0">
                <a:solidFill>
                  <a:schemeClr val="tx1"/>
                </a:solidFill>
              </a:rPr>
              <a:t>SQL</a:t>
            </a:r>
            <a:r>
              <a:rPr lang="zh-CN" altLang="en-US" b="1" dirty="0">
                <a:solidFill>
                  <a:schemeClr val="tx1"/>
                </a:solidFill>
              </a:rPr>
              <a:t>语言标准规定：只能对直接定义在一个基表上的视图进行插入、修改、删除等更新操作，对定义在多个基表或其它视图之上的视图，数据库管理系统不允许进行更新操作。</a:t>
            </a:r>
            <a:endParaRPr lang="en-US" altLang="zh-CN" b="1" dirty="0">
              <a:solidFill>
                <a:schemeClr val="tx1"/>
              </a:solidFill>
            </a:endParaRPr>
          </a:p>
          <a:p>
            <a:pPr lvl="2" eaLnBrk="1" hangingPunct="1"/>
            <a:r>
              <a:rPr lang="zh-CN" altLang="en-US" b="1" dirty="0">
                <a:solidFill>
                  <a:schemeClr val="tx1"/>
                </a:solidFill>
              </a:rPr>
              <a:t>例如：在医院数据库中，创建了医生为患者的诊断信息视图。该视图为不可修改视图。</a:t>
            </a:r>
          </a:p>
          <a:p>
            <a:pPr lvl="2" eaLnBrk="1" hangingPunct="1">
              <a:buNone/>
            </a:pPr>
            <a:r>
              <a:rPr lang="en-US" altLang="zh-CN" b="1" dirty="0">
                <a:solidFill>
                  <a:schemeClr val="tx1"/>
                </a:solidFill>
              </a:rPr>
              <a:t>CREATE VIEW </a:t>
            </a:r>
            <a:r>
              <a:rPr lang="en-US" altLang="zh-CN" b="1" dirty="0" err="1">
                <a:solidFill>
                  <a:schemeClr val="tx1"/>
                </a:solidFill>
              </a:rPr>
              <a:t>DiagView</a:t>
            </a:r>
            <a:endParaRPr lang="en-US" altLang="zh-CN" b="1" dirty="0">
              <a:solidFill>
                <a:schemeClr val="tx1"/>
              </a:solidFill>
            </a:endParaRPr>
          </a:p>
          <a:p>
            <a:pPr lvl="2" eaLnBrk="1" hangingPunct="1">
              <a:buNone/>
            </a:pPr>
            <a:r>
              <a:rPr lang="en-US" altLang="zh-CN" b="1" dirty="0">
                <a:solidFill>
                  <a:schemeClr val="tx1"/>
                </a:solidFill>
              </a:rPr>
              <a:t>AS</a:t>
            </a:r>
          </a:p>
          <a:p>
            <a:pPr lvl="2" eaLnBrk="1" hangingPunct="1">
              <a:buNone/>
            </a:pPr>
            <a:r>
              <a:rPr lang="en-US" altLang="zh-CN" b="1" dirty="0">
                <a:solidFill>
                  <a:schemeClr val="tx1"/>
                </a:solidFill>
              </a:rPr>
              <a:t>SELECT </a:t>
            </a:r>
            <a:r>
              <a:rPr lang="en-US" altLang="zh-CN" b="1" dirty="0" err="1">
                <a:solidFill>
                  <a:schemeClr val="tx1"/>
                </a:solidFill>
              </a:rPr>
              <a:t>DGno,P.Pno,Pname,Doc.Dno,Dname</a:t>
            </a:r>
            <a:r>
              <a:rPr lang="en-US" altLang="zh-CN" b="1" dirty="0">
                <a:solidFill>
                  <a:schemeClr val="tx1"/>
                </a:solidFill>
              </a:rPr>
              <a:t>, </a:t>
            </a:r>
          </a:p>
          <a:p>
            <a:pPr lvl="2" eaLnBrk="1" hangingPunct="1">
              <a:buNone/>
            </a:pPr>
            <a:r>
              <a:rPr lang="en-US" altLang="zh-CN" b="1" dirty="0">
                <a:solidFill>
                  <a:schemeClr val="tx1"/>
                </a:solidFill>
              </a:rPr>
              <a:t>       </a:t>
            </a:r>
            <a:r>
              <a:rPr lang="en-US" altLang="zh-CN" b="1" dirty="0" err="1">
                <a:solidFill>
                  <a:schemeClr val="tx1"/>
                </a:solidFill>
              </a:rPr>
              <a:t>Symptom,Diagnosis,DiagDateTime</a:t>
            </a:r>
            <a:endParaRPr lang="en-US" altLang="zh-CN" b="1" dirty="0">
              <a:solidFill>
                <a:schemeClr val="tx1"/>
              </a:solidFill>
            </a:endParaRPr>
          </a:p>
          <a:p>
            <a:pPr lvl="2" eaLnBrk="1" hangingPunct="1">
              <a:buNone/>
            </a:pPr>
            <a:r>
              <a:rPr lang="en-US" altLang="zh-CN" b="1" dirty="0">
                <a:solidFill>
                  <a:schemeClr val="tx1"/>
                </a:solidFill>
              </a:rPr>
              <a:t>FROM Diagnosis </a:t>
            </a:r>
            <a:r>
              <a:rPr lang="en-US" altLang="zh-CN" b="1" dirty="0" err="1">
                <a:solidFill>
                  <a:schemeClr val="tx1"/>
                </a:solidFill>
              </a:rPr>
              <a:t>Diag</a:t>
            </a:r>
            <a:r>
              <a:rPr lang="en-US" altLang="zh-CN" b="1" dirty="0">
                <a:solidFill>
                  <a:schemeClr val="tx1"/>
                </a:solidFill>
              </a:rPr>
              <a:t> , Doctor Doc, Patient P</a:t>
            </a:r>
          </a:p>
          <a:p>
            <a:pPr lvl="2" eaLnBrk="1" hangingPunct="1">
              <a:buNone/>
            </a:pPr>
            <a:r>
              <a:rPr lang="en-US" altLang="zh-CN" b="1" dirty="0">
                <a:solidFill>
                  <a:schemeClr val="tx1"/>
                </a:solidFill>
              </a:rPr>
              <a:t>WHERE </a:t>
            </a:r>
            <a:r>
              <a:rPr lang="en-US" altLang="zh-CN" b="1" dirty="0" err="1">
                <a:solidFill>
                  <a:schemeClr val="tx1"/>
                </a:solidFill>
              </a:rPr>
              <a:t>Diag.Dno</a:t>
            </a:r>
            <a:r>
              <a:rPr lang="en-US" altLang="zh-CN" b="1" dirty="0">
                <a:solidFill>
                  <a:schemeClr val="tx1"/>
                </a:solidFill>
              </a:rPr>
              <a:t>=</a:t>
            </a:r>
            <a:r>
              <a:rPr lang="en-US" altLang="zh-CN" b="1" dirty="0" err="1">
                <a:solidFill>
                  <a:schemeClr val="tx1"/>
                </a:solidFill>
              </a:rPr>
              <a:t>Doc.Dno</a:t>
            </a:r>
            <a:r>
              <a:rPr lang="en-US" altLang="zh-CN" b="1" dirty="0">
                <a:solidFill>
                  <a:schemeClr val="tx1"/>
                </a:solidFill>
              </a:rPr>
              <a:t> AND </a:t>
            </a:r>
            <a:r>
              <a:rPr lang="en-US" altLang="zh-CN" b="1" dirty="0" err="1">
                <a:solidFill>
                  <a:schemeClr val="tx1"/>
                </a:solidFill>
              </a:rPr>
              <a:t>P.Pno</a:t>
            </a:r>
            <a:r>
              <a:rPr lang="en-US" altLang="zh-CN" b="1" dirty="0">
                <a:solidFill>
                  <a:schemeClr val="tx1"/>
                </a:solidFill>
              </a:rPr>
              <a:t>=</a:t>
            </a:r>
            <a:r>
              <a:rPr lang="en-US" altLang="zh-CN" b="1" dirty="0" err="1">
                <a:solidFill>
                  <a:schemeClr val="tx1"/>
                </a:solidFill>
              </a:rPr>
              <a:t>Diag.Pno</a:t>
            </a:r>
            <a:r>
              <a:rPr lang="en-US" altLang="zh-CN" b="1" dirty="0">
                <a:solidFill>
                  <a:schemeClr val="tx1"/>
                </a:solidFill>
              </a:rPr>
              <a:t> </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更新视图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更新视图</a:t>
            </a:r>
            <a:endParaRPr lang="en-US" altLang="zh-CN" b="1" dirty="0">
              <a:solidFill>
                <a:schemeClr val="tx1"/>
              </a:solidFill>
            </a:endParaRPr>
          </a:p>
          <a:p>
            <a:pPr lvl="2" eaLnBrk="1" hangingPunct="1"/>
            <a:r>
              <a:rPr lang="zh-CN" altLang="en-US" b="1" dirty="0">
                <a:solidFill>
                  <a:schemeClr val="tx1"/>
                </a:solidFill>
              </a:rPr>
              <a:t>尽管视图数据只来源于一个基表，如果</a:t>
            </a:r>
            <a:r>
              <a:rPr lang="en-US" altLang="zh-CN" b="1" dirty="0">
                <a:solidFill>
                  <a:schemeClr val="tx1"/>
                </a:solidFill>
              </a:rPr>
              <a:t>SELECT</a:t>
            </a:r>
            <a:r>
              <a:rPr lang="zh-CN" altLang="en-US" b="1" dirty="0">
                <a:solidFill>
                  <a:schemeClr val="tx1"/>
                </a:solidFill>
              </a:rPr>
              <a:t>语句含有</a:t>
            </a:r>
            <a:r>
              <a:rPr lang="en-US" altLang="zh-CN" b="1" dirty="0">
                <a:solidFill>
                  <a:schemeClr val="tx1"/>
                </a:solidFill>
              </a:rPr>
              <a:t>GROUP BY</a:t>
            </a:r>
            <a:r>
              <a:rPr lang="zh-CN" altLang="en-US" b="1" dirty="0">
                <a:solidFill>
                  <a:schemeClr val="tx1"/>
                </a:solidFill>
              </a:rPr>
              <a:t>、</a:t>
            </a:r>
            <a:r>
              <a:rPr lang="en-US" altLang="zh-CN" b="1" dirty="0">
                <a:solidFill>
                  <a:schemeClr val="tx1"/>
                </a:solidFill>
              </a:rPr>
              <a:t>DISTINCT</a:t>
            </a:r>
            <a:r>
              <a:rPr lang="zh-CN" altLang="en-US" b="1" dirty="0">
                <a:solidFill>
                  <a:schemeClr val="tx1"/>
                </a:solidFill>
              </a:rPr>
              <a:t>或聚集函数等，除可执行删除操作外，不能进行插入或修改操作。</a:t>
            </a:r>
          </a:p>
          <a:p>
            <a:pPr lvl="2" eaLnBrk="1" hangingPunct="1"/>
            <a:r>
              <a:rPr lang="zh-CN" altLang="en-US" b="1" dirty="0">
                <a:solidFill>
                  <a:schemeClr val="tx1"/>
                </a:solidFill>
              </a:rPr>
              <a:t>例如：在医院数据库中，如果需要统计每位医生每天诊断工作量，建立如下视图，该视图除可执行删除操作外，不能进行插入或修改操作。</a:t>
            </a:r>
          </a:p>
          <a:p>
            <a:pPr lvl="2" eaLnBrk="1" hangingPunct="1">
              <a:buNone/>
            </a:pPr>
            <a:r>
              <a:rPr lang="zh-CN" altLang="en-US" b="1" dirty="0">
                <a:solidFill>
                  <a:schemeClr val="tx1"/>
                </a:solidFill>
              </a:rPr>
              <a:t>    </a:t>
            </a:r>
            <a:r>
              <a:rPr lang="en-US" altLang="zh-CN" b="1" dirty="0">
                <a:solidFill>
                  <a:schemeClr val="tx1"/>
                </a:solidFill>
              </a:rPr>
              <a:t>CREATE VIEW </a:t>
            </a:r>
            <a:r>
              <a:rPr lang="en-US" altLang="zh-CN" b="1" dirty="0" err="1">
                <a:solidFill>
                  <a:schemeClr val="tx1"/>
                </a:solidFill>
              </a:rPr>
              <a:t>DiagNum</a:t>
            </a:r>
            <a:r>
              <a:rPr lang="en-US" altLang="zh-CN" b="1" dirty="0">
                <a:solidFill>
                  <a:schemeClr val="tx1"/>
                </a:solidFill>
              </a:rPr>
              <a:t> (</a:t>
            </a:r>
            <a:r>
              <a:rPr lang="en-US" altLang="zh-CN" b="1" dirty="0" err="1">
                <a:solidFill>
                  <a:schemeClr val="tx1"/>
                </a:solidFill>
              </a:rPr>
              <a:t>Dno</a:t>
            </a:r>
            <a:r>
              <a:rPr lang="en-US" altLang="zh-CN" b="1" dirty="0">
                <a:solidFill>
                  <a:schemeClr val="tx1"/>
                </a:solidFill>
              </a:rPr>
              <a:t>, </a:t>
            </a:r>
            <a:r>
              <a:rPr lang="en-US" altLang="zh-CN" b="1" dirty="0" err="1">
                <a:solidFill>
                  <a:schemeClr val="tx1"/>
                </a:solidFill>
              </a:rPr>
              <a:t>DiagDate</a:t>
            </a:r>
            <a:r>
              <a:rPr lang="en-US" altLang="zh-CN" b="1" dirty="0">
                <a:solidFill>
                  <a:schemeClr val="tx1"/>
                </a:solidFill>
              </a:rPr>
              <a:t>, </a:t>
            </a:r>
            <a:r>
              <a:rPr lang="en-US" altLang="zh-CN" b="1" dirty="0" err="1">
                <a:solidFill>
                  <a:schemeClr val="tx1"/>
                </a:solidFill>
              </a:rPr>
              <a:t>PatientNum</a:t>
            </a:r>
            <a:r>
              <a:rPr lang="en-US" altLang="zh-CN" b="1" dirty="0">
                <a:solidFill>
                  <a:schemeClr val="tx1"/>
                </a:solidFill>
              </a:rPr>
              <a:t>)</a:t>
            </a:r>
          </a:p>
          <a:p>
            <a:pPr lvl="2" eaLnBrk="1" hangingPunct="1">
              <a:buNone/>
            </a:pPr>
            <a:r>
              <a:rPr lang="en-US" altLang="zh-CN" b="1" dirty="0">
                <a:solidFill>
                  <a:schemeClr val="tx1"/>
                </a:solidFill>
              </a:rPr>
              <a:t>    AS</a:t>
            </a:r>
          </a:p>
          <a:p>
            <a:pPr lvl="2" eaLnBrk="1" hangingPunct="1">
              <a:buNone/>
            </a:pPr>
            <a:r>
              <a:rPr lang="en-US" altLang="zh-CN" b="1" dirty="0">
                <a:solidFill>
                  <a:schemeClr val="tx1"/>
                </a:solidFill>
              </a:rPr>
              <a:t>    SELECT </a:t>
            </a:r>
            <a:r>
              <a:rPr lang="en-US" altLang="zh-CN" b="1" dirty="0" err="1">
                <a:solidFill>
                  <a:schemeClr val="tx1"/>
                </a:solidFill>
              </a:rPr>
              <a:t>Dno,Rdatetime,COUNT</a:t>
            </a:r>
            <a:r>
              <a:rPr lang="en-US" altLang="zh-CN" b="1" dirty="0">
                <a:solidFill>
                  <a:schemeClr val="tx1"/>
                </a:solidFill>
              </a:rPr>
              <a:t>(</a:t>
            </a:r>
            <a:r>
              <a:rPr lang="en-US" altLang="zh-CN" b="1" dirty="0" err="1">
                <a:solidFill>
                  <a:schemeClr val="tx1"/>
                </a:solidFill>
              </a:rPr>
              <a:t>DGno</a:t>
            </a:r>
            <a:r>
              <a:rPr lang="en-US" altLang="zh-CN" b="1" dirty="0">
                <a:solidFill>
                  <a:schemeClr val="tx1"/>
                </a:solidFill>
              </a:rPr>
              <a:t>)</a:t>
            </a:r>
          </a:p>
          <a:p>
            <a:pPr lvl="2" eaLnBrk="1" hangingPunct="1">
              <a:buNone/>
            </a:pPr>
            <a:r>
              <a:rPr lang="en-US" altLang="zh-CN" b="1" dirty="0">
                <a:solidFill>
                  <a:schemeClr val="tx1"/>
                </a:solidFill>
              </a:rPr>
              <a:t>    FROM </a:t>
            </a:r>
            <a:r>
              <a:rPr lang="en-US" altLang="zh-CN" b="1" dirty="0" err="1">
                <a:solidFill>
                  <a:schemeClr val="tx1"/>
                </a:solidFill>
              </a:rPr>
              <a:t>RecipeMaster</a:t>
            </a:r>
            <a:endParaRPr lang="en-US" altLang="zh-CN" b="1" dirty="0">
              <a:solidFill>
                <a:schemeClr val="tx1"/>
              </a:solidFill>
            </a:endParaRPr>
          </a:p>
          <a:p>
            <a:pPr lvl="2" eaLnBrk="1" hangingPunct="1">
              <a:buNone/>
            </a:pPr>
            <a:r>
              <a:rPr lang="en-US" altLang="zh-CN" b="1" dirty="0">
                <a:solidFill>
                  <a:schemeClr val="tx1"/>
                </a:solidFill>
              </a:rPr>
              <a:t>    GROUP BY </a:t>
            </a:r>
            <a:r>
              <a:rPr lang="en-US" altLang="zh-CN" b="1" dirty="0" err="1">
                <a:solidFill>
                  <a:schemeClr val="tx1"/>
                </a:solidFill>
              </a:rPr>
              <a:t>Dno,Rdatetime</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更新视图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更新视图</a:t>
            </a:r>
            <a:endParaRPr lang="en-US" altLang="zh-CN" b="1" dirty="0">
              <a:solidFill>
                <a:schemeClr val="tx1"/>
              </a:solidFill>
            </a:endParaRPr>
          </a:p>
          <a:p>
            <a:pPr lvl="2" eaLnBrk="1" hangingPunct="1"/>
            <a:r>
              <a:rPr lang="zh-CN" altLang="en-US" b="1" dirty="0">
                <a:solidFill>
                  <a:schemeClr val="tx1"/>
                </a:solidFill>
              </a:rPr>
              <a:t>如果视图中包含由表达式计算的列，则不允许进行更新操作。</a:t>
            </a:r>
          </a:p>
          <a:p>
            <a:pPr lvl="2" eaLnBrk="1" hangingPunct="1"/>
            <a:r>
              <a:rPr lang="zh-CN" altLang="en-US" b="1" dirty="0">
                <a:solidFill>
                  <a:schemeClr val="tx1"/>
                </a:solidFill>
              </a:rPr>
              <a:t>例如：在药品信息表中，假如为药品单价提高</a:t>
            </a:r>
            <a:r>
              <a:rPr lang="en-US" altLang="zh-CN" b="1" dirty="0">
                <a:solidFill>
                  <a:schemeClr val="tx1"/>
                </a:solidFill>
              </a:rPr>
              <a:t>15%</a:t>
            </a:r>
            <a:r>
              <a:rPr lang="zh-CN" altLang="en-US" b="1" dirty="0">
                <a:solidFill>
                  <a:schemeClr val="tx1"/>
                </a:solidFill>
              </a:rPr>
              <a:t>后建立的药品价格视图，则不能修改该视图中的药品单价。</a:t>
            </a:r>
          </a:p>
          <a:p>
            <a:pPr lvl="2" eaLnBrk="1" hangingPunct="1">
              <a:buNone/>
            </a:pPr>
            <a:r>
              <a:rPr lang="zh-CN" altLang="en-US" b="1" dirty="0">
                <a:solidFill>
                  <a:schemeClr val="tx1"/>
                </a:solidFill>
              </a:rPr>
              <a:t>   </a:t>
            </a:r>
            <a:r>
              <a:rPr lang="en-US" altLang="zh-CN" b="1" dirty="0">
                <a:solidFill>
                  <a:schemeClr val="tx1"/>
                </a:solidFill>
              </a:rPr>
              <a:t>CREATE VIEW </a:t>
            </a:r>
            <a:r>
              <a:rPr lang="en-US" altLang="zh-CN" b="1" dirty="0" err="1">
                <a:solidFill>
                  <a:schemeClr val="tx1"/>
                </a:solidFill>
              </a:rPr>
              <a:t>MedicineNewPrice</a:t>
            </a:r>
            <a:r>
              <a:rPr lang="en-US" altLang="zh-CN" b="1" dirty="0">
                <a:solidFill>
                  <a:schemeClr val="tx1"/>
                </a:solidFill>
              </a:rPr>
              <a:t>(</a:t>
            </a:r>
            <a:r>
              <a:rPr lang="en-US" altLang="zh-CN" b="1" dirty="0" err="1">
                <a:solidFill>
                  <a:schemeClr val="tx1"/>
                </a:solidFill>
              </a:rPr>
              <a:t>Mno,Mname</a:t>
            </a:r>
            <a:r>
              <a:rPr lang="en-US" altLang="zh-CN" b="1" dirty="0">
                <a:solidFill>
                  <a:schemeClr val="tx1"/>
                </a:solidFill>
              </a:rPr>
              <a:t> ,</a:t>
            </a:r>
            <a:r>
              <a:rPr lang="en-US" altLang="zh-CN" b="1" dirty="0" err="1">
                <a:solidFill>
                  <a:schemeClr val="tx1"/>
                </a:solidFill>
              </a:rPr>
              <a:t>Newprice</a:t>
            </a:r>
            <a:r>
              <a:rPr lang="en-US" altLang="zh-CN" b="1" dirty="0">
                <a:solidFill>
                  <a:schemeClr val="tx1"/>
                </a:solidFill>
              </a:rPr>
              <a:t> ,</a:t>
            </a:r>
            <a:r>
              <a:rPr lang="en-US" altLang="zh-CN" b="1" dirty="0" err="1">
                <a:solidFill>
                  <a:schemeClr val="tx1"/>
                </a:solidFill>
              </a:rPr>
              <a:t>Munit,Mtype</a:t>
            </a:r>
            <a:r>
              <a:rPr lang="en-US" altLang="zh-CN" b="1" dirty="0">
                <a:solidFill>
                  <a:schemeClr val="tx1"/>
                </a:solidFill>
              </a:rPr>
              <a:t>)</a:t>
            </a:r>
          </a:p>
          <a:p>
            <a:pPr lvl="2" eaLnBrk="1" hangingPunct="1">
              <a:buNone/>
            </a:pPr>
            <a:r>
              <a:rPr lang="en-US" altLang="zh-CN" b="1" dirty="0">
                <a:solidFill>
                  <a:schemeClr val="tx1"/>
                </a:solidFill>
              </a:rPr>
              <a:t>   AS</a:t>
            </a:r>
          </a:p>
          <a:p>
            <a:pPr lvl="2" eaLnBrk="1" hangingPunct="1">
              <a:buNone/>
            </a:pPr>
            <a:r>
              <a:rPr lang="en-US" altLang="zh-CN" b="1" dirty="0">
                <a:solidFill>
                  <a:schemeClr val="tx1"/>
                </a:solidFill>
              </a:rPr>
              <a:t>     SELECT </a:t>
            </a:r>
            <a:r>
              <a:rPr lang="en-US" altLang="zh-CN" b="1" dirty="0" err="1">
                <a:solidFill>
                  <a:schemeClr val="tx1"/>
                </a:solidFill>
              </a:rPr>
              <a:t>Mno,Mname</a:t>
            </a:r>
            <a:r>
              <a:rPr lang="en-US" altLang="zh-CN" b="1" dirty="0">
                <a:solidFill>
                  <a:schemeClr val="tx1"/>
                </a:solidFill>
              </a:rPr>
              <a:t> ,</a:t>
            </a:r>
            <a:r>
              <a:rPr lang="en-US" altLang="zh-CN" b="1" dirty="0" err="1">
                <a:solidFill>
                  <a:schemeClr val="tx1"/>
                </a:solidFill>
              </a:rPr>
              <a:t>Mprice</a:t>
            </a:r>
            <a:r>
              <a:rPr lang="en-US" altLang="zh-CN" b="1" dirty="0">
                <a:solidFill>
                  <a:schemeClr val="tx1"/>
                </a:solidFill>
              </a:rPr>
              <a:t>*1.15,Munit,Mtype </a:t>
            </a:r>
          </a:p>
          <a:p>
            <a:pPr lvl="2" eaLnBrk="1" hangingPunct="1">
              <a:buNone/>
            </a:pPr>
            <a:r>
              <a:rPr lang="en-US" altLang="zh-CN" b="1" dirty="0">
                <a:solidFill>
                  <a:schemeClr val="tx1"/>
                </a:solidFill>
              </a:rPr>
              <a:t>     FROM Medicine </a:t>
            </a:r>
          </a:p>
          <a:p>
            <a:pPr lvl="2" eaLnBrk="1" hangingPunct="1">
              <a:buNone/>
            </a:pPr>
            <a:r>
              <a:rPr lang="en-US" altLang="zh-CN" b="1" dirty="0">
                <a:solidFill>
                  <a:schemeClr val="tx1"/>
                </a:solidFill>
              </a:rPr>
              <a:t>     WHERE </a:t>
            </a:r>
            <a:r>
              <a:rPr lang="en-US" altLang="zh-CN" b="1" dirty="0" err="1">
                <a:solidFill>
                  <a:schemeClr val="tx1"/>
                </a:solidFill>
              </a:rPr>
              <a:t>Mprice</a:t>
            </a:r>
            <a:r>
              <a:rPr lang="en-US" altLang="zh-CN" b="1" dirty="0">
                <a:solidFill>
                  <a:schemeClr val="tx1"/>
                </a:solidFill>
              </a:rPr>
              <a:t>*1.15&gt;=30</a:t>
            </a: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更新视图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更新视图</a:t>
            </a:r>
            <a:endParaRPr lang="en-US" altLang="zh-CN" b="1" dirty="0">
              <a:solidFill>
                <a:schemeClr val="tx1"/>
              </a:solidFill>
            </a:endParaRPr>
          </a:p>
          <a:p>
            <a:pPr lvl="2" eaLnBrk="1" hangingPunct="1"/>
            <a:r>
              <a:rPr lang="zh-CN" altLang="en-US" b="1" dirty="0">
                <a:solidFill>
                  <a:schemeClr val="tx1"/>
                </a:solidFill>
              </a:rPr>
              <a:t>尽管视图满足上述</a:t>
            </a:r>
            <a:r>
              <a:rPr lang="en-US" altLang="zh-CN" b="1" dirty="0">
                <a:solidFill>
                  <a:schemeClr val="tx1"/>
                </a:solidFill>
              </a:rPr>
              <a:t>3</a:t>
            </a:r>
            <a:r>
              <a:rPr lang="zh-CN" altLang="en-US" b="1" dirty="0">
                <a:solidFill>
                  <a:schemeClr val="tx1"/>
                </a:solidFill>
              </a:rPr>
              <a:t>个条件，如果该视图中没有包含基表的所有</a:t>
            </a:r>
            <a:r>
              <a:rPr lang="en-US" altLang="zh-CN" b="1" dirty="0">
                <a:solidFill>
                  <a:schemeClr val="tx1"/>
                </a:solidFill>
              </a:rPr>
              <a:t>NOT NULL</a:t>
            </a:r>
            <a:r>
              <a:rPr lang="zh-CN" altLang="en-US" b="1" dirty="0">
                <a:solidFill>
                  <a:schemeClr val="tx1"/>
                </a:solidFill>
              </a:rPr>
              <a:t>列，则不能对该视图进行插入操作。</a:t>
            </a:r>
            <a:endParaRPr lang="en-US" altLang="zh-CN" b="1" dirty="0">
              <a:solidFill>
                <a:schemeClr val="tx1"/>
              </a:solidFill>
            </a:endParaRPr>
          </a:p>
          <a:p>
            <a:pPr lvl="2" eaLnBrk="1" hangingPunct="1"/>
            <a:r>
              <a:rPr lang="zh-CN" altLang="en-US" b="1" dirty="0">
                <a:solidFill>
                  <a:schemeClr val="tx1"/>
                </a:solidFill>
              </a:rPr>
              <a:t>原因是，对视图的插入实际是对基表的插入操作，当视图没有包含基表的所有</a:t>
            </a:r>
            <a:r>
              <a:rPr lang="en-US" altLang="zh-CN" b="1" dirty="0">
                <a:solidFill>
                  <a:schemeClr val="tx1"/>
                </a:solidFill>
              </a:rPr>
              <a:t>NOT NULL</a:t>
            </a:r>
            <a:r>
              <a:rPr lang="zh-CN" altLang="en-US" b="1" dirty="0">
                <a:solidFill>
                  <a:schemeClr val="tx1"/>
                </a:solidFill>
              </a:rPr>
              <a:t>列时，在向视图进行插入时，系统默认为</a:t>
            </a:r>
            <a:r>
              <a:rPr lang="en-US" altLang="zh-CN" b="1" dirty="0">
                <a:solidFill>
                  <a:schemeClr val="tx1"/>
                </a:solidFill>
              </a:rPr>
              <a:t>NULL</a:t>
            </a:r>
            <a:r>
              <a:rPr lang="zh-CN" altLang="en-US" b="1" dirty="0">
                <a:solidFill>
                  <a:schemeClr val="tx1"/>
                </a:solidFill>
              </a:rPr>
              <a:t>，这与定义中的</a:t>
            </a:r>
            <a:r>
              <a:rPr lang="en-US" altLang="zh-CN" b="1" dirty="0">
                <a:solidFill>
                  <a:schemeClr val="tx1"/>
                </a:solidFill>
              </a:rPr>
              <a:t>NOT NULLL</a:t>
            </a:r>
            <a:r>
              <a:rPr lang="zh-CN" altLang="en-US" b="1" dirty="0">
                <a:solidFill>
                  <a:schemeClr val="tx1"/>
                </a:solidFill>
              </a:rPr>
              <a:t>相矛盾，因此系统就会拒绝插入并给出错误提示。</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更新视图</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视图能够简化用户的操作</a:t>
            </a:r>
          </a:p>
          <a:p>
            <a:pPr lvl="2" eaLnBrk="1" hangingPunct="1"/>
            <a:r>
              <a:rPr lang="zh-CN" altLang="en-US" b="1" dirty="0">
                <a:solidFill>
                  <a:schemeClr val="tx1"/>
                </a:solidFill>
              </a:rPr>
              <a:t>当视图中数据不是直接来自基本表时，定义视图能够简化用户的操作</a:t>
            </a:r>
          </a:p>
          <a:p>
            <a:pPr lvl="3" eaLnBrk="1" hangingPunct="1"/>
            <a:r>
              <a:rPr lang="zh-CN" altLang="en-US" b="1" dirty="0">
                <a:solidFill>
                  <a:schemeClr val="tx1"/>
                </a:solidFill>
              </a:rPr>
              <a:t>基于多张表连接形成的视图</a:t>
            </a:r>
          </a:p>
          <a:p>
            <a:pPr lvl="3" eaLnBrk="1" hangingPunct="1"/>
            <a:r>
              <a:rPr lang="zh-CN" altLang="en-US" b="1" dirty="0">
                <a:solidFill>
                  <a:schemeClr val="tx1"/>
                </a:solidFill>
              </a:rPr>
              <a:t>基于复杂嵌套查询的视图</a:t>
            </a:r>
          </a:p>
          <a:p>
            <a:pPr lvl="3" eaLnBrk="1" hangingPunct="1"/>
            <a:r>
              <a:rPr lang="zh-CN" altLang="en-US" b="1" dirty="0">
                <a:solidFill>
                  <a:schemeClr val="tx1"/>
                </a:solidFill>
              </a:rPr>
              <a:t>含导出属性的视图</a:t>
            </a:r>
          </a:p>
          <a:p>
            <a:pPr lvl="1" eaLnBrk="1" hangingPunct="1"/>
            <a:r>
              <a:rPr lang="zh-CN" altLang="en-US" b="1" dirty="0">
                <a:solidFill>
                  <a:schemeClr val="tx1"/>
                </a:solidFill>
              </a:rPr>
              <a:t>视图使用户能以多种角度看待同一数据</a:t>
            </a:r>
          </a:p>
          <a:p>
            <a:pPr lvl="2" eaLnBrk="1" hangingPunct="1"/>
            <a:r>
              <a:rPr lang="zh-CN" altLang="en-US" b="1" dirty="0">
                <a:solidFill>
                  <a:schemeClr val="tx1"/>
                </a:solidFill>
              </a:rPr>
              <a:t>视图机制能使不同用户以不同方式看待同一数据，适应数据库共享的需要</a:t>
            </a:r>
            <a:endParaRPr lang="en-US" altLang="zh-CN" b="1" dirty="0">
              <a:solidFill>
                <a:schemeClr val="tx1"/>
              </a:solidFill>
            </a:endParaRPr>
          </a:p>
          <a:p>
            <a:pPr lvl="1" eaLnBrk="1" hangingPunct="1"/>
            <a:r>
              <a:rPr lang="zh-CN" altLang="en-US" b="1" dirty="0">
                <a:solidFill>
                  <a:schemeClr val="tx1"/>
                </a:solidFill>
              </a:rPr>
              <a:t>视图能够对机密数据提供安全保护</a:t>
            </a:r>
          </a:p>
          <a:p>
            <a:pPr lvl="2" eaLnBrk="1" hangingPunct="1"/>
            <a:r>
              <a:rPr lang="zh-CN" altLang="en-US" b="1" dirty="0">
                <a:solidFill>
                  <a:schemeClr val="tx1"/>
                </a:solidFill>
              </a:rPr>
              <a:t>对不同用户定义不同视图，使每个用户只能看到他有权看到的数据</a:t>
            </a:r>
          </a:p>
          <a:p>
            <a:pPr lvl="2" eaLnBrk="1" hangingPunct="1"/>
            <a:r>
              <a:rPr lang="zh-CN" altLang="en-US" b="1" dirty="0">
                <a:solidFill>
                  <a:schemeClr val="tx1"/>
                </a:solidFill>
              </a:rPr>
              <a:t>通过</a:t>
            </a:r>
            <a:r>
              <a:rPr lang="en-US" altLang="zh-CN" b="1" dirty="0">
                <a:solidFill>
                  <a:schemeClr val="tx1"/>
                </a:solidFill>
              </a:rPr>
              <a:t>WITH CHECK OPTION</a:t>
            </a:r>
            <a:r>
              <a:rPr lang="zh-CN" altLang="en-US" b="1" dirty="0">
                <a:solidFill>
                  <a:schemeClr val="tx1"/>
                </a:solidFill>
              </a:rPr>
              <a:t>对关键数据定义操作时间限制</a:t>
            </a:r>
          </a:p>
          <a:p>
            <a:pPr lvl="1" eaLnBrk="1" hangingPunct="1"/>
            <a:r>
              <a:rPr lang="zh-CN" altLang="en-US" b="1" dirty="0">
                <a:solidFill>
                  <a:schemeClr val="tx1"/>
                </a:solidFill>
              </a:rPr>
              <a:t>利用视图可以清晰地表达查询</a:t>
            </a:r>
          </a:p>
          <a:p>
            <a:pPr lvl="2" eaLnBrk="1" hangingPunct="1"/>
            <a:r>
              <a:rPr lang="zh-CN" altLang="en-US" b="1" dirty="0">
                <a:solidFill>
                  <a:schemeClr val="tx1"/>
                </a:solidFill>
              </a:rPr>
              <a:t>复杂查询分步实现</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 calcmode="lin" valueType="num">
                                      <p:cBhvr additive="base">
                                        <p:cTn id="3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视图对重构数据库提供了一定程度的逻辑独立性</a:t>
            </a:r>
          </a:p>
          <a:p>
            <a:pPr lvl="2" eaLnBrk="1" hangingPunct="1"/>
            <a:r>
              <a:rPr lang="zh-CN" altLang="en-US" b="1" dirty="0">
                <a:solidFill>
                  <a:schemeClr val="tx1"/>
                </a:solidFill>
              </a:rPr>
              <a:t>物理独立性与逻辑独立性的概念？</a:t>
            </a:r>
          </a:p>
          <a:p>
            <a:pPr lvl="2" eaLnBrk="1" hangingPunct="1"/>
            <a:r>
              <a:rPr lang="zh-CN" altLang="en-US" b="1" dirty="0">
                <a:solidFill>
                  <a:schemeClr val="tx1"/>
                </a:solidFill>
              </a:rPr>
              <a:t>视图在一定程度上保证了数据的逻辑独立性</a:t>
            </a:r>
          </a:p>
          <a:p>
            <a:pPr lvl="2" eaLnBrk="1" hangingPunct="1"/>
            <a:r>
              <a:rPr lang="zh-CN" altLang="en-US" b="1" dirty="0">
                <a:solidFill>
                  <a:schemeClr val="tx1"/>
                </a:solidFill>
              </a:rPr>
              <a:t>视图只能在一定程度上提供数据的逻辑独立性</a:t>
            </a:r>
          </a:p>
          <a:p>
            <a:pPr lvl="2" eaLnBrk="1" hangingPunct="1"/>
            <a:r>
              <a:rPr lang="zh-CN" altLang="en-US" b="1" dirty="0">
                <a:solidFill>
                  <a:schemeClr val="tx1"/>
                </a:solidFill>
              </a:rPr>
              <a:t>由于对视图的更新是有条件的，因此应用程序中修改数据的语句可能仍会因基本表结构的改变而改变</a:t>
            </a:r>
            <a:endParaRPr lang="en-US" altLang="zh-CN" b="1" dirty="0">
              <a:solidFill>
                <a:schemeClr val="tx1"/>
              </a:solidFill>
            </a:endParaRPr>
          </a:p>
          <a:p>
            <a:pPr lvl="2" eaLnBrk="1" hangingPunct="1"/>
            <a:r>
              <a:rPr lang="zh-CN" altLang="en-US" b="1" dirty="0">
                <a:solidFill>
                  <a:schemeClr val="tx1"/>
                </a:solidFill>
              </a:rPr>
              <a:t>例如：数据库逻辑结构发生改变，学生关系</a:t>
            </a:r>
            <a:r>
              <a:rPr lang="en-US" altLang="zh-CN" b="1" dirty="0">
                <a:solidFill>
                  <a:schemeClr val="tx1"/>
                </a:solidFill>
              </a:rPr>
              <a:t>Student(</a:t>
            </a:r>
            <a:r>
              <a:rPr lang="en-US" altLang="zh-CN" b="1" dirty="0" err="1">
                <a:solidFill>
                  <a:schemeClr val="tx1"/>
                </a:solidFill>
              </a:rPr>
              <a:t>Sno</a:t>
            </a:r>
            <a:r>
              <a:rPr lang="zh-CN" altLang="en-US" b="1" dirty="0">
                <a:solidFill>
                  <a:schemeClr val="tx1"/>
                </a:solidFill>
              </a:rPr>
              <a:t>，</a:t>
            </a:r>
            <a:r>
              <a:rPr lang="en-US" altLang="zh-CN" b="1" dirty="0" err="1">
                <a:solidFill>
                  <a:schemeClr val="tx1"/>
                </a:solidFill>
              </a:rPr>
              <a:t>Sname</a:t>
            </a:r>
            <a:r>
              <a:rPr lang="zh-CN" altLang="en-US" b="1" dirty="0">
                <a:solidFill>
                  <a:schemeClr val="tx1"/>
                </a:solidFill>
              </a:rPr>
              <a:t>，</a:t>
            </a:r>
            <a:r>
              <a:rPr lang="en-US" altLang="zh-CN" b="1" dirty="0" err="1">
                <a:solidFill>
                  <a:schemeClr val="tx1"/>
                </a:solidFill>
              </a:rPr>
              <a:t>Ssex</a:t>
            </a:r>
            <a:r>
              <a:rPr lang="zh-CN" altLang="en-US" b="1" dirty="0">
                <a:solidFill>
                  <a:schemeClr val="tx1"/>
                </a:solidFill>
              </a:rPr>
              <a:t>，</a:t>
            </a:r>
            <a:r>
              <a:rPr lang="en-US" altLang="zh-CN" b="1" dirty="0">
                <a:solidFill>
                  <a:schemeClr val="tx1"/>
                </a:solidFill>
              </a:rPr>
              <a:t>Sage</a:t>
            </a:r>
            <a:r>
              <a:rPr lang="zh-CN" altLang="en-US" b="1" dirty="0">
                <a:solidFill>
                  <a:schemeClr val="tx1"/>
                </a:solidFill>
              </a:rPr>
              <a:t>，</a:t>
            </a:r>
            <a:r>
              <a:rPr lang="en-US" altLang="zh-CN" b="1" dirty="0" err="1">
                <a:solidFill>
                  <a:schemeClr val="tx1"/>
                </a:solidFill>
              </a:rPr>
              <a:t>Sdept</a:t>
            </a:r>
            <a:r>
              <a:rPr lang="en-US" altLang="zh-CN" b="1" dirty="0">
                <a:solidFill>
                  <a:schemeClr val="tx1"/>
                </a:solidFill>
              </a:rPr>
              <a:t>) </a:t>
            </a:r>
            <a:r>
              <a:rPr lang="zh-CN" altLang="en-US" b="1" dirty="0">
                <a:solidFill>
                  <a:schemeClr val="tx1"/>
                </a:solidFill>
              </a:rPr>
              <a:t>被</a:t>
            </a:r>
            <a:r>
              <a:rPr lang="en-US" altLang="zh-CN" b="1" dirty="0">
                <a:solidFill>
                  <a:schemeClr val="tx1"/>
                </a:solidFill>
              </a:rPr>
              <a:t>“</a:t>
            </a:r>
            <a:r>
              <a:rPr lang="zh-CN" altLang="en-US" b="1" dirty="0">
                <a:solidFill>
                  <a:schemeClr val="tx1"/>
                </a:solidFill>
              </a:rPr>
              <a:t>垂直”地分成两个基本表：</a:t>
            </a:r>
          </a:p>
          <a:p>
            <a:pPr lvl="2" eaLnBrk="1" hangingPunct="1">
              <a:buNone/>
            </a:pPr>
            <a:r>
              <a:rPr lang="zh-CN" altLang="en-US" b="1" dirty="0">
                <a:solidFill>
                  <a:schemeClr val="tx1"/>
                </a:solidFill>
              </a:rPr>
              <a:t>        </a:t>
            </a:r>
            <a:r>
              <a:rPr lang="en-US" altLang="zh-CN" b="1" dirty="0">
                <a:solidFill>
                  <a:schemeClr val="tx1"/>
                </a:solidFill>
              </a:rPr>
              <a:t>SX(</a:t>
            </a:r>
            <a:r>
              <a:rPr lang="en-US" altLang="zh-CN" b="1" dirty="0" err="1">
                <a:solidFill>
                  <a:schemeClr val="tx1"/>
                </a:solidFill>
              </a:rPr>
              <a:t>Sno</a:t>
            </a:r>
            <a:r>
              <a:rPr lang="zh-CN" altLang="en-US" b="1" dirty="0">
                <a:solidFill>
                  <a:schemeClr val="tx1"/>
                </a:solidFill>
              </a:rPr>
              <a:t>，</a:t>
            </a:r>
            <a:r>
              <a:rPr lang="en-US" altLang="zh-CN" b="1" dirty="0" err="1">
                <a:solidFill>
                  <a:schemeClr val="tx1"/>
                </a:solidFill>
              </a:rPr>
              <a:t>Sname</a:t>
            </a:r>
            <a:r>
              <a:rPr lang="zh-CN" altLang="en-US" b="1" dirty="0">
                <a:solidFill>
                  <a:schemeClr val="tx1"/>
                </a:solidFill>
              </a:rPr>
              <a:t>，</a:t>
            </a:r>
            <a:r>
              <a:rPr lang="en-US" altLang="zh-CN" b="1" dirty="0">
                <a:solidFill>
                  <a:schemeClr val="tx1"/>
                </a:solidFill>
              </a:rPr>
              <a:t>Sage) </a:t>
            </a:r>
          </a:p>
          <a:p>
            <a:pPr lvl="2" eaLnBrk="1" hangingPunct="1">
              <a:buNone/>
            </a:pPr>
            <a:r>
              <a:rPr lang="en-US" altLang="zh-CN" b="1" dirty="0">
                <a:solidFill>
                  <a:schemeClr val="tx1"/>
                </a:solidFill>
              </a:rPr>
              <a:t>        SY(</a:t>
            </a:r>
            <a:r>
              <a:rPr lang="en-US" altLang="zh-CN" b="1" dirty="0" err="1">
                <a:solidFill>
                  <a:schemeClr val="tx1"/>
                </a:solidFill>
              </a:rPr>
              <a:t>Sno</a:t>
            </a:r>
            <a:r>
              <a:rPr lang="zh-CN" altLang="en-US" b="1" dirty="0">
                <a:solidFill>
                  <a:schemeClr val="tx1"/>
                </a:solidFill>
              </a:rPr>
              <a:t>，</a:t>
            </a:r>
            <a:r>
              <a:rPr lang="en-US" altLang="zh-CN" b="1" dirty="0" err="1">
                <a:solidFill>
                  <a:schemeClr val="tx1"/>
                </a:solidFill>
              </a:rPr>
              <a:t>Ssex</a:t>
            </a:r>
            <a:r>
              <a:rPr lang="zh-CN" altLang="en-US" b="1" dirty="0">
                <a:solidFill>
                  <a:schemeClr val="tx1"/>
                </a:solidFill>
              </a:rPr>
              <a:t>，</a:t>
            </a:r>
            <a:r>
              <a:rPr lang="en-US" altLang="zh-CN" b="1" dirty="0" err="1">
                <a:solidFill>
                  <a:schemeClr val="tx1"/>
                </a:solidFill>
              </a:rPr>
              <a:t>Sdept</a:t>
            </a:r>
            <a:r>
              <a:rPr lang="en-US" altLang="zh-CN" b="1" dirty="0">
                <a:solidFill>
                  <a:schemeClr val="tx1"/>
                </a:solidFill>
              </a:rPr>
              <a:t>)</a:t>
            </a:r>
          </a:p>
          <a:p>
            <a:pPr lvl="2" eaLnBrk="1" hangingPunct="1">
              <a:buNone/>
            </a:pPr>
            <a:r>
              <a:rPr lang="zh-CN" altLang="en-US" b="1" dirty="0">
                <a:solidFill>
                  <a:schemeClr val="tx1"/>
                </a:solidFill>
              </a:rPr>
              <a:t>  通过建立一个视图</a:t>
            </a:r>
            <a:r>
              <a:rPr lang="en-US" altLang="zh-CN" b="1" dirty="0">
                <a:solidFill>
                  <a:schemeClr val="tx1"/>
                </a:solidFill>
              </a:rPr>
              <a:t>Student</a:t>
            </a:r>
            <a:r>
              <a:rPr lang="zh-CN" altLang="en-US" b="1" dirty="0">
                <a:solidFill>
                  <a:schemeClr val="tx1"/>
                </a:solidFill>
              </a:rPr>
              <a:t>：</a:t>
            </a:r>
          </a:p>
          <a:p>
            <a:pPr lvl="2" eaLnBrk="1" hangingPunct="1">
              <a:buNone/>
            </a:pPr>
            <a:r>
              <a:rPr lang="en-US" altLang="zh-CN" b="1" dirty="0">
                <a:solidFill>
                  <a:schemeClr val="tx1"/>
                </a:solidFill>
              </a:rPr>
              <a:t>		CREATE VIEW  Student(</a:t>
            </a:r>
            <a:r>
              <a:rPr lang="en-US" altLang="zh-CN" b="1" dirty="0" err="1">
                <a:solidFill>
                  <a:schemeClr val="tx1"/>
                </a:solidFill>
              </a:rPr>
              <a:t>Sno</a:t>
            </a:r>
            <a:r>
              <a:rPr lang="zh-CN" altLang="en-US" b="1" dirty="0">
                <a:solidFill>
                  <a:schemeClr val="tx1"/>
                </a:solidFill>
              </a:rPr>
              <a:t>，</a:t>
            </a:r>
            <a:r>
              <a:rPr lang="en-US" altLang="zh-CN" b="1" dirty="0" err="1">
                <a:solidFill>
                  <a:schemeClr val="tx1"/>
                </a:solidFill>
              </a:rPr>
              <a:t>Sname</a:t>
            </a:r>
            <a:r>
              <a:rPr lang="zh-CN" altLang="en-US" b="1" dirty="0">
                <a:solidFill>
                  <a:schemeClr val="tx1"/>
                </a:solidFill>
              </a:rPr>
              <a:t>，</a:t>
            </a:r>
            <a:r>
              <a:rPr lang="en-US" altLang="zh-CN" b="1" dirty="0" err="1">
                <a:solidFill>
                  <a:schemeClr val="tx1"/>
                </a:solidFill>
              </a:rPr>
              <a:t>Ssex</a:t>
            </a:r>
            <a:r>
              <a:rPr lang="zh-CN" altLang="en-US" b="1" dirty="0">
                <a:solidFill>
                  <a:schemeClr val="tx1"/>
                </a:solidFill>
              </a:rPr>
              <a:t>，</a:t>
            </a:r>
            <a:r>
              <a:rPr lang="en-US" altLang="zh-CN" b="1" dirty="0">
                <a:solidFill>
                  <a:schemeClr val="tx1"/>
                </a:solidFill>
              </a:rPr>
              <a:t>Sage</a:t>
            </a:r>
            <a:r>
              <a:rPr lang="zh-CN" altLang="en-US" b="1" dirty="0">
                <a:solidFill>
                  <a:schemeClr val="tx1"/>
                </a:solidFill>
              </a:rPr>
              <a:t>，</a:t>
            </a:r>
            <a:r>
              <a:rPr lang="en-US" altLang="zh-CN" b="1" dirty="0" err="1">
                <a:solidFill>
                  <a:schemeClr val="tx1"/>
                </a:solidFill>
              </a:rPr>
              <a:t>Sdept</a:t>
            </a:r>
            <a:r>
              <a:rPr lang="en-US" altLang="zh-CN" b="1" dirty="0">
                <a:solidFill>
                  <a:schemeClr val="tx1"/>
                </a:solidFill>
              </a:rPr>
              <a:t>)</a:t>
            </a:r>
          </a:p>
          <a:p>
            <a:pPr lvl="2" eaLnBrk="1" hangingPunct="1">
              <a:buNone/>
            </a:pPr>
            <a:r>
              <a:rPr lang="en-US" altLang="zh-CN" b="1" dirty="0">
                <a:solidFill>
                  <a:schemeClr val="tx1"/>
                </a:solidFill>
              </a:rPr>
              <a:t>		AS  </a:t>
            </a:r>
          </a:p>
          <a:p>
            <a:pPr lvl="2" eaLnBrk="1" hangingPunct="1">
              <a:buNone/>
            </a:pPr>
            <a:r>
              <a:rPr lang="en-US" altLang="zh-CN" b="1" dirty="0">
                <a:solidFill>
                  <a:schemeClr val="tx1"/>
                </a:solidFill>
              </a:rPr>
              <a:t>		SELECT  </a:t>
            </a:r>
            <a:r>
              <a:rPr lang="en-US" altLang="zh-CN" b="1" dirty="0" err="1">
                <a:solidFill>
                  <a:schemeClr val="tx1"/>
                </a:solidFill>
              </a:rPr>
              <a:t>SX.Sno,SX.Sname,SY.Ssex,SX.Sage,SY.Sdept</a:t>
            </a:r>
            <a:endParaRPr lang="en-US" altLang="zh-CN" b="1" dirty="0">
              <a:solidFill>
                <a:schemeClr val="tx1"/>
              </a:solidFill>
            </a:endParaRPr>
          </a:p>
          <a:p>
            <a:pPr lvl="2" eaLnBrk="1" hangingPunct="1">
              <a:buNone/>
            </a:pPr>
            <a:r>
              <a:rPr lang="en-US" altLang="zh-CN" b="1" dirty="0">
                <a:solidFill>
                  <a:schemeClr val="tx1"/>
                </a:solidFill>
              </a:rPr>
              <a:t>		FROM  SX,SY WHERE  </a:t>
            </a:r>
            <a:r>
              <a:rPr lang="en-US" altLang="zh-CN" b="1" dirty="0" err="1">
                <a:solidFill>
                  <a:schemeClr val="tx1"/>
                </a:solidFill>
              </a:rPr>
              <a:t>SX.Sno</a:t>
            </a:r>
            <a:r>
              <a:rPr lang="en-US" altLang="zh-CN" b="1" dirty="0">
                <a:solidFill>
                  <a:schemeClr val="tx1"/>
                </a:solidFill>
              </a:rPr>
              <a:t>=</a:t>
            </a:r>
            <a:r>
              <a:rPr lang="en-US" altLang="zh-CN" b="1" dirty="0" err="1">
                <a:solidFill>
                  <a:schemeClr val="tx1"/>
                </a:solidFill>
              </a:rPr>
              <a:t>SY.Sno</a:t>
            </a:r>
            <a:r>
              <a:rPr lang="zh-CN" altLang="en-US" b="1" dirty="0">
                <a:solidFill>
                  <a:schemeClr val="tx1"/>
                </a:solidFill>
              </a:rPr>
              <a:t>；</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 calcmode="lin" valueType="num">
                                      <p:cBhvr additive="base">
                                        <p:cTn id="3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 calcmode="lin" valueType="num">
                                      <p:cBhvr additive="base">
                                        <p:cTn id="3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a:solidFill>
                    <a:srgbClr val="000000"/>
                  </a:solidFill>
                  <a:latin typeface="黑体" pitchFamily="2" charset="-122"/>
                  <a:ea typeface="黑体" pitchFamily="2" charset="-122"/>
                </a:rPr>
                <a:t>  SQL</a:t>
              </a:r>
              <a:r>
                <a:rPr lang="zh-CN" altLang="en-US" sz="2400" b="1" dirty="0">
                  <a:solidFill>
                    <a:srgbClr val="000000"/>
                  </a:solidFill>
                  <a:latin typeface="黑体" pitchFamily="2" charset="-122"/>
                  <a:ea typeface="黑体" pitchFamily="2" charset="-122"/>
                </a:rPr>
                <a:t>简介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数据库的操作</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数据表的操作</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表中数据的操作</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294452" y="5659170"/>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视图</a:t>
              </a:r>
              <a:endParaRPr lang="en-US" altLang="zh-CN" sz="2400" b="1" dirty="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5</a:t>
              </a: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索引</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索引的概念</a:t>
            </a:r>
            <a:endParaRPr lang="en-US" altLang="zh-CN" b="1" dirty="0">
              <a:solidFill>
                <a:schemeClr val="tx1"/>
              </a:solidFill>
            </a:endParaRPr>
          </a:p>
          <a:p>
            <a:pPr lvl="2" eaLnBrk="1" hangingPunct="1"/>
            <a:r>
              <a:rPr lang="zh-CN" altLang="en-US" b="1" dirty="0">
                <a:solidFill>
                  <a:schemeClr val="tx1"/>
                </a:solidFill>
              </a:rPr>
              <a:t>类似于词典的索引</a:t>
            </a:r>
            <a:r>
              <a:rPr lang="en-US" altLang="zh-CN" b="1" dirty="0">
                <a:solidFill>
                  <a:schemeClr val="tx1"/>
                </a:solidFill>
              </a:rPr>
              <a:t>,</a:t>
            </a:r>
            <a:r>
              <a:rPr lang="zh-CN" altLang="en-US" b="1" dirty="0">
                <a:solidFill>
                  <a:schemeClr val="tx1"/>
                </a:solidFill>
              </a:rPr>
              <a:t>索引是关于数据位置信息的关键字表。</a:t>
            </a:r>
            <a:endParaRPr lang="en-US" altLang="zh-CN" b="1" dirty="0">
              <a:solidFill>
                <a:schemeClr val="tx1"/>
              </a:solidFill>
            </a:endParaRPr>
          </a:p>
          <a:p>
            <a:pPr lvl="2" eaLnBrk="1" hangingPunct="1"/>
            <a:r>
              <a:rPr lang="zh-CN" altLang="en-US" b="1" dirty="0">
                <a:solidFill>
                  <a:schemeClr val="tx1"/>
                </a:solidFill>
              </a:rPr>
              <a:t>数据库中的索引是一个表中所包含的值的列表，其中注明了表中包含各个值的记录所在的存储位置。</a:t>
            </a:r>
            <a:endParaRPr lang="en-US" altLang="zh-CN" b="1" dirty="0">
              <a:solidFill>
                <a:schemeClr val="tx1"/>
              </a:solidFill>
            </a:endParaRPr>
          </a:p>
          <a:p>
            <a:pPr lvl="2" eaLnBrk="1" hangingPunct="1"/>
            <a:r>
              <a:rPr lang="zh-CN" altLang="en-US" b="1" dirty="0">
                <a:solidFill>
                  <a:schemeClr val="tx1"/>
                </a:solidFill>
              </a:rPr>
              <a:t>可以为表中的单列或多列创建索引</a:t>
            </a:r>
            <a:r>
              <a:rPr lang="en-US" altLang="zh-CN" b="1" dirty="0">
                <a:solidFill>
                  <a:schemeClr val="tx1"/>
                </a:solidFill>
              </a:rPr>
              <a:t>;</a:t>
            </a:r>
          </a:p>
          <a:p>
            <a:pPr lvl="2" eaLnBrk="1" hangingPunct="1"/>
            <a:r>
              <a:rPr lang="zh-CN" altLang="en-US" b="1" dirty="0">
                <a:solidFill>
                  <a:schemeClr val="tx1"/>
                </a:solidFill>
              </a:rPr>
              <a:t>索引通常采用采用</a:t>
            </a:r>
            <a:r>
              <a:rPr lang="en-US" altLang="zh-CN" b="1" dirty="0">
                <a:solidFill>
                  <a:schemeClr val="tx1"/>
                </a:solidFill>
              </a:rPr>
              <a:t>B</a:t>
            </a:r>
            <a:r>
              <a:rPr lang="zh-CN" altLang="en-US" b="1" dirty="0">
                <a:solidFill>
                  <a:schemeClr val="tx1"/>
                </a:solidFill>
              </a:rPr>
              <a:t>树或</a:t>
            </a:r>
            <a:r>
              <a:rPr lang="en-US" altLang="zh-CN" b="1" dirty="0">
                <a:solidFill>
                  <a:schemeClr val="tx1"/>
                </a:solidFill>
              </a:rPr>
              <a:t>B+</a:t>
            </a:r>
            <a:r>
              <a:rPr lang="zh-CN" altLang="en-US" b="1" dirty="0">
                <a:solidFill>
                  <a:schemeClr val="tx1"/>
                </a:solidFill>
              </a:rPr>
              <a:t>树等结构。</a:t>
            </a:r>
            <a:endParaRPr lang="en-US" altLang="zh-CN" b="1" dirty="0">
              <a:solidFill>
                <a:schemeClr val="tx1"/>
              </a:solidFill>
            </a:endParaRPr>
          </a:p>
          <a:p>
            <a:pPr lvl="2" eaLnBrk="1" hangingPunct="1"/>
            <a:r>
              <a:rPr lang="zh-CN" altLang="en-US" b="1" dirty="0">
                <a:solidFill>
                  <a:schemeClr val="tx1"/>
                </a:solidFill>
              </a:rPr>
              <a:t>数据库系统检索数据时，根据索引提供的信息，可以直接找到与该条件临近的数据区，而不是一条一条记录地比较，因此可提高查询速度。</a:t>
            </a:r>
            <a:endParaRPr lang="en-US" altLang="zh-CN" b="1" dirty="0">
              <a:solidFill>
                <a:schemeClr val="tx1"/>
              </a:solidFill>
            </a:endParaRPr>
          </a:p>
          <a:p>
            <a:pPr lvl="1" eaLnBrk="1" hangingPunct="1"/>
            <a:r>
              <a:rPr lang="zh-CN" altLang="en-US" b="1" dirty="0">
                <a:solidFill>
                  <a:schemeClr val="tx1"/>
                </a:solidFill>
              </a:rPr>
              <a:t>索引示例</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a:t>
            </a:r>
          </a:p>
        </p:txBody>
      </p:sp>
      <p:pic>
        <p:nvPicPr>
          <p:cNvPr id="6" name="Picture 5"/>
          <p:cNvPicPr>
            <a:picLocks noChangeAspect="1" noChangeArrowheads="1"/>
          </p:cNvPicPr>
          <p:nvPr/>
        </p:nvPicPr>
        <p:blipFill>
          <a:blip r:embed="rId2"/>
          <a:srcRect/>
          <a:stretch>
            <a:fillRect/>
          </a:stretch>
        </p:blipFill>
        <p:spPr bwMode="auto">
          <a:xfrm>
            <a:off x="2881721" y="3859162"/>
            <a:ext cx="6262279" cy="2998838"/>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1875"/>
            <a:ext cx="8875713" cy="5384800"/>
          </a:xfrm>
        </p:spPr>
        <p:txBody>
          <a:bodyPr/>
          <a:lstStyle/>
          <a:p>
            <a:pPr lvl="1" eaLnBrk="1" hangingPunct="1"/>
            <a:r>
              <a:rPr lang="zh-CN" altLang="en-US" b="1" dirty="0">
                <a:solidFill>
                  <a:schemeClr val="tx1"/>
                </a:solidFill>
              </a:rPr>
              <a:t>索引的概念</a:t>
            </a:r>
            <a:endParaRPr lang="en-US" altLang="zh-CN" b="1" dirty="0">
              <a:solidFill>
                <a:schemeClr val="tx1"/>
              </a:solidFill>
            </a:endParaRPr>
          </a:p>
          <a:p>
            <a:pPr lvl="2" eaLnBrk="1" hangingPunct="1"/>
            <a:r>
              <a:rPr lang="zh-CN" altLang="en-US" b="1" dirty="0">
                <a:solidFill>
                  <a:schemeClr val="tx1"/>
                </a:solidFill>
              </a:rPr>
              <a:t>建立索引是加快查询速度的有效手段</a:t>
            </a:r>
          </a:p>
          <a:p>
            <a:pPr lvl="2" eaLnBrk="1" hangingPunct="1"/>
            <a:r>
              <a:rPr lang="zh-CN" altLang="en-US" b="1" dirty="0">
                <a:solidFill>
                  <a:schemeClr val="tx1"/>
                </a:solidFill>
              </a:rPr>
              <a:t>索引由</a:t>
            </a:r>
            <a:r>
              <a:rPr lang="en-US" altLang="zh-CN" b="1" dirty="0">
                <a:solidFill>
                  <a:schemeClr val="tx1"/>
                </a:solidFill>
              </a:rPr>
              <a:t>DBMS</a:t>
            </a:r>
            <a:r>
              <a:rPr lang="zh-CN" altLang="en-US" b="1" dirty="0">
                <a:solidFill>
                  <a:schemeClr val="tx1"/>
                </a:solidFill>
              </a:rPr>
              <a:t>内部实现，属于内模式范畴</a:t>
            </a:r>
          </a:p>
          <a:p>
            <a:pPr lvl="2" eaLnBrk="1" hangingPunct="1"/>
            <a:r>
              <a:rPr lang="zh-CN" altLang="en-US" b="1" dirty="0">
                <a:solidFill>
                  <a:schemeClr val="tx1"/>
                </a:solidFill>
              </a:rPr>
              <a:t>建立索引</a:t>
            </a:r>
          </a:p>
          <a:p>
            <a:pPr lvl="3" eaLnBrk="1" hangingPunct="1"/>
            <a:r>
              <a:rPr lang="en-US" altLang="zh-CN" b="1" dirty="0">
                <a:solidFill>
                  <a:schemeClr val="tx1"/>
                </a:solidFill>
              </a:rPr>
              <a:t>DBA</a:t>
            </a:r>
            <a:r>
              <a:rPr lang="zh-CN" altLang="en-US" b="1" dirty="0">
                <a:solidFill>
                  <a:schemeClr val="tx1"/>
                </a:solidFill>
              </a:rPr>
              <a:t>或表的属主（即建立表的人）根据需要建立</a:t>
            </a:r>
          </a:p>
          <a:p>
            <a:pPr lvl="3" eaLnBrk="1" hangingPunct="1"/>
            <a:r>
              <a:rPr lang="zh-CN" altLang="en-US" b="1" dirty="0">
                <a:solidFill>
                  <a:schemeClr val="tx1"/>
                </a:solidFill>
              </a:rPr>
              <a:t>有些</a:t>
            </a:r>
            <a:r>
              <a:rPr lang="en-US" altLang="zh-CN" b="1" dirty="0">
                <a:solidFill>
                  <a:schemeClr val="tx1"/>
                </a:solidFill>
              </a:rPr>
              <a:t>DBMS</a:t>
            </a:r>
            <a:r>
              <a:rPr lang="zh-CN" altLang="en-US" b="1" dirty="0">
                <a:solidFill>
                  <a:schemeClr val="tx1"/>
                </a:solidFill>
              </a:rPr>
              <a:t>自动建立以下列上的索引</a:t>
            </a:r>
            <a:r>
              <a:rPr lang="en-US" altLang="zh-CN" b="1" dirty="0">
                <a:solidFill>
                  <a:schemeClr val="tx1"/>
                </a:solidFill>
              </a:rPr>
              <a:t>:</a:t>
            </a:r>
            <a:r>
              <a:rPr lang="zh-CN" altLang="en-US" b="1" dirty="0">
                <a:solidFill>
                  <a:schemeClr val="tx1"/>
                </a:solidFill>
              </a:rPr>
              <a:t> </a:t>
            </a:r>
            <a:r>
              <a:rPr lang="en-US" altLang="zh-CN" b="1" dirty="0">
                <a:solidFill>
                  <a:schemeClr val="tx1"/>
                </a:solidFill>
              </a:rPr>
              <a:t>PRIMARY  KEY</a:t>
            </a:r>
            <a:r>
              <a:rPr lang="zh-CN" altLang="en-US" b="1" dirty="0">
                <a:solidFill>
                  <a:schemeClr val="tx1"/>
                </a:solidFill>
              </a:rPr>
              <a:t>和</a:t>
            </a:r>
            <a:r>
              <a:rPr lang="en-US" altLang="zh-CN" b="1" dirty="0">
                <a:solidFill>
                  <a:schemeClr val="tx1"/>
                </a:solidFill>
              </a:rPr>
              <a:t> UNIQUE</a:t>
            </a:r>
          </a:p>
          <a:p>
            <a:pPr lvl="2" eaLnBrk="1" hangingPunct="1"/>
            <a:r>
              <a:rPr lang="zh-CN" altLang="en-US" b="1" dirty="0">
                <a:solidFill>
                  <a:schemeClr val="tx1"/>
                </a:solidFill>
              </a:rPr>
              <a:t>维护索引</a:t>
            </a:r>
          </a:p>
          <a:p>
            <a:pPr lvl="3" eaLnBrk="1" hangingPunct="1"/>
            <a:r>
              <a:rPr lang="en-US" altLang="zh-CN" b="1" dirty="0">
                <a:solidFill>
                  <a:schemeClr val="tx1"/>
                </a:solidFill>
              </a:rPr>
              <a:t>DBMS</a:t>
            </a:r>
            <a:r>
              <a:rPr lang="zh-CN" altLang="en-US" b="1" dirty="0">
                <a:solidFill>
                  <a:schemeClr val="tx1"/>
                </a:solidFill>
              </a:rPr>
              <a:t>自动完成 </a:t>
            </a:r>
          </a:p>
          <a:p>
            <a:pPr lvl="2" eaLnBrk="1" hangingPunct="1"/>
            <a:r>
              <a:rPr lang="zh-CN" altLang="en-US" b="1" dirty="0">
                <a:solidFill>
                  <a:schemeClr val="tx1"/>
                </a:solidFill>
              </a:rPr>
              <a:t>使用索引</a:t>
            </a:r>
          </a:p>
          <a:p>
            <a:pPr lvl="3" eaLnBrk="1" hangingPunct="1"/>
            <a:r>
              <a:rPr lang="en-US" altLang="zh-CN" b="1" dirty="0">
                <a:solidFill>
                  <a:schemeClr val="tx1"/>
                </a:solidFill>
              </a:rPr>
              <a:t>DBMS</a:t>
            </a:r>
            <a:r>
              <a:rPr lang="zh-CN" altLang="en-US" b="1" dirty="0">
                <a:solidFill>
                  <a:schemeClr val="tx1"/>
                </a:solidFill>
              </a:rPr>
              <a:t>自动选择是否使用索引以及使用哪些索引</a:t>
            </a:r>
            <a:endParaRPr lang="en-US" altLang="zh-CN" b="1" dirty="0">
              <a:solidFill>
                <a:schemeClr val="tx1"/>
              </a:solidFill>
            </a:endParaRPr>
          </a:p>
        </p:txBody>
      </p:sp>
      <p:sp>
        <p:nvSpPr>
          <p:cNvPr id="4" name="AutoShape 10"/>
          <p:cNvSpPr>
            <a:spLocks noChangeArrowheads="1"/>
          </p:cNvSpPr>
          <p:nvPr/>
        </p:nvSpPr>
        <p:spPr bwMode="gray">
          <a:xfrm>
            <a:off x="983974" y="117733"/>
            <a:ext cx="18065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索引</a:t>
            </a:r>
          </a:p>
        </p:txBody>
      </p:sp>
      <p:sp>
        <p:nvSpPr>
          <p:cNvPr id="5" name="AutoShape 10"/>
          <p:cNvSpPr>
            <a:spLocks noChangeArrowheads="1"/>
          </p:cNvSpPr>
          <p:nvPr/>
        </p:nvSpPr>
        <p:spPr bwMode="gray">
          <a:xfrm>
            <a:off x="2765466" y="110362"/>
            <a:ext cx="19168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3693</TotalTime>
  <Words>10158</Words>
  <Application>Microsoft Office PowerPoint</Application>
  <PresentationFormat>全屏显示(4:3)</PresentationFormat>
  <Paragraphs>1638</Paragraphs>
  <Slides>111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111</vt:i4>
      </vt:variant>
    </vt:vector>
  </HeadingPairs>
  <TitlesOfParts>
    <vt:vector size="121" baseType="lpstr">
      <vt:lpstr>等线</vt:lpstr>
      <vt:lpstr>等线 Light</vt:lpstr>
      <vt:lpstr>黑体</vt:lpstr>
      <vt:lpstr>宋体</vt:lpstr>
      <vt:lpstr>Arial</vt:lpstr>
      <vt:lpstr>Calibri</vt:lpstr>
      <vt:lpstr>Symbol</vt:lpstr>
      <vt:lpstr>Times New Roman</vt:lpstr>
      <vt:lpstr>Office 主题​​</vt:lpstr>
      <vt:lpstr>公式</vt:lpstr>
      <vt:lpstr>PowerPoint 演示文稿</vt:lpstr>
      <vt:lpstr>PowerPoint 演示文稿</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数据库原理及应用</dc:title>
  <dc:creator>胡旺</dc:creator>
  <cp:lastModifiedBy>飞飞飞</cp:lastModifiedBy>
  <cp:revision>927</cp:revision>
  <dcterms:created xsi:type="dcterms:W3CDTF">2007-02-02T09:25:37Z</dcterms:created>
  <dcterms:modified xsi:type="dcterms:W3CDTF">2022-07-27T02:57:04Z</dcterms:modified>
</cp:coreProperties>
</file>