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76" r:id="rId1"/>
  </p:sldMasterIdLst>
  <p:notesMasterIdLst>
    <p:notesMasterId r:id="rId78"/>
  </p:notesMasterIdLst>
  <p:handoutMasterIdLst>
    <p:handoutMasterId r:id="rId79"/>
  </p:handoutMasterIdLst>
  <p:sldIdLst>
    <p:sldId id="539" r:id="rId2"/>
    <p:sldId id="311" r:id="rId3"/>
    <p:sldId id="312" r:id="rId4"/>
    <p:sldId id="313" r:id="rId5"/>
    <p:sldId id="314" r:id="rId6"/>
    <p:sldId id="514" r:id="rId7"/>
    <p:sldId id="509" r:id="rId8"/>
    <p:sldId id="510" r:id="rId9"/>
    <p:sldId id="511" r:id="rId10"/>
    <p:sldId id="512" r:id="rId11"/>
    <p:sldId id="394" r:id="rId12"/>
    <p:sldId id="395" r:id="rId13"/>
    <p:sldId id="321" r:id="rId14"/>
    <p:sldId id="322" r:id="rId15"/>
    <p:sldId id="323" r:id="rId16"/>
    <p:sldId id="507" r:id="rId17"/>
    <p:sldId id="324" r:id="rId18"/>
    <p:sldId id="481" r:id="rId19"/>
    <p:sldId id="492" r:id="rId20"/>
    <p:sldId id="508" r:id="rId21"/>
    <p:sldId id="330" r:id="rId22"/>
    <p:sldId id="331" r:id="rId23"/>
    <p:sldId id="493" r:id="rId24"/>
    <p:sldId id="515" r:id="rId25"/>
    <p:sldId id="334" r:id="rId26"/>
    <p:sldId id="424" r:id="rId27"/>
    <p:sldId id="516" r:id="rId28"/>
    <p:sldId id="398" r:id="rId29"/>
    <p:sldId id="425" r:id="rId30"/>
    <p:sldId id="399" r:id="rId31"/>
    <p:sldId id="518" r:id="rId32"/>
    <p:sldId id="519" r:id="rId33"/>
    <p:sldId id="520" r:id="rId34"/>
    <p:sldId id="525" r:id="rId35"/>
    <p:sldId id="529" r:id="rId36"/>
    <p:sldId id="521" r:id="rId37"/>
    <p:sldId id="526" r:id="rId38"/>
    <p:sldId id="522" r:id="rId39"/>
    <p:sldId id="527" r:id="rId40"/>
    <p:sldId id="523" r:id="rId41"/>
    <p:sldId id="530" r:id="rId42"/>
    <p:sldId id="524" r:id="rId43"/>
    <p:sldId id="535" r:id="rId44"/>
    <p:sldId id="531" r:id="rId45"/>
    <p:sldId id="499" r:id="rId46"/>
    <p:sldId id="532" r:id="rId47"/>
    <p:sldId id="533" r:id="rId48"/>
    <p:sldId id="534" r:id="rId49"/>
    <p:sldId id="483" r:id="rId50"/>
    <p:sldId id="435" r:id="rId51"/>
    <p:sldId id="376" r:id="rId52"/>
    <p:sldId id="427" r:id="rId53"/>
    <p:sldId id="429" r:id="rId54"/>
    <p:sldId id="431" r:id="rId55"/>
    <p:sldId id="378" r:id="rId56"/>
    <p:sldId id="432" r:id="rId57"/>
    <p:sldId id="439" r:id="rId58"/>
    <p:sldId id="440" r:id="rId59"/>
    <p:sldId id="442" r:id="rId60"/>
    <p:sldId id="443" r:id="rId61"/>
    <p:sldId id="444" r:id="rId62"/>
    <p:sldId id="445" r:id="rId63"/>
    <p:sldId id="464" r:id="rId64"/>
    <p:sldId id="537" r:id="rId65"/>
    <p:sldId id="538" r:id="rId66"/>
    <p:sldId id="465" r:id="rId67"/>
    <p:sldId id="466" r:id="rId68"/>
    <p:sldId id="467" r:id="rId69"/>
    <p:sldId id="371" r:id="rId70"/>
    <p:sldId id="372" r:id="rId71"/>
    <p:sldId id="501" r:id="rId72"/>
    <p:sldId id="502" r:id="rId73"/>
    <p:sldId id="536" r:id="rId74"/>
    <p:sldId id="414" r:id="rId75"/>
    <p:sldId id="420" r:id="rId76"/>
    <p:sldId id="473" r:id="rId7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34FE"/>
    <a:srgbClr val="0099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66" autoAdjust="0"/>
    <p:restoredTop sz="94660"/>
  </p:normalViewPr>
  <p:slideViewPr>
    <p:cSldViewPr>
      <p:cViewPr varScale="1">
        <p:scale>
          <a:sx n="68" d="100"/>
          <a:sy n="68" d="100"/>
        </p:scale>
        <p:origin x="1068" y="48"/>
      </p:cViewPr>
      <p:guideLst>
        <p:guide orient="horz" pos="2160"/>
        <p:guide pos="2880"/>
      </p:guideLst>
    </p:cSldViewPr>
  </p:slideViewPr>
  <p:notesTextViewPr>
    <p:cViewPr>
      <p:scale>
        <a:sx n="100" d="100"/>
        <a:sy n="100" d="100"/>
      </p:scale>
      <p:origin x="0" y="0"/>
    </p:cViewPr>
  </p:notesTextViewPr>
  <p:notesViewPr>
    <p:cSldViewPr>
      <p:cViewPr varScale="1">
        <p:scale>
          <a:sx n="41" d="100"/>
          <a:sy n="41" d="100"/>
        </p:scale>
        <p:origin x="-2395"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9BBCED1A-A92A-4055-8945-BA2FF89BA261}" type="datetimeFigureOut">
              <a:rPr lang="en-US"/>
              <a:pPr>
                <a:defRPr/>
              </a:pPr>
              <a:t>7/26/2022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FAB5AFB-4EB9-430D-A1E5-D4A192DF83E9}" type="slidenum">
              <a:rPr lang="en-US" altLang="zh-CN"/>
              <a:pPr>
                <a:defRPr/>
              </a:pPr>
              <a:t>‹#›</a:t>
            </a:fld>
            <a:endParaRPr lang="en-US" altLang="zh-CN"/>
          </a:p>
        </p:txBody>
      </p:sp>
    </p:spTree>
    <p:extLst>
      <p:ext uri="{BB962C8B-B14F-4D97-AF65-F5344CB8AC3E}">
        <p14:creationId xmlns:p14="http://schemas.microsoft.com/office/powerpoint/2010/main" val="23729995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itchFamily="34" charset="0"/>
              </a:defRPr>
            </a:lvl1pPr>
          </a:lstStyle>
          <a:p>
            <a:pPr>
              <a:defRPr/>
            </a:pPr>
            <a:fld id="{CA0D1FE0-949A-4CA9-B223-8BD6B28F37EE}" type="datetimeFigureOut">
              <a:rPr lang="zh-CN" altLang="en-US"/>
              <a:pPr>
                <a:defRPr/>
              </a:pPr>
              <a:t>2022/7/26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94DC047-6D3C-4F74-AD39-03B1DBFA47C8}" type="slidenum">
              <a:rPr lang="zh-CN" altLang="en-US"/>
              <a:pPr>
                <a:defRPr/>
              </a:pPr>
              <a:t>‹#›</a:t>
            </a:fld>
            <a:endParaRPr lang="zh-CN" altLang="en-US"/>
          </a:p>
        </p:txBody>
      </p:sp>
    </p:spTree>
    <p:extLst>
      <p:ext uri="{BB962C8B-B14F-4D97-AF65-F5344CB8AC3E}">
        <p14:creationId xmlns:p14="http://schemas.microsoft.com/office/powerpoint/2010/main" val="13513674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F985064-A197-455D-86BA-DD741ECCF547}" type="slidenum">
              <a:rPr lang="zh-CN" altLang="en-US" smtClean="0"/>
              <a:pPr/>
              <a:t>17</a:t>
            </a:fld>
            <a:endParaRPr lang="zh-CN" altLang="en-US"/>
          </a:p>
        </p:txBody>
      </p:sp>
    </p:spTree>
    <p:extLst>
      <p:ext uri="{BB962C8B-B14F-4D97-AF65-F5344CB8AC3E}">
        <p14:creationId xmlns:p14="http://schemas.microsoft.com/office/powerpoint/2010/main" val="3970537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F6BE5A1-0D9D-46C8-B70D-9C70B0BD75A4}" type="slidenum">
              <a:rPr lang="zh-CN" altLang="en-US" smtClean="0"/>
              <a:pPr/>
              <a:t>29</a:t>
            </a:fld>
            <a:endParaRPr lang="zh-CN" altLang="en-US"/>
          </a:p>
        </p:txBody>
      </p:sp>
    </p:spTree>
    <p:extLst>
      <p:ext uri="{BB962C8B-B14F-4D97-AF65-F5344CB8AC3E}">
        <p14:creationId xmlns:p14="http://schemas.microsoft.com/office/powerpoint/2010/main" val="2626454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06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DFE8B81-CDDF-43DE-87F4-7A6265855B8E}" type="slidenum">
              <a:rPr lang="zh-CN" altLang="en-US" smtClean="0"/>
              <a:pPr/>
              <a:t>63</a:t>
            </a:fld>
            <a:endParaRPr lang="zh-CN" altLang="en-US"/>
          </a:p>
        </p:txBody>
      </p:sp>
    </p:spTree>
    <p:extLst>
      <p:ext uri="{BB962C8B-B14F-4D97-AF65-F5344CB8AC3E}">
        <p14:creationId xmlns:p14="http://schemas.microsoft.com/office/powerpoint/2010/main" val="2258173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29E748-C2EE-415F-8CB7-0AE63D6AB101}"/>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C3EFBBA6-FC57-4396-A265-9688EBABB87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25B1F16-08D8-4BBA-9733-E1E94B1D07C3}"/>
              </a:ext>
            </a:extLst>
          </p:cNvPr>
          <p:cNvSpPr>
            <a:spLocks noGrp="1"/>
          </p:cNvSpPr>
          <p:nvPr>
            <p:ph type="dt" sz="half" idx="10"/>
          </p:nvPr>
        </p:nvSpPr>
        <p:spPr/>
        <p:txBody>
          <a:bodyPr/>
          <a:lstStyle/>
          <a:p>
            <a:fld id="{88D5F3F6-AE06-4BC7-98A4-41C56EF6EAF4}" type="datetimeFigureOut">
              <a:rPr lang="zh-CN" altLang="en-US" smtClean="0"/>
              <a:t>2022/7/26</a:t>
            </a:fld>
            <a:endParaRPr lang="zh-CN" altLang="en-US"/>
          </a:p>
        </p:txBody>
      </p:sp>
      <p:sp>
        <p:nvSpPr>
          <p:cNvPr id="5" name="页脚占位符 4">
            <a:extLst>
              <a:ext uri="{FF2B5EF4-FFF2-40B4-BE49-F238E27FC236}">
                <a16:creationId xmlns:a16="http://schemas.microsoft.com/office/drawing/2014/main" id="{62D0B3FB-75B4-4C5A-A665-B415D4A73D5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027C4E-8492-499E-BF6C-9EFC3F735FE4}"/>
              </a:ext>
            </a:extLst>
          </p:cNvPr>
          <p:cNvSpPr>
            <a:spLocks noGrp="1"/>
          </p:cNvSpPr>
          <p:nvPr>
            <p:ph type="sldNum" sz="quarter" idx="12"/>
          </p:nvPr>
        </p:nvSpPr>
        <p:spPr/>
        <p:txBody>
          <a:bodyPr/>
          <a:lstStyle/>
          <a:p>
            <a:fld id="{F5EF52E3-6D45-4CF6-84A9-5A87E9574AFA}" type="slidenum">
              <a:rPr lang="zh-CN" altLang="en-US" smtClean="0"/>
              <a:t>‹#›</a:t>
            </a:fld>
            <a:endParaRPr lang="zh-CN" altLang="en-US"/>
          </a:p>
        </p:txBody>
      </p:sp>
    </p:spTree>
    <p:extLst>
      <p:ext uri="{BB962C8B-B14F-4D97-AF65-F5344CB8AC3E}">
        <p14:creationId xmlns:p14="http://schemas.microsoft.com/office/powerpoint/2010/main" val="625381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51E7D-04E0-4BF1-A2AE-991234996B9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1922D19-78D6-4D38-9AEF-AA2B0C9157A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A2E0B1E-74EA-407E-8988-162584BDC7EE}"/>
              </a:ext>
            </a:extLst>
          </p:cNvPr>
          <p:cNvSpPr>
            <a:spLocks noGrp="1"/>
          </p:cNvSpPr>
          <p:nvPr>
            <p:ph type="dt" sz="half" idx="10"/>
          </p:nvPr>
        </p:nvSpPr>
        <p:spPr/>
        <p:txBody>
          <a:bodyPr/>
          <a:lstStyle/>
          <a:p>
            <a:fld id="{88D5F3F6-AE06-4BC7-98A4-41C56EF6EAF4}" type="datetimeFigureOut">
              <a:rPr lang="zh-CN" altLang="en-US" smtClean="0"/>
              <a:t>2022/7/26</a:t>
            </a:fld>
            <a:endParaRPr lang="zh-CN" altLang="en-US"/>
          </a:p>
        </p:txBody>
      </p:sp>
      <p:sp>
        <p:nvSpPr>
          <p:cNvPr id="5" name="页脚占位符 4">
            <a:extLst>
              <a:ext uri="{FF2B5EF4-FFF2-40B4-BE49-F238E27FC236}">
                <a16:creationId xmlns:a16="http://schemas.microsoft.com/office/drawing/2014/main" id="{D2F6A626-3297-41FA-BCAE-05745281C9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AAE2CE-7964-4D33-9DE9-D312A5CE060E}"/>
              </a:ext>
            </a:extLst>
          </p:cNvPr>
          <p:cNvSpPr>
            <a:spLocks noGrp="1"/>
          </p:cNvSpPr>
          <p:nvPr>
            <p:ph type="sldNum" sz="quarter" idx="12"/>
          </p:nvPr>
        </p:nvSpPr>
        <p:spPr/>
        <p:txBody>
          <a:bodyPr/>
          <a:lstStyle/>
          <a:p>
            <a:pPr>
              <a:defRPr/>
            </a:pPr>
            <a:fld id="{0A8EEA06-6C71-46E3-9827-488F1346A4A8}" type="slidenum">
              <a:rPr lang="zh-CN" altLang="en-US" smtClean="0"/>
              <a:pPr>
                <a:defRPr/>
              </a:pPr>
              <a:t>‹#›</a:t>
            </a:fld>
            <a:endParaRPr lang="zh-CN" altLang="en-US"/>
          </a:p>
        </p:txBody>
      </p:sp>
    </p:spTree>
    <p:extLst>
      <p:ext uri="{BB962C8B-B14F-4D97-AF65-F5344CB8AC3E}">
        <p14:creationId xmlns:p14="http://schemas.microsoft.com/office/powerpoint/2010/main" val="384830503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8D0CDBA-2D6C-4682-A79D-0EDDB83925F9}"/>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5DDF4ED-42CB-4198-9667-A4C4B098274B}"/>
              </a:ext>
            </a:extLst>
          </p:cNvPr>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F3E54D7-0FD2-48AA-9200-538866797C02}"/>
              </a:ext>
            </a:extLst>
          </p:cNvPr>
          <p:cNvSpPr>
            <a:spLocks noGrp="1"/>
          </p:cNvSpPr>
          <p:nvPr>
            <p:ph type="dt" sz="half" idx="10"/>
          </p:nvPr>
        </p:nvSpPr>
        <p:spPr/>
        <p:txBody>
          <a:bodyPr/>
          <a:lstStyle/>
          <a:p>
            <a:fld id="{88D5F3F6-AE06-4BC7-98A4-41C56EF6EAF4}" type="datetimeFigureOut">
              <a:rPr lang="zh-CN" altLang="en-US" smtClean="0"/>
              <a:t>2022/7/26</a:t>
            </a:fld>
            <a:endParaRPr lang="zh-CN" altLang="en-US"/>
          </a:p>
        </p:txBody>
      </p:sp>
      <p:sp>
        <p:nvSpPr>
          <p:cNvPr id="5" name="页脚占位符 4">
            <a:extLst>
              <a:ext uri="{FF2B5EF4-FFF2-40B4-BE49-F238E27FC236}">
                <a16:creationId xmlns:a16="http://schemas.microsoft.com/office/drawing/2014/main" id="{DE9AC89E-AD93-4D25-8C8C-4F0E3E975A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81F39F1-B932-491C-91E1-80C43C6928BA}"/>
              </a:ext>
            </a:extLst>
          </p:cNvPr>
          <p:cNvSpPr>
            <a:spLocks noGrp="1"/>
          </p:cNvSpPr>
          <p:nvPr>
            <p:ph type="sldNum" sz="quarter" idx="12"/>
          </p:nvPr>
        </p:nvSpPr>
        <p:spPr/>
        <p:txBody>
          <a:bodyPr/>
          <a:lstStyle/>
          <a:p>
            <a:pPr>
              <a:defRPr/>
            </a:pPr>
            <a:fld id="{0A8EEA06-6C71-46E3-9827-488F1346A4A8}" type="slidenum">
              <a:rPr lang="zh-CN" altLang="en-US" smtClean="0"/>
              <a:pPr>
                <a:defRPr/>
              </a:pPr>
              <a:t>‹#›</a:t>
            </a:fld>
            <a:endParaRPr lang="zh-CN" altLang="en-US"/>
          </a:p>
        </p:txBody>
      </p:sp>
    </p:spTree>
    <p:extLst>
      <p:ext uri="{BB962C8B-B14F-4D97-AF65-F5344CB8AC3E}">
        <p14:creationId xmlns:p14="http://schemas.microsoft.com/office/powerpoint/2010/main" val="101759256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4" name="TextBox 9"/>
          <p:cNvSpPr txBox="1">
            <a:spLocks noChangeArrowheads="1"/>
          </p:cNvSpPr>
          <p:nvPr userDrawn="1"/>
        </p:nvSpPr>
        <p:spPr bwMode="auto">
          <a:xfrm>
            <a:off x="3132138" y="6381750"/>
            <a:ext cx="3168650" cy="307975"/>
          </a:xfrm>
          <a:prstGeom prst="rect">
            <a:avLst/>
          </a:prstGeom>
          <a:noFill/>
          <a:ln>
            <a:noFill/>
          </a:ln>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400">
                <a:solidFill>
                  <a:schemeClr val="accent1"/>
                </a:solidFill>
                <a:ea typeface="华文细黑" panose="02010600040101010101" pitchFamily="2" charset="-122"/>
              </a:rPr>
              <a:t>信息技术学院 于文</a:t>
            </a:r>
          </a:p>
        </p:txBody>
      </p:sp>
      <p:sp>
        <p:nvSpPr>
          <p:cNvPr id="3" name="文本占位符 2"/>
          <p:cNvSpPr>
            <a:spLocks noGrp="1"/>
          </p:cNvSpPr>
          <p:nvPr>
            <p:ph type="body" idx="1"/>
          </p:nvPr>
        </p:nvSpPr>
        <p:spPr>
          <a:xfrm>
            <a:off x="683568" y="2276872"/>
            <a:ext cx="7772400" cy="2466503"/>
          </a:xfrm>
        </p:spPr>
        <p:txBody>
          <a:bodyPr anchor="ctr"/>
          <a:lstStyle>
            <a:lvl1pPr marL="0" indent="0" algn="ctr">
              <a:buNone/>
              <a:defRPr sz="4000">
                <a:latin typeface="+mj-ea"/>
                <a:ea typeface="+mj-ea"/>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5" name="Rectangle 8"/>
          <p:cNvSpPr>
            <a:spLocks noGrp="1" noChangeArrowheads="1"/>
          </p:cNvSpPr>
          <p:nvPr>
            <p:ph type="sldNum" sz="quarter" idx="10"/>
          </p:nvPr>
        </p:nvSpPr>
        <p:spPr/>
        <p:txBody>
          <a:bodyPr/>
          <a:lstStyle>
            <a:lvl1pPr>
              <a:defRPr/>
            </a:lvl1pPr>
          </a:lstStyle>
          <a:p>
            <a:pPr>
              <a:defRPr/>
            </a:pPr>
            <a:fld id="{BBF33B83-A1EB-408A-90C8-1FFC19EAECC2}" type="slidenum">
              <a:rPr lang="zh-CN" altLang="en-US"/>
              <a:pPr>
                <a:defRPr/>
              </a:pPr>
              <a:t>‹#›</a:t>
            </a:fld>
            <a:endParaRPr lang="zh-CN" altLang="en-US"/>
          </a:p>
        </p:txBody>
      </p:sp>
    </p:spTree>
    <p:extLst>
      <p:ext uri="{BB962C8B-B14F-4D97-AF65-F5344CB8AC3E}">
        <p14:creationId xmlns:p14="http://schemas.microsoft.com/office/powerpoint/2010/main" val="3454602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D6A732-9F21-461B-BE94-F2F99269256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139349-B0AE-4F5A-85F5-143D3BA29F4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85C1AB2-3608-4879-AF26-D8339433AC43}"/>
              </a:ext>
            </a:extLst>
          </p:cNvPr>
          <p:cNvSpPr>
            <a:spLocks noGrp="1"/>
          </p:cNvSpPr>
          <p:nvPr>
            <p:ph type="dt" sz="half" idx="10"/>
          </p:nvPr>
        </p:nvSpPr>
        <p:spPr/>
        <p:txBody>
          <a:bodyPr/>
          <a:lstStyle/>
          <a:p>
            <a:fld id="{88D5F3F6-AE06-4BC7-98A4-41C56EF6EAF4}" type="datetimeFigureOut">
              <a:rPr lang="zh-CN" altLang="en-US" smtClean="0"/>
              <a:t>2022/7/26</a:t>
            </a:fld>
            <a:endParaRPr lang="zh-CN" altLang="en-US"/>
          </a:p>
        </p:txBody>
      </p:sp>
      <p:sp>
        <p:nvSpPr>
          <p:cNvPr id="5" name="页脚占位符 4">
            <a:extLst>
              <a:ext uri="{FF2B5EF4-FFF2-40B4-BE49-F238E27FC236}">
                <a16:creationId xmlns:a16="http://schemas.microsoft.com/office/drawing/2014/main" id="{192ED209-C377-44B8-8E43-05AF597AC7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FD7375-CD9B-44E1-9492-0E3C9E0F6694}"/>
              </a:ext>
            </a:extLst>
          </p:cNvPr>
          <p:cNvSpPr>
            <a:spLocks noGrp="1"/>
          </p:cNvSpPr>
          <p:nvPr>
            <p:ph type="sldNum" sz="quarter" idx="12"/>
          </p:nvPr>
        </p:nvSpPr>
        <p:spPr/>
        <p:txBody>
          <a:bodyPr/>
          <a:lstStyle/>
          <a:p>
            <a:pPr>
              <a:defRPr/>
            </a:pPr>
            <a:fld id="{2AE1D031-697A-4A16-BF58-4D6846EBA6E0}" type="slidenum">
              <a:rPr lang="zh-CN" altLang="en-US" smtClean="0"/>
              <a:pPr>
                <a:defRPr/>
              </a:pPr>
              <a:t>‹#›</a:t>
            </a:fld>
            <a:endParaRPr lang="zh-CN" altLang="en-US"/>
          </a:p>
        </p:txBody>
      </p:sp>
      <p:sp>
        <p:nvSpPr>
          <p:cNvPr id="7" name="TextBox 9">
            <a:extLst>
              <a:ext uri="{FF2B5EF4-FFF2-40B4-BE49-F238E27FC236}">
                <a16:creationId xmlns:a16="http://schemas.microsoft.com/office/drawing/2014/main" id="{69A389CC-F53E-4108-86F3-BBD66B364AD0}"/>
              </a:ext>
            </a:extLst>
          </p:cNvPr>
          <p:cNvSpPr txBox="1">
            <a:spLocks noChangeArrowheads="1"/>
          </p:cNvSpPr>
          <p:nvPr userDrawn="1"/>
        </p:nvSpPr>
        <p:spPr bwMode="auto">
          <a:xfrm>
            <a:off x="3132138" y="6381750"/>
            <a:ext cx="3168650" cy="307975"/>
          </a:xfrm>
          <a:prstGeom prst="rect">
            <a:avLst/>
          </a:prstGeom>
          <a:noFill/>
          <a:ln>
            <a:noFill/>
          </a:ln>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400">
                <a:solidFill>
                  <a:schemeClr val="accent1"/>
                </a:solidFill>
                <a:ea typeface="华文细黑" panose="02010600040101010101" pitchFamily="2" charset="-122"/>
              </a:rPr>
              <a:t>信息技术学院 于文</a:t>
            </a:r>
          </a:p>
        </p:txBody>
      </p:sp>
    </p:spTree>
    <p:extLst>
      <p:ext uri="{BB962C8B-B14F-4D97-AF65-F5344CB8AC3E}">
        <p14:creationId xmlns:p14="http://schemas.microsoft.com/office/powerpoint/2010/main" val="731611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876CA3-BB69-4AFD-BED0-F1E8DD4078B6}"/>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3EFC6949-AD39-490B-9FB2-F6E31C4C4F3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B64CB68-9704-4EA2-8656-B3DC60F7F5E2}"/>
              </a:ext>
            </a:extLst>
          </p:cNvPr>
          <p:cNvSpPr>
            <a:spLocks noGrp="1"/>
          </p:cNvSpPr>
          <p:nvPr>
            <p:ph type="dt" sz="half" idx="10"/>
          </p:nvPr>
        </p:nvSpPr>
        <p:spPr/>
        <p:txBody>
          <a:bodyPr/>
          <a:lstStyle/>
          <a:p>
            <a:fld id="{88D5F3F6-AE06-4BC7-98A4-41C56EF6EAF4}" type="datetimeFigureOut">
              <a:rPr lang="zh-CN" altLang="en-US" smtClean="0"/>
              <a:t>2022/7/26</a:t>
            </a:fld>
            <a:endParaRPr lang="zh-CN" altLang="en-US"/>
          </a:p>
        </p:txBody>
      </p:sp>
      <p:sp>
        <p:nvSpPr>
          <p:cNvPr id="5" name="页脚占位符 4">
            <a:extLst>
              <a:ext uri="{FF2B5EF4-FFF2-40B4-BE49-F238E27FC236}">
                <a16:creationId xmlns:a16="http://schemas.microsoft.com/office/drawing/2014/main" id="{D84C875C-7833-436C-BB3D-18FD49ABEA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F5012F-C215-496A-9154-15E0A6399B6B}"/>
              </a:ext>
            </a:extLst>
          </p:cNvPr>
          <p:cNvSpPr>
            <a:spLocks noGrp="1"/>
          </p:cNvSpPr>
          <p:nvPr>
            <p:ph type="sldNum" sz="quarter" idx="12"/>
          </p:nvPr>
        </p:nvSpPr>
        <p:spPr/>
        <p:txBody>
          <a:bodyPr/>
          <a:lstStyle/>
          <a:p>
            <a:pPr>
              <a:defRPr/>
            </a:pPr>
            <a:fld id="{0A8EEA06-6C71-46E3-9827-488F1346A4A8}" type="slidenum">
              <a:rPr lang="zh-CN" altLang="en-US" smtClean="0"/>
              <a:pPr>
                <a:defRPr/>
              </a:pPr>
              <a:t>‹#›</a:t>
            </a:fld>
            <a:endParaRPr lang="zh-CN" altLang="en-US"/>
          </a:p>
        </p:txBody>
      </p:sp>
    </p:spTree>
    <p:extLst>
      <p:ext uri="{BB962C8B-B14F-4D97-AF65-F5344CB8AC3E}">
        <p14:creationId xmlns:p14="http://schemas.microsoft.com/office/powerpoint/2010/main" val="413817730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CF361-1994-4A1D-9BD9-941AE5D6480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CE5669C-1C59-4609-AC77-E6EE0A1C075F}"/>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8DA9089-B728-4E5A-AC70-484143D46EF4}"/>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ACE978C-3A4C-4AEA-A15E-039E682CDEFB}"/>
              </a:ext>
            </a:extLst>
          </p:cNvPr>
          <p:cNvSpPr>
            <a:spLocks noGrp="1"/>
          </p:cNvSpPr>
          <p:nvPr>
            <p:ph type="dt" sz="half" idx="10"/>
          </p:nvPr>
        </p:nvSpPr>
        <p:spPr/>
        <p:txBody>
          <a:bodyPr/>
          <a:lstStyle/>
          <a:p>
            <a:fld id="{88D5F3F6-AE06-4BC7-98A4-41C56EF6EAF4}" type="datetimeFigureOut">
              <a:rPr lang="zh-CN" altLang="en-US" smtClean="0"/>
              <a:t>2022/7/26</a:t>
            </a:fld>
            <a:endParaRPr lang="zh-CN" altLang="en-US"/>
          </a:p>
        </p:txBody>
      </p:sp>
      <p:sp>
        <p:nvSpPr>
          <p:cNvPr id="6" name="页脚占位符 5">
            <a:extLst>
              <a:ext uri="{FF2B5EF4-FFF2-40B4-BE49-F238E27FC236}">
                <a16:creationId xmlns:a16="http://schemas.microsoft.com/office/drawing/2014/main" id="{94A1492D-98A4-46CF-A093-0EE8E739C9A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EA2C52-51BD-4BE1-859E-436DA598FF88}"/>
              </a:ext>
            </a:extLst>
          </p:cNvPr>
          <p:cNvSpPr>
            <a:spLocks noGrp="1"/>
          </p:cNvSpPr>
          <p:nvPr>
            <p:ph type="sldNum" sz="quarter" idx="12"/>
          </p:nvPr>
        </p:nvSpPr>
        <p:spPr/>
        <p:txBody>
          <a:bodyPr/>
          <a:lstStyle/>
          <a:p>
            <a:pPr>
              <a:defRPr/>
            </a:pPr>
            <a:fld id="{E680E47A-87CB-44FE-AB6C-39B0CB6D193E}" type="slidenum">
              <a:rPr lang="zh-CN" altLang="en-US" smtClean="0"/>
              <a:pPr>
                <a:defRPr/>
              </a:pPr>
              <a:t>‹#›</a:t>
            </a:fld>
            <a:endParaRPr lang="zh-CN" altLang="en-US"/>
          </a:p>
        </p:txBody>
      </p:sp>
    </p:spTree>
    <p:extLst>
      <p:ext uri="{BB962C8B-B14F-4D97-AF65-F5344CB8AC3E}">
        <p14:creationId xmlns:p14="http://schemas.microsoft.com/office/powerpoint/2010/main" val="1296682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4B39FA-B85C-4B1A-8247-FA2654F64E06}"/>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E24F5D6-FA7E-4BEB-953F-C524C9ED949B}"/>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2DAF10B8-5D21-4BFC-A0D5-672E69FAC74F}"/>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6C14B50-7766-424A-9F31-B468455D74C8}"/>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5951F62A-5437-4DBA-87CB-5DCD6D8C6910}"/>
              </a:ext>
            </a:extLst>
          </p:cNvPr>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FE5B8A3-565D-4BE4-9C54-ECECEE08A9C4}"/>
              </a:ext>
            </a:extLst>
          </p:cNvPr>
          <p:cNvSpPr>
            <a:spLocks noGrp="1"/>
          </p:cNvSpPr>
          <p:nvPr>
            <p:ph type="dt" sz="half" idx="10"/>
          </p:nvPr>
        </p:nvSpPr>
        <p:spPr/>
        <p:txBody>
          <a:bodyPr/>
          <a:lstStyle/>
          <a:p>
            <a:fld id="{88D5F3F6-AE06-4BC7-98A4-41C56EF6EAF4}" type="datetimeFigureOut">
              <a:rPr lang="zh-CN" altLang="en-US" smtClean="0"/>
              <a:t>2022/7/26</a:t>
            </a:fld>
            <a:endParaRPr lang="zh-CN" altLang="en-US"/>
          </a:p>
        </p:txBody>
      </p:sp>
      <p:sp>
        <p:nvSpPr>
          <p:cNvPr id="8" name="页脚占位符 7">
            <a:extLst>
              <a:ext uri="{FF2B5EF4-FFF2-40B4-BE49-F238E27FC236}">
                <a16:creationId xmlns:a16="http://schemas.microsoft.com/office/drawing/2014/main" id="{066468A7-738C-4142-804D-19F76FD13F3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AF9CDD6-7E87-4656-9B06-02DB207F1A2A}"/>
              </a:ext>
            </a:extLst>
          </p:cNvPr>
          <p:cNvSpPr>
            <a:spLocks noGrp="1"/>
          </p:cNvSpPr>
          <p:nvPr>
            <p:ph type="sldNum" sz="quarter" idx="12"/>
          </p:nvPr>
        </p:nvSpPr>
        <p:spPr/>
        <p:txBody>
          <a:bodyPr/>
          <a:lstStyle/>
          <a:p>
            <a:pPr>
              <a:defRPr/>
            </a:pPr>
            <a:fld id="{0A8EEA06-6C71-46E3-9827-488F1346A4A8}" type="slidenum">
              <a:rPr lang="zh-CN" altLang="en-US" smtClean="0"/>
              <a:pPr>
                <a:defRPr/>
              </a:pPr>
              <a:t>‹#›</a:t>
            </a:fld>
            <a:endParaRPr lang="zh-CN" altLang="en-US"/>
          </a:p>
        </p:txBody>
      </p:sp>
    </p:spTree>
    <p:extLst>
      <p:ext uri="{BB962C8B-B14F-4D97-AF65-F5344CB8AC3E}">
        <p14:creationId xmlns:p14="http://schemas.microsoft.com/office/powerpoint/2010/main" val="273313272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B5DE27-C0F6-414A-892A-2B459AE444A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AD1E400-B927-4105-BCCA-FE5C66D49E55}"/>
              </a:ext>
            </a:extLst>
          </p:cNvPr>
          <p:cNvSpPr>
            <a:spLocks noGrp="1"/>
          </p:cNvSpPr>
          <p:nvPr>
            <p:ph type="dt" sz="half" idx="10"/>
          </p:nvPr>
        </p:nvSpPr>
        <p:spPr/>
        <p:txBody>
          <a:bodyPr/>
          <a:lstStyle/>
          <a:p>
            <a:fld id="{88D5F3F6-AE06-4BC7-98A4-41C56EF6EAF4}" type="datetimeFigureOut">
              <a:rPr lang="zh-CN" altLang="en-US" smtClean="0"/>
              <a:t>2022/7/26</a:t>
            </a:fld>
            <a:endParaRPr lang="zh-CN" altLang="en-US"/>
          </a:p>
        </p:txBody>
      </p:sp>
      <p:sp>
        <p:nvSpPr>
          <p:cNvPr id="4" name="页脚占位符 3">
            <a:extLst>
              <a:ext uri="{FF2B5EF4-FFF2-40B4-BE49-F238E27FC236}">
                <a16:creationId xmlns:a16="http://schemas.microsoft.com/office/drawing/2014/main" id="{B644FD3C-6304-42B4-99BB-4F3AA4D2097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C1917AA-6147-4BD2-AE13-489DEB79E2AD}"/>
              </a:ext>
            </a:extLst>
          </p:cNvPr>
          <p:cNvSpPr>
            <a:spLocks noGrp="1"/>
          </p:cNvSpPr>
          <p:nvPr>
            <p:ph type="sldNum" sz="quarter" idx="12"/>
          </p:nvPr>
        </p:nvSpPr>
        <p:spPr/>
        <p:txBody>
          <a:bodyPr/>
          <a:lstStyle/>
          <a:p>
            <a:pPr>
              <a:defRPr/>
            </a:pPr>
            <a:fld id="{0A8EEA06-6C71-46E3-9827-488F1346A4A8}" type="slidenum">
              <a:rPr lang="zh-CN" altLang="en-US" smtClean="0"/>
              <a:pPr>
                <a:defRPr/>
              </a:pPr>
              <a:t>‹#›</a:t>
            </a:fld>
            <a:endParaRPr lang="zh-CN" altLang="en-US"/>
          </a:p>
        </p:txBody>
      </p:sp>
    </p:spTree>
    <p:extLst>
      <p:ext uri="{BB962C8B-B14F-4D97-AF65-F5344CB8AC3E}">
        <p14:creationId xmlns:p14="http://schemas.microsoft.com/office/powerpoint/2010/main" val="278962048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D1C05D9-1180-4C59-8612-8786657A9CF7}"/>
              </a:ext>
            </a:extLst>
          </p:cNvPr>
          <p:cNvSpPr>
            <a:spLocks noGrp="1"/>
          </p:cNvSpPr>
          <p:nvPr>
            <p:ph type="dt" sz="half" idx="10"/>
          </p:nvPr>
        </p:nvSpPr>
        <p:spPr/>
        <p:txBody>
          <a:bodyPr/>
          <a:lstStyle/>
          <a:p>
            <a:fld id="{88D5F3F6-AE06-4BC7-98A4-41C56EF6EAF4}" type="datetimeFigureOut">
              <a:rPr lang="zh-CN" altLang="en-US" smtClean="0"/>
              <a:t>2022/7/26</a:t>
            </a:fld>
            <a:endParaRPr lang="zh-CN" altLang="en-US"/>
          </a:p>
        </p:txBody>
      </p:sp>
      <p:sp>
        <p:nvSpPr>
          <p:cNvPr id="3" name="页脚占位符 2">
            <a:extLst>
              <a:ext uri="{FF2B5EF4-FFF2-40B4-BE49-F238E27FC236}">
                <a16:creationId xmlns:a16="http://schemas.microsoft.com/office/drawing/2014/main" id="{0533292C-0E83-45F5-AA0F-699815E6B58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B9F5E80-17B9-4FE8-BBEA-392A36DBAF4A}"/>
              </a:ext>
            </a:extLst>
          </p:cNvPr>
          <p:cNvSpPr>
            <a:spLocks noGrp="1"/>
          </p:cNvSpPr>
          <p:nvPr>
            <p:ph type="sldNum" sz="quarter" idx="12"/>
          </p:nvPr>
        </p:nvSpPr>
        <p:spPr/>
        <p:txBody>
          <a:bodyPr/>
          <a:lstStyle/>
          <a:p>
            <a:pPr>
              <a:defRPr/>
            </a:pPr>
            <a:fld id="{769E6BE4-D27F-4DAE-BB07-2611F137393A}" type="slidenum">
              <a:rPr lang="zh-CN" altLang="en-US" smtClean="0"/>
              <a:pPr>
                <a:defRPr/>
              </a:pPr>
              <a:t>‹#›</a:t>
            </a:fld>
            <a:endParaRPr lang="zh-CN" altLang="en-US"/>
          </a:p>
        </p:txBody>
      </p:sp>
    </p:spTree>
    <p:extLst>
      <p:ext uri="{BB962C8B-B14F-4D97-AF65-F5344CB8AC3E}">
        <p14:creationId xmlns:p14="http://schemas.microsoft.com/office/powerpoint/2010/main" val="4256597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A17ED8-F9D3-4193-B314-4E3351758247}"/>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0E515FBC-45F4-4615-B90D-9F36B56B449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271AFEB-0EBC-45B8-A3AB-84F85AA1AEF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2C6BBFE6-135C-48E6-BF50-533297C70C97}"/>
              </a:ext>
            </a:extLst>
          </p:cNvPr>
          <p:cNvSpPr>
            <a:spLocks noGrp="1"/>
          </p:cNvSpPr>
          <p:nvPr>
            <p:ph type="dt" sz="half" idx="10"/>
          </p:nvPr>
        </p:nvSpPr>
        <p:spPr/>
        <p:txBody>
          <a:bodyPr/>
          <a:lstStyle/>
          <a:p>
            <a:fld id="{88D5F3F6-AE06-4BC7-98A4-41C56EF6EAF4}" type="datetimeFigureOut">
              <a:rPr lang="zh-CN" altLang="en-US" smtClean="0"/>
              <a:t>2022/7/26</a:t>
            </a:fld>
            <a:endParaRPr lang="zh-CN" altLang="en-US"/>
          </a:p>
        </p:txBody>
      </p:sp>
      <p:sp>
        <p:nvSpPr>
          <p:cNvPr id="6" name="页脚占位符 5">
            <a:extLst>
              <a:ext uri="{FF2B5EF4-FFF2-40B4-BE49-F238E27FC236}">
                <a16:creationId xmlns:a16="http://schemas.microsoft.com/office/drawing/2014/main" id="{461DEB3E-FEBA-4A06-94EE-1D82DE7B37E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C7A3BC4-5E07-49BD-ACD7-209F17540974}"/>
              </a:ext>
            </a:extLst>
          </p:cNvPr>
          <p:cNvSpPr>
            <a:spLocks noGrp="1"/>
          </p:cNvSpPr>
          <p:nvPr>
            <p:ph type="sldNum" sz="quarter" idx="12"/>
          </p:nvPr>
        </p:nvSpPr>
        <p:spPr/>
        <p:txBody>
          <a:bodyPr/>
          <a:lstStyle/>
          <a:p>
            <a:pPr>
              <a:defRPr/>
            </a:pPr>
            <a:fld id="{0A8EEA06-6C71-46E3-9827-488F1346A4A8}" type="slidenum">
              <a:rPr lang="zh-CN" altLang="en-US" smtClean="0"/>
              <a:pPr>
                <a:defRPr/>
              </a:pPr>
              <a:t>‹#›</a:t>
            </a:fld>
            <a:endParaRPr lang="zh-CN" altLang="en-US"/>
          </a:p>
        </p:txBody>
      </p:sp>
    </p:spTree>
    <p:extLst>
      <p:ext uri="{BB962C8B-B14F-4D97-AF65-F5344CB8AC3E}">
        <p14:creationId xmlns:p14="http://schemas.microsoft.com/office/powerpoint/2010/main" val="323232485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081003-3933-4533-9A4B-872F81F50C56}"/>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15CA8CB4-ABC8-4FB5-AE39-0483D53D24D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32EFF2F8-05FB-499D-B5E6-DD5EF43B207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1953DBBD-320F-4C2F-8F2D-BDD088EBDA7B}"/>
              </a:ext>
            </a:extLst>
          </p:cNvPr>
          <p:cNvSpPr>
            <a:spLocks noGrp="1"/>
          </p:cNvSpPr>
          <p:nvPr>
            <p:ph type="dt" sz="half" idx="10"/>
          </p:nvPr>
        </p:nvSpPr>
        <p:spPr/>
        <p:txBody>
          <a:bodyPr/>
          <a:lstStyle/>
          <a:p>
            <a:fld id="{88D5F3F6-AE06-4BC7-98A4-41C56EF6EAF4}" type="datetimeFigureOut">
              <a:rPr lang="zh-CN" altLang="en-US" smtClean="0"/>
              <a:t>2022/7/26</a:t>
            </a:fld>
            <a:endParaRPr lang="zh-CN" altLang="en-US"/>
          </a:p>
        </p:txBody>
      </p:sp>
      <p:sp>
        <p:nvSpPr>
          <p:cNvPr id="6" name="页脚占位符 5">
            <a:extLst>
              <a:ext uri="{FF2B5EF4-FFF2-40B4-BE49-F238E27FC236}">
                <a16:creationId xmlns:a16="http://schemas.microsoft.com/office/drawing/2014/main" id="{4A320639-284B-4EDC-A128-2E4390BD57B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60D50E2-6B7C-42A5-ACBC-47CC8D1ECEB3}"/>
              </a:ext>
            </a:extLst>
          </p:cNvPr>
          <p:cNvSpPr>
            <a:spLocks noGrp="1"/>
          </p:cNvSpPr>
          <p:nvPr>
            <p:ph type="sldNum" sz="quarter" idx="12"/>
          </p:nvPr>
        </p:nvSpPr>
        <p:spPr/>
        <p:txBody>
          <a:bodyPr/>
          <a:lstStyle/>
          <a:p>
            <a:pPr>
              <a:defRPr/>
            </a:pPr>
            <a:fld id="{22372F89-737E-47BF-A2CE-90E3B6941F9F}" type="slidenum">
              <a:rPr lang="zh-CN" altLang="en-US" smtClean="0"/>
              <a:pPr>
                <a:defRPr/>
              </a:pPr>
              <a:t>‹#›</a:t>
            </a:fld>
            <a:endParaRPr lang="zh-CN" altLang="en-US"/>
          </a:p>
        </p:txBody>
      </p:sp>
    </p:spTree>
    <p:extLst>
      <p:ext uri="{BB962C8B-B14F-4D97-AF65-F5344CB8AC3E}">
        <p14:creationId xmlns:p14="http://schemas.microsoft.com/office/powerpoint/2010/main" val="3352400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B875839-A0C5-44C2-8C18-18719A06B84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66A07CD-B0DB-46B5-B108-FDED298E684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966E1B0-0001-4650-B52D-18CD4A41C70B}"/>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8D5F3F6-AE06-4BC7-98A4-41C56EF6EAF4}" type="datetimeFigureOut">
              <a:rPr lang="zh-CN" altLang="en-US" smtClean="0"/>
              <a:t>2022/7/26</a:t>
            </a:fld>
            <a:endParaRPr lang="zh-CN" altLang="en-US"/>
          </a:p>
        </p:txBody>
      </p:sp>
      <p:sp>
        <p:nvSpPr>
          <p:cNvPr id="5" name="页脚占位符 4">
            <a:extLst>
              <a:ext uri="{FF2B5EF4-FFF2-40B4-BE49-F238E27FC236}">
                <a16:creationId xmlns:a16="http://schemas.microsoft.com/office/drawing/2014/main" id="{278D8D50-54E7-4EFB-9F5F-CFDEB1849B8D}"/>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804E654-3D53-4229-884F-E46259C50B6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0A8EEA06-6C71-46E3-9827-488F1346A4A8}" type="slidenum">
              <a:rPr lang="zh-CN" altLang="en-US" smtClean="0"/>
              <a:pPr>
                <a:defRPr/>
              </a:pPr>
              <a:t>‹#›</a:t>
            </a:fld>
            <a:endParaRPr lang="zh-CN" altLang="en-US"/>
          </a:p>
        </p:txBody>
      </p:sp>
    </p:spTree>
    <p:extLst>
      <p:ext uri="{BB962C8B-B14F-4D97-AF65-F5344CB8AC3E}">
        <p14:creationId xmlns:p14="http://schemas.microsoft.com/office/powerpoint/2010/main" val="2680133634"/>
      </p:ext>
    </p:extLst>
  </p:cSld>
  <p:clrMap bg1="lt1" tx1="dk1" bg2="lt2" tx2="dk2" accent1="accent1" accent2="accent2" accent3="accent3" accent4="accent4" accent5="accent5" accent6="accent6" hlink="hlink" folHlink="folHlink"/>
  <p:sldLayoutIdLst>
    <p:sldLayoutId id="2147484377" r:id="rId1"/>
    <p:sldLayoutId id="2147484378" r:id="rId2"/>
    <p:sldLayoutId id="2147484379" r:id="rId3"/>
    <p:sldLayoutId id="2147484380" r:id="rId4"/>
    <p:sldLayoutId id="2147484381" r:id="rId5"/>
    <p:sldLayoutId id="2147484382" r:id="rId6"/>
    <p:sldLayoutId id="2147484383" r:id="rId7"/>
    <p:sldLayoutId id="2147484384" r:id="rId8"/>
    <p:sldLayoutId id="2147484385" r:id="rId9"/>
    <p:sldLayoutId id="2147484386" r:id="rId10"/>
    <p:sldLayoutId id="2147484387" r:id="rId11"/>
    <p:sldLayoutId id="2147484375"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5.png"/><Relationship Id="rId5" Type="http://schemas.openxmlformats.org/officeDocument/2006/relationships/image" Target="../media/image13.png"/><Relationship Id="rId4" Type="http://schemas.openxmlformats.org/officeDocument/2006/relationships/image" Target="../media/image14.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054C43-F8F6-4D1F-A535-321A646E1B43}"/>
              </a:ext>
            </a:extLst>
          </p:cNvPr>
          <p:cNvSpPr>
            <a:spLocks noGrp="1"/>
          </p:cNvSpPr>
          <p:nvPr>
            <p:ph type="ctrTitle"/>
          </p:nvPr>
        </p:nvSpPr>
        <p:spPr/>
        <p:txBody>
          <a:bodyPr/>
          <a:lstStyle/>
          <a:p>
            <a:r>
              <a:rPr lang="zh-CN" altLang="en-US" dirty="0"/>
              <a:t>第五章</a:t>
            </a:r>
            <a:br>
              <a:rPr lang="en-US" altLang="zh-CN" dirty="0"/>
            </a:br>
            <a:r>
              <a:rPr lang="zh-CN" altLang="en-US" dirty="0"/>
              <a:t>树和二叉树</a:t>
            </a:r>
          </a:p>
        </p:txBody>
      </p:sp>
      <p:sp>
        <p:nvSpPr>
          <p:cNvPr id="3" name="副标题 2">
            <a:extLst>
              <a:ext uri="{FF2B5EF4-FFF2-40B4-BE49-F238E27FC236}">
                <a16:creationId xmlns:a16="http://schemas.microsoft.com/office/drawing/2014/main" id="{69C66290-7517-42A5-AF2F-5FFB9E4BDEE6}"/>
              </a:ext>
            </a:extLst>
          </p:cNvPr>
          <p:cNvSpPr>
            <a:spLocks noGrp="1"/>
          </p:cNvSpPr>
          <p:nvPr>
            <p:ph type="subTitle" idx="1"/>
          </p:nvPr>
        </p:nvSpPr>
        <p:spPr/>
        <p:txBody>
          <a:bodyPr/>
          <a:lstStyle/>
          <a:p>
            <a:endParaRPr lang="zh-CN" altLang="en-US"/>
          </a:p>
        </p:txBody>
      </p:sp>
      <p:sp>
        <p:nvSpPr>
          <p:cNvPr id="4" name="灯片编号占位符 3">
            <a:extLst>
              <a:ext uri="{FF2B5EF4-FFF2-40B4-BE49-F238E27FC236}">
                <a16:creationId xmlns:a16="http://schemas.microsoft.com/office/drawing/2014/main" id="{E1D7CDE4-550F-42A0-BFBB-231D02BD47EC}"/>
              </a:ext>
            </a:extLst>
          </p:cNvPr>
          <p:cNvSpPr>
            <a:spLocks noGrp="1"/>
          </p:cNvSpPr>
          <p:nvPr>
            <p:ph type="sldNum" sz="quarter" idx="12"/>
          </p:nvPr>
        </p:nvSpPr>
        <p:spPr/>
        <p:txBody>
          <a:bodyPr/>
          <a:lstStyle/>
          <a:p>
            <a:fld id="{F5EF52E3-6D45-4CF6-84A9-5A87E9574AFA}" type="slidenum">
              <a:rPr lang="zh-CN" altLang="en-US" smtClean="0"/>
              <a:t>1</a:t>
            </a:fld>
            <a:endParaRPr lang="zh-CN" altLang="en-US"/>
          </a:p>
        </p:txBody>
      </p:sp>
    </p:spTree>
    <p:extLst>
      <p:ext uri="{BB962C8B-B14F-4D97-AF65-F5344CB8AC3E}">
        <p14:creationId xmlns:p14="http://schemas.microsoft.com/office/powerpoint/2010/main" val="3888150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9"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60DB1324-88DD-44E5-818B-1EE7801FEAC9}" type="slidenum">
              <a:rPr lang="zh-CN" altLang="en-US" sz="1000" smtClean="0"/>
              <a:pPr>
                <a:spcBef>
                  <a:spcPct val="0"/>
                </a:spcBef>
                <a:spcAft>
                  <a:spcPct val="0"/>
                </a:spcAft>
                <a:buClrTx/>
                <a:buFontTx/>
                <a:buNone/>
              </a:pPr>
              <a:t>10</a:t>
            </a:fld>
            <a:endParaRPr lang="zh-CN" altLang="en-US" sz="1000"/>
          </a:p>
        </p:txBody>
      </p:sp>
      <p:sp>
        <p:nvSpPr>
          <p:cNvPr id="17410" name="标题 1"/>
          <p:cNvSpPr>
            <a:spLocks noGrp="1"/>
          </p:cNvSpPr>
          <p:nvPr>
            <p:ph type="title" idx="4294967295"/>
          </p:nvPr>
        </p:nvSpPr>
        <p:spPr>
          <a:xfrm>
            <a:off x="1439863" y="315913"/>
            <a:ext cx="7704137" cy="592137"/>
          </a:xfrm>
        </p:spPr>
        <p:txBody>
          <a:bodyPr/>
          <a:lstStyle/>
          <a:p>
            <a:r>
              <a:rPr lang="zh-CN" altLang="en-US"/>
              <a:t>树的基本术语</a:t>
            </a:r>
            <a:r>
              <a:rPr lang="en-US" altLang="zh-CN"/>
              <a:t>-</a:t>
            </a:r>
            <a:r>
              <a:rPr lang="zh-CN" altLang="en-US"/>
              <a:t>举例</a:t>
            </a:r>
          </a:p>
        </p:txBody>
      </p:sp>
      <p:grpSp>
        <p:nvGrpSpPr>
          <p:cNvPr id="17411" name="Group 3"/>
          <p:cNvGrpSpPr>
            <a:grpSpLocks/>
          </p:cNvGrpSpPr>
          <p:nvPr/>
        </p:nvGrpSpPr>
        <p:grpSpPr bwMode="auto">
          <a:xfrm>
            <a:off x="1830388" y="2522538"/>
            <a:ext cx="4322762" cy="2806699"/>
            <a:chOff x="2243" y="1124"/>
            <a:chExt cx="2723" cy="1768"/>
          </a:xfrm>
        </p:grpSpPr>
        <p:sp>
          <p:nvSpPr>
            <p:cNvPr id="17430" name="Oval 4"/>
            <p:cNvSpPr>
              <a:spLocks noChangeArrowheads="1"/>
            </p:cNvSpPr>
            <p:nvPr/>
          </p:nvSpPr>
          <p:spPr bwMode="auto">
            <a:xfrm>
              <a:off x="3526" y="1124"/>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800">
                  <a:ea typeface="宋体" panose="02010600030101010101" pitchFamily="2" charset="-122"/>
                </a:rPr>
                <a:t>A</a:t>
              </a:r>
            </a:p>
          </p:txBody>
        </p:sp>
        <p:sp>
          <p:nvSpPr>
            <p:cNvPr id="17431" name="Oval 5"/>
            <p:cNvSpPr>
              <a:spLocks noChangeArrowheads="1"/>
            </p:cNvSpPr>
            <p:nvPr/>
          </p:nvSpPr>
          <p:spPr bwMode="auto">
            <a:xfrm>
              <a:off x="2880" y="1636"/>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2800" dirty="0">
                  <a:ea typeface="宋体" panose="02010600030101010101" pitchFamily="2" charset="-122"/>
                </a:rPr>
                <a:t>B</a:t>
              </a:r>
            </a:p>
          </p:txBody>
        </p:sp>
        <p:sp>
          <p:nvSpPr>
            <p:cNvPr id="17432" name="Oval 6"/>
            <p:cNvSpPr>
              <a:spLocks noChangeArrowheads="1"/>
            </p:cNvSpPr>
            <p:nvPr/>
          </p:nvSpPr>
          <p:spPr bwMode="auto">
            <a:xfrm>
              <a:off x="3526" y="1636"/>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2800" dirty="0">
                  <a:ea typeface="宋体" panose="02010600030101010101" pitchFamily="2" charset="-122"/>
                </a:rPr>
                <a:t>C</a:t>
              </a:r>
            </a:p>
          </p:txBody>
        </p:sp>
        <p:sp>
          <p:nvSpPr>
            <p:cNvPr id="17433" name="Oval 7"/>
            <p:cNvSpPr>
              <a:spLocks noChangeArrowheads="1"/>
            </p:cNvSpPr>
            <p:nvPr/>
          </p:nvSpPr>
          <p:spPr bwMode="auto">
            <a:xfrm>
              <a:off x="4303" y="1636"/>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2800" dirty="0">
                  <a:ea typeface="宋体" panose="02010600030101010101" pitchFamily="2" charset="-122"/>
                </a:rPr>
                <a:t>D</a:t>
              </a:r>
            </a:p>
          </p:txBody>
        </p:sp>
        <p:sp>
          <p:nvSpPr>
            <p:cNvPr id="17434" name="Oval 8"/>
            <p:cNvSpPr>
              <a:spLocks noChangeArrowheads="1"/>
            </p:cNvSpPr>
            <p:nvPr/>
          </p:nvSpPr>
          <p:spPr bwMode="auto">
            <a:xfrm>
              <a:off x="2504" y="212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2800" dirty="0">
                  <a:ea typeface="宋体" panose="02010600030101010101" pitchFamily="2" charset="-122"/>
                </a:rPr>
                <a:t>E</a:t>
              </a:r>
            </a:p>
          </p:txBody>
        </p:sp>
        <p:sp>
          <p:nvSpPr>
            <p:cNvPr id="17435" name="Oval 9"/>
            <p:cNvSpPr>
              <a:spLocks noChangeArrowheads="1"/>
            </p:cNvSpPr>
            <p:nvPr/>
          </p:nvSpPr>
          <p:spPr bwMode="auto">
            <a:xfrm>
              <a:off x="3148" y="212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2800" dirty="0">
                  <a:ea typeface="宋体" panose="02010600030101010101" pitchFamily="2" charset="-122"/>
                </a:rPr>
                <a:t>F</a:t>
              </a:r>
            </a:p>
          </p:txBody>
        </p:sp>
        <p:sp>
          <p:nvSpPr>
            <p:cNvPr id="17436" name="Oval 10"/>
            <p:cNvSpPr>
              <a:spLocks noChangeArrowheads="1"/>
            </p:cNvSpPr>
            <p:nvPr/>
          </p:nvSpPr>
          <p:spPr bwMode="auto">
            <a:xfrm>
              <a:off x="3526" y="212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2800" dirty="0">
                  <a:ea typeface="宋体" panose="02010600030101010101" pitchFamily="2" charset="-122"/>
                </a:rPr>
                <a:t>G</a:t>
              </a:r>
            </a:p>
          </p:txBody>
        </p:sp>
        <p:sp>
          <p:nvSpPr>
            <p:cNvPr id="17437" name="Oval 11"/>
            <p:cNvSpPr>
              <a:spLocks noChangeArrowheads="1"/>
            </p:cNvSpPr>
            <p:nvPr/>
          </p:nvSpPr>
          <p:spPr bwMode="auto">
            <a:xfrm>
              <a:off x="3893" y="212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2800" dirty="0">
                  <a:ea typeface="宋体" panose="02010600030101010101" pitchFamily="2" charset="-122"/>
                </a:rPr>
                <a:t>H</a:t>
              </a:r>
            </a:p>
          </p:txBody>
        </p:sp>
        <p:sp>
          <p:nvSpPr>
            <p:cNvPr id="17438" name="Oval 12"/>
            <p:cNvSpPr>
              <a:spLocks noChangeArrowheads="1"/>
            </p:cNvSpPr>
            <p:nvPr/>
          </p:nvSpPr>
          <p:spPr bwMode="auto">
            <a:xfrm>
              <a:off x="4303" y="212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2800" dirty="0">
                  <a:ea typeface="宋体" panose="02010600030101010101" pitchFamily="2" charset="-122"/>
                </a:rPr>
                <a:t>I</a:t>
              </a:r>
            </a:p>
          </p:txBody>
        </p:sp>
        <p:sp>
          <p:nvSpPr>
            <p:cNvPr id="17439" name="Oval 13"/>
            <p:cNvSpPr>
              <a:spLocks noChangeArrowheads="1"/>
            </p:cNvSpPr>
            <p:nvPr/>
          </p:nvSpPr>
          <p:spPr bwMode="auto">
            <a:xfrm>
              <a:off x="4676" y="212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2800" dirty="0">
                  <a:ea typeface="宋体" panose="02010600030101010101" pitchFamily="2" charset="-122"/>
                </a:rPr>
                <a:t>J</a:t>
              </a:r>
            </a:p>
          </p:txBody>
        </p:sp>
        <p:sp>
          <p:nvSpPr>
            <p:cNvPr id="17440" name="Oval 14"/>
            <p:cNvSpPr>
              <a:spLocks noChangeArrowheads="1"/>
            </p:cNvSpPr>
            <p:nvPr/>
          </p:nvSpPr>
          <p:spPr bwMode="auto">
            <a:xfrm>
              <a:off x="2243" y="258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2800" dirty="0">
                  <a:ea typeface="宋体" panose="02010600030101010101" pitchFamily="2" charset="-122"/>
                </a:rPr>
                <a:t>K</a:t>
              </a:r>
            </a:p>
          </p:txBody>
        </p:sp>
        <p:sp>
          <p:nvSpPr>
            <p:cNvPr id="17441" name="Oval 15"/>
            <p:cNvSpPr>
              <a:spLocks noChangeArrowheads="1"/>
            </p:cNvSpPr>
            <p:nvPr/>
          </p:nvSpPr>
          <p:spPr bwMode="auto">
            <a:xfrm>
              <a:off x="2754" y="258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2800" dirty="0">
                  <a:ea typeface="宋体" panose="02010600030101010101" pitchFamily="2" charset="-122"/>
                </a:rPr>
                <a:t>L</a:t>
              </a:r>
            </a:p>
          </p:txBody>
        </p:sp>
        <p:sp>
          <p:nvSpPr>
            <p:cNvPr id="17442" name="Oval 16"/>
            <p:cNvSpPr>
              <a:spLocks noChangeArrowheads="1"/>
            </p:cNvSpPr>
            <p:nvPr/>
          </p:nvSpPr>
          <p:spPr bwMode="auto">
            <a:xfrm>
              <a:off x="3157" y="2600"/>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2800" dirty="0">
                  <a:ea typeface="宋体" panose="02010600030101010101" pitchFamily="2" charset="-122"/>
                </a:rPr>
                <a:t>M</a:t>
              </a:r>
            </a:p>
          </p:txBody>
        </p:sp>
        <p:sp>
          <p:nvSpPr>
            <p:cNvPr id="17443" name="Line 17"/>
            <p:cNvSpPr>
              <a:spLocks noChangeShapeType="1"/>
            </p:cNvSpPr>
            <p:nvPr/>
          </p:nvSpPr>
          <p:spPr bwMode="auto">
            <a:xfrm>
              <a:off x="3667" y="1422"/>
              <a:ext cx="0"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44" name="Line 18"/>
            <p:cNvSpPr>
              <a:spLocks noChangeShapeType="1"/>
            </p:cNvSpPr>
            <p:nvPr/>
          </p:nvSpPr>
          <p:spPr bwMode="auto">
            <a:xfrm flipH="1">
              <a:off x="3667" y="1933"/>
              <a:ext cx="0"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45" name="Line 19"/>
            <p:cNvSpPr>
              <a:spLocks noChangeShapeType="1"/>
            </p:cNvSpPr>
            <p:nvPr/>
          </p:nvSpPr>
          <p:spPr bwMode="auto">
            <a:xfrm>
              <a:off x="4445" y="1933"/>
              <a:ext cx="0"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46" name="Line 20"/>
            <p:cNvSpPr>
              <a:spLocks noChangeShapeType="1"/>
            </p:cNvSpPr>
            <p:nvPr/>
          </p:nvSpPr>
          <p:spPr bwMode="auto">
            <a:xfrm flipH="1">
              <a:off x="4089" y="1889"/>
              <a:ext cx="256"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47" name="Line 21"/>
            <p:cNvSpPr>
              <a:spLocks noChangeShapeType="1"/>
            </p:cNvSpPr>
            <p:nvPr/>
          </p:nvSpPr>
          <p:spPr bwMode="auto">
            <a:xfrm>
              <a:off x="4556" y="1889"/>
              <a:ext cx="234" cy="2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48" name="Line 22"/>
            <p:cNvSpPr>
              <a:spLocks noChangeShapeType="1"/>
            </p:cNvSpPr>
            <p:nvPr/>
          </p:nvSpPr>
          <p:spPr bwMode="auto">
            <a:xfrm>
              <a:off x="3799" y="1355"/>
              <a:ext cx="512"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7449" name="Line 23"/>
            <p:cNvSpPr>
              <a:spLocks noChangeShapeType="1"/>
            </p:cNvSpPr>
            <p:nvPr/>
          </p:nvSpPr>
          <p:spPr bwMode="auto">
            <a:xfrm flipH="1">
              <a:off x="3112" y="1344"/>
              <a:ext cx="422" cy="3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50" name="Line 24"/>
            <p:cNvSpPr>
              <a:spLocks noChangeShapeType="1"/>
            </p:cNvSpPr>
            <p:nvPr/>
          </p:nvSpPr>
          <p:spPr bwMode="auto">
            <a:xfrm>
              <a:off x="3078" y="1911"/>
              <a:ext cx="167" cy="2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51" name="Line 25"/>
            <p:cNvSpPr>
              <a:spLocks noChangeShapeType="1"/>
            </p:cNvSpPr>
            <p:nvPr/>
          </p:nvSpPr>
          <p:spPr bwMode="auto">
            <a:xfrm flipH="1">
              <a:off x="2734" y="1911"/>
              <a:ext cx="195" cy="2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7452" name="Line 26"/>
            <p:cNvSpPr>
              <a:spLocks noChangeShapeType="1"/>
            </p:cNvSpPr>
            <p:nvPr/>
          </p:nvSpPr>
          <p:spPr bwMode="auto">
            <a:xfrm flipH="1">
              <a:off x="2434" y="2411"/>
              <a:ext cx="122"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53" name="Line 27"/>
            <p:cNvSpPr>
              <a:spLocks noChangeShapeType="1"/>
            </p:cNvSpPr>
            <p:nvPr/>
          </p:nvSpPr>
          <p:spPr bwMode="auto">
            <a:xfrm>
              <a:off x="2734" y="2378"/>
              <a:ext cx="166"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54" name="Line 28"/>
            <p:cNvSpPr>
              <a:spLocks noChangeShapeType="1"/>
            </p:cNvSpPr>
            <p:nvPr/>
          </p:nvSpPr>
          <p:spPr bwMode="auto">
            <a:xfrm>
              <a:off x="3293" y="2411"/>
              <a:ext cx="0"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17412" name="Text Box 30"/>
          <p:cNvSpPr txBox="1">
            <a:spLocks noChangeArrowheads="1"/>
          </p:cNvSpPr>
          <p:nvPr/>
        </p:nvSpPr>
        <p:spPr bwMode="auto">
          <a:xfrm>
            <a:off x="111125" y="1111250"/>
            <a:ext cx="2278063"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zh-CN" altLang="en-US" sz="2800">
                <a:ea typeface="宋体" panose="02010600030101010101" pitchFamily="2" charset="-122"/>
              </a:rPr>
              <a:t>结点</a:t>
            </a:r>
            <a:r>
              <a:rPr lang="en-US" altLang="zh-CN" sz="2800">
                <a:ea typeface="宋体" panose="02010600030101010101" pitchFamily="2" charset="-122"/>
              </a:rPr>
              <a:t>A</a:t>
            </a:r>
            <a:r>
              <a:rPr lang="zh-CN" altLang="en-US" sz="2800">
                <a:ea typeface="宋体" panose="02010600030101010101" pitchFamily="2" charset="-122"/>
              </a:rPr>
              <a:t>的度：</a:t>
            </a:r>
          </a:p>
          <a:p>
            <a:pPr eaLnBrk="1" hangingPunct="1">
              <a:spcBef>
                <a:spcPct val="0"/>
              </a:spcBef>
              <a:spcAft>
                <a:spcPct val="0"/>
              </a:spcAft>
              <a:buClrTx/>
              <a:buFontTx/>
              <a:buNone/>
            </a:pPr>
            <a:r>
              <a:rPr lang="zh-CN" altLang="en-US" sz="2800">
                <a:ea typeface="宋体" panose="02010600030101010101" pitchFamily="2" charset="-122"/>
              </a:rPr>
              <a:t>结点</a:t>
            </a:r>
            <a:r>
              <a:rPr lang="en-US" altLang="zh-CN" sz="2800">
                <a:ea typeface="宋体" panose="02010600030101010101" pitchFamily="2" charset="-122"/>
              </a:rPr>
              <a:t>B</a:t>
            </a:r>
            <a:r>
              <a:rPr lang="zh-CN" altLang="en-US" sz="2800">
                <a:ea typeface="宋体" panose="02010600030101010101" pitchFamily="2" charset="-122"/>
              </a:rPr>
              <a:t>的度：</a:t>
            </a:r>
          </a:p>
          <a:p>
            <a:pPr eaLnBrk="1" hangingPunct="1">
              <a:spcBef>
                <a:spcPct val="0"/>
              </a:spcBef>
              <a:spcAft>
                <a:spcPct val="0"/>
              </a:spcAft>
              <a:buClrTx/>
              <a:buFontTx/>
              <a:buNone/>
            </a:pPr>
            <a:r>
              <a:rPr lang="zh-CN" altLang="en-US" sz="2800">
                <a:ea typeface="宋体" panose="02010600030101010101" pitchFamily="2" charset="-122"/>
              </a:rPr>
              <a:t>结点</a:t>
            </a:r>
            <a:r>
              <a:rPr lang="en-US" altLang="zh-CN" sz="2800">
                <a:ea typeface="宋体" panose="02010600030101010101" pitchFamily="2" charset="-122"/>
              </a:rPr>
              <a:t>M</a:t>
            </a:r>
            <a:r>
              <a:rPr lang="zh-CN" altLang="en-US" sz="2800">
                <a:ea typeface="宋体" panose="02010600030101010101" pitchFamily="2" charset="-122"/>
              </a:rPr>
              <a:t>的度：</a:t>
            </a:r>
          </a:p>
        </p:txBody>
      </p:sp>
      <p:sp>
        <p:nvSpPr>
          <p:cNvPr id="17413" name="Text Box 32"/>
          <p:cNvSpPr txBox="1">
            <a:spLocks noChangeArrowheads="1"/>
          </p:cNvSpPr>
          <p:nvPr/>
        </p:nvSpPr>
        <p:spPr bwMode="auto">
          <a:xfrm>
            <a:off x="3946525" y="908050"/>
            <a:ext cx="125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zh-CN" altLang="en-US" sz="2800">
                <a:ea typeface="宋体" panose="02010600030101010101" pitchFamily="2" charset="-122"/>
              </a:rPr>
              <a:t>叶子：</a:t>
            </a:r>
          </a:p>
        </p:txBody>
      </p:sp>
      <p:sp>
        <p:nvSpPr>
          <p:cNvPr id="17414" name="Text Box 33"/>
          <p:cNvSpPr txBox="1">
            <a:spLocks noChangeArrowheads="1"/>
          </p:cNvSpPr>
          <p:nvPr/>
        </p:nvSpPr>
        <p:spPr bwMode="auto">
          <a:xfrm>
            <a:off x="111125" y="2425700"/>
            <a:ext cx="25749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zh-CN" altLang="en-US" sz="2800">
                <a:ea typeface="宋体" panose="02010600030101010101" pitchFamily="2" charset="-122"/>
              </a:rPr>
              <a:t>结点</a:t>
            </a:r>
            <a:r>
              <a:rPr lang="en-US" altLang="zh-CN" sz="2800">
                <a:ea typeface="宋体" panose="02010600030101010101" pitchFamily="2" charset="-122"/>
              </a:rPr>
              <a:t>A</a:t>
            </a:r>
            <a:r>
              <a:rPr lang="zh-CN" altLang="en-US" sz="2800">
                <a:ea typeface="宋体" panose="02010600030101010101" pitchFamily="2" charset="-122"/>
              </a:rPr>
              <a:t>的孩子：</a:t>
            </a:r>
          </a:p>
          <a:p>
            <a:pPr eaLnBrk="1" hangingPunct="1">
              <a:spcBef>
                <a:spcPct val="0"/>
              </a:spcBef>
              <a:spcAft>
                <a:spcPct val="0"/>
              </a:spcAft>
              <a:buClrTx/>
              <a:buFontTx/>
              <a:buNone/>
            </a:pPr>
            <a:r>
              <a:rPr lang="zh-CN" altLang="en-US" sz="2800">
                <a:ea typeface="宋体" panose="02010600030101010101" pitchFamily="2" charset="-122"/>
              </a:rPr>
              <a:t>结点</a:t>
            </a:r>
            <a:r>
              <a:rPr lang="en-US" altLang="zh-CN" sz="2800">
                <a:ea typeface="宋体" panose="02010600030101010101" pitchFamily="2" charset="-122"/>
              </a:rPr>
              <a:t>B</a:t>
            </a:r>
            <a:r>
              <a:rPr lang="zh-CN" altLang="en-US" sz="2800">
                <a:ea typeface="宋体" panose="02010600030101010101" pitchFamily="2" charset="-122"/>
              </a:rPr>
              <a:t>的孩子：</a:t>
            </a:r>
          </a:p>
        </p:txBody>
      </p:sp>
      <p:sp>
        <p:nvSpPr>
          <p:cNvPr id="17415" name="Text Box 34"/>
          <p:cNvSpPr txBox="1">
            <a:spLocks noChangeArrowheads="1"/>
          </p:cNvSpPr>
          <p:nvPr/>
        </p:nvSpPr>
        <p:spPr bwMode="auto">
          <a:xfrm>
            <a:off x="4832350" y="1541463"/>
            <a:ext cx="25352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zh-CN" altLang="en-US" sz="2800">
                <a:ea typeface="宋体" panose="02010600030101010101" pitchFamily="2" charset="-122"/>
              </a:rPr>
              <a:t>结点</a:t>
            </a:r>
            <a:r>
              <a:rPr lang="en-US" altLang="zh-CN" sz="2800">
                <a:ea typeface="宋体" panose="02010600030101010101" pitchFamily="2" charset="-122"/>
              </a:rPr>
              <a:t>I</a:t>
            </a:r>
            <a:r>
              <a:rPr lang="zh-CN" altLang="en-US" sz="2800">
                <a:ea typeface="宋体" panose="02010600030101010101" pitchFamily="2" charset="-122"/>
              </a:rPr>
              <a:t>的双亲：</a:t>
            </a:r>
          </a:p>
          <a:p>
            <a:pPr eaLnBrk="1" hangingPunct="1">
              <a:spcBef>
                <a:spcPct val="0"/>
              </a:spcBef>
              <a:spcAft>
                <a:spcPct val="0"/>
              </a:spcAft>
              <a:buClrTx/>
              <a:buFontTx/>
              <a:buNone/>
            </a:pPr>
            <a:r>
              <a:rPr lang="zh-CN" altLang="en-US" sz="2800">
                <a:ea typeface="宋体" panose="02010600030101010101" pitchFamily="2" charset="-122"/>
              </a:rPr>
              <a:t>结点</a:t>
            </a:r>
            <a:r>
              <a:rPr lang="en-US" altLang="zh-CN" sz="2800">
                <a:ea typeface="宋体" panose="02010600030101010101" pitchFamily="2" charset="-122"/>
              </a:rPr>
              <a:t>L</a:t>
            </a:r>
            <a:r>
              <a:rPr lang="zh-CN" altLang="en-US" sz="2800">
                <a:ea typeface="宋体" panose="02010600030101010101" pitchFamily="2" charset="-122"/>
              </a:rPr>
              <a:t>的双亲：</a:t>
            </a:r>
          </a:p>
        </p:txBody>
      </p:sp>
      <p:sp>
        <p:nvSpPr>
          <p:cNvPr id="17416" name="Text Box 35"/>
          <p:cNvSpPr txBox="1">
            <a:spLocks noChangeArrowheads="1"/>
          </p:cNvSpPr>
          <p:nvPr/>
        </p:nvSpPr>
        <p:spPr bwMode="auto">
          <a:xfrm>
            <a:off x="5575300" y="2541588"/>
            <a:ext cx="221887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zh-CN" altLang="en-US" sz="2800" dirty="0">
                <a:ea typeface="宋体" panose="02010600030101010101" pitchFamily="2" charset="-122"/>
              </a:rPr>
              <a:t>结点</a:t>
            </a:r>
            <a:r>
              <a:rPr lang="en-US" altLang="zh-CN" sz="2800" dirty="0">
                <a:ea typeface="宋体" panose="02010600030101010101" pitchFamily="2" charset="-122"/>
              </a:rPr>
              <a:t>B,C,D</a:t>
            </a:r>
            <a:r>
              <a:rPr lang="zh-CN" altLang="en-US" sz="2800" dirty="0">
                <a:ea typeface="宋体" panose="02010600030101010101" pitchFamily="2" charset="-122"/>
              </a:rPr>
              <a:t>为</a:t>
            </a:r>
          </a:p>
          <a:p>
            <a:pPr eaLnBrk="1" hangingPunct="1">
              <a:spcBef>
                <a:spcPct val="0"/>
              </a:spcBef>
              <a:spcAft>
                <a:spcPct val="0"/>
              </a:spcAft>
              <a:buClrTx/>
              <a:buFontTx/>
              <a:buNone/>
            </a:pPr>
            <a:r>
              <a:rPr lang="zh-CN" altLang="en-US" sz="2800" dirty="0">
                <a:ea typeface="宋体" panose="02010600030101010101" pitchFamily="2" charset="-122"/>
              </a:rPr>
              <a:t>结点</a:t>
            </a:r>
            <a:r>
              <a:rPr lang="en-US" altLang="zh-CN" sz="2800" dirty="0">
                <a:ea typeface="宋体" panose="02010600030101010101" pitchFamily="2" charset="-122"/>
              </a:rPr>
              <a:t>K,M</a:t>
            </a:r>
            <a:r>
              <a:rPr lang="zh-CN" altLang="en-US" sz="2800" dirty="0">
                <a:ea typeface="宋体" panose="02010600030101010101" pitchFamily="2" charset="-122"/>
              </a:rPr>
              <a:t>为</a:t>
            </a:r>
          </a:p>
        </p:txBody>
      </p:sp>
      <p:sp>
        <p:nvSpPr>
          <p:cNvPr id="17417" name="Text Box 36"/>
          <p:cNvSpPr txBox="1">
            <a:spLocks noChangeArrowheads="1"/>
          </p:cNvSpPr>
          <p:nvPr/>
        </p:nvSpPr>
        <p:spPr bwMode="auto">
          <a:xfrm>
            <a:off x="111125" y="3311525"/>
            <a:ext cx="1606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zh-CN" altLang="en-US" sz="2800">
                <a:ea typeface="宋体" panose="02010600030101010101" pitchFamily="2" charset="-122"/>
              </a:rPr>
              <a:t>树的度：</a:t>
            </a:r>
          </a:p>
        </p:txBody>
      </p:sp>
      <p:sp>
        <p:nvSpPr>
          <p:cNvPr id="17418" name="Text Box 37"/>
          <p:cNvSpPr txBox="1">
            <a:spLocks noChangeArrowheads="1"/>
          </p:cNvSpPr>
          <p:nvPr/>
        </p:nvSpPr>
        <p:spPr bwMode="auto">
          <a:xfrm>
            <a:off x="5771356" y="4970610"/>
            <a:ext cx="26336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zh-CN" altLang="en-US" sz="2800" dirty="0">
                <a:ea typeface="宋体" panose="02010600030101010101" pitchFamily="2" charset="-122"/>
              </a:rPr>
              <a:t>结点</a:t>
            </a:r>
            <a:r>
              <a:rPr lang="en-US" altLang="zh-CN" sz="2800" dirty="0">
                <a:ea typeface="宋体" panose="02010600030101010101" pitchFamily="2" charset="-122"/>
              </a:rPr>
              <a:t>A</a:t>
            </a:r>
            <a:r>
              <a:rPr lang="zh-CN" altLang="en-US" sz="2800" dirty="0">
                <a:ea typeface="宋体" panose="02010600030101010101" pitchFamily="2" charset="-122"/>
              </a:rPr>
              <a:t>的层次：</a:t>
            </a:r>
          </a:p>
          <a:p>
            <a:pPr eaLnBrk="1" hangingPunct="1">
              <a:spcBef>
                <a:spcPct val="0"/>
              </a:spcBef>
              <a:spcAft>
                <a:spcPct val="0"/>
              </a:spcAft>
              <a:buClrTx/>
              <a:buFontTx/>
              <a:buNone/>
            </a:pPr>
            <a:r>
              <a:rPr lang="zh-CN" altLang="en-US" sz="2800" dirty="0">
                <a:ea typeface="宋体" panose="02010600030101010101" pitchFamily="2" charset="-122"/>
              </a:rPr>
              <a:t>结点</a:t>
            </a:r>
            <a:r>
              <a:rPr lang="en-US" altLang="zh-CN" sz="2800" dirty="0">
                <a:ea typeface="宋体" panose="02010600030101010101" pitchFamily="2" charset="-122"/>
              </a:rPr>
              <a:t>G</a:t>
            </a:r>
            <a:r>
              <a:rPr lang="zh-CN" altLang="en-US" sz="2800" dirty="0">
                <a:ea typeface="宋体" panose="02010600030101010101" pitchFamily="2" charset="-122"/>
              </a:rPr>
              <a:t>的层次：</a:t>
            </a:r>
          </a:p>
        </p:txBody>
      </p:sp>
      <p:sp>
        <p:nvSpPr>
          <p:cNvPr id="17419" name="Text Box 38"/>
          <p:cNvSpPr txBox="1">
            <a:spLocks noChangeArrowheads="1"/>
          </p:cNvSpPr>
          <p:nvPr/>
        </p:nvSpPr>
        <p:spPr bwMode="auto">
          <a:xfrm>
            <a:off x="5796136" y="5905648"/>
            <a:ext cx="1962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zh-CN" altLang="en-US" sz="2800" dirty="0">
                <a:ea typeface="宋体" panose="02010600030101010101" pitchFamily="2" charset="-122"/>
              </a:rPr>
              <a:t>树的深度：</a:t>
            </a:r>
          </a:p>
        </p:txBody>
      </p:sp>
      <p:sp>
        <p:nvSpPr>
          <p:cNvPr id="40" name="Text Box 40"/>
          <p:cNvSpPr txBox="1">
            <a:spLocks noChangeArrowheads="1"/>
          </p:cNvSpPr>
          <p:nvPr/>
        </p:nvSpPr>
        <p:spPr bwMode="auto">
          <a:xfrm>
            <a:off x="2163763" y="1123950"/>
            <a:ext cx="36195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800">
                <a:solidFill>
                  <a:srgbClr val="FF0000"/>
                </a:solidFill>
                <a:ea typeface="宋体" panose="02010600030101010101" pitchFamily="2" charset="-122"/>
              </a:rPr>
              <a:t>3</a:t>
            </a:r>
          </a:p>
          <a:p>
            <a:pPr eaLnBrk="1" hangingPunct="1">
              <a:spcBef>
                <a:spcPct val="0"/>
              </a:spcBef>
              <a:spcAft>
                <a:spcPct val="0"/>
              </a:spcAft>
              <a:buClrTx/>
              <a:buFontTx/>
              <a:buNone/>
            </a:pPr>
            <a:r>
              <a:rPr lang="en-US" altLang="zh-CN" sz="2800">
                <a:solidFill>
                  <a:srgbClr val="FF0000"/>
                </a:solidFill>
                <a:ea typeface="宋体" panose="02010600030101010101" pitchFamily="2" charset="-122"/>
              </a:rPr>
              <a:t>2</a:t>
            </a:r>
          </a:p>
          <a:p>
            <a:pPr eaLnBrk="1" hangingPunct="1">
              <a:spcBef>
                <a:spcPct val="0"/>
              </a:spcBef>
              <a:spcAft>
                <a:spcPct val="0"/>
              </a:spcAft>
              <a:buClrTx/>
              <a:buFontTx/>
              <a:buNone/>
            </a:pPr>
            <a:r>
              <a:rPr lang="en-US" altLang="zh-CN" sz="2800">
                <a:solidFill>
                  <a:srgbClr val="FF0000"/>
                </a:solidFill>
                <a:ea typeface="宋体" panose="02010600030101010101" pitchFamily="2" charset="-122"/>
              </a:rPr>
              <a:t>0</a:t>
            </a:r>
          </a:p>
        </p:txBody>
      </p:sp>
      <p:sp>
        <p:nvSpPr>
          <p:cNvPr id="41" name="Text Box 42"/>
          <p:cNvSpPr txBox="1">
            <a:spLocks noChangeArrowheads="1"/>
          </p:cNvSpPr>
          <p:nvPr/>
        </p:nvSpPr>
        <p:spPr bwMode="auto">
          <a:xfrm>
            <a:off x="2282825" y="2452688"/>
            <a:ext cx="114165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800" dirty="0">
                <a:solidFill>
                  <a:srgbClr val="FF0000"/>
                </a:solidFill>
                <a:ea typeface="宋体" panose="02010600030101010101" pitchFamily="2" charset="-122"/>
              </a:rPr>
              <a:t>B,C,D</a:t>
            </a:r>
          </a:p>
          <a:p>
            <a:pPr eaLnBrk="1" hangingPunct="1">
              <a:spcBef>
                <a:spcPct val="0"/>
              </a:spcBef>
              <a:spcAft>
                <a:spcPct val="0"/>
              </a:spcAft>
              <a:buClrTx/>
              <a:buFontTx/>
              <a:buNone/>
            </a:pPr>
            <a:r>
              <a:rPr lang="en-US" altLang="zh-CN" sz="2800" dirty="0">
                <a:solidFill>
                  <a:srgbClr val="FF0000"/>
                </a:solidFill>
                <a:ea typeface="宋体" panose="02010600030101010101" pitchFamily="2" charset="-122"/>
              </a:rPr>
              <a:t>E,F</a:t>
            </a:r>
          </a:p>
        </p:txBody>
      </p:sp>
      <p:sp>
        <p:nvSpPr>
          <p:cNvPr id="42" name="Text Box 43"/>
          <p:cNvSpPr txBox="1">
            <a:spLocks noChangeArrowheads="1"/>
          </p:cNvSpPr>
          <p:nvPr/>
        </p:nvSpPr>
        <p:spPr bwMode="auto">
          <a:xfrm>
            <a:off x="1476375" y="3360738"/>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800">
                <a:solidFill>
                  <a:srgbClr val="FF0000"/>
                </a:solidFill>
                <a:ea typeface="宋体" panose="02010600030101010101" pitchFamily="2" charset="-122"/>
              </a:rPr>
              <a:t>3</a:t>
            </a:r>
          </a:p>
        </p:txBody>
      </p:sp>
      <p:sp>
        <p:nvSpPr>
          <p:cNvPr id="43" name="Text Box 44"/>
          <p:cNvSpPr txBox="1">
            <a:spLocks noChangeArrowheads="1"/>
          </p:cNvSpPr>
          <p:nvPr/>
        </p:nvSpPr>
        <p:spPr bwMode="auto">
          <a:xfrm>
            <a:off x="8181181" y="4967435"/>
            <a:ext cx="38504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800" dirty="0">
                <a:solidFill>
                  <a:srgbClr val="FF0000"/>
                </a:solidFill>
                <a:ea typeface="宋体" panose="02010600030101010101" pitchFamily="2" charset="-122"/>
              </a:rPr>
              <a:t>1</a:t>
            </a:r>
          </a:p>
          <a:p>
            <a:pPr eaLnBrk="1" hangingPunct="1">
              <a:spcBef>
                <a:spcPct val="0"/>
              </a:spcBef>
              <a:spcAft>
                <a:spcPct val="0"/>
              </a:spcAft>
              <a:buClrTx/>
              <a:buFontTx/>
              <a:buNone/>
            </a:pPr>
            <a:r>
              <a:rPr lang="en-US" altLang="zh-CN" sz="2800" dirty="0">
                <a:solidFill>
                  <a:srgbClr val="FF0000"/>
                </a:solidFill>
                <a:ea typeface="宋体" panose="02010600030101010101" pitchFamily="2" charset="-122"/>
              </a:rPr>
              <a:t>3</a:t>
            </a:r>
          </a:p>
        </p:txBody>
      </p:sp>
      <p:sp>
        <p:nvSpPr>
          <p:cNvPr id="44" name="Text Box 45"/>
          <p:cNvSpPr txBox="1">
            <a:spLocks noChangeArrowheads="1"/>
          </p:cNvSpPr>
          <p:nvPr/>
        </p:nvSpPr>
        <p:spPr bwMode="auto">
          <a:xfrm>
            <a:off x="4864100" y="949325"/>
            <a:ext cx="23374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800" dirty="0">
                <a:solidFill>
                  <a:srgbClr val="FF0000"/>
                </a:solidFill>
                <a:ea typeface="宋体" panose="02010600030101010101" pitchFamily="2" charset="-122"/>
              </a:rPr>
              <a:t>K,L,M,G,H,I,J</a:t>
            </a:r>
          </a:p>
        </p:txBody>
      </p:sp>
      <p:sp>
        <p:nvSpPr>
          <p:cNvPr id="45" name="Text Box 46"/>
          <p:cNvSpPr txBox="1">
            <a:spLocks noChangeArrowheads="1"/>
          </p:cNvSpPr>
          <p:nvPr/>
        </p:nvSpPr>
        <p:spPr bwMode="auto">
          <a:xfrm>
            <a:off x="7088188" y="1579563"/>
            <a:ext cx="4413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800">
                <a:solidFill>
                  <a:srgbClr val="FF0000"/>
                </a:solidFill>
                <a:ea typeface="宋体" panose="02010600030101010101" pitchFamily="2" charset="-122"/>
              </a:rPr>
              <a:t>D</a:t>
            </a:r>
          </a:p>
          <a:p>
            <a:pPr eaLnBrk="1" hangingPunct="1">
              <a:spcBef>
                <a:spcPct val="0"/>
              </a:spcBef>
              <a:spcAft>
                <a:spcPct val="0"/>
              </a:spcAft>
              <a:buClrTx/>
              <a:buFontTx/>
              <a:buNone/>
            </a:pPr>
            <a:r>
              <a:rPr lang="en-US" altLang="zh-CN" sz="2800">
                <a:solidFill>
                  <a:srgbClr val="FF0000"/>
                </a:solidFill>
                <a:ea typeface="宋体" panose="02010600030101010101" pitchFamily="2" charset="-122"/>
              </a:rPr>
              <a:t>E</a:t>
            </a:r>
          </a:p>
        </p:txBody>
      </p:sp>
      <p:sp>
        <p:nvSpPr>
          <p:cNvPr id="46" name="Text Box 47"/>
          <p:cNvSpPr txBox="1">
            <a:spLocks noChangeArrowheads="1"/>
          </p:cNvSpPr>
          <p:nvPr/>
        </p:nvSpPr>
        <p:spPr bwMode="auto">
          <a:xfrm>
            <a:off x="7707313" y="2526022"/>
            <a:ext cx="895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zh-CN" altLang="en-US" sz="2800" dirty="0">
                <a:solidFill>
                  <a:srgbClr val="FF0000"/>
                </a:solidFill>
                <a:ea typeface="宋体" panose="02010600030101010101" pitchFamily="2" charset="-122"/>
              </a:rPr>
              <a:t>兄弟</a:t>
            </a:r>
          </a:p>
        </p:txBody>
      </p:sp>
      <p:sp>
        <p:nvSpPr>
          <p:cNvPr id="47" name="Text Box 48"/>
          <p:cNvSpPr txBox="1">
            <a:spLocks noChangeArrowheads="1"/>
          </p:cNvSpPr>
          <p:nvPr/>
        </p:nvSpPr>
        <p:spPr bwMode="auto">
          <a:xfrm>
            <a:off x="7524328" y="5934223"/>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800" dirty="0">
                <a:solidFill>
                  <a:srgbClr val="FF0000"/>
                </a:solidFill>
                <a:ea typeface="宋体" panose="02010600030101010101" pitchFamily="2" charset="-122"/>
              </a:rPr>
              <a:t>4</a:t>
            </a:r>
          </a:p>
        </p:txBody>
      </p:sp>
      <p:sp>
        <p:nvSpPr>
          <p:cNvPr id="50" name="Text Box 51"/>
          <p:cNvSpPr txBox="1">
            <a:spLocks noChangeArrowheads="1"/>
          </p:cNvSpPr>
          <p:nvPr/>
        </p:nvSpPr>
        <p:spPr bwMode="auto">
          <a:xfrm>
            <a:off x="7366883" y="2977788"/>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zh-CN" altLang="en-US" sz="2800" dirty="0">
                <a:solidFill>
                  <a:srgbClr val="FF0000"/>
                </a:solidFill>
                <a:ea typeface="宋体" panose="02010600030101010101" pitchFamily="2" charset="-122"/>
              </a:rPr>
              <a:t>堂兄弟</a:t>
            </a:r>
          </a:p>
        </p:txBody>
      </p:sp>
    </p:spTree>
    <p:extLst>
      <p:ext uri="{BB962C8B-B14F-4D97-AF65-F5344CB8AC3E}">
        <p14:creationId xmlns:p14="http://schemas.microsoft.com/office/powerpoint/2010/main" val="4271794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
                                            <p:txEl>
                                              <p:pRg st="1" end="1"/>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3">
                                            <p:txEl>
                                              <p:pRg st="1" end="1"/>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uild="p" autoUpdateAnimBg="0"/>
      <p:bldP spid="41" grpId="0" build="p" autoUpdateAnimBg="0"/>
      <p:bldP spid="42" grpId="0" autoUpdateAnimBg="0"/>
      <p:bldP spid="43" grpId="0" build="p" autoUpdateAnimBg="0"/>
      <p:bldP spid="44" grpId="0" autoUpdateAnimBg="0"/>
      <p:bldP spid="45" grpId="0" build="p" autoUpdateAnimBg="0"/>
      <p:bldP spid="46" grpId="0" autoUpdateAnimBg="0"/>
      <p:bldP spid="47" grpId="0" autoUpdateAnimBg="0"/>
      <p:bldP spid="5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FA3ACBD4-3FCA-45AE-A7D4-F198E9F1EB0D}" type="slidenum">
              <a:rPr lang="zh-CN" altLang="en-US" sz="1000" smtClean="0"/>
              <a:pPr>
                <a:spcBef>
                  <a:spcPct val="0"/>
                </a:spcBef>
                <a:spcAft>
                  <a:spcPct val="0"/>
                </a:spcAft>
                <a:buClrTx/>
                <a:buFontTx/>
                <a:buNone/>
              </a:pPr>
              <a:t>11</a:t>
            </a:fld>
            <a:endParaRPr lang="zh-CN" altLang="en-US" sz="1000"/>
          </a:p>
        </p:txBody>
      </p:sp>
      <p:sp>
        <p:nvSpPr>
          <p:cNvPr id="12290" name="标题 1"/>
          <p:cNvSpPr>
            <a:spLocks noGrp="1"/>
          </p:cNvSpPr>
          <p:nvPr>
            <p:ph type="title" idx="4294967295"/>
          </p:nvPr>
        </p:nvSpPr>
        <p:spPr>
          <a:xfrm>
            <a:off x="1439863" y="315913"/>
            <a:ext cx="7704137" cy="592137"/>
          </a:xfrm>
        </p:spPr>
        <p:txBody>
          <a:bodyPr/>
          <a:lstStyle/>
          <a:p>
            <a:r>
              <a:rPr lang="zh-CN" altLang="en-US"/>
              <a:t>树的基本操作</a:t>
            </a:r>
          </a:p>
        </p:txBody>
      </p:sp>
      <p:sp>
        <p:nvSpPr>
          <p:cNvPr id="18435" name="内容占位符 2"/>
          <p:cNvSpPr>
            <a:spLocks noGrp="1"/>
          </p:cNvSpPr>
          <p:nvPr>
            <p:ph idx="4294967295"/>
          </p:nvPr>
        </p:nvSpPr>
        <p:spPr>
          <a:xfrm>
            <a:off x="0" y="1125538"/>
            <a:ext cx="8207375" cy="5162550"/>
          </a:xfrm>
        </p:spPr>
        <p:txBody>
          <a:bodyPr/>
          <a:lstStyle/>
          <a:p>
            <a:pPr>
              <a:defRPr/>
            </a:pPr>
            <a:r>
              <a:rPr lang="zh-CN" altLang="en-US" dirty="0">
                <a:solidFill>
                  <a:srgbClr val="FF0000"/>
                </a:solidFill>
              </a:rPr>
              <a:t>查找类</a:t>
            </a:r>
            <a:endParaRPr lang="en-US" altLang="zh-CN" dirty="0">
              <a:solidFill>
                <a:srgbClr val="FF0000"/>
              </a:solidFill>
            </a:endParaRPr>
          </a:p>
          <a:p>
            <a:pPr lvl="1">
              <a:buFont typeface="Wingdings" panose="05000000000000000000" pitchFamily="2" charset="2"/>
              <a:buNone/>
              <a:defRPr/>
            </a:pPr>
            <a:r>
              <a:rPr kumimoji="1" lang="en-US" altLang="zh-CN" sz="2000" b="1" dirty="0">
                <a:latin typeface="+mn-ea"/>
              </a:rPr>
              <a:t>Root(T)</a:t>
            </a:r>
            <a:r>
              <a:rPr kumimoji="1" lang="zh-CN" altLang="en-US" sz="2000" dirty="0">
                <a:latin typeface="+mn-ea"/>
              </a:rPr>
              <a:t>：求树的根结点</a:t>
            </a:r>
            <a:endParaRPr kumimoji="1" lang="en-US" altLang="zh-CN" sz="2000" dirty="0">
              <a:latin typeface="+mn-ea"/>
            </a:endParaRPr>
          </a:p>
          <a:p>
            <a:pPr lvl="1">
              <a:buFont typeface="Wingdings" panose="05000000000000000000" pitchFamily="2" charset="2"/>
              <a:buNone/>
              <a:defRPr/>
            </a:pPr>
            <a:r>
              <a:rPr kumimoji="1" lang="en-US" altLang="zh-CN" sz="2000" b="1" dirty="0">
                <a:latin typeface="+mn-ea"/>
              </a:rPr>
              <a:t>Value(T, </a:t>
            </a:r>
            <a:r>
              <a:rPr kumimoji="1" lang="en-US" altLang="zh-CN" sz="2000" b="1" dirty="0" err="1">
                <a:latin typeface="+mn-ea"/>
              </a:rPr>
              <a:t>cur_e</a:t>
            </a:r>
            <a:r>
              <a:rPr kumimoji="1" lang="en-US" altLang="zh-CN" sz="2000" b="1" dirty="0">
                <a:latin typeface="+mn-ea"/>
              </a:rPr>
              <a:t>)</a:t>
            </a:r>
            <a:r>
              <a:rPr kumimoji="1" lang="zh-CN" altLang="en-US" sz="2000" dirty="0">
                <a:latin typeface="+mn-ea"/>
              </a:rPr>
              <a:t>：求结点</a:t>
            </a:r>
            <a:r>
              <a:rPr kumimoji="1" lang="en-US" altLang="zh-CN" sz="2000" dirty="0" err="1">
                <a:latin typeface="+mn-ea"/>
              </a:rPr>
              <a:t>cur_e</a:t>
            </a:r>
            <a:r>
              <a:rPr kumimoji="1" lang="zh-CN" altLang="en-US" sz="2000" dirty="0">
                <a:latin typeface="+mn-ea"/>
              </a:rPr>
              <a:t>值 </a:t>
            </a:r>
          </a:p>
          <a:p>
            <a:pPr lvl="1">
              <a:buFont typeface="Wingdings" panose="05000000000000000000" pitchFamily="2" charset="2"/>
              <a:buNone/>
              <a:defRPr/>
            </a:pPr>
            <a:r>
              <a:rPr kumimoji="1" lang="en-US" altLang="zh-CN" sz="2000" b="1" dirty="0">
                <a:latin typeface="+mn-ea"/>
              </a:rPr>
              <a:t>Parent(T, </a:t>
            </a:r>
            <a:r>
              <a:rPr kumimoji="1" lang="en-US" altLang="zh-CN" sz="2000" b="1" dirty="0" err="1">
                <a:latin typeface="+mn-ea"/>
              </a:rPr>
              <a:t>cur_e</a:t>
            </a:r>
            <a:r>
              <a:rPr kumimoji="1" lang="en-US" altLang="zh-CN" sz="2000" b="1" dirty="0">
                <a:latin typeface="+mn-ea"/>
              </a:rPr>
              <a:t>)</a:t>
            </a:r>
            <a:r>
              <a:rPr kumimoji="1" lang="zh-CN" altLang="en-US" sz="2000" dirty="0">
                <a:latin typeface="+mn-ea"/>
              </a:rPr>
              <a:t>：求结点</a:t>
            </a:r>
            <a:r>
              <a:rPr kumimoji="1" lang="en-US" altLang="zh-CN" sz="2000" dirty="0" err="1">
                <a:latin typeface="+mn-ea"/>
              </a:rPr>
              <a:t>cur_e</a:t>
            </a:r>
            <a:r>
              <a:rPr kumimoji="1" lang="zh-CN" altLang="en-US" sz="2000" dirty="0">
                <a:latin typeface="+mn-ea"/>
              </a:rPr>
              <a:t>的双亲结点；如果</a:t>
            </a:r>
            <a:r>
              <a:rPr kumimoji="1" lang="en-US" altLang="zh-CN" sz="2000" dirty="0" err="1">
                <a:latin typeface="+mn-ea"/>
              </a:rPr>
              <a:t>cur_e</a:t>
            </a:r>
            <a:r>
              <a:rPr kumimoji="1" lang="zh-CN" altLang="en-US" sz="2000" dirty="0">
                <a:latin typeface="+mn-ea"/>
              </a:rPr>
              <a:t>为根结点，则函数值为空</a:t>
            </a:r>
          </a:p>
          <a:p>
            <a:pPr lvl="1">
              <a:buFont typeface="Wingdings" panose="05000000000000000000" pitchFamily="2" charset="2"/>
              <a:buNone/>
              <a:defRPr/>
            </a:pPr>
            <a:r>
              <a:rPr kumimoji="1" lang="en-US" altLang="zh-CN" sz="2000" b="1" dirty="0" err="1">
                <a:latin typeface="+mn-ea"/>
              </a:rPr>
              <a:t>LeftChild</a:t>
            </a:r>
            <a:r>
              <a:rPr kumimoji="1" lang="en-US" altLang="zh-CN" sz="2000" b="1" dirty="0">
                <a:latin typeface="+mn-ea"/>
              </a:rPr>
              <a:t>(T, </a:t>
            </a:r>
            <a:r>
              <a:rPr kumimoji="1" lang="en-US" altLang="zh-CN" sz="2000" b="1" dirty="0" err="1">
                <a:latin typeface="+mn-ea"/>
              </a:rPr>
              <a:t>cur_e</a:t>
            </a:r>
            <a:r>
              <a:rPr kumimoji="1" lang="en-US" altLang="zh-CN" sz="2000" b="1" dirty="0">
                <a:latin typeface="+mn-ea"/>
              </a:rPr>
              <a:t>)</a:t>
            </a:r>
            <a:r>
              <a:rPr kumimoji="1" lang="zh-CN" altLang="en-US" sz="2000" dirty="0">
                <a:latin typeface="+mn-ea"/>
              </a:rPr>
              <a:t>：求结点</a:t>
            </a:r>
            <a:r>
              <a:rPr kumimoji="1" lang="en-US" altLang="zh-CN" sz="2000" dirty="0" err="1">
                <a:latin typeface="+mn-ea"/>
              </a:rPr>
              <a:t>cur_e</a:t>
            </a:r>
            <a:r>
              <a:rPr kumimoji="1" lang="zh-CN" altLang="en-US" sz="2000" dirty="0">
                <a:latin typeface="+mn-ea"/>
              </a:rPr>
              <a:t>的最左孩子；如果</a:t>
            </a:r>
            <a:r>
              <a:rPr kumimoji="1" lang="en-US" altLang="zh-CN" sz="2000" dirty="0" err="1">
                <a:latin typeface="+mn-ea"/>
              </a:rPr>
              <a:t>cur_e</a:t>
            </a:r>
            <a:r>
              <a:rPr kumimoji="1" lang="zh-CN" altLang="en-US" sz="2000" dirty="0">
                <a:latin typeface="+mn-ea"/>
              </a:rPr>
              <a:t>为叶子，则函数值为空</a:t>
            </a:r>
          </a:p>
          <a:p>
            <a:pPr lvl="1">
              <a:buFont typeface="Wingdings" panose="05000000000000000000" pitchFamily="2" charset="2"/>
              <a:buNone/>
              <a:defRPr/>
            </a:pPr>
            <a:r>
              <a:rPr kumimoji="1" lang="en-US" altLang="zh-CN" sz="2000" b="1" dirty="0" err="1">
                <a:latin typeface="+mn-ea"/>
              </a:rPr>
              <a:t>RightSibling</a:t>
            </a:r>
            <a:r>
              <a:rPr kumimoji="1" lang="en-US" altLang="zh-CN" sz="2000" b="1" dirty="0">
                <a:latin typeface="+mn-ea"/>
              </a:rPr>
              <a:t>(T, </a:t>
            </a:r>
            <a:r>
              <a:rPr kumimoji="1" lang="en-US" altLang="zh-CN" sz="2000" b="1" dirty="0" err="1">
                <a:latin typeface="+mn-ea"/>
              </a:rPr>
              <a:t>cur_e</a:t>
            </a:r>
            <a:r>
              <a:rPr kumimoji="1" lang="en-US" altLang="zh-CN" sz="2000" b="1" dirty="0">
                <a:latin typeface="+mn-ea"/>
              </a:rPr>
              <a:t>)</a:t>
            </a:r>
            <a:r>
              <a:rPr kumimoji="1" lang="zh-CN" altLang="en-US" sz="2000" dirty="0">
                <a:latin typeface="+mn-ea"/>
              </a:rPr>
              <a:t>：求结点</a:t>
            </a:r>
            <a:r>
              <a:rPr kumimoji="1" lang="en-US" altLang="zh-CN" sz="2000" dirty="0" err="1">
                <a:latin typeface="+mn-ea"/>
              </a:rPr>
              <a:t>cur_e</a:t>
            </a:r>
            <a:r>
              <a:rPr kumimoji="1" lang="zh-CN" altLang="en-US" sz="2000" dirty="0">
                <a:latin typeface="+mn-ea"/>
              </a:rPr>
              <a:t>的右兄弟；如果</a:t>
            </a:r>
            <a:r>
              <a:rPr kumimoji="1" lang="en-US" altLang="zh-CN" sz="2000" dirty="0" err="1">
                <a:latin typeface="+mn-ea"/>
              </a:rPr>
              <a:t>cur_e</a:t>
            </a:r>
            <a:r>
              <a:rPr kumimoji="1" lang="zh-CN" altLang="en-US" sz="2000" dirty="0">
                <a:latin typeface="+mn-ea"/>
              </a:rPr>
              <a:t>没有右兄弟，则函数值为空</a:t>
            </a:r>
          </a:p>
          <a:p>
            <a:pPr lvl="1">
              <a:buFont typeface="Wingdings" panose="05000000000000000000" pitchFamily="2" charset="2"/>
              <a:buNone/>
              <a:defRPr/>
            </a:pPr>
            <a:r>
              <a:rPr kumimoji="1" lang="en-US" altLang="zh-CN" sz="2000" b="1" dirty="0" err="1">
                <a:latin typeface="+mn-ea"/>
              </a:rPr>
              <a:t>TreeEmpty</a:t>
            </a:r>
            <a:r>
              <a:rPr kumimoji="1" lang="en-US" altLang="zh-CN" sz="2000" b="1" dirty="0">
                <a:latin typeface="+mn-ea"/>
              </a:rPr>
              <a:t>(T)</a:t>
            </a:r>
            <a:r>
              <a:rPr kumimoji="1" lang="zh-CN" altLang="en-US" sz="2000" dirty="0">
                <a:latin typeface="+mn-ea"/>
              </a:rPr>
              <a:t>：</a:t>
            </a:r>
            <a:r>
              <a:rPr kumimoji="1" lang="en-US" altLang="zh-CN" sz="2000" dirty="0">
                <a:latin typeface="+mn-ea"/>
              </a:rPr>
              <a:t> </a:t>
            </a:r>
            <a:r>
              <a:rPr kumimoji="1" lang="zh-CN" altLang="en-US" sz="2000" dirty="0">
                <a:latin typeface="+mn-ea"/>
              </a:rPr>
              <a:t>若树</a:t>
            </a:r>
            <a:r>
              <a:rPr kumimoji="1" lang="en-US" altLang="zh-CN" sz="2000" dirty="0">
                <a:latin typeface="+mn-ea"/>
              </a:rPr>
              <a:t>T</a:t>
            </a:r>
            <a:r>
              <a:rPr kumimoji="1" lang="zh-CN" altLang="en-US" sz="2000" dirty="0">
                <a:latin typeface="+mn-ea"/>
              </a:rPr>
              <a:t>为空，则返回</a:t>
            </a:r>
            <a:r>
              <a:rPr kumimoji="1" lang="en-US" altLang="zh-CN" sz="2000" dirty="0">
                <a:latin typeface="+mn-ea"/>
              </a:rPr>
              <a:t>TRUE</a:t>
            </a:r>
            <a:r>
              <a:rPr kumimoji="1" lang="zh-CN" altLang="en-US" sz="2000" dirty="0">
                <a:latin typeface="+mn-ea"/>
              </a:rPr>
              <a:t>；否则返回</a:t>
            </a:r>
            <a:r>
              <a:rPr kumimoji="1" lang="en-US" altLang="zh-CN" sz="2000" dirty="0">
                <a:latin typeface="+mn-ea"/>
              </a:rPr>
              <a:t>FALSE</a:t>
            </a:r>
            <a:r>
              <a:rPr kumimoji="1" lang="zh-CN" altLang="en-US" sz="2000" dirty="0">
                <a:latin typeface="+mn-ea"/>
              </a:rPr>
              <a:t> </a:t>
            </a:r>
          </a:p>
          <a:p>
            <a:pPr lvl="1">
              <a:buFont typeface="Wingdings" panose="05000000000000000000" pitchFamily="2" charset="2"/>
              <a:buNone/>
              <a:defRPr/>
            </a:pPr>
            <a:r>
              <a:rPr kumimoji="1" lang="en-US" altLang="zh-CN" sz="2000" b="1" dirty="0" err="1">
                <a:latin typeface="+mn-ea"/>
              </a:rPr>
              <a:t>TreeDepth</a:t>
            </a:r>
            <a:r>
              <a:rPr kumimoji="1" lang="en-US" altLang="zh-CN" sz="2000" b="1" dirty="0">
                <a:latin typeface="+mn-ea"/>
              </a:rPr>
              <a:t>(T) </a:t>
            </a:r>
            <a:r>
              <a:rPr kumimoji="1" lang="zh-CN" altLang="en-US" sz="2000" dirty="0">
                <a:latin typeface="+mn-ea"/>
              </a:rPr>
              <a:t>：求树</a:t>
            </a:r>
            <a:r>
              <a:rPr kumimoji="1" lang="en-US" altLang="zh-CN" sz="2000" dirty="0">
                <a:latin typeface="+mn-ea"/>
              </a:rPr>
              <a:t>T</a:t>
            </a:r>
            <a:r>
              <a:rPr kumimoji="1" lang="zh-CN" altLang="en-US" sz="2000" dirty="0">
                <a:latin typeface="+mn-ea"/>
              </a:rPr>
              <a:t>的深度</a:t>
            </a:r>
          </a:p>
          <a:p>
            <a:pPr lvl="1">
              <a:buFont typeface="Wingdings" panose="05000000000000000000" pitchFamily="2" charset="2"/>
              <a:buNone/>
              <a:defRPr/>
            </a:pPr>
            <a:r>
              <a:rPr kumimoji="1" lang="en-US" altLang="zh-CN" sz="2000" b="1" dirty="0" err="1">
                <a:solidFill>
                  <a:srgbClr val="4C34FE"/>
                </a:solidFill>
                <a:latin typeface="+mn-ea"/>
              </a:rPr>
              <a:t>TraverseTree</a:t>
            </a:r>
            <a:r>
              <a:rPr kumimoji="1" lang="en-US" altLang="zh-CN" sz="2000" b="1" dirty="0">
                <a:solidFill>
                  <a:srgbClr val="4C34FE"/>
                </a:solidFill>
                <a:latin typeface="+mn-ea"/>
              </a:rPr>
              <a:t>( T) </a:t>
            </a:r>
            <a:r>
              <a:rPr kumimoji="1" lang="zh-CN" altLang="en-US" sz="2000" b="1" dirty="0">
                <a:solidFill>
                  <a:srgbClr val="4C34FE"/>
                </a:solidFill>
                <a:latin typeface="+mn-ea"/>
              </a:rPr>
              <a:t>：按某种次序</a:t>
            </a:r>
            <a:r>
              <a:rPr kumimoji="1" lang="zh-CN" altLang="zh-CN" sz="2000" b="1" dirty="0">
                <a:solidFill>
                  <a:srgbClr val="4C34FE"/>
                </a:solidFill>
                <a:latin typeface="+mn-ea"/>
              </a:rPr>
              <a:t>遍历</a:t>
            </a:r>
            <a:r>
              <a:rPr kumimoji="1" lang="zh-CN" altLang="en-US" sz="2000" b="1" dirty="0">
                <a:solidFill>
                  <a:srgbClr val="4C34FE"/>
                </a:solidFill>
                <a:latin typeface="+mn-ea"/>
              </a:rPr>
              <a:t>树</a:t>
            </a:r>
            <a:r>
              <a:rPr kumimoji="1" lang="en-US" altLang="zh-CN" sz="2000" b="1" dirty="0">
                <a:solidFill>
                  <a:srgbClr val="4C34FE"/>
                </a:solidFill>
                <a:latin typeface="+mn-ea"/>
              </a:rPr>
              <a:t>T</a:t>
            </a:r>
            <a:r>
              <a:rPr kumimoji="1" lang="zh-CN" altLang="en-US" sz="2000" b="1" dirty="0">
                <a:solidFill>
                  <a:srgbClr val="4C34FE"/>
                </a:solidFill>
                <a:latin typeface="+mn-ea"/>
              </a:rPr>
              <a:t>中的每一个结点</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3A0B26B3-C5F8-4184-8F0A-069C569B582F}" type="slidenum">
              <a:rPr lang="zh-CN" altLang="en-US" sz="1000" smtClean="0"/>
              <a:pPr>
                <a:spcBef>
                  <a:spcPct val="0"/>
                </a:spcBef>
                <a:spcAft>
                  <a:spcPct val="0"/>
                </a:spcAft>
                <a:buClrTx/>
                <a:buFontTx/>
                <a:buNone/>
              </a:pPr>
              <a:t>12</a:t>
            </a:fld>
            <a:endParaRPr lang="zh-CN" altLang="en-US" sz="1000"/>
          </a:p>
        </p:txBody>
      </p:sp>
      <p:sp>
        <p:nvSpPr>
          <p:cNvPr id="13314" name="标题 1"/>
          <p:cNvSpPr>
            <a:spLocks noGrp="1"/>
          </p:cNvSpPr>
          <p:nvPr>
            <p:ph type="title" idx="4294967295"/>
          </p:nvPr>
        </p:nvSpPr>
        <p:spPr>
          <a:xfrm>
            <a:off x="1439863" y="315913"/>
            <a:ext cx="7704137" cy="592137"/>
          </a:xfrm>
        </p:spPr>
        <p:txBody>
          <a:bodyPr/>
          <a:lstStyle/>
          <a:p>
            <a:r>
              <a:rPr lang="zh-CN" altLang="en-US"/>
              <a:t>树的基本操作</a:t>
            </a:r>
          </a:p>
        </p:txBody>
      </p:sp>
      <p:sp>
        <p:nvSpPr>
          <p:cNvPr id="19459" name="内容占位符 2"/>
          <p:cNvSpPr>
            <a:spLocks noGrp="1"/>
          </p:cNvSpPr>
          <p:nvPr>
            <p:ph idx="4294967295"/>
          </p:nvPr>
        </p:nvSpPr>
        <p:spPr>
          <a:xfrm>
            <a:off x="0" y="1125538"/>
            <a:ext cx="8207375" cy="5162550"/>
          </a:xfrm>
        </p:spPr>
        <p:txBody>
          <a:bodyPr/>
          <a:lstStyle/>
          <a:p>
            <a:pPr>
              <a:defRPr/>
            </a:pPr>
            <a:r>
              <a:rPr lang="zh-CN" altLang="en-US" dirty="0">
                <a:solidFill>
                  <a:srgbClr val="FF0000"/>
                </a:solidFill>
              </a:rPr>
              <a:t>插入类</a:t>
            </a:r>
            <a:endParaRPr lang="en-US" altLang="zh-CN" dirty="0">
              <a:solidFill>
                <a:srgbClr val="FF0000"/>
              </a:solidFill>
            </a:endParaRPr>
          </a:p>
          <a:p>
            <a:pPr lvl="1">
              <a:buFont typeface="Wingdings" panose="05000000000000000000" pitchFamily="2" charset="2"/>
              <a:buNone/>
              <a:defRPr/>
            </a:pPr>
            <a:r>
              <a:rPr kumimoji="1" lang="en-US" altLang="zh-CN" sz="2000" b="1" dirty="0" err="1">
                <a:latin typeface="+mn-ea"/>
              </a:rPr>
              <a:t>InitTree</a:t>
            </a:r>
            <a:r>
              <a:rPr kumimoji="1" lang="en-US" altLang="zh-CN" sz="2000" b="1" dirty="0">
                <a:latin typeface="+mn-ea"/>
              </a:rPr>
              <a:t>(&amp;T)</a:t>
            </a:r>
            <a:r>
              <a:rPr kumimoji="1" lang="zh-CN" altLang="en-US" sz="2000" dirty="0">
                <a:latin typeface="+mn-ea"/>
              </a:rPr>
              <a:t>：构造空树  </a:t>
            </a:r>
            <a:endParaRPr kumimoji="1" lang="en-US" altLang="zh-CN" sz="2000" dirty="0">
              <a:latin typeface="+mn-ea"/>
            </a:endParaRPr>
          </a:p>
          <a:p>
            <a:pPr lvl="1">
              <a:buFont typeface="Wingdings" panose="05000000000000000000" pitchFamily="2" charset="2"/>
              <a:buNone/>
              <a:defRPr/>
            </a:pPr>
            <a:r>
              <a:rPr kumimoji="1" lang="en-US" altLang="zh-CN" sz="2000" b="1" dirty="0" err="1">
                <a:solidFill>
                  <a:srgbClr val="4C34FE"/>
                </a:solidFill>
                <a:latin typeface="+mn-ea"/>
              </a:rPr>
              <a:t>CreateTree</a:t>
            </a:r>
            <a:r>
              <a:rPr kumimoji="1" lang="en-US" altLang="zh-CN" sz="2000" dirty="0">
                <a:solidFill>
                  <a:srgbClr val="4C34FE"/>
                </a:solidFill>
                <a:latin typeface="+mn-ea"/>
              </a:rPr>
              <a:t>(&amp;T, definition)</a:t>
            </a:r>
            <a:r>
              <a:rPr kumimoji="1" lang="zh-CN" altLang="en-US" sz="2000" dirty="0">
                <a:solidFill>
                  <a:srgbClr val="4C34FE"/>
                </a:solidFill>
                <a:latin typeface="+mn-ea"/>
              </a:rPr>
              <a:t>：按定义</a:t>
            </a:r>
            <a:r>
              <a:rPr kumimoji="1" lang="en-US" altLang="zh-CN" sz="2000" dirty="0">
                <a:solidFill>
                  <a:srgbClr val="4C34FE"/>
                </a:solidFill>
                <a:latin typeface="+mn-ea"/>
              </a:rPr>
              <a:t>definition</a:t>
            </a:r>
            <a:r>
              <a:rPr kumimoji="1" lang="zh-CN" altLang="en-US" sz="2000" dirty="0">
                <a:solidFill>
                  <a:srgbClr val="4C34FE"/>
                </a:solidFill>
                <a:latin typeface="+mn-ea"/>
              </a:rPr>
              <a:t>构造树</a:t>
            </a:r>
            <a:endParaRPr kumimoji="1" lang="en-US" altLang="zh-CN" sz="2000" dirty="0">
              <a:solidFill>
                <a:srgbClr val="4C34FE"/>
              </a:solidFill>
              <a:latin typeface="+mn-ea"/>
            </a:endParaRPr>
          </a:p>
          <a:p>
            <a:pPr lvl="1">
              <a:buFont typeface="Wingdings" panose="05000000000000000000" pitchFamily="2" charset="2"/>
              <a:buNone/>
              <a:defRPr/>
            </a:pPr>
            <a:r>
              <a:rPr kumimoji="1" lang="en-US" altLang="zh-CN" sz="2000" b="1" dirty="0">
                <a:latin typeface="+mn-ea"/>
              </a:rPr>
              <a:t>Assign</a:t>
            </a:r>
            <a:r>
              <a:rPr kumimoji="1" lang="en-US" altLang="zh-CN" sz="2000" dirty="0">
                <a:latin typeface="+mn-ea"/>
              </a:rPr>
              <a:t>(&amp;T, </a:t>
            </a:r>
            <a:r>
              <a:rPr kumimoji="1" lang="en-US" altLang="zh-CN" sz="2000" dirty="0" err="1">
                <a:latin typeface="+mn-ea"/>
              </a:rPr>
              <a:t>cur_e</a:t>
            </a:r>
            <a:r>
              <a:rPr kumimoji="1" lang="en-US" altLang="zh-CN" sz="2000" dirty="0">
                <a:latin typeface="+mn-ea"/>
              </a:rPr>
              <a:t>, value)</a:t>
            </a:r>
            <a:r>
              <a:rPr kumimoji="1" lang="zh-CN" altLang="en-US" sz="2000" dirty="0">
                <a:latin typeface="+mn-ea"/>
              </a:rPr>
              <a:t>：</a:t>
            </a:r>
            <a:r>
              <a:rPr kumimoji="1" lang="en-US" altLang="zh-CN" sz="2000" dirty="0">
                <a:latin typeface="+mn-ea"/>
              </a:rPr>
              <a:t> </a:t>
            </a:r>
            <a:r>
              <a:rPr kumimoji="1" lang="zh-CN" altLang="en-US" sz="2000" dirty="0">
                <a:latin typeface="+mn-ea"/>
              </a:rPr>
              <a:t>将</a:t>
            </a:r>
            <a:r>
              <a:rPr kumimoji="1" lang="en-US" altLang="zh-CN" sz="2000" dirty="0">
                <a:latin typeface="+mn-ea"/>
              </a:rPr>
              <a:t>value</a:t>
            </a:r>
            <a:r>
              <a:rPr kumimoji="1" lang="zh-CN" altLang="en-US" sz="2000" dirty="0">
                <a:latin typeface="+mn-ea"/>
              </a:rPr>
              <a:t>赋值给结点</a:t>
            </a:r>
            <a:r>
              <a:rPr kumimoji="1" lang="en-US" altLang="zh-CN" sz="2000" dirty="0" err="1">
                <a:latin typeface="+mn-ea"/>
              </a:rPr>
              <a:t>cur_e</a:t>
            </a:r>
            <a:endParaRPr kumimoji="1" lang="en-US" altLang="zh-CN" sz="2000" dirty="0">
              <a:latin typeface="+mn-ea"/>
            </a:endParaRPr>
          </a:p>
          <a:p>
            <a:pPr lvl="1">
              <a:buFont typeface="Wingdings" panose="05000000000000000000" pitchFamily="2" charset="2"/>
              <a:buNone/>
              <a:defRPr/>
            </a:pPr>
            <a:r>
              <a:rPr kumimoji="1" lang="en-US" altLang="zh-CN" sz="2000" b="1" dirty="0" err="1">
                <a:latin typeface="+mn-ea"/>
              </a:rPr>
              <a:t>InsertChild</a:t>
            </a:r>
            <a:r>
              <a:rPr kumimoji="1" lang="en-US" altLang="zh-CN" sz="2000" dirty="0">
                <a:latin typeface="+mn-ea"/>
              </a:rPr>
              <a:t>(&amp;T, p, </a:t>
            </a:r>
            <a:r>
              <a:rPr kumimoji="1" lang="en-US" altLang="zh-CN" sz="2000" dirty="0" err="1">
                <a:latin typeface="+mn-ea"/>
              </a:rPr>
              <a:t>i</a:t>
            </a:r>
            <a:r>
              <a:rPr kumimoji="1" lang="en-US" altLang="zh-CN" sz="2000" dirty="0">
                <a:latin typeface="+mn-ea"/>
              </a:rPr>
              <a:t>, c)</a:t>
            </a:r>
            <a:r>
              <a:rPr kumimoji="1" lang="zh-CN" altLang="en-US" sz="2000" dirty="0">
                <a:latin typeface="+mn-ea"/>
              </a:rPr>
              <a:t>：</a:t>
            </a:r>
            <a:r>
              <a:rPr kumimoji="1" lang="en-US" altLang="zh-CN" sz="2000" dirty="0">
                <a:latin typeface="+mn-ea"/>
              </a:rPr>
              <a:t> </a:t>
            </a:r>
            <a:r>
              <a:rPr kumimoji="1" lang="zh-CN" altLang="en-US" sz="2000" dirty="0">
                <a:latin typeface="+mn-ea"/>
              </a:rPr>
              <a:t>将以</a:t>
            </a:r>
            <a:r>
              <a:rPr kumimoji="1" lang="en-US" altLang="zh-CN" sz="2000" dirty="0">
                <a:latin typeface="+mn-ea"/>
              </a:rPr>
              <a:t>c</a:t>
            </a:r>
            <a:r>
              <a:rPr kumimoji="1" lang="zh-CN" altLang="en-US" sz="2000" dirty="0">
                <a:latin typeface="+mn-ea"/>
              </a:rPr>
              <a:t>为根的树插入为结点</a:t>
            </a:r>
            <a:r>
              <a:rPr kumimoji="1" lang="en-US" altLang="zh-CN" sz="2000" dirty="0">
                <a:latin typeface="+mn-ea"/>
              </a:rPr>
              <a:t>p</a:t>
            </a:r>
            <a:r>
              <a:rPr kumimoji="1" lang="zh-CN" altLang="en-US" sz="2000" dirty="0">
                <a:latin typeface="+mn-ea"/>
              </a:rPr>
              <a:t>的第</a:t>
            </a:r>
            <a:r>
              <a:rPr kumimoji="1" lang="en-US" altLang="zh-CN" sz="2000" dirty="0" err="1">
                <a:latin typeface="+mn-ea"/>
              </a:rPr>
              <a:t>i</a:t>
            </a:r>
            <a:r>
              <a:rPr kumimoji="1" lang="zh-CN" altLang="en-US" sz="2000" dirty="0">
                <a:latin typeface="+mn-ea"/>
              </a:rPr>
              <a:t>棵子树</a:t>
            </a:r>
            <a:endParaRPr kumimoji="1" lang="en-US" altLang="zh-CN" sz="2000" dirty="0">
              <a:latin typeface="+mn-ea"/>
            </a:endParaRPr>
          </a:p>
          <a:p>
            <a:pPr>
              <a:defRPr/>
            </a:pPr>
            <a:r>
              <a:rPr lang="zh-CN" altLang="en-US" dirty="0">
                <a:solidFill>
                  <a:srgbClr val="FF0000"/>
                </a:solidFill>
              </a:rPr>
              <a:t>删除类</a:t>
            </a:r>
            <a:endParaRPr lang="en-US" altLang="zh-CN" dirty="0">
              <a:solidFill>
                <a:srgbClr val="FF0000"/>
              </a:solidFill>
            </a:endParaRPr>
          </a:p>
          <a:p>
            <a:pPr lvl="1">
              <a:buFont typeface="Wingdings" panose="05000000000000000000" pitchFamily="2" charset="2"/>
              <a:buNone/>
              <a:defRPr/>
            </a:pPr>
            <a:r>
              <a:rPr kumimoji="1" lang="en-US" altLang="zh-CN" sz="2000" b="1" dirty="0" err="1">
                <a:latin typeface="+mn-ea"/>
              </a:rPr>
              <a:t>ClearTree</a:t>
            </a:r>
            <a:r>
              <a:rPr kumimoji="1" lang="en-US" altLang="zh-CN" sz="2000" b="1" dirty="0">
                <a:latin typeface="+mn-ea"/>
              </a:rPr>
              <a:t>(&amp;T)</a:t>
            </a:r>
            <a:r>
              <a:rPr kumimoji="1" lang="zh-CN" altLang="en-US" sz="2000" dirty="0">
                <a:latin typeface="+mn-ea"/>
              </a:rPr>
              <a:t>：将树</a:t>
            </a:r>
            <a:r>
              <a:rPr kumimoji="1" lang="en-US" altLang="zh-CN" sz="2000" dirty="0">
                <a:latin typeface="+mn-ea"/>
              </a:rPr>
              <a:t>T</a:t>
            </a:r>
            <a:r>
              <a:rPr kumimoji="1" lang="zh-CN" altLang="en-US" sz="2000" dirty="0">
                <a:latin typeface="+mn-ea"/>
              </a:rPr>
              <a:t>清空</a:t>
            </a:r>
            <a:endParaRPr kumimoji="1" lang="en-US" altLang="zh-CN" sz="2000" dirty="0">
              <a:latin typeface="+mn-ea"/>
            </a:endParaRPr>
          </a:p>
          <a:p>
            <a:pPr lvl="1">
              <a:buFont typeface="Wingdings" panose="05000000000000000000" pitchFamily="2" charset="2"/>
              <a:buNone/>
              <a:defRPr/>
            </a:pPr>
            <a:r>
              <a:rPr kumimoji="1" lang="en-US" altLang="zh-CN" sz="2000" b="1" dirty="0" err="1">
                <a:latin typeface="+mn-ea"/>
              </a:rPr>
              <a:t>DestroyTree</a:t>
            </a:r>
            <a:r>
              <a:rPr kumimoji="1" lang="en-US" altLang="zh-CN" sz="2000" b="1" dirty="0">
                <a:latin typeface="+mn-ea"/>
              </a:rPr>
              <a:t>(&amp;T)</a:t>
            </a:r>
            <a:r>
              <a:rPr kumimoji="1" lang="en-US" altLang="zh-CN" sz="2000" dirty="0">
                <a:latin typeface="+mn-ea"/>
              </a:rPr>
              <a:t> </a:t>
            </a:r>
            <a:r>
              <a:rPr kumimoji="1" lang="zh-CN" altLang="en-US" sz="2000" dirty="0">
                <a:latin typeface="+mn-ea"/>
              </a:rPr>
              <a:t>：销毁树</a:t>
            </a:r>
            <a:r>
              <a:rPr kumimoji="1" lang="en-US" altLang="zh-CN" sz="2000" dirty="0">
                <a:latin typeface="+mn-ea"/>
              </a:rPr>
              <a:t>T</a:t>
            </a:r>
          </a:p>
          <a:p>
            <a:pPr lvl="1">
              <a:buFont typeface="Wingdings" panose="05000000000000000000" pitchFamily="2" charset="2"/>
              <a:buNone/>
              <a:defRPr/>
            </a:pPr>
            <a:r>
              <a:rPr kumimoji="1" lang="en-US" altLang="zh-CN" sz="2000" b="1" dirty="0" err="1">
                <a:latin typeface="+mn-ea"/>
              </a:rPr>
              <a:t>DeleteChild</a:t>
            </a:r>
            <a:r>
              <a:rPr kumimoji="1" lang="en-US" altLang="zh-CN" sz="2000" b="1" dirty="0">
                <a:latin typeface="+mn-ea"/>
              </a:rPr>
              <a:t>(&amp;T, p, </a:t>
            </a:r>
            <a:r>
              <a:rPr kumimoji="1" lang="en-US" altLang="zh-CN" sz="2000" b="1" dirty="0" err="1">
                <a:latin typeface="+mn-ea"/>
              </a:rPr>
              <a:t>i</a:t>
            </a:r>
            <a:r>
              <a:rPr kumimoji="1" lang="en-US" altLang="zh-CN" sz="2000" b="1" dirty="0">
                <a:latin typeface="+mn-ea"/>
              </a:rPr>
              <a:t>)</a:t>
            </a:r>
            <a:r>
              <a:rPr kumimoji="1" lang="zh-CN" altLang="en-US" sz="2000" dirty="0">
                <a:latin typeface="+mn-ea"/>
              </a:rPr>
              <a:t>：删除结点</a:t>
            </a:r>
            <a:r>
              <a:rPr kumimoji="1" lang="en-US" altLang="zh-CN" sz="2000" dirty="0">
                <a:latin typeface="+mn-ea"/>
              </a:rPr>
              <a:t>p</a:t>
            </a:r>
            <a:r>
              <a:rPr kumimoji="1" lang="zh-CN" altLang="en-US" sz="2000" dirty="0">
                <a:latin typeface="+mn-ea"/>
              </a:rPr>
              <a:t>的第</a:t>
            </a:r>
            <a:r>
              <a:rPr kumimoji="1" lang="en-US" altLang="zh-CN" sz="2000" dirty="0" err="1">
                <a:latin typeface="+mn-ea"/>
              </a:rPr>
              <a:t>i</a:t>
            </a:r>
            <a:r>
              <a:rPr kumimoji="1" lang="zh-CN" altLang="en-US" sz="2000" dirty="0">
                <a:latin typeface="+mn-ea"/>
              </a:rPr>
              <a:t>棵子树</a:t>
            </a:r>
          </a:p>
          <a:p>
            <a:pPr lvl="1">
              <a:defRPr/>
            </a:pPr>
            <a:endParaRPr lang="en-US" altLang="zh-CN" dirty="0"/>
          </a:p>
          <a:p>
            <a:pPr>
              <a:lnSpc>
                <a:spcPct val="120000"/>
              </a:lnSpc>
              <a:spcBef>
                <a:spcPct val="0"/>
              </a:spcBef>
              <a:buClrTx/>
              <a:buFont typeface="Wingdings" panose="05000000000000000000" pitchFamily="2" charset="2"/>
              <a:buNone/>
              <a:defRPr/>
            </a:pPr>
            <a:endParaRPr kumimoji="1" lang="zh-CN" altLang="en-US" sz="2400" b="1" dirty="0">
              <a:solidFill>
                <a:srgbClr val="804000"/>
              </a:solidFill>
              <a:latin typeface="Times New Roman" charset="0"/>
            </a:endParaRPr>
          </a:p>
          <a:p>
            <a:pPr lvl="1">
              <a:defRPr/>
            </a:pP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D8C3926E-D6D5-449B-BE20-C6400B941784}" type="slidenum">
              <a:rPr lang="zh-CN" altLang="en-US" sz="1000" smtClean="0"/>
              <a:pPr>
                <a:spcBef>
                  <a:spcPct val="0"/>
                </a:spcBef>
                <a:spcAft>
                  <a:spcPct val="0"/>
                </a:spcAft>
                <a:buClrTx/>
                <a:buFontTx/>
                <a:buNone/>
              </a:pPr>
              <a:t>13</a:t>
            </a:fld>
            <a:endParaRPr lang="zh-CN" altLang="en-US" sz="1000"/>
          </a:p>
        </p:txBody>
      </p:sp>
      <p:sp>
        <p:nvSpPr>
          <p:cNvPr id="19458" name="标题 1"/>
          <p:cNvSpPr>
            <a:spLocks noGrp="1"/>
          </p:cNvSpPr>
          <p:nvPr>
            <p:ph type="title" idx="4294967295"/>
          </p:nvPr>
        </p:nvSpPr>
        <p:spPr>
          <a:xfrm>
            <a:off x="1439863" y="315913"/>
            <a:ext cx="7704137" cy="592137"/>
          </a:xfrm>
        </p:spPr>
        <p:txBody>
          <a:bodyPr/>
          <a:lstStyle/>
          <a:p>
            <a:r>
              <a:rPr lang="zh-CN" altLang="en-US"/>
              <a:t>树和线性表的对比</a:t>
            </a:r>
          </a:p>
        </p:txBody>
      </p:sp>
      <p:sp>
        <p:nvSpPr>
          <p:cNvPr id="19459" name="WordArt 3"/>
          <p:cNvSpPr>
            <a:spLocks noChangeArrowheads="1" noChangeShapeType="1" noTextEdit="1"/>
          </p:cNvSpPr>
          <p:nvPr/>
        </p:nvSpPr>
        <p:spPr bwMode="auto">
          <a:xfrm rot="5400000">
            <a:off x="2427288" y="3568700"/>
            <a:ext cx="4800600" cy="457200"/>
          </a:xfrm>
          <a:prstGeom prst="rect">
            <a:avLst/>
          </a:prstGeom>
        </p:spPr>
        <p:txBody>
          <a:bodyPr vert="wordArtVert" wrap="none" fromWordArt="1">
            <a:prstTxWarp prst="textPlain">
              <a:avLst>
                <a:gd name="adj" fmla="val 50000"/>
              </a:avLst>
            </a:prstTxWarp>
            <a:scene3d>
              <a:camera prst="legacyPerspectiveFront">
                <a:rot lat="20639990" lon="20699957" rev="0"/>
              </a:camera>
              <a:lightRig rig="legacyNormal3" dir="l"/>
            </a:scene3d>
            <a:sp3d extrusionH="201600" prstMaterial="legacyPlastic">
              <a:extrusionClr>
                <a:srgbClr val="FF9966"/>
              </a:extrusionClr>
              <a:contourClr>
                <a:srgbClr val="CC0000"/>
              </a:contourClr>
            </a:sp3d>
          </a:bodyPr>
          <a:lstStyle/>
          <a:p>
            <a:pPr algn="ctr" fontAlgn="auto"/>
            <a:r>
              <a:rPr lang="en-US" altLang="zh-CN" sz="3600" kern="10" spc="-360">
                <a:ln w="9525">
                  <a:round/>
                  <a:headEnd/>
                  <a:tailEnd/>
                </a:ln>
                <a:solidFill>
                  <a:srgbClr val="CC0000"/>
                </a:solidFill>
                <a:latin typeface="宋体" panose="02010600030101010101" pitchFamily="2" charset="-122"/>
              </a:rPr>
              <a:t>~~~~~~~~~~~~~~~~~~~~~~~~~~~~~~</a:t>
            </a:r>
            <a:endParaRPr lang="zh-CN" altLang="en-US" sz="3600" kern="10" spc="-360">
              <a:ln w="9525">
                <a:round/>
                <a:headEnd/>
                <a:tailEnd/>
              </a:ln>
              <a:solidFill>
                <a:srgbClr val="CC0000"/>
              </a:solidFill>
              <a:latin typeface="宋体" panose="02010600030101010101" pitchFamily="2" charset="-122"/>
            </a:endParaRPr>
          </a:p>
        </p:txBody>
      </p:sp>
      <p:sp>
        <p:nvSpPr>
          <p:cNvPr id="19460" name="Text Box 4"/>
          <p:cNvSpPr txBox="1">
            <a:spLocks noChangeArrowheads="1"/>
          </p:cNvSpPr>
          <p:nvPr/>
        </p:nvSpPr>
        <p:spPr bwMode="auto">
          <a:xfrm>
            <a:off x="1474788" y="1397000"/>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zh-CN" altLang="en-US" sz="2400" b="1">
                <a:solidFill>
                  <a:srgbClr val="FF0000"/>
                </a:solidFill>
                <a:latin typeface="Times New Roman" panose="02020603050405020304" pitchFamily="18" charset="0"/>
                <a:ea typeface="隶书" panose="02010509060101010101" pitchFamily="49" charset="-122"/>
              </a:rPr>
              <a:t>线性结构</a:t>
            </a:r>
          </a:p>
        </p:txBody>
      </p:sp>
      <p:sp>
        <p:nvSpPr>
          <p:cNvPr id="19461" name="Rectangle 5"/>
          <p:cNvSpPr>
            <a:spLocks noChangeArrowheads="1"/>
          </p:cNvSpPr>
          <p:nvPr/>
        </p:nvSpPr>
        <p:spPr bwMode="auto">
          <a:xfrm>
            <a:off x="6300788" y="1412875"/>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zh-CN" altLang="en-US" sz="2400" b="1">
                <a:solidFill>
                  <a:srgbClr val="005400"/>
                </a:solidFill>
                <a:latin typeface="Times New Roman" panose="02020603050405020304" pitchFamily="18" charset="0"/>
                <a:ea typeface="隶书" panose="02010509060101010101" pitchFamily="49" charset="-122"/>
              </a:rPr>
              <a:t>树型结构</a:t>
            </a:r>
            <a:endParaRPr kumimoji="1" lang="zh-CN" altLang="en-US" sz="2400" b="1">
              <a:solidFill>
                <a:srgbClr val="FF0000"/>
              </a:solidFill>
              <a:latin typeface="Times New Roman" panose="02020603050405020304" pitchFamily="18" charset="0"/>
              <a:ea typeface="隶书" panose="02010509060101010101" pitchFamily="49" charset="-122"/>
            </a:endParaRPr>
          </a:p>
        </p:txBody>
      </p:sp>
      <p:sp>
        <p:nvSpPr>
          <p:cNvPr id="9" name="Text Box 6"/>
          <p:cNvSpPr txBox="1">
            <a:spLocks noChangeArrowheads="1"/>
          </p:cNvSpPr>
          <p:nvPr/>
        </p:nvSpPr>
        <p:spPr bwMode="auto">
          <a:xfrm>
            <a:off x="1322388" y="2311400"/>
            <a:ext cx="23352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zh-CN" altLang="en-US" sz="2400" b="1">
                <a:solidFill>
                  <a:srgbClr val="990000"/>
                </a:solidFill>
                <a:latin typeface="楷体_GB2312" pitchFamily="49" charset="-122"/>
                <a:ea typeface="宋体" panose="02010600030101010101" pitchFamily="2" charset="-122"/>
              </a:rPr>
              <a:t>第一个数据元素</a:t>
            </a:r>
          </a:p>
          <a:p>
            <a:pPr eaLnBrk="1" hangingPunct="1">
              <a:spcBef>
                <a:spcPct val="0"/>
              </a:spcBef>
              <a:spcAft>
                <a:spcPct val="0"/>
              </a:spcAft>
              <a:buClrTx/>
              <a:buFontTx/>
              <a:buNone/>
            </a:pPr>
            <a:r>
              <a:rPr kumimoji="1" lang="zh-CN" altLang="en-US" sz="2400" b="1">
                <a:solidFill>
                  <a:srgbClr val="990000"/>
                </a:solidFill>
                <a:latin typeface="楷体_GB2312" pitchFamily="49" charset="-122"/>
                <a:ea typeface="宋体" panose="02010600030101010101" pitchFamily="2" charset="-122"/>
              </a:rPr>
              <a:t>      </a:t>
            </a:r>
            <a:r>
              <a:rPr kumimoji="1" lang="en-US" altLang="zh-CN" sz="2400" b="1">
                <a:solidFill>
                  <a:srgbClr val="990000"/>
                </a:solidFill>
                <a:latin typeface="楷体_GB2312" pitchFamily="49" charset="-122"/>
                <a:ea typeface="宋体" panose="02010600030101010101" pitchFamily="2" charset="-122"/>
              </a:rPr>
              <a:t>(</a:t>
            </a:r>
            <a:r>
              <a:rPr kumimoji="1" lang="zh-CN" altLang="en-US" sz="2400" b="1">
                <a:solidFill>
                  <a:srgbClr val="990000"/>
                </a:solidFill>
                <a:latin typeface="楷体_GB2312" pitchFamily="49" charset="-122"/>
                <a:ea typeface="宋体" panose="02010600030101010101" pitchFamily="2" charset="-122"/>
              </a:rPr>
              <a:t>无前驱</a:t>
            </a:r>
            <a:r>
              <a:rPr kumimoji="1" lang="en-US" altLang="zh-CN" sz="2400" b="1">
                <a:solidFill>
                  <a:srgbClr val="990000"/>
                </a:solidFill>
                <a:latin typeface="楷体_GB2312" pitchFamily="49" charset="-122"/>
                <a:ea typeface="宋体" panose="02010600030101010101" pitchFamily="2" charset="-122"/>
              </a:rPr>
              <a:t>)</a:t>
            </a:r>
            <a:endParaRPr kumimoji="1" lang="en-US" altLang="zh-CN" sz="2400">
              <a:solidFill>
                <a:srgbClr val="990000"/>
              </a:solidFill>
              <a:latin typeface="楷体_GB2312" pitchFamily="49" charset="-122"/>
              <a:ea typeface="宋体" panose="02010600030101010101" pitchFamily="2" charset="-122"/>
            </a:endParaRPr>
          </a:p>
        </p:txBody>
      </p:sp>
      <p:sp>
        <p:nvSpPr>
          <p:cNvPr id="10" name="Text Box 7"/>
          <p:cNvSpPr txBox="1">
            <a:spLocks noChangeArrowheads="1"/>
          </p:cNvSpPr>
          <p:nvPr/>
        </p:nvSpPr>
        <p:spPr bwMode="auto">
          <a:xfrm>
            <a:off x="5456238" y="2251075"/>
            <a:ext cx="23574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en-US" altLang="zh-CN" sz="2400">
                <a:solidFill>
                  <a:srgbClr val="990000"/>
                </a:solidFill>
                <a:latin typeface="楷体_GB2312" pitchFamily="49" charset="-122"/>
                <a:ea typeface="宋体" panose="02010600030101010101" pitchFamily="2" charset="-122"/>
              </a:rPr>
              <a:t> </a:t>
            </a:r>
            <a:r>
              <a:rPr kumimoji="1" lang="zh-CN" altLang="en-US" sz="2400" b="1">
                <a:solidFill>
                  <a:srgbClr val="008000"/>
                </a:solidFill>
                <a:latin typeface="楷体_GB2312" pitchFamily="49" charset="-122"/>
                <a:ea typeface="宋体" panose="02010600030101010101" pitchFamily="2" charset="-122"/>
              </a:rPr>
              <a:t>根结点</a:t>
            </a:r>
          </a:p>
          <a:p>
            <a:pPr eaLnBrk="1" hangingPunct="1">
              <a:spcBef>
                <a:spcPct val="0"/>
              </a:spcBef>
              <a:spcAft>
                <a:spcPct val="0"/>
              </a:spcAft>
              <a:buClrTx/>
              <a:buFontTx/>
              <a:buNone/>
            </a:pPr>
            <a:r>
              <a:rPr kumimoji="1" lang="zh-CN" altLang="en-US" sz="2400" b="1">
                <a:solidFill>
                  <a:srgbClr val="008000"/>
                </a:solidFill>
                <a:latin typeface="楷体_GB2312" pitchFamily="49" charset="-122"/>
                <a:ea typeface="宋体" panose="02010600030101010101" pitchFamily="2" charset="-122"/>
              </a:rPr>
              <a:t>      </a:t>
            </a:r>
            <a:r>
              <a:rPr kumimoji="1" lang="en-US" altLang="zh-CN" sz="2400" b="1">
                <a:solidFill>
                  <a:srgbClr val="008000"/>
                </a:solidFill>
                <a:latin typeface="楷体_GB2312" pitchFamily="49" charset="-122"/>
                <a:ea typeface="宋体" panose="02010600030101010101" pitchFamily="2" charset="-122"/>
              </a:rPr>
              <a:t>(</a:t>
            </a:r>
            <a:r>
              <a:rPr kumimoji="1" lang="zh-CN" altLang="en-US" sz="2400" b="1">
                <a:solidFill>
                  <a:srgbClr val="008000"/>
                </a:solidFill>
                <a:latin typeface="楷体_GB2312" pitchFamily="49" charset="-122"/>
                <a:ea typeface="宋体" panose="02010600030101010101" pitchFamily="2" charset="-122"/>
              </a:rPr>
              <a:t>无双亲</a:t>
            </a:r>
            <a:r>
              <a:rPr kumimoji="1" lang="en-US" altLang="zh-CN" sz="2400" b="1">
                <a:solidFill>
                  <a:srgbClr val="008000"/>
                </a:solidFill>
                <a:latin typeface="楷体_GB2312" pitchFamily="49" charset="-122"/>
                <a:ea typeface="宋体" panose="02010600030101010101" pitchFamily="2" charset="-122"/>
              </a:rPr>
              <a:t>)</a:t>
            </a:r>
          </a:p>
        </p:txBody>
      </p:sp>
      <p:sp>
        <p:nvSpPr>
          <p:cNvPr id="11" name="Text Box 8"/>
          <p:cNvSpPr txBox="1">
            <a:spLocks noChangeArrowheads="1"/>
          </p:cNvSpPr>
          <p:nvPr/>
        </p:nvSpPr>
        <p:spPr bwMode="auto">
          <a:xfrm>
            <a:off x="1322388" y="3530600"/>
            <a:ext cx="26352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zh-CN" altLang="en-US" sz="2400" b="1">
                <a:solidFill>
                  <a:srgbClr val="990000"/>
                </a:solidFill>
                <a:latin typeface="Times New Roman" panose="02020603050405020304" pitchFamily="18" charset="0"/>
                <a:ea typeface="宋体" panose="02010600030101010101" pitchFamily="2" charset="-122"/>
              </a:rPr>
              <a:t>最后一个数据元素</a:t>
            </a:r>
          </a:p>
          <a:p>
            <a:pPr eaLnBrk="1" hangingPunct="1">
              <a:spcBef>
                <a:spcPct val="0"/>
              </a:spcBef>
              <a:spcAft>
                <a:spcPct val="0"/>
              </a:spcAft>
              <a:buClrTx/>
              <a:buFontTx/>
              <a:buNone/>
            </a:pPr>
            <a:r>
              <a:rPr kumimoji="1" lang="zh-CN" altLang="en-US" sz="2400" b="1">
                <a:solidFill>
                  <a:srgbClr val="990000"/>
                </a:solidFill>
                <a:latin typeface="Times New Roman" panose="02020603050405020304" pitchFamily="18" charset="0"/>
                <a:ea typeface="宋体" panose="02010600030101010101" pitchFamily="2" charset="-122"/>
              </a:rPr>
              <a:t>              </a:t>
            </a:r>
            <a:r>
              <a:rPr kumimoji="1" lang="en-US" altLang="zh-CN" sz="2400" b="1">
                <a:solidFill>
                  <a:srgbClr val="990000"/>
                </a:solidFill>
                <a:latin typeface="Times New Roman" panose="02020603050405020304" pitchFamily="18" charset="0"/>
                <a:ea typeface="宋体" panose="02010600030101010101" pitchFamily="2" charset="-122"/>
              </a:rPr>
              <a:t>(</a:t>
            </a:r>
            <a:r>
              <a:rPr kumimoji="1" lang="zh-CN" altLang="en-US" sz="2400" b="1">
                <a:solidFill>
                  <a:srgbClr val="990000"/>
                </a:solidFill>
                <a:latin typeface="Times New Roman" panose="02020603050405020304" pitchFamily="18" charset="0"/>
                <a:ea typeface="宋体" panose="02010600030101010101" pitchFamily="2" charset="-122"/>
              </a:rPr>
              <a:t>无后继</a:t>
            </a:r>
            <a:r>
              <a:rPr kumimoji="1" lang="en-US" altLang="zh-CN" sz="2400" b="1">
                <a:solidFill>
                  <a:srgbClr val="990000"/>
                </a:solidFill>
                <a:latin typeface="Times New Roman" panose="02020603050405020304" pitchFamily="18" charset="0"/>
                <a:ea typeface="宋体" panose="02010600030101010101" pitchFamily="2" charset="-122"/>
              </a:rPr>
              <a:t>)</a:t>
            </a:r>
            <a:endParaRPr kumimoji="1" lang="en-US" altLang="zh-CN" sz="2400">
              <a:latin typeface="Times New Roman" panose="02020603050405020304" pitchFamily="18" charset="0"/>
              <a:ea typeface="宋体" panose="02010600030101010101" pitchFamily="2" charset="-122"/>
            </a:endParaRPr>
          </a:p>
        </p:txBody>
      </p:sp>
      <p:sp>
        <p:nvSpPr>
          <p:cNvPr id="12" name="Text Box 9"/>
          <p:cNvSpPr txBox="1">
            <a:spLocks noChangeArrowheads="1"/>
          </p:cNvSpPr>
          <p:nvPr/>
        </p:nvSpPr>
        <p:spPr bwMode="auto">
          <a:xfrm>
            <a:off x="5741988" y="3530600"/>
            <a:ext cx="22018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zh-CN" altLang="en-US" sz="2400" b="1">
                <a:solidFill>
                  <a:srgbClr val="008000"/>
                </a:solidFill>
                <a:latin typeface="楷体_GB2312" pitchFamily="49" charset="-122"/>
                <a:ea typeface="宋体" panose="02010600030101010101" pitchFamily="2" charset="-122"/>
              </a:rPr>
              <a:t>多个叶子结点</a:t>
            </a:r>
          </a:p>
          <a:p>
            <a:pPr eaLnBrk="1" hangingPunct="1">
              <a:spcBef>
                <a:spcPct val="0"/>
              </a:spcBef>
              <a:spcAft>
                <a:spcPct val="0"/>
              </a:spcAft>
              <a:buClrTx/>
              <a:buFontTx/>
              <a:buNone/>
            </a:pPr>
            <a:r>
              <a:rPr kumimoji="1" lang="zh-CN" altLang="en-US" sz="2400" b="1">
                <a:solidFill>
                  <a:srgbClr val="008000"/>
                </a:solidFill>
                <a:latin typeface="楷体_GB2312" pitchFamily="49" charset="-122"/>
                <a:ea typeface="宋体" panose="02010600030101010101" pitchFamily="2" charset="-122"/>
              </a:rPr>
              <a:t>     </a:t>
            </a:r>
            <a:r>
              <a:rPr kumimoji="1" lang="en-US" altLang="zh-CN" sz="2400" b="1">
                <a:solidFill>
                  <a:srgbClr val="008000"/>
                </a:solidFill>
                <a:latin typeface="楷体_GB2312" pitchFamily="49" charset="-122"/>
                <a:ea typeface="宋体" panose="02010600030101010101" pitchFamily="2" charset="-122"/>
              </a:rPr>
              <a:t>(</a:t>
            </a:r>
            <a:r>
              <a:rPr kumimoji="1" lang="zh-CN" altLang="en-US" sz="2400" b="1">
                <a:solidFill>
                  <a:srgbClr val="008000"/>
                </a:solidFill>
                <a:latin typeface="楷体_GB2312" pitchFamily="49" charset="-122"/>
                <a:ea typeface="宋体" panose="02010600030101010101" pitchFamily="2" charset="-122"/>
              </a:rPr>
              <a:t>无孩子</a:t>
            </a:r>
            <a:r>
              <a:rPr kumimoji="1" lang="en-US" altLang="zh-CN" sz="2400" b="1">
                <a:solidFill>
                  <a:srgbClr val="008000"/>
                </a:solidFill>
                <a:latin typeface="楷体_GB2312" pitchFamily="49" charset="-122"/>
                <a:ea typeface="宋体" panose="02010600030101010101" pitchFamily="2" charset="-122"/>
              </a:rPr>
              <a:t>)</a:t>
            </a:r>
          </a:p>
        </p:txBody>
      </p:sp>
      <p:sp>
        <p:nvSpPr>
          <p:cNvPr id="13" name="Text Box 10"/>
          <p:cNvSpPr txBox="1">
            <a:spLocks noChangeArrowheads="1"/>
          </p:cNvSpPr>
          <p:nvPr/>
        </p:nvSpPr>
        <p:spPr bwMode="auto">
          <a:xfrm>
            <a:off x="1474788" y="4902200"/>
            <a:ext cx="23336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zh-CN" altLang="en-US" sz="2400" b="1">
                <a:solidFill>
                  <a:srgbClr val="990000"/>
                </a:solidFill>
                <a:latin typeface="楷体_GB2312" pitchFamily="49" charset="-122"/>
                <a:ea typeface="宋体" panose="02010600030101010101" pitchFamily="2" charset="-122"/>
              </a:rPr>
              <a:t>其它数据元素</a:t>
            </a:r>
          </a:p>
          <a:p>
            <a:pPr eaLnBrk="1" hangingPunct="1">
              <a:spcBef>
                <a:spcPct val="0"/>
              </a:spcBef>
              <a:spcAft>
                <a:spcPct val="0"/>
              </a:spcAft>
              <a:buClrTx/>
              <a:buFontTx/>
              <a:buNone/>
            </a:pPr>
            <a:r>
              <a:rPr kumimoji="1" lang="en-US" altLang="zh-CN" sz="2400" b="1">
                <a:solidFill>
                  <a:srgbClr val="990000"/>
                </a:solidFill>
                <a:latin typeface="楷体_GB2312" pitchFamily="49" charset="-122"/>
                <a:ea typeface="宋体" panose="02010600030101010101" pitchFamily="2" charset="-122"/>
              </a:rPr>
              <a:t>(</a:t>
            </a:r>
            <a:r>
              <a:rPr kumimoji="1" lang="zh-CN" altLang="en-US" sz="2400" b="1">
                <a:solidFill>
                  <a:srgbClr val="990000"/>
                </a:solidFill>
                <a:latin typeface="楷体_GB2312" pitchFamily="49" charset="-122"/>
                <a:ea typeface="宋体" panose="02010600030101010101" pitchFamily="2" charset="-122"/>
              </a:rPr>
              <a:t>一个前驱、</a:t>
            </a:r>
          </a:p>
          <a:p>
            <a:pPr eaLnBrk="1" hangingPunct="1">
              <a:spcBef>
                <a:spcPct val="0"/>
              </a:spcBef>
              <a:spcAft>
                <a:spcPct val="0"/>
              </a:spcAft>
              <a:buClrTx/>
              <a:buFontTx/>
              <a:buNone/>
            </a:pPr>
            <a:r>
              <a:rPr kumimoji="1" lang="zh-CN" altLang="en-US" sz="2400" b="1">
                <a:solidFill>
                  <a:srgbClr val="990000"/>
                </a:solidFill>
                <a:latin typeface="楷体_GB2312" pitchFamily="49" charset="-122"/>
                <a:ea typeface="宋体" panose="02010600030101010101" pitchFamily="2" charset="-122"/>
              </a:rPr>
              <a:t>     一个后继</a:t>
            </a:r>
            <a:r>
              <a:rPr kumimoji="1" lang="en-US" altLang="zh-CN" sz="2400" b="1">
                <a:solidFill>
                  <a:srgbClr val="990000"/>
                </a:solidFill>
                <a:latin typeface="楷体_GB2312" pitchFamily="49" charset="-122"/>
                <a:ea typeface="宋体" panose="02010600030101010101" pitchFamily="2" charset="-122"/>
              </a:rPr>
              <a:t>)</a:t>
            </a:r>
            <a:endParaRPr kumimoji="1" lang="en-US" altLang="zh-CN" sz="2400">
              <a:solidFill>
                <a:srgbClr val="990000"/>
              </a:solidFill>
              <a:latin typeface="楷体_GB2312" pitchFamily="49" charset="-122"/>
              <a:ea typeface="宋体" panose="02010600030101010101" pitchFamily="2" charset="-122"/>
            </a:endParaRPr>
          </a:p>
        </p:txBody>
      </p:sp>
      <p:sp>
        <p:nvSpPr>
          <p:cNvPr id="14" name="Text Box 11"/>
          <p:cNvSpPr txBox="1">
            <a:spLocks noChangeArrowheads="1"/>
          </p:cNvSpPr>
          <p:nvPr/>
        </p:nvSpPr>
        <p:spPr bwMode="auto">
          <a:xfrm>
            <a:off x="5818188" y="4826000"/>
            <a:ext cx="22002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zh-CN" altLang="en-US" sz="2400" b="1">
                <a:solidFill>
                  <a:srgbClr val="008000"/>
                </a:solidFill>
                <a:latin typeface="楷体_GB2312" pitchFamily="49" charset="-122"/>
                <a:ea typeface="宋体" panose="02010600030101010101" pitchFamily="2" charset="-122"/>
              </a:rPr>
              <a:t>其它数据元素</a:t>
            </a:r>
          </a:p>
          <a:p>
            <a:pPr eaLnBrk="1" hangingPunct="1">
              <a:spcBef>
                <a:spcPct val="0"/>
              </a:spcBef>
              <a:spcAft>
                <a:spcPct val="0"/>
              </a:spcAft>
              <a:buClrTx/>
              <a:buFontTx/>
              <a:buNone/>
            </a:pPr>
            <a:r>
              <a:rPr kumimoji="1" lang="en-US" altLang="zh-CN" sz="2400" b="1">
                <a:solidFill>
                  <a:srgbClr val="008000"/>
                </a:solidFill>
                <a:latin typeface="楷体_GB2312" pitchFamily="49" charset="-122"/>
                <a:ea typeface="宋体" panose="02010600030101010101" pitchFamily="2" charset="-122"/>
              </a:rPr>
              <a:t>(</a:t>
            </a:r>
            <a:r>
              <a:rPr kumimoji="1" lang="zh-CN" altLang="en-US" sz="2400" b="1">
                <a:solidFill>
                  <a:srgbClr val="008000"/>
                </a:solidFill>
                <a:latin typeface="楷体_GB2312" pitchFamily="49" charset="-122"/>
                <a:ea typeface="宋体" panose="02010600030101010101" pitchFamily="2" charset="-122"/>
              </a:rPr>
              <a:t>一个双亲、</a:t>
            </a:r>
          </a:p>
          <a:p>
            <a:pPr eaLnBrk="1" hangingPunct="1">
              <a:spcBef>
                <a:spcPct val="0"/>
              </a:spcBef>
              <a:spcAft>
                <a:spcPct val="0"/>
              </a:spcAft>
              <a:buClrTx/>
              <a:buFontTx/>
              <a:buNone/>
            </a:pPr>
            <a:r>
              <a:rPr kumimoji="1" lang="zh-CN" altLang="en-US" sz="2400" b="1">
                <a:solidFill>
                  <a:srgbClr val="008000"/>
                </a:solidFill>
                <a:latin typeface="楷体_GB2312" pitchFamily="49" charset="-122"/>
                <a:ea typeface="宋体" panose="02010600030101010101" pitchFamily="2" charset="-122"/>
              </a:rPr>
              <a:t>    多个孩子</a:t>
            </a:r>
            <a:r>
              <a:rPr kumimoji="1" lang="en-US" altLang="zh-CN" sz="2400" b="1">
                <a:solidFill>
                  <a:srgbClr val="008000"/>
                </a:solidFill>
                <a:latin typeface="楷体_GB2312" pitchFamily="49" charset="-122"/>
                <a:ea typeface="宋体" panose="02010600030101010101" pitchFamily="2" charset="-122"/>
              </a:rPr>
              <a:t>)</a:t>
            </a:r>
            <a:endParaRPr kumimoji="1" lang="en-US" altLang="zh-CN" sz="2400">
              <a:solidFill>
                <a:srgbClr val="990000"/>
              </a:solidFill>
              <a:latin typeface="楷体_GB2312" pitchFamily="49"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utoUpdateAnimBg="0"/>
      <p:bldP spid="11" grpId="0" autoUpdateAnimBg="0"/>
      <p:bldP spid="12" grpId="0" autoUpdateAnimBg="0"/>
      <p:bldP spid="13" grpId="0" autoUpdateAnimBg="0"/>
      <p:bldP spid="1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05D7D7E9-D08C-4A9D-B2B6-2280FDCA79C9}" type="slidenum">
              <a:rPr lang="zh-CN" altLang="en-US" sz="1000" smtClean="0"/>
              <a:pPr>
                <a:spcBef>
                  <a:spcPct val="0"/>
                </a:spcBef>
                <a:spcAft>
                  <a:spcPct val="0"/>
                </a:spcAft>
                <a:buClrTx/>
                <a:buFontTx/>
                <a:buNone/>
              </a:pPr>
              <a:t>14</a:t>
            </a:fld>
            <a:endParaRPr lang="zh-CN" altLang="en-US" sz="1000"/>
          </a:p>
        </p:txBody>
      </p:sp>
      <p:sp>
        <p:nvSpPr>
          <p:cNvPr id="20482" name="标题 1"/>
          <p:cNvSpPr>
            <a:spLocks noGrp="1"/>
          </p:cNvSpPr>
          <p:nvPr>
            <p:ph type="title" idx="4294967295"/>
          </p:nvPr>
        </p:nvSpPr>
        <p:spPr>
          <a:xfrm>
            <a:off x="1439863" y="315913"/>
            <a:ext cx="7704137" cy="592137"/>
          </a:xfrm>
        </p:spPr>
        <p:txBody>
          <a:bodyPr/>
          <a:lstStyle/>
          <a:p>
            <a:r>
              <a:rPr lang="zh-CN" altLang="en-US"/>
              <a:t>二叉树</a:t>
            </a:r>
          </a:p>
        </p:txBody>
      </p:sp>
      <p:sp>
        <p:nvSpPr>
          <p:cNvPr id="22531" name="内容占位符 2"/>
          <p:cNvSpPr>
            <a:spLocks noGrp="1"/>
          </p:cNvSpPr>
          <p:nvPr>
            <p:ph idx="4294967295"/>
          </p:nvPr>
        </p:nvSpPr>
        <p:spPr>
          <a:xfrm>
            <a:off x="0" y="1125538"/>
            <a:ext cx="8207375" cy="5162550"/>
          </a:xfrm>
        </p:spPr>
        <p:txBody>
          <a:bodyPr/>
          <a:lstStyle/>
          <a:p>
            <a:pPr>
              <a:lnSpc>
                <a:spcPct val="90000"/>
              </a:lnSpc>
            </a:pPr>
            <a:r>
              <a:rPr lang="zh-CN" altLang="en-US">
                <a:solidFill>
                  <a:srgbClr val="4C34FE"/>
                </a:solidFill>
              </a:rPr>
              <a:t>定义</a:t>
            </a:r>
            <a:r>
              <a:rPr lang="zh-CN" altLang="en-US"/>
              <a:t>：</a:t>
            </a:r>
            <a:r>
              <a:rPr lang="zh-CN" altLang="en-US">
                <a:solidFill>
                  <a:srgbClr val="FF0000"/>
                </a:solidFill>
              </a:rPr>
              <a:t>二叉树</a:t>
            </a:r>
            <a:r>
              <a:rPr lang="zh-CN" altLang="en-US"/>
              <a:t>是</a:t>
            </a:r>
            <a:r>
              <a:rPr lang="en-US" altLang="zh-CN"/>
              <a:t>n(n</a:t>
            </a:r>
            <a:r>
              <a:rPr lang="en-US" altLang="zh-CN">
                <a:sym typeface="Symbol" panose="05050102010706020507" pitchFamily="18" charset="2"/>
              </a:rPr>
              <a:t>0)</a:t>
            </a:r>
            <a:r>
              <a:rPr lang="zh-CN" altLang="zh-CN">
                <a:sym typeface="Symbol" panose="05050102010706020507" pitchFamily="18" charset="2"/>
              </a:rPr>
              <a:t>个结点的有限集，它或为</a:t>
            </a:r>
            <a:r>
              <a:rPr lang="zh-CN" altLang="zh-CN">
                <a:solidFill>
                  <a:srgbClr val="FF0000"/>
                </a:solidFill>
                <a:sym typeface="Symbol" panose="05050102010706020507" pitchFamily="18" charset="2"/>
              </a:rPr>
              <a:t>空</a:t>
            </a:r>
            <a:r>
              <a:rPr lang="zh-CN" altLang="en-US">
                <a:solidFill>
                  <a:srgbClr val="FF0000"/>
                </a:solidFill>
                <a:sym typeface="Symbol" panose="05050102010706020507" pitchFamily="18" charset="2"/>
              </a:rPr>
              <a:t>二叉树</a:t>
            </a:r>
            <a:r>
              <a:rPr lang="zh-CN" altLang="zh-CN">
                <a:solidFill>
                  <a:srgbClr val="FF0000"/>
                </a:solidFill>
                <a:sym typeface="Symbol" panose="05050102010706020507" pitchFamily="18" charset="2"/>
              </a:rPr>
              <a:t>树</a:t>
            </a:r>
            <a:r>
              <a:rPr lang="zh-CN" altLang="zh-CN">
                <a:sym typeface="Symbol" panose="05050102010706020507" pitchFamily="18" charset="2"/>
              </a:rPr>
              <a:t>(</a:t>
            </a:r>
            <a:r>
              <a:rPr lang="en-US" altLang="zh-CN">
                <a:sym typeface="Symbol" panose="05050102010706020507" pitchFamily="18" charset="2"/>
              </a:rPr>
              <a:t>n=0)</a:t>
            </a:r>
            <a:r>
              <a:rPr lang="zh-CN" altLang="en-US">
                <a:sym typeface="Symbol" panose="05050102010706020507" pitchFamily="18" charset="2"/>
              </a:rPr>
              <a:t>，</a:t>
            </a:r>
            <a:r>
              <a:rPr lang="zh-CN" altLang="zh-CN">
                <a:sym typeface="Symbol" panose="05050102010706020507" pitchFamily="18" charset="2"/>
              </a:rPr>
              <a:t>或由一个根结点和两棵分别称为左子树和右子树的互不相交的二叉树构成</a:t>
            </a:r>
            <a:r>
              <a:rPr lang="zh-CN" altLang="en-US">
                <a:sym typeface="Symbol" panose="05050102010706020507" pitchFamily="18" charset="2"/>
              </a:rPr>
              <a:t>的</a:t>
            </a:r>
            <a:r>
              <a:rPr lang="zh-CN" altLang="en-US">
                <a:solidFill>
                  <a:srgbClr val="FF0000"/>
                </a:solidFill>
                <a:sym typeface="Symbol" panose="05050102010706020507" pitchFamily="18" charset="2"/>
              </a:rPr>
              <a:t>非空二叉树</a:t>
            </a:r>
            <a:r>
              <a:rPr lang="en-US" altLang="zh-CN">
                <a:sym typeface="Symbol" panose="05050102010706020507" pitchFamily="18" charset="2"/>
              </a:rPr>
              <a:t>(n&gt;0)</a:t>
            </a:r>
            <a:endParaRPr lang="zh-CN" altLang="zh-CN">
              <a:sym typeface="Symbol" panose="05050102010706020507" pitchFamily="18" charset="2"/>
            </a:endParaRPr>
          </a:p>
          <a:p>
            <a:pPr>
              <a:lnSpc>
                <a:spcPct val="90000"/>
              </a:lnSpc>
            </a:pPr>
            <a:r>
              <a:rPr lang="zh-CN" altLang="zh-CN">
                <a:solidFill>
                  <a:srgbClr val="3333FF"/>
                </a:solidFill>
                <a:sym typeface="Symbol" panose="05050102010706020507" pitchFamily="18" charset="2"/>
              </a:rPr>
              <a:t>特点</a:t>
            </a:r>
          </a:p>
          <a:p>
            <a:pPr lvl="1">
              <a:lnSpc>
                <a:spcPct val="90000"/>
              </a:lnSpc>
            </a:pPr>
            <a:r>
              <a:rPr lang="zh-CN" altLang="en-US">
                <a:sym typeface="Symbol" panose="05050102010706020507" pitchFamily="18" charset="2"/>
              </a:rPr>
              <a:t>每个结点至多有二棵子树</a:t>
            </a:r>
            <a:r>
              <a:rPr lang="en-US" altLang="zh-CN">
                <a:sym typeface="Symbol" panose="05050102010706020507" pitchFamily="18" charset="2"/>
              </a:rPr>
              <a:t>(</a:t>
            </a:r>
            <a:r>
              <a:rPr lang="zh-CN" altLang="en-US">
                <a:sym typeface="Symbol" panose="05050102010706020507" pitchFamily="18" charset="2"/>
              </a:rPr>
              <a:t>即不存在度大于</a:t>
            </a:r>
            <a:r>
              <a:rPr lang="en-US" altLang="zh-CN">
                <a:sym typeface="Symbol" panose="05050102010706020507" pitchFamily="18" charset="2"/>
              </a:rPr>
              <a:t>2</a:t>
            </a:r>
            <a:r>
              <a:rPr lang="zh-CN" altLang="en-US">
                <a:sym typeface="Symbol" panose="05050102010706020507" pitchFamily="18" charset="2"/>
              </a:rPr>
              <a:t>的结点</a:t>
            </a:r>
            <a:r>
              <a:rPr lang="en-US" altLang="zh-CN">
                <a:sym typeface="Symbol" panose="05050102010706020507" pitchFamily="18" charset="2"/>
              </a:rPr>
              <a:t>)</a:t>
            </a:r>
          </a:p>
          <a:p>
            <a:pPr lvl="1">
              <a:lnSpc>
                <a:spcPct val="90000"/>
              </a:lnSpc>
            </a:pPr>
            <a:r>
              <a:rPr lang="zh-CN" altLang="en-US">
                <a:sym typeface="Symbol" panose="05050102010706020507" pitchFamily="18" charset="2"/>
              </a:rPr>
              <a:t>二叉树的子树有左、右之分，且其次序不能任意颠倒</a:t>
            </a:r>
          </a:p>
          <a:p>
            <a:pPr lvl="2">
              <a:lnSpc>
                <a:spcPct val="90000"/>
              </a:lnSpc>
              <a:spcBef>
                <a:spcPct val="10000"/>
              </a:spcBef>
              <a:buFont typeface="Wingdings" panose="05000000000000000000" pitchFamily="2" charset="2"/>
              <a:buNone/>
            </a:pPr>
            <a:endParaRPr lang="zh-CN" altLang="en-US" sz="2800">
              <a:solidFill>
                <a:srgbClr val="3333FF"/>
              </a:solidFill>
              <a:sym typeface="Symbol" panose="05050102010706020507" pitchFamily="18" charset="2"/>
            </a:endParaRPr>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473C803E-BB4A-4E8A-9EC4-35AF78E9D83E}" type="slidenum">
              <a:rPr lang="zh-CN" altLang="en-US" sz="1000" smtClean="0"/>
              <a:pPr>
                <a:spcBef>
                  <a:spcPct val="0"/>
                </a:spcBef>
                <a:spcAft>
                  <a:spcPct val="0"/>
                </a:spcAft>
                <a:buClrTx/>
                <a:buFontTx/>
                <a:buNone/>
              </a:pPr>
              <a:t>15</a:t>
            </a:fld>
            <a:endParaRPr lang="zh-CN" altLang="en-US" sz="1000"/>
          </a:p>
        </p:txBody>
      </p:sp>
      <p:sp>
        <p:nvSpPr>
          <p:cNvPr id="21506" name="标题 1"/>
          <p:cNvSpPr>
            <a:spLocks noGrp="1"/>
          </p:cNvSpPr>
          <p:nvPr>
            <p:ph type="title" idx="4294967295"/>
          </p:nvPr>
        </p:nvSpPr>
        <p:spPr>
          <a:xfrm>
            <a:off x="1439863" y="315913"/>
            <a:ext cx="7704137" cy="592137"/>
          </a:xfrm>
        </p:spPr>
        <p:txBody>
          <a:bodyPr/>
          <a:lstStyle/>
          <a:p>
            <a:r>
              <a:rPr lang="zh-CN" altLang="en-US"/>
              <a:t>二叉树的基本形态</a:t>
            </a:r>
          </a:p>
        </p:txBody>
      </p:sp>
      <p:grpSp>
        <p:nvGrpSpPr>
          <p:cNvPr id="31" name="Group 35"/>
          <p:cNvGrpSpPr>
            <a:grpSpLocks/>
          </p:cNvGrpSpPr>
          <p:nvPr/>
        </p:nvGrpSpPr>
        <p:grpSpPr bwMode="auto">
          <a:xfrm>
            <a:off x="1188244" y="1696715"/>
            <a:ext cx="6767512" cy="2092325"/>
            <a:chOff x="757" y="2855"/>
            <a:chExt cx="4263" cy="1318"/>
          </a:xfrm>
        </p:grpSpPr>
        <p:sp>
          <p:nvSpPr>
            <p:cNvPr id="32" name="Text Box 36"/>
            <p:cNvSpPr txBox="1">
              <a:spLocks noChangeArrowheads="1"/>
            </p:cNvSpPr>
            <p:nvPr/>
          </p:nvSpPr>
          <p:spPr bwMode="auto">
            <a:xfrm>
              <a:off x="1235" y="3808"/>
              <a:ext cx="3384" cy="365"/>
            </a:xfrm>
            <a:prstGeom prst="rect">
              <a:avLst/>
            </a:prstGeom>
            <a:solidFill>
              <a:srgbClr val="CCFFFF"/>
            </a:solidFill>
            <a:ln w="9525">
              <a:noFill/>
              <a:miter lim="800000"/>
              <a:headEnd/>
              <a:tailEnd/>
            </a:ln>
            <a:effectLst/>
          </p:spPr>
          <p:txBody>
            <a:bodyPr>
              <a:spAutoFit/>
            </a:bodyPr>
            <a:lstStyle/>
            <a:p>
              <a:pPr algn="ctr" eaLnBrk="1" hangingPunct="1">
                <a:spcBef>
                  <a:spcPct val="0"/>
                </a:spcBef>
                <a:defRPr/>
              </a:pPr>
              <a:r>
                <a:rPr lang="zh-CN" altLang="en-US" sz="3200">
                  <a:effectLst>
                    <a:outerShdw blurRad="38100" dist="38100" dir="2700000" algn="tl">
                      <a:srgbClr val="FFFFFF"/>
                    </a:outerShdw>
                  </a:effectLst>
                  <a:ea typeface="隶书" pitchFamily="49" charset="-122"/>
                  <a:cs typeface="+mn-cs"/>
                </a:rPr>
                <a:t>二叉树的五种不同形态</a:t>
              </a:r>
              <a:endParaRPr lang="zh-CN" altLang="en-US" sz="2400" b="0">
                <a:ea typeface="宋体" pitchFamily="2" charset="-122"/>
                <a:cs typeface="+mn-cs"/>
              </a:endParaRPr>
            </a:p>
          </p:txBody>
        </p:sp>
        <p:pic>
          <p:nvPicPr>
            <p:cNvPr id="33" name="Picture 3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7" y="2855"/>
              <a:ext cx="4263" cy="1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slide(fromBottom)">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AE1D031-697A-4A16-BF58-4D6846EBA6E0}" type="slidenum">
              <a:rPr lang="zh-CN" altLang="en-US" smtClean="0"/>
              <a:pPr>
                <a:defRPr/>
              </a:pPr>
              <a:t>16</a:t>
            </a:fld>
            <a:endParaRPr lang="zh-CN" altLang="en-US"/>
          </a:p>
        </p:txBody>
      </p:sp>
      <p:sp>
        <p:nvSpPr>
          <p:cNvPr id="2" name="标题 1"/>
          <p:cNvSpPr>
            <a:spLocks noGrp="1"/>
          </p:cNvSpPr>
          <p:nvPr>
            <p:ph type="title" idx="4294967295"/>
          </p:nvPr>
        </p:nvSpPr>
        <p:spPr>
          <a:xfrm>
            <a:off x="1439863" y="315913"/>
            <a:ext cx="7704137" cy="592137"/>
          </a:xfrm>
        </p:spPr>
        <p:txBody>
          <a:bodyPr/>
          <a:lstStyle/>
          <a:p>
            <a:r>
              <a:rPr lang="zh-CN" altLang="en-US" dirty="0"/>
              <a:t>练习</a:t>
            </a:r>
          </a:p>
        </p:txBody>
      </p:sp>
      <p:sp>
        <p:nvSpPr>
          <p:cNvPr id="3" name="内容占位符 2"/>
          <p:cNvSpPr>
            <a:spLocks noGrp="1"/>
          </p:cNvSpPr>
          <p:nvPr>
            <p:ph idx="4294967295"/>
          </p:nvPr>
        </p:nvSpPr>
        <p:spPr>
          <a:xfrm>
            <a:off x="0" y="1125538"/>
            <a:ext cx="8207375" cy="5162550"/>
          </a:xfrm>
        </p:spPr>
        <p:txBody>
          <a:bodyPr/>
          <a:lstStyle/>
          <a:p>
            <a:r>
              <a:rPr lang="zh-CN" altLang="en-US" dirty="0"/>
              <a:t>具有</a:t>
            </a:r>
            <a:r>
              <a:rPr lang="en-US" altLang="zh-CN" dirty="0"/>
              <a:t>3</a:t>
            </a:r>
            <a:r>
              <a:rPr lang="zh-CN" altLang="en-US" dirty="0"/>
              <a:t>个结点的二叉树可能有几种不同形态？普通树呢？ </a:t>
            </a:r>
          </a:p>
          <a:p>
            <a:endParaRPr lang="zh-CN" altLang="en-US" dirty="0"/>
          </a:p>
        </p:txBody>
      </p:sp>
      <p:grpSp>
        <p:nvGrpSpPr>
          <p:cNvPr id="5" name="Group 44"/>
          <p:cNvGrpSpPr>
            <a:grpSpLocks/>
          </p:cNvGrpSpPr>
          <p:nvPr/>
        </p:nvGrpSpPr>
        <p:grpSpPr bwMode="auto">
          <a:xfrm>
            <a:off x="477410" y="2564904"/>
            <a:ext cx="8305800" cy="1725613"/>
            <a:chOff x="432" y="1436"/>
            <a:chExt cx="4224" cy="816"/>
          </a:xfrm>
        </p:grpSpPr>
        <p:grpSp>
          <p:nvGrpSpPr>
            <p:cNvPr id="6" name="Group 12"/>
            <p:cNvGrpSpPr>
              <a:grpSpLocks/>
            </p:cNvGrpSpPr>
            <p:nvPr/>
          </p:nvGrpSpPr>
          <p:grpSpPr bwMode="auto">
            <a:xfrm>
              <a:off x="432" y="1436"/>
              <a:ext cx="864" cy="528"/>
              <a:chOff x="2736" y="2526"/>
              <a:chExt cx="960" cy="536"/>
            </a:xfrm>
          </p:grpSpPr>
          <p:sp>
            <p:nvSpPr>
              <p:cNvPr id="31" name="Oval 13"/>
              <p:cNvSpPr>
                <a:spLocks noChangeArrowheads="1"/>
              </p:cNvSpPr>
              <p:nvPr/>
            </p:nvSpPr>
            <p:spPr bwMode="auto">
              <a:xfrm>
                <a:off x="3096" y="2526"/>
                <a:ext cx="190" cy="182"/>
              </a:xfrm>
              <a:prstGeom prst="ellipse">
                <a:avLst/>
              </a:prstGeom>
              <a:solidFill>
                <a:schemeClr val="accent1"/>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endParaRPr lang="zh-CN" altLang="en-US"/>
              </a:p>
            </p:txBody>
          </p:sp>
          <p:sp>
            <p:nvSpPr>
              <p:cNvPr id="32" name="Line 14"/>
              <p:cNvSpPr>
                <a:spLocks noChangeShapeType="1"/>
              </p:cNvSpPr>
              <p:nvPr/>
            </p:nvSpPr>
            <p:spPr bwMode="auto">
              <a:xfrm flipH="1">
                <a:off x="2837" y="2682"/>
                <a:ext cx="295" cy="2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15"/>
              <p:cNvSpPr>
                <a:spLocks noChangeShapeType="1"/>
              </p:cNvSpPr>
              <p:nvPr/>
            </p:nvSpPr>
            <p:spPr bwMode="auto">
              <a:xfrm>
                <a:off x="3267" y="2682"/>
                <a:ext cx="309"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Text Box 16"/>
              <p:cNvSpPr txBox="1">
                <a:spLocks noChangeArrowheads="1"/>
              </p:cNvSpPr>
              <p:nvPr/>
            </p:nvSpPr>
            <p:spPr bwMode="auto">
              <a:xfrm>
                <a:off x="3106" y="2526"/>
                <a:ext cx="14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eaLnBrk="1" hangingPunct="1">
                  <a:spcBef>
                    <a:spcPct val="0"/>
                  </a:spcBef>
                </a:pPr>
                <a:r>
                  <a:rPr lang="zh-TW" altLang="en-US" sz="2400">
                    <a:ea typeface="PMingLiU" pitchFamily="18" charset="-120"/>
                  </a:rPr>
                  <a:t> </a:t>
                </a:r>
              </a:p>
            </p:txBody>
          </p:sp>
          <p:sp>
            <p:nvSpPr>
              <p:cNvPr id="35" name="Oval 17"/>
              <p:cNvSpPr>
                <a:spLocks noChangeArrowheads="1"/>
              </p:cNvSpPr>
              <p:nvPr/>
            </p:nvSpPr>
            <p:spPr bwMode="auto">
              <a:xfrm>
                <a:off x="3506" y="2880"/>
                <a:ext cx="190" cy="182"/>
              </a:xfrm>
              <a:prstGeom prst="ellipse">
                <a:avLst/>
              </a:prstGeom>
              <a:solidFill>
                <a:schemeClr val="accent1"/>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endParaRPr lang="zh-CN" altLang="en-US"/>
              </a:p>
            </p:txBody>
          </p:sp>
          <p:sp>
            <p:nvSpPr>
              <p:cNvPr id="36" name="Oval 18"/>
              <p:cNvSpPr>
                <a:spLocks noChangeArrowheads="1"/>
              </p:cNvSpPr>
              <p:nvPr/>
            </p:nvSpPr>
            <p:spPr bwMode="auto">
              <a:xfrm>
                <a:off x="2736" y="2880"/>
                <a:ext cx="190" cy="182"/>
              </a:xfrm>
              <a:prstGeom prst="ellipse">
                <a:avLst/>
              </a:prstGeom>
              <a:solidFill>
                <a:schemeClr val="accent1"/>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endParaRPr lang="zh-CN" altLang="en-US"/>
              </a:p>
            </p:txBody>
          </p:sp>
        </p:grpSp>
        <p:grpSp>
          <p:nvGrpSpPr>
            <p:cNvPr id="7" name="Group 19"/>
            <p:cNvGrpSpPr>
              <a:grpSpLocks/>
            </p:cNvGrpSpPr>
            <p:nvPr/>
          </p:nvGrpSpPr>
          <p:grpSpPr bwMode="auto">
            <a:xfrm>
              <a:off x="1537" y="1436"/>
              <a:ext cx="623" cy="720"/>
              <a:chOff x="1296" y="3360"/>
              <a:chExt cx="623" cy="720"/>
            </a:xfrm>
          </p:grpSpPr>
          <p:sp>
            <p:nvSpPr>
              <p:cNvPr id="26" name="Oval 20"/>
              <p:cNvSpPr>
                <a:spLocks noChangeArrowheads="1"/>
              </p:cNvSpPr>
              <p:nvPr/>
            </p:nvSpPr>
            <p:spPr bwMode="auto">
              <a:xfrm>
                <a:off x="1776" y="3360"/>
                <a:ext cx="143" cy="150"/>
              </a:xfrm>
              <a:prstGeom prst="ellipse">
                <a:avLst/>
              </a:prstGeom>
              <a:solidFill>
                <a:schemeClr val="accent1"/>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eaLnBrk="1" hangingPunct="1">
                  <a:spcBef>
                    <a:spcPct val="0"/>
                  </a:spcBef>
                </a:pPr>
                <a:endParaRPr lang="zh-CN" altLang="zh-CN" sz="2400">
                  <a:ea typeface="PMingLiU" pitchFamily="18" charset="-120"/>
                </a:endParaRPr>
              </a:p>
            </p:txBody>
          </p:sp>
          <p:sp>
            <p:nvSpPr>
              <p:cNvPr id="27" name="Line 21"/>
              <p:cNvSpPr>
                <a:spLocks noChangeShapeType="1"/>
              </p:cNvSpPr>
              <p:nvPr/>
            </p:nvSpPr>
            <p:spPr bwMode="auto">
              <a:xfrm flipH="1">
                <a:off x="1632" y="3456"/>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Oval 22"/>
              <p:cNvSpPr>
                <a:spLocks noChangeArrowheads="1"/>
              </p:cNvSpPr>
              <p:nvPr/>
            </p:nvSpPr>
            <p:spPr bwMode="auto">
              <a:xfrm>
                <a:off x="1536" y="3648"/>
                <a:ext cx="144" cy="150"/>
              </a:xfrm>
              <a:prstGeom prst="ellipse">
                <a:avLst/>
              </a:prstGeom>
              <a:solidFill>
                <a:schemeClr val="accent1"/>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endParaRPr lang="zh-CN" altLang="en-US"/>
              </a:p>
            </p:txBody>
          </p:sp>
          <p:sp>
            <p:nvSpPr>
              <p:cNvPr id="29" name="Oval 23"/>
              <p:cNvSpPr>
                <a:spLocks noChangeArrowheads="1"/>
              </p:cNvSpPr>
              <p:nvPr/>
            </p:nvSpPr>
            <p:spPr bwMode="auto">
              <a:xfrm>
                <a:off x="1296" y="3936"/>
                <a:ext cx="142" cy="144"/>
              </a:xfrm>
              <a:prstGeom prst="ellipse">
                <a:avLst/>
              </a:prstGeom>
              <a:solidFill>
                <a:schemeClr val="accent1"/>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endParaRPr lang="zh-CN" altLang="en-US"/>
              </a:p>
            </p:txBody>
          </p:sp>
          <p:sp>
            <p:nvSpPr>
              <p:cNvPr id="30" name="Line 24"/>
              <p:cNvSpPr>
                <a:spLocks noChangeShapeType="1"/>
              </p:cNvSpPr>
              <p:nvPr/>
            </p:nvSpPr>
            <p:spPr bwMode="auto">
              <a:xfrm flipH="1">
                <a:off x="1392" y="3744"/>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25"/>
            <p:cNvGrpSpPr>
              <a:grpSpLocks/>
            </p:cNvGrpSpPr>
            <p:nvPr/>
          </p:nvGrpSpPr>
          <p:grpSpPr bwMode="auto">
            <a:xfrm>
              <a:off x="3266" y="1436"/>
              <a:ext cx="622" cy="816"/>
              <a:chOff x="2352" y="3360"/>
              <a:chExt cx="622" cy="816"/>
            </a:xfrm>
          </p:grpSpPr>
          <p:sp>
            <p:nvSpPr>
              <p:cNvPr id="21" name="Oval 26"/>
              <p:cNvSpPr>
                <a:spLocks noChangeArrowheads="1"/>
              </p:cNvSpPr>
              <p:nvPr/>
            </p:nvSpPr>
            <p:spPr bwMode="auto">
              <a:xfrm>
                <a:off x="2832" y="4032"/>
                <a:ext cx="142" cy="144"/>
              </a:xfrm>
              <a:prstGeom prst="ellipse">
                <a:avLst/>
              </a:prstGeom>
              <a:solidFill>
                <a:schemeClr val="accent1"/>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endParaRPr lang="zh-CN" altLang="en-US"/>
              </a:p>
            </p:txBody>
          </p:sp>
          <p:sp>
            <p:nvSpPr>
              <p:cNvPr id="22" name="Oval 27"/>
              <p:cNvSpPr>
                <a:spLocks noChangeArrowheads="1"/>
              </p:cNvSpPr>
              <p:nvPr/>
            </p:nvSpPr>
            <p:spPr bwMode="auto">
              <a:xfrm>
                <a:off x="2592" y="3696"/>
                <a:ext cx="142" cy="144"/>
              </a:xfrm>
              <a:prstGeom prst="ellipse">
                <a:avLst/>
              </a:prstGeom>
              <a:solidFill>
                <a:schemeClr val="accent1"/>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endParaRPr lang="zh-CN" altLang="en-US"/>
              </a:p>
            </p:txBody>
          </p:sp>
          <p:sp>
            <p:nvSpPr>
              <p:cNvPr id="23" name="Oval 28"/>
              <p:cNvSpPr>
                <a:spLocks noChangeArrowheads="1"/>
              </p:cNvSpPr>
              <p:nvPr/>
            </p:nvSpPr>
            <p:spPr bwMode="auto">
              <a:xfrm>
                <a:off x="2352" y="3360"/>
                <a:ext cx="142" cy="144"/>
              </a:xfrm>
              <a:prstGeom prst="ellipse">
                <a:avLst/>
              </a:prstGeom>
              <a:solidFill>
                <a:schemeClr val="accent1"/>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endParaRPr lang="zh-CN" altLang="en-US"/>
              </a:p>
            </p:txBody>
          </p:sp>
          <p:sp>
            <p:nvSpPr>
              <p:cNvPr id="24" name="Line 29"/>
              <p:cNvSpPr>
                <a:spLocks noChangeShapeType="1"/>
              </p:cNvSpPr>
              <p:nvPr/>
            </p:nvSpPr>
            <p:spPr bwMode="auto">
              <a:xfrm>
                <a:off x="2446" y="3504"/>
                <a:ext cx="19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30"/>
              <p:cNvSpPr>
                <a:spLocks noChangeShapeType="1"/>
              </p:cNvSpPr>
              <p:nvPr/>
            </p:nvSpPr>
            <p:spPr bwMode="auto">
              <a:xfrm>
                <a:off x="2686" y="3840"/>
                <a:ext cx="19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 name="Group 31"/>
            <p:cNvGrpSpPr>
              <a:grpSpLocks/>
            </p:cNvGrpSpPr>
            <p:nvPr/>
          </p:nvGrpSpPr>
          <p:grpSpPr bwMode="auto">
            <a:xfrm>
              <a:off x="4272" y="1436"/>
              <a:ext cx="384" cy="768"/>
              <a:chOff x="3744" y="3264"/>
              <a:chExt cx="384" cy="768"/>
            </a:xfrm>
          </p:grpSpPr>
          <p:sp>
            <p:nvSpPr>
              <p:cNvPr id="16" name="Line 32"/>
              <p:cNvSpPr>
                <a:spLocks noChangeShapeType="1"/>
              </p:cNvSpPr>
              <p:nvPr/>
            </p:nvSpPr>
            <p:spPr bwMode="auto">
              <a:xfrm flipH="1">
                <a:off x="3840" y="3744"/>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Oval 33"/>
              <p:cNvSpPr>
                <a:spLocks noChangeArrowheads="1"/>
              </p:cNvSpPr>
              <p:nvPr/>
            </p:nvSpPr>
            <p:spPr bwMode="auto">
              <a:xfrm>
                <a:off x="3744" y="3888"/>
                <a:ext cx="142" cy="144"/>
              </a:xfrm>
              <a:prstGeom prst="ellipse">
                <a:avLst/>
              </a:prstGeom>
              <a:solidFill>
                <a:schemeClr val="accent1"/>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endParaRPr lang="zh-CN" altLang="en-US"/>
              </a:p>
            </p:txBody>
          </p:sp>
          <p:sp>
            <p:nvSpPr>
              <p:cNvPr id="18" name="Oval 34"/>
              <p:cNvSpPr>
                <a:spLocks noChangeArrowheads="1"/>
              </p:cNvSpPr>
              <p:nvPr/>
            </p:nvSpPr>
            <p:spPr bwMode="auto">
              <a:xfrm>
                <a:off x="3986" y="3600"/>
                <a:ext cx="142" cy="144"/>
              </a:xfrm>
              <a:prstGeom prst="ellipse">
                <a:avLst/>
              </a:prstGeom>
              <a:solidFill>
                <a:schemeClr val="accent1"/>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endParaRPr lang="zh-CN" altLang="en-US"/>
              </a:p>
            </p:txBody>
          </p:sp>
          <p:sp>
            <p:nvSpPr>
              <p:cNvPr id="19" name="Oval 35"/>
              <p:cNvSpPr>
                <a:spLocks noChangeArrowheads="1"/>
              </p:cNvSpPr>
              <p:nvPr/>
            </p:nvSpPr>
            <p:spPr bwMode="auto">
              <a:xfrm>
                <a:off x="3746" y="3264"/>
                <a:ext cx="142" cy="144"/>
              </a:xfrm>
              <a:prstGeom prst="ellipse">
                <a:avLst/>
              </a:prstGeom>
              <a:solidFill>
                <a:schemeClr val="accent1"/>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endParaRPr lang="zh-CN" altLang="en-US"/>
              </a:p>
            </p:txBody>
          </p:sp>
          <p:sp>
            <p:nvSpPr>
              <p:cNvPr id="20" name="Line 36"/>
              <p:cNvSpPr>
                <a:spLocks noChangeShapeType="1"/>
              </p:cNvSpPr>
              <p:nvPr/>
            </p:nvSpPr>
            <p:spPr bwMode="auto">
              <a:xfrm>
                <a:off x="3840" y="3408"/>
                <a:ext cx="19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 name="Group 37"/>
            <p:cNvGrpSpPr>
              <a:grpSpLocks/>
            </p:cNvGrpSpPr>
            <p:nvPr/>
          </p:nvGrpSpPr>
          <p:grpSpPr bwMode="auto">
            <a:xfrm>
              <a:off x="2545" y="1484"/>
              <a:ext cx="383" cy="720"/>
              <a:chOff x="2353" y="3264"/>
              <a:chExt cx="383" cy="720"/>
            </a:xfrm>
          </p:grpSpPr>
          <p:sp>
            <p:nvSpPr>
              <p:cNvPr id="11" name="Line 38"/>
              <p:cNvSpPr>
                <a:spLocks noChangeShapeType="1"/>
              </p:cNvSpPr>
              <p:nvPr/>
            </p:nvSpPr>
            <p:spPr bwMode="auto">
              <a:xfrm>
                <a:off x="2451" y="3696"/>
                <a:ext cx="16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Oval 39"/>
              <p:cNvSpPr>
                <a:spLocks noChangeArrowheads="1"/>
              </p:cNvSpPr>
              <p:nvPr/>
            </p:nvSpPr>
            <p:spPr bwMode="auto">
              <a:xfrm>
                <a:off x="2593" y="3264"/>
                <a:ext cx="143" cy="150"/>
              </a:xfrm>
              <a:prstGeom prst="ellipse">
                <a:avLst/>
              </a:prstGeom>
              <a:solidFill>
                <a:schemeClr val="accent1"/>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eaLnBrk="1" hangingPunct="1">
                  <a:spcBef>
                    <a:spcPct val="0"/>
                  </a:spcBef>
                </a:pPr>
                <a:endParaRPr lang="zh-CN" altLang="zh-CN" sz="2400">
                  <a:ea typeface="PMingLiU" pitchFamily="18" charset="-120"/>
                </a:endParaRPr>
              </a:p>
            </p:txBody>
          </p:sp>
          <p:sp>
            <p:nvSpPr>
              <p:cNvPr id="13" name="Line 40"/>
              <p:cNvSpPr>
                <a:spLocks noChangeShapeType="1"/>
              </p:cNvSpPr>
              <p:nvPr/>
            </p:nvSpPr>
            <p:spPr bwMode="auto">
              <a:xfrm flipH="1">
                <a:off x="2449" y="3360"/>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Oval 41"/>
              <p:cNvSpPr>
                <a:spLocks noChangeArrowheads="1"/>
              </p:cNvSpPr>
              <p:nvPr/>
            </p:nvSpPr>
            <p:spPr bwMode="auto">
              <a:xfrm>
                <a:off x="2353" y="3552"/>
                <a:ext cx="144" cy="150"/>
              </a:xfrm>
              <a:prstGeom prst="ellipse">
                <a:avLst/>
              </a:prstGeom>
              <a:solidFill>
                <a:schemeClr val="accent1"/>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endParaRPr lang="zh-CN" altLang="en-US"/>
              </a:p>
            </p:txBody>
          </p:sp>
          <p:sp>
            <p:nvSpPr>
              <p:cNvPr id="15" name="Oval 42"/>
              <p:cNvSpPr>
                <a:spLocks noChangeArrowheads="1"/>
              </p:cNvSpPr>
              <p:nvPr/>
            </p:nvSpPr>
            <p:spPr bwMode="auto">
              <a:xfrm>
                <a:off x="2592" y="3840"/>
                <a:ext cx="142" cy="144"/>
              </a:xfrm>
              <a:prstGeom prst="ellipse">
                <a:avLst/>
              </a:prstGeom>
              <a:solidFill>
                <a:schemeClr val="accent1"/>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endParaRPr lang="zh-CN" altLang="en-US"/>
              </a:p>
            </p:txBody>
          </p:sp>
        </p:grpSp>
      </p:grpSp>
    </p:spTree>
    <p:extLst>
      <p:ext uri="{BB962C8B-B14F-4D97-AF65-F5344CB8AC3E}">
        <p14:creationId xmlns:p14="http://schemas.microsoft.com/office/powerpoint/2010/main" val="4225402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8A46830D-8450-4C3F-B324-2A901948724E}" type="slidenum">
              <a:rPr lang="zh-CN" altLang="en-US" sz="1000" smtClean="0"/>
              <a:pPr>
                <a:spcBef>
                  <a:spcPct val="0"/>
                </a:spcBef>
                <a:spcAft>
                  <a:spcPct val="0"/>
                </a:spcAft>
                <a:buClrTx/>
                <a:buFontTx/>
                <a:buNone/>
              </a:pPr>
              <a:t>17</a:t>
            </a:fld>
            <a:endParaRPr lang="zh-CN" altLang="en-US" sz="1000"/>
          </a:p>
        </p:txBody>
      </p:sp>
      <p:sp>
        <p:nvSpPr>
          <p:cNvPr id="22530" name="标题 1"/>
          <p:cNvSpPr>
            <a:spLocks noGrp="1"/>
          </p:cNvSpPr>
          <p:nvPr>
            <p:ph type="title" idx="4294967295"/>
          </p:nvPr>
        </p:nvSpPr>
        <p:spPr>
          <a:xfrm>
            <a:off x="1439863" y="315913"/>
            <a:ext cx="7704137" cy="592137"/>
          </a:xfrm>
        </p:spPr>
        <p:txBody>
          <a:bodyPr/>
          <a:lstStyle/>
          <a:p>
            <a:r>
              <a:rPr lang="zh-CN" altLang="en-US"/>
              <a:t>二叉树的性质</a:t>
            </a:r>
          </a:p>
        </p:txBody>
      </p:sp>
      <p:sp>
        <p:nvSpPr>
          <p:cNvPr id="22531" name="内容占位符 2"/>
          <p:cNvSpPr>
            <a:spLocks noGrp="1"/>
          </p:cNvSpPr>
          <p:nvPr>
            <p:ph idx="4294967295"/>
          </p:nvPr>
        </p:nvSpPr>
        <p:spPr>
          <a:xfrm>
            <a:off x="0" y="1125538"/>
            <a:ext cx="8207375" cy="2562225"/>
          </a:xfrm>
        </p:spPr>
        <p:txBody>
          <a:bodyPr/>
          <a:lstStyle/>
          <a:p>
            <a:pPr marL="514350" indent="-514350">
              <a:buFont typeface="Arial" panose="020B0604020202020204" pitchFamily="34" charset="0"/>
              <a:buAutoNum type="arabicPeriod"/>
            </a:pPr>
            <a:r>
              <a:rPr lang="zh-CN" altLang="en-US">
                <a:solidFill>
                  <a:srgbClr val="3333FF"/>
                </a:solidFill>
              </a:rPr>
              <a:t>二叉树第</a:t>
            </a:r>
            <a:r>
              <a:rPr lang="en-US" altLang="zh-CN">
                <a:solidFill>
                  <a:srgbClr val="3333FF"/>
                </a:solidFill>
              </a:rPr>
              <a:t>i</a:t>
            </a:r>
            <a:r>
              <a:rPr lang="zh-CN" altLang="en-US">
                <a:solidFill>
                  <a:srgbClr val="3333FF"/>
                </a:solidFill>
              </a:rPr>
              <a:t>层上的结点数目最多为 </a:t>
            </a:r>
            <a:r>
              <a:rPr lang="en-US" altLang="zh-CN">
                <a:solidFill>
                  <a:srgbClr val="3333FF"/>
                </a:solidFill>
              </a:rPr>
              <a:t>2</a:t>
            </a:r>
            <a:r>
              <a:rPr lang="en-US" altLang="zh-CN" baseline="30000">
                <a:solidFill>
                  <a:srgbClr val="3333FF"/>
                </a:solidFill>
              </a:rPr>
              <a:t>i-1</a:t>
            </a:r>
            <a:r>
              <a:rPr lang="en-US" altLang="zh-CN">
                <a:solidFill>
                  <a:srgbClr val="3333FF"/>
                </a:solidFill>
              </a:rPr>
              <a:t> (i≥1) </a:t>
            </a:r>
          </a:p>
          <a:p>
            <a:pPr marL="514350" indent="-514350">
              <a:buFont typeface="Arial" panose="020B0604020202020204" pitchFamily="34" charset="0"/>
              <a:buAutoNum type="arabicPeriod"/>
            </a:pPr>
            <a:r>
              <a:rPr lang="zh-CN" altLang="en-US">
                <a:solidFill>
                  <a:srgbClr val="3333FF"/>
                </a:solidFill>
              </a:rPr>
              <a:t>深度为</a:t>
            </a:r>
            <a:r>
              <a:rPr lang="en-US" altLang="zh-CN">
                <a:solidFill>
                  <a:srgbClr val="3333FF"/>
                </a:solidFill>
              </a:rPr>
              <a:t>k</a:t>
            </a:r>
            <a:r>
              <a:rPr lang="zh-CN" altLang="zh-CN">
                <a:solidFill>
                  <a:srgbClr val="3333FF"/>
                </a:solidFill>
              </a:rPr>
              <a:t>的二叉树至多有</a:t>
            </a:r>
            <a:r>
              <a:rPr lang="en-US" altLang="zh-CN">
                <a:solidFill>
                  <a:srgbClr val="3333FF"/>
                </a:solidFill>
              </a:rPr>
              <a:t>2</a:t>
            </a:r>
            <a:r>
              <a:rPr lang="en-US" altLang="zh-CN" baseline="30000">
                <a:solidFill>
                  <a:srgbClr val="3333FF"/>
                </a:solidFill>
              </a:rPr>
              <a:t>k</a:t>
            </a:r>
            <a:r>
              <a:rPr lang="en-US" altLang="zh-CN">
                <a:solidFill>
                  <a:srgbClr val="3333FF"/>
                </a:solidFill>
              </a:rPr>
              <a:t>-1</a:t>
            </a:r>
            <a:r>
              <a:rPr lang="zh-CN" altLang="zh-CN">
                <a:solidFill>
                  <a:srgbClr val="3333FF"/>
                </a:solidFill>
              </a:rPr>
              <a:t>个结点(</a:t>
            </a:r>
            <a:r>
              <a:rPr lang="en-US" altLang="zh-CN">
                <a:solidFill>
                  <a:srgbClr val="3333FF"/>
                </a:solidFill>
              </a:rPr>
              <a:t>k</a:t>
            </a:r>
            <a:r>
              <a:rPr lang="en-US" altLang="zh-CN">
                <a:solidFill>
                  <a:srgbClr val="3333FF"/>
                </a:solidFill>
                <a:sym typeface="Symbol" panose="05050102010706020507" pitchFamily="18" charset="2"/>
              </a:rPr>
              <a:t>1)</a:t>
            </a:r>
            <a:endParaRPr lang="en-US" altLang="zh-CN">
              <a:sym typeface="Symbol" panose="05050102010706020507" pitchFamily="18" charset="2"/>
            </a:endParaRPr>
          </a:p>
          <a:p>
            <a:pPr marL="514350" indent="-514350">
              <a:buFont typeface="Arial" panose="020B0604020202020204" pitchFamily="34" charset="0"/>
              <a:buAutoNum type="arabicPeriod"/>
            </a:pPr>
            <a:r>
              <a:rPr lang="zh-CN" altLang="en-US">
                <a:solidFill>
                  <a:srgbClr val="3333FF"/>
                </a:solidFill>
              </a:rPr>
              <a:t>对任何一棵二叉树</a:t>
            </a:r>
            <a:r>
              <a:rPr lang="en-US" altLang="zh-CN">
                <a:solidFill>
                  <a:srgbClr val="3333FF"/>
                </a:solidFill>
              </a:rPr>
              <a:t>T</a:t>
            </a:r>
            <a:r>
              <a:rPr lang="zh-CN" altLang="en-US">
                <a:solidFill>
                  <a:srgbClr val="3333FF"/>
                </a:solidFill>
              </a:rPr>
              <a:t>，</a:t>
            </a:r>
            <a:r>
              <a:rPr lang="zh-CN" altLang="zh-CN">
                <a:solidFill>
                  <a:srgbClr val="3333FF"/>
                </a:solidFill>
              </a:rPr>
              <a:t>如果其终端结点数为</a:t>
            </a:r>
            <a:r>
              <a:rPr lang="en-US" altLang="zh-CN">
                <a:solidFill>
                  <a:srgbClr val="3333FF"/>
                </a:solidFill>
              </a:rPr>
              <a:t>n0</a:t>
            </a:r>
            <a:r>
              <a:rPr lang="zh-CN" altLang="en-US">
                <a:solidFill>
                  <a:srgbClr val="3333FF"/>
                </a:solidFill>
              </a:rPr>
              <a:t>，</a:t>
            </a:r>
            <a:r>
              <a:rPr lang="zh-CN" altLang="zh-CN">
                <a:solidFill>
                  <a:srgbClr val="3333FF"/>
                </a:solidFill>
              </a:rPr>
              <a:t>度为2的结点数为</a:t>
            </a:r>
            <a:r>
              <a:rPr lang="en-US" altLang="zh-CN">
                <a:solidFill>
                  <a:srgbClr val="3333FF"/>
                </a:solidFill>
              </a:rPr>
              <a:t>n2</a:t>
            </a:r>
            <a:r>
              <a:rPr lang="zh-CN" altLang="en-US">
                <a:solidFill>
                  <a:srgbClr val="3333FF"/>
                </a:solidFill>
              </a:rPr>
              <a:t>，</a:t>
            </a:r>
            <a:r>
              <a:rPr lang="zh-CN" altLang="zh-CN">
                <a:solidFill>
                  <a:srgbClr val="3333FF"/>
                </a:solidFill>
              </a:rPr>
              <a:t>则</a:t>
            </a:r>
            <a:r>
              <a:rPr lang="en-US" altLang="zh-CN">
                <a:solidFill>
                  <a:srgbClr val="3333FF"/>
                </a:solidFill>
              </a:rPr>
              <a:t>n0=n2+1</a:t>
            </a:r>
          </a:p>
        </p:txBody>
      </p:sp>
      <p:grpSp>
        <p:nvGrpSpPr>
          <p:cNvPr id="22532" name="Group 17"/>
          <p:cNvGrpSpPr>
            <a:grpSpLocks/>
          </p:cNvGrpSpPr>
          <p:nvPr/>
        </p:nvGrpSpPr>
        <p:grpSpPr bwMode="auto">
          <a:xfrm>
            <a:off x="2627313" y="3905250"/>
            <a:ext cx="2592387" cy="2057400"/>
            <a:chOff x="2466975" y="2565400"/>
            <a:chExt cx="3733800" cy="2057400"/>
          </a:xfrm>
        </p:grpSpPr>
        <p:sp>
          <p:nvSpPr>
            <p:cNvPr id="22534" name="Oval 3"/>
            <p:cNvSpPr>
              <a:spLocks noChangeArrowheads="1"/>
            </p:cNvSpPr>
            <p:nvPr/>
          </p:nvSpPr>
          <p:spPr bwMode="auto">
            <a:xfrm>
              <a:off x="4067175" y="2565400"/>
              <a:ext cx="762000" cy="381000"/>
            </a:xfrm>
            <a:prstGeom prst="ellipse">
              <a:avLst/>
            </a:prstGeom>
            <a:solidFill>
              <a:srgbClr val="92D050"/>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latin typeface="Times New Roman" panose="02020603050405020304" pitchFamily="18" charset="0"/>
                  <a:ea typeface="宋体" panose="02010600030101010101" pitchFamily="2" charset="-122"/>
                </a:rPr>
                <a:t>1</a:t>
              </a:r>
            </a:p>
          </p:txBody>
        </p:sp>
        <p:sp>
          <p:nvSpPr>
            <p:cNvPr id="22535" name="Oval 4"/>
            <p:cNvSpPr>
              <a:spLocks noChangeArrowheads="1"/>
            </p:cNvSpPr>
            <p:nvPr/>
          </p:nvSpPr>
          <p:spPr bwMode="auto">
            <a:xfrm>
              <a:off x="3076575" y="3327400"/>
              <a:ext cx="762000" cy="381000"/>
            </a:xfrm>
            <a:prstGeom prst="ellipse">
              <a:avLst/>
            </a:prstGeom>
            <a:solidFill>
              <a:srgbClr val="92D050"/>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latin typeface="Times New Roman" panose="02020603050405020304" pitchFamily="18" charset="0"/>
                  <a:ea typeface="宋体" panose="02010600030101010101" pitchFamily="2" charset="-122"/>
                </a:rPr>
                <a:t>2</a:t>
              </a:r>
            </a:p>
          </p:txBody>
        </p:sp>
        <p:sp>
          <p:nvSpPr>
            <p:cNvPr id="22536" name="Oval 5"/>
            <p:cNvSpPr>
              <a:spLocks noChangeArrowheads="1"/>
            </p:cNvSpPr>
            <p:nvPr/>
          </p:nvSpPr>
          <p:spPr bwMode="auto">
            <a:xfrm>
              <a:off x="4829175" y="3403600"/>
              <a:ext cx="762000" cy="381000"/>
            </a:xfrm>
            <a:prstGeom prst="ellipse">
              <a:avLst/>
            </a:prstGeom>
            <a:solidFill>
              <a:srgbClr val="92D050"/>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latin typeface="Times New Roman" panose="02020603050405020304" pitchFamily="18" charset="0"/>
                  <a:ea typeface="宋体" panose="02010600030101010101" pitchFamily="2" charset="-122"/>
                </a:rPr>
                <a:t>3</a:t>
              </a:r>
            </a:p>
          </p:txBody>
        </p:sp>
        <p:sp>
          <p:nvSpPr>
            <p:cNvPr id="22537" name="Oval 6"/>
            <p:cNvSpPr>
              <a:spLocks noChangeArrowheads="1"/>
            </p:cNvSpPr>
            <p:nvPr/>
          </p:nvSpPr>
          <p:spPr bwMode="auto">
            <a:xfrm>
              <a:off x="2466975" y="4241800"/>
              <a:ext cx="762000" cy="381000"/>
            </a:xfrm>
            <a:prstGeom prst="ellipse">
              <a:avLst/>
            </a:prstGeom>
            <a:solidFill>
              <a:srgbClr val="92D050"/>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latin typeface="Times New Roman" panose="02020603050405020304" pitchFamily="18" charset="0"/>
                  <a:ea typeface="宋体" panose="02010600030101010101" pitchFamily="2" charset="-122"/>
                </a:rPr>
                <a:t>4</a:t>
              </a:r>
            </a:p>
          </p:txBody>
        </p:sp>
        <p:sp>
          <p:nvSpPr>
            <p:cNvPr id="22538" name="Oval 7"/>
            <p:cNvSpPr>
              <a:spLocks noChangeArrowheads="1"/>
            </p:cNvSpPr>
            <p:nvPr/>
          </p:nvSpPr>
          <p:spPr bwMode="auto">
            <a:xfrm>
              <a:off x="3533775" y="4241800"/>
              <a:ext cx="762000" cy="381000"/>
            </a:xfrm>
            <a:prstGeom prst="ellipse">
              <a:avLst/>
            </a:prstGeom>
            <a:solidFill>
              <a:srgbClr val="92D050"/>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latin typeface="Times New Roman" panose="02020603050405020304" pitchFamily="18" charset="0"/>
                  <a:ea typeface="宋体" panose="02010600030101010101" pitchFamily="2" charset="-122"/>
                </a:rPr>
                <a:t>5</a:t>
              </a:r>
            </a:p>
          </p:txBody>
        </p:sp>
        <p:sp>
          <p:nvSpPr>
            <p:cNvPr id="22539" name="Oval 8"/>
            <p:cNvSpPr>
              <a:spLocks noChangeArrowheads="1"/>
            </p:cNvSpPr>
            <p:nvPr/>
          </p:nvSpPr>
          <p:spPr bwMode="auto">
            <a:xfrm>
              <a:off x="4448175" y="4241800"/>
              <a:ext cx="762000" cy="381000"/>
            </a:xfrm>
            <a:prstGeom prst="ellipse">
              <a:avLst/>
            </a:prstGeom>
            <a:solidFill>
              <a:srgbClr val="92D050"/>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latin typeface="Times New Roman" panose="02020603050405020304" pitchFamily="18" charset="0"/>
                  <a:ea typeface="宋体" panose="02010600030101010101" pitchFamily="2" charset="-122"/>
                </a:rPr>
                <a:t>6</a:t>
              </a:r>
            </a:p>
          </p:txBody>
        </p:sp>
        <p:sp>
          <p:nvSpPr>
            <p:cNvPr id="22540" name="Oval 9"/>
            <p:cNvSpPr>
              <a:spLocks noChangeArrowheads="1"/>
            </p:cNvSpPr>
            <p:nvPr/>
          </p:nvSpPr>
          <p:spPr bwMode="auto">
            <a:xfrm>
              <a:off x="5438775" y="4241800"/>
              <a:ext cx="762000" cy="381000"/>
            </a:xfrm>
            <a:prstGeom prst="ellipse">
              <a:avLst/>
            </a:prstGeom>
            <a:solidFill>
              <a:srgbClr val="92D050"/>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latin typeface="Times New Roman" panose="02020603050405020304" pitchFamily="18" charset="0"/>
                  <a:ea typeface="宋体" panose="02010600030101010101" pitchFamily="2" charset="-122"/>
                </a:rPr>
                <a:t>7</a:t>
              </a:r>
            </a:p>
          </p:txBody>
        </p:sp>
        <p:sp>
          <p:nvSpPr>
            <p:cNvPr id="22541" name="Line 17"/>
            <p:cNvSpPr>
              <a:spLocks noChangeShapeType="1"/>
            </p:cNvSpPr>
            <p:nvPr/>
          </p:nvSpPr>
          <p:spPr bwMode="auto">
            <a:xfrm flipH="1">
              <a:off x="3686175" y="28702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2" name="Line 18"/>
            <p:cNvSpPr>
              <a:spLocks noChangeShapeType="1"/>
            </p:cNvSpPr>
            <p:nvPr/>
          </p:nvSpPr>
          <p:spPr bwMode="auto">
            <a:xfrm flipH="1">
              <a:off x="3000375" y="37084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3" name="Line 19"/>
            <p:cNvSpPr>
              <a:spLocks noChangeShapeType="1"/>
            </p:cNvSpPr>
            <p:nvPr/>
          </p:nvSpPr>
          <p:spPr bwMode="auto">
            <a:xfrm>
              <a:off x="3609975" y="37084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4" name="Line 20"/>
            <p:cNvSpPr>
              <a:spLocks noChangeShapeType="1"/>
            </p:cNvSpPr>
            <p:nvPr/>
          </p:nvSpPr>
          <p:spPr bwMode="auto">
            <a:xfrm>
              <a:off x="4714875" y="2925763"/>
              <a:ext cx="495300" cy="4778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5" name="Line 21"/>
            <p:cNvSpPr>
              <a:spLocks noChangeShapeType="1"/>
            </p:cNvSpPr>
            <p:nvPr/>
          </p:nvSpPr>
          <p:spPr bwMode="auto">
            <a:xfrm flipH="1">
              <a:off x="4752975" y="3784600"/>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6" name="Line 22"/>
            <p:cNvSpPr>
              <a:spLocks noChangeShapeType="1"/>
            </p:cNvSpPr>
            <p:nvPr/>
          </p:nvSpPr>
          <p:spPr bwMode="auto">
            <a:xfrm>
              <a:off x="5362575" y="3784600"/>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EEB98CB3-C302-499E-A33D-57D377361E12}" type="slidenum">
              <a:rPr lang="zh-CN" altLang="en-US" sz="1000" smtClean="0"/>
              <a:pPr>
                <a:spcBef>
                  <a:spcPct val="0"/>
                </a:spcBef>
                <a:spcAft>
                  <a:spcPct val="0"/>
                </a:spcAft>
                <a:buClrTx/>
                <a:buFontTx/>
                <a:buNone/>
              </a:pPr>
              <a:t>18</a:t>
            </a:fld>
            <a:endParaRPr lang="zh-CN" altLang="en-US" sz="1000"/>
          </a:p>
        </p:txBody>
      </p:sp>
      <p:sp>
        <p:nvSpPr>
          <p:cNvPr id="24578" name="标题 1"/>
          <p:cNvSpPr>
            <a:spLocks noGrp="1"/>
          </p:cNvSpPr>
          <p:nvPr>
            <p:ph type="title" idx="4294967295"/>
          </p:nvPr>
        </p:nvSpPr>
        <p:spPr>
          <a:xfrm>
            <a:off x="1439863" y="315913"/>
            <a:ext cx="7704137" cy="592137"/>
          </a:xfrm>
        </p:spPr>
        <p:txBody>
          <a:bodyPr/>
          <a:lstStyle/>
          <a:p>
            <a:r>
              <a:rPr lang="zh-CN" altLang="en-US"/>
              <a:t>满二叉树</a:t>
            </a:r>
          </a:p>
        </p:txBody>
      </p:sp>
      <p:sp>
        <p:nvSpPr>
          <p:cNvPr id="23555" name="内容占位符 2"/>
          <p:cNvSpPr>
            <a:spLocks noGrp="1"/>
          </p:cNvSpPr>
          <p:nvPr>
            <p:ph idx="4294967295"/>
          </p:nvPr>
        </p:nvSpPr>
        <p:spPr>
          <a:xfrm>
            <a:off x="0" y="1125538"/>
            <a:ext cx="8207375" cy="1735137"/>
          </a:xfrm>
        </p:spPr>
        <p:txBody>
          <a:bodyPr/>
          <a:lstStyle/>
          <a:p>
            <a:r>
              <a:rPr lang="zh-CN" altLang="en-US"/>
              <a:t>如果一个深度为</a:t>
            </a:r>
            <a:r>
              <a:rPr lang="en-US" altLang="zh-CN"/>
              <a:t>K</a:t>
            </a:r>
            <a:r>
              <a:rPr lang="zh-CN" altLang="en-US"/>
              <a:t>的二叉树结点数达到最大，即拥有</a:t>
            </a:r>
            <a:r>
              <a:rPr lang="en-US" altLang="zh-CN"/>
              <a:t>2</a:t>
            </a:r>
            <a:r>
              <a:rPr lang="en-US" altLang="zh-CN" baseline="30000"/>
              <a:t>k</a:t>
            </a:r>
            <a:r>
              <a:rPr lang="en-US" altLang="zh-CN"/>
              <a:t>-1</a:t>
            </a:r>
            <a:r>
              <a:rPr lang="zh-CN" altLang="en-US"/>
              <a:t>个结点，则将它称为</a:t>
            </a:r>
            <a:r>
              <a:rPr lang="zh-CN" altLang="en-US">
                <a:solidFill>
                  <a:srgbClr val="FF0000"/>
                </a:solidFill>
              </a:rPr>
              <a:t>满二叉树</a:t>
            </a:r>
            <a:endParaRPr lang="en-US" altLang="zh-CN">
              <a:solidFill>
                <a:srgbClr val="FF0000"/>
              </a:solidFill>
            </a:endParaRPr>
          </a:p>
          <a:p>
            <a:pPr lvl="1"/>
            <a:r>
              <a:rPr kumimoji="1" lang="zh-CN" altLang="zh-CN">
                <a:ea typeface="宋体" panose="02010600030101010101" pitchFamily="2" charset="-122"/>
              </a:rPr>
              <a:t>每一层上的结点数都是最大结点数</a:t>
            </a:r>
            <a:endParaRPr lang="en-US" altLang="zh-CN"/>
          </a:p>
        </p:txBody>
      </p:sp>
      <p:grpSp>
        <p:nvGrpSpPr>
          <p:cNvPr id="3" name="组合 2"/>
          <p:cNvGrpSpPr>
            <a:grpSpLocks/>
          </p:cNvGrpSpPr>
          <p:nvPr/>
        </p:nvGrpSpPr>
        <p:grpSpPr bwMode="auto">
          <a:xfrm>
            <a:off x="501650" y="3406775"/>
            <a:ext cx="8361363" cy="1346200"/>
            <a:chOff x="502092" y="3406790"/>
            <a:chExt cx="8361252" cy="1345993"/>
          </a:xfrm>
        </p:grpSpPr>
        <p:grpSp>
          <p:nvGrpSpPr>
            <p:cNvPr id="24582" name="Group 2"/>
            <p:cNvGrpSpPr>
              <a:grpSpLocks/>
            </p:cNvGrpSpPr>
            <p:nvPr/>
          </p:nvGrpSpPr>
          <p:grpSpPr bwMode="auto">
            <a:xfrm>
              <a:off x="502092" y="3472285"/>
              <a:ext cx="2665239" cy="1280498"/>
              <a:chOff x="1070" y="668"/>
              <a:chExt cx="3215" cy="1610"/>
            </a:xfrm>
          </p:grpSpPr>
          <p:sp>
            <p:nvSpPr>
              <p:cNvPr id="24633" name="Oval 3"/>
              <p:cNvSpPr>
                <a:spLocks noChangeArrowheads="1"/>
              </p:cNvSpPr>
              <p:nvPr/>
            </p:nvSpPr>
            <p:spPr bwMode="auto">
              <a:xfrm>
                <a:off x="2549" y="668"/>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a:t>
                </a:r>
              </a:p>
            </p:txBody>
          </p:sp>
          <p:sp>
            <p:nvSpPr>
              <p:cNvPr id="24634" name="Oval 4"/>
              <p:cNvSpPr>
                <a:spLocks noChangeArrowheads="1"/>
              </p:cNvSpPr>
              <p:nvPr/>
            </p:nvSpPr>
            <p:spPr bwMode="auto">
              <a:xfrm>
                <a:off x="1746" y="1080"/>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2</a:t>
                </a:r>
              </a:p>
            </p:txBody>
          </p:sp>
          <p:sp>
            <p:nvSpPr>
              <p:cNvPr id="24635" name="Oval 5"/>
              <p:cNvSpPr>
                <a:spLocks noChangeArrowheads="1"/>
              </p:cNvSpPr>
              <p:nvPr/>
            </p:nvSpPr>
            <p:spPr bwMode="auto">
              <a:xfrm>
                <a:off x="3360" y="1080"/>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3</a:t>
                </a:r>
              </a:p>
            </p:txBody>
          </p:sp>
          <p:sp>
            <p:nvSpPr>
              <p:cNvPr id="24636" name="Oval 6"/>
              <p:cNvSpPr>
                <a:spLocks noChangeArrowheads="1"/>
              </p:cNvSpPr>
              <p:nvPr/>
            </p:nvSpPr>
            <p:spPr bwMode="auto">
              <a:xfrm>
                <a:off x="2323" y="1986"/>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11</a:t>
                </a:r>
              </a:p>
            </p:txBody>
          </p:sp>
          <p:sp>
            <p:nvSpPr>
              <p:cNvPr id="24637" name="Oval 7"/>
              <p:cNvSpPr>
                <a:spLocks noChangeArrowheads="1"/>
              </p:cNvSpPr>
              <p:nvPr/>
            </p:nvSpPr>
            <p:spPr bwMode="auto">
              <a:xfrm>
                <a:off x="1294" y="1520"/>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4</a:t>
                </a:r>
              </a:p>
            </p:txBody>
          </p:sp>
          <p:sp>
            <p:nvSpPr>
              <p:cNvPr id="24638" name="Oval 8"/>
              <p:cNvSpPr>
                <a:spLocks noChangeArrowheads="1"/>
              </p:cNvSpPr>
              <p:nvPr/>
            </p:nvSpPr>
            <p:spPr bwMode="auto">
              <a:xfrm>
                <a:off x="2121" y="1520"/>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5</a:t>
                </a:r>
              </a:p>
            </p:txBody>
          </p:sp>
          <p:sp>
            <p:nvSpPr>
              <p:cNvPr id="24639" name="Oval 9"/>
              <p:cNvSpPr>
                <a:spLocks noChangeArrowheads="1"/>
              </p:cNvSpPr>
              <p:nvPr/>
            </p:nvSpPr>
            <p:spPr bwMode="auto">
              <a:xfrm>
                <a:off x="1070" y="1986"/>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8</a:t>
                </a:r>
              </a:p>
            </p:txBody>
          </p:sp>
          <p:sp>
            <p:nvSpPr>
              <p:cNvPr id="24640" name="Oval 10"/>
              <p:cNvSpPr>
                <a:spLocks noChangeArrowheads="1"/>
              </p:cNvSpPr>
              <p:nvPr/>
            </p:nvSpPr>
            <p:spPr bwMode="auto">
              <a:xfrm>
                <a:off x="1487" y="1986"/>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9</a:t>
                </a:r>
              </a:p>
            </p:txBody>
          </p:sp>
          <p:sp>
            <p:nvSpPr>
              <p:cNvPr id="24641" name="Oval 11"/>
              <p:cNvSpPr>
                <a:spLocks noChangeArrowheads="1"/>
              </p:cNvSpPr>
              <p:nvPr/>
            </p:nvSpPr>
            <p:spPr bwMode="auto">
              <a:xfrm>
                <a:off x="2741" y="1986"/>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12</a:t>
                </a:r>
              </a:p>
            </p:txBody>
          </p:sp>
          <p:sp>
            <p:nvSpPr>
              <p:cNvPr id="24642" name="Oval 12"/>
              <p:cNvSpPr>
                <a:spLocks noChangeArrowheads="1"/>
              </p:cNvSpPr>
              <p:nvPr/>
            </p:nvSpPr>
            <p:spPr bwMode="auto">
              <a:xfrm>
                <a:off x="3159" y="1986"/>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13</a:t>
                </a:r>
              </a:p>
            </p:txBody>
          </p:sp>
          <p:sp>
            <p:nvSpPr>
              <p:cNvPr id="24643" name="Oval 13"/>
              <p:cNvSpPr>
                <a:spLocks noChangeArrowheads="1"/>
              </p:cNvSpPr>
              <p:nvPr/>
            </p:nvSpPr>
            <p:spPr bwMode="auto">
              <a:xfrm>
                <a:off x="2949" y="1520"/>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6</a:t>
                </a:r>
              </a:p>
            </p:txBody>
          </p:sp>
          <p:sp>
            <p:nvSpPr>
              <p:cNvPr id="24644" name="Oval 14"/>
              <p:cNvSpPr>
                <a:spLocks noChangeArrowheads="1"/>
              </p:cNvSpPr>
              <p:nvPr/>
            </p:nvSpPr>
            <p:spPr bwMode="auto">
              <a:xfrm>
                <a:off x="3777" y="1520"/>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7</a:t>
                </a:r>
              </a:p>
            </p:txBody>
          </p:sp>
          <p:sp>
            <p:nvSpPr>
              <p:cNvPr id="24645" name="Oval 15"/>
              <p:cNvSpPr>
                <a:spLocks noChangeArrowheads="1"/>
              </p:cNvSpPr>
              <p:nvPr/>
            </p:nvSpPr>
            <p:spPr bwMode="auto">
              <a:xfrm>
                <a:off x="1905" y="1986"/>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10</a:t>
                </a:r>
              </a:p>
            </p:txBody>
          </p:sp>
          <p:sp>
            <p:nvSpPr>
              <p:cNvPr id="24646" name="Oval 16"/>
              <p:cNvSpPr>
                <a:spLocks noChangeArrowheads="1"/>
              </p:cNvSpPr>
              <p:nvPr/>
            </p:nvSpPr>
            <p:spPr bwMode="auto">
              <a:xfrm>
                <a:off x="3577" y="1986"/>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14</a:t>
                </a:r>
              </a:p>
            </p:txBody>
          </p:sp>
          <p:sp>
            <p:nvSpPr>
              <p:cNvPr id="24647" name="Oval 17"/>
              <p:cNvSpPr>
                <a:spLocks noChangeArrowheads="1"/>
              </p:cNvSpPr>
              <p:nvPr/>
            </p:nvSpPr>
            <p:spPr bwMode="auto">
              <a:xfrm>
                <a:off x="3995" y="1986"/>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15</a:t>
                </a:r>
              </a:p>
            </p:txBody>
          </p:sp>
          <p:sp>
            <p:nvSpPr>
              <p:cNvPr id="24648" name="Line 18"/>
              <p:cNvSpPr>
                <a:spLocks noChangeShapeType="1"/>
              </p:cNvSpPr>
              <p:nvPr/>
            </p:nvSpPr>
            <p:spPr bwMode="auto">
              <a:xfrm flipH="1">
                <a:off x="2000" y="889"/>
                <a:ext cx="567" cy="2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49" name="Line 19"/>
              <p:cNvSpPr>
                <a:spLocks noChangeShapeType="1"/>
              </p:cNvSpPr>
              <p:nvPr/>
            </p:nvSpPr>
            <p:spPr bwMode="auto">
              <a:xfrm>
                <a:off x="2800" y="900"/>
                <a:ext cx="567" cy="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50" name="Line 20"/>
              <p:cNvSpPr>
                <a:spLocks noChangeShapeType="1"/>
              </p:cNvSpPr>
              <p:nvPr/>
            </p:nvSpPr>
            <p:spPr bwMode="auto">
              <a:xfrm flipH="1">
                <a:off x="1545" y="1333"/>
                <a:ext cx="233"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51" name="Line 21"/>
              <p:cNvSpPr>
                <a:spLocks noChangeShapeType="1"/>
              </p:cNvSpPr>
              <p:nvPr/>
            </p:nvSpPr>
            <p:spPr bwMode="auto">
              <a:xfrm>
                <a:off x="1978" y="1333"/>
                <a:ext cx="211"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52" name="Line 22"/>
              <p:cNvSpPr>
                <a:spLocks noChangeShapeType="1"/>
              </p:cNvSpPr>
              <p:nvPr/>
            </p:nvSpPr>
            <p:spPr bwMode="auto">
              <a:xfrm flipH="1">
                <a:off x="3188" y="1344"/>
                <a:ext cx="235"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4653" name="Line 23"/>
              <p:cNvSpPr>
                <a:spLocks noChangeShapeType="1"/>
              </p:cNvSpPr>
              <p:nvPr/>
            </p:nvSpPr>
            <p:spPr bwMode="auto">
              <a:xfrm>
                <a:off x="3600" y="1333"/>
                <a:ext cx="223"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54" name="Line 24"/>
              <p:cNvSpPr>
                <a:spLocks noChangeShapeType="1"/>
              </p:cNvSpPr>
              <p:nvPr/>
            </p:nvSpPr>
            <p:spPr bwMode="auto">
              <a:xfrm flipH="1">
                <a:off x="1233" y="1800"/>
                <a:ext cx="134"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55" name="Line 25"/>
              <p:cNvSpPr>
                <a:spLocks noChangeShapeType="1"/>
              </p:cNvSpPr>
              <p:nvPr/>
            </p:nvSpPr>
            <p:spPr bwMode="auto">
              <a:xfrm>
                <a:off x="1478" y="1811"/>
                <a:ext cx="122"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4656" name="Line 26"/>
              <p:cNvSpPr>
                <a:spLocks noChangeShapeType="1"/>
              </p:cNvSpPr>
              <p:nvPr/>
            </p:nvSpPr>
            <p:spPr bwMode="auto">
              <a:xfrm flipH="1">
                <a:off x="2111" y="1811"/>
                <a:ext cx="89" cy="1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57" name="Line 27"/>
              <p:cNvSpPr>
                <a:spLocks noChangeShapeType="1"/>
              </p:cNvSpPr>
              <p:nvPr/>
            </p:nvSpPr>
            <p:spPr bwMode="auto">
              <a:xfrm>
                <a:off x="2356" y="1778"/>
                <a:ext cx="111"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58" name="Line 28"/>
              <p:cNvSpPr>
                <a:spLocks noChangeShapeType="1"/>
              </p:cNvSpPr>
              <p:nvPr/>
            </p:nvSpPr>
            <p:spPr bwMode="auto">
              <a:xfrm flipH="1">
                <a:off x="2900" y="1800"/>
                <a:ext cx="123"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59" name="Line 29"/>
              <p:cNvSpPr>
                <a:spLocks noChangeShapeType="1"/>
              </p:cNvSpPr>
              <p:nvPr/>
            </p:nvSpPr>
            <p:spPr bwMode="auto">
              <a:xfrm>
                <a:off x="3178" y="1789"/>
                <a:ext cx="134"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60" name="Line 30"/>
              <p:cNvSpPr>
                <a:spLocks noChangeShapeType="1"/>
              </p:cNvSpPr>
              <p:nvPr/>
            </p:nvSpPr>
            <p:spPr bwMode="auto">
              <a:xfrm flipH="1">
                <a:off x="3778" y="1800"/>
                <a:ext cx="10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61" name="Line 31"/>
              <p:cNvSpPr>
                <a:spLocks noChangeShapeType="1"/>
              </p:cNvSpPr>
              <p:nvPr/>
            </p:nvSpPr>
            <p:spPr bwMode="auto">
              <a:xfrm>
                <a:off x="4012" y="1789"/>
                <a:ext cx="144"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24583" name="Group 70"/>
            <p:cNvGrpSpPr>
              <a:grpSpLocks/>
            </p:cNvGrpSpPr>
            <p:nvPr/>
          </p:nvGrpSpPr>
          <p:grpSpPr bwMode="auto">
            <a:xfrm>
              <a:off x="3466171" y="3711084"/>
              <a:ext cx="1278667" cy="969921"/>
              <a:chOff x="3882" y="2223"/>
              <a:chExt cx="1544" cy="1133"/>
            </a:xfrm>
          </p:grpSpPr>
          <p:sp>
            <p:nvSpPr>
              <p:cNvPr id="24622" name="Oval 71"/>
              <p:cNvSpPr>
                <a:spLocks noChangeArrowheads="1"/>
              </p:cNvSpPr>
              <p:nvPr/>
            </p:nvSpPr>
            <p:spPr bwMode="auto">
              <a:xfrm>
                <a:off x="4470" y="2223"/>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a:t>
                </a:r>
              </a:p>
            </p:txBody>
          </p:sp>
          <p:sp>
            <p:nvSpPr>
              <p:cNvPr id="24623" name="Oval 72"/>
              <p:cNvSpPr>
                <a:spLocks noChangeArrowheads="1"/>
              </p:cNvSpPr>
              <p:nvPr/>
            </p:nvSpPr>
            <p:spPr bwMode="auto">
              <a:xfrm>
                <a:off x="4167" y="2613"/>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2</a:t>
                </a:r>
              </a:p>
            </p:txBody>
          </p:sp>
          <p:sp>
            <p:nvSpPr>
              <p:cNvPr id="24624" name="Oval 73"/>
              <p:cNvSpPr>
                <a:spLocks noChangeArrowheads="1"/>
              </p:cNvSpPr>
              <p:nvPr/>
            </p:nvSpPr>
            <p:spPr bwMode="auto">
              <a:xfrm>
                <a:off x="4792" y="2623"/>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3</a:t>
                </a:r>
              </a:p>
            </p:txBody>
          </p:sp>
          <p:sp>
            <p:nvSpPr>
              <p:cNvPr id="24625" name="Oval 74"/>
              <p:cNvSpPr>
                <a:spLocks noChangeArrowheads="1"/>
              </p:cNvSpPr>
              <p:nvPr/>
            </p:nvSpPr>
            <p:spPr bwMode="auto">
              <a:xfrm>
                <a:off x="3882" y="3064"/>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4</a:t>
                </a:r>
              </a:p>
            </p:txBody>
          </p:sp>
          <p:sp>
            <p:nvSpPr>
              <p:cNvPr id="24626" name="Oval 75"/>
              <p:cNvSpPr>
                <a:spLocks noChangeArrowheads="1"/>
              </p:cNvSpPr>
              <p:nvPr/>
            </p:nvSpPr>
            <p:spPr bwMode="auto">
              <a:xfrm>
                <a:off x="4486" y="3064"/>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5</a:t>
                </a:r>
              </a:p>
            </p:txBody>
          </p:sp>
          <p:sp>
            <p:nvSpPr>
              <p:cNvPr id="24627" name="Oval 76"/>
              <p:cNvSpPr>
                <a:spLocks noChangeArrowheads="1"/>
              </p:cNvSpPr>
              <p:nvPr/>
            </p:nvSpPr>
            <p:spPr bwMode="auto">
              <a:xfrm>
                <a:off x="5136" y="3054"/>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6</a:t>
                </a:r>
              </a:p>
            </p:txBody>
          </p:sp>
          <p:sp>
            <p:nvSpPr>
              <p:cNvPr id="24628" name="Line 77"/>
              <p:cNvSpPr>
                <a:spLocks noChangeShapeType="1"/>
              </p:cNvSpPr>
              <p:nvPr/>
            </p:nvSpPr>
            <p:spPr bwMode="auto">
              <a:xfrm flipH="1">
                <a:off x="4419" y="2496"/>
                <a:ext cx="111"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29" name="Line 78"/>
              <p:cNvSpPr>
                <a:spLocks noChangeShapeType="1"/>
              </p:cNvSpPr>
              <p:nvPr/>
            </p:nvSpPr>
            <p:spPr bwMode="auto">
              <a:xfrm flipH="1">
                <a:off x="4107" y="2896"/>
                <a:ext cx="146"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4630" name="Line 79"/>
              <p:cNvSpPr>
                <a:spLocks noChangeShapeType="1"/>
              </p:cNvSpPr>
              <p:nvPr/>
            </p:nvSpPr>
            <p:spPr bwMode="auto">
              <a:xfrm>
                <a:off x="4730" y="2452"/>
                <a:ext cx="133" cy="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31" name="Line 80"/>
              <p:cNvSpPr>
                <a:spLocks noChangeShapeType="1"/>
              </p:cNvSpPr>
              <p:nvPr/>
            </p:nvSpPr>
            <p:spPr bwMode="auto">
              <a:xfrm>
                <a:off x="4385" y="2874"/>
                <a:ext cx="178"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32" name="Line 81"/>
              <p:cNvSpPr>
                <a:spLocks noChangeShapeType="1"/>
              </p:cNvSpPr>
              <p:nvPr/>
            </p:nvSpPr>
            <p:spPr bwMode="auto">
              <a:xfrm>
                <a:off x="5019" y="2885"/>
                <a:ext cx="133"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grpSp>
          <p:nvGrpSpPr>
            <p:cNvPr id="24584" name="Group 32"/>
            <p:cNvGrpSpPr>
              <a:grpSpLocks/>
            </p:cNvGrpSpPr>
            <p:nvPr/>
          </p:nvGrpSpPr>
          <p:grpSpPr bwMode="auto">
            <a:xfrm>
              <a:off x="5128934" y="3406790"/>
              <a:ext cx="2485509" cy="1276317"/>
              <a:chOff x="199" y="2153"/>
              <a:chExt cx="2997" cy="1610"/>
            </a:xfrm>
          </p:grpSpPr>
          <p:sp>
            <p:nvSpPr>
              <p:cNvPr id="24599" name="Oval 33"/>
              <p:cNvSpPr>
                <a:spLocks noChangeArrowheads="1"/>
              </p:cNvSpPr>
              <p:nvPr/>
            </p:nvSpPr>
            <p:spPr bwMode="auto">
              <a:xfrm>
                <a:off x="1678" y="2153"/>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a:t>
                </a:r>
              </a:p>
            </p:txBody>
          </p:sp>
          <p:sp>
            <p:nvSpPr>
              <p:cNvPr id="24600" name="Oval 34"/>
              <p:cNvSpPr>
                <a:spLocks noChangeArrowheads="1"/>
              </p:cNvSpPr>
              <p:nvPr/>
            </p:nvSpPr>
            <p:spPr bwMode="auto">
              <a:xfrm>
                <a:off x="875" y="256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2</a:t>
                </a:r>
              </a:p>
            </p:txBody>
          </p:sp>
          <p:sp>
            <p:nvSpPr>
              <p:cNvPr id="24601" name="Oval 35"/>
              <p:cNvSpPr>
                <a:spLocks noChangeArrowheads="1"/>
              </p:cNvSpPr>
              <p:nvPr/>
            </p:nvSpPr>
            <p:spPr bwMode="auto">
              <a:xfrm>
                <a:off x="2489" y="256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3</a:t>
                </a:r>
              </a:p>
            </p:txBody>
          </p:sp>
          <p:sp>
            <p:nvSpPr>
              <p:cNvPr id="24602" name="Oval 36"/>
              <p:cNvSpPr>
                <a:spLocks noChangeArrowheads="1"/>
              </p:cNvSpPr>
              <p:nvPr/>
            </p:nvSpPr>
            <p:spPr bwMode="auto">
              <a:xfrm>
                <a:off x="1452" y="347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11</a:t>
                </a:r>
              </a:p>
            </p:txBody>
          </p:sp>
          <p:sp>
            <p:nvSpPr>
              <p:cNvPr id="24603" name="Oval 37"/>
              <p:cNvSpPr>
                <a:spLocks noChangeArrowheads="1"/>
              </p:cNvSpPr>
              <p:nvPr/>
            </p:nvSpPr>
            <p:spPr bwMode="auto">
              <a:xfrm>
                <a:off x="423" y="300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4</a:t>
                </a:r>
              </a:p>
            </p:txBody>
          </p:sp>
          <p:sp>
            <p:nvSpPr>
              <p:cNvPr id="24604" name="Oval 38"/>
              <p:cNvSpPr>
                <a:spLocks noChangeArrowheads="1"/>
              </p:cNvSpPr>
              <p:nvPr/>
            </p:nvSpPr>
            <p:spPr bwMode="auto">
              <a:xfrm>
                <a:off x="1250" y="300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5</a:t>
                </a:r>
              </a:p>
            </p:txBody>
          </p:sp>
          <p:sp>
            <p:nvSpPr>
              <p:cNvPr id="24605" name="Oval 39"/>
              <p:cNvSpPr>
                <a:spLocks noChangeArrowheads="1"/>
              </p:cNvSpPr>
              <p:nvPr/>
            </p:nvSpPr>
            <p:spPr bwMode="auto">
              <a:xfrm>
                <a:off x="199" y="347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8</a:t>
                </a:r>
              </a:p>
            </p:txBody>
          </p:sp>
          <p:sp>
            <p:nvSpPr>
              <p:cNvPr id="24606" name="Oval 40"/>
              <p:cNvSpPr>
                <a:spLocks noChangeArrowheads="1"/>
              </p:cNvSpPr>
              <p:nvPr/>
            </p:nvSpPr>
            <p:spPr bwMode="auto">
              <a:xfrm>
                <a:off x="616" y="347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9</a:t>
                </a:r>
              </a:p>
            </p:txBody>
          </p:sp>
          <p:sp>
            <p:nvSpPr>
              <p:cNvPr id="24607" name="Oval 41"/>
              <p:cNvSpPr>
                <a:spLocks noChangeArrowheads="1"/>
              </p:cNvSpPr>
              <p:nvPr/>
            </p:nvSpPr>
            <p:spPr bwMode="auto">
              <a:xfrm>
                <a:off x="1870" y="347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12</a:t>
                </a:r>
              </a:p>
            </p:txBody>
          </p:sp>
          <p:sp>
            <p:nvSpPr>
              <p:cNvPr id="24608" name="Oval 42"/>
              <p:cNvSpPr>
                <a:spLocks noChangeArrowheads="1"/>
              </p:cNvSpPr>
              <p:nvPr/>
            </p:nvSpPr>
            <p:spPr bwMode="auto">
              <a:xfrm>
                <a:off x="2078" y="300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6</a:t>
                </a:r>
              </a:p>
            </p:txBody>
          </p:sp>
          <p:sp>
            <p:nvSpPr>
              <p:cNvPr id="24609" name="Oval 43"/>
              <p:cNvSpPr>
                <a:spLocks noChangeArrowheads="1"/>
              </p:cNvSpPr>
              <p:nvPr/>
            </p:nvSpPr>
            <p:spPr bwMode="auto">
              <a:xfrm>
                <a:off x="2906" y="300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7</a:t>
                </a:r>
              </a:p>
            </p:txBody>
          </p:sp>
          <p:sp>
            <p:nvSpPr>
              <p:cNvPr id="24610" name="Oval 44"/>
              <p:cNvSpPr>
                <a:spLocks noChangeArrowheads="1"/>
              </p:cNvSpPr>
              <p:nvPr/>
            </p:nvSpPr>
            <p:spPr bwMode="auto">
              <a:xfrm>
                <a:off x="1034" y="347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10</a:t>
                </a:r>
              </a:p>
            </p:txBody>
          </p:sp>
          <p:sp>
            <p:nvSpPr>
              <p:cNvPr id="24611" name="Line 45"/>
              <p:cNvSpPr>
                <a:spLocks noChangeShapeType="1"/>
              </p:cNvSpPr>
              <p:nvPr/>
            </p:nvSpPr>
            <p:spPr bwMode="auto">
              <a:xfrm flipH="1">
                <a:off x="1129" y="2374"/>
                <a:ext cx="567" cy="2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12" name="Line 46"/>
              <p:cNvSpPr>
                <a:spLocks noChangeShapeType="1"/>
              </p:cNvSpPr>
              <p:nvPr/>
            </p:nvSpPr>
            <p:spPr bwMode="auto">
              <a:xfrm>
                <a:off x="1929" y="2385"/>
                <a:ext cx="567" cy="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13" name="Line 47"/>
              <p:cNvSpPr>
                <a:spLocks noChangeShapeType="1"/>
              </p:cNvSpPr>
              <p:nvPr/>
            </p:nvSpPr>
            <p:spPr bwMode="auto">
              <a:xfrm flipH="1">
                <a:off x="674" y="2818"/>
                <a:ext cx="233"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14" name="Line 48"/>
              <p:cNvSpPr>
                <a:spLocks noChangeShapeType="1"/>
              </p:cNvSpPr>
              <p:nvPr/>
            </p:nvSpPr>
            <p:spPr bwMode="auto">
              <a:xfrm>
                <a:off x="1107" y="2818"/>
                <a:ext cx="211"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15" name="Line 49"/>
              <p:cNvSpPr>
                <a:spLocks noChangeShapeType="1"/>
              </p:cNvSpPr>
              <p:nvPr/>
            </p:nvSpPr>
            <p:spPr bwMode="auto">
              <a:xfrm flipH="1">
                <a:off x="2317" y="2829"/>
                <a:ext cx="235"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4616" name="Line 50"/>
              <p:cNvSpPr>
                <a:spLocks noChangeShapeType="1"/>
              </p:cNvSpPr>
              <p:nvPr/>
            </p:nvSpPr>
            <p:spPr bwMode="auto">
              <a:xfrm>
                <a:off x="2729" y="2818"/>
                <a:ext cx="223"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17" name="Line 51"/>
              <p:cNvSpPr>
                <a:spLocks noChangeShapeType="1"/>
              </p:cNvSpPr>
              <p:nvPr/>
            </p:nvSpPr>
            <p:spPr bwMode="auto">
              <a:xfrm flipH="1">
                <a:off x="362" y="3285"/>
                <a:ext cx="134"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18" name="Line 52"/>
              <p:cNvSpPr>
                <a:spLocks noChangeShapeType="1"/>
              </p:cNvSpPr>
              <p:nvPr/>
            </p:nvSpPr>
            <p:spPr bwMode="auto">
              <a:xfrm>
                <a:off x="607" y="3296"/>
                <a:ext cx="122"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4619" name="Line 53"/>
              <p:cNvSpPr>
                <a:spLocks noChangeShapeType="1"/>
              </p:cNvSpPr>
              <p:nvPr/>
            </p:nvSpPr>
            <p:spPr bwMode="auto">
              <a:xfrm flipH="1">
                <a:off x="1240" y="3296"/>
                <a:ext cx="89" cy="1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20" name="Line 54"/>
              <p:cNvSpPr>
                <a:spLocks noChangeShapeType="1"/>
              </p:cNvSpPr>
              <p:nvPr/>
            </p:nvSpPr>
            <p:spPr bwMode="auto">
              <a:xfrm>
                <a:off x="1485" y="3263"/>
                <a:ext cx="111"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21" name="Line 55"/>
              <p:cNvSpPr>
                <a:spLocks noChangeShapeType="1"/>
              </p:cNvSpPr>
              <p:nvPr/>
            </p:nvSpPr>
            <p:spPr bwMode="auto">
              <a:xfrm flipH="1">
                <a:off x="2029" y="3285"/>
                <a:ext cx="123"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24585" name="Group 56"/>
            <p:cNvGrpSpPr>
              <a:grpSpLocks/>
            </p:cNvGrpSpPr>
            <p:nvPr/>
          </p:nvGrpSpPr>
          <p:grpSpPr bwMode="auto">
            <a:xfrm>
              <a:off x="7859833" y="3452181"/>
              <a:ext cx="1003511" cy="1185536"/>
              <a:chOff x="3964" y="227"/>
              <a:chExt cx="1239" cy="1600"/>
            </a:xfrm>
          </p:grpSpPr>
          <p:sp>
            <p:nvSpPr>
              <p:cNvPr id="24586" name="Oval 57"/>
              <p:cNvSpPr>
                <a:spLocks noChangeArrowheads="1"/>
              </p:cNvSpPr>
              <p:nvPr/>
            </p:nvSpPr>
            <p:spPr bwMode="auto">
              <a:xfrm>
                <a:off x="4552" y="22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a:t>
                </a:r>
              </a:p>
            </p:txBody>
          </p:sp>
          <p:sp>
            <p:nvSpPr>
              <p:cNvPr id="24587" name="Oval 58"/>
              <p:cNvSpPr>
                <a:spLocks noChangeArrowheads="1"/>
              </p:cNvSpPr>
              <p:nvPr/>
            </p:nvSpPr>
            <p:spPr bwMode="auto">
              <a:xfrm>
                <a:off x="4249" y="61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2</a:t>
                </a:r>
              </a:p>
            </p:txBody>
          </p:sp>
          <p:sp>
            <p:nvSpPr>
              <p:cNvPr id="24588" name="Oval 59"/>
              <p:cNvSpPr>
                <a:spLocks noChangeArrowheads="1"/>
              </p:cNvSpPr>
              <p:nvPr/>
            </p:nvSpPr>
            <p:spPr bwMode="auto">
              <a:xfrm>
                <a:off x="4874" y="62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3</a:t>
                </a:r>
              </a:p>
            </p:txBody>
          </p:sp>
          <p:sp>
            <p:nvSpPr>
              <p:cNvPr id="24589" name="Oval 60"/>
              <p:cNvSpPr>
                <a:spLocks noChangeArrowheads="1"/>
              </p:cNvSpPr>
              <p:nvPr/>
            </p:nvSpPr>
            <p:spPr bwMode="auto">
              <a:xfrm>
                <a:off x="3964" y="1068"/>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4</a:t>
                </a:r>
              </a:p>
            </p:txBody>
          </p:sp>
          <p:sp>
            <p:nvSpPr>
              <p:cNvPr id="24590" name="Oval 61"/>
              <p:cNvSpPr>
                <a:spLocks noChangeArrowheads="1"/>
              </p:cNvSpPr>
              <p:nvPr/>
            </p:nvSpPr>
            <p:spPr bwMode="auto">
              <a:xfrm>
                <a:off x="4568" y="1068"/>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5</a:t>
                </a:r>
              </a:p>
            </p:txBody>
          </p:sp>
          <p:sp>
            <p:nvSpPr>
              <p:cNvPr id="24591" name="Oval 62"/>
              <p:cNvSpPr>
                <a:spLocks noChangeArrowheads="1"/>
              </p:cNvSpPr>
              <p:nvPr/>
            </p:nvSpPr>
            <p:spPr bwMode="auto">
              <a:xfrm>
                <a:off x="4318" y="153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6</a:t>
                </a:r>
              </a:p>
            </p:txBody>
          </p:sp>
          <p:sp>
            <p:nvSpPr>
              <p:cNvPr id="24592" name="Oval 63"/>
              <p:cNvSpPr>
                <a:spLocks noChangeArrowheads="1"/>
              </p:cNvSpPr>
              <p:nvPr/>
            </p:nvSpPr>
            <p:spPr bwMode="auto">
              <a:xfrm>
                <a:off x="4913" y="153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7</a:t>
                </a:r>
              </a:p>
            </p:txBody>
          </p:sp>
          <p:sp>
            <p:nvSpPr>
              <p:cNvPr id="24593" name="Line 64"/>
              <p:cNvSpPr>
                <a:spLocks noChangeShapeType="1"/>
              </p:cNvSpPr>
              <p:nvPr/>
            </p:nvSpPr>
            <p:spPr bwMode="auto">
              <a:xfrm flipH="1">
                <a:off x="4501" y="500"/>
                <a:ext cx="111"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594" name="Line 65"/>
              <p:cNvSpPr>
                <a:spLocks noChangeShapeType="1"/>
              </p:cNvSpPr>
              <p:nvPr/>
            </p:nvSpPr>
            <p:spPr bwMode="auto">
              <a:xfrm flipH="1">
                <a:off x="4189" y="900"/>
                <a:ext cx="146"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4595" name="Line 66"/>
              <p:cNvSpPr>
                <a:spLocks noChangeShapeType="1"/>
              </p:cNvSpPr>
              <p:nvPr/>
            </p:nvSpPr>
            <p:spPr bwMode="auto">
              <a:xfrm>
                <a:off x="4812" y="456"/>
                <a:ext cx="133" cy="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596" name="Line 67"/>
              <p:cNvSpPr>
                <a:spLocks noChangeShapeType="1"/>
              </p:cNvSpPr>
              <p:nvPr/>
            </p:nvSpPr>
            <p:spPr bwMode="auto">
              <a:xfrm>
                <a:off x="4467" y="878"/>
                <a:ext cx="178"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597" name="Line 68"/>
              <p:cNvSpPr>
                <a:spLocks noChangeShapeType="1"/>
              </p:cNvSpPr>
              <p:nvPr/>
            </p:nvSpPr>
            <p:spPr bwMode="auto">
              <a:xfrm>
                <a:off x="4801" y="1300"/>
                <a:ext cx="189" cy="2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598" name="Line 69"/>
              <p:cNvSpPr>
                <a:spLocks noChangeShapeType="1"/>
              </p:cNvSpPr>
              <p:nvPr/>
            </p:nvSpPr>
            <p:spPr bwMode="auto">
              <a:xfrm flipH="1">
                <a:off x="4545" y="1355"/>
                <a:ext cx="111"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D5EAD740-C60C-4A60-81A0-D2AD55A86EFF}" type="slidenum">
              <a:rPr lang="zh-CN" altLang="en-US" sz="1000" smtClean="0"/>
              <a:pPr>
                <a:spcBef>
                  <a:spcPct val="0"/>
                </a:spcBef>
                <a:spcAft>
                  <a:spcPct val="0"/>
                </a:spcAft>
                <a:buClrTx/>
                <a:buFontTx/>
                <a:buNone/>
              </a:pPr>
              <a:t>19</a:t>
            </a:fld>
            <a:endParaRPr lang="zh-CN" altLang="en-US" sz="1000"/>
          </a:p>
        </p:txBody>
      </p:sp>
      <p:sp>
        <p:nvSpPr>
          <p:cNvPr id="25602" name="标题 1"/>
          <p:cNvSpPr>
            <a:spLocks noGrp="1"/>
          </p:cNvSpPr>
          <p:nvPr>
            <p:ph type="title" idx="4294967295"/>
          </p:nvPr>
        </p:nvSpPr>
        <p:spPr>
          <a:xfrm>
            <a:off x="1439863" y="315913"/>
            <a:ext cx="7704137" cy="592137"/>
          </a:xfrm>
        </p:spPr>
        <p:txBody>
          <a:bodyPr/>
          <a:lstStyle/>
          <a:p>
            <a:r>
              <a:rPr lang="zh-CN" altLang="en-US"/>
              <a:t>完全二叉树</a:t>
            </a:r>
          </a:p>
        </p:txBody>
      </p:sp>
      <p:sp>
        <p:nvSpPr>
          <p:cNvPr id="23555" name="内容占位符 2"/>
          <p:cNvSpPr>
            <a:spLocks noGrp="1"/>
          </p:cNvSpPr>
          <p:nvPr>
            <p:ph idx="4294967295"/>
          </p:nvPr>
        </p:nvSpPr>
        <p:spPr>
          <a:xfrm>
            <a:off x="0" y="1125538"/>
            <a:ext cx="8207375" cy="3575050"/>
          </a:xfrm>
        </p:spPr>
        <p:txBody>
          <a:bodyPr/>
          <a:lstStyle/>
          <a:p>
            <a:r>
              <a:rPr lang="zh-CN" altLang="en-US" dirty="0"/>
              <a:t>深度为</a:t>
            </a:r>
            <a:r>
              <a:rPr lang="en-US" altLang="zh-CN" dirty="0"/>
              <a:t>k</a:t>
            </a:r>
            <a:r>
              <a:rPr lang="zh-CN" altLang="en-US" dirty="0"/>
              <a:t>，</a:t>
            </a:r>
            <a:r>
              <a:rPr lang="zh-CN" altLang="zh-CN" dirty="0"/>
              <a:t>有</a:t>
            </a:r>
            <a:r>
              <a:rPr lang="en-US" altLang="zh-CN" dirty="0"/>
              <a:t>n</a:t>
            </a:r>
            <a:r>
              <a:rPr lang="zh-CN" altLang="zh-CN" dirty="0"/>
              <a:t>个结点的二叉树当且仅当其每一个结点都与深度为</a:t>
            </a:r>
            <a:r>
              <a:rPr lang="en-US" altLang="zh-CN" dirty="0"/>
              <a:t>k</a:t>
            </a:r>
            <a:r>
              <a:rPr lang="zh-CN" altLang="zh-CN" dirty="0"/>
              <a:t>的满二叉树中编号从1至</a:t>
            </a:r>
            <a:r>
              <a:rPr lang="en-US" altLang="zh-CN" dirty="0"/>
              <a:t>n</a:t>
            </a:r>
            <a:r>
              <a:rPr lang="zh-CN" altLang="zh-CN" dirty="0"/>
              <a:t>的结点一一对应时，称为</a:t>
            </a:r>
            <a:r>
              <a:rPr lang="zh-CN" altLang="en-US" dirty="0"/>
              <a:t>为</a:t>
            </a:r>
            <a:r>
              <a:rPr lang="zh-CN" altLang="en-US" dirty="0">
                <a:solidFill>
                  <a:srgbClr val="FF0000"/>
                </a:solidFill>
              </a:rPr>
              <a:t>完全二叉树</a:t>
            </a:r>
            <a:endParaRPr lang="en-US" altLang="zh-CN" dirty="0">
              <a:solidFill>
                <a:srgbClr val="FF0000"/>
              </a:solidFill>
            </a:endParaRPr>
          </a:p>
          <a:p>
            <a:pPr lvl="1"/>
            <a:r>
              <a:rPr lang="zh-CN" altLang="en-US" sz="2400" dirty="0"/>
              <a:t>叶子结点只可能在层次最大的两层上出现</a:t>
            </a:r>
          </a:p>
          <a:p>
            <a:pPr lvl="1"/>
            <a:r>
              <a:rPr lang="zh-CN" altLang="en-US" sz="2400" dirty="0"/>
              <a:t>对任一结点，若其右分支下子孙的最大层次为</a:t>
            </a:r>
            <a:r>
              <a:rPr lang="en-US" altLang="zh-CN" sz="2400" dirty="0" err="1"/>
              <a:t>i</a:t>
            </a:r>
            <a:r>
              <a:rPr lang="zh-CN" altLang="en-US" sz="2400" dirty="0"/>
              <a:t>，</a:t>
            </a:r>
            <a:r>
              <a:rPr lang="zh-CN" altLang="zh-CN" sz="2400" dirty="0"/>
              <a:t>则其左分支下子孙的最大层次必为</a:t>
            </a:r>
            <a:r>
              <a:rPr lang="en-US" altLang="zh-CN" sz="2400" dirty="0" err="1"/>
              <a:t>i</a:t>
            </a:r>
            <a:r>
              <a:rPr lang="en-US" altLang="zh-CN" sz="2400" dirty="0"/>
              <a:t> </a:t>
            </a:r>
            <a:r>
              <a:rPr lang="zh-CN" altLang="zh-CN" sz="2400" dirty="0"/>
              <a:t>或</a:t>
            </a:r>
            <a:r>
              <a:rPr lang="en-US" altLang="zh-CN" sz="2400" dirty="0"/>
              <a:t>i+1</a:t>
            </a:r>
          </a:p>
          <a:p>
            <a:pPr lvl="1"/>
            <a:endParaRPr lang="en-US" altLang="zh-CN" dirty="0"/>
          </a:p>
        </p:txBody>
      </p:sp>
      <p:grpSp>
        <p:nvGrpSpPr>
          <p:cNvPr id="123" name="组合 122"/>
          <p:cNvGrpSpPr>
            <a:grpSpLocks/>
          </p:cNvGrpSpPr>
          <p:nvPr/>
        </p:nvGrpSpPr>
        <p:grpSpPr bwMode="auto">
          <a:xfrm>
            <a:off x="468313" y="4746625"/>
            <a:ext cx="8359775" cy="1346200"/>
            <a:chOff x="502092" y="3406790"/>
            <a:chExt cx="8361252" cy="1345993"/>
          </a:xfrm>
        </p:grpSpPr>
        <p:grpSp>
          <p:nvGrpSpPr>
            <p:cNvPr id="25606" name="Group 2"/>
            <p:cNvGrpSpPr>
              <a:grpSpLocks/>
            </p:cNvGrpSpPr>
            <p:nvPr/>
          </p:nvGrpSpPr>
          <p:grpSpPr bwMode="auto">
            <a:xfrm>
              <a:off x="502092" y="3472285"/>
              <a:ext cx="2665239" cy="1280498"/>
              <a:chOff x="1070" y="668"/>
              <a:chExt cx="3215" cy="1610"/>
            </a:xfrm>
          </p:grpSpPr>
          <p:sp>
            <p:nvSpPr>
              <p:cNvPr id="25657" name="Oval 3"/>
              <p:cNvSpPr>
                <a:spLocks noChangeArrowheads="1"/>
              </p:cNvSpPr>
              <p:nvPr/>
            </p:nvSpPr>
            <p:spPr bwMode="auto">
              <a:xfrm>
                <a:off x="2549" y="668"/>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a:t>
                </a:r>
              </a:p>
            </p:txBody>
          </p:sp>
          <p:sp>
            <p:nvSpPr>
              <p:cNvPr id="25658" name="Oval 4"/>
              <p:cNvSpPr>
                <a:spLocks noChangeArrowheads="1"/>
              </p:cNvSpPr>
              <p:nvPr/>
            </p:nvSpPr>
            <p:spPr bwMode="auto">
              <a:xfrm>
                <a:off x="1746" y="1080"/>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2</a:t>
                </a:r>
              </a:p>
            </p:txBody>
          </p:sp>
          <p:sp>
            <p:nvSpPr>
              <p:cNvPr id="25659" name="Oval 5"/>
              <p:cNvSpPr>
                <a:spLocks noChangeArrowheads="1"/>
              </p:cNvSpPr>
              <p:nvPr/>
            </p:nvSpPr>
            <p:spPr bwMode="auto">
              <a:xfrm>
                <a:off x="3360" y="1080"/>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3</a:t>
                </a:r>
              </a:p>
            </p:txBody>
          </p:sp>
          <p:sp>
            <p:nvSpPr>
              <p:cNvPr id="25660" name="Oval 6"/>
              <p:cNvSpPr>
                <a:spLocks noChangeArrowheads="1"/>
              </p:cNvSpPr>
              <p:nvPr/>
            </p:nvSpPr>
            <p:spPr bwMode="auto">
              <a:xfrm>
                <a:off x="2323" y="1986"/>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11</a:t>
                </a:r>
              </a:p>
            </p:txBody>
          </p:sp>
          <p:sp>
            <p:nvSpPr>
              <p:cNvPr id="25661" name="Oval 7"/>
              <p:cNvSpPr>
                <a:spLocks noChangeArrowheads="1"/>
              </p:cNvSpPr>
              <p:nvPr/>
            </p:nvSpPr>
            <p:spPr bwMode="auto">
              <a:xfrm>
                <a:off x="1294" y="1520"/>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4</a:t>
                </a:r>
              </a:p>
            </p:txBody>
          </p:sp>
          <p:sp>
            <p:nvSpPr>
              <p:cNvPr id="25662" name="Oval 8"/>
              <p:cNvSpPr>
                <a:spLocks noChangeArrowheads="1"/>
              </p:cNvSpPr>
              <p:nvPr/>
            </p:nvSpPr>
            <p:spPr bwMode="auto">
              <a:xfrm>
                <a:off x="2121" y="1520"/>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5</a:t>
                </a:r>
              </a:p>
            </p:txBody>
          </p:sp>
          <p:sp>
            <p:nvSpPr>
              <p:cNvPr id="25663" name="Oval 9"/>
              <p:cNvSpPr>
                <a:spLocks noChangeArrowheads="1"/>
              </p:cNvSpPr>
              <p:nvPr/>
            </p:nvSpPr>
            <p:spPr bwMode="auto">
              <a:xfrm>
                <a:off x="1070" y="1986"/>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8</a:t>
                </a:r>
              </a:p>
            </p:txBody>
          </p:sp>
          <p:sp>
            <p:nvSpPr>
              <p:cNvPr id="25664" name="Oval 10"/>
              <p:cNvSpPr>
                <a:spLocks noChangeArrowheads="1"/>
              </p:cNvSpPr>
              <p:nvPr/>
            </p:nvSpPr>
            <p:spPr bwMode="auto">
              <a:xfrm>
                <a:off x="1487" y="1986"/>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9</a:t>
                </a:r>
              </a:p>
            </p:txBody>
          </p:sp>
          <p:sp>
            <p:nvSpPr>
              <p:cNvPr id="25665" name="Oval 11"/>
              <p:cNvSpPr>
                <a:spLocks noChangeArrowheads="1"/>
              </p:cNvSpPr>
              <p:nvPr/>
            </p:nvSpPr>
            <p:spPr bwMode="auto">
              <a:xfrm>
                <a:off x="2741" y="1986"/>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12</a:t>
                </a:r>
              </a:p>
            </p:txBody>
          </p:sp>
          <p:sp>
            <p:nvSpPr>
              <p:cNvPr id="25666" name="Oval 12"/>
              <p:cNvSpPr>
                <a:spLocks noChangeArrowheads="1"/>
              </p:cNvSpPr>
              <p:nvPr/>
            </p:nvSpPr>
            <p:spPr bwMode="auto">
              <a:xfrm>
                <a:off x="3159" y="1986"/>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13</a:t>
                </a:r>
              </a:p>
            </p:txBody>
          </p:sp>
          <p:sp>
            <p:nvSpPr>
              <p:cNvPr id="25667" name="Oval 13"/>
              <p:cNvSpPr>
                <a:spLocks noChangeArrowheads="1"/>
              </p:cNvSpPr>
              <p:nvPr/>
            </p:nvSpPr>
            <p:spPr bwMode="auto">
              <a:xfrm>
                <a:off x="2949" y="1520"/>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6</a:t>
                </a:r>
              </a:p>
            </p:txBody>
          </p:sp>
          <p:sp>
            <p:nvSpPr>
              <p:cNvPr id="25668" name="Oval 14"/>
              <p:cNvSpPr>
                <a:spLocks noChangeArrowheads="1"/>
              </p:cNvSpPr>
              <p:nvPr/>
            </p:nvSpPr>
            <p:spPr bwMode="auto">
              <a:xfrm>
                <a:off x="3777" y="1520"/>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7</a:t>
                </a:r>
              </a:p>
            </p:txBody>
          </p:sp>
          <p:sp>
            <p:nvSpPr>
              <p:cNvPr id="25669" name="Oval 15"/>
              <p:cNvSpPr>
                <a:spLocks noChangeArrowheads="1"/>
              </p:cNvSpPr>
              <p:nvPr/>
            </p:nvSpPr>
            <p:spPr bwMode="auto">
              <a:xfrm>
                <a:off x="1905" y="1986"/>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10</a:t>
                </a:r>
              </a:p>
            </p:txBody>
          </p:sp>
          <p:sp>
            <p:nvSpPr>
              <p:cNvPr id="25670" name="Oval 16"/>
              <p:cNvSpPr>
                <a:spLocks noChangeArrowheads="1"/>
              </p:cNvSpPr>
              <p:nvPr/>
            </p:nvSpPr>
            <p:spPr bwMode="auto">
              <a:xfrm>
                <a:off x="3577" y="1986"/>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14</a:t>
                </a:r>
              </a:p>
            </p:txBody>
          </p:sp>
          <p:sp>
            <p:nvSpPr>
              <p:cNvPr id="25671" name="Oval 17"/>
              <p:cNvSpPr>
                <a:spLocks noChangeArrowheads="1"/>
              </p:cNvSpPr>
              <p:nvPr/>
            </p:nvSpPr>
            <p:spPr bwMode="auto">
              <a:xfrm>
                <a:off x="3995" y="1986"/>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15</a:t>
                </a:r>
              </a:p>
            </p:txBody>
          </p:sp>
          <p:sp>
            <p:nvSpPr>
              <p:cNvPr id="25672" name="Line 18"/>
              <p:cNvSpPr>
                <a:spLocks noChangeShapeType="1"/>
              </p:cNvSpPr>
              <p:nvPr/>
            </p:nvSpPr>
            <p:spPr bwMode="auto">
              <a:xfrm flipH="1">
                <a:off x="2000" y="889"/>
                <a:ext cx="567" cy="2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73" name="Line 19"/>
              <p:cNvSpPr>
                <a:spLocks noChangeShapeType="1"/>
              </p:cNvSpPr>
              <p:nvPr/>
            </p:nvSpPr>
            <p:spPr bwMode="auto">
              <a:xfrm>
                <a:off x="2800" y="900"/>
                <a:ext cx="567" cy="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74" name="Line 20"/>
              <p:cNvSpPr>
                <a:spLocks noChangeShapeType="1"/>
              </p:cNvSpPr>
              <p:nvPr/>
            </p:nvSpPr>
            <p:spPr bwMode="auto">
              <a:xfrm flipH="1">
                <a:off x="1545" y="1333"/>
                <a:ext cx="233"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75" name="Line 21"/>
              <p:cNvSpPr>
                <a:spLocks noChangeShapeType="1"/>
              </p:cNvSpPr>
              <p:nvPr/>
            </p:nvSpPr>
            <p:spPr bwMode="auto">
              <a:xfrm>
                <a:off x="1978" y="1333"/>
                <a:ext cx="211"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76" name="Line 22"/>
              <p:cNvSpPr>
                <a:spLocks noChangeShapeType="1"/>
              </p:cNvSpPr>
              <p:nvPr/>
            </p:nvSpPr>
            <p:spPr bwMode="auto">
              <a:xfrm flipH="1">
                <a:off x="3188" y="1344"/>
                <a:ext cx="235"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5677" name="Line 23"/>
              <p:cNvSpPr>
                <a:spLocks noChangeShapeType="1"/>
              </p:cNvSpPr>
              <p:nvPr/>
            </p:nvSpPr>
            <p:spPr bwMode="auto">
              <a:xfrm>
                <a:off x="3600" y="1333"/>
                <a:ext cx="223"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78" name="Line 24"/>
              <p:cNvSpPr>
                <a:spLocks noChangeShapeType="1"/>
              </p:cNvSpPr>
              <p:nvPr/>
            </p:nvSpPr>
            <p:spPr bwMode="auto">
              <a:xfrm flipH="1">
                <a:off x="1233" y="1800"/>
                <a:ext cx="134"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79" name="Line 25"/>
              <p:cNvSpPr>
                <a:spLocks noChangeShapeType="1"/>
              </p:cNvSpPr>
              <p:nvPr/>
            </p:nvSpPr>
            <p:spPr bwMode="auto">
              <a:xfrm>
                <a:off x="1478" y="1811"/>
                <a:ext cx="122"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5680" name="Line 26"/>
              <p:cNvSpPr>
                <a:spLocks noChangeShapeType="1"/>
              </p:cNvSpPr>
              <p:nvPr/>
            </p:nvSpPr>
            <p:spPr bwMode="auto">
              <a:xfrm flipH="1">
                <a:off x="2111" y="1811"/>
                <a:ext cx="89" cy="1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81" name="Line 27"/>
              <p:cNvSpPr>
                <a:spLocks noChangeShapeType="1"/>
              </p:cNvSpPr>
              <p:nvPr/>
            </p:nvSpPr>
            <p:spPr bwMode="auto">
              <a:xfrm>
                <a:off x="2356" y="1778"/>
                <a:ext cx="111"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82" name="Line 28"/>
              <p:cNvSpPr>
                <a:spLocks noChangeShapeType="1"/>
              </p:cNvSpPr>
              <p:nvPr/>
            </p:nvSpPr>
            <p:spPr bwMode="auto">
              <a:xfrm flipH="1">
                <a:off x="2900" y="1800"/>
                <a:ext cx="123"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83" name="Line 29"/>
              <p:cNvSpPr>
                <a:spLocks noChangeShapeType="1"/>
              </p:cNvSpPr>
              <p:nvPr/>
            </p:nvSpPr>
            <p:spPr bwMode="auto">
              <a:xfrm>
                <a:off x="3178" y="1789"/>
                <a:ext cx="134"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84" name="Line 30"/>
              <p:cNvSpPr>
                <a:spLocks noChangeShapeType="1"/>
              </p:cNvSpPr>
              <p:nvPr/>
            </p:nvSpPr>
            <p:spPr bwMode="auto">
              <a:xfrm flipH="1">
                <a:off x="3778" y="1800"/>
                <a:ext cx="10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85" name="Line 31"/>
              <p:cNvSpPr>
                <a:spLocks noChangeShapeType="1"/>
              </p:cNvSpPr>
              <p:nvPr/>
            </p:nvSpPr>
            <p:spPr bwMode="auto">
              <a:xfrm>
                <a:off x="4012" y="1789"/>
                <a:ext cx="144"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25607" name="Group 70"/>
            <p:cNvGrpSpPr>
              <a:grpSpLocks/>
            </p:cNvGrpSpPr>
            <p:nvPr/>
          </p:nvGrpSpPr>
          <p:grpSpPr bwMode="auto">
            <a:xfrm>
              <a:off x="3466171" y="3711084"/>
              <a:ext cx="1278667" cy="969921"/>
              <a:chOff x="3882" y="2223"/>
              <a:chExt cx="1544" cy="1133"/>
            </a:xfrm>
          </p:grpSpPr>
          <p:sp>
            <p:nvSpPr>
              <p:cNvPr id="25646" name="Oval 71"/>
              <p:cNvSpPr>
                <a:spLocks noChangeArrowheads="1"/>
              </p:cNvSpPr>
              <p:nvPr/>
            </p:nvSpPr>
            <p:spPr bwMode="auto">
              <a:xfrm>
                <a:off x="4470" y="2223"/>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a:t>
                </a:r>
              </a:p>
            </p:txBody>
          </p:sp>
          <p:sp>
            <p:nvSpPr>
              <p:cNvPr id="25647" name="Oval 72"/>
              <p:cNvSpPr>
                <a:spLocks noChangeArrowheads="1"/>
              </p:cNvSpPr>
              <p:nvPr/>
            </p:nvSpPr>
            <p:spPr bwMode="auto">
              <a:xfrm>
                <a:off x="4167" y="2613"/>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2</a:t>
                </a:r>
              </a:p>
            </p:txBody>
          </p:sp>
          <p:sp>
            <p:nvSpPr>
              <p:cNvPr id="25648" name="Oval 73"/>
              <p:cNvSpPr>
                <a:spLocks noChangeArrowheads="1"/>
              </p:cNvSpPr>
              <p:nvPr/>
            </p:nvSpPr>
            <p:spPr bwMode="auto">
              <a:xfrm>
                <a:off x="4792" y="2623"/>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3</a:t>
                </a:r>
              </a:p>
            </p:txBody>
          </p:sp>
          <p:sp>
            <p:nvSpPr>
              <p:cNvPr id="25649" name="Oval 74"/>
              <p:cNvSpPr>
                <a:spLocks noChangeArrowheads="1"/>
              </p:cNvSpPr>
              <p:nvPr/>
            </p:nvSpPr>
            <p:spPr bwMode="auto">
              <a:xfrm>
                <a:off x="3882" y="3064"/>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4</a:t>
                </a:r>
              </a:p>
            </p:txBody>
          </p:sp>
          <p:sp>
            <p:nvSpPr>
              <p:cNvPr id="25650" name="Oval 75"/>
              <p:cNvSpPr>
                <a:spLocks noChangeArrowheads="1"/>
              </p:cNvSpPr>
              <p:nvPr/>
            </p:nvSpPr>
            <p:spPr bwMode="auto">
              <a:xfrm>
                <a:off x="4486" y="3064"/>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5</a:t>
                </a:r>
              </a:p>
            </p:txBody>
          </p:sp>
          <p:sp>
            <p:nvSpPr>
              <p:cNvPr id="25651" name="Oval 76"/>
              <p:cNvSpPr>
                <a:spLocks noChangeArrowheads="1"/>
              </p:cNvSpPr>
              <p:nvPr/>
            </p:nvSpPr>
            <p:spPr bwMode="auto">
              <a:xfrm>
                <a:off x="5136" y="3054"/>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6</a:t>
                </a:r>
              </a:p>
            </p:txBody>
          </p:sp>
          <p:sp>
            <p:nvSpPr>
              <p:cNvPr id="25652" name="Line 77"/>
              <p:cNvSpPr>
                <a:spLocks noChangeShapeType="1"/>
              </p:cNvSpPr>
              <p:nvPr/>
            </p:nvSpPr>
            <p:spPr bwMode="auto">
              <a:xfrm flipH="1">
                <a:off x="4419" y="2496"/>
                <a:ext cx="111"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53" name="Line 78"/>
              <p:cNvSpPr>
                <a:spLocks noChangeShapeType="1"/>
              </p:cNvSpPr>
              <p:nvPr/>
            </p:nvSpPr>
            <p:spPr bwMode="auto">
              <a:xfrm flipH="1">
                <a:off x="4107" y="2896"/>
                <a:ext cx="146"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5654" name="Line 79"/>
              <p:cNvSpPr>
                <a:spLocks noChangeShapeType="1"/>
              </p:cNvSpPr>
              <p:nvPr/>
            </p:nvSpPr>
            <p:spPr bwMode="auto">
              <a:xfrm>
                <a:off x="4730" y="2452"/>
                <a:ext cx="133" cy="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55" name="Line 80"/>
              <p:cNvSpPr>
                <a:spLocks noChangeShapeType="1"/>
              </p:cNvSpPr>
              <p:nvPr/>
            </p:nvSpPr>
            <p:spPr bwMode="auto">
              <a:xfrm>
                <a:off x="4385" y="2874"/>
                <a:ext cx="178"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56" name="Line 81"/>
              <p:cNvSpPr>
                <a:spLocks noChangeShapeType="1"/>
              </p:cNvSpPr>
              <p:nvPr/>
            </p:nvSpPr>
            <p:spPr bwMode="auto">
              <a:xfrm>
                <a:off x="5019" y="2885"/>
                <a:ext cx="133"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grpSp>
          <p:nvGrpSpPr>
            <p:cNvPr id="25608" name="Group 32"/>
            <p:cNvGrpSpPr>
              <a:grpSpLocks/>
            </p:cNvGrpSpPr>
            <p:nvPr/>
          </p:nvGrpSpPr>
          <p:grpSpPr bwMode="auto">
            <a:xfrm>
              <a:off x="5128934" y="3406790"/>
              <a:ext cx="2485509" cy="1276317"/>
              <a:chOff x="199" y="2153"/>
              <a:chExt cx="2997" cy="1610"/>
            </a:xfrm>
          </p:grpSpPr>
          <p:sp>
            <p:nvSpPr>
              <p:cNvPr id="25623" name="Oval 33"/>
              <p:cNvSpPr>
                <a:spLocks noChangeArrowheads="1"/>
              </p:cNvSpPr>
              <p:nvPr/>
            </p:nvSpPr>
            <p:spPr bwMode="auto">
              <a:xfrm>
                <a:off x="1678" y="2153"/>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a:t>
                </a:r>
              </a:p>
            </p:txBody>
          </p:sp>
          <p:sp>
            <p:nvSpPr>
              <p:cNvPr id="25624" name="Oval 34"/>
              <p:cNvSpPr>
                <a:spLocks noChangeArrowheads="1"/>
              </p:cNvSpPr>
              <p:nvPr/>
            </p:nvSpPr>
            <p:spPr bwMode="auto">
              <a:xfrm>
                <a:off x="875" y="256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2</a:t>
                </a:r>
              </a:p>
            </p:txBody>
          </p:sp>
          <p:sp>
            <p:nvSpPr>
              <p:cNvPr id="25625" name="Oval 35"/>
              <p:cNvSpPr>
                <a:spLocks noChangeArrowheads="1"/>
              </p:cNvSpPr>
              <p:nvPr/>
            </p:nvSpPr>
            <p:spPr bwMode="auto">
              <a:xfrm>
                <a:off x="2489" y="256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3</a:t>
                </a:r>
              </a:p>
            </p:txBody>
          </p:sp>
          <p:sp>
            <p:nvSpPr>
              <p:cNvPr id="25626" name="Oval 36"/>
              <p:cNvSpPr>
                <a:spLocks noChangeArrowheads="1"/>
              </p:cNvSpPr>
              <p:nvPr/>
            </p:nvSpPr>
            <p:spPr bwMode="auto">
              <a:xfrm>
                <a:off x="1452" y="347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11</a:t>
                </a:r>
              </a:p>
            </p:txBody>
          </p:sp>
          <p:sp>
            <p:nvSpPr>
              <p:cNvPr id="25627" name="Oval 37"/>
              <p:cNvSpPr>
                <a:spLocks noChangeArrowheads="1"/>
              </p:cNvSpPr>
              <p:nvPr/>
            </p:nvSpPr>
            <p:spPr bwMode="auto">
              <a:xfrm>
                <a:off x="423" y="300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4</a:t>
                </a:r>
              </a:p>
            </p:txBody>
          </p:sp>
          <p:sp>
            <p:nvSpPr>
              <p:cNvPr id="25628" name="Oval 38"/>
              <p:cNvSpPr>
                <a:spLocks noChangeArrowheads="1"/>
              </p:cNvSpPr>
              <p:nvPr/>
            </p:nvSpPr>
            <p:spPr bwMode="auto">
              <a:xfrm>
                <a:off x="1250" y="300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5</a:t>
                </a:r>
              </a:p>
            </p:txBody>
          </p:sp>
          <p:sp>
            <p:nvSpPr>
              <p:cNvPr id="25629" name="Oval 39"/>
              <p:cNvSpPr>
                <a:spLocks noChangeArrowheads="1"/>
              </p:cNvSpPr>
              <p:nvPr/>
            </p:nvSpPr>
            <p:spPr bwMode="auto">
              <a:xfrm>
                <a:off x="199" y="347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8</a:t>
                </a:r>
              </a:p>
            </p:txBody>
          </p:sp>
          <p:sp>
            <p:nvSpPr>
              <p:cNvPr id="25630" name="Oval 40"/>
              <p:cNvSpPr>
                <a:spLocks noChangeArrowheads="1"/>
              </p:cNvSpPr>
              <p:nvPr/>
            </p:nvSpPr>
            <p:spPr bwMode="auto">
              <a:xfrm>
                <a:off x="616" y="347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9</a:t>
                </a:r>
              </a:p>
            </p:txBody>
          </p:sp>
          <p:sp>
            <p:nvSpPr>
              <p:cNvPr id="25631" name="Oval 41"/>
              <p:cNvSpPr>
                <a:spLocks noChangeArrowheads="1"/>
              </p:cNvSpPr>
              <p:nvPr/>
            </p:nvSpPr>
            <p:spPr bwMode="auto">
              <a:xfrm>
                <a:off x="1870" y="347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12</a:t>
                </a:r>
              </a:p>
            </p:txBody>
          </p:sp>
          <p:sp>
            <p:nvSpPr>
              <p:cNvPr id="25632" name="Oval 42"/>
              <p:cNvSpPr>
                <a:spLocks noChangeArrowheads="1"/>
              </p:cNvSpPr>
              <p:nvPr/>
            </p:nvSpPr>
            <p:spPr bwMode="auto">
              <a:xfrm>
                <a:off x="2078" y="300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6</a:t>
                </a:r>
              </a:p>
            </p:txBody>
          </p:sp>
          <p:sp>
            <p:nvSpPr>
              <p:cNvPr id="25633" name="Oval 43"/>
              <p:cNvSpPr>
                <a:spLocks noChangeArrowheads="1"/>
              </p:cNvSpPr>
              <p:nvPr/>
            </p:nvSpPr>
            <p:spPr bwMode="auto">
              <a:xfrm>
                <a:off x="2906" y="300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7</a:t>
                </a:r>
              </a:p>
            </p:txBody>
          </p:sp>
          <p:sp>
            <p:nvSpPr>
              <p:cNvPr id="25634" name="Oval 44"/>
              <p:cNvSpPr>
                <a:spLocks noChangeArrowheads="1"/>
              </p:cNvSpPr>
              <p:nvPr/>
            </p:nvSpPr>
            <p:spPr bwMode="auto">
              <a:xfrm>
                <a:off x="1034" y="347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10</a:t>
                </a:r>
              </a:p>
            </p:txBody>
          </p:sp>
          <p:sp>
            <p:nvSpPr>
              <p:cNvPr id="25635" name="Line 45"/>
              <p:cNvSpPr>
                <a:spLocks noChangeShapeType="1"/>
              </p:cNvSpPr>
              <p:nvPr/>
            </p:nvSpPr>
            <p:spPr bwMode="auto">
              <a:xfrm flipH="1">
                <a:off x="1129" y="2374"/>
                <a:ext cx="567" cy="2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36" name="Line 46"/>
              <p:cNvSpPr>
                <a:spLocks noChangeShapeType="1"/>
              </p:cNvSpPr>
              <p:nvPr/>
            </p:nvSpPr>
            <p:spPr bwMode="auto">
              <a:xfrm>
                <a:off x="1929" y="2385"/>
                <a:ext cx="567" cy="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37" name="Line 47"/>
              <p:cNvSpPr>
                <a:spLocks noChangeShapeType="1"/>
              </p:cNvSpPr>
              <p:nvPr/>
            </p:nvSpPr>
            <p:spPr bwMode="auto">
              <a:xfrm flipH="1">
                <a:off x="674" y="2818"/>
                <a:ext cx="233"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38" name="Line 48"/>
              <p:cNvSpPr>
                <a:spLocks noChangeShapeType="1"/>
              </p:cNvSpPr>
              <p:nvPr/>
            </p:nvSpPr>
            <p:spPr bwMode="auto">
              <a:xfrm>
                <a:off x="1107" y="2818"/>
                <a:ext cx="211"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39" name="Line 49"/>
              <p:cNvSpPr>
                <a:spLocks noChangeShapeType="1"/>
              </p:cNvSpPr>
              <p:nvPr/>
            </p:nvSpPr>
            <p:spPr bwMode="auto">
              <a:xfrm flipH="1">
                <a:off x="2317" y="2829"/>
                <a:ext cx="235"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5640" name="Line 50"/>
              <p:cNvSpPr>
                <a:spLocks noChangeShapeType="1"/>
              </p:cNvSpPr>
              <p:nvPr/>
            </p:nvSpPr>
            <p:spPr bwMode="auto">
              <a:xfrm>
                <a:off x="2729" y="2818"/>
                <a:ext cx="223"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41" name="Line 51"/>
              <p:cNvSpPr>
                <a:spLocks noChangeShapeType="1"/>
              </p:cNvSpPr>
              <p:nvPr/>
            </p:nvSpPr>
            <p:spPr bwMode="auto">
              <a:xfrm flipH="1">
                <a:off x="362" y="3285"/>
                <a:ext cx="134"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42" name="Line 52"/>
              <p:cNvSpPr>
                <a:spLocks noChangeShapeType="1"/>
              </p:cNvSpPr>
              <p:nvPr/>
            </p:nvSpPr>
            <p:spPr bwMode="auto">
              <a:xfrm>
                <a:off x="607" y="3296"/>
                <a:ext cx="122"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5643" name="Line 53"/>
              <p:cNvSpPr>
                <a:spLocks noChangeShapeType="1"/>
              </p:cNvSpPr>
              <p:nvPr/>
            </p:nvSpPr>
            <p:spPr bwMode="auto">
              <a:xfrm flipH="1">
                <a:off x="1240" y="3296"/>
                <a:ext cx="89" cy="1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44" name="Line 54"/>
              <p:cNvSpPr>
                <a:spLocks noChangeShapeType="1"/>
              </p:cNvSpPr>
              <p:nvPr/>
            </p:nvSpPr>
            <p:spPr bwMode="auto">
              <a:xfrm>
                <a:off x="1485" y="3263"/>
                <a:ext cx="111"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45" name="Line 55"/>
              <p:cNvSpPr>
                <a:spLocks noChangeShapeType="1"/>
              </p:cNvSpPr>
              <p:nvPr/>
            </p:nvSpPr>
            <p:spPr bwMode="auto">
              <a:xfrm flipH="1">
                <a:off x="2029" y="3285"/>
                <a:ext cx="123"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25609" name="Group 56"/>
            <p:cNvGrpSpPr>
              <a:grpSpLocks/>
            </p:cNvGrpSpPr>
            <p:nvPr/>
          </p:nvGrpSpPr>
          <p:grpSpPr bwMode="auto">
            <a:xfrm>
              <a:off x="7859833" y="3452181"/>
              <a:ext cx="1003511" cy="1185536"/>
              <a:chOff x="3964" y="227"/>
              <a:chExt cx="1239" cy="1600"/>
            </a:xfrm>
          </p:grpSpPr>
          <p:sp>
            <p:nvSpPr>
              <p:cNvPr id="25610" name="Oval 57"/>
              <p:cNvSpPr>
                <a:spLocks noChangeArrowheads="1"/>
              </p:cNvSpPr>
              <p:nvPr/>
            </p:nvSpPr>
            <p:spPr bwMode="auto">
              <a:xfrm>
                <a:off x="4552" y="22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a:t>
                </a:r>
              </a:p>
            </p:txBody>
          </p:sp>
          <p:sp>
            <p:nvSpPr>
              <p:cNvPr id="25611" name="Oval 58"/>
              <p:cNvSpPr>
                <a:spLocks noChangeArrowheads="1"/>
              </p:cNvSpPr>
              <p:nvPr/>
            </p:nvSpPr>
            <p:spPr bwMode="auto">
              <a:xfrm>
                <a:off x="4249" y="61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2</a:t>
                </a:r>
              </a:p>
            </p:txBody>
          </p:sp>
          <p:sp>
            <p:nvSpPr>
              <p:cNvPr id="25612" name="Oval 59"/>
              <p:cNvSpPr>
                <a:spLocks noChangeArrowheads="1"/>
              </p:cNvSpPr>
              <p:nvPr/>
            </p:nvSpPr>
            <p:spPr bwMode="auto">
              <a:xfrm>
                <a:off x="4874" y="62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3</a:t>
                </a:r>
              </a:p>
            </p:txBody>
          </p:sp>
          <p:sp>
            <p:nvSpPr>
              <p:cNvPr id="25613" name="Oval 60"/>
              <p:cNvSpPr>
                <a:spLocks noChangeArrowheads="1"/>
              </p:cNvSpPr>
              <p:nvPr/>
            </p:nvSpPr>
            <p:spPr bwMode="auto">
              <a:xfrm>
                <a:off x="3964" y="1068"/>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4</a:t>
                </a:r>
              </a:p>
            </p:txBody>
          </p:sp>
          <p:sp>
            <p:nvSpPr>
              <p:cNvPr id="25614" name="Oval 61"/>
              <p:cNvSpPr>
                <a:spLocks noChangeArrowheads="1"/>
              </p:cNvSpPr>
              <p:nvPr/>
            </p:nvSpPr>
            <p:spPr bwMode="auto">
              <a:xfrm>
                <a:off x="4568" y="1068"/>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5</a:t>
                </a:r>
              </a:p>
            </p:txBody>
          </p:sp>
          <p:sp>
            <p:nvSpPr>
              <p:cNvPr id="25615" name="Oval 62"/>
              <p:cNvSpPr>
                <a:spLocks noChangeArrowheads="1"/>
              </p:cNvSpPr>
              <p:nvPr/>
            </p:nvSpPr>
            <p:spPr bwMode="auto">
              <a:xfrm>
                <a:off x="4318" y="153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6</a:t>
                </a:r>
              </a:p>
            </p:txBody>
          </p:sp>
          <p:sp>
            <p:nvSpPr>
              <p:cNvPr id="25616" name="Oval 63"/>
              <p:cNvSpPr>
                <a:spLocks noChangeArrowheads="1"/>
              </p:cNvSpPr>
              <p:nvPr/>
            </p:nvSpPr>
            <p:spPr bwMode="auto">
              <a:xfrm>
                <a:off x="4913" y="153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7</a:t>
                </a:r>
              </a:p>
            </p:txBody>
          </p:sp>
          <p:sp>
            <p:nvSpPr>
              <p:cNvPr id="25617" name="Line 64"/>
              <p:cNvSpPr>
                <a:spLocks noChangeShapeType="1"/>
              </p:cNvSpPr>
              <p:nvPr/>
            </p:nvSpPr>
            <p:spPr bwMode="auto">
              <a:xfrm flipH="1">
                <a:off x="4501" y="500"/>
                <a:ext cx="111"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18" name="Line 65"/>
              <p:cNvSpPr>
                <a:spLocks noChangeShapeType="1"/>
              </p:cNvSpPr>
              <p:nvPr/>
            </p:nvSpPr>
            <p:spPr bwMode="auto">
              <a:xfrm flipH="1">
                <a:off x="4189" y="900"/>
                <a:ext cx="146"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5619" name="Line 66"/>
              <p:cNvSpPr>
                <a:spLocks noChangeShapeType="1"/>
              </p:cNvSpPr>
              <p:nvPr/>
            </p:nvSpPr>
            <p:spPr bwMode="auto">
              <a:xfrm>
                <a:off x="4812" y="456"/>
                <a:ext cx="133" cy="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20" name="Line 67"/>
              <p:cNvSpPr>
                <a:spLocks noChangeShapeType="1"/>
              </p:cNvSpPr>
              <p:nvPr/>
            </p:nvSpPr>
            <p:spPr bwMode="auto">
              <a:xfrm>
                <a:off x="4467" y="878"/>
                <a:ext cx="178"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21" name="Line 68"/>
              <p:cNvSpPr>
                <a:spLocks noChangeShapeType="1"/>
              </p:cNvSpPr>
              <p:nvPr/>
            </p:nvSpPr>
            <p:spPr bwMode="auto">
              <a:xfrm>
                <a:off x="4801" y="1300"/>
                <a:ext cx="189" cy="2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22" name="Line 69"/>
              <p:cNvSpPr>
                <a:spLocks noChangeShapeType="1"/>
              </p:cNvSpPr>
              <p:nvPr/>
            </p:nvSpPr>
            <p:spPr bwMode="auto">
              <a:xfrm flipH="1">
                <a:off x="4545" y="1355"/>
                <a:ext cx="111"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F6E4B756-CEBC-482E-AAB6-003E264B6ACE}" type="slidenum">
              <a:rPr lang="zh-CN" altLang="en-US" sz="1000" smtClean="0"/>
              <a:pPr>
                <a:spcBef>
                  <a:spcPct val="0"/>
                </a:spcBef>
                <a:spcAft>
                  <a:spcPct val="0"/>
                </a:spcAft>
                <a:buClrTx/>
                <a:buFontTx/>
                <a:buNone/>
              </a:pPr>
              <a:t>2</a:t>
            </a:fld>
            <a:endParaRPr lang="zh-CN" altLang="en-US" sz="1000"/>
          </a:p>
        </p:txBody>
      </p:sp>
      <p:sp>
        <p:nvSpPr>
          <p:cNvPr id="8194" name="标题 1"/>
          <p:cNvSpPr>
            <a:spLocks noGrp="1"/>
          </p:cNvSpPr>
          <p:nvPr>
            <p:ph type="title" idx="4294967295"/>
          </p:nvPr>
        </p:nvSpPr>
        <p:spPr>
          <a:xfrm>
            <a:off x="1439863" y="315913"/>
            <a:ext cx="7704137" cy="592137"/>
          </a:xfrm>
        </p:spPr>
        <p:txBody>
          <a:bodyPr/>
          <a:lstStyle/>
          <a:p>
            <a:pPr eaLnBrk="1" hangingPunct="1"/>
            <a:r>
              <a:rPr lang="zh-CN" altLang="en-US"/>
              <a:t>本章内容</a:t>
            </a:r>
          </a:p>
        </p:txBody>
      </p:sp>
      <p:sp>
        <p:nvSpPr>
          <p:cNvPr id="8195" name="内容占位符 2"/>
          <p:cNvSpPr>
            <a:spLocks noGrp="1"/>
          </p:cNvSpPr>
          <p:nvPr>
            <p:ph idx="4294967295"/>
          </p:nvPr>
        </p:nvSpPr>
        <p:spPr>
          <a:xfrm>
            <a:off x="0" y="1125538"/>
            <a:ext cx="8207375" cy="5162550"/>
          </a:xfrm>
        </p:spPr>
        <p:txBody>
          <a:bodyPr/>
          <a:lstStyle/>
          <a:p>
            <a:pPr eaLnBrk="1" hangingPunct="1"/>
            <a:r>
              <a:rPr lang="zh-CN" altLang="en-US" dirty="0"/>
              <a:t>树的定义和基本术语</a:t>
            </a:r>
            <a:endParaRPr lang="en-US" altLang="zh-CN" dirty="0"/>
          </a:p>
          <a:p>
            <a:pPr lvl="1" eaLnBrk="1" hangingPunct="1"/>
            <a:r>
              <a:rPr lang="en-US" altLang="zh-CN" dirty="0"/>
              <a:t> </a:t>
            </a:r>
            <a:r>
              <a:rPr lang="zh-CN" altLang="en-US" dirty="0"/>
              <a:t>定义、术语、基本操作、和线性表的比较</a:t>
            </a:r>
            <a:endParaRPr lang="en-US" altLang="zh-CN" dirty="0"/>
          </a:p>
          <a:p>
            <a:pPr eaLnBrk="1" hangingPunct="1"/>
            <a:r>
              <a:rPr lang="zh-CN" altLang="en-US" dirty="0"/>
              <a:t>二叉树</a:t>
            </a:r>
            <a:endParaRPr lang="en-US" altLang="zh-CN" dirty="0"/>
          </a:p>
          <a:p>
            <a:pPr lvl="1" eaLnBrk="1" hangingPunct="1"/>
            <a:r>
              <a:rPr lang="zh-CN" altLang="en-US" dirty="0"/>
              <a:t>定义、性质</a:t>
            </a:r>
            <a:endParaRPr lang="en-US" altLang="zh-CN" dirty="0"/>
          </a:p>
          <a:p>
            <a:pPr eaLnBrk="1" hangingPunct="1"/>
            <a:r>
              <a:rPr lang="zh-CN" altLang="en-US" dirty="0"/>
              <a:t>二叉树存储和操作</a:t>
            </a:r>
            <a:endParaRPr lang="en-US" altLang="zh-CN" dirty="0"/>
          </a:p>
          <a:p>
            <a:pPr lvl="1" eaLnBrk="1" hangingPunct="1"/>
            <a:r>
              <a:rPr lang="zh-CN" altLang="en-US" dirty="0"/>
              <a:t>遍历、创建、线索</a:t>
            </a:r>
            <a:endParaRPr lang="en-US" altLang="zh-CN" dirty="0"/>
          </a:p>
          <a:p>
            <a:pPr eaLnBrk="1" hangingPunct="1"/>
            <a:r>
              <a:rPr lang="zh-CN" altLang="en-US" dirty="0"/>
              <a:t>树的存储和操作</a:t>
            </a:r>
            <a:endParaRPr lang="en-US" altLang="zh-CN" dirty="0"/>
          </a:p>
          <a:p>
            <a:pPr eaLnBrk="1" hangingPunct="1"/>
            <a:r>
              <a:rPr lang="zh-CN" altLang="en-US" dirty="0"/>
              <a:t>哈夫曼树</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AE1D031-697A-4A16-BF58-4D6846EBA6E0}" type="slidenum">
              <a:rPr lang="zh-CN" altLang="en-US" smtClean="0"/>
              <a:pPr>
                <a:defRPr/>
              </a:pPr>
              <a:t>20</a:t>
            </a:fld>
            <a:endParaRPr lang="zh-CN" altLang="en-US"/>
          </a:p>
        </p:txBody>
      </p:sp>
      <p:sp>
        <p:nvSpPr>
          <p:cNvPr id="2" name="标题 1"/>
          <p:cNvSpPr>
            <a:spLocks noGrp="1"/>
          </p:cNvSpPr>
          <p:nvPr>
            <p:ph type="title" idx="4294967295"/>
          </p:nvPr>
        </p:nvSpPr>
        <p:spPr>
          <a:xfrm>
            <a:off x="1439863" y="315913"/>
            <a:ext cx="7704137" cy="592137"/>
          </a:xfrm>
        </p:spPr>
        <p:txBody>
          <a:bodyPr/>
          <a:lstStyle/>
          <a:p>
            <a:r>
              <a:rPr lang="zh-CN" altLang="en-US" dirty="0"/>
              <a:t>练习</a:t>
            </a:r>
          </a:p>
        </p:txBody>
      </p:sp>
      <p:sp>
        <p:nvSpPr>
          <p:cNvPr id="3" name="内容占位符 2"/>
          <p:cNvSpPr>
            <a:spLocks noGrp="1"/>
          </p:cNvSpPr>
          <p:nvPr>
            <p:ph idx="4294967295"/>
          </p:nvPr>
        </p:nvSpPr>
        <p:spPr>
          <a:xfrm>
            <a:off x="0" y="1125538"/>
            <a:ext cx="8207375" cy="5162550"/>
          </a:xfrm>
        </p:spPr>
        <p:txBody>
          <a:bodyPr/>
          <a:lstStyle/>
          <a:p>
            <a:r>
              <a:rPr lang="zh-CN" altLang="en-US" dirty="0">
                <a:latin typeface="楷体_GB2312" pitchFamily="49" charset="-122"/>
                <a:ea typeface="楷体_GB2312" pitchFamily="49" charset="-122"/>
              </a:rPr>
              <a:t>一棵完全二叉树有</a:t>
            </a:r>
            <a:r>
              <a:rPr lang="en-US" altLang="zh-CN" dirty="0">
                <a:latin typeface="楷体_GB2312" pitchFamily="49" charset="-122"/>
                <a:ea typeface="楷体_GB2312" pitchFamily="49" charset="-122"/>
              </a:rPr>
              <a:t>5000</a:t>
            </a:r>
            <a:r>
              <a:rPr lang="zh-CN" altLang="en-US" dirty="0">
                <a:latin typeface="楷体_GB2312" pitchFamily="49" charset="-122"/>
                <a:ea typeface="楷体_GB2312" pitchFamily="49" charset="-122"/>
              </a:rPr>
              <a:t>个结点，可以计算出其叶结点的个数是（      ）</a:t>
            </a:r>
            <a:endParaRPr lang="zh-CN" altLang="en-US" dirty="0"/>
          </a:p>
        </p:txBody>
      </p:sp>
      <p:sp>
        <p:nvSpPr>
          <p:cNvPr id="5" name="Text Box 6"/>
          <p:cNvSpPr txBox="1">
            <a:spLocks noChangeArrowheads="1"/>
          </p:cNvSpPr>
          <p:nvPr/>
        </p:nvSpPr>
        <p:spPr bwMode="auto">
          <a:xfrm>
            <a:off x="5004048" y="1628800"/>
            <a:ext cx="1208087" cy="579437"/>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3200" dirty="0">
                <a:solidFill>
                  <a:srgbClr val="FF0000"/>
                </a:solidFill>
              </a:rPr>
              <a:t>2500</a:t>
            </a:r>
          </a:p>
        </p:txBody>
      </p:sp>
    </p:spTree>
    <p:extLst>
      <p:ext uri="{BB962C8B-B14F-4D97-AF65-F5344CB8AC3E}">
        <p14:creationId xmlns:p14="http://schemas.microsoft.com/office/powerpoint/2010/main" val="544181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3770F6D1-1A83-445C-B2F2-329716E8FDE7}" type="slidenum">
              <a:rPr lang="zh-CN" altLang="en-US" sz="1000" smtClean="0"/>
              <a:pPr>
                <a:spcBef>
                  <a:spcPct val="0"/>
                </a:spcBef>
                <a:spcAft>
                  <a:spcPct val="0"/>
                </a:spcAft>
                <a:buClrTx/>
                <a:buFontTx/>
                <a:buNone/>
              </a:pPr>
              <a:t>21</a:t>
            </a:fld>
            <a:endParaRPr lang="zh-CN" altLang="en-US" sz="1000"/>
          </a:p>
        </p:txBody>
      </p:sp>
      <p:sp>
        <p:nvSpPr>
          <p:cNvPr id="26626" name="标题 1"/>
          <p:cNvSpPr>
            <a:spLocks noGrp="1"/>
          </p:cNvSpPr>
          <p:nvPr>
            <p:ph type="title" idx="4294967295"/>
          </p:nvPr>
        </p:nvSpPr>
        <p:spPr>
          <a:xfrm>
            <a:off x="1439863" y="315913"/>
            <a:ext cx="7704137" cy="592137"/>
          </a:xfrm>
        </p:spPr>
        <p:txBody>
          <a:bodyPr/>
          <a:lstStyle/>
          <a:p>
            <a:r>
              <a:rPr lang="zh-CN" altLang="en-US"/>
              <a:t>二叉树的性质</a:t>
            </a:r>
          </a:p>
        </p:txBody>
      </p:sp>
      <p:sp>
        <p:nvSpPr>
          <p:cNvPr id="26627" name="内容占位符 2"/>
          <p:cNvSpPr>
            <a:spLocks noGrp="1"/>
          </p:cNvSpPr>
          <p:nvPr>
            <p:ph idx="4294967295"/>
          </p:nvPr>
        </p:nvSpPr>
        <p:spPr>
          <a:xfrm>
            <a:off x="0" y="1125538"/>
            <a:ext cx="8207375" cy="1871662"/>
          </a:xfrm>
        </p:spPr>
        <p:txBody>
          <a:bodyPr/>
          <a:lstStyle/>
          <a:p>
            <a:r>
              <a:rPr lang="zh-CN" altLang="en-US" dirty="0">
                <a:solidFill>
                  <a:srgbClr val="3333FF"/>
                </a:solidFill>
              </a:rPr>
              <a:t>性质</a:t>
            </a:r>
            <a:r>
              <a:rPr lang="en-US" altLang="zh-CN" dirty="0">
                <a:solidFill>
                  <a:srgbClr val="3333FF"/>
                </a:solidFill>
              </a:rPr>
              <a:t>4</a:t>
            </a:r>
            <a:r>
              <a:rPr lang="zh-CN" altLang="en-US" dirty="0">
                <a:solidFill>
                  <a:srgbClr val="3333FF"/>
                </a:solidFill>
              </a:rPr>
              <a:t>：具有</a:t>
            </a:r>
            <a:r>
              <a:rPr lang="en-US" altLang="zh-CN" dirty="0">
                <a:solidFill>
                  <a:srgbClr val="3333FF"/>
                </a:solidFill>
              </a:rPr>
              <a:t>n</a:t>
            </a:r>
            <a:r>
              <a:rPr lang="zh-CN" altLang="en-US" dirty="0">
                <a:solidFill>
                  <a:srgbClr val="3333FF"/>
                </a:solidFill>
              </a:rPr>
              <a:t>个结点的完全二叉树的深度为</a:t>
            </a:r>
            <a:r>
              <a:rPr lang="en-US" altLang="zh-CN" dirty="0">
                <a:solidFill>
                  <a:srgbClr val="4C34FE"/>
                </a:solidFill>
              </a:rPr>
              <a:t> </a:t>
            </a:r>
            <a:r>
              <a:rPr lang="en-US" altLang="zh-CN" dirty="0">
                <a:solidFill>
                  <a:srgbClr val="4C34FE"/>
                </a:solidFill>
                <a:sym typeface="Symbol" panose="05050102010706020507" pitchFamily="18" charset="2"/>
              </a:rPr>
              <a:t></a:t>
            </a:r>
            <a:r>
              <a:rPr lang="en-US" altLang="zh-CN" dirty="0">
                <a:solidFill>
                  <a:srgbClr val="4C34FE"/>
                </a:solidFill>
              </a:rPr>
              <a:t>log</a:t>
            </a:r>
            <a:r>
              <a:rPr lang="en-US" altLang="zh-CN" baseline="-25000" dirty="0">
                <a:solidFill>
                  <a:srgbClr val="4C34FE"/>
                </a:solidFill>
              </a:rPr>
              <a:t>2</a:t>
            </a:r>
            <a:r>
              <a:rPr lang="en-US" altLang="zh-CN" i="1" dirty="0">
                <a:solidFill>
                  <a:srgbClr val="4C34FE"/>
                </a:solidFill>
              </a:rPr>
              <a:t>n</a:t>
            </a:r>
            <a:r>
              <a:rPr lang="en-US" altLang="zh-CN" dirty="0">
                <a:solidFill>
                  <a:srgbClr val="4C34FE"/>
                </a:solidFill>
                <a:sym typeface="Symbol" panose="05050102010706020507" pitchFamily="18" charset="2"/>
              </a:rPr>
              <a:t></a:t>
            </a:r>
            <a:r>
              <a:rPr lang="en-US" altLang="zh-CN" dirty="0">
                <a:solidFill>
                  <a:srgbClr val="4C34FE"/>
                </a:solidFill>
              </a:rPr>
              <a:t> + 1</a:t>
            </a:r>
            <a:endParaRPr lang="zh-CN" altLang="en-US" dirty="0">
              <a:solidFill>
                <a:srgbClr val="4C34FE"/>
              </a:solidFill>
            </a:endParaRPr>
          </a:p>
          <a:p>
            <a:endParaRPr lang="en-US" altLang="zh-CN" dirty="0">
              <a:solidFill>
                <a:srgbClr val="3333FF"/>
              </a:solidFill>
            </a:endParaRPr>
          </a:p>
          <a:p>
            <a:pPr lvl="1">
              <a:buFont typeface="Wingdings" panose="05000000000000000000" pitchFamily="2" charset="2"/>
              <a:buNone/>
            </a:pPr>
            <a:endParaRPr lang="zh-CN" altLang="en-US" dirty="0"/>
          </a:p>
        </p:txBody>
      </p:sp>
      <p:grpSp>
        <p:nvGrpSpPr>
          <p:cNvPr id="2" name="Group 26"/>
          <p:cNvGrpSpPr>
            <a:grpSpLocks/>
          </p:cNvGrpSpPr>
          <p:nvPr/>
        </p:nvGrpSpPr>
        <p:grpSpPr bwMode="auto">
          <a:xfrm>
            <a:off x="4484688" y="3644900"/>
            <a:ext cx="3733800" cy="2057400"/>
            <a:chOff x="4484688" y="3644900"/>
            <a:chExt cx="3733800" cy="2057400"/>
          </a:xfrm>
        </p:grpSpPr>
        <p:sp>
          <p:nvSpPr>
            <p:cNvPr id="26639" name="Oval 3"/>
            <p:cNvSpPr>
              <a:spLocks noChangeArrowheads="1"/>
            </p:cNvSpPr>
            <p:nvPr/>
          </p:nvSpPr>
          <p:spPr bwMode="auto">
            <a:xfrm>
              <a:off x="6084888" y="3644900"/>
              <a:ext cx="762000" cy="381000"/>
            </a:xfrm>
            <a:prstGeom prst="ellipse">
              <a:avLst/>
            </a:prstGeom>
            <a:solidFill>
              <a:srgbClr val="92D050"/>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latin typeface="Times New Roman" panose="02020603050405020304" pitchFamily="18" charset="0"/>
                  <a:ea typeface="宋体" panose="02010600030101010101" pitchFamily="2" charset="-122"/>
                </a:rPr>
                <a:t>1</a:t>
              </a:r>
            </a:p>
          </p:txBody>
        </p:sp>
        <p:sp>
          <p:nvSpPr>
            <p:cNvPr id="26640" name="Oval 4"/>
            <p:cNvSpPr>
              <a:spLocks noChangeArrowheads="1"/>
            </p:cNvSpPr>
            <p:nvPr/>
          </p:nvSpPr>
          <p:spPr bwMode="auto">
            <a:xfrm>
              <a:off x="5094288" y="4406900"/>
              <a:ext cx="762000" cy="381000"/>
            </a:xfrm>
            <a:prstGeom prst="ellipse">
              <a:avLst/>
            </a:prstGeom>
            <a:solidFill>
              <a:srgbClr val="92D050"/>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latin typeface="Times New Roman" panose="02020603050405020304" pitchFamily="18" charset="0"/>
                  <a:ea typeface="宋体" panose="02010600030101010101" pitchFamily="2" charset="-122"/>
                </a:rPr>
                <a:t>2</a:t>
              </a:r>
            </a:p>
          </p:txBody>
        </p:sp>
        <p:sp>
          <p:nvSpPr>
            <p:cNvPr id="26641" name="Oval 5"/>
            <p:cNvSpPr>
              <a:spLocks noChangeArrowheads="1"/>
            </p:cNvSpPr>
            <p:nvPr/>
          </p:nvSpPr>
          <p:spPr bwMode="auto">
            <a:xfrm>
              <a:off x="6846888" y="4483100"/>
              <a:ext cx="762000" cy="381000"/>
            </a:xfrm>
            <a:prstGeom prst="ellipse">
              <a:avLst/>
            </a:prstGeom>
            <a:solidFill>
              <a:srgbClr val="92D050"/>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latin typeface="Times New Roman" panose="02020603050405020304" pitchFamily="18" charset="0"/>
                  <a:ea typeface="宋体" panose="02010600030101010101" pitchFamily="2" charset="-122"/>
                </a:rPr>
                <a:t>3</a:t>
              </a:r>
            </a:p>
          </p:txBody>
        </p:sp>
        <p:sp>
          <p:nvSpPr>
            <p:cNvPr id="26642" name="Oval 6"/>
            <p:cNvSpPr>
              <a:spLocks noChangeArrowheads="1"/>
            </p:cNvSpPr>
            <p:nvPr/>
          </p:nvSpPr>
          <p:spPr bwMode="auto">
            <a:xfrm>
              <a:off x="4484688" y="5321300"/>
              <a:ext cx="762000" cy="381000"/>
            </a:xfrm>
            <a:prstGeom prst="ellipse">
              <a:avLst/>
            </a:prstGeom>
            <a:solidFill>
              <a:srgbClr val="92D050"/>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latin typeface="Times New Roman" panose="02020603050405020304" pitchFamily="18" charset="0"/>
                  <a:ea typeface="宋体" panose="02010600030101010101" pitchFamily="2" charset="-122"/>
                </a:rPr>
                <a:t>4</a:t>
              </a:r>
            </a:p>
          </p:txBody>
        </p:sp>
        <p:sp>
          <p:nvSpPr>
            <p:cNvPr id="26643" name="Oval 7"/>
            <p:cNvSpPr>
              <a:spLocks noChangeArrowheads="1"/>
            </p:cNvSpPr>
            <p:nvPr/>
          </p:nvSpPr>
          <p:spPr bwMode="auto">
            <a:xfrm>
              <a:off x="5551488" y="5321300"/>
              <a:ext cx="762000" cy="381000"/>
            </a:xfrm>
            <a:prstGeom prst="ellipse">
              <a:avLst/>
            </a:prstGeom>
            <a:solidFill>
              <a:srgbClr val="92D050"/>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latin typeface="Times New Roman" panose="02020603050405020304" pitchFamily="18" charset="0"/>
                  <a:ea typeface="宋体" panose="02010600030101010101" pitchFamily="2" charset="-122"/>
                </a:rPr>
                <a:t>5</a:t>
              </a:r>
            </a:p>
          </p:txBody>
        </p:sp>
        <p:sp>
          <p:nvSpPr>
            <p:cNvPr id="26644" name="Oval 8"/>
            <p:cNvSpPr>
              <a:spLocks noChangeArrowheads="1"/>
            </p:cNvSpPr>
            <p:nvPr/>
          </p:nvSpPr>
          <p:spPr bwMode="auto">
            <a:xfrm>
              <a:off x="6465888" y="5321300"/>
              <a:ext cx="762000" cy="381000"/>
            </a:xfrm>
            <a:prstGeom prst="ellipse">
              <a:avLst/>
            </a:prstGeom>
            <a:solidFill>
              <a:srgbClr val="92D050"/>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latin typeface="Times New Roman" panose="02020603050405020304" pitchFamily="18" charset="0"/>
                  <a:ea typeface="宋体" panose="02010600030101010101" pitchFamily="2" charset="-122"/>
                </a:rPr>
                <a:t>6</a:t>
              </a:r>
            </a:p>
          </p:txBody>
        </p:sp>
        <p:sp>
          <p:nvSpPr>
            <p:cNvPr id="26645" name="Oval 9"/>
            <p:cNvSpPr>
              <a:spLocks noChangeArrowheads="1"/>
            </p:cNvSpPr>
            <p:nvPr/>
          </p:nvSpPr>
          <p:spPr bwMode="auto">
            <a:xfrm>
              <a:off x="7456488" y="5321300"/>
              <a:ext cx="762000" cy="381000"/>
            </a:xfrm>
            <a:prstGeom prst="ellipse">
              <a:avLst/>
            </a:prstGeom>
            <a:solidFill>
              <a:srgbClr val="92D050"/>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latin typeface="Times New Roman" panose="02020603050405020304" pitchFamily="18" charset="0"/>
                  <a:ea typeface="宋体" panose="02010600030101010101" pitchFamily="2" charset="-122"/>
                </a:rPr>
                <a:t>7</a:t>
              </a:r>
            </a:p>
          </p:txBody>
        </p:sp>
        <p:sp>
          <p:nvSpPr>
            <p:cNvPr id="26646" name="Line 17"/>
            <p:cNvSpPr>
              <a:spLocks noChangeShapeType="1"/>
            </p:cNvSpPr>
            <p:nvPr/>
          </p:nvSpPr>
          <p:spPr bwMode="auto">
            <a:xfrm flipH="1">
              <a:off x="5703888" y="39497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7" name="Line 18"/>
            <p:cNvSpPr>
              <a:spLocks noChangeShapeType="1"/>
            </p:cNvSpPr>
            <p:nvPr/>
          </p:nvSpPr>
          <p:spPr bwMode="auto">
            <a:xfrm flipH="1">
              <a:off x="5018088" y="47879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8" name="Line 19"/>
            <p:cNvSpPr>
              <a:spLocks noChangeShapeType="1"/>
            </p:cNvSpPr>
            <p:nvPr/>
          </p:nvSpPr>
          <p:spPr bwMode="auto">
            <a:xfrm>
              <a:off x="5627688" y="47879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9" name="Line 20"/>
            <p:cNvSpPr>
              <a:spLocks noChangeShapeType="1"/>
            </p:cNvSpPr>
            <p:nvPr/>
          </p:nvSpPr>
          <p:spPr bwMode="auto">
            <a:xfrm>
              <a:off x="6732588" y="4005263"/>
              <a:ext cx="495300" cy="4778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0" name="Line 21"/>
            <p:cNvSpPr>
              <a:spLocks noChangeShapeType="1"/>
            </p:cNvSpPr>
            <p:nvPr/>
          </p:nvSpPr>
          <p:spPr bwMode="auto">
            <a:xfrm flipH="1">
              <a:off x="6770688" y="4864100"/>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1" name="Line 22"/>
            <p:cNvSpPr>
              <a:spLocks noChangeShapeType="1"/>
            </p:cNvSpPr>
            <p:nvPr/>
          </p:nvSpPr>
          <p:spPr bwMode="auto">
            <a:xfrm>
              <a:off x="7380288" y="4864100"/>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25"/>
          <p:cNvGrpSpPr>
            <a:grpSpLocks/>
          </p:cNvGrpSpPr>
          <p:nvPr/>
        </p:nvGrpSpPr>
        <p:grpSpPr bwMode="auto">
          <a:xfrm>
            <a:off x="450850" y="3573463"/>
            <a:ext cx="3124200" cy="2057400"/>
            <a:chOff x="450850" y="3573463"/>
            <a:chExt cx="3124200" cy="2057400"/>
          </a:xfrm>
        </p:grpSpPr>
        <p:sp>
          <p:nvSpPr>
            <p:cNvPr id="26632" name="Oval 3"/>
            <p:cNvSpPr>
              <a:spLocks noChangeArrowheads="1"/>
            </p:cNvSpPr>
            <p:nvPr/>
          </p:nvSpPr>
          <p:spPr bwMode="auto">
            <a:xfrm>
              <a:off x="2051050" y="3573463"/>
              <a:ext cx="762000" cy="381000"/>
            </a:xfrm>
            <a:prstGeom prst="ellipse">
              <a:avLst/>
            </a:prstGeom>
            <a:solidFill>
              <a:srgbClr val="92D050"/>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latin typeface="Times New Roman" panose="02020603050405020304" pitchFamily="18" charset="0"/>
                  <a:ea typeface="宋体" panose="02010600030101010101" pitchFamily="2" charset="-122"/>
                </a:rPr>
                <a:t>1</a:t>
              </a:r>
            </a:p>
          </p:txBody>
        </p:sp>
        <p:sp>
          <p:nvSpPr>
            <p:cNvPr id="26633" name="Oval 4"/>
            <p:cNvSpPr>
              <a:spLocks noChangeArrowheads="1"/>
            </p:cNvSpPr>
            <p:nvPr/>
          </p:nvSpPr>
          <p:spPr bwMode="auto">
            <a:xfrm>
              <a:off x="1060450" y="4335463"/>
              <a:ext cx="762000" cy="381000"/>
            </a:xfrm>
            <a:prstGeom prst="ellipse">
              <a:avLst/>
            </a:prstGeom>
            <a:solidFill>
              <a:srgbClr val="92D050"/>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latin typeface="Times New Roman" panose="02020603050405020304" pitchFamily="18" charset="0"/>
                  <a:ea typeface="宋体" panose="02010600030101010101" pitchFamily="2" charset="-122"/>
                </a:rPr>
                <a:t>2</a:t>
              </a:r>
            </a:p>
          </p:txBody>
        </p:sp>
        <p:sp>
          <p:nvSpPr>
            <p:cNvPr id="26634" name="Oval 5"/>
            <p:cNvSpPr>
              <a:spLocks noChangeArrowheads="1"/>
            </p:cNvSpPr>
            <p:nvPr/>
          </p:nvSpPr>
          <p:spPr bwMode="auto">
            <a:xfrm>
              <a:off x="2813050" y="4411663"/>
              <a:ext cx="762000" cy="381000"/>
            </a:xfrm>
            <a:prstGeom prst="ellipse">
              <a:avLst/>
            </a:prstGeom>
            <a:solidFill>
              <a:srgbClr val="92D050"/>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latin typeface="Times New Roman" panose="02020603050405020304" pitchFamily="18" charset="0"/>
                  <a:ea typeface="宋体" panose="02010600030101010101" pitchFamily="2" charset="-122"/>
                </a:rPr>
                <a:t>3</a:t>
              </a:r>
            </a:p>
          </p:txBody>
        </p:sp>
        <p:sp>
          <p:nvSpPr>
            <p:cNvPr id="26635" name="Oval 6"/>
            <p:cNvSpPr>
              <a:spLocks noChangeArrowheads="1"/>
            </p:cNvSpPr>
            <p:nvPr/>
          </p:nvSpPr>
          <p:spPr bwMode="auto">
            <a:xfrm>
              <a:off x="450850" y="5249863"/>
              <a:ext cx="762000" cy="381000"/>
            </a:xfrm>
            <a:prstGeom prst="ellipse">
              <a:avLst/>
            </a:prstGeom>
            <a:solidFill>
              <a:srgbClr val="92D050"/>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latin typeface="Times New Roman" panose="02020603050405020304" pitchFamily="18" charset="0"/>
                  <a:ea typeface="宋体" panose="02010600030101010101" pitchFamily="2" charset="-122"/>
                </a:rPr>
                <a:t>4</a:t>
              </a:r>
            </a:p>
          </p:txBody>
        </p:sp>
        <p:sp>
          <p:nvSpPr>
            <p:cNvPr id="26636" name="Line 17"/>
            <p:cNvSpPr>
              <a:spLocks noChangeShapeType="1"/>
            </p:cNvSpPr>
            <p:nvPr/>
          </p:nvSpPr>
          <p:spPr bwMode="auto">
            <a:xfrm flipH="1">
              <a:off x="1670050" y="3878263"/>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7" name="Line 18"/>
            <p:cNvSpPr>
              <a:spLocks noChangeShapeType="1"/>
            </p:cNvSpPr>
            <p:nvPr/>
          </p:nvSpPr>
          <p:spPr bwMode="auto">
            <a:xfrm flipH="1">
              <a:off x="984250" y="4716463"/>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8" name="Line 20"/>
            <p:cNvSpPr>
              <a:spLocks noChangeShapeType="1"/>
            </p:cNvSpPr>
            <p:nvPr/>
          </p:nvSpPr>
          <p:spPr bwMode="auto">
            <a:xfrm>
              <a:off x="2698750" y="3933825"/>
              <a:ext cx="495300" cy="477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A46CCCAC-5620-45EA-913D-2C5D9BB6CF7A}" type="slidenum">
              <a:rPr lang="zh-CN" altLang="en-US" sz="1000" smtClean="0"/>
              <a:pPr>
                <a:spcBef>
                  <a:spcPct val="0"/>
                </a:spcBef>
                <a:spcAft>
                  <a:spcPct val="0"/>
                </a:spcAft>
                <a:buClrTx/>
                <a:buFontTx/>
                <a:buNone/>
              </a:pPr>
              <a:t>22</a:t>
            </a:fld>
            <a:endParaRPr lang="zh-CN" altLang="en-US" sz="1000"/>
          </a:p>
        </p:txBody>
      </p:sp>
      <p:sp>
        <p:nvSpPr>
          <p:cNvPr id="27650" name="标题 1"/>
          <p:cNvSpPr>
            <a:spLocks noGrp="1"/>
          </p:cNvSpPr>
          <p:nvPr>
            <p:ph type="title" idx="4294967295"/>
          </p:nvPr>
        </p:nvSpPr>
        <p:spPr>
          <a:xfrm>
            <a:off x="1439863" y="315913"/>
            <a:ext cx="7704137" cy="592137"/>
          </a:xfrm>
        </p:spPr>
        <p:txBody>
          <a:bodyPr/>
          <a:lstStyle/>
          <a:p>
            <a:r>
              <a:rPr lang="zh-CN" altLang="en-US"/>
              <a:t>二叉树的性质</a:t>
            </a:r>
          </a:p>
        </p:txBody>
      </p:sp>
      <p:sp>
        <p:nvSpPr>
          <p:cNvPr id="31747" name="内容占位符 2"/>
          <p:cNvSpPr>
            <a:spLocks noGrp="1"/>
          </p:cNvSpPr>
          <p:nvPr>
            <p:ph idx="4294967295"/>
          </p:nvPr>
        </p:nvSpPr>
        <p:spPr>
          <a:xfrm>
            <a:off x="0" y="1125538"/>
            <a:ext cx="8207375" cy="5162550"/>
          </a:xfrm>
        </p:spPr>
        <p:txBody>
          <a:bodyPr/>
          <a:lstStyle/>
          <a:p>
            <a:pPr>
              <a:defRPr/>
            </a:pPr>
            <a:r>
              <a:rPr lang="zh-CN" altLang="en-US" dirty="0">
                <a:solidFill>
                  <a:srgbClr val="3333FF"/>
                </a:solidFill>
              </a:rPr>
              <a:t>性质</a:t>
            </a:r>
            <a:r>
              <a:rPr lang="en-US" altLang="zh-CN" dirty="0">
                <a:solidFill>
                  <a:srgbClr val="3333FF"/>
                </a:solidFill>
              </a:rPr>
              <a:t>5</a:t>
            </a:r>
            <a:r>
              <a:rPr lang="zh-CN" altLang="en-US" dirty="0">
                <a:solidFill>
                  <a:srgbClr val="4C34FE"/>
                </a:solidFill>
              </a:rPr>
              <a:t>：如果对一棵有</a:t>
            </a:r>
            <a:r>
              <a:rPr lang="en-US" altLang="zh-CN" dirty="0">
                <a:solidFill>
                  <a:srgbClr val="4C34FE"/>
                </a:solidFill>
              </a:rPr>
              <a:t>n</a:t>
            </a:r>
            <a:r>
              <a:rPr lang="zh-CN" altLang="zh-CN" dirty="0">
                <a:solidFill>
                  <a:srgbClr val="4C34FE"/>
                </a:solidFill>
              </a:rPr>
              <a:t>个结点的完全二叉树</a:t>
            </a:r>
            <a:r>
              <a:rPr lang="zh-CN" altLang="en-US" dirty="0">
                <a:solidFill>
                  <a:srgbClr val="4C34FE"/>
                </a:solidFill>
              </a:rPr>
              <a:t>中的所有结点按从上到下，从左到右的顺序进行编号，则对任意一个结点</a:t>
            </a:r>
            <a:r>
              <a:rPr lang="en-US" altLang="zh-CN" dirty="0" err="1">
                <a:solidFill>
                  <a:srgbClr val="4C34FE"/>
                </a:solidFill>
              </a:rPr>
              <a:t>i</a:t>
            </a:r>
            <a:r>
              <a:rPr lang="en-US" altLang="zh-CN" dirty="0">
                <a:solidFill>
                  <a:srgbClr val="4C34FE"/>
                </a:solidFill>
              </a:rPr>
              <a:t>(1≤i≤n)</a:t>
            </a:r>
            <a:r>
              <a:rPr lang="zh-CN" altLang="en-US" dirty="0">
                <a:solidFill>
                  <a:srgbClr val="4C34FE"/>
                </a:solidFill>
              </a:rPr>
              <a:t>，有</a:t>
            </a:r>
            <a:r>
              <a:rPr lang="en-US" altLang="zh-CN" dirty="0">
                <a:solidFill>
                  <a:srgbClr val="4C34FE"/>
                </a:solidFill>
              </a:rPr>
              <a:t>:</a:t>
            </a:r>
            <a:endParaRPr lang="en-US" altLang="zh-CN" dirty="0">
              <a:solidFill>
                <a:srgbClr val="4C34FE"/>
              </a:solidFill>
              <a:sym typeface="Symbol" pitchFamily="18" charset="2"/>
            </a:endParaRPr>
          </a:p>
          <a:p>
            <a:pPr marL="971550" lvl="1" indent="-514350">
              <a:buFont typeface="+mj-lt"/>
              <a:buAutoNum type="arabicPeriod"/>
              <a:defRPr/>
            </a:pPr>
            <a:r>
              <a:rPr lang="zh-CN" altLang="en-US" dirty="0"/>
              <a:t>如果</a:t>
            </a:r>
            <a:r>
              <a:rPr lang="en-US" altLang="zh-CN" dirty="0" err="1"/>
              <a:t>i</a:t>
            </a:r>
            <a:r>
              <a:rPr lang="en-US" altLang="zh-CN" dirty="0"/>
              <a:t>=1</a:t>
            </a:r>
            <a:r>
              <a:rPr lang="zh-CN" altLang="en-US" dirty="0"/>
              <a:t>，</a:t>
            </a:r>
            <a:r>
              <a:rPr lang="zh-CN" altLang="zh-CN" dirty="0"/>
              <a:t>则结点</a:t>
            </a:r>
            <a:r>
              <a:rPr lang="en-US" altLang="zh-CN" dirty="0" err="1"/>
              <a:t>i</a:t>
            </a:r>
            <a:r>
              <a:rPr lang="zh-CN" altLang="zh-CN" dirty="0"/>
              <a:t>是二叉树的根，无双亲；如果</a:t>
            </a:r>
            <a:r>
              <a:rPr lang="en-US" altLang="zh-CN" dirty="0" err="1"/>
              <a:t>i</a:t>
            </a:r>
            <a:r>
              <a:rPr lang="en-US" altLang="zh-CN" dirty="0"/>
              <a:t>&gt;1</a:t>
            </a:r>
            <a:r>
              <a:rPr lang="zh-CN" altLang="en-US" dirty="0"/>
              <a:t>，</a:t>
            </a:r>
            <a:r>
              <a:rPr lang="zh-CN" altLang="zh-CN" dirty="0"/>
              <a:t>则其</a:t>
            </a:r>
            <a:r>
              <a:rPr lang="zh-CN" altLang="zh-CN" b="1" dirty="0">
                <a:solidFill>
                  <a:srgbClr val="FF6600"/>
                </a:solidFill>
              </a:rPr>
              <a:t>双亲</a:t>
            </a:r>
            <a:r>
              <a:rPr lang="zh-CN" altLang="zh-CN" dirty="0"/>
              <a:t>是</a:t>
            </a:r>
            <a:r>
              <a:rPr lang="zh-CN" altLang="zh-CN" dirty="0">
                <a:sym typeface="Symbol" pitchFamily="18" charset="2"/>
              </a:rPr>
              <a:t></a:t>
            </a:r>
            <a:r>
              <a:rPr lang="en-US" altLang="zh-CN" dirty="0" err="1">
                <a:sym typeface="Symbol" pitchFamily="18" charset="2"/>
              </a:rPr>
              <a:t>i</a:t>
            </a:r>
            <a:r>
              <a:rPr lang="en-US" altLang="zh-CN" dirty="0">
                <a:sym typeface="Symbol" pitchFamily="18" charset="2"/>
              </a:rPr>
              <a:t>/2</a:t>
            </a:r>
          </a:p>
          <a:p>
            <a:pPr marL="971550" lvl="1" indent="-514350">
              <a:buFont typeface="+mj-lt"/>
              <a:buAutoNum type="arabicPeriod"/>
              <a:defRPr/>
            </a:pPr>
            <a:r>
              <a:rPr lang="zh-CN" altLang="zh-CN" dirty="0">
                <a:sym typeface="Symbol" pitchFamily="18" charset="2"/>
              </a:rPr>
              <a:t>如果2</a:t>
            </a:r>
            <a:r>
              <a:rPr lang="en-US" altLang="zh-CN" dirty="0" err="1">
                <a:sym typeface="Symbol" pitchFamily="18" charset="2"/>
              </a:rPr>
              <a:t>i</a:t>
            </a:r>
            <a:r>
              <a:rPr lang="en-US" altLang="zh-CN" dirty="0">
                <a:sym typeface="Symbol" pitchFamily="18" charset="2"/>
              </a:rPr>
              <a:t>&gt;n</a:t>
            </a:r>
            <a:r>
              <a:rPr lang="zh-CN" altLang="en-US" dirty="0">
                <a:sym typeface="Symbol" pitchFamily="18" charset="2"/>
              </a:rPr>
              <a:t>，</a:t>
            </a:r>
            <a:r>
              <a:rPr lang="zh-CN" altLang="zh-CN" dirty="0">
                <a:sym typeface="Symbol" pitchFamily="18" charset="2"/>
              </a:rPr>
              <a:t>则结点</a:t>
            </a:r>
            <a:r>
              <a:rPr lang="en-US" altLang="zh-CN" dirty="0" err="1">
                <a:sym typeface="Symbol" pitchFamily="18" charset="2"/>
              </a:rPr>
              <a:t>i</a:t>
            </a:r>
            <a:r>
              <a:rPr lang="zh-CN" altLang="zh-CN" dirty="0">
                <a:sym typeface="Symbol" pitchFamily="18" charset="2"/>
              </a:rPr>
              <a:t>无左孩子</a:t>
            </a:r>
            <a:r>
              <a:rPr lang="zh-CN" altLang="en-US" dirty="0">
                <a:sym typeface="Symbol" pitchFamily="18" charset="2"/>
              </a:rPr>
              <a:t>（</a:t>
            </a:r>
            <a:r>
              <a:rPr lang="en-US" altLang="zh-CN" dirty="0" err="1">
                <a:sym typeface="Symbol" pitchFamily="18" charset="2"/>
              </a:rPr>
              <a:t>i</a:t>
            </a:r>
            <a:r>
              <a:rPr lang="zh-CN" altLang="en-US" dirty="0">
                <a:sym typeface="Symbol" pitchFamily="18" charset="2"/>
              </a:rPr>
              <a:t>为叶子结点）</a:t>
            </a:r>
            <a:r>
              <a:rPr lang="zh-CN" altLang="zh-CN" dirty="0">
                <a:sym typeface="Symbol" pitchFamily="18" charset="2"/>
              </a:rPr>
              <a:t>；如果2</a:t>
            </a:r>
            <a:r>
              <a:rPr lang="en-US" altLang="zh-CN" dirty="0" err="1">
                <a:sym typeface="Symbol" pitchFamily="18" charset="2"/>
              </a:rPr>
              <a:t>in</a:t>
            </a:r>
            <a:r>
              <a:rPr lang="zh-CN" altLang="en-US" dirty="0">
                <a:sym typeface="Symbol" pitchFamily="18" charset="2"/>
              </a:rPr>
              <a:t>，</a:t>
            </a:r>
            <a:r>
              <a:rPr lang="zh-CN" altLang="zh-CN" dirty="0">
                <a:sym typeface="Symbol" pitchFamily="18" charset="2"/>
              </a:rPr>
              <a:t>则其</a:t>
            </a:r>
            <a:r>
              <a:rPr lang="zh-CN" altLang="zh-CN" dirty="0">
                <a:solidFill>
                  <a:srgbClr val="FF6600"/>
                </a:solidFill>
                <a:sym typeface="Symbol" pitchFamily="18" charset="2"/>
              </a:rPr>
              <a:t>左孩子</a:t>
            </a:r>
            <a:r>
              <a:rPr lang="zh-CN" altLang="zh-CN" dirty="0">
                <a:sym typeface="Symbol" pitchFamily="18" charset="2"/>
              </a:rPr>
              <a:t>是2</a:t>
            </a:r>
            <a:r>
              <a:rPr lang="en-US" altLang="zh-CN" dirty="0" err="1">
                <a:sym typeface="Symbol" pitchFamily="18" charset="2"/>
              </a:rPr>
              <a:t>i</a:t>
            </a:r>
            <a:endParaRPr lang="en-US" altLang="zh-CN" dirty="0">
              <a:sym typeface="Symbol" pitchFamily="18" charset="2"/>
            </a:endParaRPr>
          </a:p>
          <a:p>
            <a:pPr marL="971550" lvl="1" indent="-514350">
              <a:buFont typeface="+mj-lt"/>
              <a:buAutoNum type="arabicPeriod"/>
              <a:defRPr/>
            </a:pPr>
            <a:r>
              <a:rPr lang="zh-CN" altLang="zh-CN" dirty="0">
                <a:sym typeface="Symbol" pitchFamily="18" charset="2"/>
              </a:rPr>
              <a:t>如果2</a:t>
            </a:r>
            <a:r>
              <a:rPr lang="en-US" altLang="zh-CN" dirty="0">
                <a:sym typeface="Symbol" pitchFamily="18" charset="2"/>
              </a:rPr>
              <a:t>i+1&gt;n</a:t>
            </a:r>
            <a:r>
              <a:rPr lang="zh-CN" altLang="en-US" dirty="0">
                <a:sym typeface="Symbol" pitchFamily="18" charset="2"/>
              </a:rPr>
              <a:t>，</a:t>
            </a:r>
            <a:r>
              <a:rPr lang="zh-CN" altLang="zh-CN" dirty="0">
                <a:sym typeface="Symbol" pitchFamily="18" charset="2"/>
              </a:rPr>
              <a:t>则结点</a:t>
            </a:r>
            <a:r>
              <a:rPr lang="en-US" altLang="zh-CN" dirty="0" err="1">
                <a:sym typeface="Symbol" pitchFamily="18" charset="2"/>
              </a:rPr>
              <a:t>i</a:t>
            </a:r>
            <a:r>
              <a:rPr lang="zh-CN" altLang="zh-CN" dirty="0">
                <a:sym typeface="Symbol" pitchFamily="18" charset="2"/>
              </a:rPr>
              <a:t>无右孩子；如果2</a:t>
            </a:r>
            <a:r>
              <a:rPr lang="en-US" altLang="zh-CN" dirty="0">
                <a:sym typeface="Symbol" pitchFamily="18" charset="2"/>
              </a:rPr>
              <a:t>i+1n</a:t>
            </a:r>
            <a:r>
              <a:rPr lang="zh-CN" altLang="en-US" dirty="0">
                <a:sym typeface="Symbol" pitchFamily="18" charset="2"/>
              </a:rPr>
              <a:t>，</a:t>
            </a:r>
            <a:r>
              <a:rPr lang="zh-CN" altLang="zh-CN" dirty="0">
                <a:sym typeface="Symbol" pitchFamily="18" charset="2"/>
              </a:rPr>
              <a:t>则其</a:t>
            </a:r>
            <a:r>
              <a:rPr lang="zh-CN" altLang="zh-CN" dirty="0">
                <a:solidFill>
                  <a:srgbClr val="FF6600"/>
                </a:solidFill>
                <a:sym typeface="Symbol" pitchFamily="18" charset="2"/>
              </a:rPr>
              <a:t>右孩子</a:t>
            </a:r>
            <a:r>
              <a:rPr lang="zh-CN" altLang="zh-CN" dirty="0">
                <a:sym typeface="Symbol" pitchFamily="18" charset="2"/>
              </a:rPr>
              <a:t>是2</a:t>
            </a:r>
            <a:r>
              <a:rPr lang="en-US" altLang="zh-CN" dirty="0">
                <a:sym typeface="Symbol" pitchFamily="18" charset="2"/>
              </a:rPr>
              <a:t>i+1</a:t>
            </a:r>
            <a:endParaRPr lang="en-US" altLang="zh-CN" dirty="0">
              <a:solidFill>
                <a:srgbClr val="3333FF"/>
              </a:solidFill>
            </a:endParaRPr>
          </a:p>
          <a:p>
            <a:pPr lvl="1">
              <a:defRPr/>
            </a:pPr>
            <a:endParaRPr lang="en-US" altLang="zh-CN" dirty="0"/>
          </a:p>
          <a:p>
            <a:pPr lvl="1">
              <a:buFont typeface="Wingdings" panose="05000000000000000000" pitchFamily="2" charset="2"/>
              <a:buNone/>
              <a:defRPr/>
            </a:pP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58641058-8D4E-4482-A700-F4A1C50ADDC8}" type="slidenum">
              <a:rPr lang="zh-CN" altLang="en-US" sz="1000" smtClean="0"/>
              <a:pPr>
                <a:spcBef>
                  <a:spcPct val="0"/>
                </a:spcBef>
                <a:spcAft>
                  <a:spcPct val="0"/>
                </a:spcAft>
                <a:buClrTx/>
                <a:buFontTx/>
                <a:buNone/>
              </a:pPr>
              <a:t>23</a:t>
            </a:fld>
            <a:endParaRPr lang="zh-CN" altLang="en-US" sz="1000"/>
          </a:p>
        </p:txBody>
      </p:sp>
      <p:sp>
        <p:nvSpPr>
          <p:cNvPr id="28674" name="标题 1"/>
          <p:cNvSpPr>
            <a:spLocks noGrp="1"/>
          </p:cNvSpPr>
          <p:nvPr>
            <p:ph type="title" idx="4294967295"/>
          </p:nvPr>
        </p:nvSpPr>
        <p:spPr>
          <a:xfrm>
            <a:off x="1439863" y="315913"/>
            <a:ext cx="7704137" cy="592137"/>
          </a:xfrm>
        </p:spPr>
        <p:txBody>
          <a:bodyPr/>
          <a:lstStyle/>
          <a:p>
            <a:r>
              <a:rPr lang="zh-CN" altLang="en-US"/>
              <a:t>二叉树的性质</a:t>
            </a:r>
          </a:p>
        </p:txBody>
      </p:sp>
      <p:grpSp>
        <p:nvGrpSpPr>
          <p:cNvPr id="28675" name="Group 32"/>
          <p:cNvGrpSpPr>
            <a:grpSpLocks/>
          </p:cNvGrpSpPr>
          <p:nvPr/>
        </p:nvGrpSpPr>
        <p:grpSpPr bwMode="auto">
          <a:xfrm>
            <a:off x="1476375" y="1844675"/>
            <a:ext cx="5364163" cy="2879725"/>
            <a:chOff x="199" y="2153"/>
            <a:chExt cx="2997" cy="1610"/>
          </a:xfrm>
        </p:grpSpPr>
        <p:sp>
          <p:nvSpPr>
            <p:cNvPr id="28677" name="Oval 33"/>
            <p:cNvSpPr>
              <a:spLocks noChangeArrowheads="1"/>
            </p:cNvSpPr>
            <p:nvPr/>
          </p:nvSpPr>
          <p:spPr bwMode="auto">
            <a:xfrm>
              <a:off x="1678" y="2153"/>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a:t>
              </a:r>
            </a:p>
          </p:txBody>
        </p:sp>
        <p:sp>
          <p:nvSpPr>
            <p:cNvPr id="28678" name="Oval 34"/>
            <p:cNvSpPr>
              <a:spLocks noChangeArrowheads="1"/>
            </p:cNvSpPr>
            <p:nvPr/>
          </p:nvSpPr>
          <p:spPr bwMode="auto">
            <a:xfrm>
              <a:off x="875" y="256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2</a:t>
              </a:r>
            </a:p>
          </p:txBody>
        </p:sp>
        <p:sp>
          <p:nvSpPr>
            <p:cNvPr id="28679" name="Oval 35"/>
            <p:cNvSpPr>
              <a:spLocks noChangeArrowheads="1"/>
            </p:cNvSpPr>
            <p:nvPr/>
          </p:nvSpPr>
          <p:spPr bwMode="auto">
            <a:xfrm>
              <a:off x="2489" y="256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3</a:t>
              </a:r>
            </a:p>
          </p:txBody>
        </p:sp>
        <p:sp>
          <p:nvSpPr>
            <p:cNvPr id="28680" name="Oval 36"/>
            <p:cNvSpPr>
              <a:spLocks noChangeArrowheads="1"/>
            </p:cNvSpPr>
            <p:nvPr/>
          </p:nvSpPr>
          <p:spPr bwMode="auto">
            <a:xfrm>
              <a:off x="1452" y="347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11</a:t>
              </a:r>
            </a:p>
          </p:txBody>
        </p:sp>
        <p:sp>
          <p:nvSpPr>
            <p:cNvPr id="28681" name="Oval 37"/>
            <p:cNvSpPr>
              <a:spLocks noChangeArrowheads="1"/>
            </p:cNvSpPr>
            <p:nvPr/>
          </p:nvSpPr>
          <p:spPr bwMode="auto">
            <a:xfrm>
              <a:off x="423" y="300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4</a:t>
              </a:r>
            </a:p>
          </p:txBody>
        </p:sp>
        <p:sp>
          <p:nvSpPr>
            <p:cNvPr id="28682" name="Oval 38"/>
            <p:cNvSpPr>
              <a:spLocks noChangeArrowheads="1"/>
            </p:cNvSpPr>
            <p:nvPr/>
          </p:nvSpPr>
          <p:spPr bwMode="auto">
            <a:xfrm>
              <a:off x="1250" y="300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5</a:t>
              </a:r>
            </a:p>
          </p:txBody>
        </p:sp>
        <p:sp>
          <p:nvSpPr>
            <p:cNvPr id="28683" name="Oval 39"/>
            <p:cNvSpPr>
              <a:spLocks noChangeArrowheads="1"/>
            </p:cNvSpPr>
            <p:nvPr/>
          </p:nvSpPr>
          <p:spPr bwMode="auto">
            <a:xfrm>
              <a:off x="199" y="347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8</a:t>
              </a:r>
            </a:p>
          </p:txBody>
        </p:sp>
        <p:sp>
          <p:nvSpPr>
            <p:cNvPr id="28684" name="Oval 40"/>
            <p:cNvSpPr>
              <a:spLocks noChangeArrowheads="1"/>
            </p:cNvSpPr>
            <p:nvPr/>
          </p:nvSpPr>
          <p:spPr bwMode="auto">
            <a:xfrm>
              <a:off x="616" y="347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9</a:t>
              </a:r>
            </a:p>
          </p:txBody>
        </p:sp>
        <p:sp>
          <p:nvSpPr>
            <p:cNvPr id="28685" name="Oval 41"/>
            <p:cNvSpPr>
              <a:spLocks noChangeArrowheads="1"/>
            </p:cNvSpPr>
            <p:nvPr/>
          </p:nvSpPr>
          <p:spPr bwMode="auto">
            <a:xfrm>
              <a:off x="1870" y="347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12</a:t>
              </a:r>
            </a:p>
          </p:txBody>
        </p:sp>
        <p:sp>
          <p:nvSpPr>
            <p:cNvPr id="28686" name="Oval 42"/>
            <p:cNvSpPr>
              <a:spLocks noChangeArrowheads="1"/>
            </p:cNvSpPr>
            <p:nvPr/>
          </p:nvSpPr>
          <p:spPr bwMode="auto">
            <a:xfrm>
              <a:off x="2078" y="300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6</a:t>
              </a:r>
            </a:p>
          </p:txBody>
        </p:sp>
        <p:sp>
          <p:nvSpPr>
            <p:cNvPr id="28687" name="Oval 43"/>
            <p:cNvSpPr>
              <a:spLocks noChangeArrowheads="1"/>
            </p:cNvSpPr>
            <p:nvPr/>
          </p:nvSpPr>
          <p:spPr bwMode="auto">
            <a:xfrm>
              <a:off x="2906" y="300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7</a:t>
              </a:r>
            </a:p>
          </p:txBody>
        </p:sp>
        <p:sp>
          <p:nvSpPr>
            <p:cNvPr id="28688" name="Oval 44"/>
            <p:cNvSpPr>
              <a:spLocks noChangeArrowheads="1"/>
            </p:cNvSpPr>
            <p:nvPr/>
          </p:nvSpPr>
          <p:spPr bwMode="auto">
            <a:xfrm>
              <a:off x="1034" y="347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10</a:t>
              </a:r>
            </a:p>
          </p:txBody>
        </p:sp>
        <p:sp>
          <p:nvSpPr>
            <p:cNvPr id="28689" name="Line 45"/>
            <p:cNvSpPr>
              <a:spLocks noChangeShapeType="1"/>
            </p:cNvSpPr>
            <p:nvPr/>
          </p:nvSpPr>
          <p:spPr bwMode="auto">
            <a:xfrm flipH="1">
              <a:off x="1129" y="2374"/>
              <a:ext cx="567" cy="2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8690" name="Line 46"/>
            <p:cNvSpPr>
              <a:spLocks noChangeShapeType="1"/>
            </p:cNvSpPr>
            <p:nvPr/>
          </p:nvSpPr>
          <p:spPr bwMode="auto">
            <a:xfrm>
              <a:off x="1929" y="2385"/>
              <a:ext cx="567" cy="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8691" name="Line 47"/>
            <p:cNvSpPr>
              <a:spLocks noChangeShapeType="1"/>
            </p:cNvSpPr>
            <p:nvPr/>
          </p:nvSpPr>
          <p:spPr bwMode="auto">
            <a:xfrm flipH="1">
              <a:off x="674" y="2818"/>
              <a:ext cx="233"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8692" name="Line 48"/>
            <p:cNvSpPr>
              <a:spLocks noChangeShapeType="1"/>
            </p:cNvSpPr>
            <p:nvPr/>
          </p:nvSpPr>
          <p:spPr bwMode="auto">
            <a:xfrm>
              <a:off x="1107" y="2818"/>
              <a:ext cx="211"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8693" name="Line 49"/>
            <p:cNvSpPr>
              <a:spLocks noChangeShapeType="1"/>
            </p:cNvSpPr>
            <p:nvPr/>
          </p:nvSpPr>
          <p:spPr bwMode="auto">
            <a:xfrm flipH="1">
              <a:off x="2317" y="2829"/>
              <a:ext cx="235"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8694" name="Line 50"/>
            <p:cNvSpPr>
              <a:spLocks noChangeShapeType="1"/>
            </p:cNvSpPr>
            <p:nvPr/>
          </p:nvSpPr>
          <p:spPr bwMode="auto">
            <a:xfrm>
              <a:off x="2729" y="2818"/>
              <a:ext cx="223"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8695" name="Line 51"/>
            <p:cNvSpPr>
              <a:spLocks noChangeShapeType="1"/>
            </p:cNvSpPr>
            <p:nvPr/>
          </p:nvSpPr>
          <p:spPr bwMode="auto">
            <a:xfrm flipH="1">
              <a:off x="362" y="3285"/>
              <a:ext cx="134"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8696" name="Line 52"/>
            <p:cNvSpPr>
              <a:spLocks noChangeShapeType="1"/>
            </p:cNvSpPr>
            <p:nvPr/>
          </p:nvSpPr>
          <p:spPr bwMode="auto">
            <a:xfrm>
              <a:off x="607" y="3296"/>
              <a:ext cx="122"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8697" name="Line 53"/>
            <p:cNvSpPr>
              <a:spLocks noChangeShapeType="1"/>
            </p:cNvSpPr>
            <p:nvPr/>
          </p:nvSpPr>
          <p:spPr bwMode="auto">
            <a:xfrm flipH="1">
              <a:off x="1240" y="3296"/>
              <a:ext cx="89" cy="1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8698" name="Line 54"/>
            <p:cNvSpPr>
              <a:spLocks noChangeShapeType="1"/>
            </p:cNvSpPr>
            <p:nvPr/>
          </p:nvSpPr>
          <p:spPr bwMode="auto">
            <a:xfrm>
              <a:off x="1485" y="3263"/>
              <a:ext cx="111"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8699" name="Line 55"/>
            <p:cNvSpPr>
              <a:spLocks noChangeShapeType="1"/>
            </p:cNvSpPr>
            <p:nvPr/>
          </p:nvSpPr>
          <p:spPr bwMode="auto">
            <a:xfrm flipH="1">
              <a:off x="2029" y="3285"/>
              <a:ext cx="123"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AE1D031-697A-4A16-BF58-4D6846EBA6E0}" type="slidenum">
              <a:rPr lang="zh-CN" altLang="en-US" smtClean="0"/>
              <a:pPr>
                <a:defRPr/>
              </a:pPr>
              <a:t>24</a:t>
            </a:fld>
            <a:endParaRPr lang="zh-CN" altLang="en-US"/>
          </a:p>
        </p:txBody>
      </p:sp>
      <p:sp>
        <p:nvSpPr>
          <p:cNvPr id="2" name="标题 1"/>
          <p:cNvSpPr>
            <a:spLocks noGrp="1"/>
          </p:cNvSpPr>
          <p:nvPr>
            <p:ph type="title" idx="4294967295"/>
          </p:nvPr>
        </p:nvSpPr>
        <p:spPr>
          <a:xfrm>
            <a:off x="1439863" y="315913"/>
            <a:ext cx="7704137" cy="592137"/>
          </a:xfrm>
        </p:spPr>
        <p:txBody>
          <a:bodyPr/>
          <a:lstStyle/>
          <a:p>
            <a:r>
              <a:rPr lang="zh-CN" altLang="en-US" dirty="0"/>
              <a:t>二叉树的顺序存储</a:t>
            </a:r>
          </a:p>
        </p:txBody>
      </p:sp>
      <p:sp>
        <p:nvSpPr>
          <p:cNvPr id="3" name="内容占位符 2"/>
          <p:cNvSpPr>
            <a:spLocks noGrp="1"/>
          </p:cNvSpPr>
          <p:nvPr>
            <p:ph idx="4294967295"/>
          </p:nvPr>
        </p:nvSpPr>
        <p:spPr>
          <a:xfrm>
            <a:off x="0" y="1125538"/>
            <a:ext cx="8207375" cy="1425575"/>
          </a:xfrm>
        </p:spPr>
        <p:txBody>
          <a:bodyPr/>
          <a:lstStyle/>
          <a:p>
            <a:r>
              <a:rPr lang="zh-CN" altLang="en-US" dirty="0"/>
              <a:t>顺序存储的特点是什么？</a:t>
            </a:r>
            <a:endParaRPr lang="en-US" altLang="zh-CN" dirty="0"/>
          </a:p>
          <a:p>
            <a:r>
              <a:rPr lang="zh-CN" altLang="en-US" dirty="0"/>
              <a:t>结点按照什么顺序进行存储</a:t>
            </a:r>
            <a:r>
              <a:rPr lang="en-US" altLang="zh-CN" dirty="0"/>
              <a:t>?</a:t>
            </a:r>
          </a:p>
          <a:p>
            <a:endParaRPr lang="zh-CN" altLang="en-US" dirty="0"/>
          </a:p>
        </p:txBody>
      </p:sp>
      <p:grpSp>
        <p:nvGrpSpPr>
          <p:cNvPr id="5" name="Group 3"/>
          <p:cNvGrpSpPr>
            <a:grpSpLocks/>
          </p:cNvGrpSpPr>
          <p:nvPr/>
        </p:nvGrpSpPr>
        <p:grpSpPr bwMode="auto">
          <a:xfrm>
            <a:off x="5728831" y="3278064"/>
            <a:ext cx="1966912" cy="2540000"/>
            <a:chOff x="3964" y="227"/>
            <a:chExt cx="1239" cy="1600"/>
          </a:xfrm>
        </p:grpSpPr>
        <p:sp>
          <p:nvSpPr>
            <p:cNvPr id="6" name="Oval 4"/>
            <p:cNvSpPr>
              <a:spLocks noChangeArrowheads="1"/>
            </p:cNvSpPr>
            <p:nvPr/>
          </p:nvSpPr>
          <p:spPr bwMode="auto">
            <a:xfrm>
              <a:off x="4552" y="22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a</a:t>
              </a:r>
            </a:p>
          </p:txBody>
        </p:sp>
        <p:sp>
          <p:nvSpPr>
            <p:cNvPr id="7" name="Oval 5"/>
            <p:cNvSpPr>
              <a:spLocks noChangeArrowheads="1"/>
            </p:cNvSpPr>
            <p:nvPr/>
          </p:nvSpPr>
          <p:spPr bwMode="auto">
            <a:xfrm>
              <a:off x="4249" y="61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b</a:t>
              </a:r>
            </a:p>
          </p:txBody>
        </p:sp>
        <p:sp>
          <p:nvSpPr>
            <p:cNvPr id="8" name="Oval 6"/>
            <p:cNvSpPr>
              <a:spLocks noChangeArrowheads="1"/>
            </p:cNvSpPr>
            <p:nvPr/>
          </p:nvSpPr>
          <p:spPr bwMode="auto">
            <a:xfrm>
              <a:off x="4874" y="62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c</a:t>
              </a:r>
            </a:p>
          </p:txBody>
        </p:sp>
        <p:sp>
          <p:nvSpPr>
            <p:cNvPr id="9" name="Oval 7"/>
            <p:cNvSpPr>
              <a:spLocks noChangeArrowheads="1"/>
            </p:cNvSpPr>
            <p:nvPr/>
          </p:nvSpPr>
          <p:spPr bwMode="auto">
            <a:xfrm>
              <a:off x="3964" y="1068"/>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d</a:t>
              </a:r>
            </a:p>
          </p:txBody>
        </p:sp>
        <p:sp>
          <p:nvSpPr>
            <p:cNvPr id="10" name="Oval 8"/>
            <p:cNvSpPr>
              <a:spLocks noChangeArrowheads="1"/>
            </p:cNvSpPr>
            <p:nvPr/>
          </p:nvSpPr>
          <p:spPr bwMode="auto">
            <a:xfrm>
              <a:off x="4568" y="1068"/>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e</a:t>
              </a:r>
            </a:p>
          </p:txBody>
        </p:sp>
        <p:sp>
          <p:nvSpPr>
            <p:cNvPr id="11" name="Oval 9"/>
            <p:cNvSpPr>
              <a:spLocks noChangeArrowheads="1"/>
            </p:cNvSpPr>
            <p:nvPr/>
          </p:nvSpPr>
          <p:spPr bwMode="auto">
            <a:xfrm>
              <a:off x="4318" y="153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f</a:t>
              </a:r>
            </a:p>
          </p:txBody>
        </p:sp>
        <p:sp>
          <p:nvSpPr>
            <p:cNvPr id="12" name="Oval 10"/>
            <p:cNvSpPr>
              <a:spLocks noChangeArrowheads="1"/>
            </p:cNvSpPr>
            <p:nvPr/>
          </p:nvSpPr>
          <p:spPr bwMode="auto">
            <a:xfrm>
              <a:off x="4913" y="153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g</a:t>
              </a:r>
            </a:p>
          </p:txBody>
        </p:sp>
        <p:sp>
          <p:nvSpPr>
            <p:cNvPr id="13" name="Line 11"/>
            <p:cNvSpPr>
              <a:spLocks noChangeShapeType="1"/>
            </p:cNvSpPr>
            <p:nvPr/>
          </p:nvSpPr>
          <p:spPr bwMode="auto">
            <a:xfrm flipH="1">
              <a:off x="4501" y="500"/>
              <a:ext cx="111"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 name="Line 12"/>
            <p:cNvSpPr>
              <a:spLocks noChangeShapeType="1"/>
            </p:cNvSpPr>
            <p:nvPr/>
          </p:nvSpPr>
          <p:spPr bwMode="auto">
            <a:xfrm flipH="1">
              <a:off x="4189" y="900"/>
              <a:ext cx="146"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5" name="Line 13"/>
            <p:cNvSpPr>
              <a:spLocks noChangeShapeType="1"/>
            </p:cNvSpPr>
            <p:nvPr/>
          </p:nvSpPr>
          <p:spPr bwMode="auto">
            <a:xfrm>
              <a:off x="4812" y="456"/>
              <a:ext cx="133" cy="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6" name="Line 14"/>
            <p:cNvSpPr>
              <a:spLocks noChangeShapeType="1"/>
            </p:cNvSpPr>
            <p:nvPr/>
          </p:nvSpPr>
          <p:spPr bwMode="auto">
            <a:xfrm>
              <a:off x="4467" y="878"/>
              <a:ext cx="178"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 name="Line 15"/>
            <p:cNvSpPr>
              <a:spLocks noChangeShapeType="1"/>
            </p:cNvSpPr>
            <p:nvPr/>
          </p:nvSpPr>
          <p:spPr bwMode="auto">
            <a:xfrm>
              <a:off x="4801" y="1300"/>
              <a:ext cx="189" cy="2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8" name="Line 16"/>
            <p:cNvSpPr>
              <a:spLocks noChangeShapeType="1"/>
            </p:cNvSpPr>
            <p:nvPr/>
          </p:nvSpPr>
          <p:spPr bwMode="auto">
            <a:xfrm flipH="1">
              <a:off x="4545" y="1355"/>
              <a:ext cx="111"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19" name="Group 17"/>
          <p:cNvGrpSpPr>
            <a:grpSpLocks/>
          </p:cNvGrpSpPr>
          <p:nvPr/>
        </p:nvGrpSpPr>
        <p:grpSpPr bwMode="auto">
          <a:xfrm>
            <a:off x="1403649" y="3155826"/>
            <a:ext cx="3096344" cy="2533650"/>
            <a:chOff x="2309013" y="2565400"/>
            <a:chExt cx="4874499" cy="2057400"/>
          </a:xfrm>
          <a:noFill/>
        </p:grpSpPr>
        <p:sp>
          <p:nvSpPr>
            <p:cNvPr id="20" name="Oval 3"/>
            <p:cNvSpPr>
              <a:spLocks noChangeArrowheads="1"/>
            </p:cNvSpPr>
            <p:nvPr/>
          </p:nvSpPr>
          <p:spPr bwMode="auto">
            <a:xfrm>
              <a:off x="4279554" y="2565400"/>
              <a:ext cx="762001" cy="381000"/>
            </a:xfrm>
            <a:prstGeom prst="ellipse">
              <a:avLst/>
            </a:prstGeom>
            <a:grp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dirty="0">
                  <a:latin typeface="Times New Roman" panose="02020603050405020304" pitchFamily="18" charset="0"/>
                  <a:ea typeface="宋体" panose="02010600030101010101" pitchFamily="2" charset="-122"/>
                </a:rPr>
                <a:t>a</a:t>
              </a:r>
            </a:p>
          </p:txBody>
        </p:sp>
        <p:sp>
          <p:nvSpPr>
            <p:cNvPr id="21" name="Oval 4"/>
            <p:cNvSpPr>
              <a:spLocks noChangeArrowheads="1"/>
            </p:cNvSpPr>
            <p:nvPr/>
          </p:nvSpPr>
          <p:spPr bwMode="auto">
            <a:xfrm>
              <a:off x="3076575" y="3327400"/>
              <a:ext cx="762000" cy="381000"/>
            </a:xfrm>
            <a:prstGeom prst="ellipse">
              <a:avLst/>
            </a:prstGeom>
            <a:grp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dirty="0">
                  <a:latin typeface="Times New Roman" panose="02020603050405020304" pitchFamily="18" charset="0"/>
                  <a:ea typeface="宋体" panose="02010600030101010101" pitchFamily="2" charset="-122"/>
                </a:rPr>
                <a:t>b</a:t>
              </a:r>
            </a:p>
          </p:txBody>
        </p:sp>
        <p:sp>
          <p:nvSpPr>
            <p:cNvPr id="22" name="Oval 5"/>
            <p:cNvSpPr>
              <a:spLocks noChangeArrowheads="1"/>
            </p:cNvSpPr>
            <p:nvPr/>
          </p:nvSpPr>
          <p:spPr bwMode="auto">
            <a:xfrm>
              <a:off x="5488094" y="3403600"/>
              <a:ext cx="762001" cy="381000"/>
            </a:xfrm>
            <a:prstGeom prst="ellipse">
              <a:avLst/>
            </a:prstGeom>
            <a:grp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dirty="0">
                  <a:latin typeface="Times New Roman" panose="02020603050405020304" pitchFamily="18" charset="0"/>
                  <a:ea typeface="宋体" panose="02010600030101010101" pitchFamily="2" charset="-122"/>
                </a:rPr>
                <a:t>c</a:t>
              </a:r>
            </a:p>
          </p:txBody>
        </p:sp>
        <p:sp>
          <p:nvSpPr>
            <p:cNvPr id="23" name="Oval 6"/>
            <p:cNvSpPr>
              <a:spLocks noChangeArrowheads="1"/>
            </p:cNvSpPr>
            <p:nvPr/>
          </p:nvSpPr>
          <p:spPr bwMode="auto">
            <a:xfrm>
              <a:off x="2309013" y="4241800"/>
              <a:ext cx="762000" cy="381000"/>
            </a:xfrm>
            <a:prstGeom prst="ellipse">
              <a:avLst/>
            </a:prstGeom>
            <a:grp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dirty="0">
                  <a:latin typeface="Times New Roman" panose="02020603050405020304" pitchFamily="18" charset="0"/>
                  <a:ea typeface="宋体" panose="02010600030101010101" pitchFamily="2" charset="-122"/>
                </a:rPr>
                <a:t>d</a:t>
              </a:r>
            </a:p>
          </p:txBody>
        </p:sp>
        <p:sp>
          <p:nvSpPr>
            <p:cNvPr id="24" name="Oval 7"/>
            <p:cNvSpPr>
              <a:spLocks noChangeArrowheads="1"/>
            </p:cNvSpPr>
            <p:nvPr/>
          </p:nvSpPr>
          <p:spPr bwMode="auto">
            <a:xfrm>
              <a:off x="3724981" y="4241800"/>
              <a:ext cx="762000" cy="381000"/>
            </a:xfrm>
            <a:prstGeom prst="ellipse">
              <a:avLst/>
            </a:prstGeom>
            <a:grp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dirty="0">
                  <a:latin typeface="Times New Roman" panose="02020603050405020304" pitchFamily="18" charset="0"/>
                  <a:ea typeface="宋体" panose="02010600030101010101" pitchFamily="2" charset="-122"/>
                </a:rPr>
                <a:t>e</a:t>
              </a:r>
            </a:p>
          </p:txBody>
        </p:sp>
        <p:sp>
          <p:nvSpPr>
            <p:cNvPr id="25" name="Oval 8"/>
            <p:cNvSpPr>
              <a:spLocks noChangeArrowheads="1"/>
            </p:cNvSpPr>
            <p:nvPr/>
          </p:nvSpPr>
          <p:spPr bwMode="auto">
            <a:xfrm>
              <a:off x="4762108" y="4241800"/>
              <a:ext cx="762000" cy="381000"/>
            </a:xfrm>
            <a:prstGeom prst="ellipse">
              <a:avLst/>
            </a:prstGeom>
            <a:grp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dirty="0">
                  <a:latin typeface="Times New Roman" panose="02020603050405020304" pitchFamily="18" charset="0"/>
                  <a:ea typeface="宋体" panose="02010600030101010101" pitchFamily="2" charset="-122"/>
                </a:rPr>
                <a:t>f</a:t>
              </a:r>
            </a:p>
          </p:txBody>
        </p:sp>
        <p:sp>
          <p:nvSpPr>
            <p:cNvPr id="26" name="Oval 9"/>
            <p:cNvSpPr>
              <a:spLocks noChangeArrowheads="1"/>
            </p:cNvSpPr>
            <p:nvPr/>
          </p:nvSpPr>
          <p:spPr bwMode="auto">
            <a:xfrm>
              <a:off x="6421511" y="4241800"/>
              <a:ext cx="762001" cy="381000"/>
            </a:xfrm>
            <a:prstGeom prst="ellipse">
              <a:avLst/>
            </a:prstGeom>
            <a:grp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dirty="0">
                  <a:latin typeface="Times New Roman" panose="02020603050405020304" pitchFamily="18" charset="0"/>
                  <a:ea typeface="宋体" panose="02010600030101010101" pitchFamily="2" charset="-122"/>
                </a:rPr>
                <a:t>g</a:t>
              </a:r>
            </a:p>
          </p:txBody>
        </p:sp>
        <p:sp>
          <p:nvSpPr>
            <p:cNvPr id="27" name="Line 17"/>
            <p:cNvSpPr>
              <a:spLocks noChangeShapeType="1"/>
            </p:cNvSpPr>
            <p:nvPr/>
          </p:nvSpPr>
          <p:spPr bwMode="auto">
            <a:xfrm flipH="1">
              <a:off x="3533775" y="2946400"/>
              <a:ext cx="1070767" cy="381000"/>
            </a:xfrm>
            <a:prstGeom prst="line">
              <a:avLst/>
            </a:prstGeom>
            <a:grpFill/>
            <a:ln w="9525">
              <a:solidFill>
                <a:schemeClr val="tx1"/>
              </a:solidFill>
              <a:round/>
              <a:headEnd/>
              <a:tailEnd/>
            </a:ln>
            <a:extLst/>
          </p:spPr>
          <p:txBody>
            <a:bodyPr/>
            <a:lstStyle/>
            <a:p>
              <a:endParaRPr lang="zh-CN" altLang="en-US"/>
            </a:p>
          </p:txBody>
        </p:sp>
        <p:sp>
          <p:nvSpPr>
            <p:cNvPr id="28" name="Line 18"/>
            <p:cNvSpPr>
              <a:spLocks noChangeShapeType="1"/>
            </p:cNvSpPr>
            <p:nvPr/>
          </p:nvSpPr>
          <p:spPr bwMode="auto">
            <a:xfrm flipH="1">
              <a:off x="2686333" y="3695939"/>
              <a:ext cx="736833" cy="545860"/>
            </a:xfrm>
            <a:prstGeom prst="line">
              <a:avLst/>
            </a:prstGeom>
            <a:grpFill/>
            <a:ln w="9525">
              <a:solidFill>
                <a:schemeClr val="tx1"/>
              </a:solidFill>
              <a:round/>
              <a:headEnd/>
              <a:tailEnd/>
            </a:ln>
            <a:extLst/>
          </p:spPr>
          <p:txBody>
            <a:bodyPr/>
            <a:lstStyle/>
            <a:p>
              <a:endParaRPr lang="zh-CN" altLang="en-US"/>
            </a:p>
          </p:txBody>
        </p:sp>
        <p:sp>
          <p:nvSpPr>
            <p:cNvPr id="29" name="Line 19"/>
            <p:cNvSpPr>
              <a:spLocks noChangeShapeType="1"/>
            </p:cNvSpPr>
            <p:nvPr/>
          </p:nvSpPr>
          <p:spPr bwMode="auto">
            <a:xfrm>
              <a:off x="3423166" y="3695939"/>
              <a:ext cx="678290" cy="545860"/>
            </a:xfrm>
            <a:prstGeom prst="line">
              <a:avLst/>
            </a:prstGeom>
            <a:grpFill/>
            <a:ln w="9525">
              <a:solidFill>
                <a:schemeClr val="tx1"/>
              </a:solidFill>
              <a:round/>
              <a:headEnd/>
              <a:tailEnd/>
            </a:ln>
            <a:extLst/>
          </p:spPr>
          <p:txBody>
            <a:bodyPr/>
            <a:lstStyle/>
            <a:p>
              <a:endParaRPr lang="zh-CN" altLang="en-US"/>
            </a:p>
          </p:txBody>
        </p:sp>
        <p:sp>
          <p:nvSpPr>
            <p:cNvPr id="30" name="Line 20"/>
            <p:cNvSpPr>
              <a:spLocks noChangeShapeType="1"/>
            </p:cNvSpPr>
            <p:nvPr/>
          </p:nvSpPr>
          <p:spPr bwMode="auto">
            <a:xfrm>
              <a:off x="4721151" y="2946400"/>
              <a:ext cx="946223" cy="457200"/>
            </a:xfrm>
            <a:prstGeom prst="line">
              <a:avLst/>
            </a:prstGeom>
            <a:grpFill/>
            <a:ln w="9525">
              <a:solidFill>
                <a:schemeClr val="tx1"/>
              </a:solidFill>
              <a:round/>
              <a:headEnd/>
              <a:tailEnd/>
            </a:ln>
            <a:extLst/>
          </p:spPr>
          <p:txBody>
            <a:bodyPr/>
            <a:lstStyle/>
            <a:p>
              <a:endParaRPr lang="zh-CN" altLang="en-US"/>
            </a:p>
          </p:txBody>
        </p:sp>
        <p:sp>
          <p:nvSpPr>
            <p:cNvPr id="31" name="Line 21"/>
            <p:cNvSpPr>
              <a:spLocks noChangeShapeType="1"/>
            </p:cNvSpPr>
            <p:nvPr/>
          </p:nvSpPr>
          <p:spPr bwMode="auto">
            <a:xfrm flipH="1">
              <a:off x="5186281" y="3784599"/>
              <a:ext cx="721535" cy="457200"/>
            </a:xfrm>
            <a:prstGeom prst="line">
              <a:avLst/>
            </a:prstGeom>
            <a:grpFill/>
            <a:ln w="9525">
              <a:solidFill>
                <a:schemeClr val="tx1"/>
              </a:solidFill>
              <a:round/>
              <a:headEnd/>
              <a:tailEnd/>
            </a:ln>
            <a:extLst/>
          </p:spPr>
          <p:txBody>
            <a:bodyPr/>
            <a:lstStyle/>
            <a:p>
              <a:endParaRPr lang="zh-CN" altLang="en-US"/>
            </a:p>
          </p:txBody>
        </p:sp>
        <p:sp>
          <p:nvSpPr>
            <p:cNvPr id="32" name="Line 22"/>
            <p:cNvSpPr>
              <a:spLocks noChangeShapeType="1"/>
            </p:cNvSpPr>
            <p:nvPr/>
          </p:nvSpPr>
          <p:spPr bwMode="auto">
            <a:xfrm>
              <a:off x="5907817" y="3784599"/>
              <a:ext cx="875025" cy="457200"/>
            </a:xfrm>
            <a:prstGeom prst="line">
              <a:avLst/>
            </a:prstGeom>
            <a:grpFill/>
            <a:ln w="9525">
              <a:solidFill>
                <a:schemeClr val="tx1"/>
              </a:solidFill>
              <a:round/>
              <a:headEnd/>
              <a:tailEnd/>
            </a:ln>
            <a:extLst/>
          </p:spPr>
          <p:txBody>
            <a:bodyPr/>
            <a:lstStyle/>
            <a:p>
              <a:endParaRPr lang="zh-CN" altLang="en-US"/>
            </a:p>
          </p:txBody>
        </p:sp>
      </p:grpSp>
    </p:spTree>
    <p:extLst>
      <p:ext uri="{BB962C8B-B14F-4D97-AF65-F5344CB8AC3E}">
        <p14:creationId xmlns:p14="http://schemas.microsoft.com/office/powerpoint/2010/main" val="2238003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5B7C50C6-2124-4711-A47B-16233BA47C79}" type="slidenum">
              <a:rPr lang="zh-CN" altLang="en-US" sz="1000" smtClean="0"/>
              <a:pPr>
                <a:spcBef>
                  <a:spcPct val="0"/>
                </a:spcBef>
                <a:spcAft>
                  <a:spcPct val="0"/>
                </a:spcAft>
                <a:buClrTx/>
                <a:buFontTx/>
                <a:buNone/>
              </a:pPr>
              <a:t>25</a:t>
            </a:fld>
            <a:endParaRPr lang="zh-CN" altLang="en-US" sz="1000"/>
          </a:p>
        </p:txBody>
      </p:sp>
      <p:sp>
        <p:nvSpPr>
          <p:cNvPr id="36866" name="标题 1"/>
          <p:cNvSpPr>
            <a:spLocks noGrp="1"/>
          </p:cNvSpPr>
          <p:nvPr>
            <p:ph type="title" idx="4294967295"/>
          </p:nvPr>
        </p:nvSpPr>
        <p:spPr>
          <a:xfrm>
            <a:off x="1439863" y="315913"/>
            <a:ext cx="7704137" cy="592137"/>
          </a:xfrm>
        </p:spPr>
        <p:txBody>
          <a:bodyPr/>
          <a:lstStyle/>
          <a:p>
            <a:r>
              <a:rPr lang="zh-CN" altLang="en-US" dirty="0"/>
              <a:t>二叉树的顺序存储</a:t>
            </a:r>
          </a:p>
        </p:txBody>
      </p:sp>
      <p:sp>
        <p:nvSpPr>
          <p:cNvPr id="29699" name="内容占位符 2"/>
          <p:cNvSpPr>
            <a:spLocks noGrp="1"/>
          </p:cNvSpPr>
          <p:nvPr>
            <p:ph idx="4294967295"/>
          </p:nvPr>
        </p:nvSpPr>
        <p:spPr>
          <a:xfrm>
            <a:off x="792163" y="1125538"/>
            <a:ext cx="8351837" cy="2408237"/>
          </a:xfrm>
        </p:spPr>
        <p:txBody>
          <a:bodyPr/>
          <a:lstStyle/>
          <a:p>
            <a:pPr>
              <a:defRPr/>
            </a:pPr>
            <a:r>
              <a:rPr kumimoji="1" lang="zh-CN" altLang="en-US" dirty="0">
                <a:latin typeface="+mn-ea"/>
              </a:rPr>
              <a:t>按满二叉树的结点层次</a:t>
            </a:r>
            <a:r>
              <a:rPr kumimoji="1" lang="zh-CN" altLang="en-US" dirty="0">
                <a:solidFill>
                  <a:srgbClr val="009900"/>
                </a:solidFill>
                <a:latin typeface="+mn-ea"/>
              </a:rPr>
              <a:t>编号</a:t>
            </a:r>
            <a:r>
              <a:rPr kumimoji="1" lang="zh-CN" altLang="en-US" dirty="0">
                <a:latin typeface="+mn-ea"/>
              </a:rPr>
              <a:t>，依次将二叉树中的数据元素存放在</a:t>
            </a:r>
            <a:r>
              <a:rPr kumimoji="1" lang="zh-CN" altLang="en-US" dirty="0">
                <a:solidFill>
                  <a:srgbClr val="4C34FE"/>
                </a:solidFill>
                <a:latin typeface="+mn-ea"/>
              </a:rPr>
              <a:t>数组</a:t>
            </a:r>
            <a:r>
              <a:rPr kumimoji="1" lang="zh-CN" altLang="en-US" dirty="0">
                <a:latin typeface="+mn-ea"/>
              </a:rPr>
              <a:t>中</a:t>
            </a:r>
          </a:p>
          <a:p>
            <a:pPr>
              <a:defRPr/>
            </a:pPr>
            <a:r>
              <a:rPr kumimoji="1" lang="zh-CN" altLang="en-US" dirty="0">
                <a:latin typeface="+mn-ea"/>
              </a:rPr>
              <a:t>结点间关系蕴含在其存储位置中</a:t>
            </a:r>
            <a:r>
              <a:rPr kumimoji="1" lang="en-US" altLang="zh-CN" dirty="0">
                <a:latin typeface="+mn-ea"/>
              </a:rPr>
              <a:t>(</a:t>
            </a:r>
            <a:r>
              <a:rPr kumimoji="1" lang="zh-CN" altLang="en-US" dirty="0">
                <a:latin typeface="+mn-ea"/>
              </a:rPr>
              <a:t>性质</a:t>
            </a:r>
            <a:r>
              <a:rPr kumimoji="1" lang="en-US" altLang="zh-CN" dirty="0">
                <a:latin typeface="+mn-ea"/>
              </a:rPr>
              <a:t>5)</a:t>
            </a:r>
            <a:endParaRPr lang="zh-CN" altLang="en-US" dirty="0"/>
          </a:p>
        </p:txBody>
      </p:sp>
      <p:grpSp>
        <p:nvGrpSpPr>
          <p:cNvPr id="36868" name="Group 3"/>
          <p:cNvGrpSpPr>
            <a:grpSpLocks/>
          </p:cNvGrpSpPr>
          <p:nvPr/>
        </p:nvGrpSpPr>
        <p:grpSpPr bwMode="auto">
          <a:xfrm>
            <a:off x="830511" y="3429000"/>
            <a:ext cx="1966913" cy="2540000"/>
            <a:chOff x="3964" y="227"/>
            <a:chExt cx="1239" cy="1600"/>
          </a:xfrm>
        </p:grpSpPr>
        <p:sp>
          <p:nvSpPr>
            <p:cNvPr id="36890" name="Oval 4"/>
            <p:cNvSpPr>
              <a:spLocks noChangeArrowheads="1"/>
            </p:cNvSpPr>
            <p:nvPr/>
          </p:nvSpPr>
          <p:spPr bwMode="auto">
            <a:xfrm>
              <a:off x="4552" y="22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a</a:t>
              </a:r>
            </a:p>
          </p:txBody>
        </p:sp>
        <p:sp>
          <p:nvSpPr>
            <p:cNvPr id="36891" name="Oval 5"/>
            <p:cNvSpPr>
              <a:spLocks noChangeArrowheads="1"/>
            </p:cNvSpPr>
            <p:nvPr/>
          </p:nvSpPr>
          <p:spPr bwMode="auto">
            <a:xfrm>
              <a:off x="4249" y="61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b</a:t>
              </a:r>
            </a:p>
          </p:txBody>
        </p:sp>
        <p:sp>
          <p:nvSpPr>
            <p:cNvPr id="36892" name="Oval 6"/>
            <p:cNvSpPr>
              <a:spLocks noChangeArrowheads="1"/>
            </p:cNvSpPr>
            <p:nvPr/>
          </p:nvSpPr>
          <p:spPr bwMode="auto">
            <a:xfrm>
              <a:off x="4874" y="62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c</a:t>
              </a:r>
            </a:p>
          </p:txBody>
        </p:sp>
        <p:sp>
          <p:nvSpPr>
            <p:cNvPr id="36893" name="Oval 7"/>
            <p:cNvSpPr>
              <a:spLocks noChangeArrowheads="1"/>
            </p:cNvSpPr>
            <p:nvPr/>
          </p:nvSpPr>
          <p:spPr bwMode="auto">
            <a:xfrm>
              <a:off x="3964" y="1068"/>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d</a:t>
              </a:r>
            </a:p>
          </p:txBody>
        </p:sp>
        <p:sp>
          <p:nvSpPr>
            <p:cNvPr id="36894" name="Oval 8"/>
            <p:cNvSpPr>
              <a:spLocks noChangeArrowheads="1"/>
            </p:cNvSpPr>
            <p:nvPr/>
          </p:nvSpPr>
          <p:spPr bwMode="auto">
            <a:xfrm>
              <a:off x="4568" y="1068"/>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e</a:t>
              </a:r>
            </a:p>
          </p:txBody>
        </p:sp>
        <p:sp>
          <p:nvSpPr>
            <p:cNvPr id="36895" name="Oval 9"/>
            <p:cNvSpPr>
              <a:spLocks noChangeArrowheads="1"/>
            </p:cNvSpPr>
            <p:nvPr/>
          </p:nvSpPr>
          <p:spPr bwMode="auto">
            <a:xfrm>
              <a:off x="4318" y="153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f</a:t>
              </a:r>
            </a:p>
          </p:txBody>
        </p:sp>
        <p:sp>
          <p:nvSpPr>
            <p:cNvPr id="36896" name="Oval 10"/>
            <p:cNvSpPr>
              <a:spLocks noChangeArrowheads="1"/>
            </p:cNvSpPr>
            <p:nvPr/>
          </p:nvSpPr>
          <p:spPr bwMode="auto">
            <a:xfrm>
              <a:off x="4913" y="153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g</a:t>
              </a:r>
            </a:p>
          </p:txBody>
        </p:sp>
        <p:sp>
          <p:nvSpPr>
            <p:cNvPr id="36897" name="Line 11"/>
            <p:cNvSpPr>
              <a:spLocks noChangeShapeType="1"/>
            </p:cNvSpPr>
            <p:nvPr/>
          </p:nvSpPr>
          <p:spPr bwMode="auto">
            <a:xfrm flipH="1">
              <a:off x="4501" y="500"/>
              <a:ext cx="111"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6898" name="Line 12"/>
            <p:cNvSpPr>
              <a:spLocks noChangeShapeType="1"/>
            </p:cNvSpPr>
            <p:nvPr/>
          </p:nvSpPr>
          <p:spPr bwMode="auto">
            <a:xfrm flipH="1">
              <a:off x="4189" y="900"/>
              <a:ext cx="146"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6899" name="Line 13"/>
            <p:cNvSpPr>
              <a:spLocks noChangeShapeType="1"/>
            </p:cNvSpPr>
            <p:nvPr/>
          </p:nvSpPr>
          <p:spPr bwMode="auto">
            <a:xfrm>
              <a:off x="4812" y="456"/>
              <a:ext cx="133" cy="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6900" name="Line 14"/>
            <p:cNvSpPr>
              <a:spLocks noChangeShapeType="1"/>
            </p:cNvSpPr>
            <p:nvPr/>
          </p:nvSpPr>
          <p:spPr bwMode="auto">
            <a:xfrm>
              <a:off x="4467" y="878"/>
              <a:ext cx="178"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6901" name="Line 15"/>
            <p:cNvSpPr>
              <a:spLocks noChangeShapeType="1"/>
            </p:cNvSpPr>
            <p:nvPr/>
          </p:nvSpPr>
          <p:spPr bwMode="auto">
            <a:xfrm>
              <a:off x="4801" y="1300"/>
              <a:ext cx="189" cy="2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6902" name="Line 16"/>
            <p:cNvSpPr>
              <a:spLocks noChangeShapeType="1"/>
            </p:cNvSpPr>
            <p:nvPr/>
          </p:nvSpPr>
          <p:spPr bwMode="auto">
            <a:xfrm flipH="1">
              <a:off x="4545" y="1355"/>
              <a:ext cx="111"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36869" name="Group 18"/>
          <p:cNvGrpSpPr>
            <a:grpSpLocks/>
          </p:cNvGrpSpPr>
          <p:nvPr/>
        </p:nvGrpSpPr>
        <p:grpSpPr bwMode="auto">
          <a:xfrm>
            <a:off x="3949949" y="4189413"/>
            <a:ext cx="4108450" cy="407987"/>
            <a:chOff x="2512" y="2310"/>
            <a:chExt cx="2588" cy="257"/>
          </a:xfrm>
        </p:grpSpPr>
        <p:sp>
          <p:nvSpPr>
            <p:cNvPr id="36879" name="Rectangle 19"/>
            <p:cNvSpPr>
              <a:spLocks noChangeArrowheads="1"/>
            </p:cNvSpPr>
            <p:nvPr/>
          </p:nvSpPr>
          <p:spPr bwMode="auto">
            <a:xfrm>
              <a:off x="2512" y="2310"/>
              <a:ext cx="2588"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a    b    c    d    e</a:t>
              </a:r>
              <a:r>
                <a:rPr kumimoji="1" lang="en-US" altLang="zh-CN" sz="2000">
                  <a:solidFill>
                    <a:srgbClr val="FF0066"/>
                  </a:solidFill>
                  <a:latin typeface="Times New Roman" panose="02020603050405020304" pitchFamily="18" charset="0"/>
                  <a:ea typeface="宋体" panose="02010600030101010101" pitchFamily="2" charset="-122"/>
                </a:rPr>
                <a:t>   </a:t>
              </a:r>
              <a:r>
                <a:rPr kumimoji="1" lang="en-US" altLang="zh-CN" sz="2000">
                  <a:latin typeface="Times New Roman" panose="02020603050405020304" pitchFamily="18" charset="0"/>
                  <a:ea typeface="宋体" panose="02010600030101010101" pitchFamily="2" charset="-122"/>
                </a:rPr>
                <a:t> </a:t>
              </a:r>
              <a:r>
                <a:rPr kumimoji="1" lang="en-US" altLang="zh-CN" sz="2000">
                  <a:solidFill>
                    <a:srgbClr val="FF0066"/>
                  </a:solidFill>
                  <a:latin typeface="Times New Roman" panose="02020603050405020304" pitchFamily="18" charset="0"/>
                  <a:ea typeface="宋体" panose="02010600030101010101" pitchFamily="2" charset="-122"/>
                </a:rPr>
                <a:t>#    #    #    #</a:t>
              </a:r>
              <a:r>
                <a:rPr kumimoji="1" lang="en-US" altLang="zh-CN" sz="2000">
                  <a:latin typeface="Times New Roman" panose="02020603050405020304" pitchFamily="18" charset="0"/>
                  <a:ea typeface="宋体" panose="02010600030101010101" pitchFamily="2" charset="-122"/>
                </a:rPr>
                <a:t>    f    g </a:t>
              </a:r>
            </a:p>
          </p:txBody>
        </p:sp>
        <p:sp>
          <p:nvSpPr>
            <p:cNvPr id="36880" name="Line 20"/>
            <p:cNvSpPr>
              <a:spLocks noChangeShapeType="1"/>
            </p:cNvSpPr>
            <p:nvPr/>
          </p:nvSpPr>
          <p:spPr bwMode="auto">
            <a:xfrm>
              <a:off x="2723" y="2312"/>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6881" name="Line 21"/>
            <p:cNvSpPr>
              <a:spLocks noChangeShapeType="1"/>
            </p:cNvSpPr>
            <p:nvPr/>
          </p:nvSpPr>
          <p:spPr bwMode="auto">
            <a:xfrm>
              <a:off x="2960"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6882" name="Line 22"/>
            <p:cNvSpPr>
              <a:spLocks noChangeShapeType="1"/>
            </p:cNvSpPr>
            <p:nvPr/>
          </p:nvSpPr>
          <p:spPr bwMode="auto">
            <a:xfrm>
              <a:off x="3197"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6883" name="Line 23"/>
            <p:cNvSpPr>
              <a:spLocks noChangeShapeType="1"/>
            </p:cNvSpPr>
            <p:nvPr/>
          </p:nvSpPr>
          <p:spPr bwMode="auto">
            <a:xfrm>
              <a:off x="3434"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6884" name="Line 24"/>
            <p:cNvSpPr>
              <a:spLocks noChangeShapeType="1"/>
            </p:cNvSpPr>
            <p:nvPr/>
          </p:nvSpPr>
          <p:spPr bwMode="auto">
            <a:xfrm>
              <a:off x="3671"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6885" name="Line 25"/>
            <p:cNvSpPr>
              <a:spLocks noChangeShapeType="1"/>
            </p:cNvSpPr>
            <p:nvPr/>
          </p:nvSpPr>
          <p:spPr bwMode="auto">
            <a:xfrm>
              <a:off x="3908"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6886" name="Line 26"/>
            <p:cNvSpPr>
              <a:spLocks noChangeShapeType="1"/>
            </p:cNvSpPr>
            <p:nvPr/>
          </p:nvSpPr>
          <p:spPr bwMode="auto">
            <a:xfrm>
              <a:off x="4145"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6887" name="Line 27"/>
            <p:cNvSpPr>
              <a:spLocks noChangeShapeType="1"/>
            </p:cNvSpPr>
            <p:nvPr/>
          </p:nvSpPr>
          <p:spPr bwMode="auto">
            <a:xfrm>
              <a:off x="4382"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6888" name="Line 28"/>
            <p:cNvSpPr>
              <a:spLocks noChangeShapeType="1"/>
            </p:cNvSpPr>
            <p:nvPr/>
          </p:nvSpPr>
          <p:spPr bwMode="auto">
            <a:xfrm>
              <a:off x="4619"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6889" name="Line 29"/>
            <p:cNvSpPr>
              <a:spLocks noChangeShapeType="1"/>
            </p:cNvSpPr>
            <p:nvPr/>
          </p:nvSpPr>
          <p:spPr bwMode="auto">
            <a:xfrm>
              <a:off x="4857"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36870" name="Text Box 30"/>
          <p:cNvSpPr txBox="1">
            <a:spLocks noChangeArrowheads="1"/>
          </p:cNvSpPr>
          <p:nvPr/>
        </p:nvSpPr>
        <p:spPr bwMode="auto">
          <a:xfrm>
            <a:off x="3980111" y="3886200"/>
            <a:ext cx="412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1   2    3    4    5    6    7    8    9   10  11</a:t>
            </a:r>
          </a:p>
        </p:txBody>
      </p:sp>
      <p:grpSp>
        <p:nvGrpSpPr>
          <p:cNvPr id="36871" name="Group 31"/>
          <p:cNvGrpSpPr>
            <a:grpSpLocks/>
          </p:cNvGrpSpPr>
          <p:nvPr/>
        </p:nvGrpSpPr>
        <p:grpSpPr bwMode="auto">
          <a:xfrm>
            <a:off x="395536" y="4773613"/>
            <a:ext cx="3009900" cy="1163637"/>
            <a:chOff x="0" y="2985"/>
            <a:chExt cx="1896" cy="733"/>
          </a:xfrm>
        </p:grpSpPr>
        <p:sp>
          <p:nvSpPr>
            <p:cNvPr id="36875" name="Oval 32"/>
            <p:cNvSpPr>
              <a:spLocks noChangeArrowheads="1"/>
            </p:cNvSpPr>
            <p:nvPr/>
          </p:nvSpPr>
          <p:spPr bwMode="auto">
            <a:xfrm>
              <a:off x="1244" y="3000"/>
              <a:ext cx="267" cy="266"/>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endParaRPr lang="zh-CN" altLang="en-US" sz="1800">
                <a:ea typeface="宋体" panose="02010600030101010101" pitchFamily="2" charset="-122"/>
              </a:endParaRPr>
            </a:p>
          </p:txBody>
        </p:sp>
        <p:sp>
          <p:nvSpPr>
            <p:cNvPr id="36876" name="Oval 33"/>
            <p:cNvSpPr>
              <a:spLocks noChangeArrowheads="1"/>
            </p:cNvSpPr>
            <p:nvPr/>
          </p:nvSpPr>
          <p:spPr bwMode="auto">
            <a:xfrm>
              <a:off x="1629" y="2985"/>
              <a:ext cx="267" cy="266"/>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endParaRPr lang="zh-CN" altLang="en-US" sz="1800">
                <a:ea typeface="宋体" panose="02010600030101010101" pitchFamily="2" charset="-122"/>
              </a:endParaRPr>
            </a:p>
          </p:txBody>
        </p:sp>
        <p:sp>
          <p:nvSpPr>
            <p:cNvPr id="36877" name="Oval 34"/>
            <p:cNvSpPr>
              <a:spLocks noChangeArrowheads="1"/>
            </p:cNvSpPr>
            <p:nvPr/>
          </p:nvSpPr>
          <p:spPr bwMode="auto">
            <a:xfrm>
              <a:off x="0" y="3452"/>
              <a:ext cx="267" cy="266"/>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endParaRPr lang="zh-CN" altLang="en-US" sz="1800">
                <a:ea typeface="宋体" panose="02010600030101010101" pitchFamily="2" charset="-122"/>
              </a:endParaRPr>
            </a:p>
          </p:txBody>
        </p:sp>
        <p:sp>
          <p:nvSpPr>
            <p:cNvPr id="36878" name="Oval 35"/>
            <p:cNvSpPr>
              <a:spLocks noChangeArrowheads="1"/>
            </p:cNvSpPr>
            <p:nvPr/>
          </p:nvSpPr>
          <p:spPr bwMode="auto">
            <a:xfrm>
              <a:off x="328" y="3440"/>
              <a:ext cx="267" cy="266"/>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endParaRPr lang="zh-CN" altLang="en-US" sz="1800">
                <a:ea typeface="宋体" panose="02010600030101010101" pitchFamily="2" charset="-122"/>
              </a:endParaRPr>
            </a:p>
          </p:txBody>
        </p:sp>
      </p:grpSp>
      <p:sp>
        <p:nvSpPr>
          <p:cNvPr id="36872" name="文本框 4"/>
          <p:cNvSpPr txBox="1">
            <a:spLocks noChangeArrowheads="1"/>
          </p:cNvSpPr>
          <p:nvPr/>
        </p:nvSpPr>
        <p:spPr bwMode="auto">
          <a:xfrm>
            <a:off x="3588571" y="4189413"/>
            <a:ext cx="368299"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endParaRPr lang="zh-CN" altLang="en-US" sz="1800">
              <a:ea typeface="宋体" panose="02010600030101010101" pitchFamily="2" charset="-122"/>
            </a:endParaRPr>
          </a:p>
        </p:txBody>
      </p:sp>
      <p:sp>
        <p:nvSpPr>
          <p:cNvPr id="36873" name="文本框 6"/>
          <p:cNvSpPr txBox="1">
            <a:spLocks noChangeArrowheads="1"/>
          </p:cNvSpPr>
          <p:nvPr/>
        </p:nvSpPr>
        <p:spPr bwMode="auto">
          <a:xfrm>
            <a:off x="3678486" y="3910013"/>
            <a:ext cx="2682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1800">
                <a:ea typeface="宋体" panose="02010600030101010101" pitchFamily="2" charset="-122"/>
              </a:rPr>
              <a:t>0</a:t>
            </a:r>
            <a:endParaRPr lang="zh-CN" altLang="en-US" sz="180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7B266115-EE8E-4029-89BB-9E7D26E1D367}" type="slidenum">
              <a:rPr lang="zh-CN" altLang="en-US" sz="1000" smtClean="0"/>
              <a:pPr>
                <a:spcBef>
                  <a:spcPct val="0"/>
                </a:spcBef>
                <a:spcAft>
                  <a:spcPct val="0"/>
                </a:spcAft>
                <a:buClrTx/>
                <a:buFontTx/>
                <a:buNone/>
              </a:pPr>
              <a:t>26</a:t>
            </a:fld>
            <a:endParaRPr lang="zh-CN" altLang="en-US" sz="1000" dirty="0"/>
          </a:p>
        </p:txBody>
      </p:sp>
      <p:sp>
        <p:nvSpPr>
          <p:cNvPr id="37890" name="标题 1"/>
          <p:cNvSpPr>
            <a:spLocks noGrp="1"/>
          </p:cNvSpPr>
          <p:nvPr>
            <p:ph type="title" idx="4294967295"/>
          </p:nvPr>
        </p:nvSpPr>
        <p:spPr>
          <a:xfrm>
            <a:off x="1439863" y="315913"/>
            <a:ext cx="7704137" cy="592137"/>
          </a:xfrm>
        </p:spPr>
        <p:txBody>
          <a:bodyPr/>
          <a:lstStyle/>
          <a:p>
            <a:r>
              <a:rPr lang="zh-CN" altLang="en-US" dirty="0"/>
              <a:t>二叉树的顺序存储</a:t>
            </a:r>
          </a:p>
        </p:txBody>
      </p:sp>
      <p:sp>
        <p:nvSpPr>
          <p:cNvPr id="37892" name="文本框 6"/>
          <p:cNvSpPr txBox="1">
            <a:spLocks noChangeArrowheads="1"/>
          </p:cNvSpPr>
          <p:nvPr/>
        </p:nvSpPr>
        <p:spPr bwMode="auto">
          <a:xfrm>
            <a:off x="611188" y="1377950"/>
            <a:ext cx="8207375" cy="15696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400" dirty="0" err="1">
                <a:ea typeface="宋体" panose="02010600030101010101" pitchFamily="2" charset="-122"/>
              </a:rPr>
              <a:t>typedef</a:t>
            </a:r>
            <a:r>
              <a:rPr lang="en-US" altLang="zh-CN" sz="2400" dirty="0">
                <a:ea typeface="宋体" panose="02010600030101010101" pitchFamily="2" charset="-122"/>
              </a:rPr>
              <a:t>  </a:t>
            </a:r>
            <a:r>
              <a:rPr lang="en-US" altLang="zh-CN" sz="2400" dirty="0" err="1">
                <a:ea typeface="宋体" panose="02010600030101010101" pitchFamily="2" charset="-122"/>
              </a:rPr>
              <a:t>struct</a:t>
            </a:r>
            <a:r>
              <a:rPr lang="en-US" altLang="zh-CN" sz="2400" dirty="0">
                <a:ea typeface="宋体" panose="02010600030101010101" pitchFamily="2" charset="-122"/>
              </a:rPr>
              <a:t> {</a:t>
            </a:r>
          </a:p>
          <a:p>
            <a:pPr eaLnBrk="1" hangingPunct="1">
              <a:spcBef>
                <a:spcPct val="0"/>
              </a:spcBef>
              <a:spcAft>
                <a:spcPct val="0"/>
              </a:spcAft>
              <a:buClrTx/>
              <a:buFontTx/>
              <a:buNone/>
            </a:pPr>
            <a:r>
              <a:rPr lang="en-US" altLang="zh-CN" sz="2400" dirty="0">
                <a:ea typeface="宋体" panose="02010600030101010101" pitchFamily="2" charset="-122"/>
              </a:rPr>
              <a:t>  	</a:t>
            </a:r>
            <a:r>
              <a:rPr lang="en-US" altLang="zh-CN" sz="2400" dirty="0" err="1">
                <a:ea typeface="宋体" panose="02010600030101010101" pitchFamily="2" charset="-122"/>
              </a:rPr>
              <a:t>TElemType</a:t>
            </a:r>
            <a:r>
              <a:rPr lang="en-US" altLang="zh-CN" sz="2400" dirty="0">
                <a:ea typeface="宋体" panose="02010600030101010101" pitchFamily="2" charset="-122"/>
              </a:rPr>
              <a:t>  </a:t>
            </a:r>
            <a:r>
              <a:rPr lang="zh-CN" altLang="en-US" sz="2400" dirty="0">
                <a:ea typeface="宋体" panose="02010600030101010101" pitchFamily="2" charset="-122"/>
              </a:rPr>
              <a:t>*</a:t>
            </a:r>
            <a:r>
              <a:rPr lang="en-US" altLang="zh-CN" sz="2400" dirty="0" err="1">
                <a:ea typeface="宋体" panose="02010600030101010101" pitchFamily="2" charset="-122"/>
              </a:rPr>
              <a:t>elem</a:t>
            </a:r>
            <a:r>
              <a:rPr lang="en-US" altLang="zh-CN" sz="2400" dirty="0">
                <a:ea typeface="宋体" panose="02010600030101010101" pitchFamily="2" charset="-122"/>
              </a:rPr>
              <a:t>;  </a:t>
            </a:r>
          </a:p>
          <a:p>
            <a:pPr eaLnBrk="1" hangingPunct="1">
              <a:spcBef>
                <a:spcPct val="0"/>
              </a:spcBef>
              <a:spcAft>
                <a:spcPct val="0"/>
              </a:spcAft>
              <a:buClrTx/>
              <a:buFontTx/>
              <a:buNone/>
            </a:pPr>
            <a:r>
              <a:rPr lang="en-US" altLang="zh-CN" sz="2400" dirty="0">
                <a:ea typeface="宋体" panose="02010600030101010101" pitchFamily="2" charset="-122"/>
              </a:rPr>
              <a:t>	</a:t>
            </a:r>
            <a:r>
              <a:rPr lang="en-US" altLang="zh-CN" sz="2400" dirty="0" err="1">
                <a:ea typeface="宋体" panose="02010600030101010101" pitchFamily="2" charset="-122"/>
              </a:rPr>
              <a:t>int</a:t>
            </a:r>
            <a:r>
              <a:rPr lang="en-US" altLang="zh-CN" sz="2400" dirty="0">
                <a:ea typeface="宋体" panose="02010600030101010101" pitchFamily="2" charset="-122"/>
              </a:rPr>
              <a:t> </a:t>
            </a:r>
            <a:r>
              <a:rPr lang="en-US" altLang="zh-CN" sz="2400" dirty="0" err="1">
                <a:ea typeface="宋体" panose="02010600030101010101" pitchFamily="2" charset="-122"/>
              </a:rPr>
              <a:t>num</a:t>
            </a:r>
            <a:r>
              <a:rPr lang="en-US" altLang="zh-CN" sz="2400" dirty="0">
                <a:ea typeface="宋体" panose="02010600030101010101" pitchFamily="2" charset="-122"/>
              </a:rPr>
              <a:t>;      </a:t>
            </a:r>
          </a:p>
          <a:p>
            <a:pPr eaLnBrk="1" hangingPunct="1">
              <a:spcBef>
                <a:spcPct val="0"/>
              </a:spcBef>
              <a:spcAft>
                <a:spcPct val="0"/>
              </a:spcAft>
              <a:buClrTx/>
              <a:buFontTx/>
              <a:buNone/>
            </a:pPr>
            <a:r>
              <a:rPr lang="en-US" altLang="zh-CN" sz="2400" dirty="0">
                <a:ea typeface="宋体" panose="02010600030101010101" pitchFamily="2" charset="-122"/>
              </a:rPr>
              <a:t>}</a:t>
            </a:r>
            <a:r>
              <a:rPr lang="en-US" altLang="zh-CN" sz="2400" dirty="0" err="1">
                <a:ea typeface="宋体" panose="02010600030101010101" pitchFamily="2" charset="-122"/>
              </a:rPr>
              <a:t>SqBiTree</a:t>
            </a:r>
            <a:r>
              <a:rPr lang="en-US" altLang="zh-CN" sz="2400" dirty="0">
                <a:ea typeface="宋体" panose="02010600030101010101" pitchFamily="2" charset="-122"/>
              </a:rPr>
              <a:t>;</a:t>
            </a:r>
          </a:p>
        </p:txBody>
      </p:sp>
      <p:sp>
        <p:nvSpPr>
          <p:cNvPr id="7" name="文本框 6"/>
          <p:cNvSpPr txBox="1">
            <a:spLocks noChangeArrowheads="1"/>
          </p:cNvSpPr>
          <p:nvPr/>
        </p:nvSpPr>
        <p:spPr bwMode="auto">
          <a:xfrm>
            <a:off x="611560" y="3068960"/>
            <a:ext cx="8207375" cy="15696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400" dirty="0" err="1">
                <a:ea typeface="宋体" panose="02010600030101010101" pitchFamily="2" charset="-122"/>
              </a:rPr>
              <a:t>typedef</a:t>
            </a:r>
            <a:r>
              <a:rPr lang="en-US" altLang="zh-CN" sz="2400" dirty="0">
                <a:ea typeface="宋体" panose="02010600030101010101" pitchFamily="2" charset="-122"/>
              </a:rPr>
              <a:t>  </a:t>
            </a:r>
            <a:r>
              <a:rPr lang="en-US" altLang="zh-CN" sz="2400" dirty="0" err="1">
                <a:ea typeface="宋体" panose="02010600030101010101" pitchFamily="2" charset="-122"/>
              </a:rPr>
              <a:t>struct</a:t>
            </a:r>
            <a:r>
              <a:rPr lang="en-US" altLang="zh-CN" sz="2400" dirty="0">
                <a:ea typeface="宋体" panose="02010600030101010101" pitchFamily="2" charset="-122"/>
              </a:rPr>
              <a:t> {</a:t>
            </a:r>
          </a:p>
          <a:p>
            <a:pPr eaLnBrk="1" hangingPunct="1">
              <a:spcBef>
                <a:spcPct val="0"/>
              </a:spcBef>
              <a:spcAft>
                <a:spcPct val="0"/>
              </a:spcAft>
              <a:buClrTx/>
              <a:buFontTx/>
              <a:buNone/>
            </a:pPr>
            <a:r>
              <a:rPr lang="en-US" altLang="zh-CN" sz="2400" dirty="0">
                <a:ea typeface="宋体" panose="02010600030101010101" pitchFamily="2" charset="-122"/>
              </a:rPr>
              <a:t> 	</a:t>
            </a:r>
            <a:r>
              <a:rPr lang="en-US" altLang="zh-CN" sz="2400" dirty="0" err="1">
                <a:ea typeface="宋体" panose="02010600030101010101" pitchFamily="2" charset="-122"/>
              </a:rPr>
              <a:t>TElemType</a:t>
            </a:r>
            <a:r>
              <a:rPr lang="en-US" altLang="zh-CN" sz="2400" dirty="0">
                <a:ea typeface="宋体" panose="02010600030101010101" pitchFamily="2" charset="-122"/>
              </a:rPr>
              <a:t>  </a:t>
            </a:r>
            <a:r>
              <a:rPr lang="en-US" altLang="zh-CN" sz="2400" dirty="0" err="1">
                <a:ea typeface="宋体" panose="02010600030101010101" pitchFamily="2" charset="-122"/>
              </a:rPr>
              <a:t>elem</a:t>
            </a:r>
            <a:r>
              <a:rPr lang="en-US" altLang="zh-CN" sz="2400" dirty="0">
                <a:ea typeface="宋体" panose="02010600030101010101" pitchFamily="2" charset="-122"/>
              </a:rPr>
              <a:t>[MAXSIZE]</a:t>
            </a:r>
          </a:p>
          <a:p>
            <a:pPr eaLnBrk="1" hangingPunct="1">
              <a:spcBef>
                <a:spcPct val="0"/>
              </a:spcBef>
              <a:spcAft>
                <a:spcPct val="0"/>
              </a:spcAft>
              <a:buClrTx/>
              <a:buFontTx/>
              <a:buNone/>
            </a:pPr>
            <a:r>
              <a:rPr lang="en-US" altLang="zh-CN" sz="2400" dirty="0">
                <a:ea typeface="宋体" panose="02010600030101010101" pitchFamily="2" charset="-122"/>
              </a:rPr>
              <a:t> 	</a:t>
            </a:r>
            <a:r>
              <a:rPr lang="en-US" altLang="zh-CN" sz="2400" dirty="0" err="1">
                <a:ea typeface="宋体" panose="02010600030101010101" pitchFamily="2" charset="-122"/>
              </a:rPr>
              <a:t>int</a:t>
            </a:r>
            <a:r>
              <a:rPr lang="en-US" altLang="zh-CN" sz="2400" dirty="0">
                <a:ea typeface="宋体" panose="02010600030101010101" pitchFamily="2" charset="-122"/>
              </a:rPr>
              <a:t> </a:t>
            </a:r>
            <a:r>
              <a:rPr lang="en-US" altLang="zh-CN" sz="2400" dirty="0" err="1">
                <a:ea typeface="宋体" panose="02010600030101010101" pitchFamily="2" charset="-122"/>
              </a:rPr>
              <a:t>num</a:t>
            </a:r>
            <a:r>
              <a:rPr lang="en-US" altLang="zh-CN" sz="2400" dirty="0">
                <a:ea typeface="宋体" panose="02010600030101010101" pitchFamily="2" charset="-122"/>
              </a:rPr>
              <a:t>;      </a:t>
            </a:r>
          </a:p>
          <a:p>
            <a:pPr eaLnBrk="1" hangingPunct="1">
              <a:spcBef>
                <a:spcPct val="0"/>
              </a:spcBef>
              <a:spcAft>
                <a:spcPct val="0"/>
              </a:spcAft>
              <a:buClrTx/>
              <a:buFontTx/>
              <a:buNone/>
            </a:pPr>
            <a:r>
              <a:rPr lang="en-US" altLang="zh-CN" sz="2400" dirty="0">
                <a:ea typeface="宋体" panose="02010600030101010101" pitchFamily="2" charset="-122"/>
              </a:rPr>
              <a:t>}</a:t>
            </a:r>
            <a:r>
              <a:rPr lang="en-US" altLang="zh-CN" sz="2400" dirty="0" err="1">
                <a:ea typeface="宋体" panose="02010600030101010101" pitchFamily="2" charset="-122"/>
              </a:rPr>
              <a:t>SqBiTree</a:t>
            </a:r>
            <a:r>
              <a:rPr lang="en-US" altLang="zh-CN" sz="2400" dirty="0">
                <a:ea typeface="宋体" panose="02010600030101010101" pitchFamily="2" charset="-122"/>
              </a:rPr>
              <a:t>;</a:t>
            </a:r>
          </a:p>
        </p:txBody>
      </p:sp>
      <p:sp>
        <p:nvSpPr>
          <p:cNvPr id="9" name="文本框 8"/>
          <p:cNvSpPr txBox="1">
            <a:spLocks noChangeArrowheads="1"/>
          </p:cNvSpPr>
          <p:nvPr/>
        </p:nvSpPr>
        <p:spPr bwMode="auto">
          <a:xfrm>
            <a:off x="611560" y="4797152"/>
            <a:ext cx="8207375"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400" dirty="0" err="1">
                <a:ea typeface="宋体" panose="02010600030101010101" pitchFamily="2" charset="-122"/>
              </a:rPr>
              <a:t>typedef</a:t>
            </a:r>
            <a:r>
              <a:rPr lang="en-US" altLang="zh-CN" sz="2400" dirty="0">
                <a:ea typeface="宋体" panose="02010600030101010101" pitchFamily="2" charset="-122"/>
              </a:rPr>
              <a:t> </a:t>
            </a:r>
            <a:r>
              <a:rPr lang="en-US" altLang="zh-CN" sz="2400" dirty="0" err="1">
                <a:ea typeface="宋体" panose="02010600030101010101" pitchFamily="2" charset="-122"/>
              </a:rPr>
              <a:t>TElemType</a:t>
            </a:r>
            <a:r>
              <a:rPr lang="en-US" altLang="zh-CN" sz="2400" dirty="0">
                <a:ea typeface="宋体" panose="02010600030101010101" pitchFamily="2" charset="-122"/>
              </a:rPr>
              <a:t> </a:t>
            </a:r>
            <a:r>
              <a:rPr lang="en-US" altLang="zh-CN" sz="2400" dirty="0" err="1">
                <a:ea typeface="宋体" panose="02010600030101010101" pitchFamily="2" charset="-122"/>
              </a:rPr>
              <a:t>SqBiTree</a:t>
            </a:r>
            <a:r>
              <a:rPr lang="en-US" altLang="zh-CN" sz="2400" dirty="0">
                <a:ea typeface="宋体" panose="02010600030101010101" pitchFamily="2" charset="-122"/>
              </a:rPr>
              <a:t>[MAXSIZE];</a:t>
            </a:r>
          </a:p>
        </p:txBody>
      </p:sp>
      <p:grpSp>
        <p:nvGrpSpPr>
          <p:cNvPr id="10" name="Group 18"/>
          <p:cNvGrpSpPr>
            <a:grpSpLocks/>
          </p:cNvGrpSpPr>
          <p:nvPr/>
        </p:nvGrpSpPr>
        <p:grpSpPr bwMode="auto">
          <a:xfrm>
            <a:off x="2364904" y="5676429"/>
            <a:ext cx="4108450" cy="407987"/>
            <a:chOff x="2512" y="2310"/>
            <a:chExt cx="2588" cy="257"/>
          </a:xfrm>
        </p:grpSpPr>
        <p:sp>
          <p:nvSpPr>
            <p:cNvPr id="11" name="Rectangle 19"/>
            <p:cNvSpPr>
              <a:spLocks noChangeArrowheads="1"/>
            </p:cNvSpPr>
            <p:nvPr/>
          </p:nvSpPr>
          <p:spPr bwMode="auto">
            <a:xfrm>
              <a:off x="2512" y="2310"/>
              <a:ext cx="2588"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en-US" altLang="zh-CN" sz="2000" dirty="0">
                  <a:latin typeface="Times New Roman" panose="02020603050405020304" pitchFamily="18" charset="0"/>
                  <a:ea typeface="宋体" panose="02010600030101010101" pitchFamily="2" charset="-122"/>
                </a:rPr>
                <a:t>a    b    c    d    e</a:t>
              </a:r>
              <a:r>
                <a:rPr kumimoji="1" lang="en-US" altLang="zh-CN" sz="2000" dirty="0">
                  <a:solidFill>
                    <a:srgbClr val="FF0066"/>
                  </a:solidFill>
                  <a:latin typeface="Times New Roman" panose="02020603050405020304" pitchFamily="18" charset="0"/>
                  <a:ea typeface="宋体" panose="02010600030101010101" pitchFamily="2" charset="-122"/>
                </a:rPr>
                <a:t>   </a:t>
              </a:r>
              <a:r>
                <a:rPr kumimoji="1" lang="en-US" altLang="zh-CN" sz="2000" dirty="0">
                  <a:latin typeface="Times New Roman" panose="02020603050405020304" pitchFamily="18" charset="0"/>
                  <a:ea typeface="宋体" panose="02010600030101010101" pitchFamily="2" charset="-122"/>
                </a:rPr>
                <a:t> </a:t>
              </a:r>
              <a:r>
                <a:rPr kumimoji="1" lang="en-US" altLang="zh-CN" sz="2000" dirty="0">
                  <a:solidFill>
                    <a:srgbClr val="FF0066"/>
                  </a:solidFill>
                  <a:latin typeface="Times New Roman" panose="02020603050405020304" pitchFamily="18" charset="0"/>
                  <a:ea typeface="宋体" panose="02010600030101010101" pitchFamily="2" charset="-122"/>
                </a:rPr>
                <a:t>#    #    #    #</a:t>
              </a:r>
              <a:r>
                <a:rPr kumimoji="1" lang="en-US" altLang="zh-CN" sz="2000" dirty="0">
                  <a:latin typeface="Times New Roman" panose="02020603050405020304" pitchFamily="18" charset="0"/>
                  <a:ea typeface="宋体" panose="02010600030101010101" pitchFamily="2" charset="-122"/>
                </a:rPr>
                <a:t>    f    g </a:t>
              </a:r>
            </a:p>
          </p:txBody>
        </p:sp>
        <p:sp>
          <p:nvSpPr>
            <p:cNvPr id="12" name="Line 20"/>
            <p:cNvSpPr>
              <a:spLocks noChangeShapeType="1"/>
            </p:cNvSpPr>
            <p:nvPr/>
          </p:nvSpPr>
          <p:spPr bwMode="auto">
            <a:xfrm>
              <a:off x="2723" y="2312"/>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 name="Line 21"/>
            <p:cNvSpPr>
              <a:spLocks noChangeShapeType="1"/>
            </p:cNvSpPr>
            <p:nvPr/>
          </p:nvSpPr>
          <p:spPr bwMode="auto">
            <a:xfrm>
              <a:off x="2960"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 name="Line 22"/>
            <p:cNvSpPr>
              <a:spLocks noChangeShapeType="1"/>
            </p:cNvSpPr>
            <p:nvPr/>
          </p:nvSpPr>
          <p:spPr bwMode="auto">
            <a:xfrm>
              <a:off x="3197"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5" name="Line 23"/>
            <p:cNvSpPr>
              <a:spLocks noChangeShapeType="1"/>
            </p:cNvSpPr>
            <p:nvPr/>
          </p:nvSpPr>
          <p:spPr bwMode="auto">
            <a:xfrm>
              <a:off x="3434"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6" name="Line 24"/>
            <p:cNvSpPr>
              <a:spLocks noChangeShapeType="1"/>
            </p:cNvSpPr>
            <p:nvPr/>
          </p:nvSpPr>
          <p:spPr bwMode="auto">
            <a:xfrm>
              <a:off x="3671"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 name="Line 25"/>
            <p:cNvSpPr>
              <a:spLocks noChangeShapeType="1"/>
            </p:cNvSpPr>
            <p:nvPr/>
          </p:nvSpPr>
          <p:spPr bwMode="auto">
            <a:xfrm>
              <a:off x="3908"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8" name="Line 26"/>
            <p:cNvSpPr>
              <a:spLocks noChangeShapeType="1"/>
            </p:cNvSpPr>
            <p:nvPr/>
          </p:nvSpPr>
          <p:spPr bwMode="auto">
            <a:xfrm>
              <a:off x="4145"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9" name="Line 27"/>
            <p:cNvSpPr>
              <a:spLocks noChangeShapeType="1"/>
            </p:cNvSpPr>
            <p:nvPr/>
          </p:nvSpPr>
          <p:spPr bwMode="auto">
            <a:xfrm>
              <a:off x="4382"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0" name="Line 28"/>
            <p:cNvSpPr>
              <a:spLocks noChangeShapeType="1"/>
            </p:cNvSpPr>
            <p:nvPr/>
          </p:nvSpPr>
          <p:spPr bwMode="auto">
            <a:xfrm>
              <a:off x="4619"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1" name="Line 29"/>
            <p:cNvSpPr>
              <a:spLocks noChangeShapeType="1"/>
            </p:cNvSpPr>
            <p:nvPr/>
          </p:nvSpPr>
          <p:spPr bwMode="auto">
            <a:xfrm>
              <a:off x="4857"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22" name="Text Box 30"/>
          <p:cNvSpPr txBox="1">
            <a:spLocks noChangeArrowheads="1"/>
          </p:cNvSpPr>
          <p:nvPr/>
        </p:nvSpPr>
        <p:spPr bwMode="auto">
          <a:xfrm>
            <a:off x="2395066" y="5373216"/>
            <a:ext cx="412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1   2    3    4    5    6    7    8    9   10  11</a:t>
            </a:r>
          </a:p>
        </p:txBody>
      </p:sp>
      <p:sp>
        <p:nvSpPr>
          <p:cNvPr id="23" name="文本框 4"/>
          <p:cNvSpPr txBox="1">
            <a:spLocks noChangeArrowheads="1"/>
          </p:cNvSpPr>
          <p:nvPr/>
        </p:nvSpPr>
        <p:spPr bwMode="auto">
          <a:xfrm>
            <a:off x="2003526" y="5676429"/>
            <a:ext cx="368299"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endParaRPr lang="zh-CN" altLang="en-US" sz="1800">
              <a:ea typeface="宋体" panose="02010600030101010101" pitchFamily="2" charset="-122"/>
            </a:endParaRPr>
          </a:p>
        </p:txBody>
      </p:sp>
      <p:sp>
        <p:nvSpPr>
          <p:cNvPr id="24" name="文本框 6"/>
          <p:cNvSpPr txBox="1">
            <a:spLocks noChangeArrowheads="1"/>
          </p:cNvSpPr>
          <p:nvPr/>
        </p:nvSpPr>
        <p:spPr bwMode="auto">
          <a:xfrm>
            <a:off x="2093441" y="5397029"/>
            <a:ext cx="2682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1800">
                <a:ea typeface="宋体" panose="02010600030101010101" pitchFamily="2" charset="-122"/>
              </a:rPr>
              <a:t>0</a:t>
            </a:r>
            <a:endParaRPr lang="zh-CN" altLang="en-US" sz="1800">
              <a:ea typeface="宋体" panose="02010600030101010101" pitchFamily="2" charset="-122"/>
            </a:endParaRPr>
          </a:p>
        </p:txBody>
      </p:sp>
      <p:sp>
        <p:nvSpPr>
          <p:cNvPr id="25" name="文本框 4"/>
          <p:cNvSpPr txBox="1">
            <a:spLocks noChangeArrowheads="1"/>
          </p:cNvSpPr>
          <p:nvPr/>
        </p:nvSpPr>
        <p:spPr bwMode="auto">
          <a:xfrm>
            <a:off x="6484974" y="5666844"/>
            <a:ext cx="368299"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000" dirty="0">
                <a:ea typeface="宋体" panose="02010600030101010101" pitchFamily="2" charset="-122"/>
              </a:rPr>
              <a:t>@</a:t>
            </a:r>
            <a:endParaRPr lang="zh-CN" altLang="en-US" sz="2000" dirty="0">
              <a:ea typeface="宋体" panose="02010600030101010101" pitchFamily="2" charset="-122"/>
            </a:endParaRPr>
          </a:p>
        </p:txBody>
      </p:sp>
      <p:sp>
        <p:nvSpPr>
          <p:cNvPr id="26" name="文本框 6"/>
          <p:cNvSpPr txBox="1">
            <a:spLocks noChangeArrowheads="1"/>
          </p:cNvSpPr>
          <p:nvPr/>
        </p:nvSpPr>
        <p:spPr bwMode="auto">
          <a:xfrm>
            <a:off x="6444208" y="5408202"/>
            <a:ext cx="5236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1800" dirty="0">
                <a:ea typeface="宋体" panose="02010600030101010101" pitchFamily="2" charset="-122"/>
              </a:rPr>
              <a:t>12</a:t>
            </a:r>
            <a:endParaRPr lang="zh-CN" altLang="en-US" sz="1800" dirty="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7B266115-EE8E-4029-89BB-9E7D26E1D367}" type="slidenum">
              <a:rPr lang="zh-CN" altLang="en-US" sz="1000" smtClean="0"/>
              <a:pPr>
                <a:spcBef>
                  <a:spcPct val="0"/>
                </a:spcBef>
                <a:spcAft>
                  <a:spcPct val="0"/>
                </a:spcAft>
                <a:buClrTx/>
                <a:buFontTx/>
                <a:buNone/>
              </a:pPr>
              <a:t>27</a:t>
            </a:fld>
            <a:endParaRPr lang="zh-CN" altLang="en-US" sz="1000"/>
          </a:p>
        </p:txBody>
      </p:sp>
      <p:sp>
        <p:nvSpPr>
          <p:cNvPr id="37890" name="标题 1"/>
          <p:cNvSpPr>
            <a:spLocks noGrp="1"/>
          </p:cNvSpPr>
          <p:nvPr>
            <p:ph type="title" idx="4294967295"/>
          </p:nvPr>
        </p:nvSpPr>
        <p:spPr>
          <a:xfrm>
            <a:off x="1439863" y="315913"/>
            <a:ext cx="7704137" cy="592137"/>
          </a:xfrm>
        </p:spPr>
        <p:txBody>
          <a:bodyPr/>
          <a:lstStyle/>
          <a:p>
            <a:r>
              <a:rPr lang="zh-CN" altLang="en-US" dirty="0"/>
              <a:t>二叉树的顺序存储</a:t>
            </a:r>
          </a:p>
        </p:txBody>
      </p:sp>
      <p:sp>
        <p:nvSpPr>
          <p:cNvPr id="37891" name="内容占位符 2"/>
          <p:cNvSpPr>
            <a:spLocks noGrp="1"/>
          </p:cNvSpPr>
          <p:nvPr>
            <p:ph idx="4294967295"/>
          </p:nvPr>
        </p:nvSpPr>
        <p:spPr>
          <a:xfrm>
            <a:off x="1187450" y="1268413"/>
            <a:ext cx="7956550" cy="3168650"/>
          </a:xfrm>
        </p:spPr>
        <p:txBody>
          <a:bodyPr/>
          <a:lstStyle/>
          <a:p>
            <a:r>
              <a:rPr lang="zh-CN" altLang="en-US" dirty="0"/>
              <a:t>顺序存储特点</a:t>
            </a:r>
            <a:endParaRPr lang="en-US" altLang="zh-CN" dirty="0"/>
          </a:p>
          <a:p>
            <a:pPr lvl="1"/>
            <a:r>
              <a:rPr lang="zh-CN" altLang="en-US" dirty="0"/>
              <a:t>二叉树是完全二叉树时，空间利用率高、寻找孩子和双亲比较容易。</a:t>
            </a:r>
          </a:p>
          <a:p>
            <a:pPr lvl="1"/>
            <a:r>
              <a:rPr lang="zh-CN" altLang="en-US" dirty="0"/>
              <a:t>若二叉树不是完全二叉树，需要将空缺的位置用特定的符号填补，造成空间利用率的下降 </a:t>
            </a:r>
          </a:p>
          <a:p>
            <a:endParaRPr lang="zh-CN" altLang="en-US" dirty="0"/>
          </a:p>
        </p:txBody>
      </p:sp>
    </p:spTree>
    <p:extLst>
      <p:ext uri="{BB962C8B-B14F-4D97-AF65-F5344CB8AC3E}">
        <p14:creationId xmlns:p14="http://schemas.microsoft.com/office/powerpoint/2010/main" val="560998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7D472811-330B-44EF-83C7-9AA4DFD38250}" type="slidenum">
              <a:rPr lang="zh-CN" altLang="en-US" sz="1000" smtClean="0"/>
              <a:pPr>
                <a:spcBef>
                  <a:spcPct val="0"/>
                </a:spcBef>
                <a:spcAft>
                  <a:spcPct val="0"/>
                </a:spcAft>
                <a:buClrTx/>
                <a:buFontTx/>
                <a:buNone/>
              </a:pPr>
              <a:t>28</a:t>
            </a:fld>
            <a:endParaRPr lang="zh-CN" altLang="en-US" sz="1000"/>
          </a:p>
        </p:txBody>
      </p:sp>
      <p:sp>
        <p:nvSpPr>
          <p:cNvPr id="38914" name="Title 1"/>
          <p:cNvSpPr>
            <a:spLocks noGrp="1"/>
          </p:cNvSpPr>
          <p:nvPr>
            <p:ph type="title" idx="4294967295"/>
          </p:nvPr>
        </p:nvSpPr>
        <p:spPr>
          <a:xfrm>
            <a:off x="1439863" y="315913"/>
            <a:ext cx="7704137" cy="592137"/>
          </a:xfrm>
        </p:spPr>
        <p:txBody>
          <a:bodyPr/>
          <a:lstStyle/>
          <a:p>
            <a:r>
              <a:rPr lang="zh-CN" altLang="en-US" dirty="0"/>
              <a:t>二叉树的链式存储</a:t>
            </a:r>
            <a:endParaRPr lang="en-US" altLang="zh-CN" dirty="0"/>
          </a:p>
        </p:txBody>
      </p:sp>
      <p:sp>
        <p:nvSpPr>
          <p:cNvPr id="33795" name="Content Placeholder 2"/>
          <p:cNvSpPr>
            <a:spLocks noGrp="1"/>
          </p:cNvSpPr>
          <p:nvPr>
            <p:ph idx="4294967295"/>
          </p:nvPr>
        </p:nvSpPr>
        <p:spPr>
          <a:xfrm>
            <a:off x="0" y="1125538"/>
            <a:ext cx="8207375" cy="4895850"/>
          </a:xfrm>
        </p:spPr>
        <p:txBody>
          <a:bodyPr/>
          <a:lstStyle/>
          <a:p>
            <a:r>
              <a:rPr lang="zh-CN" altLang="en-US" dirty="0"/>
              <a:t>二叉树的结点可以包含一个数据域和两个指针域</a:t>
            </a:r>
            <a:endParaRPr lang="en-US" altLang="zh-CN" dirty="0"/>
          </a:p>
          <a:p>
            <a:pPr lvl="1"/>
            <a:r>
              <a:rPr lang="zh-CN" altLang="en-US" dirty="0"/>
              <a:t>指针域分别指向其左、右子树的根结点</a:t>
            </a:r>
            <a:endParaRPr lang="en-US" altLang="zh-CN" dirty="0"/>
          </a:p>
          <a:p>
            <a:pPr lvl="1"/>
            <a:r>
              <a:rPr lang="zh-CN" altLang="en-US" dirty="0"/>
              <a:t>这种存储结构称为</a:t>
            </a:r>
            <a:r>
              <a:rPr lang="zh-CN" altLang="en-US" dirty="0">
                <a:solidFill>
                  <a:srgbClr val="009900"/>
                </a:solidFill>
              </a:rPr>
              <a:t>二叉链表</a:t>
            </a:r>
            <a:endParaRPr lang="en-US" altLang="zh-CN" dirty="0">
              <a:solidFill>
                <a:srgbClr val="009900"/>
              </a:solidFill>
            </a:endParaRPr>
          </a:p>
          <a:p>
            <a:pPr lvl="1"/>
            <a:endParaRPr lang="en-US" altLang="zh-CN" dirty="0">
              <a:solidFill>
                <a:srgbClr val="009900"/>
              </a:solidFill>
            </a:endParaRPr>
          </a:p>
          <a:p>
            <a:r>
              <a:rPr lang="zh-CN" altLang="en-US" dirty="0"/>
              <a:t>有时，为了便于找到结点的双亲，增加一个指向其双亲的指针域</a:t>
            </a:r>
            <a:endParaRPr lang="en-US" altLang="zh-CN" dirty="0"/>
          </a:p>
          <a:p>
            <a:pPr lvl="1"/>
            <a:r>
              <a:rPr lang="zh-CN" altLang="en-US" dirty="0"/>
              <a:t>这种存储结构称为</a:t>
            </a:r>
            <a:r>
              <a:rPr lang="zh-CN" altLang="en-US" dirty="0">
                <a:solidFill>
                  <a:srgbClr val="009900"/>
                </a:solidFill>
              </a:rPr>
              <a:t>三叉链表</a:t>
            </a:r>
            <a:endParaRPr lang="en-US" altLang="zh-CN" dirty="0">
              <a:solidFill>
                <a:srgbClr val="009900"/>
              </a:solidFill>
            </a:endParaRPr>
          </a:p>
          <a:p>
            <a:pPr lvl="2"/>
            <a:endParaRPr lang="en-US" altLang="zh-CN" dirty="0"/>
          </a:p>
        </p:txBody>
      </p:sp>
      <p:grpSp>
        <p:nvGrpSpPr>
          <p:cNvPr id="38916" name="Group 17"/>
          <p:cNvGrpSpPr>
            <a:grpSpLocks/>
          </p:cNvGrpSpPr>
          <p:nvPr/>
        </p:nvGrpSpPr>
        <p:grpSpPr bwMode="auto">
          <a:xfrm>
            <a:off x="5651500" y="3357563"/>
            <a:ext cx="2808288" cy="368300"/>
            <a:chOff x="5652120" y="3356992"/>
            <a:chExt cx="2808312" cy="369332"/>
          </a:xfrm>
        </p:grpSpPr>
        <p:sp>
          <p:nvSpPr>
            <p:cNvPr id="38918" name="TextBox 14"/>
            <p:cNvSpPr txBox="1">
              <a:spLocks noChangeArrowheads="1"/>
            </p:cNvSpPr>
            <p:nvPr/>
          </p:nvSpPr>
          <p:spPr bwMode="auto">
            <a:xfrm>
              <a:off x="5652120" y="3356992"/>
              <a:ext cx="936104"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lchild</a:t>
              </a:r>
            </a:p>
          </p:txBody>
        </p:sp>
        <p:sp>
          <p:nvSpPr>
            <p:cNvPr id="38919" name="TextBox 15"/>
            <p:cNvSpPr txBox="1">
              <a:spLocks noChangeArrowheads="1"/>
            </p:cNvSpPr>
            <p:nvPr/>
          </p:nvSpPr>
          <p:spPr bwMode="auto">
            <a:xfrm>
              <a:off x="6588224" y="3356992"/>
              <a:ext cx="936104"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data</a:t>
              </a:r>
            </a:p>
          </p:txBody>
        </p:sp>
        <p:sp>
          <p:nvSpPr>
            <p:cNvPr id="38920" name="TextBox 16"/>
            <p:cNvSpPr txBox="1">
              <a:spLocks noChangeArrowheads="1"/>
            </p:cNvSpPr>
            <p:nvPr/>
          </p:nvSpPr>
          <p:spPr bwMode="auto">
            <a:xfrm>
              <a:off x="7524328" y="3356992"/>
              <a:ext cx="936104"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rchild</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53DD2741-4AF2-4107-81A9-DF8F3D46957D}" type="slidenum">
              <a:rPr lang="zh-CN" altLang="en-US" sz="1000" smtClean="0"/>
              <a:pPr>
                <a:spcBef>
                  <a:spcPct val="0"/>
                </a:spcBef>
                <a:spcAft>
                  <a:spcPct val="0"/>
                </a:spcAft>
                <a:buClrTx/>
                <a:buFontTx/>
                <a:buNone/>
              </a:pPr>
              <a:t>29</a:t>
            </a:fld>
            <a:endParaRPr lang="zh-CN" altLang="en-US" sz="1000"/>
          </a:p>
        </p:txBody>
      </p:sp>
      <p:sp>
        <p:nvSpPr>
          <p:cNvPr id="39938" name="标题 1"/>
          <p:cNvSpPr>
            <a:spLocks noGrp="1"/>
          </p:cNvSpPr>
          <p:nvPr>
            <p:ph type="title" idx="4294967295"/>
          </p:nvPr>
        </p:nvSpPr>
        <p:spPr>
          <a:xfrm>
            <a:off x="1439863" y="315913"/>
            <a:ext cx="7704137" cy="592137"/>
          </a:xfrm>
        </p:spPr>
        <p:txBody>
          <a:bodyPr/>
          <a:lstStyle/>
          <a:p>
            <a:r>
              <a:rPr lang="zh-CN" altLang="en-US" dirty="0"/>
              <a:t>二叉树的链式存储</a:t>
            </a:r>
          </a:p>
        </p:txBody>
      </p:sp>
      <p:pic>
        <p:nvPicPr>
          <p:cNvPr id="39939" name="内容占位符 3"/>
          <p:cNvPicPr>
            <a:picLocks noGrp="1" noChangeAspect="1"/>
          </p:cNvPicPr>
          <p:nvPr>
            <p:ph idx="4294967295"/>
          </p:nvPr>
        </p:nvPicPr>
        <p:blipFill>
          <a:blip r:embed="rId3" cstate="print">
            <a:extLst>
              <a:ext uri="{28A0092B-C50C-407E-A947-70E740481C1C}">
                <a14:useLocalDpi xmlns:a14="http://schemas.microsoft.com/office/drawing/2010/main" val="0"/>
              </a:ext>
            </a:extLst>
          </a:blip>
          <a:srcRect/>
          <a:stretch>
            <a:fillRect/>
          </a:stretch>
        </p:blipFill>
        <p:spPr>
          <a:xfrm>
            <a:off x="0" y="2573338"/>
            <a:ext cx="6010275" cy="2540000"/>
          </a:xfrm>
        </p:spPr>
      </p:pic>
      <p:sp>
        <p:nvSpPr>
          <p:cNvPr id="39940" name="文本框 3"/>
          <p:cNvSpPr txBox="1">
            <a:spLocks noChangeArrowheads="1"/>
          </p:cNvSpPr>
          <p:nvPr/>
        </p:nvSpPr>
        <p:spPr bwMode="auto">
          <a:xfrm>
            <a:off x="755650" y="1412875"/>
            <a:ext cx="68405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r>
              <a:rPr lang="zh-CN" altLang="en-US" sz="2400">
                <a:ea typeface="宋体" panose="02010600030101010101" pitchFamily="2" charset="-122"/>
              </a:rPr>
              <a:t>链式存储用指向根结点的</a:t>
            </a:r>
            <a:r>
              <a:rPr lang="zh-CN" altLang="en-US" sz="2400" b="1">
                <a:solidFill>
                  <a:srgbClr val="FF0000"/>
                </a:solidFill>
                <a:ea typeface="宋体" panose="02010600030101010101" pitchFamily="2" charset="-122"/>
              </a:rPr>
              <a:t>指针</a:t>
            </a:r>
            <a:r>
              <a:rPr lang="zh-CN" altLang="en-US" sz="2400">
                <a:ea typeface="宋体" panose="02010600030101010101" pitchFamily="2" charset="-122"/>
              </a:rPr>
              <a:t>表示一个二叉树</a:t>
            </a:r>
          </a:p>
        </p:txBody>
      </p:sp>
      <p:grpSp>
        <p:nvGrpSpPr>
          <p:cNvPr id="5" name="Group 3"/>
          <p:cNvGrpSpPr>
            <a:grpSpLocks/>
          </p:cNvGrpSpPr>
          <p:nvPr/>
        </p:nvGrpSpPr>
        <p:grpSpPr bwMode="auto">
          <a:xfrm>
            <a:off x="6516688" y="2708275"/>
            <a:ext cx="1966912" cy="2540000"/>
            <a:chOff x="3964" y="227"/>
            <a:chExt cx="1239" cy="1600"/>
          </a:xfrm>
        </p:grpSpPr>
        <p:sp>
          <p:nvSpPr>
            <p:cNvPr id="39943" name="Oval 4"/>
            <p:cNvSpPr>
              <a:spLocks noChangeArrowheads="1"/>
            </p:cNvSpPr>
            <p:nvPr/>
          </p:nvSpPr>
          <p:spPr bwMode="auto">
            <a:xfrm>
              <a:off x="4552" y="22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a</a:t>
              </a:r>
            </a:p>
          </p:txBody>
        </p:sp>
        <p:sp>
          <p:nvSpPr>
            <p:cNvPr id="39944" name="Oval 5"/>
            <p:cNvSpPr>
              <a:spLocks noChangeArrowheads="1"/>
            </p:cNvSpPr>
            <p:nvPr/>
          </p:nvSpPr>
          <p:spPr bwMode="auto">
            <a:xfrm>
              <a:off x="4249" y="61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b</a:t>
              </a:r>
            </a:p>
          </p:txBody>
        </p:sp>
        <p:sp>
          <p:nvSpPr>
            <p:cNvPr id="39945" name="Oval 6"/>
            <p:cNvSpPr>
              <a:spLocks noChangeArrowheads="1"/>
            </p:cNvSpPr>
            <p:nvPr/>
          </p:nvSpPr>
          <p:spPr bwMode="auto">
            <a:xfrm>
              <a:off x="4874" y="62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c</a:t>
              </a:r>
            </a:p>
          </p:txBody>
        </p:sp>
        <p:sp>
          <p:nvSpPr>
            <p:cNvPr id="39946" name="Oval 7"/>
            <p:cNvSpPr>
              <a:spLocks noChangeArrowheads="1"/>
            </p:cNvSpPr>
            <p:nvPr/>
          </p:nvSpPr>
          <p:spPr bwMode="auto">
            <a:xfrm>
              <a:off x="3964" y="1068"/>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d</a:t>
              </a:r>
            </a:p>
          </p:txBody>
        </p:sp>
        <p:sp>
          <p:nvSpPr>
            <p:cNvPr id="39947" name="Oval 8"/>
            <p:cNvSpPr>
              <a:spLocks noChangeArrowheads="1"/>
            </p:cNvSpPr>
            <p:nvPr/>
          </p:nvSpPr>
          <p:spPr bwMode="auto">
            <a:xfrm>
              <a:off x="4568" y="1068"/>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e</a:t>
              </a:r>
            </a:p>
          </p:txBody>
        </p:sp>
        <p:sp>
          <p:nvSpPr>
            <p:cNvPr id="39948" name="Oval 9"/>
            <p:cNvSpPr>
              <a:spLocks noChangeArrowheads="1"/>
            </p:cNvSpPr>
            <p:nvPr/>
          </p:nvSpPr>
          <p:spPr bwMode="auto">
            <a:xfrm>
              <a:off x="4318" y="153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f</a:t>
              </a:r>
            </a:p>
          </p:txBody>
        </p:sp>
        <p:sp>
          <p:nvSpPr>
            <p:cNvPr id="39949" name="Oval 10"/>
            <p:cNvSpPr>
              <a:spLocks noChangeArrowheads="1"/>
            </p:cNvSpPr>
            <p:nvPr/>
          </p:nvSpPr>
          <p:spPr bwMode="auto">
            <a:xfrm>
              <a:off x="4913" y="153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g</a:t>
              </a:r>
            </a:p>
          </p:txBody>
        </p:sp>
        <p:sp>
          <p:nvSpPr>
            <p:cNvPr id="39950" name="Line 11"/>
            <p:cNvSpPr>
              <a:spLocks noChangeShapeType="1"/>
            </p:cNvSpPr>
            <p:nvPr/>
          </p:nvSpPr>
          <p:spPr bwMode="auto">
            <a:xfrm flipH="1">
              <a:off x="4501" y="500"/>
              <a:ext cx="111"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9951" name="Line 12"/>
            <p:cNvSpPr>
              <a:spLocks noChangeShapeType="1"/>
            </p:cNvSpPr>
            <p:nvPr/>
          </p:nvSpPr>
          <p:spPr bwMode="auto">
            <a:xfrm flipH="1">
              <a:off x="4189" y="900"/>
              <a:ext cx="146"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9952" name="Line 13"/>
            <p:cNvSpPr>
              <a:spLocks noChangeShapeType="1"/>
            </p:cNvSpPr>
            <p:nvPr/>
          </p:nvSpPr>
          <p:spPr bwMode="auto">
            <a:xfrm>
              <a:off x="4812" y="456"/>
              <a:ext cx="133" cy="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9953" name="Line 14"/>
            <p:cNvSpPr>
              <a:spLocks noChangeShapeType="1"/>
            </p:cNvSpPr>
            <p:nvPr/>
          </p:nvSpPr>
          <p:spPr bwMode="auto">
            <a:xfrm>
              <a:off x="4467" y="878"/>
              <a:ext cx="178"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9954" name="Line 15"/>
            <p:cNvSpPr>
              <a:spLocks noChangeShapeType="1"/>
            </p:cNvSpPr>
            <p:nvPr/>
          </p:nvSpPr>
          <p:spPr bwMode="auto">
            <a:xfrm>
              <a:off x="4801" y="1300"/>
              <a:ext cx="189" cy="2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9955" name="Line 16"/>
            <p:cNvSpPr>
              <a:spLocks noChangeShapeType="1"/>
            </p:cNvSpPr>
            <p:nvPr/>
          </p:nvSpPr>
          <p:spPr bwMode="auto">
            <a:xfrm flipH="1">
              <a:off x="4545" y="1355"/>
              <a:ext cx="111"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7D3445D4-006A-48D3-ADE8-4083E8459FCA}" type="slidenum">
              <a:rPr lang="zh-CN" altLang="en-US" sz="1000" smtClean="0"/>
              <a:pPr>
                <a:spcBef>
                  <a:spcPct val="0"/>
                </a:spcBef>
                <a:spcAft>
                  <a:spcPct val="0"/>
                </a:spcAft>
                <a:buClrTx/>
                <a:buFontTx/>
                <a:buNone/>
              </a:pPr>
              <a:t>3</a:t>
            </a:fld>
            <a:endParaRPr lang="zh-CN" altLang="en-US" sz="1000"/>
          </a:p>
        </p:txBody>
      </p:sp>
      <p:sp>
        <p:nvSpPr>
          <p:cNvPr id="9218" name="标题 1"/>
          <p:cNvSpPr>
            <a:spLocks noGrp="1"/>
          </p:cNvSpPr>
          <p:nvPr>
            <p:ph type="title" idx="4294967295"/>
          </p:nvPr>
        </p:nvSpPr>
        <p:spPr>
          <a:xfrm>
            <a:off x="1439863" y="315913"/>
            <a:ext cx="7704137" cy="592137"/>
          </a:xfrm>
        </p:spPr>
        <p:txBody>
          <a:bodyPr/>
          <a:lstStyle/>
          <a:p>
            <a:r>
              <a:rPr lang="zh-CN" altLang="en-US"/>
              <a:t>概述</a:t>
            </a:r>
          </a:p>
        </p:txBody>
      </p:sp>
      <p:sp>
        <p:nvSpPr>
          <p:cNvPr id="9219" name="内容占位符 2"/>
          <p:cNvSpPr>
            <a:spLocks noGrp="1"/>
          </p:cNvSpPr>
          <p:nvPr>
            <p:ph idx="4294967295"/>
          </p:nvPr>
        </p:nvSpPr>
        <p:spPr>
          <a:xfrm>
            <a:off x="0" y="1125538"/>
            <a:ext cx="8207375" cy="5162550"/>
          </a:xfrm>
        </p:spPr>
        <p:txBody>
          <a:bodyPr/>
          <a:lstStyle/>
          <a:p>
            <a:r>
              <a:rPr lang="zh-CN" altLang="en-US" dirty="0"/>
              <a:t>树形结构是一类重要的</a:t>
            </a:r>
            <a:r>
              <a:rPr lang="zh-CN" altLang="en-US" dirty="0">
                <a:solidFill>
                  <a:srgbClr val="FF0000"/>
                </a:solidFill>
              </a:rPr>
              <a:t>非线性结构</a:t>
            </a:r>
            <a:endParaRPr lang="en-US" altLang="zh-CN" dirty="0">
              <a:solidFill>
                <a:srgbClr val="FF0000"/>
              </a:solidFill>
            </a:endParaRPr>
          </a:p>
          <a:p>
            <a:r>
              <a:rPr lang="zh-CN" altLang="en-US" dirty="0"/>
              <a:t>树是以分支关系定义的</a:t>
            </a:r>
            <a:r>
              <a:rPr lang="zh-CN" altLang="en-US" dirty="0">
                <a:solidFill>
                  <a:srgbClr val="FF0000"/>
                </a:solidFill>
              </a:rPr>
              <a:t>层次结构</a:t>
            </a:r>
            <a:endParaRPr lang="en-US" altLang="zh-CN" dirty="0">
              <a:solidFill>
                <a:srgbClr val="FF0000"/>
              </a:solidFill>
            </a:endParaRPr>
          </a:p>
          <a:p>
            <a:pPr lvl="1"/>
            <a:r>
              <a:rPr lang="zh-CN" altLang="en-US" dirty="0"/>
              <a:t>每个元素最多有一个前驱（或父辈）</a:t>
            </a:r>
            <a:endParaRPr lang="en-US" altLang="zh-CN" dirty="0"/>
          </a:p>
          <a:p>
            <a:pPr lvl="1"/>
            <a:r>
              <a:rPr lang="zh-CN" altLang="en-US" dirty="0"/>
              <a:t>每个元素可能有多个后继（或后代）</a:t>
            </a:r>
            <a:endParaRPr lang="en-US" altLang="zh-CN" dirty="0"/>
          </a:p>
          <a:p>
            <a:r>
              <a:rPr lang="zh-CN" altLang="en-US" dirty="0"/>
              <a:t>树形结构在客观世界中是大量存在的</a:t>
            </a:r>
            <a:endParaRPr lang="en-US" altLang="zh-CN" dirty="0"/>
          </a:p>
          <a:p>
            <a:r>
              <a:rPr lang="zh-CN" altLang="en-US" dirty="0"/>
              <a:t>树在计算机领域中也有着广泛的应用</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9DFEB230-B423-447D-A19E-9208B736FA5B}" type="slidenum">
              <a:rPr lang="zh-CN" altLang="en-US" sz="1000" smtClean="0"/>
              <a:pPr>
                <a:spcBef>
                  <a:spcPct val="0"/>
                </a:spcBef>
                <a:spcAft>
                  <a:spcPct val="0"/>
                </a:spcAft>
                <a:buClrTx/>
                <a:buFontTx/>
                <a:buNone/>
              </a:pPr>
              <a:t>30</a:t>
            </a:fld>
            <a:endParaRPr lang="zh-CN" altLang="en-US" sz="1000"/>
          </a:p>
        </p:txBody>
      </p:sp>
      <p:sp>
        <p:nvSpPr>
          <p:cNvPr id="41986" name="标题 1"/>
          <p:cNvSpPr>
            <a:spLocks noGrp="1"/>
          </p:cNvSpPr>
          <p:nvPr>
            <p:ph type="title" idx="4294967295"/>
          </p:nvPr>
        </p:nvSpPr>
        <p:spPr>
          <a:xfrm>
            <a:off x="1439863" y="315913"/>
            <a:ext cx="7704137" cy="592137"/>
          </a:xfrm>
        </p:spPr>
        <p:txBody>
          <a:bodyPr/>
          <a:lstStyle/>
          <a:p>
            <a:r>
              <a:rPr lang="zh-CN" altLang="en-US" dirty="0"/>
              <a:t>二叉树的链式存储</a:t>
            </a:r>
          </a:p>
        </p:txBody>
      </p:sp>
      <p:sp>
        <p:nvSpPr>
          <p:cNvPr id="41987" name="内容占位符 2"/>
          <p:cNvSpPr>
            <a:spLocks noGrp="1"/>
          </p:cNvSpPr>
          <p:nvPr>
            <p:ph idx="4294967295"/>
          </p:nvPr>
        </p:nvSpPr>
        <p:spPr>
          <a:xfrm>
            <a:off x="0" y="1125538"/>
            <a:ext cx="8207375" cy="647700"/>
          </a:xfrm>
        </p:spPr>
        <p:txBody>
          <a:bodyPr/>
          <a:lstStyle/>
          <a:p>
            <a:r>
              <a:rPr lang="zh-CN" altLang="en-US"/>
              <a:t>二叉链表的</a:t>
            </a:r>
            <a:r>
              <a:rPr lang="zh-CN" altLang="en-US">
                <a:solidFill>
                  <a:srgbClr val="FF0000"/>
                </a:solidFill>
              </a:rPr>
              <a:t>数据类型定义</a:t>
            </a:r>
          </a:p>
        </p:txBody>
      </p:sp>
      <p:sp>
        <p:nvSpPr>
          <p:cNvPr id="76" name="Text Box 4"/>
          <p:cNvSpPr txBox="1">
            <a:spLocks noChangeArrowheads="1"/>
          </p:cNvSpPr>
          <p:nvPr/>
        </p:nvSpPr>
        <p:spPr bwMode="auto">
          <a:xfrm>
            <a:off x="1547813" y="2205038"/>
            <a:ext cx="6172200" cy="1570037"/>
          </a:xfrm>
          <a:prstGeom prst="rect">
            <a:avLst/>
          </a:prstGeom>
          <a:noFill/>
          <a:ln w="9525">
            <a:solidFill>
              <a:schemeClr val="tx1"/>
            </a:solidFill>
            <a:miter lim="800000"/>
            <a:headEnd/>
            <a:tailEnd/>
          </a:ln>
          <a:effectLst/>
        </p:spPr>
        <p:txBody>
          <a:bodyPr>
            <a:spAutoFit/>
          </a:bodyPr>
          <a:lstStyle/>
          <a:p>
            <a:pPr eaLnBrk="1" hangingPunct="1">
              <a:defRPr/>
            </a:pPr>
            <a:r>
              <a:rPr lang="en-US" altLang="zh-CN" sz="2400" dirty="0" err="1">
                <a:latin typeface="+mn-ea"/>
              </a:rPr>
              <a:t>typedef</a:t>
            </a:r>
            <a:r>
              <a:rPr lang="en-US" altLang="zh-CN" sz="2400" dirty="0">
                <a:latin typeface="+mn-ea"/>
              </a:rPr>
              <a:t>  </a:t>
            </a:r>
            <a:r>
              <a:rPr lang="en-US" altLang="zh-CN" sz="2400" dirty="0" err="1">
                <a:latin typeface="+mn-ea"/>
              </a:rPr>
              <a:t>struct</a:t>
            </a:r>
            <a:r>
              <a:rPr lang="en-US" altLang="zh-CN" sz="2400" dirty="0">
                <a:latin typeface="+mn-ea"/>
              </a:rPr>
              <a:t>  </a:t>
            </a:r>
            <a:r>
              <a:rPr lang="en-US" altLang="zh-CN" sz="2400" dirty="0" err="1">
                <a:latin typeface="+mn-ea"/>
              </a:rPr>
              <a:t>BiTNode</a:t>
            </a:r>
            <a:r>
              <a:rPr lang="en-US" altLang="zh-CN" sz="2400" dirty="0">
                <a:latin typeface="+mn-ea"/>
              </a:rPr>
              <a:t> {</a:t>
            </a:r>
          </a:p>
          <a:p>
            <a:pPr eaLnBrk="1" hangingPunct="1">
              <a:defRPr/>
            </a:pPr>
            <a:r>
              <a:rPr lang="en-US" altLang="zh-CN" sz="2400" dirty="0">
                <a:latin typeface="+mn-ea"/>
              </a:rPr>
              <a:t>        </a:t>
            </a:r>
            <a:r>
              <a:rPr lang="en-US" altLang="zh-CN" sz="2400" dirty="0" err="1">
                <a:latin typeface="+mn-ea"/>
              </a:rPr>
              <a:t>TElemType</a:t>
            </a:r>
            <a:r>
              <a:rPr lang="en-US" altLang="zh-CN" sz="2400" dirty="0">
                <a:latin typeface="+mn-ea"/>
              </a:rPr>
              <a:t> data;</a:t>
            </a:r>
          </a:p>
          <a:p>
            <a:pPr eaLnBrk="1" hangingPunct="1">
              <a:defRPr/>
            </a:pPr>
            <a:r>
              <a:rPr lang="en-US" altLang="zh-CN" sz="2400" dirty="0">
                <a:latin typeface="+mn-ea"/>
              </a:rPr>
              <a:t>        </a:t>
            </a:r>
            <a:r>
              <a:rPr lang="en-US" altLang="zh-CN" sz="2400" dirty="0" err="1">
                <a:latin typeface="+mn-ea"/>
              </a:rPr>
              <a:t>struct</a:t>
            </a:r>
            <a:r>
              <a:rPr lang="en-US" altLang="zh-CN" sz="2400" dirty="0">
                <a:latin typeface="+mn-ea"/>
              </a:rPr>
              <a:t>  </a:t>
            </a:r>
            <a:r>
              <a:rPr lang="en-US" altLang="zh-CN" sz="2400" dirty="0" err="1">
                <a:latin typeface="+mn-ea"/>
              </a:rPr>
              <a:t>BiTNode</a:t>
            </a:r>
            <a:r>
              <a:rPr lang="en-US" altLang="zh-CN" sz="2400" dirty="0">
                <a:latin typeface="+mn-ea"/>
              </a:rPr>
              <a:t> *</a:t>
            </a:r>
            <a:r>
              <a:rPr lang="en-US" altLang="zh-CN" sz="2400" dirty="0" err="1">
                <a:latin typeface="+mn-ea"/>
              </a:rPr>
              <a:t>lchild</a:t>
            </a:r>
            <a:r>
              <a:rPr lang="en-US" altLang="zh-CN" sz="2400" dirty="0">
                <a:latin typeface="+mn-ea"/>
              </a:rPr>
              <a:t>, *</a:t>
            </a:r>
            <a:r>
              <a:rPr lang="en-US" altLang="zh-CN" sz="2400" dirty="0" err="1">
                <a:latin typeface="+mn-ea"/>
              </a:rPr>
              <a:t>rchild</a:t>
            </a:r>
            <a:r>
              <a:rPr lang="en-US" altLang="zh-CN" sz="2400" dirty="0">
                <a:latin typeface="+mn-ea"/>
              </a:rPr>
              <a:t>;</a:t>
            </a:r>
          </a:p>
          <a:p>
            <a:pPr eaLnBrk="1" hangingPunct="1">
              <a:defRPr/>
            </a:pPr>
            <a:r>
              <a:rPr lang="en-US" altLang="zh-CN" sz="2400" dirty="0">
                <a:latin typeface="+mn-ea"/>
              </a:rPr>
              <a:t>} </a:t>
            </a:r>
            <a:r>
              <a:rPr lang="en-US" altLang="zh-CN" sz="2400" dirty="0" err="1">
                <a:latin typeface="+mn-ea"/>
              </a:rPr>
              <a:t>BiTNode</a:t>
            </a:r>
            <a:r>
              <a:rPr lang="en-US" altLang="zh-CN" sz="2400" dirty="0">
                <a:latin typeface="+mn-ea"/>
              </a:rPr>
              <a:t>, *</a:t>
            </a:r>
            <a:r>
              <a:rPr lang="en-US" altLang="zh-CN" sz="2400" dirty="0" err="1">
                <a:latin typeface="+mn-ea"/>
              </a:rPr>
              <a:t>BiTree</a:t>
            </a:r>
            <a:r>
              <a:rPr lang="en-US" altLang="zh-CN" sz="2400" dirty="0">
                <a:latin typeface="+mn-ea"/>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C194100F-AACF-486F-AA5A-CDE4A38E0DC5}" type="slidenum">
              <a:rPr lang="zh-CN" altLang="en-US" sz="1000" smtClean="0"/>
              <a:pPr>
                <a:spcBef>
                  <a:spcPct val="0"/>
                </a:spcBef>
                <a:spcAft>
                  <a:spcPct val="0"/>
                </a:spcAft>
                <a:buClrTx/>
                <a:buFontTx/>
                <a:buNone/>
              </a:pPr>
              <a:t>31</a:t>
            </a:fld>
            <a:endParaRPr lang="zh-CN" altLang="en-US" sz="1000"/>
          </a:p>
        </p:txBody>
      </p:sp>
      <p:sp>
        <p:nvSpPr>
          <p:cNvPr id="29698" name="标题 1"/>
          <p:cNvSpPr>
            <a:spLocks noGrp="1"/>
          </p:cNvSpPr>
          <p:nvPr>
            <p:ph type="title" idx="4294967295"/>
          </p:nvPr>
        </p:nvSpPr>
        <p:spPr>
          <a:xfrm>
            <a:off x="1439863" y="315913"/>
            <a:ext cx="7704137" cy="592137"/>
          </a:xfrm>
        </p:spPr>
        <p:txBody>
          <a:bodyPr/>
          <a:lstStyle/>
          <a:p>
            <a:r>
              <a:rPr lang="zh-CN" altLang="en-US"/>
              <a:t>二叉树的遍历</a:t>
            </a:r>
          </a:p>
        </p:txBody>
      </p:sp>
      <p:sp>
        <p:nvSpPr>
          <p:cNvPr id="3" name="内容占位符 2"/>
          <p:cNvSpPr>
            <a:spLocks noGrp="1"/>
          </p:cNvSpPr>
          <p:nvPr>
            <p:ph idx="4294967295"/>
          </p:nvPr>
        </p:nvSpPr>
        <p:spPr>
          <a:xfrm>
            <a:off x="0" y="1125538"/>
            <a:ext cx="8207375" cy="5162550"/>
          </a:xfrm>
        </p:spPr>
        <p:txBody>
          <a:bodyPr/>
          <a:lstStyle/>
          <a:p>
            <a:pPr>
              <a:defRPr/>
            </a:pPr>
            <a:r>
              <a:rPr kumimoji="1" lang="zh-CN" altLang="en-US" dirty="0">
                <a:solidFill>
                  <a:srgbClr val="FF0000"/>
                </a:solidFill>
                <a:latin typeface="+mn-ea"/>
              </a:rPr>
              <a:t>树的遍历</a:t>
            </a:r>
            <a:r>
              <a:rPr kumimoji="1" lang="zh-CN" altLang="en-US" dirty="0">
                <a:latin typeface="+mn-ea"/>
              </a:rPr>
              <a:t>是按一定规则访问树的各个顶点，且使每一顶点仅被访问一次</a:t>
            </a:r>
            <a:endParaRPr kumimoji="1" lang="en-US" altLang="zh-CN" dirty="0">
              <a:latin typeface="+mn-ea"/>
            </a:endParaRPr>
          </a:p>
          <a:p>
            <a:pPr lvl="1">
              <a:defRPr/>
            </a:pPr>
            <a:r>
              <a:rPr kumimoji="1" lang="zh-CN" altLang="en-US" dirty="0">
                <a:latin typeface="+mn-ea"/>
              </a:rPr>
              <a:t>即找一个完整而有规律的走法，以得到树中所有结点的一个线性排列</a:t>
            </a:r>
            <a:endParaRPr kumimoji="1" lang="en-US" altLang="zh-CN" dirty="0">
              <a:latin typeface="+mn-ea"/>
            </a:endParaRPr>
          </a:p>
          <a:p>
            <a:pPr>
              <a:defRPr/>
            </a:pPr>
            <a:r>
              <a:rPr kumimoji="1" lang="zh-CN" altLang="en-US" dirty="0">
                <a:latin typeface="+mn-ea"/>
              </a:rPr>
              <a:t>二叉树的定义是递归的</a:t>
            </a:r>
            <a:endParaRPr kumimoji="1" lang="en-US" altLang="zh-CN" dirty="0">
              <a:latin typeface="+mn-ea"/>
            </a:endParaRPr>
          </a:p>
          <a:p>
            <a:pPr lvl="1">
              <a:defRPr/>
            </a:pPr>
            <a:r>
              <a:rPr kumimoji="1" lang="zh-CN" altLang="en-US" dirty="0">
                <a:latin typeface="+mn-ea"/>
              </a:rPr>
              <a:t>根结点（</a:t>
            </a:r>
            <a:r>
              <a:rPr kumimoji="1" lang="en-US" altLang="zh-CN" dirty="0">
                <a:latin typeface="+mn-ea"/>
              </a:rPr>
              <a:t>D</a:t>
            </a:r>
            <a:r>
              <a:rPr kumimoji="1" lang="zh-CN" altLang="en-US" dirty="0">
                <a:latin typeface="+mn-ea"/>
              </a:rPr>
              <a:t>）、左子树（</a:t>
            </a:r>
            <a:r>
              <a:rPr kumimoji="1" lang="en-US" altLang="zh-CN" dirty="0">
                <a:latin typeface="+mn-ea"/>
              </a:rPr>
              <a:t>L</a:t>
            </a:r>
            <a:r>
              <a:rPr kumimoji="1" lang="zh-CN" altLang="en-US" dirty="0">
                <a:latin typeface="+mn-ea"/>
              </a:rPr>
              <a:t>）、右子树（</a:t>
            </a:r>
            <a:r>
              <a:rPr kumimoji="1" lang="en-US" altLang="zh-CN" dirty="0">
                <a:latin typeface="+mn-ea"/>
              </a:rPr>
              <a:t>R</a:t>
            </a:r>
            <a:r>
              <a:rPr kumimoji="1" lang="zh-CN" altLang="en-US" dirty="0">
                <a:latin typeface="+mn-ea"/>
              </a:rPr>
              <a:t>）</a:t>
            </a:r>
            <a:endParaRPr kumimoji="1" lang="en-US" altLang="zh-CN" dirty="0">
              <a:latin typeface="+mn-ea"/>
            </a:endParaRPr>
          </a:p>
          <a:p>
            <a:pPr>
              <a:defRPr/>
            </a:pPr>
            <a:r>
              <a:rPr kumimoji="1" lang="zh-CN" altLang="en-US" dirty="0">
                <a:latin typeface="+mn-ea"/>
              </a:rPr>
              <a:t>因此，遍历一颗非空二叉树的问题可以分解为三个子问题</a:t>
            </a:r>
            <a:endParaRPr kumimoji="1" lang="en-US" altLang="zh-CN" dirty="0">
              <a:latin typeface="+mn-ea"/>
            </a:endParaRPr>
          </a:p>
        </p:txBody>
      </p:sp>
    </p:spTree>
    <p:extLst>
      <p:ext uri="{BB962C8B-B14F-4D97-AF65-F5344CB8AC3E}">
        <p14:creationId xmlns:p14="http://schemas.microsoft.com/office/powerpoint/2010/main" val="23753579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DD0A933B-2903-44F0-8E79-25E3952316C3}" type="slidenum">
              <a:rPr lang="zh-CN" altLang="en-US" sz="1000" smtClean="0"/>
              <a:pPr>
                <a:spcBef>
                  <a:spcPct val="0"/>
                </a:spcBef>
                <a:spcAft>
                  <a:spcPct val="0"/>
                </a:spcAft>
                <a:buClrTx/>
                <a:buFontTx/>
                <a:buNone/>
              </a:pPr>
              <a:t>32</a:t>
            </a:fld>
            <a:endParaRPr lang="zh-CN" altLang="en-US" sz="1000"/>
          </a:p>
        </p:txBody>
      </p:sp>
      <p:sp>
        <p:nvSpPr>
          <p:cNvPr id="30722" name="标题 1"/>
          <p:cNvSpPr>
            <a:spLocks noGrp="1"/>
          </p:cNvSpPr>
          <p:nvPr>
            <p:ph type="title" idx="4294967295"/>
          </p:nvPr>
        </p:nvSpPr>
        <p:spPr>
          <a:xfrm>
            <a:off x="1439863" y="315913"/>
            <a:ext cx="7704137" cy="592137"/>
          </a:xfrm>
        </p:spPr>
        <p:txBody>
          <a:bodyPr/>
          <a:lstStyle/>
          <a:p>
            <a:r>
              <a:rPr lang="zh-CN" altLang="en-US"/>
              <a:t>二叉树的遍历</a:t>
            </a:r>
          </a:p>
        </p:txBody>
      </p:sp>
      <p:sp>
        <p:nvSpPr>
          <p:cNvPr id="30723" name="内容占位符 2"/>
          <p:cNvSpPr>
            <a:spLocks noGrp="1"/>
          </p:cNvSpPr>
          <p:nvPr>
            <p:ph idx="4294967295"/>
          </p:nvPr>
        </p:nvSpPr>
        <p:spPr>
          <a:xfrm>
            <a:off x="0" y="1125538"/>
            <a:ext cx="8207375" cy="5162550"/>
          </a:xfrm>
        </p:spPr>
        <p:txBody>
          <a:bodyPr/>
          <a:lstStyle/>
          <a:p>
            <a:r>
              <a:rPr lang="zh-CN" altLang="en-US"/>
              <a:t>按根、左子树和右子树三个部分，二叉树的遍历可分为</a:t>
            </a:r>
            <a:endParaRPr lang="en-US" altLang="zh-CN"/>
          </a:p>
          <a:p>
            <a:pPr lvl="1"/>
            <a:r>
              <a:rPr lang="zh-CN" altLang="en-US"/>
              <a:t>先序遍历（前序遍历）</a:t>
            </a:r>
            <a:endParaRPr lang="en-US" altLang="zh-CN"/>
          </a:p>
          <a:p>
            <a:pPr lvl="2"/>
            <a:r>
              <a:rPr lang="en-US" altLang="zh-CN"/>
              <a:t>DLR</a:t>
            </a:r>
            <a:r>
              <a:rPr lang="zh-CN" altLang="en-US"/>
              <a:t>、</a:t>
            </a:r>
            <a:r>
              <a:rPr lang="en-US" altLang="zh-CN"/>
              <a:t>DRL(</a:t>
            </a:r>
            <a:r>
              <a:rPr lang="zh-CN" altLang="en-US"/>
              <a:t>忽略</a:t>
            </a:r>
            <a:r>
              <a:rPr lang="en-US" altLang="zh-CN"/>
              <a:t>)</a:t>
            </a:r>
          </a:p>
          <a:p>
            <a:pPr lvl="1"/>
            <a:r>
              <a:rPr lang="zh-CN" altLang="en-US"/>
              <a:t>中序遍历</a:t>
            </a:r>
            <a:endParaRPr lang="en-US" altLang="zh-CN"/>
          </a:p>
          <a:p>
            <a:pPr lvl="2"/>
            <a:r>
              <a:rPr lang="en-US" altLang="zh-CN"/>
              <a:t>LDR</a:t>
            </a:r>
            <a:r>
              <a:rPr lang="zh-CN" altLang="en-US"/>
              <a:t>、</a:t>
            </a:r>
            <a:r>
              <a:rPr lang="en-US" altLang="zh-CN"/>
              <a:t>RDL (</a:t>
            </a:r>
            <a:r>
              <a:rPr lang="zh-CN" altLang="en-US"/>
              <a:t>忽略</a:t>
            </a:r>
            <a:r>
              <a:rPr lang="en-US" altLang="zh-CN"/>
              <a:t>)</a:t>
            </a:r>
          </a:p>
          <a:p>
            <a:pPr lvl="1"/>
            <a:r>
              <a:rPr lang="zh-CN" altLang="en-US"/>
              <a:t>后序遍历</a:t>
            </a:r>
            <a:endParaRPr lang="en-US" altLang="zh-CN"/>
          </a:p>
          <a:p>
            <a:pPr lvl="2"/>
            <a:r>
              <a:rPr lang="en-US" altLang="zh-CN"/>
              <a:t>LRD</a:t>
            </a:r>
            <a:r>
              <a:rPr lang="zh-CN" altLang="en-US"/>
              <a:t>、</a:t>
            </a:r>
            <a:r>
              <a:rPr lang="en-US" altLang="zh-CN"/>
              <a:t>RLD (</a:t>
            </a:r>
            <a:r>
              <a:rPr lang="zh-CN" altLang="en-US"/>
              <a:t>忽略</a:t>
            </a:r>
            <a:r>
              <a:rPr lang="en-US" altLang="zh-CN"/>
              <a:t>)</a:t>
            </a:r>
          </a:p>
          <a:p>
            <a:r>
              <a:rPr lang="zh-CN" altLang="en-US"/>
              <a:t>二叉树也可以按层次遍历</a:t>
            </a:r>
          </a:p>
        </p:txBody>
      </p:sp>
    </p:spTree>
    <p:extLst>
      <p:ext uri="{BB962C8B-B14F-4D97-AF65-F5344CB8AC3E}">
        <p14:creationId xmlns:p14="http://schemas.microsoft.com/office/powerpoint/2010/main" val="1630285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6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62E120DC-D628-472A-90C8-AF4495FE3AD0}" type="slidenum">
              <a:rPr lang="zh-CN" altLang="en-US" sz="1000" smtClean="0"/>
              <a:pPr>
                <a:spcBef>
                  <a:spcPct val="0"/>
                </a:spcBef>
                <a:spcAft>
                  <a:spcPct val="0"/>
                </a:spcAft>
                <a:buClrTx/>
                <a:buFontTx/>
                <a:buNone/>
              </a:pPr>
              <a:t>33</a:t>
            </a:fld>
            <a:endParaRPr lang="zh-CN" altLang="en-US" sz="1000"/>
          </a:p>
        </p:txBody>
      </p:sp>
      <p:sp>
        <p:nvSpPr>
          <p:cNvPr id="31746" name="标题 1"/>
          <p:cNvSpPr>
            <a:spLocks noGrp="1"/>
          </p:cNvSpPr>
          <p:nvPr>
            <p:ph type="title" idx="4294967295"/>
          </p:nvPr>
        </p:nvSpPr>
        <p:spPr>
          <a:xfrm>
            <a:off x="1439863" y="315913"/>
            <a:ext cx="7704137" cy="592137"/>
          </a:xfrm>
        </p:spPr>
        <p:txBody>
          <a:bodyPr/>
          <a:lstStyle/>
          <a:p>
            <a:r>
              <a:rPr lang="zh-CN" altLang="en-US"/>
              <a:t>先序遍历</a:t>
            </a:r>
          </a:p>
        </p:txBody>
      </p:sp>
      <p:grpSp>
        <p:nvGrpSpPr>
          <p:cNvPr id="31747" name="Group 2"/>
          <p:cNvGrpSpPr>
            <a:grpSpLocks/>
          </p:cNvGrpSpPr>
          <p:nvPr/>
        </p:nvGrpSpPr>
        <p:grpSpPr bwMode="auto">
          <a:xfrm>
            <a:off x="539750" y="2205038"/>
            <a:ext cx="3060700" cy="2362200"/>
            <a:chOff x="492" y="384"/>
            <a:chExt cx="1928" cy="1488"/>
          </a:xfrm>
        </p:grpSpPr>
        <p:sp>
          <p:nvSpPr>
            <p:cNvPr id="31800" name="Oval 3"/>
            <p:cNvSpPr>
              <a:spLocks noChangeArrowheads="1"/>
            </p:cNvSpPr>
            <p:nvPr/>
          </p:nvSpPr>
          <p:spPr bwMode="auto">
            <a:xfrm>
              <a:off x="1212" y="384"/>
              <a:ext cx="384" cy="384"/>
            </a:xfrm>
            <a:prstGeom prst="ellipse">
              <a:avLst/>
            </a:prstGeom>
            <a:solidFill>
              <a:srgbClr val="FFFFCC"/>
            </a:solidFill>
            <a:ln w="19050">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A</a:t>
              </a:r>
            </a:p>
          </p:txBody>
        </p:sp>
        <p:sp>
          <p:nvSpPr>
            <p:cNvPr id="31801" name="Oval 4"/>
            <p:cNvSpPr>
              <a:spLocks noChangeArrowheads="1"/>
            </p:cNvSpPr>
            <p:nvPr/>
          </p:nvSpPr>
          <p:spPr bwMode="auto">
            <a:xfrm>
              <a:off x="1164" y="1488"/>
              <a:ext cx="384" cy="384"/>
            </a:xfrm>
            <a:prstGeom prst="ellipse">
              <a:avLst/>
            </a:prstGeom>
            <a:solidFill>
              <a:srgbClr val="FFFFCC"/>
            </a:solidFill>
            <a:ln w="19050">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D</a:t>
              </a:r>
            </a:p>
          </p:txBody>
        </p:sp>
        <p:sp>
          <p:nvSpPr>
            <p:cNvPr id="31802" name="Oval 5"/>
            <p:cNvSpPr>
              <a:spLocks noChangeArrowheads="1"/>
            </p:cNvSpPr>
            <p:nvPr/>
          </p:nvSpPr>
          <p:spPr bwMode="auto">
            <a:xfrm>
              <a:off x="492" y="1104"/>
              <a:ext cx="384" cy="384"/>
            </a:xfrm>
            <a:prstGeom prst="ellipse">
              <a:avLst/>
            </a:prstGeom>
            <a:solidFill>
              <a:srgbClr val="FFFFCC"/>
            </a:solidFill>
            <a:ln w="19050">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B</a:t>
              </a:r>
            </a:p>
          </p:txBody>
        </p:sp>
        <p:sp>
          <p:nvSpPr>
            <p:cNvPr id="31803" name="Oval 6"/>
            <p:cNvSpPr>
              <a:spLocks noChangeArrowheads="1"/>
            </p:cNvSpPr>
            <p:nvPr/>
          </p:nvSpPr>
          <p:spPr bwMode="auto">
            <a:xfrm>
              <a:off x="2036" y="1064"/>
              <a:ext cx="384" cy="384"/>
            </a:xfrm>
            <a:prstGeom prst="ellipse">
              <a:avLst/>
            </a:prstGeom>
            <a:solidFill>
              <a:srgbClr val="FFFFCC"/>
            </a:solidFill>
            <a:ln w="19050">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C</a:t>
              </a:r>
            </a:p>
          </p:txBody>
        </p:sp>
        <p:sp>
          <p:nvSpPr>
            <p:cNvPr id="31804" name="Line 7"/>
            <p:cNvSpPr>
              <a:spLocks noChangeShapeType="1"/>
            </p:cNvSpPr>
            <p:nvPr/>
          </p:nvSpPr>
          <p:spPr bwMode="auto">
            <a:xfrm flipH="1">
              <a:off x="780" y="720"/>
              <a:ext cx="480"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05" name="Line 8"/>
            <p:cNvSpPr>
              <a:spLocks noChangeShapeType="1"/>
            </p:cNvSpPr>
            <p:nvPr/>
          </p:nvSpPr>
          <p:spPr bwMode="auto">
            <a:xfrm>
              <a:off x="1548" y="720"/>
              <a:ext cx="576" cy="384"/>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06" name="Line 9"/>
            <p:cNvSpPr>
              <a:spLocks noChangeShapeType="1"/>
            </p:cNvSpPr>
            <p:nvPr/>
          </p:nvSpPr>
          <p:spPr bwMode="auto">
            <a:xfrm>
              <a:off x="876" y="1392"/>
              <a:ext cx="336" cy="192"/>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 name="Rectangle 10"/>
          <p:cNvSpPr>
            <a:spLocks noChangeArrowheads="1"/>
          </p:cNvSpPr>
          <p:nvPr/>
        </p:nvSpPr>
        <p:spPr bwMode="auto">
          <a:xfrm>
            <a:off x="4398963" y="1247775"/>
            <a:ext cx="266700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D           L            R</a:t>
            </a:r>
          </a:p>
        </p:txBody>
      </p:sp>
      <p:grpSp>
        <p:nvGrpSpPr>
          <p:cNvPr id="3" name="Group 11"/>
          <p:cNvGrpSpPr>
            <a:grpSpLocks/>
          </p:cNvGrpSpPr>
          <p:nvPr/>
        </p:nvGrpSpPr>
        <p:grpSpPr bwMode="auto">
          <a:xfrm>
            <a:off x="4398963" y="1628775"/>
            <a:ext cx="457200" cy="1066800"/>
            <a:chOff x="2880" y="1248"/>
            <a:chExt cx="288" cy="672"/>
          </a:xfrm>
        </p:grpSpPr>
        <p:sp>
          <p:nvSpPr>
            <p:cNvPr id="31798" name="Line 12"/>
            <p:cNvSpPr>
              <a:spLocks noChangeShapeType="1"/>
            </p:cNvSpPr>
            <p:nvPr/>
          </p:nvSpPr>
          <p:spPr bwMode="auto">
            <a:xfrm>
              <a:off x="3024" y="1248"/>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99" name="Oval 13"/>
            <p:cNvSpPr>
              <a:spLocks noChangeArrowheads="1"/>
            </p:cNvSpPr>
            <p:nvPr/>
          </p:nvSpPr>
          <p:spPr bwMode="auto">
            <a:xfrm>
              <a:off x="2880" y="1680"/>
              <a:ext cx="288" cy="240"/>
            </a:xfrm>
            <a:prstGeom prst="ellipse">
              <a:avLst/>
            </a:prstGeom>
            <a:solidFill>
              <a:srgbClr val="FF9933"/>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A</a:t>
              </a:r>
            </a:p>
          </p:txBody>
        </p:sp>
      </p:grpSp>
      <p:grpSp>
        <p:nvGrpSpPr>
          <p:cNvPr id="4" name="Group 14"/>
          <p:cNvGrpSpPr>
            <a:grpSpLocks/>
          </p:cNvGrpSpPr>
          <p:nvPr/>
        </p:nvGrpSpPr>
        <p:grpSpPr bwMode="auto">
          <a:xfrm>
            <a:off x="4932363" y="1628775"/>
            <a:ext cx="1524000" cy="1447800"/>
            <a:chOff x="3216" y="1248"/>
            <a:chExt cx="960" cy="912"/>
          </a:xfrm>
        </p:grpSpPr>
        <p:sp>
          <p:nvSpPr>
            <p:cNvPr id="31792" name="Line 15"/>
            <p:cNvSpPr>
              <a:spLocks noChangeShapeType="1"/>
            </p:cNvSpPr>
            <p:nvPr/>
          </p:nvSpPr>
          <p:spPr bwMode="auto">
            <a:xfrm>
              <a:off x="3696" y="1248"/>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1793" name="Group 16"/>
            <p:cNvGrpSpPr>
              <a:grpSpLocks/>
            </p:cNvGrpSpPr>
            <p:nvPr/>
          </p:nvGrpSpPr>
          <p:grpSpPr bwMode="auto">
            <a:xfrm>
              <a:off x="3408" y="1680"/>
              <a:ext cx="576" cy="240"/>
              <a:chOff x="3408" y="1680"/>
              <a:chExt cx="576" cy="240"/>
            </a:xfrm>
          </p:grpSpPr>
          <p:sp>
            <p:nvSpPr>
              <p:cNvPr id="31795" name="Line 17"/>
              <p:cNvSpPr>
                <a:spLocks noChangeShapeType="1"/>
              </p:cNvSpPr>
              <p:nvPr/>
            </p:nvSpPr>
            <p:spPr bwMode="auto">
              <a:xfrm>
                <a:off x="3408" y="168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96" name="Line 18"/>
              <p:cNvSpPr>
                <a:spLocks noChangeShapeType="1"/>
              </p:cNvSpPr>
              <p:nvPr/>
            </p:nvSpPr>
            <p:spPr bwMode="auto">
              <a:xfrm>
                <a:off x="3408"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97" name="Line 19"/>
              <p:cNvSpPr>
                <a:spLocks noChangeShapeType="1"/>
              </p:cNvSpPr>
              <p:nvPr/>
            </p:nvSpPr>
            <p:spPr bwMode="auto">
              <a:xfrm>
                <a:off x="3984"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794" name="Rectangle 20"/>
            <p:cNvSpPr>
              <a:spLocks noChangeArrowheads="1"/>
            </p:cNvSpPr>
            <p:nvPr/>
          </p:nvSpPr>
          <p:spPr bwMode="auto">
            <a:xfrm>
              <a:off x="3216" y="1920"/>
              <a:ext cx="960"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D    L   R</a:t>
              </a:r>
            </a:p>
          </p:txBody>
        </p:sp>
      </p:grpSp>
      <p:grpSp>
        <p:nvGrpSpPr>
          <p:cNvPr id="6" name="Group 21"/>
          <p:cNvGrpSpPr>
            <a:grpSpLocks/>
          </p:cNvGrpSpPr>
          <p:nvPr/>
        </p:nvGrpSpPr>
        <p:grpSpPr bwMode="auto">
          <a:xfrm>
            <a:off x="5770563" y="3076575"/>
            <a:ext cx="1447800" cy="1447800"/>
            <a:chOff x="3744" y="2160"/>
            <a:chExt cx="912" cy="912"/>
          </a:xfrm>
        </p:grpSpPr>
        <p:grpSp>
          <p:nvGrpSpPr>
            <p:cNvPr id="31786" name="Group 22"/>
            <p:cNvGrpSpPr>
              <a:grpSpLocks/>
            </p:cNvGrpSpPr>
            <p:nvPr/>
          </p:nvGrpSpPr>
          <p:grpSpPr bwMode="auto">
            <a:xfrm>
              <a:off x="3888" y="2592"/>
              <a:ext cx="576" cy="240"/>
              <a:chOff x="3888" y="2592"/>
              <a:chExt cx="576" cy="240"/>
            </a:xfrm>
          </p:grpSpPr>
          <p:sp>
            <p:nvSpPr>
              <p:cNvPr id="31789" name="Line 23"/>
              <p:cNvSpPr>
                <a:spLocks noChangeShapeType="1"/>
              </p:cNvSpPr>
              <p:nvPr/>
            </p:nvSpPr>
            <p:spPr bwMode="auto">
              <a:xfrm>
                <a:off x="3888" y="2592"/>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90" name="Line 24"/>
              <p:cNvSpPr>
                <a:spLocks noChangeShapeType="1"/>
              </p:cNvSpPr>
              <p:nvPr/>
            </p:nvSpPr>
            <p:spPr bwMode="auto">
              <a:xfrm>
                <a:off x="3888" y="259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91" name="Line 25"/>
              <p:cNvSpPr>
                <a:spLocks noChangeShapeType="1"/>
              </p:cNvSpPr>
              <p:nvPr/>
            </p:nvSpPr>
            <p:spPr bwMode="auto">
              <a:xfrm>
                <a:off x="4464" y="259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787" name="Rectangle 26"/>
            <p:cNvSpPr>
              <a:spLocks noChangeArrowheads="1"/>
            </p:cNvSpPr>
            <p:nvPr/>
          </p:nvSpPr>
          <p:spPr bwMode="auto">
            <a:xfrm>
              <a:off x="3744" y="2832"/>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D    L   R</a:t>
              </a:r>
            </a:p>
          </p:txBody>
        </p:sp>
        <p:sp>
          <p:nvSpPr>
            <p:cNvPr id="31788" name="Line 27"/>
            <p:cNvSpPr>
              <a:spLocks noChangeShapeType="1"/>
            </p:cNvSpPr>
            <p:nvPr/>
          </p:nvSpPr>
          <p:spPr bwMode="auto">
            <a:xfrm>
              <a:off x="3984" y="2160"/>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28"/>
          <p:cNvGrpSpPr>
            <a:grpSpLocks/>
          </p:cNvGrpSpPr>
          <p:nvPr/>
        </p:nvGrpSpPr>
        <p:grpSpPr bwMode="auto">
          <a:xfrm>
            <a:off x="5465763" y="3076575"/>
            <a:ext cx="457200" cy="990600"/>
            <a:chOff x="3552" y="2160"/>
            <a:chExt cx="288" cy="624"/>
          </a:xfrm>
        </p:grpSpPr>
        <p:sp>
          <p:nvSpPr>
            <p:cNvPr id="31784" name="Text Box 29"/>
            <p:cNvSpPr txBox="1">
              <a:spLocks noChangeArrowheads="1"/>
            </p:cNvSpPr>
            <p:nvPr/>
          </p:nvSpPr>
          <p:spPr bwMode="auto">
            <a:xfrm rot="-5503572">
              <a:off x="357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50000"/>
                </a:spcBef>
                <a:spcAft>
                  <a:spcPct val="0"/>
                </a:spcAft>
                <a:buClrTx/>
                <a:buFontTx/>
                <a:buNone/>
              </a:pPr>
              <a:r>
                <a:rPr kumimoji="1" lang="en-US" altLang="zh-CN" sz="2400" b="1">
                  <a:latin typeface="Times New Roman" panose="02020603050405020304" pitchFamily="18" charset="0"/>
                  <a:ea typeface="宋体" panose="02010600030101010101" pitchFamily="2" charset="-122"/>
                </a:rPr>
                <a:t>&gt;</a:t>
              </a:r>
            </a:p>
          </p:txBody>
        </p:sp>
        <p:sp>
          <p:nvSpPr>
            <p:cNvPr id="31785" name="Line 30"/>
            <p:cNvSpPr>
              <a:spLocks noChangeShapeType="1"/>
            </p:cNvSpPr>
            <p:nvPr/>
          </p:nvSpPr>
          <p:spPr bwMode="auto">
            <a:xfrm>
              <a:off x="3696" y="2160"/>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9" name="Group 31"/>
          <p:cNvGrpSpPr>
            <a:grpSpLocks/>
          </p:cNvGrpSpPr>
          <p:nvPr/>
        </p:nvGrpSpPr>
        <p:grpSpPr bwMode="auto">
          <a:xfrm>
            <a:off x="5008563" y="3076575"/>
            <a:ext cx="457200" cy="1066800"/>
            <a:chOff x="3264" y="2160"/>
            <a:chExt cx="288" cy="672"/>
          </a:xfrm>
        </p:grpSpPr>
        <p:sp>
          <p:nvSpPr>
            <p:cNvPr id="31782" name="Oval 32"/>
            <p:cNvSpPr>
              <a:spLocks noChangeArrowheads="1"/>
            </p:cNvSpPr>
            <p:nvPr/>
          </p:nvSpPr>
          <p:spPr bwMode="auto">
            <a:xfrm>
              <a:off x="3264" y="2592"/>
              <a:ext cx="288" cy="240"/>
            </a:xfrm>
            <a:prstGeom prst="ellipse">
              <a:avLst/>
            </a:prstGeom>
            <a:solidFill>
              <a:srgbClr val="FF9933"/>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B</a:t>
              </a:r>
            </a:p>
          </p:txBody>
        </p:sp>
        <p:sp>
          <p:nvSpPr>
            <p:cNvPr id="31783" name="Line 33"/>
            <p:cNvSpPr>
              <a:spLocks noChangeShapeType="1"/>
            </p:cNvSpPr>
            <p:nvPr/>
          </p:nvSpPr>
          <p:spPr bwMode="auto">
            <a:xfrm>
              <a:off x="340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0" name="Group 34"/>
          <p:cNvGrpSpPr>
            <a:grpSpLocks/>
          </p:cNvGrpSpPr>
          <p:nvPr/>
        </p:nvGrpSpPr>
        <p:grpSpPr bwMode="auto">
          <a:xfrm>
            <a:off x="6761163" y="4524375"/>
            <a:ext cx="457200" cy="990600"/>
            <a:chOff x="4368" y="3072"/>
            <a:chExt cx="288" cy="624"/>
          </a:xfrm>
        </p:grpSpPr>
        <p:sp>
          <p:nvSpPr>
            <p:cNvPr id="31780" name="Text Box 35"/>
            <p:cNvSpPr txBox="1">
              <a:spLocks noChangeArrowheads="1"/>
            </p:cNvSpPr>
            <p:nvPr/>
          </p:nvSpPr>
          <p:spPr bwMode="auto">
            <a:xfrm rot="-5503572">
              <a:off x="4392"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50000"/>
                </a:spcBef>
                <a:spcAft>
                  <a:spcPct val="0"/>
                </a:spcAft>
                <a:buClrTx/>
                <a:buFontTx/>
                <a:buNone/>
              </a:pPr>
              <a:r>
                <a:rPr kumimoji="1" lang="en-US" altLang="zh-CN" sz="2400" b="1">
                  <a:latin typeface="Times New Roman" panose="02020603050405020304" pitchFamily="18" charset="0"/>
                  <a:ea typeface="宋体" panose="02010600030101010101" pitchFamily="2" charset="-122"/>
                </a:rPr>
                <a:t>&gt;</a:t>
              </a:r>
            </a:p>
          </p:txBody>
        </p:sp>
        <p:sp>
          <p:nvSpPr>
            <p:cNvPr id="31781" name="Line 36"/>
            <p:cNvSpPr>
              <a:spLocks noChangeShapeType="1"/>
            </p:cNvSpPr>
            <p:nvPr/>
          </p:nvSpPr>
          <p:spPr bwMode="auto">
            <a:xfrm>
              <a:off x="4512" y="3072"/>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37"/>
          <p:cNvGrpSpPr>
            <a:grpSpLocks/>
          </p:cNvGrpSpPr>
          <p:nvPr/>
        </p:nvGrpSpPr>
        <p:grpSpPr bwMode="auto">
          <a:xfrm>
            <a:off x="6303963" y="4524375"/>
            <a:ext cx="457200" cy="990600"/>
            <a:chOff x="4080" y="3072"/>
            <a:chExt cx="288" cy="624"/>
          </a:xfrm>
        </p:grpSpPr>
        <p:sp>
          <p:nvSpPr>
            <p:cNvPr id="31778" name="Text Box 38"/>
            <p:cNvSpPr txBox="1">
              <a:spLocks noChangeArrowheads="1"/>
            </p:cNvSpPr>
            <p:nvPr/>
          </p:nvSpPr>
          <p:spPr bwMode="auto">
            <a:xfrm rot="-5503572">
              <a:off x="4104"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50000"/>
                </a:spcBef>
                <a:spcAft>
                  <a:spcPct val="0"/>
                </a:spcAft>
                <a:buClrTx/>
                <a:buFontTx/>
                <a:buNone/>
              </a:pPr>
              <a:r>
                <a:rPr kumimoji="1" lang="en-US" altLang="zh-CN" sz="2400" b="1">
                  <a:latin typeface="Times New Roman" panose="02020603050405020304" pitchFamily="18" charset="0"/>
                  <a:ea typeface="宋体" panose="02010600030101010101" pitchFamily="2" charset="-122"/>
                </a:rPr>
                <a:t>&gt;</a:t>
              </a:r>
            </a:p>
          </p:txBody>
        </p:sp>
        <p:sp>
          <p:nvSpPr>
            <p:cNvPr id="31779" name="Line 39"/>
            <p:cNvSpPr>
              <a:spLocks noChangeShapeType="1"/>
            </p:cNvSpPr>
            <p:nvPr/>
          </p:nvSpPr>
          <p:spPr bwMode="auto">
            <a:xfrm>
              <a:off x="4224" y="3072"/>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2" name="Group 40"/>
          <p:cNvGrpSpPr>
            <a:grpSpLocks/>
          </p:cNvGrpSpPr>
          <p:nvPr/>
        </p:nvGrpSpPr>
        <p:grpSpPr bwMode="auto">
          <a:xfrm>
            <a:off x="5846763" y="4524375"/>
            <a:ext cx="457200" cy="1066800"/>
            <a:chOff x="3792" y="3072"/>
            <a:chExt cx="288" cy="672"/>
          </a:xfrm>
        </p:grpSpPr>
        <p:sp>
          <p:nvSpPr>
            <p:cNvPr id="31776" name="Oval 41"/>
            <p:cNvSpPr>
              <a:spLocks noChangeArrowheads="1"/>
            </p:cNvSpPr>
            <p:nvPr/>
          </p:nvSpPr>
          <p:spPr bwMode="auto">
            <a:xfrm>
              <a:off x="3792" y="3504"/>
              <a:ext cx="288" cy="240"/>
            </a:xfrm>
            <a:prstGeom prst="ellipse">
              <a:avLst/>
            </a:prstGeom>
            <a:solidFill>
              <a:srgbClr val="FF9933"/>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D</a:t>
              </a:r>
            </a:p>
          </p:txBody>
        </p:sp>
        <p:sp>
          <p:nvSpPr>
            <p:cNvPr id="31777" name="Line 42"/>
            <p:cNvSpPr>
              <a:spLocks noChangeShapeType="1"/>
            </p:cNvSpPr>
            <p:nvPr/>
          </p:nvSpPr>
          <p:spPr bwMode="auto">
            <a:xfrm>
              <a:off x="3936" y="3072"/>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4" name="Group 43"/>
          <p:cNvGrpSpPr>
            <a:grpSpLocks/>
          </p:cNvGrpSpPr>
          <p:nvPr/>
        </p:nvGrpSpPr>
        <p:grpSpPr bwMode="auto">
          <a:xfrm>
            <a:off x="8208963" y="3076575"/>
            <a:ext cx="457200" cy="990600"/>
            <a:chOff x="5280" y="2160"/>
            <a:chExt cx="288" cy="624"/>
          </a:xfrm>
        </p:grpSpPr>
        <p:sp>
          <p:nvSpPr>
            <p:cNvPr id="31774" name="Text Box 44"/>
            <p:cNvSpPr txBox="1">
              <a:spLocks noChangeArrowheads="1"/>
            </p:cNvSpPr>
            <p:nvPr/>
          </p:nvSpPr>
          <p:spPr bwMode="auto">
            <a:xfrm rot="-5503572">
              <a:off x="5304"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50000"/>
                </a:spcBef>
                <a:spcAft>
                  <a:spcPct val="0"/>
                </a:spcAft>
                <a:buClrTx/>
                <a:buFontTx/>
                <a:buNone/>
              </a:pPr>
              <a:r>
                <a:rPr kumimoji="1" lang="en-US" altLang="zh-CN" sz="2400" b="1">
                  <a:latin typeface="Times New Roman" panose="02020603050405020304" pitchFamily="18" charset="0"/>
                  <a:ea typeface="宋体" panose="02010600030101010101" pitchFamily="2" charset="-122"/>
                </a:rPr>
                <a:t>&gt;</a:t>
              </a:r>
            </a:p>
          </p:txBody>
        </p:sp>
        <p:sp>
          <p:nvSpPr>
            <p:cNvPr id="31775" name="Line 45"/>
            <p:cNvSpPr>
              <a:spLocks noChangeShapeType="1"/>
            </p:cNvSpPr>
            <p:nvPr/>
          </p:nvSpPr>
          <p:spPr bwMode="auto">
            <a:xfrm>
              <a:off x="5424" y="2160"/>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5" name="Group 46"/>
          <p:cNvGrpSpPr>
            <a:grpSpLocks/>
          </p:cNvGrpSpPr>
          <p:nvPr/>
        </p:nvGrpSpPr>
        <p:grpSpPr bwMode="auto">
          <a:xfrm>
            <a:off x="7751763" y="3076575"/>
            <a:ext cx="457200" cy="990600"/>
            <a:chOff x="4992" y="2160"/>
            <a:chExt cx="288" cy="624"/>
          </a:xfrm>
        </p:grpSpPr>
        <p:sp>
          <p:nvSpPr>
            <p:cNvPr id="31772" name="Text Box 47"/>
            <p:cNvSpPr txBox="1">
              <a:spLocks noChangeArrowheads="1"/>
            </p:cNvSpPr>
            <p:nvPr/>
          </p:nvSpPr>
          <p:spPr bwMode="auto">
            <a:xfrm rot="-5503572">
              <a:off x="501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50000"/>
                </a:spcBef>
                <a:spcAft>
                  <a:spcPct val="0"/>
                </a:spcAft>
                <a:buClrTx/>
                <a:buFontTx/>
                <a:buNone/>
              </a:pPr>
              <a:r>
                <a:rPr kumimoji="1" lang="en-US" altLang="zh-CN" sz="2400" b="1">
                  <a:latin typeface="Times New Roman" panose="02020603050405020304" pitchFamily="18" charset="0"/>
                  <a:ea typeface="宋体" panose="02010600030101010101" pitchFamily="2" charset="-122"/>
                </a:rPr>
                <a:t>&gt;</a:t>
              </a:r>
            </a:p>
          </p:txBody>
        </p:sp>
        <p:sp>
          <p:nvSpPr>
            <p:cNvPr id="31773" name="Line 48"/>
            <p:cNvSpPr>
              <a:spLocks noChangeShapeType="1"/>
            </p:cNvSpPr>
            <p:nvPr/>
          </p:nvSpPr>
          <p:spPr bwMode="auto">
            <a:xfrm>
              <a:off x="5136" y="2160"/>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6" name="Group 49"/>
          <p:cNvGrpSpPr>
            <a:grpSpLocks/>
          </p:cNvGrpSpPr>
          <p:nvPr/>
        </p:nvGrpSpPr>
        <p:grpSpPr bwMode="auto">
          <a:xfrm>
            <a:off x="7294563" y="3076575"/>
            <a:ext cx="457200" cy="1066800"/>
            <a:chOff x="4704" y="2160"/>
            <a:chExt cx="288" cy="672"/>
          </a:xfrm>
        </p:grpSpPr>
        <p:sp>
          <p:nvSpPr>
            <p:cNvPr id="31770" name="Oval 50"/>
            <p:cNvSpPr>
              <a:spLocks noChangeArrowheads="1"/>
            </p:cNvSpPr>
            <p:nvPr/>
          </p:nvSpPr>
          <p:spPr bwMode="auto">
            <a:xfrm>
              <a:off x="4704" y="2592"/>
              <a:ext cx="288" cy="240"/>
            </a:xfrm>
            <a:prstGeom prst="ellipse">
              <a:avLst/>
            </a:prstGeom>
            <a:solidFill>
              <a:srgbClr val="FF9933"/>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C</a:t>
              </a:r>
            </a:p>
          </p:txBody>
        </p:sp>
        <p:sp>
          <p:nvSpPr>
            <p:cNvPr id="31771" name="Line 51"/>
            <p:cNvSpPr>
              <a:spLocks noChangeShapeType="1"/>
            </p:cNvSpPr>
            <p:nvPr/>
          </p:nvSpPr>
          <p:spPr bwMode="auto">
            <a:xfrm>
              <a:off x="484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7" name="Group 52"/>
          <p:cNvGrpSpPr>
            <a:grpSpLocks/>
          </p:cNvGrpSpPr>
          <p:nvPr/>
        </p:nvGrpSpPr>
        <p:grpSpPr bwMode="auto">
          <a:xfrm>
            <a:off x="6989763" y="1476375"/>
            <a:ext cx="1676400" cy="1600200"/>
            <a:chOff x="4512" y="1152"/>
            <a:chExt cx="1056" cy="1008"/>
          </a:xfrm>
        </p:grpSpPr>
        <p:sp>
          <p:nvSpPr>
            <p:cNvPr id="31763" name="Line 53"/>
            <p:cNvSpPr>
              <a:spLocks noChangeShapeType="1"/>
            </p:cNvSpPr>
            <p:nvPr/>
          </p:nvSpPr>
          <p:spPr bwMode="auto">
            <a:xfrm>
              <a:off x="4512" y="1152"/>
              <a:ext cx="528" cy="0"/>
            </a:xfrm>
            <a:prstGeom prst="line">
              <a:avLst/>
            </a:prstGeom>
            <a:noFill/>
            <a:ln w="19050">
              <a:solidFill>
                <a:srgbClr val="CC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1764" name="Group 54"/>
            <p:cNvGrpSpPr>
              <a:grpSpLocks/>
            </p:cNvGrpSpPr>
            <p:nvPr/>
          </p:nvGrpSpPr>
          <p:grpSpPr bwMode="auto">
            <a:xfrm>
              <a:off x="4800" y="1680"/>
              <a:ext cx="576" cy="240"/>
              <a:chOff x="4800" y="1680"/>
              <a:chExt cx="576" cy="240"/>
            </a:xfrm>
          </p:grpSpPr>
          <p:sp>
            <p:nvSpPr>
              <p:cNvPr id="31767" name="Line 55"/>
              <p:cNvSpPr>
                <a:spLocks noChangeShapeType="1"/>
              </p:cNvSpPr>
              <p:nvPr/>
            </p:nvSpPr>
            <p:spPr bwMode="auto">
              <a:xfrm>
                <a:off x="4800" y="168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8" name="Line 56"/>
              <p:cNvSpPr>
                <a:spLocks noChangeShapeType="1"/>
              </p:cNvSpPr>
              <p:nvPr/>
            </p:nvSpPr>
            <p:spPr bwMode="auto">
              <a:xfrm>
                <a:off x="4800"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9" name="Line 57"/>
              <p:cNvSpPr>
                <a:spLocks noChangeShapeType="1"/>
              </p:cNvSpPr>
              <p:nvPr/>
            </p:nvSpPr>
            <p:spPr bwMode="auto">
              <a:xfrm>
                <a:off x="5376"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765" name="Rectangle 58"/>
            <p:cNvSpPr>
              <a:spLocks noChangeArrowheads="1"/>
            </p:cNvSpPr>
            <p:nvPr/>
          </p:nvSpPr>
          <p:spPr bwMode="auto">
            <a:xfrm>
              <a:off x="4656" y="1920"/>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D    L   R</a:t>
              </a:r>
            </a:p>
          </p:txBody>
        </p:sp>
        <p:sp>
          <p:nvSpPr>
            <p:cNvPr id="31766" name="Line 59"/>
            <p:cNvSpPr>
              <a:spLocks noChangeShapeType="1"/>
            </p:cNvSpPr>
            <p:nvPr/>
          </p:nvSpPr>
          <p:spPr bwMode="auto">
            <a:xfrm>
              <a:off x="5040" y="1152"/>
              <a:ext cx="0" cy="528"/>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3" name="Text Box 60"/>
          <p:cNvSpPr txBox="1">
            <a:spLocks noChangeArrowheads="1"/>
          </p:cNvSpPr>
          <p:nvPr/>
        </p:nvSpPr>
        <p:spPr bwMode="auto">
          <a:xfrm>
            <a:off x="1828800" y="5715000"/>
            <a:ext cx="47688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zh-CN" altLang="en-US">
                <a:solidFill>
                  <a:srgbClr val="FF3300"/>
                </a:solidFill>
                <a:latin typeface="Times New Roman" panose="02020603050405020304" pitchFamily="18" charset="0"/>
                <a:ea typeface="宋体" panose="02010600030101010101" pitchFamily="2" charset="-122"/>
              </a:rPr>
              <a:t>先序遍历序列：</a:t>
            </a:r>
            <a:r>
              <a:rPr kumimoji="1" lang="en-US" altLang="zh-CN">
                <a:solidFill>
                  <a:srgbClr val="FF3300"/>
                </a:solidFill>
                <a:latin typeface="Times New Roman" panose="02020603050405020304" pitchFamily="18" charset="0"/>
                <a:ea typeface="宋体" panose="02010600030101010101" pitchFamily="2" charset="-122"/>
              </a:rPr>
              <a:t>A  B  D  C</a:t>
            </a:r>
          </a:p>
        </p:txBody>
      </p:sp>
    </p:spTree>
    <p:extLst>
      <p:ext uri="{BB962C8B-B14F-4D97-AF65-F5344CB8AC3E}">
        <p14:creationId xmlns:p14="http://schemas.microsoft.com/office/powerpoint/2010/main" val="1020496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100000">
                                          <p:val>
                                            <p:strVal val="#ppt_x"/>
                                          </p:val>
                                        </p:tav>
                                      </p:tavLst>
                                    </p:anim>
                                    <p:anim calcmode="lin" valueType="num">
                                      <p:cBhvr>
                                        <p:cTn id="13" dur="500" fill="hold"/>
                                        <p:tgtEl>
                                          <p:spTgt spid="3"/>
                                        </p:tgtEl>
                                        <p:attrNameLst>
                                          <p:attrName>ppt_y</p:attrName>
                                        </p:attrNameLst>
                                      </p:cBhvr>
                                      <p:tavLst>
                                        <p:tav tm="0">
                                          <p:val>
                                            <p:strVal val="#ppt_y-#ppt_h/2"/>
                                          </p:val>
                                        </p:tav>
                                        <p:tav tm="100000">
                                          <p:val>
                                            <p:strVal val="#ppt_y"/>
                                          </p:val>
                                        </p:tav>
                                      </p:tavLst>
                                    </p:anim>
                                    <p:anim calcmode="lin" valueType="num">
                                      <p:cBhvr>
                                        <p:cTn id="14" dur="500" fill="hold"/>
                                        <p:tgtEl>
                                          <p:spTgt spid="3"/>
                                        </p:tgtEl>
                                        <p:attrNameLst>
                                          <p:attrName>ppt_w</p:attrName>
                                        </p:attrNameLst>
                                      </p:cBhvr>
                                      <p:tavLst>
                                        <p:tav tm="0">
                                          <p:val>
                                            <p:strVal val="#ppt_w"/>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100000">
                                          <p:val>
                                            <p:strVal val="#ppt_x"/>
                                          </p:val>
                                        </p:tav>
                                      </p:tavLst>
                                    </p:anim>
                                    <p:anim calcmode="lin" valueType="num">
                                      <p:cBhvr>
                                        <p:cTn id="21" dur="500" fill="hold"/>
                                        <p:tgtEl>
                                          <p:spTgt spid="4"/>
                                        </p:tgtEl>
                                        <p:attrNameLst>
                                          <p:attrName>ppt_y</p:attrName>
                                        </p:attrNameLst>
                                      </p:cBhvr>
                                      <p:tavLst>
                                        <p:tav tm="0">
                                          <p:val>
                                            <p:strVal val="#ppt_y-#ppt_h/2"/>
                                          </p:val>
                                        </p:tav>
                                        <p:tav tm="100000">
                                          <p:val>
                                            <p:strVal val="#ppt_y"/>
                                          </p:val>
                                        </p:tav>
                                      </p:tavLst>
                                    </p:anim>
                                    <p:anim calcmode="lin" valueType="num">
                                      <p:cBhvr>
                                        <p:cTn id="22" dur="500" fill="hold"/>
                                        <p:tgtEl>
                                          <p:spTgt spid="4"/>
                                        </p:tgtEl>
                                        <p:attrNameLst>
                                          <p:attrName>ppt_w</p:attrName>
                                        </p:attrNameLst>
                                      </p:cBhvr>
                                      <p:tavLst>
                                        <p:tav tm="0">
                                          <p:val>
                                            <p:strVal val="#ppt_w"/>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1"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ppt_x</p:attrName>
                                        </p:attrNameLst>
                                      </p:cBhvr>
                                      <p:tavLst>
                                        <p:tav tm="0">
                                          <p:val>
                                            <p:strVal val="#ppt_x"/>
                                          </p:val>
                                        </p:tav>
                                        <p:tav tm="100000">
                                          <p:val>
                                            <p:strVal val="#ppt_x"/>
                                          </p:val>
                                        </p:tav>
                                      </p:tavLst>
                                    </p:anim>
                                    <p:anim calcmode="lin" valueType="num">
                                      <p:cBhvr>
                                        <p:cTn id="29" dur="500" fill="hold"/>
                                        <p:tgtEl>
                                          <p:spTgt spid="9"/>
                                        </p:tgtEl>
                                        <p:attrNameLst>
                                          <p:attrName>ppt_y</p:attrName>
                                        </p:attrNameLst>
                                      </p:cBhvr>
                                      <p:tavLst>
                                        <p:tav tm="0">
                                          <p:val>
                                            <p:strVal val="#ppt_y-#ppt_h/2"/>
                                          </p:val>
                                        </p:tav>
                                        <p:tav tm="100000">
                                          <p:val>
                                            <p:strVal val="#ppt_y"/>
                                          </p:val>
                                        </p:tav>
                                      </p:tavLst>
                                    </p:anim>
                                    <p:anim calcmode="lin" valueType="num">
                                      <p:cBhvr>
                                        <p:cTn id="30" dur="500" fill="hold"/>
                                        <p:tgtEl>
                                          <p:spTgt spid="9"/>
                                        </p:tgtEl>
                                        <p:attrNameLst>
                                          <p:attrName>ppt_w</p:attrName>
                                        </p:attrNameLst>
                                      </p:cBhvr>
                                      <p:tavLst>
                                        <p:tav tm="0">
                                          <p:val>
                                            <p:strVal val="#ppt_w"/>
                                          </p:val>
                                        </p:tav>
                                        <p:tav tm="100000">
                                          <p:val>
                                            <p:strVal val="#ppt_w"/>
                                          </p:val>
                                        </p:tav>
                                      </p:tavLst>
                                    </p:anim>
                                    <p:anim calcmode="lin" valueType="num">
                                      <p:cBhvr>
                                        <p:cTn id="31"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1"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ppt_x</p:attrName>
                                        </p:attrNameLst>
                                      </p:cBhvr>
                                      <p:tavLst>
                                        <p:tav tm="0">
                                          <p:val>
                                            <p:strVal val="#ppt_x"/>
                                          </p:val>
                                        </p:tav>
                                        <p:tav tm="100000">
                                          <p:val>
                                            <p:strVal val="#ppt_x"/>
                                          </p:val>
                                        </p:tav>
                                      </p:tavLst>
                                    </p:anim>
                                    <p:anim calcmode="lin" valueType="num">
                                      <p:cBhvr>
                                        <p:cTn id="37" dur="500" fill="hold"/>
                                        <p:tgtEl>
                                          <p:spTgt spid="8"/>
                                        </p:tgtEl>
                                        <p:attrNameLst>
                                          <p:attrName>ppt_y</p:attrName>
                                        </p:attrNameLst>
                                      </p:cBhvr>
                                      <p:tavLst>
                                        <p:tav tm="0">
                                          <p:val>
                                            <p:strVal val="#ppt_y-#ppt_h/2"/>
                                          </p:val>
                                        </p:tav>
                                        <p:tav tm="100000">
                                          <p:val>
                                            <p:strVal val="#ppt_y"/>
                                          </p:val>
                                        </p:tav>
                                      </p:tavLst>
                                    </p:anim>
                                    <p:anim calcmode="lin" valueType="num">
                                      <p:cBhvr>
                                        <p:cTn id="38" dur="500" fill="hold"/>
                                        <p:tgtEl>
                                          <p:spTgt spid="8"/>
                                        </p:tgtEl>
                                        <p:attrNameLst>
                                          <p:attrName>ppt_w</p:attrName>
                                        </p:attrNameLst>
                                      </p:cBhvr>
                                      <p:tavLst>
                                        <p:tav tm="0">
                                          <p:val>
                                            <p:strVal val="#ppt_w"/>
                                          </p:val>
                                        </p:tav>
                                        <p:tav tm="100000">
                                          <p:val>
                                            <p:strVal val="#ppt_w"/>
                                          </p:val>
                                        </p:tav>
                                      </p:tavLst>
                                    </p:anim>
                                    <p:anim calcmode="lin" valueType="num">
                                      <p:cBhvr>
                                        <p:cTn id="39"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1"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anim calcmode="lin" valueType="num">
                                      <p:cBhvr>
                                        <p:cTn id="44" dur="500" fill="hold"/>
                                        <p:tgtEl>
                                          <p:spTgt spid="6"/>
                                        </p:tgtEl>
                                        <p:attrNameLst>
                                          <p:attrName>ppt_x</p:attrName>
                                        </p:attrNameLst>
                                      </p:cBhvr>
                                      <p:tavLst>
                                        <p:tav tm="0">
                                          <p:val>
                                            <p:strVal val="#ppt_x"/>
                                          </p:val>
                                        </p:tav>
                                        <p:tav tm="100000">
                                          <p:val>
                                            <p:strVal val="#ppt_x"/>
                                          </p:val>
                                        </p:tav>
                                      </p:tavLst>
                                    </p:anim>
                                    <p:anim calcmode="lin" valueType="num">
                                      <p:cBhvr>
                                        <p:cTn id="45" dur="500" fill="hold"/>
                                        <p:tgtEl>
                                          <p:spTgt spid="6"/>
                                        </p:tgtEl>
                                        <p:attrNameLst>
                                          <p:attrName>ppt_y</p:attrName>
                                        </p:attrNameLst>
                                      </p:cBhvr>
                                      <p:tavLst>
                                        <p:tav tm="0">
                                          <p:val>
                                            <p:strVal val="#ppt_y-#ppt_h/2"/>
                                          </p:val>
                                        </p:tav>
                                        <p:tav tm="100000">
                                          <p:val>
                                            <p:strVal val="#ppt_y"/>
                                          </p:val>
                                        </p:tav>
                                      </p:tavLst>
                                    </p:anim>
                                    <p:anim calcmode="lin" valueType="num">
                                      <p:cBhvr>
                                        <p:cTn id="46" dur="500" fill="hold"/>
                                        <p:tgtEl>
                                          <p:spTgt spid="6"/>
                                        </p:tgtEl>
                                        <p:attrNameLst>
                                          <p:attrName>ppt_w</p:attrName>
                                        </p:attrNameLst>
                                      </p:cBhvr>
                                      <p:tavLst>
                                        <p:tav tm="0">
                                          <p:val>
                                            <p:strVal val="#ppt_w"/>
                                          </p:val>
                                        </p:tav>
                                        <p:tav tm="100000">
                                          <p:val>
                                            <p:strVal val="#ppt_w"/>
                                          </p:val>
                                        </p:tav>
                                      </p:tavLst>
                                    </p:anim>
                                    <p:anim calcmode="lin" valueType="num">
                                      <p:cBhvr>
                                        <p:cTn id="47"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7" presetClass="entr" presetSubtype="1"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p:cTn id="52" dur="500" fill="hold"/>
                                        <p:tgtEl>
                                          <p:spTgt spid="12"/>
                                        </p:tgtEl>
                                        <p:attrNameLst>
                                          <p:attrName>ppt_x</p:attrName>
                                        </p:attrNameLst>
                                      </p:cBhvr>
                                      <p:tavLst>
                                        <p:tav tm="0">
                                          <p:val>
                                            <p:strVal val="#ppt_x"/>
                                          </p:val>
                                        </p:tav>
                                        <p:tav tm="100000">
                                          <p:val>
                                            <p:strVal val="#ppt_x"/>
                                          </p:val>
                                        </p:tav>
                                      </p:tavLst>
                                    </p:anim>
                                    <p:anim calcmode="lin" valueType="num">
                                      <p:cBhvr>
                                        <p:cTn id="53" dur="500" fill="hold"/>
                                        <p:tgtEl>
                                          <p:spTgt spid="12"/>
                                        </p:tgtEl>
                                        <p:attrNameLst>
                                          <p:attrName>ppt_y</p:attrName>
                                        </p:attrNameLst>
                                      </p:cBhvr>
                                      <p:tavLst>
                                        <p:tav tm="0">
                                          <p:val>
                                            <p:strVal val="#ppt_y-#ppt_h/2"/>
                                          </p:val>
                                        </p:tav>
                                        <p:tav tm="100000">
                                          <p:val>
                                            <p:strVal val="#ppt_y"/>
                                          </p:val>
                                        </p:tav>
                                      </p:tavLst>
                                    </p:anim>
                                    <p:anim calcmode="lin" valueType="num">
                                      <p:cBhvr>
                                        <p:cTn id="54" dur="500" fill="hold"/>
                                        <p:tgtEl>
                                          <p:spTgt spid="12"/>
                                        </p:tgtEl>
                                        <p:attrNameLst>
                                          <p:attrName>ppt_w</p:attrName>
                                        </p:attrNameLst>
                                      </p:cBhvr>
                                      <p:tavLst>
                                        <p:tav tm="0">
                                          <p:val>
                                            <p:strVal val="#ppt_w"/>
                                          </p:val>
                                        </p:tav>
                                        <p:tav tm="100000">
                                          <p:val>
                                            <p:strVal val="#ppt_w"/>
                                          </p:val>
                                        </p:tav>
                                      </p:tavLst>
                                    </p:anim>
                                    <p:anim calcmode="lin" valueType="num">
                                      <p:cBhvr>
                                        <p:cTn id="55"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7" presetClass="entr" presetSubtype="1" fill="hold" nodeType="click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p:cTn id="60" dur="500" fill="hold"/>
                                        <p:tgtEl>
                                          <p:spTgt spid="11"/>
                                        </p:tgtEl>
                                        <p:attrNameLst>
                                          <p:attrName>ppt_x</p:attrName>
                                        </p:attrNameLst>
                                      </p:cBhvr>
                                      <p:tavLst>
                                        <p:tav tm="0">
                                          <p:val>
                                            <p:strVal val="#ppt_x"/>
                                          </p:val>
                                        </p:tav>
                                        <p:tav tm="100000">
                                          <p:val>
                                            <p:strVal val="#ppt_x"/>
                                          </p:val>
                                        </p:tav>
                                      </p:tavLst>
                                    </p:anim>
                                    <p:anim calcmode="lin" valueType="num">
                                      <p:cBhvr>
                                        <p:cTn id="61" dur="500" fill="hold"/>
                                        <p:tgtEl>
                                          <p:spTgt spid="11"/>
                                        </p:tgtEl>
                                        <p:attrNameLst>
                                          <p:attrName>ppt_y</p:attrName>
                                        </p:attrNameLst>
                                      </p:cBhvr>
                                      <p:tavLst>
                                        <p:tav tm="0">
                                          <p:val>
                                            <p:strVal val="#ppt_y-#ppt_h/2"/>
                                          </p:val>
                                        </p:tav>
                                        <p:tav tm="100000">
                                          <p:val>
                                            <p:strVal val="#ppt_y"/>
                                          </p:val>
                                        </p:tav>
                                      </p:tavLst>
                                    </p:anim>
                                    <p:anim calcmode="lin" valueType="num">
                                      <p:cBhvr>
                                        <p:cTn id="62" dur="500" fill="hold"/>
                                        <p:tgtEl>
                                          <p:spTgt spid="11"/>
                                        </p:tgtEl>
                                        <p:attrNameLst>
                                          <p:attrName>ppt_w</p:attrName>
                                        </p:attrNameLst>
                                      </p:cBhvr>
                                      <p:tavLst>
                                        <p:tav tm="0">
                                          <p:val>
                                            <p:strVal val="#ppt_w"/>
                                          </p:val>
                                        </p:tav>
                                        <p:tav tm="100000">
                                          <p:val>
                                            <p:strVal val="#ppt_w"/>
                                          </p:val>
                                        </p:tav>
                                      </p:tavLst>
                                    </p:anim>
                                    <p:anim calcmode="lin" valueType="num">
                                      <p:cBhvr>
                                        <p:cTn id="63"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17" presetClass="entr" presetSubtype="1" fill="hold" nodeType="clickEffect">
                                  <p:stCondLst>
                                    <p:cond delay="0"/>
                                  </p:stCondLst>
                                  <p:childTnLst>
                                    <p:set>
                                      <p:cBhvr>
                                        <p:cTn id="67" dur="1" fill="hold">
                                          <p:stCondLst>
                                            <p:cond delay="0"/>
                                          </p:stCondLst>
                                        </p:cTn>
                                        <p:tgtEl>
                                          <p:spTgt spid="10"/>
                                        </p:tgtEl>
                                        <p:attrNameLst>
                                          <p:attrName>style.visibility</p:attrName>
                                        </p:attrNameLst>
                                      </p:cBhvr>
                                      <p:to>
                                        <p:strVal val="visible"/>
                                      </p:to>
                                    </p:set>
                                    <p:anim calcmode="lin" valueType="num">
                                      <p:cBhvr>
                                        <p:cTn id="68" dur="500" fill="hold"/>
                                        <p:tgtEl>
                                          <p:spTgt spid="10"/>
                                        </p:tgtEl>
                                        <p:attrNameLst>
                                          <p:attrName>ppt_x</p:attrName>
                                        </p:attrNameLst>
                                      </p:cBhvr>
                                      <p:tavLst>
                                        <p:tav tm="0">
                                          <p:val>
                                            <p:strVal val="#ppt_x"/>
                                          </p:val>
                                        </p:tav>
                                        <p:tav tm="100000">
                                          <p:val>
                                            <p:strVal val="#ppt_x"/>
                                          </p:val>
                                        </p:tav>
                                      </p:tavLst>
                                    </p:anim>
                                    <p:anim calcmode="lin" valueType="num">
                                      <p:cBhvr>
                                        <p:cTn id="69" dur="500" fill="hold"/>
                                        <p:tgtEl>
                                          <p:spTgt spid="10"/>
                                        </p:tgtEl>
                                        <p:attrNameLst>
                                          <p:attrName>ppt_y</p:attrName>
                                        </p:attrNameLst>
                                      </p:cBhvr>
                                      <p:tavLst>
                                        <p:tav tm="0">
                                          <p:val>
                                            <p:strVal val="#ppt_y-#ppt_h/2"/>
                                          </p:val>
                                        </p:tav>
                                        <p:tav tm="100000">
                                          <p:val>
                                            <p:strVal val="#ppt_y"/>
                                          </p:val>
                                        </p:tav>
                                      </p:tavLst>
                                    </p:anim>
                                    <p:anim calcmode="lin" valueType="num">
                                      <p:cBhvr>
                                        <p:cTn id="70" dur="500" fill="hold"/>
                                        <p:tgtEl>
                                          <p:spTgt spid="10"/>
                                        </p:tgtEl>
                                        <p:attrNameLst>
                                          <p:attrName>ppt_w</p:attrName>
                                        </p:attrNameLst>
                                      </p:cBhvr>
                                      <p:tavLst>
                                        <p:tav tm="0">
                                          <p:val>
                                            <p:strVal val="#ppt_w"/>
                                          </p:val>
                                        </p:tav>
                                        <p:tav tm="100000">
                                          <p:val>
                                            <p:strVal val="#ppt_w"/>
                                          </p:val>
                                        </p:tav>
                                      </p:tavLst>
                                    </p:anim>
                                    <p:anim calcmode="lin" valueType="num">
                                      <p:cBhvr>
                                        <p:cTn id="71"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17" presetClass="entr" presetSubtype="1" fill="hold" nodeType="clickEffect">
                                  <p:stCondLst>
                                    <p:cond delay="0"/>
                                  </p:stCondLst>
                                  <p:childTnLst>
                                    <p:set>
                                      <p:cBhvr>
                                        <p:cTn id="75" dur="1" fill="hold">
                                          <p:stCondLst>
                                            <p:cond delay="0"/>
                                          </p:stCondLst>
                                        </p:cTn>
                                        <p:tgtEl>
                                          <p:spTgt spid="17"/>
                                        </p:tgtEl>
                                        <p:attrNameLst>
                                          <p:attrName>style.visibility</p:attrName>
                                        </p:attrNameLst>
                                      </p:cBhvr>
                                      <p:to>
                                        <p:strVal val="visible"/>
                                      </p:to>
                                    </p:set>
                                    <p:anim calcmode="lin" valueType="num">
                                      <p:cBhvr>
                                        <p:cTn id="76" dur="500" fill="hold"/>
                                        <p:tgtEl>
                                          <p:spTgt spid="17"/>
                                        </p:tgtEl>
                                        <p:attrNameLst>
                                          <p:attrName>ppt_x</p:attrName>
                                        </p:attrNameLst>
                                      </p:cBhvr>
                                      <p:tavLst>
                                        <p:tav tm="0">
                                          <p:val>
                                            <p:strVal val="#ppt_x"/>
                                          </p:val>
                                        </p:tav>
                                        <p:tav tm="100000">
                                          <p:val>
                                            <p:strVal val="#ppt_x"/>
                                          </p:val>
                                        </p:tav>
                                      </p:tavLst>
                                    </p:anim>
                                    <p:anim calcmode="lin" valueType="num">
                                      <p:cBhvr>
                                        <p:cTn id="77" dur="500" fill="hold"/>
                                        <p:tgtEl>
                                          <p:spTgt spid="17"/>
                                        </p:tgtEl>
                                        <p:attrNameLst>
                                          <p:attrName>ppt_y</p:attrName>
                                        </p:attrNameLst>
                                      </p:cBhvr>
                                      <p:tavLst>
                                        <p:tav tm="0">
                                          <p:val>
                                            <p:strVal val="#ppt_y-#ppt_h/2"/>
                                          </p:val>
                                        </p:tav>
                                        <p:tav tm="100000">
                                          <p:val>
                                            <p:strVal val="#ppt_y"/>
                                          </p:val>
                                        </p:tav>
                                      </p:tavLst>
                                    </p:anim>
                                    <p:anim calcmode="lin" valueType="num">
                                      <p:cBhvr>
                                        <p:cTn id="78" dur="500" fill="hold"/>
                                        <p:tgtEl>
                                          <p:spTgt spid="17"/>
                                        </p:tgtEl>
                                        <p:attrNameLst>
                                          <p:attrName>ppt_w</p:attrName>
                                        </p:attrNameLst>
                                      </p:cBhvr>
                                      <p:tavLst>
                                        <p:tav tm="0">
                                          <p:val>
                                            <p:strVal val="#ppt_w"/>
                                          </p:val>
                                        </p:tav>
                                        <p:tav tm="100000">
                                          <p:val>
                                            <p:strVal val="#ppt_w"/>
                                          </p:val>
                                        </p:tav>
                                      </p:tavLst>
                                    </p:anim>
                                    <p:anim calcmode="lin" valueType="num">
                                      <p:cBhvr>
                                        <p:cTn id="79" dur="500" fill="hold"/>
                                        <p:tgtEl>
                                          <p:spTgt spid="17"/>
                                        </p:tgtEl>
                                        <p:attrNameLst>
                                          <p:attrName>ppt_h</p:attrName>
                                        </p:attrNameLst>
                                      </p:cBhvr>
                                      <p:tavLst>
                                        <p:tav tm="0">
                                          <p:val>
                                            <p:fltVal val="0"/>
                                          </p:val>
                                        </p:tav>
                                        <p:tav tm="100000">
                                          <p:val>
                                            <p:strVal val="#ppt_h"/>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17" presetClass="entr" presetSubtype="1" fill="hold" nodeType="clickEffect">
                                  <p:stCondLst>
                                    <p:cond delay="0"/>
                                  </p:stCondLst>
                                  <p:childTnLst>
                                    <p:set>
                                      <p:cBhvr>
                                        <p:cTn id="83" dur="1" fill="hold">
                                          <p:stCondLst>
                                            <p:cond delay="0"/>
                                          </p:stCondLst>
                                        </p:cTn>
                                        <p:tgtEl>
                                          <p:spTgt spid="16"/>
                                        </p:tgtEl>
                                        <p:attrNameLst>
                                          <p:attrName>style.visibility</p:attrName>
                                        </p:attrNameLst>
                                      </p:cBhvr>
                                      <p:to>
                                        <p:strVal val="visible"/>
                                      </p:to>
                                    </p:set>
                                    <p:anim calcmode="lin" valueType="num">
                                      <p:cBhvr>
                                        <p:cTn id="84" dur="500" fill="hold"/>
                                        <p:tgtEl>
                                          <p:spTgt spid="16"/>
                                        </p:tgtEl>
                                        <p:attrNameLst>
                                          <p:attrName>ppt_x</p:attrName>
                                        </p:attrNameLst>
                                      </p:cBhvr>
                                      <p:tavLst>
                                        <p:tav tm="0">
                                          <p:val>
                                            <p:strVal val="#ppt_x"/>
                                          </p:val>
                                        </p:tav>
                                        <p:tav tm="100000">
                                          <p:val>
                                            <p:strVal val="#ppt_x"/>
                                          </p:val>
                                        </p:tav>
                                      </p:tavLst>
                                    </p:anim>
                                    <p:anim calcmode="lin" valueType="num">
                                      <p:cBhvr>
                                        <p:cTn id="85" dur="500" fill="hold"/>
                                        <p:tgtEl>
                                          <p:spTgt spid="16"/>
                                        </p:tgtEl>
                                        <p:attrNameLst>
                                          <p:attrName>ppt_y</p:attrName>
                                        </p:attrNameLst>
                                      </p:cBhvr>
                                      <p:tavLst>
                                        <p:tav tm="0">
                                          <p:val>
                                            <p:strVal val="#ppt_y-#ppt_h/2"/>
                                          </p:val>
                                        </p:tav>
                                        <p:tav tm="100000">
                                          <p:val>
                                            <p:strVal val="#ppt_y"/>
                                          </p:val>
                                        </p:tav>
                                      </p:tavLst>
                                    </p:anim>
                                    <p:anim calcmode="lin" valueType="num">
                                      <p:cBhvr>
                                        <p:cTn id="86" dur="500" fill="hold"/>
                                        <p:tgtEl>
                                          <p:spTgt spid="16"/>
                                        </p:tgtEl>
                                        <p:attrNameLst>
                                          <p:attrName>ppt_w</p:attrName>
                                        </p:attrNameLst>
                                      </p:cBhvr>
                                      <p:tavLst>
                                        <p:tav tm="0">
                                          <p:val>
                                            <p:strVal val="#ppt_w"/>
                                          </p:val>
                                        </p:tav>
                                        <p:tav tm="100000">
                                          <p:val>
                                            <p:strVal val="#ppt_w"/>
                                          </p:val>
                                        </p:tav>
                                      </p:tavLst>
                                    </p:anim>
                                    <p:anim calcmode="lin" valueType="num">
                                      <p:cBhvr>
                                        <p:cTn id="87" dur="500" fill="hold"/>
                                        <p:tgtEl>
                                          <p:spTgt spid="16"/>
                                        </p:tgtEl>
                                        <p:attrNameLst>
                                          <p:attrName>ppt_h</p:attrName>
                                        </p:attrNameLst>
                                      </p:cBhvr>
                                      <p:tavLst>
                                        <p:tav tm="0">
                                          <p:val>
                                            <p:fltVal val="0"/>
                                          </p:val>
                                        </p:tav>
                                        <p:tav tm="100000">
                                          <p:val>
                                            <p:strVal val="#ppt_h"/>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17" presetClass="entr" presetSubtype="1" fill="hold" nodeType="clickEffect">
                                  <p:stCondLst>
                                    <p:cond delay="0"/>
                                  </p:stCondLst>
                                  <p:childTnLst>
                                    <p:set>
                                      <p:cBhvr>
                                        <p:cTn id="91" dur="1" fill="hold">
                                          <p:stCondLst>
                                            <p:cond delay="0"/>
                                          </p:stCondLst>
                                        </p:cTn>
                                        <p:tgtEl>
                                          <p:spTgt spid="15"/>
                                        </p:tgtEl>
                                        <p:attrNameLst>
                                          <p:attrName>style.visibility</p:attrName>
                                        </p:attrNameLst>
                                      </p:cBhvr>
                                      <p:to>
                                        <p:strVal val="visible"/>
                                      </p:to>
                                    </p:set>
                                    <p:anim calcmode="lin" valueType="num">
                                      <p:cBhvr>
                                        <p:cTn id="92" dur="500" fill="hold"/>
                                        <p:tgtEl>
                                          <p:spTgt spid="15"/>
                                        </p:tgtEl>
                                        <p:attrNameLst>
                                          <p:attrName>ppt_x</p:attrName>
                                        </p:attrNameLst>
                                      </p:cBhvr>
                                      <p:tavLst>
                                        <p:tav tm="0">
                                          <p:val>
                                            <p:strVal val="#ppt_x"/>
                                          </p:val>
                                        </p:tav>
                                        <p:tav tm="100000">
                                          <p:val>
                                            <p:strVal val="#ppt_x"/>
                                          </p:val>
                                        </p:tav>
                                      </p:tavLst>
                                    </p:anim>
                                    <p:anim calcmode="lin" valueType="num">
                                      <p:cBhvr>
                                        <p:cTn id="93" dur="500" fill="hold"/>
                                        <p:tgtEl>
                                          <p:spTgt spid="15"/>
                                        </p:tgtEl>
                                        <p:attrNameLst>
                                          <p:attrName>ppt_y</p:attrName>
                                        </p:attrNameLst>
                                      </p:cBhvr>
                                      <p:tavLst>
                                        <p:tav tm="0">
                                          <p:val>
                                            <p:strVal val="#ppt_y-#ppt_h/2"/>
                                          </p:val>
                                        </p:tav>
                                        <p:tav tm="100000">
                                          <p:val>
                                            <p:strVal val="#ppt_y"/>
                                          </p:val>
                                        </p:tav>
                                      </p:tavLst>
                                    </p:anim>
                                    <p:anim calcmode="lin" valueType="num">
                                      <p:cBhvr>
                                        <p:cTn id="94" dur="500" fill="hold"/>
                                        <p:tgtEl>
                                          <p:spTgt spid="15"/>
                                        </p:tgtEl>
                                        <p:attrNameLst>
                                          <p:attrName>ppt_w</p:attrName>
                                        </p:attrNameLst>
                                      </p:cBhvr>
                                      <p:tavLst>
                                        <p:tav tm="0">
                                          <p:val>
                                            <p:strVal val="#ppt_w"/>
                                          </p:val>
                                        </p:tav>
                                        <p:tav tm="100000">
                                          <p:val>
                                            <p:strVal val="#ppt_w"/>
                                          </p:val>
                                        </p:tav>
                                      </p:tavLst>
                                    </p:anim>
                                    <p:anim calcmode="lin" valueType="num">
                                      <p:cBhvr>
                                        <p:cTn id="95"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17" presetClass="entr" presetSubtype="1" fill="hold" nodeType="clickEffect">
                                  <p:stCondLst>
                                    <p:cond delay="0"/>
                                  </p:stCondLst>
                                  <p:childTnLst>
                                    <p:set>
                                      <p:cBhvr>
                                        <p:cTn id="99" dur="1" fill="hold">
                                          <p:stCondLst>
                                            <p:cond delay="0"/>
                                          </p:stCondLst>
                                        </p:cTn>
                                        <p:tgtEl>
                                          <p:spTgt spid="14"/>
                                        </p:tgtEl>
                                        <p:attrNameLst>
                                          <p:attrName>style.visibility</p:attrName>
                                        </p:attrNameLst>
                                      </p:cBhvr>
                                      <p:to>
                                        <p:strVal val="visible"/>
                                      </p:to>
                                    </p:set>
                                    <p:anim calcmode="lin" valueType="num">
                                      <p:cBhvr>
                                        <p:cTn id="100" dur="500" fill="hold"/>
                                        <p:tgtEl>
                                          <p:spTgt spid="14"/>
                                        </p:tgtEl>
                                        <p:attrNameLst>
                                          <p:attrName>ppt_x</p:attrName>
                                        </p:attrNameLst>
                                      </p:cBhvr>
                                      <p:tavLst>
                                        <p:tav tm="0">
                                          <p:val>
                                            <p:strVal val="#ppt_x"/>
                                          </p:val>
                                        </p:tav>
                                        <p:tav tm="100000">
                                          <p:val>
                                            <p:strVal val="#ppt_x"/>
                                          </p:val>
                                        </p:tav>
                                      </p:tavLst>
                                    </p:anim>
                                    <p:anim calcmode="lin" valueType="num">
                                      <p:cBhvr>
                                        <p:cTn id="101" dur="500" fill="hold"/>
                                        <p:tgtEl>
                                          <p:spTgt spid="14"/>
                                        </p:tgtEl>
                                        <p:attrNameLst>
                                          <p:attrName>ppt_y</p:attrName>
                                        </p:attrNameLst>
                                      </p:cBhvr>
                                      <p:tavLst>
                                        <p:tav tm="0">
                                          <p:val>
                                            <p:strVal val="#ppt_y-#ppt_h/2"/>
                                          </p:val>
                                        </p:tav>
                                        <p:tav tm="100000">
                                          <p:val>
                                            <p:strVal val="#ppt_y"/>
                                          </p:val>
                                        </p:tav>
                                      </p:tavLst>
                                    </p:anim>
                                    <p:anim calcmode="lin" valueType="num">
                                      <p:cBhvr>
                                        <p:cTn id="102" dur="500" fill="hold"/>
                                        <p:tgtEl>
                                          <p:spTgt spid="14"/>
                                        </p:tgtEl>
                                        <p:attrNameLst>
                                          <p:attrName>ppt_w</p:attrName>
                                        </p:attrNameLst>
                                      </p:cBhvr>
                                      <p:tavLst>
                                        <p:tav tm="0">
                                          <p:val>
                                            <p:strVal val="#ppt_w"/>
                                          </p:val>
                                        </p:tav>
                                        <p:tav tm="100000">
                                          <p:val>
                                            <p:strVal val="#ppt_w"/>
                                          </p:val>
                                        </p:tav>
                                      </p:tavLst>
                                    </p:anim>
                                    <p:anim calcmode="lin" valueType="num">
                                      <p:cBhvr>
                                        <p:cTn id="103"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104" fill="hold" nodeType="clickPar">
                      <p:stCondLst>
                        <p:cond delay="indefinite"/>
                      </p:stCondLst>
                      <p:childTnLst>
                        <p:par>
                          <p:cTn id="105" fill="hold" nodeType="withGroup">
                            <p:stCondLst>
                              <p:cond delay="0"/>
                            </p:stCondLst>
                            <p:childTnLst>
                              <p:par>
                                <p:cTn id="106" presetID="4" presetClass="entr" presetSubtype="32" fill="hold" grpId="0" nodeType="clickEffect">
                                  <p:stCondLst>
                                    <p:cond delay="0"/>
                                  </p:stCondLst>
                                  <p:childTnLst>
                                    <p:set>
                                      <p:cBhvr>
                                        <p:cTn id="107" dur="1" fill="hold">
                                          <p:stCondLst>
                                            <p:cond delay="0"/>
                                          </p:stCondLst>
                                        </p:cTn>
                                        <p:tgtEl>
                                          <p:spTgt spid="63">
                                            <p:txEl>
                                              <p:pRg st="0" end="0"/>
                                            </p:txEl>
                                          </p:spTgt>
                                        </p:tgtEl>
                                        <p:attrNameLst>
                                          <p:attrName>style.visibility</p:attrName>
                                        </p:attrNameLst>
                                      </p:cBhvr>
                                      <p:to>
                                        <p:strVal val="visible"/>
                                      </p:to>
                                    </p:set>
                                    <p:animEffect transition="in" filter="box(out)">
                                      <p:cBhvr>
                                        <p:cTn id="108" dur="500"/>
                                        <p:tgtEl>
                                          <p:spTgt spid="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autoUpdateAnimBg="0"/>
      <p:bldP spid="63"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67CB1621-BB55-4C82-A447-5E700F767BAD}" type="slidenum">
              <a:rPr lang="zh-CN" altLang="en-US" sz="1000" smtClean="0"/>
              <a:pPr>
                <a:spcBef>
                  <a:spcPct val="0"/>
                </a:spcBef>
                <a:spcAft>
                  <a:spcPct val="0"/>
                </a:spcAft>
                <a:buClrTx/>
                <a:buFontTx/>
                <a:buNone/>
              </a:pPr>
              <a:t>34</a:t>
            </a:fld>
            <a:endParaRPr lang="zh-CN" altLang="en-US" sz="1000"/>
          </a:p>
        </p:txBody>
      </p:sp>
      <p:sp>
        <p:nvSpPr>
          <p:cNvPr id="43010" name="标题 1"/>
          <p:cNvSpPr>
            <a:spLocks noGrp="1"/>
          </p:cNvSpPr>
          <p:nvPr>
            <p:ph type="title" idx="4294967295"/>
          </p:nvPr>
        </p:nvSpPr>
        <p:spPr>
          <a:xfrm>
            <a:off x="1439863" y="315913"/>
            <a:ext cx="7704137" cy="592137"/>
          </a:xfrm>
        </p:spPr>
        <p:txBody>
          <a:bodyPr/>
          <a:lstStyle/>
          <a:p>
            <a:r>
              <a:rPr lang="zh-CN" altLang="en-US"/>
              <a:t>前序遍历递归算法</a:t>
            </a:r>
          </a:p>
        </p:txBody>
      </p:sp>
      <p:sp>
        <p:nvSpPr>
          <p:cNvPr id="45060" name="Rectangle 2"/>
          <p:cNvSpPr>
            <a:spLocks noChangeArrowheads="1"/>
          </p:cNvSpPr>
          <p:nvPr/>
        </p:nvSpPr>
        <p:spPr bwMode="auto">
          <a:xfrm>
            <a:off x="684213" y="1196975"/>
            <a:ext cx="7920037" cy="3538538"/>
          </a:xfrm>
          <a:prstGeom prst="rect">
            <a:avLst/>
          </a:prstGeom>
          <a:noFill/>
          <a:ln w="9525">
            <a:solidFill>
              <a:schemeClr val="tx1"/>
            </a:solidFill>
            <a:miter lim="800000"/>
            <a:headEnd/>
            <a:tailEnd/>
          </a:ln>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defRPr/>
            </a:pPr>
            <a:r>
              <a:rPr lang="zh-CN" altLang="en-US" sz="2800" dirty="0">
                <a:solidFill>
                  <a:srgbClr val="FF0000"/>
                </a:solidFill>
                <a:ea typeface="隶书" panose="02010509060101010101" pitchFamily="49" charset="-122"/>
              </a:rPr>
              <a:t>先序遍历算法</a:t>
            </a:r>
            <a:r>
              <a:rPr lang="en-US" altLang="zh-CN" sz="2800" dirty="0">
                <a:solidFill>
                  <a:srgbClr val="0033CC"/>
                </a:solidFill>
                <a:ea typeface="隶书" panose="02010509060101010101" pitchFamily="49" charset="-122"/>
              </a:rPr>
              <a:t>(DLR)</a:t>
            </a:r>
            <a:endParaRPr lang="en-US" altLang="zh-CN" sz="2800" dirty="0">
              <a:solidFill>
                <a:srgbClr val="FF0000"/>
              </a:solidFill>
              <a:ea typeface="隶书" panose="02010509060101010101" pitchFamily="49" charset="-122"/>
            </a:endParaRPr>
          </a:p>
          <a:p>
            <a:pPr algn="just" eaLnBrk="1" hangingPunct="1">
              <a:defRPr/>
            </a:pPr>
            <a:r>
              <a:rPr lang="en-US" altLang="zh-CN" sz="2800" dirty="0">
                <a:ea typeface="隶书" panose="02010509060101010101" pitchFamily="49" charset="-122"/>
              </a:rPr>
              <a:t>void preorder(</a:t>
            </a:r>
            <a:r>
              <a:rPr lang="en-US" altLang="zh-CN" sz="2800" dirty="0" err="1">
                <a:latin typeface="+mn-ea"/>
              </a:rPr>
              <a:t>BiTree</a:t>
            </a:r>
            <a:r>
              <a:rPr lang="en-US" altLang="zh-CN" sz="2800" dirty="0">
                <a:latin typeface="+mn-ea"/>
              </a:rPr>
              <a:t> </a:t>
            </a:r>
            <a:r>
              <a:rPr lang="en-US" altLang="zh-CN" sz="2800" dirty="0" err="1">
                <a:ea typeface="隶书" panose="02010509060101010101" pitchFamily="49" charset="-122"/>
              </a:rPr>
              <a:t>bt</a:t>
            </a:r>
            <a:r>
              <a:rPr lang="en-US" altLang="zh-CN" sz="2800" dirty="0">
                <a:ea typeface="隶书" panose="02010509060101010101" pitchFamily="49" charset="-122"/>
              </a:rPr>
              <a:t> ) {	</a:t>
            </a:r>
            <a:r>
              <a:rPr lang="en-US" altLang="zh-CN" sz="2800" dirty="0">
                <a:solidFill>
                  <a:schemeClr val="accent2"/>
                </a:solidFill>
                <a:latin typeface="楷体_GB2312" pitchFamily="49" charset="-122"/>
                <a:ea typeface="楷体_GB2312" pitchFamily="49" charset="-122"/>
              </a:rPr>
              <a:t>//</a:t>
            </a:r>
            <a:r>
              <a:rPr lang="en-US" altLang="zh-CN" sz="2800" dirty="0" err="1">
                <a:solidFill>
                  <a:schemeClr val="accent2"/>
                </a:solidFill>
                <a:latin typeface="楷体_GB2312" pitchFamily="49" charset="-122"/>
                <a:ea typeface="楷体_GB2312" pitchFamily="49" charset="-122"/>
              </a:rPr>
              <a:t>bt</a:t>
            </a:r>
            <a:r>
              <a:rPr lang="zh-CN" altLang="en-US" sz="2800" dirty="0">
                <a:solidFill>
                  <a:schemeClr val="accent2"/>
                </a:solidFill>
                <a:latin typeface="楷体_GB2312" pitchFamily="49" charset="-122"/>
                <a:ea typeface="楷体_GB2312" pitchFamily="49" charset="-122"/>
              </a:rPr>
              <a:t>为根指针</a:t>
            </a:r>
            <a:endParaRPr lang="zh-CN" altLang="en-US" sz="2800" dirty="0">
              <a:ea typeface="隶书" panose="02010509060101010101" pitchFamily="49" charset="-122"/>
            </a:endParaRPr>
          </a:p>
          <a:p>
            <a:pPr algn="just" eaLnBrk="1" hangingPunct="1">
              <a:defRPr/>
            </a:pPr>
            <a:r>
              <a:rPr lang="en-US" altLang="zh-CN" sz="2800" dirty="0">
                <a:ea typeface="隶书" panose="02010509060101010101" pitchFamily="49" charset="-122"/>
              </a:rPr>
              <a:t>    if (</a:t>
            </a:r>
            <a:r>
              <a:rPr lang="en-US" altLang="zh-CN" sz="2800" dirty="0" err="1">
                <a:ea typeface="隶书" panose="02010509060101010101" pitchFamily="49" charset="-122"/>
              </a:rPr>
              <a:t>bt</a:t>
            </a:r>
            <a:r>
              <a:rPr lang="en-US" altLang="zh-CN" sz="2800" dirty="0">
                <a:ea typeface="隶书" panose="02010509060101010101" pitchFamily="49" charset="-122"/>
              </a:rPr>
              <a:t> !=NULL){ 			</a:t>
            </a:r>
            <a:r>
              <a:rPr lang="en-US" altLang="zh-CN" sz="2800" dirty="0">
                <a:solidFill>
                  <a:schemeClr val="accent2"/>
                </a:solidFill>
                <a:latin typeface="楷体_GB2312" pitchFamily="49" charset="-122"/>
                <a:ea typeface="楷体_GB2312" pitchFamily="49" charset="-122"/>
              </a:rPr>
              <a:t>//</a:t>
            </a:r>
            <a:r>
              <a:rPr lang="zh-CN" altLang="en-US" sz="2800" dirty="0">
                <a:solidFill>
                  <a:schemeClr val="accent2"/>
                </a:solidFill>
                <a:latin typeface="楷体_GB2312" pitchFamily="49" charset="-122"/>
                <a:ea typeface="楷体_GB2312" pitchFamily="49" charset="-122"/>
              </a:rPr>
              <a:t>非空二叉树</a:t>
            </a:r>
            <a:endParaRPr lang="zh-CN" altLang="en-US" sz="2800" dirty="0">
              <a:ea typeface="隶书" panose="02010509060101010101" pitchFamily="49" charset="-122"/>
            </a:endParaRPr>
          </a:p>
          <a:p>
            <a:pPr algn="just" eaLnBrk="1" hangingPunct="1">
              <a:defRPr/>
            </a:pPr>
            <a:r>
              <a:rPr lang="zh-CN" altLang="en-US" sz="2800" dirty="0">
                <a:ea typeface="隶书" panose="02010509060101010101" pitchFamily="49" charset="-122"/>
              </a:rPr>
              <a:t>        </a:t>
            </a:r>
            <a:r>
              <a:rPr lang="en-US" altLang="zh-CN" sz="2800" dirty="0" err="1">
                <a:ea typeface="隶书" panose="02010509060101010101" pitchFamily="49" charset="-122"/>
              </a:rPr>
              <a:t>printf</a:t>
            </a:r>
            <a:r>
              <a:rPr lang="en-US" altLang="zh-CN" sz="2800" dirty="0">
                <a:ea typeface="隶书" panose="02010509060101010101" pitchFamily="49" charset="-122"/>
              </a:rPr>
              <a:t>(“%d”,</a:t>
            </a:r>
            <a:r>
              <a:rPr lang="en-US" altLang="zh-CN" sz="2800" dirty="0" err="1">
                <a:ea typeface="隶书" panose="02010509060101010101" pitchFamily="49" charset="-122"/>
              </a:rPr>
              <a:t>bt</a:t>
            </a:r>
            <a:r>
              <a:rPr lang="en-US" altLang="zh-CN" sz="2800" dirty="0">
                <a:ea typeface="隶书" panose="02010509060101010101" pitchFamily="49" charset="-122"/>
              </a:rPr>
              <a:t>-&gt;data); 	</a:t>
            </a:r>
            <a:r>
              <a:rPr lang="en-US" altLang="zh-CN" sz="2800" dirty="0">
                <a:solidFill>
                  <a:schemeClr val="accent2"/>
                </a:solidFill>
                <a:latin typeface="楷体_GB2312" pitchFamily="49" charset="-122"/>
                <a:ea typeface="楷体_GB2312" pitchFamily="49" charset="-122"/>
              </a:rPr>
              <a:t>//</a:t>
            </a:r>
            <a:r>
              <a:rPr lang="zh-CN" altLang="en-US" sz="2800" dirty="0">
                <a:solidFill>
                  <a:schemeClr val="accent2"/>
                </a:solidFill>
                <a:latin typeface="楷体_GB2312" pitchFamily="49" charset="-122"/>
                <a:ea typeface="楷体_GB2312" pitchFamily="49" charset="-122"/>
              </a:rPr>
              <a:t>访问</a:t>
            </a:r>
            <a:r>
              <a:rPr lang="en-US" altLang="zh-CN" sz="2800" dirty="0">
                <a:solidFill>
                  <a:schemeClr val="accent2"/>
                </a:solidFill>
                <a:latin typeface="楷体_GB2312" pitchFamily="49" charset="-122"/>
                <a:ea typeface="楷体_GB2312" pitchFamily="49" charset="-122"/>
              </a:rPr>
              <a:t>Data</a:t>
            </a:r>
          </a:p>
          <a:p>
            <a:pPr algn="just" eaLnBrk="1" hangingPunct="1">
              <a:defRPr/>
            </a:pPr>
            <a:r>
              <a:rPr lang="en-US" altLang="en-US" sz="2800" dirty="0">
                <a:solidFill>
                  <a:schemeClr val="accent2"/>
                </a:solidFill>
                <a:ea typeface="楷体_GB2312" pitchFamily="49" charset="-122"/>
              </a:rPr>
              <a:t>        </a:t>
            </a:r>
            <a:r>
              <a:rPr lang="en-US" altLang="en-US" sz="2800" dirty="0">
                <a:ea typeface="隶书" panose="02010509060101010101" pitchFamily="49" charset="-122"/>
              </a:rPr>
              <a:t>preorder</a:t>
            </a:r>
            <a:r>
              <a:rPr lang="en-US" altLang="zh-CN" sz="2800" dirty="0">
                <a:ea typeface="隶书" panose="02010509060101010101" pitchFamily="49" charset="-122"/>
              </a:rPr>
              <a:t>(</a:t>
            </a:r>
            <a:r>
              <a:rPr lang="en-US" altLang="zh-CN" sz="2800" dirty="0" err="1">
                <a:ea typeface="隶书" panose="02010509060101010101" pitchFamily="49" charset="-122"/>
              </a:rPr>
              <a:t>bt</a:t>
            </a:r>
            <a:r>
              <a:rPr lang="en-US" altLang="zh-CN" sz="2800" dirty="0">
                <a:ea typeface="隶书" panose="02010509060101010101" pitchFamily="49" charset="-122"/>
              </a:rPr>
              <a:t>-&gt;</a:t>
            </a:r>
            <a:r>
              <a:rPr lang="en-US" altLang="zh-CN" sz="2800" dirty="0" err="1">
                <a:ea typeface="隶书" panose="02010509060101010101" pitchFamily="49" charset="-122"/>
              </a:rPr>
              <a:t>lchild</a:t>
            </a:r>
            <a:r>
              <a:rPr lang="en-US" altLang="zh-CN" sz="2800" dirty="0">
                <a:ea typeface="隶书" panose="02010509060101010101" pitchFamily="49" charset="-122"/>
              </a:rPr>
              <a:t>); 	</a:t>
            </a:r>
            <a:r>
              <a:rPr lang="en-US" altLang="zh-CN" sz="2800" dirty="0">
                <a:solidFill>
                  <a:schemeClr val="accent2"/>
                </a:solidFill>
                <a:latin typeface="楷体_GB2312" pitchFamily="49" charset="-122"/>
                <a:ea typeface="楷体_GB2312" pitchFamily="49" charset="-122"/>
              </a:rPr>
              <a:t>//</a:t>
            </a:r>
            <a:r>
              <a:rPr lang="zh-CN" altLang="en-US" sz="2800" dirty="0">
                <a:solidFill>
                  <a:schemeClr val="accent2"/>
                </a:solidFill>
                <a:latin typeface="楷体_GB2312" pitchFamily="49" charset="-122"/>
                <a:ea typeface="楷体_GB2312" pitchFamily="49" charset="-122"/>
              </a:rPr>
              <a:t>递归遍历左子树</a:t>
            </a:r>
            <a:r>
              <a:rPr lang="zh-CN" altLang="en-US" sz="2800" dirty="0">
                <a:ea typeface="隶书" panose="02010509060101010101" pitchFamily="49" charset="-122"/>
              </a:rPr>
              <a:t>    </a:t>
            </a:r>
            <a:endParaRPr lang="en-US" altLang="zh-CN" sz="2800" dirty="0">
              <a:ea typeface="隶书" panose="02010509060101010101" pitchFamily="49" charset="-122"/>
            </a:endParaRPr>
          </a:p>
          <a:p>
            <a:pPr algn="just" eaLnBrk="1" hangingPunct="1">
              <a:defRPr/>
            </a:pPr>
            <a:r>
              <a:rPr lang="en-US" altLang="en-US" sz="2800" dirty="0">
                <a:ea typeface="隶书" panose="02010509060101010101" pitchFamily="49" charset="-122"/>
              </a:rPr>
              <a:t>        preorder</a:t>
            </a:r>
            <a:r>
              <a:rPr lang="en-US" altLang="zh-CN" sz="2800" dirty="0">
                <a:ea typeface="隶书" panose="02010509060101010101" pitchFamily="49" charset="-122"/>
              </a:rPr>
              <a:t> (</a:t>
            </a:r>
            <a:r>
              <a:rPr lang="en-US" altLang="zh-CN" sz="2800" dirty="0" err="1">
                <a:ea typeface="隶书" panose="02010509060101010101" pitchFamily="49" charset="-122"/>
              </a:rPr>
              <a:t>bt</a:t>
            </a:r>
            <a:r>
              <a:rPr lang="en-US" altLang="zh-CN" sz="2800" dirty="0">
                <a:ea typeface="隶书" panose="02010509060101010101" pitchFamily="49" charset="-122"/>
              </a:rPr>
              <a:t>-&gt;</a:t>
            </a:r>
            <a:r>
              <a:rPr lang="en-US" altLang="zh-CN" sz="2800" dirty="0" err="1">
                <a:ea typeface="隶书" panose="02010509060101010101" pitchFamily="49" charset="-122"/>
              </a:rPr>
              <a:t>rchild</a:t>
            </a:r>
            <a:r>
              <a:rPr lang="en-US" altLang="zh-CN" sz="2800" dirty="0">
                <a:ea typeface="隶书" panose="02010509060101010101" pitchFamily="49" charset="-122"/>
              </a:rPr>
              <a:t>); 	</a:t>
            </a:r>
            <a:r>
              <a:rPr lang="en-US" altLang="zh-CN" sz="2800" dirty="0">
                <a:solidFill>
                  <a:schemeClr val="accent2"/>
                </a:solidFill>
                <a:latin typeface="楷体_GB2312" pitchFamily="49" charset="-122"/>
                <a:ea typeface="楷体_GB2312" pitchFamily="49" charset="-122"/>
              </a:rPr>
              <a:t>//</a:t>
            </a:r>
            <a:r>
              <a:rPr lang="zh-CN" altLang="en-US" sz="2800" dirty="0">
                <a:solidFill>
                  <a:schemeClr val="accent2"/>
                </a:solidFill>
                <a:latin typeface="楷体_GB2312" pitchFamily="49" charset="-122"/>
                <a:ea typeface="楷体_GB2312" pitchFamily="49" charset="-122"/>
              </a:rPr>
              <a:t>递归遍历右子树</a:t>
            </a:r>
            <a:endParaRPr lang="en-US" altLang="zh-CN" sz="2800" dirty="0">
              <a:ea typeface="隶书" panose="02010509060101010101" pitchFamily="49" charset="-122"/>
            </a:endParaRPr>
          </a:p>
          <a:p>
            <a:pPr algn="just" eaLnBrk="1" hangingPunct="1">
              <a:defRPr/>
            </a:pPr>
            <a:r>
              <a:rPr lang="en-US" altLang="zh-CN" sz="2800" dirty="0">
                <a:ea typeface="隶书" panose="02010509060101010101" pitchFamily="49" charset="-122"/>
              </a:rPr>
              <a:t>    }</a:t>
            </a:r>
          </a:p>
          <a:p>
            <a:pPr algn="just" eaLnBrk="1" hangingPunct="1">
              <a:defRPr/>
            </a:pPr>
            <a:r>
              <a:rPr lang="en-US" altLang="zh-CN" sz="2800" dirty="0">
                <a:ea typeface="隶书" panose="02010509060101010101" pitchFamily="49" charset="-122"/>
              </a:rPr>
              <a:t>}</a:t>
            </a:r>
          </a:p>
        </p:txBody>
      </p:sp>
    </p:spTree>
    <p:extLst>
      <p:ext uri="{BB962C8B-B14F-4D97-AF65-F5344CB8AC3E}">
        <p14:creationId xmlns:p14="http://schemas.microsoft.com/office/powerpoint/2010/main" val="1860004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日期占位符 1"/>
          <p:cNvSpPr>
            <a:spLocks noGrp="1"/>
          </p:cNvSpPr>
          <p:nvPr>
            <p:ph type="dt" sz="half" idx="10"/>
          </p:nvPr>
        </p:nvSpPr>
        <p:spPr bwMode="auto">
          <a:xfrm>
            <a:off x="4724400" y="6240463"/>
            <a:ext cx="4419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20000"/>
              </a:spcBef>
            </a:pPr>
            <a:r>
              <a:rPr lang="en-US" altLang="zh-CN">
                <a:solidFill>
                  <a:srgbClr val="000000"/>
                </a:solidFill>
              </a:rPr>
              <a:t>                    </a:t>
            </a:r>
            <a:fld id="{0F7B6E45-5B8B-48AA-8A49-8CDEA0E4BDBA}" type="datetime2">
              <a:rPr lang="zh-CN" altLang="en-US" smtClean="0">
                <a:solidFill>
                  <a:srgbClr val="000000"/>
                </a:solidFill>
              </a:rPr>
              <a:pPr>
                <a:spcBef>
                  <a:spcPct val="20000"/>
                </a:spcBef>
              </a:pPr>
              <a:t>2022年7月26日</a:t>
            </a:fld>
            <a:r>
              <a:rPr lang="en-US" altLang="zh-CN">
                <a:solidFill>
                  <a:srgbClr val="000000"/>
                </a:solidFill>
              </a:rPr>
              <a:t>        </a:t>
            </a:r>
          </a:p>
        </p:txBody>
      </p:sp>
      <p:sp>
        <p:nvSpPr>
          <p:cNvPr id="56323" name="页脚占位符 2"/>
          <p:cNvSpPr>
            <a:spLocks noGrp="1"/>
          </p:cNvSpPr>
          <p:nvPr>
            <p:ph type="ftr" sz="quarter" idx="11"/>
          </p:nvPr>
        </p:nvSpPr>
        <p:spPr>
          <a:xfrm>
            <a:off x="0" y="6240463"/>
            <a:ext cx="3781425"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r>
              <a:rPr lang="zh-CN" altLang="en-US" sz="1600">
                <a:solidFill>
                  <a:srgbClr val="00B050"/>
                </a:solidFill>
                <a:latin typeface="华文行楷" panose="02010800040101010101" pitchFamily="2" charset="-122"/>
                <a:ea typeface="华文行楷" panose="02010800040101010101" pitchFamily="2" charset="-122"/>
              </a:rPr>
              <a:t>北京林业大学信息学院</a:t>
            </a:r>
            <a:endParaRPr lang="zh-CN" altLang="en-US" sz="1400">
              <a:solidFill>
                <a:srgbClr val="00B050"/>
              </a:solidFill>
              <a:latin typeface="华文行楷" panose="02010800040101010101" pitchFamily="2" charset="-122"/>
              <a:ea typeface="华文行楷" panose="02010800040101010101" pitchFamily="2" charset="-122"/>
            </a:endParaRPr>
          </a:p>
        </p:txBody>
      </p:sp>
      <p:sp>
        <p:nvSpPr>
          <p:cNvPr id="56324" name="Text Box 158"/>
          <p:cNvSpPr txBox="1">
            <a:spLocks noChangeArrowheads="1"/>
          </p:cNvSpPr>
          <p:nvPr/>
        </p:nvSpPr>
        <p:spPr bwMode="auto">
          <a:xfrm>
            <a:off x="0" y="0"/>
            <a:ext cx="9144000" cy="6932613"/>
          </a:xfrm>
          <a:prstGeom prst="rect">
            <a:avLst/>
          </a:prstGeom>
          <a:solidFill>
            <a:srgbClr val="FFFFE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endParaRPr lang="en-US" altLang="zh-CN" b="0">
              <a:solidFill>
                <a:srgbClr val="000000"/>
              </a:solidFill>
            </a:endParaRPr>
          </a:p>
          <a:p>
            <a:pPr>
              <a:spcBef>
                <a:spcPct val="50000"/>
              </a:spcBef>
            </a:pPr>
            <a:endParaRPr lang="en-US" altLang="zh-CN" b="0">
              <a:solidFill>
                <a:srgbClr val="000000"/>
              </a:solidFill>
            </a:endParaRPr>
          </a:p>
          <a:p>
            <a:pPr>
              <a:spcBef>
                <a:spcPct val="50000"/>
              </a:spcBef>
            </a:pPr>
            <a:endParaRPr lang="en-US" altLang="zh-CN" b="0">
              <a:solidFill>
                <a:srgbClr val="000000"/>
              </a:solidFill>
            </a:endParaRPr>
          </a:p>
          <a:p>
            <a:pPr>
              <a:spcBef>
                <a:spcPct val="50000"/>
              </a:spcBef>
            </a:pPr>
            <a:endParaRPr lang="en-US" altLang="zh-CN" b="0">
              <a:solidFill>
                <a:srgbClr val="000000"/>
              </a:solidFill>
            </a:endParaRPr>
          </a:p>
          <a:p>
            <a:pPr>
              <a:spcBef>
                <a:spcPct val="50000"/>
              </a:spcBef>
            </a:pPr>
            <a:endParaRPr lang="en-US" altLang="zh-CN" b="0">
              <a:solidFill>
                <a:srgbClr val="000000"/>
              </a:solidFill>
            </a:endParaRPr>
          </a:p>
          <a:p>
            <a:pPr>
              <a:spcBef>
                <a:spcPct val="50000"/>
              </a:spcBef>
            </a:pPr>
            <a:endParaRPr lang="en-US" altLang="zh-CN" b="0">
              <a:solidFill>
                <a:srgbClr val="000000"/>
              </a:solidFill>
            </a:endParaRPr>
          </a:p>
          <a:p>
            <a:pPr>
              <a:spcBef>
                <a:spcPct val="50000"/>
              </a:spcBef>
            </a:pPr>
            <a:endParaRPr lang="en-US" altLang="zh-CN" b="0">
              <a:solidFill>
                <a:srgbClr val="000000"/>
              </a:solidFill>
            </a:endParaRPr>
          </a:p>
          <a:p>
            <a:pPr>
              <a:spcBef>
                <a:spcPct val="50000"/>
              </a:spcBef>
            </a:pPr>
            <a:endParaRPr lang="en-US" altLang="zh-CN" b="0">
              <a:solidFill>
                <a:srgbClr val="000000"/>
              </a:solidFill>
            </a:endParaRPr>
          </a:p>
          <a:p>
            <a:pPr>
              <a:spcBef>
                <a:spcPct val="50000"/>
              </a:spcBef>
            </a:pPr>
            <a:endParaRPr lang="en-US" altLang="zh-CN" b="0">
              <a:solidFill>
                <a:srgbClr val="000000"/>
              </a:solidFill>
            </a:endParaRPr>
          </a:p>
          <a:p>
            <a:pPr>
              <a:spcBef>
                <a:spcPct val="50000"/>
              </a:spcBef>
            </a:pPr>
            <a:endParaRPr lang="en-US" altLang="zh-CN" b="0">
              <a:solidFill>
                <a:srgbClr val="000000"/>
              </a:solidFill>
            </a:endParaRPr>
          </a:p>
          <a:p>
            <a:pPr>
              <a:spcBef>
                <a:spcPct val="50000"/>
              </a:spcBef>
            </a:pPr>
            <a:endParaRPr lang="en-US" altLang="zh-CN" b="0">
              <a:solidFill>
                <a:srgbClr val="000000"/>
              </a:solidFill>
            </a:endParaRPr>
          </a:p>
        </p:txBody>
      </p:sp>
      <p:grpSp>
        <p:nvGrpSpPr>
          <p:cNvPr id="2" name="Group 160"/>
          <p:cNvGrpSpPr>
            <a:grpSpLocks/>
          </p:cNvGrpSpPr>
          <p:nvPr/>
        </p:nvGrpSpPr>
        <p:grpSpPr bwMode="auto">
          <a:xfrm>
            <a:off x="233363" y="3381375"/>
            <a:ext cx="1143000" cy="1235075"/>
            <a:chOff x="192" y="2160"/>
            <a:chExt cx="720" cy="778"/>
          </a:xfrm>
        </p:grpSpPr>
        <p:sp>
          <p:nvSpPr>
            <p:cNvPr id="56474" name="Line 161"/>
            <p:cNvSpPr>
              <a:spLocks noChangeShapeType="1"/>
            </p:cNvSpPr>
            <p:nvPr/>
          </p:nvSpPr>
          <p:spPr bwMode="auto">
            <a:xfrm>
              <a:off x="480" y="2400"/>
              <a:ext cx="0" cy="336"/>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sp>
          <p:nvSpPr>
            <p:cNvPr id="56475" name="Text Box 162"/>
            <p:cNvSpPr txBox="1">
              <a:spLocks noChangeArrowheads="1"/>
            </p:cNvSpPr>
            <p:nvPr/>
          </p:nvSpPr>
          <p:spPr bwMode="auto">
            <a:xfrm>
              <a:off x="192" y="2160"/>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zh-CN" altLang="en-US" sz="2000">
                  <a:solidFill>
                    <a:srgbClr val="000000"/>
                  </a:solidFill>
                  <a:ea typeface="宋体" panose="02010600030101010101" pitchFamily="2" charset="-122"/>
                </a:rPr>
                <a:t>主程序</a:t>
              </a:r>
            </a:p>
          </p:txBody>
        </p:sp>
        <p:sp>
          <p:nvSpPr>
            <p:cNvPr id="56476" name="Text Box 163"/>
            <p:cNvSpPr txBox="1">
              <a:spLocks noChangeArrowheads="1"/>
            </p:cNvSpPr>
            <p:nvPr/>
          </p:nvSpPr>
          <p:spPr bwMode="auto">
            <a:xfrm>
              <a:off x="240" y="2688"/>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000">
                  <a:solidFill>
                    <a:srgbClr val="000000"/>
                  </a:solidFill>
                  <a:ea typeface="宋体" panose="02010600030101010101" pitchFamily="2" charset="-122"/>
                </a:rPr>
                <a:t>Pre( T )</a:t>
              </a:r>
            </a:p>
          </p:txBody>
        </p:sp>
      </p:grpSp>
      <p:sp>
        <p:nvSpPr>
          <p:cNvPr id="912548" name="Line 164"/>
          <p:cNvSpPr>
            <a:spLocks noChangeShapeType="1"/>
          </p:cNvSpPr>
          <p:nvPr/>
        </p:nvSpPr>
        <p:spPr bwMode="auto">
          <a:xfrm>
            <a:off x="690563" y="4676775"/>
            <a:ext cx="1587" cy="60960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sp>
        <p:nvSpPr>
          <p:cNvPr id="912549" name="Text Box 165"/>
          <p:cNvSpPr txBox="1">
            <a:spLocks noChangeArrowheads="1"/>
          </p:cNvSpPr>
          <p:nvPr/>
        </p:nvSpPr>
        <p:spPr bwMode="auto">
          <a:xfrm>
            <a:off x="7777163" y="3686175"/>
            <a:ext cx="762000" cy="39687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zh-CN" altLang="en-US" sz="2000" b="0">
                <a:solidFill>
                  <a:srgbClr val="000000"/>
                </a:solidFill>
                <a:ea typeface="宋体" panose="02010600030101010101" pitchFamily="2" charset="-122"/>
              </a:rPr>
              <a:t>返回</a:t>
            </a:r>
          </a:p>
        </p:txBody>
      </p:sp>
      <p:grpSp>
        <p:nvGrpSpPr>
          <p:cNvPr id="3" name="Group 166"/>
          <p:cNvGrpSpPr>
            <a:grpSpLocks/>
          </p:cNvGrpSpPr>
          <p:nvPr/>
        </p:nvGrpSpPr>
        <p:grpSpPr bwMode="auto">
          <a:xfrm>
            <a:off x="7167563" y="3228975"/>
            <a:ext cx="533400" cy="838200"/>
            <a:chOff x="4560" y="1968"/>
            <a:chExt cx="336" cy="528"/>
          </a:xfrm>
        </p:grpSpPr>
        <p:sp>
          <p:nvSpPr>
            <p:cNvPr id="56470" name="Line 167"/>
            <p:cNvSpPr>
              <a:spLocks noChangeShapeType="1"/>
            </p:cNvSpPr>
            <p:nvPr/>
          </p:nvSpPr>
          <p:spPr bwMode="auto">
            <a:xfrm>
              <a:off x="4560" y="2448"/>
              <a:ext cx="192"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sp>
          <p:nvSpPr>
            <p:cNvPr id="56471" name="Line 168"/>
            <p:cNvSpPr>
              <a:spLocks noChangeShapeType="1"/>
            </p:cNvSpPr>
            <p:nvPr/>
          </p:nvSpPr>
          <p:spPr bwMode="auto">
            <a:xfrm>
              <a:off x="4752" y="1968"/>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sp>
          <p:nvSpPr>
            <p:cNvPr id="56472" name="Line 169"/>
            <p:cNvSpPr>
              <a:spLocks noChangeShapeType="1"/>
            </p:cNvSpPr>
            <p:nvPr/>
          </p:nvSpPr>
          <p:spPr bwMode="auto">
            <a:xfrm>
              <a:off x="4752" y="2496"/>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sp>
          <p:nvSpPr>
            <p:cNvPr id="56473" name="Line 170"/>
            <p:cNvSpPr>
              <a:spLocks noChangeShapeType="1"/>
            </p:cNvSpPr>
            <p:nvPr/>
          </p:nvSpPr>
          <p:spPr bwMode="auto">
            <a:xfrm flipV="1">
              <a:off x="4752" y="1968"/>
              <a:ext cx="0" cy="528"/>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grpSp>
      <p:sp>
        <p:nvSpPr>
          <p:cNvPr id="912555" name="Text Box 171"/>
          <p:cNvSpPr txBox="1">
            <a:spLocks noChangeArrowheads="1"/>
          </p:cNvSpPr>
          <p:nvPr/>
        </p:nvSpPr>
        <p:spPr bwMode="auto">
          <a:xfrm>
            <a:off x="7777163" y="4600575"/>
            <a:ext cx="762000" cy="39687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zh-CN" altLang="en-US" sz="2000" b="0">
                <a:solidFill>
                  <a:srgbClr val="000000"/>
                </a:solidFill>
                <a:ea typeface="宋体" panose="02010600030101010101" pitchFamily="2" charset="-122"/>
              </a:rPr>
              <a:t>返回</a:t>
            </a:r>
          </a:p>
        </p:txBody>
      </p:sp>
      <p:grpSp>
        <p:nvGrpSpPr>
          <p:cNvPr id="4" name="Group 172"/>
          <p:cNvGrpSpPr>
            <a:grpSpLocks/>
          </p:cNvGrpSpPr>
          <p:nvPr/>
        </p:nvGrpSpPr>
        <p:grpSpPr bwMode="auto">
          <a:xfrm>
            <a:off x="7167563" y="4143375"/>
            <a:ext cx="533400" cy="838200"/>
            <a:chOff x="4560" y="2544"/>
            <a:chExt cx="336" cy="528"/>
          </a:xfrm>
        </p:grpSpPr>
        <p:sp>
          <p:nvSpPr>
            <p:cNvPr id="56466" name="Line 173"/>
            <p:cNvSpPr>
              <a:spLocks noChangeShapeType="1"/>
            </p:cNvSpPr>
            <p:nvPr/>
          </p:nvSpPr>
          <p:spPr bwMode="auto">
            <a:xfrm>
              <a:off x="4560" y="2688"/>
              <a:ext cx="192"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sp>
          <p:nvSpPr>
            <p:cNvPr id="56467" name="Line 174"/>
            <p:cNvSpPr>
              <a:spLocks noChangeShapeType="1"/>
            </p:cNvSpPr>
            <p:nvPr/>
          </p:nvSpPr>
          <p:spPr bwMode="auto">
            <a:xfrm>
              <a:off x="4752" y="2544"/>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sp>
          <p:nvSpPr>
            <p:cNvPr id="56468" name="Line 175"/>
            <p:cNvSpPr>
              <a:spLocks noChangeShapeType="1"/>
            </p:cNvSpPr>
            <p:nvPr/>
          </p:nvSpPr>
          <p:spPr bwMode="auto">
            <a:xfrm>
              <a:off x="4752" y="3072"/>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sp>
          <p:nvSpPr>
            <p:cNvPr id="56469" name="Line 176"/>
            <p:cNvSpPr>
              <a:spLocks noChangeShapeType="1"/>
            </p:cNvSpPr>
            <p:nvPr/>
          </p:nvSpPr>
          <p:spPr bwMode="auto">
            <a:xfrm flipV="1">
              <a:off x="4752" y="2544"/>
              <a:ext cx="0" cy="528"/>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grpSp>
      <p:grpSp>
        <p:nvGrpSpPr>
          <p:cNvPr id="5" name="Group 177"/>
          <p:cNvGrpSpPr>
            <a:grpSpLocks/>
          </p:cNvGrpSpPr>
          <p:nvPr/>
        </p:nvGrpSpPr>
        <p:grpSpPr bwMode="auto">
          <a:xfrm>
            <a:off x="3128963" y="4448175"/>
            <a:ext cx="609600" cy="1752600"/>
            <a:chOff x="2016" y="2736"/>
            <a:chExt cx="384" cy="1104"/>
          </a:xfrm>
        </p:grpSpPr>
        <p:sp>
          <p:nvSpPr>
            <p:cNvPr id="56462" name="Line 178"/>
            <p:cNvSpPr>
              <a:spLocks noChangeShapeType="1"/>
            </p:cNvSpPr>
            <p:nvPr/>
          </p:nvSpPr>
          <p:spPr bwMode="auto">
            <a:xfrm>
              <a:off x="2016" y="2832"/>
              <a:ext cx="240"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sp>
          <p:nvSpPr>
            <p:cNvPr id="56463" name="Line 179"/>
            <p:cNvSpPr>
              <a:spLocks noChangeShapeType="1"/>
            </p:cNvSpPr>
            <p:nvPr/>
          </p:nvSpPr>
          <p:spPr bwMode="auto">
            <a:xfrm>
              <a:off x="2256" y="2736"/>
              <a:ext cx="0" cy="1104"/>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sp>
          <p:nvSpPr>
            <p:cNvPr id="56464" name="Line 180"/>
            <p:cNvSpPr>
              <a:spLocks noChangeShapeType="1"/>
            </p:cNvSpPr>
            <p:nvPr/>
          </p:nvSpPr>
          <p:spPr bwMode="auto">
            <a:xfrm>
              <a:off x="2256" y="2736"/>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sp>
          <p:nvSpPr>
            <p:cNvPr id="56465" name="Line 181"/>
            <p:cNvSpPr>
              <a:spLocks noChangeShapeType="1"/>
            </p:cNvSpPr>
            <p:nvPr/>
          </p:nvSpPr>
          <p:spPr bwMode="auto">
            <a:xfrm>
              <a:off x="2256" y="3840"/>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grpSp>
      <p:grpSp>
        <p:nvGrpSpPr>
          <p:cNvPr id="6" name="Group 182"/>
          <p:cNvGrpSpPr>
            <a:grpSpLocks/>
          </p:cNvGrpSpPr>
          <p:nvPr/>
        </p:nvGrpSpPr>
        <p:grpSpPr bwMode="auto">
          <a:xfrm>
            <a:off x="3814763" y="5743575"/>
            <a:ext cx="1371600" cy="396875"/>
            <a:chOff x="2448" y="3552"/>
            <a:chExt cx="864" cy="250"/>
          </a:xfrm>
        </p:grpSpPr>
        <p:sp>
          <p:nvSpPr>
            <p:cNvPr id="56460" name="Text Box 183"/>
            <p:cNvSpPr txBox="1">
              <a:spLocks noChangeArrowheads="1"/>
            </p:cNvSpPr>
            <p:nvPr/>
          </p:nvSpPr>
          <p:spPr bwMode="auto">
            <a:xfrm>
              <a:off x="2448" y="3552"/>
              <a:ext cx="864" cy="250"/>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000" b="0">
                  <a:solidFill>
                    <a:srgbClr val="000000"/>
                  </a:solidFill>
                  <a:ea typeface="宋体" panose="02010600030101010101" pitchFamily="2" charset="-122"/>
                </a:rPr>
                <a:t>pre(T    R);</a:t>
              </a:r>
            </a:p>
          </p:txBody>
        </p:sp>
        <p:sp>
          <p:nvSpPr>
            <p:cNvPr id="56461" name="Line 184"/>
            <p:cNvSpPr>
              <a:spLocks noChangeShapeType="1"/>
            </p:cNvSpPr>
            <p:nvPr/>
          </p:nvSpPr>
          <p:spPr bwMode="auto">
            <a:xfrm>
              <a:off x="2880" y="3696"/>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grpSp>
      <p:sp>
        <p:nvSpPr>
          <p:cNvPr id="912569" name="Text Box 185"/>
          <p:cNvSpPr txBox="1">
            <a:spLocks noChangeArrowheads="1"/>
          </p:cNvSpPr>
          <p:nvPr/>
        </p:nvSpPr>
        <p:spPr bwMode="auto">
          <a:xfrm>
            <a:off x="5719763" y="5286375"/>
            <a:ext cx="762000" cy="39687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zh-CN" altLang="en-US" sz="2000" b="0">
                <a:solidFill>
                  <a:srgbClr val="000000"/>
                </a:solidFill>
                <a:ea typeface="宋体" panose="02010600030101010101" pitchFamily="2" charset="-122"/>
              </a:rPr>
              <a:t>返回</a:t>
            </a:r>
          </a:p>
        </p:txBody>
      </p:sp>
      <p:grpSp>
        <p:nvGrpSpPr>
          <p:cNvPr id="7" name="Group 186"/>
          <p:cNvGrpSpPr>
            <a:grpSpLocks/>
          </p:cNvGrpSpPr>
          <p:nvPr/>
        </p:nvGrpSpPr>
        <p:grpSpPr bwMode="auto">
          <a:xfrm>
            <a:off x="5110163" y="4829175"/>
            <a:ext cx="533400" cy="838200"/>
            <a:chOff x="3264" y="2976"/>
            <a:chExt cx="336" cy="528"/>
          </a:xfrm>
        </p:grpSpPr>
        <p:sp>
          <p:nvSpPr>
            <p:cNvPr id="56456" name="Line 187"/>
            <p:cNvSpPr>
              <a:spLocks noChangeShapeType="1"/>
            </p:cNvSpPr>
            <p:nvPr/>
          </p:nvSpPr>
          <p:spPr bwMode="auto">
            <a:xfrm>
              <a:off x="3264" y="3456"/>
              <a:ext cx="192"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sp>
          <p:nvSpPr>
            <p:cNvPr id="56457" name="Line 188"/>
            <p:cNvSpPr>
              <a:spLocks noChangeShapeType="1"/>
            </p:cNvSpPr>
            <p:nvPr/>
          </p:nvSpPr>
          <p:spPr bwMode="auto">
            <a:xfrm>
              <a:off x="3456" y="2976"/>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sp>
          <p:nvSpPr>
            <p:cNvPr id="56458" name="Line 189"/>
            <p:cNvSpPr>
              <a:spLocks noChangeShapeType="1"/>
            </p:cNvSpPr>
            <p:nvPr/>
          </p:nvSpPr>
          <p:spPr bwMode="auto">
            <a:xfrm>
              <a:off x="3456" y="3504"/>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sp>
          <p:nvSpPr>
            <p:cNvPr id="56459" name="Line 190"/>
            <p:cNvSpPr>
              <a:spLocks noChangeShapeType="1"/>
            </p:cNvSpPr>
            <p:nvPr/>
          </p:nvSpPr>
          <p:spPr bwMode="auto">
            <a:xfrm flipV="1">
              <a:off x="3456" y="2976"/>
              <a:ext cx="0" cy="528"/>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grpSp>
      <p:sp>
        <p:nvSpPr>
          <p:cNvPr id="912575" name="Text Box 191"/>
          <p:cNvSpPr txBox="1">
            <a:spLocks noChangeArrowheads="1"/>
          </p:cNvSpPr>
          <p:nvPr/>
        </p:nvSpPr>
        <p:spPr bwMode="auto">
          <a:xfrm>
            <a:off x="5719763" y="6200775"/>
            <a:ext cx="762000" cy="39687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zh-CN" altLang="en-US" sz="2000" b="0">
                <a:solidFill>
                  <a:srgbClr val="000000"/>
                </a:solidFill>
                <a:ea typeface="宋体" panose="02010600030101010101" pitchFamily="2" charset="-122"/>
              </a:rPr>
              <a:t>返回</a:t>
            </a:r>
          </a:p>
        </p:txBody>
      </p:sp>
      <p:grpSp>
        <p:nvGrpSpPr>
          <p:cNvPr id="8" name="Group 192"/>
          <p:cNvGrpSpPr>
            <a:grpSpLocks/>
          </p:cNvGrpSpPr>
          <p:nvPr/>
        </p:nvGrpSpPr>
        <p:grpSpPr bwMode="auto">
          <a:xfrm>
            <a:off x="5110163" y="5743575"/>
            <a:ext cx="533400" cy="838200"/>
            <a:chOff x="3264" y="3552"/>
            <a:chExt cx="336" cy="528"/>
          </a:xfrm>
        </p:grpSpPr>
        <p:sp>
          <p:nvSpPr>
            <p:cNvPr id="56452" name="Line 193"/>
            <p:cNvSpPr>
              <a:spLocks noChangeShapeType="1"/>
            </p:cNvSpPr>
            <p:nvPr/>
          </p:nvSpPr>
          <p:spPr bwMode="auto">
            <a:xfrm>
              <a:off x="3264" y="3696"/>
              <a:ext cx="192"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sp>
          <p:nvSpPr>
            <p:cNvPr id="56453" name="Line 194"/>
            <p:cNvSpPr>
              <a:spLocks noChangeShapeType="1"/>
            </p:cNvSpPr>
            <p:nvPr/>
          </p:nvSpPr>
          <p:spPr bwMode="auto">
            <a:xfrm>
              <a:off x="3456" y="3552"/>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sp>
          <p:nvSpPr>
            <p:cNvPr id="56454" name="Line 195"/>
            <p:cNvSpPr>
              <a:spLocks noChangeShapeType="1"/>
            </p:cNvSpPr>
            <p:nvPr/>
          </p:nvSpPr>
          <p:spPr bwMode="auto">
            <a:xfrm>
              <a:off x="3456" y="4080"/>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sp>
          <p:nvSpPr>
            <p:cNvPr id="56455" name="Line 196"/>
            <p:cNvSpPr>
              <a:spLocks noChangeShapeType="1"/>
            </p:cNvSpPr>
            <p:nvPr/>
          </p:nvSpPr>
          <p:spPr bwMode="auto">
            <a:xfrm flipV="1">
              <a:off x="3456" y="3552"/>
              <a:ext cx="0" cy="528"/>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grpSp>
      <p:grpSp>
        <p:nvGrpSpPr>
          <p:cNvPr id="9" name="Group 197"/>
          <p:cNvGrpSpPr>
            <a:grpSpLocks/>
          </p:cNvGrpSpPr>
          <p:nvPr/>
        </p:nvGrpSpPr>
        <p:grpSpPr bwMode="auto">
          <a:xfrm>
            <a:off x="1223963" y="3076575"/>
            <a:ext cx="609600" cy="1752600"/>
            <a:chOff x="816" y="1872"/>
            <a:chExt cx="384" cy="1104"/>
          </a:xfrm>
        </p:grpSpPr>
        <p:sp>
          <p:nvSpPr>
            <p:cNvPr id="56448" name="Line 198"/>
            <p:cNvSpPr>
              <a:spLocks noChangeShapeType="1"/>
            </p:cNvSpPr>
            <p:nvPr/>
          </p:nvSpPr>
          <p:spPr bwMode="auto">
            <a:xfrm>
              <a:off x="816" y="2736"/>
              <a:ext cx="240"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sp>
          <p:nvSpPr>
            <p:cNvPr id="56449" name="Line 199"/>
            <p:cNvSpPr>
              <a:spLocks noChangeShapeType="1"/>
            </p:cNvSpPr>
            <p:nvPr/>
          </p:nvSpPr>
          <p:spPr bwMode="auto">
            <a:xfrm>
              <a:off x="1056" y="1872"/>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sp>
          <p:nvSpPr>
            <p:cNvPr id="56450" name="Line 200"/>
            <p:cNvSpPr>
              <a:spLocks noChangeShapeType="1"/>
            </p:cNvSpPr>
            <p:nvPr/>
          </p:nvSpPr>
          <p:spPr bwMode="auto">
            <a:xfrm>
              <a:off x="1056" y="2976"/>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sp>
          <p:nvSpPr>
            <p:cNvPr id="56451" name="Line 201"/>
            <p:cNvSpPr>
              <a:spLocks noChangeShapeType="1"/>
            </p:cNvSpPr>
            <p:nvPr/>
          </p:nvSpPr>
          <p:spPr bwMode="auto">
            <a:xfrm flipV="1">
              <a:off x="1056" y="1872"/>
              <a:ext cx="0" cy="1104"/>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grpSp>
      <p:grpSp>
        <p:nvGrpSpPr>
          <p:cNvPr id="10" name="Group 202"/>
          <p:cNvGrpSpPr>
            <a:grpSpLocks/>
          </p:cNvGrpSpPr>
          <p:nvPr/>
        </p:nvGrpSpPr>
        <p:grpSpPr bwMode="auto">
          <a:xfrm>
            <a:off x="5033963" y="2847975"/>
            <a:ext cx="762000" cy="1752600"/>
            <a:chOff x="3216" y="1728"/>
            <a:chExt cx="480" cy="1104"/>
          </a:xfrm>
        </p:grpSpPr>
        <p:sp>
          <p:nvSpPr>
            <p:cNvPr id="56444" name="Line 203"/>
            <p:cNvSpPr>
              <a:spLocks noChangeShapeType="1"/>
            </p:cNvSpPr>
            <p:nvPr/>
          </p:nvSpPr>
          <p:spPr bwMode="auto">
            <a:xfrm>
              <a:off x="3552" y="1728"/>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sp>
          <p:nvSpPr>
            <p:cNvPr id="56445" name="Line 204"/>
            <p:cNvSpPr>
              <a:spLocks noChangeShapeType="1"/>
            </p:cNvSpPr>
            <p:nvPr/>
          </p:nvSpPr>
          <p:spPr bwMode="auto">
            <a:xfrm>
              <a:off x="3552" y="2832"/>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sp>
          <p:nvSpPr>
            <p:cNvPr id="56446" name="Line 205"/>
            <p:cNvSpPr>
              <a:spLocks noChangeShapeType="1"/>
            </p:cNvSpPr>
            <p:nvPr/>
          </p:nvSpPr>
          <p:spPr bwMode="auto">
            <a:xfrm>
              <a:off x="3216" y="2544"/>
              <a:ext cx="336"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sp>
          <p:nvSpPr>
            <p:cNvPr id="56447" name="Line 206"/>
            <p:cNvSpPr>
              <a:spLocks noChangeShapeType="1"/>
            </p:cNvSpPr>
            <p:nvPr/>
          </p:nvSpPr>
          <p:spPr bwMode="auto">
            <a:xfrm flipV="1">
              <a:off x="3552" y="1728"/>
              <a:ext cx="0" cy="1104"/>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grpSp>
      <p:grpSp>
        <p:nvGrpSpPr>
          <p:cNvPr id="11" name="Group 207"/>
          <p:cNvGrpSpPr>
            <a:grpSpLocks/>
          </p:cNvGrpSpPr>
          <p:nvPr/>
        </p:nvGrpSpPr>
        <p:grpSpPr bwMode="auto">
          <a:xfrm>
            <a:off x="5033963" y="1933575"/>
            <a:ext cx="762000" cy="1828800"/>
            <a:chOff x="3216" y="1152"/>
            <a:chExt cx="480" cy="1152"/>
          </a:xfrm>
        </p:grpSpPr>
        <p:sp>
          <p:nvSpPr>
            <p:cNvPr id="56438" name="Line 208"/>
            <p:cNvSpPr>
              <a:spLocks noChangeShapeType="1"/>
            </p:cNvSpPr>
            <p:nvPr/>
          </p:nvSpPr>
          <p:spPr bwMode="auto">
            <a:xfrm>
              <a:off x="3408" y="1488"/>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sp>
          <p:nvSpPr>
            <p:cNvPr id="56439" name="Line 209"/>
            <p:cNvSpPr>
              <a:spLocks noChangeShapeType="1"/>
            </p:cNvSpPr>
            <p:nvPr/>
          </p:nvSpPr>
          <p:spPr bwMode="auto">
            <a:xfrm>
              <a:off x="3552" y="1152"/>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sp>
          <p:nvSpPr>
            <p:cNvPr id="56440" name="Line 210"/>
            <p:cNvSpPr>
              <a:spLocks noChangeShapeType="1"/>
            </p:cNvSpPr>
            <p:nvPr/>
          </p:nvSpPr>
          <p:spPr bwMode="auto">
            <a:xfrm>
              <a:off x="3552" y="1680"/>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sp>
          <p:nvSpPr>
            <p:cNvPr id="56441" name="Line 211"/>
            <p:cNvSpPr>
              <a:spLocks noChangeShapeType="1"/>
            </p:cNvSpPr>
            <p:nvPr/>
          </p:nvSpPr>
          <p:spPr bwMode="auto">
            <a:xfrm flipV="1">
              <a:off x="3552" y="1152"/>
              <a:ext cx="0" cy="528"/>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sp>
          <p:nvSpPr>
            <p:cNvPr id="56442" name="Line 212"/>
            <p:cNvSpPr>
              <a:spLocks noChangeShapeType="1"/>
            </p:cNvSpPr>
            <p:nvPr/>
          </p:nvSpPr>
          <p:spPr bwMode="auto">
            <a:xfrm>
              <a:off x="3216" y="2304"/>
              <a:ext cx="192"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sp>
          <p:nvSpPr>
            <p:cNvPr id="56443" name="Line 213"/>
            <p:cNvSpPr>
              <a:spLocks noChangeShapeType="1"/>
            </p:cNvSpPr>
            <p:nvPr/>
          </p:nvSpPr>
          <p:spPr bwMode="auto">
            <a:xfrm flipV="1">
              <a:off x="3408" y="1488"/>
              <a:ext cx="0" cy="81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grpSp>
      <p:grpSp>
        <p:nvGrpSpPr>
          <p:cNvPr id="12" name="Group 214"/>
          <p:cNvGrpSpPr>
            <a:grpSpLocks/>
          </p:cNvGrpSpPr>
          <p:nvPr/>
        </p:nvGrpSpPr>
        <p:grpSpPr bwMode="auto">
          <a:xfrm>
            <a:off x="5872163" y="4143375"/>
            <a:ext cx="1371600" cy="396875"/>
            <a:chOff x="3744" y="2544"/>
            <a:chExt cx="864" cy="250"/>
          </a:xfrm>
        </p:grpSpPr>
        <p:sp>
          <p:nvSpPr>
            <p:cNvPr id="56436" name="Text Box 215"/>
            <p:cNvSpPr txBox="1">
              <a:spLocks noChangeArrowheads="1"/>
            </p:cNvSpPr>
            <p:nvPr/>
          </p:nvSpPr>
          <p:spPr bwMode="auto">
            <a:xfrm>
              <a:off x="3744" y="2544"/>
              <a:ext cx="864" cy="250"/>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000" b="0">
                  <a:solidFill>
                    <a:srgbClr val="000000"/>
                  </a:solidFill>
                  <a:ea typeface="宋体" panose="02010600030101010101" pitchFamily="2" charset="-122"/>
                </a:rPr>
                <a:t>pre(T    R);</a:t>
              </a:r>
            </a:p>
          </p:txBody>
        </p:sp>
        <p:sp>
          <p:nvSpPr>
            <p:cNvPr id="56437" name="Line 216"/>
            <p:cNvSpPr>
              <a:spLocks noChangeShapeType="1"/>
            </p:cNvSpPr>
            <p:nvPr/>
          </p:nvSpPr>
          <p:spPr bwMode="auto">
            <a:xfrm>
              <a:off x="4176" y="2688"/>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grpSp>
      <p:sp>
        <p:nvSpPr>
          <p:cNvPr id="56342" name="Oval 217"/>
          <p:cNvSpPr>
            <a:spLocks noChangeArrowheads="1"/>
          </p:cNvSpPr>
          <p:nvPr/>
        </p:nvSpPr>
        <p:spPr bwMode="auto">
          <a:xfrm>
            <a:off x="7396163" y="180975"/>
            <a:ext cx="533400" cy="457200"/>
          </a:xfrm>
          <a:prstGeom prst="ellipse">
            <a:avLst/>
          </a:prstGeom>
          <a:solidFill>
            <a:schemeClr val="accent6">
              <a:lumMod val="40000"/>
              <a:lumOff val="60000"/>
            </a:schemeClr>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a:r>
              <a:rPr lang="en-US" altLang="zh-CN" sz="2400" b="0">
                <a:solidFill>
                  <a:srgbClr val="000000"/>
                </a:solidFill>
                <a:ea typeface="宋体" panose="02010600030101010101" pitchFamily="2" charset="-122"/>
              </a:rPr>
              <a:t>A</a:t>
            </a:r>
          </a:p>
        </p:txBody>
      </p:sp>
      <p:sp>
        <p:nvSpPr>
          <p:cNvPr id="56343" name="Oval 218"/>
          <p:cNvSpPr>
            <a:spLocks noChangeArrowheads="1"/>
          </p:cNvSpPr>
          <p:nvPr/>
        </p:nvSpPr>
        <p:spPr bwMode="auto">
          <a:xfrm>
            <a:off x="8234363" y="1019175"/>
            <a:ext cx="533400" cy="457200"/>
          </a:xfrm>
          <a:prstGeom prst="ellipse">
            <a:avLst/>
          </a:prstGeom>
          <a:solidFill>
            <a:srgbClr val="FFFFCC"/>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a:r>
              <a:rPr lang="en-US" altLang="zh-CN" sz="2400" b="0">
                <a:solidFill>
                  <a:srgbClr val="000000"/>
                </a:solidFill>
                <a:ea typeface="宋体" panose="02010600030101010101" pitchFamily="2" charset="-122"/>
              </a:rPr>
              <a:t>C</a:t>
            </a:r>
          </a:p>
        </p:txBody>
      </p:sp>
      <p:sp>
        <p:nvSpPr>
          <p:cNvPr id="56344" name="Oval 219"/>
          <p:cNvSpPr>
            <a:spLocks noChangeArrowheads="1"/>
          </p:cNvSpPr>
          <p:nvPr/>
        </p:nvSpPr>
        <p:spPr bwMode="auto">
          <a:xfrm>
            <a:off x="6557963" y="1019175"/>
            <a:ext cx="533400" cy="457200"/>
          </a:xfrm>
          <a:prstGeom prst="ellipse">
            <a:avLst/>
          </a:prstGeom>
          <a:solidFill>
            <a:srgbClr val="CCFFCC"/>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a:r>
              <a:rPr lang="en-US" altLang="zh-CN" sz="2400" b="0">
                <a:solidFill>
                  <a:srgbClr val="000000"/>
                </a:solidFill>
                <a:ea typeface="宋体" panose="02010600030101010101" pitchFamily="2" charset="-122"/>
              </a:rPr>
              <a:t>B</a:t>
            </a:r>
          </a:p>
        </p:txBody>
      </p:sp>
      <p:sp>
        <p:nvSpPr>
          <p:cNvPr id="56345" name="Oval 220"/>
          <p:cNvSpPr>
            <a:spLocks noChangeArrowheads="1"/>
          </p:cNvSpPr>
          <p:nvPr/>
        </p:nvSpPr>
        <p:spPr bwMode="auto">
          <a:xfrm>
            <a:off x="7472363" y="2085975"/>
            <a:ext cx="533400" cy="457200"/>
          </a:xfrm>
          <a:prstGeom prst="ellipse">
            <a:avLst/>
          </a:prstGeom>
          <a:solidFill>
            <a:srgbClr val="99CCFF"/>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a:r>
              <a:rPr lang="en-US" altLang="zh-CN" sz="2400" b="0">
                <a:solidFill>
                  <a:srgbClr val="000000"/>
                </a:solidFill>
                <a:ea typeface="宋体" panose="02010600030101010101" pitchFamily="2" charset="-122"/>
              </a:rPr>
              <a:t>D</a:t>
            </a:r>
          </a:p>
        </p:txBody>
      </p:sp>
      <p:cxnSp>
        <p:nvCxnSpPr>
          <p:cNvPr id="56346" name="AutoShape 221"/>
          <p:cNvCxnSpPr>
            <a:cxnSpLocks noChangeShapeType="1"/>
            <a:stCxn id="56342" idx="3"/>
            <a:endCxn id="56344" idx="7"/>
          </p:cNvCxnSpPr>
          <p:nvPr/>
        </p:nvCxnSpPr>
        <p:spPr bwMode="auto">
          <a:xfrm flipH="1">
            <a:off x="7013575" y="571500"/>
            <a:ext cx="460375" cy="5143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6347" name="AutoShape 222"/>
          <p:cNvCxnSpPr>
            <a:cxnSpLocks noChangeShapeType="1"/>
            <a:stCxn id="56342" idx="5"/>
            <a:endCxn id="56343" idx="1"/>
          </p:cNvCxnSpPr>
          <p:nvPr/>
        </p:nvCxnSpPr>
        <p:spPr bwMode="auto">
          <a:xfrm>
            <a:off x="7851775" y="571500"/>
            <a:ext cx="460375" cy="5143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6348" name="AutoShape 223"/>
          <p:cNvCxnSpPr>
            <a:cxnSpLocks noChangeShapeType="1"/>
            <a:stCxn id="56344" idx="5"/>
            <a:endCxn id="56345" idx="1"/>
          </p:cNvCxnSpPr>
          <p:nvPr/>
        </p:nvCxnSpPr>
        <p:spPr bwMode="auto">
          <a:xfrm>
            <a:off x="7013575" y="1409700"/>
            <a:ext cx="536575" cy="7429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13" name="Group 224"/>
          <p:cNvGrpSpPr>
            <a:grpSpLocks/>
          </p:cNvGrpSpPr>
          <p:nvPr/>
        </p:nvGrpSpPr>
        <p:grpSpPr bwMode="auto">
          <a:xfrm>
            <a:off x="3738563" y="1019175"/>
            <a:ext cx="3352800" cy="2911475"/>
            <a:chOff x="2400" y="672"/>
            <a:chExt cx="2112" cy="1834"/>
          </a:xfrm>
        </p:grpSpPr>
        <p:grpSp>
          <p:nvGrpSpPr>
            <p:cNvPr id="56428" name="Group 225"/>
            <p:cNvGrpSpPr>
              <a:grpSpLocks/>
            </p:cNvGrpSpPr>
            <p:nvPr/>
          </p:nvGrpSpPr>
          <p:grpSpPr bwMode="auto">
            <a:xfrm>
              <a:off x="2400" y="1728"/>
              <a:ext cx="864" cy="778"/>
              <a:chOff x="2400" y="1632"/>
              <a:chExt cx="864" cy="778"/>
            </a:xfrm>
          </p:grpSpPr>
          <p:sp>
            <p:nvSpPr>
              <p:cNvPr id="56430" name="Text Box 226"/>
              <p:cNvSpPr txBox="1">
                <a:spLocks noChangeArrowheads="1"/>
              </p:cNvSpPr>
              <p:nvPr/>
            </p:nvSpPr>
            <p:spPr bwMode="auto">
              <a:xfrm>
                <a:off x="2400" y="1632"/>
                <a:ext cx="240" cy="2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000" b="0">
                    <a:solidFill>
                      <a:srgbClr val="000000"/>
                    </a:solidFill>
                    <a:ea typeface="宋体" panose="02010600030101010101" pitchFamily="2" charset="-122"/>
                  </a:rPr>
                  <a:t>T</a:t>
                </a:r>
              </a:p>
            </p:txBody>
          </p:sp>
          <p:sp>
            <p:nvSpPr>
              <p:cNvPr id="56431" name="Line 227"/>
              <p:cNvSpPr>
                <a:spLocks noChangeShapeType="1"/>
              </p:cNvSpPr>
              <p:nvPr/>
            </p:nvSpPr>
            <p:spPr bwMode="auto">
              <a:xfrm>
                <a:off x="2592" y="1776"/>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sp>
            <p:nvSpPr>
              <p:cNvPr id="56432" name="Oval 228"/>
              <p:cNvSpPr>
                <a:spLocks noChangeArrowheads="1"/>
              </p:cNvSpPr>
              <p:nvPr/>
            </p:nvSpPr>
            <p:spPr bwMode="auto">
              <a:xfrm>
                <a:off x="2784" y="1680"/>
                <a:ext cx="192" cy="192"/>
              </a:xfrm>
              <a:prstGeom prst="ellipse">
                <a:avLst/>
              </a:prstGeom>
              <a:solidFill>
                <a:srgbClr val="CCFFCC"/>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a:r>
                  <a:rPr lang="en-US" altLang="zh-CN" sz="2000" b="0">
                    <a:solidFill>
                      <a:srgbClr val="000000"/>
                    </a:solidFill>
                    <a:ea typeface="宋体" panose="02010600030101010101" pitchFamily="2" charset="-122"/>
                  </a:rPr>
                  <a:t>B</a:t>
                </a:r>
              </a:p>
            </p:txBody>
          </p:sp>
          <p:sp>
            <p:nvSpPr>
              <p:cNvPr id="56433" name="Text Box 229"/>
              <p:cNvSpPr txBox="1">
                <a:spLocks noChangeArrowheads="1"/>
              </p:cNvSpPr>
              <p:nvPr/>
            </p:nvSpPr>
            <p:spPr bwMode="auto">
              <a:xfrm>
                <a:off x="2400" y="1920"/>
                <a:ext cx="864" cy="2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000" b="0">
                    <a:solidFill>
                      <a:srgbClr val="000000"/>
                    </a:solidFill>
                    <a:ea typeface="宋体" panose="02010600030101010101" pitchFamily="2" charset="-122"/>
                  </a:rPr>
                  <a:t>printf(B);</a:t>
                </a:r>
              </a:p>
            </p:txBody>
          </p:sp>
          <p:sp>
            <p:nvSpPr>
              <p:cNvPr id="56434" name="Text Box 230"/>
              <p:cNvSpPr txBox="1">
                <a:spLocks noChangeArrowheads="1"/>
              </p:cNvSpPr>
              <p:nvPr/>
            </p:nvSpPr>
            <p:spPr bwMode="auto">
              <a:xfrm>
                <a:off x="2400" y="2160"/>
                <a:ext cx="864" cy="2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000" b="0">
                    <a:solidFill>
                      <a:srgbClr val="000000"/>
                    </a:solidFill>
                    <a:ea typeface="宋体" panose="02010600030101010101" pitchFamily="2" charset="-122"/>
                  </a:rPr>
                  <a:t>pre(T    L);</a:t>
                </a:r>
              </a:p>
            </p:txBody>
          </p:sp>
          <p:sp>
            <p:nvSpPr>
              <p:cNvPr id="56435" name="Line 231"/>
              <p:cNvSpPr>
                <a:spLocks noChangeShapeType="1"/>
              </p:cNvSpPr>
              <p:nvPr/>
            </p:nvSpPr>
            <p:spPr bwMode="auto">
              <a:xfrm>
                <a:off x="2832" y="2304"/>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grpSp>
        <p:sp>
          <p:nvSpPr>
            <p:cNvPr id="56429" name="Oval 232"/>
            <p:cNvSpPr>
              <a:spLocks noChangeArrowheads="1"/>
            </p:cNvSpPr>
            <p:nvPr/>
          </p:nvSpPr>
          <p:spPr bwMode="auto">
            <a:xfrm>
              <a:off x="4176" y="672"/>
              <a:ext cx="336" cy="288"/>
            </a:xfrm>
            <a:prstGeom prst="ellipse">
              <a:avLst/>
            </a:prstGeom>
            <a:solidFill>
              <a:srgbClr val="CCFFCC"/>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a:r>
                <a:rPr lang="en-US" altLang="zh-CN" sz="2400" b="0">
                  <a:solidFill>
                    <a:srgbClr val="000000"/>
                  </a:solidFill>
                  <a:ea typeface="宋体" panose="02010600030101010101" pitchFamily="2" charset="-122"/>
                </a:rPr>
                <a:t>B</a:t>
              </a:r>
            </a:p>
          </p:txBody>
        </p:sp>
      </p:grpSp>
      <p:grpSp>
        <p:nvGrpSpPr>
          <p:cNvPr id="15" name="Group 233"/>
          <p:cNvGrpSpPr>
            <a:grpSpLocks/>
          </p:cNvGrpSpPr>
          <p:nvPr/>
        </p:nvGrpSpPr>
        <p:grpSpPr bwMode="auto">
          <a:xfrm>
            <a:off x="1833563" y="180975"/>
            <a:ext cx="6080125" cy="4206875"/>
            <a:chOff x="1200" y="144"/>
            <a:chExt cx="3830" cy="2650"/>
          </a:xfrm>
        </p:grpSpPr>
        <p:grpSp>
          <p:nvGrpSpPr>
            <p:cNvPr id="56420" name="Group 234"/>
            <p:cNvGrpSpPr>
              <a:grpSpLocks/>
            </p:cNvGrpSpPr>
            <p:nvPr/>
          </p:nvGrpSpPr>
          <p:grpSpPr bwMode="auto">
            <a:xfrm>
              <a:off x="1200" y="2016"/>
              <a:ext cx="864" cy="778"/>
              <a:chOff x="1200" y="1920"/>
              <a:chExt cx="864" cy="778"/>
            </a:xfrm>
          </p:grpSpPr>
          <p:sp>
            <p:nvSpPr>
              <p:cNvPr id="56422" name="Text Box 235"/>
              <p:cNvSpPr txBox="1">
                <a:spLocks noChangeArrowheads="1"/>
              </p:cNvSpPr>
              <p:nvPr/>
            </p:nvSpPr>
            <p:spPr bwMode="auto">
              <a:xfrm>
                <a:off x="1200" y="1920"/>
                <a:ext cx="240" cy="250"/>
              </a:xfrm>
              <a:prstGeom prst="rect">
                <a:avLst/>
              </a:prstGeom>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000" b="0">
                    <a:solidFill>
                      <a:srgbClr val="000000"/>
                    </a:solidFill>
                    <a:ea typeface="宋体" panose="02010600030101010101" pitchFamily="2" charset="-122"/>
                  </a:rPr>
                  <a:t>T</a:t>
                </a:r>
              </a:p>
            </p:txBody>
          </p:sp>
          <p:sp>
            <p:nvSpPr>
              <p:cNvPr id="56423" name="Line 236"/>
              <p:cNvSpPr>
                <a:spLocks noChangeShapeType="1"/>
              </p:cNvSpPr>
              <p:nvPr/>
            </p:nvSpPr>
            <p:spPr bwMode="auto">
              <a:xfrm>
                <a:off x="1392" y="2064"/>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sp>
            <p:nvSpPr>
              <p:cNvPr id="56424" name="Oval 237"/>
              <p:cNvSpPr>
                <a:spLocks noChangeArrowheads="1"/>
              </p:cNvSpPr>
              <p:nvPr/>
            </p:nvSpPr>
            <p:spPr bwMode="auto">
              <a:xfrm>
                <a:off x="1584" y="1968"/>
                <a:ext cx="192" cy="192"/>
              </a:xfrm>
              <a:prstGeom prst="ellipse">
                <a:avLst/>
              </a:prstGeom>
              <a:solidFill>
                <a:schemeClr val="accent6">
                  <a:lumMod val="40000"/>
                  <a:lumOff val="60000"/>
                </a:schemeClr>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a:r>
                  <a:rPr lang="en-US" altLang="zh-CN" sz="2000" b="0">
                    <a:solidFill>
                      <a:srgbClr val="000000"/>
                    </a:solidFill>
                    <a:ea typeface="宋体" panose="02010600030101010101" pitchFamily="2" charset="-122"/>
                  </a:rPr>
                  <a:t>A</a:t>
                </a:r>
              </a:p>
            </p:txBody>
          </p:sp>
          <p:sp>
            <p:nvSpPr>
              <p:cNvPr id="56425" name="Text Box 238"/>
              <p:cNvSpPr txBox="1">
                <a:spLocks noChangeArrowheads="1"/>
              </p:cNvSpPr>
              <p:nvPr/>
            </p:nvSpPr>
            <p:spPr bwMode="auto">
              <a:xfrm>
                <a:off x="1200" y="2208"/>
                <a:ext cx="864" cy="250"/>
              </a:xfrm>
              <a:prstGeom prst="rect">
                <a:avLst/>
              </a:prstGeom>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000" b="0">
                    <a:solidFill>
                      <a:srgbClr val="000000"/>
                    </a:solidFill>
                    <a:ea typeface="宋体" panose="02010600030101010101" pitchFamily="2" charset="-122"/>
                  </a:rPr>
                  <a:t>printf(A);</a:t>
                </a:r>
              </a:p>
            </p:txBody>
          </p:sp>
          <p:sp>
            <p:nvSpPr>
              <p:cNvPr id="56426" name="Text Box 239"/>
              <p:cNvSpPr txBox="1">
                <a:spLocks noChangeArrowheads="1"/>
              </p:cNvSpPr>
              <p:nvPr/>
            </p:nvSpPr>
            <p:spPr bwMode="auto">
              <a:xfrm>
                <a:off x="1200" y="2448"/>
                <a:ext cx="864" cy="250"/>
              </a:xfrm>
              <a:prstGeom prst="rect">
                <a:avLst/>
              </a:prstGeom>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000" b="0">
                    <a:solidFill>
                      <a:srgbClr val="000000"/>
                    </a:solidFill>
                    <a:ea typeface="宋体" panose="02010600030101010101" pitchFamily="2" charset="-122"/>
                  </a:rPr>
                  <a:t>pre(T    L);</a:t>
                </a:r>
              </a:p>
            </p:txBody>
          </p:sp>
          <p:sp>
            <p:nvSpPr>
              <p:cNvPr id="56427" name="Line 240"/>
              <p:cNvSpPr>
                <a:spLocks noChangeShapeType="1"/>
              </p:cNvSpPr>
              <p:nvPr/>
            </p:nvSpPr>
            <p:spPr bwMode="auto">
              <a:xfrm>
                <a:off x="1632" y="2592"/>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grpSp>
        <p:sp>
          <p:nvSpPr>
            <p:cNvPr id="56421" name="Oval 241"/>
            <p:cNvSpPr>
              <a:spLocks noChangeArrowheads="1"/>
            </p:cNvSpPr>
            <p:nvPr/>
          </p:nvSpPr>
          <p:spPr bwMode="auto">
            <a:xfrm>
              <a:off x="4694" y="144"/>
              <a:ext cx="336" cy="288"/>
            </a:xfrm>
            <a:prstGeom prst="ellipse">
              <a:avLst/>
            </a:prstGeom>
            <a:solidFill>
              <a:schemeClr val="accent6">
                <a:lumMod val="40000"/>
                <a:lumOff val="60000"/>
              </a:schemeClr>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a:r>
                <a:rPr lang="en-US" altLang="zh-CN" sz="2400" b="0" dirty="0">
                  <a:solidFill>
                    <a:srgbClr val="000000"/>
                  </a:solidFill>
                  <a:ea typeface="宋体" panose="02010600030101010101" pitchFamily="2" charset="-122"/>
                </a:rPr>
                <a:t>A</a:t>
              </a:r>
            </a:p>
          </p:txBody>
        </p:sp>
      </p:grpSp>
      <p:grpSp>
        <p:nvGrpSpPr>
          <p:cNvPr id="17" name="Group 242"/>
          <p:cNvGrpSpPr>
            <a:grpSpLocks/>
          </p:cNvGrpSpPr>
          <p:nvPr/>
        </p:nvGrpSpPr>
        <p:grpSpPr bwMode="auto">
          <a:xfrm>
            <a:off x="5872163" y="2085975"/>
            <a:ext cx="2133600" cy="2073275"/>
            <a:chOff x="3744" y="1344"/>
            <a:chExt cx="1344" cy="1306"/>
          </a:xfrm>
        </p:grpSpPr>
        <p:grpSp>
          <p:nvGrpSpPr>
            <p:cNvPr id="56412" name="Group 243"/>
            <p:cNvGrpSpPr>
              <a:grpSpLocks/>
            </p:cNvGrpSpPr>
            <p:nvPr/>
          </p:nvGrpSpPr>
          <p:grpSpPr bwMode="auto">
            <a:xfrm>
              <a:off x="3744" y="1872"/>
              <a:ext cx="864" cy="778"/>
              <a:chOff x="3744" y="1776"/>
              <a:chExt cx="864" cy="778"/>
            </a:xfrm>
          </p:grpSpPr>
          <p:sp>
            <p:nvSpPr>
              <p:cNvPr id="56414" name="Text Box 244"/>
              <p:cNvSpPr txBox="1">
                <a:spLocks noChangeArrowheads="1"/>
              </p:cNvSpPr>
              <p:nvPr/>
            </p:nvSpPr>
            <p:spPr bwMode="auto">
              <a:xfrm>
                <a:off x="3744" y="1776"/>
                <a:ext cx="240"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000" b="0">
                    <a:solidFill>
                      <a:srgbClr val="000000"/>
                    </a:solidFill>
                    <a:ea typeface="宋体" panose="02010600030101010101" pitchFamily="2" charset="-122"/>
                  </a:rPr>
                  <a:t>T</a:t>
                </a:r>
              </a:p>
            </p:txBody>
          </p:sp>
          <p:sp>
            <p:nvSpPr>
              <p:cNvPr id="56415" name="Line 245"/>
              <p:cNvSpPr>
                <a:spLocks noChangeShapeType="1"/>
              </p:cNvSpPr>
              <p:nvPr/>
            </p:nvSpPr>
            <p:spPr bwMode="auto">
              <a:xfrm>
                <a:off x="3936" y="1920"/>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sp>
            <p:nvSpPr>
              <p:cNvPr id="56416" name="Oval 246"/>
              <p:cNvSpPr>
                <a:spLocks noChangeArrowheads="1"/>
              </p:cNvSpPr>
              <p:nvPr/>
            </p:nvSpPr>
            <p:spPr bwMode="auto">
              <a:xfrm>
                <a:off x="4176" y="1824"/>
                <a:ext cx="192" cy="192"/>
              </a:xfrm>
              <a:prstGeom prst="ellipse">
                <a:avLst/>
              </a:prstGeom>
              <a:solidFill>
                <a:srgbClr val="99CCFF"/>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a:r>
                  <a:rPr lang="en-US" altLang="zh-CN" sz="2000" b="0">
                    <a:solidFill>
                      <a:srgbClr val="000000"/>
                    </a:solidFill>
                    <a:ea typeface="宋体" panose="02010600030101010101" pitchFamily="2" charset="-122"/>
                  </a:rPr>
                  <a:t>D</a:t>
                </a:r>
              </a:p>
            </p:txBody>
          </p:sp>
          <p:sp>
            <p:nvSpPr>
              <p:cNvPr id="56417" name="Text Box 247"/>
              <p:cNvSpPr txBox="1">
                <a:spLocks noChangeArrowheads="1"/>
              </p:cNvSpPr>
              <p:nvPr/>
            </p:nvSpPr>
            <p:spPr bwMode="auto">
              <a:xfrm>
                <a:off x="3744" y="2064"/>
                <a:ext cx="864"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000" b="0">
                    <a:solidFill>
                      <a:srgbClr val="000000"/>
                    </a:solidFill>
                    <a:ea typeface="宋体" panose="02010600030101010101" pitchFamily="2" charset="-122"/>
                  </a:rPr>
                  <a:t>printf(D);</a:t>
                </a:r>
              </a:p>
            </p:txBody>
          </p:sp>
          <p:sp>
            <p:nvSpPr>
              <p:cNvPr id="56418" name="Text Box 248"/>
              <p:cNvSpPr txBox="1">
                <a:spLocks noChangeArrowheads="1"/>
              </p:cNvSpPr>
              <p:nvPr/>
            </p:nvSpPr>
            <p:spPr bwMode="auto">
              <a:xfrm>
                <a:off x="3744" y="2304"/>
                <a:ext cx="864"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000" b="0">
                    <a:solidFill>
                      <a:srgbClr val="000000"/>
                    </a:solidFill>
                    <a:ea typeface="宋体" panose="02010600030101010101" pitchFamily="2" charset="-122"/>
                  </a:rPr>
                  <a:t>pre(T    L);</a:t>
                </a:r>
              </a:p>
            </p:txBody>
          </p:sp>
          <p:sp>
            <p:nvSpPr>
              <p:cNvPr id="56419" name="Line 249"/>
              <p:cNvSpPr>
                <a:spLocks noChangeShapeType="1"/>
              </p:cNvSpPr>
              <p:nvPr/>
            </p:nvSpPr>
            <p:spPr bwMode="auto">
              <a:xfrm>
                <a:off x="4176" y="2448"/>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grpSp>
        <p:sp>
          <p:nvSpPr>
            <p:cNvPr id="56413" name="Oval 250"/>
            <p:cNvSpPr>
              <a:spLocks noChangeArrowheads="1"/>
            </p:cNvSpPr>
            <p:nvPr/>
          </p:nvSpPr>
          <p:spPr bwMode="auto">
            <a:xfrm>
              <a:off x="4752" y="1344"/>
              <a:ext cx="336" cy="288"/>
            </a:xfrm>
            <a:prstGeom prst="ellipse">
              <a:avLst/>
            </a:prstGeom>
            <a:solidFill>
              <a:srgbClr val="99CCFF"/>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a:r>
                <a:rPr lang="en-US" altLang="zh-CN" sz="2400" b="0">
                  <a:solidFill>
                    <a:srgbClr val="000000"/>
                  </a:solidFill>
                  <a:ea typeface="宋体" panose="02010600030101010101" pitchFamily="2" charset="-122"/>
                </a:rPr>
                <a:t>D</a:t>
              </a:r>
            </a:p>
          </p:txBody>
        </p:sp>
      </p:grpSp>
      <p:grpSp>
        <p:nvGrpSpPr>
          <p:cNvPr id="19" name="Group 251"/>
          <p:cNvGrpSpPr>
            <a:grpSpLocks/>
          </p:cNvGrpSpPr>
          <p:nvPr/>
        </p:nvGrpSpPr>
        <p:grpSpPr bwMode="auto">
          <a:xfrm>
            <a:off x="3814763" y="1019175"/>
            <a:ext cx="4953000" cy="4740275"/>
            <a:chOff x="2448" y="672"/>
            <a:chExt cx="3120" cy="2986"/>
          </a:xfrm>
        </p:grpSpPr>
        <p:grpSp>
          <p:nvGrpSpPr>
            <p:cNvPr id="56404" name="Group 252"/>
            <p:cNvGrpSpPr>
              <a:grpSpLocks/>
            </p:cNvGrpSpPr>
            <p:nvPr/>
          </p:nvGrpSpPr>
          <p:grpSpPr bwMode="auto">
            <a:xfrm>
              <a:off x="2448" y="2880"/>
              <a:ext cx="864" cy="778"/>
              <a:chOff x="2448" y="2784"/>
              <a:chExt cx="864" cy="778"/>
            </a:xfrm>
          </p:grpSpPr>
          <p:sp>
            <p:nvSpPr>
              <p:cNvPr id="56406" name="Text Box 253"/>
              <p:cNvSpPr txBox="1">
                <a:spLocks noChangeArrowheads="1"/>
              </p:cNvSpPr>
              <p:nvPr/>
            </p:nvSpPr>
            <p:spPr bwMode="auto">
              <a:xfrm>
                <a:off x="2448" y="2784"/>
                <a:ext cx="240" cy="2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000" b="0">
                    <a:solidFill>
                      <a:srgbClr val="000000"/>
                    </a:solidFill>
                    <a:ea typeface="宋体" panose="02010600030101010101" pitchFamily="2" charset="-122"/>
                  </a:rPr>
                  <a:t>T</a:t>
                </a:r>
              </a:p>
            </p:txBody>
          </p:sp>
          <p:sp>
            <p:nvSpPr>
              <p:cNvPr id="56407" name="Line 254"/>
              <p:cNvSpPr>
                <a:spLocks noChangeShapeType="1"/>
              </p:cNvSpPr>
              <p:nvPr/>
            </p:nvSpPr>
            <p:spPr bwMode="auto">
              <a:xfrm>
                <a:off x="2640" y="2928"/>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sp>
            <p:nvSpPr>
              <p:cNvPr id="56408" name="Oval 255"/>
              <p:cNvSpPr>
                <a:spLocks noChangeArrowheads="1"/>
              </p:cNvSpPr>
              <p:nvPr/>
            </p:nvSpPr>
            <p:spPr bwMode="auto">
              <a:xfrm>
                <a:off x="2880" y="2832"/>
                <a:ext cx="192" cy="192"/>
              </a:xfrm>
              <a:prstGeom prst="ellipse">
                <a:avLst/>
              </a:prstGeom>
              <a:solidFill>
                <a:srgbClr val="FFFFCC"/>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a:r>
                  <a:rPr lang="en-US" altLang="zh-CN" sz="2000" b="0">
                    <a:solidFill>
                      <a:srgbClr val="000000"/>
                    </a:solidFill>
                    <a:ea typeface="宋体" panose="02010600030101010101" pitchFamily="2" charset="-122"/>
                  </a:rPr>
                  <a:t>C</a:t>
                </a:r>
              </a:p>
            </p:txBody>
          </p:sp>
          <p:sp>
            <p:nvSpPr>
              <p:cNvPr id="56409" name="Text Box 256"/>
              <p:cNvSpPr txBox="1">
                <a:spLocks noChangeArrowheads="1"/>
              </p:cNvSpPr>
              <p:nvPr/>
            </p:nvSpPr>
            <p:spPr bwMode="auto">
              <a:xfrm>
                <a:off x="2448" y="3072"/>
                <a:ext cx="864" cy="2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000" b="0">
                    <a:solidFill>
                      <a:srgbClr val="000000"/>
                    </a:solidFill>
                    <a:ea typeface="宋体" panose="02010600030101010101" pitchFamily="2" charset="-122"/>
                  </a:rPr>
                  <a:t>printf(C);</a:t>
                </a:r>
              </a:p>
            </p:txBody>
          </p:sp>
          <p:sp>
            <p:nvSpPr>
              <p:cNvPr id="56410" name="Text Box 257"/>
              <p:cNvSpPr txBox="1">
                <a:spLocks noChangeArrowheads="1"/>
              </p:cNvSpPr>
              <p:nvPr/>
            </p:nvSpPr>
            <p:spPr bwMode="auto">
              <a:xfrm>
                <a:off x="2448" y="3312"/>
                <a:ext cx="864" cy="2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000" b="0">
                    <a:solidFill>
                      <a:srgbClr val="000000"/>
                    </a:solidFill>
                    <a:ea typeface="宋体" panose="02010600030101010101" pitchFamily="2" charset="-122"/>
                  </a:rPr>
                  <a:t>pre(T    L);</a:t>
                </a:r>
              </a:p>
            </p:txBody>
          </p:sp>
          <p:sp>
            <p:nvSpPr>
              <p:cNvPr id="56411" name="Line 258"/>
              <p:cNvSpPr>
                <a:spLocks noChangeShapeType="1"/>
              </p:cNvSpPr>
              <p:nvPr/>
            </p:nvSpPr>
            <p:spPr bwMode="auto">
              <a:xfrm>
                <a:off x="2880" y="3456"/>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grpSp>
        <p:sp>
          <p:nvSpPr>
            <p:cNvPr id="56405" name="Oval 259"/>
            <p:cNvSpPr>
              <a:spLocks noChangeArrowheads="1"/>
            </p:cNvSpPr>
            <p:nvPr/>
          </p:nvSpPr>
          <p:spPr bwMode="auto">
            <a:xfrm>
              <a:off x="5232" y="672"/>
              <a:ext cx="336" cy="288"/>
            </a:xfrm>
            <a:prstGeom prst="ellipse">
              <a:avLst/>
            </a:prstGeom>
            <a:solidFill>
              <a:srgbClr val="FFFFCC"/>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a:r>
                <a:rPr lang="en-US" altLang="zh-CN" sz="2400" b="0">
                  <a:solidFill>
                    <a:srgbClr val="000000"/>
                  </a:solidFill>
                  <a:ea typeface="宋体" panose="02010600030101010101" pitchFamily="2" charset="-122"/>
                </a:rPr>
                <a:t>C</a:t>
              </a:r>
            </a:p>
          </p:txBody>
        </p:sp>
      </p:grpSp>
      <p:grpSp>
        <p:nvGrpSpPr>
          <p:cNvPr id="21" name="Group 260"/>
          <p:cNvGrpSpPr>
            <a:grpSpLocks/>
          </p:cNvGrpSpPr>
          <p:nvPr/>
        </p:nvGrpSpPr>
        <p:grpSpPr bwMode="auto">
          <a:xfrm>
            <a:off x="3128963" y="485775"/>
            <a:ext cx="4038600" cy="3886200"/>
            <a:chOff x="2016" y="336"/>
            <a:chExt cx="2544" cy="2448"/>
          </a:xfrm>
        </p:grpSpPr>
        <p:grpSp>
          <p:nvGrpSpPr>
            <p:cNvPr id="56398" name="Group 261"/>
            <p:cNvGrpSpPr>
              <a:grpSpLocks/>
            </p:cNvGrpSpPr>
            <p:nvPr/>
          </p:nvGrpSpPr>
          <p:grpSpPr bwMode="auto">
            <a:xfrm>
              <a:off x="2016" y="1680"/>
              <a:ext cx="384" cy="1104"/>
              <a:chOff x="2016" y="1584"/>
              <a:chExt cx="384" cy="1104"/>
            </a:xfrm>
          </p:grpSpPr>
          <p:sp>
            <p:nvSpPr>
              <p:cNvPr id="56400" name="Line 262"/>
              <p:cNvSpPr>
                <a:spLocks noChangeShapeType="1"/>
              </p:cNvSpPr>
              <p:nvPr/>
            </p:nvSpPr>
            <p:spPr bwMode="auto">
              <a:xfrm>
                <a:off x="2256" y="1584"/>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sp>
            <p:nvSpPr>
              <p:cNvPr id="56401" name="Line 263"/>
              <p:cNvSpPr>
                <a:spLocks noChangeShapeType="1"/>
              </p:cNvSpPr>
              <p:nvPr/>
            </p:nvSpPr>
            <p:spPr bwMode="auto">
              <a:xfrm>
                <a:off x="2256" y="2688"/>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sp>
            <p:nvSpPr>
              <p:cNvPr id="56402" name="Line 264"/>
              <p:cNvSpPr>
                <a:spLocks noChangeShapeType="1"/>
              </p:cNvSpPr>
              <p:nvPr/>
            </p:nvSpPr>
            <p:spPr bwMode="auto">
              <a:xfrm>
                <a:off x="2016" y="2592"/>
                <a:ext cx="240"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sp>
            <p:nvSpPr>
              <p:cNvPr id="56403" name="Line 265"/>
              <p:cNvSpPr>
                <a:spLocks noChangeShapeType="1"/>
              </p:cNvSpPr>
              <p:nvPr/>
            </p:nvSpPr>
            <p:spPr bwMode="auto">
              <a:xfrm flipV="1">
                <a:off x="2256" y="1584"/>
                <a:ext cx="0" cy="1104"/>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grpSp>
        <p:sp>
          <p:nvSpPr>
            <p:cNvPr id="56399" name="AutoShape 266"/>
            <p:cNvSpPr>
              <a:spLocks noChangeArrowheads="1"/>
            </p:cNvSpPr>
            <p:nvPr/>
          </p:nvSpPr>
          <p:spPr bwMode="auto">
            <a:xfrm rot="-3001265">
              <a:off x="4392" y="456"/>
              <a:ext cx="288" cy="48"/>
            </a:xfrm>
            <a:prstGeom prst="leftArrow">
              <a:avLst>
                <a:gd name="adj1" fmla="val 50000"/>
                <a:gd name="adj2" fmla="val 150000"/>
              </a:avLst>
            </a:prstGeom>
            <a:solidFill>
              <a:srgbClr val="FF3300"/>
            </a:solidFill>
            <a:ln w="19050">
              <a:solidFill>
                <a:srgbClr val="FF3300"/>
              </a:solidFill>
              <a:miter lim="800000"/>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20000"/>
                </a:spcBef>
              </a:pPr>
              <a:endParaRPr lang="zh-CN" altLang="en-US">
                <a:solidFill>
                  <a:srgbClr val="000000"/>
                </a:solidFill>
              </a:endParaRPr>
            </a:p>
          </p:txBody>
        </p:sp>
      </p:grpSp>
      <p:sp>
        <p:nvSpPr>
          <p:cNvPr id="912651" name="Text Box 267"/>
          <p:cNvSpPr txBox="1">
            <a:spLocks noChangeArrowheads="1"/>
          </p:cNvSpPr>
          <p:nvPr/>
        </p:nvSpPr>
        <p:spPr bwMode="auto">
          <a:xfrm>
            <a:off x="5872163" y="2390775"/>
            <a:ext cx="762000" cy="39687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zh-CN" altLang="en-US" sz="2000" b="0">
                <a:solidFill>
                  <a:srgbClr val="000000"/>
                </a:solidFill>
                <a:ea typeface="宋体" panose="02010600030101010101" pitchFamily="2" charset="-122"/>
              </a:rPr>
              <a:t>返回</a:t>
            </a:r>
          </a:p>
        </p:txBody>
      </p:sp>
      <p:grpSp>
        <p:nvGrpSpPr>
          <p:cNvPr id="23" name="Group 268"/>
          <p:cNvGrpSpPr>
            <a:grpSpLocks/>
          </p:cNvGrpSpPr>
          <p:nvPr/>
        </p:nvGrpSpPr>
        <p:grpSpPr bwMode="auto">
          <a:xfrm>
            <a:off x="4957763" y="1095375"/>
            <a:ext cx="1981200" cy="1236663"/>
            <a:chOff x="3168" y="720"/>
            <a:chExt cx="1248" cy="779"/>
          </a:xfrm>
        </p:grpSpPr>
        <p:grpSp>
          <p:nvGrpSpPr>
            <p:cNvPr id="56393" name="Group 269"/>
            <p:cNvGrpSpPr>
              <a:grpSpLocks/>
            </p:cNvGrpSpPr>
            <p:nvPr/>
          </p:nvGrpSpPr>
          <p:grpSpPr bwMode="auto">
            <a:xfrm>
              <a:off x="3747" y="1248"/>
              <a:ext cx="669" cy="251"/>
              <a:chOff x="3747" y="1152"/>
              <a:chExt cx="669" cy="251"/>
            </a:xfrm>
          </p:grpSpPr>
          <p:sp>
            <p:nvSpPr>
              <p:cNvPr id="56395" name="Text Box 270"/>
              <p:cNvSpPr txBox="1">
                <a:spLocks noChangeArrowheads="1"/>
              </p:cNvSpPr>
              <p:nvPr/>
            </p:nvSpPr>
            <p:spPr bwMode="auto">
              <a:xfrm>
                <a:off x="3747" y="1153"/>
                <a:ext cx="240" cy="2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000" b="0">
                    <a:solidFill>
                      <a:srgbClr val="000000"/>
                    </a:solidFill>
                    <a:ea typeface="宋体" panose="02010600030101010101" pitchFamily="2" charset="-122"/>
                  </a:rPr>
                  <a:t>T</a:t>
                </a:r>
              </a:p>
            </p:txBody>
          </p:sp>
          <p:sp>
            <p:nvSpPr>
              <p:cNvPr id="56396" name="Text Box 271"/>
              <p:cNvSpPr txBox="1">
                <a:spLocks noChangeArrowheads="1"/>
              </p:cNvSpPr>
              <p:nvPr/>
            </p:nvSpPr>
            <p:spPr bwMode="auto">
              <a:xfrm rot="-5308317">
                <a:off x="4152" y="1128"/>
                <a:ext cx="240" cy="288"/>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400">
                    <a:solidFill>
                      <a:srgbClr val="000000"/>
                    </a:solidFill>
                    <a:ea typeface="宋体" panose="02010600030101010101" pitchFamily="2" charset="-122"/>
                  </a:rPr>
                  <a:t>&gt;</a:t>
                </a:r>
              </a:p>
            </p:txBody>
          </p:sp>
          <p:sp>
            <p:nvSpPr>
              <p:cNvPr id="56397" name="Line 272"/>
              <p:cNvSpPr>
                <a:spLocks noChangeShapeType="1"/>
              </p:cNvSpPr>
              <p:nvPr/>
            </p:nvSpPr>
            <p:spPr bwMode="auto">
              <a:xfrm>
                <a:off x="3939" y="1297"/>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grpSp>
        <p:sp>
          <p:nvSpPr>
            <p:cNvPr id="56394" name="Text Box 273"/>
            <p:cNvSpPr txBox="1">
              <a:spLocks noChangeArrowheads="1"/>
            </p:cNvSpPr>
            <p:nvPr/>
          </p:nvSpPr>
          <p:spPr bwMode="auto">
            <a:xfrm>
              <a:off x="3168" y="720"/>
              <a:ext cx="9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zh-CN" altLang="en-US" sz="2000" b="0">
                  <a:solidFill>
                    <a:srgbClr val="FF3300"/>
                  </a:solidFill>
                  <a:ea typeface="宋体" panose="02010600030101010101" pitchFamily="2" charset="-122"/>
                </a:rPr>
                <a:t>左是空返回</a:t>
              </a:r>
            </a:p>
          </p:txBody>
        </p:sp>
      </p:grpSp>
      <p:grpSp>
        <p:nvGrpSpPr>
          <p:cNvPr id="25" name="Group 274"/>
          <p:cNvGrpSpPr>
            <a:grpSpLocks/>
          </p:cNvGrpSpPr>
          <p:nvPr/>
        </p:nvGrpSpPr>
        <p:grpSpPr bwMode="auto">
          <a:xfrm>
            <a:off x="3738563" y="1476375"/>
            <a:ext cx="3657600" cy="2835275"/>
            <a:chOff x="2400" y="960"/>
            <a:chExt cx="2304" cy="1786"/>
          </a:xfrm>
        </p:grpSpPr>
        <p:grpSp>
          <p:nvGrpSpPr>
            <p:cNvPr id="56389" name="Group 275"/>
            <p:cNvGrpSpPr>
              <a:grpSpLocks/>
            </p:cNvGrpSpPr>
            <p:nvPr/>
          </p:nvGrpSpPr>
          <p:grpSpPr bwMode="auto">
            <a:xfrm>
              <a:off x="2400" y="2496"/>
              <a:ext cx="864" cy="250"/>
              <a:chOff x="2400" y="2400"/>
              <a:chExt cx="864" cy="250"/>
            </a:xfrm>
          </p:grpSpPr>
          <p:sp>
            <p:nvSpPr>
              <p:cNvPr id="56391" name="Text Box 276"/>
              <p:cNvSpPr txBox="1">
                <a:spLocks noChangeArrowheads="1"/>
              </p:cNvSpPr>
              <p:nvPr/>
            </p:nvSpPr>
            <p:spPr bwMode="auto">
              <a:xfrm>
                <a:off x="2400" y="2400"/>
                <a:ext cx="864"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000" b="0">
                    <a:solidFill>
                      <a:srgbClr val="000000"/>
                    </a:solidFill>
                    <a:ea typeface="宋体" panose="02010600030101010101" pitchFamily="2" charset="-122"/>
                  </a:rPr>
                  <a:t>pre(T    R);</a:t>
                </a:r>
              </a:p>
            </p:txBody>
          </p:sp>
          <p:sp>
            <p:nvSpPr>
              <p:cNvPr id="56392" name="Line 277"/>
              <p:cNvSpPr>
                <a:spLocks noChangeShapeType="1"/>
              </p:cNvSpPr>
              <p:nvPr/>
            </p:nvSpPr>
            <p:spPr bwMode="auto">
              <a:xfrm>
                <a:off x="2832" y="2544"/>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grpSp>
        <p:sp>
          <p:nvSpPr>
            <p:cNvPr id="56390" name="AutoShape 278"/>
            <p:cNvSpPr>
              <a:spLocks noChangeArrowheads="1"/>
            </p:cNvSpPr>
            <p:nvPr/>
          </p:nvSpPr>
          <p:spPr bwMode="auto">
            <a:xfrm rot="3494401">
              <a:off x="4512" y="1104"/>
              <a:ext cx="336" cy="48"/>
            </a:xfrm>
            <a:prstGeom prst="rightArrow">
              <a:avLst>
                <a:gd name="adj1" fmla="val 50000"/>
                <a:gd name="adj2" fmla="val 175000"/>
              </a:avLst>
            </a:prstGeom>
            <a:solidFill>
              <a:srgbClr val="FF3300"/>
            </a:solidFill>
            <a:ln w="9525">
              <a:solidFill>
                <a:schemeClr val="tx1"/>
              </a:solidFill>
              <a:miter lim="800000"/>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20000"/>
                </a:spcBef>
              </a:pPr>
              <a:endParaRPr lang="zh-CN" altLang="en-US">
                <a:solidFill>
                  <a:srgbClr val="000000"/>
                </a:solidFill>
              </a:endParaRPr>
            </a:p>
          </p:txBody>
        </p:sp>
      </p:grpSp>
      <p:grpSp>
        <p:nvGrpSpPr>
          <p:cNvPr id="27" name="Group 279"/>
          <p:cNvGrpSpPr>
            <a:grpSpLocks/>
          </p:cNvGrpSpPr>
          <p:nvPr/>
        </p:nvGrpSpPr>
        <p:grpSpPr bwMode="auto">
          <a:xfrm>
            <a:off x="6938963" y="2543175"/>
            <a:ext cx="1828800" cy="1082675"/>
            <a:chOff x="4416" y="1632"/>
            <a:chExt cx="1152" cy="682"/>
          </a:xfrm>
        </p:grpSpPr>
        <p:grpSp>
          <p:nvGrpSpPr>
            <p:cNvPr id="56384" name="Group 280"/>
            <p:cNvGrpSpPr>
              <a:grpSpLocks/>
            </p:cNvGrpSpPr>
            <p:nvPr/>
          </p:nvGrpSpPr>
          <p:grpSpPr bwMode="auto">
            <a:xfrm>
              <a:off x="4944" y="2064"/>
              <a:ext cx="624" cy="250"/>
              <a:chOff x="4944" y="1968"/>
              <a:chExt cx="624" cy="250"/>
            </a:xfrm>
          </p:grpSpPr>
          <p:sp>
            <p:nvSpPr>
              <p:cNvPr id="56386" name="Text Box 281"/>
              <p:cNvSpPr txBox="1">
                <a:spLocks noChangeArrowheads="1"/>
              </p:cNvSpPr>
              <p:nvPr/>
            </p:nvSpPr>
            <p:spPr bwMode="auto">
              <a:xfrm>
                <a:off x="4944" y="1968"/>
                <a:ext cx="240"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000" b="0">
                    <a:solidFill>
                      <a:srgbClr val="000000"/>
                    </a:solidFill>
                    <a:ea typeface="宋体" panose="02010600030101010101" pitchFamily="2" charset="-122"/>
                  </a:rPr>
                  <a:t>T</a:t>
                </a:r>
              </a:p>
            </p:txBody>
          </p:sp>
          <p:sp>
            <p:nvSpPr>
              <p:cNvPr id="56387" name="Text Box 282"/>
              <p:cNvSpPr txBox="1">
                <a:spLocks noChangeArrowheads="1"/>
              </p:cNvSpPr>
              <p:nvPr/>
            </p:nvSpPr>
            <p:spPr bwMode="auto">
              <a:xfrm rot="-5308317">
                <a:off x="5304" y="1944"/>
                <a:ext cx="240" cy="28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400">
                    <a:solidFill>
                      <a:srgbClr val="000000"/>
                    </a:solidFill>
                    <a:ea typeface="宋体" panose="02010600030101010101" pitchFamily="2" charset="-122"/>
                  </a:rPr>
                  <a:t>&gt;</a:t>
                </a:r>
              </a:p>
            </p:txBody>
          </p:sp>
          <p:sp>
            <p:nvSpPr>
              <p:cNvPr id="56388" name="Line 283"/>
              <p:cNvSpPr>
                <a:spLocks noChangeShapeType="1"/>
              </p:cNvSpPr>
              <p:nvPr/>
            </p:nvSpPr>
            <p:spPr bwMode="auto">
              <a:xfrm>
                <a:off x="5136" y="2064"/>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grpSp>
        <p:sp>
          <p:nvSpPr>
            <p:cNvPr id="56385" name="Text Box 284"/>
            <p:cNvSpPr txBox="1">
              <a:spLocks noChangeArrowheads="1"/>
            </p:cNvSpPr>
            <p:nvPr/>
          </p:nvSpPr>
          <p:spPr bwMode="auto">
            <a:xfrm>
              <a:off x="4416" y="1632"/>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zh-CN" altLang="en-US" sz="2000" b="0">
                  <a:solidFill>
                    <a:srgbClr val="FF3300"/>
                  </a:solidFill>
                  <a:ea typeface="宋体" panose="02010600030101010101" pitchFamily="2" charset="-122"/>
                </a:rPr>
                <a:t>左是空返回</a:t>
              </a:r>
            </a:p>
          </p:txBody>
        </p:sp>
      </p:grpSp>
      <p:grpSp>
        <p:nvGrpSpPr>
          <p:cNvPr id="29" name="Group 285"/>
          <p:cNvGrpSpPr>
            <a:grpSpLocks/>
          </p:cNvGrpSpPr>
          <p:nvPr/>
        </p:nvGrpSpPr>
        <p:grpSpPr bwMode="auto">
          <a:xfrm>
            <a:off x="6938963" y="2847975"/>
            <a:ext cx="1828800" cy="1692275"/>
            <a:chOff x="4416" y="1824"/>
            <a:chExt cx="1152" cy="1066"/>
          </a:xfrm>
        </p:grpSpPr>
        <p:grpSp>
          <p:nvGrpSpPr>
            <p:cNvPr id="56379" name="Group 286"/>
            <p:cNvGrpSpPr>
              <a:grpSpLocks/>
            </p:cNvGrpSpPr>
            <p:nvPr/>
          </p:nvGrpSpPr>
          <p:grpSpPr bwMode="auto">
            <a:xfrm>
              <a:off x="4944" y="2640"/>
              <a:ext cx="624" cy="250"/>
              <a:chOff x="4944" y="2544"/>
              <a:chExt cx="624" cy="250"/>
            </a:xfrm>
          </p:grpSpPr>
          <p:sp>
            <p:nvSpPr>
              <p:cNvPr id="56381" name="Text Box 287"/>
              <p:cNvSpPr txBox="1">
                <a:spLocks noChangeArrowheads="1"/>
              </p:cNvSpPr>
              <p:nvPr/>
            </p:nvSpPr>
            <p:spPr bwMode="auto">
              <a:xfrm>
                <a:off x="4944" y="2544"/>
                <a:ext cx="240" cy="250"/>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000" b="0">
                    <a:solidFill>
                      <a:srgbClr val="000000"/>
                    </a:solidFill>
                    <a:ea typeface="宋体" panose="02010600030101010101" pitchFamily="2" charset="-122"/>
                  </a:rPr>
                  <a:t>T</a:t>
                </a:r>
              </a:p>
            </p:txBody>
          </p:sp>
          <p:sp>
            <p:nvSpPr>
              <p:cNvPr id="56382" name="Text Box 288"/>
              <p:cNvSpPr txBox="1">
                <a:spLocks noChangeArrowheads="1"/>
              </p:cNvSpPr>
              <p:nvPr/>
            </p:nvSpPr>
            <p:spPr bwMode="auto">
              <a:xfrm rot="-5308317">
                <a:off x="5304" y="2520"/>
                <a:ext cx="240" cy="288"/>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400">
                    <a:solidFill>
                      <a:srgbClr val="000000"/>
                    </a:solidFill>
                    <a:ea typeface="宋体" panose="02010600030101010101" pitchFamily="2" charset="-122"/>
                  </a:rPr>
                  <a:t>&gt;</a:t>
                </a:r>
              </a:p>
            </p:txBody>
          </p:sp>
          <p:sp>
            <p:nvSpPr>
              <p:cNvPr id="56383" name="Line 289"/>
              <p:cNvSpPr>
                <a:spLocks noChangeShapeType="1"/>
              </p:cNvSpPr>
              <p:nvPr/>
            </p:nvSpPr>
            <p:spPr bwMode="auto">
              <a:xfrm>
                <a:off x="5136" y="2640"/>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grpSp>
        <p:sp>
          <p:nvSpPr>
            <p:cNvPr id="56380" name="Text Box 290"/>
            <p:cNvSpPr txBox="1">
              <a:spLocks noChangeArrowheads="1"/>
            </p:cNvSpPr>
            <p:nvPr/>
          </p:nvSpPr>
          <p:spPr bwMode="auto">
            <a:xfrm>
              <a:off x="4416" y="1824"/>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zh-CN" altLang="en-US" sz="2000" b="0">
                  <a:solidFill>
                    <a:srgbClr val="FF3300"/>
                  </a:solidFill>
                  <a:ea typeface="宋体" panose="02010600030101010101" pitchFamily="2" charset="-122"/>
                </a:rPr>
                <a:t>右是空返回</a:t>
              </a:r>
            </a:p>
          </p:txBody>
        </p:sp>
      </p:grpSp>
      <p:grpSp>
        <p:nvGrpSpPr>
          <p:cNvPr id="31" name="Group 291"/>
          <p:cNvGrpSpPr>
            <a:grpSpLocks/>
          </p:cNvGrpSpPr>
          <p:nvPr/>
        </p:nvGrpSpPr>
        <p:grpSpPr bwMode="auto">
          <a:xfrm>
            <a:off x="5719763" y="1476375"/>
            <a:ext cx="3352800" cy="3749675"/>
            <a:chOff x="3648" y="960"/>
            <a:chExt cx="2112" cy="2362"/>
          </a:xfrm>
        </p:grpSpPr>
        <p:grpSp>
          <p:nvGrpSpPr>
            <p:cNvPr id="56374" name="Group 292"/>
            <p:cNvGrpSpPr>
              <a:grpSpLocks/>
            </p:cNvGrpSpPr>
            <p:nvPr/>
          </p:nvGrpSpPr>
          <p:grpSpPr bwMode="auto">
            <a:xfrm>
              <a:off x="3648" y="3072"/>
              <a:ext cx="624" cy="250"/>
              <a:chOff x="3648" y="2976"/>
              <a:chExt cx="624" cy="250"/>
            </a:xfrm>
          </p:grpSpPr>
          <p:sp>
            <p:nvSpPr>
              <p:cNvPr id="56376" name="Text Box 293"/>
              <p:cNvSpPr txBox="1">
                <a:spLocks noChangeArrowheads="1"/>
              </p:cNvSpPr>
              <p:nvPr/>
            </p:nvSpPr>
            <p:spPr bwMode="auto">
              <a:xfrm>
                <a:off x="3648" y="2976"/>
                <a:ext cx="240" cy="2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000" b="0">
                    <a:solidFill>
                      <a:srgbClr val="000000"/>
                    </a:solidFill>
                    <a:ea typeface="宋体" panose="02010600030101010101" pitchFamily="2" charset="-122"/>
                  </a:rPr>
                  <a:t>T</a:t>
                </a:r>
              </a:p>
            </p:txBody>
          </p:sp>
          <p:sp>
            <p:nvSpPr>
              <p:cNvPr id="56377" name="Text Box 294"/>
              <p:cNvSpPr txBox="1">
                <a:spLocks noChangeArrowheads="1"/>
              </p:cNvSpPr>
              <p:nvPr/>
            </p:nvSpPr>
            <p:spPr bwMode="auto">
              <a:xfrm rot="-5308317">
                <a:off x="4008" y="2952"/>
                <a:ext cx="240"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400">
                    <a:solidFill>
                      <a:srgbClr val="000000"/>
                    </a:solidFill>
                    <a:ea typeface="宋体" panose="02010600030101010101" pitchFamily="2" charset="-122"/>
                  </a:rPr>
                  <a:t>&gt;</a:t>
                </a:r>
              </a:p>
            </p:txBody>
          </p:sp>
          <p:sp>
            <p:nvSpPr>
              <p:cNvPr id="56378" name="Line 295"/>
              <p:cNvSpPr>
                <a:spLocks noChangeShapeType="1"/>
              </p:cNvSpPr>
              <p:nvPr/>
            </p:nvSpPr>
            <p:spPr bwMode="auto">
              <a:xfrm>
                <a:off x="3840" y="3120"/>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grpSp>
        <p:sp>
          <p:nvSpPr>
            <p:cNvPr id="56375" name="Text Box 296"/>
            <p:cNvSpPr txBox="1">
              <a:spLocks noChangeArrowheads="1"/>
            </p:cNvSpPr>
            <p:nvPr/>
          </p:nvSpPr>
          <p:spPr bwMode="auto">
            <a:xfrm>
              <a:off x="4800" y="960"/>
              <a:ext cx="9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zh-CN" altLang="en-US" sz="2000" b="0">
                  <a:solidFill>
                    <a:srgbClr val="FF3300"/>
                  </a:solidFill>
                  <a:ea typeface="宋体" panose="02010600030101010101" pitchFamily="2" charset="-122"/>
                </a:rPr>
                <a:t>左是空返回</a:t>
              </a:r>
            </a:p>
          </p:txBody>
        </p:sp>
      </p:grpSp>
      <p:grpSp>
        <p:nvGrpSpPr>
          <p:cNvPr id="912641" name="Group 297"/>
          <p:cNvGrpSpPr>
            <a:grpSpLocks/>
          </p:cNvGrpSpPr>
          <p:nvPr/>
        </p:nvGrpSpPr>
        <p:grpSpPr bwMode="auto">
          <a:xfrm>
            <a:off x="5719763" y="1781175"/>
            <a:ext cx="3352800" cy="4359275"/>
            <a:chOff x="3648" y="1152"/>
            <a:chExt cx="2112" cy="2746"/>
          </a:xfrm>
        </p:grpSpPr>
        <p:grpSp>
          <p:nvGrpSpPr>
            <p:cNvPr id="56369" name="Group 298"/>
            <p:cNvGrpSpPr>
              <a:grpSpLocks/>
            </p:cNvGrpSpPr>
            <p:nvPr/>
          </p:nvGrpSpPr>
          <p:grpSpPr bwMode="auto">
            <a:xfrm>
              <a:off x="3648" y="3648"/>
              <a:ext cx="624" cy="250"/>
              <a:chOff x="3648" y="3552"/>
              <a:chExt cx="624" cy="250"/>
            </a:xfrm>
          </p:grpSpPr>
          <p:sp>
            <p:nvSpPr>
              <p:cNvPr id="56371" name="Text Box 299"/>
              <p:cNvSpPr txBox="1">
                <a:spLocks noChangeArrowheads="1"/>
              </p:cNvSpPr>
              <p:nvPr/>
            </p:nvSpPr>
            <p:spPr bwMode="auto">
              <a:xfrm>
                <a:off x="3648" y="3552"/>
                <a:ext cx="240" cy="250"/>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000" b="0">
                    <a:solidFill>
                      <a:srgbClr val="000000"/>
                    </a:solidFill>
                    <a:ea typeface="宋体" panose="02010600030101010101" pitchFamily="2" charset="-122"/>
                  </a:rPr>
                  <a:t>T</a:t>
                </a:r>
              </a:p>
            </p:txBody>
          </p:sp>
          <p:sp>
            <p:nvSpPr>
              <p:cNvPr id="56372" name="Text Box 300"/>
              <p:cNvSpPr txBox="1">
                <a:spLocks noChangeArrowheads="1"/>
              </p:cNvSpPr>
              <p:nvPr/>
            </p:nvSpPr>
            <p:spPr bwMode="auto">
              <a:xfrm rot="-5308317">
                <a:off x="4008" y="3528"/>
                <a:ext cx="240" cy="288"/>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400">
                    <a:solidFill>
                      <a:srgbClr val="000000"/>
                    </a:solidFill>
                    <a:ea typeface="宋体" panose="02010600030101010101" pitchFamily="2" charset="-122"/>
                  </a:rPr>
                  <a:t>&gt;</a:t>
                </a:r>
              </a:p>
            </p:txBody>
          </p:sp>
          <p:sp>
            <p:nvSpPr>
              <p:cNvPr id="56373" name="Line 301"/>
              <p:cNvSpPr>
                <a:spLocks noChangeShapeType="1"/>
              </p:cNvSpPr>
              <p:nvPr/>
            </p:nvSpPr>
            <p:spPr bwMode="auto">
              <a:xfrm>
                <a:off x="3840" y="3696"/>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grpSp>
        <p:sp>
          <p:nvSpPr>
            <p:cNvPr id="56370" name="Text Box 302"/>
            <p:cNvSpPr txBox="1">
              <a:spLocks noChangeArrowheads="1"/>
            </p:cNvSpPr>
            <p:nvPr/>
          </p:nvSpPr>
          <p:spPr bwMode="auto">
            <a:xfrm>
              <a:off x="4800" y="1152"/>
              <a:ext cx="9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zh-CN" altLang="en-US" sz="2000" b="0">
                  <a:solidFill>
                    <a:srgbClr val="FF3300"/>
                  </a:solidFill>
                  <a:ea typeface="宋体" panose="02010600030101010101" pitchFamily="2" charset="-122"/>
                </a:rPr>
                <a:t>右是空返回</a:t>
              </a:r>
            </a:p>
          </p:txBody>
        </p:sp>
      </p:grpSp>
      <p:grpSp>
        <p:nvGrpSpPr>
          <p:cNvPr id="912643" name="Group 303"/>
          <p:cNvGrpSpPr>
            <a:grpSpLocks/>
          </p:cNvGrpSpPr>
          <p:nvPr/>
        </p:nvGrpSpPr>
        <p:grpSpPr bwMode="auto">
          <a:xfrm>
            <a:off x="1833563" y="485775"/>
            <a:ext cx="6400800" cy="4283075"/>
            <a:chOff x="1200" y="336"/>
            <a:chExt cx="4032" cy="2698"/>
          </a:xfrm>
        </p:grpSpPr>
        <p:grpSp>
          <p:nvGrpSpPr>
            <p:cNvPr id="56363" name="Group 304"/>
            <p:cNvGrpSpPr>
              <a:grpSpLocks/>
            </p:cNvGrpSpPr>
            <p:nvPr/>
          </p:nvGrpSpPr>
          <p:grpSpPr bwMode="auto">
            <a:xfrm>
              <a:off x="1200" y="336"/>
              <a:ext cx="4032" cy="2698"/>
              <a:chOff x="1200" y="336"/>
              <a:chExt cx="4032" cy="2698"/>
            </a:xfrm>
          </p:grpSpPr>
          <p:grpSp>
            <p:nvGrpSpPr>
              <p:cNvPr id="56365" name="Group 305"/>
              <p:cNvGrpSpPr>
                <a:grpSpLocks/>
              </p:cNvGrpSpPr>
              <p:nvPr/>
            </p:nvGrpSpPr>
            <p:grpSpPr bwMode="auto">
              <a:xfrm>
                <a:off x="1200" y="2784"/>
                <a:ext cx="864" cy="250"/>
                <a:chOff x="1200" y="2688"/>
                <a:chExt cx="864" cy="250"/>
              </a:xfrm>
            </p:grpSpPr>
            <p:sp>
              <p:nvSpPr>
                <p:cNvPr id="56367" name="Text Box 306"/>
                <p:cNvSpPr txBox="1">
                  <a:spLocks noChangeArrowheads="1"/>
                </p:cNvSpPr>
                <p:nvPr/>
              </p:nvSpPr>
              <p:spPr bwMode="auto">
                <a:xfrm>
                  <a:off x="1200" y="2688"/>
                  <a:ext cx="864" cy="250"/>
                </a:xfrm>
                <a:prstGeom prst="rect">
                  <a:avLst/>
                </a:prstGeom>
                <a:solidFill>
                  <a:srgbClr val="FFFFCC"/>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000" b="0">
                      <a:solidFill>
                        <a:srgbClr val="000000"/>
                      </a:solidFill>
                      <a:ea typeface="宋体" panose="02010600030101010101" pitchFamily="2" charset="-122"/>
                    </a:rPr>
                    <a:t>pre(T    R);</a:t>
                  </a:r>
                </a:p>
              </p:txBody>
            </p:sp>
            <p:sp>
              <p:nvSpPr>
                <p:cNvPr id="56368" name="Line 307"/>
                <p:cNvSpPr>
                  <a:spLocks noChangeShapeType="1"/>
                </p:cNvSpPr>
                <p:nvPr/>
              </p:nvSpPr>
              <p:spPr bwMode="auto">
                <a:xfrm>
                  <a:off x="1632" y="2832"/>
                  <a:ext cx="14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a:tailEnd type="triangle" w="med" len="med"/>
                    </a14:hiddenLine>
                  </a:ext>
                </a:extLst>
              </p:spPr>
              <p:txBody>
                <a:bodyP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grpSp>
          <p:sp>
            <p:nvSpPr>
              <p:cNvPr id="56366" name="AutoShape 308"/>
              <p:cNvSpPr>
                <a:spLocks noChangeArrowheads="1"/>
              </p:cNvSpPr>
              <p:nvPr/>
            </p:nvSpPr>
            <p:spPr bwMode="auto">
              <a:xfrm rot="2761019">
                <a:off x="5040" y="480"/>
                <a:ext cx="336" cy="48"/>
              </a:xfrm>
              <a:prstGeom prst="rightArrow">
                <a:avLst>
                  <a:gd name="adj1" fmla="val 50000"/>
                  <a:gd name="adj2" fmla="val 175000"/>
                </a:avLst>
              </a:prstGeom>
              <a:solidFill>
                <a:srgbClr val="FF330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20000"/>
                  </a:spcBef>
                </a:pPr>
                <a:endParaRPr lang="zh-CN" altLang="en-US">
                  <a:solidFill>
                    <a:srgbClr val="000000"/>
                  </a:solidFill>
                </a:endParaRPr>
              </a:p>
            </p:txBody>
          </p:sp>
        </p:grpSp>
        <p:sp>
          <p:nvSpPr>
            <p:cNvPr id="56364" name="Line 309"/>
            <p:cNvSpPr>
              <a:spLocks noChangeShapeType="1"/>
            </p:cNvSpPr>
            <p:nvPr/>
          </p:nvSpPr>
          <p:spPr bwMode="auto">
            <a:xfrm>
              <a:off x="1632" y="2928"/>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spcBef>
                  <a:spcPct val="20000"/>
                </a:spcBef>
              </a:pPr>
              <a:endParaRPr kumimoji="1" lang="zh-CN" altLang="en-US" sz="2800" b="1">
                <a:solidFill>
                  <a:srgbClr val="000000"/>
                </a:solidFill>
                <a:latin typeface="Times New Roman" panose="02020603050405020304" pitchFamily="18" charset="0"/>
                <a:ea typeface="仿宋_GB2312"/>
              </a:endParaRPr>
            </a:p>
          </p:txBody>
        </p:sp>
      </p:grpSp>
      <p:sp>
        <p:nvSpPr>
          <p:cNvPr id="912695" name="Text Box 311"/>
          <p:cNvSpPr txBox="1">
            <a:spLocks noChangeArrowheads="1"/>
          </p:cNvSpPr>
          <p:nvPr/>
        </p:nvSpPr>
        <p:spPr bwMode="auto">
          <a:xfrm>
            <a:off x="3752901" y="242888"/>
            <a:ext cx="2498725" cy="547688"/>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eaLnBrk="1" hangingPunct="1"/>
            <a:r>
              <a:rPr lang="zh-CN" altLang="zh-CN" sz="2000" dirty="0">
                <a:solidFill>
                  <a:srgbClr val="FF3300"/>
                </a:solidFill>
                <a:ea typeface="宋体" panose="02010600030101010101" pitchFamily="2" charset="-122"/>
              </a:rPr>
              <a:t>先序序列：</a:t>
            </a:r>
            <a:r>
              <a:rPr lang="en-US" altLang="zh-CN" dirty="0">
                <a:solidFill>
                  <a:srgbClr val="FF3300"/>
                </a:solidFill>
                <a:ea typeface="宋体" panose="02010600030101010101" pitchFamily="2" charset="-122"/>
              </a:rPr>
              <a:t>ABDC</a:t>
            </a:r>
          </a:p>
        </p:txBody>
      </p:sp>
      <p:sp>
        <p:nvSpPr>
          <p:cNvPr id="14" name="文本框 13"/>
          <p:cNvSpPr txBox="1"/>
          <p:nvPr/>
        </p:nvSpPr>
        <p:spPr>
          <a:xfrm>
            <a:off x="309562" y="409575"/>
            <a:ext cx="3514961" cy="2031325"/>
          </a:xfrm>
          <a:prstGeom prst="rect">
            <a:avLst/>
          </a:prstGeom>
          <a:noFill/>
        </p:spPr>
        <p:txBody>
          <a:bodyPr wrap="square" rtlCol="0">
            <a:spAutoFit/>
          </a:bodyPr>
          <a:lstStyle/>
          <a:p>
            <a:pPr algn="just" eaLnBrk="1" hangingPunct="1">
              <a:defRPr/>
            </a:pPr>
            <a:r>
              <a:rPr lang="en-US" altLang="zh-CN" dirty="0">
                <a:ea typeface="隶书" panose="02010509060101010101" pitchFamily="49" charset="-122"/>
              </a:rPr>
              <a:t>void preorder(</a:t>
            </a:r>
            <a:r>
              <a:rPr lang="en-US" altLang="zh-CN" dirty="0" err="1">
                <a:latin typeface="+mn-ea"/>
              </a:rPr>
              <a:t>BiTree</a:t>
            </a:r>
            <a:r>
              <a:rPr lang="en-US" altLang="zh-CN" dirty="0">
                <a:latin typeface="+mn-ea"/>
              </a:rPr>
              <a:t> </a:t>
            </a:r>
            <a:r>
              <a:rPr lang="en-US" altLang="zh-CN" dirty="0" err="1">
                <a:ea typeface="隶书" panose="02010509060101010101" pitchFamily="49" charset="-122"/>
              </a:rPr>
              <a:t>bt</a:t>
            </a:r>
            <a:r>
              <a:rPr lang="en-US" altLang="zh-CN" dirty="0">
                <a:ea typeface="隶书" panose="02010509060101010101" pitchFamily="49" charset="-122"/>
              </a:rPr>
              <a:t> ) {	</a:t>
            </a:r>
          </a:p>
          <a:p>
            <a:pPr algn="just" eaLnBrk="1" hangingPunct="1">
              <a:defRPr/>
            </a:pPr>
            <a:r>
              <a:rPr lang="en-US" altLang="zh-CN" dirty="0">
                <a:ea typeface="隶书" panose="02010509060101010101" pitchFamily="49" charset="-122"/>
              </a:rPr>
              <a:t>   if (</a:t>
            </a:r>
            <a:r>
              <a:rPr lang="en-US" altLang="zh-CN" dirty="0" err="1">
                <a:ea typeface="隶书" panose="02010509060101010101" pitchFamily="49" charset="-122"/>
              </a:rPr>
              <a:t>bt</a:t>
            </a:r>
            <a:r>
              <a:rPr lang="en-US" altLang="zh-CN" dirty="0">
                <a:ea typeface="隶书" panose="02010509060101010101" pitchFamily="49" charset="-122"/>
              </a:rPr>
              <a:t> !=NULL){</a:t>
            </a:r>
          </a:p>
          <a:p>
            <a:pPr algn="just" eaLnBrk="1" hangingPunct="1">
              <a:defRPr/>
            </a:pPr>
            <a:r>
              <a:rPr lang="en-US" altLang="zh-CN" dirty="0">
                <a:ea typeface="隶书" panose="02010509060101010101" pitchFamily="49" charset="-122"/>
              </a:rPr>
              <a:t>      </a:t>
            </a:r>
            <a:r>
              <a:rPr lang="en-US" altLang="zh-CN" dirty="0" err="1">
                <a:ea typeface="隶书" panose="02010509060101010101" pitchFamily="49" charset="-122"/>
              </a:rPr>
              <a:t>printf</a:t>
            </a:r>
            <a:r>
              <a:rPr lang="en-US" altLang="zh-CN" dirty="0">
                <a:ea typeface="隶书" panose="02010509060101010101" pitchFamily="49" charset="-122"/>
              </a:rPr>
              <a:t>(“%d”,</a:t>
            </a:r>
            <a:r>
              <a:rPr lang="en-US" altLang="zh-CN" dirty="0" err="1">
                <a:ea typeface="隶书" panose="02010509060101010101" pitchFamily="49" charset="-122"/>
              </a:rPr>
              <a:t>bt</a:t>
            </a:r>
            <a:r>
              <a:rPr lang="en-US" altLang="zh-CN" dirty="0">
                <a:ea typeface="隶书" panose="02010509060101010101" pitchFamily="49" charset="-122"/>
              </a:rPr>
              <a:t>-&gt;data); </a:t>
            </a:r>
          </a:p>
          <a:p>
            <a:pPr algn="just" eaLnBrk="1" hangingPunct="1">
              <a:defRPr/>
            </a:pPr>
            <a:r>
              <a:rPr lang="en-US" altLang="en-US" dirty="0">
                <a:ea typeface="隶书" panose="02010509060101010101" pitchFamily="49" charset="-122"/>
              </a:rPr>
              <a:t>      preorder</a:t>
            </a:r>
            <a:r>
              <a:rPr lang="en-US" altLang="zh-CN" dirty="0">
                <a:ea typeface="隶书" panose="02010509060101010101" pitchFamily="49" charset="-122"/>
              </a:rPr>
              <a:t>(</a:t>
            </a:r>
            <a:r>
              <a:rPr lang="en-US" altLang="zh-CN" dirty="0" err="1">
                <a:ea typeface="隶书" panose="02010509060101010101" pitchFamily="49" charset="-122"/>
              </a:rPr>
              <a:t>bt</a:t>
            </a:r>
            <a:r>
              <a:rPr lang="en-US" altLang="zh-CN" dirty="0">
                <a:ea typeface="隶书" panose="02010509060101010101" pitchFamily="49" charset="-122"/>
              </a:rPr>
              <a:t>-&gt;</a:t>
            </a:r>
            <a:r>
              <a:rPr lang="en-US" altLang="zh-CN" dirty="0" err="1">
                <a:ea typeface="隶书" panose="02010509060101010101" pitchFamily="49" charset="-122"/>
              </a:rPr>
              <a:t>lchild</a:t>
            </a:r>
            <a:r>
              <a:rPr lang="en-US" altLang="zh-CN" dirty="0">
                <a:ea typeface="隶书" panose="02010509060101010101" pitchFamily="49" charset="-122"/>
              </a:rPr>
              <a:t>); </a:t>
            </a:r>
          </a:p>
          <a:p>
            <a:pPr algn="just" eaLnBrk="1" hangingPunct="1">
              <a:defRPr/>
            </a:pPr>
            <a:r>
              <a:rPr lang="en-US" altLang="en-US" dirty="0">
                <a:ea typeface="隶书" panose="02010509060101010101" pitchFamily="49" charset="-122"/>
              </a:rPr>
              <a:t>      preorder</a:t>
            </a:r>
            <a:r>
              <a:rPr lang="en-US" altLang="zh-CN" dirty="0">
                <a:ea typeface="隶书" panose="02010509060101010101" pitchFamily="49" charset="-122"/>
              </a:rPr>
              <a:t> (</a:t>
            </a:r>
            <a:r>
              <a:rPr lang="en-US" altLang="zh-CN" dirty="0" err="1">
                <a:ea typeface="隶书" panose="02010509060101010101" pitchFamily="49" charset="-122"/>
              </a:rPr>
              <a:t>bt</a:t>
            </a:r>
            <a:r>
              <a:rPr lang="en-US" altLang="zh-CN" dirty="0">
                <a:ea typeface="隶书" panose="02010509060101010101" pitchFamily="49" charset="-122"/>
              </a:rPr>
              <a:t>-&gt;</a:t>
            </a:r>
            <a:r>
              <a:rPr lang="en-US" altLang="zh-CN" dirty="0" err="1">
                <a:ea typeface="隶书" panose="02010509060101010101" pitchFamily="49" charset="-122"/>
              </a:rPr>
              <a:t>rchild</a:t>
            </a:r>
            <a:r>
              <a:rPr lang="en-US" altLang="zh-CN" dirty="0">
                <a:ea typeface="隶书" panose="02010509060101010101" pitchFamily="49" charset="-122"/>
              </a:rPr>
              <a:t>); 	</a:t>
            </a:r>
          </a:p>
          <a:p>
            <a:pPr algn="just" eaLnBrk="1" hangingPunct="1">
              <a:defRPr/>
            </a:pPr>
            <a:r>
              <a:rPr lang="en-US" altLang="zh-CN" dirty="0">
                <a:ea typeface="隶书" panose="02010509060101010101" pitchFamily="49" charset="-122"/>
              </a:rPr>
              <a:t>    }</a:t>
            </a:r>
          </a:p>
          <a:p>
            <a:pPr algn="just" eaLnBrk="1" hangingPunct="1">
              <a:defRPr/>
            </a:pPr>
            <a:r>
              <a:rPr lang="en-US" altLang="zh-CN" dirty="0">
                <a:ea typeface="隶书" panose="02010509060101010101" pitchFamily="49" charset="-122"/>
              </a:rPr>
              <a:t>}</a:t>
            </a:r>
          </a:p>
        </p:txBody>
      </p:sp>
    </p:spTree>
    <p:extLst>
      <p:ext uri="{BB962C8B-B14F-4D97-AF65-F5344CB8AC3E}">
        <p14:creationId xmlns:p14="http://schemas.microsoft.com/office/powerpoint/2010/main" val="21780265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nodeType="afterGroup">
                            <p:stCondLst>
                              <p:cond delay="500"/>
                            </p:stCondLst>
                            <p:childTnLst>
                              <p:par>
                                <p:cTn id="12" presetID="9"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dissolve">
                                      <p:cBhvr>
                                        <p:cTn id="14" dur="500"/>
                                        <p:tgtEl>
                                          <p:spTgt spid="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8"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ppt_x</p:attrName>
                                        </p:attrNameLst>
                                      </p:cBhvr>
                                      <p:tavLst>
                                        <p:tav tm="0">
                                          <p:val>
                                            <p:strVal val="#ppt_x-#ppt_w/2"/>
                                          </p:val>
                                        </p:tav>
                                        <p:tav tm="100000">
                                          <p:val>
                                            <p:strVal val="#ppt_x"/>
                                          </p:val>
                                        </p:tav>
                                      </p:tavLst>
                                    </p:anim>
                                    <p:anim calcmode="lin" valueType="num">
                                      <p:cBhvr>
                                        <p:cTn id="20" dur="500" fill="hold"/>
                                        <p:tgtEl>
                                          <p:spTgt spid="15"/>
                                        </p:tgtEl>
                                        <p:attrNameLst>
                                          <p:attrName>ppt_y</p:attrName>
                                        </p:attrNameLst>
                                      </p:cBhvr>
                                      <p:tavLst>
                                        <p:tav tm="0">
                                          <p:val>
                                            <p:strVal val="#ppt_y"/>
                                          </p:val>
                                        </p:tav>
                                        <p:tav tm="100000">
                                          <p:val>
                                            <p:strVal val="#ppt_y"/>
                                          </p:val>
                                        </p:tav>
                                      </p:tavLst>
                                    </p:anim>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8"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ppt_x</p:attrName>
                                        </p:attrNameLst>
                                      </p:cBhvr>
                                      <p:tavLst>
                                        <p:tav tm="0">
                                          <p:val>
                                            <p:strVal val="#ppt_x-#ppt_w/2"/>
                                          </p:val>
                                        </p:tav>
                                        <p:tav tm="100000">
                                          <p:val>
                                            <p:strVal val="#ppt_x"/>
                                          </p:val>
                                        </p:tav>
                                      </p:tavLst>
                                    </p:anim>
                                    <p:anim calcmode="lin" valueType="num">
                                      <p:cBhvr>
                                        <p:cTn id="28" dur="500" fill="hold"/>
                                        <p:tgtEl>
                                          <p:spTgt spid="21"/>
                                        </p:tgtEl>
                                        <p:attrNameLst>
                                          <p:attrName>ppt_y</p:attrName>
                                        </p:attrNameLst>
                                      </p:cBhvr>
                                      <p:tavLst>
                                        <p:tav tm="0">
                                          <p:val>
                                            <p:strVal val="#ppt_y"/>
                                          </p:val>
                                        </p:tav>
                                        <p:tav tm="100000">
                                          <p:val>
                                            <p:strVal val="#ppt_y"/>
                                          </p:val>
                                        </p:tav>
                                      </p:tavLst>
                                    </p:anim>
                                    <p:anim calcmode="lin" valueType="num">
                                      <p:cBhvr>
                                        <p:cTn id="29" dur="500" fill="hold"/>
                                        <p:tgtEl>
                                          <p:spTgt spid="21"/>
                                        </p:tgtEl>
                                        <p:attrNameLst>
                                          <p:attrName>ppt_w</p:attrName>
                                        </p:attrNameLst>
                                      </p:cBhvr>
                                      <p:tavLst>
                                        <p:tav tm="0">
                                          <p:val>
                                            <p:fltVal val="0"/>
                                          </p:val>
                                        </p:tav>
                                        <p:tav tm="100000">
                                          <p:val>
                                            <p:strVal val="#ppt_w"/>
                                          </p:val>
                                        </p:tav>
                                      </p:tavLst>
                                    </p:anim>
                                    <p:anim calcmode="lin" valueType="num">
                                      <p:cBhvr>
                                        <p:cTn id="30" dur="500" fill="hold"/>
                                        <p:tgtEl>
                                          <p:spTgt spid="21"/>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8"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500" fill="hold"/>
                                        <p:tgtEl>
                                          <p:spTgt spid="13"/>
                                        </p:tgtEl>
                                        <p:attrNameLst>
                                          <p:attrName>ppt_x</p:attrName>
                                        </p:attrNameLst>
                                      </p:cBhvr>
                                      <p:tavLst>
                                        <p:tav tm="0">
                                          <p:val>
                                            <p:strVal val="#ppt_x-#ppt_w/2"/>
                                          </p:val>
                                        </p:tav>
                                        <p:tav tm="100000">
                                          <p:val>
                                            <p:strVal val="#ppt_x"/>
                                          </p:val>
                                        </p:tav>
                                      </p:tavLst>
                                    </p:anim>
                                    <p:anim calcmode="lin" valueType="num">
                                      <p:cBhvr>
                                        <p:cTn id="36" dur="500" fill="hold"/>
                                        <p:tgtEl>
                                          <p:spTgt spid="13"/>
                                        </p:tgtEl>
                                        <p:attrNameLst>
                                          <p:attrName>ppt_y</p:attrName>
                                        </p:attrNameLst>
                                      </p:cBhvr>
                                      <p:tavLst>
                                        <p:tav tm="0">
                                          <p:val>
                                            <p:strVal val="#ppt_y"/>
                                          </p:val>
                                        </p:tav>
                                        <p:tav tm="100000">
                                          <p:val>
                                            <p:strVal val="#ppt_y"/>
                                          </p:val>
                                        </p:tav>
                                      </p:tavLst>
                                    </p:anim>
                                    <p:anim calcmode="lin" valueType="num">
                                      <p:cBhvr>
                                        <p:cTn id="37" dur="500" fill="hold"/>
                                        <p:tgtEl>
                                          <p:spTgt spid="13"/>
                                        </p:tgtEl>
                                        <p:attrNameLst>
                                          <p:attrName>ppt_w</p:attrName>
                                        </p:attrNameLst>
                                      </p:cBhvr>
                                      <p:tavLst>
                                        <p:tav tm="0">
                                          <p:val>
                                            <p:fltVal val="0"/>
                                          </p:val>
                                        </p:tav>
                                        <p:tav tm="100000">
                                          <p:val>
                                            <p:strVal val="#ppt_w"/>
                                          </p:val>
                                        </p:tav>
                                      </p:tavLst>
                                    </p:anim>
                                    <p:anim calcmode="lin" valueType="num">
                                      <p:cBhvr>
                                        <p:cTn id="38" dur="500" fill="hold"/>
                                        <p:tgtEl>
                                          <p:spTgt spid="13"/>
                                        </p:tgtEl>
                                        <p:attrNameLst>
                                          <p:attrName>ppt_h</p:attrName>
                                        </p:attrNameLst>
                                      </p:cBhvr>
                                      <p:tavLst>
                                        <p:tav tm="0">
                                          <p:val>
                                            <p:strVal val="#ppt_h"/>
                                          </p:val>
                                        </p:tav>
                                        <p:tav tm="100000">
                                          <p:val>
                                            <p:strVal val="#ppt_h"/>
                                          </p:val>
                                        </p:tav>
                                      </p:tavLst>
                                    </p:anim>
                                  </p:childTnLst>
                                </p:cTn>
                              </p:par>
                            </p:childTnLst>
                          </p:cTn>
                        </p:par>
                        <p:par>
                          <p:cTn id="39" fill="hold" nodeType="afterGroup">
                            <p:stCondLst>
                              <p:cond delay="500"/>
                            </p:stCondLst>
                            <p:childTnLst>
                              <p:par>
                                <p:cTn id="40" presetID="9" presetClass="entr" presetSubtype="0"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dissolve">
                                      <p:cBhvr>
                                        <p:cTn id="42" dur="500"/>
                                        <p:tgtEl>
                                          <p:spTgt spid="1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8"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p:cTn id="47" dur="500" fill="hold"/>
                                        <p:tgtEl>
                                          <p:spTgt spid="23"/>
                                        </p:tgtEl>
                                        <p:attrNameLst>
                                          <p:attrName>ppt_x</p:attrName>
                                        </p:attrNameLst>
                                      </p:cBhvr>
                                      <p:tavLst>
                                        <p:tav tm="0">
                                          <p:val>
                                            <p:strVal val="#ppt_x-#ppt_w/2"/>
                                          </p:val>
                                        </p:tav>
                                        <p:tav tm="100000">
                                          <p:val>
                                            <p:strVal val="#ppt_x"/>
                                          </p:val>
                                        </p:tav>
                                      </p:tavLst>
                                    </p:anim>
                                    <p:anim calcmode="lin" valueType="num">
                                      <p:cBhvr>
                                        <p:cTn id="48" dur="500" fill="hold"/>
                                        <p:tgtEl>
                                          <p:spTgt spid="23"/>
                                        </p:tgtEl>
                                        <p:attrNameLst>
                                          <p:attrName>ppt_y</p:attrName>
                                        </p:attrNameLst>
                                      </p:cBhvr>
                                      <p:tavLst>
                                        <p:tav tm="0">
                                          <p:val>
                                            <p:strVal val="#ppt_y"/>
                                          </p:val>
                                        </p:tav>
                                        <p:tav tm="100000">
                                          <p:val>
                                            <p:strVal val="#ppt_y"/>
                                          </p:val>
                                        </p:tav>
                                      </p:tavLst>
                                    </p:anim>
                                    <p:anim calcmode="lin" valueType="num">
                                      <p:cBhvr>
                                        <p:cTn id="49" dur="500" fill="hold"/>
                                        <p:tgtEl>
                                          <p:spTgt spid="23"/>
                                        </p:tgtEl>
                                        <p:attrNameLst>
                                          <p:attrName>ppt_w</p:attrName>
                                        </p:attrNameLst>
                                      </p:cBhvr>
                                      <p:tavLst>
                                        <p:tav tm="0">
                                          <p:val>
                                            <p:fltVal val="0"/>
                                          </p:val>
                                        </p:tav>
                                        <p:tav tm="100000">
                                          <p:val>
                                            <p:strVal val="#ppt_w"/>
                                          </p:val>
                                        </p:tav>
                                      </p:tavLst>
                                    </p:anim>
                                    <p:anim calcmode="lin" valueType="num">
                                      <p:cBhvr>
                                        <p:cTn id="50" dur="500" fill="hold"/>
                                        <p:tgtEl>
                                          <p:spTgt spid="23"/>
                                        </p:tgtEl>
                                        <p:attrNameLst>
                                          <p:attrName>ppt_h</p:attrName>
                                        </p:attrNameLst>
                                      </p:cBhvr>
                                      <p:tavLst>
                                        <p:tav tm="0">
                                          <p:val>
                                            <p:strVal val="#ppt_h"/>
                                          </p:val>
                                        </p:tav>
                                        <p:tav tm="100000">
                                          <p:val>
                                            <p:strVal val="#ppt_h"/>
                                          </p:val>
                                        </p:tav>
                                      </p:tavLst>
                                    </p:anim>
                                  </p:childTnLst>
                                </p:cTn>
                              </p:par>
                            </p:childTnLst>
                          </p:cTn>
                        </p:par>
                        <p:par>
                          <p:cTn id="51" fill="hold" nodeType="afterGroup">
                            <p:stCondLst>
                              <p:cond delay="500"/>
                            </p:stCondLst>
                            <p:childTnLst>
                              <p:par>
                                <p:cTn id="52" presetID="9" presetClass="entr" presetSubtype="0" fill="hold" grpId="0" nodeType="afterEffect">
                                  <p:stCondLst>
                                    <p:cond delay="1000"/>
                                  </p:stCondLst>
                                  <p:childTnLst>
                                    <p:set>
                                      <p:cBhvr>
                                        <p:cTn id="53" dur="1" fill="hold">
                                          <p:stCondLst>
                                            <p:cond delay="0"/>
                                          </p:stCondLst>
                                        </p:cTn>
                                        <p:tgtEl>
                                          <p:spTgt spid="912651"/>
                                        </p:tgtEl>
                                        <p:attrNameLst>
                                          <p:attrName>style.visibility</p:attrName>
                                        </p:attrNameLst>
                                      </p:cBhvr>
                                      <p:to>
                                        <p:strVal val="visible"/>
                                      </p:to>
                                    </p:set>
                                    <p:animEffect transition="in" filter="dissolve">
                                      <p:cBhvr>
                                        <p:cTn id="54" dur="500"/>
                                        <p:tgtEl>
                                          <p:spTgt spid="91265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7" presetClass="entr" presetSubtype="8" fill="hold" nodeType="click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p:cTn id="59" dur="500" fill="hold"/>
                                        <p:tgtEl>
                                          <p:spTgt spid="25"/>
                                        </p:tgtEl>
                                        <p:attrNameLst>
                                          <p:attrName>ppt_x</p:attrName>
                                        </p:attrNameLst>
                                      </p:cBhvr>
                                      <p:tavLst>
                                        <p:tav tm="0">
                                          <p:val>
                                            <p:strVal val="#ppt_x-#ppt_w/2"/>
                                          </p:val>
                                        </p:tav>
                                        <p:tav tm="100000">
                                          <p:val>
                                            <p:strVal val="#ppt_x"/>
                                          </p:val>
                                        </p:tav>
                                      </p:tavLst>
                                    </p:anim>
                                    <p:anim calcmode="lin" valueType="num">
                                      <p:cBhvr>
                                        <p:cTn id="60" dur="500" fill="hold"/>
                                        <p:tgtEl>
                                          <p:spTgt spid="25"/>
                                        </p:tgtEl>
                                        <p:attrNameLst>
                                          <p:attrName>ppt_y</p:attrName>
                                        </p:attrNameLst>
                                      </p:cBhvr>
                                      <p:tavLst>
                                        <p:tav tm="0">
                                          <p:val>
                                            <p:strVal val="#ppt_y"/>
                                          </p:val>
                                        </p:tav>
                                        <p:tav tm="100000">
                                          <p:val>
                                            <p:strVal val="#ppt_y"/>
                                          </p:val>
                                        </p:tav>
                                      </p:tavLst>
                                    </p:anim>
                                    <p:anim calcmode="lin" valueType="num">
                                      <p:cBhvr>
                                        <p:cTn id="61" dur="500" fill="hold"/>
                                        <p:tgtEl>
                                          <p:spTgt spid="25"/>
                                        </p:tgtEl>
                                        <p:attrNameLst>
                                          <p:attrName>ppt_w</p:attrName>
                                        </p:attrNameLst>
                                      </p:cBhvr>
                                      <p:tavLst>
                                        <p:tav tm="0">
                                          <p:val>
                                            <p:fltVal val="0"/>
                                          </p:val>
                                        </p:tav>
                                        <p:tav tm="100000">
                                          <p:val>
                                            <p:strVal val="#ppt_w"/>
                                          </p:val>
                                        </p:tav>
                                      </p:tavLst>
                                    </p:anim>
                                    <p:anim calcmode="lin" valueType="num">
                                      <p:cBhvr>
                                        <p:cTn id="62" dur="500" fill="hold"/>
                                        <p:tgtEl>
                                          <p:spTgt spid="25"/>
                                        </p:tgtEl>
                                        <p:attrNameLst>
                                          <p:attrName>ppt_h</p:attrName>
                                        </p:attrNameLst>
                                      </p:cBhvr>
                                      <p:tavLst>
                                        <p:tav tm="0">
                                          <p:val>
                                            <p:strVal val="#ppt_h"/>
                                          </p:val>
                                        </p:tav>
                                        <p:tav tm="100000">
                                          <p:val>
                                            <p:strVal val="#ppt_h"/>
                                          </p:val>
                                        </p:tav>
                                      </p:tavLst>
                                    </p:anim>
                                  </p:childTnLst>
                                </p:cTn>
                              </p:par>
                            </p:childTnLst>
                          </p:cTn>
                        </p:par>
                        <p:par>
                          <p:cTn id="63" fill="hold" nodeType="afterGroup">
                            <p:stCondLst>
                              <p:cond delay="500"/>
                            </p:stCondLst>
                            <p:childTnLst>
                              <p:par>
                                <p:cTn id="64" presetID="9" presetClass="entr" presetSubtype="0" fill="hold" nodeType="after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dissolve">
                                      <p:cBhvr>
                                        <p:cTn id="66" dur="500"/>
                                        <p:tgtEl>
                                          <p:spTgt spid="10"/>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7" presetClass="entr" presetSubtype="8" fill="hold" nodeType="clickEffect">
                                  <p:stCondLst>
                                    <p:cond delay="0"/>
                                  </p:stCondLst>
                                  <p:childTnLst>
                                    <p:set>
                                      <p:cBhvr>
                                        <p:cTn id="70" dur="1" fill="hold">
                                          <p:stCondLst>
                                            <p:cond delay="0"/>
                                          </p:stCondLst>
                                        </p:cTn>
                                        <p:tgtEl>
                                          <p:spTgt spid="17"/>
                                        </p:tgtEl>
                                        <p:attrNameLst>
                                          <p:attrName>style.visibility</p:attrName>
                                        </p:attrNameLst>
                                      </p:cBhvr>
                                      <p:to>
                                        <p:strVal val="visible"/>
                                      </p:to>
                                    </p:set>
                                    <p:anim calcmode="lin" valueType="num">
                                      <p:cBhvr>
                                        <p:cTn id="71" dur="500" fill="hold"/>
                                        <p:tgtEl>
                                          <p:spTgt spid="17"/>
                                        </p:tgtEl>
                                        <p:attrNameLst>
                                          <p:attrName>ppt_x</p:attrName>
                                        </p:attrNameLst>
                                      </p:cBhvr>
                                      <p:tavLst>
                                        <p:tav tm="0">
                                          <p:val>
                                            <p:strVal val="#ppt_x-#ppt_w/2"/>
                                          </p:val>
                                        </p:tav>
                                        <p:tav tm="100000">
                                          <p:val>
                                            <p:strVal val="#ppt_x"/>
                                          </p:val>
                                        </p:tav>
                                      </p:tavLst>
                                    </p:anim>
                                    <p:anim calcmode="lin" valueType="num">
                                      <p:cBhvr>
                                        <p:cTn id="72" dur="500" fill="hold"/>
                                        <p:tgtEl>
                                          <p:spTgt spid="17"/>
                                        </p:tgtEl>
                                        <p:attrNameLst>
                                          <p:attrName>ppt_y</p:attrName>
                                        </p:attrNameLst>
                                      </p:cBhvr>
                                      <p:tavLst>
                                        <p:tav tm="0">
                                          <p:val>
                                            <p:strVal val="#ppt_y"/>
                                          </p:val>
                                        </p:tav>
                                        <p:tav tm="100000">
                                          <p:val>
                                            <p:strVal val="#ppt_y"/>
                                          </p:val>
                                        </p:tav>
                                      </p:tavLst>
                                    </p:anim>
                                    <p:anim calcmode="lin" valueType="num">
                                      <p:cBhvr>
                                        <p:cTn id="73" dur="500" fill="hold"/>
                                        <p:tgtEl>
                                          <p:spTgt spid="17"/>
                                        </p:tgtEl>
                                        <p:attrNameLst>
                                          <p:attrName>ppt_w</p:attrName>
                                        </p:attrNameLst>
                                      </p:cBhvr>
                                      <p:tavLst>
                                        <p:tav tm="0">
                                          <p:val>
                                            <p:fltVal val="0"/>
                                          </p:val>
                                        </p:tav>
                                        <p:tav tm="100000">
                                          <p:val>
                                            <p:strVal val="#ppt_w"/>
                                          </p:val>
                                        </p:tav>
                                      </p:tavLst>
                                    </p:anim>
                                    <p:anim calcmode="lin" valueType="num">
                                      <p:cBhvr>
                                        <p:cTn id="74" dur="500" fill="hold"/>
                                        <p:tgtEl>
                                          <p:spTgt spid="17"/>
                                        </p:tgtEl>
                                        <p:attrNameLst>
                                          <p:attrName>ppt_h</p:attrName>
                                        </p:attrNameLst>
                                      </p:cBhvr>
                                      <p:tavLst>
                                        <p:tav tm="0">
                                          <p:val>
                                            <p:strVal val="#ppt_h"/>
                                          </p:val>
                                        </p:tav>
                                        <p:tav tm="100000">
                                          <p:val>
                                            <p:strVal val="#ppt_h"/>
                                          </p:val>
                                        </p:tav>
                                      </p:tavLst>
                                    </p:anim>
                                  </p:childTnLst>
                                </p:cTn>
                              </p:par>
                            </p:childTnLst>
                          </p:cTn>
                        </p:par>
                        <p:par>
                          <p:cTn id="75" fill="hold" nodeType="afterGroup">
                            <p:stCondLst>
                              <p:cond delay="500"/>
                            </p:stCondLst>
                            <p:childTnLst>
                              <p:par>
                                <p:cTn id="76" presetID="9" presetClass="entr" presetSubtype="0" fill="hold" nodeType="afterEffect">
                                  <p:stCondLst>
                                    <p:cond delay="0"/>
                                  </p:stCondLst>
                                  <p:childTnLst>
                                    <p:set>
                                      <p:cBhvr>
                                        <p:cTn id="77" dur="1" fill="hold">
                                          <p:stCondLst>
                                            <p:cond delay="0"/>
                                          </p:stCondLst>
                                        </p:cTn>
                                        <p:tgtEl>
                                          <p:spTgt spid="3"/>
                                        </p:tgtEl>
                                        <p:attrNameLst>
                                          <p:attrName>style.visibility</p:attrName>
                                        </p:attrNameLst>
                                      </p:cBhvr>
                                      <p:to>
                                        <p:strVal val="visible"/>
                                      </p:to>
                                    </p:set>
                                    <p:animEffect transition="in" filter="dissolve">
                                      <p:cBhvr>
                                        <p:cTn id="78" dur="500"/>
                                        <p:tgtEl>
                                          <p:spTgt spid="3"/>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7" presetClass="entr" presetSubtype="8"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anim calcmode="lin" valueType="num">
                                      <p:cBhvr>
                                        <p:cTn id="83" dur="500" fill="hold"/>
                                        <p:tgtEl>
                                          <p:spTgt spid="27"/>
                                        </p:tgtEl>
                                        <p:attrNameLst>
                                          <p:attrName>ppt_x</p:attrName>
                                        </p:attrNameLst>
                                      </p:cBhvr>
                                      <p:tavLst>
                                        <p:tav tm="0">
                                          <p:val>
                                            <p:strVal val="#ppt_x-#ppt_w/2"/>
                                          </p:val>
                                        </p:tav>
                                        <p:tav tm="100000">
                                          <p:val>
                                            <p:strVal val="#ppt_x"/>
                                          </p:val>
                                        </p:tav>
                                      </p:tavLst>
                                    </p:anim>
                                    <p:anim calcmode="lin" valueType="num">
                                      <p:cBhvr>
                                        <p:cTn id="84" dur="500" fill="hold"/>
                                        <p:tgtEl>
                                          <p:spTgt spid="27"/>
                                        </p:tgtEl>
                                        <p:attrNameLst>
                                          <p:attrName>ppt_y</p:attrName>
                                        </p:attrNameLst>
                                      </p:cBhvr>
                                      <p:tavLst>
                                        <p:tav tm="0">
                                          <p:val>
                                            <p:strVal val="#ppt_y"/>
                                          </p:val>
                                        </p:tav>
                                        <p:tav tm="100000">
                                          <p:val>
                                            <p:strVal val="#ppt_y"/>
                                          </p:val>
                                        </p:tav>
                                      </p:tavLst>
                                    </p:anim>
                                    <p:anim calcmode="lin" valueType="num">
                                      <p:cBhvr>
                                        <p:cTn id="85" dur="500" fill="hold"/>
                                        <p:tgtEl>
                                          <p:spTgt spid="27"/>
                                        </p:tgtEl>
                                        <p:attrNameLst>
                                          <p:attrName>ppt_w</p:attrName>
                                        </p:attrNameLst>
                                      </p:cBhvr>
                                      <p:tavLst>
                                        <p:tav tm="0">
                                          <p:val>
                                            <p:fltVal val="0"/>
                                          </p:val>
                                        </p:tav>
                                        <p:tav tm="100000">
                                          <p:val>
                                            <p:strVal val="#ppt_w"/>
                                          </p:val>
                                        </p:tav>
                                      </p:tavLst>
                                    </p:anim>
                                    <p:anim calcmode="lin" valueType="num">
                                      <p:cBhvr>
                                        <p:cTn id="86" dur="500" fill="hold"/>
                                        <p:tgtEl>
                                          <p:spTgt spid="27"/>
                                        </p:tgtEl>
                                        <p:attrNameLst>
                                          <p:attrName>ppt_h</p:attrName>
                                        </p:attrNameLst>
                                      </p:cBhvr>
                                      <p:tavLst>
                                        <p:tav tm="0">
                                          <p:val>
                                            <p:strVal val="#ppt_h"/>
                                          </p:val>
                                        </p:tav>
                                        <p:tav tm="100000">
                                          <p:val>
                                            <p:strVal val="#ppt_h"/>
                                          </p:val>
                                        </p:tav>
                                      </p:tavLst>
                                    </p:anim>
                                  </p:childTnLst>
                                </p:cTn>
                              </p:par>
                            </p:childTnLst>
                          </p:cTn>
                        </p:par>
                        <p:par>
                          <p:cTn id="87" fill="hold" nodeType="afterGroup">
                            <p:stCondLst>
                              <p:cond delay="500"/>
                            </p:stCondLst>
                            <p:childTnLst>
                              <p:par>
                                <p:cTn id="88" presetID="9" presetClass="entr" presetSubtype="0" fill="hold" grpId="0" nodeType="afterEffect">
                                  <p:stCondLst>
                                    <p:cond delay="1000"/>
                                  </p:stCondLst>
                                  <p:childTnLst>
                                    <p:set>
                                      <p:cBhvr>
                                        <p:cTn id="89" dur="1" fill="hold">
                                          <p:stCondLst>
                                            <p:cond delay="0"/>
                                          </p:stCondLst>
                                        </p:cTn>
                                        <p:tgtEl>
                                          <p:spTgt spid="912549"/>
                                        </p:tgtEl>
                                        <p:attrNameLst>
                                          <p:attrName>style.visibility</p:attrName>
                                        </p:attrNameLst>
                                      </p:cBhvr>
                                      <p:to>
                                        <p:strVal val="visible"/>
                                      </p:to>
                                    </p:set>
                                    <p:animEffect transition="in" filter="dissolve">
                                      <p:cBhvr>
                                        <p:cTn id="90" dur="500"/>
                                        <p:tgtEl>
                                          <p:spTgt spid="912549"/>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9" presetClass="entr" presetSubtype="0" fill="hold" nodeType="clickEffect">
                                  <p:stCondLst>
                                    <p:cond delay="0"/>
                                  </p:stCondLst>
                                  <p:childTnLst>
                                    <p:set>
                                      <p:cBhvr>
                                        <p:cTn id="94" dur="1" fill="hold">
                                          <p:stCondLst>
                                            <p:cond delay="0"/>
                                          </p:stCondLst>
                                        </p:cTn>
                                        <p:tgtEl>
                                          <p:spTgt spid="12"/>
                                        </p:tgtEl>
                                        <p:attrNameLst>
                                          <p:attrName>style.visibility</p:attrName>
                                        </p:attrNameLst>
                                      </p:cBhvr>
                                      <p:to>
                                        <p:strVal val="visible"/>
                                      </p:to>
                                    </p:set>
                                    <p:animEffect transition="in" filter="dissolve">
                                      <p:cBhvr>
                                        <p:cTn id="95" dur="500"/>
                                        <p:tgtEl>
                                          <p:spTgt spid="12"/>
                                        </p:tgtEl>
                                      </p:cBhvr>
                                    </p:animEffect>
                                  </p:childTnLst>
                                </p:cTn>
                              </p:par>
                            </p:childTnLst>
                          </p:cTn>
                        </p:par>
                        <p:par>
                          <p:cTn id="96" fill="hold" nodeType="afterGroup">
                            <p:stCondLst>
                              <p:cond delay="500"/>
                            </p:stCondLst>
                            <p:childTnLst>
                              <p:par>
                                <p:cTn id="97" presetID="9" presetClass="entr" presetSubtype="0" fill="hold" nodeType="afterEffect">
                                  <p:stCondLst>
                                    <p:cond delay="0"/>
                                  </p:stCondLst>
                                  <p:childTnLst>
                                    <p:set>
                                      <p:cBhvr>
                                        <p:cTn id="98" dur="1" fill="hold">
                                          <p:stCondLst>
                                            <p:cond delay="0"/>
                                          </p:stCondLst>
                                        </p:cTn>
                                        <p:tgtEl>
                                          <p:spTgt spid="4"/>
                                        </p:tgtEl>
                                        <p:attrNameLst>
                                          <p:attrName>style.visibility</p:attrName>
                                        </p:attrNameLst>
                                      </p:cBhvr>
                                      <p:to>
                                        <p:strVal val="visible"/>
                                      </p:to>
                                    </p:set>
                                    <p:animEffect transition="in" filter="dissolve">
                                      <p:cBhvr>
                                        <p:cTn id="99" dur="500"/>
                                        <p:tgtEl>
                                          <p:spTgt spid="4"/>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7" presetClass="entr" presetSubtype="8" fill="hold" nodeType="clickEffect">
                                  <p:stCondLst>
                                    <p:cond delay="0"/>
                                  </p:stCondLst>
                                  <p:childTnLst>
                                    <p:set>
                                      <p:cBhvr>
                                        <p:cTn id="103" dur="1" fill="hold">
                                          <p:stCondLst>
                                            <p:cond delay="0"/>
                                          </p:stCondLst>
                                        </p:cTn>
                                        <p:tgtEl>
                                          <p:spTgt spid="29"/>
                                        </p:tgtEl>
                                        <p:attrNameLst>
                                          <p:attrName>style.visibility</p:attrName>
                                        </p:attrNameLst>
                                      </p:cBhvr>
                                      <p:to>
                                        <p:strVal val="visible"/>
                                      </p:to>
                                    </p:set>
                                    <p:anim calcmode="lin" valueType="num">
                                      <p:cBhvr>
                                        <p:cTn id="104" dur="500" fill="hold"/>
                                        <p:tgtEl>
                                          <p:spTgt spid="29"/>
                                        </p:tgtEl>
                                        <p:attrNameLst>
                                          <p:attrName>ppt_x</p:attrName>
                                        </p:attrNameLst>
                                      </p:cBhvr>
                                      <p:tavLst>
                                        <p:tav tm="0">
                                          <p:val>
                                            <p:strVal val="#ppt_x-#ppt_w/2"/>
                                          </p:val>
                                        </p:tav>
                                        <p:tav tm="100000">
                                          <p:val>
                                            <p:strVal val="#ppt_x"/>
                                          </p:val>
                                        </p:tav>
                                      </p:tavLst>
                                    </p:anim>
                                    <p:anim calcmode="lin" valueType="num">
                                      <p:cBhvr>
                                        <p:cTn id="105" dur="500" fill="hold"/>
                                        <p:tgtEl>
                                          <p:spTgt spid="29"/>
                                        </p:tgtEl>
                                        <p:attrNameLst>
                                          <p:attrName>ppt_y</p:attrName>
                                        </p:attrNameLst>
                                      </p:cBhvr>
                                      <p:tavLst>
                                        <p:tav tm="0">
                                          <p:val>
                                            <p:strVal val="#ppt_y"/>
                                          </p:val>
                                        </p:tav>
                                        <p:tav tm="100000">
                                          <p:val>
                                            <p:strVal val="#ppt_y"/>
                                          </p:val>
                                        </p:tav>
                                      </p:tavLst>
                                    </p:anim>
                                    <p:anim calcmode="lin" valueType="num">
                                      <p:cBhvr>
                                        <p:cTn id="106" dur="500" fill="hold"/>
                                        <p:tgtEl>
                                          <p:spTgt spid="29"/>
                                        </p:tgtEl>
                                        <p:attrNameLst>
                                          <p:attrName>ppt_w</p:attrName>
                                        </p:attrNameLst>
                                      </p:cBhvr>
                                      <p:tavLst>
                                        <p:tav tm="0">
                                          <p:val>
                                            <p:fltVal val="0"/>
                                          </p:val>
                                        </p:tav>
                                        <p:tav tm="100000">
                                          <p:val>
                                            <p:strVal val="#ppt_w"/>
                                          </p:val>
                                        </p:tav>
                                      </p:tavLst>
                                    </p:anim>
                                    <p:anim calcmode="lin" valueType="num">
                                      <p:cBhvr>
                                        <p:cTn id="107" dur="500" fill="hold"/>
                                        <p:tgtEl>
                                          <p:spTgt spid="29"/>
                                        </p:tgtEl>
                                        <p:attrNameLst>
                                          <p:attrName>ppt_h</p:attrName>
                                        </p:attrNameLst>
                                      </p:cBhvr>
                                      <p:tavLst>
                                        <p:tav tm="0">
                                          <p:val>
                                            <p:strVal val="#ppt_h"/>
                                          </p:val>
                                        </p:tav>
                                        <p:tav tm="100000">
                                          <p:val>
                                            <p:strVal val="#ppt_h"/>
                                          </p:val>
                                        </p:tav>
                                      </p:tavLst>
                                    </p:anim>
                                  </p:childTnLst>
                                </p:cTn>
                              </p:par>
                            </p:childTnLst>
                          </p:cTn>
                        </p:par>
                        <p:par>
                          <p:cTn id="108" fill="hold" nodeType="afterGroup">
                            <p:stCondLst>
                              <p:cond delay="500"/>
                            </p:stCondLst>
                            <p:childTnLst>
                              <p:par>
                                <p:cTn id="109" presetID="9" presetClass="entr" presetSubtype="0" fill="hold" grpId="0" nodeType="afterEffect">
                                  <p:stCondLst>
                                    <p:cond delay="0"/>
                                  </p:stCondLst>
                                  <p:childTnLst>
                                    <p:set>
                                      <p:cBhvr>
                                        <p:cTn id="110" dur="1" fill="hold">
                                          <p:stCondLst>
                                            <p:cond delay="0"/>
                                          </p:stCondLst>
                                        </p:cTn>
                                        <p:tgtEl>
                                          <p:spTgt spid="912555"/>
                                        </p:tgtEl>
                                        <p:attrNameLst>
                                          <p:attrName>style.visibility</p:attrName>
                                        </p:attrNameLst>
                                      </p:cBhvr>
                                      <p:to>
                                        <p:strVal val="visible"/>
                                      </p:to>
                                    </p:set>
                                    <p:animEffect transition="in" filter="dissolve">
                                      <p:cBhvr>
                                        <p:cTn id="111" dur="500"/>
                                        <p:tgtEl>
                                          <p:spTgt spid="912555"/>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7" presetClass="entr" presetSubtype="8" fill="hold" nodeType="clickEffect">
                                  <p:stCondLst>
                                    <p:cond delay="0"/>
                                  </p:stCondLst>
                                  <p:childTnLst>
                                    <p:set>
                                      <p:cBhvr>
                                        <p:cTn id="115" dur="1" fill="hold">
                                          <p:stCondLst>
                                            <p:cond delay="0"/>
                                          </p:stCondLst>
                                        </p:cTn>
                                        <p:tgtEl>
                                          <p:spTgt spid="912643"/>
                                        </p:tgtEl>
                                        <p:attrNameLst>
                                          <p:attrName>style.visibility</p:attrName>
                                        </p:attrNameLst>
                                      </p:cBhvr>
                                      <p:to>
                                        <p:strVal val="visible"/>
                                      </p:to>
                                    </p:set>
                                    <p:anim calcmode="lin" valueType="num">
                                      <p:cBhvr>
                                        <p:cTn id="116" dur="500" fill="hold"/>
                                        <p:tgtEl>
                                          <p:spTgt spid="912643"/>
                                        </p:tgtEl>
                                        <p:attrNameLst>
                                          <p:attrName>ppt_x</p:attrName>
                                        </p:attrNameLst>
                                      </p:cBhvr>
                                      <p:tavLst>
                                        <p:tav tm="0">
                                          <p:val>
                                            <p:strVal val="#ppt_x-#ppt_w/2"/>
                                          </p:val>
                                        </p:tav>
                                        <p:tav tm="100000">
                                          <p:val>
                                            <p:strVal val="#ppt_x"/>
                                          </p:val>
                                        </p:tav>
                                      </p:tavLst>
                                    </p:anim>
                                    <p:anim calcmode="lin" valueType="num">
                                      <p:cBhvr>
                                        <p:cTn id="117" dur="500" fill="hold"/>
                                        <p:tgtEl>
                                          <p:spTgt spid="912643"/>
                                        </p:tgtEl>
                                        <p:attrNameLst>
                                          <p:attrName>ppt_y</p:attrName>
                                        </p:attrNameLst>
                                      </p:cBhvr>
                                      <p:tavLst>
                                        <p:tav tm="0">
                                          <p:val>
                                            <p:strVal val="#ppt_y"/>
                                          </p:val>
                                        </p:tav>
                                        <p:tav tm="100000">
                                          <p:val>
                                            <p:strVal val="#ppt_y"/>
                                          </p:val>
                                        </p:tav>
                                      </p:tavLst>
                                    </p:anim>
                                    <p:anim calcmode="lin" valueType="num">
                                      <p:cBhvr>
                                        <p:cTn id="118" dur="500" fill="hold"/>
                                        <p:tgtEl>
                                          <p:spTgt spid="912643"/>
                                        </p:tgtEl>
                                        <p:attrNameLst>
                                          <p:attrName>ppt_w</p:attrName>
                                        </p:attrNameLst>
                                      </p:cBhvr>
                                      <p:tavLst>
                                        <p:tav tm="0">
                                          <p:val>
                                            <p:fltVal val="0"/>
                                          </p:val>
                                        </p:tav>
                                        <p:tav tm="100000">
                                          <p:val>
                                            <p:strVal val="#ppt_w"/>
                                          </p:val>
                                        </p:tav>
                                      </p:tavLst>
                                    </p:anim>
                                    <p:anim calcmode="lin" valueType="num">
                                      <p:cBhvr>
                                        <p:cTn id="119" dur="500" fill="hold"/>
                                        <p:tgtEl>
                                          <p:spTgt spid="912643"/>
                                        </p:tgtEl>
                                        <p:attrNameLst>
                                          <p:attrName>ppt_h</p:attrName>
                                        </p:attrNameLst>
                                      </p:cBhvr>
                                      <p:tavLst>
                                        <p:tav tm="0">
                                          <p:val>
                                            <p:strVal val="#ppt_h"/>
                                          </p:val>
                                        </p:tav>
                                        <p:tav tm="100000">
                                          <p:val>
                                            <p:strVal val="#ppt_h"/>
                                          </p:val>
                                        </p:tav>
                                      </p:tavLst>
                                    </p:anim>
                                  </p:childTnLst>
                                </p:cTn>
                              </p:par>
                            </p:childTnLst>
                          </p:cTn>
                        </p:par>
                        <p:par>
                          <p:cTn id="120" fill="hold" nodeType="afterGroup">
                            <p:stCondLst>
                              <p:cond delay="500"/>
                            </p:stCondLst>
                            <p:childTnLst>
                              <p:par>
                                <p:cTn id="121" presetID="9" presetClass="entr" presetSubtype="0" fill="hold" nodeType="afterEffect">
                                  <p:stCondLst>
                                    <p:cond delay="0"/>
                                  </p:stCondLst>
                                  <p:childTnLst>
                                    <p:set>
                                      <p:cBhvr>
                                        <p:cTn id="122" dur="1" fill="hold">
                                          <p:stCondLst>
                                            <p:cond delay="0"/>
                                          </p:stCondLst>
                                        </p:cTn>
                                        <p:tgtEl>
                                          <p:spTgt spid="5"/>
                                        </p:tgtEl>
                                        <p:attrNameLst>
                                          <p:attrName>style.visibility</p:attrName>
                                        </p:attrNameLst>
                                      </p:cBhvr>
                                      <p:to>
                                        <p:strVal val="visible"/>
                                      </p:to>
                                    </p:set>
                                    <p:animEffect transition="in" filter="dissolve">
                                      <p:cBhvr>
                                        <p:cTn id="123" dur="500"/>
                                        <p:tgtEl>
                                          <p:spTgt spid="5"/>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7" presetClass="entr" presetSubtype="8" fill="hold" nodeType="clickEffect">
                                  <p:stCondLst>
                                    <p:cond delay="0"/>
                                  </p:stCondLst>
                                  <p:childTnLst>
                                    <p:set>
                                      <p:cBhvr>
                                        <p:cTn id="127" dur="1" fill="hold">
                                          <p:stCondLst>
                                            <p:cond delay="0"/>
                                          </p:stCondLst>
                                        </p:cTn>
                                        <p:tgtEl>
                                          <p:spTgt spid="19"/>
                                        </p:tgtEl>
                                        <p:attrNameLst>
                                          <p:attrName>style.visibility</p:attrName>
                                        </p:attrNameLst>
                                      </p:cBhvr>
                                      <p:to>
                                        <p:strVal val="visible"/>
                                      </p:to>
                                    </p:set>
                                    <p:anim calcmode="lin" valueType="num">
                                      <p:cBhvr>
                                        <p:cTn id="128" dur="500" fill="hold"/>
                                        <p:tgtEl>
                                          <p:spTgt spid="19"/>
                                        </p:tgtEl>
                                        <p:attrNameLst>
                                          <p:attrName>ppt_x</p:attrName>
                                        </p:attrNameLst>
                                      </p:cBhvr>
                                      <p:tavLst>
                                        <p:tav tm="0">
                                          <p:val>
                                            <p:strVal val="#ppt_x-#ppt_w/2"/>
                                          </p:val>
                                        </p:tav>
                                        <p:tav tm="100000">
                                          <p:val>
                                            <p:strVal val="#ppt_x"/>
                                          </p:val>
                                        </p:tav>
                                      </p:tavLst>
                                    </p:anim>
                                    <p:anim calcmode="lin" valueType="num">
                                      <p:cBhvr>
                                        <p:cTn id="129" dur="500" fill="hold"/>
                                        <p:tgtEl>
                                          <p:spTgt spid="19"/>
                                        </p:tgtEl>
                                        <p:attrNameLst>
                                          <p:attrName>ppt_y</p:attrName>
                                        </p:attrNameLst>
                                      </p:cBhvr>
                                      <p:tavLst>
                                        <p:tav tm="0">
                                          <p:val>
                                            <p:strVal val="#ppt_y"/>
                                          </p:val>
                                        </p:tav>
                                        <p:tav tm="100000">
                                          <p:val>
                                            <p:strVal val="#ppt_y"/>
                                          </p:val>
                                        </p:tav>
                                      </p:tavLst>
                                    </p:anim>
                                    <p:anim calcmode="lin" valueType="num">
                                      <p:cBhvr>
                                        <p:cTn id="130" dur="500" fill="hold"/>
                                        <p:tgtEl>
                                          <p:spTgt spid="19"/>
                                        </p:tgtEl>
                                        <p:attrNameLst>
                                          <p:attrName>ppt_w</p:attrName>
                                        </p:attrNameLst>
                                      </p:cBhvr>
                                      <p:tavLst>
                                        <p:tav tm="0">
                                          <p:val>
                                            <p:fltVal val="0"/>
                                          </p:val>
                                        </p:tav>
                                        <p:tav tm="100000">
                                          <p:val>
                                            <p:strVal val="#ppt_w"/>
                                          </p:val>
                                        </p:tav>
                                      </p:tavLst>
                                    </p:anim>
                                    <p:anim calcmode="lin" valueType="num">
                                      <p:cBhvr>
                                        <p:cTn id="131" dur="500" fill="hold"/>
                                        <p:tgtEl>
                                          <p:spTgt spid="19"/>
                                        </p:tgtEl>
                                        <p:attrNameLst>
                                          <p:attrName>ppt_h</p:attrName>
                                        </p:attrNameLst>
                                      </p:cBhvr>
                                      <p:tavLst>
                                        <p:tav tm="0">
                                          <p:val>
                                            <p:strVal val="#ppt_h"/>
                                          </p:val>
                                        </p:tav>
                                        <p:tav tm="100000">
                                          <p:val>
                                            <p:strVal val="#ppt_h"/>
                                          </p:val>
                                        </p:tav>
                                      </p:tavLst>
                                    </p:anim>
                                  </p:childTnLst>
                                </p:cTn>
                              </p:par>
                            </p:childTnLst>
                          </p:cTn>
                        </p:par>
                        <p:par>
                          <p:cTn id="132" fill="hold" nodeType="afterGroup">
                            <p:stCondLst>
                              <p:cond delay="500"/>
                            </p:stCondLst>
                            <p:childTnLst>
                              <p:par>
                                <p:cTn id="133" presetID="9" presetClass="entr" presetSubtype="0" fill="hold" nodeType="afterEffect">
                                  <p:stCondLst>
                                    <p:cond delay="0"/>
                                  </p:stCondLst>
                                  <p:childTnLst>
                                    <p:set>
                                      <p:cBhvr>
                                        <p:cTn id="134" dur="1" fill="hold">
                                          <p:stCondLst>
                                            <p:cond delay="0"/>
                                          </p:stCondLst>
                                        </p:cTn>
                                        <p:tgtEl>
                                          <p:spTgt spid="7"/>
                                        </p:tgtEl>
                                        <p:attrNameLst>
                                          <p:attrName>style.visibility</p:attrName>
                                        </p:attrNameLst>
                                      </p:cBhvr>
                                      <p:to>
                                        <p:strVal val="visible"/>
                                      </p:to>
                                    </p:set>
                                    <p:animEffect transition="in" filter="dissolve">
                                      <p:cBhvr>
                                        <p:cTn id="135" dur="500"/>
                                        <p:tgtEl>
                                          <p:spTgt spid="7"/>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17" presetClass="entr" presetSubtype="8" fill="hold" nodeType="clickEffect">
                                  <p:stCondLst>
                                    <p:cond delay="0"/>
                                  </p:stCondLst>
                                  <p:childTnLst>
                                    <p:set>
                                      <p:cBhvr>
                                        <p:cTn id="139" dur="1" fill="hold">
                                          <p:stCondLst>
                                            <p:cond delay="0"/>
                                          </p:stCondLst>
                                        </p:cTn>
                                        <p:tgtEl>
                                          <p:spTgt spid="31"/>
                                        </p:tgtEl>
                                        <p:attrNameLst>
                                          <p:attrName>style.visibility</p:attrName>
                                        </p:attrNameLst>
                                      </p:cBhvr>
                                      <p:to>
                                        <p:strVal val="visible"/>
                                      </p:to>
                                    </p:set>
                                    <p:anim calcmode="lin" valueType="num">
                                      <p:cBhvr>
                                        <p:cTn id="140" dur="500" fill="hold"/>
                                        <p:tgtEl>
                                          <p:spTgt spid="31"/>
                                        </p:tgtEl>
                                        <p:attrNameLst>
                                          <p:attrName>ppt_x</p:attrName>
                                        </p:attrNameLst>
                                      </p:cBhvr>
                                      <p:tavLst>
                                        <p:tav tm="0">
                                          <p:val>
                                            <p:strVal val="#ppt_x-#ppt_w/2"/>
                                          </p:val>
                                        </p:tav>
                                        <p:tav tm="100000">
                                          <p:val>
                                            <p:strVal val="#ppt_x"/>
                                          </p:val>
                                        </p:tav>
                                      </p:tavLst>
                                    </p:anim>
                                    <p:anim calcmode="lin" valueType="num">
                                      <p:cBhvr>
                                        <p:cTn id="141" dur="500" fill="hold"/>
                                        <p:tgtEl>
                                          <p:spTgt spid="31"/>
                                        </p:tgtEl>
                                        <p:attrNameLst>
                                          <p:attrName>ppt_y</p:attrName>
                                        </p:attrNameLst>
                                      </p:cBhvr>
                                      <p:tavLst>
                                        <p:tav tm="0">
                                          <p:val>
                                            <p:strVal val="#ppt_y"/>
                                          </p:val>
                                        </p:tav>
                                        <p:tav tm="100000">
                                          <p:val>
                                            <p:strVal val="#ppt_y"/>
                                          </p:val>
                                        </p:tav>
                                      </p:tavLst>
                                    </p:anim>
                                    <p:anim calcmode="lin" valueType="num">
                                      <p:cBhvr>
                                        <p:cTn id="142" dur="500" fill="hold"/>
                                        <p:tgtEl>
                                          <p:spTgt spid="31"/>
                                        </p:tgtEl>
                                        <p:attrNameLst>
                                          <p:attrName>ppt_w</p:attrName>
                                        </p:attrNameLst>
                                      </p:cBhvr>
                                      <p:tavLst>
                                        <p:tav tm="0">
                                          <p:val>
                                            <p:fltVal val="0"/>
                                          </p:val>
                                        </p:tav>
                                        <p:tav tm="100000">
                                          <p:val>
                                            <p:strVal val="#ppt_w"/>
                                          </p:val>
                                        </p:tav>
                                      </p:tavLst>
                                    </p:anim>
                                    <p:anim calcmode="lin" valueType="num">
                                      <p:cBhvr>
                                        <p:cTn id="143" dur="500" fill="hold"/>
                                        <p:tgtEl>
                                          <p:spTgt spid="31"/>
                                        </p:tgtEl>
                                        <p:attrNameLst>
                                          <p:attrName>ppt_h</p:attrName>
                                        </p:attrNameLst>
                                      </p:cBhvr>
                                      <p:tavLst>
                                        <p:tav tm="0">
                                          <p:val>
                                            <p:strVal val="#ppt_h"/>
                                          </p:val>
                                        </p:tav>
                                        <p:tav tm="100000">
                                          <p:val>
                                            <p:strVal val="#ppt_h"/>
                                          </p:val>
                                        </p:tav>
                                      </p:tavLst>
                                    </p:anim>
                                  </p:childTnLst>
                                </p:cTn>
                              </p:par>
                            </p:childTnLst>
                          </p:cTn>
                        </p:par>
                        <p:par>
                          <p:cTn id="144" fill="hold" nodeType="afterGroup">
                            <p:stCondLst>
                              <p:cond delay="500"/>
                            </p:stCondLst>
                            <p:childTnLst>
                              <p:par>
                                <p:cTn id="145" presetID="9" presetClass="entr" presetSubtype="0" fill="hold" grpId="0" nodeType="afterEffect">
                                  <p:stCondLst>
                                    <p:cond delay="1000"/>
                                  </p:stCondLst>
                                  <p:childTnLst>
                                    <p:set>
                                      <p:cBhvr>
                                        <p:cTn id="146" dur="1" fill="hold">
                                          <p:stCondLst>
                                            <p:cond delay="0"/>
                                          </p:stCondLst>
                                        </p:cTn>
                                        <p:tgtEl>
                                          <p:spTgt spid="912569"/>
                                        </p:tgtEl>
                                        <p:attrNameLst>
                                          <p:attrName>style.visibility</p:attrName>
                                        </p:attrNameLst>
                                      </p:cBhvr>
                                      <p:to>
                                        <p:strVal val="visible"/>
                                      </p:to>
                                    </p:set>
                                    <p:animEffect transition="in" filter="dissolve">
                                      <p:cBhvr>
                                        <p:cTn id="147" dur="500"/>
                                        <p:tgtEl>
                                          <p:spTgt spid="912569"/>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9" presetClass="entr" presetSubtype="0" fill="hold" nodeType="clickEffect">
                                  <p:stCondLst>
                                    <p:cond delay="0"/>
                                  </p:stCondLst>
                                  <p:childTnLst>
                                    <p:set>
                                      <p:cBhvr>
                                        <p:cTn id="151" dur="1" fill="hold">
                                          <p:stCondLst>
                                            <p:cond delay="0"/>
                                          </p:stCondLst>
                                        </p:cTn>
                                        <p:tgtEl>
                                          <p:spTgt spid="6"/>
                                        </p:tgtEl>
                                        <p:attrNameLst>
                                          <p:attrName>style.visibility</p:attrName>
                                        </p:attrNameLst>
                                      </p:cBhvr>
                                      <p:to>
                                        <p:strVal val="visible"/>
                                      </p:to>
                                    </p:set>
                                    <p:animEffect transition="in" filter="dissolve">
                                      <p:cBhvr>
                                        <p:cTn id="152" dur="500"/>
                                        <p:tgtEl>
                                          <p:spTgt spid="6"/>
                                        </p:tgtEl>
                                      </p:cBhvr>
                                    </p:animEffect>
                                  </p:childTnLst>
                                </p:cTn>
                              </p:par>
                            </p:childTnLst>
                          </p:cTn>
                        </p:par>
                        <p:par>
                          <p:cTn id="153" fill="hold" nodeType="afterGroup">
                            <p:stCondLst>
                              <p:cond delay="500"/>
                            </p:stCondLst>
                            <p:childTnLst>
                              <p:par>
                                <p:cTn id="154" presetID="9" presetClass="entr" presetSubtype="0" fill="hold" nodeType="afterEffect">
                                  <p:stCondLst>
                                    <p:cond delay="0"/>
                                  </p:stCondLst>
                                  <p:childTnLst>
                                    <p:set>
                                      <p:cBhvr>
                                        <p:cTn id="155" dur="1" fill="hold">
                                          <p:stCondLst>
                                            <p:cond delay="0"/>
                                          </p:stCondLst>
                                        </p:cTn>
                                        <p:tgtEl>
                                          <p:spTgt spid="8"/>
                                        </p:tgtEl>
                                        <p:attrNameLst>
                                          <p:attrName>style.visibility</p:attrName>
                                        </p:attrNameLst>
                                      </p:cBhvr>
                                      <p:to>
                                        <p:strVal val="visible"/>
                                      </p:to>
                                    </p:set>
                                    <p:animEffect transition="in" filter="dissolve">
                                      <p:cBhvr>
                                        <p:cTn id="156" dur="500"/>
                                        <p:tgtEl>
                                          <p:spTgt spid="8"/>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17" presetClass="entr" presetSubtype="8" fill="hold" nodeType="clickEffect">
                                  <p:stCondLst>
                                    <p:cond delay="0"/>
                                  </p:stCondLst>
                                  <p:childTnLst>
                                    <p:set>
                                      <p:cBhvr>
                                        <p:cTn id="160" dur="1" fill="hold">
                                          <p:stCondLst>
                                            <p:cond delay="0"/>
                                          </p:stCondLst>
                                        </p:cTn>
                                        <p:tgtEl>
                                          <p:spTgt spid="912641"/>
                                        </p:tgtEl>
                                        <p:attrNameLst>
                                          <p:attrName>style.visibility</p:attrName>
                                        </p:attrNameLst>
                                      </p:cBhvr>
                                      <p:to>
                                        <p:strVal val="visible"/>
                                      </p:to>
                                    </p:set>
                                    <p:anim calcmode="lin" valueType="num">
                                      <p:cBhvr>
                                        <p:cTn id="161" dur="500" fill="hold"/>
                                        <p:tgtEl>
                                          <p:spTgt spid="912641"/>
                                        </p:tgtEl>
                                        <p:attrNameLst>
                                          <p:attrName>ppt_x</p:attrName>
                                        </p:attrNameLst>
                                      </p:cBhvr>
                                      <p:tavLst>
                                        <p:tav tm="0">
                                          <p:val>
                                            <p:strVal val="#ppt_x-#ppt_w/2"/>
                                          </p:val>
                                        </p:tav>
                                        <p:tav tm="100000">
                                          <p:val>
                                            <p:strVal val="#ppt_x"/>
                                          </p:val>
                                        </p:tav>
                                      </p:tavLst>
                                    </p:anim>
                                    <p:anim calcmode="lin" valueType="num">
                                      <p:cBhvr>
                                        <p:cTn id="162" dur="500" fill="hold"/>
                                        <p:tgtEl>
                                          <p:spTgt spid="912641"/>
                                        </p:tgtEl>
                                        <p:attrNameLst>
                                          <p:attrName>ppt_y</p:attrName>
                                        </p:attrNameLst>
                                      </p:cBhvr>
                                      <p:tavLst>
                                        <p:tav tm="0">
                                          <p:val>
                                            <p:strVal val="#ppt_y"/>
                                          </p:val>
                                        </p:tav>
                                        <p:tav tm="100000">
                                          <p:val>
                                            <p:strVal val="#ppt_y"/>
                                          </p:val>
                                        </p:tav>
                                      </p:tavLst>
                                    </p:anim>
                                    <p:anim calcmode="lin" valueType="num">
                                      <p:cBhvr>
                                        <p:cTn id="163" dur="500" fill="hold"/>
                                        <p:tgtEl>
                                          <p:spTgt spid="912641"/>
                                        </p:tgtEl>
                                        <p:attrNameLst>
                                          <p:attrName>ppt_w</p:attrName>
                                        </p:attrNameLst>
                                      </p:cBhvr>
                                      <p:tavLst>
                                        <p:tav tm="0">
                                          <p:val>
                                            <p:fltVal val="0"/>
                                          </p:val>
                                        </p:tav>
                                        <p:tav tm="100000">
                                          <p:val>
                                            <p:strVal val="#ppt_w"/>
                                          </p:val>
                                        </p:tav>
                                      </p:tavLst>
                                    </p:anim>
                                    <p:anim calcmode="lin" valueType="num">
                                      <p:cBhvr>
                                        <p:cTn id="164" dur="500" fill="hold"/>
                                        <p:tgtEl>
                                          <p:spTgt spid="912641"/>
                                        </p:tgtEl>
                                        <p:attrNameLst>
                                          <p:attrName>ppt_h</p:attrName>
                                        </p:attrNameLst>
                                      </p:cBhvr>
                                      <p:tavLst>
                                        <p:tav tm="0">
                                          <p:val>
                                            <p:strVal val="#ppt_h"/>
                                          </p:val>
                                        </p:tav>
                                        <p:tav tm="100000">
                                          <p:val>
                                            <p:strVal val="#ppt_h"/>
                                          </p:val>
                                        </p:tav>
                                      </p:tavLst>
                                    </p:anim>
                                  </p:childTnLst>
                                </p:cTn>
                              </p:par>
                            </p:childTnLst>
                          </p:cTn>
                        </p:par>
                        <p:par>
                          <p:cTn id="165" fill="hold" nodeType="afterGroup">
                            <p:stCondLst>
                              <p:cond delay="500"/>
                            </p:stCondLst>
                            <p:childTnLst>
                              <p:par>
                                <p:cTn id="166" presetID="9" presetClass="entr" presetSubtype="0" fill="hold" grpId="0" nodeType="afterEffect">
                                  <p:stCondLst>
                                    <p:cond delay="1000"/>
                                  </p:stCondLst>
                                  <p:childTnLst>
                                    <p:set>
                                      <p:cBhvr>
                                        <p:cTn id="167" dur="1" fill="hold">
                                          <p:stCondLst>
                                            <p:cond delay="0"/>
                                          </p:stCondLst>
                                        </p:cTn>
                                        <p:tgtEl>
                                          <p:spTgt spid="912575"/>
                                        </p:tgtEl>
                                        <p:attrNameLst>
                                          <p:attrName>style.visibility</p:attrName>
                                        </p:attrNameLst>
                                      </p:cBhvr>
                                      <p:to>
                                        <p:strVal val="visible"/>
                                      </p:to>
                                    </p:set>
                                    <p:animEffect transition="in" filter="dissolve">
                                      <p:cBhvr>
                                        <p:cTn id="168" dur="500"/>
                                        <p:tgtEl>
                                          <p:spTgt spid="912575"/>
                                        </p:tgtEl>
                                      </p:cBhvr>
                                    </p:animEffect>
                                  </p:childTnLst>
                                </p:cTn>
                              </p:par>
                            </p:childTnLst>
                          </p:cTn>
                        </p:par>
                        <p:par>
                          <p:cTn id="169" fill="hold" nodeType="afterGroup">
                            <p:stCondLst>
                              <p:cond delay="2000"/>
                            </p:stCondLst>
                            <p:childTnLst>
                              <p:par>
                                <p:cTn id="170" presetID="17" presetClass="entr" presetSubtype="1" fill="hold" grpId="0" nodeType="afterEffect">
                                  <p:stCondLst>
                                    <p:cond delay="0"/>
                                  </p:stCondLst>
                                  <p:childTnLst>
                                    <p:set>
                                      <p:cBhvr>
                                        <p:cTn id="171" dur="1" fill="hold">
                                          <p:stCondLst>
                                            <p:cond delay="0"/>
                                          </p:stCondLst>
                                        </p:cTn>
                                        <p:tgtEl>
                                          <p:spTgt spid="912548"/>
                                        </p:tgtEl>
                                        <p:attrNameLst>
                                          <p:attrName>style.visibility</p:attrName>
                                        </p:attrNameLst>
                                      </p:cBhvr>
                                      <p:to>
                                        <p:strVal val="visible"/>
                                      </p:to>
                                    </p:set>
                                    <p:anim calcmode="lin" valueType="num">
                                      <p:cBhvr>
                                        <p:cTn id="172" dur="500" fill="hold"/>
                                        <p:tgtEl>
                                          <p:spTgt spid="912548"/>
                                        </p:tgtEl>
                                        <p:attrNameLst>
                                          <p:attrName>ppt_x</p:attrName>
                                        </p:attrNameLst>
                                      </p:cBhvr>
                                      <p:tavLst>
                                        <p:tav tm="0">
                                          <p:val>
                                            <p:strVal val="#ppt_x"/>
                                          </p:val>
                                        </p:tav>
                                        <p:tav tm="100000">
                                          <p:val>
                                            <p:strVal val="#ppt_x"/>
                                          </p:val>
                                        </p:tav>
                                      </p:tavLst>
                                    </p:anim>
                                    <p:anim calcmode="lin" valueType="num">
                                      <p:cBhvr>
                                        <p:cTn id="173" dur="500" fill="hold"/>
                                        <p:tgtEl>
                                          <p:spTgt spid="912548"/>
                                        </p:tgtEl>
                                        <p:attrNameLst>
                                          <p:attrName>ppt_y</p:attrName>
                                        </p:attrNameLst>
                                      </p:cBhvr>
                                      <p:tavLst>
                                        <p:tav tm="0">
                                          <p:val>
                                            <p:strVal val="#ppt_y-#ppt_h/2"/>
                                          </p:val>
                                        </p:tav>
                                        <p:tav tm="100000">
                                          <p:val>
                                            <p:strVal val="#ppt_y"/>
                                          </p:val>
                                        </p:tav>
                                      </p:tavLst>
                                    </p:anim>
                                    <p:anim calcmode="lin" valueType="num">
                                      <p:cBhvr>
                                        <p:cTn id="174" dur="500" fill="hold"/>
                                        <p:tgtEl>
                                          <p:spTgt spid="912548"/>
                                        </p:tgtEl>
                                        <p:attrNameLst>
                                          <p:attrName>ppt_w</p:attrName>
                                        </p:attrNameLst>
                                      </p:cBhvr>
                                      <p:tavLst>
                                        <p:tav tm="0">
                                          <p:val>
                                            <p:strVal val="#ppt_w"/>
                                          </p:val>
                                        </p:tav>
                                        <p:tav tm="100000">
                                          <p:val>
                                            <p:strVal val="#ppt_w"/>
                                          </p:val>
                                        </p:tav>
                                      </p:tavLst>
                                    </p:anim>
                                    <p:anim calcmode="lin" valueType="num">
                                      <p:cBhvr>
                                        <p:cTn id="175" dur="500" fill="hold"/>
                                        <p:tgtEl>
                                          <p:spTgt spid="912548"/>
                                        </p:tgtEl>
                                        <p:attrNameLst>
                                          <p:attrName>ppt_h</p:attrName>
                                        </p:attrNameLst>
                                      </p:cBhvr>
                                      <p:tavLst>
                                        <p:tav tm="0">
                                          <p:val>
                                            <p:fltVal val="0"/>
                                          </p:val>
                                        </p:tav>
                                        <p:tav tm="100000">
                                          <p:val>
                                            <p:strVal val="#ppt_h"/>
                                          </p:val>
                                        </p:tav>
                                      </p:tavLst>
                                    </p:anim>
                                  </p:childTnLst>
                                </p:cTn>
                              </p:par>
                            </p:childTnLst>
                          </p:cTn>
                        </p:par>
                      </p:childTnLst>
                    </p:cTn>
                  </p:par>
                  <p:par>
                    <p:cTn id="176" fill="hold" nodeType="clickPar">
                      <p:stCondLst>
                        <p:cond delay="indefinite"/>
                      </p:stCondLst>
                      <p:childTnLst>
                        <p:par>
                          <p:cTn id="177" fill="hold" nodeType="withGroup">
                            <p:stCondLst>
                              <p:cond delay="0"/>
                            </p:stCondLst>
                            <p:childTnLst>
                              <p:par>
                                <p:cTn id="178" presetID="2" presetClass="entr" presetSubtype="8" fill="hold" grpId="0" nodeType="clickEffect">
                                  <p:stCondLst>
                                    <p:cond delay="0"/>
                                  </p:stCondLst>
                                  <p:childTnLst>
                                    <p:set>
                                      <p:cBhvr>
                                        <p:cTn id="179" dur="1" fill="hold">
                                          <p:stCondLst>
                                            <p:cond delay="0"/>
                                          </p:stCondLst>
                                        </p:cTn>
                                        <p:tgtEl>
                                          <p:spTgt spid="912695"/>
                                        </p:tgtEl>
                                        <p:attrNameLst>
                                          <p:attrName>style.visibility</p:attrName>
                                        </p:attrNameLst>
                                      </p:cBhvr>
                                      <p:to>
                                        <p:strVal val="visible"/>
                                      </p:to>
                                    </p:set>
                                    <p:anim calcmode="lin" valueType="num">
                                      <p:cBhvr additive="base">
                                        <p:cTn id="180" dur="3000" fill="hold"/>
                                        <p:tgtEl>
                                          <p:spTgt spid="912695"/>
                                        </p:tgtEl>
                                        <p:attrNameLst>
                                          <p:attrName>ppt_x</p:attrName>
                                        </p:attrNameLst>
                                      </p:cBhvr>
                                      <p:tavLst>
                                        <p:tav tm="0">
                                          <p:val>
                                            <p:strVal val="0-#ppt_w/2"/>
                                          </p:val>
                                        </p:tav>
                                        <p:tav tm="100000">
                                          <p:val>
                                            <p:strVal val="#ppt_x"/>
                                          </p:val>
                                        </p:tav>
                                      </p:tavLst>
                                    </p:anim>
                                    <p:anim calcmode="lin" valueType="num">
                                      <p:cBhvr additive="base">
                                        <p:cTn id="181" dur="3000" fill="hold"/>
                                        <p:tgtEl>
                                          <p:spTgt spid="9126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548" grpId="0" animBg="1"/>
      <p:bldP spid="912549" grpId="0" animBg="1" autoUpdateAnimBg="0"/>
      <p:bldP spid="912555" grpId="0" animBg="1" autoUpdateAnimBg="0"/>
      <p:bldP spid="912569" grpId="0" animBg="1" autoUpdateAnimBg="0"/>
      <p:bldP spid="912575" grpId="0" animBg="1" autoUpdateAnimBg="0"/>
      <p:bldP spid="912651" grpId="0" animBg="1" autoUpdateAnimBg="0"/>
      <p:bldP spid="91269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1B7FDC1E-3EB1-46E5-9D5B-134D4DC9C2B0}" type="slidenum">
              <a:rPr lang="zh-CN" altLang="en-US" sz="1000" smtClean="0"/>
              <a:pPr>
                <a:spcBef>
                  <a:spcPct val="0"/>
                </a:spcBef>
                <a:spcAft>
                  <a:spcPct val="0"/>
                </a:spcAft>
                <a:buClrTx/>
                <a:buFontTx/>
                <a:buNone/>
              </a:pPr>
              <a:t>36</a:t>
            </a:fld>
            <a:endParaRPr lang="zh-CN" altLang="en-US" sz="1000"/>
          </a:p>
        </p:txBody>
      </p:sp>
      <p:sp>
        <p:nvSpPr>
          <p:cNvPr id="32770" name="标题 1"/>
          <p:cNvSpPr>
            <a:spLocks noGrp="1"/>
          </p:cNvSpPr>
          <p:nvPr>
            <p:ph type="title" idx="4294967295"/>
          </p:nvPr>
        </p:nvSpPr>
        <p:spPr>
          <a:xfrm>
            <a:off x="1439863" y="315913"/>
            <a:ext cx="7704137" cy="592137"/>
          </a:xfrm>
        </p:spPr>
        <p:txBody>
          <a:bodyPr/>
          <a:lstStyle/>
          <a:p>
            <a:r>
              <a:rPr lang="zh-CN" altLang="en-US"/>
              <a:t>中序遍历</a:t>
            </a:r>
          </a:p>
        </p:txBody>
      </p:sp>
      <p:grpSp>
        <p:nvGrpSpPr>
          <p:cNvPr id="32771" name="Group 2"/>
          <p:cNvGrpSpPr>
            <a:grpSpLocks/>
          </p:cNvGrpSpPr>
          <p:nvPr/>
        </p:nvGrpSpPr>
        <p:grpSpPr bwMode="auto">
          <a:xfrm>
            <a:off x="1042988" y="2060575"/>
            <a:ext cx="3060700" cy="2362200"/>
            <a:chOff x="492" y="384"/>
            <a:chExt cx="1928" cy="1488"/>
          </a:xfrm>
        </p:grpSpPr>
        <p:sp>
          <p:nvSpPr>
            <p:cNvPr id="32823" name="Oval 3"/>
            <p:cNvSpPr>
              <a:spLocks noChangeArrowheads="1"/>
            </p:cNvSpPr>
            <p:nvPr/>
          </p:nvSpPr>
          <p:spPr bwMode="auto">
            <a:xfrm>
              <a:off x="1212" y="384"/>
              <a:ext cx="384" cy="384"/>
            </a:xfrm>
            <a:prstGeom prst="ellipse">
              <a:avLst/>
            </a:prstGeom>
            <a:solidFill>
              <a:srgbClr val="FFFFCC"/>
            </a:solidFill>
            <a:ln w="19050">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A</a:t>
              </a:r>
            </a:p>
          </p:txBody>
        </p:sp>
        <p:sp>
          <p:nvSpPr>
            <p:cNvPr id="32824" name="Oval 4"/>
            <p:cNvSpPr>
              <a:spLocks noChangeArrowheads="1"/>
            </p:cNvSpPr>
            <p:nvPr/>
          </p:nvSpPr>
          <p:spPr bwMode="auto">
            <a:xfrm>
              <a:off x="1164" y="1488"/>
              <a:ext cx="384" cy="384"/>
            </a:xfrm>
            <a:prstGeom prst="ellipse">
              <a:avLst/>
            </a:prstGeom>
            <a:solidFill>
              <a:srgbClr val="FFFFCC"/>
            </a:solidFill>
            <a:ln w="19050">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D</a:t>
              </a:r>
            </a:p>
          </p:txBody>
        </p:sp>
        <p:sp>
          <p:nvSpPr>
            <p:cNvPr id="32825" name="Oval 5"/>
            <p:cNvSpPr>
              <a:spLocks noChangeArrowheads="1"/>
            </p:cNvSpPr>
            <p:nvPr/>
          </p:nvSpPr>
          <p:spPr bwMode="auto">
            <a:xfrm>
              <a:off x="492" y="1104"/>
              <a:ext cx="384" cy="384"/>
            </a:xfrm>
            <a:prstGeom prst="ellipse">
              <a:avLst/>
            </a:prstGeom>
            <a:solidFill>
              <a:srgbClr val="FFFFCC"/>
            </a:solidFill>
            <a:ln w="19050">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B</a:t>
              </a:r>
            </a:p>
          </p:txBody>
        </p:sp>
        <p:sp>
          <p:nvSpPr>
            <p:cNvPr id="32826" name="Oval 6"/>
            <p:cNvSpPr>
              <a:spLocks noChangeArrowheads="1"/>
            </p:cNvSpPr>
            <p:nvPr/>
          </p:nvSpPr>
          <p:spPr bwMode="auto">
            <a:xfrm>
              <a:off x="2036" y="1064"/>
              <a:ext cx="384" cy="384"/>
            </a:xfrm>
            <a:prstGeom prst="ellipse">
              <a:avLst/>
            </a:prstGeom>
            <a:solidFill>
              <a:srgbClr val="FFFFCC"/>
            </a:solidFill>
            <a:ln w="19050">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C</a:t>
              </a:r>
            </a:p>
          </p:txBody>
        </p:sp>
        <p:sp>
          <p:nvSpPr>
            <p:cNvPr id="32827" name="Line 7"/>
            <p:cNvSpPr>
              <a:spLocks noChangeShapeType="1"/>
            </p:cNvSpPr>
            <p:nvPr/>
          </p:nvSpPr>
          <p:spPr bwMode="auto">
            <a:xfrm flipH="1">
              <a:off x="780" y="720"/>
              <a:ext cx="480"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28" name="Line 8"/>
            <p:cNvSpPr>
              <a:spLocks noChangeShapeType="1"/>
            </p:cNvSpPr>
            <p:nvPr/>
          </p:nvSpPr>
          <p:spPr bwMode="auto">
            <a:xfrm>
              <a:off x="1548" y="720"/>
              <a:ext cx="576" cy="384"/>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29" name="Line 9"/>
            <p:cNvSpPr>
              <a:spLocks noChangeShapeType="1"/>
            </p:cNvSpPr>
            <p:nvPr/>
          </p:nvSpPr>
          <p:spPr bwMode="auto">
            <a:xfrm>
              <a:off x="876" y="1392"/>
              <a:ext cx="336" cy="192"/>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 name="Rectangle 10"/>
          <p:cNvSpPr>
            <a:spLocks noChangeArrowheads="1"/>
          </p:cNvSpPr>
          <p:nvPr/>
        </p:nvSpPr>
        <p:spPr bwMode="auto">
          <a:xfrm>
            <a:off x="5257800" y="1249363"/>
            <a:ext cx="266700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L           D            R</a:t>
            </a:r>
          </a:p>
        </p:txBody>
      </p:sp>
      <p:grpSp>
        <p:nvGrpSpPr>
          <p:cNvPr id="3" name="Group 11"/>
          <p:cNvGrpSpPr>
            <a:grpSpLocks/>
          </p:cNvGrpSpPr>
          <p:nvPr/>
        </p:nvGrpSpPr>
        <p:grpSpPr bwMode="auto">
          <a:xfrm>
            <a:off x="5257800" y="3192463"/>
            <a:ext cx="457200" cy="1066800"/>
            <a:chOff x="2880" y="1248"/>
            <a:chExt cx="288" cy="672"/>
          </a:xfrm>
        </p:grpSpPr>
        <p:sp>
          <p:nvSpPr>
            <p:cNvPr id="32821" name="Line 12"/>
            <p:cNvSpPr>
              <a:spLocks noChangeShapeType="1"/>
            </p:cNvSpPr>
            <p:nvPr/>
          </p:nvSpPr>
          <p:spPr bwMode="auto">
            <a:xfrm>
              <a:off x="3024" y="1248"/>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822" name="Oval 13"/>
            <p:cNvSpPr>
              <a:spLocks noChangeArrowheads="1"/>
            </p:cNvSpPr>
            <p:nvPr/>
          </p:nvSpPr>
          <p:spPr bwMode="auto">
            <a:xfrm>
              <a:off x="2880" y="1680"/>
              <a:ext cx="288" cy="240"/>
            </a:xfrm>
            <a:prstGeom prst="ellipse">
              <a:avLst/>
            </a:prstGeom>
            <a:solidFill>
              <a:srgbClr val="FF9933"/>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B</a:t>
              </a:r>
            </a:p>
          </p:txBody>
        </p:sp>
      </p:grpSp>
      <p:grpSp>
        <p:nvGrpSpPr>
          <p:cNvPr id="4" name="Group 14"/>
          <p:cNvGrpSpPr>
            <a:grpSpLocks/>
          </p:cNvGrpSpPr>
          <p:nvPr/>
        </p:nvGrpSpPr>
        <p:grpSpPr bwMode="auto">
          <a:xfrm>
            <a:off x="4724400" y="1725613"/>
            <a:ext cx="1524000" cy="1447800"/>
            <a:chOff x="3216" y="1248"/>
            <a:chExt cx="960" cy="912"/>
          </a:xfrm>
        </p:grpSpPr>
        <p:sp>
          <p:nvSpPr>
            <p:cNvPr id="32815" name="Line 15"/>
            <p:cNvSpPr>
              <a:spLocks noChangeShapeType="1"/>
            </p:cNvSpPr>
            <p:nvPr/>
          </p:nvSpPr>
          <p:spPr bwMode="auto">
            <a:xfrm>
              <a:off x="3696" y="1248"/>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2816" name="Group 16"/>
            <p:cNvGrpSpPr>
              <a:grpSpLocks/>
            </p:cNvGrpSpPr>
            <p:nvPr/>
          </p:nvGrpSpPr>
          <p:grpSpPr bwMode="auto">
            <a:xfrm>
              <a:off x="3408" y="1680"/>
              <a:ext cx="576" cy="240"/>
              <a:chOff x="3408" y="1680"/>
              <a:chExt cx="576" cy="240"/>
            </a:xfrm>
          </p:grpSpPr>
          <p:sp>
            <p:nvSpPr>
              <p:cNvPr id="32818" name="Line 17"/>
              <p:cNvSpPr>
                <a:spLocks noChangeShapeType="1"/>
              </p:cNvSpPr>
              <p:nvPr/>
            </p:nvSpPr>
            <p:spPr bwMode="auto">
              <a:xfrm>
                <a:off x="3408" y="168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19" name="Line 18"/>
              <p:cNvSpPr>
                <a:spLocks noChangeShapeType="1"/>
              </p:cNvSpPr>
              <p:nvPr/>
            </p:nvSpPr>
            <p:spPr bwMode="auto">
              <a:xfrm>
                <a:off x="3408"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20" name="Line 19"/>
              <p:cNvSpPr>
                <a:spLocks noChangeShapeType="1"/>
              </p:cNvSpPr>
              <p:nvPr/>
            </p:nvSpPr>
            <p:spPr bwMode="auto">
              <a:xfrm>
                <a:off x="3984"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817" name="Rectangle 20"/>
            <p:cNvSpPr>
              <a:spLocks noChangeArrowheads="1"/>
            </p:cNvSpPr>
            <p:nvPr/>
          </p:nvSpPr>
          <p:spPr bwMode="auto">
            <a:xfrm>
              <a:off x="3216" y="1920"/>
              <a:ext cx="960"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L  D   R</a:t>
              </a:r>
            </a:p>
          </p:txBody>
        </p:sp>
      </p:grpSp>
      <p:grpSp>
        <p:nvGrpSpPr>
          <p:cNvPr id="6" name="Group 21"/>
          <p:cNvGrpSpPr>
            <a:grpSpLocks/>
          </p:cNvGrpSpPr>
          <p:nvPr/>
        </p:nvGrpSpPr>
        <p:grpSpPr bwMode="auto">
          <a:xfrm>
            <a:off x="5676900" y="3135313"/>
            <a:ext cx="1447800" cy="1447800"/>
            <a:chOff x="3744" y="2160"/>
            <a:chExt cx="912" cy="912"/>
          </a:xfrm>
        </p:grpSpPr>
        <p:grpSp>
          <p:nvGrpSpPr>
            <p:cNvPr id="32809" name="Group 22"/>
            <p:cNvGrpSpPr>
              <a:grpSpLocks/>
            </p:cNvGrpSpPr>
            <p:nvPr/>
          </p:nvGrpSpPr>
          <p:grpSpPr bwMode="auto">
            <a:xfrm>
              <a:off x="3888" y="2592"/>
              <a:ext cx="576" cy="240"/>
              <a:chOff x="3888" y="2592"/>
              <a:chExt cx="576" cy="240"/>
            </a:xfrm>
          </p:grpSpPr>
          <p:sp>
            <p:nvSpPr>
              <p:cNvPr id="32812" name="Line 23"/>
              <p:cNvSpPr>
                <a:spLocks noChangeShapeType="1"/>
              </p:cNvSpPr>
              <p:nvPr/>
            </p:nvSpPr>
            <p:spPr bwMode="auto">
              <a:xfrm>
                <a:off x="3888" y="2592"/>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13" name="Line 24"/>
              <p:cNvSpPr>
                <a:spLocks noChangeShapeType="1"/>
              </p:cNvSpPr>
              <p:nvPr/>
            </p:nvSpPr>
            <p:spPr bwMode="auto">
              <a:xfrm>
                <a:off x="3888" y="259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14" name="Line 25"/>
              <p:cNvSpPr>
                <a:spLocks noChangeShapeType="1"/>
              </p:cNvSpPr>
              <p:nvPr/>
            </p:nvSpPr>
            <p:spPr bwMode="auto">
              <a:xfrm>
                <a:off x="4464" y="259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810" name="Rectangle 26"/>
            <p:cNvSpPr>
              <a:spLocks noChangeArrowheads="1"/>
            </p:cNvSpPr>
            <p:nvPr/>
          </p:nvSpPr>
          <p:spPr bwMode="auto">
            <a:xfrm>
              <a:off x="3744" y="2832"/>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L    D   R</a:t>
              </a:r>
            </a:p>
          </p:txBody>
        </p:sp>
        <p:sp>
          <p:nvSpPr>
            <p:cNvPr id="32811" name="Line 27"/>
            <p:cNvSpPr>
              <a:spLocks noChangeShapeType="1"/>
            </p:cNvSpPr>
            <p:nvPr/>
          </p:nvSpPr>
          <p:spPr bwMode="auto">
            <a:xfrm>
              <a:off x="3984" y="2160"/>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28"/>
          <p:cNvGrpSpPr>
            <a:grpSpLocks/>
          </p:cNvGrpSpPr>
          <p:nvPr/>
        </p:nvGrpSpPr>
        <p:grpSpPr bwMode="auto">
          <a:xfrm>
            <a:off x="4781550" y="3173413"/>
            <a:ext cx="457200" cy="990600"/>
            <a:chOff x="3552" y="2160"/>
            <a:chExt cx="288" cy="624"/>
          </a:xfrm>
        </p:grpSpPr>
        <p:sp>
          <p:nvSpPr>
            <p:cNvPr id="32807" name="Text Box 29"/>
            <p:cNvSpPr txBox="1">
              <a:spLocks noChangeArrowheads="1"/>
            </p:cNvSpPr>
            <p:nvPr/>
          </p:nvSpPr>
          <p:spPr bwMode="auto">
            <a:xfrm rot="-5503572">
              <a:off x="357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50000"/>
                </a:spcBef>
                <a:spcAft>
                  <a:spcPct val="0"/>
                </a:spcAft>
                <a:buClrTx/>
                <a:buFontTx/>
                <a:buNone/>
              </a:pPr>
              <a:r>
                <a:rPr kumimoji="1" lang="en-US" altLang="zh-CN" sz="2400" b="1">
                  <a:latin typeface="Times New Roman" panose="02020603050405020304" pitchFamily="18" charset="0"/>
                  <a:ea typeface="宋体" panose="02010600030101010101" pitchFamily="2" charset="-122"/>
                </a:rPr>
                <a:t>&gt;</a:t>
              </a:r>
            </a:p>
          </p:txBody>
        </p:sp>
        <p:sp>
          <p:nvSpPr>
            <p:cNvPr id="32808" name="Line 30"/>
            <p:cNvSpPr>
              <a:spLocks noChangeShapeType="1"/>
            </p:cNvSpPr>
            <p:nvPr/>
          </p:nvSpPr>
          <p:spPr bwMode="auto">
            <a:xfrm>
              <a:off x="3696" y="2160"/>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9" name="Group 31"/>
          <p:cNvGrpSpPr>
            <a:grpSpLocks/>
          </p:cNvGrpSpPr>
          <p:nvPr/>
        </p:nvGrpSpPr>
        <p:grpSpPr bwMode="auto">
          <a:xfrm>
            <a:off x="6343650" y="1706563"/>
            <a:ext cx="457200" cy="1066800"/>
            <a:chOff x="3264" y="2160"/>
            <a:chExt cx="288" cy="672"/>
          </a:xfrm>
        </p:grpSpPr>
        <p:sp>
          <p:nvSpPr>
            <p:cNvPr id="32805" name="Oval 32"/>
            <p:cNvSpPr>
              <a:spLocks noChangeArrowheads="1"/>
            </p:cNvSpPr>
            <p:nvPr/>
          </p:nvSpPr>
          <p:spPr bwMode="auto">
            <a:xfrm>
              <a:off x="3264" y="2592"/>
              <a:ext cx="288" cy="240"/>
            </a:xfrm>
            <a:prstGeom prst="ellipse">
              <a:avLst/>
            </a:prstGeom>
            <a:solidFill>
              <a:srgbClr val="FF9933"/>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A</a:t>
              </a:r>
            </a:p>
          </p:txBody>
        </p:sp>
        <p:sp>
          <p:nvSpPr>
            <p:cNvPr id="32806" name="Line 33"/>
            <p:cNvSpPr>
              <a:spLocks noChangeShapeType="1"/>
            </p:cNvSpPr>
            <p:nvPr/>
          </p:nvSpPr>
          <p:spPr bwMode="auto">
            <a:xfrm>
              <a:off x="340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0" name="Group 34"/>
          <p:cNvGrpSpPr>
            <a:grpSpLocks/>
          </p:cNvGrpSpPr>
          <p:nvPr/>
        </p:nvGrpSpPr>
        <p:grpSpPr bwMode="auto">
          <a:xfrm>
            <a:off x="6667500" y="4564063"/>
            <a:ext cx="457200" cy="990600"/>
            <a:chOff x="4368" y="3072"/>
            <a:chExt cx="288" cy="624"/>
          </a:xfrm>
        </p:grpSpPr>
        <p:sp>
          <p:nvSpPr>
            <p:cNvPr id="32803" name="Text Box 35"/>
            <p:cNvSpPr txBox="1">
              <a:spLocks noChangeArrowheads="1"/>
            </p:cNvSpPr>
            <p:nvPr/>
          </p:nvSpPr>
          <p:spPr bwMode="auto">
            <a:xfrm rot="-5503572">
              <a:off x="4392"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50000"/>
                </a:spcBef>
                <a:spcAft>
                  <a:spcPct val="0"/>
                </a:spcAft>
                <a:buClrTx/>
                <a:buFontTx/>
                <a:buNone/>
              </a:pPr>
              <a:r>
                <a:rPr kumimoji="1" lang="en-US" altLang="zh-CN" sz="2400" b="1">
                  <a:latin typeface="Times New Roman" panose="02020603050405020304" pitchFamily="18" charset="0"/>
                  <a:ea typeface="宋体" panose="02010600030101010101" pitchFamily="2" charset="-122"/>
                </a:rPr>
                <a:t>&gt;</a:t>
              </a:r>
            </a:p>
          </p:txBody>
        </p:sp>
        <p:sp>
          <p:nvSpPr>
            <p:cNvPr id="32804" name="Line 36"/>
            <p:cNvSpPr>
              <a:spLocks noChangeShapeType="1"/>
            </p:cNvSpPr>
            <p:nvPr/>
          </p:nvSpPr>
          <p:spPr bwMode="auto">
            <a:xfrm>
              <a:off x="4512" y="3072"/>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37"/>
          <p:cNvGrpSpPr>
            <a:grpSpLocks/>
          </p:cNvGrpSpPr>
          <p:nvPr/>
        </p:nvGrpSpPr>
        <p:grpSpPr bwMode="auto">
          <a:xfrm>
            <a:off x="5657850" y="4602163"/>
            <a:ext cx="457200" cy="990600"/>
            <a:chOff x="4080" y="3072"/>
            <a:chExt cx="288" cy="624"/>
          </a:xfrm>
        </p:grpSpPr>
        <p:sp>
          <p:nvSpPr>
            <p:cNvPr id="32801" name="Text Box 38"/>
            <p:cNvSpPr txBox="1">
              <a:spLocks noChangeArrowheads="1"/>
            </p:cNvSpPr>
            <p:nvPr/>
          </p:nvSpPr>
          <p:spPr bwMode="auto">
            <a:xfrm rot="-5503572">
              <a:off x="4104"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50000"/>
                </a:spcBef>
                <a:spcAft>
                  <a:spcPct val="0"/>
                </a:spcAft>
                <a:buClrTx/>
                <a:buFontTx/>
                <a:buNone/>
              </a:pPr>
              <a:r>
                <a:rPr kumimoji="1" lang="en-US" altLang="zh-CN" sz="2400" b="1">
                  <a:latin typeface="Times New Roman" panose="02020603050405020304" pitchFamily="18" charset="0"/>
                  <a:ea typeface="宋体" panose="02010600030101010101" pitchFamily="2" charset="-122"/>
                </a:rPr>
                <a:t>&gt;</a:t>
              </a:r>
            </a:p>
          </p:txBody>
        </p:sp>
        <p:sp>
          <p:nvSpPr>
            <p:cNvPr id="32802" name="Line 39"/>
            <p:cNvSpPr>
              <a:spLocks noChangeShapeType="1"/>
            </p:cNvSpPr>
            <p:nvPr/>
          </p:nvSpPr>
          <p:spPr bwMode="auto">
            <a:xfrm>
              <a:off x="4224" y="3072"/>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2" name="Group 40"/>
          <p:cNvGrpSpPr>
            <a:grpSpLocks/>
          </p:cNvGrpSpPr>
          <p:nvPr/>
        </p:nvGrpSpPr>
        <p:grpSpPr bwMode="auto">
          <a:xfrm>
            <a:off x="6210300" y="4564063"/>
            <a:ext cx="457200" cy="1066800"/>
            <a:chOff x="3792" y="3072"/>
            <a:chExt cx="288" cy="672"/>
          </a:xfrm>
        </p:grpSpPr>
        <p:sp>
          <p:nvSpPr>
            <p:cNvPr id="32799" name="Oval 41"/>
            <p:cNvSpPr>
              <a:spLocks noChangeArrowheads="1"/>
            </p:cNvSpPr>
            <p:nvPr/>
          </p:nvSpPr>
          <p:spPr bwMode="auto">
            <a:xfrm>
              <a:off x="3792" y="3504"/>
              <a:ext cx="288" cy="240"/>
            </a:xfrm>
            <a:prstGeom prst="ellipse">
              <a:avLst/>
            </a:prstGeom>
            <a:solidFill>
              <a:srgbClr val="FF9933"/>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D</a:t>
              </a:r>
            </a:p>
          </p:txBody>
        </p:sp>
        <p:sp>
          <p:nvSpPr>
            <p:cNvPr id="32800" name="Line 42"/>
            <p:cNvSpPr>
              <a:spLocks noChangeShapeType="1"/>
            </p:cNvSpPr>
            <p:nvPr/>
          </p:nvSpPr>
          <p:spPr bwMode="auto">
            <a:xfrm>
              <a:off x="3936" y="3072"/>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4" name="Group 43"/>
          <p:cNvGrpSpPr>
            <a:grpSpLocks/>
          </p:cNvGrpSpPr>
          <p:nvPr/>
        </p:nvGrpSpPr>
        <p:grpSpPr bwMode="auto">
          <a:xfrm>
            <a:off x="8077200" y="3306763"/>
            <a:ext cx="457200" cy="990600"/>
            <a:chOff x="5280" y="2160"/>
            <a:chExt cx="288" cy="624"/>
          </a:xfrm>
        </p:grpSpPr>
        <p:sp>
          <p:nvSpPr>
            <p:cNvPr id="32797" name="Text Box 44"/>
            <p:cNvSpPr txBox="1">
              <a:spLocks noChangeArrowheads="1"/>
            </p:cNvSpPr>
            <p:nvPr/>
          </p:nvSpPr>
          <p:spPr bwMode="auto">
            <a:xfrm rot="-5503572">
              <a:off x="5304"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50000"/>
                </a:spcBef>
                <a:spcAft>
                  <a:spcPct val="0"/>
                </a:spcAft>
                <a:buClrTx/>
                <a:buFontTx/>
                <a:buNone/>
              </a:pPr>
              <a:r>
                <a:rPr kumimoji="1" lang="en-US" altLang="zh-CN" sz="2400" b="1">
                  <a:latin typeface="Times New Roman" panose="02020603050405020304" pitchFamily="18" charset="0"/>
                  <a:ea typeface="宋体" panose="02010600030101010101" pitchFamily="2" charset="-122"/>
                </a:rPr>
                <a:t>&gt;</a:t>
              </a:r>
            </a:p>
          </p:txBody>
        </p:sp>
        <p:sp>
          <p:nvSpPr>
            <p:cNvPr id="32798" name="Line 45"/>
            <p:cNvSpPr>
              <a:spLocks noChangeShapeType="1"/>
            </p:cNvSpPr>
            <p:nvPr/>
          </p:nvSpPr>
          <p:spPr bwMode="auto">
            <a:xfrm>
              <a:off x="5424" y="2160"/>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5" name="Group 46"/>
          <p:cNvGrpSpPr>
            <a:grpSpLocks/>
          </p:cNvGrpSpPr>
          <p:nvPr/>
        </p:nvGrpSpPr>
        <p:grpSpPr bwMode="auto">
          <a:xfrm>
            <a:off x="7048500" y="3306763"/>
            <a:ext cx="457200" cy="990600"/>
            <a:chOff x="4992" y="2160"/>
            <a:chExt cx="288" cy="624"/>
          </a:xfrm>
        </p:grpSpPr>
        <p:sp>
          <p:nvSpPr>
            <p:cNvPr id="32795" name="Text Box 47"/>
            <p:cNvSpPr txBox="1">
              <a:spLocks noChangeArrowheads="1"/>
            </p:cNvSpPr>
            <p:nvPr/>
          </p:nvSpPr>
          <p:spPr bwMode="auto">
            <a:xfrm rot="-5503572">
              <a:off x="501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50000"/>
                </a:spcBef>
                <a:spcAft>
                  <a:spcPct val="0"/>
                </a:spcAft>
                <a:buClrTx/>
                <a:buFontTx/>
                <a:buNone/>
              </a:pPr>
              <a:r>
                <a:rPr kumimoji="1" lang="en-US" altLang="zh-CN" sz="2400" b="1">
                  <a:latin typeface="Times New Roman" panose="02020603050405020304" pitchFamily="18" charset="0"/>
                  <a:ea typeface="宋体" panose="02010600030101010101" pitchFamily="2" charset="-122"/>
                </a:rPr>
                <a:t>&gt;</a:t>
              </a:r>
            </a:p>
          </p:txBody>
        </p:sp>
        <p:sp>
          <p:nvSpPr>
            <p:cNvPr id="32796" name="Line 48"/>
            <p:cNvSpPr>
              <a:spLocks noChangeShapeType="1"/>
            </p:cNvSpPr>
            <p:nvPr/>
          </p:nvSpPr>
          <p:spPr bwMode="auto">
            <a:xfrm>
              <a:off x="5136" y="2160"/>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6" name="Group 49"/>
          <p:cNvGrpSpPr>
            <a:grpSpLocks/>
          </p:cNvGrpSpPr>
          <p:nvPr/>
        </p:nvGrpSpPr>
        <p:grpSpPr bwMode="auto">
          <a:xfrm>
            <a:off x="7600950" y="3306763"/>
            <a:ext cx="457200" cy="1066800"/>
            <a:chOff x="4704" y="2160"/>
            <a:chExt cx="288" cy="672"/>
          </a:xfrm>
        </p:grpSpPr>
        <p:sp>
          <p:nvSpPr>
            <p:cNvPr id="32793" name="Oval 50"/>
            <p:cNvSpPr>
              <a:spLocks noChangeArrowheads="1"/>
            </p:cNvSpPr>
            <p:nvPr/>
          </p:nvSpPr>
          <p:spPr bwMode="auto">
            <a:xfrm>
              <a:off x="4704" y="2592"/>
              <a:ext cx="288" cy="240"/>
            </a:xfrm>
            <a:prstGeom prst="ellipse">
              <a:avLst/>
            </a:prstGeom>
            <a:solidFill>
              <a:srgbClr val="FF9933"/>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C</a:t>
              </a:r>
            </a:p>
          </p:txBody>
        </p:sp>
        <p:sp>
          <p:nvSpPr>
            <p:cNvPr id="32794" name="Line 51"/>
            <p:cNvSpPr>
              <a:spLocks noChangeShapeType="1"/>
            </p:cNvSpPr>
            <p:nvPr/>
          </p:nvSpPr>
          <p:spPr bwMode="auto">
            <a:xfrm>
              <a:off x="484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7" name="Group 52"/>
          <p:cNvGrpSpPr>
            <a:grpSpLocks/>
          </p:cNvGrpSpPr>
          <p:nvPr/>
        </p:nvGrpSpPr>
        <p:grpSpPr bwMode="auto">
          <a:xfrm>
            <a:off x="7067550" y="1706563"/>
            <a:ext cx="1447800" cy="1600200"/>
            <a:chOff x="4356" y="972"/>
            <a:chExt cx="912" cy="1008"/>
          </a:xfrm>
        </p:grpSpPr>
        <p:grpSp>
          <p:nvGrpSpPr>
            <p:cNvPr id="32787" name="Group 53"/>
            <p:cNvGrpSpPr>
              <a:grpSpLocks/>
            </p:cNvGrpSpPr>
            <p:nvPr/>
          </p:nvGrpSpPr>
          <p:grpSpPr bwMode="auto">
            <a:xfrm>
              <a:off x="4500" y="1500"/>
              <a:ext cx="576" cy="240"/>
              <a:chOff x="4800" y="1680"/>
              <a:chExt cx="576" cy="240"/>
            </a:xfrm>
          </p:grpSpPr>
          <p:sp>
            <p:nvSpPr>
              <p:cNvPr id="32790" name="Line 54"/>
              <p:cNvSpPr>
                <a:spLocks noChangeShapeType="1"/>
              </p:cNvSpPr>
              <p:nvPr/>
            </p:nvSpPr>
            <p:spPr bwMode="auto">
              <a:xfrm>
                <a:off x="4800" y="168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1" name="Line 55"/>
              <p:cNvSpPr>
                <a:spLocks noChangeShapeType="1"/>
              </p:cNvSpPr>
              <p:nvPr/>
            </p:nvSpPr>
            <p:spPr bwMode="auto">
              <a:xfrm>
                <a:off x="4800"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2" name="Line 56"/>
              <p:cNvSpPr>
                <a:spLocks noChangeShapeType="1"/>
              </p:cNvSpPr>
              <p:nvPr/>
            </p:nvSpPr>
            <p:spPr bwMode="auto">
              <a:xfrm>
                <a:off x="5376"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788" name="Rectangle 57"/>
            <p:cNvSpPr>
              <a:spLocks noChangeArrowheads="1"/>
            </p:cNvSpPr>
            <p:nvPr/>
          </p:nvSpPr>
          <p:spPr bwMode="auto">
            <a:xfrm>
              <a:off x="4356" y="1740"/>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L    D   R</a:t>
              </a:r>
            </a:p>
          </p:txBody>
        </p:sp>
        <p:sp>
          <p:nvSpPr>
            <p:cNvPr id="32789" name="Line 58"/>
            <p:cNvSpPr>
              <a:spLocks noChangeShapeType="1"/>
            </p:cNvSpPr>
            <p:nvPr/>
          </p:nvSpPr>
          <p:spPr bwMode="auto">
            <a:xfrm>
              <a:off x="4740" y="972"/>
              <a:ext cx="0" cy="528"/>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2" name="Text Box 59"/>
          <p:cNvSpPr txBox="1">
            <a:spLocks noChangeArrowheads="1"/>
          </p:cNvSpPr>
          <p:nvPr/>
        </p:nvSpPr>
        <p:spPr bwMode="auto">
          <a:xfrm>
            <a:off x="1447800" y="5867400"/>
            <a:ext cx="47688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zh-CN" altLang="en-US">
                <a:solidFill>
                  <a:srgbClr val="FF3300"/>
                </a:solidFill>
                <a:latin typeface="Times New Roman" panose="02020603050405020304" pitchFamily="18" charset="0"/>
                <a:ea typeface="宋体" panose="02010600030101010101" pitchFamily="2" charset="-122"/>
              </a:rPr>
              <a:t>中序遍历序列：</a:t>
            </a:r>
            <a:r>
              <a:rPr kumimoji="1" lang="en-US" altLang="zh-CN">
                <a:solidFill>
                  <a:srgbClr val="FF3300"/>
                </a:solidFill>
                <a:latin typeface="Times New Roman" panose="02020603050405020304" pitchFamily="18" charset="0"/>
                <a:ea typeface="宋体" panose="02010600030101010101" pitchFamily="2" charset="-122"/>
              </a:rPr>
              <a:t>B  D  A  C</a:t>
            </a:r>
          </a:p>
        </p:txBody>
      </p:sp>
    </p:spTree>
    <p:extLst>
      <p:ext uri="{BB962C8B-B14F-4D97-AF65-F5344CB8AC3E}">
        <p14:creationId xmlns:p14="http://schemas.microsoft.com/office/powerpoint/2010/main" val="2390679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ppt_x</p:attrName>
                                        </p:attrNameLst>
                                      </p:cBhvr>
                                      <p:tavLst>
                                        <p:tav tm="0">
                                          <p:val>
                                            <p:strVal val="#ppt_x"/>
                                          </p:val>
                                        </p:tav>
                                        <p:tav tm="100000">
                                          <p:val>
                                            <p:strVal val="#ppt_x"/>
                                          </p:val>
                                        </p:tav>
                                      </p:tavLst>
                                    </p:anim>
                                    <p:anim calcmode="lin" valueType="num">
                                      <p:cBhvr>
                                        <p:cTn id="13" dur="500" fill="hold"/>
                                        <p:tgtEl>
                                          <p:spTgt spid="4"/>
                                        </p:tgtEl>
                                        <p:attrNameLst>
                                          <p:attrName>ppt_y</p:attrName>
                                        </p:attrNameLst>
                                      </p:cBhvr>
                                      <p:tavLst>
                                        <p:tav tm="0">
                                          <p:val>
                                            <p:strVal val="#ppt_y-#ppt_h/2"/>
                                          </p:val>
                                        </p:tav>
                                        <p:tav tm="100000">
                                          <p:val>
                                            <p:strVal val="#ppt_y"/>
                                          </p:val>
                                        </p:tav>
                                      </p:tavLst>
                                    </p:anim>
                                    <p:anim calcmode="lin" valueType="num">
                                      <p:cBhvr>
                                        <p:cTn id="14" dur="500" fill="hold"/>
                                        <p:tgtEl>
                                          <p:spTgt spid="4"/>
                                        </p:tgtEl>
                                        <p:attrNameLst>
                                          <p:attrName>ppt_w</p:attrName>
                                        </p:attrNameLst>
                                      </p:cBhvr>
                                      <p:tavLst>
                                        <p:tav tm="0">
                                          <p:val>
                                            <p:strVal val="#ppt_w"/>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1"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ppt_x</p:attrName>
                                        </p:attrNameLst>
                                      </p:cBhvr>
                                      <p:tavLst>
                                        <p:tav tm="0">
                                          <p:val>
                                            <p:strVal val="#ppt_x"/>
                                          </p:val>
                                        </p:tav>
                                        <p:tav tm="100000">
                                          <p:val>
                                            <p:strVal val="#ppt_x"/>
                                          </p:val>
                                        </p:tav>
                                      </p:tavLst>
                                    </p:anim>
                                    <p:anim calcmode="lin" valueType="num">
                                      <p:cBhvr>
                                        <p:cTn id="21" dur="500" fill="hold"/>
                                        <p:tgtEl>
                                          <p:spTgt spid="8"/>
                                        </p:tgtEl>
                                        <p:attrNameLst>
                                          <p:attrName>ppt_y</p:attrName>
                                        </p:attrNameLst>
                                      </p:cBhvr>
                                      <p:tavLst>
                                        <p:tav tm="0">
                                          <p:val>
                                            <p:strVal val="#ppt_y-#ppt_h/2"/>
                                          </p:val>
                                        </p:tav>
                                        <p:tav tm="100000">
                                          <p:val>
                                            <p:strVal val="#ppt_y"/>
                                          </p:val>
                                        </p:tav>
                                      </p:tavLst>
                                    </p:anim>
                                    <p:anim calcmode="lin" valueType="num">
                                      <p:cBhvr>
                                        <p:cTn id="22" dur="500" fill="hold"/>
                                        <p:tgtEl>
                                          <p:spTgt spid="8"/>
                                        </p:tgtEl>
                                        <p:attrNameLst>
                                          <p:attrName>ppt_w</p:attrName>
                                        </p:attrNameLst>
                                      </p:cBhvr>
                                      <p:tavLst>
                                        <p:tav tm="0">
                                          <p:val>
                                            <p:strVal val="#ppt_w"/>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1"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ppt_x</p:attrName>
                                        </p:attrNameLst>
                                      </p:cBhvr>
                                      <p:tavLst>
                                        <p:tav tm="0">
                                          <p:val>
                                            <p:strVal val="#ppt_x"/>
                                          </p:val>
                                        </p:tav>
                                        <p:tav tm="100000">
                                          <p:val>
                                            <p:strVal val="#ppt_x"/>
                                          </p:val>
                                        </p:tav>
                                      </p:tavLst>
                                    </p:anim>
                                    <p:anim calcmode="lin" valueType="num">
                                      <p:cBhvr>
                                        <p:cTn id="29" dur="500" fill="hold"/>
                                        <p:tgtEl>
                                          <p:spTgt spid="3"/>
                                        </p:tgtEl>
                                        <p:attrNameLst>
                                          <p:attrName>ppt_y</p:attrName>
                                        </p:attrNameLst>
                                      </p:cBhvr>
                                      <p:tavLst>
                                        <p:tav tm="0">
                                          <p:val>
                                            <p:strVal val="#ppt_y-#ppt_h/2"/>
                                          </p:val>
                                        </p:tav>
                                        <p:tav tm="100000">
                                          <p:val>
                                            <p:strVal val="#ppt_y"/>
                                          </p:val>
                                        </p:tav>
                                      </p:tavLst>
                                    </p:anim>
                                    <p:anim calcmode="lin" valueType="num">
                                      <p:cBhvr>
                                        <p:cTn id="30" dur="500" fill="hold"/>
                                        <p:tgtEl>
                                          <p:spTgt spid="3"/>
                                        </p:tgtEl>
                                        <p:attrNameLst>
                                          <p:attrName>ppt_w</p:attrName>
                                        </p:attrNameLst>
                                      </p:cBhvr>
                                      <p:tavLst>
                                        <p:tav tm="0">
                                          <p:val>
                                            <p:strVal val="#ppt_w"/>
                                          </p:val>
                                        </p:tav>
                                        <p:tav tm="100000">
                                          <p:val>
                                            <p:strVal val="#ppt_w"/>
                                          </p:val>
                                        </p:tav>
                                      </p:tavLst>
                                    </p:anim>
                                    <p:anim calcmode="lin" valueType="num">
                                      <p:cBhvr>
                                        <p:cTn id="31"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1"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p:cTn id="36" dur="500" fill="hold"/>
                                        <p:tgtEl>
                                          <p:spTgt spid="6"/>
                                        </p:tgtEl>
                                        <p:attrNameLst>
                                          <p:attrName>ppt_x</p:attrName>
                                        </p:attrNameLst>
                                      </p:cBhvr>
                                      <p:tavLst>
                                        <p:tav tm="0">
                                          <p:val>
                                            <p:strVal val="#ppt_x"/>
                                          </p:val>
                                        </p:tav>
                                        <p:tav tm="100000">
                                          <p:val>
                                            <p:strVal val="#ppt_x"/>
                                          </p:val>
                                        </p:tav>
                                      </p:tavLst>
                                    </p:anim>
                                    <p:anim calcmode="lin" valueType="num">
                                      <p:cBhvr>
                                        <p:cTn id="37" dur="500" fill="hold"/>
                                        <p:tgtEl>
                                          <p:spTgt spid="6"/>
                                        </p:tgtEl>
                                        <p:attrNameLst>
                                          <p:attrName>ppt_y</p:attrName>
                                        </p:attrNameLst>
                                      </p:cBhvr>
                                      <p:tavLst>
                                        <p:tav tm="0">
                                          <p:val>
                                            <p:strVal val="#ppt_y-#ppt_h/2"/>
                                          </p:val>
                                        </p:tav>
                                        <p:tav tm="100000">
                                          <p:val>
                                            <p:strVal val="#ppt_y"/>
                                          </p:val>
                                        </p:tav>
                                      </p:tavLst>
                                    </p:anim>
                                    <p:anim calcmode="lin" valueType="num">
                                      <p:cBhvr>
                                        <p:cTn id="38" dur="500" fill="hold"/>
                                        <p:tgtEl>
                                          <p:spTgt spid="6"/>
                                        </p:tgtEl>
                                        <p:attrNameLst>
                                          <p:attrName>ppt_w</p:attrName>
                                        </p:attrNameLst>
                                      </p:cBhvr>
                                      <p:tavLst>
                                        <p:tav tm="0">
                                          <p:val>
                                            <p:strVal val="#ppt_w"/>
                                          </p:val>
                                        </p:tav>
                                        <p:tav tm="100000">
                                          <p:val>
                                            <p:strVal val="#ppt_w"/>
                                          </p:val>
                                        </p:tav>
                                      </p:tavLst>
                                    </p:anim>
                                    <p:anim calcmode="lin" valueType="num">
                                      <p:cBhvr>
                                        <p:cTn id="39"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1"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p:cTn id="44" dur="500" fill="hold"/>
                                        <p:tgtEl>
                                          <p:spTgt spid="11"/>
                                        </p:tgtEl>
                                        <p:attrNameLst>
                                          <p:attrName>ppt_x</p:attrName>
                                        </p:attrNameLst>
                                      </p:cBhvr>
                                      <p:tavLst>
                                        <p:tav tm="0">
                                          <p:val>
                                            <p:strVal val="#ppt_x"/>
                                          </p:val>
                                        </p:tav>
                                        <p:tav tm="100000">
                                          <p:val>
                                            <p:strVal val="#ppt_x"/>
                                          </p:val>
                                        </p:tav>
                                      </p:tavLst>
                                    </p:anim>
                                    <p:anim calcmode="lin" valueType="num">
                                      <p:cBhvr>
                                        <p:cTn id="45" dur="500" fill="hold"/>
                                        <p:tgtEl>
                                          <p:spTgt spid="11"/>
                                        </p:tgtEl>
                                        <p:attrNameLst>
                                          <p:attrName>ppt_y</p:attrName>
                                        </p:attrNameLst>
                                      </p:cBhvr>
                                      <p:tavLst>
                                        <p:tav tm="0">
                                          <p:val>
                                            <p:strVal val="#ppt_y-#ppt_h/2"/>
                                          </p:val>
                                        </p:tav>
                                        <p:tav tm="100000">
                                          <p:val>
                                            <p:strVal val="#ppt_y"/>
                                          </p:val>
                                        </p:tav>
                                      </p:tavLst>
                                    </p:anim>
                                    <p:anim calcmode="lin" valueType="num">
                                      <p:cBhvr>
                                        <p:cTn id="46" dur="500" fill="hold"/>
                                        <p:tgtEl>
                                          <p:spTgt spid="11"/>
                                        </p:tgtEl>
                                        <p:attrNameLst>
                                          <p:attrName>ppt_w</p:attrName>
                                        </p:attrNameLst>
                                      </p:cBhvr>
                                      <p:tavLst>
                                        <p:tav tm="0">
                                          <p:val>
                                            <p:strVal val="#ppt_w"/>
                                          </p:val>
                                        </p:tav>
                                        <p:tav tm="100000">
                                          <p:val>
                                            <p:strVal val="#ppt_w"/>
                                          </p:val>
                                        </p:tav>
                                      </p:tavLst>
                                    </p:anim>
                                    <p:anim calcmode="lin" valueType="num">
                                      <p:cBhvr>
                                        <p:cTn id="47"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7" presetClass="entr" presetSubtype="1"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p:cTn id="52" dur="500" fill="hold"/>
                                        <p:tgtEl>
                                          <p:spTgt spid="12"/>
                                        </p:tgtEl>
                                        <p:attrNameLst>
                                          <p:attrName>ppt_x</p:attrName>
                                        </p:attrNameLst>
                                      </p:cBhvr>
                                      <p:tavLst>
                                        <p:tav tm="0">
                                          <p:val>
                                            <p:strVal val="#ppt_x"/>
                                          </p:val>
                                        </p:tav>
                                        <p:tav tm="100000">
                                          <p:val>
                                            <p:strVal val="#ppt_x"/>
                                          </p:val>
                                        </p:tav>
                                      </p:tavLst>
                                    </p:anim>
                                    <p:anim calcmode="lin" valueType="num">
                                      <p:cBhvr>
                                        <p:cTn id="53" dur="500" fill="hold"/>
                                        <p:tgtEl>
                                          <p:spTgt spid="12"/>
                                        </p:tgtEl>
                                        <p:attrNameLst>
                                          <p:attrName>ppt_y</p:attrName>
                                        </p:attrNameLst>
                                      </p:cBhvr>
                                      <p:tavLst>
                                        <p:tav tm="0">
                                          <p:val>
                                            <p:strVal val="#ppt_y-#ppt_h/2"/>
                                          </p:val>
                                        </p:tav>
                                        <p:tav tm="100000">
                                          <p:val>
                                            <p:strVal val="#ppt_y"/>
                                          </p:val>
                                        </p:tav>
                                      </p:tavLst>
                                    </p:anim>
                                    <p:anim calcmode="lin" valueType="num">
                                      <p:cBhvr>
                                        <p:cTn id="54" dur="500" fill="hold"/>
                                        <p:tgtEl>
                                          <p:spTgt spid="12"/>
                                        </p:tgtEl>
                                        <p:attrNameLst>
                                          <p:attrName>ppt_w</p:attrName>
                                        </p:attrNameLst>
                                      </p:cBhvr>
                                      <p:tavLst>
                                        <p:tav tm="0">
                                          <p:val>
                                            <p:strVal val="#ppt_w"/>
                                          </p:val>
                                        </p:tav>
                                        <p:tav tm="100000">
                                          <p:val>
                                            <p:strVal val="#ppt_w"/>
                                          </p:val>
                                        </p:tav>
                                      </p:tavLst>
                                    </p:anim>
                                    <p:anim calcmode="lin" valueType="num">
                                      <p:cBhvr>
                                        <p:cTn id="55"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7" presetClass="entr" presetSubtype="1" fill="hold" nodeType="clickEffect">
                                  <p:stCondLst>
                                    <p:cond delay="0"/>
                                  </p:stCondLst>
                                  <p:childTnLst>
                                    <p:set>
                                      <p:cBhvr>
                                        <p:cTn id="59" dur="1" fill="hold">
                                          <p:stCondLst>
                                            <p:cond delay="0"/>
                                          </p:stCondLst>
                                        </p:cTn>
                                        <p:tgtEl>
                                          <p:spTgt spid="10"/>
                                        </p:tgtEl>
                                        <p:attrNameLst>
                                          <p:attrName>style.visibility</p:attrName>
                                        </p:attrNameLst>
                                      </p:cBhvr>
                                      <p:to>
                                        <p:strVal val="visible"/>
                                      </p:to>
                                    </p:set>
                                    <p:anim calcmode="lin" valueType="num">
                                      <p:cBhvr>
                                        <p:cTn id="60" dur="500" fill="hold"/>
                                        <p:tgtEl>
                                          <p:spTgt spid="10"/>
                                        </p:tgtEl>
                                        <p:attrNameLst>
                                          <p:attrName>ppt_x</p:attrName>
                                        </p:attrNameLst>
                                      </p:cBhvr>
                                      <p:tavLst>
                                        <p:tav tm="0">
                                          <p:val>
                                            <p:strVal val="#ppt_x"/>
                                          </p:val>
                                        </p:tav>
                                        <p:tav tm="100000">
                                          <p:val>
                                            <p:strVal val="#ppt_x"/>
                                          </p:val>
                                        </p:tav>
                                      </p:tavLst>
                                    </p:anim>
                                    <p:anim calcmode="lin" valueType="num">
                                      <p:cBhvr>
                                        <p:cTn id="61" dur="500" fill="hold"/>
                                        <p:tgtEl>
                                          <p:spTgt spid="10"/>
                                        </p:tgtEl>
                                        <p:attrNameLst>
                                          <p:attrName>ppt_y</p:attrName>
                                        </p:attrNameLst>
                                      </p:cBhvr>
                                      <p:tavLst>
                                        <p:tav tm="0">
                                          <p:val>
                                            <p:strVal val="#ppt_y-#ppt_h/2"/>
                                          </p:val>
                                        </p:tav>
                                        <p:tav tm="100000">
                                          <p:val>
                                            <p:strVal val="#ppt_y"/>
                                          </p:val>
                                        </p:tav>
                                      </p:tavLst>
                                    </p:anim>
                                    <p:anim calcmode="lin" valueType="num">
                                      <p:cBhvr>
                                        <p:cTn id="62" dur="500" fill="hold"/>
                                        <p:tgtEl>
                                          <p:spTgt spid="10"/>
                                        </p:tgtEl>
                                        <p:attrNameLst>
                                          <p:attrName>ppt_w</p:attrName>
                                        </p:attrNameLst>
                                      </p:cBhvr>
                                      <p:tavLst>
                                        <p:tav tm="0">
                                          <p:val>
                                            <p:strVal val="#ppt_w"/>
                                          </p:val>
                                        </p:tav>
                                        <p:tav tm="100000">
                                          <p:val>
                                            <p:strVal val="#ppt_w"/>
                                          </p:val>
                                        </p:tav>
                                      </p:tavLst>
                                    </p:anim>
                                    <p:anim calcmode="lin" valueType="num">
                                      <p:cBhvr>
                                        <p:cTn id="63"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17" presetClass="entr" presetSubtype="1" fill="hold" nodeType="clickEffect">
                                  <p:stCondLst>
                                    <p:cond delay="0"/>
                                  </p:stCondLst>
                                  <p:childTnLst>
                                    <p:set>
                                      <p:cBhvr>
                                        <p:cTn id="67" dur="1" fill="hold">
                                          <p:stCondLst>
                                            <p:cond delay="0"/>
                                          </p:stCondLst>
                                        </p:cTn>
                                        <p:tgtEl>
                                          <p:spTgt spid="9"/>
                                        </p:tgtEl>
                                        <p:attrNameLst>
                                          <p:attrName>style.visibility</p:attrName>
                                        </p:attrNameLst>
                                      </p:cBhvr>
                                      <p:to>
                                        <p:strVal val="visible"/>
                                      </p:to>
                                    </p:set>
                                    <p:anim calcmode="lin" valueType="num">
                                      <p:cBhvr>
                                        <p:cTn id="68" dur="500" fill="hold"/>
                                        <p:tgtEl>
                                          <p:spTgt spid="9"/>
                                        </p:tgtEl>
                                        <p:attrNameLst>
                                          <p:attrName>ppt_x</p:attrName>
                                        </p:attrNameLst>
                                      </p:cBhvr>
                                      <p:tavLst>
                                        <p:tav tm="0">
                                          <p:val>
                                            <p:strVal val="#ppt_x"/>
                                          </p:val>
                                        </p:tav>
                                        <p:tav tm="100000">
                                          <p:val>
                                            <p:strVal val="#ppt_x"/>
                                          </p:val>
                                        </p:tav>
                                      </p:tavLst>
                                    </p:anim>
                                    <p:anim calcmode="lin" valueType="num">
                                      <p:cBhvr>
                                        <p:cTn id="69" dur="500" fill="hold"/>
                                        <p:tgtEl>
                                          <p:spTgt spid="9"/>
                                        </p:tgtEl>
                                        <p:attrNameLst>
                                          <p:attrName>ppt_y</p:attrName>
                                        </p:attrNameLst>
                                      </p:cBhvr>
                                      <p:tavLst>
                                        <p:tav tm="0">
                                          <p:val>
                                            <p:strVal val="#ppt_y-#ppt_h/2"/>
                                          </p:val>
                                        </p:tav>
                                        <p:tav tm="100000">
                                          <p:val>
                                            <p:strVal val="#ppt_y"/>
                                          </p:val>
                                        </p:tav>
                                      </p:tavLst>
                                    </p:anim>
                                    <p:anim calcmode="lin" valueType="num">
                                      <p:cBhvr>
                                        <p:cTn id="70" dur="500" fill="hold"/>
                                        <p:tgtEl>
                                          <p:spTgt spid="9"/>
                                        </p:tgtEl>
                                        <p:attrNameLst>
                                          <p:attrName>ppt_w</p:attrName>
                                        </p:attrNameLst>
                                      </p:cBhvr>
                                      <p:tavLst>
                                        <p:tav tm="0">
                                          <p:val>
                                            <p:strVal val="#ppt_w"/>
                                          </p:val>
                                        </p:tav>
                                        <p:tav tm="100000">
                                          <p:val>
                                            <p:strVal val="#ppt_w"/>
                                          </p:val>
                                        </p:tav>
                                      </p:tavLst>
                                    </p:anim>
                                    <p:anim calcmode="lin" valueType="num">
                                      <p:cBhvr>
                                        <p:cTn id="71"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4" presetClass="entr" presetSubtype="32" fill="hold" nodeType="click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box(out)">
                                      <p:cBhvr>
                                        <p:cTn id="76" dur="500"/>
                                        <p:tgtEl>
                                          <p:spTgt spid="17"/>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7" presetClass="entr" presetSubtype="1" fill="hold" nodeType="clickEffect">
                                  <p:stCondLst>
                                    <p:cond delay="0"/>
                                  </p:stCondLst>
                                  <p:childTnLst>
                                    <p:set>
                                      <p:cBhvr>
                                        <p:cTn id="80" dur="1" fill="hold">
                                          <p:stCondLst>
                                            <p:cond delay="0"/>
                                          </p:stCondLst>
                                        </p:cTn>
                                        <p:tgtEl>
                                          <p:spTgt spid="15"/>
                                        </p:tgtEl>
                                        <p:attrNameLst>
                                          <p:attrName>style.visibility</p:attrName>
                                        </p:attrNameLst>
                                      </p:cBhvr>
                                      <p:to>
                                        <p:strVal val="visible"/>
                                      </p:to>
                                    </p:set>
                                    <p:anim calcmode="lin" valueType="num">
                                      <p:cBhvr>
                                        <p:cTn id="81" dur="500" fill="hold"/>
                                        <p:tgtEl>
                                          <p:spTgt spid="15"/>
                                        </p:tgtEl>
                                        <p:attrNameLst>
                                          <p:attrName>ppt_x</p:attrName>
                                        </p:attrNameLst>
                                      </p:cBhvr>
                                      <p:tavLst>
                                        <p:tav tm="0">
                                          <p:val>
                                            <p:strVal val="#ppt_x"/>
                                          </p:val>
                                        </p:tav>
                                        <p:tav tm="100000">
                                          <p:val>
                                            <p:strVal val="#ppt_x"/>
                                          </p:val>
                                        </p:tav>
                                      </p:tavLst>
                                    </p:anim>
                                    <p:anim calcmode="lin" valueType="num">
                                      <p:cBhvr>
                                        <p:cTn id="82" dur="500" fill="hold"/>
                                        <p:tgtEl>
                                          <p:spTgt spid="15"/>
                                        </p:tgtEl>
                                        <p:attrNameLst>
                                          <p:attrName>ppt_y</p:attrName>
                                        </p:attrNameLst>
                                      </p:cBhvr>
                                      <p:tavLst>
                                        <p:tav tm="0">
                                          <p:val>
                                            <p:strVal val="#ppt_y-#ppt_h/2"/>
                                          </p:val>
                                        </p:tav>
                                        <p:tav tm="100000">
                                          <p:val>
                                            <p:strVal val="#ppt_y"/>
                                          </p:val>
                                        </p:tav>
                                      </p:tavLst>
                                    </p:anim>
                                    <p:anim calcmode="lin" valueType="num">
                                      <p:cBhvr>
                                        <p:cTn id="83" dur="500" fill="hold"/>
                                        <p:tgtEl>
                                          <p:spTgt spid="15"/>
                                        </p:tgtEl>
                                        <p:attrNameLst>
                                          <p:attrName>ppt_w</p:attrName>
                                        </p:attrNameLst>
                                      </p:cBhvr>
                                      <p:tavLst>
                                        <p:tav tm="0">
                                          <p:val>
                                            <p:strVal val="#ppt_w"/>
                                          </p:val>
                                        </p:tav>
                                        <p:tav tm="100000">
                                          <p:val>
                                            <p:strVal val="#ppt_w"/>
                                          </p:val>
                                        </p:tav>
                                      </p:tavLst>
                                    </p:anim>
                                    <p:anim calcmode="lin" valueType="num">
                                      <p:cBhvr>
                                        <p:cTn id="84"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17" presetClass="entr" presetSubtype="1" fill="hold" nodeType="clickEffect">
                                  <p:stCondLst>
                                    <p:cond delay="0"/>
                                  </p:stCondLst>
                                  <p:childTnLst>
                                    <p:set>
                                      <p:cBhvr>
                                        <p:cTn id="88" dur="1" fill="hold">
                                          <p:stCondLst>
                                            <p:cond delay="0"/>
                                          </p:stCondLst>
                                        </p:cTn>
                                        <p:tgtEl>
                                          <p:spTgt spid="16"/>
                                        </p:tgtEl>
                                        <p:attrNameLst>
                                          <p:attrName>style.visibility</p:attrName>
                                        </p:attrNameLst>
                                      </p:cBhvr>
                                      <p:to>
                                        <p:strVal val="visible"/>
                                      </p:to>
                                    </p:set>
                                    <p:anim calcmode="lin" valueType="num">
                                      <p:cBhvr>
                                        <p:cTn id="89" dur="500" fill="hold"/>
                                        <p:tgtEl>
                                          <p:spTgt spid="16"/>
                                        </p:tgtEl>
                                        <p:attrNameLst>
                                          <p:attrName>ppt_x</p:attrName>
                                        </p:attrNameLst>
                                      </p:cBhvr>
                                      <p:tavLst>
                                        <p:tav tm="0">
                                          <p:val>
                                            <p:strVal val="#ppt_x"/>
                                          </p:val>
                                        </p:tav>
                                        <p:tav tm="100000">
                                          <p:val>
                                            <p:strVal val="#ppt_x"/>
                                          </p:val>
                                        </p:tav>
                                      </p:tavLst>
                                    </p:anim>
                                    <p:anim calcmode="lin" valueType="num">
                                      <p:cBhvr>
                                        <p:cTn id="90" dur="500" fill="hold"/>
                                        <p:tgtEl>
                                          <p:spTgt spid="16"/>
                                        </p:tgtEl>
                                        <p:attrNameLst>
                                          <p:attrName>ppt_y</p:attrName>
                                        </p:attrNameLst>
                                      </p:cBhvr>
                                      <p:tavLst>
                                        <p:tav tm="0">
                                          <p:val>
                                            <p:strVal val="#ppt_y-#ppt_h/2"/>
                                          </p:val>
                                        </p:tav>
                                        <p:tav tm="100000">
                                          <p:val>
                                            <p:strVal val="#ppt_y"/>
                                          </p:val>
                                        </p:tav>
                                      </p:tavLst>
                                    </p:anim>
                                    <p:anim calcmode="lin" valueType="num">
                                      <p:cBhvr>
                                        <p:cTn id="91" dur="500" fill="hold"/>
                                        <p:tgtEl>
                                          <p:spTgt spid="16"/>
                                        </p:tgtEl>
                                        <p:attrNameLst>
                                          <p:attrName>ppt_w</p:attrName>
                                        </p:attrNameLst>
                                      </p:cBhvr>
                                      <p:tavLst>
                                        <p:tav tm="0">
                                          <p:val>
                                            <p:strVal val="#ppt_w"/>
                                          </p:val>
                                        </p:tav>
                                        <p:tav tm="100000">
                                          <p:val>
                                            <p:strVal val="#ppt_w"/>
                                          </p:val>
                                        </p:tav>
                                      </p:tavLst>
                                    </p:anim>
                                    <p:anim calcmode="lin" valueType="num">
                                      <p:cBhvr>
                                        <p:cTn id="92" dur="500" fill="hold"/>
                                        <p:tgtEl>
                                          <p:spTgt spid="16"/>
                                        </p:tgtEl>
                                        <p:attrNameLst>
                                          <p:attrName>ppt_h</p:attrName>
                                        </p:attrNameLst>
                                      </p:cBhvr>
                                      <p:tavLst>
                                        <p:tav tm="0">
                                          <p:val>
                                            <p:fltVal val="0"/>
                                          </p:val>
                                        </p:tav>
                                        <p:tav tm="100000">
                                          <p:val>
                                            <p:strVal val="#ppt_h"/>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17" presetClass="entr" presetSubtype="1" fill="hold" nodeType="clickEffect">
                                  <p:stCondLst>
                                    <p:cond delay="0"/>
                                  </p:stCondLst>
                                  <p:childTnLst>
                                    <p:set>
                                      <p:cBhvr>
                                        <p:cTn id="96" dur="1" fill="hold">
                                          <p:stCondLst>
                                            <p:cond delay="0"/>
                                          </p:stCondLst>
                                        </p:cTn>
                                        <p:tgtEl>
                                          <p:spTgt spid="14"/>
                                        </p:tgtEl>
                                        <p:attrNameLst>
                                          <p:attrName>style.visibility</p:attrName>
                                        </p:attrNameLst>
                                      </p:cBhvr>
                                      <p:to>
                                        <p:strVal val="visible"/>
                                      </p:to>
                                    </p:set>
                                    <p:anim calcmode="lin" valueType="num">
                                      <p:cBhvr>
                                        <p:cTn id="97" dur="500" fill="hold"/>
                                        <p:tgtEl>
                                          <p:spTgt spid="14"/>
                                        </p:tgtEl>
                                        <p:attrNameLst>
                                          <p:attrName>ppt_x</p:attrName>
                                        </p:attrNameLst>
                                      </p:cBhvr>
                                      <p:tavLst>
                                        <p:tav tm="0">
                                          <p:val>
                                            <p:strVal val="#ppt_x"/>
                                          </p:val>
                                        </p:tav>
                                        <p:tav tm="100000">
                                          <p:val>
                                            <p:strVal val="#ppt_x"/>
                                          </p:val>
                                        </p:tav>
                                      </p:tavLst>
                                    </p:anim>
                                    <p:anim calcmode="lin" valueType="num">
                                      <p:cBhvr>
                                        <p:cTn id="98" dur="500" fill="hold"/>
                                        <p:tgtEl>
                                          <p:spTgt spid="14"/>
                                        </p:tgtEl>
                                        <p:attrNameLst>
                                          <p:attrName>ppt_y</p:attrName>
                                        </p:attrNameLst>
                                      </p:cBhvr>
                                      <p:tavLst>
                                        <p:tav tm="0">
                                          <p:val>
                                            <p:strVal val="#ppt_y-#ppt_h/2"/>
                                          </p:val>
                                        </p:tav>
                                        <p:tav tm="100000">
                                          <p:val>
                                            <p:strVal val="#ppt_y"/>
                                          </p:val>
                                        </p:tav>
                                      </p:tavLst>
                                    </p:anim>
                                    <p:anim calcmode="lin" valueType="num">
                                      <p:cBhvr>
                                        <p:cTn id="99" dur="500" fill="hold"/>
                                        <p:tgtEl>
                                          <p:spTgt spid="14"/>
                                        </p:tgtEl>
                                        <p:attrNameLst>
                                          <p:attrName>ppt_w</p:attrName>
                                        </p:attrNameLst>
                                      </p:cBhvr>
                                      <p:tavLst>
                                        <p:tav tm="0">
                                          <p:val>
                                            <p:strVal val="#ppt_w"/>
                                          </p:val>
                                        </p:tav>
                                        <p:tav tm="100000">
                                          <p:val>
                                            <p:strVal val="#ppt_w"/>
                                          </p:val>
                                        </p:tav>
                                      </p:tavLst>
                                    </p:anim>
                                    <p:anim calcmode="lin" valueType="num">
                                      <p:cBhvr>
                                        <p:cTn id="100"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4" presetClass="entr" presetSubtype="32" fill="hold" grpId="0" nodeType="clickEffect">
                                  <p:stCondLst>
                                    <p:cond delay="0"/>
                                  </p:stCondLst>
                                  <p:childTnLst>
                                    <p:set>
                                      <p:cBhvr>
                                        <p:cTn id="104" dur="1" fill="hold">
                                          <p:stCondLst>
                                            <p:cond delay="0"/>
                                          </p:stCondLst>
                                        </p:cTn>
                                        <p:tgtEl>
                                          <p:spTgt spid="62">
                                            <p:txEl>
                                              <p:pRg st="0" end="0"/>
                                            </p:txEl>
                                          </p:spTgt>
                                        </p:tgtEl>
                                        <p:attrNameLst>
                                          <p:attrName>style.visibility</p:attrName>
                                        </p:attrNameLst>
                                      </p:cBhvr>
                                      <p:to>
                                        <p:strVal val="visible"/>
                                      </p:to>
                                    </p:set>
                                    <p:animEffect transition="in" filter="box(out)">
                                      <p:cBhvr>
                                        <p:cTn id="105" dur="500"/>
                                        <p:tgtEl>
                                          <p:spTgt spid="62">
                                            <p:txEl>
                                              <p:pRg st="0" end="0"/>
                                            </p:txEl>
                                          </p:spTgt>
                                        </p:tgtEl>
                                      </p:cBhvr>
                                    </p:animEffect>
                                  </p:childTnLst>
                                  <p:subTnLst>
                                    <p:cmd type="evt" cmd="onstopaudio">
                                      <p:cBhvr>
                                        <p:cTn display="0" masterRel="sameClick">
                                          <p:stCondLst>
                                            <p:cond evt="begin" delay="0">
                                              <p:tn val="103"/>
                                            </p:cond>
                                          </p:stCondLst>
                                        </p:cTn>
                                        <p:tgtEl>
                                          <p:sldTgt/>
                                        </p:tgtEl>
                                      </p:cBhvr>
                                    </p:cmd>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autoUpdateAnimBg="0"/>
      <p:bldP spid="62"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A2DBCD65-39FB-49F7-996B-3CFB1E6E3C46}" type="slidenum">
              <a:rPr lang="zh-CN" altLang="en-US" sz="1000" smtClean="0"/>
              <a:pPr>
                <a:spcBef>
                  <a:spcPct val="0"/>
                </a:spcBef>
                <a:spcAft>
                  <a:spcPct val="0"/>
                </a:spcAft>
                <a:buClrTx/>
                <a:buFontTx/>
                <a:buNone/>
              </a:pPr>
              <a:t>37</a:t>
            </a:fld>
            <a:endParaRPr lang="zh-CN" altLang="en-US" sz="1000"/>
          </a:p>
        </p:txBody>
      </p:sp>
      <p:sp>
        <p:nvSpPr>
          <p:cNvPr id="44034" name="标题 1"/>
          <p:cNvSpPr>
            <a:spLocks noGrp="1"/>
          </p:cNvSpPr>
          <p:nvPr>
            <p:ph type="title" idx="4294967295"/>
          </p:nvPr>
        </p:nvSpPr>
        <p:spPr>
          <a:xfrm>
            <a:off x="1439863" y="315913"/>
            <a:ext cx="7704137" cy="592137"/>
          </a:xfrm>
        </p:spPr>
        <p:txBody>
          <a:bodyPr/>
          <a:lstStyle/>
          <a:p>
            <a:r>
              <a:rPr lang="zh-CN" altLang="en-US"/>
              <a:t>中序遍历递归算法</a:t>
            </a:r>
          </a:p>
        </p:txBody>
      </p:sp>
      <p:sp>
        <p:nvSpPr>
          <p:cNvPr id="47108" name="Rectangle 2"/>
          <p:cNvSpPr>
            <a:spLocks noChangeArrowheads="1"/>
          </p:cNvSpPr>
          <p:nvPr/>
        </p:nvSpPr>
        <p:spPr bwMode="auto">
          <a:xfrm>
            <a:off x="684213" y="1196975"/>
            <a:ext cx="7920037" cy="3538538"/>
          </a:xfrm>
          <a:prstGeom prst="rect">
            <a:avLst/>
          </a:prstGeom>
          <a:noFill/>
          <a:ln w="9525">
            <a:solidFill>
              <a:schemeClr val="tx1"/>
            </a:solidFill>
            <a:miter lim="800000"/>
            <a:headEnd/>
            <a:tailEnd/>
          </a:ln>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defRPr/>
            </a:pPr>
            <a:r>
              <a:rPr lang="zh-CN" altLang="en-US" sz="2800" dirty="0">
                <a:solidFill>
                  <a:srgbClr val="FF0000"/>
                </a:solidFill>
                <a:ea typeface="隶书" panose="02010509060101010101" pitchFamily="49" charset="-122"/>
              </a:rPr>
              <a:t>中序遍历算法</a:t>
            </a:r>
            <a:r>
              <a:rPr lang="en-US" altLang="zh-CN" sz="2800" dirty="0">
                <a:solidFill>
                  <a:srgbClr val="0033CC"/>
                </a:solidFill>
                <a:ea typeface="隶书" panose="02010509060101010101" pitchFamily="49" charset="-122"/>
              </a:rPr>
              <a:t>(LDR)</a:t>
            </a:r>
            <a:endParaRPr lang="en-US" altLang="zh-CN" sz="2800" dirty="0">
              <a:solidFill>
                <a:srgbClr val="FF0000"/>
              </a:solidFill>
              <a:ea typeface="隶书" panose="02010509060101010101" pitchFamily="49" charset="-122"/>
            </a:endParaRPr>
          </a:p>
          <a:p>
            <a:pPr algn="just" eaLnBrk="1" hangingPunct="1">
              <a:defRPr/>
            </a:pPr>
            <a:r>
              <a:rPr lang="en-US" altLang="zh-CN" sz="2800" dirty="0">
                <a:ea typeface="隶书" panose="02010509060101010101" pitchFamily="49" charset="-122"/>
              </a:rPr>
              <a:t>void </a:t>
            </a:r>
            <a:r>
              <a:rPr lang="en-US" altLang="zh-CN" sz="2800" dirty="0" err="1">
                <a:ea typeface="隶书" panose="02010509060101010101" pitchFamily="49" charset="-122"/>
              </a:rPr>
              <a:t>inorder</a:t>
            </a:r>
            <a:r>
              <a:rPr lang="en-US" altLang="zh-CN" sz="2800" dirty="0">
                <a:ea typeface="隶书" panose="02010509060101010101" pitchFamily="49" charset="-122"/>
              </a:rPr>
              <a:t>(</a:t>
            </a:r>
            <a:r>
              <a:rPr lang="en-US" altLang="zh-CN" sz="2800" dirty="0" err="1">
                <a:latin typeface="+mn-ea"/>
              </a:rPr>
              <a:t>BTree</a:t>
            </a:r>
            <a:r>
              <a:rPr lang="en-US" altLang="zh-CN" sz="2800" dirty="0">
                <a:latin typeface="+mn-ea"/>
              </a:rPr>
              <a:t> </a:t>
            </a:r>
            <a:r>
              <a:rPr lang="en-US" altLang="zh-CN" sz="2800" dirty="0" err="1">
                <a:ea typeface="隶书" panose="02010509060101010101" pitchFamily="49" charset="-122"/>
              </a:rPr>
              <a:t>bt</a:t>
            </a:r>
            <a:r>
              <a:rPr lang="en-US" altLang="zh-CN" sz="2800" dirty="0">
                <a:ea typeface="隶书" panose="02010509060101010101" pitchFamily="49" charset="-122"/>
              </a:rPr>
              <a:t> ) {	</a:t>
            </a:r>
            <a:r>
              <a:rPr lang="en-US" altLang="zh-CN" sz="2800" dirty="0">
                <a:solidFill>
                  <a:schemeClr val="accent2"/>
                </a:solidFill>
                <a:latin typeface="楷体_GB2312" pitchFamily="49" charset="-122"/>
                <a:ea typeface="楷体_GB2312" pitchFamily="49" charset="-122"/>
              </a:rPr>
              <a:t>//</a:t>
            </a:r>
            <a:r>
              <a:rPr lang="en-US" altLang="zh-CN" sz="2800" dirty="0" err="1">
                <a:solidFill>
                  <a:schemeClr val="accent2"/>
                </a:solidFill>
                <a:latin typeface="楷体_GB2312" pitchFamily="49" charset="-122"/>
                <a:ea typeface="楷体_GB2312" pitchFamily="49" charset="-122"/>
              </a:rPr>
              <a:t>bt</a:t>
            </a:r>
            <a:r>
              <a:rPr lang="zh-CN" altLang="en-US" sz="2800" dirty="0">
                <a:solidFill>
                  <a:schemeClr val="accent2"/>
                </a:solidFill>
                <a:latin typeface="楷体_GB2312" pitchFamily="49" charset="-122"/>
                <a:ea typeface="楷体_GB2312" pitchFamily="49" charset="-122"/>
              </a:rPr>
              <a:t>为根指针</a:t>
            </a:r>
            <a:endParaRPr lang="zh-CN" altLang="en-US" sz="2800" dirty="0">
              <a:ea typeface="隶书" panose="02010509060101010101" pitchFamily="49" charset="-122"/>
            </a:endParaRPr>
          </a:p>
          <a:p>
            <a:pPr algn="just" eaLnBrk="1" hangingPunct="1">
              <a:defRPr/>
            </a:pPr>
            <a:r>
              <a:rPr lang="en-US" altLang="zh-CN" sz="2800" dirty="0">
                <a:ea typeface="隶书" panose="02010509060101010101" pitchFamily="49" charset="-122"/>
              </a:rPr>
              <a:t>    if (</a:t>
            </a:r>
            <a:r>
              <a:rPr lang="en-US" altLang="zh-CN" sz="2800" dirty="0" err="1">
                <a:ea typeface="隶书" panose="02010509060101010101" pitchFamily="49" charset="-122"/>
              </a:rPr>
              <a:t>bt</a:t>
            </a:r>
            <a:r>
              <a:rPr lang="en-US" altLang="zh-CN" sz="2800" dirty="0">
                <a:ea typeface="隶书" panose="02010509060101010101" pitchFamily="49" charset="-122"/>
              </a:rPr>
              <a:t> !=NULL){ 			</a:t>
            </a:r>
            <a:r>
              <a:rPr lang="en-US" altLang="zh-CN" sz="2800" dirty="0">
                <a:solidFill>
                  <a:schemeClr val="accent2"/>
                </a:solidFill>
                <a:latin typeface="楷体_GB2312" pitchFamily="49" charset="-122"/>
                <a:ea typeface="楷体_GB2312" pitchFamily="49" charset="-122"/>
              </a:rPr>
              <a:t>//</a:t>
            </a:r>
            <a:r>
              <a:rPr lang="zh-CN" altLang="en-US" sz="2800" dirty="0">
                <a:solidFill>
                  <a:schemeClr val="accent2"/>
                </a:solidFill>
                <a:latin typeface="楷体_GB2312" pitchFamily="49" charset="-122"/>
                <a:ea typeface="楷体_GB2312" pitchFamily="49" charset="-122"/>
              </a:rPr>
              <a:t>非空二叉树</a:t>
            </a:r>
            <a:endParaRPr lang="en-US" altLang="zh-CN" sz="2800" dirty="0">
              <a:solidFill>
                <a:schemeClr val="accent2"/>
              </a:solidFill>
              <a:latin typeface="楷体_GB2312" pitchFamily="49" charset="-122"/>
              <a:ea typeface="楷体_GB2312" pitchFamily="49" charset="-122"/>
            </a:endParaRPr>
          </a:p>
          <a:p>
            <a:pPr algn="just" eaLnBrk="1" hangingPunct="1">
              <a:defRPr/>
            </a:pPr>
            <a:r>
              <a:rPr lang="en-US" altLang="en-US" sz="2800" dirty="0">
                <a:solidFill>
                  <a:schemeClr val="accent2"/>
                </a:solidFill>
                <a:ea typeface="楷体_GB2312" pitchFamily="49" charset="-122"/>
              </a:rPr>
              <a:t>        </a:t>
            </a:r>
            <a:r>
              <a:rPr lang="en-US" altLang="zh-CN" sz="2800" dirty="0" err="1">
                <a:ea typeface="隶书" panose="02010509060101010101" pitchFamily="49" charset="-122"/>
              </a:rPr>
              <a:t>in</a:t>
            </a:r>
            <a:r>
              <a:rPr lang="en-US" altLang="en-US" sz="2800" dirty="0" err="1">
                <a:ea typeface="隶书" panose="02010509060101010101" pitchFamily="49" charset="-122"/>
              </a:rPr>
              <a:t>order</a:t>
            </a:r>
            <a:r>
              <a:rPr lang="en-US" altLang="zh-CN" sz="2800" dirty="0">
                <a:ea typeface="隶书" panose="02010509060101010101" pitchFamily="49" charset="-122"/>
              </a:rPr>
              <a:t>(</a:t>
            </a:r>
            <a:r>
              <a:rPr lang="en-US" altLang="zh-CN" sz="2800" dirty="0" err="1">
                <a:ea typeface="隶书" panose="02010509060101010101" pitchFamily="49" charset="-122"/>
              </a:rPr>
              <a:t>bt</a:t>
            </a:r>
            <a:r>
              <a:rPr lang="en-US" altLang="zh-CN" sz="2800" dirty="0">
                <a:ea typeface="隶书" panose="02010509060101010101" pitchFamily="49" charset="-122"/>
              </a:rPr>
              <a:t>-&gt;</a:t>
            </a:r>
            <a:r>
              <a:rPr lang="en-US" altLang="zh-CN" sz="2800" dirty="0" err="1">
                <a:ea typeface="隶书" panose="02010509060101010101" pitchFamily="49" charset="-122"/>
              </a:rPr>
              <a:t>lchild</a:t>
            </a:r>
            <a:r>
              <a:rPr lang="en-US" altLang="zh-CN" sz="2800" dirty="0">
                <a:ea typeface="隶书" panose="02010509060101010101" pitchFamily="49" charset="-122"/>
              </a:rPr>
              <a:t>); 	</a:t>
            </a:r>
            <a:r>
              <a:rPr lang="en-US" altLang="zh-CN" sz="2800" dirty="0">
                <a:solidFill>
                  <a:schemeClr val="accent2"/>
                </a:solidFill>
                <a:latin typeface="楷体_GB2312" pitchFamily="49" charset="-122"/>
                <a:ea typeface="楷体_GB2312" pitchFamily="49" charset="-122"/>
              </a:rPr>
              <a:t>//</a:t>
            </a:r>
            <a:r>
              <a:rPr lang="zh-CN" altLang="en-US" sz="2800" dirty="0">
                <a:solidFill>
                  <a:schemeClr val="accent2"/>
                </a:solidFill>
                <a:latin typeface="楷体_GB2312" pitchFamily="49" charset="-122"/>
                <a:ea typeface="楷体_GB2312" pitchFamily="49" charset="-122"/>
              </a:rPr>
              <a:t>递归遍历左子树</a:t>
            </a:r>
            <a:endParaRPr lang="en-US" altLang="zh-CN" sz="2800" dirty="0">
              <a:solidFill>
                <a:schemeClr val="accent2"/>
              </a:solidFill>
              <a:latin typeface="楷体_GB2312" pitchFamily="49" charset="-122"/>
              <a:ea typeface="楷体_GB2312" pitchFamily="49" charset="-122"/>
            </a:endParaRPr>
          </a:p>
          <a:p>
            <a:pPr algn="just" eaLnBrk="1" hangingPunct="1">
              <a:defRPr/>
            </a:pPr>
            <a:r>
              <a:rPr lang="en-US" altLang="zh-CN" sz="2800" dirty="0">
                <a:ea typeface="隶书" panose="02010509060101010101" pitchFamily="49" charset="-122"/>
              </a:rPr>
              <a:t>        </a:t>
            </a:r>
            <a:r>
              <a:rPr lang="en-US" altLang="zh-CN" sz="2800" dirty="0" err="1">
                <a:ea typeface="隶书" panose="02010509060101010101" pitchFamily="49" charset="-122"/>
              </a:rPr>
              <a:t>printf</a:t>
            </a:r>
            <a:r>
              <a:rPr lang="en-US" altLang="zh-CN" sz="2800" dirty="0">
                <a:ea typeface="隶书" panose="02010509060101010101" pitchFamily="49" charset="-122"/>
              </a:rPr>
              <a:t>(“%d”,</a:t>
            </a:r>
            <a:r>
              <a:rPr lang="en-US" altLang="zh-CN" sz="2800" dirty="0" err="1">
                <a:ea typeface="隶书" panose="02010509060101010101" pitchFamily="49" charset="-122"/>
              </a:rPr>
              <a:t>bt</a:t>
            </a:r>
            <a:r>
              <a:rPr lang="en-US" altLang="zh-CN" sz="2800" dirty="0">
                <a:ea typeface="隶书" panose="02010509060101010101" pitchFamily="49" charset="-122"/>
              </a:rPr>
              <a:t>-&gt;data); 	</a:t>
            </a:r>
            <a:r>
              <a:rPr lang="en-US" altLang="zh-CN" sz="2800" dirty="0">
                <a:solidFill>
                  <a:schemeClr val="accent2"/>
                </a:solidFill>
                <a:latin typeface="楷体_GB2312" pitchFamily="49" charset="-122"/>
                <a:ea typeface="楷体_GB2312" pitchFamily="49" charset="-122"/>
              </a:rPr>
              <a:t>//</a:t>
            </a:r>
            <a:r>
              <a:rPr lang="zh-CN" altLang="en-US" sz="2800" dirty="0">
                <a:solidFill>
                  <a:schemeClr val="accent2"/>
                </a:solidFill>
                <a:latin typeface="楷体_GB2312" pitchFamily="49" charset="-122"/>
                <a:ea typeface="楷体_GB2312" pitchFamily="49" charset="-122"/>
              </a:rPr>
              <a:t>访问</a:t>
            </a:r>
            <a:r>
              <a:rPr lang="en-US" altLang="zh-CN" sz="2800" dirty="0">
                <a:solidFill>
                  <a:schemeClr val="accent2"/>
                </a:solidFill>
                <a:latin typeface="楷体_GB2312" pitchFamily="49" charset="-122"/>
                <a:ea typeface="楷体_GB2312" pitchFamily="49" charset="-122"/>
              </a:rPr>
              <a:t>Data</a:t>
            </a:r>
            <a:r>
              <a:rPr lang="zh-CN" altLang="en-US" sz="2800" dirty="0">
                <a:ea typeface="隶书" panose="02010509060101010101" pitchFamily="49" charset="-122"/>
              </a:rPr>
              <a:t>    </a:t>
            </a:r>
            <a:endParaRPr lang="en-US" altLang="zh-CN" sz="2800" dirty="0">
              <a:ea typeface="隶书" panose="02010509060101010101" pitchFamily="49" charset="-122"/>
            </a:endParaRPr>
          </a:p>
          <a:p>
            <a:pPr algn="just" eaLnBrk="1" hangingPunct="1">
              <a:defRPr/>
            </a:pPr>
            <a:r>
              <a:rPr lang="en-US" altLang="en-US" sz="2800" dirty="0">
                <a:ea typeface="隶书" panose="02010509060101010101" pitchFamily="49" charset="-122"/>
              </a:rPr>
              <a:t>        </a:t>
            </a:r>
            <a:r>
              <a:rPr lang="en-US" altLang="zh-CN" sz="2800" dirty="0" err="1">
                <a:ea typeface="隶书" panose="02010509060101010101" pitchFamily="49" charset="-122"/>
              </a:rPr>
              <a:t>in</a:t>
            </a:r>
            <a:r>
              <a:rPr lang="en-US" altLang="en-US" sz="2800" dirty="0" err="1">
                <a:ea typeface="隶书" panose="02010509060101010101" pitchFamily="49" charset="-122"/>
              </a:rPr>
              <a:t>order</a:t>
            </a:r>
            <a:r>
              <a:rPr lang="en-US" altLang="zh-CN" sz="2800" dirty="0">
                <a:ea typeface="隶书" panose="02010509060101010101" pitchFamily="49" charset="-122"/>
              </a:rPr>
              <a:t> (</a:t>
            </a:r>
            <a:r>
              <a:rPr lang="en-US" altLang="zh-CN" sz="2800" dirty="0" err="1">
                <a:ea typeface="隶书" panose="02010509060101010101" pitchFamily="49" charset="-122"/>
              </a:rPr>
              <a:t>bt</a:t>
            </a:r>
            <a:r>
              <a:rPr lang="en-US" altLang="zh-CN" sz="2800" dirty="0">
                <a:ea typeface="隶书" panose="02010509060101010101" pitchFamily="49" charset="-122"/>
              </a:rPr>
              <a:t>-&gt;</a:t>
            </a:r>
            <a:r>
              <a:rPr lang="en-US" altLang="zh-CN" sz="2800" dirty="0" err="1">
                <a:ea typeface="隶书" panose="02010509060101010101" pitchFamily="49" charset="-122"/>
              </a:rPr>
              <a:t>rchild</a:t>
            </a:r>
            <a:r>
              <a:rPr lang="en-US" altLang="zh-CN" sz="2800" dirty="0">
                <a:ea typeface="隶书" panose="02010509060101010101" pitchFamily="49" charset="-122"/>
              </a:rPr>
              <a:t>); 	</a:t>
            </a:r>
            <a:r>
              <a:rPr lang="en-US" altLang="zh-CN" sz="2800" dirty="0">
                <a:solidFill>
                  <a:schemeClr val="accent2"/>
                </a:solidFill>
                <a:latin typeface="楷体_GB2312" pitchFamily="49" charset="-122"/>
                <a:ea typeface="楷体_GB2312" pitchFamily="49" charset="-122"/>
              </a:rPr>
              <a:t>//</a:t>
            </a:r>
            <a:r>
              <a:rPr lang="zh-CN" altLang="en-US" sz="2800" dirty="0">
                <a:solidFill>
                  <a:schemeClr val="accent2"/>
                </a:solidFill>
                <a:latin typeface="楷体_GB2312" pitchFamily="49" charset="-122"/>
                <a:ea typeface="楷体_GB2312" pitchFamily="49" charset="-122"/>
              </a:rPr>
              <a:t>递归遍历右子树</a:t>
            </a:r>
            <a:endParaRPr lang="en-US" altLang="zh-CN" sz="2800" dirty="0">
              <a:ea typeface="隶书" panose="02010509060101010101" pitchFamily="49" charset="-122"/>
            </a:endParaRPr>
          </a:p>
          <a:p>
            <a:pPr algn="just" eaLnBrk="1" hangingPunct="1">
              <a:defRPr/>
            </a:pPr>
            <a:r>
              <a:rPr lang="en-US" altLang="zh-CN" sz="2800" dirty="0">
                <a:ea typeface="隶书" panose="02010509060101010101" pitchFamily="49" charset="-122"/>
              </a:rPr>
              <a:t>    }</a:t>
            </a:r>
          </a:p>
          <a:p>
            <a:pPr algn="just" eaLnBrk="1" hangingPunct="1">
              <a:defRPr/>
            </a:pPr>
            <a:r>
              <a:rPr lang="en-US" altLang="zh-CN" sz="2800" dirty="0">
                <a:ea typeface="隶书" panose="02010509060101010101" pitchFamily="49" charset="-122"/>
              </a:rPr>
              <a:t>}</a:t>
            </a:r>
          </a:p>
        </p:txBody>
      </p:sp>
    </p:spTree>
    <p:extLst>
      <p:ext uri="{BB962C8B-B14F-4D97-AF65-F5344CB8AC3E}">
        <p14:creationId xmlns:p14="http://schemas.microsoft.com/office/powerpoint/2010/main" val="2313431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1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916CF7ED-BD83-41F4-9300-7A140FD8875B}" type="slidenum">
              <a:rPr lang="zh-CN" altLang="en-US" sz="1000" smtClean="0"/>
              <a:pPr>
                <a:spcBef>
                  <a:spcPct val="0"/>
                </a:spcBef>
                <a:spcAft>
                  <a:spcPct val="0"/>
                </a:spcAft>
                <a:buClrTx/>
                <a:buFontTx/>
                <a:buNone/>
              </a:pPr>
              <a:t>38</a:t>
            </a:fld>
            <a:endParaRPr lang="zh-CN" altLang="en-US" sz="1000"/>
          </a:p>
        </p:txBody>
      </p:sp>
      <p:sp>
        <p:nvSpPr>
          <p:cNvPr id="33794" name="标题 1"/>
          <p:cNvSpPr>
            <a:spLocks noGrp="1"/>
          </p:cNvSpPr>
          <p:nvPr>
            <p:ph type="title" idx="4294967295"/>
          </p:nvPr>
        </p:nvSpPr>
        <p:spPr>
          <a:xfrm>
            <a:off x="1439863" y="315913"/>
            <a:ext cx="7704137" cy="592137"/>
          </a:xfrm>
        </p:spPr>
        <p:txBody>
          <a:bodyPr/>
          <a:lstStyle/>
          <a:p>
            <a:r>
              <a:rPr lang="zh-CN" altLang="en-US"/>
              <a:t>后序遍历</a:t>
            </a:r>
          </a:p>
        </p:txBody>
      </p:sp>
      <p:grpSp>
        <p:nvGrpSpPr>
          <p:cNvPr id="33795" name="Group 2"/>
          <p:cNvGrpSpPr>
            <a:grpSpLocks/>
          </p:cNvGrpSpPr>
          <p:nvPr/>
        </p:nvGrpSpPr>
        <p:grpSpPr bwMode="auto">
          <a:xfrm>
            <a:off x="900113" y="1989138"/>
            <a:ext cx="3060700" cy="2362200"/>
            <a:chOff x="492" y="384"/>
            <a:chExt cx="1928" cy="1488"/>
          </a:xfrm>
        </p:grpSpPr>
        <p:sp>
          <p:nvSpPr>
            <p:cNvPr id="33848" name="Oval 3"/>
            <p:cNvSpPr>
              <a:spLocks noChangeArrowheads="1"/>
            </p:cNvSpPr>
            <p:nvPr/>
          </p:nvSpPr>
          <p:spPr bwMode="auto">
            <a:xfrm>
              <a:off x="1212" y="384"/>
              <a:ext cx="384" cy="384"/>
            </a:xfrm>
            <a:prstGeom prst="ellipse">
              <a:avLst/>
            </a:prstGeom>
            <a:solidFill>
              <a:srgbClr val="FFFFCC"/>
            </a:solidFill>
            <a:ln w="19050">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A</a:t>
              </a:r>
            </a:p>
          </p:txBody>
        </p:sp>
        <p:sp>
          <p:nvSpPr>
            <p:cNvPr id="33849" name="Oval 4"/>
            <p:cNvSpPr>
              <a:spLocks noChangeArrowheads="1"/>
            </p:cNvSpPr>
            <p:nvPr/>
          </p:nvSpPr>
          <p:spPr bwMode="auto">
            <a:xfrm>
              <a:off x="1164" y="1488"/>
              <a:ext cx="384" cy="384"/>
            </a:xfrm>
            <a:prstGeom prst="ellipse">
              <a:avLst/>
            </a:prstGeom>
            <a:solidFill>
              <a:srgbClr val="FFFFCC"/>
            </a:solidFill>
            <a:ln w="19050">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D</a:t>
              </a:r>
            </a:p>
          </p:txBody>
        </p:sp>
        <p:sp>
          <p:nvSpPr>
            <p:cNvPr id="33850" name="Oval 5"/>
            <p:cNvSpPr>
              <a:spLocks noChangeArrowheads="1"/>
            </p:cNvSpPr>
            <p:nvPr/>
          </p:nvSpPr>
          <p:spPr bwMode="auto">
            <a:xfrm>
              <a:off x="492" y="1104"/>
              <a:ext cx="384" cy="384"/>
            </a:xfrm>
            <a:prstGeom prst="ellipse">
              <a:avLst/>
            </a:prstGeom>
            <a:solidFill>
              <a:srgbClr val="FFFFCC"/>
            </a:solidFill>
            <a:ln w="19050">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B</a:t>
              </a:r>
            </a:p>
          </p:txBody>
        </p:sp>
        <p:sp>
          <p:nvSpPr>
            <p:cNvPr id="33851" name="Oval 6"/>
            <p:cNvSpPr>
              <a:spLocks noChangeArrowheads="1"/>
            </p:cNvSpPr>
            <p:nvPr/>
          </p:nvSpPr>
          <p:spPr bwMode="auto">
            <a:xfrm>
              <a:off x="2036" y="1064"/>
              <a:ext cx="384" cy="384"/>
            </a:xfrm>
            <a:prstGeom prst="ellipse">
              <a:avLst/>
            </a:prstGeom>
            <a:solidFill>
              <a:srgbClr val="FFFFCC"/>
            </a:solidFill>
            <a:ln w="19050">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C</a:t>
              </a:r>
            </a:p>
          </p:txBody>
        </p:sp>
        <p:sp>
          <p:nvSpPr>
            <p:cNvPr id="33852" name="Line 7"/>
            <p:cNvSpPr>
              <a:spLocks noChangeShapeType="1"/>
            </p:cNvSpPr>
            <p:nvPr/>
          </p:nvSpPr>
          <p:spPr bwMode="auto">
            <a:xfrm flipH="1">
              <a:off x="780" y="720"/>
              <a:ext cx="480"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3" name="Line 8"/>
            <p:cNvSpPr>
              <a:spLocks noChangeShapeType="1"/>
            </p:cNvSpPr>
            <p:nvPr/>
          </p:nvSpPr>
          <p:spPr bwMode="auto">
            <a:xfrm>
              <a:off x="1548" y="720"/>
              <a:ext cx="576" cy="384"/>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4" name="Line 9"/>
            <p:cNvSpPr>
              <a:spLocks noChangeShapeType="1"/>
            </p:cNvSpPr>
            <p:nvPr/>
          </p:nvSpPr>
          <p:spPr bwMode="auto">
            <a:xfrm>
              <a:off x="876" y="1392"/>
              <a:ext cx="336" cy="192"/>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 name="Rectangle 10"/>
          <p:cNvSpPr>
            <a:spLocks noChangeArrowheads="1"/>
          </p:cNvSpPr>
          <p:nvPr/>
        </p:nvSpPr>
        <p:spPr bwMode="auto">
          <a:xfrm>
            <a:off x="5057775" y="1214438"/>
            <a:ext cx="3419475"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 L                   R              D</a:t>
            </a:r>
          </a:p>
        </p:txBody>
      </p:sp>
      <p:grpSp>
        <p:nvGrpSpPr>
          <p:cNvPr id="3" name="Group 11"/>
          <p:cNvGrpSpPr>
            <a:grpSpLocks/>
          </p:cNvGrpSpPr>
          <p:nvPr/>
        </p:nvGrpSpPr>
        <p:grpSpPr bwMode="auto">
          <a:xfrm>
            <a:off x="4524375" y="1690688"/>
            <a:ext cx="1524000" cy="1447800"/>
            <a:chOff x="3216" y="1248"/>
            <a:chExt cx="960" cy="912"/>
          </a:xfrm>
        </p:grpSpPr>
        <p:sp>
          <p:nvSpPr>
            <p:cNvPr id="33842" name="Line 12"/>
            <p:cNvSpPr>
              <a:spLocks noChangeShapeType="1"/>
            </p:cNvSpPr>
            <p:nvPr/>
          </p:nvSpPr>
          <p:spPr bwMode="auto">
            <a:xfrm>
              <a:off x="3696" y="1248"/>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3843" name="Group 13"/>
            <p:cNvGrpSpPr>
              <a:grpSpLocks/>
            </p:cNvGrpSpPr>
            <p:nvPr/>
          </p:nvGrpSpPr>
          <p:grpSpPr bwMode="auto">
            <a:xfrm>
              <a:off x="3408" y="1680"/>
              <a:ext cx="576" cy="240"/>
              <a:chOff x="3408" y="1680"/>
              <a:chExt cx="576" cy="240"/>
            </a:xfrm>
          </p:grpSpPr>
          <p:sp>
            <p:nvSpPr>
              <p:cNvPr id="33845" name="Line 14"/>
              <p:cNvSpPr>
                <a:spLocks noChangeShapeType="1"/>
              </p:cNvSpPr>
              <p:nvPr/>
            </p:nvSpPr>
            <p:spPr bwMode="auto">
              <a:xfrm>
                <a:off x="3408" y="168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6" name="Line 15"/>
              <p:cNvSpPr>
                <a:spLocks noChangeShapeType="1"/>
              </p:cNvSpPr>
              <p:nvPr/>
            </p:nvSpPr>
            <p:spPr bwMode="auto">
              <a:xfrm>
                <a:off x="3408"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7" name="Line 16"/>
              <p:cNvSpPr>
                <a:spLocks noChangeShapeType="1"/>
              </p:cNvSpPr>
              <p:nvPr/>
            </p:nvSpPr>
            <p:spPr bwMode="auto">
              <a:xfrm>
                <a:off x="3984"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844" name="Rectangle 17"/>
            <p:cNvSpPr>
              <a:spLocks noChangeArrowheads="1"/>
            </p:cNvSpPr>
            <p:nvPr/>
          </p:nvSpPr>
          <p:spPr bwMode="auto">
            <a:xfrm>
              <a:off x="3216" y="1920"/>
              <a:ext cx="960"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L  R   D</a:t>
              </a:r>
            </a:p>
          </p:txBody>
        </p:sp>
      </p:grpSp>
      <p:grpSp>
        <p:nvGrpSpPr>
          <p:cNvPr id="5" name="Group 18"/>
          <p:cNvGrpSpPr>
            <a:grpSpLocks/>
          </p:cNvGrpSpPr>
          <p:nvPr/>
        </p:nvGrpSpPr>
        <p:grpSpPr bwMode="auto">
          <a:xfrm>
            <a:off x="4638675" y="3176588"/>
            <a:ext cx="1447800" cy="1428750"/>
            <a:chOff x="2796" y="1752"/>
            <a:chExt cx="912" cy="900"/>
          </a:xfrm>
        </p:grpSpPr>
        <p:grpSp>
          <p:nvGrpSpPr>
            <p:cNvPr id="33836" name="Group 19"/>
            <p:cNvGrpSpPr>
              <a:grpSpLocks/>
            </p:cNvGrpSpPr>
            <p:nvPr/>
          </p:nvGrpSpPr>
          <p:grpSpPr bwMode="auto">
            <a:xfrm>
              <a:off x="2940" y="2172"/>
              <a:ext cx="576" cy="240"/>
              <a:chOff x="3888" y="2592"/>
              <a:chExt cx="576" cy="240"/>
            </a:xfrm>
          </p:grpSpPr>
          <p:sp>
            <p:nvSpPr>
              <p:cNvPr id="33839" name="Line 20"/>
              <p:cNvSpPr>
                <a:spLocks noChangeShapeType="1"/>
              </p:cNvSpPr>
              <p:nvPr/>
            </p:nvSpPr>
            <p:spPr bwMode="auto">
              <a:xfrm>
                <a:off x="3888" y="2592"/>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0" name="Line 21"/>
              <p:cNvSpPr>
                <a:spLocks noChangeShapeType="1"/>
              </p:cNvSpPr>
              <p:nvPr/>
            </p:nvSpPr>
            <p:spPr bwMode="auto">
              <a:xfrm>
                <a:off x="3888" y="259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1" name="Line 22"/>
              <p:cNvSpPr>
                <a:spLocks noChangeShapeType="1"/>
              </p:cNvSpPr>
              <p:nvPr/>
            </p:nvSpPr>
            <p:spPr bwMode="auto">
              <a:xfrm>
                <a:off x="4464" y="259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837" name="Rectangle 23"/>
            <p:cNvSpPr>
              <a:spLocks noChangeArrowheads="1"/>
            </p:cNvSpPr>
            <p:nvPr/>
          </p:nvSpPr>
          <p:spPr bwMode="auto">
            <a:xfrm>
              <a:off x="2796" y="2412"/>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L    R   D</a:t>
              </a:r>
            </a:p>
          </p:txBody>
        </p:sp>
        <p:sp>
          <p:nvSpPr>
            <p:cNvPr id="33838" name="Line 24"/>
            <p:cNvSpPr>
              <a:spLocks noChangeShapeType="1"/>
            </p:cNvSpPr>
            <p:nvPr/>
          </p:nvSpPr>
          <p:spPr bwMode="auto">
            <a:xfrm>
              <a:off x="3204" y="1752"/>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 name="Group 25"/>
          <p:cNvGrpSpPr>
            <a:grpSpLocks/>
          </p:cNvGrpSpPr>
          <p:nvPr/>
        </p:nvGrpSpPr>
        <p:grpSpPr bwMode="auto">
          <a:xfrm>
            <a:off x="4467225" y="3138488"/>
            <a:ext cx="457200" cy="990600"/>
            <a:chOff x="3552" y="2160"/>
            <a:chExt cx="288" cy="624"/>
          </a:xfrm>
        </p:grpSpPr>
        <p:sp>
          <p:nvSpPr>
            <p:cNvPr id="33834" name="Text Box 26"/>
            <p:cNvSpPr txBox="1">
              <a:spLocks noChangeArrowheads="1"/>
            </p:cNvSpPr>
            <p:nvPr/>
          </p:nvSpPr>
          <p:spPr bwMode="auto">
            <a:xfrm rot="-5503572">
              <a:off x="357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50000"/>
                </a:spcBef>
                <a:spcAft>
                  <a:spcPct val="0"/>
                </a:spcAft>
                <a:buClrTx/>
                <a:buFontTx/>
                <a:buNone/>
              </a:pPr>
              <a:r>
                <a:rPr kumimoji="1" lang="en-US" altLang="zh-CN" sz="2400" b="1">
                  <a:latin typeface="Times New Roman" panose="02020603050405020304" pitchFamily="18" charset="0"/>
                  <a:ea typeface="宋体" panose="02010600030101010101" pitchFamily="2" charset="-122"/>
                </a:rPr>
                <a:t>&gt;</a:t>
              </a:r>
            </a:p>
          </p:txBody>
        </p:sp>
        <p:sp>
          <p:nvSpPr>
            <p:cNvPr id="33835" name="Line 27"/>
            <p:cNvSpPr>
              <a:spLocks noChangeShapeType="1"/>
            </p:cNvSpPr>
            <p:nvPr/>
          </p:nvSpPr>
          <p:spPr bwMode="auto">
            <a:xfrm>
              <a:off x="3696" y="2160"/>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28"/>
          <p:cNvGrpSpPr>
            <a:grpSpLocks/>
          </p:cNvGrpSpPr>
          <p:nvPr/>
        </p:nvGrpSpPr>
        <p:grpSpPr bwMode="auto">
          <a:xfrm>
            <a:off x="8029575" y="1709738"/>
            <a:ext cx="457200" cy="1066800"/>
            <a:chOff x="3264" y="2160"/>
            <a:chExt cx="288" cy="672"/>
          </a:xfrm>
        </p:grpSpPr>
        <p:sp>
          <p:nvSpPr>
            <p:cNvPr id="33832" name="Oval 29"/>
            <p:cNvSpPr>
              <a:spLocks noChangeArrowheads="1"/>
            </p:cNvSpPr>
            <p:nvPr/>
          </p:nvSpPr>
          <p:spPr bwMode="auto">
            <a:xfrm>
              <a:off x="3264" y="2592"/>
              <a:ext cx="288" cy="240"/>
            </a:xfrm>
            <a:prstGeom prst="ellipse">
              <a:avLst/>
            </a:prstGeom>
            <a:solidFill>
              <a:srgbClr val="FF9933"/>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A</a:t>
              </a:r>
            </a:p>
          </p:txBody>
        </p:sp>
        <p:sp>
          <p:nvSpPr>
            <p:cNvPr id="33833" name="Line 30"/>
            <p:cNvSpPr>
              <a:spLocks noChangeShapeType="1"/>
            </p:cNvSpPr>
            <p:nvPr/>
          </p:nvSpPr>
          <p:spPr bwMode="auto">
            <a:xfrm>
              <a:off x="340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9" name="Group 31"/>
          <p:cNvGrpSpPr>
            <a:grpSpLocks/>
          </p:cNvGrpSpPr>
          <p:nvPr/>
        </p:nvGrpSpPr>
        <p:grpSpPr bwMode="auto">
          <a:xfrm>
            <a:off x="5153025" y="4605338"/>
            <a:ext cx="457200" cy="990600"/>
            <a:chOff x="4368" y="3072"/>
            <a:chExt cx="288" cy="624"/>
          </a:xfrm>
        </p:grpSpPr>
        <p:sp>
          <p:nvSpPr>
            <p:cNvPr id="33830" name="Text Box 32"/>
            <p:cNvSpPr txBox="1">
              <a:spLocks noChangeArrowheads="1"/>
            </p:cNvSpPr>
            <p:nvPr/>
          </p:nvSpPr>
          <p:spPr bwMode="auto">
            <a:xfrm rot="-5503572">
              <a:off x="4392"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50000"/>
                </a:spcBef>
                <a:spcAft>
                  <a:spcPct val="0"/>
                </a:spcAft>
                <a:buClrTx/>
                <a:buFontTx/>
                <a:buNone/>
              </a:pPr>
              <a:r>
                <a:rPr kumimoji="1" lang="en-US" altLang="zh-CN" sz="2400" b="1">
                  <a:latin typeface="Times New Roman" panose="02020603050405020304" pitchFamily="18" charset="0"/>
                  <a:ea typeface="宋体" panose="02010600030101010101" pitchFamily="2" charset="-122"/>
                </a:rPr>
                <a:t>&gt;</a:t>
              </a:r>
            </a:p>
          </p:txBody>
        </p:sp>
        <p:sp>
          <p:nvSpPr>
            <p:cNvPr id="33831" name="Line 33"/>
            <p:cNvSpPr>
              <a:spLocks noChangeShapeType="1"/>
            </p:cNvSpPr>
            <p:nvPr/>
          </p:nvSpPr>
          <p:spPr bwMode="auto">
            <a:xfrm>
              <a:off x="4512" y="3072"/>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0" name="Group 34"/>
          <p:cNvGrpSpPr>
            <a:grpSpLocks/>
          </p:cNvGrpSpPr>
          <p:nvPr/>
        </p:nvGrpSpPr>
        <p:grpSpPr bwMode="auto">
          <a:xfrm>
            <a:off x="4619625" y="4624388"/>
            <a:ext cx="457200" cy="990600"/>
            <a:chOff x="4080" y="3072"/>
            <a:chExt cx="288" cy="624"/>
          </a:xfrm>
        </p:grpSpPr>
        <p:sp>
          <p:nvSpPr>
            <p:cNvPr id="33828" name="Text Box 35"/>
            <p:cNvSpPr txBox="1">
              <a:spLocks noChangeArrowheads="1"/>
            </p:cNvSpPr>
            <p:nvPr/>
          </p:nvSpPr>
          <p:spPr bwMode="auto">
            <a:xfrm rot="-5503572">
              <a:off x="4104"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50000"/>
                </a:spcBef>
                <a:spcAft>
                  <a:spcPct val="0"/>
                </a:spcAft>
                <a:buClrTx/>
                <a:buFontTx/>
                <a:buNone/>
              </a:pPr>
              <a:r>
                <a:rPr kumimoji="1" lang="en-US" altLang="zh-CN" sz="2400" b="1">
                  <a:latin typeface="Times New Roman" panose="02020603050405020304" pitchFamily="18" charset="0"/>
                  <a:ea typeface="宋体" panose="02010600030101010101" pitchFamily="2" charset="-122"/>
                </a:rPr>
                <a:t>&gt;</a:t>
              </a:r>
            </a:p>
          </p:txBody>
        </p:sp>
        <p:sp>
          <p:nvSpPr>
            <p:cNvPr id="33829" name="Line 36"/>
            <p:cNvSpPr>
              <a:spLocks noChangeShapeType="1"/>
            </p:cNvSpPr>
            <p:nvPr/>
          </p:nvSpPr>
          <p:spPr bwMode="auto">
            <a:xfrm>
              <a:off x="4224" y="3072"/>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37"/>
          <p:cNvGrpSpPr>
            <a:grpSpLocks/>
          </p:cNvGrpSpPr>
          <p:nvPr/>
        </p:nvGrpSpPr>
        <p:grpSpPr bwMode="auto">
          <a:xfrm>
            <a:off x="5629275" y="4567238"/>
            <a:ext cx="457200" cy="1066800"/>
            <a:chOff x="3792" y="3072"/>
            <a:chExt cx="288" cy="672"/>
          </a:xfrm>
        </p:grpSpPr>
        <p:sp>
          <p:nvSpPr>
            <p:cNvPr id="33826" name="Oval 38"/>
            <p:cNvSpPr>
              <a:spLocks noChangeArrowheads="1"/>
            </p:cNvSpPr>
            <p:nvPr/>
          </p:nvSpPr>
          <p:spPr bwMode="auto">
            <a:xfrm>
              <a:off x="3792" y="3504"/>
              <a:ext cx="288" cy="240"/>
            </a:xfrm>
            <a:prstGeom prst="ellipse">
              <a:avLst/>
            </a:prstGeom>
            <a:solidFill>
              <a:srgbClr val="FF9933"/>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D</a:t>
              </a:r>
            </a:p>
          </p:txBody>
        </p:sp>
        <p:sp>
          <p:nvSpPr>
            <p:cNvPr id="33827" name="Line 39"/>
            <p:cNvSpPr>
              <a:spLocks noChangeShapeType="1"/>
            </p:cNvSpPr>
            <p:nvPr/>
          </p:nvSpPr>
          <p:spPr bwMode="auto">
            <a:xfrm>
              <a:off x="3936" y="3072"/>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2" name="Group 40"/>
          <p:cNvGrpSpPr>
            <a:grpSpLocks/>
          </p:cNvGrpSpPr>
          <p:nvPr/>
        </p:nvGrpSpPr>
        <p:grpSpPr bwMode="auto">
          <a:xfrm>
            <a:off x="6886575" y="3157538"/>
            <a:ext cx="457200" cy="990600"/>
            <a:chOff x="5280" y="2160"/>
            <a:chExt cx="288" cy="624"/>
          </a:xfrm>
        </p:grpSpPr>
        <p:sp>
          <p:nvSpPr>
            <p:cNvPr id="33824" name="Text Box 41"/>
            <p:cNvSpPr txBox="1">
              <a:spLocks noChangeArrowheads="1"/>
            </p:cNvSpPr>
            <p:nvPr/>
          </p:nvSpPr>
          <p:spPr bwMode="auto">
            <a:xfrm rot="-5503572">
              <a:off x="5304"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50000"/>
                </a:spcBef>
                <a:spcAft>
                  <a:spcPct val="0"/>
                </a:spcAft>
                <a:buClrTx/>
                <a:buFontTx/>
                <a:buNone/>
              </a:pPr>
              <a:r>
                <a:rPr kumimoji="1" lang="en-US" altLang="zh-CN" sz="2400" b="1">
                  <a:latin typeface="Times New Roman" panose="02020603050405020304" pitchFamily="18" charset="0"/>
                  <a:ea typeface="宋体" panose="02010600030101010101" pitchFamily="2" charset="-122"/>
                </a:rPr>
                <a:t>&gt;</a:t>
              </a:r>
            </a:p>
          </p:txBody>
        </p:sp>
        <p:sp>
          <p:nvSpPr>
            <p:cNvPr id="33825" name="Line 42"/>
            <p:cNvSpPr>
              <a:spLocks noChangeShapeType="1"/>
            </p:cNvSpPr>
            <p:nvPr/>
          </p:nvSpPr>
          <p:spPr bwMode="auto">
            <a:xfrm>
              <a:off x="5424" y="2160"/>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4" name="Group 43"/>
          <p:cNvGrpSpPr>
            <a:grpSpLocks/>
          </p:cNvGrpSpPr>
          <p:nvPr/>
        </p:nvGrpSpPr>
        <p:grpSpPr bwMode="auto">
          <a:xfrm>
            <a:off x="6334125" y="3176588"/>
            <a:ext cx="457200" cy="990600"/>
            <a:chOff x="4992" y="2160"/>
            <a:chExt cx="288" cy="624"/>
          </a:xfrm>
        </p:grpSpPr>
        <p:sp>
          <p:nvSpPr>
            <p:cNvPr id="33822" name="Text Box 44"/>
            <p:cNvSpPr txBox="1">
              <a:spLocks noChangeArrowheads="1"/>
            </p:cNvSpPr>
            <p:nvPr/>
          </p:nvSpPr>
          <p:spPr bwMode="auto">
            <a:xfrm rot="-5503572">
              <a:off x="501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50000"/>
                </a:spcBef>
                <a:spcAft>
                  <a:spcPct val="0"/>
                </a:spcAft>
                <a:buClrTx/>
                <a:buFontTx/>
                <a:buNone/>
              </a:pPr>
              <a:r>
                <a:rPr kumimoji="1" lang="en-US" altLang="zh-CN" sz="2400" b="1">
                  <a:latin typeface="Times New Roman" panose="02020603050405020304" pitchFamily="18" charset="0"/>
                  <a:ea typeface="宋体" panose="02010600030101010101" pitchFamily="2" charset="-122"/>
                </a:rPr>
                <a:t>&gt;</a:t>
              </a:r>
            </a:p>
          </p:txBody>
        </p:sp>
        <p:sp>
          <p:nvSpPr>
            <p:cNvPr id="33823" name="Line 45"/>
            <p:cNvSpPr>
              <a:spLocks noChangeShapeType="1"/>
            </p:cNvSpPr>
            <p:nvPr/>
          </p:nvSpPr>
          <p:spPr bwMode="auto">
            <a:xfrm>
              <a:off x="5136" y="2160"/>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5" name="Group 46"/>
          <p:cNvGrpSpPr>
            <a:grpSpLocks/>
          </p:cNvGrpSpPr>
          <p:nvPr/>
        </p:nvGrpSpPr>
        <p:grpSpPr bwMode="auto">
          <a:xfrm>
            <a:off x="7343775" y="3157538"/>
            <a:ext cx="457200" cy="1066800"/>
            <a:chOff x="4704" y="2160"/>
            <a:chExt cx="288" cy="672"/>
          </a:xfrm>
        </p:grpSpPr>
        <p:sp>
          <p:nvSpPr>
            <p:cNvPr id="33820" name="Oval 47"/>
            <p:cNvSpPr>
              <a:spLocks noChangeArrowheads="1"/>
            </p:cNvSpPr>
            <p:nvPr/>
          </p:nvSpPr>
          <p:spPr bwMode="auto">
            <a:xfrm>
              <a:off x="4704" y="2592"/>
              <a:ext cx="288" cy="240"/>
            </a:xfrm>
            <a:prstGeom prst="ellipse">
              <a:avLst/>
            </a:prstGeom>
            <a:solidFill>
              <a:srgbClr val="FF9933"/>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C</a:t>
              </a:r>
            </a:p>
          </p:txBody>
        </p:sp>
        <p:sp>
          <p:nvSpPr>
            <p:cNvPr id="33821" name="Line 48"/>
            <p:cNvSpPr>
              <a:spLocks noChangeShapeType="1"/>
            </p:cNvSpPr>
            <p:nvPr/>
          </p:nvSpPr>
          <p:spPr bwMode="auto">
            <a:xfrm>
              <a:off x="484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6" name="Group 49"/>
          <p:cNvGrpSpPr>
            <a:grpSpLocks/>
          </p:cNvGrpSpPr>
          <p:nvPr/>
        </p:nvGrpSpPr>
        <p:grpSpPr bwMode="auto">
          <a:xfrm>
            <a:off x="6372225" y="1557338"/>
            <a:ext cx="1447800" cy="1600200"/>
            <a:chOff x="4356" y="972"/>
            <a:chExt cx="912" cy="1008"/>
          </a:xfrm>
        </p:grpSpPr>
        <p:grpSp>
          <p:nvGrpSpPr>
            <p:cNvPr id="33814" name="Group 50"/>
            <p:cNvGrpSpPr>
              <a:grpSpLocks/>
            </p:cNvGrpSpPr>
            <p:nvPr/>
          </p:nvGrpSpPr>
          <p:grpSpPr bwMode="auto">
            <a:xfrm>
              <a:off x="4500" y="1500"/>
              <a:ext cx="576" cy="240"/>
              <a:chOff x="4800" y="1680"/>
              <a:chExt cx="576" cy="240"/>
            </a:xfrm>
          </p:grpSpPr>
          <p:sp>
            <p:nvSpPr>
              <p:cNvPr id="33817" name="Line 51"/>
              <p:cNvSpPr>
                <a:spLocks noChangeShapeType="1"/>
              </p:cNvSpPr>
              <p:nvPr/>
            </p:nvSpPr>
            <p:spPr bwMode="auto">
              <a:xfrm>
                <a:off x="4800" y="168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8" name="Line 52"/>
              <p:cNvSpPr>
                <a:spLocks noChangeShapeType="1"/>
              </p:cNvSpPr>
              <p:nvPr/>
            </p:nvSpPr>
            <p:spPr bwMode="auto">
              <a:xfrm>
                <a:off x="4800"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9" name="Line 53"/>
              <p:cNvSpPr>
                <a:spLocks noChangeShapeType="1"/>
              </p:cNvSpPr>
              <p:nvPr/>
            </p:nvSpPr>
            <p:spPr bwMode="auto">
              <a:xfrm>
                <a:off x="5376"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815" name="Rectangle 54"/>
            <p:cNvSpPr>
              <a:spLocks noChangeArrowheads="1"/>
            </p:cNvSpPr>
            <p:nvPr/>
          </p:nvSpPr>
          <p:spPr bwMode="auto">
            <a:xfrm>
              <a:off x="4356" y="1740"/>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L    R   D</a:t>
              </a:r>
            </a:p>
          </p:txBody>
        </p:sp>
        <p:sp>
          <p:nvSpPr>
            <p:cNvPr id="33816" name="Line 55"/>
            <p:cNvSpPr>
              <a:spLocks noChangeShapeType="1"/>
            </p:cNvSpPr>
            <p:nvPr/>
          </p:nvSpPr>
          <p:spPr bwMode="auto">
            <a:xfrm>
              <a:off x="4740" y="972"/>
              <a:ext cx="0" cy="528"/>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9" name="Text Box 56"/>
          <p:cNvSpPr txBox="1">
            <a:spLocks noChangeArrowheads="1"/>
          </p:cNvSpPr>
          <p:nvPr/>
        </p:nvSpPr>
        <p:spPr bwMode="auto">
          <a:xfrm>
            <a:off x="1524000" y="5867400"/>
            <a:ext cx="49720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zh-CN" altLang="en-US">
                <a:solidFill>
                  <a:srgbClr val="FF3300"/>
                </a:solidFill>
                <a:latin typeface="Times New Roman" panose="02020603050405020304" pitchFamily="18" charset="0"/>
                <a:ea typeface="宋体" panose="02010600030101010101" pitchFamily="2" charset="-122"/>
              </a:rPr>
              <a:t>后序遍历序列： </a:t>
            </a:r>
            <a:r>
              <a:rPr kumimoji="1" lang="en-US" altLang="zh-CN">
                <a:solidFill>
                  <a:srgbClr val="FF3300"/>
                </a:solidFill>
                <a:latin typeface="Times New Roman" panose="02020603050405020304" pitchFamily="18" charset="0"/>
                <a:ea typeface="宋体" panose="02010600030101010101" pitchFamily="2" charset="-122"/>
              </a:rPr>
              <a:t>D   B  C  A</a:t>
            </a:r>
          </a:p>
        </p:txBody>
      </p:sp>
      <p:grpSp>
        <p:nvGrpSpPr>
          <p:cNvPr id="18" name="Group 58"/>
          <p:cNvGrpSpPr>
            <a:grpSpLocks/>
          </p:cNvGrpSpPr>
          <p:nvPr/>
        </p:nvGrpSpPr>
        <p:grpSpPr bwMode="auto">
          <a:xfrm>
            <a:off x="5762625" y="3157538"/>
            <a:ext cx="666750" cy="990600"/>
            <a:chOff x="3360" y="1752"/>
            <a:chExt cx="420" cy="624"/>
          </a:xfrm>
        </p:grpSpPr>
        <p:sp>
          <p:nvSpPr>
            <p:cNvPr id="33811" name="Line 59"/>
            <p:cNvSpPr>
              <a:spLocks noChangeShapeType="1"/>
            </p:cNvSpPr>
            <p:nvPr/>
          </p:nvSpPr>
          <p:spPr bwMode="auto">
            <a:xfrm>
              <a:off x="3636" y="1956"/>
              <a:ext cx="0" cy="180"/>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2" name="Oval 60"/>
            <p:cNvSpPr>
              <a:spLocks noChangeArrowheads="1"/>
            </p:cNvSpPr>
            <p:nvPr/>
          </p:nvSpPr>
          <p:spPr bwMode="auto">
            <a:xfrm>
              <a:off x="3492" y="2136"/>
              <a:ext cx="288" cy="240"/>
            </a:xfrm>
            <a:prstGeom prst="ellipse">
              <a:avLst/>
            </a:prstGeom>
            <a:solidFill>
              <a:srgbClr val="FF9933"/>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B</a:t>
              </a:r>
            </a:p>
          </p:txBody>
        </p:sp>
        <p:sp>
          <p:nvSpPr>
            <p:cNvPr id="33813" name="Line 61"/>
            <p:cNvSpPr>
              <a:spLocks noChangeShapeType="1"/>
            </p:cNvSpPr>
            <p:nvPr/>
          </p:nvSpPr>
          <p:spPr bwMode="auto">
            <a:xfrm>
              <a:off x="3360" y="1752"/>
              <a:ext cx="276" cy="204"/>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41617515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100000">
                                          <p:val>
                                            <p:strVal val="#ppt_x"/>
                                          </p:val>
                                        </p:tav>
                                      </p:tavLst>
                                    </p:anim>
                                    <p:anim calcmode="lin" valueType="num">
                                      <p:cBhvr>
                                        <p:cTn id="13" dur="500" fill="hold"/>
                                        <p:tgtEl>
                                          <p:spTgt spid="3"/>
                                        </p:tgtEl>
                                        <p:attrNameLst>
                                          <p:attrName>ppt_y</p:attrName>
                                        </p:attrNameLst>
                                      </p:cBhvr>
                                      <p:tavLst>
                                        <p:tav tm="0">
                                          <p:val>
                                            <p:strVal val="#ppt_y-#ppt_h/2"/>
                                          </p:val>
                                        </p:tav>
                                        <p:tav tm="100000">
                                          <p:val>
                                            <p:strVal val="#ppt_y"/>
                                          </p:val>
                                        </p:tav>
                                      </p:tavLst>
                                    </p:anim>
                                    <p:anim calcmode="lin" valueType="num">
                                      <p:cBhvr>
                                        <p:cTn id="14" dur="500" fill="hold"/>
                                        <p:tgtEl>
                                          <p:spTgt spid="3"/>
                                        </p:tgtEl>
                                        <p:attrNameLst>
                                          <p:attrName>ppt_w</p:attrName>
                                        </p:attrNameLst>
                                      </p:cBhvr>
                                      <p:tavLst>
                                        <p:tav tm="0">
                                          <p:val>
                                            <p:strVal val="#ppt_w"/>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1"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ppt_x</p:attrName>
                                        </p:attrNameLst>
                                      </p:cBhvr>
                                      <p:tavLst>
                                        <p:tav tm="0">
                                          <p:val>
                                            <p:strVal val="#ppt_x"/>
                                          </p:val>
                                        </p:tav>
                                        <p:tav tm="100000">
                                          <p:val>
                                            <p:strVal val="#ppt_x"/>
                                          </p:val>
                                        </p:tav>
                                      </p:tavLst>
                                    </p:anim>
                                    <p:anim calcmode="lin" valueType="num">
                                      <p:cBhvr>
                                        <p:cTn id="21" dur="500" fill="hold"/>
                                        <p:tgtEl>
                                          <p:spTgt spid="7"/>
                                        </p:tgtEl>
                                        <p:attrNameLst>
                                          <p:attrName>ppt_y</p:attrName>
                                        </p:attrNameLst>
                                      </p:cBhvr>
                                      <p:tavLst>
                                        <p:tav tm="0">
                                          <p:val>
                                            <p:strVal val="#ppt_y-#ppt_h/2"/>
                                          </p:val>
                                        </p:tav>
                                        <p:tav tm="100000">
                                          <p:val>
                                            <p:strVal val="#ppt_y"/>
                                          </p:val>
                                        </p:tav>
                                      </p:tavLst>
                                    </p:anim>
                                    <p:anim calcmode="lin" valueType="num">
                                      <p:cBhvr>
                                        <p:cTn id="22" dur="500" fill="hold"/>
                                        <p:tgtEl>
                                          <p:spTgt spid="7"/>
                                        </p:tgtEl>
                                        <p:attrNameLst>
                                          <p:attrName>ppt_w</p:attrName>
                                        </p:attrNameLst>
                                      </p:cBhvr>
                                      <p:tavLst>
                                        <p:tav tm="0">
                                          <p:val>
                                            <p:strVal val="#ppt_w"/>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ox(out)">
                                      <p:cBhvr>
                                        <p:cTn id="28" dur="500"/>
                                        <p:tgtEl>
                                          <p:spTgt spid="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ppt_x</p:attrName>
                                        </p:attrNameLst>
                                      </p:cBhvr>
                                      <p:tavLst>
                                        <p:tav tm="0">
                                          <p:val>
                                            <p:strVal val="#ppt_x"/>
                                          </p:val>
                                        </p:tav>
                                        <p:tav tm="100000">
                                          <p:val>
                                            <p:strVal val="#ppt_x"/>
                                          </p:val>
                                        </p:tav>
                                      </p:tavLst>
                                    </p:anim>
                                    <p:anim calcmode="lin" valueType="num">
                                      <p:cBhvr>
                                        <p:cTn id="34" dur="500" fill="hold"/>
                                        <p:tgtEl>
                                          <p:spTgt spid="10"/>
                                        </p:tgtEl>
                                        <p:attrNameLst>
                                          <p:attrName>ppt_y</p:attrName>
                                        </p:attrNameLst>
                                      </p:cBhvr>
                                      <p:tavLst>
                                        <p:tav tm="0">
                                          <p:val>
                                            <p:strVal val="#ppt_y-#ppt_h/2"/>
                                          </p:val>
                                        </p:tav>
                                        <p:tav tm="100000">
                                          <p:val>
                                            <p:strVal val="#ppt_y"/>
                                          </p:val>
                                        </p:tav>
                                      </p:tavLst>
                                    </p:anim>
                                    <p:anim calcmode="lin" valueType="num">
                                      <p:cBhvr>
                                        <p:cTn id="35" dur="500" fill="hold"/>
                                        <p:tgtEl>
                                          <p:spTgt spid="10"/>
                                        </p:tgtEl>
                                        <p:attrNameLst>
                                          <p:attrName>ppt_w</p:attrName>
                                        </p:attrNameLst>
                                      </p:cBhvr>
                                      <p:tavLst>
                                        <p:tav tm="0">
                                          <p:val>
                                            <p:strVal val="#ppt_w"/>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1"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500" fill="hold"/>
                                        <p:tgtEl>
                                          <p:spTgt spid="9"/>
                                        </p:tgtEl>
                                        <p:attrNameLst>
                                          <p:attrName>ppt_x</p:attrName>
                                        </p:attrNameLst>
                                      </p:cBhvr>
                                      <p:tavLst>
                                        <p:tav tm="0">
                                          <p:val>
                                            <p:strVal val="#ppt_x"/>
                                          </p:val>
                                        </p:tav>
                                        <p:tav tm="100000">
                                          <p:val>
                                            <p:strVal val="#ppt_x"/>
                                          </p:val>
                                        </p:tav>
                                      </p:tavLst>
                                    </p:anim>
                                    <p:anim calcmode="lin" valueType="num">
                                      <p:cBhvr>
                                        <p:cTn id="42" dur="500" fill="hold"/>
                                        <p:tgtEl>
                                          <p:spTgt spid="9"/>
                                        </p:tgtEl>
                                        <p:attrNameLst>
                                          <p:attrName>ppt_y</p:attrName>
                                        </p:attrNameLst>
                                      </p:cBhvr>
                                      <p:tavLst>
                                        <p:tav tm="0">
                                          <p:val>
                                            <p:strVal val="#ppt_y-#ppt_h/2"/>
                                          </p:val>
                                        </p:tav>
                                        <p:tav tm="100000">
                                          <p:val>
                                            <p:strVal val="#ppt_y"/>
                                          </p:val>
                                        </p:tav>
                                      </p:tavLst>
                                    </p:anim>
                                    <p:anim calcmode="lin" valueType="num">
                                      <p:cBhvr>
                                        <p:cTn id="43" dur="500" fill="hold"/>
                                        <p:tgtEl>
                                          <p:spTgt spid="9"/>
                                        </p:tgtEl>
                                        <p:attrNameLst>
                                          <p:attrName>ppt_w</p:attrName>
                                        </p:attrNameLst>
                                      </p:cBhvr>
                                      <p:tavLst>
                                        <p:tav tm="0">
                                          <p:val>
                                            <p:strVal val="#ppt_w"/>
                                          </p:val>
                                        </p:tav>
                                        <p:tav tm="100000">
                                          <p:val>
                                            <p:strVal val="#ppt_w"/>
                                          </p:val>
                                        </p:tav>
                                      </p:tavLst>
                                    </p:anim>
                                    <p:anim calcmode="lin" valueType="num">
                                      <p:cBhvr>
                                        <p:cTn id="44"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7" presetClass="entr" presetSubtype="1"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p:cTn id="49" dur="500" fill="hold"/>
                                        <p:tgtEl>
                                          <p:spTgt spid="11"/>
                                        </p:tgtEl>
                                        <p:attrNameLst>
                                          <p:attrName>ppt_x</p:attrName>
                                        </p:attrNameLst>
                                      </p:cBhvr>
                                      <p:tavLst>
                                        <p:tav tm="0">
                                          <p:val>
                                            <p:strVal val="#ppt_x"/>
                                          </p:val>
                                        </p:tav>
                                        <p:tav tm="100000">
                                          <p:val>
                                            <p:strVal val="#ppt_x"/>
                                          </p:val>
                                        </p:tav>
                                      </p:tavLst>
                                    </p:anim>
                                    <p:anim calcmode="lin" valueType="num">
                                      <p:cBhvr>
                                        <p:cTn id="50" dur="500" fill="hold"/>
                                        <p:tgtEl>
                                          <p:spTgt spid="11"/>
                                        </p:tgtEl>
                                        <p:attrNameLst>
                                          <p:attrName>ppt_y</p:attrName>
                                        </p:attrNameLst>
                                      </p:cBhvr>
                                      <p:tavLst>
                                        <p:tav tm="0">
                                          <p:val>
                                            <p:strVal val="#ppt_y-#ppt_h/2"/>
                                          </p:val>
                                        </p:tav>
                                        <p:tav tm="100000">
                                          <p:val>
                                            <p:strVal val="#ppt_y"/>
                                          </p:val>
                                        </p:tav>
                                      </p:tavLst>
                                    </p:anim>
                                    <p:anim calcmode="lin" valueType="num">
                                      <p:cBhvr>
                                        <p:cTn id="51" dur="500" fill="hold"/>
                                        <p:tgtEl>
                                          <p:spTgt spid="11"/>
                                        </p:tgtEl>
                                        <p:attrNameLst>
                                          <p:attrName>ppt_w</p:attrName>
                                        </p:attrNameLst>
                                      </p:cBhvr>
                                      <p:tavLst>
                                        <p:tav tm="0">
                                          <p:val>
                                            <p:strVal val="#ppt_w"/>
                                          </p:val>
                                        </p:tav>
                                        <p:tav tm="100000">
                                          <p:val>
                                            <p:strVal val="#ppt_w"/>
                                          </p:val>
                                        </p:tav>
                                      </p:tavLst>
                                    </p:anim>
                                    <p:anim calcmode="lin" valueType="num">
                                      <p:cBhvr>
                                        <p:cTn id="52"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box(out)">
                                      <p:cBhvr>
                                        <p:cTn id="57" dur="500"/>
                                        <p:tgtEl>
                                          <p:spTgt spid="1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box(out)">
                                      <p:cBhvr>
                                        <p:cTn id="62" dur="500"/>
                                        <p:tgtEl>
                                          <p:spTgt spid="1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7" presetClass="entr" presetSubtype="1"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ppt_x</p:attrName>
                                        </p:attrNameLst>
                                      </p:cBhvr>
                                      <p:tavLst>
                                        <p:tav tm="0">
                                          <p:val>
                                            <p:strVal val="#ppt_x"/>
                                          </p:val>
                                        </p:tav>
                                        <p:tav tm="100000">
                                          <p:val>
                                            <p:strVal val="#ppt_x"/>
                                          </p:val>
                                        </p:tav>
                                      </p:tavLst>
                                    </p:anim>
                                    <p:anim calcmode="lin" valueType="num">
                                      <p:cBhvr>
                                        <p:cTn id="68" dur="500" fill="hold"/>
                                        <p:tgtEl>
                                          <p:spTgt spid="14"/>
                                        </p:tgtEl>
                                        <p:attrNameLst>
                                          <p:attrName>ppt_y</p:attrName>
                                        </p:attrNameLst>
                                      </p:cBhvr>
                                      <p:tavLst>
                                        <p:tav tm="0">
                                          <p:val>
                                            <p:strVal val="#ppt_y-#ppt_h/2"/>
                                          </p:val>
                                        </p:tav>
                                        <p:tav tm="100000">
                                          <p:val>
                                            <p:strVal val="#ppt_y"/>
                                          </p:val>
                                        </p:tav>
                                      </p:tavLst>
                                    </p:anim>
                                    <p:anim calcmode="lin" valueType="num">
                                      <p:cBhvr>
                                        <p:cTn id="69" dur="500" fill="hold"/>
                                        <p:tgtEl>
                                          <p:spTgt spid="14"/>
                                        </p:tgtEl>
                                        <p:attrNameLst>
                                          <p:attrName>ppt_w</p:attrName>
                                        </p:attrNameLst>
                                      </p:cBhvr>
                                      <p:tavLst>
                                        <p:tav tm="0">
                                          <p:val>
                                            <p:strVal val="#ppt_w"/>
                                          </p:val>
                                        </p:tav>
                                        <p:tav tm="100000">
                                          <p:val>
                                            <p:strVal val="#ppt_w"/>
                                          </p:val>
                                        </p:tav>
                                      </p:tavLst>
                                    </p:anim>
                                    <p:anim calcmode="lin" valueType="num">
                                      <p:cBhvr>
                                        <p:cTn id="70"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17" presetClass="entr" presetSubtype="1" fill="hold" nodeType="clickEffect">
                                  <p:stCondLst>
                                    <p:cond delay="0"/>
                                  </p:stCondLst>
                                  <p:childTnLst>
                                    <p:set>
                                      <p:cBhvr>
                                        <p:cTn id="74" dur="1" fill="hold">
                                          <p:stCondLst>
                                            <p:cond delay="0"/>
                                          </p:stCondLst>
                                        </p:cTn>
                                        <p:tgtEl>
                                          <p:spTgt spid="12"/>
                                        </p:tgtEl>
                                        <p:attrNameLst>
                                          <p:attrName>style.visibility</p:attrName>
                                        </p:attrNameLst>
                                      </p:cBhvr>
                                      <p:to>
                                        <p:strVal val="visible"/>
                                      </p:to>
                                    </p:set>
                                    <p:anim calcmode="lin" valueType="num">
                                      <p:cBhvr>
                                        <p:cTn id="75" dur="500" fill="hold"/>
                                        <p:tgtEl>
                                          <p:spTgt spid="12"/>
                                        </p:tgtEl>
                                        <p:attrNameLst>
                                          <p:attrName>ppt_x</p:attrName>
                                        </p:attrNameLst>
                                      </p:cBhvr>
                                      <p:tavLst>
                                        <p:tav tm="0">
                                          <p:val>
                                            <p:strVal val="#ppt_x"/>
                                          </p:val>
                                        </p:tav>
                                        <p:tav tm="100000">
                                          <p:val>
                                            <p:strVal val="#ppt_x"/>
                                          </p:val>
                                        </p:tav>
                                      </p:tavLst>
                                    </p:anim>
                                    <p:anim calcmode="lin" valueType="num">
                                      <p:cBhvr>
                                        <p:cTn id="76" dur="500" fill="hold"/>
                                        <p:tgtEl>
                                          <p:spTgt spid="12"/>
                                        </p:tgtEl>
                                        <p:attrNameLst>
                                          <p:attrName>ppt_y</p:attrName>
                                        </p:attrNameLst>
                                      </p:cBhvr>
                                      <p:tavLst>
                                        <p:tav tm="0">
                                          <p:val>
                                            <p:strVal val="#ppt_y-#ppt_h/2"/>
                                          </p:val>
                                        </p:tav>
                                        <p:tav tm="100000">
                                          <p:val>
                                            <p:strVal val="#ppt_y"/>
                                          </p:val>
                                        </p:tav>
                                      </p:tavLst>
                                    </p:anim>
                                    <p:anim calcmode="lin" valueType="num">
                                      <p:cBhvr>
                                        <p:cTn id="77" dur="500" fill="hold"/>
                                        <p:tgtEl>
                                          <p:spTgt spid="12"/>
                                        </p:tgtEl>
                                        <p:attrNameLst>
                                          <p:attrName>ppt_w</p:attrName>
                                        </p:attrNameLst>
                                      </p:cBhvr>
                                      <p:tavLst>
                                        <p:tav tm="0">
                                          <p:val>
                                            <p:strVal val="#ppt_w"/>
                                          </p:val>
                                        </p:tav>
                                        <p:tav tm="100000">
                                          <p:val>
                                            <p:strVal val="#ppt_w"/>
                                          </p:val>
                                        </p:tav>
                                      </p:tavLst>
                                    </p:anim>
                                    <p:anim calcmode="lin" valueType="num">
                                      <p:cBhvr>
                                        <p:cTn id="78"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17" presetClass="entr" presetSubtype="1" fill="hold" nodeType="clickEffect">
                                  <p:stCondLst>
                                    <p:cond delay="0"/>
                                  </p:stCondLst>
                                  <p:childTnLst>
                                    <p:set>
                                      <p:cBhvr>
                                        <p:cTn id="82" dur="1" fill="hold">
                                          <p:stCondLst>
                                            <p:cond delay="0"/>
                                          </p:stCondLst>
                                        </p:cTn>
                                        <p:tgtEl>
                                          <p:spTgt spid="15"/>
                                        </p:tgtEl>
                                        <p:attrNameLst>
                                          <p:attrName>style.visibility</p:attrName>
                                        </p:attrNameLst>
                                      </p:cBhvr>
                                      <p:to>
                                        <p:strVal val="visible"/>
                                      </p:to>
                                    </p:set>
                                    <p:anim calcmode="lin" valueType="num">
                                      <p:cBhvr>
                                        <p:cTn id="83" dur="500" fill="hold"/>
                                        <p:tgtEl>
                                          <p:spTgt spid="15"/>
                                        </p:tgtEl>
                                        <p:attrNameLst>
                                          <p:attrName>ppt_x</p:attrName>
                                        </p:attrNameLst>
                                      </p:cBhvr>
                                      <p:tavLst>
                                        <p:tav tm="0">
                                          <p:val>
                                            <p:strVal val="#ppt_x"/>
                                          </p:val>
                                        </p:tav>
                                        <p:tav tm="100000">
                                          <p:val>
                                            <p:strVal val="#ppt_x"/>
                                          </p:val>
                                        </p:tav>
                                      </p:tavLst>
                                    </p:anim>
                                    <p:anim calcmode="lin" valueType="num">
                                      <p:cBhvr>
                                        <p:cTn id="84" dur="500" fill="hold"/>
                                        <p:tgtEl>
                                          <p:spTgt spid="15"/>
                                        </p:tgtEl>
                                        <p:attrNameLst>
                                          <p:attrName>ppt_y</p:attrName>
                                        </p:attrNameLst>
                                      </p:cBhvr>
                                      <p:tavLst>
                                        <p:tav tm="0">
                                          <p:val>
                                            <p:strVal val="#ppt_y-#ppt_h/2"/>
                                          </p:val>
                                        </p:tav>
                                        <p:tav tm="100000">
                                          <p:val>
                                            <p:strVal val="#ppt_y"/>
                                          </p:val>
                                        </p:tav>
                                      </p:tavLst>
                                    </p:anim>
                                    <p:anim calcmode="lin" valueType="num">
                                      <p:cBhvr>
                                        <p:cTn id="85" dur="500" fill="hold"/>
                                        <p:tgtEl>
                                          <p:spTgt spid="15"/>
                                        </p:tgtEl>
                                        <p:attrNameLst>
                                          <p:attrName>ppt_w</p:attrName>
                                        </p:attrNameLst>
                                      </p:cBhvr>
                                      <p:tavLst>
                                        <p:tav tm="0">
                                          <p:val>
                                            <p:strVal val="#ppt_w"/>
                                          </p:val>
                                        </p:tav>
                                        <p:tav tm="100000">
                                          <p:val>
                                            <p:strVal val="#ppt_w"/>
                                          </p:val>
                                        </p:tav>
                                      </p:tavLst>
                                    </p:anim>
                                    <p:anim calcmode="lin" valueType="num">
                                      <p:cBhvr>
                                        <p:cTn id="86"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17" presetClass="entr" presetSubtype="1" fill="hold" nodeType="clickEffect">
                                  <p:stCondLst>
                                    <p:cond delay="0"/>
                                  </p:stCondLst>
                                  <p:childTnLst>
                                    <p:set>
                                      <p:cBhvr>
                                        <p:cTn id="90" dur="1" fill="hold">
                                          <p:stCondLst>
                                            <p:cond delay="0"/>
                                          </p:stCondLst>
                                        </p:cTn>
                                        <p:tgtEl>
                                          <p:spTgt spid="8"/>
                                        </p:tgtEl>
                                        <p:attrNameLst>
                                          <p:attrName>style.visibility</p:attrName>
                                        </p:attrNameLst>
                                      </p:cBhvr>
                                      <p:to>
                                        <p:strVal val="visible"/>
                                      </p:to>
                                    </p:set>
                                    <p:anim calcmode="lin" valueType="num">
                                      <p:cBhvr>
                                        <p:cTn id="91" dur="500" fill="hold"/>
                                        <p:tgtEl>
                                          <p:spTgt spid="8"/>
                                        </p:tgtEl>
                                        <p:attrNameLst>
                                          <p:attrName>ppt_x</p:attrName>
                                        </p:attrNameLst>
                                      </p:cBhvr>
                                      <p:tavLst>
                                        <p:tav tm="0">
                                          <p:val>
                                            <p:strVal val="#ppt_x"/>
                                          </p:val>
                                        </p:tav>
                                        <p:tav tm="100000">
                                          <p:val>
                                            <p:strVal val="#ppt_x"/>
                                          </p:val>
                                        </p:tav>
                                      </p:tavLst>
                                    </p:anim>
                                    <p:anim calcmode="lin" valueType="num">
                                      <p:cBhvr>
                                        <p:cTn id="92" dur="500" fill="hold"/>
                                        <p:tgtEl>
                                          <p:spTgt spid="8"/>
                                        </p:tgtEl>
                                        <p:attrNameLst>
                                          <p:attrName>ppt_y</p:attrName>
                                        </p:attrNameLst>
                                      </p:cBhvr>
                                      <p:tavLst>
                                        <p:tav tm="0">
                                          <p:val>
                                            <p:strVal val="#ppt_y-#ppt_h/2"/>
                                          </p:val>
                                        </p:tav>
                                        <p:tav tm="100000">
                                          <p:val>
                                            <p:strVal val="#ppt_y"/>
                                          </p:val>
                                        </p:tav>
                                      </p:tavLst>
                                    </p:anim>
                                    <p:anim calcmode="lin" valueType="num">
                                      <p:cBhvr>
                                        <p:cTn id="93" dur="500" fill="hold"/>
                                        <p:tgtEl>
                                          <p:spTgt spid="8"/>
                                        </p:tgtEl>
                                        <p:attrNameLst>
                                          <p:attrName>ppt_w</p:attrName>
                                        </p:attrNameLst>
                                      </p:cBhvr>
                                      <p:tavLst>
                                        <p:tav tm="0">
                                          <p:val>
                                            <p:strVal val="#ppt_w"/>
                                          </p:val>
                                        </p:tav>
                                        <p:tav tm="100000">
                                          <p:val>
                                            <p:strVal val="#ppt_w"/>
                                          </p:val>
                                        </p:tav>
                                      </p:tavLst>
                                    </p:anim>
                                    <p:anim calcmode="lin" valueType="num">
                                      <p:cBhvr>
                                        <p:cTn id="94"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4" presetClass="entr" presetSubtype="32" fill="hold" grpId="0" nodeType="clickEffect">
                                  <p:stCondLst>
                                    <p:cond delay="0"/>
                                  </p:stCondLst>
                                  <p:childTnLst>
                                    <p:set>
                                      <p:cBhvr>
                                        <p:cTn id="98" dur="1" fill="hold">
                                          <p:stCondLst>
                                            <p:cond delay="0"/>
                                          </p:stCondLst>
                                        </p:cTn>
                                        <p:tgtEl>
                                          <p:spTgt spid="59">
                                            <p:txEl>
                                              <p:pRg st="0" end="0"/>
                                            </p:txEl>
                                          </p:spTgt>
                                        </p:tgtEl>
                                        <p:attrNameLst>
                                          <p:attrName>style.visibility</p:attrName>
                                        </p:attrNameLst>
                                      </p:cBhvr>
                                      <p:to>
                                        <p:strVal val="visible"/>
                                      </p:to>
                                    </p:set>
                                    <p:animEffect transition="in" filter="box(out)">
                                      <p:cBhvr>
                                        <p:cTn id="99" dur="500"/>
                                        <p:tgtEl>
                                          <p:spTgt spid="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autoUpdateAnimBg="0"/>
      <p:bldP spid="59"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89A148C6-CC02-4034-9760-55A981EF6938}" type="slidenum">
              <a:rPr lang="zh-CN" altLang="en-US" sz="1000" smtClean="0"/>
              <a:pPr>
                <a:spcBef>
                  <a:spcPct val="0"/>
                </a:spcBef>
                <a:spcAft>
                  <a:spcPct val="0"/>
                </a:spcAft>
                <a:buClrTx/>
                <a:buFontTx/>
                <a:buNone/>
              </a:pPr>
              <a:t>39</a:t>
            </a:fld>
            <a:endParaRPr lang="zh-CN" altLang="en-US" sz="1000"/>
          </a:p>
        </p:txBody>
      </p:sp>
      <p:sp>
        <p:nvSpPr>
          <p:cNvPr id="45058" name="标题 1"/>
          <p:cNvSpPr>
            <a:spLocks noGrp="1"/>
          </p:cNvSpPr>
          <p:nvPr>
            <p:ph type="title" idx="4294967295"/>
          </p:nvPr>
        </p:nvSpPr>
        <p:spPr>
          <a:xfrm>
            <a:off x="1439863" y="315913"/>
            <a:ext cx="7704137" cy="592137"/>
          </a:xfrm>
        </p:spPr>
        <p:txBody>
          <a:bodyPr/>
          <a:lstStyle/>
          <a:p>
            <a:r>
              <a:rPr lang="zh-CN" altLang="en-US"/>
              <a:t>后序遍历递归算法</a:t>
            </a:r>
          </a:p>
        </p:txBody>
      </p:sp>
      <p:sp>
        <p:nvSpPr>
          <p:cNvPr id="48132" name="Rectangle 2"/>
          <p:cNvSpPr>
            <a:spLocks noChangeArrowheads="1"/>
          </p:cNvSpPr>
          <p:nvPr/>
        </p:nvSpPr>
        <p:spPr bwMode="auto">
          <a:xfrm>
            <a:off x="684213" y="1196975"/>
            <a:ext cx="7920037" cy="3538538"/>
          </a:xfrm>
          <a:prstGeom prst="rect">
            <a:avLst/>
          </a:prstGeom>
          <a:noFill/>
          <a:ln w="9525">
            <a:solidFill>
              <a:schemeClr val="tx1"/>
            </a:solidFill>
            <a:miter lim="800000"/>
            <a:headEnd/>
            <a:tailEnd/>
          </a:ln>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defRPr/>
            </a:pPr>
            <a:r>
              <a:rPr lang="zh-CN" altLang="en-US" sz="2800" dirty="0">
                <a:solidFill>
                  <a:srgbClr val="FF0000"/>
                </a:solidFill>
                <a:ea typeface="隶书" panose="02010509060101010101" pitchFamily="49" charset="-122"/>
              </a:rPr>
              <a:t>后序遍历算法</a:t>
            </a:r>
            <a:r>
              <a:rPr lang="en-US" altLang="zh-CN" sz="2800" dirty="0">
                <a:solidFill>
                  <a:srgbClr val="0033CC"/>
                </a:solidFill>
                <a:ea typeface="隶书" panose="02010509060101010101" pitchFamily="49" charset="-122"/>
              </a:rPr>
              <a:t>(LRD)</a:t>
            </a:r>
            <a:endParaRPr lang="en-US" altLang="zh-CN" sz="2800" dirty="0">
              <a:solidFill>
                <a:srgbClr val="FF0000"/>
              </a:solidFill>
              <a:ea typeface="隶书" panose="02010509060101010101" pitchFamily="49" charset="-122"/>
            </a:endParaRPr>
          </a:p>
          <a:p>
            <a:pPr algn="just" eaLnBrk="1" hangingPunct="1">
              <a:defRPr/>
            </a:pPr>
            <a:r>
              <a:rPr lang="en-US" altLang="zh-CN" sz="2800" dirty="0">
                <a:ea typeface="隶书" panose="02010509060101010101" pitchFamily="49" charset="-122"/>
              </a:rPr>
              <a:t>void </a:t>
            </a:r>
            <a:r>
              <a:rPr lang="en-US" altLang="zh-CN" sz="2800" dirty="0" err="1">
                <a:ea typeface="隶书" panose="02010509060101010101" pitchFamily="49" charset="-122"/>
              </a:rPr>
              <a:t>postorder</a:t>
            </a:r>
            <a:r>
              <a:rPr lang="en-US" altLang="zh-CN" sz="2800" dirty="0">
                <a:ea typeface="隶书" panose="02010509060101010101" pitchFamily="49" charset="-122"/>
              </a:rPr>
              <a:t>(</a:t>
            </a:r>
            <a:r>
              <a:rPr lang="en-US" altLang="zh-CN" sz="2800" dirty="0" err="1">
                <a:latin typeface="+mn-ea"/>
              </a:rPr>
              <a:t>BTree</a:t>
            </a:r>
            <a:r>
              <a:rPr lang="en-US" altLang="zh-CN" sz="2800" dirty="0">
                <a:latin typeface="+mn-ea"/>
              </a:rPr>
              <a:t> </a:t>
            </a:r>
            <a:r>
              <a:rPr lang="en-US" altLang="zh-CN" sz="2800" dirty="0" err="1">
                <a:ea typeface="隶书" panose="02010509060101010101" pitchFamily="49" charset="-122"/>
              </a:rPr>
              <a:t>bt</a:t>
            </a:r>
            <a:r>
              <a:rPr lang="en-US" altLang="zh-CN" sz="2800" dirty="0">
                <a:ea typeface="隶书" panose="02010509060101010101" pitchFamily="49" charset="-122"/>
              </a:rPr>
              <a:t> ) {	</a:t>
            </a:r>
            <a:r>
              <a:rPr lang="en-US" altLang="zh-CN" sz="2800" dirty="0">
                <a:solidFill>
                  <a:schemeClr val="accent2"/>
                </a:solidFill>
                <a:latin typeface="楷体_GB2312" pitchFamily="49" charset="-122"/>
                <a:ea typeface="楷体_GB2312" pitchFamily="49" charset="-122"/>
              </a:rPr>
              <a:t>//</a:t>
            </a:r>
            <a:r>
              <a:rPr lang="en-US" altLang="zh-CN" sz="2800" dirty="0" err="1">
                <a:solidFill>
                  <a:schemeClr val="accent2"/>
                </a:solidFill>
                <a:latin typeface="楷体_GB2312" pitchFamily="49" charset="-122"/>
                <a:ea typeface="楷体_GB2312" pitchFamily="49" charset="-122"/>
              </a:rPr>
              <a:t>bt</a:t>
            </a:r>
            <a:r>
              <a:rPr lang="zh-CN" altLang="en-US" sz="2800" dirty="0">
                <a:solidFill>
                  <a:schemeClr val="accent2"/>
                </a:solidFill>
                <a:latin typeface="楷体_GB2312" pitchFamily="49" charset="-122"/>
                <a:ea typeface="楷体_GB2312" pitchFamily="49" charset="-122"/>
              </a:rPr>
              <a:t>为根指针</a:t>
            </a:r>
            <a:endParaRPr lang="zh-CN" altLang="en-US" sz="2800" dirty="0">
              <a:ea typeface="隶书" panose="02010509060101010101" pitchFamily="49" charset="-122"/>
            </a:endParaRPr>
          </a:p>
          <a:p>
            <a:pPr algn="just" eaLnBrk="1" hangingPunct="1">
              <a:defRPr/>
            </a:pPr>
            <a:r>
              <a:rPr lang="en-US" altLang="zh-CN" sz="2800" dirty="0">
                <a:ea typeface="隶书" panose="02010509060101010101" pitchFamily="49" charset="-122"/>
              </a:rPr>
              <a:t>    if (</a:t>
            </a:r>
            <a:r>
              <a:rPr lang="en-US" altLang="zh-CN" sz="2800" dirty="0" err="1">
                <a:ea typeface="隶书" panose="02010509060101010101" pitchFamily="49" charset="-122"/>
              </a:rPr>
              <a:t>bt</a:t>
            </a:r>
            <a:r>
              <a:rPr lang="en-US" altLang="zh-CN" sz="2800" dirty="0">
                <a:ea typeface="隶书" panose="02010509060101010101" pitchFamily="49" charset="-122"/>
              </a:rPr>
              <a:t> !=NULL){ 			</a:t>
            </a:r>
            <a:r>
              <a:rPr lang="en-US" altLang="zh-CN" sz="2800" dirty="0">
                <a:solidFill>
                  <a:schemeClr val="accent2"/>
                </a:solidFill>
                <a:latin typeface="楷体_GB2312" pitchFamily="49" charset="-122"/>
                <a:ea typeface="楷体_GB2312" pitchFamily="49" charset="-122"/>
              </a:rPr>
              <a:t>//</a:t>
            </a:r>
            <a:r>
              <a:rPr lang="zh-CN" altLang="en-US" sz="2800" dirty="0">
                <a:solidFill>
                  <a:schemeClr val="accent2"/>
                </a:solidFill>
                <a:latin typeface="楷体_GB2312" pitchFamily="49" charset="-122"/>
                <a:ea typeface="楷体_GB2312" pitchFamily="49" charset="-122"/>
              </a:rPr>
              <a:t>非空二叉树</a:t>
            </a:r>
            <a:endParaRPr lang="en-US" altLang="zh-CN" sz="2800" dirty="0">
              <a:solidFill>
                <a:schemeClr val="accent2"/>
              </a:solidFill>
              <a:latin typeface="楷体_GB2312" pitchFamily="49" charset="-122"/>
              <a:ea typeface="楷体_GB2312" pitchFamily="49" charset="-122"/>
            </a:endParaRPr>
          </a:p>
          <a:p>
            <a:pPr algn="just" eaLnBrk="1" hangingPunct="1">
              <a:defRPr/>
            </a:pPr>
            <a:r>
              <a:rPr lang="en-US" altLang="en-US" sz="2800" dirty="0">
                <a:solidFill>
                  <a:schemeClr val="accent2"/>
                </a:solidFill>
                <a:ea typeface="楷体_GB2312" pitchFamily="49" charset="-122"/>
              </a:rPr>
              <a:t>        </a:t>
            </a:r>
            <a:r>
              <a:rPr lang="en-US" altLang="zh-CN" sz="2800" dirty="0" err="1">
                <a:ea typeface="隶书" panose="02010509060101010101" pitchFamily="49" charset="-122"/>
              </a:rPr>
              <a:t>post</a:t>
            </a:r>
            <a:r>
              <a:rPr lang="en-US" altLang="en-US" sz="2800" dirty="0" err="1">
                <a:ea typeface="隶书" panose="02010509060101010101" pitchFamily="49" charset="-122"/>
              </a:rPr>
              <a:t>order</a:t>
            </a:r>
            <a:r>
              <a:rPr lang="en-US" altLang="zh-CN" sz="2800" dirty="0">
                <a:ea typeface="隶书" panose="02010509060101010101" pitchFamily="49" charset="-122"/>
              </a:rPr>
              <a:t>(</a:t>
            </a:r>
            <a:r>
              <a:rPr lang="en-US" altLang="zh-CN" sz="2800" dirty="0" err="1">
                <a:ea typeface="隶书" panose="02010509060101010101" pitchFamily="49" charset="-122"/>
              </a:rPr>
              <a:t>bt</a:t>
            </a:r>
            <a:r>
              <a:rPr lang="en-US" altLang="zh-CN" sz="2800" dirty="0">
                <a:ea typeface="隶书" panose="02010509060101010101" pitchFamily="49" charset="-122"/>
              </a:rPr>
              <a:t>-&gt;</a:t>
            </a:r>
            <a:r>
              <a:rPr lang="en-US" altLang="zh-CN" sz="2800" dirty="0" err="1">
                <a:ea typeface="隶书" panose="02010509060101010101" pitchFamily="49" charset="-122"/>
              </a:rPr>
              <a:t>lchild</a:t>
            </a:r>
            <a:r>
              <a:rPr lang="en-US" altLang="zh-CN" sz="2800" dirty="0">
                <a:ea typeface="隶书" panose="02010509060101010101" pitchFamily="49" charset="-122"/>
              </a:rPr>
              <a:t>); 	</a:t>
            </a:r>
            <a:r>
              <a:rPr lang="en-US" altLang="zh-CN" sz="2800" dirty="0">
                <a:solidFill>
                  <a:schemeClr val="accent2"/>
                </a:solidFill>
                <a:latin typeface="楷体_GB2312" pitchFamily="49" charset="-122"/>
                <a:ea typeface="楷体_GB2312" pitchFamily="49" charset="-122"/>
              </a:rPr>
              <a:t>//</a:t>
            </a:r>
            <a:r>
              <a:rPr lang="zh-CN" altLang="en-US" sz="2800" dirty="0">
                <a:solidFill>
                  <a:schemeClr val="accent2"/>
                </a:solidFill>
                <a:latin typeface="楷体_GB2312" pitchFamily="49" charset="-122"/>
                <a:ea typeface="楷体_GB2312" pitchFamily="49" charset="-122"/>
              </a:rPr>
              <a:t>递归遍历左子树</a:t>
            </a:r>
            <a:r>
              <a:rPr lang="zh-CN" altLang="en-US" sz="2800" dirty="0">
                <a:ea typeface="隶书" panose="02010509060101010101" pitchFamily="49" charset="-122"/>
              </a:rPr>
              <a:t>    </a:t>
            </a:r>
            <a:endParaRPr lang="en-US" altLang="zh-CN" sz="2800" dirty="0">
              <a:ea typeface="隶书" panose="02010509060101010101" pitchFamily="49" charset="-122"/>
            </a:endParaRPr>
          </a:p>
          <a:p>
            <a:pPr algn="just" eaLnBrk="1" hangingPunct="1">
              <a:defRPr/>
            </a:pPr>
            <a:r>
              <a:rPr lang="en-US" altLang="en-US" sz="2800" dirty="0">
                <a:ea typeface="隶书" panose="02010509060101010101" pitchFamily="49" charset="-122"/>
              </a:rPr>
              <a:t>        </a:t>
            </a:r>
            <a:r>
              <a:rPr lang="en-US" altLang="zh-CN" sz="2800" dirty="0" err="1">
                <a:ea typeface="隶书" panose="02010509060101010101" pitchFamily="49" charset="-122"/>
              </a:rPr>
              <a:t>post</a:t>
            </a:r>
            <a:r>
              <a:rPr lang="en-US" altLang="en-US" sz="2800" dirty="0" err="1">
                <a:ea typeface="隶书" panose="02010509060101010101" pitchFamily="49" charset="-122"/>
              </a:rPr>
              <a:t>order</a:t>
            </a:r>
            <a:r>
              <a:rPr lang="en-US" altLang="zh-CN" sz="2800" dirty="0">
                <a:ea typeface="隶书" panose="02010509060101010101" pitchFamily="49" charset="-122"/>
              </a:rPr>
              <a:t> (</a:t>
            </a:r>
            <a:r>
              <a:rPr lang="en-US" altLang="zh-CN" sz="2800" dirty="0" err="1">
                <a:ea typeface="隶书" panose="02010509060101010101" pitchFamily="49" charset="-122"/>
              </a:rPr>
              <a:t>bt</a:t>
            </a:r>
            <a:r>
              <a:rPr lang="en-US" altLang="zh-CN" sz="2800" dirty="0">
                <a:ea typeface="隶书" panose="02010509060101010101" pitchFamily="49" charset="-122"/>
              </a:rPr>
              <a:t>-&gt;</a:t>
            </a:r>
            <a:r>
              <a:rPr lang="en-US" altLang="zh-CN" sz="2800" dirty="0" err="1">
                <a:ea typeface="隶书" panose="02010509060101010101" pitchFamily="49" charset="-122"/>
              </a:rPr>
              <a:t>rchild</a:t>
            </a:r>
            <a:r>
              <a:rPr lang="en-US" altLang="zh-CN" sz="2800" dirty="0">
                <a:ea typeface="隶书" panose="02010509060101010101" pitchFamily="49" charset="-122"/>
              </a:rPr>
              <a:t>); 	</a:t>
            </a:r>
            <a:r>
              <a:rPr lang="en-US" altLang="zh-CN" sz="2800" dirty="0">
                <a:solidFill>
                  <a:schemeClr val="accent2"/>
                </a:solidFill>
                <a:latin typeface="楷体_GB2312" pitchFamily="49" charset="-122"/>
                <a:ea typeface="楷体_GB2312" pitchFamily="49" charset="-122"/>
              </a:rPr>
              <a:t>//</a:t>
            </a:r>
            <a:r>
              <a:rPr lang="zh-CN" altLang="en-US" sz="2800" dirty="0">
                <a:solidFill>
                  <a:schemeClr val="accent2"/>
                </a:solidFill>
                <a:latin typeface="楷体_GB2312" pitchFamily="49" charset="-122"/>
                <a:ea typeface="楷体_GB2312" pitchFamily="49" charset="-122"/>
              </a:rPr>
              <a:t>递归遍历右子树</a:t>
            </a:r>
            <a:endParaRPr lang="zh-CN" altLang="en-US" sz="2800" dirty="0">
              <a:ea typeface="隶书" panose="02010509060101010101" pitchFamily="49" charset="-122"/>
            </a:endParaRPr>
          </a:p>
          <a:p>
            <a:pPr algn="just" eaLnBrk="1" hangingPunct="1">
              <a:defRPr/>
            </a:pPr>
            <a:r>
              <a:rPr lang="zh-CN" altLang="en-US" sz="2800" dirty="0">
                <a:ea typeface="隶书" panose="02010509060101010101" pitchFamily="49" charset="-122"/>
              </a:rPr>
              <a:t>        </a:t>
            </a:r>
            <a:r>
              <a:rPr lang="en-US" altLang="zh-CN" sz="2800" dirty="0" err="1">
                <a:ea typeface="隶书" panose="02010509060101010101" pitchFamily="49" charset="-122"/>
              </a:rPr>
              <a:t>printf</a:t>
            </a:r>
            <a:r>
              <a:rPr lang="en-US" altLang="zh-CN" sz="2800" dirty="0">
                <a:ea typeface="隶书" panose="02010509060101010101" pitchFamily="49" charset="-122"/>
              </a:rPr>
              <a:t>(“%d”,</a:t>
            </a:r>
            <a:r>
              <a:rPr lang="en-US" altLang="zh-CN" sz="2800" dirty="0" err="1">
                <a:ea typeface="隶书" panose="02010509060101010101" pitchFamily="49" charset="-122"/>
              </a:rPr>
              <a:t>bt</a:t>
            </a:r>
            <a:r>
              <a:rPr lang="en-US" altLang="zh-CN" sz="2800" dirty="0">
                <a:ea typeface="隶书" panose="02010509060101010101" pitchFamily="49" charset="-122"/>
              </a:rPr>
              <a:t>-&gt;data); 	</a:t>
            </a:r>
            <a:r>
              <a:rPr lang="en-US" altLang="zh-CN" sz="2800" dirty="0">
                <a:solidFill>
                  <a:schemeClr val="accent2"/>
                </a:solidFill>
                <a:latin typeface="楷体_GB2312" pitchFamily="49" charset="-122"/>
                <a:ea typeface="楷体_GB2312" pitchFamily="49" charset="-122"/>
              </a:rPr>
              <a:t>//</a:t>
            </a:r>
            <a:r>
              <a:rPr lang="zh-CN" altLang="en-US" sz="2800" dirty="0">
                <a:solidFill>
                  <a:schemeClr val="accent2"/>
                </a:solidFill>
                <a:latin typeface="楷体_GB2312" pitchFamily="49" charset="-122"/>
                <a:ea typeface="楷体_GB2312" pitchFamily="49" charset="-122"/>
              </a:rPr>
              <a:t>访问</a:t>
            </a:r>
            <a:r>
              <a:rPr lang="en-US" altLang="zh-CN" sz="2800" dirty="0">
                <a:solidFill>
                  <a:schemeClr val="accent2"/>
                </a:solidFill>
                <a:latin typeface="楷体_GB2312" pitchFamily="49" charset="-122"/>
                <a:ea typeface="楷体_GB2312" pitchFamily="49" charset="-122"/>
              </a:rPr>
              <a:t>Data</a:t>
            </a:r>
            <a:endParaRPr lang="en-US" altLang="zh-CN" sz="2800" dirty="0">
              <a:ea typeface="隶书" panose="02010509060101010101" pitchFamily="49" charset="-122"/>
            </a:endParaRPr>
          </a:p>
          <a:p>
            <a:pPr algn="just" eaLnBrk="1" hangingPunct="1">
              <a:defRPr/>
            </a:pPr>
            <a:r>
              <a:rPr lang="en-US" altLang="zh-CN" sz="2800" dirty="0">
                <a:ea typeface="隶书" panose="02010509060101010101" pitchFamily="49" charset="-122"/>
              </a:rPr>
              <a:t>    }</a:t>
            </a:r>
          </a:p>
          <a:p>
            <a:pPr algn="just" eaLnBrk="1" hangingPunct="1">
              <a:defRPr/>
            </a:pPr>
            <a:r>
              <a:rPr lang="en-US" altLang="zh-CN" sz="2800" dirty="0">
                <a:ea typeface="隶书" panose="02010509060101010101" pitchFamily="49" charset="-122"/>
              </a:rPr>
              <a:t>}</a:t>
            </a:r>
          </a:p>
        </p:txBody>
      </p:sp>
    </p:spTree>
    <p:extLst>
      <p:ext uri="{BB962C8B-B14F-4D97-AF65-F5344CB8AC3E}">
        <p14:creationId xmlns:p14="http://schemas.microsoft.com/office/powerpoint/2010/main" val="2355891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3CA68C1A-CEE7-4BAF-863C-274224CF2A67}" type="slidenum">
              <a:rPr lang="zh-CN" altLang="en-US" sz="1000" smtClean="0"/>
              <a:pPr>
                <a:spcBef>
                  <a:spcPct val="0"/>
                </a:spcBef>
                <a:spcAft>
                  <a:spcPct val="0"/>
                </a:spcAft>
                <a:buClrTx/>
                <a:buFontTx/>
                <a:buNone/>
              </a:pPr>
              <a:t>4</a:t>
            </a:fld>
            <a:endParaRPr lang="zh-CN" altLang="en-US" sz="1000"/>
          </a:p>
        </p:txBody>
      </p:sp>
      <p:sp>
        <p:nvSpPr>
          <p:cNvPr id="10242" name="标题 1"/>
          <p:cNvSpPr>
            <a:spLocks noGrp="1"/>
          </p:cNvSpPr>
          <p:nvPr>
            <p:ph type="title" idx="4294967295"/>
          </p:nvPr>
        </p:nvSpPr>
        <p:spPr>
          <a:xfrm>
            <a:off x="1439863" y="315913"/>
            <a:ext cx="7704137" cy="592137"/>
          </a:xfrm>
        </p:spPr>
        <p:txBody>
          <a:bodyPr/>
          <a:lstStyle/>
          <a:p>
            <a:r>
              <a:rPr lang="zh-CN" altLang="en-US"/>
              <a:t>树的定义</a:t>
            </a:r>
          </a:p>
        </p:txBody>
      </p:sp>
      <p:sp>
        <p:nvSpPr>
          <p:cNvPr id="3" name="内容占位符 2"/>
          <p:cNvSpPr>
            <a:spLocks noGrp="1"/>
          </p:cNvSpPr>
          <p:nvPr>
            <p:ph idx="4294967295"/>
          </p:nvPr>
        </p:nvSpPr>
        <p:spPr>
          <a:xfrm>
            <a:off x="0" y="1125538"/>
            <a:ext cx="8207375" cy="5162550"/>
          </a:xfrm>
        </p:spPr>
        <p:txBody>
          <a:bodyPr/>
          <a:lstStyle/>
          <a:p>
            <a:pPr>
              <a:defRPr/>
            </a:pPr>
            <a:r>
              <a:rPr lang="zh-CN" altLang="en-US" dirty="0"/>
              <a:t>定义：</a:t>
            </a:r>
            <a:r>
              <a:rPr lang="zh-CN" altLang="en-US" dirty="0">
                <a:solidFill>
                  <a:srgbClr val="FF0000"/>
                </a:solidFill>
                <a:latin typeface="+mn-ea"/>
              </a:rPr>
              <a:t>树（</a:t>
            </a:r>
            <a:r>
              <a:rPr lang="en-US" altLang="zh-CN" dirty="0">
                <a:solidFill>
                  <a:srgbClr val="FF0000"/>
                </a:solidFill>
                <a:latin typeface="+mn-ea"/>
              </a:rPr>
              <a:t>tree</a:t>
            </a:r>
            <a:r>
              <a:rPr lang="zh-CN" altLang="en-US" dirty="0">
                <a:solidFill>
                  <a:srgbClr val="FF0000"/>
                </a:solidFill>
                <a:latin typeface="+mn-ea"/>
              </a:rPr>
              <a:t>）</a:t>
            </a:r>
            <a:r>
              <a:rPr kumimoji="1" lang="zh-CN" altLang="en-US" dirty="0">
                <a:latin typeface="+mn-ea"/>
              </a:rPr>
              <a:t>是</a:t>
            </a:r>
            <a:r>
              <a:rPr kumimoji="1" lang="en-US" altLang="zh-CN" dirty="0">
                <a:latin typeface="+mn-ea"/>
              </a:rPr>
              <a:t>n(n</a:t>
            </a:r>
            <a:r>
              <a:rPr kumimoji="1" lang="en-US" altLang="zh-CN" dirty="0">
                <a:latin typeface="Calibri"/>
              </a:rPr>
              <a:t>≥</a:t>
            </a:r>
            <a:r>
              <a:rPr kumimoji="1" lang="en-US" altLang="zh-CN" dirty="0">
                <a:latin typeface="+mn-ea"/>
              </a:rPr>
              <a:t>0)</a:t>
            </a:r>
            <a:r>
              <a:rPr kumimoji="1" lang="zh-CN" altLang="zh-CN" dirty="0">
                <a:latin typeface="+mn-ea"/>
              </a:rPr>
              <a:t>个结点的有限集</a:t>
            </a:r>
            <a:endParaRPr kumimoji="1" lang="en-US" altLang="zh-CN" dirty="0">
              <a:latin typeface="+mn-ea"/>
            </a:endParaRPr>
          </a:p>
          <a:p>
            <a:pPr>
              <a:defRPr/>
            </a:pPr>
            <a:r>
              <a:rPr kumimoji="1" lang="zh-CN" altLang="en-US" dirty="0">
                <a:latin typeface="+mn-ea"/>
              </a:rPr>
              <a:t>结点数为</a:t>
            </a:r>
            <a:r>
              <a:rPr kumimoji="1" lang="en-US" altLang="zh-CN" dirty="0">
                <a:latin typeface="+mn-ea"/>
              </a:rPr>
              <a:t>0</a:t>
            </a:r>
            <a:r>
              <a:rPr kumimoji="1" lang="zh-CN" altLang="en-US" dirty="0">
                <a:latin typeface="+mn-ea"/>
              </a:rPr>
              <a:t>的树称为</a:t>
            </a:r>
            <a:r>
              <a:rPr kumimoji="1" lang="zh-CN" altLang="en-US" dirty="0">
                <a:solidFill>
                  <a:srgbClr val="FF0000"/>
                </a:solidFill>
                <a:latin typeface="+mn-ea"/>
              </a:rPr>
              <a:t>空树</a:t>
            </a:r>
            <a:endParaRPr kumimoji="1" lang="en-US" altLang="zh-CN" dirty="0">
              <a:solidFill>
                <a:srgbClr val="FF0000"/>
              </a:solidFill>
              <a:latin typeface="+mn-ea"/>
            </a:endParaRPr>
          </a:p>
          <a:p>
            <a:pPr>
              <a:defRPr/>
            </a:pPr>
            <a:r>
              <a:rPr kumimoji="1" lang="zh-CN" altLang="en-US" dirty="0">
                <a:latin typeface="+mn-ea"/>
              </a:rPr>
              <a:t>在任意一个</a:t>
            </a:r>
            <a:r>
              <a:rPr kumimoji="1" lang="zh-CN" altLang="en-US" dirty="0">
                <a:solidFill>
                  <a:srgbClr val="FF0000"/>
                </a:solidFill>
                <a:latin typeface="+mn-ea"/>
              </a:rPr>
              <a:t>非空树</a:t>
            </a:r>
            <a:r>
              <a:rPr kumimoji="1" lang="zh-CN" altLang="en-US" dirty="0">
                <a:latin typeface="+mn-ea"/>
              </a:rPr>
              <a:t>中</a:t>
            </a:r>
            <a:endParaRPr kumimoji="1" lang="en-US" altLang="zh-CN" dirty="0">
              <a:latin typeface="+mn-ea"/>
            </a:endParaRPr>
          </a:p>
          <a:p>
            <a:pPr lvl="1">
              <a:defRPr/>
            </a:pPr>
            <a:r>
              <a:rPr kumimoji="1" lang="zh-CN" altLang="en-US" dirty="0">
                <a:latin typeface="+mn-ea"/>
              </a:rPr>
              <a:t>有且仅有一个特定的结点，称为树的</a:t>
            </a:r>
            <a:r>
              <a:rPr kumimoji="1" lang="zh-CN" altLang="en-US" dirty="0">
                <a:solidFill>
                  <a:srgbClr val="0000FF"/>
                </a:solidFill>
                <a:latin typeface="+mn-ea"/>
              </a:rPr>
              <a:t>根</a:t>
            </a:r>
            <a:r>
              <a:rPr kumimoji="1" lang="en-US" altLang="zh-CN" dirty="0">
                <a:latin typeface="+mn-ea"/>
              </a:rPr>
              <a:t>(root)</a:t>
            </a:r>
          </a:p>
          <a:p>
            <a:pPr lvl="1">
              <a:defRPr/>
            </a:pPr>
            <a:r>
              <a:rPr kumimoji="1" lang="zh-CN" altLang="en-US" dirty="0">
                <a:latin typeface="+mn-ea"/>
              </a:rPr>
              <a:t>当</a:t>
            </a:r>
            <a:r>
              <a:rPr kumimoji="1" lang="en-US" altLang="zh-CN" dirty="0">
                <a:latin typeface="+mn-ea"/>
              </a:rPr>
              <a:t>n&gt;1</a:t>
            </a:r>
            <a:r>
              <a:rPr kumimoji="1" lang="zh-CN" altLang="zh-CN" dirty="0">
                <a:latin typeface="+mn-ea"/>
              </a:rPr>
              <a:t>时，其余结点可分为</a:t>
            </a:r>
            <a:r>
              <a:rPr kumimoji="1" lang="en-US" altLang="zh-CN" dirty="0">
                <a:latin typeface="+mn-ea"/>
              </a:rPr>
              <a:t>m(m&gt;0)</a:t>
            </a:r>
            <a:r>
              <a:rPr kumimoji="1" lang="zh-CN" altLang="zh-CN" dirty="0">
                <a:latin typeface="+mn-ea"/>
              </a:rPr>
              <a:t>个</a:t>
            </a:r>
            <a:r>
              <a:rPr kumimoji="1" lang="zh-CN" altLang="zh-CN" dirty="0">
                <a:solidFill>
                  <a:srgbClr val="009900"/>
                </a:solidFill>
                <a:latin typeface="+mn-ea"/>
              </a:rPr>
              <a:t>互不相交</a:t>
            </a:r>
            <a:r>
              <a:rPr kumimoji="1" lang="zh-CN" altLang="zh-CN" dirty="0">
                <a:latin typeface="+mn-ea"/>
              </a:rPr>
              <a:t>的有限集</a:t>
            </a:r>
            <a:r>
              <a:rPr kumimoji="1" lang="en-US" altLang="zh-CN" dirty="0">
                <a:latin typeface="+mn-ea"/>
              </a:rPr>
              <a:t>T</a:t>
            </a:r>
            <a:r>
              <a:rPr kumimoji="1" lang="en-US" altLang="zh-CN" sz="1100" dirty="0">
                <a:latin typeface="+mn-ea"/>
              </a:rPr>
              <a:t>1</a:t>
            </a:r>
            <a:r>
              <a:rPr kumimoji="1" lang="en-US" altLang="zh-CN" dirty="0">
                <a:latin typeface="+mn-ea"/>
              </a:rPr>
              <a:t>,T</a:t>
            </a:r>
            <a:r>
              <a:rPr kumimoji="1" lang="en-US" altLang="zh-CN" sz="1100" dirty="0">
                <a:latin typeface="+mn-ea"/>
              </a:rPr>
              <a:t>2</a:t>
            </a:r>
            <a:r>
              <a:rPr kumimoji="1" lang="en-US" altLang="zh-CN" dirty="0">
                <a:latin typeface="+mn-ea"/>
              </a:rPr>
              <a:t>,……T</a:t>
            </a:r>
            <a:r>
              <a:rPr kumimoji="1" lang="en-US" altLang="zh-CN" sz="1100" dirty="0">
                <a:latin typeface="+mn-ea"/>
              </a:rPr>
              <a:t>m</a:t>
            </a:r>
            <a:r>
              <a:rPr kumimoji="1" lang="zh-CN" altLang="en-US" dirty="0">
                <a:latin typeface="+mn-ea"/>
              </a:rPr>
              <a:t>，</a:t>
            </a:r>
            <a:r>
              <a:rPr kumimoji="1" lang="zh-CN" altLang="zh-CN" dirty="0">
                <a:latin typeface="+mn-ea"/>
              </a:rPr>
              <a:t>其中每一个集合本身又是一棵树，称为根的</a:t>
            </a:r>
            <a:r>
              <a:rPr kumimoji="1" lang="zh-CN" altLang="zh-CN" dirty="0">
                <a:solidFill>
                  <a:srgbClr val="0000FF"/>
                </a:solidFill>
                <a:latin typeface="+mn-ea"/>
              </a:rPr>
              <a:t>子树</a:t>
            </a:r>
            <a:r>
              <a:rPr kumimoji="1" lang="zh-CN" altLang="zh-CN" dirty="0">
                <a:latin typeface="+mn-ea"/>
              </a:rPr>
              <a:t>(</a:t>
            </a:r>
            <a:r>
              <a:rPr kumimoji="1" lang="en-US" altLang="zh-CN" dirty="0">
                <a:latin typeface="+mn-ea"/>
              </a:rPr>
              <a:t>subtree)</a:t>
            </a:r>
          </a:p>
          <a:p>
            <a:pPr lvl="2">
              <a:defRPr/>
            </a:pPr>
            <a:r>
              <a:rPr kumimoji="1" lang="zh-CN" altLang="en-US" dirty="0">
                <a:latin typeface="+mn-ea"/>
              </a:rPr>
              <a:t>非空树中至少有一个结点</a:t>
            </a:r>
            <a:r>
              <a:rPr kumimoji="1" lang="en-US" altLang="zh-CN" dirty="0">
                <a:latin typeface="+mn-ea"/>
              </a:rPr>
              <a:t>——</a:t>
            </a:r>
            <a:r>
              <a:rPr kumimoji="1" lang="zh-CN" altLang="en-US" dirty="0">
                <a:latin typeface="+mn-ea"/>
              </a:rPr>
              <a:t>根</a:t>
            </a:r>
            <a:endParaRPr kumimoji="1" lang="en-US" altLang="zh-CN" dirty="0">
              <a:latin typeface="+mn-ea"/>
            </a:endParaRPr>
          </a:p>
          <a:p>
            <a:pPr lvl="2">
              <a:defRPr/>
            </a:pPr>
            <a:r>
              <a:rPr kumimoji="1" lang="zh-CN" altLang="en-US" dirty="0">
                <a:latin typeface="+mn-ea"/>
              </a:rPr>
              <a:t>树中各子树是互不相交的集合</a:t>
            </a:r>
            <a:endParaRPr kumimoji="1" lang="en-US" altLang="zh-CN"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69"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13D7CBFB-42B1-454E-B530-458DF52444AC}" type="slidenum">
              <a:rPr lang="zh-CN" altLang="en-US" sz="1000" smtClean="0"/>
              <a:pPr>
                <a:spcBef>
                  <a:spcPct val="0"/>
                </a:spcBef>
                <a:spcAft>
                  <a:spcPct val="0"/>
                </a:spcAft>
                <a:buClrTx/>
                <a:buFontTx/>
                <a:buNone/>
              </a:pPr>
              <a:t>40</a:t>
            </a:fld>
            <a:endParaRPr lang="zh-CN" altLang="en-US" sz="1000"/>
          </a:p>
        </p:txBody>
      </p:sp>
      <p:sp>
        <p:nvSpPr>
          <p:cNvPr id="34818" name="Title 1"/>
          <p:cNvSpPr>
            <a:spLocks noGrp="1"/>
          </p:cNvSpPr>
          <p:nvPr>
            <p:ph type="title" idx="4294967295"/>
          </p:nvPr>
        </p:nvSpPr>
        <p:spPr>
          <a:xfrm>
            <a:off x="1439863" y="315913"/>
            <a:ext cx="7704137" cy="592137"/>
          </a:xfrm>
        </p:spPr>
        <p:txBody>
          <a:bodyPr/>
          <a:lstStyle/>
          <a:p>
            <a:r>
              <a:rPr lang="zh-CN" altLang="en-US"/>
              <a:t>二叉树遍历举例</a:t>
            </a:r>
            <a:endParaRPr lang="en-US" altLang="zh-CN"/>
          </a:p>
        </p:txBody>
      </p:sp>
      <p:sp>
        <p:nvSpPr>
          <p:cNvPr id="75" name="内容占位符 2"/>
          <p:cNvSpPr>
            <a:spLocks noGrp="1"/>
          </p:cNvSpPr>
          <p:nvPr>
            <p:ph idx="4294967295"/>
          </p:nvPr>
        </p:nvSpPr>
        <p:spPr>
          <a:xfrm>
            <a:off x="0" y="1125538"/>
            <a:ext cx="8207375" cy="1079500"/>
          </a:xfrm>
        </p:spPr>
        <p:txBody>
          <a:bodyPr/>
          <a:lstStyle/>
          <a:p>
            <a:pPr eaLnBrk="1" hangingPunct="1">
              <a:defRPr/>
            </a:pPr>
            <a:r>
              <a:rPr lang="zh-CN" altLang="en-US" dirty="0">
                <a:latin typeface="+mj-ea"/>
                <a:ea typeface="+mj-ea"/>
              </a:rPr>
              <a:t>表达式</a:t>
            </a:r>
            <a:r>
              <a:rPr lang="en-US" altLang="zh-CN" dirty="0" err="1">
                <a:latin typeface="+mj-ea"/>
                <a:ea typeface="+mj-ea"/>
              </a:rPr>
              <a:t>a+b</a:t>
            </a:r>
            <a:r>
              <a:rPr lang="en-US" altLang="zh-CN" dirty="0">
                <a:latin typeface="+mj-ea"/>
                <a:ea typeface="+mj-ea"/>
              </a:rPr>
              <a:t>*(c-d)-e/f</a:t>
            </a:r>
            <a:r>
              <a:rPr lang="zh-CN" altLang="en-US" dirty="0">
                <a:latin typeface="+mj-ea"/>
                <a:ea typeface="+mj-ea"/>
              </a:rPr>
              <a:t>可以抽象成下面的语法树</a:t>
            </a:r>
            <a:r>
              <a:rPr lang="zh-CN" altLang="en-US" dirty="0">
                <a:latin typeface="+mj-ea"/>
              </a:rPr>
              <a:t>，分别给出其先序、中序、后序和层次遍历结果</a:t>
            </a:r>
          </a:p>
          <a:p>
            <a:pPr eaLnBrk="1" hangingPunct="1">
              <a:defRPr/>
            </a:pPr>
            <a:endParaRPr lang="zh-CN" altLang="en-US" dirty="0">
              <a:latin typeface="+mj-ea"/>
              <a:ea typeface="+mj-ea"/>
            </a:endParaRPr>
          </a:p>
        </p:txBody>
      </p:sp>
      <p:grpSp>
        <p:nvGrpSpPr>
          <p:cNvPr id="34819" name="Group 2"/>
          <p:cNvGrpSpPr>
            <a:grpSpLocks/>
          </p:cNvGrpSpPr>
          <p:nvPr/>
        </p:nvGrpSpPr>
        <p:grpSpPr bwMode="auto">
          <a:xfrm>
            <a:off x="468313" y="2998788"/>
            <a:ext cx="3001962" cy="3238500"/>
            <a:chOff x="1986" y="294"/>
            <a:chExt cx="1891" cy="2040"/>
          </a:xfrm>
        </p:grpSpPr>
        <p:sp>
          <p:nvSpPr>
            <p:cNvPr id="34870" name="Oval 3"/>
            <p:cNvSpPr>
              <a:spLocks noChangeArrowheads="1"/>
            </p:cNvSpPr>
            <p:nvPr/>
          </p:nvSpPr>
          <p:spPr bwMode="auto">
            <a:xfrm>
              <a:off x="2829" y="294"/>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a:t>
              </a:r>
            </a:p>
          </p:txBody>
        </p:sp>
        <p:sp>
          <p:nvSpPr>
            <p:cNvPr id="34871" name="Oval 4"/>
            <p:cNvSpPr>
              <a:spLocks noChangeArrowheads="1"/>
            </p:cNvSpPr>
            <p:nvPr/>
          </p:nvSpPr>
          <p:spPr bwMode="auto">
            <a:xfrm>
              <a:off x="2271" y="728"/>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a:t>
              </a:r>
            </a:p>
          </p:txBody>
        </p:sp>
        <p:sp>
          <p:nvSpPr>
            <p:cNvPr id="34872" name="Oval 5"/>
            <p:cNvSpPr>
              <a:spLocks noChangeArrowheads="1"/>
            </p:cNvSpPr>
            <p:nvPr/>
          </p:nvSpPr>
          <p:spPr bwMode="auto">
            <a:xfrm>
              <a:off x="3296" y="806"/>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a:t>
              </a:r>
            </a:p>
          </p:txBody>
        </p:sp>
        <p:sp>
          <p:nvSpPr>
            <p:cNvPr id="34873" name="Oval 6"/>
            <p:cNvSpPr>
              <a:spLocks noChangeArrowheads="1"/>
            </p:cNvSpPr>
            <p:nvPr/>
          </p:nvSpPr>
          <p:spPr bwMode="auto">
            <a:xfrm>
              <a:off x="1986" y="1179"/>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a</a:t>
              </a:r>
            </a:p>
          </p:txBody>
        </p:sp>
        <p:sp>
          <p:nvSpPr>
            <p:cNvPr id="34874" name="Oval 7"/>
            <p:cNvSpPr>
              <a:spLocks noChangeArrowheads="1"/>
            </p:cNvSpPr>
            <p:nvPr/>
          </p:nvSpPr>
          <p:spPr bwMode="auto">
            <a:xfrm>
              <a:off x="2590" y="1179"/>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a:t>
              </a:r>
            </a:p>
          </p:txBody>
        </p:sp>
        <p:sp>
          <p:nvSpPr>
            <p:cNvPr id="34875" name="Oval 8"/>
            <p:cNvSpPr>
              <a:spLocks noChangeArrowheads="1"/>
            </p:cNvSpPr>
            <p:nvPr/>
          </p:nvSpPr>
          <p:spPr bwMode="auto">
            <a:xfrm>
              <a:off x="2340" y="1646"/>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b</a:t>
              </a:r>
            </a:p>
          </p:txBody>
        </p:sp>
        <p:sp>
          <p:nvSpPr>
            <p:cNvPr id="34876" name="Oval 9"/>
            <p:cNvSpPr>
              <a:spLocks noChangeArrowheads="1"/>
            </p:cNvSpPr>
            <p:nvPr/>
          </p:nvSpPr>
          <p:spPr bwMode="auto">
            <a:xfrm>
              <a:off x="2935" y="1646"/>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a:t>
              </a:r>
            </a:p>
          </p:txBody>
        </p:sp>
        <p:sp>
          <p:nvSpPr>
            <p:cNvPr id="34877" name="Line 10"/>
            <p:cNvSpPr>
              <a:spLocks noChangeShapeType="1"/>
            </p:cNvSpPr>
            <p:nvPr/>
          </p:nvSpPr>
          <p:spPr bwMode="auto">
            <a:xfrm flipH="1">
              <a:off x="2211" y="1011"/>
              <a:ext cx="146"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4878" name="Line 11"/>
            <p:cNvSpPr>
              <a:spLocks noChangeShapeType="1"/>
            </p:cNvSpPr>
            <p:nvPr/>
          </p:nvSpPr>
          <p:spPr bwMode="auto">
            <a:xfrm>
              <a:off x="2489" y="989"/>
              <a:ext cx="178"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4879" name="Line 12"/>
            <p:cNvSpPr>
              <a:spLocks noChangeShapeType="1"/>
            </p:cNvSpPr>
            <p:nvPr/>
          </p:nvSpPr>
          <p:spPr bwMode="auto">
            <a:xfrm>
              <a:off x="2823" y="1411"/>
              <a:ext cx="189" cy="2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4880" name="Line 13"/>
            <p:cNvSpPr>
              <a:spLocks noChangeShapeType="1"/>
            </p:cNvSpPr>
            <p:nvPr/>
          </p:nvSpPr>
          <p:spPr bwMode="auto">
            <a:xfrm flipH="1">
              <a:off x="2567" y="1466"/>
              <a:ext cx="111"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4881" name="Oval 14"/>
            <p:cNvSpPr>
              <a:spLocks noChangeArrowheads="1"/>
            </p:cNvSpPr>
            <p:nvPr/>
          </p:nvSpPr>
          <p:spPr bwMode="auto">
            <a:xfrm>
              <a:off x="3136" y="1254"/>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e</a:t>
              </a:r>
            </a:p>
          </p:txBody>
        </p:sp>
        <p:sp>
          <p:nvSpPr>
            <p:cNvPr id="34882" name="Oval 15"/>
            <p:cNvSpPr>
              <a:spLocks noChangeArrowheads="1"/>
            </p:cNvSpPr>
            <p:nvPr/>
          </p:nvSpPr>
          <p:spPr bwMode="auto">
            <a:xfrm>
              <a:off x="3587" y="1250"/>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f</a:t>
              </a:r>
            </a:p>
          </p:txBody>
        </p:sp>
        <p:sp>
          <p:nvSpPr>
            <p:cNvPr id="34883" name="Line 16"/>
            <p:cNvSpPr>
              <a:spLocks noChangeShapeType="1"/>
            </p:cNvSpPr>
            <p:nvPr/>
          </p:nvSpPr>
          <p:spPr bwMode="auto">
            <a:xfrm flipH="1">
              <a:off x="2534" y="511"/>
              <a:ext cx="322" cy="3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4884" name="Line 17"/>
            <p:cNvSpPr>
              <a:spLocks noChangeShapeType="1"/>
            </p:cNvSpPr>
            <p:nvPr/>
          </p:nvSpPr>
          <p:spPr bwMode="auto">
            <a:xfrm>
              <a:off x="3100" y="522"/>
              <a:ext cx="302" cy="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4885" name="Line 18"/>
            <p:cNvSpPr>
              <a:spLocks noChangeShapeType="1"/>
            </p:cNvSpPr>
            <p:nvPr/>
          </p:nvSpPr>
          <p:spPr bwMode="auto">
            <a:xfrm flipH="1">
              <a:off x="3290" y="1089"/>
              <a:ext cx="111" cy="1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4886" name="Line 19"/>
            <p:cNvSpPr>
              <a:spLocks noChangeShapeType="1"/>
            </p:cNvSpPr>
            <p:nvPr/>
          </p:nvSpPr>
          <p:spPr bwMode="auto">
            <a:xfrm>
              <a:off x="3545" y="1067"/>
              <a:ext cx="122"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4887" name="Oval 20"/>
            <p:cNvSpPr>
              <a:spLocks noChangeArrowheads="1"/>
            </p:cNvSpPr>
            <p:nvPr/>
          </p:nvSpPr>
          <p:spPr bwMode="auto">
            <a:xfrm>
              <a:off x="2647" y="2042"/>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c</a:t>
              </a:r>
            </a:p>
          </p:txBody>
        </p:sp>
        <p:sp>
          <p:nvSpPr>
            <p:cNvPr id="34888" name="Oval 21"/>
            <p:cNvSpPr>
              <a:spLocks noChangeArrowheads="1"/>
            </p:cNvSpPr>
            <p:nvPr/>
          </p:nvSpPr>
          <p:spPr bwMode="auto">
            <a:xfrm>
              <a:off x="3225" y="2042"/>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d</a:t>
              </a:r>
            </a:p>
          </p:txBody>
        </p:sp>
        <p:sp>
          <p:nvSpPr>
            <p:cNvPr id="34889" name="Line 22"/>
            <p:cNvSpPr>
              <a:spLocks noChangeShapeType="1"/>
            </p:cNvSpPr>
            <p:nvPr/>
          </p:nvSpPr>
          <p:spPr bwMode="auto">
            <a:xfrm flipH="1">
              <a:off x="2878" y="1922"/>
              <a:ext cx="122"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4890" name="Line 23"/>
            <p:cNvSpPr>
              <a:spLocks noChangeShapeType="1"/>
            </p:cNvSpPr>
            <p:nvPr/>
          </p:nvSpPr>
          <p:spPr bwMode="auto">
            <a:xfrm>
              <a:off x="3167" y="1900"/>
              <a:ext cx="133"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34820" name="Text Box 24"/>
          <p:cNvSpPr txBox="1">
            <a:spLocks noChangeArrowheads="1"/>
          </p:cNvSpPr>
          <p:nvPr/>
        </p:nvSpPr>
        <p:spPr bwMode="auto">
          <a:xfrm>
            <a:off x="4067175" y="3271838"/>
            <a:ext cx="1504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zh-CN" altLang="en-US" sz="2000">
                <a:solidFill>
                  <a:srgbClr val="0000FF"/>
                </a:solidFill>
                <a:latin typeface="Times New Roman" panose="02020603050405020304" pitchFamily="18" charset="0"/>
                <a:ea typeface="宋体" panose="02010600030101010101" pitchFamily="2" charset="-122"/>
              </a:rPr>
              <a:t>先序遍历</a:t>
            </a:r>
            <a:r>
              <a:rPr kumimoji="1" lang="zh-CN" altLang="en-US" sz="2400">
                <a:solidFill>
                  <a:srgbClr val="0000FF"/>
                </a:solidFill>
                <a:latin typeface="Times New Roman" panose="02020603050405020304" pitchFamily="18" charset="0"/>
                <a:ea typeface="宋体" panose="02010600030101010101" pitchFamily="2" charset="-122"/>
              </a:rPr>
              <a:t>：</a:t>
            </a:r>
          </a:p>
        </p:txBody>
      </p:sp>
      <p:sp>
        <p:nvSpPr>
          <p:cNvPr id="34821" name="Text Box 25"/>
          <p:cNvSpPr txBox="1">
            <a:spLocks noChangeArrowheads="1"/>
          </p:cNvSpPr>
          <p:nvPr/>
        </p:nvSpPr>
        <p:spPr bwMode="auto">
          <a:xfrm>
            <a:off x="4067175" y="3830638"/>
            <a:ext cx="145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zh-CN" altLang="en-US" sz="2000">
                <a:solidFill>
                  <a:srgbClr val="FF0066"/>
                </a:solidFill>
                <a:latin typeface="Times New Roman" panose="02020603050405020304" pitchFamily="18" charset="0"/>
                <a:ea typeface="宋体" panose="02010600030101010101" pitchFamily="2" charset="-122"/>
              </a:rPr>
              <a:t>中序遍历：</a:t>
            </a:r>
            <a:endParaRPr kumimoji="1" lang="zh-CN" altLang="en-US" sz="2400">
              <a:solidFill>
                <a:srgbClr val="FF0066"/>
              </a:solidFill>
              <a:latin typeface="Times New Roman" panose="02020603050405020304" pitchFamily="18" charset="0"/>
              <a:ea typeface="宋体" panose="02010600030101010101" pitchFamily="2" charset="-122"/>
            </a:endParaRPr>
          </a:p>
        </p:txBody>
      </p:sp>
      <p:sp>
        <p:nvSpPr>
          <p:cNvPr id="34822" name="Text Box 26"/>
          <p:cNvSpPr txBox="1">
            <a:spLocks noChangeArrowheads="1"/>
          </p:cNvSpPr>
          <p:nvPr/>
        </p:nvSpPr>
        <p:spPr bwMode="auto">
          <a:xfrm>
            <a:off x="4067175" y="4359275"/>
            <a:ext cx="145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zh-CN" altLang="en-US" sz="2000">
                <a:solidFill>
                  <a:schemeClr val="folHlink"/>
                </a:solidFill>
                <a:latin typeface="Times New Roman" panose="02020603050405020304" pitchFamily="18" charset="0"/>
                <a:ea typeface="宋体" panose="02010600030101010101" pitchFamily="2" charset="-122"/>
              </a:rPr>
              <a:t>后序遍历：</a:t>
            </a:r>
            <a:endParaRPr kumimoji="1" lang="zh-CN" altLang="en-US" sz="2400">
              <a:solidFill>
                <a:schemeClr val="folHlink"/>
              </a:solidFill>
              <a:latin typeface="Times New Roman" panose="02020603050405020304" pitchFamily="18" charset="0"/>
              <a:ea typeface="宋体" panose="02010600030101010101" pitchFamily="2" charset="-122"/>
            </a:endParaRPr>
          </a:p>
        </p:txBody>
      </p:sp>
      <p:sp>
        <p:nvSpPr>
          <p:cNvPr id="34823" name="Text Box 27"/>
          <p:cNvSpPr txBox="1">
            <a:spLocks noChangeArrowheads="1"/>
          </p:cNvSpPr>
          <p:nvPr/>
        </p:nvSpPr>
        <p:spPr bwMode="auto">
          <a:xfrm>
            <a:off x="4067175" y="4859338"/>
            <a:ext cx="1504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zh-CN" altLang="en-US" sz="2000">
                <a:solidFill>
                  <a:schemeClr val="tx2"/>
                </a:solidFill>
                <a:latin typeface="Times New Roman" panose="02020603050405020304" pitchFamily="18" charset="0"/>
                <a:ea typeface="宋体" panose="02010600030101010101" pitchFamily="2" charset="-122"/>
              </a:rPr>
              <a:t>层次遍历</a:t>
            </a:r>
            <a:r>
              <a:rPr kumimoji="1" lang="zh-CN" altLang="en-US" sz="2400">
                <a:solidFill>
                  <a:schemeClr val="tx2"/>
                </a:solidFill>
                <a:latin typeface="Times New Roman" panose="02020603050405020304" pitchFamily="18" charset="0"/>
                <a:ea typeface="宋体" panose="02010600030101010101" pitchFamily="2" charset="-122"/>
              </a:rPr>
              <a:t>：</a:t>
            </a:r>
          </a:p>
        </p:txBody>
      </p:sp>
      <p:sp>
        <p:nvSpPr>
          <p:cNvPr id="31" name="Text Box 28"/>
          <p:cNvSpPr txBox="1">
            <a:spLocks noChangeArrowheads="1"/>
          </p:cNvSpPr>
          <p:nvPr/>
        </p:nvSpPr>
        <p:spPr bwMode="auto">
          <a:xfrm>
            <a:off x="5470525" y="3213100"/>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zh-CN" altLang="zh-CN" sz="2400">
                <a:solidFill>
                  <a:srgbClr val="0000FF"/>
                </a:solidFill>
                <a:latin typeface="Times New Roman" panose="02020603050405020304" pitchFamily="18" charset="0"/>
                <a:ea typeface="宋体" panose="02010600030101010101" pitchFamily="2" charset="-122"/>
              </a:rPr>
              <a:t>-</a:t>
            </a:r>
            <a:endParaRPr kumimoji="1" lang="en-US" altLang="zh-CN" sz="2400">
              <a:solidFill>
                <a:srgbClr val="0000FF"/>
              </a:solidFill>
              <a:latin typeface="Times New Roman" panose="02020603050405020304" pitchFamily="18" charset="0"/>
              <a:ea typeface="宋体" panose="02010600030101010101" pitchFamily="2" charset="-122"/>
            </a:endParaRPr>
          </a:p>
        </p:txBody>
      </p:sp>
      <p:sp>
        <p:nvSpPr>
          <p:cNvPr id="32" name="Text Box 29"/>
          <p:cNvSpPr txBox="1">
            <a:spLocks noChangeArrowheads="1"/>
          </p:cNvSpPr>
          <p:nvPr/>
        </p:nvSpPr>
        <p:spPr bwMode="auto">
          <a:xfrm>
            <a:off x="5719763" y="3213100"/>
            <a:ext cx="35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zh-CN" altLang="zh-CN" sz="2400">
                <a:solidFill>
                  <a:srgbClr val="0000FF"/>
                </a:solidFill>
                <a:latin typeface="Times New Roman" panose="02020603050405020304" pitchFamily="18" charset="0"/>
                <a:ea typeface="宋体" panose="02010600030101010101" pitchFamily="2" charset="-122"/>
              </a:rPr>
              <a:t>+</a:t>
            </a:r>
            <a:endParaRPr kumimoji="1" lang="en-US" altLang="zh-CN" sz="2400">
              <a:solidFill>
                <a:srgbClr val="0000FF"/>
              </a:solidFill>
              <a:latin typeface="Times New Roman" panose="02020603050405020304" pitchFamily="18" charset="0"/>
              <a:ea typeface="宋体" panose="02010600030101010101" pitchFamily="2" charset="-122"/>
            </a:endParaRPr>
          </a:p>
        </p:txBody>
      </p:sp>
      <p:sp>
        <p:nvSpPr>
          <p:cNvPr id="33" name="Text Box 30"/>
          <p:cNvSpPr txBox="1">
            <a:spLocks noChangeArrowheads="1"/>
          </p:cNvSpPr>
          <p:nvPr/>
        </p:nvSpPr>
        <p:spPr bwMode="auto">
          <a:xfrm>
            <a:off x="6037263" y="3213100"/>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rgbClr val="0000FF"/>
                </a:solidFill>
                <a:latin typeface="Times New Roman" panose="02020603050405020304" pitchFamily="18" charset="0"/>
                <a:ea typeface="宋体" panose="02010600030101010101" pitchFamily="2" charset="-122"/>
              </a:rPr>
              <a:t>a</a:t>
            </a:r>
          </a:p>
        </p:txBody>
      </p:sp>
      <p:sp>
        <p:nvSpPr>
          <p:cNvPr id="34" name="Text Box 31"/>
          <p:cNvSpPr txBox="1">
            <a:spLocks noChangeArrowheads="1"/>
          </p:cNvSpPr>
          <p:nvPr/>
        </p:nvSpPr>
        <p:spPr bwMode="auto">
          <a:xfrm>
            <a:off x="6318250" y="32131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rgbClr val="0000FF"/>
                </a:solidFill>
                <a:latin typeface="Times New Roman" panose="02020603050405020304" pitchFamily="18" charset="0"/>
                <a:ea typeface="宋体" panose="02010600030101010101" pitchFamily="2" charset="-122"/>
              </a:rPr>
              <a:t>*</a:t>
            </a:r>
          </a:p>
        </p:txBody>
      </p:sp>
      <p:sp>
        <p:nvSpPr>
          <p:cNvPr id="35" name="Text Box 32"/>
          <p:cNvSpPr txBox="1">
            <a:spLocks noChangeArrowheads="1"/>
          </p:cNvSpPr>
          <p:nvPr/>
        </p:nvSpPr>
        <p:spPr bwMode="auto">
          <a:xfrm>
            <a:off x="6616700" y="32131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rgbClr val="0000FF"/>
                </a:solidFill>
                <a:latin typeface="Times New Roman" panose="02020603050405020304" pitchFamily="18" charset="0"/>
                <a:ea typeface="宋体" panose="02010600030101010101" pitchFamily="2" charset="-122"/>
              </a:rPr>
              <a:t>b</a:t>
            </a:r>
          </a:p>
        </p:txBody>
      </p:sp>
      <p:sp>
        <p:nvSpPr>
          <p:cNvPr id="36" name="Text Box 33"/>
          <p:cNvSpPr txBox="1">
            <a:spLocks noChangeArrowheads="1"/>
          </p:cNvSpPr>
          <p:nvPr/>
        </p:nvSpPr>
        <p:spPr bwMode="auto">
          <a:xfrm>
            <a:off x="6915150" y="3213100"/>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rgbClr val="0000FF"/>
                </a:solidFill>
                <a:latin typeface="Times New Roman" panose="02020603050405020304" pitchFamily="18" charset="0"/>
                <a:ea typeface="宋体" panose="02010600030101010101" pitchFamily="2" charset="-122"/>
              </a:rPr>
              <a:t>-</a:t>
            </a:r>
          </a:p>
        </p:txBody>
      </p:sp>
      <p:sp>
        <p:nvSpPr>
          <p:cNvPr id="37" name="Text Box 34"/>
          <p:cNvSpPr txBox="1">
            <a:spLocks noChangeArrowheads="1"/>
          </p:cNvSpPr>
          <p:nvPr/>
        </p:nvSpPr>
        <p:spPr bwMode="auto">
          <a:xfrm>
            <a:off x="7164388" y="3213100"/>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rgbClr val="0000FF"/>
                </a:solidFill>
                <a:latin typeface="Times New Roman" panose="02020603050405020304" pitchFamily="18" charset="0"/>
                <a:ea typeface="宋体" panose="02010600030101010101" pitchFamily="2" charset="-122"/>
              </a:rPr>
              <a:t>c</a:t>
            </a:r>
          </a:p>
        </p:txBody>
      </p:sp>
      <p:sp>
        <p:nvSpPr>
          <p:cNvPr id="38" name="Text Box 35"/>
          <p:cNvSpPr txBox="1">
            <a:spLocks noChangeArrowheads="1"/>
          </p:cNvSpPr>
          <p:nvPr/>
        </p:nvSpPr>
        <p:spPr bwMode="auto">
          <a:xfrm>
            <a:off x="7445375" y="32131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rgbClr val="0000FF"/>
                </a:solidFill>
                <a:latin typeface="Times New Roman" panose="02020603050405020304" pitchFamily="18" charset="0"/>
                <a:ea typeface="宋体" panose="02010600030101010101" pitchFamily="2" charset="-122"/>
              </a:rPr>
              <a:t>d</a:t>
            </a:r>
          </a:p>
        </p:txBody>
      </p:sp>
      <p:sp>
        <p:nvSpPr>
          <p:cNvPr id="39" name="Text Box 36"/>
          <p:cNvSpPr txBox="1">
            <a:spLocks noChangeArrowheads="1"/>
          </p:cNvSpPr>
          <p:nvPr/>
        </p:nvSpPr>
        <p:spPr bwMode="auto">
          <a:xfrm>
            <a:off x="7743825" y="3213100"/>
            <a:ext cx="26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rgbClr val="0000FF"/>
                </a:solidFill>
                <a:latin typeface="Times New Roman" panose="02020603050405020304" pitchFamily="18" charset="0"/>
                <a:ea typeface="宋体" panose="02010600030101010101" pitchFamily="2" charset="-122"/>
              </a:rPr>
              <a:t>/</a:t>
            </a:r>
          </a:p>
        </p:txBody>
      </p:sp>
      <p:sp>
        <p:nvSpPr>
          <p:cNvPr id="40" name="Text Box 37"/>
          <p:cNvSpPr txBox="1">
            <a:spLocks noChangeArrowheads="1"/>
          </p:cNvSpPr>
          <p:nvPr/>
        </p:nvSpPr>
        <p:spPr bwMode="auto">
          <a:xfrm>
            <a:off x="7974013" y="3213100"/>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rgbClr val="0000FF"/>
                </a:solidFill>
                <a:latin typeface="Times New Roman" panose="02020603050405020304" pitchFamily="18" charset="0"/>
                <a:ea typeface="宋体" panose="02010600030101010101" pitchFamily="2" charset="-122"/>
              </a:rPr>
              <a:t>e</a:t>
            </a:r>
          </a:p>
        </p:txBody>
      </p:sp>
      <p:sp>
        <p:nvSpPr>
          <p:cNvPr id="41" name="Text Box 38"/>
          <p:cNvSpPr txBox="1">
            <a:spLocks noChangeArrowheads="1"/>
          </p:cNvSpPr>
          <p:nvPr/>
        </p:nvSpPr>
        <p:spPr bwMode="auto">
          <a:xfrm>
            <a:off x="8255000" y="3213100"/>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rgbClr val="0000FF"/>
                </a:solidFill>
                <a:latin typeface="Times New Roman" panose="02020603050405020304" pitchFamily="18" charset="0"/>
                <a:ea typeface="宋体" panose="02010600030101010101" pitchFamily="2" charset="-122"/>
              </a:rPr>
              <a:t>f</a:t>
            </a:r>
          </a:p>
        </p:txBody>
      </p:sp>
      <p:sp>
        <p:nvSpPr>
          <p:cNvPr id="42" name="Text Box 39"/>
          <p:cNvSpPr txBox="1">
            <a:spLocks noChangeArrowheads="1"/>
          </p:cNvSpPr>
          <p:nvPr/>
        </p:nvSpPr>
        <p:spPr bwMode="auto">
          <a:xfrm>
            <a:off x="6989763" y="3748088"/>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zh-CN" altLang="zh-CN" sz="2400">
                <a:solidFill>
                  <a:srgbClr val="FF0066"/>
                </a:solidFill>
                <a:latin typeface="Times New Roman" panose="02020603050405020304" pitchFamily="18" charset="0"/>
                <a:ea typeface="宋体" panose="02010600030101010101" pitchFamily="2" charset="-122"/>
              </a:rPr>
              <a:t>-</a:t>
            </a:r>
            <a:endParaRPr kumimoji="1" lang="en-US" altLang="zh-CN" sz="2400">
              <a:solidFill>
                <a:srgbClr val="FF0066"/>
              </a:solidFill>
              <a:latin typeface="Times New Roman" panose="02020603050405020304" pitchFamily="18" charset="0"/>
              <a:ea typeface="宋体" panose="02010600030101010101" pitchFamily="2" charset="-122"/>
            </a:endParaRPr>
          </a:p>
        </p:txBody>
      </p:sp>
      <p:sp>
        <p:nvSpPr>
          <p:cNvPr id="43" name="Text Box 40"/>
          <p:cNvSpPr txBox="1">
            <a:spLocks noChangeArrowheads="1"/>
          </p:cNvSpPr>
          <p:nvPr/>
        </p:nvSpPr>
        <p:spPr bwMode="auto">
          <a:xfrm>
            <a:off x="5792788" y="3748088"/>
            <a:ext cx="35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zh-CN" altLang="zh-CN" sz="2400">
                <a:solidFill>
                  <a:srgbClr val="FF0066"/>
                </a:solidFill>
                <a:latin typeface="Times New Roman" panose="02020603050405020304" pitchFamily="18" charset="0"/>
                <a:ea typeface="宋体" panose="02010600030101010101" pitchFamily="2" charset="-122"/>
              </a:rPr>
              <a:t>+</a:t>
            </a:r>
            <a:endParaRPr kumimoji="1" lang="en-US" altLang="zh-CN" sz="2400">
              <a:solidFill>
                <a:srgbClr val="FF0066"/>
              </a:solidFill>
              <a:latin typeface="Times New Roman" panose="02020603050405020304" pitchFamily="18" charset="0"/>
              <a:ea typeface="宋体" panose="02010600030101010101" pitchFamily="2" charset="-122"/>
            </a:endParaRPr>
          </a:p>
        </p:txBody>
      </p:sp>
      <p:sp>
        <p:nvSpPr>
          <p:cNvPr id="44" name="Text Box 41"/>
          <p:cNvSpPr txBox="1">
            <a:spLocks noChangeArrowheads="1"/>
          </p:cNvSpPr>
          <p:nvPr/>
        </p:nvSpPr>
        <p:spPr bwMode="auto">
          <a:xfrm>
            <a:off x="5510213" y="3748088"/>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rgbClr val="FF0066"/>
                </a:solidFill>
                <a:latin typeface="Times New Roman" panose="02020603050405020304" pitchFamily="18" charset="0"/>
                <a:ea typeface="宋体" panose="02010600030101010101" pitchFamily="2" charset="-122"/>
              </a:rPr>
              <a:t>a</a:t>
            </a:r>
          </a:p>
        </p:txBody>
      </p:sp>
      <p:sp>
        <p:nvSpPr>
          <p:cNvPr id="45" name="Text Box 42"/>
          <p:cNvSpPr txBox="1">
            <a:spLocks noChangeArrowheads="1"/>
          </p:cNvSpPr>
          <p:nvPr/>
        </p:nvSpPr>
        <p:spPr bwMode="auto">
          <a:xfrm>
            <a:off x="6408738" y="37480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rgbClr val="FF0066"/>
                </a:solidFill>
                <a:latin typeface="Times New Roman" panose="02020603050405020304" pitchFamily="18" charset="0"/>
                <a:ea typeface="宋体" panose="02010600030101010101" pitchFamily="2" charset="-122"/>
              </a:rPr>
              <a:t>*</a:t>
            </a:r>
          </a:p>
        </p:txBody>
      </p:sp>
      <p:sp>
        <p:nvSpPr>
          <p:cNvPr id="46" name="Text Box 43"/>
          <p:cNvSpPr txBox="1">
            <a:spLocks noChangeArrowheads="1"/>
          </p:cNvSpPr>
          <p:nvPr/>
        </p:nvSpPr>
        <p:spPr bwMode="auto">
          <a:xfrm>
            <a:off x="6110288" y="37480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rgbClr val="FF0066"/>
                </a:solidFill>
                <a:latin typeface="Times New Roman" panose="02020603050405020304" pitchFamily="18" charset="0"/>
                <a:ea typeface="宋体" panose="02010600030101010101" pitchFamily="2" charset="-122"/>
              </a:rPr>
              <a:t>b</a:t>
            </a:r>
          </a:p>
        </p:txBody>
      </p:sp>
      <p:sp>
        <p:nvSpPr>
          <p:cNvPr id="47" name="Text Box 44"/>
          <p:cNvSpPr txBox="1">
            <a:spLocks noChangeArrowheads="1"/>
          </p:cNvSpPr>
          <p:nvPr/>
        </p:nvSpPr>
        <p:spPr bwMode="auto">
          <a:xfrm>
            <a:off x="7537450" y="3748088"/>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rgbClr val="FF0066"/>
                </a:solidFill>
                <a:latin typeface="Times New Roman" panose="02020603050405020304" pitchFamily="18" charset="0"/>
                <a:ea typeface="宋体" panose="02010600030101010101" pitchFamily="2" charset="-122"/>
              </a:rPr>
              <a:t>-</a:t>
            </a:r>
          </a:p>
        </p:txBody>
      </p:sp>
      <p:sp>
        <p:nvSpPr>
          <p:cNvPr id="48" name="Text Box 45"/>
          <p:cNvSpPr txBox="1">
            <a:spLocks noChangeArrowheads="1"/>
          </p:cNvSpPr>
          <p:nvPr/>
        </p:nvSpPr>
        <p:spPr bwMode="auto">
          <a:xfrm>
            <a:off x="6708775" y="3748088"/>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rgbClr val="FF0066"/>
                </a:solidFill>
                <a:latin typeface="Times New Roman" panose="02020603050405020304" pitchFamily="18" charset="0"/>
                <a:ea typeface="宋体" panose="02010600030101010101" pitchFamily="2" charset="-122"/>
              </a:rPr>
              <a:t>c</a:t>
            </a:r>
          </a:p>
        </p:txBody>
      </p:sp>
      <p:sp>
        <p:nvSpPr>
          <p:cNvPr id="49" name="Text Box 46"/>
          <p:cNvSpPr txBox="1">
            <a:spLocks noChangeArrowheads="1"/>
          </p:cNvSpPr>
          <p:nvPr/>
        </p:nvSpPr>
        <p:spPr bwMode="auto">
          <a:xfrm>
            <a:off x="7237413" y="37480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rgbClr val="FF0066"/>
                </a:solidFill>
                <a:latin typeface="Times New Roman" panose="02020603050405020304" pitchFamily="18" charset="0"/>
                <a:ea typeface="宋体" panose="02010600030101010101" pitchFamily="2" charset="-122"/>
              </a:rPr>
              <a:t>d</a:t>
            </a:r>
          </a:p>
        </p:txBody>
      </p:sp>
      <p:sp>
        <p:nvSpPr>
          <p:cNvPr id="50" name="Text Box 47"/>
          <p:cNvSpPr txBox="1">
            <a:spLocks noChangeArrowheads="1"/>
          </p:cNvSpPr>
          <p:nvPr/>
        </p:nvSpPr>
        <p:spPr bwMode="auto">
          <a:xfrm>
            <a:off x="8066088" y="3748088"/>
            <a:ext cx="268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rgbClr val="FF0066"/>
                </a:solidFill>
                <a:latin typeface="Times New Roman" panose="02020603050405020304" pitchFamily="18" charset="0"/>
                <a:ea typeface="宋体" panose="02010600030101010101" pitchFamily="2" charset="-122"/>
              </a:rPr>
              <a:t>/</a:t>
            </a:r>
          </a:p>
        </p:txBody>
      </p:sp>
      <p:sp>
        <p:nvSpPr>
          <p:cNvPr id="51" name="Text Box 48"/>
          <p:cNvSpPr txBox="1">
            <a:spLocks noChangeArrowheads="1"/>
          </p:cNvSpPr>
          <p:nvPr/>
        </p:nvSpPr>
        <p:spPr bwMode="auto">
          <a:xfrm>
            <a:off x="7785100" y="3748088"/>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rgbClr val="FF0066"/>
                </a:solidFill>
                <a:latin typeface="Times New Roman" panose="02020603050405020304" pitchFamily="18" charset="0"/>
                <a:ea typeface="宋体" panose="02010600030101010101" pitchFamily="2" charset="-122"/>
              </a:rPr>
              <a:t>e</a:t>
            </a:r>
          </a:p>
        </p:txBody>
      </p:sp>
      <p:sp>
        <p:nvSpPr>
          <p:cNvPr id="52" name="Text Box 49"/>
          <p:cNvSpPr txBox="1">
            <a:spLocks noChangeArrowheads="1"/>
          </p:cNvSpPr>
          <p:nvPr/>
        </p:nvSpPr>
        <p:spPr bwMode="auto">
          <a:xfrm>
            <a:off x="8296275" y="3748088"/>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rgbClr val="FF0066"/>
                </a:solidFill>
                <a:latin typeface="Times New Roman" panose="02020603050405020304" pitchFamily="18" charset="0"/>
                <a:ea typeface="宋体" panose="02010600030101010101" pitchFamily="2" charset="-122"/>
              </a:rPr>
              <a:t>f</a:t>
            </a:r>
          </a:p>
        </p:txBody>
      </p:sp>
      <p:sp>
        <p:nvSpPr>
          <p:cNvPr id="53" name="Text Box 50"/>
          <p:cNvSpPr txBox="1">
            <a:spLocks noChangeArrowheads="1"/>
          </p:cNvSpPr>
          <p:nvPr/>
        </p:nvSpPr>
        <p:spPr bwMode="auto">
          <a:xfrm>
            <a:off x="5762625" y="4867275"/>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zh-CN" altLang="zh-CN" sz="2400">
                <a:solidFill>
                  <a:schemeClr val="tx2"/>
                </a:solidFill>
                <a:latin typeface="Times New Roman" panose="02020603050405020304" pitchFamily="18" charset="0"/>
                <a:ea typeface="宋体" panose="02010600030101010101" pitchFamily="2" charset="-122"/>
              </a:rPr>
              <a:t>-</a:t>
            </a:r>
            <a:endParaRPr kumimoji="1" lang="en-US" altLang="zh-CN" sz="2400">
              <a:solidFill>
                <a:schemeClr val="tx2"/>
              </a:solidFill>
              <a:latin typeface="Times New Roman" panose="02020603050405020304" pitchFamily="18" charset="0"/>
              <a:ea typeface="宋体" panose="02010600030101010101" pitchFamily="2" charset="-122"/>
            </a:endParaRPr>
          </a:p>
        </p:txBody>
      </p:sp>
      <p:sp>
        <p:nvSpPr>
          <p:cNvPr id="54" name="Text Box 51"/>
          <p:cNvSpPr txBox="1">
            <a:spLocks noChangeArrowheads="1"/>
          </p:cNvSpPr>
          <p:nvPr/>
        </p:nvSpPr>
        <p:spPr bwMode="auto">
          <a:xfrm>
            <a:off x="5959475" y="4867275"/>
            <a:ext cx="35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zh-CN" altLang="zh-CN" sz="2400">
                <a:solidFill>
                  <a:schemeClr val="tx2"/>
                </a:solidFill>
                <a:latin typeface="Times New Roman" panose="02020603050405020304" pitchFamily="18" charset="0"/>
                <a:ea typeface="宋体" panose="02010600030101010101" pitchFamily="2" charset="-122"/>
              </a:rPr>
              <a:t>+</a:t>
            </a:r>
            <a:endParaRPr kumimoji="1" lang="en-US" altLang="zh-CN" sz="2400">
              <a:solidFill>
                <a:schemeClr val="tx2"/>
              </a:solidFill>
              <a:latin typeface="Times New Roman" panose="02020603050405020304" pitchFamily="18" charset="0"/>
              <a:ea typeface="宋体" panose="02010600030101010101" pitchFamily="2" charset="-122"/>
            </a:endParaRPr>
          </a:p>
        </p:txBody>
      </p:sp>
      <p:sp>
        <p:nvSpPr>
          <p:cNvPr id="55" name="Text Box 52"/>
          <p:cNvSpPr txBox="1">
            <a:spLocks noChangeArrowheads="1"/>
          </p:cNvSpPr>
          <p:nvPr/>
        </p:nvSpPr>
        <p:spPr bwMode="auto">
          <a:xfrm>
            <a:off x="6405563" y="4867275"/>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chemeClr val="tx2"/>
                </a:solidFill>
                <a:latin typeface="Times New Roman" panose="02020603050405020304" pitchFamily="18" charset="0"/>
                <a:ea typeface="宋体" panose="02010600030101010101" pitchFamily="2" charset="-122"/>
              </a:rPr>
              <a:t>a</a:t>
            </a:r>
          </a:p>
        </p:txBody>
      </p:sp>
      <p:sp>
        <p:nvSpPr>
          <p:cNvPr id="56" name="Text Box 53"/>
          <p:cNvSpPr txBox="1">
            <a:spLocks noChangeArrowheads="1"/>
          </p:cNvSpPr>
          <p:nvPr/>
        </p:nvSpPr>
        <p:spPr bwMode="auto">
          <a:xfrm>
            <a:off x="6635750" y="4867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chemeClr val="tx2"/>
                </a:solidFill>
                <a:latin typeface="Times New Roman" panose="02020603050405020304" pitchFamily="18" charset="0"/>
                <a:ea typeface="宋体" panose="02010600030101010101" pitchFamily="2" charset="-122"/>
              </a:rPr>
              <a:t>*</a:t>
            </a:r>
          </a:p>
        </p:txBody>
      </p:sp>
      <p:sp>
        <p:nvSpPr>
          <p:cNvPr id="57" name="Text Box 54"/>
          <p:cNvSpPr txBox="1">
            <a:spLocks noChangeArrowheads="1"/>
          </p:cNvSpPr>
          <p:nvPr/>
        </p:nvSpPr>
        <p:spPr bwMode="auto">
          <a:xfrm>
            <a:off x="7310438" y="4867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chemeClr val="tx2"/>
                </a:solidFill>
                <a:latin typeface="Times New Roman" panose="02020603050405020304" pitchFamily="18" charset="0"/>
                <a:ea typeface="宋体" panose="02010600030101010101" pitchFamily="2" charset="-122"/>
              </a:rPr>
              <a:t>b</a:t>
            </a:r>
          </a:p>
        </p:txBody>
      </p:sp>
      <p:sp>
        <p:nvSpPr>
          <p:cNvPr id="58" name="Text Box 55"/>
          <p:cNvSpPr txBox="1">
            <a:spLocks noChangeArrowheads="1"/>
          </p:cNvSpPr>
          <p:nvPr/>
        </p:nvSpPr>
        <p:spPr bwMode="auto">
          <a:xfrm>
            <a:off x="7558088" y="4867275"/>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chemeClr val="tx2"/>
                </a:solidFill>
                <a:latin typeface="Times New Roman" panose="02020603050405020304" pitchFamily="18" charset="0"/>
                <a:ea typeface="宋体" panose="02010600030101010101" pitchFamily="2" charset="-122"/>
              </a:rPr>
              <a:t>-</a:t>
            </a:r>
          </a:p>
        </p:txBody>
      </p:sp>
      <p:sp>
        <p:nvSpPr>
          <p:cNvPr id="59" name="Text Box 56"/>
          <p:cNvSpPr txBox="1">
            <a:spLocks noChangeArrowheads="1"/>
          </p:cNvSpPr>
          <p:nvPr/>
        </p:nvSpPr>
        <p:spPr bwMode="auto">
          <a:xfrm>
            <a:off x="7754938" y="4867275"/>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chemeClr val="tx2"/>
                </a:solidFill>
                <a:latin typeface="Times New Roman" panose="02020603050405020304" pitchFamily="18" charset="0"/>
                <a:ea typeface="宋体" panose="02010600030101010101" pitchFamily="2" charset="-122"/>
              </a:rPr>
              <a:t>c</a:t>
            </a:r>
          </a:p>
        </p:txBody>
      </p:sp>
      <p:sp>
        <p:nvSpPr>
          <p:cNvPr id="60" name="Text Box 57"/>
          <p:cNvSpPr txBox="1">
            <a:spLocks noChangeArrowheads="1"/>
          </p:cNvSpPr>
          <p:nvPr/>
        </p:nvSpPr>
        <p:spPr bwMode="auto">
          <a:xfrm>
            <a:off x="7985125" y="4867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chemeClr val="tx2"/>
                </a:solidFill>
                <a:latin typeface="Times New Roman" panose="02020603050405020304" pitchFamily="18" charset="0"/>
                <a:ea typeface="宋体" panose="02010600030101010101" pitchFamily="2" charset="-122"/>
              </a:rPr>
              <a:t>d</a:t>
            </a:r>
          </a:p>
        </p:txBody>
      </p:sp>
      <p:sp>
        <p:nvSpPr>
          <p:cNvPr id="61" name="Text Box 58"/>
          <p:cNvSpPr txBox="1">
            <a:spLocks noChangeArrowheads="1"/>
          </p:cNvSpPr>
          <p:nvPr/>
        </p:nvSpPr>
        <p:spPr bwMode="auto">
          <a:xfrm>
            <a:off x="6226175" y="4867275"/>
            <a:ext cx="26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chemeClr val="tx2"/>
                </a:solidFill>
                <a:latin typeface="Times New Roman" panose="02020603050405020304" pitchFamily="18" charset="0"/>
                <a:ea typeface="宋体" panose="02010600030101010101" pitchFamily="2" charset="-122"/>
              </a:rPr>
              <a:t>/</a:t>
            </a:r>
          </a:p>
        </p:txBody>
      </p:sp>
      <p:sp>
        <p:nvSpPr>
          <p:cNvPr id="62" name="Text Box 59"/>
          <p:cNvSpPr txBox="1">
            <a:spLocks noChangeArrowheads="1"/>
          </p:cNvSpPr>
          <p:nvPr/>
        </p:nvSpPr>
        <p:spPr bwMode="auto">
          <a:xfrm>
            <a:off x="6883400" y="4867275"/>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chemeClr val="tx2"/>
                </a:solidFill>
                <a:latin typeface="Times New Roman" panose="02020603050405020304" pitchFamily="18" charset="0"/>
                <a:ea typeface="宋体" panose="02010600030101010101" pitchFamily="2" charset="-122"/>
              </a:rPr>
              <a:t>e</a:t>
            </a:r>
          </a:p>
        </p:txBody>
      </p:sp>
      <p:sp>
        <p:nvSpPr>
          <p:cNvPr id="63" name="Text Box 60"/>
          <p:cNvSpPr txBox="1">
            <a:spLocks noChangeArrowheads="1"/>
          </p:cNvSpPr>
          <p:nvPr/>
        </p:nvSpPr>
        <p:spPr bwMode="auto">
          <a:xfrm>
            <a:off x="7113588" y="4867275"/>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chemeClr val="tx2"/>
                </a:solidFill>
                <a:latin typeface="Times New Roman" panose="02020603050405020304" pitchFamily="18" charset="0"/>
                <a:ea typeface="宋体" panose="02010600030101010101" pitchFamily="2" charset="-122"/>
              </a:rPr>
              <a:t>f</a:t>
            </a:r>
          </a:p>
        </p:txBody>
      </p:sp>
      <p:sp>
        <p:nvSpPr>
          <p:cNvPr id="64" name="Text Box 61"/>
          <p:cNvSpPr txBox="1">
            <a:spLocks noChangeArrowheads="1"/>
          </p:cNvSpPr>
          <p:nvPr/>
        </p:nvSpPr>
        <p:spPr bwMode="auto">
          <a:xfrm>
            <a:off x="8435975" y="4287838"/>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zh-CN" altLang="zh-CN" sz="2400">
                <a:solidFill>
                  <a:schemeClr val="folHlink"/>
                </a:solidFill>
                <a:latin typeface="Times New Roman" panose="02020603050405020304" pitchFamily="18" charset="0"/>
                <a:ea typeface="宋体" panose="02010600030101010101" pitchFamily="2" charset="-122"/>
              </a:rPr>
              <a:t>-</a:t>
            </a:r>
            <a:endParaRPr kumimoji="1" lang="en-US" altLang="zh-CN" sz="2400">
              <a:solidFill>
                <a:schemeClr val="folHlink"/>
              </a:solidFill>
              <a:latin typeface="Times New Roman" panose="02020603050405020304" pitchFamily="18" charset="0"/>
              <a:ea typeface="宋体" panose="02010600030101010101" pitchFamily="2" charset="-122"/>
            </a:endParaRPr>
          </a:p>
        </p:txBody>
      </p:sp>
      <p:sp>
        <p:nvSpPr>
          <p:cNvPr id="65" name="Text Box 62"/>
          <p:cNvSpPr txBox="1">
            <a:spLocks noChangeArrowheads="1"/>
          </p:cNvSpPr>
          <p:nvPr/>
        </p:nvSpPr>
        <p:spPr bwMode="auto">
          <a:xfrm>
            <a:off x="7318375" y="4287838"/>
            <a:ext cx="35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zh-CN" altLang="zh-CN" sz="2400">
                <a:solidFill>
                  <a:schemeClr val="folHlink"/>
                </a:solidFill>
                <a:latin typeface="Times New Roman" panose="02020603050405020304" pitchFamily="18" charset="0"/>
                <a:ea typeface="宋体" panose="02010600030101010101" pitchFamily="2" charset="-122"/>
              </a:rPr>
              <a:t>+</a:t>
            </a:r>
            <a:endParaRPr kumimoji="1" lang="en-US" altLang="zh-CN" sz="2400">
              <a:solidFill>
                <a:schemeClr val="folHlink"/>
              </a:solidFill>
              <a:latin typeface="Times New Roman" panose="02020603050405020304" pitchFamily="18" charset="0"/>
              <a:ea typeface="宋体" panose="02010600030101010101" pitchFamily="2" charset="-122"/>
            </a:endParaRPr>
          </a:p>
        </p:txBody>
      </p:sp>
      <p:sp>
        <p:nvSpPr>
          <p:cNvPr id="66" name="Text Box 63"/>
          <p:cNvSpPr txBox="1">
            <a:spLocks noChangeArrowheads="1"/>
          </p:cNvSpPr>
          <p:nvPr/>
        </p:nvSpPr>
        <p:spPr bwMode="auto">
          <a:xfrm>
            <a:off x="5549900" y="4287838"/>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chemeClr val="folHlink"/>
                </a:solidFill>
                <a:latin typeface="Times New Roman" panose="02020603050405020304" pitchFamily="18" charset="0"/>
                <a:ea typeface="宋体" panose="02010600030101010101" pitchFamily="2" charset="-122"/>
              </a:rPr>
              <a:t>a</a:t>
            </a:r>
          </a:p>
        </p:txBody>
      </p:sp>
      <p:sp>
        <p:nvSpPr>
          <p:cNvPr id="67" name="Text Box 64"/>
          <p:cNvSpPr txBox="1">
            <a:spLocks noChangeArrowheads="1"/>
          </p:cNvSpPr>
          <p:nvPr/>
        </p:nvSpPr>
        <p:spPr bwMode="auto">
          <a:xfrm>
            <a:off x="7008813" y="42878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chemeClr val="folHlink"/>
                </a:solidFill>
                <a:latin typeface="Times New Roman" panose="02020603050405020304" pitchFamily="18" charset="0"/>
                <a:ea typeface="宋体" panose="02010600030101010101" pitchFamily="2" charset="-122"/>
              </a:rPr>
              <a:t>*</a:t>
            </a:r>
          </a:p>
        </p:txBody>
      </p:sp>
      <p:sp>
        <p:nvSpPr>
          <p:cNvPr id="68" name="Text Box 65"/>
          <p:cNvSpPr txBox="1">
            <a:spLocks noChangeArrowheads="1"/>
          </p:cNvSpPr>
          <p:nvPr/>
        </p:nvSpPr>
        <p:spPr bwMode="auto">
          <a:xfrm>
            <a:off x="5842000" y="42878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chemeClr val="folHlink"/>
                </a:solidFill>
                <a:latin typeface="Times New Roman" panose="02020603050405020304" pitchFamily="18" charset="0"/>
                <a:ea typeface="宋体" panose="02010600030101010101" pitchFamily="2" charset="-122"/>
              </a:rPr>
              <a:t>b</a:t>
            </a:r>
          </a:p>
        </p:txBody>
      </p:sp>
      <p:sp>
        <p:nvSpPr>
          <p:cNvPr id="69" name="Text Box 66"/>
          <p:cNvSpPr txBox="1">
            <a:spLocks noChangeArrowheads="1"/>
          </p:cNvSpPr>
          <p:nvPr/>
        </p:nvSpPr>
        <p:spPr bwMode="auto">
          <a:xfrm>
            <a:off x="6751638" y="4287838"/>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chemeClr val="folHlink"/>
                </a:solidFill>
                <a:latin typeface="Times New Roman" panose="02020603050405020304" pitchFamily="18" charset="0"/>
                <a:ea typeface="宋体" panose="02010600030101010101" pitchFamily="2" charset="-122"/>
              </a:rPr>
              <a:t>-</a:t>
            </a:r>
          </a:p>
        </p:txBody>
      </p:sp>
      <p:sp>
        <p:nvSpPr>
          <p:cNvPr id="70" name="Text Box 67"/>
          <p:cNvSpPr txBox="1">
            <a:spLocks noChangeArrowheads="1"/>
          </p:cNvSpPr>
          <p:nvPr/>
        </p:nvSpPr>
        <p:spPr bwMode="auto">
          <a:xfrm>
            <a:off x="6151563" y="4287838"/>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chemeClr val="folHlink"/>
                </a:solidFill>
                <a:latin typeface="Times New Roman" panose="02020603050405020304" pitchFamily="18" charset="0"/>
                <a:ea typeface="宋体" panose="02010600030101010101" pitchFamily="2" charset="-122"/>
              </a:rPr>
              <a:t>c</a:t>
            </a:r>
          </a:p>
        </p:txBody>
      </p:sp>
      <p:sp>
        <p:nvSpPr>
          <p:cNvPr id="71" name="Text Box 68"/>
          <p:cNvSpPr txBox="1">
            <a:spLocks noChangeArrowheads="1"/>
          </p:cNvSpPr>
          <p:nvPr/>
        </p:nvSpPr>
        <p:spPr bwMode="auto">
          <a:xfrm>
            <a:off x="6442075" y="42878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chemeClr val="folHlink"/>
                </a:solidFill>
                <a:latin typeface="Times New Roman" panose="02020603050405020304" pitchFamily="18" charset="0"/>
                <a:ea typeface="宋体" panose="02010600030101010101" pitchFamily="2" charset="-122"/>
              </a:rPr>
              <a:t>d</a:t>
            </a:r>
          </a:p>
        </p:txBody>
      </p:sp>
      <p:sp>
        <p:nvSpPr>
          <p:cNvPr id="72" name="Text Box 69"/>
          <p:cNvSpPr txBox="1">
            <a:spLocks noChangeArrowheads="1"/>
          </p:cNvSpPr>
          <p:nvPr/>
        </p:nvSpPr>
        <p:spPr bwMode="auto">
          <a:xfrm>
            <a:off x="8196263" y="4287838"/>
            <a:ext cx="268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chemeClr val="folHlink"/>
                </a:solidFill>
                <a:latin typeface="Times New Roman" panose="02020603050405020304" pitchFamily="18" charset="0"/>
                <a:ea typeface="宋体" panose="02010600030101010101" pitchFamily="2" charset="-122"/>
              </a:rPr>
              <a:t>/</a:t>
            </a:r>
          </a:p>
        </p:txBody>
      </p:sp>
      <p:sp>
        <p:nvSpPr>
          <p:cNvPr id="73" name="Text Box 70"/>
          <p:cNvSpPr txBox="1">
            <a:spLocks noChangeArrowheads="1"/>
          </p:cNvSpPr>
          <p:nvPr/>
        </p:nvSpPr>
        <p:spPr bwMode="auto">
          <a:xfrm>
            <a:off x="7646988" y="4287838"/>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chemeClr val="folHlink"/>
                </a:solidFill>
                <a:latin typeface="Times New Roman" panose="02020603050405020304" pitchFamily="18" charset="0"/>
                <a:ea typeface="宋体" panose="02010600030101010101" pitchFamily="2" charset="-122"/>
              </a:rPr>
              <a:t>e</a:t>
            </a:r>
          </a:p>
        </p:txBody>
      </p:sp>
      <p:sp>
        <p:nvSpPr>
          <p:cNvPr id="74" name="Text Box 71"/>
          <p:cNvSpPr txBox="1">
            <a:spLocks noChangeArrowheads="1"/>
          </p:cNvSpPr>
          <p:nvPr/>
        </p:nvSpPr>
        <p:spPr bwMode="auto">
          <a:xfrm>
            <a:off x="7937500" y="4287838"/>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chemeClr val="folHlink"/>
                </a:solidFill>
                <a:latin typeface="Times New Roman" panose="02020603050405020304" pitchFamily="18" charset="0"/>
                <a:ea typeface="宋体" panose="02010600030101010101" pitchFamily="2" charset="-122"/>
              </a:rPr>
              <a:t>f</a:t>
            </a:r>
          </a:p>
        </p:txBody>
      </p:sp>
    </p:spTree>
    <p:extLst>
      <p:ext uri="{BB962C8B-B14F-4D97-AF65-F5344CB8AC3E}">
        <p14:creationId xmlns:p14="http://schemas.microsoft.com/office/powerpoint/2010/main" val="32689086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6">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xEl>
                                              <p:pRg st="0" end="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
                                            <p:txEl>
                                              <p:pRg st="0" end="0"/>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0">
                                            <p:txEl>
                                              <p:pRg st="0" end="0"/>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2">
                                            <p:txEl>
                                              <p:pRg st="0" end="0"/>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6">
                                            <p:txEl>
                                              <p:pRg st="0" end="0"/>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8">
                                            <p:txEl>
                                              <p:pRg st="0" end="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0">
                                            <p:txEl>
                                              <p:pRg st="0" end="0"/>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1">
                                            <p:txEl>
                                              <p:pRg st="0" end="0"/>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9">
                                            <p:txEl>
                                              <p:pRg st="0" end="0"/>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7">
                                            <p:txEl>
                                              <p:pRg st="0" end="0"/>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5">
                                            <p:txEl>
                                              <p:pRg st="0" end="0"/>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3">
                                            <p:txEl>
                                              <p:pRg st="0" end="0"/>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4">
                                            <p:txEl>
                                              <p:pRg st="0" end="0"/>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2">
                                            <p:txEl>
                                              <p:pRg st="0" end="0"/>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4">
                                            <p:txEl>
                                              <p:pRg st="0" end="0"/>
                                            </p:txEl>
                                          </p:spTgt>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3">
                                            <p:txEl>
                                              <p:pRg st="0" end="0"/>
                                            </p:tx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4">
                                            <p:txEl>
                                              <p:pRg st="0" end="0"/>
                                            </p:txEl>
                                          </p:spTgt>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1">
                                            <p:txEl>
                                              <p:pRg st="0" end="0"/>
                                            </p:txEl>
                                          </p:spTgt>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5">
                                            <p:txEl>
                                              <p:pRg st="0" end="0"/>
                                            </p:txEl>
                                          </p:spTgt>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6">
                                            <p:txEl>
                                              <p:pRg st="0" end="0"/>
                                            </p:txEl>
                                          </p:spTgt>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62">
                                            <p:txEl>
                                              <p:pRg st="0" end="0"/>
                                            </p:txEl>
                                          </p:spTgt>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3">
                                            <p:txEl>
                                              <p:pRg st="0" end="0"/>
                                            </p:txEl>
                                          </p:spTgt>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7">
                                            <p:txEl>
                                              <p:pRg st="0" end="0"/>
                                            </p:txEl>
                                          </p:spTgt>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8">
                                            <p:txEl>
                                              <p:pRg st="0" end="0"/>
                                            </p:txEl>
                                          </p:spTgt>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9">
                                            <p:txEl>
                                              <p:pRg st="0" end="0"/>
                                            </p:txEl>
                                          </p:spTgt>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autoUpdateAnimBg="0"/>
      <p:bldP spid="32" grpId="0" build="p" autoUpdateAnimBg="0"/>
      <p:bldP spid="33" grpId="0" build="p" autoUpdateAnimBg="0"/>
      <p:bldP spid="34" grpId="0" build="p" autoUpdateAnimBg="0"/>
      <p:bldP spid="35" grpId="0" build="p" autoUpdateAnimBg="0"/>
      <p:bldP spid="36" grpId="0" build="p" autoUpdateAnimBg="0"/>
      <p:bldP spid="37" grpId="0" build="p" autoUpdateAnimBg="0"/>
      <p:bldP spid="38" grpId="0" build="p" autoUpdateAnimBg="0"/>
      <p:bldP spid="39" grpId="0" build="p" autoUpdateAnimBg="0"/>
      <p:bldP spid="40" grpId="0" build="p" autoUpdateAnimBg="0"/>
      <p:bldP spid="41" grpId="0" build="p" autoUpdateAnimBg="0"/>
      <p:bldP spid="42" grpId="0" build="p" autoUpdateAnimBg="0"/>
      <p:bldP spid="43" grpId="0" build="p" autoUpdateAnimBg="0"/>
      <p:bldP spid="44" grpId="0" build="p" autoUpdateAnimBg="0"/>
      <p:bldP spid="45" grpId="0" build="p" autoUpdateAnimBg="0"/>
      <p:bldP spid="46" grpId="0" build="p" autoUpdateAnimBg="0"/>
      <p:bldP spid="47" grpId="0" build="p" autoUpdateAnimBg="0"/>
      <p:bldP spid="48" grpId="0" build="p" autoUpdateAnimBg="0"/>
      <p:bldP spid="49" grpId="0" build="p" autoUpdateAnimBg="0"/>
      <p:bldP spid="50" grpId="0" build="p" autoUpdateAnimBg="0"/>
      <p:bldP spid="51" grpId="0" build="p" autoUpdateAnimBg="0"/>
      <p:bldP spid="52" grpId="0" build="p" autoUpdateAnimBg="0"/>
      <p:bldP spid="53" grpId="0" build="p" autoUpdateAnimBg="0"/>
      <p:bldP spid="54" grpId="0" build="p" autoUpdateAnimBg="0"/>
      <p:bldP spid="55" grpId="0" build="p" autoUpdateAnimBg="0"/>
      <p:bldP spid="56" grpId="0" build="p" autoUpdateAnimBg="0"/>
      <p:bldP spid="57" grpId="0" build="p" autoUpdateAnimBg="0"/>
      <p:bldP spid="58" grpId="0" build="p" autoUpdateAnimBg="0"/>
      <p:bldP spid="59" grpId="0" build="p" autoUpdateAnimBg="0"/>
      <p:bldP spid="60" grpId="0" build="p" autoUpdateAnimBg="0"/>
      <p:bldP spid="61" grpId="0" build="p" autoUpdateAnimBg="0"/>
      <p:bldP spid="62" grpId="0" build="p" autoUpdateAnimBg="0"/>
      <p:bldP spid="63" grpId="0" build="p" autoUpdateAnimBg="0"/>
      <p:bldP spid="64" grpId="0" build="p" autoUpdateAnimBg="0"/>
      <p:bldP spid="65" grpId="0" build="p" autoUpdateAnimBg="0"/>
      <p:bldP spid="66" grpId="0" build="p" autoUpdateAnimBg="0"/>
      <p:bldP spid="67" grpId="0" build="p" autoUpdateAnimBg="0"/>
      <p:bldP spid="68" grpId="0" build="p" autoUpdateAnimBg="0"/>
      <p:bldP spid="69" grpId="0" build="p" autoUpdateAnimBg="0"/>
      <p:bldP spid="70" grpId="0" build="p" autoUpdateAnimBg="0"/>
      <p:bldP spid="71" grpId="0" build="p" autoUpdateAnimBg="0"/>
      <p:bldP spid="72" grpId="0" build="p" autoUpdateAnimBg="0"/>
      <p:bldP spid="73" grpId="0" build="p" autoUpdateAnimBg="0"/>
      <p:bldP spid="74"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AE1D031-697A-4A16-BF58-4D6846EBA6E0}" type="slidenum">
              <a:rPr lang="zh-CN" altLang="en-US" smtClean="0"/>
              <a:pPr>
                <a:defRPr/>
              </a:pPr>
              <a:t>41</a:t>
            </a:fld>
            <a:endParaRPr lang="zh-CN" altLang="en-US"/>
          </a:p>
        </p:txBody>
      </p:sp>
      <p:sp>
        <p:nvSpPr>
          <p:cNvPr id="2" name="标题 1"/>
          <p:cNvSpPr>
            <a:spLocks noGrp="1"/>
          </p:cNvSpPr>
          <p:nvPr>
            <p:ph type="title" idx="4294967295"/>
          </p:nvPr>
        </p:nvSpPr>
        <p:spPr>
          <a:xfrm>
            <a:off x="1439863" y="315913"/>
            <a:ext cx="7704137" cy="592137"/>
          </a:xfrm>
        </p:spPr>
        <p:txBody>
          <a:bodyPr/>
          <a:lstStyle/>
          <a:p>
            <a:r>
              <a:rPr lang="zh-CN" altLang="en-US" dirty="0"/>
              <a:t>遍历算法的分析</a:t>
            </a:r>
          </a:p>
        </p:txBody>
      </p:sp>
      <p:sp>
        <p:nvSpPr>
          <p:cNvPr id="3" name="内容占位符 2"/>
          <p:cNvSpPr>
            <a:spLocks noGrp="1"/>
          </p:cNvSpPr>
          <p:nvPr>
            <p:ph idx="4294967295"/>
          </p:nvPr>
        </p:nvSpPr>
        <p:spPr>
          <a:xfrm>
            <a:off x="0" y="1125538"/>
            <a:ext cx="8207375" cy="1397000"/>
          </a:xfrm>
        </p:spPr>
        <p:txBody>
          <a:bodyPr/>
          <a:lstStyle/>
          <a:p>
            <a:r>
              <a:rPr kumimoji="1" lang="zh-CN" altLang="en-US" sz="2800" b="1" kern="1200" dirty="0">
                <a:solidFill>
                  <a:srgbClr val="000000"/>
                </a:solidFill>
                <a:latin typeface="Times New Roman" panose="02020603050405020304" pitchFamily="18" charset="0"/>
                <a:ea typeface="楷体_GB2312"/>
                <a:cs typeface="楷体_GB2312"/>
              </a:rPr>
              <a:t>如果去掉输出语句，从递归的角度看，三种算法是完全相同的，或说这三种算法的</a:t>
            </a:r>
            <a:r>
              <a:rPr kumimoji="1" lang="zh-CN" altLang="en-US" sz="2800" b="1" kern="1200" dirty="0">
                <a:solidFill>
                  <a:srgbClr val="FF3300"/>
                </a:solidFill>
                <a:latin typeface="Times New Roman" panose="02020603050405020304" pitchFamily="18" charset="0"/>
                <a:ea typeface="楷体_GB2312"/>
                <a:cs typeface="楷体_GB2312"/>
              </a:rPr>
              <a:t>访问路径是相同的，只是访问结点的时机不同</a:t>
            </a:r>
            <a:endParaRPr lang="zh-CN" altLang="en-US" dirty="0"/>
          </a:p>
        </p:txBody>
      </p:sp>
      <p:grpSp>
        <p:nvGrpSpPr>
          <p:cNvPr id="5" name="Group 6"/>
          <p:cNvGrpSpPr>
            <a:grpSpLocks/>
          </p:cNvGrpSpPr>
          <p:nvPr/>
        </p:nvGrpSpPr>
        <p:grpSpPr bwMode="auto">
          <a:xfrm>
            <a:off x="467544" y="2629576"/>
            <a:ext cx="3581401" cy="3810000"/>
            <a:chOff x="96" y="1488"/>
            <a:chExt cx="2256" cy="2400"/>
          </a:xfrm>
        </p:grpSpPr>
        <p:sp>
          <p:nvSpPr>
            <p:cNvPr id="6" name="Oval 7"/>
            <p:cNvSpPr>
              <a:spLocks noChangeArrowheads="1"/>
            </p:cNvSpPr>
            <p:nvPr/>
          </p:nvSpPr>
          <p:spPr bwMode="auto">
            <a:xfrm>
              <a:off x="1207" y="1510"/>
              <a:ext cx="231" cy="234"/>
            </a:xfrm>
            <a:prstGeom prst="ellipse">
              <a:avLst/>
            </a:prstGeom>
            <a:solidFill>
              <a:schemeClr val="accent1"/>
            </a:solidFill>
            <a:ln w="38100">
              <a:solidFill>
                <a:srgbClr val="000080"/>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eaLnBrk="1" hangingPunct="1">
                <a:spcBef>
                  <a:spcPct val="0"/>
                </a:spcBef>
              </a:pPr>
              <a:r>
                <a:rPr lang="en-US" altLang="zh-CN" sz="1800" b="0">
                  <a:ea typeface="宋体" panose="02010600030101010101" pitchFamily="2" charset="-122"/>
                </a:rPr>
                <a:t>A</a:t>
              </a:r>
            </a:p>
          </p:txBody>
        </p:sp>
        <p:sp>
          <p:nvSpPr>
            <p:cNvPr id="7" name="Oval 8"/>
            <p:cNvSpPr>
              <a:spLocks noChangeArrowheads="1"/>
            </p:cNvSpPr>
            <p:nvPr/>
          </p:nvSpPr>
          <p:spPr bwMode="auto">
            <a:xfrm>
              <a:off x="836" y="3155"/>
              <a:ext cx="232" cy="233"/>
            </a:xfrm>
            <a:prstGeom prst="ellipse">
              <a:avLst/>
            </a:prstGeom>
            <a:solidFill>
              <a:schemeClr val="accent1"/>
            </a:solidFill>
            <a:ln w="38100">
              <a:solidFill>
                <a:srgbClr val="000080"/>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eaLnBrk="1" hangingPunct="1">
                <a:spcBef>
                  <a:spcPct val="0"/>
                </a:spcBef>
              </a:pPr>
              <a:r>
                <a:rPr lang="en-US" altLang="zh-CN" sz="1800" b="0">
                  <a:ea typeface="宋体" panose="02010600030101010101" pitchFamily="2" charset="-122"/>
                </a:rPr>
                <a:t>F</a:t>
              </a:r>
            </a:p>
          </p:txBody>
        </p:sp>
        <p:sp>
          <p:nvSpPr>
            <p:cNvPr id="8" name="Oval 9"/>
            <p:cNvSpPr>
              <a:spLocks noChangeArrowheads="1"/>
            </p:cNvSpPr>
            <p:nvPr/>
          </p:nvSpPr>
          <p:spPr bwMode="auto">
            <a:xfrm>
              <a:off x="1207" y="2599"/>
              <a:ext cx="231" cy="233"/>
            </a:xfrm>
            <a:prstGeom prst="ellipse">
              <a:avLst/>
            </a:prstGeom>
            <a:solidFill>
              <a:schemeClr val="accent1"/>
            </a:solidFill>
            <a:ln w="38100">
              <a:solidFill>
                <a:srgbClr val="000080"/>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eaLnBrk="1" hangingPunct="1">
                <a:spcBef>
                  <a:spcPct val="0"/>
                </a:spcBef>
              </a:pPr>
              <a:r>
                <a:rPr lang="en-US" altLang="zh-CN" sz="1800" b="0">
                  <a:ea typeface="宋体" panose="02010600030101010101" pitchFamily="2" charset="-122"/>
                </a:rPr>
                <a:t>E</a:t>
              </a:r>
            </a:p>
          </p:txBody>
        </p:sp>
        <p:sp>
          <p:nvSpPr>
            <p:cNvPr id="9" name="Oval 10"/>
            <p:cNvSpPr>
              <a:spLocks noChangeArrowheads="1"/>
            </p:cNvSpPr>
            <p:nvPr/>
          </p:nvSpPr>
          <p:spPr bwMode="auto">
            <a:xfrm>
              <a:off x="489" y="2621"/>
              <a:ext cx="232" cy="234"/>
            </a:xfrm>
            <a:prstGeom prst="ellipse">
              <a:avLst/>
            </a:prstGeom>
            <a:solidFill>
              <a:schemeClr val="accent1"/>
            </a:solidFill>
            <a:ln w="38100">
              <a:solidFill>
                <a:srgbClr val="000080"/>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eaLnBrk="1" hangingPunct="1">
                <a:spcBef>
                  <a:spcPct val="0"/>
                </a:spcBef>
              </a:pPr>
              <a:r>
                <a:rPr lang="en-US" altLang="zh-CN" sz="1800" b="0">
                  <a:ea typeface="宋体" panose="02010600030101010101" pitchFamily="2" charset="-122"/>
                </a:rPr>
                <a:t>D</a:t>
              </a:r>
            </a:p>
          </p:txBody>
        </p:sp>
        <p:sp>
          <p:nvSpPr>
            <p:cNvPr id="10" name="Oval 11"/>
            <p:cNvSpPr>
              <a:spLocks noChangeArrowheads="1"/>
            </p:cNvSpPr>
            <p:nvPr/>
          </p:nvSpPr>
          <p:spPr bwMode="auto">
            <a:xfrm>
              <a:off x="1727" y="2010"/>
              <a:ext cx="232" cy="234"/>
            </a:xfrm>
            <a:prstGeom prst="ellipse">
              <a:avLst/>
            </a:prstGeom>
            <a:solidFill>
              <a:schemeClr val="accent1"/>
            </a:solidFill>
            <a:ln w="38100">
              <a:solidFill>
                <a:srgbClr val="000080"/>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eaLnBrk="1" hangingPunct="1">
                <a:spcBef>
                  <a:spcPct val="0"/>
                </a:spcBef>
              </a:pPr>
              <a:r>
                <a:rPr lang="en-US" altLang="zh-CN" sz="1800" b="0">
                  <a:ea typeface="宋体" panose="02010600030101010101" pitchFamily="2" charset="-122"/>
                </a:rPr>
                <a:t>C</a:t>
              </a:r>
            </a:p>
          </p:txBody>
        </p:sp>
        <p:sp>
          <p:nvSpPr>
            <p:cNvPr id="11" name="Oval 12"/>
            <p:cNvSpPr>
              <a:spLocks noChangeArrowheads="1"/>
            </p:cNvSpPr>
            <p:nvPr/>
          </p:nvSpPr>
          <p:spPr bwMode="auto">
            <a:xfrm>
              <a:off x="825" y="2044"/>
              <a:ext cx="231" cy="233"/>
            </a:xfrm>
            <a:prstGeom prst="ellipse">
              <a:avLst/>
            </a:prstGeom>
            <a:solidFill>
              <a:schemeClr val="accent1"/>
            </a:solidFill>
            <a:ln w="38100">
              <a:solidFill>
                <a:srgbClr val="000080"/>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eaLnBrk="1" hangingPunct="1">
                <a:spcBef>
                  <a:spcPct val="0"/>
                </a:spcBef>
              </a:pPr>
              <a:r>
                <a:rPr lang="en-US" altLang="zh-CN" sz="1800" b="0">
                  <a:ea typeface="宋体" panose="02010600030101010101" pitchFamily="2" charset="-122"/>
                </a:rPr>
                <a:t>B</a:t>
              </a:r>
            </a:p>
          </p:txBody>
        </p:sp>
        <p:sp>
          <p:nvSpPr>
            <p:cNvPr id="12" name="Oval 13"/>
            <p:cNvSpPr>
              <a:spLocks noChangeArrowheads="1"/>
            </p:cNvSpPr>
            <p:nvPr/>
          </p:nvSpPr>
          <p:spPr bwMode="auto">
            <a:xfrm>
              <a:off x="1542" y="3177"/>
              <a:ext cx="232" cy="233"/>
            </a:xfrm>
            <a:prstGeom prst="ellipse">
              <a:avLst/>
            </a:prstGeom>
            <a:solidFill>
              <a:schemeClr val="accent1"/>
            </a:solidFill>
            <a:ln w="38100">
              <a:solidFill>
                <a:srgbClr val="000080"/>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eaLnBrk="1" hangingPunct="1">
                <a:spcBef>
                  <a:spcPct val="0"/>
                </a:spcBef>
              </a:pPr>
              <a:r>
                <a:rPr lang="en-US" altLang="zh-CN" sz="1800" b="0">
                  <a:ea typeface="宋体" panose="02010600030101010101" pitchFamily="2" charset="-122"/>
                </a:rPr>
                <a:t>G</a:t>
              </a:r>
            </a:p>
          </p:txBody>
        </p:sp>
        <p:sp>
          <p:nvSpPr>
            <p:cNvPr id="13" name="Line 14"/>
            <p:cNvSpPr>
              <a:spLocks noChangeShapeType="1"/>
            </p:cNvSpPr>
            <p:nvPr/>
          </p:nvSpPr>
          <p:spPr bwMode="auto">
            <a:xfrm flipH="1">
              <a:off x="1022" y="1732"/>
              <a:ext cx="242" cy="3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 name="Line 15"/>
            <p:cNvSpPr>
              <a:spLocks noChangeShapeType="1"/>
            </p:cNvSpPr>
            <p:nvPr/>
          </p:nvSpPr>
          <p:spPr bwMode="auto">
            <a:xfrm flipH="1">
              <a:off x="640" y="2288"/>
              <a:ext cx="243" cy="33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 name="Line 16"/>
            <p:cNvSpPr>
              <a:spLocks noChangeShapeType="1"/>
            </p:cNvSpPr>
            <p:nvPr/>
          </p:nvSpPr>
          <p:spPr bwMode="auto">
            <a:xfrm flipH="1">
              <a:off x="1010" y="2832"/>
              <a:ext cx="243" cy="3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 name="Line 17"/>
            <p:cNvSpPr>
              <a:spLocks noChangeShapeType="1"/>
            </p:cNvSpPr>
            <p:nvPr/>
          </p:nvSpPr>
          <p:spPr bwMode="auto">
            <a:xfrm flipH="1">
              <a:off x="1646" y="2221"/>
              <a:ext cx="104" cy="1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 name="Line 18"/>
            <p:cNvSpPr>
              <a:spLocks noChangeShapeType="1"/>
            </p:cNvSpPr>
            <p:nvPr/>
          </p:nvSpPr>
          <p:spPr bwMode="auto">
            <a:xfrm>
              <a:off x="1403" y="1710"/>
              <a:ext cx="347" cy="3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 name="Line 19"/>
            <p:cNvSpPr>
              <a:spLocks noChangeShapeType="1"/>
            </p:cNvSpPr>
            <p:nvPr/>
          </p:nvSpPr>
          <p:spPr bwMode="auto">
            <a:xfrm>
              <a:off x="1010" y="2232"/>
              <a:ext cx="231" cy="37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 name="Line 20"/>
            <p:cNvSpPr>
              <a:spLocks noChangeShapeType="1"/>
            </p:cNvSpPr>
            <p:nvPr/>
          </p:nvSpPr>
          <p:spPr bwMode="auto">
            <a:xfrm>
              <a:off x="1392" y="2799"/>
              <a:ext cx="231" cy="37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 name="Oval 21"/>
            <p:cNvSpPr>
              <a:spLocks noChangeArrowheads="1"/>
            </p:cNvSpPr>
            <p:nvPr/>
          </p:nvSpPr>
          <p:spPr bwMode="auto">
            <a:xfrm>
              <a:off x="316" y="2999"/>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eaLnBrk="1" hangingPunct="1">
                <a:spcBef>
                  <a:spcPct val="0"/>
                </a:spcBef>
              </a:pPr>
              <a:endParaRPr lang="zh-CN" altLang="zh-CN" sz="1800" b="0">
                <a:ea typeface="宋体" panose="02010600030101010101" pitchFamily="2" charset="-122"/>
              </a:endParaRPr>
            </a:p>
          </p:txBody>
        </p:sp>
        <p:sp>
          <p:nvSpPr>
            <p:cNvPr id="21" name="Oval 22"/>
            <p:cNvSpPr>
              <a:spLocks noChangeArrowheads="1"/>
            </p:cNvSpPr>
            <p:nvPr/>
          </p:nvSpPr>
          <p:spPr bwMode="auto">
            <a:xfrm>
              <a:off x="709" y="3021"/>
              <a:ext cx="93"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eaLnBrk="1" hangingPunct="1">
                <a:spcBef>
                  <a:spcPct val="0"/>
                </a:spcBef>
              </a:pPr>
              <a:endParaRPr lang="zh-CN" altLang="zh-CN" sz="1800" b="0">
                <a:ea typeface="宋体" panose="02010600030101010101" pitchFamily="2" charset="-122"/>
              </a:endParaRPr>
            </a:p>
          </p:txBody>
        </p:sp>
        <p:sp>
          <p:nvSpPr>
            <p:cNvPr id="22" name="Oval 23"/>
            <p:cNvSpPr>
              <a:spLocks noChangeArrowheads="1"/>
            </p:cNvSpPr>
            <p:nvPr/>
          </p:nvSpPr>
          <p:spPr bwMode="auto">
            <a:xfrm>
              <a:off x="674" y="3521"/>
              <a:ext cx="93"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eaLnBrk="1" hangingPunct="1">
                <a:spcBef>
                  <a:spcPct val="0"/>
                </a:spcBef>
              </a:pPr>
              <a:endParaRPr lang="zh-CN" altLang="zh-CN" sz="1800" b="0">
                <a:ea typeface="宋体" panose="02010600030101010101" pitchFamily="2" charset="-122"/>
              </a:endParaRPr>
            </a:p>
          </p:txBody>
        </p:sp>
        <p:sp>
          <p:nvSpPr>
            <p:cNvPr id="23" name="Oval 24"/>
            <p:cNvSpPr>
              <a:spLocks noChangeArrowheads="1"/>
            </p:cNvSpPr>
            <p:nvPr/>
          </p:nvSpPr>
          <p:spPr bwMode="auto">
            <a:xfrm>
              <a:off x="1033" y="3532"/>
              <a:ext cx="93"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eaLnBrk="1" hangingPunct="1">
                <a:spcBef>
                  <a:spcPct val="0"/>
                </a:spcBef>
              </a:pPr>
              <a:endParaRPr lang="zh-CN" altLang="zh-CN" sz="1800" b="0">
                <a:ea typeface="宋体" panose="02010600030101010101" pitchFamily="2" charset="-122"/>
              </a:endParaRPr>
            </a:p>
          </p:txBody>
        </p:sp>
        <p:sp>
          <p:nvSpPr>
            <p:cNvPr id="24" name="Oval 25"/>
            <p:cNvSpPr>
              <a:spLocks noChangeArrowheads="1"/>
            </p:cNvSpPr>
            <p:nvPr/>
          </p:nvSpPr>
          <p:spPr bwMode="auto">
            <a:xfrm>
              <a:off x="1450" y="3599"/>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eaLnBrk="1" hangingPunct="1">
                <a:spcBef>
                  <a:spcPct val="0"/>
                </a:spcBef>
              </a:pPr>
              <a:endParaRPr lang="zh-CN" altLang="zh-CN" sz="1800" b="0">
                <a:ea typeface="宋体" panose="02010600030101010101" pitchFamily="2" charset="-122"/>
              </a:endParaRPr>
            </a:p>
          </p:txBody>
        </p:sp>
        <p:sp>
          <p:nvSpPr>
            <p:cNvPr id="25" name="Oval 26"/>
            <p:cNvSpPr>
              <a:spLocks noChangeArrowheads="1"/>
            </p:cNvSpPr>
            <p:nvPr/>
          </p:nvSpPr>
          <p:spPr bwMode="auto">
            <a:xfrm>
              <a:off x="1820" y="3555"/>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eaLnBrk="1" hangingPunct="1">
                <a:spcBef>
                  <a:spcPct val="0"/>
                </a:spcBef>
              </a:pPr>
              <a:endParaRPr lang="zh-CN" altLang="zh-CN" sz="1800" b="0">
                <a:ea typeface="宋体" panose="02010600030101010101" pitchFamily="2" charset="-122"/>
              </a:endParaRPr>
            </a:p>
          </p:txBody>
        </p:sp>
        <p:sp>
          <p:nvSpPr>
            <p:cNvPr id="26" name="Oval 27"/>
            <p:cNvSpPr>
              <a:spLocks noChangeArrowheads="1"/>
            </p:cNvSpPr>
            <p:nvPr/>
          </p:nvSpPr>
          <p:spPr bwMode="auto">
            <a:xfrm>
              <a:off x="2040" y="2366"/>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eaLnBrk="1" hangingPunct="1">
                <a:spcBef>
                  <a:spcPct val="0"/>
                </a:spcBef>
              </a:pPr>
              <a:endParaRPr lang="zh-CN" altLang="zh-CN" sz="1800" b="0">
                <a:ea typeface="宋体" panose="02010600030101010101" pitchFamily="2" charset="-122"/>
              </a:endParaRPr>
            </a:p>
          </p:txBody>
        </p:sp>
        <p:sp>
          <p:nvSpPr>
            <p:cNvPr id="27" name="Line 28"/>
            <p:cNvSpPr>
              <a:spLocks noChangeShapeType="1"/>
            </p:cNvSpPr>
            <p:nvPr/>
          </p:nvSpPr>
          <p:spPr bwMode="auto">
            <a:xfrm flipH="1">
              <a:off x="385" y="2844"/>
              <a:ext cx="127" cy="16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 name="Line 29"/>
            <p:cNvSpPr>
              <a:spLocks noChangeShapeType="1"/>
            </p:cNvSpPr>
            <p:nvPr/>
          </p:nvSpPr>
          <p:spPr bwMode="auto">
            <a:xfrm>
              <a:off x="651" y="2855"/>
              <a:ext cx="81" cy="1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9" name="Line 30"/>
            <p:cNvSpPr>
              <a:spLocks noChangeShapeType="1"/>
            </p:cNvSpPr>
            <p:nvPr/>
          </p:nvSpPr>
          <p:spPr bwMode="auto">
            <a:xfrm flipV="1">
              <a:off x="721" y="3744"/>
              <a:ext cx="58" cy="33"/>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 name="Line 31"/>
            <p:cNvSpPr>
              <a:spLocks noChangeShapeType="1"/>
            </p:cNvSpPr>
            <p:nvPr/>
          </p:nvSpPr>
          <p:spPr bwMode="auto">
            <a:xfrm>
              <a:off x="1022" y="3766"/>
              <a:ext cx="104" cy="22"/>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 name="Line 32"/>
            <p:cNvSpPr>
              <a:spLocks noChangeShapeType="1"/>
            </p:cNvSpPr>
            <p:nvPr/>
          </p:nvSpPr>
          <p:spPr bwMode="auto">
            <a:xfrm flipV="1">
              <a:off x="1531" y="3844"/>
              <a:ext cx="57" cy="33"/>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 name="Line 33"/>
            <p:cNvSpPr>
              <a:spLocks noChangeShapeType="1"/>
            </p:cNvSpPr>
            <p:nvPr/>
          </p:nvSpPr>
          <p:spPr bwMode="auto">
            <a:xfrm>
              <a:off x="96" y="3099"/>
              <a:ext cx="35" cy="10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 name="Line 34"/>
            <p:cNvSpPr>
              <a:spLocks noChangeShapeType="1"/>
            </p:cNvSpPr>
            <p:nvPr/>
          </p:nvSpPr>
          <p:spPr bwMode="auto">
            <a:xfrm>
              <a:off x="212" y="3288"/>
              <a:ext cx="104" cy="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 name="Line 35"/>
            <p:cNvSpPr>
              <a:spLocks noChangeShapeType="1"/>
            </p:cNvSpPr>
            <p:nvPr/>
          </p:nvSpPr>
          <p:spPr bwMode="auto">
            <a:xfrm flipV="1">
              <a:off x="2329" y="2444"/>
              <a:ext cx="11" cy="10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 name="Line 36"/>
            <p:cNvSpPr>
              <a:spLocks noChangeShapeType="1"/>
            </p:cNvSpPr>
            <p:nvPr/>
          </p:nvSpPr>
          <p:spPr bwMode="auto">
            <a:xfrm flipH="1">
              <a:off x="779" y="1555"/>
              <a:ext cx="381" cy="489"/>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6" name="Line 37"/>
            <p:cNvSpPr>
              <a:spLocks noChangeShapeType="1"/>
            </p:cNvSpPr>
            <p:nvPr/>
          </p:nvSpPr>
          <p:spPr bwMode="auto">
            <a:xfrm flipH="1">
              <a:off x="131" y="2044"/>
              <a:ext cx="671" cy="922"/>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7" name="Line 38"/>
            <p:cNvSpPr>
              <a:spLocks noChangeShapeType="1"/>
            </p:cNvSpPr>
            <p:nvPr/>
          </p:nvSpPr>
          <p:spPr bwMode="auto">
            <a:xfrm flipH="1">
              <a:off x="108" y="2955"/>
              <a:ext cx="23" cy="122"/>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 name="Line 39"/>
            <p:cNvSpPr>
              <a:spLocks noChangeShapeType="1"/>
            </p:cNvSpPr>
            <p:nvPr/>
          </p:nvSpPr>
          <p:spPr bwMode="auto">
            <a:xfrm>
              <a:off x="131" y="3210"/>
              <a:ext cx="81" cy="6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 name="Line 40"/>
            <p:cNvSpPr>
              <a:spLocks noChangeShapeType="1"/>
            </p:cNvSpPr>
            <p:nvPr/>
          </p:nvSpPr>
          <p:spPr bwMode="auto">
            <a:xfrm flipV="1">
              <a:off x="339" y="3232"/>
              <a:ext cx="93" cy="56"/>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0" name="Line 41"/>
            <p:cNvSpPr>
              <a:spLocks noChangeShapeType="1"/>
            </p:cNvSpPr>
            <p:nvPr/>
          </p:nvSpPr>
          <p:spPr bwMode="auto">
            <a:xfrm flipV="1">
              <a:off x="432" y="3044"/>
              <a:ext cx="115" cy="20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 name="Line 42"/>
            <p:cNvSpPr>
              <a:spLocks noChangeShapeType="1"/>
            </p:cNvSpPr>
            <p:nvPr/>
          </p:nvSpPr>
          <p:spPr bwMode="auto">
            <a:xfrm>
              <a:off x="536" y="3055"/>
              <a:ext cx="115" cy="189"/>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2" name="Line 43"/>
            <p:cNvSpPr>
              <a:spLocks noChangeShapeType="1"/>
            </p:cNvSpPr>
            <p:nvPr/>
          </p:nvSpPr>
          <p:spPr bwMode="auto">
            <a:xfrm flipV="1">
              <a:off x="663" y="3210"/>
              <a:ext cx="92" cy="34"/>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 name="Line 44"/>
            <p:cNvSpPr>
              <a:spLocks noChangeShapeType="1"/>
            </p:cNvSpPr>
            <p:nvPr/>
          </p:nvSpPr>
          <p:spPr bwMode="auto">
            <a:xfrm flipV="1">
              <a:off x="779" y="3088"/>
              <a:ext cx="81" cy="111"/>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4" name="Line 45"/>
            <p:cNvSpPr>
              <a:spLocks noChangeShapeType="1"/>
            </p:cNvSpPr>
            <p:nvPr/>
          </p:nvSpPr>
          <p:spPr bwMode="auto">
            <a:xfrm>
              <a:off x="790" y="2721"/>
              <a:ext cx="81" cy="356"/>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5" name="Line 46"/>
            <p:cNvSpPr>
              <a:spLocks noChangeShapeType="1"/>
            </p:cNvSpPr>
            <p:nvPr/>
          </p:nvSpPr>
          <p:spPr bwMode="auto">
            <a:xfrm flipV="1">
              <a:off x="790" y="2444"/>
              <a:ext cx="174" cy="27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6" name="Line 47"/>
            <p:cNvSpPr>
              <a:spLocks noChangeShapeType="1"/>
            </p:cNvSpPr>
            <p:nvPr/>
          </p:nvSpPr>
          <p:spPr bwMode="auto">
            <a:xfrm>
              <a:off x="975" y="2432"/>
              <a:ext cx="162" cy="267"/>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7" name="Line 48"/>
            <p:cNvSpPr>
              <a:spLocks noChangeShapeType="1"/>
            </p:cNvSpPr>
            <p:nvPr/>
          </p:nvSpPr>
          <p:spPr bwMode="auto">
            <a:xfrm flipH="1">
              <a:off x="570" y="2710"/>
              <a:ext cx="567" cy="86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 name="Line 49"/>
            <p:cNvSpPr>
              <a:spLocks noChangeShapeType="1"/>
            </p:cNvSpPr>
            <p:nvPr/>
          </p:nvSpPr>
          <p:spPr bwMode="auto">
            <a:xfrm>
              <a:off x="559" y="3599"/>
              <a:ext cx="23" cy="111"/>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 name="Line 50"/>
            <p:cNvSpPr>
              <a:spLocks noChangeShapeType="1"/>
            </p:cNvSpPr>
            <p:nvPr/>
          </p:nvSpPr>
          <p:spPr bwMode="auto">
            <a:xfrm>
              <a:off x="582" y="3732"/>
              <a:ext cx="127" cy="45"/>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 name="Line 51"/>
            <p:cNvSpPr>
              <a:spLocks noChangeShapeType="1"/>
            </p:cNvSpPr>
            <p:nvPr/>
          </p:nvSpPr>
          <p:spPr bwMode="auto">
            <a:xfrm flipV="1">
              <a:off x="779" y="3488"/>
              <a:ext cx="150" cy="244"/>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1" name="Line 52"/>
            <p:cNvSpPr>
              <a:spLocks noChangeShapeType="1"/>
            </p:cNvSpPr>
            <p:nvPr/>
          </p:nvSpPr>
          <p:spPr bwMode="auto">
            <a:xfrm>
              <a:off x="929" y="3510"/>
              <a:ext cx="104" cy="267"/>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2" name="Line 53"/>
            <p:cNvSpPr>
              <a:spLocks noChangeShapeType="1"/>
            </p:cNvSpPr>
            <p:nvPr/>
          </p:nvSpPr>
          <p:spPr bwMode="auto">
            <a:xfrm flipV="1">
              <a:off x="1126" y="3744"/>
              <a:ext cx="104" cy="55"/>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 name="Line 54"/>
            <p:cNvSpPr>
              <a:spLocks noChangeShapeType="1"/>
            </p:cNvSpPr>
            <p:nvPr/>
          </p:nvSpPr>
          <p:spPr bwMode="auto">
            <a:xfrm flipV="1">
              <a:off x="1241" y="3610"/>
              <a:ext cx="47" cy="145"/>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4" name="Line 55"/>
            <p:cNvSpPr>
              <a:spLocks noChangeShapeType="1"/>
            </p:cNvSpPr>
            <p:nvPr/>
          </p:nvSpPr>
          <p:spPr bwMode="auto">
            <a:xfrm flipH="1" flipV="1">
              <a:off x="1137" y="3232"/>
              <a:ext cx="151" cy="400"/>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 name="Line 56"/>
            <p:cNvSpPr>
              <a:spLocks noChangeShapeType="1"/>
            </p:cNvSpPr>
            <p:nvPr/>
          </p:nvSpPr>
          <p:spPr bwMode="auto">
            <a:xfrm flipV="1">
              <a:off x="1137" y="2944"/>
              <a:ext cx="208" cy="311"/>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6" name="Line 57"/>
            <p:cNvSpPr>
              <a:spLocks noChangeShapeType="1"/>
            </p:cNvSpPr>
            <p:nvPr/>
          </p:nvSpPr>
          <p:spPr bwMode="auto">
            <a:xfrm>
              <a:off x="1334" y="2966"/>
              <a:ext cx="150" cy="311"/>
            </a:xfrm>
            <a:prstGeom prst="line">
              <a:avLst/>
            </a:prstGeom>
            <a:noFill/>
            <a:ln w="38100" cap="rnd">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7" name="Line 58"/>
            <p:cNvSpPr>
              <a:spLocks noChangeShapeType="1"/>
            </p:cNvSpPr>
            <p:nvPr/>
          </p:nvSpPr>
          <p:spPr bwMode="auto">
            <a:xfrm flipH="1">
              <a:off x="1345" y="3244"/>
              <a:ext cx="139" cy="50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 name="Line 59"/>
            <p:cNvSpPr>
              <a:spLocks noChangeShapeType="1"/>
            </p:cNvSpPr>
            <p:nvPr/>
          </p:nvSpPr>
          <p:spPr bwMode="auto">
            <a:xfrm>
              <a:off x="1345" y="3766"/>
              <a:ext cx="81" cy="89"/>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9" name="Line 60"/>
            <p:cNvSpPr>
              <a:spLocks noChangeShapeType="1"/>
            </p:cNvSpPr>
            <p:nvPr/>
          </p:nvSpPr>
          <p:spPr bwMode="auto">
            <a:xfrm>
              <a:off x="1426" y="3866"/>
              <a:ext cx="105" cy="22"/>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 name="Line 61"/>
            <p:cNvSpPr>
              <a:spLocks noChangeShapeType="1"/>
            </p:cNvSpPr>
            <p:nvPr/>
          </p:nvSpPr>
          <p:spPr bwMode="auto">
            <a:xfrm flipV="1">
              <a:off x="1577" y="3466"/>
              <a:ext cx="104" cy="378"/>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 name="Line 62"/>
            <p:cNvSpPr>
              <a:spLocks noChangeShapeType="1"/>
            </p:cNvSpPr>
            <p:nvPr/>
          </p:nvSpPr>
          <p:spPr bwMode="auto">
            <a:xfrm>
              <a:off x="1693" y="3477"/>
              <a:ext cx="185" cy="389"/>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 name="Line 63"/>
            <p:cNvSpPr>
              <a:spLocks noChangeShapeType="1"/>
            </p:cNvSpPr>
            <p:nvPr/>
          </p:nvSpPr>
          <p:spPr bwMode="auto">
            <a:xfrm flipV="1">
              <a:off x="1866" y="3799"/>
              <a:ext cx="174" cy="56"/>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3" name="Line 64"/>
            <p:cNvSpPr>
              <a:spLocks noChangeShapeType="1"/>
            </p:cNvSpPr>
            <p:nvPr/>
          </p:nvSpPr>
          <p:spPr bwMode="auto">
            <a:xfrm flipV="1">
              <a:off x="2040" y="3677"/>
              <a:ext cx="69" cy="111"/>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4" name="Line 65"/>
            <p:cNvSpPr>
              <a:spLocks noChangeShapeType="1"/>
            </p:cNvSpPr>
            <p:nvPr/>
          </p:nvSpPr>
          <p:spPr bwMode="auto">
            <a:xfrm flipH="1" flipV="1">
              <a:off x="1149" y="2099"/>
              <a:ext cx="960" cy="1567"/>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 name="Line 66"/>
            <p:cNvSpPr>
              <a:spLocks noChangeShapeType="1"/>
            </p:cNvSpPr>
            <p:nvPr/>
          </p:nvSpPr>
          <p:spPr bwMode="auto">
            <a:xfrm flipV="1">
              <a:off x="1669" y="2332"/>
              <a:ext cx="174" cy="278"/>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 name="Line 67"/>
            <p:cNvSpPr>
              <a:spLocks noChangeShapeType="1"/>
            </p:cNvSpPr>
            <p:nvPr/>
          </p:nvSpPr>
          <p:spPr bwMode="auto">
            <a:xfrm>
              <a:off x="1866" y="2399"/>
              <a:ext cx="139" cy="200"/>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 name="Line 68"/>
            <p:cNvSpPr>
              <a:spLocks noChangeShapeType="1"/>
            </p:cNvSpPr>
            <p:nvPr/>
          </p:nvSpPr>
          <p:spPr bwMode="auto">
            <a:xfrm>
              <a:off x="1970" y="2577"/>
              <a:ext cx="162" cy="78"/>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8" name="Line 69"/>
            <p:cNvSpPr>
              <a:spLocks noChangeShapeType="1"/>
            </p:cNvSpPr>
            <p:nvPr/>
          </p:nvSpPr>
          <p:spPr bwMode="auto">
            <a:xfrm flipV="1">
              <a:off x="2190" y="2577"/>
              <a:ext cx="81" cy="6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 name="Line 70"/>
            <p:cNvSpPr>
              <a:spLocks noChangeShapeType="1"/>
            </p:cNvSpPr>
            <p:nvPr/>
          </p:nvSpPr>
          <p:spPr bwMode="auto">
            <a:xfrm flipH="1" flipV="1">
              <a:off x="1519" y="1488"/>
              <a:ext cx="833" cy="933"/>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0" name="Line 71"/>
            <p:cNvSpPr>
              <a:spLocks noChangeShapeType="1"/>
            </p:cNvSpPr>
            <p:nvPr/>
          </p:nvSpPr>
          <p:spPr bwMode="auto">
            <a:xfrm flipH="1">
              <a:off x="755" y="3366"/>
              <a:ext cx="128" cy="16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1" name="Line 72"/>
            <p:cNvSpPr>
              <a:spLocks noChangeShapeType="1"/>
            </p:cNvSpPr>
            <p:nvPr/>
          </p:nvSpPr>
          <p:spPr bwMode="auto">
            <a:xfrm flipH="1">
              <a:off x="1531" y="3399"/>
              <a:ext cx="104" cy="1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 name="Line 73"/>
            <p:cNvSpPr>
              <a:spLocks noChangeShapeType="1"/>
            </p:cNvSpPr>
            <p:nvPr/>
          </p:nvSpPr>
          <p:spPr bwMode="auto">
            <a:xfrm>
              <a:off x="998" y="3366"/>
              <a:ext cx="81" cy="1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 name="Line 74"/>
            <p:cNvSpPr>
              <a:spLocks noChangeShapeType="1"/>
            </p:cNvSpPr>
            <p:nvPr/>
          </p:nvSpPr>
          <p:spPr bwMode="auto">
            <a:xfrm>
              <a:off x="1762" y="3377"/>
              <a:ext cx="81" cy="1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4" name="Line 75"/>
            <p:cNvSpPr>
              <a:spLocks noChangeShapeType="1"/>
            </p:cNvSpPr>
            <p:nvPr/>
          </p:nvSpPr>
          <p:spPr bwMode="auto">
            <a:xfrm>
              <a:off x="1912" y="2210"/>
              <a:ext cx="139" cy="1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5" name="Oval 76"/>
            <p:cNvSpPr>
              <a:spLocks noChangeArrowheads="1"/>
            </p:cNvSpPr>
            <p:nvPr/>
          </p:nvSpPr>
          <p:spPr bwMode="auto">
            <a:xfrm>
              <a:off x="1577" y="2388"/>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eaLnBrk="1" hangingPunct="1">
                <a:spcBef>
                  <a:spcPct val="0"/>
                </a:spcBef>
              </a:pPr>
              <a:endParaRPr lang="zh-CN" altLang="zh-CN" sz="1800" b="0">
                <a:ea typeface="宋体" panose="02010600030101010101" pitchFamily="2" charset="-122"/>
              </a:endParaRPr>
            </a:p>
          </p:txBody>
        </p:sp>
        <p:sp>
          <p:nvSpPr>
            <p:cNvPr id="76" name="Line 77"/>
            <p:cNvSpPr>
              <a:spLocks noChangeShapeType="1"/>
            </p:cNvSpPr>
            <p:nvPr/>
          </p:nvSpPr>
          <p:spPr bwMode="auto">
            <a:xfrm flipV="1">
              <a:off x="1160" y="1855"/>
              <a:ext cx="174" cy="27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7" name="Line 78"/>
            <p:cNvSpPr>
              <a:spLocks noChangeShapeType="1"/>
            </p:cNvSpPr>
            <p:nvPr/>
          </p:nvSpPr>
          <p:spPr bwMode="auto">
            <a:xfrm>
              <a:off x="1369" y="1910"/>
              <a:ext cx="243" cy="256"/>
            </a:xfrm>
            <a:prstGeom prst="line">
              <a:avLst/>
            </a:prstGeom>
            <a:noFill/>
            <a:ln w="38100" cap="rnd">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8" name="Line 79"/>
            <p:cNvSpPr>
              <a:spLocks noChangeShapeType="1"/>
            </p:cNvSpPr>
            <p:nvPr/>
          </p:nvSpPr>
          <p:spPr bwMode="auto">
            <a:xfrm flipV="1">
              <a:off x="1473" y="2110"/>
              <a:ext cx="173" cy="278"/>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9" name="Line 80"/>
            <p:cNvSpPr>
              <a:spLocks noChangeShapeType="1"/>
            </p:cNvSpPr>
            <p:nvPr/>
          </p:nvSpPr>
          <p:spPr bwMode="auto">
            <a:xfrm>
              <a:off x="1496" y="2432"/>
              <a:ext cx="23" cy="112"/>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0" name="Line 81"/>
            <p:cNvSpPr>
              <a:spLocks noChangeShapeType="1"/>
            </p:cNvSpPr>
            <p:nvPr/>
          </p:nvSpPr>
          <p:spPr bwMode="auto">
            <a:xfrm>
              <a:off x="1519" y="2566"/>
              <a:ext cx="127" cy="44"/>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81" name="Rectangle 5"/>
          <p:cNvSpPr>
            <a:spLocks noChangeArrowheads="1"/>
          </p:cNvSpPr>
          <p:nvPr/>
        </p:nvSpPr>
        <p:spPr bwMode="auto">
          <a:xfrm>
            <a:off x="4832193" y="2805093"/>
            <a:ext cx="363812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eaLnBrk="1" hangingPunct="1">
              <a:spcBef>
                <a:spcPct val="0"/>
              </a:spcBef>
            </a:pPr>
            <a:r>
              <a:rPr lang="zh-CN" altLang="en-US" dirty="0">
                <a:ea typeface="楷体_GB2312"/>
                <a:cs typeface="楷体_GB2312"/>
              </a:rPr>
              <a:t>从虚线的出发点到终点的路径上，每个结点经过</a:t>
            </a:r>
            <a:r>
              <a:rPr lang="en-US" altLang="zh-CN" dirty="0">
                <a:solidFill>
                  <a:srgbClr val="FF3300"/>
                </a:solidFill>
                <a:ea typeface="楷体_GB2312"/>
                <a:cs typeface="楷体_GB2312"/>
              </a:rPr>
              <a:t>3</a:t>
            </a:r>
            <a:r>
              <a:rPr lang="zh-CN" altLang="en-US" dirty="0">
                <a:solidFill>
                  <a:srgbClr val="FF3300"/>
                </a:solidFill>
                <a:ea typeface="楷体_GB2312"/>
                <a:cs typeface="楷体_GB2312"/>
              </a:rPr>
              <a:t>次</a:t>
            </a:r>
            <a:r>
              <a:rPr lang="zh-CN" altLang="en-US" dirty="0">
                <a:ea typeface="楷体_GB2312"/>
                <a:cs typeface="楷体_GB2312"/>
              </a:rPr>
              <a:t>。</a:t>
            </a:r>
          </a:p>
        </p:txBody>
      </p:sp>
      <p:sp>
        <p:nvSpPr>
          <p:cNvPr id="82" name="Rectangle 82"/>
          <p:cNvSpPr>
            <a:spLocks noChangeArrowheads="1"/>
          </p:cNvSpPr>
          <p:nvPr/>
        </p:nvSpPr>
        <p:spPr bwMode="auto">
          <a:xfrm>
            <a:off x="3991348" y="4728251"/>
            <a:ext cx="5006975" cy="1411288"/>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eaLnBrk="1" hangingPunct="1">
              <a:spcBef>
                <a:spcPct val="0"/>
              </a:spcBef>
            </a:pPr>
            <a:r>
              <a:rPr lang="zh-CN" altLang="en-US" dirty="0">
                <a:solidFill>
                  <a:srgbClr val="FF3300"/>
                </a:solidFill>
                <a:ea typeface="楷体_GB2312"/>
                <a:cs typeface="楷体_GB2312"/>
              </a:rPr>
              <a:t>第</a:t>
            </a:r>
            <a:r>
              <a:rPr lang="en-US" altLang="zh-CN" dirty="0">
                <a:solidFill>
                  <a:srgbClr val="FF3300"/>
                </a:solidFill>
                <a:ea typeface="楷体_GB2312"/>
                <a:cs typeface="楷体_GB2312"/>
              </a:rPr>
              <a:t>1</a:t>
            </a:r>
            <a:r>
              <a:rPr lang="zh-CN" altLang="en-US" dirty="0">
                <a:solidFill>
                  <a:srgbClr val="FF3300"/>
                </a:solidFill>
                <a:ea typeface="楷体_GB2312"/>
                <a:cs typeface="楷体_GB2312"/>
              </a:rPr>
              <a:t>次</a:t>
            </a:r>
            <a:r>
              <a:rPr lang="zh-CN" altLang="en-US" dirty="0">
                <a:ea typeface="楷体_GB2312"/>
                <a:cs typeface="楷体_GB2312"/>
              </a:rPr>
              <a:t>经过时访问＝</a:t>
            </a:r>
            <a:r>
              <a:rPr lang="zh-CN" altLang="en-US" dirty="0">
                <a:solidFill>
                  <a:srgbClr val="FF3300"/>
                </a:solidFill>
                <a:ea typeface="楷体_GB2312"/>
                <a:cs typeface="楷体_GB2312"/>
              </a:rPr>
              <a:t>先序</a:t>
            </a:r>
            <a:r>
              <a:rPr lang="zh-CN" altLang="en-US" dirty="0">
                <a:ea typeface="楷体_GB2312"/>
                <a:cs typeface="楷体_GB2312"/>
              </a:rPr>
              <a:t>遍历</a:t>
            </a:r>
          </a:p>
          <a:p>
            <a:pPr eaLnBrk="1" hangingPunct="1">
              <a:spcBef>
                <a:spcPct val="0"/>
              </a:spcBef>
            </a:pPr>
            <a:r>
              <a:rPr lang="zh-CN" altLang="en-US" dirty="0">
                <a:solidFill>
                  <a:srgbClr val="FF3300"/>
                </a:solidFill>
                <a:ea typeface="楷体_GB2312"/>
                <a:cs typeface="楷体_GB2312"/>
              </a:rPr>
              <a:t>第</a:t>
            </a:r>
            <a:r>
              <a:rPr lang="en-US" altLang="zh-CN" dirty="0">
                <a:solidFill>
                  <a:srgbClr val="FF3300"/>
                </a:solidFill>
                <a:ea typeface="楷体_GB2312"/>
                <a:cs typeface="楷体_GB2312"/>
              </a:rPr>
              <a:t>2</a:t>
            </a:r>
            <a:r>
              <a:rPr lang="zh-CN" altLang="en-US" dirty="0">
                <a:solidFill>
                  <a:srgbClr val="FF3300"/>
                </a:solidFill>
                <a:ea typeface="楷体_GB2312"/>
                <a:cs typeface="楷体_GB2312"/>
              </a:rPr>
              <a:t>次</a:t>
            </a:r>
            <a:r>
              <a:rPr lang="zh-CN" altLang="en-US" dirty="0">
                <a:ea typeface="楷体_GB2312"/>
                <a:cs typeface="楷体_GB2312"/>
              </a:rPr>
              <a:t>经过时访问＝</a:t>
            </a:r>
            <a:r>
              <a:rPr lang="zh-CN" altLang="en-US" dirty="0">
                <a:solidFill>
                  <a:srgbClr val="FF3300"/>
                </a:solidFill>
                <a:ea typeface="楷体_GB2312"/>
                <a:cs typeface="楷体_GB2312"/>
              </a:rPr>
              <a:t>中序</a:t>
            </a:r>
            <a:r>
              <a:rPr lang="zh-CN" altLang="en-US" dirty="0">
                <a:ea typeface="楷体_GB2312"/>
                <a:cs typeface="楷体_GB2312"/>
              </a:rPr>
              <a:t>遍历</a:t>
            </a:r>
          </a:p>
          <a:p>
            <a:pPr eaLnBrk="1" hangingPunct="1">
              <a:spcBef>
                <a:spcPct val="0"/>
              </a:spcBef>
            </a:pPr>
            <a:r>
              <a:rPr lang="zh-CN" altLang="en-US" dirty="0">
                <a:solidFill>
                  <a:srgbClr val="FF3300"/>
                </a:solidFill>
                <a:ea typeface="楷体_GB2312"/>
                <a:cs typeface="楷体_GB2312"/>
              </a:rPr>
              <a:t>第</a:t>
            </a:r>
            <a:r>
              <a:rPr lang="en-US" altLang="zh-CN" dirty="0">
                <a:solidFill>
                  <a:srgbClr val="FF3300"/>
                </a:solidFill>
                <a:ea typeface="楷体_GB2312"/>
                <a:cs typeface="楷体_GB2312"/>
              </a:rPr>
              <a:t>3</a:t>
            </a:r>
            <a:r>
              <a:rPr lang="zh-CN" altLang="en-US" dirty="0">
                <a:solidFill>
                  <a:srgbClr val="FF3300"/>
                </a:solidFill>
                <a:ea typeface="楷体_GB2312"/>
                <a:cs typeface="楷体_GB2312"/>
              </a:rPr>
              <a:t>次</a:t>
            </a:r>
            <a:r>
              <a:rPr lang="zh-CN" altLang="en-US" dirty="0">
                <a:ea typeface="楷体_GB2312"/>
                <a:cs typeface="楷体_GB2312"/>
              </a:rPr>
              <a:t>经过时访问＝</a:t>
            </a:r>
            <a:r>
              <a:rPr lang="zh-CN" altLang="en-US" dirty="0">
                <a:solidFill>
                  <a:srgbClr val="FF3300"/>
                </a:solidFill>
                <a:ea typeface="楷体_GB2312"/>
                <a:cs typeface="楷体_GB2312"/>
              </a:rPr>
              <a:t>后序</a:t>
            </a:r>
            <a:r>
              <a:rPr lang="zh-CN" altLang="en-US" dirty="0">
                <a:ea typeface="楷体_GB2312"/>
                <a:cs typeface="楷体_GB2312"/>
              </a:rPr>
              <a:t>遍历</a:t>
            </a:r>
          </a:p>
        </p:txBody>
      </p:sp>
    </p:spTree>
    <p:extLst>
      <p:ext uri="{BB962C8B-B14F-4D97-AF65-F5344CB8AC3E}">
        <p14:creationId xmlns:p14="http://schemas.microsoft.com/office/powerpoint/2010/main" val="190767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2"/>
                                        </p:tgtEl>
                                        <p:attrNameLst>
                                          <p:attrName>style.visibility</p:attrName>
                                        </p:attrNameLst>
                                      </p:cBhvr>
                                      <p:to>
                                        <p:strVal val="visible"/>
                                      </p:to>
                                    </p:set>
                                    <p:anim calcmode="lin" valueType="num">
                                      <p:cBhvr additive="base">
                                        <p:cTn id="11" dur="500" fill="hold"/>
                                        <p:tgtEl>
                                          <p:spTgt spid="82"/>
                                        </p:tgtEl>
                                        <p:attrNameLst>
                                          <p:attrName>ppt_x</p:attrName>
                                        </p:attrNameLst>
                                      </p:cBhvr>
                                      <p:tavLst>
                                        <p:tav tm="0">
                                          <p:val>
                                            <p:strVal val="#ppt_x"/>
                                          </p:val>
                                        </p:tav>
                                        <p:tav tm="100000">
                                          <p:val>
                                            <p:strVal val="#ppt_x"/>
                                          </p:val>
                                        </p:tav>
                                      </p:tavLst>
                                    </p:anim>
                                    <p:anim calcmode="lin" valueType="num">
                                      <p:cBhvr additive="base">
                                        <p:cTn id="12"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utoUpdateAnimBg="0"/>
      <p:bldP spid="8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2E187FA0-7FCB-45FC-8ED1-E8A40E65C7C4}" type="slidenum">
              <a:rPr lang="zh-CN" altLang="en-US" sz="1000" smtClean="0"/>
              <a:pPr>
                <a:spcBef>
                  <a:spcPct val="0"/>
                </a:spcBef>
                <a:spcAft>
                  <a:spcPct val="0"/>
                </a:spcAft>
                <a:buClrTx/>
                <a:buFontTx/>
                <a:buNone/>
              </a:pPr>
              <a:t>42</a:t>
            </a:fld>
            <a:endParaRPr lang="zh-CN" altLang="en-US" sz="1000"/>
          </a:p>
        </p:txBody>
      </p:sp>
      <p:sp>
        <p:nvSpPr>
          <p:cNvPr id="35842" name="标题 1"/>
          <p:cNvSpPr>
            <a:spLocks noGrp="1"/>
          </p:cNvSpPr>
          <p:nvPr>
            <p:ph type="title" idx="4294967295"/>
          </p:nvPr>
        </p:nvSpPr>
        <p:spPr>
          <a:xfrm>
            <a:off x="1439863" y="315913"/>
            <a:ext cx="7704137" cy="592137"/>
          </a:xfrm>
        </p:spPr>
        <p:txBody>
          <a:bodyPr/>
          <a:lstStyle/>
          <a:p>
            <a:r>
              <a:rPr lang="zh-CN" altLang="en-US" dirty="0"/>
              <a:t>练习</a:t>
            </a:r>
          </a:p>
        </p:txBody>
      </p:sp>
      <p:sp>
        <p:nvSpPr>
          <p:cNvPr id="4099" name="内容占位符 2"/>
          <p:cNvSpPr>
            <a:spLocks noGrp="1"/>
          </p:cNvSpPr>
          <p:nvPr>
            <p:ph idx="4294967295"/>
          </p:nvPr>
        </p:nvSpPr>
        <p:spPr>
          <a:xfrm>
            <a:off x="0" y="1125538"/>
            <a:ext cx="8207375" cy="1228725"/>
          </a:xfrm>
        </p:spPr>
        <p:txBody>
          <a:bodyPr/>
          <a:lstStyle/>
          <a:p>
            <a:pPr>
              <a:defRPr/>
            </a:pPr>
            <a:r>
              <a:rPr lang="zh-CN" altLang="en-US" dirty="0"/>
              <a:t>给出先序遍历、中序遍历、后序遍历以及层次遍历的结果是什么？</a:t>
            </a:r>
            <a:endParaRPr lang="en-US" altLang="zh-CN" dirty="0"/>
          </a:p>
          <a:p>
            <a:pPr>
              <a:defRPr/>
            </a:pPr>
            <a:endParaRPr lang="en-US" altLang="zh-CN" dirty="0"/>
          </a:p>
        </p:txBody>
      </p:sp>
      <p:grpSp>
        <p:nvGrpSpPr>
          <p:cNvPr id="5" name="Group 3"/>
          <p:cNvGrpSpPr>
            <a:grpSpLocks/>
          </p:cNvGrpSpPr>
          <p:nvPr/>
        </p:nvGrpSpPr>
        <p:grpSpPr bwMode="auto">
          <a:xfrm>
            <a:off x="2987824" y="2924944"/>
            <a:ext cx="1966912" cy="2540000"/>
            <a:chOff x="3964" y="227"/>
            <a:chExt cx="1239" cy="1600"/>
          </a:xfrm>
        </p:grpSpPr>
        <p:sp>
          <p:nvSpPr>
            <p:cNvPr id="35846" name="Oval 4"/>
            <p:cNvSpPr>
              <a:spLocks noChangeArrowheads="1"/>
            </p:cNvSpPr>
            <p:nvPr/>
          </p:nvSpPr>
          <p:spPr bwMode="auto">
            <a:xfrm>
              <a:off x="4552" y="22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a</a:t>
              </a:r>
            </a:p>
          </p:txBody>
        </p:sp>
        <p:sp>
          <p:nvSpPr>
            <p:cNvPr id="35847" name="Oval 5"/>
            <p:cNvSpPr>
              <a:spLocks noChangeArrowheads="1"/>
            </p:cNvSpPr>
            <p:nvPr/>
          </p:nvSpPr>
          <p:spPr bwMode="auto">
            <a:xfrm>
              <a:off x="4249" y="61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b</a:t>
              </a:r>
            </a:p>
          </p:txBody>
        </p:sp>
        <p:sp>
          <p:nvSpPr>
            <p:cNvPr id="35848" name="Oval 6"/>
            <p:cNvSpPr>
              <a:spLocks noChangeArrowheads="1"/>
            </p:cNvSpPr>
            <p:nvPr/>
          </p:nvSpPr>
          <p:spPr bwMode="auto">
            <a:xfrm>
              <a:off x="4874" y="62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c</a:t>
              </a:r>
            </a:p>
          </p:txBody>
        </p:sp>
        <p:sp>
          <p:nvSpPr>
            <p:cNvPr id="35849" name="Oval 7"/>
            <p:cNvSpPr>
              <a:spLocks noChangeArrowheads="1"/>
            </p:cNvSpPr>
            <p:nvPr/>
          </p:nvSpPr>
          <p:spPr bwMode="auto">
            <a:xfrm>
              <a:off x="3964" y="1068"/>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d</a:t>
              </a:r>
            </a:p>
          </p:txBody>
        </p:sp>
        <p:sp>
          <p:nvSpPr>
            <p:cNvPr id="35850" name="Oval 8"/>
            <p:cNvSpPr>
              <a:spLocks noChangeArrowheads="1"/>
            </p:cNvSpPr>
            <p:nvPr/>
          </p:nvSpPr>
          <p:spPr bwMode="auto">
            <a:xfrm>
              <a:off x="4568" y="1068"/>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e</a:t>
              </a:r>
            </a:p>
          </p:txBody>
        </p:sp>
        <p:sp>
          <p:nvSpPr>
            <p:cNvPr id="35851" name="Oval 9"/>
            <p:cNvSpPr>
              <a:spLocks noChangeArrowheads="1"/>
            </p:cNvSpPr>
            <p:nvPr/>
          </p:nvSpPr>
          <p:spPr bwMode="auto">
            <a:xfrm>
              <a:off x="4318" y="153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f</a:t>
              </a:r>
            </a:p>
          </p:txBody>
        </p:sp>
        <p:sp>
          <p:nvSpPr>
            <p:cNvPr id="35852" name="Oval 10"/>
            <p:cNvSpPr>
              <a:spLocks noChangeArrowheads="1"/>
            </p:cNvSpPr>
            <p:nvPr/>
          </p:nvSpPr>
          <p:spPr bwMode="auto">
            <a:xfrm>
              <a:off x="4913" y="153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g</a:t>
              </a:r>
            </a:p>
          </p:txBody>
        </p:sp>
        <p:sp>
          <p:nvSpPr>
            <p:cNvPr id="35853" name="Line 11"/>
            <p:cNvSpPr>
              <a:spLocks noChangeShapeType="1"/>
            </p:cNvSpPr>
            <p:nvPr/>
          </p:nvSpPr>
          <p:spPr bwMode="auto">
            <a:xfrm flipH="1">
              <a:off x="4501" y="500"/>
              <a:ext cx="111"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5854" name="Line 12"/>
            <p:cNvSpPr>
              <a:spLocks noChangeShapeType="1"/>
            </p:cNvSpPr>
            <p:nvPr/>
          </p:nvSpPr>
          <p:spPr bwMode="auto">
            <a:xfrm flipH="1">
              <a:off x="4189" y="900"/>
              <a:ext cx="146"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5855" name="Line 13"/>
            <p:cNvSpPr>
              <a:spLocks noChangeShapeType="1"/>
            </p:cNvSpPr>
            <p:nvPr/>
          </p:nvSpPr>
          <p:spPr bwMode="auto">
            <a:xfrm>
              <a:off x="4812" y="456"/>
              <a:ext cx="133" cy="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5856" name="Line 14"/>
            <p:cNvSpPr>
              <a:spLocks noChangeShapeType="1"/>
            </p:cNvSpPr>
            <p:nvPr/>
          </p:nvSpPr>
          <p:spPr bwMode="auto">
            <a:xfrm>
              <a:off x="4467" y="878"/>
              <a:ext cx="178"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5857" name="Line 15"/>
            <p:cNvSpPr>
              <a:spLocks noChangeShapeType="1"/>
            </p:cNvSpPr>
            <p:nvPr/>
          </p:nvSpPr>
          <p:spPr bwMode="auto">
            <a:xfrm>
              <a:off x="4801" y="1300"/>
              <a:ext cx="189" cy="2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5858" name="Line 16"/>
            <p:cNvSpPr>
              <a:spLocks noChangeShapeType="1"/>
            </p:cNvSpPr>
            <p:nvPr/>
          </p:nvSpPr>
          <p:spPr bwMode="auto">
            <a:xfrm flipH="1">
              <a:off x="4545" y="1355"/>
              <a:ext cx="111"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Tree>
    <p:extLst>
      <p:ext uri="{BB962C8B-B14F-4D97-AF65-F5344CB8AC3E}">
        <p14:creationId xmlns:p14="http://schemas.microsoft.com/office/powerpoint/2010/main" val="36792622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AE1D031-697A-4A16-BF58-4D6846EBA6E0}" type="slidenum">
              <a:rPr lang="zh-CN" altLang="en-US" smtClean="0"/>
              <a:pPr>
                <a:defRPr/>
              </a:pPr>
              <a:t>43</a:t>
            </a:fld>
            <a:endParaRPr lang="zh-CN" altLang="en-US" dirty="0"/>
          </a:p>
        </p:txBody>
      </p:sp>
      <p:sp>
        <p:nvSpPr>
          <p:cNvPr id="2" name="标题 1"/>
          <p:cNvSpPr>
            <a:spLocks noGrp="1"/>
          </p:cNvSpPr>
          <p:nvPr>
            <p:ph type="title" idx="4294967295"/>
          </p:nvPr>
        </p:nvSpPr>
        <p:spPr>
          <a:xfrm>
            <a:off x="1439863" y="315913"/>
            <a:ext cx="7704137" cy="592137"/>
          </a:xfrm>
        </p:spPr>
        <p:txBody>
          <a:bodyPr/>
          <a:lstStyle/>
          <a:p>
            <a:r>
              <a:rPr lang="zh-CN" altLang="en-US" dirty="0"/>
              <a:t>根据顺序存储创建二叉链表</a:t>
            </a:r>
          </a:p>
        </p:txBody>
      </p:sp>
      <p:sp>
        <p:nvSpPr>
          <p:cNvPr id="3" name="内容占位符 2"/>
          <p:cNvSpPr>
            <a:spLocks noGrp="1"/>
          </p:cNvSpPr>
          <p:nvPr>
            <p:ph idx="4294967295"/>
          </p:nvPr>
        </p:nvSpPr>
        <p:spPr>
          <a:xfrm>
            <a:off x="0" y="1125538"/>
            <a:ext cx="8207375" cy="5162550"/>
          </a:xfrm>
        </p:spPr>
        <p:txBody>
          <a:bodyPr/>
          <a:lstStyle/>
          <a:p>
            <a:r>
              <a:rPr lang="zh-CN" altLang="en-US" dirty="0"/>
              <a:t>二叉树的顺序存储</a:t>
            </a:r>
            <a:r>
              <a:rPr lang="en-US" altLang="zh-CN" dirty="0" err="1"/>
              <a:t>bt</a:t>
            </a:r>
            <a:r>
              <a:rPr lang="en-US" altLang="zh-CN" dirty="0"/>
              <a:t> (</a:t>
            </a:r>
            <a:r>
              <a:rPr lang="en-US" altLang="zh-CN" dirty="0" err="1">
                <a:ea typeface="宋体" panose="02010600030101010101" pitchFamily="2" charset="-122"/>
              </a:rPr>
              <a:t>SqBiTree</a:t>
            </a:r>
            <a:r>
              <a:rPr lang="en-US" altLang="zh-CN" dirty="0">
                <a:ea typeface="宋体" panose="02010600030101010101" pitchFamily="2" charset="-122"/>
              </a:rPr>
              <a:t>)</a:t>
            </a:r>
            <a:endParaRPr lang="en-US" altLang="zh-CN" dirty="0"/>
          </a:p>
          <a:p>
            <a:r>
              <a:rPr lang="zh-CN" altLang="en-US" sz="2800" dirty="0">
                <a:latin typeface="+mn-ea"/>
              </a:rPr>
              <a:t>根据</a:t>
            </a:r>
            <a:r>
              <a:rPr lang="en-US" altLang="zh-CN" sz="2800" dirty="0" err="1">
                <a:latin typeface="+mn-ea"/>
              </a:rPr>
              <a:t>bt</a:t>
            </a:r>
            <a:r>
              <a:rPr lang="zh-CN" altLang="en-US" sz="2800" dirty="0">
                <a:latin typeface="+mn-ea"/>
              </a:rPr>
              <a:t>的第一个元素</a:t>
            </a:r>
            <a:r>
              <a:rPr lang="en-US" altLang="zh-CN" sz="2800" dirty="0" err="1">
                <a:latin typeface="+mn-ea"/>
              </a:rPr>
              <a:t>bt</a:t>
            </a:r>
            <a:r>
              <a:rPr lang="en-US" altLang="zh-CN" sz="2800" dirty="0">
                <a:latin typeface="+mn-ea"/>
              </a:rPr>
              <a:t>[1]</a:t>
            </a:r>
            <a:r>
              <a:rPr lang="zh-CN" altLang="en-US" sz="2800" dirty="0">
                <a:latin typeface="+mn-ea"/>
              </a:rPr>
              <a:t>创建根结点</a:t>
            </a:r>
            <a:r>
              <a:rPr lang="en-US" altLang="zh-CN" sz="2800" dirty="0">
                <a:latin typeface="+mn-ea"/>
              </a:rPr>
              <a:t>p[1]</a:t>
            </a:r>
          </a:p>
          <a:p>
            <a:r>
              <a:rPr lang="zh-CN" altLang="en-US" sz="2800" dirty="0">
                <a:latin typeface="+mn-ea"/>
              </a:rPr>
              <a:t>从</a:t>
            </a:r>
            <a:r>
              <a:rPr lang="en-US" altLang="zh-CN" sz="2800" dirty="0" err="1">
                <a:latin typeface="+mn-ea"/>
              </a:rPr>
              <a:t>bt</a:t>
            </a:r>
            <a:r>
              <a:rPr lang="zh-CN" altLang="en-US" sz="2800" dirty="0">
                <a:latin typeface="+mn-ea"/>
              </a:rPr>
              <a:t>的第二个元素开始</a:t>
            </a:r>
            <a:r>
              <a:rPr lang="en-US" altLang="zh-CN" sz="2800" dirty="0" err="1">
                <a:latin typeface="+mn-ea"/>
              </a:rPr>
              <a:t>bt</a:t>
            </a:r>
            <a:r>
              <a:rPr lang="en-US" altLang="zh-CN" sz="2800" dirty="0">
                <a:latin typeface="+mn-ea"/>
              </a:rPr>
              <a:t>[</a:t>
            </a:r>
            <a:r>
              <a:rPr lang="en-US" altLang="zh-CN" sz="2800" dirty="0" err="1">
                <a:latin typeface="+mn-ea"/>
              </a:rPr>
              <a:t>i</a:t>
            </a:r>
            <a:r>
              <a:rPr lang="en-US" altLang="zh-CN" sz="2800" dirty="0">
                <a:latin typeface="+mn-ea"/>
              </a:rPr>
              <a:t>]</a:t>
            </a:r>
          </a:p>
          <a:p>
            <a:pPr lvl="1"/>
            <a:r>
              <a:rPr lang="zh-CN" altLang="en-US" sz="2400" dirty="0">
                <a:latin typeface="+mn-ea"/>
              </a:rPr>
              <a:t>如果</a:t>
            </a:r>
            <a:r>
              <a:rPr lang="en-US" altLang="zh-CN" sz="2400" dirty="0" err="1">
                <a:latin typeface="+mn-ea"/>
              </a:rPr>
              <a:t>bt</a:t>
            </a:r>
            <a:r>
              <a:rPr lang="en-US" altLang="zh-CN" sz="2400" dirty="0">
                <a:latin typeface="+mn-ea"/>
              </a:rPr>
              <a:t>[</a:t>
            </a:r>
            <a:r>
              <a:rPr lang="en-US" altLang="zh-CN" sz="2400" dirty="0" err="1">
                <a:latin typeface="+mn-ea"/>
              </a:rPr>
              <a:t>i</a:t>
            </a:r>
            <a:r>
              <a:rPr lang="en-US" altLang="zh-CN" sz="2400" dirty="0">
                <a:latin typeface="+mn-ea"/>
              </a:rPr>
              <a:t>]!=</a:t>
            </a:r>
            <a:r>
              <a:rPr lang="en-US" altLang="zh-CN" sz="2400" dirty="0"/>
              <a:t>‘#’</a:t>
            </a:r>
            <a:r>
              <a:rPr lang="zh-CN" altLang="en-US" sz="2400" dirty="0">
                <a:latin typeface="+mn-ea"/>
              </a:rPr>
              <a:t>，则根据</a:t>
            </a:r>
            <a:r>
              <a:rPr lang="en-US" altLang="zh-CN" sz="2400" dirty="0" err="1">
                <a:latin typeface="+mn-ea"/>
              </a:rPr>
              <a:t>bt</a:t>
            </a:r>
            <a:r>
              <a:rPr lang="en-US" altLang="zh-CN" sz="2400" dirty="0">
                <a:latin typeface="+mn-ea"/>
              </a:rPr>
              <a:t>[</a:t>
            </a:r>
            <a:r>
              <a:rPr lang="en-US" altLang="zh-CN" sz="2400" dirty="0" err="1">
                <a:latin typeface="+mn-ea"/>
              </a:rPr>
              <a:t>i</a:t>
            </a:r>
            <a:r>
              <a:rPr lang="en-US" altLang="zh-CN" sz="2400" dirty="0">
                <a:latin typeface="+mn-ea"/>
              </a:rPr>
              <a:t>]</a:t>
            </a:r>
            <a:r>
              <a:rPr lang="zh-CN" altLang="en-US" sz="2400" dirty="0">
                <a:latin typeface="+mn-ea"/>
              </a:rPr>
              <a:t>创建一个结点</a:t>
            </a:r>
            <a:r>
              <a:rPr lang="en-US" altLang="zh-CN" sz="2400" dirty="0">
                <a:latin typeface="+mn-ea"/>
              </a:rPr>
              <a:t>p[</a:t>
            </a:r>
            <a:r>
              <a:rPr lang="en-US" altLang="zh-CN" sz="2400" dirty="0" err="1">
                <a:latin typeface="+mn-ea"/>
              </a:rPr>
              <a:t>i</a:t>
            </a:r>
            <a:r>
              <a:rPr lang="en-US" altLang="zh-CN" sz="2400" dirty="0">
                <a:latin typeface="+mn-ea"/>
              </a:rPr>
              <a:t>]</a:t>
            </a:r>
          </a:p>
          <a:p>
            <a:pPr lvl="2"/>
            <a:r>
              <a:rPr lang="zh-CN" altLang="en-US" sz="2000" dirty="0">
                <a:latin typeface="+mn-ea"/>
              </a:rPr>
              <a:t>如果</a:t>
            </a:r>
            <a:r>
              <a:rPr lang="en-US" altLang="zh-CN" sz="2000" dirty="0">
                <a:latin typeface="+mn-ea"/>
              </a:rPr>
              <a:t>p[</a:t>
            </a:r>
            <a:r>
              <a:rPr lang="en-US" altLang="zh-CN" sz="2000" dirty="0" err="1">
                <a:latin typeface="+mn-ea"/>
              </a:rPr>
              <a:t>i</a:t>
            </a:r>
            <a:r>
              <a:rPr lang="en-US" altLang="zh-CN" sz="2000" dirty="0">
                <a:latin typeface="+mn-ea"/>
              </a:rPr>
              <a:t>]</a:t>
            </a:r>
            <a:r>
              <a:rPr lang="zh-CN" altLang="en-US" sz="2000" dirty="0">
                <a:latin typeface="+mn-ea"/>
              </a:rPr>
              <a:t>是左孩子，则找到</a:t>
            </a:r>
            <a:r>
              <a:rPr lang="en-US" altLang="zh-CN" sz="2000" dirty="0">
                <a:latin typeface="+mn-ea"/>
              </a:rPr>
              <a:t>p[</a:t>
            </a:r>
            <a:r>
              <a:rPr lang="en-US" altLang="zh-CN" sz="2000" dirty="0" err="1">
                <a:latin typeface="+mn-ea"/>
              </a:rPr>
              <a:t>i</a:t>
            </a:r>
            <a:r>
              <a:rPr lang="en-US" altLang="zh-CN" sz="2000" dirty="0">
                <a:latin typeface="+mn-ea"/>
              </a:rPr>
              <a:t>]</a:t>
            </a:r>
            <a:r>
              <a:rPr lang="zh-CN" altLang="en-US" sz="2000" dirty="0">
                <a:latin typeface="+mn-ea"/>
              </a:rPr>
              <a:t>的双亲，使双亲的左孩子指针指向</a:t>
            </a:r>
            <a:r>
              <a:rPr lang="en-US" altLang="zh-CN" sz="2000" dirty="0">
                <a:latin typeface="+mn-ea"/>
              </a:rPr>
              <a:t>p[</a:t>
            </a:r>
            <a:r>
              <a:rPr lang="en-US" altLang="zh-CN" sz="2000" dirty="0" err="1">
                <a:latin typeface="+mn-ea"/>
              </a:rPr>
              <a:t>i</a:t>
            </a:r>
            <a:r>
              <a:rPr lang="en-US" altLang="zh-CN" sz="2000" dirty="0">
                <a:latin typeface="+mn-ea"/>
              </a:rPr>
              <a:t>]</a:t>
            </a:r>
          </a:p>
          <a:p>
            <a:pPr lvl="2"/>
            <a:r>
              <a:rPr lang="zh-CN" altLang="en-US" sz="2000" dirty="0">
                <a:latin typeface="+mn-ea"/>
              </a:rPr>
              <a:t>否则</a:t>
            </a:r>
            <a:r>
              <a:rPr lang="en-US" altLang="zh-CN" sz="2000" dirty="0">
                <a:latin typeface="+mn-ea"/>
              </a:rPr>
              <a:t>(p[</a:t>
            </a:r>
            <a:r>
              <a:rPr lang="en-US" altLang="zh-CN" sz="2000" dirty="0" err="1">
                <a:latin typeface="+mn-ea"/>
              </a:rPr>
              <a:t>i</a:t>
            </a:r>
            <a:r>
              <a:rPr lang="en-US" altLang="zh-CN" sz="2000" dirty="0">
                <a:latin typeface="+mn-ea"/>
              </a:rPr>
              <a:t>]</a:t>
            </a:r>
            <a:r>
              <a:rPr lang="zh-CN" altLang="en-US" sz="2000" dirty="0">
                <a:latin typeface="+mn-ea"/>
              </a:rPr>
              <a:t>是右孩子</a:t>
            </a:r>
            <a:r>
              <a:rPr lang="en-US" altLang="zh-CN" sz="2000" dirty="0">
                <a:latin typeface="+mn-ea"/>
              </a:rPr>
              <a:t>)</a:t>
            </a:r>
            <a:r>
              <a:rPr lang="zh-CN" altLang="en-US" sz="2000" dirty="0">
                <a:latin typeface="+mn-ea"/>
              </a:rPr>
              <a:t>，找到</a:t>
            </a:r>
            <a:r>
              <a:rPr lang="en-US" altLang="zh-CN" sz="2000" dirty="0">
                <a:latin typeface="+mn-ea"/>
              </a:rPr>
              <a:t>p[</a:t>
            </a:r>
            <a:r>
              <a:rPr lang="en-US" altLang="zh-CN" sz="2000" dirty="0" err="1">
                <a:latin typeface="+mn-ea"/>
              </a:rPr>
              <a:t>i</a:t>
            </a:r>
            <a:r>
              <a:rPr lang="en-US" altLang="zh-CN" sz="2000" dirty="0">
                <a:latin typeface="+mn-ea"/>
              </a:rPr>
              <a:t>]</a:t>
            </a:r>
            <a:r>
              <a:rPr lang="zh-CN" altLang="en-US" sz="2000" dirty="0">
                <a:latin typeface="+mn-ea"/>
              </a:rPr>
              <a:t>的双亲，使双亲的右孩子指针指向</a:t>
            </a:r>
            <a:r>
              <a:rPr lang="en-US" altLang="zh-CN" sz="2000" dirty="0">
                <a:latin typeface="+mn-ea"/>
              </a:rPr>
              <a:t>p[</a:t>
            </a:r>
            <a:r>
              <a:rPr lang="en-US" altLang="zh-CN" sz="2000" dirty="0" err="1">
                <a:latin typeface="+mn-ea"/>
              </a:rPr>
              <a:t>i</a:t>
            </a:r>
            <a:r>
              <a:rPr lang="en-US" altLang="zh-CN" sz="2000" dirty="0">
                <a:latin typeface="+mn-ea"/>
              </a:rPr>
              <a:t>]</a:t>
            </a:r>
          </a:p>
          <a:p>
            <a:r>
              <a:rPr lang="zh-CN" altLang="en-US" sz="2800" dirty="0">
                <a:latin typeface="+mn-ea"/>
              </a:rPr>
              <a:t>直到</a:t>
            </a:r>
            <a:r>
              <a:rPr lang="en-US" altLang="zh-CN" sz="2800" dirty="0" err="1">
                <a:latin typeface="+mn-ea"/>
              </a:rPr>
              <a:t>bt</a:t>
            </a:r>
            <a:r>
              <a:rPr lang="en-US" altLang="zh-CN" sz="2800" dirty="0">
                <a:latin typeface="+mn-ea"/>
              </a:rPr>
              <a:t>[</a:t>
            </a:r>
            <a:r>
              <a:rPr lang="en-US" altLang="zh-CN" sz="2800" dirty="0" err="1">
                <a:latin typeface="+mn-ea"/>
              </a:rPr>
              <a:t>i</a:t>
            </a:r>
            <a:r>
              <a:rPr lang="en-US" altLang="zh-CN" sz="2800" dirty="0">
                <a:latin typeface="+mn-ea"/>
              </a:rPr>
              <a:t>]==</a:t>
            </a:r>
            <a:r>
              <a:rPr lang="zh-CN" altLang="en-US" sz="2800" dirty="0">
                <a:ea typeface="Arial Unicode MS" pitchFamily="34" charset="-122"/>
                <a:cs typeface="Arial Unicode MS" pitchFamily="34" charset="-122"/>
              </a:rPr>
              <a:t>‘</a:t>
            </a:r>
            <a:r>
              <a:rPr lang="en-US" altLang="zh-CN" sz="2800" dirty="0">
                <a:ea typeface="Arial Unicode MS" pitchFamily="34" charset="-122"/>
                <a:cs typeface="Arial Unicode MS" pitchFamily="34" charset="-122"/>
              </a:rPr>
              <a:t>@</a:t>
            </a:r>
            <a:r>
              <a:rPr lang="zh-CN" altLang="en-US" sz="2800" dirty="0">
                <a:ea typeface="Arial Unicode MS" pitchFamily="34" charset="-122"/>
                <a:cs typeface="Arial Unicode MS" pitchFamily="34" charset="-122"/>
              </a:rPr>
              <a:t>’或</a:t>
            </a:r>
            <a:r>
              <a:rPr lang="en-US" altLang="zh-CN" sz="2800" dirty="0">
                <a:ea typeface="Arial Unicode MS" pitchFamily="34" charset="-122"/>
                <a:cs typeface="Arial Unicode MS" pitchFamily="34" charset="-122"/>
              </a:rPr>
              <a:t>’\0’</a:t>
            </a:r>
            <a:r>
              <a:rPr lang="en-US" altLang="zh-CN" sz="2800" dirty="0">
                <a:latin typeface="+mn-ea"/>
              </a:rPr>
              <a:t>(</a:t>
            </a:r>
            <a:r>
              <a:rPr lang="zh-CN" altLang="en-US" sz="2800" dirty="0">
                <a:latin typeface="+mn-ea"/>
              </a:rPr>
              <a:t>代表输入结束</a:t>
            </a:r>
            <a:r>
              <a:rPr lang="en-US" altLang="zh-CN" sz="2800" dirty="0">
                <a:latin typeface="+mn-ea"/>
              </a:rPr>
              <a:t>)</a:t>
            </a:r>
          </a:p>
          <a:p>
            <a:endParaRPr lang="en-US" altLang="zh-CN" dirty="0">
              <a:latin typeface="+mn-ea"/>
            </a:endParaRPr>
          </a:p>
        </p:txBody>
      </p:sp>
      <p:grpSp>
        <p:nvGrpSpPr>
          <p:cNvPr id="23" name="Group 18"/>
          <p:cNvGrpSpPr>
            <a:grpSpLocks/>
          </p:cNvGrpSpPr>
          <p:nvPr/>
        </p:nvGrpSpPr>
        <p:grpSpPr bwMode="auto">
          <a:xfrm>
            <a:off x="2597622" y="6180485"/>
            <a:ext cx="4108450" cy="407987"/>
            <a:chOff x="2512" y="2310"/>
            <a:chExt cx="2588" cy="257"/>
          </a:xfrm>
        </p:grpSpPr>
        <p:sp>
          <p:nvSpPr>
            <p:cNvPr id="24" name="Rectangle 19"/>
            <p:cNvSpPr>
              <a:spLocks noChangeArrowheads="1"/>
            </p:cNvSpPr>
            <p:nvPr/>
          </p:nvSpPr>
          <p:spPr bwMode="auto">
            <a:xfrm>
              <a:off x="2512" y="2310"/>
              <a:ext cx="2588"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en-US" altLang="zh-CN" sz="2000" dirty="0">
                  <a:latin typeface="Times New Roman" panose="02020603050405020304" pitchFamily="18" charset="0"/>
                  <a:ea typeface="宋体" panose="02010600030101010101" pitchFamily="2" charset="-122"/>
                </a:rPr>
                <a:t>a    b    c    d    e</a:t>
              </a:r>
              <a:r>
                <a:rPr kumimoji="1" lang="en-US" altLang="zh-CN" sz="2000" dirty="0">
                  <a:solidFill>
                    <a:srgbClr val="FF0066"/>
                  </a:solidFill>
                  <a:latin typeface="Times New Roman" panose="02020603050405020304" pitchFamily="18" charset="0"/>
                  <a:ea typeface="宋体" panose="02010600030101010101" pitchFamily="2" charset="-122"/>
                </a:rPr>
                <a:t>   </a:t>
              </a:r>
              <a:r>
                <a:rPr kumimoji="1" lang="en-US" altLang="zh-CN" sz="2000" dirty="0">
                  <a:latin typeface="Times New Roman" panose="02020603050405020304" pitchFamily="18" charset="0"/>
                  <a:ea typeface="宋体" panose="02010600030101010101" pitchFamily="2" charset="-122"/>
                </a:rPr>
                <a:t> </a:t>
              </a:r>
              <a:r>
                <a:rPr kumimoji="1" lang="en-US" altLang="zh-CN" sz="2000" dirty="0">
                  <a:solidFill>
                    <a:srgbClr val="FF0066"/>
                  </a:solidFill>
                  <a:latin typeface="Times New Roman" panose="02020603050405020304" pitchFamily="18" charset="0"/>
                  <a:ea typeface="宋体" panose="02010600030101010101" pitchFamily="2" charset="-122"/>
                </a:rPr>
                <a:t>#    #    #    #</a:t>
              </a:r>
              <a:r>
                <a:rPr kumimoji="1" lang="en-US" altLang="zh-CN" sz="2000" dirty="0">
                  <a:latin typeface="Times New Roman" panose="02020603050405020304" pitchFamily="18" charset="0"/>
                  <a:ea typeface="宋体" panose="02010600030101010101" pitchFamily="2" charset="-122"/>
                </a:rPr>
                <a:t>    f    g </a:t>
              </a:r>
            </a:p>
          </p:txBody>
        </p:sp>
        <p:sp>
          <p:nvSpPr>
            <p:cNvPr id="25" name="Line 20"/>
            <p:cNvSpPr>
              <a:spLocks noChangeShapeType="1"/>
            </p:cNvSpPr>
            <p:nvPr/>
          </p:nvSpPr>
          <p:spPr bwMode="auto">
            <a:xfrm>
              <a:off x="2723" y="2312"/>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6" name="Line 21"/>
            <p:cNvSpPr>
              <a:spLocks noChangeShapeType="1"/>
            </p:cNvSpPr>
            <p:nvPr/>
          </p:nvSpPr>
          <p:spPr bwMode="auto">
            <a:xfrm>
              <a:off x="2960"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7" name="Line 22"/>
            <p:cNvSpPr>
              <a:spLocks noChangeShapeType="1"/>
            </p:cNvSpPr>
            <p:nvPr/>
          </p:nvSpPr>
          <p:spPr bwMode="auto">
            <a:xfrm>
              <a:off x="3197"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8" name="Line 23"/>
            <p:cNvSpPr>
              <a:spLocks noChangeShapeType="1"/>
            </p:cNvSpPr>
            <p:nvPr/>
          </p:nvSpPr>
          <p:spPr bwMode="auto">
            <a:xfrm>
              <a:off x="3434"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9" name="Line 24"/>
            <p:cNvSpPr>
              <a:spLocks noChangeShapeType="1"/>
            </p:cNvSpPr>
            <p:nvPr/>
          </p:nvSpPr>
          <p:spPr bwMode="auto">
            <a:xfrm>
              <a:off x="3671"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0" name="Line 25"/>
            <p:cNvSpPr>
              <a:spLocks noChangeShapeType="1"/>
            </p:cNvSpPr>
            <p:nvPr/>
          </p:nvSpPr>
          <p:spPr bwMode="auto">
            <a:xfrm>
              <a:off x="3908"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1" name="Line 26"/>
            <p:cNvSpPr>
              <a:spLocks noChangeShapeType="1"/>
            </p:cNvSpPr>
            <p:nvPr/>
          </p:nvSpPr>
          <p:spPr bwMode="auto">
            <a:xfrm>
              <a:off x="4145"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2" name="Line 27"/>
            <p:cNvSpPr>
              <a:spLocks noChangeShapeType="1"/>
            </p:cNvSpPr>
            <p:nvPr/>
          </p:nvSpPr>
          <p:spPr bwMode="auto">
            <a:xfrm>
              <a:off x="4382"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3" name="Line 28"/>
            <p:cNvSpPr>
              <a:spLocks noChangeShapeType="1"/>
            </p:cNvSpPr>
            <p:nvPr/>
          </p:nvSpPr>
          <p:spPr bwMode="auto">
            <a:xfrm>
              <a:off x="4619"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4" name="Line 29"/>
            <p:cNvSpPr>
              <a:spLocks noChangeShapeType="1"/>
            </p:cNvSpPr>
            <p:nvPr/>
          </p:nvSpPr>
          <p:spPr bwMode="auto">
            <a:xfrm>
              <a:off x="4857"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35" name="Text Box 30"/>
          <p:cNvSpPr txBox="1">
            <a:spLocks noChangeArrowheads="1"/>
          </p:cNvSpPr>
          <p:nvPr/>
        </p:nvSpPr>
        <p:spPr bwMode="auto">
          <a:xfrm>
            <a:off x="2627784" y="5877272"/>
            <a:ext cx="412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1   2    3    4    5    6    7    8    9   10  11</a:t>
            </a:r>
          </a:p>
        </p:txBody>
      </p:sp>
      <p:sp>
        <p:nvSpPr>
          <p:cNvPr id="36" name="文本框 4"/>
          <p:cNvSpPr txBox="1">
            <a:spLocks noChangeArrowheads="1"/>
          </p:cNvSpPr>
          <p:nvPr/>
        </p:nvSpPr>
        <p:spPr bwMode="auto">
          <a:xfrm>
            <a:off x="2236244" y="6180485"/>
            <a:ext cx="368299"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endParaRPr lang="zh-CN" altLang="en-US" sz="1800">
              <a:ea typeface="宋体" panose="02010600030101010101" pitchFamily="2" charset="-122"/>
            </a:endParaRPr>
          </a:p>
        </p:txBody>
      </p:sp>
      <p:sp>
        <p:nvSpPr>
          <p:cNvPr id="37" name="文本框 6"/>
          <p:cNvSpPr txBox="1">
            <a:spLocks noChangeArrowheads="1"/>
          </p:cNvSpPr>
          <p:nvPr/>
        </p:nvSpPr>
        <p:spPr bwMode="auto">
          <a:xfrm>
            <a:off x="2326159" y="5901085"/>
            <a:ext cx="2682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1800">
                <a:ea typeface="宋体" panose="02010600030101010101" pitchFamily="2" charset="-122"/>
              </a:rPr>
              <a:t>0</a:t>
            </a:r>
            <a:endParaRPr lang="zh-CN" altLang="en-US" sz="1800">
              <a:ea typeface="宋体" panose="02010600030101010101" pitchFamily="2" charset="-122"/>
            </a:endParaRPr>
          </a:p>
        </p:txBody>
      </p:sp>
      <p:sp>
        <p:nvSpPr>
          <p:cNvPr id="38" name="文本框 4"/>
          <p:cNvSpPr txBox="1">
            <a:spLocks noChangeArrowheads="1"/>
          </p:cNvSpPr>
          <p:nvPr/>
        </p:nvSpPr>
        <p:spPr bwMode="auto">
          <a:xfrm>
            <a:off x="6717692" y="6170900"/>
            <a:ext cx="368299"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000" dirty="0">
                <a:ea typeface="宋体" panose="02010600030101010101" pitchFamily="2" charset="-122"/>
              </a:rPr>
              <a:t>@</a:t>
            </a:r>
            <a:endParaRPr lang="zh-CN" altLang="en-US" sz="2000" dirty="0">
              <a:ea typeface="宋体" panose="02010600030101010101" pitchFamily="2" charset="-122"/>
            </a:endParaRPr>
          </a:p>
        </p:txBody>
      </p:sp>
      <p:sp>
        <p:nvSpPr>
          <p:cNvPr id="39" name="文本框 6"/>
          <p:cNvSpPr txBox="1">
            <a:spLocks noChangeArrowheads="1"/>
          </p:cNvSpPr>
          <p:nvPr/>
        </p:nvSpPr>
        <p:spPr bwMode="auto">
          <a:xfrm>
            <a:off x="6676926" y="5912258"/>
            <a:ext cx="5236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1800" dirty="0">
                <a:ea typeface="宋体" panose="02010600030101010101" pitchFamily="2" charset="-122"/>
              </a:rPr>
              <a:t>12</a:t>
            </a:r>
            <a:endParaRPr lang="zh-CN" altLang="en-US" sz="1800" dirty="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AE1D031-697A-4A16-BF58-4D6846EBA6E0}" type="slidenum">
              <a:rPr lang="zh-CN" altLang="en-US" smtClean="0"/>
              <a:pPr>
                <a:defRPr/>
              </a:pPr>
              <a:t>44</a:t>
            </a:fld>
            <a:endParaRPr lang="zh-CN" altLang="en-US"/>
          </a:p>
        </p:txBody>
      </p:sp>
      <p:sp>
        <p:nvSpPr>
          <p:cNvPr id="2" name="标题 1"/>
          <p:cNvSpPr>
            <a:spLocks noGrp="1"/>
          </p:cNvSpPr>
          <p:nvPr>
            <p:ph type="title" idx="4294967295"/>
          </p:nvPr>
        </p:nvSpPr>
        <p:spPr>
          <a:xfrm>
            <a:off x="1439863" y="315913"/>
            <a:ext cx="7704137" cy="592137"/>
          </a:xfrm>
        </p:spPr>
        <p:txBody>
          <a:bodyPr/>
          <a:lstStyle/>
          <a:p>
            <a:r>
              <a:rPr lang="zh-CN" altLang="en-US" dirty="0"/>
              <a:t>先序遍历非递归算法</a:t>
            </a:r>
          </a:p>
        </p:txBody>
      </p:sp>
      <p:sp>
        <p:nvSpPr>
          <p:cNvPr id="3" name="内容占位符 2"/>
          <p:cNvSpPr>
            <a:spLocks noGrp="1"/>
          </p:cNvSpPr>
          <p:nvPr>
            <p:ph idx="4294967295"/>
          </p:nvPr>
        </p:nvSpPr>
        <p:spPr>
          <a:xfrm>
            <a:off x="0" y="1125538"/>
            <a:ext cx="8207375" cy="5162550"/>
          </a:xfrm>
        </p:spPr>
        <p:txBody>
          <a:bodyPr/>
          <a:lstStyle/>
          <a:p>
            <a:r>
              <a:rPr lang="zh-CN" altLang="en-US" dirty="0"/>
              <a:t>初始化一个空栈</a:t>
            </a:r>
            <a:r>
              <a:rPr lang="en-US" altLang="zh-CN" dirty="0"/>
              <a:t>S</a:t>
            </a:r>
            <a:r>
              <a:rPr lang="zh-CN" altLang="en-US" dirty="0"/>
              <a:t>，指针</a:t>
            </a:r>
            <a:r>
              <a:rPr lang="en-US" altLang="zh-CN" dirty="0"/>
              <a:t>p</a:t>
            </a:r>
            <a:r>
              <a:rPr lang="zh-CN" altLang="en-US" dirty="0"/>
              <a:t>指向根结点</a:t>
            </a:r>
            <a:endParaRPr lang="en-US" altLang="zh-CN" dirty="0"/>
          </a:p>
          <a:p>
            <a:r>
              <a:rPr lang="zh-CN" altLang="en-US" dirty="0"/>
              <a:t>当</a:t>
            </a:r>
            <a:r>
              <a:rPr lang="en-US" altLang="zh-CN" dirty="0"/>
              <a:t>p</a:t>
            </a:r>
            <a:r>
              <a:rPr lang="zh-CN" altLang="en-US" dirty="0"/>
              <a:t>非空或者栈</a:t>
            </a:r>
            <a:r>
              <a:rPr lang="en-US" altLang="zh-CN" dirty="0"/>
              <a:t>S</a:t>
            </a:r>
            <a:r>
              <a:rPr lang="zh-CN" altLang="en-US" dirty="0"/>
              <a:t>非空时，循环执行以下操作：</a:t>
            </a:r>
            <a:endParaRPr lang="en-US" altLang="zh-CN" dirty="0"/>
          </a:p>
          <a:p>
            <a:pPr lvl="1"/>
            <a:r>
              <a:rPr lang="zh-CN" altLang="en-US" dirty="0"/>
              <a:t>如果</a:t>
            </a:r>
            <a:r>
              <a:rPr lang="en-US" altLang="zh-CN" dirty="0"/>
              <a:t>p</a:t>
            </a:r>
            <a:r>
              <a:rPr lang="zh-CN" altLang="en-US" dirty="0"/>
              <a:t>非空，则访问</a:t>
            </a:r>
            <a:r>
              <a:rPr lang="en-US" altLang="zh-CN" dirty="0"/>
              <a:t>p</a:t>
            </a:r>
            <a:r>
              <a:rPr lang="zh-CN" altLang="en-US" dirty="0"/>
              <a:t>，将</a:t>
            </a:r>
            <a:r>
              <a:rPr lang="en-US" altLang="zh-CN" dirty="0"/>
              <a:t>p</a:t>
            </a:r>
            <a:r>
              <a:rPr lang="zh-CN" altLang="en-US" dirty="0"/>
              <a:t>进栈，将</a:t>
            </a:r>
            <a:r>
              <a:rPr lang="en-US" altLang="zh-CN" dirty="0"/>
              <a:t>p</a:t>
            </a:r>
            <a:r>
              <a:rPr lang="zh-CN" altLang="en-US" dirty="0"/>
              <a:t>指向该结点的左孩子</a:t>
            </a:r>
            <a:endParaRPr lang="en-US" altLang="zh-CN" dirty="0"/>
          </a:p>
          <a:p>
            <a:pPr lvl="1"/>
            <a:r>
              <a:rPr lang="zh-CN" altLang="en-US" dirty="0"/>
              <a:t>否则弹出栈顶元素</a:t>
            </a:r>
            <a:r>
              <a:rPr lang="en-US" altLang="zh-CN" dirty="0"/>
              <a:t>q</a:t>
            </a:r>
            <a:r>
              <a:rPr lang="zh-CN" altLang="en-US" dirty="0"/>
              <a:t>，将</a:t>
            </a:r>
            <a:r>
              <a:rPr lang="en-US" altLang="zh-CN" dirty="0"/>
              <a:t>p</a:t>
            </a:r>
            <a:r>
              <a:rPr lang="zh-CN" altLang="en-US" dirty="0"/>
              <a:t>指向</a:t>
            </a:r>
            <a:r>
              <a:rPr lang="en-US" altLang="zh-CN" dirty="0"/>
              <a:t>q</a:t>
            </a:r>
            <a:r>
              <a:rPr lang="zh-CN" altLang="en-US" dirty="0"/>
              <a:t>的右孩子</a:t>
            </a:r>
            <a:endParaRPr lang="en-US" altLang="zh-CN" dirty="0"/>
          </a:p>
          <a:p>
            <a:pPr lvl="2"/>
            <a:endParaRPr lang="zh-CN" altLang="en-US" dirty="0"/>
          </a:p>
        </p:txBody>
      </p:sp>
    </p:spTree>
    <p:extLst>
      <p:ext uri="{BB962C8B-B14F-4D97-AF65-F5344CB8AC3E}">
        <p14:creationId xmlns:p14="http://schemas.microsoft.com/office/powerpoint/2010/main" val="39225798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3C008F95-62FC-4480-8991-8E50340D4CF6}" type="slidenum">
              <a:rPr lang="zh-CN" altLang="en-US" sz="1000" smtClean="0"/>
              <a:pPr>
                <a:spcBef>
                  <a:spcPct val="0"/>
                </a:spcBef>
                <a:spcAft>
                  <a:spcPct val="0"/>
                </a:spcAft>
                <a:buClrTx/>
                <a:buFontTx/>
                <a:buNone/>
              </a:pPr>
              <a:t>45</a:t>
            </a:fld>
            <a:endParaRPr lang="zh-CN" altLang="en-US" sz="1000"/>
          </a:p>
        </p:txBody>
      </p:sp>
      <p:sp>
        <p:nvSpPr>
          <p:cNvPr id="47106" name="标题 1"/>
          <p:cNvSpPr>
            <a:spLocks noGrp="1"/>
          </p:cNvSpPr>
          <p:nvPr>
            <p:ph type="title" idx="4294967295"/>
          </p:nvPr>
        </p:nvSpPr>
        <p:spPr>
          <a:xfrm>
            <a:off x="1439863" y="315913"/>
            <a:ext cx="7704137" cy="592137"/>
          </a:xfrm>
        </p:spPr>
        <p:txBody>
          <a:bodyPr/>
          <a:lstStyle/>
          <a:p>
            <a:r>
              <a:rPr lang="zh-CN" altLang="en-US"/>
              <a:t>按层次遍历二叉树</a:t>
            </a:r>
          </a:p>
        </p:txBody>
      </p:sp>
      <p:sp>
        <p:nvSpPr>
          <p:cNvPr id="47107" name="内容占位符 2"/>
          <p:cNvSpPr>
            <a:spLocks noGrp="1"/>
          </p:cNvSpPr>
          <p:nvPr>
            <p:ph idx="4294967295"/>
          </p:nvPr>
        </p:nvSpPr>
        <p:spPr>
          <a:xfrm>
            <a:off x="0" y="1125538"/>
            <a:ext cx="8207375" cy="5162550"/>
          </a:xfrm>
        </p:spPr>
        <p:txBody>
          <a:bodyPr/>
          <a:lstStyle/>
          <a:p>
            <a:r>
              <a:rPr lang="zh-CN" altLang="en-US" dirty="0"/>
              <a:t>初始化一个空队列</a:t>
            </a:r>
            <a:endParaRPr lang="en-US" altLang="zh-CN" dirty="0"/>
          </a:p>
          <a:p>
            <a:r>
              <a:rPr lang="zh-CN" altLang="en-US" dirty="0"/>
              <a:t>访问根节点，并将根节点入队</a:t>
            </a:r>
            <a:endParaRPr lang="en-US" altLang="zh-CN" dirty="0"/>
          </a:p>
          <a:p>
            <a:r>
              <a:rPr lang="zh-CN" altLang="en-US" dirty="0"/>
              <a:t>当队列不为空是，重复下列操作</a:t>
            </a:r>
            <a:endParaRPr lang="en-US" altLang="zh-CN" dirty="0"/>
          </a:p>
          <a:p>
            <a:pPr lvl="1"/>
            <a:r>
              <a:rPr lang="zh-CN" altLang="en-US" dirty="0"/>
              <a:t>出队一个结点</a:t>
            </a:r>
            <a:r>
              <a:rPr lang="en-US" altLang="zh-CN" dirty="0"/>
              <a:t>q</a:t>
            </a:r>
          </a:p>
          <a:p>
            <a:pPr lvl="1"/>
            <a:r>
              <a:rPr lang="zh-CN" altLang="en-US" dirty="0"/>
              <a:t>若</a:t>
            </a:r>
            <a:r>
              <a:rPr lang="en-US" altLang="zh-CN" dirty="0"/>
              <a:t>q</a:t>
            </a:r>
            <a:r>
              <a:rPr lang="zh-CN" altLang="en-US" dirty="0"/>
              <a:t>有左孩子，则访问左孩子，并将其入队</a:t>
            </a:r>
            <a:endParaRPr lang="en-US" altLang="zh-CN" dirty="0"/>
          </a:p>
          <a:p>
            <a:pPr lvl="1"/>
            <a:r>
              <a:rPr lang="zh-CN" altLang="en-US" dirty="0"/>
              <a:t>若</a:t>
            </a:r>
            <a:r>
              <a:rPr lang="en-US" altLang="zh-CN" dirty="0"/>
              <a:t>q</a:t>
            </a:r>
            <a:r>
              <a:rPr lang="zh-CN" altLang="en-US" dirty="0"/>
              <a:t>有右孩子，则访问右孩子，并将其入队</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C32C275-E671-4F12-9EAD-6C6D0193B1A2}" type="slidenum">
              <a:rPr lang="zh-CN" altLang="en-US" smtClean="0">
                <a:ea typeface="华文细黑" panose="02010600040101010101" pitchFamily="2" charset="-122"/>
              </a:rPr>
              <a:pPr/>
              <a:t>46</a:t>
            </a:fld>
            <a:endParaRPr lang="zh-CN" altLang="en-US">
              <a:ea typeface="华文细黑" panose="02010600040101010101" pitchFamily="2" charset="-122"/>
            </a:endParaRPr>
          </a:p>
        </p:txBody>
      </p:sp>
      <p:sp>
        <p:nvSpPr>
          <p:cNvPr id="50178" name="标题 1"/>
          <p:cNvSpPr>
            <a:spLocks noGrp="1"/>
          </p:cNvSpPr>
          <p:nvPr>
            <p:ph type="title" idx="4294967295"/>
          </p:nvPr>
        </p:nvSpPr>
        <p:spPr>
          <a:xfrm>
            <a:off x="1439863" y="315913"/>
            <a:ext cx="7704137" cy="592137"/>
          </a:xfrm>
        </p:spPr>
        <p:txBody>
          <a:bodyPr/>
          <a:lstStyle/>
          <a:p>
            <a:r>
              <a:rPr lang="zh-CN" altLang="en-US"/>
              <a:t>根据遍历序列确定二叉树</a:t>
            </a:r>
          </a:p>
        </p:txBody>
      </p:sp>
      <p:sp>
        <p:nvSpPr>
          <p:cNvPr id="50179" name="内容占位符 2"/>
          <p:cNvSpPr>
            <a:spLocks noGrp="1"/>
          </p:cNvSpPr>
          <p:nvPr>
            <p:ph idx="4294967295"/>
          </p:nvPr>
        </p:nvSpPr>
        <p:spPr>
          <a:xfrm>
            <a:off x="0" y="1125538"/>
            <a:ext cx="8207375" cy="5162550"/>
          </a:xfrm>
        </p:spPr>
        <p:txBody>
          <a:bodyPr/>
          <a:lstStyle/>
          <a:p>
            <a:r>
              <a:rPr lang="zh-CN" altLang="en-US" dirty="0"/>
              <a:t>已知一棵二叉树的一种遍历序列，能否唯一地确定一棵二叉树？</a:t>
            </a:r>
            <a:endParaRPr lang="en-US" altLang="zh-CN" dirty="0"/>
          </a:p>
          <a:p>
            <a:r>
              <a:rPr lang="zh-CN" altLang="en-US" dirty="0"/>
              <a:t>已知一棵二叉树的任意两种遍历序列，能否唯一地确定一棵二叉树？</a:t>
            </a:r>
            <a:endParaRPr lang="en-US" altLang="zh-CN" dirty="0"/>
          </a:p>
          <a:p>
            <a:r>
              <a:rPr lang="zh-CN" altLang="en-US" dirty="0"/>
              <a:t>怎样才能根据二叉树的遍历结果，唯一地确定一棵二叉树？</a:t>
            </a:r>
          </a:p>
        </p:txBody>
      </p:sp>
    </p:spTree>
    <p:extLst>
      <p:ext uri="{BB962C8B-B14F-4D97-AF65-F5344CB8AC3E}">
        <p14:creationId xmlns:p14="http://schemas.microsoft.com/office/powerpoint/2010/main" val="8914980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E252A5A-618A-440E-8C84-D518DB00A395}" type="slidenum">
              <a:rPr lang="zh-CN" altLang="en-US" smtClean="0">
                <a:ea typeface="华文细黑" panose="02010600040101010101" pitchFamily="2" charset="-122"/>
              </a:rPr>
              <a:pPr/>
              <a:t>47</a:t>
            </a:fld>
            <a:endParaRPr lang="zh-CN" altLang="en-US">
              <a:ea typeface="华文细黑" panose="02010600040101010101" pitchFamily="2" charset="-122"/>
            </a:endParaRPr>
          </a:p>
        </p:txBody>
      </p:sp>
      <p:sp>
        <p:nvSpPr>
          <p:cNvPr id="51202" name="标题 1"/>
          <p:cNvSpPr>
            <a:spLocks noGrp="1"/>
          </p:cNvSpPr>
          <p:nvPr>
            <p:ph type="title" idx="4294967295"/>
          </p:nvPr>
        </p:nvSpPr>
        <p:spPr>
          <a:xfrm>
            <a:off x="1439863" y="315913"/>
            <a:ext cx="7704137" cy="592137"/>
          </a:xfrm>
        </p:spPr>
        <p:txBody>
          <a:bodyPr/>
          <a:lstStyle/>
          <a:p>
            <a:r>
              <a:rPr lang="zh-CN" altLang="en-US" dirty="0"/>
              <a:t>例：</a:t>
            </a:r>
          </a:p>
        </p:txBody>
      </p:sp>
      <p:sp>
        <p:nvSpPr>
          <p:cNvPr id="51203" name="内容占位符 2"/>
          <p:cNvSpPr>
            <a:spLocks noGrp="1"/>
          </p:cNvSpPr>
          <p:nvPr>
            <p:ph idx="4294967295"/>
          </p:nvPr>
        </p:nvSpPr>
        <p:spPr>
          <a:xfrm>
            <a:off x="0" y="1125538"/>
            <a:ext cx="8207375" cy="5162550"/>
          </a:xfrm>
        </p:spPr>
        <p:txBody>
          <a:bodyPr/>
          <a:lstStyle/>
          <a:p>
            <a:r>
              <a:rPr lang="zh-CN" altLang="en-US" dirty="0"/>
              <a:t>已知一棵二叉树的中序和后序分别是</a:t>
            </a:r>
            <a:r>
              <a:rPr lang="en-US" altLang="zh-CN" dirty="0"/>
              <a:t>BDCEAFHG</a:t>
            </a:r>
            <a:r>
              <a:rPr lang="zh-CN" altLang="en-US" dirty="0"/>
              <a:t>和</a:t>
            </a:r>
            <a:r>
              <a:rPr lang="en-US" altLang="zh-CN" dirty="0"/>
              <a:t>DECBHGFA</a:t>
            </a:r>
            <a:r>
              <a:rPr lang="zh-CN" altLang="en-US" dirty="0"/>
              <a:t>，请画出这棵二叉树</a:t>
            </a:r>
          </a:p>
        </p:txBody>
      </p:sp>
    </p:spTree>
    <p:extLst>
      <p:ext uri="{BB962C8B-B14F-4D97-AF65-F5344CB8AC3E}">
        <p14:creationId xmlns:p14="http://schemas.microsoft.com/office/powerpoint/2010/main" val="7276803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AE1D031-697A-4A16-BF58-4D6846EBA6E0}" type="slidenum">
              <a:rPr lang="zh-CN" altLang="en-US" smtClean="0"/>
              <a:pPr>
                <a:defRPr/>
              </a:pPr>
              <a:t>48</a:t>
            </a:fld>
            <a:endParaRPr lang="zh-CN" altLang="en-US"/>
          </a:p>
        </p:txBody>
      </p:sp>
      <p:sp>
        <p:nvSpPr>
          <p:cNvPr id="2" name="标题 1"/>
          <p:cNvSpPr>
            <a:spLocks noGrp="1"/>
          </p:cNvSpPr>
          <p:nvPr>
            <p:ph type="title" idx="4294967295"/>
          </p:nvPr>
        </p:nvSpPr>
        <p:spPr>
          <a:xfrm>
            <a:off x="1439863" y="315913"/>
            <a:ext cx="7704137" cy="592137"/>
          </a:xfrm>
        </p:spPr>
        <p:txBody>
          <a:bodyPr/>
          <a:lstStyle/>
          <a:p>
            <a:r>
              <a:rPr lang="zh-CN" altLang="en-US" dirty="0"/>
              <a:t>练习</a:t>
            </a:r>
          </a:p>
        </p:txBody>
      </p:sp>
      <p:sp>
        <p:nvSpPr>
          <p:cNvPr id="3" name="内容占位符 2"/>
          <p:cNvSpPr>
            <a:spLocks noGrp="1"/>
          </p:cNvSpPr>
          <p:nvPr>
            <p:ph idx="4294967295"/>
          </p:nvPr>
        </p:nvSpPr>
        <p:spPr>
          <a:xfrm>
            <a:off x="0" y="1125538"/>
            <a:ext cx="8207375" cy="5162550"/>
          </a:xfrm>
        </p:spPr>
        <p:txBody>
          <a:bodyPr/>
          <a:lstStyle/>
          <a:p>
            <a:r>
              <a:rPr lang="zh-CN" altLang="en-US" dirty="0"/>
              <a:t>已知一棵二叉树的前序和中序分别是</a:t>
            </a:r>
            <a:r>
              <a:rPr lang="en-US" altLang="zh-CN" dirty="0"/>
              <a:t>ABCDEGF</a:t>
            </a:r>
            <a:r>
              <a:rPr lang="zh-CN" altLang="en-US" dirty="0"/>
              <a:t>和</a:t>
            </a:r>
            <a:r>
              <a:rPr lang="en-US" altLang="zh-CN" dirty="0"/>
              <a:t>CBEGDFA</a:t>
            </a:r>
            <a:r>
              <a:rPr lang="zh-CN" altLang="en-US" dirty="0"/>
              <a:t>，请画出这棵二叉树</a:t>
            </a:r>
          </a:p>
          <a:p>
            <a:endParaRPr lang="zh-CN" altLang="en-US" dirty="0"/>
          </a:p>
        </p:txBody>
      </p:sp>
    </p:spTree>
    <p:extLst>
      <p:ext uri="{BB962C8B-B14F-4D97-AF65-F5344CB8AC3E}">
        <p14:creationId xmlns:p14="http://schemas.microsoft.com/office/powerpoint/2010/main" val="40410282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FB1E33E6-09EF-4B52-BC15-437922B1A657}" type="slidenum">
              <a:rPr lang="zh-CN" altLang="en-US" sz="1000" smtClean="0"/>
              <a:pPr>
                <a:spcBef>
                  <a:spcPct val="0"/>
                </a:spcBef>
                <a:spcAft>
                  <a:spcPct val="0"/>
                </a:spcAft>
                <a:buClrTx/>
                <a:buFontTx/>
                <a:buNone/>
              </a:pPr>
              <a:t>49</a:t>
            </a:fld>
            <a:endParaRPr lang="zh-CN" altLang="en-US" sz="1000"/>
          </a:p>
        </p:txBody>
      </p:sp>
      <p:sp>
        <p:nvSpPr>
          <p:cNvPr id="48130" name="标题 1"/>
          <p:cNvSpPr>
            <a:spLocks noGrp="1"/>
          </p:cNvSpPr>
          <p:nvPr>
            <p:ph type="title" idx="4294967295"/>
          </p:nvPr>
        </p:nvSpPr>
        <p:spPr>
          <a:xfrm>
            <a:off x="1439863" y="315913"/>
            <a:ext cx="7704137" cy="592137"/>
          </a:xfrm>
        </p:spPr>
        <p:txBody>
          <a:bodyPr/>
          <a:lstStyle/>
          <a:p>
            <a:r>
              <a:rPr lang="zh-CN" altLang="en-US"/>
              <a:t>线索二叉树</a:t>
            </a:r>
          </a:p>
        </p:txBody>
      </p:sp>
      <p:sp>
        <p:nvSpPr>
          <p:cNvPr id="48131" name="内容占位符 2"/>
          <p:cNvSpPr>
            <a:spLocks noGrp="1"/>
          </p:cNvSpPr>
          <p:nvPr>
            <p:ph idx="4294967295"/>
          </p:nvPr>
        </p:nvSpPr>
        <p:spPr>
          <a:xfrm>
            <a:off x="0" y="1125538"/>
            <a:ext cx="8207375" cy="5162550"/>
          </a:xfrm>
        </p:spPr>
        <p:txBody>
          <a:bodyPr/>
          <a:lstStyle/>
          <a:p>
            <a:r>
              <a:rPr lang="zh-CN" altLang="en-US"/>
              <a:t>遍历二叉树是以一定的规则将二叉树中结点排列成一个线性序列</a:t>
            </a:r>
            <a:endParaRPr lang="en-US" altLang="zh-CN"/>
          </a:p>
          <a:p>
            <a:pPr lvl="1"/>
            <a:r>
              <a:rPr lang="zh-CN" altLang="en-US"/>
              <a:t>对非线性结构进行线性化操作</a:t>
            </a:r>
            <a:endParaRPr lang="en-US" altLang="zh-CN"/>
          </a:p>
          <a:p>
            <a:r>
              <a:rPr lang="zh-CN" altLang="en-US"/>
              <a:t>在有</a:t>
            </a:r>
            <a:r>
              <a:rPr lang="en-US" altLang="zh-CN"/>
              <a:t>n</a:t>
            </a:r>
            <a:r>
              <a:rPr lang="zh-CN" altLang="en-US"/>
              <a:t>个结点的二叉链表中，必定存在</a:t>
            </a:r>
            <a:r>
              <a:rPr lang="en-US" altLang="zh-CN"/>
              <a:t>n+1</a:t>
            </a:r>
            <a:r>
              <a:rPr lang="zh-CN" altLang="en-US"/>
              <a:t>个空链域</a:t>
            </a:r>
            <a:endParaRPr lang="en-US" altLang="zh-CN"/>
          </a:p>
          <a:p>
            <a:r>
              <a:rPr lang="zh-CN" altLang="en-US"/>
              <a:t>利用这些空链域来存放结点的前驱和后继信息</a:t>
            </a:r>
            <a:endParaRPr lang="en-US" altLang="zh-CN"/>
          </a:p>
          <a:p>
            <a:pPr lvl="1"/>
            <a:r>
              <a:rPr lang="zh-CN" altLang="en-US"/>
              <a:t>线索链表</a:t>
            </a:r>
            <a:endParaRPr lang="en-US" altLang="zh-CN"/>
          </a:p>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1429AABA-E481-4B7A-BEAA-9C8089D4FB71}" type="slidenum">
              <a:rPr lang="zh-CN" altLang="en-US" sz="1000" smtClean="0"/>
              <a:pPr>
                <a:spcBef>
                  <a:spcPct val="0"/>
                </a:spcBef>
                <a:spcAft>
                  <a:spcPct val="0"/>
                </a:spcAft>
                <a:buClrTx/>
                <a:buFontTx/>
                <a:buNone/>
              </a:pPr>
              <a:t>5</a:t>
            </a:fld>
            <a:endParaRPr lang="zh-CN" altLang="en-US" sz="1000"/>
          </a:p>
        </p:txBody>
      </p:sp>
      <p:sp>
        <p:nvSpPr>
          <p:cNvPr id="11266" name="标题 1"/>
          <p:cNvSpPr>
            <a:spLocks noGrp="1"/>
          </p:cNvSpPr>
          <p:nvPr>
            <p:ph type="title" idx="4294967295"/>
          </p:nvPr>
        </p:nvSpPr>
        <p:spPr>
          <a:xfrm>
            <a:off x="1439863" y="315913"/>
            <a:ext cx="7704137" cy="592137"/>
          </a:xfrm>
        </p:spPr>
        <p:txBody>
          <a:bodyPr/>
          <a:lstStyle/>
          <a:p>
            <a:r>
              <a:rPr lang="zh-CN" altLang="en-US"/>
              <a:t>树的定义</a:t>
            </a:r>
          </a:p>
        </p:txBody>
      </p:sp>
      <p:grpSp>
        <p:nvGrpSpPr>
          <p:cNvPr id="2" name="Group 2"/>
          <p:cNvGrpSpPr>
            <a:grpSpLocks/>
          </p:cNvGrpSpPr>
          <p:nvPr/>
        </p:nvGrpSpPr>
        <p:grpSpPr bwMode="auto">
          <a:xfrm>
            <a:off x="4367213" y="1120775"/>
            <a:ext cx="2366962" cy="1290638"/>
            <a:chOff x="2418" y="218"/>
            <a:chExt cx="1491" cy="813"/>
          </a:xfrm>
        </p:grpSpPr>
        <p:sp>
          <p:nvSpPr>
            <p:cNvPr id="11302" name="Oval 3"/>
            <p:cNvSpPr>
              <a:spLocks noChangeArrowheads="1"/>
            </p:cNvSpPr>
            <p:nvPr/>
          </p:nvSpPr>
          <p:spPr bwMode="auto">
            <a:xfrm>
              <a:off x="2418" y="739"/>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A</a:t>
              </a:r>
            </a:p>
          </p:txBody>
        </p:sp>
        <p:sp>
          <p:nvSpPr>
            <p:cNvPr id="11303" name="AutoShape 4"/>
            <p:cNvSpPr>
              <a:spLocks noChangeArrowheads="1"/>
            </p:cNvSpPr>
            <p:nvPr/>
          </p:nvSpPr>
          <p:spPr bwMode="auto">
            <a:xfrm>
              <a:off x="2667" y="218"/>
              <a:ext cx="1242" cy="256"/>
            </a:xfrm>
            <a:prstGeom prst="wedgeRectCallout">
              <a:avLst>
                <a:gd name="adj1" fmla="val -45491"/>
                <a:gd name="adj2" fmla="val 14375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zh-CN" altLang="zh-CN" sz="2000">
                  <a:latin typeface="Times New Roman" panose="02020603050405020304" pitchFamily="18" charset="0"/>
                  <a:ea typeface="宋体" panose="02010600030101010101" pitchFamily="2" charset="-122"/>
                </a:rPr>
                <a:t>只有根结点的树</a:t>
              </a:r>
              <a:endParaRPr kumimoji="1" lang="zh-CN" altLang="en-US" sz="2000">
                <a:latin typeface="Times New Roman" panose="02020603050405020304" pitchFamily="18" charset="0"/>
                <a:ea typeface="宋体" panose="02010600030101010101" pitchFamily="2" charset="-122"/>
              </a:endParaRPr>
            </a:p>
          </p:txBody>
        </p:sp>
      </p:grpSp>
      <p:grpSp>
        <p:nvGrpSpPr>
          <p:cNvPr id="3" name="Group 5"/>
          <p:cNvGrpSpPr>
            <a:grpSpLocks/>
          </p:cNvGrpSpPr>
          <p:nvPr/>
        </p:nvGrpSpPr>
        <p:grpSpPr bwMode="auto">
          <a:xfrm>
            <a:off x="2643188" y="2563813"/>
            <a:ext cx="4781550" cy="3332163"/>
            <a:chOff x="1332" y="1324"/>
            <a:chExt cx="3012" cy="2099"/>
          </a:xfrm>
        </p:grpSpPr>
        <p:grpSp>
          <p:nvGrpSpPr>
            <p:cNvPr id="11275" name="Group 6"/>
            <p:cNvGrpSpPr>
              <a:grpSpLocks/>
            </p:cNvGrpSpPr>
            <p:nvPr/>
          </p:nvGrpSpPr>
          <p:grpSpPr bwMode="auto">
            <a:xfrm>
              <a:off x="1621" y="1668"/>
              <a:ext cx="2723" cy="1755"/>
              <a:chOff x="2243" y="1124"/>
              <a:chExt cx="2723" cy="1755"/>
            </a:xfrm>
          </p:grpSpPr>
          <p:sp>
            <p:nvSpPr>
              <p:cNvPr id="11277" name="Oval 7"/>
              <p:cNvSpPr>
                <a:spLocks noChangeArrowheads="1"/>
              </p:cNvSpPr>
              <p:nvPr/>
            </p:nvSpPr>
            <p:spPr bwMode="auto">
              <a:xfrm>
                <a:off x="3526" y="1124"/>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A</a:t>
                </a:r>
              </a:p>
            </p:txBody>
          </p:sp>
          <p:sp>
            <p:nvSpPr>
              <p:cNvPr id="11278" name="Oval 8"/>
              <p:cNvSpPr>
                <a:spLocks noChangeArrowheads="1"/>
              </p:cNvSpPr>
              <p:nvPr/>
            </p:nvSpPr>
            <p:spPr bwMode="auto">
              <a:xfrm>
                <a:off x="2880" y="1636"/>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B</a:t>
                </a:r>
              </a:p>
            </p:txBody>
          </p:sp>
          <p:sp>
            <p:nvSpPr>
              <p:cNvPr id="11279" name="Oval 9"/>
              <p:cNvSpPr>
                <a:spLocks noChangeArrowheads="1"/>
              </p:cNvSpPr>
              <p:nvPr/>
            </p:nvSpPr>
            <p:spPr bwMode="auto">
              <a:xfrm>
                <a:off x="3526" y="1636"/>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C</a:t>
                </a:r>
              </a:p>
            </p:txBody>
          </p:sp>
          <p:sp>
            <p:nvSpPr>
              <p:cNvPr id="11280" name="Oval 10"/>
              <p:cNvSpPr>
                <a:spLocks noChangeArrowheads="1"/>
              </p:cNvSpPr>
              <p:nvPr/>
            </p:nvSpPr>
            <p:spPr bwMode="auto">
              <a:xfrm>
                <a:off x="4303" y="1636"/>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D</a:t>
                </a:r>
              </a:p>
            </p:txBody>
          </p:sp>
          <p:sp>
            <p:nvSpPr>
              <p:cNvPr id="11281" name="Oval 11"/>
              <p:cNvSpPr>
                <a:spLocks noChangeArrowheads="1"/>
              </p:cNvSpPr>
              <p:nvPr/>
            </p:nvSpPr>
            <p:spPr bwMode="auto">
              <a:xfrm>
                <a:off x="2504" y="212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E</a:t>
                </a:r>
              </a:p>
            </p:txBody>
          </p:sp>
          <p:sp>
            <p:nvSpPr>
              <p:cNvPr id="11282" name="Oval 12"/>
              <p:cNvSpPr>
                <a:spLocks noChangeArrowheads="1"/>
              </p:cNvSpPr>
              <p:nvPr/>
            </p:nvSpPr>
            <p:spPr bwMode="auto">
              <a:xfrm>
                <a:off x="3148" y="212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F</a:t>
                </a:r>
              </a:p>
            </p:txBody>
          </p:sp>
          <p:sp>
            <p:nvSpPr>
              <p:cNvPr id="11283" name="Oval 13"/>
              <p:cNvSpPr>
                <a:spLocks noChangeArrowheads="1"/>
              </p:cNvSpPr>
              <p:nvPr/>
            </p:nvSpPr>
            <p:spPr bwMode="auto">
              <a:xfrm>
                <a:off x="3526" y="212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G</a:t>
                </a:r>
              </a:p>
            </p:txBody>
          </p:sp>
          <p:sp>
            <p:nvSpPr>
              <p:cNvPr id="11284" name="Oval 14"/>
              <p:cNvSpPr>
                <a:spLocks noChangeArrowheads="1"/>
              </p:cNvSpPr>
              <p:nvPr/>
            </p:nvSpPr>
            <p:spPr bwMode="auto">
              <a:xfrm>
                <a:off x="3893" y="212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H</a:t>
                </a:r>
              </a:p>
            </p:txBody>
          </p:sp>
          <p:sp>
            <p:nvSpPr>
              <p:cNvPr id="11285" name="Oval 15"/>
              <p:cNvSpPr>
                <a:spLocks noChangeArrowheads="1"/>
              </p:cNvSpPr>
              <p:nvPr/>
            </p:nvSpPr>
            <p:spPr bwMode="auto">
              <a:xfrm>
                <a:off x="4303" y="212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I</a:t>
                </a:r>
              </a:p>
            </p:txBody>
          </p:sp>
          <p:sp>
            <p:nvSpPr>
              <p:cNvPr id="11286" name="Oval 16"/>
              <p:cNvSpPr>
                <a:spLocks noChangeArrowheads="1"/>
              </p:cNvSpPr>
              <p:nvPr/>
            </p:nvSpPr>
            <p:spPr bwMode="auto">
              <a:xfrm>
                <a:off x="4676" y="212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J</a:t>
                </a:r>
              </a:p>
            </p:txBody>
          </p:sp>
          <p:sp>
            <p:nvSpPr>
              <p:cNvPr id="11287" name="Oval 17"/>
              <p:cNvSpPr>
                <a:spLocks noChangeArrowheads="1"/>
              </p:cNvSpPr>
              <p:nvPr/>
            </p:nvSpPr>
            <p:spPr bwMode="auto">
              <a:xfrm>
                <a:off x="2243" y="258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K</a:t>
                </a:r>
              </a:p>
            </p:txBody>
          </p:sp>
          <p:sp>
            <p:nvSpPr>
              <p:cNvPr id="11288" name="Oval 18"/>
              <p:cNvSpPr>
                <a:spLocks noChangeArrowheads="1"/>
              </p:cNvSpPr>
              <p:nvPr/>
            </p:nvSpPr>
            <p:spPr bwMode="auto">
              <a:xfrm>
                <a:off x="2754" y="258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L</a:t>
                </a:r>
              </a:p>
            </p:txBody>
          </p:sp>
          <p:sp>
            <p:nvSpPr>
              <p:cNvPr id="11289" name="Oval 19"/>
              <p:cNvSpPr>
                <a:spLocks noChangeArrowheads="1"/>
              </p:cNvSpPr>
              <p:nvPr/>
            </p:nvSpPr>
            <p:spPr bwMode="auto">
              <a:xfrm>
                <a:off x="3877" y="258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M</a:t>
                </a:r>
              </a:p>
            </p:txBody>
          </p:sp>
          <p:sp>
            <p:nvSpPr>
              <p:cNvPr id="11290" name="Line 20"/>
              <p:cNvSpPr>
                <a:spLocks noChangeShapeType="1"/>
              </p:cNvSpPr>
              <p:nvPr/>
            </p:nvSpPr>
            <p:spPr bwMode="auto">
              <a:xfrm>
                <a:off x="3667" y="1422"/>
                <a:ext cx="0"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1291" name="Line 21"/>
              <p:cNvSpPr>
                <a:spLocks noChangeShapeType="1"/>
              </p:cNvSpPr>
              <p:nvPr/>
            </p:nvSpPr>
            <p:spPr bwMode="auto">
              <a:xfrm flipH="1">
                <a:off x="3667" y="1933"/>
                <a:ext cx="0"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1292" name="Line 22"/>
              <p:cNvSpPr>
                <a:spLocks noChangeShapeType="1"/>
              </p:cNvSpPr>
              <p:nvPr/>
            </p:nvSpPr>
            <p:spPr bwMode="auto">
              <a:xfrm>
                <a:off x="4445" y="1933"/>
                <a:ext cx="0"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1293" name="Line 23"/>
              <p:cNvSpPr>
                <a:spLocks noChangeShapeType="1"/>
              </p:cNvSpPr>
              <p:nvPr/>
            </p:nvSpPr>
            <p:spPr bwMode="auto">
              <a:xfrm flipH="1">
                <a:off x="4089" y="1889"/>
                <a:ext cx="256"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1294" name="Line 24"/>
              <p:cNvSpPr>
                <a:spLocks noChangeShapeType="1"/>
              </p:cNvSpPr>
              <p:nvPr/>
            </p:nvSpPr>
            <p:spPr bwMode="auto">
              <a:xfrm>
                <a:off x="4556" y="1889"/>
                <a:ext cx="234" cy="2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1295" name="Line 25"/>
              <p:cNvSpPr>
                <a:spLocks noChangeShapeType="1"/>
              </p:cNvSpPr>
              <p:nvPr/>
            </p:nvSpPr>
            <p:spPr bwMode="auto">
              <a:xfrm>
                <a:off x="3767" y="1322"/>
                <a:ext cx="567" cy="4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1296" name="Line 26"/>
              <p:cNvSpPr>
                <a:spLocks noChangeShapeType="1"/>
              </p:cNvSpPr>
              <p:nvPr/>
            </p:nvSpPr>
            <p:spPr bwMode="auto">
              <a:xfrm flipH="1">
                <a:off x="3112" y="1344"/>
                <a:ext cx="422" cy="3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1297" name="Line 27"/>
              <p:cNvSpPr>
                <a:spLocks noChangeShapeType="1"/>
              </p:cNvSpPr>
              <p:nvPr/>
            </p:nvSpPr>
            <p:spPr bwMode="auto">
              <a:xfrm>
                <a:off x="3078" y="1911"/>
                <a:ext cx="167" cy="2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1298" name="Line 28"/>
              <p:cNvSpPr>
                <a:spLocks noChangeShapeType="1"/>
              </p:cNvSpPr>
              <p:nvPr/>
            </p:nvSpPr>
            <p:spPr bwMode="auto">
              <a:xfrm flipH="1">
                <a:off x="2734" y="1922"/>
                <a:ext cx="222"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1299" name="Line 29"/>
              <p:cNvSpPr>
                <a:spLocks noChangeShapeType="1"/>
              </p:cNvSpPr>
              <p:nvPr/>
            </p:nvSpPr>
            <p:spPr bwMode="auto">
              <a:xfrm flipH="1">
                <a:off x="2434" y="2411"/>
                <a:ext cx="122"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1300" name="Line 30"/>
              <p:cNvSpPr>
                <a:spLocks noChangeShapeType="1"/>
              </p:cNvSpPr>
              <p:nvPr/>
            </p:nvSpPr>
            <p:spPr bwMode="auto">
              <a:xfrm>
                <a:off x="2734" y="2378"/>
                <a:ext cx="166"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1301" name="Line 31"/>
              <p:cNvSpPr>
                <a:spLocks noChangeShapeType="1"/>
              </p:cNvSpPr>
              <p:nvPr/>
            </p:nvSpPr>
            <p:spPr bwMode="auto">
              <a:xfrm>
                <a:off x="4034" y="2411"/>
                <a:ext cx="0"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11276" name="AutoShape 32"/>
            <p:cNvSpPr>
              <a:spLocks noChangeArrowheads="1"/>
            </p:cNvSpPr>
            <p:nvPr/>
          </p:nvSpPr>
          <p:spPr bwMode="auto">
            <a:xfrm>
              <a:off x="1332" y="1324"/>
              <a:ext cx="922" cy="256"/>
            </a:xfrm>
            <a:prstGeom prst="wedgeRectCallout">
              <a:avLst>
                <a:gd name="adj1" fmla="val 52713"/>
                <a:gd name="adj2" fmla="val 13086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zh-CN" altLang="en-US" sz="2000" dirty="0">
                  <a:latin typeface="Times New Roman" panose="02020603050405020304" pitchFamily="18" charset="0"/>
                  <a:ea typeface="宋体" panose="02010600030101010101" pitchFamily="2" charset="-122"/>
                </a:rPr>
                <a:t>有子树的树</a:t>
              </a:r>
            </a:p>
          </p:txBody>
        </p:sp>
      </p:grpSp>
      <p:sp>
        <p:nvSpPr>
          <p:cNvPr id="36" name="Freeform 33"/>
          <p:cNvSpPr>
            <a:spLocks/>
          </p:cNvSpPr>
          <p:nvPr/>
        </p:nvSpPr>
        <p:spPr bwMode="auto">
          <a:xfrm>
            <a:off x="2909888" y="3776663"/>
            <a:ext cx="2152650" cy="2293937"/>
          </a:xfrm>
          <a:custGeom>
            <a:avLst/>
            <a:gdLst>
              <a:gd name="T0" fmla="*/ 2147483646 w 1356"/>
              <a:gd name="T1" fmla="*/ 2147483646 h 1445"/>
              <a:gd name="T2" fmla="*/ 2147483646 w 1356"/>
              <a:gd name="T3" fmla="*/ 0 h 1445"/>
              <a:gd name="T4" fmla="*/ 2147483646 w 1356"/>
              <a:gd name="T5" fmla="*/ 2147483646 h 1445"/>
              <a:gd name="T6" fmla="*/ 2147483646 w 1356"/>
              <a:gd name="T7" fmla="*/ 2147483646 h 1445"/>
              <a:gd name="T8" fmla="*/ 2147483646 w 1356"/>
              <a:gd name="T9" fmla="*/ 2147483646 h 1445"/>
              <a:gd name="T10" fmla="*/ 2147483646 w 1356"/>
              <a:gd name="T11" fmla="*/ 2147483646 h 1445"/>
              <a:gd name="T12" fmla="*/ 2147483646 w 1356"/>
              <a:gd name="T13" fmla="*/ 2147483646 h 1445"/>
              <a:gd name="T14" fmla="*/ 2147483646 w 1356"/>
              <a:gd name="T15" fmla="*/ 2147483646 h 1445"/>
              <a:gd name="T16" fmla="*/ 2147483646 w 1356"/>
              <a:gd name="T17" fmla="*/ 2147483646 h 1445"/>
              <a:gd name="T18" fmla="*/ 2147483646 w 1356"/>
              <a:gd name="T19" fmla="*/ 2147483646 h 1445"/>
              <a:gd name="T20" fmla="*/ 2147483646 w 1356"/>
              <a:gd name="T21" fmla="*/ 2147483646 h 1445"/>
              <a:gd name="T22" fmla="*/ 2147483646 w 1356"/>
              <a:gd name="T23" fmla="*/ 2147483646 h 1445"/>
              <a:gd name="T24" fmla="*/ 2147483646 w 1356"/>
              <a:gd name="T25" fmla="*/ 2147483646 h 1445"/>
              <a:gd name="T26" fmla="*/ 2147483646 w 1356"/>
              <a:gd name="T27" fmla="*/ 2147483646 h 1445"/>
              <a:gd name="T28" fmla="*/ 2147483646 w 1356"/>
              <a:gd name="T29" fmla="*/ 2147483646 h 1445"/>
              <a:gd name="T30" fmla="*/ 2147483646 w 1356"/>
              <a:gd name="T31" fmla="*/ 2147483646 h 1445"/>
              <a:gd name="T32" fmla="*/ 2147483646 w 1356"/>
              <a:gd name="T33" fmla="*/ 2147483646 h 1445"/>
              <a:gd name="T34" fmla="*/ 2147483646 w 1356"/>
              <a:gd name="T35" fmla="*/ 2147483646 h 1445"/>
              <a:gd name="T36" fmla="*/ 2147483646 w 1356"/>
              <a:gd name="T37" fmla="*/ 2147483646 h 1445"/>
              <a:gd name="T38" fmla="*/ 0 w 1356"/>
              <a:gd name="T39" fmla="*/ 2147483646 h 1445"/>
              <a:gd name="T40" fmla="*/ 2147483646 w 1356"/>
              <a:gd name="T41" fmla="*/ 2147483646 h 1445"/>
              <a:gd name="T42" fmla="*/ 2147483646 w 1356"/>
              <a:gd name="T43" fmla="*/ 2147483646 h 1445"/>
              <a:gd name="T44" fmla="*/ 2147483646 w 1356"/>
              <a:gd name="T45" fmla="*/ 2147483646 h 1445"/>
              <a:gd name="T46" fmla="*/ 2147483646 w 1356"/>
              <a:gd name="T47" fmla="*/ 2147483646 h 1445"/>
              <a:gd name="T48" fmla="*/ 2147483646 w 1356"/>
              <a:gd name="T49" fmla="*/ 2147483646 h 1445"/>
              <a:gd name="T50" fmla="*/ 2147483646 w 1356"/>
              <a:gd name="T51" fmla="*/ 2147483646 h 1445"/>
              <a:gd name="T52" fmla="*/ 2147483646 w 1356"/>
              <a:gd name="T53" fmla="*/ 2147483646 h 144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356"/>
              <a:gd name="T82" fmla="*/ 0 h 1445"/>
              <a:gd name="T83" fmla="*/ 1356 w 1356"/>
              <a:gd name="T84" fmla="*/ 1445 h 144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356" h="1445">
                <a:moveTo>
                  <a:pt x="333" y="245"/>
                </a:moveTo>
                <a:cubicBezTo>
                  <a:pt x="396" y="66"/>
                  <a:pt x="587" y="19"/>
                  <a:pt x="756" y="0"/>
                </a:cubicBezTo>
                <a:cubicBezTo>
                  <a:pt x="831" y="7"/>
                  <a:pt x="919" y="10"/>
                  <a:pt x="989" y="45"/>
                </a:cubicBezTo>
                <a:cubicBezTo>
                  <a:pt x="1043" y="72"/>
                  <a:pt x="1084" y="123"/>
                  <a:pt x="1134" y="156"/>
                </a:cubicBezTo>
                <a:cubicBezTo>
                  <a:pt x="1141" y="167"/>
                  <a:pt x="1147" y="180"/>
                  <a:pt x="1156" y="189"/>
                </a:cubicBezTo>
                <a:cubicBezTo>
                  <a:pt x="1165" y="198"/>
                  <a:pt x="1182" y="200"/>
                  <a:pt x="1189" y="211"/>
                </a:cubicBezTo>
                <a:cubicBezTo>
                  <a:pt x="1201" y="231"/>
                  <a:pt x="1198" y="259"/>
                  <a:pt x="1211" y="278"/>
                </a:cubicBezTo>
                <a:cubicBezTo>
                  <a:pt x="1219" y="289"/>
                  <a:pt x="1226" y="300"/>
                  <a:pt x="1234" y="311"/>
                </a:cubicBezTo>
                <a:cubicBezTo>
                  <a:pt x="1258" y="383"/>
                  <a:pt x="1298" y="439"/>
                  <a:pt x="1322" y="511"/>
                </a:cubicBezTo>
                <a:cubicBezTo>
                  <a:pt x="1327" y="526"/>
                  <a:pt x="1329" y="541"/>
                  <a:pt x="1334" y="556"/>
                </a:cubicBezTo>
                <a:cubicBezTo>
                  <a:pt x="1341" y="578"/>
                  <a:pt x="1356" y="622"/>
                  <a:pt x="1356" y="622"/>
                </a:cubicBezTo>
                <a:cubicBezTo>
                  <a:pt x="1352" y="678"/>
                  <a:pt x="1351" y="734"/>
                  <a:pt x="1345" y="789"/>
                </a:cubicBezTo>
                <a:cubicBezTo>
                  <a:pt x="1336" y="873"/>
                  <a:pt x="1293" y="960"/>
                  <a:pt x="1256" y="1034"/>
                </a:cubicBezTo>
                <a:cubicBezTo>
                  <a:pt x="1233" y="1080"/>
                  <a:pt x="1260" y="1057"/>
                  <a:pt x="1222" y="1100"/>
                </a:cubicBezTo>
                <a:cubicBezTo>
                  <a:pt x="1160" y="1169"/>
                  <a:pt x="1117" y="1197"/>
                  <a:pt x="1045" y="1245"/>
                </a:cubicBezTo>
                <a:cubicBezTo>
                  <a:pt x="993" y="1280"/>
                  <a:pt x="949" y="1323"/>
                  <a:pt x="889" y="1345"/>
                </a:cubicBezTo>
                <a:cubicBezTo>
                  <a:pt x="827" y="1392"/>
                  <a:pt x="765" y="1425"/>
                  <a:pt x="689" y="1445"/>
                </a:cubicBezTo>
                <a:cubicBezTo>
                  <a:pt x="548" y="1441"/>
                  <a:pt x="408" y="1440"/>
                  <a:pt x="267" y="1433"/>
                </a:cubicBezTo>
                <a:cubicBezTo>
                  <a:pt x="219" y="1431"/>
                  <a:pt x="160" y="1390"/>
                  <a:pt x="111" y="1378"/>
                </a:cubicBezTo>
                <a:cubicBezTo>
                  <a:pt x="57" y="1342"/>
                  <a:pt x="20" y="1306"/>
                  <a:pt x="0" y="1245"/>
                </a:cubicBezTo>
                <a:cubicBezTo>
                  <a:pt x="2" y="1220"/>
                  <a:pt x="7" y="1102"/>
                  <a:pt x="22" y="1056"/>
                </a:cubicBezTo>
                <a:cubicBezTo>
                  <a:pt x="58" y="948"/>
                  <a:pt x="115" y="839"/>
                  <a:pt x="178" y="745"/>
                </a:cubicBezTo>
                <a:cubicBezTo>
                  <a:pt x="191" y="704"/>
                  <a:pt x="198" y="670"/>
                  <a:pt x="222" y="634"/>
                </a:cubicBezTo>
                <a:cubicBezTo>
                  <a:pt x="240" y="562"/>
                  <a:pt x="281" y="495"/>
                  <a:pt x="322" y="434"/>
                </a:cubicBezTo>
                <a:cubicBezTo>
                  <a:pt x="334" y="396"/>
                  <a:pt x="345" y="367"/>
                  <a:pt x="367" y="334"/>
                </a:cubicBezTo>
                <a:cubicBezTo>
                  <a:pt x="363" y="319"/>
                  <a:pt x="363" y="303"/>
                  <a:pt x="356" y="289"/>
                </a:cubicBezTo>
                <a:cubicBezTo>
                  <a:pt x="328" y="233"/>
                  <a:pt x="333" y="297"/>
                  <a:pt x="333" y="245"/>
                </a:cubicBezTo>
                <a:close/>
              </a:path>
            </a:pathLst>
          </a:custGeom>
          <a:noFill/>
          <a:ln w="38100" cap="flat" cmpd="sng">
            <a:solidFill>
              <a:srgbClr val="0066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37" name="Freeform 34"/>
          <p:cNvSpPr>
            <a:spLocks/>
          </p:cNvSpPr>
          <p:nvPr/>
        </p:nvSpPr>
        <p:spPr bwMode="auto">
          <a:xfrm>
            <a:off x="4991100" y="3865563"/>
            <a:ext cx="785813" cy="1587500"/>
          </a:xfrm>
          <a:custGeom>
            <a:avLst/>
            <a:gdLst>
              <a:gd name="T0" fmla="*/ 2147483646 w 495"/>
              <a:gd name="T1" fmla="*/ 2147483646 h 1000"/>
              <a:gd name="T2" fmla="*/ 2147483646 w 495"/>
              <a:gd name="T3" fmla="*/ 0 h 1000"/>
              <a:gd name="T4" fmla="*/ 2147483646 w 495"/>
              <a:gd name="T5" fmla="*/ 2147483646 h 1000"/>
              <a:gd name="T6" fmla="*/ 2147483646 w 495"/>
              <a:gd name="T7" fmla="*/ 2147483646 h 1000"/>
              <a:gd name="T8" fmla="*/ 2147483646 w 495"/>
              <a:gd name="T9" fmla="*/ 2147483646 h 1000"/>
              <a:gd name="T10" fmla="*/ 2147483646 w 495"/>
              <a:gd name="T11" fmla="*/ 2147483646 h 1000"/>
              <a:gd name="T12" fmla="*/ 2147483646 w 495"/>
              <a:gd name="T13" fmla="*/ 2147483646 h 1000"/>
              <a:gd name="T14" fmla="*/ 2147483646 w 495"/>
              <a:gd name="T15" fmla="*/ 2147483646 h 1000"/>
              <a:gd name="T16" fmla="*/ 2147483646 w 495"/>
              <a:gd name="T17" fmla="*/ 2147483646 h 1000"/>
              <a:gd name="T18" fmla="*/ 2147483646 w 495"/>
              <a:gd name="T19" fmla="*/ 2147483646 h 1000"/>
              <a:gd name="T20" fmla="*/ 2147483646 w 495"/>
              <a:gd name="T21" fmla="*/ 2147483646 h 1000"/>
              <a:gd name="T22" fmla="*/ 2147483646 w 495"/>
              <a:gd name="T23" fmla="*/ 2147483646 h 1000"/>
              <a:gd name="T24" fmla="*/ 2147483646 w 495"/>
              <a:gd name="T25" fmla="*/ 2147483646 h 1000"/>
              <a:gd name="T26" fmla="*/ 2147483646 w 495"/>
              <a:gd name="T27" fmla="*/ 2147483646 h 1000"/>
              <a:gd name="T28" fmla="*/ 0 w 495"/>
              <a:gd name="T29" fmla="*/ 2147483646 h 1000"/>
              <a:gd name="T30" fmla="*/ 2147483646 w 495"/>
              <a:gd name="T31" fmla="*/ 2147483646 h 10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95"/>
              <a:gd name="T49" fmla="*/ 0 h 1000"/>
              <a:gd name="T50" fmla="*/ 495 w 495"/>
              <a:gd name="T51" fmla="*/ 1000 h 100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95" h="1000">
                <a:moveTo>
                  <a:pt x="11" y="100"/>
                </a:moveTo>
                <a:cubicBezTo>
                  <a:pt x="56" y="34"/>
                  <a:pt x="78" y="15"/>
                  <a:pt x="156" y="0"/>
                </a:cubicBezTo>
                <a:cubicBezTo>
                  <a:pt x="242" y="7"/>
                  <a:pt x="268" y="2"/>
                  <a:pt x="334" y="22"/>
                </a:cubicBezTo>
                <a:cubicBezTo>
                  <a:pt x="356" y="29"/>
                  <a:pt x="400" y="44"/>
                  <a:pt x="400" y="44"/>
                </a:cubicBezTo>
                <a:cubicBezTo>
                  <a:pt x="439" y="83"/>
                  <a:pt x="461" y="103"/>
                  <a:pt x="478" y="155"/>
                </a:cubicBezTo>
                <a:cubicBezTo>
                  <a:pt x="472" y="246"/>
                  <a:pt x="495" y="325"/>
                  <a:pt x="434" y="389"/>
                </a:cubicBezTo>
                <a:cubicBezTo>
                  <a:pt x="389" y="524"/>
                  <a:pt x="391" y="669"/>
                  <a:pt x="378" y="811"/>
                </a:cubicBezTo>
                <a:cubicBezTo>
                  <a:pt x="372" y="875"/>
                  <a:pt x="336" y="899"/>
                  <a:pt x="300" y="944"/>
                </a:cubicBezTo>
                <a:cubicBezTo>
                  <a:pt x="292" y="955"/>
                  <a:pt x="289" y="971"/>
                  <a:pt x="278" y="978"/>
                </a:cubicBezTo>
                <a:cubicBezTo>
                  <a:pt x="258" y="990"/>
                  <a:pt x="212" y="1000"/>
                  <a:pt x="212" y="1000"/>
                </a:cubicBezTo>
                <a:cubicBezTo>
                  <a:pt x="191" y="986"/>
                  <a:pt x="166" y="980"/>
                  <a:pt x="145" y="966"/>
                </a:cubicBezTo>
                <a:cubicBezTo>
                  <a:pt x="132" y="957"/>
                  <a:pt x="123" y="943"/>
                  <a:pt x="111" y="933"/>
                </a:cubicBezTo>
                <a:cubicBezTo>
                  <a:pt x="101" y="925"/>
                  <a:pt x="89" y="918"/>
                  <a:pt x="78" y="911"/>
                </a:cubicBezTo>
                <a:cubicBezTo>
                  <a:pt x="22" y="827"/>
                  <a:pt x="47" y="725"/>
                  <a:pt x="78" y="633"/>
                </a:cubicBezTo>
                <a:cubicBezTo>
                  <a:pt x="64" y="493"/>
                  <a:pt x="23" y="361"/>
                  <a:pt x="0" y="222"/>
                </a:cubicBezTo>
                <a:cubicBezTo>
                  <a:pt x="6" y="175"/>
                  <a:pt x="5" y="80"/>
                  <a:pt x="56" y="55"/>
                </a:cubicBezTo>
              </a:path>
            </a:pathLst>
          </a:custGeom>
          <a:noFill/>
          <a:ln w="38100" cap="flat" cmpd="sng">
            <a:solidFill>
              <a:srgbClr val="FF33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38" name="Freeform 35"/>
          <p:cNvSpPr>
            <a:spLocks/>
          </p:cNvSpPr>
          <p:nvPr/>
        </p:nvSpPr>
        <p:spPr bwMode="auto">
          <a:xfrm>
            <a:off x="5549900" y="3935413"/>
            <a:ext cx="2035175" cy="2135187"/>
          </a:xfrm>
          <a:custGeom>
            <a:avLst/>
            <a:gdLst>
              <a:gd name="T0" fmla="*/ 2147483646 w 1282"/>
              <a:gd name="T1" fmla="*/ 2147483646 h 1345"/>
              <a:gd name="T2" fmla="*/ 2147483646 w 1282"/>
              <a:gd name="T3" fmla="*/ 0 h 1345"/>
              <a:gd name="T4" fmla="*/ 2147483646 w 1282"/>
              <a:gd name="T5" fmla="*/ 2147483646 h 1345"/>
              <a:gd name="T6" fmla="*/ 2147483646 w 1282"/>
              <a:gd name="T7" fmla="*/ 2147483646 h 1345"/>
              <a:gd name="T8" fmla="*/ 2147483646 w 1282"/>
              <a:gd name="T9" fmla="*/ 2147483646 h 1345"/>
              <a:gd name="T10" fmla="*/ 2147483646 w 1282"/>
              <a:gd name="T11" fmla="*/ 2147483646 h 1345"/>
              <a:gd name="T12" fmla="*/ 2147483646 w 1282"/>
              <a:gd name="T13" fmla="*/ 2147483646 h 1345"/>
              <a:gd name="T14" fmla="*/ 2147483646 w 1282"/>
              <a:gd name="T15" fmla="*/ 2147483646 h 1345"/>
              <a:gd name="T16" fmla="*/ 2147483646 w 1282"/>
              <a:gd name="T17" fmla="*/ 2147483646 h 1345"/>
              <a:gd name="T18" fmla="*/ 2147483646 w 1282"/>
              <a:gd name="T19" fmla="*/ 2147483646 h 1345"/>
              <a:gd name="T20" fmla="*/ 2147483646 w 1282"/>
              <a:gd name="T21" fmla="*/ 2147483646 h 1345"/>
              <a:gd name="T22" fmla="*/ 2147483646 w 1282"/>
              <a:gd name="T23" fmla="*/ 2147483646 h 1345"/>
              <a:gd name="T24" fmla="*/ 2147483646 w 1282"/>
              <a:gd name="T25" fmla="*/ 2147483646 h 1345"/>
              <a:gd name="T26" fmla="*/ 2147483646 w 1282"/>
              <a:gd name="T27" fmla="*/ 2147483646 h 1345"/>
              <a:gd name="T28" fmla="*/ 2147483646 w 1282"/>
              <a:gd name="T29" fmla="*/ 2147483646 h 1345"/>
              <a:gd name="T30" fmla="*/ 2147483646 w 1282"/>
              <a:gd name="T31" fmla="*/ 2147483646 h 1345"/>
              <a:gd name="T32" fmla="*/ 2147483646 w 1282"/>
              <a:gd name="T33" fmla="*/ 2147483646 h 1345"/>
              <a:gd name="T34" fmla="*/ 2147483646 w 1282"/>
              <a:gd name="T35" fmla="*/ 2147483646 h 1345"/>
              <a:gd name="T36" fmla="*/ 2147483646 w 1282"/>
              <a:gd name="T37" fmla="*/ 2147483646 h 1345"/>
              <a:gd name="T38" fmla="*/ 2147483646 w 1282"/>
              <a:gd name="T39" fmla="*/ 2147483646 h 1345"/>
              <a:gd name="T40" fmla="*/ 2147483646 w 1282"/>
              <a:gd name="T41" fmla="*/ 2147483646 h 1345"/>
              <a:gd name="T42" fmla="*/ 2147483646 w 1282"/>
              <a:gd name="T43" fmla="*/ 2147483646 h 1345"/>
              <a:gd name="T44" fmla="*/ 2147483646 w 1282"/>
              <a:gd name="T45" fmla="*/ 2147483646 h 1345"/>
              <a:gd name="T46" fmla="*/ 2147483646 w 1282"/>
              <a:gd name="T47" fmla="*/ 2147483646 h 1345"/>
              <a:gd name="T48" fmla="*/ 2147483646 w 1282"/>
              <a:gd name="T49" fmla="*/ 2147483646 h 1345"/>
              <a:gd name="T50" fmla="*/ 2147483646 w 1282"/>
              <a:gd name="T51" fmla="*/ 2147483646 h 13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82"/>
              <a:gd name="T79" fmla="*/ 0 h 1345"/>
              <a:gd name="T80" fmla="*/ 1282 w 1282"/>
              <a:gd name="T81" fmla="*/ 1345 h 134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82" h="1345">
                <a:moveTo>
                  <a:pt x="337" y="100"/>
                </a:moveTo>
                <a:cubicBezTo>
                  <a:pt x="413" y="27"/>
                  <a:pt x="505" y="14"/>
                  <a:pt x="604" y="0"/>
                </a:cubicBezTo>
                <a:cubicBezTo>
                  <a:pt x="682" y="9"/>
                  <a:pt x="740" y="14"/>
                  <a:pt x="804" y="56"/>
                </a:cubicBezTo>
                <a:cubicBezTo>
                  <a:pt x="846" y="118"/>
                  <a:pt x="899" y="177"/>
                  <a:pt x="971" y="200"/>
                </a:cubicBezTo>
                <a:cubicBezTo>
                  <a:pt x="982" y="207"/>
                  <a:pt x="992" y="216"/>
                  <a:pt x="1004" y="222"/>
                </a:cubicBezTo>
                <a:cubicBezTo>
                  <a:pt x="1014" y="227"/>
                  <a:pt x="1027" y="228"/>
                  <a:pt x="1037" y="234"/>
                </a:cubicBezTo>
                <a:cubicBezTo>
                  <a:pt x="1063" y="250"/>
                  <a:pt x="1113" y="332"/>
                  <a:pt x="1115" y="334"/>
                </a:cubicBezTo>
                <a:cubicBezTo>
                  <a:pt x="1132" y="358"/>
                  <a:pt x="1143" y="387"/>
                  <a:pt x="1160" y="411"/>
                </a:cubicBezTo>
                <a:cubicBezTo>
                  <a:pt x="1169" y="424"/>
                  <a:pt x="1183" y="433"/>
                  <a:pt x="1193" y="445"/>
                </a:cubicBezTo>
                <a:cubicBezTo>
                  <a:pt x="1224" y="483"/>
                  <a:pt x="1266" y="575"/>
                  <a:pt x="1282" y="622"/>
                </a:cubicBezTo>
                <a:cubicBezTo>
                  <a:pt x="1262" y="745"/>
                  <a:pt x="1230" y="788"/>
                  <a:pt x="1137" y="867"/>
                </a:cubicBezTo>
                <a:cubicBezTo>
                  <a:pt x="1085" y="911"/>
                  <a:pt x="1031" y="959"/>
                  <a:pt x="971" y="989"/>
                </a:cubicBezTo>
                <a:cubicBezTo>
                  <a:pt x="924" y="1012"/>
                  <a:pt x="900" y="1050"/>
                  <a:pt x="849" y="1067"/>
                </a:cubicBezTo>
                <a:cubicBezTo>
                  <a:pt x="806" y="1108"/>
                  <a:pt x="761" y="1130"/>
                  <a:pt x="704" y="1145"/>
                </a:cubicBezTo>
                <a:cubicBezTo>
                  <a:pt x="626" y="1204"/>
                  <a:pt x="519" y="1228"/>
                  <a:pt x="426" y="1256"/>
                </a:cubicBezTo>
                <a:cubicBezTo>
                  <a:pt x="331" y="1284"/>
                  <a:pt x="231" y="1312"/>
                  <a:pt x="137" y="1345"/>
                </a:cubicBezTo>
                <a:cubicBezTo>
                  <a:pt x="107" y="1341"/>
                  <a:pt x="76" y="1344"/>
                  <a:pt x="48" y="1333"/>
                </a:cubicBezTo>
                <a:cubicBezTo>
                  <a:pt x="8" y="1317"/>
                  <a:pt x="30" y="1235"/>
                  <a:pt x="37" y="1189"/>
                </a:cubicBezTo>
                <a:cubicBezTo>
                  <a:pt x="46" y="1127"/>
                  <a:pt x="65" y="1173"/>
                  <a:pt x="93" y="1089"/>
                </a:cubicBezTo>
                <a:cubicBezTo>
                  <a:pt x="105" y="1053"/>
                  <a:pt x="125" y="1025"/>
                  <a:pt x="137" y="989"/>
                </a:cubicBezTo>
                <a:cubicBezTo>
                  <a:pt x="147" y="889"/>
                  <a:pt x="211" y="710"/>
                  <a:pt x="82" y="667"/>
                </a:cubicBezTo>
                <a:cubicBezTo>
                  <a:pt x="0" y="545"/>
                  <a:pt x="138" y="455"/>
                  <a:pt x="215" y="378"/>
                </a:cubicBezTo>
                <a:cubicBezTo>
                  <a:pt x="232" y="361"/>
                  <a:pt x="246" y="341"/>
                  <a:pt x="260" y="322"/>
                </a:cubicBezTo>
                <a:cubicBezTo>
                  <a:pt x="276" y="301"/>
                  <a:pt x="304" y="256"/>
                  <a:pt x="304" y="256"/>
                </a:cubicBezTo>
                <a:cubicBezTo>
                  <a:pt x="314" y="225"/>
                  <a:pt x="348" y="189"/>
                  <a:pt x="348" y="156"/>
                </a:cubicBezTo>
                <a:cubicBezTo>
                  <a:pt x="348" y="137"/>
                  <a:pt x="341" y="119"/>
                  <a:pt x="337" y="100"/>
                </a:cubicBezTo>
                <a:close/>
              </a:path>
            </a:pathLst>
          </a:custGeom>
          <a:noFill/>
          <a:ln w="38100" cap="flat" cmpd="sng">
            <a:solidFill>
              <a:srgbClr val="FF99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39" name="AutoShape 36"/>
          <p:cNvSpPr>
            <a:spLocks noChangeArrowheads="1"/>
          </p:cNvSpPr>
          <p:nvPr/>
        </p:nvSpPr>
        <p:spPr bwMode="auto">
          <a:xfrm>
            <a:off x="6337300" y="2946400"/>
            <a:ext cx="555625" cy="533400"/>
          </a:xfrm>
          <a:prstGeom prst="wedgeEllipseCallout">
            <a:avLst>
              <a:gd name="adj1" fmla="val -183431"/>
              <a:gd name="adj2" fmla="val 20236"/>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zh-CN" altLang="en-US" sz="2000">
                <a:latin typeface="Times New Roman" panose="02020603050405020304" pitchFamily="18" charset="0"/>
                <a:ea typeface="宋体" panose="02010600030101010101" pitchFamily="2" charset="-122"/>
              </a:rPr>
              <a:t>根</a:t>
            </a:r>
          </a:p>
        </p:txBody>
      </p:sp>
      <p:sp>
        <p:nvSpPr>
          <p:cNvPr id="40" name="AutoShape 37"/>
          <p:cNvSpPr>
            <a:spLocks noChangeArrowheads="1"/>
          </p:cNvSpPr>
          <p:nvPr/>
        </p:nvSpPr>
        <p:spPr bwMode="auto">
          <a:xfrm>
            <a:off x="1131888" y="6076950"/>
            <a:ext cx="1017587" cy="533400"/>
          </a:xfrm>
          <a:prstGeom prst="wedgeEllipseCallout">
            <a:avLst>
              <a:gd name="adj1" fmla="val 124963"/>
              <a:gd name="adj2" fmla="val -56616"/>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zh-CN" altLang="en-US" sz="2000">
                <a:latin typeface="Times New Roman" panose="02020603050405020304" pitchFamily="18" charset="0"/>
                <a:ea typeface="宋体" panose="02010600030101010101" pitchFamily="2" charset="-122"/>
              </a:rPr>
              <a:t>子树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fill="hold"/>
                                        <p:tgtEl>
                                          <p:spTgt spid="39"/>
                                        </p:tgtEl>
                                        <p:attrNameLst>
                                          <p:attrName>ppt_x</p:attrName>
                                        </p:attrNameLst>
                                      </p:cBhvr>
                                      <p:tavLst>
                                        <p:tav tm="0">
                                          <p:val>
                                            <p:strVal val="0-#ppt_w/2"/>
                                          </p:val>
                                        </p:tav>
                                        <p:tav tm="100000">
                                          <p:val>
                                            <p:strVal val="#ppt_x"/>
                                          </p:val>
                                        </p:tav>
                                      </p:tavLst>
                                    </p:anim>
                                    <p:anim calcmode="lin" valueType="num">
                                      <p:cBhvr additive="base">
                                        <p:cTn id="20"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0-#ppt_w/2"/>
                                          </p:val>
                                        </p:tav>
                                        <p:tav tm="100000">
                                          <p:val>
                                            <p:strVal val="#ppt_x"/>
                                          </p:val>
                                        </p:tav>
                                      </p:tavLst>
                                    </p:anim>
                                    <p:anim calcmode="lin" valueType="num">
                                      <p:cBhvr additive="base">
                                        <p:cTn id="26" dur="500" fill="hold"/>
                                        <p:tgtEl>
                                          <p:spTgt spid="36"/>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fill="hold"/>
                                        <p:tgtEl>
                                          <p:spTgt spid="37"/>
                                        </p:tgtEl>
                                        <p:attrNameLst>
                                          <p:attrName>ppt_x</p:attrName>
                                        </p:attrNameLst>
                                      </p:cBhvr>
                                      <p:tavLst>
                                        <p:tav tm="0">
                                          <p:val>
                                            <p:strVal val="0-#ppt_w/2"/>
                                          </p:val>
                                        </p:tav>
                                        <p:tav tm="100000">
                                          <p:val>
                                            <p:strVal val="#ppt_x"/>
                                          </p:val>
                                        </p:tav>
                                      </p:tavLst>
                                    </p:anim>
                                    <p:anim calcmode="lin" valueType="num">
                                      <p:cBhvr additive="base">
                                        <p:cTn id="30" dur="500" fill="hold"/>
                                        <p:tgtEl>
                                          <p:spTgt spid="37"/>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anim calcmode="lin" valueType="num">
                                      <p:cBhvr additive="base">
                                        <p:cTn id="33" dur="500" fill="hold"/>
                                        <p:tgtEl>
                                          <p:spTgt spid="38"/>
                                        </p:tgtEl>
                                        <p:attrNameLst>
                                          <p:attrName>ppt_x</p:attrName>
                                        </p:attrNameLst>
                                      </p:cBhvr>
                                      <p:tavLst>
                                        <p:tav tm="0">
                                          <p:val>
                                            <p:strVal val="0-#ppt_w/2"/>
                                          </p:val>
                                        </p:tav>
                                        <p:tav tm="100000">
                                          <p:val>
                                            <p:strVal val="#ppt_x"/>
                                          </p:val>
                                        </p:tav>
                                      </p:tavLst>
                                    </p:anim>
                                    <p:anim calcmode="lin" valueType="num">
                                      <p:cBhvr additive="base">
                                        <p:cTn id="34" dur="500" fill="hold"/>
                                        <p:tgtEl>
                                          <p:spTgt spid="38"/>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cBhvr additive="base">
                                        <p:cTn id="37" dur="500" fill="hold"/>
                                        <p:tgtEl>
                                          <p:spTgt spid="40"/>
                                        </p:tgtEl>
                                        <p:attrNameLst>
                                          <p:attrName>ppt_x</p:attrName>
                                        </p:attrNameLst>
                                      </p:cBhvr>
                                      <p:tavLst>
                                        <p:tav tm="0">
                                          <p:val>
                                            <p:strVal val="0-#ppt_w/2"/>
                                          </p:val>
                                        </p:tav>
                                        <p:tav tm="100000">
                                          <p:val>
                                            <p:strVal val="#ppt_x"/>
                                          </p:val>
                                        </p:tav>
                                      </p:tavLst>
                                    </p:anim>
                                    <p:anim calcmode="lin" valueType="num">
                                      <p:cBhvr additive="base">
                                        <p:cTn id="38"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autoUpdateAnimBg="0"/>
      <p:bldP spid="40"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1C477994-A57B-49C9-8AAF-B5089634F7BD}" type="slidenum">
              <a:rPr lang="zh-CN" altLang="en-US" sz="1000" smtClean="0"/>
              <a:pPr>
                <a:spcBef>
                  <a:spcPct val="0"/>
                </a:spcBef>
                <a:spcAft>
                  <a:spcPct val="0"/>
                </a:spcAft>
                <a:buClrTx/>
                <a:buFontTx/>
                <a:buNone/>
              </a:pPr>
              <a:t>50</a:t>
            </a:fld>
            <a:endParaRPr lang="zh-CN" altLang="en-US" sz="1000"/>
          </a:p>
        </p:txBody>
      </p:sp>
      <p:sp>
        <p:nvSpPr>
          <p:cNvPr id="52226" name="标题 1"/>
          <p:cNvSpPr>
            <a:spLocks noGrp="1"/>
          </p:cNvSpPr>
          <p:nvPr>
            <p:ph type="title" idx="4294967295"/>
          </p:nvPr>
        </p:nvSpPr>
        <p:spPr>
          <a:xfrm>
            <a:off x="1439863" y="315913"/>
            <a:ext cx="7704137" cy="592137"/>
          </a:xfrm>
        </p:spPr>
        <p:txBody>
          <a:bodyPr/>
          <a:lstStyle/>
          <a:p>
            <a:r>
              <a:rPr lang="zh-CN" altLang="en-US" dirty="0"/>
              <a:t>树的定义（回顾）</a:t>
            </a:r>
          </a:p>
        </p:txBody>
      </p:sp>
      <p:sp>
        <p:nvSpPr>
          <p:cNvPr id="52227" name="内容占位符 2"/>
          <p:cNvSpPr>
            <a:spLocks noGrp="1"/>
          </p:cNvSpPr>
          <p:nvPr>
            <p:ph idx="4294967295"/>
          </p:nvPr>
        </p:nvSpPr>
        <p:spPr>
          <a:xfrm>
            <a:off x="0" y="1125538"/>
            <a:ext cx="8207375" cy="5162550"/>
          </a:xfrm>
        </p:spPr>
        <p:txBody>
          <a:bodyPr/>
          <a:lstStyle/>
          <a:p>
            <a:r>
              <a:rPr lang="zh-CN" altLang="en-US" b="1"/>
              <a:t>树的逻辑定义：</a:t>
            </a:r>
            <a:r>
              <a:rPr lang="zh-CN" altLang="en-US"/>
              <a:t>是</a:t>
            </a:r>
            <a:r>
              <a:rPr lang="en-US" altLang="zh-CN"/>
              <a:t>n</a:t>
            </a:r>
            <a:r>
              <a:rPr lang="zh-CN" altLang="en-US"/>
              <a:t>（</a:t>
            </a:r>
            <a:r>
              <a:rPr lang="en-US" altLang="zh-CN"/>
              <a:t>n≥0</a:t>
            </a:r>
            <a:r>
              <a:rPr lang="zh-CN" altLang="en-US"/>
              <a:t>）个有限数据元素的集合。当</a:t>
            </a:r>
            <a:r>
              <a:rPr lang="en-US" altLang="zh-CN"/>
              <a:t>n</a:t>
            </a:r>
            <a:r>
              <a:rPr lang="zh-CN" altLang="en-US"/>
              <a:t>＝</a:t>
            </a:r>
            <a:r>
              <a:rPr lang="en-US" altLang="zh-CN"/>
              <a:t>0</a:t>
            </a:r>
            <a:r>
              <a:rPr lang="zh-CN" altLang="en-US"/>
              <a:t>时，称这棵树为空树。在一棵非空树</a:t>
            </a:r>
            <a:r>
              <a:rPr lang="en-US" altLang="zh-CN"/>
              <a:t>T</a:t>
            </a:r>
            <a:r>
              <a:rPr lang="zh-CN" altLang="en-US"/>
              <a:t>中</a:t>
            </a:r>
            <a:endParaRPr lang="en-US" altLang="zh-CN"/>
          </a:p>
          <a:p>
            <a:pPr lvl="1"/>
            <a:r>
              <a:rPr lang="zh-CN" altLang="en-US"/>
              <a:t>有一个特殊的数据元素称为树的根结点，根结点没有前驱结点</a:t>
            </a:r>
            <a:endParaRPr lang="en-US" altLang="zh-CN"/>
          </a:p>
          <a:p>
            <a:pPr lvl="1"/>
            <a:r>
              <a:rPr lang="zh-CN" altLang="en-US"/>
              <a:t>若</a:t>
            </a:r>
            <a:r>
              <a:rPr lang="en-US" altLang="zh-CN"/>
              <a:t>n&gt;1</a:t>
            </a:r>
            <a:r>
              <a:rPr lang="zh-CN" altLang="en-US"/>
              <a:t>，除根结点之外的其余数据元素被分成</a:t>
            </a:r>
            <a:r>
              <a:rPr lang="en-US" altLang="zh-CN"/>
              <a:t>m</a:t>
            </a:r>
            <a:r>
              <a:rPr lang="zh-CN" altLang="en-US"/>
              <a:t>（</a:t>
            </a:r>
            <a:r>
              <a:rPr lang="en-US" altLang="zh-CN"/>
              <a:t>m&gt;0</a:t>
            </a:r>
            <a:r>
              <a:rPr lang="zh-CN" altLang="en-US"/>
              <a:t>）个互不相交的集合</a:t>
            </a:r>
            <a:r>
              <a:rPr lang="en-US" altLang="zh-CN"/>
              <a:t>T1</a:t>
            </a:r>
            <a:r>
              <a:rPr lang="zh-CN" altLang="en-US"/>
              <a:t>，</a:t>
            </a:r>
            <a:r>
              <a:rPr lang="en-US" altLang="zh-CN"/>
              <a:t>T2</a:t>
            </a:r>
            <a:r>
              <a:rPr lang="zh-CN" altLang="en-US"/>
              <a:t>，</a:t>
            </a:r>
            <a:r>
              <a:rPr lang="en-US" altLang="zh-CN">
                <a:latin typeface="Times New Roman" panose="02020603050405020304" pitchFamily="18" charset="0"/>
              </a:rPr>
              <a:t>…</a:t>
            </a:r>
            <a:r>
              <a:rPr lang="zh-CN" altLang="en-US"/>
              <a:t>，</a:t>
            </a:r>
            <a:r>
              <a:rPr lang="en-US" altLang="zh-CN"/>
              <a:t>Tm</a:t>
            </a:r>
            <a:r>
              <a:rPr lang="zh-CN" altLang="en-US"/>
              <a:t>，其中每一个集合</a:t>
            </a:r>
            <a:r>
              <a:rPr lang="en-US" altLang="zh-CN"/>
              <a:t>Ti</a:t>
            </a:r>
            <a:r>
              <a:rPr lang="zh-CN" altLang="en-US"/>
              <a:t>（</a:t>
            </a:r>
            <a:r>
              <a:rPr lang="en-US" altLang="zh-CN"/>
              <a:t>1≤i≤m</a:t>
            </a:r>
            <a:r>
              <a:rPr lang="zh-CN" altLang="en-US"/>
              <a:t>）本身又是一棵树。树</a:t>
            </a:r>
            <a:r>
              <a:rPr lang="en-US" altLang="zh-CN"/>
              <a:t>T1</a:t>
            </a:r>
            <a:r>
              <a:rPr lang="zh-CN" altLang="en-US"/>
              <a:t>，</a:t>
            </a:r>
            <a:r>
              <a:rPr lang="en-US" altLang="zh-CN"/>
              <a:t>T2</a:t>
            </a:r>
            <a:r>
              <a:rPr lang="zh-CN" altLang="en-US"/>
              <a:t>，</a:t>
            </a:r>
            <a:r>
              <a:rPr lang="en-US" altLang="zh-CN">
                <a:latin typeface="Times New Roman" panose="02020603050405020304" pitchFamily="18" charset="0"/>
              </a:rPr>
              <a:t>…</a:t>
            </a:r>
            <a:r>
              <a:rPr lang="zh-CN" altLang="en-US"/>
              <a:t>，</a:t>
            </a:r>
            <a:r>
              <a:rPr lang="en-US" altLang="zh-CN"/>
              <a:t>Tm</a:t>
            </a:r>
            <a:r>
              <a:rPr lang="zh-CN" altLang="en-US"/>
              <a:t>称为这个根结点的子树</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8AC46E8C-138D-434C-AE36-9BA1489369E9}" type="slidenum">
              <a:rPr lang="zh-CN" altLang="en-US" sz="1000" smtClean="0"/>
              <a:pPr>
                <a:spcBef>
                  <a:spcPct val="0"/>
                </a:spcBef>
                <a:spcAft>
                  <a:spcPct val="0"/>
                </a:spcAft>
                <a:buClrTx/>
                <a:buFontTx/>
                <a:buNone/>
              </a:pPr>
              <a:t>51</a:t>
            </a:fld>
            <a:endParaRPr lang="zh-CN" altLang="en-US" sz="1000"/>
          </a:p>
        </p:txBody>
      </p:sp>
      <p:sp>
        <p:nvSpPr>
          <p:cNvPr id="54274" name="标题 1"/>
          <p:cNvSpPr>
            <a:spLocks noGrp="1"/>
          </p:cNvSpPr>
          <p:nvPr>
            <p:ph type="title" idx="4294967295"/>
          </p:nvPr>
        </p:nvSpPr>
        <p:spPr>
          <a:xfrm>
            <a:off x="1439863" y="315913"/>
            <a:ext cx="7704137" cy="592137"/>
          </a:xfrm>
        </p:spPr>
        <p:txBody>
          <a:bodyPr/>
          <a:lstStyle/>
          <a:p>
            <a:r>
              <a:rPr lang="zh-CN" altLang="en-US"/>
              <a:t>树的存储</a:t>
            </a:r>
          </a:p>
        </p:txBody>
      </p:sp>
      <p:sp>
        <p:nvSpPr>
          <p:cNvPr id="3" name="内容占位符 2"/>
          <p:cNvSpPr>
            <a:spLocks noGrp="1"/>
          </p:cNvSpPr>
          <p:nvPr>
            <p:ph idx="4294967295"/>
          </p:nvPr>
        </p:nvSpPr>
        <p:spPr>
          <a:xfrm>
            <a:off x="0" y="1125538"/>
            <a:ext cx="8207375" cy="5162550"/>
          </a:xfrm>
        </p:spPr>
        <p:txBody>
          <a:bodyPr/>
          <a:lstStyle/>
          <a:p>
            <a:pPr>
              <a:defRPr/>
            </a:pPr>
            <a:r>
              <a:rPr lang="zh-CN" altLang="en-US" dirty="0">
                <a:latin typeface="+mn-ea"/>
              </a:rPr>
              <a:t>普通树的结点可以有任意多个孩子</a:t>
            </a:r>
            <a:endParaRPr lang="en-US" altLang="zh-CN" dirty="0">
              <a:latin typeface="+mn-ea"/>
            </a:endParaRPr>
          </a:p>
          <a:p>
            <a:pPr lvl="1">
              <a:defRPr/>
            </a:pPr>
            <a:r>
              <a:rPr lang="zh-CN" altLang="en-US" dirty="0">
                <a:latin typeface="+mn-ea"/>
              </a:rPr>
              <a:t>因此，其存储方式的实现也比较困难</a:t>
            </a:r>
            <a:endParaRPr lang="en-US" altLang="zh-CN" dirty="0">
              <a:latin typeface="+mn-ea"/>
            </a:endParaRPr>
          </a:p>
          <a:p>
            <a:pPr>
              <a:defRPr/>
            </a:pPr>
            <a:r>
              <a:rPr kumimoji="1" lang="zh-CN" altLang="en-US" b="1" dirty="0">
                <a:solidFill>
                  <a:srgbClr val="6600CC"/>
                </a:solidFill>
                <a:latin typeface="+mn-ea"/>
              </a:rPr>
              <a:t>双亲表示法</a:t>
            </a:r>
          </a:p>
          <a:p>
            <a:pPr lvl="1">
              <a:defRPr/>
            </a:pPr>
            <a:r>
              <a:rPr kumimoji="1" lang="zh-CN" altLang="en-US" dirty="0">
                <a:latin typeface="+mn-ea"/>
              </a:rPr>
              <a:t>定义结构数组存放树的结点，每个结点含两个域</a:t>
            </a:r>
            <a:endParaRPr kumimoji="1" lang="en-US" altLang="zh-CN" dirty="0">
              <a:latin typeface="+mn-ea"/>
            </a:endParaRPr>
          </a:p>
          <a:p>
            <a:pPr lvl="2">
              <a:defRPr/>
            </a:pPr>
            <a:r>
              <a:rPr kumimoji="1" lang="zh-CN" altLang="en-US" dirty="0">
                <a:latin typeface="+mn-ea"/>
              </a:rPr>
              <a:t>数据域：存放结点本身信息</a:t>
            </a:r>
          </a:p>
          <a:p>
            <a:pPr lvl="2">
              <a:defRPr/>
            </a:pPr>
            <a:r>
              <a:rPr kumimoji="1" lang="zh-CN" altLang="en-US" dirty="0">
                <a:latin typeface="+mn-ea"/>
              </a:rPr>
              <a:t>双亲域：指示本结点的双亲结点在数组中位置</a:t>
            </a:r>
          </a:p>
          <a:p>
            <a:pPr lvl="2">
              <a:defRPr/>
            </a:pPr>
            <a:r>
              <a:rPr kumimoji="1" lang="zh-CN" altLang="en-US" dirty="0">
                <a:latin typeface="+mn-ea"/>
              </a:rPr>
              <a:t>找双亲容易，找孩子难</a:t>
            </a:r>
          </a:p>
          <a:p>
            <a:pPr lvl="1">
              <a:defRPr/>
            </a:pP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26BE0B7F-BD93-4A05-A169-D243413E69B4}" type="slidenum">
              <a:rPr lang="zh-CN" altLang="en-US" sz="1000" smtClean="0"/>
              <a:pPr>
                <a:spcBef>
                  <a:spcPct val="0"/>
                </a:spcBef>
                <a:spcAft>
                  <a:spcPct val="0"/>
                </a:spcAft>
                <a:buClrTx/>
                <a:buFontTx/>
                <a:buNone/>
              </a:pPr>
              <a:t>52</a:t>
            </a:fld>
            <a:endParaRPr lang="zh-CN" altLang="en-US" sz="1000"/>
          </a:p>
        </p:txBody>
      </p:sp>
      <p:sp>
        <p:nvSpPr>
          <p:cNvPr id="55298" name="Rectangle 2"/>
          <p:cNvSpPr>
            <a:spLocks noGrp="1" noChangeArrowheads="1"/>
          </p:cNvSpPr>
          <p:nvPr>
            <p:ph type="title" idx="4294967295"/>
          </p:nvPr>
        </p:nvSpPr>
        <p:spPr>
          <a:xfrm>
            <a:off x="1439863" y="315913"/>
            <a:ext cx="7704137" cy="592137"/>
          </a:xfrm>
        </p:spPr>
        <p:txBody>
          <a:bodyPr/>
          <a:lstStyle/>
          <a:p>
            <a:r>
              <a:rPr lang="zh-CN" altLang="en-US"/>
              <a:t>树的存储</a:t>
            </a:r>
            <a:endParaRPr lang="zh-CN" altLang="en-US" sz="3600">
              <a:latin typeface="黑体" panose="02010609060101010101" pitchFamily="49" charset="-122"/>
            </a:endParaRPr>
          </a:p>
        </p:txBody>
      </p:sp>
      <p:sp>
        <p:nvSpPr>
          <p:cNvPr id="55301" name="内容占位符 1"/>
          <p:cNvSpPr>
            <a:spLocks noGrp="1"/>
          </p:cNvSpPr>
          <p:nvPr>
            <p:ph idx="4294967295"/>
          </p:nvPr>
        </p:nvSpPr>
        <p:spPr>
          <a:xfrm>
            <a:off x="0" y="1125538"/>
            <a:ext cx="8207375" cy="1366837"/>
          </a:xfrm>
        </p:spPr>
        <p:txBody>
          <a:bodyPr/>
          <a:lstStyle/>
          <a:p>
            <a:r>
              <a:rPr lang="zh-CN" altLang="en-US" dirty="0"/>
              <a:t>双亲表示法：存储每个节点的信息，及其双亲节点的位置，一般用顺序存储结构</a:t>
            </a:r>
          </a:p>
        </p:txBody>
      </p:sp>
      <p:pic>
        <p:nvPicPr>
          <p:cNvPr id="55299"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0" y="2636838"/>
            <a:ext cx="6408738" cy="352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Text Box 6"/>
          <p:cNvSpPr txBox="1">
            <a:spLocks noChangeArrowheads="1"/>
          </p:cNvSpPr>
          <p:nvPr/>
        </p:nvSpPr>
        <p:spPr bwMode="auto">
          <a:xfrm>
            <a:off x="792163" y="5792788"/>
            <a:ext cx="4032250"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zh-CN" altLang="en-US" sz="1800" b="1">
                <a:ea typeface="宋体" panose="02010600030101010101" pitchFamily="2" charset="-122"/>
              </a:rPr>
              <a:t>特点：找双亲易，找孩子难</a:t>
            </a:r>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175" y="2420938"/>
            <a:ext cx="5076825"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3" name="Text Box 6"/>
          <p:cNvSpPr txBox="1">
            <a:spLocks noChangeArrowheads="1"/>
          </p:cNvSpPr>
          <p:nvPr/>
        </p:nvSpPr>
        <p:spPr bwMode="auto">
          <a:xfrm>
            <a:off x="250825" y="6092825"/>
            <a:ext cx="4032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zh-CN" altLang="en-US" sz="1800" b="1">
                <a:ea typeface="宋体" panose="02010600030101010101" pitchFamily="2" charset="-122"/>
              </a:rPr>
              <a:t>特点：找孩子易，找双亲难</a:t>
            </a:r>
          </a:p>
        </p:txBody>
      </p:sp>
      <p:pic>
        <p:nvPicPr>
          <p:cNvPr id="56324"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852738"/>
            <a:ext cx="3419475" cy="200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5" name="AutoShape 8"/>
          <p:cNvSpPr>
            <a:spLocks noChangeArrowheads="1"/>
          </p:cNvSpPr>
          <p:nvPr/>
        </p:nvSpPr>
        <p:spPr bwMode="auto">
          <a:xfrm>
            <a:off x="3492500" y="3644900"/>
            <a:ext cx="503238" cy="431800"/>
          </a:xfrm>
          <a:prstGeom prst="rightArrow">
            <a:avLst>
              <a:gd name="adj1" fmla="val 50000"/>
              <a:gd name="adj2" fmla="val 29136"/>
            </a:avLst>
          </a:prstGeom>
          <a:solidFill>
            <a:schemeClr val="accent1"/>
          </a:solidFill>
          <a:ln w="9525">
            <a:solidFill>
              <a:schemeClr val="tx1"/>
            </a:solidFill>
            <a:miter lim="800000"/>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endParaRPr lang="zh-CN" altLang="en-US" sz="1800">
              <a:ea typeface="宋体" panose="02010600030101010101" pitchFamily="2" charset="-122"/>
            </a:endParaRPr>
          </a:p>
        </p:txBody>
      </p:sp>
      <p:sp>
        <p:nvSpPr>
          <p:cNvPr id="5632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966820AC-D5D1-4596-B1EF-4E22884B8165}" type="slidenum">
              <a:rPr lang="zh-CN" altLang="en-US" sz="1000" smtClean="0"/>
              <a:pPr>
                <a:spcBef>
                  <a:spcPct val="0"/>
                </a:spcBef>
                <a:spcAft>
                  <a:spcPct val="0"/>
                </a:spcAft>
                <a:buClrTx/>
                <a:buFontTx/>
                <a:buNone/>
              </a:pPr>
              <a:t>53</a:t>
            </a:fld>
            <a:endParaRPr lang="zh-CN" altLang="en-US" sz="1000"/>
          </a:p>
        </p:txBody>
      </p:sp>
      <p:sp>
        <p:nvSpPr>
          <p:cNvPr id="56326" name="标题 1"/>
          <p:cNvSpPr>
            <a:spLocks noGrp="1"/>
          </p:cNvSpPr>
          <p:nvPr>
            <p:ph type="title" idx="4294967295"/>
          </p:nvPr>
        </p:nvSpPr>
        <p:spPr>
          <a:xfrm>
            <a:off x="1439863" y="315913"/>
            <a:ext cx="7704137" cy="592137"/>
          </a:xfrm>
        </p:spPr>
        <p:txBody>
          <a:bodyPr/>
          <a:lstStyle/>
          <a:p>
            <a:r>
              <a:rPr lang="zh-CN" altLang="en-US"/>
              <a:t>树的存储</a:t>
            </a:r>
          </a:p>
        </p:txBody>
      </p:sp>
      <p:sp>
        <p:nvSpPr>
          <p:cNvPr id="56327" name="内容占位符 2"/>
          <p:cNvSpPr>
            <a:spLocks noGrp="1"/>
          </p:cNvSpPr>
          <p:nvPr>
            <p:ph idx="4294967295"/>
          </p:nvPr>
        </p:nvSpPr>
        <p:spPr>
          <a:xfrm>
            <a:off x="0" y="1125538"/>
            <a:ext cx="8207375" cy="1295400"/>
          </a:xfrm>
        </p:spPr>
        <p:txBody>
          <a:bodyPr/>
          <a:lstStyle/>
          <a:p>
            <a:r>
              <a:rPr lang="zh-CN" altLang="en-US"/>
              <a:t>孩子表示法：类似于图的邻接表表示，把节点的所有孩子用指针串起来</a:t>
            </a:r>
          </a:p>
          <a:p>
            <a:endParaRPr lang="zh-CN" altLang="en-US"/>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288" y="4005263"/>
            <a:ext cx="3419475" cy="200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4076700"/>
            <a:ext cx="4284663"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8" name="AutoShape 6"/>
          <p:cNvSpPr>
            <a:spLocks noChangeArrowheads="1"/>
          </p:cNvSpPr>
          <p:nvPr/>
        </p:nvSpPr>
        <p:spPr bwMode="auto">
          <a:xfrm>
            <a:off x="3563938" y="4581525"/>
            <a:ext cx="863600" cy="433388"/>
          </a:xfrm>
          <a:prstGeom prst="rightArrow">
            <a:avLst>
              <a:gd name="adj1" fmla="val 50000"/>
              <a:gd name="adj2" fmla="val 49817"/>
            </a:avLst>
          </a:prstGeom>
          <a:solidFill>
            <a:schemeClr val="accent1"/>
          </a:solidFill>
          <a:ln w="9525">
            <a:solidFill>
              <a:schemeClr val="tx1"/>
            </a:solidFill>
            <a:miter lim="800000"/>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endParaRPr lang="zh-CN" altLang="en-US" sz="1800">
              <a:ea typeface="宋体" panose="02010600030101010101" pitchFamily="2" charset="-122"/>
            </a:endParaRPr>
          </a:p>
        </p:txBody>
      </p:sp>
      <p:sp>
        <p:nvSpPr>
          <p:cNvPr id="57349" name="Rectangle 8"/>
          <p:cNvSpPr>
            <a:spLocks noChangeArrowheads="1"/>
          </p:cNvSpPr>
          <p:nvPr/>
        </p:nvSpPr>
        <p:spPr bwMode="auto">
          <a:xfrm>
            <a:off x="2481304" y="2705698"/>
            <a:ext cx="619438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en-US" altLang="zh-CN" sz="2400" dirty="0" err="1">
                <a:solidFill>
                  <a:srgbClr val="993300"/>
                </a:solidFill>
                <a:ea typeface="宋体" panose="02010600030101010101" pitchFamily="2" charset="-122"/>
              </a:rPr>
              <a:t>typedef</a:t>
            </a:r>
            <a:r>
              <a:rPr kumimoji="1" lang="en-US" altLang="zh-CN" sz="2400" dirty="0">
                <a:solidFill>
                  <a:srgbClr val="993300"/>
                </a:solidFill>
                <a:ea typeface="宋体" panose="02010600030101010101" pitchFamily="2" charset="-122"/>
              </a:rPr>
              <a:t> </a:t>
            </a:r>
            <a:r>
              <a:rPr kumimoji="1" lang="en-US" altLang="zh-CN" sz="2400" dirty="0" err="1">
                <a:solidFill>
                  <a:srgbClr val="993300"/>
                </a:solidFill>
                <a:ea typeface="宋体" panose="02010600030101010101" pitchFamily="2" charset="-122"/>
              </a:rPr>
              <a:t>struct</a:t>
            </a:r>
            <a:r>
              <a:rPr kumimoji="1" lang="en-US" altLang="zh-CN" sz="2400" dirty="0">
                <a:solidFill>
                  <a:srgbClr val="993300"/>
                </a:solidFill>
                <a:ea typeface="宋体" panose="02010600030101010101" pitchFamily="2" charset="-122"/>
              </a:rPr>
              <a:t>  </a:t>
            </a:r>
            <a:r>
              <a:rPr kumimoji="1" lang="en-US" altLang="zh-CN" sz="2400" dirty="0" err="1">
                <a:solidFill>
                  <a:srgbClr val="993300"/>
                </a:solidFill>
                <a:ea typeface="宋体" panose="02010600030101010101" pitchFamily="2" charset="-122"/>
              </a:rPr>
              <a:t>CSNode</a:t>
            </a:r>
            <a:r>
              <a:rPr kumimoji="1" lang="en-US" altLang="zh-CN" sz="2400" dirty="0">
                <a:solidFill>
                  <a:srgbClr val="993300"/>
                </a:solidFill>
                <a:ea typeface="宋体" panose="02010600030101010101" pitchFamily="2" charset="-122"/>
              </a:rPr>
              <a:t>  { </a:t>
            </a:r>
          </a:p>
          <a:p>
            <a:pPr eaLnBrk="1" hangingPunct="1">
              <a:spcBef>
                <a:spcPct val="0"/>
              </a:spcBef>
              <a:spcAft>
                <a:spcPct val="0"/>
              </a:spcAft>
              <a:buClrTx/>
              <a:buFontTx/>
              <a:buNone/>
            </a:pPr>
            <a:r>
              <a:rPr kumimoji="1" lang="en-US" altLang="zh-CN" sz="2400" dirty="0">
                <a:solidFill>
                  <a:srgbClr val="993300"/>
                </a:solidFill>
                <a:ea typeface="宋体" panose="02010600030101010101" pitchFamily="2" charset="-122"/>
              </a:rPr>
              <a:t>     </a:t>
            </a:r>
            <a:r>
              <a:rPr kumimoji="1" lang="en-US" altLang="zh-CN" sz="2400" dirty="0" err="1">
                <a:solidFill>
                  <a:srgbClr val="993300"/>
                </a:solidFill>
                <a:ea typeface="宋体" panose="02010600030101010101" pitchFamily="2" charset="-122"/>
              </a:rPr>
              <a:t>TElemType</a:t>
            </a:r>
            <a:r>
              <a:rPr kumimoji="1" lang="en-US" altLang="zh-CN" sz="2400" dirty="0">
                <a:solidFill>
                  <a:srgbClr val="993300"/>
                </a:solidFill>
                <a:ea typeface="宋体" panose="02010600030101010101" pitchFamily="2" charset="-122"/>
              </a:rPr>
              <a:t> data;</a:t>
            </a:r>
          </a:p>
          <a:p>
            <a:pPr eaLnBrk="1" hangingPunct="1">
              <a:spcBef>
                <a:spcPct val="0"/>
              </a:spcBef>
              <a:spcAft>
                <a:spcPct val="0"/>
              </a:spcAft>
              <a:buClrTx/>
              <a:buFontTx/>
              <a:buNone/>
            </a:pPr>
            <a:r>
              <a:rPr kumimoji="1" lang="en-US" altLang="zh-CN" sz="2400" dirty="0">
                <a:solidFill>
                  <a:srgbClr val="993300"/>
                </a:solidFill>
                <a:ea typeface="宋体" panose="02010600030101010101" pitchFamily="2" charset="-122"/>
              </a:rPr>
              <a:t>     </a:t>
            </a:r>
            <a:r>
              <a:rPr kumimoji="1" lang="en-US" altLang="zh-CN" sz="2400" dirty="0" err="1">
                <a:solidFill>
                  <a:srgbClr val="993300"/>
                </a:solidFill>
                <a:ea typeface="宋体" panose="02010600030101010101" pitchFamily="2" charset="-122"/>
              </a:rPr>
              <a:t>struct</a:t>
            </a:r>
            <a:r>
              <a:rPr kumimoji="1" lang="en-US" altLang="zh-CN" sz="2400" dirty="0">
                <a:solidFill>
                  <a:srgbClr val="993300"/>
                </a:solidFill>
                <a:ea typeface="宋体" panose="02010600030101010101" pitchFamily="2" charset="-122"/>
              </a:rPr>
              <a:t> </a:t>
            </a:r>
            <a:r>
              <a:rPr kumimoji="1" lang="en-US" altLang="zh-CN" sz="2400" dirty="0" err="1">
                <a:solidFill>
                  <a:srgbClr val="993300"/>
                </a:solidFill>
                <a:ea typeface="宋体" panose="02010600030101010101" pitchFamily="2" charset="-122"/>
              </a:rPr>
              <a:t>CSNode</a:t>
            </a:r>
            <a:r>
              <a:rPr kumimoji="1" lang="en-US" altLang="zh-CN" sz="2400" dirty="0">
                <a:solidFill>
                  <a:srgbClr val="993300"/>
                </a:solidFill>
                <a:ea typeface="宋体" panose="02010600030101010101" pitchFamily="2" charset="-122"/>
              </a:rPr>
              <a:t> *</a:t>
            </a:r>
            <a:r>
              <a:rPr kumimoji="1" lang="en-US" altLang="zh-CN" sz="2400" dirty="0" err="1">
                <a:solidFill>
                  <a:srgbClr val="993300"/>
                </a:solidFill>
                <a:ea typeface="宋体" panose="02010600030101010101" pitchFamily="2" charset="-122"/>
              </a:rPr>
              <a:t>firstchild</a:t>
            </a:r>
            <a:r>
              <a:rPr kumimoji="1" lang="en-US" altLang="zh-CN" sz="2400" dirty="0">
                <a:solidFill>
                  <a:srgbClr val="993300"/>
                </a:solidFill>
                <a:ea typeface="宋体" panose="02010600030101010101" pitchFamily="2" charset="-122"/>
              </a:rPr>
              <a:t>,*</a:t>
            </a:r>
            <a:r>
              <a:rPr kumimoji="1" lang="en-US" altLang="zh-CN" sz="2400" dirty="0" err="1">
                <a:solidFill>
                  <a:srgbClr val="993300"/>
                </a:solidFill>
                <a:ea typeface="宋体" panose="02010600030101010101" pitchFamily="2" charset="-122"/>
              </a:rPr>
              <a:t>nextsibling</a:t>
            </a:r>
            <a:r>
              <a:rPr kumimoji="1" lang="en-US" altLang="zh-CN" sz="2400" dirty="0">
                <a:solidFill>
                  <a:srgbClr val="993300"/>
                </a:solidFill>
                <a:ea typeface="宋体" panose="02010600030101010101" pitchFamily="2" charset="-122"/>
              </a:rPr>
              <a:t>;</a:t>
            </a:r>
          </a:p>
          <a:p>
            <a:pPr eaLnBrk="1" hangingPunct="1">
              <a:spcBef>
                <a:spcPct val="0"/>
              </a:spcBef>
              <a:spcAft>
                <a:spcPct val="0"/>
              </a:spcAft>
              <a:buClrTx/>
              <a:buFontTx/>
              <a:buNone/>
            </a:pPr>
            <a:r>
              <a:rPr kumimoji="1" lang="en-US" altLang="zh-CN" sz="2400" dirty="0">
                <a:solidFill>
                  <a:srgbClr val="993300"/>
                </a:solidFill>
                <a:ea typeface="宋体" panose="02010600030101010101" pitchFamily="2" charset="-122"/>
              </a:rPr>
              <a:t>}</a:t>
            </a:r>
            <a:r>
              <a:rPr kumimoji="1" lang="en-US" altLang="zh-CN" sz="2400" dirty="0" err="1">
                <a:solidFill>
                  <a:srgbClr val="993300"/>
                </a:solidFill>
                <a:ea typeface="宋体" panose="02010600030101010101" pitchFamily="2" charset="-122"/>
              </a:rPr>
              <a:t>CSNode</a:t>
            </a:r>
            <a:r>
              <a:rPr kumimoji="1" lang="en-US" altLang="zh-CN" sz="2400" dirty="0">
                <a:solidFill>
                  <a:srgbClr val="993300"/>
                </a:solidFill>
                <a:ea typeface="宋体" panose="02010600030101010101" pitchFamily="2" charset="-122"/>
              </a:rPr>
              <a:t>, *</a:t>
            </a:r>
            <a:r>
              <a:rPr kumimoji="1" lang="en-US" altLang="zh-CN" sz="2400" dirty="0" err="1">
                <a:solidFill>
                  <a:srgbClr val="993300"/>
                </a:solidFill>
                <a:ea typeface="宋体" panose="02010600030101010101" pitchFamily="2" charset="-122"/>
              </a:rPr>
              <a:t>CSTree</a:t>
            </a:r>
            <a:r>
              <a:rPr kumimoji="1" lang="en-US" altLang="zh-CN" sz="2400" dirty="0">
                <a:solidFill>
                  <a:srgbClr val="993300"/>
                </a:solidFill>
                <a:ea typeface="宋体" panose="02010600030101010101" pitchFamily="2" charset="-122"/>
              </a:rPr>
              <a:t>;</a:t>
            </a:r>
          </a:p>
        </p:txBody>
      </p:sp>
      <p:sp>
        <p:nvSpPr>
          <p:cNvPr id="5735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CD7F4B64-CCBC-4F53-90A1-39BD30EB3AEE}" type="slidenum">
              <a:rPr lang="zh-CN" altLang="en-US" sz="1000" smtClean="0"/>
              <a:pPr>
                <a:spcBef>
                  <a:spcPct val="0"/>
                </a:spcBef>
                <a:spcAft>
                  <a:spcPct val="0"/>
                </a:spcAft>
                <a:buClrTx/>
                <a:buFontTx/>
                <a:buNone/>
              </a:pPr>
              <a:t>54</a:t>
            </a:fld>
            <a:endParaRPr lang="zh-CN" altLang="en-US" sz="1000"/>
          </a:p>
        </p:txBody>
      </p:sp>
      <p:sp>
        <p:nvSpPr>
          <p:cNvPr id="57350" name="内容占位符 1"/>
          <p:cNvSpPr>
            <a:spLocks noGrp="1"/>
          </p:cNvSpPr>
          <p:nvPr>
            <p:ph idx="4294967295"/>
          </p:nvPr>
        </p:nvSpPr>
        <p:spPr>
          <a:xfrm>
            <a:off x="0" y="1125538"/>
            <a:ext cx="8207375" cy="1571625"/>
          </a:xfrm>
        </p:spPr>
        <p:txBody>
          <a:bodyPr/>
          <a:lstStyle/>
          <a:p>
            <a:r>
              <a:rPr lang="zh-CN" altLang="en-US" dirty="0"/>
              <a:t>孩子兄弟表示法：每个节点中存储自己的第一个孩子和兄弟的地址（连接所有的兄弟），属于链式存储</a:t>
            </a:r>
            <a:r>
              <a:rPr lang="en-US" altLang="zh-CN" dirty="0"/>
              <a:t>,</a:t>
            </a:r>
            <a:r>
              <a:rPr lang="zh-CN" altLang="en-US" dirty="0"/>
              <a:t>存储结构如下</a:t>
            </a:r>
            <a:r>
              <a:rPr lang="en-US" altLang="zh-CN" dirty="0"/>
              <a:t>:</a:t>
            </a:r>
          </a:p>
        </p:txBody>
      </p:sp>
      <p:sp>
        <p:nvSpPr>
          <p:cNvPr id="57351" name="标题 2"/>
          <p:cNvSpPr>
            <a:spLocks noGrp="1"/>
          </p:cNvSpPr>
          <p:nvPr>
            <p:ph type="title" idx="4294967295"/>
          </p:nvPr>
        </p:nvSpPr>
        <p:spPr>
          <a:xfrm>
            <a:off x="1439863" y="315913"/>
            <a:ext cx="7704137" cy="592137"/>
          </a:xfrm>
        </p:spPr>
        <p:txBody>
          <a:bodyPr/>
          <a:lstStyle/>
          <a:p>
            <a:r>
              <a:rPr lang="zh-CN" altLang="en-US"/>
              <a:t>树的存储</a:t>
            </a: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01"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734C96F5-97B6-414B-8613-009320D1134A}" type="slidenum">
              <a:rPr lang="zh-CN" altLang="en-US" sz="1000" smtClean="0"/>
              <a:pPr>
                <a:spcBef>
                  <a:spcPct val="0"/>
                </a:spcBef>
                <a:spcAft>
                  <a:spcPct val="0"/>
                </a:spcAft>
                <a:buClrTx/>
                <a:buFontTx/>
                <a:buNone/>
              </a:pPr>
              <a:t>55</a:t>
            </a:fld>
            <a:endParaRPr lang="zh-CN" altLang="en-US" sz="1000"/>
          </a:p>
        </p:txBody>
      </p:sp>
      <p:sp>
        <p:nvSpPr>
          <p:cNvPr id="59394" name="标题 1"/>
          <p:cNvSpPr>
            <a:spLocks noGrp="1"/>
          </p:cNvSpPr>
          <p:nvPr>
            <p:ph type="title" idx="4294967295"/>
          </p:nvPr>
        </p:nvSpPr>
        <p:spPr>
          <a:xfrm>
            <a:off x="1439863" y="315913"/>
            <a:ext cx="7704137" cy="592137"/>
          </a:xfrm>
        </p:spPr>
        <p:txBody>
          <a:bodyPr/>
          <a:lstStyle/>
          <a:p>
            <a:r>
              <a:rPr lang="zh-CN" altLang="en-US" dirty="0"/>
              <a:t>树和二叉树之间的转换</a:t>
            </a:r>
          </a:p>
        </p:txBody>
      </p:sp>
      <p:grpSp>
        <p:nvGrpSpPr>
          <p:cNvPr id="59395" name="Group 3"/>
          <p:cNvGrpSpPr>
            <a:grpSpLocks/>
          </p:cNvGrpSpPr>
          <p:nvPr/>
        </p:nvGrpSpPr>
        <p:grpSpPr bwMode="auto">
          <a:xfrm>
            <a:off x="965200" y="1598613"/>
            <a:ext cx="1622425" cy="2112962"/>
            <a:chOff x="352" y="720"/>
            <a:chExt cx="1022" cy="1331"/>
          </a:xfrm>
        </p:grpSpPr>
        <p:grpSp>
          <p:nvGrpSpPr>
            <p:cNvPr id="59489" name="Group 4"/>
            <p:cNvGrpSpPr>
              <a:grpSpLocks/>
            </p:cNvGrpSpPr>
            <p:nvPr/>
          </p:nvGrpSpPr>
          <p:grpSpPr bwMode="auto">
            <a:xfrm>
              <a:off x="352" y="978"/>
              <a:ext cx="1022" cy="1073"/>
              <a:chOff x="352" y="978"/>
              <a:chExt cx="1022" cy="1073"/>
            </a:xfrm>
          </p:grpSpPr>
          <p:sp>
            <p:nvSpPr>
              <p:cNvPr id="59491" name="Oval 5"/>
              <p:cNvSpPr>
                <a:spLocks noChangeArrowheads="1"/>
              </p:cNvSpPr>
              <p:nvPr/>
            </p:nvSpPr>
            <p:spPr bwMode="auto">
              <a:xfrm>
                <a:off x="741" y="978"/>
                <a:ext cx="244"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A</a:t>
                </a:r>
              </a:p>
            </p:txBody>
          </p:sp>
          <p:sp>
            <p:nvSpPr>
              <p:cNvPr id="59492" name="Oval 6"/>
              <p:cNvSpPr>
                <a:spLocks noChangeArrowheads="1"/>
              </p:cNvSpPr>
              <p:nvPr/>
            </p:nvSpPr>
            <p:spPr bwMode="auto">
              <a:xfrm>
                <a:off x="741" y="1385"/>
                <a:ext cx="244"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C</a:t>
                </a:r>
              </a:p>
            </p:txBody>
          </p:sp>
          <p:sp>
            <p:nvSpPr>
              <p:cNvPr id="59493" name="Oval 7"/>
              <p:cNvSpPr>
                <a:spLocks noChangeArrowheads="1"/>
              </p:cNvSpPr>
              <p:nvPr/>
            </p:nvSpPr>
            <p:spPr bwMode="auto">
              <a:xfrm>
                <a:off x="352" y="1385"/>
                <a:ext cx="244"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B</a:t>
                </a:r>
              </a:p>
            </p:txBody>
          </p:sp>
          <p:sp>
            <p:nvSpPr>
              <p:cNvPr id="59494" name="Oval 8"/>
              <p:cNvSpPr>
                <a:spLocks noChangeArrowheads="1"/>
              </p:cNvSpPr>
              <p:nvPr/>
            </p:nvSpPr>
            <p:spPr bwMode="auto">
              <a:xfrm>
                <a:off x="1130" y="1385"/>
                <a:ext cx="244"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E</a:t>
                </a:r>
              </a:p>
            </p:txBody>
          </p:sp>
          <p:sp>
            <p:nvSpPr>
              <p:cNvPr id="59495" name="Oval 9"/>
              <p:cNvSpPr>
                <a:spLocks noChangeArrowheads="1"/>
              </p:cNvSpPr>
              <p:nvPr/>
            </p:nvSpPr>
            <p:spPr bwMode="auto">
              <a:xfrm>
                <a:off x="741" y="1818"/>
                <a:ext cx="244"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D</a:t>
                </a:r>
              </a:p>
            </p:txBody>
          </p:sp>
          <p:sp>
            <p:nvSpPr>
              <p:cNvPr id="59496" name="Line 10"/>
              <p:cNvSpPr>
                <a:spLocks noChangeShapeType="1"/>
              </p:cNvSpPr>
              <p:nvPr/>
            </p:nvSpPr>
            <p:spPr bwMode="auto">
              <a:xfrm>
                <a:off x="867" y="1211"/>
                <a:ext cx="0" cy="1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9497" name="Line 11"/>
              <p:cNvSpPr>
                <a:spLocks noChangeShapeType="1"/>
              </p:cNvSpPr>
              <p:nvPr/>
            </p:nvSpPr>
            <p:spPr bwMode="auto">
              <a:xfrm>
                <a:off x="867" y="1633"/>
                <a:ext cx="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9498" name="Line 12"/>
              <p:cNvSpPr>
                <a:spLocks noChangeShapeType="1"/>
              </p:cNvSpPr>
              <p:nvPr/>
            </p:nvSpPr>
            <p:spPr bwMode="auto">
              <a:xfrm flipH="1">
                <a:off x="567" y="1178"/>
                <a:ext cx="222"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99" name="Line 13"/>
              <p:cNvSpPr>
                <a:spLocks noChangeShapeType="1"/>
              </p:cNvSpPr>
              <p:nvPr/>
            </p:nvSpPr>
            <p:spPr bwMode="auto">
              <a:xfrm>
                <a:off x="956" y="1178"/>
                <a:ext cx="233" cy="2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59490" name="Text Box 14"/>
            <p:cNvSpPr txBox="1">
              <a:spLocks noChangeArrowheads="1"/>
            </p:cNvSpPr>
            <p:nvPr/>
          </p:nvSpPr>
          <p:spPr bwMode="auto">
            <a:xfrm>
              <a:off x="752" y="72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zh-CN" altLang="zh-CN" sz="2000">
                  <a:latin typeface="Times New Roman" panose="02020603050405020304" pitchFamily="18" charset="0"/>
                  <a:ea typeface="宋体" panose="02010600030101010101" pitchFamily="2" charset="-122"/>
                </a:rPr>
                <a:t>树</a:t>
              </a:r>
              <a:endParaRPr kumimoji="1" lang="zh-CN" altLang="en-US" sz="2000">
                <a:latin typeface="Times New Roman" panose="02020603050405020304" pitchFamily="18" charset="0"/>
                <a:ea typeface="宋体" panose="02010600030101010101" pitchFamily="2" charset="-122"/>
              </a:endParaRPr>
            </a:p>
          </p:txBody>
        </p:sp>
      </p:grpSp>
      <p:grpSp>
        <p:nvGrpSpPr>
          <p:cNvPr id="59396" name="Group 15"/>
          <p:cNvGrpSpPr>
            <a:grpSpLocks/>
          </p:cNvGrpSpPr>
          <p:nvPr/>
        </p:nvGrpSpPr>
        <p:grpSpPr bwMode="auto">
          <a:xfrm>
            <a:off x="6804025" y="1196975"/>
            <a:ext cx="1658938" cy="2451100"/>
            <a:chOff x="4063" y="619"/>
            <a:chExt cx="1045" cy="1544"/>
          </a:xfrm>
        </p:grpSpPr>
        <p:grpSp>
          <p:nvGrpSpPr>
            <p:cNvPr id="59478" name="Group 16"/>
            <p:cNvGrpSpPr>
              <a:grpSpLocks/>
            </p:cNvGrpSpPr>
            <p:nvPr/>
          </p:nvGrpSpPr>
          <p:grpSpPr bwMode="auto">
            <a:xfrm>
              <a:off x="4063" y="878"/>
              <a:ext cx="1045" cy="1285"/>
              <a:chOff x="4063" y="878"/>
              <a:chExt cx="1045" cy="1285"/>
            </a:xfrm>
          </p:grpSpPr>
          <p:sp>
            <p:nvSpPr>
              <p:cNvPr id="59480" name="Oval 17"/>
              <p:cNvSpPr>
                <a:spLocks noChangeArrowheads="1"/>
              </p:cNvSpPr>
              <p:nvPr/>
            </p:nvSpPr>
            <p:spPr bwMode="auto">
              <a:xfrm>
                <a:off x="4430" y="878"/>
                <a:ext cx="244"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A</a:t>
                </a:r>
              </a:p>
            </p:txBody>
          </p:sp>
          <p:sp>
            <p:nvSpPr>
              <p:cNvPr id="59481" name="Oval 18"/>
              <p:cNvSpPr>
                <a:spLocks noChangeArrowheads="1"/>
              </p:cNvSpPr>
              <p:nvPr/>
            </p:nvSpPr>
            <p:spPr bwMode="auto">
              <a:xfrm>
                <a:off x="4063" y="1252"/>
                <a:ext cx="244"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B</a:t>
                </a:r>
              </a:p>
            </p:txBody>
          </p:sp>
          <p:sp>
            <p:nvSpPr>
              <p:cNvPr id="59482" name="Oval 19"/>
              <p:cNvSpPr>
                <a:spLocks noChangeArrowheads="1"/>
              </p:cNvSpPr>
              <p:nvPr/>
            </p:nvSpPr>
            <p:spPr bwMode="auto">
              <a:xfrm>
                <a:off x="4430" y="1541"/>
                <a:ext cx="244"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C</a:t>
                </a:r>
              </a:p>
            </p:txBody>
          </p:sp>
          <p:sp>
            <p:nvSpPr>
              <p:cNvPr id="59483" name="Oval 20"/>
              <p:cNvSpPr>
                <a:spLocks noChangeArrowheads="1"/>
              </p:cNvSpPr>
              <p:nvPr/>
            </p:nvSpPr>
            <p:spPr bwMode="auto">
              <a:xfrm>
                <a:off x="4063" y="1930"/>
                <a:ext cx="244"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D</a:t>
                </a:r>
              </a:p>
            </p:txBody>
          </p:sp>
          <p:sp>
            <p:nvSpPr>
              <p:cNvPr id="59484" name="Oval 21"/>
              <p:cNvSpPr>
                <a:spLocks noChangeArrowheads="1"/>
              </p:cNvSpPr>
              <p:nvPr/>
            </p:nvSpPr>
            <p:spPr bwMode="auto">
              <a:xfrm>
                <a:off x="4864" y="1930"/>
                <a:ext cx="244"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E</a:t>
                </a:r>
              </a:p>
            </p:txBody>
          </p:sp>
          <p:sp>
            <p:nvSpPr>
              <p:cNvPr id="59485" name="Line 22"/>
              <p:cNvSpPr>
                <a:spLocks noChangeShapeType="1"/>
              </p:cNvSpPr>
              <p:nvPr/>
            </p:nvSpPr>
            <p:spPr bwMode="auto">
              <a:xfrm flipH="1">
                <a:off x="4278" y="1078"/>
                <a:ext cx="20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86" name="Line 23"/>
              <p:cNvSpPr>
                <a:spLocks noChangeShapeType="1"/>
              </p:cNvSpPr>
              <p:nvPr/>
            </p:nvSpPr>
            <p:spPr bwMode="auto">
              <a:xfrm>
                <a:off x="4289" y="1433"/>
                <a:ext cx="178" cy="1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87" name="Line 24"/>
              <p:cNvSpPr>
                <a:spLocks noChangeShapeType="1"/>
              </p:cNvSpPr>
              <p:nvPr/>
            </p:nvSpPr>
            <p:spPr bwMode="auto">
              <a:xfrm>
                <a:off x="4645" y="1733"/>
                <a:ext cx="256"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9488" name="Line 25"/>
              <p:cNvSpPr>
                <a:spLocks noChangeShapeType="1"/>
              </p:cNvSpPr>
              <p:nvPr/>
            </p:nvSpPr>
            <p:spPr bwMode="auto">
              <a:xfrm flipH="1">
                <a:off x="4289" y="1767"/>
                <a:ext cx="200" cy="1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59479" name="Text Box 26"/>
            <p:cNvSpPr txBox="1">
              <a:spLocks noChangeArrowheads="1"/>
            </p:cNvSpPr>
            <p:nvPr/>
          </p:nvSpPr>
          <p:spPr bwMode="auto">
            <a:xfrm>
              <a:off x="4280" y="619"/>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zh-CN" altLang="zh-CN" sz="2000">
                  <a:latin typeface="Times New Roman" panose="02020603050405020304" pitchFamily="18" charset="0"/>
                  <a:ea typeface="宋体" panose="02010600030101010101" pitchFamily="2" charset="-122"/>
                </a:rPr>
                <a:t>二叉树</a:t>
              </a:r>
              <a:endParaRPr kumimoji="1" lang="zh-CN" altLang="en-US" sz="2000">
                <a:latin typeface="Times New Roman" panose="02020603050405020304" pitchFamily="18" charset="0"/>
                <a:ea typeface="宋体" panose="02010600030101010101" pitchFamily="2" charset="-122"/>
              </a:endParaRPr>
            </a:p>
          </p:txBody>
        </p:sp>
      </p:grpSp>
      <p:grpSp>
        <p:nvGrpSpPr>
          <p:cNvPr id="6" name="Group 27"/>
          <p:cNvGrpSpPr>
            <a:grpSpLocks/>
          </p:cNvGrpSpPr>
          <p:nvPr/>
        </p:nvGrpSpPr>
        <p:grpSpPr bwMode="auto">
          <a:xfrm>
            <a:off x="3498850" y="1598613"/>
            <a:ext cx="1400175" cy="3027362"/>
            <a:chOff x="2207" y="998"/>
            <a:chExt cx="882" cy="1907"/>
          </a:xfrm>
        </p:grpSpPr>
        <p:grpSp>
          <p:nvGrpSpPr>
            <p:cNvPr id="59452" name="Group 28"/>
            <p:cNvGrpSpPr>
              <a:grpSpLocks/>
            </p:cNvGrpSpPr>
            <p:nvPr/>
          </p:nvGrpSpPr>
          <p:grpSpPr bwMode="auto">
            <a:xfrm>
              <a:off x="2207" y="998"/>
              <a:ext cx="778" cy="256"/>
              <a:chOff x="1700" y="2033"/>
              <a:chExt cx="778" cy="256"/>
            </a:xfrm>
          </p:grpSpPr>
          <p:sp>
            <p:nvSpPr>
              <p:cNvPr id="59475" name="Rectangle 29"/>
              <p:cNvSpPr>
                <a:spLocks noChangeArrowheads="1"/>
              </p:cNvSpPr>
              <p:nvPr/>
            </p:nvSpPr>
            <p:spPr bwMode="auto">
              <a:xfrm>
                <a:off x="1700" y="2033"/>
                <a:ext cx="778"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       A    ^   </a:t>
                </a:r>
              </a:p>
            </p:txBody>
          </p:sp>
          <p:sp>
            <p:nvSpPr>
              <p:cNvPr id="59476" name="Line 30"/>
              <p:cNvSpPr>
                <a:spLocks noChangeShapeType="1"/>
              </p:cNvSpPr>
              <p:nvPr/>
            </p:nvSpPr>
            <p:spPr bwMode="auto">
              <a:xfrm>
                <a:off x="1934"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77" name="Line 31"/>
              <p:cNvSpPr>
                <a:spLocks noChangeShapeType="1"/>
              </p:cNvSpPr>
              <p:nvPr/>
            </p:nvSpPr>
            <p:spPr bwMode="auto">
              <a:xfrm>
                <a:off x="2212"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59453" name="Group 32"/>
            <p:cNvGrpSpPr>
              <a:grpSpLocks/>
            </p:cNvGrpSpPr>
            <p:nvPr/>
          </p:nvGrpSpPr>
          <p:grpSpPr bwMode="auto">
            <a:xfrm>
              <a:off x="2207" y="1410"/>
              <a:ext cx="778" cy="256"/>
              <a:chOff x="1700" y="2033"/>
              <a:chExt cx="778" cy="256"/>
            </a:xfrm>
          </p:grpSpPr>
          <p:sp>
            <p:nvSpPr>
              <p:cNvPr id="59472" name="Rectangle 33"/>
              <p:cNvSpPr>
                <a:spLocks noChangeArrowheads="1"/>
              </p:cNvSpPr>
              <p:nvPr/>
            </p:nvSpPr>
            <p:spPr bwMode="auto">
              <a:xfrm>
                <a:off x="1700" y="2033"/>
                <a:ext cx="778"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 ^    B</a:t>
                </a:r>
              </a:p>
            </p:txBody>
          </p:sp>
          <p:sp>
            <p:nvSpPr>
              <p:cNvPr id="59473" name="Line 34"/>
              <p:cNvSpPr>
                <a:spLocks noChangeShapeType="1"/>
              </p:cNvSpPr>
              <p:nvPr/>
            </p:nvSpPr>
            <p:spPr bwMode="auto">
              <a:xfrm>
                <a:off x="1934"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74" name="Line 35"/>
              <p:cNvSpPr>
                <a:spLocks noChangeShapeType="1"/>
              </p:cNvSpPr>
              <p:nvPr/>
            </p:nvSpPr>
            <p:spPr bwMode="auto">
              <a:xfrm>
                <a:off x="2212"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59454" name="Group 36"/>
            <p:cNvGrpSpPr>
              <a:grpSpLocks/>
            </p:cNvGrpSpPr>
            <p:nvPr/>
          </p:nvGrpSpPr>
          <p:grpSpPr bwMode="auto">
            <a:xfrm>
              <a:off x="2207" y="1823"/>
              <a:ext cx="778" cy="256"/>
              <a:chOff x="1700" y="2033"/>
              <a:chExt cx="778" cy="256"/>
            </a:xfrm>
          </p:grpSpPr>
          <p:sp>
            <p:nvSpPr>
              <p:cNvPr id="59469" name="Rectangle 37"/>
              <p:cNvSpPr>
                <a:spLocks noChangeArrowheads="1"/>
              </p:cNvSpPr>
              <p:nvPr/>
            </p:nvSpPr>
            <p:spPr bwMode="auto">
              <a:xfrm>
                <a:off x="1700" y="2033"/>
                <a:ext cx="778"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       C</a:t>
                </a:r>
              </a:p>
            </p:txBody>
          </p:sp>
          <p:sp>
            <p:nvSpPr>
              <p:cNvPr id="59470" name="Line 38"/>
              <p:cNvSpPr>
                <a:spLocks noChangeShapeType="1"/>
              </p:cNvSpPr>
              <p:nvPr/>
            </p:nvSpPr>
            <p:spPr bwMode="auto">
              <a:xfrm>
                <a:off x="1934"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71" name="Line 39"/>
              <p:cNvSpPr>
                <a:spLocks noChangeShapeType="1"/>
              </p:cNvSpPr>
              <p:nvPr/>
            </p:nvSpPr>
            <p:spPr bwMode="auto">
              <a:xfrm>
                <a:off x="2212"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59455" name="Group 40"/>
            <p:cNvGrpSpPr>
              <a:grpSpLocks/>
            </p:cNvGrpSpPr>
            <p:nvPr/>
          </p:nvGrpSpPr>
          <p:grpSpPr bwMode="auto">
            <a:xfrm>
              <a:off x="2207" y="2236"/>
              <a:ext cx="778" cy="256"/>
              <a:chOff x="1700" y="2033"/>
              <a:chExt cx="778" cy="256"/>
            </a:xfrm>
          </p:grpSpPr>
          <p:sp>
            <p:nvSpPr>
              <p:cNvPr id="59466" name="Rectangle 41"/>
              <p:cNvSpPr>
                <a:spLocks noChangeArrowheads="1"/>
              </p:cNvSpPr>
              <p:nvPr/>
            </p:nvSpPr>
            <p:spPr bwMode="auto">
              <a:xfrm>
                <a:off x="1700" y="2033"/>
                <a:ext cx="778"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 ^    D    ^</a:t>
                </a:r>
              </a:p>
            </p:txBody>
          </p:sp>
          <p:sp>
            <p:nvSpPr>
              <p:cNvPr id="59467" name="Line 42"/>
              <p:cNvSpPr>
                <a:spLocks noChangeShapeType="1"/>
              </p:cNvSpPr>
              <p:nvPr/>
            </p:nvSpPr>
            <p:spPr bwMode="auto">
              <a:xfrm>
                <a:off x="1934"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68" name="Line 43"/>
              <p:cNvSpPr>
                <a:spLocks noChangeShapeType="1"/>
              </p:cNvSpPr>
              <p:nvPr/>
            </p:nvSpPr>
            <p:spPr bwMode="auto">
              <a:xfrm>
                <a:off x="2212"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59456" name="Group 44"/>
            <p:cNvGrpSpPr>
              <a:grpSpLocks/>
            </p:cNvGrpSpPr>
            <p:nvPr/>
          </p:nvGrpSpPr>
          <p:grpSpPr bwMode="auto">
            <a:xfrm>
              <a:off x="2207" y="2649"/>
              <a:ext cx="778" cy="256"/>
              <a:chOff x="1700" y="2033"/>
              <a:chExt cx="778" cy="256"/>
            </a:xfrm>
          </p:grpSpPr>
          <p:sp>
            <p:nvSpPr>
              <p:cNvPr id="59463" name="Rectangle 45"/>
              <p:cNvSpPr>
                <a:spLocks noChangeArrowheads="1"/>
              </p:cNvSpPr>
              <p:nvPr/>
            </p:nvSpPr>
            <p:spPr bwMode="auto">
              <a:xfrm>
                <a:off x="1700" y="2033"/>
                <a:ext cx="778"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 ^    E    ^</a:t>
                </a:r>
              </a:p>
            </p:txBody>
          </p:sp>
          <p:sp>
            <p:nvSpPr>
              <p:cNvPr id="59464" name="Line 46"/>
              <p:cNvSpPr>
                <a:spLocks noChangeShapeType="1"/>
              </p:cNvSpPr>
              <p:nvPr/>
            </p:nvSpPr>
            <p:spPr bwMode="auto">
              <a:xfrm>
                <a:off x="1934"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65" name="Line 47"/>
              <p:cNvSpPr>
                <a:spLocks noChangeShapeType="1"/>
              </p:cNvSpPr>
              <p:nvPr/>
            </p:nvSpPr>
            <p:spPr bwMode="auto">
              <a:xfrm>
                <a:off x="2212"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59457" name="Line 48"/>
            <p:cNvSpPr>
              <a:spLocks noChangeShapeType="1"/>
            </p:cNvSpPr>
            <p:nvPr/>
          </p:nvSpPr>
          <p:spPr bwMode="auto">
            <a:xfrm>
              <a:off x="2367" y="1167"/>
              <a:ext cx="0" cy="2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58" name="Line 49"/>
            <p:cNvSpPr>
              <a:spLocks noChangeShapeType="1"/>
            </p:cNvSpPr>
            <p:nvPr/>
          </p:nvSpPr>
          <p:spPr bwMode="auto">
            <a:xfrm>
              <a:off x="2845" y="1567"/>
              <a:ext cx="0" cy="2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59" name="Line 50"/>
            <p:cNvSpPr>
              <a:spLocks noChangeShapeType="1"/>
            </p:cNvSpPr>
            <p:nvPr/>
          </p:nvSpPr>
          <p:spPr bwMode="auto">
            <a:xfrm>
              <a:off x="2334" y="1966"/>
              <a:ext cx="0" cy="2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60" name="Line 51"/>
            <p:cNvSpPr>
              <a:spLocks noChangeShapeType="1"/>
            </p:cNvSpPr>
            <p:nvPr/>
          </p:nvSpPr>
          <p:spPr bwMode="auto">
            <a:xfrm>
              <a:off x="2878" y="1955"/>
              <a:ext cx="21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61" name="Line 52"/>
            <p:cNvSpPr>
              <a:spLocks noChangeShapeType="1"/>
            </p:cNvSpPr>
            <p:nvPr/>
          </p:nvSpPr>
          <p:spPr bwMode="auto">
            <a:xfrm>
              <a:off x="3089" y="1955"/>
              <a:ext cx="0" cy="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62" name="Line 53"/>
            <p:cNvSpPr>
              <a:spLocks noChangeShapeType="1"/>
            </p:cNvSpPr>
            <p:nvPr/>
          </p:nvSpPr>
          <p:spPr bwMode="auto">
            <a:xfrm flipH="1">
              <a:off x="2989" y="2755"/>
              <a:ext cx="100"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grpSp>
        <p:nvGrpSpPr>
          <p:cNvPr id="12" name="Group 54"/>
          <p:cNvGrpSpPr>
            <a:grpSpLocks/>
          </p:cNvGrpSpPr>
          <p:nvPr/>
        </p:nvGrpSpPr>
        <p:grpSpPr bwMode="auto">
          <a:xfrm>
            <a:off x="1123950" y="4625975"/>
            <a:ext cx="4232275" cy="2001838"/>
            <a:chOff x="192" y="2705"/>
            <a:chExt cx="2666" cy="1261"/>
          </a:xfrm>
        </p:grpSpPr>
        <p:grpSp>
          <p:nvGrpSpPr>
            <p:cNvPr id="59428" name="Group 55"/>
            <p:cNvGrpSpPr>
              <a:grpSpLocks/>
            </p:cNvGrpSpPr>
            <p:nvPr/>
          </p:nvGrpSpPr>
          <p:grpSpPr bwMode="auto">
            <a:xfrm>
              <a:off x="703" y="2705"/>
              <a:ext cx="778" cy="256"/>
              <a:chOff x="1700" y="2033"/>
              <a:chExt cx="778" cy="256"/>
            </a:xfrm>
          </p:grpSpPr>
          <p:sp>
            <p:nvSpPr>
              <p:cNvPr id="59449" name="Rectangle 56"/>
              <p:cNvSpPr>
                <a:spLocks noChangeArrowheads="1"/>
              </p:cNvSpPr>
              <p:nvPr/>
            </p:nvSpPr>
            <p:spPr bwMode="auto">
              <a:xfrm>
                <a:off x="1700" y="2033"/>
                <a:ext cx="778"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       A    ^   </a:t>
                </a:r>
              </a:p>
            </p:txBody>
          </p:sp>
          <p:sp>
            <p:nvSpPr>
              <p:cNvPr id="59450" name="Line 57"/>
              <p:cNvSpPr>
                <a:spLocks noChangeShapeType="1"/>
              </p:cNvSpPr>
              <p:nvPr/>
            </p:nvSpPr>
            <p:spPr bwMode="auto">
              <a:xfrm>
                <a:off x="1934"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51" name="Line 58"/>
              <p:cNvSpPr>
                <a:spLocks noChangeShapeType="1"/>
              </p:cNvSpPr>
              <p:nvPr/>
            </p:nvSpPr>
            <p:spPr bwMode="auto">
              <a:xfrm>
                <a:off x="2212"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59429" name="Group 59"/>
            <p:cNvGrpSpPr>
              <a:grpSpLocks/>
            </p:cNvGrpSpPr>
            <p:nvPr/>
          </p:nvGrpSpPr>
          <p:grpSpPr bwMode="auto">
            <a:xfrm>
              <a:off x="192" y="3250"/>
              <a:ext cx="778" cy="256"/>
              <a:chOff x="1700" y="2033"/>
              <a:chExt cx="778" cy="256"/>
            </a:xfrm>
          </p:grpSpPr>
          <p:sp>
            <p:nvSpPr>
              <p:cNvPr id="59446" name="Rectangle 60"/>
              <p:cNvSpPr>
                <a:spLocks noChangeArrowheads="1"/>
              </p:cNvSpPr>
              <p:nvPr/>
            </p:nvSpPr>
            <p:spPr bwMode="auto">
              <a:xfrm>
                <a:off x="1700" y="2033"/>
                <a:ext cx="778"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 ^    B</a:t>
                </a:r>
              </a:p>
            </p:txBody>
          </p:sp>
          <p:sp>
            <p:nvSpPr>
              <p:cNvPr id="59447" name="Line 61"/>
              <p:cNvSpPr>
                <a:spLocks noChangeShapeType="1"/>
              </p:cNvSpPr>
              <p:nvPr/>
            </p:nvSpPr>
            <p:spPr bwMode="auto">
              <a:xfrm>
                <a:off x="1934"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48" name="Line 62"/>
              <p:cNvSpPr>
                <a:spLocks noChangeShapeType="1"/>
              </p:cNvSpPr>
              <p:nvPr/>
            </p:nvSpPr>
            <p:spPr bwMode="auto">
              <a:xfrm>
                <a:off x="2212"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59430" name="Group 63"/>
            <p:cNvGrpSpPr>
              <a:grpSpLocks/>
            </p:cNvGrpSpPr>
            <p:nvPr/>
          </p:nvGrpSpPr>
          <p:grpSpPr bwMode="auto">
            <a:xfrm>
              <a:off x="1136" y="3252"/>
              <a:ext cx="778" cy="256"/>
              <a:chOff x="1700" y="2033"/>
              <a:chExt cx="778" cy="256"/>
            </a:xfrm>
          </p:grpSpPr>
          <p:sp>
            <p:nvSpPr>
              <p:cNvPr id="59443" name="Rectangle 64"/>
              <p:cNvSpPr>
                <a:spLocks noChangeArrowheads="1"/>
              </p:cNvSpPr>
              <p:nvPr/>
            </p:nvSpPr>
            <p:spPr bwMode="auto">
              <a:xfrm>
                <a:off x="1700" y="2033"/>
                <a:ext cx="778"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       C</a:t>
                </a:r>
              </a:p>
            </p:txBody>
          </p:sp>
          <p:sp>
            <p:nvSpPr>
              <p:cNvPr id="59444" name="Line 65"/>
              <p:cNvSpPr>
                <a:spLocks noChangeShapeType="1"/>
              </p:cNvSpPr>
              <p:nvPr/>
            </p:nvSpPr>
            <p:spPr bwMode="auto">
              <a:xfrm>
                <a:off x="1934"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45" name="Line 66"/>
              <p:cNvSpPr>
                <a:spLocks noChangeShapeType="1"/>
              </p:cNvSpPr>
              <p:nvPr/>
            </p:nvSpPr>
            <p:spPr bwMode="auto">
              <a:xfrm>
                <a:off x="2212"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59431" name="Group 67"/>
            <p:cNvGrpSpPr>
              <a:grpSpLocks/>
            </p:cNvGrpSpPr>
            <p:nvPr/>
          </p:nvGrpSpPr>
          <p:grpSpPr bwMode="auto">
            <a:xfrm>
              <a:off x="1136" y="3710"/>
              <a:ext cx="778" cy="256"/>
              <a:chOff x="1700" y="2033"/>
              <a:chExt cx="778" cy="256"/>
            </a:xfrm>
          </p:grpSpPr>
          <p:sp>
            <p:nvSpPr>
              <p:cNvPr id="59440" name="Rectangle 68"/>
              <p:cNvSpPr>
                <a:spLocks noChangeArrowheads="1"/>
              </p:cNvSpPr>
              <p:nvPr/>
            </p:nvSpPr>
            <p:spPr bwMode="auto">
              <a:xfrm>
                <a:off x="1700" y="2033"/>
                <a:ext cx="778"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 ^    D    ^</a:t>
                </a:r>
              </a:p>
            </p:txBody>
          </p:sp>
          <p:sp>
            <p:nvSpPr>
              <p:cNvPr id="59441" name="Line 69"/>
              <p:cNvSpPr>
                <a:spLocks noChangeShapeType="1"/>
              </p:cNvSpPr>
              <p:nvPr/>
            </p:nvSpPr>
            <p:spPr bwMode="auto">
              <a:xfrm>
                <a:off x="1934"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42" name="Line 70"/>
              <p:cNvSpPr>
                <a:spLocks noChangeShapeType="1"/>
              </p:cNvSpPr>
              <p:nvPr/>
            </p:nvSpPr>
            <p:spPr bwMode="auto">
              <a:xfrm>
                <a:off x="2212"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59432" name="Group 71"/>
            <p:cNvGrpSpPr>
              <a:grpSpLocks/>
            </p:cNvGrpSpPr>
            <p:nvPr/>
          </p:nvGrpSpPr>
          <p:grpSpPr bwMode="auto">
            <a:xfrm>
              <a:off x="2080" y="3256"/>
              <a:ext cx="778" cy="256"/>
              <a:chOff x="1700" y="2033"/>
              <a:chExt cx="778" cy="256"/>
            </a:xfrm>
          </p:grpSpPr>
          <p:sp>
            <p:nvSpPr>
              <p:cNvPr id="59437" name="Rectangle 72"/>
              <p:cNvSpPr>
                <a:spLocks noChangeArrowheads="1"/>
              </p:cNvSpPr>
              <p:nvPr/>
            </p:nvSpPr>
            <p:spPr bwMode="auto">
              <a:xfrm>
                <a:off x="1700" y="2033"/>
                <a:ext cx="778"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 ^    E    ^</a:t>
                </a:r>
              </a:p>
            </p:txBody>
          </p:sp>
          <p:sp>
            <p:nvSpPr>
              <p:cNvPr id="59438" name="Line 73"/>
              <p:cNvSpPr>
                <a:spLocks noChangeShapeType="1"/>
              </p:cNvSpPr>
              <p:nvPr/>
            </p:nvSpPr>
            <p:spPr bwMode="auto">
              <a:xfrm>
                <a:off x="1934"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39" name="Line 74"/>
              <p:cNvSpPr>
                <a:spLocks noChangeShapeType="1"/>
              </p:cNvSpPr>
              <p:nvPr/>
            </p:nvSpPr>
            <p:spPr bwMode="auto">
              <a:xfrm>
                <a:off x="2212"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59433" name="Line 75"/>
            <p:cNvSpPr>
              <a:spLocks noChangeShapeType="1"/>
            </p:cNvSpPr>
            <p:nvPr/>
          </p:nvSpPr>
          <p:spPr bwMode="auto">
            <a:xfrm flipH="1">
              <a:off x="556" y="2889"/>
              <a:ext cx="244" cy="36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34" name="Line 76"/>
            <p:cNvSpPr>
              <a:spLocks noChangeShapeType="1"/>
            </p:cNvSpPr>
            <p:nvPr/>
          </p:nvSpPr>
          <p:spPr bwMode="auto">
            <a:xfrm>
              <a:off x="911" y="3377"/>
              <a:ext cx="22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35" name="Line 77"/>
            <p:cNvSpPr>
              <a:spLocks noChangeShapeType="1"/>
            </p:cNvSpPr>
            <p:nvPr/>
          </p:nvSpPr>
          <p:spPr bwMode="auto">
            <a:xfrm>
              <a:off x="1811" y="3400"/>
              <a:ext cx="26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36" name="Line 78"/>
            <p:cNvSpPr>
              <a:spLocks noChangeShapeType="1"/>
            </p:cNvSpPr>
            <p:nvPr/>
          </p:nvSpPr>
          <p:spPr bwMode="auto">
            <a:xfrm>
              <a:off x="1256" y="3422"/>
              <a:ext cx="0" cy="28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18" name="Group 79"/>
          <p:cNvGrpSpPr>
            <a:grpSpLocks/>
          </p:cNvGrpSpPr>
          <p:nvPr/>
        </p:nvGrpSpPr>
        <p:grpSpPr bwMode="auto">
          <a:xfrm>
            <a:off x="5711825" y="3978275"/>
            <a:ext cx="3121025" cy="2581275"/>
            <a:chOff x="3181" y="2561"/>
            <a:chExt cx="1966" cy="1626"/>
          </a:xfrm>
        </p:grpSpPr>
        <p:grpSp>
          <p:nvGrpSpPr>
            <p:cNvPr id="59404" name="Group 80"/>
            <p:cNvGrpSpPr>
              <a:grpSpLocks/>
            </p:cNvGrpSpPr>
            <p:nvPr/>
          </p:nvGrpSpPr>
          <p:grpSpPr bwMode="auto">
            <a:xfrm>
              <a:off x="3558" y="2561"/>
              <a:ext cx="778" cy="256"/>
              <a:chOff x="1700" y="2033"/>
              <a:chExt cx="778" cy="256"/>
            </a:xfrm>
          </p:grpSpPr>
          <p:sp>
            <p:nvSpPr>
              <p:cNvPr id="59425" name="Rectangle 81"/>
              <p:cNvSpPr>
                <a:spLocks noChangeArrowheads="1"/>
              </p:cNvSpPr>
              <p:nvPr/>
            </p:nvSpPr>
            <p:spPr bwMode="auto">
              <a:xfrm>
                <a:off x="1700" y="2033"/>
                <a:ext cx="778"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       A    ^   </a:t>
                </a:r>
              </a:p>
            </p:txBody>
          </p:sp>
          <p:sp>
            <p:nvSpPr>
              <p:cNvPr id="59426" name="Line 82"/>
              <p:cNvSpPr>
                <a:spLocks noChangeShapeType="1"/>
              </p:cNvSpPr>
              <p:nvPr/>
            </p:nvSpPr>
            <p:spPr bwMode="auto">
              <a:xfrm>
                <a:off x="1934"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27" name="Line 83"/>
              <p:cNvSpPr>
                <a:spLocks noChangeShapeType="1"/>
              </p:cNvSpPr>
              <p:nvPr/>
            </p:nvSpPr>
            <p:spPr bwMode="auto">
              <a:xfrm>
                <a:off x="2212"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59405" name="Group 84"/>
            <p:cNvGrpSpPr>
              <a:grpSpLocks/>
            </p:cNvGrpSpPr>
            <p:nvPr/>
          </p:nvGrpSpPr>
          <p:grpSpPr bwMode="auto">
            <a:xfrm>
              <a:off x="3181" y="3039"/>
              <a:ext cx="778" cy="256"/>
              <a:chOff x="1700" y="2033"/>
              <a:chExt cx="778" cy="256"/>
            </a:xfrm>
          </p:grpSpPr>
          <p:sp>
            <p:nvSpPr>
              <p:cNvPr id="59422" name="Rectangle 85"/>
              <p:cNvSpPr>
                <a:spLocks noChangeArrowheads="1"/>
              </p:cNvSpPr>
              <p:nvPr/>
            </p:nvSpPr>
            <p:spPr bwMode="auto">
              <a:xfrm>
                <a:off x="1700" y="2033"/>
                <a:ext cx="778"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 ^    B</a:t>
                </a:r>
              </a:p>
            </p:txBody>
          </p:sp>
          <p:sp>
            <p:nvSpPr>
              <p:cNvPr id="59423" name="Line 86"/>
              <p:cNvSpPr>
                <a:spLocks noChangeShapeType="1"/>
              </p:cNvSpPr>
              <p:nvPr/>
            </p:nvSpPr>
            <p:spPr bwMode="auto">
              <a:xfrm>
                <a:off x="1934"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24" name="Line 87"/>
              <p:cNvSpPr>
                <a:spLocks noChangeShapeType="1"/>
              </p:cNvSpPr>
              <p:nvPr/>
            </p:nvSpPr>
            <p:spPr bwMode="auto">
              <a:xfrm>
                <a:off x="2212"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59406" name="Group 88"/>
            <p:cNvGrpSpPr>
              <a:grpSpLocks/>
            </p:cNvGrpSpPr>
            <p:nvPr/>
          </p:nvGrpSpPr>
          <p:grpSpPr bwMode="auto">
            <a:xfrm>
              <a:off x="3770" y="3486"/>
              <a:ext cx="778" cy="256"/>
              <a:chOff x="1700" y="2033"/>
              <a:chExt cx="778" cy="256"/>
            </a:xfrm>
          </p:grpSpPr>
          <p:sp>
            <p:nvSpPr>
              <p:cNvPr id="59419" name="Rectangle 89"/>
              <p:cNvSpPr>
                <a:spLocks noChangeArrowheads="1"/>
              </p:cNvSpPr>
              <p:nvPr/>
            </p:nvSpPr>
            <p:spPr bwMode="auto">
              <a:xfrm>
                <a:off x="1700" y="2033"/>
                <a:ext cx="778"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       C</a:t>
                </a:r>
              </a:p>
            </p:txBody>
          </p:sp>
          <p:sp>
            <p:nvSpPr>
              <p:cNvPr id="59420" name="Line 90"/>
              <p:cNvSpPr>
                <a:spLocks noChangeShapeType="1"/>
              </p:cNvSpPr>
              <p:nvPr/>
            </p:nvSpPr>
            <p:spPr bwMode="auto">
              <a:xfrm>
                <a:off x="1934"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21" name="Line 91"/>
              <p:cNvSpPr>
                <a:spLocks noChangeShapeType="1"/>
              </p:cNvSpPr>
              <p:nvPr/>
            </p:nvSpPr>
            <p:spPr bwMode="auto">
              <a:xfrm>
                <a:off x="2212"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59407" name="Group 92"/>
            <p:cNvGrpSpPr>
              <a:grpSpLocks/>
            </p:cNvGrpSpPr>
            <p:nvPr/>
          </p:nvGrpSpPr>
          <p:grpSpPr bwMode="auto">
            <a:xfrm>
              <a:off x="3225" y="3931"/>
              <a:ext cx="778" cy="256"/>
              <a:chOff x="1700" y="2033"/>
              <a:chExt cx="778" cy="256"/>
            </a:xfrm>
          </p:grpSpPr>
          <p:sp>
            <p:nvSpPr>
              <p:cNvPr id="59416" name="Rectangle 93"/>
              <p:cNvSpPr>
                <a:spLocks noChangeArrowheads="1"/>
              </p:cNvSpPr>
              <p:nvPr/>
            </p:nvSpPr>
            <p:spPr bwMode="auto">
              <a:xfrm>
                <a:off x="1700" y="2033"/>
                <a:ext cx="778"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 ^    D    ^</a:t>
                </a:r>
              </a:p>
            </p:txBody>
          </p:sp>
          <p:sp>
            <p:nvSpPr>
              <p:cNvPr id="59417" name="Line 94"/>
              <p:cNvSpPr>
                <a:spLocks noChangeShapeType="1"/>
              </p:cNvSpPr>
              <p:nvPr/>
            </p:nvSpPr>
            <p:spPr bwMode="auto">
              <a:xfrm>
                <a:off x="1934"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18" name="Line 95"/>
              <p:cNvSpPr>
                <a:spLocks noChangeShapeType="1"/>
              </p:cNvSpPr>
              <p:nvPr/>
            </p:nvSpPr>
            <p:spPr bwMode="auto">
              <a:xfrm>
                <a:off x="2212"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59408" name="Group 96"/>
            <p:cNvGrpSpPr>
              <a:grpSpLocks/>
            </p:cNvGrpSpPr>
            <p:nvPr/>
          </p:nvGrpSpPr>
          <p:grpSpPr bwMode="auto">
            <a:xfrm>
              <a:off x="4369" y="3931"/>
              <a:ext cx="778" cy="256"/>
              <a:chOff x="1700" y="2033"/>
              <a:chExt cx="778" cy="256"/>
            </a:xfrm>
          </p:grpSpPr>
          <p:sp>
            <p:nvSpPr>
              <p:cNvPr id="59413" name="Rectangle 97"/>
              <p:cNvSpPr>
                <a:spLocks noChangeArrowheads="1"/>
              </p:cNvSpPr>
              <p:nvPr/>
            </p:nvSpPr>
            <p:spPr bwMode="auto">
              <a:xfrm>
                <a:off x="1700" y="2033"/>
                <a:ext cx="778"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 ^    E    ^</a:t>
                </a:r>
              </a:p>
            </p:txBody>
          </p:sp>
          <p:sp>
            <p:nvSpPr>
              <p:cNvPr id="59414" name="Line 98"/>
              <p:cNvSpPr>
                <a:spLocks noChangeShapeType="1"/>
              </p:cNvSpPr>
              <p:nvPr/>
            </p:nvSpPr>
            <p:spPr bwMode="auto">
              <a:xfrm>
                <a:off x="1934"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15" name="Line 99"/>
              <p:cNvSpPr>
                <a:spLocks noChangeShapeType="1"/>
              </p:cNvSpPr>
              <p:nvPr/>
            </p:nvSpPr>
            <p:spPr bwMode="auto">
              <a:xfrm>
                <a:off x="2212"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59409" name="Line 100"/>
            <p:cNvSpPr>
              <a:spLocks noChangeShapeType="1"/>
            </p:cNvSpPr>
            <p:nvPr/>
          </p:nvSpPr>
          <p:spPr bwMode="auto">
            <a:xfrm flipH="1">
              <a:off x="3545" y="2744"/>
              <a:ext cx="167" cy="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10" name="Line 101"/>
            <p:cNvSpPr>
              <a:spLocks noChangeShapeType="1"/>
            </p:cNvSpPr>
            <p:nvPr/>
          </p:nvSpPr>
          <p:spPr bwMode="auto">
            <a:xfrm>
              <a:off x="3845" y="3178"/>
              <a:ext cx="300" cy="3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9411" name="Line 102"/>
            <p:cNvSpPr>
              <a:spLocks noChangeShapeType="1"/>
            </p:cNvSpPr>
            <p:nvPr/>
          </p:nvSpPr>
          <p:spPr bwMode="auto">
            <a:xfrm flipH="1">
              <a:off x="3645" y="3677"/>
              <a:ext cx="256" cy="25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12" name="Line 103"/>
            <p:cNvSpPr>
              <a:spLocks noChangeShapeType="1"/>
            </p:cNvSpPr>
            <p:nvPr/>
          </p:nvSpPr>
          <p:spPr bwMode="auto">
            <a:xfrm>
              <a:off x="4423" y="3655"/>
              <a:ext cx="278" cy="27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24" name="Group 104"/>
          <p:cNvGrpSpPr>
            <a:grpSpLocks/>
          </p:cNvGrpSpPr>
          <p:nvPr/>
        </p:nvGrpSpPr>
        <p:grpSpPr bwMode="auto">
          <a:xfrm>
            <a:off x="2762250" y="876300"/>
            <a:ext cx="2822575" cy="549275"/>
            <a:chOff x="1978" y="420"/>
            <a:chExt cx="1778" cy="346"/>
          </a:xfrm>
        </p:grpSpPr>
        <p:sp>
          <p:nvSpPr>
            <p:cNvPr id="59402" name="AutoShape 105"/>
            <p:cNvSpPr>
              <a:spLocks noChangeArrowheads="1"/>
            </p:cNvSpPr>
            <p:nvPr/>
          </p:nvSpPr>
          <p:spPr bwMode="auto">
            <a:xfrm>
              <a:off x="1978" y="655"/>
              <a:ext cx="1778" cy="111"/>
            </a:xfrm>
            <a:prstGeom prst="leftRightArrow">
              <a:avLst>
                <a:gd name="adj1" fmla="val 50000"/>
                <a:gd name="adj2" fmla="val 32036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endParaRPr lang="zh-CN" altLang="en-US" sz="1800">
                <a:ea typeface="宋体" panose="02010600030101010101" pitchFamily="2" charset="-122"/>
              </a:endParaRPr>
            </a:p>
          </p:txBody>
        </p:sp>
        <p:sp>
          <p:nvSpPr>
            <p:cNvPr id="59403" name="Text Box 106"/>
            <p:cNvSpPr txBox="1">
              <a:spLocks noChangeArrowheads="1"/>
            </p:cNvSpPr>
            <p:nvPr/>
          </p:nvSpPr>
          <p:spPr bwMode="auto">
            <a:xfrm>
              <a:off x="2693" y="420"/>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zh-CN" altLang="en-US" sz="2000">
                  <a:latin typeface="Times New Roman" panose="02020603050405020304" pitchFamily="18" charset="0"/>
                  <a:ea typeface="宋体" panose="02010600030101010101" pitchFamily="2" charset="-122"/>
                </a:rPr>
                <a:t>对应</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0-#ppt_w/2"/>
                                          </p:val>
                                        </p:tav>
                                        <p:tav tm="100000">
                                          <p:val>
                                            <p:strVal val="#ppt_x"/>
                                          </p:val>
                                        </p:tav>
                                      </p:tavLst>
                                    </p:anim>
                                    <p:anim calcmode="lin" valueType="num">
                                      <p:cBhvr additive="base">
                                        <p:cTn id="14"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939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additive="base">
                                        <p:cTn id="29" dur="500" fill="hold"/>
                                        <p:tgtEl>
                                          <p:spTgt spid="24"/>
                                        </p:tgtEl>
                                        <p:attrNameLst>
                                          <p:attrName>ppt_x</p:attrName>
                                        </p:attrNameLst>
                                      </p:cBhvr>
                                      <p:tavLst>
                                        <p:tav tm="0">
                                          <p:val>
                                            <p:strVal val="0-#ppt_w/2"/>
                                          </p:val>
                                        </p:tav>
                                        <p:tav tm="100000">
                                          <p:val>
                                            <p:strVal val="#ppt_x"/>
                                          </p:val>
                                        </p:tav>
                                      </p:tavLst>
                                    </p:anim>
                                    <p:anim calcmode="lin" valueType="num">
                                      <p:cBhvr additive="base">
                                        <p:cTn id="30"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C8746AE4-088D-477D-B5E1-8975BCB8D32B}" type="slidenum">
              <a:rPr lang="zh-CN" altLang="en-US" sz="1000" smtClean="0"/>
              <a:pPr>
                <a:spcBef>
                  <a:spcPct val="0"/>
                </a:spcBef>
                <a:spcAft>
                  <a:spcPct val="0"/>
                </a:spcAft>
                <a:buClrTx/>
                <a:buFontTx/>
                <a:buNone/>
              </a:pPr>
              <a:t>56</a:t>
            </a:fld>
            <a:endParaRPr lang="zh-CN" altLang="en-US" sz="1000"/>
          </a:p>
        </p:txBody>
      </p:sp>
      <p:sp>
        <p:nvSpPr>
          <p:cNvPr id="58371" name="内容占位符 1"/>
          <p:cNvSpPr>
            <a:spLocks noGrp="1"/>
          </p:cNvSpPr>
          <p:nvPr>
            <p:ph idx="4294967295"/>
          </p:nvPr>
        </p:nvSpPr>
        <p:spPr>
          <a:xfrm>
            <a:off x="0" y="1125538"/>
            <a:ext cx="8207375" cy="4175125"/>
          </a:xfrm>
        </p:spPr>
        <p:txBody>
          <a:bodyPr/>
          <a:lstStyle/>
          <a:p>
            <a:r>
              <a:rPr lang="zh-CN" altLang="en-US" dirty="0"/>
              <a:t>树的存储表示复杂，实施具体的算法很困难</a:t>
            </a:r>
            <a:endParaRPr lang="en-US" altLang="zh-CN" dirty="0"/>
          </a:p>
          <a:p>
            <a:r>
              <a:rPr lang="zh-CN" altLang="en-US" dirty="0"/>
              <a:t>而二叉树的算法的比较丰富</a:t>
            </a:r>
            <a:endParaRPr lang="en-US" altLang="zh-CN" dirty="0"/>
          </a:p>
          <a:p>
            <a:r>
              <a:rPr lang="zh-CN" altLang="en-US" dirty="0"/>
              <a:t>牵涉到树和森林的问题，一般转换成对应的二叉树，通过二叉树来解决</a:t>
            </a:r>
          </a:p>
          <a:p>
            <a:endParaRPr lang="zh-CN" altLang="en-US" dirty="0"/>
          </a:p>
        </p:txBody>
      </p:sp>
      <p:sp>
        <p:nvSpPr>
          <p:cNvPr id="58372" name="标题 2"/>
          <p:cNvSpPr>
            <a:spLocks noGrp="1"/>
          </p:cNvSpPr>
          <p:nvPr>
            <p:ph type="title" idx="4294967295"/>
          </p:nvPr>
        </p:nvSpPr>
        <p:spPr>
          <a:xfrm>
            <a:off x="1439863" y="315913"/>
            <a:ext cx="7704137" cy="592137"/>
          </a:xfrm>
        </p:spPr>
        <p:txBody>
          <a:bodyPr/>
          <a:lstStyle/>
          <a:p>
            <a:r>
              <a:rPr lang="zh-CN" altLang="en-US" dirty="0"/>
              <a:t>树和二叉树之间的转换</a:t>
            </a:r>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Text Box 3"/>
          <p:cNvSpPr txBox="1">
            <a:spLocks noChangeArrowheads="1"/>
          </p:cNvSpPr>
          <p:nvPr/>
        </p:nvSpPr>
        <p:spPr bwMode="auto">
          <a:xfrm>
            <a:off x="3059113" y="5734050"/>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400">
                <a:solidFill>
                  <a:srgbClr val="0000FF"/>
                </a:solidFill>
                <a:latin typeface="Times New Roman" panose="02020603050405020304" pitchFamily="18" charset="0"/>
                <a:ea typeface="宋体" panose="02010600030101010101" pitchFamily="2" charset="-122"/>
              </a:rPr>
              <a:t>A</a:t>
            </a:r>
          </a:p>
        </p:txBody>
      </p:sp>
      <p:sp>
        <p:nvSpPr>
          <p:cNvPr id="73732" name="Text Box 4"/>
          <p:cNvSpPr txBox="1">
            <a:spLocks noChangeArrowheads="1"/>
          </p:cNvSpPr>
          <p:nvPr/>
        </p:nvSpPr>
        <p:spPr bwMode="auto">
          <a:xfrm>
            <a:off x="3492500" y="573405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400">
                <a:solidFill>
                  <a:srgbClr val="0000FF"/>
                </a:solidFill>
                <a:latin typeface="Times New Roman" panose="02020603050405020304" pitchFamily="18" charset="0"/>
                <a:ea typeface="宋体" panose="02010600030101010101" pitchFamily="2" charset="-122"/>
              </a:rPr>
              <a:t>B</a:t>
            </a:r>
          </a:p>
        </p:txBody>
      </p:sp>
      <p:sp>
        <p:nvSpPr>
          <p:cNvPr id="73733" name="Text Box 5"/>
          <p:cNvSpPr txBox="1">
            <a:spLocks noChangeArrowheads="1"/>
          </p:cNvSpPr>
          <p:nvPr/>
        </p:nvSpPr>
        <p:spPr bwMode="auto">
          <a:xfrm>
            <a:off x="3851275" y="5734050"/>
            <a:ext cx="369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400">
                <a:solidFill>
                  <a:srgbClr val="0000FF"/>
                </a:solidFill>
                <a:latin typeface="Times New Roman" panose="02020603050405020304" pitchFamily="18" charset="0"/>
                <a:ea typeface="宋体" panose="02010600030101010101" pitchFamily="2" charset="-122"/>
              </a:rPr>
              <a:t>E</a:t>
            </a:r>
          </a:p>
        </p:txBody>
      </p:sp>
      <p:sp>
        <p:nvSpPr>
          <p:cNvPr id="73734" name="Text Box 6"/>
          <p:cNvSpPr txBox="1">
            <a:spLocks noChangeArrowheads="1"/>
          </p:cNvSpPr>
          <p:nvPr/>
        </p:nvSpPr>
        <p:spPr bwMode="auto">
          <a:xfrm>
            <a:off x="4211638" y="573405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400">
                <a:solidFill>
                  <a:srgbClr val="0000FF"/>
                </a:solidFill>
                <a:latin typeface="Times New Roman" panose="02020603050405020304" pitchFamily="18" charset="0"/>
                <a:ea typeface="宋体" panose="02010600030101010101" pitchFamily="2" charset="-122"/>
              </a:rPr>
              <a:t>F</a:t>
            </a:r>
          </a:p>
        </p:txBody>
      </p:sp>
      <p:sp>
        <p:nvSpPr>
          <p:cNvPr id="73735" name="Text Box 7"/>
          <p:cNvSpPr txBox="1">
            <a:spLocks noChangeArrowheads="1"/>
          </p:cNvSpPr>
          <p:nvPr/>
        </p:nvSpPr>
        <p:spPr bwMode="auto">
          <a:xfrm>
            <a:off x="4572000" y="5734050"/>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400">
                <a:solidFill>
                  <a:srgbClr val="0000FF"/>
                </a:solidFill>
                <a:latin typeface="Times New Roman" panose="02020603050405020304" pitchFamily="18" charset="0"/>
                <a:ea typeface="宋体" panose="02010600030101010101" pitchFamily="2" charset="-122"/>
              </a:rPr>
              <a:t>I</a:t>
            </a:r>
          </a:p>
        </p:txBody>
      </p:sp>
      <p:sp>
        <p:nvSpPr>
          <p:cNvPr id="73736" name="Text Box 8"/>
          <p:cNvSpPr txBox="1">
            <a:spLocks noChangeArrowheads="1"/>
          </p:cNvSpPr>
          <p:nvPr/>
        </p:nvSpPr>
        <p:spPr bwMode="auto">
          <a:xfrm>
            <a:off x="4787900" y="5734050"/>
            <a:ext cx="501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400">
                <a:solidFill>
                  <a:srgbClr val="0000FF"/>
                </a:solidFill>
                <a:latin typeface="Times New Roman" panose="02020603050405020304" pitchFamily="18" charset="0"/>
                <a:ea typeface="宋体" panose="02010600030101010101" pitchFamily="2" charset="-122"/>
              </a:rPr>
              <a:t>G</a:t>
            </a:r>
          </a:p>
        </p:txBody>
      </p:sp>
      <p:sp>
        <p:nvSpPr>
          <p:cNvPr id="63496" name="Rectangle 9"/>
          <p:cNvSpPr>
            <a:spLocks noChangeArrowheads="1"/>
          </p:cNvSpPr>
          <p:nvPr/>
        </p:nvSpPr>
        <p:spPr bwMode="auto">
          <a:xfrm>
            <a:off x="0" y="4652963"/>
            <a:ext cx="9144000" cy="10064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20000"/>
              </a:spcBef>
              <a:spcAft>
                <a:spcPct val="0"/>
              </a:spcAft>
              <a:buClr>
                <a:srgbClr val="FF9900"/>
              </a:buClr>
              <a:buFont typeface="Wingdings" panose="05000000000000000000" pitchFamily="2" charset="2"/>
              <a:buChar char="l"/>
            </a:pPr>
            <a:r>
              <a:rPr lang="zh-CN" altLang="en-US">
                <a:solidFill>
                  <a:schemeClr val="hlink"/>
                </a:solidFill>
                <a:ea typeface="黑体" panose="02010609060101010101" pitchFamily="49" charset="-122"/>
              </a:rPr>
              <a:t>先根遍历</a:t>
            </a:r>
            <a:r>
              <a:rPr lang="zh-CN" altLang="en-US" sz="2800">
                <a:ea typeface="隶书" panose="02010509060101010101" pitchFamily="49" charset="-122"/>
              </a:rPr>
              <a:t>：</a:t>
            </a:r>
            <a:r>
              <a:rPr lang="zh-CN" altLang="en-US" sz="2800">
                <a:ea typeface="宋体" panose="02010600030101010101" pitchFamily="2" charset="-122"/>
              </a:rPr>
              <a:t>先访问树的根结点，然后</a:t>
            </a:r>
            <a:r>
              <a:rPr lang="zh-CN" altLang="en-US" sz="2800">
                <a:solidFill>
                  <a:srgbClr val="0000FF"/>
                </a:solidFill>
                <a:ea typeface="宋体" panose="02010600030101010101" pitchFamily="2" charset="-122"/>
              </a:rPr>
              <a:t>依次</a:t>
            </a:r>
            <a:r>
              <a:rPr lang="zh-CN" altLang="en-US" sz="2800">
                <a:ea typeface="宋体" panose="02010600030101010101" pitchFamily="2" charset="-122"/>
              </a:rPr>
              <a:t>先根遍历根 的每棵子树</a:t>
            </a:r>
          </a:p>
        </p:txBody>
      </p:sp>
      <p:sp>
        <p:nvSpPr>
          <p:cNvPr id="73738" name="Text Box 10"/>
          <p:cNvSpPr txBox="1">
            <a:spLocks noChangeArrowheads="1"/>
          </p:cNvSpPr>
          <p:nvPr/>
        </p:nvSpPr>
        <p:spPr bwMode="auto">
          <a:xfrm>
            <a:off x="5076825" y="573405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400">
                <a:solidFill>
                  <a:srgbClr val="0000FF"/>
                </a:solidFill>
                <a:latin typeface="Times New Roman" panose="02020603050405020304" pitchFamily="18" charset="0"/>
                <a:ea typeface="宋体" panose="02010600030101010101" pitchFamily="2" charset="-122"/>
              </a:rPr>
              <a:t>D</a:t>
            </a:r>
          </a:p>
        </p:txBody>
      </p:sp>
      <p:sp>
        <p:nvSpPr>
          <p:cNvPr id="73739" name="Oval 11"/>
          <p:cNvSpPr>
            <a:spLocks noChangeArrowheads="1"/>
          </p:cNvSpPr>
          <p:nvPr/>
        </p:nvSpPr>
        <p:spPr bwMode="auto">
          <a:xfrm>
            <a:off x="5364088" y="1341438"/>
            <a:ext cx="460375" cy="4635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2000" dirty="0">
                <a:latin typeface="Times New Roman" panose="02020603050405020304" pitchFamily="18" charset="0"/>
                <a:ea typeface="宋体" panose="02010600030101010101" pitchFamily="2" charset="-122"/>
              </a:rPr>
              <a:t>A</a:t>
            </a:r>
          </a:p>
        </p:txBody>
      </p:sp>
      <p:sp>
        <p:nvSpPr>
          <p:cNvPr id="73740" name="Oval 12"/>
          <p:cNvSpPr>
            <a:spLocks noChangeArrowheads="1"/>
          </p:cNvSpPr>
          <p:nvPr/>
        </p:nvSpPr>
        <p:spPr bwMode="auto">
          <a:xfrm>
            <a:off x="4760913" y="2290489"/>
            <a:ext cx="460375" cy="4635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2000">
                <a:latin typeface="Times New Roman" panose="02020603050405020304" pitchFamily="18" charset="0"/>
                <a:ea typeface="宋体" panose="02010600030101010101" pitchFamily="2" charset="-122"/>
              </a:rPr>
              <a:t>B</a:t>
            </a:r>
          </a:p>
        </p:txBody>
      </p:sp>
      <p:sp>
        <p:nvSpPr>
          <p:cNvPr id="73741" name="Oval 13"/>
          <p:cNvSpPr>
            <a:spLocks noChangeArrowheads="1"/>
          </p:cNvSpPr>
          <p:nvPr/>
        </p:nvSpPr>
        <p:spPr bwMode="auto">
          <a:xfrm>
            <a:off x="6143625" y="2209800"/>
            <a:ext cx="460375" cy="4635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2000">
                <a:latin typeface="Times New Roman" panose="02020603050405020304" pitchFamily="18" charset="0"/>
                <a:ea typeface="宋体" panose="02010600030101010101" pitchFamily="2" charset="-122"/>
              </a:rPr>
              <a:t>D</a:t>
            </a:r>
          </a:p>
        </p:txBody>
      </p:sp>
      <p:sp>
        <p:nvSpPr>
          <p:cNvPr id="73742" name="Oval 14"/>
          <p:cNvSpPr>
            <a:spLocks noChangeArrowheads="1"/>
          </p:cNvSpPr>
          <p:nvPr/>
        </p:nvSpPr>
        <p:spPr bwMode="auto">
          <a:xfrm>
            <a:off x="4110038" y="3112814"/>
            <a:ext cx="460375" cy="4635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2000">
                <a:latin typeface="Times New Roman" panose="02020603050405020304" pitchFamily="18" charset="0"/>
                <a:ea typeface="宋体" panose="02010600030101010101" pitchFamily="2" charset="-122"/>
              </a:rPr>
              <a:t>E</a:t>
            </a:r>
          </a:p>
        </p:txBody>
      </p:sp>
      <p:sp>
        <p:nvSpPr>
          <p:cNvPr id="73743" name="Oval 15"/>
          <p:cNvSpPr>
            <a:spLocks noChangeArrowheads="1"/>
          </p:cNvSpPr>
          <p:nvPr/>
        </p:nvSpPr>
        <p:spPr bwMode="auto">
          <a:xfrm>
            <a:off x="4762500" y="3112814"/>
            <a:ext cx="460375" cy="4635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2000">
                <a:latin typeface="Times New Roman" panose="02020603050405020304" pitchFamily="18" charset="0"/>
                <a:ea typeface="宋体" panose="02010600030101010101" pitchFamily="2" charset="-122"/>
              </a:rPr>
              <a:t>F</a:t>
            </a:r>
          </a:p>
        </p:txBody>
      </p:sp>
      <p:sp>
        <p:nvSpPr>
          <p:cNvPr id="73744" name="Oval 16"/>
          <p:cNvSpPr>
            <a:spLocks noChangeArrowheads="1"/>
          </p:cNvSpPr>
          <p:nvPr/>
        </p:nvSpPr>
        <p:spPr bwMode="auto">
          <a:xfrm>
            <a:off x="5430838" y="3095352"/>
            <a:ext cx="460375" cy="4635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2000">
                <a:latin typeface="Times New Roman" panose="02020603050405020304" pitchFamily="18" charset="0"/>
                <a:ea typeface="宋体" panose="02010600030101010101" pitchFamily="2" charset="-122"/>
              </a:rPr>
              <a:t>G</a:t>
            </a:r>
          </a:p>
        </p:txBody>
      </p:sp>
      <p:sp>
        <p:nvSpPr>
          <p:cNvPr id="73745" name="Oval 17"/>
          <p:cNvSpPr>
            <a:spLocks noChangeArrowheads="1"/>
          </p:cNvSpPr>
          <p:nvPr/>
        </p:nvSpPr>
        <p:spPr bwMode="auto">
          <a:xfrm>
            <a:off x="4741863" y="3904977"/>
            <a:ext cx="460375" cy="4635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2000">
                <a:latin typeface="Times New Roman" panose="02020603050405020304" pitchFamily="18" charset="0"/>
                <a:ea typeface="宋体" panose="02010600030101010101" pitchFamily="2" charset="-122"/>
              </a:rPr>
              <a:t>I</a:t>
            </a:r>
          </a:p>
        </p:txBody>
      </p:sp>
      <p:sp>
        <p:nvSpPr>
          <p:cNvPr id="63505" name="Line 18"/>
          <p:cNvSpPr>
            <a:spLocks noChangeShapeType="1"/>
          </p:cNvSpPr>
          <p:nvPr/>
        </p:nvSpPr>
        <p:spPr bwMode="auto">
          <a:xfrm>
            <a:off x="5688012" y="1804989"/>
            <a:ext cx="758823" cy="4280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63506" name="Line 19"/>
          <p:cNvSpPr>
            <a:spLocks noChangeShapeType="1"/>
          </p:cNvSpPr>
          <p:nvPr/>
        </p:nvSpPr>
        <p:spPr bwMode="auto">
          <a:xfrm flipH="1">
            <a:off x="4968799" y="1804988"/>
            <a:ext cx="603325" cy="4759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63507" name="Line 20"/>
          <p:cNvSpPr>
            <a:spLocks noChangeShapeType="1"/>
          </p:cNvSpPr>
          <p:nvPr/>
        </p:nvSpPr>
        <p:spPr bwMode="auto">
          <a:xfrm>
            <a:off x="4976813" y="2763564"/>
            <a:ext cx="0" cy="371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63508" name="Line 21"/>
          <p:cNvSpPr>
            <a:spLocks noChangeShapeType="1"/>
          </p:cNvSpPr>
          <p:nvPr/>
        </p:nvSpPr>
        <p:spPr bwMode="auto">
          <a:xfrm flipH="1">
            <a:off x="4359275" y="2676252"/>
            <a:ext cx="441325" cy="441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63509" name="Line 22"/>
          <p:cNvSpPr>
            <a:spLocks noChangeShapeType="1"/>
          </p:cNvSpPr>
          <p:nvPr/>
        </p:nvSpPr>
        <p:spPr bwMode="auto">
          <a:xfrm>
            <a:off x="5170488" y="2658789"/>
            <a:ext cx="458787" cy="458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63510" name="Line 23"/>
          <p:cNvSpPr>
            <a:spLocks noChangeShapeType="1"/>
          </p:cNvSpPr>
          <p:nvPr/>
        </p:nvSpPr>
        <p:spPr bwMode="auto">
          <a:xfrm>
            <a:off x="4976813" y="3574777"/>
            <a:ext cx="0" cy="354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3752" name="未知"/>
          <p:cNvSpPr>
            <a:spLocks/>
          </p:cNvSpPr>
          <p:nvPr/>
        </p:nvSpPr>
        <p:spPr bwMode="auto">
          <a:xfrm>
            <a:off x="3817938" y="2173014"/>
            <a:ext cx="2390775" cy="2624138"/>
          </a:xfrm>
          <a:custGeom>
            <a:avLst/>
            <a:gdLst>
              <a:gd name="T0" fmla="*/ 2147483646 w 1516"/>
              <a:gd name="T1" fmla="*/ 2147483646 h 1639"/>
              <a:gd name="T2" fmla="*/ 2147483646 w 1516"/>
              <a:gd name="T3" fmla="*/ 0 h 1639"/>
              <a:gd name="T4" fmla="*/ 2147483646 w 1516"/>
              <a:gd name="T5" fmla="*/ 2147483646 h 1639"/>
              <a:gd name="T6" fmla="*/ 2147483646 w 1516"/>
              <a:gd name="T7" fmla="*/ 2147483646 h 1639"/>
              <a:gd name="T8" fmla="*/ 2147483646 w 1516"/>
              <a:gd name="T9" fmla="*/ 2147483646 h 1639"/>
              <a:gd name="T10" fmla="*/ 2147483646 w 1516"/>
              <a:gd name="T11" fmla="*/ 2147483646 h 1639"/>
              <a:gd name="T12" fmla="*/ 2147483646 w 1516"/>
              <a:gd name="T13" fmla="*/ 2147483646 h 1639"/>
              <a:gd name="T14" fmla="*/ 2147483646 w 1516"/>
              <a:gd name="T15" fmla="*/ 2147483646 h 1639"/>
              <a:gd name="T16" fmla="*/ 2147483646 w 1516"/>
              <a:gd name="T17" fmla="*/ 2147483646 h 1639"/>
              <a:gd name="T18" fmla="*/ 2147483646 w 1516"/>
              <a:gd name="T19" fmla="*/ 2147483646 h 1639"/>
              <a:gd name="T20" fmla="*/ 2147483646 w 1516"/>
              <a:gd name="T21" fmla="*/ 2147483646 h 1639"/>
              <a:gd name="T22" fmla="*/ 2147483646 w 1516"/>
              <a:gd name="T23" fmla="*/ 2147483646 h 1639"/>
              <a:gd name="T24" fmla="*/ 2147483646 w 1516"/>
              <a:gd name="T25" fmla="*/ 2147483646 h 1639"/>
              <a:gd name="T26" fmla="*/ 2147483646 w 1516"/>
              <a:gd name="T27" fmla="*/ 2147483646 h 1639"/>
              <a:gd name="T28" fmla="*/ 2147483646 w 1516"/>
              <a:gd name="T29" fmla="*/ 2147483646 h 1639"/>
              <a:gd name="T30" fmla="*/ 2147483646 w 1516"/>
              <a:gd name="T31" fmla="*/ 2147483646 h 1639"/>
              <a:gd name="T32" fmla="*/ 2147483646 w 1516"/>
              <a:gd name="T33" fmla="*/ 2147483646 h 1639"/>
              <a:gd name="T34" fmla="*/ 2147483646 w 1516"/>
              <a:gd name="T35" fmla="*/ 2147483646 h 1639"/>
              <a:gd name="T36" fmla="*/ 2147483646 w 1516"/>
              <a:gd name="T37" fmla="*/ 2147483646 h 1639"/>
              <a:gd name="T38" fmla="*/ 2147483646 w 1516"/>
              <a:gd name="T39" fmla="*/ 2147483646 h 1639"/>
              <a:gd name="T40" fmla="*/ 2147483646 w 1516"/>
              <a:gd name="T41" fmla="*/ 2147483646 h 1639"/>
              <a:gd name="T42" fmla="*/ 2147483646 w 1516"/>
              <a:gd name="T43" fmla="*/ 2147483646 h 1639"/>
              <a:gd name="T44" fmla="*/ 2147483646 w 1516"/>
              <a:gd name="T45" fmla="*/ 2147483646 h 1639"/>
              <a:gd name="T46" fmla="*/ 2147483646 w 1516"/>
              <a:gd name="T47" fmla="*/ 2147483646 h 1639"/>
              <a:gd name="T48" fmla="*/ 2147483646 w 1516"/>
              <a:gd name="T49" fmla="*/ 2147483646 h 1639"/>
              <a:gd name="T50" fmla="*/ 2147483646 w 1516"/>
              <a:gd name="T51" fmla="*/ 2147483646 h 1639"/>
              <a:gd name="T52" fmla="*/ 2147483646 w 1516"/>
              <a:gd name="T53" fmla="*/ 2147483646 h 163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16"/>
              <a:gd name="T82" fmla="*/ 0 h 1639"/>
              <a:gd name="T83" fmla="*/ 1516 w 1516"/>
              <a:gd name="T84" fmla="*/ 1639 h 163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16" h="1639">
                <a:moveTo>
                  <a:pt x="507" y="36"/>
                </a:moveTo>
                <a:cubicBezTo>
                  <a:pt x="663" y="24"/>
                  <a:pt x="602" y="19"/>
                  <a:pt x="771" y="0"/>
                </a:cubicBezTo>
                <a:cubicBezTo>
                  <a:pt x="846" y="7"/>
                  <a:pt x="934" y="10"/>
                  <a:pt x="1004" y="45"/>
                </a:cubicBezTo>
                <a:cubicBezTo>
                  <a:pt x="1058" y="72"/>
                  <a:pt x="1099" y="123"/>
                  <a:pt x="1149" y="156"/>
                </a:cubicBezTo>
                <a:cubicBezTo>
                  <a:pt x="1156" y="167"/>
                  <a:pt x="1162" y="180"/>
                  <a:pt x="1171" y="189"/>
                </a:cubicBezTo>
                <a:cubicBezTo>
                  <a:pt x="1180" y="198"/>
                  <a:pt x="1197" y="200"/>
                  <a:pt x="1204" y="211"/>
                </a:cubicBezTo>
                <a:cubicBezTo>
                  <a:pt x="1216" y="231"/>
                  <a:pt x="1286" y="281"/>
                  <a:pt x="1299" y="300"/>
                </a:cubicBezTo>
                <a:cubicBezTo>
                  <a:pt x="1307" y="311"/>
                  <a:pt x="1241" y="300"/>
                  <a:pt x="1249" y="311"/>
                </a:cubicBezTo>
                <a:cubicBezTo>
                  <a:pt x="1273" y="383"/>
                  <a:pt x="1335" y="408"/>
                  <a:pt x="1359" y="480"/>
                </a:cubicBezTo>
                <a:cubicBezTo>
                  <a:pt x="1364" y="495"/>
                  <a:pt x="1378" y="561"/>
                  <a:pt x="1383" y="576"/>
                </a:cubicBezTo>
                <a:cubicBezTo>
                  <a:pt x="1390" y="598"/>
                  <a:pt x="1479" y="720"/>
                  <a:pt x="1479" y="720"/>
                </a:cubicBezTo>
                <a:cubicBezTo>
                  <a:pt x="1475" y="776"/>
                  <a:pt x="1473" y="761"/>
                  <a:pt x="1467" y="816"/>
                </a:cubicBezTo>
                <a:cubicBezTo>
                  <a:pt x="1458" y="900"/>
                  <a:pt x="1516" y="958"/>
                  <a:pt x="1479" y="1032"/>
                </a:cubicBezTo>
                <a:cubicBezTo>
                  <a:pt x="1456" y="1078"/>
                  <a:pt x="1397" y="1121"/>
                  <a:pt x="1359" y="1164"/>
                </a:cubicBezTo>
                <a:cubicBezTo>
                  <a:pt x="1297" y="1233"/>
                  <a:pt x="1347" y="1284"/>
                  <a:pt x="1275" y="1332"/>
                </a:cubicBezTo>
                <a:cubicBezTo>
                  <a:pt x="1223" y="1367"/>
                  <a:pt x="1083" y="1466"/>
                  <a:pt x="1023" y="1488"/>
                </a:cubicBezTo>
                <a:cubicBezTo>
                  <a:pt x="961" y="1535"/>
                  <a:pt x="871" y="1564"/>
                  <a:pt x="795" y="1584"/>
                </a:cubicBezTo>
                <a:cubicBezTo>
                  <a:pt x="654" y="1580"/>
                  <a:pt x="396" y="1639"/>
                  <a:pt x="255" y="1632"/>
                </a:cubicBezTo>
                <a:cubicBezTo>
                  <a:pt x="207" y="1630"/>
                  <a:pt x="175" y="1390"/>
                  <a:pt x="126" y="1378"/>
                </a:cubicBezTo>
                <a:cubicBezTo>
                  <a:pt x="72" y="1342"/>
                  <a:pt x="35" y="1306"/>
                  <a:pt x="15" y="1245"/>
                </a:cubicBezTo>
                <a:cubicBezTo>
                  <a:pt x="17" y="1220"/>
                  <a:pt x="22" y="1102"/>
                  <a:pt x="37" y="1056"/>
                </a:cubicBezTo>
                <a:cubicBezTo>
                  <a:pt x="73" y="948"/>
                  <a:pt x="0" y="838"/>
                  <a:pt x="63" y="744"/>
                </a:cubicBezTo>
                <a:cubicBezTo>
                  <a:pt x="76" y="703"/>
                  <a:pt x="75" y="600"/>
                  <a:pt x="99" y="564"/>
                </a:cubicBezTo>
                <a:cubicBezTo>
                  <a:pt x="117" y="492"/>
                  <a:pt x="190" y="397"/>
                  <a:pt x="231" y="336"/>
                </a:cubicBezTo>
                <a:cubicBezTo>
                  <a:pt x="243" y="298"/>
                  <a:pt x="245" y="285"/>
                  <a:pt x="267" y="252"/>
                </a:cubicBezTo>
                <a:cubicBezTo>
                  <a:pt x="263" y="237"/>
                  <a:pt x="334" y="158"/>
                  <a:pt x="327" y="144"/>
                </a:cubicBezTo>
                <a:cubicBezTo>
                  <a:pt x="299" y="88"/>
                  <a:pt x="507" y="88"/>
                  <a:pt x="507" y="36"/>
                </a:cubicBezTo>
                <a:close/>
              </a:path>
            </a:pathLst>
          </a:custGeom>
          <a:noFill/>
          <a:ln w="38100" cmpd="sng">
            <a:solidFill>
              <a:srgbClr val="0066FF"/>
            </a:solidFill>
            <a:prstDash val="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73753" name="未知"/>
          <p:cNvSpPr>
            <a:spLocks/>
          </p:cNvSpPr>
          <p:nvPr/>
        </p:nvSpPr>
        <p:spPr bwMode="auto">
          <a:xfrm>
            <a:off x="4019550" y="2671489"/>
            <a:ext cx="644525" cy="1114425"/>
          </a:xfrm>
          <a:custGeom>
            <a:avLst/>
            <a:gdLst>
              <a:gd name="T0" fmla="*/ 2147483646 w 406"/>
              <a:gd name="T1" fmla="*/ 2147483646 h 702"/>
              <a:gd name="T2" fmla="*/ 2147483646 w 406"/>
              <a:gd name="T3" fmla="*/ 2147483646 h 702"/>
              <a:gd name="T4" fmla="*/ 2147483646 w 406"/>
              <a:gd name="T5" fmla="*/ 2147483646 h 702"/>
              <a:gd name="T6" fmla="*/ 2147483646 w 406"/>
              <a:gd name="T7" fmla="*/ 2147483646 h 702"/>
              <a:gd name="T8" fmla="*/ 2147483646 w 406"/>
              <a:gd name="T9" fmla="*/ 2147483646 h 702"/>
              <a:gd name="T10" fmla="*/ 2147483646 w 406"/>
              <a:gd name="T11" fmla="*/ 2147483646 h 702"/>
              <a:gd name="T12" fmla="*/ 2147483646 w 406"/>
              <a:gd name="T13" fmla="*/ 2147483646 h 702"/>
              <a:gd name="T14" fmla="*/ 2147483646 w 406"/>
              <a:gd name="T15" fmla="*/ 2147483646 h 702"/>
              <a:gd name="T16" fmla="*/ 2147483646 w 406"/>
              <a:gd name="T17" fmla="*/ 2147483646 h 702"/>
              <a:gd name="T18" fmla="*/ 2147483646 w 406"/>
              <a:gd name="T19" fmla="*/ 2147483646 h 702"/>
              <a:gd name="T20" fmla="*/ 2147483646 w 406"/>
              <a:gd name="T21" fmla="*/ 2147483646 h 7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6"/>
              <a:gd name="T34" fmla="*/ 0 h 702"/>
              <a:gd name="T35" fmla="*/ 406 w 406"/>
              <a:gd name="T36" fmla="*/ 702 h 7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6" h="702">
                <a:moveTo>
                  <a:pt x="166" y="60"/>
                </a:moveTo>
                <a:cubicBezTo>
                  <a:pt x="116" y="86"/>
                  <a:pt x="84" y="136"/>
                  <a:pt x="58" y="192"/>
                </a:cubicBezTo>
                <a:cubicBezTo>
                  <a:pt x="32" y="248"/>
                  <a:pt x="18" y="332"/>
                  <a:pt x="10" y="396"/>
                </a:cubicBezTo>
                <a:cubicBezTo>
                  <a:pt x="2" y="460"/>
                  <a:pt x="0" y="530"/>
                  <a:pt x="10" y="576"/>
                </a:cubicBezTo>
                <a:cubicBezTo>
                  <a:pt x="20" y="622"/>
                  <a:pt x="38" y="652"/>
                  <a:pt x="70" y="672"/>
                </a:cubicBezTo>
                <a:cubicBezTo>
                  <a:pt x="102" y="692"/>
                  <a:pt x="160" y="702"/>
                  <a:pt x="202" y="696"/>
                </a:cubicBezTo>
                <a:cubicBezTo>
                  <a:pt x="244" y="690"/>
                  <a:pt x="290" y="676"/>
                  <a:pt x="322" y="636"/>
                </a:cubicBezTo>
                <a:cubicBezTo>
                  <a:pt x="354" y="596"/>
                  <a:pt x="382" y="522"/>
                  <a:pt x="394" y="456"/>
                </a:cubicBezTo>
                <a:cubicBezTo>
                  <a:pt x="406" y="390"/>
                  <a:pt x="400" y="310"/>
                  <a:pt x="394" y="240"/>
                </a:cubicBezTo>
                <a:cubicBezTo>
                  <a:pt x="388" y="170"/>
                  <a:pt x="388" y="72"/>
                  <a:pt x="358" y="36"/>
                </a:cubicBezTo>
                <a:cubicBezTo>
                  <a:pt x="328" y="0"/>
                  <a:pt x="216" y="34"/>
                  <a:pt x="166" y="60"/>
                </a:cubicBezTo>
                <a:close/>
              </a:path>
            </a:pathLst>
          </a:custGeom>
          <a:noFill/>
          <a:ln w="38100" cmpd="sng">
            <a:solidFill>
              <a:srgbClr val="FF33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54" name="未知"/>
          <p:cNvSpPr>
            <a:spLocks/>
          </p:cNvSpPr>
          <p:nvPr/>
        </p:nvSpPr>
        <p:spPr bwMode="auto">
          <a:xfrm>
            <a:off x="5372100" y="2741339"/>
            <a:ext cx="636588" cy="1139825"/>
          </a:xfrm>
          <a:custGeom>
            <a:avLst/>
            <a:gdLst>
              <a:gd name="T0" fmla="*/ 2147483646 w 401"/>
              <a:gd name="T1" fmla="*/ 2147483646 h 718"/>
              <a:gd name="T2" fmla="*/ 2147483646 w 401"/>
              <a:gd name="T3" fmla="*/ 2147483646 h 718"/>
              <a:gd name="T4" fmla="*/ 2147483646 w 401"/>
              <a:gd name="T5" fmla="*/ 2147483646 h 718"/>
              <a:gd name="T6" fmla="*/ 2147483646 w 401"/>
              <a:gd name="T7" fmla="*/ 2147483646 h 718"/>
              <a:gd name="T8" fmla="*/ 2147483646 w 401"/>
              <a:gd name="T9" fmla="*/ 2147483646 h 718"/>
              <a:gd name="T10" fmla="*/ 2147483646 w 401"/>
              <a:gd name="T11" fmla="*/ 2147483646 h 718"/>
              <a:gd name="T12" fmla="*/ 2147483646 w 401"/>
              <a:gd name="T13" fmla="*/ 2147483646 h 718"/>
              <a:gd name="T14" fmla="*/ 2147483646 w 401"/>
              <a:gd name="T15" fmla="*/ 2147483646 h 718"/>
              <a:gd name="T16" fmla="*/ 2147483646 w 401"/>
              <a:gd name="T17" fmla="*/ 2147483646 h 718"/>
              <a:gd name="T18" fmla="*/ 2147483646 w 401"/>
              <a:gd name="T19" fmla="*/ 2147483646 h 718"/>
              <a:gd name="T20" fmla="*/ 2147483646 w 401"/>
              <a:gd name="T21" fmla="*/ 2147483646 h 7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1"/>
              <a:gd name="T34" fmla="*/ 0 h 718"/>
              <a:gd name="T35" fmla="*/ 401 w 401"/>
              <a:gd name="T36" fmla="*/ 718 h 7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1" h="718">
                <a:moveTo>
                  <a:pt x="46" y="100"/>
                </a:moveTo>
                <a:cubicBezTo>
                  <a:pt x="24" y="134"/>
                  <a:pt x="28" y="186"/>
                  <a:pt x="22" y="244"/>
                </a:cubicBezTo>
                <a:cubicBezTo>
                  <a:pt x="16" y="302"/>
                  <a:pt x="10" y="389"/>
                  <a:pt x="8" y="449"/>
                </a:cubicBezTo>
                <a:cubicBezTo>
                  <a:pt x="6" y="509"/>
                  <a:pt x="0" y="567"/>
                  <a:pt x="8" y="607"/>
                </a:cubicBezTo>
                <a:cubicBezTo>
                  <a:pt x="15" y="648"/>
                  <a:pt x="29" y="674"/>
                  <a:pt x="53" y="692"/>
                </a:cubicBezTo>
                <a:cubicBezTo>
                  <a:pt x="78" y="709"/>
                  <a:pt x="122" y="718"/>
                  <a:pt x="154" y="713"/>
                </a:cubicBezTo>
                <a:cubicBezTo>
                  <a:pt x="186" y="707"/>
                  <a:pt x="208" y="692"/>
                  <a:pt x="246" y="660"/>
                </a:cubicBezTo>
                <a:cubicBezTo>
                  <a:pt x="284" y="628"/>
                  <a:pt x="363" y="573"/>
                  <a:pt x="382" y="520"/>
                </a:cubicBezTo>
                <a:cubicBezTo>
                  <a:pt x="401" y="467"/>
                  <a:pt x="396" y="420"/>
                  <a:pt x="358" y="340"/>
                </a:cubicBezTo>
                <a:cubicBezTo>
                  <a:pt x="320" y="260"/>
                  <a:pt x="206" y="80"/>
                  <a:pt x="154" y="40"/>
                </a:cubicBezTo>
                <a:cubicBezTo>
                  <a:pt x="102" y="0"/>
                  <a:pt x="68" y="88"/>
                  <a:pt x="46" y="100"/>
                </a:cubicBezTo>
                <a:close/>
              </a:path>
            </a:pathLst>
          </a:custGeom>
          <a:noFill/>
          <a:ln w="38100" cmpd="sng">
            <a:solidFill>
              <a:srgbClr val="FF33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55" name="未知"/>
          <p:cNvSpPr>
            <a:spLocks/>
          </p:cNvSpPr>
          <p:nvPr/>
        </p:nvSpPr>
        <p:spPr bwMode="auto">
          <a:xfrm>
            <a:off x="4648200" y="2881039"/>
            <a:ext cx="644525" cy="1647825"/>
          </a:xfrm>
          <a:custGeom>
            <a:avLst/>
            <a:gdLst>
              <a:gd name="T0" fmla="*/ 2147483646 w 406"/>
              <a:gd name="T1" fmla="*/ 2147483646 h 702"/>
              <a:gd name="T2" fmla="*/ 2147483646 w 406"/>
              <a:gd name="T3" fmla="*/ 2147483646 h 702"/>
              <a:gd name="T4" fmla="*/ 2147483646 w 406"/>
              <a:gd name="T5" fmla="*/ 2147483646 h 702"/>
              <a:gd name="T6" fmla="*/ 2147483646 w 406"/>
              <a:gd name="T7" fmla="*/ 2147483646 h 702"/>
              <a:gd name="T8" fmla="*/ 2147483646 w 406"/>
              <a:gd name="T9" fmla="*/ 2147483646 h 702"/>
              <a:gd name="T10" fmla="*/ 2147483646 w 406"/>
              <a:gd name="T11" fmla="*/ 2147483646 h 702"/>
              <a:gd name="T12" fmla="*/ 2147483646 w 406"/>
              <a:gd name="T13" fmla="*/ 2147483646 h 702"/>
              <a:gd name="T14" fmla="*/ 2147483646 w 406"/>
              <a:gd name="T15" fmla="*/ 2147483646 h 702"/>
              <a:gd name="T16" fmla="*/ 2147483646 w 406"/>
              <a:gd name="T17" fmla="*/ 2147483646 h 702"/>
              <a:gd name="T18" fmla="*/ 2147483646 w 406"/>
              <a:gd name="T19" fmla="*/ 2147483646 h 702"/>
              <a:gd name="T20" fmla="*/ 2147483646 w 406"/>
              <a:gd name="T21" fmla="*/ 2147483646 h 7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6"/>
              <a:gd name="T34" fmla="*/ 0 h 702"/>
              <a:gd name="T35" fmla="*/ 406 w 406"/>
              <a:gd name="T36" fmla="*/ 702 h 7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6" h="702">
                <a:moveTo>
                  <a:pt x="166" y="60"/>
                </a:moveTo>
                <a:cubicBezTo>
                  <a:pt x="116" y="86"/>
                  <a:pt x="84" y="136"/>
                  <a:pt x="58" y="192"/>
                </a:cubicBezTo>
                <a:cubicBezTo>
                  <a:pt x="32" y="248"/>
                  <a:pt x="18" y="332"/>
                  <a:pt x="10" y="396"/>
                </a:cubicBezTo>
                <a:cubicBezTo>
                  <a:pt x="2" y="460"/>
                  <a:pt x="0" y="530"/>
                  <a:pt x="10" y="576"/>
                </a:cubicBezTo>
                <a:cubicBezTo>
                  <a:pt x="20" y="622"/>
                  <a:pt x="38" y="652"/>
                  <a:pt x="70" y="672"/>
                </a:cubicBezTo>
                <a:cubicBezTo>
                  <a:pt x="102" y="692"/>
                  <a:pt x="160" y="702"/>
                  <a:pt x="202" y="696"/>
                </a:cubicBezTo>
                <a:cubicBezTo>
                  <a:pt x="244" y="690"/>
                  <a:pt x="290" y="676"/>
                  <a:pt x="322" y="636"/>
                </a:cubicBezTo>
                <a:cubicBezTo>
                  <a:pt x="354" y="596"/>
                  <a:pt x="382" y="522"/>
                  <a:pt x="394" y="456"/>
                </a:cubicBezTo>
                <a:cubicBezTo>
                  <a:pt x="406" y="390"/>
                  <a:pt x="400" y="310"/>
                  <a:pt x="394" y="240"/>
                </a:cubicBezTo>
                <a:cubicBezTo>
                  <a:pt x="388" y="170"/>
                  <a:pt x="388" y="72"/>
                  <a:pt x="358" y="36"/>
                </a:cubicBezTo>
                <a:cubicBezTo>
                  <a:pt x="328" y="0"/>
                  <a:pt x="216" y="34"/>
                  <a:pt x="166" y="60"/>
                </a:cubicBezTo>
                <a:close/>
              </a:path>
            </a:pathLst>
          </a:custGeom>
          <a:noFill/>
          <a:ln w="38100" cmpd="sng">
            <a:solidFill>
              <a:srgbClr val="FF33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56" name="未知"/>
          <p:cNvSpPr>
            <a:spLocks/>
          </p:cNvSpPr>
          <p:nvPr/>
        </p:nvSpPr>
        <p:spPr bwMode="auto">
          <a:xfrm>
            <a:off x="6084168" y="2001143"/>
            <a:ext cx="636588" cy="923801"/>
          </a:xfrm>
          <a:custGeom>
            <a:avLst/>
            <a:gdLst>
              <a:gd name="T0" fmla="*/ 2147483646 w 401"/>
              <a:gd name="T1" fmla="*/ 2147483646 h 718"/>
              <a:gd name="T2" fmla="*/ 2147483646 w 401"/>
              <a:gd name="T3" fmla="*/ 2147483646 h 718"/>
              <a:gd name="T4" fmla="*/ 2147483646 w 401"/>
              <a:gd name="T5" fmla="*/ 2147483646 h 718"/>
              <a:gd name="T6" fmla="*/ 2147483646 w 401"/>
              <a:gd name="T7" fmla="*/ 2147483646 h 718"/>
              <a:gd name="T8" fmla="*/ 2147483646 w 401"/>
              <a:gd name="T9" fmla="*/ 2147483646 h 718"/>
              <a:gd name="T10" fmla="*/ 2147483646 w 401"/>
              <a:gd name="T11" fmla="*/ 2147483646 h 718"/>
              <a:gd name="T12" fmla="*/ 2147483646 w 401"/>
              <a:gd name="T13" fmla="*/ 2147483646 h 718"/>
              <a:gd name="T14" fmla="*/ 2147483646 w 401"/>
              <a:gd name="T15" fmla="*/ 2147483646 h 718"/>
              <a:gd name="T16" fmla="*/ 2147483646 w 401"/>
              <a:gd name="T17" fmla="*/ 2147483646 h 718"/>
              <a:gd name="T18" fmla="*/ 2147483646 w 401"/>
              <a:gd name="T19" fmla="*/ 2147483646 h 718"/>
              <a:gd name="T20" fmla="*/ 2147483646 w 401"/>
              <a:gd name="T21" fmla="*/ 2147483646 h 7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1"/>
              <a:gd name="T34" fmla="*/ 0 h 718"/>
              <a:gd name="T35" fmla="*/ 401 w 401"/>
              <a:gd name="T36" fmla="*/ 718 h 7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1" h="718">
                <a:moveTo>
                  <a:pt x="46" y="100"/>
                </a:moveTo>
                <a:cubicBezTo>
                  <a:pt x="24" y="134"/>
                  <a:pt x="28" y="186"/>
                  <a:pt x="22" y="244"/>
                </a:cubicBezTo>
                <a:cubicBezTo>
                  <a:pt x="16" y="302"/>
                  <a:pt x="10" y="389"/>
                  <a:pt x="8" y="449"/>
                </a:cubicBezTo>
                <a:cubicBezTo>
                  <a:pt x="6" y="509"/>
                  <a:pt x="0" y="567"/>
                  <a:pt x="8" y="607"/>
                </a:cubicBezTo>
                <a:cubicBezTo>
                  <a:pt x="15" y="648"/>
                  <a:pt x="29" y="674"/>
                  <a:pt x="53" y="692"/>
                </a:cubicBezTo>
                <a:cubicBezTo>
                  <a:pt x="78" y="709"/>
                  <a:pt x="122" y="718"/>
                  <a:pt x="154" y="713"/>
                </a:cubicBezTo>
                <a:cubicBezTo>
                  <a:pt x="186" y="707"/>
                  <a:pt x="208" y="692"/>
                  <a:pt x="246" y="660"/>
                </a:cubicBezTo>
                <a:cubicBezTo>
                  <a:pt x="284" y="628"/>
                  <a:pt x="363" y="573"/>
                  <a:pt x="382" y="520"/>
                </a:cubicBezTo>
                <a:cubicBezTo>
                  <a:pt x="401" y="467"/>
                  <a:pt x="396" y="420"/>
                  <a:pt x="358" y="340"/>
                </a:cubicBezTo>
                <a:cubicBezTo>
                  <a:pt x="320" y="260"/>
                  <a:pt x="206" y="80"/>
                  <a:pt x="154" y="40"/>
                </a:cubicBezTo>
                <a:cubicBezTo>
                  <a:pt x="102" y="0"/>
                  <a:pt x="68" y="88"/>
                  <a:pt x="46" y="100"/>
                </a:cubicBezTo>
                <a:close/>
              </a:path>
            </a:pathLst>
          </a:custGeom>
          <a:noFill/>
          <a:ln w="38100" cmpd="sng">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 name="标题 1"/>
          <p:cNvSpPr txBox="1">
            <a:spLocks/>
          </p:cNvSpPr>
          <p:nvPr/>
        </p:nvSpPr>
        <p:spPr>
          <a:xfrm>
            <a:off x="971550" y="315913"/>
            <a:ext cx="7704138" cy="592137"/>
          </a:xfrm>
          <a:prstGeom prst="rect">
            <a:avLst/>
          </a:prstGeom>
        </p:spPr>
        <p:txBody>
          <a:bodyPr/>
          <a:lstStyle>
            <a:lvl1pPr algn="l" rtl="0" eaLnBrk="0" fontAlgn="base" hangingPunct="0">
              <a:spcBef>
                <a:spcPct val="0"/>
              </a:spcBef>
              <a:spcAft>
                <a:spcPct val="0"/>
              </a:spcAft>
              <a:defRPr sz="4000">
                <a:solidFill>
                  <a:srgbClr val="FFFF00"/>
                </a:solidFill>
                <a:latin typeface="+mj-lt"/>
                <a:ea typeface="+mj-ea"/>
                <a:cs typeface="+mj-cs"/>
              </a:defRPr>
            </a:lvl1pPr>
            <a:lvl2pPr algn="l" rtl="0" eaLnBrk="0" fontAlgn="base" hangingPunct="0">
              <a:spcBef>
                <a:spcPct val="0"/>
              </a:spcBef>
              <a:spcAft>
                <a:spcPct val="0"/>
              </a:spcAft>
              <a:defRPr sz="4000">
                <a:solidFill>
                  <a:srgbClr val="FFFF00"/>
                </a:solidFill>
                <a:latin typeface="Arial" pitchFamily="34" charset="0"/>
                <a:ea typeface="华文细黑" pitchFamily="2" charset="-122"/>
              </a:defRPr>
            </a:lvl2pPr>
            <a:lvl3pPr algn="l" rtl="0" eaLnBrk="0" fontAlgn="base" hangingPunct="0">
              <a:spcBef>
                <a:spcPct val="0"/>
              </a:spcBef>
              <a:spcAft>
                <a:spcPct val="0"/>
              </a:spcAft>
              <a:defRPr sz="4000">
                <a:solidFill>
                  <a:srgbClr val="FFFF00"/>
                </a:solidFill>
                <a:latin typeface="Arial" pitchFamily="34" charset="0"/>
                <a:ea typeface="华文细黑" pitchFamily="2" charset="-122"/>
              </a:defRPr>
            </a:lvl3pPr>
            <a:lvl4pPr algn="l" rtl="0" eaLnBrk="0" fontAlgn="base" hangingPunct="0">
              <a:spcBef>
                <a:spcPct val="0"/>
              </a:spcBef>
              <a:spcAft>
                <a:spcPct val="0"/>
              </a:spcAft>
              <a:defRPr sz="4000">
                <a:solidFill>
                  <a:srgbClr val="FFFF00"/>
                </a:solidFill>
                <a:latin typeface="Arial" pitchFamily="34" charset="0"/>
                <a:ea typeface="华文细黑" pitchFamily="2" charset="-122"/>
              </a:defRPr>
            </a:lvl4pPr>
            <a:lvl5pPr algn="l" rtl="0" eaLnBrk="0" fontAlgn="base" hangingPunct="0">
              <a:spcBef>
                <a:spcPct val="0"/>
              </a:spcBef>
              <a:spcAft>
                <a:spcPct val="0"/>
              </a:spcAft>
              <a:defRPr sz="4000">
                <a:solidFill>
                  <a:srgbClr val="FFFF00"/>
                </a:solidFill>
                <a:latin typeface="Arial" pitchFamily="34" charset="0"/>
                <a:ea typeface="华文细黑" pitchFamily="2" charset="-122"/>
              </a:defRPr>
            </a:lvl5pPr>
            <a:lvl6pPr marL="457200" algn="l" rtl="0" eaLnBrk="1" fontAlgn="base" hangingPunct="1">
              <a:spcBef>
                <a:spcPct val="0"/>
              </a:spcBef>
              <a:spcAft>
                <a:spcPct val="0"/>
              </a:spcAft>
              <a:defRPr sz="2400">
                <a:solidFill>
                  <a:schemeClr val="bg1"/>
                </a:solidFill>
                <a:latin typeface="Arial" pitchFamily="34" charset="0"/>
                <a:ea typeface="华文细黑" pitchFamily="2" charset="-122"/>
              </a:defRPr>
            </a:lvl6pPr>
            <a:lvl7pPr marL="914400" algn="l" rtl="0" eaLnBrk="1" fontAlgn="base" hangingPunct="1">
              <a:spcBef>
                <a:spcPct val="0"/>
              </a:spcBef>
              <a:spcAft>
                <a:spcPct val="0"/>
              </a:spcAft>
              <a:defRPr sz="2400">
                <a:solidFill>
                  <a:schemeClr val="bg1"/>
                </a:solidFill>
                <a:latin typeface="Arial" pitchFamily="34" charset="0"/>
                <a:ea typeface="华文细黑" pitchFamily="2" charset="-122"/>
              </a:defRPr>
            </a:lvl7pPr>
            <a:lvl8pPr marL="1371600" algn="l" rtl="0" eaLnBrk="1" fontAlgn="base" hangingPunct="1">
              <a:spcBef>
                <a:spcPct val="0"/>
              </a:spcBef>
              <a:spcAft>
                <a:spcPct val="0"/>
              </a:spcAft>
              <a:defRPr sz="2400">
                <a:solidFill>
                  <a:schemeClr val="bg1"/>
                </a:solidFill>
                <a:latin typeface="Arial" pitchFamily="34" charset="0"/>
                <a:ea typeface="华文细黑" pitchFamily="2" charset="-122"/>
              </a:defRPr>
            </a:lvl8pPr>
            <a:lvl9pPr marL="1828800" algn="l" rtl="0" eaLnBrk="1" fontAlgn="base" hangingPunct="1">
              <a:spcBef>
                <a:spcPct val="0"/>
              </a:spcBef>
              <a:spcAft>
                <a:spcPct val="0"/>
              </a:spcAft>
              <a:defRPr sz="2400">
                <a:solidFill>
                  <a:schemeClr val="bg1"/>
                </a:solidFill>
                <a:latin typeface="Arial" pitchFamily="34" charset="0"/>
                <a:ea typeface="华文细黑" pitchFamily="2" charset="-122"/>
              </a:defRPr>
            </a:lvl9pPr>
          </a:lstStyle>
          <a:p>
            <a:pPr>
              <a:defRPr/>
            </a:pPr>
            <a:r>
              <a:rPr lang="zh-CN" altLang="en-US" kern="0" dirty="0"/>
              <a:t>树的遍历</a:t>
            </a:r>
          </a:p>
        </p:txBody>
      </p:sp>
      <p:sp>
        <p:nvSpPr>
          <p:cNvPr id="30" name="Rectangle 3"/>
          <p:cNvSpPr txBox="1">
            <a:spLocks noChangeArrowheads="1"/>
          </p:cNvSpPr>
          <p:nvPr/>
        </p:nvSpPr>
        <p:spPr>
          <a:xfrm>
            <a:off x="395288" y="1125538"/>
            <a:ext cx="2798762" cy="2735262"/>
          </a:xfrm>
          <a:prstGeom prst="rect">
            <a:avLst/>
          </a:prstGeom>
        </p:spPr>
        <p:txBody>
          <a:bodyPr/>
          <a:lstStyle>
            <a:lvl1pPr marL="342900" indent="-342900" algn="l" rtl="0" eaLnBrk="0" fontAlgn="base" hangingPunct="0">
              <a:spcBef>
                <a:spcPts val="600"/>
              </a:spcBef>
              <a:spcAft>
                <a:spcPts val="60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600"/>
              </a:spcBef>
              <a:spcAft>
                <a:spcPts val="6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ts val="600"/>
              </a:spcBef>
              <a:spcAft>
                <a:spcPts val="60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600"/>
              </a:spcBef>
              <a:spcAft>
                <a:spcPts val="6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ts val="600"/>
              </a:spcBef>
              <a:spcAft>
                <a:spcPts val="600"/>
              </a:spcAft>
              <a:buChar char="»"/>
              <a:defRPr>
                <a:solidFill>
                  <a:schemeClr val="tx1"/>
                </a:solidFill>
                <a:latin typeface="+mn-lt"/>
                <a:ea typeface="+mn-ea"/>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a:buFont typeface="Wingdings" panose="05000000000000000000" pitchFamily="2" charset="2"/>
              <a:buNone/>
              <a:defRPr/>
            </a:pPr>
            <a:r>
              <a:rPr lang="zh-CN" altLang="en-US" kern="0" dirty="0"/>
              <a:t>树的遍历：</a:t>
            </a:r>
            <a:endParaRPr lang="en-US" altLang="zh-CN" kern="0" dirty="0"/>
          </a:p>
          <a:p>
            <a:pPr>
              <a:defRPr/>
            </a:pPr>
            <a:r>
              <a:rPr lang="zh-CN" altLang="en-US" sz="2800" kern="0" dirty="0"/>
              <a:t>先根遍历</a:t>
            </a:r>
            <a:endParaRPr lang="en-US" altLang="zh-CN" sz="2800" kern="0" dirty="0"/>
          </a:p>
          <a:p>
            <a:pPr>
              <a:defRPr/>
            </a:pPr>
            <a:r>
              <a:rPr lang="zh-CN" altLang="en-US" sz="2800" kern="0" dirty="0"/>
              <a:t>后根遍历</a:t>
            </a:r>
            <a:endParaRPr lang="zh-CN" altLang="en-US" sz="2800" kern="0" dirty="0">
              <a:solidFill>
                <a:srgbClr val="FF0000"/>
              </a:solidFill>
            </a:endParaRPr>
          </a:p>
        </p:txBody>
      </p:sp>
      <p:sp>
        <p:nvSpPr>
          <p:cNvPr id="63518"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CB526719-EC19-4F94-B82F-BAC1346F95D0}" type="slidenum">
              <a:rPr lang="zh-CN" altLang="en-US" sz="1000" smtClean="0"/>
              <a:pPr>
                <a:spcBef>
                  <a:spcPct val="0"/>
                </a:spcBef>
                <a:spcAft>
                  <a:spcPct val="0"/>
                </a:spcAft>
                <a:buClrTx/>
                <a:buFontTx/>
                <a:buNone/>
              </a:pPr>
              <a:t>57</a:t>
            </a:fld>
            <a:endParaRPr lang="zh-CN" altLang="en-US" sz="100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2" autoRev="1" fill="hold" nodeType="clickEffect">
                                  <p:stCondLst>
                                    <p:cond delay="0"/>
                                  </p:stCondLst>
                                  <p:childTnLst>
                                    <p:animClr clrSpc="rgb" dir="cw">
                                      <p:cBhvr>
                                        <p:cTn id="6" dur="2000" fill="hold"/>
                                        <p:tgtEl>
                                          <p:spTgt spid="73739"/>
                                        </p:tgtEl>
                                        <p:attrNameLst>
                                          <p:attrName>fillcolor</p:attrName>
                                        </p:attrNameLst>
                                      </p:cBhvr>
                                      <p:to>
                                        <a:schemeClr val="accent2"/>
                                      </p:to>
                                    </p:animClr>
                                    <p:set>
                                      <p:cBhvr>
                                        <p:cTn id="7" dur="2000" fill="hold"/>
                                        <p:tgtEl>
                                          <p:spTgt spid="73739"/>
                                        </p:tgtEl>
                                        <p:attrNameLst>
                                          <p:attrName>fill.type</p:attrName>
                                        </p:attrNameLst>
                                      </p:cBhvr>
                                      <p:to>
                                        <p:strVal val="solid"/>
                                      </p:to>
                                    </p:set>
                                    <p:set>
                                      <p:cBhvr>
                                        <p:cTn id="8" dur="2000" fill="hold"/>
                                        <p:tgtEl>
                                          <p:spTgt spid="73739"/>
                                        </p:tgtEl>
                                        <p:attrNameLst>
                                          <p:attrName>fill.on</p:attrName>
                                        </p:attrNameLst>
                                      </p:cBhvr>
                                      <p:to>
                                        <p:strVal val="tru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0" fill="hold">
                                          <p:stCondLst>
                                            <p:cond delay="0"/>
                                          </p:stCondLst>
                                        </p:cTn>
                                        <p:tgtEl>
                                          <p:spTgt spid="73752"/>
                                        </p:tgtEl>
                                        <p:attrNameLst>
                                          <p:attrName>style.visibility</p:attrName>
                                        </p:attrNameLst>
                                      </p:cBhvr>
                                      <p:to>
                                        <p:strVal val="visible"/>
                                      </p:to>
                                    </p:set>
                                    <p:anim calcmode="lin" valueType="num">
                                      <p:cBhvr additive="base">
                                        <p:cTn id="13" dur="500" fill="hold"/>
                                        <p:tgtEl>
                                          <p:spTgt spid="73752"/>
                                        </p:tgtEl>
                                        <p:attrNameLst>
                                          <p:attrName>ppt_x</p:attrName>
                                        </p:attrNameLst>
                                      </p:cBhvr>
                                      <p:tavLst>
                                        <p:tav tm="0">
                                          <p:val>
                                            <p:strVal val="0-#ppt_w/2"/>
                                          </p:val>
                                        </p:tav>
                                        <p:tav tm="100000">
                                          <p:val>
                                            <p:strVal val="#ppt_x"/>
                                          </p:val>
                                        </p:tav>
                                      </p:tavLst>
                                    </p:anim>
                                    <p:anim calcmode="lin" valueType="num">
                                      <p:cBhvr additive="base">
                                        <p:cTn id="14" dur="500" fill="hold"/>
                                        <p:tgtEl>
                                          <p:spTgt spid="7375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0" fill="hold">
                                          <p:stCondLst>
                                            <p:cond delay="0"/>
                                          </p:stCondLst>
                                        </p:cTn>
                                        <p:tgtEl>
                                          <p:spTgt spid="73756"/>
                                        </p:tgtEl>
                                        <p:attrNameLst>
                                          <p:attrName>style.visibility</p:attrName>
                                        </p:attrNameLst>
                                      </p:cBhvr>
                                      <p:to>
                                        <p:strVal val="visible"/>
                                      </p:to>
                                    </p:set>
                                    <p:anim calcmode="lin" valueType="num">
                                      <p:cBhvr additive="base">
                                        <p:cTn id="19" dur="500" fill="hold"/>
                                        <p:tgtEl>
                                          <p:spTgt spid="73756"/>
                                        </p:tgtEl>
                                        <p:attrNameLst>
                                          <p:attrName>ppt_x</p:attrName>
                                        </p:attrNameLst>
                                      </p:cBhvr>
                                      <p:tavLst>
                                        <p:tav tm="0">
                                          <p:val>
                                            <p:strVal val="0-#ppt_w/2"/>
                                          </p:val>
                                        </p:tav>
                                        <p:tav tm="100000">
                                          <p:val>
                                            <p:strVal val="#ppt_x"/>
                                          </p:val>
                                        </p:tav>
                                      </p:tavLst>
                                    </p:anim>
                                    <p:anim calcmode="lin" valueType="num">
                                      <p:cBhvr additive="base">
                                        <p:cTn id="20" dur="500" fill="hold"/>
                                        <p:tgtEl>
                                          <p:spTgt spid="7375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mph" presetSubtype="2" fill="hold" nodeType="clickEffect">
                                  <p:stCondLst>
                                    <p:cond delay="0"/>
                                  </p:stCondLst>
                                  <p:childTnLst>
                                    <p:animClr clrSpc="rgb" dir="cw">
                                      <p:cBhvr>
                                        <p:cTn id="24" dur="2000" fill="hold"/>
                                        <p:tgtEl>
                                          <p:spTgt spid="73739"/>
                                        </p:tgtEl>
                                        <p:attrNameLst>
                                          <p:attrName>fillcolor</p:attrName>
                                        </p:attrNameLst>
                                      </p:cBhvr>
                                      <p:to>
                                        <a:schemeClr val="accent2"/>
                                      </p:to>
                                    </p:animClr>
                                    <p:set>
                                      <p:cBhvr>
                                        <p:cTn id="25" dur="2000" fill="hold"/>
                                        <p:tgtEl>
                                          <p:spTgt spid="73739"/>
                                        </p:tgtEl>
                                        <p:attrNameLst>
                                          <p:attrName>fill.type</p:attrName>
                                        </p:attrNameLst>
                                      </p:cBhvr>
                                      <p:to>
                                        <p:strVal val="solid"/>
                                      </p:to>
                                    </p:set>
                                    <p:set>
                                      <p:cBhvr>
                                        <p:cTn id="26" dur="2000" fill="hold"/>
                                        <p:tgtEl>
                                          <p:spTgt spid="73739"/>
                                        </p:tgtEl>
                                        <p:attrNameLst>
                                          <p:attrName>fill.on</p:attrName>
                                        </p:attrNameLst>
                                      </p:cBhvr>
                                      <p:to>
                                        <p:strVal val="tru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0" fill="hold">
                                          <p:stCondLst>
                                            <p:cond delay="0"/>
                                          </p:stCondLst>
                                        </p:cTn>
                                        <p:tgtEl>
                                          <p:spTgt spid="73731"/>
                                        </p:tgtEl>
                                        <p:attrNameLst>
                                          <p:attrName>style.visibility</p:attrName>
                                        </p:attrNameLst>
                                      </p:cBhvr>
                                      <p:to>
                                        <p:strVal val="visible"/>
                                      </p:to>
                                    </p:set>
                                    <p:animEffect transition="in" filter="blinds(horizontal)">
                                      <p:cBhvr>
                                        <p:cTn id="31" dur="500"/>
                                        <p:tgtEl>
                                          <p:spTgt spid="7373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6" presetClass="emph" presetSubtype="0" fill="hold" grpId="1" nodeType="clickEffect">
                                  <p:stCondLst>
                                    <p:cond delay="0"/>
                                  </p:stCondLst>
                                  <p:childTnLst>
                                    <p:animEffect transition="out" filter="fade">
                                      <p:cBhvr>
                                        <p:cTn id="35" dur="500" tmFilter="0, 0; .2, .5; .8, .5; 1, 0"/>
                                        <p:tgtEl>
                                          <p:spTgt spid="73752"/>
                                        </p:tgtEl>
                                      </p:cBhvr>
                                    </p:animEffect>
                                    <p:animScale>
                                      <p:cBhvr>
                                        <p:cTn id="36" dur="250" autoRev="1" fill="hold"/>
                                        <p:tgtEl>
                                          <p:spTgt spid="73752"/>
                                        </p:tgtEl>
                                      </p:cBhvr>
                                      <p:by x="105000" y="105000"/>
                                    </p:animScale>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mph" presetSubtype="2" autoRev="1" fill="hold" nodeType="clickEffect">
                                  <p:stCondLst>
                                    <p:cond delay="0"/>
                                  </p:stCondLst>
                                  <p:childTnLst>
                                    <p:animClr clrSpc="rgb" dir="cw">
                                      <p:cBhvr>
                                        <p:cTn id="40" dur="2000" fill="hold"/>
                                        <p:tgtEl>
                                          <p:spTgt spid="73740"/>
                                        </p:tgtEl>
                                        <p:attrNameLst>
                                          <p:attrName>fillcolor</p:attrName>
                                        </p:attrNameLst>
                                      </p:cBhvr>
                                      <p:to>
                                        <a:schemeClr val="accent2"/>
                                      </p:to>
                                    </p:animClr>
                                    <p:set>
                                      <p:cBhvr>
                                        <p:cTn id="41" dur="2000" fill="hold"/>
                                        <p:tgtEl>
                                          <p:spTgt spid="73740"/>
                                        </p:tgtEl>
                                        <p:attrNameLst>
                                          <p:attrName>fill.type</p:attrName>
                                        </p:attrNameLst>
                                      </p:cBhvr>
                                      <p:to>
                                        <p:strVal val="solid"/>
                                      </p:to>
                                    </p:set>
                                    <p:set>
                                      <p:cBhvr>
                                        <p:cTn id="42" dur="2000" fill="hold"/>
                                        <p:tgtEl>
                                          <p:spTgt spid="73740"/>
                                        </p:tgtEl>
                                        <p:attrNameLst>
                                          <p:attrName>fill.on</p:attrName>
                                        </p:attrNameLst>
                                      </p:cBhvr>
                                      <p:to>
                                        <p:strVal val="tru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0" fill="hold">
                                          <p:stCondLst>
                                            <p:cond delay="0"/>
                                          </p:stCondLst>
                                        </p:cTn>
                                        <p:tgtEl>
                                          <p:spTgt spid="73753"/>
                                        </p:tgtEl>
                                        <p:attrNameLst>
                                          <p:attrName>style.visibility</p:attrName>
                                        </p:attrNameLst>
                                      </p:cBhvr>
                                      <p:to>
                                        <p:strVal val="visible"/>
                                      </p:to>
                                    </p:set>
                                    <p:anim calcmode="lin" valueType="num">
                                      <p:cBhvr additive="base">
                                        <p:cTn id="47" dur="500" fill="hold"/>
                                        <p:tgtEl>
                                          <p:spTgt spid="73753"/>
                                        </p:tgtEl>
                                        <p:attrNameLst>
                                          <p:attrName>ppt_x</p:attrName>
                                        </p:attrNameLst>
                                      </p:cBhvr>
                                      <p:tavLst>
                                        <p:tav tm="0">
                                          <p:val>
                                            <p:strVal val="0-#ppt_w/2"/>
                                          </p:val>
                                        </p:tav>
                                        <p:tav tm="100000">
                                          <p:val>
                                            <p:strVal val="#ppt_x"/>
                                          </p:val>
                                        </p:tav>
                                      </p:tavLst>
                                    </p:anim>
                                    <p:anim calcmode="lin" valueType="num">
                                      <p:cBhvr additive="base">
                                        <p:cTn id="48" dur="500" fill="hold"/>
                                        <p:tgtEl>
                                          <p:spTgt spid="73753"/>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0" fill="hold">
                                          <p:stCondLst>
                                            <p:cond delay="0"/>
                                          </p:stCondLst>
                                        </p:cTn>
                                        <p:tgtEl>
                                          <p:spTgt spid="73755"/>
                                        </p:tgtEl>
                                        <p:attrNameLst>
                                          <p:attrName>style.visibility</p:attrName>
                                        </p:attrNameLst>
                                      </p:cBhvr>
                                      <p:to>
                                        <p:strVal val="visible"/>
                                      </p:to>
                                    </p:set>
                                    <p:anim calcmode="lin" valueType="num">
                                      <p:cBhvr additive="base">
                                        <p:cTn id="53" dur="500" fill="hold"/>
                                        <p:tgtEl>
                                          <p:spTgt spid="73755"/>
                                        </p:tgtEl>
                                        <p:attrNameLst>
                                          <p:attrName>ppt_x</p:attrName>
                                        </p:attrNameLst>
                                      </p:cBhvr>
                                      <p:tavLst>
                                        <p:tav tm="0">
                                          <p:val>
                                            <p:strVal val="0-#ppt_w/2"/>
                                          </p:val>
                                        </p:tav>
                                        <p:tav tm="100000">
                                          <p:val>
                                            <p:strVal val="#ppt_x"/>
                                          </p:val>
                                        </p:tav>
                                      </p:tavLst>
                                    </p:anim>
                                    <p:anim calcmode="lin" valueType="num">
                                      <p:cBhvr additive="base">
                                        <p:cTn id="54" dur="500" fill="hold"/>
                                        <p:tgtEl>
                                          <p:spTgt spid="73755"/>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8" fill="hold" grpId="0" nodeType="clickEffect">
                                  <p:stCondLst>
                                    <p:cond delay="0"/>
                                  </p:stCondLst>
                                  <p:childTnLst>
                                    <p:set>
                                      <p:cBhvr>
                                        <p:cTn id="58" dur="0" fill="hold">
                                          <p:stCondLst>
                                            <p:cond delay="0"/>
                                          </p:stCondLst>
                                        </p:cTn>
                                        <p:tgtEl>
                                          <p:spTgt spid="73754"/>
                                        </p:tgtEl>
                                        <p:attrNameLst>
                                          <p:attrName>style.visibility</p:attrName>
                                        </p:attrNameLst>
                                      </p:cBhvr>
                                      <p:to>
                                        <p:strVal val="visible"/>
                                      </p:to>
                                    </p:set>
                                    <p:anim calcmode="lin" valueType="num">
                                      <p:cBhvr additive="base">
                                        <p:cTn id="59" dur="500" fill="hold"/>
                                        <p:tgtEl>
                                          <p:spTgt spid="73754"/>
                                        </p:tgtEl>
                                        <p:attrNameLst>
                                          <p:attrName>ppt_x</p:attrName>
                                        </p:attrNameLst>
                                      </p:cBhvr>
                                      <p:tavLst>
                                        <p:tav tm="0">
                                          <p:val>
                                            <p:strVal val="0-#ppt_w/2"/>
                                          </p:val>
                                        </p:tav>
                                        <p:tav tm="100000">
                                          <p:val>
                                            <p:strVal val="#ppt_x"/>
                                          </p:val>
                                        </p:tav>
                                      </p:tavLst>
                                    </p:anim>
                                    <p:anim calcmode="lin" valueType="num">
                                      <p:cBhvr additive="base">
                                        <p:cTn id="60" dur="500" fill="hold"/>
                                        <p:tgtEl>
                                          <p:spTgt spid="73754"/>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mph" presetSubtype="2" fill="hold" nodeType="clickEffect">
                                  <p:stCondLst>
                                    <p:cond delay="0"/>
                                  </p:stCondLst>
                                  <p:childTnLst>
                                    <p:animClr clrSpc="rgb" dir="cw">
                                      <p:cBhvr>
                                        <p:cTn id="64" dur="2000" fill="hold"/>
                                        <p:tgtEl>
                                          <p:spTgt spid="73740"/>
                                        </p:tgtEl>
                                        <p:attrNameLst>
                                          <p:attrName>fillcolor</p:attrName>
                                        </p:attrNameLst>
                                      </p:cBhvr>
                                      <p:to>
                                        <a:schemeClr val="accent2"/>
                                      </p:to>
                                    </p:animClr>
                                    <p:set>
                                      <p:cBhvr>
                                        <p:cTn id="65" dur="2000" fill="hold"/>
                                        <p:tgtEl>
                                          <p:spTgt spid="73740"/>
                                        </p:tgtEl>
                                        <p:attrNameLst>
                                          <p:attrName>fill.type</p:attrName>
                                        </p:attrNameLst>
                                      </p:cBhvr>
                                      <p:to>
                                        <p:strVal val="solid"/>
                                      </p:to>
                                    </p:set>
                                    <p:set>
                                      <p:cBhvr>
                                        <p:cTn id="66" dur="2000" fill="hold"/>
                                        <p:tgtEl>
                                          <p:spTgt spid="73740"/>
                                        </p:tgtEl>
                                        <p:attrNameLst>
                                          <p:attrName>fill.on</p:attrName>
                                        </p:attrNameLst>
                                      </p:cBhvr>
                                      <p:to>
                                        <p:strVal val="tru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grpId="0" nodeType="clickEffect">
                                  <p:stCondLst>
                                    <p:cond delay="0"/>
                                  </p:stCondLst>
                                  <p:childTnLst>
                                    <p:set>
                                      <p:cBhvr>
                                        <p:cTn id="70" dur="0" fill="hold">
                                          <p:stCondLst>
                                            <p:cond delay="0"/>
                                          </p:stCondLst>
                                        </p:cTn>
                                        <p:tgtEl>
                                          <p:spTgt spid="73732"/>
                                        </p:tgtEl>
                                        <p:attrNameLst>
                                          <p:attrName>style.visibility</p:attrName>
                                        </p:attrNameLst>
                                      </p:cBhvr>
                                      <p:to>
                                        <p:strVal val="visible"/>
                                      </p:to>
                                    </p:set>
                                    <p:animEffect transition="in" filter="blinds(horizontal)">
                                      <p:cBhvr>
                                        <p:cTn id="71" dur="500"/>
                                        <p:tgtEl>
                                          <p:spTgt spid="73732"/>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6" presetClass="emph" presetSubtype="0" fill="hold" grpId="1" nodeType="clickEffect">
                                  <p:stCondLst>
                                    <p:cond delay="0"/>
                                  </p:stCondLst>
                                  <p:childTnLst>
                                    <p:animEffect transition="out" filter="fade">
                                      <p:cBhvr>
                                        <p:cTn id="75" dur="500" tmFilter="0, 0; .2, .5; .8, .5; 1, 0"/>
                                        <p:tgtEl>
                                          <p:spTgt spid="73753"/>
                                        </p:tgtEl>
                                      </p:cBhvr>
                                    </p:animEffect>
                                    <p:animScale>
                                      <p:cBhvr>
                                        <p:cTn id="76" dur="250" autoRev="1" fill="hold"/>
                                        <p:tgtEl>
                                          <p:spTgt spid="73753"/>
                                        </p:tgtEl>
                                      </p:cBhvr>
                                      <p:by x="105000" y="105000"/>
                                    </p:animScale>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mph" presetSubtype="2" fill="hold" nodeType="clickEffect">
                                  <p:stCondLst>
                                    <p:cond delay="0"/>
                                  </p:stCondLst>
                                  <p:childTnLst>
                                    <p:animClr clrSpc="rgb" dir="cw">
                                      <p:cBhvr>
                                        <p:cTn id="80" dur="2000" fill="hold"/>
                                        <p:tgtEl>
                                          <p:spTgt spid="73742"/>
                                        </p:tgtEl>
                                        <p:attrNameLst>
                                          <p:attrName>fillcolor</p:attrName>
                                        </p:attrNameLst>
                                      </p:cBhvr>
                                      <p:to>
                                        <a:schemeClr val="accent2"/>
                                      </p:to>
                                    </p:animClr>
                                    <p:set>
                                      <p:cBhvr>
                                        <p:cTn id="81" dur="2000" fill="hold"/>
                                        <p:tgtEl>
                                          <p:spTgt spid="73742"/>
                                        </p:tgtEl>
                                        <p:attrNameLst>
                                          <p:attrName>fill.type</p:attrName>
                                        </p:attrNameLst>
                                      </p:cBhvr>
                                      <p:to>
                                        <p:strVal val="solid"/>
                                      </p:to>
                                    </p:set>
                                    <p:set>
                                      <p:cBhvr>
                                        <p:cTn id="82" dur="2000" fill="hold"/>
                                        <p:tgtEl>
                                          <p:spTgt spid="73742"/>
                                        </p:tgtEl>
                                        <p:attrNameLst>
                                          <p:attrName>fill.on</p:attrName>
                                        </p:attrNameLst>
                                      </p:cBhvr>
                                      <p:to>
                                        <p:strVal val="tru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0" fill="hold">
                                          <p:stCondLst>
                                            <p:cond delay="0"/>
                                          </p:stCondLst>
                                        </p:cTn>
                                        <p:tgtEl>
                                          <p:spTgt spid="73733"/>
                                        </p:tgtEl>
                                        <p:attrNameLst>
                                          <p:attrName>style.visibility</p:attrName>
                                        </p:attrNameLst>
                                      </p:cBhvr>
                                      <p:to>
                                        <p:strVal val="visible"/>
                                      </p:to>
                                    </p:set>
                                    <p:animEffect transition="in" filter="blinds(horizontal)">
                                      <p:cBhvr>
                                        <p:cTn id="87" dur="500"/>
                                        <p:tgtEl>
                                          <p:spTgt spid="7373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6" presetClass="emph" presetSubtype="0" fill="hold" grpId="1" nodeType="clickEffect">
                                  <p:stCondLst>
                                    <p:cond delay="0"/>
                                  </p:stCondLst>
                                  <p:childTnLst>
                                    <p:animEffect transition="out" filter="fade">
                                      <p:cBhvr>
                                        <p:cTn id="91" dur="500" tmFilter="0, 0; .2, .5; .8, .5; 1, 0"/>
                                        <p:tgtEl>
                                          <p:spTgt spid="73755"/>
                                        </p:tgtEl>
                                      </p:cBhvr>
                                    </p:animEffect>
                                    <p:animScale>
                                      <p:cBhvr>
                                        <p:cTn id="92" dur="250" autoRev="1" fill="hold"/>
                                        <p:tgtEl>
                                          <p:spTgt spid="73755"/>
                                        </p:tgtEl>
                                      </p:cBhvr>
                                      <p:by x="105000" y="105000"/>
                                    </p:animScale>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mph" presetSubtype="2" fill="hold" nodeType="clickEffect">
                                  <p:stCondLst>
                                    <p:cond delay="0"/>
                                  </p:stCondLst>
                                  <p:childTnLst>
                                    <p:animClr clrSpc="rgb" dir="cw">
                                      <p:cBhvr>
                                        <p:cTn id="96" dur="2000" fill="hold"/>
                                        <p:tgtEl>
                                          <p:spTgt spid="73743"/>
                                        </p:tgtEl>
                                        <p:attrNameLst>
                                          <p:attrName>fillcolor</p:attrName>
                                        </p:attrNameLst>
                                      </p:cBhvr>
                                      <p:to>
                                        <a:schemeClr val="accent2"/>
                                      </p:to>
                                    </p:animClr>
                                    <p:set>
                                      <p:cBhvr>
                                        <p:cTn id="97" dur="2000" fill="hold"/>
                                        <p:tgtEl>
                                          <p:spTgt spid="73743"/>
                                        </p:tgtEl>
                                        <p:attrNameLst>
                                          <p:attrName>fill.type</p:attrName>
                                        </p:attrNameLst>
                                      </p:cBhvr>
                                      <p:to>
                                        <p:strVal val="solid"/>
                                      </p:to>
                                    </p:set>
                                    <p:set>
                                      <p:cBhvr>
                                        <p:cTn id="98" dur="2000" fill="hold"/>
                                        <p:tgtEl>
                                          <p:spTgt spid="73743"/>
                                        </p:tgtEl>
                                        <p:attrNameLst>
                                          <p:attrName>fill.on</p:attrName>
                                        </p:attrNameLst>
                                      </p:cBhvr>
                                      <p:to>
                                        <p:strVal val="tru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3" presetClass="entr" presetSubtype="10" fill="hold" grpId="0" nodeType="clickEffect">
                                  <p:stCondLst>
                                    <p:cond delay="0"/>
                                  </p:stCondLst>
                                  <p:childTnLst>
                                    <p:set>
                                      <p:cBhvr>
                                        <p:cTn id="102" dur="0" fill="hold">
                                          <p:stCondLst>
                                            <p:cond delay="0"/>
                                          </p:stCondLst>
                                        </p:cTn>
                                        <p:tgtEl>
                                          <p:spTgt spid="73734"/>
                                        </p:tgtEl>
                                        <p:attrNameLst>
                                          <p:attrName>style.visibility</p:attrName>
                                        </p:attrNameLst>
                                      </p:cBhvr>
                                      <p:to>
                                        <p:strVal val="visible"/>
                                      </p:to>
                                    </p:set>
                                    <p:animEffect transition="in" filter="blinds(horizontal)">
                                      <p:cBhvr>
                                        <p:cTn id="103" dur="500"/>
                                        <p:tgtEl>
                                          <p:spTgt spid="73734"/>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 presetClass="emph" presetSubtype="2" fill="hold" nodeType="clickEffect">
                                  <p:stCondLst>
                                    <p:cond delay="0"/>
                                  </p:stCondLst>
                                  <p:childTnLst>
                                    <p:animClr clrSpc="rgb" dir="cw">
                                      <p:cBhvr>
                                        <p:cTn id="107" dur="2000" fill="hold"/>
                                        <p:tgtEl>
                                          <p:spTgt spid="73745"/>
                                        </p:tgtEl>
                                        <p:attrNameLst>
                                          <p:attrName>fillcolor</p:attrName>
                                        </p:attrNameLst>
                                      </p:cBhvr>
                                      <p:to>
                                        <a:schemeClr val="accent2"/>
                                      </p:to>
                                    </p:animClr>
                                    <p:set>
                                      <p:cBhvr>
                                        <p:cTn id="108" dur="2000" fill="hold"/>
                                        <p:tgtEl>
                                          <p:spTgt spid="73745"/>
                                        </p:tgtEl>
                                        <p:attrNameLst>
                                          <p:attrName>fill.type</p:attrName>
                                        </p:attrNameLst>
                                      </p:cBhvr>
                                      <p:to>
                                        <p:strVal val="solid"/>
                                      </p:to>
                                    </p:set>
                                    <p:set>
                                      <p:cBhvr>
                                        <p:cTn id="109" dur="2000" fill="hold"/>
                                        <p:tgtEl>
                                          <p:spTgt spid="73745"/>
                                        </p:tgtEl>
                                        <p:attrNameLst>
                                          <p:attrName>fill.on</p:attrName>
                                        </p:attrNameLst>
                                      </p:cBhvr>
                                      <p:to>
                                        <p:strVal val="true"/>
                                      </p:to>
                                    </p:se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3" presetClass="entr" presetSubtype="10" fill="hold" grpId="0" nodeType="clickEffect">
                                  <p:stCondLst>
                                    <p:cond delay="0"/>
                                  </p:stCondLst>
                                  <p:childTnLst>
                                    <p:set>
                                      <p:cBhvr>
                                        <p:cTn id="113" dur="0" fill="hold">
                                          <p:stCondLst>
                                            <p:cond delay="0"/>
                                          </p:stCondLst>
                                        </p:cTn>
                                        <p:tgtEl>
                                          <p:spTgt spid="73735"/>
                                        </p:tgtEl>
                                        <p:attrNameLst>
                                          <p:attrName>style.visibility</p:attrName>
                                        </p:attrNameLst>
                                      </p:cBhvr>
                                      <p:to>
                                        <p:strVal val="visible"/>
                                      </p:to>
                                    </p:set>
                                    <p:animEffect transition="in" filter="blinds(horizontal)">
                                      <p:cBhvr>
                                        <p:cTn id="114" dur="500"/>
                                        <p:tgtEl>
                                          <p:spTgt spid="73735"/>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6" presetClass="emph" presetSubtype="0" fill="hold" grpId="1" nodeType="clickEffect">
                                  <p:stCondLst>
                                    <p:cond delay="0"/>
                                  </p:stCondLst>
                                  <p:childTnLst>
                                    <p:animEffect transition="out" filter="fade">
                                      <p:cBhvr>
                                        <p:cTn id="118" dur="500" tmFilter="0, 0; .2, .5; .8, .5; 1, 0"/>
                                        <p:tgtEl>
                                          <p:spTgt spid="73754"/>
                                        </p:tgtEl>
                                      </p:cBhvr>
                                    </p:animEffect>
                                    <p:animScale>
                                      <p:cBhvr>
                                        <p:cTn id="119" dur="250" autoRev="1" fill="hold"/>
                                        <p:tgtEl>
                                          <p:spTgt spid="73754"/>
                                        </p:tgtEl>
                                      </p:cBhvr>
                                      <p:by x="105000" y="105000"/>
                                    </p:animScale>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 presetClass="emph" presetSubtype="2" fill="hold" nodeType="clickEffect">
                                  <p:stCondLst>
                                    <p:cond delay="0"/>
                                  </p:stCondLst>
                                  <p:childTnLst>
                                    <p:animClr clrSpc="rgb" dir="cw">
                                      <p:cBhvr>
                                        <p:cTn id="123" dur="2000" fill="hold"/>
                                        <p:tgtEl>
                                          <p:spTgt spid="73744"/>
                                        </p:tgtEl>
                                        <p:attrNameLst>
                                          <p:attrName>fillcolor</p:attrName>
                                        </p:attrNameLst>
                                      </p:cBhvr>
                                      <p:to>
                                        <a:schemeClr val="accent2"/>
                                      </p:to>
                                    </p:animClr>
                                    <p:set>
                                      <p:cBhvr>
                                        <p:cTn id="124" dur="2000" fill="hold"/>
                                        <p:tgtEl>
                                          <p:spTgt spid="73744"/>
                                        </p:tgtEl>
                                        <p:attrNameLst>
                                          <p:attrName>fill.type</p:attrName>
                                        </p:attrNameLst>
                                      </p:cBhvr>
                                      <p:to>
                                        <p:strVal val="solid"/>
                                      </p:to>
                                    </p:set>
                                    <p:set>
                                      <p:cBhvr>
                                        <p:cTn id="125" dur="2000" fill="hold"/>
                                        <p:tgtEl>
                                          <p:spTgt spid="73744"/>
                                        </p:tgtEl>
                                        <p:attrNameLst>
                                          <p:attrName>fill.on</p:attrName>
                                        </p:attrNameLst>
                                      </p:cBhvr>
                                      <p:to>
                                        <p:strVal val="true"/>
                                      </p:to>
                                    </p:se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3" presetClass="entr" presetSubtype="10" fill="hold" grpId="0" nodeType="clickEffect">
                                  <p:stCondLst>
                                    <p:cond delay="0"/>
                                  </p:stCondLst>
                                  <p:childTnLst>
                                    <p:set>
                                      <p:cBhvr>
                                        <p:cTn id="129" dur="0" fill="hold">
                                          <p:stCondLst>
                                            <p:cond delay="0"/>
                                          </p:stCondLst>
                                        </p:cTn>
                                        <p:tgtEl>
                                          <p:spTgt spid="73736"/>
                                        </p:tgtEl>
                                        <p:attrNameLst>
                                          <p:attrName>style.visibility</p:attrName>
                                        </p:attrNameLst>
                                      </p:cBhvr>
                                      <p:to>
                                        <p:strVal val="visible"/>
                                      </p:to>
                                    </p:set>
                                    <p:animEffect transition="in" filter="blinds(horizontal)">
                                      <p:cBhvr>
                                        <p:cTn id="130" dur="500"/>
                                        <p:tgtEl>
                                          <p:spTgt spid="73736"/>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6" presetClass="emph" presetSubtype="0" fill="hold" grpId="1" nodeType="clickEffect">
                                  <p:stCondLst>
                                    <p:cond delay="0"/>
                                  </p:stCondLst>
                                  <p:childTnLst>
                                    <p:animEffect transition="out" filter="fade">
                                      <p:cBhvr>
                                        <p:cTn id="134" dur="500" tmFilter="0, 0; .2, .5; .8, .5; 1, 0"/>
                                        <p:tgtEl>
                                          <p:spTgt spid="73756"/>
                                        </p:tgtEl>
                                      </p:cBhvr>
                                    </p:animEffect>
                                    <p:animScale>
                                      <p:cBhvr>
                                        <p:cTn id="135" dur="250" autoRev="1" fill="hold"/>
                                        <p:tgtEl>
                                          <p:spTgt spid="73756"/>
                                        </p:tgtEl>
                                      </p:cBhvr>
                                      <p:by x="105000" y="105000"/>
                                    </p:animScale>
                                  </p:childTnLst>
                                </p:cTn>
                              </p:par>
                            </p:childTnLst>
                          </p:cTn>
                        </p:par>
                      </p:childTnLst>
                    </p:cTn>
                  </p:par>
                  <p:par>
                    <p:cTn id="136" fill="hold" nodeType="clickPar">
                      <p:stCondLst>
                        <p:cond delay="indefinite"/>
                      </p:stCondLst>
                      <p:childTnLst>
                        <p:par>
                          <p:cTn id="137" fill="hold" nodeType="withGroup">
                            <p:stCondLst>
                              <p:cond delay="0"/>
                            </p:stCondLst>
                            <p:childTnLst>
                              <p:par>
                                <p:cTn id="138" presetID="1" presetClass="emph" presetSubtype="2" fill="hold" nodeType="clickEffect">
                                  <p:stCondLst>
                                    <p:cond delay="0"/>
                                  </p:stCondLst>
                                  <p:childTnLst>
                                    <p:animClr clrSpc="rgb" dir="cw">
                                      <p:cBhvr>
                                        <p:cTn id="139" dur="2000" fill="hold"/>
                                        <p:tgtEl>
                                          <p:spTgt spid="73741"/>
                                        </p:tgtEl>
                                        <p:attrNameLst>
                                          <p:attrName>fillcolor</p:attrName>
                                        </p:attrNameLst>
                                      </p:cBhvr>
                                      <p:to>
                                        <a:schemeClr val="accent2"/>
                                      </p:to>
                                    </p:animClr>
                                    <p:set>
                                      <p:cBhvr>
                                        <p:cTn id="140" dur="2000" fill="hold"/>
                                        <p:tgtEl>
                                          <p:spTgt spid="73741"/>
                                        </p:tgtEl>
                                        <p:attrNameLst>
                                          <p:attrName>fill.type</p:attrName>
                                        </p:attrNameLst>
                                      </p:cBhvr>
                                      <p:to>
                                        <p:strVal val="solid"/>
                                      </p:to>
                                    </p:set>
                                    <p:set>
                                      <p:cBhvr>
                                        <p:cTn id="141" dur="2000" fill="hold"/>
                                        <p:tgtEl>
                                          <p:spTgt spid="73741"/>
                                        </p:tgtEl>
                                        <p:attrNameLst>
                                          <p:attrName>fill.on</p:attrName>
                                        </p:attrNameLst>
                                      </p:cBhvr>
                                      <p:to>
                                        <p:strVal val="true"/>
                                      </p:to>
                                    </p:se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3" presetClass="entr" presetSubtype="10" fill="hold" grpId="0" nodeType="clickEffect">
                                  <p:stCondLst>
                                    <p:cond delay="0"/>
                                  </p:stCondLst>
                                  <p:childTnLst>
                                    <p:set>
                                      <p:cBhvr>
                                        <p:cTn id="145" dur="0" fill="hold">
                                          <p:stCondLst>
                                            <p:cond delay="0"/>
                                          </p:stCondLst>
                                        </p:cTn>
                                        <p:tgtEl>
                                          <p:spTgt spid="73738"/>
                                        </p:tgtEl>
                                        <p:attrNameLst>
                                          <p:attrName>style.visibility</p:attrName>
                                        </p:attrNameLst>
                                      </p:cBhvr>
                                      <p:to>
                                        <p:strVal val="visible"/>
                                      </p:to>
                                    </p:set>
                                    <p:animEffect transition="in" filter="blinds(horizontal)">
                                      <p:cBhvr>
                                        <p:cTn id="146" dur="500"/>
                                        <p:tgtEl>
                                          <p:spTgt spid="73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autoUpdateAnimBg="0"/>
      <p:bldP spid="73732" grpId="0" autoUpdateAnimBg="0"/>
      <p:bldP spid="73733" grpId="0" autoUpdateAnimBg="0"/>
      <p:bldP spid="73734" grpId="0" autoUpdateAnimBg="0"/>
      <p:bldP spid="73735" grpId="0" autoUpdateAnimBg="0"/>
      <p:bldP spid="73736" grpId="0" autoUpdateAnimBg="0"/>
      <p:bldP spid="73738" grpId="0" autoUpdateAnimBg="0"/>
      <p:bldP spid="73752" grpId="0" animBg="1"/>
      <p:bldP spid="73752" grpId="1" animBg="1"/>
      <p:bldP spid="73753" grpId="0" animBg="1"/>
      <p:bldP spid="73753" grpId="1" animBg="1"/>
      <p:bldP spid="73754" grpId="0" animBg="1"/>
      <p:bldP spid="73754" grpId="1" animBg="1"/>
      <p:bldP spid="73755" grpId="0" animBg="1"/>
      <p:bldP spid="73755" grpId="1" animBg="1"/>
      <p:bldP spid="73756" grpId="0" animBg="1"/>
      <p:bldP spid="73756" grpId="1"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0" y="4508500"/>
            <a:ext cx="9144000" cy="10064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20000"/>
              </a:spcBef>
              <a:spcAft>
                <a:spcPct val="0"/>
              </a:spcAft>
              <a:buClr>
                <a:srgbClr val="FF9900"/>
              </a:buClr>
              <a:buFont typeface="Wingdings" panose="05000000000000000000" pitchFamily="2" charset="2"/>
              <a:buChar char="l"/>
            </a:pPr>
            <a:r>
              <a:rPr lang="zh-CN" altLang="en-US">
                <a:solidFill>
                  <a:schemeClr val="hlink"/>
                </a:solidFill>
                <a:ea typeface="黑体" panose="02010609060101010101" pitchFamily="49" charset="-122"/>
              </a:rPr>
              <a:t>后根遍历</a:t>
            </a:r>
            <a:r>
              <a:rPr lang="zh-CN" altLang="en-US" sz="2800">
                <a:ea typeface="隶书" panose="02010509060101010101" pitchFamily="49" charset="-122"/>
              </a:rPr>
              <a:t>：</a:t>
            </a:r>
            <a:r>
              <a:rPr lang="zh-CN" altLang="en-US" sz="2800">
                <a:ea typeface="宋体" panose="02010600030101010101" pitchFamily="2" charset="-122"/>
              </a:rPr>
              <a:t>先依次后根遍历每棵子树，然后访问根结点</a:t>
            </a:r>
          </a:p>
        </p:txBody>
      </p:sp>
      <p:sp>
        <p:nvSpPr>
          <p:cNvPr id="74755" name="Oval 3"/>
          <p:cNvSpPr>
            <a:spLocks noChangeArrowheads="1"/>
          </p:cNvSpPr>
          <p:nvPr/>
        </p:nvSpPr>
        <p:spPr bwMode="auto">
          <a:xfrm>
            <a:off x="4355976" y="1149350"/>
            <a:ext cx="460375" cy="4635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2000">
                <a:latin typeface="Times New Roman" panose="02020603050405020304" pitchFamily="18" charset="0"/>
                <a:ea typeface="宋体" panose="02010600030101010101" pitchFamily="2" charset="-122"/>
              </a:rPr>
              <a:t>A</a:t>
            </a:r>
          </a:p>
        </p:txBody>
      </p:sp>
      <p:sp>
        <p:nvSpPr>
          <p:cNvPr id="74756" name="Oval 4"/>
          <p:cNvSpPr>
            <a:spLocks noChangeArrowheads="1"/>
          </p:cNvSpPr>
          <p:nvPr/>
        </p:nvSpPr>
        <p:spPr bwMode="auto">
          <a:xfrm>
            <a:off x="3714750" y="1955825"/>
            <a:ext cx="460375" cy="4635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2000">
                <a:latin typeface="Times New Roman" panose="02020603050405020304" pitchFamily="18" charset="0"/>
                <a:ea typeface="宋体" panose="02010600030101010101" pitchFamily="2" charset="-122"/>
              </a:rPr>
              <a:t>B</a:t>
            </a:r>
          </a:p>
        </p:txBody>
      </p:sp>
      <p:sp>
        <p:nvSpPr>
          <p:cNvPr id="74757" name="Oval 5"/>
          <p:cNvSpPr>
            <a:spLocks noChangeArrowheads="1"/>
          </p:cNvSpPr>
          <p:nvPr/>
        </p:nvSpPr>
        <p:spPr bwMode="auto">
          <a:xfrm>
            <a:off x="5097463" y="1907679"/>
            <a:ext cx="460375" cy="4635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2000">
                <a:latin typeface="Times New Roman" panose="02020603050405020304" pitchFamily="18" charset="0"/>
                <a:ea typeface="宋体" panose="02010600030101010101" pitchFamily="2" charset="-122"/>
              </a:rPr>
              <a:t>D</a:t>
            </a:r>
          </a:p>
        </p:txBody>
      </p:sp>
      <p:sp>
        <p:nvSpPr>
          <p:cNvPr id="74758" name="Oval 6"/>
          <p:cNvSpPr>
            <a:spLocks noChangeArrowheads="1"/>
          </p:cNvSpPr>
          <p:nvPr/>
        </p:nvSpPr>
        <p:spPr bwMode="auto">
          <a:xfrm>
            <a:off x="3063875" y="2778150"/>
            <a:ext cx="460375" cy="4635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2000">
                <a:latin typeface="Times New Roman" panose="02020603050405020304" pitchFamily="18" charset="0"/>
                <a:ea typeface="宋体" panose="02010600030101010101" pitchFamily="2" charset="-122"/>
              </a:rPr>
              <a:t>E</a:t>
            </a:r>
          </a:p>
        </p:txBody>
      </p:sp>
      <p:sp>
        <p:nvSpPr>
          <p:cNvPr id="74759" name="Oval 7"/>
          <p:cNvSpPr>
            <a:spLocks noChangeArrowheads="1"/>
          </p:cNvSpPr>
          <p:nvPr/>
        </p:nvSpPr>
        <p:spPr bwMode="auto">
          <a:xfrm>
            <a:off x="3716338" y="2778150"/>
            <a:ext cx="460375" cy="4635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2000">
                <a:latin typeface="Times New Roman" panose="02020603050405020304" pitchFamily="18" charset="0"/>
                <a:ea typeface="宋体" panose="02010600030101010101" pitchFamily="2" charset="-122"/>
              </a:rPr>
              <a:t>F</a:t>
            </a:r>
          </a:p>
        </p:txBody>
      </p:sp>
      <p:sp>
        <p:nvSpPr>
          <p:cNvPr id="74760" name="Oval 8"/>
          <p:cNvSpPr>
            <a:spLocks noChangeArrowheads="1"/>
          </p:cNvSpPr>
          <p:nvPr/>
        </p:nvSpPr>
        <p:spPr bwMode="auto">
          <a:xfrm>
            <a:off x="4384675" y="2760688"/>
            <a:ext cx="460375" cy="4635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2000">
                <a:latin typeface="Times New Roman" panose="02020603050405020304" pitchFamily="18" charset="0"/>
                <a:ea typeface="宋体" panose="02010600030101010101" pitchFamily="2" charset="-122"/>
              </a:rPr>
              <a:t>G</a:t>
            </a:r>
          </a:p>
        </p:txBody>
      </p:sp>
      <p:sp>
        <p:nvSpPr>
          <p:cNvPr id="74761" name="Oval 9"/>
          <p:cNvSpPr>
            <a:spLocks noChangeArrowheads="1"/>
          </p:cNvSpPr>
          <p:nvPr/>
        </p:nvSpPr>
        <p:spPr bwMode="auto">
          <a:xfrm>
            <a:off x="3695700" y="3570313"/>
            <a:ext cx="460375" cy="4635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2000">
                <a:latin typeface="Times New Roman" panose="02020603050405020304" pitchFamily="18" charset="0"/>
                <a:ea typeface="宋体" panose="02010600030101010101" pitchFamily="2" charset="-122"/>
              </a:rPr>
              <a:t>I</a:t>
            </a:r>
          </a:p>
        </p:txBody>
      </p:sp>
      <p:sp>
        <p:nvSpPr>
          <p:cNvPr id="74762" name="Line 10"/>
          <p:cNvSpPr>
            <a:spLocks noChangeShapeType="1"/>
          </p:cNvSpPr>
          <p:nvPr/>
        </p:nvSpPr>
        <p:spPr bwMode="auto">
          <a:xfrm>
            <a:off x="4716017" y="1585417"/>
            <a:ext cx="567060" cy="32226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74763" name="Line 11"/>
          <p:cNvSpPr>
            <a:spLocks noChangeShapeType="1"/>
          </p:cNvSpPr>
          <p:nvPr/>
        </p:nvSpPr>
        <p:spPr bwMode="auto">
          <a:xfrm flipH="1">
            <a:off x="3930650" y="1578149"/>
            <a:ext cx="551880" cy="3887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74764" name="Line 12"/>
          <p:cNvSpPr>
            <a:spLocks noChangeShapeType="1"/>
          </p:cNvSpPr>
          <p:nvPr/>
        </p:nvSpPr>
        <p:spPr bwMode="auto">
          <a:xfrm>
            <a:off x="3930650" y="2428900"/>
            <a:ext cx="0" cy="371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4765" name="Line 13"/>
          <p:cNvSpPr>
            <a:spLocks noChangeShapeType="1"/>
          </p:cNvSpPr>
          <p:nvPr/>
        </p:nvSpPr>
        <p:spPr bwMode="auto">
          <a:xfrm flipH="1">
            <a:off x="3313113" y="2341588"/>
            <a:ext cx="441325" cy="441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4766" name="Line 14"/>
          <p:cNvSpPr>
            <a:spLocks noChangeShapeType="1"/>
          </p:cNvSpPr>
          <p:nvPr/>
        </p:nvSpPr>
        <p:spPr bwMode="auto">
          <a:xfrm>
            <a:off x="4124325" y="2324125"/>
            <a:ext cx="458788" cy="458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4767" name="Line 15"/>
          <p:cNvSpPr>
            <a:spLocks noChangeShapeType="1"/>
          </p:cNvSpPr>
          <p:nvPr/>
        </p:nvSpPr>
        <p:spPr bwMode="auto">
          <a:xfrm>
            <a:off x="3930650" y="3240113"/>
            <a:ext cx="0" cy="354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4769" name="Text Box 17"/>
          <p:cNvSpPr txBox="1">
            <a:spLocks noChangeArrowheads="1"/>
          </p:cNvSpPr>
          <p:nvPr/>
        </p:nvSpPr>
        <p:spPr bwMode="auto">
          <a:xfrm>
            <a:off x="4043363" y="5311800"/>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400">
                <a:solidFill>
                  <a:srgbClr val="0000FF"/>
                </a:solidFill>
                <a:latin typeface="Times New Roman" panose="02020603050405020304" pitchFamily="18" charset="0"/>
                <a:ea typeface="宋体" panose="02010600030101010101" pitchFamily="2" charset="-122"/>
              </a:rPr>
              <a:t>E</a:t>
            </a:r>
          </a:p>
        </p:txBody>
      </p:sp>
      <p:sp>
        <p:nvSpPr>
          <p:cNvPr id="74770" name="Text Box 18"/>
          <p:cNvSpPr txBox="1">
            <a:spLocks noChangeArrowheads="1"/>
          </p:cNvSpPr>
          <p:nvPr/>
        </p:nvSpPr>
        <p:spPr bwMode="auto">
          <a:xfrm>
            <a:off x="4302125" y="5311800"/>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400">
                <a:solidFill>
                  <a:srgbClr val="0000FF"/>
                </a:solidFill>
                <a:latin typeface="Times New Roman" panose="02020603050405020304" pitchFamily="18" charset="0"/>
                <a:ea typeface="宋体" panose="02010600030101010101" pitchFamily="2" charset="-122"/>
              </a:rPr>
              <a:t>I</a:t>
            </a:r>
          </a:p>
        </p:txBody>
      </p:sp>
      <p:sp>
        <p:nvSpPr>
          <p:cNvPr id="74771" name="Text Box 19"/>
          <p:cNvSpPr txBox="1">
            <a:spLocks noChangeArrowheads="1"/>
          </p:cNvSpPr>
          <p:nvPr/>
        </p:nvSpPr>
        <p:spPr bwMode="auto">
          <a:xfrm>
            <a:off x="4560888" y="53118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400">
                <a:solidFill>
                  <a:srgbClr val="0000FF"/>
                </a:solidFill>
                <a:latin typeface="Times New Roman" panose="02020603050405020304" pitchFamily="18" charset="0"/>
                <a:ea typeface="宋体" panose="02010600030101010101" pitchFamily="2" charset="-122"/>
              </a:rPr>
              <a:t>F</a:t>
            </a:r>
          </a:p>
        </p:txBody>
      </p:sp>
      <p:sp>
        <p:nvSpPr>
          <p:cNvPr id="74772" name="Text Box 20"/>
          <p:cNvSpPr txBox="1">
            <a:spLocks noChangeArrowheads="1"/>
          </p:cNvSpPr>
          <p:nvPr/>
        </p:nvSpPr>
        <p:spPr bwMode="auto">
          <a:xfrm>
            <a:off x="4819650" y="53118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400">
                <a:solidFill>
                  <a:srgbClr val="0000FF"/>
                </a:solidFill>
                <a:latin typeface="Times New Roman" panose="02020603050405020304" pitchFamily="18" charset="0"/>
                <a:ea typeface="宋体" panose="02010600030101010101" pitchFamily="2" charset="-122"/>
              </a:rPr>
              <a:t>G</a:t>
            </a:r>
          </a:p>
        </p:txBody>
      </p:sp>
      <p:sp>
        <p:nvSpPr>
          <p:cNvPr id="74773" name="Text Box 21"/>
          <p:cNvSpPr txBox="1">
            <a:spLocks noChangeArrowheads="1"/>
          </p:cNvSpPr>
          <p:nvPr/>
        </p:nvSpPr>
        <p:spPr bwMode="auto">
          <a:xfrm>
            <a:off x="5078413" y="53118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400">
                <a:solidFill>
                  <a:srgbClr val="0000FF"/>
                </a:solidFill>
                <a:latin typeface="Times New Roman" panose="02020603050405020304" pitchFamily="18" charset="0"/>
                <a:ea typeface="宋体" panose="02010600030101010101" pitchFamily="2" charset="-122"/>
              </a:rPr>
              <a:t>B</a:t>
            </a:r>
          </a:p>
        </p:txBody>
      </p:sp>
      <p:sp>
        <p:nvSpPr>
          <p:cNvPr id="74774" name="Text Box 22"/>
          <p:cNvSpPr txBox="1">
            <a:spLocks noChangeArrowheads="1"/>
          </p:cNvSpPr>
          <p:nvPr/>
        </p:nvSpPr>
        <p:spPr bwMode="auto">
          <a:xfrm>
            <a:off x="5378450" y="53118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400">
                <a:solidFill>
                  <a:srgbClr val="0000FF"/>
                </a:solidFill>
                <a:latin typeface="Times New Roman" panose="02020603050405020304" pitchFamily="18" charset="0"/>
                <a:ea typeface="宋体" panose="02010600030101010101" pitchFamily="2" charset="-122"/>
              </a:rPr>
              <a:t>D</a:t>
            </a:r>
          </a:p>
        </p:txBody>
      </p:sp>
      <p:sp>
        <p:nvSpPr>
          <p:cNvPr id="74775" name="未知"/>
          <p:cNvSpPr>
            <a:spLocks/>
          </p:cNvSpPr>
          <p:nvPr/>
        </p:nvSpPr>
        <p:spPr bwMode="auto">
          <a:xfrm>
            <a:off x="2755900" y="1838499"/>
            <a:ext cx="2406650" cy="2601913"/>
          </a:xfrm>
          <a:custGeom>
            <a:avLst/>
            <a:gdLst>
              <a:gd name="T0" fmla="*/ 2147483646 w 1516"/>
              <a:gd name="T1" fmla="*/ 2147483646 h 1639"/>
              <a:gd name="T2" fmla="*/ 2147483646 w 1516"/>
              <a:gd name="T3" fmla="*/ 0 h 1639"/>
              <a:gd name="T4" fmla="*/ 2147483646 w 1516"/>
              <a:gd name="T5" fmla="*/ 2147483646 h 1639"/>
              <a:gd name="T6" fmla="*/ 2147483646 w 1516"/>
              <a:gd name="T7" fmla="*/ 2147483646 h 1639"/>
              <a:gd name="T8" fmla="*/ 2147483646 w 1516"/>
              <a:gd name="T9" fmla="*/ 2147483646 h 1639"/>
              <a:gd name="T10" fmla="*/ 2147483646 w 1516"/>
              <a:gd name="T11" fmla="*/ 2147483646 h 1639"/>
              <a:gd name="T12" fmla="*/ 2147483646 w 1516"/>
              <a:gd name="T13" fmla="*/ 2147483646 h 1639"/>
              <a:gd name="T14" fmla="*/ 2147483646 w 1516"/>
              <a:gd name="T15" fmla="*/ 2147483646 h 1639"/>
              <a:gd name="T16" fmla="*/ 2147483646 w 1516"/>
              <a:gd name="T17" fmla="*/ 2147483646 h 1639"/>
              <a:gd name="T18" fmla="*/ 2147483646 w 1516"/>
              <a:gd name="T19" fmla="*/ 2147483646 h 1639"/>
              <a:gd name="T20" fmla="*/ 2147483646 w 1516"/>
              <a:gd name="T21" fmla="*/ 2147483646 h 1639"/>
              <a:gd name="T22" fmla="*/ 2147483646 w 1516"/>
              <a:gd name="T23" fmla="*/ 2147483646 h 1639"/>
              <a:gd name="T24" fmla="*/ 2147483646 w 1516"/>
              <a:gd name="T25" fmla="*/ 2147483646 h 1639"/>
              <a:gd name="T26" fmla="*/ 2147483646 w 1516"/>
              <a:gd name="T27" fmla="*/ 2147483646 h 1639"/>
              <a:gd name="T28" fmla="*/ 2147483646 w 1516"/>
              <a:gd name="T29" fmla="*/ 2147483646 h 1639"/>
              <a:gd name="T30" fmla="*/ 2147483646 w 1516"/>
              <a:gd name="T31" fmla="*/ 2147483646 h 1639"/>
              <a:gd name="T32" fmla="*/ 2147483646 w 1516"/>
              <a:gd name="T33" fmla="*/ 2147483646 h 1639"/>
              <a:gd name="T34" fmla="*/ 2147483646 w 1516"/>
              <a:gd name="T35" fmla="*/ 2147483646 h 1639"/>
              <a:gd name="T36" fmla="*/ 2147483646 w 1516"/>
              <a:gd name="T37" fmla="*/ 2147483646 h 1639"/>
              <a:gd name="T38" fmla="*/ 2147483646 w 1516"/>
              <a:gd name="T39" fmla="*/ 2147483646 h 1639"/>
              <a:gd name="T40" fmla="*/ 2147483646 w 1516"/>
              <a:gd name="T41" fmla="*/ 2147483646 h 1639"/>
              <a:gd name="T42" fmla="*/ 2147483646 w 1516"/>
              <a:gd name="T43" fmla="*/ 2147483646 h 1639"/>
              <a:gd name="T44" fmla="*/ 2147483646 w 1516"/>
              <a:gd name="T45" fmla="*/ 2147483646 h 1639"/>
              <a:gd name="T46" fmla="*/ 2147483646 w 1516"/>
              <a:gd name="T47" fmla="*/ 2147483646 h 1639"/>
              <a:gd name="T48" fmla="*/ 2147483646 w 1516"/>
              <a:gd name="T49" fmla="*/ 2147483646 h 1639"/>
              <a:gd name="T50" fmla="*/ 2147483646 w 1516"/>
              <a:gd name="T51" fmla="*/ 2147483646 h 1639"/>
              <a:gd name="T52" fmla="*/ 2147483646 w 1516"/>
              <a:gd name="T53" fmla="*/ 2147483646 h 163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16"/>
              <a:gd name="T82" fmla="*/ 0 h 1639"/>
              <a:gd name="T83" fmla="*/ 1516 w 1516"/>
              <a:gd name="T84" fmla="*/ 1639 h 163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16" h="1639">
                <a:moveTo>
                  <a:pt x="507" y="36"/>
                </a:moveTo>
                <a:cubicBezTo>
                  <a:pt x="663" y="24"/>
                  <a:pt x="602" y="19"/>
                  <a:pt x="771" y="0"/>
                </a:cubicBezTo>
                <a:cubicBezTo>
                  <a:pt x="846" y="7"/>
                  <a:pt x="934" y="10"/>
                  <a:pt x="1004" y="45"/>
                </a:cubicBezTo>
                <a:cubicBezTo>
                  <a:pt x="1058" y="72"/>
                  <a:pt x="1099" y="123"/>
                  <a:pt x="1149" y="156"/>
                </a:cubicBezTo>
                <a:cubicBezTo>
                  <a:pt x="1156" y="167"/>
                  <a:pt x="1162" y="180"/>
                  <a:pt x="1171" y="189"/>
                </a:cubicBezTo>
                <a:cubicBezTo>
                  <a:pt x="1180" y="198"/>
                  <a:pt x="1197" y="200"/>
                  <a:pt x="1204" y="211"/>
                </a:cubicBezTo>
                <a:cubicBezTo>
                  <a:pt x="1216" y="231"/>
                  <a:pt x="1286" y="281"/>
                  <a:pt x="1299" y="300"/>
                </a:cubicBezTo>
                <a:cubicBezTo>
                  <a:pt x="1307" y="311"/>
                  <a:pt x="1241" y="300"/>
                  <a:pt x="1249" y="311"/>
                </a:cubicBezTo>
                <a:cubicBezTo>
                  <a:pt x="1273" y="383"/>
                  <a:pt x="1335" y="408"/>
                  <a:pt x="1359" y="480"/>
                </a:cubicBezTo>
                <a:cubicBezTo>
                  <a:pt x="1364" y="495"/>
                  <a:pt x="1378" y="561"/>
                  <a:pt x="1383" y="576"/>
                </a:cubicBezTo>
                <a:cubicBezTo>
                  <a:pt x="1390" y="598"/>
                  <a:pt x="1479" y="720"/>
                  <a:pt x="1479" y="720"/>
                </a:cubicBezTo>
                <a:cubicBezTo>
                  <a:pt x="1475" y="776"/>
                  <a:pt x="1473" y="761"/>
                  <a:pt x="1467" y="816"/>
                </a:cubicBezTo>
                <a:cubicBezTo>
                  <a:pt x="1458" y="900"/>
                  <a:pt x="1516" y="958"/>
                  <a:pt x="1479" y="1032"/>
                </a:cubicBezTo>
                <a:cubicBezTo>
                  <a:pt x="1456" y="1078"/>
                  <a:pt x="1397" y="1121"/>
                  <a:pt x="1359" y="1164"/>
                </a:cubicBezTo>
                <a:cubicBezTo>
                  <a:pt x="1297" y="1233"/>
                  <a:pt x="1347" y="1284"/>
                  <a:pt x="1275" y="1332"/>
                </a:cubicBezTo>
                <a:cubicBezTo>
                  <a:pt x="1223" y="1367"/>
                  <a:pt x="1083" y="1466"/>
                  <a:pt x="1023" y="1488"/>
                </a:cubicBezTo>
                <a:cubicBezTo>
                  <a:pt x="961" y="1535"/>
                  <a:pt x="871" y="1564"/>
                  <a:pt x="795" y="1584"/>
                </a:cubicBezTo>
                <a:cubicBezTo>
                  <a:pt x="654" y="1580"/>
                  <a:pt x="396" y="1639"/>
                  <a:pt x="255" y="1632"/>
                </a:cubicBezTo>
                <a:cubicBezTo>
                  <a:pt x="207" y="1630"/>
                  <a:pt x="175" y="1390"/>
                  <a:pt x="126" y="1378"/>
                </a:cubicBezTo>
                <a:cubicBezTo>
                  <a:pt x="72" y="1342"/>
                  <a:pt x="35" y="1306"/>
                  <a:pt x="15" y="1245"/>
                </a:cubicBezTo>
                <a:cubicBezTo>
                  <a:pt x="17" y="1220"/>
                  <a:pt x="22" y="1102"/>
                  <a:pt x="37" y="1056"/>
                </a:cubicBezTo>
                <a:cubicBezTo>
                  <a:pt x="73" y="948"/>
                  <a:pt x="0" y="838"/>
                  <a:pt x="63" y="744"/>
                </a:cubicBezTo>
                <a:cubicBezTo>
                  <a:pt x="76" y="703"/>
                  <a:pt x="75" y="600"/>
                  <a:pt x="99" y="564"/>
                </a:cubicBezTo>
                <a:cubicBezTo>
                  <a:pt x="117" y="492"/>
                  <a:pt x="190" y="397"/>
                  <a:pt x="231" y="336"/>
                </a:cubicBezTo>
                <a:cubicBezTo>
                  <a:pt x="243" y="298"/>
                  <a:pt x="245" y="285"/>
                  <a:pt x="267" y="252"/>
                </a:cubicBezTo>
                <a:cubicBezTo>
                  <a:pt x="263" y="237"/>
                  <a:pt x="334" y="158"/>
                  <a:pt x="327" y="144"/>
                </a:cubicBezTo>
                <a:cubicBezTo>
                  <a:pt x="299" y="88"/>
                  <a:pt x="507" y="88"/>
                  <a:pt x="507" y="36"/>
                </a:cubicBezTo>
                <a:close/>
              </a:path>
            </a:pathLst>
          </a:custGeom>
          <a:noFill/>
          <a:ln w="38100" cmpd="sng">
            <a:solidFill>
              <a:srgbClr val="0066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74776" name="未知"/>
          <p:cNvSpPr>
            <a:spLocks/>
          </p:cNvSpPr>
          <p:nvPr/>
        </p:nvSpPr>
        <p:spPr bwMode="auto">
          <a:xfrm>
            <a:off x="2973388" y="2336825"/>
            <a:ext cx="644525" cy="1114425"/>
          </a:xfrm>
          <a:custGeom>
            <a:avLst/>
            <a:gdLst>
              <a:gd name="T0" fmla="*/ 2147483646 w 406"/>
              <a:gd name="T1" fmla="*/ 2147483646 h 702"/>
              <a:gd name="T2" fmla="*/ 2147483646 w 406"/>
              <a:gd name="T3" fmla="*/ 2147483646 h 702"/>
              <a:gd name="T4" fmla="*/ 2147483646 w 406"/>
              <a:gd name="T5" fmla="*/ 2147483646 h 702"/>
              <a:gd name="T6" fmla="*/ 2147483646 w 406"/>
              <a:gd name="T7" fmla="*/ 2147483646 h 702"/>
              <a:gd name="T8" fmla="*/ 2147483646 w 406"/>
              <a:gd name="T9" fmla="*/ 2147483646 h 702"/>
              <a:gd name="T10" fmla="*/ 2147483646 w 406"/>
              <a:gd name="T11" fmla="*/ 2147483646 h 702"/>
              <a:gd name="T12" fmla="*/ 2147483646 w 406"/>
              <a:gd name="T13" fmla="*/ 2147483646 h 702"/>
              <a:gd name="T14" fmla="*/ 2147483646 w 406"/>
              <a:gd name="T15" fmla="*/ 2147483646 h 702"/>
              <a:gd name="T16" fmla="*/ 2147483646 w 406"/>
              <a:gd name="T17" fmla="*/ 2147483646 h 702"/>
              <a:gd name="T18" fmla="*/ 2147483646 w 406"/>
              <a:gd name="T19" fmla="*/ 2147483646 h 702"/>
              <a:gd name="T20" fmla="*/ 2147483646 w 406"/>
              <a:gd name="T21" fmla="*/ 2147483646 h 7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6"/>
              <a:gd name="T34" fmla="*/ 0 h 702"/>
              <a:gd name="T35" fmla="*/ 406 w 406"/>
              <a:gd name="T36" fmla="*/ 702 h 7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6" h="702">
                <a:moveTo>
                  <a:pt x="166" y="60"/>
                </a:moveTo>
                <a:cubicBezTo>
                  <a:pt x="116" y="86"/>
                  <a:pt x="84" y="136"/>
                  <a:pt x="58" y="192"/>
                </a:cubicBezTo>
                <a:cubicBezTo>
                  <a:pt x="32" y="248"/>
                  <a:pt x="18" y="332"/>
                  <a:pt x="10" y="396"/>
                </a:cubicBezTo>
                <a:cubicBezTo>
                  <a:pt x="2" y="460"/>
                  <a:pt x="0" y="530"/>
                  <a:pt x="10" y="576"/>
                </a:cubicBezTo>
                <a:cubicBezTo>
                  <a:pt x="20" y="622"/>
                  <a:pt x="38" y="652"/>
                  <a:pt x="70" y="672"/>
                </a:cubicBezTo>
                <a:cubicBezTo>
                  <a:pt x="102" y="692"/>
                  <a:pt x="160" y="702"/>
                  <a:pt x="202" y="696"/>
                </a:cubicBezTo>
                <a:cubicBezTo>
                  <a:pt x="244" y="690"/>
                  <a:pt x="290" y="676"/>
                  <a:pt x="322" y="636"/>
                </a:cubicBezTo>
                <a:cubicBezTo>
                  <a:pt x="354" y="596"/>
                  <a:pt x="382" y="522"/>
                  <a:pt x="394" y="456"/>
                </a:cubicBezTo>
                <a:cubicBezTo>
                  <a:pt x="406" y="390"/>
                  <a:pt x="400" y="310"/>
                  <a:pt x="394" y="240"/>
                </a:cubicBezTo>
                <a:cubicBezTo>
                  <a:pt x="388" y="170"/>
                  <a:pt x="388" y="72"/>
                  <a:pt x="358" y="36"/>
                </a:cubicBezTo>
                <a:cubicBezTo>
                  <a:pt x="328" y="0"/>
                  <a:pt x="216" y="34"/>
                  <a:pt x="166" y="60"/>
                </a:cubicBezTo>
                <a:close/>
              </a:path>
            </a:pathLst>
          </a:custGeom>
          <a:noFill/>
          <a:ln w="38100" cmpd="sng">
            <a:solidFill>
              <a:srgbClr val="FF33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777" name="未知"/>
          <p:cNvSpPr>
            <a:spLocks/>
          </p:cNvSpPr>
          <p:nvPr/>
        </p:nvSpPr>
        <p:spPr bwMode="auto">
          <a:xfrm>
            <a:off x="4325938" y="2406675"/>
            <a:ext cx="636587" cy="1139825"/>
          </a:xfrm>
          <a:custGeom>
            <a:avLst/>
            <a:gdLst>
              <a:gd name="T0" fmla="*/ 2147483646 w 401"/>
              <a:gd name="T1" fmla="*/ 2147483646 h 718"/>
              <a:gd name="T2" fmla="*/ 2147483646 w 401"/>
              <a:gd name="T3" fmla="*/ 2147483646 h 718"/>
              <a:gd name="T4" fmla="*/ 2147483646 w 401"/>
              <a:gd name="T5" fmla="*/ 2147483646 h 718"/>
              <a:gd name="T6" fmla="*/ 2147483646 w 401"/>
              <a:gd name="T7" fmla="*/ 2147483646 h 718"/>
              <a:gd name="T8" fmla="*/ 2147483646 w 401"/>
              <a:gd name="T9" fmla="*/ 2147483646 h 718"/>
              <a:gd name="T10" fmla="*/ 2147483646 w 401"/>
              <a:gd name="T11" fmla="*/ 2147483646 h 718"/>
              <a:gd name="T12" fmla="*/ 2147483646 w 401"/>
              <a:gd name="T13" fmla="*/ 2147483646 h 718"/>
              <a:gd name="T14" fmla="*/ 2147483646 w 401"/>
              <a:gd name="T15" fmla="*/ 2147483646 h 718"/>
              <a:gd name="T16" fmla="*/ 2147483646 w 401"/>
              <a:gd name="T17" fmla="*/ 2147483646 h 718"/>
              <a:gd name="T18" fmla="*/ 2147483646 w 401"/>
              <a:gd name="T19" fmla="*/ 2147483646 h 718"/>
              <a:gd name="T20" fmla="*/ 2147483646 w 401"/>
              <a:gd name="T21" fmla="*/ 2147483646 h 7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1"/>
              <a:gd name="T34" fmla="*/ 0 h 718"/>
              <a:gd name="T35" fmla="*/ 401 w 401"/>
              <a:gd name="T36" fmla="*/ 718 h 7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1" h="718">
                <a:moveTo>
                  <a:pt x="46" y="100"/>
                </a:moveTo>
                <a:cubicBezTo>
                  <a:pt x="24" y="134"/>
                  <a:pt x="28" y="186"/>
                  <a:pt x="22" y="244"/>
                </a:cubicBezTo>
                <a:cubicBezTo>
                  <a:pt x="16" y="302"/>
                  <a:pt x="10" y="389"/>
                  <a:pt x="8" y="449"/>
                </a:cubicBezTo>
                <a:cubicBezTo>
                  <a:pt x="6" y="509"/>
                  <a:pt x="0" y="567"/>
                  <a:pt x="8" y="607"/>
                </a:cubicBezTo>
                <a:cubicBezTo>
                  <a:pt x="15" y="648"/>
                  <a:pt x="29" y="674"/>
                  <a:pt x="53" y="692"/>
                </a:cubicBezTo>
                <a:cubicBezTo>
                  <a:pt x="78" y="709"/>
                  <a:pt x="122" y="718"/>
                  <a:pt x="154" y="713"/>
                </a:cubicBezTo>
                <a:cubicBezTo>
                  <a:pt x="186" y="707"/>
                  <a:pt x="208" y="692"/>
                  <a:pt x="246" y="660"/>
                </a:cubicBezTo>
                <a:cubicBezTo>
                  <a:pt x="284" y="628"/>
                  <a:pt x="363" y="573"/>
                  <a:pt x="382" y="520"/>
                </a:cubicBezTo>
                <a:cubicBezTo>
                  <a:pt x="401" y="467"/>
                  <a:pt x="396" y="420"/>
                  <a:pt x="358" y="340"/>
                </a:cubicBezTo>
                <a:cubicBezTo>
                  <a:pt x="320" y="260"/>
                  <a:pt x="206" y="80"/>
                  <a:pt x="154" y="40"/>
                </a:cubicBezTo>
                <a:cubicBezTo>
                  <a:pt x="102" y="0"/>
                  <a:pt x="68" y="88"/>
                  <a:pt x="46" y="100"/>
                </a:cubicBezTo>
                <a:close/>
              </a:path>
            </a:pathLst>
          </a:custGeom>
          <a:noFill/>
          <a:ln w="38100" cmpd="sng">
            <a:solidFill>
              <a:srgbClr val="FF33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778" name="未知"/>
          <p:cNvSpPr>
            <a:spLocks/>
          </p:cNvSpPr>
          <p:nvPr/>
        </p:nvSpPr>
        <p:spPr bwMode="auto">
          <a:xfrm>
            <a:off x="3602038" y="2546375"/>
            <a:ext cx="644525" cy="1647825"/>
          </a:xfrm>
          <a:custGeom>
            <a:avLst/>
            <a:gdLst>
              <a:gd name="T0" fmla="*/ 2147483646 w 406"/>
              <a:gd name="T1" fmla="*/ 2147483646 h 702"/>
              <a:gd name="T2" fmla="*/ 2147483646 w 406"/>
              <a:gd name="T3" fmla="*/ 2147483646 h 702"/>
              <a:gd name="T4" fmla="*/ 2147483646 w 406"/>
              <a:gd name="T5" fmla="*/ 2147483646 h 702"/>
              <a:gd name="T6" fmla="*/ 2147483646 w 406"/>
              <a:gd name="T7" fmla="*/ 2147483646 h 702"/>
              <a:gd name="T8" fmla="*/ 2147483646 w 406"/>
              <a:gd name="T9" fmla="*/ 2147483646 h 702"/>
              <a:gd name="T10" fmla="*/ 2147483646 w 406"/>
              <a:gd name="T11" fmla="*/ 2147483646 h 702"/>
              <a:gd name="T12" fmla="*/ 2147483646 w 406"/>
              <a:gd name="T13" fmla="*/ 2147483646 h 702"/>
              <a:gd name="T14" fmla="*/ 2147483646 w 406"/>
              <a:gd name="T15" fmla="*/ 2147483646 h 702"/>
              <a:gd name="T16" fmla="*/ 2147483646 w 406"/>
              <a:gd name="T17" fmla="*/ 2147483646 h 702"/>
              <a:gd name="T18" fmla="*/ 2147483646 w 406"/>
              <a:gd name="T19" fmla="*/ 2147483646 h 702"/>
              <a:gd name="T20" fmla="*/ 2147483646 w 406"/>
              <a:gd name="T21" fmla="*/ 2147483646 h 7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6"/>
              <a:gd name="T34" fmla="*/ 0 h 702"/>
              <a:gd name="T35" fmla="*/ 406 w 406"/>
              <a:gd name="T36" fmla="*/ 702 h 7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6" h="702">
                <a:moveTo>
                  <a:pt x="166" y="60"/>
                </a:moveTo>
                <a:cubicBezTo>
                  <a:pt x="116" y="86"/>
                  <a:pt x="84" y="136"/>
                  <a:pt x="58" y="192"/>
                </a:cubicBezTo>
                <a:cubicBezTo>
                  <a:pt x="32" y="248"/>
                  <a:pt x="18" y="332"/>
                  <a:pt x="10" y="396"/>
                </a:cubicBezTo>
                <a:cubicBezTo>
                  <a:pt x="2" y="460"/>
                  <a:pt x="0" y="530"/>
                  <a:pt x="10" y="576"/>
                </a:cubicBezTo>
                <a:cubicBezTo>
                  <a:pt x="20" y="622"/>
                  <a:pt x="38" y="652"/>
                  <a:pt x="70" y="672"/>
                </a:cubicBezTo>
                <a:cubicBezTo>
                  <a:pt x="102" y="692"/>
                  <a:pt x="160" y="702"/>
                  <a:pt x="202" y="696"/>
                </a:cubicBezTo>
                <a:cubicBezTo>
                  <a:pt x="244" y="690"/>
                  <a:pt x="290" y="676"/>
                  <a:pt x="322" y="636"/>
                </a:cubicBezTo>
                <a:cubicBezTo>
                  <a:pt x="354" y="596"/>
                  <a:pt x="382" y="522"/>
                  <a:pt x="394" y="456"/>
                </a:cubicBezTo>
                <a:cubicBezTo>
                  <a:pt x="406" y="390"/>
                  <a:pt x="400" y="310"/>
                  <a:pt x="394" y="240"/>
                </a:cubicBezTo>
                <a:cubicBezTo>
                  <a:pt x="388" y="170"/>
                  <a:pt x="388" y="72"/>
                  <a:pt x="358" y="36"/>
                </a:cubicBezTo>
                <a:cubicBezTo>
                  <a:pt x="328" y="0"/>
                  <a:pt x="216" y="34"/>
                  <a:pt x="166" y="60"/>
                </a:cubicBezTo>
                <a:close/>
              </a:path>
            </a:pathLst>
          </a:custGeom>
          <a:noFill/>
          <a:ln w="38100" cmpd="sng">
            <a:solidFill>
              <a:srgbClr val="FF33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779" name="未知"/>
          <p:cNvSpPr>
            <a:spLocks/>
          </p:cNvSpPr>
          <p:nvPr/>
        </p:nvSpPr>
        <p:spPr bwMode="auto">
          <a:xfrm>
            <a:off x="5049838" y="1425079"/>
            <a:ext cx="636587" cy="1139825"/>
          </a:xfrm>
          <a:custGeom>
            <a:avLst/>
            <a:gdLst>
              <a:gd name="T0" fmla="*/ 2147483646 w 401"/>
              <a:gd name="T1" fmla="*/ 2147483646 h 718"/>
              <a:gd name="T2" fmla="*/ 2147483646 w 401"/>
              <a:gd name="T3" fmla="*/ 2147483646 h 718"/>
              <a:gd name="T4" fmla="*/ 2147483646 w 401"/>
              <a:gd name="T5" fmla="*/ 2147483646 h 718"/>
              <a:gd name="T6" fmla="*/ 2147483646 w 401"/>
              <a:gd name="T7" fmla="*/ 2147483646 h 718"/>
              <a:gd name="T8" fmla="*/ 2147483646 w 401"/>
              <a:gd name="T9" fmla="*/ 2147483646 h 718"/>
              <a:gd name="T10" fmla="*/ 2147483646 w 401"/>
              <a:gd name="T11" fmla="*/ 2147483646 h 718"/>
              <a:gd name="T12" fmla="*/ 2147483646 w 401"/>
              <a:gd name="T13" fmla="*/ 2147483646 h 718"/>
              <a:gd name="T14" fmla="*/ 2147483646 w 401"/>
              <a:gd name="T15" fmla="*/ 2147483646 h 718"/>
              <a:gd name="T16" fmla="*/ 2147483646 w 401"/>
              <a:gd name="T17" fmla="*/ 2147483646 h 718"/>
              <a:gd name="T18" fmla="*/ 2147483646 w 401"/>
              <a:gd name="T19" fmla="*/ 2147483646 h 718"/>
              <a:gd name="T20" fmla="*/ 2147483646 w 401"/>
              <a:gd name="T21" fmla="*/ 2147483646 h 7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1"/>
              <a:gd name="T34" fmla="*/ 0 h 718"/>
              <a:gd name="T35" fmla="*/ 401 w 401"/>
              <a:gd name="T36" fmla="*/ 718 h 7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1" h="718">
                <a:moveTo>
                  <a:pt x="46" y="100"/>
                </a:moveTo>
                <a:cubicBezTo>
                  <a:pt x="24" y="134"/>
                  <a:pt x="28" y="186"/>
                  <a:pt x="22" y="244"/>
                </a:cubicBezTo>
                <a:cubicBezTo>
                  <a:pt x="16" y="302"/>
                  <a:pt x="10" y="389"/>
                  <a:pt x="8" y="449"/>
                </a:cubicBezTo>
                <a:cubicBezTo>
                  <a:pt x="6" y="509"/>
                  <a:pt x="0" y="567"/>
                  <a:pt x="8" y="607"/>
                </a:cubicBezTo>
                <a:cubicBezTo>
                  <a:pt x="15" y="648"/>
                  <a:pt x="29" y="674"/>
                  <a:pt x="53" y="692"/>
                </a:cubicBezTo>
                <a:cubicBezTo>
                  <a:pt x="78" y="709"/>
                  <a:pt x="122" y="718"/>
                  <a:pt x="154" y="713"/>
                </a:cubicBezTo>
                <a:cubicBezTo>
                  <a:pt x="186" y="707"/>
                  <a:pt x="208" y="692"/>
                  <a:pt x="246" y="660"/>
                </a:cubicBezTo>
                <a:cubicBezTo>
                  <a:pt x="284" y="628"/>
                  <a:pt x="363" y="573"/>
                  <a:pt x="382" y="520"/>
                </a:cubicBezTo>
                <a:cubicBezTo>
                  <a:pt x="401" y="467"/>
                  <a:pt x="396" y="420"/>
                  <a:pt x="358" y="340"/>
                </a:cubicBezTo>
                <a:cubicBezTo>
                  <a:pt x="320" y="260"/>
                  <a:pt x="206" y="80"/>
                  <a:pt x="154" y="40"/>
                </a:cubicBezTo>
                <a:cubicBezTo>
                  <a:pt x="102" y="0"/>
                  <a:pt x="68" y="88"/>
                  <a:pt x="46" y="100"/>
                </a:cubicBezTo>
                <a:close/>
              </a:path>
            </a:pathLst>
          </a:custGeom>
          <a:noFill/>
          <a:ln w="38100" cmpd="sng">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780" name="Text Box 28"/>
          <p:cNvSpPr txBox="1">
            <a:spLocks noChangeArrowheads="1"/>
          </p:cNvSpPr>
          <p:nvPr/>
        </p:nvSpPr>
        <p:spPr bwMode="auto">
          <a:xfrm>
            <a:off x="5702300" y="5318125"/>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400">
                <a:solidFill>
                  <a:srgbClr val="0000FF"/>
                </a:solidFill>
                <a:latin typeface="Times New Roman" panose="02020603050405020304" pitchFamily="18" charset="0"/>
                <a:ea typeface="宋体" panose="02010600030101010101" pitchFamily="2" charset="-122"/>
              </a:rPr>
              <a:t>A</a:t>
            </a:r>
          </a:p>
        </p:txBody>
      </p:sp>
      <p:sp>
        <p:nvSpPr>
          <p:cNvPr id="29" name="标题 1"/>
          <p:cNvSpPr txBox="1">
            <a:spLocks/>
          </p:cNvSpPr>
          <p:nvPr/>
        </p:nvSpPr>
        <p:spPr>
          <a:xfrm>
            <a:off x="971550" y="315913"/>
            <a:ext cx="7704138" cy="592137"/>
          </a:xfrm>
          <a:prstGeom prst="rect">
            <a:avLst/>
          </a:prstGeom>
        </p:spPr>
        <p:txBody>
          <a:bodyPr/>
          <a:lstStyle>
            <a:lvl1pPr algn="l" rtl="0" eaLnBrk="0" fontAlgn="base" hangingPunct="0">
              <a:spcBef>
                <a:spcPct val="0"/>
              </a:spcBef>
              <a:spcAft>
                <a:spcPct val="0"/>
              </a:spcAft>
              <a:defRPr sz="4000">
                <a:solidFill>
                  <a:srgbClr val="FFFF00"/>
                </a:solidFill>
                <a:latin typeface="+mj-lt"/>
                <a:ea typeface="+mj-ea"/>
                <a:cs typeface="+mj-cs"/>
              </a:defRPr>
            </a:lvl1pPr>
            <a:lvl2pPr algn="l" rtl="0" eaLnBrk="0" fontAlgn="base" hangingPunct="0">
              <a:spcBef>
                <a:spcPct val="0"/>
              </a:spcBef>
              <a:spcAft>
                <a:spcPct val="0"/>
              </a:spcAft>
              <a:defRPr sz="4000">
                <a:solidFill>
                  <a:srgbClr val="FFFF00"/>
                </a:solidFill>
                <a:latin typeface="Arial" pitchFamily="34" charset="0"/>
                <a:ea typeface="华文细黑" pitchFamily="2" charset="-122"/>
              </a:defRPr>
            </a:lvl2pPr>
            <a:lvl3pPr algn="l" rtl="0" eaLnBrk="0" fontAlgn="base" hangingPunct="0">
              <a:spcBef>
                <a:spcPct val="0"/>
              </a:spcBef>
              <a:spcAft>
                <a:spcPct val="0"/>
              </a:spcAft>
              <a:defRPr sz="4000">
                <a:solidFill>
                  <a:srgbClr val="FFFF00"/>
                </a:solidFill>
                <a:latin typeface="Arial" pitchFamily="34" charset="0"/>
                <a:ea typeface="华文细黑" pitchFamily="2" charset="-122"/>
              </a:defRPr>
            </a:lvl3pPr>
            <a:lvl4pPr algn="l" rtl="0" eaLnBrk="0" fontAlgn="base" hangingPunct="0">
              <a:spcBef>
                <a:spcPct val="0"/>
              </a:spcBef>
              <a:spcAft>
                <a:spcPct val="0"/>
              </a:spcAft>
              <a:defRPr sz="4000">
                <a:solidFill>
                  <a:srgbClr val="FFFF00"/>
                </a:solidFill>
                <a:latin typeface="Arial" pitchFamily="34" charset="0"/>
                <a:ea typeface="华文细黑" pitchFamily="2" charset="-122"/>
              </a:defRPr>
            </a:lvl4pPr>
            <a:lvl5pPr algn="l" rtl="0" eaLnBrk="0" fontAlgn="base" hangingPunct="0">
              <a:spcBef>
                <a:spcPct val="0"/>
              </a:spcBef>
              <a:spcAft>
                <a:spcPct val="0"/>
              </a:spcAft>
              <a:defRPr sz="4000">
                <a:solidFill>
                  <a:srgbClr val="FFFF00"/>
                </a:solidFill>
                <a:latin typeface="Arial" pitchFamily="34" charset="0"/>
                <a:ea typeface="华文细黑" pitchFamily="2" charset="-122"/>
              </a:defRPr>
            </a:lvl5pPr>
            <a:lvl6pPr marL="457200" algn="l" rtl="0" eaLnBrk="1" fontAlgn="base" hangingPunct="1">
              <a:spcBef>
                <a:spcPct val="0"/>
              </a:spcBef>
              <a:spcAft>
                <a:spcPct val="0"/>
              </a:spcAft>
              <a:defRPr sz="2400">
                <a:solidFill>
                  <a:schemeClr val="bg1"/>
                </a:solidFill>
                <a:latin typeface="Arial" pitchFamily="34" charset="0"/>
                <a:ea typeface="华文细黑" pitchFamily="2" charset="-122"/>
              </a:defRPr>
            </a:lvl6pPr>
            <a:lvl7pPr marL="914400" algn="l" rtl="0" eaLnBrk="1" fontAlgn="base" hangingPunct="1">
              <a:spcBef>
                <a:spcPct val="0"/>
              </a:spcBef>
              <a:spcAft>
                <a:spcPct val="0"/>
              </a:spcAft>
              <a:defRPr sz="2400">
                <a:solidFill>
                  <a:schemeClr val="bg1"/>
                </a:solidFill>
                <a:latin typeface="Arial" pitchFamily="34" charset="0"/>
                <a:ea typeface="华文细黑" pitchFamily="2" charset="-122"/>
              </a:defRPr>
            </a:lvl7pPr>
            <a:lvl8pPr marL="1371600" algn="l" rtl="0" eaLnBrk="1" fontAlgn="base" hangingPunct="1">
              <a:spcBef>
                <a:spcPct val="0"/>
              </a:spcBef>
              <a:spcAft>
                <a:spcPct val="0"/>
              </a:spcAft>
              <a:defRPr sz="2400">
                <a:solidFill>
                  <a:schemeClr val="bg1"/>
                </a:solidFill>
                <a:latin typeface="Arial" pitchFamily="34" charset="0"/>
                <a:ea typeface="华文细黑" pitchFamily="2" charset="-122"/>
              </a:defRPr>
            </a:lvl8pPr>
            <a:lvl9pPr marL="1828800" algn="l" rtl="0" eaLnBrk="1" fontAlgn="base" hangingPunct="1">
              <a:spcBef>
                <a:spcPct val="0"/>
              </a:spcBef>
              <a:spcAft>
                <a:spcPct val="0"/>
              </a:spcAft>
              <a:defRPr sz="2400">
                <a:solidFill>
                  <a:schemeClr val="bg1"/>
                </a:solidFill>
                <a:latin typeface="Arial" pitchFamily="34" charset="0"/>
                <a:ea typeface="华文细黑" pitchFamily="2" charset="-122"/>
              </a:defRPr>
            </a:lvl9pPr>
          </a:lstStyle>
          <a:p>
            <a:pPr>
              <a:defRPr/>
            </a:pPr>
            <a:r>
              <a:rPr lang="zh-CN" altLang="en-US" kern="0" dirty="0"/>
              <a:t>树的遍历</a:t>
            </a:r>
          </a:p>
        </p:txBody>
      </p:sp>
      <p:sp>
        <p:nvSpPr>
          <p:cNvPr id="6454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70179C22-77E7-4D35-BCC7-E388C7C8554C}" type="slidenum">
              <a:rPr lang="zh-CN" altLang="en-US" sz="1000" smtClean="0"/>
              <a:pPr>
                <a:spcBef>
                  <a:spcPct val="0"/>
                </a:spcBef>
                <a:spcAft>
                  <a:spcPct val="0"/>
                </a:spcAft>
                <a:buClrTx/>
                <a:buFontTx/>
                <a:buNone/>
              </a:pPr>
              <a:t>58</a:t>
            </a:fld>
            <a:endParaRPr lang="zh-CN" altLang="en-US" sz="100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0" fill="hold">
                                          <p:stCondLst>
                                            <p:cond delay="0"/>
                                          </p:stCondLst>
                                        </p:cTn>
                                        <p:tgtEl>
                                          <p:spTgt spid="74755"/>
                                        </p:tgtEl>
                                        <p:attrNameLst>
                                          <p:attrName>style.visibility</p:attrName>
                                        </p:attrNameLst>
                                      </p:cBhvr>
                                      <p:to>
                                        <p:strVal val="visible"/>
                                      </p:to>
                                    </p:set>
                                    <p:animEffect transition="in" filter="blinds(horizontal)">
                                      <p:cBhvr>
                                        <p:cTn id="7" dur="500"/>
                                        <p:tgtEl>
                                          <p:spTgt spid="74755"/>
                                        </p:tgtEl>
                                      </p:cBhvr>
                                    </p:animEffect>
                                  </p:childTnLst>
                                </p:cTn>
                              </p:par>
                              <p:par>
                                <p:cTn id="8" presetID="3" presetClass="entr" presetSubtype="10" fill="hold" grpId="0" nodeType="withEffect">
                                  <p:stCondLst>
                                    <p:cond delay="0"/>
                                  </p:stCondLst>
                                  <p:childTnLst>
                                    <p:set>
                                      <p:cBhvr>
                                        <p:cTn id="9" dur="0" fill="hold">
                                          <p:stCondLst>
                                            <p:cond delay="0"/>
                                          </p:stCondLst>
                                        </p:cTn>
                                        <p:tgtEl>
                                          <p:spTgt spid="74756"/>
                                        </p:tgtEl>
                                        <p:attrNameLst>
                                          <p:attrName>style.visibility</p:attrName>
                                        </p:attrNameLst>
                                      </p:cBhvr>
                                      <p:to>
                                        <p:strVal val="visible"/>
                                      </p:to>
                                    </p:set>
                                    <p:animEffect transition="in" filter="blinds(horizontal)">
                                      <p:cBhvr>
                                        <p:cTn id="10" dur="500"/>
                                        <p:tgtEl>
                                          <p:spTgt spid="74756"/>
                                        </p:tgtEl>
                                      </p:cBhvr>
                                    </p:animEffect>
                                  </p:childTnLst>
                                </p:cTn>
                              </p:par>
                              <p:par>
                                <p:cTn id="11" presetID="3" presetClass="entr" presetSubtype="10" fill="hold" grpId="0" nodeType="withEffect">
                                  <p:stCondLst>
                                    <p:cond delay="0"/>
                                  </p:stCondLst>
                                  <p:childTnLst>
                                    <p:set>
                                      <p:cBhvr>
                                        <p:cTn id="12" dur="0" fill="hold">
                                          <p:stCondLst>
                                            <p:cond delay="0"/>
                                          </p:stCondLst>
                                        </p:cTn>
                                        <p:tgtEl>
                                          <p:spTgt spid="74757"/>
                                        </p:tgtEl>
                                        <p:attrNameLst>
                                          <p:attrName>style.visibility</p:attrName>
                                        </p:attrNameLst>
                                      </p:cBhvr>
                                      <p:to>
                                        <p:strVal val="visible"/>
                                      </p:to>
                                    </p:set>
                                    <p:animEffect transition="in" filter="blinds(horizontal)">
                                      <p:cBhvr>
                                        <p:cTn id="13" dur="500"/>
                                        <p:tgtEl>
                                          <p:spTgt spid="74757"/>
                                        </p:tgtEl>
                                      </p:cBhvr>
                                    </p:animEffect>
                                  </p:childTnLst>
                                </p:cTn>
                              </p:par>
                              <p:par>
                                <p:cTn id="14" presetID="3" presetClass="entr" presetSubtype="10" fill="hold" grpId="0" nodeType="withEffect">
                                  <p:stCondLst>
                                    <p:cond delay="0"/>
                                  </p:stCondLst>
                                  <p:childTnLst>
                                    <p:set>
                                      <p:cBhvr>
                                        <p:cTn id="15" dur="0" fill="hold">
                                          <p:stCondLst>
                                            <p:cond delay="0"/>
                                          </p:stCondLst>
                                        </p:cTn>
                                        <p:tgtEl>
                                          <p:spTgt spid="74758"/>
                                        </p:tgtEl>
                                        <p:attrNameLst>
                                          <p:attrName>style.visibility</p:attrName>
                                        </p:attrNameLst>
                                      </p:cBhvr>
                                      <p:to>
                                        <p:strVal val="visible"/>
                                      </p:to>
                                    </p:set>
                                    <p:animEffect transition="in" filter="blinds(horizontal)">
                                      <p:cBhvr>
                                        <p:cTn id="16" dur="500"/>
                                        <p:tgtEl>
                                          <p:spTgt spid="74758"/>
                                        </p:tgtEl>
                                      </p:cBhvr>
                                    </p:animEffect>
                                  </p:childTnLst>
                                </p:cTn>
                              </p:par>
                              <p:par>
                                <p:cTn id="17" presetID="3" presetClass="entr" presetSubtype="10" fill="hold" grpId="0" nodeType="withEffect">
                                  <p:stCondLst>
                                    <p:cond delay="0"/>
                                  </p:stCondLst>
                                  <p:childTnLst>
                                    <p:set>
                                      <p:cBhvr>
                                        <p:cTn id="18" dur="0" fill="hold">
                                          <p:stCondLst>
                                            <p:cond delay="0"/>
                                          </p:stCondLst>
                                        </p:cTn>
                                        <p:tgtEl>
                                          <p:spTgt spid="74759"/>
                                        </p:tgtEl>
                                        <p:attrNameLst>
                                          <p:attrName>style.visibility</p:attrName>
                                        </p:attrNameLst>
                                      </p:cBhvr>
                                      <p:to>
                                        <p:strVal val="visible"/>
                                      </p:to>
                                    </p:set>
                                    <p:animEffect transition="in" filter="blinds(horizontal)">
                                      <p:cBhvr>
                                        <p:cTn id="19" dur="500"/>
                                        <p:tgtEl>
                                          <p:spTgt spid="74759"/>
                                        </p:tgtEl>
                                      </p:cBhvr>
                                    </p:animEffect>
                                  </p:childTnLst>
                                </p:cTn>
                              </p:par>
                              <p:par>
                                <p:cTn id="20" presetID="3" presetClass="entr" presetSubtype="10" fill="hold" grpId="0" nodeType="withEffect">
                                  <p:stCondLst>
                                    <p:cond delay="0"/>
                                  </p:stCondLst>
                                  <p:childTnLst>
                                    <p:set>
                                      <p:cBhvr>
                                        <p:cTn id="21" dur="0" fill="hold">
                                          <p:stCondLst>
                                            <p:cond delay="0"/>
                                          </p:stCondLst>
                                        </p:cTn>
                                        <p:tgtEl>
                                          <p:spTgt spid="74760"/>
                                        </p:tgtEl>
                                        <p:attrNameLst>
                                          <p:attrName>style.visibility</p:attrName>
                                        </p:attrNameLst>
                                      </p:cBhvr>
                                      <p:to>
                                        <p:strVal val="visible"/>
                                      </p:to>
                                    </p:set>
                                    <p:animEffect transition="in" filter="blinds(horizontal)">
                                      <p:cBhvr>
                                        <p:cTn id="22" dur="500"/>
                                        <p:tgtEl>
                                          <p:spTgt spid="74760"/>
                                        </p:tgtEl>
                                      </p:cBhvr>
                                    </p:animEffect>
                                  </p:childTnLst>
                                </p:cTn>
                              </p:par>
                              <p:par>
                                <p:cTn id="23" presetID="3" presetClass="entr" presetSubtype="10" fill="hold" grpId="0" nodeType="withEffect">
                                  <p:stCondLst>
                                    <p:cond delay="0"/>
                                  </p:stCondLst>
                                  <p:childTnLst>
                                    <p:set>
                                      <p:cBhvr>
                                        <p:cTn id="24" dur="0" fill="hold">
                                          <p:stCondLst>
                                            <p:cond delay="0"/>
                                          </p:stCondLst>
                                        </p:cTn>
                                        <p:tgtEl>
                                          <p:spTgt spid="74761"/>
                                        </p:tgtEl>
                                        <p:attrNameLst>
                                          <p:attrName>style.visibility</p:attrName>
                                        </p:attrNameLst>
                                      </p:cBhvr>
                                      <p:to>
                                        <p:strVal val="visible"/>
                                      </p:to>
                                    </p:set>
                                    <p:animEffect transition="in" filter="blinds(horizontal)">
                                      <p:cBhvr>
                                        <p:cTn id="25" dur="500"/>
                                        <p:tgtEl>
                                          <p:spTgt spid="74761"/>
                                        </p:tgtEl>
                                      </p:cBhvr>
                                    </p:animEffect>
                                  </p:childTnLst>
                                </p:cTn>
                              </p:par>
                              <p:par>
                                <p:cTn id="26" presetID="3" presetClass="entr" presetSubtype="10" fill="hold" grpId="0" nodeType="withEffect">
                                  <p:stCondLst>
                                    <p:cond delay="0"/>
                                  </p:stCondLst>
                                  <p:childTnLst>
                                    <p:set>
                                      <p:cBhvr>
                                        <p:cTn id="27" dur="0" fill="hold">
                                          <p:stCondLst>
                                            <p:cond delay="0"/>
                                          </p:stCondLst>
                                        </p:cTn>
                                        <p:tgtEl>
                                          <p:spTgt spid="74762"/>
                                        </p:tgtEl>
                                        <p:attrNameLst>
                                          <p:attrName>style.visibility</p:attrName>
                                        </p:attrNameLst>
                                      </p:cBhvr>
                                      <p:to>
                                        <p:strVal val="visible"/>
                                      </p:to>
                                    </p:set>
                                    <p:animEffect transition="in" filter="blinds(horizontal)">
                                      <p:cBhvr>
                                        <p:cTn id="28" dur="500"/>
                                        <p:tgtEl>
                                          <p:spTgt spid="74762"/>
                                        </p:tgtEl>
                                      </p:cBhvr>
                                    </p:animEffect>
                                  </p:childTnLst>
                                </p:cTn>
                              </p:par>
                              <p:par>
                                <p:cTn id="29" presetID="3" presetClass="entr" presetSubtype="10" fill="hold" grpId="0" nodeType="withEffect">
                                  <p:stCondLst>
                                    <p:cond delay="0"/>
                                  </p:stCondLst>
                                  <p:childTnLst>
                                    <p:set>
                                      <p:cBhvr>
                                        <p:cTn id="30" dur="0" fill="hold">
                                          <p:stCondLst>
                                            <p:cond delay="0"/>
                                          </p:stCondLst>
                                        </p:cTn>
                                        <p:tgtEl>
                                          <p:spTgt spid="74763"/>
                                        </p:tgtEl>
                                        <p:attrNameLst>
                                          <p:attrName>style.visibility</p:attrName>
                                        </p:attrNameLst>
                                      </p:cBhvr>
                                      <p:to>
                                        <p:strVal val="visible"/>
                                      </p:to>
                                    </p:set>
                                    <p:animEffect transition="in" filter="blinds(horizontal)">
                                      <p:cBhvr>
                                        <p:cTn id="31" dur="500"/>
                                        <p:tgtEl>
                                          <p:spTgt spid="74763"/>
                                        </p:tgtEl>
                                      </p:cBhvr>
                                    </p:animEffect>
                                  </p:childTnLst>
                                </p:cTn>
                              </p:par>
                              <p:par>
                                <p:cTn id="32" presetID="3" presetClass="entr" presetSubtype="10" fill="hold" grpId="0" nodeType="withEffect">
                                  <p:stCondLst>
                                    <p:cond delay="0"/>
                                  </p:stCondLst>
                                  <p:childTnLst>
                                    <p:set>
                                      <p:cBhvr>
                                        <p:cTn id="33" dur="0" fill="hold">
                                          <p:stCondLst>
                                            <p:cond delay="0"/>
                                          </p:stCondLst>
                                        </p:cTn>
                                        <p:tgtEl>
                                          <p:spTgt spid="74764"/>
                                        </p:tgtEl>
                                        <p:attrNameLst>
                                          <p:attrName>style.visibility</p:attrName>
                                        </p:attrNameLst>
                                      </p:cBhvr>
                                      <p:to>
                                        <p:strVal val="visible"/>
                                      </p:to>
                                    </p:set>
                                    <p:animEffect transition="in" filter="blinds(horizontal)">
                                      <p:cBhvr>
                                        <p:cTn id="34" dur="500"/>
                                        <p:tgtEl>
                                          <p:spTgt spid="74764"/>
                                        </p:tgtEl>
                                      </p:cBhvr>
                                    </p:animEffect>
                                  </p:childTnLst>
                                </p:cTn>
                              </p:par>
                              <p:par>
                                <p:cTn id="35" presetID="3" presetClass="entr" presetSubtype="10" fill="hold" grpId="0" nodeType="withEffect">
                                  <p:stCondLst>
                                    <p:cond delay="0"/>
                                  </p:stCondLst>
                                  <p:childTnLst>
                                    <p:set>
                                      <p:cBhvr>
                                        <p:cTn id="36" dur="0" fill="hold">
                                          <p:stCondLst>
                                            <p:cond delay="0"/>
                                          </p:stCondLst>
                                        </p:cTn>
                                        <p:tgtEl>
                                          <p:spTgt spid="74765"/>
                                        </p:tgtEl>
                                        <p:attrNameLst>
                                          <p:attrName>style.visibility</p:attrName>
                                        </p:attrNameLst>
                                      </p:cBhvr>
                                      <p:to>
                                        <p:strVal val="visible"/>
                                      </p:to>
                                    </p:set>
                                    <p:animEffect transition="in" filter="blinds(horizontal)">
                                      <p:cBhvr>
                                        <p:cTn id="37" dur="500"/>
                                        <p:tgtEl>
                                          <p:spTgt spid="74765"/>
                                        </p:tgtEl>
                                      </p:cBhvr>
                                    </p:animEffect>
                                  </p:childTnLst>
                                </p:cTn>
                              </p:par>
                              <p:par>
                                <p:cTn id="38" presetID="3" presetClass="entr" presetSubtype="10" fill="hold" grpId="0" nodeType="withEffect">
                                  <p:stCondLst>
                                    <p:cond delay="0"/>
                                  </p:stCondLst>
                                  <p:childTnLst>
                                    <p:set>
                                      <p:cBhvr>
                                        <p:cTn id="39" dur="0" fill="hold">
                                          <p:stCondLst>
                                            <p:cond delay="0"/>
                                          </p:stCondLst>
                                        </p:cTn>
                                        <p:tgtEl>
                                          <p:spTgt spid="74766"/>
                                        </p:tgtEl>
                                        <p:attrNameLst>
                                          <p:attrName>style.visibility</p:attrName>
                                        </p:attrNameLst>
                                      </p:cBhvr>
                                      <p:to>
                                        <p:strVal val="visible"/>
                                      </p:to>
                                    </p:set>
                                    <p:animEffect transition="in" filter="blinds(horizontal)">
                                      <p:cBhvr>
                                        <p:cTn id="40" dur="500"/>
                                        <p:tgtEl>
                                          <p:spTgt spid="74766"/>
                                        </p:tgtEl>
                                      </p:cBhvr>
                                    </p:animEffect>
                                  </p:childTnLst>
                                </p:cTn>
                              </p:par>
                              <p:par>
                                <p:cTn id="41" presetID="3" presetClass="entr" presetSubtype="10" fill="hold" grpId="0" nodeType="withEffect">
                                  <p:stCondLst>
                                    <p:cond delay="0"/>
                                  </p:stCondLst>
                                  <p:childTnLst>
                                    <p:set>
                                      <p:cBhvr>
                                        <p:cTn id="42" dur="0" fill="hold">
                                          <p:stCondLst>
                                            <p:cond delay="0"/>
                                          </p:stCondLst>
                                        </p:cTn>
                                        <p:tgtEl>
                                          <p:spTgt spid="74767"/>
                                        </p:tgtEl>
                                        <p:attrNameLst>
                                          <p:attrName>style.visibility</p:attrName>
                                        </p:attrNameLst>
                                      </p:cBhvr>
                                      <p:to>
                                        <p:strVal val="visible"/>
                                      </p:to>
                                    </p:set>
                                    <p:animEffect transition="in" filter="blinds(horizontal)">
                                      <p:cBhvr>
                                        <p:cTn id="43" dur="500"/>
                                        <p:tgtEl>
                                          <p:spTgt spid="7476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grpId="0" nodeType="clickEffect">
                                  <p:stCondLst>
                                    <p:cond delay="0"/>
                                  </p:stCondLst>
                                  <p:childTnLst>
                                    <p:set>
                                      <p:cBhvr>
                                        <p:cTn id="47" dur="0" fill="hold">
                                          <p:stCondLst>
                                            <p:cond delay="0"/>
                                          </p:stCondLst>
                                        </p:cTn>
                                        <p:tgtEl>
                                          <p:spTgt spid="74775"/>
                                        </p:tgtEl>
                                        <p:attrNameLst>
                                          <p:attrName>style.visibility</p:attrName>
                                        </p:attrNameLst>
                                      </p:cBhvr>
                                      <p:to>
                                        <p:strVal val="visible"/>
                                      </p:to>
                                    </p:set>
                                    <p:anim calcmode="lin" valueType="num">
                                      <p:cBhvr additive="base">
                                        <p:cTn id="48" dur="500" fill="hold"/>
                                        <p:tgtEl>
                                          <p:spTgt spid="74775"/>
                                        </p:tgtEl>
                                        <p:attrNameLst>
                                          <p:attrName>ppt_x</p:attrName>
                                        </p:attrNameLst>
                                      </p:cBhvr>
                                      <p:tavLst>
                                        <p:tav tm="0">
                                          <p:val>
                                            <p:strVal val="0-#ppt_w/2"/>
                                          </p:val>
                                        </p:tav>
                                        <p:tav tm="100000">
                                          <p:val>
                                            <p:strVal val="#ppt_x"/>
                                          </p:val>
                                        </p:tav>
                                      </p:tavLst>
                                    </p:anim>
                                    <p:anim calcmode="lin" valueType="num">
                                      <p:cBhvr additive="base">
                                        <p:cTn id="49" dur="500" fill="hold"/>
                                        <p:tgtEl>
                                          <p:spTgt spid="74775"/>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8" fill="hold" grpId="0" nodeType="clickEffect">
                                  <p:stCondLst>
                                    <p:cond delay="0"/>
                                  </p:stCondLst>
                                  <p:childTnLst>
                                    <p:set>
                                      <p:cBhvr>
                                        <p:cTn id="53" dur="0" fill="hold">
                                          <p:stCondLst>
                                            <p:cond delay="0"/>
                                          </p:stCondLst>
                                        </p:cTn>
                                        <p:tgtEl>
                                          <p:spTgt spid="74779"/>
                                        </p:tgtEl>
                                        <p:attrNameLst>
                                          <p:attrName>style.visibility</p:attrName>
                                        </p:attrNameLst>
                                      </p:cBhvr>
                                      <p:to>
                                        <p:strVal val="visible"/>
                                      </p:to>
                                    </p:set>
                                    <p:anim calcmode="lin" valueType="num">
                                      <p:cBhvr additive="base">
                                        <p:cTn id="54" dur="500" fill="hold"/>
                                        <p:tgtEl>
                                          <p:spTgt spid="74779"/>
                                        </p:tgtEl>
                                        <p:attrNameLst>
                                          <p:attrName>ppt_x</p:attrName>
                                        </p:attrNameLst>
                                      </p:cBhvr>
                                      <p:tavLst>
                                        <p:tav tm="0">
                                          <p:val>
                                            <p:strVal val="0-#ppt_w/2"/>
                                          </p:val>
                                        </p:tav>
                                        <p:tav tm="100000">
                                          <p:val>
                                            <p:strVal val="#ppt_x"/>
                                          </p:val>
                                        </p:tav>
                                      </p:tavLst>
                                    </p:anim>
                                    <p:anim calcmode="lin" valueType="num">
                                      <p:cBhvr additive="base">
                                        <p:cTn id="55" dur="500" fill="hold"/>
                                        <p:tgtEl>
                                          <p:spTgt spid="74779"/>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mph" presetSubtype="2" autoRev="1" fill="hold" nodeType="clickEffect">
                                  <p:stCondLst>
                                    <p:cond delay="0"/>
                                  </p:stCondLst>
                                  <p:childTnLst>
                                    <p:animClr clrSpc="rgb" dir="cw">
                                      <p:cBhvr>
                                        <p:cTn id="59" dur="2000" fill="hold"/>
                                        <p:tgtEl>
                                          <p:spTgt spid="74755"/>
                                        </p:tgtEl>
                                        <p:attrNameLst>
                                          <p:attrName>fillcolor</p:attrName>
                                        </p:attrNameLst>
                                      </p:cBhvr>
                                      <p:to>
                                        <a:schemeClr val="accent2"/>
                                      </p:to>
                                    </p:animClr>
                                    <p:set>
                                      <p:cBhvr>
                                        <p:cTn id="60" dur="2000" fill="hold"/>
                                        <p:tgtEl>
                                          <p:spTgt spid="74755"/>
                                        </p:tgtEl>
                                        <p:attrNameLst>
                                          <p:attrName>fill.type</p:attrName>
                                        </p:attrNameLst>
                                      </p:cBhvr>
                                      <p:to>
                                        <p:strVal val="solid"/>
                                      </p:to>
                                    </p:set>
                                    <p:set>
                                      <p:cBhvr>
                                        <p:cTn id="61" dur="2000" fill="hold"/>
                                        <p:tgtEl>
                                          <p:spTgt spid="74755"/>
                                        </p:tgtEl>
                                        <p:attrNameLst>
                                          <p:attrName>fill.on</p:attrName>
                                        </p:attrNameLst>
                                      </p:cBhvr>
                                      <p:to>
                                        <p:strVal val="tru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26" presetClass="emph" presetSubtype="0" fill="hold" grpId="1" nodeType="clickEffect">
                                  <p:stCondLst>
                                    <p:cond delay="0"/>
                                  </p:stCondLst>
                                  <p:childTnLst>
                                    <p:animEffect transition="out" filter="fade">
                                      <p:cBhvr>
                                        <p:cTn id="65" dur="500" tmFilter="0, 0; .2, .5; .8, .5; 1, 0"/>
                                        <p:tgtEl>
                                          <p:spTgt spid="74775"/>
                                        </p:tgtEl>
                                      </p:cBhvr>
                                    </p:animEffect>
                                    <p:animScale>
                                      <p:cBhvr>
                                        <p:cTn id="66" dur="250" autoRev="1" fill="hold"/>
                                        <p:tgtEl>
                                          <p:spTgt spid="74775"/>
                                        </p:tgtEl>
                                      </p:cBhvr>
                                      <p:by x="105000" y="105000"/>
                                    </p:animScale>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8" fill="hold" grpId="0" nodeType="clickEffect">
                                  <p:stCondLst>
                                    <p:cond delay="0"/>
                                  </p:stCondLst>
                                  <p:childTnLst>
                                    <p:set>
                                      <p:cBhvr>
                                        <p:cTn id="70" dur="0" fill="hold">
                                          <p:stCondLst>
                                            <p:cond delay="0"/>
                                          </p:stCondLst>
                                        </p:cTn>
                                        <p:tgtEl>
                                          <p:spTgt spid="74776"/>
                                        </p:tgtEl>
                                        <p:attrNameLst>
                                          <p:attrName>style.visibility</p:attrName>
                                        </p:attrNameLst>
                                      </p:cBhvr>
                                      <p:to>
                                        <p:strVal val="visible"/>
                                      </p:to>
                                    </p:set>
                                    <p:anim calcmode="lin" valueType="num">
                                      <p:cBhvr additive="base">
                                        <p:cTn id="71" dur="500" fill="hold"/>
                                        <p:tgtEl>
                                          <p:spTgt spid="74776"/>
                                        </p:tgtEl>
                                        <p:attrNameLst>
                                          <p:attrName>ppt_x</p:attrName>
                                        </p:attrNameLst>
                                      </p:cBhvr>
                                      <p:tavLst>
                                        <p:tav tm="0">
                                          <p:val>
                                            <p:strVal val="0-#ppt_w/2"/>
                                          </p:val>
                                        </p:tav>
                                        <p:tav tm="100000">
                                          <p:val>
                                            <p:strVal val="#ppt_x"/>
                                          </p:val>
                                        </p:tav>
                                      </p:tavLst>
                                    </p:anim>
                                    <p:anim calcmode="lin" valueType="num">
                                      <p:cBhvr additive="base">
                                        <p:cTn id="72" dur="500" fill="hold"/>
                                        <p:tgtEl>
                                          <p:spTgt spid="74776"/>
                                        </p:tgtEl>
                                        <p:attrNameLst>
                                          <p:attrName>ppt_y</p:attrName>
                                        </p:attrNameLst>
                                      </p:cBhvr>
                                      <p:tavLst>
                                        <p:tav tm="0">
                                          <p:val>
                                            <p:strVal val="#ppt_y"/>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8" fill="hold" grpId="0" nodeType="clickEffect">
                                  <p:stCondLst>
                                    <p:cond delay="0"/>
                                  </p:stCondLst>
                                  <p:childTnLst>
                                    <p:set>
                                      <p:cBhvr>
                                        <p:cTn id="76" dur="0" fill="hold">
                                          <p:stCondLst>
                                            <p:cond delay="0"/>
                                          </p:stCondLst>
                                        </p:cTn>
                                        <p:tgtEl>
                                          <p:spTgt spid="74778"/>
                                        </p:tgtEl>
                                        <p:attrNameLst>
                                          <p:attrName>style.visibility</p:attrName>
                                        </p:attrNameLst>
                                      </p:cBhvr>
                                      <p:to>
                                        <p:strVal val="visible"/>
                                      </p:to>
                                    </p:set>
                                    <p:anim calcmode="lin" valueType="num">
                                      <p:cBhvr additive="base">
                                        <p:cTn id="77" dur="500" fill="hold"/>
                                        <p:tgtEl>
                                          <p:spTgt spid="74778"/>
                                        </p:tgtEl>
                                        <p:attrNameLst>
                                          <p:attrName>ppt_x</p:attrName>
                                        </p:attrNameLst>
                                      </p:cBhvr>
                                      <p:tavLst>
                                        <p:tav tm="0">
                                          <p:val>
                                            <p:strVal val="0-#ppt_w/2"/>
                                          </p:val>
                                        </p:tav>
                                        <p:tav tm="100000">
                                          <p:val>
                                            <p:strVal val="#ppt_x"/>
                                          </p:val>
                                        </p:tav>
                                      </p:tavLst>
                                    </p:anim>
                                    <p:anim calcmode="lin" valueType="num">
                                      <p:cBhvr additive="base">
                                        <p:cTn id="78" dur="500" fill="hold"/>
                                        <p:tgtEl>
                                          <p:spTgt spid="74778"/>
                                        </p:tgtEl>
                                        <p:attrNameLst>
                                          <p:attrName>ppt_y</p:attrName>
                                        </p:attrNameLst>
                                      </p:cBhvr>
                                      <p:tavLst>
                                        <p:tav tm="0">
                                          <p:val>
                                            <p:strVal val="#ppt_y"/>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8" fill="hold" grpId="0" nodeType="clickEffect">
                                  <p:stCondLst>
                                    <p:cond delay="0"/>
                                  </p:stCondLst>
                                  <p:childTnLst>
                                    <p:set>
                                      <p:cBhvr>
                                        <p:cTn id="82" dur="0" fill="hold">
                                          <p:stCondLst>
                                            <p:cond delay="0"/>
                                          </p:stCondLst>
                                        </p:cTn>
                                        <p:tgtEl>
                                          <p:spTgt spid="74777"/>
                                        </p:tgtEl>
                                        <p:attrNameLst>
                                          <p:attrName>style.visibility</p:attrName>
                                        </p:attrNameLst>
                                      </p:cBhvr>
                                      <p:to>
                                        <p:strVal val="visible"/>
                                      </p:to>
                                    </p:set>
                                    <p:anim calcmode="lin" valueType="num">
                                      <p:cBhvr additive="base">
                                        <p:cTn id="83" dur="500" fill="hold"/>
                                        <p:tgtEl>
                                          <p:spTgt spid="74777"/>
                                        </p:tgtEl>
                                        <p:attrNameLst>
                                          <p:attrName>ppt_x</p:attrName>
                                        </p:attrNameLst>
                                      </p:cBhvr>
                                      <p:tavLst>
                                        <p:tav tm="0">
                                          <p:val>
                                            <p:strVal val="0-#ppt_w/2"/>
                                          </p:val>
                                        </p:tav>
                                        <p:tav tm="100000">
                                          <p:val>
                                            <p:strVal val="#ppt_x"/>
                                          </p:val>
                                        </p:tav>
                                      </p:tavLst>
                                    </p:anim>
                                    <p:anim calcmode="lin" valueType="num">
                                      <p:cBhvr additive="base">
                                        <p:cTn id="84" dur="500" fill="hold"/>
                                        <p:tgtEl>
                                          <p:spTgt spid="74777"/>
                                        </p:tgtEl>
                                        <p:attrNameLst>
                                          <p:attrName>ppt_y</p:attrName>
                                        </p:attrNameLst>
                                      </p:cBhvr>
                                      <p:tavLst>
                                        <p:tav tm="0">
                                          <p:val>
                                            <p:strVal val="#ppt_y"/>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mph" presetSubtype="2" autoRev="1" fill="hold" nodeType="clickEffect">
                                  <p:stCondLst>
                                    <p:cond delay="0"/>
                                  </p:stCondLst>
                                  <p:childTnLst>
                                    <p:animClr clrSpc="rgb" dir="cw">
                                      <p:cBhvr>
                                        <p:cTn id="88" dur="2000" fill="hold"/>
                                        <p:tgtEl>
                                          <p:spTgt spid="74756"/>
                                        </p:tgtEl>
                                        <p:attrNameLst>
                                          <p:attrName>fillcolor</p:attrName>
                                        </p:attrNameLst>
                                      </p:cBhvr>
                                      <p:to>
                                        <a:schemeClr val="accent2"/>
                                      </p:to>
                                    </p:animClr>
                                    <p:set>
                                      <p:cBhvr>
                                        <p:cTn id="89" dur="2000" fill="hold"/>
                                        <p:tgtEl>
                                          <p:spTgt spid="74756"/>
                                        </p:tgtEl>
                                        <p:attrNameLst>
                                          <p:attrName>fill.type</p:attrName>
                                        </p:attrNameLst>
                                      </p:cBhvr>
                                      <p:to>
                                        <p:strVal val="solid"/>
                                      </p:to>
                                    </p:set>
                                    <p:set>
                                      <p:cBhvr>
                                        <p:cTn id="90" dur="2000" fill="hold"/>
                                        <p:tgtEl>
                                          <p:spTgt spid="74756"/>
                                        </p:tgtEl>
                                        <p:attrNameLst>
                                          <p:attrName>fill.on</p:attrName>
                                        </p:attrNameLst>
                                      </p:cBhvr>
                                      <p:to>
                                        <p:strVal val="tru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26" presetClass="emph" presetSubtype="0" fill="hold" grpId="1" nodeType="clickEffect">
                                  <p:stCondLst>
                                    <p:cond delay="0"/>
                                  </p:stCondLst>
                                  <p:childTnLst>
                                    <p:animEffect transition="out" filter="fade">
                                      <p:cBhvr>
                                        <p:cTn id="94" dur="500" tmFilter="0, 0; .2, .5; .8, .5; 1, 0"/>
                                        <p:tgtEl>
                                          <p:spTgt spid="74776"/>
                                        </p:tgtEl>
                                      </p:cBhvr>
                                    </p:animEffect>
                                    <p:animScale>
                                      <p:cBhvr>
                                        <p:cTn id="95" dur="250" autoRev="1" fill="hold"/>
                                        <p:tgtEl>
                                          <p:spTgt spid="74776"/>
                                        </p:tgtEl>
                                      </p:cBhvr>
                                      <p:by x="105000" y="105000"/>
                                    </p:animScale>
                                  </p:childTnLst>
                                </p:cTn>
                              </p:par>
                            </p:childTnLst>
                          </p:cTn>
                        </p:par>
                      </p:childTnLst>
                    </p:cTn>
                  </p:par>
                  <p:par>
                    <p:cTn id="96" fill="hold" nodeType="clickPar">
                      <p:stCondLst>
                        <p:cond delay="indefinite"/>
                      </p:stCondLst>
                      <p:childTnLst>
                        <p:par>
                          <p:cTn id="97" fill="hold" nodeType="withGroup">
                            <p:stCondLst>
                              <p:cond delay="0"/>
                            </p:stCondLst>
                            <p:childTnLst>
                              <p:par>
                                <p:cTn id="98" presetID="1" presetClass="emph" presetSubtype="2" fill="hold" nodeType="clickEffect">
                                  <p:stCondLst>
                                    <p:cond delay="0"/>
                                  </p:stCondLst>
                                  <p:childTnLst>
                                    <p:animClr clrSpc="rgb" dir="cw">
                                      <p:cBhvr>
                                        <p:cTn id="99" dur="2000" fill="hold"/>
                                        <p:tgtEl>
                                          <p:spTgt spid="74758"/>
                                        </p:tgtEl>
                                        <p:attrNameLst>
                                          <p:attrName>fillcolor</p:attrName>
                                        </p:attrNameLst>
                                      </p:cBhvr>
                                      <p:to>
                                        <a:schemeClr val="accent2"/>
                                      </p:to>
                                    </p:animClr>
                                    <p:set>
                                      <p:cBhvr>
                                        <p:cTn id="100" dur="2000" fill="hold"/>
                                        <p:tgtEl>
                                          <p:spTgt spid="74758"/>
                                        </p:tgtEl>
                                        <p:attrNameLst>
                                          <p:attrName>fill.type</p:attrName>
                                        </p:attrNameLst>
                                      </p:cBhvr>
                                      <p:to>
                                        <p:strVal val="solid"/>
                                      </p:to>
                                    </p:set>
                                    <p:set>
                                      <p:cBhvr>
                                        <p:cTn id="101" dur="2000" fill="hold"/>
                                        <p:tgtEl>
                                          <p:spTgt spid="74758"/>
                                        </p:tgtEl>
                                        <p:attrNameLst>
                                          <p:attrName>fill.on</p:attrName>
                                        </p:attrNameLst>
                                      </p:cBhvr>
                                      <p:to>
                                        <p:strVal val="true"/>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3" presetClass="entr" presetSubtype="10" fill="hold" grpId="0" nodeType="clickEffect">
                                  <p:stCondLst>
                                    <p:cond delay="0"/>
                                  </p:stCondLst>
                                  <p:childTnLst>
                                    <p:set>
                                      <p:cBhvr>
                                        <p:cTn id="105" dur="0" fill="hold">
                                          <p:stCondLst>
                                            <p:cond delay="0"/>
                                          </p:stCondLst>
                                        </p:cTn>
                                        <p:tgtEl>
                                          <p:spTgt spid="74769"/>
                                        </p:tgtEl>
                                        <p:attrNameLst>
                                          <p:attrName>style.visibility</p:attrName>
                                        </p:attrNameLst>
                                      </p:cBhvr>
                                      <p:to>
                                        <p:strVal val="visible"/>
                                      </p:to>
                                    </p:set>
                                    <p:animEffect transition="in" filter="blinds(horizontal)">
                                      <p:cBhvr>
                                        <p:cTn id="106" dur="500"/>
                                        <p:tgtEl>
                                          <p:spTgt spid="74769"/>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6" presetClass="emph" presetSubtype="0" fill="hold" grpId="1" nodeType="clickEffect">
                                  <p:stCondLst>
                                    <p:cond delay="0"/>
                                  </p:stCondLst>
                                  <p:childTnLst>
                                    <p:animEffect transition="out" filter="fade">
                                      <p:cBhvr>
                                        <p:cTn id="110" dur="500" tmFilter="0, 0; .2, .5; .8, .5; 1, 0"/>
                                        <p:tgtEl>
                                          <p:spTgt spid="74778"/>
                                        </p:tgtEl>
                                      </p:cBhvr>
                                    </p:animEffect>
                                    <p:animScale>
                                      <p:cBhvr>
                                        <p:cTn id="111" dur="250" autoRev="1" fill="hold"/>
                                        <p:tgtEl>
                                          <p:spTgt spid="74778"/>
                                        </p:tgtEl>
                                      </p:cBhvr>
                                      <p:by x="105000" y="105000"/>
                                    </p:animScale>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 presetClass="emph" presetSubtype="2" fill="hold" nodeType="clickEffect">
                                  <p:stCondLst>
                                    <p:cond delay="0"/>
                                  </p:stCondLst>
                                  <p:childTnLst>
                                    <p:animClr clrSpc="rgb" dir="cw">
                                      <p:cBhvr>
                                        <p:cTn id="115" dur="2000" fill="hold"/>
                                        <p:tgtEl>
                                          <p:spTgt spid="74761"/>
                                        </p:tgtEl>
                                        <p:attrNameLst>
                                          <p:attrName>fillcolor</p:attrName>
                                        </p:attrNameLst>
                                      </p:cBhvr>
                                      <p:to>
                                        <a:schemeClr val="accent2"/>
                                      </p:to>
                                    </p:animClr>
                                    <p:set>
                                      <p:cBhvr>
                                        <p:cTn id="116" dur="2000" fill="hold"/>
                                        <p:tgtEl>
                                          <p:spTgt spid="74761"/>
                                        </p:tgtEl>
                                        <p:attrNameLst>
                                          <p:attrName>fill.type</p:attrName>
                                        </p:attrNameLst>
                                      </p:cBhvr>
                                      <p:to>
                                        <p:strVal val="solid"/>
                                      </p:to>
                                    </p:set>
                                    <p:set>
                                      <p:cBhvr>
                                        <p:cTn id="117" dur="2000" fill="hold"/>
                                        <p:tgtEl>
                                          <p:spTgt spid="74761"/>
                                        </p:tgtEl>
                                        <p:attrNameLst>
                                          <p:attrName>fill.on</p:attrName>
                                        </p:attrNameLst>
                                      </p:cBhvr>
                                      <p:to>
                                        <p:strVal val="true"/>
                                      </p:to>
                                    </p:se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3" presetClass="entr" presetSubtype="10" fill="hold" grpId="0" nodeType="clickEffect">
                                  <p:stCondLst>
                                    <p:cond delay="0"/>
                                  </p:stCondLst>
                                  <p:childTnLst>
                                    <p:set>
                                      <p:cBhvr>
                                        <p:cTn id="121" dur="0" fill="hold">
                                          <p:stCondLst>
                                            <p:cond delay="0"/>
                                          </p:stCondLst>
                                        </p:cTn>
                                        <p:tgtEl>
                                          <p:spTgt spid="74770"/>
                                        </p:tgtEl>
                                        <p:attrNameLst>
                                          <p:attrName>style.visibility</p:attrName>
                                        </p:attrNameLst>
                                      </p:cBhvr>
                                      <p:to>
                                        <p:strVal val="visible"/>
                                      </p:to>
                                    </p:set>
                                    <p:animEffect transition="in" filter="blinds(horizontal)">
                                      <p:cBhvr>
                                        <p:cTn id="122" dur="500"/>
                                        <p:tgtEl>
                                          <p:spTgt spid="74770"/>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mph" presetSubtype="2" fill="hold" nodeType="clickEffect">
                                  <p:stCondLst>
                                    <p:cond delay="0"/>
                                  </p:stCondLst>
                                  <p:childTnLst>
                                    <p:animClr clrSpc="rgb" dir="cw">
                                      <p:cBhvr>
                                        <p:cTn id="126" dur="2000" fill="hold"/>
                                        <p:tgtEl>
                                          <p:spTgt spid="74759"/>
                                        </p:tgtEl>
                                        <p:attrNameLst>
                                          <p:attrName>fillcolor</p:attrName>
                                        </p:attrNameLst>
                                      </p:cBhvr>
                                      <p:to>
                                        <a:schemeClr val="accent2"/>
                                      </p:to>
                                    </p:animClr>
                                    <p:set>
                                      <p:cBhvr>
                                        <p:cTn id="127" dur="2000" fill="hold"/>
                                        <p:tgtEl>
                                          <p:spTgt spid="74759"/>
                                        </p:tgtEl>
                                        <p:attrNameLst>
                                          <p:attrName>fill.type</p:attrName>
                                        </p:attrNameLst>
                                      </p:cBhvr>
                                      <p:to>
                                        <p:strVal val="solid"/>
                                      </p:to>
                                    </p:set>
                                    <p:set>
                                      <p:cBhvr>
                                        <p:cTn id="128" dur="2000" fill="hold"/>
                                        <p:tgtEl>
                                          <p:spTgt spid="74759"/>
                                        </p:tgtEl>
                                        <p:attrNameLst>
                                          <p:attrName>fill.on</p:attrName>
                                        </p:attrNameLst>
                                      </p:cBhvr>
                                      <p:to>
                                        <p:strVal val="true"/>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3" presetClass="entr" presetSubtype="10" fill="hold" grpId="0" nodeType="clickEffect">
                                  <p:stCondLst>
                                    <p:cond delay="0"/>
                                  </p:stCondLst>
                                  <p:childTnLst>
                                    <p:set>
                                      <p:cBhvr>
                                        <p:cTn id="132" dur="0" fill="hold">
                                          <p:stCondLst>
                                            <p:cond delay="0"/>
                                          </p:stCondLst>
                                        </p:cTn>
                                        <p:tgtEl>
                                          <p:spTgt spid="74771"/>
                                        </p:tgtEl>
                                        <p:attrNameLst>
                                          <p:attrName>style.visibility</p:attrName>
                                        </p:attrNameLst>
                                      </p:cBhvr>
                                      <p:to>
                                        <p:strVal val="visible"/>
                                      </p:to>
                                    </p:set>
                                    <p:animEffect transition="in" filter="blinds(horizontal)">
                                      <p:cBhvr>
                                        <p:cTn id="133" dur="500"/>
                                        <p:tgtEl>
                                          <p:spTgt spid="74771"/>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26" presetClass="emph" presetSubtype="0" fill="hold" grpId="1" nodeType="clickEffect">
                                  <p:stCondLst>
                                    <p:cond delay="0"/>
                                  </p:stCondLst>
                                  <p:childTnLst>
                                    <p:animEffect transition="out" filter="fade">
                                      <p:cBhvr>
                                        <p:cTn id="137" dur="500" tmFilter="0, 0; .2, .5; .8, .5; 1, 0"/>
                                        <p:tgtEl>
                                          <p:spTgt spid="74777"/>
                                        </p:tgtEl>
                                      </p:cBhvr>
                                    </p:animEffect>
                                    <p:animScale>
                                      <p:cBhvr>
                                        <p:cTn id="138" dur="250" autoRev="1" fill="hold"/>
                                        <p:tgtEl>
                                          <p:spTgt spid="74777"/>
                                        </p:tgtEl>
                                      </p:cBhvr>
                                      <p:by x="105000" y="105000"/>
                                    </p:animScale>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mph" presetSubtype="2" fill="hold" nodeType="clickEffect">
                                  <p:stCondLst>
                                    <p:cond delay="0"/>
                                  </p:stCondLst>
                                  <p:childTnLst>
                                    <p:animClr clrSpc="rgb" dir="cw">
                                      <p:cBhvr>
                                        <p:cTn id="142" dur="2000" fill="hold"/>
                                        <p:tgtEl>
                                          <p:spTgt spid="74760"/>
                                        </p:tgtEl>
                                        <p:attrNameLst>
                                          <p:attrName>fillcolor</p:attrName>
                                        </p:attrNameLst>
                                      </p:cBhvr>
                                      <p:to>
                                        <a:schemeClr val="accent2"/>
                                      </p:to>
                                    </p:animClr>
                                    <p:set>
                                      <p:cBhvr>
                                        <p:cTn id="143" dur="2000" fill="hold"/>
                                        <p:tgtEl>
                                          <p:spTgt spid="74760"/>
                                        </p:tgtEl>
                                        <p:attrNameLst>
                                          <p:attrName>fill.type</p:attrName>
                                        </p:attrNameLst>
                                      </p:cBhvr>
                                      <p:to>
                                        <p:strVal val="solid"/>
                                      </p:to>
                                    </p:set>
                                    <p:set>
                                      <p:cBhvr>
                                        <p:cTn id="144" dur="2000" fill="hold"/>
                                        <p:tgtEl>
                                          <p:spTgt spid="74760"/>
                                        </p:tgtEl>
                                        <p:attrNameLst>
                                          <p:attrName>fill.on</p:attrName>
                                        </p:attrNameLst>
                                      </p:cBhvr>
                                      <p:to>
                                        <p:strVal val="true"/>
                                      </p:to>
                                    </p:se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3" presetClass="entr" presetSubtype="10" fill="hold" grpId="0" nodeType="clickEffect">
                                  <p:stCondLst>
                                    <p:cond delay="0"/>
                                  </p:stCondLst>
                                  <p:childTnLst>
                                    <p:set>
                                      <p:cBhvr>
                                        <p:cTn id="148" dur="0" fill="hold">
                                          <p:stCondLst>
                                            <p:cond delay="0"/>
                                          </p:stCondLst>
                                        </p:cTn>
                                        <p:tgtEl>
                                          <p:spTgt spid="74772"/>
                                        </p:tgtEl>
                                        <p:attrNameLst>
                                          <p:attrName>style.visibility</p:attrName>
                                        </p:attrNameLst>
                                      </p:cBhvr>
                                      <p:to>
                                        <p:strVal val="visible"/>
                                      </p:to>
                                    </p:set>
                                    <p:animEffect transition="in" filter="blinds(horizontal)">
                                      <p:cBhvr>
                                        <p:cTn id="149" dur="500"/>
                                        <p:tgtEl>
                                          <p:spTgt spid="74772"/>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1" presetClass="emph" presetSubtype="2" fill="hold" nodeType="clickEffect">
                                  <p:stCondLst>
                                    <p:cond delay="0"/>
                                  </p:stCondLst>
                                  <p:childTnLst>
                                    <p:animClr clrSpc="rgb" dir="cw">
                                      <p:cBhvr>
                                        <p:cTn id="153" dur="2000" fill="hold"/>
                                        <p:tgtEl>
                                          <p:spTgt spid="74756"/>
                                        </p:tgtEl>
                                        <p:attrNameLst>
                                          <p:attrName>fillcolor</p:attrName>
                                        </p:attrNameLst>
                                      </p:cBhvr>
                                      <p:to>
                                        <a:schemeClr val="accent2"/>
                                      </p:to>
                                    </p:animClr>
                                    <p:set>
                                      <p:cBhvr>
                                        <p:cTn id="154" dur="2000" fill="hold"/>
                                        <p:tgtEl>
                                          <p:spTgt spid="74756"/>
                                        </p:tgtEl>
                                        <p:attrNameLst>
                                          <p:attrName>fill.type</p:attrName>
                                        </p:attrNameLst>
                                      </p:cBhvr>
                                      <p:to>
                                        <p:strVal val="solid"/>
                                      </p:to>
                                    </p:set>
                                    <p:set>
                                      <p:cBhvr>
                                        <p:cTn id="155" dur="2000" fill="hold"/>
                                        <p:tgtEl>
                                          <p:spTgt spid="74756"/>
                                        </p:tgtEl>
                                        <p:attrNameLst>
                                          <p:attrName>fill.on</p:attrName>
                                        </p:attrNameLst>
                                      </p:cBhvr>
                                      <p:to>
                                        <p:strVal val="true"/>
                                      </p:to>
                                    </p:se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3" presetClass="entr" presetSubtype="10" fill="hold" grpId="0" nodeType="clickEffect">
                                  <p:stCondLst>
                                    <p:cond delay="0"/>
                                  </p:stCondLst>
                                  <p:childTnLst>
                                    <p:set>
                                      <p:cBhvr>
                                        <p:cTn id="159" dur="0" fill="hold">
                                          <p:stCondLst>
                                            <p:cond delay="0"/>
                                          </p:stCondLst>
                                        </p:cTn>
                                        <p:tgtEl>
                                          <p:spTgt spid="74773"/>
                                        </p:tgtEl>
                                        <p:attrNameLst>
                                          <p:attrName>style.visibility</p:attrName>
                                        </p:attrNameLst>
                                      </p:cBhvr>
                                      <p:to>
                                        <p:strVal val="visible"/>
                                      </p:to>
                                    </p:set>
                                    <p:animEffect transition="in" filter="blinds(horizontal)">
                                      <p:cBhvr>
                                        <p:cTn id="160" dur="500"/>
                                        <p:tgtEl>
                                          <p:spTgt spid="74773"/>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26" presetClass="emph" presetSubtype="0" fill="hold" grpId="1" nodeType="clickEffect">
                                  <p:stCondLst>
                                    <p:cond delay="0"/>
                                  </p:stCondLst>
                                  <p:childTnLst>
                                    <p:animEffect transition="out" filter="fade">
                                      <p:cBhvr>
                                        <p:cTn id="164" dur="500" tmFilter="0, 0; .2, .5; .8, .5; 1, 0"/>
                                        <p:tgtEl>
                                          <p:spTgt spid="74779"/>
                                        </p:tgtEl>
                                      </p:cBhvr>
                                    </p:animEffect>
                                    <p:animScale>
                                      <p:cBhvr>
                                        <p:cTn id="165" dur="250" autoRev="1" fill="hold"/>
                                        <p:tgtEl>
                                          <p:spTgt spid="74779"/>
                                        </p:tgtEl>
                                      </p:cBhvr>
                                      <p:by x="105000" y="105000"/>
                                    </p:animScale>
                                  </p:childTnLst>
                                </p:cTn>
                              </p:par>
                            </p:childTnLst>
                          </p:cTn>
                        </p:par>
                      </p:childTnLst>
                    </p:cTn>
                  </p:par>
                  <p:par>
                    <p:cTn id="166" fill="hold" nodeType="clickPar">
                      <p:stCondLst>
                        <p:cond delay="indefinite"/>
                      </p:stCondLst>
                      <p:childTnLst>
                        <p:par>
                          <p:cTn id="167" fill="hold" nodeType="withGroup">
                            <p:stCondLst>
                              <p:cond delay="0"/>
                            </p:stCondLst>
                            <p:childTnLst>
                              <p:par>
                                <p:cTn id="168" presetID="1" presetClass="emph" presetSubtype="2" fill="hold" nodeType="clickEffect">
                                  <p:stCondLst>
                                    <p:cond delay="0"/>
                                  </p:stCondLst>
                                  <p:childTnLst>
                                    <p:animClr clrSpc="rgb" dir="cw">
                                      <p:cBhvr>
                                        <p:cTn id="169" dur="2000" fill="hold"/>
                                        <p:tgtEl>
                                          <p:spTgt spid="74757"/>
                                        </p:tgtEl>
                                        <p:attrNameLst>
                                          <p:attrName>fillcolor</p:attrName>
                                        </p:attrNameLst>
                                      </p:cBhvr>
                                      <p:to>
                                        <a:schemeClr val="accent2"/>
                                      </p:to>
                                    </p:animClr>
                                    <p:set>
                                      <p:cBhvr>
                                        <p:cTn id="170" dur="2000" fill="hold"/>
                                        <p:tgtEl>
                                          <p:spTgt spid="74757"/>
                                        </p:tgtEl>
                                        <p:attrNameLst>
                                          <p:attrName>fill.type</p:attrName>
                                        </p:attrNameLst>
                                      </p:cBhvr>
                                      <p:to>
                                        <p:strVal val="solid"/>
                                      </p:to>
                                    </p:set>
                                    <p:set>
                                      <p:cBhvr>
                                        <p:cTn id="171" dur="2000" fill="hold"/>
                                        <p:tgtEl>
                                          <p:spTgt spid="74757"/>
                                        </p:tgtEl>
                                        <p:attrNameLst>
                                          <p:attrName>fill.on</p:attrName>
                                        </p:attrNameLst>
                                      </p:cBhvr>
                                      <p:to>
                                        <p:strVal val="true"/>
                                      </p:to>
                                    </p:se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3" presetClass="entr" presetSubtype="10" fill="hold" grpId="0" nodeType="clickEffect">
                                  <p:stCondLst>
                                    <p:cond delay="0"/>
                                  </p:stCondLst>
                                  <p:childTnLst>
                                    <p:set>
                                      <p:cBhvr>
                                        <p:cTn id="175" dur="0" fill="hold">
                                          <p:stCondLst>
                                            <p:cond delay="0"/>
                                          </p:stCondLst>
                                        </p:cTn>
                                        <p:tgtEl>
                                          <p:spTgt spid="74774"/>
                                        </p:tgtEl>
                                        <p:attrNameLst>
                                          <p:attrName>style.visibility</p:attrName>
                                        </p:attrNameLst>
                                      </p:cBhvr>
                                      <p:to>
                                        <p:strVal val="visible"/>
                                      </p:to>
                                    </p:set>
                                    <p:animEffect transition="in" filter="blinds(horizontal)">
                                      <p:cBhvr>
                                        <p:cTn id="176" dur="500"/>
                                        <p:tgtEl>
                                          <p:spTgt spid="74774"/>
                                        </p:tgtEl>
                                      </p:cBhvr>
                                    </p:animEffec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1" presetClass="emph" presetSubtype="2" fill="hold" nodeType="clickEffect">
                                  <p:stCondLst>
                                    <p:cond delay="0"/>
                                  </p:stCondLst>
                                  <p:childTnLst>
                                    <p:animClr clrSpc="rgb" dir="cw">
                                      <p:cBhvr>
                                        <p:cTn id="180" dur="2000" fill="hold"/>
                                        <p:tgtEl>
                                          <p:spTgt spid="74755"/>
                                        </p:tgtEl>
                                        <p:attrNameLst>
                                          <p:attrName>fillcolor</p:attrName>
                                        </p:attrNameLst>
                                      </p:cBhvr>
                                      <p:to>
                                        <a:schemeClr val="accent2"/>
                                      </p:to>
                                    </p:animClr>
                                    <p:set>
                                      <p:cBhvr>
                                        <p:cTn id="181" dur="2000" fill="hold"/>
                                        <p:tgtEl>
                                          <p:spTgt spid="74755"/>
                                        </p:tgtEl>
                                        <p:attrNameLst>
                                          <p:attrName>fill.type</p:attrName>
                                        </p:attrNameLst>
                                      </p:cBhvr>
                                      <p:to>
                                        <p:strVal val="solid"/>
                                      </p:to>
                                    </p:set>
                                    <p:set>
                                      <p:cBhvr>
                                        <p:cTn id="182" dur="2000" fill="hold"/>
                                        <p:tgtEl>
                                          <p:spTgt spid="74755"/>
                                        </p:tgtEl>
                                        <p:attrNameLst>
                                          <p:attrName>fill.on</p:attrName>
                                        </p:attrNameLst>
                                      </p:cBhvr>
                                      <p:to>
                                        <p:strVal val="true"/>
                                      </p:to>
                                    </p:se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3" presetClass="entr" presetSubtype="10" fill="hold" grpId="0" nodeType="clickEffect">
                                  <p:stCondLst>
                                    <p:cond delay="0"/>
                                  </p:stCondLst>
                                  <p:childTnLst>
                                    <p:set>
                                      <p:cBhvr>
                                        <p:cTn id="186" dur="0" fill="hold">
                                          <p:stCondLst>
                                            <p:cond delay="0"/>
                                          </p:stCondLst>
                                        </p:cTn>
                                        <p:tgtEl>
                                          <p:spTgt spid="74780"/>
                                        </p:tgtEl>
                                        <p:attrNameLst>
                                          <p:attrName>style.visibility</p:attrName>
                                        </p:attrNameLst>
                                      </p:cBhvr>
                                      <p:to>
                                        <p:strVal val="visible"/>
                                      </p:to>
                                    </p:set>
                                    <p:animEffect transition="in" filter="blinds(horizontal)">
                                      <p:cBhvr>
                                        <p:cTn id="187" dur="500"/>
                                        <p:tgtEl>
                                          <p:spTgt spid="74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animBg="1" autoUpdateAnimBg="0"/>
      <p:bldP spid="74756" grpId="0" animBg="1" autoUpdateAnimBg="0"/>
      <p:bldP spid="74757" grpId="0" animBg="1" autoUpdateAnimBg="0"/>
      <p:bldP spid="74758" grpId="0" animBg="1" autoUpdateAnimBg="0"/>
      <p:bldP spid="74759" grpId="0" animBg="1" autoUpdateAnimBg="0"/>
      <p:bldP spid="74760" grpId="0" animBg="1" autoUpdateAnimBg="0"/>
      <p:bldP spid="74761" grpId="0" animBg="1" autoUpdateAnimBg="0"/>
      <p:bldP spid="74762" grpId="0" animBg="1"/>
      <p:bldP spid="74763" grpId="0" animBg="1"/>
      <p:bldP spid="74764" grpId="0" animBg="1"/>
      <p:bldP spid="74765" grpId="0" animBg="1"/>
      <p:bldP spid="74766" grpId="0" animBg="1"/>
      <p:bldP spid="74767" grpId="0" animBg="1"/>
      <p:bldP spid="74769" grpId="0" autoUpdateAnimBg="0"/>
      <p:bldP spid="74770" grpId="0" autoUpdateAnimBg="0"/>
      <p:bldP spid="74771" grpId="0" autoUpdateAnimBg="0"/>
      <p:bldP spid="74772" grpId="0" autoUpdateAnimBg="0"/>
      <p:bldP spid="74773" grpId="0" autoUpdateAnimBg="0"/>
      <p:bldP spid="74774" grpId="0" autoUpdateAnimBg="0"/>
      <p:bldP spid="74775" grpId="0" animBg="1"/>
      <p:bldP spid="74775" grpId="1" animBg="1"/>
      <p:bldP spid="74776" grpId="0" animBg="1"/>
      <p:bldP spid="74776" grpId="1" animBg="1"/>
      <p:bldP spid="74777" grpId="0" animBg="1"/>
      <p:bldP spid="74777" grpId="1" animBg="1"/>
      <p:bldP spid="74778" grpId="0" animBg="1"/>
      <p:bldP spid="74778" grpId="1" animBg="1"/>
      <p:bldP spid="74779" grpId="0" animBg="1"/>
      <p:bldP spid="74779" grpId="1" animBg="1"/>
      <p:bldP spid="74780"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A101E62B-C9F7-4C01-9DB1-7BA000A6669C}" type="slidenum">
              <a:rPr lang="zh-CN" altLang="en-US" sz="1000" smtClean="0"/>
              <a:pPr>
                <a:spcBef>
                  <a:spcPct val="0"/>
                </a:spcBef>
                <a:spcAft>
                  <a:spcPct val="0"/>
                </a:spcAft>
                <a:buClrTx/>
                <a:buFontTx/>
                <a:buNone/>
              </a:pPr>
              <a:t>59</a:t>
            </a:fld>
            <a:endParaRPr lang="zh-CN" altLang="en-US" sz="1000"/>
          </a:p>
        </p:txBody>
      </p:sp>
      <p:sp>
        <p:nvSpPr>
          <p:cNvPr id="65538" name="标题 1"/>
          <p:cNvSpPr>
            <a:spLocks noGrp="1"/>
          </p:cNvSpPr>
          <p:nvPr>
            <p:ph type="title" idx="4294967295"/>
          </p:nvPr>
        </p:nvSpPr>
        <p:spPr>
          <a:xfrm>
            <a:off x="1439863" y="315913"/>
            <a:ext cx="7704137" cy="592137"/>
          </a:xfrm>
        </p:spPr>
        <p:txBody>
          <a:bodyPr/>
          <a:lstStyle/>
          <a:p>
            <a:r>
              <a:rPr lang="zh-CN" altLang="en-US" dirty="0"/>
              <a:t>练习</a:t>
            </a:r>
          </a:p>
        </p:txBody>
      </p:sp>
      <p:sp>
        <p:nvSpPr>
          <p:cNvPr id="65539" name="内容占位符 2"/>
          <p:cNvSpPr>
            <a:spLocks noGrp="1"/>
          </p:cNvSpPr>
          <p:nvPr>
            <p:ph idx="4294967295"/>
          </p:nvPr>
        </p:nvSpPr>
        <p:spPr>
          <a:xfrm>
            <a:off x="0" y="1125538"/>
            <a:ext cx="8207375" cy="2220912"/>
          </a:xfrm>
        </p:spPr>
        <p:txBody>
          <a:bodyPr/>
          <a:lstStyle/>
          <a:p>
            <a:r>
              <a:rPr lang="zh-CN" altLang="en-US" dirty="0"/>
              <a:t>给出下面的树的先根遍历和后根遍历结果</a:t>
            </a:r>
            <a:endParaRPr lang="en-US" altLang="zh-CN" dirty="0"/>
          </a:p>
          <a:p>
            <a:r>
              <a:rPr lang="zh-CN" altLang="en-US" dirty="0"/>
              <a:t>将下面的树转换成二叉树后，给出先序遍历和中序遍历的结果</a:t>
            </a:r>
            <a:endParaRPr lang="en-US" altLang="zh-CN" dirty="0"/>
          </a:p>
          <a:p>
            <a:r>
              <a:rPr lang="zh-CN" altLang="en-US" dirty="0"/>
              <a:t>将上述两个结果同树的先跟遍历和后跟遍历的结果进行比较，能得出什么结论？</a:t>
            </a:r>
          </a:p>
        </p:txBody>
      </p:sp>
      <p:grpSp>
        <p:nvGrpSpPr>
          <p:cNvPr id="15" name="Group 3"/>
          <p:cNvGrpSpPr>
            <a:grpSpLocks/>
          </p:cNvGrpSpPr>
          <p:nvPr/>
        </p:nvGrpSpPr>
        <p:grpSpPr bwMode="auto">
          <a:xfrm>
            <a:off x="971600" y="4149080"/>
            <a:ext cx="1622425" cy="2112962"/>
            <a:chOff x="352" y="720"/>
            <a:chExt cx="1022" cy="1331"/>
          </a:xfrm>
        </p:grpSpPr>
        <p:grpSp>
          <p:nvGrpSpPr>
            <p:cNvPr id="16" name="Group 4"/>
            <p:cNvGrpSpPr>
              <a:grpSpLocks/>
            </p:cNvGrpSpPr>
            <p:nvPr/>
          </p:nvGrpSpPr>
          <p:grpSpPr bwMode="auto">
            <a:xfrm>
              <a:off x="352" y="978"/>
              <a:ext cx="1022" cy="1073"/>
              <a:chOff x="352" y="978"/>
              <a:chExt cx="1022" cy="1073"/>
            </a:xfrm>
          </p:grpSpPr>
          <p:sp>
            <p:nvSpPr>
              <p:cNvPr id="18" name="Oval 5"/>
              <p:cNvSpPr>
                <a:spLocks noChangeArrowheads="1"/>
              </p:cNvSpPr>
              <p:nvPr/>
            </p:nvSpPr>
            <p:spPr bwMode="auto">
              <a:xfrm>
                <a:off x="741" y="978"/>
                <a:ext cx="244"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A</a:t>
                </a:r>
              </a:p>
            </p:txBody>
          </p:sp>
          <p:sp>
            <p:nvSpPr>
              <p:cNvPr id="19" name="Oval 6"/>
              <p:cNvSpPr>
                <a:spLocks noChangeArrowheads="1"/>
              </p:cNvSpPr>
              <p:nvPr/>
            </p:nvSpPr>
            <p:spPr bwMode="auto">
              <a:xfrm>
                <a:off x="741" y="1385"/>
                <a:ext cx="244"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C</a:t>
                </a:r>
              </a:p>
            </p:txBody>
          </p:sp>
          <p:sp>
            <p:nvSpPr>
              <p:cNvPr id="21" name="Oval 7"/>
              <p:cNvSpPr>
                <a:spLocks noChangeArrowheads="1"/>
              </p:cNvSpPr>
              <p:nvPr/>
            </p:nvSpPr>
            <p:spPr bwMode="auto">
              <a:xfrm>
                <a:off x="352" y="1385"/>
                <a:ext cx="244"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B</a:t>
                </a:r>
              </a:p>
            </p:txBody>
          </p:sp>
          <p:sp>
            <p:nvSpPr>
              <p:cNvPr id="31" name="Oval 8"/>
              <p:cNvSpPr>
                <a:spLocks noChangeArrowheads="1"/>
              </p:cNvSpPr>
              <p:nvPr/>
            </p:nvSpPr>
            <p:spPr bwMode="auto">
              <a:xfrm>
                <a:off x="1130" y="1385"/>
                <a:ext cx="244"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E</a:t>
                </a:r>
              </a:p>
            </p:txBody>
          </p:sp>
          <p:sp>
            <p:nvSpPr>
              <p:cNvPr id="32" name="Oval 9"/>
              <p:cNvSpPr>
                <a:spLocks noChangeArrowheads="1"/>
              </p:cNvSpPr>
              <p:nvPr/>
            </p:nvSpPr>
            <p:spPr bwMode="auto">
              <a:xfrm>
                <a:off x="741" y="1818"/>
                <a:ext cx="244"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dirty="0">
                    <a:latin typeface="Times New Roman" panose="02020603050405020304" pitchFamily="18" charset="0"/>
                    <a:ea typeface="宋体" panose="02010600030101010101" pitchFamily="2" charset="-122"/>
                  </a:rPr>
                  <a:t>D</a:t>
                </a:r>
              </a:p>
            </p:txBody>
          </p:sp>
          <p:sp>
            <p:nvSpPr>
              <p:cNvPr id="33" name="Line 10"/>
              <p:cNvSpPr>
                <a:spLocks noChangeShapeType="1"/>
              </p:cNvSpPr>
              <p:nvPr/>
            </p:nvSpPr>
            <p:spPr bwMode="auto">
              <a:xfrm>
                <a:off x="867" y="1211"/>
                <a:ext cx="0" cy="1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4" name="Line 11"/>
              <p:cNvSpPr>
                <a:spLocks noChangeShapeType="1"/>
              </p:cNvSpPr>
              <p:nvPr/>
            </p:nvSpPr>
            <p:spPr bwMode="auto">
              <a:xfrm>
                <a:off x="867" y="1633"/>
                <a:ext cx="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5" name="Line 12"/>
              <p:cNvSpPr>
                <a:spLocks noChangeShapeType="1"/>
              </p:cNvSpPr>
              <p:nvPr/>
            </p:nvSpPr>
            <p:spPr bwMode="auto">
              <a:xfrm flipH="1">
                <a:off x="567" y="1178"/>
                <a:ext cx="222"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6" name="Line 13"/>
              <p:cNvSpPr>
                <a:spLocks noChangeShapeType="1"/>
              </p:cNvSpPr>
              <p:nvPr/>
            </p:nvSpPr>
            <p:spPr bwMode="auto">
              <a:xfrm>
                <a:off x="956" y="1178"/>
                <a:ext cx="233" cy="2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17" name="Text Box 14"/>
            <p:cNvSpPr txBox="1">
              <a:spLocks noChangeArrowheads="1"/>
            </p:cNvSpPr>
            <p:nvPr/>
          </p:nvSpPr>
          <p:spPr bwMode="auto">
            <a:xfrm>
              <a:off x="752" y="72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zh-CN" altLang="zh-CN" sz="2000">
                  <a:latin typeface="Times New Roman" panose="02020603050405020304" pitchFamily="18" charset="0"/>
                  <a:ea typeface="宋体" panose="02010600030101010101" pitchFamily="2" charset="-122"/>
                </a:rPr>
                <a:t>树</a:t>
              </a:r>
              <a:endParaRPr kumimoji="1" lang="zh-CN" altLang="en-US" sz="2000">
                <a:latin typeface="Times New Roman" panose="02020603050405020304" pitchFamily="18" charset="0"/>
                <a:ea typeface="宋体" panose="02010600030101010101" pitchFamily="2" charset="-122"/>
              </a:endParaRPr>
            </a:p>
          </p:txBody>
        </p:sp>
      </p:grpSp>
      <p:grpSp>
        <p:nvGrpSpPr>
          <p:cNvPr id="37" name="Group 15"/>
          <p:cNvGrpSpPr>
            <a:grpSpLocks/>
          </p:cNvGrpSpPr>
          <p:nvPr/>
        </p:nvGrpSpPr>
        <p:grpSpPr bwMode="auto">
          <a:xfrm>
            <a:off x="5868144" y="3933056"/>
            <a:ext cx="1658938" cy="2451100"/>
            <a:chOff x="4063" y="619"/>
            <a:chExt cx="1045" cy="1544"/>
          </a:xfrm>
        </p:grpSpPr>
        <p:grpSp>
          <p:nvGrpSpPr>
            <p:cNvPr id="38" name="Group 16"/>
            <p:cNvGrpSpPr>
              <a:grpSpLocks/>
            </p:cNvGrpSpPr>
            <p:nvPr/>
          </p:nvGrpSpPr>
          <p:grpSpPr bwMode="auto">
            <a:xfrm>
              <a:off x="4063" y="878"/>
              <a:ext cx="1045" cy="1285"/>
              <a:chOff x="4063" y="878"/>
              <a:chExt cx="1045" cy="1285"/>
            </a:xfrm>
          </p:grpSpPr>
          <p:sp>
            <p:nvSpPr>
              <p:cNvPr id="40" name="Oval 17"/>
              <p:cNvSpPr>
                <a:spLocks noChangeArrowheads="1"/>
              </p:cNvSpPr>
              <p:nvPr/>
            </p:nvSpPr>
            <p:spPr bwMode="auto">
              <a:xfrm>
                <a:off x="4430" y="878"/>
                <a:ext cx="244"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A</a:t>
                </a:r>
              </a:p>
            </p:txBody>
          </p:sp>
          <p:sp>
            <p:nvSpPr>
              <p:cNvPr id="41" name="Oval 18"/>
              <p:cNvSpPr>
                <a:spLocks noChangeArrowheads="1"/>
              </p:cNvSpPr>
              <p:nvPr/>
            </p:nvSpPr>
            <p:spPr bwMode="auto">
              <a:xfrm>
                <a:off x="4063" y="1252"/>
                <a:ext cx="244"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B</a:t>
                </a:r>
              </a:p>
            </p:txBody>
          </p:sp>
          <p:sp>
            <p:nvSpPr>
              <p:cNvPr id="42" name="Oval 19"/>
              <p:cNvSpPr>
                <a:spLocks noChangeArrowheads="1"/>
              </p:cNvSpPr>
              <p:nvPr/>
            </p:nvSpPr>
            <p:spPr bwMode="auto">
              <a:xfrm>
                <a:off x="4430" y="1541"/>
                <a:ext cx="244"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C</a:t>
                </a:r>
              </a:p>
            </p:txBody>
          </p:sp>
          <p:sp>
            <p:nvSpPr>
              <p:cNvPr id="43" name="Oval 20"/>
              <p:cNvSpPr>
                <a:spLocks noChangeArrowheads="1"/>
              </p:cNvSpPr>
              <p:nvPr/>
            </p:nvSpPr>
            <p:spPr bwMode="auto">
              <a:xfrm>
                <a:off x="4063" y="1930"/>
                <a:ext cx="244"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D</a:t>
                </a:r>
              </a:p>
            </p:txBody>
          </p:sp>
          <p:sp>
            <p:nvSpPr>
              <p:cNvPr id="44" name="Oval 21"/>
              <p:cNvSpPr>
                <a:spLocks noChangeArrowheads="1"/>
              </p:cNvSpPr>
              <p:nvPr/>
            </p:nvSpPr>
            <p:spPr bwMode="auto">
              <a:xfrm>
                <a:off x="4864" y="1930"/>
                <a:ext cx="244"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dirty="0">
                    <a:latin typeface="Times New Roman" panose="02020603050405020304" pitchFamily="18" charset="0"/>
                    <a:ea typeface="宋体" panose="02010600030101010101" pitchFamily="2" charset="-122"/>
                  </a:rPr>
                  <a:t>E</a:t>
                </a:r>
              </a:p>
            </p:txBody>
          </p:sp>
          <p:sp>
            <p:nvSpPr>
              <p:cNvPr id="45" name="Line 22"/>
              <p:cNvSpPr>
                <a:spLocks noChangeShapeType="1"/>
              </p:cNvSpPr>
              <p:nvPr/>
            </p:nvSpPr>
            <p:spPr bwMode="auto">
              <a:xfrm flipH="1">
                <a:off x="4278" y="1078"/>
                <a:ext cx="20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6" name="Line 23"/>
              <p:cNvSpPr>
                <a:spLocks noChangeShapeType="1"/>
              </p:cNvSpPr>
              <p:nvPr/>
            </p:nvSpPr>
            <p:spPr bwMode="auto">
              <a:xfrm>
                <a:off x="4289" y="1433"/>
                <a:ext cx="178" cy="1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7" name="Line 24"/>
              <p:cNvSpPr>
                <a:spLocks noChangeShapeType="1"/>
              </p:cNvSpPr>
              <p:nvPr/>
            </p:nvSpPr>
            <p:spPr bwMode="auto">
              <a:xfrm>
                <a:off x="4645" y="1733"/>
                <a:ext cx="256"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8" name="Line 25"/>
              <p:cNvSpPr>
                <a:spLocks noChangeShapeType="1"/>
              </p:cNvSpPr>
              <p:nvPr/>
            </p:nvSpPr>
            <p:spPr bwMode="auto">
              <a:xfrm flipH="1">
                <a:off x="4289" y="1767"/>
                <a:ext cx="200" cy="1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39" name="Text Box 26"/>
            <p:cNvSpPr txBox="1">
              <a:spLocks noChangeArrowheads="1"/>
            </p:cNvSpPr>
            <p:nvPr/>
          </p:nvSpPr>
          <p:spPr bwMode="auto">
            <a:xfrm>
              <a:off x="4280" y="619"/>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zh-CN" altLang="zh-CN" sz="2000">
                  <a:latin typeface="Times New Roman" panose="02020603050405020304" pitchFamily="18" charset="0"/>
                  <a:ea typeface="宋体" panose="02010600030101010101" pitchFamily="2" charset="-122"/>
                </a:rPr>
                <a:t>二叉树</a:t>
              </a:r>
              <a:endParaRPr kumimoji="1" lang="zh-CN" altLang="en-US" sz="2000">
                <a:latin typeface="Times New Roman" panose="02020603050405020304" pitchFamily="18" charset="0"/>
                <a:ea typeface="宋体" panose="02010600030101010101" pitchFamily="2" charset="-122"/>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AE1D031-697A-4A16-BF58-4D6846EBA6E0}" type="slidenum">
              <a:rPr lang="zh-CN" altLang="en-US" smtClean="0"/>
              <a:pPr>
                <a:defRPr/>
              </a:pPr>
              <a:t>6</a:t>
            </a:fld>
            <a:endParaRPr lang="zh-CN" altLang="en-US"/>
          </a:p>
        </p:txBody>
      </p:sp>
      <p:sp>
        <p:nvSpPr>
          <p:cNvPr id="2" name="标题 1"/>
          <p:cNvSpPr>
            <a:spLocks noGrp="1"/>
          </p:cNvSpPr>
          <p:nvPr>
            <p:ph type="title" idx="4294967295"/>
          </p:nvPr>
        </p:nvSpPr>
        <p:spPr>
          <a:xfrm>
            <a:off x="1439863" y="315913"/>
            <a:ext cx="7704137" cy="592137"/>
          </a:xfrm>
        </p:spPr>
        <p:txBody>
          <a:bodyPr/>
          <a:lstStyle/>
          <a:p>
            <a:r>
              <a:rPr lang="zh-CN" altLang="en-US" dirty="0"/>
              <a:t>树的其他表示方式</a:t>
            </a:r>
          </a:p>
        </p:txBody>
      </p:sp>
      <p:graphicFrame>
        <p:nvGraphicFramePr>
          <p:cNvPr id="5" name="Object 4"/>
          <p:cNvGraphicFramePr>
            <a:graphicFrameLocks noChangeAspect="1"/>
          </p:cNvGraphicFramePr>
          <p:nvPr>
            <p:extLst>
              <p:ext uri="{D42A27DB-BD31-4B8C-83A1-F6EECF244321}">
                <p14:modId xmlns:p14="http://schemas.microsoft.com/office/powerpoint/2010/main" val="2023844616"/>
              </p:ext>
            </p:extLst>
          </p:nvPr>
        </p:nvGraphicFramePr>
        <p:xfrm>
          <a:off x="2819400" y="2352328"/>
          <a:ext cx="3886200" cy="2286000"/>
        </p:xfrm>
        <a:graphic>
          <a:graphicData uri="http://schemas.openxmlformats.org/presentationml/2006/ole">
            <mc:AlternateContent xmlns:mc="http://schemas.openxmlformats.org/markup-compatibility/2006">
              <mc:Choice xmlns:v="urn:schemas-microsoft-com:vml" Requires="v">
                <p:oleObj spid="_x0000_s73778" name="VISIO" r:id="rId3" imgW="6875780" imgH="3817620" progId="">
                  <p:embed/>
                </p:oleObj>
              </mc:Choice>
              <mc:Fallback>
                <p:oleObj name="VISIO" r:id="rId3" imgW="6875780" imgH="3817620" progId="">
                  <p:embed/>
                  <p:pic>
                    <p:nvPicPr>
                      <p:cNvPr id="0" name="Picture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2352328"/>
                        <a:ext cx="3886200" cy="2286000"/>
                      </a:xfrm>
                      <a:prstGeom prst="rect">
                        <a:avLst/>
                      </a:prstGeom>
                      <a:solidFill>
                        <a:schemeClr val="accent1"/>
                      </a:solid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475243800"/>
              </p:ext>
            </p:extLst>
          </p:nvPr>
        </p:nvGraphicFramePr>
        <p:xfrm>
          <a:off x="6876256" y="1635224"/>
          <a:ext cx="1949450" cy="3130550"/>
        </p:xfrm>
        <a:graphic>
          <a:graphicData uri="http://schemas.openxmlformats.org/presentationml/2006/ole">
            <mc:AlternateContent xmlns:mc="http://schemas.openxmlformats.org/markup-compatibility/2006">
              <mc:Choice xmlns:v="urn:schemas-microsoft-com:vml" Requires="v">
                <p:oleObj spid="_x0000_s73779" name="VISIO" r:id="rId5" imgW="2375916" imgH="3816096" progId="">
                  <p:embed/>
                </p:oleObj>
              </mc:Choice>
              <mc:Fallback>
                <p:oleObj name="VISIO" r:id="rId5" imgW="2375916" imgH="3816096" progId="">
                  <p:embed/>
                  <p:pic>
                    <p:nvPicPr>
                      <p:cNvPr id="0" name="Picture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6256" y="1635224"/>
                        <a:ext cx="1949450" cy="313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6"/>
          <p:cNvSpPr txBox="1">
            <a:spLocks noChangeArrowheads="1"/>
          </p:cNvSpPr>
          <p:nvPr/>
        </p:nvSpPr>
        <p:spPr bwMode="auto">
          <a:xfrm>
            <a:off x="7149306" y="4988024"/>
            <a:ext cx="1409700" cy="4572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eaLnBrk="1" hangingPunct="1">
              <a:spcBef>
                <a:spcPct val="0"/>
              </a:spcBef>
            </a:pPr>
            <a:r>
              <a:rPr lang="zh-CN" altLang="en-US" sz="2400">
                <a:ea typeface="楷体_GB2312"/>
                <a:cs typeface="楷体_GB2312"/>
              </a:rPr>
              <a:t>凹入表示</a:t>
            </a:r>
          </a:p>
        </p:txBody>
      </p:sp>
      <p:sp>
        <p:nvSpPr>
          <p:cNvPr id="8" name="AutoShape 7"/>
          <p:cNvSpPr>
            <a:spLocks noChangeArrowheads="1"/>
          </p:cNvSpPr>
          <p:nvPr/>
        </p:nvSpPr>
        <p:spPr bwMode="auto">
          <a:xfrm>
            <a:off x="5638800" y="1437928"/>
            <a:ext cx="914400" cy="7143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66FF33"/>
          </a:solidFill>
          <a:ln w="9525">
            <a:solidFill>
              <a:schemeClr val="tx1"/>
            </a:solidFill>
            <a:miter lim="800000"/>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endParaRPr lang="zh-CN" altLang="en-US"/>
          </a:p>
        </p:txBody>
      </p:sp>
      <p:graphicFrame>
        <p:nvGraphicFramePr>
          <p:cNvPr id="9" name="Object 8"/>
          <p:cNvGraphicFramePr>
            <a:graphicFrameLocks noChangeAspect="1"/>
          </p:cNvGraphicFramePr>
          <p:nvPr>
            <p:extLst>
              <p:ext uri="{D42A27DB-BD31-4B8C-83A1-F6EECF244321}">
                <p14:modId xmlns:p14="http://schemas.microsoft.com/office/powerpoint/2010/main" val="1337335229"/>
              </p:ext>
            </p:extLst>
          </p:nvPr>
        </p:nvGraphicFramePr>
        <p:xfrm>
          <a:off x="525934" y="1774304"/>
          <a:ext cx="2101850" cy="1965325"/>
        </p:xfrm>
        <a:graphic>
          <a:graphicData uri="http://schemas.openxmlformats.org/presentationml/2006/ole">
            <mc:AlternateContent xmlns:mc="http://schemas.openxmlformats.org/markup-compatibility/2006">
              <mc:Choice xmlns:v="urn:schemas-microsoft-com:vml" Requires="v">
                <p:oleObj spid="_x0000_s73780" name="VISIO" r:id="rId7" imgW="3168396" imgH="2965704" progId="">
                  <p:embed/>
                </p:oleObj>
              </mc:Choice>
              <mc:Fallback>
                <p:oleObj name="VISIO" r:id="rId7" imgW="3168396" imgH="2965704" progId="">
                  <p:embed/>
                  <p:pic>
                    <p:nvPicPr>
                      <p:cNvPr id="0" name="Picture 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934" y="1774304"/>
                        <a:ext cx="2101850" cy="196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9"/>
          <p:cNvSpPr txBox="1">
            <a:spLocks noChangeArrowheads="1"/>
          </p:cNvSpPr>
          <p:nvPr/>
        </p:nvSpPr>
        <p:spPr bwMode="auto">
          <a:xfrm>
            <a:off x="906934" y="3907904"/>
            <a:ext cx="1409700" cy="4572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eaLnBrk="1" hangingPunct="1">
              <a:spcBef>
                <a:spcPct val="0"/>
              </a:spcBef>
            </a:pPr>
            <a:r>
              <a:rPr lang="zh-CN" altLang="en-US" sz="2400" dirty="0">
                <a:ea typeface="楷体_GB2312"/>
                <a:cs typeface="楷体_GB2312"/>
              </a:rPr>
              <a:t>嵌套集合</a:t>
            </a:r>
          </a:p>
        </p:txBody>
      </p:sp>
      <p:sp>
        <p:nvSpPr>
          <p:cNvPr id="11" name="AutoShape 10"/>
          <p:cNvSpPr>
            <a:spLocks noChangeArrowheads="1"/>
          </p:cNvSpPr>
          <p:nvPr/>
        </p:nvSpPr>
        <p:spPr bwMode="auto">
          <a:xfrm flipH="1">
            <a:off x="3048000" y="1437928"/>
            <a:ext cx="914400" cy="7143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66FF33"/>
          </a:solidFill>
          <a:ln w="9525">
            <a:solidFill>
              <a:schemeClr val="tx1"/>
            </a:solidFill>
            <a:miter lim="800000"/>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endParaRPr lang="zh-CN" altLang="en-US"/>
          </a:p>
        </p:txBody>
      </p:sp>
      <p:graphicFrame>
        <p:nvGraphicFramePr>
          <p:cNvPr id="12" name="Object 11"/>
          <p:cNvGraphicFramePr>
            <a:graphicFrameLocks noChangeAspect="1"/>
          </p:cNvGraphicFramePr>
          <p:nvPr>
            <p:extLst>
              <p:ext uri="{D42A27DB-BD31-4B8C-83A1-F6EECF244321}">
                <p14:modId xmlns:p14="http://schemas.microsoft.com/office/powerpoint/2010/main" val="3120778969"/>
              </p:ext>
            </p:extLst>
          </p:nvPr>
        </p:nvGraphicFramePr>
        <p:xfrm>
          <a:off x="2133600" y="5400328"/>
          <a:ext cx="5076825" cy="390525"/>
        </p:xfrm>
        <a:graphic>
          <a:graphicData uri="http://schemas.openxmlformats.org/presentationml/2006/ole">
            <mc:AlternateContent xmlns:mc="http://schemas.openxmlformats.org/markup-compatibility/2006">
              <mc:Choice xmlns:v="urn:schemas-microsoft-com:vml" Requires="v">
                <p:oleObj spid="_x0000_s73781" name="VISIO" r:id="rId9" imgW="5609844" imgH="432816" progId="">
                  <p:embed/>
                </p:oleObj>
              </mc:Choice>
              <mc:Fallback>
                <p:oleObj name="VISIO" r:id="rId9" imgW="5609844" imgH="432816" progId="">
                  <p:embed/>
                  <p:pic>
                    <p:nvPicPr>
                      <p:cNvPr id="0" name="Picture 4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3600" y="5400328"/>
                        <a:ext cx="507682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Box 12"/>
          <p:cNvSpPr txBox="1">
            <a:spLocks noChangeArrowheads="1"/>
          </p:cNvSpPr>
          <p:nvPr/>
        </p:nvSpPr>
        <p:spPr bwMode="auto">
          <a:xfrm>
            <a:off x="3962400" y="5933728"/>
            <a:ext cx="1103313" cy="4572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eaLnBrk="1" hangingPunct="1">
              <a:spcBef>
                <a:spcPct val="0"/>
              </a:spcBef>
            </a:pPr>
            <a:r>
              <a:rPr lang="zh-CN" altLang="en-US" sz="2400">
                <a:ea typeface="楷体_GB2312"/>
                <a:cs typeface="楷体_GB2312"/>
              </a:rPr>
              <a:t>广义表</a:t>
            </a:r>
          </a:p>
        </p:txBody>
      </p:sp>
      <p:sp>
        <p:nvSpPr>
          <p:cNvPr id="14" name="AutoShape 13"/>
          <p:cNvSpPr>
            <a:spLocks noChangeArrowheads="1"/>
          </p:cNvSpPr>
          <p:nvPr/>
        </p:nvSpPr>
        <p:spPr bwMode="auto">
          <a:xfrm>
            <a:off x="4419600" y="4714528"/>
            <a:ext cx="457200" cy="609600"/>
          </a:xfrm>
          <a:prstGeom prst="downArrow">
            <a:avLst>
              <a:gd name="adj1" fmla="val 50000"/>
              <a:gd name="adj2" fmla="val 33333"/>
            </a:avLst>
          </a:prstGeom>
          <a:solidFill>
            <a:srgbClr val="66FF33"/>
          </a:solidFill>
          <a:ln w="9525">
            <a:solidFill>
              <a:schemeClr val="tx1"/>
            </a:solidFill>
            <a:miter lim="800000"/>
            <a:headEnd/>
            <a:tailEnd/>
          </a:ln>
        </p:spPr>
        <p:txBody>
          <a:bodyPr vert="eaVert"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endParaRPr lang="zh-CN" altLang="en-US"/>
          </a:p>
        </p:txBody>
      </p:sp>
    </p:spTree>
    <p:extLst>
      <p:ext uri="{BB962C8B-B14F-4D97-AF65-F5344CB8AC3E}">
        <p14:creationId xmlns:p14="http://schemas.microsoft.com/office/powerpoint/2010/main" val="1535224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37"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outVertical)">
                                      <p:cBhvr>
                                        <p:cTn id="11" dur="500"/>
                                        <p:tgtEl>
                                          <p:spTgt spid="11"/>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499"/>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outVertical)">
                                      <p:cBhvr>
                                        <p:cTn id="23" dur="500"/>
                                        <p:tgtEl>
                                          <p:spTgt spid="8"/>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499"/>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7" presetClass="entr" presetSubtype="1"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500" fill="hold"/>
                                        <p:tgtEl>
                                          <p:spTgt spid="14"/>
                                        </p:tgtEl>
                                        <p:attrNameLst>
                                          <p:attrName>ppt_x</p:attrName>
                                        </p:attrNameLst>
                                      </p:cBhvr>
                                      <p:tavLst>
                                        <p:tav tm="0">
                                          <p:val>
                                            <p:strVal val="#ppt_x"/>
                                          </p:val>
                                        </p:tav>
                                        <p:tav tm="100000">
                                          <p:val>
                                            <p:strVal val="#ppt_x"/>
                                          </p:val>
                                        </p:tav>
                                      </p:tavLst>
                                    </p:anim>
                                    <p:anim calcmode="lin" valueType="num">
                                      <p:cBhvr>
                                        <p:cTn id="36" dur="500" fill="hold"/>
                                        <p:tgtEl>
                                          <p:spTgt spid="14"/>
                                        </p:tgtEl>
                                        <p:attrNameLst>
                                          <p:attrName>ppt_y</p:attrName>
                                        </p:attrNameLst>
                                      </p:cBhvr>
                                      <p:tavLst>
                                        <p:tav tm="0">
                                          <p:val>
                                            <p:strVal val="#ppt_y-#ppt_h/2"/>
                                          </p:val>
                                        </p:tav>
                                        <p:tav tm="100000">
                                          <p:val>
                                            <p:strVal val="#ppt_y"/>
                                          </p:val>
                                        </p:tav>
                                      </p:tavLst>
                                    </p:anim>
                                    <p:anim calcmode="lin" valueType="num">
                                      <p:cBhvr>
                                        <p:cTn id="37" dur="500" fill="hold"/>
                                        <p:tgtEl>
                                          <p:spTgt spid="14"/>
                                        </p:tgtEl>
                                        <p:attrNameLst>
                                          <p:attrName>ppt_w</p:attrName>
                                        </p:attrNameLst>
                                      </p:cBhvr>
                                      <p:tavLst>
                                        <p:tav tm="0">
                                          <p:val>
                                            <p:strVal val="#ppt_w"/>
                                          </p:val>
                                        </p:tav>
                                        <p:tav tm="100000">
                                          <p:val>
                                            <p:strVal val="#ppt_w"/>
                                          </p:val>
                                        </p:tav>
                                      </p:tavLst>
                                    </p:anim>
                                    <p:anim calcmode="lin" valueType="num">
                                      <p:cBhvr>
                                        <p:cTn id="38" dur="500" fill="hold"/>
                                        <p:tgtEl>
                                          <p:spTgt spid="14"/>
                                        </p:tgtEl>
                                        <p:attrNameLst>
                                          <p:attrName>ppt_h</p:attrName>
                                        </p:attrNameLst>
                                      </p:cBhvr>
                                      <p:tavLst>
                                        <p:tav tm="0">
                                          <p:val>
                                            <p:fltVal val="0"/>
                                          </p:val>
                                        </p:tav>
                                        <p:tav tm="100000">
                                          <p:val>
                                            <p:strVal val="#ppt_h"/>
                                          </p:val>
                                        </p:tav>
                                      </p:tavLst>
                                    </p:anim>
                                  </p:childTnLst>
                                </p:cTn>
                              </p:par>
                            </p:childTnLst>
                          </p:cTn>
                        </p:par>
                        <p:par>
                          <p:cTn id="39" fill="hold">
                            <p:stCondLst>
                              <p:cond delay="500"/>
                            </p:stCondLst>
                            <p:childTnLst>
                              <p:par>
                                <p:cTn id="40" presetID="1" presetClass="entr" presetSubtype="0" fill="hold" nodeType="afterEffect">
                                  <p:stCondLst>
                                    <p:cond delay="0"/>
                                  </p:stCondLst>
                                  <p:childTnLst>
                                    <p:set>
                                      <p:cBhvr>
                                        <p:cTn id="41" dur="1" fill="hold">
                                          <p:stCondLst>
                                            <p:cond delay="499"/>
                                          </p:stCondLst>
                                        </p:cTn>
                                        <p:tgtEl>
                                          <p:spTgt spid="1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p:bldP spid="10" grpId="0" animBg="1" autoUpdateAnimBg="0"/>
      <p:bldP spid="11" grpId="0" animBg="1"/>
      <p:bldP spid="13" grpId="0" animBg="1" autoUpdateAnimBg="0"/>
      <p:bldP spid="1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88238053-0ED3-49D0-9612-877FDC8CFAC9}" type="slidenum">
              <a:rPr lang="zh-CN" altLang="en-US" sz="1000" smtClean="0"/>
              <a:pPr>
                <a:spcBef>
                  <a:spcPct val="0"/>
                </a:spcBef>
                <a:spcAft>
                  <a:spcPct val="0"/>
                </a:spcAft>
                <a:buClrTx/>
                <a:buFontTx/>
                <a:buNone/>
              </a:pPr>
              <a:t>60</a:t>
            </a:fld>
            <a:endParaRPr lang="zh-CN" altLang="en-US" sz="1000"/>
          </a:p>
        </p:txBody>
      </p:sp>
      <p:sp>
        <p:nvSpPr>
          <p:cNvPr id="66562" name="Rectangle 3"/>
          <p:cNvSpPr>
            <a:spLocks noGrp="1" noChangeArrowheads="1"/>
          </p:cNvSpPr>
          <p:nvPr>
            <p:ph type="body" idx="4294967295"/>
          </p:nvPr>
        </p:nvSpPr>
        <p:spPr>
          <a:xfrm>
            <a:off x="0" y="1125538"/>
            <a:ext cx="8207375" cy="5162550"/>
          </a:xfrm>
        </p:spPr>
        <p:txBody>
          <a:bodyPr/>
          <a:lstStyle/>
          <a:p>
            <a:r>
              <a:rPr lang="zh-CN" altLang="en-US" dirty="0"/>
              <a:t>问题的提出：在通信系统中，要发送由</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四个字符组成的信息</a:t>
            </a:r>
            <a:endParaRPr lang="en-US" altLang="zh-CN" dirty="0"/>
          </a:p>
          <a:p>
            <a:pPr lvl="1"/>
            <a:r>
              <a:rPr lang="en-US" altLang="zh-CN" dirty="0"/>
              <a:t>A</a:t>
            </a:r>
            <a:r>
              <a:rPr lang="zh-CN" altLang="en-US" dirty="0"/>
              <a:t>出现的</a:t>
            </a:r>
            <a:r>
              <a:rPr lang="zh-CN" altLang="en-US" dirty="0">
                <a:solidFill>
                  <a:srgbClr val="0000FF"/>
                </a:solidFill>
              </a:rPr>
              <a:t>概率</a:t>
            </a:r>
            <a:r>
              <a:rPr lang="zh-CN" altLang="en-US" dirty="0"/>
              <a:t>为</a:t>
            </a:r>
            <a:r>
              <a:rPr lang="en-US" altLang="zh-CN" dirty="0"/>
              <a:t>0.5</a:t>
            </a:r>
          </a:p>
          <a:p>
            <a:pPr lvl="1"/>
            <a:r>
              <a:rPr lang="en-US" altLang="zh-CN" dirty="0"/>
              <a:t>B</a:t>
            </a:r>
            <a:r>
              <a:rPr lang="zh-CN" altLang="en-US" dirty="0"/>
              <a:t>出现的</a:t>
            </a:r>
            <a:r>
              <a:rPr lang="zh-CN" altLang="en-US" dirty="0">
                <a:solidFill>
                  <a:srgbClr val="0000FF"/>
                </a:solidFill>
              </a:rPr>
              <a:t>概率</a:t>
            </a:r>
            <a:r>
              <a:rPr lang="zh-CN" altLang="en-US" dirty="0"/>
              <a:t>为</a:t>
            </a:r>
            <a:r>
              <a:rPr lang="en-US" altLang="zh-CN" dirty="0"/>
              <a:t>0.25</a:t>
            </a:r>
          </a:p>
          <a:p>
            <a:pPr lvl="1"/>
            <a:r>
              <a:rPr lang="en-US" altLang="zh-CN" dirty="0"/>
              <a:t>C</a:t>
            </a:r>
            <a:r>
              <a:rPr lang="zh-CN" altLang="en-US" dirty="0"/>
              <a:t>出现的</a:t>
            </a:r>
            <a:r>
              <a:rPr lang="zh-CN" altLang="en-US" dirty="0">
                <a:solidFill>
                  <a:srgbClr val="0000FF"/>
                </a:solidFill>
              </a:rPr>
              <a:t>概率</a:t>
            </a:r>
            <a:r>
              <a:rPr lang="zh-CN" altLang="en-US" dirty="0"/>
              <a:t>为</a:t>
            </a:r>
            <a:r>
              <a:rPr lang="en-US" altLang="zh-CN" dirty="0"/>
              <a:t>0.1</a:t>
            </a:r>
          </a:p>
          <a:p>
            <a:pPr lvl="1"/>
            <a:r>
              <a:rPr lang="en-US" altLang="zh-CN" dirty="0"/>
              <a:t>D</a:t>
            </a:r>
            <a:r>
              <a:rPr lang="zh-CN" altLang="en-US" dirty="0"/>
              <a:t>出现的</a:t>
            </a:r>
            <a:r>
              <a:rPr lang="zh-CN" altLang="en-US" dirty="0">
                <a:solidFill>
                  <a:srgbClr val="0000FF"/>
                </a:solidFill>
              </a:rPr>
              <a:t>概率</a:t>
            </a:r>
            <a:r>
              <a:rPr lang="zh-CN" altLang="en-US" dirty="0"/>
              <a:t>为</a:t>
            </a:r>
            <a:r>
              <a:rPr lang="en-US" altLang="zh-CN" dirty="0"/>
              <a:t>0.15</a:t>
            </a:r>
          </a:p>
          <a:p>
            <a:r>
              <a:rPr lang="zh-CN" altLang="en-US" dirty="0"/>
              <a:t>如何对</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 </a:t>
            </a:r>
            <a:r>
              <a:rPr lang="zh-CN" altLang="en-US" dirty="0"/>
              <a:t>四个字符进行编码（用</a:t>
            </a:r>
            <a:r>
              <a:rPr lang="en-US" altLang="zh-CN" dirty="0"/>
              <a:t>0</a:t>
            </a:r>
            <a:r>
              <a:rPr lang="zh-CN" altLang="en-US" dirty="0"/>
              <a:t>和</a:t>
            </a:r>
            <a:r>
              <a:rPr lang="en-US" altLang="zh-CN" dirty="0"/>
              <a:t>1</a:t>
            </a:r>
            <a:r>
              <a:rPr lang="zh-CN" altLang="en-US" dirty="0"/>
              <a:t>组成的串表示字符），能使总的编码长度最短？</a:t>
            </a:r>
          </a:p>
        </p:txBody>
      </p:sp>
      <p:sp>
        <p:nvSpPr>
          <p:cNvPr id="66563" name="标题 1"/>
          <p:cNvSpPr>
            <a:spLocks noGrp="1"/>
          </p:cNvSpPr>
          <p:nvPr>
            <p:ph type="title" idx="4294967295"/>
          </p:nvPr>
        </p:nvSpPr>
        <p:spPr>
          <a:xfrm>
            <a:off x="1439863" y="315913"/>
            <a:ext cx="7704137" cy="592137"/>
          </a:xfrm>
        </p:spPr>
        <p:txBody>
          <a:bodyPr/>
          <a:lstStyle/>
          <a:p>
            <a:r>
              <a:rPr lang="zh-CN" altLang="en-US" dirty="0"/>
              <a:t>编码问题</a:t>
            </a:r>
          </a:p>
        </p:txBody>
      </p: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825" y="1700213"/>
            <a:ext cx="8569325" cy="331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F6C063E3-B46D-4991-AC0C-141C62759C2F}" type="slidenum">
              <a:rPr lang="zh-CN" altLang="en-US" sz="1000" smtClean="0"/>
              <a:pPr>
                <a:spcBef>
                  <a:spcPct val="0"/>
                </a:spcBef>
                <a:spcAft>
                  <a:spcPct val="0"/>
                </a:spcAft>
                <a:buClrTx/>
                <a:buFontTx/>
                <a:buNone/>
              </a:pPr>
              <a:t>61</a:t>
            </a:fld>
            <a:endParaRPr lang="zh-CN" altLang="en-US" sz="1000"/>
          </a:p>
        </p:txBody>
      </p:sp>
      <p:sp>
        <p:nvSpPr>
          <p:cNvPr id="67587" name="标题 1"/>
          <p:cNvSpPr>
            <a:spLocks noGrp="1"/>
          </p:cNvSpPr>
          <p:nvPr>
            <p:ph type="title" idx="4294967295"/>
          </p:nvPr>
        </p:nvSpPr>
        <p:spPr>
          <a:xfrm>
            <a:off x="1439863" y="315913"/>
            <a:ext cx="7704137" cy="592137"/>
          </a:xfrm>
        </p:spPr>
        <p:txBody>
          <a:bodyPr/>
          <a:lstStyle/>
          <a:p>
            <a:r>
              <a:rPr lang="zh-CN" altLang="en-US" dirty="0"/>
              <a:t>编码问题</a:t>
            </a:r>
          </a:p>
        </p:txBody>
      </p:sp>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313" y="1341438"/>
            <a:ext cx="8281987" cy="266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1" name="Text Box 3"/>
          <p:cNvSpPr txBox="1">
            <a:spLocks noChangeArrowheads="1"/>
          </p:cNvSpPr>
          <p:nvPr/>
        </p:nvSpPr>
        <p:spPr bwMode="auto">
          <a:xfrm>
            <a:off x="1187450" y="4494213"/>
            <a:ext cx="6626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spcAft>
                <a:spcPct val="0"/>
              </a:spcAft>
              <a:buClrTx/>
              <a:buFontTx/>
              <a:buNone/>
            </a:pPr>
            <a:r>
              <a:rPr lang="zh-CN" altLang="en-US" sz="2800" b="1">
                <a:ea typeface="宋体" panose="02010600030101010101" pitchFamily="2" charset="-122"/>
              </a:rPr>
              <a:t>第二种编码方案优于第一种编码方案</a:t>
            </a:r>
          </a:p>
        </p:txBody>
      </p:sp>
      <p:sp>
        <p:nvSpPr>
          <p:cNvPr id="68613"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D8683508-FAEC-4E44-8188-1A6197F2C51D}" type="slidenum">
              <a:rPr lang="zh-CN" altLang="en-US" sz="1000" smtClean="0"/>
              <a:pPr>
                <a:spcBef>
                  <a:spcPct val="0"/>
                </a:spcBef>
                <a:spcAft>
                  <a:spcPct val="0"/>
                </a:spcAft>
                <a:buClrTx/>
                <a:buFontTx/>
                <a:buNone/>
              </a:pPr>
              <a:t>62</a:t>
            </a:fld>
            <a:endParaRPr lang="zh-CN" altLang="en-US" sz="1000"/>
          </a:p>
        </p:txBody>
      </p:sp>
      <p:sp>
        <p:nvSpPr>
          <p:cNvPr id="68612" name="标题 1"/>
          <p:cNvSpPr>
            <a:spLocks noGrp="1"/>
          </p:cNvSpPr>
          <p:nvPr>
            <p:ph type="title" idx="4294967295"/>
          </p:nvPr>
        </p:nvSpPr>
        <p:spPr>
          <a:xfrm>
            <a:off x="1439863" y="315913"/>
            <a:ext cx="7704137" cy="592137"/>
          </a:xfrm>
        </p:spPr>
        <p:txBody>
          <a:bodyPr/>
          <a:lstStyle/>
          <a:p>
            <a:r>
              <a:rPr lang="zh-CN" altLang="en-US" dirty="0"/>
              <a:t>编码问题</a:t>
            </a:r>
          </a:p>
        </p:txBody>
      </p:sp>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5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3ABCC671-DE52-4D1F-B893-DD53CEB38D24}" type="slidenum">
              <a:rPr lang="zh-CN" altLang="en-US" sz="1000" smtClean="0"/>
              <a:pPr>
                <a:spcBef>
                  <a:spcPct val="0"/>
                </a:spcBef>
                <a:spcAft>
                  <a:spcPct val="0"/>
                </a:spcAft>
                <a:buClrTx/>
                <a:buFontTx/>
                <a:buNone/>
              </a:pPr>
              <a:t>63</a:t>
            </a:fld>
            <a:endParaRPr lang="zh-CN" altLang="en-US" sz="1000"/>
          </a:p>
        </p:txBody>
      </p:sp>
      <p:sp>
        <p:nvSpPr>
          <p:cNvPr id="69634" name="标题 1"/>
          <p:cNvSpPr>
            <a:spLocks noGrp="1"/>
          </p:cNvSpPr>
          <p:nvPr>
            <p:ph type="title" idx="4294967295"/>
          </p:nvPr>
        </p:nvSpPr>
        <p:spPr>
          <a:xfrm>
            <a:off x="1439863" y="315913"/>
            <a:ext cx="7704137" cy="592137"/>
          </a:xfrm>
        </p:spPr>
        <p:txBody>
          <a:bodyPr/>
          <a:lstStyle/>
          <a:p>
            <a:r>
              <a:rPr lang="zh-CN" altLang="en-US" dirty="0"/>
              <a:t>编码问题</a:t>
            </a:r>
          </a:p>
        </p:txBody>
      </p:sp>
      <p:graphicFrame>
        <p:nvGraphicFramePr>
          <p:cNvPr id="4" name="内容占位符 3"/>
          <p:cNvGraphicFramePr>
            <a:graphicFrameLocks noGrp="1"/>
          </p:cNvGraphicFramePr>
          <p:nvPr>
            <p:ph idx="4294967295"/>
          </p:nvPr>
        </p:nvGraphicFramePr>
        <p:xfrm>
          <a:off x="0" y="1628775"/>
          <a:ext cx="8207375" cy="1854200"/>
        </p:xfrm>
        <a:graphic>
          <a:graphicData uri="http://schemas.openxmlformats.org/drawingml/2006/table">
            <a:tbl>
              <a:tblPr firstRow="1" bandRow="1">
                <a:tableStyleId>{EB344D84-9AFB-497E-A393-DC336BA19D2E}</a:tableStyleId>
              </a:tblPr>
              <a:tblGrid>
                <a:gridCol w="4103688">
                  <a:extLst>
                    <a:ext uri="{9D8B030D-6E8A-4147-A177-3AD203B41FA5}">
                      <a16:colId xmlns:a16="http://schemas.microsoft.com/office/drawing/2014/main" val="20000"/>
                    </a:ext>
                  </a:extLst>
                </a:gridCol>
                <a:gridCol w="4103688">
                  <a:extLst>
                    <a:ext uri="{9D8B030D-6E8A-4147-A177-3AD203B41FA5}">
                      <a16:colId xmlns:a16="http://schemas.microsoft.com/office/drawing/2014/main" val="20001"/>
                    </a:ext>
                  </a:extLst>
                </a:gridCol>
              </a:tblGrid>
              <a:tr h="370840">
                <a:tc>
                  <a:txBody>
                    <a:bodyPr/>
                    <a:lstStyle/>
                    <a:p>
                      <a:pPr algn="ctr"/>
                      <a:r>
                        <a:rPr lang="zh-CN" altLang="en-US" dirty="0">
                          <a:solidFill>
                            <a:schemeClr val="tx1"/>
                          </a:solidFill>
                        </a:rPr>
                        <a:t>字符</a:t>
                      </a:r>
                    </a:p>
                  </a:txBody>
                  <a:tcPr>
                    <a:lnR w="12700" cap="flat" cmpd="sng" algn="ctr">
                      <a:solidFill>
                        <a:schemeClr val="tx1"/>
                      </a:solidFill>
                      <a:prstDash val="solid"/>
                      <a:round/>
                      <a:headEnd type="none" w="med" len="med"/>
                      <a:tailEnd type="none" w="med" len="med"/>
                    </a:lnR>
                    <a:noFill/>
                  </a:tcPr>
                </a:tc>
                <a:tc>
                  <a:txBody>
                    <a:bodyPr/>
                    <a:lstStyle/>
                    <a:p>
                      <a:pPr algn="ctr"/>
                      <a:r>
                        <a:rPr lang="zh-CN" altLang="en-US" dirty="0">
                          <a:solidFill>
                            <a:schemeClr val="tx1"/>
                          </a:solidFill>
                        </a:rPr>
                        <a:t>字符编码</a:t>
                      </a:r>
                    </a:p>
                  </a:txBody>
                  <a:tcP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0"/>
                  </a:ext>
                </a:extLst>
              </a:tr>
              <a:tr h="370840">
                <a:tc>
                  <a:txBody>
                    <a:bodyPr/>
                    <a:lstStyle/>
                    <a:p>
                      <a:pPr algn="ctr"/>
                      <a:r>
                        <a:rPr lang="en-US" altLang="zh-CN" dirty="0">
                          <a:solidFill>
                            <a:schemeClr val="tx1"/>
                          </a:solidFill>
                        </a:rPr>
                        <a:t>A</a:t>
                      </a:r>
                      <a:endParaRPr lang="zh-CN" altLang="en-US" dirty="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altLang="zh-CN" dirty="0">
                          <a:solidFill>
                            <a:schemeClr val="tx1"/>
                          </a:solidFill>
                        </a:rPr>
                        <a:t>B</a:t>
                      </a:r>
                      <a:endParaRPr lang="zh-CN" altLang="en-US"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r>
                        <a:rPr lang="en-US" altLang="zh-CN" dirty="0">
                          <a:solidFill>
                            <a:schemeClr val="tx1"/>
                          </a:solidFill>
                        </a:rPr>
                        <a:t>C</a:t>
                      </a:r>
                      <a:endParaRPr lang="zh-CN" altLang="en-US"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01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ctr"/>
                      <a:r>
                        <a:rPr lang="en-US" altLang="zh-CN" dirty="0">
                          <a:solidFill>
                            <a:schemeClr val="tx1"/>
                          </a:solidFill>
                        </a:rPr>
                        <a:t>D</a:t>
                      </a:r>
                      <a:endParaRPr lang="zh-CN" altLang="en-US"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r>
                        <a:rPr lang="en-US" altLang="zh-CN" dirty="0">
                          <a:solidFill>
                            <a:schemeClr val="tx1"/>
                          </a:solidFill>
                        </a:rPr>
                        <a:t>10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4"/>
                  </a:ext>
                </a:extLst>
              </a:tr>
            </a:tbl>
          </a:graphicData>
        </a:graphic>
      </p:graphicFrame>
      <p:sp>
        <p:nvSpPr>
          <p:cNvPr id="69653" name="Text Box 3"/>
          <p:cNvSpPr txBox="1">
            <a:spLocks noChangeArrowheads="1"/>
          </p:cNvSpPr>
          <p:nvPr/>
        </p:nvSpPr>
        <p:spPr bwMode="auto">
          <a:xfrm>
            <a:off x="1187450" y="4494213"/>
            <a:ext cx="6626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spcAft>
                <a:spcPct val="0"/>
              </a:spcAft>
              <a:buClrTx/>
              <a:buFontTx/>
              <a:buNone/>
            </a:pPr>
            <a:r>
              <a:rPr lang="zh-CN" altLang="en-US" sz="2800" b="1">
                <a:ea typeface="宋体" panose="02010600030101010101" pitchFamily="2" charset="-122"/>
              </a:rPr>
              <a:t>这种编码方式可以吗？为什么？</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6A80FD8D-3CA4-494A-A8EA-DB6C121778AB}" type="slidenum">
              <a:rPr lang="zh-CN" altLang="en-US" sz="1000" smtClean="0"/>
              <a:pPr>
                <a:spcBef>
                  <a:spcPct val="0"/>
                </a:spcBef>
                <a:spcAft>
                  <a:spcPct val="0"/>
                </a:spcAft>
                <a:buClrTx/>
                <a:buFontTx/>
                <a:buNone/>
              </a:pPr>
              <a:t>64</a:t>
            </a:fld>
            <a:endParaRPr lang="zh-CN" altLang="en-US" sz="1000"/>
          </a:p>
        </p:txBody>
      </p:sp>
      <p:sp>
        <p:nvSpPr>
          <p:cNvPr id="74754" name="标题 1"/>
          <p:cNvSpPr>
            <a:spLocks noGrp="1"/>
          </p:cNvSpPr>
          <p:nvPr>
            <p:ph type="title" idx="4294967295"/>
          </p:nvPr>
        </p:nvSpPr>
        <p:spPr>
          <a:xfrm>
            <a:off x="1439863" y="315913"/>
            <a:ext cx="7704137" cy="592137"/>
          </a:xfrm>
        </p:spPr>
        <p:txBody>
          <a:bodyPr/>
          <a:lstStyle/>
          <a:p>
            <a:r>
              <a:rPr lang="zh-CN" altLang="en-US"/>
              <a:t>哈夫曼算法</a:t>
            </a:r>
          </a:p>
        </p:txBody>
      </p:sp>
      <p:sp>
        <p:nvSpPr>
          <p:cNvPr id="74755" name="内容占位符 2"/>
          <p:cNvSpPr>
            <a:spLocks noGrp="1"/>
          </p:cNvSpPr>
          <p:nvPr>
            <p:ph idx="4294967295"/>
          </p:nvPr>
        </p:nvSpPr>
        <p:spPr>
          <a:xfrm>
            <a:off x="0" y="1125538"/>
            <a:ext cx="8207375" cy="5162550"/>
          </a:xfrm>
        </p:spPr>
        <p:txBody>
          <a:bodyPr/>
          <a:lstStyle/>
          <a:p>
            <a:r>
              <a:rPr lang="en-US" altLang="zh-CN" dirty="0"/>
              <a:t>1952</a:t>
            </a:r>
            <a:r>
              <a:rPr lang="zh-CN" altLang="en-US" dirty="0"/>
              <a:t>年，</a:t>
            </a:r>
            <a:r>
              <a:rPr lang="en-US" altLang="zh-CN" dirty="0" err="1"/>
              <a:t>D.A.Huffman</a:t>
            </a:r>
            <a:r>
              <a:rPr lang="zh-CN" altLang="en-US" dirty="0"/>
              <a:t>针对如何减少通讯系统中字符编码所需的二进制长度，提出用于</a:t>
            </a:r>
            <a:r>
              <a:rPr lang="zh-CN" altLang="en-US" dirty="0">
                <a:solidFill>
                  <a:schemeClr val="accent2"/>
                </a:solidFill>
              </a:rPr>
              <a:t>产生不定长的前缀编码算法</a:t>
            </a:r>
            <a:r>
              <a:rPr lang="zh-CN" altLang="en-US" dirty="0"/>
              <a:t>，又称哈夫曼算法</a:t>
            </a:r>
            <a:endParaRPr lang="en-US" altLang="zh-CN" dirty="0"/>
          </a:p>
          <a:p>
            <a:r>
              <a:rPr lang="zh-CN" altLang="en-US" dirty="0"/>
              <a:t>所谓</a:t>
            </a:r>
            <a:r>
              <a:rPr lang="zh-CN" altLang="en-US" dirty="0">
                <a:solidFill>
                  <a:srgbClr val="4C34FE"/>
                </a:solidFill>
              </a:rPr>
              <a:t>前缀编码</a:t>
            </a:r>
            <a:r>
              <a:rPr lang="zh-CN" altLang="en-US" dirty="0"/>
              <a:t>，是指任意一个编码都不是其他编码的前缀</a:t>
            </a:r>
            <a:endParaRPr lang="en-US" altLang="zh-CN" dirty="0"/>
          </a:p>
          <a:p>
            <a:r>
              <a:rPr lang="zh-CN" altLang="en-US" dirty="0"/>
              <a:t>前缀编码的</a:t>
            </a:r>
            <a:r>
              <a:rPr lang="zh-CN" altLang="en-US" dirty="0">
                <a:solidFill>
                  <a:srgbClr val="009900"/>
                </a:solidFill>
              </a:rPr>
              <a:t>基本思想</a:t>
            </a:r>
            <a:r>
              <a:rPr lang="zh-CN" altLang="en-US" dirty="0"/>
              <a:t>就是对于出现概率较大的字符采用短编码方式，而出现概率较小的字符采用长编码方式</a:t>
            </a:r>
            <a:endParaRPr lang="en-US" altLang="zh-CN" dirty="0"/>
          </a:p>
          <a:p>
            <a:endParaRPr lang="zh-CN" altLang="en-US" dirty="0"/>
          </a:p>
        </p:txBody>
      </p:sp>
    </p:spTree>
    <p:extLst>
      <p:ext uri="{BB962C8B-B14F-4D97-AF65-F5344CB8AC3E}">
        <p14:creationId xmlns:p14="http://schemas.microsoft.com/office/powerpoint/2010/main" val="23502877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C64978B2-EC7B-4422-BC13-D5F51DB5F279}" type="slidenum">
              <a:rPr lang="zh-CN" altLang="en-US" sz="1000" smtClean="0"/>
              <a:pPr>
                <a:spcBef>
                  <a:spcPct val="0"/>
                </a:spcBef>
                <a:spcAft>
                  <a:spcPct val="0"/>
                </a:spcAft>
                <a:buClrTx/>
                <a:buFontTx/>
                <a:buNone/>
              </a:pPr>
              <a:t>65</a:t>
            </a:fld>
            <a:endParaRPr lang="zh-CN" altLang="en-US" sz="1000"/>
          </a:p>
        </p:txBody>
      </p:sp>
      <p:sp>
        <p:nvSpPr>
          <p:cNvPr id="75778" name="标题 1"/>
          <p:cNvSpPr>
            <a:spLocks noGrp="1"/>
          </p:cNvSpPr>
          <p:nvPr>
            <p:ph type="title" idx="4294967295"/>
          </p:nvPr>
        </p:nvSpPr>
        <p:spPr>
          <a:xfrm>
            <a:off x="1439863" y="315913"/>
            <a:ext cx="7704137" cy="592137"/>
          </a:xfrm>
        </p:spPr>
        <p:txBody>
          <a:bodyPr/>
          <a:lstStyle/>
          <a:p>
            <a:r>
              <a:rPr lang="zh-CN" altLang="en-US"/>
              <a:t>哈夫曼算法</a:t>
            </a:r>
          </a:p>
        </p:txBody>
      </p:sp>
      <p:sp>
        <p:nvSpPr>
          <p:cNvPr id="75779" name="内容占位符 2"/>
          <p:cNvSpPr>
            <a:spLocks noGrp="1"/>
          </p:cNvSpPr>
          <p:nvPr>
            <p:ph idx="4294967295"/>
          </p:nvPr>
        </p:nvSpPr>
        <p:spPr>
          <a:xfrm>
            <a:off x="0" y="1125538"/>
            <a:ext cx="8207375" cy="5162550"/>
          </a:xfrm>
        </p:spPr>
        <p:txBody>
          <a:bodyPr/>
          <a:lstStyle/>
          <a:p>
            <a:r>
              <a:rPr lang="zh-CN" altLang="en-US" dirty="0"/>
              <a:t>哈夫曼提出的算法保证在通信过程中传输二进制位总长度最短</a:t>
            </a:r>
          </a:p>
          <a:p>
            <a:pPr lvl="1"/>
            <a:r>
              <a:rPr lang="zh-CN" altLang="en-US" dirty="0"/>
              <a:t>根据给定的不同字符出现的频率（频次）建立一棵最优二叉树（哈夫曼树）</a:t>
            </a:r>
            <a:endParaRPr lang="en-US" altLang="zh-CN" dirty="0"/>
          </a:p>
          <a:p>
            <a:pPr lvl="1"/>
            <a:r>
              <a:rPr lang="zh-CN" altLang="en-US" dirty="0"/>
              <a:t>通过这棵树来对字符进行编码（哈夫曼编码）</a:t>
            </a:r>
          </a:p>
        </p:txBody>
      </p:sp>
    </p:spTree>
    <p:extLst>
      <p:ext uri="{BB962C8B-B14F-4D97-AF65-F5344CB8AC3E}">
        <p14:creationId xmlns:p14="http://schemas.microsoft.com/office/powerpoint/2010/main" val="22791618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E2D4D2BE-354C-4270-A3DA-961FFD238340}" type="slidenum">
              <a:rPr lang="zh-CN" altLang="en-US" sz="1000" smtClean="0"/>
              <a:pPr>
                <a:spcBef>
                  <a:spcPct val="0"/>
                </a:spcBef>
                <a:spcAft>
                  <a:spcPct val="0"/>
                </a:spcAft>
                <a:buClrTx/>
                <a:buFontTx/>
                <a:buNone/>
              </a:pPr>
              <a:t>66</a:t>
            </a:fld>
            <a:endParaRPr lang="zh-CN" altLang="en-US" sz="1000"/>
          </a:p>
        </p:txBody>
      </p:sp>
      <p:sp>
        <p:nvSpPr>
          <p:cNvPr id="71682" name="标题 1"/>
          <p:cNvSpPr>
            <a:spLocks noGrp="1"/>
          </p:cNvSpPr>
          <p:nvPr>
            <p:ph type="title" idx="4294967295"/>
          </p:nvPr>
        </p:nvSpPr>
        <p:spPr>
          <a:xfrm>
            <a:off x="1439863" y="315913"/>
            <a:ext cx="7704137" cy="592137"/>
          </a:xfrm>
        </p:spPr>
        <p:txBody>
          <a:bodyPr/>
          <a:lstStyle/>
          <a:p>
            <a:r>
              <a:rPr lang="zh-CN" altLang="en-US"/>
              <a:t>与哈夫曼树相关的一些概念</a:t>
            </a:r>
          </a:p>
        </p:txBody>
      </p:sp>
      <p:sp>
        <p:nvSpPr>
          <p:cNvPr id="71683" name="内容占位符 2"/>
          <p:cNvSpPr>
            <a:spLocks noGrp="1"/>
          </p:cNvSpPr>
          <p:nvPr>
            <p:ph idx="4294967295"/>
          </p:nvPr>
        </p:nvSpPr>
        <p:spPr>
          <a:xfrm>
            <a:off x="0" y="1125538"/>
            <a:ext cx="8207375" cy="2951162"/>
          </a:xfrm>
        </p:spPr>
        <p:txBody>
          <a:bodyPr/>
          <a:lstStyle/>
          <a:p>
            <a:r>
              <a:rPr lang="zh-CN" altLang="en-US">
                <a:solidFill>
                  <a:srgbClr val="FF0000"/>
                </a:solidFill>
              </a:rPr>
              <a:t>路径 </a:t>
            </a:r>
            <a:r>
              <a:rPr lang="zh-CN" altLang="en-US"/>
              <a:t> 从树中一个结点到另一个结点</a:t>
            </a:r>
            <a:r>
              <a:rPr lang="zh-CN" altLang="en-US" b="1">
                <a:solidFill>
                  <a:srgbClr val="0000FF"/>
                </a:solidFill>
              </a:rPr>
              <a:t>之间的分支</a:t>
            </a:r>
            <a:r>
              <a:rPr lang="zh-CN" altLang="en-US"/>
              <a:t>构成两个结点之间的路径</a:t>
            </a:r>
            <a:endParaRPr lang="en-US" altLang="zh-CN"/>
          </a:p>
          <a:p>
            <a:r>
              <a:rPr lang="zh-CN" altLang="en-US">
                <a:solidFill>
                  <a:srgbClr val="FF0000"/>
                </a:solidFill>
              </a:rPr>
              <a:t>路径长度  </a:t>
            </a:r>
            <a:r>
              <a:rPr lang="zh-CN" altLang="en-US"/>
              <a:t>路径上的</a:t>
            </a:r>
            <a:r>
              <a:rPr lang="zh-CN" altLang="en-US" b="1">
                <a:solidFill>
                  <a:srgbClr val="0000FF"/>
                </a:solidFill>
              </a:rPr>
              <a:t>分支数目</a:t>
            </a:r>
            <a:endParaRPr lang="en-US" altLang="zh-CN" b="1">
              <a:solidFill>
                <a:srgbClr val="0000FF"/>
              </a:solidFill>
            </a:endParaRPr>
          </a:p>
          <a:p>
            <a:r>
              <a:rPr lang="zh-CN" altLang="en-US" b="1">
                <a:solidFill>
                  <a:srgbClr val="FF0000"/>
                </a:solidFill>
              </a:rPr>
              <a:t>树的路径长度  </a:t>
            </a:r>
            <a:r>
              <a:rPr lang="zh-CN" altLang="en-US"/>
              <a:t>根结点到每个叶子结点的路径长度之和</a:t>
            </a:r>
          </a:p>
        </p:txBody>
      </p:sp>
      <p:pic>
        <p:nvPicPr>
          <p:cNvPr id="71684" name="图片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3888" y="3933825"/>
            <a:ext cx="5857875"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1"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F3214C93-0DED-4E50-9ECA-12F7B99E8121}" type="slidenum">
              <a:rPr lang="zh-CN" altLang="en-US" sz="1000" smtClean="0"/>
              <a:pPr>
                <a:spcBef>
                  <a:spcPct val="0"/>
                </a:spcBef>
                <a:spcAft>
                  <a:spcPct val="0"/>
                </a:spcAft>
                <a:buClrTx/>
                <a:buFontTx/>
                <a:buNone/>
              </a:pPr>
              <a:t>67</a:t>
            </a:fld>
            <a:endParaRPr lang="zh-CN" altLang="en-US" sz="1000"/>
          </a:p>
        </p:txBody>
      </p:sp>
      <p:sp>
        <p:nvSpPr>
          <p:cNvPr id="72706" name="标题 1"/>
          <p:cNvSpPr>
            <a:spLocks noGrp="1"/>
          </p:cNvSpPr>
          <p:nvPr>
            <p:ph type="title" idx="4294967295"/>
          </p:nvPr>
        </p:nvSpPr>
        <p:spPr>
          <a:xfrm>
            <a:off x="1439863" y="315913"/>
            <a:ext cx="7704137" cy="592137"/>
          </a:xfrm>
        </p:spPr>
        <p:txBody>
          <a:bodyPr/>
          <a:lstStyle/>
          <a:p>
            <a:r>
              <a:rPr lang="zh-CN" altLang="en-US"/>
              <a:t>与哈夫曼树相关的一些概念</a:t>
            </a:r>
          </a:p>
        </p:txBody>
      </p:sp>
      <p:sp>
        <p:nvSpPr>
          <p:cNvPr id="72707" name="内容占位符 2"/>
          <p:cNvSpPr>
            <a:spLocks noGrp="1"/>
          </p:cNvSpPr>
          <p:nvPr>
            <p:ph idx="4294967295"/>
          </p:nvPr>
        </p:nvSpPr>
        <p:spPr>
          <a:xfrm>
            <a:off x="0" y="1125538"/>
            <a:ext cx="8207375" cy="5162550"/>
          </a:xfrm>
        </p:spPr>
        <p:txBody>
          <a:bodyPr/>
          <a:lstStyle/>
          <a:p>
            <a:r>
              <a:rPr lang="zh-CN" altLang="en-US">
                <a:solidFill>
                  <a:srgbClr val="FF0000"/>
                </a:solidFill>
              </a:rPr>
              <a:t>树的带权路径长度  </a:t>
            </a:r>
            <a:r>
              <a:rPr lang="zh-CN" altLang="en-US"/>
              <a:t>树中所有叶子结点的带权路径长度之和。</a:t>
            </a:r>
            <a:r>
              <a:rPr lang="zh-CN" altLang="en-US" b="1">
                <a:solidFill>
                  <a:srgbClr val="0000FF"/>
                </a:solidFill>
              </a:rPr>
              <a:t>记作</a:t>
            </a:r>
            <a:r>
              <a:rPr lang="en-US" altLang="zh-CN" b="1">
                <a:solidFill>
                  <a:srgbClr val="0000FF"/>
                </a:solidFill>
              </a:rPr>
              <a:t>:</a:t>
            </a:r>
          </a:p>
          <a:p>
            <a:pPr lvl="1"/>
            <a:r>
              <a:rPr lang="zh-CN" altLang="en-US"/>
              <a:t>其中，</a:t>
            </a:r>
            <a:r>
              <a:rPr lang="en-US" altLang="zh-CN" i="1"/>
              <a:t>w</a:t>
            </a:r>
            <a:r>
              <a:rPr lang="en-US" altLang="zh-CN" i="1" baseline="-25000"/>
              <a:t>i</a:t>
            </a:r>
            <a:r>
              <a:rPr lang="zh-CN" altLang="en-US"/>
              <a:t>是第</a:t>
            </a:r>
            <a:r>
              <a:rPr lang="en-US" altLang="zh-CN" i="1"/>
              <a:t>i</a:t>
            </a:r>
            <a:r>
              <a:rPr lang="zh-CN" altLang="en-US"/>
              <a:t>个叶子结点的权值，</a:t>
            </a:r>
            <a:r>
              <a:rPr lang="en-US" altLang="zh-CN" i="1"/>
              <a:t>l</a:t>
            </a:r>
            <a:r>
              <a:rPr lang="en-US" altLang="zh-CN" i="1" baseline="-25000"/>
              <a:t>i</a:t>
            </a:r>
            <a:r>
              <a:rPr lang="zh-CN" altLang="en-US"/>
              <a:t>为从根到第</a:t>
            </a:r>
            <a:r>
              <a:rPr lang="en-US" altLang="zh-CN" i="1"/>
              <a:t>i</a:t>
            </a:r>
            <a:r>
              <a:rPr lang="zh-CN" altLang="en-US"/>
              <a:t>个叶子结点的路径长度，</a:t>
            </a:r>
            <a:r>
              <a:rPr lang="en-US" altLang="zh-CN" i="1"/>
              <a:t>m</a:t>
            </a:r>
            <a:r>
              <a:rPr lang="zh-CN" altLang="en-US"/>
              <a:t>为树的叶子结点的个数</a:t>
            </a:r>
            <a:endParaRPr lang="en-US" altLang="zh-CN"/>
          </a:p>
        </p:txBody>
      </p:sp>
      <p:graphicFrame>
        <p:nvGraphicFramePr>
          <p:cNvPr id="72708" name="Object 5"/>
          <p:cNvGraphicFramePr>
            <a:graphicFrameLocks/>
          </p:cNvGraphicFramePr>
          <p:nvPr/>
        </p:nvGraphicFramePr>
        <p:xfrm>
          <a:off x="5508625" y="1557338"/>
          <a:ext cx="2303463" cy="768350"/>
        </p:xfrm>
        <a:graphic>
          <a:graphicData uri="http://schemas.openxmlformats.org/presentationml/2006/ole">
            <mc:AlternateContent xmlns:mc="http://schemas.openxmlformats.org/markup-compatibility/2006">
              <mc:Choice xmlns:v="urn:schemas-microsoft-com:vml" Requires="v">
                <p:oleObj spid="_x0000_s72726" r:id="rId3" imgW="812800" imgH="393700" progId="">
                  <p:embed/>
                </p:oleObj>
              </mc:Choice>
              <mc:Fallback>
                <p:oleObj r:id="rId3" imgW="812800" imgH="393700" progId="">
                  <p:embed/>
                  <p:pic>
                    <p:nvPicPr>
                      <p:cNvPr id="0" name="Picture 2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25" y="1557338"/>
                        <a:ext cx="2303463" cy="768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2709" name="图片 1"/>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800" y="3887788"/>
            <a:ext cx="5857875"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64163" y="3284538"/>
            <a:ext cx="3635375" cy="167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63CBF92E-E0AA-46A3-8C6C-8DF9234D1FB0}" type="slidenum">
              <a:rPr lang="zh-CN" altLang="en-US" sz="1000" smtClean="0"/>
              <a:pPr>
                <a:spcBef>
                  <a:spcPct val="0"/>
                </a:spcBef>
                <a:spcAft>
                  <a:spcPct val="0"/>
                </a:spcAft>
                <a:buClrTx/>
                <a:buFontTx/>
                <a:buNone/>
              </a:pPr>
              <a:t>68</a:t>
            </a:fld>
            <a:endParaRPr lang="zh-CN" altLang="en-US" sz="1000"/>
          </a:p>
        </p:txBody>
      </p:sp>
      <p:sp>
        <p:nvSpPr>
          <p:cNvPr id="73730" name="标题 1"/>
          <p:cNvSpPr>
            <a:spLocks noGrp="1"/>
          </p:cNvSpPr>
          <p:nvPr>
            <p:ph type="title" idx="4294967295"/>
          </p:nvPr>
        </p:nvSpPr>
        <p:spPr>
          <a:xfrm>
            <a:off x="1439863" y="315913"/>
            <a:ext cx="7704137" cy="592137"/>
          </a:xfrm>
        </p:spPr>
        <p:txBody>
          <a:bodyPr/>
          <a:lstStyle/>
          <a:p>
            <a:r>
              <a:rPr lang="zh-CN" altLang="en-US"/>
              <a:t>哈夫曼树的定义</a:t>
            </a:r>
          </a:p>
        </p:txBody>
      </p:sp>
      <p:sp>
        <p:nvSpPr>
          <p:cNvPr id="73731" name="内容占位符 2"/>
          <p:cNvSpPr>
            <a:spLocks noGrp="1"/>
          </p:cNvSpPr>
          <p:nvPr>
            <p:ph idx="4294967295"/>
          </p:nvPr>
        </p:nvSpPr>
        <p:spPr>
          <a:xfrm>
            <a:off x="0" y="1125538"/>
            <a:ext cx="8207375" cy="5162550"/>
          </a:xfrm>
        </p:spPr>
        <p:txBody>
          <a:bodyPr/>
          <a:lstStyle/>
          <a:p>
            <a:r>
              <a:rPr lang="zh-CN" altLang="en-US"/>
              <a:t>最优二叉树  设有</a:t>
            </a:r>
            <a:r>
              <a:rPr lang="en-US" altLang="zh-CN" i="1"/>
              <a:t>m</a:t>
            </a:r>
            <a:r>
              <a:rPr lang="zh-CN" altLang="en-US"/>
              <a:t>个权值</a:t>
            </a:r>
            <a:r>
              <a:rPr lang="en-US" altLang="zh-CN"/>
              <a:t>{</a:t>
            </a:r>
            <a:r>
              <a:rPr lang="en-US" altLang="zh-CN" i="1"/>
              <a:t>w</a:t>
            </a:r>
            <a:r>
              <a:rPr lang="en-US" altLang="zh-CN" i="1" baseline="-25000"/>
              <a:t>1</a:t>
            </a:r>
            <a:r>
              <a:rPr lang="en-US" altLang="zh-CN"/>
              <a:t>,</a:t>
            </a:r>
            <a:r>
              <a:rPr lang="en-US" altLang="zh-CN" i="1"/>
              <a:t>w</a:t>
            </a:r>
            <a:r>
              <a:rPr lang="en-US" altLang="zh-CN" i="1" baseline="-25000"/>
              <a:t>2</a:t>
            </a:r>
            <a:r>
              <a:rPr lang="en-US" altLang="zh-CN"/>
              <a:t>,</a:t>
            </a:r>
            <a:r>
              <a:rPr lang="en-US" altLang="zh-CN">
                <a:latin typeface="Times New Roman" panose="02020603050405020304" pitchFamily="18" charset="0"/>
              </a:rPr>
              <a:t>…</a:t>
            </a:r>
            <a:r>
              <a:rPr lang="en-US" altLang="zh-CN"/>
              <a:t>,</a:t>
            </a:r>
            <a:r>
              <a:rPr lang="en-US" altLang="zh-CN" i="1"/>
              <a:t>w</a:t>
            </a:r>
            <a:r>
              <a:rPr lang="en-US" altLang="zh-CN" i="1" baseline="-25000"/>
              <a:t>m</a:t>
            </a:r>
            <a:r>
              <a:rPr lang="en-US" altLang="zh-CN"/>
              <a:t>}</a:t>
            </a:r>
            <a:r>
              <a:rPr lang="zh-CN" altLang="en-US"/>
              <a:t>，构造一棵有</a:t>
            </a:r>
            <a:r>
              <a:rPr lang="en-US" altLang="zh-CN" i="1"/>
              <a:t>m</a:t>
            </a:r>
            <a:r>
              <a:rPr lang="zh-CN" altLang="en-US"/>
              <a:t>个叶子结点的二叉树，第</a:t>
            </a:r>
            <a:r>
              <a:rPr lang="en-US" altLang="zh-CN"/>
              <a:t>i</a:t>
            </a:r>
            <a:r>
              <a:rPr lang="zh-CN" altLang="en-US"/>
              <a:t>个叶子结点的权值为</a:t>
            </a:r>
            <a:r>
              <a:rPr lang="en-US" altLang="zh-CN" i="1"/>
              <a:t>w</a:t>
            </a:r>
            <a:r>
              <a:rPr lang="en-US" altLang="zh-CN" i="1" baseline="-25000"/>
              <a:t>i</a:t>
            </a:r>
            <a:r>
              <a:rPr lang="zh-CN" altLang="en-US"/>
              <a:t>，则带权路径长度</a:t>
            </a:r>
            <a:r>
              <a:rPr lang="en-US" altLang="zh-CN"/>
              <a:t>WPL</a:t>
            </a:r>
            <a:r>
              <a:rPr lang="zh-CN" altLang="en-US"/>
              <a:t>最小的二叉树被称作</a:t>
            </a:r>
            <a:r>
              <a:rPr lang="zh-CN" altLang="en-US" b="1"/>
              <a:t>最优二叉树</a:t>
            </a:r>
            <a:endParaRPr lang="en-US" altLang="zh-CN"/>
          </a:p>
          <a:p>
            <a:r>
              <a:rPr lang="zh-CN" altLang="en-US"/>
              <a:t>这种最优二叉树也称之为</a:t>
            </a:r>
            <a:r>
              <a:rPr lang="zh-CN" altLang="en-US" b="1">
                <a:solidFill>
                  <a:srgbClr val="0000FF"/>
                </a:solidFill>
              </a:rPr>
              <a:t>哈夫曼树</a:t>
            </a:r>
            <a:endParaRPr lang="zh-CN" altLang="en-US">
              <a:solidFill>
                <a:srgbClr val="0000FF"/>
              </a:solidFill>
            </a:endParaRPr>
          </a:p>
          <a:p>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8C28F6D7-F701-42CE-A3A6-FE89652890A0}" type="slidenum">
              <a:rPr lang="zh-CN" altLang="en-US" sz="1000" smtClean="0"/>
              <a:pPr>
                <a:spcBef>
                  <a:spcPct val="0"/>
                </a:spcBef>
                <a:spcAft>
                  <a:spcPct val="0"/>
                </a:spcAft>
                <a:buClrTx/>
                <a:buFontTx/>
                <a:buNone/>
              </a:pPr>
              <a:t>69</a:t>
            </a:fld>
            <a:endParaRPr lang="zh-CN" altLang="en-US" sz="1000"/>
          </a:p>
        </p:txBody>
      </p:sp>
      <p:sp>
        <p:nvSpPr>
          <p:cNvPr id="76802" name="标题 1"/>
          <p:cNvSpPr>
            <a:spLocks noGrp="1"/>
          </p:cNvSpPr>
          <p:nvPr>
            <p:ph type="title" idx="4294967295"/>
          </p:nvPr>
        </p:nvSpPr>
        <p:spPr>
          <a:xfrm>
            <a:off x="1439863" y="315913"/>
            <a:ext cx="7704137" cy="592137"/>
          </a:xfrm>
        </p:spPr>
        <p:txBody>
          <a:bodyPr/>
          <a:lstStyle/>
          <a:p>
            <a:r>
              <a:rPr lang="zh-CN" altLang="en-US" dirty="0"/>
              <a:t>构造哈夫曼树</a:t>
            </a:r>
          </a:p>
        </p:txBody>
      </p:sp>
      <p:sp>
        <p:nvSpPr>
          <p:cNvPr id="76803" name="内容占位符 2"/>
          <p:cNvSpPr>
            <a:spLocks noGrp="1"/>
          </p:cNvSpPr>
          <p:nvPr>
            <p:ph idx="4294967295"/>
          </p:nvPr>
        </p:nvSpPr>
        <p:spPr>
          <a:xfrm>
            <a:off x="0" y="1125538"/>
            <a:ext cx="8207375" cy="5162550"/>
          </a:xfrm>
        </p:spPr>
        <p:txBody>
          <a:bodyPr/>
          <a:lstStyle/>
          <a:p>
            <a:pPr marL="514350" indent="-514350">
              <a:buFont typeface="Arial" panose="020B0604020202020204" pitchFamily="34" charset="0"/>
              <a:buAutoNum type="arabicPeriod"/>
            </a:pPr>
            <a:r>
              <a:rPr kumimoji="1" lang="zh-CN" altLang="en-US" sz="2800">
                <a:latin typeface="Times New Roman" panose="02020603050405020304" pitchFamily="18" charset="0"/>
              </a:rPr>
              <a:t>根据给定的 </a:t>
            </a:r>
            <a:r>
              <a:rPr kumimoji="1" lang="en-US" altLang="zh-CN" sz="2800" i="1">
                <a:latin typeface="Times New Roman" panose="02020603050405020304" pitchFamily="18" charset="0"/>
              </a:rPr>
              <a:t>n </a:t>
            </a:r>
            <a:r>
              <a:rPr kumimoji="1" lang="zh-CN" altLang="en-US" sz="2800">
                <a:latin typeface="Times New Roman" panose="02020603050405020304" pitchFamily="18" charset="0"/>
              </a:rPr>
              <a:t>个权值 </a:t>
            </a:r>
            <a:r>
              <a:rPr kumimoji="1" lang="en-US" altLang="zh-CN" sz="2800">
                <a:latin typeface="Times New Roman" panose="02020603050405020304" pitchFamily="18" charset="0"/>
              </a:rPr>
              <a:t>{</a:t>
            </a:r>
            <a:r>
              <a:rPr kumimoji="1" lang="en-US" altLang="zh-CN" sz="2800" i="1">
                <a:latin typeface="Times New Roman" panose="02020603050405020304" pitchFamily="18" charset="0"/>
              </a:rPr>
              <a:t>w</a:t>
            </a:r>
            <a:r>
              <a:rPr kumimoji="1" lang="en-US" altLang="zh-CN" sz="2800" i="1" baseline="-25000">
                <a:latin typeface="Times New Roman" panose="02020603050405020304" pitchFamily="18" charset="0"/>
              </a:rPr>
              <a:t>1</a:t>
            </a:r>
            <a:r>
              <a:rPr kumimoji="1" lang="en-US" altLang="zh-CN" sz="2800" i="1">
                <a:latin typeface="Times New Roman" panose="02020603050405020304" pitchFamily="18" charset="0"/>
              </a:rPr>
              <a:t>, w</a:t>
            </a:r>
            <a:r>
              <a:rPr kumimoji="1" lang="en-US" altLang="zh-CN" sz="2800" i="1" baseline="-25000">
                <a:latin typeface="Times New Roman" panose="02020603050405020304" pitchFamily="18" charset="0"/>
              </a:rPr>
              <a:t>2</a:t>
            </a:r>
            <a:r>
              <a:rPr kumimoji="1" lang="en-US" altLang="zh-CN" sz="2800" i="1">
                <a:latin typeface="Times New Roman" panose="02020603050405020304" pitchFamily="18" charset="0"/>
              </a:rPr>
              <a:t>, …, w</a:t>
            </a:r>
            <a:r>
              <a:rPr kumimoji="1" lang="en-US" altLang="zh-CN" sz="2800" i="1" baseline="-25000">
                <a:latin typeface="Times New Roman" panose="02020603050405020304" pitchFamily="18" charset="0"/>
              </a:rPr>
              <a:t>n</a:t>
            </a:r>
            <a:r>
              <a:rPr kumimoji="1" lang="en-US" altLang="zh-CN" sz="2800">
                <a:latin typeface="Times New Roman" panose="02020603050405020304" pitchFamily="18" charset="0"/>
              </a:rPr>
              <a:t>}</a:t>
            </a:r>
            <a:r>
              <a:rPr kumimoji="1" lang="zh-CN" altLang="en-US" sz="2800">
                <a:latin typeface="Times New Roman" panose="02020603050405020304" pitchFamily="18" charset="0"/>
              </a:rPr>
              <a:t>， 构造 </a:t>
            </a:r>
            <a:r>
              <a:rPr kumimoji="1" lang="en-US" altLang="zh-CN" sz="2800" i="1">
                <a:latin typeface="Times New Roman" panose="02020603050405020304" pitchFamily="18" charset="0"/>
              </a:rPr>
              <a:t>n </a:t>
            </a:r>
            <a:r>
              <a:rPr kumimoji="1" lang="zh-CN" altLang="en-US" sz="2800">
                <a:latin typeface="Times New Roman" panose="02020603050405020304" pitchFamily="18" charset="0"/>
              </a:rPr>
              <a:t>棵二叉树的集合 </a:t>
            </a:r>
            <a:r>
              <a:rPr kumimoji="1" lang="en-US" altLang="zh-CN" sz="2800" i="1">
                <a:latin typeface="Times New Roman" panose="02020603050405020304" pitchFamily="18" charset="0"/>
              </a:rPr>
              <a:t>F</a:t>
            </a:r>
            <a:r>
              <a:rPr kumimoji="1" lang="en-US" altLang="zh-CN" sz="2800">
                <a:latin typeface="Times New Roman" panose="02020603050405020304" pitchFamily="18" charset="0"/>
              </a:rPr>
              <a:t> = {T</a:t>
            </a:r>
            <a:r>
              <a:rPr kumimoji="1" lang="en-US" altLang="zh-CN" sz="2800" baseline="-25000">
                <a:latin typeface="Times New Roman" panose="02020603050405020304" pitchFamily="18" charset="0"/>
              </a:rPr>
              <a:t>1</a:t>
            </a:r>
            <a:r>
              <a:rPr kumimoji="1" lang="en-US" altLang="zh-CN" sz="2800">
                <a:latin typeface="Times New Roman" panose="02020603050405020304" pitchFamily="18" charset="0"/>
              </a:rPr>
              <a:t>,   T</a:t>
            </a:r>
            <a:r>
              <a:rPr kumimoji="1" lang="en-US" altLang="zh-CN" sz="2800" baseline="-25000">
                <a:latin typeface="Times New Roman" panose="02020603050405020304" pitchFamily="18" charset="0"/>
              </a:rPr>
              <a:t>2</a:t>
            </a:r>
            <a:r>
              <a:rPr kumimoji="1" lang="en-US" altLang="zh-CN" sz="2800">
                <a:latin typeface="Times New Roman" panose="02020603050405020304" pitchFamily="18" charset="0"/>
              </a:rPr>
              <a:t>,  … , T</a:t>
            </a:r>
            <a:r>
              <a:rPr kumimoji="1" lang="en-US" altLang="zh-CN" sz="2800" baseline="-25000">
                <a:latin typeface="Times New Roman" panose="02020603050405020304" pitchFamily="18" charset="0"/>
              </a:rPr>
              <a:t>n</a:t>
            </a:r>
            <a:r>
              <a:rPr kumimoji="1" lang="en-US" altLang="zh-CN" sz="2800">
                <a:latin typeface="Times New Roman" panose="02020603050405020304" pitchFamily="18" charset="0"/>
              </a:rPr>
              <a:t>}</a:t>
            </a:r>
            <a:r>
              <a:rPr kumimoji="1" lang="zh-CN" altLang="en-US" sz="2800">
                <a:latin typeface="Times New Roman" panose="02020603050405020304" pitchFamily="18" charset="0"/>
              </a:rPr>
              <a:t>，其中每棵二叉树中均只含一个带权值 为 </a:t>
            </a:r>
            <a:r>
              <a:rPr kumimoji="1" lang="en-US" altLang="zh-CN" sz="2800" i="1">
                <a:latin typeface="Times New Roman" panose="02020603050405020304" pitchFamily="18" charset="0"/>
              </a:rPr>
              <a:t>w</a:t>
            </a:r>
            <a:r>
              <a:rPr kumimoji="1" lang="en-US" altLang="zh-CN" sz="2800" i="1" baseline="-25000">
                <a:latin typeface="Times New Roman" panose="02020603050405020304" pitchFamily="18" charset="0"/>
              </a:rPr>
              <a:t>i </a:t>
            </a:r>
            <a:r>
              <a:rPr kumimoji="1" lang="zh-CN" altLang="en-US" sz="2800">
                <a:latin typeface="Times New Roman" panose="02020603050405020304" pitchFamily="18" charset="0"/>
              </a:rPr>
              <a:t>的根结点，其左、右子树为空树</a:t>
            </a:r>
            <a:endParaRPr kumimoji="1" lang="en-US" altLang="zh-CN" sz="2800">
              <a:latin typeface="Times New Roman" panose="02020603050405020304" pitchFamily="18" charset="0"/>
            </a:endParaRPr>
          </a:p>
          <a:p>
            <a:pPr marL="514350" indent="-514350">
              <a:buFont typeface="Arial" panose="020B0604020202020204" pitchFamily="34" charset="0"/>
              <a:buAutoNum type="arabicPeriod"/>
            </a:pPr>
            <a:r>
              <a:rPr kumimoji="1" lang="zh-CN" altLang="en-US" sz="2800">
                <a:latin typeface="Times New Roman" panose="02020603050405020304" pitchFamily="18" charset="0"/>
              </a:rPr>
              <a:t>在 </a:t>
            </a:r>
            <a:r>
              <a:rPr kumimoji="1" lang="en-US" altLang="zh-CN" sz="2800" i="1">
                <a:latin typeface="Times New Roman" panose="02020603050405020304" pitchFamily="18" charset="0"/>
              </a:rPr>
              <a:t>F </a:t>
            </a:r>
            <a:r>
              <a:rPr kumimoji="1" lang="zh-CN" altLang="en-US" sz="2800">
                <a:latin typeface="Times New Roman" panose="02020603050405020304" pitchFamily="18" charset="0"/>
              </a:rPr>
              <a:t>中选取其根结点的权值为最小的两棵二叉树，不妨设为</a:t>
            </a:r>
            <a:r>
              <a:rPr kumimoji="1" lang="en-US" altLang="zh-CN" sz="2800">
                <a:latin typeface="Times New Roman" panose="02020603050405020304" pitchFamily="18" charset="0"/>
              </a:rPr>
              <a:t>Ti′</a:t>
            </a:r>
            <a:r>
              <a:rPr kumimoji="1" lang="zh-CN" altLang="en-US" sz="2800">
                <a:latin typeface="Times New Roman" panose="02020603050405020304" pitchFamily="18" charset="0"/>
              </a:rPr>
              <a:t>、</a:t>
            </a:r>
            <a:r>
              <a:rPr kumimoji="1" lang="en-US" altLang="zh-CN" sz="2800">
                <a:latin typeface="Times New Roman" panose="02020603050405020304" pitchFamily="18" charset="0"/>
              </a:rPr>
              <a:t>Tj′</a:t>
            </a:r>
            <a:r>
              <a:rPr kumimoji="1" lang="zh-CN" altLang="en-US" sz="2800">
                <a:latin typeface="Times New Roman" panose="02020603050405020304" pitchFamily="18" charset="0"/>
              </a:rPr>
              <a:t>，分别作为左、右子树构造一棵新的二叉树</a:t>
            </a:r>
            <a:r>
              <a:rPr kumimoji="1" lang="en-US" altLang="zh-CN" sz="2800" b="1">
                <a:latin typeface="Times New Roman" panose="02020603050405020304" pitchFamily="18" charset="0"/>
              </a:rPr>
              <a:t>Tk</a:t>
            </a:r>
            <a:r>
              <a:rPr kumimoji="1" lang="en-US" altLang="zh-CN" sz="2800">
                <a:latin typeface="Times New Roman" panose="02020603050405020304" pitchFamily="18" charset="0"/>
              </a:rPr>
              <a:t>′ </a:t>
            </a:r>
            <a:r>
              <a:rPr kumimoji="1" lang="zh-CN" altLang="en-US" sz="2800">
                <a:latin typeface="Times New Roman" panose="02020603050405020304" pitchFamily="18" charset="0"/>
              </a:rPr>
              <a:t>，并置这棵新的二叉树根结点的权值为其左、右子树根结点的权值之和</a:t>
            </a:r>
            <a:endParaRPr kumimoji="1" lang="en-US" altLang="zh-CN" sz="2800">
              <a:latin typeface="Times New Roman" panose="02020603050405020304" pitchFamily="18" charset="0"/>
            </a:endParaRPr>
          </a:p>
          <a:p>
            <a:pPr marL="514350" indent="-514350">
              <a:buFont typeface="Arial" panose="020B0604020202020204" pitchFamily="34" charset="0"/>
              <a:buAutoNum type="arabicPeriod"/>
            </a:pPr>
            <a:r>
              <a:rPr kumimoji="1" lang="zh-CN" altLang="en-US" sz="2800">
                <a:latin typeface="Times New Roman" panose="02020603050405020304" pitchFamily="18" charset="0"/>
              </a:rPr>
              <a:t>从</a:t>
            </a:r>
            <a:r>
              <a:rPr kumimoji="1" lang="en-US" altLang="zh-CN" sz="2800" i="1">
                <a:latin typeface="Times New Roman" panose="02020603050405020304" pitchFamily="18" charset="0"/>
              </a:rPr>
              <a:t>F</a:t>
            </a:r>
            <a:r>
              <a:rPr kumimoji="1" lang="zh-CN" altLang="en-US" sz="2800">
                <a:latin typeface="Times New Roman" panose="02020603050405020304" pitchFamily="18" charset="0"/>
              </a:rPr>
              <a:t>中删去</a:t>
            </a:r>
            <a:r>
              <a:rPr kumimoji="1" lang="en-US" altLang="zh-CN" sz="2800">
                <a:latin typeface="Times New Roman" panose="02020603050405020304" pitchFamily="18" charset="0"/>
              </a:rPr>
              <a:t>Ti′</a:t>
            </a:r>
            <a:r>
              <a:rPr kumimoji="1" lang="zh-CN" altLang="en-US" sz="2800">
                <a:latin typeface="Times New Roman" panose="02020603050405020304" pitchFamily="18" charset="0"/>
              </a:rPr>
              <a:t>、</a:t>
            </a:r>
            <a:r>
              <a:rPr kumimoji="1" lang="en-US" altLang="zh-CN" sz="2800">
                <a:latin typeface="Times New Roman" panose="02020603050405020304" pitchFamily="18" charset="0"/>
              </a:rPr>
              <a:t>Tj′ </a:t>
            </a:r>
            <a:r>
              <a:rPr kumimoji="1" lang="zh-CN" altLang="en-US" sz="2800">
                <a:latin typeface="Times New Roman" panose="02020603050405020304" pitchFamily="18" charset="0"/>
              </a:rPr>
              <a:t>，同时加入刚生成的新树</a:t>
            </a:r>
            <a:r>
              <a:rPr kumimoji="1" lang="en-US" altLang="zh-CN" sz="2800" b="1">
                <a:latin typeface="Times New Roman" panose="02020603050405020304" pitchFamily="18" charset="0"/>
              </a:rPr>
              <a:t>Tk</a:t>
            </a:r>
            <a:r>
              <a:rPr kumimoji="1" lang="en-US" altLang="zh-CN" sz="2800">
                <a:latin typeface="Times New Roman" panose="02020603050405020304" pitchFamily="18" charset="0"/>
              </a:rPr>
              <a:t>′ </a:t>
            </a:r>
          </a:p>
          <a:p>
            <a:pPr marL="514350" indent="-514350">
              <a:buFont typeface="Arial" panose="020B0604020202020204" pitchFamily="34" charset="0"/>
              <a:buAutoNum type="arabicPeriod"/>
            </a:pPr>
            <a:r>
              <a:rPr kumimoji="1" lang="zh-CN" altLang="en-US" sz="2800">
                <a:latin typeface="Times New Roman" panose="02020603050405020304" pitchFamily="18" charset="0"/>
              </a:rPr>
              <a:t>重复 </a:t>
            </a:r>
            <a:r>
              <a:rPr kumimoji="1" lang="en-US" altLang="zh-CN" sz="2800" b="1">
                <a:solidFill>
                  <a:srgbClr val="CC6600"/>
                </a:solidFill>
                <a:latin typeface="Times New Roman" panose="02020603050405020304" pitchFamily="18" charset="0"/>
              </a:rPr>
              <a:t>(2)</a:t>
            </a:r>
            <a:r>
              <a:rPr kumimoji="1" lang="en-US" altLang="zh-CN" sz="2800">
                <a:latin typeface="Times New Roman" panose="02020603050405020304" pitchFamily="18" charset="0"/>
              </a:rPr>
              <a:t> </a:t>
            </a:r>
            <a:r>
              <a:rPr kumimoji="1" lang="zh-CN" altLang="en-US" sz="2800">
                <a:latin typeface="Times New Roman" panose="02020603050405020304" pitchFamily="18" charset="0"/>
              </a:rPr>
              <a:t>和 </a:t>
            </a:r>
            <a:r>
              <a:rPr kumimoji="1" lang="en-US" altLang="zh-CN" sz="2800" b="1">
                <a:solidFill>
                  <a:srgbClr val="CC6600"/>
                </a:solidFill>
                <a:latin typeface="Times New Roman" panose="02020603050405020304" pitchFamily="18" charset="0"/>
              </a:rPr>
              <a:t>(3)</a:t>
            </a:r>
            <a:r>
              <a:rPr kumimoji="1" lang="en-US" altLang="zh-CN" sz="2800">
                <a:latin typeface="Times New Roman" panose="02020603050405020304" pitchFamily="18" charset="0"/>
              </a:rPr>
              <a:t> </a:t>
            </a:r>
            <a:r>
              <a:rPr kumimoji="1" lang="zh-CN" altLang="en-US" sz="2800">
                <a:latin typeface="Times New Roman" panose="02020603050405020304" pitchFamily="18" charset="0"/>
              </a:rPr>
              <a:t>两步，直至 </a:t>
            </a:r>
            <a:r>
              <a:rPr kumimoji="1" lang="en-US" altLang="zh-CN" sz="2800" i="1">
                <a:latin typeface="Times New Roman" panose="02020603050405020304" pitchFamily="18" charset="0"/>
              </a:rPr>
              <a:t>F </a:t>
            </a:r>
            <a:r>
              <a:rPr kumimoji="1" lang="zh-CN" altLang="en-US" sz="2800">
                <a:latin typeface="Times New Roman" panose="02020603050405020304" pitchFamily="18" charset="0"/>
              </a:rPr>
              <a:t>中只含一棵树为止</a:t>
            </a:r>
            <a:endParaRPr lang="zh-CN" alt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93F1D6FA-4E9B-4EF8-A156-5BD1EA5F929D}" type="slidenum">
              <a:rPr lang="zh-CN" altLang="en-US" sz="1000" smtClean="0"/>
              <a:pPr>
                <a:spcBef>
                  <a:spcPct val="0"/>
                </a:spcBef>
                <a:spcAft>
                  <a:spcPct val="0"/>
                </a:spcAft>
                <a:buClrTx/>
                <a:buFontTx/>
                <a:buNone/>
              </a:pPr>
              <a:t>7</a:t>
            </a:fld>
            <a:endParaRPr lang="zh-CN" altLang="en-US" sz="1000"/>
          </a:p>
        </p:txBody>
      </p:sp>
      <p:sp>
        <p:nvSpPr>
          <p:cNvPr id="14338" name="标题 1"/>
          <p:cNvSpPr>
            <a:spLocks noGrp="1"/>
          </p:cNvSpPr>
          <p:nvPr>
            <p:ph type="title" idx="4294967295"/>
          </p:nvPr>
        </p:nvSpPr>
        <p:spPr>
          <a:xfrm>
            <a:off x="1439863" y="315913"/>
            <a:ext cx="7704137" cy="592137"/>
          </a:xfrm>
        </p:spPr>
        <p:txBody>
          <a:bodyPr/>
          <a:lstStyle/>
          <a:p>
            <a:r>
              <a:rPr lang="zh-CN" altLang="en-US" dirty="0"/>
              <a:t>树的基本术语</a:t>
            </a:r>
            <a:r>
              <a:rPr lang="en-US" altLang="zh-CN" dirty="0"/>
              <a:t>-</a:t>
            </a:r>
            <a:r>
              <a:rPr lang="zh-CN" altLang="en-US" dirty="0"/>
              <a:t>结点相关</a:t>
            </a:r>
          </a:p>
        </p:txBody>
      </p:sp>
      <p:sp>
        <p:nvSpPr>
          <p:cNvPr id="14339" name="内容占位符 2"/>
          <p:cNvSpPr>
            <a:spLocks noGrp="1"/>
          </p:cNvSpPr>
          <p:nvPr>
            <p:ph idx="4294967295"/>
          </p:nvPr>
        </p:nvSpPr>
        <p:spPr>
          <a:xfrm>
            <a:off x="0" y="1125538"/>
            <a:ext cx="8207375" cy="5162550"/>
          </a:xfrm>
        </p:spPr>
        <p:txBody>
          <a:bodyPr/>
          <a:lstStyle/>
          <a:p>
            <a:r>
              <a:rPr lang="zh-CN" altLang="en-US">
                <a:solidFill>
                  <a:srgbClr val="FF0000"/>
                </a:solidFill>
              </a:rPr>
              <a:t>结点</a:t>
            </a:r>
            <a:r>
              <a:rPr lang="zh-CN" altLang="en-US"/>
              <a:t>  数据元素的内容及其指向其子树根的分支统称为结点</a:t>
            </a:r>
          </a:p>
          <a:p>
            <a:r>
              <a:rPr lang="zh-CN" altLang="en-US">
                <a:solidFill>
                  <a:srgbClr val="FF0000"/>
                </a:solidFill>
              </a:rPr>
              <a:t>结点的度</a:t>
            </a:r>
            <a:r>
              <a:rPr lang="zh-CN" altLang="en-US"/>
              <a:t>  结点的分支数。</a:t>
            </a:r>
          </a:p>
          <a:p>
            <a:r>
              <a:rPr lang="zh-CN" altLang="en-US">
                <a:solidFill>
                  <a:srgbClr val="FF0000"/>
                </a:solidFill>
              </a:rPr>
              <a:t>终端结点（叶子）  </a:t>
            </a:r>
            <a:r>
              <a:rPr lang="zh-CN" altLang="en-US"/>
              <a:t>度为</a:t>
            </a:r>
            <a:r>
              <a:rPr lang="en-US" altLang="zh-CN"/>
              <a:t>0</a:t>
            </a:r>
            <a:r>
              <a:rPr lang="zh-CN" altLang="en-US"/>
              <a:t>的结点。</a:t>
            </a:r>
          </a:p>
          <a:p>
            <a:r>
              <a:rPr lang="zh-CN" altLang="en-US">
                <a:solidFill>
                  <a:srgbClr val="FF0000"/>
                </a:solidFill>
              </a:rPr>
              <a:t>非终端结点  </a:t>
            </a:r>
            <a:r>
              <a:rPr lang="zh-CN" altLang="en-US"/>
              <a:t>度不为</a:t>
            </a:r>
            <a:r>
              <a:rPr lang="en-US" altLang="zh-CN"/>
              <a:t>0</a:t>
            </a:r>
            <a:r>
              <a:rPr lang="zh-CN" altLang="en-US"/>
              <a:t>的结点。</a:t>
            </a:r>
          </a:p>
          <a:p>
            <a:r>
              <a:rPr lang="zh-CN" altLang="en-US">
                <a:solidFill>
                  <a:srgbClr val="FF0000"/>
                </a:solidFill>
              </a:rPr>
              <a:t>结点的层次  </a:t>
            </a:r>
            <a:r>
              <a:rPr lang="zh-CN" altLang="en-US"/>
              <a:t>树中根结点的层次为</a:t>
            </a:r>
            <a:r>
              <a:rPr lang="en-US" altLang="zh-CN"/>
              <a:t>1</a:t>
            </a:r>
            <a:r>
              <a:rPr lang="zh-CN" altLang="en-US"/>
              <a:t>，根结点子树的根为第</a:t>
            </a:r>
            <a:r>
              <a:rPr lang="en-US" altLang="zh-CN"/>
              <a:t>2</a:t>
            </a:r>
            <a:r>
              <a:rPr lang="zh-CN" altLang="en-US"/>
              <a:t>层，以此类推。</a:t>
            </a:r>
          </a:p>
        </p:txBody>
      </p:sp>
    </p:spTree>
    <p:extLst>
      <p:ext uri="{BB962C8B-B14F-4D97-AF65-F5344CB8AC3E}">
        <p14:creationId xmlns:p14="http://schemas.microsoft.com/office/powerpoint/2010/main" val="10973914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animEffect transition="in" filter="randombar(horizontal)">
                                      <p:cBhvr>
                                        <p:cTn id="7" dur="500"/>
                                        <p:tgtEl>
                                          <p:spTgt spid="143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14339">
                                            <p:txEl>
                                              <p:pRg st="2" end="2"/>
                                            </p:txEl>
                                          </p:spTgt>
                                        </p:tgtEl>
                                        <p:attrNameLst>
                                          <p:attrName>style.visibility</p:attrName>
                                        </p:attrNameLst>
                                      </p:cBhvr>
                                      <p:to>
                                        <p:strVal val="visible"/>
                                      </p:to>
                                    </p:set>
                                    <p:animEffect transition="in" filter="randombar(horizontal)">
                                      <p:cBhvr>
                                        <p:cTn id="12" dur="500"/>
                                        <p:tgtEl>
                                          <p:spTgt spid="1433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14339">
                                            <p:txEl>
                                              <p:pRg st="3" end="3"/>
                                            </p:txEl>
                                          </p:spTgt>
                                        </p:tgtEl>
                                        <p:attrNameLst>
                                          <p:attrName>style.visibility</p:attrName>
                                        </p:attrNameLst>
                                      </p:cBhvr>
                                      <p:to>
                                        <p:strVal val="visible"/>
                                      </p:to>
                                    </p:set>
                                    <p:animEffect transition="in" filter="randombar(horizontal)">
                                      <p:cBhvr>
                                        <p:cTn id="17" dur="500"/>
                                        <p:tgtEl>
                                          <p:spTgt spid="1433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14339">
                                            <p:txEl>
                                              <p:pRg st="4" end="4"/>
                                            </p:txEl>
                                          </p:spTgt>
                                        </p:tgtEl>
                                        <p:attrNameLst>
                                          <p:attrName>style.visibility</p:attrName>
                                        </p:attrNameLst>
                                      </p:cBhvr>
                                      <p:to>
                                        <p:strVal val="visible"/>
                                      </p:to>
                                    </p:set>
                                    <p:animEffect transition="in" filter="randombar(horizontal)">
                                      <p:cBhvr>
                                        <p:cTn id="22" dur="500"/>
                                        <p:tgtEl>
                                          <p:spTgt spid="143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68CD6902-931C-4E27-9E62-37AE051CC286}" type="slidenum">
              <a:rPr lang="zh-CN" altLang="en-US" sz="1000" smtClean="0"/>
              <a:pPr>
                <a:spcBef>
                  <a:spcPct val="0"/>
                </a:spcBef>
                <a:spcAft>
                  <a:spcPct val="0"/>
                </a:spcAft>
                <a:buClrTx/>
                <a:buFontTx/>
                <a:buNone/>
              </a:pPr>
              <a:t>70</a:t>
            </a:fld>
            <a:endParaRPr lang="zh-CN" altLang="en-US" sz="1000"/>
          </a:p>
        </p:txBody>
      </p:sp>
      <p:sp>
        <p:nvSpPr>
          <p:cNvPr id="77826" name="标题 1"/>
          <p:cNvSpPr>
            <a:spLocks noGrp="1"/>
          </p:cNvSpPr>
          <p:nvPr>
            <p:ph type="title" idx="4294967295"/>
          </p:nvPr>
        </p:nvSpPr>
        <p:spPr>
          <a:xfrm>
            <a:off x="1439863" y="315913"/>
            <a:ext cx="7704137" cy="592137"/>
          </a:xfrm>
        </p:spPr>
        <p:txBody>
          <a:bodyPr/>
          <a:lstStyle/>
          <a:p>
            <a:r>
              <a:rPr lang="zh-CN" altLang="en-US"/>
              <a:t>构造哈夫曼树</a:t>
            </a:r>
          </a:p>
        </p:txBody>
      </p:sp>
      <p:sp>
        <p:nvSpPr>
          <p:cNvPr id="77827" name="内容占位符 2"/>
          <p:cNvSpPr>
            <a:spLocks noGrp="1"/>
          </p:cNvSpPr>
          <p:nvPr>
            <p:ph idx="4294967295"/>
          </p:nvPr>
        </p:nvSpPr>
        <p:spPr>
          <a:xfrm>
            <a:off x="0" y="1125538"/>
            <a:ext cx="8207375" cy="1216025"/>
          </a:xfrm>
        </p:spPr>
        <p:txBody>
          <a:bodyPr/>
          <a:lstStyle/>
          <a:p>
            <a:r>
              <a:rPr kumimoji="1" lang="zh-CN" altLang="en-US">
                <a:latin typeface="楷体_GB2312" pitchFamily="49" charset="-122"/>
              </a:rPr>
              <a:t>已知要传输的字符集 </a:t>
            </a:r>
            <a:r>
              <a:rPr kumimoji="1" lang="en-US" altLang="zh-CN">
                <a:latin typeface="楷体_GB2312" pitchFamily="49" charset="-122"/>
              </a:rPr>
              <a:t>D={a, b, c, d, e}</a:t>
            </a:r>
            <a:r>
              <a:rPr kumimoji="1" lang="zh-CN" altLang="en-US">
                <a:latin typeface="楷体_GB2312" pitchFamily="49" charset="-122"/>
              </a:rPr>
              <a:t>，相应字符出现频率 </a:t>
            </a:r>
            <a:r>
              <a:rPr kumimoji="1" lang="en-US" altLang="zh-CN">
                <a:latin typeface="楷体_GB2312" pitchFamily="49" charset="-122"/>
              </a:rPr>
              <a:t>w={5, 6, 3, 9, 7}</a:t>
            </a:r>
            <a:endParaRPr lang="zh-CN" altLang="en-US"/>
          </a:p>
        </p:txBody>
      </p:sp>
      <p:sp>
        <p:nvSpPr>
          <p:cNvPr id="69646" name="Text Box 12"/>
          <p:cNvSpPr txBox="1">
            <a:spLocks noChangeArrowheads="1"/>
          </p:cNvSpPr>
          <p:nvPr/>
        </p:nvSpPr>
        <p:spPr bwMode="auto">
          <a:xfrm>
            <a:off x="1533525" y="2406650"/>
            <a:ext cx="854075" cy="523875"/>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FF3300"/>
                </a:solidFill>
                <a:latin typeface="Times New Roman" panose="02020603050405020304" pitchFamily="18" charset="0"/>
                <a:ea typeface="宋体" panose="02010600030101010101" pitchFamily="2" charset="-122"/>
              </a:rPr>
              <a:t>a:5</a:t>
            </a:r>
            <a:endParaRPr kumimoji="1" lang="en-US" altLang="zh-CN" sz="2800">
              <a:latin typeface="Times New Roman" panose="02020603050405020304" pitchFamily="18" charset="0"/>
              <a:ea typeface="宋体" panose="02010600030101010101" pitchFamily="2" charset="-122"/>
            </a:endParaRPr>
          </a:p>
        </p:txBody>
      </p:sp>
      <p:sp>
        <p:nvSpPr>
          <p:cNvPr id="29" name="Text Box 12"/>
          <p:cNvSpPr txBox="1">
            <a:spLocks noChangeArrowheads="1"/>
          </p:cNvSpPr>
          <p:nvPr/>
        </p:nvSpPr>
        <p:spPr bwMode="auto">
          <a:xfrm>
            <a:off x="2709863" y="2420938"/>
            <a:ext cx="854075" cy="523875"/>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FF3300"/>
                </a:solidFill>
                <a:latin typeface="Times New Roman" panose="02020603050405020304" pitchFamily="18" charset="0"/>
                <a:ea typeface="宋体" panose="02010600030101010101" pitchFamily="2" charset="-122"/>
              </a:rPr>
              <a:t>b:6</a:t>
            </a:r>
            <a:endParaRPr kumimoji="1" lang="en-US" altLang="zh-CN" sz="2800">
              <a:latin typeface="Times New Roman" panose="02020603050405020304" pitchFamily="18" charset="0"/>
              <a:ea typeface="宋体" panose="02010600030101010101" pitchFamily="2" charset="-122"/>
            </a:endParaRPr>
          </a:p>
        </p:txBody>
      </p:sp>
      <p:sp>
        <p:nvSpPr>
          <p:cNvPr id="30" name="Text Box 12"/>
          <p:cNvSpPr txBox="1">
            <a:spLocks noChangeArrowheads="1"/>
          </p:cNvSpPr>
          <p:nvPr/>
        </p:nvSpPr>
        <p:spPr bwMode="auto">
          <a:xfrm>
            <a:off x="3862388" y="2420938"/>
            <a:ext cx="854075" cy="523875"/>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FF3300"/>
                </a:solidFill>
                <a:latin typeface="Times New Roman" panose="02020603050405020304" pitchFamily="18" charset="0"/>
                <a:ea typeface="宋体" panose="02010600030101010101" pitchFamily="2" charset="-122"/>
              </a:rPr>
              <a:t>c:3</a:t>
            </a:r>
            <a:endParaRPr kumimoji="1" lang="en-US" altLang="zh-CN" sz="2800">
              <a:latin typeface="Times New Roman" panose="02020603050405020304" pitchFamily="18" charset="0"/>
              <a:ea typeface="宋体" panose="02010600030101010101" pitchFamily="2" charset="-122"/>
            </a:endParaRPr>
          </a:p>
        </p:txBody>
      </p:sp>
      <p:sp>
        <p:nvSpPr>
          <p:cNvPr id="31" name="Text Box 12"/>
          <p:cNvSpPr txBox="1">
            <a:spLocks noChangeArrowheads="1"/>
          </p:cNvSpPr>
          <p:nvPr/>
        </p:nvSpPr>
        <p:spPr bwMode="auto">
          <a:xfrm>
            <a:off x="5076825" y="2420938"/>
            <a:ext cx="854075" cy="523875"/>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FF3300"/>
                </a:solidFill>
                <a:latin typeface="Times New Roman" panose="02020603050405020304" pitchFamily="18" charset="0"/>
                <a:ea typeface="宋体" panose="02010600030101010101" pitchFamily="2" charset="-122"/>
              </a:rPr>
              <a:t>d:9</a:t>
            </a:r>
            <a:endParaRPr kumimoji="1" lang="en-US" altLang="zh-CN" sz="2800">
              <a:latin typeface="Times New Roman" panose="02020603050405020304" pitchFamily="18" charset="0"/>
              <a:ea typeface="宋体" panose="02010600030101010101" pitchFamily="2" charset="-122"/>
            </a:endParaRPr>
          </a:p>
        </p:txBody>
      </p:sp>
      <p:sp>
        <p:nvSpPr>
          <p:cNvPr id="32" name="Text Box 12"/>
          <p:cNvSpPr txBox="1">
            <a:spLocks noChangeArrowheads="1"/>
          </p:cNvSpPr>
          <p:nvPr/>
        </p:nvSpPr>
        <p:spPr bwMode="auto">
          <a:xfrm>
            <a:off x="6238875" y="2420938"/>
            <a:ext cx="854075" cy="523875"/>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FF3300"/>
                </a:solidFill>
                <a:latin typeface="Times New Roman" panose="02020603050405020304" pitchFamily="18" charset="0"/>
                <a:ea typeface="宋体" panose="02010600030101010101" pitchFamily="2" charset="-122"/>
              </a:rPr>
              <a:t>e:7</a:t>
            </a:r>
            <a:endParaRPr kumimoji="1" lang="en-US" altLang="zh-CN" sz="2800">
              <a:latin typeface="Times New Roman" panose="02020603050405020304" pitchFamily="18" charset="0"/>
              <a:ea typeface="宋体" panose="02010600030101010101" pitchFamily="2" charset="-122"/>
            </a:endParaRPr>
          </a:p>
        </p:txBody>
      </p:sp>
      <p:sp>
        <p:nvSpPr>
          <p:cNvPr id="33" name="Text Box 12"/>
          <p:cNvSpPr txBox="1">
            <a:spLocks noChangeArrowheads="1"/>
          </p:cNvSpPr>
          <p:nvPr/>
        </p:nvSpPr>
        <p:spPr bwMode="auto">
          <a:xfrm>
            <a:off x="7194550" y="5138738"/>
            <a:ext cx="854075" cy="522287"/>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FF3300"/>
                </a:solidFill>
                <a:latin typeface="Times New Roman" panose="02020603050405020304" pitchFamily="18" charset="0"/>
                <a:ea typeface="宋体" panose="02010600030101010101" pitchFamily="2" charset="-122"/>
              </a:rPr>
              <a:t>a:5</a:t>
            </a:r>
            <a:endParaRPr kumimoji="1" lang="en-US" altLang="zh-CN" sz="2800">
              <a:latin typeface="Times New Roman" panose="02020603050405020304" pitchFamily="18" charset="0"/>
              <a:ea typeface="宋体" panose="02010600030101010101" pitchFamily="2" charset="-122"/>
            </a:endParaRPr>
          </a:p>
        </p:txBody>
      </p:sp>
      <p:sp>
        <p:nvSpPr>
          <p:cNvPr id="35" name="Text Box 12"/>
          <p:cNvSpPr txBox="1">
            <a:spLocks noChangeArrowheads="1"/>
          </p:cNvSpPr>
          <p:nvPr/>
        </p:nvSpPr>
        <p:spPr bwMode="auto">
          <a:xfrm>
            <a:off x="5754688" y="5138738"/>
            <a:ext cx="854075" cy="522287"/>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FF3300"/>
                </a:solidFill>
                <a:latin typeface="Times New Roman" panose="02020603050405020304" pitchFamily="18" charset="0"/>
                <a:ea typeface="宋体" panose="02010600030101010101" pitchFamily="2" charset="-122"/>
              </a:rPr>
              <a:t>c:3</a:t>
            </a:r>
            <a:endParaRPr kumimoji="1" lang="en-US" altLang="zh-CN" sz="2800">
              <a:latin typeface="Times New Roman" panose="02020603050405020304" pitchFamily="18" charset="0"/>
              <a:ea typeface="宋体" panose="02010600030101010101" pitchFamily="2" charset="-122"/>
            </a:endParaRPr>
          </a:p>
        </p:txBody>
      </p:sp>
      <p:sp>
        <p:nvSpPr>
          <p:cNvPr id="36" name="Oval 13"/>
          <p:cNvSpPr>
            <a:spLocks noChangeArrowheads="1"/>
          </p:cNvSpPr>
          <p:nvPr/>
        </p:nvSpPr>
        <p:spPr bwMode="auto">
          <a:xfrm>
            <a:off x="6483350" y="4264025"/>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990000"/>
                </a:solidFill>
                <a:latin typeface="Times New Roman" panose="02020603050405020304" pitchFamily="18" charset="0"/>
                <a:ea typeface="宋体" panose="02010600030101010101" pitchFamily="2" charset="-122"/>
              </a:rPr>
              <a:t>8</a:t>
            </a:r>
            <a:endParaRPr kumimoji="1" lang="en-US" altLang="zh-CN" sz="2800">
              <a:latin typeface="Times New Roman" panose="02020603050405020304" pitchFamily="18" charset="0"/>
              <a:ea typeface="宋体" panose="02010600030101010101" pitchFamily="2" charset="-122"/>
            </a:endParaRPr>
          </a:p>
        </p:txBody>
      </p:sp>
      <p:sp>
        <p:nvSpPr>
          <p:cNvPr id="37" name="Line 10"/>
          <p:cNvSpPr>
            <a:spLocks noChangeShapeType="1"/>
          </p:cNvSpPr>
          <p:nvPr/>
        </p:nvSpPr>
        <p:spPr bwMode="auto">
          <a:xfrm flipH="1">
            <a:off x="6186488" y="4737100"/>
            <a:ext cx="396875" cy="401638"/>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10"/>
          <p:cNvSpPr>
            <a:spLocks noChangeShapeType="1"/>
          </p:cNvSpPr>
          <p:nvPr/>
        </p:nvSpPr>
        <p:spPr bwMode="auto">
          <a:xfrm>
            <a:off x="7015163" y="4737100"/>
            <a:ext cx="611187" cy="401638"/>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Text Box 12"/>
          <p:cNvSpPr txBox="1">
            <a:spLocks noChangeArrowheads="1"/>
          </p:cNvSpPr>
          <p:nvPr/>
        </p:nvSpPr>
        <p:spPr bwMode="auto">
          <a:xfrm>
            <a:off x="1685925" y="4264025"/>
            <a:ext cx="854075" cy="523875"/>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FF3300"/>
                </a:solidFill>
                <a:latin typeface="Times New Roman" panose="02020603050405020304" pitchFamily="18" charset="0"/>
                <a:ea typeface="宋体" panose="02010600030101010101" pitchFamily="2" charset="-122"/>
              </a:rPr>
              <a:t>b:6</a:t>
            </a:r>
            <a:endParaRPr kumimoji="1" lang="en-US" altLang="zh-CN" sz="2800">
              <a:latin typeface="Times New Roman" panose="02020603050405020304" pitchFamily="18" charset="0"/>
              <a:ea typeface="宋体" panose="02010600030101010101" pitchFamily="2" charset="-122"/>
            </a:endParaRPr>
          </a:p>
        </p:txBody>
      </p:sp>
      <p:sp>
        <p:nvSpPr>
          <p:cNvPr id="41" name="Text Box 12"/>
          <p:cNvSpPr txBox="1">
            <a:spLocks noChangeArrowheads="1"/>
          </p:cNvSpPr>
          <p:nvPr/>
        </p:nvSpPr>
        <p:spPr bwMode="auto">
          <a:xfrm>
            <a:off x="2971800" y="4264025"/>
            <a:ext cx="854075" cy="523875"/>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FF3300"/>
                </a:solidFill>
                <a:latin typeface="Times New Roman" panose="02020603050405020304" pitchFamily="18" charset="0"/>
                <a:ea typeface="宋体" panose="02010600030101010101" pitchFamily="2" charset="-122"/>
              </a:rPr>
              <a:t>d:9</a:t>
            </a:r>
            <a:endParaRPr kumimoji="1" lang="en-US" altLang="zh-CN" sz="2800">
              <a:latin typeface="Times New Roman" panose="02020603050405020304" pitchFamily="18" charset="0"/>
              <a:ea typeface="宋体" panose="02010600030101010101" pitchFamily="2" charset="-122"/>
            </a:endParaRPr>
          </a:p>
        </p:txBody>
      </p:sp>
      <p:sp>
        <p:nvSpPr>
          <p:cNvPr id="42" name="Text Box 12"/>
          <p:cNvSpPr txBox="1">
            <a:spLocks noChangeArrowheads="1"/>
          </p:cNvSpPr>
          <p:nvPr/>
        </p:nvSpPr>
        <p:spPr bwMode="auto">
          <a:xfrm>
            <a:off x="4427538" y="4264025"/>
            <a:ext cx="854075" cy="523875"/>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FF3300"/>
                </a:solidFill>
                <a:latin typeface="Times New Roman" panose="02020603050405020304" pitchFamily="18" charset="0"/>
                <a:ea typeface="宋体" panose="02010600030101010101" pitchFamily="2" charset="-122"/>
              </a:rPr>
              <a:t>e:7</a:t>
            </a:r>
            <a:endParaRPr kumimoji="1" lang="en-US" altLang="zh-CN" sz="280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46" grpId="0" animBg="1"/>
      <p:bldP spid="29" grpId="0" animBg="1"/>
      <p:bldP spid="30" grpId="0" animBg="1"/>
      <p:bldP spid="31" grpId="0" animBg="1"/>
      <p:bldP spid="32" grpId="0" animBg="1"/>
      <p:bldP spid="33" grpId="0" animBg="1"/>
      <p:bldP spid="35" grpId="0" animBg="1"/>
      <p:bldP spid="36" grpId="0" animBg="1"/>
      <p:bldP spid="37" grpId="0" animBg="1"/>
      <p:bldP spid="38" grpId="0" animBg="1"/>
      <p:bldP spid="39" grpId="0" animBg="1"/>
      <p:bldP spid="41" grpId="0" animBg="1"/>
      <p:bldP spid="42"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2B4EBBF9-8C5C-4E9B-A0E5-30BD15645E10}" type="slidenum">
              <a:rPr lang="zh-CN" altLang="en-US" sz="1000" smtClean="0"/>
              <a:pPr>
                <a:spcBef>
                  <a:spcPct val="0"/>
                </a:spcBef>
                <a:spcAft>
                  <a:spcPct val="0"/>
                </a:spcAft>
                <a:buClrTx/>
                <a:buFontTx/>
                <a:buNone/>
              </a:pPr>
              <a:t>71</a:t>
            </a:fld>
            <a:endParaRPr lang="zh-CN" altLang="en-US" sz="1000"/>
          </a:p>
        </p:txBody>
      </p:sp>
      <p:sp>
        <p:nvSpPr>
          <p:cNvPr id="78850" name="标题 1"/>
          <p:cNvSpPr>
            <a:spLocks noGrp="1"/>
          </p:cNvSpPr>
          <p:nvPr>
            <p:ph type="title" idx="4294967295"/>
          </p:nvPr>
        </p:nvSpPr>
        <p:spPr>
          <a:xfrm>
            <a:off x="1439863" y="315913"/>
            <a:ext cx="7704137" cy="592137"/>
          </a:xfrm>
        </p:spPr>
        <p:txBody>
          <a:bodyPr/>
          <a:lstStyle/>
          <a:p>
            <a:r>
              <a:rPr lang="zh-CN" altLang="en-US"/>
              <a:t>构造哈夫曼树</a:t>
            </a:r>
          </a:p>
        </p:txBody>
      </p:sp>
      <p:sp>
        <p:nvSpPr>
          <p:cNvPr id="78877" name="内容占位符 2"/>
          <p:cNvSpPr>
            <a:spLocks noGrp="1"/>
          </p:cNvSpPr>
          <p:nvPr>
            <p:ph idx="4294967295"/>
          </p:nvPr>
        </p:nvSpPr>
        <p:spPr>
          <a:xfrm>
            <a:off x="0" y="1125538"/>
            <a:ext cx="8207375" cy="1216025"/>
          </a:xfrm>
        </p:spPr>
        <p:txBody>
          <a:bodyPr/>
          <a:lstStyle/>
          <a:p>
            <a:r>
              <a:rPr kumimoji="1" lang="zh-CN" altLang="en-US">
                <a:latin typeface="楷体_GB2312" pitchFamily="49" charset="-122"/>
              </a:rPr>
              <a:t>已知要传输的字符集 </a:t>
            </a:r>
            <a:r>
              <a:rPr kumimoji="1" lang="en-US" altLang="zh-CN">
                <a:latin typeface="楷体_GB2312" pitchFamily="49" charset="-122"/>
              </a:rPr>
              <a:t>D={a, b, c, d, e}</a:t>
            </a:r>
            <a:r>
              <a:rPr kumimoji="1" lang="zh-CN" altLang="en-US">
                <a:latin typeface="楷体_GB2312" pitchFamily="49" charset="-122"/>
              </a:rPr>
              <a:t>，相应字符出现频率 </a:t>
            </a:r>
            <a:r>
              <a:rPr kumimoji="1" lang="en-US" altLang="zh-CN">
                <a:latin typeface="楷体_GB2312" pitchFamily="49" charset="-122"/>
              </a:rPr>
              <a:t>w={5, 6, 3, 9, 7}</a:t>
            </a:r>
            <a:endParaRPr lang="zh-CN" altLang="en-US"/>
          </a:p>
        </p:txBody>
      </p:sp>
      <p:sp>
        <p:nvSpPr>
          <p:cNvPr id="33" name="Text Box 12"/>
          <p:cNvSpPr txBox="1">
            <a:spLocks noChangeArrowheads="1"/>
          </p:cNvSpPr>
          <p:nvPr/>
        </p:nvSpPr>
        <p:spPr bwMode="auto">
          <a:xfrm>
            <a:off x="4003675" y="3265488"/>
            <a:ext cx="854075" cy="523875"/>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FF3300"/>
                </a:solidFill>
                <a:latin typeface="Times New Roman" panose="02020603050405020304" pitchFamily="18" charset="0"/>
                <a:ea typeface="宋体" panose="02010600030101010101" pitchFamily="2" charset="-122"/>
              </a:rPr>
              <a:t>a:5</a:t>
            </a:r>
            <a:endParaRPr kumimoji="1" lang="en-US" altLang="zh-CN" sz="2800">
              <a:latin typeface="Times New Roman" panose="02020603050405020304" pitchFamily="18" charset="0"/>
              <a:ea typeface="宋体" panose="02010600030101010101" pitchFamily="2" charset="-122"/>
            </a:endParaRPr>
          </a:p>
        </p:txBody>
      </p:sp>
      <p:sp>
        <p:nvSpPr>
          <p:cNvPr id="35" name="Text Box 12"/>
          <p:cNvSpPr txBox="1">
            <a:spLocks noChangeArrowheads="1"/>
          </p:cNvSpPr>
          <p:nvPr/>
        </p:nvSpPr>
        <p:spPr bwMode="auto">
          <a:xfrm>
            <a:off x="2563813" y="3265488"/>
            <a:ext cx="854075" cy="523875"/>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FF3300"/>
                </a:solidFill>
                <a:latin typeface="Times New Roman" panose="02020603050405020304" pitchFamily="18" charset="0"/>
                <a:ea typeface="宋体" panose="02010600030101010101" pitchFamily="2" charset="-122"/>
              </a:rPr>
              <a:t>c:3</a:t>
            </a:r>
            <a:endParaRPr kumimoji="1" lang="en-US" altLang="zh-CN" sz="2800">
              <a:latin typeface="Times New Roman" panose="02020603050405020304" pitchFamily="18" charset="0"/>
              <a:ea typeface="宋体" panose="02010600030101010101" pitchFamily="2" charset="-122"/>
            </a:endParaRPr>
          </a:p>
        </p:txBody>
      </p:sp>
      <p:sp>
        <p:nvSpPr>
          <p:cNvPr id="36" name="Oval 13"/>
          <p:cNvSpPr>
            <a:spLocks noChangeArrowheads="1"/>
          </p:cNvSpPr>
          <p:nvPr/>
        </p:nvSpPr>
        <p:spPr bwMode="auto">
          <a:xfrm>
            <a:off x="3292475" y="2392363"/>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990000"/>
                </a:solidFill>
                <a:latin typeface="Times New Roman" panose="02020603050405020304" pitchFamily="18" charset="0"/>
                <a:ea typeface="宋体" panose="02010600030101010101" pitchFamily="2" charset="-122"/>
              </a:rPr>
              <a:t>8</a:t>
            </a:r>
            <a:endParaRPr kumimoji="1" lang="en-US" altLang="zh-CN" sz="2800">
              <a:latin typeface="Times New Roman" panose="02020603050405020304" pitchFamily="18" charset="0"/>
              <a:ea typeface="宋体" panose="02010600030101010101" pitchFamily="2" charset="-122"/>
            </a:endParaRPr>
          </a:p>
        </p:txBody>
      </p:sp>
      <p:sp>
        <p:nvSpPr>
          <p:cNvPr id="37" name="Line 10"/>
          <p:cNvSpPr>
            <a:spLocks noChangeShapeType="1"/>
          </p:cNvSpPr>
          <p:nvPr/>
        </p:nvSpPr>
        <p:spPr bwMode="auto">
          <a:xfrm flipH="1">
            <a:off x="2995613" y="2865438"/>
            <a:ext cx="396875" cy="400050"/>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10"/>
          <p:cNvSpPr>
            <a:spLocks noChangeShapeType="1"/>
          </p:cNvSpPr>
          <p:nvPr/>
        </p:nvSpPr>
        <p:spPr bwMode="auto">
          <a:xfrm>
            <a:off x="3824288" y="2865438"/>
            <a:ext cx="611187" cy="400050"/>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Text Box 12"/>
          <p:cNvSpPr txBox="1">
            <a:spLocks noChangeArrowheads="1"/>
          </p:cNvSpPr>
          <p:nvPr/>
        </p:nvSpPr>
        <p:spPr bwMode="auto">
          <a:xfrm>
            <a:off x="1270000" y="2386013"/>
            <a:ext cx="854075" cy="523875"/>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FF3300"/>
                </a:solidFill>
                <a:latin typeface="Times New Roman" panose="02020603050405020304" pitchFamily="18" charset="0"/>
                <a:ea typeface="宋体" panose="02010600030101010101" pitchFamily="2" charset="-122"/>
              </a:rPr>
              <a:t>d:9</a:t>
            </a:r>
            <a:endParaRPr kumimoji="1" lang="en-US" altLang="zh-CN" sz="2800">
              <a:latin typeface="Times New Roman" panose="02020603050405020304" pitchFamily="18" charset="0"/>
              <a:ea typeface="宋体" panose="02010600030101010101" pitchFamily="2" charset="-122"/>
            </a:endParaRPr>
          </a:p>
        </p:txBody>
      </p:sp>
      <p:sp>
        <p:nvSpPr>
          <p:cNvPr id="19" name="Text Box 12"/>
          <p:cNvSpPr txBox="1">
            <a:spLocks noChangeArrowheads="1"/>
          </p:cNvSpPr>
          <p:nvPr/>
        </p:nvSpPr>
        <p:spPr bwMode="auto">
          <a:xfrm>
            <a:off x="6588125" y="3265488"/>
            <a:ext cx="854075" cy="523875"/>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dirty="0">
                <a:solidFill>
                  <a:srgbClr val="FF3300"/>
                </a:solidFill>
                <a:latin typeface="Times New Roman" panose="02020603050405020304" pitchFamily="18" charset="0"/>
                <a:ea typeface="宋体" panose="02010600030101010101" pitchFamily="2" charset="-122"/>
              </a:rPr>
              <a:t>e:7</a:t>
            </a:r>
            <a:endParaRPr kumimoji="1" lang="en-US" altLang="zh-CN" sz="2800" dirty="0">
              <a:latin typeface="Times New Roman" panose="02020603050405020304" pitchFamily="18" charset="0"/>
              <a:ea typeface="宋体" panose="02010600030101010101" pitchFamily="2" charset="-122"/>
            </a:endParaRPr>
          </a:p>
        </p:txBody>
      </p:sp>
      <p:sp>
        <p:nvSpPr>
          <p:cNvPr id="20" name="Text Box 12"/>
          <p:cNvSpPr txBox="1">
            <a:spLocks noChangeArrowheads="1"/>
          </p:cNvSpPr>
          <p:nvPr/>
        </p:nvSpPr>
        <p:spPr bwMode="auto">
          <a:xfrm>
            <a:off x="5148263" y="3265488"/>
            <a:ext cx="854075" cy="523875"/>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dirty="0">
                <a:solidFill>
                  <a:srgbClr val="FF3300"/>
                </a:solidFill>
                <a:latin typeface="Times New Roman" panose="02020603050405020304" pitchFamily="18" charset="0"/>
                <a:ea typeface="宋体" panose="02010600030101010101" pitchFamily="2" charset="-122"/>
              </a:rPr>
              <a:t>b:6</a:t>
            </a:r>
            <a:endParaRPr kumimoji="1" lang="en-US" altLang="zh-CN" sz="2800" dirty="0">
              <a:latin typeface="Times New Roman" panose="02020603050405020304" pitchFamily="18" charset="0"/>
              <a:ea typeface="宋体" panose="02010600030101010101" pitchFamily="2" charset="-122"/>
            </a:endParaRPr>
          </a:p>
        </p:txBody>
      </p:sp>
      <p:sp>
        <p:nvSpPr>
          <p:cNvPr id="21" name="Oval 13"/>
          <p:cNvSpPr>
            <a:spLocks noChangeArrowheads="1"/>
          </p:cNvSpPr>
          <p:nvPr/>
        </p:nvSpPr>
        <p:spPr bwMode="auto">
          <a:xfrm>
            <a:off x="5876925" y="2392363"/>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990000"/>
                </a:solidFill>
                <a:latin typeface="Times New Roman" panose="02020603050405020304" pitchFamily="18" charset="0"/>
                <a:ea typeface="宋体" panose="02010600030101010101" pitchFamily="2" charset="-122"/>
              </a:rPr>
              <a:t>13</a:t>
            </a:r>
            <a:endParaRPr kumimoji="1" lang="en-US" altLang="zh-CN" sz="2800">
              <a:latin typeface="Times New Roman" panose="02020603050405020304" pitchFamily="18" charset="0"/>
              <a:ea typeface="宋体" panose="02010600030101010101" pitchFamily="2" charset="-122"/>
            </a:endParaRPr>
          </a:p>
        </p:txBody>
      </p:sp>
      <p:sp>
        <p:nvSpPr>
          <p:cNvPr id="22" name="Line 10"/>
          <p:cNvSpPr>
            <a:spLocks noChangeShapeType="1"/>
          </p:cNvSpPr>
          <p:nvPr/>
        </p:nvSpPr>
        <p:spPr bwMode="auto">
          <a:xfrm flipH="1">
            <a:off x="5580063" y="2865438"/>
            <a:ext cx="396875" cy="400050"/>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10"/>
          <p:cNvSpPr>
            <a:spLocks noChangeShapeType="1"/>
          </p:cNvSpPr>
          <p:nvPr/>
        </p:nvSpPr>
        <p:spPr bwMode="auto">
          <a:xfrm>
            <a:off x="6408738" y="2865438"/>
            <a:ext cx="611187" cy="400050"/>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Text Box 12"/>
          <p:cNvSpPr txBox="1">
            <a:spLocks noChangeArrowheads="1"/>
          </p:cNvSpPr>
          <p:nvPr/>
        </p:nvSpPr>
        <p:spPr bwMode="auto">
          <a:xfrm>
            <a:off x="5875338" y="5878513"/>
            <a:ext cx="854075" cy="523875"/>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FF3300"/>
                </a:solidFill>
                <a:latin typeface="Times New Roman" panose="02020603050405020304" pitchFamily="18" charset="0"/>
                <a:ea typeface="宋体" panose="02010600030101010101" pitchFamily="2" charset="-122"/>
              </a:rPr>
              <a:t>a:5</a:t>
            </a:r>
            <a:endParaRPr kumimoji="1" lang="en-US" altLang="zh-CN" sz="2800">
              <a:latin typeface="Times New Roman" panose="02020603050405020304" pitchFamily="18" charset="0"/>
              <a:ea typeface="宋体" panose="02010600030101010101" pitchFamily="2" charset="-122"/>
            </a:endParaRPr>
          </a:p>
        </p:txBody>
      </p:sp>
      <p:sp>
        <p:nvSpPr>
          <p:cNvPr id="25" name="Text Box 12"/>
          <p:cNvSpPr txBox="1">
            <a:spLocks noChangeArrowheads="1"/>
          </p:cNvSpPr>
          <p:nvPr/>
        </p:nvSpPr>
        <p:spPr bwMode="auto">
          <a:xfrm>
            <a:off x="4435475" y="5878513"/>
            <a:ext cx="854075" cy="523875"/>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FF3300"/>
                </a:solidFill>
                <a:latin typeface="Times New Roman" panose="02020603050405020304" pitchFamily="18" charset="0"/>
                <a:ea typeface="宋体" panose="02010600030101010101" pitchFamily="2" charset="-122"/>
              </a:rPr>
              <a:t>c:3</a:t>
            </a:r>
            <a:endParaRPr kumimoji="1" lang="en-US" altLang="zh-CN" sz="2800">
              <a:latin typeface="Times New Roman" panose="02020603050405020304" pitchFamily="18" charset="0"/>
              <a:ea typeface="宋体" panose="02010600030101010101" pitchFamily="2" charset="-122"/>
            </a:endParaRPr>
          </a:p>
        </p:txBody>
      </p:sp>
      <p:sp>
        <p:nvSpPr>
          <p:cNvPr id="26" name="Oval 13"/>
          <p:cNvSpPr>
            <a:spLocks noChangeArrowheads="1"/>
          </p:cNvSpPr>
          <p:nvPr/>
        </p:nvSpPr>
        <p:spPr bwMode="auto">
          <a:xfrm>
            <a:off x="5162550" y="5005388"/>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990000"/>
                </a:solidFill>
                <a:latin typeface="Times New Roman" panose="02020603050405020304" pitchFamily="18" charset="0"/>
                <a:ea typeface="宋体" panose="02010600030101010101" pitchFamily="2" charset="-122"/>
              </a:rPr>
              <a:t>8</a:t>
            </a:r>
            <a:endParaRPr kumimoji="1" lang="en-US" altLang="zh-CN" sz="2800">
              <a:latin typeface="Times New Roman" panose="02020603050405020304" pitchFamily="18" charset="0"/>
              <a:ea typeface="宋体" panose="02010600030101010101" pitchFamily="2" charset="-122"/>
            </a:endParaRPr>
          </a:p>
        </p:txBody>
      </p:sp>
      <p:sp>
        <p:nvSpPr>
          <p:cNvPr id="27" name="Line 10"/>
          <p:cNvSpPr>
            <a:spLocks noChangeShapeType="1"/>
          </p:cNvSpPr>
          <p:nvPr/>
        </p:nvSpPr>
        <p:spPr bwMode="auto">
          <a:xfrm flipH="1">
            <a:off x="4867275" y="5478463"/>
            <a:ext cx="396875" cy="400050"/>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10"/>
          <p:cNvSpPr>
            <a:spLocks noChangeShapeType="1"/>
          </p:cNvSpPr>
          <p:nvPr/>
        </p:nvSpPr>
        <p:spPr bwMode="auto">
          <a:xfrm>
            <a:off x="5772150" y="5437188"/>
            <a:ext cx="534988" cy="441325"/>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Text Box 12"/>
          <p:cNvSpPr txBox="1">
            <a:spLocks noChangeArrowheads="1"/>
          </p:cNvSpPr>
          <p:nvPr/>
        </p:nvSpPr>
        <p:spPr bwMode="auto">
          <a:xfrm>
            <a:off x="6899275" y="5005388"/>
            <a:ext cx="854075" cy="522287"/>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FF3300"/>
                </a:solidFill>
                <a:latin typeface="Times New Roman" panose="02020603050405020304" pitchFamily="18" charset="0"/>
                <a:ea typeface="宋体" panose="02010600030101010101" pitchFamily="2" charset="-122"/>
              </a:rPr>
              <a:t>d:9</a:t>
            </a:r>
            <a:endParaRPr kumimoji="1" lang="en-US" altLang="zh-CN" sz="2800">
              <a:latin typeface="Times New Roman" panose="02020603050405020304" pitchFamily="18" charset="0"/>
              <a:ea typeface="宋体" panose="02010600030101010101" pitchFamily="2" charset="-122"/>
            </a:endParaRPr>
          </a:p>
        </p:txBody>
      </p:sp>
      <p:sp>
        <p:nvSpPr>
          <p:cNvPr id="40" name="Oval 13"/>
          <p:cNvSpPr>
            <a:spLocks noChangeArrowheads="1"/>
          </p:cNvSpPr>
          <p:nvPr/>
        </p:nvSpPr>
        <p:spPr bwMode="auto">
          <a:xfrm>
            <a:off x="6181725" y="4005263"/>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990000"/>
                </a:solidFill>
                <a:latin typeface="Times New Roman" panose="02020603050405020304" pitchFamily="18" charset="0"/>
                <a:ea typeface="宋体" panose="02010600030101010101" pitchFamily="2" charset="-122"/>
              </a:rPr>
              <a:t>17</a:t>
            </a:r>
            <a:endParaRPr kumimoji="1" lang="en-US" altLang="zh-CN" sz="2800">
              <a:latin typeface="Times New Roman" panose="02020603050405020304" pitchFamily="18" charset="0"/>
              <a:ea typeface="宋体" panose="02010600030101010101" pitchFamily="2" charset="-122"/>
            </a:endParaRPr>
          </a:p>
        </p:txBody>
      </p:sp>
      <p:sp>
        <p:nvSpPr>
          <p:cNvPr id="43" name="Line 10"/>
          <p:cNvSpPr>
            <a:spLocks noChangeShapeType="1"/>
          </p:cNvSpPr>
          <p:nvPr/>
        </p:nvSpPr>
        <p:spPr bwMode="auto">
          <a:xfrm flipH="1">
            <a:off x="5570538" y="4478338"/>
            <a:ext cx="711200" cy="527050"/>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10"/>
          <p:cNvSpPr>
            <a:spLocks noChangeShapeType="1"/>
          </p:cNvSpPr>
          <p:nvPr/>
        </p:nvSpPr>
        <p:spPr bwMode="auto">
          <a:xfrm>
            <a:off x="6713538" y="4478338"/>
            <a:ext cx="522287" cy="492125"/>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Text Box 12"/>
          <p:cNvSpPr txBox="1">
            <a:spLocks noChangeArrowheads="1"/>
          </p:cNvSpPr>
          <p:nvPr/>
        </p:nvSpPr>
        <p:spPr bwMode="auto">
          <a:xfrm>
            <a:off x="2576513" y="4970463"/>
            <a:ext cx="854075" cy="523875"/>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dirty="0">
                <a:solidFill>
                  <a:srgbClr val="FF3300"/>
                </a:solidFill>
                <a:latin typeface="Times New Roman" panose="02020603050405020304" pitchFamily="18" charset="0"/>
                <a:ea typeface="宋体" panose="02010600030101010101" pitchFamily="2" charset="-122"/>
              </a:rPr>
              <a:t>e:7</a:t>
            </a:r>
            <a:endParaRPr kumimoji="1" lang="en-US" altLang="zh-CN" sz="2800" dirty="0">
              <a:latin typeface="Times New Roman" panose="02020603050405020304" pitchFamily="18" charset="0"/>
              <a:ea typeface="宋体" panose="02010600030101010101" pitchFamily="2" charset="-122"/>
            </a:endParaRPr>
          </a:p>
        </p:txBody>
      </p:sp>
      <p:sp>
        <p:nvSpPr>
          <p:cNvPr id="46" name="Text Box 12"/>
          <p:cNvSpPr txBox="1">
            <a:spLocks noChangeArrowheads="1"/>
          </p:cNvSpPr>
          <p:nvPr/>
        </p:nvSpPr>
        <p:spPr bwMode="auto">
          <a:xfrm>
            <a:off x="1136650" y="4970463"/>
            <a:ext cx="854075" cy="523875"/>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dirty="0">
                <a:solidFill>
                  <a:srgbClr val="FF3300"/>
                </a:solidFill>
                <a:latin typeface="Times New Roman" panose="02020603050405020304" pitchFamily="18" charset="0"/>
                <a:ea typeface="宋体" panose="02010600030101010101" pitchFamily="2" charset="-122"/>
              </a:rPr>
              <a:t>b:6</a:t>
            </a:r>
            <a:endParaRPr kumimoji="1" lang="en-US" altLang="zh-CN" sz="2800" dirty="0">
              <a:latin typeface="Times New Roman" panose="02020603050405020304" pitchFamily="18" charset="0"/>
              <a:ea typeface="宋体" panose="02010600030101010101" pitchFamily="2" charset="-122"/>
            </a:endParaRPr>
          </a:p>
        </p:txBody>
      </p:sp>
      <p:sp>
        <p:nvSpPr>
          <p:cNvPr id="47" name="Oval 13"/>
          <p:cNvSpPr>
            <a:spLocks noChangeArrowheads="1"/>
          </p:cNvSpPr>
          <p:nvPr/>
        </p:nvSpPr>
        <p:spPr bwMode="auto">
          <a:xfrm>
            <a:off x="1865313" y="4095750"/>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990000"/>
                </a:solidFill>
                <a:latin typeface="Times New Roman" panose="02020603050405020304" pitchFamily="18" charset="0"/>
                <a:ea typeface="宋体" panose="02010600030101010101" pitchFamily="2" charset="-122"/>
              </a:rPr>
              <a:t>13</a:t>
            </a:r>
            <a:endParaRPr kumimoji="1" lang="en-US" altLang="zh-CN" sz="2800">
              <a:latin typeface="Times New Roman" panose="02020603050405020304" pitchFamily="18" charset="0"/>
              <a:ea typeface="宋体" panose="02010600030101010101" pitchFamily="2" charset="-122"/>
            </a:endParaRPr>
          </a:p>
        </p:txBody>
      </p:sp>
      <p:sp>
        <p:nvSpPr>
          <p:cNvPr id="48" name="Line 10"/>
          <p:cNvSpPr>
            <a:spLocks noChangeShapeType="1"/>
          </p:cNvSpPr>
          <p:nvPr/>
        </p:nvSpPr>
        <p:spPr bwMode="auto">
          <a:xfrm flipH="1">
            <a:off x="1568450" y="4570413"/>
            <a:ext cx="396875" cy="400050"/>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10"/>
          <p:cNvSpPr>
            <a:spLocks noChangeShapeType="1"/>
          </p:cNvSpPr>
          <p:nvPr/>
        </p:nvSpPr>
        <p:spPr bwMode="auto">
          <a:xfrm>
            <a:off x="2397125" y="4570413"/>
            <a:ext cx="611188" cy="400050"/>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P spid="36" grpId="0" animBg="1"/>
      <p:bldP spid="37" grpId="0" animBg="1"/>
      <p:bldP spid="38" grpId="0" animBg="1"/>
      <p:bldP spid="41"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34" grpId="0" animBg="1"/>
      <p:bldP spid="40" grpId="0" animBg="1"/>
      <p:bldP spid="43" grpId="0" animBg="1"/>
      <p:bldP spid="44" grpId="0" animBg="1"/>
      <p:bldP spid="45" grpId="0" animBg="1"/>
      <p:bldP spid="46" grpId="0" animBg="1"/>
      <p:bldP spid="47" grpId="0" animBg="1"/>
      <p:bldP spid="48" grpId="0" animBg="1"/>
      <p:bldP spid="49"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F6E1641C-F074-4A97-9EA4-D9137D220A8F}" type="slidenum">
              <a:rPr lang="zh-CN" altLang="en-US" sz="1000" smtClean="0"/>
              <a:pPr>
                <a:spcBef>
                  <a:spcPct val="0"/>
                </a:spcBef>
                <a:spcAft>
                  <a:spcPct val="0"/>
                </a:spcAft>
                <a:buClrTx/>
                <a:buFontTx/>
                <a:buNone/>
              </a:pPr>
              <a:t>72</a:t>
            </a:fld>
            <a:endParaRPr lang="zh-CN" altLang="en-US" sz="1000"/>
          </a:p>
        </p:txBody>
      </p:sp>
      <p:sp>
        <p:nvSpPr>
          <p:cNvPr id="79874" name="标题 1"/>
          <p:cNvSpPr>
            <a:spLocks noGrp="1"/>
          </p:cNvSpPr>
          <p:nvPr>
            <p:ph type="title" idx="4294967295"/>
          </p:nvPr>
        </p:nvSpPr>
        <p:spPr>
          <a:xfrm>
            <a:off x="1439863" y="315913"/>
            <a:ext cx="7704137" cy="592137"/>
          </a:xfrm>
        </p:spPr>
        <p:txBody>
          <a:bodyPr/>
          <a:lstStyle/>
          <a:p>
            <a:r>
              <a:rPr lang="zh-CN" altLang="en-US"/>
              <a:t>构造哈夫曼树</a:t>
            </a:r>
          </a:p>
        </p:txBody>
      </p:sp>
      <p:sp>
        <p:nvSpPr>
          <p:cNvPr id="79893" name="内容占位符 2"/>
          <p:cNvSpPr>
            <a:spLocks noGrp="1"/>
          </p:cNvSpPr>
          <p:nvPr>
            <p:ph idx="4294967295"/>
          </p:nvPr>
        </p:nvSpPr>
        <p:spPr>
          <a:xfrm>
            <a:off x="0" y="1125538"/>
            <a:ext cx="8207375" cy="1216025"/>
          </a:xfrm>
        </p:spPr>
        <p:txBody>
          <a:bodyPr/>
          <a:lstStyle/>
          <a:p>
            <a:r>
              <a:rPr kumimoji="1" lang="zh-CN" altLang="en-US">
                <a:latin typeface="楷体_GB2312" pitchFamily="49" charset="-122"/>
              </a:rPr>
              <a:t>已知要传输的字符集 </a:t>
            </a:r>
            <a:r>
              <a:rPr kumimoji="1" lang="en-US" altLang="zh-CN">
                <a:latin typeface="楷体_GB2312" pitchFamily="49" charset="-122"/>
              </a:rPr>
              <a:t>D={a, b, c, d, e}</a:t>
            </a:r>
            <a:r>
              <a:rPr kumimoji="1" lang="zh-CN" altLang="en-US">
                <a:latin typeface="楷体_GB2312" pitchFamily="49" charset="-122"/>
              </a:rPr>
              <a:t>，相应字符出现频率 </a:t>
            </a:r>
            <a:r>
              <a:rPr kumimoji="1" lang="en-US" altLang="zh-CN">
                <a:latin typeface="楷体_GB2312" pitchFamily="49" charset="-122"/>
              </a:rPr>
              <a:t>w={5, 6, 3, 9, 7}</a:t>
            </a:r>
            <a:endParaRPr lang="zh-CN" altLang="en-US"/>
          </a:p>
        </p:txBody>
      </p:sp>
      <p:sp>
        <p:nvSpPr>
          <p:cNvPr id="79876" name="Oval 13"/>
          <p:cNvSpPr>
            <a:spLocks noChangeArrowheads="1"/>
          </p:cNvSpPr>
          <p:nvPr/>
        </p:nvSpPr>
        <p:spPr bwMode="auto">
          <a:xfrm>
            <a:off x="4124325" y="2184400"/>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990000"/>
                </a:solidFill>
                <a:latin typeface="Times New Roman" panose="02020603050405020304" pitchFamily="18" charset="0"/>
                <a:ea typeface="宋体" panose="02010600030101010101" pitchFamily="2" charset="-122"/>
              </a:rPr>
              <a:t>30</a:t>
            </a:r>
            <a:endParaRPr kumimoji="1" lang="en-US" altLang="zh-CN" sz="2800">
              <a:latin typeface="Times New Roman" panose="02020603050405020304" pitchFamily="18" charset="0"/>
              <a:ea typeface="宋体" panose="02010600030101010101" pitchFamily="2" charset="-122"/>
            </a:endParaRPr>
          </a:p>
        </p:txBody>
      </p:sp>
      <p:sp>
        <p:nvSpPr>
          <p:cNvPr id="79877" name="Line 10"/>
          <p:cNvSpPr>
            <a:spLocks noChangeShapeType="1"/>
          </p:cNvSpPr>
          <p:nvPr/>
        </p:nvSpPr>
        <p:spPr bwMode="auto">
          <a:xfrm flipH="1">
            <a:off x="2771775" y="2657475"/>
            <a:ext cx="1452563" cy="401638"/>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78" name="Line 10"/>
          <p:cNvSpPr>
            <a:spLocks noChangeShapeType="1"/>
          </p:cNvSpPr>
          <p:nvPr/>
        </p:nvSpPr>
        <p:spPr bwMode="auto">
          <a:xfrm>
            <a:off x="4656138" y="2657475"/>
            <a:ext cx="1284287" cy="407988"/>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79" name="Text Box 12"/>
          <p:cNvSpPr txBox="1">
            <a:spLocks noChangeArrowheads="1"/>
          </p:cNvSpPr>
          <p:nvPr/>
        </p:nvSpPr>
        <p:spPr bwMode="auto">
          <a:xfrm>
            <a:off x="5357813" y="4932363"/>
            <a:ext cx="854075" cy="523875"/>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FF3300"/>
                </a:solidFill>
                <a:latin typeface="Times New Roman" panose="02020603050405020304" pitchFamily="18" charset="0"/>
                <a:ea typeface="宋体" panose="02010600030101010101" pitchFamily="2" charset="-122"/>
              </a:rPr>
              <a:t>a:5</a:t>
            </a:r>
            <a:endParaRPr kumimoji="1" lang="en-US" altLang="zh-CN" sz="2800">
              <a:latin typeface="Times New Roman" panose="02020603050405020304" pitchFamily="18" charset="0"/>
              <a:ea typeface="宋体" panose="02010600030101010101" pitchFamily="2" charset="-122"/>
            </a:endParaRPr>
          </a:p>
        </p:txBody>
      </p:sp>
      <p:sp>
        <p:nvSpPr>
          <p:cNvPr id="79880" name="Text Box 12"/>
          <p:cNvSpPr txBox="1">
            <a:spLocks noChangeArrowheads="1"/>
          </p:cNvSpPr>
          <p:nvPr/>
        </p:nvSpPr>
        <p:spPr bwMode="auto">
          <a:xfrm>
            <a:off x="3917950" y="4932363"/>
            <a:ext cx="854075" cy="523875"/>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FF3300"/>
                </a:solidFill>
                <a:latin typeface="Times New Roman" panose="02020603050405020304" pitchFamily="18" charset="0"/>
                <a:ea typeface="宋体" panose="02010600030101010101" pitchFamily="2" charset="-122"/>
              </a:rPr>
              <a:t>c:3</a:t>
            </a:r>
            <a:endParaRPr kumimoji="1" lang="en-US" altLang="zh-CN" sz="2800">
              <a:latin typeface="Times New Roman" panose="02020603050405020304" pitchFamily="18" charset="0"/>
              <a:ea typeface="宋体" panose="02010600030101010101" pitchFamily="2" charset="-122"/>
            </a:endParaRPr>
          </a:p>
        </p:txBody>
      </p:sp>
      <p:sp>
        <p:nvSpPr>
          <p:cNvPr id="79881" name="Oval 13"/>
          <p:cNvSpPr>
            <a:spLocks noChangeArrowheads="1"/>
          </p:cNvSpPr>
          <p:nvPr/>
        </p:nvSpPr>
        <p:spPr bwMode="auto">
          <a:xfrm>
            <a:off x="4646613" y="4059238"/>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990000"/>
                </a:solidFill>
                <a:latin typeface="Times New Roman" panose="02020603050405020304" pitchFamily="18" charset="0"/>
                <a:ea typeface="宋体" panose="02010600030101010101" pitchFamily="2" charset="-122"/>
              </a:rPr>
              <a:t>8</a:t>
            </a:r>
            <a:endParaRPr kumimoji="1" lang="en-US" altLang="zh-CN" sz="2800">
              <a:latin typeface="Times New Roman" panose="02020603050405020304" pitchFamily="18" charset="0"/>
              <a:ea typeface="宋体" panose="02010600030101010101" pitchFamily="2" charset="-122"/>
            </a:endParaRPr>
          </a:p>
        </p:txBody>
      </p:sp>
      <p:sp>
        <p:nvSpPr>
          <p:cNvPr id="79882" name="Line 10"/>
          <p:cNvSpPr>
            <a:spLocks noChangeShapeType="1"/>
          </p:cNvSpPr>
          <p:nvPr/>
        </p:nvSpPr>
        <p:spPr bwMode="auto">
          <a:xfrm flipH="1">
            <a:off x="4349750" y="4532313"/>
            <a:ext cx="396875" cy="400050"/>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3" name="Line 10"/>
          <p:cNvSpPr>
            <a:spLocks noChangeShapeType="1"/>
          </p:cNvSpPr>
          <p:nvPr/>
        </p:nvSpPr>
        <p:spPr bwMode="auto">
          <a:xfrm>
            <a:off x="5256213" y="4491038"/>
            <a:ext cx="533400" cy="441325"/>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4" name="Text Box 12"/>
          <p:cNvSpPr txBox="1">
            <a:spLocks noChangeArrowheads="1"/>
          </p:cNvSpPr>
          <p:nvPr/>
        </p:nvSpPr>
        <p:spPr bwMode="auto">
          <a:xfrm>
            <a:off x="6381750" y="4059238"/>
            <a:ext cx="854075" cy="522287"/>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FF3300"/>
                </a:solidFill>
                <a:latin typeface="Times New Roman" panose="02020603050405020304" pitchFamily="18" charset="0"/>
                <a:ea typeface="宋体" panose="02010600030101010101" pitchFamily="2" charset="-122"/>
              </a:rPr>
              <a:t>d:9</a:t>
            </a:r>
            <a:endParaRPr kumimoji="1" lang="en-US" altLang="zh-CN" sz="2800">
              <a:latin typeface="Times New Roman" panose="02020603050405020304" pitchFamily="18" charset="0"/>
              <a:ea typeface="宋体" panose="02010600030101010101" pitchFamily="2" charset="-122"/>
            </a:endParaRPr>
          </a:p>
        </p:txBody>
      </p:sp>
      <p:sp>
        <p:nvSpPr>
          <p:cNvPr id="79885" name="Oval 13"/>
          <p:cNvSpPr>
            <a:spLocks noChangeArrowheads="1"/>
          </p:cNvSpPr>
          <p:nvPr/>
        </p:nvSpPr>
        <p:spPr bwMode="auto">
          <a:xfrm>
            <a:off x="5664200" y="3059113"/>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990000"/>
                </a:solidFill>
                <a:latin typeface="Times New Roman" panose="02020603050405020304" pitchFamily="18" charset="0"/>
                <a:ea typeface="宋体" panose="02010600030101010101" pitchFamily="2" charset="-122"/>
              </a:rPr>
              <a:t>17</a:t>
            </a:r>
            <a:endParaRPr kumimoji="1" lang="en-US" altLang="zh-CN" sz="2800">
              <a:latin typeface="Times New Roman" panose="02020603050405020304" pitchFamily="18" charset="0"/>
              <a:ea typeface="宋体" panose="02010600030101010101" pitchFamily="2" charset="-122"/>
            </a:endParaRPr>
          </a:p>
        </p:txBody>
      </p:sp>
      <p:sp>
        <p:nvSpPr>
          <p:cNvPr id="79886" name="Line 10"/>
          <p:cNvSpPr>
            <a:spLocks noChangeShapeType="1"/>
          </p:cNvSpPr>
          <p:nvPr/>
        </p:nvSpPr>
        <p:spPr bwMode="auto">
          <a:xfrm flipH="1">
            <a:off x="5053013" y="3532188"/>
            <a:ext cx="712787" cy="527050"/>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7" name="Line 10"/>
          <p:cNvSpPr>
            <a:spLocks noChangeShapeType="1"/>
          </p:cNvSpPr>
          <p:nvPr/>
        </p:nvSpPr>
        <p:spPr bwMode="auto">
          <a:xfrm>
            <a:off x="6197600" y="3532188"/>
            <a:ext cx="522288" cy="492125"/>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8" name="Text Box 12"/>
          <p:cNvSpPr txBox="1">
            <a:spLocks noChangeArrowheads="1"/>
          </p:cNvSpPr>
          <p:nvPr/>
        </p:nvSpPr>
        <p:spPr bwMode="auto">
          <a:xfrm>
            <a:off x="3141663" y="3949700"/>
            <a:ext cx="854075" cy="523875"/>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dirty="0">
                <a:solidFill>
                  <a:srgbClr val="FF3300"/>
                </a:solidFill>
                <a:latin typeface="Times New Roman" panose="02020603050405020304" pitchFamily="18" charset="0"/>
                <a:ea typeface="宋体" panose="02010600030101010101" pitchFamily="2" charset="-122"/>
              </a:rPr>
              <a:t>e:7</a:t>
            </a:r>
            <a:endParaRPr kumimoji="1" lang="en-US" altLang="zh-CN" sz="2800" dirty="0">
              <a:latin typeface="Times New Roman" panose="02020603050405020304" pitchFamily="18" charset="0"/>
              <a:ea typeface="宋体" panose="02010600030101010101" pitchFamily="2" charset="-122"/>
            </a:endParaRPr>
          </a:p>
        </p:txBody>
      </p:sp>
      <p:sp>
        <p:nvSpPr>
          <p:cNvPr id="79889" name="Text Box 12"/>
          <p:cNvSpPr txBox="1">
            <a:spLocks noChangeArrowheads="1"/>
          </p:cNvSpPr>
          <p:nvPr/>
        </p:nvSpPr>
        <p:spPr bwMode="auto">
          <a:xfrm>
            <a:off x="1701800" y="3949700"/>
            <a:ext cx="854075" cy="523875"/>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dirty="0">
                <a:solidFill>
                  <a:srgbClr val="FF3300"/>
                </a:solidFill>
                <a:latin typeface="Times New Roman" panose="02020603050405020304" pitchFamily="18" charset="0"/>
                <a:ea typeface="宋体" panose="02010600030101010101" pitchFamily="2" charset="-122"/>
              </a:rPr>
              <a:t>b:6</a:t>
            </a:r>
            <a:endParaRPr kumimoji="1" lang="en-US" altLang="zh-CN" sz="2800" dirty="0">
              <a:latin typeface="Times New Roman" panose="02020603050405020304" pitchFamily="18" charset="0"/>
              <a:ea typeface="宋体" panose="02010600030101010101" pitchFamily="2" charset="-122"/>
            </a:endParaRPr>
          </a:p>
        </p:txBody>
      </p:sp>
      <p:sp>
        <p:nvSpPr>
          <p:cNvPr id="79890" name="Oval 13"/>
          <p:cNvSpPr>
            <a:spLocks noChangeArrowheads="1"/>
          </p:cNvSpPr>
          <p:nvPr/>
        </p:nvSpPr>
        <p:spPr bwMode="auto">
          <a:xfrm>
            <a:off x="2430463" y="3076575"/>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990000"/>
                </a:solidFill>
                <a:latin typeface="Times New Roman" panose="02020603050405020304" pitchFamily="18" charset="0"/>
                <a:ea typeface="宋体" panose="02010600030101010101" pitchFamily="2" charset="-122"/>
              </a:rPr>
              <a:t>13</a:t>
            </a:r>
            <a:endParaRPr kumimoji="1" lang="en-US" altLang="zh-CN" sz="2800">
              <a:latin typeface="Times New Roman" panose="02020603050405020304" pitchFamily="18" charset="0"/>
              <a:ea typeface="宋体" panose="02010600030101010101" pitchFamily="2" charset="-122"/>
            </a:endParaRPr>
          </a:p>
        </p:txBody>
      </p:sp>
      <p:sp>
        <p:nvSpPr>
          <p:cNvPr id="79891" name="Line 10"/>
          <p:cNvSpPr>
            <a:spLocks noChangeShapeType="1"/>
          </p:cNvSpPr>
          <p:nvPr/>
        </p:nvSpPr>
        <p:spPr bwMode="auto">
          <a:xfrm flipH="1">
            <a:off x="2133600" y="3549650"/>
            <a:ext cx="396875" cy="400050"/>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92" name="Line 10"/>
          <p:cNvSpPr>
            <a:spLocks noChangeShapeType="1"/>
          </p:cNvSpPr>
          <p:nvPr/>
        </p:nvSpPr>
        <p:spPr bwMode="auto">
          <a:xfrm>
            <a:off x="2962275" y="3549650"/>
            <a:ext cx="611188" cy="400050"/>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AE1D031-697A-4A16-BF58-4D6846EBA6E0}" type="slidenum">
              <a:rPr lang="zh-CN" altLang="en-US" smtClean="0"/>
              <a:pPr>
                <a:defRPr/>
              </a:pPr>
              <a:t>73</a:t>
            </a:fld>
            <a:endParaRPr lang="zh-CN" altLang="en-US"/>
          </a:p>
        </p:txBody>
      </p:sp>
      <p:sp>
        <p:nvSpPr>
          <p:cNvPr id="2" name="标题 1"/>
          <p:cNvSpPr>
            <a:spLocks noGrp="1"/>
          </p:cNvSpPr>
          <p:nvPr>
            <p:ph type="title" idx="4294967295"/>
          </p:nvPr>
        </p:nvSpPr>
        <p:spPr>
          <a:xfrm>
            <a:off x="1439863" y="315913"/>
            <a:ext cx="7704137" cy="592137"/>
          </a:xfrm>
        </p:spPr>
        <p:txBody>
          <a:bodyPr/>
          <a:lstStyle/>
          <a:p>
            <a:r>
              <a:rPr lang="zh-CN" altLang="en-US" dirty="0"/>
              <a:t>哈夫曼编码</a:t>
            </a:r>
          </a:p>
        </p:txBody>
      </p:sp>
      <p:sp>
        <p:nvSpPr>
          <p:cNvPr id="3" name="内容占位符 2"/>
          <p:cNvSpPr>
            <a:spLocks noGrp="1"/>
          </p:cNvSpPr>
          <p:nvPr>
            <p:ph idx="4294967295"/>
          </p:nvPr>
        </p:nvSpPr>
        <p:spPr>
          <a:xfrm>
            <a:off x="0" y="1125538"/>
            <a:ext cx="8207375" cy="5162550"/>
          </a:xfrm>
        </p:spPr>
        <p:txBody>
          <a:bodyPr/>
          <a:lstStyle/>
          <a:p>
            <a:r>
              <a:rPr lang="zh-CN" altLang="en-US" dirty="0"/>
              <a:t>对一棵有</a:t>
            </a:r>
            <a:r>
              <a:rPr lang="en-US" altLang="zh-CN" dirty="0"/>
              <a:t>n</a:t>
            </a:r>
            <a:r>
              <a:rPr lang="zh-CN" altLang="en-US" dirty="0"/>
              <a:t>个叶子的哈夫曼树，对树中每个左分支赋予</a:t>
            </a:r>
            <a:r>
              <a:rPr lang="en-US" altLang="zh-CN" dirty="0"/>
              <a:t>0</a:t>
            </a:r>
            <a:r>
              <a:rPr lang="zh-CN" altLang="en-US" dirty="0"/>
              <a:t>，右分支赋予</a:t>
            </a:r>
            <a:r>
              <a:rPr lang="en-US" altLang="zh-CN" dirty="0"/>
              <a:t>1</a:t>
            </a:r>
          </a:p>
          <a:p>
            <a:r>
              <a:rPr lang="zh-CN" altLang="en-US" dirty="0"/>
              <a:t>从根到每个叶子的路径上，各分支的赋值分别构成一个二进制串，即为哈夫曼编码</a:t>
            </a:r>
            <a:endParaRPr lang="en-US" altLang="zh-CN" dirty="0"/>
          </a:p>
          <a:p>
            <a:r>
              <a:rPr lang="zh-CN" altLang="en-US" dirty="0"/>
              <a:t>将一个字符串的每个字符的哈夫曼编码连接起来，即为该字符串的编码</a:t>
            </a:r>
            <a:endParaRPr lang="en-US" altLang="zh-CN" dirty="0"/>
          </a:p>
          <a:p>
            <a:r>
              <a:rPr lang="zh-CN" altLang="en-US" dirty="0"/>
              <a:t>根据哈夫曼编码，可将编码后的字符串还原</a:t>
            </a:r>
            <a:endParaRPr lang="en-US" altLang="zh-CN" dirty="0"/>
          </a:p>
        </p:txBody>
      </p:sp>
    </p:spTree>
    <p:extLst>
      <p:ext uri="{BB962C8B-B14F-4D97-AF65-F5344CB8AC3E}">
        <p14:creationId xmlns:p14="http://schemas.microsoft.com/office/powerpoint/2010/main" val="9873186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615A49E8-CAA8-48E7-86DB-E7F4E476B2CE}" type="slidenum">
              <a:rPr lang="zh-CN" altLang="en-US" sz="1000" smtClean="0"/>
              <a:pPr>
                <a:spcBef>
                  <a:spcPct val="0"/>
                </a:spcBef>
                <a:spcAft>
                  <a:spcPct val="0"/>
                </a:spcAft>
                <a:buClrTx/>
                <a:buFontTx/>
                <a:buNone/>
              </a:pPr>
              <a:t>74</a:t>
            </a:fld>
            <a:endParaRPr lang="zh-CN" altLang="en-US" sz="1000"/>
          </a:p>
        </p:txBody>
      </p:sp>
      <p:sp>
        <p:nvSpPr>
          <p:cNvPr id="80898" name="Title 1"/>
          <p:cNvSpPr>
            <a:spLocks noGrp="1"/>
          </p:cNvSpPr>
          <p:nvPr>
            <p:ph type="title" idx="4294967295"/>
          </p:nvPr>
        </p:nvSpPr>
        <p:spPr>
          <a:xfrm>
            <a:off x="1439863" y="315913"/>
            <a:ext cx="7704137" cy="592137"/>
          </a:xfrm>
        </p:spPr>
        <p:txBody>
          <a:bodyPr/>
          <a:lstStyle/>
          <a:p>
            <a:r>
              <a:rPr lang="zh-CN" altLang="en-US" dirty="0"/>
              <a:t>赫夫曼编码举例</a:t>
            </a:r>
            <a:endParaRPr lang="en-US" altLang="zh-CN" dirty="0"/>
          </a:p>
        </p:txBody>
      </p:sp>
      <p:sp>
        <p:nvSpPr>
          <p:cNvPr id="80899" name="Content Placeholder 2"/>
          <p:cNvSpPr>
            <a:spLocks noGrp="1"/>
          </p:cNvSpPr>
          <p:nvPr>
            <p:ph idx="4294967295"/>
          </p:nvPr>
        </p:nvSpPr>
        <p:spPr>
          <a:xfrm>
            <a:off x="0" y="1125538"/>
            <a:ext cx="8207375" cy="4967287"/>
          </a:xfrm>
        </p:spPr>
        <p:txBody>
          <a:bodyPr/>
          <a:lstStyle/>
          <a:p>
            <a:r>
              <a:rPr lang="zh-CN" altLang="en-US" dirty="0">
                <a:latin typeface="Times New Roman" panose="02020603050405020304" pitchFamily="18" charset="0"/>
              </a:rPr>
              <a:t>要传输的原文为</a:t>
            </a:r>
            <a:r>
              <a:rPr lang="en-US" altLang="zh-CN" dirty="0">
                <a:latin typeface="Times New Roman" panose="02020603050405020304" pitchFamily="18" charset="0"/>
              </a:rPr>
              <a:t>ABBCCAAACCDA</a:t>
            </a:r>
            <a:r>
              <a:rPr lang="zh-CN" altLang="en-US" dirty="0">
                <a:latin typeface="Times New Roman" panose="02020603050405020304" pitchFamily="18" charset="0"/>
              </a:rPr>
              <a:t>，给出其哈夫曼编码</a:t>
            </a:r>
            <a:endParaRPr lang="en-US" altLang="zh-CN" dirty="0">
              <a:latin typeface="Times New Roman" panose="02020603050405020304" pitchFamily="18" charset="0"/>
            </a:endParaRPr>
          </a:p>
          <a:p>
            <a:pPr lvl="1"/>
            <a:r>
              <a:rPr lang="zh-CN" altLang="en-US" dirty="0"/>
              <a:t>要传输的字符集为</a:t>
            </a:r>
            <a:r>
              <a:rPr lang="en-US" altLang="zh-CN" dirty="0"/>
              <a:t>D = {A, B, C, D}</a:t>
            </a:r>
          </a:p>
          <a:p>
            <a:pPr lvl="1"/>
            <a:r>
              <a:rPr lang="zh-CN" altLang="en-US" dirty="0"/>
              <a:t>相应字符出现的频率为</a:t>
            </a:r>
            <a:r>
              <a:rPr lang="en-US" altLang="zh-CN" dirty="0"/>
              <a:t>w = {5, 2, 4, 1}</a:t>
            </a:r>
          </a:p>
          <a:p>
            <a:pPr lvl="1"/>
            <a:r>
              <a:rPr lang="zh-CN" altLang="en-US" dirty="0"/>
              <a:t>由此构造出赫夫曼树</a:t>
            </a:r>
            <a:endParaRPr lang="en-US" altLang="zh-CN" dirty="0"/>
          </a:p>
          <a:p>
            <a:pPr lvl="1"/>
            <a:r>
              <a:rPr lang="zh-CN" altLang="en-US" dirty="0"/>
              <a:t>给出相应的赫夫曼编码</a:t>
            </a:r>
            <a:endParaRPr lang="en-US" altLang="zh-CN" dirty="0"/>
          </a:p>
          <a:p>
            <a:pPr lvl="2"/>
            <a:r>
              <a:rPr lang="en-US" altLang="zh-CN" dirty="0"/>
              <a:t>A: 0, B: 101, C: 11, D: 100</a:t>
            </a:r>
          </a:p>
          <a:p>
            <a:pPr lvl="1"/>
            <a:r>
              <a:rPr lang="en-US" altLang="zh-CN" dirty="0">
                <a:latin typeface="Times New Roman" panose="02020603050405020304" pitchFamily="18" charset="0"/>
              </a:rPr>
              <a:t>ABBCCAAACCDA</a:t>
            </a:r>
            <a:r>
              <a:rPr lang="zh-CN" altLang="en-US" dirty="0"/>
              <a:t>的编码为</a:t>
            </a:r>
            <a:r>
              <a:rPr lang="en-US" altLang="zh-CN" dirty="0"/>
              <a:t> </a:t>
            </a:r>
          </a:p>
          <a:p>
            <a:pPr lvl="2"/>
            <a:r>
              <a:rPr lang="en-US" altLang="zh-CN" dirty="0"/>
              <a:t>0101101111100011111000</a:t>
            </a:r>
          </a:p>
        </p:txBody>
      </p:sp>
      <p:sp>
        <p:nvSpPr>
          <p:cNvPr id="80901" name="Text Box 12"/>
          <p:cNvSpPr txBox="1">
            <a:spLocks noChangeArrowheads="1"/>
          </p:cNvSpPr>
          <p:nvPr/>
        </p:nvSpPr>
        <p:spPr bwMode="auto">
          <a:xfrm>
            <a:off x="7086600" y="5815013"/>
            <a:ext cx="854075" cy="522287"/>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FF3300"/>
                </a:solidFill>
                <a:latin typeface="Times New Roman" panose="02020603050405020304" pitchFamily="18" charset="0"/>
                <a:ea typeface="宋体" panose="02010600030101010101" pitchFamily="2" charset="-122"/>
              </a:rPr>
              <a:t>B:2</a:t>
            </a:r>
            <a:endParaRPr kumimoji="1" lang="en-US" altLang="zh-CN" sz="2800">
              <a:latin typeface="Times New Roman" panose="02020603050405020304" pitchFamily="18" charset="0"/>
              <a:ea typeface="宋体" panose="02010600030101010101" pitchFamily="2" charset="-122"/>
            </a:endParaRPr>
          </a:p>
        </p:txBody>
      </p:sp>
      <p:sp>
        <p:nvSpPr>
          <p:cNvPr id="80902" name="Text Box 12"/>
          <p:cNvSpPr txBox="1">
            <a:spLocks noChangeArrowheads="1"/>
          </p:cNvSpPr>
          <p:nvPr/>
        </p:nvSpPr>
        <p:spPr bwMode="auto">
          <a:xfrm>
            <a:off x="5646738" y="5815013"/>
            <a:ext cx="854075" cy="522287"/>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FF3300"/>
                </a:solidFill>
                <a:latin typeface="Times New Roman" panose="02020603050405020304" pitchFamily="18" charset="0"/>
                <a:ea typeface="宋体" panose="02010600030101010101" pitchFamily="2" charset="-122"/>
              </a:rPr>
              <a:t>D:1</a:t>
            </a:r>
            <a:endParaRPr kumimoji="1" lang="en-US" altLang="zh-CN" sz="2800">
              <a:latin typeface="Times New Roman" panose="02020603050405020304" pitchFamily="18" charset="0"/>
              <a:ea typeface="宋体" panose="02010600030101010101" pitchFamily="2" charset="-122"/>
            </a:endParaRPr>
          </a:p>
        </p:txBody>
      </p:sp>
      <p:sp>
        <p:nvSpPr>
          <p:cNvPr id="80903" name="Oval 13"/>
          <p:cNvSpPr>
            <a:spLocks noChangeArrowheads="1"/>
          </p:cNvSpPr>
          <p:nvPr/>
        </p:nvSpPr>
        <p:spPr bwMode="auto">
          <a:xfrm>
            <a:off x="6375400" y="4940300"/>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990000"/>
                </a:solidFill>
                <a:latin typeface="Times New Roman" panose="02020603050405020304" pitchFamily="18" charset="0"/>
                <a:ea typeface="宋体" panose="02010600030101010101" pitchFamily="2" charset="-122"/>
              </a:rPr>
              <a:t>3</a:t>
            </a:r>
            <a:endParaRPr kumimoji="1" lang="en-US" altLang="zh-CN" sz="2800">
              <a:latin typeface="Times New Roman" panose="02020603050405020304" pitchFamily="18" charset="0"/>
              <a:ea typeface="宋体" panose="02010600030101010101" pitchFamily="2" charset="-122"/>
            </a:endParaRPr>
          </a:p>
        </p:txBody>
      </p:sp>
      <p:sp>
        <p:nvSpPr>
          <p:cNvPr id="80904" name="Line 10"/>
          <p:cNvSpPr>
            <a:spLocks noChangeShapeType="1"/>
          </p:cNvSpPr>
          <p:nvPr/>
        </p:nvSpPr>
        <p:spPr bwMode="auto">
          <a:xfrm flipH="1">
            <a:off x="6078538" y="5413375"/>
            <a:ext cx="396875" cy="401638"/>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5" name="Line 10"/>
          <p:cNvSpPr>
            <a:spLocks noChangeShapeType="1"/>
          </p:cNvSpPr>
          <p:nvPr/>
        </p:nvSpPr>
        <p:spPr bwMode="auto">
          <a:xfrm>
            <a:off x="6985000" y="5372100"/>
            <a:ext cx="533400" cy="442913"/>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6" name="Text Box 12"/>
          <p:cNvSpPr txBox="1">
            <a:spLocks noChangeArrowheads="1"/>
          </p:cNvSpPr>
          <p:nvPr/>
        </p:nvSpPr>
        <p:spPr bwMode="auto">
          <a:xfrm>
            <a:off x="8110538" y="4940300"/>
            <a:ext cx="854075" cy="523875"/>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FF3300"/>
                </a:solidFill>
                <a:latin typeface="Times New Roman" panose="02020603050405020304" pitchFamily="18" charset="0"/>
                <a:ea typeface="宋体" panose="02010600030101010101" pitchFamily="2" charset="-122"/>
              </a:rPr>
              <a:t>C:4</a:t>
            </a:r>
            <a:endParaRPr kumimoji="1" lang="en-US" altLang="zh-CN" sz="2800">
              <a:latin typeface="Times New Roman" panose="02020603050405020304" pitchFamily="18" charset="0"/>
              <a:ea typeface="宋体" panose="02010600030101010101" pitchFamily="2" charset="-122"/>
            </a:endParaRPr>
          </a:p>
        </p:txBody>
      </p:sp>
      <p:sp>
        <p:nvSpPr>
          <p:cNvPr id="80907" name="Oval 13"/>
          <p:cNvSpPr>
            <a:spLocks noChangeArrowheads="1"/>
          </p:cNvSpPr>
          <p:nvPr/>
        </p:nvSpPr>
        <p:spPr bwMode="auto">
          <a:xfrm>
            <a:off x="7251700" y="4254500"/>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990000"/>
                </a:solidFill>
                <a:latin typeface="Times New Roman" panose="02020603050405020304" pitchFamily="18" charset="0"/>
                <a:ea typeface="宋体" panose="02010600030101010101" pitchFamily="2" charset="-122"/>
              </a:rPr>
              <a:t>7</a:t>
            </a:r>
            <a:endParaRPr kumimoji="1" lang="en-US" altLang="zh-CN" sz="2800">
              <a:latin typeface="Times New Roman" panose="02020603050405020304" pitchFamily="18" charset="0"/>
              <a:ea typeface="宋体" panose="02010600030101010101" pitchFamily="2" charset="-122"/>
            </a:endParaRPr>
          </a:p>
        </p:txBody>
      </p:sp>
      <p:sp>
        <p:nvSpPr>
          <p:cNvPr id="80908" name="Line 10"/>
          <p:cNvSpPr>
            <a:spLocks noChangeShapeType="1"/>
          </p:cNvSpPr>
          <p:nvPr/>
        </p:nvSpPr>
        <p:spPr bwMode="auto">
          <a:xfrm flipH="1">
            <a:off x="6781800" y="4722813"/>
            <a:ext cx="498475" cy="217487"/>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9" name="Line 10"/>
          <p:cNvSpPr>
            <a:spLocks noChangeShapeType="1"/>
          </p:cNvSpPr>
          <p:nvPr/>
        </p:nvSpPr>
        <p:spPr bwMode="auto">
          <a:xfrm>
            <a:off x="7723188" y="4729163"/>
            <a:ext cx="796925" cy="211137"/>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10" name="Text Box 12"/>
          <p:cNvSpPr txBox="1">
            <a:spLocks noChangeArrowheads="1"/>
          </p:cNvSpPr>
          <p:nvPr/>
        </p:nvSpPr>
        <p:spPr bwMode="auto">
          <a:xfrm>
            <a:off x="5711825" y="4264025"/>
            <a:ext cx="854075" cy="523875"/>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FF3300"/>
                </a:solidFill>
                <a:latin typeface="Times New Roman" panose="02020603050405020304" pitchFamily="18" charset="0"/>
                <a:ea typeface="宋体" panose="02010600030101010101" pitchFamily="2" charset="-122"/>
              </a:rPr>
              <a:t>A:5</a:t>
            </a:r>
            <a:endParaRPr kumimoji="1" lang="en-US" altLang="zh-CN" sz="2800">
              <a:latin typeface="Times New Roman" panose="02020603050405020304" pitchFamily="18" charset="0"/>
              <a:ea typeface="宋体" panose="02010600030101010101" pitchFamily="2" charset="-122"/>
            </a:endParaRPr>
          </a:p>
        </p:txBody>
      </p:sp>
      <p:sp>
        <p:nvSpPr>
          <p:cNvPr id="80911" name="Oval 13"/>
          <p:cNvSpPr>
            <a:spLocks noChangeArrowheads="1"/>
          </p:cNvSpPr>
          <p:nvPr/>
        </p:nvSpPr>
        <p:spPr bwMode="auto">
          <a:xfrm>
            <a:off x="6440488" y="3390900"/>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990000"/>
                </a:solidFill>
                <a:latin typeface="Times New Roman" panose="02020603050405020304" pitchFamily="18" charset="0"/>
                <a:ea typeface="宋体" panose="02010600030101010101" pitchFamily="2" charset="-122"/>
              </a:rPr>
              <a:t>12</a:t>
            </a:r>
            <a:endParaRPr kumimoji="1" lang="en-US" altLang="zh-CN" sz="2800">
              <a:latin typeface="Times New Roman" panose="02020603050405020304" pitchFamily="18" charset="0"/>
              <a:ea typeface="宋体" panose="02010600030101010101" pitchFamily="2" charset="-122"/>
            </a:endParaRPr>
          </a:p>
        </p:txBody>
      </p:sp>
      <p:sp>
        <p:nvSpPr>
          <p:cNvPr id="80912" name="Line 10"/>
          <p:cNvSpPr>
            <a:spLocks noChangeShapeType="1"/>
          </p:cNvSpPr>
          <p:nvPr/>
        </p:nvSpPr>
        <p:spPr bwMode="auto">
          <a:xfrm flipH="1">
            <a:off x="6143625" y="3863975"/>
            <a:ext cx="396875" cy="400050"/>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13" name="Line 10"/>
          <p:cNvSpPr>
            <a:spLocks noChangeShapeType="1"/>
          </p:cNvSpPr>
          <p:nvPr/>
        </p:nvSpPr>
        <p:spPr bwMode="auto">
          <a:xfrm>
            <a:off x="6972300" y="3863975"/>
            <a:ext cx="611188" cy="400050"/>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14" name="文本框 1"/>
          <p:cNvSpPr txBox="1">
            <a:spLocks noChangeArrowheads="1"/>
          </p:cNvSpPr>
          <p:nvPr/>
        </p:nvSpPr>
        <p:spPr bwMode="auto">
          <a:xfrm>
            <a:off x="6161088" y="3752850"/>
            <a:ext cx="287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r>
              <a:rPr lang="en-US" altLang="zh-CN" sz="1800">
                <a:ea typeface="宋体" panose="02010600030101010101" pitchFamily="2" charset="-122"/>
              </a:rPr>
              <a:t>0</a:t>
            </a:r>
            <a:endParaRPr lang="zh-CN" altLang="en-US" sz="1800">
              <a:ea typeface="宋体" panose="02010600030101010101" pitchFamily="2" charset="-122"/>
            </a:endParaRPr>
          </a:p>
        </p:txBody>
      </p:sp>
      <p:sp>
        <p:nvSpPr>
          <p:cNvPr id="80915" name="文本框 41"/>
          <p:cNvSpPr txBox="1">
            <a:spLocks noChangeArrowheads="1"/>
          </p:cNvSpPr>
          <p:nvPr/>
        </p:nvSpPr>
        <p:spPr bwMode="auto">
          <a:xfrm>
            <a:off x="6061075" y="5354638"/>
            <a:ext cx="288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r>
              <a:rPr lang="en-US" altLang="zh-CN" sz="1800">
                <a:ea typeface="宋体" panose="02010600030101010101" pitchFamily="2" charset="-122"/>
              </a:rPr>
              <a:t>0</a:t>
            </a:r>
            <a:endParaRPr lang="zh-CN" altLang="en-US" sz="1800">
              <a:ea typeface="宋体" panose="02010600030101010101" pitchFamily="2" charset="-122"/>
            </a:endParaRPr>
          </a:p>
        </p:txBody>
      </p:sp>
      <p:sp>
        <p:nvSpPr>
          <p:cNvPr id="80916" name="文本框 42"/>
          <p:cNvSpPr txBox="1">
            <a:spLocks noChangeArrowheads="1"/>
          </p:cNvSpPr>
          <p:nvPr/>
        </p:nvSpPr>
        <p:spPr bwMode="auto">
          <a:xfrm>
            <a:off x="6834188" y="4565650"/>
            <a:ext cx="288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r>
              <a:rPr lang="en-US" altLang="zh-CN" sz="1800">
                <a:ea typeface="宋体" panose="02010600030101010101" pitchFamily="2" charset="-122"/>
              </a:rPr>
              <a:t>0</a:t>
            </a:r>
            <a:endParaRPr lang="zh-CN" altLang="en-US" sz="1800">
              <a:ea typeface="宋体" panose="02010600030101010101" pitchFamily="2" charset="-122"/>
            </a:endParaRPr>
          </a:p>
        </p:txBody>
      </p:sp>
      <p:sp>
        <p:nvSpPr>
          <p:cNvPr id="80917" name="文本框 43"/>
          <p:cNvSpPr txBox="1">
            <a:spLocks noChangeArrowheads="1"/>
          </p:cNvSpPr>
          <p:nvPr/>
        </p:nvSpPr>
        <p:spPr bwMode="auto">
          <a:xfrm>
            <a:off x="7105650" y="3760788"/>
            <a:ext cx="2873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r>
              <a:rPr lang="en-US" altLang="zh-CN" sz="1800">
                <a:ea typeface="宋体" panose="02010600030101010101" pitchFamily="2" charset="-122"/>
              </a:rPr>
              <a:t>1</a:t>
            </a:r>
            <a:endParaRPr lang="zh-CN" altLang="en-US" sz="1800">
              <a:ea typeface="宋体" panose="02010600030101010101" pitchFamily="2" charset="-122"/>
            </a:endParaRPr>
          </a:p>
        </p:txBody>
      </p:sp>
      <p:sp>
        <p:nvSpPr>
          <p:cNvPr id="80918" name="文本框 44"/>
          <p:cNvSpPr txBox="1">
            <a:spLocks noChangeArrowheads="1"/>
          </p:cNvSpPr>
          <p:nvPr/>
        </p:nvSpPr>
        <p:spPr bwMode="auto">
          <a:xfrm>
            <a:off x="7977188" y="4538663"/>
            <a:ext cx="288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r>
              <a:rPr lang="en-US" altLang="zh-CN" sz="1800">
                <a:ea typeface="宋体" panose="02010600030101010101" pitchFamily="2" charset="-122"/>
              </a:rPr>
              <a:t>1</a:t>
            </a:r>
            <a:endParaRPr lang="zh-CN" altLang="en-US" sz="1800">
              <a:ea typeface="宋体" panose="02010600030101010101" pitchFamily="2" charset="-122"/>
            </a:endParaRPr>
          </a:p>
        </p:txBody>
      </p:sp>
      <p:sp>
        <p:nvSpPr>
          <p:cNvPr id="80919" name="文本框 45"/>
          <p:cNvSpPr txBox="1">
            <a:spLocks noChangeArrowheads="1"/>
          </p:cNvSpPr>
          <p:nvPr/>
        </p:nvSpPr>
        <p:spPr bwMode="auto">
          <a:xfrm>
            <a:off x="7192963" y="5318125"/>
            <a:ext cx="288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r>
              <a:rPr lang="en-US" altLang="zh-CN" sz="1800">
                <a:ea typeface="宋体" panose="02010600030101010101" pitchFamily="2" charset="-122"/>
              </a:rPr>
              <a:t>1</a:t>
            </a:r>
            <a:endParaRPr lang="zh-CN" altLang="en-US" sz="1800">
              <a:ea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552B1E2F-9F7F-4466-9C9C-29E9918CAFA1}" type="slidenum">
              <a:rPr lang="zh-CN" altLang="en-US" sz="1000" smtClean="0"/>
              <a:pPr>
                <a:spcBef>
                  <a:spcPct val="0"/>
                </a:spcBef>
                <a:spcAft>
                  <a:spcPct val="0"/>
                </a:spcAft>
                <a:buClrTx/>
                <a:buFontTx/>
                <a:buNone/>
              </a:pPr>
              <a:t>75</a:t>
            </a:fld>
            <a:endParaRPr lang="zh-CN" altLang="en-US" sz="1000"/>
          </a:p>
        </p:txBody>
      </p:sp>
      <p:sp>
        <p:nvSpPr>
          <p:cNvPr id="81922" name="Title 1"/>
          <p:cNvSpPr>
            <a:spLocks noGrp="1"/>
          </p:cNvSpPr>
          <p:nvPr>
            <p:ph type="title" idx="4294967295"/>
          </p:nvPr>
        </p:nvSpPr>
        <p:spPr>
          <a:xfrm>
            <a:off x="1439863" y="315913"/>
            <a:ext cx="7704137" cy="592137"/>
          </a:xfrm>
        </p:spPr>
        <p:txBody>
          <a:bodyPr/>
          <a:lstStyle/>
          <a:p>
            <a:r>
              <a:rPr lang="zh-CN" altLang="en-US" dirty="0"/>
              <a:t>赫夫曼编码举例</a:t>
            </a:r>
            <a:endParaRPr lang="en-US" altLang="zh-CN" dirty="0"/>
          </a:p>
        </p:txBody>
      </p:sp>
      <p:sp>
        <p:nvSpPr>
          <p:cNvPr id="73731" name="Content Placeholder 2"/>
          <p:cNvSpPr>
            <a:spLocks noGrp="1"/>
          </p:cNvSpPr>
          <p:nvPr>
            <p:ph idx="4294967295"/>
          </p:nvPr>
        </p:nvSpPr>
        <p:spPr>
          <a:xfrm>
            <a:off x="0" y="1125538"/>
            <a:ext cx="8207375" cy="4967287"/>
          </a:xfrm>
        </p:spPr>
        <p:txBody>
          <a:bodyPr/>
          <a:lstStyle/>
          <a:p>
            <a:pPr>
              <a:defRPr/>
            </a:pPr>
            <a:r>
              <a:rPr lang="zh-CN" altLang="en-US" dirty="0"/>
              <a:t>根据赫夫曼编码，很容易将二进制串还原</a:t>
            </a:r>
            <a:endParaRPr lang="en-US" altLang="zh-CN" dirty="0"/>
          </a:p>
          <a:p>
            <a:pPr lvl="1">
              <a:defRPr/>
            </a:pPr>
            <a:r>
              <a:rPr lang="en-US" altLang="zh-CN" dirty="0"/>
              <a:t>A: 0, B: 101, C: 11, D: 100</a:t>
            </a:r>
          </a:p>
          <a:p>
            <a:pPr marL="342900" lvl="1" indent="-342900">
              <a:defRPr/>
            </a:pPr>
            <a:r>
              <a:rPr lang="zh-CN" altLang="en-US" sz="3200" dirty="0"/>
              <a:t>可将</a:t>
            </a:r>
            <a:r>
              <a:rPr lang="en-US" altLang="zh-CN" sz="3200" dirty="0"/>
              <a:t>0101101111100011110</a:t>
            </a:r>
            <a:r>
              <a:rPr lang="zh-CN" altLang="en-US" sz="3200" dirty="0"/>
              <a:t>解码为</a:t>
            </a:r>
            <a:r>
              <a:rPr lang="en-US" altLang="zh-CN" sz="3200" dirty="0"/>
              <a:t>ABBCCAAACCDA</a:t>
            </a:r>
          </a:p>
          <a:p>
            <a:pPr>
              <a:defRPr/>
            </a:pP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A8B9F705-D493-453D-9F82-9CA5B5A7985B}" type="slidenum">
              <a:rPr lang="zh-CN" altLang="en-US" sz="1000" smtClean="0"/>
              <a:pPr>
                <a:spcBef>
                  <a:spcPct val="0"/>
                </a:spcBef>
                <a:spcAft>
                  <a:spcPct val="0"/>
                </a:spcAft>
                <a:buClrTx/>
                <a:buFontTx/>
                <a:buNone/>
              </a:pPr>
              <a:t>76</a:t>
            </a:fld>
            <a:endParaRPr lang="zh-CN" altLang="en-US" sz="1000"/>
          </a:p>
        </p:txBody>
      </p:sp>
      <p:sp>
        <p:nvSpPr>
          <p:cNvPr id="82946" name="标题 1"/>
          <p:cNvSpPr>
            <a:spLocks noGrp="1"/>
          </p:cNvSpPr>
          <p:nvPr>
            <p:ph type="title" idx="4294967295"/>
          </p:nvPr>
        </p:nvSpPr>
        <p:spPr>
          <a:xfrm>
            <a:off x="1439863" y="315913"/>
            <a:ext cx="7704137" cy="592137"/>
          </a:xfrm>
        </p:spPr>
        <p:txBody>
          <a:bodyPr/>
          <a:lstStyle/>
          <a:p>
            <a:r>
              <a:rPr lang="zh-CN" altLang="en-US" dirty="0"/>
              <a:t>练习</a:t>
            </a:r>
          </a:p>
        </p:txBody>
      </p:sp>
      <p:sp>
        <p:nvSpPr>
          <p:cNvPr id="4099" name="内容占位符 2"/>
          <p:cNvSpPr>
            <a:spLocks noGrp="1"/>
          </p:cNvSpPr>
          <p:nvPr>
            <p:ph idx="4294967295"/>
          </p:nvPr>
        </p:nvSpPr>
        <p:spPr>
          <a:xfrm>
            <a:off x="0" y="1125538"/>
            <a:ext cx="4895850" cy="5162550"/>
          </a:xfrm>
        </p:spPr>
        <p:txBody>
          <a:bodyPr/>
          <a:lstStyle/>
          <a:p>
            <a:pPr marL="514350" indent="-514350">
              <a:buFont typeface="+mj-lt"/>
              <a:buAutoNum type="arabicPeriod"/>
              <a:defRPr/>
            </a:pPr>
            <a:r>
              <a:rPr lang="zh-CN" altLang="en-US" sz="2800" dirty="0"/>
              <a:t>假设</a:t>
            </a:r>
            <a:r>
              <a:rPr kumimoji="1" lang="zh-CN" altLang="en-US" sz="2800" dirty="0">
                <a:latin typeface="+mn-ea"/>
              </a:rPr>
              <a:t>要传输的字符集 </a:t>
            </a:r>
            <a:r>
              <a:rPr kumimoji="1" lang="en-US" altLang="zh-CN" sz="2800" dirty="0">
                <a:latin typeface="+mn-ea"/>
              </a:rPr>
              <a:t>D={a, b, c, d, e}</a:t>
            </a:r>
            <a:r>
              <a:rPr kumimoji="1" lang="zh-CN" altLang="en-US" sz="2800" dirty="0">
                <a:latin typeface="+mn-ea"/>
              </a:rPr>
              <a:t>，相应</a:t>
            </a:r>
            <a:r>
              <a:rPr kumimoji="1" lang="zh-CN" altLang="zh-CN" sz="2800" dirty="0">
                <a:latin typeface="+mn-ea"/>
              </a:rPr>
              <a:t>字符出现频率 </a:t>
            </a:r>
            <a:r>
              <a:rPr kumimoji="1" lang="en-US" altLang="zh-CN" sz="2800" dirty="0">
                <a:latin typeface="+mn-ea"/>
              </a:rPr>
              <a:t>w={2, 10, 1, 6, 5}</a:t>
            </a:r>
            <a:r>
              <a:rPr kumimoji="1" lang="zh-CN" altLang="en-US" sz="2800" dirty="0">
                <a:latin typeface="+mn-ea"/>
              </a:rPr>
              <a:t>，创建一棵哈夫曼树</a:t>
            </a:r>
            <a:endParaRPr kumimoji="1" lang="en-US" altLang="zh-CN" sz="2800" dirty="0">
              <a:latin typeface="+mn-ea"/>
            </a:endParaRPr>
          </a:p>
          <a:p>
            <a:pPr marL="514350" indent="-514350">
              <a:buFont typeface="+mj-lt"/>
              <a:buAutoNum type="arabicPeriod"/>
              <a:defRPr/>
            </a:pPr>
            <a:r>
              <a:rPr kumimoji="1" lang="zh-CN" altLang="en-US" sz="2800" dirty="0">
                <a:latin typeface="+mn-ea"/>
              </a:rPr>
              <a:t>根据右侧的哈夫曼树，给出</a:t>
            </a:r>
            <a:r>
              <a:rPr kumimoji="1" lang="en-US" altLang="zh-CN" sz="2800" dirty="0">
                <a:latin typeface="+mn-ea"/>
              </a:rPr>
              <a:t>coupe</a:t>
            </a:r>
            <a:r>
              <a:rPr kumimoji="1" lang="zh-CN" altLang="en-US" sz="2800" dirty="0">
                <a:latin typeface="+mn-ea"/>
              </a:rPr>
              <a:t>的哈夫曼编码，并将</a:t>
            </a:r>
            <a:r>
              <a:rPr kumimoji="1" lang="en-US" altLang="zh-CN" sz="2800" dirty="0">
                <a:latin typeface="+mn-ea"/>
              </a:rPr>
              <a:t>1011111000</a:t>
            </a:r>
            <a:r>
              <a:rPr kumimoji="1" lang="zh-CN" altLang="en-US" sz="2800" dirty="0">
                <a:latin typeface="+mn-ea"/>
              </a:rPr>
              <a:t>解码</a:t>
            </a:r>
            <a:endParaRPr kumimoji="1" lang="en-US" altLang="zh-CN" sz="2800" dirty="0">
              <a:latin typeface="+mn-ea"/>
            </a:endParaRPr>
          </a:p>
          <a:p>
            <a:pPr>
              <a:defRPr/>
            </a:pPr>
            <a:endParaRPr lang="en-US" altLang="zh-CN" dirty="0"/>
          </a:p>
        </p:txBody>
      </p:sp>
      <p:grpSp>
        <p:nvGrpSpPr>
          <p:cNvPr id="82948" name="Group 4"/>
          <p:cNvGrpSpPr>
            <a:grpSpLocks/>
          </p:cNvGrpSpPr>
          <p:nvPr/>
        </p:nvGrpSpPr>
        <p:grpSpPr bwMode="auto">
          <a:xfrm>
            <a:off x="5961063" y="2060575"/>
            <a:ext cx="2476500" cy="2112963"/>
            <a:chOff x="1195" y="2405"/>
            <a:chExt cx="1560" cy="1331"/>
          </a:xfrm>
        </p:grpSpPr>
        <p:sp>
          <p:nvSpPr>
            <p:cNvPr id="82950" name="Text Box 5"/>
            <p:cNvSpPr txBox="1">
              <a:spLocks noChangeArrowheads="1"/>
            </p:cNvSpPr>
            <p:nvPr/>
          </p:nvSpPr>
          <p:spPr bwMode="auto">
            <a:xfrm>
              <a:off x="2175" y="3463"/>
              <a:ext cx="18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c</a:t>
              </a:r>
            </a:p>
          </p:txBody>
        </p:sp>
        <p:sp>
          <p:nvSpPr>
            <p:cNvPr id="82951" name="Text Box 6"/>
            <p:cNvSpPr txBox="1">
              <a:spLocks noChangeArrowheads="1"/>
            </p:cNvSpPr>
            <p:nvPr/>
          </p:nvSpPr>
          <p:spPr bwMode="auto">
            <a:xfrm>
              <a:off x="2558" y="3484"/>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u</a:t>
              </a:r>
            </a:p>
          </p:txBody>
        </p:sp>
        <p:sp>
          <p:nvSpPr>
            <p:cNvPr id="82952" name="Oval 7"/>
            <p:cNvSpPr>
              <a:spLocks noChangeArrowheads="1"/>
            </p:cNvSpPr>
            <p:nvPr/>
          </p:nvSpPr>
          <p:spPr bwMode="auto">
            <a:xfrm>
              <a:off x="1615" y="3032"/>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3</a:t>
              </a:r>
            </a:p>
          </p:txBody>
        </p:sp>
        <p:sp>
          <p:nvSpPr>
            <p:cNvPr id="82953" name="Oval 8"/>
            <p:cNvSpPr>
              <a:spLocks noChangeArrowheads="1"/>
            </p:cNvSpPr>
            <p:nvPr/>
          </p:nvSpPr>
          <p:spPr bwMode="auto">
            <a:xfrm>
              <a:off x="1202" y="3008"/>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3</a:t>
              </a:r>
            </a:p>
          </p:txBody>
        </p:sp>
        <p:sp>
          <p:nvSpPr>
            <p:cNvPr id="82954" name="Oval 9"/>
            <p:cNvSpPr>
              <a:spLocks noChangeArrowheads="1"/>
            </p:cNvSpPr>
            <p:nvPr/>
          </p:nvSpPr>
          <p:spPr bwMode="auto">
            <a:xfrm>
              <a:off x="1454" y="2726"/>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6</a:t>
              </a:r>
            </a:p>
          </p:txBody>
        </p:sp>
        <p:sp>
          <p:nvSpPr>
            <p:cNvPr id="82955" name="Line 10"/>
            <p:cNvSpPr>
              <a:spLocks noChangeShapeType="1"/>
            </p:cNvSpPr>
            <p:nvPr/>
          </p:nvSpPr>
          <p:spPr bwMode="auto">
            <a:xfrm flipH="1">
              <a:off x="1373" y="2870"/>
              <a:ext cx="100" cy="1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82956" name="Line 11"/>
            <p:cNvSpPr>
              <a:spLocks noChangeShapeType="1"/>
            </p:cNvSpPr>
            <p:nvPr/>
          </p:nvSpPr>
          <p:spPr bwMode="auto">
            <a:xfrm>
              <a:off x="1584" y="2892"/>
              <a:ext cx="78"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82957" name="Oval 12"/>
            <p:cNvSpPr>
              <a:spLocks noChangeArrowheads="1"/>
            </p:cNvSpPr>
            <p:nvPr/>
          </p:nvSpPr>
          <p:spPr bwMode="auto">
            <a:xfrm>
              <a:off x="1961" y="3071"/>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4</a:t>
              </a:r>
            </a:p>
          </p:txBody>
        </p:sp>
        <p:sp>
          <p:nvSpPr>
            <p:cNvPr id="82958" name="Oval 13"/>
            <p:cNvSpPr>
              <a:spLocks noChangeArrowheads="1"/>
            </p:cNvSpPr>
            <p:nvPr/>
          </p:nvSpPr>
          <p:spPr bwMode="auto">
            <a:xfrm>
              <a:off x="2177" y="3327"/>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2</a:t>
              </a:r>
            </a:p>
          </p:txBody>
        </p:sp>
        <p:sp>
          <p:nvSpPr>
            <p:cNvPr id="82959" name="Oval 14"/>
            <p:cNvSpPr>
              <a:spLocks noChangeArrowheads="1"/>
            </p:cNvSpPr>
            <p:nvPr/>
          </p:nvSpPr>
          <p:spPr bwMode="auto">
            <a:xfrm>
              <a:off x="2554" y="3349"/>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2</a:t>
              </a:r>
            </a:p>
          </p:txBody>
        </p:sp>
        <p:sp>
          <p:nvSpPr>
            <p:cNvPr id="82960" name="Oval 15"/>
            <p:cNvSpPr>
              <a:spLocks noChangeArrowheads="1"/>
            </p:cNvSpPr>
            <p:nvPr/>
          </p:nvSpPr>
          <p:spPr bwMode="auto">
            <a:xfrm>
              <a:off x="2395" y="3067"/>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4</a:t>
              </a:r>
            </a:p>
          </p:txBody>
        </p:sp>
        <p:sp>
          <p:nvSpPr>
            <p:cNvPr id="82961" name="Line 16"/>
            <p:cNvSpPr>
              <a:spLocks noChangeShapeType="1"/>
            </p:cNvSpPr>
            <p:nvPr/>
          </p:nvSpPr>
          <p:spPr bwMode="auto">
            <a:xfrm flipH="1">
              <a:off x="2334" y="3220"/>
              <a:ext cx="78" cy="1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82962" name="Line 17"/>
            <p:cNvSpPr>
              <a:spLocks noChangeShapeType="1"/>
            </p:cNvSpPr>
            <p:nvPr/>
          </p:nvSpPr>
          <p:spPr bwMode="auto">
            <a:xfrm>
              <a:off x="2535" y="3231"/>
              <a:ext cx="66" cy="1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82963" name="Oval 18"/>
            <p:cNvSpPr>
              <a:spLocks noChangeArrowheads="1"/>
            </p:cNvSpPr>
            <p:nvPr/>
          </p:nvSpPr>
          <p:spPr bwMode="auto">
            <a:xfrm>
              <a:off x="2191" y="2744"/>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8</a:t>
              </a:r>
            </a:p>
          </p:txBody>
        </p:sp>
        <p:sp>
          <p:nvSpPr>
            <p:cNvPr id="82964" name="Line 19"/>
            <p:cNvSpPr>
              <a:spLocks noChangeShapeType="1"/>
            </p:cNvSpPr>
            <p:nvPr/>
          </p:nvSpPr>
          <p:spPr bwMode="auto">
            <a:xfrm flipH="1">
              <a:off x="2119" y="2926"/>
              <a:ext cx="111" cy="1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82965" name="Line 20"/>
            <p:cNvSpPr>
              <a:spLocks noChangeShapeType="1"/>
            </p:cNvSpPr>
            <p:nvPr/>
          </p:nvSpPr>
          <p:spPr bwMode="auto">
            <a:xfrm>
              <a:off x="2330" y="2904"/>
              <a:ext cx="100" cy="1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82966" name="Oval 21"/>
            <p:cNvSpPr>
              <a:spLocks noChangeArrowheads="1"/>
            </p:cNvSpPr>
            <p:nvPr/>
          </p:nvSpPr>
          <p:spPr bwMode="auto">
            <a:xfrm>
              <a:off x="1817" y="2405"/>
              <a:ext cx="212" cy="20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14</a:t>
              </a:r>
            </a:p>
          </p:txBody>
        </p:sp>
        <p:sp>
          <p:nvSpPr>
            <p:cNvPr id="82967" name="Line 22"/>
            <p:cNvSpPr>
              <a:spLocks noChangeShapeType="1"/>
            </p:cNvSpPr>
            <p:nvPr/>
          </p:nvSpPr>
          <p:spPr bwMode="auto">
            <a:xfrm flipH="1">
              <a:off x="1646" y="2588"/>
              <a:ext cx="222" cy="1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68" name="Line 23"/>
            <p:cNvSpPr>
              <a:spLocks noChangeShapeType="1"/>
            </p:cNvSpPr>
            <p:nvPr/>
          </p:nvSpPr>
          <p:spPr bwMode="auto">
            <a:xfrm>
              <a:off x="1990" y="2588"/>
              <a:ext cx="245"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69" name="Text Box 24"/>
            <p:cNvSpPr txBox="1">
              <a:spLocks noChangeArrowheads="1"/>
            </p:cNvSpPr>
            <p:nvPr/>
          </p:nvSpPr>
          <p:spPr bwMode="auto">
            <a:xfrm>
              <a:off x="1195" y="3162"/>
              <a:ext cx="18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e</a:t>
              </a:r>
            </a:p>
          </p:txBody>
        </p:sp>
        <p:sp>
          <p:nvSpPr>
            <p:cNvPr id="82970" name="Text Box 25"/>
            <p:cNvSpPr txBox="1">
              <a:spLocks noChangeArrowheads="1"/>
            </p:cNvSpPr>
            <p:nvPr/>
          </p:nvSpPr>
          <p:spPr bwMode="auto">
            <a:xfrm>
              <a:off x="1601" y="3162"/>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o</a:t>
              </a:r>
            </a:p>
          </p:txBody>
        </p:sp>
        <p:sp>
          <p:nvSpPr>
            <p:cNvPr id="82971" name="Text Box 26"/>
            <p:cNvSpPr txBox="1">
              <a:spLocks noChangeArrowheads="1"/>
            </p:cNvSpPr>
            <p:nvPr/>
          </p:nvSpPr>
          <p:spPr bwMode="auto">
            <a:xfrm>
              <a:off x="1968" y="3196"/>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p</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2F2C2580-FB81-4910-A6B2-17F091F4963E}" type="slidenum">
              <a:rPr lang="zh-CN" altLang="en-US" sz="1000" smtClean="0"/>
              <a:pPr>
                <a:spcBef>
                  <a:spcPct val="0"/>
                </a:spcBef>
                <a:spcAft>
                  <a:spcPct val="0"/>
                </a:spcAft>
                <a:buClrTx/>
                <a:buFontTx/>
                <a:buNone/>
              </a:pPr>
              <a:t>8</a:t>
            </a:fld>
            <a:endParaRPr lang="zh-CN" altLang="en-US" sz="1000"/>
          </a:p>
        </p:txBody>
      </p:sp>
      <p:sp>
        <p:nvSpPr>
          <p:cNvPr id="15362" name="标题 1"/>
          <p:cNvSpPr>
            <a:spLocks noGrp="1"/>
          </p:cNvSpPr>
          <p:nvPr>
            <p:ph type="title" idx="4294967295"/>
          </p:nvPr>
        </p:nvSpPr>
        <p:spPr>
          <a:xfrm>
            <a:off x="1439863" y="315913"/>
            <a:ext cx="7704137" cy="592137"/>
          </a:xfrm>
        </p:spPr>
        <p:txBody>
          <a:bodyPr/>
          <a:lstStyle/>
          <a:p>
            <a:r>
              <a:rPr lang="zh-CN" altLang="en-US"/>
              <a:t>树的基本术语</a:t>
            </a:r>
            <a:r>
              <a:rPr lang="en-US" altLang="zh-CN"/>
              <a:t>-</a:t>
            </a:r>
            <a:r>
              <a:rPr lang="zh-CN" altLang="en-US"/>
              <a:t>树相关</a:t>
            </a:r>
          </a:p>
        </p:txBody>
      </p:sp>
      <p:sp>
        <p:nvSpPr>
          <p:cNvPr id="15363" name="内容占位符 2"/>
          <p:cNvSpPr>
            <a:spLocks noGrp="1"/>
          </p:cNvSpPr>
          <p:nvPr>
            <p:ph idx="4294967295"/>
          </p:nvPr>
        </p:nvSpPr>
        <p:spPr>
          <a:xfrm>
            <a:off x="0" y="1125538"/>
            <a:ext cx="8207375" cy="5162550"/>
          </a:xfrm>
        </p:spPr>
        <p:txBody>
          <a:bodyPr/>
          <a:lstStyle/>
          <a:p>
            <a:r>
              <a:rPr lang="zh-CN" altLang="en-US">
                <a:solidFill>
                  <a:srgbClr val="FF0000"/>
                </a:solidFill>
              </a:rPr>
              <a:t>树的度</a:t>
            </a:r>
            <a:r>
              <a:rPr lang="zh-CN" altLang="en-US"/>
              <a:t>  树中所有结点度的最大值。</a:t>
            </a:r>
          </a:p>
          <a:p>
            <a:r>
              <a:rPr lang="zh-CN" altLang="en-US">
                <a:solidFill>
                  <a:srgbClr val="FF0000"/>
                </a:solidFill>
              </a:rPr>
              <a:t>树的深度  </a:t>
            </a:r>
            <a:r>
              <a:rPr lang="zh-CN" altLang="en-US"/>
              <a:t>树中所有结点层次的最大值。</a:t>
            </a:r>
          </a:p>
          <a:p>
            <a:r>
              <a:rPr lang="zh-CN" altLang="en-US">
                <a:solidFill>
                  <a:srgbClr val="FF0000"/>
                </a:solidFill>
              </a:rPr>
              <a:t>有序树、无序树  </a:t>
            </a:r>
            <a:r>
              <a:rPr lang="zh-CN" altLang="en-US"/>
              <a:t>如果树中每棵子树从左向右的排列拥有一定的顺序，不得互换，则称为有序树，否则称为无序树。</a:t>
            </a:r>
          </a:p>
          <a:p>
            <a:r>
              <a:rPr lang="zh-CN" altLang="en-US">
                <a:solidFill>
                  <a:srgbClr val="FF0000"/>
                </a:solidFill>
              </a:rPr>
              <a:t>森林 </a:t>
            </a:r>
            <a:r>
              <a:rPr lang="zh-CN" altLang="en-US"/>
              <a:t> 是</a:t>
            </a:r>
            <a:r>
              <a:rPr lang="en-US" altLang="zh-CN"/>
              <a:t>m</a:t>
            </a:r>
            <a:r>
              <a:rPr lang="zh-CN" altLang="en-US"/>
              <a:t>（</a:t>
            </a:r>
            <a:r>
              <a:rPr lang="en-US" altLang="zh-CN"/>
              <a:t>m≥0</a:t>
            </a:r>
            <a:r>
              <a:rPr lang="zh-CN" altLang="en-US"/>
              <a:t>）棵互不相交的树的集合</a:t>
            </a:r>
          </a:p>
          <a:p>
            <a:endParaRPr lang="zh-CN" altLang="en-US"/>
          </a:p>
          <a:p>
            <a:endParaRPr lang="zh-CN" altLang="en-US"/>
          </a:p>
        </p:txBody>
      </p:sp>
    </p:spTree>
    <p:extLst>
      <p:ext uri="{BB962C8B-B14F-4D97-AF65-F5344CB8AC3E}">
        <p14:creationId xmlns:p14="http://schemas.microsoft.com/office/powerpoint/2010/main" val="28857245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randombar(horizontal)">
                                      <p:cBhvr>
                                        <p:cTn id="7" dur="500"/>
                                        <p:tgtEl>
                                          <p:spTgt spid="15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randombar(horizontal)">
                                      <p:cBhvr>
                                        <p:cTn id="12" dur="500"/>
                                        <p:tgtEl>
                                          <p:spTgt spid="15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randombar(horizontal)">
                                      <p:cBhvr>
                                        <p:cTn id="17" dur="500"/>
                                        <p:tgtEl>
                                          <p:spTgt spid="153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randombar(horizontal)">
                                      <p:cBhvr>
                                        <p:cTn id="22" dur="500"/>
                                        <p:tgtEl>
                                          <p:spTgt spid="153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0206A822-78A9-41BA-ABE5-4240E8E19FA3}" type="slidenum">
              <a:rPr lang="zh-CN" altLang="en-US" sz="1000" smtClean="0"/>
              <a:pPr>
                <a:spcBef>
                  <a:spcPct val="0"/>
                </a:spcBef>
                <a:spcAft>
                  <a:spcPct val="0"/>
                </a:spcAft>
                <a:buClrTx/>
                <a:buFontTx/>
                <a:buNone/>
              </a:pPr>
              <a:t>9</a:t>
            </a:fld>
            <a:endParaRPr lang="zh-CN" altLang="en-US" sz="1000"/>
          </a:p>
        </p:txBody>
      </p:sp>
      <p:sp>
        <p:nvSpPr>
          <p:cNvPr id="16386" name="标题 1"/>
          <p:cNvSpPr>
            <a:spLocks noGrp="1"/>
          </p:cNvSpPr>
          <p:nvPr>
            <p:ph type="title" idx="4294967295"/>
          </p:nvPr>
        </p:nvSpPr>
        <p:spPr>
          <a:xfrm>
            <a:off x="1222375" y="315913"/>
            <a:ext cx="7921625" cy="592137"/>
          </a:xfrm>
        </p:spPr>
        <p:txBody>
          <a:bodyPr/>
          <a:lstStyle/>
          <a:p>
            <a:r>
              <a:rPr lang="zh-CN" altLang="en-US"/>
              <a:t>树的基本术语</a:t>
            </a:r>
            <a:r>
              <a:rPr lang="en-US" altLang="zh-CN"/>
              <a:t>-</a:t>
            </a:r>
            <a:r>
              <a:rPr lang="zh-CN" altLang="en-US"/>
              <a:t>结点之间的关系</a:t>
            </a:r>
          </a:p>
        </p:txBody>
      </p:sp>
      <p:sp>
        <p:nvSpPr>
          <p:cNvPr id="3" name="内容占位符 2"/>
          <p:cNvSpPr>
            <a:spLocks noGrp="1"/>
          </p:cNvSpPr>
          <p:nvPr>
            <p:ph idx="4294967295"/>
          </p:nvPr>
        </p:nvSpPr>
        <p:spPr>
          <a:xfrm>
            <a:off x="0" y="1125538"/>
            <a:ext cx="8207375" cy="5162550"/>
          </a:xfrm>
        </p:spPr>
        <p:txBody>
          <a:bodyPr/>
          <a:lstStyle/>
          <a:p>
            <a:pPr marL="0" indent="0">
              <a:buFont typeface="Wingdings" panose="05000000000000000000" pitchFamily="2" charset="2"/>
              <a:buNone/>
              <a:defRPr/>
            </a:pPr>
            <a:r>
              <a:rPr lang="zh-CN" altLang="en-US" dirty="0"/>
              <a:t>结点之间的关系又可以用家族关系描述</a:t>
            </a:r>
          </a:p>
          <a:p>
            <a:pPr>
              <a:defRPr/>
            </a:pPr>
            <a:r>
              <a:rPr lang="zh-CN" altLang="en-US" dirty="0">
                <a:solidFill>
                  <a:srgbClr val="FF0000"/>
                </a:solidFill>
              </a:rPr>
              <a:t>孩子、双亲  </a:t>
            </a:r>
            <a:r>
              <a:rPr lang="zh-CN" altLang="en-US" dirty="0"/>
              <a:t>结点子树的根称为这个结点的孩子，而这个结点又被称为孩子的双亲。</a:t>
            </a:r>
          </a:p>
          <a:p>
            <a:pPr>
              <a:defRPr/>
            </a:pPr>
            <a:r>
              <a:rPr lang="zh-CN" altLang="en-US" dirty="0">
                <a:solidFill>
                  <a:srgbClr val="FF0000"/>
                </a:solidFill>
              </a:rPr>
              <a:t>子孙 </a:t>
            </a:r>
            <a:r>
              <a:rPr lang="zh-CN" altLang="en-US" dirty="0"/>
              <a:t> 以某结点为根的子树中的所有结点都被称为是该结点的子孙。</a:t>
            </a:r>
          </a:p>
          <a:p>
            <a:pPr>
              <a:defRPr/>
            </a:pPr>
            <a:r>
              <a:rPr lang="zh-CN" altLang="en-US" dirty="0">
                <a:solidFill>
                  <a:srgbClr val="FF0000"/>
                </a:solidFill>
              </a:rPr>
              <a:t>祖先</a:t>
            </a:r>
            <a:r>
              <a:rPr lang="zh-CN" altLang="en-US" dirty="0"/>
              <a:t>  从根结点到该结点路径上的所有结点</a:t>
            </a:r>
          </a:p>
          <a:p>
            <a:pPr>
              <a:defRPr/>
            </a:pPr>
            <a:r>
              <a:rPr lang="zh-CN" altLang="en-US" dirty="0">
                <a:solidFill>
                  <a:srgbClr val="FF0000"/>
                </a:solidFill>
              </a:rPr>
              <a:t>兄弟</a:t>
            </a:r>
            <a:r>
              <a:rPr lang="zh-CN" altLang="en-US" dirty="0"/>
              <a:t>  同一个双亲的孩子之间互为兄弟</a:t>
            </a:r>
          </a:p>
          <a:p>
            <a:pPr>
              <a:defRPr/>
            </a:pPr>
            <a:r>
              <a:rPr lang="zh-CN" altLang="en-US" dirty="0">
                <a:solidFill>
                  <a:srgbClr val="FF0000"/>
                </a:solidFill>
              </a:rPr>
              <a:t>堂兄弟</a:t>
            </a:r>
            <a:r>
              <a:rPr lang="zh-CN" altLang="en-US" dirty="0"/>
              <a:t>  双亲在同一层的结点互为堂兄弟</a:t>
            </a:r>
          </a:p>
          <a:p>
            <a:pPr>
              <a:defRPr/>
            </a:pPr>
            <a:endParaRPr lang="zh-CN" altLang="en-US" dirty="0"/>
          </a:p>
        </p:txBody>
      </p:sp>
    </p:spTree>
    <p:extLst>
      <p:ext uri="{BB962C8B-B14F-4D97-AF65-F5344CB8AC3E}">
        <p14:creationId xmlns:p14="http://schemas.microsoft.com/office/powerpoint/2010/main" val="5267045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20161</TotalTime>
  <Words>4763</Words>
  <Application>Microsoft Office PowerPoint</Application>
  <PresentationFormat>全屏显示(4:3)</PresentationFormat>
  <Paragraphs>973</Paragraphs>
  <Slides>76</Slides>
  <Notes>3</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76</vt:i4>
      </vt:variant>
    </vt:vector>
  </HeadingPairs>
  <TitlesOfParts>
    <vt:vector size="94" baseType="lpstr">
      <vt:lpstr>Arial Unicode MS</vt:lpstr>
      <vt:lpstr>PMingLiU</vt:lpstr>
      <vt:lpstr>等线</vt:lpstr>
      <vt:lpstr>等线 Light</vt:lpstr>
      <vt:lpstr>仿宋_GB2312</vt:lpstr>
      <vt:lpstr>黑体</vt:lpstr>
      <vt:lpstr>华文细黑</vt:lpstr>
      <vt:lpstr>华文行楷</vt:lpstr>
      <vt:lpstr>楷体_GB2312</vt:lpstr>
      <vt:lpstr>隶书</vt:lpstr>
      <vt:lpstr>宋体</vt:lpstr>
      <vt:lpstr>Arial</vt:lpstr>
      <vt:lpstr>Calibri</vt:lpstr>
      <vt:lpstr>Symbol</vt:lpstr>
      <vt:lpstr>Times New Roman</vt:lpstr>
      <vt:lpstr>Wingdings</vt:lpstr>
      <vt:lpstr>Office 主题​​</vt:lpstr>
      <vt:lpstr>VISIO</vt:lpstr>
      <vt:lpstr>第五章 树和二叉树</vt:lpstr>
      <vt:lpstr>本章内容</vt:lpstr>
      <vt:lpstr>概述</vt:lpstr>
      <vt:lpstr>树的定义</vt:lpstr>
      <vt:lpstr>树的定义</vt:lpstr>
      <vt:lpstr>树的其他表示方式</vt:lpstr>
      <vt:lpstr>树的基本术语-结点相关</vt:lpstr>
      <vt:lpstr>树的基本术语-树相关</vt:lpstr>
      <vt:lpstr>树的基本术语-结点之间的关系</vt:lpstr>
      <vt:lpstr>树的基本术语-举例</vt:lpstr>
      <vt:lpstr>树的基本操作</vt:lpstr>
      <vt:lpstr>树的基本操作</vt:lpstr>
      <vt:lpstr>树和线性表的对比</vt:lpstr>
      <vt:lpstr>二叉树</vt:lpstr>
      <vt:lpstr>二叉树的基本形态</vt:lpstr>
      <vt:lpstr>练习</vt:lpstr>
      <vt:lpstr>二叉树的性质</vt:lpstr>
      <vt:lpstr>满二叉树</vt:lpstr>
      <vt:lpstr>完全二叉树</vt:lpstr>
      <vt:lpstr>练习</vt:lpstr>
      <vt:lpstr>二叉树的性质</vt:lpstr>
      <vt:lpstr>二叉树的性质</vt:lpstr>
      <vt:lpstr>二叉树的性质</vt:lpstr>
      <vt:lpstr>二叉树的顺序存储</vt:lpstr>
      <vt:lpstr>二叉树的顺序存储</vt:lpstr>
      <vt:lpstr>二叉树的顺序存储</vt:lpstr>
      <vt:lpstr>二叉树的顺序存储</vt:lpstr>
      <vt:lpstr>二叉树的链式存储</vt:lpstr>
      <vt:lpstr>二叉树的链式存储</vt:lpstr>
      <vt:lpstr>二叉树的链式存储</vt:lpstr>
      <vt:lpstr>二叉树的遍历</vt:lpstr>
      <vt:lpstr>二叉树的遍历</vt:lpstr>
      <vt:lpstr>先序遍历</vt:lpstr>
      <vt:lpstr>前序遍历递归算法</vt:lpstr>
      <vt:lpstr>PowerPoint 演示文稿</vt:lpstr>
      <vt:lpstr>中序遍历</vt:lpstr>
      <vt:lpstr>中序遍历递归算法</vt:lpstr>
      <vt:lpstr>后序遍历</vt:lpstr>
      <vt:lpstr>后序遍历递归算法</vt:lpstr>
      <vt:lpstr>二叉树遍历举例</vt:lpstr>
      <vt:lpstr>遍历算法的分析</vt:lpstr>
      <vt:lpstr>练习</vt:lpstr>
      <vt:lpstr>根据顺序存储创建二叉链表</vt:lpstr>
      <vt:lpstr>先序遍历非递归算法</vt:lpstr>
      <vt:lpstr>按层次遍历二叉树</vt:lpstr>
      <vt:lpstr>根据遍历序列确定二叉树</vt:lpstr>
      <vt:lpstr>例：</vt:lpstr>
      <vt:lpstr>练习</vt:lpstr>
      <vt:lpstr>线索二叉树</vt:lpstr>
      <vt:lpstr>树的定义（回顾）</vt:lpstr>
      <vt:lpstr>树的存储</vt:lpstr>
      <vt:lpstr>树的存储</vt:lpstr>
      <vt:lpstr>树的存储</vt:lpstr>
      <vt:lpstr>树的存储</vt:lpstr>
      <vt:lpstr>树和二叉树之间的转换</vt:lpstr>
      <vt:lpstr>树和二叉树之间的转换</vt:lpstr>
      <vt:lpstr>PowerPoint 演示文稿</vt:lpstr>
      <vt:lpstr>PowerPoint 演示文稿</vt:lpstr>
      <vt:lpstr>练习</vt:lpstr>
      <vt:lpstr>编码问题</vt:lpstr>
      <vt:lpstr>编码问题</vt:lpstr>
      <vt:lpstr>编码问题</vt:lpstr>
      <vt:lpstr>编码问题</vt:lpstr>
      <vt:lpstr>哈夫曼算法</vt:lpstr>
      <vt:lpstr>哈夫曼算法</vt:lpstr>
      <vt:lpstr>与哈夫曼树相关的一些概念</vt:lpstr>
      <vt:lpstr>与哈夫曼树相关的一些概念</vt:lpstr>
      <vt:lpstr>哈夫曼树的定义</vt:lpstr>
      <vt:lpstr>构造哈夫曼树</vt:lpstr>
      <vt:lpstr>构造哈夫曼树</vt:lpstr>
      <vt:lpstr>构造哈夫曼树</vt:lpstr>
      <vt:lpstr>构造哈夫曼树</vt:lpstr>
      <vt:lpstr>哈夫曼编码</vt:lpstr>
      <vt:lpstr>赫夫曼编码举例</vt:lpstr>
      <vt:lpstr>赫夫曼编码举例</vt:lpstr>
      <vt:lpstr>练习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软件测试自动化</dc:title>
  <dc:creator>acer</dc:creator>
  <cp:lastModifiedBy>飞飞飞</cp:lastModifiedBy>
  <cp:revision>1206</cp:revision>
  <dcterms:created xsi:type="dcterms:W3CDTF">2012-09-10T06:31:36Z</dcterms:created>
  <dcterms:modified xsi:type="dcterms:W3CDTF">2022-07-26T04:42:58Z</dcterms:modified>
</cp:coreProperties>
</file>