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8" r:id="rId5"/>
    <p:sldId id="261" r:id="rId6"/>
    <p:sldId id="259" r:id="rId7"/>
    <p:sldId id="260" r:id="rId8"/>
    <p:sldId id="264" r:id="rId9"/>
    <p:sldId id="262" r:id="rId10"/>
    <p:sldId id="263" r:id="rId11"/>
    <p:sldId id="25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E52E3-200E-4DC9-91C5-9B8DB7A012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C03B99-D456-41F6-9F11-11267315B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E36308-F1A0-4C52-B15B-6B6C2E5A17FA}"/>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87FAA9A0-EE87-4833-9AA5-B5E634AD6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2D0E55-80C7-40FB-825E-5261122D2BF2}"/>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29725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56AA0-CD88-48D0-8B47-24C74499DF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F5F146-3F16-4C3D-83ED-99823E90D61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29905B-108D-4457-93A9-7C3EA8444ABD}"/>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EA5F00BA-F0DA-422A-9D99-60E8CF51F3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7566F7-8938-4749-BFDA-84AA388CBD15}"/>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388938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92E348-693C-4FC0-9AF3-E1C435FC5E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319BEC-E08C-421F-973A-710AA6B5557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604BDA-39D5-42DA-9AF9-54F49D24250D}"/>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01919A60-4C66-45E1-B028-5ABAE875FB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918BA5-FF33-403F-9117-6B35F3162446}"/>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316240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86D46-5267-4CCB-9AD0-6D0796C048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C951C9-ED4D-4D17-ACF7-4A3C85AC771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F4E14-3DA1-4E31-B003-C926F07FFEF0}"/>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178D7222-083E-4372-AAA3-05D5240D2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1693D5-834A-4CF9-A2EC-CDDFDC515A1B}"/>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427461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8B1B3-A960-41A9-A7F4-7AD6D5565A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7D5DD4-45F7-40FD-9E39-28D3AAE19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3B8D1E5-2A3D-45DB-9FE7-C495B7547A59}"/>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39D580B7-2C47-4FF2-A04B-60F12AB3C0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BB717-7A46-4F9D-88BE-E67C99E792E2}"/>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183969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7DEDD-024A-4276-974B-1C3F7E2525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C01F2-CDA6-434F-9927-079B69BEE2B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D5C14-7D8A-4A83-A306-A1FCBBA116C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76C9FB-AFEE-466B-8C97-4F64389C7553}"/>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6" name="页脚占位符 5">
            <a:extLst>
              <a:ext uri="{FF2B5EF4-FFF2-40B4-BE49-F238E27FC236}">
                <a16:creationId xmlns:a16="http://schemas.microsoft.com/office/drawing/2014/main" id="{291C2044-9D22-425C-BFA8-0D5A5EA35E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C0827-CB1D-4AEA-B8F1-F912FD932F62}"/>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8885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4C39B-5BA5-46C4-B69B-83603C7F58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569603-733B-4863-AAFB-6006E2C77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80171D-2637-415F-9B45-022FCCCE7D1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57396A-93A6-4391-9551-F5CBAFB22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77BB401-D3BB-4067-AC42-766CDED502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36901B-83B0-4B6B-B877-7120FCD07446}"/>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8" name="页脚占位符 7">
            <a:extLst>
              <a:ext uri="{FF2B5EF4-FFF2-40B4-BE49-F238E27FC236}">
                <a16:creationId xmlns:a16="http://schemas.microsoft.com/office/drawing/2014/main" id="{84AF6804-441E-4F5F-AE50-6AD160724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960CCD-E1A0-448B-843B-0E8D0B2B76B9}"/>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89938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09581-EE4F-4638-9DE6-F44538084C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22A510-498E-4E23-BC4B-2364F807F6BF}"/>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4" name="页脚占位符 3">
            <a:extLst>
              <a:ext uri="{FF2B5EF4-FFF2-40B4-BE49-F238E27FC236}">
                <a16:creationId xmlns:a16="http://schemas.microsoft.com/office/drawing/2014/main" id="{82E8AAFB-D72E-460F-94A2-9BF50F4105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475B53-3862-4D6C-A6D1-053AF04B1C93}"/>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195880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E01DFF-DF96-4F2A-B3F8-2791AF4DC9EC}"/>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3" name="页脚占位符 2">
            <a:extLst>
              <a:ext uri="{FF2B5EF4-FFF2-40B4-BE49-F238E27FC236}">
                <a16:creationId xmlns:a16="http://schemas.microsoft.com/office/drawing/2014/main" id="{C4F03A36-7D55-4F4A-86B7-11EA02CB3C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A768F4-E453-48C3-BCBD-9D491501F6AD}"/>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41241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800B0-2AA3-4C0B-8C8E-4BDE8223E9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C3C77E-387C-4B28-B9A1-D21081562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18AB66B-4A3D-49CF-A228-7C6EE832C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52BCC4-9D08-47AF-8725-A21ED396AA84}"/>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6" name="页脚占位符 5">
            <a:extLst>
              <a:ext uri="{FF2B5EF4-FFF2-40B4-BE49-F238E27FC236}">
                <a16:creationId xmlns:a16="http://schemas.microsoft.com/office/drawing/2014/main" id="{40326157-22D0-4B37-95FC-456E9343AA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347AFB-5256-4F9C-BA38-1F138526D2D6}"/>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5938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9CEF9-D9D4-4B07-9B69-FDF349E69B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CBC137-943D-4823-8B9B-B2BD91973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A00FFA-95BF-4F00-87B9-1E824832D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1AC828-12BA-4CAA-B7E3-169B71EDE124}"/>
              </a:ext>
            </a:extLst>
          </p:cNvPr>
          <p:cNvSpPr>
            <a:spLocks noGrp="1"/>
          </p:cNvSpPr>
          <p:nvPr>
            <p:ph type="dt" sz="half" idx="10"/>
          </p:nvPr>
        </p:nvSpPr>
        <p:spPr/>
        <p:txBody>
          <a:bodyPr/>
          <a:lstStyle/>
          <a:p>
            <a:fld id="{870D9E2B-A159-4122-BB7F-F8ABB2A2158B}" type="datetimeFigureOut">
              <a:rPr lang="zh-CN" altLang="en-US" smtClean="0"/>
              <a:t>2017/11/21</a:t>
            </a:fld>
            <a:endParaRPr lang="zh-CN" altLang="en-US"/>
          </a:p>
        </p:txBody>
      </p:sp>
      <p:sp>
        <p:nvSpPr>
          <p:cNvPr id="6" name="页脚占位符 5">
            <a:extLst>
              <a:ext uri="{FF2B5EF4-FFF2-40B4-BE49-F238E27FC236}">
                <a16:creationId xmlns:a16="http://schemas.microsoft.com/office/drawing/2014/main" id="{93916C07-759D-4216-B386-788AFA7E55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08C917-9AAA-4FC5-919C-D0208DE87346}"/>
              </a:ext>
            </a:extLst>
          </p:cNvPr>
          <p:cNvSpPr>
            <a:spLocks noGrp="1"/>
          </p:cNvSpPr>
          <p:nvPr>
            <p:ph type="sldNum" sz="quarter" idx="12"/>
          </p:nvPr>
        </p:nvSpPr>
        <p:spPr/>
        <p:txBody>
          <a:body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31069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8CB297-087E-4FFC-BB0C-38669B4F7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426FD7-438E-436E-8771-64F7A53CF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7CED43-B00F-4693-BAF6-9E77B2D15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D9E2B-A159-4122-BB7F-F8ABB2A2158B}" type="datetimeFigureOut">
              <a:rPr lang="zh-CN" altLang="en-US" smtClean="0"/>
              <a:t>2017/11/21</a:t>
            </a:fld>
            <a:endParaRPr lang="zh-CN" altLang="en-US"/>
          </a:p>
        </p:txBody>
      </p:sp>
      <p:sp>
        <p:nvSpPr>
          <p:cNvPr id="5" name="页脚占位符 4">
            <a:extLst>
              <a:ext uri="{FF2B5EF4-FFF2-40B4-BE49-F238E27FC236}">
                <a16:creationId xmlns:a16="http://schemas.microsoft.com/office/drawing/2014/main" id="{693B552E-34AC-4B39-AF1C-77AD23525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519A65-5DF7-4469-A3DE-0B137F3F0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8DBE9-9102-48EF-94E8-C6E2F57E2401}" type="slidenum">
              <a:rPr lang="zh-CN" altLang="en-US" smtClean="0"/>
              <a:t>‹#›</a:t>
            </a:fld>
            <a:endParaRPr lang="zh-CN" altLang="en-US"/>
          </a:p>
        </p:txBody>
      </p:sp>
    </p:spTree>
    <p:extLst>
      <p:ext uri="{BB962C8B-B14F-4D97-AF65-F5344CB8AC3E}">
        <p14:creationId xmlns:p14="http://schemas.microsoft.com/office/powerpoint/2010/main" val="342993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hk/search?q=movie+recommendations&amp;source=lnms&amp;tbm=isch&amp;sa=X&amp;ved=0ahUKEwjpvYLFjM_XAhUBOJQKHTRiBm4Q_AUICigB&amp;biw=1920&amp;bih=949#imgrc=_"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movie recommendations">
            <a:extLst>
              <a:ext uri="{FF2B5EF4-FFF2-40B4-BE49-F238E27FC236}">
                <a16:creationId xmlns:a16="http://schemas.microsoft.com/office/drawing/2014/main" id="{37E6AF7E-5981-4545-90C8-73263C33F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 y="4697507"/>
            <a:ext cx="3842844" cy="216049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E20794A-5D58-40DB-8D74-279846631DA9}"/>
              </a:ext>
            </a:extLst>
          </p:cNvPr>
          <p:cNvSpPr>
            <a:spLocks noGrp="1"/>
          </p:cNvSpPr>
          <p:nvPr>
            <p:ph type="ctrTitle"/>
          </p:nvPr>
        </p:nvSpPr>
        <p:spPr>
          <a:xfrm>
            <a:off x="1524000" y="1122363"/>
            <a:ext cx="9144000" cy="2387600"/>
          </a:xfrm>
        </p:spPr>
        <p:txBody>
          <a:bodyPr>
            <a:noAutofit/>
          </a:bodyPr>
          <a:lstStyle/>
          <a:p>
            <a:pPr fontAlgn="base"/>
            <a:r>
              <a:rPr lang="en-US" altLang="zh-CN" sz="3200" dirty="0"/>
              <a:t>CMSC5741 Big Data Tech. &amp;Apps </a:t>
            </a:r>
            <a:br>
              <a:rPr lang="en-US" altLang="zh-CN" sz="3200" dirty="0"/>
            </a:br>
            <a:r>
              <a:rPr lang="en-US" altLang="zh-CN" sz="3200" dirty="0"/>
              <a:t> </a:t>
            </a:r>
            <a:br>
              <a:rPr lang="en-US" altLang="zh-CN" sz="3200" dirty="0"/>
            </a:br>
            <a:r>
              <a:rPr lang="en-US" altLang="zh-CN" sz="3200" dirty="0"/>
              <a:t>Topic: A Simple Movie Recommendation System </a:t>
            </a:r>
            <a:br>
              <a:rPr lang="en-US" altLang="zh-CN" sz="3200" dirty="0"/>
            </a:br>
            <a:endParaRPr lang="zh-CN" altLang="en-US" sz="3200" dirty="0"/>
          </a:p>
        </p:txBody>
      </p:sp>
      <p:sp>
        <p:nvSpPr>
          <p:cNvPr id="3" name="副标题 2">
            <a:extLst>
              <a:ext uri="{FF2B5EF4-FFF2-40B4-BE49-F238E27FC236}">
                <a16:creationId xmlns:a16="http://schemas.microsoft.com/office/drawing/2014/main" id="{B4F2182A-308B-4E2D-87BC-DF90F919C3C7}"/>
              </a:ext>
            </a:extLst>
          </p:cNvPr>
          <p:cNvSpPr>
            <a:spLocks noGrp="1"/>
          </p:cNvSpPr>
          <p:nvPr>
            <p:ph type="subTitle" idx="1"/>
          </p:nvPr>
        </p:nvSpPr>
        <p:spPr/>
        <p:txBody>
          <a:bodyPr/>
          <a:lstStyle/>
          <a:p>
            <a:endParaRPr lang="zh-CN" altLang="en-US" dirty="0"/>
          </a:p>
        </p:txBody>
      </p:sp>
      <p:graphicFrame>
        <p:nvGraphicFramePr>
          <p:cNvPr id="4" name="表格 3">
            <a:extLst>
              <a:ext uri="{FF2B5EF4-FFF2-40B4-BE49-F238E27FC236}">
                <a16:creationId xmlns:a16="http://schemas.microsoft.com/office/drawing/2014/main" id="{F05A5E79-8531-4B3F-8CF6-084446D306E5}"/>
              </a:ext>
            </a:extLst>
          </p:cNvPr>
          <p:cNvGraphicFramePr>
            <a:graphicFrameLocks noGrp="1"/>
          </p:cNvGraphicFramePr>
          <p:nvPr>
            <p:extLst>
              <p:ext uri="{D42A27DB-BD31-4B8C-83A1-F6EECF244321}">
                <p14:modId xmlns:p14="http://schemas.microsoft.com/office/powerpoint/2010/main" val="3529043549"/>
              </p:ext>
            </p:extLst>
          </p:nvPr>
        </p:nvGraphicFramePr>
        <p:xfrm>
          <a:off x="3872752" y="3585884"/>
          <a:ext cx="4401670" cy="1655761"/>
        </p:xfrm>
        <a:graphic>
          <a:graphicData uri="http://schemas.openxmlformats.org/drawingml/2006/table">
            <a:tbl>
              <a:tblPr/>
              <a:tblGrid>
                <a:gridCol w="1204362">
                  <a:extLst>
                    <a:ext uri="{9D8B030D-6E8A-4147-A177-3AD203B41FA5}">
                      <a16:colId xmlns:a16="http://schemas.microsoft.com/office/drawing/2014/main" val="4214164406"/>
                    </a:ext>
                  </a:extLst>
                </a:gridCol>
                <a:gridCol w="1269462">
                  <a:extLst>
                    <a:ext uri="{9D8B030D-6E8A-4147-A177-3AD203B41FA5}">
                      <a16:colId xmlns:a16="http://schemas.microsoft.com/office/drawing/2014/main" val="4124700138"/>
                    </a:ext>
                  </a:extLst>
                </a:gridCol>
                <a:gridCol w="963923">
                  <a:extLst>
                    <a:ext uri="{9D8B030D-6E8A-4147-A177-3AD203B41FA5}">
                      <a16:colId xmlns:a16="http://schemas.microsoft.com/office/drawing/2014/main" val="4102091888"/>
                    </a:ext>
                  </a:extLst>
                </a:gridCol>
                <a:gridCol w="963923">
                  <a:extLst>
                    <a:ext uri="{9D8B030D-6E8A-4147-A177-3AD203B41FA5}">
                      <a16:colId xmlns:a16="http://schemas.microsoft.com/office/drawing/2014/main" val="3656359208"/>
                    </a:ext>
                  </a:extLst>
                </a:gridCol>
              </a:tblGrid>
              <a:tr h="298580">
                <a:tc>
                  <a:txBody>
                    <a:bodyPr/>
                    <a:lstStyle/>
                    <a:p>
                      <a:pPr algn="just" rtl="0" fontAlgn="base"/>
                      <a:r>
                        <a:rPr lang="en-US" sz="1050" b="1" i="0">
                          <a:effectLst/>
                          <a:latin typeface="Times New Roman" panose="02020603050405020304" pitchFamily="18" charset="0"/>
                        </a:rPr>
                        <a:t>Professor:</a:t>
                      </a:r>
                      <a:r>
                        <a:rPr lang="en-US" sz="1050" b="0" i="0">
                          <a:effectLst/>
                          <a:latin typeface="Times New Roman" panose="02020603050405020304" pitchFamily="18" charset="0"/>
                        </a:rPr>
                        <a:t> </a:t>
                      </a:r>
                      <a:endParaRPr lang="en-US" b="0" i="0">
                        <a:effectLst/>
                      </a:endParaRPr>
                    </a:p>
                  </a:txBody>
                  <a:tcPr>
                    <a:lnL>
                      <a:noFill/>
                    </a:lnL>
                    <a:lnR>
                      <a:noFill/>
                    </a:lnR>
                    <a:lnT>
                      <a:noFill/>
                    </a:lnT>
                    <a:lnB>
                      <a:noFill/>
                    </a:lnB>
                  </a:tcPr>
                </a:tc>
                <a:tc gridSpan="3">
                  <a:txBody>
                    <a:bodyPr/>
                    <a:lstStyle/>
                    <a:p>
                      <a:pPr algn="just" rtl="0" fontAlgn="base"/>
                      <a:r>
                        <a:rPr lang="en-US" sz="1050" b="0" i="0">
                          <a:effectLst/>
                          <a:latin typeface="Times New Roman" panose="02020603050405020304" pitchFamily="18" charset="0"/>
                        </a:rPr>
                        <a:t>Michael R. Lyu </a:t>
                      </a:r>
                      <a:endParaRPr lang="en-US" b="0" i="0">
                        <a:effectLst/>
                      </a:endParaRPr>
                    </a:p>
                  </a:txBody>
                  <a:tcP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3495806"/>
                  </a:ext>
                </a:extLst>
              </a:tr>
              <a:tr h="1058601">
                <a:tc>
                  <a:txBody>
                    <a:bodyPr/>
                    <a:lstStyle/>
                    <a:p>
                      <a:pPr algn="just" rtl="0" fontAlgn="base"/>
                      <a:r>
                        <a:rPr lang="en-US" sz="1050" b="1" i="0">
                          <a:effectLst/>
                          <a:latin typeface="Times New Roman" panose="02020603050405020304" pitchFamily="18" charset="0"/>
                        </a:rPr>
                        <a:t>Prepared by:</a:t>
                      </a:r>
                      <a:r>
                        <a:rPr lang="en-US" sz="1050" b="0" i="0">
                          <a:effectLst/>
                          <a:latin typeface="Times New Roman" panose="02020603050405020304" pitchFamily="18" charset="0"/>
                        </a:rPr>
                        <a:t> </a:t>
                      </a:r>
                      <a:endParaRPr lang="en-US" b="0" i="0">
                        <a:effectLst/>
                      </a:endParaRPr>
                    </a:p>
                  </a:txBody>
                  <a:tcPr>
                    <a:lnL>
                      <a:noFill/>
                    </a:lnL>
                    <a:lnR>
                      <a:noFill/>
                    </a:lnR>
                    <a:lnT>
                      <a:noFill/>
                    </a:lnT>
                    <a:lnB>
                      <a:noFill/>
                    </a:lnB>
                  </a:tcPr>
                </a:tc>
                <a:tc>
                  <a:txBody>
                    <a:bodyPr/>
                    <a:lstStyle/>
                    <a:p>
                      <a:pPr algn="just" rtl="0" fontAlgn="base"/>
                      <a:r>
                        <a:rPr lang="en-US" sz="1050" b="0" i="0" dirty="0">
                          <a:effectLst/>
                          <a:latin typeface="Times New Roman" panose="02020603050405020304" pitchFamily="18" charset="0"/>
                        </a:rPr>
                        <a:t>Team 2 </a:t>
                      </a:r>
                      <a:endParaRPr lang="en-US" b="0" i="0" dirty="0">
                        <a:effectLst/>
                      </a:endParaRPr>
                    </a:p>
                    <a:p>
                      <a:pPr algn="just" rtl="0" fontAlgn="base"/>
                      <a:r>
                        <a:rPr lang="en-US" sz="1050" b="0" i="0" dirty="0">
                          <a:effectLst/>
                          <a:latin typeface="Times New Roman" panose="02020603050405020304" pitchFamily="18" charset="0"/>
                        </a:rPr>
                        <a:t>1155101156 </a:t>
                      </a:r>
                      <a:endParaRPr lang="en-US" b="0" i="0" dirty="0">
                        <a:effectLst/>
                      </a:endParaRPr>
                    </a:p>
                    <a:p>
                      <a:pPr algn="just" rtl="0" fontAlgn="base"/>
                      <a:r>
                        <a:rPr lang="en-US" sz="1050" b="0" i="0" dirty="0">
                          <a:effectLst/>
                          <a:latin typeface="Times New Roman" panose="02020603050405020304" pitchFamily="18" charset="0"/>
                        </a:rPr>
                        <a:t>1155105483 </a:t>
                      </a:r>
                      <a:endParaRPr lang="en-US" b="0" i="0" dirty="0">
                        <a:effectLst/>
                      </a:endParaRPr>
                    </a:p>
                    <a:p>
                      <a:pPr algn="just" rtl="0" fontAlgn="base"/>
                      <a:r>
                        <a:rPr lang="en-US" sz="1050" b="0" i="0" dirty="0">
                          <a:effectLst/>
                          <a:latin typeface="Times New Roman" panose="02020603050405020304" pitchFamily="18" charset="0"/>
                        </a:rPr>
                        <a:t>1155101677 </a:t>
                      </a:r>
                      <a:endParaRPr lang="en-US" b="0" i="0" dirty="0">
                        <a:effectLst/>
                      </a:endParaRPr>
                    </a:p>
                    <a:p>
                      <a:pPr algn="just" rtl="0" fontAlgn="base"/>
                      <a:r>
                        <a:rPr lang="en-US" sz="1050" b="0" i="0" dirty="0">
                          <a:effectLst/>
                          <a:latin typeface="Times New Roman" panose="02020603050405020304" pitchFamily="18" charset="0"/>
                        </a:rPr>
                        <a:t>1155105238 </a:t>
                      </a:r>
                      <a:endParaRPr lang="en-US" b="0" i="0" dirty="0">
                        <a:effectLst/>
                      </a:endParaRPr>
                    </a:p>
                  </a:txBody>
                  <a:tcPr>
                    <a:lnL>
                      <a:noFill/>
                    </a:lnL>
                    <a:lnR>
                      <a:noFill/>
                    </a:lnR>
                    <a:lnT>
                      <a:noFill/>
                    </a:lnT>
                    <a:lnB>
                      <a:noFill/>
                    </a:lnB>
                  </a:tcPr>
                </a:tc>
                <a:tc>
                  <a:txBody>
                    <a:bodyPr/>
                    <a:lstStyle/>
                    <a:p>
                      <a:endParaRPr lang="zh-CN" altLang="en-US" dirty="0"/>
                    </a:p>
                  </a:txBody>
                  <a:tcPr>
                    <a:lnL>
                      <a:noFill/>
                    </a:lnL>
                    <a:lnT>
                      <a:noFill/>
                    </a:lnT>
                  </a:tcPr>
                </a:tc>
                <a:tc>
                  <a:txBody>
                    <a:bodyPr/>
                    <a:lstStyle/>
                    <a:p>
                      <a:endParaRPr lang="zh-CN" altLang="en-US" dirty="0"/>
                    </a:p>
                  </a:txBody>
                  <a:tcPr>
                    <a:lnT>
                      <a:noFill/>
                    </a:lnT>
                  </a:tcPr>
                </a:tc>
                <a:extLst>
                  <a:ext uri="{0D108BD9-81ED-4DB2-BD59-A6C34878D82A}">
                    <a16:rowId xmlns:a16="http://schemas.microsoft.com/office/drawing/2014/main" val="2003981934"/>
                  </a:ext>
                </a:extLst>
              </a:tr>
              <a:tr h="298580">
                <a:tc>
                  <a:txBody>
                    <a:bodyPr/>
                    <a:lstStyle/>
                    <a:p>
                      <a:pPr algn="just" rtl="0" fontAlgn="base"/>
                      <a:r>
                        <a:rPr lang="en-US" sz="1050" b="1" i="0">
                          <a:effectLst/>
                          <a:latin typeface="Times New Roman" panose="02020603050405020304" pitchFamily="18" charset="0"/>
                        </a:rPr>
                        <a:t>Submit Date:</a:t>
                      </a:r>
                      <a:r>
                        <a:rPr lang="en-US" sz="1050" b="0" i="0">
                          <a:effectLst/>
                          <a:latin typeface="Times New Roman" panose="02020603050405020304" pitchFamily="18" charset="0"/>
                        </a:rPr>
                        <a:t> </a:t>
                      </a:r>
                      <a:endParaRPr lang="en-US" b="0" i="0">
                        <a:effectLst/>
                      </a:endParaRPr>
                    </a:p>
                  </a:txBody>
                  <a:tcPr>
                    <a:lnL>
                      <a:noFill/>
                    </a:lnL>
                    <a:lnR>
                      <a:noFill/>
                    </a:lnR>
                    <a:lnT>
                      <a:noFill/>
                    </a:lnT>
                    <a:lnB>
                      <a:noFill/>
                    </a:lnB>
                  </a:tcPr>
                </a:tc>
                <a:tc gridSpan="3">
                  <a:txBody>
                    <a:bodyPr/>
                    <a:lstStyle/>
                    <a:p>
                      <a:pPr algn="just" rtl="0" fontAlgn="base"/>
                      <a:r>
                        <a:rPr lang="en-US" sz="1050" b="0" i="0" dirty="0">
                          <a:effectLst/>
                          <a:latin typeface="Times New Roman" panose="02020603050405020304" pitchFamily="18" charset="0"/>
                        </a:rPr>
                        <a:t>Nov. 1</a:t>
                      </a:r>
                      <a:r>
                        <a:rPr lang="en-US" sz="800" b="0" i="0" baseline="30000" dirty="0">
                          <a:effectLst/>
                          <a:latin typeface="Times New Roman" panose="02020603050405020304" pitchFamily="18" charset="0"/>
                        </a:rPr>
                        <a:t>st</a:t>
                      </a:r>
                      <a:r>
                        <a:rPr lang="en-US" sz="1050" b="0" i="0" dirty="0">
                          <a:effectLst/>
                          <a:latin typeface="Times New Roman" panose="02020603050405020304" pitchFamily="18" charset="0"/>
                        </a:rPr>
                        <a:t>, 2017 </a:t>
                      </a:r>
                      <a:endParaRPr lang="en-US" b="0" i="0" dirty="0">
                        <a:effectLst/>
                      </a:endParaRPr>
                    </a:p>
                  </a:txBody>
                  <a:tcP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81297001"/>
                  </a:ext>
                </a:extLst>
              </a:tr>
            </a:tbl>
          </a:graphicData>
        </a:graphic>
      </p:graphicFrame>
      <p:pic>
        <p:nvPicPr>
          <p:cNvPr id="1028" name="Picture 4" descr="Image result for movie recommendations">
            <a:extLst>
              <a:ext uri="{FF2B5EF4-FFF2-40B4-BE49-F238E27FC236}">
                <a16:creationId xmlns:a16="http://schemas.microsoft.com/office/drawing/2014/main" id="{AC477679-9BF2-4F55-80C4-2A227DA58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16020"/>
            <a:ext cx="3571875" cy="199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94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C6175-C6DA-4602-BB09-230D34FB80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85F082-2DEF-4226-B558-C94CC8DA95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0703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0236F-6CA4-4E70-9065-6C815D0177F7}"/>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EE661FE7-53D0-49BD-AEC6-A8D5E4A5135F}"/>
              </a:ext>
            </a:extLst>
          </p:cNvPr>
          <p:cNvSpPr>
            <a:spLocks noGrp="1"/>
          </p:cNvSpPr>
          <p:nvPr>
            <p:ph idx="1"/>
          </p:nvPr>
        </p:nvSpPr>
        <p:spPr/>
        <p:txBody>
          <a:bodyPr/>
          <a:lstStyle/>
          <a:p>
            <a:r>
              <a:rPr lang="en-US" altLang="zh-CN" dirty="0">
                <a:hlinkClick r:id="rId2"/>
              </a:rPr>
              <a:t>https://www.google.com.hk/search?q=movie+recommendations&amp;source=lnms&amp;tbm=isch&amp;sa=X&amp;ved=0ahUKEwjpvYLFjM_XAhUBOJQKHTRiBm4Q_AUICigB&amp;biw=1920&amp;bih=949#imgrc=_</a:t>
            </a:r>
            <a:endParaRPr lang="en-US" altLang="zh-CN" dirty="0"/>
          </a:p>
          <a:p>
            <a:endParaRPr lang="zh-CN" altLang="en-US" dirty="0"/>
          </a:p>
        </p:txBody>
      </p:sp>
    </p:spTree>
    <p:extLst>
      <p:ext uri="{BB962C8B-B14F-4D97-AF65-F5344CB8AC3E}">
        <p14:creationId xmlns:p14="http://schemas.microsoft.com/office/powerpoint/2010/main" val="225103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3331F-FA7D-4647-B0C6-9FA0BD5C0122}"/>
              </a:ext>
            </a:extLst>
          </p:cNvPr>
          <p:cNvSpPr>
            <a:spLocks noGrp="1"/>
          </p:cNvSpPr>
          <p:nvPr>
            <p:ph type="title"/>
          </p:nvPr>
        </p:nvSpPr>
        <p:spPr/>
        <p:txBody>
          <a:bodyPr/>
          <a:lstStyle/>
          <a:p>
            <a:r>
              <a:rPr lang="zh-CN" altLang="en-US" dirty="0"/>
              <a:t>用这个</a:t>
            </a:r>
          </a:p>
        </p:txBody>
      </p:sp>
      <p:sp>
        <p:nvSpPr>
          <p:cNvPr id="3" name="内容占位符 2">
            <a:extLst>
              <a:ext uri="{FF2B5EF4-FFF2-40B4-BE49-F238E27FC236}">
                <a16:creationId xmlns:a16="http://schemas.microsoft.com/office/drawing/2014/main" id="{545ADF0F-F695-47F7-9E93-0F1E4E180E36}"/>
              </a:ext>
            </a:extLst>
          </p:cNvPr>
          <p:cNvSpPr>
            <a:spLocks noGrp="1"/>
          </p:cNvSpPr>
          <p:nvPr>
            <p:ph idx="1"/>
          </p:nvPr>
        </p:nvSpPr>
        <p:spPr/>
        <p:txBody>
          <a:bodyPr/>
          <a:lstStyle/>
          <a:p>
            <a:r>
              <a:rPr lang="en-US" altLang="zh-CN" dirty="0"/>
              <a:t>http://blog.csdn.net/qq_20282263/article/details/52692318</a:t>
            </a:r>
            <a:endParaRPr lang="zh-CN" altLang="en-US" dirty="0"/>
          </a:p>
        </p:txBody>
      </p:sp>
    </p:spTree>
    <p:extLst>
      <p:ext uri="{BB962C8B-B14F-4D97-AF65-F5344CB8AC3E}">
        <p14:creationId xmlns:p14="http://schemas.microsoft.com/office/powerpoint/2010/main" val="35002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BDE02-C0DC-4C0B-A1DA-A7DAF0A49A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0FA8B5-CE07-401D-93E2-E20BA5C7FD2F}"/>
              </a:ext>
            </a:extLst>
          </p:cNvPr>
          <p:cNvSpPr>
            <a:spLocks noGrp="1"/>
          </p:cNvSpPr>
          <p:nvPr>
            <p:ph idx="1"/>
          </p:nvPr>
        </p:nvSpPr>
        <p:spPr/>
        <p:txBody>
          <a:bodyPr/>
          <a:lstStyle/>
          <a:p>
            <a:r>
              <a:rPr lang="zh-CN" altLang="en-US" dirty="0"/>
              <a:t>介绍数据集</a:t>
            </a:r>
            <a:endParaRPr lang="en-US" altLang="zh-CN" dirty="0"/>
          </a:p>
          <a:p>
            <a:r>
              <a:rPr lang="en-US" altLang="zh-CN" dirty="0"/>
              <a:t>Motivation</a:t>
            </a:r>
          </a:p>
          <a:p>
            <a:r>
              <a:rPr lang="zh-CN" altLang="en-US" dirty="0"/>
              <a:t>做这个</a:t>
            </a:r>
            <a:r>
              <a:rPr lang="en-US" altLang="zh-CN" dirty="0" err="1"/>
              <a:t>proj</a:t>
            </a:r>
            <a:r>
              <a:rPr lang="zh-CN" altLang="en-US" dirty="0"/>
              <a:t>用了什么</a:t>
            </a:r>
            <a:r>
              <a:rPr lang="en-US" altLang="zh-CN" dirty="0"/>
              <a:t>techniques. </a:t>
            </a:r>
          </a:p>
          <a:p>
            <a:r>
              <a:rPr lang="zh-CN" altLang="en-US" dirty="0"/>
              <a:t>遇到什么问题</a:t>
            </a:r>
            <a:endParaRPr lang="en-US" altLang="zh-CN" dirty="0"/>
          </a:p>
          <a:p>
            <a:r>
              <a:rPr lang="zh-CN" altLang="en-US" dirty="0"/>
              <a:t>介绍结果</a:t>
            </a:r>
            <a:endParaRPr lang="en-US" altLang="zh-CN" dirty="0"/>
          </a:p>
          <a:p>
            <a:r>
              <a:rPr lang="zh-CN" altLang="en-US" dirty="0"/>
              <a:t>每个人大概讲</a:t>
            </a:r>
            <a:r>
              <a:rPr lang="en-US" altLang="zh-CN" dirty="0"/>
              <a:t>2.5-3</a:t>
            </a:r>
            <a:r>
              <a:rPr lang="zh-CN" altLang="en-US" dirty="0"/>
              <a:t>分钟</a:t>
            </a:r>
          </a:p>
        </p:txBody>
      </p:sp>
    </p:spTree>
    <p:extLst>
      <p:ext uri="{BB962C8B-B14F-4D97-AF65-F5344CB8AC3E}">
        <p14:creationId xmlns:p14="http://schemas.microsoft.com/office/powerpoint/2010/main" val="35948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03F0-C01E-44BB-AF9F-A7DB8DA82609}"/>
              </a:ext>
            </a:extLst>
          </p:cNvPr>
          <p:cNvSpPr>
            <a:spLocks noGrp="1"/>
          </p:cNvSpPr>
          <p:nvPr>
            <p:ph type="title"/>
          </p:nvPr>
        </p:nvSpPr>
        <p:spPr/>
        <p:txBody>
          <a:bodyPr/>
          <a:lstStyle/>
          <a:p>
            <a:r>
              <a:rPr lang="en-US" altLang="zh-CN" b="1" dirty="0"/>
              <a:t>Motivation </a:t>
            </a:r>
            <a:endParaRPr lang="zh-CN" altLang="en-US" dirty="0"/>
          </a:p>
        </p:txBody>
      </p:sp>
      <p:sp>
        <p:nvSpPr>
          <p:cNvPr id="3" name="内容占位符 2">
            <a:extLst>
              <a:ext uri="{FF2B5EF4-FFF2-40B4-BE49-F238E27FC236}">
                <a16:creationId xmlns:a16="http://schemas.microsoft.com/office/drawing/2014/main" id="{E305E4C1-EB7E-4402-8ABB-92F4452DE59E}"/>
              </a:ext>
            </a:extLst>
          </p:cNvPr>
          <p:cNvSpPr>
            <a:spLocks noGrp="1"/>
          </p:cNvSpPr>
          <p:nvPr>
            <p:ph idx="1"/>
          </p:nvPr>
        </p:nvSpPr>
        <p:spPr/>
        <p:txBody>
          <a:bodyPr/>
          <a:lstStyle/>
          <a:p>
            <a:r>
              <a:rPr lang="en-US" altLang="zh-CN" dirty="0"/>
              <a:t>Everyone have different personal preferences and taste to movies, want to see if we can find someone that have similar taste of movies to him/her.  </a:t>
            </a:r>
          </a:p>
          <a:p>
            <a:r>
              <a:rPr lang="en-US" altLang="zh-CN" dirty="0"/>
              <a:t>Want to apply the recommender systems techniques we have learned in the lecture to solve practical problems.</a:t>
            </a:r>
          </a:p>
          <a:p>
            <a:r>
              <a:rPr lang="en-US" altLang="zh-CN" dirty="0"/>
              <a:t>//TODO</a:t>
            </a:r>
          </a:p>
          <a:p>
            <a:endParaRPr lang="en-US" altLang="zh-CN" dirty="0"/>
          </a:p>
          <a:p>
            <a:endParaRPr lang="zh-CN" altLang="en-US" dirty="0"/>
          </a:p>
        </p:txBody>
      </p:sp>
    </p:spTree>
    <p:extLst>
      <p:ext uri="{BB962C8B-B14F-4D97-AF65-F5344CB8AC3E}">
        <p14:creationId xmlns:p14="http://schemas.microsoft.com/office/powerpoint/2010/main" val="145496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BBCE2-1878-4DB7-BBA1-01B881E63629}"/>
              </a:ext>
            </a:extLst>
          </p:cNvPr>
          <p:cNvSpPr>
            <a:spLocks noGrp="1"/>
          </p:cNvSpPr>
          <p:nvPr>
            <p:ph type="title"/>
          </p:nvPr>
        </p:nvSpPr>
        <p:spPr/>
        <p:txBody>
          <a:bodyPr/>
          <a:lstStyle/>
          <a:p>
            <a:r>
              <a:rPr lang="en-US" altLang="zh-CN" dirty="0"/>
              <a:t>Introduction to the Dataset</a:t>
            </a:r>
            <a:endParaRPr lang="zh-CN" altLang="en-US" dirty="0"/>
          </a:p>
        </p:txBody>
      </p:sp>
      <p:sp>
        <p:nvSpPr>
          <p:cNvPr id="3" name="内容占位符 2">
            <a:extLst>
              <a:ext uri="{FF2B5EF4-FFF2-40B4-BE49-F238E27FC236}">
                <a16:creationId xmlns:a16="http://schemas.microsoft.com/office/drawing/2014/main" id="{0A0B7570-DE7F-425C-92AA-CF710339794D}"/>
              </a:ext>
            </a:extLst>
          </p:cNvPr>
          <p:cNvSpPr>
            <a:spLocks noGrp="1"/>
          </p:cNvSpPr>
          <p:nvPr>
            <p:ph idx="1"/>
          </p:nvPr>
        </p:nvSpPr>
        <p:spPr/>
        <p:txBody>
          <a:bodyPr/>
          <a:lstStyle/>
          <a:p>
            <a:r>
              <a:rPr lang="en-US" altLang="zh-CN" dirty="0" err="1"/>
              <a:t>Movielen</a:t>
            </a:r>
            <a:r>
              <a:rPr lang="en-US" altLang="zh-CN" dirty="0"/>
              <a:t> //TODO</a:t>
            </a:r>
            <a:endParaRPr lang="zh-CN" altLang="en-US" dirty="0"/>
          </a:p>
        </p:txBody>
      </p:sp>
    </p:spTree>
    <p:extLst>
      <p:ext uri="{BB962C8B-B14F-4D97-AF65-F5344CB8AC3E}">
        <p14:creationId xmlns:p14="http://schemas.microsoft.com/office/powerpoint/2010/main" val="258760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94705-45FE-4F64-80AD-B981557A34F8}"/>
              </a:ext>
            </a:extLst>
          </p:cNvPr>
          <p:cNvSpPr>
            <a:spLocks noGrp="1"/>
          </p:cNvSpPr>
          <p:nvPr>
            <p:ph type="title"/>
          </p:nvPr>
        </p:nvSpPr>
        <p:spPr/>
        <p:txBody>
          <a:bodyPr/>
          <a:lstStyle/>
          <a:p>
            <a:r>
              <a:rPr lang="en-US" altLang="zh-CN" dirty="0"/>
              <a:t>Techniques we have used.</a:t>
            </a:r>
            <a:endParaRPr lang="zh-CN" altLang="en-US" dirty="0"/>
          </a:p>
        </p:txBody>
      </p:sp>
      <p:sp>
        <p:nvSpPr>
          <p:cNvPr id="3" name="内容占位符 2">
            <a:extLst>
              <a:ext uri="{FF2B5EF4-FFF2-40B4-BE49-F238E27FC236}">
                <a16:creationId xmlns:a16="http://schemas.microsoft.com/office/drawing/2014/main" id="{13429DAD-8EA6-4330-A7EF-3E22E10EEE87}"/>
              </a:ext>
            </a:extLst>
          </p:cNvPr>
          <p:cNvSpPr>
            <a:spLocks noGrp="1"/>
          </p:cNvSpPr>
          <p:nvPr>
            <p:ph idx="1"/>
          </p:nvPr>
        </p:nvSpPr>
        <p:spPr/>
        <p:txBody>
          <a:bodyPr/>
          <a:lstStyle/>
          <a:p>
            <a:r>
              <a:rPr lang="en-US" altLang="zh-CN" dirty="0"/>
              <a:t>HADOOP – Pre-process of data and Post-process of our results.</a:t>
            </a:r>
          </a:p>
          <a:p>
            <a:pPr marL="0" indent="0">
              <a:buNone/>
            </a:pPr>
            <a:r>
              <a:rPr lang="en-US" altLang="zh-CN" dirty="0"/>
              <a:t>	Pre-process: ratings.dat contains timestamp which have no use of our computation. Use Hadoop to eliminate all the timestamp of all ratings.</a:t>
            </a:r>
          </a:p>
          <a:p>
            <a:pPr marL="0" indent="0">
              <a:buNone/>
            </a:pPr>
            <a:r>
              <a:rPr lang="en-US" altLang="zh-CN" dirty="0"/>
              <a:t>	Post-process: ratings.dat contains only movie ID which we need to go to movies.dat to find out what categories and name of that movie. We use Hadoop to join the two file to find the relevant movie names and categories.</a:t>
            </a:r>
          </a:p>
          <a:p>
            <a:pPr marL="0" indent="0">
              <a:buNone/>
            </a:pPr>
            <a:endParaRPr lang="zh-CN" altLang="en-US" dirty="0"/>
          </a:p>
        </p:txBody>
      </p:sp>
    </p:spTree>
    <p:extLst>
      <p:ext uri="{BB962C8B-B14F-4D97-AF65-F5344CB8AC3E}">
        <p14:creationId xmlns:p14="http://schemas.microsoft.com/office/powerpoint/2010/main" val="67038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01FDF-1442-4A32-8D74-A9B5DDFCE6D6}"/>
              </a:ext>
            </a:extLst>
          </p:cNvPr>
          <p:cNvSpPr>
            <a:spLocks noGrp="1"/>
          </p:cNvSpPr>
          <p:nvPr>
            <p:ph type="title"/>
          </p:nvPr>
        </p:nvSpPr>
        <p:spPr/>
        <p:txBody>
          <a:bodyPr/>
          <a:lstStyle/>
          <a:p>
            <a:r>
              <a:rPr lang="en-US" altLang="zh-CN" dirty="0"/>
              <a:t>CF(collaborative filtering) </a:t>
            </a:r>
            <a:endParaRPr lang="zh-CN" altLang="en-US" dirty="0"/>
          </a:p>
        </p:txBody>
      </p:sp>
      <p:sp>
        <p:nvSpPr>
          <p:cNvPr id="3" name="内容占位符 2">
            <a:extLst>
              <a:ext uri="{FF2B5EF4-FFF2-40B4-BE49-F238E27FC236}">
                <a16:creationId xmlns:a16="http://schemas.microsoft.com/office/drawing/2014/main" id="{E83F57B1-ADFE-47A7-9C2D-C0F7948B48C3}"/>
              </a:ext>
            </a:extLst>
          </p:cNvPr>
          <p:cNvSpPr>
            <a:spLocks noGrp="1"/>
          </p:cNvSpPr>
          <p:nvPr>
            <p:ph idx="1"/>
          </p:nvPr>
        </p:nvSpPr>
        <p:spPr/>
        <p:txBody>
          <a:bodyPr/>
          <a:lstStyle/>
          <a:p>
            <a:r>
              <a:rPr lang="en-US" altLang="zh-CN" dirty="0"/>
              <a:t>Compute the similarity of all users to our user.</a:t>
            </a:r>
          </a:p>
          <a:p>
            <a:pPr lvl="1"/>
            <a:r>
              <a:rPr lang="en-US" altLang="zh-CN" dirty="0"/>
              <a:t>First find out which user watch the same movie (some taste) of our user</a:t>
            </a:r>
          </a:p>
          <a:p>
            <a:pPr lvl="1"/>
            <a:r>
              <a:rPr lang="en-US" altLang="zh-CN" dirty="0"/>
              <a:t>Loop to find the similarity of them.</a:t>
            </a:r>
          </a:p>
          <a:p>
            <a:pPr lvl="1"/>
            <a:r>
              <a:rPr lang="en-US" altLang="zh-CN" dirty="0"/>
              <a:t>Compute the cos-distance of them, use this to find the similarity.</a:t>
            </a:r>
          </a:p>
          <a:p>
            <a:endParaRPr lang="zh-CN" altLang="en-US" dirty="0"/>
          </a:p>
        </p:txBody>
      </p:sp>
    </p:spTree>
    <p:extLst>
      <p:ext uri="{BB962C8B-B14F-4D97-AF65-F5344CB8AC3E}">
        <p14:creationId xmlns:p14="http://schemas.microsoft.com/office/powerpoint/2010/main" val="408378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6E10C-8030-4E79-8092-CDE596F1FF16}"/>
              </a:ext>
            </a:extLst>
          </p:cNvPr>
          <p:cNvSpPr>
            <a:spLocks noGrp="1"/>
          </p:cNvSpPr>
          <p:nvPr>
            <p:ph type="title"/>
          </p:nvPr>
        </p:nvSpPr>
        <p:spPr/>
        <p:txBody>
          <a:bodyPr/>
          <a:lstStyle/>
          <a:p>
            <a:r>
              <a:rPr lang="en-US" altLang="zh-CN" dirty="0"/>
              <a:t>Some recommender systems methods.</a:t>
            </a:r>
            <a:endParaRPr lang="zh-CN" altLang="en-US" dirty="0"/>
          </a:p>
        </p:txBody>
      </p:sp>
      <p:sp>
        <p:nvSpPr>
          <p:cNvPr id="3" name="内容占位符 2">
            <a:extLst>
              <a:ext uri="{FF2B5EF4-FFF2-40B4-BE49-F238E27FC236}">
                <a16:creationId xmlns:a16="http://schemas.microsoft.com/office/drawing/2014/main" id="{2CD4CC3D-70B1-45C0-A901-3317AE538F4E}"/>
              </a:ext>
            </a:extLst>
          </p:cNvPr>
          <p:cNvSpPr>
            <a:spLocks noGrp="1"/>
          </p:cNvSpPr>
          <p:nvPr>
            <p:ph idx="1"/>
          </p:nvPr>
        </p:nvSpPr>
        <p:spPr/>
        <p:txBody>
          <a:bodyPr/>
          <a:lstStyle/>
          <a:p>
            <a:r>
              <a:rPr lang="en-US" altLang="zh-CN" dirty="0"/>
              <a:t>//TODO</a:t>
            </a:r>
            <a:endParaRPr lang="zh-CN" altLang="en-US" dirty="0"/>
          </a:p>
        </p:txBody>
      </p:sp>
    </p:spTree>
    <p:extLst>
      <p:ext uri="{BB962C8B-B14F-4D97-AF65-F5344CB8AC3E}">
        <p14:creationId xmlns:p14="http://schemas.microsoft.com/office/powerpoint/2010/main" val="232634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DF378-D14D-4C20-91F5-EFF256E6AC67}"/>
              </a:ext>
            </a:extLst>
          </p:cNvPr>
          <p:cNvSpPr>
            <a:spLocks noGrp="1"/>
          </p:cNvSpPr>
          <p:nvPr>
            <p:ph type="title"/>
          </p:nvPr>
        </p:nvSpPr>
        <p:spPr/>
        <p:txBody>
          <a:bodyPr/>
          <a:lstStyle/>
          <a:p>
            <a:r>
              <a:rPr lang="en-US" altLang="zh-CN" dirty="0"/>
              <a:t>Problems encountered</a:t>
            </a:r>
            <a:endParaRPr lang="zh-CN" altLang="en-US" dirty="0"/>
          </a:p>
        </p:txBody>
      </p:sp>
      <p:sp>
        <p:nvSpPr>
          <p:cNvPr id="3" name="内容占位符 2">
            <a:extLst>
              <a:ext uri="{FF2B5EF4-FFF2-40B4-BE49-F238E27FC236}">
                <a16:creationId xmlns:a16="http://schemas.microsoft.com/office/drawing/2014/main" id="{0E6CF457-008F-447D-BBDC-1E5A2CB848AC}"/>
              </a:ext>
            </a:extLst>
          </p:cNvPr>
          <p:cNvSpPr>
            <a:spLocks noGrp="1"/>
          </p:cNvSpPr>
          <p:nvPr>
            <p:ph idx="1"/>
          </p:nvPr>
        </p:nvSpPr>
        <p:spPr/>
        <p:txBody>
          <a:bodyPr/>
          <a:lstStyle/>
          <a:p>
            <a:r>
              <a:rPr lang="en-US" altLang="zh-CN" dirty="0"/>
              <a:t>Originally we</a:t>
            </a:r>
            <a:r>
              <a:rPr lang="zh-CN" altLang="en-US" dirty="0"/>
              <a:t> </a:t>
            </a:r>
            <a:r>
              <a:rPr lang="en-US" altLang="zh-CN" dirty="0"/>
              <a:t>want</a:t>
            </a:r>
            <a:r>
              <a:rPr lang="zh-CN" altLang="en-US" dirty="0"/>
              <a:t> </a:t>
            </a:r>
            <a:r>
              <a:rPr lang="en-US" altLang="zh-CN" dirty="0"/>
              <a:t>to</a:t>
            </a:r>
            <a:r>
              <a:rPr lang="zh-CN" altLang="en-US" dirty="0"/>
              <a:t> </a:t>
            </a:r>
            <a:endParaRPr lang="en-US" altLang="zh-CN" dirty="0"/>
          </a:p>
        </p:txBody>
      </p:sp>
    </p:spTree>
    <p:extLst>
      <p:ext uri="{BB962C8B-B14F-4D97-AF65-F5344CB8AC3E}">
        <p14:creationId xmlns:p14="http://schemas.microsoft.com/office/powerpoint/2010/main" val="2265361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245</Words>
  <Application>Microsoft Office PowerPoint</Application>
  <PresentationFormat>宽屏</PresentationFormat>
  <Paragraphs>40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CMSC5741 Big Data Tech. &amp;Apps    Topic: A Simple Movie Recommendation System  </vt:lpstr>
      <vt:lpstr>用这个</vt:lpstr>
      <vt:lpstr>PowerPoint 演示文稿</vt:lpstr>
      <vt:lpstr>Motivation </vt:lpstr>
      <vt:lpstr>Introduction to the Dataset</vt:lpstr>
      <vt:lpstr>Techniques we have used.</vt:lpstr>
      <vt:lpstr>CF(collaborative filtering) </vt:lpstr>
      <vt:lpstr>Some recommender systems methods.</vt:lpstr>
      <vt:lpstr>Problems encountered</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CMSC5741 Big Data Tech. &amp;Apps    Topic: A Simple Movie Recommendation System  </dc:title>
  <dc:creator>张土鑫</dc:creator>
  <cp:lastModifiedBy>张土鑫</cp:lastModifiedBy>
  <cp:revision>6</cp:revision>
  <dcterms:created xsi:type="dcterms:W3CDTF">2017-11-21T06:59:14Z</dcterms:created>
  <dcterms:modified xsi:type="dcterms:W3CDTF">2017-11-21T07:33:38Z</dcterms:modified>
</cp:coreProperties>
</file>