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3" r:id="rId5"/>
    <p:sldId id="264" r:id="rId6"/>
    <p:sldId id="256" r:id="rId7"/>
    <p:sldId id="257" r:id="rId8"/>
    <p:sldId id="265" r:id="rId9"/>
    <p:sldId id="267" r:id="rId10"/>
    <p:sldId id="268" r:id="rId11"/>
    <p:sldId id="258" r:id="rId12"/>
    <p:sldId id="25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4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0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C5EB-04DA-475E-ACC5-0D0945ECB1C3}" type="datetimeFigureOut">
              <a:rPr lang="zh-CN" altLang="en-US" smtClean="0"/>
              <a:t>2021-11-5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3A6D-4C27-4F38-9954-A7BB7DCA7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MotionEvent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77365" y="1694180"/>
          <a:ext cx="8637270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635"/>
                <a:gridCol w="4318635"/>
              </a:tblGrid>
              <a:tr h="715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事件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简介</a:t>
                      </a:r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ACTION_DOWN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手指 初次接触到屏幕 时触发</a:t>
                      </a:r>
                    </a:p>
                  </a:txBody>
                  <a:tcPr anchor="ctr" anchorCtr="1"/>
                </a:tc>
              </a:tr>
              <a:tr h="699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ACTION_MOVE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手指 在屏幕上滑动时触发，会多次触发</a:t>
                      </a:r>
                    </a:p>
                  </a:txBody>
                  <a:tcPr anchor="ctr" anchorCtr="1"/>
                </a:tc>
              </a:tr>
              <a:tr h="684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ACTION_UP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手指 离开屏幕 时触发</a:t>
                      </a:r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ACTION_CANCEL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事件 被上层拦截 时触发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4" y="1511912"/>
            <a:ext cx="5915851" cy="2572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&amp;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4" y="1888133"/>
            <a:ext cx="9916909" cy="147658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7569200" y="1534138"/>
            <a:ext cx="1066800" cy="35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36000" y="1352897"/>
            <a:ext cx="14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274" y="907283"/>
            <a:ext cx="883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结论：如果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事件没有处理，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事件也处理不了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针对叶节点的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4" y="3862288"/>
            <a:ext cx="5548726" cy="1419423"/>
          </a:xfrm>
          <a:prstGeom prst="rect">
            <a:avLst/>
          </a:prstGeom>
        </p:spPr>
      </p:pic>
      <p:sp>
        <p:nvSpPr>
          <p:cNvPr id="12" name="左右箭头 11"/>
          <p:cNvSpPr/>
          <p:nvPr/>
        </p:nvSpPr>
        <p:spPr>
          <a:xfrm>
            <a:off x="6463125" y="4483099"/>
            <a:ext cx="927100" cy="177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41" y="3976232"/>
            <a:ext cx="4235759" cy="112410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2800" y="5702300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target.net=null</a:t>
            </a:r>
          </a:p>
          <a:p>
            <a:r>
              <a:rPr lang="en-US" altLang="zh-CN" dirty="0" err="1" smtClean="0"/>
              <a:t>newTouchTarget</a:t>
            </a:r>
            <a:r>
              <a:rPr lang="en-US" altLang="zh-CN" dirty="0" smtClean="0"/>
              <a:t>  ==</a:t>
            </a:r>
            <a:r>
              <a:rPr lang="en-US" altLang="zh-CN" dirty="0" err="1" smtClean="0"/>
              <a:t>mFirstTouchTarget</a:t>
            </a:r>
            <a:r>
              <a:rPr lang="en-US" altLang="zh-CN" dirty="0" smtClean="0"/>
              <a:t>!=null</a:t>
            </a:r>
          </a:p>
          <a:p>
            <a:r>
              <a:rPr lang="en-US" altLang="zh-CN" dirty="0" err="1" smtClean="0"/>
              <a:t>alreadyDispatchedToNewTouchTarget</a:t>
            </a:r>
            <a:r>
              <a:rPr lang="en-US" altLang="zh-CN" dirty="0" smtClean="0"/>
              <a:t> = true;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524500" y="5281711"/>
            <a:ext cx="2705100" cy="106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6" y="926765"/>
            <a:ext cx="5611008" cy="4801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85" y="1388792"/>
            <a:ext cx="5401429" cy="38772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4400" y="1295400"/>
            <a:ext cx="161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子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err="1" smtClean="0">
                <a:solidFill>
                  <a:srgbClr val="FF0000"/>
                </a:solidFill>
              </a:rPr>
              <a:t>listView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5400" y="158750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ViewPager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内部拦截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子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view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处理事件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723044"/>
            <a:ext cx="5765800" cy="59601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2663" y="1619794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外部类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17" y="2408333"/>
            <a:ext cx="4968400" cy="18671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5100" y="1358900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listView</a:t>
            </a:r>
            <a:r>
              <a:rPr lang="en-US" altLang="zh-CN" dirty="0" smtClean="0"/>
              <a:t>:</a:t>
            </a:r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不用处理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68388" y="338693"/>
            <a:ext cx="27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viewPager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外部拦截：父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view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处理是否拦截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总结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52500"/>
            <a:ext cx="97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ViewGroup</a:t>
            </a:r>
            <a:r>
              <a:rPr lang="zh-CN" altLang="en-US" dirty="0"/>
              <a:t>：</a:t>
            </a:r>
            <a:r>
              <a:rPr lang="zh-CN" altLang="en-US" dirty="0" smtClean="0"/>
              <a:t>先要走分发流程，如果没人处理，就再走处理流程</a:t>
            </a:r>
            <a:endParaRPr lang="en-US" altLang="zh-CN" dirty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只能走处理流程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300" y="2260600"/>
            <a:ext cx="8750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分发流程：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Down—</a:t>
            </a:r>
            <a:r>
              <a:rPr lang="zh-CN" altLang="en-US" dirty="0" smtClean="0"/>
              <a:t>确定事件给谁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先看是否拦截后自己处理（即不分发下去）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分发下去：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遍历分发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领取事件的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处理事件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没人领取，在看下自己是否处理事件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Move----</a:t>
            </a:r>
            <a:r>
              <a:rPr lang="zh-CN" altLang="en-US" dirty="0" smtClean="0"/>
              <a:t>处理事件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先看是否拦截后自己处理（即不分发下去）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分发下去：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zh-CN" altLang="en-US" dirty="0" smtClean="0"/>
              <a:t>直接由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事件确定的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5" name="左箭头标注 4"/>
          <p:cNvSpPr/>
          <p:nvPr/>
        </p:nvSpPr>
        <p:spPr>
          <a:xfrm>
            <a:off x="5617845" y="4834890"/>
            <a:ext cx="2165350" cy="1115695"/>
          </a:xfrm>
          <a:prstGeom prst="leftArrow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子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zh-CN" altLang="en-US" dirty="0">
                <a:solidFill>
                  <a:srgbClr val="FF0000"/>
                </a:solidFill>
              </a:rPr>
              <a:t>可以请求不拦截</a:t>
            </a:r>
          </a:p>
        </p:txBody>
      </p:sp>
    </p:spTree>
    <p:extLst>
      <p:ext uri="{BB962C8B-B14F-4D97-AF65-F5344CB8AC3E}">
        <p14:creationId xmlns:p14="http://schemas.microsoft.com/office/powerpoint/2010/main" val="1823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1600" y="228600"/>
            <a:ext cx="5253990" cy="6435725"/>
            <a:chOff x="7140" y="1167"/>
            <a:chExt cx="4920" cy="7605"/>
          </a:xfrm>
        </p:grpSpPr>
        <p:pic>
          <p:nvPicPr>
            <p:cNvPr id="3" name="图片 2" descr="流程总图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" y="1167"/>
              <a:ext cx="4920" cy="760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191" y="6461"/>
              <a:ext cx="4827" cy="22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140" y="6379"/>
              <a:ext cx="1728" cy="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处理事件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4800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，先要走分发流程，在走处理流程</a:t>
            </a:r>
            <a:endParaRPr lang="en-US" altLang="zh-CN" dirty="0" smtClean="0"/>
          </a:p>
          <a:p>
            <a:r>
              <a:rPr lang="en-US" altLang="zh-CN" dirty="0" smtClean="0"/>
              <a:t>View </a:t>
            </a:r>
            <a:r>
              <a:rPr lang="zh-CN" altLang="en-US" dirty="0" smtClean="0"/>
              <a:t>只能走处理流程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299200" y="1663700"/>
            <a:ext cx="20955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72805" y="1117600"/>
            <a:ext cx="292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DecorView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FrameLayout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FrameLayout</a:t>
            </a:r>
            <a:r>
              <a:rPr lang="zh-CN" altLang="en-US" dirty="0" smtClean="0"/>
              <a:t>没有</a:t>
            </a:r>
            <a:r>
              <a:rPr lang="en-US" altLang="zh-CN" dirty="0" err="1" smtClean="0"/>
              <a:t>dispatchTouchEvent</a:t>
            </a:r>
            <a:r>
              <a:rPr lang="en-US" altLang="zh-CN" dirty="0" smtClean="0"/>
              <a:t>(event)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045200" y="2463800"/>
            <a:ext cx="242760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99200" y="30734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1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View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继承关系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8069" y="741045"/>
            <a:ext cx="8236541" cy="5935345"/>
            <a:chOff x="3536" y="1167"/>
            <a:chExt cx="12129" cy="84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6" y="1167"/>
              <a:ext cx="12129" cy="847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300" y="2338"/>
              <a:ext cx="6244" cy="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View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的只能处理事件</a:t>
              </a:r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</a:rPr>
                <a:t>ViewGroup</a:t>
              </a:r>
              <a:r>
                <a:rPr lang="zh-CN" altLang="en-US">
                  <a:solidFill>
                    <a:srgbClr val="FF0000"/>
                  </a:solidFill>
                </a:rPr>
                <a:t>的才能进行分发事件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0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7" y="1280988"/>
            <a:ext cx="5849166" cy="178142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3721100" y="2590800"/>
            <a:ext cx="8763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1100" y="27378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重写的</a:t>
            </a:r>
            <a:r>
              <a:rPr lang="en-US" altLang="zh-CN" dirty="0" err="1" smtClean="0">
                <a:solidFill>
                  <a:srgbClr val="FF0000"/>
                </a:solidFill>
              </a:rPr>
              <a:t>onTouch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" y="685800"/>
            <a:ext cx="478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View.java----------</a:t>
            </a:r>
            <a:r>
              <a:rPr lang="en-US" altLang="zh-CN" dirty="0" err="1" smtClean="0"/>
              <a:t>dispatchTouchEvent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83" y="716965"/>
            <a:ext cx="4233444" cy="1333686"/>
          </a:xfrm>
          <a:prstGeom prst="rect">
            <a:avLst/>
          </a:prstGeom>
        </p:spPr>
      </p:pic>
      <p:sp>
        <p:nvSpPr>
          <p:cNvPr id="10" name="左右箭头 9"/>
          <p:cNvSpPr/>
          <p:nvPr/>
        </p:nvSpPr>
        <p:spPr>
          <a:xfrm>
            <a:off x="6715533" y="1425921"/>
            <a:ext cx="876300" cy="312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4417" y="4372224"/>
            <a:ext cx="6522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onTouch</a:t>
            </a:r>
            <a:r>
              <a:rPr lang="en-US" altLang="zh-CN" dirty="0" smtClean="0"/>
              <a:t>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return true ----- result=true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onTouchEvent</a:t>
            </a:r>
            <a:r>
              <a:rPr lang="en-US" altLang="zh-CN" dirty="0" smtClean="0">
                <a:sym typeface="Wingdings" panose="05000000000000000000" pitchFamily="2" charset="2"/>
              </a:rPr>
              <a:t>------</a:t>
            </a:r>
            <a:r>
              <a:rPr lang="en-US" altLang="zh-CN" dirty="0" err="1" smtClean="0">
                <a:sym typeface="Wingdings" panose="05000000000000000000" pitchFamily="2" charset="2"/>
              </a:rPr>
              <a:t>onClick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en-US" altLang="zh-CN" dirty="0" smtClean="0">
                <a:sym typeface="Wingdings" panose="05000000000000000000" pitchFamily="2" charset="2"/>
              </a:rPr>
              <a:t>lickable   true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onTouch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en-US" altLang="zh-CN" dirty="0" err="1" smtClean="0">
                <a:sym typeface="Wingdings" panose="05000000000000000000" pitchFamily="2" charset="2"/>
              </a:rPr>
              <a:t>onClick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7" y="3247138"/>
            <a:ext cx="3696216" cy="75258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2590800" y="3505200"/>
            <a:ext cx="2222500" cy="27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58" y="2281115"/>
            <a:ext cx="3696216" cy="2219635"/>
          </a:xfrm>
          <a:prstGeom prst="rect">
            <a:avLst/>
          </a:prstGeom>
        </p:spPr>
      </p:pic>
      <p:sp>
        <p:nvSpPr>
          <p:cNvPr id="15" name="左右箭头 14"/>
          <p:cNvSpPr/>
          <p:nvPr/>
        </p:nvSpPr>
        <p:spPr>
          <a:xfrm>
            <a:off x="5145292" y="4677804"/>
            <a:ext cx="876300" cy="312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04" y="4989974"/>
            <a:ext cx="4029637" cy="1619476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8851900" y="4229100"/>
            <a:ext cx="419100" cy="760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879069"/>
            <a:ext cx="949775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00" y="825500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事件没有处理，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事件也处理不了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针对叶节点的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88100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0" y="1525280"/>
            <a:ext cx="7264820" cy="5299181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918200" y="3366532"/>
            <a:ext cx="1028700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37400" y="29972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处理事件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534400" y="3366532"/>
            <a:ext cx="127000" cy="284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118100" y="6210300"/>
            <a:ext cx="341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13400" y="1701800"/>
            <a:ext cx="636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alreadyDispatchedToNewTouchTarget</a:t>
            </a:r>
            <a:r>
              <a:rPr lang="en-US" altLang="zh-CN" dirty="0" smtClean="0"/>
              <a:t> &amp;&amp; target == </a:t>
            </a:r>
            <a:r>
              <a:rPr lang="en-US" altLang="zh-CN" dirty="0" err="1" smtClean="0"/>
              <a:t>newTouchTarget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handled = true;                             </a:t>
            </a:r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处理，父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不处理</a:t>
            </a:r>
            <a:endParaRPr lang="en-US" altLang="zh-CN" dirty="0" smtClean="0"/>
          </a:p>
          <a:p>
            <a:r>
              <a:rPr lang="en-US" altLang="zh-CN" dirty="0" smtClean="0"/>
              <a:t>}else{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3" name="左右箭头 22"/>
          <p:cNvSpPr/>
          <p:nvPr/>
        </p:nvSpPr>
        <p:spPr>
          <a:xfrm>
            <a:off x="7594600" y="2312432"/>
            <a:ext cx="939800" cy="177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51450" y="6418302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单点事件的时候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788400" y="35179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不处理，就会走拦截的流程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7772400" y="3873500"/>
            <a:ext cx="8890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/>
          <p:cNvSpPr/>
          <p:nvPr/>
        </p:nvSpPr>
        <p:spPr>
          <a:xfrm>
            <a:off x="9461500" y="2717800"/>
            <a:ext cx="304800" cy="648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59100" y="1194832"/>
            <a:ext cx="570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dispatchTransformedTouchEvent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分发处理事件，判断是否分发给子</a:t>
            </a:r>
            <a:r>
              <a:rPr lang="en-US" altLang="zh-CN" dirty="0" smtClean="0"/>
              <a:t>view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254000"/>
            <a:ext cx="843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Move---</a:t>
            </a:r>
            <a:r>
              <a:rPr lang="zh-CN" altLang="en-US" dirty="0" smtClean="0"/>
              <a:t>不会再分发事件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分发或者处理</a:t>
            </a:r>
            <a:r>
              <a:rPr lang="en-US" altLang="zh-CN" dirty="0" smtClean="0"/>
              <a:t>----else----while    else ----</a:t>
            </a:r>
          </a:p>
          <a:p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 smtClean="0"/>
              <a:t>dispatchTransformedTouchEvent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ev,cancelchild,target.child,target.pointerIdBits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move</a:t>
            </a:r>
            <a:r>
              <a:rPr lang="zh-CN" altLang="en-US" dirty="0" smtClean="0"/>
              <a:t>拦截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处理事件冲突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事件上处理冲突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0" y="5654515"/>
            <a:ext cx="782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父容器可以抢子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的事件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不可以抢父容器的事件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一旦拿到了事件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事件再由谁处理，就是子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说了算的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" y="243301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mGroupFlags</a:t>
            </a:r>
            <a:r>
              <a:rPr lang="en-US" altLang="zh-CN" dirty="0" smtClean="0"/>
              <a:t> |= FLAG_DISALLOW_INTERCEPT&amp;</a:t>
            </a:r>
            <a:r>
              <a:rPr lang="en-US" altLang="zh-CN" dirty="0" smtClean="0"/>
              <a:t> FLAG_DISALLOW_INTERCEPT</a:t>
            </a:r>
            <a:r>
              <a:rPr lang="en-US" altLang="zh-CN" dirty="0" smtClean="0"/>
              <a:t>;!=0------true</a:t>
            </a:r>
          </a:p>
          <a:p>
            <a:r>
              <a:rPr lang="en-US" altLang="zh-CN" dirty="0" err="1" smtClean="0"/>
              <a:t>mGroupFlags</a:t>
            </a:r>
            <a:r>
              <a:rPr lang="en-US" altLang="zh-CN" dirty="0" smtClean="0"/>
              <a:t> &amp;= ~FLAG_DISALLOW_INTERCEPT&amp;</a:t>
            </a:r>
            <a:r>
              <a:rPr lang="en-US" altLang="zh-CN" dirty="0" smtClean="0"/>
              <a:t> FLAG_DISALLOW_INTERCEPT</a:t>
            </a:r>
            <a:r>
              <a:rPr lang="en-US" altLang="zh-CN" dirty="0"/>
              <a:t> </a:t>
            </a:r>
            <a:r>
              <a:rPr lang="en-US" altLang="zh-CN" dirty="0" smtClean="0"/>
              <a:t>!=0-----false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600" y="3193240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事件的目的，取消</a:t>
            </a:r>
            <a:r>
              <a:rPr lang="en-US" altLang="zh-CN" dirty="0" err="1" smtClean="0"/>
              <a:t>listview.cancel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mFirstTouchTarget</a:t>
            </a:r>
            <a:r>
              <a:rPr lang="en-US" altLang="zh-CN" dirty="0" smtClean="0"/>
              <a:t> =null</a:t>
            </a:r>
            <a:r>
              <a:rPr lang="zh-CN" altLang="en-US" dirty="0" smtClean="0"/>
              <a:t>，这个时候</a:t>
            </a:r>
            <a:r>
              <a:rPr lang="en-US" altLang="zh-CN" dirty="0" err="1" smtClean="0"/>
              <a:t>viewpager</a:t>
            </a:r>
            <a:r>
              <a:rPr lang="zh-CN" altLang="en-US" dirty="0" smtClean="0"/>
              <a:t>是没有处理事件的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，走</a:t>
            </a:r>
            <a:r>
              <a:rPr lang="en-US" altLang="zh-CN" dirty="0" smtClean="0"/>
              <a:t>if,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mFirstTouchTarget</a:t>
            </a:r>
            <a:r>
              <a:rPr lang="en-US" altLang="zh-CN" dirty="0" smtClean="0"/>
              <a:t>==null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事件处理的流程一样。就把事件从子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抢过来了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8" y="4042094"/>
            <a:ext cx="328658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&amp;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拦截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100" y="97790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1.Down</a:t>
            </a:r>
            <a:r>
              <a:rPr lang="zh-CN" altLang="en-US" dirty="0" smtClean="0"/>
              <a:t>判断事件是否拦截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465492"/>
            <a:ext cx="8154538" cy="3372321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6814820" y="5561926"/>
            <a:ext cx="1262380" cy="2740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71180" y="5405038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2.intercepted=true</a:t>
            </a:r>
          </a:p>
          <a:p>
            <a:r>
              <a:rPr lang="zh-CN" altLang="en-US" dirty="0" smtClean="0"/>
              <a:t>分发或者处理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拦截：相当于你是最后一个，事件到底处不处理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993998"/>
            <a:ext cx="6032500" cy="140989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400300" y="6016030"/>
            <a:ext cx="346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330700" y="5092700"/>
            <a:ext cx="24701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86550" y="4769534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拦截，走这个，第一次，</a:t>
            </a:r>
            <a:r>
              <a:rPr lang="en-US" altLang="zh-CN" dirty="0" err="1" smtClean="0">
                <a:solidFill>
                  <a:srgbClr val="FF0000"/>
                </a:solidFill>
              </a:rPr>
              <a:t>mFirstTouch</a:t>
            </a:r>
            <a:r>
              <a:rPr lang="en-US" altLang="zh-CN" dirty="0" smtClean="0">
                <a:solidFill>
                  <a:srgbClr val="FF0000"/>
                </a:solidFill>
              </a:rPr>
              <a:t>=null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89500" y="741379"/>
            <a:ext cx="590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dispatchTransformedTouchEvent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分发处理事件，</a:t>
            </a:r>
            <a:r>
              <a:rPr lang="zh-CN" altLang="en-US" dirty="0" smtClean="0"/>
              <a:t>判断是否分发给子</a:t>
            </a:r>
            <a:r>
              <a:rPr lang="en-US" altLang="zh-CN" dirty="0" smtClean="0"/>
              <a:t>view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6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2" y="984141"/>
            <a:ext cx="5229955" cy="156231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&amp;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拦截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6057900" y="1638300"/>
            <a:ext cx="1346200" cy="165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04100" y="15806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是否处理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349500" y="254645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08200" y="2425700"/>
            <a:ext cx="3949700" cy="12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26905" y="2241034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child=null   </a:t>
            </a:r>
            <a:r>
              <a:rPr lang="zh-CN" altLang="en-US" dirty="0" smtClean="0"/>
              <a:t>处理自己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2" y="2840021"/>
            <a:ext cx="5963482" cy="1457528"/>
          </a:xfrm>
          <a:prstGeom prst="rect">
            <a:avLst/>
          </a:prstGeom>
        </p:spPr>
      </p:pic>
      <p:sp>
        <p:nvSpPr>
          <p:cNvPr id="14" name="左右箭头 13"/>
          <p:cNvSpPr/>
          <p:nvPr/>
        </p:nvSpPr>
        <p:spPr>
          <a:xfrm>
            <a:off x="6476388" y="3911600"/>
            <a:ext cx="1103067" cy="165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2880" y="336550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super==View</a:t>
            </a:r>
          </a:p>
          <a:p>
            <a:r>
              <a:rPr lang="en-US" altLang="zh-CN" dirty="0" smtClean="0"/>
              <a:t>View.java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dispatchTouchEvent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4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42a319-275b-469e-97a0-255c6969311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575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思源黑体 CN Medium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55</cp:revision>
  <dcterms:created xsi:type="dcterms:W3CDTF">2021-11-05T02:06:00Z</dcterms:created>
  <dcterms:modified xsi:type="dcterms:W3CDTF">2021-11-05T08:53:55Z</dcterms:modified>
</cp:coreProperties>
</file>