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61" r:id="rId6"/>
    <p:sldId id="266" r:id="rId7"/>
    <p:sldId id="274" r:id="rId8"/>
    <p:sldId id="268" r:id="rId9"/>
    <p:sldId id="260" r:id="rId10"/>
    <p:sldId id="263" r:id="rId11"/>
    <p:sldId id="264" r:id="rId12"/>
    <p:sldId id="265" r:id="rId13"/>
    <p:sldId id="267" r:id="rId14"/>
    <p:sldId id="272" r:id="rId15"/>
    <p:sldId id="273" r:id="rId16"/>
    <p:sldId id="275" r:id="rId17"/>
    <p:sldId id="276" r:id="rId18"/>
    <p:sldId id="277" r:id="rId19"/>
    <p:sldId id="27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1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00C059F-7BF5-4FA1-9171-006ED154C637}"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037FA6-0CB5-4BAE-B7A0-E75DFE7B2413}" type="slidenum">
              <a:rPr lang="zh-CN" altLang="en-US" smtClean="0"/>
              <a:t>‹#›</a:t>
            </a:fld>
            <a:endParaRPr lang="zh-CN" altLang="en-US"/>
          </a:p>
        </p:txBody>
      </p:sp>
    </p:spTree>
    <p:extLst>
      <p:ext uri="{BB962C8B-B14F-4D97-AF65-F5344CB8AC3E}">
        <p14:creationId xmlns:p14="http://schemas.microsoft.com/office/powerpoint/2010/main" val="235469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0C059F-7BF5-4FA1-9171-006ED154C637}"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037FA6-0CB5-4BAE-B7A0-E75DFE7B2413}" type="slidenum">
              <a:rPr lang="zh-CN" altLang="en-US" smtClean="0"/>
              <a:t>‹#›</a:t>
            </a:fld>
            <a:endParaRPr lang="zh-CN" altLang="en-US"/>
          </a:p>
        </p:txBody>
      </p:sp>
    </p:spTree>
    <p:extLst>
      <p:ext uri="{BB962C8B-B14F-4D97-AF65-F5344CB8AC3E}">
        <p14:creationId xmlns:p14="http://schemas.microsoft.com/office/powerpoint/2010/main" val="160320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0C059F-7BF5-4FA1-9171-006ED154C637}"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037FA6-0CB5-4BAE-B7A0-E75DFE7B2413}" type="slidenum">
              <a:rPr lang="zh-CN" altLang="en-US" smtClean="0"/>
              <a:t>‹#›</a:t>
            </a:fld>
            <a:endParaRPr lang="zh-CN" altLang="en-US"/>
          </a:p>
        </p:txBody>
      </p:sp>
    </p:spTree>
    <p:extLst>
      <p:ext uri="{BB962C8B-B14F-4D97-AF65-F5344CB8AC3E}">
        <p14:creationId xmlns:p14="http://schemas.microsoft.com/office/powerpoint/2010/main" val="303142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0C059F-7BF5-4FA1-9171-006ED154C637}"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037FA6-0CB5-4BAE-B7A0-E75DFE7B2413}" type="slidenum">
              <a:rPr lang="zh-CN" altLang="en-US" smtClean="0"/>
              <a:t>‹#›</a:t>
            </a:fld>
            <a:endParaRPr lang="zh-CN" altLang="en-US"/>
          </a:p>
        </p:txBody>
      </p:sp>
    </p:spTree>
    <p:extLst>
      <p:ext uri="{BB962C8B-B14F-4D97-AF65-F5344CB8AC3E}">
        <p14:creationId xmlns:p14="http://schemas.microsoft.com/office/powerpoint/2010/main" val="125011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0C059F-7BF5-4FA1-9171-006ED154C637}"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037FA6-0CB5-4BAE-B7A0-E75DFE7B2413}" type="slidenum">
              <a:rPr lang="zh-CN" altLang="en-US" smtClean="0"/>
              <a:t>‹#›</a:t>
            </a:fld>
            <a:endParaRPr lang="zh-CN" altLang="en-US"/>
          </a:p>
        </p:txBody>
      </p:sp>
    </p:spTree>
    <p:extLst>
      <p:ext uri="{BB962C8B-B14F-4D97-AF65-F5344CB8AC3E}">
        <p14:creationId xmlns:p14="http://schemas.microsoft.com/office/powerpoint/2010/main" val="200794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0C059F-7BF5-4FA1-9171-006ED154C637}"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037FA6-0CB5-4BAE-B7A0-E75DFE7B2413}" type="slidenum">
              <a:rPr lang="zh-CN" altLang="en-US" smtClean="0"/>
              <a:t>‹#›</a:t>
            </a:fld>
            <a:endParaRPr lang="zh-CN" altLang="en-US"/>
          </a:p>
        </p:txBody>
      </p:sp>
    </p:spTree>
    <p:extLst>
      <p:ext uri="{BB962C8B-B14F-4D97-AF65-F5344CB8AC3E}">
        <p14:creationId xmlns:p14="http://schemas.microsoft.com/office/powerpoint/2010/main" val="98896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0C059F-7BF5-4FA1-9171-006ED154C637}" type="datetimeFigureOut">
              <a:rPr lang="zh-CN" altLang="en-US" smtClean="0"/>
              <a:t>2021-11-4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037FA6-0CB5-4BAE-B7A0-E75DFE7B2413}" type="slidenum">
              <a:rPr lang="zh-CN" altLang="en-US" smtClean="0"/>
              <a:t>‹#›</a:t>
            </a:fld>
            <a:endParaRPr lang="zh-CN" altLang="en-US"/>
          </a:p>
        </p:txBody>
      </p:sp>
    </p:spTree>
    <p:extLst>
      <p:ext uri="{BB962C8B-B14F-4D97-AF65-F5344CB8AC3E}">
        <p14:creationId xmlns:p14="http://schemas.microsoft.com/office/powerpoint/2010/main" val="2160790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0C059F-7BF5-4FA1-9171-006ED154C637}" type="datetimeFigureOut">
              <a:rPr lang="zh-CN" altLang="en-US" smtClean="0"/>
              <a:t>2021-11-4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4037FA6-0CB5-4BAE-B7A0-E75DFE7B2413}" type="slidenum">
              <a:rPr lang="zh-CN" altLang="en-US" smtClean="0"/>
              <a:t>‹#›</a:t>
            </a:fld>
            <a:endParaRPr lang="zh-CN" altLang="en-US"/>
          </a:p>
        </p:txBody>
      </p:sp>
    </p:spTree>
    <p:extLst>
      <p:ext uri="{BB962C8B-B14F-4D97-AF65-F5344CB8AC3E}">
        <p14:creationId xmlns:p14="http://schemas.microsoft.com/office/powerpoint/2010/main" val="13875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0C059F-7BF5-4FA1-9171-006ED154C637}" type="datetimeFigureOut">
              <a:rPr lang="zh-CN" altLang="en-US" smtClean="0"/>
              <a:t>2021-11-4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037FA6-0CB5-4BAE-B7A0-E75DFE7B2413}" type="slidenum">
              <a:rPr lang="zh-CN" altLang="en-US" smtClean="0"/>
              <a:t>‹#›</a:t>
            </a:fld>
            <a:endParaRPr lang="zh-CN" altLang="en-US"/>
          </a:p>
        </p:txBody>
      </p:sp>
    </p:spTree>
    <p:extLst>
      <p:ext uri="{BB962C8B-B14F-4D97-AF65-F5344CB8AC3E}">
        <p14:creationId xmlns:p14="http://schemas.microsoft.com/office/powerpoint/2010/main" val="253629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0C059F-7BF5-4FA1-9171-006ED154C637}"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037FA6-0CB5-4BAE-B7A0-E75DFE7B2413}" type="slidenum">
              <a:rPr lang="zh-CN" altLang="en-US" smtClean="0"/>
              <a:t>‹#›</a:t>
            </a:fld>
            <a:endParaRPr lang="zh-CN" altLang="en-US"/>
          </a:p>
        </p:txBody>
      </p:sp>
    </p:spTree>
    <p:extLst>
      <p:ext uri="{BB962C8B-B14F-4D97-AF65-F5344CB8AC3E}">
        <p14:creationId xmlns:p14="http://schemas.microsoft.com/office/powerpoint/2010/main" val="4229152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0C059F-7BF5-4FA1-9171-006ED154C637}"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037FA6-0CB5-4BAE-B7A0-E75DFE7B2413}" type="slidenum">
              <a:rPr lang="zh-CN" altLang="en-US" smtClean="0"/>
              <a:t>‹#›</a:t>
            </a:fld>
            <a:endParaRPr lang="zh-CN" altLang="en-US"/>
          </a:p>
        </p:txBody>
      </p:sp>
    </p:spTree>
    <p:extLst>
      <p:ext uri="{BB962C8B-B14F-4D97-AF65-F5344CB8AC3E}">
        <p14:creationId xmlns:p14="http://schemas.microsoft.com/office/powerpoint/2010/main" val="426050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C059F-7BF5-4FA1-9171-006ED154C637}" type="datetimeFigureOut">
              <a:rPr lang="zh-CN" altLang="en-US" smtClean="0"/>
              <a:t>2021-11-4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37FA6-0CB5-4BAE-B7A0-E75DFE7B2413}" type="slidenum">
              <a:rPr lang="zh-CN" altLang="en-US" smtClean="0"/>
              <a:t>‹#›</a:t>
            </a:fld>
            <a:endParaRPr lang="zh-CN" altLang="en-US"/>
          </a:p>
        </p:txBody>
      </p:sp>
    </p:spTree>
    <p:extLst>
      <p:ext uri="{BB962C8B-B14F-4D97-AF65-F5344CB8AC3E}">
        <p14:creationId xmlns:p14="http://schemas.microsoft.com/office/powerpoint/2010/main" val="3916798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5645896" cy="8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dirty="0" smtClean="0">
                <a:solidFill>
                  <a:srgbClr val="1D69A3"/>
                </a:solidFill>
                <a:latin typeface="微软雅黑" pitchFamily="34" charset="-122"/>
                <a:ea typeface="微软雅黑" pitchFamily="34" charset="-122"/>
              </a:rPr>
              <a:t>线程的状态</a:t>
            </a:r>
            <a:r>
              <a:rPr lang="en-US" altLang="zh-CN" sz="2667" dirty="0" smtClean="0">
                <a:solidFill>
                  <a:srgbClr val="1D69A3"/>
                </a:solidFill>
                <a:latin typeface="微软雅黑" pitchFamily="34" charset="-122"/>
                <a:ea typeface="微软雅黑" pitchFamily="34" charset="-122"/>
              </a:rPr>
              <a:t>/</a:t>
            </a:r>
            <a:r>
              <a:rPr lang="zh-CN" altLang="en-US" sz="2667" dirty="0" smtClean="0">
                <a:solidFill>
                  <a:srgbClr val="1D69A3"/>
                </a:solidFill>
                <a:latin typeface="微软雅黑" pitchFamily="34" charset="-122"/>
                <a:ea typeface="微软雅黑" pitchFamily="34" charset="-122"/>
              </a:rPr>
              <a:t>线程的生命周期</a:t>
            </a:r>
          </a:p>
          <a:p>
            <a:pPr defTabSz="1219170"/>
            <a:endParaRPr lang="zh-CN" altLang="en-US" sz="2667" dirty="0" smtClean="0">
              <a:solidFill>
                <a:srgbClr val="1D69A3"/>
              </a:solidFill>
              <a:latin typeface="微软雅黑" pitchFamily="34" charset="-122"/>
              <a:ea typeface="微软雅黑" pitchFamily="34" charset="-122"/>
            </a:endParaRP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673" y="1673882"/>
            <a:ext cx="6163535" cy="3315163"/>
          </a:xfrm>
          <a:prstGeom prst="rect">
            <a:avLst/>
          </a:prstGeom>
        </p:spPr>
      </p:pic>
      <p:sp>
        <p:nvSpPr>
          <p:cNvPr id="11" name="文本框 10"/>
          <p:cNvSpPr txBox="1"/>
          <p:nvPr/>
        </p:nvSpPr>
        <p:spPr>
          <a:xfrm>
            <a:off x="7659414" y="1018727"/>
            <a:ext cx="3626536" cy="3970318"/>
          </a:xfrm>
          <a:prstGeom prst="rect">
            <a:avLst/>
          </a:prstGeom>
          <a:noFill/>
        </p:spPr>
        <p:txBody>
          <a:bodyPr wrap="square" rtlCol="0">
            <a:spAutoFit/>
          </a:bodyPr>
          <a:lstStyle/>
          <a:p>
            <a:r>
              <a:rPr lang="zh-CN" altLang="en-US" dirty="0" smtClean="0">
                <a:solidFill>
                  <a:srgbClr val="FF0000"/>
                </a:solidFill>
              </a:rPr>
              <a:t>并发</a:t>
            </a:r>
            <a:r>
              <a:rPr lang="en-US" altLang="zh-CN" dirty="0" smtClean="0"/>
              <a:t>:</a:t>
            </a:r>
            <a:r>
              <a:rPr lang="zh-CN" altLang="en-US" dirty="0" smtClean="0"/>
              <a:t>指应用能够交替执行不同的任务，比如单</a:t>
            </a:r>
            <a:r>
              <a:rPr lang="en-US" altLang="zh-CN" dirty="0" smtClean="0"/>
              <a:t>CPU</a:t>
            </a:r>
            <a:r>
              <a:rPr lang="zh-CN" altLang="en-US" dirty="0" smtClean="0"/>
              <a:t>核心下执行多线程并非是同时执行多个任务，如果你开两个线程执行，就是在你几乎不可能察觉到的速度不断去切换这两个任务，已达到“同时执行效果”</a:t>
            </a:r>
            <a:endParaRPr lang="en-US" altLang="zh-CN" dirty="0" smtClean="0"/>
          </a:p>
          <a:p>
            <a:endParaRPr lang="en-US" altLang="zh-CN" dirty="0"/>
          </a:p>
          <a:p>
            <a:endParaRPr lang="en-US" altLang="zh-CN" dirty="0" smtClean="0"/>
          </a:p>
          <a:p>
            <a:r>
              <a:rPr lang="zh-CN" altLang="en-US" dirty="0" smtClean="0">
                <a:solidFill>
                  <a:srgbClr val="FF0000"/>
                </a:solidFill>
              </a:rPr>
              <a:t>并行</a:t>
            </a:r>
            <a:r>
              <a:rPr lang="en-US" altLang="zh-CN" dirty="0" smtClean="0"/>
              <a:t>:</a:t>
            </a:r>
            <a:r>
              <a:rPr lang="zh-CN" altLang="en-US" dirty="0" smtClean="0"/>
              <a:t>指应用能够同时执行不同的任务，例</a:t>
            </a:r>
            <a:r>
              <a:rPr lang="en-US" altLang="zh-CN" dirty="0" smtClean="0"/>
              <a:t>:</a:t>
            </a:r>
            <a:r>
              <a:rPr lang="zh-CN" altLang="en-US" dirty="0" smtClean="0"/>
              <a:t>吃饭的时候可以边吃饭边打电话</a:t>
            </a:r>
            <a:r>
              <a:rPr lang="en-US" altLang="zh-CN" dirty="0" smtClean="0"/>
              <a:t>, </a:t>
            </a:r>
            <a:r>
              <a:rPr lang="zh-CN" altLang="en-US" dirty="0" smtClean="0"/>
              <a:t>这两件事情可以同时执行</a:t>
            </a:r>
            <a:endParaRPr lang="en-US" altLang="zh-CN" dirty="0" smtClean="0"/>
          </a:p>
          <a:p>
            <a:r>
              <a:rPr lang="zh-CN" altLang="en-US" dirty="0" smtClean="0"/>
              <a:t>两者区别：</a:t>
            </a:r>
            <a:r>
              <a:rPr lang="zh-CN" altLang="en-US" dirty="0"/>
              <a:t>一</a:t>
            </a:r>
            <a:r>
              <a:rPr lang="zh-CN" altLang="en-US" dirty="0" smtClean="0"/>
              <a:t>个是交替执行，一个是同时执行</a:t>
            </a:r>
            <a:endParaRPr lang="en-US" altLang="zh-CN" dirty="0" smtClean="0"/>
          </a:p>
        </p:txBody>
      </p:sp>
    </p:spTree>
    <p:extLst>
      <p:ext uri="{BB962C8B-B14F-4D97-AF65-F5344CB8AC3E}">
        <p14:creationId xmlns:p14="http://schemas.microsoft.com/office/powerpoint/2010/main" val="312410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535740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dirty="0">
                <a:solidFill>
                  <a:srgbClr val="1D69A3"/>
                </a:solidFill>
                <a:latin typeface="微软雅黑" pitchFamily="34" charset="-122"/>
                <a:ea typeface="微软雅黑" pitchFamily="34" charset="-122"/>
              </a:rPr>
              <a:t>死锁</a:t>
            </a:r>
            <a:endParaRPr lang="zh-CN" altLang="en-US" sz="2667" dirty="0" smtClean="0">
              <a:solidFill>
                <a:srgbClr val="1D69A3"/>
              </a:solidFill>
              <a:latin typeface="微软雅黑" pitchFamily="34" charset="-122"/>
              <a:ea typeface="微软雅黑" pitchFamily="34" charset="-122"/>
            </a:endParaRP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76" y="1260869"/>
            <a:ext cx="5515454" cy="3486496"/>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2209" y="371042"/>
            <a:ext cx="5243906" cy="2552198"/>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1041" y="3097140"/>
            <a:ext cx="5265074" cy="3300450"/>
          </a:xfrm>
          <a:prstGeom prst="rect">
            <a:avLst/>
          </a:prstGeom>
        </p:spPr>
      </p:pic>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676" y="5000821"/>
            <a:ext cx="5515454" cy="1724266"/>
          </a:xfrm>
          <a:prstGeom prst="rect">
            <a:avLst/>
          </a:prstGeom>
        </p:spPr>
      </p:pic>
      <p:sp>
        <p:nvSpPr>
          <p:cNvPr id="14" name="文本框 13"/>
          <p:cNvSpPr txBox="1"/>
          <p:nvPr/>
        </p:nvSpPr>
        <p:spPr>
          <a:xfrm>
            <a:off x="5887233" y="1866378"/>
            <a:ext cx="212942" cy="369332"/>
          </a:xfrm>
          <a:prstGeom prst="rect">
            <a:avLst/>
          </a:prstGeom>
          <a:noFill/>
        </p:spPr>
        <p:txBody>
          <a:bodyPr wrap="square" rtlCol="0">
            <a:spAutoFit/>
          </a:bodyPr>
          <a:lstStyle/>
          <a:p>
            <a:r>
              <a:rPr lang="en-US" altLang="zh-CN" dirty="0" smtClean="0">
                <a:solidFill>
                  <a:srgbClr val="FF0000"/>
                </a:solidFill>
              </a:rPr>
              <a:t>1</a:t>
            </a:r>
            <a:endParaRPr lang="zh-CN" altLang="en-US" dirty="0">
              <a:solidFill>
                <a:srgbClr val="FF0000"/>
              </a:solidFill>
            </a:endParaRPr>
          </a:p>
        </p:txBody>
      </p:sp>
      <p:cxnSp>
        <p:nvCxnSpPr>
          <p:cNvPr id="16" name="直接连接符 15"/>
          <p:cNvCxnSpPr>
            <a:endCxn id="14" idx="1"/>
          </p:cNvCxnSpPr>
          <p:nvPr/>
        </p:nvCxnSpPr>
        <p:spPr>
          <a:xfrm flipV="1">
            <a:off x="5732130" y="2051044"/>
            <a:ext cx="155103" cy="28277"/>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1816543" y="1497046"/>
            <a:ext cx="204592" cy="369332"/>
          </a:xfrm>
          <a:prstGeom prst="rect">
            <a:avLst/>
          </a:prstGeom>
          <a:noFill/>
        </p:spPr>
        <p:txBody>
          <a:bodyPr wrap="square" rtlCol="0">
            <a:spAutoFit/>
          </a:bodyPr>
          <a:lstStyle/>
          <a:p>
            <a:r>
              <a:rPr lang="en-US" altLang="zh-CN" dirty="0" smtClean="0">
                <a:solidFill>
                  <a:srgbClr val="FF0000"/>
                </a:solidFill>
              </a:rPr>
              <a:t>2</a:t>
            </a:r>
            <a:endParaRPr lang="zh-CN" altLang="en-US" dirty="0">
              <a:solidFill>
                <a:srgbClr val="FF0000"/>
              </a:solidFill>
            </a:endParaRPr>
          </a:p>
        </p:txBody>
      </p:sp>
      <p:sp>
        <p:nvSpPr>
          <p:cNvPr id="18" name="文本框 17"/>
          <p:cNvSpPr txBox="1"/>
          <p:nvPr/>
        </p:nvSpPr>
        <p:spPr>
          <a:xfrm>
            <a:off x="11816543" y="4183693"/>
            <a:ext cx="273161" cy="369332"/>
          </a:xfrm>
          <a:prstGeom prst="rect">
            <a:avLst/>
          </a:prstGeom>
          <a:noFill/>
        </p:spPr>
        <p:txBody>
          <a:bodyPr wrap="square" rtlCol="0">
            <a:spAutoFit/>
          </a:bodyPr>
          <a:lstStyle/>
          <a:p>
            <a:r>
              <a:rPr lang="en-US" altLang="zh-CN" dirty="0" smtClean="0">
                <a:solidFill>
                  <a:srgbClr val="FF0000"/>
                </a:solidFill>
              </a:rPr>
              <a:t>3</a:t>
            </a:r>
            <a:endParaRPr lang="zh-CN" altLang="en-US" dirty="0">
              <a:solidFill>
                <a:srgbClr val="FF0000"/>
              </a:solidFill>
            </a:endParaRPr>
          </a:p>
        </p:txBody>
      </p:sp>
      <p:sp>
        <p:nvSpPr>
          <p:cNvPr id="19" name="文本框 18"/>
          <p:cNvSpPr txBox="1"/>
          <p:nvPr/>
        </p:nvSpPr>
        <p:spPr>
          <a:xfrm>
            <a:off x="5809681" y="5461348"/>
            <a:ext cx="290494" cy="369332"/>
          </a:xfrm>
          <a:prstGeom prst="rect">
            <a:avLst/>
          </a:prstGeom>
          <a:noFill/>
        </p:spPr>
        <p:txBody>
          <a:bodyPr wrap="square" rtlCol="0">
            <a:spAutoFit/>
          </a:bodyPr>
          <a:lstStyle/>
          <a:p>
            <a:r>
              <a:rPr lang="en-US" altLang="zh-CN" dirty="0" smtClean="0">
                <a:solidFill>
                  <a:srgbClr val="FF0000"/>
                </a:solidFill>
              </a:rPr>
              <a:t>4</a:t>
            </a:r>
            <a:endParaRPr lang="zh-CN" altLang="en-US" dirty="0">
              <a:solidFill>
                <a:srgbClr val="FF0000"/>
              </a:solidFill>
            </a:endParaRPr>
          </a:p>
        </p:txBody>
      </p:sp>
    </p:spTree>
    <p:extLst>
      <p:ext uri="{BB962C8B-B14F-4D97-AF65-F5344CB8AC3E}">
        <p14:creationId xmlns:p14="http://schemas.microsoft.com/office/powerpoint/2010/main" val="357538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535740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dirty="0" smtClean="0">
                <a:solidFill>
                  <a:srgbClr val="1D69A3"/>
                </a:solidFill>
                <a:latin typeface="微软雅黑" pitchFamily="34" charset="-122"/>
                <a:ea typeface="微软雅黑" pitchFamily="34" charset="-122"/>
              </a:rPr>
              <a:t>CAS</a:t>
            </a:r>
            <a:r>
              <a:rPr lang="zh-CN" altLang="en-US" sz="2667" dirty="0" smtClean="0">
                <a:solidFill>
                  <a:srgbClr val="1D69A3"/>
                </a:solidFill>
                <a:latin typeface="微软雅黑" pitchFamily="34" charset="-122"/>
                <a:ea typeface="微软雅黑" pitchFamily="34" charset="-122"/>
              </a:rPr>
              <a:t>（</a:t>
            </a:r>
            <a:r>
              <a:rPr lang="en-US" altLang="zh-CN" sz="2667" dirty="0" smtClean="0">
                <a:solidFill>
                  <a:srgbClr val="1D69A3"/>
                </a:solidFill>
                <a:latin typeface="微软雅黑" pitchFamily="34" charset="-122"/>
                <a:ea typeface="微软雅黑" pitchFamily="34" charset="-122"/>
              </a:rPr>
              <a:t>Compare And Swap</a:t>
            </a:r>
            <a:r>
              <a:rPr lang="zh-CN" altLang="en-US" sz="2667" dirty="0" smtClean="0">
                <a:solidFill>
                  <a:srgbClr val="1D69A3"/>
                </a:solidFill>
                <a:latin typeface="微软雅黑" pitchFamily="34" charset="-122"/>
                <a:ea typeface="微软雅黑" pitchFamily="34" charset="-122"/>
              </a:rPr>
              <a:t>）</a:t>
            </a: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0" name="文本框 9"/>
          <p:cNvSpPr txBox="1"/>
          <p:nvPr/>
        </p:nvSpPr>
        <p:spPr>
          <a:xfrm>
            <a:off x="463821" y="1687829"/>
            <a:ext cx="3503556" cy="2862322"/>
          </a:xfrm>
          <a:prstGeom prst="rect">
            <a:avLst/>
          </a:prstGeom>
          <a:noFill/>
        </p:spPr>
        <p:txBody>
          <a:bodyPr wrap="square" rtlCol="0">
            <a:spAutoFit/>
          </a:bodyPr>
          <a:lstStyle/>
          <a:p>
            <a:r>
              <a:rPr lang="en-US" altLang="zh-CN" dirty="0" smtClean="0">
                <a:solidFill>
                  <a:srgbClr val="FF0000"/>
                </a:solidFill>
              </a:rPr>
              <a:t>CAS</a:t>
            </a:r>
            <a:r>
              <a:rPr lang="zh-CN" altLang="en-US" dirty="0" smtClean="0">
                <a:solidFill>
                  <a:srgbClr val="FF0000"/>
                </a:solidFill>
              </a:rPr>
              <a:t>的原理</a:t>
            </a:r>
            <a:endParaRPr lang="en-US" altLang="zh-CN" dirty="0" smtClean="0">
              <a:solidFill>
                <a:srgbClr val="FF0000"/>
              </a:solidFill>
            </a:endParaRPr>
          </a:p>
          <a:p>
            <a:r>
              <a:rPr lang="zh-CN" altLang="en-US" dirty="0" smtClean="0"/>
              <a:t>利用了现代处理器都支持的</a:t>
            </a:r>
            <a:r>
              <a:rPr lang="en-US" altLang="zh-CN" dirty="0" smtClean="0"/>
              <a:t>CAS</a:t>
            </a:r>
            <a:r>
              <a:rPr lang="zh-CN" altLang="en-US" dirty="0" smtClean="0"/>
              <a:t>的指令</a:t>
            </a:r>
            <a:endParaRPr lang="en-US" altLang="zh-CN" dirty="0" smtClean="0"/>
          </a:p>
          <a:p>
            <a:r>
              <a:rPr lang="zh-CN" altLang="en-US" dirty="0" smtClean="0"/>
              <a:t>循环这个指令，直到成功为止</a:t>
            </a:r>
            <a:endParaRPr lang="en-US" altLang="zh-CN" dirty="0" smtClean="0"/>
          </a:p>
          <a:p>
            <a:endParaRPr lang="en-US" altLang="zh-CN" dirty="0" smtClean="0"/>
          </a:p>
          <a:p>
            <a:r>
              <a:rPr lang="en-US" altLang="zh-CN" dirty="0" smtClean="0">
                <a:solidFill>
                  <a:srgbClr val="FF0000"/>
                </a:solidFill>
              </a:rPr>
              <a:t>CAS</a:t>
            </a:r>
            <a:r>
              <a:rPr lang="zh-CN" altLang="en-US" dirty="0" smtClean="0">
                <a:solidFill>
                  <a:srgbClr val="FF0000"/>
                </a:solidFill>
              </a:rPr>
              <a:t>的问题</a:t>
            </a:r>
            <a:endParaRPr lang="en-US" altLang="zh-CN" dirty="0">
              <a:solidFill>
                <a:srgbClr val="FF0000"/>
              </a:solidFill>
            </a:endParaRPr>
          </a:p>
          <a:p>
            <a:r>
              <a:rPr lang="en-US" altLang="zh-CN" dirty="0" smtClean="0"/>
              <a:t>ABA</a:t>
            </a:r>
            <a:r>
              <a:rPr lang="zh-CN" altLang="en-US" dirty="0" smtClean="0"/>
              <a:t>问题</a:t>
            </a:r>
            <a:endParaRPr lang="en-US" altLang="zh-CN" dirty="0" smtClean="0"/>
          </a:p>
          <a:p>
            <a:r>
              <a:rPr lang="zh-CN" altLang="en-US" dirty="0" smtClean="0"/>
              <a:t>开销问题</a:t>
            </a:r>
            <a:endParaRPr lang="en-US" altLang="zh-CN" dirty="0" smtClean="0"/>
          </a:p>
          <a:p>
            <a:r>
              <a:rPr lang="zh-CN" altLang="en-US" dirty="0" smtClean="0"/>
              <a:t>只能保证一个共享变量的原子操作</a:t>
            </a:r>
            <a:endParaRPr lang="zh-CN" altLang="en-US" dirty="0"/>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7281" y="1775511"/>
            <a:ext cx="2353003" cy="2867425"/>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284" y="729851"/>
            <a:ext cx="5571491" cy="4783382"/>
          </a:xfrm>
          <a:prstGeom prst="rect">
            <a:avLst/>
          </a:prstGeom>
        </p:spPr>
      </p:pic>
      <p:sp>
        <p:nvSpPr>
          <p:cNvPr id="13" name="文本框 12"/>
          <p:cNvSpPr txBox="1"/>
          <p:nvPr/>
        </p:nvSpPr>
        <p:spPr>
          <a:xfrm>
            <a:off x="554877" y="5022937"/>
            <a:ext cx="4230065" cy="923330"/>
          </a:xfrm>
          <a:prstGeom prst="rect">
            <a:avLst/>
          </a:prstGeom>
          <a:noFill/>
        </p:spPr>
        <p:txBody>
          <a:bodyPr wrap="square" rtlCol="0">
            <a:spAutoFit/>
          </a:bodyPr>
          <a:lstStyle/>
          <a:p>
            <a:r>
              <a:rPr lang="zh-CN" altLang="en-US" dirty="0" smtClean="0"/>
              <a:t>自旋  死循环</a:t>
            </a:r>
            <a:endParaRPr lang="en-US" altLang="zh-CN" dirty="0" smtClean="0"/>
          </a:p>
          <a:p>
            <a:r>
              <a:rPr lang="en-US" altLang="zh-CN" dirty="0" smtClean="0"/>
              <a:t>CAS  </a:t>
            </a:r>
            <a:r>
              <a:rPr lang="zh-CN" altLang="en-US" dirty="0" smtClean="0"/>
              <a:t>无锁化</a:t>
            </a:r>
            <a:r>
              <a:rPr lang="en-US" altLang="zh-CN" dirty="0" smtClean="0"/>
              <a:t>--</a:t>
            </a:r>
            <a:r>
              <a:rPr lang="en-US" altLang="zh-CN" dirty="0" smtClean="0">
                <a:sym typeface="Wingdings" panose="05000000000000000000" pitchFamily="2" charset="2"/>
              </a:rPr>
              <a:t>》</a:t>
            </a:r>
          </a:p>
          <a:p>
            <a:r>
              <a:rPr lang="zh-CN" altLang="en-US" dirty="0" smtClean="0">
                <a:sym typeface="Wingdings" panose="05000000000000000000" pitchFamily="2" charset="2"/>
              </a:rPr>
              <a:t>高度竞争，特意设计</a:t>
            </a:r>
            <a:endParaRPr lang="en-US" altLang="zh-CN" dirty="0" smtClean="0">
              <a:sym typeface="Wingdings" panose="05000000000000000000" pitchFamily="2" charset="2"/>
            </a:endParaRPr>
          </a:p>
        </p:txBody>
      </p:sp>
    </p:spTree>
    <p:extLst>
      <p:ext uri="{BB962C8B-B14F-4D97-AF65-F5344CB8AC3E}">
        <p14:creationId xmlns:p14="http://schemas.microsoft.com/office/powerpoint/2010/main" val="41806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535740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dirty="0" smtClean="0">
                <a:solidFill>
                  <a:srgbClr val="1D69A3"/>
                </a:solidFill>
                <a:latin typeface="微软雅黑" pitchFamily="34" charset="-122"/>
                <a:ea typeface="微软雅黑" pitchFamily="34" charset="-122"/>
              </a:rPr>
              <a:t>原子操作类的使用</a:t>
            </a: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467" y="1550186"/>
            <a:ext cx="11126753" cy="3381847"/>
          </a:xfrm>
          <a:prstGeom prst="rect">
            <a:avLst/>
          </a:prstGeom>
        </p:spPr>
      </p:pic>
      <p:cxnSp>
        <p:nvCxnSpPr>
          <p:cNvPr id="12" name="直接连接符 11"/>
          <p:cNvCxnSpPr/>
          <p:nvPr/>
        </p:nvCxnSpPr>
        <p:spPr>
          <a:xfrm>
            <a:off x="6826685" y="4321479"/>
            <a:ext cx="739036" cy="610554"/>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791189" y="4809995"/>
            <a:ext cx="2417523" cy="369332"/>
          </a:xfrm>
          <a:prstGeom prst="rect">
            <a:avLst/>
          </a:prstGeom>
          <a:noFill/>
        </p:spPr>
        <p:txBody>
          <a:bodyPr wrap="square" rtlCol="0">
            <a:spAutoFit/>
          </a:bodyPr>
          <a:lstStyle/>
          <a:p>
            <a:r>
              <a:rPr lang="zh-CN" altLang="en-US" dirty="0" smtClean="0"/>
              <a:t>只关心有没有动过</a:t>
            </a:r>
            <a:endParaRPr lang="zh-CN" altLang="en-US" dirty="0"/>
          </a:p>
        </p:txBody>
      </p:sp>
      <p:cxnSp>
        <p:nvCxnSpPr>
          <p:cNvPr id="15" name="直接连接符 14"/>
          <p:cNvCxnSpPr/>
          <p:nvPr/>
        </p:nvCxnSpPr>
        <p:spPr>
          <a:xfrm>
            <a:off x="1866378" y="4932033"/>
            <a:ext cx="162838" cy="366477"/>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04581" y="5179327"/>
            <a:ext cx="2755726" cy="646331"/>
          </a:xfrm>
          <a:prstGeom prst="rect">
            <a:avLst/>
          </a:prstGeom>
          <a:noFill/>
        </p:spPr>
        <p:txBody>
          <a:bodyPr wrap="square" rtlCol="0">
            <a:spAutoFit/>
          </a:bodyPr>
          <a:lstStyle/>
          <a:p>
            <a:r>
              <a:rPr lang="zh-CN" altLang="en-US" dirty="0" smtClean="0"/>
              <a:t>关心有没有动过，还关心动过几次</a:t>
            </a:r>
            <a:endParaRPr lang="zh-CN" altLang="en-US" dirty="0"/>
          </a:p>
        </p:txBody>
      </p:sp>
    </p:spTree>
    <p:extLst>
      <p:ext uri="{BB962C8B-B14F-4D97-AF65-F5344CB8AC3E}">
        <p14:creationId xmlns:p14="http://schemas.microsoft.com/office/powerpoint/2010/main" val="324274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535740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dirty="0">
                <a:solidFill>
                  <a:srgbClr val="1D69A3"/>
                </a:solidFill>
                <a:latin typeface="微软雅黑" pitchFamily="34" charset="-122"/>
                <a:ea typeface="微软雅黑" pitchFamily="34" charset="-122"/>
              </a:rPr>
              <a:t>Volatile</a:t>
            </a:r>
            <a:endParaRPr lang="zh-CN" altLang="en-US" sz="2667" dirty="0" smtClean="0">
              <a:solidFill>
                <a:srgbClr val="1D69A3"/>
              </a:solidFill>
              <a:latin typeface="微软雅黑" pitchFamily="34" charset="-122"/>
              <a:ea typeface="微软雅黑" pitchFamily="34" charset="-122"/>
            </a:endParaRP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 name="文本框 1"/>
          <p:cNvSpPr txBox="1"/>
          <p:nvPr/>
        </p:nvSpPr>
        <p:spPr>
          <a:xfrm>
            <a:off x="554877" y="1252603"/>
            <a:ext cx="9591205" cy="369332"/>
          </a:xfrm>
          <a:prstGeom prst="rect">
            <a:avLst/>
          </a:prstGeom>
          <a:noFill/>
        </p:spPr>
        <p:txBody>
          <a:bodyPr wrap="square" rtlCol="0">
            <a:spAutoFit/>
          </a:bodyPr>
          <a:lstStyle/>
          <a:p>
            <a:r>
              <a:rPr lang="zh-CN" altLang="en-US" dirty="0" smtClean="0"/>
              <a:t>可以把对</a:t>
            </a:r>
            <a:r>
              <a:rPr lang="en-US" altLang="zh-CN" dirty="0" smtClean="0"/>
              <a:t>volatile</a:t>
            </a:r>
            <a:r>
              <a:rPr lang="zh-CN" altLang="en-US" dirty="0" smtClean="0"/>
              <a:t>变量的单个读</a:t>
            </a:r>
            <a:r>
              <a:rPr lang="en-US" altLang="zh-CN" dirty="0" smtClean="0"/>
              <a:t>/</a:t>
            </a:r>
            <a:r>
              <a:rPr lang="zh-CN" altLang="en-US" dirty="0" smtClean="0"/>
              <a:t>写，看成是使用同一个锁对这些单个读</a:t>
            </a:r>
            <a:r>
              <a:rPr lang="en-US" altLang="zh-CN" dirty="0" smtClean="0"/>
              <a:t>/</a:t>
            </a:r>
            <a:r>
              <a:rPr lang="zh-CN" altLang="en-US" dirty="0" smtClean="0"/>
              <a:t>写操作做了同步</a:t>
            </a:r>
            <a:endParaRPr lang="zh-CN" altLang="en-US"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877" y="1867125"/>
            <a:ext cx="10205646" cy="2527394"/>
          </a:xfrm>
          <a:prstGeom prst="rect">
            <a:avLst/>
          </a:prstGeom>
        </p:spPr>
      </p:pic>
      <p:sp>
        <p:nvSpPr>
          <p:cNvPr id="10" name="文本框 9"/>
          <p:cNvSpPr txBox="1"/>
          <p:nvPr/>
        </p:nvSpPr>
        <p:spPr>
          <a:xfrm>
            <a:off x="554876" y="4722312"/>
            <a:ext cx="11281523" cy="1600438"/>
          </a:xfrm>
          <a:prstGeom prst="rect">
            <a:avLst/>
          </a:prstGeom>
          <a:noFill/>
        </p:spPr>
        <p:txBody>
          <a:bodyPr wrap="square" rtlCol="0">
            <a:spAutoFit/>
          </a:bodyPr>
          <a:lstStyle/>
          <a:p>
            <a:r>
              <a:rPr lang="en-US" altLang="zh-CN" sz="2000" b="1" dirty="0" smtClean="0"/>
              <a:t>Volatile</a:t>
            </a:r>
            <a:r>
              <a:rPr lang="zh-CN" altLang="en-US" sz="2000" b="1" dirty="0" smtClean="0"/>
              <a:t>变量自身具有下列特性</a:t>
            </a:r>
            <a:r>
              <a:rPr lang="en-US" altLang="zh-CN" sz="2000" b="1" dirty="0" smtClean="0"/>
              <a:t>:</a:t>
            </a:r>
          </a:p>
          <a:p>
            <a:endParaRPr lang="en-US" altLang="zh-CN" sz="2000" b="1" dirty="0"/>
          </a:p>
          <a:p>
            <a:r>
              <a:rPr lang="zh-CN" altLang="en-US" sz="2000" dirty="0" smtClean="0"/>
              <a:t>可见性：对一个</a:t>
            </a:r>
            <a:r>
              <a:rPr lang="en-US" altLang="zh-CN" sz="2000" dirty="0" smtClean="0"/>
              <a:t>volatile</a:t>
            </a:r>
            <a:r>
              <a:rPr lang="zh-CN" altLang="en-US" sz="2000" dirty="0" smtClean="0"/>
              <a:t>变量的读，总是能看到</a:t>
            </a:r>
            <a:r>
              <a:rPr lang="en-US" altLang="zh-CN" sz="2000" dirty="0" smtClean="0"/>
              <a:t>(</a:t>
            </a:r>
            <a:r>
              <a:rPr lang="zh-CN" altLang="en-US" sz="2000" dirty="0" smtClean="0"/>
              <a:t>任意线程</a:t>
            </a:r>
            <a:r>
              <a:rPr lang="en-US" altLang="zh-CN" sz="2000" dirty="0" smtClean="0"/>
              <a:t>)</a:t>
            </a:r>
            <a:r>
              <a:rPr lang="zh-CN" altLang="en-US" sz="2000" dirty="0" smtClean="0"/>
              <a:t>对这个</a:t>
            </a:r>
            <a:r>
              <a:rPr lang="en-US" altLang="zh-CN" sz="2000" dirty="0" smtClean="0"/>
              <a:t>volatile</a:t>
            </a:r>
            <a:r>
              <a:rPr lang="zh-CN" altLang="en-US" sz="2000" dirty="0" smtClean="0"/>
              <a:t>变量最后的写入。</a:t>
            </a:r>
            <a:endParaRPr lang="en-US" altLang="zh-CN" sz="2000" dirty="0" smtClean="0"/>
          </a:p>
          <a:p>
            <a:r>
              <a:rPr lang="zh-CN" altLang="en-US" sz="2000" dirty="0"/>
              <a:t>原子</a:t>
            </a:r>
            <a:r>
              <a:rPr lang="zh-CN" altLang="en-US" sz="2000" dirty="0" smtClean="0"/>
              <a:t>性</a:t>
            </a:r>
            <a:r>
              <a:rPr lang="en-US" altLang="zh-CN" sz="2000" dirty="0" smtClean="0"/>
              <a:t>:    </a:t>
            </a:r>
            <a:r>
              <a:rPr lang="zh-CN" altLang="en-US" sz="2000" dirty="0" smtClean="0"/>
              <a:t>对任意单个</a:t>
            </a:r>
            <a:r>
              <a:rPr lang="en-US" altLang="zh-CN" sz="2000" dirty="0" smtClean="0"/>
              <a:t>volatile</a:t>
            </a:r>
            <a:r>
              <a:rPr lang="zh-CN" altLang="en-US" sz="2000" dirty="0" smtClean="0"/>
              <a:t>变量的读</a:t>
            </a:r>
            <a:r>
              <a:rPr lang="en-US" altLang="zh-CN" sz="2000" dirty="0" smtClean="0"/>
              <a:t>/</a:t>
            </a:r>
            <a:r>
              <a:rPr lang="zh-CN" altLang="en-US" sz="2000" dirty="0" smtClean="0"/>
              <a:t>写具有原子性，但类似于</a:t>
            </a:r>
            <a:r>
              <a:rPr lang="en-US" altLang="zh-CN" sz="2000" dirty="0" smtClean="0"/>
              <a:t>volatile++</a:t>
            </a:r>
            <a:r>
              <a:rPr lang="zh-CN" altLang="en-US" sz="2000" dirty="0" smtClean="0"/>
              <a:t>这种复合操作不具有原子性</a:t>
            </a:r>
            <a:endParaRPr lang="en-US" altLang="zh-CN" sz="2000" dirty="0" smtClean="0"/>
          </a:p>
          <a:p>
            <a:endParaRPr lang="zh-CN" altLang="en-US" dirty="0"/>
          </a:p>
        </p:txBody>
      </p:sp>
    </p:spTree>
    <p:extLst>
      <p:ext uri="{BB962C8B-B14F-4D97-AF65-F5344CB8AC3E}">
        <p14:creationId xmlns:p14="http://schemas.microsoft.com/office/powerpoint/2010/main" val="137342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535740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dirty="0">
                <a:solidFill>
                  <a:srgbClr val="1D69A3"/>
                </a:solidFill>
                <a:latin typeface="微软雅黑" pitchFamily="34" charset="-122"/>
                <a:ea typeface="微软雅黑" pitchFamily="34" charset="-122"/>
              </a:rPr>
              <a:t>Volatile</a:t>
            </a:r>
            <a:endParaRPr lang="zh-CN" altLang="en-US" sz="2667" dirty="0" smtClean="0">
              <a:solidFill>
                <a:srgbClr val="1D69A3"/>
              </a:solidFill>
              <a:latin typeface="微软雅黑" pitchFamily="34" charset="-122"/>
              <a:ea typeface="微软雅黑" pitchFamily="34" charset="-122"/>
            </a:endParaRP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 name="文本框 1"/>
          <p:cNvSpPr txBox="1"/>
          <p:nvPr/>
        </p:nvSpPr>
        <p:spPr>
          <a:xfrm>
            <a:off x="554877" y="1333500"/>
            <a:ext cx="9452723" cy="1200329"/>
          </a:xfrm>
          <a:prstGeom prst="rect">
            <a:avLst/>
          </a:prstGeom>
          <a:noFill/>
        </p:spPr>
        <p:txBody>
          <a:bodyPr wrap="square" rtlCol="0">
            <a:spAutoFit/>
          </a:bodyPr>
          <a:lstStyle/>
          <a:p>
            <a:r>
              <a:rPr lang="zh-CN" altLang="en-US" dirty="0" smtClean="0"/>
              <a:t>有</a:t>
            </a:r>
            <a:r>
              <a:rPr lang="en-US" altLang="zh-CN" dirty="0" smtClean="0"/>
              <a:t>volatile</a:t>
            </a:r>
            <a:r>
              <a:rPr lang="zh-CN" altLang="en-US" dirty="0" smtClean="0"/>
              <a:t>变量修饰的共享变量进行写操作的时候会使用</a:t>
            </a:r>
            <a:r>
              <a:rPr lang="en-US" altLang="zh-CN" dirty="0" smtClean="0"/>
              <a:t>CPU</a:t>
            </a:r>
            <a:r>
              <a:rPr lang="zh-CN" altLang="en-US" dirty="0" smtClean="0"/>
              <a:t>提供的的</a:t>
            </a:r>
            <a:r>
              <a:rPr lang="en-US" altLang="zh-CN" dirty="0" smtClean="0"/>
              <a:t>Lock</a:t>
            </a:r>
            <a:r>
              <a:rPr lang="zh-CN" altLang="en-US" dirty="0" smtClean="0"/>
              <a:t>前缀指令</a:t>
            </a:r>
            <a:endParaRPr lang="en-US" altLang="zh-CN" dirty="0" smtClean="0"/>
          </a:p>
          <a:p>
            <a:endParaRPr lang="en-US" altLang="zh-CN" dirty="0"/>
          </a:p>
          <a:p>
            <a:r>
              <a:rPr lang="en-US" altLang="zh-CN" dirty="0" smtClean="0"/>
              <a:t>&lt;1&gt; </a:t>
            </a:r>
            <a:r>
              <a:rPr lang="zh-CN" altLang="en-US" dirty="0" smtClean="0"/>
              <a:t>将当前处理器缓存行的数据写回到系统内存</a:t>
            </a:r>
            <a:endParaRPr lang="en-US" altLang="zh-CN" dirty="0" smtClean="0"/>
          </a:p>
          <a:p>
            <a:r>
              <a:rPr lang="en-US" altLang="zh-CN" dirty="0" smtClean="0"/>
              <a:t>&lt;2&gt; </a:t>
            </a:r>
            <a:r>
              <a:rPr lang="zh-CN" altLang="en-US" dirty="0" smtClean="0"/>
              <a:t>这个写回内存的操作会使其他</a:t>
            </a:r>
            <a:r>
              <a:rPr lang="en-US" altLang="zh-CN" dirty="0" smtClean="0"/>
              <a:t>CPU</a:t>
            </a:r>
            <a:r>
              <a:rPr lang="zh-CN" altLang="en-US" dirty="0" smtClean="0"/>
              <a:t>缓存了该内存地址的数据无效</a:t>
            </a:r>
            <a:endParaRPr lang="zh-CN" altLang="en-US" dirty="0"/>
          </a:p>
        </p:txBody>
      </p:sp>
    </p:spTree>
    <p:extLst>
      <p:ext uri="{BB962C8B-B14F-4D97-AF65-F5344CB8AC3E}">
        <p14:creationId xmlns:p14="http://schemas.microsoft.com/office/powerpoint/2010/main" val="422803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535740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dirty="0" smtClean="0">
                <a:solidFill>
                  <a:srgbClr val="1D69A3"/>
                </a:solidFill>
                <a:latin typeface="微软雅黑" pitchFamily="34" charset="-122"/>
                <a:ea typeface="微软雅黑" pitchFamily="34" charset="-122"/>
              </a:rPr>
              <a:t>Synchronized</a:t>
            </a:r>
            <a:r>
              <a:rPr lang="zh-CN" altLang="en-US" sz="2667" dirty="0" smtClean="0">
                <a:solidFill>
                  <a:srgbClr val="1D69A3"/>
                </a:solidFill>
                <a:latin typeface="微软雅黑" pitchFamily="34" charset="-122"/>
                <a:ea typeface="微软雅黑" pitchFamily="34" charset="-122"/>
              </a:rPr>
              <a:t>的实现原理</a:t>
            </a: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 name="文本框 1"/>
          <p:cNvSpPr txBox="1"/>
          <p:nvPr/>
        </p:nvSpPr>
        <p:spPr>
          <a:xfrm>
            <a:off x="554877" y="1244600"/>
            <a:ext cx="10811623" cy="2031325"/>
          </a:xfrm>
          <a:prstGeom prst="rect">
            <a:avLst/>
          </a:prstGeom>
          <a:noFill/>
        </p:spPr>
        <p:txBody>
          <a:bodyPr wrap="square" rtlCol="0">
            <a:spAutoFit/>
          </a:bodyPr>
          <a:lstStyle/>
          <a:p>
            <a:r>
              <a:rPr lang="zh-CN" altLang="en-US" dirty="0" smtClean="0"/>
              <a:t>使用</a:t>
            </a:r>
            <a:r>
              <a:rPr lang="en-US" altLang="zh-CN" dirty="0" err="1" smtClean="0"/>
              <a:t>monitorenter</a:t>
            </a:r>
            <a:r>
              <a:rPr lang="zh-CN" altLang="en-US" dirty="0" smtClean="0"/>
              <a:t>和</a:t>
            </a:r>
            <a:r>
              <a:rPr lang="en-US" altLang="zh-CN" dirty="0" err="1" smtClean="0"/>
              <a:t>monitorexit</a:t>
            </a:r>
            <a:r>
              <a:rPr lang="zh-CN" altLang="en-US" dirty="0" smtClean="0"/>
              <a:t>指令实现的</a:t>
            </a:r>
            <a:endParaRPr lang="en-US" altLang="zh-CN" dirty="0" smtClean="0"/>
          </a:p>
          <a:p>
            <a:endParaRPr lang="en-US" altLang="zh-CN" dirty="0"/>
          </a:p>
          <a:p>
            <a:r>
              <a:rPr lang="en-US" altLang="zh-CN" dirty="0" smtClean="0"/>
              <a:t>1.monitorenter</a:t>
            </a:r>
            <a:r>
              <a:rPr lang="zh-CN" altLang="en-US" dirty="0" smtClean="0"/>
              <a:t>指令在编译后插入到同步代码块的开始位置，而</a:t>
            </a:r>
            <a:r>
              <a:rPr lang="en-US" altLang="zh-CN" dirty="0" err="1" smtClean="0"/>
              <a:t>monitorexit</a:t>
            </a:r>
            <a:r>
              <a:rPr lang="zh-CN" altLang="en-US" dirty="0" smtClean="0"/>
              <a:t>是插入到方法结束处和异常处理</a:t>
            </a:r>
            <a:endParaRPr lang="en-US" altLang="zh-CN" dirty="0" smtClean="0"/>
          </a:p>
          <a:p>
            <a:endParaRPr lang="en-US" altLang="zh-CN" dirty="0" smtClean="0"/>
          </a:p>
          <a:p>
            <a:r>
              <a:rPr lang="en-US" altLang="zh-CN" dirty="0" smtClean="0"/>
              <a:t>2.</a:t>
            </a:r>
            <a:r>
              <a:rPr lang="zh-CN" altLang="en-US" dirty="0" smtClean="0"/>
              <a:t>每个</a:t>
            </a:r>
            <a:r>
              <a:rPr lang="en-US" altLang="zh-CN" dirty="0" err="1" smtClean="0"/>
              <a:t>monitorenter</a:t>
            </a:r>
            <a:r>
              <a:rPr lang="zh-CN" altLang="en-US" dirty="0" smtClean="0"/>
              <a:t>必须有对应的</a:t>
            </a:r>
            <a:r>
              <a:rPr lang="en-US" altLang="zh-CN" dirty="0" err="1" smtClean="0"/>
              <a:t>monitorexit</a:t>
            </a:r>
            <a:r>
              <a:rPr lang="zh-CN" altLang="en-US" dirty="0" smtClean="0"/>
              <a:t>与之配对</a:t>
            </a:r>
            <a:endParaRPr lang="en-US" altLang="zh-CN" dirty="0" smtClean="0"/>
          </a:p>
          <a:p>
            <a:endParaRPr lang="en-US" altLang="zh-CN" dirty="0" smtClean="0"/>
          </a:p>
          <a:p>
            <a:r>
              <a:rPr lang="en-US" altLang="zh-CN" dirty="0" smtClean="0"/>
              <a:t>3.</a:t>
            </a:r>
            <a:r>
              <a:rPr lang="zh-CN" altLang="en-US" dirty="0" smtClean="0"/>
              <a:t>任何对象都有一个</a:t>
            </a:r>
            <a:r>
              <a:rPr lang="en-US" altLang="zh-CN" dirty="0" smtClean="0"/>
              <a:t>monitor</a:t>
            </a:r>
            <a:r>
              <a:rPr lang="zh-CN" altLang="en-US" dirty="0" smtClean="0"/>
              <a:t>与之关联</a:t>
            </a:r>
            <a:endParaRPr lang="zh-CN" altLang="en-US"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877" y="3513112"/>
            <a:ext cx="4753723" cy="3010320"/>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040830"/>
            <a:ext cx="4584700" cy="2482601"/>
          </a:xfrm>
          <a:prstGeom prst="rect">
            <a:avLst/>
          </a:prstGeom>
        </p:spPr>
      </p:pic>
    </p:spTree>
    <p:extLst>
      <p:ext uri="{BB962C8B-B14F-4D97-AF65-F5344CB8AC3E}">
        <p14:creationId xmlns:p14="http://schemas.microsoft.com/office/powerpoint/2010/main" val="329407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704809" y="412288"/>
            <a:ext cx="535740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dirty="0" smtClean="0">
                <a:solidFill>
                  <a:srgbClr val="1D69A3"/>
                </a:solidFill>
                <a:latin typeface="微软雅黑" pitchFamily="34" charset="-122"/>
                <a:ea typeface="微软雅黑" pitchFamily="34" charset="-122"/>
              </a:rPr>
              <a:t>线程池</a:t>
            </a: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845" y="822721"/>
            <a:ext cx="6039407" cy="5609826"/>
          </a:xfrm>
          <a:prstGeom prst="rect">
            <a:avLst/>
          </a:prstGeom>
        </p:spPr>
      </p:pic>
    </p:spTree>
    <p:extLst>
      <p:ext uri="{BB962C8B-B14F-4D97-AF65-F5344CB8AC3E}">
        <p14:creationId xmlns:p14="http://schemas.microsoft.com/office/powerpoint/2010/main" val="301218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8" y="371042"/>
            <a:ext cx="795412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800" dirty="0" smtClean="0">
                <a:solidFill>
                  <a:srgbClr val="1D69A3"/>
                </a:solidFill>
                <a:latin typeface="微软雅黑" pitchFamily="34" charset="-122"/>
                <a:ea typeface="微软雅黑" pitchFamily="34" charset="-122"/>
              </a:rPr>
              <a:t>Synchronized</a:t>
            </a:r>
            <a:endParaRPr lang="zh-CN" altLang="en-US" sz="2800" dirty="0">
              <a:solidFill>
                <a:srgbClr val="1D69A3"/>
              </a:solidFill>
              <a:latin typeface="微软雅黑" pitchFamily="34" charset="-122"/>
              <a:ea typeface="微软雅黑" pitchFamily="34" charset="-122"/>
            </a:endParaRP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 name="文本框 1"/>
          <p:cNvSpPr txBox="1"/>
          <p:nvPr/>
        </p:nvSpPr>
        <p:spPr>
          <a:xfrm>
            <a:off x="554877" y="1384300"/>
            <a:ext cx="9630523" cy="3970318"/>
          </a:xfrm>
          <a:prstGeom prst="rect">
            <a:avLst/>
          </a:prstGeom>
          <a:noFill/>
        </p:spPr>
        <p:txBody>
          <a:bodyPr wrap="square" rtlCol="0">
            <a:spAutoFit/>
          </a:bodyPr>
          <a:lstStyle/>
          <a:p>
            <a:r>
              <a:rPr lang="en-US" altLang="zh-CN" b="1" dirty="0" smtClean="0"/>
              <a:t>1.synchronized(this)</a:t>
            </a:r>
            <a:r>
              <a:rPr lang="zh-CN" altLang="en-US" b="1" dirty="0" smtClean="0"/>
              <a:t>原理以及与</a:t>
            </a:r>
            <a:r>
              <a:rPr lang="en-US" altLang="zh-CN" b="1" dirty="0" err="1" smtClean="0"/>
              <a:t>ReentrantLock</a:t>
            </a:r>
            <a:r>
              <a:rPr lang="zh-CN" altLang="en-US" b="1" dirty="0" smtClean="0"/>
              <a:t>的区别</a:t>
            </a:r>
            <a:endParaRPr lang="en-US" altLang="zh-CN" b="1" dirty="0" smtClean="0"/>
          </a:p>
          <a:p>
            <a:endParaRPr lang="en-US" altLang="zh-CN" b="1" dirty="0"/>
          </a:p>
          <a:p>
            <a:r>
              <a:rPr lang="en-US" altLang="zh-CN" dirty="0"/>
              <a:t>synchronized (this)</a:t>
            </a:r>
            <a:r>
              <a:rPr lang="zh-CN" altLang="zh-CN" dirty="0"/>
              <a:t>原理：涉及两条指令：</a:t>
            </a:r>
            <a:r>
              <a:rPr lang="en-US" altLang="zh-CN" dirty="0" err="1"/>
              <a:t>monitorenter</a:t>
            </a:r>
            <a:r>
              <a:rPr lang="zh-CN" altLang="zh-CN" dirty="0"/>
              <a:t>，</a:t>
            </a:r>
            <a:r>
              <a:rPr lang="en-US" altLang="zh-CN" dirty="0" err="1"/>
              <a:t>monitorexit</a:t>
            </a:r>
            <a:r>
              <a:rPr lang="zh-CN" altLang="zh-CN" dirty="0"/>
              <a:t>；再说同步方法，从同步方法反编译的结果来看，方法的同步并没有通过指令</a:t>
            </a:r>
            <a:r>
              <a:rPr lang="en-US" altLang="zh-CN" dirty="0" err="1"/>
              <a:t>monitorenter</a:t>
            </a:r>
            <a:r>
              <a:rPr lang="zh-CN" altLang="zh-CN" dirty="0"/>
              <a:t>和</a:t>
            </a:r>
            <a:r>
              <a:rPr lang="en-US" altLang="zh-CN" dirty="0" err="1"/>
              <a:t>monitorexit</a:t>
            </a:r>
            <a:r>
              <a:rPr lang="zh-CN" altLang="zh-CN" dirty="0"/>
              <a:t>来实现，相对于普通方法，其常量池中多了</a:t>
            </a:r>
            <a:r>
              <a:rPr lang="en-US" altLang="zh-CN" dirty="0"/>
              <a:t>ACC_SYNCHRONIZED</a:t>
            </a:r>
            <a:r>
              <a:rPr lang="zh-CN" altLang="zh-CN" dirty="0"/>
              <a:t>标示符。</a:t>
            </a:r>
          </a:p>
          <a:p>
            <a:r>
              <a:rPr lang="en-US" altLang="zh-CN" dirty="0"/>
              <a:t>JVM</a:t>
            </a:r>
            <a:r>
              <a:rPr lang="zh-CN" altLang="zh-CN" dirty="0"/>
              <a:t>就是根据该标示符来实现方法的同步的：当方法被调用时，调用指令将会检查方法的</a:t>
            </a:r>
            <a:r>
              <a:rPr lang="en-US" altLang="zh-CN" dirty="0"/>
              <a:t> ACC_SYNCHRONIZED </a:t>
            </a:r>
            <a:r>
              <a:rPr lang="zh-CN" altLang="zh-CN" dirty="0"/>
              <a:t>访问标志是否被设置，如果设置了，执行线程将先获取</a:t>
            </a:r>
            <a:r>
              <a:rPr lang="en-US" altLang="zh-CN" dirty="0"/>
              <a:t>monitor</a:t>
            </a:r>
            <a:r>
              <a:rPr lang="zh-CN" altLang="zh-CN" dirty="0"/>
              <a:t>，获取成功之后才能执行方法体，方法执行完后再释放</a:t>
            </a:r>
            <a:r>
              <a:rPr lang="en-US" altLang="zh-CN" dirty="0"/>
              <a:t>monitor</a:t>
            </a:r>
            <a:r>
              <a:rPr lang="zh-CN" altLang="zh-CN" dirty="0"/>
              <a:t>。在方法执行期间，其他任何线程都无法再获得同一个</a:t>
            </a:r>
            <a:r>
              <a:rPr lang="en-US" altLang="zh-CN" dirty="0"/>
              <a:t>monitor</a:t>
            </a:r>
            <a:r>
              <a:rPr lang="zh-CN" altLang="zh-CN" dirty="0"/>
              <a:t>对象。</a:t>
            </a:r>
          </a:p>
          <a:p>
            <a:r>
              <a:rPr lang="en-US" altLang="zh-CN" dirty="0"/>
              <a:t>Synchronized</a:t>
            </a:r>
            <a:r>
              <a:rPr lang="zh-CN" altLang="zh-CN" dirty="0"/>
              <a:t>：内置锁，关键字，非公平锁</a:t>
            </a:r>
          </a:p>
          <a:p>
            <a:r>
              <a:rPr lang="en-US" altLang="zh-CN" dirty="0" err="1"/>
              <a:t>ReentrantLock</a:t>
            </a:r>
            <a:r>
              <a:rPr lang="zh-CN" altLang="zh-CN" dirty="0"/>
              <a:t>：显示锁，对象，提供</a:t>
            </a:r>
            <a:r>
              <a:rPr lang="en-US" altLang="zh-CN" dirty="0"/>
              <a:t>synchronized</a:t>
            </a:r>
            <a:r>
              <a:rPr lang="zh-CN" altLang="zh-CN" dirty="0"/>
              <a:t>所没有提供的方法，比如拿锁的过程，可中断。可尝试拿锁，（还提供了公平锁）</a:t>
            </a:r>
          </a:p>
          <a:p>
            <a:endParaRPr lang="en-US" altLang="zh-CN" b="1" dirty="0" smtClean="0"/>
          </a:p>
          <a:p>
            <a:endParaRPr lang="zh-CN" altLang="en-US" dirty="0"/>
          </a:p>
        </p:txBody>
      </p:sp>
    </p:spTree>
    <p:extLst>
      <p:ext uri="{BB962C8B-B14F-4D97-AF65-F5344CB8AC3E}">
        <p14:creationId xmlns:p14="http://schemas.microsoft.com/office/powerpoint/2010/main" val="55253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5357406" cy="779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400" dirty="0">
                <a:solidFill>
                  <a:srgbClr val="1D69A3"/>
                </a:solidFill>
                <a:latin typeface="微软雅黑" pitchFamily="34" charset="-122"/>
                <a:ea typeface="微软雅黑" pitchFamily="34" charset="-122"/>
              </a:rPr>
              <a:t>Synchronized</a:t>
            </a:r>
            <a:endParaRPr lang="zh-CN" altLang="en-US" sz="2400" dirty="0">
              <a:solidFill>
                <a:srgbClr val="1D69A3"/>
              </a:solidFill>
              <a:latin typeface="微软雅黑" pitchFamily="34" charset="-122"/>
              <a:ea typeface="微软雅黑" pitchFamily="34" charset="-122"/>
            </a:endParaRPr>
          </a:p>
          <a:p>
            <a:pPr defTabSz="1219170"/>
            <a:endParaRPr lang="zh-CN" altLang="en-US" sz="2667" dirty="0" smtClean="0">
              <a:solidFill>
                <a:srgbClr val="1D69A3"/>
              </a:solidFill>
              <a:latin typeface="微软雅黑" pitchFamily="34" charset="-122"/>
              <a:ea typeface="微软雅黑" pitchFamily="34" charset="-122"/>
            </a:endParaRP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 name="文本框 1"/>
          <p:cNvSpPr txBox="1"/>
          <p:nvPr/>
        </p:nvSpPr>
        <p:spPr>
          <a:xfrm>
            <a:off x="554877" y="1320800"/>
            <a:ext cx="9512300" cy="2585323"/>
          </a:xfrm>
          <a:prstGeom prst="rect">
            <a:avLst/>
          </a:prstGeom>
          <a:noFill/>
        </p:spPr>
        <p:txBody>
          <a:bodyPr wrap="square" rtlCol="0">
            <a:spAutoFit/>
          </a:bodyPr>
          <a:lstStyle/>
          <a:p>
            <a:r>
              <a:rPr lang="en-US" altLang="zh-CN" b="1" dirty="0" smtClean="0"/>
              <a:t>1.volatile</a:t>
            </a:r>
            <a:r>
              <a:rPr lang="zh-CN" altLang="zh-CN" b="1" dirty="0"/>
              <a:t>和</a:t>
            </a:r>
            <a:r>
              <a:rPr lang="en-US" altLang="zh-CN" b="1" dirty="0"/>
              <a:t>synchronize</a:t>
            </a:r>
            <a:r>
              <a:rPr lang="zh-CN" altLang="zh-CN" b="1" dirty="0"/>
              <a:t>有什么区别？（</a:t>
            </a:r>
            <a:r>
              <a:rPr lang="en-US" altLang="zh-CN" b="1" dirty="0"/>
              <a:t>B</a:t>
            </a:r>
            <a:r>
              <a:rPr lang="zh-CN" altLang="zh-CN" b="1" dirty="0"/>
              <a:t>站</a:t>
            </a:r>
            <a:r>
              <a:rPr lang="en-US" altLang="zh-CN" b="1" dirty="0"/>
              <a:t> </a:t>
            </a:r>
            <a:r>
              <a:rPr lang="zh-CN" altLang="zh-CN" b="1" dirty="0"/>
              <a:t>小米</a:t>
            </a:r>
            <a:r>
              <a:rPr lang="en-US" altLang="zh-CN" b="1" dirty="0"/>
              <a:t> </a:t>
            </a:r>
            <a:r>
              <a:rPr lang="zh-CN" altLang="zh-CN" b="1" dirty="0"/>
              <a:t>京东）</a:t>
            </a:r>
          </a:p>
          <a:p>
            <a:r>
              <a:rPr lang="en-US" altLang="zh-CN" dirty="0"/>
              <a:t>volatile</a:t>
            </a:r>
            <a:r>
              <a:rPr lang="zh-CN" altLang="zh-CN" dirty="0"/>
              <a:t>是最轻量的同步机制。</a:t>
            </a:r>
          </a:p>
          <a:p>
            <a:r>
              <a:rPr lang="en-US" altLang="zh-CN" dirty="0"/>
              <a:t>volatile</a:t>
            </a:r>
            <a:r>
              <a:rPr lang="zh-CN" altLang="zh-CN" dirty="0"/>
              <a:t>保证了不同线程对这个变量进行操作时的可见性，即一个线程修改了某个变量的值，这新值对其他线程来说是立即可见的。但是</a:t>
            </a:r>
            <a:r>
              <a:rPr lang="en-US" altLang="zh-CN" dirty="0"/>
              <a:t>volatile</a:t>
            </a:r>
            <a:r>
              <a:rPr lang="zh-CN" altLang="zh-CN" dirty="0"/>
              <a:t>不能保证操作的原子性，因此多线程下的写复合操作会导致线程安全问题。</a:t>
            </a:r>
          </a:p>
          <a:p>
            <a:r>
              <a:rPr lang="zh-CN" altLang="zh-CN" dirty="0"/>
              <a:t>关键字</a:t>
            </a:r>
            <a:r>
              <a:rPr lang="en-US" altLang="zh-CN" dirty="0"/>
              <a:t>synchronized</a:t>
            </a:r>
            <a:r>
              <a:rPr lang="zh-CN" altLang="zh-CN" dirty="0"/>
              <a:t>可以修饰方法或者以同步块的形式来进行使用，它主要确保多个线程在同一个时刻，只能有一个线程处于方法或者同步块中，它保证了线程对变量访问的可见性和排他性，又称为内置锁机制。</a:t>
            </a:r>
          </a:p>
          <a:p>
            <a:endParaRPr lang="zh-CN" altLang="en-US" dirty="0"/>
          </a:p>
        </p:txBody>
      </p:sp>
      <p:sp>
        <p:nvSpPr>
          <p:cNvPr id="3" name="文本框 2"/>
          <p:cNvSpPr txBox="1"/>
          <p:nvPr/>
        </p:nvSpPr>
        <p:spPr>
          <a:xfrm>
            <a:off x="554877" y="3913346"/>
            <a:ext cx="9061491" cy="2308324"/>
          </a:xfrm>
          <a:prstGeom prst="rect">
            <a:avLst/>
          </a:prstGeom>
          <a:noFill/>
        </p:spPr>
        <p:txBody>
          <a:bodyPr wrap="square" rtlCol="0">
            <a:spAutoFit/>
          </a:bodyPr>
          <a:lstStyle/>
          <a:p>
            <a:r>
              <a:rPr lang="en-US" altLang="zh-CN" b="1" dirty="0" smtClean="0"/>
              <a:t>2.volatile</a:t>
            </a:r>
            <a:r>
              <a:rPr lang="en-US" altLang="zh-CN" b="1" dirty="0"/>
              <a:t> </a:t>
            </a:r>
            <a:r>
              <a:rPr lang="zh-CN" altLang="zh-CN" b="1" dirty="0"/>
              <a:t>能否保证线程安全？在</a:t>
            </a:r>
            <a:r>
              <a:rPr lang="en-US" altLang="zh-CN" b="1" dirty="0"/>
              <a:t>DCL</a:t>
            </a:r>
            <a:r>
              <a:rPr lang="zh-CN" altLang="zh-CN" b="1" dirty="0"/>
              <a:t>上的作用是什么？</a:t>
            </a:r>
          </a:p>
          <a:p>
            <a:r>
              <a:rPr lang="en-US" altLang="zh-CN" dirty="0"/>
              <a:t>DCL</a:t>
            </a:r>
            <a:r>
              <a:rPr lang="zh-CN" altLang="zh-CN" dirty="0"/>
              <a:t>：双重检查锁定</a:t>
            </a:r>
          </a:p>
          <a:p>
            <a:r>
              <a:rPr lang="zh-CN" altLang="zh-CN" dirty="0"/>
              <a:t>不能保证，在</a:t>
            </a:r>
            <a:r>
              <a:rPr lang="en-US" altLang="zh-CN" dirty="0"/>
              <a:t>DCL</a:t>
            </a:r>
            <a:r>
              <a:rPr lang="zh-CN" altLang="zh-CN" dirty="0"/>
              <a:t>的作用是：</a:t>
            </a:r>
            <a:r>
              <a:rPr lang="en-US" altLang="zh-CN" dirty="0"/>
              <a:t>volatile</a:t>
            </a:r>
            <a:r>
              <a:rPr lang="zh-CN" altLang="zh-CN" dirty="0"/>
              <a:t>是会保证被修饰的变量的可见性和 有序性，保证了单例模式下，保证在创建对象的时候的执行顺序一定是</a:t>
            </a:r>
          </a:p>
          <a:p>
            <a:r>
              <a:rPr lang="en-US" altLang="zh-CN" dirty="0"/>
              <a:t>1.</a:t>
            </a:r>
            <a:r>
              <a:rPr lang="zh-CN" altLang="zh-CN" dirty="0"/>
              <a:t>分配内存空间</a:t>
            </a:r>
          </a:p>
          <a:p>
            <a:r>
              <a:rPr lang="en-US" altLang="zh-CN" dirty="0"/>
              <a:t>2.</a:t>
            </a:r>
            <a:r>
              <a:rPr lang="zh-CN" altLang="zh-CN" dirty="0"/>
              <a:t>实例化对象</a:t>
            </a:r>
            <a:r>
              <a:rPr lang="en-US" altLang="zh-CN" dirty="0"/>
              <a:t>instance</a:t>
            </a:r>
            <a:endParaRPr lang="zh-CN" altLang="zh-CN" dirty="0"/>
          </a:p>
          <a:p>
            <a:r>
              <a:rPr lang="en-US" altLang="zh-CN" dirty="0"/>
              <a:t>3.</a:t>
            </a:r>
            <a:r>
              <a:rPr lang="zh-CN" altLang="zh-CN" dirty="0"/>
              <a:t>把</a:t>
            </a:r>
            <a:r>
              <a:rPr lang="en-US" altLang="zh-CN" dirty="0"/>
              <a:t>instance</a:t>
            </a:r>
            <a:r>
              <a:rPr lang="zh-CN" altLang="zh-CN" dirty="0"/>
              <a:t>引用指向已分配的内存空间</a:t>
            </a:r>
            <a:r>
              <a:rPr lang="en-US" altLang="zh-CN" dirty="0"/>
              <a:t>,</a:t>
            </a:r>
            <a:r>
              <a:rPr lang="zh-CN" altLang="zh-CN" dirty="0"/>
              <a:t>此时</a:t>
            </a:r>
            <a:r>
              <a:rPr lang="en-US" altLang="zh-CN" dirty="0"/>
              <a:t>instance</a:t>
            </a:r>
            <a:r>
              <a:rPr lang="zh-CN" altLang="zh-CN" dirty="0"/>
              <a:t>有了内存地址</a:t>
            </a:r>
            <a:r>
              <a:rPr lang="en-US" altLang="zh-CN" dirty="0"/>
              <a:t>,</a:t>
            </a:r>
            <a:r>
              <a:rPr lang="zh-CN" altLang="zh-CN" dirty="0"/>
              <a:t>不再为</a:t>
            </a:r>
            <a:r>
              <a:rPr lang="en-US" altLang="zh-CN" dirty="0"/>
              <a:t>null</a:t>
            </a:r>
            <a:r>
              <a:rPr lang="zh-CN" altLang="zh-CN" dirty="0"/>
              <a:t>了</a:t>
            </a:r>
          </a:p>
          <a:p>
            <a:r>
              <a:rPr lang="zh-CN" altLang="zh-CN" dirty="0"/>
              <a:t>的步骤</a:t>
            </a:r>
            <a:r>
              <a:rPr lang="en-US" altLang="zh-CN" dirty="0"/>
              <a:t>, </a:t>
            </a:r>
            <a:r>
              <a:rPr lang="zh-CN" altLang="zh-CN" dirty="0"/>
              <a:t>从而保证了</a:t>
            </a:r>
            <a:r>
              <a:rPr lang="en-US" altLang="zh-CN" dirty="0"/>
              <a:t>instance</a:t>
            </a:r>
            <a:r>
              <a:rPr lang="zh-CN" altLang="zh-CN" dirty="0"/>
              <a:t>要么为</a:t>
            </a:r>
            <a:r>
              <a:rPr lang="en-US" altLang="zh-CN" dirty="0"/>
              <a:t>null </a:t>
            </a:r>
            <a:r>
              <a:rPr lang="zh-CN" altLang="zh-CN" dirty="0"/>
              <a:t>要么是已经完全初始化好的对象。</a:t>
            </a:r>
            <a:endParaRPr lang="zh-CN" altLang="en-US" dirty="0"/>
          </a:p>
        </p:txBody>
      </p:sp>
    </p:spTree>
    <p:extLst>
      <p:ext uri="{BB962C8B-B14F-4D97-AF65-F5344CB8AC3E}">
        <p14:creationId xmlns:p14="http://schemas.microsoft.com/office/powerpoint/2010/main" val="348401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5357406" cy="84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800" dirty="0">
                <a:solidFill>
                  <a:srgbClr val="1D69A3"/>
                </a:solidFill>
                <a:latin typeface="微软雅黑" pitchFamily="34" charset="-122"/>
                <a:ea typeface="微软雅黑" pitchFamily="34" charset="-122"/>
              </a:rPr>
              <a:t>Synchronized</a:t>
            </a:r>
            <a:endParaRPr lang="zh-CN" altLang="en-US" sz="2800" dirty="0">
              <a:solidFill>
                <a:srgbClr val="1D69A3"/>
              </a:solidFill>
              <a:latin typeface="微软雅黑" pitchFamily="34" charset="-122"/>
              <a:ea typeface="微软雅黑" pitchFamily="34" charset="-122"/>
            </a:endParaRPr>
          </a:p>
          <a:p>
            <a:pPr defTabSz="1219170"/>
            <a:endParaRPr lang="zh-CN" altLang="en-US" sz="2667" dirty="0" smtClean="0">
              <a:solidFill>
                <a:srgbClr val="1D69A3"/>
              </a:solidFill>
              <a:latin typeface="微软雅黑" pitchFamily="34" charset="-122"/>
              <a:ea typeface="微软雅黑" pitchFamily="34" charset="-122"/>
            </a:endParaRP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 name="文本框 1"/>
          <p:cNvSpPr txBox="1"/>
          <p:nvPr/>
        </p:nvSpPr>
        <p:spPr>
          <a:xfrm>
            <a:off x="554877" y="1333500"/>
            <a:ext cx="9338423" cy="2031325"/>
          </a:xfrm>
          <a:prstGeom prst="rect">
            <a:avLst/>
          </a:prstGeom>
          <a:noFill/>
        </p:spPr>
        <p:txBody>
          <a:bodyPr wrap="square" rtlCol="0">
            <a:spAutoFit/>
          </a:bodyPr>
          <a:lstStyle/>
          <a:p>
            <a:r>
              <a:rPr lang="en-US" altLang="zh-CN" b="1" dirty="0" smtClean="0"/>
              <a:t>1.Synchronized</a:t>
            </a:r>
            <a:r>
              <a:rPr lang="en-US" altLang="zh-CN" b="1" dirty="0"/>
              <a:t> static</a:t>
            </a:r>
            <a:r>
              <a:rPr lang="zh-CN" altLang="zh-CN" b="1" dirty="0"/>
              <a:t>与非</a:t>
            </a:r>
            <a:r>
              <a:rPr lang="en-US" altLang="zh-CN" b="1" dirty="0"/>
              <a:t>static</a:t>
            </a:r>
            <a:r>
              <a:rPr lang="zh-CN" altLang="zh-CN" b="1" dirty="0"/>
              <a:t>锁的区别和范围（小米）</a:t>
            </a:r>
          </a:p>
          <a:p>
            <a:r>
              <a:rPr lang="zh-CN" altLang="zh-CN" dirty="0"/>
              <a:t>对象锁是用于对象实例方法，或者一个对象实例上的，类锁是用于类的静态方法或者一个类的</a:t>
            </a:r>
            <a:r>
              <a:rPr lang="en-US" altLang="zh-CN" dirty="0"/>
              <a:t>class</a:t>
            </a:r>
            <a:r>
              <a:rPr lang="zh-CN" altLang="zh-CN" dirty="0"/>
              <a:t>对象上的。我们知道，类的对象实例可以有很多个，但是每个类只有一个</a:t>
            </a:r>
            <a:r>
              <a:rPr lang="en-US" altLang="zh-CN" dirty="0"/>
              <a:t>class</a:t>
            </a:r>
            <a:r>
              <a:rPr lang="zh-CN" altLang="zh-CN" dirty="0"/>
              <a:t>对象，所以不同对象实例的对象锁是互不干扰的，但是每个类只有一个类锁。</a:t>
            </a:r>
          </a:p>
          <a:p>
            <a:r>
              <a:rPr lang="zh-CN" altLang="zh-CN" dirty="0"/>
              <a:t>但是有一点必须注意的是，其实类锁只是一个概念上的东西，并不是真实存在的，类锁其实锁的是每个类的对应的</a:t>
            </a:r>
            <a:r>
              <a:rPr lang="en-US" altLang="zh-CN" dirty="0"/>
              <a:t>class</a:t>
            </a:r>
            <a:r>
              <a:rPr lang="zh-CN" altLang="zh-CN" dirty="0"/>
              <a:t>对象。类锁和对象锁之间也是互不干扰的。</a:t>
            </a:r>
          </a:p>
          <a:p>
            <a:endParaRPr lang="zh-CN" altLang="en-US" dirty="0"/>
          </a:p>
        </p:txBody>
      </p:sp>
      <p:sp>
        <p:nvSpPr>
          <p:cNvPr id="3" name="文本框 2"/>
          <p:cNvSpPr txBox="1"/>
          <p:nvPr/>
        </p:nvSpPr>
        <p:spPr>
          <a:xfrm>
            <a:off x="554877" y="3485962"/>
            <a:ext cx="10392523" cy="3416320"/>
          </a:xfrm>
          <a:prstGeom prst="rect">
            <a:avLst/>
          </a:prstGeom>
          <a:noFill/>
        </p:spPr>
        <p:txBody>
          <a:bodyPr wrap="square" rtlCol="0">
            <a:spAutoFit/>
          </a:bodyPr>
          <a:lstStyle/>
          <a:p>
            <a:r>
              <a:rPr lang="en-US" altLang="zh-CN" b="1" dirty="0" smtClean="0"/>
              <a:t>2.Synchronized</a:t>
            </a:r>
            <a:r>
              <a:rPr lang="zh-CN" altLang="zh-CN" b="1" dirty="0"/>
              <a:t>做了哪些优化</a:t>
            </a:r>
            <a:r>
              <a:rPr lang="en-US" altLang="zh-CN" b="1" dirty="0"/>
              <a:t> </a:t>
            </a:r>
            <a:r>
              <a:rPr lang="zh-CN" altLang="zh-CN" b="1" dirty="0"/>
              <a:t>（京东）</a:t>
            </a:r>
          </a:p>
          <a:p>
            <a:r>
              <a:rPr lang="zh-CN" altLang="zh-CN" dirty="0"/>
              <a:t>引入如自旋锁、适应性自旋锁、锁消除、锁粗化、偏向锁、轻量级锁、逃逸分析</a:t>
            </a:r>
          </a:p>
          <a:p>
            <a:r>
              <a:rPr lang="zh-CN" altLang="zh-CN" dirty="0"/>
              <a:t>等技术来减少锁操作的开销。</a:t>
            </a:r>
          </a:p>
          <a:p>
            <a:r>
              <a:rPr lang="zh-CN" altLang="zh-CN" dirty="0"/>
              <a:t>逃逸分析</a:t>
            </a:r>
          </a:p>
          <a:p>
            <a:r>
              <a:rPr lang="zh-CN" altLang="zh-CN" dirty="0"/>
              <a:t>如果证明一个对象不会逃逸方法外或者线程外，则可针对此变量进行优化：</a:t>
            </a:r>
          </a:p>
          <a:p>
            <a:r>
              <a:rPr lang="zh-CN" altLang="zh-CN" dirty="0"/>
              <a:t>同步消除</a:t>
            </a:r>
            <a:r>
              <a:rPr lang="en-US" altLang="zh-CN" dirty="0"/>
              <a:t>synchronization Elimination</a:t>
            </a:r>
            <a:r>
              <a:rPr lang="zh-CN" altLang="zh-CN" dirty="0"/>
              <a:t>，如果一个对象不会逃逸出线程，则对此变量的同步措施可消除。</a:t>
            </a:r>
          </a:p>
          <a:p>
            <a:r>
              <a:rPr lang="zh-CN" altLang="zh-CN" dirty="0"/>
              <a:t>锁消除和粗化</a:t>
            </a:r>
          </a:p>
          <a:p>
            <a:r>
              <a:rPr lang="zh-CN" altLang="zh-CN" dirty="0"/>
              <a:t>锁消除：虚拟机的运行时编译器在运行时如果检测到一些要求同步的代码上不可能发生共享数据竞争，则会去掉这些锁。</a:t>
            </a:r>
          </a:p>
          <a:p>
            <a:r>
              <a:rPr lang="zh-CN" altLang="zh-CN" dirty="0"/>
              <a:t>锁粗化：将临近的代码块用同一个锁合并起来。减少上下文切换</a:t>
            </a:r>
          </a:p>
          <a:p>
            <a:r>
              <a:rPr lang="zh-CN" altLang="zh-CN" dirty="0"/>
              <a:t>消除无意义的锁获取和释放，可以提高程序运行性能。</a:t>
            </a:r>
          </a:p>
          <a:p>
            <a:endParaRPr lang="zh-CN" altLang="en-US" b="1" dirty="0"/>
          </a:p>
        </p:txBody>
      </p:sp>
    </p:spTree>
    <p:extLst>
      <p:ext uri="{BB962C8B-B14F-4D97-AF65-F5344CB8AC3E}">
        <p14:creationId xmlns:p14="http://schemas.microsoft.com/office/powerpoint/2010/main" val="136691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535740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dirty="0" smtClean="0">
                <a:solidFill>
                  <a:srgbClr val="1D69A3"/>
                </a:solidFill>
                <a:latin typeface="微软雅黑" pitchFamily="34" charset="-122"/>
                <a:ea typeface="微软雅黑" pitchFamily="34" charset="-122"/>
              </a:rPr>
              <a:t>线程的状态</a:t>
            </a:r>
            <a:r>
              <a:rPr lang="en-US" altLang="zh-CN" sz="2667" dirty="0" smtClean="0">
                <a:solidFill>
                  <a:srgbClr val="1D69A3"/>
                </a:solidFill>
                <a:latin typeface="微软雅黑" pitchFamily="34" charset="-122"/>
                <a:ea typeface="微软雅黑" pitchFamily="34" charset="-122"/>
              </a:rPr>
              <a:t>/</a:t>
            </a:r>
            <a:r>
              <a:rPr lang="zh-CN" altLang="en-US" sz="2667" dirty="0" smtClean="0">
                <a:solidFill>
                  <a:srgbClr val="1D69A3"/>
                </a:solidFill>
                <a:latin typeface="微软雅黑" pitchFamily="34" charset="-122"/>
                <a:ea typeface="微软雅黑" pitchFamily="34" charset="-122"/>
              </a:rPr>
              <a:t>线程的生命周期</a:t>
            </a: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333" y="1274018"/>
            <a:ext cx="7752922" cy="4372871"/>
          </a:xfrm>
          <a:prstGeom prst="rect">
            <a:avLst/>
          </a:prstGeom>
        </p:spPr>
      </p:pic>
    </p:spTree>
    <p:extLst>
      <p:ext uri="{BB962C8B-B14F-4D97-AF65-F5344CB8AC3E}">
        <p14:creationId xmlns:p14="http://schemas.microsoft.com/office/powerpoint/2010/main" val="33253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dirty="0" err="1" smtClean="0">
                <a:solidFill>
                  <a:srgbClr val="1D69A3"/>
                </a:solidFill>
                <a:latin typeface="微软雅黑" pitchFamily="34" charset="-122"/>
                <a:ea typeface="微软雅黑" pitchFamily="34" charset="-122"/>
              </a:rPr>
              <a:t>ThreadLocal</a:t>
            </a:r>
            <a:r>
              <a:rPr lang="zh-CN" altLang="en-US" sz="2667" dirty="0" smtClean="0">
                <a:solidFill>
                  <a:srgbClr val="1D69A3"/>
                </a:solidFill>
                <a:latin typeface="微软雅黑" pitchFamily="34" charset="-122"/>
                <a:ea typeface="微软雅黑" pitchFamily="34" charset="-122"/>
              </a:rPr>
              <a:t>辨析</a:t>
            </a: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3568" y="371042"/>
            <a:ext cx="7649117" cy="3426527"/>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2926" y="3678301"/>
            <a:ext cx="6057873" cy="3179699"/>
          </a:xfrm>
          <a:prstGeom prst="rect">
            <a:avLst/>
          </a:prstGeom>
        </p:spPr>
      </p:pic>
    </p:spTree>
    <p:extLst>
      <p:ext uri="{BB962C8B-B14F-4D97-AF65-F5344CB8AC3E}">
        <p14:creationId xmlns:p14="http://schemas.microsoft.com/office/powerpoint/2010/main" val="416223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7152" y="1007413"/>
            <a:ext cx="6687483" cy="5601482"/>
          </a:xfrm>
          <a:prstGeom prst="rect">
            <a:avLst/>
          </a:prstGeom>
        </p:spPr>
      </p:pic>
      <p:sp>
        <p:nvSpPr>
          <p:cNvPr id="6"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dirty="0" err="1" smtClean="0">
                <a:solidFill>
                  <a:srgbClr val="1D69A3"/>
                </a:solidFill>
                <a:latin typeface="微软雅黑" pitchFamily="34" charset="-122"/>
                <a:ea typeface="微软雅黑" pitchFamily="34" charset="-122"/>
              </a:rPr>
              <a:t>ThreadLocal</a:t>
            </a:r>
            <a:r>
              <a:rPr lang="zh-CN" altLang="en-US" sz="2667" dirty="0" smtClean="0">
                <a:solidFill>
                  <a:srgbClr val="1D69A3"/>
                </a:solidFill>
                <a:latin typeface="微软雅黑" pitchFamily="34" charset="-122"/>
                <a:ea typeface="微软雅黑" pitchFamily="34" charset="-122"/>
              </a:rPr>
              <a:t>辨析</a:t>
            </a:r>
          </a:p>
        </p:txBody>
      </p:sp>
      <p:grpSp>
        <p:nvGrpSpPr>
          <p:cNvPr id="7" name="PA_组合 47"/>
          <p:cNvGrpSpPr/>
          <p:nvPr>
            <p:custDataLst>
              <p:tags r:id="rId2"/>
            </p:custDataLst>
          </p:nvPr>
        </p:nvGrpSpPr>
        <p:grpSpPr>
          <a:xfrm>
            <a:off x="554877" y="932724"/>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807" y="1193886"/>
            <a:ext cx="2896004" cy="2762636"/>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807" y="3956522"/>
            <a:ext cx="2962688" cy="2715004"/>
          </a:xfrm>
          <a:prstGeom prst="rect">
            <a:avLst/>
          </a:prstGeom>
        </p:spPr>
      </p:pic>
    </p:spTree>
    <p:extLst>
      <p:ext uri="{BB962C8B-B14F-4D97-AF65-F5344CB8AC3E}">
        <p14:creationId xmlns:p14="http://schemas.microsoft.com/office/powerpoint/2010/main" val="266825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to="" calcmode="lin" valueType="num">
                                      <p:cBhvr>
                                        <p:cTn id="7" dur="700" fill="hold">
                                          <p:stCondLst>
                                            <p:cond delay="0"/>
                                          </p:stCondLst>
                                        </p:cTn>
                                        <p:tgtEl>
                                          <p:spTgt spid="6"/>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6"/>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6"/>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6"/>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to="" calcmode="lin" valueType="num">
                                      <p:cBhvr>
                                        <p:cTn id="13"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250" y="3224420"/>
            <a:ext cx="5630061" cy="2638793"/>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311" y="1992687"/>
            <a:ext cx="5915851" cy="4601217"/>
          </a:xfrm>
          <a:prstGeom prst="rect">
            <a:avLst/>
          </a:prstGeom>
        </p:spPr>
      </p:pic>
      <p:sp>
        <p:nvSpPr>
          <p:cNvPr id="6" name="文本框 5"/>
          <p:cNvSpPr txBox="1"/>
          <p:nvPr/>
        </p:nvSpPr>
        <p:spPr>
          <a:xfrm>
            <a:off x="554877" y="1346356"/>
            <a:ext cx="9833780" cy="646331"/>
          </a:xfrm>
          <a:prstGeom prst="rect">
            <a:avLst/>
          </a:prstGeom>
          <a:noFill/>
        </p:spPr>
        <p:txBody>
          <a:bodyPr wrap="square" rtlCol="0">
            <a:spAutoFit/>
          </a:bodyPr>
          <a:lstStyle/>
          <a:p>
            <a:r>
              <a:rPr lang="zh-CN" altLang="en-US" dirty="0" smtClean="0"/>
              <a:t>线程本地变量，也有些地方叫做线程本地存储。</a:t>
            </a:r>
            <a:r>
              <a:rPr lang="en-US" altLang="zh-CN" dirty="0" err="1" smtClean="0"/>
              <a:t>ThreadLocal</a:t>
            </a:r>
            <a:r>
              <a:rPr lang="zh-CN" altLang="en-US" dirty="0" smtClean="0"/>
              <a:t>可以让每个线程拥有一个属于自己的变量的副本，不会和其他线程的变量副本冲突，实现了线程的数据隔离。</a:t>
            </a:r>
            <a:endParaRPr lang="zh-CN" altLang="en-US" dirty="0"/>
          </a:p>
        </p:txBody>
      </p:sp>
      <p:sp>
        <p:nvSpPr>
          <p:cNvPr id="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dirty="0" err="1" smtClean="0">
                <a:solidFill>
                  <a:srgbClr val="1D69A3"/>
                </a:solidFill>
                <a:latin typeface="微软雅黑" pitchFamily="34" charset="-122"/>
                <a:ea typeface="微软雅黑" pitchFamily="34" charset="-122"/>
              </a:rPr>
              <a:t>ThreadLocal</a:t>
            </a:r>
            <a:r>
              <a:rPr lang="zh-CN" altLang="en-US" sz="2667" dirty="0" smtClean="0">
                <a:solidFill>
                  <a:srgbClr val="1D69A3"/>
                </a:solidFill>
                <a:latin typeface="微软雅黑" pitchFamily="34" charset="-122"/>
                <a:ea typeface="微软雅黑" pitchFamily="34" charset="-122"/>
              </a:rPr>
              <a:t>辨析</a:t>
            </a:r>
          </a:p>
        </p:txBody>
      </p:sp>
      <p:grpSp>
        <p:nvGrpSpPr>
          <p:cNvPr id="8" name="PA_组合 47"/>
          <p:cNvGrpSpPr/>
          <p:nvPr>
            <p:custDataLst>
              <p:tags r:id="rId2"/>
            </p:custDataLst>
          </p:nvPr>
        </p:nvGrpSpPr>
        <p:grpSpPr>
          <a:xfrm>
            <a:off x="554877" y="932724"/>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48909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to="" calcmode="lin" valueType="num">
                                      <p:cBhvr>
                                        <p:cTn id="13" dur="700" fill="hold">
                                          <p:stCondLst>
                                            <p:cond delay="0"/>
                                          </p:stCondLst>
                                        </p:cTn>
                                        <p:tgtEl>
                                          <p:spTgt spid="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535740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dirty="0" smtClean="0">
                <a:solidFill>
                  <a:srgbClr val="1D69A3"/>
                </a:solidFill>
                <a:latin typeface="微软雅黑" pitchFamily="34" charset="-122"/>
                <a:ea typeface="微软雅黑" pitchFamily="34" charset="-122"/>
              </a:rPr>
              <a:t>锁</a:t>
            </a: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884" y="1158662"/>
            <a:ext cx="8430802" cy="5277587"/>
          </a:xfrm>
          <a:prstGeom prst="rect">
            <a:avLst/>
          </a:prstGeom>
        </p:spPr>
      </p:pic>
    </p:spTree>
    <p:extLst>
      <p:ext uri="{BB962C8B-B14F-4D97-AF65-F5344CB8AC3E}">
        <p14:creationId xmlns:p14="http://schemas.microsoft.com/office/powerpoint/2010/main" val="138328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535740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dirty="0" smtClean="0">
                <a:solidFill>
                  <a:srgbClr val="1D69A3"/>
                </a:solidFill>
                <a:latin typeface="微软雅黑" pitchFamily="34" charset="-122"/>
                <a:ea typeface="微软雅黑" pitchFamily="34" charset="-122"/>
              </a:rPr>
              <a:t>锁</a:t>
            </a: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797" y="180542"/>
            <a:ext cx="6670703" cy="6330203"/>
          </a:xfrm>
          <a:prstGeom prst="rect">
            <a:avLst/>
          </a:prstGeom>
        </p:spPr>
      </p:pic>
    </p:spTree>
    <p:extLst>
      <p:ext uri="{BB962C8B-B14F-4D97-AF65-F5344CB8AC3E}">
        <p14:creationId xmlns:p14="http://schemas.microsoft.com/office/powerpoint/2010/main" val="166648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9"/>
          <p:cNvSpPr>
            <a:spLocks noChangeArrowheads="1"/>
          </p:cNvSpPr>
          <p:nvPr>
            <p:custDataLst>
              <p:tags r:id="rId1"/>
            </p:custDataLst>
          </p:nvPr>
        </p:nvSpPr>
        <p:spPr bwMode="auto">
          <a:xfrm>
            <a:off x="554879" y="371042"/>
            <a:ext cx="535740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dirty="0">
                <a:solidFill>
                  <a:srgbClr val="1D69A3"/>
                </a:solidFill>
                <a:latin typeface="微软雅黑" pitchFamily="34" charset="-122"/>
                <a:ea typeface="微软雅黑" pitchFamily="34" charset="-122"/>
              </a:rPr>
              <a:t>各种</a:t>
            </a:r>
            <a:r>
              <a:rPr lang="zh-CN" altLang="en-US" sz="2667" dirty="0" smtClean="0">
                <a:solidFill>
                  <a:srgbClr val="1D69A3"/>
                </a:solidFill>
                <a:latin typeface="微软雅黑" pitchFamily="34" charset="-122"/>
                <a:ea typeface="微软雅黑" pitchFamily="34" charset="-122"/>
              </a:rPr>
              <a:t>锁</a:t>
            </a:r>
          </a:p>
        </p:txBody>
      </p:sp>
      <p:grpSp>
        <p:nvGrpSpPr>
          <p:cNvPr id="5" name="PA_组合 47"/>
          <p:cNvGrpSpPr/>
          <p:nvPr>
            <p:custDataLst>
              <p:tags r:id="rId2"/>
            </p:custDataLst>
          </p:nvPr>
        </p:nvGrpSpPr>
        <p:grpSpPr>
          <a:xfrm>
            <a:off x="554877" y="932724"/>
            <a:ext cx="1199456" cy="74689"/>
            <a:chOff x="0" y="2842590"/>
            <a:chExt cx="7054752" cy="89199"/>
          </a:xfrm>
        </p:grpSpPr>
        <p:sp>
          <p:nvSpPr>
            <p:cNvPr id="6" name="矩形 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 name="文本框 1"/>
          <p:cNvSpPr txBox="1"/>
          <p:nvPr/>
        </p:nvSpPr>
        <p:spPr>
          <a:xfrm>
            <a:off x="554877" y="1308100"/>
            <a:ext cx="10824323" cy="2585323"/>
          </a:xfrm>
          <a:prstGeom prst="rect">
            <a:avLst/>
          </a:prstGeom>
          <a:noFill/>
        </p:spPr>
        <p:txBody>
          <a:bodyPr wrap="square" rtlCol="0">
            <a:spAutoFit/>
          </a:bodyPr>
          <a:lstStyle/>
          <a:p>
            <a:r>
              <a:rPr lang="zh-CN" altLang="en-US" b="1" dirty="0" smtClean="0"/>
              <a:t>锁一种有</a:t>
            </a:r>
            <a:r>
              <a:rPr lang="en-US" altLang="zh-CN" b="1" dirty="0" smtClean="0"/>
              <a:t>4</a:t>
            </a:r>
            <a:r>
              <a:rPr lang="zh-CN" altLang="en-US" b="1" dirty="0" smtClean="0"/>
              <a:t>种状态：</a:t>
            </a:r>
            <a:r>
              <a:rPr lang="zh-CN" altLang="en-US" dirty="0" smtClean="0"/>
              <a:t>级别从低到高是：无锁状态、偏向锁状态、轻量级锁状态和重量级锁状态</a:t>
            </a:r>
            <a:endParaRPr lang="en-US" altLang="zh-CN" dirty="0" smtClean="0"/>
          </a:p>
          <a:p>
            <a:endParaRPr lang="en-US" altLang="zh-CN" b="1" dirty="0"/>
          </a:p>
          <a:p>
            <a:r>
              <a:rPr lang="zh-CN" altLang="en-US" b="1" dirty="0" smtClean="0"/>
              <a:t>偏向锁</a:t>
            </a:r>
            <a:r>
              <a:rPr lang="en-US" altLang="zh-CN" b="1" dirty="0" smtClean="0"/>
              <a:t>: </a:t>
            </a:r>
            <a:r>
              <a:rPr lang="zh-CN" altLang="en-US" dirty="0" smtClean="0"/>
              <a:t>大多数情况下，锁不仅不存在多线程竞争，而且总是由同一线程多次获得，为了让线程获得锁的代价更低而引入了偏向锁。无竞争时不需要进行</a:t>
            </a:r>
            <a:r>
              <a:rPr lang="en-US" altLang="zh-CN" dirty="0" smtClean="0"/>
              <a:t>CAS</a:t>
            </a:r>
            <a:r>
              <a:rPr lang="zh-CN" altLang="en-US" dirty="0" smtClean="0"/>
              <a:t>操作来加锁和解锁</a:t>
            </a:r>
            <a:endParaRPr lang="en-US" altLang="zh-CN" dirty="0" smtClean="0"/>
          </a:p>
          <a:p>
            <a:endParaRPr lang="en-US" altLang="zh-CN" dirty="0" smtClean="0"/>
          </a:p>
          <a:p>
            <a:r>
              <a:rPr lang="zh-CN" altLang="en-US" b="1" dirty="0"/>
              <a:t>轻量级</a:t>
            </a:r>
            <a:r>
              <a:rPr lang="zh-CN" altLang="en-US" b="1" dirty="0" smtClean="0"/>
              <a:t>锁</a:t>
            </a:r>
            <a:r>
              <a:rPr lang="en-US" altLang="zh-CN" b="1" dirty="0" smtClean="0"/>
              <a:t>:</a:t>
            </a:r>
            <a:r>
              <a:rPr lang="zh-CN" altLang="en-US" dirty="0" smtClean="0"/>
              <a:t>通过</a:t>
            </a:r>
            <a:r>
              <a:rPr lang="en-US" altLang="zh-CN" dirty="0" smtClean="0"/>
              <a:t>CAS</a:t>
            </a:r>
            <a:r>
              <a:rPr lang="zh-CN" altLang="en-US" dirty="0" smtClean="0"/>
              <a:t>操作来加锁和解锁</a:t>
            </a:r>
            <a:r>
              <a:rPr lang="en-US" altLang="zh-CN" dirty="0" smtClean="0"/>
              <a:t>----</a:t>
            </a:r>
            <a:r>
              <a:rPr lang="zh-CN" altLang="en-US" dirty="0" smtClean="0"/>
              <a:t>自旋锁</a:t>
            </a:r>
            <a:endParaRPr lang="en-US" altLang="zh-CN" dirty="0" smtClean="0"/>
          </a:p>
          <a:p>
            <a:endParaRPr lang="en-US" altLang="zh-CN" dirty="0"/>
          </a:p>
          <a:p>
            <a:r>
              <a:rPr lang="zh-CN" altLang="en-US" b="1" dirty="0" smtClean="0"/>
              <a:t>适应性自旋锁</a:t>
            </a:r>
            <a:r>
              <a:rPr lang="en-US" altLang="zh-CN" b="1" dirty="0" smtClean="0"/>
              <a:t>:</a:t>
            </a:r>
            <a:r>
              <a:rPr lang="zh-CN" altLang="en-US" b="1" dirty="0" smtClean="0"/>
              <a:t>   </a:t>
            </a:r>
            <a:r>
              <a:rPr lang="zh-CN" altLang="en-US" dirty="0" smtClean="0"/>
              <a:t>次数控制   </a:t>
            </a:r>
            <a:r>
              <a:rPr lang="en-US" altLang="zh-CN" dirty="0" smtClean="0"/>
              <a:t>10</a:t>
            </a:r>
            <a:r>
              <a:rPr lang="zh-CN" altLang="en-US" dirty="0" smtClean="0"/>
              <a:t>次  </a:t>
            </a:r>
            <a:r>
              <a:rPr lang="en-US" altLang="zh-CN" dirty="0" smtClean="0"/>
              <a:t>1.</a:t>
            </a:r>
          </a:p>
          <a:p>
            <a:endParaRPr lang="en-US" altLang="zh-CN" b="1" dirty="0"/>
          </a:p>
        </p:txBody>
      </p:sp>
    </p:spTree>
    <p:extLst>
      <p:ext uri="{BB962C8B-B14F-4D97-AF65-F5344CB8AC3E}">
        <p14:creationId xmlns:p14="http://schemas.microsoft.com/office/powerpoint/2010/main" val="165211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to="" calcmode="lin" valueType="num">
                                      <p:cBhvr>
                                        <p:cTn id="7" dur="700" fill="hold">
                                          <p:stCondLst>
                                            <p:cond delay="0"/>
                                          </p:stCondLst>
                                        </p:cTn>
                                        <p:tgtEl>
                                          <p:spTgt spid="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to="" calcmode="lin" valueType="num">
                                      <p:cBhvr>
                                        <p:cTn id="13"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矩形 39"/>
          <p:cNvSpPr>
            <a:spLocks noChangeArrowheads="1"/>
          </p:cNvSpPr>
          <p:nvPr>
            <p:custDataLst>
              <p:tags r:id="rId1"/>
            </p:custDataLst>
          </p:nvPr>
        </p:nvSpPr>
        <p:spPr bwMode="auto">
          <a:xfrm>
            <a:off x="554879" y="371042"/>
            <a:ext cx="535740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dirty="0">
                <a:solidFill>
                  <a:srgbClr val="1D69A3"/>
                </a:solidFill>
                <a:latin typeface="微软雅黑" pitchFamily="34" charset="-122"/>
                <a:ea typeface="微软雅黑" pitchFamily="34" charset="-122"/>
              </a:rPr>
              <a:t>死锁</a:t>
            </a:r>
            <a:endParaRPr lang="zh-CN" altLang="en-US" sz="2667" dirty="0" smtClean="0">
              <a:solidFill>
                <a:srgbClr val="1D69A3"/>
              </a:solidFill>
              <a:latin typeface="微软雅黑" pitchFamily="34" charset="-122"/>
              <a:ea typeface="微软雅黑" pitchFamily="34" charset="-122"/>
            </a:endParaRPr>
          </a:p>
        </p:txBody>
      </p:sp>
      <p:grpSp>
        <p:nvGrpSpPr>
          <p:cNvPr id="6" name="PA_组合 47"/>
          <p:cNvGrpSpPr/>
          <p:nvPr>
            <p:custDataLst>
              <p:tags r:id="rId2"/>
            </p:custDataLst>
          </p:nvPr>
        </p:nvGrpSpPr>
        <p:grpSpPr>
          <a:xfrm>
            <a:off x="554877" y="932724"/>
            <a:ext cx="1199456" cy="74689"/>
            <a:chOff x="0" y="2842590"/>
            <a:chExt cx="7054752" cy="89199"/>
          </a:xfrm>
        </p:grpSpPr>
        <p:sp>
          <p:nvSpPr>
            <p:cNvPr id="7" name="矩形 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8" name="矩形 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1" name="文本框 10"/>
          <p:cNvSpPr txBox="1"/>
          <p:nvPr/>
        </p:nvSpPr>
        <p:spPr>
          <a:xfrm>
            <a:off x="554877" y="1415441"/>
            <a:ext cx="10743600" cy="923330"/>
          </a:xfrm>
          <a:prstGeom prst="rect">
            <a:avLst/>
          </a:prstGeom>
          <a:noFill/>
        </p:spPr>
        <p:txBody>
          <a:bodyPr wrap="square" rtlCol="0">
            <a:spAutoFit/>
          </a:bodyPr>
          <a:lstStyle/>
          <a:p>
            <a:r>
              <a:rPr lang="zh-CN" altLang="en-US" dirty="0" smtClean="0"/>
              <a:t>规范定义</a:t>
            </a:r>
            <a:r>
              <a:rPr lang="en-US" altLang="zh-CN" dirty="0" smtClean="0"/>
              <a:t>:</a:t>
            </a:r>
            <a:r>
              <a:rPr lang="zh-CN" altLang="en-US" dirty="0" smtClean="0"/>
              <a:t>死锁是指两个或两个以上的进程在执行过程中，由于竞争资源或者由于彼此通信</a:t>
            </a:r>
            <a:endParaRPr lang="en-US" altLang="zh-CN" dirty="0" smtClean="0"/>
          </a:p>
          <a:p>
            <a:r>
              <a:rPr lang="zh-CN" altLang="en-US" dirty="0" smtClean="0"/>
              <a:t>而造成的一种阻塞的现象，若无外力作用，他们都将无法推进下去。此时称系统处于死锁</a:t>
            </a:r>
            <a:endParaRPr lang="en-US" altLang="zh-CN" dirty="0" smtClean="0"/>
          </a:p>
          <a:p>
            <a:r>
              <a:rPr lang="zh-CN" altLang="en-US" dirty="0" smtClean="0"/>
              <a:t>状态活系统产生了死锁。</a:t>
            </a:r>
            <a:endParaRPr lang="zh-CN" altLang="en-US" dirty="0"/>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877" y="3135302"/>
            <a:ext cx="6049219" cy="1714739"/>
          </a:xfrm>
          <a:prstGeom prst="rect">
            <a:avLst/>
          </a:prstGeom>
        </p:spPr>
      </p:pic>
      <p:cxnSp>
        <p:nvCxnSpPr>
          <p:cNvPr id="14" name="直接连接符 13"/>
          <p:cNvCxnSpPr/>
          <p:nvPr/>
        </p:nvCxnSpPr>
        <p:spPr>
          <a:xfrm flipV="1">
            <a:off x="2505205" y="3607496"/>
            <a:ext cx="2154477" cy="12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605414" y="4121063"/>
            <a:ext cx="3093928" cy="501041"/>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04809" y="5098093"/>
            <a:ext cx="9265909" cy="1477328"/>
          </a:xfrm>
          <a:prstGeom prst="rect">
            <a:avLst/>
          </a:prstGeom>
          <a:noFill/>
        </p:spPr>
        <p:txBody>
          <a:bodyPr wrap="square" rtlCol="0">
            <a:spAutoFit/>
          </a:bodyPr>
          <a:lstStyle/>
          <a:p>
            <a:r>
              <a:rPr lang="zh-CN" altLang="en-US" dirty="0" smtClean="0"/>
              <a:t>死锁的条件</a:t>
            </a:r>
            <a:endParaRPr lang="en-US" altLang="zh-CN" dirty="0" smtClean="0"/>
          </a:p>
          <a:p>
            <a:r>
              <a:rPr lang="en-US" altLang="zh-CN" dirty="0" smtClean="0"/>
              <a:t>1.</a:t>
            </a:r>
            <a:r>
              <a:rPr lang="zh-CN" altLang="en-US" dirty="0" smtClean="0"/>
              <a:t>多个操作者</a:t>
            </a:r>
            <a:r>
              <a:rPr lang="en-US" altLang="zh-CN" dirty="0" smtClean="0"/>
              <a:t>(M&gt;=2),</a:t>
            </a:r>
            <a:r>
              <a:rPr lang="zh-CN" altLang="en-US" dirty="0" smtClean="0"/>
              <a:t>争夺多个资源</a:t>
            </a:r>
            <a:r>
              <a:rPr lang="en-US" altLang="zh-CN" dirty="0" smtClean="0"/>
              <a:t>(N&gt;=2),(N&lt;=M)</a:t>
            </a:r>
          </a:p>
          <a:p>
            <a:r>
              <a:rPr lang="en-US" altLang="zh-CN" dirty="0" smtClean="0"/>
              <a:t>2.</a:t>
            </a:r>
            <a:r>
              <a:rPr lang="zh-CN" altLang="en-US" dirty="0" smtClean="0"/>
              <a:t>争夺资源的顺序不对</a:t>
            </a:r>
            <a:endParaRPr lang="en-US" altLang="zh-CN" dirty="0" smtClean="0"/>
          </a:p>
          <a:p>
            <a:r>
              <a:rPr lang="en-US" altLang="zh-CN" dirty="0" smtClean="0"/>
              <a:t>3.</a:t>
            </a:r>
            <a:r>
              <a:rPr lang="zh-CN" altLang="en-US" dirty="0" smtClean="0"/>
              <a:t>拿到资源不放手</a:t>
            </a:r>
            <a:endParaRPr lang="en-US" altLang="zh-CN" dirty="0" smtClean="0"/>
          </a:p>
          <a:p>
            <a:r>
              <a:rPr lang="zh-CN" altLang="en-US" dirty="0" smtClean="0"/>
              <a:t>学术：互斥条件，请求保持，不剥夺，环路等待</a:t>
            </a:r>
            <a:endParaRPr lang="zh-CN" altLang="en-US" dirty="0"/>
          </a:p>
        </p:txBody>
      </p:sp>
    </p:spTree>
    <p:extLst>
      <p:ext uri="{BB962C8B-B14F-4D97-AF65-F5344CB8AC3E}">
        <p14:creationId xmlns:p14="http://schemas.microsoft.com/office/powerpoint/2010/main" val="292162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to="" calcmode="lin" valueType="num">
                                      <p:cBhvr>
                                        <p:cTn id="7" dur="700" fill="hold">
                                          <p:stCondLst>
                                            <p:cond delay="0"/>
                                          </p:stCondLst>
                                        </p:cTn>
                                        <p:tgtEl>
                                          <p:spTgt spid="5"/>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5"/>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5"/>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5"/>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to="" calcmode="lin" valueType="num">
                                      <p:cBhvr>
                                        <p:cTn id="13" dur="700" fill="hold">
                                          <p:stCondLst>
                                            <p:cond delay="0"/>
                                          </p:stCondLst>
                                        </p:cTn>
                                        <p:tgtEl>
                                          <p:spTgt spid="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874</Words>
  <Application>Microsoft Office PowerPoint</Application>
  <PresentationFormat>宽屏</PresentationFormat>
  <Paragraphs>103</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张文颖</dc:creator>
  <cp:lastModifiedBy>张文颖</cp:lastModifiedBy>
  <cp:revision>27</cp:revision>
  <dcterms:created xsi:type="dcterms:W3CDTF">2021-11-02T01:17:16Z</dcterms:created>
  <dcterms:modified xsi:type="dcterms:W3CDTF">2021-11-04T09:34:21Z</dcterms:modified>
</cp:coreProperties>
</file>