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6489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138705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40877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21888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226204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94342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19625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145171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367221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60133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A8A7A9-928C-4708-B769-B865387BBB9E}"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159758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A7A9-928C-4708-B769-B865387BBB9E}" type="datetimeFigureOut">
              <a:rPr lang="zh-CN" altLang="en-US" smtClean="0"/>
              <a:t>2021-10-27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3FFC-63DB-4D09-B5B1-FAA127066457}" type="slidenum">
              <a:rPr lang="zh-CN" altLang="en-US" smtClean="0"/>
              <a:t>‹#›</a:t>
            </a:fld>
            <a:endParaRPr lang="zh-CN" altLang="en-US"/>
          </a:p>
        </p:txBody>
      </p:sp>
    </p:spTree>
    <p:extLst>
      <p:ext uri="{BB962C8B-B14F-4D97-AF65-F5344CB8AC3E}">
        <p14:creationId xmlns:p14="http://schemas.microsoft.com/office/powerpoint/2010/main" val="132771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145" y="136634"/>
            <a:ext cx="3867807" cy="461665"/>
          </a:xfrm>
          <a:prstGeom prst="rect">
            <a:avLst/>
          </a:prstGeom>
          <a:noFill/>
        </p:spPr>
        <p:txBody>
          <a:bodyPr wrap="square" rtlCol="0">
            <a:spAutoFit/>
          </a:bodyPr>
          <a:lstStyle/>
          <a:p>
            <a:r>
              <a:rPr lang="zh-CN" altLang="en-US" sz="2400" dirty="0" smtClean="0">
                <a:effectLst>
                  <a:outerShdw blurRad="38100" dist="38100" dir="2700000" algn="tl">
                    <a:srgbClr val="000000">
                      <a:alpha val="43137"/>
                    </a:srgbClr>
                  </a:outerShdw>
                </a:effectLst>
              </a:rPr>
              <a:t>插件化</a:t>
            </a:r>
            <a:endParaRPr lang="zh-CN" altLang="en-US" sz="2400" dirty="0">
              <a:effectLst>
                <a:outerShdw blurRad="38100" dist="38100" dir="2700000" algn="tl">
                  <a:srgbClr val="000000">
                    <a:alpha val="43137"/>
                  </a:srgbClr>
                </a:outerShdw>
              </a:effectLst>
            </a:endParaRPr>
          </a:p>
        </p:txBody>
      </p:sp>
      <p:sp>
        <p:nvSpPr>
          <p:cNvPr id="5" name="文本框 4"/>
          <p:cNvSpPr txBox="1"/>
          <p:nvPr/>
        </p:nvSpPr>
        <p:spPr>
          <a:xfrm>
            <a:off x="430924" y="987972"/>
            <a:ext cx="6768662" cy="1477328"/>
          </a:xfrm>
          <a:prstGeom prst="rect">
            <a:avLst/>
          </a:prstGeom>
          <a:noFill/>
        </p:spPr>
        <p:txBody>
          <a:bodyPr wrap="square" rtlCol="0">
            <a:spAutoFit/>
          </a:bodyPr>
          <a:lstStyle/>
          <a:p>
            <a:r>
              <a:rPr lang="zh-CN" altLang="en-US" dirty="0" smtClean="0"/>
              <a:t>插件化技术最初源于免安装运行</a:t>
            </a:r>
            <a:r>
              <a:rPr lang="en-US" altLang="zh-CN" dirty="0" err="1" smtClean="0"/>
              <a:t>apk</a:t>
            </a:r>
            <a:r>
              <a:rPr lang="zh-CN" altLang="en-US" dirty="0" smtClean="0"/>
              <a:t>的想法。</a:t>
            </a:r>
            <a:endParaRPr lang="en-US" altLang="zh-CN" dirty="0" smtClean="0"/>
          </a:p>
          <a:p>
            <a:endParaRPr lang="en-US" altLang="zh-CN" dirty="0" smtClean="0"/>
          </a:p>
          <a:p>
            <a:r>
              <a:rPr lang="en-US" altLang="zh-CN" dirty="0" smtClean="0"/>
              <a:t> 1.</a:t>
            </a:r>
            <a:r>
              <a:rPr lang="zh-CN" altLang="en-US" dirty="0" smtClean="0"/>
              <a:t>免安装的</a:t>
            </a:r>
            <a:r>
              <a:rPr lang="en-US" altLang="zh-CN" dirty="0" err="1" smtClean="0"/>
              <a:t>apk</a:t>
            </a:r>
            <a:r>
              <a:rPr lang="zh-CN" altLang="en-US" dirty="0" smtClean="0"/>
              <a:t>我们称它为插件</a:t>
            </a:r>
            <a:endParaRPr lang="en-US" altLang="zh-CN" dirty="0" smtClean="0"/>
          </a:p>
          <a:p>
            <a:endParaRPr lang="en-US" altLang="zh-CN" dirty="0" smtClean="0"/>
          </a:p>
          <a:p>
            <a:r>
              <a:rPr lang="en-US" altLang="zh-CN" dirty="0" smtClean="0"/>
              <a:t> 2.</a:t>
            </a:r>
            <a:r>
              <a:rPr lang="zh-CN" altLang="en-US" dirty="0" smtClean="0"/>
              <a:t>支持插件的</a:t>
            </a:r>
            <a:r>
              <a:rPr lang="en-US" altLang="zh-CN" dirty="0" smtClean="0"/>
              <a:t>app</a:t>
            </a:r>
            <a:r>
              <a:rPr lang="zh-CN" altLang="en-US" dirty="0" smtClean="0"/>
              <a:t>我们称它为宿主</a:t>
            </a:r>
            <a:endParaRPr lang="en-US" altLang="zh-CN" dirty="0"/>
          </a:p>
        </p:txBody>
      </p:sp>
      <p:sp>
        <p:nvSpPr>
          <p:cNvPr id="6" name="文本框 5"/>
          <p:cNvSpPr txBox="1"/>
          <p:nvPr/>
        </p:nvSpPr>
        <p:spPr>
          <a:xfrm>
            <a:off x="430924" y="2854973"/>
            <a:ext cx="6863255" cy="2585323"/>
          </a:xfrm>
          <a:prstGeom prst="rect">
            <a:avLst/>
          </a:prstGeom>
          <a:noFill/>
        </p:spPr>
        <p:txBody>
          <a:bodyPr wrap="square" rtlCol="0">
            <a:spAutoFit/>
          </a:bodyPr>
          <a:lstStyle/>
          <a:p>
            <a:r>
              <a:rPr lang="zh-CN" altLang="en-US" dirty="0" smtClean="0"/>
              <a:t>插件化解决的问题</a:t>
            </a:r>
            <a:endParaRPr lang="en-US" altLang="zh-CN" dirty="0" smtClean="0"/>
          </a:p>
          <a:p>
            <a:endParaRPr lang="en-US" altLang="zh-CN" dirty="0" smtClean="0"/>
          </a:p>
          <a:p>
            <a:r>
              <a:rPr lang="en-US" altLang="zh-CN" dirty="0" smtClean="0"/>
              <a:t>1.App</a:t>
            </a:r>
            <a:r>
              <a:rPr lang="zh-CN" altLang="en-US" dirty="0" smtClean="0"/>
              <a:t>的功能模块越来越多，体积越来越大</a:t>
            </a:r>
            <a:endParaRPr lang="en-US" altLang="zh-CN" dirty="0" smtClean="0"/>
          </a:p>
          <a:p>
            <a:endParaRPr lang="en-US" altLang="zh-CN" dirty="0" smtClean="0"/>
          </a:p>
          <a:p>
            <a:r>
              <a:rPr lang="en-US" altLang="zh-CN" dirty="0" smtClean="0"/>
              <a:t>2.</a:t>
            </a:r>
            <a:r>
              <a:rPr lang="zh-CN" altLang="en-US" dirty="0" smtClean="0"/>
              <a:t>模块之间的耦合度高，协同开发沟通成本越来越大</a:t>
            </a:r>
            <a:endParaRPr lang="en-US" altLang="zh-CN" dirty="0" smtClean="0"/>
          </a:p>
          <a:p>
            <a:endParaRPr lang="en-US" altLang="zh-CN" dirty="0" smtClean="0"/>
          </a:p>
          <a:p>
            <a:r>
              <a:rPr lang="en-US" altLang="zh-CN" dirty="0" smtClean="0"/>
              <a:t>3.</a:t>
            </a:r>
            <a:r>
              <a:rPr lang="zh-CN" altLang="en-US" dirty="0" smtClean="0"/>
              <a:t>方法数目可能超过</a:t>
            </a:r>
            <a:r>
              <a:rPr lang="en-US" altLang="zh-CN" dirty="0" smtClean="0"/>
              <a:t>65535</a:t>
            </a:r>
            <a:r>
              <a:rPr lang="zh-CN" altLang="en-US" dirty="0" smtClean="0"/>
              <a:t>，</a:t>
            </a:r>
            <a:r>
              <a:rPr lang="en-US" altLang="zh-CN" dirty="0" smtClean="0"/>
              <a:t>App</a:t>
            </a:r>
            <a:r>
              <a:rPr lang="zh-CN" altLang="en-US" dirty="0" smtClean="0"/>
              <a:t>占用的内存过大</a:t>
            </a:r>
            <a:endParaRPr lang="en-US" altLang="zh-CN" dirty="0" smtClean="0"/>
          </a:p>
          <a:p>
            <a:endParaRPr lang="en-US" altLang="zh-CN" dirty="0" smtClean="0"/>
          </a:p>
          <a:p>
            <a:r>
              <a:rPr lang="en-US" altLang="zh-CN" dirty="0" smtClean="0"/>
              <a:t>4.</a:t>
            </a:r>
            <a:r>
              <a:rPr lang="zh-CN" altLang="en-US" dirty="0" smtClean="0"/>
              <a:t>应用之间的互相调用</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63" y="995829"/>
            <a:ext cx="4258492" cy="4848902"/>
          </a:xfrm>
          <a:prstGeom prst="rect">
            <a:avLst/>
          </a:prstGeom>
        </p:spPr>
      </p:pic>
      <p:sp>
        <p:nvSpPr>
          <p:cNvPr id="2" name="文本框 1"/>
          <p:cNvSpPr txBox="1"/>
          <p:nvPr/>
        </p:nvSpPr>
        <p:spPr>
          <a:xfrm>
            <a:off x="430924" y="5844731"/>
            <a:ext cx="5908916" cy="369332"/>
          </a:xfrm>
          <a:prstGeom prst="rect">
            <a:avLst/>
          </a:prstGeom>
          <a:noFill/>
        </p:spPr>
        <p:txBody>
          <a:bodyPr wrap="square" rtlCol="0">
            <a:spAutoFit/>
          </a:bodyPr>
          <a:lstStyle/>
          <a:p>
            <a:r>
              <a:rPr lang="zh-CN" altLang="en-US" dirty="0" smtClean="0"/>
              <a:t>插件化：</a:t>
            </a:r>
            <a:r>
              <a:rPr lang="en-US" altLang="zh-CN" dirty="0" smtClean="0"/>
              <a:t>1.</a:t>
            </a:r>
            <a:r>
              <a:rPr lang="zh-CN" altLang="en-US" dirty="0" smtClean="0"/>
              <a:t>加载方法，加载资源，跳转</a:t>
            </a:r>
            <a:endParaRPr lang="zh-CN" altLang="en-US" dirty="0"/>
          </a:p>
        </p:txBody>
      </p:sp>
    </p:spTree>
    <p:extLst>
      <p:ext uri="{BB962C8B-B14F-4D97-AF65-F5344CB8AC3E}">
        <p14:creationId xmlns:p14="http://schemas.microsoft.com/office/powerpoint/2010/main" val="228139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145" y="136634"/>
            <a:ext cx="3867807" cy="461665"/>
          </a:xfrm>
          <a:prstGeom prst="rect">
            <a:avLst/>
          </a:prstGeom>
          <a:noFill/>
        </p:spPr>
        <p:txBody>
          <a:bodyPr wrap="square" rtlCol="0">
            <a:spAutoFit/>
          </a:bodyPr>
          <a:lstStyle/>
          <a:p>
            <a:r>
              <a:rPr lang="en-US" altLang="zh-CN" sz="2400" dirty="0" smtClean="0">
                <a:effectLst>
                  <a:outerShdw blurRad="38100" dist="38100" dir="2700000" algn="tl">
                    <a:srgbClr val="000000">
                      <a:alpha val="43137"/>
                    </a:srgbClr>
                  </a:outerShdw>
                </a:effectLst>
              </a:rPr>
              <a:t>Activity</a:t>
            </a:r>
            <a:r>
              <a:rPr lang="zh-CN" altLang="en-US" sz="2400" dirty="0" smtClean="0">
                <a:effectLst>
                  <a:outerShdw blurRad="38100" dist="38100" dir="2700000" algn="tl">
                    <a:srgbClr val="000000">
                      <a:alpha val="43137"/>
                    </a:srgbClr>
                  </a:outerShdw>
                </a:effectLst>
              </a:rPr>
              <a:t>的启动流程</a:t>
            </a:r>
            <a:endParaRPr lang="zh-CN" altLang="en-US" sz="2400" dirty="0">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25" y="1207445"/>
            <a:ext cx="8383170" cy="4648849"/>
          </a:xfrm>
          <a:prstGeom prst="rect">
            <a:avLst/>
          </a:prstGeom>
        </p:spPr>
      </p:pic>
    </p:spTree>
    <p:extLst>
      <p:ext uri="{BB962C8B-B14F-4D97-AF65-F5344CB8AC3E}">
        <p14:creationId xmlns:p14="http://schemas.microsoft.com/office/powerpoint/2010/main" val="91642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7145" y="136634"/>
            <a:ext cx="3867807" cy="461665"/>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插件</a:t>
            </a:r>
            <a:r>
              <a:rPr lang="zh-CN" altLang="en-US" sz="2400" dirty="0" smtClean="0">
                <a:effectLst>
                  <a:outerShdw blurRad="38100" dist="38100" dir="2700000" algn="tl">
                    <a:srgbClr val="000000">
                      <a:alpha val="43137"/>
                    </a:srgbClr>
                  </a:outerShdw>
                </a:effectLst>
              </a:rPr>
              <a:t>化与组件化的区别</a:t>
            </a:r>
            <a:endParaRPr lang="zh-CN" altLang="en-US" sz="2400" dirty="0">
              <a:effectLst>
                <a:outerShdw blurRad="38100" dist="38100" dir="2700000" algn="tl">
                  <a:srgbClr val="000000">
                    <a:alpha val="43137"/>
                  </a:srgbClr>
                </a:outerShdw>
              </a:effectLst>
            </a:endParaRPr>
          </a:p>
        </p:txBody>
      </p:sp>
      <p:sp>
        <p:nvSpPr>
          <p:cNvPr id="6" name="文本框 5"/>
          <p:cNvSpPr txBox="1"/>
          <p:nvPr/>
        </p:nvSpPr>
        <p:spPr>
          <a:xfrm>
            <a:off x="336331" y="956441"/>
            <a:ext cx="10794125" cy="923330"/>
          </a:xfrm>
          <a:prstGeom prst="rect">
            <a:avLst/>
          </a:prstGeom>
          <a:noFill/>
        </p:spPr>
        <p:txBody>
          <a:bodyPr wrap="square" rtlCol="0">
            <a:spAutoFit/>
          </a:bodyPr>
          <a:lstStyle/>
          <a:p>
            <a:r>
              <a:rPr lang="zh-CN" altLang="en-US" dirty="0" smtClean="0"/>
              <a:t>组件化开发就是将一个</a:t>
            </a:r>
            <a:r>
              <a:rPr lang="en-US" altLang="zh-CN" dirty="0" smtClean="0"/>
              <a:t>app</a:t>
            </a:r>
            <a:r>
              <a:rPr lang="zh-CN" altLang="en-US" dirty="0" smtClean="0"/>
              <a:t>分成多个模块，每个模块都是一个组件，开发的过程中我们可以让这些组件相互依赖或者单独调试部分组件等，但是最终发布的时候是将这些组件合并统一成一个</a:t>
            </a:r>
            <a:r>
              <a:rPr lang="en-US" altLang="zh-CN" dirty="0" err="1" smtClean="0"/>
              <a:t>apk</a:t>
            </a:r>
            <a:r>
              <a:rPr lang="zh-CN" altLang="en-US" dirty="0" smtClean="0"/>
              <a:t>，这就是组件化开发</a:t>
            </a:r>
            <a:endParaRPr lang="zh-CN" altLang="en-US" dirty="0"/>
          </a:p>
        </p:txBody>
      </p:sp>
      <p:sp>
        <p:nvSpPr>
          <p:cNvPr id="7" name="文本框 6"/>
          <p:cNvSpPr txBox="1"/>
          <p:nvPr/>
        </p:nvSpPr>
        <p:spPr>
          <a:xfrm>
            <a:off x="336331" y="2554014"/>
            <a:ext cx="10478814" cy="646331"/>
          </a:xfrm>
          <a:prstGeom prst="rect">
            <a:avLst/>
          </a:prstGeom>
          <a:noFill/>
        </p:spPr>
        <p:txBody>
          <a:bodyPr wrap="square" rtlCol="0">
            <a:spAutoFit/>
          </a:bodyPr>
          <a:lstStyle/>
          <a:p>
            <a:r>
              <a:rPr lang="zh-CN" altLang="en-US" dirty="0" smtClean="0"/>
              <a:t>插件化开发和组件化略有不同，插件化开发是将整个</a:t>
            </a:r>
            <a:r>
              <a:rPr lang="en-US" altLang="zh-CN" dirty="0" smtClean="0"/>
              <a:t>app</a:t>
            </a:r>
            <a:r>
              <a:rPr lang="zh-CN" altLang="en-US" dirty="0" smtClean="0"/>
              <a:t>拆分成多个模块，这些模块包括一个宿主和多个插件，每个模块都是一个</a:t>
            </a:r>
            <a:r>
              <a:rPr lang="en-US" altLang="zh-CN" dirty="0" err="1" smtClean="0"/>
              <a:t>apk</a:t>
            </a:r>
            <a:r>
              <a:rPr lang="zh-CN" altLang="en-US" dirty="0" smtClean="0"/>
              <a:t>，最终打包的时候宿主</a:t>
            </a:r>
            <a:r>
              <a:rPr lang="en-US" altLang="zh-CN" dirty="0" err="1" smtClean="0"/>
              <a:t>apk</a:t>
            </a:r>
            <a:r>
              <a:rPr lang="zh-CN" altLang="en-US" dirty="0" smtClean="0"/>
              <a:t>和插件</a:t>
            </a:r>
            <a:r>
              <a:rPr lang="en-US" altLang="zh-CN" dirty="0" err="1" smtClean="0"/>
              <a:t>apk</a:t>
            </a:r>
            <a:r>
              <a:rPr lang="zh-CN" altLang="en-US" dirty="0" smtClean="0"/>
              <a:t>分开打包</a:t>
            </a:r>
            <a:endParaRPr lang="zh-CN" altLang="en-US" dirty="0"/>
          </a:p>
        </p:txBody>
      </p:sp>
      <p:sp>
        <p:nvSpPr>
          <p:cNvPr id="8" name="文本框 7"/>
          <p:cNvSpPr txBox="1"/>
          <p:nvPr/>
        </p:nvSpPr>
        <p:spPr>
          <a:xfrm>
            <a:off x="336331" y="3874588"/>
            <a:ext cx="10247586" cy="923330"/>
          </a:xfrm>
          <a:prstGeom prst="rect">
            <a:avLst/>
          </a:prstGeom>
          <a:noFill/>
        </p:spPr>
        <p:txBody>
          <a:bodyPr wrap="square" rtlCol="0">
            <a:spAutoFit/>
          </a:bodyPr>
          <a:lstStyle/>
          <a:p>
            <a:r>
              <a:rPr lang="zh-CN" altLang="en-US" dirty="0" smtClean="0"/>
              <a:t>插件化优于组件化，有淘宝</a:t>
            </a:r>
            <a:r>
              <a:rPr lang="en-US" altLang="zh-CN" dirty="0" smtClean="0"/>
              <a:t>(100M)</a:t>
            </a:r>
            <a:r>
              <a:rPr lang="zh-CN" altLang="en-US" dirty="0" smtClean="0"/>
              <a:t>，咸鱼</a:t>
            </a:r>
            <a:r>
              <a:rPr lang="en-US" altLang="zh-CN" dirty="0" smtClean="0"/>
              <a:t>(20M)</a:t>
            </a:r>
            <a:r>
              <a:rPr lang="zh-CN" altLang="en-US" dirty="0" smtClean="0"/>
              <a:t>，飞猪</a:t>
            </a:r>
            <a:r>
              <a:rPr lang="en-US" altLang="zh-CN" dirty="0" smtClean="0"/>
              <a:t>(30M)</a:t>
            </a:r>
            <a:r>
              <a:rPr lang="zh-CN" altLang="en-US" dirty="0" smtClean="0"/>
              <a:t>等，如果是插件化的方案。分开打包。可以按需加载需要用到咸鱼的时候在安装咸鱼的插件。这样</a:t>
            </a:r>
            <a:r>
              <a:rPr lang="en-US" altLang="zh-CN" dirty="0" err="1" smtClean="0"/>
              <a:t>apk</a:t>
            </a:r>
            <a:r>
              <a:rPr lang="zh-CN" altLang="en-US" dirty="0" smtClean="0"/>
              <a:t>的大小就小一点，如果是组件化的话，是一起打包。如果是咸鱼</a:t>
            </a:r>
            <a:r>
              <a:rPr lang="en-US" altLang="zh-CN" dirty="0" err="1" smtClean="0"/>
              <a:t>apk</a:t>
            </a:r>
            <a:r>
              <a:rPr lang="zh-CN" altLang="en-US" dirty="0" smtClean="0"/>
              <a:t>出现</a:t>
            </a:r>
            <a:r>
              <a:rPr lang="en-US" altLang="zh-CN" dirty="0" smtClean="0"/>
              <a:t>bug</a:t>
            </a:r>
            <a:r>
              <a:rPr lang="zh-CN" altLang="en-US" dirty="0" smtClean="0"/>
              <a:t>的时候，只需要重新打包咸鱼的插件就好了。</a:t>
            </a:r>
            <a:endParaRPr lang="zh-CN" altLang="en-US" dirty="0"/>
          </a:p>
        </p:txBody>
      </p:sp>
      <p:sp>
        <p:nvSpPr>
          <p:cNvPr id="9" name="文本框 8"/>
          <p:cNvSpPr txBox="1"/>
          <p:nvPr/>
        </p:nvSpPr>
        <p:spPr>
          <a:xfrm>
            <a:off x="336331" y="5472161"/>
            <a:ext cx="10373711" cy="369332"/>
          </a:xfrm>
          <a:prstGeom prst="rect">
            <a:avLst/>
          </a:prstGeom>
          <a:noFill/>
        </p:spPr>
        <p:txBody>
          <a:bodyPr wrap="square" rtlCol="0">
            <a:spAutoFit/>
          </a:bodyPr>
          <a:lstStyle/>
          <a:p>
            <a:r>
              <a:rPr lang="zh-CN" altLang="en-US" dirty="0" smtClean="0"/>
              <a:t>插件化</a:t>
            </a:r>
            <a:r>
              <a:rPr lang="en-US" altLang="zh-CN" dirty="0" smtClean="0"/>
              <a:t>-------</a:t>
            </a:r>
            <a:r>
              <a:rPr lang="zh-CN" altLang="en-US" dirty="0" smtClean="0"/>
              <a:t>就是调用类的方法以及资源</a:t>
            </a:r>
            <a:endParaRPr lang="zh-CN" altLang="en-US" dirty="0"/>
          </a:p>
        </p:txBody>
      </p:sp>
    </p:spTree>
    <p:extLst>
      <p:ext uri="{BB962C8B-B14F-4D97-AF65-F5344CB8AC3E}">
        <p14:creationId xmlns:p14="http://schemas.microsoft.com/office/powerpoint/2010/main" val="154946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145" y="136634"/>
            <a:ext cx="3867807" cy="461665"/>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插件</a:t>
            </a:r>
            <a:r>
              <a:rPr lang="zh-CN" altLang="en-US" sz="2400" dirty="0" smtClean="0">
                <a:effectLst>
                  <a:outerShdw blurRad="38100" dist="38100" dir="2700000" algn="tl">
                    <a:srgbClr val="000000">
                      <a:alpha val="43137"/>
                    </a:srgbClr>
                  </a:outerShdw>
                </a:effectLst>
              </a:rPr>
              <a:t>化的开源框架</a:t>
            </a:r>
            <a:endParaRPr lang="zh-CN" altLang="en-US" sz="2400" dirty="0">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90" y="1051035"/>
            <a:ext cx="8504206" cy="4813738"/>
          </a:xfrm>
          <a:prstGeom prst="rect">
            <a:avLst/>
          </a:prstGeom>
        </p:spPr>
      </p:pic>
    </p:spTree>
    <p:extLst>
      <p:ext uri="{BB962C8B-B14F-4D97-AF65-F5344CB8AC3E}">
        <p14:creationId xmlns:p14="http://schemas.microsoft.com/office/powerpoint/2010/main" val="277805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145" y="136634"/>
            <a:ext cx="3867807" cy="461665"/>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面</a:t>
            </a:r>
            <a:r>
              <a:rPr lang="zh-CN" altLang="en-US" sz="2400" dirty="0" smtClean="0">
                <a:effectLst>
                  <a:outerShdw blurRad="38100" dist="38100" dir="2700000" algn="tl">
                    <a:srgbClr val="000000">
                      <a:alpha val="43137"/>
                    </a:srgbClr>
                  </a:outerShdw>
                </a:effectLst>
              </a:rPr>
              <a:t>试题</a:t>
            </a:r>
            <a:endParaRPr lang="zh-CN" altLang="en-US" sz="2400" dirty="0">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9" y="924416"/>
            <a:ext cx="5849166" cy="2381582"/>
          </a:xfrm>
          <a:prstGeom prst="rect">
            <a:avLst/>
          </a:prstGeom>
        </p:spPr>
      </p:pic>
      <p:sp>
        <p:nvSpPr>
          <p:cNvPr id="4" name="文本框 3"/>
          <p:cNvSpPr txBox="1"/>
          <p:nvPr/>
        </p:nvSpPr>
        <p:spPr>
          <a:xfrm>
            <a:off x="536028" y="3993931"/>
            <a:ext cx="10058400" cy="1881352"/>
          </a:xfrm>
          <a:prstGeom prst="rect">
            <a:avLst/>
          </a:prstGeom>
          <a:noFill/>
        </p:spPr>
        <p:txBody>
          <a:bodyPr wrap="square" rtlCol="0">
            <a:spAutoFit/>
          </a:bodyPr>
          <a:lstStyle/>
          <a:p>
            <a:endParaRPr lang="zh-CN" altLang="en-US" dirty="0"/>
          </a:p>
        </p:txBody>
      </p:sp>
      <p:sp>
        <p:nvSpPr>
          <p:cNvPr id="5" name="文本框 4"/>
          <p:cNvSpPr txBox="1"/>
          <p:nvPr/>
        </p:nvSpPr>
        <p:spPr>
          <a:xfrm>
            <a:off x="893378" y="3909848"/>
            <a:ext cx="8607974" cy="2031325"/>
          </a:xfrm>
          <a:prstGeom prst="rect">
            <a:avLst/>
          </a:prstGeom>
          <a:noFill/>
        </p:spPr>
        <p:txBody>
          <a:bodyPr wrap="square" rtlCol="0">
            <a:spAutoFit/>
          </a:bodyPr>
          <a:lstStyle/>
          <a:p>
            <a:r>
              <a:rPr lang="zh-CN" altLang="en-US" dirty="0" smtClean="0"/>
              <a:t>在加载阶段，虚拟机主要完成的三件事：</a:t>
            </a:r>
            <a:endParaRPr lang="en-US" altLang="zh-CN" dirty="0" smtClean="0"/>
          </a:p>
          <a:p>
            <a:endParaRPr lang="en-US" altLang="zh-CN" dirty="0"/>
          </a:p>
          <a:p>
            <a:r>
              <a:rPr lang="en-US" altLang="zh-CN" dirty="0" smtClean="0"/>
              <a:t>1.</a:t>
            </a:r>
            <a:r>
              <a:rPr lang="zh-CN" altLang="en-US" dirty="0" smtClean="0"/>
              <a:t>通过一个类的全限定名来获取定义此类的二进制字节流</a:t>
            </a:r>
            <a:endParaRPr lang="en-US" altLang="zh-CN" dirty="0" smtClean="0"/>
          </a:p>
          <a:p>
            <a:endParaRPr lang="en-US" altLang="zh-CN" dirty="0" smtClean="0"/>
          </a:p>
          <a:p>
            <a:r>
              <a:rPr lang="en-US" altLang="zh-CN" dirty="0" smtClean="0"/>
              <a:t>2.</a:t>
            </a:r>
            <a:r>
              <a:rPr lang="zh-CN" altLang="en-US" dirty="0" smtClean="0"/>
              <a:t>将这个字节流所代表的静态存储结构转化为方法区域的运行时数据结构</a:t>
            </a:r>
            <a:endParaRPr lang="en-US" altLang="zh-CN" dirty="0" smtClean="0"/>
          </a:p>
          <a:p>
            <a:endParaRPr lang="en-US" altLang="zh-CN" dirty="0"/>
          </a:p>
          <a:p>
            <a:r>
              <a:rPr lang="en-US" altLang="zh-CN" dirty="0" smtClean="0"/>
              <a:t>3.</a:t>
            </a:r>
            <a:r>
              <a:rPr lang="zh-CN" altLang="en-US" dirty="0" smtClean="0"/>
              <a:t>在</a:t>
            </a:r>
            <a:r>
              <a:rPr lang="en-US" altLang="zh-CN" dirty="0" smtClean="0"/>
              <a:t>java</a:t>
            </a:r>
            <a:r>
              <a:rPr lang="zh-CN" altLang="en-US" dirty="0" smtClean="0"/>
              <a:t>堆中生成一个代表这个类的</a:t>
            </a:r>
            <a:r>
              <a:rPr lang="en-US" altLang="zh-CN" dirty="0" smtClean="0"/>
              <a:t>Class</a:t>
            </a:r>
            <a:r>
              <a:rPr lang="zh-CN" altLang="en-US" dirty="0" smtClean="0"/>
              <a:t>对象，作为方法区域数据的访问入口。</a:t>
            </a:r>
            <a:endParaRPr lang="zh-CN" altLang="en-US" dirty="0"/>
          </a:p>
        </p:txBody>
      </p:sp>
    </p:spTree>
    <p:extLst>
      <p:ext uri="{BB962C8B-B14F-4D97-AF65-F5344CB8AC3E}">
        <p14:creationId xmlns:p14="http://schemas.microsoft.com/office/powerpoint/2010/main" val="202182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514" y="132097"/>
            <a:ext cx="7192379" cy="6620799"/>
          </a:xfrm>
          <a:prstGeom prst="rect">
            <a:avLst/>
          </a:prstGeom>
        </p:spPr>
      </p:pic>
      <p:sp>
        <p:nvSpPr>
          <p:cNvPr id="4" name="文本框 3"/>
          <p:cNvSpPr txBox="1"/>
          <p:nvPr/>
        </p:nvSpPr>
        <p:spPr>
          <a:xfrm>
            <a:off x="147145" y="136634"/>
            <a:ext cx="3867807" cy="461665"/>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反射</a:t>
            </a:r>
          </a:p>
        </p:txBody>
      </p:sp>
      <p:sp>
        <p:nvSpPr>
          <p:cNvPr id="5" name="文本框 4"/>
          <p:cNvSpPr txBox="1"/>
          <p:nvPr/>
        </p:nvSpPr>
        <p:spPr>
          <a:xfrm>
            <a:off x="354330" y="925830"/>
            <a:ext cx="3268980" cy="1200329"/>
          </a:xfrm>
          <a:prstGeom prst="rect">
            <a:avLst/>
          </a:prstGeom>
          <a:noFill/>
        </p:spPr>
        <p:txBody>
          <a:bodyPr wrap="square" rtlCol="0">
            <a:spAutoFit/>
          </a:bodyPr>
          <a:lstStyle/>
          <a:p>
            <a:r>
              <a:rPr lang="zh-CN" altLang="en-US" dirty="0" smtClean="0"/>
              <a:t>反射就是在运行时才知道要操作的类是什么，并且可以在运行时获取类的完整构造，并调用对应的方法和属性</a:t>
            </a:r>
            <a:endParaRPr lang="zh-CN" altLang="en-US" dirty="0"/>
          </a:p>
        </p:txBody>
      </p:sp>
      <p:sp>
        <p:nvSpPr>
          <p:cNvPr id="6" name="文本框 5"/>
          <p:cNvSpPr txBox="1"/>
          <p:nvPr/>
        </p:nvSpPr>
        <p:spPr>
          <a:xfrm>
            <a:off x="354330" y="3234690"/>
            <a:ext cx="3497580" cy="2585323"/>
          </a:xfrm>
          <a:prstGeom prst="rect">
            <a:avLst/>
          </a:prstGeom>
          <a:noFill/>
        </p:spPr>
        <p:txBody>
          <a:bodyPr wrap="square" rtlCol="0">
            <a:spAutoFit/>
          </a:bodyPr>
          <a:lstStyle/>
          <a:p>
            <a:r>
              <a:rPr lang="zh-CN" altLang="en-US" dirty="0" smtClean="0"/>
              <a:t>反射的影响</a:t>
            </a:r>
            <a:endParaRPr lang="en-US" altLang="zh-CN" dirty="0" smtClean="0"/>
          </a:p>
          <a:p>
            <a:endParaRPr lang="en-US" altLang="zh-CN" dirty="0"/>
          </a:p>
          <a:p>
            <a:r>
              <a:rPr lang="en-US" altLang="zh-CN" dirty="0" smtClean="0"/>
              <a:t>1.</a:t>
            </a:r>
            <a:r>
              <a:rPr lang="zh-CN" altLang="en-US" dirty="0" smtClean="0"/>
              <a:t>产生大量的临时对象</a:t>
            </a:r>
            <a:endParaRPr lang="en-US" altLang="zh-CN" dirty="0" smtClean="0"/>
          </a:p>
          <a:p>
            <a:endParaRPr lang="en-US" altLang="zh-CN" dirty="0"/>
          </a:p>
          <a:p>
            <a:r>
              <a:rPr lang="en-US" altLang="zh-CN" dirty="0" smtClean="0"/>
              <a:t>2.</a:t>
            </a:r>
            <a:r>
              <a:rPr lang="zh-CN" altLang="en-US" dirty="0" smtClean="0"/>
              <a:t>检查可见性</a:t>
            </a:r>
            <a:endParaRPr lang="en-US" altLang="zh-CN" dirty="0" smtClean="0"/>
          </a:p>
          <a:p>
            <a:endParaRPr lang="en-US" altLang="zh-CN" dirty="0"/>
          </a:p>
          <a:p>
            <a:r>
              <a:rPr lang="en-US" altLang="zh-CN" dirty="0" smtClean="0"/>
              <a:t>3.</a:t>
            </a:r>
            <a:r>
              <a:rPr lang="zh-CN" altLang="en-US" dirty="0" smtClean="0"/>
              <a:t>会生成字节码</a:t>
            </a:r>
            <a:r>
              <a:rPr lang="en-US" altLang="zh-CN" dirty="0" smtClean="0"/>
              <a:t>----</a:t>
            </a:r>
            <a:r>
              <a:rPr lang="zh-CN" altLang="en-US" dirty="0" smtClean="0"/>
              <a:t>没有优化</a:t>
            </a:r>
            <a:endParaRPr lang="en-US" altLang="zh-CN" dirty="0" smtClean="0"/>
          </a:p>
          <a:p>
            <a:endParaRPr lang="en-US" altLang="zh-CN" dirty="0"/>
          </a:p>
          <a:p>
            <a:r>
              <a:rPr lang="en-US" altLang="zh-CN" dirty="0" smtClean="0"/>
              <a:t>4.</a:t>
            </a:r>
            <a:r>
              <a:rPr lang="zh-CN" altLang="en-US" dirty="0" smtClean="0"/>
              <a:t>类型转换</a:t>
            </a:r>
            <a:r>
              <a:rPr lang="en-US" altLang="zh-CN" dirty="0" smtClean="0"/>
              <a:t>---</a:t>
            </a:r>
            <a:r>
              <a:rPr lang="en-US" altLang="zh-CN" dirty="0" err="1" smtClean="0"/>
              <a:t>int</a:t>
            </a:r>
            <a:r>
              <a:rPr lang="en-US" altLang="zh-CN" dirty="0" smtClean="0"/>
              <a:t> </a:t>
            </a:r>
            <a:r>
              <a:rPr lang="zh-CN" altLang="en-US" dirty="0" smtClean="0"/>
              <a:t>自动拆箱装箱</a:t>
            </a:r>
            <a:endParaRPr lang="zh-CN" altLang="en-US" dirty="0"/>
          </a:p>
        </p:txBody>
      </p:sp>
    </p:spTree>
    <p:extLst>
      <p:ext uri="{BB962C8B-B14F-4D97-AF65-F5344CB8AC3E}">
        <p14:creationId xmlns:p14="http://schemas.microsoft.com/office/powerpoint/2010/main" val="251109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145" y="136634"/>
            <a:ext cx="3867807" cy="461665"/>
          </a:xfrm>
          <a:prstGeom prst="rect">
            <a:avLst/>
          </a:prstGeom>
          <a:noFill/>
        </p:spPr>
        <p:txBody>
          <a:bodyPr wrap="square" rtlCol="0">
            <a:spAutoFit/>
          </a:bodyPr>
          <a:lstStyle/>
          <a:p>
            <a:r>
              <a:rPr lang="en-US" altLang="zh-CN" sz="2400" dirty="0" err="1" smtClean="0">
                <a:effectLst>
                  <a:outerShdw blurRad="38100" dist="38100" dir="2700000" algn="tl">
                    <a:srgbClr val="000000">
                      <a:alpha val="43137"/>
                    </a:srgbClr>
                  </a:outerShdw>
                </a:effectLst>
              </a:rPr>
              <a:t>Dex</a:t>
            </a:r>
            <a:r>
              <a:rPr lang="zh-CN" altLang="en-US" sz="2400" dirty="0" smtClean="0">
                <a:effectLst>
                  <a:outerShdw blurRad="38100" dist="38100" dir="2700000" algn="tl">
                    <a:srgbClr val="000000">
                      <a:alpha val="43137"/>
                    </a:srgbClr>
                  </a:outerShdw>
                </a:effectLst>
              </a:rPr>
              <a:t>文件生成命令</a:t>
            </a:r>
            <a:endParaRPr lang="zh-CN" altLang="en-US" sz="2400" dirty="0">
              <a:effectLst>
                <a:outerShdw blurRad="38100" dist="38100" dir="2700000" algn="tl">
                  <a:srgbClr val="000000">
                    <a:alpha val="43137"/>
                  </a:srgbClr>
                </a:outerShdw>
              </a:effectLst>
            </a:endParaRPr>
          </a:p>
        </p:txBody>
      </p:sp>
      <p:sp>
        <p:nvSpPr>
          <p:cNvPr id="3" name="文本框 2"/>
          <p:cNvSpPr txBox="1"/>
          <p:nvPr/>
        </p:nvSpPr>
        <p:spPr>
          <a:xfrm>
            <a:off x="365760" y="834390"/>
            <a:ext cx="7738110" cy="369332"/>
          </a:xfrm>
          <a:prstGeom prst="rect">
            <a:avLst/>
          </a:prstGeom>
          <a:noFill/>
        </p:spPr>
        <p:txBody>
          <a:bodyPr wrap="square" rtlCol="0">
            <a:spAutoFit/>
          </a:bodyPr>
          <a:lstStyle/>
          <a:p>
            <a:r>
              <a:rPr lang="en-US" altLang="zh-CN" dirty="0" smtClean="0"/>
              <a:t>dx    --</a:t>
            </a:r>
            <a:r>
              <a:rPr lang="en-US" altLang="zh-CN" dirty="0" err="1" smtClean="0"/>
              <a:t>dex</a:t>
            </a:r>
            <a:r>
              <a:rPr lang="en-US" altLang="zh-CN" dirty="0" smtClean="0"/>
              <a:t>  --output=</a:t>
            </a:r>
            <a:r>
              <a:rPr lang="en-US" altLang="zh-CN" dirty="0" err="1" smtClean="0"/>
              <a:t>output.dex</a:t>
            </a:r>
            <a:r>
              <a:rPr lang="en-US" altLang="zh-CN" dirty="0" smtClean="0"/>
              <a:t>  </a:t>
            </a:r>
            <a:r>
              <a:rPr lang="en-US" altLang="zh-CN" dirty="0" err="1" smtClean="0"/>
              <a:t>input.class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439813"/>
            <a:ext cx="6325483" cy="1619476"/>
          </a:xfrm>
          <a:prstGeom prst="rect">
            <a:avLst/>
          </a:prstGeom>
        </p:spPr>
      </p:pic>
      <p:sp>
        <p:nvSpPr>
          <p:cNvPr id="5" name="文本框 4"/>
          <p:cNvSpPr txBox="1"/>
          <p:nvPr/>
        </p:nvSpPr>
        <p:spPr>
          <a:xfrm>
            <a:off x="365760" y="3383280"/>
            <a:ext cx="6252210" cy="369332"/>
          </a:xfrm>
          <a:prstGeom prst="rect">
            <a:avLst/>
          </a:prstGeom>
          <a:noFill/>
        </p:spPr>
        <p:txBody>
          <a:bodyPr wrap="square" rtlCol="0">
            <a:spAutoFit/>
          </a:bodyPr>
          <a:lstStyle/>
          <a:p>
            <a:r>
              <a:rPr lang="zh-CN" altLang="en-US" dirty="0" smtClean="0"/>
              <a:t>加入环境变量</a:t>
            </a:r>
            <a:endParaRPr lang="zh-CN" altLang="en-US" dirty="0"/>
          </a:p>
        </p:txBody>
      </p:sp>
      <p:cxnSp>
        <p:nvCxnSpPr>
          <p:cNvPr id="7" name="直接连接符 6"/>
          <p:cNvCxnSpPr/>
          <p:nvPr/>
        </p:nvCxnSpPr>
        <p:spPr>
          <a:xfrm flipV="1">
            <a:off x="925830" y="3059289"/>
            <a:ext cx="45720" cy="32399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65760" y="4000500"/>
            <a:ext cx="6172200" cy="923330"/>
          </a:xfrm>
          <a:prstGeom prst="rect">
            <a:avLst/>
          </a:prstGeom>
          <a:noFill/>
        </p:spPr>
        <p:txBody>
          <a:bodyPr wrap="square" rtlCol="0">
            <a:spAutoFit/>
          </a:bodyPr>
          <a:lstStyle/>
          <a:p>
            <a:r>
              <a:rPr lang="en-US" altLang="zh-CN" dirty="0" smtClean="0"/>
              <a:t>Class</a:t>
            </a:r>
            <a:r>
              <a:rPr lang="zh-CN" altLang="en-US" dirty="0" smtClean="0"/>
              <a:t>文件在</a:t>
            </a:r>
            <a:r>
              <a:rPr lang="en-US" altLang="zh-CN" dirty="0" smtClean="0"/>
              <a:t>build-----intermediates----</a:t>
            </a:r>
            <a:r>
              <a:rPr lang="en-US" altLang="zh-CN" dirty="0" err="1" smtClean="0"/>
              <a:t>javac</a:t>
            </a:r>
            <a:r>
              <a:rPr lang="en-US" altLang="zh-CN" dirty="0" smtClean="0"/>
              <a:t>---debug----classes---</a:t>
            </a:r>
            <a:r>
              <a:rPr lang="en-US" altLang="zh-CN" dirty="0" err="1" smtClean="0"/>
              <a:t>com.kingsignal.plugin</a:t>
            </a:r>
            <a:r>
              <a:rPr lang="en-US" altLang="zh-CN" dirty="0" smtClean="0"/>
              <a:t>----</a:t>
            </a:r>
            <a:r>
              <a:rPr lang="zh-CN" altLang="en-US" dirty="0" smtClean="0"/>
              <a:t>目录下面</a:t>
            </a:r>
            <a:endParaRPr lang="en-US" altLang="zh-CN" dirty="0" smtClean="0"/>
          </a:p>
          <a:p>
            <a:endParaRPr lang="en-US" altLang="zh-CN"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5002756"/>
            <a:ext cx="11033760" cy="990738"/>
          </a:xfrm>
          <a:prstGeom prst="rect">
            <a:avLst/>
          </a:prstGeom>
        </p:spPr>
      </p:pic>
    </p:spTree>
    <p:extLst>
      <p:ext uri="{BB962C8B-B14F-4D97-AF65-F5344CB8AC3E}">
        <p14:creationId xmlns:p14="http://schemas.microsoft.com/office/powerpoint/2010/main" val="224643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145" y="136634"/>
            <a:ext cx="3867807" cy="461665"/>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类</a:t>
            </a:r>
            <a:r>
              <a:rPr lang="zh-CN" altLang="en-US" sz="2400" dirty="0" smtClean="0">
                <a:effectLst>
                  <a:outerShdw blurRad="38100" dist="38100" dir="2700000" algn="tl">
                    <a:srgbClr val="000000">
                      <a:alpha val="43137"/>
                    </a:srgbClr>
                  </a:outerShdw>
                </a:effectLst>
              </a:rPr>
              <a:t>加载机制</a:t>
            </a:r>
            <a:endParaRPr lang="zh-CN" altLang="en-US" sz="2400" dirty="0">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51" y="1012116"/>
            <a:ext cx="5744377" cy="5611008"/>
          </a:xfrm>
          <a:prstGeom prst="rect">
            <a:avLst/>
          </a:prstGeom>
        </p:spPr>
      </p:pic>
      <p:sp>
        <p:nvSpPr>
          <p:cNvPr id="4" name="文本框 3"/>
          <p:cNvSpPr txBox="1"/>
          <p:nvPr/>
        </p:nvSpPr>
        <p:spPr>
          <a:xfrm>
            <a:off x="8599199" y="1012116"/>
            <a:ext cx="3459451" cy="2585323"/>
          </a:xfrm>
          <a:prstGeom prst="rect">
            <a:avLst/>
          </a:prstGeom>
          <a:noFill/>
        </p:spPr>
        <p:txBody>
          <a:bodyPr wrap="square" rtlCol="0">
            <a:spAutoFit/>
          </a:bodyPr>
          <a:lstStyle/>
          <a:p>
            <a:r>
              <a:rPr lang="zh-CN" altLang="en-US" dirty="0" smtClean="0"/>
              <a:t>首先检测这个类是否已经被加载了，如果已经加载了，直接获取并返回。如果没有被加载，</a:t>
            </a:r>
            <a:r>
              <a:rPr lang="en-US" altLang="zh-CN" dirty="0" smtClean="0"/>
              <a:t>parent</a:t>
            </a:r>
            <a:r>
              <a:rPr lang="zh-CN" altLang="en-US" dirty="0" smtClean="0"/>
              <a:t>不为</a:t>
            </a:r>
            <a:r>
              <a:rPr lang="en-US" altLang="zh-CN" dirty="0" smtClean="0"/>
              <a:t>null</a:t>
            </a:r>
            <a:r>
              <a:rPr lang="zh-CN" altLang="en-US" dirty="0" smtClean="0"/>
              <a:t>，则调用</a:t>
            </a:r>
            <a:r>
              <a:rPr lang="en-US" altLang="zh-CN" dirty="0" smtClean="0"/>
              <a:t>parent</a:t>
            </a:r>
            <a:r>
              <a:rPr lang="zh-CN" altLang="en-US" dirty="0" smtClean="0"/>
              <a:t>的</a:t>
            </a:r>
            <a:r>
              <a:rPr lang="en-US" altLang="zh-CN" dirty="0" err="1" smtClean="0"/>
              <a:t>loadClass</a:t>
            </a:r>
            <a:r>
              <a:rPr lang="zh-CN" altLang="en-US" dirty="0" smtClean="0"/>
              <a:t>进行加载，一次递归，如果找到了或者加载了就返回，如果即没找到也加载不了，才自己去加载，这个过程就是我们常说的</a:t>
            </a:r>
            <a:r>
              <a:rPr lang="zh-CN" altLang="en-US" dirty="0" smtClean="0">
                <a:solidFill>
                  <a:srgbClr val="FF0000"/>
                </a:solidFill>
              </a:rPr>
              <a:t>双亲委托机制</a:t>
            </a:r>
            <a:endParaRPr lang="zh-CN" altLang="en-US" dirty="0">
              <a:solidFill>
                <a:srgbClr val="FF0000"/>
              </a:solidFill>
            </a:endParaRPr>
          </a:p>
        </p:txBody>
      </p:sp>
      <p:sp>
        <p:nvSpPr>
          <p:cNvPr id="5" name="文本框 4"/>
          <p:cNvSpPr txBox="1"/>
          <p:nvPr/>
        </p:nvSpPr>
        <p:spPr>
          <a:xfrm>
            <a:off x="8671574" y="3989070"/>
            <a:ext cx="3314700" cy="2031325"/>
          </a:xfrm>
          <a:prstGeom prst="rect">
            <a:avLst/>
          </a:prstGeom>
          <a:noFill/>
        </p:spPr>
        <p:txBody>
          <a:bodyPr wrap="square" rtlCol="0">
            <a:spAutoFit/>
          </a:bodyPr>
          <a:lstStyle/>
          <a:p>
            <a:r>
              <a:rPr lang="en-US" altLang="zh-CN" dirty="0" smtClean="0"/>
              <a:t>1.</a:t>
            </a:r>
            <a:r>
              <a:rPr lang="zh-CN" altLang="en-US" dirty="0" smtClean="0"/>
              <a:t>避免重复加载，当父加载器已经加载了该类的时候，就没有必要子</a:t>
            </a:r>
            <a:r>
              <a:rPr lang="en-US" altLang="zh-CN" dirty="0" err="1" smtClean="0"/>
              <a:t>ClassLoader</a:t>
            </a:r>
            <a:r>
              <a:rPr lang="zh-CN" altLang="en-US" dirty="0" smtClean="0"/>
              <a:t>在加载一次</a:t>
            </a:r>
            <a:endParaRPr lang="en-US" altLang="zh-CN" dirty="0" smtClean="0"/>
          </a:p>
          <a:p>
            <a:endParaRPr lang="en-US" altLang="zh-CN" dirty="0"/>
          </a:p>
          <a:p>
            <a:r>
              <a:rPr lang="en-US" altLang="zh-CN" dirty="0" smtClean="0"/>
              <a:t>2.</a:t>
            </a:r>
            <a:r>
              <a:rPr lang="zh-CN" altLang="en-US" dirty="0" smtClean="0"/>
              <a:t>安全性考虑，防止核心</a:t>
            </a:r>
            <a:r>
              <a:rPr lang="en-US" altLang="zh-CN" dirty="0" smtClean="0"/>
              <a:t>API</a:t>
            </a:r>
            <a:r>
              <a:rPr lang="zh-CN" altLang="en-US" dirty="0" smtClean="0"/>
              <a:t>库被随意篡改</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783" y="945431"/>
            <a:ext cx="2524477" cy="5744377"/>
          </a:xfrm>
          <a:prstGeom prst="rect">
            <a:avLst/>
          </a:prstGeom>
        </p:spPr>
      </p:pic>
    </p:spTree>
    <p:extLst>
      <p:ext uri="{BB962C8B-B14F-4D97-AF65-F5344CB8AC3E}">
        <p14:creationId xmlns:p14="http://schemas.microsoft.com/office/powerpoint/2010/main" val="198014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94" y="685401"/>
            <a:ext cx="9678751" cy="5715798"/>
          </a:xfrm>
          <a:prstGeom prst="rect">
            <a:avLst/>
          </a:prstGeom>
        </p:spPr>
      </p:pic>
    </p:spTree>
    <p:extLst>
      <p:ext uri="{BB962C8B-B14F-4D97-AF65-F5344CB8AC3E}">
        <p14:creationId xmlns:p14="http://schemas.microsoft.com/office/powerpoint/2010/main" val="166235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32" y="4223269"/>
            <a:ext cx="4477375" cy="165758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729" y="3575495"/>
            <a:ext cx="6382641" cy="2724530"/>
          </a:xfrm>
          <a:prstGeom prst="rect">
            <a:avLst/>
          </a:prstGeom>
        </p:spPr>
      </p:pic>
      <p:sp>
        <p:nvSpPr>
          <p:cNvPr id="4" name="文本框 3"/>
          <p:cNvSpPr txBox="1"/>
          <p:nvPr/>
        </p:nvSpPr>
        <p:spPr>
          <a:xfrm>
            <a:off x="137160" y="708660"/>
            <a:ext cx="9852660" cy="2031325"/>
          </a:xfrm>
          <a:prstGeom prst="rect">
            <a:avLst/>
          </a:prstGeom>
          <a:noFill/>
        </p:spPr>
        <p:txBody>
          <a:bodyPr wrap="square" rtlCol="0">
            <a:spAutoFit/>
          </a:bodyPr>
          <a:lstStyle/>
          <a:p>
            <a:r>
              <a:rPr lang="en-US" altLang="zh-CN" dirty="0" smtClean="0"/>
              <a:t>1.</a:t>
            </a:r>
            <a:r>
              <a:rPr lang="zh-CN" altLang="en-US" dirty="0" smtClean="0"/>
              <a:t>创建插件的</a:t>
            </a:r>
            <a:r>
              <a:rPr lang="en-US" altLang="zh-CN" dirty="0" err="1" smtClean="0"/>
              <a:t>DexClassLoader</a:t>
            </a:r>
            <a:r>
              <a:rPr lang="zh-CN" altLang="en-US" dirty="0" smtClean="0"/>
              <a:t>类加载器，然后通过反射获取插件的</a:t>
            </a:r>
            <a:r>
              <a:rPr lang="en-US" altLang="zh-CN" dirty="0" err="1" smtClean="0"/>
              <a:t>dexElements</a:t>
            </a:r>
            <a:r>
              <a:rPr lang="zh-CN" altLang="en-US" dirty="0" smtClean="0"/>
              <a:t>值。</a:t>
            </a:r>
            <a:endParaRPr lang="en-US" altLang="zh-CN" dirty="0" smtClean="0"/>
          </a:p>
          <a:p>
            <a:endParaRPr lang="en-US" altLang="zh-CN" dirty="0" smtClean="0"/>
          </a:p>
          <a:p>
            <a:r>
              <a:rPr lang="en-US" altLang="zh-CN" dirty="0" smtClean="0"/>
              <a:t>2.</a:t>
            </a:r>
            <a:r>
              <a:rPr lang="zh-CN" altLang="en-US" dirty="0" smtClean="0"/>
              <a:t>获取宿主的</a:t>
            </a:r>
            <a:r>
              <a:rPr lang="en-US" altLang="zh-CN" dirty="0" err="1" smtClean="0"/>
              <a:t>PathClassLoader</a:t>
            </a:r>
            <a:r>
              <a:rPr lang="zh-CN" altLang="en-US" dirty="0" smtClean="0"/>
              <a:t>类加载器，然后通过反射获取宿主的</a:t>
            </a:r>
            <a:r>
              <a:rPr lang="en-US" altLang="zh-CN" dirty="0" err="1" smtClean="0"/>
              <a:t>dexElements</a:t>
            </a:r>
            <a:r>
              <a:rPr lang="zh-CN" altLang="en-US" dirty="0" smtClean="0"/>
              <a:t>值</a:t>
            </a:r>
            <a:endParaRPr lang="en-US" altLang="zh-CN" dirty="0" smtClean="0"/>
          </a:p>
          <a:p>
            <a:endParaRPr lang="en-US" altLang="zh-CN" dirty="0" smtClean="0"/>
          </a:p>
          <a:p>
            <a:r>
              <a:rPr lang="en-US" altLang="zh-CN" dirty="0" smtClean="0"/>
              <a:t>3.</a:t>
            </a:r>
            <a:r>
              <a:rPr lang="zh-CN" altLang="en-US" dirty="0" smtClean="0"/>
              <a:t>合并宿主的</a:t>
            </a:r>
            <a:r>
              <a:rPr lang="en-US" altLang="zh-CN" dirty="0" err="1" smtClean="0"/>
              <a:t>dexElements</a:t>
            </a:r>
            <a:r>
              <a:rPr lang="zh-CN" altLang="en-US" dirty="0" smtClean="0"/>
              <a:t>与插件的</a:t>
            </a:r>
            <a:r>
              <a:rPr lang="en-US" altLang="zh-CN" dirty="0" err="1" smtClean="0"/>
              <a:t>dexElements</a:t>
            </a:r>
            <a:r>
              <a:rPr lang="zh-CN" altLang="en-US" dirty="0" smtClean="0"/>
              <a:t>，生成新的</a:t>
            </a:r>
            <a:r>
              <a:rPr lang="en-US" altLang="zh-CN" dirty="0" smtClean="0"/>
              <a:t>Element[]</a:t>
            </a:r>
          </a:p>
          <a:p>
            <a:endParaRPr lang="en-US" altLang="zh-CN" dirty="0" smtClean="0"/>
          </a:p>
          <a:p>
            <a:r>
              <a:rPr lang="en-US" altLang="zh-CN" dirty="0" smtClean="0"/>
              <a:t>4.</a:t>
            </a:r>
            <a:r>
              <a:rPr lang="zh-CN" altLang="en-US" dirty="0" smtClean="0"/>
              <a:t>最后通过反射将新的</a:t>
            </a:r>
            <a:r>
              <a:rPr lang="en-US" altLang="zh-CN" dirty="0" smtClean="0"/>
              <a:t>Element[]</a:t>
            </a:r>
            <a:r>
              <a:rPr lang="zh-CN" altLang="en-US" dirty="0" smtClean="0"/>
              <a:t>复制给宿主的</a:t>
            </a:r>
            <a:r>
              <a:rPr lang="en-US" altLang="zh-CN" dirty="0" err="1" smtClean="0"/>
              <a:t>dexElements</a:t>
            </a:r>
            <a:endParaRPr lang="zh-CN" altLang="en-US" dirty="0"/>
          </a:p>
        </p:txBody>
      </p:sp>
      <p:sp>
        <p:nvSpPr>
          <p:cNvPr id="6" name="文本框 5"/>
          <p:cNvSpPr txBox="1"/>
          <p:nvPr/>
        </p:nvSpPr>
        <p:spPr>
          <a:xfrm>
            <a:off x="147145" y="136634"/>
            <a:ext cx="3867807" cy="461665"/>
          </a:xfrm>
          <a:prstGeom prst="rect">
            <a:avLst/>
          </a:prstGeom>
          <a:noFill/>
        </p:spPr>
        <p:txBody>
          <a:bodyPr wrap="square" rtlCol="0">
            <a:spAutoFit/>
          </a:bodyPr>
          <a:lstStyle/>
          <a:p>
            <a:r>
              <a:rPr lang="zh-CN" altLang="en-US" sz="2400" dirty="0" smtClean="0">
                <a:effectLst>
                  <a:outerShdw blurRad="38100" dist="38100" dir="2700000" algn="tl">
                    <a:srgbClr val="000000">
                      <a:alpha val="43137"/>
                    </a:srgbClr>
                  </a:outerShdw>
                </a:effectLst>
              </a:rPr>
              <a:t>实现步骤</a:t>
            </a: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0461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686</Words>
  <Application>Microsoft Office PowerPoint</Application>
  <PresentationFormat>宽屏</PresentationFormat>
  <Paragraphs>59</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张文颖</dc:creator>
  <cp:lastModifiedBy>张文颖</cp:lastModifiedBy>
  <cp:revision>15</cp:revision>
  <dcterms:created xsi:type="dcterms:W3CDTF">2021-10-26T07:50:37Z</dcterms:created>
  <dcterms:modified xsi:type="dcterms:W3CDTF">2021-10-27T08:11:15Z</dcterms:modified>
</cp:coreProperties>
</file>