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99" r:id="rId5"/>
    <p:sldId id="367" r:id="rId6"/>
    <p:sldId id="300" r:id="rId7"/>
    <p:sldId id="383" r:id="rId8"/>
    <p:sldId id="304" r:id="rId9"/>
    <p:sldId id="305" r:id="rId10"/>
    <p:sldId id="306" r:id="rId11"/>
    <p:sldId id="307" r:id="rId12"/>
    <p:sldId id="368" r:id="rId13"/>
    <p:sldId id="369" r:id="rId14"/>
    <p:sldId id="372" r:id="rId15"/>
    <p:sldId id="371" r:id="rId16"/>
    <p:sldId id="373" r:id="rId17"/>
    <p:sldId id="374" r:id="rId18"/>
    <p:sldId id="375" r:id="rId19"/>
    <p:sldId id="376" r:id="rId20"/>
    <p:sldId id="377" r:id="rId21"/>
    <p:sldId id="34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F6C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>
      <p:cViewPr>
        <p:scale>
          <a:sx n="100" d="100"/>
          <a:sy n="100" d="100"/>
        </p:scale>
        <p:origin x="-330" y="-72"/>
      </p:cViewPr>
      <p:guideLst>
        <p:guide orient="horz" pos="2227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6"/>
            <a:ext cx="9141222" cy="68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6"/>
            <a:ext cx="9141222" cy="68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3585" indent="-286385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355282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635" y="928370"/>
            <a:ext cx="9347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chemeClr val="accent1"/>
                </a:solidFill>
                <a:cs typeface="+mn-ea"/>
                <a:sym typeface="+mn-lt"/>
              </a:rPr>
              <a:t>    </a:t>
            </a:r>
            <a:r>
              <a:rPr lang="zh-CN" altLang="en-US" sz="3200" b="1" dirty="0" smtClean="0">
                <a:solidFill>
                  <a:schemeClr val="accent1"/>
                </a:solidFill>
                <a:cs typeface="+mn-ea"/>
                <a:sym typeface="+mn-lt"/>
              </a:rPr>
              <a:t>面向对象答辩</a:t>
            </a:r>
            <a:endParaRPr lang="zh-CN" altLang="en-US" sz="3200" b="1" dirty="0" smtClean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7990" y="928370"/>
            <a:ext cx="233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A9E"/>
                </a:solidFill>
                <a:cs typeface="+mn-ea"/>
                <a:sym typeface="+mn-lt"/>
              </a:rPr>
              <a:t>Dream and Go !</a:t>
            </a:r>
            <a:endParaRPr lang="en-US" altLang="zh-CN" sz="2000" b="1" dirty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40" name="流程图: 摘录 39"/>
          <p:cNvSpPr/>
          <p:nvPr/>
        </p:nvSpPr>
        <p:spPr>
          <a:xfrm rot="5400000">
            <a:off x="167935" y="1130394"/>
            <a:ext cx="379141" cy="376987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203575" y="4462145"/>
            <a:ext cx="3124200" cy="519430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88055" y="4497070"/>
            <a:ext cx="25730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 smtClean="0">
                <a:solidFill>
                  <a:srgbClr val="005A9E"/>
                </a:solidFill>
                <a:cs typeface="+mn-ea"/>
                <a:sym typeface="+mn-lt"/>
              </a:rPr>
              <a:t>答辩人：李磊</a:t>
            </a:r>
            <a:endParaRPr lang="zh-CN" altLang="zh-CN" sz="24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1408" y="1823214"/>
            <a:ext cx="1571498" cy="1571498"/>
            <a:chOff x="1306673" y="750699"/>
            <a:chExt cx="1571498" cy="1571498"/>
          </a:xfrm>
        </p:grpSpPr>
        <p:grpSp>
          <p:nvGrpSpPr>
            <p:cNvPr id="57" name="组合 56"/>
            <p:cNvGrpSpPr/>
            <p:nvPr/>
          </p:nvGrpSpPr>
          <p:grpSpPr>
            <a:xfrm>
              <a:off x="1306673" y="750699"/>
              <a:ext cx="1571498" cy="1571498"/>
              <a:chOff x="1200760" y="3842074"/>
              <a:chExt cx="1784148" cy="178414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41020" y="1049931"/>
              <a:ext cx="733283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小</a:t>
              </a:r>
              <a:endPara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09951" y="1823214"/>
            <a:ext cx="1571498" cy="1571498"/>
            <a:chOff x="2881706" y="750699"/>
            <a:chExt cx="1571498" cy="1571498"/>
          </a:xfrm>
        </p:grpSpPr>
        <p:grpSp>
          <p:nvGrpSpPr>
            <p:cNvPr id="78" name="组合 77"/>
            <p:cNvGrpSpPr/>
            <p:nvPr/>
          </p:nvGrpSpPr>
          <p:grpSpPr>
            <a:xfrm>
              <a:off x="2881706" y="750699"/>
              <a:ext cx="1571498" cy="1571498"/>
              <a:chOff x="1200760" y="3842074"/>
              <a:chExt cx="1784148" cy="178414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408824" y="1053883"/>
              <a:ext cx="52555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005A9E"/>
                  </a:solidFill>
                  <a:cs typeface="+mn-ea"/>
                  <a:sym typeface="+mn-lt"/>
                </a:rPr>
                <a:t>李</a:t>
              </a:r>
              <a:endParaRPr lang="zh-CN" altLang="en-US" sz="60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89482" y="1850519"/>
            <a:ext cx="1571498" cy="1571498"/>
            <a:chOff x="4490117" y="750699"/>
            <a:chExt cx="1571498" cy="1571498"/>
          </a:xfrm>
        </p:grpSpPr>
        <p:grpSp>
          <p:nvGrpSpPr>
            <p:cNvPr id="81" name="组合 80"/>
            <p:cNvGrpSpPr/>
            <p:nvPr/>
          </p:nvGrpSpPr>
          <p:grpSpPr>
            <a:xfrm>
              <a:off x="4490117" y="750699"/>
              <a:ext cx="1571498" cy="1571498"/>
              <a:chOff x="1200760" y="3842074"/>
              <a:chExt cx="1784148" cy="178414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028325" y="1054725"/>
              <a:ext cx="525559" cy="98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搬</a:t>
              </a:r>
              <a:endParaRPr kumimoji="0" lang="zh-CN" altLang="en-US" sz="5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6638" y="1850519"/>
            <a:ext cx="1571498" cy="1571498"/>
            <a:chOff x="6098528" y="750699"/>
            <a:chExt cx="1571498" cy="1571498"/>
          </a:xfrm>
        </p:grpSpPr>
        <p:grpSp>
          <p:nvGrpSpPr>
            <p:cNvPr id="84" name="组合 83"/>
            <p:cNvGrpSpPr/>
            <p:nvPr/>
          </p:nvGrpSpPr>
          <p:grpSpPr>
            <a:xfrm>
              <a:off x="6098528" y="750699"/>
              <a:ext cx="1571498" cy="1571498"/>
              <a:chOff x="1200760" y="3842074"/>
              <a:chExt cx="1784148" cy="178414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660000" y="1054725"/>
              <a:ext cx="52555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005A9E"/>
                  </a:solidFill>
                  <a:cs typeface="+mn-ea"/>
                  <a:sym typeface="+mn-lt"/>
                </a:rPr>
                <a:t>家</a:t>
              </a:r>
              <a:endParaRPr lang="zh-CN" altLang="en-US" sz="60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流程图: 摘录 90"/>
          <p:cNvSpPr/>
          <p:nvPr/>
        </p:nvSpPr>
        <p:spPr>
          <a:xfrm rot="5400000">
            <a:off x="168116" y="1130395"/>
            <a:ext cx="379141" cy="376987"/>
          </a:xfrm>
          <a:prstGeom prst="flowChartExtra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7" name="Group 17"/>
          <p:cNvGrpSpPr>
            <a:grpSpLocks noChangeAspect="1"/>
          </p:cNvGrpSpPr>
          <p:nvPr/>
        </p:nvGrpSpPr>
        <p:grpSpPr bwMode="auto">
          <a:xfrm>
            <a:off x="2640415" y="4482799"/>
            <a:ext cx="457188" cy="490764"/>
            <a:chOff x="231" y="1205"/>
            <a:chExt cx="640" cy="6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635" y="5066665"/>
            <a:ext cx="91452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达内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北京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天坛中心</a:t>
            </a:r>
            <a:r>
              <a:rPr lang="en-US" altLang="zh-CN" dirty="0" smtClean="0">
                <a:solidFill>
                  <a:schemeClr val="bg1"/>
                </a:solidFill>
              </a:rPr>
              <a:t>1906</a:t>
            </a:r>
            <a:r>
              <a:rPr lang="zh-CN" altLang="en-US" dirty="0" smtClean="0">
                <a:solidFill>
                  <a:schemeClr val="bg1"/>
                </a:solidFill>
              </a:rPr>
              <a:t>班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2019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27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2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0176" y="1083952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“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封装</a:t>
            </a:r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”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大有好处</a:t>
            </a:r>
            <a:endParaRPr lang="zh-CN" altLang="en-US" sz="2400" b="1" kern="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2245" y="3536315"/>
            <a:ext cx="2540000" cy="2531745"/>
          </a:xfrm>
          <a:prstGeom prst="rect">
            <a:avLst/>
          </a:prstGeom>
        </p:spPr>
      </p:pic>
      <p:pic>
        <p:nvPicPr>
          <p:cNvPr id="36" name="图片 35" descr="盒子组合"/>
          <p:cNvPicPr>
            <a:picLocks noChangeAspect="1"/>
          </p:cNvPicPr>
          <p:nvPr/>
        </p:nvPicPr>
        <p:blipFill>
          <a:blip r:embed="rId2"/>
          <a:srcRect l="4533" t="12362" r="4160" b="4942"/>
          <a:stretch>
            <a:fillRect/>
          </a:stretch>
        </p:blipFill>
        <p:spPr>
          <a:xfrm>
            <a:off x="179705" y="1799590"/>
            <a:ext cx="4377055" cy="4196715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4741545" y="1472565"/>
            <a:ext cx="4117340" cy="1697990"/>
          </a:xfrm>
          <a:prstGeom prst="wedgeRectCallout">
            <a:avLst>
              <a:gd name="adj1" fmla="val -5289"/>
              <a:gd name="adj2" fmla="val 71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42180" y="1530350"/>
            <a:ext cx="3976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衣服类，洗漱用品类，电子产品类，书籍类</a:t>
            </a:r>
            <a:r>
              <a:rPr lang="en-US" altLang="zh-CN" sz="2400"/>
              <a:t>……</a:t>
            </a:r>
            <a:endParaRPr lang="en-US" altLang="zh-CN" sz="2400"/>
          </a:p>
          <a:p>
            <a:r>
              <a:rPr lang="zh-CN" altLang="en-US" sz="2400"/>
              <a:t>一类一个盒，一盒一功能，盒盒无瓜葛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254000" y="3322320"/>
            <a:ext cx="1378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书籍类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950" y="4749800"/>
            <a:ext cx="1631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2060"/>
                </a:solidFill>
              </a:rPr>
              <a:t>衣服类</a:t>
            </a:r>
            <a:endParaRPr lang="zh-CN" altLang="en-US" sz="3200" b="1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17190" y="2952750"/>
            <a:ext cx="163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</a:rPr>
              <a:t>电子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</a:rPr>
              <a:t>产品类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0650" y="3098800"/>
            <a:ext cx="163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</a:rPr>
              <a:t>洗漱</a:t>
            </a:r>
            <a:endParaRPr lang="zh-CN" altLang="en-US" sz="2800" b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</a:rPr>
              <a:t>用品类</a:t>
            </a:r>
            <a:endParaRPr lang="zh-CN" alt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5435" y="4749800"/>
            <a:ext cx="1638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4"/>
                </a:solidFill>
              </a:rPr>
              <a:t>被褥类</a:t>
            </a:r>
            <a:endParaRPr lang="zh-CN" altLang="en-US" sz="3200" b="1">
              <a:solidFill>
                <a:schemeClr val="accent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3145" y="2091690"/>
            <a:ext cx="120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文具类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86655" y="4349750"/>
            <a:ext cx="11874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原则：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单一职责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形标注 25"/>
          <p:cNvSpPr/>
          <p:nvPr/>
        </p:nvSpPr>
        <p:spPr>
          <a:xfrm>
            <a:off x="5605145" y="1700530"/>
            <a:ext cx="3503295" cy="1368425"/>
          </a:xfrm>
          <a:prstGeom prst="wedgeEllipseCallout">
            <a:avLst>
              <a:gd name="adj1" fmla="val -13679"/>
              <a:gd name="adj2" fmla="val 740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179705" y="1896110"/>
            <a:ext cx="2056765" cy="611505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57320" y="3287395"/>
            <a:ext cx="2446020" cy="25781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9380000">
            <a:off x="970915" y="2778125"/>
            <a:ext cx="4658360" cy="7918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2245" y="3536315"/>
            <a:ext cx="2540000" cy="253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73220" y="3453765"/>
            <a:ext cx="21399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7030A0"/>
                </a:solidFill>
                <a:sym typeface="+mn-ea"/>
              </a:rPr>
              <a:t>子类：</a:t>
            </a:r>
            <a:endParaRPr lang="zh-CN" altLang="en-US" sz="2800" b="1">
              <a:solidFill>
                <a:srgbClr val="7030A0"/>
              </a:solidFill>
            </a:endParaRPr>
          </a:p>
          <a:p>
            <a:r>
              <a:rPr lang="zh-CN" altLang="en-US" sz="2800" b="1">
                <a:solidFill>
                  <a:srgbClr val="7030A0"/>
                </a:solidFill>
              </a:rPr>
              <a:t>书籍类</a:t>
            </a:r>
            <a:endParaRPr lang="zh-CN" altLang="en-US" sz="2800" b="1">
              <a:solidFill>
                <a:srgbClr val="7030A0"/>
              </a:solidFill>
            </a:endParaRPr>
          </a:p>
          <a:p>
            <a:r>
              <a:rPr lang="zh-CN" altLang="en-US" sz="2800" b="1">
                <a:solidFill>
                  <a:srgbClr val="7030A0"/>
                </a:solidFill>
                <a:sym typeface="+mn-ea"/>
              </a:rPr>
              <a:t>洗漱用品类</a:t>
            </a:r>
            <a:endParaRPr lang="zh-CN" altLang="en-US" sz="2800" b="1">
              <a:solidFill>
                <a:srgbClr val="7030A0"/>
              </a:solidFill>
              <a:sym typeface="+mn-ea"/>
            </a:endParaRPr>
          </a:p>
          <a:p>
            <a:pPr algn="l"/>
            <a:r>
              <a:rPr lang="zh-CN" altLang="en-US" sz="2800" b="1">
                <a:solidFill>
                  <a:srgbClr val="7030A0"/>
                </a:solidFill>
                <a:sym typeface="+mn-ea"/>
              </a:rPr>
              <a:t>电子产品类</a:t>
            </a:r>
            <a:endParaRPr lang="zh-CN" altLang="en-US" sz="2800" b="1">
              <a:solidFill>
                <a:srgbClr val="7030A0"/>
              </a:solidFill>
            </a:endParaRPr>
          </a:p>
          <a:p>
            <a:pPr algn="l"/>
            <a:r>
              <a:rPr lang="en-US" altLang="zh-CN" sz="2800" b="1">
                <a:solidFill>
                  <a:srgbClr val="7030A0"/>
                </a:solidFill>
                <a:sym typeface="+mn-ea"/>
              </a:rPr>
              <a:t>…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2800" y="5187315"/>
            <a:ext cx="1846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solidFill>
                  <a:srgbClr val="00B050"/>
                </a:solidFill>
              </a:rPr>
              <a:t> </a:t>
            </a:r>
            <a:r>
              <a:rPr lang="zh-CN" altLang="en-US" sz="3200" b="1">
                <a:solidFill>
                  <a:srgbClr val="00B050"/>
                </a:solidFill>
              </a:rPr>
              <a:t>（可变）</a:t>
            </a:r>
            <a:endParaRPr lang="zh-CN" altLang="en-US" sz="3200" b="1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9380000">
            <a:off x="958215" y="2743835"/>
            <a:ext cx="4970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行李类（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父类</a:t>
            </a:r>
            <a:r>
              <a:rPr lang="zh-CN" altLang="en-US" sz="3200" b="1">
                <a:solidFill>
                  <a:srgbClr val="C00000"/>
                </a:solidFill>
              </a:rPr>
              <a:t>） </a:t>
            </a:r>
            <a:r>
              <a:rPr lang="zh-CN" altLang="en-US" sz="3200" b="1">
                <a:solidFill>
                  <a:srgbClr val="00B050"/>
                </a:solidFill>
              </a:rPr>
              <a:t>（不变）</a:t>
            </a:r>
            <a:endParaRPr lang="zh-CN" altLang="en-US" sz="3200" b="1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0176" y="1083952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“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继承</a:t>
            </a:r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”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体现明显</a:t>
            </a:r>
            <a:endParaRPr lang="zh-CN" altLang="en-US" sz="2400" b="1" kern="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2795" y="1877060"/>
            <a:ext cx="2735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划重点！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继承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的重要特征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--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隔离变化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9705" y="1924050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6">
                    <a:lumMod val="50000"/>
                  </a:schemeClr>
                </a:solidFill>
              </a:rPr>
              <a:t>人（小李）</a:t>
            </a:r>
            <a:endParaRPr lang="zh-CN" altLang="en-US" sz="32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49375" y="2606675"/>
            <a:ext cx="1134110" cy="605790"/>
          </a:xfrm>
          <a:prstGeom prst="straightConnector1">
            <a:avLst/>
          </a:prstGeom>
          <a:ln w="53975" cmpd="sng">
            <a:solidFill>
              <a:schemeClr val="accent4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26845" y="2769235"/>
            <a:ext cx="78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搬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5" grpId="0"/>
      <p:bldP spid="21" grpId="0" bldLvl="0" animBg="1"/>
      <p:bldP spid="20" grpId="0"/>
      <p:bldP spid="23" grpId="0"/>
      <p:bldP spid="1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0405" y="1069435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2245" y="3536315"/>
            <a:ext cx="2540000" cy="25317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0410" y="1083945"/>
            <a:ext cx="21786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原则体现</a:t>
            </a:r>
            <a:endParaRPr lang="zh-CN" altLang="en-US" sz="2400" b="1" kern="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845" y="1700530"/>
            <a:ext cx="598741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>
                <a:solidFill>
                  <a:srgbClr val="FF0000"/>
                </a:solidFill>
              </a:rPr>
              <a:t>开闭原则：</a:t>
            </a:r>
            <a:endParaRPr lang="zh-CN" altLang="en-US" sz="2600">
              <a:solidFill>
                <a:srgbClr val="103F6C"/>
              </a:solidFill>
            </a:endParaRPr>
          </a:p>
          <a:p>
            <a:pPr algn="l"/>
            <a:r>
              <a:rPr lang="zh-CN" altLang="en-US" sz="2600">
                <a:solidFill>
                  <a:srgbClr val="103F6C"/>
                </a:solidFill>
              </a:rPr>
              <a:t>增加减少行李，小李不用改变；</a:t>
            </a:r>
            <a:endParaRPr lang="zh-CN" altLang="en-US" sz="2600">
              <a:solidFill>
                <a:srgbClr val="103F6C"/>
              </a:solidFill>
            </a:endParaRPr>
          </a:p>
          <a:p>
            <a:pPr algn="l"/>
            <a:endParaRPr lang="zh-CN" altLang="en-US" sz="2600">
              <a:solidFill>
                <a:srgbClr val="103F6C"/>
              </a:solidFill>
            </a:endParaRPr>
          </a:p>
          <a:p>
            <a:pPr algn="l"/>
            <a:r>
              <a:rPr lang="zh-CN" altLang="en-US" sz="2600">
                <a:solidFill>
                  <a:srgbClr val="FF0000"/>
                </a:solidFill>
              </a:rPr>
              <a:t>依赖倒置原则：</a:t>
            </a:r>
            <a:endParaRPr lang="zh-CN" altLang="en-US" sz="2600">
              <a:solidFill>
                <a:srgbClr val="103F6C"/>
              </a:solidFill>
            </a:endParaRPr>
          </a:p>
          <a:p>
            <a:pPr algn="l"/>
            <a:r>
              <a:rPr lang="zh-CN" altLang="en-US" sz="2600">
                <a:solidFill>
                  <a:srgbClr val="103F6C"/>
                </a:solidFill>
              </a:rPr>
              <a:t>小李依赖行李，不依赖书籍</a:t>
            </a:r>
            <a:r>
              <a:rPr lang="en-US" altLang="zh-CN" sz="2600">
                <a:solidFill>
                  <a:srgbClr val="103F6C"/>
                </a:solidFill>
              </a:rPr>
              <a:t>/</a:t>
            </a:r>
            <a:r>
              <a:rPr lang="zh-CN" altLang="en-US" sz="2600">
                <a:solidFill>
                  <a:srgbClr val="103F6C"/>
                </a:solidFill>
              </a:rPr>
              <a:t>洗漱用品</a:t>
            </a:r>
            <a:r>
              <a:rPr lang="en-US" altLang="zh-CN" sz="2600">
                <a:solidFill>
                  <a:srgbClr val="103F6C"/>
                </a:solidFill>
              </a:rPr>
              <a:t>/</a:t>
            </a:r>
            <a:r>
              <a:rPr lang="zh-CN" altLang="en-US" sz="2600">
                <a:solidFill>
                  <a:srgbClr val="103F6C"/>
                </a:solidFill>
              </a:rPr>
              <a:t>电子产品</a:t>
            </a:r>
            <a:r>
              <a:rPr lang="en-US" altLang="zh-CN" sz="2600">
                <a:solidFill>
                  <a:srgbClr val="103F6C"/>
                </a:solidFill>
              </a:rPr>
              <a:t>……</a:t>
            </a:r>
            <a:endParaRPr lang="en-US" altLang="zh-CN" sz="2600">
              <a:solidFill>
                <a:srgbClr val="103F6C"/>
              </a:solidFill>
            </a:endParaRPr>
          </a:p>
          <a:p>
            <a:pPr algn="l"/>
            <a:endParaRPr lang="en-US" altLang="zh-CN" sz="2600">
              <a:solidFill>
                <a:srgbClr val="103F6C"/>
              </a:solidFill>
            </a:endParaRPr>
          </a:p>
          <a:p>
            <a:pPr algn="l"/>
            <a:r>
              <a:rPr lang="zh-CN" altLang="en-US" sz="2600">
                <a:solidFill>
                  <a:srgbClr val="FF0000"/>
                </a:solidFill>
              </a:rPr>
              <a:t>组合复用原则：</a:t>
            </a:r>
            <a:endParaRPr lang="zh-CN" altLang="en-US" sz="2600">
              <a:solidFill>
                <a:srgbClr val="103F6C"/>
              </a:solidFill>
            </a:endParaRPr>
          </a:p>
          <a:p>
            <a:pPr algn="l"/>
            <a:r>
              <a:rPr lang="zh-CN" altLang="en-US" sz="2600">
                <a:solidFill>
                  <a:srgbClr val="103F6C"/>
                </a:solidFill>
              </a:rPr>
              <a:t>小李搬行李，通过行李访问</a:t>
            </a:r>
            <a:r>
              <a:rPr lang="zh-CN" altLang="en-US" sz="2600">
                <a:solidFill>
                  <a:srgbClr val="103F6C"/>
                </a:solidFill>
                <a:sym typeface="+mn-ea"/>
              </a:rPr>
              <a:t>书籍</a:t>
            </a:r>
            <a:r>
              <a:rPr lang="en-US" altLang="zh-CN" sz="2600">
                <a:solidFill>
                  <a:srgbClr val="103F6C"/>
                </a:solidFill>
                <a:sym typeface="+mn-ea"/>
              </a:rPr>
              <a:t>/</a:t>
            </a:r>
            <a:r>
              <a:rPr lang="zh-CN" altLang="en-US" sz="2600">
                <a:solidFill>
                  <a:srgbClr val="103F6C"/>
                </a:solidFill>
                <a:sym typeface="+mn-ea"/>
              </a:rPr>
              <a:t>洗漱用品</a:t>
            </a:r>
            <a:r>
              <a:rPr lang="en-US" altLang="zh-CN" sz="2600">
                <a:solidFill>
                  <a:srgbClr val="103F6C"/>
                </a:solidFill>
                <a:sym typeface="+mn-ea"/>
              </a:rPr>
              <a:t>/</a:t>
            </a:r>
            <a:r>
              <a:rPr lang="zh-CN" altLang="en-US" sz="2600">
                <a:solidFill>
                  <a:srgbClr val="103F6C"/>
                </a:solidFill>
                <a:sym typeface="+mn-ea"/>
              </a:rPr>
              <a:t>电子产品</a:t>
            </a:r>
            <a:r>
              <a:rPr lang="en-US" altLang="zh-CN" sz="2600">
                <a:solidFill>
                  <a:srgbClr val="103F6C"/>
                </a:solidFill>
                <a:sym typeface="+mn-ea"/>
              </a:rPr>
              <a:t>……</a:t>
            </a:r>
            <a:endParaRPr lang="en-US" altLang="zh-CN" sz="2800">
              <a:solidFill>
                <a:srgbClr val="103F6C"/>
              </a:solidFill>
            </a:endParaRPr>
          </a:p>
          <a:p>
            <a:pPr algn="l"/>
            <a:endParaRPr lang="zh-CN" altLang="en-US" sz="2800">
              <a:solidFill>
                <a:srgbClr val="103F6C"/>
              </a:solidFill>
            </a:endParaRPr>
          </a:p>
          <a:p>
            <a:pPr algn="l"/>
            <a:endParaRPr lang="en-US" altLang="zh-CN" sz="2800">
              <a:solidFill>
                <a:srgbClr val="103F6C"/>
              </a:solidFill>
            </a:endParaRPr>
          </a:p>
          <a:p>
            <a:pPr algn="l"/>
            <a:endParaRPr lang="en-US" altLang="zh-CN" sz="2800">
              <a:solidFill>
                <a:srgbClr val="103F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40410" y="1083945"/>
            <a:ext cx="21780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画外音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8" name="图片 7" descr="大空翼朝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3914140"/>
            <a:ext cx="2143125" cy="2143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91510" y="1663065"/>
            <a:ext cx="56794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我以前是这样看待</a:t>
            </a:r>
            <a:r>
              <a:rPr lang="en-US" altLang="zh-CN" sz="2400"/>
              <a:t>“</a:t>
            </a:r>
            <a:r>
              <a:rPr lang="zh-CN" altLang="en-US" sz="2400"/>
              <a:t>继承</a:t>
            </a:r>
            <a:r>
              <a:rPr lang="en-US" altLang="zh-CN" sz="2400"/>
              <a:t>”</a:t>
            </a:r>
            <a:r>
              <a:rPr lang="zh-CN" altLang="en-US" sz="2400"/>
              <a:t>的，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子类对父类说: 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(数据)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你的是你的，也是我的;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我的是我的，但决不是你的;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(方法)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你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</a:rPr>
              <a:t>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你的，我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</a:rPr>
              <a:t>也会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你的;</a:t>
            </a:r>
            <a:endParaRPr lang="en-US" altLang="zh-CN" sz="2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我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</a:rPr>
              <a:t>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我的，但你不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</a:rPr>
              <a:t>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</a:rPr>
              <a:t>我的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嗯，现在看来，</a:t>
            </a:r>
            <a:r>
              <a:rPr lang="zh-CN" altLang="en-US" sz="2400">
                <a:solidFill>
                  <a:srgbClr val="FF0000"/>
                </a:solidFill>
              </a:rPr>
              <a:t>继承更强调</a:t>
            </a:r>
            <a:r>
              <a:rPr lang="en-US" altLang="zh-CN" sz="2400">
                <a:solidFill>
                  <a:srgbClr val="FF0000"/>
                </a:solidFill>
              </a:rPr>
              <a:t>“</a:t>
            </a:r>
            <a:r>
              <a:rPr lang="zh-CN" altLang="en-US" sz="2400" b="1">
                <a:solidFill>
                  <a:srgbClr val="FF0000"/>
                </a:solidFill>
              </a:rPr>
              <a:t>隔离变化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/>
              <a:t>啊，涨知识了</a:t>
            </a:r>
            <a:r>
              <a:rPr lang="en-US" altLang="zh-CN" sz="2400"/>
              <a:t>……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325755" y="2099310"/>
            <a:ext cx="6192520" cy="2159635"/>
          </a:xfrm>
          <a:prstGeom prst="wedgeRoundRectCallout">
            <a:avLst>
              <a:gd name="adj1" fmla="val 48390"/>
              <a:gd name="adj2" fmla="val 6176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0405" y="1069435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7495" y="3536315"/>
            <a:ext cx="2444750" cy="25317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68655" y="1083945"/>
            <a:ext cx="2447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“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多态</a:t>
            </a:r>
            <a:r>
              <a:rPr lang="en-US" altLang="zh-CN" sz="2400" b="1" kern="0" dirty="0">
                <a:solidFill>
                  <a:srgbClr val="00B050"/>
                </a:solidFill>
                <a:cs typeface="+mn-ea"/>
                <a:sym typeface="+mn-lt"/>
              </a:rPr>
              <a:t>”</a:t>
            </a:r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不可小觑</a:t>
            </a:r>
            <a:endParaRPr lang="zh-CN" altLang="en-US" sz="2400" b="1" kern="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020" y="2272030"/>
            <a:ext cx="5908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103F6C"/>
                </a:solidFill>
              </a:rPr>
              <a:t>哈哈，对了，在搬家这事儿上，虽然你搬家调用的是行李，但</a:t>
            </a:r>
            <a:r>
              <a:rPr lang="zh-CN" altLang="en-US" sz="2800">
                <a:solidFill>
                  <a:srgbClr val="FF0000"/>
                </a:solidFill>
              </a:rPr>
              <a:t>实际搬走的是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书籍、洗漱用品、电子产品等</a:t>
            </a:r>
            <a:r>
              <a:rPr lang="zh-CN" altLang="en-US" sz="2800">
                <a:solidFill>
                  <a:srgbClr val="103F6C"/>
                </a:solidFill>
                <a:sym typeface="+mn-ea"/>
              </a:rPr>
              <a:t>这些实实在在的东西哈</a:t>
            </a:r>
            <a:r>
              <a:rPr lang="en-US" altLang="zh-CN" sz="2800">
                <a:solidFill>
                  <a:srgbClr val="103F6C"/>
                </a:solidFill>
                <a:sym typeface="+mn-ea"/>
              </a:rPr>
              <a:t>~</a:t>
            </a:r>
            <a:endParaRPr lang="en-US" altLang="zh-CN" sz="2800">
              <a:solidFill>
                <a:srgbClr val="103F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252000" y="1781175"/>
            <a:ext cx="6303010" cy="3905885"/>
          </a:xfrm>
          <a:prstGeom prst="wedgeRoundRectCallout">
            <a:avLst>
              <a:gd name="adj1" fmla="val 53773"/>
              <a:gd name="adj2" fmla="val -76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0405" y="1069435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4000" y="3575685"/>
            <a:ext cx="2413000" cy="25317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0410" y="1084580"/>
            <a:ext cx="2447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zh-CN" altLang="en-US" sz="2400" b="1" kern="0" dirty="0">
                <a:solidFill>
                  <a:srgbClr val="00B050"/>
                </a:solidFill>
                <a:cs typeface="+mn-ea"/>
                <a:sym typeface="+mn-lt"/>
              </a:rPr>
              <a:t>专业科普</a:t>
            </a:r>
            <a:endParaRPr lang="zh-CN" altLang="en-US" sz="2400" b="1" kern="0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5755" y="2180590"/>
            <a:ext cx="61131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/>
                </a:solidFill>
              </a:rPr>
              <a:t>面向对象六大原则之余二</a:t>
            </a:r>
            <a:endParaRPr lang="zh-CN" altLang="en-US" sz="2800">
              <a:solidFill>
                <a:srgbClr val="103F6C"/>
              </a:solidFill>
            </a:endParaRPr>
          </a:p>
          <a:p>
            <a:pPr algn="l"/>
            <a:r>
              <a:rPr lang="zh-CN" altLang="en-US" sz="2800">
                <a:solidFill>
                  <a:srgbClr val="103F6C"/>
                </a:solidFill>
              </a:rPr>
              <a:t>（</a:t>
            </a:r>
            <a:r>
              <a:rPr lang="en-US" altLang="zh-CN" sz="2800">
                <a:solidFill>
                  <a:srgbClr val="103F6C"/>
                </a:solidFill>
              </a:rPr>
              <a:t>1</a:t>
            </a:r>
            <a:r>
              <a:rPr lang="zh-CN" altLang="en-US" sz="2800">
                <a:solidFill>
                  <a:srgbClr val="103F6C"/>
                </a:solidFill>
              </a:rPr>
              <a:t>）里氏替换</a:t>
            </a:r>
            <a:r>
              <a:rPr lang="zh-CN" altLang="en-US" sz="2400">
                <a:solidFill>
                  <a:srgbClr val="103F6C"/>
                </a:solidFill>
              </a:rPr>
              <a:t>（</a:t>
            </a:r>
            <a:r>
              <a:rPr lang="zh-CN" altLang="en-US" sz="2400">
                <a:solidFill>
                  <a:srgbClr val="FF0000"/>
                </a:solidFill>
              </a:rPr>
              <a:t>继承后的重写，指导继承的设计</a:t>
            </a:r>
            <a:r>
              <a:rPr lang="zh-CN" altLang="en-US" sz="2400">
                <a:solidFill>
                  <a:srgbClr val="103F6C"/>
                </a:solidFill>
              </a:rPr>
              <a:t>）</a:t>
            </a:r>
            <a:r>
              <a:rPr lang="zh-CN" altLang="en-US" sz="2800">
                <a:solidFill>
                  <a:srgbClr val="103F6C"/>
                </a:solidFill>
              </a:rPr>
              <a:t>：</a:t>
            </a:r>
            <a:endParaRPr lang="zh-CN" altLang="en-US" sz="2800">
              <a:solidFill>
                <a:srgbClr val="103F6C"/>
              </a:solidFill>
            </a:endParaRPr>
          </a:p>
          <a:p>
            <a:pPr algn="l"/>
            <a:r>
              <a:rPr lang="en-US" altLang="zh-CN" sz="2800" b="1" u="sng">
                <a:solidFill>
                  <a:srgbClr val="7030A0"/>
                </a:solidFill>
              </a:rPr>
              <a:t>“</a:t>
            </a:r>
            <a:r>
              <a:rPr lang="zh-CN" altLang="en-US" sz="2800" b="1" u="sng">
                <a:solidFill>
                  <a:srgbClr val="7030A0"/>
                </a:solidFill>
              </a:rPr>
              <a:t>继承优良传统，改革发扬光大</a:t>
            </a:r>
            <a:r>
              <a:rPr lang="en-US" altLang="zh-CN" sz="2800" b="1" u="sng">
                <a:solidFill>
                  <a:srgbClr val="7030A0"/>
                </a:solidFill>
              </a:rPr>
              <a:t>”</a:t>
            </a:r>
            <a:r>
              <a:rPr lang="zh-CN" altLang="en-US" sz="2800" b="1" u="sng">
                <a:solidFill>
                  <a:srgbClr val="7030A0"/>
                </a:solidFill>
              </a:rPr>
              <a:t>。</a:t>
            </a:r>
            <a:endParaRPr lang="zh-CN" altLang="en-US" sz="2800" b="1" u="sng">
              <a:solidFill>
                <a:srgbClr val="7030A0"/>
              </a:solidFill>
            </a:endParaRPr>
          </a:p>
          <a:p>
            <a:pPr algn="l"/>
            <a:endParaRPr lang="zh-CN" altLang="en-US" sz="2800" b="1" u="sng">
              <a:solidFill>
                <a:srgbClr val="7030A0"/>
              </a:solidFill>
            </a:endParaRPr>
          </a:p>
          <a:p>
            <a:pPr algn="l"/>
            <a:r>
              <a:rPr lang="zh-CN" altLang="en-US" sz="2800">
                <a:solidFill>
                  <a:srgbClr val="103F6C"/>
                </a:solidFill>
              </a:rPr>
              <a:t>（</a:t>
            </a:r>
            <a:r>
              <a:rPr lang="en-US" altLang="zh-CN" sz="2800">
                <a:solidFill>
                  <a:srgbClr val="103F6C"/>
                </a:solidFill>
              </a:rPr>
              <a:t>2</a:t>
            </a:r>
            <a:r>
              <a:rPr lang="zh-CN" altLang="en-US" sz="2800">
                <a:solidFill>
                  <a:srgbClr val="103F6C"/>
                </a:solidFill>
              </a:rPr>
              <a:t>）迪米特法则</a:t>
            </a:r>
            <a:r>
              <a:rPr lang="zh-CN" altLang="en-US" sz="2400">
                <a:solidFill>
                  <a:srgbClr val="103F6C"/>
                </a:solidFill>
              </a:rPr>
              <a:t>（</a:t>
            </a:r>
            <a:r>
              <a:rPr lang="zh-CN" altLang="en-US" sz="2400">
                <a:solidFill>
                  <a:srgbClr val="FF0000"/>
                </a:solidFill>
              </a:rPr>
              <a:t>类与类交互的原则</a:t>
            </a:r>
            <a:r>
              <a:rPr lang="zh-CN" altLang="en-US" sz="2400">
                <a:solidFill>
                  <a:srgbClr val="103F6C"/>
                </a:solidFill>
              </a:rPr>
              <a:t>）</a:t>
            </a:r>
            <a:r>
              <a:rPr lang="zh-CN" altLang="en-US" sz="2800">
                <a:solidFill>
                  <a:srgbClr val="103F6C"/>
                </a:solidFill>
              </a:rPr>
              <a:t>：</a:t>
            </a:r>
            <a:endParaRPr lang="zh-CN" altLang="en-US" sz="2800">
              <a:solidFill>
                <a:srgbClr val="103F6C"/>
              </a:solidFill>
            </a:endParaRPr>
          </a:p>
          <a:p>
            <a:pPr algn="l"/>
            <a:r>
              <a:rPr lang="en-US" altLang="zh-CN" sz="2800" b="1" u="sng">
                <a:solidFill>
                  <a:srgbClr val="7030A0"/>
                </a:solidFill>
              </a:rPr>
              <a:t>“</a:t>
            </a:r>
            <a:r>
              <a:rPr lang="zh-CN" altLang="en-US" sz="2800" b="1" u="sng">
                <a:solidFill>
                  <a:srgbClr val="7030A0"/>
                </a:solidFill>
              </a:rPr>
              <a:t>各人自扫门前雪，莫管他人瓦上霜</a:t>
            </a:r>
            <a:r>
              <a:rPr lang="en-US" altLang="zh-CN" sz="2800" b="1" u="sng">
                <a:solidFill>
                  <a:srgbClr val="7030A0"/>
                </a:solidFill>
              </a:rPr>
              <a:t>”</a:t>
            </a:r>
            <a:r>
              <a:rPr lang="zh-CN" altLang="en-US" sz="2800" b="1" u="sng">
                <a:solidFill>
                  <a:srgbClr val="7030A0"/>
                </a:solidFill>
              </a:rPr>
              <a:t>。</a:t>
            </a:r>
            <a:endParaRPr lang="zh-CN" altLang="en-US" sz="2800" b="1" u="sng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标注 10"/>
          <p:cNvSpPr/>
          <p:nvPr/>
        </p:nvSpPr>
        <p:spPr>
          <a:xfrm>
            <a:off x="2570480" y="1920875"/>
            <a:ext cx="5773420" cy="1750060"/>
          </a:xfrm>
          <a:prstGeom prst="wedgeRoundRectCallout">
            <a:avLst>
              <a:gd name="adj1" fmla="val -54035"/>
              <a:gd name="adj2" fmla="val 235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40410" y="1083945"/>
            <a:ext cx="21780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3. Talk</a:t>
            </a:r>
            <a:endParaRPr lang="en-US" altLang="zh-CN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8" name="图片 7" descr="大空翼朝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920875"/>
            <a:ext cx="2143125" cy="2143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18460" y="2156460"/>
            <a:ext cx="5425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哇，小</a:t>
            </a:r>
            <a:r>
              <a:rPr lang="en-US" altLang="zh-CN" sz="2400"/>
              <a:t>qi</a:t>
            </a:r>
            <a:r>
              <a:rPr lang="zh-CN" altLang="en-US" sz="2400"/>
              <a:t>，现在你竟然可以把面向对象的思想应用在解决生活问题上了！</a:t>
            </a:r>
            <a:endParaRPr lang="zh-CN" altLang="en-US" sz="2400"/>
          </a:p>
          <a:p>
            <a:r>
              <a:rPr lang="en-US" altLang="zh-CN" sz="2400"/>
              <a:t>How do you finish it ?</a:t>
            </a:r>
            <a:endParaRPr lang="zh-CN" altLang="en-US" sz="2400"/>
          </a:p>
        </p:txBody>
      </p: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10" y="4496435"/>
            <a:ext cx="2148984" cy="214200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1199515" y="4496435"/>
            <a:ext cx="4899660" cy="1750060"/>
          </a:xfrm>
          <a:prstGeom prst="wedgeRoundRectCallout">
            <a:avLst>
              <a:gd name="adj1" fmla="val 61724"/>
              <a:gd name="adj2" fmla="val 235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2235" y="4772025"/>
            <a:ext cx="4552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没想到吧？哈哈哈哈哈哈</a:t>
            </a:r>
            <a:r>
              <a:rPr lang="en-US" altLang="zh-CN" sz="2400"/>
              <a:t>~</a:t>
            </a:r>
            <a:endParaRPr lang="en-US" altLang="zh-CN" sz="2400"/>
          </a:p>
          <a:p>
            <a:r>
              <a:rPr lang="zh-CN" altLang="en-US" sz="2400"/>
              <a:t>因为我来</a:t>
            </a:r>
            <a:r>
              <a:rPr lang="zh-CN" altLang="en-US" sz="2400" b="1">
                <a:solidFill>
                  <a:srgbClr val="FF0000"/>
                </a:solidFill>
              </a:rPr>
              <a:t>达内</a:t>
            </a:r>
            <a:r>
              <a:rPr lang="zh-CN" altLang="en-US" sz="2400"/>
              <a:t>进行系统地学习了！</a:t>
            </a:r>
            <a:endParaRPr lang="zh-CN" altLang="en-US" sz="2400"/>
          </a:p>
          <a:p>
            <a:r>
              <a:rPr lang="en-US" altLang="zh-CN" sz="2400"/>
              <a:t>Would you like to join me ?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40410" y="1083945"/>
            <a:ext cx="21780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3. Talk</a:t>
            </a:r>
            <a:endParaRPr lang="en-US" altLang="zh-CN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4" name="图片 3" descr="去达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90" y="3033395"/>
            <a:ext cx="4833620" cy="32226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1255395" y="2259330"/>
            <a:ext cx="2156460" cy="623570"/>
          </a:xfrm>
          <a:prstGeom prst="wedgeRoundRectCallout">
            <a:avLst>
              <a:gd name="adj1" fmla="val 44549"/>
              <a:gd name="adj2" fmla="val 1100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86865" y="2346960"/>
            <a:ext cx="339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带我一个！</a:t>
            </a:r>
            <a:endParaRPr lang="zh-CN" altLang="en-US" sz="2400"/>
          </a:p>
        </p:txBody>
      </p:sp>
      <p:sp>
        <p:nvSpPr>
          <p:cNvPr id="15" name="圆角矩形标注 14"/>
          <p:cNvSpPr/>
          <p:nvPr/>
        </p:nvSpPr>
        <p:spPr>
          <a:xfrm>
            <a:off x="6324600" y="1893570"/>
            <a:ext cx="1395730" cy="734695"/>
          </a:xfrm>
          <a:prstGeom prst="wedgeRoundRectCallout">
            <a:avLst>
              <a:gd name="adj1" fmla="val -53171"/>
              <a:gd name="adj2" fmla="val 1428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55740" y="1988185"/>
            <a:ext cx="107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走你！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40410" y="1083945"/>
            <a:ext cx="21780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4. 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现在的小李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8" name="图片 7" descr="现在的小李"/>
          <p:cNvPicPr>
            <a:picLocks noChangeAspect="1"/>
          </p:cNvPicPr>
          <p:nvPr/>
        </p:nvPicPr>
        <p:blipFill>
          <a:blip r:embed="rId1"/>
          <a:srcRect l="29869" r="28790"/>
          <a:stretch>
            <a:fillRect/>
          </a:stretch>
        </p:blipFill>
        <p:spPr>
          <a:xfrm>
            <a:off x="6217920" y="3001645"/>
            <a:ext cx="2798445" cy="381000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>
            <a:off x="4756150" y="1557655"/>
            <a:ext cx="3060700" cy="1353185"/>
          </a:xfrm>
          <a:prstGeom prst="wedgeRoundRectCallout">
            <a:avLst>
              <a:gd name="adj1" fmla="val -4010"/>
              <a:gd name="adj2" fmla="val 725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2215" y="1635125"/>
            <a:ext cx="2722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我要好好学编程，</a:t>
            </a:r>
            <a:endParaRPr lang="zh-CN" altLang="en-US" sz="2400"/>
          </a:p>
          <a:p>
            <a:r>
              <a:rPr lang="zh-CN" altLang="en-US" sz="2400"/>
              <a:t>等我有钱了，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直接找搬家公司</a:t>
            </a:r>
            <a:r>
              <a:rPr lang="zh-CN" altLang="en-US" sz="2400"/>
              <a:t>！</a:t>
            </a:r>
            <a:endParaRPr lang="zh-CN" altLang="en-US" sz="2400"/>
          </a:p>
        </p:txBody>
      </p:sp>
      <p:pic>
        <p:nvPicPr>
          <p:cNvPr id="20" name="图片 19" descr="卡通人搬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2504440"/>
            <a:ext cx="4229735" cy="36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355282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3933056"/>
            <a:ext cx="914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cs typeface="+mn-ea"/>
                <a:sym typeface="+mn-lt"/>
              </a:rPr>
              <a:t>THANKS!</a:t>
            </a:r>
            <a:endParaRPr lang="en-US" altLang="zh-CN" sz="9600" b="1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6673" y="1607949"/>
            <a:ext cx="1571498" cy="1571498"/>
            <a:chOff x="1306673" y="750699"/>
            <a:chExt cx="1571498" cy="1571498"/>
          </a:xfrm>
        </p:grpSpPr>
        <p:grpSp>
          <p:nvGrpSpPr>
            <p:cNvPr id="57" name="组合 56"/>
            <p:cNvGrpSpPr/>
            <p:nvPr/>
          </p:nvGrpSpPr>
          <p:grpSpPr>
            <a:xfrm>
              <a:off x="1306673" y="750699"/>
              <a:ext cx="1571498" cy="1571498"/>
              <a:chOff x="1200760" y="3842074"/>
              <a:chExt cx="1784148" cy="178414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41020" y="1049931"/>
              <a:ext cx="733283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6000" b="1" kern="0" dirty="0" smtClean="0">
                  <a:solidFill>
                    <a:sysClr val="window" lastClr="FFFFFF"/>
                  </a:solidFill>
                  <a:cs typeface="+mn-ea"/>
                  <a:sym typeface="+mn-lt"/>
                </a:rPr>
                <a:t>梦</a:t>
              </a:r>
              <a:endParaRPr lang="zh-CN" altLang="en-US" sz="6000" b="1" kern="0" dirty="0" smtClea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81706" y="1607949"/>
            <a:ext cx="1571498" cy="1571498"/>
            <a:chOff x="2881706" y="750699"/>
            <a:chExt cx="1571498" cy="1571498"/>
          </a:xfrm>
        </p:grpSpPr>
        <p:grpSp>
          <p:nvGrpSpPr>
            <p:cNvPr id="78" name="组合 77"/>
            <p:cNvGrpSpPr/>
            <p:nvPr/>
          </p:nvGrpSpPr>
          <p:grpSpPr>
            <a:xfrm>
              <a:off x="2881706" y="750699"/>
              <a:ext cx="1571498" cy="1571498"/>
              <a:chOff x="1200760" y="3842074"/>
              <a:chExt cx="1784148" cy="178414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408824" y="1053883"/>
              <a:ext cx="52555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005A9E"/>
                  </a:solidFill>
                  <a:cs typeface="+mn-ea"/>
                  <a:sym typeface="+mn-lt"/>
                </a:rPr>
                <a:t>想</a:t>
              </a:r>
              <a:endParaRPr lang="zh-CN" altLang="en-US" sz="60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90117" y="1607949"/>
            <a:ext cx="1571498" cy="1571498"/>
            <a:chOff x="4490117" y="750699"/>
            <a:chExt cx="1571498" cy="1571498"/>
          </a:xfrm>
        </p:grpSpPr>
        <p:grpSp>
          <p:nvGrpSpPr>
            <p:cNvPr id="81" name="组合 80"/>
            <p:cNvGrpSpPr/>
            <p:nvPr/>
          </p:nvGrpSpPr>
          <p:grpSpPr>
            <a:xfrm>
              <a:off x="4490117" y="750699"/>
              <a:ext cx="1571498" cy="1571498"/>
              <a:chOff x="1200760" y="3842074"/>
              <a:chExt cx="1784148" cy="178414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5028325" y="1054725"/>
              <a:ext cx="52555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6000" b="1" kern="0" dirty="0" smtClean="0">
                  <a:solidFill>
                    <a:sysClr val="window" lastClr="FFFFFF"/>
                  </a:solidFill>
                  <a:cs typeface="+mn-ea"/>
                  <a:sym typeface="+mn-lt"/>
                </a:rPr>
                <a:t>成</a:t>
              </a:r>
              <a:endParaRPr lang="zh-CN" altLang="en-US" sz="6000" b="1" kern="0" dirty="0" smtClea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98528" y="1607949"/>
            <a:ext cx="1571498" cy="1571498"/>
            <a:chOff x="6098528" y="750699"/>
            <a:chExt cx="1571498" cy="1571498"/>
          </a:xfrm>
        </p:grpSpPr>
        <p:grpSp>
          <p:nvGrpSpPr>
            <p:cNvPr id="84" name="组合 83"/>
            <p:cNvGrpSpPr/>
            <p:nvPr/>
          </p:nvGrpSpPr>
          <p:grpSpPr>
            <a:xfrm>
              <a:off x="6098528" y="750699"/>
              <a:ext cx="1571498" cy="1571498"/>
              <a:chOff x="1200760" y="3842074"/>
              <a:chExt cx="1784148" cy="178414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608249" y="1054725"/>
              <a:ext cx="52555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005A9E"/>
                  </a:solidFill>
                  <a:cs typeface="+mn-ea"/>
                  <a:sym typeface="+mn-lt"/>
                </a:rPr>
                <a:t>真</a:t>
              </a:r>
              <a:endParaRPr lang="zh-CN" altLang="en-US" sz="60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06450" y="1577340"/>
            <a:ext cx="6022340" cy="3444875"/>
            <a:chOff x="1075435" y="1380931"/>
            <a:chExt cx="9722178" cy="4593166"/>
          </a:xfrm>
        </p:grpSpPr>
        <p:sp>
          <p:nvSpPr>
            <p:cNvPr id="36" name="圆角矩形 35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075435" y="1626464"/>
              <a:ext cx="9722178" cy="4347633"/>
            </a:xfrm>
            <a:prstGeom prst="roundRect">
              <a:avLst>
                <a:gd name="adj" fmla="val 738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时光如水，日月如梭，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来达内已经有一个月之久，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回想这段时间的点点滴滴，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嗯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……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	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 flipH="1">
            <a:off x="582240" y="2553411"/>
            <a:ext cx="401524" cy="4015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1011940" y="2822537"/>
            <a:ext cx="264797" cy="264797"/>
          </a:xfrm>
          <a:prstGeom prst="ellipse">
            <a:avLst/>
          </a:prstGeom>
          <a:solidFill>
            <a:srgbClr val="005A9E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63289" y="1157707"/>
            <a:ext cx="1180635" cy="1180636"/>
            <a:chOff x="1129232" y="711771"/>
            <a:chExt cx="1228944" cy="1228944"/>
          </a:xfrm>
        </p:grpSpPr>
        <p:grpSp>
          <p:nvGrpSpPr>
            <p:cNvPr id="60" name="组合 59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005A9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文本框 4"/>
            <p:cNvSpPr txBox="1"/>
            <p:nvPr/>
          </p:nvSpPr>
          <p:spPr>
            <a:xfrm>
              <a:off x="1257164" y="1074469"/>
              <a:ext cx="983542" cy="57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rPr>
                <a:t>序言</a:t>
              </a:r>
              <a:endPara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 flipH="1">
            <a:off x="1751316" y="1513254"/>
            <a:ext cx="535269" cy="535270"/>
          </a:xfrm>
          <a:prstGeom prst="ellipse">
            <a:avLst/>
          </a:prstGeom>
          <a:solidFill>
            <a:srgbClr val="005A9E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1587384" y="1311004"/>
            <a:ext cx="239777" cy="23977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7" y="2048523"/>
            <a:ext cx="1912598" cy="45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大空翼朝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15" y="1761490"/>
            <a:ext cx="2081530" cy="326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8" grpId="0" bldLvl="0" animBg="1"/>
      <p:bldP spid="65" grpId="0" bldLvl="0" animBg="1"/>
      <p:bldP spid="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对象"/>
          <p:cNvPicPr>
            <a:picLocks noChangeAspect="1"/>
          </p:cNvPicPr>
          <p:nvPr/>
        </p:nvPicPr>
        <p:blipFill>
          <a:blip r:embed="rId1"/>
          <a:srcRect l="57129" r="2162"/>
          <a:stretch>
            <a:fillRect/>
          </a:stretch>
        </p:blipFill>
        <p:spPr>
          <a:xfrm>
            <a:off x="96520" y="4314825"/>
            <a:ext cx="1508125" cy="1682750"/>
          </a:xfrm>
          <a:prstGeom prst="rect">
            <a:avLst/>
          </a:prstGeom>
        </p:spPr>
      </p:pic>
      <p:sp>
        <p:nvSpPr>
          <p:cNvPr id="5" name="云形 4"/>
          <p:cNvSpPr/>
          <p:nvPr/>
        </p:nvSpPr>
        <p:spPr>
          <a:xfrm>
            <a:off x="240030" y="2009775"/>
            <a:ext cx="2022475" cy="143954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3653790" y="1722755"/>
            <a:ext cx="2022475" cy="143954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006600" y="2921000"/>
            <a:ext cx="2022475" cy="143954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5225415" y="2705735"/>
            <a:ext cx="2022475" cy="143954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云形 10"/>
          <p:cNvSpPr/>
          <p:nvPr/>
        </p:nvSpPr>
        <p:spPr>
          <a:xfrm>
            <a:off x="7002780" y="1722755"/>
            <a:ext cx="2022475" cy="143954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6285" y="2143760"/>
            <a:ext cx="143954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万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9530" y="3058795"/>
            <a:ext cx="1439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</a:t>
            </a:r>
            <a:endParaRPr lang="zh-CN" alt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2585" y="1863725"/>
            <a:ext cx="1439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皆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32145" y="2875280"/>
            <a:ext cx="1439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对</a:t>
            </a:r>
            <a:endParaRPr lang="zh-CN" altLang="en-US" sz="6000"/>
          </a:p>
        </p:txBody>
      </p:sp>
      <p:sp>
        <p:nvSpPr>
          <p:cNvPr id="16" name="文本框 15"/>
          <p:cNvSpPr txBox="1"/>
          <p:nvPr/>
        </p:nvSpPr>
        <p:spPr>
          <a:xfrm>
            <a:off x="7606665" y="1834515"/>
            <a:ext cx="1439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象</a:t>
            </a:r>
            <a:endParaRPr lang="zh-CN" altLang="en-US" sz="6000"/>
          </a:p>
        </p:txBody>
      </p:sp>
      <p:pic>
        <p:nvPicPr>
          <p:cNvPr id="17" name="图片 16" descr="对象"/>
          <p:cNvPicPr>
            <a:picLocks noChangeAspect="1"/>
          </p:cNvPicPr>
          <p:nvPr/>
        </p:nvPicPr>
        <p:blipFill>
          <a:blip r:embed="rId1"/>
          <a:srcRect l="8541" t="4206" r="57562"/>
          <a:stretch>
            <a:fillRect/>
          </a:stretch>
        </p:blipFill>
        <p:spPr>
          <a:xfrm>
            <a:off x="7716520" y="4291330"/>
            <a:ext cx="1329690" cy="17062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6520" y="923290"/>
            <a:ext cx="380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</a:rPr>
              <a:t>千言万语汇成五个字：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819275" y="4966335"/>
            <a:ext cx="2448560" cy="864235"/>
          </a:xfrm>
          <a:prstGeom prst="wedgeRoundRectCallout">
            <a:avLst>
              <a:gd name="adj1" fmla="val -68879"/>
              <a:gd name="adj2" fmla="val -191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62785" y="5109845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他在说咱俩？</a:t>
            </a:r>
            <a:endParaRPr lang="zh-CN" altLang="en-US" sz="2800"/>
          </a:p>
        </p:txBody>
      </p:sp>
      <p:sp>
        <p:nvSpPr>
          <p:cNvPr id="22" name="圆角矩形标注 21"/>
          <p:cNvSpPr/>
          <p:nvPr/>
        </p:nvSpPr>
        <p:spPr>
          <a:xfrm>
            <a:off x="5988685" y="4531360"/>
            <a:ext cx="1478280" cy="864235"/>
          </a:xfrm>
          <a:prstGeom prst="wedgeRoundRectCallout">
            <a:avLst>
              <a:gd name="adj1" fmla="val 70575"/>
              <a:gd name="adj2" fmla="val -2193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15990" y="4630420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Maybe?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2" grpId="0"/>
      <p:bldP spid="13" grpId="0"/>
      <p:bldP spid="7" grpId="0" bldLvl="0" animBg="1"/>
      <p:bldP spid="14" grpId="0"/>
      <p:bldP spid="6" grpId="0" bldLvl="0" animBg="1"/>
      <p:bldP spid="15" grpId="0"/>
      <p:bldP spid="10" grpId="0" bldLvl="0" animBg="1"/>
      <p:bldP spid="16" grpId="0"/>
      <p:bldP spid="11" grpId="0" bldLvl="0" animBg="1"/>
      <p:bldP spid="21" grpId="0"/>
      <p:bldP spid="20" grpId="0" bldLvl="0" animBg="1"/>
      <p:bldP spid="22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01345" y="2329815"/>
            <a:ext cx="8369300" cy="1730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本着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“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学以致用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”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的原则，</a:t>
            </a:r>
            <a:endParaRPr lang="zh-CN" altLang="en-US" sz="3600" b="1" kern="0" dirty="0">
              <a:solidFill>
                <a:srgbClr val="005A9E"/>
              </a:solidFill>
              <a:cs typeface="+mn-ea"/>
              <a:sym typeface="+mn-lt"/>
            </a:endParaRPr>
          </a:p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以生活中的案例 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-- </a:t>
            </a:r>
            <a:r>
              <a:rPr lang="zh-CN" altLang="en-US" sz="3600" b="1" kern="0" dirty="0">
                <a:solidFill>
                  <a:srgbClr val="FF0000"/>
                </a:solidFill>
                <a:cs typeface="+mn-ea"/>
                <a:sym typeface="+mn-lt"/>
              </a:rPr>
              <a:t>搬家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一事为研究对象，进行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“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面向对象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”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的剖析。</a:t>
            </a:r>
            <a:endParaRPr lang="zh-CN" altLang="en-US" sz="36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69233" y="1790973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86700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68960" y="2052955"/>
            <a:ext cx="8369300" cy="22840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005A9E"/>
                </a:solidFill>
                <a:cs typeface="+mn-ea"/>
                <a:sym typeface="+mn-lt"/>
              </a:rPr>
              <a:t>1. </a:t>
            </a:r>
            <a:r>
              <a:rPr lang="zh-CN" altLang="en-US" sz="3600" kern="0" dirty="0">
                <a:solidFill>
                  <a:srgbClr val="005A9E"/>
                </a:solidFill>
                <a:cs typeface="+mn-ea"/>
                <a:sym typeface="+mn-lt"/>
              </a:rPr>
              <a:t>故事背景</a:t>
            </a:r>
            <a:endParaRPr lang="zh-CN" altLang="en-US" sz="3600" kern="0" dirty="0">
              <a:solidFill>
                <a:srgbClr val="005A9E"/>
              </a:solidFill>
              <a:cs typeface="+mn-ea"/>
              <a:sym typeface="+mn-lt"/>
            </a:endParaRPr>
          </a:p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005A9E"/>
                </a:solidFill>
                <a:cs typeface="+mn-ea"/>
                <a:sym typeface="+mn-lt"/>
              </a:rPr>
              <a:t>2. </a:t>
            </a:r>
            <a:r>
              <a:rPr lang="zh-CN" altLang="en-US" sz="3600" kern="0" dirty="0">
                <a:solidFill>
                  <a:srgbClr val="005A9E"/>
                </a:solidFill>
                <a:cs typeface="+mn-ea"/>
                <a:sym typeface="+mn-lt"/>
              </a:rPr>
              <a:t>故事转折</a:t>
            </a:r>
            <a:endParaRPr lang="zh-CN" altLang="en-US" sz="3600" kern="0" dirty="0">
              <a:solidFill>
                <a:srgbClr val="005A9E"/>
              </a:solidFill>
              <a:cs typeface="+mn-ea"/>
              <a:sym typeface="+mn-lt"/>
            </a:endParaRPr>
          </a:p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005A9E"/>
                </a:solidFill>
                <a:cs typeface="+mn-ea"/>
                <a:sym typeface="+mn-lt"/>
              </a:rPr>
              <a:t>3. </a:t>
            </a:r>
            <a:r>
              <a:rPr lang="en-US" altLang="zh-CN" sz="3600" kern="0" dirty="0">
                <a:solidFill>
                  <a:srgbClr val="005A9E"/>
                </a:solidFill>
                <a:cs typeface="+mn-ea"/>
                <a:sym typeface="+mn-lt"/>
              </a:rPr>
              <a:t>Talk</a:t>
            </a:r>
            <a:endParaRPr lang="zh-CN" altLang="en-US" sz="3600" kern="0" dirty="0">
              <a:solidFill>
                <a:srgbClr val="005A9E"/>
              </a:solidFill>
              <a:cs typeface="+mn-ea"/>
              <a:sym typeface="+mn-lt"/>
            </a:endParaRPr>
          </a:p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005A9E"/>
                </a:solidFill>
                <a:cs typeface="+mn-ea"/>
                <a:sym typeface="+mn-lt"/>
              </a:rPr>
              <a:t>4. </a:t>
            </a:r>
            <a:r>
              <a:rPr lang="zh-CN" altLang="en-US" sz="3600" kern="0" dirty="0">
                <a:solidFill>
                  <a:srgbClr val="005A9E"/>
                </a:solidFill>
                <a:cs typeface="+mn-ea"/>
                <a:sym typeface="+mn-lt"/>
              </a:rPr>
              <a:t>现在的小李</a:t>
            </a:r>
            <a:endParaRPr lang="zh-CN" altLang="en-US" sz="3600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69233" y="1790973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86700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960" y="819785"/>
            <a:ext cx="371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u="sng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主要内容</a:t>
            </a:r>
            <a:endParaRPr lang="zh-CN" altLang="en-US" sz="3600" b="1" u="sng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7430" y="1083945"/>
            <a:ext cx="18916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1. 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故事背景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7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毕业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2378075"/>
            <a:ext cx="431800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870" y="1917700"/>
            <a:ext cx="510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大约</a:t>
            </a:r>
            <a:r>
              <a:rPr lang="en-US" altLang="zh-CN" sz="2400"/>
              <a:t>3600*24*40 =3456000s</a:t>
            </a:r>
            <a:r>
              <a:rPr lang="zh-CN" altLang="en-US" sz="2400"/>
              <a:t>前</a:t>
            </a:r>
            <a:r>
              <a:rPr lang="en-US" altLang="zh-CN" sz="2400"/>
              <a:t>…… </a:t>
            </a:r>
            <a:endParaRPr lang="en-US" altLang="zh-CN" sz="2400"/>
          </a:p>
        </p:txBody>
      </p:sp>
      <p:pic>
        <p:nvPicPr>
          <p:cNvPr id="42" name="图片 41" descr="搬宿舍通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1567815"/>
            <a:ext cx="2486025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接连接符 80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27430" y="1083945"/>
            <a:ext cx="18923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1. 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故事背景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84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8" name="图片 87" descr="宿舍照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760" y="1849120"/>
            <a:ext cx="4507865" cy="3607435"/>
          </a:xfrm>
          <a:prstGeom prst="rect">
            <a:avLst/>
          </a:prstGeom>
        </p:spPr>
      </p:pic>
      <p:pic>
        <p:nvPicPr>
          <p:cNvPr id="89" name="图片 88" descr="小李发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" y="3330575"/>
            <a:ext cx="2249805" cy="2574290"/>
          </a:xfrm>
          <a:prstGeom prst="rect">
            <a:avLst/>
          </a:prstGeom>
        </p:spPr>
      </p:pic>
      <p:sp>
        <p:nvSpPr>
          <p:cNvPr id="91" name="椭圆形标注 90"/>
          <p:cNvSpPr/>
          <p:nvPr/>
        </p:nvSpPr>
        <p:spPr>
          <a:xfrm>
            <a:off x="746125" y="1895475"/>
            <a:ext cx="3095625" cy="123380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12800" y="2091690"/>
            <a:ext cx="3028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三年攒了</a:t>
            </a:r>
            <a:r>
              <a:rPr lang="en-US" altLang="zh-CN" b="1"/>
              <a:t>So many </a:t>
            </a:r>
            <a:r>
              <a:rPr lang="zh-CN" altLang="en-US" b="1"/>
              <a:t>东西，</a:t>
            </a:r>
            <a:endParaRPr lang="zh-CN" altLang="en-US" b="1"/>
          </a:p>
          <a:p>
            <a:pPr algn="ctr"/>
            <a:r>
              <a:rPr lang="zh-CN" altLang="en-US" b="1"/>
              <a:t>搬家这事儿，</a:t>
            </a:r>
            <a:r>
              <a:rPr lang="zh-CN" altLang="en-US" b="1">
                <a:solidFill>
                  <a:srgbClr val="FF0000"/>
                </a:solidFill>
              </a:rPr>
              <a:t>要考虑好多事！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 b="1"/>
              <a:t>该怎么处理？！</a:t>
            </a:r>
            <a:endParaRPr lang="zh-CN" altLang="en-US" b="1"/>
          </a:p>
        </p:txBody>
      </p:sp>
      <p:sp>
        <p:nvSpPr>
          <p:cNvPr id="93" name="椭圆形标注 92"/>
          <p:cNvSpPr/>
          <p:nvPr/>
        </p:nvSpPr>
        <p:spPr>
          <a:xfrm>
            <a:off x="2412365" y="4364990"/>
            <a:ext cx="1727835" cy="1007745"/>
          </a:xfrm>
          <a:prstGeom prst="wedgeEllipseCallout">
            <a:avLst>
              <a:gd name="adj1" fmla="val -58452"/>
              <a:gd name="adj2" fmla="val -762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757170" y="4515485"/>
            <a:ext cx="1600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一个字：</a:t>
            </a:r>
            <a:endParaRPr lang="zh-CN" altLang="en-US" sz="2000" b="1"/>
          </a:p>
          <a:p>
            <a:r>
              <a:rPr lang="zh-CN" altLang="en-US" sz="2000" b="1"/>
              <a:t>脑仁疼！</a:t>
            </a:r>
            <a:endParaRPr lang="zh-CN" altLang="en-US" sz="2000" b="1"/>
          </a:p>
        </p:txBody>
      </p:sp>
      <p:sp>
        <p:nvSpPr>
          <p:cNvPr id="94" name="文本框 93"/>
          <p:cNvSpPr txBox="1"/>
          <p:nvPr/>
        </p:nvSpPr>
        <p:spPr>
          <a:xfrm>
            <a:off x="176530" y="1953260"/>
            <a:ext cx="459740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面向过程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bldLvl="0" animBg="1"/>
      <p:bldP spid="92" grpId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7196" y="1083952"/>
            <a:ext cx="17405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2. 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故事转折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11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12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33655" y="1812290"/>
            <a:ext cx="9177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rgbClr val="002060"/>
                </a:solidFill>
              </a:rPr>
              <a:t>~~</a:t>
            </a:r>
            <a:r>
              <a:rPr lang="zh-CN" altLang="en-US" sz="3600">
                <a:solidFill>
                  <a:srgbClr val="002060"/>
                </a:solidFill>
              </a:rPr>
              <a:t>学</a:t>
            </a:r>
            <a:r>
              <a:rPr lang="en-US" altLang="zh-CN" sz="3600">
                <a:solidFill>
                  <a:srgbClr val="002060"/>
                </a:solidFill>
              </a:rPr>
              <a:t>IT</a:t>
            </a:r>
            <a:r>
              <a:rPr lang="zh-CN" altLang="en-US" sz="3600">
                <a:solidFill>
                  <a:srgbClr val="002060"/>
                </a:solidFill>
              </a:rPr>
              <a:t>的</a:t>
            </a:r>
            <a:r>
              <a:rPr lang="zh-CN" altLang="en-US" sz="3600">
                <a:solidFill>
                  <a:srgbClr val="002060"/>
                </a:solidFill>
              </a:rPr>
              <a:t>好兄弟小</a:t>
            </a:r>
            <a:r>
              <a:rPr lang="en-US" altLang="zh-CN" sz="3600">
                <a:solidFill>
                  <a:srgbClr val="002060"/>
                </a:solidFill>
              </a:rPr>
              <a:t>qi</a:t>
            </a:r>
            <a:r>
              <a:rPr lang="zh-CN" altLang="en-US" sz="3600">
                <a:solidFill>
                  <a:srgbClr val="002060"/>
                </a:solidFill>
              </a:rPr>
              <a:t>来了！</a:t>
            </a:r>
            <a:r>
              <a:rPr lang="en-US" altLang="zh-CN" sz="3600">
                <a:solidFill>
                  <a:srgbClr val="002060"/>
                </a:solidFill>
              </a:rPr>
              <a:t>~~</a:t>
            </a:r>
            <a:endParaRPr lang="en-US" altLang="zh-CN" sz="3600">
              <a:solidFill>
                <a:srgbClr val="002060"/>
              </a:solidFill>
            </a:endParaRPr>
          </a:p>
        </p:txBody>
      </p:sp>
      <p:pic>
        <p:nvPicPr>
          <p:cNvPr id="6" name="图片 5" descr="去达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2607945"/>
            <a:ext cx="5652770" cy="353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云形标注 25"/>
          <p:cNvSpPr/>
          <p:nvPr/>
        </p:nvSpPr>
        <p:spPr>
          <a:xfrm>
            <a:off x="3937635" y="1452245"/>
            <a:ext cx="2715260" cy="2332990"/>
          </a:xfrm>
          <a:prstGeom prst="cloudCallout">
            <a:avLst>
              <a:gd name="adj1" fmla="val 39382"/>
              <a:gd name="adj2" fmla="val 556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918943" y="131478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04848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891" y="1068077"/>
            <a:ext cx="21805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2.1 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小</a:t>
            </a:r>
            <a:r>
              <a:rPr lang="en-US" altLang="zh-CN" sz="2400" b="1" kern="0" dirty="0">
                <a:solidFill>
                  <a:srgbClr val="005A9E"/>
                </a:solidFill>
                <a:cs typeface="+mn-ea"/>
                <a:sym typeface="+mn-lt"/>
              </a:rPr>
              <a:t>qi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有话说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106940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4" name="图片 23" descr="大郎有话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885" y="3178175"/>
            <a:ext cx="2540000" cy="25317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345940" y="1816735"/>
            <a:ext cx="21634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小李不要急，</a:t>
            </a:r>
            <a:endParaRPr lang="zh-CN" altLang="en-US" sz="2400"/>
          </a:p>
          <a:p>
            <a:r>
              <a:rPr lang="zh-CN" altLang="en-US" sz="2400"/>
              <a:t>这事很简单，</a:t>
            </a:r>
            <a:endParaRPr lang="zh-CN" altLang="en-US" sz="2400"/>
          </a:p>
          <a:p>
            <a:r>
              <a:rPr lang="zh-CN" altLang="en-US" sz="2400"/>
              <a:t>纸箱来两个，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封装</a:t>
            </a:r>
            <a:r>
              <a:rPr lang="zh-CN" altLang="en-US" sz="2400"/>
              <a:t>几个</a:t>
            </a:r>
            <a:r>
              <a:rPr lang="zh-CN" altLang="en-US" sz="2400">
                <a:solidFill>
                  <a:srgbClr val="FF0000"/>
                </a:solidFill>
              </a:rPr>
              <a:t>类</a:t>
            </a:r>
            <a:r>
              <a:rPr lang="en-US" altLang="zh-CN" sz="2400"/>
              <a:t>~</a:t>
            </a:r>
            <a:endParaRPr lang="en-US" altLang="zh-CN" sz="2400"/>
          </a:p>
        </p:txBody>
      </p:sp>
      <p:pic>
        <p:nvPicPr>
          <p:cNvPr id="36" name="图片 35" descr="盒子组合"/>
          <p:cNvPicPr>
            <a:picLocks noChangeAspect="1"/>
          </p:cNvPicPr>
          <p:nvPr/>
        </p:nvPicPr>
        <p:blipFill>
          <a:blip r:embed="rId2"/>
          <a:srcRect l="4533" t="12362" r="4160" b="4942"/>
          <a:stretch>
            <a:fillRect/>
          </a:stretch>
        </p:blipFill>
        <p:spPr>
          <a:xfrm>
            <a:off x="179705" y="2466975"/>
            <a:ext cx="3568065" cy="3242945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76200" y="1816735"/>
            <a:ext cx="459740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面向对象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45940" y="4115435"/>
            <a:ext cx="1327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“</a:t>
            </a:r>
            <a:r>
              <a:rPr lang="zh-CN" altLang="en-US" sz="6000">
                <a:solidFill>
                  <a:srgbClr val="FF0000"/>
                </a:solidFill>
              </a:rPr>
              <a:t>分</a:t>
            </a:r>
            <a:r>
              <a:rPr lang="en-US" altLang="zh-CN" sz="6000">
                <a:solidFill>
                  <a:srgbClr val="FF0000"/>
                </a:solidFill>
              </a:rPr>
              <a:t>”</a:t>
            </a:r>
            <a:endParaRPr lang="en-US" altLang="zh-CN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35000">
        <p14:prism/>
      </p:transition>
    </mc:Choice>
    <mc:Fallback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7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全屏显示(16:9)</PresentationFormat>
  <Paragraphs>203</Paragraphs>
  <Slides>19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2016-05-24T04:26:00Z</dcterms:created>
  <dcterms:modified xsi:type="dcterms:W3CDTF">2019-07-26T16:29:43Z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