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3" r:id="rId8"/>
    <p:sldId id="264" r:id="rId9"/>
    <p:sldId id="26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A22139-813C-4C77-B786-46ED7D30AAE4}">
  <a:tblStyle styleId="{D5A22139-813C-4C77-B786-46ED7D30AAE4}"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8375"/>
  </p:normalViewPr>
  <p:slideViewPr>
    <p:cSldViewPr snapToGrid="0" snapToObjects="1">
      <p:cViewPr>
        <p:scale>
          <a:sx n="151" d="100"/>
          <a:sy n="151" d="100"/>
        </p:scale>
        <p:origin x="1064"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81986785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Before I get to the actual content of our project, consider following question. Have you ever heard some music that you are familiar but don’t know its name or can't remember it?</a:t>
            </a:r>
          </a:p>
        </p:txBody>
      </p:sp>
    </p:spTree>
    <p:extLst>
      <p:ext uri="{BB962C8B-B14F-4D97-AF65-F5344CB8AC3E}">
        <p14:creationId xmlns:p14="http://schemas.microsoft.com/office/powerpoint/2010/main" val="1263959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And thats one of the motivation of this project. </a:t>
            </a:r>
          </a:p>
          <a:p>
            <a:pPr lvl="0">
              <a:spcBef>
                <a:spcPts val="0"/>
              </a:spcBef>
              <a:buNone/>
            </a:pPr>
            <a:r>
              <a:rPr lang="en"/>
              <a:t>Besides, the rapid growth on music has made music everywhere in people’s life. Such as internet, uni, or even when you walking on street, you hear melodies.</a:t>
            </a:r>
          </a:p>
          <a:p>
            <a:pPr lvl="0">
              <a:spcBef>
                <a:spcPts val="0"/>
              </a:spcBef>
              <a:buNone/>
            </a:pPr>
            <a:endParaRPr/>
          </a:p>
          <a:p>
            <a:pPr lvl="0">
              <a:spcBef>
                <a:spcPts val="0"/>
              </a:spcBef>
              <a:buNone/>
            </a:pPr>
            <a:r>
              <a:rPr lang="en"/>
              <a:t>And Among these massive incoming music, a number of them are containing incomplete information, like the question stated before.</a:t>
            </a:r>
          </a:p>
          <a:p>
            <a:pPr lvl="0">
              <a:spcBef>
                <a:spcPts val="0"/>
              </a:spcBef>
              <a:buNone/>
            </a:pPr>
            <a:r>
              <a:rPr lang="en"/>
              <a:t>And at last, I, personally, and my teammates are fond of music.</a:t>
            </a:r>
          </a:p>
        </p:txBody>
      </p:sp>
    </p:spTree>
    <p:extLst>
      <p:ext uri="{BB962C8B-B14F-4D97-AF65-F5344CB8AC3E}">
        <p14:creationId xmlns:p14="http://schemas.microsoft.com/office/powerpoint/2010/main" val="464677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This project delivers an integrated application of audios processing through uploaded files or recorded clips. Where the incoming audios are only focused on classical music</a:t>
            </a:r>
          </a:p>
          <a:p>
            <a:pPr lvl="0">
              <a:spcBef>
                <a:spcPts val="0"/>
              </a:spcBef>
              <a:buNone/>
            </a:pPr>
            <a:r>
              <a:rPr lang="en"/>
              <a:t>There are 2 major functionalities.</a:t>
            </a:r>
          </a:p>
          <a:p>
            <a:pPr lvl="0">
              <a:spcBef>
                <a:spcPts val="0"/>
              </a:spcBef>
              <a:buNone/>
            </a:pPr>
            <a:r>
              <a:rPr lang="en"/>
              <a:t>The first is Instrument Retrieval which means classifying instrument played in the incoming audio.</a:t>
            </a:r>
          </a:p>
          <a:p>
            <a:pPr lvl="0">
              <a:spcBef>
                <a:spcPts val="0"/>
              </a:spcBef>
              <a:buNone/>
            </a:pPr>
            <a:r>
              <a:rPr lang="en"/>
              <a:t>The second is Music Retrieval which is matching provided audio to our database and retrieve relevant information, like Shazam</a:t>
            </a:r>
          </a:p>
          <a:p>
            <a:pPr lvl="0">
              <a:spcBef>
                <a:spcPts val="0"/>
              </a:spcBef>
              <a:buNone/>
            </a:pPr>
            <a:endParaRPr/>
          </a:p>
          <a:p>
            <a:pPr lvl="0">
              <a:spcBef>
                <a:spcPts val="0"/>
              </a:spcBef>
              <a:buNone/>
            </a:pPr>
            <a:r>
              <a:rPr lang="en"/>
              <a:t>In the next few slides, we will be spending some time to explain these 2 functionalities.</a:t>
            </a:r>
          </a:p>
          <a:p>
            <a:pPr lvl="0">
              <a:spcBef>
                <a:spcPts val="0"/>
              </a:spcBef>
              <a:buNone/>
            </a:pPr>
            <a:endParaRPr/>
          </a:p>
        </p:txBody>
      </p:sp>
    </p:spTree>
    <p:extLst>
      <p:ext uri="{BB962C8B-B14F-4D97-AF65-F5344CB8AC3E}">
        <p14:creationId xmlns:p14="http://schemas.microsoft.com/office/powerpoint/2010/main" val="157759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In order to solve the problem of instrument retrieval, we take the traditional path of machine learning by combining MFCC and Random Forest.</a:t>
            </a:r>
          </a:p>
          <a:p>
            <a:pPr lvl="0">
              <a:spcBef>
                <a:spcPts val="0"/>
              </a:spcBef>
              <a:buNone/>
            </a:pPr>
            <a:endParaRPr dirty="0"/>
          </a:p>
          <a:p>
            <a:pPr lvl="0">
              <a:spcBef>
                <a:spcPts val="0"/>
              </a:spcBef>
              <a:buNone/>
            </a:pPr>
            <a:r>
              <a:rPr lang="en" dirty="0"/>
              <a:t>MFCC stands for Mel Frequency </a:t>
            </a:r>
            <a:r>
              <a:rPr lang="en" dirty="0" err="1"/>
              <a:t>Cepstral</a:t>
            </a:r>
            <a:r>
              <a:rPr lang="en" dirty="0"/>
              <a:t> Coefficients, which is a technique for extracting representative features from audio signal. In our case, we are extracting typical instrument timbres. Random Forest, on the other hand, is an ensemble learning method for classification using a multitude of decision trees. In this approach, the instrument features are used to build a classifier based on the technique stated here.</a:t>
            </a:r>
          </a:p>
          <a:p>
            <a:pPr lvl="0">
              <a:spcBef>
                <a:spcPts val="0"/>
              </a:spcBef>
              <a:buNone/>
            </a:pPr>
            <a:endParaRPr dirty="0"/>
          </a:p>
          <a:p>
            <a:pPr lvl="0">
              <a:spcBef>
                <a:spcPts val="0"/>
              </a:spcBef>
              <a:buNone/>
            </a:pPr>
            <a:r>
              <a:rPr lang="en" dirty="0"/>
              <a:t>This idea is from a paper published last year. In the original paper, the focus is not actually </a:t>
            </a:r>
            <a:r>
              <a:rPr lang="en" dirty="0" err="1"/>
              <a:t>MFCC+Random</a:t>
            </a:r>
            <a:r>
              <a:rPr lang="en" dirty="0"/>
              <a:t> Forest but Convolutional Neural network. Which in fact was our first choice for this project, however, we gave it up due to some limitations we were having which I’ll talk about it at the end of the presentation. Now back to the table here, because CNN is kind of inapplicable, MFCC with random forest became our rightful choice at the end.</a:t>
            </a:r>
          </a:p>
          <a:p>
            <a:pPr lvl="0">
              <a:spcBef>
                <a:spcPts val="0"/>
              </a:spcBef>
              <a:buNone/>
            </a:pPr>
            <a:endParaRPr dirty="0"/>
          </a:p>
          <a:p>
            <a:pPr lvl="0">
              <a:spcBef>
                <a:spcPts val="0"/>
              </a:spcBef>
              <a:buNone/>
            </a:pPr>
            <a:r>
              <a:rPr lang="en" dirty="0"/>
              <a:t>Next, Kevin will talk about Music Retrieval bit followed by the storyboard of our application</a:t>
            </a:r>
          </a:p>
        </p:txBody>
      </p:sp>
    </p:spTree>
    <p:extLst>
      <p:ext uri="{BB962C8B-B14F-4D97-AF65-F5344CB8AC3E}">
        <p14:creationId xmlns:p14="http://schemas.microsoft.com/office/powerpoint/2010/main" val="1837269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AU" dirty="0" smtClean="0"/>
              <a:t>Music Retrieval</a:t>
            </a:r>
            <a:r>
              <a:rPr lang="en-AU" baseline="0" dirty="0" smtClean="0"/>
              <a:t> is also a main feature in our application. It mainly does the searching functionality of the music stored in the database.</a:t>
            </a:r>
          </a:p>
          <a:p>
            <a:pPr lvl="0">
              <a:spcBef>
                <a:spcPts val="0"/>
              </a:spcBef>
              <a:buNone/>
            </a:pPr>
            <a:endParaRPr lang="en-AU" baseline="0" dirty="0" smtClean="0"/>
          </a:p>
          <a:p>
            <a:pPr lvl="0">
              <a:spcBef>
                <a:spcPts val="0"/>
              </a:spcBef>
              <a:buNone/>
            </a:pPr>
            <a:r>
              <a:rPr lang="en-AU" baseline="0" dirty="0" smtClean="0"/>
              <a:t>We provide two ways of searching the music, search with a file and search by recording with built-in microphone.</a:t>
            </a:r>
          </a:p>
          <a:p>
            <a:pPr lvl="0">
              <a:spcBef>
                <a:spcPts val="0"/>
              </a:spcBef>
              <a:buNone/>
            </a:pPr>
            <a:endParaRPr lang="en-AU" baseline="0" dirty="0" smtClean="0"/>
          </a:p>
          <a:p>
            <a:pPr lvl="0">
              <a:spcBef>
                <a:spcPts val="0"/>
              </a:spcBef>
              <a:buNone/>
            </a:pPr>
            <a:r>
              <a:rPr lang="en-AU" baseline="0" dirty="0" smtClean="0"/>
              <a:t>We used python and import the wave and sound </a:t>
            </a:r>
            <a:r>
              <a:rPr lang="en-AU" baseline="0" dirty="0" err="1" smtClean="0"/>
              <a:t>hdr</a:t>
            </a:r>
            <a:r>
              <a:rPr lang="en-AU" baseline="0" dirty="0" smtClean="0"/>
              <a:t> library that has already included in python to check and read the music with file.</a:t>
            </a:r>
          </a:p>
          <a:p>
            <a:pPr lvl="0">
              <a:spcBef>
                <a:spcPts val="0"/>
              </a:spcBef>
              <a:buNone/>
            </a:pPr>
            <a:endParaRPr lang="en-AU" baseline="0" dirty="0" smtClean="0"/>
          </a:p>
          <a:p>
            <a:pPr lvl="0">
              <a:spcBef>
                <a:spcPts val="0"/>
              </a:spcBef>
              <a:buNone/>
            </a:pPr>
            <a:r>
              <a:rPr lang="en-AU" baseline="0" dirty="0" smtClean="0"/>
              <a:t>We also used </a:t>
            </a:r>
            <a:r>
              <a:rPr lang="en-AU" baseline="0" dirty="0" err="1" smtClean="0"/>
              <a:t>Pyaudio</a:t>
            </a:r>
            <a:r>
              <a:rPr lang="en-AU" baseline="0" dirty="0" smtClean="0"/>
              <a:t> library and </a:t>
            </a:r>
            <a:r>
              <a:rPr lang="en-AU" baseline="0" dirty="0" err="1" smtClean="0"/>
              <a:t>Pygame</a:t>
            </a:r>
            <a:r>
              <a:rPr lang="en-AU" baseline="0" dirty="0" smtClean="0"/>
              <a:t> threads to handle the recording and searching session.</a:t>
            </a:r>
          </a:p>
          <a:p>
            <a:pPr lvl="0">
              <a:spcBef>
                <a:spcPts val="0"/>
              </a:spcBef>
              <a:buNone/>
            </a:pPr>
            <a:endParaRPr lang="en-A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aseline="0" dirty="0" smtClean="0"/>
              <a:t>From the technical perspective, we used Audio fingerprinting to solve the retrieval problem. Fingerprint is the </a:t>
            </a:r>
            <a:r>
              <a:rPr lang="en-AU" dirty="0" smtClean="0">
                <a:solidFill>
                  <a:schemeClr val="dk1"/>
                </a:solidFill>
              </a:rPr>
              <a:t>condensed</a:t>
            </a:r>
            <a:r>
              <a:rPr lang="en" dirty="0" smtClean="0">
                <a:solidFill>
                  <a:schemeClr val="dk1"/>
                </a:solidFill>
              </a:rPr>
              <a:t> </a:t>
            </a:r>
            <a:r>
              <a:rPr lang="en-AU" dirty="0" smtClean="0">
                <a:solidFill>
                  <a:schemeClr val="dk1"/>
                </a:solidFill>
              </a:rPr>
              <a:t>d</a:t>
            </a:r>
            <a:r>
              <a:rPr lang="en" dirty="0" err="1" smtClean="0">
                <a:solidFill>
                  <a:schemeClr val="dk1"/>
                </a:solidFill>
              </a:rPr>
              <a:t>igital</a:t>
            </a:r>
            <a:r>
              <a:rPr lang="en" dirty="0" smtClean="0">
                <a:solidFill>
                  <a:schemeClr val="dk1"/>
                </a:solidFill>
              </a:rPr>
              <a:t> summary,</a:t>
            </a:r>
            <a:r>
              <a:rPr lang="en-AU" dirty="0" smtClean="0">
                <a:solidFill>
                  <a:schemeClr val="dk1"/>
                </a:solidFill>
              </a:rPr>
              <a:t> which is</a:t>
            </a:r>
            <a:r>
              <a:rPr lang="en" dirty="0" smtClean="0">
                <a:solidFill>
                  <a:schemeClr val="dk1"/>
                </a:solidFill>
              </a:rPr>
              <a:t> deterministically generated from</a:t>
            </a:r>
            <a:r>
              <a:rPr lang="en-AU" dirty="0" smtClean="0">
                <a:solidFill>
                  <a:schemeClr val="dk1"/>
                </a:solidFill>
              </a:rPr>
              <a:t> </a:t>
            </a:r>
            <a:r>
              <a:rPr lang="en" dirty="0" smtClean="0">
                <a:solidFill>
                  <a:schemeClr val="dk1"/>
                </a:solidFill>
              </a:rPr>
              <a:t>audio signal</a:t>
            </a:r>
            <a:r>
              <a:rPr lang="en-AU" dirty="0" smtClean="0">
                <a:solidFill>
                  <a:schemeClr val="dk1"/>
                </a:solidFill>
              </a:rPr>
              <a:t>.</a:t>
            </a:r>
            <a:r>
              <a:rPr lang="en-AU" baseline="0" dirty="0" smtClean="0">
                <a:solidFill>
                  <a:schemeClr val="dk1"/>
                </a:solidFill>
              </a:rPr>
              <a:t> It has been proven by the industry and is widely used for lots of famous apps for example </a:t>
            </a:r>
            <a:r>
              <a:rPr lang="en" dirty="0" err="1" smtClean="0">
                <a:solidFill>
                  <a:schemeClr val="dk1"/>
                </a:solidFill>
              </a:rPr>
              <a:t>Midomi</a:t>
            </a:r>
            <a:r>
              <a:rPr lang="en" dirty="0" smtClean="0">
                <a:solidFill>
                  <a:schemeClr val="dk1"/>
                </a:solidFill>
              </a:rPr>
              <a:t>(</a:t>
            </a:r>
            <a:r>
              <a:rPr lang="en" dirty="0" err="1" smtClean="0">
                <a:solidFill>
                  <a:schemeClr val="dk1"/>
                </a:solidFill>
              </a:rPr>
              <a:t>SoundHound</a:t>
            </a:r>
            <a:r>
              <a:rPr lang="en" dirty="0" smtClean="0">
                <a:solidFill>
                  <a:schemeClr val="dk1"/>
                </a:solidFill>
              </a:rPr>
              <a:t>)</a:t>
            </a:r>
            <a:r>
              <a:rPr lang="en-AU" baseline="0" dirty="0" smtClean="0">
                <a:solidFill>
                  <a:schemeClr val="dk1"/>
                </a:solidFill>
              </a:rPr>
              <a:t> and</a:t>
            </a:r>
            <a:r>
              <a:rPr lang="en" dirty="0" smtClean="0">
                <a:solidFill>
                  <a:schemeClr val="dk1"/>
                </a:solidFill>
              </a:rPr>
              <a:t> </a:t>
            </a:r>
            <a:r>
              <a:rPr lang="en" dirty="0" err="1" smtClean="0">
                <a:solidFill>
                  <a:schemeClr val="dk1"/>
                </a:solidFill>
              </a:rPr>
              <a:t>Shaza</a:t>
            </a:r>
            <a:r>
              <a:rPr lang="en-AU" dirty="0" smtClean="0">
                <a:solidFill>
                  <a:schemeClr val="dk1"/>
                </a:solidFill>
              </a:rPr>
              <a:t>m.</a:t>
            </a:r>
            <a:r>
              <a:rPr lang="en-AU" baseline="0" dirty="0" smtClean="0">
                <a:solidFill>
                  <a:schemeClr val="dk1"/>
                </a:solidFill>
              </a:rPr>
              <a:t> In our approach, Firstly, we analyse and store the fingerprints with using the </a:t>
            </a:r>
            <a:r>
              <a:rPr lang="en-AU" baseline="0" dirty="0" err="1" smtClean="0">
                <a:solidFill>
                  <a:schemeClr val="dk1"/>
                </a:solidFill>
              </a:rPr>
              <a:t>Dejavu</a:t>
            </a:r>
            <a:r>
              <a:rPr lang="en-AU" baseline="0" dirty="0" smtClean="0">
                <a:solidFill>
                  <a:schemeClr val="dk1"/>
                </a:solidFill>
              </a:rPr>
              <a:t> library in </a:t>
            </a:r>
            <a:r>
              <a:rPr lang="en-AU" baseline="0" dirty="0" err="1" smtClean="0">
                <a:solidFill>
                  <a:schemeClr val="dk1"/>
                </a:solidFill>
              </a:rPr>
              <a:t>Mysql</a:t>
            </a:r>
            <a:r>
              <a:rPr lang="en-AU" baseline="0" dirty="0" smtClean="0">
                <a:solidFill>
                  <a:schemeClr val="dk1"/>
                </a:solidFill>
              </a:rPr>
              <a:t>, and further compare the fingerprints of the</a:t>
            </a:r>
            <a:endParaRPr lang="en" baseline="30000" dirty="0" smtClean="0">
              <a:solidFill>
                <a:schemeClr val="dk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baseline="0" dirty="0" err="1" smtClean="0">
                <a:solidFill>
                  <a:schemeClr val="dk1"/>
                </a:solidFill>
              </a:rPr>
              <a:t>readed</a:t>
            </a:r>
            <a:r>
              <a:rPr lang="en-AU" baseline="0" dirty="0" smtClean="0">
                <a:solidFill>
                  <a:schemeClr val="dk1"/>
                </a:solidFill>
              </a:rPr>
              <a:t> or recorded file, with all the fingerprints stored in the database. </a:t>
            </a:r>
            <a:endParaRPr lang="en" dirty="0" smtClean="0">
              <a:solidFill>
                <a:schemeClr val="dk1"/>
              </a:solidFill>
            </a:endParaRPr>
          </a:p>
          <a:p>
            <a:pPr lvl="0">
              <a:spcBef>
                <a:spcPts val="0"/>
              </a:spcBef>
              <a:buNone/>
            </a:pPr>
            <a:endParaRPr lang="en-AU" baseline="0" dirty="0" smtClean="0"/>
          </a:p>
          <a:p>
            <a:pPr lvl="0">
              <a:spcBef>
                <a:spcPts val="0"/>
              </a:spcBef>
              <a:buNone/>
            </a:pPr>
            <a:endParaRPr dirty="0"/>
          </a:p>
        </p:txBody>
      </p:sp>
    </p:spTree>
    <p:extLst>
      <p:ext uri="{BB962C8B-B14F-4D97-AF65-F5344CB8AC3E}">
        <p14:creationId xmlns:p14="http://schemas.microsoft.com/office/powerpoint/2010/main" val="325109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AU" dirty="0" smtClean="0"/>
              <a:t>First</a:t>
            </a:r>
            <a:r>
              <a:rPr lang="en-AU" baseline="0" dirty="0" smtClean="0"/>
              <a:t> one is the main page which is included the Instrument, search and similarity functionalities of our system MICA. </a:t>
            </a:r>
          </a:p>
          <a:p>
            <a:pPr lvl="0">
              <a:spcBef>
                <a:spcPts val="0"/>
              </a:spcBef>
              <a:buNone/>
            </a:pPr>
            <a:r>
              <a:rPr lang="en-AU" baseline="0" dirty="0" smtClean="0"/>
              <a:t>Second is the file dialog that popped up when user select the music file. (music only option use the </a:t>
            </a:r>
            <a:r>
              <a:rPr lang="en-AU" baseline="0" dirty="0" err="1" smtClean="0"/>
              <a:t>sndhdr</a:t>
            </a:r>
            <a:r>
              <a:rPr lang="en-AU" baseline="0" dirty="0" smtClean="0"/>
              <a:t> library to check)</a:t>
            </a:r>
          </a:p>
          <a:p>
            <a:pPr lvl="0">
              <a:spcBef>
                <a:spcPts val="0"/>
              </a:spcBef>
              <a:buNone/>
            </a:pPr>
            <a:endParaRPr dirty="0"/>
          </a:p>
        </p:txBody>
      </p:sp>
    </p:spTree>
    <p:extLst>
      <p:ext uri="{BB962C8B-B14F-4D97-AF65-F5344CB8AC3E}">
        <p14:creationId xmlns:p14="http://schemas.microsoft.com/office/powerpoint/2010/main" val="917741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significant limitation in this project is the extremely small size of dataset we are having. Because there are very few existing dataset for classical music and we were collecting the data on our own. We collected for like 30 to 40 songs at the end. And this is the biggest problem for using a CNN technique, because CNN requires a huge number of training data before you can achieve a reasonable accuracy. </a:t>
            </a:r>
          </a:p>
          <a:p>
            <a:pPr lvl="0">
              <a:spcBef>
                <a:spcPts val="0"/>
              </a:spcBef>
              <a:buNone/>
            </a:pPr>
            <a:endParaRPr/>
          </a:p>
          <a:p>
            <a:pPr lvl="0">
              <a:spcBef>
                <a:spcPts val="0"/>
              </a:spcBef>
              <a:buNone/>
            </a:pPr>
            <a:r>
              <a:rPr lang="en"/>
              <a:t>Therefore, next step or future work in this project is to collecting more data for Convolutional Neural network which is a finer pathway for classification. Moreover, current functionalities can be extended to multiple kinds of music other than classical music. </a:t>
            </a:r>
          </a:p>
        </p:txBody>
      </p:sp>
    </p:spTree>
    <p:extLst>
      <p:ext uri="{BB962C8B-B14F-4D97-AF65-F5344CB8AC3E}">
        <p14:creationId xmlns:p14="http://schemas.microsoft.com/office/powerpoint/2010/main" val="1256426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MICA</a:t>
            </a:r>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r>
              <a:rPr lang="en"/>
              <a:t>Music Identifying and Classifying Application</a:t>
            </a:r>
          </a:p>
          <a:p>
            <a:pPr lvl="0">
              <a:spcBef>
                <a:spcPts val="0"/>
              </a:spcBef>
              <a:buNone/>
            </a:pPr>
            <a:r>
              <a:rPr lang="en"/>
              <a:t>Group 6</a:t>
            </a: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Motivation</a:t>
            </a:r>
          </a:p>
        </p:txBody>
      </p:sp>
      <p:sp>
        <p:nvSpPr>
          <p:cNvPr id="61" name="Shape 6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lnSpc>
                <a:spcPct val="200000"/>
              </a:lnSpc>
              <a:spcBef>
                <a:spcPts val="0"/>
              </a:spcBef>
              <a:buFont typeface="Arial" charset="0"/>
              <a:buChar char="•"/>
            </a:pPr>
            <a:r>
              <a:rPr lang="en" dirty="0" smtClean="0"/>
              <a:t>Rapid </a:t>
            </a:r>
            <a:r>
              <a:rPr lang="en" dirty="0"/>
              <a:t>growth on music</a:t>
            </a:r>
          </a:p>
          <a:p>
            <a:pPr marL="514350" lvl="0" indent="-285750" rtl="0">
              <a:lnSpc>
                <a:spcPct val="200000"/>
              </a:lnSpc>
              <a:spcBef>
                <a:spcPts val="0"/>
              </a:spcBef>
              <a:buFont typeface="Arial" charset="0"/>
              <a:buChar char="•"/>
            </a:pPr>
            <a:r>
              <a:rPr lang="en" dirty="0"/>
              <a:t>Unknown sources</a:t>
            </a:r>
          </a:p>
          <a:p>
            <a:pPr marL="514350" lvl="0" indent="-285750" rtl="0">
              <a:lnSpc>
                <a:spcPct val="200000"/>
              </a:lnSpc>
              <a:spcBef>
                <a:spcPts val="0"/>
              </a:spcBef>
              <a:buFont typeface="Arial" charset="0"/>
              <a:buChar char="•"/>
            </a:pPr>
            <a:r>
              <a:rPr lang="en" dirty="0"/>
              <a:t>Personal Interests </a:t>
            </a: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lnSpc>
                <a:spcPct val="200000"/>
              </a:lnSpc>
              <a:spcBef>
                <a:spcPts val="0"/>
              </a:spcBef>
              <a:buFont typeface="Arial" charset="0"/>
              <a:buChar char="•"/>
            </a:pPr>
            <a:r>
              <a:rPr lang="en" dirty="0"/>
              <a:t>Main focus: Classical </a:t>
            </a:r>
            <a:r>
              <a:rPr lang="en" dirty="0" smtClean="0"/>
              <a:t>Music</a:t>
            </a:r>
            <a:endParaRPr dirty="0"/>
          </a:p>
          <a:p>
            <a:pPr marL="514350" lvl="0" indent="-285750" rtl="0">
              <a:lnSpc>
                <a:spcPct val="200000"/>
              </a:lnSpc>
              <a:spcBef>
                <a:spcPts val="0"/>
              </a:spcBef>
              <a:buFont typeface="Arial" charset="0"/>
              <a:buChar char="•"/>
            </a:pPr>
            <a:r>
              <a:rPr lang="en" dirty="0"/>
              <a:t>Instrument Retrieval</a:t>
            </a:r>
          </a:p>
          <a:p>
            <a:pPr marL="514350" lvl="0" indent="-285750" rtl="0">
              <a:lnSpc>
                <a:spcPct val="200000"/>
              </a:lnSpc>
              <a:spcBef>
                <a:spcPts val="0"/>
              </a:spcBef>
              <a:buFont typeface="Arial" charset="0"/>
              <a:buChar char="•"/>
            </a:pPr>
            <a:r>
              <a:rPr lang="en" dirty="0"/>
              <a:t>Music Retrieval</a:t>
            </a:r>
          </a:p>
        </p:txBody>
      </p:sp>
      <p:sp>
        <p:nvSpPr>
          <p:cNvPr id="67" name="Shape 6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Project Specification</a:t>
            </a: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Instrument Retrieval</a:t>
            </a:r>
          </a:p>
        </p:txBody>
      </p:sp>
      <p:sp>
        <p:nvSpPr>
          <p:cNvPr id="73" name="Shape 7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lnSpc>
                <a:spcPct val="100000"/>
              </a:lnSpc>
              <a:spcBef>
                <a:spcPts val="0"/>
              </a:spcBef>
              <a:spcAft>
                <a:spcPts val="0"/>
              </a:spcAft>
              <a:buFont typeface="Arial" charset="0"/>
              <a:buChar char="•"/>
            </a:pPr>
            <a:r>
              <a:rPr lang="en" dirty="0"/>
              <a:t>Our approach: MFCCs + Random Forest</a:t>
            </a:r>
          </a:p>
          <a:p>
            <a:pPr marL="971550" lvl="1" indent="-285750" rtl="0">
              <a:lnSpc>
                <a:spcPct val="100000"/>
              </a:lnSpc>
              <a:spcBef>
                <a:spcPts val="0"/>
              </a:spcBef>
              <a:spcAft>
                <a:spcPts val="0"/>
              </a:spcAft>
              <a:buFont typeface="Courier New" charset="0"/>
              <a:buChar char="o"/>
            </a:pPr>
            <a:r>
              <a:rPr lang="en" dirty="0"/>
              <a:t>Mel Frequency </a:t>
            </a:r>
            <a:r>
              <a:rPr lang="en" dirty="0" err="1"/>
              <a:t>Cepstral</a:t>
            </a:r>
            <a:r>
              <a:rPr lang="en" dirty="0"/>
              <a:t> Coefficients</a:t>
            </a:r>
          </a:p>
          <a:p>
            <a:pPr marL="971550" lvl="1" indent="-285750" rtl="0">
              <a:lnSpc>
                <a:spcPct val="100000"/>
              </a:lnSpc>
              <a:spcBef>
                <a:spcPts val="0"/>
              </a:spcBef>
              <a:spcAft>
                <a:spcPts val="0"/>
              </a:spcAft>
              <a:buFont typeface="Courier New" charset="0"/>
              <a:buChar char="o"/>
            </a:pPr>
            <a:r>
              <a:rPr lang="en" dirty="0"/>
              <a:t>MFCCs extracts representative instrument features from audio signal</a:t>
            </a:r>
          </a:p>
          <a:p>
            <a:pPr marL="971550" lvl="1" indent="-285750">
              <a:lnSpc>
                <a:spcPct val="100000"/>
              </a:lnSpc>
              <a:spcBef>
                <a:spcPts val="0"/>
              </a:spcBef>
              <a:spcAft>
                <a:spcPts val="0"/>
              </a:spcAft>
              <a:buFont typeface="Courier New" charset="0"/>
              <a:buChar char="o"/>
            </a:pPr>
            <a:r>
              <a:rPr lang="en" dirty="0"/>
              <a:t>Random Forest builds classifier based on the features</a:t>
            </a:r>
          </a:p>
        </p:txBody>
      </p:sp>
      <p:graphicFrame>
        <p:nvGraphicFramePr>
          <p:cNvPr id="74" name="Shape 74"/>
          <p:cNvGraphicFramePr/>
          <p:nvPr/>
        </p:nvGraphicFramePr>
        <p:xfrm>
          <a:off x="596100" y="2490175"/>
          <a:ext cx="7239000" cy="1981050"/>
        </p:xfrm>
        <a:graphic>
          <a:graphicData uri="http://schemas.openxmlformats.org/drawingml/2006/table">
            <a:tbl>
              <a:tblPr>
                <a:noFill/>
                <a:tableStyleId>{D5A22139-813C-4C77-B786-46ED7D30AAE4}</a:tableStyleId>
              </a:tblPr>
              <a:tblGrid>
                <a:gridCol w="2439925"/>
                <a:gridCol w="1023950"/>
                <a:gridCol w="1101050"/>
                <a:gridCol w="1197375"/>
                <a:gridCol w="1476700"/>
              </a:tblGrid>
              <a:tr h="381000">
                <a:tc>
                  <a:txBody>
                    <a:bodyPr/>
                    <a:lstStyle/>
                    <a:p>
                      <a:pPr lvl="0" algn="ctr">
                        <a:spcBef>
                          <a:spcPts val="0"/>
                        </a:spcBef>
                        <a:buNone/>
                      </a:pPr>
                      <a:endParaRPr/>
                    </a:p>
                  </a:txBody>
                  <a:tcPr marL="91425" marR="91425" marT="91425" marB="91425"/>
                </a:tc>
                <a:tc>
                  <a:txBody>
                    <a:bodyPr/>
                    <a:lstStyle/>
                    <a:p>
                      <a:pPr lvl="0" algn="ctr">
                        <a:spcBef>
                          <a:spcPts val="0"/>
                        </a:spcBef>
                        <a:buNone/>
                      </a:pPr>
                      <a:r>
                        <a:rPr lang="en"/>
                        <a:t>Accuracy</a:t>
                      </a:r>
                    </a:p>
                  </a:txBody>
                  <a:tcPr marL="91425" marR="91425" marT="91425" marB="91425"/>
                </a:tc>
                <a:tc>
                  <a:txBody>
                    <a:bodyPr/>
                    <a:lstStyle/>
                    <a:p>
                      <a:pPr lvl="0" algn="ctr">
                        <a:spcBef>
                          <a:spcPts val="0"/>
                        </a:spcBef>
                        <a:buNone/>
                      </a:pPr>
                      <a:r>
                        <a:rPr lang="en"/>
                        <a:t>Precision</a:t>
                      </a:r>
                    </a:p>
                  </a:txBody>
                  <a:tcPr marL="91425" marR="91425" marT="91425" marB="91425"/>
                </a:tc>
                <a:tc>
                  <a:txBody>
                    <a:bodyPr/>
                    <a:lstStyle/>
                    <a:p>
                      <a:pPr lvl="0" algn="ctr">
                        <a:spcBef>
                          <a:spcPts val="0"/>
                        </a:spcBef>
                        <a:buNone/>
                      </a:pPr>
                      <a:r>
                        <a:rPr lang="en"/>
                        <a:t>Recall</a:t>
                      </a:r>
                    </a:p>
                  </a:txBody>
                  <a:tcPr marL="91425" marR="91425" marT="91425" marB="91425"/>
                </a:tc>
                <a:tc>
                  <a:txBody>
                    <a:bodyPr/>
                    <a:lstStyle/>
                    <a:p>
                      <a:pPr lvl="0" algn="ctr">
                        <a:spcBef>
                          <a:spcPts val="0"/>
                        </a:spcBef>
                        <a:buNone/>
                      </a:pPr>
                      <a:r>
                        <a:rPr lang="en"/>
                        <a:t>F-score</a:t>
                      </a:r>
                    </a:p>
                  </a:txBody>
                  <a:tcPr marL="91425" marR="91425" marT="91425" marB="91425"/>
                </a:tc>
              </a:tr>
              <a:tr h="381000">
                <a:tc>
                  <a:txBody>
                    <a:bodyPr/>
                    <a:lstStyle/>
                    <a:p>
                      <a:pPr lvl="0">
                        <a:spcBef>
                          <a:spcPts val="0"/>
                        </a:spcBef>
                        <a:buNone/>
                      </a:pPr>
                      <a:r>
                        <a:rPr lang="en"/>
                        <a:t>CNN</a:t>
                      </a:r>
                    </a:p>
                  </a:txBody>
                  <a:tcPr marL="91425" marR="91425" marT="91425" marB="91425"/>
                </a:tc>
                <a:tc>
                  <a:txBody>
                    <a:bodyPr/>
                    <a:lstStyle/>
                    <a:p>
                      <a:pPr lvl="0" algn="ctr">
                        <a:spcBef>
                          <a:spcPts val="0"/>
                        </a:spcBef>
                        <a:buNone/>
                      </a:pPr>
                      <a:r>
                        <a:rPr lang="en"/>
                        <a:t>82.74%</a:t>
                      </a:r>
                    </a:p>
                  </a:txBody>
                  <a:tcPr marL="91425" marR="91425" marT="91425" marB="91425"/>
                </a:tc>
                <a:tc>
                  <a:txBody>
                    <a:bodyPr/>
                    <a:lstStyle/>
                    <a:p>
                      <a:pPr lvl="0" algn="ctr">
                        <a:spcBef>
                          <a:spcPts val="0"/>
                        </a:spcBef>
                        <a:buNone/>
                      </a:pPr>
                      <a:r>
                        <a:rPr lang="en"/>
                        <a:t>0.7560</a:t>
                      </a:r>
                    </a:p>
                  </a:txBody>
                  <a:tcPr marL="91425" marR="91425" marT="91425" marB="91425"/>
                </a:tc>
                <a:tc>
                  <a:txBody>
                    <a:bodyPr/>
                    <a:lstStyle/>
                    <a:p>
                      <a:pPr lvl="0" algn="ctr">
                        <a:spcBef>
                          <a:spcPts val="0"/>
                        </a:spcBef>
                        <a:buNone/>
                      </a:pPr>
                      <a:r>
                        <a:rPr lang="en"/>
                        <a:t>0.6888</a:t>
                      </a:r>
                    </a:p>
                  </a:txBody>
                  <a:tcPr marL="91425" marR="91425" marT="91425" marB="91425"/>
                </a:tc>
                <a:tc>
                  <a:txBody>
                    <a:bodyPr/>
                    <a:lstStyle/>
                    <a:p>
                      <a:pPr lvl="0" algn="ctr">
                        <a:spcBef>
                          <a:spcPts val="0"/>
                        </a:spcBef>
                        <a:buNone/>
                      </a:pPr>
                      <a:r>
                        <a:rPr lang="en"/>
                        <a:t>0.7208</a:t>
                      </a:r>
                    </a:p>
                  </a:txBody>
                  <a:tcPr marL="91425" marR="91425" marT="91425" marB="91425"/>
                </a:tc>
              </a:tr>
              <a:tr h="381000">
                <a:tc>
                  <a:txBody>
                    <a:bodyPr/>
                    <a:lstStyle/>
                    <a:p>
                      <a:pPr lvl="0">
                        <a:spcBef>
                          <a:spcPts val="0"/>
                        </a:spcBef>
                        <a:buNone/>
                      </a:pPr>
                      <a:r>
                        <a:rPr lang="en" b="1"/>
                        <a:t>MFCC+Random Forest</a:t>
                      </a:r>
                    </a:p>
                  </a:txBody>
                  <a:tcPr marL="91425" marR="91425" marT="91425" marB="91425"/>
                </a:tc>
                <a:tc>
                  <a:txBody>
                    <a:bodyPr/>
                    <a:lstStyle/>
                    <a:p>
                      <a:pPr lvl="0" algn="ctr">
                        <a:spcBef>
                          <a:spcPts val="0"/>
                        </a:spcBef>
                        <a:buNone/>
                      </a:pPr>
                      <a:r>
                        <a:rPr lang="en"/>
                        <a:t>82.13%</a:t>
                      </a:r>
                    </a:p>
                  </a:txBody>
                  <a:tcPr marL="91425" marR="91425" marT="91425" marB="91425"/>
                </a:tc>
                <a:tc>
                  <a:txBody>
                    <a:bodyPr/>
                    <a:lstStyle/>
                    <a:p>
                      <a:pPr lvl="0" algn="ctr">
                        <a:spcBef>
                          <a:spcPts val="0"/>
                        </a:spcBef>
                        <a:buNone/>
                      </a:pPr>
                      <a:r>
                        <a:rPr lang="en"/>
                        <a:t>0.7908</a:t>
                      </a:r>
                    </a:p>
                  </a:txBody>
                  <a:tcPr marL="91425" marR="91425" marT="91425" marB="91425"/>
                </a:tc>
                <a:tc>
                  <a:txBody>
                    <a:bodyPr/>
                    <a:lstStyle/>
                    <a:p>
                      <a:pPr lvl="0" algn="ctr">
                        <a:spcBef>
                          <a:spcPts val="0"/>
                        </a:spcBef>
                        <a:buNone/>
                      </a:pPr>
                      <a:r>
                        <a:rPr lang="en"/>
                        <a:t>0.5400</a:t>
                      </a:r>
                    </a:p>
                  </a:txBody>
                  <a:tcPr marL="91425" marR="91425" marT="91425" marB="91425"/>
                </a:tc>
                <a:tc>
                  <a:txBody>
                    <a:bodyPr/>
                    <a:lstStyle/>
                    <a:p>
                      <a:pPr lvl="0" algn="ctr">
                        <a:spcBef>
                          <a:spcPts val="0"/>
                        </a:spcBef>
                        <a:buNone/>
                      </a:pPr>
                      <a:r>
                        <a:rPr lang="en"/>
                        <a:t>0.6418</a:t>
                      </a:r>
                    </a:p>
                  </a:txBody>
                  <a:tcPr marL="91425" marR="91425" marT="91425" marB="91425"/>
                </a:tc>
              </a:tr>
              <a:tr h="381000">
                <a:tc>
                  <a:txBody>
                    <a:bodyPr/>
                    <a:lstStyle/>
                    <a:p>
                      <a:pPr lvl="0">
                        <a:spcBef>
                          <a:spcPts val="0"/>
                        </a:spcBef>
                        <a:buNone/>
                      </a:pPr>
                      <a:r>
                        <a:rPr lang="en"/>
                        <a:t>MFCC+Logistic Regression</a:t>
                      </a:r>
                    </a:p>
                  </a:txBody>
                  <a:tcPr marL="91425" marR="91425" marT="91425" marB="91425"/>
                </a:tc>
                <a:tc>
                  <a:txBody>
                    <a:bodyPr/>
                    <a:lstStyle/>
                    <a:p>
                      <a:pPr lvl="0" algn="ctr">
                        <a:spcBef>
                          <a:spcPts val="0"/>
                        </a:spcBef>
                        <a:buNone/>
                      </a:pPr>
                      <a:r>
                        <a:rPr lang="en"/>
                        <a:t>81.80%</a:t>
                      </a:r>
                    </a:p>
                  </a:txBody>
                  <a:tcPr marL="91425" marR="91425" marT="91425" marB="91425"/>
                </a:tc>
                <a:tc>
                  <a:txBody>
                    <a:bodyPr/>
                    <a:lstStyle/>
                    <a:p>
                      <a:pPr lvl="0" algn="ctr">
                        <a:spcBef>
                          <a:spcPts val="0"/>
                        </a:spcBef>
                        <a:buNone/>
                      </a:pPr>
                      <a:r>
                        <a:rPr lang="en"/>
                        <a:t>0.7457</a:t>
                      </a:r>
                    </a:p>
                  </a:txBody>
                  <a:tcPr marL="91425" marR="91425" marT="91425" marB="91425"/>
                </a:tc>
                <a:tc>
                  <a:txBody>
                    <a:bodyPr/>
                    <a:lstStyle/>
                    <a:p>
                      <a:pPr lvl="0" algn="ctr">
                        <a:spcBef>
                          <a:spcPts val="0"/>
                        </a:spcBef>
                        <a:buNone/>
                      </a:pPr>
                      <a:r>
                        <a:rPr lang="en"/>
                        <a:t>0.5857</a:t>
                      </a:r>
                    </a:p>
                  </a:txBody>
                  <a:tcPr marL="91425" marR="91425" marT="91425" marB="91425"/>
                </a:tc>
                <a:tc>
                  <a:txBody>
                    <a:bodyPr/>
                    <a:lstStyle/>
                    <a:p>
                      <a:pPr lvl="0" algn="ctr">
                        <a:spcBef>
                          <a:spcPts val="0"/>
                        </a:spcBef>
                        <a:buNone/>
                      </a:pPr>
                      <a:r>
                        <a:rPr lang="en"/>
                        <a:t>0.6561</a:t>
                      </a:r>
                    </a:p>
                  </a:txBody>
                  <a:tcPr marL="91425" marR="91425" marT="91425" marB="91425"/>
                </a:tc>
              </a:tr>
              <a:tr h="381000">
                <a:tc>
                  <a:txBody>
                    <a:bodyPr/>
                    <a:lstStyle/>
                    <a:p>
                      <a:pPr lvl="0" rtl="0">
                        <a:spcBef>
                          <a:spcPts val="0"/>
                        </a:spcBef>
                        <a:buNone/>
                      </a:pPr>
                      <a:r>
                        <a:rPr lang="en" dirty="0"/>
                        <a:t>Predict Majority Class</a:t>
                      </a:r>
                    </a:p>
                  </a:txBody>
                  <a:tcPr marL="91425" marR="91425" marT="91425" marB="91425"/>
                </a:tc>
                <a:tc>
                  <a:txBody>
                    <a:bodyPr/>
                    <a:lstStyle/>
                    <a:p>
                      <a:pPr lvl="0" algn="ctr" rtl="0">
                        <a:spcBef>
                          <a:spcPts val="0"/>
                        </a:spcBef>
                        <a:buNone/>
                      </a:pPr>
                      <a:r>
                        <a:rPr lang="en"/>
                        <a:t>70.37%</a:t>
                      </a:r>
                    </a:p>
                  </a:txBody>
                  <a:tcPr marL="91425" marR="91425" marT="91425" marB="91425"/>
                </a:tc>
                <a:tc>
                  <a:txBody>
                    <a:bodyPr/>
                    <a:lstStyle/>
                    <a:p>
                      <a:pPr lvl="0" algn="ctr">
                        <a:spcBef>
                          <a:spcPts val="0"/>
                        </a:spcBef>
                        <a:buNone/>
                      </a:pPr>
                      <a:r>
                        <a:rPr lang="en"/>
                        <a:t>0.5001</a:t>
                      </a:r>
                    </a:p>
                  </a:txBody>
                  <a:tcPr marL="91425" marR="91425" marT="91425" marB="91425"/>
                </a:tc>
                <a:tc>
                  <a:txBody>
                    <a:bodyPr/>
                    <a:lstStyle/>
                    <a:p>
                      <a:pPr lvl="0" algn="ctr">
                        <a:spcBef>
                          <a:spcPts val="0"/>
                        </a:spcBef>
                        <a:buNone/>
                      </a:pPr>
                      <a:r>
                        <a:rPr lang="en"/>
                        <a:t>0.4602</a:t>
                      </a:r>
                    </a:p>
                  </a:txBody>
                  <a:tcPr marL="91425" marR="91425" marT="91425" marB="91425"/>
                </a:tc>
                <a:tc>
                  <a:txBody>
                    <a:bodyPr/>
                    <a:lstStyle/>
                    <a:p>
                      <a:pPr lvl="0" algn="ctr">
                        <a:spcBef>
                          <a:spcPts val="0"/>
                        </a:spcBef>
                        <a:buNone/>
                      </a:pPr>
                      <a:r>
                        <a:rPr lang="en" dirty="0"/>
                        <a:t>0.4793</a:t>
                      </a:r>
                    </a:p>
                  </a:txBody>
                  <a:tcPr marL="91425" marR="91425" marT="91425" marB="91425"/>
                </a:tc>
              </a:tr>
            </a:tbl>
          </a:graphicData>
        </a:graphic>
      </p:graphicFrame>
      <p:sp>
        <p:nvSpPr>
          <p:cNvPr id="75" name="Shape 75"/>
          <p:cNvSpPr txBox="1"/>
          <p:nvPr/>
        </p:nvSpPr>
        <p:spPr>
          <a:xfrm>
            <a:off x="866875" y="4344050"/>
            <a:ext cx="6395700" cy="2247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76" name="Shape 76"/>
          <p:cNvSpPr txBox="1"/>
          <p:nvPr/>
        </p:nvSpPr>
        <p:spPr>
          <a:xfrm>
            <a:off x="519025" y="4402925"/>
            <a:ext cx="7506300" cy="279300"/>
          </a:xfrm>
          <a:prstGeom prst="rect">
            <a:avLst/>
          </a:prstGeom>
          <a:noFill/>
          <a:ln>
            <a:noFill/>
          </a:ln>
        </p:spPr>
        <p:txBody>
          <a:bodyPr lIns="91425" tIns="91425" rIns="91425" bIns="91425" anchor="t" anchorCtr="0">
            <a:noAutofit/>
          </a:bodyPr>
          <a:lstStyle/>
          <a:p>
            <a:pPr lvl="0">
              <a:spcBef>
                <a:spcPts val="0"/>
              </a:spcBef>
              <a:buNone/>
            </a:pPr>
            <a:r>
              <a:rPr lang="en" sz="900"/>
              <a:t>Table from </a:t>
            </a:r>
            <a:r>
              <a:rPr lang="en" sz="900" i="1">
                <a:solidFill>
                  <a:schemeClr val="dk1"/>
                </a:solidFill>
              </a:rPr>
              <a:t>Automatic instrument recognition in polyphonic music using convolutional neural network</a:t>
            </a:r>
            <a:r>
              <a:rPr lang="en" sz="900"/>
              <a:t>.</a:t>
            </a:r>
            <a:r>
              <a:rPr lang="en" sz="850">
                <a:solidFill>
                  <a:schemeClr val="dk1"/>
                </a:solidFill>
              </a:rPr>
              <a:t>Peter Li, Jiyuan Qian, and TianWang. 2015.</a:t>
            </a: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Music Retrieval</a:t>
            </a:r>
          </a:p>
        </p:txBody>
      </p:sp>
      <p:sp>
        <p:nvSpPr>
          <p:cNvPr id="82" name="Shape 8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spcAft>
                <a:spcPts val="0"/>
              </a:spcAft>
              <a:buClr>
                <a:schemeClr val="dk1"/>
              </a:buClr>
              <a:buChar char="●"/>
            </a:pPr>
            <a:r>
              <a:rPr lang="en" dirty="0">
                <a:solidFill>
                  <a:schemeClr val="dk1"/>
                </a:solidFill>
              </a:rPr>
              <a:t>Searching music stored in the database</a:t>
            </a:r>
          </a:p>
          <a:p>
            <a:pPr marL="914400" lvl="1" indent="-228600" rtl="0">
              <a:spcBef>
                <a:spcPts val="0"/>
              </a:spcBef>
              <a:spcAft>
                <a:spcPts val="0"/>
              </a:spcAft>
              <a:buClr>
                <a:schemeClr val="dk1"/>
              </a:buClr>
              <a:buChar char="○"/>
            </a:pPr>
            <a:r>
              <a:rPr lang="en" dirty="0">
                <a:solidFill>
                  <a:schemeClr val="dk1"/>
                </a:solidFill>
              </a:rPr>
              <a:t>File(Import wave, </a:t>
            </a:r>
            <a:r>
              <a:rPr lang="en" dirty="0" err="1">
                <a:solidFill>
                  <a:schemeClr val="dk1"/>
                </a:solidFill>
              </a:rPr>
              <a:t>sndhdr</a:t>
            </a:r>
            <a:r>
              <a:rPr lang="en" dirty="0">
                <a:solidFill>
                  <a:schemeClr val="dk1"/>
                </a:solidFill>
              </a:rPr>
              <a:t> library)</a:t>
            </a:r>
          </a:p>
          <a:p>
            <a:pPr marL="914400" lvl="1" indent="-228600" rtl="0">
              <a:spcBef>
                <a:spcPts val="0"/>
              </a:spcBef>
              <a:spcAft>
                <a:spcPts val="0"/>
              </a:spcAft>
              <a:buClr>
                <a:schemeClr val="dk1"/>
              </a:buClr>
              <a:buChar char="○"/>
            </a:pPr>
            <a:r>
              <a:rPr lang="en" dirty="0">
                <a:solidFill>
                  <a:schemeClr val="dk1"/>
                </a:solidFill>
              </a:rPr>
              <a:t>Built-in Microphone(Recording: </a:t>
            </a:r>
            <a:r>
              <a:rPr lang="en" dirty="0" err="1" smtClean="0">
                <a:solidFill>
                  <a:schemeClr val="dk1"/>
                </a:solidFill>
              </a:rPr>
              <a:t>Pyaudio</a:t>
            </a:r>
            <a:r>
              <a:rPr lang="en-AU" dirty="0" smtClean="0">
                <a:solidFill>
                  <a:schemeClr val="dk1"/>
                </a:solidFill>
              </a:rPr>
              <a:t>, </a:t>
            </a:r>
            <a:r>
              <a:rPr lang="en-AU" dirty="0" err="1" smtClean="0">
                <a:solidFill>
                  <a:schemeClr val="dk1"/>
                </a:solidFill>
              </a:rPr>
              <a:t>Pygame</a:t>
            </a:r>
            <a:r>
              <a:rPr lang="en-AU" dirty="0" smtClean="0">
                <a:solidFill>
                  <a:schemeClr val="dk1"/>
                </a:solidFill>
              </a:rPr>
              <a:t> threads</a:t>
            </a:r>
            <a:r>
              <a:rPr lang="en" dirty="0" smtClean="0">
                <a:solidFill>
                  <a:schemeClr val="dk1"/>
                </a:solidFill>
              </a:rPr>
              <a:t>)</a:t>
            </a:r>
            <a:endParaRPr lang="en" dirty="0">
              <a:solidFill>
                <a:schemeClr val="dk1"/>
              </a:solidFill>
            </a:endParaRPr>
          </a:p>
          <a:p>
            <a:pPr marL="457200" lvl="0" indent="-228600" rtl="0">
              <a:spcBef>
                <a:spcPts val="0"/>
              </a:spcBef>
              <a:spcAft>
                <a:spcPts val="0"/>
              </a:spcAft>
              <a:buClr>
                <a:schemeClr val="dk1"/>
              </a:buClr>
              <a:buChar char="●"/>
            </a:pPr>
            <a:r>
              <a:rPr lang="en" dirty="0">
                <a:solidFill>
                  <a:schemeClr val="dk1"/>
                </a:solidFill>
              </a:rPr>
              <a:t>Our approach: Audio Fingerprinting</a:t>
            </a:r>
          </a:p>
          <a:p>
            <a:pPr marL="914400" lvl="1" indent="-228600">
              <a:spcAft>
                <a:spcPts val="0"/>
              </a:spcAft>
              <a:buClr>
                <a:schemeClr val="dk1"/>
              </a:buClr>
              <a:buChar char="○"/>
            </a:pPr>
            <a:r>
              <a:rPr lang="en" b="1" dirty="0" smtClean="0">
                <a:solidFill>
                  <a:schemeClr val="dk1"/>
                </a:solidFill>
              </a:rPr>
              <a:t>Fingerprint:</a:t>
            </a:r>
            <a:r>
              <a:rPr lang="en-AU" dirty="0">
                <a:solidFill>
                  <a:schemeClr val="dk1"/>
                </a:solidFill>
              </a:rPr>
              <a:t> condensed</a:t>
            </a:r>
            <a:r>
              <a:rPr lang="en" dirty="0" smtClean="0">
                <a:solidFill>
                  <a:schemeClr val="dk1"/>
                </a:solidFill>
              </a:rPr>
              <a:t> </a:t>
            </a:r>
            <a:r>
              <a:rPr lang="en-AU" dirty="0" smtClean="0">
                <a:solidFill>
                  <a:schemeClr val="dk1"/>
                </a:solidFill>
              </a:rPr>
              <a:t>d</a:t>
            </a:r>
            <a:r>
              <a:rPr lang="en" dirty="0" err="1" smtClean="0">
                <a:solidFill>
                  <a:schemeClr val="dk1"/>
                </a:solidFill>
              </a:rPr>
              <a:t>igital</a:t>
            </a:r>
            <a:r>
              <a:rPr lang="en" dirty="0" smtClean="0">
                <a:solidFill>
                  <a:schemeClr val="dk1"/>
                </a:solidFill>
              </a:rPr>
              <a:t> </a:t>
            </a:r>
            <a:r>
              <a:rPr lang="en" dirty="0">
                <a:solidFill>
                  <a:schemeClr val="dk1"/>
                </a:solidFill>
              </a:rPr>
              <a:t>summary</a:t>
            </a:r>
            <a:r>
              <a:rPr lang="en" dirty="0" smtClean="0">
                <a:solidFill>
                  <a:schemeClr val="dk1"/>
                </a:solidFill>
              </a:rPr>
              <a:t>,</a:t>
            </a:r>
            <a:r>
              <a:rPr lang="en-AU" dirty="0" smtClean="0">
                <a:solidFill>
                  <a:schemeClr val="dk1"/>
                </a:solidFill>
              </a:rPr>
              <a:t> which is</a:t>
            </a:r>
            <a:r>
              <a:rPr lang="en" dirty="0" smtClean="0">
                <a:solidFill>
                  <a:schemeClr val="dk1"/>
                </a:solidFill>
              </a:rPr>
              <a:t> </a:t>
            </a:r>
            <a:r>
              <a:rPr lang="en" dirty="0">
                <a:solidFill>
                  <a:schemeClr val="dk1"/>
                </a:solidFill>
              </a:rPr>
              <a:t>deterministically generated </a:t>
            </a:r>
            <a:r>
              <a:rPr lang="en" dirty="0" smtClean="0">
                <a:solidFill>
                  <a:schemeClr val="dk1"/>
                </a:solidFill>
              </a:rPr>
              <a:t>from</a:t>
            </a:r>
            <a:r>
              <a:rPr lang="en-AU" dirty="0" smtClean="0">
                <a:solidFill>
                  <a:schemeClr val="dk1"/>
                </a:solidFill>
              </a:rPr>
              <a:t> </a:t>
            </a:r>
            <a:r>
              <a:rPr lang="en" dirty="0" smtClean="0">
                <a:solidFill>
                  <a:schemeClr val="dk1"/>
                </a:solidFill>
              </a:rPr>
              <a:t>audio </a:t>
            </a:r>
            <a:r>
              <a:rPr lang="en" dirty="0">
                <a:solidFill>
                  <a:schemeClr val="dk1"/>
                </a:solidFill>
              </a:rPr>
              <a:t>signal</a:t>
            </a:r>
          </a:p>
          <a:p>
            <a:pPr marL="1371600" lvl="2" indent="-228600" rtl="0">
              <a:spcBef>
                <a:spcPts val="0"/>
              </a:spcBef>
              <a:spcAft>
                <a:spcPts val="0"/>
              </a:spcAft>
              <a:buClr>
                <a:schemeClr val="dk1"/>
              </a:buClr>
              <a:buChar char="■"/>
            </a:pPr>
            <a:r>
              <a:rPr lang="en" dirty="0">
                <a:solidFill>
                  <a:schemeClr val="dk1"/>
                </a:solidFill>
              </a:rPr>
              <a:t>Used by </a:t>
            </a:r>
            <a:r>
              <a:rPr lang="en" dirty="0" err="1">
                <a:solidFill>
                  <a:schemeClr val="dk1"/>
                </a:solidFill>
              </a:rPr>
              <a:t>Midomi</a:t>
            </a:r>
            <a:r>
              <a:rPr lang="en" dirty="0">
                <a:solidFill>
                  <a:schemeClr val="dk1"/>
                </a:solidFill>
              </a:rPr>
              <a:t>(</a:t>
            </a:r>
            <a:r>
              <a:rPr lang="en" dirty="0" err="1">
                <a:solidFill>
                  <a:schemeClr val="dk1"/>
                </a:solidFill>
              </a:rPr>
              <a:t>SoundHound</a:t>
            </a:r>
            <a:r>
              <a:rPr lang="en" dirty="0">
                <a:solidFill>
                  <a:schemeClr val="dk1"/>
                </a:solidFill>
              </a:rPr>
              <a:t>), </a:t>
            </a:r>
            <a:r>
              <a:rPr lang="en" dirty="0" err="1" smtClean="0">
                <a:solidFill>
                  <a:schemeClr val="dk1"/>
                </a:solidFill>
              </a:rPr>
              <a:t>Shazam</a:t>
            </a:r>
            <a:r>
              <a:rPr lang="en-AU" baseline="30000" dirty="0" smtClean="0">
                <a:solidFill>
                  <a:schemeClr val="dk1"/>
                </a:solidFill>
              </a:rPr>
              <a:t>1</a:t>
            </a:r>
            <a:endParaRPr lang="en" baseline="30000" dirty="0">
              <a:solidFill>
                <a:schemeClr val="dk1"/>
              </a:solidFill>
            </a:endParaRPr>
          </a:p>
          <a:p>
            <a:pPr marL="914400" lvl="1" indent="-228600" rtl="0">
              <a:spcBef>
                <a:spcPts val="0"/>
              </a:spcBef>
              <a:spcAft>
                <a:spcPts val="0"/>
              </a:spcAft>
              <a:buClr>
                <a:schemeClr val="dk1"/>
              </a:buClr>
              <a:buChar char="○"/>
            </a:pPr>
            <a:r>
              <a:rPr lang="en" dirty="0" err="1">
                <a:solidFill>
                  <a:schemeClr val="dk1"/>
                </a:solidFill>
              </a:rPr>
              <a:t>Analyse</a:t>
            </a:r>
            <a:r>
              <a:rPr lang="en" dirty="0">
                <a:solidFill>
                  <a:schemeClr val="dk1"/>
                </a:solidFill>
              </a:rPr>
              <a:t> and Store Fingerprints in </a:t>
            </a:r>
            <a:r>
              <a:rPr lang="en" dirty="0" err="1">
                <a:solidFill>
                  <a:schemeClr val="dk1"/>
                </a:solidFill>
              </a:rPr>
              <a:t>Mysql</a:t>
            </a:r>
            <a:r>
              <a:rPr lang="en" dirty="0">
                <a:solidFill>
                  <a:schemeClr val="dk1"/>
                </a:solidFill>
              </a:rPr>
              <a:t> </a:t>
            </a:r>
            <a:r>
              <a:rPr lang="en" dirty="0" smtClean="0">
                <a:solidFill>
                  <a:schemeClr val="dk1"/>
                </a:solidFill>
              </a:rPr>
              <a:t>database(</a:t>
            </a:r>
            <a:r>
              <a:rPr lang="en" dirty="0" err="1" smtClean="0">
                <a:solidFill>
                  <a:schemeClr val="dk1"/>
                </a:solidFill>
              </a:rPr>
              <a:t>Dejavu</a:t>
            </a:r>
            <a:r>
              <a:rPr lang="en" dirty="0" smtClean="0">
                <a:solidFill>
                  <a:schemeClr val="dk1"/>
                </a:solidFill>
              </a:rPr>
              <a:t> </a:t>
            </a:r>
            <a:r>
              <a:rPr lang="en" dirty="0">
                <a:solidFill>
                  <a:schemeClr val="dk1"/>
                </a:solidFill>
              </a:rPr>
              <a:t>library</a:t>
            </a:r>
            <a:r>
              <a:rPr lang="en" dirty="0" smtClean="0">
                <a:solidFill>
                  <a:schemeClr val="dk1"/>
                </a:solidFill>
              </a:rPr>
              <a:t>)</a:t>
            </a:r>
            <a:endParaRPr lang="en-AU" dirty="0" smtClean="0">
              <a:solidFill>
                <a:schemeClr val="dk1"/>
              </a:solidFill>
            </a:endParaRPr>
          </a:p>
          <a:p>
            <a:pPr marL="914400" lvl="1" indent="-228600" rtl="0">
              <a:spcBef>
                <a:spcPts val="0"/>
              </a:spcBef>
              <a:spcAft>
                <a:spcPts val="0"/>
              </a:spcAft>
              <a:buClr>
                <a:schemeClr val="dk1"/>
              </a:buClr>
              <a:buChar char="○"/>
            </a:pPr>
            <a:r>
              <a:rPr lang="en-AU" dirty="0">
                <a:solidFill>
                  <a:schemeClr val="dk1"/>
                </a:solidFill>
              </a:rPr>
              <a:t>F</a:t>
            </a:r>
            <a:r>
              <a:rPr lang="en-AU" dirty="0" smtClean="0">
                <a:solidFill>
                  <a:schemeClr val="dk1"/>
                </a:solidFill>
              </a:rPr>
              <a:t>urther compare Fingerprints(File and database)</a:t>
            </a:r>
          </a:p>
          <a:p>
            <a:pPr marL="914400" lvl="1" indent="-228600" rtl="0">
              <a:spcBef>
                <a:spcPts val="0"/>
              </a:spcBef>
              <a:spcAft>
                <a:spcPts val="0"/>
              </a:spcAft>
              <a:buClr>
                <a:schemeClr val="dk1"/>
              </a:buClr>
              <a:buChar char="○"/>
            </a:pPr>
            <a:r>
              <a:rPr lang="en-AU" dirty="0" smtClean="0">
                <a:solidFill>
                  <a:schemeClr val="dk1"/>
                </a:solidFill>
              </a:rPr>
              <a:t>Music player functionality with file and database music</a:t>
            </a:r>
            <a:endParaRPr lang="en" dirty="0">
              <a:solidFill>
                <a:schemeClr val="dk1"/>
              </a:solidFill>
            </a:endParaRPr>
          </a:p>
          <a:p>
            <a:pPr marL="457200" lvl="0" indent="0">
              <a:spcBef>
                <a:spcPts val="0"/>
              </a:spcBef>
              <a:spcAft>
                <a:spcPts val="0"/>
              </a:spcAft>
              <a:buNone/>
            </a:pPr>
            <a:r>
              <a:rPr lang="en" dirty="0">
                <a:solidFill>
                  <a:schemeClr val="dk1"/>
                </a:solidFill>
              </a:rPr>
              <a:t> </a:t>
            </a:r>
            <a:r>
              <a:rPr lang="en-AU" dirty="0">
                <a:solidFill>
                  <a:schemeClr val="dk1"/>
                </a:solidFill>
              </a:rPr>
              <a:t> </a:t>
            </a:r>
            <a:r>
              <a:rPr lang="en-AU" dirty="0" smtClean="0">
                <a:solidFill>
                  <a:schemeClr val="dk1"/>
                </a:solidFill>
              </a:rPr>
              <a:t> </a:t>
            </a:r>
            <a:endParaRPr lang="en" dirty="0">
              <a:solidFill>
                <a:schemeClr val="dk1"/>
              </a:solidFill>
            </a:endParaRPr>
          </a:p>
        </p:txBody>
      </p:sp>
      <p:sp>
        <p:nvSpPr>
          <p:cNvPr id="4" name="Shape 76"/>
          <p:cNvSpPr txBox="1"/>
          <p:nvPr/>
        </p:nvSpPr>
        <p:spPr>
          <a:xfrm>
            <a:off x="519025" y="4429225"/>
            <a:ext cx="7506300" cy="279300"/>
          </a:xfrm>
          <a:prstGeom prst="rect">
            <a:avLst/>
          </a:prstGeom>
          <a:noFill/>
          <a:ln>
            <a:noFill/>
          </a:ln>
        </p:spPr>
        <p:txBody>
          <a:bodyPr lIns="91425" tIns="91425" rIns="91425" bIns="91425" anchor="t" anchorCtr="0">
            <a:noAutofit/>
          </a:bodyPr>
          <a:lstStyle/>
          <a:p>
            <a:pPr lvl="0"/>
            <a:r>
              <a:rPr lang="en-US" sz="900" baseline="30000" smtClean="0"/>
              <a:t>1 </a:t>
            </a:r>
            <a:r>
              <a:rPr lang="en-US" sz="900" smtClean="0"/>
              <a:t>Wang</a:t>
            </a:r>
            <a:r>
              <a:rPr lang="en-US" sz="900" dirty="0"/>
              <a:t>, A. (2003, October). An Industrial Strength Audio Search Algorithm. </a:t>
            </a:r>
            <a:r>
              <a:rPr lang="en-US" sz="900" dirty="0" err="1"/>
              <a:t>In</a:t>
            </a:r>
            <a:r>
              <a:rPr lang="en-US" sz="900" i="1" dirty="0" err="1"/>
              <a:t>ISMIR</a:t>
            </a:r>
            <a:r>
              <a:rPr lang="en-US" sz="900" dirty="0"/>
              <a:t> (pp. 7-13).</a:t>
            </a:r>
            <a:endParaRPr lang="en" sz="850" dirty="0">
              <a:solidFill>
                <a:schemeClr val="dk1"/>
              </a:solidFill>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t>Feature Instruction(Storyboard)</a:t>
            </a:r>
          </a:p>
        </p:txBody>
      </p:sp>
      <p:sp>
        <p:nvSpPr>
          <p:cNvPr id="88" name="Shape 8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AU" dirty="0" smtClean="0"/>
              <a:t>1. Main Page.			           2. File Dialog(Select File)</a:t>
            </a:r>
          </a:p>
          <a:p>
            <a:pPr lvl="0">
              <a:spcBef>
                <a:spcPts val="0"/>
              </a:spcBef>
              <a:buNone/>
            </a:pPr>
            <a:r>
              <a:rPr lang="en-AU" dirty="0" smtClean="0"/>
              <a:t> </a:t>
            </a:r>
            <a:endParaRPr dirty="0"/>
          </a:p>
        </p:txBody>
      </p:sp>
      <p:pic>
        <p:nvPicPr>
          <p:cNvPr id="3" name="Picture 2"/>
          <p:cNvPicPr>
            <a:picLocks noChangeAspect="1"/>
          </p:cNvPicPr>
          <p:nvPr/>
        </p:nvPicPr>
        <p:blipFill>
          <a:blip r:embed="rId3"/>
          <a:stretch>
            <a:fillRect/>
          </a:stretch>
        </p:blipFill>
        <p:spPr>
          <a:xfrm>
            <a:off x="311700" y="1803801"/>
            <a:ext cx="4127075" cy="2574570"/>
          </a:xfrm>
          <a:prstGeom prst="rect">
            <a:avLst/>
          </a:prstGeom>
        </p:spPr>
      </p:pic>
      <p:pic>
        <p:nvPicPr>
          <p:cNvPr id="5" name="Picture 4"/>
          <p:cNvPicPr>
            <a:picLocks noChangeAspect="1"/>
          </p:cNvPicPr>
          <p:nvPr/>
        </p:nvPicPr>
        <p:blipFill>
          <a:blip r:embed="rId4"/>
          <a:stretch>
            <a:fillRect/>
          </a:stretch>
        </p:blipFill>
        <p:spPr>
          <a:xfrm>
            <a:off x="4725949" y="1803801"/>
            <a:ext cx="4106351" cy="2574570"/>
          </a:xfrm>
          <a:prstGeom prst="rect">
            <a:avLst/>
          </a:prstGeom>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Feature Instruction(Storyboard)</a:t>
            </a:r>
            <a:endParaRPr lang="en-US" dirty="0"/>
          </a:p>
        </p:txBody>
      </p:sp>
      <p:pic>
        <p:nvPicPr>
          <p:cNvPr id="4" name="Picture 3"/>
          <p:cNvPicPr>
            <a:picLocks noChangeAspect="1"/>
          </p:cNvPicPr>
          <p:nvPr/>
        </p:nvPicPr>
        <p:blipFill>
          <a:blip r:embed="rId2"/>
          <a:stretch>
            <a:fillRect/>
          </a:stretch>
        </p:blipFill>
        <p:spPr>
          <a:xfrm>
            <a:off x="320167" y="1816112"/>
            <a:ext cx="4088963" cy="2535757"/>
          </a:xfrm>
          <a:prstGeom prst="rect">
            <a:avLst/>
          </a:prstGeom>
        </p:spPr>
      </p:pic>
      <p:sp>
        <p:nvSpPr>
          <p:cNvPr id="3" name="Text Placeholder 2"/>
          <p:cNvSpPr>
            <a:spLocks noGrp="1"/>
          </p:cNvSpPr>
          <p:nvPr>
            <p:ph type="body" idx="1"/>
          </p:nvPr>
        </p:nvSpPr>
        <p:spPr/>
        <p:txBody>
          <a:bodyPr/>
          <a:lstStyle/>
          <a:p>
            <a:r>
              <a:rPr lang="en-AU" dirty="0" smtClean="0"/>
              <a:t>3. File Instrument Classification                   4. Select audio and Search</a:t>
            </a:r>
          </a:p>
          <a:p>
            <a:endParaRPr lang="en-US" dirty="0"/>
          </a:p>
        </p:txBody>
      </p:sp>
      <p:pic>
        <p:nvPicPr>
          <p:cNvPr id="6" name="Picture 5"/>
          <p:cNvPicPr>
            <a:picLocks noChangeAspect="1"/>
          </p:cNvPicPr>
          <p:nvPr/>
        </p:nvPicPr>
        <p:blipFill>
          <a:blip r:embed="rId3"/>
          <a:stretch>
            <a:fillRect/>
          </a:stretch>
        </p:blipFill>
        <p:spPr>
          <a:xfrm>
            <a:off x="4730085" y="1816112"/>
            <a:ext cx="4102215" cy="2535757"/>
          </a:xfrm>
          <a:prstGeom prst="rect">
            <a:avLst/>
          </a:prstGeom>
        </p:spPr>
      </p:pic>
    </p:spTree>
    <p:extLst>
      <p:ext uri="{BB962C8B-B14F-4D97-AF65-F5344CB8AC3E}">
        <p14:creationId xmlns:p14="http://schemas.microsoft.com/office/powerpoint/2010/main" val="1868070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Feature Instruction(Storyboard)</a:t>
            </a:r>
            <a:endParaRPr lang="en-US" dirty="0"/>
          </a:p>
        </p:txBody>
      </p:sp>
      <p:sp>
        <p:nvSpPr>
          <p:cNvPr id="3" name="Text Placeholder 2"/>
          <p:cNvSpPr>
            <a:spLocks noGrp="1"/>
          </p:cNvSpPr>
          <p:nvPr>
            <p:ph type="body" idx="1"/>
          </p:nvPr>
        </p:nvSpPr>
        <p:spPr>
          <a:xfrm>
            <a:off x="311700" y="1169408"/>
            <a:ext cx="8520600" cy="3416400"/>
          </a:xfrm>
        </p:spPr>
        <p:txBody>
          <a:bodyPr/>
          <a:lstStyle/>
          <a:p>
            <a:r>
              <a:rPr lang="en-US" dirty="0" smtClean="0"/>
              <a:t>5. Record and Classify Instruments	            6. Record and Search Relevant Music</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330196" y="1818635"/>
            <a:ext cx="4091812" cy="2533231"/>
          </a:xfrm>
          <a:prstGeom prst="rect">
            <a:avLst/>
          </a:prstGeom>
        </p:spPr>
      </p:pic>
      <p:pic>
        <p:nvPicPr>
          <p:cNvPr id="5" name="Picture 4"/>
          <p:cNvPicPr>
            <a:picLocks noChangeAspect="1"/>
          </p:cNvPicPr>
          <p:nvPr/>
        </p:nvPicPr>
        <p:blipFill>
          <a:blip r:embed="rId3"/>
          <a:stretch>
            <a:fillRect/>
          </a:stretch>
        </p:blipFill>
        <p:spPr>
          <a:xfrm>
            <a:off x="4706359" y="1811062"/>
            <a:ext cx="4125941" cy="2548375"/>
          </a:xfrm>
          <a:prstGeom prst="rect">
            <a:avLst/>
          </a:prstGeom>
        </p:spPr>
      </p:pic>
    </p:spTree>
    <p:extLst>
      <p:ext uri="{BB962C8B-B14F-4D97-AF65-F5344CB8AC3E}">
        <p14:creationId xmlns:p14="http://schemas.microsoft.com/office/powerpoint/2010/main" val="77218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Limitation and Future Work</a:t>
            </a:r>
          </a:p>
        </p:txBody>
      </p:sp>
      <p:sp>
        <p:nvSpPr>
          <p:cNvPr id="94" name="Shape 9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lnSpc>
                <a:spcPct val="100000"/>
              </a:lnSpc>
              <a:spcBef>
                <a:spcPts val="0"/>
              </a:spcBef>
              <a:spcAft>
                <a:spcPts val="0"/>
              </a:spcAft>
              <a:buFont typeface="Arial" charset="0"/>
              <a:buChar char="•"/>
            </a:pPr>
            <a:r>
              <a:rPr lang="en" dirty="0"/>
              <a:t>Small size of dataset</a:t>
            </a:r>
          </a:p>
          <a:p>
            <a:pPr marL="285750" lvl="0" indent="-285750" rtl="0">
              <a:lnSpc>
                <a:spcPct val="100000"/>
              </a:lnSpc>
              <a:spcBef>
                <a:spcPts val="0"/>
              </a:spcBef>
              <a:spcAft>
                <a:spcPts val="0"/>
              </a:spcAft>
              <a:buFont typeface="Arial" charset="0"/>
              <a:buChar char="•"/>
            </a:pPr>
            <a:endParaRPr dirty="0"/>
          </a:p>
          <a:p>
            <a:pPr marL="514350" lvl="0" indent="-285750" rtl="0">
              <a:lnSpc>
                <a:spcPct val="100000"/>
              </a:lnSpc>
              <a:spcBef>
                <a:spcPts val="0"/>
              </a:spcBef>
              <a:spcAft>
                <a:spcPts val="0"/>
              </a:spcAft>
              <a:buFont typeface="Arial" charset="0"/>
              <a:buChar char="•"/>
            </a:pPr>
            <a:r>
              <a:rPr lang="en" dirty="0"/>
              <a:t>Convolutional Neural Network</a:t>
            </a:r>
          </a:p>
          <a:p>
            <a:pPr marL="285750" lvl="0" indent="-285750" rtl="0">
              <a:lnSpc>
                <a:spcPct val="100000"/>
              </a:lnSpc>
              <a:spcBef>
                <a:spcPts val="0"/>
              </a:spcBef>
              <a:spcAft>
                <a:spcPts val="0"/>
              </a:spcAft>
              <a:buFont typeface="Arial" charset="0"/>
              <a:buChar char="•"/>
            </a:pPr>
            <a:endParaRPr dirty="0"/>
          </a:p>
          <a:p>
            <a:pPr marL="514350" lvl="0" indent="-285750" rtl="0">
              <a:lnSpc>
                <a:spcPct val="100000"/>
              </a:lnSpc>
              <a:spcBef>
                <a:spcPts val="0"/>
              </a:spcBef>
              <a:buFont typeface="Arial" charset="0"/>
              <a:buChar char="•"/>
            </a:pPr>
            <a:r>
              <a:rPr lang="en" dirty="0"/>
              <a:t>Extend the functionalities</a:t>
            </a: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1002</Words>
  <Application>Microsoft Macintosh PowerPoint</Application>
  <PresentationFormat>On-screen Show (16:9)</PresentationFormat>
  <Paragraphs>100</Paragraphs>
  <Slides>9</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Courier New</vt:lpstr>
      <vt:lpstr>Arial</vt:lpstr>
      <vt:lpstr>simple-light-2</vt:lpstr>
      <vt:lpstr>MICA</vt:lpstr>
      <vt:lpstr>Motivation</vt:lpstr>
      <vt:lpstr>Project Specification</vt:lpstr>
      <vt:lpstr>Instrument Retrieval</vt:lpstr>
      <vt:lpstr>Music Retrieval</vt:lpstr>
      <vt:lpstr>Feature Instruction(Storyboard)</vt:lpstr>
      <vt:lpstr>Feature Instruction(Storyboard)</vt:lpstr>
      <vt:lpstr>Feature Instruction(Storyboard)</vt:lpstr>
      <vt:lpstr>Limitation and 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MICA</dc:title>
  <cp:lastModifiedBy>WeiChen ZHANG</cp:lastModifiedBy>
  <cp:revision>10</cp:revision>
  <dcterms:modified xsi:type="dcterms:W3CDTF">2016-05-25T04:08:49Z</dcterms:modified>
</cp:coreProperties>
</file>