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68" r:id="rId15"/>
    <p:sldId id="267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FDB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660"/>
  </p:normalViewPr>
  <p:slideViewPr>
    <p:cSldViewPr snapToGrid="0">
      <p:cViewPr>
        <p:scale>
          <a:sx n="75" d="100"/>
          <a:sy n="75" d="100"/>
        </p:scale>
        <p:origin x="570" y="222"/>
      </p:cViewPr>
      <p:guideLst>
        <p:guide orient="horz" pos="2160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6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2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0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6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0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2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7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ACB-D4CE-4849-8240-8535E08C42D6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8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AACB-D4CE-4849-8240-8535E08C42D6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FFBE-2568-4C31-AEFD-1E36FFC7C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31664" y="1640541"/>
            <a:ext cx="872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3600" b="1" dirty="0"/>
              <a:t>基于</a:t>
            </a:r>
            <a:r>
              <a:rPr lang="en-US" altLang="zh-CN" sz="3600" b="1" dirty="0"/>
              <a:t>B/S</a:t>
            </a:r>
            <a:r>
              <a:rPr lang="zh-CN" altLang="zh-CN" sz="3600" b="1" dirty="0"/>
              <a:t>模式</a:t>
            </a:r>
            <a:r>
              <a:rPr lang="zh-CN" altLang="zh-CN" sz="3600" b="1" dirty="0" smtClean="0"/>
              <a:t>的</a:t>
            </a:r>
            <a:r>
              <a:rPr lang="en-US" altLang="zh-CN" sz="3600" b="1" dirty="0" smtClean="0"/>
              <a:t>Java</a:t>
            </a:r>
            <a:r>
              <a:rPr lang="zh-CN" altLang="zh-CN" sz="3600" b="1" dirty="0"/>
              <a:t>编程知识在线测试</a:t>
            </a:r>
            <a:r>
              <a:rPr lang="zh-CN" altLang="zh-CN" sz="3600" b="1" dirty="0" smtClean="0"/>
              <a:t>系统</a:t>
            </a:r>
            <a:endParaRPr lang="zh-CN" altLang="zh-CN" sz="3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465354" y="3237216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答  辩  人：张　伟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465354" y="367827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指导教师：宋洪涛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465354" y="411934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专　　业：国家保密学院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465354" y="4560405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班　　级：</a:t>
            </a:r>
            <a:r>
              <a:rPr lang="en-US" altLang="zh-CN" sz="2400" b="1" dirty="0" smtClean="0"/>
              <a:t>122111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465354" y="5001466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学　　号：</a:t>
            </a:r>
            <a:r>
              <a:rPr lang="en-US" altLang="zh-CN" sz="2400" b="1" dirty="0" smtClean="0"/>
              <a:t>2012211127</a:t>
            </a:r>
            <a:endParaRPr lang="zh-CN" altLang="en-US" sz="2400" b="1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3728" y="2333472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系统功能结构图</a:t>
            </a:r>
            <a:endParaRPr lang="zh-CN" altLang="zh-CN" sz="2800" b="1" dirty="0"/>
          </a:p>
        </p:txBody>
      </p:sp>
      <p:sp>
        <p:nvSpPr>
          <p:cNvPr id="7" name="AutoShape 2794"/>
          <p:cNvSpPr>
            <a:spLocks noChangeArrowheads="1"/>
          </p:cNvSpPr>
          <p:nvPr/>
        </p:nvSpPr>
        <p:spPr bwMode="auto">
          <a:xfrm>
            <a:off x="0" y="1384814"/>
            <a:ext cx="4257206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3.2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系统需求分析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04" y="2442719"/>
            <a:ext cx="11058146" cy="39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22336" y="2264197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系统结构</a:t>
            </a:r>
            <a:endParaRPr lang="zh-CN" altLang="zh-CN" sz="2800" b="1" dirty="0"/>
          </a:p>
        </p:txBody>
      </p:sp>
      <p:sp>
        <p:nvSpPr>
          <p:cNvPr id="7" name="AutoShape 2794"/>
          <p:cNvSpPr>
            <a:spLocks noChangeArrowheads="1"/>
          </p:cNvSpPr>
          <p:nvPr/>
        </p:nvSpPr>
        <p:spPr bwMode="auto">
          <a:xfrm>
            <a:off x="0" y="1384814"/>
            <a:ext cx="4257206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3.3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系统总体结构设计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88" y="3260368"/>
            <a:ext cx="3714905" cy="31410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37855" y="28910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第一阶段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56829" y="28910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第二阶段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975803" y="28910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第三阶段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905" y="3260368"/>
            <a:ext cx="3604082" cy="31410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198" y="3260368"/>
            <a:ext cx="4088988" cy="314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7" name="AutoShape 2794"/>
          <p:cNvSpPr>
            <a:spLocks noChangeArrowheads="1"/>
          </p:cNvSpPr>
          <p:nvPr/>
        </p:nvSpPr>
        <p:spPr bwMode="auto">
          <a:xfrm>
            <a:off x="0" y="1384814"/>
            <a:ext cx="4257206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3.4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系统后台实现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7" name="AutoShape 2794"/>
          <p:cNvSpPr>
            <a:spLocks noChangeArrowheads="1"/>
          </p:cNvSpPr>
          <p:nvPr/>
        </p:nvSpPr>
        <p:spPr bwMode="auto">
          <a:xfrm>
            <a:off x="0" y="1384814"/>
            <a:ext cx="4257206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3.5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系统前台实现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7" name="AutoShape 2794"/>
          <p:cNvSpPr>
            <a:spLocks noChangeArrowheads="1"/>
          </p:cNvSpPr>
          <p:nvPr/>
        </p:nvSpPr>
        <p:spPr bwMode="auto">
          <a:xfrm>
            <a:off x="0" y="1384814"/>
            <a:ext cx="406254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 b="1" dirty="0">
                <a:solidFill>
                  <a:srgbClr val="FFFFFF"/>
                </a:solidFill>
              </a:rPr>
              <a:t>四、</a:t>
            </a:r>
            <a:r>
              <a:rPr lang="zh-CN" altLang="en-US" sz="3200" b="1" dirty="0" smtClean="0">
                <a:solidFill>
                  <a:srgbClr val="FFFFFF"/>
                </a:solidFill>
              </a:rPr>
              <a:t>总　结</a:t>
            </a:r>
            <a:endParaRPr lang="zh-CN" altLang="zh-CN" sz="3200" b="1" dirty="0">
              <a:solidFill>
                <a:srgbClr val="FFFFFF"/>
              </a:solidFill>
            </a:endParaRPr>
          </a:p>
        </p:txBody>
      </p:sp>
      <p:sp>
        <p:nvSpPr>
          <p:cNvPr id="8" name="AutoShape 2794"/>
          <p:cNvSpPr>
            <a:spLocks noChangeArrowheads="1"/>
          </p:cNvSpPr>
          <p:nvPr/>
        </p:nvSpPr>
        <p:spPr bwMode="auto">
          <a:xfrm flipH="1">
            <a:off x="3904483" y="2636482"/>
            <a:ext cx="4383032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 b="1" dirty="0">
                <a:solidFill>
                  <a:srgbClr val="FFFFFF"/>
                </a:solidFill>
              </a:rPr>
              <a:t>４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.1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总　结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7" name="AutoShape 2794"/>
          <p:cNvSpPr>
            <a:spLocks noChangeArrowheads="1"/>
          </p:cNvSpPr>
          <p:nvPr/>
        </p:nvSpPr>
        <p:spPr bwMode="auto">
          <a:xfrm>
            <a:off x="0" y="1384814"/>
            <a:ext cx="4257206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4.1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总　结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42757" y="2933058"/>
            <a:ext cx="67345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　谢谢观赏</a:t>
            </a:r>
            <a:endParaRPr lang="en-US" altLang="zh-CN" sz="48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r"/>
            <a:r>
              <a:rPr lang="zh-CN" altLang="en-US" sz="36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请各位评委老师批评指正</a:t>
            </a:r>
            <a:endParaRPr lang="zh-CN" altLang="zh-CN" sz="36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0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sp>
        <p:nvSpPr>
          <p:cNvPr id="13" name="AutoShape 2794"/>
          <p:cNvSpPr>
            <a:spLocks noChangeArrowheads="1"/>
          </p:cNvSpPr>
          <p:nvPr/>
        </p:nvSpPr>
        <p:spPr bwMode="auto">
          <a:xfrm flipH="1">
            <a:off x="4433454" y="2233094"/>
            <a:ext cx="3199902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1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、背景及意义</a:t>
            </a:r>
            <a:endParaRPr lang="zh-CN" altLang="zh-CN" sz="2400" b="1" dirty="0">
              <a:solidFill>
                <a:srgbClr val="FFFFFF"/>
              </a:solidFill>
            </a:endParaRPr>
          </a:p>
        </p:txBody>
      </p:sp>
      <p:sp>
        <p:nvSpPr>
          <p:cNvPr id="15" name="AutoShape 2794"/>
          <p:cNvSpPr>
            <a:spLocks noChangeArrowheads="1"/>
          </p:cNvSpPr>
          <p:nvPr/>
        </p:nvSpPr>
        <p:spPr bwMode="auto">
          <a:xfrm flipH="1">
            <a:off x="4433454" y="3290369"/>
            <a:ext cx="3178735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rgbClr val="FFFFFF"/>
                </a:solidFill>
              </a:rPr>
              <a:t>2</a:t>
            </a:r>
            <a:r>
              <a:rPr lang="zh-CN" altLang="en-US" sz="2400" b="1" dirty="0">
                <a:solidFill>
                  <a:srgbClr val="FFFFFF"/>
                </a:solidFill>
              </a:rPr>
              <a:t>、国内外研究现状</a:t>
            </a:r>
            <a:endParaRPr lang="zh-CN" altLang="zh-CN" sz="2400" b="1" dirty="0">
              <a:solidFill>
                <a:srgbClr val="FFFFFF"/>
              </a:solidFill>
            </a:endParaRPr>
          </a:p>
        </p:txBody>
      </p:sp>
      <p:sp>
        <p:nvSpPr>
          <p:cNvPr id="16" name="AutoShape 2794"/>
          <p:cNvSpPr>
            <a:spLocks noChangeArrowheads="1"/>
          </p:cNvSpPr>
          <p:nvPr/>
        </p:nvSpPr>
        <p:spPr bwMode="auto">
          <a:xfrm flipH="1">
            <a:off x="4433454" y="4347644"/>
            <a:ext cx="315756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rgbClr val="FFFFFF"/>
                </a:solidFill>
              </a:rPr>
              <a:t>3</a:t>
            </a:r>
            <a:r>
              <a:rPr lang="zh-CN" altLang="en-US" sz="2400" b="1" dirty="0">
                <a:solidFill>
                  <a:srgbClr val="FFFFFF"/>
                </a:solidFill>
              </a:rPr>
              <a:t>、主要工作内容</a:t>
            </a:r>
            <a:endParaRPr lang="zh-CN" altLang="zh-CN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2794"/>
          <p:cNvSpPr>
            <a:spLocks noChangeArrowheads="1"/>
          </p:cNvSpPr>
          <p:nvPr/>
        </p:nvSpPr>
        <p:spPr bwMode="auto">
          <a:xfrm flipH="1">
            <a:off x="4433454" y="5404919"/>
            <a:ext cx="3136403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4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、总结</a:t>
            </a:r>
            <a:endParaRPr lang="zh-CN" altLang="zh-CN" sz="24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2" name="AutoShape 2794"/>
          <p:cNvSpPr>
            <a:spLocks noChangeArrowheads="1"/>
          </p:cNvSpPr>
          <p:nvPr/>
        </p:nvSpPr>
        <p:spPr bwMode="auto">
          <a:xfrm>
            <a:off x="-1" y="1384814"/>
            <a:ext cx="4433455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600" b="1" dirty="0" smtClean="0">
                <a:solidFill>
                  <a:srgbClr val="FFFFFF"/>
                </a:solidFill>
              </a:rPr>
              <a:t>主要答辩内容</a:t>
            </a:r>
            <a:endParaRPr lang="zh-CN" altLang="zh-CN" sz="36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7" name="AutoShape 2794"/>
          <p:cNvSpPr>
            <a:spLocks noChangeArrowheads="1"/>
          </p:cNvSpPr>
          <p:nvPr/>
        </p:nvSpPr>
        <p:spPr bwMode="auto">
          <a:xfrm flipH="1">
            <a:off x="4627418" y="2792837"/>
            <a:ext cx="4383032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1.1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课题的背景、目的和意义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sp>
        <p:nvSpPr>
          <p:cNvPr id="8" name="AutoShape 2794"/>
          <p:cNvSpPr>
            <a:spLocks noChangeArrowheads="1"/>
          </p:cNvSpPr>
          <p:nvPr/>
        </p:nvSpPr>
        <p:spPr bwMode="auto">
          <a:xfrm>
            <a:off x="0" y="1384814"/>
            <a:ext cx="4627418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 b="1" dirty="0">
                <a:solidFill>
                  <a:srgbClr val="FFFFFF"/>
                </a:solidFill>
              </a:rPr>
              <a:t>一</a:t>
            </a:r>
            <a:r>
              <a:rPr lang="zh-CN" altLang="en-US" sz="3200" b="1" dirty="0" smtClean="0">
                <a:solidFill>
                  <a:srgbClr val="FFFFFF"/>
                </a:solidFill>
              </a:rPr>
              <a:t>、背景</a:t>
            </a:r>
            <a:r>
              <a:rPr lang="zh-CN" altLang="en-US" sz="3200" b="1" dirty="0">
                <a:solidFill>
                  <a:srgbClr val="FFFFFF"/>
                </a:solidFill>
              </a:rPr>
              <a:t>、目的和意义</a:t>
            </a:r>
            <a:endParaRPr lang="zh-CN" altLang="zh-CN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65332" y="2618640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/>
              <a:t>背景：</a:t>
            </a:r>
            <a:endParaRPr lang="zh-CN" altLang="zh-CN" sz="2800" b="1" dirty="0"/>
          </a:p>
        </p:txBody>
      </p:sp>
      <p:sp>
        <p:nvSpPr>
          <p:cNvPr id="7" name="AutoShape 2794"/>
          <p:cNvSpPr>
            <a:spLocks noChangeArrowheads="1"/>
          </p:cNvSpPr>
          <p:nvPr/>
        </p:nvSpPr>
        <p:spPr bwMode="auto">
          <a:xfrm>
            <a:off x="0" y="1384814"/>
            <a:ext cx="4257206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1.1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课题的背景、目的和意义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5332" y="3788333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/>
              <a:t>目的：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1965332" y="4958025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/>
              <a:t>意义：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4913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8" name="AutoShape 2794"/>
          <p:cNvSpPr>
            <a:spLocks noChangeArrowheads="1"/>
          </p:cNvSpPr>
          <p:nvPr/>
        </p:nvSpPr>
        <p:spPr bwMode="auto">
          <a:xfrm>
            <a:off x="0" y="1384814"/>
            <a:ext cx="4197927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 b="1" dirty="0" smtClean="0">
                <a:solidFill>
                  <a:srgbClr val="FFFFFF"/>
                </a:solidFill>
              </a:rPr>
              <a:t>二</a:t>
            </a:r>
            <a:r>
              <a:rPr lang="zh-CN" altLang="en-US" sz="3200" b="1" dirty="0">
                <a:solidFill>
                  <a:srgbClr val="FFFFFF"/>
                </a:solidFill>
              </a:rPr>
              <a:t>、国内外研究</a:t>
            </a:r>
            <a:r>
              <a:rPr lang="zh-CN" altLang="en-US" sz="3200" b="1" dirty="0" smtClean="0">
                <a:solidFill>
                  <a:srgbClr val="FFFFFF"/>
                </a:solidFill>
              </a:rPr>
              <a:t>现状</a:t>
            </a:r>
            <a:endParaRPr lang="zh-CN" altLang="zh-CN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2794"/>
          <p:cNvSpPr>
            <a:spLocks noChangeArrowheads="1"/>
          </p:cNvSpPr>
          <p:nvPr/>
        </p:nvSpPr>
        <p:spPr bwMode="auto">
          <a:xfrm flipH="1">
            <a:off x="4062549" y="2631334"/>
            <a:ext cx="4383032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 b="1" dirty="0">
                <a:solidFill>
                  <a:srgbClr val="FFFFFF"/>
                </a:solidFill>
              </a:rPr>
              <a:t>２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.1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在线测试系统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sp>
        <p:nvSpPr>
          <p:cNvPr id="12" name="AutoShape 2794"/>
          <p:cNvSpPr>
            <a:spLocks noChangeArrowheads="1"/>
          </p:cNvSpPr>
          <p:nvPr/>
        </p:nvSpPr>
        <p:spPr bwMode="auto">
          <a:xfrm flipH="1">
            <a:off x="4062549" y="3695979"/>
            <a:ext cx="4383032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 b="1" dirty="0">
                <a:solidFill>
                  <a:srgbClr val="FFFFFF"/>
                </a:solidFill>
              </a:rPr>
              <a:t>２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.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２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 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Ｄｏｃｋｅｒ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技术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65332" y="2618640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背景：</a:t>
            </a:r>
            <a:endParaRPr lang="zh-CN" altLang="zh-CN" sz="2800" b="1" dirty="0"/>
          </a:p>
        </p:txBody>
      </p:sp>
      <p:sp>
        <p:nvSpPr>
          <p:cNvPr id="7" name="AutoShape 2794"/>
          <p:cNvSpPr>
            <a:spLocks noChangeArrowheads="1"/>
          </p:cNvSpPr>
          <p:nvPr/>
        </p:nvSpPr>
        <p:spPr bwMode="auto">
          <a:xfrm>
            <a:off x="0" y="1384814"/>
            <a:ext cx="4257206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rgbClr val="FFFFFF"/>
                </a:solidFill>
              </a:rPr>
              <a:t>2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.1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课题的背景、目的和意义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5332" y="3788333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/>
              <a:t>目的：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1965332" y="4958025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/>
              <a:t>意义：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2740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7" name="AutoShape 2794"/>
          <p:cNvSpPr>
            <a:spLocks noChangeArrowheads="1"/>
          </p:cNvSpPr>
          <p:nvPr/>
        </p:nvSpPr>
        <p:spPr bwMode="auto">
          <a:xfrm flipH="1">
            <a:off x="4062549" y="2011090"/>
            <a:ext cx="3546761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3.1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开发技术与环境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sp>
        <p:nvSpPr>
          <p:cNvPr id="8" name="AutoShape 2794"/>
          <p:cNvSpPr>
            <a:spLocks noChangeArrowheads="1"/>
          </p:cNvSpPr>
          <p:nvPr/>
        </p:nvSpPr>
        <p:spPr bwMode="auto">
          <a:xfrm flipH="1">
            <a:off x="4062549" y="2913677"/>
            <a:ext cx="3546761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3.2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系统需求分析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sp>
        <p:nvSpPr>
          <p:cNvPr id="9" name="AutoShape 2794"/>
          <p:cNvSpPr>
            <a:spLocks noChangeArrowheads="1"/>
          </p:cNvSpPr>
          <p:nvPr/>
        </p:nvSpPr>
        <p:spPr bwMode="auto">
          <a:xfrm flipH="1">
            <a:off x="4062549" y="3859126"/>
            <a:ext cx="3546761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3.3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系统总体结构设计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sp>
        <p:nvSpPr>
          <p:cNvPr id="10" name="AutoShape 2794"/>
          <p:cNvSpPr>
            <a:spLocks noChangeArrowheads="1"/>
          </p:cNvSpPr>
          <p:nvPr/>
        </p:nvSpPr>
        <p:spPr bwMode="auto">
          <a:xfrm flipH="1">
            <a:off x="4062549" y="4785796"/>
            <a:ext cx="3546761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3.4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系统后台实现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sp>
        <p:nvSpPr>
          <p:cNvPr id="11" name="AutoShape 2794"/>
          <p:cNvSpPr>
            <a:spLocks noChangeArrowheads="1"/>
          </p:cNvSpPr>
          <p:nvPr/>
        </p:nvSpPr>
        <p:spPr bwMode="auto">
          <a:xfrm flipH="1">
            <a:off x="4062549" y="5712466"/>
            <a:ext cx="3546761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3.5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系统前台实现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sp>
        <p:nvSpPr>
          <p:cNvPr id="12" name="AutoShape 2794"/>
          <p:cNvSpPr>
            <a:spLocks noChangeArrowheads="1"/>
          </p:cNvSpPr>
          <p:nvPr/>
        </p:nvSpPr>
        <p:spPr bwMode="auto">
          <a:xfrm>
            <a:off x="0" y="1384814"/>
            <a:ext cx="406254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 b="1" dirty="0">
                <a:solidFill>
                  <a:srgbClr val="FFFFFF"/>
                </a:solidFill>
              </a:rPr>
              <a:t>三、主要工作内容</a:t>
            </a:r>
            <a:endParaRPr lang="zh-CN" altLang="zh-CN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37041" y="2498720"/>
            <a:ext cx="4942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开发技术：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SSM</a:t>
            </a:r>
            <a:r>
              <a:rPr lang="zh-CN" altLang="en-US" sz="2800" b="1" dirty="0"/>
              <a:t>框架</a:t>
            </a:r>
            <a:endParaRPr lang="zh-CN" altLang="zh-CN" sz="2800" b="1" dirty="0"/>
          </a:p>
        </p:txBody>
      </p:sp>
      <p:sp>
        <p:nvSpPr>
          <p:cNvPr id="7" name="AutoShape 2794"/>
          <p:cNvSpPr>
            <a:spLocks noChangeArrowheads="1"/>
          </p:cNvSpPr>
          <p:nvPr/>
        </p:nvSpPr>
        <p:spPr bwMode="auto">
          <a:xfrm>
            <a:off x="0" y="1384814"/>
            <a:ext cx="4257206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3.1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开发技术与环境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7041" y="3288745"/>
            <a:ext cx="6513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数据库：</a:t>
            </a:r>
            <a:r>
              <a:rPr lang="en-US" altLang="zh-CN" sz="2800" b="1" dirty="0"/>
              <a:t>MySQL5.6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MongoDB3.2.4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1837041" y="4078770"/>
            <a:ext cx="4839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开发工具：</a:t>
            </a:r>
            <a:r>
              <a:rPr lang="en-US" altLang="zh-CN" sz="2800" b="1" dirty="0" err="1"/>
              <a:t>Intellij</a:t>
            </a:r>
            <a:r>
              <a:rPr lang="en-US" altLang="zh-CN" sz="2800" b="1" dirty="0"/>
              <a:t> IDEA 15</a:t>
            </a:r>
            <a:endParaRPr lang="zh-CN" altLang="zh-CN" sz="2800" b="1" dirty="0"/>
          </a:p>
        </p:txBody>
      </p:sp>
      <p:sp>
        <p:nvSpPr>
          <p:cNvPr id="10" name="矩形 9"/>
          <p:cNvSpPr/>
          <p:nvPr/>
        </p:nvSpPr>
        <p:spPr>
          <a:xfrm>
            <a:off x="1837041" y="4868795"/>
            <a:ext cx="4504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开发</a:t>
            </a:r>
            <a:r>
              <a:rPr lang="zh-CN" altLang="en-US" sz="2800" b="1" dirty="0" smtClean="0"/>
              <a:t>系统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Windows10</a:t>
            </a:r>
            <a:endParaRPr lang="zh-CN" altLang="zh-CN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1837041" y="5651356"/>
            <a:ext cx="3860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生产</a:t>
            </a:r>
            <a:r>
              <a:rPr lang="zh-CN" altLang="en-US" sz="2800" b="1" dirty="0" smtClean="0"/>
              <a:t>系统：</a:t>
            </a:r>
            <a:r>
              <a:rPr lang="en-US" altLang="zh-CN" sz="2800" b="1" dirty="0" smtClean="0"/>
              <a:t>CentOS7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5010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0" y="0"/>
            <a:ext cx="12191999" cy="1007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2549" cy="997216"/>
          </a:xfrm>
          <a:prstGeom prst="rect">
            <a:avLst/>
          </a:prstGeom>
        </p:spPr>
      </p:pic>
      <p:sp>
        <p:nvSpPr>
          <p:cNvPr id="17" name="AutoShape 2794"/>
          <p:cNvSpPr>
            <a:spLocks noChangeArrowheads="1"/>
          </p:cNvSpPr>
          <p:nvPr/>
        </p:nvSpPr>
        <p:spPr bwMode="auto">
          <a:xfrm>
            <a:off x="7975600" y="330467"/>
            <a:ext cx="4216399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600" b="1" dirty="0" smtClean="0">
                <a:solidFill>
                  <a:srgbClr val="FFFFFF"/>
                </a:solidFill>
              </a:rPr>
              <a:t>基于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B/S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模式的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Java</a:t>
            </a:r>
            <a:r>
              <a:rPr lang="zh-CN" altLang="zh-CN" sz="1600" b="1" dirty="0" smtClean="0">
                <a:solidFill>
                  <a:srgbClr val="FFFFFF"/>
                </a:solidFill>
              </a:rPr>
              <a:t>编程知识在线测试系统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8"/>
          <a:stretch/>
        </p:blipFill>
        <p:spPr>
          <a:xfrm>
            <a:off x="1" y="6663595"/>
            <a:ext cx="12191999" cy="84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81657" y="2419788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学生用例</a:t>
            </a:r>
            <a:endParaRPr lang="zh-CN" altLang="zh-CN" sz="2800" b="1" dirty="0"/>
          </a:p>
        </p:txBody>
      </p:sp>
      <p:sp>
        <p:nvSpPr>
          <p:cNvPr id="7" name="AutoShape 2794"/>
          <p:cNvSpPr>
            <a:spLocks noChangeArrowheads="1"/>
          </p:cNvSpPr>
          <p:nvPr/>
        </p:nvSpPr>
        <p:spPr bwMode="auto">
          <a:xfrm>
            <a:off x="0" y="1384814"/>
            <a:ext cx="4257206" cy="666749"/>
          </a:xfrm>
          <a:prstGeom prst="chevron">
            <a:avLst>
              <a:gd name="adj" fmla="val 32173"/>
            </a:avLst>
          </a:prstGeom>
          <a:solidFill>
            <a:srgbClr val="009FD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rgbClr val="FFFFFF"/>
                </a:solidFill>
              </a:rPr>
              <a:t>3.2 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系统需求分析</a:t>
            </a:r>
            <a:endParaRPr lang="zh-CN" altLang="zh-CN" sz="2400" b="1" dirty="0" smtClean="0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2183249"/>
            <a:ext cx="4698999" cy="436620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761030" y="2419788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b="1" dirty="0"/>
              <a:t>管理员</a:t>
            </a:r>
            <a:r>
              <a:rPr lang="zh-CN" altLang="en-US" sz="2800" b="1" dirty="0" smtClean="0"/>
              <a:t>用例</a:t>
            </a:r>
            <a:endParaRPr lang="zh-CN" altLang="zh-CN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928" y="2183250"/>
            <a:ext cx="5344888" cy="434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347</Words>
  <Application>Microsoft Office PowerPoint</Application>
  <PresentationFormat>宽屏</PresentationFormat>
  <Paragraphs>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华文行楷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wei</dc:creator>
  <cp:lastModifiedBy>zhang wei</cp:lastModifiedBy>
  <cp:revision>48</cp:revision>
  <dcterms:created xsi:type="dcterms:W3CDTF">2016-05-25T11:33:12Z</dcterms:created>
  <dcterms:modified xsi:type="dcterms:W3CDTF">2016-05-28T12:38:12Z</dcterms:modified>
</cp:coreProperties>
</file>