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5" r:id="rId4"/>
    <p:sldId id="282" r:id="rId5"/>
    <p:sldId id="277" r:id="rId6"/>
    <p:sldId id="278" r:id="rId7"/>
    <p:sldId id="279" r:id="rId8"/>
    <p:sldId id="280" r:id="rId9"/>
    <p:sldId id="303" r:id="rId10"/>
    <p:sldId id="281" r:id="rId11"/>
    <p:sldId id="305" r:id="rId12"/>
    <p:sldId id="306" r:id="rId13"/>
    <p:sldId id="301" r:id="rId14"/>
    <p:sldId id="286" r:id="rId15"/>
    <p:sldId id="287" r:id="rId16"/>
    <p:sldId id="295" r:id="rId17"/>
    <p:sldId id="292" r:id="rId18"/>
    <p:sldId id="291" r:id="rId19"/>
    <p:sldId id="293" r:id="rId20"/>
    <p:sldId id="294" r:id="rId21"/>
    <p:sldId id="288" r:id="rId22"/>
    <p:sldId id="296" r:id="rId23"/>
    <p:sldId id="297" r:id="rId24"/>
    <p:sldId id="298" r:id="rId25"/>
    <p:sldId id="299" r:id="rId26"/>
    <p:sldId id="300" r:id="rId27"/>
    <p:sldId id="302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FD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60"/>
  </p:normalViewPr>
  <p:slideViewPr>
    <p:cSldViewPr snapToGrid="0">
      <p:cViewPr>
        <p:scale>
          <a:sx n="96" d="100"/>
          <a:sy n="96" d="100"/>
        </p:scale>
        <p:origin x="690" y="-534"/>
      </p:cViewPr>
      <p:guideLst>
        <p:guide orient="horz" pos="2160"/>
        <p:guide pos="2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1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9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8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AACB-D4CE-4849-8240-8535E08C42D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4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jpe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4463" y="1724243"/>
            <a:ext cx="65950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700" b="1" dirty="0"/>
              <a:t>基于</a:t>
            </a:r>
            <a:r>
              <a:rPr lang="en-US" altLang="zh-CN" sz="2700" b="1" dirty="0"/>
              <a:t>B/S</a:t>
            </a:r>
            <a:r>
              <a:rPr lang="zh-CN" altLang="zh-CN" sz="2700" b="1" dirty="0"/>
              <a:t>模式的</a:t>
            </a:r>
            <a:r>
              <a:rPr lang="en-US" altLang="zh-CN" sz="2700" b="1" dirty="0"/>
              <a:t>Java</a:t>
            </a:r>
            <a:r>
              <a:rPr lang="zh-CN" altLang="zh-CN" sz="2700" b="1" dirty="0"/>
              <a:t>编程知识在线测试系统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49016" y="309759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答  辩  人：张　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49016" y="34283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指导教师：宋洪涛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49016" y="37591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专　　业：国家保密学院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9016" y="408998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班　　级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20122111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49015" y="442078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学　　号：</a:t>
            </a:r>
            <a:r>
              <a:rPr lang="en-US" altLang="zh-CN" b="1" dirty="0"/>
              <a:t>2012211127</a:t>
            </a:r>
            <a:endParaRPr lang="zh-CN" altLang="en-US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3.3 </a:t>
            </a:r>
            <a:r>
              <a:rPr lang="zh-CN" altLang="en-US" sz="2000" b="1" dirty="0">
                <a:solidFill>
                  <a:srgbClr val="FFFFFF"/>
                </a:solidFill>
              </a:rPr>
              <a:t>系统总体结构设计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215476" y="2070679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3.3.1 </a:t>
            </a:r>
            <a:r>
              <a:rPr lang="zh-CN" altLang="en-US" sz="2100" b="1" dirty="0" smtClean="0"/>
              <a:t>系统</a:t>
            </a:r>
            <a:r>
              <a:rPr lang="zh-CN" altLang="en-US" sz="2100" b="1" dirty="0"/>
              <a:t>结构</a:t>
            </a:r>
            <a:endParaRPr lang="zh-CN" altLang="zh-CN" sz="2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2617" y="39579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52" y="2165268"/>
            <a:ext cx="6505280" cy="42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3.3 </a:t>
            </a:r>
            <a:r>
              <a:rPr lang="zh-CN" altLang="en-US" sz="2000" b="1" dirty="0">
                <a:solidFill>
                  <a:srgbClr val="FFFFFF"/>
                </a:solidFill>
              </a:rPr>
              <a:t>系统总体结构设计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215476" y="2070679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3.3.1 </a:t>
            </a:r>
            <a:r>
              <a:rPr lang="zh-CN" altLang="en-US" sz="2100" b="1" dirty="0" smtClean="0"/>
              <a:t>系统</a:t>
            </a:r>
            <a:r>
              <a:rPr lang="zh-CN" altLang="en-US" sz="2100" b="1" dirty="0"/>
              <a:t>结构</a:t>
            </a:r>
            <a:endParaRPr lang="zh-CN" altLang="zh-CN" sz="2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2049" y="27519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92" y="1864538"/>
            <a:ext cx="5404339" cy="46683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8" y="3059722"/>
            <a:ext cx="2766700" cy="201115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50455" y="1549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30062" y="2188000"/>
            <a:ext cx="0" cy="3943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3.3 </a:t>
            </a:r>
            <a:r>
              <a:rPr lang="zh-CN" altLang="en-US" sz="2000" b="1" dirty="0">
                <a:solidFill>
                  <a:srgbClr val="FFFFFF"/>
                </a:solidFill>
              </a:rPr>
              <a:t>系统总体结构设计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215476" y="2070679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3.3.1 </a:t>
            </a:r>
            <a:r>
              <a:rPr lang="zh-CN" altLang="en-US" sz="2100" b="1" dirty="0" smtClean="0"/>
              <a:t>系统</a:t>
            </a:r>
            <a:r>
              <a:rPr lang="zh-CN" altLang="en-US" sz="2100" b="1" dirty="0"/>
              <a:t>结构</a:t>
            </a:r>
            <a:endParaRPr lang="zh-CN" altLang="zh-CN" sz="2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539190" y="1525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968" y="1847687"/>
            <a:ext cx="5448440" cy="47293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38346" y="2835704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76" y="3182690"/>
            <a:ext cx="2740538" cy="2367305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130062" y="2188000"/>
            <a:ext cx="0" cy="39431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3.3 </a:t>
            </a:r>
            <a:r>
              <a:rPr lang="zh-CN" altLang="en-US" sz="2000" b="1" dirty="0">
                <a:solidFill>
                  <a:srgbClr val="FFFFFF"/>
                </a:solidFill>
              </a:rPr>
              <a:t>系统总体结构设计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116249" y="2141146"/>
            <a:ext cx="24144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3.3.2 </a:t>
            </a:r>
            <a:r>
              <a:rPr lang="zh-CN" altLang="en-US" sz="2100" b="1" dirty="0" smtClean="0"/>
              <a:t>总体</a:t>
            </a:r>
            <a:r>
              <a:rPr lang="zh-CN" altLang="en-US" sz="2100" b="1" dirty="0" smtClean="0"/>
              <a:t>业务流程</a:t>
            </a:r>
            <a:endParaRPr lang="zh-CN" altLang="zh-CN" sz="21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0" y="870039"/>
            <a:ext cx="8836736" cy="56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3.4 </a:t>
            </a:r>
            <a:r>
              <a:rPr lang="zh-CN" altLang="en-US" sz="2000" b="1" dirty="0">
                <a:solidFill>
                  <a:srgbClr val="FFFFFF"/>
                </a:solidFill>
              </a:rPr>
              <a:t>系统数据库设计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r="55923"/>
          <a:stretch/>
        </p:blipFill>
        <p:spPr>
          <a:xfrm>
            <a:off x="445550" y="2003537"/>
            <a:ext cx="3513676" cy="3102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3" r="3556" b="3122"/>
          <a:stretch/>
        </p:blipFill>
        <p:spPr>
          <a:xfrm>
            <a:off x="4235278" y="2016371"/>
            <a:ext cx="4521860" cy="30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50215" y="5341712"/>
            <a:ext cx="3204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mongo_paper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test_case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键表：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mongo_primary_key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3499" y="5355441"/>
            <a:ext cx="3510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MySQL</a:t>
            </a:r>
            <a:r>
              <a:rPr lang="zh-CN" altLang="zh-CN" dirty="0"/>
              <a:t>数据库中</a:t>
            </a:r>
            <a:r>
              <a:rPr lang="zh-CN" altLang="en-US" dirty="0"/>
              <a:t>表</a:t>
            </a:r>
            <a:r>
              <a:rPr lang="zh-CN" altLang="zh-CN" dirty="0"/>
              <a:t>：</a:t>
            </a:r>
            <a:endParaRPr lang="en-US" altLang="zh-CN" dirty="0"/>
          </a:p>
          <a:p>
            <a:r>
              <a:rPr lang="zh-CN" altLang="zh-CN" dirty="0"/>
              <a:t>用户</a:t>
            </a:r>
            <a:r>
              <a:rPr lang="zh-CN" altLang="zh-CN" dirty="0"/>
              <a:t>表：</a:t>
            </a:r>
            <a:r>
              <a:rPr lang="en-US" altLang="zh-CN" dirty="0"/>
              <a:t>user</a:t>
            </a:r>
            <a:r>
              <a:rPr lang="zh-CN" altLang="zh-CN" dirty="0"/>
              <a:t>、试题</a:t>
            </a:r>
            <a:r>
              <a:rPr lang="zh-CN" altLang="zh-CN" dirty="0"/>
              <a:t>表：</a:t>
            </a:r>
            <a:r>
              <a:rPr lang="en-US" altLang="zh-CN" dirty="0"/>
              <a:t>question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zh-CN" altLang="zh-CN" dirty="0"/>
              <a:t>标签</a:t>
            </a:r>
            <a:r>
              <a:rPr lang="zh-CN" altLang="zh-CN" dirty="0"/>
              <a:t>表：</a:t>
            </a:r>
            <a:r>
              <a:rPr lang="en-US" altLang="zh-CN" dirty="0"/>
              <a:t>tag</a:t>
            </a:r>
            <a:r>
              <a:rPr lang="zh-CN" altLang="zh-CN" dirty="0"/>
              <a:t>、试卷</a:t>
            </a:r>
            <a:r>
              <a:rPr lang="zh-CN" altLang="zh-CN" dirty="0"/>
              <a:t>表：</a:t>
            </a:r>
            <a:r>
              <a:rPr lang="en-US" altLang="zh-CN" dirty="0"/>
              <a:t>paper</a:t>
            </a:r>
            <a:r>
              <a:rPr lang="zh-CN" altLang="zh-CN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7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3.5 </a:t>
            </a:r>
            <a:r>
              <a:rPr lang="zh-CN" altLang="en-US" sz="2000" b="1" dirty="0">
                <a:solidFill>
                  <a:srgbClr val="FFFFFF"/>
                </a:solidFill>
              </a:rPr>
              <a:t>系统后台实现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209776" y="2092631"/>
            <a:ext cx="21451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3.5.1 </a:t>
            </a:r>
            <a:r>
              <a:rPr lang="zh-CN" altLang="en-US" sz="2100" b="1" dirty="0" smtClean="0"/>
              <a:t>登陆</a:t>
            </a:r>
            <a:r>
              <a:rPr lang="zh-CN" altLang="en-US" sz="2100" b="1" dirty="0" smtClean="0"/>
              <a:t>、注册</a:t>
            </a:r>
            <a:endParaRPr lang="zh-CN" altLang="zh-CN" sz="21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8" t="12116" r="31944" b="5290"/>
          <a:stretch/>
        </p:blipFill>
        <p:spPr>
          <a:xfrm>
            <a:off x="3484190" y="2174693"/>
            <a:ext cx="2497511" cy="3382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4" r="32537"/>
          <a:stretch/>
        </p:blipFill>
        <p:spPr>
          <a:xfrm>
            <a:off x="6271846" y="2174693"/>
            <a:ext cx="2486394" cy="3382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3626" y="2890278"/>
            <a:ext cx="3071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、验证码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，并有二次验证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、密码传输使用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、身份验证使用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2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3.5 </a:t>
            </a:r>
            <a:r>
              <a:rPr lang="zh-CN" altLang="en-US" sz="2000" b="1" dirty="0">
                <a:solidFill>
                  <a:srgbClr val="FFFFFF"/>
                </a:solidFill>
              </a:rPr>
              <a:t>系统后台实现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75126" y="2092631"/>
            <a:ext cx="24144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3.5.2 </a:t>
            </a:r>
            <a:r>
              <a:rPr lang="zh-CN" altLang="en-US" sz="2100" b="1" dirty="0" smtClean="0"/>
              <a:t>个人</a:t>
            </a:r>
            <a:r>
              <a:rPr lang="zh-CN" altLang="en-US" sz="2100" b="1" dirty="0" smtClean="0"/>
              <a:t>资料管理</a:t>
            </a:r>
            <a:endParaRPr lang="zh-CN" altLang="zh-CN" sz="21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43626" y="2890278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、更新个人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、退出系统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8" b="20994"/>
          <a:stretch/>
        </p:blipFill>
        <p:spPr>
          <a:xfrm>
            <a:off x="2489570" y="2180069"/>
            <a:ext cx="6358710" cy="264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43626" y="5383449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系统已完成基本资料修改，以及退出系统功能，该模块已经完成头像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，头像存储使用第三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7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3.5 </a:t>
            </a:r>
            <a:r>
              <a:rPr lang="zh-CN" altLang="en-US" sz="2000" b="1" dirty="0">
                <a:solidFill>
                  <a:srgbClr val="FFFFFF"/>
                </a:solidFill>
              </a:rPr>
              <a:t>系统后台实现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215475" y="2070679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3.5.3 </a:t>
            </a:r>
            <a:r>
              <a:rPr lang="zh-CN" altLang="en-US" sz="2100" b="1" dirty="0" smtClean="0"/>
              <a:t>试题</a:t>
            </a:r>
            <a:r>
              <a:rPr lang="zh-CN" altLang="en-US" sz="2100" b="1" dirty="0" smtClean="0"/>
              <a:t>管理</a:t>
            </a:r>
            <a:endParaRPr lang="zh-CN" altLang="zh-CN" sz="21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9" b="6380"/>
          <a:stretch/>
        </p:blipFill>
        <p:spPr>
          <a:xfrm>
            <a:off x="2274277" y="2165163"/>
            <a:ext cx="6637969" cy="317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49325" y="2686290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、删除试题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4277" y="5698793"/>
            <a:ext cx="6185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试题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类型：单选、多选、编程题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试题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、操作系统、计算机网络、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9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3.5 </a:t>
            </a:r>
            <a:r>
              <a:rPr lang="zh-CN" altLang="en-US" sz="2000" b="1" dirty="0">
                <a:solidFill>
                  <a:srgbClr val="FFFFFF"/>
                </a:solidFill>
              </a:rPr>
              <a:t>系统后台实现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81625" y="2064532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3.5.4 </a:t>
            </a:r>
            <a:r>
              <a:rPr lang="zh-CN" altLang="en-US" sz="2100" b="1" dirty="0" smtClean="0"/>
              <a:t>试卷</a:t>
            </a:r>
            <a:r>
              <a:rPr lang="zh-CN" altLang="en-US" sz="2100" b="1" dirty="0" smtClean="0"/>
              <a:t>管理</a:t>
            </a:r>
            <a:endParaRPr lang="zh-CN" altLang="zh-CN" sz="21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17"/>
          <a:stretch/>
        </p:blipFill>
        <p:spPr>
          <a:xfrm>
            <a:off x="1957460" y="2165268"/>
            <a:ext cx="6898907" cy="26259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37604" y="2931840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、关闭试卷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7460" y="5380304"/>
            <a:ext cx="6933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试卷详细内容和试卷的属性分开存储，详细内容存储在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，主要属性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8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3.5 </a:t>
            </a:r>
            <a:r>
              <a:rPr lang="zh-CN" altLang="en-US" sz="2000" b="1" dirty="0">
                <a:solidFill>
                  <a:srgbClr val="FFFFFF"/>
                </a:solidFill>
              </a:rPr>
              <a:t>系统后台实现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245935" y="2070679"/>
            <a:ext cx="18149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3.5.5</a:t>
            </a:r>
            <a:r>
              <a:rPr lang="zh-CN" altLang="en-US" sz="2100" b="1" dirty="0" smtClean="0"/>
              <a:t>用户</a:t>
            </a:r>
            <a:r>
              <a:rPr lang="zh-CN" altLang="en-US" sz="2100" b="1" dirty="0" smtClean="0"/>
              <a:t>管理</a:t>
            </a:r>
            <a:endParaRPr lang="zh-CN" altLang="zh-CN" sz="21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4834" y="2984847"/>
            <a:ext cx="1473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、审核用户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686" y="5904487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用户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在系统中目前分为两种角色：普通用户即学生、管理员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3618"/>
          <a:stretch/>
        </p:blipFill>
        <p:spPr>
          <a:xfrm>
            <a:off x="2098431" y="2168990"/>
            <a:ext cx="6716693" cy="3305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6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 flipH="1">
            <a:off x="3325089" y="2126098"/>
            <a:ext cx="2836565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一、背景、目的及</a:t>
            </a:r>
            <a:r>
              <a:rPr lang="zh-CN" altLang="en-US" b="1" dirty="0">
                <a:solidFill>
                  <a:srgbClr val="FFFFFF"/>
                </a:solidFill>
              </a:rPr>
              <a:t>意义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18" name="AutoShape 2794"/>
          <p:cNvSpPr>
            <a:spLocks noChangeArrowheads="1"/>
          </p:cNvSpPr>
          <p:nvPr/>
        </p:nvSpPr>
        <p:spPr bwMode="auto">
          <a:xfrm flipH="1">
            <a:off x="3325090" y="2919054"/>
            <a:ext cx="2817801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solidFill>
                  <a:srgbClr val="FFFFFF"/>
                </a:solidFill>
              </a:rPr>
              <a:t>二</a:t>
            </a:r>
            <a:r>
              <a:rPr lang="zh-CN" altLang="en-US" b="1" dirty="0" smtClean="0">
                <a:solidFill>
                  <a:srgbClr val="FFFFFF"/>
                </a:solidFill>
              </a:rPr>
              <a:t>、</a:t>
            </a:r>
            <a:r>
              <a:rPr lang="zh-CN" altLang="en-US" b="1" dirty="0">
                <a:solidFill>
                  <a:srgbClr val="FFFFFF"/>
                </a:solidFill>
              </a:rPr>
              <a:t>国内外研究现状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20" name="AutoShape 2794"/>
          <p:cNvSpPr>
            <a:spLocks noChangeArrowheads="1"/>
          </p:cNvSpPr>
          <p:nvPr/>
        </p:nvSpPr>
        <p:spPr bwMode="auto">
          <a:xfrm flipH="1">
            <a:off x="3325090" y="3712010"/>
            <a:ext cx="279903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三、</a:t>
            </a:r>
            <a:r>
              <a:rPr lang="zh-CN" altLang="en-US" b="1" dirty="0">
                <a:solidFill>
                  <a:srgbClr val="FFFFFF"/>
                </a:solidFill>
              </a:rPr>
              <a:t>主要工作内容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21" name="AutoShape 2794"/>
          <p:cNvSpPr>
            <a:spLocks noChangeArrowheads="1"/>
          </p:cNvSpPr>
          <p:nvPr/>
        </p:nvSpPr>
        <p:spPr bwMode="auto">
          <a:xfrm flipH="1">
            <a:off x="3325091" y="4504967"/>
            <a:ext cx="2780276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四、</a:t>
            </a:r>
            <a:r>
              <a:rPr lang="zh-CN" altLang="en-US" b="1" dirty="0">
                <a:solidFill>
                  <a:srgbClr val="FFFFFF"/>
                </a:solidFill>
              </a:rPr>
              <a:t>总结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325091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700" b="1" dirty="0">
                <a:solidFill>
                  <a:srgbClr val="FFFFFF"/>
                </a:solidFill>
              </a:rPr>
              <a:t>主要答辩内容</a:t>
            </a:r>
            <a:endParaRPr lang="zh-CN" altLang="zh-CN" sz="27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</p:spTree>
    <p:extLst>
      <p:ext uri="{BB962C8B-B14F-4D97-AF65-F5344CB8AC3E}">
        <p14:creationId xmlns:p14="http://schemas.microsoft.com/office/powerpoint/2010/main" val="799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3.5 </a:t>
            </a:r>
            <a:r>
              <a:rPr lang="zh-CN" altLang="en-US" sz="2000" b="1" dirty="0">
                <a:solidFill>
                  <a:srgbClr val="FFFFFF"/>
                </a:solidFill>
              </a:rPr>
              <a:t>系统后台实现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7105" y="2025927"/>
            <a:ext cx="24144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3.5.6 </a:t>
            </a:r>
            <a:r>
              <a:rPr lang="zh-CN" altLang="en-US" sz="2100" b="1" dirty="0" smtClean="0"/>
              <a:t>系统数据分析</a:t>
            </a:r>
            <a:endParaRPr lang="zh-CN" altLang="zh-CN" sz="21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203331" y="570786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系统数据分析主要对系统整个试题库和试题状态进行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主要作用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用于监控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并提升整个系统的试题质量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11192" r="10264"/>
          <a:stretch/>
        </p:blipFill>
        <p:spPr>
          <a:xfrm>
            <a:off x="3203331" y="2119778"/>
            <a:ext cx="5556740" cy="3363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9516" y="3376116"/>
            <a:ext cx="2840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题型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知识技能作答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7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3.6 </a:t>
            </a:r>
            <a:r>
              <a:rPr lang="zh-CN" altLang="en-US" sz="2000" b="1" dirty="0">
                <a:solidFill>
                  <a:srgbClr val="FFFFFF"/>
                </a:solidFill>
              </a:rPr>
              <a:t>系统前台实现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125981" y="1982566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3.6.1 </a:t>
            </a:r>
            <a:r>
              <a:rPr lang="zh-CN" altLang="en-US" sz="2100" b="1" dirty="0" smtClean="0"/>
              <a:t>在线</a:t>
            </a:r>
            <a:r>
              <a:rPr lang="zh-CN" altLang="en-US" sz="2100" b="1" dirty="0" smtClean="0"/>
              <a:t>测试</a:t>
            </a:r>
            <a:endParaRPr lang="zh-CN" altLang="zh-CN" sz="21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3"/>
          <a:stretch/>
        </p:blipFill>
        <p:spPr>
          <a:xfrm>
            <a:off x="2001816" y="2086382"/>
            <a:ext cx="6795939" cy="316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50605" y="2877897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、部分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、提交试卷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9254" y="5668797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测试模块目前整体比较完善，在提交试卷以后，系统会对试卷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以及试题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5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3.6 </a:t>
            </a:r>
            <a:r>
              <a:rPr lang="zh-CN" altLang="en-US" sz="2000" b="1" dirty="0">
                <a:solidFill>
                  <a:srgbClr val="FFFFFF"/>
                </a:solidFill>
              </a:rPr>
              <a:t>系统前台实现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068211"/>
            <a:ext cx="1875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3.6.2 </a:t>
            </a:r>
            <a:r>
              <a:rPr lang="zh-CN" altLang="en-US" sz="2100" b="1" dirty="0" smtClean="0"/>
              <a:t>我</a:t>
            </a:r>
            <a:r>
              <a:rPr lang="zh-CN" altLang="en-US" sz="2100" b="1" dirty="0" smtClean="0"/>
              <a:t>的试卷</a:t>
            </a:r>
            <a:endParaRPr lang="zh-CN" altLang="zh-CN" sz="21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1177" y="2712485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、删除试卷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385" y="5311558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考虑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到试卷的特殊性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修改关闭的试卷以及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试卷详细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内容，防止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，造成试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题库试题泄露。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1739" r="5580" b="40582"/>
          <a:stretch/>
        </p:blipFill>
        <p:spPr>
          <a:xfrm>
            <a:off x="1813317" y="2798664"/>
            <a:ext cx="7057293" cy="1983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3.6 </a:t>
            </a:r>
            <a:r>
              <a:rPr lang="zh-CN" altLang="en-US" sz="2000" b="1" dirty="0">
                <a:solidFill>
                  <a:srgbClr val="FFFFFF"/>
                </a:solidFill>
              </a:rPr>
              <a:t>系统前台实现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80837" y="2070679"/>
            <a:ext cx="21451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3.6.3 </a:t>
            </a:r>
            <a:r>
              <a:rPr lang="zh-CN" altLang="en-US" sz="2100" b="1" dirty="0" smtClean="0"/>
              <a:t>我</a:t>
            </a:r>
            <a:r>
              <a:rPr lang="zh-CN" altLang="en-US" sz="2100" b="1" dirty="0" smtClean="0"/>
              <a:t>的排行榜</a:t>
            </a:r>
            <a:endParaRPr lang="zh-CN" altLang="zh-CN" sz="21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8463" y="27786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、查看系统排名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852" y="5892764"/>
            <a:ext cx="839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整个系统的用户做一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个综合得分排名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会多角度排名，并增加针对单场考试的排名。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t="11947" r="3050"/>
          <a:stretch/>
        </p:blipFill>
        <p:spPr>
          <a:xfrm>
            <a:off x="473467" y="3280786"/>
            <a:ext cx="8165684" cy="2076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57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3.6 </a:t>
            </a:r>
            <a:r>
              <a:rPr lang="zh-CN" altLang="en-US" sz="2000" b="1" dirty="0">
                <a:solidFill>
                  <a:srgbClr val="FFFFFF"/>
                </a:solidFill>
              </a:rPr>
              <a:t>系统前台实现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100868" y="2136430"/>
            <a:ext cx="24144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3.6.4 </a:t>
            </a:r>
            <a:r>
              <a:rPr lang="zh-CN" altLang="en-US" sz="2100" b="1" dirty="0" smtClean="0"/>
              <a:t>我</a:t>
            </a:r>
            <a:r>
              <a:rPr lang="zh-CN" altLang="en-US" sz="2100" b="1" dirty="0" smtClean="0"/>
              <a:t>的数据分析</a:t>
            </a:r>
            <a:endParaRPr lang="zh-CN" altLang="zh-CN" sz="21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37609" y="2879279"/>
            <a:ext cx="193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技能占比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9332" y="5953937"/>
            <a:ext cx="880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会对用户做过的所有试卷进行统计分析，多角度统计，让用户看到自己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均衡的技能点。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3" t="20416" r="30047" b="24784"/>
          <a:stretch/>
        </p:blipFill>
        <p:spPr>
          <a:xfrm>
            <a:off x="3332286" y="2233997"/>
            <a:ext cx="4955930" cy="3481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3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3.7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系统持续集成与运维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-51211" y="2070679"/>
            <a:ext cx="32319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3.7.1 </a:t>
            </a:r>
            <a:r>
              <a:rPr lang="zh-CN" altLang="en-US" sz="2100" b="1" dirty="0" smtClean="0"/>
              <a:t>持续</a:t>
            </a:r>
            <a:r>
              <a:rPr lang="zh-CN" altLang="en-US" sz="2100" b="1" dirty="0" smtClean="0"/>
              <a:t>集成系统</a:t>
            </a:r>
            <a:r>
              <a:rPr lang="en-US" altLang="zh-CN" sz="2100" b="1" dirty="0" smtClean="0"/>
              <a:t>Jenkins</a:t>
            </a:r>
            <a:endParaRPr lang="zh-CN" altLang="zh-CN" sz="21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5715" y="2734093"/>
            <a:ext cx="23968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、项目发布情况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４、邮件告警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222" y="5419648"/>
            <a:ext cx="880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系统打包整个项目的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exams-system-parent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exams-system-service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exams-system-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完毕以后，将文件发送到对应的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启程序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9" r="47375"/>
          <a:stretch/>
        </p:blipFill>
        <p:spPr>
          <a:xfrm>
            <a:off x="3856892" y="1161086"/>
            <a:ext cx="4443046" cy="4008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36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3.7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系统持续集成与运维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334057" y="2108154"/>
            <a:ext cx="1579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3.7.2 Docker</a:t>
            </a:r>
            <a:endParaRPr lang="zh-CN" altLang="zh-CN" sz="21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44889" y="2543607"/>
            <a:ext cx="3995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轻量级的操作系统虚拟化解决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更快速的交付和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更轻松的迁移和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907" y="4932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5776"/>
          <a:stretch/>
        </p:blipFill>
        <p:spPr>
          <a:xfrm>
            <a:off x="427856" y="3897104"/>
            <a:ext cx="4243755" cy="2450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84" y="1210420"/>
            <a:ext cx="4123708" cy="266972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66481"/>
              </p:ext>
            </p:extLst>
          </p:nvPr>
        </p:nvGraphicFramePr>
        <p:xfrm>
          <a:off x="5051403" y="4772423"/>
          <a:ext cx="3635240" cy="15749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3686">
                  <a:extLst>
                    <a:ext uri="{9D8B030D-6E8A-4147-A177-3AD203B41FA5}">
                      <a16:colId xmlns:a16="http://schemas.microsoft.com/office/drawing/2014/main" val="2037724196"/>
                    </a:ext>
                  </a:extLst>
                </a:gridCol>
                <a:gridCol w="1261198">
                  <a:extLst>
                    <a:ext uri="{9D8B030D-6E8A-4147-A177-3AD203B41FA5}">
                      <a16:colId xmlns:a16="http://schemas.microsoft.com/office/drawing/2014/main" val="168636876"/>
                    </a:ext>
                  </a:extLst>
                </a:gridCol>
                <a:gridCol w="1610356">
                  <a:extLst>
                    <a:ext uri="{9D8B030D-6E8A-4147-A177-3AD203B41FA5}">
                      <a16:colId xmlns:a16="http://schemas.microsoft.com/office/drawing/2014/main" val="3063181612"/>
                    </a:ext>
                  </a:extLst>
                </a:gridCol>
              </a:tblGrid>
              <a:tr h="2624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虚拟机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702390"/>
                  </a:ext>
                </a:extLst>
              </a:tr>
              <a:tr h="2624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145544"/>
                  </a:ext>
                </a:extLst>
              </a:tr>
              <a:tr h="2624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硬盘使用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一般为</a:t>
                      </a: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一般为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86351"/>
                  </a:ext>
                </a:extLst>
              </a:tr>
              <a:tr h="2624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接近原生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弱于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871952"/>
                  </a:ext>
                </a:extLst>
              </a:tr>
              <a:tr h="52497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系统支持量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单机支持上千个容器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一般几十个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7599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544846" y="4246316"/>
            <a:ext cx="26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容器对比虚拟机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523" y="6396554"/>
            <a:ext cx="4254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本系统所有</a:t>
            </a:r>
            <a:r>
              <a:rPr lang="en-US" altLang="zh-CN" sz="1400" dirty="0" smtClean="0"/>
              <a:t>Docker</a:t>
            </a:r>
            <a:r>
              <a:rPr lang="zh-CN" altLang="en-US" sz="1400" dirty="0" smtClean="0"/>
              <a:t>列表，使用第三方</a:t>
            </a:r>
            <a:r>
              <a:rPr lang="en-US" altLang="zh-CN" sz="1400" dirty="0" smtClean="0"/>
              <a:t>Docker</a:t>
            </a:r>
            <a:r>
              <a:rPr lang="zh-CN" altLang="en-US" sz="1400" dirty="0" smtClean="0"/>
              <a:t>管理平台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59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3.7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系统持续集成与运维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226597" y="2032104"/>
            <a:ext cx="26807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 smtClean="0"/>
              <a:t>3.7.3 </a:t>
            </a:r>
            <a:r>
              <a:rPr lang="zh-CN" altLang="en-US" sz="2100" b="1" dirty="0" smtClean="0"/>
              <a:t>让</a:t>
            </a:r>
            <a:r>
              <a:rPr lang="zh-CN" altLang="en-US" sz="2100" b="1" dirty="0" smtClean="0"/>
              <a:t>技术</a:t>
            </a:r>
            <a:r>
              <a:rPr lang="zh-CN" altLang="en-US" sz="2100" b="1" dirty="0" smtClean="0"/>
              <a:t>充满</a:t>
            </a:r>
            <a:r>
              <a:rPr lang="zh-CN" altLang="en-US" sz="2100" b="1" dirty="0" smtClean="0"/>
              <a:t>情感</a:t>
            </a:r>
            <a:endParaRPr lang="en-US" altLang="zh-CN" sz="21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2" r="1674"/>
          <a:stretch/>
        </p:blipFill>
        <p:spPr>
          <a:xfrm>
            <a:off x="785447" y="2614244"/>
            <a:ext cx="7537937" cy="341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380806" y="609681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系统接入腾讯公益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6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 dirty="0">
                <a:solidFill>
                  <a:srgbClr val="FFFFFF"/>
                </a:solidFill>
              </a:rPr>
              <a:t>四、总　结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1464" y="2463953"/>
            <a:ext cx="8581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依托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应当具备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并具备以下特点：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、较强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并发性能和容灾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、系统扩展性强；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、使用技术较为先进。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1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1242372" y="2652532"/>
            <a:ext cx="6659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Nirmala UI" panose="020B0502040204020203" pitchFamily="34" charset="0"/>
                <a:ea typeface="华文行楷" panose="02010800040101010101" pitchFamily="2" charset="-122"/>
                <a:cs typeface="Nirmala UI" panose="020B0502040204020203" pitchFamily="34" charset="0"/>
              </a:rPr>
              <a:t>Thanks for</a:t>
            </a:r>
            <a:r>
              <a:rPr lang="zh-CN" altLang="en-US" sz="3600" b="1" dirty="0">
                <a:latin typeface="Nirmala UI" panose="020B0502040204020203" pitchFamily="34" charset="0"/>
                <a:ea typeface="华文行楷" panose="02010800040101010101" pitchFamily="2" charset="-122"/>
                <a:cs typeface="Nirmala UI" panose="020B0502040204020203" pitchFamily="34" charset="0"/>
              </a:rPr>
              <a:t> </a:t>
            </a:r>
            <a:r>
              <a:rPr lang="en-US" altLang="zh-CN" sz="3600" b="1" dirty="0" smtClean="0">
                <a:latin typeface="Nirmala UI" panose="020B0502040204020203" pitchFamily="34" charset="0"/>
                <a:ea typeface="华文行楷" panose="02010800040101010101" pitchFamily="2" charset="-122"/>
                <a:cs typeface="Nirmala UI" panose="020B0502040204020203" pitchFamily="34" charset="0"/>
              </a:rPr>
              <a:t>your attention</a:t>
            </a:r>
          </a:p>
          <a:p>
            <a:r>
              <a:rPr lang="zh-CN" altLang="en-US" sz="3600" b="1" dirty="0">
                <a:latin typeface="Nirmala UI" panose="020B0502040204020203" pitchFamily="34" charset="0"/>
                <a:ea typeface="华文行楷" panose="02010800040101010101" pitchFamily="2" charset="-122"/>
                <a:cs typeface="Nirmala UI" panose="020B0502040204020203" pitchFamily="34" charset="0"/>
              </a:rPr>
              <a:t>　</a:t>
            </a:r>
            <a:r>
              <a:rPr lang="zh-CN" altLang="en-US" sz="3600" b="1" dirty="0" smtClean="0">
                <a:latin typeface="Nirmala UI" panose="020B0502040204020203" pitchFamily="34" charset="0"/>
                <a:ea typeface="华文行楷" panose="02010800040101010101" pitchFamily="2" charset="-122"/>
                <a:cs typeface="Nirmala UI" panose="020B0502040204020203" pitchFamily="34" charset="0"/>
              </a:rPr>
              <a:t>　　　</a:t>
            </a:r>
            <a:r>
              <a:rPr lang="zh-CN" altLang="en-US" sz="3600" b="1" dirty="0" smtClean="0">
                <a:latin typeface="Nirmala UI" panose="020B0502040204020203" pitchFamily="34" charset="0"/>
                <a:ea typeface="华文行楷" panose="02010800040101010101" pitchFamily="2" charset="-122"/>
                <a:cs typeface="Nirmala UI" panose="020B0502040204020203" pitchFamily="34" charset="0"/>
              </a:rPr>
              <a:t>恳请各位老师批评指正</a:t>
            </a:r>
            <a:endParaRPr lang="zh-CN" altLang="zh-CN" sz="2700" b="1" dirty="0">
              <a:latin typeface="Nirmala UI" panose="020B0502040204020203" pitchFamily="34" charset="0"/>
              <a:ea typeface="华文行楷" panose="02010800040101010101" pitchFamily="2" charset="-122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 dirty="0">
                <a:solidFill>
                  <a:srgbClr val="FFFFFF"/>
                </a:solidFill>
              </a:rPr>
              <a:t>一、背景、目的和意义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112086" y="1888046"/>
            <a:ext cx="13388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100" b="1" dirty="0"/>
              <a:t>背景：</a:t>
            </a:r>
            <a:endParaRPr lang="zh-CN" altLang="zh-CN" sz="2100" b="1" dirty="0"/>
          </a:p>
        </p:txBody>
      </p:sp>
      <p:sp>
        <p:nvSpPr>
          <p:cNvPr id="12" name="矩形 11"/>
          <p:cNvSpPr/>
          <p:nvPr/>
        </p:nvSpPr>
        <p:spPr>
          <a:xfrm>
            <a:off x="184624" y="3435956"/>
            <a:ext cx="13388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100" b="1" dirty="0"/>
              <a:t>目的：</a:t>
            </a:r>
            <a:endParaRPr lang="zh-CN" altLang="zh-CN" sz="2100" b="1" dirty="0"/>
          </a:p>
        </p:txBody>
      </p:sp>
      <p:sp>
        <p:nvSpPr>
          <p:cNvPr id="13" name="矩形 12"/>
          <p:cNvSpPr/>
          <p:nvPr/>
        </p:nvSpPr>
        <p:spPr>
          <a:xfrm>
            <a:off x="184624" y="4540771"/>
            <a:ext cx="13388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100" b="1" dirty="0"/>
              <a:t>意义：</a:t>
            </a:r>
            <a:endParaRPr lang="zh-CN" altLang="zh-CN" sz="21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06905" y="2261814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的大多数考试基本上还是采取传统的考试方式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，通常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组织一次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成规模的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费时、费力、成本高。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905" y="4032738"/>
            <a:ext cx="7446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　　</a:t>
            </a:r>
            <a:r>
              <a:rPr lang="zh-CN" altLang="zh-CN" dirty="0"/>
              <a:t>设计</a:t>
            </a:r>
            <a:r>
              <a:rPr lang="zh-CN" altLang="zh-CN" dirty="0"/>
              <a:t>一款主要针对高等院校计算机专业学生的基于</a:t>
            </a:r>
            <a:r>
              <a:rPr lang="en-US" altLang="zh-CN" dirty="0"/>
              <a:t>B/S</a:t>
            </a:r>
            <a:r>
              <a:rPr lang="zh-CN" altLang="zh-CN" dirty="0"/>
              <a:t>模式的在线测试</a:t>
            </a:r>
            <a:r>
              <a:rPr lang="zh-CN" altLang="zh-CN" dirty="0"/>
              <a:t>系统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06905" y="5137486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传统考试的一个有力补充和延伸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，节省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学校的人力、物力、财力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多样化、随机，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有效覆盖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4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 dirty="0">
                <a:solidFill>
                  <a:srgbClr val="FFFFFF"/>
                </a:solidFill>
              </a:rPr>
              <a:t>二、国内外研究现状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685253" y="2165268"/>
            <a:ext cx="7773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zh-CN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</a:t>
            </a:r>
            <a:r>
              <a:rPr lang="en-US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技术的高速发展，</a:t>
            </a:r>
            <a:r>
              <a:rPr lang="en-US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B/S</a:t>
            </a:r>
            <a:r>
              <a:rPr lang="zh-CN" altLang="zh-CN" sz="16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模式在线</a:t>
            </a:r>
            <a:r>
              <a:rPr lang="zh-CN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考试系统已发展为一个新的信息产业，目前，</a:t>
            </a:r>
            <a:r>
              <a:rPr lang="zh-CN" altLang="zh-CN" sz="16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国内</a:t>
            </a:r>
            <a:r>
              <a:rPr lang="zh-CN" altLang="en-US" sz="16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lang="zh-CN" altLang="zh-CN" sz="16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许多</a:t>
            </a:r>
            <a:r>
              <a:rPr lang="zh-CN" altLang="en-US" sz="16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企业、</a:t>
            </a:r>
            <a:r>
              <a:rPr lang="zh-CN" altLang="zh-CN" sz="16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高校</a:t>
            </a:r>
            <a:r>
              <a:rPr lang="zh-CN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也在积极研究和开发基于互联网的在线考试应用系统，构建更为有效的在线教育平台。</a:t>
            </a:r>
            <a:endParaRPr lang="zh-CN" altLang="en-US" sz="16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8" y="3731968"/>
            <a:ext cx="1600200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37" y="3364522"/>
            <a:ext cx="1724199" cy="1199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02" y="3780441"/>
            <a:ext cx="2220630" cy="367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9" y="5199889"/>
            <a:ext cx="1719634" cy="6369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71" y="5092660"/>
            <a:ext cx="1125525" cy="8513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36" y="4525147"/>
            <a:ext cx="1943467" cy="19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 dirty="0">
                <a:solidFill>
                  <a:srgbClr val="FFFFFF"/>
                </a:solidFill>
              </a:rPr>
              <a:t>三、主要工作内容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 flipH="1">
            <a:off x="3046910" y="1972250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FFFF"/>
                </a:solidFill>
              </a:rPr>
              <a:t>3.1 </a:t>
            </a:r>
            <a:r>
              <a:rPr lang="zh-CN" altLang="en-US" b="1" dirty="0">
                <a:solidFill>
                  <a:srgbClr val="FFFFFF"/>
                </a:solidFill>
              </a:rPr>
              <a:t>开发技术与环境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8" name="AutoShape 2794"/>
          <p:cNvSpPr>
            <a:spLocks noChangeArrowheads="1"/>
          </p:cNvSpPr>
          <p:nvPr/>
        </p:nvSpPr>
        <p:spPr bwMode="auto">
          <a:xfrm flipH="1">
            <a:off x="3046911" y="2617631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FFFF"/>
                </a:solidFill>
              </a:rPr>
              <a:t>3.2 </a:t>
            </a:r>
            <a:r>
              <a:rPr lang="zh-CN" altLang="en-US" b="1" dirty="0">
                <a:solidFill>
                  <a:srgbClr val="FFFFFF"/>
                </a:solidFill>
              </a:rPr>
              <a:t>系统需求分析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9" name="AutoShape 2794"/>
          <p:cNvSpPr>
            <a:spLocks noChangeArrowheads="1"/>
          </p:cNvSpPr>
          <p:nvPr/>
        </p:nvSpPr>
        <p:spPr bwMode="auto">
          <a:xfrm flipH="1">
            <a:off x="3046911" y="3263012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FFFF"/>
                </a:solidFill>
              </a:rPr>
              <a:t>3.3 </a:t>
            </a:r>
            <a:r>
              <a:rPr lang="zh-CN" altLang="en-US" b="1" dirty="0">
                <a:solidFill>
                  <a:srgbClr val="FFFFFF"/>
                </a:solidFill>
              </a:rPr>
              <a:t>系统总体结构设计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10" name="AutoShape 2794"/>
          <p:cNvSpPr>
            <a:spLocks noChangeArrowheads="1"/>
          </p:cNvSpPr>
          <p:nvPr/>
        </p:nvSpPr>
        <p:spPr bwMode="auto">
          <a:xfrm flipH="1">
            <a:off x="3046911" y="3908393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FFFF"/>
                </a:solidFill>
              </a:rPr>
              <a:t>3.4 </a:t>
            </a:r>
            <a:r>
              <a:rPr lang="zh-CN" altLang="en-US" b="1" dirty="0" smtClean="0">
                <a:solidFill>
                  <a:srgbClr val="FFFFFF"/>
                </a:solidFill>
              </a:rPr>
              <a:t>系统数据库设计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11" name="AutoShape 2794"/>
          <p:cNvSpPr>
            <a:spLocks noChangeArrowheads="1"/>
          </p:cNvSpPr>
          <p:nvPr/>
        </p:nvSpPr>
        <p:spPr bwMode="auto">
          <a:xfrm flipH="1">
            <a:off x="3046911" y="4553774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FFFF"/>
                </a:solidFill>
              </a:rPr>
              <a:t>3.5 </a:t>
            </a:r>
            <a:r>
              <a:rPr lang="zh-CN" altLang="en-US" b="1" dirty="0">
                <a:solidFill>
                  <a:srgbClr val="FFFFFF"/>
                </a:solidFill>
              </a:rPr>
              <a:t>系统后台实现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12" name="AutoShape 2794"/>
          <p:cNvSpPr>
            <a:spLocks noChangeArrowheads="1"/>
          </p:cNvSpPr>
          <p:nvPr/>
        </p:nvSpPr>
        <p:spPr bwMode="auto">
          <a:xfrm flipH="1">
            <a:off x="3046911" y="5199155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FFFF"/>
                </a:solidFill>
              </a:rPr>
              <a:t>3.6 </a:t>
            </a:r>
            <a:r>
              <a:rPr lang="zh-CN" altLang="en-US" b="1" dirty="0">
                <a:solidFill>
                  <a:srgbClr val="FFFFFF"/>
                </a:solidFill>
              </a:rPr>
              <a:t>系统前台实现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  <p:sp>
        <p:nvSpPr>
          <p:cNvPr id="13" name="AutoShape 2794"/>
          <p:cNvSpPr>
            <a:spLocks noChangeArrowheads="1"/>
          </p:cNvSpPr>
          <p:nvPr/>
        </p:nvSpPr>
        <p:spPr bwMode="auto">
          <a:xfrm flipH="1">
            <a:off x="3046910" y="5844536"/>
            <a:ext cx="329527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FFFF"/>
                </a:solidFill>
              </a:rPr>
              <a:t>3.7 </a:t>
            </a:r>
            <a:r>
              <a:rPr lang="zh-CN" altLang="en-US" b="1" dirty="0">
                <a:solidFill>
                  <a:srgbClr val="FFFFFF"/>
                </a:solidFill>
              </a:rPr>
              <a:t>系统持续集成与运维</a:t>
            </a:r>
            <a:endParaRPr lang="zh-CN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3.1 </a:t>
            </a:r>
            <a:r>
              <a:rPr lang="zh-CN" altLang="en-US" sz="2000" b="1" dirty="0">
                <a:solidFill>
                  <a:srgbClr val="FFFFFF"/>
                </a:solidFill>
              </a:rPr>
              <a:t>开发技术与环境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1377781" y="2115342"/>
            <a:ext cx="68398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/>
              <a:t>开发技术</a:t>
            </a:r>
            <a:r>
              <a:rPr lang="zh-CN" altLang="en-US" sz="2100" b="1" dirty="0" smtClean="0"/>
              <a:t>：</a:t>
            </a:r>
            <a:r>
              <a:rPr lang="en-US" altLang="zh-CN" sz="2100" b="1" dirty="0" smtClean="0"/>
              <a:t>Spring</a:t>
            </a:r>
            <a:r>
              <a:rPr lang="zh-CN" altLang="en-US" sz="2100" b="1" dirty="0" smtClean="0"/>
              <a:t>、</a:t>
            </a:r>
            <a:r>
              <a:rPr lang="en-US" altLang="zh-CN" sz="2100" b="1" dirty="0" err="1" smtClean="0"/>
              <a:t>SpringMVC</a:t>
            </a:r>
            <a:r>
              <a:rPr lang="zh-CN" altLang="en-US" sz="2100" b="1" dirty="0" smtClean="0"/>
              <a:t>、</a:t>
            </a:r>
            <a:r>
              <a:rPr lang="en-US" altLang="zh-CN" sz="2100" b="1" dirty="0" err="1" smtClean="0"/>
              <a:t>MyBatis</a:t>
            </a:r>
            <a:r>
              <a:rPr lang="zh-CN" altLang="en-US" sz="2100" b="1" dirty="0" smtClean="0"/>
              <a:t>、</a:t>
            </a:r>
            <a:r>
              <a:rPr lang="en-US" altLang="zh-CN" sz="2100" b="1" dirty="0" smtClean="0"/>
              <a:t>Spring Boot</a:t>
            </a:r>
            <a:endParaRPr lang="zh-CN" altLang="zh-CN" sz="2100" b="1" dirty="0"/>
          </a:p>
        </p:txBody>
      </p:sp>
      <p:sp>
        <p:nvSpPr>
          <p:cNvPr id="13" name="矩形 12"/>
          <p:cNvSpPr/>
          <p:nvPr/>
        </p:nvSpPr>
        <p:spPr>
          <a:xfrm>
            <a:off x="1377781" y="2707861"/>
            <a:ext cx="4929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/>
              <a:t>数据库：</a:t>
            </a:r>
            <a:r>
              <a:rPr lang="en-US" altLang="zh-CN" sz="2100" b="1" dirty="0"/>
              <a:t>MySQL5.6</a:t>
            </a:r>
            <a:r>
              <a:rPr lang="zh-CN" altLang="en-US" sz="2100" b="1" dirty="0"/>
              <a:t>、</a:t>
            </a:r>
            <a:r>
              <a:rPr lang="en-US" altLang="zh-CN" sz="2100" b="1" dirty="0"/>
              <a:t>MongoDB3.2.4</a:t>
            </a:r>
            <a:endParaRPr lang="zh-CN" altLang="zh-CN" sz="2100" b="1" dirty="0"/>
          </a:p>
        </p:txBody>
      </p:sp>
      <p:sp>
        <p:nvSpPr>
          <p:cNvPr id="14" name="矩形 13"/>
          <p:cNvSpPr/>
          <p:nvPr/>
        </p:nvSpPr>
        <p:spPr>
          <a:xfrm>
            <a:off x="1377781" y="3300379"/>
            <a:ext cx="40500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 smtClean="0"/>
              <a:t>集成开发</a:t>
            </a:r>
            <a:r>
              <a:rPr lang="zh-CN" altLang="en-US" sz="2100" b="1" dirty="0"/>
              <a:t>工具：</a:t>
            </a:r>
            <a:r>
              <a:rPr lang="en-US" altLang="zh-CN" sz="2100" b="1" dirty="0" err="1"/>
              <a:t>Intellij</a:t>
            </a:r>
            <a:r>
              <a:rPr lang="en-US" altLang="zh-CN" sz="2100" b="1" dirty="0"/>
              <a:t> IDEA 15</a:t>
            </a:r>
            <a:endParaRPr lang="zh-CN" altLang="zh-CN" sz="2100" b="1" dirty="0"/>
          </a:p>
        </p:txBody>
      </p:sp>
      <p:sp>
        <p:nvSpPr>
          <p:cNvPr id="15" name="矩形 14"/>
          <p:cNvSpPr/>
          <p:nvPr/>
        </p:nvSpPr>
        <p:spPr>
          <a:xfrm>
            <a:off x="1377781" y="3892898"/>
            <a:ext cx="33041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/>
              <a:t>开发系统：</a:t>
            </a:r>
            <a:r>
              <a:rPr lang="en-US" altLang="zh-CN" sz="2100" b="1" dirty="0"/>
              <a:t>Windows10</a:t>
            </a:r>
            <a:endParaRPr lang="zh-CN" altLang="zh-CN" sz="2100" b="1" dirty="0"/>
          </a:p>
        </p:txBody>
      </p:sp>
      <p:sp>
        <p:nvSpPr>
          <p:cNvPr id="16" name="矩形 15"/>
          <p:cNvSpPr/>
          <p:nvPr/>
        </p:nvSpPr>
        <p:spPr>
          <a:xfrm>
            <a:off x="1377781" y="4479819"/>
            <a:ext cx="29402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b="1" dirty="0"/>
              <a:t>生产系统：</a:t>
            </a:r>
            <a:r>
              <a:rPr lang="en-US" altLang="zh-CN" sz="2100" b="1" dirty="0"/>
              <a:t>CentOS7</a:t>
            </a:r>
            <a:endParaRPr lang="zh-CN" altLang="zh-CN" sz="21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4" y="5338864"/>
            <a:ext cx="2008081" cy="521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48" y="5148001"/>
            <a:ext cx="1206546" cy="7122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" y="6010535"/>
            <a:ext cx="1488666" cy="5339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47" y="5373916"/>
            <a:ext cx="1772606" cy="4509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69" y="6030921"/>
            <a:ext cx="1483395" cy="53832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47" y="6020728"/>
            <a:ext cx="2001714" cy="5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3.2 </a:t>
            </a:r>
            <a:r>
              <a:rPr lang="zh-CN" altLang="en-US" sz="2000" b="1" dirty="0">
                <a:solidFill>
                  <a:srgbClr val="FFFFFF"/>
                </a:solidFill>
              </a:rPr>
              <a:t>系统需求分析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1956721"/>
            <a:ext cx="18010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00" b="1" dirty="0" smtClean="0"/>
              <a:t>3.2.1 </a:t>
            </a:r>
            <a:r>
              <a:rPr lang="zh-CN" altLang="en-US" sz="2100" b="1" dirty="0" smtClean="0"/>
              <a:t>用例图</a:t>
            </a:r>
            <a:endParaRPr lang="zh-CN" altLang="zh-CN" sz="21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4" y="2286000"/>
            <a:ext cx="4004616" cy="4163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3" y="2286000"/>
            <a:ext cx="4305000" cy="41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3.2 </a:t>
            </a:r>
            <a:r>
              <a:rPr lang="zh-CN" altLang="en-US" sz="2000" b="1" dirty="0">
                <a:solidFill>
                  <a:srgbClr val="FFFFFF"/>
                </a:solidFill>
              </a:rPr>
              <a:t>系统需求分析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88935" y="2067888"/>
            <a:ext cx="26837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3.2.2 </a:t>
            </a:r>
            <a:r>
              <a:rPr lang="zh-CN" altLang="en-US" sz="2100" b="1" dirty="0" smtClean="0"/>
              <a:t>系统功能</a:t>
            </a:r>
            <a:r>
              <a:rPr lang="zh-CN" altLang="en-US" sz="2100" b="1" dirty="0"/>
              <a:t>结构图</a:t>
            </a:r>
            <a:endParaRPr lang="zh-CN" altLang="zh-CN" sz="21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3" y="2165268"/>
            <a:ext cx="6963507" cy="4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9143999" cy="755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6912" cy="7479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-1" y="6670431"/>
            <a:ext cx="9143999" cy="83102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210420"/>
            <a:ext cx="3046913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FFFF"/>
                </a:solidFill>
              </a:rPr>
              <a:t>3.2 </a:t>
            </a:r>
            <a:r>
              <a:rPr lang="zh-CN" altLang="en-US" sz="2000" b="1" dirty="0">
                <a:solidFill>
                  <a:srgbClr val="FFFFFF"/>
                </a:solidFill>
              </a:rPr>
              <a:t>系统需求分析</a:t>
            </a:r>
            <a:endParaRPr lang="zh-CN" altLang="zh-CN" sz="2000" b="1" dirty="0">
              <a:solidFill>
                <a:srgbClr val="FFFFFF"/>
              </a:solidFill>
            </a:endParaRPr>
          </a:p>
        </p:txBody>
      </p:sp>
      <p:sp>
        <p:nvSpPr>
          <p:cNvPr id="28" name="AutoShape 2794"/>
          <p:cNvSpPr>
            <a:spLocks noChangeArrowheads="1"/>
          </p:cNvSpPr>
          <p:nvPr/>
        </p:nvSpPr>
        <p:spPr bwMode="auto">
          <a:xfrm>
            <a:off x="5981701" y="247850"/>
            <a:ext cx="3162299" cy="500062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200" b="1" dirty="0">
                <a:solidFill>
                  <a:srgbClr val="FFFFFF"/>
                </a:solidFill>
              </a:rPr>
              <a:t>基于</a:t>
            </a:r>
            <a:r>
              <a:rPr lang="en-US" altLang="zh-CN" sz="1200" b="1" dirty="0">
                <a:solidFill>
                  <a:srgbClr val="FFFFFF"/>
                </a:solidFill>
              </a:rPr>
              <a:t>B/S</a:t>
            </a:r>
            <a:r>
              <a:rPr lang="zh-CN" altLang="zh-CN" sz="1200" b="1" dirty="0">
                <a:solidFill>
                  <a:srgbClr val="FFFFFF"/>
                </a:solidFill>
              </a:rPr>
              <a:t>模式的</a:t>
            </a:r>
            <a:r>
              <a:rPr lang="en-US" altLang="zh-CN" sz="1200" b="1" dirty="0">
                <a:solidFill>
                  <a:srgbClr val="FFFFFF"/>
                </a:solidFill>
              </a:rPr>
              <a:t>Java</a:t>
            </a:r>
            <a:r>
              <a:rPr lang="zh-CN" altLang="zh-CN" sz="1200" b="1" dirty="0">
                <a:solidFill>
                  <a:srgbClr val="FFFFFF"/>
                </a:solidFill>
              </a:rPr>
              <a:t>编程知识在线测试系统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88935" y="2067888"/>
            <a:ext cx="26837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 smtClean="0"/>
              <a:t>3.2.2 </a:t>
            </a:r>
            <a:r>
              <a:rPr lang="zh-CN" altLang="en-US" sz="2100" b="1" dirty="0" smtClean="0"/>
              <a:t>系统功能</a:t>
            </a:r>
            <a:r>
              <a:rPr lang="zh-CN" altLang="en-US" sz="2100" b="1" dirty="0"/>
              <a:t>结构图</a:t>
            </a:r>
            <a:endParaRPr lang="zh-CN" altLang="zh-CN" sz="21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99" y="2165268"/>
            <a:ext cx="8233847" cy="43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3853</TotalTime>
  <Words>931</Words>
  <Application>Microsoft Office PowerPoint</Application>
  <PresentationFormat>全屏显示(4:3)</PresentationFormat>
  <Paragraphs>217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华文行楷</vt:lpstr>
      <vt:lpstr>宋体</vt:lpstr>
      <vt:lpstr>微软雅黑</vt:lpstr>
      <vt:lpstr>Arial</vt:lpstr>
      <vt:lpstr>Calibri</vt:lpstr>
      <vt:lpstr>Calibri Light</vt:lpstr>
      <vt:lpstr>Nirmala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wei</dc:creator>
  <cp:lastModifiedBy>zhang wei</cp:lastModifiedBy>
  <cp:revision>120</cp:revision>
  <dcterms:created xsi:type="dcterms:W3CDTF">2016-05-25T11:33:12Z</dcterms:created>
  <dcterms:modified xsi:type="dcterms:W3CDTF">2016-06-15T02:33:21Z</dcterms:modified>
</cp:coreProperties>
</file>