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48" r:id="rId3"/>
    <p:sldId id="40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EB71D-B6BA-4ECE-AAEF-45E995C5074C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EA0F1-EAE4-4783-B8E5-C631C8732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501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405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411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183C0-702A-4BE5-B9DD-E9CEA4881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5A705-902A-41B4-B421-A22929670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731C1-743A-409A-9170-A9878B92A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DD8B-72BE-43E1-9255-1FCD8A4C4DBB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E59B7A-3D4B-4C90-AC87-44176BF2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A7B75A-31EA-46F9-9F21-CF9A810B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B964-196B-480C-BB89-1DCB7AB80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45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D12A3-94B0-4602-A25A-2429E6F5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C16845-6E83-4C89-B18A-809E41453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AC5B69-D4BC-4003-A8FD-EDB5B4F7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DD8B-72BE-43E1-9255-1FCD8A4C4DBB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F42DB-AE92-4758-AA6D-33535F2D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A9A6E4-4B3E-4669-85E7-DAA19736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B964-196B-480C-BB89-1DCB7AB80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2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A390FD-CF91-495E-BDE2-41165F866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E76FBC-9501-4056-BF81-05587AE7A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B7E9EA-F7F0-47AA-B02D-5827B499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DD8B-72BE-43E1-9255-1FCD8A4C4DBB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4C58B2-592F-4961-BBD0-D676B8A7D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F45200-5CC3-4999-AD51-A93BEA55E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B964-196B-480C-BB89-1DCB7AB80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69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C5D91-7E50-4499-80DA-C3EB388A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CDD1B0-A3EA-4A7D-AB87-940443BD6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794725-451D-4069-9FC2-BE1D90436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DD8B-72BE-43E1-9255-1FCD8A4C4DBB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AEFEC-2EF0-4F74-9625-4953B9005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160C0-9DAC-443B-9C38-71D7E335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B964-196B-480C-BB89-1DCB7AB80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74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18A4E-B40D-4D97-86E9-828635A5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562585-5C8E-41B4-AA97-EFB79F63C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1543D0-3BE6-41F5-8117-5F4A6C86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DD8B-72BE-43E1-9255-1FCD8A4C4DBB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1D450-C0B3-4C56-9FA9-ED32B4121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5BCC8-DE6F-453A-B89F-29F6F0B2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B964-196B-480C-BB89-1DCB7AB80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00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CAFC3-7974-42FB-8CF2-3BCC4EB78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F735F9-47B0-4DF6-86D1-FCB0FEAB8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A45436-80BD-4516-9E5D-668272773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14520-DB16-4A9A-BB42-9F187148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DD8B-72BE-43E1-9255-1FCD8A4C4DBB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A9096C-1F20-4E13-89AF-AC993CDB3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3A85E0-C1B9-485A-89B8-4A623EDE4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B964-196B-480C-BB89-1DCB7AB80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19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A05F9-9987-43E2-85DB-22C7083B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0B369-EDC8-4F43-B092-C919AE039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308174-446D-4E77-B63B-62A8FEC7A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E5599F-93B8-4A05-AAB6-88EBC5F19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536094-2D6A-4BA1-941A-18E918F5D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32470C-475D-43A4-81FE-37E1736E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DD8B-72BE-43E1-9255-1FCD8A4C4DBB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1C63C3-29E7-43F9-B04E-6FCD7619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E1A991-AC43-4319-B921-C90DB615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B964-196B-480C-BB89-1DCB7AB80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60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EA6D1-E925-43C3-87DC-14396EFC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30F1E9-E3FB-4014-80E8-B66F0336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DD8B-72BE-43E1-9255-1FCD8A4C4DBB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AF0B4A-6C89-4F14-A1E9-3E7EBADF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63C6D6-3A50-4F83-BEA6-1EB02D42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B964-196B-480C-BB89-1DCB7AB80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2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D6E48D-CAF7-4791-9CE9-B9EA87A2F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DD8B-72BE-43E1-9255-1FCD8A4C4DBB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7CC07C-FD63-4041-9AA8-2E4FAD74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893993-3A26-4FED-BD3D-34745FEA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B964-196B-480C-BB89-1DCB7AB80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36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7DD1E-5C3E-4462-9E1A-3E8FA7AA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A8BEB-6DE4-4A56-AE05-73667E355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46AC24-019A-4DE4-8AEB-F0A7EC275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404BCF-9AF5-466B-90EF-83302586E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DD8B-72BE-43E1-9255-1FCD8A4C4DBB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24B1D0-BFB3-48F2-BF14-9A65D6B1B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114024-81A0-4BB9-87AE-90C1F533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B964-196B-480C-BB89-1DCB7AB80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94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23B45-B55A-488A-8EBB-310E26317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621733-8CAA-4BB3-9B18-811888B89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B203C9-95B3-4D2C-B811-2EB3754A7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FDD129-5D08-47F3-95E0-4CFC12CC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DD8B-72BE-43E1-9255-1FCD8A4C4DBB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3F9296-6BD7-42AA-B3D8-0B0E13F9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CA662C-5CCD-49BE-B6F1-C3447AF6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B964-196B-480C-BB89-1DCB7AB80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30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0214D8-1B0A-4B8E-8786-B8395D61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FEACA7-E56E-43C1-ADEB-56907C67C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88B48D-61D3-4731-9164-666E9FBF5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9DD8B-72BE-43E1-9255-1FCD8A4C4DBB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E2A758-FC3F-438A-B5AC-E6CFF7BEF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1CE68-94EB-498D-93DB-1F28EAF87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AB964-196B-480C-BB89-1DCB7AB80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79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emf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901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8"/>
          <p:cNvSpPr txBox="1"/>
          <p:nvPr/>
        </p:nvSpPr>
        <p:spPr>
          <a:xfrm>
            <a:off x="612211" y="376751"/>
            <a:ext cx="7769293" cy="37516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864668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38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电动物流车网站规划</a:t>
            </a:r>
            <a:endParaRPr lang="zh-CN" altLang="en-US" sz="2438" b="1" dirty="0">
              <a:solidFill>
                <a:schemeClr val="tx1">
                  <a:lumMod val="95000"/>
                  <a:lumOff val="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1" name="五边形 73">
            <a:extLst>
              <a:ext uri="{FF2B5EF4-FFF2-40B4-BE49-F238E27FC236}">
                <a16:creationId xmlns:a16="http://schemas.microsoft.com/office/drawing/2014/main" id="{C9EDE064-E574-460A-A42F-9CF0A3CF1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97" y="932492"/>
            <a:ext cx="823888" cy="312576"/>
          </a:xfrm>
          <a:prstGeom prst="homePlate">
            <a:avLst>
              <a:gd name="adj" fmla="val 66820"/>
            </a:avLst>
          </a:prstGeom>
          <a:solidFill>
            <a:schemeClr val="accent4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 anchor="ctr" anchorCtr="1"/>
          <a:lstStyle/>
          <a:p>
            <a:pPr defTabSz="1219170" eaLnBrk="0" hangingPunct="0">
              <a:defRPr/>
            </a:pPr>
            <a:r>
              <a:rPr lang="zh-CN" altLang="en-US" sz="1467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栏目</a:t>
            </a:r>
            <a:endParaRPr lang="en-US" altLang="zh-CN" sz="1467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五边形 82">
            <a:extLst>
              <a:ext uri="{FF2B5EF4-FFF2-40B4-BE49-F238E27FC236}">
                <a16:creationId xmlns:a16="http://schemas.microsoft.com/office/drawing/2014/main" id="{53EA2C4B-908E-4861-8266-B5A982752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59" y="5080604"/>
            <a:ext cx="874418" cy="1035123"/>
          </a:xfrm>
          <a:prstGeom prst="homePlate">
            <a:avLst>
              <a:gd name="adj" fmla="val 56588"/>
            </a:avLst>
          </a:prstGeom>
          <a:solidFill>
            <a:schemeClr val="accent4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 anchor="ctr" anchorCtr="1"/>
          <a:lstStyle/>
          <a:p>
            <a:pPr defTabSz="1219170" eaLnBrk="0" hangingPunct="0">
              <a:defRPr/>
            </a:pPr>
            <a:r>
              <a:rPr lang="zh-CN" altLang="en-US" sz="1467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栏目细分</a:t>
            </a:r>
          </a:p>
        </p:txBody>
      </p:sp>
      <p:sp>
        <p:nvSpPr>
          <p:cNvPr id="13" name="圆角矩形 80">
            <a:extLst>
              <a:ext uri="{FF2B5EF4-FFF2-40B4-BE49-F238E27FC236}">
                <a16:creationId xmlns:a16="http://schemas.microsoft.com/office/drawing/2014/main" id="{62D0574B-1965-4EC1-9C64-81AC6E16A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317" y="936490"/>
            <a:ext cx="1078965" cy="266647"/>
          </a:xfrm>
          <a:prstGeom prst="roundRect">
            <a:avLst>
              <a:gd name="adj" fmla="val 10000"/>
            </a:avLst>
          </a:prstGeom>
          <a:solidFill>
            <a:srgbClr val="0070C0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我要看车</a:t>
            </a:r>
          </a:p>
        </p:txBody>
      </p:sp>
      <p:grpSp>
        <p:nvGrpSpPr>
          <p:cNvPr id="14" name="组合 12">
            <a:extLst>
              <a:ext uri="{FF2B5EF4-FFF2-40B4-BE49-F238E27FC236}">
                <a16:creationId xmlns:a16="http://schemas.microsoft.com/office/drawing/2014/main" id="{4859C42B-C123-4941-9865-98A9D3328267}"/>
              </a:ext>
            </a:extLst>
          </p:cNvPr>
          <p:cNvGrpSpPr>
            <a:grpSpLocks/>
          </p:cNvGrpSpPr>
          <p:nvPr/>
        </p:nvGrpSpPr>
        <p:grpSpPr bwMode="auto">
          <a:xfrm>
            <a:off x="1056033" y="4822324"/>
            <a:ext cx="1063097" cy="1923965"/>
            <a:chOff x="271808" y="328278"/>
            <a:chExt cx="1321923" cy="1134631"/>
          </a:xfrm>
        </p:grpSpPr>
        <p:sp>
          <p:nvSpPr>
            <p:cNvPr id="65" name="圆角矩形 83">
              <a:extLst>
                <a:ext uri="{FF2B5EF4-FFF2-40B4-BE49-F238E27FC236}">
                  <a16:creationId xmlns:a16="http://schemas.microsoft.com/office/drawing/2014/main" id="{B8756997-55D4-4158-8681-3A97A4953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08" y="328278"/>
              <a:ext cx="1321923" cy="1134631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90195"/>
              </a:srgbClr>
            </a:solidFill>
            <a:ln w="25400" algn="ctr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eaLnBrk="0" fontAlgn="base" hangingPunct="0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333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圆角矩形 6">
              <a:extLst>
                <a:ext uri="{FF2B5EF4-FFF2-40B4-BE49-F238E27FC236}">
                  <a16:creationId xmlns:a16="http://schemas.microsoft.com/office/drawing/2014/main" id="{05C168E4-D0A2-461A-BF13-D3900EE9B45C}"/>
                </a:ext>
              </a:extLst>
            </p:cNvPr>
            <p:cNvSpPr/>
            <p:nvPr/>
          </p:nvSpPr>
          <p:spPr>
            <a:xfrm>
              <a:off x="279206" y="370534"/>
              <a:ext cx="1255334" cy="219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4827" tIns="94827" rIns="94827" bIns="94827" spcCol="1270"/>
            <a:lstStyle/>
            <a:p>
              <a:pPr marL="76198" lvl="1" indent="-76198" defTabSz="592652">
                <a:lnSpc>
                  <a:spcPct val="125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1333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热门话题</a:t>
              </a:r>
              <a:endParaRPr lang="en-US" altLang="zh-CN" sz="1333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6198" lvl="1" indent="-76198" defTabSz="592652">
                <a:lnSpc>
                  <a:spcPct val="125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1333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新车资讯</a:t>
              </a:r>
              <a:endParaRPr lang="en-US" altLang="zh-CN" sz="1333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6198" lvl="1" indent="-76198" defTabSz="592652">
                <a:lnSpc>
                  <a:spcPct val="125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1333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行业动态</a:t>
              </a:r>
              <a:endParaRPr lang="en-US" altLang="zh-CN" sz="1333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6198" lvl="1" indent="-76198" defTabSz="592652">
                <a:lnSpc>
                  <a:spcPct val="125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1333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政策解读</a:t>
              </a:r>
              <a:endParaRPr lang="en-US" altLang="zh-CN" sz="1333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6198" lvl="1" indent="-76198" defTabSz="592652">
                <a:lnSpc>
                  <a:spcPct val="125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1333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技术趋势</a:t>
              </a:r>
            </a:p>
          </p:txBody>
        </p:sp>
      </p:grpSp>
      <p:grpSp>
        <p:nvGrpSpPr>
          <p:cNvPr id="15" name="组合 24">
            <a:extLst>
              <a:ext uri="{FF2B5EF4-FFF2-40B4-BE49-F238E27FC236}">
                <a16:creationId xmlns:a16="http://schemas.microsoft.com/office/drawing/2014/main" id="{6907AF98-7DDB-4E9F-A0A8-0940B20B3071}"/>
              </a:ext>
            </a:extLst>
          </p:cNvPr>
          <p:cNvGrpSpPr>
            <a:grpSpLocks/>
          </p:cNvGrpSpPr>
          <p:nvPr/>
        </p:nvGrpSpPr>
        <p:grpSpPr bwMode="auto">
          <a:xfrm>
            <a:off x="2182599" y="4822324"/>
            <a:ext cx="1067065" cy="1923965"/>
            <a:chOff x="271807" y="328279"/>
            <a:chExt cx="1321923" cy="1119767"/>
          </a:xfrm>
        </p:grpSpPr>
        <p:sp>
          <p:nvSpPr>
            <p:cNvPr id="63" name="圆角矩形 89">
              <a:extLst>
                <a:ext uri="{FF2B5EF4-FFF2-40B4-BE49-F238E27FC236}">
                  <a16:creationId xmlns:a16="http://schemas.microsoft.com/office/drawing/2014/main" id="{B44B93B8-466A-4C64-A105-AB17AAFDA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07" y="328279"/>
              <a:ext cx="1321923" cy="1119767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90195"/>
              </a:srgbClr>
            </a:solidFill>
            <a:ln w="25400" algn="ctr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eaLnBrk="0" fontAlgn="base" hangingPunct="0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333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圆角矩形 6">
              <a:extLst>
                <a:ext uri="{FF2B5EF4-FFF2-40B4-BE49-F238E27FC236}">
                  <a16:creationId xmlns:a16="http://schemas.microsoft.com/office/drawing/2014/main" id="{E272ECC6-41AE-4994-BAED-3599F2612950}"/>
                </a:ext>
              </a:extLst>
            </p:cNvPr>
            <p:cNvSpPr/>
            <p:nvPr/>
          </p:nvSpPr>
          <p:spPr>
            <a:xfrm>
              <a:off x="303749" y="360714"/>
              <a:ext cx="1258038" cy="10240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4827" tIns="94827" rIns="94827" bIns="94827" spcCol="1270"/>
            <a:lstStyle/>
            <a:p>
              <a:pPr marL="76198" lvl="1" indent="-76198" defTabSz="592652">
                <a:lnSpc>
                  <a:spcPct val="125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1333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热门品牌</a:t>
              </a:r>
              <a:endParaRPr lang="en-US" altLang="zh-CN" sz="1333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6198" lvl="1" indent="-76198" defTabSz="592652">
                <a:lnSpc>
                  <a:spcPct val="125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1333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智能选车</a:t>
              </a:r>
              <a:endParaRPr lang="en-US" altLang="zh-CN" sz="1333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6198" lvl="1" indent="-76198" defTabSz="592652">
                <a:lnSpc>
                  <a:spcPct val="125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1333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新车导购</a:t>
              </a:r>
              <a:endParaRPr lang="en-US" altLang="zh-CN" sz="1333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6198" lvl="1" indent="-76198" defTabSz="592652">
                <a:lnSpc>
                  <a:spcPct val="125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1333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评测视频</a:t>
              </a:r>
              <a:endParaRPr lang="en-US" altLang="zh-CN" sz="1333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6198" lvl="1" indent="-76198" defTabSz="592652">
                <a:lnSpc>
                  <a:spcPct val="125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1333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口碑排行</a:t>
              </a:r>
              <a:endParaRPr lang="en-US" altLang="zh-CN" sz="1333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6198" lvl="1" indent="-76198" defTabSz="592652">
                <a:lnSpc>
                  <a:spcPct val="125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1333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产品展示</a:t>
              </a:r>
              <a:endParaRPr lang="en-US" altLang="zh-CN" sz="1333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30">
            <a:extLst>
              <a:ext uri="{FF2B5EF4-FFF2-40B4-BE49-F238E27FC236}">
                <a16:creationId xmlns:a16="http://schemas.microsoft.com/office/drawing/2014/main" id="{5057D3DA-B842-4D87-BD4D-A5D97AB38066}"/>
              </a:ext>
            </a:extLst>
          </p:cNvPr>
          <p:cNvGrpSpPr>
            <a:grpSpLocks/>
          </p:cNvGrpSpPr>
          <p:nvPr/>
        </p:nvGrpSpPr>
        <p:grpSpPr bwMode="auto">
          <a:xfrm>
            <a:off x="3325033" y="4822324"/>
            <a:ext cx="1259453" cy="1923965"/>
            <a:chOff x="271807" y="328279"/>
            <a:chExt cx="1321923" cy="1132029"/>
          </a:xfrm>
        </p:grpSpPr>
        <p:sp>
          <p:nvSpPr>
            <p:cNvPr id="61" name="圆角矩形 95">
              <a:extLst>
                <a:ext uri="{FF2B5EF4-FFF2-40B4-BE49-F238E27FC236}">
                  <a16:creationId xmlns:a16="http://schemas.microsoft.com/office/drawing/2014/main" id="{B7E36770-78F0-4AC4-84EF-009A22CB0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07" y="328279"/>
              <a:ext cx="1321923" cy="1132029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90195"/>
              </a:srgbClr>
            </a:solidFill>
            <a:ln w="25400" algn="ctr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eaLnBrk="0" fontAlgn="base" hangingPunct="0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333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圆角矩形 6">
              <a:extLst>
                <a:ext uri="{FF2B5EF4-FFF2-40B4-BE49-F238E27FC236}">
                  <a16:creationId xmlns:a16="http://schemas.microsoft.com/office/drawing/2014/main" id="{C5A4414F-0EF7-4D51-8E0F-080F84811D84}"/>
                </a:ext>
              </a:extLst>
            </p:cNvPr>
            <p:cNvSpPr/>
            <p:nvPr/>
          </p:nvSpPr>
          <p:spPr>
            <a:xfrm>
              <a:off x="305115" y="361069"/>
              <a:ext cx="1255306" cy="1024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4827" tIns="94827" rIns="94827" bIns="94827" spcCol="1270"/>
            <a:lstStyle/>
            <a:p>
              <a:pPr marL="76198" lvl="1" indent="-76198" defTabSz="592652">
                <a:lnSpc>
                  <a:spcPct val="125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1333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经销商频道</a:t>
              </a:r>
              <a:endParaRPr lang="en-US" altLang="zh-CN" sz="1333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1" defTabSz="592652">
                <a:lnSpc>
                  <a:spcPct val="125000"/>
                </a:lnSpc>
                <a:spcAft>
                  <a:spcPct val="15000"/>
                </a:spcAft>
                <a:defRPr/>
              </a:pPr>
              <a:r>
                <a:rPr lang="zh-CN" altLang="en-US" sz="1333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（引流助销</a:t>
              </a:r>
              <a:endParaRPr lang="en-US" altLang="zh-CN" sz="1333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36">
            <a:extLst>
              <a:ext uri="{FF2B5EF4-FFF2-40B4-BE49-F238E27FC236}">
                <a16:creationId xmlns:a16="http://schemas.microsoft.com/office/drawing/2014/main" id="{8D40445E-D63F-4819-9ABA-C6B094060C20}"/>
              </a:ext>
            </a:extLst>
          </p:cNvPr>
          <p:cNvGrpSpPr>
            <a:grpSpLocks/>
          </p:cNvGrpSpPr>
          <p:nvPr/>
        </p:nvGrpSpPr>
        <p:grpSpPr bwMode="auto">
          <a:xfrm>
            <a:off x="4675721" y="4822324"/>
            <a:ext cx="1166234" cy="1923965"/>
            <a:chOff x="271807" y="328279"/>
            <a:chExt cx="1321923" cy="1162456"/>
          </a:xfrm>
        </p:grpSpPr>
        <p:sp>
          <p:nvSpPr>
            <p:cNvPr id="59" name="圆角矩形 101">
              <a:extLst>
                <a:ext uri="{FF2B5EF4-FFF2-40B4-BE49-F238E27FC236}">
                  <a16:creationId xmlns:a16="http://schemas.microsoft.com/office/drawing/2014/main" id="{CD2C4870-CED2-4B05-9D67-54CED7B1E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07" y="328279"/>
              <a:ext cx="1321923" cy="1162456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90195"/>
              </a:srgbClr>
            </a:solidFill>
            <a:ln w="25400" algn="ctr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eaLnBrk="0" fontAlgn="base" hangingPunct="0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333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圆角矩形 6">
              <a:extLst>
                <a:ext uri="{FF2B5EF4-FFF2-40B4-BE49-F238E27FC236}">
                  <a16:creationId xmlns:a16="http://schemas.microsoft.com/office/drawing/2014/main" id="{DC4624BC-E364-4B71-85B2-D1B6EFE7E419}"/>
                </a:ext>
              </a:extLst>
            </p:cNvPr>
            <p:cNvSpPr/>
            <p:nvPr/>
          </p:nvSpPr>
          <p:spPr>
            <a:xfrm>
              <a:off x="305530" y="360347"/>
              <a:ext cx="1254478" cy="10245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4827" tIns="94827" rIns="94827" bIns="94827" spcCol="1270"/>
            <a:lstStyle/>
            <a:p>
              <a:pPr marL="76198" lvl="1" indent="-76198" defTabSz="592652">
                <a:lnSpc>
                  <a:spcPct val="125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1333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整合地上铁、八匹马等租赁平台</a:t>
              </a:r>
              <a:endParaRPr lang="en-US" altLang="zh-CN" sz="1333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6198" lvl="1" indent="-76198" defTabSz="592652">
                <a:lnSpc>
                  <a:spcPct val="125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1333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租赁业务</a:t>
              </a:r>
            </a:p>
          </p:txBody>
        </p:sp>
      </p:grpSp>
      <p:sp>
        <p:nvSpPr>
          <p:cNvPr id="18" name="圆角矩形 107">
            <a:extLst>
              <a:ext uri="{FF2B5EF4-FFF2-40B4-BE49-F238E27FC236}">
                <a16:creationId xmlns:a16="http://schemas.microsoft.com/office/drawing/2014/main" id="{2AE61BB2-8C7F-4CC7-AD74-E9F754C43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684" y="4822324"/>
            <a:ext cx="1156318" cy="1923965"/>
          </a:xfrm>
          <a:prstGeom prst="roundRect">
            <a:avLst>
              <a:gd name="adj" fmla="val 10000"/>
            </a:avLst>
          </a:prstGeom>
          <a:solidFill>
            <a:srgbClr val="FFFFFF">
              <a:alpha val="90195"/>
            </a:srgbClr>
          </a:solidFill>
          <a:ln w="25400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333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6">
            <a:extLst>
              <a:ext uri="{FF2B5EF4-FFF2-40B4-BE49-F238E27FC236}">
                <a16:creationId xmlns:a16="http://schemas.microsoft.com/office/drawing/2014/main" id="{AD523E05-5930-4527-A87F-36F74EA56923}"/>
              </a:ext>
            </a:extLst>
          </p:cNvPr>
          <p:cNvSpPr/>
          <p:nvPr/>
        </p:nvSpPr>
        <p:spPr bwMode="auto">
          <a:xfrm>
            <a:off x="8466352" y="4822324"/>
            <a:ext cx="1043264" cy="1923965"/>
          </a:xfrm>
          <a:prstGeom prst="rect">
            <a:avLst/>
          </a:prstGeom>
          <a:noFill/>
          <a:ln>
            <a:noFill/>
          </a:ln>
          <a:effectLst/>
        </p:spPr>
        <p:txBody>
          <a:bodyPr lIns="94827" tIns="94827" rIns="94827" bIns="94827" spcCol="1270"/>
          <a:lstStyle/>
          <a:p>
            <a:pPr marL="76198" lvl="1" indent="-76198" defTabSz="592652">
              <a:lnSpc>
                <a:spcPct val="125000"/>
              </a:lnSpc>
              <a:spcAft>
                <a:spcPct val="15000"/>
              </a:spcAft>
              <a:buFontTx/>
              <a:buChar char="••"/>
              <a:defRPr/>
            </a:pPr>
            <a:r>
              <a:rPr lang="zh-CN" altLang="en-US" sz="1333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司机加盟和培训业务</a:t>
            </a:r>
            <a:endParaRPr lang="en-US" altLang="zh-CN" sz="1333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圆角矩形 123">
            <a:extLst>
              <a:ext uri="{FF2B5EF4-FFF2-40B4-BE49-F238E27FC236}">
                <a16:creationId xmlns:a16="http://schemas.microsoft.com/office/drawing/2014/main" id="{AC95D248-A9D1-431A-B7A4-538BC6BBD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637" y="4822324"/>
            <a:ext cx="1156317" cy="1923965"/>
          </a:xfrm>
          <a:prstGeom prst="roundRect">
            <a:avLst>
              <a:gd name="adj" fmla="val 10000"/>
            </a:avLst>
          </a:prstGeom>
          <a:solidFill>
            <a:srgbClr val="FFFFFF">
              <a:alpha val="90195"/>
            </a:srgbClr>
          </a:solidFill>
          <a:ln w="25400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333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6">
            <a:extLst>
              <a:ext uri="{FF2B5EF4-FFF2-40B4-BE49-F238E27FC236}">
                <a16:creationId xmlns:a16="http://schemas.microsoft.com/office/drawing/2014/main" id="{5A968A4C-CF5A-4614-80D0-E8C58CFE11A8}"/>
              </a:ext>
            </a:extLst>
          </p:cNvPr>
          <p:cNvSpPr/>
          <p:nvPr/>
        </p:nvSpPr>
        <p:spPr bwMode="auto">
          <a:xfrm>
            <a:off x="6001173" y="4822324"/>
            <a:ext cx="1120615" cy="1923965"/>
          </a:xfrm>
          <a:prstGeom prst="rect">
            <a:avLst/>
          </a:prstGeom>
          <a:noFill/>
          <a:ln>
            <a:noFill/>
          </a:ln>
          <a:effectLst/>
        </p:spPr>
        <p:txBody>
          <a:bodyPr lIns="94827" tIns="94827" rIns="94827" bIns="94827" spcCol="1270"/>
          <a:lstStyle/>
          <a:p>
            <a:pPr marL="76198" lvl="1" indent="-76198" defTabSz="592652">
              <a:lnSpc>
                <a:spcPct val="125000"/>
              </a:lnSpc>
              <a:spcAft>
                <a:spcPct val="15000"/>
              </a:spcAft>
              <a:buFontTx/>
              <a:buChar char="••"/>
              <a:defRPr/>
            </a:pPr>
            <a:r>
              <a:rPr lang="zh-CN" altLang="en-US" sz="1333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充电换电</a:t>
            </a:r>
            <a:endParaRPr lang="en-US" altLang="zh-CN" sz="1333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6198" lvl="1" indent="-76198" defTabSz="592652">
              <a:lnSpc>
                <a:spcPct val="125000"/>
              </a:lnSpc>
              <a:spcAft>
                <a:spcPct val="15000"/>
              </a:spcAft>
              <a:buFontTx/>
              <a:buChar char="••"/>
              <a:defRPr/>
            </a:pPr>
            <a:r>
              <a:rPr lang="zh-CN" altLang="en-US" sz="1333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维护保养</a:t>
            </a:r>
            <a:endParaRPr lang="en-US" altLang="zh-CN" sz="1333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6198" lvl="1" indent="-76198" defTabSz="592652">
              <a:lnSpc>
                <a:spcPct val="125000"/>
              </a:lnSpc>
              <a:spcAft>
                <a:spcPct val="15000"/>
              </a:spcAft>
              <a:buFontTx/>
              <a:buChar char="••"/>
              <a:defRPr/>
            </a:pPr>
            <a:r>
              <a:rPr lang="zh-CN" altLang="en-US" sz="1333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配件</a:t>
            </a:r>
            <a:endParaRPr lang="en-US" altLang="zh-CN" sz="1333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6198" lvl="1" indent="-76198" defTabSz="592652">
              <a:lnSpc>
                <a:spcPct val="125000"/>
              </a:lnSpc>
              <a:spcAft>
                <a:spcPct val="15000"/>
              </a:spcAft>
              <a:buFontTx/>
              <a:buChar char="••"/>
              <a:defRPr/>
            </a:pPr>
            <a:r>
              <a:rPr lang="en-US" altLang="zh-CN" sz="1333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333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电池回收</a:t>
            </a:r>
            <a:endParaRPr lang="en-US" altLang="zh-CN" sz="1333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圆角矩形 125">
            <a:extLst>
              <a:ext uri="{FF2B5EF4-FFF2-40B4-BE49-F238E27FC236}">
                <a16:creationId xmlns:a16="http://schemas.microsoft.com/office/drawing/2014/main" id="{1FE9E1E7-8715-43A8-B988-0B8B1D56E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6836" y="4822324"/>
            <a:ext cx="1061113" cy="1923965"/>
          </a:xfrm>
          <a:prstGeom prst="roundRect">
            <a:avLst>
              <a:gd name="adj" fmla="val 10000"/>
            </a:avLst>
          </a:prstGeom>
          <a:solidFill>
            <a:srgbClr val="FFFFFF">
              <a:alpha val="90195"/>
            </a:srgbClr>
          </a:solidFill>
          <a:ln w="25400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333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6">
            <a:extLst>
              <a:ext uri="{FF2B5EF4-FFF2-40B4-BE49-F238E27FC236}">
                <a16:creationId xmlns:a16="http://schemas.microsoft.com/office/drawing/2014/main" id="{35A06753-890E-4725-80E4-31089D136ECB}"/>
              </a:ext>
            </a:extLst>
          </p:cNvPr>
          <p:cNvSpPr/>
          <p:nvPr/>
        </p:nvSpPr>
        <p:spPr bwMode="auto">
          <a:xfrm>
            <a:off x="9710636" y="4822324"/>
            <a:ext cx="1005579" cy="1923965"/>
          </a:xfrm>
          <a:prstGeom prst="rect">
            <a:avLst/>
          </a:prstGeom>
          <a:noFill/>
          <a:ln>
            <a:noFill/>
          </a:ln>
          <a:effectLst/>
        </p:spPr>
        <p:txBody>
          <a:bodyPr lIns="94827" tIns="94827" rIns="94827" bIns="94827" spcCol="1270"/>
          <a:lstStyle/>
          <a:p>
            <a:pPr marL="76198" lvl="1" indent="-76198" defTabSz="592652">
              <a:lnSpc>
                <a:spcPct val="125000"/>
              </a:lnSpc>
              <a:spcAft>
                <a:spcPct val="15000"/>
              </a:spcAft>
              <a:buFontTx/>
              <a:buChar char="••"/>
              <a:defRPr/>
            </a:pPr>
            <a:r>
              <a:rPr lang="zh-CN" altLang="en-US" sz="1333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专家委员会</a:t>
            </a:r>
            <a:endParaRPr lang="en-US" altLang="zh-CN" sz="1333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6198" lvl="1" indent="-76198" defTabSz="592652">
              <a:lnSpc>
                <a:spcPct val="125000"/>
              </a:lnSpc>
              <a:spcAft>
                <a:spcPct val="15000"/>
              </a:spcAft>
              <a:buFontTx/>
              <a:buChar char="••"/>
              <a:defRPr/>
            </a:pPr>
            <a:r>
              <a:rPr lang="zh-CN" altLang="en-US" sz="1333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大数据</a:t>
            </a:r>
            <a:endParaRPr lang="en-US" altLang="zh-CN" sz="1333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6198" lvl="1" indent="-76198" defTabSz="592652">
              <a:lnSpc>
                <a:spcPct val="125000"/>
              </a:lnSpc>
              <a:spcAft>
                <a:spcPct val="15000"/>
              </a:spcAft>
              <a:buFontTx/>
              <a:buChar char="••"/>
              <a:defRPr/>
            </a:pPr>
            <a:r>
              <a:rPr lang="en-US" altLang="zh-CN" sz="1333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333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行业报告</a:t>
            </a:r>
            <a:endParaRPr lang="en-US" altLang="zh-CN" sz="1333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6198" lvl="1" indent="-76198" defTabSz="592652">
              <a:lnSpc>
                <a:spcPct val="125000"/>
              </a:lnSpc>
              <a:spcAft>
                <a:spcPct val="15000"/>
              </a:spcAft>
              <a:buFontTx/>
              <a:buChar char="••"/>
              <a:defRPr/>
            </a:pPr>
            <a:r>
              <a:rPr lang="en-US" altLang="zh-CN" sz="1333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333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论坛组织</a:t>
            </a:r>
            <a:endParaRPr lang="en-US" altLang="zh-CN" sz="1333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6198" lvl="1" indent="-76198" defTabSz="592652">
              <a:lnSpc>
                <a:spcPct val="125000"/>
              </a:lnSpc>
              <a:spcAft>
                <a:spcPct val="15000"/>
              </a:spcAft>
              <a:buFontTx/>
              <a:buChar char="••"/>
              <a:defRPr/>
            </a:pPr>
            <a:r>
              <a:rPr lang="zh-CN" altLang="en-US" sz="1333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展会组织</a:t>
            </a:r>
            <a:endParaRPr lang="en-US" altLang="zh-CN" sz="1333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圆角矩形 80">
            <a:extLst>
              <a:ext uri="{FF2B5EF4-FFF2-40B4-BE49-F238E27FC236}">
                <a16:creationId xmlns:a16="http://schemas.microsoft.com/office/drawing/2014/main" id="{62D0574B-1965-4EC1-9C64-81AC6E16A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1901" y="936490"/>
            <a:ext cx="1078965" cy="266647"/>
          </a:xfrm>
          <a:prstGeom prst="roundRect">
            <a:avLst>
              <a:gd name="adj" fmla="val 10000"/>
            </a:avLst>
          </a:prstGeom>
          <a:solidFill>
            <a:srgbClr val="0070C0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我要选车</a:t>
            </a:r>
          </a:p>
        </p:txBody>
      </p:sp>
      <p:sp>
        <p:nvSpPr>
          <p:cNvPr id="48" name="圆角矩形 80">
            <a:extLst>
              <a:ext uri="{FF2B5EF4-FFF2-40B4-BE49-F238E27FC236}">
                <a16:creationId xmlns:a16="http://schemas.microsoft.com/office/drawing/2014/main" id="{62D0574B-1965-4EC1-9C64-81AC6E16A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85" y="936490"/>
            <a:ext cx="1259453" cy="266647"/>
          </a:xfrm>
          <a:prstGeom prst="roundRect">
            <a:avLst>
              <a:gd name="adj" fmla="val 10000"/>
            </a:avLst>
          </a:prstGeom>
          <a:solidFill>
            <a:srgbClr val="0070C0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我要买车</a:t>
            </a:r>
          </a:p>
        </p:txBody>
      </p:sp>
      <p:sp>
        <p:nvSpPr>
          <p:cNvPr id="49" name="圆角矩形 80">
            <a:extLst>
              <a:ext uri="{FF2B5EF4-FFF2-40B4-BE49-F238E27FC236}">
                <a16:creationId xmlns:a16="http://schemas.microsoft.com/office/drawing/2014/main" id="{62D0574B-1965-4EC1-9C64-81AC6E16A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156" y="936490"/>
            <a:ext cx="1220803" cy="266647"/>
          </a:xfrm>
          <a:prstGeom prst="roundRect">
            <a:avLst>
              <a:gd name="adj" fmla="val 10000"/>
            </a:avLst>
          </a:prstGeom>
          <a:solidFill>
            <a:srgbClr val="0070C0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我要租车</a:t>
            </a:r>
          </a:p>
        </p:txBody>
      </p:sp>
      <p:sp>
        <p:nvSpPr>
          <p:cNvPr id="50" name="圆角矩形 80">
            <a:extLst>
              <a:ext uri="{FF2B5EF4-FFF2-40B4-BE49-F238E27FC236}">
                <a16:creationId xmlns:a16="http://schemas.microsoft.com/office/drawing/2014/main" id="{62D0574B-1965-4EC1-9C64-81AC6E16A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3102" y="936490"/>
            <a:ext cx="1174102" cy="266647"/>
          </a:xfrm>
          <a:prstGeom prst="roundRect">
            <a:avLst>
              <a:gd name="adj" fmla="val 10000"/>
            </a:avLst>
          </a:prstGeom>
          <a:solidFill>
            <a:srgbClr val="0070C0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司机加盟</a:t>
            </a:r>
          </a:p>
        </p:txBody>
      </p:sp>
      <p:sp>
        <p:nvSpPr>
          <p:cNvPr id="51" name="圆角矩形 80">
            <a:extLst>
              <a:ext uri="{FF2B5EF4-FFF2-40B4-BE49-F238E27FC236}">
                <a16:creationId xmlns:a16="http://schemas.microsoft.com/office/drawing/2014/main" id="{62D0574B-1965-4EC1-9C64-81AC6E16A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3612" y="936490"/>
            <a:ext cx="1078965" cy="266647"/>
          </a:xfrm>
          <a:prstGeom prst="roundRect">
            <a:avLst>
              <a:gd name="adj" fmla="val 10000"/>
            </a:avLst>
          </a:prstGeom>
          <a:solidFill>
            <a:srgbClr val="0070C0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我要充电</a:t>
            </a:r>
          </a:p>
        </p:txBody>
      </p:sp>
      <p:sp>
        <p:nvSpPr>
          <p:cNvPr id="52" name="圆角矩形 80">
            <a:extLst>
              <a:ext uri="{FF2B5EF4-FFF2-40B4-BE49-F238E27FC236}">
                <a16:creationId xmlns:a16="http://schemas.microsoft.com/office/drawing/2014/main" id="{62D0574B-1965-4EC1-9C64-81AC6E16A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4237" y="936490"/>
            <a:ext cx="1133712" cy="281098"/>
          </a:xfrm>
          <a:prstGeom prst="roundRect">
            <a:avLst>
              <a:gd name="adj" fmla="val 10000"/>
            </a:avLst>
          </a:prstGeom>
          <a:solidFill>
            <a:srgbClr val="0070C0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物流研究院</a:t>
            </a:r>
          </a:p>
        </p:txBody>
      </p:sp>
      <p:sp>
        <p:nvSpPr>
          <p:cNvPr id="55" name="圆角矩形 123">
            <a:extLst>
              <a:ext uri="{FF2B5EF4-FFF2-40B4-BE49-F238E27FC236}">
                <a16:creationId xmlns:a16="http://schemas.microsoft.com/office/drawing/2014/main" id="{AC95D248-A9D1-431A-B7A4-538BC6BBD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965" y="4822324"/>
            <a:ext cx="1156317" cy="1923965"/>
          </a:xfrm>
          <a:prstGeom prst="roundRect">
            <a:avLst>
              <a:gd name="adj" fmla="val 10000"/>
            </a:avLst>
          </a:prstGeom>
          <a:solidFill>
            <a:srgbClr val="FFFFFF">
              <a:alpha val="90195"/>
            </a:srgbClr>
          </a:solidFill>
          <a:ln w="25400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333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6">
            <a:extLst>
              <a:ext uri="{FF2B5EF4-FFF2-40B4-BE49-F238E27FC236}">
                <a16:creationId xmlns:a16="http://schemas.microsoft.com/office/drawing/2014/main" id="{5A968A4C-CF5A-4614-80D0-E8C58CFE11A8}"/>
              </a:ext>
            </a:extLst>
          </p:cNvPr>
          <p:cNvSpPr/>
          <p:nvPr/>
        </p:nvSpPr>
        <p:spPr bwMode="auto">
          <a:xfrm>
            <a:off x="7220500" y="4822324"/>
            <a:ext cx="1120615" cy="1923965"/>
          </a:xfrm>
          <a:prstGeom prst="rect">
            <a:avLst/>
          </a:prstGeom>
          <a:noFill/>
          <a:ln>
            <a:noFill/>
          </a:ln>
          <a:effectLst/>
        </p:spPr>
        <p:txBody>
          <a:bodyPr lIns="94827" tIns="94827" rIns="94827" bIns="94827" spcCol="1270"/>
          <a:lstStyle/>
          <a:p>
            <a:pPr marL="76198" lvl="1" indent="-76198" defTabSz="592652">
              <a:lnSpc>
                <a:spcPct val="125000"/>
              </a:lnSpc>
              <a:spcAft>
                <a:spcPct val="15000"/>
              </a:spcAft>
              <a:buFontTx/>
              <a:buChar char="••"/>
              <a:defRPr/>
            </a:pPr>
            <a:r>
              <a:rPr lang="zh-CN" altLang="en-US" sz="1333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整合物流、快递公司等资源</a:t>
            </a:r>
          </a:p>
        </p:txBody>
      </p:sp>
      <p:sp>
        <p:nvSpPr>
          <p:cNvPr id="58" name="圆角矩形 80">
            <a:extLst>
              <a:ext uri="{FF2B5EF4-FFF2-40B4-BE49-F238E27FC236}">
                <a16:creationId xmlns:a16="http://schemas.microsoft.com/office/drawing/2014/main" id="{62D0574B-1965-4EC1-9C64-81AC6E16A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940" y="936490"/>
            <a:ext cx="1078965" cy="266647"/>
          </a:xfrm>
          <a:prstGeom prst="roundRect">
            <a:avLst>
              <a:gd name="adj" fmla="val 10000"/>
            </a:avLst>
          </a:prstGeom>
          <a:solidFill>
            <a:srgbClr val="0070C0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我要发货</a:t>
            </a:r>
          </a:p>
        </p:txBody>
      </p:sp>
      <p:sp>
        <p:nvSpPr>
          <p:cNvPr id="67" name="圆角矩形 125">
            <a:extLst>
              <a:ext uri="{FF2B5EF4-FFF2-40B4-BE49-F238E27FC236}">
                <a16:creationId xmlns:a16="http://schemas.microsoft.com/office/drawing/2014/main" id="{1FE9E1E7-8715-43A8-B988-0B8B1D56E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8508" y="4794844"/>
            <a:ext cx="1061113" cy="1923965"/>
          </a:xfrm>
          <a:prstGeom prst="roundRect">
            <a:avLst>
              <a:gd name="adj" fmla="val 10000"/>
            </a:avLst>
          </a:prstGeom>
          <a:solidFill>
            <a:srgbClr val="FFFFFF">
              <a:alpha val="90195"/>
            </a:srgbClr>
          </a:solidFill>
          <a:ln w="25400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333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圆角矩形 6">
            <a:extLst>
              <a:ext uri="{FF2B5EF4-FFF2-40B4-BE49-F238E27FC236}">
                <a16:creationId xmlns:a16="http://schemas.microsoft.com/office/drawing/2014/main" id="{35A06753-890E-4725-80E4-31089D136ECB}"/>
              </a:ext>
            </a:extLst>
          </p:cNvPr>
          <p:cNvSpPr/>
          <p:nvPr/>
        </p:nvSpPr>
        <p:spPr bwMode="auto">
          <a:xfrm>
            <a:off x="10972308" y="4794844"/>
            <a:ext cx="1005579" cy="1923965"/>
          </a:xfrm>
          <a:prstGeom prst="rect">
            <a:avLst/>
          </a:prstGeom>
          <a:noFill/>
          <a:ln>
            <a:noFill/>
          </a:ln>
          <a:effectLst/>
        </p:spPr>
        <p:txBody>
          <a:bodyPr lIns="94827" tIns="94827" rIns="94827" bIns="94827" spcCol="1270"/>
          <a:lstStyle/>
          <a:p>
            <a:pPr marL="76198" lvl="1" indent="-76198" defTabSz="592652">
              <a:lnSpc>
                <a:spcPct val="125000"/>
              </a:lnSpc>
              <a:spcAft>
                <a:spcPct val="15000"/>
              </a:spcAft>
              <a:buFontTx/>
              <a:buChar char="••"/>
              <a:defRPr/>
            </a:pPr>
            <a:r>
              <a:rPr lang="zh-CN" altLang="en-US" sz="1333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整合新能源物流车上下游供应商资源进行展示，宣传</a:t>
            </a:r>
            <a:endParaRPr lang="en-US" altLang="zh-CN" sz="1333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圆角矩形 80">
            <a:extLst>
              <a:ext uri="{FF2B5EF4-FFF2-40B4-BE49-F238E27FC236}">
                <a16:creationId xmlns:a16="http://schemas.microsoft.com/office/drawing/2014/main" id="{62D0574B-1965-4EC1-9C64-81AC6E16A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5909" y="909010"/>
            <a:ext cx="1133712" cy="294127"/>
          </a:xfrm>
          <a:prstGeom prst="roundRect">
            <a:avLst>
              <a:gd name="adj" fmla="val 10000"/>
            </a:avLst>
          </a:prstGeom>
          <a:solidFill>
            <a:srgbClr val="0070C0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黄金产业链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131489" y="1742777"/>
            <a:ext cx="0" cy="33378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3251221" y="1742777"/>
            <a:ext cx="0" cy="33378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4573125" y="1742777"/>
            <a:ext cx="0" cy="33378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5889016" y="1757228"/>
            <a:ext cx="0" cy="33378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10836323" y="1742777"/>
            <a:ext cx="0" cy="33378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7101954" y="1053661"/>
            <a:ext cx="0" cy="33378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8386888" y="1053661"/>
            <a:ext cx="0" cy="33378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9614237" y="1053661"/>
            <a:ext cx="0" cy="33378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五边形 82">
            <a:extLst>
              <a:ext uri="{FF2B5EF4-FFF2-40B4-BE49-F238E27FC236}">
                <a16:creationId xmlns:a16="http://schemas.microsoft.com/office/drawing/2014/main" id="{53EA2C4B-908E-4861-8266-B5A982752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16" y="4162620"/>
            <a:ext cx="1090456" cy="678244"/>
          </a:xfrm>
          <a:prstGeom prst="homePlate">
            <a:avLst>
              <a:gd name="adj" fmla="val 56588"/>
            </a:avLst>
          </a:prstGeom>
          <a:solidFill>
            <a:schemeClr val="accent4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 anchor="ctr" anchorCtr="1"/>
          <a:lstStyle/>
          <a:p>
            <a:pPr defTabSz="1219170" eaLnBrk="0" hangingPunct="0">
              <a:defRPr/>
            </a:pPr>
            <a:r>
              <a:rPr lang="zh-CN" altLang="en-US" sz="1467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金牌供应商</a:t>
            </a:r>
          </a:p>
        </p:txBody>
      </p:sp>
      <p:sp>
        <p:nvSpPr>
          <p:cNvPr id="87" name="矩形 86"/>
          <p:cNvSpPr/>
          <p:nvPr/>
        </p:nvSpPr>
        <p:spPr>
          <a:xfrm>
            <a:off x="1046285" y="1882913"/>
            <a:ext cx="10908483" cy="6687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五边形 82">
            <a:extLst>
              <a:ext uri="{FF2B5EF4-FFF2-40B4-BE49-F238E27FC236}">
                <a16:creationId xmlns:a16="http://schemas.microsoft.com/office/drawing/2014/main" id="{53EA2C4B-908E-4861-8266-B5A982752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97" y="1891612"/>
            <a:ext cx="898882" cy="678244"/>
          </a:xfrm>
          <a:prstGeom prst="homePlate">
            <a:avLst>
              <a:gd name="adj" fmla="val 56588"/>
            </a:avLst>
          </a:prstGeom>
          <a:solidFill>
            <a:schemeClr val="accent4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 anchor="ctr" anchorCtr="1"/>
          <a:lstStyle/>
          <a:p>
            <a:pPr defTabSz="1219170" eaLnBrk="0" hangingPunct="0">
              <a:defRPr/>
            </a:pPr>
            <a:r>
              <a:rPr lang="zh-CN" altLang="en-US" sz="1467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物流企业</a:t>
            </a:r>
          </a:p>
        </p:txBody>
      </p:sp>
      <p:sp>
        <p:nvSpPr>
          <p:cNvPr id="89" name="矩形 88"/>
          <p:cNvSpPr/>
          <p:nvPr/>
        </p:nvSpPr>
        <p:spPr>
          <a:xfrm>
            <a:off x="1064265" y="2634920"/>
            <a:ext cx="10908483" cy="6687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五边形 82">
            <a:extLst>
              <a:ext uri="{FF2B5EF4-FFF2-40B4-BE49-F238E27FC236}">
                <a16:creationId xmlns:a16="http://schemas.microsoft.com/office/drawing/2014/main" id="{53EA2C4B-908E-4861-8266-B5A982752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76" y="2673599"/>
            <a:ext cx="898882" cy="678244"/>
          </a:xfrm>
          <a:prstGeom prst="homePlate">
            <a:avLst>
              <a:gd name="adj" fmla="val 56588"/>
            </a:avLst>
          </a:prstGeom>
          <a:solidFill>
            <a:schemeClr val="accent4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 anchor="ctr" anchorCtr="1"/>
          <a:lstStyle/>
          <a:p>
            <a:pPr defTabSz="1219170" eaLnBrk="0" hangingPunct="0">
              <a:defRPr/>
            </a:pPr>
            <a:r>
              <a:rPr lang="zh-CN" altLang="en-US" sz="1467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租赁平台</a:t>
            </a:r>
          </a:p>
        </p:txBody>
      </p:sp>
      <p:sp>
        <p:nvSpPr>
          <p:cNvPr id="91" name="矩形 90"/>
          <p:cNvSpPr/>
          <p:nvPr/>
        </p:nvSpPr>
        <p:spPr>
          <a:xfrm>
            <a:off x="1066835" y="3371937"/>
            <a:ext cx="10908483" cy="6687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五边形 82">
            <a:extLst>
              <a:ext uri="{FF2B5EF4-FFF2-40B4-BE49-F238E27FC236}">
                <a16:creationId xmlns:a16="http://schemas.microsoft.com/office/drawing/2014/main" id="{53EA2C4B-908E-4861-8266-B5A982752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6" y="3395626"/>
            <a:ext cx="898882" cy="678244"/>
          </a:xfrm>
          <a:prstGeom prst="homePlate">
            <a:avLst>
              <a:gd name="adj" fmla="val 56588"/>
            </a:avLst>
          </a:prstGeom>
          <a:solidFill>
            <a:schemeClr val="accent4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 anchor="ctr" anchorCtr="1"/>
          <a:lstStyle/>
          <a:p>
            <a:pPr defTabSz="1219170" eaLnBrk="0" hangingPunct="0">
              <a:defRPr/>
            </a:pPr>
            <a:r>
              <a:rPr lang="zh-CN" altLang="en-US" sz="1467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车企</a:t>
            </a:r>
            <a:endParaRPr lang="en-US" altLang="zh-CN" sz="1467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219170" eaLnBrk="0" hangingPunct="0">
              <a:defRPr/>
            </a:pPr>
            <a:r>
              <a:rPr lang="zh-CN" altLang="en-US" sz="1467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推荐</a:t>
            </a:r>
          </a:p>
        </p:txBody>
      </p:sp>
      <p:pic>
        <p:nvPicPr>
          <p:cNvPr id="93" name="图片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972" y="2726413"/>
            <a:ext cx="755540" cy="454986"/>
          </a:xfrm>
          <a:prstGeom prst="rect">
            <a:avLst/>
          </a:prstGeom>
        </p:spPr>
      </p:pic>
      <p:pic>
        <p:nvPicPr>
          <p:cNvPr id="94" name="图片 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502" y="2696560"/>
            <a:ext cx="5029043" cy="500642"/>
          </a:xfrm>
          <a:prstGeom prst="rect">
            <a:avLst/>
          </a:prstGeom>
        </p:spPr>
      </p:pic>
      <p:pic>
        <p:nvPicPr>
          <p:cNvPr id="95" name="图片 9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7220" y="2744900"/>
            <a:ext cx="1106808" cy="433013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5842" y="2794721"/>
            <a:ext cx="1809609" cy="349162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22225" y="2761341"/>
            <a:ext cx="1174832" cy="409524"/>
          </a:xfrm>
          <a:prstGeom prst="rect">
            <a:avLst/>
          </a:prstGeom>
        </p:spPr>
      </p:pic>
      <p:pic>
        <p:nvPicPr>
          <p:cNvPr id="98" name="图片 97"/>
          <p:cNvPicPr>
            <a:picLocks noChangeAspect="1"/>
          </p:cNvPicPr>
          <p:nvPr/>
        </p:nvPicPr>
        <p:blipFill rotWithShape="1">
          <a:blip r:embed="rId8"/>
          <a:srcRect r="40701" b="-7573"/>
          <a:stretch/>
        </p:blipFill>
        <p:spPr>
          <a:xfrm>
            <a:off x="1171149" y="1987111"/>
            <a:ext cx="3310910" cy="501249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60787" y="2044251"/>
            <a:ext cx="1321954" cy="423615"/>
          </a:xfrm>
          <a:prstGeom prst="rect">
            <a:avLst/>
          </a:prstGeom>
        </p:spPr>
      </p:pic>
      <p:pic>
        <p:nvPicPr>
          <p:cNvPr id="100" name="图片 9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09938" y="2047841"/>
            <a:ext cx="901047" cy="398420"/>
          </a:xfrm>
          <a:prstGeom prst="rect">
            <a:avLst/>
          </a:prstGeom>
        </p:spPr>
      </p:pic>
      <p:pic>
        <p:nvPicPr>
          <p:cNvPr id="101" name="图片 10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5011" y="3438956"/>
            <a:ext cx="4731881" cy="601746"/>
          </a:xfrm>
          <a:prstGeom prst="rect">
            <a:avLst/>
          </a:prstGeom>
        </p:spPr>
      </p:pic>
      <p:pic>
        <p:nvPicPr>
          <p:cNvPr id="103" name="图片 10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19540" y="3560265"/>
            <a:ext cx="665738" cy="371429"/>
          </a:xfrm>
          <a:prstGeom prst="rect">
            <a:avLst/>
          </a:prstGeom>
        </p:spPr>
      </p:pic>
      <p:pic>
        <p:nvPicPr>
          <p:cNvPr id="104" name="图片 10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22703" y="3538987"/>
            <a:ext cx="1198158" cy="391521"/>
          </a:xfrm>
          <a:prstGeom prst="rect">
            <a:avLst/>
          </a:prstGeom>
        </p:spPr>
      </p:pic>
      <p:pic>
        <p:nvPicPr>
          <p:cNvPr id="105" name="图片 10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81813" y="3495943"/>
            <a:ext cx="1387199" cy="455138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07661" y="3539354"/>
            <a:ext cx="1006882" cy="421630"/>
          </a:xfrm>
          <a:prstGeom prst="rect">
            <a:avLst/>
          </a:prstGeom>
        </p:spPr>
      </p:pic>
      <p:sp>
        <p:nvSpPr>
          <p:cNvPr id="107" name="矩形 106"/>
          <p:cNvSpPr/>
          <p:nvPr/>
        </p:nvSpPr>
        <p:spPr>
          <a:xfrm>
            <a:off x="1069404" y="4138931"/>
            <a:ext cx="10908483" cy="6687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17740" y="4299168"/>
            <a:ext cx="6382931" cy="4007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79773" y="4299168"/>
            <a:ext cx="4137556" cy="40720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849546" y="1984589"/>
            <a:ext cx="2899005" cy="4436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14948" y="2028286"/>
            <a:ext cx="852699" cy="400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49546" y="1984589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dirty="0"/>
              <a:t>发货</a:t>
            </a:r>
            <a:endParaRPr lang="en-US" altLang="zh-CN" sz="1100" dirty="0"/>
          </a:p>
          <a:p>
            <a:pPr algn="ctr"/>
            <a:r>
              <a:rPr lang="zh-CN" altLang="en-US" sz="1100" dirty="0"/>
              <a:t>价格</a:t>
            </a:r>
            <a:endParaRPr lang="en-US" altLang="zh-CN" sz="11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187117" y="1989567"/>
            <a:ext cx="781257" cy="41904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046623" y="2060996"/>
            <a:ext cx="638095" cy="27619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74197" y="2027966"/>
            <a:ext cx="1053929" cy="37189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521220" y="2087523"/>
            <a:ext cx="842493" cy="300424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40557" y="3503198"/>
            <a:ext cx="1863502" cy="427310"/>
          </a:xfrm>
          <a:prstGeom prst="rect">
            <a:avLst/>
          </a:prstGeom>
        </p:spPr>
      </p:pic>
      <p:sp>
        <p:nvSpPr>
          <p:cNvPr id="85" name="五边形 82">
            <a:extLst>
              <a:ext uri="{FF2B5EF4-FFF2-40B4-BE49-F238E27FC236}">
                <a16:creationId xmlns:a16="http://schemas.microsoft.com/office/drawing/2014/main" id="{53EA2C4B-908E-4861-8266-B5A982752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13" y="1293228"/>
            <a:ext cx="898882" cy="562263"/>
          </a:xfrm>
          <a:prstGeom prst="homePlate">
            <a:avLst>
              <a:gd name="adj" fmla="val 56588"/>
            </a:avLst>
          </a:prstGeom>
          <a:solidFill>
            <a:schemeClr val="accent4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 anchor="ctr" anchorCtr="1"/>
          <a:lstStyle/>
          <a:p>
            <a:pPr defTabSz="1219170" eaLnBrk="0" hangingPunct="0">
              <a:defRPr/>
            </a:pPr>
            <a:r>
              <a:rPr lang="zh-CN" altLang="en-US" sz="1467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自营业务</a:t>
            </a:r>
          </a:p>
        </p:txBody>
      </p:sp>
      <p:sp>
        <p:nvSpPr>
          <p:cNvPr id="102" name="矩形 101"/>
          <p:cNvSpPr/>
          <p:nvPr/>
        </p:nvSpPr>
        <p:spPr>
          <a:xfrm>
            <a:off x="1064301" y="1271390"/>
            <a:ext cx="5908622" cy="569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7057037" y="1271389"/>
            <a:ext cx="4918105" cy="5533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1" y="229810"/>
            <a:ext cx="286415" cy="669046"/>
          </a:xfrm>
          <a:prstGeom prst="rect">
            <a:avLst/>
          </a:prstGeom>
          <a:solidFill>
            <a:srgbClr val="005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912001"/>
            <a:endParaRPr lang="zh-CN" altLang="en-US" sz="2303">
              <a:solidFill>
                <a:srgbClr val="4E639C"/>
              </a:solidFill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358612" y="317329"/>
            <a:ext cx="1514289" cy="519935"/>
          </a:xfrm>
          <a:prstGeom prst="rect">
            <a:avLst/>
          </a:prstGeom>
        </p:spPr>
      </p:pic>
      <p:sp>
        <p:nvSpPr>
          <p:cNvPr id="113" name="矩形 112"/>
          <p:cNvSpPr/>
          <p:nvPr/>
        </p:nvSpPr>
        <p:spPr>
          <a:xfrm>
            <a:off x="343697" y="229810"/>
            <a:ext cx="163285" cy="669046"/>
          </a:xfrm>
          <a:prstGeom prst="rect">
            <a:avLst/>
          </a:prstGeom>
          <a:solidFill>
            <a:srgbClr val="72A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912001"/>
            <a:endParaRPr lang="zh-CN" altLang="en-US" sz="2303">
              <a:solidFill>
                <a:srgbClr val="4E639C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81813" y="1341594"/>
            <a:ext cx="3799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闪电车队</a:t>
            </a:r>
            <a:r>
              <a:rPr lang="en-US" altLang="zh-C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——</a:t>
            </a:r>
            <a:r>
              <a:rPr lang="zh-CN" alt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随叫随到 不负所托</a:t>
            </a:r>
          </a:p>
        </p:txBody>
      </p:sp>
      <p:sp>
        <p:nvSpPr>
          <p:cNvPr id="114" name="矩形 113"/>
          <p:cNvSpPr/>
          <p:nvPr/>
        </p:nvSpPr>
        <p:spPr>
          <a:xfrm>
            <a:off x="1979393" y="1329780"/>
            <a:ext cx="3799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闪电租车</a:t>
            </a:r>
            <a:r>
              <a:rPr lang="en-US" altLang="zh-C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——</a:t>
            </a:r>
            <a:r>
              <a:rPr lang="zh-CN" alt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租赁专家  即刻出发</a:t>
            </a:r>
          </a:p>
        </p:txBody>
      </p:sp>
      <p:sp>
        <p:nvSpPr>
          <p:cNvPr id="115" name="矩形 114"/>
          <p:cNvSpPr/>
          <p:nvPr/>
        </p:nvSpPr>
        <p:spPr>
          <a:xfrm>
            <a:off x="3867462" y="16643"/>
            <a:ext cx="63705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新能源商用车网站定位为“新能源物流车生态营销平台”，将整合新能源物流车全产业链，通过“对比”的创新模式，提供看车、选车、买车、租车、充电、产业链等全生态营销服务。（以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端客户为主）</a:t>
            </a:r>
          </a:p>
        </p:txBody>
      </p:sp>
    </p:spTree>
    <p:extLst>
      <p:ext uri="{BB962C8B-B14F-4D97-AF65-F5344CB8AC3E}">
        <p14:creationId xmlns:p14="http://schemas.microsoft.com/office/powerpoint/2010/main" val="18013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16"/>
    </mc:Choice>
    <mc:Fallback xmlns="">
      <p:transition spd="slow" advTm="971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4959" y="2293495"/>
            <a:ext cx="7293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电动物流车网站目前处于内部测试阶段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84" y="0"/>
            <a:ext cx="104931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3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16"/>
    </mc:Choice>
    <mc:Fallback xmlns="">
      <p:transition spd="slow" advTm="9716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宽屏</PresentationFormat>
  <Paragraphs>53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微软雅黑</vt:lpstr>
      <vt:lpstr>幼圆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danielZ</dc:creator>
  <cp:lastModifiedBy>danielZ</cp:lastModifiedBy>
  <cp:revision>1</cp:revision>
  <dcterms:created xsi:type="dcterms:W3CDTF">2018-09-27T10:22:47Z</dcterms:created>
  <dcterms:modified xsi:type="dcterms:W3CDTF">2018-09-27T10:22:53Z</dcterms:modified>
</cp:coreProperties>
</file>