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2" r:id="rId2"/>
    <p:sldId id="366" r:id="rId3"/>
    <p:sldId id="367" r:id="rId4"/>
    <p:sldId id="372" r:id="rId5"/>
    <p:sldId id="374" r:id="rId6"/>
    <p:sldId id="376" r:id="rId7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22910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847725" indent="-12192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271905" indent="-1841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695450" indent="-24447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1813560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176145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2539365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2901950" algn="l" defTabSz="72517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BFED2"/>
    <a:srgbClr val="0F319D"/>
    <a:srgbClr val="FF0000"/>
    <a:srgbClr val="067C0C"/>
    <a:srgbClr val="08A810"/>
    <a:srgbClr val="045408"/>
    <a:srgbClr val="DE0000"/>
    <a:srgbClr val="AC0000"/>
    <a:srgbClr val="133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7" autoAdjust="0"/>
    <p:restoredTop sz="94651" autoAdjust="0"/>
  </p:normalViewPr>
  <p:slideViewPr>
    <p:cSldViewPr>
      <p:cViewPr varScale="1">
        <p:scale>
          <a:sx n="89" d="100"/>
          <a:sy n="89" d="100"/>
        </p:scale>
        <p:origin x="-882" y="-102"/>
      </p:cViewPr>
      <p:guideLst>
        <p:guide orient="horz" pos="1378"/>
        <p:guide orient="horz" pos="358"/>
        <p:guide orient="horz" pos="2437"/>
        <p:guide orient="horz" pos="2669"/>
        <p:guide orient="horz" pos="3071"/>
        <p:guide pos="295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90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2A03D-396C-4399-9D1D-2352B44AA329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8B5F-B472-4A59-9D20-7875F3BF0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0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CA5E8DB0-55DC-4221-A99C-988BCD133BF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201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2291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477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954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2026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83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t>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5320" y="152053"/>
            <a:ext cx="372660" cy="3726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8928" y="351869"/>
            <a:ext cx="248440" cy="248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641352" y="654051"/>
            <a:ext cx="8351711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167640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015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45" indent="-16129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6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140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83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" y="569076"/>
            <a:ext cx="2435526" cy="4306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172237" y="1059159"/>
            <a:ext cx="1167515" cy="1656607"/>
            <a:chOff x="687345" y="1687325"/>
            <a:chExt cx="1167514" cy="1656607"/>
          </a:xfrm>
        </p:grpSpPr>
        <p:sp>
          <p:nvSpPr>
            <p:cNvPr id="40" name="TextBox 39"/>
            <p:cNvSpPr txBox="1"/>
            <p:nvPr/>
          </p:nvSpPr>
          <p:spPr>
            <a:xfrm>
              <a:off x="687345" y="1687325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b="1" spc="599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93194" y="1893690"/>
              <a:ext cx="461665" cy="120802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09138" y="927851"/>
            <a:ext cx="5184577" cy="723275"/>
            <a:chOff x="2987824" y="1300427"/>
            <a:chExt cx="5184576" cy="723276"/>
          </a:xfrm>
        </p:grpSpPr>
        <p:sp>
          <p:nvSpPr>
            <p:cNvPr id="43" name="TextBox 42"/>
            <p:cNvSpPr txBox="1"/>
            <p:nvPr/>
          </p:nvSpPr>
          <p:spPr>
            <a:xfrm>
              <a:off x="3625305" y="1407864"/>
              <a:ext cx="4547095" cy="46037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认识</a:t>
              </a:r>
              <a:r>
                <a:rPr lang="en-US" altLang="zh-CN" sz="2400" b="1" dirty="0" err="1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Git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45" name="五边形 44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935942" y="1719937"/>
            <a:ext cx="5184577" cy="723275"/>
            <a:chOff x="2987824" y="2045907"/>
            <a:chExt cx="5184576" cy="723276"/>
          </a:xfrm>
        </p:grpSpPr>
        <p:sp>
          <p:nvSpPr>
            <p:cNvPr id="48" name="TextBox 47"/>
            <p:cNvSpPr txBox="1"/>
            <p:nvPr/>
          </p:nvSpPr>
          <p:spPr>
            <a:xfrm>
              <a:off x="3625305" y="2147553"/>
              <a:ext cx="4547095" cy="460376"/>
            </a:xfrm>
            <a:prstGeom prst="rect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 smtClean="0">
                  <a:solidFill>
                    <a:srgbClr val="C00000"/>
                  </a:solidFill>
                </a:rPr>
                <a:t>Git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常用命令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0" name="五边形 49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945376" y="2512023"/>
            <a:ext cx="5184577" cy="723275"/>
            <a:chOff x="2987824" y="2783740"/>
            <a:chExt cx="5184576" cy="723276"/>
          </a:xfrm>
        </p:grpSpPr>
        <p:sp>
          <p:nvSpPr>
            <p:cNvPr id="53" name="TextBox 52"/>
            <p:cNvSpPr txBox="1"/>
            <p:nvPr/>
          </p:nvSpPr>
          <p:spPr>
            <a:xfrm>
              <a:off x="3625305" y="2887242"/>
              <a:ext cx="4547095" cy="460376"/>
            </a:xfrm>
            <a:prstGeom prst="rect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远程仓库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github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55" name="五边形 54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38774" y="3232354"/>
            <a:ext cx="5184577" cy="723275"/>
            <a:chOff x="2987824" y="3503820"/>
            <a:chExt cx="5184576" cy="723276"/>
          </a:xfrm>
        </p:grpSpPr>
        <p:sp>
          <p:nvSpPr>
            <p:cNvPr id="58" name="TextBox 57"/>
            <p:cNvSpPr txBox="1"/>
            <p:nvPr/>
          </p:nvSpPr>
          <p:spPr>
            <a:xfrm>
              <a:off x="3625305" y="3626931"/>
              <a:ext cx="4547095" cy="460376"/>
            </a:xfrm>
            <a:prstGeom prst="rect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 smtClean="0">
                  <a:solidFill>
                    <a:srgbClr val="C00000"/>
                  </a:solidFill>
                </a:rPr>
                <a:t>Git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的分支和标签管理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987824" y="3503820"/>
              <a:ext cx="864096" cy="723276"/>
              <a:chOff x="2165941" y="3836251"/>
              <a:chExt cx="864096" cy="723276"/>
            </a:xfrm>
          </p:grpSpPr>
          <p:sp>
            <p:nvSpPr>
              <p:cNvPr id="60" name="五边形 59"/>
              <p:cNvSpPr/>
              <p:nvPr/>
            </p:nvSpPr>
            <p:spPr>
              <a:xfrm>
                <a:off x="2165941" y="3959362"/>
                <a:ext cx="864096" cy="461665"/>
              </a:xfrm>
              <a:prstGeom prst="homePlat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16421" y="383625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Arial Unicode MS" pitchFamily="34" charset="-122"/>
                    <a:cs typeface="Arial Unicode MS" pitchFamily="34" charset="-122"/>
                  </a:rPr>
                  <a:t>4</a:t>
                </a:r>
                <a:endParaRPr lang="zh-CN" altLang="en-US" sz="41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894324" y="4019754"/>
            <a:ext cx="5199182" cy="721995"/>
            <a:chOff x="2987824" y="3503820"/>
            <a:chExt cx="5199181" cy="721996"/>
          </a:xfrm>
        </p:grpSpPr>
        <p:sp>
          <p:nvSpPr>
            <p:cNvPr id="3" name="TextBox 57"/>
            <p:cNvSpPr txBox="1"/>
            <p:nvPr/>
          </p:nvSpPr>
          <p:spPr>
            <a:xfrm>
              <a:off x="3639910" y="3626931"/>
              <a:ext cx="4547095" cy="460376"/>
            </a:xfrm>
            <a:prstGeom prst="rect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 smtClean="0">
                  <a:solidFill>
                    <a:srgbClr val="C00000"/>
                  </a:solidFill>
                </a:rPr>
                <a:t>git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私服和</a:t>
              </a:r>
              <a:r>
                <a:rPr lang="en-US" altLang="zh-CN" dirty="0" err="1" smtClean="0">
                  <a:solidFill>
                    <a:srgbClr val="C00000"/>
                  </a:solidFill>
                </a:rPr>
                <a:t>Gitee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的使用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987824" y="3503820"/>
              <a:ext cx="864096" cy="721996"/>
              <a:chOff x="2165941" y="3836251"/>
              <a:chExt cx="864096" cy="721996"/>
            </a:xfrm>
          </p:grpSpPr>
          <p:sp>
            <p:nvSpPr>
              <p:cNvPr id="5" name="五边形 4"/>
              <p:cNvSpPr/>
              <p:nvPr/>
            </p:nvSpPr>
            <p:spPr>
              <a:xfrm>
                <a:off x="2165941" y="3959362"/>
                <a:ext cx="864096" cy="461665"/>
              </a:xfrm>
              <a:prstGeom prst="homePlat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TextBox 60"/>
              <p:cNvSpPr txBox="1"/>
              <p:nvPr/>
            </p:nvSpPr>
            <p:spPr>
              <a:xfrm>
                <a:off x="2216421" y="3836251"/>
                <a:ext cx="530860" cy="721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anose="020B0A04020102020204" pitchFamily="34" charset="0"/>
                    <a:ea typeface="Arial Unicode MS" pitchFamily="34" charset="-122"/>
                    <a:cs typeface="Arial Unicode MS" pitchFamily="34" charset="-122"/>
                  </a:rPr>
                  <a:t>5</a:t>
                </a:r>
                <a:endParaRPr lang="zh-CN" altLang="en-US" sz="41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2096" y="901155"/>
            <a:ext cx="7072312" cy="3482975"/>
            <a:chOff x="1358950" y="1173758"/>
            <a:chExt cx="7072312" cy="3482975"/>
          </a:xfrm>
        </p:grpSpPr>
        <p:sp>
          <p:nvSpPr>
            <p:cNvPr id="3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5761" y="1264949"/>
            <a:ext cx="40388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认识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endParaRPr lang="zh-CN" altLang="en-US" sz="3200" b="1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zh-CN" altLang="zh-CN" dirty="0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2046" y="2188278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</a:t>
            </a:r>
            <a:r>
              <a:rPr lang="zh-CN" altLang="en-US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什么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dirty="0" err="1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2046" y="266375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13" name="文本框 14"/>
          <p:cNvSpPr txBox="1"/>
          <p:nvPr/>
        </p:nvSpPr>
        <p:spPr>
          <a:xfrm>
            <a:off x="3312368" y="3199537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14" name="文本框 14"/>
          <p:cNvSpPr txBox="1"/>
          <p:nvPr/>
        </p:nvSpPr>
        <p:spPr>
          <a:xfrm>
            <a:off x="3275856" y="3718043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8000">
        <p:checker/>
      </p:transition>
    </mc:Choice>
    <mc:Fallback xmlns="">
      <p:transition spd="slow" advClick="0" advTm="8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2" grpId="0"/>
      <p:bldP spid="15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163841" y="1024736"/>
            <a:ext cx="7072312" cy="3482975"/>
            <a:chOff x="1358950" y="1173758"/>
            <a:chExt cx="7072312" cy="3482975"/>
          </a:xfrm>
        </p:grpSpPr>
        <p:sp>
          <p:nvSpPr>
            <p:cNvPr id="37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9" name="Freeform 6"/>
          <p:cNvSpPr/>
          <p:nvPr/>
        </p:nvSpPr>
        <p:spPr bwMode="auto">
          <a:xfrm>
            <a:off x="1073671" y="831378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Freeform 7"/>
          <p:cNvSpPr/>
          <p:nvPr/>
        </p:nvSpPr>
        <p:spPr bwMode="auto">
          <a:xfrm>
            <a:off x="1073671" y="831378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7966596" y="4261966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3547" y="996675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80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5761" y="1396785"/>
            <a:ext cx="40388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sym typeface="+mn-ea"/>
              </a:rPr>
              <a:t>Git</a:t>
            </a:r>
            <a:r>
              <a:rPr lang="zh-CN" altLang="en-US" sz="3200" dirty="0" smtClean="0">
                <a:solidFill>
                  <a:srgbClr val="C00000"/>
                </a:solidFill>
                <a:sym typeface="+mn-ea"/>
              </a:rPr>
              <a:t>常用命令</a:t>
            </a:r>
            <a:endParaRPr lang="zh-CN" altLang="en-US" sz="3200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164213" y="1712042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zh-CN" altLang="zh-CN" dirty="0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2046" y="2193993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</a:t>
            </a:r>
            <a:r>
              <a:rPr lang="en-US" altLang="zh-CN" dirty="0" err="1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操作本地仓库的命令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3317126" y="2703898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工作区和暂存区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3317126" y="3193483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tortoise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工具的使用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7000">
        <p:comb/>
      </p:transition>
    </mc:Choice>
    <mc:Fallback xmlns="">
      <p:transition spd="slow" advClick="0" advTm="700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/>
      <p:bldP spid="43" grpId="0"/>
      <p:bldP spid="44" grpId="0"/>
      <p:bldP spid="12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3841" y="893535"/>
            <a:ext cx="7072312" cy="3482975"/>
            <a:chOff x="1358950" y="1173758"/>
            <a:chExt cx="7072312" cy="3482975"/>
          </a:xfrm>
        </p:grpSpPr>
        <p:sp>
          <p:nvSpPr>
            <p:cNvPr id="3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2281" y="1247849"/>
            <a:ext cx="40388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sym typeface="+mn-ea"/>
              </a:rPr>
              <a:t>远程仓库</a:t>
            </a:r>
            <a:r>
              <a:rPr lang="en-US" altLang="zh-CN" sz="3200" dirty="0" err="1" smtClean="0">
                <a:solidFill>
                  <a:srgbClr val="C00000"/>
                </a:solidFill>
                <a:sym typeface="+mn-ea"/>
              </a:rPr>
              <a:t>github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zh-CN" altLang="zh-CN" dirty="0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2046" y="2188278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创建远程仓库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2046" y="266375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◎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上配置密钥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3312046" y="3134251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zh-CN" altLang="en-US" dirty="0" smtClean="0"/>
              <a:t>常用远程仓库命令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312046" y="3626376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zh-CN" altLang="en-US" dirty="0" smtClean="0"/>
              <a:t>解决文件冲突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8000">
        <p:checker/>
      </p:transition>
    </mc:Choice>
    <mc:Fallback xmlns="">
      <p:transition spd="slow" advClick="0" advTm="8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2" grpId="0"/>
      <p:bldP spid="15" grpId="0"/>
      <p:bldP spid="1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3841" y="893535"/>
            <a:ext cx="7072312" cy="3482975"/>
            <a:chOff x="1358950" y="1173758"/>
            <a:chExt cx="7072312" cy="3482975"/>
          </a:xfrm>
        </p:grpSpPr>
        <p:sp>
          <p:nvSpPr>
            <p:cNvPr id="3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5761" y="1264949"/>
            <a:ext cx="40388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C00000"/>
                </a:solidFill>
                <a:sym typeface="+mn-ea"/>
              </a:rPr>
              <a:t>Git</a:t>
            </a:r>
            <a:r>
              <a:rPr lang="zh-CN" altLang="en-US" sz="3200" dirty="0">
                <a:solidFill>
                  <a:srgbClr val="C00000"/>
                </a:solidFill>
                <a:sym typeface="+mn-ea"/>
              </a:rPr>
              <a:t>的分支和标签管理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zh-CN" altLang="zh-CN" dirty="0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2046" y="2188278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</a:t>
            </a:r>
            <a:r>
              <a:rPr lang="en-US" altLang="zh-CN" dirty="0" err="1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对分支的管理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2046" y="266375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对标签的管理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312046" y="3134251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en-US" altLang="zh-CN" dirty="0" smtClean="0"/>
              <a:t>ideal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8000">
        <p:comb/>
      </p:transition>
    </mc:Choice>
    <mc:Fallback xmlns="">
      <p:transition spd="slow" advClick="0" advTm="800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3841" y="893535"/>
            <a:ext cx="7072312" cy="3482975"/>
            <a:chOff x="1358950" y="1173758"/>
            <a:chExt cx="7072312" cy="3482975"/>
          </a:xfrm>
        </p:grpSpPr>
        <p:sp>
          <p:nvSpPr>
            <p:cNvPr id="3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5761" y="1264949"/>
            <a:ext cx="446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C00000"/>
                </a:solidFill>
                <a:sym typeface="+mn-ea"/>
              </a:rPr>
              <a:t>git</a:t>
            </a:r>
            <a:r>
              <a:rPr lang="zh-CN" altLang="en-US" sz="3200" dirty="0">
                <a:solidFill>
                  <a:srgbClr val="C00000"/>
                </a:solidFill>
                <a:sym typeface="+mn-ea"/>
              </a:rPr>
              <a:t>私服和</a:t>
            </a:r>
            <a:r>
              <a:rPr lang="en-US" altLang="zh-CN" sz="3200" dirty="0" err="1">
                <a:solidFill>
                  <a:srgbClr val="C00000"/>
                </a:solidFill>
                <a:sym typeface="+mn-ea"/>
              </a:rPr>
              <a:t>Gitee</a:t>
            </a:r>
            <a:r>
              <a:rPr lang="zh-CN" altLang="en-US" sz="3200" dirty="0">
                <a:solidFill>
                  <a:srgbClr val="C00000"/>
                </a:solidFill>
                <a:sym typeface="+mn-ea"/>
              </a:rPr>
              <a:t>的使用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Part</a:t>
            </a:r>
            <a:endParaRPr lang="zh-CN" altLang="zh-CN" dirty="0">
              <a:solidFill>
                <a:srgbClr val="FEAE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2046" y="2044768"/>
            <a:ext cx="4276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◎ </a:t>
            </a:r>
            <a:r>
              <a:rPr lang="en-US" altLang="zh-CN" dirty="0" err="1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rPr>
              <a:t>私服的作用</a:t>
            </a:r>
            <a:endParaRPr lang="zh-CN" altLang="en-US" dirty="0">
              <a:solidFill>
                <a:srgbClr val="2B2A3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2046" y="244849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zh-CN" altLang="en-US" dirty="0" smtClean="0"/>
              <a:t>搭建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私服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3312046" y="2847231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◎ </a:t>
            </a:r>
            <a:r>
              <a:rPr lang="en-US" altLang="zh-CN" dirty="0" err="1" smtClean="0"/>
              <a:t>gitee</a:t>
            </a:r>
            <a:r>
              <a:rPr lang="zh-CN" altLang="en-US" dirty="0"/>
              <a:t>介绍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312046" y="3285381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2B2A3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◎ 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上创建远程仓库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8000">
        <p:checker/>
      </p:transition>
    </mc:Choice>
    <mc:Fallback xmlns="">
      <p:transition spd="slow" advClick="0" advTm="8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2" grpId="0"/>
      <p:bldP spid="15" grpId="0"/>
      <p:bldP spid="16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</p:tagLst>
</file>

<file path=ppt/theme/theme1.xml><?xml version="1.0" encoding="utf-8"?>
<a:theme xmlns:a="http://schemas.openxmlformats.org/drawingml/2006/main" name="微笑PPT - 小A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153</Words>
  <Application>Microsoft Office PowerPoint</Application>
  <PresentationFormat>全屏显示(16:9)</PresentationFormat>
  <Paragraphs>47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</dc:title>
  <dc:creator>Administrator</dc:creator>
  <cp:lastModifiedBy>cjc</cp:lastModifiedBy>
  <cp:revision>332</cp:revision>
  <dcterms:created xsi:type="dcterms:W3CDTF">2010-02-22T07:41:00Z</dcterms:created>
  <dcterms:modified xsi:type="dcterms:W3CDTF">2021-05-17T13:40:52Z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5A313F150B674EA99E6887673CDA8E24</vt:lpwstr>
  </property>
</Properties>
</file>