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16"/>
  </p:notesMasterIdLst>
  <p:handoutMasterIdLst>
    <p:handoutMasterId r:id="rId20"/>
  </p:handoutMasterIdLst>
  <p:sldIdLst>
    <p:sldId id="468" r:id="rId4"/>
    <p:sldId id="497" r:id="rId5"/>
    <p:sldId id="498" r:id="rId6"/>
    <p:sldId id="470" r:id="rId7"/>
    <p:sldId id="499" r:id="rId8"/>
    <p:sldId id="501" r:id="rId9"/>
    <p:sldId id="502" r:id="rId10"/>
    <p:sldId id="545" r:id="rId11"/>
    <p:sldId id="566" r:id="rId12"/>
    <p:sldId id="573" r:id="rId13"/>
    <p:sldId id="505" r:id="rId14"/>
    <p:sldId id="543" r:id="rId15"/>
    <p:sldId id="567" r:id="rId17"/>
    <p:sldId id="508" r:id="rId18"/>
    <p:sldId id="511" r:id="rId19"/>
  </p:sldIdLst>
  <p:sldSz cx="9144000" cy="5143500" type="screen16x9"/>
  <p:notesSz cx="6858000" cy="9144000"/>
  <p:custDataLst>
    <p:tags r:id="rId24"/>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54" userDrawn="1">
          <p15:clr>
            <a:srgbClr val="A4A3A4"/>
          </p15:clr>
        </p15:guide>
        <p15:guide id="2" pos="5618" userDrawn="1">
          <p15:clr>
            <a:srgbClr val="A4A3A4"/>
          </p15:clr>
        </p15:guide>
        <p15:guide id="4" orient="horz" pos="2956" userDrawn="1">
          <p15:clr>
            <a:srgbClr val="A4A3A4"/>
          </p15:clr>
        </p15:guide>
        <p15:guide id="6" orient="horz" pos="3072" userDrawn="1">
          <p15:clr>
            <a:srgbClr val="A4A3A4"/>
          </p15:clr>
        </p15:guide>
        <p15:guide id="7" pos="2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D2D6"/>
    <a:srgbClr val="FBE5D6"/>
    <a:srgbClr val="E2F0D9"/>
    <a:srgbClr val="FFF2CC"/>
    <a:srgbClr val="F3EDEC"/>
    <a:srgbClr val="495589"/>
    <a:srgbClr val="F3EABB"/>
    <a:srgbClr val="FFF2CD"/>
    <a:srgbClr val="FAF8F4"/>
    <a:srgbClr val="E38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0" autoAdjust="0"/>
    <p:restoredTop sz="94389" autoAdjust="0"/>
  </p:normalViewPr>
  <p:slideViewPr>
    <p:cSldViewPr snapToGrid="0" showGuides="1">
      <p:cViewPr>
        <p:scale>
          <a:sx n="100" d="100"/>
          <a:sy n="100" d="100"/>
        </p:scale>
        <p:origin x="1614" y="693"/>
      </p:cViewPr>
      <p:guideLst>
        <p:guide pos="154"/>
        <p:guide pos="5618"/>
        <p:guide orient="horz" pos="2956"/>
        <p:guide orient="horz" pos="3072"/>
        <p:guide pos="293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4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形状 9"/>
          <p:cNvSpPr/>
          <p:nvPr userDrawn="1"/>
        </p:nvSpPr>
        <p:spPr>
          <a:xfrm>
            <a:off x="0" y="0"/>
            <a:ext cx="2063970" cy="1490764"/>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a:off x="0" y="4047856"/>
            <a:ext cx="1095643" cy="1095644"/>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7621622" y="0"/>
            <a:ext cx="1522379" cy="2087664"/>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图片占位符 2"/>
          <p:cNvSpPr>
            <a:spLocks noGrp="1"/>
          </p:cNvSpPr>
          <p:nvPr>
            <p:ph type="pic" sz="quarter" idx="10"/>
          </p:nvPr>
        </p:nvSpPr>
        <p:spPr>
          <a:xfrm>
            <a:off x="397014" y="1210780"/>
            <a:ext cx="1961874" cy="1360970"/>
          </a:xfrm>
          <a:prstGeom prst="roundRect">
            <a:avLst>
              <a:gd name="adj" fmla="val 6157"/>
            </a:avLst>
          </a:prstGeom>
        </p:spPr>
        <p:txBody>
          <a:bodyPr/>
          <a:lstStyle/>
          <a:p>
            <a:endParaRPr lang="zh-CN" altLang="en-US"/>
          </a:p>
        </p:txBody>
      </p:sp>
      <p:sp>
        <p:nvSpPr>
          <p:cNvPr id="6" name="图片占位符 2"/>
          <p:cNvSpPr>
            <a:spLocks noGrp="1"/>
          </p:cNvSpPr>
          <p:nvPr>
            <p:ph type="pic" sz="quarter" idx="11"/>
          </p:nvPr>
        </p:nvSpPr>
        <p:spPr>
          <a:xfrm>
            <a:off x="2521779" y="1210780"/>
            <a:ext cx="1961874" cy="1360970"/>
          </a:xfrm>
          <a:prstGeom prst="roundRect">
            <a:avLst>
              <a:gd name="adj" fmla="val 6157"/>
            </a:avLst>
          </a:prstGeom>
        </p:spPr>
        <p:txBody>
          <a:bodyPr/>
          <a:lstStyle/>
          <a:p>
            <a:endParaRPr lang="zh-CN" altLang="en-US"/>
          </a:p>
        </p:txBody>
      </p:sp>
      <p:sp>
        <p:nvSpPr>
          <p:cNvPr id="7" name="图片占位符 2"/>
          <p:cNvSpPr>
            <a:spLocks noGrp="1"/>
          </p:cNvSpPr>
          <p:nvPr>
            <p:ph type="pic" sz="quarter" idx="12"/>
          </p:nvPr>
        </p:nvSpPr>
        <p:spPr>
          <a:xfrm>
            <a:off x="4646544" y="1210780"/>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3"/>
          </p:nvPr>
        </p:nvSpPr>
        <p:spPr>
          <a:xfrm>
            <a:off x="6771309" y="1210780"/>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图片占位符 3"/>
          <p:cNvSpPr>
            <a:spLocks noGrp="1"/>
          </p:cNvSpPr>
          <p:nvPr>
            <p:ph type="pic" sz="quarter" idx="10"/>
          </p:nvPr>
        </p:nvSpPr>
        <p:spPr>
          <a:xfrm>
            <a:off x="3306486" y="1237671"/>
            <a:ext cx="2531029" cy="3223493"/>
          </a:xfrm>
          <a:prstGeom prst="roundRect">
            <a:avLst>
              <a:gd name="adj" fmla="val 7969"/>
            </a:avLst>
          </a:prstGeom>
          <a:solidFill>
            <a:srgbClr val="FDF3F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200"/>
            <a:endParaRPr lang="zh-CN" altLang="en-US" dirty="0"/>
          </a:p>
        </p:txBody>
      </p:sp>
      <p:sp>
        <p:nvSpPr>
          <p:cNvPr id="8" name="矩形: 圆角 7"/>
          <p:cNvSpPr/>
          <p:nvPr userDrawn="1"/>
        </p:nvSpPr>
        <p:spPr>
          <a:xfrm>
            <a:off x="558800" y="1237671"/>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6045200" y="1237671"/>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圆角 9"/>
          <p:cNvSpPr/>
          <p:nvPr userDrawn="1"/>
        </p:nvSpPr>
        <p:spPr>
          <a:xfrm>
            <a:off x="549563" y="2974108"/>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圆角 10"/>
          <p:cNvSpPr/>
          <p:nvPr userDrawn="1"/>
        </p:nvSpPr>
        <p:spPr>
          <a:xfrm>
            <a:off x="6035963" y="2974108"/>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0"/>
          </p:nvPr>
        </p:nvSpPr>
        <p:spPr>
          <a:xfrm>
            <a:off x="397014" y="1494874"/>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1"/>
          </p:nvPr>
        </p:nvSpPr>
        <p:spPr>
          <a:xfrm>
            <a:off x="2521779" y="1494874"/>
            <a:ext cx="1961874" cy="1360970"/>
          </a:xfrm>
          <a:prstGeom prst="roundRect">
            <a:avLst>
              <a:gd name="adj" fmla="val 6157"/>
            </a:avLst>
          </a:prstGeom>
        </p:spPr>
        <p:txBody>
          <a:bodyPr/>
          <a:lstStyle/>
          <a:p>
            <a:endParaRPr lang="zh-CN" altLang="en-US"/>
          </a:p>
        </p:txBody>
      </p:sp>
      <p:sp>
        <p:nvSpPr>
          <p:cNvPr id="9" name="图片占位符 2"/>
          <p:cNvSpPr>
            <a:spLocks noGrp="1"/>
          </p:cNvSpPr>
          <p:nvPr>
            <p:ph type="pic" sz="quarter" idx="12"/>
          </p:nvPr>
        </p:nvSpPr>
        <p:spPr>
          <a:xfrm>
            <a:off x="4646544" y="1494874"/>
            <a:ext cx="1961874" cy="1360970"/>
          </a:xfrm>
          <a:prstGeom prst="roundRect">
            <a:avLst>
              <a:gd name="adj" fmla="val 6157"/>
            </a:avLst>
          </a:prstGeom>
        </p:spPr>
        <p:txBody>
          <a:bodyPr/>
          <a:lstStyle/>
          <a:p>
            <a:endParaRPr lang="zh-CN" altLang="en-US"/>
          </a:p>
        </p:txBody>
      </p:sp>
      <p:sp>
        <p:nvSpPr>
          <p:cNvPr id="10" name="图片占位符 2"/>
          <p:cNvSpPr>
            <a:spLocks noGrp="1"/>
          </p:cNvSpPr>
          <p:nvPr>
            <p:ph type="pic" sz="quarter" idx="13"/>
          </p:nvPr>
        </p:nvSpPr>
        <p:spPr>
          <a:xfrm>
            <a:off x="6771309" y="1494874"/>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669989D-4831-4E99-B76E-9A53CB0F3A88}"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EE3F9CDB-1F21-4789-A81E-8FEA25CE19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字魂35号-经典雅黑" pitchFamily="2" charset="-122"/>
          <a:cs typeface="微软雅黑" panose="020B0503020204020204" pitchFamily="3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2" Type="http://schemas.openxmlformats.org/officeDocument/2006/relationships/slideLayout" Target="../slideLayouts/slideLayout1.xml"/><Relationship Id="rId21" Type="http://schemas.openxmlformats.org/officeDocument/2006/relationships/image" Target="../media/image1.png"/><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22.xml"/><Relationship Id="rId2" Type="http://schemas.openxmlformats.org/officeDocument/2006/relationships/image" Target="../media/image2.png"/><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3.bin"/><Relationship Id="rId7" Type="http://schemas.openxmlformats.org/officeDocument/2006/relationships/image" Target="../media/image7.wmf"/><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image" Target="../media/image5.png"/><Relationship Id="rId2" Type="http://schemas.openxmlformats.org/officeDocument/2006/relationships/tags" Target="../tags/tag23.xml"/><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image" Target="../media/image10.wmf"/><Relationship Id="rId12" Type="http://schemas.openxmlformats.org/officeDocument/2006/relationships/oleObject" Target="../embeddings/oleObject5.bin"/><Relationship Id="rId11" Type="http://schemas.openxmlformats.org/officeDocument/2006/relationships/image" Target="../media/image9.wmf"/><Relationship Id="rId10" Type="http://schemas.openxmlformats.org/officeDocument/2006/relationships/oleObject" Target="../embeddings/oleObject4.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16.png"/><Relationship Id="rId34" Type="http://schemas.openxmlformats.org/officeDocument/2006/relationships/vmlDrawing" Target="../drawings/vmlDrawing2.vml"/><Relationship Id="rId33" Type="http://schemas.openxmlformats.org/officeDocument/2006/relationships/slideLayout" Target="../slideLayouts/slideLayout2.xml"/><Relationship Id="rId32" Type="http://schemas.openxmlformats.org/officeDocument/2006/relationships/image" Target="../media/image1.png"/><Relationship Id="rId31" Type="http://schemas.openxmlformats.org/officeDocument/2006/relationships/image" Target="../media/image21.png"/><Relationship Id="rId30" Type="http://schemas.openxmlformats.org/officeDocument/2006/relationships/image" Target="../media/image20.wmf"/><Relationship Id="rId3" Type="http://schemas.openxmlformats.org/officeDocument/2006/relationships/tags" Target="../tags/tag25.xml"/><Relationship Id="rId29" Type="http://schemas.openxmlformats.org/officeDocument/2006/relationships/oleObject" Target="../embeddings/oleObject9.bin"/><Relationship Id="rId28" Type="http://schemas.openxmlformats.org/officeDocument/2006/relationships/tags" Target="../tags/tag43.xml"/><Relationship Id="rId27" Type="http://schemas.openxmlformats.org/officeDocument/2006/relationships/tags" Target="../tags/tag42.xml"/><Relationship Id="rId26" Type="http://schemas.openxmlformats.org/officeDocument/2006/relationships/tags" Target="../tags/tag41.xml"/><Relationship Id="rId25" Type="http://schemas.openxmlformats.org/officeDocument/2006/relationships/tags" Target="../tags/tag40.xml"/><Relationship Id="rId24" Type="http://schemas.openxmlformats.org/officeDocument/2006/relationships/image" Target="../media/image19.wmf"/><Relationship Id="rId23" Type="http://schemas.openxmlformats.org/officeDocument/2006/relationships/oleObject" Target="../embeddings/oleObject8.bin"/><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24.xml"/><Relationship Id="rId19" Type="http://schemas.openxmlformats.org/officeDocument/2006/relationships/image" Target="../media/image18.wmf"/><Relationship Id="rId18" Type="http://schemas.openxmlformats.org/officeDocument/2006/relationships/oleObject" Target="../embeddings/oleObject7.bin"/><Relationship Id="rId17" Type="http://schemas.openxmlformats.org/officeDocument/2006/relationships/tags" Target="../tags/tag36.xml"/><Relationship Id="rId16" Type="http://schemas.openxmlformats.org/officeDocument/2006/relationships/image" Target="../media/image17.wmf"/><Relationship Id="rId15" Type="http://schemas.openxmlformats.org/officeDocument/2006/relationships/oleObject" Target="../embeddings/oleObject6.bin"/><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2803940" y="1676010"/>
            <a:ext cx="3535680" cy="768350"/>
          </a:xfrm>
          <a:prstGeom prst="rect">
            <a:avLst/>
          </a:prstGeom>
        </p:spPr>
        <p:txBody>
          <a:bodyPr wrap="none">
            <a:spAutoFit/>
          </a:bodyPr>
          <a:lstStyle/>
          <a:p>
            <a:pPr>
              <a:defRPr/>
            </a:pPr>
            <a:r>
              <a:rPr lang="zh-CN" altLang="en-US" sz="4400" b="1" kern="100" dirty="0">
                <a:solidFill>
                  <a:srgbClr val="495589"/>
                </a:solidFill>
                <a:cs typeface="+mn-ea"/>
                <a:sym typeface="+mn-lt"/>
              </a:rPr>
              <a:t>时序动作检测</a:t>
            </a:r>
            <a:endParaRPr lang="zh-CN" altLang="en-US" sz="4400" b="1" kern="100" dirty="0">
              <a:solidFill>
                <a:srgbClr val="495589"/>
              </a:solidFill>
              <a:cs typeface="+mn-ea"/>
              <a:sym typeface="+mn-lt"/>
            </a:endParaRPr>
          </a:p>
        </p:txBody>
      </p:sp>
      <p:sp>
        <p:nvSpPr>
          <p:cNvPr id="24" name="文本框 23"/>
          <p:cNvSpPr txBox="1"/>
          <p:nvPr/>
        </p:nvSpPr>
        <p:spPr>
          <a:xfrm>
            <a:off x="2818130" y="2698750"/>
            <a:ext cx="2818130" cy="368300"/>
          </a:xfrm>
          <a:prstGeom prst="rect">
            <a:avLst/>
          </a:prstGeom>
          <a:noFill/>
        </p:spPr>
        <p:txBody>
          <a:bodyPr wrap="square">
            <a:spAutoFit/>
          </a:bodyPr>
          <a:lstStyle/>
          <a:p>
            <a:pPr>
              <a:lnSpc>
                <a:spcPct val="150000"/>
              </a:lnSpc>
            </a:pPr>
            <a:r>
              <a:rPr kumimoji="0" lang="en-US" altLang="zh-CN" sz="12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Temporal Action Detection</a:t>
            </a:r>
            <a:endParaRPr kumimoji="0" lang="en-US" altLang="zh-CN" sz="12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cxnSp>
        <p:nvCxnSpPr>
          <p:cNvPr id="11" name="直接连接符 10"/>
          <p:cNvCxnSpPr/>
          <p:nvPr/>
        </p:nvCxnSpPr>
        <p:spPr>
          <a:xfrm flipV="1">
            <a:off x="2920967" y="2567555"/>
            <a:ext cx="1666240" cy="8255"/>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4217035" y="3664585"/>
            <a:ext cx="2486660" cy="243205"/>
            <a:chOff x="5466332" y="4427715"/>
            <a:chExt cx="3115052" cy="324273"/>
          </a:xfrm>
        </p:grpSpPr>
        <p:sp>
          <p:nvSpPr>
            <p:cNvPr id="58" name="矩形: 圆角 57"/>
            <p:cNvSpPr/>
            <p:nvPr/>
          </p:nvSpPr>
          <p:spPr>
            <a:xfrm>
              <a:off x="5466332" y="4427715"/>
              <a:ext cx="1535007" cy="324273"/>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solidFill>
                  <a:latin typeface="宋体" panose="02010600030101010101" pitchFamily="2" charset="-122"/>
                  <a:ea typeface="宋体" panose="02010600030101010101" pitchFamily="2" charset="-122"/>
                  <a:cs typeface="+mn-ea"/>
                  <a:sym typeface="+mn-lt"/>
                </a:rPr>
                <a:t>汇报人：</a:t>
              </a:r>
              <a:r>
                <a:rPr lang="zh-CN" sz="900" kern="0" dirty="0">
                  <a:solidFill>
                    <a:schemeClr val="tx1"/>
                  </a:solidFill>
                  <a:latin typeface="宋体" panose="02010600030101010101" pitchFamily="2" charset="-122"/>
                  <a:ea typeface="宋体" panose="02010600030101010101" pitchFamily="2" charset="-122"/>
                  <a:cs typeface="+mn-ea"/>
                  <a:sym typeface="+mn-lt"/>
                </a:rPr>
                <a:t>张文</a:t>
              </a:r>
              <a:endParaRPr lang="zh-CN" sz="900" kern="0" dirty="0">
                <a:solidFill>
                  <a:schemeClr val="tx1"/>
                </a:solidFill>
                <a:latin typeface="宋体" panose="02010600030101010101" pitchFamily="2" charset="-122"/>
                <a:ea typeface="宋体" panose="02010600030101010101" pitchFamily="2" charset="-122"/>
                <a:cs typeface="+mn-ea"/>
                <a:sym typeface="+mn-lt"/>
              </a:endParaRPr>
            </a:p>
          </p:txBody>
        </p:sp>
        <p:sp>
          <p:nvSpPr>
            <p:cNvPr id="59" name="矩形: 圆角 58"/>
            <p:cNvSpPr/>
            <p:nvPr/>
          </p:nvSpPr>
          <p:spPr>
            <a:xfrm>
              <a:off x="7177384" y="4427715"/>
              <a:ext cx="1404000" cy="324000"/>
            </a:xfrm>
            <a:prstGeom prst="roundRect">
              <a:avLst>
                <a:gd name="adj" fmla="val 50000"/>
              </a:avLst>
            </a:prstGeom>
            <a:solidFill>
              <a:srgbClr val="00B0F0"/>
            </a:solidFill>
            <a:ln w="12700" cap="flat" cmpd="sng" algn="ctr">
              <a:noFill/>
              <a:prstDash val="solid"/>
              <a:miter lim="800000"/>
            </a:ln>
            <a:effectLst/>
          </p:spPr>
          <p:txBody>
            <a:bodyPr rtlCol="0" anchor="ctr"/>
            <a:lstStyle/>
            <a:p>
              <a:pPr algn="ctr">
                <a:defRPr/>
              </a:pPr>
              <a:r>
                <a:rPr lang="zh-CN" altLang="en-US" sz="900"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时间：</a:t>
              </a:r>
              <a:r>
                <a:rPr lang="en-US" altLang="zh-CN" sz="900"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2024.11</a:t>
              </a:r>
              <a:endParaRPr lang="en-US" altLang="zh-CN" sz="900"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p:txBody>
        </p:sp>
      </p:grpSp>
      <p:sp>
        <p:nvSpPr>
          <p:cNvPr id="2" name="文本框 1"/>
          <p:cNvSpPr txBox="1"/>
          <p:nvPr/>
        </p:nvSpPr>
        <p:spPr>
          <a:xfrm>
            <a:off x="8734425" y="4878070"/>
            <a:ext cx="370840" cy="299085"/>
          </a:xfrm>
          <a:prstGeom prst="rect">
            <a:avLst/>
          </a:prstGeom>
          <a:noFill/>
        </p:spPr>
        <p:txBody>
          <a:bodyPr wrap="square" rtlCol="0">
            <a:spAutoFit/>
          </a:bodyPr>
          <a:p>
            <a:r>
              <a:rPr lang="en-US" altLang="zh-CN"/>
              <a:t>1</a:t>
            </a:r>
            <a:endParaRPr lang="en-US" altLang="zh-CN"/>
          </a:p>
        </p:txBody>
      </p:sp>
      <p:grpSp>
        <p:nvGrpSpPr>
          <p:cNvPr id="6" name="组合 5"/>
          <p:cNvGrpSpPr/>
          <p:nvPr/>
        </p:nvGrpSpPr>
        <p:grpSpPr>
          <a:xfrm>
            <a:off x="164180" y="1030739"/>
            <a:ext cx="4561367" cy="645160"/>
            <a:chOff x="1330580" y="1608203"/>
            <a:chExt cx="6081822" cy="860213"/>
          </a:xfrm>
        </p:grpSpPr>
        <p:sp>
          <p:nvSpPr>
            <p:cNvPr id="25" name="文本框 24"/>
            <p:cNvSpPr txBox="1"/>
            <p:nvPr/>
          </p:nvSpPr>
          <p:spPr>
            <a:xfrm>
              <a:off x="3385492" y="1733058"/>
              <a:ext cx="1971998" cy="675640"/>
            </a:xfrm>
            <a:prstGeom prst="rect">
              <a:avLst/>
            </a:prstGeom>
            <a:noFill/>
          </p:spPr>
          <p:txBody>
            <a:bodyPr wrap="square" rtlCol="0">
              <a:spAutoFit/>
            </a:bodyPr>
            <a:lstStyle/>
            <a:p>
              <a:r>
                <a:rPr lang="en-US" altLang="zh-CN" sz="1350" b="1" dirty="0">
                  <a:solidFill>
                    <a:schemeClr val="accent2"/>
                  </a:solidFill>
                  <a:cs typeface="+mn-ea"/>
                  <a:sym typeface="+mn-lt"/>
                </a:rPr>
                <a:t>WORK</a:t>
              </a:r>
              <a:endParaRPr lang="en-US" altLang="zh-CN" sz="1350" b="1" dirty="0">
                <a:solidFill>
                  <a:schemeClr val="accent2"/>
                </a:solidFill>
                <a:cs typeface="+mn-ea"/>
                <a:sym typeface="+mn-lt"/>
              </a:endParaRPr>
            </a:p>
            <a:p>
              <a:r>
                <a:rPr lang="en-US" altLang="zh-CN" sz="1350" b="1" dirty="0">
                  <a:solidFill>
                    <a:schemeClr val="accent2"/>
                  </a:solidFill>
                  <a:cs typeface="+mn-ea"/>
                  <a:sym typeface="+mn-lt"/>
                </a:rPr>
                <a:t>SUNMMARY</a:t>
              </a:r>
              <a:endParaRPr lang="en-US" altLang="zh-CN" sz="1350" b="1" dirty="0">
                <a:solidFill>
                  <a:schemeClr val="accent2"/>
                </a:solidFill>
                <a:cs typeface="+mn-ea"/>
                <a:sym typeface="+mn-lt"/>
              </a:endParaRPr>
            </a:p>
          </p:txBody>
        </p:sp>
        <p:sp>
          <p:nvSpPr>
            <p:cNvPr id="5" name="文本框 4"/>
            <p:cNvSpPr txBox="1"/>
            <p:nvPr/>
          </p:nvSpPr>
          <p:spPr>
            <a:xfrm>
              <a:off x="1330580" y="1608203"/>
              <a:ext cx="2203602" cy="860213"/>
            </a:xfrm>
            <a:prstGeom prst="rect">
              <a:avLst/>
            </a:prstGeom>
            <a:noFill/>
          </p:spPr>
          <p:txBody>
            <a:bodyPr wrap="square" rtlCol="0">
              <a:spAutoFit/>
            </a:bodyPr>
            <a:lstStyle/>
            <a:p>
              <a:endParaRPr lang="zh-CN" altLang="en-US" sz="3600" dirty="0">
                <a:solidFill>
                  <a:schemeClr val="bg1"/>
                </a:solidFill>
                <a:cs typeface="+mn-ea"/>
                <a:sym typeface="+mn-lt"/>
              </a:endParaRPr>
            </a:p>
          </p:txBody>
        </p:sp>
        <p:sp>
          <p:nvSpPr>
            <p:cNvPr id="7" name="矩形: 圆角 4"/>
            <p:cNvSpPr/>
            <p:nvPr/>
          </p:nvSpPr>
          <p:spPr>
            <a:xfrm>
              <a:off x="4880226" y="1911372"/>
              <a:ext cx="2532176" cy="233344"/>
            </a:xfrm>
            <a:prstGeom prst="roundRect">
              <a:avLst>
                <a:gd name="adj" fmla="val 50000"/>
              </a:avLst>
            </a:prstGeom>
            <a:gradFill>
              <a:gsLst>
                <a:gs pos="0">
                  <a:schemeClr val="accent1">
                    <a:lumMod val="5000"/>
                    <a:lumOff val="95000"/>
                    <a:alpha val="0"/>
                  </a:schemeClr>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3" name="矩形: 圆角 58"/>
          <p:cNvSpPr/>
          <p:nvPr/>
        </p:nvSpPr>
        <p:spPr>
          <a:xfrm>
            <a:off x="2955926" y="3664800"/>
            <a:ext cx="1120774" cy="243000"/>
          </a:xfrm>
          <a:prstGeom prst="roundRect">
            <a:avLst>
              <a:gd name="adj" fmla="val 50000"/>
            </a:avLst>
          </a:prstGeom>
          <a:solidFill>
            <a:srgbClr val="00B0F0"/>
          </a:solidFill>
          <a:ln w="12700" cap="flat" cmpd="sng" algn="ctr">
            <a:noFill/>
            <a:prstDash val="solid"/>
            <a:miter lim="800000"/>
          </a:ln>
          <a:effectLst/>
        </p:spPr>
        <p:txBody>
          <a:bodyPr rtlCol="0" anchor="ctr"/>
          <a:p>
            <a:pPr algn="ctr">
              <a:defRPr/>
            </a:pPr>
            <a:r>
              <a:rPr lang="zh-CN" altLang="en-US" sz="900" kern="0" dirty="0">
                <a:solidFill>
                  <a:schemeClr val="tx1"/>
                </a:solidFill>
                <a:latin typeface="宋体" panose="02010600030101010101" pitchFamily="2" charset="-122"/>
                <a:ea typeface="宋体" panose="02010600030101010101" pitchFamily="2" charset="-122"/>
                <a:cs typeface="+mn-ea"/>
                <a:sym typeface="+mn-lt"/>
              </a:rPr>
              <a:t>导师：高赞</a:t>
            </a:r>
            <a:endParaRPr lang="zh-CN" altLang="en-US" sz="900" kern="0" dirty="0">
              <a:solidFill>
                <a:schemeClr val="tx1"/>
              </a:solidFill>
              <a:latin typeface="宋体" panose="02010600030101010101" pitchFamily="2" charset="-122"/>
              <a:ea typeface="宋体" panose="02010600030101010101" pitchFamily="2" charset="-122"/>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46" name="图片 245"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3" name="文本框 2"/>
          <p:cNvSpPr txBox="1"/>
          <p:nvPr/>
        </p:nvSpPr>
        <p:spPr>
          <a:xfrm>
            <a:off x="8691245" y="4878070"/>
            <a:ext cx="414020" cy="299085"/>
          </a:xfrm>
          <a:prstGeom prst="rect">
            <a:avLst/>
          </a:prstGeom>
          <a:noFill/>
        </p:spPr>
        <p:txBody>
          <a:bodyPr wrap="square" rtlCol="0">
            <a:spAutoFit/>
          </a:bodyPr>
          <a:p>
            <a:r>
              <a:rPr lang="en-US" altLang="zh-CN"/>
              <a:t>10</a:t>
            </a:r>
            <a:endParaRPr lang="en-US" altLang="zh-CN"/>
          </a:p>
        </p:txBody>
      </p:sp>
      <p:sp>
        <p:nvSpPr>
          <p:cNvPr id="29" name="矩形 28"/>
          <p:cNvSpPr/>
          <p:nvPr/>
        </p:nvSpPr>
        <p:spPr>
          <a:xfrm>
            <a:off x="4601211" y="841160"/>
            <a:ext cx="4285059" cy="1466215"/>
          </a:xfrm>
          <a:prstGeom prst="rect">
            <a:avLst/>
          </a:prstGeom>
        </p:spPr>
        <p:txBody>
          <a:bodyPr wrap="square">
            <a:spAutoFit/>
          </a:bodyPr>
          <a:p>
            <a:pPr indent="0" algn="just" fontAlgn="auto">
              <a:lnSpc>
                <a:spcPts val="2380"/>
              </a:lnSpc>
              <a:spcBef>
                <a:spcPts val="600"/>
              </a:spcBef>
            </a:pPr>
            <a:r>
              <a:rPr 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1) </a:t>
            </a:r>
            <a:r>
              <a:rPr 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采用</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MHCA</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学习全局特征。</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a:p>
            <a:pPr indent="0" algn="just" fontAlgn="auto">
              <a:lnSpc>
                <a:spcPts val="2380"/>
              </a:lnSpc>
              <a:spcBef>
                <a:spcPts val="600"/>
              </a:spcBef>
            </a:pP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2) </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采用不同大小的卷积核提取多尺度的局部特征。</a:t>
            </a:r>
            <a:endPar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a:p>
            <a:pPr indent="0" algn="just" fontAlgn="auto">
              <a:lnSpc>
                <a:spcPts val="2380"/>
              </a:lnSpc>
              <a:spcBef>
                <a:spcPts val="600"/>
              </a:spcBef>
            </a:pP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3) </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在融合全局特征和局部特征，为其分别添加一个可学习的参数</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α</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β</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，并添加残差连接。通过</a:t>
            </a:r>
            <a:r>
              <a:rPr lang="en-US" altLang="zh-CN"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MaxPool</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来提取特征金字塔。</a:t>
            </a:r>
            <a:endParaRPr lang="zh-CN" altLang="en-US"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sp>
        <p:nvSpPr>
          <p:cNvPr id="160" name="文本框 159"/>
          <p:cNvSpPr txBox="1"/>
          <p:nvPr/>
        </p:nvSpPr>
        <p:spPr>
          <a:xfrm>
            <a:off x="4601210" y="3054985"/>
            <a:ext cx="4284980" cy="1694180"/>
          </a:xfrm>
          <a:prstGeom prst="rect">
            <a:avLst/>
          </a:prstGeom>
          <a:noFill/>
        </p:spPr>
        <p:txBody>
          <a:bodyPr wrap="square" rtlCol="0" anchor="t">
            <a:spAutoFit/>
          </a:bodyPr>
          <a:p>
            <a:pPr algn="just">
              <a:lnSpc>
                <a:spcPts val="2380"/>
              </a:lnSpc>
              <a:spcBef>
                <a:spcPts val="600"/>
              </a:spcBef>
              <a:buClrTx/>
              <a:buSzTx/>
              <a:buNone/>
            </a:pPr>
            <a:r>
              <a:rPr lang="en-US" sz="1050" dirty="0">
                <a:latin typeface="Times New Roman" panose="02020603050405020304" pitchFamily="18" charset="0"/>
                <a:ea typeface="宋体" panose="02010600030101010101" pitchFamily="2" charset="-122"/>
                <a:cs typeface="Times New Roman" panose="02020603050405020304" pitchFamily="18" charset="0"/>
                <a:sym typeface="+mn-lt"/>
              </a:rPr>
              <a:t>1) 实现了双向跨尺度连接，允许特征在不同层级之间通过自上而下和自下而上的路径进行更全面的信息传递和融合。</a:t>
            </a:r>
            <a:endParaRPr lang="en-US" sz="1050" dirty="0">
              <a:latin typeface="Times New Roman" panose="02020603050405020304" pitchFamily="18" charset="0"/>
              <a:ea typeface="宋体" panose="02010600030101010101" pitchFamily="2" charset="-122"/>
              <a:cs typeface="Times New Roman" panose="02020603050405020304" pitchFamily="18" charset="0"/>
              <a:sym typeface="+mn-lt"/>
            </a:endParaRPr>
          </a:p>
          <a:p>
            <a:pPr algn="just">
              <a:lnSpc>
                <a:spcPts val="2380"/>
              </a:lnSpc>
              <a:spcBef>
                <a:spcPts val="600"/>
              </a:spcBef>
              <a:buClrTx/>
              <a:buSzTx/>
              <a:buNone/>
            </a:pPr>
            <a:r>
              <a:rPr lang="en-US" sz="1050" dirty="0">
                <a:latin typeface="Times New Roman" panose="02020603050405020304" pitchFamily="18" charset="0"/>
                <a:ea typeface="宋体" panose="02010600030101010101" pitchFamily="2" charset="-122"/>
                <a:cs typeface="Times New Roman" panose="02020603050405020304" pitchFamily="18" charset="0"/>
                <a:sym typeface="+mn-lt"/>
              </a:rPr>
              <a:t>2) 为每条连接边引入了可学习的权重，允许模型根据不同特征的重要性自适应地调整融合方式。这种加权方法优化了多尺度特征的融合效果，提高了特征表示的准确性。</a:t>
            </a:r>
            <a:endParaRPr lang="en-US" sz="1050" dirty="0">
              <a:latin typeface="Times New Roman" panose="02020603050405020304" pitchFamily="18" charset="0"/>
              <a:ea typeface="宋体" panose="02010600030101010101" pitchFamily="2" charset="-122"/>
              <a:cs typeface="Times New Roman" panose="02020603050405020304" pitchFamily="18" charset="0"/>
              <a:sym typeface="+mn-lt"/>
            </a:endParaRPr>
          </a:p>
        </p:txBody>
      </p:sp>
      <p:grpSp>
        <p:nvGrpSpPr>
          <p:cNvPr id="177" name="组合 176"/>
          <p:cNvGrpSpPr/>
          <p:nvPr/>
        </p:nvGrpSpPr>
        <p:grpSpPr>
          <a:xfrm>
            <a:off x="856615" y="596265"/>
            <a:ext cx="3368675" cy="2057400"/>
            <a:chOff x="1349" y="860"/>
            <a:chExt cx="5305" cy="3240"/>
          </a:xfrm>
        </p:grpSpPr>
        <p:sp>
          <p:nvSpPr>
            <p:cNvPr id="115" name="圆角矩形 114"/>
            <p:cNvSpPr/>
            <p:nvPr/>
          </p:nvSpPr>
          <p:spPr>
            <a:xfrm>
              <a:off x="1396" y="860"/>
              <a:ext cx="5258" cy="3240"/>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16" name="直接连接符 115"/>
            <p:cNvCxnSpPr/>
            <p:nvPr/>
          </p:nvCxnSpPr>
          <p:spPr>
            <a:xfrm flipV="1">
              <a:off x="1726" y="2493"/>
              <a:ext cx="267" cy="2"/>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21" name="直接连接符 120"/>
            <p:cNvCxnSpPr/>
            <p:nvPr/>
          </p:nvCxnSpPr>
          <p:spPr>
            <a:xfrm flipH="1">
              <a:off x="1995" y="1211"/>
              <a:ext cx="7" cy="25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22" name="直接箭头连接符 121"/>
            <p:cNvCxnSpPr/>
            <p:nvPr/>
          </p:nvCxnSpPr>
          <p:spPr>
            <a:xfrm>
              <a:off x="1994" y="1211"/>
              <a:ext cx="1598"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23" name="矩形 122"/>
            <p:cNvSpPr/>
            <p:nvPr/>
          </p:nvSpPr>
          <p:spPr>
            <a:xfrm>
              <a:off x="3584" y="1106"/>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文本框 124"/>
            <p:cNvSpPr txBox="1"/>
            <p:nvPr/>
          </p:nvSpPr>
          <p:spPr>
            <a:xfrm>
              <a:off x="3563" y="1044"/>
              <a:ext cx="877"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MHCA</a:t>
              </a:r>
              <a:endParaRPr lang="en-US" altLang="zh-CN" sz="900" b="1">
                <a:latin typeface="Times New Roman" panose="02020603050405020304" pitchFamily="18" charset="0"/>
                <a:cs typeface="Times New Roman" panose="02020603050405020304" pitchFamily="18" charset="0"/>
              </a:endParaRPr>
            </a:p>
          </p:txBody>
        </p:sp>
        <p:cxnSp>
          <p:nvCxnSpPr>
            <p:cNvPr id="126" name="直接箭头连接符 125"/>
            <p:cNvCxnSpPr/>
            <p:nvPr/>
          </p:nvCxnSpPr>
          <p:spPr>
            <a:xfrm>
              <a:off x="2009" y="1727"/>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27" name="直接箭头连接符 126"/>
            <p:cNvCxnSpPr/>
            <p:nvPr/>
          </p:nvCxnSpPr>
          <p:spPr>
            <a:xfrm>
              <a:off x="1993" y="2238"/>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28" name="直接箭头连接符 127"/>
            <p:cNvCxnSpPr/>
            <p:nvPr/>
          </p:nvCxnSpPr>
          <p:spPr>
            <a:xfrm>
              <a:off x="2002" y="2754"/>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29" name="直接箭头连接符 128"/>
            <p:cNvCxnSpPr/>
            <p:nvPr/>
          </p:nvCxnSpPr>
          <p:spPr>
            <a:xfrm>
              <a:off x="2009" y="3269"/>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30" name="矩形 129"/>
            <p:cNvSpPr/>
            <p:nvPr/>
          </p:nvSpPr>
          <p:spPr>
            <a:xfrm>
              <a:off x="2638" y="1618"/>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矩形 130"/>
            <p:cNvSpPr/>
            <p:nvPr/>
          </p:nvSpPr>
          <p:spPr>
            <a:xfrm>
              <a:off x="2638" y="2129"/>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2" name="矩形 131"/>
            <p:cNvSpPr/>
            <p:nvPr/>
          </p:nvSpPr>
          <p:spPr>
            <a:xfrm>
              <a:off x="2638" y="2645"/>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4" name="矩形 133"/>
            <p:cNvSpPr/>
            <p:nvPr/>
          </p:nvSpPr>
          <p:spPr>
            <a:xfrm>
              <a:off x="2654" y="3160"/>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37" name="直接箭头连接符 136"/>
            <p:cNvCxnSpPr/>
            <p:nvPr/>
          </p:nvCxnSpPr>
          <p:spPr>
            <a:xfrm>
              <a:off x="3373" y="2231"/>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38" name="直接箭头连接符 137"/>
            <p:cNvCxnSpPr/>
            <p:nvPr/>
          </p:nvCxnSpPr>
          <p:spPr>
            <a:xfrm>
              <a:off x="3373" y="2754"/>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39" name="直接箭头连接符 138"/>
            <p:cNvCxnSpPr/>
            <p:nvPr/>
          </p:nvCxnSpPr>
          <p:spPr>
            <a:xfrm>
              <a:off x="3389" y="3276"/>
              <a:ext cx="645" cy="7"/>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40" name="矩形 139"/>
            <p:cNvSpPr/>
            <p:nvPr/>
          </p:nvSpPr>
          <p:spPr>
            <a:xfrm>
              <a:off x="4018" y="2129"/>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1" name="矩形 140"/>
            <p:cNvSpPr/>
            <p:nvPr/>
          </p:nvSpPr>
          <p:spPr>
            <a:xfrm>
              <a:off x="4018" y="2645"/>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2" name="矩形 141"/>
            <p:cNvSpPr/>
            <p:nvPr/>
          </p:nvSpPr>
          <p:spPr>
            <a:xfrm>
              <a:off x="4015" y="3160"/>
              <a:ext cx="735"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3" name="矩形 142"/>
            <p:cNvSpPr/>
            <p:nvPr/>
          </p:nvSpPr>
          <p:spPr>
            <a:xfrm>
              <a:off x="5157" y="2368"/>
              <a:ext cx="548" cy="22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44" name="直接连接符 143"/>
            <p:cNvCxnSpPr>
              <a:stCxn id="130" idx="3"/>
            </p:cNvCxnSpPr>
            <p:nvPr/>
          </p:nvCxnSpPr>
          <p:spPr>
            <a:xfrm flipV="1">
              <a:off x="3373" y="1728"/>
              <a:ext cx="2037" cy="3"/>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45" name="直接箭头连接符 144"/>
            <p:cNvCxnSpPr/>
            <p:nvPr/>
          </p:nvCxnSpPr>
          <p:spPr>
            <a:xfrm>
              <a:off x="5405" y="1723"/>
              <a:ext cx="5" cy="63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6" name="直接箭头连接符 145"/>
            <p:cNvCxnSpPr>
              <a:stCxn id="140" idx="3"/>
              <a:endCxn id="143" idx="1"/>
            </p:cNvCxnSpPr>
            <p:nvPr/>
          </p:nvCxnSpPr>
          <p:spPr>
            <a:xfrm>
              <a:off x="4753" y="2242"/>
              <a:ext cx="404" cy="239"/>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7" name="直接箭头连接符 146"/>
            <p:cNvCxnSpPr>
              <a:stCxn id="141" idx="3"/>
            </p:cNvCxnSpPr>
            <p:nvPr/>
          </p:nvCxnSpPr>
          <p:spPr>
            <a:xfrm flipV="1">
              <a:off x="4753" y="2498"/>
              <a:ext cx="376" cy="26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8" name="直接箭头连接符 147"/>
            <p:cNvCxnSpPr/>
            <p:nvPr/>
          </p:nvCxnSpPr>
          <p:spPr>
            <a:xfrm flipV="1">
              <a:off x="5410" y="2593"/>
              <a:ext cx="0" cy="70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9" name="直接连接符 148"/>
            <p:cNvCxnSpPr/>
            <p:nvPr/>
          </p:nvCxnSpPr>
          <p:spPr>
            <a:xfrm>
              <a:off x="4769" y="3278"/>
              <a:ext cx="641" cy="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150" name="椭圆 149"/>
            <p:cNvSpPr/>
            <p:nvPr/>
          </p:nvSpPr>
          <p:spPr>
            <a:xfrm>
              <a:off x="5925" y="2358"/>
              <a:ext cx="249" cy="249"/>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文本框 156"/>
            <p:cNvSpPr txBox="1"/>
            <p:nvPr/>
          </p:nvSpPr>
          <p:spPr>
            <a:xfrm>
              <a:off x="5833" y="2245"/>
              <a:ext cx="524" cy="471"/>
            </a:xfrm>
            <a:prstGeom prst="rect">
              <a:avLst/>
            </a:prstGeom>
            <a:noFill/>
          </p:spPr>
          <p:txBody>
            <a:bodyPr wrap="square" rtlCol="0">
              <a:spAutoFit/>
            </a:bodyPr>
            <a:p>
              <a:r>
                <a:rPr lang="en-US" altLang="zh-CN"/>
                <a:t>+</a:t>
              </a:r>
              <a:endParaRPr lang="en-US" altLang="zh-CN"/>
            </a:p>
          </p:txBody>
        </p:sp>
        <p:cxnSp>
          <p:nvCxnSpPr>
            <p:cNvPr id="159" name="直接箭头连接符 158"/>
            <p:cNvCxnSpPr/>
            <p:nvPr/>
          </p:nvCxnSpPr>
          <p:spPr>
            <a:xfrm flipV="1">
              <a:off x="5705" y="2495"/>
              <a:ext cx="224" cy="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62" name="直接连接符 161"/>
            <p:cNvCxnSpPr/>
            <p:nvPr/>
          </p:nvCxnSpPr>
          <p:spPr>
            <a:xfrm>
              <a:off x="4319" y="1211"/>
              <a:ext cx="174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63" name="直接箭头连接符 162"/>
            <p:cNvCxnSpPr/>
            <p:nvPr/>
          </p:nvCxnSpPr>
          <p:spPr>
            <a:xfrm>
              <a:off x="6062" y="1200"/>
              <a:ext cx="2" cy="1168"/>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64" name="直接连接符 163"/>
            <p:cNvCxnSpPr/>
            <p:nvPr/>
          </p:nvCxnSpPr>
          <p:spPr>
            <a:xfrm flipV="1">
              <a:off x="1991" y="3781"/>
              <a:ext cx="4082" cy="1"/>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65" name="直接箭头连接符 164"/>
            <p:cNvCxnSpPr/>
            <p:nvPr/>
          </p:nvCxnSpPr>
          <p:spPr>
            <a:xfrm flipV="1">
              <a:off x="6062" y="2607"/>
              <a:ext cx="0" cy="1178"/>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66" name="直接箭头连接符 165"/>
            <p:cNvCxnSpPr/>
            <p:nvPr/>
          </p:nvCxnSpPr>
          <p:spPr>
            <a:xfrm>
              <a:off x="6174" y="2481"/>
              <a:ext cx="282" cy="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67" name="文本框 166"/>
            <p:cNvSpPr txBox="1"/>
            <p:nvPr/>
          </p:nvSpPr>
          <p:spPr>
            <a:xfrm>
              <a:off x="2548" y="1557"/>
              <a:ext cx="1177"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68" name="文本框 167"/>
            <p:cNvSpPr txBox="1"/>
            <p:nvPr/>
          </p:nvSpPr>
          <p:spPr>
            <a:xfrm>
              <a:off x="2548" y="2065"/>
              <a:ext cx="1014"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69" name="文本框 168"/>
            <p:cNvSpPr txBox="1"/>
            <p:nvPr/>
          </p:nvSpPr>
          <p:spPr>
            <a:xfrm>
              <a:off x="2548" y="2593"/>
              <a:ext cx="1045"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70" name="文本框 169"/>
            <p:cNvSpPr txBox="1"/>
            <p:nvPr/>
          </p:nvSpPr>
          <p:spPr>
            <a:xfrm>
              <a:off x="3920" y="2065"/>
              <a:ext cx="961"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Conv3×3</a:t>
              </a:r>
              <a:endParaRPr lang="en-US" altLang="zh-CN" sz="800" b="1"/>
            </a:p>
          </p:txBody>
        </p:sp>
        <p:sp>
          <p:nvSpPr>
            <p:cNvPr id="171" name="文本框 170"/>
            <p:cNvSpPr txBox="1"/>
            <p:nvPr/>
          </p:nvSpPr>
          <p:spPr>
            <a:xfrm>
              <a:off x="3920" y="2586"/>
              <a:ext cx="961"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Conv5×5</a:t>
              </a:r>
              <a:endParaRPr lang="en-US" altLang="zh-CN" sz="800" b="1">
                <a:latin typeface="Times New Roman" panose="02020603050405020304" pitchFamily="18" charset="0"/>
                <a:cs typeface="Times New Roman" panose="02020603050405020304" pitchFamily="18" charset="0"/>
              </a:endParaRPr>
            </a:p>
          </p:txBody>
        </p:sp>
        <p:sp>
          <p:nvSpPr>
            <p:cNvPr id="172" name="文本框 171"/>
            <p:cNvSpPr txBox="1"/>
            <p:nvPr/>
          </p:nvSpPr>
          <p:spPr>
            <a:xfrm>
              <a:off x="5048" y="2312"/>
              <a:ext cx="786" cy="337"/>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Concat</a:t>
              </a:r>
              <a:endParaRPr lang="en-US" altLang="zh-CN" sz="800" b="1">
                <a:latin typeface="Times New Roman" panose="02020603050405020304" pitchFamily="18" charset="0"/>
                <a:cs typeface="Times New Roman" panose="02020603050405020304" pitchFamily="18" charset="0"/>
              </a:endParaRPr>
            </a:p>
          </p:txBody>
        </p:sp>
        <p:sp>
          <p:nvSpPr>
            <p:cNvPr id="173" name="文本框 172"/>
            <p:cNvSpPr txBox="1"/>
            <p:nvPr/>
          </p:nvSpPr>
          <p:spPr>
            <a:xfrm>
              <a:off x="3919" y="3097"/>
              <a:ext cx="1177"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74" name="文本框 173"/>
            <p:cNvSpPr txBox="1"/>
            <p:nvPr/>
          </p:nvSpPr>
          <p:spPr>
            <a:xfrm>
              <a:off x="2576" y="3104"/>
              <a:ext cx="904"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MaxPool</a:t>
              </a:r>
              <a:endParaRPr lang="en-US" altLang="zh-CN" sz="800" b="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5" name="文本框 174"/>
                <p:cNvSpPr txBox="1"/>
                <p:nvPr/>
              </p:nvSpPr>
              <p:spPr>
                <a:xfrm>
                  <a:off x="1349" y="2263"/>
                  <a:ext cx="329" cy="471"/>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𝑋</m:t>
                        </m:r>
                      </m:oMath>
                    </m:oMathPara>
                  </a14:m>
                  <a:endParaRPr lang="zh-CN" altLang="en-US"/>
                </a:p>
              </p:txBody>
            </p:sp>
          </mc:Choice>
          <mc:Fallback>
            <p:sp>
              <p:nvSpPr>
                <p:cNvPr id="175" name="文本框 174"/>
                <p:cNvSpPr txBox="1">
                  <a:spLocks noRot="1" noChangeAspect="1" noMove="1" noResize="1" noEditPoints="1" noAdjustHandles="1" noChangeArrowheads="1" noChangeShapeType="1" noTextEdit="1"/>
                </p:cNvSpPr>
                <p:nvPr/>
              </p:nvSpPr>
              <p:spPr>
                <a:xfrm>
                  <a:off x="1349" y="2263"/>
                  <a:ext cx="329" cy="471"/>
                </a:xfrm>
                <a:prstGeom prst="rect">
                  <a:avLst/>
                </a:prstGeom>
                <a:blipFill rotWithShape="1">
                  <a:blip r:embed="rId2"/>
                </a:blipFill>
              </p:spPr>
              <p:txBody>
                <a:bodyPr/>
                <a:lstStyle/>
                <a:p>
                  <a:r>
                    <a:rPr lang="zh-CN" altLang="en-US">
                      <a:noFill/>
                    </a:rPr>
                    <a:t> </a:t>
                  </a:r>
                </a:p>
              </p:txBody>
            </p:sp>
          </mc:Fallback>
        </mc:AlternateContent>
        <p:sp>
          <p:nvSpPr>
            <p:cNvPr id="176" name="文本框 175"/>
            <p:cNvSpPr txBox="1"/>
            <p:nvPr/>
          </p:nvSpPr>
          <p:spPr>
            <a:xfrm>
              <a:off x="2548" y="3495"/>
              <a:ext cx="923" cy="337"/>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shortcat</a:t>
              </a:r>
              <a:endParaRPr lang="en-US" altLang="zh-CN" sz="800" b="1">
                <a:latin typeface="Times New Roman" panose="02020603050405020304" pitchFamily="18" charset="0"/>
                <a:cs typeface="Times New Roman" panose="02020603050405020304" pitchFamily="18" charset="0"/>
              </a:endParaRPr>
            </a:p>
          </p:txBody>
        </p:sp>
      </p:grpSp>
      <p:sp>
        <p:nvSpPr>
          <p:cNvPr id="178" name="圆角矩形 177"/>
          <p:cNvSpPr/>
          <p:nvPr/>
        </p:nvSpPr>
        <p:spPr>
          <a:xfrm>
            <a:off x="603885" y="2941955"/>
            <a:ext cx="3810635" cy="1936115"/>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立方体 178"/>
          <p:cNvSpPr/>
          <p:nvPr/>
        </p:nvSpPr>
        <p:spPr>
          <a:xfrm>
            <a:off x="813435" y="4567555"/>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立方体 179"/>
          <p:cNvSpPr/>
          <p:nvPr/>
        </p:nvSpPr>
        <p:spPr>
          <a:xfrm>
            <a:off x="2816860" y="4567555"/>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1" name="立方体 180"/>
          <p:cNvSpPr/>
          <p:nvPr/>
        </p:nvSpPr>
        <p:spPr>
          <a:xfrm>
            <a:off x="3448685" y="4566920"/>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2" name="立方体 181"/>
          <p:cNvSpPr/>
          <p:nvPr/>
        </p:nvSpPr>
        <p:spPr>
          <a:xfrm>
            <a:off x="1923415" y="4567555"/>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4" name="立方体 183"/>
          <p:cNvSpPr/>
          <p:nvPr/>
        </p:nvSpPr>
        <p:spPr>
          <a:xfrm>
            <a:off x="813435" y="3503930"/>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立方体 189"/>
          <p:cNvSpPr/>
          <p:nvPr/>
        </p:nvSpPr>
        <p:spPr>
          <a:xfrm>
            <a:off x="1927860" y="4030980"/>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1" name="直接箭头连接符 190"/>
          <p:cNvCxnSpPr>
            <a:stCxn id="179" idx="0"/>
            <a:endCxn id="190" idx="3"/>
          </p:cNvCxnSpPr>
          <p:nvPr/>
        </p:nvCxnSpPr>
        <p:spPr>
          <a:xfrm flipV="1">
            <a:off x="1269365" y="4221480"/>
            <a:ext cx="949325" cy="3460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198" name="直接箭头连接符 197"/>
          <p:cNvCxnSpPr/>
          <p:nvPr/>
        </p:nvCxnSpPr>
        <p:spPr>
          <a:xfrm flipV="1">
            <a:off x="2225040" y="422148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99" name="立方体 198"/>
          <p:cNvSpPr/>
          <p:nvPr/>
        </p:nvSpPr>
        <p:spPr>
          <a:xfrm>
            <a:off x="2827655" y="4036695"/>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00" name="直接箭头连接符 199"/>
          <p:cNvCxnSpPr/>
          <p:nvPr/>
        </p:nvCxnSpPr>
        <p:spPr>
          <a:xfrm>
            <a:off x="2556510" y="4130675"/>
            <a:ext cx="263525" cy="571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sp>
        <p:nvSpPr>
          <p:cNvPr id="202" name="立方体 201"/>
          <p:cNvSpPr/>
          <p:nvPr/>
        </p:nvSpPr>
        <p:spPr>
          <a:xfrm>
            <a:off x="3448685" y="3498215"/>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立方体 203"/>
          <p:cNvSpPr/>
          <p:nvPr/>
        </p:nvSpPr>
        <p:spPr>
          <a:xfrm>
            <a:off x="1927860" y="3503930"/>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立方体 206"/>
          <p:cNvSpPr/>
          <p:nvPr/>
        </p:nvSpPr>
        <p:spPr>
          <a:xfrm>
            <a:off x="2827655" y="3505200"/>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08" name="直接箭头连接符 207"/>
          <p:cNvCxnSpPr/>
          <p:nvPr/>
        </p:nvCxnSpPr>
        <p:spPr>
          <a:xfrm flipV="1">
            <a:off x="1226820" y="3695700"/>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13" name="直接箭头连接符 212"/>
          <p:cNvCxnSpPr/>
          <p:nvPr/>
        </p:nvCxnSpPr>
        <p:spPr>
          <a:xfrm>
            <a:off x="3154680" y="35928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4" name="直接箭头连接符 213"/>
          <p:cNvCxnSpPr/>
          <p:nvPr/>
        </p:nvCxnSpPr>
        <p:spPr>
          <a:xfrm>
            <a:off x="2517775" y="35928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5" name="直接箭头连接符 214"/>
          <p:cNvCxnSpPr/>
          <p:nvPr/>
        </p:nvCxnSpPr>
        <p:spPr>
          <a:xfrm>
            <a:off x="1628775" y="35928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6" name="直接箭头连接符 215"/>
          <p:cNvCxnSpPr/>
          <p:nvPr/>
        </p:nvCxnSpPr>
        <p:spPr>
          <a:xfrm flipV="1">
            <a:off x="3154680" y="3695700"/>
            <a:ext cx="289560" cy="3587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223" name="直接箭头连接符 222"/>
          <p:cNvCxnSpPr/>
          <p:nvPr/>
        </p:nvCxnSpPr>
        <p:spPr>
          <a:xfrm>
            <a:off x="3878580" y="3444240"/>
            <a:ext cx="365760"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226" name="文本框 225"/>
          <p:cNvSpPr txBox="1"/>
          <p:nvPr/>
        </p:nvSpPr>
        <p:spPr>
          <a:xfrm>
            <a:off x="3816985" y="3443605"/>
            <a:ext cx="57150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Conv</a:t>
            </a:r>
            <a:endParaRPr lang="en-US" altLang="zh-CN" sz="1000">
              <a:latin typeface="Times New Roman" panose="02020603050405020304" pitchFamily="18" charset="0"/>
              <a:cs typeface="Times New Roman" panose="02020603050405020304" pitchFamily="18" charset="0"/>
            </a:endParaRPr>
          </a:p>
        </p:txBody>
      </p:sp>
      <p:cxnSp>
        <p:nvCxnSpPr>
          <p:cNvPr id="227" name="直接箭头连接符 226"/>
          <p:cNvCxnSpPr/>
          <p:nvPr/>
        </p:nvCxnSpPr>
        <p:spPr>
          <a:xfrm>
            <a:off x="3878580" y="4117340"/>
            <a:ext cx="365760" cy="0"/>
          </a:xfrm>
          <a:prstGeom prst="straightConnector1">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36" name="直接箭头连接符 235"/>
          <p:cNvCxnSpPr/>
          <p:nvPr/>
        </p:nvCxnSpPr>
        <p:spPr>
          <a:xfrm>
            <a:off x="3878580" y="3764915"/>
            <a:ext cx="365760" cy="0"/>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240" name="直接箭头连接符 239"/>
          <p:cNvCxnSpPr/>
          <p:nvPr/>
        </p:nvCxnSpPr>
        <p:spPr>
          <a:xfrm>
            <a:off x="3878580" y="4427220"/>
            <a:ext cx="365760" cy="0"/>
          </a:xfrm>
          <a:prstGeom prst="straightConnector1">
            <a:avLst/>
          </a:prstGeom>
          <a:ln>
            <a:solidFill>
              <a:srgbClr val="7030A0"/>
            </a:solidFill>
            <a:tailEnd type="triangle"/>
          </a:ln>
        </p:spPr>
        <p:style>
          <a:lnRef idx="2">
            <a:schemeClr val="accent1"/>
          </a:lnRef>
          <a:fillRef idx="0">
            <a:srgbClr val="FFFFFF"/>
          </a:fillRef>
          <a:effectRef idx="0">
            <a:srgbClr val="FFFFFF"/>
          </a:effectRef>
          <a:fontRef idx="minor">
            <a:schemeClr val="tx1"/>
          </a:fontRef>
        </p:style>
      </p:cxnSp>
      <p:sp>
        <p:nvSpPr>
          <p:cNvPr id="241" name="文本框 240"/>
          <p:cNvSpPr txBox="1"/>
          <p:nvPr/>
        </p:nvSpPr>
        <p:spPr>
          <a:xfrm>
            <a:off x="3733800" y="4427220"/>
            <a:ext cx="70104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unsample</a:t>
            </a:r>
            <a:endParaRPr lang="en-US" altLang="zh-CN" sz="1000">
              <a:latin typeface="Times New Roman" panose="02020603050405020304" pitchFamily="18" charset="0"/>
              <a:cs typeface="Times New Roman" panose="02020603050405020304" pitchFamily="18" charset="0"/>
            </a:endParaRPr>
          </a:p>
        </p:txBody>
      </p:sp>
      <p:cxnSp>
        <p:nvCxnSpPr>
          <p:cNvPr id="243" name="直接箭头连接符 242"/>
          <p:cNvCxnSpPr/>
          <p:nvPr/>
        </p:nvCxnSpPr>
        <p:spPr>
          <a:xfrm flipV="1">
            <a:off x="1229360" y="32766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44" name="直接箭头连接符 243"/>
          <p:cNvCxnSpPr/>
          <p:nvPr/>
        </p:nvCxnSpPr>
        <p:spPr>
          <a:xfrm flipV="1">
            <a:off x="2232025" y="32766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45" name="直接箭头连接符 244"/>
          <p:cNvCxnSpPr/>
          <p:nvPr/>
        </p:nvCxnSpPr>
        <p:spPr>
          <a:xfrm flipV="1">
            <a:off x="2976245" y="32766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47" name="直接箭头连接符 246"/>
          <p:cNvCxnSpPr/>
          <p:nvPr/>
        </p:nvCxnSpPr>
        <p:spPr>
          <a:xfrm flipV="1">
            <a:off x="3556635" y="32766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48" name="直接箭头连接符 247"/>
          <p:cNvCxnSpPr/>
          <p:nvPr/>
        </p:nvCxnSpPr>
        <p:spPr>
          <a:xfrm flipV="1">
            <a:off x="2976245" y="369570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49" name="直接箭头连接符 248"/>
          <p:cNvCxnSpPr/>
          <p:nvPr/>
        </p:nvCxnSpPr>
        <p:spPr>
          <a:xfrm flipV="1">
            <a:off x="2232025" y="369443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50" name="直接箭头连接符 249"/>
          <p:cNvCxnSpPr/>
          <p:nvPr/>
        </p:nvCxnSpPr>
        <p:spPr>
          <a:xfrm flipV="1">
            <a:off x="2974340" y="4227195"/>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51" name="直接箭头连接符 250"/>
          <p:cNvCxnSpPr/>
          <p:nvPr/>
        </p:nvCxnSpPr>
        <p:spPr>
          <a:xfrm flipV="1">
            <a:off x="3549015" y="3693795"/>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52" name="曲线连接符 251"/>
          <p:cNvCxnSpPr/>
          <p:nvPr/>
        </p:nvCxnSpPr>
        <p:spPr>
          <a:xfrm rot="10800000" flipH="1">
            <a:off x="1922780" y="3702685"/>
            <a:ext cx="179705" cy="983615"/>
          </a:xfrm>
          <a:prstGeom prst="curvedConnector4">
            <a:avLst>
              <a:gd name="adj1" fmla="val -68904"/>
              <a:gd name="adj2" fmla="val 7695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53" name="曲线连接符 252"/>
          <p:cNvCxnSpPr/>
          <p:nvPr/>
        </p:nvCxnSpPr>
        <p:spPr>
          <a:xfrm rot="10800000" flipH="1">
            <a:off x="2827655" y="3693795"/>
            <a:ext cx="179705" cy="983615"/>
          </a:xfrm>
          <a:prstGeom prst="curvedConnector4">
            <a:avLst>
              <a:gd name="adj1" fmla="val -68904"/>
              <a:gd name="adj2" fmla="val 7695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sp>
        <p:nvSpPr>
          <p:cNvPr id="254" name="矩形 253"/>
          <p:cNvSpPr/>
          <p:nvPr/>
        </p:nvSpPr>
        <p:spPr>
          <a:xfrm>
            <a:off x="813435" y="3025140"/>
            <a:ext cx="2844165" cy="259080"/>
          </a:xfrm>
          <a:prstGeom prst="rect">
            <a:avLst/>
          </a:prstGeom>
          <a:solidFill>
            <a:srgbClr val="C4D2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文本框 254"/>
          <p:cNvSpPr txBox="1"/>
          <p:nvPr/>
        </p:nvSpPr>
        <p:spPr>
          <a:xfrm>
            <a:off x="1318260" y="3002280"/>
            <a:ext cx="1997075" cy="299085"/>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Cls module  </a:t>
            </a:r>
            <a:r>
              <a:rPr lang="en-US" altLang="zh-CN"/>
              <a:t>&amp;  </a:t>
            </a:r>
            <a:r>
              <a:rPr lang="en-US" altLang="zh-CN" sz="1200">
                <a:latin typeface="Times New Roman" panose="02020603050405020304" pitchFamily="18" charset="0"/>
                <a:cs typeface="Times New Roman" panose="02020603050405020304" pitchFamily="18" charset="0"/>
              </a:rPr>
              <a:t>Reg module</a:t>
            </a:r>
            <a:endParaRPr lang="en-US" altLang="zh-CN"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213380" y="1697952"/>
            <a:ext cx="4716622" cy="1353336"/>
            <a:chOff x="1151056" y="1828127"/>
            <a:chExt cx="4716622" cy="1353336"/>
          </a:xfrm>
        </p:grpSpPr>
        <p:sp>
          <p:nvSpPr>
            <p:cNvPr id="20" name="矩形 19"/>
            <p:cNvSpPr/>
            <p:nvPr/>
          </p:nvSpPr>
          <p:spPr bwMode="auto">
            <a:xfrm>
              <a:off x="2636798" y="2151100"/>
              <a:ext cx="3230880" cy="706755"/>
            </a:xfrm>
            <a:prstGeom prst="rect">
              <a:avLst/>
            </a:prstGeom>
          </p:spPr>
          <p:txBody>
            <a:bodyPr wrap="none">
              <a:spAutoFit/>
            </a:bodyPr>
            <a:lstStyle/>
            <a:p>
              <a:r>
                <a:rPr lang="zh-CN" altLang="en-US" sz="4000" b="1" kern="100" dirty="0">
                  <a:solidFill>
                    <a:srgbClr val="495589"/>
                  </a:solidFill>
                  <a:cs typeface="+mn-ea"/>
                  <a:sym typeface="+mn-lt"/>
                </a:rPr>
                <a:t>实验结果展示</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03</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11</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24940" y="664845"/>
          <a:ext cx="6294755" cy="157162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lnTlToBr w="12700">
                      <a:solidFill>
                        <a:schemeClr val="tx1"/>
                      </a:solidFill>
                      <a:prstDash val="solid"/>
                    </a:lnTlToBr>
                  </a:tcPr>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avg</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306705">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79.01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73.88</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65.83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55.23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38.73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62.54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94640">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baseline+MsHead</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77.45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73.05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65.33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53.26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38.70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61.56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94640">
                <a:tc>
                  <a:txBody>
                    <a:bodyPr/>
                    <a:p>
                      <a:pPr algn="l">
                        <a:buNone/>
                      </a:pPr>
                      <a:r>
                        <a:rPr lang="en-US" altLang="zh-CN" sz="12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82.70</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79.19</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72.30</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61.35</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46.63</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68.43</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94640">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MsHead</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82.43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79.13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71.38</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61.34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47.53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68.36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bl>
          </a:graphicData>
        </a:graphic>
      </p:graphicFrame>
      <p:sp>
        <p:nvSpPr>
          <p:cNvPr id="7" name="文本框 6"/>
          <p:cNvSpPr txBox="1"/>
          <p:nvPr/>
        </p:nvSpPr>
        <p:spPr>
          <a:xfrm>
            <a:off x="1432560" y="365760"/>
            <a:ext cx="3048000" cy="299085"/>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THUMOS14(I3D)</a:t>
            </a:r>
            <a:r>
              <a:rPr lang="zh-CN" altLang="en-US">
                <a:latin typeface="Times New Roman" panose="02020603050405020304" pitchFamily="18" charset="0"/>
                <a:ea typeface="宋体" panose="02010600030101010101" pitchFamily="2" charset="-122"/>
                <a:cs typeface="Times New Roman" panose="02020603050405020304" pitchFamily="18" charset="0"/>
              </a:rPr>
              <a:t>上的性能</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p:cNvGraphicFramePr/>
          <p:nvPr/>
        </p:nvGraphicFramePr>
        <p:xfrm>
          <a:off x="1432560" y="2806700"/>
          <a:ext cx="6294755" cy="199199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lnTlToBr w="12700">
                      <a:solidFill>
                        <a:schemeClr val="tx1"/>
                      </a:solidFill>
                      <a:prstDash val="solid"/>
                    </a:lnTlToBr>
                  </a:tcPr>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0.7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avg</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81940">
                <a:tc>
                  <a:txBody>
                    <a:bodyPr/>
                    <a:p>
                      <a:pPr algn="l">
                        <a:buNone/>
                      </a:pPr>
                      <a:r>
                        <a:rPr lang="en-US" altLang="zh-CN" sz="1200" b="0">
                          <a:latin typeface="Times New Roman" panose="02020603050405020304" pitchFamily="18" charset="0"/>
                          <a:ea typeface="宋体" panose="02010600030101010101" pitchFamily="2" charset="-122"/>
                          <a:cs typeface="Times New Roman" panose="02020603050405020304" pitchFamily="18" charset="0"/>
                        </a:rPr>
                        <a:t>baseline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79.51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75.44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68.10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57.83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43.55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64.89</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88290">
                <a:tc>
                  <a:txBody>
                    <a:bodyPr/>
                    <a:p>
                      <a:pPr algn="l">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MsHead</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80.50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75.87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69.73</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59.36</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44.04</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65.09</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88290">
                <a:tc>
                  <a:txBody>
                    <a:bodyPr/>
                    <a:p>
                      <a:pPr algn="l">
                        <a:buNone/>
                      </a:pPr>
                      <a:r>
                        <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85.55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81.61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74.40</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64.21</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48.97</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latin typeface="Times New Roman" panose="02020603050405020304" pitchFamily="18" charset="0"/>
                          <a:ea typeface="宋体" panose="02010600030101010101" pitchFamily="2" charset="-122"/>
                          <a:cs typeface="Times New Roman" panose="02020603050405020304" pitchFamily="18" charset="0"/>
                        </a:rPr>
                        <a:t>70.95</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0825">
                <a:tc>
                  <a:txBody>
                    <a:bodyPr/>
                    <a:p>
                      <a:pPr algn="l">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MsHead</a:t>
                      </a: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2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86.32</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81.22</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75.44</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64.91</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51.05</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71.79</a:t>
                      </a:r>
                      <a:endParaRPr lang="en-US" altLang="zh-CN" sz="12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0825">
                <a:tc>
                  <a:txBody>
                    <a:bodyPr/>
                    <a:p>
                      <a:pPr algn="l">
                        <a:buNone/>
                      </a:pPr>
                      <a:r>
                        <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SOTA(DyFADet ECCV2024)</a:t>
                      </a:r>
                      <a:endPar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84.3</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50.2</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70.5</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0825">
                <a:tc>
                  <a:txBody>
                    <a:bodyPr/>
                    <a:p>
                      <a:pPr algn="l">
                        <a:buNone/>
                      </a:pPr>
                      <a:r>
                        <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a:t>
                      </a:r>
                      <a:r>
                        <a:rPr lang="zh-CN" altLang="en-US"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复现</a:t>
                      </a:r>
                      <a:r>
                        <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12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83.76</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78.80</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72.50</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62.13</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49.71</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ClrTx/>
                        <a:buSzTx/>
                        <a:buFontTx/>
                        <a:buNone/>
                      </a:pPr>
                      <a:r>
                        <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69.83</a:t>
                      </a:r>
                      <a:endParaRPr lang="en-US" altLang="zh-CN" sz="12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bl>
          </a:graphicData>
        </a:graphic>
      </p:graphicFrame>
      <p:sp>
        <p:nvSpPr>
          <p:cNvPr id="10" name="文本框 9"/>
          <p:cNvSpPr txBox="1"/>
          <p:nvPr/>
        </p:nvSpPr>
        <p:spPr>
          <a:xfrm>
            <a:off x="1432560" y="2470785"/>
            <a:ext cx="3294380" cy="299085"/>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THUMOS14(VideoMAEv2)</a:t>
            </a:r>
            <a:r>
              <a:rPr lang="zh-CN" altLang="en-US">
                <a:latin typeface="Times New Roman" panose="02020603050405020304" pitchFamily="18" charset="0"/>
                <a:ea typeface="宋体" panose="02010600030101010101" pitchFamily="2" charset="-122"/>
                <a:cs typeface="Times New Roman" panose="02020603050405020304" pitchFamily="18" charset="0"/>
              </a:rPr>
              <a:t>上的性能</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12</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315085" y="464820"/>
            <a:ext cx="3048000" cy="299085"/>
          </a:xfrm>
          <a:prstGeom prst="rect">
            <a:avLst/>
          </a:prstGeom>
          <a:noFill/>
        </p:spPr>
        <p:txBody>
          <a:bodyPr wrap="square" rtlCol="0">
            <a:sp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在</a:t>
            </a:r>
            <a:r>
              <a:rPr lang="en-US" altLang="zh-CN">
                <a:latin typeface="Times New Roman" panose="02020603050405020304" pitchFamily="18" charset="0"/>
                <a:ea typeface="宋体" panose="02010600030101010101" pitchFamily="2" charset="-122"/>
                <a:cs typeface="Times New Roman" panose="02020603050405020304" pitchFamily="18" charset="0"/>
              </a:rPr>
              <a:t>ActivityNet-1.3</a:t>
            </a:r>
            <a:r>
              <a:rPr lang="zh-CN" altLang="en-US">
                <a:latin typeface="Times New Roman" panose="02020603050405020304" pitchFamily="18" charset="0"/>
                <a:ea typeface="宋体" panose="02010600030101010101" pitchFamily="2" charset="-122"/>
                <a:cs typeface="Times New Roman" panose="02020603050405020304" pitchFamily="18" charset="0"/>
              </a:rPr>
              <a:t>上的性能</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6"/>
          <p:cNvGraphicFramePr/>
          <p:nvPr/>
        </p:nvGraphicFramePr>
        <p:xfrm>
          <a:off x="838200" y="1088390"/>
          <a:ext cx="7425055" cy="1977390"/>
        </p:xfrm>
        <a:graphic>
          <a:graphicData uri="http://schemas.openxmlformats.org/drawingml/2006/table">
            <a:tbl>
              <a:tblPr firstRow="1" bandRow="1">
                <a:tableStyleId>{5C22544A-7EE6-4342-B048-85BDC9FD1C3A}</a:tableStyleId>
              </a:tblPr>
              <a:tblGrid>
                <a:gridCol w="1593850"/>
                <a:gridCol w="510540"/>
                <a:gridCol w="514985"/>
                <a:gridCol w="511810"/>
                <a:gridCol w="521335"/>
                <a:gridCol w="521970"/>
                <a:gridCol w="504190"/>
                <a:gridCol w="527685"/>
                <a:gridCol w="522605"/>
                <a:gridCol w="540385"/>
                <a:gridCol w="547370"/>
                <a:gridCol w="608330"/>
              </a:tblGrid>
              <a:tr h="381000">
                <a:tc>
                  <a:txBody>
                    <a:bodyPr/>
                    <a:p>
                      <a:pPr algn="ctr">
                        <a:lnSpc>
                          <a:spcPct val="110000"/>
                        </a:lnSpc>
                        <a:buNone/>
                      </a:pP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lnTlToBr w="12700">
                      <a:solidFill>
                        <a:schemeClr val="tx1"/>
                      </a:solidFill>
                      <a:prstDash val="solid"/>
                    </a:lnTlToBr>
                  </a:tcPr>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0.50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0.55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0.60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0.65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0.70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0.75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0.80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0.85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0.90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0.95</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avg</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300990">
                <a:tc>
                  <a:txBody>
                    <a:bodyPr/>
                    <a:p>
                      <a:pPr algn="l">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baseline</a:t>
                      </a:r>
                      <a:endPar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56.20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52.71</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49.28</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46.20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42.20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37.84</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32.78</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26.16</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18.58</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8.02</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lnSpc>
                          <a:spcPct val="110000"/>
                        </a:lnSpc>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rPr>
                        <a:t>37.00</a:t>
                      </a: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None/>
                      </a:pP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MsHead</a:t>
                      </a:r>
                      <a:endPar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endParaRPr>
                    </a:p>
                  </a:txBody>
                  <a:tcPr/>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None/>
                      </a:pPr>
                      <a:r>
                        <a:rPr lang="en-US" altLang="zh-CN" sz="1100" b="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100">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100" b="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baseline+</a:t>
                      </a: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MsHead</a:t>
                      </a: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+MtfE</a:t>
                      </a:r>
                      <a:endParaRPr lang="en-US" altLang="zh-CN" sz="1100" b="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57.74</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54.60</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50.82</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47.74</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44.29</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39.58</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34.19</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27.46</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19.65</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8.68</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c>
                  <a:txBody>
                    <a:bodyPr/>
                    <a:p>
                      <a:pPr algn="ctr">
                        <a:buNone/>
                      </a:pPr>
                      <a:r>
                        <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38.47</a:t>
                      </a:r>
                      <a:endParaRPr lang="en-US" altLang="zh-CN" sz="1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a:tc>
              </a:tr>
              <a:tr h="254000">
                <a:tc>
                  <a:txBody>
                    <a:bodyPr/>
                    <a:p>
                      <a:pPr algn="l">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SOTA(DyFADet)</a:t>
                      </a:r>
                      <a:endParaRPr lang="en-US" altLang="zh-CN" sz="11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58.10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39.60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8.40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38.50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r>
              <a:tr h="254000">
                <a:tc>
                  <a:txBody>
                    <a:bodyPr/>
                    <a:p>
                      <a:pPr algn="l">
                        <a:buClrTx/>
                        <a:buSzTx/>
                        <a:buFontTx/>
                        <a:buNone/>
                      </a:pPr>
                      <a:r>
                        <a:rPr lang="en-US" altLang="zh-CN" sz="11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SOTA(复现)</a:t>
                      </a:r>
                      <a:endParaRPr lang="en-US" altLang="zh-CN" sz="1100" b="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nchor="ctr" anchorCtr="0"/>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57.95</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54.53</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51.36</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47.79</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44.11</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39.57</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34.20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26.91</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19.18</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8.37</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c>
                  <a:txBody>
                    <a:bodyPr/>
                    <a:p>
                      <a:pPr algn="ctr">
                        <a:buClrTx/>
                        <a:buSzTx/>
                        <a:buFontTx/>
                        <a:buNone/>
                      </a:pPr>
                      <a:r>
                        <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rPr>
                        <a:t>38.40</a:t>
                      </a:r>
                      <a:endParaRPr lang="en-US" altLang="zh-CN" sz="110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nchorCtr="1"/>
                </a:tc>
              </a:tr>
            </a:tbl>
          </a:graphicData>
        </a:graphic>
      </p:graphicFrame>
      <p:sp>
        <p:nvSpPr>
          <p:cNvPr id="2" name="文本框 1"/>
          <p:cNvSpPr txBox="1"/>
          <p:nvPr/>
        </p:nvSpPr>
        <p:spPr>
          <a:xfrm>
            <a:off x="8691245" y="4878070"/>
            <a:ext cx="414020" cy="299085"/>
          </a:xfrm>
          <a:prstGeom prst="rect">
            <a:avLst/>
          </a:prstGeom>
          <a:noFill/>
        </p:spPr>
        <p:txBody>
          <a:bodyPr wrap="square" rtlCol="0">
            <a:spAutoFit/>
          </a:bodyPr>
          <a:p>
            <a:r>
              <a:rPr lang="en-US" altLang="zh-CN"/>
              <a:t>13</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721380" y="1828127"/>
            <a:ext cx="3700622" cy="1353336"/>
            <a:chOff x="1151056" y="1828127"/>
            <a:chExt cx="3700622" cy="1353336"/>
          </a:xfrm>
        </p:grpSpPr>
        <p:sp>
          <p:nvSpPr>
            <p:cNvPr id="20" name="矩形 19"/>
            <p:cNvSpPr/>
            <p:nvPr/>
          </p:nvSpPr>
          <p:spPr bwMode="auto">
            <a:xfrm>
              <a:off x="2636798" y="2151100"/>
              <a:ext cx="2214880" cy="706755"/>
            </a:xfrm>
            <a:prstGeom prst="rect">
              <a:avLst/>
            </a:prstGeom>
          </p:spPr>
          <p:txBody>
            <a:bodyPr wrap="none">
              <a:spAutoFit/>
            </a:bodyPr>
            <a:lstStyle/>
            <a:p>
              <a:pPr>
                <a:defRPr/>
              </a:pPr>
              <a:r>
                <a:rPr lang="zh-CN" altLang="en-US" sz="4000" b="1" kern="100" dirty="0">
                  <a:solidFill>
                    <a:srgbClr val="495589"/>
                  </a:solidFill>
                  <a:cs typeface="+mn-ea"/>
                  <a:sym typeface="+mn-lt"/>
                </a:rPr>
                <a:t>未来计划</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04</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6" name="文本框 5"/>
          <p:cNvSpPr txBox="1"/>
          <p:nvPr/>
        </p:nvSpPr>
        <p:spPr>
          <a:xfrm>
            <a:off x="8691245" y="4878070"/>
            <a:ext cx="414020" cy="299085"/>
          </a:xfrm>
          <a:prstGeom prst="rect">
            <a:avLst/>
          </a:prstGeom>
          <a:noFill/>
        </p:spPr>
        <p:txBody>
          <a:bodyPr wrap="square" rtlCol="0">
            <a:spAutoFit/>
          </a:bodyPr>
          <a:p>
            <a:r>
              <a:rPr lang="en-US" altLang="zh-CN"/>
              <a:t>14</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877060" y="992505"/>
            <a:ext cx="5232400" cy="575945"/>
          </a:xfrm>
          <a:prstGeom prst="rect">
            <a:avLst/>
          </a:prstGeom>
          <a:noFill/>
        </p:spPr>
        <p:txBody>
          <a:bodyPr wrap="square">
            <a:spAutoFit/>
          </a:bodyPr>
          <a:lstStyle/>
          <a:p>
            <a:pPr>
              <a:lnSpc>
                <a:spcPct val="150000"/>
              </a:lnSpc>
            </a:pPr>
            <a:r>
              <a:rPr kumimoji="0" lang="en-US" altLang="zh-CN"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1. </a:t>
            </a:r>
            <a:r>
              <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完成对ActivityNet-1.3数据集的测试。</a:t>
            </a:r>
            <a:endPar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a:p>
            <a:pPr>
              <a:lnSpc>
                <a:spcPct val="150000"/>
              </a:lnSpc>
            </a:pPr>
            <a:r>
              <a:rPr kumimoji="0" lang="en-US" altLang="zh-CN"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2. </a:t>
            </a:r>
            <a:r>
              <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多看论文，寻找新的思路。</a:t>
            </a:r>
            <a:endParaRPr kumimoji="0" lang="zh-CN" altLang="en-US" sz="105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6" name="文本框 5"/>
          <p:cNvSpPr txBox="1"/>
          <p:nvPr/>
        </p:nvSpPr>
        <p:spPr>
          <a:xfrm>
            <a:off x="8691245" y="4878070"/>
            <a:ext cx="414020" cy="299085"/>
          </a:xfrm>
          <a:prstGeom prst="rect">
            <a:avLst/>
          </a:prstGeom>
          <a:noFill/>
        </p:spPr>
        <p:txBody>
          <a:bodyPr wrap="square" rtlCol="0">
            <a:spAutoFit/>
          </a:bodyPr>
          <a:p>
            <a:r>
              <a:rPr lang="en-US" altLang="zh-CN"/>
              <a:t>15</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6"/>
          <p:cNvSpPr txBox="1">
            <a:spLocks noChangeArrowheads="1"/>
          </p:cNvSpPr>
          <p:nvPr>
            <p:custDataLst>
              <p:tags r:id="rId1"/>
            </p:custDataLst>
          </p:nvPr>
        </p:nvSpPr>
        <p:spPr bwMode="auto">
          <a:xfrm>
            <a:off x="4832394" y="1122263"/>
            <a:ext cx="1097280" cy="368300"/>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zh-CN" altLang="en-US" sz="1800" dirty="0">
                <a:solidFill>
                  <a:srgbClr val="495589"/>
                </a:solidFill>
                <a:latin typeface="+mn-lt"/>
                <a:ea typeface="+mn-ea"/>
                <a:cs typeface="+mn-ea"/>
                <a:sym typeface="+mn-lt"/>
              </a:rPr>
              <a:t>课题介绍</a:t>
            </a:r>
            <a:endParaRPr lang="zh-CN" altLang="en-US" sz="1800" dirty="0">
              <a:solidFill>
                <a:srgbClr val="495589"/>
              </a:solidFill>
              <a:latin typeface="+mn-lt"/>
              <a:ea typeface="+mn-ea"/>
              <a:cs typeface="+mn-ea"/>
              <a:sym typeface="+mn-lt"/>
            </a:endParaRPr>
          </a:p>
        </p:txBody>
      </p:sp>
      <p:sp>
        <p:nvSpPr>
          <p:cNvPr id="14" name="矩形 13"/>
          <p:cNvSpPr/>
          <p:nvPr>
            <p:custDataLst>
              <p:tags r:id="rId2"/>
            </p:custDataLst>
          </p:nvPr>
        </p:nvSpPr>
        <p:spPr>
          <a:xfrm>
            <a:off x="4832096" y="1440333"/>
            <a:ext cx="104648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topic introduction</a:t>
            </a:r>
            <a:endParaRPr lang="en-US" altLang="zh-CN" sz="900" dirty="0">
              <a:solidFill>
                <a:schemeClr val="tx1">
                  <a:lumMod val="65000"/>
                  <a:lumOff val="35000"/>
                </a:schemeClr>
              </a:solidFill>
              <a:cs typeface="+mn-ea"/>
              <a:sym typeface="+mn-lt"/>
            </a:endParaRPr>
          </a:p>
        </p:txBody>
      </p:sp>
      <p:sp>
        <p:nvSpPr>
          <p:cNvPr id="18" name="文本框 6"/>
          <p:cNvSpPr txBox="1">
            <a:spLocks noChangeArrowheads="1"/>
          </p:cNvSpPr>
          <p:nvPr>
            <p:custDataLst>
              <p:tags r:id="rId3"/>
            </p:custDataLst>
          </p:nvPr>
        </p:nvSpPr>
        <p:spPr bwMode="auto">
          <a:xfrm>
            <a:off x="4832547" y="2054600"/>
            <a:ext cx="10972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研究现状</a:t>
            </a:r>
            <a:endParaRPr lang="zh-CN" altLang="en-US" dirty="0">
              <a:sym typeface="+mn-lt"/>
            </a:endParaRPr>
          </a:p>
        </p:txBody>
      </p:sp>
      <p:sp>
        <p:nvSpPr>
          <p:cNvPr id="20" name="矩形 19"/>
          <p:cNvSpPr/>
          <p:nvPr>
            <p:custDataLst>
              <p:tags r:id="rId4"/>
            </p:custDataLst>
          </p:nvPr>
        </p:nvSpPr>
        <p:spPr>
          <a:xfrm>
            <a:off x="4832096" y="2424740"/>
            <a:ext cx="9639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research status</a:t>
            </a:r>
            <a:endParaRPr lang="en-US" altLang="zh-CN" sz="900" dirty="0">
              <a:solidFill>
                <a:schemeClr val="tx1">
                  <a:lumMod val="65000"/>
                  <a:lumOff val="35000"/>
                </a:schemeClr>
              </a:solidFill>
              <a:cs typeface="+mn-ea"/>
              <a:sym typeface="+mn-lt"/>
            </a:endParaRPr>
          </a:p>
        </p:txBody>
      </p:sp>
      <p:sp>
        <p:nvSpPr>
          <p:cNvPr id="22" name="文本框 21"/>
          <p:cNvSpPr txBox="1">
            <a:spLocks noChangeArrowheads="1"/>
          </p:cNvSpPr>
          <p:nvPr>
            <p:custDataLst>
              <p:tags r:id="rId5"/>
            </p:custDataLst>
          </p:nvPr>
        </p:nvSpPr>
        <p:spPr bwMode="auto">
          <a:xfrm>
            <a:off x="4832240" y="3039007"/>
            <a:ext cx="15544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实验结果展示</a:t>
            </a:r>
            <a:endParaRPr lang="zh-CN" altLang="en-US" dirty="0">
              <a:sym typeface="+mn-lt"/>
            </a:endParaRPr>
          </a:p>
        </p:txBody>
      </p:sp>
      <p:sp>
        <p:nvSpPr>
          <p:cNvPr id="23" name="矩形 22"/>
          <p:cNvSpPr/>
          <p:nvPr>
            <p:custDataLst>
              <p:tags r:id="rId6"/>
            </p:custDataLst>
          </p:nvPr>
        </p:nvSpPr>
        <p:spPr>
          <a:xfrm>
            <a:off x="4832096" y="3409147"/>
            <a:ext cx="178943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Experiment results presentation</a:t>
            </a:r>
            <a:endParaRPr lang="en-US" altLang="zh-CN" sz="900" dirty="0">
              <a:solidFill>
                <a:schemeClr val="tx1">
                  <a:lumMod val="65000"/>
                  <a:lumOff val="35000"/>
                </a:schemeClr>
              </a:solidFill>
              <a:cs typeface="+mn-ea"/>
              <a:sym typeface="+mn-lt"/>
            </a:endParaRPr>
          </a:p>
        </p:txBody>
      </p:sp>
      <p:sp>
        <p:nvSpPr>
          <p:cNvPr id="25" name="文本框 6"/>
          <p:cNvSpPr txBox="1">
            <a:spLocks noChangeArrowheads="1"/>
          </p:cNvSpPr>
          <p:nvPr>
            <p:custDataLst>
              <p:tags r:id="rId7"/>
            </p:custDataLst>
          </p:nvPr>
        </p:nvSpPr>
        <p:spPr bwMode="auto">
          <a:xfrm>
            <a:off x="4832547" y="4023415"/>
            <a:ext cx="1097280" cy="368300"/>
          </a:xfrm>
          <a:prstGeom prst="rect">
            <a:avLst/>
          </a:prstGeom>
        </p:spPr>
        <p:txBody>
          <a:bodyPr wrap="none">
            <a:spAutoFit/>
          </a:bodyPr>
          <a:lstStyle>
            <a:defPPr>
              <a:defRPr lang="zh-CN"/>
            </a:defPPr>
            <a:lvl1pPr algn="ctr">
              <a:defRPr sz="1800" b="1" kern="100">
                <a:solidFill>
                  <a:srgbClr val="495589"/>
                </a:solidFill>
                <a:cs typeface="+mn-ea"/>
              </a:defRPr>
            </a:lvl1pPr>
          </a:lstStyle>
          <a:p>
            <a:r>
              <a:rPr lang="zh-CN" altLang="en-US" dirty="0">
                <a:sym typeface="+mn-lt"/>
              </a:rPr>
              <a:t>未来计划</a:t>
            </a:r>
            <a:endParaRPr lang="zh-CN" altLang="en-US" dirty="0">
              <a:sym typeface="+mn-lt"/>
            </a:endParaRPr>
          </a:p>
        </p:txBody>
      </p:sp>
      <p:sp>
        <p:nvSpPr>
          <p:cNvPr id="26" name="矩形 25"/>
          <p:cNvSpPr/>
          <p:nvPr>
            <p:custDataLst>
              <p:tags r:id="rId8"/>
            </p:custDataLst>
          </p:nvPr>
        </p:nvSpPr>
        <p:spPr>
          <a:xfrm>
            <a:off x="4832096" y="4393556"/>
            <a:ext cx="817880"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65000"/>
                    <a:lumOff val="35000"/>
                  </a:schemeClr>
                </a:solidFill>
                <a:cs typeface="+mn-ea"/>
                <a:sym typeface="+mn-lt"/>
              </a:rPr>
              <a:t>Future plans</a:t>
            </a:r>
            <a:endParaRPr lang="en-US" altLang="zh-CN" sz="900" dirty="0">
              <a:solidFill>
                <a:schemeClr val="tx1">
                  <a:lumMod val="65000"/>
                  <a:lumOff val="35000"/>
                </a:schemeClr>
              </a:solidFill>
              <a:cs typeface="+mn-ea"/>
              <a:sym typeface="+mn-lt"/>
            </a:endParaRPr>
          </a:p>
        </p:txBody>
      </p:sp>
      <p:grpSp>
        <p:nvGrpSpPr>
          <p:cNvPr id="2" name="组合 1"/>
          <p:cNvGrpSpPr/>
          <p:nvPr>
            <p:custDataLst>
              <p:tags r:id="rId9"/>
            </p:custDataLst>
          </p:nvPr>
        </p:nvGrpSpPr>
        <p:grpSpPr>
          <a:xfrm>
            <a:off x="4392649" y="1122138"/>
            <a:ext cx="359211" cy="359211"/>
            <a:chOff x="4580908" y="1122138"/>
            <a:chExt cx="359211" cy="359211"/>
          </a:xfrm>
        </p:grpSpPr>
        <p:sp>
          <p:nvSpPr>
            <p:cNvPr id="27" name="椭圆 26"/>
            <p:cNvSpPr/>
            <p:nvPr>
              <p:custDataLst>
                <p:tags r:id="rId10"/>
              </p:custDataLst>
            </p:nvPr>
          </p:nvSpPr>
          <p:spPr>
            <a:xfrm>
              <a:off x="4580908" y="1122138"/>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6" name="文本框 6"/>
            <p:cNvSpPr txBox="1">
              <a:spLocks noChangeArrowheads="1"/>
            </p:cNvSpPr>
            <p:nvPr>
              <p:custDataLst>
                <p:tags r:id="rId11"/>
              </p:custDataLst>
            </p:nvPr>
          </p:nvSpPr>
          <p:spPr bwMode="auto">
            <a:xfrm>
              <a:off x="4583221" y="1163244"/>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01</a:t>
              </a:r>
              <a:endParaRPr lang="zh-CN" altLang="en-US" sz="1200" dirty="0">
                <a:latin typeface="+mn-lt"/>
                <a:ea typeface="+mn-ea"/>
                <a:cs typeface="+mn-ea"/>
                <a:sym typeface="+mn-lt"/>
              </a:endParaRPr>
            </a:p>
          </p:txBody>
        </p:sp>
      </p:grpSp>
      <p:grpSp>
        <p:nvGrpSpPr>
          <p:cNvPr id="7" name="组合 6"/>
          <p:cNvGrpSpPr/>
          <p:nvPr>
            <p:custDataLst>
              <p:tags r:id="rId12"/>
            </p:custDataLst>
          </p:nvPr>
        </p:nvGrpSpPr>
        <p:grpSpPr>
          <a:xfrm>
            <a:off x="4392649" y="2088904"/>
            <a:ext cx="359211" cy="359211"/>
            <a:chOff x="4580908" y="2088904"/>
            <a:chExt cx="359211" cy="359211"/>
          </a:xfrm>
        </p:grpSpPr>
        <p:sp>
          <p:nvSpPr>
            <p:cNvPr id="29" name="椭圆 28"/>
            <p:cNvSpPr/>
            <p:nvPr>
              <p:custDataLst>
                <p:tags r:id="rId13"/>
              </p:custDataLst>
            </p:nvPr>
          </p:nvSpPr>
          <p:spPr>
            <a:xfrm>
              <a:off x="4580908" y="2088904"/>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7" name="文本框 6"/>
            <p:cNvSpPr txBox="1">
              <a:spLocks noChangeArrowheads="1"/>
            </p:cNvSpPr>
            <p:nvPr>
              <p:custDataLst>
                <p:tags r:id="rId14"/>
              </p:custDataLst>
            </p:nvPr>
          </p:nvSpPr>
          <p:spPr bwMode="auto">
            <a:xfrm>
              <a:off x="4583221" y="2130010"/>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02</a:t>
              </a:r>
              <a:endParaRPr lang="zh-CN" altLang="en-US" sz="1200" dirty="0">
                <a:latin typeface="+mn-lt"/>
                <a:ea typeface="+mn-ea"/>
                <a:cs typeface="+mn-ea"/>
                <a:sym typeface="+mn-lt"/>
              </a:endParaRPr>
            </a:p>
          </p:txBody>
        </p:sp>
      </p:grpSp>
      <p:grpSp>
        <p:nvGrpSpPr>
          <p:cNvPr id="5" name="组合 4"/>
          <p:cNvGrpSpPr/>
          <p:nvPr>
            <p:custDataLst>
              <p:tags r:id="rId15"/>
            </p:custDataLst>
          </p:nvPr>
        </p:nvGrpSpPr>
        <p:grpSpPr>
          <a:xfrm>
            <a:off x="4392649" y="3055670"/>
            <a:ext cx="359211" cy="359211"/>
            <a:chOff x="4580908" y="3055670"/>
            <a:chExt cx="359211" cy="359211"/>
          </a:xfrm>
        </p:grpSpPr>
        <p:sp>
          <p:nvSpPr>
            <p:cNvPr id="30" name="椭圆 29"/>
            <p:cNvSpPr/>
            <p:nvPr>
              <p:custDataLst>
                <p:tags r:id="rId16"/>
              </p:custDataLst>
            </p:nvPr>
          </p:nvSpPr>
          <p:spPr>
            <a:xfrm>
              <a:off x="4580908" y="3055670"/>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495589"/>
                </a:solidFill>
                <a:cs typeface="+mn-ea"/>
                <a:sym typeface="+mn-lt"/>
              </a:endParaRPr>
            </a:p>
          </p:txBody>
        </p:sp>
        <p:sp>
          <p:nvSpPr>
            <p:cNvPr id="38" name="文本框 6"/>
            <p:cNvSpPr txBox="1">
              <a:spLocks noChangeArrowheads="1"/>
            </p:cNvSpPr>
            <p:nvPr>
              <p:custDataLst>
                <p:tags r:id="rId17"/>
              </p:custDataLst>
            </p:nvPr>
          </p:nvSpPr>
          <p:spPr bwMode="auto">
            <a:xfrm>
              <a:off x="4583221" y="3096776"/>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03</a:t>
              </a:r>
              <a:endParaRPr lang="zh-CN" altLang="en-US" sz="1200" dirty="0">
                <a:latin typeface="+mn-lt"/>
                <a:ea typeface="+mn-ea"/>
                <a:cs typeface="+mn-ea"/>
                <a:sym typeface="+mn-lt"/>
              </a:endParaRPr>
            </a:p>
          </p:txBody>
        </p:sp>
      </p:grpSp>
      <p:grpSp>
        <p:nvGrpSpPr>
          <p:cNvPr id="6" name="组合 5"/>
          <p:cNvGrpSpPr/>
          <p:nvPr>
            <p:custDataLst>
              <p:tags r:id="rId18"/>
            </p:custDataLst>
          </p:nvPr>
        </p:nvGrpSpPr>
        <p:grpSpPr>
          <a:xfrm>
            <a:off x="4392649" y="4022437"/>
            <a:ext cx="359211" cy="359211"/>
            <a:chOff x="4580908" y="4022437"/>
            <a:chExt cx="359211" cy="359211"/>
          </a:xfrm>
        </p:grpSpPr>
        <p:sp>
          <p:nvSpPr>
            <p:cNvPr id="31" name="椭圆 30"/>
            <p:cNvSpPr/>
            <p:nvPr>
              <p:custDataLst>
                <p:tags r:id="rId19"/>
              </p:custDataLst>
            </p:nvPr>
          </p:nvSpPr>
          <p:spPr>
            <a:xfrm>
              <a:off x="4580908" y="4022437"/>
              <a:ext cx="359211" cy="359211"/>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9" name="文本框 6"/>
            <p:cNvSpPr txBox="1">
              <a:spLocks noChangeArrowheads="1"/>
            </p:cNvSpPr>
            <p:nvPr>
              <p:custDataLst>
                <p:tags r:id="rId20"/>
              </p:custDataLst>
            </p:nvPr>
          </p:nvSpPr>
          <p:spPr bwMode="auto">
            <a:xfrm>
              <a:off x="4583221" y="4063543"/>
              <a:ext cx="354584" cy="276999"/>
            </a:xfrm>
            <a:prstGeom prst="rect">
              <a:avLst/>
            </a:prstGeom>
          </p:spPr>
          <p:txBody>
            <a:bodyPr wrap="non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1200" dirty="0">
                  <a:latin typeface="+mn-lt"/>
                  <a:ea typeface="+mn-ea"/>
                  <a:cs typeface="+mn-ea"/>
                  <a:sym typeface="+mn-lt"/>
                </a:rPr>
                <a:t>04</a:t>
              </a:r>
              <a:endParaRPr lang="zh-CN" altLang="en-US" sz="1200" dirty="0">
                <a:latin typeface="+mn-lt"/>
                <a:ea typeface="+mn-ea"/>
                <a:cs typeface="+mn-ea"/>
                <a:sym typeface="+mn-lt"/>
              </a:endParaRPr>
            </a:p>
          </p:txBody>
        </p:sp>
      </p:grpSp>
      <p:sp>
        <p:nvSpPr>
          <p:cNvPr id="40" name="矩形 39"/>
          <p:cNvSpPr/>
          <p:nvPr/>
        </p:nvSpPr>
        <p:spPr bwMode="auto">
          <a:xfrm>
            <a:off x="1160046" y="2826537"/>
            <a:ext cx="2283816" cy="400110"/>
          </a:xfrm>
          <a:prstGeom prst="rect">
            <a:avLst/>
          </a:prstGeom>
        </p:spPr>
        <p:txBody>
          <a:bodyPr wrap="square">
            <a:spAutoFit/>
          </a:bodyPr>
          <a:lstStyle/>
          <a:p>
            <a:pPr algn="ctr"/>
            <a:r>
              <a:rPr lang="en-US" altLang="zh-CN" sz="2000" kern="100" dirty="0">
                <a:solidFill>
                  <a:srgbClr val="495589"/>
                </a:solidFill>
                <a:cs typeface="+mn-ea"/>
                <a:sym typeface="+mn-lt"/>
              </a:rPr>
              <a:t>CONTENTS</a:t>
            </a:r>
            <a:endParaRPr lang="zh-CN" altLang="en-US" sz="2000" kern="100" dirty="0">
              <a:solidFill>
                <a:srgbClr val="495589"/>
              </a:solidFill>
              <a:cs typeface="+mn-ea"/>
              <a:sym typeface="+mn-lt"/>
            </a:endParaRPr>
          </a:p>
        </p:txBody>
      </p:sp>
      <p:sp>
        <p:nvSpPr>
          <p:cNvPr id="41" name="文本框 40"/>
          <p:cNvSpPr txBox="1"/>
          <p:nvPr/>
        </p:nvSpPr>
        <p:spPr>
          <a:xfrm>
            <a:off x="1415628" y="1995540"/>
            <a:ext cx="1772653" cy="830997"/>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4800" b="1" i="0" u="none" strike="noStrike" kern="100" cap="none" spc="0" normalizeH="0" baseline="0" noProof="0" dirty="0">
                <a:ln>
                  <a:noFill/>
                </a:ln>
                <a:solidFill>
                  <a:srgbClr val="495589"/>
                </a:solidFill>
                <a:effectLst/>
                <a:uLnTx/>
                <a:uFillTx/>
                <a:cs typeface="+mn-ea"/>
                <a:sym typeface="+mn-lt"/>
              </a:rPr>
              <a:t>目 录</a:t>
            </a:r>
            <a:endParaRPr kumimoji="0" lang="en-US" altLang="zh-CN" sz="4800" b="1" i="0" u="none" strike="noStrike" kern="100" cap="none" spc="0" normalizeH="0" baseline="0" noProof="0" dirty="0">
              <a:ln>
                <a:noFill/>
              </a:ln>
              <a:solidFill>
                <a:srgbClr val="495589"/>
              </a:solidFill>
              <a:effectLst/>
              <a:uLnTx/>
              <a:uFillTx/>
              <a:cs typeface="+mn-ea"/>
              <a:sym typeface="+mn-lt"/>
            </a:endParaRPr>
          </a:p>
        </p:txBody>
      </p:sp>
      <p:sp>
        <p:nvSpPr>
          <p:cNvPr id="32"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pic>
        <p:nvPicPr>
          <p:cNvPr id="9" name="图片 8" descr="微信图片_20240806102442"/>
          <p:cNvPicPr>
            <a:picLocks noChangeAspect="1"/>
          </p:cNvPicPr>
          <p:nvPr/>
        </p:nvPicPr>
        <p:blipFill>
          <a:blip r:embed="rId2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2</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636165" y="1727204"/>
            <a:ext cx="5871210" cy="1454259"/>
            <a:chOff x="1151056" y="1727204"/>
            <a:chExt cx="5871210" cy="1454259"/>
          </a:xfrm>
        </p:grpSpPr>
        <p:sp>
          <p:nvSpPr>
            <p:cNvPr id="20" name="矩形 19"/>
            <p:cNvSpPr/>
            <p:nvPr/>
          </p:nvSpPr>
          <p:spPr bwMode="auto">
            <a:xfrm>
              <a:off x="2636798" y="2001240"/>
              <a:ext cx="2214880" cy="706755"/>
            </a:xfrm>
            <a:prstGeom prst="rect">
              <a:avLst/>
            </a:prstGeom>
          </p:spPr>
          <p:txBody>
            <a:bodyPr wrap="none">
              <a:spAutoFit/>
            </a:bodyPr>
            <a:lstStyle/>
            <a:p>
              <a:r>
                <a:rPr lang="zh-CN" altLang="en-US" sz="4000" b="1" kern="100" dirty="0">
                  <a:solidFill>
                    <a:srgbClr val="495589"/>
                  </a:solidFill>
                  <a:cs typeface="+mn-ea"/>
                  <a:sym typeface="+mn-lt"/>
                </a:rPr>
                <a:t>课题介绍</a:t>
              </a:r>
              <a:endParaRPr lang="zh-CN" altLang="en-US" sz="4000" b="1" kern="100" dirty="0">
                <a:solidFill>
                  <a:srgbClr val="495589"/>
                </a:solidFill>
                <a:cs typeface="+mn-ea"/>
                <a:sym typeface="+mn-lt"/>
              </a:endParaRPr>
            </a:p>
          </p:txBody>
        </p:sp>
        <p:sp>
          <p:nvSpPr>
            <p:cNvPr id="22" name="文本框 21"/>
            <p:cNvSpPr txBox="1"/>
            <p:nvPr/>
          </p:nvSpPr>
          <p:spPr>
            <a:xfrm>
              <a:off x="2654736" y="2697484"/>
              <a:ext cx="4367530" cy="333375"/>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solidFill>
                    <a:schemeClr val="tx1"/>
                  </a:solidFill>
                  <a:latin typeface="宋体" panose="02010600030101010101" pitchFamily="2" charset="-122"/>
                  <a:ea typeface="宋体" panose="02010600030101010101" pitchFamily="2" charset="-122"/>
                  <a:cs typeface="+mn-ea"/>
                  <a:sym typeface="+mn-lt"/>
                </a:rPr>
                <a:t>这一部分主要介绍课题来源以及研究的目的和意义</a:t>
              </a:r>
              <a:endParaRPr lang="zh-CN" altLang="en-US" dirty="0">
                <a:solidFill>
                  <a:schemeClr val="tx1"/>
                </a:solidFill>
                <a:latin typeface="宋体" panose="02010600030101010101" pitchFamily="2" charset="-122"/>
                <a:ea typeface="宋体" panose="02010600030101010101" pitchFamily="2" charset="-122"/>
                <a:cs typeface="+mn-ea"/>
                <a:sym typeface="+mn-lt"/>
              </a:endParaRPr>
            </a:p>
          </p:txBody>
        </p:sp>
        <p:sp>
          <p:nvSpPr>
            <p:cNvPr id="23" name="矩形 22"/>
            <p:cNvSpPr/>
            <p:nvPr/>
          </p:nvSpPr>
          <p:spPr>
            <a:xfrm>
              <a:off x="2680566" y="1727204"/>
              <a:ext cx="1091565" cy="245110"/>
            </a:xfrm>
            <a:prstGeom prst="rect">
              <a:avLst/>
            </a:prstGeom>
          </p:spPr>
          <p:txBody>
            <a:bodyPr wrap="none">
              <a:spAutoFit/>
            </a:bodyPr>
            <a:lstStyle/>
            <a:p>
              <a:pPr lvl="0" algn="l" fontAlgn="base">
                <a:spcBef>
                  <a:spcPct val="0"/>
                </a:spcBef>
                <a:spcAft>
                  <a:spcPct val="0"/>
                </a:spcAft>
                <a:defRPr/>
              </a:pPr>
              <a:r>
                <a:rPr lang="en-US" altLang="zh-CN" sz="1000" dirty="0">
                  <a:solidFill>
                    <a:schemeClr val="tx1"/>
                  </a:solidFill>
                  <a:latin typeface="Times New Roman" panose="02020603050405020304" pitchFamily="18" charset="0"/>
                  <a:cs typeface="Times New Roman" panose="02020603050405020304" pitchFamily="18" charset="0"/>
                  <a:sym typeface="+mn-lt"/>
                </a:rPr>
                <a:t>topic introduction</a:t>
              </a:r>
              <a:endParaRPr lang="en-US" altLang="zh-CN" sz="1000" dirty="0">
                <a:solidFill>
                  <a:schemeClr val="tx1"/>
                </a:solidFill>
                <a:latin typeface="Times New Roman" panose="02020603050405020304" pitchFamily="18" charset="0"/>
                <a:cs typeface="Times New Roman" panose="02020603050405020304" pitchFamily="18" charset="0"/>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01</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3</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972559" y="141873"/>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dirty="0">
                <a:solidFill>
                  <a:srgbClr val="495589"/>
                </a:solidFill>
                <a:latin typeface="+mn-lt"/>
                <a:ea typeface="+mn-ea"/>
                <a:cs typeface="+mn-ea"/>
                <a:sym typeface="+mn-lt"/>
              </a:rPr>
              <a:t>任务介绍</a:t>
            </a:r>
            <a:endParaRPr lang="zh-CN" altLang="en-US" sz="2000" b="1" dirty="0">
              <a:solidFill>
                <a:srgbClr val="495589"/>
              </a:solidFill>
              <a:latin typeface="+mn-lt"/>
              <a:ea typeface="+mn-ea"/>
              <a:cs typeface="+mn-ea"/>
              <a:sym typeface="+mn-lt"/>
            </a:endParaRPr>
          </a:p>
        </p:txBody>
      </p:sp>
      <p:sp>
        <p:nvSpPr>
          <p:cNvPr id="28" name="矩形 27"/>
          <p:cNvSpPr/>
          <p:nvPr/>
        </p:nvSpPr>
        <p:spPr>
          <a:xfrm>
            <a:off x="4075748" y="508000"/>
            <a:ext cx="992505" cy="229870"/>
          </a:xfrm>
          <a:prstGeom prst="rect">
            <a:avLst/>
          </a:prstGeom>
        </p:spPr>
        <p:txBody>
          <a:bodyPr wrap="none">
            <a:spAutoFit/>
          </a:bodyPr>
          <a:lstStyle/>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Task introduction</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sp>
        <p:nvSpPr>
          <p:cNvPr id="29" name="矩形 28"/>
          <p:cNvSpPr/>
          <p:nvPr/>
        </p:nvSpPr>
        <p:spPr>
          <a:xfrm>
            <a:off x="4572001" y="1060235"/>
            <a:ext cx="4285059" cy="3638550"/>
          </a:xfrm>
          <a:prstGeom prst="rect">
            <a:avLst/>
          </a:prstGeom>
        </p:spPr>
        <p:txBody>
          <a:bodyPr wrap="square">
            <a:spAutoFit/>
          </a:bodyPr>
          <a:lstStyle/>
          <a:p>
            <a:pPr algn="l">
              <a:lnSpc>
                <a:spcPct val="150000"/>
              </a:lnSpc>
              <a:spcBef>
                <a:spcPts val="600"/>
              </a:spcBef>
              <a:buClrTx/>
              <a:buSzTx/>
              <a:buFontTx/>
            </a:pPr>
            <a:r>
              <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时序动作检测(Temporal Action Detection)是视频理解领域中的一项重要研究。时序动作检测是一项旨在从视频数据中检测和识别出特定动作及其发生的时间顺序的技术。与传统的动作识别不同，时序动作检测强调动作的时间性质，即它不仅关注是什么动作，还关注何时发生。即识别一段视频中的动作类别以及动作的开始和结束时间。</a:t>
            </a:r>
            <a:endPar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a:p>
            <a:pPr algn="l">
              <a:lnSpc>
                <a:spcPct val="150000"/>
              </a:lnSpc>
              <a:spcBef>
                <a:spcPts val="600"/>
              </a:spcBef>
              <a:buClrTx/>
              <a:buSzTx/>
              <a:buFontTx/>
            </a:pPr>
            <a:r>
              <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时序动作检测技术在许多领域都有着重要的应用，可以帮助提高工作效率、促进健康、增强安全等方面的效果。例如识别足球比赛中的传球、射门等，这有助于教练和分析师更好地理解比赛进程和选手表现；还可以帮助安防系统识别异常事件，如人员进出、摔倒等，从而加强对重要区域的监控。</a:t>
            </a:r>
            <a:endPar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a:p>
            <a:pPr algn="l">
              <a:lnSpc>
                <a:spcPct val="150000"/>
              </a:lnSpc>
              <a:spcBef>
                <a:spcPts val="600"/>
              </a:spcBef>
              <a:buClrTx/>
              <a:buSzTx/>
              <a:buFontTx/>
            </a:pPr>
            <a:r>
              <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rPr>
              <a:t>时序动作检测领域主要面临的两个难点是：1) 目标边界不明确：在时序行为检测中，目标动作的边界不明确，无法给出一个准确的边界。 2) 时序行为片段的时间跨度变化可能非常大，如最短的行为片段大概1s左右，最长的行为片段则超过了200s。</a:t>
            </a:r>
            <a:endParaRPr lang="en-US" altLang="zh-CN" sz="1050" kern="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lt"/>
            </a:endParaRPr>
          </a:p>
        </p:txBody>
      </p:sp>
      <p:pic>
        <p:nvPicPr>
          <p:cNvPr id="2" name="图片 1"/>
          <p:cNvPicPr>
            <a:picLocks noChangeAspect="1"/>
          </p:cNvPicPr>
          <p:nvPr>
            <p:custDataLst>
              <p:tags r:id="rId1"/>
            </p:custDataLst>
          </p:nvPr>
        </p:nvPicPr>
        <p:blipFill>
          <a:blip r:embed="rId2"/>
          <a:stretch>
            <a:fillRect/>
          </a:stretch>
        </p:blipFill>
        <p:spPr>
          <a:xfrm>
            <a:off x="584200" y="1240790"/>
            <a:ext cx="3905885" cy="826135"/>
          </a:xfrm>
          <a:prstGeom prst="rect">
            <a:avLst/>
          </a:prstGeom>
        </p:spPr>
      </p:pic>
      <p:pic>
        <p:nvPicPr>
          <p:cNvPr id="31" name="图片 30"/>
          <p:cNvPicPr>
            <a:picLocks noChangeAspect="1"/>
          </p:cNvPicPr>
          <p:nvPr>
            <p:custDataLst>
              <p:tags r:id="rId3"/>
            </p:custDataLst>
          </p:nvPr>
        </p:nvPicPr>
        <p:blipFill>
          <a:blip r:embed="rId4"/>
          <a:stretch>
            <a:fillRect/>
          </a:stretch>
        </p:blipFill>
        <p:spPr>
          <a:xfrm>
            <a:off x="584200" y="2259330"/>
            <a:ext cx="3942715" cy="1065530"/>
          </a:xfrm>
          <a:prstGeom prst="rect">
            <a:avLst/>
          </a:prstGeom>
        </p:spPr>
      </p:pic>
      <p:pic>
        <p:nvPicPr>
          <p:cNvPr id="3" name="图片 2"/>
          <p:cNvPicPr>
            <a:picLocks noChangeAspect="1"/>
          </p:cNvPicPr>
          <p:nvPr/>
        </p:nvPicPr>
        <p:blipFill>
          <a:blip r:embed="rId5"/>
          <a:stretch>
            <a:fillRect/>
          </a:stretch>
        </p:blipFill>
        <p:spPr>
          <a:xfrm>
            <a:off x="628015" y="3517265"/>
            <a:ext cx="3898900" cy="996315"/>
          </a:xfrm>
          <a:prstGeom prst="rect">
            <a:avLst/>
          </a:prstGeom>
        </p:spPr>
      </p:pic>
      <p:pic>
        <p:nvPicPr>
          <p:cNvPr id="9" name="图片 8" descr="微信图片_20240806102442"/>
          <p:cNvPicPr>
            <a:picLocks noChangeAspect="1"/>
          </p:cNvPicPr>
          <p:nvPr/>
        </p:nvPicPr>
        <p:blipFill>
          <a:blip r:embed="rId6"/>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4</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5446395" y="1946275"/>
            <a:ext cx="3243580" cy="2400300"/>
          </a:xfrm>
          <a:prstGeom prst="rect">
            <a:avLst/>
          </a:prstGeom>
          <a:noFill/>
        </p:spPr>
        <p:txBody>
          <a:bodyPr wrap="square" rtlCol="0">
            <a:noAutofit/>
          </a:bodyPr>
          <a:p>
            <a:pPr marL="285750" indent="-285750">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rPr>
              <a:t>Accuracy(准确率)</a:t>
            </a: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r>
              <a:rPr lang="zh-CN" altLang="en-US" sz="1050" dirty="0">
                <a:solidFill>
                  <a:schemeClr val="tx1"/>
                </a:solidFill>
                <a:latin typeface="宋体" panose="02010600030101010101" pitchFamily="2" charset="-122"/>
                <a:ea typeface="宋体" panose="02010600030101010101" pitchFamily="2" charset="-122"/>
                <a:cs typeface="+mn-ea"/>
              </a:rPr>
              <a:t>准确率是分类样本正确分类的比例，它用于评估分类器的性能。</a:t>
            </a:r>
            <a:endParaRPr lang="zh-CN" altLang="en-US" sz="1050" dirty="0">
              <a:solidFill>
                <a:schemeClr val="tx1">
                  <a:lumMod val="50000"/>
                  <a:lumOff val="50000"/>
                </a:schemeClr>
              </a:solidFill>
              <a:cs typeface="+mn-ea"/>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indent="0">
              <a:buFont typeface="Wingdings" panose="05000000000000000000" charset="0"/>
              <a:buNone/>
            </a:pPr>
            <a:endParaRPr lang="zh-CN" altLang="en-US" sz="1400">
              <a:latin typeface="宋体" panose="02010600030101010101" pitchFamily="2" charset="-122"/>
              <a:ea typeface="宋体" panose="02010600030101010101" pitchFamily="2" charset="-122"/>
            </a:endParaRPr>
          </a:p>
          <a:p>
            <a:pPr marL="285750" indent="-285750" algn="l">
              <a:buClrTx/>
              <a:buSzTx/>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rPr>
              <a:t>IoU(交并比)</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pPr algn="l">
              <a:buClrTx/>
              <a:buSzTx/>
              <a:buFont typeface="Wingdings" panose="05000000000000000000" charset="0"/>
              <a:buNone/>
            </a:pPr>
            <a:r>
              <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rPr>
              <a:t>模型预测的检测框与图像中目标的</a:t>
            </a:r>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ground truth</a:t>
            </a:r>
            <a:r>
              <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rPr>
              <a:t>之间的重叠程度，表示了检测的准确性。</a:t>
            </a:r>
            <a:endPar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charset="0"/>
              <a:buNone/>
            </a:pPr>
            <a:endParaRPr lang="zh-CN" altLang="en-US" sz="105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7" name="文本框 6"/>
          <p:cNvSpPr txBox="1">
            <a:spLocks noChangeArrowheads="1"/>
          </p:cNvSpPr>
          <p:nvPr/>
        </p:nvSpPr>
        <p:spPr bwMode="auto">
          <a:xfrm>
            <a:off x="3972559" y="141873"/>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评价指标</a:t>
            </a:r>
            <a:endParaRPr lang="zh-CN" altLang="en-US" dirty="0">
              <a:sym typeface="+mn-lt"/>
            </a:endParaRPr>
          </a:p>
        </p:txBody>
      </p:sp>
      <p:sp>
        <p:nvSpPr>
          <p:cNvPr id="28" name="矩形 27"/>
          <p:cNvSpPr/>
          <p:nvPr/>
        </p:nvSpPr>
        <p:spPr>
          <a:xfrm>
            <a:off x="4050347" y="508000"/>
            <a:ext cx="1043305" cy="229870"/>
          </a:xfrm>
          <a:prstGeom prst="rect">
            <a:avLst/>
          </a:prstGeom>
        </p:spPr>
        <p:txBody>
          <a:bodyPr wrap="none">
            <a:spAutoFit/>
          </a:bodyPr>
          <a:lstStyle/>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Evaluation metrics</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pic>
        <p:nvPicPr>
          <p:cNvPr id="2" name="图片 1"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16" name="文本框 15"/>
          <p:cNvSpPr txBox="1"/>
          <p:nvPr/>
        </p:nvSpPr>
        <p:spPr>
          <a:xfrm>
            <a:off x="845185" y="957580"/>
            <a:ext cx="4275455" cy="3735070"/>
          </a:xfrm>
          <a:prstGeom prst="rect">
            <a:avLst/>
          </a:prstGeom>
          <a:noFill/>
        </p:spPr>
        <p:txBody>
          <a:bodyPr wrap="square" rtlCol="0">
            <a:noAutofit/>
          </a:bodyPr>
          <a:p>
            <a:pPr marL="285750" indent="-285750">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rPr>
              <a:t>Precision(</a:t>
            </a:r>
            <a:r>
              <a:rPr lang="zh-CN" altLang="en-US" sz="1200">
                <a:latin typeface="Times New Roman" panose="02020603050405020304" pitchFamily="18" charset="0"/>
                <a:ea typeface="宋体" panose="02010600030101010101" pitchFamily="2" charset="-122"/>
                <a:cs typeface="Times New Roman" panose="02020603050405020304" pitchFamily="18" charset="0"/>
              </a:rPr>
              <a:t>精确度</a:t>
            </a:r>
            <a:r>
              <a:rPr lang="en-US" altLang="zh-CN" sz="12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05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指模型预测为正例的样本中真正为正例的比例。即给定视频中单个类别C的正确检测程度。</a:t>
            </a:r>
            <a:endParaRPr lang="en-US" altLang="zh-CN" sz="12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200">
              <a:latin typeface="宋体" panose="02010600030101010101" pitchFamily="2" charset="-122"/>
              <a:ea typeface="宋体" panose="02010600030101010101" pitchFamily="2" charset="-122"/>
            </a:endParaRPr>
          </a:p>
          <a:p>
            <a:r>
              <a:rPr lang="en-US" altLang="zh-CN" sz="1200">
                <a:latin typeface="宋体" panose="02010600030101010101" pitchFamily="2" charset="-122"/>
                <a:ea typeface="宋体" panose="02010600030101010101" pitchFamily="2" charset="-122"/>
              </a:rPr>
              <a:t>    </a:t>
            </a:r>
            <a:endParaRPr lang="en-US" altLang="zh-CN" sz="1200">
              <a:latin typeface="宋体" panose="02010600030101010101" pitchFamily="2" charset="-122"/>
              <a:ea typeface="宋体" panose="02010600030101010101" pitchFamily="2" charset="-122"/>
            </a:endParaRPr>
          </a:p>
          <a:p>
            <a:pPr indent="0">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marL="285750" indent="-285750" algn="l">
              <a:buClrTx/>
              <a:buSzTx/>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mAP(平均精度)</a:t>
            </a:r>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a:p>
            <a:pPr indent="0" algn="just">
              <a:buFont typeface="Wingdings" panose="05000000000000000000" charset="0"/>
              <a:buNone/>
            </a:pP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由于测试集中有许多视频，因此</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AP</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是</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C</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类中所有视频的平均精度。同时，由于测试集视频也对应着许多类别，因此</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Mean</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Average</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050" dirty="0">
                <a:latin typeface="Times New Roman" panose="02020603050405020304" pitchFamily="18" charset="0"/>
                <a:ea typeface="宋体" panose="02010600030101010101" pitchFamily="2" charset="-122"/>
                <a:cs typeface="Times New Roman" panose="02020603050405020304" pitchFamily="18" charset="0"/>
                <a:sym typeface="+mn-ea"/>
              </a:rPr>
              <a:t>Precision</a:t>
            </a:r>
            <a:r>
              <a:rPr lang="zh-CN" altLang="en-US" sz="1050" dirty="0">
                <a:latin typeface="Times New Roman" panose="02020603050405020304" pitchFamily="18" charset="0"/>
                <a:ea typeface="宋体" panose="02010600030101010101" pitchFamily="2" charset="-122"/>
                <a:cs typeface="Times New Roman" panose="02020603050405020304" pitchFamily="18" charset="0"/>
                <a:sym typeface="+mn-ea"/>
              </a:rPr>
              <a:t>是所有测试视频中所有类别的平均精度。</a:t>
            </a:r>
            <a:endPar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indent="0" algn="just">
              <a:buFont typeface="Wingdings" panose="05000000000000000000" charset="0"/>
              <a:buNone/>
            </a:pPr>
            <a:endParaRPr lang="en-US" altLang="zh-CN" sz="1200">
              <a:latin typeface="宋体" panose="02010600030101010101" pitchFamily="2" charset="-122"/>
              <a:ea typeface="宋体" panose="02010600030101010101" pitchFamily="2" charset="-122"/>
              <a:sym typeface="+mn-ea"/>
            </a:endParaRPr>
          </a:p>
          <a:p>
            <a:pPr marL="285750" indent="-285750" algn="l">
              <a:buClrTx/>
              <a:buSzTx/>
              <a:buFont typeface="Wingdings" panose="05000000000000000000" charset="0"/>
              <a:buChar char="u"/>
            </a:pPr>
            <a:r>
              <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rPr>
              <a:t>Recall(召回率)</a:t>
            </a:r>
            <a:endParaRPr lang="en-US" altLang="zh-CN" sz="1200">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buFont typeface="Wingdings" panose="05000000000000000000" charset="0"/>
              <a:buNone/>
            </a:pPr>
            <a:r>
              <a:rPr lang="zh-CN" altLang="en-US" sz="1050" dirty="0">
                <a:solidFill>
                  <a:schemeClr val="tx1"/>
                </a:solidFill>
                <a:latin typeface="宋体" panose="02010600030101010101" pitchFamily="2" charset="-122"/>
                <a:ea typeface="宋体" panose="02010600030101010101" pitchFamily="2" charset="-122"/>
                <a:cs typeface="+mn-ea"/>
                <a:sym typeface="+mn-ea"/>
              </a:rPr>
              <a:t>召回率是正确预测的覆盖率，指测试集中有多少真正的正样本被识别出来。</a:t>
            </a:r>
            <a:endParaRPr lang="zh-CN" altLang="en-US" sz="1200">
              <a:latin typeface="宋体" panose="02010600030101010101" pitchFamily="2" charset="-122"/>
              <a:ea typeface="宋体" panose="02010600030101010101" pitchFamily="2" charset="-122"/>
              <a:sym typeface="+mn-ea"/>
            </a:endParaRPr>
          </a:p>
          <a:p>
            <a:pPr indent="0">
              <a:buFont typeface="Wingdings" panose="05000000000000000000" charset="0"/>
              <a:buNone/>
            </a:pPr>
            <a:endParaRPr lang="en-US" altLang="zh-CN">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p:pic>
        <p:nvPicPr>
          <p:cNvPr id="7" name="图片 6"/>
          <p:cNvPicPr>
            <a:picLocks noChangeAspect="1"/>
          </p:cNvPicPr>
          <p:nvPr>
            <p:custDataLst>
              <p:tags r:id="rId2"/>
            </p:custDataLst>
          </p:nvPr>
        </p:nvPicPr>
        <p:blipFill>
          <a:blip r:embed="rId3"/>
          <a:stretch>
            <a:fillRect/>
          </a:stretch>
        </p:blipFill>
        <p:spPr>
          <a:xfrm>
            <a:off x="5446395" y="957580"/>
            <a:ext cx="3424555" cy="802640"/>
          </a:xfrm>
          <a:prstGeom prst="rect">
            <a:avLst/>
          </a:prstGeom>
        </p:spPr>
      </p:pic>
      <p:sp>
        <p:nvSpPr>
          <p:cNvPr id="3" name="文本框 2"/>
          <p:cNvSpPr txBox="1"/>
          <p:nvPr/>
        </p:nvSpPr>
        <p:spPr>
          <a:xfrm>
            <a:off x="8734425" y="4878070"/>
            <a:ext cx="370840" cy="299085"/>
          </a:xfrm>
          <a:prstGeom prst="rect">
            <a:avLst/>
          </a:prstGeom>
          <a:noFill/>
        </p:spPr>
        <p:txBody>
          <a:bodyPr wrap="square" rtlCol="0">
            <a:spAutoFit/>
          </a:bodyPr>
          <a:p>
            <a:r>
              <a:rPr lang="en-US" altLang="zh-CN"/>
              <a:t>5</a:t>
            </a:r>
            <a:endParaRPr lang="en-US" altLang="zh-CN"/>
          </a:p>
        </p:txBody>
      </p:sp>
      <p:graphicFrame>
        <p:nvGraphicFramePr>
          <p:cNvPr id="11" name="对象 10"/>
          <p:cNvGraphicFramePr>
            <a:graphicFrameLocks noChangeAspect="1"/>
          </p:cNvGraphicFramePr>
          <p:nvPr/>
        </p:nvGraphicFramePr>
        <p:xfrm>
          <a:off x="1927860" y="1637348"/>
          <a:ext cx="1966595" cy="409575"/>
        </p:xfrm>
        <a:graphic>
          <a:graphicData uri="http://schemas.openxmlformats.org/presentationml/2006/ole">
            <mc:AlternateContent xmlns:mc="http://schemas.openxmlformats.org/markup-compatibility/2006">
              <mc:Choice xmlns:v="urn:schemas-microsoft-com:vml" Requires="v">
                <p:oleObj spid="_x0000_s12" name="" r:id="rId4" imgW="1815465" imgH="401320" progId="Equation.KSEE3">
                  <p:embed/>
                </p:oleObj>
              </mc:Choice>
              <mc:Fallback>
                <p:oleObj name="" r:id="rId4" imgW="1815465" imgH="401320" progId="Equation.KSEE3">
                  <p:embed/>
                  <p:pic>
                    <p:nvPicPr>
                      <p:cNvPr id="0" name="图片 11"/>
                      <p:cNvPicPr/>
                      <p:nvPr/>
                    </p:nvPicPr>
                    <p:blipFill>
                      <a:blip r:embed="rId5"/>
                      <a:stretch>
                        <a:fillRect/>
                      </a:stretch>
                    </p:blipFill>
                    <p:spPr>
                      <a:xfrm>
                        <a:off x="1927860" y="1637348"/>
                        <a:ext cx="1966595" cy="40957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408113" y="2950845"/>
          <a:ext cx="3148965" cy="419100"/>
        </p:xfrm>
        <a:graphic>
          <a:graphicData uri="http://schemas.openxmlformats.org/presentationml/2006/ole">
            <mc:AlternateContent xmlns:mc="http://schemas.openxmlformats.org/markup-compatibility/2006">
              <mc:Choice xmlns:v="urn:schemas-microsoft-com:vml" Requires="v">
                <p:oleObj spid="_x0000_s1026" name="" r:id="rId6" imgW="3148965" imgH="419100" progId="Equation.KSEE3">
                  <p:embed/>
                </p:oleObj>
              </mc:Choice>
              <mc:Fallback>
                <p:oleObj name="" r:id="rId6" imgW="3148965" imgH="419100" progId="Equation.KSEE3">
                  <p:embed/>
                  <p:pic>
                    <p:nvPicPr>
                      <p:cNvPr id="0" name="图片 1025"/>
                      <p:cNvPicPr/>
                      <p:nvPr/>
                    </p:nvPicPr>
                    <p:blipFill>
                      <a:blip r:embed="rId7"/>
                      <a:stretch>
                        <a:fillRect/>
                      </a:stretch>
                    </p:blipFill>
                    <p:spPr>
                      <a:xfrm>
                        <a:off x="1408113" y="2950845"/>
                        <a:ext cx="3148965" cy="41910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178685" y="3984625"/>
          <a:ext cx="1117600" cy="393700"/>
        </p:xfrm>
        <a:graphic>
          <a:graphicData uri="http://schemas.openxmlformats.org/presentationml/2006/ole">
            <mc:AlternateContent xmlns:mc="http://schemas.openxmlformats.org/markup-compatibility/2006">
              <mc:Choice xmlns:v="urn:schemas-microsoft-com:vml" Requires="v">
                <p:oleObj spid="_x0000_s1027" name="" r:id="rId8" imgW="1117600" imgH="393700" progId="Equation.KSEE3">
                  <p:embed/>
                </p:oleObj>
              </mc:Choice>
              <mc:Fallback>
                <p:oleObj name="" r:id="rId8" imgW="1117600" imgH="393700" progId="Equation.KSEE3">
                  <p:embed/>
                  <p:pic>
                    <p:nvPicPr>
                      <p:cNvPr id="0" name="图片 1026"/>
                      <p:cNvPicPr/>
                      <p:nvPr/>
                    </p:nvPicPr>
                    <p:blipFill>
                      <a:blip r:embed="rId9"/>
                      <a:stretch>
                        <a:fillRect/>
                      </a:stretch>
                    </p:blipFill>
                    <p:spPr>
                      <a:xfrm>
                        <a:off x="2178685" y="3984625"/>
                        <a:ext cx="1117600" cy="3937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461760" y="2557145"/>
          <a:ext cx="1295400" cy="393700"/>
        </p:xfrm>
        <a:graphic>
          <a:graphicData uri="http://schemas.openxmlformats.org/presentationml/2006/ole">
            <mc:AlternateContent xmlns:mc="http://schemas.openxmlformats.org/markup-compatibility/2006">
              <mc:Choice xmlns:v="urn:schemas-microsoft-com:vml" Requires="v">
                <p:oleObj spid="_x0000_s1028" name="" r:id="rId10" imgW="1295400" imgH="393700" progId="Equation.KSEE3">
                  <p:embed/>
                </p:oleObj>
              </mc:Choice>
              <mc:Fallback>
                <p:oleObj name="" r:id="rId10" imgW="1295400" imgH="393700" progId="Equation.KSEE3">
                  <p:embed/>
                  <p:pic>
                    <p:nvPicPr>
                      <p:cNvPr id="0" name="图片 1027"/>
                      <p:cNvPicPr/>
                      <p:nvPr/>
                    </p:nvPicPr>
                    <p:blipFill>
                      <a:blip r:embed="rId11"/>
                      <a:stretch>
                        <a:fillRect/>
                      </a:stretch>
                    </p:blipFill>
                    <p:spPr>
                      <a:xfrm>
                        <a:off x="6461760" y="2557145"/>
                        <a:ext cx="1295400" cy="393700"/>
                      </a:xfrm>
                      <a:prstGeom prst="rect">
                        <a:avLst/>
                      </a:prstGeom>
                    </p:spPr>
                  </p:pic>
                </p:oleObj>
              </mc:Fallback>
            </mc:AlternateContent>
          </a:graphicData>
        </a:graphic>
      </p:graphicFrame>
      <p:graphicFrame>
        <p:nvGraphicFramePr>
          <p:cNvPr id="18" name="对象 17"/>
          <p:cNvGraphicFramePr/>
          <p:nvPr/>
        </p:nvGraphicFramePr>
        <p:xfrm>
          <a:off x="5608320" y="3987800"/>
          <a:ext cx="2961005" cy="390525"/>
        </p:xfrm>
        <a:graphic>
          <a:graphicData uri="http://schemas.openxmlformats.org/presentationml/2006/ole">
            <mc:AlternateContent xmlns:mc="http://schemas.openxmlformats.org/markup-compatibility/2006">
              <mc:Choice xmlns:v="urn:schemas-microsoft-com:vml" Requires="v">
                <p:oleObj spid="_x0000_s19" name="" r:id="rId12" imgW="2984500" imgH="419100" progId="Equation.DSMT4">
                  <p:embed/>
                </p:oleObj>
              </mc:Choice>
              <mc:Fallback>
                <p:oleObj name="" r:id="rId12" imgW="2984500" imgH="419100" progId="Equation.DSMT4">
                  <p:embed/>
                  <p:pic>
                    <p:nvPicPr>
                      <p:cNvPr id="0" name="图片 18"/>
                      <p:cNvPicPr/>
                      <p:nvPr/>
                    </p:nvPicPr>
                    <p:blipFill>
                      <a:blip r:embed="rId13"/>
                      <a:stretch>
                        <a:fillRect/>
                      </a:stretch>
                    </p:blipFill>
                    <p:spPr>
                      <a:xfrm>
                        <a:off x="5608320" y="3987800"/>
                        <a:ext cx="2961005" cy="39052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730780" y="1828127"/>
            <a:ext cx="5330825" cy="1353336"/>
            <a:chOff x="1151056" y="1828127"/>
            <a:chExt cx="5330825" cy="1353336"/>
          </a:xfrm>
        </p:grpSpPr>
        <p:sp>
          <p:nvSpPr>
            <p:cNvPr id="20" name="矩形 19"/>
            <p:cNvSpPr/>
            <p:nvPr/>
          </p:nvSpPr>
          <p:spPr bwMode="auto">
            <a:xfrm>
              <a:off x="2636798" y="2001240"/>
              <a:ext cx="2214880" cy="706755"/>
            </a:xfrm>
            <a:prstGeom prst="rect">
              <a:avLst/>
            </a:prstGeom>
          </p:spPr>
          <p:txBody>
            <a:bodyPr wrap="none">
              <a:spAutoFit/>
            </a:bodyPr>
            <a:lstStyle/>
            <a:p>
              <a:r>
                <a:rPr lang="zh-CN" altLang="en-US" sz="4000" b="1" kern="100" dirty="0">
                  <a:solidFill>
                    <a:srgbClr val="495589"/>
                  </a:solidFill>
                  <a:cs typeface="+mn-ea"/>
                  <a:sym typeface="+mn-lt"/>
                </a:rPr>
                <a:t>研究现状</a:t>
              </a:r>
              <a:endParaRPr lang="zh-CN" altLang="en-US" sz="4000" b="1" kern="100" dirty="0">
                <a:solidFill>
                  <a:srgbClr val="495589"/>
                </a:solidFill>
                <a:cs typeface="+mn-ea"/>
                <a:sym typeface="+mn-lt"/>
              </a:endParaRPr>
            </a:p>
          </p:txBody>
        </p:sp>
        <p:sp>
          <p:nvSpPr>
            <p:cNvPr id="22" name="文本框 21"/>
            <p:cNvSpPr txBox="1"/>
            <p:nvPr/>
          </p:nvSpPr>
          <p:spPr>
            <a:xfrm>
              <a:off x="2654736" y="2697484"/>
              <a:ext cx="3827145" cy="333375"/>
            </a:xfrm>
            <a:prstGeom prst="rect">
              <a:avLst/>
            </a:prstGeom>
            <a:noFill/>
          </p:spPr>
          <p:txBody>
            <a:bodyPr wrap="square">
              <a:spAutoFit/>
            </a:bodyPr>
            <a:lstStyle>
              <a:defPPr>
                <a:defRPr lang="zh-CN"/>
              </a:defPPr>
              <a:lvl1pPr algn="ctr">
                <a:lnSpc>
                  <a:spcPct val="150000"/>
                </a:lnSpc>
                <a:defRPr kumimoji="0" sz="1050" b="0" i="0" u="none" strike="noStrike" kern="0" cap="none" spc="0" normalizeH="0" baseline="0">
                  <a:ln>
                    <a:noFill/>
                  </a:ln>
                  <a:solidFill>
                    <a:schemeClr val="tx1">
                      <a:lumMod val="50000"/>
                      <a:lumOff val="50000"/>
                    </a:schemeClr>
                  </a:solidFill>
                  <a:effectLst/>
                  <a:uLnTx/>
                  <a:uFillTx/>
                  <a:latin typeface="汉仪旗黑-50S" panose="00020600040101010101" charset="-122"/>
                  <a:ea typeface="汉仪旗黑-50S" panose="00020600040101010101" charset="-122"/>
                  <a:cs typeface="汉仪旗黑-50S" panose="00020600040101010101" charset="-122"/>
                </a:defRPr>
              </a:lvl1pPr>
            </a:lstStyle>
            <a:p>
              <a:pPr algn="l"/>
              <a:r>
                <a:rPr lang="zh-CN" altLang="en-US" dirty="0">
                  <a:solidFill>
                    <a:schemeClr val="tx1"/>
                  </a:solidFill>
                  <a:latin typeface="宋体" panose="02010600030101010101" pitchFamily="2" charset="-122"/>
                  <a:ea typeface="宋体" panose="02010600030101010101" pitchFamily="2" charset="-122"/>
                  <a:cs typeface="+mn-ea"/>
                  <a:sym typeface="+mn-lt"/>
                </a:rPr>
                <a:t>时序动作检测的目前的方法包括单阶段、两阶段和端到端方法</a:t>
              </a:r>
              <a:endParaRPr lang="zh-CN" altLang="en-US" dirty="0">
                <a:solidFill>
                  <a:schemeClr val="tx1"/>
                </a:solidFill>
                <a:latin typeface="宋体" panose="02010600030101010101" pitchFamily="2" charset="-122"/>
                <a:ea typeface="宋体" panose="02010600030101010101" pitchFamily="2" charset="-122"/>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02</a:t>
                </a:r>
                <a:endParaRPr lang="zh-CN" altLang="en-US" sz="5400" dirty="0">
                  <a:latin typeface="+mn-lt"/>
                  <a:ea typeface="+mn-ea"/>
                  <a:cs typeface="+mn-ea"/>
                  <a:sym typeface="+mn-lt"/>
                </a:endParaRPr>
              </a:p>
            </p:txBody>
          </p:sp>
        </p:grpSp>
      </p:gr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734425" y="4878070"/>
            <a:ext cx="370840" cy="299085"/>
          </a:xfrm>
          <a:prstGeom prst="rect">
            <a:avLst/>
          </a:prstGeom>
          <a:noFill/>
        </p:spPr>
        <p:txBody>
          <a:bodyPr wrap="square" rtlCol="0">
            <a:spAutoFit/>
          </a:bodyPr>
          <a:p>
            <a:r>
              <a:rPr lang="en-US" altLang="zh-CN"/>
              <a:t>6</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3672" y="508000"/>
            <a:ext cx="1176655" cy="229870"/>
          </a:xfrm>
          <a:prstGeom prst="rect">
            <a:avLst/>
          </a:prstGeom>
        </p:spPr>
        <p:txBody>
          <a:bodyPr wrap="none">
            <a:spAutoFit/>
          </a:bodyPr>
          <a:lstStyle/>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Single-stage Methods</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sp>
        <p:nvSpPr>
          <p:cNvPr id="8" name="Text 0"/>
          <p:cNvSpPr/>
          <p:nvPr/>
        </p:nvSpPr>
        <p:spPr>
          <a:xfrm>
            <a:off x="882015" y="600075"/>
            <a:ext cx="1786255" cy="552450"/>
          </a:xfrm>
          <a:prstGeom prst="rect">
            <a:avLst/>
          </a:prstGeom>
          <a:noFill/>
        </p:spPr>
        <p:txBody>
          <a:bodyPr wrap="square" rtlCol="0" anchor="ctr"/>
          <a:p>
            <a:pPr marL="0" indent="0">
              <a:buNone/>
            </a:pPr>
            <a:endParaRPr lang="en-US" sz="2080" b="1"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715645" y="1152525"/>
            <a:ext cx="5118100" cy="737235"/>
          </a:xfrm>
          <a:prstGeom prst="rect">
            <a:avLst/>
          </a:prstGeom>
          <a:noFill/>
        </p:spPr>
        <p:txBody>
          <a:bodyPr wrap="square" rtlCol="0">
            <a:spAutoFit/>
          </a:bodyPr>
          <a:p>
            <a:r>
              <a:rPr lang="zh-CN" altLang="en-US" sz="1400">
                <a:latin typeface="Times New Roman" panose="02020603050405020304" pitchFamily="18" charset="0"/>
                <a:cs typeface="Times New Roman" panose="02020603050405020304" pitchFamily="18" charset="0"/>
              </a:rPr>
              <a:t>Dingfeng Shi, Yujie Zhong, Qiong Cao, Lin Ma, Jia Li, Dacheng Tao:</a:t>
            </a:r>
            <a:endParaRPr lang="zh-CN" altLang="en-US" sz="1400">
              <a:latin typeface="Times New Roman" panose="02020603050405020304" pitchFamily="18" charset="0"/>
              <a:cs typeface="Times New Roman" panose="02020603050405020304" pitchFamily="18" charset="0"/>
            </a:endParaRPr>
          </a:p>
          <a:p>
            <a:r>
              <a:rPr lang="zh-CN" altLang="en-US" sz="1400">
                <a:latin typeface="Times New Roman" panose="02020603050405020304" pitchFamily="18" charset="0"/>
                <a:cs typeface="Times New Roman" panose="02020603050405020304" pitchFamily="18" charset="0"/>
              </a:rPr>
              <a:t>TriDet: Temporal Action Detection with Relative Boundary Modeling. CVPR 2023</a:t>
            </a:r>
            <a:endParaRPr lang="zh-CN" altLang="en-US" sz="140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1"/>
          <a:stretch>
            <a:fillRect/>
          </a:stretch>
        </p:blipFill>
        <p:spPr>
          <a:xfrm>
            <a:off x="882015" y="2354580"/>
            <a:ext cx="7130415" cy="2526665"/>
          </a:xfrm>
          <a:prstGeom prst="rect">
            <a:avLst/>
          </a:prstGeom>
        </p:spPr>
      </p:pic>
      <p:pic>
        <p:nvPicPr>
          <p:cNvPr id="11" name="图片 10"/>
          <p:cNvPicPr>
            <a:picLocks noChangeAspect="1"/>
          </p:cNvPicPr>
          <p:nvPr/>
        </p:nvPicPr>
        <p:blipFill>
          <a:blip r:embed="rId2"/>
          <a:stretch>
            <a:fillRect/>
          </a:stretch>
        </p:blipFill>
        <p:spPr>
          <a:xfrm>
            <a:off x="5734685" y="487680"/>
            <a:ext cx="2841625" cy="1866900"/>
          </a:xfrm>
          <a:prstGeom prst="rect">
            <a:avLst/>
          </a:prstGeom>
        </p:spPr>
      </p:pic>
      <p:pic>
        <p:nvPicPr>
          <p:cNvPr id="2" name="图片 1" descr="微信图片_20240806102442"/>
          <p:cNvPicPr>
            <a:picLocks noChangeAspect="1"/>
          </p:cNvPicPr>
          <p:nvPr/>
        </p:nvPicPr>
        <p:blipFill>
          <a:blip r:embed="rId3"/>
          <a:stretch>
            <a:fillRect/>
          </a:stretch>
        </p:blipFill>
        <p:spPr>
          <a:xfrm>
            <a:off x="7210425" y="0"/>
            <a:ext cx="1933575" cy="464820"/>
          </a:xfrm>
          <a:prstGeom prst="rect">
            <a:avLst/>
          </a:prstGeom>
        </p:spPr>
      </p:pic>
      <p:sp>
        <p:nvSpPr>
          <p:cNvPr id="3" name="文本框 2"/>
          <p:cNvSpPr txBox="1"/>
          <p:nvPr/>
        </p:nvSpPr>
        <p:spPr>
          <a:xfrm>
            <a:off x="8734425" y="4878070"/>
            <a:ext cx="370840" cy="299085"/>
          </a:xfrm>
          <a:prstGeom prst="rect">
            <a:avLst/>
          </a:prstGeom>
          <a:noFill/>
        </p:spPr>
        <p:txBody>
          <a:bodyPr wrap="square" rtlCol="0">
            <a:spAutoFit/>
          </a:bodyPr>
          <a:p>
            <a:r>
              <a:rPr lang="en-US" altLang="zh-CN"/>
              <a:t>7</a:t>
            </a:r>
            <a:endParaRPr lang="en-US" altLang="zh-CN"/>
          </a:p>
        </p:txBody>
      </p:sp>
      <p:sp>
        <p:nvSpPr>
          <p:cNvPr id="4" name="文本框 3"/>
          <p:cNvSpPr txBox="1"/>
          <p:nvPr/>
        </p:nvSpPr>
        <p:spPr>
          <a:xfrm>
            <a:off x="715645" y="665480"/>
            <a:ext cx="1555750"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TriDet</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05660" y="721995"/>
            <a:ext cx="5702300" cy="524510"/>
          </a:xfrm>
          <a:prstGeom prst="rect">
            <a:avLst/>
          </a:prstGeom>
          <a:noFill/>
        </p:spPr>
        <p:txBody>
          <a:bodyPr wrap="square" rtlCol="0" anchor="t">
            <a:noAutofit/>
          </a:bodyPr>
          <a:p>
            <a:r>
              <a:rPr sz="1200">
                <a:latin typeface="Times New Roman" panose="02020603050405020304" pitchFamily="18" charset="0"/>
                <a:ea typeface="宋体" panose="02010600030101010101" pitchFamily="2" charset="-122"/>
                <a:cs typeface="Times New Roman" panose="02020603050405020304" pitchFamily="18" charset="0"/>
              </a:rPr>
              <a:t>DyFADet: Dynamic Feature Aggregation for</a:t>
            </a:r>
            <a:r>
              <a:rPr lang="en-US" sz="1200">
                <a:latin typeface="Times New Roman" panose="02020603050405020304" pitchFamily="18" charset="0"/>
                <a:ea typeface="宋体" panose="02010600030101010101" pitchFamily="2" charset="-122"/>
                <a:cs typeface="Times New Roman" panose="02020603050405020304" pitchFamily="18" charset="0"/>
              </a:rPr>
              <a:t> </a:t>
            </a:r>
            <a:r>
              <a:rPr sz="1200">
                <a:latin typeface="Times New Roman" panose="02020603050405020304" pitchFamily="18" charset="0"/>
                <a:ea typeface="宋体" panose="02010600030101010101" pitchFamily="2" charset="-122"/>
                <a:cs typeface="Times New Roman" panose="02020603050405020304" pitchFamily="18" charset="0"/>
              </a:rPr>
              <a:t>Temporal Action Detection</a:t>
            </a:r>
            <a:endParaRPr sz="12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a:latin typeface="Times New Roman" panose="02020603050405020304" pitchFamily="18" charset="0"/>
                <a:ea typeface="宋体" panose="02010600030101010101" pitchFamily="2" charset="-122"/>
                <a:cs typeface="Times New Roman" panose="02020603050405020304" pitchFamily="18" charset="0"/>
              </a:rPr>
              <a:t>用于时序动作检测的动态特征聚合</a:t>
            </a:r>
            <a:endParaRPr lang="zh-CN" altLang="en-US" sz="12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5794375" y="912495"/>
            <a:ext cx="1241425" cy="27559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ECCV 2024</a:t>
            </a:r>
            <a:endParaRPr lang="en-US" altLang="zh-CN" sz="12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2269490" y="1223010"/>
            <a:ext cx="4537075" cy="426720"/>
          </a:xfrm>
          <a:prstGeom prst="rect">
            <a:avLst/>
          </a:prstGeom>
        </p:spPr>
      </p:pic>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单阶段方法</a:t>
            </a:r>
            <a:endParaRPr lang="zh-CN" altLang="en-US" dirty="0">
              <a:sym typeface="+mn-lt"/>
            </a:endParaRPr>
          </a:p>
        </p:txBody>
      </p:sp>
      <p:sp>
        <p:nvSpPr>
          <p:cNvPr id="28" name="矩形 27"/>
          <p:cNvSpPr/>
          <p:nvPr/>
        </p:nvSpPr>
        <p:spPr>
          <a:xfrm>
            <a:off x="3983672" y="508000"/>
            <a:ext cx="1176655" cy="229870"/>
          </a:xfrm>
          <a:prstGeom prst="rect">
            <a:avLst/>
          </a:prstGeom>
        </p:spPr>
        <p:txBody>
          <a:bodyPr wrap="none">
            <a:spAutoFit/>
          </a:bodyPr>
          <a:p>
            <a:pPr lvl="0" algn="ctr" fontAlgn="base">
              <a:spcBef>
                <a:spcPct val="0"/>
              </a:spcBef>
              <a:spcAft>
                <a:spcPct val="0"/>
              </a:spcAft>
              <a:defRPr/>
            </a:pPr>
            <a:r>
              <a:rPr lang="en-US" altLang="zh-CN" sz="900" dirty="0">
                <a:solidFill>
                  <a:schemeClr val="tx1"/>
                </a:solidFill>
                <a:latin typeface="Times New Roman" panose="02020603050405020304" pitchFamily="18" charset="0"/>
                <a:cs typeface="Times New Roman" panose="02020603050405020304" pitchFamily="18" charset="0"/>
                <a:sym typeface="+mn-lt"/>
              </a:rPr>
              <a:t>Single-stage Methods</a:t>
            </a:r>
            <a:endParaRPr lang="en-US" altLang="zh-CN" sz="900" dirty="0">
              <a:solidFill>
                <a:schemeClr val="tx1"/>
              </a:solidFill>
              <a:latin typeface="Times New Roman" panose="02020603050405020304" pitchFamily="18" charset="0"/>
              <a:cs typeface="Times New Roman" panose="02020603050405020304" pitchFamily="18" charset="0"/>
              <a:sym typeface="+mn-lt"/>
            </a:endParaRPr>
          </a:p>
        </p:txBody>
      </p:sp>
      <p:pic>
        <p:nvPicPr>
          <p:cNvPr id="2" name="图片 1" descr="微信图片_20240806102442"/>
          <p:cNvPicPr>
            <a:picLocks noChangeAspect="1"/>
          </p:cNvPicPr>
          <p:nvPr/>
        </p:nvPicPr>
        <p:blipFill>
          <a:blip r:embed="rId2"/>
          <a:stretch>
            <a:fillRect/>
          </a:stretch>
        </p:blipFill>
        <p:spPr>
          <a:xfrm>
            <a:off x="7210425" y="0"/>
            <a:ext cx="1933575" cy="464820"/>
          </a:xfrm>
          <a:prstGeom prst="rect">
            <a:avLst/>
          </a:prstGeom>
        </p:spPr>
      </p:pic>
      <p:sp>
        <p:nvSpPr>
          <p:cNvPr id="30" name="文本框 29"/>
          <p:cNvSpPr txBox="1"/>
          <p:nvPr/>
        </p:nvSpPr>
        <p:spPr>
          <a:xfrm>
            <a:off x="8734425" y="4878070"/>
            <a:ext cx="370840" cy="299085"/>
          </a:xfrm>
          <a:prstGeom prst="rect">
            <a:avLst/>
          </a:prstGeom>
          <a:noFill/>
        </p:spPr>
        <p:txBody>
          <a:bodyPr wrap="square" rtlCol="0">
            <a:spAutoFit/>
          </a:bodyPr>
          <a:p>
            <a:r>
              <a:rPr lang="en-US" altLang="zh-CN"/>
              <a:t>8</a:t>
            </a:r>
            <a:endParaRPr lang="en-US" altLang="zh-CN"/>
          </a:p>
        </p:txBody>
      </p:sp>
      <p:pic>
        <p:nvPicPr>
          <p:cNvPr id="31" name="图片 30"/>
          <p:cNvPicPr>
            <a:picLocks noChangeAspect="1"/>
          </p:cNvPicPr>
          <p:nvPr/>
        </p:nvPicPr>
        <p:blipFill>
          <a:blip r:embed="rId3"/>
          <a:stretch>
            <a:fillRect/>
          </a:stretch>
        </p:blipFill>
        <p:spPr>
          <a:xfrm>
            <a:off x="1718310" y="1699895"/>
            <a:ext cx="5666740" cy="34112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17" name="圆角矩形 216"/>
          <p:cNvSpPr/>
          <p:nvPr/>
        </p:nvSpPr>
        <p:spPr>
          <a:xfrm>
            <a:off x="676910" y="567055"/>
            <a:ext cx="3810635" cy="1936115"/>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rot="5400000">
            <a:off x="3695065" y="3227705"/>
            <a:ext cx="2544445" cy="745490"/>
          </a:xfrm>
          <a:prstGeom prst="round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5603875" y="4548505"/>
            <a:ext cx="2987040" cy="387350"/>
          </a:xfrm>
          <a:prstGeom prst="rect">
            <a:avLst/>
          </a:prstGeom>
        </p:spPr>
      </p:pic>
      <p:sp>
        <p:nvSpPr>
          <p:cNvPr id="5" name="矩形 4"/>
          <p:cNvSpPr/>
          <p:nvPr>
            <p:custDataLst>
              <p:tags r:id="rId2"/>
            </p:custDataLst>
          </p:nvPr>
        </p:nvSpPr>
        <p:spPr>
          <a:xfrm>
            <a:off x="5611495" y="4091305"/>
            <a:ext cx="2978785" cy="274320"/>
          </a:xfrm>
          <a:prstGeom prst="rect">
            <a:avLst/>
          </a:prstGeom>
          <a:solidFill>
            <a:schemeClr val="accent6">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 name="直接连接符 1"/>
          <p:cNvCxnSpPr/>
          <p:nvPr/>
        </p:nvCxnSpPr>
        <p:spPr>
          <a:xfrm flipH="1">
            <a:off x="5927725" y="437197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flipH="1">
            <a:off x="6490335" y="436181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nvCxnSpPr>
        <p:spPr>
          <a:xfrm flipH="1">
            <a:off x="7097395" y="436181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nvCxnSpPr>
        <p:spPr>
          <a:xfrm flipH="1">
            <a:off x="7704455" y="436181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nvCxnSpPr>
        <p:spPr>
          <a:xfrm flipH="1">
            <a:off x="8267065" y="4371975"/>
            <a:ext cx="1905" cy="18669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pic>
        <p:nvPicPr>
          <p:cNvPr id="12" name="图片 11"/>
          <p:cNvPicPr>
            <a:picLocks noChangeAspect="1"/>
          </p:cNvPicPr>
          <p:nvPr>
            <p:custDataLst>
              <p:tags r:id="rId3"/>
            </p:custDataLst>
          </p:nvPr>
        </p:nvPicPr>
        <p:blipFill>
          <a:blip r:embed="rId4"/>
          <a:stretch>
            <a:fillRect/>
          </a:stretch>
        </p:blipFill>
        <p:spPr>
          <a:xfrm>
            <a:off x="6231890" y="4117340"/>
            <a:ext cx="251460" cy="235585"/>
          </a:xfrm>
          <a:prstGeom prst="rect">
            <a:avLst/>
          </a:prstGeom>
        </p:spPr>
      </p:pic>
      <p:sp>
        <p:nvSpPr>
          <p:cNvPr id="13" name="文本框 12"/>
          <p:cNvSpPr txBox="1"/>
          <p:nvPr>
            <p:custDataLst>
              <p:tags r:id="rId5"/>
            </p:custDataLst>
          </p:nvPr>
        </p:nvSpPr>
        <p:spPr>
          <a:xfrm>
            <a:off x="6403340" y="4091305"/>
            <a:ext cx="2082800"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Pre-trained 3D CNN</a:t>
            </a:r>
            <a:endParaRPr lang="en-US" altLang="zh-CN">
              <a:latin typeface="Times New Roman" panose="02020603050405020304" pitchFamily="18" charset="0"/>
              <a:cs typeface="Times New Roman" panose="02020603050405020304" pitchFamily="18" charset="0"/>
            </a:endParaRPr>
          </a:p>
        </p:txBody>
      </p:sp>
      <p:sp>
        <p:nvSpPr>
          <p:cNvPr id="14" name="矩形 13"/>
          <p:cNvSpPr/>
          <p:nvPr>
            <p:custDataLst>
              <p:tags r:id="rId6"/>
            </p:custDataLst>
          </p:nvPr>
        </p:nvSpPr>
        <p:spPr>
          <a:xfrm>
            <a:off x="5603875" y="3634105"/>
            <a:ext cx="2978785" cy="274320"/>
          </a:xfrm>
          <a:prstGeom prst="rect">
            <a:avLst/>
          </a:prstGeom>
          <a:solidFill>
            <a:schemeClr val="accent2">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6" name="直接箭头连接符 15"/>
          <p:cNvCxnSpPr/>
          <p:nvPr>
            <p:custDataLst>
              <p:tags r:id="rId7"/>
            </p:custDataLst>
          </p:nvPr>
        </p:nvCxnSpPr>
        <p:spPr>
          <a:xfrm flipV="1">
            <a:off x="592963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custDataLst>
              <p:tags r:id="rId8"/>
            </p:custDataLst>
          </p:nvPr>
        </p:nvCxnSpPr>
        <p:spPr>
          <a:xfrm flipV="1">
            <a:off x="648970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custDataLst>
              <p:tags r:id="rId9"/>
            </p:custDataLst>
          </p:nvPr>
        </p:nvCxnSpPr>
        <p:spPr>
          <a:xfrm flipV="1">
            <a:off x="709803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custDataLst>
              <p:tags r:id="rId10"/>
            </p:custDataLst>
          </p:nvPr>
        </p:nvCxnSpPr>
        <p:spPr>
          <a:xfrm flipV="1">
            <a:off x="7702550"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0" name="直接箭头连接符 19"/>
          <p:cNvCxnSpPr/>
          <p:nvPr>
            <p:custDataLst>
              <p:tags r:id="rId11"/>
            </p:custDataLst>
          </p:nvPr>
        </p:nvCxnSpPr>
        <p:spPr>
          <a:xfrm flipV="1">
            <a:off x="8268335" y="39084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21" name="文本框 20"/>
          <p:cNvSpPr txBox="1"/>
          <p:nvPr>
            <p:custDataLst>
              <p:tags r:id="rId12"/>
            </p:custDataLst>
          </p:nvPr>
        </p:nvSpPr>
        <p:spPr>
          <a:xfrm>
            <a:off x="6383020" y="3622675"/>
            <a:ext cx="1820545"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Feature Embeding</a:t>
            </a:r>
            <a:endParaRPr lang="en-US" altLang="zh-CN">
              <a:latin typeface="Times New Roman" panose="02020603050405020304" pitchFamily="18" charset="0"/>
              <a:cs typeface="Times New Roman" panose="02020603050405020304" pitchFamily="18" charset="0"/>
            </a:endParaRPr>
          </a:p>
        </p:txBody>
      </p:sp>
      <p:cxnSp>
        <p:nvCxnSpPr>
          <p:cNvPr id="22" name="直接箭头连接符 21"/>
          <p:cNvCxnSpPr/>
          <p:nvPr>
            <p:custDataLst>
              <p:tags r:id="rId13"/>
            </p:custDataLst>
          </p:nvPr>
        </p:nvCxnSpPr>
        <p:spPr>
          <a:xfrm flipV="1">
            <a:off x="7098030" y="345757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graphicFrame>
        <p:nvGraphicFramePr>
          <p:cNvPr id="27" name="对象 26"/>
          <p:cNvGraphicFramePr/>
          <p:nvPr>
            <p:custDataLst>
              <p:tags r:id="rId14"/>
            </p:custDataLst>
          </p:nvPr>
        </p:nvGraphicFramePr>
        <p:xfrm>
          <a:off x="6882130" y="3444240"/>
          <a:ext cx="177800" cy="161290"/>
        </p:xfrm>
        <a:graphic>
          <a:graphicData uri="http://schemas.openxmlformats.org/presentationml/2006/ole">
            <mc:AlternateContent xmlns:mc="http://schemas.openxmlformats.org/markup-compatibility/2006">
              <mc:Choice xmlns:v="urn:schemas-microsoft-com:vml" Requires="v">
                <p:oleObj spid="_x0000_s28" name="" r:id="rId15" imgW="203200" imgH="190500" progId="Equation.KSEE3">
                  <p:embed/>
                </p:oleObj>
              </mc:Choice>
              <mc:Fallback>
                <p:oleObj name="" r:id="rId15" imgW="203200" imgH="190500" progId="Equation.KSEE3">
                  <p:embed/>
                  <p:pic>
                    <p:nvPicPr>
                      <p:cNvPr id="0" name="图片 27"/>
                      <p:cNvPicPr/>
                      <p:nvPr/>
                    </p:nvPicPr>
                    <p:blipFill>
                      <a:blip r:embed="rId16"/>
                      <a:stretch>
                        <a:fillRect/>
                      </a:stretch>
                    </p:blipFill>
                    <p:spPr>
                      <a:xfrm>
                        <a:off x="6882130" y="3444240"/>
                        <a:ext cx="177800" cy="161290"/>
                      </a:xfrm>
                      <a:prstGeom prst="rect">
                        <a:avLst/>
                      </a:prstGeom>
                    </p:spPr>
                  </p:pic>
                </p:oleObj>
              </mc:Fallback>
            </mc:AlternateContent>
          </a:graphicData>
        </a:graphic>
      </p:graphicFrame>
      <p:sp>
        <p:nvSpPr>
          <p:cNvPr id="30" name="圆角矩形 29"/>
          <p:cNvSpPr/>
          <p:nvPr/>
        </p:nvSpPr>
        <p:spPr>
          <a:xfrm>
            <a:off x="5605145" y="1489075"/>
            <a:ext cx="2977515" cy="1962150"/>
          </a:xfrm>
          <a:prstGeom prst="roundRect">
            <a:avLst/>
          </a:prstGeom>
          <a:solidFill>
            <a:schemeClr val="accent4">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文本框 30"/>
          <p:cNvSpPr txBox="1"/>
          <p:nvPr/>
        </p:nvSpPr>
        <p:spPr>
          <a:xfrm>
            <a:off x="5719445" y="3152775"/>
            <a:ext cx="2898775" cy="2628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Multi-scale Temporal Feature Encoder</a:t>
            </a:r>
            <a:endParaRPr lang="en-US" altLang="zh-CN">
              <a:latin typeface="Times New Roman" panose="02020603050405020304" pitchFamily="18" charset="0"/>
              <a:cs typeface="Times New Roman" panose="02020603050405020304" pitchFamily="18" charset="0"/>
            </a:endParaRPr>
          </a:p>
        </p:txBody>
      </p:sp>
      <p:sp>
        <p:nvSpPr>
          <p:cNvPr id="32" name="立方体 31"/>
          <p:cNvSpPr/>
          <p:nvPr/>
        </p:nvSpPr>
        <p:spPr>
          <a:xfrm>
            <a:off x="6145530" y="2629535"/>
            <a:ext cx="19494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nvSpPr>
        <p:spPr>
          <a:xfrm>
            <a:off x="6666230" y="3005455"/>
            <a:ext cx="853440" cy="168910"/>
          </a:xfrm>
          <a:prstGeom prst="rect">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文本框 33"/>
          <p:cNvSpPr txBox="1"/>
          <p:nvPr/>
        </p:nvSpPr>
        <p:spPr>
          <a:xfrm>
            <a:off x="6627495" y="2949575"/>
            <a:ext cx="933450" cy="27559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MtfE Layer</a:t>
            </a:r>
            <a:endParaRPr lang="en-US" altLang="zh-CN" sz="1200">
              <a:latin typeface="Times New Roman" panose="02020603050405020304" pitchFamily="18" charset="0"/>
              <a:cs typeface="Times New Roman" panose="02020603050405020304" pitchFamily="18" charset="0"/>
            </a:endParaRPr>
          </a:p>
        </p:txBody>
      </p:sp>
      <p:cxnSp>
        <p:nvCxnSpPr>
          <p:cNvPr id="36" name="直接箭头连接符 35"/>
          <p:cNvCxnSpPr/>
          <p:nvPr>
            <p:custDataLst>
              <p:tags r:id="rId17"/>
            </p:custDataLst>
          </p:nvPr>
        </p:nvCxnSpPr>
        <p:spPr>
          <a:xfrm flipV="1">
            <a:off x="7098030" y="281622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37" name="矩形 36"/>
          <p:cNvSpPr/>
          <p:nvPr/>
        </p:nvSpPr>
        <p:spPr>
          <a:xfrm>
            <a:off x="6666230" y="1967865"/>
            <a:ext cx="853440" cy="168910"/>
          </a:xfrm>
          <a:prstGeom prst="rect">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立方体 37"/>
          <p:cNvSpPr/>
          <p:nvPr/>
        </p:nvSpPr>
        <p:spPr>
          <a:xfrm>
            <a:off x="6940550" y="1588770"/>
            <a:ext cx="36512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42" name="对象 41"/>
          <p:cNvGraphicFramePr/>
          <p:nvPr/>
        </p:nvGraphicFramePr>
        <p:xfrm>
          <a:off x="7034530" y="2663190"/>
          <a:ext cx="165100" cy="161290"/>
        </p:xfrm>
        <a:graphic>
          <a:graphicData uri="http://schemas.openxmlformats.org/presentationml/2006/ole">
            <mc:AlternateContent xmlns:mc="http://schemas.openxmlformats.org/markup-compatibility/2006">
              <mc:Choice xmlns:v="urn:schemas-microsoft-com:vml" Requires="v">
                <p:oleObj spid="_x0000_s43" name="" r:id="rId18" imgW="190500" imgH="190500" progId="Equation.KSEE3">
                  <p:embed/>
                </p:oleObj>
              </mc:Choice>
              <mc:Fallback>
                <p:oleObj name="" r:id="rId18" imgW="190500" imgH="190500" progId="Equation.KSEE3">
                  <p:embed/>
                  <p:pic>
                    <p:nvPicPr>
                      <p:cNvPr id="0" name="图片 42"/>
                      <p:cNvPicPr/>
                      <p:nvPr/>
                    </p:nvPicPr>
                    <p:blipFill>
                      <a:blip r:embed="rId19"/>
                      <a:stretch>
                        <a:fillRect/>
                      </a:stretch>
                    </p:blipFill>
                    <p:spPr>
                      <a:xfrm>
                        <a:off x="7034530" y="2663190"/>
                        <a:ext cx="165100" cy="161290"/>
                      </a:xfrm>
                      <a:prstGeom prst="rect">
                        <a:avLst/>
                      </a:prstGeom>
                    </p:spPr>
                  </p:pic>
                </p:oleObj>
              </mc:Fallback>
            </mc:AlternateContent>
          </a:graphicData>
        </a:graphic>
      </p:graphicFrame>
      <p:cxnSp>
        <p:nvCxnSpPr>
          <p:cNvPr id="44" name="直接箭头连接符 43"/>
          <p:cNvCxnSpPr/>
          <p:nvPr>
            <p:custDataLst>
              <p:tags r:id="rId20"/>
            </p:custDataLst>
          </p:nvPr>
        </p:nvCxnSpPr>
        <p:spPr>
          <a:xfrm flipV="1">
            <a:off x="7098030" y="244856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6940550" y="2204085"/>
            <a:ext cx="367665" cy="184785"/>
          </a:xfrm>
          <a:prstGeom prst="rect">
            <a:avLst/>
          </a:prstGeom>
          <a:noFill/>
        </p:spPr>
        <p:txBody>
          <a:bodyPr wrap="square" rtlCol="0">
            <a:noAutofit/>
          </a:bodyPr>
          <a:p>
            <a:r>
              <a:rPr lang="en-US" altLang="zh-CN"/>
              <a:t>...</a:t>
            </a:r>
            <a:endParaRPr lang="en-US" altLang="zh-CN"/>
          </a:p>
        </p:txBody>
      </p:sp>
      <p:cxnSp>
        <p:nvCxnSpPr>
          <p:cNvPr id="46" name="直接箭头连接符 45"/>
          <p:cNvCxnSpPr/>
          <p:nvPr>
            <p:custDataLst>
              <p:tags r:id="rId21"/>
            </p:custDataLst>
          </p:nvPr>
        </p:nvCxnSpPr>
        <p:spPr>
          <a:xfrm flipV="1">
            <a:off x="7098030" y="214249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47" name="文本框 46"/>
          <p:cNvSpPr txBox="1"/>
          <p:nvPr/>
        </p:nvSpPr>
        <p:spPr>
          <a:xfrm>
            <a:off x="6627495" y="1913255"/>
            <a:ext cx="933450" cy="27559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MtfE Layer</a:t>
            </a:r>
            <a:endParaRPr lang="en-US" altLang="zh-CN" sz="1200">
              <a:latin typeface="Times New Roman" panose="02020603050405020304" pitchFamily="18" charset="0"/>
              <a:cs typeface="Times New Roman" panose="02020603050405020304" pitchFamily="18" charset="0"/>
            </a:endParaRPr>
          </a:p>
        </p:txBody>
      </p:sp>
      <p:cxnSp>
        <p:nvCxnSpPr>
          <p:cNvPr id="48" name="直接箭头连接符 47"/>
          <p:cNvCxnSpPr/>
          <p:nvPr>
            <p:custDataLst>
              <p:tags r:id="rId22"/>
            </p:custDataLst>
          </p:nvPr>
        </p:nvCxnSpPr>
        <p:spPr>
          <a:xfrm flipV="1">
            <a:off x="7098030" y="1777365"/>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graphicFrame>
        <p:nvGraphicFramePr>
          <p:cNvPr id="50" name="对象 49"/>
          <p:cNvGraphicFramePr/>
          <p:nvPr/>
        </p:nvGraphicFramePr>
        <p:xfrm>
          <a:off x="7034530" y="1624330"/>
          <a:ext cx="165100" cy="161290"/>
        </p:xfrm>
        <a:graphic>
          <a:graphicData uri="http://schemas.openxmlformats.org/presentationml/2006/ole">
            <mc:AlternateContent xmlns:mc="http://schemas.openxmlformats.org/markup-compatibility/2006">
              <mc:Choice xmlns:v="urn:schemas-microsoft-com:vml" Requires="v">
                <p:oleObj spid="_x0000_s51" name="" r:id="rId23" imgW="190500" imgH="190500" progId="Equation.KSEE3">
                  <p:embed/>
                </p:oleObj>
              </mc:Choice>
              <mc:Fallback>
                <p:oleObj name="" r:id="rId23" imgW="190500" imgH="190500" progId="Equation.KSEE3">
                  <p:embed/>
                  <p:pic>
                    <p:nvPicPr>
                      <p:cNvPr id="0" name="图片 50"/>
                      <p:cNvPicPr/>
                      <p:nvPr/>
                    </p:nvPicPr>
                    <p:blipFill>
                      <a:blip r:embed="rId24"/>
                      <a:stretch>
                        <a:fillRect/>
                      </a:stretch>
                    </p:blipFill>
                    <p:spPr>
                      <a:xfrm>
                        <a:off x="7034530" y="1624330"/>
                        <a:ext cx="165100" cy="161290"/>
                      </a:xfrm>
                      <a:prstGeom prst="rect">
                        <a:avLst/>
                      </a:prstGeom>
                    </p:spPr>
                  </p:pic>
                </p:oleObj>
              </mc:Fallback>
            </mc:AlternateContent>
          </a:graphicData>
        </a:graphic>
      </p:graphicFrame>
      <p:sp>
        <p:nvSpPr>
          <p:cNvPr id="52" name="矩形 51"/>
          <p:cNvSpPr/>
          <p:nvPr>
            <p:custDataLst>
              <p:tags r:id="rId25"/>
            </p:custDataLst>
          </p:nvPr>
        </p:nvSpPr>
        <p:spPr>
          <a:xfrm>
            <a:off x="5603875" y="1031875"/>
            <a:ext cx="2978785" cy="274320"/>
          </a:xfrm>
          <a:prstGeom prst="rect">
            <a:avLst/>
          </a:prstGeom>
          <a:solidFill>
            <a:srgbClr val="F3EDEC"/>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53" name="直接箭头连接符 52"/>
          <p:cNvCxnSpPr/>
          <p:nvPr>
            <p:custDataLst>
              <p:tags r:id="rId26"/>
            </p:custDataLst>
          </p:nvPr>
        </p:nvCxnSpPr>
        <p:spPr>
          <a:xfrm flipV="1">
            <a:off x="7098030" y="129667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54" name="文本框 53"/>
          <p:cNvSpPr txBox="1"/>
          <p:nvPr/>
        </p:nvSpPr>
        <p:spPr>
          <a:xfrm>
            <a:off x="6437630" y="1039495"/>
            <a:ext cx="1568450"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Feature Pyramid</a:t>
            </a:r>
            <a:endParaRPr lang="en-US" altLang="zh-CN">
              <a:latin typeface="Times New Roman" panose="02020603050405020304" pitchFamily="18" charset="0"/>
              <a:cs typeface="Times New Roman" panose="02020603050405020304" pitchFamily="18" charset="0"/>
            </a:endParaRPr>
          </a:p>
        </p:txBody>
      </p:sp>
      <p:cxnSp>
        <p:nvCxnSpPr>
          <p:cNvPr id="55" name="直接箭头连接符 54"/>
          <p:cNvCxnSpPr/>
          <p:nvPr>
            <p:custDataLst>
              <p:tags r:id="rId27"/>
            </p:custDataLst>
          </p:nvPr>
        </p:nvCxnSpPr>
        <p:spPr>
          <a:xfrm flipV="1">
            <a:off x="7097395" y="845820"/>
            <a:ext cx="0" cy="18605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56" name="矩形 55"/>
          <p:cNvSpPr/>
          <p:nvPr>
            <p:custDataLst>
              <p:tags r:id="rId28"/>
            </p:custDataLst>
          </p:nvPr>
        </p:nvSpPr>
        <p:spPr>
          <a:xfrm>
            <a:off x="5603875" y="562610"/>
            <a:ext cx="2978785" cy="274320"/>
          </a:xfrm>
          <a:prstGeom prst="rect">
            <a:avLst/>
          </a:prstGeom>
          <a:solidFill>
            <a:schemeClr val="accent5">
              <a:lumMod val="20000"/>
              <a:lumOff val="8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文本框 56"/>
          <p:cNvSpPr txBox="1"/>
          <p:nvPr/>
        </p:nvSpPr>
        <p:spPr>
          <a:xfrm>
            <a:off x="6247130" y="567055"/>
            <a:ext cx="1847850" cy="29908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sym typeface="+mn-ea"/>
              </a:rPr>
              <a:t>Multi-scale TAD Head</a:t>
            </a:r>
            <a:endParaRPr lang="zh-CN" altLang="en-US"/>
          </a:p>
        </p:txBody>
      </p:sp>
      <p:sp>
        <p:nvSpPr>
          <p:cNvPr id="58" name="圆角矩形 57"/>
          <p:cNvSpPr/>
          <p:nvPr/>
        </p:nvSpPr>
        <p:spPr>
          <a:xfrm>
            <a:off x="676910" y="2820035"/>
            <a:ext cx="3338830" cy="2057400"/>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59" name="直接连接符 58"/>
          <p:cNvCxnSpPr/>
          <p:nvPr/>
        </p:nvCxnSpPr>
        <p:spPr>
          <a:xfrm flipV="1">
            <a:off x="886460" y="3856990"/>
            <a:ext cx="169545" cy="12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0" name="文本框 59"/>
          <p:cNvSpPr txBox="1"/>
          <p:nvPr/>
        </p:nvSpPr>
        <p:spPr>
          <a:xfrm>
            <a:off x="7199630" y="2795270"/>
            <a:ext cx="1004570" cy="245110"/>
          </a:xfrm>
          <a:prstGeom prst="rect">
            <a:avLst/>
          </a:prstGeom>
          <a:noFill/>
        </p:spPr>
        <p:txBody>
          <a:bodyPr wrap="square" rtlCol="0">
            <a:spAutoFit/>
          </a:bodyPr>
          <a:p>
            <a:r>
              <a:rPr lang="en-US" altLang="zh-CN" sz="1000" i="1">
                <a:latin typeface="Times New Roman" panose="02020603050405020304" pitchFamily="18" charset="0"/>
                <a:cs typeface="Times New Roman" panose="02020603050405020304" pitchFamily="18" charset="0"/>
              </a:rPr>
              <a:t>downsample</a:t>
            </a:r>
            <a:endParaRPr lang="en-US" altLang="zh-CN" sz="1000" i="1">
              <a:latin typeface="Times New Roman" panose="02020603050405020304" pitchFamily="18" charset="0"/>
              <a:cs typeface="Times New Roman" panose="02020603050405020304" pitchFamily="18" charset="0"/>
            </a:endParaRPr>
          </a:p>
        </p:txBody>
      </p:sp>
      <p:sp>
        <p:nvSpPr>
          <p:cNvPr id="62" name="文本框 61"/>
          <p:cNvSpPr txBox="1"/>
          <p:nvPr/>
        </p:nvSpPr>
        <p:spPr>
          <a:xfrm>
            <a:off x="7199630" y="2268220"/>
            <a:ext cx="1004570" cy="245110"/>
          </a:xfrm>
          <a:prstGeom prst="rect">
            <a:avLst/>
          </a:prstGeom>
          <a:noFill/>
        </p:spPr>
        <p:txBody>
          <a:bodyPr wrap="square" rtlCol="0">
            <a:spAutoFit/>
          </a:bodyPr>
          <a:p>
            <a:r>
              <a:rPr lang="en-US" altLang="zh-CN" sz="1000" i="1">
                <a:latin typeface="Times New Roman" panose="02020603050405020304" pitchFamily="18" charset="0"/>
                <a:cs typeface="Times New Roman" panose="02020603050405020304" pitchFamily="18" charset="0"/>
              </a:rPr>
              <a:t>downsample</a:t>
            </a:r>
            <a:endParaRPr lang="en-US" altLang="zh-CN" sz="1000" i="1">
              <a:latin typeface="Times New Roman" panose="02020603050405020304" pitchFamily="18" charset="0"/>
              <a:cs typeface="Times New Roman" panose="02020603050405020304" pitchFamily="18" charset="0"/>
            </a:endParaRPr>
          </a:p>
        </p:txBody>
      </p:sp>
      <p:sp>
        <p:nvSpPr>
          <p:cNvPr id="63" name="文本框 62"/>
          <p:cNvSpPr txBox="1"/>
          <p:nvPr/>
        </p:nvSpPr>
        <p:spPr>
          <a:xfrm>
            <a:off x="7199630" y="1742440"/>
            <a:ext cx="1004570" cy="245110"/>
          </a:xfrm>
          <a:prstGeom prst="rect">
            <a:avLst/>
          </a:prstGeom>
          <a:noFill/>
        </p:spPr>
        <p:txBody>
          <a:bodyPr wrap="square" rtlCol="0">
            <a:spAutoFit/>
          </a:bodyPr>
          <a:p>
            <a:r>
              <a:rPr lang="en-US" altLang="zh-CN" sz="1000" i="1">
                <a:latin typeface="Times New Roman" panose="02020603050405020304" pitchFamily="18" charset="0"/>
                <a:cs typeface="Times New Roman" panose="02020603050405020304" pitchFamily="18" charset="0"/>
              </a:rPr>
              <a:t>downsample</a:t>
            </a:r>
            <a:endParaRPr lang="en-US" altLang="zh-CN" sz="1000" i="1">
              <a:latin typeface="Times New Roman" panose="02020603050405020304" pitchFamily="18" charset="0"/>
              <a:cs typeface="Times New Roman" panose="02020603050405020304" pitchFamily="18" charset="0"/>
            </a:endParaRPr>
          </a:p>
        </p:txBody>
      </p:sp>
      <p:cxnSp>
        <p:nvCxnSpPr>
          <p:cNvPr id="64" name="直接连接符 63"/>
          <p:cNvCxnSpPr/>
          <p:nvPr/>
        </p:nvCxnSpPr>
        <p:spPr>
          <a:xfrm flipH="1">
            <a:off x="1057275" y="3042920"/>
            <a:ext cx="4445" cy="163830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5" name="直接箭头连接符 64"/>
          <p:cNvCxnSpPr/>
          <p:nvPr/>
        </p:nvCxnSpPr>
        <p:spPr>
          <a:xfrm>
            <a:off x="1056640" y="3042920"/>
            <a:ext cx="1014730"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66" name="矩形 65"/>
          <p:cNvSpPr/>
          <p:nvPr/>
        </p:nvSpPr>
        <p:spPr>
          <a:xfrm>
            <a:off x="2066290" y="297624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文本框 66"/>
          <p:cNvSpPr txBox="1"/>
          <p:nvPr/>
        </p:nvSpPr>
        <p:spPr>
          <a:xfrm>
            <a:off x="2052955" y="2936875"/>
            <a:ext cx="55689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MHCA</a:t>
            </a:r>
            <a:endParaRPr lang="en-US" altLang="zh-CN" sz="900" b="1">
              <a:latin typeface="Times New Roman" panose="02020603050405020304" pitchFamily="18" charset="0"/>
              <a:cs typeface="Times New Roman" panose="02020603050405020304" pitchFamily="18" charset="0"/>
            </a:endParaRPr>
          </a:p>
        </p:txBody>
      </p:sp>
      <p:cxnSp>
        <p:nvCxnSpPr>
          <p:cNvPr id="69" name="直接箭头连接符 68"/>
          <p:cNvCxnSpPr/>
          <p:nvPr/>
        </p:nvCxnSpPr>
        <p:spPr>
          <a:xfrm>
            <a:off x="1066165" y="3370580"/>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70" name="直接箭头连接符 69"/>
          <p:cNvCxnSpPr/>
          <p:nvPr/>
        </p:nvCxnSpPr>
        <p:spPr>
          <a:xfrm>
            <a:off x="1056005" y="369506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71" name="直接箭头连接符 70"/>
          <p:cNvCxnSpPr/>
          <p:nvPr/>
        </p:nvCxnSpPr>
        <p:spPr>
          <a:xfrm>
            <a:off x="1061720" y="402272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74" name="直接箭头连接符 73"/>
          <p:cNvCxnSpPr/>
          <p:nvPr/>
        </p:nvCxnSpPr>
        <p:spPr>
          <a:xfrm>
            <a:off x="1066165" y="4349750"/>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75" name="矩形 74"/>
          <p:cNvSpPr/>
          <p:nvPr/>
        </p:nvSpPr>
        <p:spPr>
          <a:xfrm>
            <a:off x="1465580" y="330136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矩形 75"/>
          <p:cNvSpPr/>
          <p:nvPr/>
        </p:nvSpPr>
        <p:spPr>
          <a:xfrm>
            <a:off x="1465580" y="362585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7" name="矩形 76"/>
          <p:cNvSpPr/>
          <p:nvPr/>
        </p:nvSpPr>
        <p:spPr>
          <a:xfrm>
            <a:off x="1465580" y="395351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8" name="矩形 77"/>
          <p:cNvSpPr/>
          <p:nvPr/>
        </p:nvSpPr>
        <p:spPr>
          <a:xfrm>
            <a:off x="1475740" y="428053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80" name="直接箭头连接符 79"/>
          <p:cNvCxnSpPr/>
          <p:nvPr/>
        </p:nvCxnSpPr>
        <p:spPr>
          <a:xfrm>
            <a:off x="1932305" y="3690620"/>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81" name="直接箭头连接符 80"/>
          <p:cNvCxnSpPr/>
          <p:nvPr/>
        </p:nvCxnSpPr>
        <p:spPr>
          <a:xfrm>
            <a:off x="1932305" y="402272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82" name="直接箭头连接符 81"/>
          <p:cNvCxnSpPr/>
          <p:nvPr/>
        </p:nvCxnSpPr>
        <p:spPr>
          <a:xfrm>
            <a:off x="1942465" y="4354195"/>
            <a:ext cx="409575" cy="444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83" name="矩形 82"/>
          <p:cNvSpPr/>
          <p:nvPr/>
        </p:nvSpPr>
        <p:spPr>
          <a:xfrm>
            <a:off x="2341880" y="362585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矩形 84"/>
          <p:cNvSpPr/>
          <p:nvPr/>
        </p:nvSpPr>
        <p:spPr>
          <a:xfrm>
            <a:off x="2341880" y="3953510"/>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矩形 85"/>
          <p:cNvSpPr/>
          <p:nvPr/>
        </p:nvSpPr>
        <p:spPr>
          <a:xfrm>
            <a:off x="2339975" y="4280535"/>
            <a:ext cx="466725"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矩形 86"/>
          <p:cNvSpPr/>
          <p:nvPr/>
        </p:nvSpPr>
        <p:spPr>
          <a:xfrm>
            <a:off x="3065145" y="3777615"/>
            <a:ext cx="347980" cy="14287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89" name="直接连接符 88"/>
          <p:cNvCxnSpPr>
            <a:stCxn id="75" idx="3"/>
          </p:cNvCxnSpPr>
          <p:nvPr/>
        </p:nvCxnSpPr>
        <p:spPr>
          <a:xfrm flipV="1">
            <a:off x="1932305" y="3371215"/>
            <a:ext cx="1293495" cy="190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90" name="直接箭头连接符 89"/>
          <p:cNvCxnSpPr/>
          <p:nvPr/>
        </p:nvCxnSpPr>
        <p:spPr>
          <a:xfrm>
            <a:off x="3222625" y="3368040"/>
            <a:ext cx="3175" cy="4032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1" name="直接箭头连接符 90"/>
          <p:cNvCxnSpPr>
            <a:stCxn id="83" idx="3"/>
            <a:endCxn id="87" idx="1"/>
          </p:cNvCxnSpPr>
          <p:nvPr/>
        </p:nvCxnSpPr>
        <p:spPr>
          <a:xfrm>
            <a:off x="2808605" y="3697605"/>
            <a:ext cx="256540" cy="15176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2" name="直接箭头连接符 91"/>
          <p:cNvCxnSpPr>
            <a:stCxn id="85" idx="3"/>
          </p:cNvCxnSpPr>
          <p:nvPr/>
        </p:nvCxnSpPr>
        <p:spPr>
          <a:xfrm flipV="1">
            <a:off x="2808605" y="3860165"/>
            <a:ext cx="238760" cy="16510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4" name="直接箭头连接符 93"/>
          <p:cNvCxnSpPr/>
          <p:nvPr/>
        </p:nvCxnSpPr>
        <p:spPr>
          <a:xfrm flipV="1">
            <a:off x="3225800" y="3920490"/>
            <a:ext cx="0" cy="44450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5" name="直接连接符 94"/>
          <p:cNvCxnSpPr/>
          <p:nvPr/>
        </p:nvCxnSpPr>
        <p:spPr>
          <a:xfrm>
            <a:off x="2818765" y="4355465"/>
            <a:ext cx="407035" cy="31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96" name="椭圆 95"/>
          <p:cNvSpPr/>
          <p:nvPr/>
        </p:nvSpPr>
        <p:spPr>
          <a:xfrm>
            <a:off x="3552825" y="3771265"/>
            <a:ext cx="158115" cy="158115"/>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文本框 96"/>
          <p:cNvSpPr txBox="1"/>
          <p:nvPr/>
        </p:nvSpPr>
        <p:spPr>
          <a:xfrm>
            <a:off x="3494405" y="3699510"/>
            <a:ext cx="332740" cy="299085"/>
          </a:xfrm>
          <a:prstGeom prst="rect">
            <a:avLst/>
          </a:prstGeom>
          <a:noFill/>
        </p:spPr>
        <p:txBody>
          <a:bodyPr wrap="square" rtlCol="0">
            <a:spAutoFit/>
          </a:bodyPr>
          <a:p>
            <a:r>
              <a:rPr lang="en-US" altLang="zh-CN"/>
              <a:t>+</a:t>
            </a:r>
            <a:endParaRPr lang="en-US" altLang="zh-CN"/>
          </a:p>
        </p:txBody>
      </p:sp>
      <p:cxnSp>
        <p:nvCxnSpPr>
          <p:cNvPr id="98" name="直接箭头连接符 97"/>
          <p:cNvCxnSpPr/>
          <p:nvPr/>
        </p:nvCxnSpPr>
        <p:spPr>
          <a:xfrm flipV="1">
            <a:off x="3413125" y="3858260"/>
            <a:ext cx="14224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99" name="直接连接符 98"/>
          <p:cNvCxnSpPr/>
          <p:nvPr/>
        </p:nvCxnSpPr>
        <p:spPr>
          <a:xfrm>
            <a:off x="2533015" y="3042920"/>
            <a:ext cx="110807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2" name="直接箭头连接符 101"/>
          <p:cNvCxnSpPr/>
          <p:nvPr/>
        </p:nvCxnSpPr>
        <p:spPr>
          <a:xfrm>
            <a:off x="3639820" y="3035935"/>
            <a:ext cx="1270" cy="74168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03" name="直接连接符 102"/>
          <p:cNvCxnSpPr/>
          <p:nvPr/>
        </p:nvCxnSpPr>
        <p:spPr>
          <a:xfrm flipV="1">
            <a:off x="1054735" y="4674870"/>
            <a:ext cx="2592070" cy="63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4" name="直接箭头连接符 103"/>
          <p:cNvCxnSpPr/>
          <p:nvPr/>
        </p:nvCxnSpPr>
        <p:spPr>
          <a:xfrm flipV="1">
            <a:off x="3639820" y="3929380"/>
            <a:ext cx="0" cy="74803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05" name="直接箭头连接符 104"/>
          <p:cNvCxnSpPr/>
          <p:nvPr/>
        </p:nvCxnSpPr>
        <p:spPr>
          <a:xfrm>
            <a:off x="3710940" y="3849370"/>
            <a:ext cx="17907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06" name="文本框 105"/>
          <p:cNvSpPr txBox="1"/>
          <p:nvPr/>
        </p:nvSpPr>
        <p:spPr>
          <a:xfrm>
            <a:off x="1408430" y="3262630"/>
            <a:ext cx="747395"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07" name="文本框 106"/>
          <p:cNvSpPr txBox="1"/>
          <p:nvPr/>
        </p:nvSpPr>
        <p:spPr>
          <a:xfrm>
            <a:off x="1408430" y="3585210"/>
            <a:ext cx="643890"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08" name="文本框 107"/>
          <p:cNvSpPr txBox="1"/>
          <p:nvPr/>
        </p:nvSpPr>
        <p:spPr>
          <a:xfrm>
            <a:off x="1408430" y="3920490"/>
            <a:ext cx="663575"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09" name="文本框 108"/>
          <p:cNvSpPr txBox="1"/>
          <p:nvPr/>
        </p:nvSpPr>
        <p:spPr>
          <a:xfrm>
            <a:off x="2279650" y="3585210"/>
            <a:ext cx="61023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Conv3×3</a:t>
            </a:r>
            <a:endParaRPr lang="en-US" altLang="zh-CN" sz="800" b="1"/>
          </a:p>
        </p:txBody>
      </p:sp>
      <p:sp>
        <p:nvSpPr>
          <p:cNvPr id="110" name="文本框 109"/>
          <p:cNvSpPr txBox="1"/>
          <p:nvPr/>
        </p:nvSpPr>
        <p:spPr>
          <a:xfrm>
            <a:off x="2279650" y="3916045"/>
            <a:ext cx="610235"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Conv5×5</a:t>
            </a:r>
            <a:endParaRPr lang="en-US" altLang="zh-CN" sz="800" b="1">
              <a:latin typeface="Times New Roman" panose="02020603050405020304" pitchFamily="18" charset="0"/>
              <a:cs typeface="Times New Roman" panose="02020603050405020304" pitchFamily="18" charset="0"/>
            </a:endParaRPr>
          </a:p>
        </p:txBody>
      </p:sp>
      <p:sp>
        <p:nvSpPr>
          <p:cNvPr id="111" name="文本框 110"/>
          <p:cNvSpPr txBox="1"/>
          <p:nvPr/>
        </p:nvSpPr>
        <p:spPr>
          <a:xfrm>
            <a:off x="2995930" y="3742055"/>
            <a:ext cx="499110" cy="213995"/>
          </a:xfrm>
          <a:prstGeom prst="rect">
            <a:avLst/>
          </a:prstGeom>
          <a:noFill/>
        </p:spPr>
        <p:txBody>
          <a:bodyPr wrap="square" rtlCol="0">
            <a:spAutoFit/>
          </a:bodyPr>
          <a:p>
            <a:pPr algn="l">
              <a:buClrTx/>
              <a:buSzTx/>
              <a:buFontTx/>
            </a:pPr>
            <a:r>
              <a:rPr lang="en-US" altLang="zh-CN" sz="800" b="1">
                <a:latin typeface="Times New Roman" panose="02020603050405020304" pitchFamily="18" charset="0"/>
                <a:cs typeface="Times New Roman" panose="02020603050405020304" pitchFamily="18" charset="0"/>
              </a:rPr>
              <a:t>Concat</a:t>
            </a:r>
            <a:endParaRPr lang="en-US" altLang="zh-CN" sz="800" b="1">
              <a:latin typeface="Times New Roman" panose="02020603050405020304" pitchFamily="18" charset="0"/>
              <a:cs typeface="Times New Roman" panose="02020603050405020304" pitchFamily="18" charset="0"/>
            </a:endParaRPr>
          </a:p>
        </p:txBody>
      </p:sp>
      <p:sp>
        <p:nvSpPr>
          <p:cNvPr id="112" name="文本框 111"/>
          <p:cNvSpPr txBox="1"/>
          <p:nvPr/>
        </p:nvSpPr>
        <p:spPr>
          <a:xfrm>
            <a:off x="2279015" y="4240530"/>
            <a:ext cx="74739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Conv1×1</a:t>
            </a:r>
            <a:endParaRPr lang="en-US" altLang="zh-CN" sz="800" b="1">
              <a:latin typeface="Times New Roman" panose="02020603050405020304" pitchFamily="18" charset="0"/>
              <a:cs typeface="Times New Roman" panose="02020603050405020304" pitchFamily="18" charset="0"/>
            </a:endParaRPr>
          </a:p>
        </p:txBody>
      </p:sp>
      <p:sp>
        <p:nvSpPr>
          <p:cNvPr id="113" name="文本框 112"/>
          <p:cNvSpPr txBox="1"/>
          <p:nvPr/>
        </p:nvSpPr>
        <p:spPr>
          <a:xfrm>
            <a:off x="1426210" y="4244975"/>
            <a:ext cx="574040"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MaxPool</a:t>
            </a:r>
            <a:endParaRPr lang="en-US" altLang="zh-CN" sz="800" b="1">
              <a:latin typeface="Times New Roman" panose="02020603050405020304" pitchFamily="18" charset="0"/>
              <a:cs typeface="Times New Roman" panose="02020603050405020304" pitchFamily="18" charset="0"/>
            </a:endParaRPr>
          </a:p>
        </p:txBody>
      </p:sp>
      <p:graphicFrame>
        <p:nvGraphicFramePr>
          <p:cNvPr id="115" name="对象 114"/>
          <p:cNvGraphicFramePr/>
          <p:nvPr/>
        </p:nvGraphicFramePr>
        <p:xfrm>
          <a:off x="4848860" y="4672330"/>
          <a:ext cx="165100" cy="161290"/>
        </p:xfrm>
        <a:graphic>
          <a:graphicData uri="http://schemas.openxmlformats.org/presentationml/2006/ole">
            <mc:AlternateContent xmlns:mc="http://schemas.openxmlformats.org/markup-compatibility/2006">
              <mc:Choice xmlns:v="urn:schemas-microsoft-com:vml" Requires="v">
                <p:oleObj spid="_x0000_s116" name="" r:id="rId29" imgW="190500" imgH="190500" progId="Equation.KSEE3">
                  <p:embed/>
                </p:oleObj>
              </mc:Choice>
              <mc:Fallback>
                <p:oleObj name="" r:id="rId29" imgW="190500" imgH="190500" progId="Equation.KSEE3">
                  <p:embed/>
                  <p:pic>
                    <p:nvPicPr>
                      <p:cNvPr id="0" name="图片 115"/>
                      <p:cNvPicPr/>
                      <p:nvPr/>
                    </p:nvPicPr>
                    <p:blipFill>
                      <a:blip r:embed="rId30"/>
                      <a:stretch>
                        <a:fillRect/>
                      </a:stretch>
                    </p:blipFill>
                    <p:spPr>
                      <a:xfrm>
                        <a:off x="4848860" y="4672330"/>
                        <a:ext cx="165100" cy="161290"/>
                      </a:xfrm>
                      <a:prstGeom prst="rect">
                        <a:avLst/>
                      </a:prstGeom>
                    </p:spPr>
                  </p:pic>
                </p:oleObj>
              </mc:Fallback>
            </mc:AlternateContent>
          </a:graphicData>
        </a:graphic>
      </p:graphicFrame>
      <p:sp>
        <p:nvSpPr>
          <p:cNvPr id="122" name="矩形 121"/>
          <p:cNvSpPr/>
          <p:nvPr/>
        </p:nvSpPr>
        <p:spPr>
          <a:xfrm rot="5400000">
            <a:off x="4816475" y="4185920"/>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文本框 122"/>
          <p:cNvSpPr txBox="1"/>
          <p:nvPr/>
        </p:nvSpPr>
        <p:spPr>
          <a:xfrm>
            <a:off x="4733925" y="4326255"/>
            <a:ext cx="511175"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LN</a:t>
            </a:r>
            <a:endParaRPr lang="en-US" altLang="zh-CN" sz="1000">
              <a:latin typeface="Times New Roman" panose="02020603050405020304" pitchFamily="18" charset="0"/>
              <a:cs typeface="Times New Roman" panose="02020603050405020304" pitchFamily="18" charset="0"/>
            </a:endParaRPr>
          </a:p>
        </p:txBody>
      </p:sp>
      <p:cxnSp>
        <p:nvCxnSpPr>
          <p:cNvPr id="125" name="直接箭头连接符 124"/>
          <p:cNvCxnSpPr/>
          <p:nvPr/>
        </p:nvCxnSpPr>
        <p:spPr>
          <a:xfrm flipH="1" flipV="1">
            <a:off x="4913630" y="454533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26" name="矩形 125"/>
          <p:cNvSpPr/>
          <p:nvPr/>
        </p:nvSpPr>
        <p:spPr>
          <a:xfrm rot="5400000">
            <a:off x="4816475" y="3792220"/>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27" name="直接箭头连接符 126"/>
          <p:cNvCxnSpPr/>
          <p:nvPr/>
        </p:nvCxnSpPr>
        <p:spPr>
          <a:xfrm flipH="1" flipV="1">
            <a:off x="4912360" y="416941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28" name="文本框 127"/>
          <p:cNvSpPr txBox="1"/>
          <p:nvPr/>
        </p:nvSpPr>
        <p:spPr>
          <a:xfrm>
            <a:off x="4690745" y="3948430"/>
            <a:ext cx="53975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MtfE</a:t>
            </a:r>
            <a:endParaRPr lang="en-US" altLang="zh-CN" sz="1000">
              <a:latin typeface="Times New Roman" panose="02020603050405020304" pitchFamily="18" charset="0"/>
              <a:cs typeface="Times New Roman" panose="02020603050405020304" pitchFamily="18" charset="0"/>
            </a:endParaRPr>
          </a:p>
        </p:txBody>
      </p:sp>
      <p:cxnSp>
        <p:nvCxnSpPr>
          <p:cNvPr id="129" name="直接箭头连接符 128"/>
          <p:cNvCxnSpPr/>
          <p:nvPr/>
        </p:nvCxnSpPr>
        <p:spPr>
          <a:xfrm flipH="1" flipV="1">
            <a:off x="4911090" y="3772535"/>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30" name="椭圆 129"/>
          <p:cNvSpPr/>
          <p:nvPr/>
        </p:nvSpPr>
        <p:spPr>
          <a:xfrm>
            <a:off x="4832985" y="3614420"/>
            <a:ext cx="158115" cy="158115"/>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文本框 130"/>
          <p:cNvSpPr txBox="1"/>
          <p:nvPr/>
        </p:nvSpPr>
        <p:spPr>
          <a:xfrm>
            <a:off x="4824095" y="3545840"/>
            <a:ext cx="76200" cy="92075"/>
          </a:xfrm>
          <a:prstGeom prst="rect">
            <a:avLst/>
          </a:prstGeom>
          <a:noFill/>
        </p:spPr>
        <p:txBody>
          <a:bodyPr wrap="square" rtlCol="0">
            <a:noAutofit/>
          </a:bodyPr>
          <a:p>
            <a:r>
              <a:rPr lang="en-US" altLang="zh-CN"/>
              <a:t>+</a:t>
            </a:r>
            <a:endParaRPr lang="en-US" altLang="zh-CN"/>
          </a:p>
        </p:txBody>
      </p:sp>
      <p:cxnSp>
        <p:nvCxnSpPr>
          <p:cNvPr id="132" name="直接连接符 131"/>
          <p:cNvCxnSpPr/>
          <p:nvPr/>
        </p:nvCxnSpPr>
        <p:spPr>
          <a:xfrm>
            <a:off x="4921250" y="4650740"/>
            <a:ext cx="333375" cy="31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34" name="直接连接符 133"/>
          <p:cNvCxnSpPr/>
          <p:nvPr/>
        </p:nvCxnSpPr>
        <p:spPr>
          <a:xfrm flipH="1" flipV="1">
            <a:off x="5251450" y="3693795"/>
            <a:ext cx="3175" cy="96520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37" name="直接箭头连接符 136"/>
          <p:cNvCxnSpPr/>
          <p:nvPr/>
        </p:nvCxnSpPr>
        <p:spPr>
          <a:xfrm flipH="1" flipV="1">
            <a:off x="4991100" y="3696970"/>
            <a:ext cx="25400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38" name="直接箭头连接符 137"/>
          <p:cNvCxnSpPr/>
          <p:nvPr/>
        </p:nvCxnSpPr>
        <p:spPr>
          <a:xfrm flipH="1" flipV="1">
            <a:off x="4908550" y="3449955"/>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39" name="矩形 138"/>
          <p:cNvSpPr/>
          <p:nvPr/>
        </p:nvSpPr>
        <p:spPr>
          <a:xfrm rot="5400000">
            <a:off x="4816475" y="3098800"/>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0" name="矩形 139"/>
          <p:cNvSpPr/>
          <p:nvPr/>
        </p:nvSpPr>
        <p:spPr>
          <a:xfrm rot="5400000">
            <a:off x="4816475" y="2733675"/>
            <a:ext cx="196850" cy="514350"/>
          </a:xfrm>
          <a:prstGeom prst="rect">
            <a:avLst/>
          </a:prstGeom>
          <a:solidFill>
            <a:srgbClr val="FBE5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1" name="文本框 140"/>
          <p:cNvSpPr txBox="1"/>
          <p:nvPr/>
        </p:nvSpPr>
        <p:spPr>
          <a:xfrm>
            <a:off x="4732020" y="3240405"/>
            <a:ext cx="480695"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GN</a:t>
            </a:r>
            <a:endParaRPr lang="en-US" altLang="zh-CN" sz="1000">
              <a:latin typeface="Times New Roman" panose="02020603050405020304" pitchFamily="18" charset="0"/>
              <a:cs typeface="Times New Roman" panose="02020603050405020304" pitchFamily="18" charset="0"/>
            </a:endParaRPr>
          </a:p>
        </p:txBody>
      </p:sp>
      <p:cxnSp>
        <p:nvCxnSpPr>
          <p:cNvPr id="142" name="直接箭头连接符 141"/>
          <p:cNvCxnSpPr/>
          <p:nvPr/>
        </p:nvCxnSpPr>
        <p:spPr>
          <a:xfrm flipH="1" flipV="1">
            <a:off x="4911090" y="3095625"/>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43" name="文本框 142"/>
          <p:cNvSpPr txBox="1"/>
          <p:nvPr/>
        </p:nvSpPr>
        <p:spPr>
          <a:xfrm>
            <a:off x="4701540" y="2872105"/>
            <a:ext cx="455295"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MLP</a:t>
            </a:r>
            <a:endParaRPr lang="en-US" altLang="zh-CN" sz="1000">
              <a:latin typeface="Times New Roman" panose="02020603050405020304" pitchFamily="18" charset="0"/>
              <a:cs typeface="Times New Roman" panose="02020603050405020304" pitchFamily="18" charset="0"/>
            </a:endParaRPr>
          </a:p>
        </p:txBody>
      </p:sp>
      <p:sp>
        <p:nvSpPr>
          <p:cNvPr id="144" name="椭圆 143"/>
          <p:cNvSpPr/>
          <p:nvPr/>
        </p:nvSpPr>
        <p:spPr>
          <a:xfrm>
            <a:off x="4832985" y="2572385"/>
            <a:ext cx="158115" cy="158115"/>
          </a:xfrm>
          <a:prstGeom prst="ellipse">
            <a:avLst/>
          </a:prstGeom>
          <a:solidFill>
            <a:schemeClr val="tx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45" name="直接箭头连接符 144"/>
          <p:cNvCxnSpPr/>
          <p:nvPr/>
        </p:nvCxnSpPr>
        <p:spPr>
          <a:xfrm flipH="1" flipV="1">
            <a:off x="4911090" y="273050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46" name="直接连接符 145"/>
          <p:cNvCxnSpPr/>
          <p:nvPr/>
        </p:nvCxnSpPr>
        <p:spPr>
          <a:xfrm>
            <a:off x="4918075" y="3576955"/>
            <a:ext cx="333375" cy="3175"/>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47" name="直接连接符 146"/>
          <p:cNvCxnSpPr/>
          <p:nvPr/>
        </p:nvCxnSpPr>
        <p:spPr>
          <a:xfrm flipH="1" flipV="1">
            <a:off x="5245735" y="2658110"/>
            <a:ext cx="2540" cy="9283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48" name="直接箭头连接符 147"/>
          <p:cNvCxnSpPr/>
          <p:nvPr/>
        </p:nvCxnSpPr>
        <p:spPr>
          <a:xfrm flipH="1" flipV="1">
            <a:off x="4994275" y="2658745"/>
            <a:ext cx="254000" cy="317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49" name="文本框 148"/>
          <p:cNvSpPr txBox="1"/>
          <p:nvPr/>
        </p:nvSpPr>
        <p:spPr>
          <a:xfrm>
            <a:off x="4824730" y="2504440"/>
            <a:ext cx="76200" cy="92075"/>
          </a:xfrm>
          <a:prstGeom prst="rect">
            <a:avLst/>
          </a:prstGeom>
          <a:noFill/>
        </p:spPr>
        <p:txBody>
          <a:bodyPr wrap="square" rtlCol="0">
            <a:noAutofit/>
          </a:bodyPr>
          <a:p>
            <a:r>
              <a:rPr lang="en-US" altLang="zh-CN"/>
              <a:t>+</a:t>
            </a:r>
            <a:endParaRPr lang="en-US" altLang="zh-CN"/>
          </a:p>
        </p:txBody>
      </p:sp>
      <p:cxnSp>
        <p:nvCxnSpPr>
          <p:cNvPr id="150" name="直接箭头连接符 149"/>
          <p:cNvCxnSpPr/>
          <p:nvPr/>
        </p:nvCxnSpPr>
        <p:spPr>
          <a:xfrm flipH="1" flipV="1">
            <a:off x="4908550" y="2410460"/>
            <a:ext cx="2540" cy="161925"/>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57" name="直接连接符 156"/>
          <p:cNvCxnSpPr/>
          <p:nvPr/>
        </p:nvCxnSpPr>
        <p:spPr>
          <a:xfrm flipH="1">
            <a:off x="3903980" y="4178300"/>
            <a:ext cx="733425" cy="650875"/>
          </a:xfrm>
          <a:prstGeom prst="line">
            <a:avLst/>
          </a:prstGeom>
          <a:ln w="12700" cap="flat" cmpd="sng" algn="ctr">
            <a:solidFill>
              <a:schemeClr val="tx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159" name="直接连接符 158"/>
          <p:cNvCxnSpPr/>
          <p:nvPr/>
        </p:nvCxnSpPr>
        <p:spPr>
          <a:xfrm flipH="1" flipV="1">
            <a:off x="3892550" y="2840990"/>
            <a:ext cx="767715" cy="1093470"/>
          </a:xfrm>
          <a:prstGeom prst="line">
            <a:avLst/>
          </a:prstGeom>
          <a:ln w="1270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83" name="文本框 182"/>
              <p:cNvSpPr txBox="1"/>
              <p:nvPr/>
            </p:nvSpPr>
            <p:spPr>
              <a:xfrm>
                <a:off x="647065" y="3710940"/>
                <a:ext cx="208915" cy="29908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𝑋</m:t>
                      </m:r>
                    </m:oMath>
                  </m:oMathPara>
                </a14:m>
                <a:endParaRPr lang="zh-CN" altLang="en-US"/>
              </a:p>
            </p:txBody>
          </p:sp>
        </mc:Choice>
        <mc:Fallback>
          <p:sp>
            <p:nvSpPr>
              <p:cNvPr id="183" name="文本框 182"/>
              <p:cNvSpPr txBox="1">
                <a:spLocks noRot="1" noChangeAspect="1" noMove="1" noResize="1" noEditPoints="1" noAdjustHandles="1" noChangeArrowheads="1" noChangeShapeType="1" noTextEdit="1"/>
              </p:cNvSpPr>
              <p:nvPr/>
            </p:nvSpPr>
            <p:spPr>
              <a:xfrm>
                <a:off x="647065" y="3710940"/>
                <a:ext cx="208915" cy="299085"/>
              </a:xfrm>
              <a:prstGeom prst="rect">
                <a:avLst/>
              </a:prstGeom>
              <a:blipFill rotWithShape="1">
                <a:blip r:embed="rId31"/>
                <a:stretch>
                  <a:fillRect/>
                </a:stretch>
              </a:blipFill>
            </p:spPr>
            <p:txBody>
              <a:bodyPr/>
              <a:lstStyle/>
              <a:p>
                <a:r>
                  <a:rPr lang="zh-CN" altLang="en-US">
                    <a:noFill/>
                  </a:rPr>
                  <a:t> </a:t>
                </a:r>
              </a:p>
            </p:txBody>
          </p:sp>
        </mc:Fallback>
      </mc:AlternateContent>
      <p:cxnSp>
        <p:nvCxnSpPr>
          <p:cNvPr id="184" name="直接连接符 183"/>
          <p:cNvCxnSpPr/>
          <p:nvPr/>
        </p:nvCxnSpPr>
        <p:spPr>
          <a:xfrm flipV="1">
            <a:off x="5303520" y="3079115"/>
            <a:ext cx="1323975" cy="292100"/>
          </a:xfrm>
          <a:prstGeom prst="line">
            <a:avLst/>
          </a:prstGeom>
          <a:ln w="25400" cap="rnd">
            <a:solidFill>
              <a:schemeClr val="tx1"/>
            </a:solidFill>
            <a:prstDash val="sysDot"/>
            <a:round/>
            <a:headEnd type="triangle"/>
          </a:ln>
        </p:spPr>
        <p:style>
          <a:lnRef idx="0">
            <a:srgbClr val="FFFFFF"/>
          </a:lnRef>
          <a:fillRef idx="0">
            <a:srgbClr val="FFFFFF"/>
          </a:fillRef>
          <a:effectRef idx="0">
            <a:srgbClr val="FFFFFF"/>
          </a:effectRef>
          <a:fontRef idx="minor">
            <a:schemeClr val="tx1"/>
          </a:fontRef>
        </p:style>
      </p:cxnSp>
      <p:sp>
        <p:nvSpPr>
          <p:cNvPr id="185" name="文本框 184"/>
          <p:cNvSpPr txBox="1"/>
          <p:nvPr/>
        </p:nvSpPr>
        <p:spPr>
          <a:xfrm>
            <a:off x="1408430" y="4493260"/>
            <a:ext cx="586105" cy="213995"/>
          </a:xfrm>
          <a:prstGeom prst="rect">
            <a:avLst/>
          </a:prstGeom>
          <a:noFill/>
        </p:spPr>
        <p:txBody>
          <a:bodyPr wrap="square" rtlCol="0">
            <a:spAutoFit/>
          </a:bodyPr>
          <a:p>
            <a:r>
              <a:rPr lang="en-US" altLang="zh-CN" sz="800" b="1">
                <a:latin typeface="Times New Roman" panose="02020603050405020304" pitchFamily="18" charset="0"/>
                <a:cs typeface="Times New Roman" panose="02020603050405020304" pitchFamily="18" charset="0"/>
              </a:rPr>
              <a:t>shortcat</a:t>
            </a:r>
            <a:endParaRPr lang="en-US" altLang="zh-CN" sz="800" b="1">
              <a:latin typeface="Times New Roman" panose="02020603050405020304" pitchFamily="18" charset="0"/>
              <a:cs typeface="Times New Roman" panose="02020603050405020304" pitchFamily="18" charset="0"/>
            </a:endParaRPr>
          </a:p>
        </p:txBody>
      </p:sp>
      <p:sp>
        <p:nvSpPr>
          <p:cNvPr id="186" name="立方体 185"/>
          <p:cNvSpPr/>
          <p:nvPr/>
        </p:nvSpPr>
        <p:spPr>
          <a:xfrm>
            <a:off x="886460" y="2192655"/>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立方体 186"/>
          <p:cNvSpPr/>
          <p:nvPr/>
        </p:nvSpPr>
        <p:spPr>
          <a:xfrm>
            <a:off x="2889885" y="2192655"/>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8" name="立方体 187"/>
          <p:cNvSpPr/>
          <p:nvPr/>
        </p:nvSpPr>
        <p:spPr>
          <a:xfrm>
            <a:off x="3521710" y="2192020"/>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9" name="立方体 188"/>
          <p:cNvSpPr/>
          <p:nvPr/>
        </p:nvSpPr>
        <p:spPr>
          <a:xfrm>
            <a:off x="1996440" y="2192655"/>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立方体 191"/>
          <p:cNvSpPr/>
          <p:nvPr/>
        </p:nvSpPr>
        <p:spPr>
          <a:xfrm>
            <a:off x="886460" y="1129030"/>
            <a:ext cx="864235"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立方体 192"/>
          <p:cNvSpPr/>
          <p:nvPr/>
        </p:nvSpPr>
        <p:spPr>
          <a:xfrm>
            <a:off x="2000885" y="1656080"/>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4" name="直接箭头连接符 193"/>
          <p:cNvCxnSpPr>
            <a:stCxn id="186" idx="0"/>
            <a:endCxn id="193" idx="3"/>
          </p:cNvCxnSpPr>
          <p:nvPr/>
        </p:nvCxnSpPr>
        <p:spPr>
          <a:xfrm flipV="1">
            <a:off x="1342390" y="1846580"/>
            <a:ext cx="949325" cy="3460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195" name="直接箭头连接符 194"/>
          <p:cNvCxnSpPr/>
          <p:nvPr/>
        </p:nvCxnSpPr>
        <p:spPr>
          <a:xfrm flipV="1">
            <a:off x="2298065" y="184658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96" name="立方体 195"/>
          <p:cNvSpPr/>
          <p:nvPr/>
        </p:nvSpPr>
        <p:spPr>
          <a:xfrm>
            <a:off x="2900680" y="1661795"/>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7" name="直接箭头连接符 196"/>
          <p:cNvCxnSpPr/>
          <p:nvPr/>
        </p:nvCxnSpPr>
        <p:spPr>
          <a:xfrm>
            <a:off x="2629535" y="1755775"/>
            <a:ext cx="263525" cy="571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sp>
        <p:nvSpPr>
          <p:cNvPr id="201" name="立方体 200"/>
          <p:cNvSpPr/>
          <p:nvPr/>
        </p:nvSpPr>
        <p:spPr>
          <a:xfrm>
            <a:off x="3521710" y="1123315"/>
            <a:ext cx="21590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3" name="立方体 202"/>
          <p:cNvSpPr/>
          <p:nvPr/>
        </p:nvSpPr>
        <p:spPr>
          <a:xfrm>
            <a:off x="2000885" y="1129030"/>
            <a:ext cx="62865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立方体 204"/>
          <p:cNvSpPr/>
          <p:nvPr/>
        </p:nvSpPr>
        <p:spPr>
          <a:xfrm>
            <a:off x="2900680" y="1130300"/>
            <a:ext cx="332740" cy="190500"/>
          </a:xfrm>
          <a:prstGeom prst="cube">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06" name="直接箭头连接符 205"/>
          <p:cNvCxnSpPr/>
          <p:nvPr/>
        </p:nvCxnSpPr>
        <p:spPr>
          <a:xfrm flipV="1">
            <a:off x="1299845" y="1320800"/>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09" name="直接箭头连接符 208"/>
          <p:cNvCxnSpPr/>
          <p:nvPr/>
        </p:nvCxnSpPr>
        <p:spPr>
          <a:xfrm>
            <a:off x="3227705" y="12179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0" name="直接箭头连接符 209"/>
          <p:cNvCxnSpPr/>
          <p:nvPr/>
        </p:nvCxnSpPr>
        <p:spPr>
          <a:xfrm>
            <a:off x="2590800" y="12179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1" name="直接箭头连接符 210"/>
          <p:cNvCxnSpPr/>
          <p:nvPr/>
        </p:nvCxnSpPr>
        <p:spPr>
          <a:xfrm>
            <a:off x="1701800" y="1217930"/>
            <a:ext cx="299085" cy="0"/>
          </a:xfrm>
          <a:prstGeom prst="straightConnector1">
            <a:avLst/>
          </a:prstGeom>
          <a:ln>
            <a:solidFill>
              <a:srgbClr val="7030A0"/>
            </a:solidFill>
            <a:headEnd type="triangle"/>
            <a:tailEnd type="none"/>
          </a:ln>
        </p:spPr>
        <p:style>
          <a:lnRef idx="2">
            <a:schemeClr val="accent1"/>
          </a:lnRef>
          <a:fillRef idx="0">
            <a:srgbClr val="FFFFFF"/>
          </a:fillRef>
          <a:effectRef idx="0">
            <a:srgbClr val="FFFFFF"/>
          </a:effectRef>
          <a:fontRef idx="minor">
            <a:schemeClr val="tx1"/>
          </a:fontRef>
        </p:style>
      </p:cxnSp>
      <p:cxnSp>
        <p:nvCxnSpPr>
          <p:cNvPr id="212" name="直接箭头连接符 211"/>
          <p:cNvCxnSpPr/>
          <p:nvPr/>
        </p:nvCxnSpPr>
        <p:spPr>
          <a:xfrm flipV="1">
            <a:off x="3227705" y="1320800"/>
            <a:ext cx="289560" cy="358775"/>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cxnSp>
        <p:nvCxnSpPr>
          <p:cNvPr id="218" name="直接箭头连接符 217"/>
          <p:cNvCxnSpPr/>
          <p:nvPr/>
        </p:nvCxnSpPr>
        <p:spPr>
          <a:xfrm>
            <a:off x="3951605" y="1069340"/>
            <a:ext cx="365760" cy="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219" name="文本框 218"/>
          <p:cNvSpPr txBox="1"/>
          <p:nvPr/>
        </p:nvSpPr>
        <p:spPr>
          <a:xfrm>
            <a:off x="3890010" y="1068705"/>
            <a:ext cx="57150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Conv</a:t>
            </a:r>
            <a:endParaRPr lang="en-US" altLang="zh-CN" sz="1000">
              <a:latin typeface="Times New Roman" panose="02020603050405020304" pitchFamily="18" charset="0"/>
              <a:cs typeface="Times New Roman" panose="02020603050405020304" pitchFamily="18" charset="0"/>
            </a:endParaRPr>
          </a:p>
        </p:txBody>
      </p:sp>
      <p:cxnSp>
        <p:nvCxnSpPr>
          <p:cNvPr id="220" name="直接箭头连接符 219"/>
          <p:cNvCxnSpPr/>
          <p:nvPr/>
        </p:nvCxnSpPr>
        <p:spPr>
          <a:xfrm>
            <a:off x="3951605" y="1742440"/>
            <a:ext cx="365760" cy="0"/>
          </a:xfrm>
          <a:prstGeom prst="straightConnector1">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21" name="直接箭头连接符 220"/>
          <p:cNvCxnSpPr/>
          <p:nvPr/>
        </p:nvCxnSpPr>
        <p:spPr>
          <a:xfrm>
            <a:off x="3951605" y="1390015"/>
            <a:ext cx="365760" cy="0"/>
          </a:xfrm>
          <a:prstGeom prst="straightConnector1">
            <a:avLst/>
          </a:prstGeom>
          <a:ln>
            <a:solidFill>
              <a:srgbClr val="00B050"/>
            </a:solidFill>
            <a:tailEnd type="triangle"/>
          </a:ln>
        </p:spPr>
        <p:style>
          <a:lnRef idx="2">
            <a:schemeClr val="accent1"/>
          </a:lnRef>
          <a:fillRef idx="0">
            <a:srgbClr val="FFFFFF"/>
          </a:fillRef>
          <a:effectRef idx="0">
            <a:srgbClr val="FFFFFF"/>
          </a:effectRef>
          <a:fontRef idx="minor">
            <a:schemeClr val="tx1"/>
          </a:fontRef>
        </p:style>
      </p:cxnSp>
      <p:sp>
        <p:nvSpPr>
          <p:cNvPr id="222" name="文本框 221"/>
          <p:cNvSpPr txBox="1"/>
          <p:nvPr/>
        </p:nvSpPr>
        <p:spPr>
          <a:xfrm>
            <a:off x="3710940" y="1386840"/>
            <a:ext cx="83058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downsample</a:t>
            </a:r>
            <a:endParaRPr lang="en-US" altLang="zh-CN" sz="1000">
              <a:latin typeface="Times New Roman" panose="02020603050405020304" pitchFamily="18" charset="0"/>
              <a:cs typeface="Times New Roman" panose="02020603050405020304" pitchFamily="18" charset="0"/>
            </a:endParaRPr>
          </a:p>
        </p:txBody>
      </p:sp>
      <p:sp>
        <p:nvSpPr>
          <p:cNvPr id="223" name="文本框 222"/>
          <p:cNvSpPr txBox="1"/>
          <p:nvPr/>
        </p:nvSpPr>
        <p:spPr>
          <a:xfrm>
            <a:off x="3837305" y="1739900"/>
            <a:ext cx="82296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shortcut</a:t>
            </a:r>
            <a:endParaRPr lang="en-US" altLang="zh-CN" sz="1000">
              <a:latin typeface="Times New Roman" panose="02020603050405020304" pitchFamily="18" charset="0"/>
              <a:cs typeface="Times New Roman" panose="02020603050405020304" pitchFamily="18" charset="0"/>
            </a:endParaRPr>
          </a:p>
        </p:txBody>
      </p:sp>
      <p:cxnSp>
        <p:nvCxnSpPr>
          <p:cNvPr id="224" name="直接箭头连接符 223"/>
          <p:cNvCxnSpPr/>
          <p:nvPr/>
        </p:nvCxnSpPr>
        <p:spPr>
          <a:xfrm>
            <a:off x="3951605" y="2052320"/>
            <a:ext cx="365760" cy="0"/>
          </a:xfrm>
          <a:prstGeom prst="straightConnector1">
            <a:avLst/>
          </a:prstGeom>
          <a:ln>
            <a:solidFill>
              <a:srgbClr val="7030A0"/>
            </a:solidFill>
            <a:tailEnd type="triangle"/>
          </a:ln>
        </p:spPr>
        <p:style>
          <a:lnRef idx="2">
            <a:schemeClr val="accent1"/>
          </a:lnRef>
          <a:fillRef idx="0">
            <a:srgbClr val="FFFFFF"/>
          </a:fillRef>
          <a:effectRef idx="0">
            <a:srgbClr val="FFFFFF"/>
          </a:effectRef>
          <a:fontRef idx="minor">
            <a:schemeClr val="tx1"/>
          </a:fontRef>
        </p:style>
      </p:cxnSp>
      <p:sp>
        <p:nvSpPr>
          <p:cNvPr id="225" name="文本框 224"/>
          <p:cNvSpPr txBox="1"/>
          <p:nvPr/>
        </p:nvSpPr>
        <p:spPr>
          <a:xfrm>
            <a:off x="3806825" y="2052320"/>
            <a:ext cx="701040" cy="245110"/>
          </a:xfrm>
          <a:prstGeom prst="rect">
            <a:avLst/>
          </a:prstGeom>
          <a:noFill/>
        </p:spPr>
        <p:txBody>
          <a:bodyPr wrap="square" rtlCol="0">
            <a:spAutoFit/>
          </a:bodyPr>
          <a:p>
            <a:r>
              <a:rPr lang="en-US" altLang="zh-CN" sz="1000">
                <a:latin typeface="Times New Roman" panose="02020603050405020304" pitchFamily="18" charset="0"/>
                <a:cs typeface="Times New Roman" panose="02020603050405020304" pitchFamily="18" charset="0"/>
              </a:rPr>
              <a:t>unsample</a:t>
            </a:r>
            <a:endParaRPr lang="en-US" altLang="zh-CN" sz="1000">
              <a:latin typeface="Times New Roman" panose="02020603050405020304" pitchFamily="18" charset="0"/>
              <a:cs typeface="Times New Roman" panose="02020603050405020304" pitchFamily="18" charset="0"/>
            </a:endParaRPr>
          </a:p>
        </p:txBody>
      </p:sp>
      <p:cxnSp>
        <p:nvCxnSpPr>
          <p:cNvPr id="228" name="直接箭头连接符 227"/>
          <p:cNvCxnSpPr/>
          <p:nvPr/>
        </p:nvCxnSpPr>
        <p:spPr>
          <a:xfrm flipV="1">
            <a:off x="1302385" y="9017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29" name="直接箭头连接符 228"/>
          <p:cNvCxnSpPr/>
          <p:nvPr/>
        </p:nvCxnSpPr>
        <p:spPr>
          <a:xfrm flipV="1">
            <a:off x="2305050" y="9017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30" name="直接箭头连接符 229"/>
          <p:cNvCxnSpPr/>
          <p:nvPr/>
        </p:nvCxnSpPr>
        <p:spPr>
          <a:xfrm flipV="1">
            <a:off x="3049270" y="9017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31" name="直接箭头连接符 230"/>
          <p:cNvCxnSpPr/>
          <p:nvPr/>
        </p:nvCxnSpPr>
        <p:spPr>
          <a:xfrm flipV="1">
            <a:off x="3629660" y="901700"/>
            <a:ext cx="5080" cy="228600"/>
          </a:xfrm>
          <a:prstGeom prst="straightConnector1">
            <a:avLst/>
          </a:prstGeom>
          <a:ln>
            <a:tailEnd type="triangle"/>
          </a:ln>
        </p:spPr>
        <p:style>
          <a:lnRef idx="2">
            <a:schemeClr val="accent1"/>
          </a:lnRef>
          <a:fillRef idx="0">
            <a:srgbClr val="FFFFFF"/>
          </a:fillRef>
          <a:effectRef idx="0">
            <a:srgbClr val="FFFFFF"/>
          </a:effectRef>
          <a:fontRef idx="minor">
            <a:schemeClr val="tx1"/>
          </a:fontRef>
        </p:style>
      </p:cxnSp>
      <p:cxnSp>
        <p:nvCxnSpPr>
          <p:cNvPr id="232" name="直接箭头连接符 231"/>
          <p:cNvCxnSpPr/>
          <p:nvPr/>
        </p:nvCxnSpPr>
        <p:spPr>
          <a:xfrm flipV="1">
            <a:off x="3049270" y="132080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3" name="直接箭头连接符 232"/>
          <p:cNvCxnSpPr/>
          <p:nvPr/>
        </p:nvCxnSpPr>
        <p:spPr>
          <a:xfrm flipV="1">
            <a:off x="2305050" y="1319530"/>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4" name="直接箭头连接符 233"/>
          <p:cNvCxnSpPr/>
          <p:nvPr/>
        </p:nvCxnSpPr>
        <p:spPr>
          <a:xfrm flipV="1">
            <a:off x="3047365" y="1852295"/>
            <a:ext cx="0" cy="336550"/>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235" name="直接箭头连接符 234"/>
          <p:cNvCxnSpPr/>
          <p:nvPr/>
        </p:nvCxnSpPr>
        <p:spPr>
          <a:xfrm flipV="1">
            <a:off x="3622040" y="1318895"/>
            <a:ext cx="7620" cy="869950"/>
          </a:xfrm>
          <a:prstGeom prst="straightConnector1">
            <a:avLst/>
          </a:prstGeom>
          <a:ln>
            <a:solidFill>
              <a:schemeClr val="tx1"/>
            </a:solidFill>
            <a:headEnd type="none"/>
            <a:tailEnd type="triangle"/>
          </a:ln>
        </p:spPr>
        <p:style>
          <a:lnRef idx="2">
            <a:schemeClr val="accent1"/>
          </a:lnRef>
          <a:fillRef idx="0">
            <a:srgbClr val="FFFFFF"/>
          </a:fillRef>
          <a:effectRef idx="0">
            <a:srgbClr val="FFFFFF"/>
          </a:effectRef>
          <a:fontRef idx="minor">
            <a:schemeClr val="tx1"/>
          </a:fontRef>
        </p:style>
      </p:cxnSp>
      <p:cxnSp>
        <p:nvCxnSpPr>
          <p:cNvPr id="237" name="曲线连接符 236"/>
          <p:cNvCxnSpPr/>
          <p:nvPr/>
        </p:nvCxnSpPr>
        <p:spPr>
          <a:xfrm rot="10800000" flipH="1">
            <a:off x="1995805" y="1327785"/>
            <a:ext cx="179705" cy="983615"/>
          </a:xfrm>
          <a:prstGeom prst="curvedConnector4">
            <a:avLst>
              <a:gd name="adj1" fmla="val -68904"/>
              <a:gd name="adj2" fmla="val 7695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cxnSp>
        <p:nvCxnSpPr>
          <p:cNvPr id="238" name="曲线连接符 237"/>
          <p:cNvCxnSpPr/>
          <p:nvPr/>
        </p:nvCxnSpPr>
        <p:spPr>
          <a:xfrm rot="10800000" flipH="1">
            <a:off x="2900680" y="1318895"/>
            <a:ext cx="179705" cy="983615"/>
          </a:xfrm>
          <a:prstGeom prst="curvedConnector4">
            <a:avLst>
              <a:gd name="adj1" fmla="val -68904"/>
              <a:gd name="adj2" fmla="val 76952"/>
            </a:avLst>
          </a:prstGeom>
          <a:ln>
            <a:solidFill>
              <a:srgbClr val="FF0000"/>
            </a:solidFill>
            <a:tailEnd type="triangle"/>
          </a:ln>
        </p:spPr>
        <p:style>
          <a:lnRef idx="2">
            <a:schemeClr val="accent1"/>
          </a:lnRef>
          <a:fillRef idx="0">
            <a:srgbClr val="FFFFFF"/>
          </a:fillRef>
          <a:effectRef idx="0">
            <a:srgbClr val="FFFFFF"/>
          </a:effectRef>
          <a:fontRef idx="minor">
            <a:schemeClr val="tx1"/>
          </a:fontRef>
        </p:style>
      </p:cxnSp>
      <p:sp>
        <p:nvSpPr>
          <p:cNvPr id="239" name="矩形 238"/>
          <p:cNvSpPr/>
          <p:nvPr/>
        </p:nvSpPr>
        <p:spPr>
          <a:xfrm>
            <a:off x="886460" y="650240"/>
            <a:ext cx="2844165" cy="259080"/>
          </a:xfrm>
          <a:prstGeom prst="rect">
            <a:avLst/>
          </a:prstGeom>
          <a:solidFill>
            <a:srgbClr val="C4D2D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文本框 241"/>
          <p:cNvSpPr txBox="1"/>
          <p:nvPr/>
        </p:nvSpPr>
        <p:spPr>
          <a:xfrm>
            <a:off x="1391285" y="627380"/>
            <a:ext cx="1997075" cy="299085"/>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Cls module  </a:t>
            </a:r>
            <a:r>
              <a:rPr lang="en-US" altLang="zh-CN"/>
              <a:t>&amp;  </a:t>
            </a:r>
            <a:r>
              <a:rPr lang="en-US" altLang="zh-CN" sz="1200">
                <a:latin typeface="Times New Roman" panose="02020603050405020304" pitchFamily="18" charset="0"/>
                <a:cs typeface="Times New Roman" panose="02020603050405020304" pitchFamily="18" charset="0"/>
              </a:rPr>
              <a:t>Reg module</a:t>
            </a:r>
            <a:endParaRPr lang="en-US" altLang="zh-CN" sz="1200">
              <a:latin typeface="Times New Roman" panose="02020603050405020304" pitchFamily="18" charset="0"/>
              <a:cs typeface="Times New Roman" panose="02020603050405020304" pitchFamily="18" charset="0"/>
            </a:endParaRPr>
          </a:p>
        </p:txBody>
      </p:sp>
      <p:pic>
        <p:nvPicPr>
          <p:cNvPr id="246" name="图片 245" descr="微信图片_20240806102442"/>
          <p:cNvPicPr>
            <a:picLocks noChangeAspect="1"/>
          </p:cNvPicPr>
          <p:nvPr/>
        </p:nvPicPr>
        <p:blipFill>
          <a:blip r:embed="rId32"/>
          <a:stretch>
            <a:fillRect/>
          </a:stretch>
        </p:blipFill>
        <p:spPr>
          <a:xfrm>
            <a:off x="7210425" y="0"/>
            <a:ext cx="1933575" cy="464820"/>
          </a:xfrm>
          <a:prstGeom prst="rect">
            <a:avLst/>
          </a:prstGeom>
        </p:spPr>
      </p:pic>
      <p:sp>
        <p:nvSpPr>
          <p:cNvPr id="10" name="文本框 9"/>
          <p:cNvSpPr txBox="1"/>
          <p:nvPr/>
        </p:nvSpPr>
        <p:spPr>
          <a:xfrm>
            <a:off x="8734425" y="4878070"/>
            <a:ext cx="370840" cy="299085"/>
          </a:xfrm>
          <a:prstGeom prst="rect">
            <a:avLst/>
          </a:prstGeom>
          <a:noFill/>
        </p:spPr>
        <p:txBody>
          <a:bodyPr wrap="square" rtlCol="0">
            <a:spAutoFit/>
          </a:bodyPr>
          <a:p>
            <a:r>
              <a:rPr lang="en-US" altLang="zh-CN"/>
              <a:t>9</a:t>
            </a:r>
            <a:endParaRPr lang="en-US" altLang="zh-CN"/>
          </a:p>
        </p:txBody>
      </p:sp>
      <p:sp>
        <p:nvSpPr>
          <p:cNvPr id="11" name="文本框 6"/>
          <p:cNvSpPr txBox="1">
            <a:spLocks noChangeArrowheads="1"/>
          </p:cNvSpPr>
          <p:nvPr/>
        </p:nvSpPr>
        <p:spPr bwMode="auto">
          <a:xfrm>
            <a:off x="4371657" y="113933"/>
            <a:ext cx="12401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PipeLine</a:t>
            </a:r>
            <a:endParaRPr lang="en-US" altLang="zh-CN" dirty="0">
              <a:sym typeface="+mn-lt"/>
            </a:endParaRPr>
          </a:p>
        </p:txBody>
      </p:sp>
      <p:cxnSp>
        <p:nvCxnSpPr>
          <p:cNvPr id="15" name="直接箭头连接符 14"/>
          <p:cNvCxnSpPr/>
          <p:nvPr/>
        </p:nvCxnSpPr>
        <p:spPr>
          <a:xfrm flipH="1">
            <a:off x="4487545" y="694690"/>
            <a:ext cx="1108710" cy="843280"/>
          </a:xfrm>
          <a:prstGeom prst="straightConnector1">
            <a:avLst/>
          </a:prstGeom>
          <a:ln w="25400" cap="rnd">
            <a:solidFill>
              <a:schemeClr val="tx1"/>
            </a:solidFill>
            <a:prstDash val="sysDot"/>
            <a:round/>
            <a:tailEnd type="triangle"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0.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1.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2.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3.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4.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5.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6.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7.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8.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19.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0.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DIAGRAM_VIRTUALLY_FRAME" val="{&quot;height&quot;:74.5,&quot;left&quot;:242.35,&quot;top&quot;:259.65,&quot;width&quot;:235.15}"/>
</p:tagLst>
</file>

<file path=ppt/tags/tag25.xml><?xml version="1.0" encoding="utf-8"?>
<p:tagLst xmlns:p="http://schemas.openxmlformats.org/presentationml/2006/main">
  <p:tag name="KSO_WM_DIAGRAM_VIRTUALLY_FRAME" val="{&quot;height&quot;:74.5,&quot;left&quot;:242.35,&quot;top&quot;:259.65,&quot;width&quot;:235.15}"/>
</p:tagLst>
</file>

<file path=ppt/tags/tag26.xml><?xml version="1.0" encoding="utf-8"?>
<p:tagLst xmlns:p="http://schemas.openxmlformats.org/presentationml/2006/main">
  <p:tag name="KSO_WM_DIAGRAM_VIRTUALLY_FRAME" val="{&quot;height&quot;:74.5,&quot;left&quot;:242.35,&quot;top&quot;:259.65,&quot;width&quot;:235.15}"/>
</p:tagLst>
</file>

<file path=ppt/tags/tag27.xml><?xml version="1.0" encoding="utf-8"?>
<p:tagLst xmlns:p="http://schemas.openxmlformats.org/presentationml/2006/main">
  <p:tag name="KSO_WM_DIAGRAM_VIRTUALLY_FRAME" val="{&quot;height&quot;:74.5,&quot;left&quot;:242.35,&quot;top&quot;:259.65,&quot;width&quot;:235.15}"/>
</p:tagLst>
</file>

<file path=ppt/tags/tag28.xml><?xml version="1.0" encoding="utf-8"?>
<p:tagLst xmlns:p="http://schemas.openxmlformats.org/presentationml/2006/main">
  <p:tag name="KSO_WM_DIAGRAM_VIRTUALLY_FRAME" val="{&quot;height&quot;:74.5,&quot;left&quot;:242.35,&quot;top&quot;:259.65,&quot;width&quot;:235.15}"/>
</p:tagLst>
</file>

<file path=ppt/tags/tag29.xml><?xml version="1.0" encoding="utf-8"?>
<p:tagLst xmlns:p="http://schemas.openxmlformats.org/presentationml/2006/main">
  <p:tag name="KSO_WM_DIAGRAM_VIRTUALLY_FRAME" val="{&quot;height&quot;:74.5,&quot;left&quot;:242.35,&quot;top&quot;:259.65,&quot;width&quot;:235.15}"/>
</p:tagLst>
</file>

<file path=ppt/tags/tag3.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30.xml><?xml version="1.0" encoding="utf-8"?>
<p:tagLst xmlns:p="http://schemas.openxmlformats.org/presentationml/2006/main">
  <p:tag name="KSO_WM_DIAGRAM_VIRTUALLY_FRAME" val="{&quot;height&quot;:74.5,&quot;left&quot;:242.35,&quot;top&quot;:259.65,&quot;width&quot;:235.15}"/>
</p:tagLst>
</file>

<file path=ppt/tags/tag31.xml><?xml version="1.0" encoding="utf-8"?>
<p:tagLst xmlns:p="http://schemas.openxmlformats.org/presentationml/2006/main">
  <p:tag name="KSO_WM_DIAGRAM_VIRTUALLY_FRAME" val="{&quot;height&quot;:74.5,&quot;left&quot;:242.35,&quot;top&quot;:259.65,&quot;width&quot;:235.15}"/>
</p:tagLst>
</file>

<file path=ppt/tags/tag32.xml><?xml version="1.0" encoding="utf-8"?>
<p:tagLst xmlns:p="http://schemas.openxmlformats.org/presentationml/2006/main">
  <p:tag name="KSO_WM_DIAGRAM_VIRTUALLY_FRAME" val="{&quot;height&quot;:74.5,&quot;left&quot;:242.35,&quot;top&quot;:259.65,&quot;width&quot;:235.15}"/>
</p:tagLst>
</file>

<file path=ppt/tags/tag33.xml><?xml version="1.0" encoding="utf-8"?>
<p:tagLst xmlns:p="http://schemas.openxmlformats.org/presentationml/2006/main">
  <p:tag name="KSO_WM_DIAGRAM_VIRTUALLY_FRAME" val="{&quot;height&quot;:74.5,&quot;left&quot;:242.35,&quot;top&quot;:259.65,&quot;width&quot;:235.15}"/>
</p:tagLst>
</file>

<file path=ppt/tags/tag34.xml><?xml version="1.0" encoding="utf-8"?>
<p:tagLst xmlns:p="http://schemas.openxmlformats.org/presentationml/2006/main">
  <p:tag name="KSO_WM_DIAGRAM_VIRTUALLY_FRAME" val="{&quot;height&quot;:74.5,&quot;left&quot;:242.35,&quot;top&quot;:259.65,&quot;width&quot;:235.15}"/>
</p:tagLst>
</file>

<file path=ppt/tags/tag35.xml><?xml version="1.0" encoding="utf-8"?>
<p:tagLst xmlns:p="http://schemas.openxmlformats.org/presentationml/2006/main">
  <p:tag name="KSO_WM_DIAGRAM_VIRTUALLY_FRAME" val="{&quot;height&quot;:74.5,&quot;left&quot;:242.35,&quot;top&quot;:259.65,&quot;width&quot;:235.15}"/>
</p:tagLst>
</file>

<file path=ppt/tags/tag36.xml><?xml version="1.0" encoding="utf-8"?>
<p:tagLst xmlns:p="http://schemas.openxmlformats.org/presentationml/2006/main">
  <p:tag name="KSO_WM_DIAGRAM_VIRTUALLY_FRAME" val="{&quot;height&quot;:74.5,&quot;left&quot;:242.35,&quot;top&quot;:259.65,&quot;width&quot;:235.15}"/>
</p:tagLst>
</file>

<file path=ppt/tags/tag37.xml><?xml version="1.0" encoding="utf-8"?>
<p:tagLst xmlns:p="http://schemas.openxmlformats.org/presentationml/2006/main">
  <p:tag name="KSO_WM_DIAGRAM_VIRTUALLY_FRAME" val="{&quot;height&quot;:74.5,&quot;left&quot;:242.35,&quot;top&quot;:259.65,&quot;width&quot;:235.15}"/>
</p:tagLst>
</file>

<file path=ppt/tags/tag38.xml><?xml version="1.0" encoding="utf-8"?>
<p:tagLst xmlns:p="http://schemas.openxmlformats.org/presentationml/2006/main">
  <p:tag name="KSO_WM_DIAGRAM_VIRTUALLY_FRAME" val="{&quot;height&quot;:74.5,&quot;left&quot;:242.35,&quot;top&quot;:259.65,&quot;width&quot;:235.15}"/>
</p:tagLst>
</file>

<file path=ppt/tags/tag39.xml><?xml version="1.0" encoding="utf-8"?>
<p:tagLst xmlns:p="http://schemas.openxmlformats.org/presentationml/2006/main">
  <p:tag name="KSO_WM_DIAGRAM_VIRTUALLY_FRAME" val="{&quot;height&quot;:74.5,&quot;left&quot;:242.35,&quot;top&quot;:259.65,&quot;width&quot;:235.15}"/>
</p:tagLst>
</file>

<file path=ppt/tags/tag4.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40.xml><?xml version="1.0" encoding="utf-8"?>
<p:tagLst xmlns:p="http://schemas.openxmlformats.org/presentationml/2006/main">
  <p:tag name="KSO_WM_DIAGRAM_VIRTUALLY_FRAME" val="{&quot;height&quot;:74.5,&quot;left&quot;:242.35,&quot;top&quot;:259.65,&quot;width&quot;:235.15}"/>
</p:tagLst>
</file>

<file path=ppt/tags/tag41.xml><?xml version="1.0" encoding="utf-8"?>
<p:tagLst xmlns:p="http://schemas.openxmlformats.org/presentationml/2006/main">
  <p:tag name="KSO_WM_DIAGRAM_VIRTUALLY_FRAME" val="{&quot;height&quot;:74.5,&quot;left&quot;:242.35,&quot;top&quot;:259.65,&quot;width&quot;:235.15}"/>
</p:tagLst>
</file>

<file path=ppt/tags/tag42.xml><?xml version="1.0" encoding="utf-8"?>
<p:tagLst xmlns:p="http://schemas.openxmlformats.org/presentationml/2006/main">
  <p:tag name="KSO_WM_DIAGRAM_VIRTUALLY_FRAME" val="{&quot;height&quot;:74.5,&quot;left&quot;:242.35,&quot;top&quot;:259.65,&quot;width&quot;:235.15}"/>
</p:tagLst>
</file>

<file path=ppt/tags/tag43.xml><?xml version="1.0" encoding="utf-8"?>
<p:tagLst xmlns:p="http://schemas.openxmlformats.org/presentationml/2006/main">
  <p:tag name="KSO_WM_DIAGRAM_VIRTUALLY_FRAME" val="{&quot;height&quot;:74.5,&quot;left&quot;:242.35,&quot;top&quot;:259.65,&quot;width&quot;:235.15}"/>
</p:tagLst>
</file>

<file path=ppt/tags/tag44.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DJiMjU4MTkyMWE1ZjUxOTMxOWRkNGVmYWIxOTk3ODEifQ=="/>
</p:tagLst>
</file>

<file path=ppt/tags/tag5.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6.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7.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8.xml><?xml version="1.0" encoding="utf-8"?>
<p:tagLst xmlns:p="http://schemas.openxmlformats.org/presentationml/2006/main">
  <p:tag name="KSO_WM_DIAGRAM_VIRTUALLY_FRAME" val="{&quot;height&quot;:279.907874015748,&quot;left&quot;:345.87787401574803,&quot;top&quot;:84.21716535433072,&quot;width&quot;:260.6886614173228}"/>
</p:tagLst>
</file>

<file path=ppt/tags/tag9.xml><?xml version="1.0" encoding="utf-8"?>
<p:tagLst xmlns:p="http://schemas.openxmlformats.org/presentationml/2006/main">
  <p:tag name="KSO_WM_DIAGRAM_VIRTUALLY_FRAME" val="{&quot;height&quot;:279.907874015748,&quot;left&quot;:345.87787401574803,&quot;top&quot;:84.21716535433072,&quot;width&quot;:260.6886614173228}"/>
</p:tagLst>
</file>

<file path=ppt/theme/theme1.xml><?xml version="1.0" encoding="utf-8"?>
<a:theme xmlns:a="http://schemas.openxmlformats.org/drawingml/2006/main" name="第一PPT，www.1ppt.com">
  <a:themeElements>
    <a:clrScheme name="自定义 784">
      <a:dk1>
        <a:sysClr val="windowText" lastClr="000000"/>
      </a:dk1>
      <a:lt1>
        <a:sysClr val="window" lastClr="FFFFFF"/>
      </a:lt1>
      <a:dk2>
        <a:srgbClr val="EEF2F5"/>
      </a:dk2>
      <a:lt2>
        <a:srgbClr val="E7E6E6"/>
      </a:lt2>
      <a:accent1>
        <a:srgbClr val="495589"/>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4y5qrltd">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y5qrlt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c04d19f76ac56a1be31a4669afc0c4df</Template>
  <TotalTime>0</TotalTime>
  <Words>2867</Words>
  <Application>WPS 演示</Application>
  <PresentationFormat>全屏显示(16:9)</PresentationFormat>
  <Paragraphs>533</Paragraphs>
  <Slides>15</Slides>
  <Notes>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9</vt:i4>
      </vt:variant>
      <vt:variant>
        <vt:lpstr>幻灯片标题</vt:lpstr>
      </vt:variant>
      <vt:variant>
        <vt:i4>15</vt:i4>
      </vt:variant>
    </vt:vector>
  </HeadingPairs>
  <TitlesOfParts>
    <vt:vector size="39" baseType="lpstr">
      <vt:lpstr>Arial</vt:lpstr>
      <vt:lpstr>宋体</vt:lpstr>
      <vt:lpstr>Wingdings</vt:lpstr>
      <vt:lpstr>微软雅黑</vt:lpstr>
      <vt:lpstr>字魂35号-经典雅黑</vt:lpstr>
      <vt:lpstr>黑体</vt:lpstr>
      <vt:lpstr>汉仪旗黑-50S</vt:lpstr>
      <vt:lpstr>Times New Roman</vt:lpstr>
      <vt:lpstr>Calibri Light</vt:lpstr>
      <vt:lpstr>方正宋刻本秀楷简体</vt:lpstr>
      <vt:lpstr>Wingdings</vt:lpstr>
      <vt:lpstr>Cambria Math</vt:lpstr>
      <vt:lpstr>Arial Unicode MS</vt:lpstr>
      <vt:lpstr>第一PPT，www.1ppt.com</vt:lpstr>
      <vt:lpstr>自定义设计方案</vt:lpstr>
      <vt:lpstr>Equation.KSEE3</vt:lpstr>
      <vt:lpstr>Equation.KSEE3</vt:lpstr>
      <vt:lpstr>Equation.KSEE3</vt:lpstr>
      <vt:lpstr>Equation.KSEE3</vt:lpstr>
      <vt:lpstr>Equation.DSMT4</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WPS_1591183863</cp:lastModifiedBy>
  <cp:revision>107</cp:revision>
  <dcterms:created xsi:type="dcterms:W3CDTF">2021-12-15T02:56:00Z</dcterms:created>
  <dcterms:modified xsi:type="dcterms:W3CDTF">2024-11-19T13:55:19Z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C812B46B44E1451B9DE946C51ED91D06_13</vt:lpwstr>
  </property>
  <property fmtid="{D5CDD505-2E9C-101B-9397-08002B2CF9AE}" pid="3" name="KSOProductBuildVer">
    <vt:lpwstr>2052-12.1.0.18912</vt:lpwstr>
  </property>
</Properties>
</file>