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0" r:id="rId3"/>
  </p:sldMasterIdLst>
  <p:notesMasterIdLst>
    <p:notesMasterId r:id="rId19"/>
  </p:notesMasterIdLst>
  <p:handoutMasterIdLst>
    <p:handoutMasterId r:id="rId20"/>
  </p:handoutMasterIdLst>
  <p:sldIdLst>
    <p:sldId id="468" r:id="rId4"/>
    <p:sldId id="498" r:id="rId5"/>
    <p:sldId id="470" r:id="rId6"/>
    <p:sldId id="501" r:id="rId7"/>
    <p:sldId id="504" r:id="rId8"/>
    <p:sldId id="524" r:id="rId9"/>
    <p:sldId id="551" r:id="rId10"/>
    <p:sldId id="503" r:id="rId11"/>
    <p:sldId id="553" r:id="rId12"/>
    <p:sldId id="505" r:id="rId13"/>
    <p:sldId id="506" r:id="rId14"/>
    <p:sldId id="546" r:id="rId15"/>
    <p:sldId id="554" r:id="rId16"/>
    <p:sldId id="549" r:id="rId17"/>
    <p:sldId id="550" r:id="rId18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6" userDrawn="1">
          <p15:clr>
            <a:srgbClr val="A4A3A4"/>
          </p15:clr>
        </p15:guide>
        <p15:guide id="2" pos="5605" userDrawn="1">
          <p15:clr>
            <a:srgbClr val="A4A3A4"/>
          </p15:clr>
        </p15:guide>
        <p15:guide id="4" orient="horz" pos="2934" userDrawn="1">
          <p15:clr>
            <a:srgbClr val="A4A3A4"/>
          </p15:clr>
        </p15:guide>
        <p15:guide id="5" orient="horz" pos="3073" userDrawn="1">
          <p15:clr>
            <a:srgbClr val="A4A3A4"/>
          </p15:clr>
        </p15:guide>
        <p15:guide id="6" orient="horz" pos="3016" userDrawn="1">
          <p15:clr>
            <a:srgbClr val="A4A3A4"/>
          </p15:clr>
        </p15:guide>
        <p15:guide id="7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8F4"/>
    <a:srgbClr val="E38730"/>
    <a:srgbClr val="495589"/>
    <a:srgbClr val="D3DED8"/>
    <a:srgbClr val="F4F1E8"/>
    <a:srgbClr val="BEB5A6"/>
    <a:srgbClr val="8091A5"/>
    <a:srgbClr val="D3CDC3"/>
    <a:srgbClr val="EAE7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0" autoAdjust="0"/>
    <p:restoredTop sz="94389" autoAdjust="0"/>
  </p:normalViewPr>
  <p:slideViewPr>
    <p:cSldViewPr snapToGrid="0" showGuides="1">
      <p:cViewPr>
        <p:scale>
          <a:sx n="100" d="100"/>
          <a:sy n="100" d="100"/>
        </p:scale>
        <p:origin x="1614" y="693"/>
      </p:cViewPr>
      <p:guideLst>
        <p:guide pos="136"/>
        <p:guide pos="5605"/>
        <p:guide orient="horz" pos="2934"/>
        <p:guide orient="horz" pos="3073"/>
        <p:guide orient="horz" pos="3016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旗黑-50S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汉仪旗黑-50S" panose="00020600040101010101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旗黑-50S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旗黑-50S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汉仪旗黑-50S" panose="00020600040101010101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旗黑-50S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/>
        </p:nvSpPr>
        <p:spPr>
          <a:xfrm>
            <a:off x="0" y="0"/>
            <a:ext cx="2063970" cy="1490764"/>
          </a:xfrm>
          <a:custGeom>
            <a:avLst/>
            <a:gdLst>
              <a:gd name="connsiteX0" fmla="*/ 0 w 2063970"/>
              <a:gd name="connsiteY0" fmla="*/ 0 h 1490764"/>
              <a:gd name="connsiteX1" fmla="*/ 2063970 w 2063970"/>
              <a:gd name="connsiteY1" fmla="*/ 0 h 1490764"/>
              <a:gd name="connsiteX2" fmla="*/ 573206 w 2063970"/>
              <a:gd name="connsiteY2" fmla="*/ 1490764 h 1490764"/>
              <a:gd name="connsiteX3" fmla="*/ 129898 w 2063970"/>
              <a:gd name="connsiteY3" fmla="*/ 1423742 h 1490764"/>
              <a:gd name="connsiteX4" fmla="*/ 0 w 2063970"/>
              <a:gd name="connsiteY4" fmla="*/ 1376199 h 149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3970" h="1490764">
                <a:moveTo>
                  <a:pt x="0" y="0"/>
                </a:moveTo>
                <a:lnTo>
                  <a:pt x="2063970" y="0"/>
                </a:lnTo>
                <a:cubicBezTo>
                  <a:pt x="2063970" y="823326"/>
                  <a:pt x="1396532" y="1490764"/>
                  <a:pt x="573206" y="1490764"/>
                </a:cubicBezTo>
                <a:cubicBezTo>
                  <a:pt x="418832" y="1490764"/>
                  <a:pt x="269939" y="1467299"/>
                  <a:pt x="129898" y="1423742"/>
                </a:cubicBezTo>
                <a:lnTo>
                  <a:pt x="0" y="1376199"/>
                </a:lnTo>
                <a:close/>
              </a:path>
            </a:pathLst>
          </a:custGeom>
          <a:solidFill>
            <a:srgbClr val="495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0" y="4047856"/>
            <a:ext cx="1095643" cy="1095644"/>
          </a:xfrm>
          <a:custGeom>
            <a:avLst/>
            <a:gdLst>
              <a:gd name="connsiteX0" fmla="*/ 0 w 1095643"/>
              <a:gd name="connsiteY0" fmla="*/ 0 h 1095644"/>
              <a:gd name="connsiteX1" fmla="*/ 1095643 w 1095643"/>
              <a:gd name="connsiteY1" fmla="*/ 1095643 h 1095644"/>
              <a:gd name="connsiteX2" fmla="*/ 1095643 w 1095643"/>
              <a:gd name="connsiteY2" fmla="*/ 1095644 h 1095644"/>
              <a:gd name="connsiteX3" fmla="*/ 0 w 1095643"/>
              <a:gd name="connsiteY3" fmla="*/ 1095644 h 109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643" h="1095644">
                <a:moveTo>
                  <a:pt x="0" y="0"/>
                </a:moveTo>
                <a:cubicBezTo>
                  <a:pt x="605107" y="0"/>
                  <a:pt x="1095643" y="490536"/>
                  <a:pt x="1095643" y="1095643"/>
                </a:cubicBezTo>
                <a:lnTo>
                  <a:pt x="1095643" y="1095644"/>
                </a:lnTo>
                <a:lnTo>
                  <a:pt x="0" y="1095644"/>
                </a:lnTo>
                <a:close/>
              </a:path>
            </a:pathLst>
          </a:custGeom>
          <a:solidFill>
            <a:srgbClr val="E38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7621622" y="0"/>
            <a:ext cx="1522379" cy="2087664"/>
          </a:xfrm>
          <a:custGeom>
            <a:avLst/>
            <a:gdLst>
              <a:gd name="connsiteX0" fmla="*/ 273692 w 1522379"/>
              <a:gd name="connsiteY0" fmla="*/ 0 h 2087664"/>
              <a:gd name="connsiteX1" fmla="*/ 1522379 w 1522379"/>
              <a:gd name="connsiteY1" fmla="*/ 0 h 2087664"/>
              <a:gd name="connsiteX2" fmla="*/ 1522379 w 1522379"/>
              <a:gd name="connsiteY2" fmla="*/ 2066284 h 2087664"/>
              <a:gd name="connsiteX3" fmla="*/ 1426060 w 1522379"/>
              <a:gd name="connsiteY3" fmla="*/ 2080984 h 2087664"/>
              <a:gd name="connsiteX4" fmla="*/ 1293779 w 1522379"/>
              <a:gd name="connsiteY4" fmla="*/ 2087664 h 2087664"/>
              <a:gd name="connsiteX5" fmla="*/ 0 w 1522379"/>
              <a:gd name="connsiteY5" fmla="*/ 793885 h 2087664"/>
              <a:gd name="connsiteX6" fmla="*/ 220958 w 1522379"/>
              <a:gd name="connsiteY6" fmla="*/ 70521 h 208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2379" h="2087664">
                <a:moveTo>
                  <a:pt x="273692" y="0"/>
                </a:moveTo>
                <a:lnTo>
                  <a:pt x="1522379" y="0"/>
                </a:lnTo>
                <a:lnTo>
                  <a:pt x="1522379" y="2066284"/>
                </a:lnTo>
                <a:lnTo>
                  <a:pt x="1426060" y="2080984"/>
                </a:lnTo>
                <a:cubicBezTo>
                  <a:pt x="1382567" y="2085401"/>
                  <a:pt x="1338437" y="2087664"/>
                  <a:pt x="1293779" y="2087664"/>
                </a:cubicBezTo>
                <a:cubicBezTo>
                  <a:pt x="579245" y="2087664"/>
                  <a:pt x="0" y="1508419"/>
                  <a:pt x="0" y="793885"/>
                </a:cubicBezTo>
                <a:cubicBezTo>
                  <a:pt x="0" y="525935"/>
                  <a:pt x="81457" y="277010"/>
                  <a:pt x="220958" y="70521"/>
                </a:cubicBezTo>
                <a:close/>
              </a:path>
            </a:pathLst>
          </a:custGeom>
          <a:solidFill>
            <a:srgbClr val="D3D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/>
        </p:nvSpPr>
        <p:spPr>
          <a:xfrm>
            <a:off x="0" y="0"/>
            <a:ext cx="1113183" cy="804030"/>
          </a:xfrm>
          <a:custGeom>
            <a:avLst/>
            <a:gdLst>
              <a:gd name="connsiteX0" fmla="*/ 0 w 2063970"/>
              <a:gd name="connsiteY0" fmla="*/ 0 h 1490764"/>
              <a:gd name="connsiteX1" fmla="*/ 2063970 w 2063970"/>
              <a:gd name="connsiteY1" fmla="*/ 0 h 1490764"/>
              <a:gd name="connsiteX2" fmla="*/ 573206 w 2063970"/>
              <a:gd name="connsiteY2" fmla="*/ 1490764 h 1490764"/>
              <a:gd name="connsiteX3" fmla="*/ 129898 w 2063970"/>
              <a:gd name="connsiteY3" fmla="*/ 1423742 h 1490764"/>
              <a:gd name="connsiteX4" fmla="*/ 0 w 2063970"/>
              <a:gd name="connsiteY4" fmla="*/ 1376199 h 149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3970" h="1490764">
                <a:moveTo>
                  <a:pt x="0" y="0"/>
                </a:moveTo>
                <a:lnTo>
                  <a:pt x="2063970" y="0"/>
                </a:lnTo>
                <a:cubicBezTo>
                  <a:pt x="2063970" y="823326"/>
                  <a:pt x="1396532" y="1490764"/>
                  <a:pt x="573206" y="1490764"/>
                </a:cubicBezTo>
                <a:cubicBezTo>
                  <a:pt x="418832" y="1490764"/>
                  <a:pt x="269939" y="1467299"/>
                  <a:pt x="129898" y="1423742"/>
                </a:cubicBezTo>
                <a:lnTo>
                  <a:pt x="0" y="1376199"/>
                </a:lnTo>
                <a:close/>
              </a:path>
            </a:pathLst>
          </a:custGeom>
          <a:solidFill>
            <a:srgbClr val="495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flipH="1">
            <a:off x="8333962" y="4333461"/>
            <a:ext cx="810038" cy="810039"/>
          </a:xfrm>
          <a:custGeom>
            <a:avLst/>
            <a:gdLst>
              <a:gd name="connsiteX0" fmla="*/ 0 w 1095643"/>
              <a:gd name="connsiteY0" fmla="*/ 0 h 1095644"/>
              <a:gd name="connsiteX1" fmla="*/ 1095643 w 1095643"/>
              <a:gd name="connsiteY1" fmla="*/ 1095643 h 1095644"/>
              <a:gd name="connsiteX2" fmla="*/ 1095643 w 1095643"/>
              <a:gd name="connsiteY2" fmla="*/ 1095644 h 1095644"/>
              <a:gd name="connsiteX3" fmla="*/ 0 w 1095643"/>
              <a:gd name="connsiteY3" fmla="*/ 1095644 h 109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643" h="1095644">
                <a:moveTo>
                  <a:pt x="0" y="0"/>
                </a:moveTo>
                <a:cubicBezTo>
                  <a:pt x="605107" y="0"/>
                  <a:pt x="1095643" y="490536"/>
                  <a:pt x="1095643" y="1095643"/>
                </a:cubicBezTo>
                <a:lnTo>
                  <a:pt x="1095643" y="1095644"/>
                </a:lnTo>
                <a:lnTo>
                  <a:pt x="0" y="1095644"/>
                </a:lnTo>
                <a:close/>
              </a:path>
            </a:pathLst>
          </a:custGeom>
          <a:solidFill>
            <a:srgbClr val="E38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8303248" y="0"/>
            <a:ext cx="840753" cy="1152939"/>
          </a:xfrm>
          <a:custGeom>
            <a:avLst/>
            <a:gdLst>
              <a:gd name="connsiteX0" fmla="*/ 273692 w 1522379"/>
              <a:gd name="connsiteY0" fmla="*/ 0 h 2087664"/>
              <a:gd name="connsiteX1" fmla="*/ 1522379 w 1522379"/>
              <a:gd name="connsiteY1" fmla="*/ 0 h 2087664"/>
              <a:gd name="connsiteX2" fmla="*/ 1522379 w 1522379"/>
              <a:gd name="connsiteY2" fmla="*/ 2066284 h 2087664"/>
              <a:gd name="connsiteX3" fmla="*/ 1426060 w 1522379"/>
              <a:gd name="connsiteY3" fmla="*/ 2080984 h 2087664"/>
              <a:gd name="connsiteX4" fmla="*/ 1293779 w 1522379"/>
              <a:gd name="connsiteY4" fmla="*/ 2087664 h 2087664"/>
              <a:gd name="connsiteX5" fmla="*/ 0 w 1522379"/>
              <a:gd name="connsiteY5" fmla="*/ 793885 h 2087664"/>
              <a:gd name="connsiteX6" fmla="*/ 220958 w 1522379"/>
              <a:gd name="connsiteY6" fmla="*/ 70521 h 208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2379" h="2087664">
                <a:moveTo>
                  <a:pt x="273692" y="0"/>
                </a:moveTo>
                <a:lnTo>
                  <a:pt x="1522379" y="0"/>
                </a:lnTo>
                <a:lnTo>
                  <a:pt x="1522379" y="2066284"/>
                </a:lnTo>
                <a:lnTo>
                  <a:pt x="1426060" y="2080984"/>
                </a:lnTo>
                <a:cubicBezTo>
                  <a:pt x="1382567" y="2085401"/>
                  <a:pt x="1338437" y="2087664"/>
                  <a:pt x="1293779" y="2087664"/>
                </a:cubicBezTo>
                <a:cubicBezTo>
                  <a:pt x="579245" y="2087664"/>
                  <a:pt x="0" y="1508419"/>
                  <a:pt x="0" y="793885"/>
                </a:cubicBezTo>
                <a:cubicBezTo>
                  <a:pt x="0" y="525935"/>
                  <a:pt x="81457" y="277010"/>
                  <a:pt x="220958" y="70521"/>
                </a:cubicBezTo>
                <a:close/>
              </a:path>
            </a:pathLst>
          </a:custGeom>
          <a:solidFill>
            <a:srgbClr val="D3D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/>
        </p:nvSpPr>
        <p:spPr>
          <a:xfrm>
            <a:off x="0" y="0"/>
            <a:ext cx="1113183" cy="804030"/>
          </a:xfrm>
          <a:custGeom>
            <a:avLst/>
            <a:gdLst>
              <a:gd name="connsiteX0" fmla="*/ 0 w 2063970"/>
              <a:gd name="connsiteY0" fmla="*/ 0 h 1490764"/>
              <a:gd name="connsiteX1" fmla="*/ 2063970 w 2063970"/>
              <a:gd name="connsiteY1" fmla="*/ 0 h 1490764"/>
              <a:gd name="connsiteX2" fmla="*/ 573206 w 2063970"/>
              <a:gd name="connsiteY2" fmla="*/ 1490764 h 1490764"/>
              <a:gd name="connsiteX3" fmla="*/ 129898 w 2063970"/>
              <a:gd name="connsiteY3" fmla="*/ 1423742 h 1490764"/>
              <a:gd name="connsiteX4" fmla="*/ 0 w 2063970"/>
              <a:gd name="connsiteY4" fmla="*/ 1376199 h 149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3970" h="1490764">
                <a:moveTo>
                  <a:pt x="0" y="0"/>
                </a:moveTo>
                <a:lnTo>
                  <a:pt x="2063970" y="0"/>
                </a:lnTo>
                <a:cubicBezTo>
                  <a:pt x="2063970" y="823326"/>
                  <a:pt x="1396532" y="1490764"/>
                  <a:pt x="573206" y="1490764"/>
                </a:cubicBezTo>
                <a:cubicBezTo>
                  <a:pt x="418832" y="1490764"/>
                  <a:pt x="269939" y="1467299"/>
                  <a:pt x="129898" y="1423742"/>
                </a:cubicBezTo>
                <a:lnTo>
                  <a:pt x="0" y="1376199"/>
                </a:lnTo>
                <a:close/>
              </a:path>
            </a:pathLst>
          </a:custGeom>
          <a:solidFill>
            <a:srgbClr val="495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flipH="1">
            <a:off x="8333962" y="4333461"/>
            <a:ext cx="810038" cy="810039"/>
          </a:xfrm>
          <a:custGeom>
            <a:avLst/>
            <a:gdLst>
              <a:gd name="connsiteX0" fmla="*/ 0 w 1095643"/>
              <a:gd name="connsiteY0" fmla="*/ 0 h 1095644"/>
              <a:gd name="connsiteX1" fmla="*/ 1095643 w 1095643"/>
              <a:gd name="connsiteY1" fmla="*/ 1095643 h 1095644"/>
              <a:gd name="connsiteX2" fmla="*/ 1095643 w 1095643"/>
              <a:gd name="connsiteY2" fmla="*/ 1095644 h 1095644"/>
              <a:gd name="connsiteX3" fmla="*/ 0 w 1095643"/>
              <a:gd name="connsiteY3" fmla="*/ 1095644 h 109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643" h="1095644">
                <a:moveTo>
                  <a:pt x="0" y="0"/>
                </a:moveTo>
                <a:cubicBezTo>
                  <a:pt x="605107" y="0"/>
                  <a:pt x="1095643" y="490536"/>
                  <a:pt x="1095643" y="1095643"/>
                </a:cubicBezTo>
                <a:lnTo>
                  <a:pt x="1095643" y="1095644"/>
                </a:lnTo>
                <a:lnTo>
                  <a:pt x="0" y="1095644"/>
                </a:lnTo>
                <a:close/>
              </a:path>
            </a:pathLst>
          </a:custGeom>
          <a:solidFill>
            <a:srgbClr val="E38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8303248" y="0"/>
            <a:ext cx="840753" cy="1152939"/>
          </a:xfrm>
          <a:custGeom>
            <a:avLst/>
            <a:gdLst>
              <a:gd name="connsiteX0" fmla="*/ 273692 w 1522379"/>
              <a:gd name="connsiteY0" fmla="*/ 0 h 2087664"/>
              <a:gd name="connsiteX1" fmla="*/ 1522379 w 1522379"/>
              <a:gd name="connsiteY1" fmla="*/ 0 h 2087664"/>
              <a:gd name="connsiteX2" fmla="*/ 1522379 w 1522379"/>
              <a:gd name="connsiteY2" fmla="*/ 2066284 h 2087664"/>
              <a:gd name="connsiteX3" fmla="*/ 1426060 w 1522379"/>
              <a:gd name="connsiteY3" fmla="*/ 2080984 h 2087664"/>
              <a:gd name="connsiteX4" fmla="*/ 1293779 w 1522379"/>
              <a:gd name="connsiteY4" fmla="*/ 2087664 h 2087664"/>
              <a:gd name="connsiteX5" fmla="*/ 0 w 1522379"/>
              <a:gd name="connsiteY5" fmla="*/ 793885 h 2087664"/>
              <a:gd name="connsiteX6" fmla="*/ 220958 w 1522379"/>
              <a:gd name="connsiteY6" fmla="*/ 70521 h 208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2379" h="2087664">
                <a:moveTo>
                  <a:pt x="273692" y="0"/>
                </a:moveTo>
                <a:lnTo>
                  <a:pt x="1522379" y="0"/>
                </a:lnTo>
                <a:lnTo>
                  <a:pt x="1522379" y="2066284"/>
                </a:lnTo>
                <a:lnTo>
                  <a:pt x="1426060" y="2080984"/>
                </a:lnTo>
                <a:cubicBezTo>
                  <a:pt x="1382567" y="2085401"/>
                  <a:pt x="1338437" y="2087664"/>
                  <a:pt x="1293779" y="2087664"/>
                </a:cubicBezTo>
                <a:cubicBezTo>
                  <a:pt x="579245" y="2087664"/>
                  <a:pt x="0" y="1508419"/>
                  <a:pt x="0" y="793885"/>
                </a:cubicBezTo>
                <a:cubicBezTo>
                  <a:pt x="0" y="525935"/>
                  <a:pt x="81457" y="277010"/>
                  <a:pt x="220958" y="70521"/>
                </a:cubicBezTo>
                <a:close/>
              </a:path>
            </a:pathLst>
          </a:custGeom>
          <a:solidFill>
            <a:srgbClr val="D3D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图片占位符 2"/>
          <p:cNvSpPr>
            <a:spLocks noGrp="1"/>
          </p:cNvSpPr>
          <p:nvPr>
            <p:ph type="pic" sz="quarter" idx="10"/>
          </p:nvPr>
        </p:nvSpPr>
        <p:spPr>
          <a:xfrm>
            <a:off x="397014" y="1210780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sz="quarter" idx="11"/>
          </p:nvPr>
        </p:nvSpPr>
        <p:spPr>
          <a:xfrm>
            <a:off x="2521779" y="1210780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sz="quarter" idx="12"/>
          </p:nvPr>
        </p:nvSpPr>
        <p:spPr>
          <a:xfrm>
            <a:off x="4646544" y="1210780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771309" y="1210780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EA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0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 userDrawn="1"/>
        </p:nvSpPr>
        <p:spPr>
          <a:xfrm>
            <a:off x="228600" y="272716"/>
            <a:ext cx="8686800" cy="4604084"/>
          </a:xfrm>
          <a:prstGeom prst="roundRect">
            <a:avLst>
              <a:gd name="adj" fmla="val 4102"/>
            </a:avLst>
          </a:prstGeom>
          <a:solidFill>
            <a:schemeClr val="bg1"/>
          </a:solidFill>
          <a:ln>
            <a:noFill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EA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0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 userDrawn="1"/>
        </p:nvSpPr>
        <p:spPr>
          <a:xfrm>
            <a:off x="228600" y="272716"/>
            <a:ext cx="8686800" cy="4604084"/>
          </a:xfrm>
          <a:prstGeom prst="roundRect">
            <a:avLst>
              <a:gd name="adj" fmla="val 4102"/>
            </a:avLst>
          </a:prstGeom>
          <a:solidFill>
            <a:schemeClr val="bg1"/>
          </a:solidFill>
          <a:ln>
            <a:noFill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图片占位符 3"/>
          <p:cNvSpPr>
            <a:spLocks noGrp="1"/>
          </p:cNvSpPr>
          <p:nvPr>
            <p:ph type="pic" sz="quarter" idx="10"/>
          </p:nvPr>
        </p:nvSpPr>
        <p:spPr>
          <a:xfrm>
            <a:off x="3306486" y="1237671"/>
            <a:ext cx="2531029" cy="3223493"/>
          </a:xfrm>
          <a:prstGeom prst="roundRect">
            <a:avLst>
              <a:gd name="adj" fmla="val 7969"/>
            </a:avLst>
          </a:prstGeom>
          <a:solidFill>
            <a:srgbClr val="FDF3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8" name="矩形: 圆角 7"/>
          <p:cNvSpPr/>
          <p:nvPr userDrawn="1"/>
        </p:nvSpPr>
        <p:spPr>
          <a:xfrm>
            <a:off x="558800" y="1237671"/>
            <a:ext cx="2549237" cy="1533238"/>
          </a:xfrm>
          <a:prstGeom prst="roundRect">
            <a:avLst>
              <a:gd name="adj" fmla="val 9629"/>
            </a:avLst>
          </a:prstGeom>
          <a:solidFill>
            <a:srgbClr val="80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6045200" y="1237671"/>
            <a:ext cx="2549237" cy="1533238"/>
          </a:xfrm>
          <a:prstGeom prst="roundRect">
            <a:avLst>
              <a:gd name="adj" fmla="val 9629"/>
            </a:avLst>
          </a:prstGeom>
          <a:solidFill>
            <a:srgbClr val="BE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 userDrawn="1"/>
        </p:nvSpPr>
        <p:spPr>
          <a:xfrm>
            <a:off x="549563" y="2974108"/>
            <a:ext cx="2549237" cy="1533238"/>
          </a:xfrm>
          <a:prstGeom prst="roundRect">
            <a:avLst>
              <a:gd name="adj" fmla="val 9629"/>
            </a:avLst>
          </a:prstGeom>
          <a:solidFill>
            <a:srgbClr val="BE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 userDrawn="1"/>
        </p:nvSpPr>
        <p:spPr>
          <a:xfrm>
            <a:off x="6035963" y="2974108"/>
            <a:ext cx="2549237" cy="1533238"/>
          </a:xfrm>
          <a:prstGeom prst="roundRect">
            <a:avLst>
              <a:gd name="adj" fmla="val 9629"/>
            </a:avLst>
          </a:prstGeom>
          <a:solidFill>
            <a:srgbClr val="80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EA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0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 userDrawn="1"/>
        </p:nvSpPr>
        <p:spPr>
          <a:xfrm>
            <a:off x="228600" y="272716"/>
            <a:ext cx="8686800" cy="4604084"/>
          </a:xfrm>
          <a:prstGeom prst="roundRect">
            <a:avLst>
              <a:gd name="adj" fmla="val 4102"/>
            </a:avLst>
          </a:prstGeom>
          <a:solidFill>
            <a:schemeClr val="bg1"/>
          </a:solidFill>
          <a:ln>
            <a:noFill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397014" y="1494874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sz="quarter" idx="11"/>
          </p:nvPr>
        </p:nvSpPr>
        <p:spPr>
          <a:xfrm>
            <a:off x="2521779" y="1494874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sz="quarter" idx="12"/>
          </p:nvPr>
        </p:nvSpPr>
        <p:spPr>
          <a:xfrm>
            <a:off x="4646544" y="1494874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771309" y="1494874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2" Type="http://schemas.openxmlformats.org/officeDocument/2006/relationships/theme" Target="../theme/theme1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</p:sldLayoutIdLst>
  <p:hf sldNum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pitchFamily="34" charset="-122"/>
          <a:ea typeface="字魂35号-经典雅黑" pitchFamily="2" charset="-122"/>
          <a:cs typeface="微软雅黑" panose="020B0503020204020204" pitchFamily="34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505272" y="330899"/>
            <a:ext cx="206828" cy="123371"/>
            <a:chOff x="6709229" y="856343"/>
            <a:chExt cx="232229" cy="5805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 bwMode="auto">
          <a:xfrm>
            <a:off x="1863283" y="3419156"/>
            <a:ext cx="272881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50" kern="100" dirty="0">
                <a:solidFill>
                  <a:srgbClr val="495589"/>
                </a:solidFill>
                <a:cs typeface="+mn-ea"/>
                <a:sym typeface="+mn-lt"/>
              </a:rPr>
              <a:t> </a:t>
            </a:r>
            <a:endParaRPr lang="zh-CN" altLang="en-US" sz="1050" kern="100" dirty="0">
              <a:solidFill>
                <a:srgbClr val="495589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437005" y="1317625"/>
            <a:ext cx="6270625" cy="97599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>
              <a:defRPr/>
            </a:pPr>
            <a:r>
              <a:rPr sz="2000" b="1" kern="100" dirty="0">
                <a:solidFill>
                  <a:srgbClr val="495589"/>
                </a:solidFill>
                <a:cs typeface="+mn-ea"/>
                <a:sym typeface="+mn-lt"/>
              </a:rPr>
              <a:t>Cross Time-Frequency Transformer for Temporal</a:t>
            </a:r>
            <a:endParaRPr sz="2000" b="1" kern="100" dirty="0">
              <a:solidFill>
                <a:srgbClr val="495589"/>
              </a:solidFill>
              <a:cs typeface="+mn-ea"/>
              <a:sym typeface="+mn-lt"/>
            </a:endParaRPr>
          </a:p>
          <a:p>
            <a:pPr algn="l">
              <a:defRPr/>
            </a:pPr>
            <a:r>
              <a:rPr sz="2000" b="1" kern="100" dirty="0">
                <a:solidFill>
                  <a:srgbClr val="495589"/>
                </a:solidFill>
                <a:cs typeface="+mn-ea"/>
                <a:sym typeface="+mn-lt"/>
              </a:rPr>
              <a:t>Action Localization</a:t>
            </a:r>
            <a:endParaRPr sz="2000" b="1" kern="100" dirty="0">
              <a:solidFill>
                <a:srgbClr val="495589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37009" y="1951257"/>
            <a:ext cx="608511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用于时序动作定位的跨时频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Transformer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520792" y="2489450"/>
            <a:ext cx="6177915" cy="0"/>
          </a:xfrm>
          <a:prstGeom prst="line">
            <a:avLst/>
          </a:prstGeom>
          <a:ln w="28575">
            <a:solidFill>
              <a:srgbClr val="495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567805" y="2074545"/>
            <a:ext cx="1787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TCSVT2024</a:t>
            </a:r>
            <a:endParaRPr lang="en-US" altLang="zh-CN" sz="1600" b="1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70" y="2797175"/>
            <a:ext cx="71342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505272" y="330899"/>
            <a:ext cx="206828" cy="123371"/>
            <a:chOff x="6709229" y="856343"/>
            <a:chExt cx="232229" cy="5805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721380" y="1828127"/>
            <a:ext cx="3700622" cy="1353336"/>
            <a:chOff x="1151056" y="1828127"/>
            <a:chExt cx="3700622" cy="1353336"/>
          </a:xfrm>
        </p:grpSpPr>
        <p:sp>
          <p:nvSpPr>
            <p:cNvPr id="20" name="矩形 19"/>
            <p:cNvSpPr/>
            <p:nvPr/>
          </p:nvSpPr>
          <p:spPr bwMode="auto">
            <a:xfrm>
              <a:off x="2636798" y="2150465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kern="100" dirty="0">
                  <a:solidFill>
                    <a:srgbClr val="495589"/>
                  </a:solidFill>
                  <a:cs typeface="+mn-ea"/>
                  <a:sym typeface="+mn-lt"/>
                </a:rPr>
                <a:t>模型效果</a:t>
              </a:r>
              <a:endParaRPr lang="zh-CN" altLang="en-US" sz="4000" b="1" kern="100" dirty="0">
                <a:solidFill>
                  <a:srgbClr val="495589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51056" y="1828127"/>
              <a:ext cx="1353336" cy="1353336"/>
              <a:chOff x="1194341" y="1871412"/>
              <a:chExt cx="1226130" cy="122613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194341" y="1871412"/>
                <a:ext cx="1226130" cy="1226130"/>
              </a:xfrm>
              <a:prstGeom prst="ellipse">
                <a:avLst/>
              </a:prstGeom>
              <a:solidFill>
                <a:srgbClr val="E38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7" name="文本框 6"/>
              <p:cNvSpPr txBox="1">
                <a:spLocks noChangeArrowheads="1"/>
              </p:cNvSpPr>
              <p:nvPr/>
            </p:nvSpPr>
            <p:spPr bwMode="auto">
              <a:xfrm>
                <a:off x="1317239" y="2080113"/>
                <a:ext cx="970532" cy="836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3600" b="1" kern="10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5400" dirty="0">
                    <a:latin typeface="+mn-lt"/>
                    <a:ea typeface="+mn-ea"/>
                    <a:cs typeface="+mn-ea"/>
                    <a:sym typeface="+mn-lt"/>
                  </a:rPr>
                  <a:t>03</a:t>
                </a:r>
                <a:endParaRPr lang="zh-CN" altLang="en-US" sz="5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6" name="文本框 65"/>
          <p:cNvSpPr txBox="1"/>
          <p:nvPr/>
        </p:nvSpPr>
        <p:spPr>
          <a:xfrm>
            <a:off x="8561070" y="4789170"/>
            <a:ext cx="5822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8561070" y="4789170"/>
            <a:ext cx="5822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2717799" y="141873"/>
            <a:ext cx="37084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en-US" dirty="0">
                <a:sym typeface="+mn-lt"/>
              </a:rPr>
              <a:t>THUMOS14</a:t>
            </a:r>
            <a:r>
              <a:rPr lang="zh-CN" altLang="en-US" dirty="0">
                <a:sym typeface="+mn-lt"/>
              </a:rPr>
              <a:t>和A</a:t>
            </a:r>
            <a:r>
              <a:rPr lang="en-US" altLang="zh-CN" dirty="0">
                <a:sym typeface="+mn-lt"/>
              </a:rPr>
              <a:t>ctivityNet</a:t>
            </a:r>
            <a:r>
              <a:rPr lang="zh-CN" altLang="en-US" dirty="0">
                <a:sym typeface="+mn-lt"/>
              </a:rPr>
              <a:t> </a:t>
            </a:r>
            <a:r>
              <a:rPr lang="en-US" altLang="zh-CN" dirty="0">
                <a:sym typeface="+mn-lt"/>
              </a:rPr>
              <a:t>v</a:t>
            </a:r>
            <a:r>
              <a:rPr lang="zh-CN" altLang="en-US" dirty="0">
                <a:sym typeface="+mn-lt"/>
              </a:rPr>
              <a:t>1.3</a:t>
            </a:r>
            <a:endParaRPr lang="zh-CN" altLang="en-US" dirty="0">
              <a:sym typeface="+mn-lt"/>
            </a:endParaRPr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55" y="603885"/>
            <a:ext cx="6743700" cy="43853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8561070" y="4789170"/>
            <a:ext cx="5822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3330574" y="230773"/>
            <a:ext cx="24828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en-US" dirty="0">
                <a:sym typeface="+mn-lt"/>
              </a:rPr>
              <a:t>EPIC-KITCHEN 100</a:t>
            </a:r>
            <a:endParaRPr lang="en-US" dirty="0">
              <a:sym typeface="+mn-lt"/>
            </a:endParaRPr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55" y="702310"/>
            <a:ext cx="6181725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8561070" y="4789170"/>
            <a:ext cx="5822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4078604" y="230773"/>
            <a:ext cx="9867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en-US" dirty="0">
                <a:sym typeface="+mn-lt"/>
              </a:rPr>
              <a:t>Ego4D</a:t>
            </a:r>
            <a:endParaRPr lang="en-US" dirty="0">
              <a:sym typeface="+mn-lt"/>
            </a:endParaRPr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30" y="821055"/>
            <a:ext cx="583882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/>
        </p:nvGraphicFramePr>
        <p:xfrm>
          <a:off x="1432560" y="819150"/>
          <a:ext cx="6294755" cy="304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365"/>
                <a:gridCol w="718185"/>
                <a:gridCol w="702945"/>
                <a:gridCol w="710565"/>
                <a:gridCol w="710565"/>
                <a:gridCol w="710565"/>
                <a:gridCol w="710565"/>
              </a:tblGrid>
              <a:tr h="38100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000"/>
                    </a:p>
                  </a:txBody>
                  <a:tcPr anchor="ctr" anchorCtr="0"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0.3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0.4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0.5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0.6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0.7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avg</a:t>
                      </a:r>
                      <a:endParaRPr lang="en-US" altLang="zh-CN" sz="1000"/>
                    </a:p>
                  </a:txBody>
                  <a:tcPr anchor="ctr" anchorCtr="0"/>
                </a:tc>
              </a:tr>
              <a:tr h="3067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baseline</a:t>
                      </a:r>
                      <a:endParaRPr lang="en-US" altLang="zh-CN" sz="10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79.51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75.44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68.10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57.83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43.55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/>
                        <a:t>64.89</a:t>
                      </a:r>
                      <a:endParaRPr lang="en-US" altLang="zh-CN" sz="1000"/>
                    </a:p>
                  </a:txBody>
                  <a:tcPr anchor="ctr" anchorCtr="0"/>
                </a:tc>
              </a:tr>
              <a:tr h="2946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  <a:sym typeface="+mn-ea"/>
                        </a:rPr>
                        <a:t>baseline+BiFPN1+TFE2</a:t>
                      </a:r>
                      <a:endParaRPr lang="en-US" altLang="zh-CN" sz="10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86.32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81.22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75.44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64.91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51.05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71.79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2946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 b="0">
                          <a:solidFill>
                            <a:srgbClr val="00B050"/>
                          </a:solidFill>
                          <a:sym typeface="+mn-ea"/>
                        </a:rPr>
                        <a:t>SOTA(DyFADet ECCV2024)</a:t>
                      </a:r>
                      <a:endParaRPr lang="en-US" altLang="zh-CN" sz="10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84.3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50.2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70.5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</a:tr>
              <a:tr h="2946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 b="0">
                          <a:solidFill>
                            <a:srgbClr val="00B050"/>
                          </a:solidFill>
                          <a:sym typeface="+mn-ea"/>
                        </a:rPr>
                        <a:t>SOTA(</a:t>
                      </a:r>
                      <a:r>
                        <a:rPr lang="zh-CN" altLang="en-US" sz="1000" b="0">
                          <a:solidFill>
                            <a:srgbClr val="00B050"/>
                          </a:solidFill>
                          <a:sym typeface="+mn-ea"/>
                        </a:rPr>
                        <a:t>复现</a:t>
                      </a:r>
                      <a:r>
                        <a:rPr lang="en-US" altLang="zh-CN" sz="1000" b="0">
                          <a:solidFill>
                            <a:srgbClr val="00B050"/>
                          </a:solidFill>
                          <a:sym typeface="+mn-ea"/>
                        </a:rPr>
                        <a:t>)</a:t>
                      </a:r>
                      <a:endParaRPr lang="en-US" altLang="zh-CN" sz="10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83.76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78.80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72.50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62.13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49.71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69.83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</a:tr>
              <a:tr h="2946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  <a:sym typeface="+mn-ea"/>
                        </a:rPr>
                        <a:t>+ f</a:t>
                      </a:r>
                      <a:endParaRPr lang="en-US" altLang="zh-CN" sz="1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82.89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77.99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70.78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60.20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44.25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67.22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2946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  <a:sym typeface="+mn-ea"/>
                        </a:rPr>
                        <a:t>+ f 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sym typeface="+mn-ea"/>
                        </a:rPr>
                        <a:t>×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sym typeface="+mn-ea"/>
                        </a:rPr>
                        <a:t> T</a:t>
                      </a:r>
                      <a:endParaRPr lang="en-US" altLang="zh-CN" sz="1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85.50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80.90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74.44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63.77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49.54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70.83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2946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  <a:sym typeface="+mn-ea"/>
                        </a:rPr>
                        <a:t>+ f(+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sym typeface="+mn-ea"/>
                        </a:rPr>
                        <a:t>残差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sym typeface="+mn-ea"/>
                        </a:rPr>
                        <a:t>) 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sym typeface="+mn-ea"/>
                        </a:rPr>
                        <a:t>×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sym typeface="+mn-ea"/>
                        </a:rPr>
                        <a:t> T</a:t>
                      </a:r>
                      <a:endParaRPr lang="en-US" altLang="zh-CN" sz="1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85.01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80.38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75.03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64.04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49.78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70.85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2946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sym typeface="+mn-ea"/>
                        </a:rPr>
                        <a:t>+ f(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sym typeface="+mn-ea"/>
                        </a:rPr>
                        <a:t>插值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sym typeface="+mn-ea"/>
                        </a:rPr>
                        <a:t>+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sym typeface="+mn-ea"/>
                        </a:rPr>
                        <a:t>残差</a:t>
                      </a:r>
                      <a:r>
                        <a:rPr lang="en-US" sz="1000" b="0">
                          <a:solidFill>
                            <a:schemeClr val="tx1"/>
                          </a:solidFill>
                          <a:sym typeface="+mn-ea"/>
                        </a:rPr>
                        <a:t>) 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sym typeface="+mn-ea"/>
                        </a:rPr>
                        <a:t>×</a:t>
                      </a:r>
                      <a:r>
                        <a:rPr lang="en-US" altLang="zh-CN" sz="1000" b="0">
                          <a:solidFill>
                            <a:schemeClr val="tx1"/>
                          </a:solidFill>
                          <a:sym typeface="+mn-ea"/>
                        </a:rPr>
                        <a:t> T</a:t>
                      </a:r>
                      <a:endParaRPr lang="en-US" altLang="zh-CN" sz="1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85.19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80.66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74.55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63.82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49.14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70.67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91245" y="4878070"/>
            <a:ext cx="4140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432560" y="464820"/>
            <a:ext cx="32943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THUMOS14(VideoMAEv2)</a:t>
            </a:r>
            <a:r>
              <a:rPr lang="zh-CN" altLang="en-US"/>
              <a:t>上的性能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315085" y="464820"/>
            <a:ext cx="30480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ActivityNet-1.3</a:t>
            </a:r>
            <a:r>
              <a:rPr lang="zh-CN" altLang="en-US"/>
              <a:t>上的性能</a:t>
            </a:r>
            <a:endParaRPr lang="zh-CN" altLang="en-US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/>
        </p:nvGraphicFramePr>
        <p:xfrm>
          <a:off x="881380" y="1088390"/>
          <a:ext cx="7381875" cy="245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670"/>
                <a:gridCol w="510540"/>
                <a:gridCol w="514985"/>
                <a:gridCol w="511810"/>
                <a:gridCol w="521335"/>
                <a:gridCol w="521970"/>
                <a:gridCol w="504190"/>
                <a:gridCol w="527685"/>
                <a:gridCol w="522605"/>
                <a:gridCol w="540385"/>
                <a:gridCol w="547370"/>
                <a:gridCol w="608330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/>
                    </a:p>
                  </a:txBody>
                  <a:tcPr anchor="ctr" anchorCtr="0"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0.50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0.55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0.60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0.65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0.70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0.75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0.80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0.85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0.90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0.95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avg</a:t>
                      </a:r>
                      <a:endParaRPr lang="en-US" altLang="zh-CN" sz="1000"/>
                    </a:p>
                  </a:txBody>
                  <a:tcPr anchor="ctr" anchorCtr="0"/>
                </a:tc>
              </a:tr>
              <a:tr h="300990"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baseline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53.33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50.22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47.23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44.20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40.52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36.24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31.31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25.37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18.27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7.82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000"/>
                        <a:t>35.45</a:t>
                      </a:r>
                      <a:endParaRPr lang="en-US" altLang="zh-CN" sz="1000"/>
                    </a:p>
                  </a:txBody>
                  <a:tcPr anchor="ctr" anchorCtr="0"/>
                </a:tc>
              </a:tr>
              <a:tr h="254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baseline</a:t>
                      </a:r>
                      <a:r>
                        <a:rPr lang="en-US" altLang="zh-CN" sz="1000">
                          <a:sym typeface="+mn-ea"/>
                        </a:rPr>
                        <a:t>+BiFPN1+TFE2</a:t>
                      </a:r>
                      <a:endParaRPr lang="en-US" altLang="zh-CN" sz="1000" b="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57.74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54.60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50.82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47.74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44.29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39.58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34.19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27.46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19.65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8.68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38.47</a:t>
                      </a:r>
                      <a:endParaRPr lang="en-US" altLang="zh-CN" sz="1000"/>
                    </a:p>
                  </a:txBody>
                  <a:tcPr anchor="ctr" anchorCtr="0"/>
                </a:tc>
              </a:tr>
              <a:tr h="254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  <a:sym typeface="+mn-ea"/>
                        </a:rPr>
                        <a:t>SOTA(DyFADet)</a:t>
                      </a:r>
                      <a:endParaRPr lang="en-US" altLang="zh-CN" sz="10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58.10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39.60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8.40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38.50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</a:tr>
              <a:tr h="254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solidFill>
                            <a:srgbClr val="00B050"/>
                          </a:solidFill>
                          <a:sym typeface="+mn-ea"/>
                        </a:rPr>
                        <a:t>SOTA(复现)</a:t>
                      </a:r>
                      <a:endParaRPr lang="en-US" altLang="zh-CN" sz="10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57.95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54.53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51.36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47.79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44.11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39.57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34.20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26.91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19.18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8.37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>
                          <a:solidFill>
                            <a:srgbClr val="00B050"/>
                          </a:solidFill>
                        </a:rPr>
                        <a:t>38.40</a:t>
                      </a:r>
                      <a:endParaRPr lang="en-US" altLang="zh-CN" sz="1000">
                        <a:solidFill>
                          <a:srgbClr val="00B050"/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691245" y="4878070"/>
            <a:ext cx="4140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505272" y="330899"/>
            <a:ext cx="206828" cy="123371"/>
            <a:chOff x="6709229" y="856343"/>
            <a:chExt cx="232229" cy="5805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705380" y="1828127"/>
            <a:ext cx="5732622" cy="1353336"/>
            <a:chOff x="1151056" y="1828127"/>
            <a:chExt cx="5732622" cy="1353336"/>
          </a:xfrm>
        </p:grpSpPr>
        <p:sp>
          <p:nvSpPr>
            <p:cNvPr id="20" name="矩形 19"/>
            <p:cNvSpPr/>
            <p:nvPr/>
          </p:nvSpPr>
          <p:spPr bwMode="auto">
            <a:xfrm>
              <a:off x="2636798" y="2166340"/>
              <a:ext cx="4246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kern="100" dirty="0">
                  <a:solidFill>
                    <a:srgbClr val="495589"/>
                  </a:solidFill>
                  <a:cs typeface="+mn-ea"/>
                  <a:sym typeface="+mn-lt"/>
                </a:rPr>
                <a:t>论文思路与创新点</a:t>
              </a:r>
              <a:endParaRPr lang="zh-CN" altLang="en-US" sz="4000" b="1" kern="100" dirty="0">
                <a:solidFill>
                  <a:srgbClr val="495589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51056" y="1828127"/>
              <a:ext cx="1353336" cy="1353336"/>
              <a:chOff x="1194341" y="1871412"/>
              <a:chExt cx="1226130" cy="122613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194341" y="1871412"/>
                <a:ext cx="1226130" cy="1226130"/>
              </a:xfrm>
              <a:prstGeom prst="ellipse">
                <a:avLst/>
              </a:prstGeom>
              <a:solidFill>
                <a:srgbClr val="E38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7" name="文本框 6"/>
              <p:cNvSpPr txBox="1">
                <a:spLocks noChangeArrowheads="1"/>
              </p:cNvSpPr>
              <p:nvPr/>
            </p:nvSpPr>
            <p:spPr bwMode="auto">
              <a:xfrm>
                <a:off x="1317239" y="2080113"/>
                <a:ext cx="970532" cy="836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3600" b="1" kern="10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5400" dirty="0">
                    <a:latin typeface="+mn-lt"/>
                    <a:ea typeface="+mn-ea"/>
                    <a:cs typeface="+mn-ea"/>
                    <a:sym typeface="+mn-lt"/>
                  </a:rPr>
                  <a:t>01</a:t>
                </a:r>
                <a:endParaRPr lang="zh-CN" altLang="en-US" sz="5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3459479" y="141873"/>
            <a:ext cx="22250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kern="100" dirty="0">
                <a:solidFill>
                  <a:srgbClr val="495589"/>
                </a:solidFill>
                <a:cs typeface="+mn-ea"/>
                <a:sym typeface="+mn-lt"/>
              </a:rPr>
              <a:t>论文思路与创新点</a:t>
            </a:r>
            <a:endParaRPr lang="zh-CN" altLang="en-US" sz="2000" b="1" dirty="0">
              <a:solidFill>
                <a:srgbClr val="49558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87120" y="902335"/>
            <a:ext cx="7473315" cy="17818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由于视频中每个动作实例的持续时间不同，因此需要处理不同长度的动作实例。以前的一些研究使用多尺度处理方法来解决这个问题。在多尺度处理中需要考虑</a:t>
            </a:r>
            <a:r>
              <a:rPr lang="zh-CN" sz="1400" dirty="0">
                <a:solidFill>
                  <a:srgbClr val="FF0000"/>
                </a:solidFill>
                <a:cs typeface="+mn-ea"/>
                <a:sym typeface="+mn-lt"/>
              </a:rPr>
              <a:t>两个关键问题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1) 应该从什么域提取多尺度特征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2) 不同尺度的信息如何相互作用。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由于大多数现代的时序动作定位方法主要集中在时域信息上，而忽略了其他领域信息的优势，如何以一种合理的方式有效地利用</a:t>
            </a:r>
            <a:r>
              <a:rPr lang="zh-CN" sz="1400" dirty="0">
                <a:solidFill>
                  <a:srgbClr val="FF0000"/>
                </a:solidFill>
                <a:cs typeface="+mn-ea"/>
                <a:sym typeface="+mn-lt"/>
              </a:rPr>
              <a:t>来自于不同领域的信息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以及他们的</a:t>
            </a:r>
            <a:r>
              <a:rPr lang="zh-CN" sz="1400" dirty="0">
                <a:solidFill>
                  <a:srgbClr val="FF0000"/>
                </a:solidFill>
                <a:cs typeface="+mn-ea"/>
                <a:sym typeface="+mn-lt"/>
              </a:rPr>
              <a:t>相互作用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，仍然是TAL中的一个问题。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87120" y="533682"/>
            <a:ext cx="192374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5589"/>
                </a:solidFill>
                <a:effectLst/>
                <a:uLnTx/>
                <a:uFillTx/>
                <a:cs typeface="+mn-ea"/>
                <a:sym typeface="+mn-lt"/>
              </a:rPr>
              <a:t>论文思路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9558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7120" y="2596162"/>
            <a:ext cx="1923747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5589"/>
                </a:solidFill>
                <a:effectLst/>
                <a:uLnTx/>
                <a:uFillTx/>
                <a:cs typeface="+mn-ea"/>
                <a:sym typeface="+mn-lt"/>
              </a:rPr>
              <a:t>创新点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9558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7120" y="3032125"/>
            <a:ext cx="7578725" cy="2082800"/>
          </a:xfrm>
          <a:prstGeom prst="rect">
            <a:avLst/>
          </a:prstGeom>
        </p:spPr>
        <p:txBody>
          <a:bodyPr wrap="square">
            <a:noAutofit/>
          </a:bodyPr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1) 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引入了频域信息，首次尝试探索多尺度时域和频域特征的交叉融合，以丰富在单阶段TAL框架内的动作特征表示。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2) 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设计了一个新的网络TFFormer。它利用双分支多尺度编码器提取时间和频率特征，并引入跨时频注意力来聚合时间和频率信息。提出了一种门控机制来过滤和整合来自不同尺度的特征。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3)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THUMOS14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、ActivityNet v1.3、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EPICKITCHEN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、Ego4D进行了实验与消融研究。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505272" y="330899"/>
            <a:ext cx="206828" cy="123371"/>
            <a:chOff x="6709229" y="856343"/>
            <a:chExt cx="232229" cy="5805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579775" y="1828127"/>
            <a:ext cx="4039712" cy="1353336"/>
            <a:chOff x="1151056" y="1828127"/>
            <a:chExt cx="4039712" cy="1353336"/>
          </a:xfrm>
        </p:grpSpPr>
        <p:sp>
          <p:nvSpPr>
            <p:cNvPr id="20" name="矩形 19"/>
            <p:cNvSpPr/>
            <p:nvPr/>
          </p:nvSpPr>
          <p:spPr bwMode="auto">
            <a:xfrm>
              <a:off x="2636798" y="2166340"/>
              <a:ext cx="255397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kern="100" dirty="0">
                  <a:solidFill>
                    <a:srgbClr val="495589"/>
                  </a:solidFill>
                  <a:cs typeface="+mn-ea"/>
                  <a:sym typeface="+mn-lt"/>
                </a:rPr>
                <a:t>TFFormer</a:t>
              </a:r>
              <a:endParaRPr lang="en-US" altLang="zh-CN" sz="4000" b="1" kern="100" dirty="0">
                <a:solidFill>
                  <a:srgbClr val="495589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51056" y="1828127"/>
              <a:ext cx="1353336" cy="1353336"/>
              <a:chOff x="1194341" y="1871412"/>
              <a:chExt cx="1226130" cy="122613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194341" y="1871412"/>
                <a:ext cx="1226130" cy="1226130"/>
              </a:xfrm>
              <a:prstGeom prst="ellipse">
                <a:avLst/>
              </a:prstGeom>
              <a:solidFill>
                <a:srgbClr val="E38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7" name="文本框 6"/>
              <p:cNvSpPr txBox="1">
                <a:spLocks noChangeArrowheads="1"/>
              </p:cNvSpPr>
              <p:nvPr/>
            </p:nvSpPr>
            <p:spPr bwMode="auto">
              <a:xfrm>
                <a:off x="1317239" y="2080113"/>
                <a:ext cx="970532" cy="836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3600" b="1" kern="10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5400" dirty="0">
                    <a:latin typeface="+mn-lt"/>
                    <a:ea typeface="+mn-ea"/>
                    <a:cs typeface="+mn-ea"/>
                    <a:sym typeface="+mn-lt"/>
                  </a:rPr>
                  <a:t>02</a:t>
                </a:r>
                <a:endParaRPr lang="zh-CN" altLang="en-US" sz="5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2526982" y="141873"/>
            <a:ext cx="368871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kern="100" dirty="0">
                <a:sym typeface="+mn-lt"/>
              </a:rPr>
              <a:t>Time-Frequency Transformer</a:t>
            </a:r>
            <a:endParaRPr lang="zh-CN" altLang="en-US" dirty="0"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880" y="3235325"/>
            <a:ext cx="5836920" cy="179578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多尺度时频特征编码器(multi-scale time-frequency feature encoder)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交叉时频注意(cross time-frequency attention)模块。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门控多尺度特征融合(gated multi-scale feature fusion)模块。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轻量级特征解码器(lightweight feature decoder)模块。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15" y="590550"/>
            <a:ext cx="6622415" cy="25946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pic>
        <p:nvPicPr>
          <p:cNvPr id="5" name="图片 4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1762125" y="263793"/>
            <a:ext cx="56197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en-US" altLang="zh-CN" dirty="0">
                <a:sym typeface="+mn-lt"/>
              </a:rPr>
              <a:t>Multi-Scale Time-Frequency Feature Encoder</a:t>
            </a:r>
            <a:endParaRPr lang="en-US" altLang="zh-CN" dirty="0"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" y="945515"/>
            <a:ext cx="4350385" cy="37134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05730" y="1577340"/>
            <a:ext cx="3554095" cy="2296160"/>
          </a:xfrm>
          <a:prstGeom prst="rect">
            <a:avLst/>
          </a:prstGeom>
        </p:spPr>
        <p:txBody>
          <a:bodyPr wrap="square">
            <a:noAutofit/>
          </a:bodyPr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多尺度时序特征有利于处理具有不同长度的动作实例。时间分支由多个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TS-A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块组成。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0" y="2407285"/>
            <a:ext cx="3648075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pic>
        <p:nvPicPr>
          <p:cNvPr id="5" name="图片 4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1762125" y="227598"/>
            <a:ext cx="56197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en-US" altLang="zh-CN" dirty="0">
                <a:sym typeface="+mn-lt"/>
              </a:rPr>
              <a:t>Multi-Scale Time-Frequency Feature Encoder</a:t>
            </a:r>
            <a:endParaRPr lang="en-US" altLang="zh-CN" dirty="0"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5600" y="1049020"/>
            <a:ext cx="3554095" cy="3703320"/>
          </a:xfrm>
          <a:prstGeom prst="rect">
            <a:avLst/>
          </a:prstGeom>
        </p:spPr>
        <p:txBody>
          <a:bodyPr wrap="square">
            <a:noAutofit/>
          </a:bodyPr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在某些情况下，频率特征可以提供比时间特征更有效的动作表示。视频中动作的时间特征通常通过像素级变化来传达。对于伴随着复杂图像信息变化的动作，其时域特征往往存在大量的噪声和干扰。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设计了一个频率分支来捕获多尺度的频率特征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，该多尺度频率变换器由L个离散小波变换注意力（DWT-A）块组成。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将输入特征分解为低频和高频子带，以使用DWT提取频率特征。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26110"/>
            <a:ext cx="2131060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2521266" y="273953"/>
            <a:ext cx="41014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en-US" dirty="0">
                <a:sym typeface="+mn-lt"/>
              </a:rPr>
              <a:t>Cross Time-Frequency Attention</a:t>
            </a:r>
            <a:endParaRPr lang="en-US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66360" y="815975"/>
            <a:ext cx="3498850" cy="399732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ct val="150000"/>
              </a:lnSpc>
              <a:spcBef>
                <a:spcPts val="600"/>
              </a:spcBef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为了弥合时间特征和频率特征之间的模态鸿沟，提出了跨时频注意（TFCA）融合多尺度时间和频率特征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在时间路径中，时序特征被做为查询输入，频率特征被做为键和值输入。在注意力计算之后，利用来自频率的信息增强时间特征。类似的，可以获得由时序特征增强的频率特征。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5" y="741045"/>
            <a:ext cx="3747135" cy="4072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65" y="3644900"/>
            <a:ext cx="311467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3176904" y="273953"/>
            <a:ext cx="27901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en-US" dirty="0">
                <a:sym typeface="+mn-lt"/>
              </a:rPr>
              <a:t>Gated Feature Fusion</a:t>
            </a:r>
            <a:endParaRPr lang="en-US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5" y="728980"/>
            <a:ext cx="5746750" cy="3082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45" y="3860800"/>
            <a:ext cx="5095875" cy="1143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  <p:tag name="commondata" val="eyJoZGlkIjoiMDJiMjU4MTkyMWE1ZjUxOTMxOWRkNGVmYWIxOTk3ODEifQ=="/>
</p:tagLst>
</file>

<file path=ppt/theme/theme1.xml><?xml version="1.0" encoding="utf-8"?>
<a:theme xmlns:a="http://schemas.openxmlformats.org/drawingml/2006/main" name="第一PPT，www.1ppt.com">
  <a:themeElements>
    <a:clrScheme name="自定义 784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49558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4y5qrltd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y5qrltd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旗黑-50S"/>
        <a:font script="Hant" typeface="新細明體"/>
        <a:font script="Arab" typeface="汉仪旗黑-50S"/>
        <a:font script="Hebr" typeface="汉仪旗黑-50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旗黑-50S"/>
        <a:font script="Uigh" typeface="Microsoft Uighur"/>
        <a:font script="Geor" typeface="Sylfaen"/>
      </a:majorFont>
      <a:minorFont>
        <a:latin typeface="汉仪旗黑-50S"/>
        <a:ea typeface=""/>
        <a:cs typeface=""/>
        <a:font script="Jpan" typeface="ＭＳ Ｐゴシック"/>
        <a:font script="Hang" typeface="맑은 고딕"/>
        <a:font script="Hans" typeface="汉仪旗黑-50S"/>
        <a:font script="Hant" typeface="新細明體"/>
        <a:font script="Arab" typeface="汉仪旗黑-50S"/>
        <a:font script="Hebr" typeface="汉仪旗黑-50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旗黑-50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旗黑-50S"/>
        <a:font script="Hant" typeface="新細明體"/>
        <a:font script="Arab" typeface="汉仪旗黑-50S"/>
        <a:font script="Hebr" typeface="汉仪旗黑-50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旗黑-50S"/>
        <a:font script="Uigh" typeface="Microsoft Uighur"/>
        <a:font script="Geor" typeface="Sylfaen"/>
      </a:majorFont>
      <a:minorFont>
        <a:latin typeface="汉仪旗黑-50S"/>
        <a:ea typeface=""/>
        <a:cs typeface=""/>
        <a:font script="Jpan" typeface="ＭＳ Ｐゴシック"/>
        <a:font script="Hang" typeface="맑은 고딕"/>
        <a:font script="Hans" typeface="汉仪旗黑-50S"/>
        <a:font script="Hant" typeface="新細明體"/>
        <a:font script="Arab" typeface="汉仪旗黑-50S"/>
        <a:font script="Hebr" typeface="汉仪旗黑-50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旗黑-50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c04d19f76ac56a1be31a4669afc0c4df</Template>
  <TotalTime>0</TotalTime>
  <Words>1933</Words>
  <Application>WPS 演示</Application>
  <PresentationFormat>全屏显示(16:9)</PresentationFormat>
  <Paragraphs>318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字魂35号-经典雅黑</vt:lpstr>
      <vt:lpstr>黑体</vt:lpstr>
      <vt:lpstr>汉仪旗黑-50S</vt:lpstr>
      <vt:lpstr>Times New Roman</vt:lpstr>
      <vt:lpstr>Calibri Light</vt:lpstr>
      <vt:lpstr>方正宋刻本秀楷简体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WPS_1591183863</cp:lastModifiedBy>
  <cp:revision>54</cp:revision>
  <dcterms:created xsi:type="dcterms:W3CDTF">2021-12-15T02:56:00Z</dcterms:created>
  <dcterms:modified xsi:type="dcterms:W3CDTF">2024-11-05T12:14:28Z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0280772008ED4086BCA1B51B40E9758D_13</vt:lpwstr>
  </property>
  <property fmtid="{D5CDD505-2E9C-101B-9397-08002B2CF9AE}" pid="3" name="KSOProductBuildVer">
    <vt:lpwstr>2052-12.1.0.18608</vt:lpwstr>
  </property>
</Properties>
</file>