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6" r:id="rId3"/>
  </p:sldMasterIdLst>
  <p:notesMasterIdLst>
    <p:notesMasterId r:id="rId21"/>
  </p:notesMasterIdLst>
  <p:sldIdLst>
    <p:sldId id="256" r:id="rId4"/>
    <p:sldId id="257" r:id="rId5"/>
    <p:sldId id="259" r:id="rId6"/>
    <p:sldId id="264" r:id="rId7"/>
    <p:sldId id="265" r:id="rId8"/>
    <p:sldId id="284" r:id="rId9"/>
    <p:sldId id="260" r:id="rId10"/>
    <p:sldId id="267" r:id="rId11"/>
    <p:sldId id="269" r:id="rId12"/>
    <p:sldId id="270" r:id="rId13"/>
    <p:sldId id="302" r:id="rId14"/>
    <p:sldId id="283" r:id="rId15"/>
    <p:sldId id="303" r:id="rId16"/>
    <p:sldId id="305" r:id="rId17"/>
    <p:sldId id="261" r:id="rId18"/>
    <p:sldId id="271" r:id="rId19"/>
    <p:sldId id="288"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DF6057"/>
    <a:srgbClr val="56BA94"/>
    <a:srgbClr val="1431D7"/>
    <a:srgbClr val="F5C056"/>
    <a:srgbClr val="E4F4EE"/>
    <a:srgbClr val="315EDD"/>
    <a:srgbClr val="FDFDFD"/>
    <a:srgbClr val="D9EFE7"/>
    <a:srgbClr val="FCE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2535" y="1470"/>
      </p:cViewPr>
      <p:guideLst>
        <p:guide orient="horz" pos="2160"/>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8.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screen">
            <a:alphaModFix amt="35000"/>
          </a:blip>
          <a:stretch>
            <a:fillRect/>
          </a:stretch>
        </p:blipFill>
        <p:spPr>
          <a:xfrm>
            <a:off x="0" y="0"/>
            <a:ext cx="12191999" cy="6858000"/>
          </a:xfrm>
          <a:prstGeom prst="rect">
            <a:avLst/>
          </a:prstGeom>
        </p:spPr>
      </p:pic>
      <p:sp>
        <p:nvSpPr>
          <p:cNvPr id="6" name="任意多边形: 形状 5"/>
          <p:cNvSpPr/>
          <p:nvPr userDrawn="1"/>
        </p:nvSpPr>
        <p:spPr>
          <a:xfrm>
            <a:off x="1099144" y="0"/>
            <a:ext cx="11092856" cy="3555340"/>
          </a:xfrm>
          <a:custGeom>
            <a:avLst/>
            <a:gdLst>
              <a:gd name="connsiteX0" fmla="*/ 1928 w 11092856"/>
              <a:gd name="connsiteY0" fmla="*/ 0 h 3555340"/>
              <a:gd name="connsiteX1" fmla="*/ 11092856 w 11092856"/>
              <a:gd name="connsiteY1" fmla="*/ 0 h 3555340"/>
              <a:gd name="connsiteX2" fmla="*/ 11092856 w 11092856"/>
              <a:gd name="connsiteY2" fmla="*/ 3353296 h 3555340"/>
              <a:gd name="connsiteX3" fmla="*/ 11053575 w 11092856"/>
              <a:gd name="connsiteY3" fmla="*/ 3374838 h 3555340"/>
              <a:gd name="connsiteX4" fmla="*/ 8727244 w 11092856"/>
              <a:gd name="connsiteY4" fmla="*/ 3220872 h 3555340"/>
              <a:gd name="connsiteX5" fmla="*/ 5902157 w 11092856"/>
              <a:gd name="connsiteY5" fmla="*/ 1419368 h 3555340"/>
              <a:gd name="connsiteX6" fmla="*/ 1957954 w 11092856"/>
              <a:gd name="connsiteY6" fmla="*/ 1624085 h 3555340"/>
              <a:gd name="connsiteX7" fmla="*/ 0 w 11092856"/>
              <a:gd name="connsiteY7" fmla="*/ 40703 h 355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2856" h="3555340">
                <a:moveTo>
                  <a:pt x="1928" y="0"/>
                </a:moveTo>
                <a:lnTo>
                  <a:pt x="11092856" y="0"/>
                </a:lnTo>
                <a:lnTo>
                  <a:pt x="11092856" y="3353296"/>
                </a:lnTo>
                <a:lnTo>
                  <a:pt x="11053575" y="3374838"/>
                </a:lnTo>
                <a:cubicBezTo>
                  <a:pt x="10437114" y="3668699"/>
                  <a:pt x="9462801" y="3594196"/>
                  <a:pt x="8727244" y="3220872"/>
                </a:cubicBezTo>
                <a:cubicBezTo>
                  <a:pt x="7821943" y="2761397"/>
                  <a:pt x="7030371" y="1685499"/>
                  <a:pt x="5902157" y="1419368"/>
                </a:cubicBezTo>
                <a:cubicBezTo>
                  <a:pt x="4773943" y="1153237"/>
                  <a:pt x="2917847" y="1899315"/>
                  <a:pt x="1957954" y="1624085"/>
                </a:cubicBezTo>
                <a:cubicBezTo>
                  <a:pt x="1178041" y="1400461"/>
                  <a:pt x="61768" y="537151"/>
                  <a:pt x="0" y="40703"/>
                </a:cubicBezTo>
                <a:close/>
              </a:path>
            </a:pathLst>
          </a:cu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0" y="5227093"/>
            <a:ext cx="5718592" cy="1630907"/>
          </a:xfrm>
          <a:custGeom>
            <a:avLst/>
            <a:gdLst>
              <a:gd name="connsiteX0" fmla="*/ 723332 w 5718592"/>
              <a:gd name="connsiteY0" fmla="*/ 0 h 1630907"/>
              <a:gd name="connsiteX1" fmla="*/ 2511189 w 5718592"/>
              <a:gd name="connsiteY1" fmla="*/ 736979 h 1630907"/>
              <a:gd name="connsiteX2" fmla="*/ 4326341 w 5718592"/>
              <a:gd name="connsiteY2" fmla="*/ 641444 h 1630907"/>
              <a:gd name="connsiteX3" fmla="*/ 5626291 w 5718592"/>
              <a:gd name="connsiteY3" fmla="*/ 1523005 h 1630907"/>
              <a:gd name="connsiteX4" fmla="*/ 5718592 w 5718592"/>
              <a:gd name="connsiteY4" fmla="*/ 1630907 h 1630907"/>
              <a:gd name="connsiteX5" fmla="*/ 0 w 5718592"/>
              <a:gd name="connsiteY5" fmla="*/ 1630907 h 1630907"/>
              <a:gd name="connsiteX6" fmla="*/ 0 w 5718592"/>
              <a:gd name="connsiteY6" fmla="*/ 270890 h 1630907"/>
              <a:gd name="connsiteX7" fmla="*/ 17061 w 5718592"/>
              <a:gd name="connsiteY7" fmla="*/ 257602 h 1630907"/>
              <a:gd name="connsiteX8" fmla="*/ 723332 w 5718592"/>
              <a:gd name="connsiteY8" fmla="*/ 0 h 1630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592" h="1630907">
                <a:moveTo>
                  <a:pt x="723332" y="0"/>
                </a:moveTo>
                <a:cubicBezTo>
                  <a:pt x="1216926" y="0"/>
                  <a:pt x="1910688" y="630072"/>
                  <a:pt x="2511189" y="736979"/>
                </a:cubicBezTo>
                <a:cubicBezTo>
                  <a:pt x="3111690" y="843886"/>
                  <a:pt x="3769057" y="459474"/>
                  <a:pt x="4326341" y="641444"/>
                </a:cubicBezTo>
                <a:cubicBezTo>
                  <a:pt x="4744304" y="777922"/>
                  <a:pt x="5304289" y="1183090"/>
                  <a:pt x="5626291" y="1523005"/>
                </a:cubicBezTo>
                <a:lnTo>
                  <a:pt x="5718592" y="1630907"/>
                </a:lnTo>
                <a:lnTo>
                  <a:pt x="0" y="1630907"/>
                </a:lnTo>
                <a:lnTo>
                  <a:pt x="0" y="270890"/>
                </a:lnTo>
                <a:lnTo>
                  <a:pt x="17061" y="257602"/>
                </a:lnTo>
                <a:cubicBezTo>
                  <a:pt x="226895" y="110320"/>
                  <a:pt x="476535" y="0"/>
                  <a:pt x="723332" y="0"/>
                </a:cubicBezTo>
                <a:close/>
              </a:path>
            </a:pathLst>
          </a:custGeom>
          <a:solidFill>
            <a:srgbClr val="E4F4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alphaModFix amt="35000"/>
          </a:blip>
          <a:stretch>
            <a:fillRect/>
          </a:stretch>
        </p:blipFill>
        <p:spPr>
          <a:xfrm>
            <a:off x="0" y="0"/>
            <a:ext cx="1219199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430D95B-748C-4E78-B5B8-50DBA133D87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4FC6CA-0CFC-4699-AB71-BC9309E5B8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8" Type="http://schemas.openxmlformats.org/officeDocument/2006/relationships/theme" Target="../theme/theme1.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0D95B-748C-4E78-B5B8-50DBA133D87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FC6CA-0CFC-4699-AB71-BC9309E5B8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Lst>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2.xml"/><Relationship Id="rId2" Type="http://schemas.openxmlformats.org/officeDocument/2006/relationships/image" Target="../media/image13.png"/><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2.xml"/><Relationship Id="rId2" Type="http://schemas.openxmlformats.org/officeDocument/2006/relationships/image" Target="../media/image14.png"/><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8.wmf"/><Relationship Id="rId7" Type="http://schemas.openxmlformats.org/officeDocument/2006/relationships/oleObject" Target="../embeddings/oleObject4.bin"/><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 Id="rId3" Type="http://schemas.openxmlformats.org/officeDocument/2006/relationships/oleObject" Target="../embeddings/oleObject2.bin"/><Relationship Id="rId2" Type="http://schemas.openxmlformats.org/officeDocument/2006/relationships/image" Target="../media/image15.png"/><Relationship Id="rId12" Type="http://schemas.openxmlformats.org/officeDocument/2006/relationships/vmlDrawing" Target="../drawings/vmlDrawing2.vml"/><Relationship Id="rId11" Type="http://schemas.openxmlformats.org/officeDocument/2006/relationships/slideLayout" Target="../slideLayouts/slideLayout82.xml"/><Relationship Id="rId10" Type="http://schemas.openxmlformats.org/officeDocument/2006/relationships/image" Target="../media/image19.wmf"/><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82.xml"/><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7.png"/><Relationship Id="rId7" Type="http://schemas.openxmlformats.org/officeDocument/2006/relationships/tags" Target="../tags/tag7.xml"/><Relationship Id="rId6" Type="http://schemas.openxmlformats.org/officeDocument/2006/relationships/image" Target="../media/image6.png"/><Relationship Id="rId5" Type="http://schemas.openxmlformats.org/officeDocument/2006/relationships/tags" Target="../tags/tag6.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image" Target="../media/image4.png"/><Relationship Id="rId13" Type="http://schemas.openxmlformats.org/officeDocument/2006/relationships/slideLayout" Target="../slideLayouts/slideLayout82.xml"/><Relationship Id="rId12" Type="http://schemas.openxmlformats.org/officeDocument/2006/relationships/image" Target="../media/image9.png"/><Relationship Id="rId11" Type="http://schemas.openxmlformats.org/officeDocument/2006/relationships/tags" Target="../tags/tag9.xml"/><Relationship Id="rId10" Type="http://schemas.openxmlformats.org/officeDocument/2006/relationships/image" Target="../media/image8.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2.xml"/><Relationship Id="rId3" Type="http://schemas.openxmlformats.org/officeDocument/2006/relationships/tags" Target="../tags/tag11.xml"/><Relationship Id="rId2" Type="http://schemas.openxmlformats.org/officeDocument/2006/relationships/image" Target="../media/image10.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82.xml"/><Relationship Id="rId4" Type="http://schemas.openxmlformats.org/officeDocument/2006/relationships/image" Target="../media/image12.png"/><Relationship Id="rId3" Type="http://schemas.openxmlformats.org/officeDocument/2006/relationships/tags" Target="../tags/tag12.xml"/><Relationship Id="rId2" Type="http://schemas.openxmlformats.org/officeDocument/2006/relationships/image" Target="../media/image11.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screen">
            <a:alphaModFix amt="35000"/>
          </a:blip>
          <a:stretch>
            <a:fillRect/>
          </a:stretch>
        </p:blipFill>
        <p:spPr>
          <a:xfrm>
            <a:off x="0" y="0"/>
            <a:ext cx="12191999" cy="6858000"/>
          </a:xfrm>
          <a:prstGeom prst="rect">
            <a:avLst/>
          </a:prstGeom>
        </p:spPr>
      </p:pic>
      <p:sp>
        <p:nvSpPr>
          <p:cNvPr id="17" name="任意多边形: 形状 16"/>
          <p:cNvSpPr/>
          <p:nvPr/>
        </p:nvSpPr>
        <p:spPr>
          <a:xfrm>
            <a:off x="10627155" y="572071"/>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noFill/>
          <a:ln>
            <a:solidFill>
              <a:srgbClr val="1431D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a:off x="9513682" y="3997673"/>
            <a:ext cx="2678317" cy="2860327"/>
          </a:xfrm>
          <a:custGeom>
            <a:avLst/>
            <a:gdLst>
              <a:gd name="connsiteX0" fmla="*/ 4284601 w 4316838"/>
              <a:gd name="connsiteY0" fmla="*/ 0 h 4628292"/>
              <a:gd name="connsiteX1" fmla="*/ 4316838 w 4316838"/>
              <a:gd name="connsiteY1" fmla="*/ 252 h 4628292"/>
              <a:gd name="connsiteX2" fmla="*/ 4316838 w 4316838"/>
              <a:gd name="connsiteY2" fmla="*/ 4628292 h 4628292"/>
              <a:gd name="connsiteX3" fmla="*/ 20942 w 4316838"/>
              <a:gd name="connsiteY3" fmla="*/ 4628292 h 4628292"/>
              <a:gd name="connsiteX4" fmla="*/ 6590 w 4316838"/>
              <a:gd name="connsiteY4" fmla="*/ 4550373 h 4628292"/>
              <a:gd name="connsiteX5" fmla="*/ 869085 w 4316838"/>
              <a:gd name="connsiteY5" fmla="*/ 2282134 h 4628292"/>
              <a:gd name="connsiteX6" fmla="*/ 2958624 w 4316838"/>
              <a:gd name="connsiteY6" fmla="*/ 1343671 h 4628292"/>
              <a:gd name="connsiteX7" fmla="*/ 3567695 w 4316838"/>
              <a:gd name="connsiteY7" fmla="*/ 401562 h 4628292"/>
              <a:gd name="connsiteX8" fmla="*/ 4284601 w 4316838"/>
              <a:gd name="connsiteY8" fmla="*/ 0 h 4628292"/>
              <a:gd name="connsiteX0-1" fmla="*/ 4286238 w 4318475"/>
              <a:gd name="connsiteY0-2" fmla="*/ 0 h 4628292"/>
              <a:gd name="connsiteX1-3" fmla="*/ 4318475 w 4318475"/>
              <a:gd name="connsiteY1-4" fmla="*/ 252 h 4628292"/>
              <a:gd name="connsiteX2-5" fmla="*/ 4318475 w 4318475"/>
              <a:gd name="connsiteY2-6" fmla="*/ 4628292 h 4628292"/>
              <a:gd name="connsiteX3-7" fmla="*/ 22579 w 4318475"/>
              <a:gd name="connsiteY3-8" fmla="*/ 4628292 h 4628292"/>
              <a:gd name="connsiteX4-9" fmla="*/ 8227 w 4318475"/>
              <a:gd name="connsiteY4-10" fmla="*/ 4550373 h 4628292"/>
              <a:gd name="connsiteX5-11" fmla="*/ 746031 w 4318475"/>
              <a:gd name="connsiteY5-12" fmla="*/ 2323698 h 4628292"/>
              <a:gd name="connsiteX6-13" fmla="*/ 2960261 w 4318475"/>
              <a:gd name="connsiteY6-14" fmla="*/ 1343671 h 4628292"/>
              <a:gd name="connsiteX7-15" fmla="*/ 3569332 w 4318475"/>
              <a:gd name="connsiteY7-16" fmla="*/ 401562 h 4628292"/>
              <a:gd name="connsiteX8-17" fmla="*/ 4286238 w 4318475"/>
              <a:gd name="connsiteY8-18" fmla="*/ 0 h 4628292"/>
              <a:gd name="connsiteX0-19" fmla="*/ 4286552 w 4318789"/>
              <a:gd name="connsiteY0-20" fmla="*/ 0 h 4628292"/>
              <a:gd name="connsiteX1-21" fmla="*/ 4318789 w 4318789"/>
              <a:gd name="connsiteY1-22" fmla="*/ 252 h 4628292"/>
              <a:gd name="connsiteX2-23" fmla="*/ 4318789 w 4318789"/>
              <a:gd name="connsiteY2-24" fmla="*/ 4628292 h 4628292"/>
              <a:gd name="connsiteX3-25" fmla="*/ 22893 w 4318789"/>
              <a:gd name="connsiteY3-26" fmla="*/ 4628292 h 4628292"/>
              <a:gd name="connsiteX4-27" fmla="*/ 8541 w 4318789"/>
              <a:gd name="connsiteY4-28" fmla="*/ 4550373 h 4628292"/>
              <a:gd name="connsiteX5-29" fmla="*/ 746345 w 4318789"/>
              <a:gd name="connsiteY5-30" fmla="*/ 2323698 h 4628292"/>
              <a:gd name="connsiteX6-31" fmla="*/ 2960575 w 4318789"/>
              <a:gd name="connsiteY6-32" fmla="*/ 1343671 h 4628292"/>
              <a:gd name="connsiteX7-33" fmla="*/ 3569646 w 4318789"/>
              <a:gd name="connsiteY7-34" fmla="*/ 401562 h 4628292"/>
              <a:gd name="connsiteX8-35" fmla="*/ 4286552 w 4318789"/>
              <a:gd name="connsiteY8-36" fmla="*/ 0 h 4628292"/>
              <a:gd name="connsiteX0-37" fmla="*/ 4285486 w 4317723"/>
              <a:gd name="connsiteY0-38" fmla="*/ 0 h 4628292"/>
              <a:gd name="connsiteX1-39" fmla="*/ 4317723 w 4317723"/>
              <a:gd name="connsiteY1-40" fmla="*/ 252 h 4628292"/>
              <a:gd name="connsiteX2-41" fmla="*/ 4317723 w 4317723"/>
              <a:gd name="connsiteY2-42" fmla="*/ 4628292 h 4628292"/>
              <a:gd name="connsiteX3-43" fmla="*/ 21827 w 4317723"/>
              <a:gd name="connsiteY3-44" fmla="*/ 4628292 h 4628292"/>
              <a:gd name="connsiteX4-45" fmla="*/ 7475 w 4317723"/>
              <a:gd name="connsiteY4-46" fmla="*/ 4550373 h 4628292"/>
              <a:gd name="connsiteX5-47" fmla="*/ 814552 w 4317723"/>
              <a:gd name="connsiteY5-48" fmla="*/ 2392971 h 4628292"/>
              <a:gd name="connsiteX6-49" fmla="*/ 2959509 w 4317723"/>
              <a:gd name="connsiteY6-50" fmla="*/ 1343671 h 4628292"/>
              <a:gd name="connsiteX7-51" fmla="*/ 3568580 w 4317723"/>
              <a:gd name="connsiteY7-52" fmla="*/ 401562 h 4628292"/>
              <a:gd name="connsiteX8-53" fmla="*/ 4285486 w 4317723"/>
              <a:gd name="connsiteY8-54" fmla="*/ 0 h 4628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17723" h="4628292">
                <a:moveTo>
                  <a:pt x="4285486" y="0"/>
                </a:moveTo>
                <a:lnTo>
                  <a:pt x="4317723" y="252"/>
                </a:lnTo>
                <a:lnTo>
                  <a:pt x="4317723" y="4628292"/>
                </a:lnTo>
                <a:lnTo>
                  <a:pt x="21827" y="4628292"/>
                </a:lnTo>
                <a:lnTo>
                  <a:pt x="7475" y="4550373"/>
                </a:lnTo>
                <a:cubicBezTo>
                  <a:pt x="-66059" y="3848073"/>
                  <a:pt x="417602" y="2868049"/>
                  <a:pt x="814552" y="2392971"/>
                </a:cubicBezTo>
                <a:cubicBezTo>
                  <a:pt x="1307299" y="1803242"/>
                  <a:pt x="2502813" y="1652481"/>
                  <a:pt x="2959509" y="1343671"/>
                </a:cubicBezTo>
                <a:cubicBezTo>
                  <a:pt x="3416205" y="1034861"/>
                  <a:pt x="3336960" y="748108"/>
                  <a:pt x="3568580" y="401562"/>
                </a:cubicBezTo>
                <a:cubicBezTo>
                  <a:pt x="3808592" y="117430"/>
                  <a:pt x="4059965" y="26965"/>
                  <a:pt x="4285486" y="0"/>
                </a:cubicBezTo>
                <a:close/>
              </a:path>
            </a:pathLst>
          </a:cu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6" name="任意多边形: 形状 5"/>
          <p:cNvSpPr/>
          <p:nvPr/>
        </p:nvSpPr>
        <p:spPr>
          <a:xfrm flipV="1">
            <a:off x="0" y="4067174"/>
            <a:ext cx="3080508" cy="2793649"/>
          </a:xfrm>
          <a:custGeom>
            <a:avLst/>
            <a:gdLst>
              <a:gd name="connsiteX0" fmla="*/ 0 w 1651388"/>
              <a:gd name="connsiteY0" fmla="*/ 0 h 1070350"/>
              <a:gd name="connsiteX1" fmla="*/ 1651388 w 1651388"/>
              <a:gd name="connsiteY1" fmla="*/ 0 h 1070350"/>
              <a:gd name="connsiteX2" fmla="*/ 1622851 w 1651388"/>
              <a:gd name="connsiteY2" fmla="*/ 75591 h 1070350"/>
              <a:gd name="connsiteX3" fmla="*/ 1498511 w 1651388"/>
              <a:gd name="connsiteY3" fmla="*/ 262487 h 1070350"/>
              <a:gd name="connsiteX4" fmla="*/ 720035 w 1651388"/>
              <a:gd name="connsiteY4" fmla="*/ 361342 h 1070350"/>
              <a:gd name="connsiteX5" fmla="*/ 287549 w 1651388"/>
              <a:gd name="connsiteY5" fmla="*/ 929752 h 1070350"/>
              <a:gd name="connsiteX6" fmla="*/ 24968 w 1651388"/>
              <a:gd name="connsiteY6" fmla="*/ 1066448 h 1070350"/>
              <a:gd name="connsiteX7" fmla="*/ 0 w 1651388"/>
              <a:gd name="connsiteY7" fmla="*/ 1070350 h 107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388" h="1070350">
                <a:moveTo>
                  <a:pt x="0" y="0"/>
                </a:moveTo>
                <a:lnTo>
                  <a:pt x="1651388" y="0"/>
                </a:lnTo>
                <a:lnTo>
                  <a:pt x="1622851" y="75591"/>
                </a:lnTo>
                <a:cubicBezTo>
                  <a:pt x="1603029" y="149217"/>
                  <a:pt x="1585009" y="223357"/>
                  <a:pt x="1498511" y="262487"/>
                </a:cubicBezTo>
                <a:cubicBezTo>
                  <a:pt x="1325516" y="340746"/>
                  <a:pt x="921862" y="250131"/>
                  <a:pt x="720035" y="361342"/>
                </a:cubicBezTo>
                <a:cubicBezTo>
                  <a:pt x="518208" y="472553"/>
                  <a:pt x="439949" y="826779"/>
                  <a:pt x="287549" y="929752"/>
                </a:cubicBezTo>
                <a:cubicBezTo>
                  <a:pt x="211349" y="981239"/>
                  <a:pt x="114554" y="1042507"/>
                  <a:pt x="24968" y="1066448"/>
                </a:cubicBezTo>
                <a:lnTo>
                  <a:pt x="0" y="107035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7" name="任意多边形: 形状 6"/>
          <p:cNvSpPr/>
          <p:nvPr/>
        </p:nvSpPr>
        <p:spPr>
          <a:xfrm flipH="1">
            <a:off x="9008898" y="0"/>
            <a:ext cx="3179288" cy="1655833"/>
          </a:xfrm>
          <a:custGeom>
            <a:avLst/>
            <a:gdLst>
              <a:gd name="connsiteX0" fmla="*/ 3310764 w 3310764"/>
              <a:gd name="connsiteY0" fmla="*/ 0 h 1949275"/>
              <a:gd name="connsiteX1" fmla="*/ 0 w 3310764"/>
              <a:gd name="connsiteY1" fmla="*/ 0 h 1949275"/>
              <a:gd name="connsiteX2" fmla="*/ 0 w 3310764"/>
              <a:gd name="connsiteY2" fmla="*/ 1817345 h 1949275"/>
              <a:gd name="connsiteX3" fmla="*/ 61471 w 3310764"/>
              <a:gd name="connsiteY3" fmla="*/ 1816752 h 1949275"/>
              <a:gd name="connsiteX4" fmla="*/ 2248781 w 3310764"/>
              <a:gd name="connsiteY4" fmla="*/ 1860773 h 1949275"/>
              <a:gd name="connsiteX5" fmla="*/ 3306484 w 3310764"/>
              <a:gd name="connsiteY5" fmla="*/ 119895 h 1949275"/>
              <a:gd name="connsiteX0-1" fmla="*/ 3310764 w 3310764"/>
              <a:gd name="connsiteY0-2" fmla="*/ 0 h 2013586"/>
              <a:gd name="connsiteX1-3" fmla="*/ 0 w 3310764"/>
              <a:gd name="connsiteY1-4" fmla="*/ 0 h 2013586"/>
              <a:gd name="connsiteX2-5" fmla="*/ 0 w 3310764"/>
              <a:gd name="connsiteY2-6" fmla="*/ 1817345 h 2013586"/>
              <a:gd name="connsiteX3-7" fmla="*/ 61471 w 3310764"/>
              <a:gd name="connsiteY3-8" fmla="*/ 1816752 h 2013586"/>
              <a:gd name="connsiteX4-9" fmla="*/ 2012298 w 3310764"/>
              <a:gd name="connsiteY4-10" fmla="*/ 1939601 h 2013586"/>
              <a:gd name="connsiteX5-11" fmla="*/ 3306484 w 3310764"/>
              <a:gd name="connsiteY5-12" fmla="*/ 119895 h 2013586"/>
              <a:gd name="connsiteX6" fmla="*/ 3310764 w 3310764"/>
              <a:gd name="connsiteY6" fmla="*/ 0 h 20135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3310764" h="2013586">
                <a:moveTo>
                  <a:pt x="3310764" y="0"/>
                </a:moveTo>
                <a:lnTo>
                  <a:pt x="0" y="0"/>
                </a:lnTo>
                <a:lnTo>
                  <a:pt x="0" y="1817345"/>
                </a:lnTo>
                <a:lnTo>
                  <a:pt x="61471" y="1816752"/>
                </a:lnTo>
                <a:cubicBezTo>
                  <a:pt x="944453" y="1831106"/>
                  <a:pt x="1497859" y="2155684"/>
                  <a:pt x="2012298" y="1939601"/>
                </a:cubicBezTo>
                <a:cubicBezTo>
                  <a:pt x="2760574" y="1625299"/>
                  <a:pt x="3253669" y="716375"/>
                  <a:pt x="3306484" y="119895"/>
                </a:cubicBezTo>
                <a:lnTo>
                  <a:pt x="3310764" y="0"/>
                </a:lnTo>
                <a:close/>
              </a:path>
            </a:pathLst>
          </a:cu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任意多边形: 形状 3"/>
          <p:cNvSpPr/>
          <p:nvPr/>
        </p:nvSpPr>
        <p:spPr>
          <a:xfrm rot="5400000" flipV="1">
            <a:off x="328615" y="-328612"/>
            <a:ext cx="2905123" cy="3562352"/>
          </a:xfrm>
          <a:custGeom>
            <a:avLst/>
            <a:gdLst>
              <a:gd name="connsiteX0" fmla="*/ 0 w 1651388"/>
              <a:gd name="connsiteY0" fmla="*/ 0 h 1070350"/>
              <a:gd name="connsiteX1" fmla="*/ 1651388 w 1651388"/>
              <a:gd name="connsiteY1" fmla="*/ 0 h 1070350"/>
              <a:gd name="connsiteX2" fmla="*/ 1622851 w 1651388"/>
              <a:gd name="connsiteY2" fmla="*/ 75591 h 1070350"/>
              <a:gd name="connsiteX3" fmla="*/ 1498511 w 1651388"/>
              <a:gd name="connsiteY3" fmla="*/ 262487 h 1070350"/>
              <a:gd name="connsiteX4" fmla="*/ 720035 w 1651388"/>
              <a:gd name="connsiteY4" fmla="*/ 361342 h 1070350"/>
              <a:gd name="connsiteX5" fmla="*/ 287549 w 1651388"/>
              <a:gd name="connsiteY5" fmla="*/ 929752 h 1070350"/>
              <a:gd name="connsiteX6" fmla="*/ 24968 w 1651388"/>
              <a:gd name="connsiteY6" fmla="*/ 1066448 h 1070350"/>
              <a:gd name="connsiteX7" fmla="*/ 0 w 1651388"/>
              <a:gd name="connsiteY7" fmla="*/ 1070350 h 107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388" h="1070350">
                <a:moveTo>
                  <a:pt x="0" y="0"/>
                </a:moveTo>
                <a:lnTo>
                  <a:pt x="1651388" y="0"/>
                </a:lnTo>
                <a:lnTo>
                  <a:pt x="1622851" y="75591"/>
                </a:lnTo>
                <a:cubicBezTo>
                  <a:pt x="1603029" y="149217"/>
                  <a:pt x="1585009" y="223357"/>
                  <a:pt x="1498511" y="262487"/>
                </a:cubicBezTo>
                <a:cubicBezTo>
                  <a:pt x="1325516" y="340746"/>
                  <a:pt x="921862" y="250131"/>
                  <a:pt x="720035" y="361342"/>
                </a:cubicBezTo>
                <a:cubicBezTo>
                  <a:pt x="518208" y="472553"/>
                  <a:pt x="439949" y="826779"/>
                  <a:pt x="287549" y="929752"/>
                </a:cubicBezTo>
                <a:cubicBezTo>
                  <a:pt x="211349" y="981239"/>
                  <a:pt x="114554" y="1042507"/>
                  <a:pt x="24968" y="1066448"/>
                </a:cubicBezTo>
                <a:lnTo>
                  <a:pt x="0" y="1070350"/>
                </a:lnTo>
                <a:close/>
              </a:path>
            </a:pathLst>
          </a:cu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 name="椭圆 9"/>
          <p:cNvSpPr/>
          <p:nvPr/>
        </p:nvSpPr>
        <p:spPr>
          <a:xfrm>
            <a:off x="2942395" y="433959"/>
            <a:ext cx="276225" cy="276225"/>
          </a:xfrm>
          <a:prstGeom prst="ellipse">
            <a:avLst/>
          </a:pr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3928614" y="6296026"/>
            <a:ext cx="390524" cy="390524"/>
          </a:xfrm>
          <a:prstGeom prst="ellipse">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6706" y="3812666"/>
            <a:ext cx="565976" cy="565976"/>
          </a:xfrm>
          <a:prstGeom prst="ellipse">
            <a:avLst/>
          </a:prstGeom>
          <a:solidFill>
            <a:srgbClr val="143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1113870" y="891089"/>
            <a:ext cx="3362155" cy="5512603"/>
            <a:chOff x="1411573" y="846291"/>
            <a:chExt cx="3362155" cy="5512603"/>
          </a:xfrm>
        </p:grpSpPr>
        <p:sp>
          <p:nvSpPr>
            <p:cNvPr id="19" name="文本框 18"/>
            <p:cNvSpPr txBox="1"/>
            <p:nvPr/>
          </p:nvSpPr>
          <p:spPr>
            <a:xfrm>
              <a:off x="1411573" y="846291"/>
              <a:ext cx="1715534" cy="3154710"/>
            </a:xfrm>
            <a:prstGeom prst="rect">
              <a:avLst/>
            </a:prstGeom>
            <a:noFill/>
          </p:spPr>
          <p:txBody>
            <a:bodyPr wrap="none" rtlCol="0">
              <a:spAutoFit/>
            </a:bodyPr>
            <a:lstStyle/>
            <a:p>
              <a:r>
                <a:rPr lang="en-US" altLang="zh-CN" sz="19900" dirty="0">
                  <a:solidFill>
                    <a:srgbClr val="56BA94"/>
                  </a:solidFill>
                  <a:latin typeface="Algerian" panose="04020705040A02060702" pitchFamily="82" charset="0"/>
                  <a:cs typeface="+mn-ea"/>
                  <a:sym typeface="+mn-lt"/>
                </a:rPr>
                <a:t>2</a:t>
              </a:r>
              <a:endParaRPr lang="zh-CN" altLang="en-US" sz="19900" dirty="0">
                <a:solidFill>
                  <a:srgbClr val="56BA94"/>
                </a:solidFill>
                <a:latin typeface="Algerian" panose="04020705040A02060702" pitchFamily="82" charset="0"/>
                <a:cs typeface="+mn-ea"/>
                <a:sym typeface="+mn-lt"/>
              </a:endParaRPr>
            </a:p>
          </p:txBody>
        </p:sp>
        <p:sp>
          <p:nvSpPr>
            <p:cNvPr id="20" name="文本框 19"/>
            <p:cNvSpPr txBox="1"/>
            <p:nvPr/>
          </p:nvSpPr>
          <p:spPr>
            <a:xfrm>
              <a:off x="2923768" y="1318042"/>
              <a:ext cx="1681871" cy="3154710"/>
            </a:xfrm>
            <a:prstGeom prst="rect">
              <a:avLst/>
            </a:prstGeom>
            <a:noFill/>
          </p:spPr>
          <p:txBody>
            <a:bodyPr wrap="none" rtlCol="0">
              <a:spAutoFit/>
            </a:bodyPr>
            <a:lstStyle/>
            <a:p>
              <a:r>
                <a:rPr lang="en-US" altLang="zh-CN" sz="19900" dirty="0">
                  <a:solidFill>
                    <a:srgbClr val="F5C056"/>
                  </a:solidFill>
                  <a:latin typeface="Algerian" panose="04020705040A02060702" pitchFamily="82" charset="0"/>
                  <a:cs typeface="+mn-ea"/>
                  <a:sym typeface="+mn-lt"/>
                </a:rPr>
                <a:t>0</a:t>
              </a:r>
              <a:endParaRPr lang="zh-CN" altLang="en-US" sz="19900" dirty="0">
                <a:solidFill>
                  <a:srgbClr val="F5C056"/>
                </a:solidFill>
                <a:latin typeface="Algerian" panose="04020705040A02060702" pitchFamily="82" charset="0"/>
                <a:cs typeface="+mn-ea"/>
                <a:sym typeface="+mn-lt"/>
              </a:endParaRPr>
            </a:p>
          </p:txBody>
        </p:sp>
        <p:sp>
          <p:nvSpPr>
            <p:cNvPr id="21" name="文本框 20"/>
            <p:cNvSpPr txBox="1"/>
            <p:nvPr/>
          </p:nvSpPr>
          <p:spPr>
            <a:xfrm>
              <a:off x="1604691" y="2693937"/>
              <a:ext cx="1715534" cy="3154710"/>
            </a:xfrm>
            <a:prstGeom prst="rect">
              <a:avLst/>
            </a:prstGeom>
            <a:noFill/>
          </p:spPr>
          <p:txBody>
            <a:bodyPr wrap="none" rtlCol="0">
              <a:spAutoFit/>
            </a:bodyPr>
            <a:lstStyle/>
            <a:p>
              <a:r>
                <a:rPr lang="en-US" altLang="zh-CN" sz="19900" dirty="0">
                  <a:solidFill>
                    <a:srgbClr val="1431D7"/>
                  </a:solidFill>
                  <a:latin typeface="Algerian" panose="04020705040A02060702" pitchFamily="82" charset="0"/>
                  <a:cs typeface="+mn-ea"/>
                  <a:sym typeface="+mn-lt"/>
                </a:rPr>
                <a:t>2</a:t>
              </a:r>
              <a:endParaRPr lang="zh-CN" altLang="en-US" sz="19900" dirty="0">
                <a:solidFill>
                  <a:srgbClr val="1431D7"/>
                </a:solidFill>
                <a:latin typeface="Algerian" panose="04020705040A02060702" pitchFamily="82" charset="0"/>
                <a:cs typeface="+mn-ea"/>
                <a:sym typeface="+mn-lt"/>
              </a:endParaRPr>
            </a:p>
          </p:txBody>
        </p:sp>
        <p:sp>
          <p:nvSpPr>
            <p:cNvPr id="22" name="文本框 21"/>
            <p:cNvSpPr txBox="1"/>
            <p:nvPr/>
          </p:nvSpPr>
          <p:spPr>
            <a:xfrm>
              <a:off x="3074468" y="3205484"/>
              <a:ext cx="1699260" cy="3153410"/>
            </a:xfrm>
            <a:prstGeom prst="rect">
              <a:avLst/>
            </a:prstGeom>
            <a:noFill/>
          </p:spPr>
          <p:txBody>
            <a:bodyPr wrap="none" rtlCol="0">
              <a:spAutoFit/>
            </a:bodyPr>
            <a:lstStyle/>
            <a:p>
              <a:r>
                <a:rPr lang="en-US" altLang="zh-CN" sz="19900" dirty="0">
                  <a:solidFill>
                    <a:srgbClr val="DF6057"/>
                  </a:solidFill>
                  <a:latin typeface="Algerian" panose="04020705040A02060702" pitchFamily="82" charset="0"/>
                  <a:cs typeface="+mn-ea"/>
                  <a:sym typeface="+mn-lt"/>
                </a:rPr>
                <a:t>4</a:t>
              </a:r>
              <a:endParaRPr lang="en-US" altLang="zh-CN" sz="19900" dirty="0">
                <a:solidFill>
                  <a:srgbClr val="DF6057"/>
                </a:solidFill>
                <a:latin typeface="Algerian" panose="04020705040A02060702" pitchFamily="82" charset="0"/>
                <a:cs typeface="+mn-ea"/>
                <a:sym typeface="+mn-lt"/>
              </a:endParaRPr>
            </a:p>
          </p:txBody>
        </p:sp>
      </p:grpSp>
      <p:sp>
        <p:nvSpPr>
          <p:cNvPr id="32" name="文本框 31"/>
          <p:cNvSpPr txBox="1"/>
          <p:nvPr/>
        </p:nvSpPr>
        <p:spPr>
          <a:xfrm>
            <a:off x="5683485" y="1376372"/>
            <a:ext cx="4047903" cy="830997"/>
          </a:xfrm>
          <a:prstGeom prst="rect">
            <a:avLst/>
          </a:prstGeom>
          <a:noFill/>
        </p:spPr>
        <p:txBody>
          <a:bodyPr wrap="none">
            <a:spAutoFit/>
          </a:bodyPr>
          <a:lstStyle/>
          <a:p>
            <a:pPr algn="ctr"/>
            <a:r>
              <a:rPr lang="en-US" altLang="zh-CN" sz="4800" b="1" i="1" dirty="0">
                <a:ln>
                  <a:solidFill>
                    <a:srgbClr val="DF6057"/>
                  </a:solidFill>
                </a:ln>
                <a:noFill/>
                <a:effectLst/>
                <a:latin typeface="Abadi" panose="020B0604020104020204" pitchFamily="34" charset="0"/>
                <a:cs typeface="+mn-ea"/>
                <a:sym typeface="+mn-lt"/>
              </a:rPr>
              <a:t>WORK REPORT</a:t>
            </a:r>
            <a:endParaRPr lang="zh-CN" altLang="en-US" sz="4800" b="1" i="1" dirty="0">
              <a:ln>
                <a:solidFill>
                  <a:srgbClr val="DF6057"/>
                </a:solidFill>
              </a:ln>
              <a:noFill/>
              <a:latin typeface="Abadi" panose="020B0604020104020204" pitchFamily="34" charset="0"/>
              <a:cs typeface="+mn-ea"/>
              <a:sym typeface="+mn-lt"/>
            </a:endParaRPr>
          </a:p>
        </p:txBody>
      </p:sp>
      <p:sp>
        <p:nvSpPr>
          <p:cNvPr id="26" name="文本框 25"/>
          <p:cNvSpPr txBox="1"/>
          <p:nvPr/>
        </p:nvSpPr>
        <p:spPr>
          <a:xfrm>
            <a:off x="3218815" y="2711450"/>
            <a:ext cx="7909560" cy="1445260"/>
          </a:xfrm>
          <a:prstGeom prst="rect">
            <a:avLst/>
          </a:prstGeom>
          <a:noFill/>
        </p:spPr>
        <p:txBody>
          <a:bodyPr wrap="square">
            <a:spAutoFit/>
          </a:bodyPr>
          <a:lstStyle>
            <a:defPPr>
              <a:defRPr lang="zh-CN"/>
            </a:defPPr>
            <a:lvl1pPr algn="ctr">
              <a:defRPr sz="8800">
                <a:latin typeface="优设标题黑" panose="00000500000000000000" pitchFamily="2" charset="-122"/>
                <a:ea typeface="优设标题黑" panose="00000500000000000000" pitchFamily="2" charset="-122"/>
              </a:defRPr>
            </a:lvl1pPr>
          </a:lstStyle>
          <a:p>
            <a:pPr algn="r"/>
            <a:r>
              <a:rPr lang="zh-CN" altLang="en-US" i="1" dirty="0">
                <a:cs typeface="+mn-ea"/>
                <a:sym typeface="+mn-lt"/>
              </a:rPr>
              <a:t>时序动作检测</a:t>
            </a:r>
            <a:endParaRPr lang="zh-CN" altLang="en-US" i="1" dirty="0">
              <a:cs typeface="+mn-ea"/>
              <a:sym typeface="+mn-lt"/>
            </a:endParaRPr>
          </a:p>
        </p:txBody>
      </p:sp>
      <p:grpSp>
        <p:nvGrpSpPr>
          <p:cNvPr id="12" name="组合 11"/>
          <p:cNvGrpSpPr/>
          <p:nvPr/>
        </p:nvGrpSpPr>
        <p:grpSpPr>
          <a:xfrm>
            <a:off x="5734862" y="5171388"/>
            <a:ext cx="3888235" cy="457867"/>
            <a:chOff x="5979607" y="5027695"/>
            <a:chExt cx="3888235" cy="457867"/>
          </a:xfrm>
        </p:grpSpPr>
        <p:grpSp>
          <p:nvGrpSpPr>
            <p:cNvPr id="33" name="组合 32"/>
            <p:cNvGrpSpPr/>
            <p:nvPr/>
          </p:nvGrpSpPr>
          <p:grpSpPr>
            <a:xfrm>
              <a:off x="5979607" y="5027695"/>
              <a:ext cx="1798575" cy="457867"/>
              <a:chOff x="5382687" y="5213023"/>
              <a:chExt cx="1798575" cy="457867"/>
            </a:xfrm>
          </p:grpSpPr>
          <p:sp>
            <p:nvSpPr>
              <p:cNvPr id="28" name="矩形: 圆角 27"/>
              <p:cNvSpPr/>
              <p:nvPr/>
            </p:nvSpPr>
            <p:spPr>
              <a:xfrm>
                <a:off x="5414431" y="5213023"/>
                <a:ext cx="1766831" cy="457867"/>
              </a:xfrm>
              <a:prstGeom prst="roundRect">
                <a:avLst>
                  <a:gd name="adj" fmla="val 50000"/>
                </a:avLst>
              </a:prstGeom>
              <a:solidFill>
                <a:srgbClr val="315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5382687" y="5254317"/>
                <a:ext cx="1398794" cy="368300"/>
              </a:xfrm>
              <a:prstGeom prst="rect">
                <a:avLst/>
              </a:prstGeom>
              <a:noFill/>
            </p:spPr>
            <p:txBody>
              <a:bodyPr wrap="none" rtlCol="0">
                <a:spAutoFit/>
              </a:bodyPr>
              <a:lstStyle/>
              <a:p>
                <a:r>
                  <a:rPr lang="zh-CN" altLang="en-US" dirty="0">
                    <a:solidFill>
                      <a:schemeClr val="bg1"/>
                    </a:solidFill>
                    <a:cs typeface="+mn-ea"/>
                    <a:sym typeface="+mn-lt"/>
                  </a:rPr>
                  <a:t>汇报人</a:t>
                </a:r>
                <a:r>
                  <a:rPr lang="en-US" altLang="zh-CN" dirty="0">
                    <a:solidFill>
                      <a:schemeClr val="bg1"/>
                    </a:solidFill>
                    <a:cs typeface="+mn-ea"/>
                    <a:sym typeface="+mn-lt"/>
                  </a:rPr>
                  <a:t>:</a:t>
                </a:r>
                <a:r>
                  <a:rPr lang="zh-CN" dirty="0">
                    <a:solidFill>
                      <a:schemeClr val="bg1"/>
                    </a:solidFill>
                    <a:cs typeface="+mn-ea"/>
                    <a:sym typeface="+mn-lt"/>
                  </a:rPr>
                  <a:t>张文</a:t>
                </a:r>
                <a:endParaRPr lang="zh-CN" dirty="0">
                  <a:solidFill>
                    <a:schemeClr val="bg1"/>
                  </a:solidFill>
                  <a:cs typeface="+mn-ea"/>
                  <a:sym typeface="+mn-lt"/>
                </a:endParaRPr>
              </a:p>
            </p:txBody>
          </p:sp>
        </p:grpSp>
        <p:grpSp>
          <p:nvGrpSpPr>
            <p:cNvPr id="35" name="组合 34"/>
            <p:cNvGrpSpPr/>
            <p:nvPr/>
          </p:nvGrpSpPr>
          <p:grpSpPr>
            <a:xfrm>
              <a:off x="8101011" y="5027695"/>
              <a:ext cx="1766831" cy="457867"/>
              <a:chOff x="5414431" y="5213023"/>
              <a:chExt cx="1766831" cy="457867"/>
            </a:xfrm>
          </p:grpSpPr>
          <p:sp>
            <p:nvSpPr>
              <p:cNvPr id="37" name="矩形: 圆角 36"/>
              <p:cNvSpPr/>
              <p:nvPr/>
            </p:nvSpPr>
            <p:spPr>
              <a:xfrm>
                <a:off x="5414431" y="5213023"/>
                <a:ext cx="1766831" cy="457867"/>
              </a:xfrm>
              <a:prstGeom prst="roundRect">
                <a:avLst>
                  <a:gd name="adj" fmla="val 50000"/>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p:cNvSpPr txBox="1"/>
              <p:nvPr/>
            </p:nvSpPr>
            <p:spPr>
              <a:xfrm>
                <a:off x="5517134" y="5253682"/>
                <a:ext cx="1554480" cy="368300"/>
              </a:xfrm>
              <a:prstGeom prst="rect">
                <a:avLst/>
              </a:prstGeom>
              <a:noFill/>
            </p:spPr>
            <p:txBody>
              <a:bodyPr wrap="none" rtlCol="0">
                <a:spAutoFit/>
              </a:bodyPr>
              <a:lstStyle/>
              <a:p>
                <a:r>
                  <a:rPr lang="zh-CN" altLang="en-US" dirty="0">
                    <a:solidFill>
                      <a:schemeClr val="bg1"/>
                    </a:solidFill>
                    <a:cs typeface="+mn-ea"/>
                    <a:sym typeface="+mn-lt"/>
                  </a:rPr>
                  <a:t>日期</a:t>
                </a:r>
                <a:r>
                  <a:rPr lang="en-US" altLang="zh-CN" dirty="0">
                    <a:solidFill>
                      <a:schemeClr val="bg1"/>
                    </a:solidFill>
                    <a:cs typeface="+mn-ea"/>
                    <a:sym typeface="+mn-lt"/>
                  </a:rPr>
                  <a:t>:2024.01</a:t>
                </a:r>
                <a:endParaRPr lang="zh-CN" altLang="en-US" dirty="0">
                  <a:solidFill>
                    <a:schemeClr val="bg1"/>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anim calcmode="lin" valueType="num">
                                      <p:cBhvr>
                                        <p:cTn id="12" dur="1000" fill="hold"/>
                                        <p:tgtEl>
                                          <p:spTgt spid="32"/>
                                        </p:tgtEl>
                                        <p:attrNameLst>
                                          <p:attrName>ppt_x</p:attrName>
                                        </p:attrNameLst>
                                      </p:cBhvr>
                                      <p:tavLst>
                                        <p:tav tm="0">
                                          <p:val>
                                            <p:strVal val="#ppt_x"/>
                                          </p:val>
                                        </p:tav>
                                        <p:tav tm="100000">
                                          <p:val>
                                            <p:strVal val="#ppt_x"/>
                                          </p:val>
                                        </p:tav>
                                      </p:tavLst>
                                    </p:anim>
                                    <p:anim calcmode="lin" valueType="num">
                                      <p:cBhvr>
                                        <p:cTn id="13" dur="1000" fill="hold"/>
                                        <p:tgtEl>
                                          <p:spTgt spid="32"/>
                                        </p:tgtEl>
                                        <p:attrNameLst>
                                          <p:attrName>ppt_y</p:attrName>
                                        </p:attrNameLst>
                                      </p:cBhvr>
                                      <p:tavLst>
                                        <p:tav tm="0">
                                          <p:val>
                                            <p:strVal val="#ppt_y+.1"/>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1000" fill="hold"/>
                                        <p:tgtEl>
                                          <p:spTgt spid="26"/>
                                        </p:tgtEl>
                                        <p:attrNameLst>
                                          <p:attrName>ppt_x</p:attrName>
                                        </p:attrNameLst>
                                      </p:cBhvr>
                                      <p:tavLst>
                                        <p:tav tm="0">
                                          <p:val>
                                            <p:strVal val="0-#ppt_w/2"/>
                                          </p:val>
                                        </p:tav>
                                        <p:tav tm="100000">
                                          <p:val>
                                            <p:strVal val="#ppt_x"/>
                                          </p:val>
                                        </p:tav>
                                      </p:tavLst>
                                    </p:anim>
                                    <p:anim calcmode="lin" valueType="num">
                                      <p:cBhvr additive="base">
                                        <p:cTn id="17" dur="1000" fill="hold"/>
                                        <p:tgtEl>
                                          <p:spTgt spid="26"/>
                                        </p:tgtEl>
                                        <p:attrNameLst>
                                          <p:attrName>ppt_y</p:attrName>
                                        </p:attrNameLst>
                                      </p:cBhvr>
                                      <p:tavLst>
                                        <p:tav tm="0">
                                          <p:val>
                                            <p:strVal val="#ppt_y"/>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实验效果及缺点</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graphicFrame>
        <p:nvGraphicFramePr>
          <p:cNvPr id="5" name="表格 4"/>
          <p:cNvGraphicFramePr/>
          <p:nvPr>
            <p:custDataLst>
              <p:tags r:id="rId1"/>
            </p:custDataLst>
          </p:nvPr>
        </p:nvGraphicFramePr>
        <p:xfrm>
          <a:off x="2344420" y="974090"/>
          <a:ext cx="6968728" cy="1151890"/>
        </p:xfrm>
        <a:graphic>
          <a:graphicData uri="http://schemas.openxmlformats.org/drawingml/2006/table">
            <a:tbl>
              <a:tblPr firstRow="1" bandRow="1">
                <a:tableStyleId>{5C22544A-7EE6-4342-B048-85BDC9FD1C3A}</a:tableStyleId>
              </a:tblPr>
              <a:tblGrid>
                <a:gridCol w="1142365"/>
                <a:gridCol w="745093"/>
                <a:gridCol w="840740"/>
                <a:gridCol w="798195"/>
                <a:gridCol w="849630"/>
                <a:gridCol w="852170"/>
                <a:gridCol w="912495"/>
                <a:gridCol w="828040"/>
              </a:tblGrid>
              <a:tr h="389890">
                <a:tc>
                  <a:txBody>
                    <a:bodyPr/>
                    <a:p>
                      <a:pPr>
                        <a:buNone/>
                      </a:pPr>
                      <a:endParaRPr lang="zh-CN" altLang="en-US"/>
                    </a:p>
                  </a:txBody>
                  <a:tcPr anchor="ctr" anchorCtr="1"/>
                </a:tc>
                <a:tc>
                  <a:txBody>
                    <a:bodyPr/>
                    <a:p>
                      <a:pPr>
                        <a:buNone/>
                      </a:pPr>
                      <a:endParaRPr lang="zh-CN" altLang="en-US"/>
                    </a:p>
                  </a:txBody>
                  <a:tcPr anchor="ctr" anchorCtr="1"/>
                </a:tc>
                <a:tc>
                  <a:txBody>
                    <a:bodyPr/>
                    <a:p>
                      <a:pPr>
                        <a:buNone/>
                      </a:pPr>
                      <a:r>
                        <a:rPr lang="en-US" altLang="zh-CN"/>
                        <a:t>0.3</a:t>
                      </a:r>
                      <a:endParaRPr lang="en-US" altLang="zh-CN"/>
                    </a:p>
                  </a:txBody>
                  <a:tcPr anchor="ctr" anchorCtr="1"/>
                </a:tc>
                <a:tc>
                  <a:txBody>
                    <a:bodyPr/>
                    <a:p>
                      <a:pPr>
                        <a:buNone/>
                      </a:pPr>
                      <a:r>
                        <a:rPr lang="en-US" altLang="zh-CN"/>
                        <a:t>0.4</a:t>
                      </a:r>
                      <a:endParaRPr lang="en-US" altLang="zh-CN"/>
                    </a:p>
                  </a:txBody>
                  <a:tcPr anchor="ctr" anchorCtr="1"/>
                </a:tc>
                <a:tc>
                  <a:txBody>
                    <a:bodyPr/>
                    <a:p>
                      <a:pPr>
                        <a:buNone/>
                      </a:pPr>
                      <a:r>
                        <a:rPr lang="en-US" altLang="zh-CN"/>
                        <a:t>0.5</a:t>
                      </a:r>
                      <a:endParaRPr lang="en-US" altLang="zh-CN"/>
                    </a:p>
                  </a:txBody>
                  <a:tcPr anchor="ctr" anchorCtr="1"/>
                </a:tc>
                <a:tc>
                  <a:txBody>
                    <a:bodyPr/>
                    <a:p>
                      <a:pPr>
                        <a:buNone/>
                      </a:pPr>
                      <a:r>
                        <a:rPr lang="en-US" altLang="zh-CN"/>
                        <a:t>0.6</a:t>
                      </a:r>
                      <a:endParaRPr lang="en-US" altLang="zh-CN"/>
                    </a:p>
                  </a:txBody>
                  <a:tcPr anchor="ctr" anchorCtr="1"/>
                </a:tc>
                <a:tc>
                  <a:txBody>
                    <a:bodyPr/>
                    <a:p>
                      <a:pPr>
                        <a:buNone/>
                      </a:pPr>
                      <a:r>
                        <a:rPr lang="en-US" altLang="zh-CN"/>
                        <a:t>0.7</a:t>
                      </a:r>
                      <a:endParaRPr lang="en-US" altLang="zh-CN"/>
                    </a:p>
                  </a:txBody>
                  <a:tcPr anchor="ctr" anchorCtr="1"/>
                </a:tc>
                <a:tc>
                  <a:txBody>
                    <a:bodyPr/>
                    <a:p>
                      <a:pPr>
                        <a:buNone/>
                      </a:pPr>
                      <a:r>
                        <a:rPr lang="en-US" altLang="zh-CN"/>
                        <a:t>avg</a:t>
                      </a:r>
                      <a:endParaRPr lang="en-US" altLang="zh-CN"/>
                    </a:p>
                  </a:txBody>
                  <a:tcPr anchor="ctr" anchorCtr="1"/>
                </a:tc>
              </a:tr>
              <a:tr h="381000">
                <a:tc rowSpan="2">
                  <a:txBody>
                    <a:bodyPr/>
                    <a:p>
                      <a:pPr>
                        <a:buNone/>
                      </a:pPr>
                      <a:r>
                        <a:rPr lang="en-US" altLang="zh-CN"/>
                        <a:t>THUMOS14</a:t>
                      </a:r>
                      <a:endParaRPr lang="en-US" altLang="zh-CN"/>
                    </a:p>
                  </a:txBody>
                  <a:tcPr anchor="ctr" anchorCtr="1"/>
                </a:tc>
                <a:tc>
                  <a:txBody>
                    <a:bodyPr/>
                    <a:p>
                      <a:pPr>
                        <a:buNone/>
                      </a:pPr>
                      <a:r>
                        <a:rPr lang="zh-CN" altLang="en-US"/>
                        <a:t>论文</a:t>
                      </a:r>
                      <a:endParaRPr lang="zh-CN" altLang="en-US"/>
                    </a:p>
                  </a:txBody>
                  <a:tcPr anchor="ctr" anchorCtr="1"/>
                </a:tc>
                <a:tc>
                  <a:txBody>
                    <a:bodyPr/>
                    <a:p>
                      <a:pPr>
                        <a:buNone/>
                      </a:pPr>
                      <a:r>
                        <a:rPr lang="en-US" altLang="zh-CN"/>
                        <a:t>82.1</a:t>
                      </a:r>
                      <a:endParaRPr lang="en-US" altLang="zh-CN"/>
                    </a:p>
                  </a:txBody>
                  <a:tcPr anchor="ctr" anchorCtr="1"/>
                </a:tc>
                <a:tc>
                  <a:txBody>
                    <a:bodyPr/>
                    <a:p>
                      <a:pPr>
                        <a:buNone/>
                      </a:pPr>
                      <a:r>
                        <a:rPr lang="en-US" altLang="zh-CN"/>
                        <a:t>77.8</a:t>
                      </a:r>
                      <a:endParaRPr lang="en-US" altLang="zh-CN"/>
                    </a:p>
                  </a:txBody>
                  <a:tcPr anchor="ctr" anchorCtr="1"/>
                </a:tc>
                <a:tc>
                  <a:txBody>
                    <a:bodyPr/>
                    <a:p>
                      <a:pPr>
                        <a:buNone/>
                      </a:pPr>
                      <a:r>
                        <a:rPr lang="en-US" altLang="zh-CN"/>
                        <a:t>71.0</a:t>
                      </a:r>
                      <a:endParaRPr lang="en-US" altLang="zh-CN"/>
                    </a:p>
                  </a:txBody>
                  <a:tcPr anchor="ctr" anchorCtr="1"/>
                </a:tc>
                <a:tc>
                  <a:txBody>
                    <a:bodyPr/>
                    <a:p>
                      <a:pPr>
                        <a:buNone/>
                      </a:pPr>
                      <a:r>
                        <a:rPr lang="en-US" altLang="zh-CN"/>
                        <a:t>59.4</a:t>
                      </a:r>
                      <a:endParaRPr lang="en-US" altLang="zh-CN"/>
                    </a:p>
                  </a:txBody>
                  <a:tcPr anchor="ctr" anchorCtr="1"/>
                </a:tc>
                <a:tc>
                  <a:txBody>
                    <a:bodyPr/>
                    <a:p>
                      <a:pPr>
                        <a:buNone/>
                      </a:pPr>
                      <a:r>
                        <a:rPr lang="en-US" altLang="zh-CN"/>
                        <a:t>43.9</a:t>
                      </a:r>
                      <a:endParaRPr lang="en-US" altLang="zh-CN"/>
                    </a:p>
                  </a:txBody>
                  <a:tcPr anchor="ctr" anchorCtr="1"/>
                </a:tc>
                <a:tc>
                  <a:txBody>
                    <a:bodyPr/>
                    <a:p>
                      <a:pPr>
                        <a:buNone/>
                      </a:pPr>
                      <a:r>
                        <a:rPr lang="en-US" altLang="zh-CN"/>
                        <a:t>66.8</a:t>
                      </a:r>
                      <a:endParaRPr lang="en-US" altLang="zh-CN"/>
                    </a:p>
                  </a:txBody>
                  <a:tcPr anchor="ctr" anchorCtr="1"/>
                </a:tc>
              </a:tr>
              <a:tr h="381000">
                <a:tc vMerge="1">
                  <a:tcPr/>
                </a:tc>
                <a:tc>
                  <a:txBody>
                    <a:bodyPr/>
                    <a:p>
                      <a:pPr>
                        <a:buNone/>
                      </a:pPr>
                      <a:r>
                        <a:rPr lang="en-US" altLang="zh-CN"/>
                        <a:t>Mine</a:t>
                      </a:r>
                      <a:endParaRPr lang="en-US" altLang="zh-CN"/>
                    </a:p>
                  </a:txBody>
                  <a:tcPr anchor="ctr" anchorCtr="1"/>
                </a:tc>
                <a:tc>
                  <a:txBody>
                    <a:bodyPr/>
                    <a:p>
                      <a:pPr>
                        <a:buNone/>
                      </a:pPr>
                      <a:r>
                        <a:rPr lang="en-US" altLang="zh-CN"/>
                        <a:t>82.16</a:t>
                      </a:r>
                      <a:endParaRPr lang="en-US" altLang="zh-CN"/>
                    </a:p>
                  </a:txBody>
                  <a:tcPr anchor="ctr" anchorCtr="1"/>
                </a:tc>
                <a:tc>
                  <a:txBody>
                    <a:bodyPr/>
                    <a:p>
                      <a:pPr>
                        <a:buNone/>
                      </a:pPr>
                      <a:r>
                        <a:rPr lang="en-US" altLang="zh-CN"/>
                        <a:t>78.30</a:t>
                      </a:r>
                      <a:endParaRPr lang="en-US" altLang="zh-CN"/>
                    </a:p>
                  </a:txBody>
                  <a:tcPr anchor="ctr" anchorCtr="1"/>
                </a:tc>
                <a:tc>
                  <a:txBody>
                    <a:bodyPr/>
                    <a:p>
                      <a:pPr>
                        <a:buNone/>
                      </a:pPr>
                      <a:r>
                        <a:rPr lang="en-US" altLang="zh-CN"/>
                        <a:t>72.17</a:t>
                      </a:r>
                      <a:endParaRPr lang="en-US" altLang="zh-CN"/>
                    </a:p>
                  </a:txBody>
                  <a:tcPr anchor="ctr" anchorCtr="1"/>
                </a:tc>
                <a:tc>
                  <a:txBody>
                    <a:bodyPr/>
                    <a:p>
                      <a:pPr>
                        <a:buNone/>
                      </a:pPr>
                      <a:r>
                        <a:rPr lang="en-US" altLang="zh-CN"/>
                        <a:t>59.76</a:t>
                      </a:r>
                      <a:endParaRPr lang="en-US" altLang="zh-CN"/>
                    </a:p>
                  </a:txBody>
                  <a:tcPr anchor="ctr" anchorCtr="1"/>
                </a:tc>
                <a:tc>
                  <a:txBody>
                    <a:bodyPr/>
                    <a:p>
                      <a:pPr>
                        <a:buNone/>
                      </a:pPr>
                      <a:r>
                        <a:rPr lang="en-US" altLang="zh-CN"/>
                        <a:t>44.12</a:t>
                      </a:r>
                      <a:endParaRPr lang="en-US" altLang="zh-CN"/>
                    </a:p>
                  </a:txBody>
                  <a:tcPr anchor="ctr" anchorCtr="1"/>
                </a:tc>
                <a:tc>
                  <a:txBody>
                    <a:bodyPr/>
                    <a:p>
                      <a:pPr>
                        <a:buNone/>
                      </a:pPr>
                      <a:r>
                        <a:rPr lang="en-US" altLang="zh-CN"/>
                        <a:t>67.3</a:t>
                      </a:r>
                      <a:endParaRPr lang="en-US" altLang="zh-CN"/>
                    </a:p>
                  </a:txBody>
                  <a:tcPr anchor="ctr" anchorCtr="1"/>
                </a:tc>
              </a:tr>
            </a:tbl>
          </a:graphicData>
        </a:graphic>
      </p:graphicFrame>
      <p:graphicFrame>
        <p:nvGraphicFramePr>
          <p:cNvPr id="7" name="表格 6"/>
          <p:cNvGraphicFramePr/>
          <p:nvPr/>
        </p:nvGraphicFramePr>
        <p:xfrm>
          <a:off x="3002915" y="2476500"/>
          <a:ext cx="5652221" cy="1143000"/>
        </p:xfrm>
        <a:graphic>
          <a:graphicData uri="http://schemas.openxmlformats.org/drawingml/2006/table">
            <a:tbl>
              <a:tblPr firstRow="1" bandRow="1">
                <a:tableStyleId>{5C22544A-7EE6-4342-B048-85BDC9FD1C3A}</a:tableStyleId>
              </a:tblPr>
              <a:tblGrid>
                <a:gridCol w="1820545"/>
                <a:gridCol w="691601"/>
                <a:gridCol w="802005"/>
                <a:gridCol w="834390"/>
                <a:gridCol w="727710"/>
                <a:gridCol w="775970"/>
              </a:tblGrid>
              <a:tr h="381000">
                <a:tc>
                  <a:txBody>
                    <a:bodyPr/>
                    <a:p>
                      <a:pPr>
                        <a:buNone/>
                      </a:pPr>
                      <a:endParaRPr lang="zh-CN" altLang="en-US"/>
                    </a:p>
                  </a:txBody>
                  <a:tcPr anchor="ctr" anchorCtr="1"/>
                </a:tc>
                <a:tc>
                  <a:txBody>
                    <a:bodyPr/>
                    <a:p>
                      <a:pPr>
                        <a:buNone/>
                      </a:pPr>
                      <a:endParaRPr lang="zh-CN" altLang="en-US"/>
                    </a:p>
                  </a:txBody>
                  <a:tcPr anchor="ctr" anchorCtr="1"/>
                </a:tc>
                <a:tc>
                  <a:txBody>
                    <a:bodyPr/>
                    <a:p>
                      <a:pPr>
                        <a:buNone/>
                      </a:pPr>
                      <a:r>
                        <a:rPr lang="en-US" altLang="zh-CN"/>
                        <a:t>0.5</a:t>
                      </a:r>
                      <a:endParaRPr lang="en-US" altLang="zh-CN"/>
                    </a:p>
                  </a:txBody>
                  <a:tcPr anchor="ctr" anchorCtr="1"/>
                </a:tc>
                <a:tc>
                  <a:txBody>
                    <a:bodyPr/>
                    <a:p>
                      <a:pPr>
                        <a:buNone/>
                      </a:pPr>
                      <a:r>
                        <a:rPr lang="en-US" altLang="zh-CN"/>
                        <a:t>0.75</a:t>
                      </a:r>
                      <a:endParaRPr lang="en-US" altLang="zh-CN"/>
                    </a:p>
                  </a:txBody>
                  <a:tcPr anchor="ctr" anchorCtr="1"/>
                </a:tc>
                <a:tc>
                  <a:txBody>
                    <a:bodyPr/>
                    <a:p>
                      <a:pPr>
                        <a:buNone/>
                      </a:pPr>
                      <a:r>
                        <a:rPr lang="en-US" altLang="zh-CN"/>
                        <a:t>0.95</a:t>
                      </a:r>
                      <a:endParaRPr lang="en-US" altLang="zh-CN"/>
                    </a:p>
                  </a:txBody>
                  <a:tcPr anchor="ctr" anchorCtr="1"/>
                </a:tc>
                <a:tc>
                  <a:txBody>
                    <a:bodyPr/>
                    <a:p>
                      <a:pPr>
                        <a:buNone/>
                      </a:pPr>
                      <a:r>
                        <a:rPr lang="en-US" altLang="zh-CN"/>
                        <a:t>avg</a:t>
                      </a:r>
                      <a:endParaRPr lang="en-US" altLang="zh-CN"/>
                    </a:p>
                  </a:txBody>
                  <a:tcPr anchor="ctr" anchorCtr="1"/>
                </a:tc>
              </a:tr>
              <a:tr h="381000">
                <a:tc rowSpan="2">
                  <a:txBody>
                    <a:bodyPr/>
                    <a:p>
                      <a:pPr>
                        <a:buNone/>
                      </a:pPr>
                      <a:r>
                        <a:rPr lang="zh-CN" altLang="en-US"/>
                        <a:t>ActivityNet1.3</a:t>
                      </a:r>
                      <a:endParaRPr lang="zh-CN" altLang="en-US"/>
                    </a:p>
                  </a:txBody>
                  <a:tcPr anchor="ctr" anchorCtr="1"/>
                </a:tc>
                <a:tc>
                  <a:txBody>
                    <a:bodyPr/>
                    <a:p>
                      <a:pPr>
                        <a:buNone/>
                      </a:pPr>
                      <a:r>
                        <a:rPr lang="zh-CN" altLang="en-US"/>
                        <a:t>论文</a:t>
                      </a:r>
                      <a:endParaRPr lang="zh-CN" altLang="en-US"/>
                    </a:p>
                  </a:txBody>
                  <a:tcPr anchor="ctr" anchorCtr="1"/>
                </a:tc>
                <a:tc>
                  <a:txBody>
                    <a:bodyPr/>
                    <a:p>
                      <a:pPr>
                        <a:buNone/>
                      </a:pPr>
                      <a:r>
                        <a:rPr lang="en-US" altLang="zh-CN"/>
                        <a:t>53.5</a:t>
                      </a:r>
                      <a:endParaRPr lang="en-US" altLang="zh-CN"/>
                    </a:p>
                  </a:txBody>
                  <a:tcPr anchor="ctr" anchorCtr="1"/>
                </a:tc>
                <a:tc>
                  <a:txBody>
                    <a:bodyPr/>
                    <a:p>
                      <a:pPr>
                        <a:buNone/>
                      </a:pPr>
                      <a:r>
                        <a:rPr lang="en-US" altLang="zh-CN"/>
                        <a:t>36.2</a:t>
                      </a:r>
                      <a:endParaRPr lang="en-US" altLang="zh-CN"/>
                    </a:p>
                  </a:txBody>
                  <a:tcPr anchor="ctr" anchorCtr="1"/>
                </a:tc>
                <a:tc>
                  <a:txBody>
                    <a:bodyPr/>
                    <a:p>
                      <a:pPr>
                        <a:buNone/>
                      </a:pPr>
                      <a:r>
                        <a:rPr lang="en-US" altLang="zh-CN"/>
                        <a:t>8.2</a:t>
                      </a:r>
                      <a:endParaRPr lang="en-US" altLang="zh-CN"/>
                    </a:p>
                  </a:txBody>
                  <a:tcPr anchor="ctr" anchorCtr="1"/>
                </a:tc>
                <a:tc>
                  <a:txBody>
                    <a:bodyPr/>
                    <a:p>
                      <a:pPr>
                        <a:buNone/>
                      </a:pPr>
                      <a:r>
                        <a:rPr lang="en-US" altLang="zh-CN"/>
                        <a:t>35.6</a:t>
                      </a:r>
                      <a:endParaRPr lang="en-US" altLang="zh-CN"/>
                    </a:p>
                  </a:txBody>
                  <a:tcPr anchor="ctr" anchorCtr="1"/>
                </a:tc>
              </a:tr>
              <a:tr h="381000">
                <a:tc vMerge="1">
                  <a:tcPr/>
                </a:tc>
                <a:tc>
                  <a:txBody>
                    <a:bodyPr/>
                    <a:p>
                      <a:pPr>
                        <a:buNone/>
                      </a:pPr>
                      <a:r>
                        <a:rPr lang="en-US" altLang="zh-CN"/>
                        <a:t>Mine</a:t>
                      </a:r>
                      <a:endParaRPr lang="en-US" altLang="zh-CN"/>
                    </a:p>
                  </a:txBody>
                  <a:tcPr anchor="ctr" anchorCtr="1"/>
                </a:tc>
                <a:tc>
                  <a:txBody>
                    <a:bodyPr/>
                    <a:p>
                      <a:pPr>
                        <a:buNone/>
                      </a:pPr>
                      <a:r>
                        <a:rPr lang="en-US" altLang="zh-CN"/>
                        <a:t>54.65</a:t>
                      </a:r>
                      <a:endParaRPr lang="en-US" altLang="zh-CN"/>
                    </a:p>
                  </a:txBody>
                  <a:tcPr anchor="ctr" anchorCtr="1"/>
                </a:tc>
                <a:tc>
                  <a:txBody>
                    <a:bodyPr/>
                    <a:p>
                      <a:pPr>
                        <a:buNone/>
                      </a:pPr>
                      <a:r>
                        <a:rPr lang="en-US" altLang="zh-CN"/>
                        <a:t>37.53</a:t>
                      </a:r>
                      <a:endParaRPr lang="en-US" altLang="zh-CN"/>
                    </a:p>
                  </a:txBody>
                  <a:tcPr anchor="ctr" anchorCtr="1"/>
                </a:tc>
                <a:tc>
                  <a:txBody>
                    <a:bodyPr/>
                    <a:p>
                      <a:pPr>
                        <a:buNone/>
                      </a:pPr>
                      <a:r>
                        <a:rPr lang="en-US" altLang="zh-CN"/>
                        <a:t>8.43</a:t>
                      </a:r>
                      <a:endParaRPr lang="en-US" altLang="zh-CN"/>
                    </a:p>
                  </a:txBody>
                  <a:tcPr anchor="ctr" anchorCtr="1"/>
                </a:tc>
                <a:tc>
                  <a:txBody>
                    <a:bodyPr/>
                    <a:p>
                      <a:pPr>
                        <a:buNone/>
                      </a:pPr>
                      <a:r>
                        <a:rPr lang="en-US" altLang="zh-CN"/>
                        <a:t>36.53</a:t>
                      </a:r>
                      <a:endParaRPr lang="en-US" altLang="zh-CN"/>
                    </a:p>
                  </a:txBody>
                  <a:tcPr anchor="ctr" anchorCtr="1"/>
                </a:tc>
              </a:tr>
            </a:tbl>
          </a:graphicData>
        </a:graphic>
      </p:graphicFrame>
      <p:sp>
        <p:nvSpPr>
          <p:cNvPr id="9" name="文本框 8"/>
          <p:cNvSpPr txBox="1"/>
          <p:nvPr/>
        </p:nvSpPr>
        <p:spPr>
          <a:xfrm>
            <a:off x="3560445" y="3970020"/>
            <a:ext cx="4526280" cy="11988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方法的缺点：</a:t>
            </a:r>
            <a:endParaRPr lang="zh-CN" altLang="en-US">
              <a:latin typeface="宋体" panose="02010600030101010101" pitchFamily="2" charset="-122"/>
              <a:ea typeface="宋体" panose="02010600030101010101" pitchFamily="2" charset="-122"/>
            </a:endParaRPr>
          </a:p>
          <a:p>
            <a:pPr marL="342900" indent="-342900">
              <a:buAutoNum type="arabicPeriod"/>
            </a:pPr>
            <a:r>
              <a:rPr lang="zh-CN" altLang="en-US">
                <a:latin typeface="宋体" panose="02010600030101010101" pitchFamily="2" charset="-122"/>
                <a:ea typeface="宋体" panose="02010600030101010101" pitchFamily="2" charset="-122"/>
              </a:rPr>
              <a:t>使用预先提取的视频特征。</a:t>
            </a:r>
            <a:endParaRPr lang="zh-CN" altLang="en-US">
              <a:latin typeface="宋体" panose="02010600030101010101" pitchFamily="2" charset="-122"/>
              <a:ea typeface="宋体" panose="02010600030101010101" pitchFamily="2" charset="-122"/>
            </a:endParaRPr>
          </a:p>
          <a:p>
            <a:pPr marL="342900" indent="-342900">
              <a:buAutoNum type="arabicPeriod"/>
            </a:pPr>
            <a:r>
              <a:rPr lang="zh-CN" altLang="en-US">
                <a:latin typeface="宋体" panose="02010600030101010101" pitchFamily="2" charset="-122"/>
                <a:ea typeface="宋体" panose="02010600030101010101" pitchFamily="2" charset="-122"/>
              </a:rPr>
              <a:t>需要许多人工标记的视频进行训练。</a:t>
            </a:r>
            <a:endParaRPr lang="zh-CN" altLang="en-US">
              <a:latin typeface="宋体" panose="02010600030101010101" pitchFamily="2" charset="-122"/>
              <a:ea typeface="宋体" panose="02010600030101010101" pitchFamily="2" charset="-122"/>
            </a:endParaRPr>
          </a:p>
          <a:p>
            <a:pPr marL="342900" indent="-342900">
              <a:buAutoNum type="arabicPeriod"/>
            </a:pPr>
            <a:r>
              <a:rPr lang="zh-CN" altLang="en-US">
                <a:latin typeface="宋体" panose="02010600030101010101" pitchFamily="2" charset="-122"/>
                <a:ea typeface="宋体" panose="02010600030101010101" pitchFamily="2" charset="-122"/>
              </a:rPr>
              <a:t>动作片段开始和结束的回归仍然不精确。</a:t>
            </a: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en-US" altLang="zh-CN" sz="2000" dirty="0">
                  <a:cs typeface="+mn-ea"/>
                  <a:sym typeface="+mn-lt"/>
                </a:rPr>
                <a:t>TirDet</a:t>
              </a:r>
              <a:r>
                <a:rPr lang="zh-CN" altLang="en-US" sz="2000" dirty="0">
                  <a:cs typeface="+mn-ea"/>
                  <a:sym typeface="+mn-lt"/>
                </a:rPr>
                <a:t>模型</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pic>
        <p:nvPicPr>
          <p:cNvPr id="6" name="图片 5"/>
          <p:cNvPicPr>
            <a:picLocks noChangeAspect="1"/>
          </p:cNvPicPr>
          <p:nvPr>
            <p:custDataLst>
              <p:tags r:id="rId1"/>
            </p:custDataLst>
          </p:nvPr>
        </p:nvPicPr>
        <p:blipFill>
          <a:blip r:embed="rId2"/>
          <a:stretch>
            <a:fillRect/>
          </a:stretch>
        </p:blipFill>
        <p:spPr>
          <a:xfrm>
            <a:off x="495300" y="956945"/>
            <a:ext cx="11201400" cy="4343400"/>
          </a:xfrm>
          <a:prstGeom prst="rect">
            <a:avLst/>
          </a:prstGeom>
        </p:spPr>
      </p:pic>
      <p:sp>
        <p:nvSpPr>
          <p:cNvPr id="10" name="文本框 9"/>
          <p:cNvSpPr txBox="1"/>
          <p:nvPr/>
        </p:nvSpPr>
        <p:spPr>
          <a:xfrm>
            <a:off x="832485" y="5371465"/>
            <a:ext cx="1057402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输入一个视频，通过一个时序级大模型VideoMAEv2提取时序特征金字塔，通过一个空间级大模型DINOv2来提取空间特征金字塔，时序特征金字塔被直接送入到分类头中分类动作所属类别，将时序特征金字塔和空间特征特征金字塔进行解耦融合并送入回归头来回归动作的起始和偏移。</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en-US" altLang="zh-CN" sz="2000" dirty="0">
                  <a:cs typeface="+mn-ea"/>
                  <a:sym typeface="+mn-lt"/>
                </a:rPr>
                <a:t>SGP</a:t>
              </a:r>
              <a:r>
                <a:rPr lang="zh-CN" altLang="en-US" sz="2000" dirty="0">
                  <a:cs typeface="+mn-ea"/>
                  <a:sym typeface="+mn-lt"/>
                </a:rPr>
                <a:t>层</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pic>
        <p:nvPicPr>
          <p:cNvPr id="6" name="图片 5"/>
          <p:cNvPicPr>
            <a:picLocks noChangeAspect="1"/>
          </p:cNvPicPr>
          <p:nvPr>
            <p:custDataLst>
              <p:tags r:id="rId1"/>
            </p:custDataLst>
          </p:nvPr>
        </p:nvPicPr>
        <p:blipFill>
          <a:blip r:embed="rId2"/>
          <a:stretch>
            <a:fillRect/>
          </a:stretch>
        </p:blipFill>
        <p:spPr>
          <a:xfrm>
            <a:off x="619125" y="716915"/>
            <a:ext cx="5429250" cy="5534025"/>
          </a:xfrm>
          <a:prstGeom prst="rect">
            <a:avLst/>
          </a:prstGeom>
        </p:spPr>
      </p:pic>
      <p:sp>
        <p:nvSpPr>
          <p:cNvPr id="8" name="文本框 7"/>
          <p:cNvSpPr txBox="1"/>
          <p:nvPr/>
        </p:nvSpPr>
        <p:spPr>
          <a:xfrm>
            <a:off x="6269990" y="1020445"/>
            <a:ext cx="5533390" cy="1753235"/>
          </a:xfrm>
          <a:prstGeom prst="rect">
            <a:avLst/>
          </a:prstGeom>
          <a:noFill/>
        </p:spPr>
        <p:txBody>
          <a:bodyPr wrap="square" rtlCol="0">
            <a:spAutoFit/>
          </a:bodyPr>
          <a:p>
            <a:r>
              <a:rPr lang="en-US" altLang="zh-CN"/>
              <a:t>Transformer</a:t>
            </a:r>
            <a:r>
              <a:rPr lang="zh-CN" altLang="en-US"/>
              <a:t>层的缺点：</a:t>
            </a:r>
            <a:endParaRPr lang="zh-CN" altLang="en-US"/>
          </a:p>
          <a:p>
            <a:pPr marL="342900" indent="-34290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存在秩损失问题，即随着深度的增加，特征序列变得越来越相似，难以区分，不利于准确定位。</a:t>
            </a:r>
            <a:endParaRPr lang="zh-CN" altLang="en-US">
              <a:latin typeface="宋体" panose="02010600030101010101" pitchFamily="2" charset="-122"/>
              <a:ea typeface="宋体" panose="02010600030101010101" pitchFamily="2" charset="-122"/>
              <a:cs typeface="宋体" panose="02010600030101010101" pitchFamily="2" charset="-122"/>
            </a:endParaRPr>
          </a:p>
          <a:p>
            <a:pPr marL="342900" indent="-34290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高计算复杂度：自注意中的密集成对计算带来了很高的计算开销，从而降低了推理速度。</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buNone/>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6347460" y="3015615"/>
            <a:ext cx="5379085" cy="2861310"/>
          </a:xfrm>
          <a:prstGeom prst="rect">
            <a:avLst/>
          </a:prstGeom>
          <a:noFill/>
        </p:spPr>
        <p:txBody>
          <a:bodyPr wrap="square" rtlCol="0">
            <a:spAutoFit/>
          </a:bodyPr>
          <a:p>
            <a:r>
              <a:rPr lang="en-US" altLang="zh-CN"/>
              <a:t>SGP</a:t>
            </a:r>
            <a:r>
              <a:rPr lang="zh-CN" altLang="en-US"/>
              <a:t>层的设计与优点</a:t>
            </a:r>
            <a:endParaRPr lang="zh-CN" altLang="en-US"/>
          </a:p>
          <a:p>
            <a:pPr marL="342900" indent="-34290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使用</a:t>
            </a:r>
            <a:r>
              <a:rPr lang="en-US" altLang="zh-CN">
                <a:latin typeface="宋体" panose="02010600030101010101" pitchFamily="2" charset="-122"/>
                <a:ea typeface="宋体" panose="02010600030101010101" pitchFamily="2" charset="-122"/>
                <a:cs typeface="宋体" panose="02010600030101010101" pitchFamily="2" charset="-122"/>
              </a:rPr>
              <a:t>GN</a:t>
            </a:r>
            <a:r>
              <a:rPr lang="zh-CN" altLang="en-US">
                <a:latin typeface="宋体" panose="02010600030101010101" pitchFamily="2" charset="-122"/>
                <a:ea typeface="宋体" panose="02010600030101010101" pitchFamily="2" charset="-122"/>
                <a:cs typeface="宋体" panose="02010600030101010101" pitchFamily="2" charset="-122"/>
              </a:rPr>
              <a:t>代替了</a:t>
            </a:r>
            <a:r>
              <a:rPr lang="en-US" altLang="zh-CN">
                <a:latin typeface="宋体" panose="02010600030101010101" pitchFamily="2" charset="-122"/>
                <a:ea typeface="宋体" panose="02010600030101010101" pitchFamily="2" charset="-122"/>
                <a:cs typeface="宋体" panose="02010600030101010101" pitchFamily="2" charset="-122"/>
              </a:rPr>
              <a:t>LN</a:t>
            </a:r>
            <a:r>
              <a:rPr lang="zh-CN" altLang="en-US">
                <a:latin typeface="宋体" panose="02010600030101010101" pitchFamily="2" charset="-122"/>
                <a:ea typeface="宋体" panose="02010600030101010101" pitchFamily="2" charset="-122"/>
                <a:cs typeface="宋体" panose="02010600030101010101" pitchFamily="2" charset="-122"/>
              </a:rPr>
              <a:t>，使用</a:t>
            </a:r>
            <a:r>
              <a:rPr lang="en-US" altLang="zh-CN">
                <a:latin typeface="宋体" panose="02010600030101010101" pitchFamily="2" charset="-122"/>
                <a:ea typeface="宋体" panose="02010600030101010101" pitchFamily="2" charset="-122"/>
                <a:cs typeface="宋体" panose="02010600030101010101" pitchFamily="2" charset="-122"/>
              </a:rPr>
              <a:t>SGP</a:t>
            </a:r>
            <a:r>
              <a:rPr lang="zh-CN" altLang="en-US">
                <a:latin typeface="宋体" panose="02010600030101010101" pitchFamily="2" charset="-122"/>
                <a:ea typeface="宋体" panose="02010600030101010101" pitchFamily="2" charset="-122"/>
                <a:cs typeface="宋体" panose="02010600030101010101" pitchFamily="2" charset="-122"/>
              </a:rPr>
              <a:t>模块代替了自注意力模块。</a:t>
            </a:r>
            <a:endParaRPr lang="zh-CN" altLang="en-US">
              <a:latin typeface="宋体" panose="02010600030101010101" pitchFamily="2" charset="-122"/>
              <a:ea typeface="宋体" panose="02010600030101010101" pitchFamily="2" charset="-122"/>
              <a:cs typeface="宋体" panose="02010600030101010101" pitchFamily="2" charset="-122"/>
            </a:endParaRPr>
          </a:p>
          <a:p>
            <a:pPr marL="342900" indent="-34290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包含两个分支，瞬时级分支和窗口级分支。</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lvl="0" indent="0">
              <a:buFont typeface="Arial" panose="020B0604020202020204" pitchFamily="34" charset="0"/>
              <a:buNone/>
            </a:pP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3.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优点：</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42950" lvl="1" indent="-285750">
              <a:buFont typeface="Arial" panose="020B0604020202020204" pitchFamily="34" charset="0"/>
              <a:buChar char="•"/>
            </a:pP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瞬时级分支可以将每个时刻的特征与全局平均特征进行交互，用于增强对每个瞬间特征的识别。</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42950" lvl="1" indent="-285750">
              <a:buFont typeface="Arial" panose="020B0604020202020204" pitchFamily="34" charset="0"/>
              <a:buChar char="•"/>
            </a:pP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窗口级分支用于捕获不同尺度感受野的时间信息。</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en-US" sz="2000" dirty="0">
                  <a:cs typeface="+mn-ea"/>
                  <a:sym typeface="+mn-lt"/>
                </a:rPr>
                <a:t>TriDet-head</a:t>
              </a:r>
              <a:endParaRPr 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pic>
        <p:nvPicPr>
          <p:cNvPr id="5" name="图片 4"/>
          <p:cNvPicPr>
            <a:picLocks noChangeAspect="1"/>
          </p:cNvPicPr>
          <p:nvPr>
            <p:custDataLst>
              <p:tags r:id="rId1"/>
            </p:custDataLst>
          </p:nvPr>
        </p:nvPicPr>
        <p:blipFill>
          <a:blip r:embed="rId2"/>
          <a:stretch>
            <a:fillRect/>
          </a:stretch>
        </p:blipFill>
        <p:spPr>
          <a:xfrm>
            <a:off x="774700" y="975995"/>
            <a:ext cx="4981575" cy="4905375"/>
          </a:xfrm>
          <a:prstGeom prst="rect">
            <a:avLst/>
          </a:prstGeom>
        </p:spPr>
      </p:pic>
      <p:sp>
        <p:nvSpPr>
          <p:cNvPr id="9" name="文本框 8"/>
          <p:cNvSpPr txBox="1"/>
          <p:nvPr/>
        </p:nvSpPr>
        <p:spPr>
          <a:xfrm>
            <a:off x="6259830" y="1388745"/>
            <a:ext cx="5582285" cy="4246245"/>
          </a:xfrm>
          <a:prstGeom prst="rect">
            <a:avLst/>
          </a:prstGeom>
          <a:noFill/>
        </p:spPr>
        <p:txBody>
          <a:bodyPr wrap="square" rtlCol="0">
            <a:spAutoFit/>
          </a:bodyPr>
          <a:p>
            <a:pPr marL="285750" indent="-285750">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构成：由三个部分组成：起始头、结束头、中心偏移头。</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中心偏移头用来计算当前时刻做为动作中心的前提下，</a:t>
            </a:r>
            <a:r>
              <a:rPr lang="en-US" altLang="zh-CN">
                <a:latin typeface="宋体" panose="02010600030101010101" pitchFamily="2" charset="-122"/>
                <a:ea typeface="宋体" panose="02010600030101010101" pitchFamily="2" charset="-122"/>
                <a:cs typeface="宋体" panose="02010600030101010101" pitchFamily="2" charset="-122"/>
              </a:rPr>
              <a:t>bin</a:t>
            </a:r>
            <a:r>
              <a:rPr lang="zh-CN" altLang="en-US">
                <a:latin typeface="宋体" panose="02010600030101010101" pitchFamily="2" charset="-122"/>
                <a:ea typeface="宋体" panose="02010600030101010101" pitchFamily="2" charset="-122"/>
                <a:cs typeface="宋体" panose="02010600030101010101" pitchFamily="2" charset="-122"/>
              </a:rPr>
              <a:t>集中的每个时刻成为边界的相对概率分布。</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使用相对概率分布与起始预测和结束预测得到边界距离</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最终分割</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被解码为：</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优点：在回归边界时考虑相邻时刻的关系(即成为边界的相对概率)，使用统计的方法可以减少不确定性，实现更精确的边界。</a:t>
            </a:r>
            <a:endParaRPr lang="zh-CN" altLang="en-US">
              <a:latin typeface="宋体" panose="02010600030101010101" pitchFamily="2" charset="-122"/>
              <a:ea typeface="宋体" panose="02010600030101010101" pitchFamily="2" charset="-122"/>
              <a:cs typeface="宋体" panose="02010600030101010101" pitchFamily="2" charset="-122"/>
            </a:endParaRPr>
          </a:p>
          <a:p>
            <a:pPr lvl="1" indent="0">
              <a:buFont typeface="+mj-lt"/>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7549515" y="3019425"/>
          <a:ext cx="1095375" cy="379730"/>
        </p:xfrm>
        <a:graphic>
          <a:graphicData uri="http://schemas.openxmlformats.org/presentationml/2006/ole">
            <mc:AlternateContent xmlns:mc="http://schemas.openxmlformats.org/markup-compatibility/2006">
              <mc:Choice xmlns:v="urn:schemas-microsoft-com:vml" Requires="v">
                <p:oleObj spid="_x0000_s2049" name="" r:id="rId3" imgW="660400" imgH="228600" progId="Equation.KSEE3">
                  <p:embed/>
                </p:oleObj>
              </mc:Choice>
              <mc:Fallback>
                <p:oleObj name="" r:id="rId3" imgW="660400" imgH="228600" progId="Equation.KSEE3">
                  <p:embed/>
                  <p:pic>
                    <p:nvPicPr>
                      <p:cNvPr id="0" name="图片 2048"/>
                      <p:cNvPicPr/>
                      <p:nvPr/>
                    </p:nvPicPr>
                    <p:blipFill>
                      <a:blip r:embed="rId4"/>
                      <a:stretch>
                        <a:fillRect/>
                      </a:stretch>
                    </p:blipFill>
                    <p:spPr>
                      <a:xfrm>
                        <a:off x="7549515" y="3019425"/>
                        <a:ext cx="1095375" cy="37973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7397750" y="3322955"/>
          <a:ext cx="1805305" cy="807085"/>
        </p:xfrm>
        <a:graphic>
          <a:graphicData uri="http://schemas.openxmlformats.org/presentationml/2006/ole">
            <mc:AlternateContent xmlns:mc="http://schemas.openxmlformats.org/markup-compatibility/2006">
              <mc:Choice xmlns:v="urn:schemas-microsoft-com:vml" Requires="v">
                <p:oleObj spid="_x0000_s2050" name="" r:id="rId5" imgW="1079500" imgH="482600" progId="Equation.KSEE3">
                  <p:embed/>
                </p:oleObj>
              </mc:Choice>
              <mc:Fallback>
                <p:oleObj name="" r:id="rId5" imgW="1079500" imgH="482600" progId="Equation.KSEE3">
                  <p:embed/>
                  <p:pic>
                    <p:nvPicPr>
                      <p:cNvPr id="0" name="图片 2049"/>
                      <p:cNvPicPr/>
                      <p:nvPr/>
                    </p:nvPicPr>
                    <p:blipFill>
                      <a:blip r:embed="rId6"/>
                      <a:stretch>
                        <a:fillRect/>
                      </a:stretch>
                    </p:blipFill>
                    <p:spPr>
                      <a:xfrm>
                        <a:off x="7397750" y="3322955"/>
                        <a:ext cx="1805305" cy="80708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7079615" y="2792095"/>
          <a:ext cx="265430" cy="298450"/>
        </p:xfrm>
        <a:graphic>
          <a:graphicData uri="http://schemas.openxmlformats.org/presentationml/2006/ole">
            <mc:AlternateContent xmlns:mc="http://schemas.openxmlformats.org/markup-compatibility/2006">
              <mc:Choice xmlns:v="urn:schemas-microsoft-com:vml" Requires="v">
                <p:oleObj spid="_x0000_s2051" name="" r:id="rId7" imgW="203200" imgH="228600" progId="Equation.KSEE3">
                  <p:embed/>
                </p:oleObj>
              </mc:Choice>
              <mc:Fallback>
                <p:oleObj name="" r:id="rId7" imgW="203200" imgH="228600" progId="Equation.KSEE3">
                  <p:embed/>
                  <p:pic>
                    <p:nvPicPr>
                      <p:cNvPr id="0" name="图片 2050"/>
                      <p:cNvPicPr/>
                      <p:nvPr/>
                    </p:nvPicPr>
                    <p:blipFill>
                      <a:blip r:embed="rId8"/>
                      <a:stretch>
                        <a:fillRect/>
                      </a:stretch>
                    </p:blipFill>
                    <p:spPr>
                      <a:xfrm>
                        <a:off x="7079615" y="2792095"/>
                        <a:ext cx="265430" cy="2984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539990" y="2792095"/>
          <a:ext cx="277495" cy="312420"/>
        </p:xfrm>
        <a:graphic>
          <a:graphicData uri="http://schemas.openxmlformats.org/presentationml/2006/ole">
            <mc:AlternateContent xmlns:mc="http://schemas.openxmlformats.org/markup-compatibility/2006">
              <mc:Choice xmlns:v="urn:schemas-microsoft-com:vml" Requires="v">
                <p:oleObj spid="_x0000_s2052" name="" r:id="rId9" imgW="203200" imgH="228600" progId="Equation.KSEE3">
                  <p:embed/>
                </p:oleObj>
              </mc:Choice>
              <mc:Fallback>
                <p:oleObj name="" r:id="rId9" imgW="203200" imgH="228600" progId="Equation.KSEE3">
                  <p:embed/>
                  <p:pic>
                    <p:nvPicPr>
                      <p:cNvPr id="0" name="图片 2051"/>
                      <p:cNvPicPr/>
                      <p:nvPr/>
                    </p:nvPicPr>
                    <p:blipFill>
                      <a:blip r:embed="rId10"/>
                      <a:stretch>
                        <a:fillRect/>
                      </a:stretch>
                    </p:blipFill>
                    <p:spPr>
                      <a:xfrm>
                        <a:off x="7539990" y="2792095"/>
                        <a:ext cx="277495" cy="3124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3093085" cy="398780"/>
            <a:chOff x="216670" y="277347"/>
            <a:chExt cx="3093085" cy="398780"/>
          </a:xfrm>
        </p:grpSpPr>
        <p:sp>
          <p:nvSpPr>
            <p:cNvPr id="3" name="文本框 2"/>
            <p:cNvSpPr txBox="1"/>
            <p:nvPr/>
          </p:nvSpPr>
          <p:spPr>
            <a:xfrm>
              <a:off x="659265" y="277347"/>
              <a:ext cx="2650490"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实验结果及模型缺点</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graphicFrame>
        <p:nvGraphicFramePr>
          <p:cNvPr id="7" name="表格 6"/>
          <p:cNvGraphicFramePr/>
          <p:nvPr>
            <p:custDataLst>
              <p:tags r:id="rId1"/>
            </p:custDataLst>
          </p:nvPr>
        </p:nvGraphicFramePr>
        <p:xfrm>
          <a:off x="2383155" y="2277110"/>
          <a:ext cx="6968728" cy="1151890"/>
        </p:xfrm>
        <a:graphic>
          <a:graphicData uri="http://schemas.openxmlformats.org/drawingml/2006/table">
            <a:tbl>
              <a:tblPr firstRow="1" bandRow="1">
                <a:tableStyleId>{5C22544A-7EE6-4342-B048-85BDC9FD1C3A}</a:tableStyleId>
              </a:tblPr>
              <a:tblGrid>
                <a:gridCol w="1142365"/>
                <a:gridCol w="745093"/>
                <a:gridCol w="840740"/>
                <a:gridCol w="798195"/>
                <a:gridCol w="849630"/>
                <a:gridCol w="852170"/>
                <a:gridCol w="912495"/>
                <a:gridCol w="828040"/>
              </a:tblGrid>
              <a:tr h="389890">
                <a:tc>
                  <a:txBody>
                    <a:bodyPr/>
                    <a:p>
                      <a:pPr>
                        <a:buNone/>
                      </a:pPr>
                      <a:endParaRPr lang="zh-CN" altLang="en-US"/>
                    </a:p>
                  </a:txBody>
                  <a:tcPr anchor="ctr" anchorCtr="1"/>
                </a:tc>
                <a:tc>
                  <a:txBody>
                    <a:bodyPr/>
                    <a:p>
                      <a:pPr>
                        <a:buNone/>
                      </a:pPr>
                      <a:endParaRPr lang="zh-CN" altLang="en-US"/>
                    </a:p>
                  </a:txBody>
                  <a:tcPr anchor="ctr" anchorCtr="1"/>
                </a:tc>
                <a:tc>
                  <a:txBody>
                    <a:bodyPr/>
                    <a:p>
                      <a:pPr>
                        <a:buNone/>
                      </a:pPr>
                      <a:r>
                        <a:rPr lang="en-US" altLang="zh-CN"/>
                        <a:t>0.3</a:t>
                      </a:r>
                      <a:endParaRPr lang="en-US" altLang="zh-CN"/>
                    </a:p>
                  </a:txBody>
                  <a:tcPr anchor="ctr" anchorCtr="1"/>
                </a:tc>
                <a:tc>
                  <a:txBody>
                    <a:bodyPr/>
                    <a:p>
                      <a:pPr>
                        <a:buNone/>
                      </a:pPr>
                      <a:r>
                        <a:rPr lang="en-US" altLang="zh-CN"/>
                        <a:t>0.4</a:t>
                      </a:r>
                      <a:endParaRPr lang="en-US" altLang="zh-CN"/>
                    </a:p>
                  </a:txBody>
                  <a:tcPr anchor="ctr" anchorCtr="1"/>
                </a:tc>
                <a:tc>
                  <a:txBody>
                    <a:bodyPr/>
                    <a:p>
                      <a:pPr>
                        <a:buNone/>
                      </a:pPr>
                      <a:r>
                        <a:rPr lang="en-US" altLang="zh-CN"/>
                        <a:t>0.5</a:t>
                      </a:r>
                      <a:endParaRPr lang="en-US" altLang="zh-CN"/>
                    </a:p>
                  </a:txBody>
                  <a:tcPr anchor="ctr" anchorCtr="1"/>
                </a:tc>
                <a:tc>
                  <a:txBody>
                    <a:bodyPr/>
                    <a:p>
                      <a:pPr>
                        <a:buNone/>
                      </a:pPr>
                      <a:r>
                        <a:rPr lang="en-US" altLang="zh-CN"/>
                        <a:t>0.6</a:t>
                      </a:r>
                      <a:endParaRPr lang="en-US" altLang="zh-CN"/>
                    </a:p>
                  </a:txBody>
                  <a:tcPr anchor="ctr" anchorCtr="1"/>
                </a:tc>
                <a:tc>
                  <a:txBody>
                    <a:bodyPr/>
                    <a:p>
                      <a:pPr>
                        <a:buNone/>
                      </a:pPr>
                      <a:r>
                        <a:rPr lang="en-US" altLang="zh-CN"/>
                        <a:t>0.7</a:t>
                      </a:r>
                      <a:endParaRPr lang="en-US" altLang="zh-CN"/>
                    </a:p>
                  </a:txBody>
                  <a:tcPr anchor="ctr" anchorCtr="1"/>
                </a:tc>
                <a:tc>
                  <a:txBody>
                    <a:bodyPr/>
                    <a:p>
                      <a:pPr>
                        <a:buNone/>
                      </a:pPr>
                      <a:r>
                        <a:rPr lang="en-US" altLang="zh-CN"/>
                        <a:t>avg</a:t>
                      </a:r>
                      <a:endParaRPr lang="en-US" altLang="zh-CN"/>
                    </a:p>
                  </a:txBody>
                  <a:tcPr anchor="ctr" anchorCtr="1"/>
                </a:tc>
              </a:tr>
              <a:tr h="381000">
                <a:tc rowSpan="2">
                  <a:txBody>
                    <a:bodyPr/>
                    <a:p>
                      <a:pPr>
                        <a:buNone/>
                      </a:pPr>
                      <a:r>
                        <a:rPr lang="en-US" altLang="zh-CN"/>
                        <a:t>THUMOS14</a:t>
                      </a:r>
                      <a:endParaRPr lang="en-US" altLang="zh-CN"/>
                    </a:p>
                  </a:txBody>
                  <a:tcPr anchor="ctr" anchorCtr="1"/>
                </a:tc>
                <a:tc>
                  <a:txBody>
                    <a:bodyPr/>
                    <a:p>
                      <a:pPr>
                        <a:buNone/>
                      </a:pPr>
                      <a:r>
                        <a:rPr lang="zh-CN" altLang="en-US"/>
                        <a:t>论文</a:t>
                      </a:r>
                      <a:endParaRPr lang="zh-CN" altLang="en-US"/>
                    </a:p>
                  </a:txBody>
                  <a:tcPr anchor="ctr" anchorCtr="1"/>
                </a:tc>
                <a:tc>
                  <a:txBody>
                    <a:bodyPr/>
                    <a:p>
                      <a:pPr>
                        <a:buNone/>
                      </a:pPr>
                      <a:r>
                        <a:rPr lang="en-US" altLang="zh-CN"/>
                        <a:t>83.6</a:t>
                      </a:r>
                      <a:endParaRPr lang="en-US" altLang="zh-CN"/>
                    </a:p>
                  </a:txBody>
                  <a:tcPr anchor="ctr" anchorCtr="1"/>
                </a:tc>
                <a:tc>
                  <a:txBody>
                    <a:bodyPr/>
                    <a:p>
                      <a:pPr>
                        <a:buNone/>
                      </a:pPr>
                      <a:r>
                        <a:rPr lang="en-US" altLang="zh-CN"/>
                        <a:t>80.1</a:t>
                      </a:r>
                      <a:endParaRPr lang="en-US" altLang="zh-CN"/>
                    </a:p>
                  </a:txBody>
                  <a:tcPr anchor="ctr" anchorCtr="1"/>
                </a:tc>
                <a:tc>
                  <a:txBody>
                    <a:bodyPr/>
                    <a:p>
                      <a:pPr>
                        <a:buNone/>
                      </a:pPr>
                      <a:r>
                        <a:rPr lang="en-US" altLang="zh-CN"/>
                        <a:t>72.9</a:t>
                      </a:r>
                      <a:endParaRPr lang="en-US" altLang="zh-CN"/>
                    </a:p>
                  </a:txBody>
                  <a:tcPr anchor="ctr" anchorCtr="1"/>
                </a:tc>
                <a:tc>
                  <a:txBody>
                    <a:bodyPr/>
                    <a:p>
                      <a:pPr>
                        <a:buNone/>
                      </a:pPr>
                      <a:r>
                        <a:rPr lang="en-US" altLang="zh-CN"/>
                        <a:t>62.4</a:t>
                      </a:r>
                      <a:endParaRPr lang="en-US" altLang="zh-CN"/>
                    </a:p>
                  </a:txBody>
                  <a:tcPr anchor="ctr" anchorCtr="1"/>
                </a:tc>
                <a:tc>
                  <a:txBody>
                    <a:bodyPr/>
                    <a:p>
                      <a:pPr>
                        <a:buNone/>
                      </a:pPr>
                      <a:r>
                        <a:rPr lang="en-US" altLang="zh-CN"/>
                        <a:t>47.4</a:t>
                      </a:r>
                      <a:endParaRPr lang="en-US" altLang="zh-CN"/>
                    </a:p>
                  </a:txBody>
                  <a:tcPr anchor="ctr" anchorCtr="1"/>
                </a:tc>
                <a:tc>
                  <a:txBody>
                    <a:bodyPr/>
                    <a:p>
                      <a:pPr>
                        <a:buNone/>
                      </a:pPr>
                      <a:r>
                        <a:rPr lang="en-US" altLang="zh-CN"/>
                        <a:t>69.3</a:t>
                      </a:r>
                      <a:endParaRPr lang="en-US" altLang="zh-CN"/>
                    </a:p>
                  </a:txBody>
                  <a:tcPr anchor="ctr" anchorCtr="1"/>
                </a:tc>
              </a:tr>
              <a:tr h="381000">
                <a:tc vMerge="1">
                  <a:tcPr/>
                </a:tc>
                <a:tc>
                  <a:txBody>
                    <a:bodyPr/>
                    <a:p>
                      <a:pPr>
                        <a:buNone/>
                      </a:pPr>
                      <a:r>
                        <a:rPr lang="en-US" altLang="zh-CN"/>
                        <a:t>Mine</a:t>
                      </a:r>
                      <a:endParaRPr lang="en-US" altLang="zh-CN"/>
                    </a:p>
                  </a:txBody>
                  <a:tcPr anchor="ctr" anchorCtr="1"/>
                </a:tc>
                <a:tc>
                  <a:txBody>
                    <a:bodyPr/>
                    <a:p>
                      <a:pPr>
                        <a:buNone/>
                      </a:pPr>
                      <a:r>
                        <a:rPr lang="en-US" altLang="zh-CN"/>
                        <a:t>83.11</a:t>
                      </a:r>
                      <a:endParaRPr lang="en-US" altLang="zh-CN"/>
                    </a:p>
                  </a:txBody>
                  <a:tcPr anchor="ctr" anchorCtr="1"/>
                </a:tc>
                <a:tc>
                  <a:txBody>
                    <a:bodyPr/>
                    <a:p>
                      <a:pPr>
                        <a:buNone/>
                      </a:pPr>
                      <a:r>
                        <a:rPr lang="en-US" altLang="zh-CN"/>
                        <a:t>78.99</a:t>
                      </a:r>
                      <a:endParaRPr lang="en-US" altLang="zh-CN"/>
                    </a:p>
                  </a:txBody>
                  <a:tcPr anchor="ctr" anchorCtr="1"/>
                </a:tc>
                <a:tc>
                  <a:txBody>
                    <a:bodyPr/>
                    <a:p>
                      <a:pPr>
                        <a:buNone/>
                      </a:pPr>
                      <a:r>
                        <a:rPr lang="en-US" altLang="zh-CN"/>
                        <a:t>72.39</a:t>
                      </a:r>
                      <a:endParaRPr lang="en-US" altLang="zh-CN"/>
                    </a:p>
                  </a:txBody>
                  <a:tcPr anchor="ctr" anchorCtr="1"/>
                </a:tc>
                <a:tc>
                  <a:txBody>
                    <a:bodyPr/>
                    <a:p>
                      <a:pPr>
                        <a:buNone/>
                      </a:pPr>
                      <a:r>
                        <a:rPr lang="en-US" altLang="zh-CN"/>
                        <a:t>61.94</a:t>
                      </a:r>
                      <a:endParaRPr lang="en-US" altLang="zh-CN"/>
                    </a:p>
                  </a:txBody>
                  <a:tcPr anchor="ctr" anchorCtr="1"/>
                </a:tc>
                <a:tc>
                  <a:txBody>
                    <a:bodyPr/>
                    <a:p>
                      <a:pPr>
                        <a:buNone/>
                      </a:pPr>
                      <a:r>
                        <a:rPr lang="en-US" altLang="zh-CN"/>
                        <a:t>45.81</a:t>
                      </a:r>
                      <a:endParaRPr lang="en-US" altLang="zh-CN"/>
                    </a:p>
                  </a:txBody>
                  <a:tcPr anchor="ctr" anchorCtr="1"/>
                </a:tc>
                <a:tc>
                  <a:txBody>
                    <a:bodyPr/>
                    <a:p>
                      <a:pPr>
                        <a:buNone/>
                      </a:pPr>
                      <a:r>
                        <a:rPr lang="en-US" altLang="zh-CN"/>
                        <a:t>68.45</a:t>
                      </a:r>
                      <a:endParaRPr lang="en-US" altLang="zh-CN"/>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形状 28"/>
          <p:cNvSpPr/>
          <p:nvPr/>
        </p:nvSpPr>
        <p:spPr>
          <a:xfrm flipH="1">
            <a:off x="-9039" y="684091"/>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 name="文本框 1"/>
          <p:cNvSpPr txBox="1"/>
          <p:nvPr/>
        </p:nvSpPr>
        <p:spPr>
          <a:xfrm>
            <a:off x="1857256" y="962571"/>
            <a:ext cx="2885726" cy="3154710"/>
          </a:xfrm>
          <a:prstGeom prst="rect">
            <a:avLst/>
          </a:prstGeom>
          <a:noFill/>
        </p:spPr>
        <p:txBody>
          <a:bodyPr wrap="none">
            <a:spAutoFit/>
          </a:bodyPr>
          <a:lstStyle>
            <a:defPPr>
              <a:defRPr lang="zh-CN"/>
            </a:defPPr>
            <a:lvl1pPr>
              <a:defRPr sz="19900" b="1">
                <a:solidFill>
                  <a:srgbClr val="E4E4E4"/>
                </a:solidFill>
                <a:latin typeface="Arial" panose="020B0604020202020204"/>
                <a:ea typeface="微软雅黑" panose="020B0503020204020204" pitchFamily="34" charset="-122"/>
                <a:cs typeface="Haettenschweiler" panose="020B0706040902060204" charset="0"/>
              </a:defRPr>
            </a:lvl1pPr>
          </a:lstStyle>
          <a:p>
            <a:r>
              <a:rPr lang="en-US" altLang="zh-CN" dirty="0">
                <a:latin typeface="+mn-lt"/>
                <a:ea typeface="+mn-ea"/>
                <a:cs typeface="+mn-ea"/>
                <a:sym typeface="+mn-lt"/>
              </a:rPr>
              <a:t>03</a:t>
            </a:r>
            <a:endParaRPr lang="en-US" altLang="zh-CN" dirty="0">
              <a:latin typeface="+mn-lt"/>
              <a:ea typeface="+mn-ea"/>
              <a:cs typeface="+mn-ea"/>
              <a:sym typeface="+mn-lt"/>
            </a:endParaRPr>
          </a:p>
        </p:txBody>
      </p:sp>
      <p:sp>
        <p:nvSpPr>
          <p:cNvPr id="3" name="文本框 2"/>
          <p:cNvSpPr txBox="1"/>
          <p:nvPr/>
        </p:nvSpPr>
        <p:spPr>
          <a:xfrm>
            <a:off x="1857256" y="3236438"/>
            <a:ext cx="5692140" cy="1198880"/>
          </a:xfrm>
          <a:prstGeom prst="rect">
            <a:avLst/>
          </a:prstGeom>
          <a:noFill/>
        </p:spPr>
        <p:txBody>
          <a:bodyPr wrap="none">
            <a:spAutoFit/>
          </a:bodyPr>
          <a:lstStyle>
            <a:defPPr>
              <a:defRPr lang="zh-CN"/>
            </a:defPPr>
            <a:lvl1pPr>
              <a:defRPr sz="7200" b="1">
                <a:latin typeface="Arial" panose="020B0604020202020204"/>
                <a:ea typeface="微软雅黑" panose="020B0503020204020204" pitchFamily="34" charset="-122"/>
              </a:defRPr>
            </a:lvl1pPr>
          </a:lstStyle>
          <a:p>
            <a:r>
              <a:rPr lang="zh-CN" altLang="en-US" dirty="0">
                <a:latin typeface="+mn-lt"/>
                <a:ea typeface="+mn-ea"/>
                <a:cs typeface="+mn-ea"/>
                <a:sym typeface="+mn-lt"/>
              </a:rPr>
              <a:t>未来工作计划</a:t>
            </a:r>
            <a:endParaRPr lang="zh-CN" altLang="en-US" dirty="0">
              <a:latin typeface="+mn-lt"/>
              <a:ea typeface="+mn-ea"/>
              <a:cs typeface="+mn-ea"/>
              <a:sym typeface="+mn-lt"/>
            </a:endParaRPr>
          </a:p>
        </p:txBody>
      </p:sp>
      <p:sp>
        <p:nvSpPr>
          <p:cNvPr id="4" name="文本框 3"/>
          <p:cNvSpPr txBox="1"/>
          <p:nvPr/>
        </p:nvSpPr>
        <p:spPr>
          <a:xfrm>
            <a:off x="1930916" y="4394801"/>
            <a:ext cx="5545718" cy="337185"/>
          </a:xfrm>
          <a:prstGeom prst="rect">
            <a:avLst/>
          </a:prstGeom>
          <a:noFill/>
        </p:spPr>
        <p:txBody>
          <a:bodyPr wrap="square">
            <a:spAutoFit/>
          </a:bodyPr>
          <a:lstStyle/>
          <a:p>
            <a:pPr algn="ctr"/>
            <a:r>
              <a:rPr lang="en-US" altLang="zh-CN" sz="1600" dirty="0">
                <a:cs typeface="+mn-ea"/>
                <a:sym typeface="+mn-lt"/>
              </a:rPr>
              <a:t>quarterly work plan</a:t>
            </a:r>
            <a:endParaRPr lang="en-US" altLang="zh-CN" sz="1600" dirty="0">
              <a:solidFill>
                <a:srgbClr val="444444"/>
              </a:solidFill>
              <a:cs typeface="+mn-ea"/>
              <a:sym typeface="+mn-lt"/>
            </a:endParaRPr>
          </a:p>
        </p:txBody>
      </p:sp>
      <p:grpSp>
        <p:nvGrpSpPr>
          <p:cNvPr id="5" name="组合 4"/>
          <p:cNvGrpSpPr/>
          <p:nvPr/>
        </p:nvGrpSpPr>
        <p:grpSpPr>
          <a:xfrm>
            <a:off x="1857256" y="4856114"/>
            <a:ext cx="1607961" cy="424542"/>
            <a:chOff x="6264155" y="5853029"/>
            <a:chExt cx="1607961" cy="424542"/>
          </a:xfrm>
          <a:solidFill>
            <a:srgbClr val="F5C056"/>
          </a:solidFill>
        </p:grpSpPr>
        <p:grpSp>
          <p:nvGrpSpPr>
            <p:cNvPr id="6" name="组合 5"/>
            <p:cNvGrpSpPr/>
            <p:nvPr/>
          </p:nvGrpSpPr>
          <p:grpSpPr>
            <a:xfrm>
              <a:off x="6787458" y="5931406"/>
              <a:ext cx="1084658" cy="227021"/>
              <a:chOff x="7026136" y="52050"/>
              <a:chExt cx="1084658" cy="227021"/>
            </a:xfrm>
            <a:grpFill/>
          </p:grpSpPr>
          <p:sp>
            <p:nvSpPr>
              <p:cNvPr id="8" name="椭圆 7"/>
              <p:cNvSpPr/>
              <p:nvPr/>
            </p:nvSpPr>
            <p:spPr>
              <a:xfrm>
                <a:off x="7026136"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7169075"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312015"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7454954"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597893"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40833"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883772"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026712"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026136"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7169075"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312015"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454954"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597893"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740833"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83772"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8026712"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乘号 6"/>
            <p:cNvSpPr/>
            <p:nvPr/>
          </p:nvSpPr>
          <p:spPr>
            <a:xfrm>
              <a:off x="6264155" y="5853029"/>
              <a:ext cx="424542" cy="424542"/>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任意多边形: 形状 23"/>
          <p:cNvSpPr/>
          <p:nvPr/>
        </p:nvSpPr>
        <p:spPr>
          <a:xfrm rot="10800000" flipH="1" flipV="1">
            <a:off x="-9039" y="0"/>
            <a:ext cx="3146771" cy="1431143"/>
          </a:xfrm>
          <a:custGeom>
            <a:avLst/>
            <a:gdLst>
              <a:gd name="connsiteX0" fmla="*/ 0 w 6571385"/>
              <a:gd name="connsiteY0" fmla="*/ 0 h 2881746"/>
              <a:gd name="connsiteX1" fmla="*/ 6571385 w 6571385"/>
              <a:gd name="connsiteY1" fmla="*/ 0 h 2881746"/>
              <a:gd name="connsiteX2" fmla="*/ 6568464 w 6571385"/>
              <a:gd name="connsiteY2" fmla="*/ 86591 h 2881746"/>
              <a:gd name="connsiteX3" fmla="*/ 5846620 w 6571385"/>
              <a:gd name="connsiteY3" fmla="*/ 1343892 h 2881746"/>
              <a:gd name="connsiteX4" fmla="*/ 3394367 w 6571385"/>
              <a:gd name="connsiteY4" fmla="*/ 1468581 h 2881746"/>
              <a:gd name="connsiteX5" fmla="*/ 1468585 w 6571385"/>
              <a:gd name="connsiteY5" fmla="*/ 2881746 h 2881746"/>
              <a:gd name="connsiteX6" fmla="*/ 94766 w 6571385"/>
              <a:gd name="connsiteY6" fmla="*/ 2115619 h 2881746"/>
              <a:gd name="connsiteX7" fmla="*/ 0 w 6571385"/>
              <a:gd name="connsiteY7" fmla="*/ 2024337 h 2881746"/>
              <a:gd name="connsiteX0-1" fmla="*/ 0 w 6571385"/>
              <a:gd name="connsiteY0-2" fmla="*/ 0 h 2881746"/>
              <a:gd name="connsiteX1-3" fmla="*/ 6571385 w 6571385"/>
              <a:gd name="connsiteY1-4" fmla="*/ 0 h 2881746"/>
              <a:gd name="connsiteX2-5" fmla="*/ 6568464 w 6571385"/>
              <a:gd name="connsiteY2-6" fmla="*/ 86591 h 2881746"/>
              <a:gd name="connsiteX3-7" fmla="*/ 5846620 w 6571385"/>
              <a:gd name="connsiteY3-8" fmla="*/ 1343892 h 2881746"/>
              <a:gd name="connsiteX4-9" fmla="*/ 3394367 w 6571385"/>
              <a:gd name="connsiteY4-10" fmla="*/ 1468581 h 2881746"/>
              <a:gd name="connsiteX5-11" fmla="*/ 1468585 w 6571385"/>
              <a:gd name="connsiteY5-12" fmla="*/ 2881746 h 2881746"/>
              <a:gd name="connsiteX6-13" fmla="*/ 94766 w 6571385"/>
              <a:gd name="connsiteY6-14" fmla="*/ 2115619 h 2881746"/>
              <a:gd name="connsiteX7-15" fmla="*/ 0 w 6571385"/>
              <a:gd name="connsiteY7-16" fmla="*/ 2024337 h 2881746"/>
              <a:gd name="connsiteX8" fmla="*/ 0 w 6571385"/>
              <a:gd name="connsiteY8" fmla="*/ 0 h 2881746"/>
              <a:gd name="connsiteX0-17" fmla="*/ 0 w 6571385"/>
              <a:gd name="connsiteY0-18" fmla="*/ 0 h 2883320"/>
              <a:gd name="connsiteX1-19" fmla="*/ 6571385 w 6571385"/>
              <a:gd name="connsiteY1-20" fmla="*/ 0 h 2883320"/>
              <a:gd name="connsiteX2-21" fmla="*/ 6568464 w 6571385"/>
              <a:gd name="connsiteY2-22" fmla="*/ 86591 h 2883320"/>
              <a:gd name="connsiteX3-23" fmla="*/ 5846620 w 6571385"/>
              <a:gd name="connsiteY3-24" fmla="*/ 1343892 h 2883320"/>
              <a:gd name="connsiteX4-25" fmla="*/ 3394367 w 6571385"/>
              <a:gd name="connsiteY4-26" fmla="*/ 1468581 h 2883320"/>
              <a:gd name="connsiteX5-27" fmla="*/ 1468585 w 6571385"/>
              <a:gd name="connsiteY5-28" fmla="*/ 2881746 h 2883320"/>
              <a:gd name="connsiteX6-29" fmla="*/ 94766 w 6571385"/>
              <a:gd name="connsiteY6-30" fmla="*/ 2115619 h 2883320"/>
              <a:gd name="connsiteX7-31" fmla="*/ 0 w 6571385"/>
              <a:gd name="connsiteY7-32" fmla="*/ 2024337 h 2883320"/>
              <a:gd name="connsiteX8-33" fmla="*/ 0 w 6571385"/>
              <a:gd name="connsiteY8-34" fmla="*/ 0 h 2883320"/>
              <a:gd name="connsiteX0-35" fmla="*/ 0 w 6571385"/>
              <a:gd name="connsiteY0-36" fmla="*/ 0 h 2883320"/>
              <a:gd name="connsiteX1-37" fmla="*/ 6571385 w 6571385"/>
              <a:gd name="connsiteY1-38" fmla="*/ 0 h 2883320"/>
              <a:gd name="connsiteX2-39" fmla="*/ 6568464 w 6571385"/>
              <a:gd name="connsiteY2-40" fmla="*/ 86591 h 2883320"/>
              <a:gd name="connsiteX3-41" fmla="*/ 5846620 w 6571385"/>
              <a:gd name="connsiteY3-42" fmla="*/ 1343892 h 2883320"/>
              <a:gd name="connsiteX4-43" fmla="*/ 3394367 w 6571385"/>
              <a:gd name="connsiteY4-44" fmla="*/ 1468581 h 2883320"/>
              <a:gd name="connsiteX5-45" fmla="*/ 1508609 w 6571385"/>
              <a:gd name="connsiteY5-46" fmla="*/ 2881746 h 2883320"/>
              <a:gd name="connsiteX6-47" fmla="*/ 94766 w 6571385"/>
              <a:gd name="connsiteY6-48" fmla="*/ 2115619 h 2883320"/>
              <a:gd name="connsiteX7-49" fmla="*/ 0 w 6571385"/>
              <a:gd name="connsiteY7-50" fmla="*/ 2024337 h 2883320"/>
              <a:gd name="connsiteX8-51" fmla="*/ 0 w 6571385"/>
              <a:gd name="connsiteY8-52" fmla="*/ 0 h 2883320"/>
              <a:gd name="connsiteX0-53" fmla="*/ 0 w 6571385"/>
              <a:gd name="connsiteY0-54" fmla="*/ 0 h 2883320"/>
              <a:gd name="connsiteX1-55" fmla="*/ 6571385 w 6571385"/>
              <a:gd name="connsiteY1-56" fmla="*/ 0 h 2883320"/>
              <a:gd name="connsiteX2-57" fmla="*/ 6568464 w 6571385"/>
              <a:gd name="connsiteY2-58" fmla="*/ 86591 h 2883320"/>
              <a:gd name="connsiteX3-59" fmla="*/ 5846620 w 6571385"/>
              <a:gd name="connsiteY3-60" fmla="*/ 1343892 h 2883320"/>
              <a:gd name="connsiteX4-61" fmla="*/ 3454404 w 6571385"/>
              <a:gd name="connsiteY4-62" fmla="*/ 1458575 h 2883320"/>
              <a:gd name="connsiteX5-63" fmla="*/ 1508609 w 6571385"/>
              <a:gd name="connsiteY5-64" fmla="*/ 2881746 h 2883320"/>
              <a:gd name="connsiteX6-65" fmla="*/ 94766 w 6571385"/>
              <a:gd name="connsiteY6-66" fmla="*/ 2115619 h 2883320"/>
              <a:gd name="connsiteX7-67" fmla="*/ 0 w 6571385"/>
              <a:gd name="connsiteY7-68" fmla="*/ 2024337 h 2883320"/>
              <a:gd name="connsiteX8-69" fmla="*/ 0 w 6571385"/>
              <a:gd name="connsiteY8-70" fmla="*/ 0 h 2883320"/>
              <a:gd name="connsiteX0-71" fmla="*/ 0 w 6571385"/>
              <a:gd name="connsiteY0-72" fmla="*/ 0 h 2883320"/>
              <a:gd name="connsiteX1-73" fmla="*/ 6571385 w 6571385"/>
              <a:gd name="connsiteY1-74" fmla="*/ 0 h 2883320"/>
              <a:gd name="connsiteX2-75" fmla="*/ 6568464 w 6571385"/>
              <a:gd name="connsiteY2-76" fmla="*/ 86591 h 2883320"/>
              <a:gd name="connsiteX3-77" fmla="*/ 5846620 w 6571385"/>
              <a:gd name="connsiteY3-78" fmla="*/ 1343892 h 2883320"/>
              <a:gd name="connsiteX4-79" fmla="*/ 3454404 w 6571385"/>
              <a:gd name="connsiteY4-80" fmla="*/ 1458575 h 2883320"/>
              <a:gd name="connsiteX5-81" fmla="*/ 1508609 w 6571385"/>
              <a:gd name="connsiteY5-82" fmla="*/ 2881746 h 2883320"/>
              <a:gd name="connsiteX6-83" fmla="*/ 94766 w 6571385"/>
              <a:gd name="connsiteY6-84" fmla="*/ 2115619 h 2883320"/>
              <a:gd name="connsiteX7-85" fmla="*/ 0 w 6571385"/>
              <a:gd name="connsiteY7-86" fmla="*/ 2024337 h 2883320"/>
              <a:gd name="connsiteX8-87" fmla="*/ 0 w 6571385"/>
              <a:gd name="connsiteY8-88" fmla="*/ 0 h 2883320"/>
              <a:gd name="connsiteX0-89" fmla="*/ 0 w 6571385"/>
              <a:gd name="connsiteY0-90" fmla="*/ 0 h 2883320"/>
              <a:gd name="connsiteX1-91" fmla="*/ 6571385 w 6571385"/>
              <a:gd name="connsiteY1-92" fmla="*/ 0 h 2883320"/>
              <a:gd name="connsiteX2-93" fmla="*/ 6568464 w 6571385"/>
              <a:gd name="connsiteY2-94" fmla="*/ 86591 h 2883320"/>
              <a:gd name="connsiteX3-95" fmla="*/ 5846620 w 6571385"/>
              <a:gd name="connsiteY3-96" fmla="*/ 1343892 h 2883320"/>
              <a:gd name="connsiteX4-97" fmla="*/ 3504435 w 6571385"/>
              <a:gd name="connsiteY4-98" fmla="*/ 1448569 h 2883320"/>
              <a:gd name="connsiteX5-99" fmla="*/ 1508609 w 6571385"/>
              <a:gd name="connsiteY5-100" fmla="*/ 2881746 h 2883320"/>
              <a:gd name="connsiteX6-101" fmla="*/ 94766 w 6571385"/>
              <a:gd name="connsiteY6-102" fmla="*/ 2115619 h 2883320"/>
              <a:gd name="connsiteX7-103" fmla="*/ 0 w 6571385"/>
              <a:gd name="connsiteY7-104" fmla="*/ 2024337 h 2883320"/>
              <a:gd name="connsiteX8-105" fmla="*/ 0 w 6571385"/>
              <a:gd name="connsiteY8-106" fmla="*/ 0 h 28833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6571385" h="2883320">
                <a:moveTo>
                  <a:pt x="0" y="0"/>
                </a:moveTo>
                <a:lnTo>
                  <a:pt x="6571385" y="0"/>
                </a:lnTo>
                <a:lnTo>
                  <a:pt x="6568464" y="86591"/>
                </a:lnTo>
                <a:cubicBezTo>
                  <a:pt x="6532420" y="517382"/>
                  <a:pt x="6357291" y="1116896"/>
                  <a:pt x="5846620" y="1343892"/>
                </a:cubicBezTo>
                <a:cubicBezTo>
                  <a:pt x="5335949" y="1570888"/>
                  <a:pt x="4427558" y="1092200"/>
                  <a:pt x="3504435" y="1448569"/>
                </a:cubicBezTo>
                <a:cubicBezTo>
                  <a:pt x="2581312" y="1804938"/>
                  <a:pt x="2479967" y="2821709"/>
                  <a:pt x="1508609" y="2881746"/>
                </a:cubicBezTo>
                <a:cubicBezTo>
                  <a:pt x="901511" y="2911764"/>
                  <a:pt x="524744" y="2507421"/>
                  <a:pt x="94766" y="2115619"/>
                </a:cubicBezTo>
                <a:lnTo>
                  <a:pt x="0" y="2024337"/>
                </a:lnTo>
                <a:lnTo>
                  <a:pt x="0" y="0"/>
                </a:lnTo>
                <a:close/>
              </a:path>
            </a:pathLst>
          </a:cu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7" name="任意多边形: 形状 26"/>
          <p:cNvSpPr/>
          <p:nvPr/>
        </p:nvSpPr>
        <p:spPr>
          <a:xfrm flipV="1">
            <a:off x="9688010" y="0"/>
            <a:ext cx="2498810" cy="2678546"/>
          </a:xfrm>
          <a:custGeom>
            <a:avLst/>
            <a:gdLst>
              <a:gd name="connsiteX0" fmla="*/ 4284601 w 4316838"/>
              <a:gd name="connsiteY0" fmla="*/ 0 h 4628292"/>
              <a:gd name="connsiteX1" fmla="*/ 4316838 w 4316838"/>
              <a:gd name="connsiteY1" fmla="*/ 252 h 4628292"/>
              <a:gd name="connsiteX2" fmla="*/ 4316838 w 4316838"/>
              <a:gd name="connsiteY2" fmla="*/ 4628292 h 4628292"/>
              <a:gd name="connsiteX3" fmla="*/ 20942 w 4316838"/>
              <a:gd name="connsiteY3" fmla="*/ 4628292 h 4628292"/>
              <a:gd name="connsiteX4" fmla="*/ 6590 w 4316838"/>
              <a:gd name="connsiteY4" fmla="*/ 4550373 h 4628292"/>
              <a:gd name="connsiteX5" fmla="*/ 869085 w 4316838"/>
              <a:gd name="connsiteY5" fmla="*/ 2282134 h 4628292"/>
              <a:gd name="connsiteX6" fmla="*/ 2958624 w 4316838"/>
              <a:gd name="connsiteY6" fmla="*/ 1343671 h 4628292"/>
              <a:gd name="connsiteX7" fmla="*/ 3567695 w 4316838"/>
              <a:gd name="connsiteY7" fmla="*/ 401562 h 4628292"/>
              <a:gd name="connsiteX8" fmla="*/ 4284601 w 4316838"/>
              <a:gd name="connsiteY8" fmla="*/ 0 h 4628292"/>
              <a:gd name="connsiteX0-1" fmla="*/ 4286238 w 4318475"/>
              <a:gd name="connsiteY0-2" fmla="*/ 0 h 4628292"/>
              <a:gd name="connsiteX1-3" fmla="*/ 4318475 w 4318475"/>
              <a:gd name="connsiteY1-4" fmla="*/ 252 h 4628292"/>
              <a:gd name="connsiteX2-5" fmla="*/ 4318475 w 4318475"/>
              <a:gd name="connsiteY2-6" fmla="*/ 4628292 h 4628292"/>
              <a:gd name="connsiteX3-7" fmla="*/ 22579 w 4318475"/>
              <a:gd name="connsiteY3-8" fmla="*/ 4628292 h 4628292"/>
              <a:gd name="connsiteX4-9" fmla="*/ 8227 w 4318475"/>
              <a:gd name="connsiteY4-10" fmla="*/ 4550373 h 4628292"/>
              <a:gd name="connsiteX5-11" fmla="*/ 746031 w 4318475"/>
              <a:gd name="connsiteY5-12" fmla="*/ 2323698 h 4628292"/>
              <a:gd name="connsiteX6-13" fmla="*/ 2960261 w 4318475"/>
              <a:gd name="connsiteY6-14" fmla="*/ 1343671 h 4628292"/>
              <a:gd name="connsiteX7-15" fmla="*/ 3569332 w 4318475"/>
              <a:gd name="connsiteY7-16" fmla="*/ 401562 h 4628292"/>
              <a:gd name="connsiteX8-17" fmla="*/ 4286238 w 4318475"/>
              <a:gd name="connsiteY8-18" fmla="*/ 0 h 4628292"/>
              <a:gd name="connsiteX0-19" fmla="*/ 4286552 w 4318789"/>
              <a:gd name="connsiteY0-20" fmla="*/ 0 h 4628292"/>
              <a:gd name="connsiteX1-21" fmla="*/ 4318789 w 4318789"/>
              <a:gd name="connsiteY1-22" fmla="*/ 252 h 4628292"/>
              <a:gd name="connsiteX2-23" fmla="*/ 4318789 w 4318789"/>
              <a:gd name="connsiteY2-24" fmla="*/ 4628292 h 4628292"/>
              <a:gd name="connsiteX3-25" fmla="*/ 22893 w 4318789"/>
              <a:gd name="connsiteY3-26" fmla="*/ 4628292 h 4628292"/>
              <a:gd name="connsiteX4-27" fmla="*/ 8541 w 4318789"/>
              <a:gd name="connsiteY4-28" fmla="*/ 4550373 h 4628292"/>
              <a:gd name="connsiteX5-29" fmla="*/ 746345 w 4318789"/>
              <a:gd name="connsiteY5-30" fmla="*/ 2323698 h 4628292"/>
              <a:gd name="connsiteX6-31" fmla="*/ 2960575 w 4318789"/>
              <a:gd name="connsiteY6-32" fmla="*/ 1343671 h 4628292"/>
              <a:gd name="connsiteX7-33" fmla="*/ 3569646 w 4318789"/>
              <a:gd name="connsiteY7-34" fmla="*/ 401562 h 4628292"/>
              <a:gd name="connsiteX8-35" fmla="*/ 4286552 w 4318789"/>
              <a:gd name="connsiteY8-36" fmla="*/ 0 h 4628292"/>
              <a:gd name="connsiteX0-37" fmla="*/ 4285486 w 4317723"/>
              <a:gd name="connsiteY0-38" fmla="*/ 0 h 4628292"/>
              <a:gd name="connsiteX1-39" fmla="*/ 4317723 w 4317723"/>
              <a:gd name="connsiteY1-40" fmla="*/ 252 h 4628292"/>
              <a:gd name="connsiteX2-41" fmla="*/ 4317723 w 4317723"/>
              <a:gd name="connsiteY2-42" fmla="*/ 4628292 h 4628292"/>
              <a:gd name="connsiteX3-43" fmla="*/ 21827 w 4317723"/>
              <a:gd name="connsiteY3-44" fmla="*/ 4628292 h 4628292"/>
              <a:gd name="connsiteX4-45" fmla="*/ 7475 w 4317723"/>
              <a:gd name="connsiteY4-46" fmla="*/ 4550373 h 4628292"/>
              <a:gd name="connsiteX5-47" fmla="*/ 814552 w 4317723"/>
              <a:gd name="connsiteY5-48" fmla="*/ 2392971 h 4628292"/>
              <a:gd name="connsiteX6-49" fmla="*/ 2959509 w 4317723"/>
              <a:gd name="connsiteY6-50" fmla="*/ 1343671 h 4628292"/>
              <a:gd name="connsiteX7-51" fmla="*/ 3568580 w 4317723"/>
              <a:gd name="connsiteY7-52" fmla="*/ 401562 h 4628292"/>
              <a:gd name="connsiteX8-53" fmla="*/ 4285486 w 4317723"/>
              <a:gd name="connsiteY8-54" fmla="*/ 0 h 4628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17723" h="4628292">
                <a:moveTo>
                  <a:pt x="4285486" y="0"/>
                </a:moveTo>
                <a:lnTo>
                  <a:pt x="4317723" y="252"/>
                </a:lnTo>
                <a:lnTo>
                  <a:pt x="4317723" y="4628292"/>
                </a:lnTo>
                <a:lnTo>
                  <a:pt x="21827" y="4628292"/>
                </a:lnTo>
                <a:lnTo>
                  <a:pt x="7475" y="4550373"/>
                </a:lnTo>
                <a:cubicBezTo>
                  <a:pt x="-66059" y="3848073"/>
                  <a:pt x="417602" y="2868049"/>
                  <a:pt x="814552" y="2392971"/>
                </a:cubicBezTo>
                <a:cubicBezTo>
                  <a:pt x="1307299" y="1803242"/>
                  <a:pt x="2502813" y="1652481"/>
                  <a:pt x="2959509" y="1343671"/>
                </a:cubicBezTo>
                <a:cubicBezTo>
                  <a:pt x="3416205" y="1034861"/>
                  <a:pt x="3336960" y="748108"/>
                  <a:pt x="3568580" y="401562"/>
                </a:cubicBezTo>
                <a:cubicBezTo>
                  <a:pt x="3808592" y="117430"/>
                  <a:pt x="4059965" y="26965"/>
                  <a:pt x="4285486" y="0"/>
                </a:cubicBezTo>
                <a:close/>
              </a:path>
            </a:pathLst>
          </a:cu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lgerian" panose="04020705040A02060702" pitchFamily="82" charset="0"/>
              <a:cs typeface="+mn-ea"/>
              <a:sym typeface="+mn-lt"/>
            </a:endParaRPr>
          </a:p>
        </p:txBody>
      </p:sp>
      <p:sp>
        <p:nvSpPr>
          <p:cNvPr id="28" name="任意多边形: 形状 27"/>
          <p:cNvSpPr/>
          <p:nvPr/>
        </p:nvSpPr>
        <p:spPr>
          <a:xfrm rot="10800000" flipH="1">
            <a:off x="-36576" y="4398021"/>
            <a:ext cx="3068799" cy="2505463"/>
          </a:xfrm>
          <a:custGeom>
            <a:avLst/>
            <a:gdLst>
              <a:gd name="connsiteX0" fmla="*/ 3310764 w 3310764"/>
              <a:gd name="connsiteY0" fmla="*/ 0 h 1949275"/>
              <a:gd name="connsiteX1" fmla="*/ 0 w 3310764"/>
              <a:gd name="connsiteY1" fmla="*/ 0 h 1949275"/>
              <a:gd name="connsiteX2" fmla="*/ 0 w 3310764"/>
              <a:gd name="connsiteY2" fmla="*/ 1817345 h 1949275"/>
              <a:gd name="connsiteX3" fmla="*/ 61471 w 3310764"/>
              <a:gd name="connsiteY3" fmla="*/ 1816752 h 1949275"/>
              <a:gd name="connsiteX4" fmla="*/ 2248781 w 3310764"/>
              <a:gd name="connsiteY4" fmla="*/ 1860773 h 1949275"/>
              <a:gd name="connsiteX5" fmla="*/ 3306484 w 3310764"/>
              <a:gd name="connsiteY5" fmla="*/ 119895 h 1949275"/>
              <a:gd name="connsiteX0-1" fmla="*/ 3310764 w 3310764"/>
              <a:gd name="connsiteY0-2" fmla="*/ 0 h 2013586"/>
              <a:gd name="connsiteX1-3" fmla="*/ 0 w 3310764"/>
              <a:gd name="connsiteY1-4" fmla="*/ 0 h 2013586"/>
              <a:gd name="connsiteX2-5" fmla="*/ 0 w 3310764"/>
              <a:gd name="connsiteY2-6" fmla="*/ 1817345 h 2013586"/>
              <a:gd name="connsiteX3-7" fmla="*/ 61471 w 3310764"/>
              <a:gd name="connsiteY3-8" fmla="*/ 1816752 h 2013586"/>
              <a:gd name="connsiteX4-9" fmla="*/ 2012298 w 3310764"/>
              <a:gd name="connsiteY4-10" fmla="*/ 1939601 h 2013586"/>
              <a:gd name="connsiteX5-11" fmla="*/ 3306484 w 3310764"/>
              <a:gd name="connsiteY5-12" fmla="*/ 119895 h 2013586"/>
              <a:gd name="connsiteX6" fmla="*/ 3310764 w 3310764"/>
              <a:gd name="connsiteY6" fmla="*/ 0 h 2013586"/>
              <a:gd name="connsiteX0-13" fmla="*/ 3310764 w 3310764"/>
              <a:gd name="connsiteY0-14" fmla="*/ 0 h 1993348"/>
              <a:gd name="connsiteX1-15" fmla="*/ 0 w 3310764"/>
              <a:gd name="connsiteY1-16" fmla="*/ 0 h 1993348"/>
              <a:gd name="connsiteX2-17" fmla="*/ 0 w 3310764"/>
              <a:gd name="connsiteY2-18" fmla="*/ 1817345 h 1993348"/>
              <a:gd name="connsiteX3-19" fmla="*/ 236955 w 3310764"/>
              <a:gd name="connsiteY3-20" fmla="*/ 1637037 h 1993348"/>
              <a:gd name="connsiteX4-21" fmla="*/ 2012298 w 3310764"/>
              <a:gd name="connsiteY4-22" fmla="*/ 1939601 h 1993348"/>
              <a:gd name="connsiteX5-23" fmla="*/ 3306484 w 3310764"/>
              <a:gd name="connsiteY5-24" fmla="*/ 119895 h 1993348"/>
              <a:gd name="connsiteX6-25" fmla="*/ 3310764 w 3310764"/>
              <a:gd name="connsiteY6-26" fmla="*/ 0 h 1993348"/>
              <a:gd name="connsiteX0-27" fmla="*/ 3310764 w 3310764"/>
              <a:gd name="connsiteY0-28" fmla="*/ 0 h 1987305"/>
              <a:gd name="connsiteX1-29" fmla="*/ 0 w 3310764"/>
              <a:gd name="connsiteY1-30" fmla="*/ 0 h 1987305"/>
              <a:gd name="connsiteX2-31" fmla="*/ 0 w 3310764"/>
              <a:gd name="connsiteY2-32" fmla="*/ 1817345 h 1987305"/>
              <a:gd name="connsiteX3-33" fmla="*/ 625527 w 3310764"/>
              <a:gd name="connsiteY3-34" fmla="*/ 1554091 h 1987305"/>
              <a:gd name="connsiteX4-35" fmla="*/ 2012298 w 3310764"/>
              <a:gd name="connsiteY4-36" fmla="*/ 1939601 h 1987305"/>
              <a:gd name="connsiteX5-37" fmla="*/ 3306484 w 3310764"/>
              <a:gd name="connsiteY5-38" fmla="*/ 119895 h 1987305"/>
              <a:gd name="connsiteX6-39" fmla="*/ 3310764 w 3310764"/>
              <a:gd name="connsiteY6-40" fmla="*/ 0 h 1987305"/>
              <a:gd name="connsiteX0-41" fmla="*/ 3310764 w 3310764"/>
              <a:gd name="connsiteY0-42" fmla="*/ 0 h 1822933"/>
              <a:gd name="connsiteX1-43" fmla="*/ 0 w 3310764"/>
              <a:gd name="connsiteY1-44" fmla="*/ 0 h 1822933"/>
              <a:gd name="connsiteX2-45" fmla="*/ 0 w 3310764"/>
              <a:gd name="connsiteY2-46" fmla="*/ 1817345 h 1822933"/>
              <a:gd name="connsiteX3-47" fmla="*/ 625527 w 3310764"/>
              <a:gd name="connsiteY3-48" fmla="*/ 1554091 h 1822933"/>
              <a:gd name="connsiteX4-49" fmla="*/ 2187783 w 3310764"/>
              <a:gd name="connsiteY4-50" fmla="*/ 1759886 h 1822933"/>
              <a:gd name="connsiteX5-51" fmla="*/ 3306484 w 3310764"/>
              <a:gd name="connsiteY5-52" fmla="*/ 119895 h 1822933"/>
              <a:gd name="connsiteX6-53" fmla="*/ 3310764 w 3310764"/>
              <a:gd name="connsiteY6-54" fmla="*/ 0 h 1822933"/>
              <a:gd name="connsiteX0-55" fmla="*/ 3323298 w 3323298"/>
              <a:gd name="connsiteY0-56" fmla="*/ 0 h 2992406"/>
              <a:gd name="connsiteX1-57" fmla="*/ 12534 w 3323298"/>
              <a:gd name="connsiteY1-58" fmla="*/ 0 h 2992406"/>
              <a:gd name="connsiteX2-59" fmla="*/ 0 w 3323298"/>
              <a:gd name="connsiteY2-60" fmla="*/ 2992406 h 2992406"/>
              <a:gd name="connsiteX3-61" fmla="*/ 638061 w 3323298"/>
              <a:gd name="connsiteY3-62" fmla="*/ 1554091 h 2992406"/>
              <a:gd name="connsiteX4-63" fmla="*/ 2200317 w 3323298"/>
              <a:gd name="connsiteY4-64" fmla="*/ 1759886 h 2992406"/>
              <a:gd name="connsiteX5-65" fmla="*/ 3319018 w 3323298"/>
              <a:gd name="connsiteY5-66" fmla="*/ 119895 h 2992406"/>
              <a:gd name="connsiteX6-67" fmla="*/ 3323298 w 3323298"/>
              <a:gd name="connsiteY6-68" fmla="*/ 0 h 2992406"/>
              <a:gd name="connsiteX0-69" fmla="*/ 3323298 w 3323298"/>
              <a:gd name="connsiteY0-70" fmla="*/ 0 h 2992406"/>
              <a:gd name="connsiteX1-71" fmla="*/ 12534 w 3323298"/>
              <a:gd name="connsiteY1-72" fmla="*/ 0 h 2992406"/>
              <a:gd name="connsiteX2-73" fmla="*/ 0 w 3323298"/>
              <a:gd name="connsiteY2-74" fmla="*/ 2992406 h 2992406"/>
              <a:gd name="connsiteX3-75" fmla="*/ 875717 w 3323298"/>
              <a:gd name="connsiteY3-76" fmla="*/ 1728830 h 2992406"/>
              <a:gd name="connsiteX4-77" fmla="*/ 2200317 w 3323298"/>
              <a:gd name="connsiteY4-78" fmla="*/ 1759886 h 2992406"/>
              <a:gd name="connsiteX5-79" fmla="*/ 3319018 w 3323298"/>
              <a:gd name="connsiteY5-80" fmla="*/ 119895 h 2992406"/>
              <a:gd name="connsiteX6-81" fmla="*/ 3323298 w 3323298"/>
              <a:gd name="connsiteY6-82" fmla="*/ 0 h 2992406"/>
              <a:gd name="connsiteX0-83" fmla="*/ 3323298 w 3323298"/>
              <a:gd name="connsiteY0-84" fmla="*/ 0 h 2992406"/>
              <a:gd name="connsiteX1-85" fmla="*/ 12534 w 3323298"/>
              <a:gd name="connsiteY1-86" fmla="*/ 0 h 2992406"/>
              <a:gd name="connsiteX2-87" fmla="*/ 0 w 3323298"/>
              <a:gd name="connsiteY2-88" fmla="*/ 2992406 h 2992406"/>
              <a:gd name="connsiteX3-89" fmla="*/ 638061 w 3323298"/>
              <a:gd name="connsiteY3-90" fmla="*/ 1881726 h 2992406"/>
              <a:gd name="connsiteX4-91" fmla="*/ 2200317 w 3323298"/>
              <a:gd name="connsiteY4-92" fmla="*/ 1759886 h 2992406"/>
              <a:gd name="connsiteX5-93" fmla="*/ 3319018 w 3323298"/>
              <a:gd name="connsiteY5-94" fmla="*/ 119895 h 2992406"/>
              <a:gd name="connsiteX6-95" fmla="*/ 3323298 w 3323298"/>
              <a:gd name="connsiteY6-96" fmla="*/ 0 h 2992406"/>
              <a:gd name="connsiteX0-97" fmla="*/ 3323298 w 3323298"/>
              <a:gd name="connsiteY0-98" fmla="*/ 0 h 2992406"/>
              <a:gd name="connsiteX1-99" fmla="*/ 12534 w 3323298"/>
              <a:gd name="connsiteY1-100" fmla="*/ 0 h 2992406"/>
              <a:gd name="connsiteX2-101" fmla="*/ 0 w 3323298"/>
              <a:gd name="connsiteY2-102" fmla="*/ 2992406 h 2992406"/>
              <a:gd name="connsiteX3-103" fmla="*/ 638061 w 3323298"/>
              <a:gd name="connsiteY3-104" fmla="*/ 1881726 h 2992406"/>
              <a:gd name="connsiteX4-105" fmla="*/ 2200317 w 3323298"/>
              <a:gd name="connsiteY4-106" fmla="*/ 1759886 h 2992406"/>
              <a:gd name="connsiteX5-107" fmla="*/ 3319018 w 3323298"/>
              <a:gd name="connsiteY5-108" fmla="*/ 119895 h 2992406"/>
              <a:gd name="connsiteX6-109" fmla="*/ 3323298 w 3323298"/>
              <a:gd name="connsiteY6-110" fmla="*/ 0 h 2992406"/>
              <a:gd name="connsiteX0-111" fmla="*/ 3323298 w 3323298"/>
              <a:gd name="connsiteY0-112" fmla="*/ 0 h 2992406"/>
              <a:gd name="connsiteX1-113" fmla="*/ 12534 w 3323298"/>
              <a:gd name="connsiteY1-114" fmla="*/ 0 h 2992406"/>
              <a:gd name="connsiteX2-115" fmla="*/ 0 w 3323298"/>
              <a:gd name="connsiteY2-116" fmla="*/ 2992406 h 2992406"/>
              <a:gd name="connsiteX3-117" fmla="*/ 994544 w 3323298"/>
              <a:gd name="connsiteY3-118" fmla="*/ 1728830 h 2992406"/>
              <a:gd name="connsiteX4-119" fmla="*/ 2200317 w 3323298"/>
              <a:gd name="connsiteY4-120" fmla="*/ 1759886 h 2992406"/>
              <a:gd name="connsiteX5-121" fmla="*/ 3319018 w 3323298"/>
              <a:gd name="connsiteY5-122" fmla="*/ 119895 h 2992406"/>
              <a:gd name="connsiteX6-123" fmla="*/ 3323298 w 3323298"/>
              <a:gd name="connsiteY6-124" fmla="*/ 0 h 2992406"/>
              <a:gd name="connsiteX0-125" fmla="*/ 3323298 w 3323298"/>
              <a:gd name="connsiteY0-126" fmla="*/ 0 h 2992406"/>
              <a:gd name="connsiteX1-127" fmla="*/ 12534 w 3323298"/>
              <a:gd name="connsiteY1-128" fmla="*/ 0 h 2992406"/>
              <a:gd name="connsiteX2-129" fmla="*/ 0 w 3323298"/>
              <a:gd name="connsiteY2-130" fmla="*/ 2992406 h 2992406"/>
              <a:gd name="connsiteX3-131" fmla="*/ 994544 w 3323298"/>
              <a:gd name="connsiteY3-132" fmla="*/ 1728830 h 2992406"/>
              <a:gd name="connsiteX4-133" fmla="*/ 2200317 w 3323298"/>
              <a:gd name="connsiteY4-134" fmla="*/ 1759886 h 2992406"/>
              <a:gd name="connsiteX5-135" fmla="*/ 3319018 w 3323298"/>
              <a:gd name="connsiteY5-136" fmla="*/ 119895 h 2992406"/>
              <a:gd name="connsiteX6-137" fmla="*/ 3323298 w 3323298"/>
              <a:gd name="connsiteY6-138" fmla="*/ 0 h 2992406"/>
              <a:gd name="connsiteX0-139" fmla="*/ 3323298 w 3323298"/>
              <a:gd name="connsiteY0-140" fmla="*/ 0 h 2992406"/>
              <a:gd name="connsiteX1-141" fmla="*/ 12534 w 3323298"/>
              <a:gd name="connsiteY1-142" fmla="*/ 0 h 2992406"/>
              <a:gd name="connsiteX2-143" fmla="*/ 0 w 3323298"/>
              <a:gd name="connsiteY2-144" fmla="*/ 2992406 h 2992406"/>
              <a:gd name="connsiteX3-145" fmla="*/ 954935 w 3323298"/>
              <a:gd name="connsiteY3-146" fmla="*/ 1554091 h 2992406"/>
              <a:gd name="connsiteX4-147" fmla="*/ 2200317 w 3323298"/>
              <a:gd name="connsiteY4-148" fmla="*/ 1759886 h 2992406"/>
              <a:gd name="connsiteX5-149" fmla="*/ 3319018 w 3323298"/>
              <a:gd name="connsiteY5-150" fmla="*/ 119895 h 2992406"/>
              <a:gd name="connsiteX6-151" fmla="*/ 3323298 w 3323298"/>
              <a:gd name="connsiteY6-152" fmla="*/ 0 h 2992406"/>
              <a:gd name="connsiteX0-153" fmla="*/ 3323298 w 3323298"/>
              <a:gd name="connsiteY0-154" fmla="*/ 0 h 2992406"/>
              <a:gd name="connsiteX1-155" fmla="*/ 12534 w 3323298"/>
              <a:gd name="connsiteY1-156" fmla="*/ 0 h 2992406"/>
              <a:gd name="connsiteX2-157" fmla="*/ 0 w 3323298"/>
              <a:gd name="connsiteY2-158" fmla="*/ 2992406 h 2992406"/>
              <a:gd name="connsiteX3-159" fmla="*/ 954935 w 3323298"/>
              <a:gd name="connsiteY3-160" fmla="*/ 1554091 h 2992406"/>
              <a:gd name="connsiteX4-161" fmla="*/ 2338949 w 3323298"/>
              <a:gd name="connsiteY4-162" fmla="*/ 1650674 h 2992406"/>
              <a:gd name="connsiteX5-163" fmla="*/ 3319018 w 3323298"/>
              <a:gd name="connsiteY5-164" fmla="*/ 119895 h 2992406"/>
              <a:gd name="connsiteX6-165" fmla="*/ 3323298 w 3323298"/>
              <a:gd name="connsiteY6-166" fmla="*/ 0 h 2992406"/>
              <a:gd name="connsiteX0-167" fmla="*/ 3323298 w 3323298"/>
              <a:gd name="connsiteY0-168" fmla="*/ 0 h 2992406"/>
              <a:gd name="connsiteX1-169" fmla="*/ 12534 w 3323298"/>
              <a:gd name="connsiteY1-170" fmla="*/ 0 h 2992406"/>
              <a:gd name="connsiteX2-171" fmla="*/ 0 w 3323298"/>
              <a:gd name="connsiteY2-172" fmla="*/ 2992406 h 2992406"/>
              <a:gd name="connsiteX3-173" fmla="*/ 954935 w 3323298"/>
              <a:gd name="connsiteY3-174" fmla="*/ 1554091 h 2992406"/>
              <a:gd name="connsiteX4-175" fmla="*/ 2338949 w 3323298"/>
              <a:gd name="connsiteY4-176" fmla="*/ 1650674 h 2992406"/>
              <a:gd name="connsiteX5-177" fmla="*/ 3319018 w 3323298"/>
              <a:gd name="connsiteY5-178" fmla="*/ 119895 h 2992406"/>
              <a:gd name="connsiteX6-179" fmla="*/ 3323298 w 3323298"/>
              <a:gd name="connsiteY6-180" fmla="*/ 0 h 2992406"/>
              <a:gd name="connsiteX0-181" fmla="*/ 3323298 w 3323298"/>
              <a:gd name="connsiteY0-182" fmla="*/ 0 h 2992406"/>
              <a:gd name="connsiteX1-183" fmla="*/ 12534 w 3323298"/>
              <a:gd name="connsiteY1-184" fmla="*/ 0 h 2992406"/>
              <a:gd name="connsiteX2-185" fmla="*/ 0 w 3323298"/>
              <a:gd name="connsiteY2-186" fmla="*/ 2992406 h 2992406"/>
              <a:gd name="connsiteX3-187" fmla="*/ 954935 w 3323298"/>
              <a:gd name="connsiteY3-188" fmla="*/ 1554091 h 2992406"/>
              <a:gd name="connsiteX4-189" fmla="*/ 2338949 w 3323298"/>
              <a:gd name="connsiteY4-190" fmla="*/ 1650674 h 2992406"/>
              <a:gd name="connsiteX5-191" fmla="*/ 3319018 w 3323298"/>
              <a:gd name="connsiteY5-192" fmla="*/ 119895 h 2992406"/>
              <a:gd name="connsiteX6-193" fmla="*/ 3323298 w 3323298"/>
              <a:gd name="connsiteY6-194" fmla="*/ 0 h 2992406"/>
              <a:gd name="connsiteX0-195" fmla="*/ 3323298 w 3323298"/>
              <a:gd name="connsiteY0-196" fmla="*/ 0 h 2992406"/>
              <a:gd name="connsiteX1-197" fmla="*/ 12534 w 3323298"/>
              <a:gd name="connsiteY1-198" fmla="*/ 0 h 2992406"/>
              <a:gd name="connsiteX2-199" fmla="*/ 0 w 3323298"/>
              <a:gd name="connsiteY2-200" fmla="*/ 2992406 h 2992406"/>
              <a:gd name="connsiteX3-201" fmla="*/ 954935 w 3323298"/>
              <a:gd name="connsiteY3-202" fmla="*/ 1554091 h 2992406"/>
              <a:gd name="connsiteX4-203" fmla="*/ 2338949 w 3323298"/>
              <a:gd name="connsiteY4-204" fmla="*/ 1650674 h 2992406"/>
              <a:gd name="connsiteX5-205" fmla="*/ 3319018 w 3323298"/>
              <a:gd name="connsiteY5-206" fmla="*/ 119895 h 2992406"/>
              <a:gd name="connsiteX6-207" fmla="*/ 3323298 w 3323298"/>
              <a:gd name="connsiteY6-208" fmla="*/ 0 h 2992406"/>
              <a:gd name="connsiteX0-209" fmla="*/ 3323298 w 3323298"/>
              <a:gd name="connsiteY0-210" fmla="*/ 0 h 2992406"/>
              <a:gd name="connsiteX1-211" fmla="*/ 12534 w 3323298"/>
              <a:gd name="connsiteY1-212" fmla="*/ 0 h 2992406"/>
              <a:gd name="connsiteX2-213" fmla="*/ 0 w 3323298"/>
              <a:gd name="connsiteY2-214" fmla="*/ 2992406 h 2992406"/>
              <a:gd name="connsiteX3-215" fmla="*/ 954935 w 3323298"/>
              <a:gd name="connsiteY3-216" fmla="*/ 1554091 h 2992406"/>
              <a:gd name="connsiteX4-217" fmla="*/ 2338949 w 3323298"/>
              <a:gd name="connsiteY4-218" fmla="*/ 1650674 h 2992406"/>
              <a:gd name="connsiteX5-219" fmla="*/ 3319018 w 3323298"/>
              <a:gd name="connsiteY5-220" fmla="*/ 119895 h 2992406"/>
              <a:gd name="connsiteX6-221" fmla="*/ 3323298 w 3323298"/>
              <a:gd name="connsiteY6-222" fmla="*/ 0 h 29924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323298" h="2992406">
                <a:moveTo>
                  <a:pt x="3323298" y="0"/>
                </a:moveTo>
                <a:lnTo>
                  <a:pt x="12534" y="0"/>
                </a:lnTo>
                <a:lnTo>
                  <a:pt x="0" y="2992406"/>
                </a:lnTo>
                <a:cubicBezTo>
                  <a:pt x="20490" y="2992208"/>
                  <a:pt x="419525" y="2165874"/>
                  <a:pt x="954935" y="1554091"/>
                </a:cubicBezTo>
                <a:cubicBezTo>
                  <a:pt x="1857721" y="1175283"/>
                  <a:pt x="1606659" y="1648334"/>
                  <a:pt x="2338949" y="1650674"/>
                </a:cubicBezTo>
                <a:cubicBezTo>
                  <a:pt x="3186249" y="1598480"/>
                  <a:pt x="3266203" y="716375"/>
                  <a:pt x="3319018" y="119895"/>
                </a:cubicBezTo>
                <a:lnTo>
                  <a:pt x="3323298" y="0"/>
                </a:lnTo>
                <a:close/>
              </a:path>
            </a:pathLst>
          </a:cu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0" name="任意多边形: 形状 29"/>
          <p:cNvSpPr/>
          <p:nvPr/>
        </p:nvSpPr>
        <p:spPr>
          <a:xfrm rot="5400000">
            <a:off x="8384345" y="3050346"/>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31" name="组合 30"/>
          <p:cNvGrpSpPr/>
          <p:nvPr/>
        </p:nvGrpSpPr>
        <p:grpSpPr>
          <a:xfrm>
            <a:off x="7930995" y="1285094"/>
            <a:ext cx="2334819" cy="4286980"/>
            <a:chOff x="1764497" y="798165"/>
            <a:chExt cx="2334819" cy="4286980"/>
          </a:xfrm>
        </p:grpSpPr>
        <p:sp>
          <p:nvSpPr>
            <p:cNvPr id="32" name="文本框 31"/>
            <p:cNvSpPr txBox="1"/>
            <p:nvPr/>
          </p:nvSpPr>
          <p:spPr>
            <a:xfrm>
              <a:off x="1764497" y="798165"/>
              <a:ext cx="1463862" cy="2646878"/>
            </a:xfrm>
            <a:prstGeom prst="rect">
              <a:avLst/>
            </a:prstGeom>
            <a:noFill/>
          </p:spPr>
          <p:txBody>
            <a:bodyPr wrap="none" rtlCol="0">
              <a:spAutoFit/>
            </a:bodyPr>
            <a:lstStyle/>
            <a:p>
              <a:r>
                <a:rPr lang="en-US" altLang="zh-CN" sz="16600" dirty="0">
                  <a:solidFill>
                    <a:srgbClr val="56BA94"/>
                  </a:solidFill>
                  <a:latin typeface="Algerian" panose="04020705040A02060702" pitchFamily="82" charset="0"/>
                  <a:cs typeface="+mn-ea"/>
                  <a:sym typeface="+mn-lt"/>
                </a:rPr>
                <a:t>2</a:t>
              </a:r>
              <a:endParaRPr lang="zh-CN" altLang="en-US" sz="16600" dirty="0">
                <a:solidFill>
                  <a:srgbClr val="56BA94"/>
                </a:solidFill>
                <a:latin typeface="Algerian" panose="04020705040A02060702" pitchFamily="82" charset="0"/>
                <a:cs typeface="+mn-ea"/>
                <a:sym typeface="+mn-lt"/>
              </a:endParaRPr>
            </a:p>
          </p:txBody>
        </p:sp>
        <p:sp>
          <p:nvSpPr>
            <p:cNvPr id="33" name="文本框 32"/>
            <p:cNvSpPr txBox="1"/>
            <p:nvPr/>
          </p:nvSpPr>
          <p:spPr>
            <a:xfrm>
              <a:off x="2664308" y="1210502"/>
              <a:ext cx="1435008" cy="2646878"/>
            </a:xfrm>
            <a:prstGeom prst="rect">
              <a:avLst/>
            </a:prstGeom>
            <a:noFill/>
          </p:spPr>
          <p:txBody>
            <a:bodyPr wrap="none" rtlCol="0">
              <a:spAutoFit/>
            </a:bodyPr>
            <a:lstStyle/>
            <a:p>
              <a:r>
                <a:rPr lang="en-US" altLang="zh-CN" sz="16600" dirty="0">
                  <a:solidFill>
                    <a:srgbClr val="F5C056"/>
                  </a:solidFill>
                  <a:latin typeface="Algerian" panose="04020705040A02060702" pitchFamily="82" charset="0"/>
                  <a:cs typeface="+mn-ea"/>
                  <a:sym typeface="+mn-lt"/>
                </a:rPr>
                <a:t>0</a:t>
              </a:r>
              <a:endParaRPr lang="zh-CN" altLang="en-US" sz="16600" dirty="0">
                <a:solidFill>
                  <a:srgbClr val="F5C056"/>
                </a:solidFill>
                <a:latin typeface="Algerian" panose="04020705040A02060702" pitchFamily="82" charset="0"/>
                <a:cs typeface="+mn-ea"/>
                <a:sym typeface="+mn-lt"/>
              </a:endParaRPr>
            </a:p>
          </p:txBody>
        </p:sp>
        <p:sp>
          <p:nvSpPr>
            <p:cNvPr id="34" name="文本框 33"/>
            <p:cNvSpPr txBox="1"/>
            <p:nvPr/>
          </p:nvSpPr>
          <p:spPr>
            <a:xfrm>
              <a:off x="1847922" y="2112329"/>
              <a:ext cx="1463862" cy="2646878"/>
            </a:xfrm>
            <a:prstGeom prst="rect">
              <a:avLst/>
            </a:prstGeom>
            <a:noFill/>
          </p:spPr>
          <p:txBody>
            <a:bodyPr wrap="none" rtlCol="0">
              <a:spAutoFit/>
            </a:bodyPr>
            <a:lstStyle/>
            <a:p>
              <a:r>
                <a:rPr lang="en-US" altLang="zh-CN" sz="16600" dirty="0">
                  <a:solidFill>
                    <a:srgbClr val="1431D7"/>
                  </a:solidFill>
                  <a:latin typeface="Algerian" panose="04020705040A02060702" pitchFamily="82" charset="0"/>
                  <a:cs typeface="+mn-ea"/>
                  <a:sym typeface="+mn-lt"/>
                </a:rPr>
                <a:t>2</a:t>
              </a:r>
              <a:endParaRPr lang="zh-CN" altLang="en-US" sz="16600" dirty="0">
                <a:solidFill>
                  <a:srgbClr val="1431D7"/>
                </a:solidFill>
                <a:latin typeface="Algerian" panose="04020705040A02060702" pitchFamily="82" charset="0"/>
                <a:cs typeface="+mn-ea"/>
                <a:sym typeface="+mn-lt"/>
              </a:endParaRPr>
            </a:p>
          </p:txBody>
        </p:sp>
        <p:sp>
          <p:nvSpPr>
            <p:cNvPr id="35" name="文本框 34"/>
            <p:cNvSpPr txBox="1"/>
            <p:nvPr/>
          </p:nvSpPr>
          <p:spPr>
            <a:xfrm>
              <a:off x="2647451" y="2439100"/>
              <a:ext cx="1447800" cy="2646045"/>
            </a:xfrm>
            <a:prstGeom prst="rect">
              <a:avLst/>
            </a:prstGeom>
            <a:noFill/>
          </p:spPr>
          <p:txBody>
            <a:bodyPr wrap="none" rtlCol="0">
              <a:spAutoFit/>
            </a:bodyPr>
            <a:lstStyle/>
            <a:p>
              <a:r>
                <a:rPr lang="en-US" altLang="zh-CN" sz="16600" dirty="0">
                  <a:solidFill>
                    <a:srgbClr val="DF6057"/>
                  </a:solidFill>
                  <a:latin typeface="Algerian" panose="04020705040A02060702" pitchFamily="82" charset="0"/>
                  <a:cs typeface="+mn-ea"/>
                  <a:sym typeface="+mn-lt"/>
                </a:rPr>
                <a:t>4</a:t>
              </a:r>
              <a:endParaRPr lang="en-US" altLang="zh-CN" sz="16600" dirty="0">
                <a:solidFill>
                  <a:srgbClr val="DF6057"/>
                </a:solidFill>
                <a:latin typeface="Algerian" panose="04020705040A02060702" pitchFamily="82" charset="0"/>
                <a:cs typeface="+mn-ea"/>
                <a:sym typeface="+mn-lt"/>
              </a:endParaRPr>
            </a:p>
          </p:txBody>
        </p:sp>
      </p:grpSp>
      <p:sp>
        <p:nvSpPr>
          <p:cNvPr id="36" name="椭圆 35"/>
          <p:cNvSpPr/>
          <p:nvPr/>
        </p:nvSpPr>
        <p:spPr>
          <a:xfrm>
            <a:off x="9326959" y="833765"/>
            <a:ext cx="276225" cy="276225"/>
          </a:xfrm>
          <a:prstGeom prst="ellipse">
            <a:avLst/>
          </a:pr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
        <p:nvSpPr>
          <p:cNvPr id="37" name="椭圆 36"/>
          <p:cNvSpPr/>
          <p:nvPr/>
        </p:nvSpPr>
        <p:spPr>
          <a:xfrm>
            <a:off x="11059681" y="4625547"/>
            <a:ext cx="390524" cy="390524"/>
          </a:xfrm>
          <a:prstGeom prst="ellipse">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
        <p:nvSpPr>
          <p:cNvPr id="38" name="椭圆 37"/>
          <p:cNvSpPr/>
          <p:nvPr/>
        </p:nvSpPr>
        <p:spPr>
          <a:xfrm>
            <a:off x="7178755" y="5812557"/>
            <a:ext cx="565976" cy="565976"/>
          </a:xfrm>
          <a:prstGeom prst="ellipse">
            <a:avLst/>
          </a:prstGeom>
          <a:solidFill>
            <a:srgbClr val="143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3000"/>
                            </p:stCondLst>
                            <p:childTnLst>
                              <p:par>
                                <p:cTn id="13" presetID="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0-#ppt_w/2"/>
                                          </p:val>
                                        </p:tav>
                                        <p:tav tm="100000">
                                          <p:val>
                                            <p:strVal val="#ppt_x"/>
                                          </p:val>
                                        </p:tav>
                                      </p:tavLst>
                                    </p:anim>
                                    <p:anim calcmode="lin" valueType="num">
                                      <p:cBhvr additive="base">
                                        <p:cTn id="16" dur="125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1+#ppt_w/2"/>
                                          </p:val>
                                        </p:tav>
                                        <p:tav tm="100000">
                                          <p:val>
                                            <p:strVal val="#ppt_x"/>
                                          </p:val>
                                        </p:tav>
                                      </p:tavLst>
                                    </p:anim>
                                    <p:anim calcmode="lin" valueType="num">
                                      <p:cBhvr additive="base">
                                        <p:cTn id="20" dur="125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4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工作计划</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sp>
        <p:nvSpPr>
          <p:cNvPr id="33" name="文本框 32"/>
          <p:cNvSpPr txBox="1"/>
          <p:nvPr/>
        </p:nvSpPr>
        <p:spPr>
          <a:xfrm>
            <a:off x="1336675" y="1116965"/>
            <a:ext cx="8635365" cy="645160"/>
          </a:xfrm>
          <a:prstGeom prst="rect">
            <a:avLst/>
          </a:prstGeom>
          <a:noFill/>
        </p:spPr>
        <p:txBody>
          <a:bodyPr wrap="square" rtlCol="0">
            <a:spAutoFit/>
          </a:bodyPr>
          <a:p>
            <a:pPr marL="342900" indent="-342900">
              <a:buFont typeface="+mj-lt"/>
              <a:buAutoNum type="arabicPeriod"/>
            </a:pPr>
            <a:r>
              <a:rPr lang="zh-CN" altLang="en-US">
                <a:latin typeface="宋体" panose="02010600030101010101" pitchFamily="2" charset="-122"/>
                <a:ea typeface="宋体" panose="02010600030101010101" pitchFamily="2" charset="-122"/>
              </a:rPr>
              <a:t>多看论文，多了解一些全监督时序动作检测的方法。</a:t>
            </a:r>
            <a:endParaRPr lang="zh-CN" altLang="en-US">
              <a:latin typeface="宋体" panose="02010600030101010101" pitchFamily="2" charset="-122"/>
              <a:ea typeface="宋体" panose="02010600030101010101" pitchFamily="2" charset="-122"/>
            </a:endParaRPr>
          </a:p>
          <a:p>
            <a:pPr marL="342900" indent="-342900">
              <a:buFont typeface="+mj-lt"/>
              <a:buAutoNum type="arabicPeriod"/>
            </a:pPr>
            <a:r>
              <a:rPr lang="zh-CN" altLang="en-US">
                <a:latin typeface="宋体" panose="02010600030101010101" pitchFamily="2" charset="-122"/>
                <a:ea typeface="宋体" panose="02010600030101010101" pitchFamily="2" charset="-122"/>
              </a:rPr>
              <a:t>针对现有模型的缺点进行改进并进行实验。</a:t>
            </a: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screen">
            <a:alphaModFix amt="35000"/>
          </a:blip>
          <a:stretch>
            <a:fillRect/>
          </a:stretch>
        </p:blipFill>
        <p:spPr>
          <a:xfrm>
            <a:off x="0" y="0"/>
            <a:ext cx="12191999" cy="6858000"/>
          </a:xfrm>
          <a:prstGeom prst="rect">
            <a:avLst/>
          </a:prstGeom>
        </p:spPr>
      </p:pic>
      <p:sp>
        <p:nvSpPr>
          <p:cNvPr id="17" name="任意多边形: 形状 16"/>
          <p:cNvSpPr/>
          <p:nvPr/>
        </p:nvSpPr>
        <p:spPr>
          <a:xfrm>
            <a:off x="10627155" y="572071"/>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noFill/>
          <a:ln>
            <a:solidFill>
              <a:srgbClr val="1431D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5" name="任意多边形: 形状 4"/>
          <p:cNvSpPr/>
          <p:nvPr/>
        </p:nvSpPr>
        <p:spPr>
          <a:xfrm>
            <a:off x="9513682" y="3997673"/>
            <a:ext cx="2678317" cy="2860327"/>
          </a:xfrm>
          <a:custGeom>
            <a:avLst/>
            <a:gdLst>
              <a:gd name="connsiteX0" fmla="*/ 4284601 w 4316838"/>
              <a:gd name="connsiteY0" fmla="*/ 0 h 4628292"/>
              <a:gd name="connsiteX1" fmla="*/ 4316838 w 4316838"/>
              <a:gd name="connsiteY1" fmla="*/ 252 h 4628292"/>
              <a:gd name="connsiteX2" fmla="*/ 4316838 w 4316838"/>
              <a:gd name="connsiteY2" fmla="*/ 4628292 h 4628292"/>
              <a:gd name="connsiteX3" fmla="*/ 20942 w 4316838"/>
              <a:gd name="connsiteY3" fmla="*/ 4628292 h 4628292"/>
              <a:gd name="connsiteX4" fmla="*/ 6590 w 4316838"/>
              <a:gd name="connsiteY4" fmla="*/ 4550373 h 4628292"/>
              <a:gd name="connsiteX5" fmla="*/ 869085 w 4316838"/>
              <a:gd name="connsiteY5" fmla="*/ 2282134 h 4628292"/>
              <a:gd name="connsiteX6" fmla="*/ 2958624 w 4316838"/>
              <a:gd name="connsiteY6" fmla="*/ 1343671 h 4628292"/>
              <a:gd name="connsiteX7" fmla="*/ 3567695 w 4316838"/>
              <a:gd name="connsiteY7" fmla="*/ 401562 h 4628292"/>
              <a:gd name="connsiteX8" fmla="*/ 4284601 w 4316838"/>
              <a:gd name="connsiteY8" fmla="*/ 0 h 4628292"/>
              <a:gd name="connsiteX0-1" fmla="*/ 4286238 w 4318475"/>
              <a:gd name="connsiteY0-2" fmla="*/ 0 h 4628292"/>
              <a:gd name="connsiteX1-3" fmla="*/ 4318475 w 4318475"/>
              <a:gd name="connsiteY1-4" fmla="*/ 252 h 4628292"/>
              <a:gd name="connsiteX2-5" fmla="*/ 4318475 w 4318475"/>
              <a:gd name="connsiteY2-6" fmla="*/ 4628292 h 4628292"/>
              <a:gd name="connsiteX3-7" fmla="*/ 22579 w 4318475"/>
              <a:gd name="connsiteY3-8" fmla="*/ 4628292 h 4628292"/>
              <a:gd name="connsiteX4-9" fmla="*/ 8227 w 4318475"/>
              <a:gd name="connsiteY4-10" fmla="*/ 4550373 h 4628292"/>
              <a:gd name="connsiteX5-11" fmla="*/ 746031 w 4318475"/>
              <a:gd name="connsiteY5-12" fmla="*/ 2323698 h 4628292"/>
              <a:gd name="connsiteX6-13" fmla="*/ 2960261 w 4318475"/>
              <a:gd name="connsiteY6-14" fmla="*/ 1343671 h 4628292"/>
              <a:gd name="connsiteX7-15" fmla="*/ 3569332 w 4318475"/>
              <a:gd name="connsiteY7-16" fmla="*/ 401562 h 4628292"/>
              <a:gd name="connsiteX8-17" fmla="*/ 4286238 w 4318475"/>
              <a:gd name="connsiteY8-18" fmla="*/ 0 h 4628292"/>
              <a:gd name="connsiteX0-19" fmla="*/ 4286552 w 4318789"/>
              <a:gd name="connsiteY0-20" fmla="*/ 0 h 4628292"/>
              <a:gd name="connsiteX1-21" fmla="*/ 4318789 w 4318789"/>
              <a:gd name="connsiteY1-22" fmla="*/ 252 h 4628292"/>
              <a:gd name="connsiteX2-23" fmla="*/ 4318789 w 4318789"/>
              <a:gd name="connsiteY2-24" fmla="*/ 4628292 h 4628292"/>
              <a:gd name="connsiteX3-25" fmla="*/ 22893 w 4318789"/>
              <a:gd name="connsiteY3-26" fmla="*/ 4628292 h 4628292"/>
              <a:gd name="connsiteX4-27" fmla="*/ 8541 w 4318789"/>
              <a:gd name="connsiteY4-28" fmla="*/ 4550373 h 4628292"/>
              <a:gd name="connsiteX5-29" fmla="*/ 746345 w 4318789"/>
              <a:gd name="connsiteY5-30" fmla="*/ 2323698 h 4628292"/>
              <a:gd name="connsiteX6-31" fmla="*/ 2960575 w 4318789"/>
              <a:gd name="connsiteY6-32" fmla="*/ 1343671 h 4628292"/>
              <a:gd name="connsiteX7-33" fmla="*/ 3569646 w 4318789"/>
              <a:gd name="connsiteY7-34" fmla="*/ 401562 h 4628292"/>
              <a:gd name="connsiteX8-35" fmla="*/ 4286552 w 4318789"/>
              <a:gd name="connsiteY8-36" fmla="*/ 0 h 4628292"/>
              <a:gd name="connsiteX0-37" fmla="*/ 4285486 w 4317723"/>
              <a:gd name="connsiteY0-38" fmla="*/ 0 h 4628292"/>
              <a:gd name="connsiteX1-39" fmla="*/ 4317723 w 4317723"/>
              <a:gd name="connsiteY1-40" fmla="*/ 252 h 4628292"/>
              <a:gd name="connsiteX2-41" fmla="*/ 4317723 w 4317723"/>
              <a:gd name="connsiteY2-42" fmla="*/ 4628292 h 4628292"/>
              <a:gd name="connsiteX3-43" fmla="*/ 21827 w 4317723"/>
              <a:gd name="connsiteY3-44" fmla="*/ 4628292 h 4628292"/>
              <a:gd name="connsiteX4-45" fmla="*/ 7475 w 4317723"/>
              <a:gd name="connsiteY4-46" fmla="*/ 4550373 h 4628292"/>
              <a:gd name="connsiteX5-47" fmla="*/ 814552 w 4317723"/>
              <a:gd name="connsiteY5-48" fmla="*/ 2392971 h 4628292"/>
              <a:gd name="connsiteX6-49" fmla="*/ 2959509 w 4317723"/>
              <a:gd name="connsiteY6-50" fmla="*/ 1343671 h 4628292"/>
              <a:gd name="connsiteX7-51" fmla="*/ 3568580 w 4317723"/>
              <a:gd name="connsiteY7-52" fmla="*/ 401562 h 4628292"/>
              <a:gd name="connsiteX8-53" fmla="*/ 4285486 w 4317723"/>
              <a:gd name="connsiteY8-54" fmla="*/ 0 h 4628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17723" h="4628292">
                <a:moveTo>
                  <a:pt x="4285486" y="0"/>
                </a:moveTo>
                <a:lnTo>
                  <a:pt x="4317723" y="252"/>
                </a:lnTo>
                <a:lnTo>
                  <a:pt x="4317723" y="4628292"/>
                </a:lnTo>
                <a:lnTo>
                  <a:pt x="21827" y="4628292"/>
                </a:lnTo>
                <a:lnTo>
                  <a:pt x="7475" y="4550373"/>
                </a:lnTo>
                <a:cubicBezTo>
                  <a:pt x="-66059" y="3848073"/>
                  <a:pt x="417602" y="2868049"/>
                  <a:pt x="814552" y="2392971"/>
                </a:cubicBezTo>
                <a:cubicBezTo>
                  <a:pt x="1307299" y="1803242"/>
                  <a:pt x="2502813" y="1652481"/>
                  <a:pt x="2959509" y="1343671"/>
                </a:cubicBezTo>
                <a:cubicBezTo>
                  <a:pt x="3416205" y="1034861"/>
                  <a:pt x="3336960" y="748108"/>
                  <a:pt x="3568580" y="401562"/>
                </a:cubicBezTo>
                <a:cubicBezTo>
                  <a:pt x="3808592" y="117430"/>
                  <a:pt x="4059965" y="26965"/>
                  <a:pt x="4285486" y="0"/>
                </a:cubicBezTo>
                <a:close/>
              </a:path>
            </a:pathLst>
          </a:cu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印品黑体"/>
              <a:ea typeface="印品黑体"/>
              <a:cs typeface="+mn-ea"/>
              <a:sym typeface="+mn-lt"/>
            </a:endParaRPr>
          </a:p>
        </p:txBody>
      </p:sp>
      <p:sp>
        <p:nvSpPr>
          <p:cNvPr id="6" name="任意多边形: 形状 5"/>
          <p:cNvSpPr/>
          <p:nvPr/>
        </p:nvSpPr>
        <p:spPr>
          <a:xfrm flipV="1">
            <a:off x="0" y="4067174"/>
            <a:ext cx="3080508" cy="2793649"/>
          </a:xfrm>
          <a:custGeom>
            <a:avLst/>
            <a:gdLst>
              <a:gd name="connsiteX0" fmla="*/ 0 w 1651388"/>
              <a:gd name="connsiteY0" fmla="*/ 0 h 1070350"/>
              <a:gd name="connsiteX1" fmla="*/ 1651388 w 1651388"/>
              <a:gd name="connsiteY1" fmla="*/ 0 h 1070350"/>
              <a:gd name="connsiteX2" fmla="*/ 1622851 w 1651388"/>
              <a:gd name="connsiteY2" fmla="*/ 75591 h 1070350"/>
              <a:gd name="connsiteX3" fmla="*/ 1498511 w 1651388"/>
              <a:gd name="connsiteY3" fmla="*/ 262487 h 1070350"/>
              <a:gd name="connsiteX4" fmla="*/ 720035 w 1651388"/>
              <a:gd name="connsiteY4" fmla="*/ 361342 h 1070350"/>
              <a:gd name="connsiteX5" fmla="*/ 287549 w 1651388"/>
              <a:gd name="connsiteY5" fmla="*/ 929752 h 1070350"/>
              <a:gd name="connsiteX6" fmla="*/ 24968 w 1651388"/>
              <a:gd name="connsiteY6" fmla="*/ 1066448 h 1070350"/>
              <a:gd name="connsiteX7" fmla="*/ 0 w 1651388"/>
              <a:gd name="connsiteY7" fmla="*/ 1070350 h 107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388" h="1070350">
                <a:moveTo>
                  <a:pt x="0" y="0"/>
                </a:moveTo>
                <a:lnTo>
                  <a:pt x="1651388" y="0"/>
                </a:lnTo>
                <a:lnTo>
                  <a:pt x="1622851" y="75591"/>
                </a:lnTo>
                <a:cubicBezTo>
                  <a:pt x="1603029" y="149217"/>
                  <a:pt x="1585009" y="223357"/>
                  <a:pt x="1498511" y="262487"/>
                </a:cubicBezTo>
                <a:cubicBezTo>
                  <a:pt x="1325516" y="340746"/>
                  <a:pt x="921862" y="250131"/>
                  <a:pt x="720035" y="361342"/>
                </a:cubicBezTo>
                <a:cubicBezTo>
                  <a:pt x="518208" y="472553"/>
                  <a:pt x="439949" y="826779"/>
                  <a:pt x="287549" y="929752"/>
                </a:cubicBezTo>
                <a:cubicBezTo>
                  <a:pt x="211349" y="981239"/>
                  <a:pt x="114554" y="1042507"/>
                  <a:pt x="24968" y="1066448"/>
                </a:cubicBezTo>
                <a:lnTo>
                  <a:pt x="0" y="107035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7" name="任意多边形: 形状 6"/>
          <p:cNvSpPr/>
          <p:nvPr/>
        </p:nvSpPr>
        <p:spPr>
          <a:xfrm flipH="1">
            <a:off x="9008898" y="0"/>
            <a:ext cx="3179288" cy="1655833"/>
          </a:xfrm>
          <a:custGeom>
            <a:avLst/>
            <a:gdLst>
              <a:gd name="connsiteX0" fmla="*/ 3310764 w 3310764"/>
              <a:gd name="connsiteY0" fmla="*/ 0 h 1949275"/>
              <a:gd name="connsiteX1" fmla="*/ 0 w 3310764"/>
              <a:gd name="connsiteY1" fmla="*/ 0 h 1949275"/>
              <a:gd name="connsiteX2" fmla="*/ 0 w 3310764"/>
              <a:gd name="connsiteY2" fmla="*/ 1817345 h 1949275"/>
              <a:gd name="connsiteX3" fmla="*/ 61471 w 3310764"/>
              <a:gd name="connsiteY3" fmla="*/ 1816752 h 1949275"/>
              <a:gd name="connsiteX4" fmla="*/ 2248781 w 3310764"/>
              <a:gd name="connsiteY4" fmla="*/ 1860773 h 1949275"/>
              <a:gd name="connsiteX5" fmla="*/ 3306484 w 3310764"/>
              <a:gd name="connsiteY5" fmla="*/ 119895 h 1949275"/>
              <a:gd name="connsiteX0-1" fmla="*/ 3310764 w 3310764"/>
              <a:gd name="connsiteY0-2" fmla="*/ 0 h 2013586"/>
              <a:gd name="connsiteX1-3" fmla="*/ 0 w 3310764"/>
              <a:gd name="connsiteY1-4" fmla="*/ 0 h 2013586"/>
              <a:gd name="connsiteX2-5" fmla="*/ 0 w 3310764"/>
              <a:gd name="connsiteY2-6" fmla="*/ 1817345 h 2013586"/>
              <a:gd name="connsiteX3-7" fmla="*/ 61471 w 3310764"/>
              <a:gd name="connsiteY3-8" fmla="*/ 1816752 h 2013586"/>
              <a:gd name="connsiteX4-9" fmla="*/ 2012298 w 3310764"/>
              <a:gd name="connsiteY4-10" fmla="*/ 1939601 h 2013586"/>
              <a:gd name="connsiteX5-11" fmla="*/ 3306484 w 3310764"/>
              <a:gd name="connsiteY5-12" fmla="*/ 119895 h 2013586"/>
              <a:gd name="connsiteX6" fmla="*/ 3310764 w 3310764"/>
              <a:gd name="connsiteY6" fmla="*/ 0 h 20135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3310764" h="2013586">
                <a:moveTo>
                  <a:pt x="3310764" y="0"/>
                </a:moveTo>
                <a:lnTo>
                  <a:pt x="0" y="0"/>
                </a:lnTo>
                <a:lnTo>
                  <a:pt x="0" y="1817345"/>
                </a:lnTo>
                <a:lnTo>
                  <a:pt x="61471" y="1816752"/>
                </a:lnTo>
                <a:cubicBezTo>
                  <a:pt x="944453" y="1831106"/>
                  <a:pt x="1497859" y="2155684"/>
                  <a:pt x="2012298" y="1939601"/>
                </a:cubicBezTo>
                <a:cubicBezTo>
                  <a:pt x="2760574" y="1625299"/>
                  <a:pt x="3253669" y="716375"/>
                  <a:pt x="3306484" y="119895"/>
                </a:cubicBezTo>
                <a:lnTo>
                  <a:pt x="3310764" y="0"/>
                </a:lnTo>
                <a:close/>
              </a:path>
            </a:pathLst>
          </a:cu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4" name="任意多边形: 形状 3"/>
          <p:cNvSpPr/>
          <p:nvPr/>
        </p:nvSpPr>
        <p:spPr>
          <a:xfrm rot="5400000" flipV="1">
            <a:off x="328615" y="-328612"/>
            <a:ext cx="2905123" cy="3562352"/>
          </a:xfrm>
          <a:custGeom>
            <a:avLst/>
            <a:gdLst>
              <a:gd name="connsiteX0" fmla="*/ 0 w 1651388"/>
              <a:gd name="connsiteY0" fmla="*/ 0 h 1070350"/>
              <a:gd name="connsiteX1" fmla="*/ 1651388 w 1651388"/>
              <a:gd name="connsiteY1" fmla="*/ 0 h 1070350"/>
              <a:gd name="connsiteX2" fmla="*/ 1622851 w 1651388"/>
              <a:gd name="connsiteY2" fmla="*/ 75591 h 1070350"/>
              <a:gd name="connsiteX3" fmla="*/ 1498511 w 1651388"/>
              <a:gd name="connsiteY3" fmla="*/ 262487 h 1070350"/>
              <a:gd name="connsiteX4" fmla="*/ 720035 w 1651388"/>
              <a:gd name="connsiteY4" fmla="*/ 361342 h 1070350"/>
              <a:gd name="connsiteX5" fmla="*/ 287549 w 1651388"/>
              <a:gd name="connsiteY5" fmla="*/ 929752 h 1070350"/>
              <a:gd name="connsiteX6" fmla="*/ 24968 w 1651388"/>
              <a:gd name="connsiteY6" fmla="*/ 1066448 h 1070350"/>
              <a:gd name="connsiteX7" fmla="*/ 0 w 1651388"/>
              <a:gd name="connsiteY7" fmla="*/ 1070350 h 107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388" h="1070350">
                <a:moveTo>
                  <a:pt x="0" y="0"/>
                </a:moveTo>
                <a:lnTo>
                  <a:pt x="1651388" y="0"/>
                </a:lnTo>
                <a:lnTo>
                  <a:pt x="1622851" y="75591"/>
                </a:lnTo>
                <a:cubicBezTo>
                  <a:pt x="1603029" y="149217"/>
                  <a:pt x="1585009" y="223357"/>
                  <a:pt x="1498511" y="262487"/>
                </a:cubicBezTo>
                <a:cubicBezTo>
                  <a:pt x="1325516" y="340746"/>
                  <a:pt x="921862" y="250131"/>
                  <a:pt x="720035" y="361342"/>
                </a:cubicBezTo>
                <a:cubicBezTo>
                  <a:pt x="518208" y="472553"/>
                  <a:pt x="439949" y="826779"/>
                  <a:pt x="287549" y="929752"/>
                </a:cubicBezTo>
                <a:cubicBezTo>
                  <a:pt x="211349" y="981239"/>
                  <a:pt x="114554" y="1042507"/>
                  <a:pt x="24968" y="1066448"/>
                </a:cubicBezTo>
                <a:lnTo>
                  <a:pt x="0" y="1070350"/>
                </a:lnTo>
                <a:close/>
              </a:path>
            </a:pathLst>
          </a:cu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10" name="椭圆 9"/>
          <p:cNvSpPr/>
          <p:nvPr/>
        </p:nvSpPr>
        <p:spPr>
          <a:xfrm>
            <a:off x="2942395" y="433959"/>
            <a:ext cx="276225" cy="276225"/>
          </a:xfrm>
          <a:prstGeom prst="ellipse">
            <a:avLst/>
          </a:pr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11" name="椭圆 10"/>
          <p:cNvSpPr/>
          <p:nvPr/>
        </p:nvSpPr>
        <p:spPr>
          <a:xfrm>
            <a:off x="3928614" y="6296026"/>
            <a:ext cx="390524" cy="390524"/>
          </a:xfrm>
          <a:prstGeom prst="ellipse">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18" name="椭圆 17"/>
          <p:cNvSpPr/>
          <p:nvPr/>
        </p:nvSpPr>
        <p:spPr>
          <a:xfrm>
            <a:off x="86706" y="3812666"/>
            <a:ext cx="565976" cy="565976"/>
          </a:xfrm>
          <a:prstGeom prst="ellipse">
            <a:avLst/>
          </a:prstGeom>
          <a:solidFill>
            <a:srgbClr val="143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grpSp>
        <p:nvGrpSpPr>
          <p:cNvPr id="23" name="组合 22"/>
          <p:cNvGrpSpPr/>
          <p:nvPr/>
        </p:nvGrpSpPr>
        <p:grpSpPr>
          <a:xfrm>
            <a:off x="1113870" y="891089"/>
            <a:ext cx="3362155" cy="5512603"/>
            <a:chOff x="1411573" y="846291"/>
            <a:chExt cx="3362155" cy="5512603"/>
          </a:xfrm>
        </p:grpSpPr>
        <p:sp>
          <p:nvSpPr>
            <p:cNvPr id="19" name="文本框 18"/>
            <p:cNvSpPr txBox="1"/>
            <p:nvPr/>
          </p:nvSpPr>
          <p:spPr>
            <a:xfrm>
              <a:off x="1411573" y="846291"/>
              <a:ext cx="1715534" cy="31547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srgbClr val="56BA94"/>
                  </a:solidFill>
                  <a:effectLst/>
                  <a:uLnTx/>
                  <a:uFillTx/>
                  <a:latin typeface="Algerian" panose="04020705040A02060702" pitchFamily="82" charset="0"/>
                  <a:ea typeface="印品黑体"/>
                  <a:cs typeface="+mn-ea"/>
                  <a:sym typeface="+mn-lt"/>
                </a:rPr>
                <a:t>2</a:t>
              </a:r>
              <a:endParaRPr kumimoji="0" lang="zh-CN" altLang="en-US" sz="19900" b="0" i="0" u="none" strike="noStrike" kern="1200" cap="none" spc="0" normalizeH="0" baseline="0" noProof="0" dirty="0">
                <a:ln>
                  <a:noFill/>
                </a:ln>
                <a:solidFill>
                  <a:srgbClr val="56BA94"/>
                </a:solidFill>
                <a:effectLst/>
                <a:uLnTx/>
                <a:uFillTx/>
                <a:latin typeface="Algerian" panose="04020705040A02060702" pitchFamily="82" charset="0"/>
                <a:ea typeface="印品黑体"/>
                <a:cs typeface="+mn-ea"/>
                <a:sym typeface="+mn-lt"/>
              </a:endParaRPr>
            </a:p>
          </p:txBody>
        </p:sp>
        <p:sp>
          <p:nvSpPr>
            <p:cNvPr id="20" name="文本框 19"/>
            <p:cNvSpPr txBox="1"/>
            <p:nvPr/>
          </p:nvSpPr>
          <p:spPr>
            <a:xfrm>
              <a:off x="2923768" y="1318042"/>
              <a:ext cx="1681871" cy="31547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srgbClr val="F5C056"/>
                  </a:solidFill>
                  <a:effectLst/>
                  <a:uLnTx/>
                  <a:uFillTx/>
                  <a:latin typeface="Algerian" panose="04020705040A02060702" pitchFamily="82" charset="0"/>
                  <a:ea typeface="印品黑体"/>
                  <a:cs typeface="+mn-ea"/>
                  <a:sym typeface="+mn-lt"/>
                </a:rPr>
                <a:t>0</a:t>
              </a:r>
              <a:endParaRPr kumimoji="0" lang="zh-CN" altLang="en-US" sz="19900" b="0" i="0" u="none" strike="noStrike" kern="1200" cap="none" spc="0" normalizeH="0" baseline="0" noProof="0" dirty="0">
                <a:ln>
                  <a:noFill/>
                </a:ln>
                <a:solidFill>
                  <a:srgbClr val="F5C056"/>
                </a:solidFill>
                <a:effectLst/>
                <a:uLnTx/>
                <a:uFillTx/>
                <a:latin typeface="Algerian" panose="04020705040A02060702" pitchFamily="82" charset="0"/>
                <a:ea typeface="印品黑体"/>
                <a:cs typeface="+mn-ea"/>
                <a:sym typeface="+mn-lt"/>
              </a:endParaRPr>
            </a:p>
          </p:txBody>
        </p:sp>
        <p:sp>
          <p:nvSpPr>
            <p:cNvPr id="21" name="文本框 20"/>
            <p:cNvSpPr txBox="1"/>
            <p:nvPr/>
          </p:nvSpPr>
          <p:spPr>
            <a:xfrm>
              <a:off x="1604691" y="2693937"/>
              <a:ext cx="1715534" cy="31547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srgbClr val="1431D7"/>
                  </a:solidFill>
                  <a:effectLst/>
                  <a:uLnTx/>
                  <a:uFillTx/>
                  <a:latin typeface="Algerian" panose="04020705040A02060702" pitchFamily="82" charset="0"/>
                  <a:ea typeface="印品黑体"/>
                  <a:cs typeface="+mn-ea"/>
                  <a:sym typeface="+mn-lt"/>
                </a:rPr>
                <a:t>2</a:t>
              </a:r>
              <a:endParaRPr kumimoji="0" lang="zh-CN" altLang="en-US" sz="19900" b="0" i="0" u="none" strike="noStrike" kern="1200" cap="none" spc="0" normalizeH="0" baseline="0" noProof="0" dirty="0">
                <a:ln>
                  <a:noFill/>
                </a:ln>
                <a:solidFill>
                  <a:srgbClr val="1431D7"/>
                </a:solidFill>
                <a:effectLst/>
                <a:uLnTx/>
                <a:uFillTx/>
                <a:latin typeface="Algerian" panose="04020705040A02060702" pitchFamily="82" charset="0"/>
                <a:ea typeface="印品黑体"/>
                <a:cs typeface="+mn-ea"/>
                <a:sym typeface="+mn-lt"/>
              </a:endParaRPr>
            </a:p>
          </p:txBody>
        </p:sp>
        <p:sp>
          <p:nvSpPr>
            <p:cNvPr id="22" name="文本框 21"/>
            <p:cNvSpPr txBox="1"/>
            <p:nvPr/>
          </p:nvSpPr>
          <p:spPr>
            <a:xfrm>
              <a:off x="3074468" y="3205484"/>
              <a:ext cx="1699260" cy="31534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srgbClr val="DF6057"/>
                  </a:solidFill>
                  <a:effectLst/>
                  <a:uLnTx/>
                  <a:uFillTx/>
                  <a:latin typeface="Algerian" panose="04020705040A02060702" pitchFamily="82" charset="0"/>
                  <a:ea typeface="印品黑体"/>
                  <a:cs typeface="+mn-ea"/>
                  <a:sym typeface="+mn-lt"/>
                </a:rPr>
                <a:t>4</a:t>
              </a:r>
              <a:endParaRPr kumimoji="0" lang="en-US" altLang="zh-CN" sz="19900" b="0" i="0" u="none" strike="noStrike" kern="1200" cap="none" spc="0" normalizeH="0" baseline="0" noProof="0" dirty="0">
                <a:ln>
                  <a:noFill/>
                </a:ln>
                <a:solidFill>
                  <a:srgbClr val="DF6057"/>
                </a:solidFill>
                <a:effectLst/>
                <a:uLnTx/>
                <a:uFillTx/>
                <a:latin typeface="Algerian" panose="04020705040A02060702" pitchFamily="82" charset="0"/>
                <a:ea typeface="印品黑体"/>
                <a:cs typeface="+mn-ea"/>
                <a:sym typeface="+mn-lt"/>
              </a:endParaRPr>
            </a:p>
          </p:txBody>
        </p:sp>
      </p:grpSp>
      <p:sp>
        <p:nvSpPr>
          <p:cNvPr id="24" name="文本框 23"/>
          <p:cNvSpPr txBox="1"/>
          <p:nvPr/>
        </p:nvSpPr>
        <p:spPr>
          <a:xfrm>
            <a:off x="4875178" y="2088333"/>
            <a:ext cx="5855017" cy="14452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8800" b="0" i="1"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mn-lt"/>
              </a:rPr>
              <a:t>感谢聆听</a:t>
            </a:r>
            <a:endParaRPr kumimoji="0" lang="zh-CN" altLang="en-US" sz="8800" b="0" i="1"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mn-lt"/>
            </a:endParaRPr>
          </a:p>
        </p:txBody>
      </p:sp>
      <p:grpSp>
        <p:nvGrpSpPr>
          <p:cNvPr id="12" name="组合 11"/>
          <p:cNvGrpSpPr/>
          <p:nvPr/>
        </p:nvGrpSpPr>
        <p:grpSpPr>
          <a:xfrm>
            <a:off x="5319572" y="4139513"/>
            <a:ext cx="4194044" cy="457867"/>
            <a:chOff x="5979607" y="5027695"/>
            <a:chExt cx="4194044" cy="457867"/>
          </a:xfrm>
        </p:grpSpPr>
        <p:grpSp>
          <p:nvGrpSpPr>
            <p:cNvPr id="33" name="组合 32"/>
            <p:cNvGrpSpPr/>
            <p:nvPr/>
          </p:nvGrpSpPr>
          <p:grpSpPr>
            <a:xfrm>
              <a:off x="5979607" y="5027695"/>
              <a:ext cx="1798575" cy="457867"/>
              <a:chOff x="5382687" y="5213023"/>
              <a:chExt cx="1798575" cy="457867"/>
            </a:xfrm>
          </p:grpSpPr>
          <p:sp>
            <p:nvSpPr>
              <p:cNvPr id="28" name="矩形: 圆角 27"/>
              <p:cNvSpPr/>
              <p:nvPr/>
            </p:nvSpPr>
            <p:spPr>
              <a:xfrm>
                <a:off x="5414431" y="5213023"/>
                <a:ext cx="1766831" cy="457867"/>
              </a:xfrm>
              <a:prstGeom prst="roundRect">
                <a:avLst>
                  <a:gd name="adj" fmla="val 50000"/>
                </a:avLst>
              </a:prstGeom>
              <a:solidFill>
                <a:srgbClr val="315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29" name="文本框 28"/>
              <p:cNvSpPr txBox="1"/>
              <p:nvPr/>
            </p:nvSpPr>
            <p:spPr>
              <a:xfrm>
                <a:off x="5382687" y="5254317"/>
                <a:ext cx="1398794"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印品黑体"/>
                    <a:ea typeface="印品黑体"/>
                    <a:cs typeface="+mn-ea"/>
                    <a:sym typeface="+mn-lt"/>
                  </a:rPr>
                  <a:t>汇报人</a:t>
                </a:r>
                <a:r>
                  <a:rPr kumimoji="0" lang="en-US" altLang="zh-CN" sz="1800" b="0" i="0" u="none" strike="noStrike" kern="1200" cap="none" spc="0" normalizeH="0" baseline="0" noProof="0" dirty="0">
                    <a:ln>
                      <a:noFill/>
                    </a:ln>
                    <a:solidFill>
                      <a:prstClr val="white"/>
                    </a:solidFill>
                    <a:effectLst/>
                    <a:uLnTx/>
                    <a:uFillTx/>
                    <a:latin typeface="印品黑体"/>
                    <a:ea typeface="印品黑体"/>
                    <a:cs typeface="+mn-ea"/>
                    <a:sym typeface="+mn-lt"/>
                  </a:rPr>
                  <a:t>:</a:t>
                </a:r>
                <a:r>
                  <a:rPr kumimoji="0" lang="zh-CN" sz="1800" b="0" i="0" u="none" strike="noStrike" kern="1200" cap="none" spc="0" normalizeH="0" baseline="0" noProof="0" dirty="0">
                    <a:ln>
                      <a:noFill/>
                    </a:ln>
                    <a:solidFill>
                      <a:prstClr val="white"/>
                    </a:solidFill>
                    <a:effectLst/>
                    <a:uLnTx/>
                    <a:uFillTx/>
                    <a:latin typeface="印品黑体"/>
                    <a:ea typeface="印品黑体"/>
                    <a:cs typeface="+mn-ea"/>
                    <a:sym typeface="+mn-lt"/>
                  </a:rPr>
                  <a:t>张文</a:t>
                </a:r>
                <a:endParaRPr kumimoji="0" lang="zh-CN" sz="1800" b="0" i="0" u="none" strike="noStrike" kern="1200" cap="none" spc="0" normalizeH="0" baseline="0" noProof="0" dirty="0">
                  <a:ln>
                    <a:noFill/>
                  </a:ln>
                  <a:solidFill>
                    <a:prstClr val="white"/>
                  </a:solidFill>
                  <a:effectLst/>
                  <a:uLnTx/>
                  <a:uFillTx/>
                  <a:latin typeface="印品黑体"/>
                  <a:ea typeface="印品黑体"/>
                  <a:cs typeface="+mn-ea"/>
                  <a:sym typeface="+mn-lt"/>
                </a:endParaRPr>
              </a:p>
            </p:txBody>
          </p:sp>
        </p:grpSp>
        <p:grpSp>
          <p:nvGrpSpPr>
            <p:cNvPr id="35" name="组合 34"/>
            <p:cNvGrpSpPr/>
            <p:nvPr/>
          </p:nvGrpSpPr>
          <p:grpSpPr>
            <a:xfrm>
              <a:off x="8101011" y="5027695"/>
              <a:ext cx="2072640" cy="457835"/>
              <a:chOff x="5414431" y="5213023"/>
              <a:chExt cx="2072640" cy="457835"/>
            </a:xfrm>
          </p:grpSpPr>
          <p:sp>
            <p:nvSpPr>
              <p:cNvPr id="37" name="矩形: 圆角 36"/>
              <p:cNvSpPr/>
              <p:nvPr/>
            </p:nvSpPr>
            <p:spPr>
              <a:xfrm>
                <a:off x="5414431" y="5213023"/>
                <a:ext cx="2072640" cy="457835"/>
              </a:xfrm>
              <a:prstGeom prst="roundRect">
                <a:avLst>
                  <a:gd name="adj" fmla="val 50000"/>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印品黑体"/>
                  <a:ea typeface="印品黑体"/>
                  <a:cs typeface="+mn-ea"/>
                  <a:sym typeface="+mn-lt"/>
                </a:endParaRPr>
              </a:p>
            </p:txBody>
          </p:sp>
          <p:sp>
            <p:nvSpPr>
              <p:cNvPr id="38" name="文本框 37"/>
              <p:cNvSpPr txBox="1"/>
              <p:nvPr/>
            </p:nvSpPr>
            <p:spPr>
              <a:xfrm>
                <a:off x="5693664" y="5244792"/>
                <a:ext cx="17830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印品黑体"/>
                    <a:ea typeface="印品黑体"/>
                    <a:cs typeface="+mn-ea"/>
                    <a:sym typeface="+mn-lt"/>
                  </a:rPr>
                  <a:t>日期</a:t>
                </a:r>
                <a:r>
                  <a:rPr kumimoji="0" lang="en-US" altLang="zh-CN" sz="1800" b="0" i="0" u="none" strike="noStrike" kern="1200" cap="none" spc="0" normalizeH="0" baseline="0" noProof="0" dirty="0">
                    <a:ln>
                      <a:noFill/>
                    </a:ln>
                    <a:solidFill>
                      <a:prstClr val="white"/>
                    </a:solidFill>
                    <a:effectLst/>
                    <a:uLnTx/>
                    <a:uFillTx/>
                    <a:latin typeface="印品黑体"/>
                    <a:ea typeface="印品黑体"/>
                    <a:cs typeface="+mn-ea"/>
                    <a:sym typeface="+mn-lt"/>
                  </a:rPr>
                  <a:t>:2024</a:t>
                </a:r>
                <a:r>
                  <a:rPr kumimoji="0" lang="zh-CN" altLang="en-US" sz="1800" b="0" i="0" u="none" strike="noStrike" kern="1200" cap="none" spc="0" normalizeH="0" baseline="0" noProof="0" dirty="0">
                    <a:ln>
                      <a:noFill/>
                    </a:ln>
                    <a:solidFill>
                      <a:prstClr val="white"/>
                    </a:solidFill>
                    <a:effectLst/>
                    <a:uLnTx/>
                    <a:uFillTx/>
                    <a:latin typeface="印品黑体"/>
                    <a:ea typeface="印品黑体"/>
                    <a:cs typeface="+mn-ea"/>
                    <a:sym typeface="+mn-lt"/>
                  </a:rPr>
                  <a:t>年</a:t>
                </a:r>
                <a:r>
                  <a:rPr kumimoji="0" lang="en-US" altLang="zh-CN" sz="1800" b="0" i="0" u="none" strike="noStrike" kern="1200" cap="none" spc="0" normalizeH="0" baseline="0" noProof="0" dirty="0">
                    <a:ln>
                      <a:noFill/>
                    </a:ln>
                    <a:solidFill>
                      <a:prstClr val="white"/>
                    </a:solidFill>
                    <a:effectLst/>
                    <a:uLnTx/>
                    <a:uFillTx/>
                    <a:latin typeface="印品黑体"/>
                    <a:ea typeface="印品黑体"/>
                    <a:cs typeface="+mn-ea"/>
                    <a:sym typeface="+mn-lt"/>
                  </a:rPr>
                  <a:t>1</a:t>
                </a:r>
                <a:r>
                  <a:rPr kumimoji="0" lang="zh-CN" altLang="en-US" sz="1800" b="0" i="0" u="none" strike="noStrike" kern="1200" cap="none" spc="0" normalizeH="0" baseline="0" noProof="0" dirty="0">
                    <a:ln>
                      <a:noFill/>
                    </a:ln>
                    <a:solidFill>
                      <a:prstClr val="white"/>
                    </a:solidFill>
                    <a:effectLst/>
                    <a:uLnTx/>
                    <a:uFillTx/>
                    <a:latin typeface="印品黑体"/>
                    <a:ea typeface="印品黑体"/>
                    <a:cs typeface="+mn-ea"/>
                    <a:sym typeface="+mn-lt"/>
                  </a:rPr>
                  <a:t>月</a:t>
                </a:r>
                <a:endParaRPr kumimoji="0" lang="zh-CN" altLang="en-US" sz="1800" b="0" i="0" u="none" strike="noStrike" kern="1200" cap="none" spc="0" normalizeH="0" baseline="0" noProof="0" dirty="0">
                  <a:ln>
                    <a:noFill/>
                  </a:ln>
                  <a:solidFill>
                    <a:prstClr val="white"/>
                  </a:solidFill>
                  <a:effectLst/>
                  <a:uLnTx/>
                  <a:uFillTx/>
                  <a:latin typeface="印品黑体"/>
                  <a:ea typeface="印品黑体"/>
                  <a:cs typeface="+mn-ea"/>
                  <a:sym typeface="+mn-lt"/>
                </a:endParaRPr>
              </a:p>
            </p:txBody>
          </p:sp>
        </p:grpSp>
      </p:grpSp>
      <p:sp>
        <p:nvSpPr>
          <p:cNvPr id="39" name="文本框 38"/>
          <p:cNvSpPr txBox="1"/>
          <p:nvPr/>
        </p:nvSpPr>
        <p:spPr>
          <a:xfrm>
            <a:off x="4556384" y="3474830"/>
            <a:ext cx="6492131" cy="521970"/>
          </a:xfrm>
          <a:prstGeom prst="rect">
            <a:avLst/>
          </a:prstGeom>
          <a:noFill/>
        </p:spPr>
        <p:txBody>
          <a:bodyPr wrap="square">
            <a:spAutoFit/>
          </a:bodyPr>
          <a:lstStyle>
            <a:defPPr>
              <a:defRPr lang="zh-CN"/>
            </a:defPPr>
            <a:lvl1pPr algn="ctr">
              <a:defRPr sz="4800" b="0" i="0">
                <a:ln>
                  <a:solidFill>
                    <a:srgbClr val="DF6057"/>
                  </a:solidFill>
                </a:ln>
                <a:noFill/>
                <a:effectLst/>
                <a:latin typeface="Anton" panose="00000500000000000000" pitchFamily="2"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solidFill>
                    <a:srgbClr val="E7E6E6">
                      <a:lumMod val="25000"/>
                    </a:srgbClr>
                  </a:solidFill>
                </a:ln>
                <a:noFill/>
                <a:effectLst/>
                <a:uLnTx/>
                <a:uFillTx/>
                <a:latin typeface="Abadi" panose="020B0604020104020204" pitchFamily="34" charset="0"/>
                <a:ea typeface="印品黑体"/>
                <a:cs typeface="+mn-ea"/>
                <a:sym typeface="+mn-lt"/>
              </a:rPr>
              <a:t>Thank you for listeningREPORT</a:t>
            </a:r>
            <a:endParaRPr kumimoji="0" lang="zh-CN" altLang="en-US" sz="2800" b="1" i="1" u="none" strike="noStrike" kern="1200" cap="none" spc="0" normalizeH="0" baseline="0" noProof="0" dirty="0">
              <a:ln>
                <a:solidFill>
                  <a:srgbClr val="E7E6E6">
                    <a:lumMod val="25000"/>
                  </a:srgbClr>
                </a:solidFill>
              </a:ln>
              <a:noFill/>
              <a:effectLst/>
              <a:uLnTx/>
              <a:uFillTx/>
              <a:latin typeface="Abadi" panose="020B0604020104020204" pitchFamily="34" charset="0"/>
              <a:ea typeface="印品黑体"/>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0-#ppt_w/2"/>
                                          </p:val>
                                        </p:tav>
                                        <p:tav tm="100000">
                                          <p:val>
                                            <p:strVal val="#ppt_x"/>
                                          </p:val>
                                        </p:tav>
                                      </p:tavLst>
                                    </p:anim>
                                    <p:anim calcmode="lin" valueType="num">
                                      <p:cBhvr additive="base">
                                        <p:cTn id="12" dur="1000" fill="hold"/>
                                        <p:tgtEl>
                                          <p:spTgt spid="24"/>
                                        </p:tgtEl>
                                        <p:attrNameLst>
                                          <p:attrName>ppt_y</p:attrName>
                                        </p:attrNameLst>
                                      </p:cBhvr>
                                      <p:tavLst>
                                        <p:tav tm="0">
                                          <p:val>
                                            <p:strVal val="#ppt_y"/>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10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flipV="1">
            <a:off x="0" y="4067172"/>
            <a:ext cx="5791200" cy="2793649"/>
          </a:xfrm>
          <a:custGeom>
            <a:avLst/>
            <a:gdLst>
              <a:gd name="connsiteX0" fmla="*/ 0 w 1651388"/>
              <a:gd name="connsiteY0" fmla="*/ 0 h 1070350"/>
              <a:gd name="connsiteX1" fmla="*/ 1651388 w 1651388"/>
              <a:gd name="connsiteY1" fmla="*/ 0 h 1070350"/>
              <a:gd name="connsiteX2" fmla="*/ 1622851 w 1651388"/>
              <a:gd name="connsiteY2" fmla="*/ 75591 h 1070350"/>
              <a:gd name="connsiteX3" fmla="*/ 1498511 w 1651388"/>
              <a:gd name="connsiteY3" fmla="*/ 262487 h 1070350"/>
              <a:gd name="connsiteX4" fmla="*/ 720035 w 1651388"/>
              <a:gd name="connsiteY4" fmla="*/ 361342 h 1070350"/>
              <a:gd name="connsiteX5" fmla="*/ 287549 w 1651388"/>
              <a:gd name="connsiteY5" fmla="*/ 929752 h 1070350"/>
              <a:gd name="connsiteX6" fmla="*/ 24968 w 1651388"/>
              <a:gd name="connsiteY6" fmla="*/ 1066448 h 1070350"/>
              <a:gd name="connsiteX7" fmla="*/ 0 w 1651388"/>
              <a:gd name="connsiteY7" fmla="*/ 1070350 h 107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388" h="1070350">
                <a:moveTo>
                  <a:pt x="0" y="0"/>
                </a:moveTo>
                <a:lnTo>
                  <a:pt x="1651388" y="0"/>
                </a:lnTo>
                <a:lnTo>
                  <a:pt x="1622851" y="75591"/>
                </a:lnTo>
                <a:cubicBezTo>
                  <a:pt x="1603029" y="149217"/>
                  <a:pt x="1585009" y="223357"/>
                  <a:pt x="1498511" y="262487"/>
                </a:cubicBezTo>
                <a:cubicBezTo>
                  <a:pt x="1325516" y="340746"/>
                  <a:pt x="921862" y="250131"/>
                  <a:pt x="720035" y="361342"/>
                </a:cubicBezTo>
                <a:cubicBezTo>
                  <a:pt x="518208" y="472553"/>
                  <a:pt x="439949" y="826779"/>
                  <a:pt x="287549" y="929752"/>
                </a:cubicBezTo>
                <a:cubicBezTo>
                  <a:pt x="211349" y="981239"/>
                  <a:pt x="114554" y="1042507"/>
                  <a:pt x="24968" y="1066448"/>
                </a:cubicBezTo>
                <a:lnTo>
                  <a:pt x="0" y="107035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 name="任意多边形: 形状 1"/>
          <p:cNvSpPr/>
          <p:nvPr/>
        </p:nvSpPr>
        <p:spPr>
          <a:xfrm flipH="1">
            <a:off x="-18537" y="-18280"/>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 name="任意多边形: 形状 3"/>
          <p:cNvSpPr/>
          <p:nvPr/>
        </p:nvSpPr>
        <p:spPr>
          <a:xfrm flipV="1">
            <a:off x="8558784" y="-1"/>
            <a:ext cx="3633216" cy="3894549"/>
          </a:xfrm>
          <a:custGeom>
            <a:avLst/>
            <a:gdLst>
              <a:gd name="connsiteX0" fmla="*/ 4284601 w 4316838"/>
              <a:gd name="connsiteY0" fmla="*/ 0 h 4628292"/>
              <a:gd name="connsiteX1" fmla="*/ 4316838 w 4316838"/>
              <a:gd name="connsiteY1" fmla="*/ 252 h 4628292"/>
              <a:gd name="connsiteX2" fmla="*/ 4316838 w 4316838"/>
              <a:gd name="connsiteY2" fmla="*/ 4628292 h 4628292"/>
              <a:gd name="connsiteX3" fmla="*/ 20942 w 4316838"/>
              <a:gd name="connsiteY3" fmla="*/ 4628292 h 4628292"/>
              <a:gd name="connsiteX4" fmla="*/ 6590 w 4316838"/>
              <a:gd name="connsiteY4" fmla="*/ 4550373 h 4628292"/>
              <a:gd name="connsiteX5" fmla="*/ 869085 w 4316838"/>
              <a:gd name="connsiteY5" fmla="*/ 2282134 h 4628292"/>
              <a:gd name="connsiteX6" fmla="*/ 2958624 w 4316838"/>
              <a:gd name="connsiteY6" fmla="*/ 1343671 h 4628292"/>
              <a:gd name="connsiteX7" fmla="*/ 3567695 w 4316838"/>
              <a:gd name="connsiteY7" fmla="*/ 401562 h 4628292"/>
              <a:gd name="connsiteX8" fmla="*/ 4284601 w 4316838"/>
              <a:gd name="connsiteY8" fmla="*/ 0 h 4628292"/>
              <a:gd name="connsiteX0-1" fmla="*/ 4286238 w 4318475"/>
              <a:gd name="connsiteY0-2" fmla="*/ 0 h 4628292"/>
              <a:gd name="connsiteX1-3" fmla="*/ 4318475 w 4318475"/>
              <a:gd name="connsiteY1-4" fmla="*/ 252 h 4628292"/>
              <a:gd name="connsiteX2-5" fmla="*/ 4318475 w 4318475"/>
              <a:gd name="connsiteY2-6" fmla="*/ 4628292 h 4628292"/>
              <a:gd name="connsiteX3-7" fmla="*/ 22579 w 4318475"/>
              <a:gd name="connsiteY3-8" fmla="*/ 4628292 h 4628292"/>
              <a:gd name="connsiteX4-9" fmla="*/ 8227 w 4318475"/>
              <a:gd name="connsiteY4-10" fmla="*/ 4550373 h 4628292"/>
              <a:gd name="connsiteX5-11" fmla="*/ 746031 w 4318475"/>
              <a:gd name="connsiteY5-12" fmla="*/ 2323698 h 4628292"/>
              <a:gd name="connsiteX6-13" fmla="*/ 2960261 w 4318475"/>
              <a:gd name="connsiteY6-14" fmla="*/ 1343671 h 4628292"/>
              <a:gd name="connsiteX7-15" fmla="*/ 3569332 w 4318475"/>
              <a:gd name="connsiteY7-16" fmla="*/ 401562 h 4628292"/>
              <a:gd name="connsiteX8-17" fmla="*/ 4286238 w 4318475"/>
              <a:gd name="connsiteY8-18" fmla="*/ 0 h 4628292"/>
              <a:gd name="connsiteX0-19" fmla="*/ 4286552 w 4318789"/>
              <a:gd name="connsiteY0-20" fmla="*/ 0 h 4628292"/>
              <a:gd name="connsiteX1-21" fmla="*/ 4318789 w 4318789"/>
              <a:gd name="connsiteY1-22" fmla="*/ 252 h 4628292"/>
              <a:gd name="connsiteX2-23" fmla="*/ 4318789 w 4318789"/>
              <a:gd name="connsiteY2-24" fmla="*/ 4628292 h 4628292"/>
              <a:gd name="connsiteX3-25" fmla="*/ 22893 w 4318789"/>
              <a:gd name="connsiteY3-26" fmla="*/ 4628292 h 4628292"/>
              <a:gd name="connsiteX4-27" fmla="*/ 8541 w 4318789"/>
              <a:gd name="connsiteY4-28" fmla="*/ 4550373 h 4628292"/>
              <a:gd name="connsiteX5-29" fmla="*/ 746345 w 4318789"/>
              <a:gd name="connsiteY5-30" fmla="*/ 2323698 h 4628292"/>
              <a:gd name="connsiteX6-31" fmla="*/ 2960575 w 4318789"/>
              <a:gd name="connsiteY6-32" fmla="*/ 1343671 h 4628292"/>
              <a:gd name="connsiteX7-33" fmla="*/ 3569646 w 4318789"/>
              <a:gd name="connsiteY7-34" fmla="*/ 401562 h 4628292"/>
              <a:gd name="connsiteX8-35" fmla="*/ 4286552 w 4318789"/>
              <a:gd name="connsiteY8-36" fmla="*/ 0 h 4628292"/>
              <a:gd name="connsiteX0-37" fmla="*/ 4285486 w 4317723"/>
              <a:gd name="connsiteY0-38" fmla="*/ 0 h 4628292"/>
              <a:gd name="connsiteX1-39" fmla="*/ 4317723 w 4317723"/>
              <a:gd name="connsiteY1-40" fmla="*/ 252 h 4628292"/>
              <a:gd name="connsiteX2-41" fmla="*/ 4317723 w 4317723"/>
              <a:gd name="connsiteY2-42" fmla="*/ 4628292 h 4628292"/>
              <a:gd name="connsiteX3-43" fmla="*/ 21827 w 4317723"/>
              <a:gd name="connsiteY3-44" fmla="*/ 4628292 h 4628292"/>
              <a:gd name="connsiteX4-45" fmla="*/ 7475 w 4317723"/>
              <a:gd name="connsiteY4-46" fmla="*/ 4550373 h 4628292"/>
              <a:gd name="connsiteX5-47" fmla="*/ 814552 w 4317723"/>
              <a:gd name="connsiteY5-48" fmla="*/ 2392971 h 4628292"/>
              <a:gd name="connsiteX6-49" fmla="*/ 2959509 w 4317723"/>
              <a:gd name="connsiteY6-50" fmla="*/ 1343671 h 4628292"/>
              <a:gd name="connsiteX7-51" fmla="*/ 3568580 w 4317723"/>
              <a:gd name="connsiteY7-52" fmla="*/ 401562 h 4628292"/>
              <a:gd name="connsiteX8-53" fmla="*/ 4285486 w 4317723"/>
              <a:gd name="connsiteY8-54" fmla="*/ 0 h 4628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17723" h="4628292">
                <a:moveTo>
                  <a:pt x="4285486" y="0"/>
                </a:moveTo>
                <a:lnTo>
                  <a:pt x="4317723" y="252"/>
                </a:lnTo>
                <a:lnTo>
                  <a:pt x="4317723" y="4628292"/>
                </a:lnTo>
                <a:lnTo>
                  <a:pt x="21827" y="4628292"/>
                </a:lnTo>
                <a:lnTo>
                  <a:pt x="7475" y="4550373"/>
                </a:lnTo>
                <a:cubicBezTo>
                  <a:pt x="-66059" y="3848073"/>
                  <a:pt x="417602" y="2868049"/>
                  <a:pt x="814552" y="2392971"/>
                </a:cubicBezTo>
                <a:cubicBezTo>
                  <a:pt x="1307299" y="1803242"/>
                  <a:pt x="2502813" y="1652481"/>
                  <a:pt x="2959509" y="1343671"/>
                </a:cubicBezTo>
                <a:cubicBezTo>
                  <a:pt x="3416205" y="1034861"/>
                  <a:pt x="3336960" y="748108"/>
                  <a:pt x="3568580" y="401562"/>
                </a:cubicBezTo>
                <a:cubicBezTo>
                  <a:pt x="3808592" y="117430"/>
                  <a:pt x="4059965" y="26965"/>
                  <a:pt x="428548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5" name="任意多边形: 形状 4"/>
          <p:cNvSpPr/>
          <p:nvPr/>
        </p:nvSpPr>
        <p:spPr>
          <a:xfrm rot="5400000" flipH="1">
            <a:off x="9820426" y="4486426"/>
            <a:ext cx="3057225" cy="1685923"/>
          </a:xfrm>
          <a:custGeom>
            <a:avLst/>
            <a:gdLst>
              <a:gd name="connsiteX0" fmla="*/ 3310764 w 3310764"/>
              <a:gd name="connsiteY0" fmla="*/ 0 h 1949275"/>
              <a:gd name="connsiteX1" fmla="*/ 0 w 3310764"/>
              <a:gd name="connsiteY1" fmla="*/ 0 h 1949275"/>
              <a:gd name="connsiteX2" fmla="*/ 0 w 3310764"/>
              <a:gd name="connsiteY2" fmla="*/ 1817345 h 1949275"/>
              <a:gd name="connsiteX3" fmla="*/ 61471 w 3310764"/>
              <a:gd name="connsiteY3" fmla="*/ 1816752 h 1949275"/>
              <a:gd name="connsiteX4" fmla="*/ 2248781 w 3310764"/>
              <a:gd name="connsiteY4" fmla="*/ 1860773 h 1949275"/>
              <a:gd name="connsiteX5" fmla="*/ 3306484 w 3310764"/>
              <a:gd name="connsiteY5" fmla="*/ 119895 h 1949275"/>
              <a:gd name="connsiteX0-1" fmla="*/ 3310764 w 3310764"/>
              <a:gd name="connsiteY0-2" fmla="*/ 0 h 2013586"/>
              <a:gd name="connsiteX1-3" fmla="*/ 0 w 3310764"/>
              <a:gd name="connsiteY1-4" fmla="*/ 0 h 2013586"/>
              <a:gd name="connsiteX2-5" fmla="*/ 0 w 3310764"/>
              <a:gd name="connsiteY2-6" fmla="*/ 1817345 h 2013586"/>
              <a:gd name="connsiteX3-7" fmla="*/ 61471 w 3310764"/>
              <a:gd name="connsiteY3-8" fmla="*/ 1816752 h 2013586"/>
              <a:gd name="connsiteX4-9" fmla="*/ 2012298 w 3310764"/>
              <a:gd name="connsiteY4-10" fmla="*/ 1939601 h 2013586"/>
              <a:gd name="connsiteX5-11" fmla="*/ 3306484 w 3310764"/>
              <a:gd name="connsiteY5-12" fmla="*/ 119895 h 2013586"/>
              <a:gd name="connsiteX6" fmla="*/ 3310764 w 3310764"/>
              <a:gd name="connsiteY6" fmla="*/ 0 h 20135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3310764" h="2013586">
                <a:moveTo>
                  <a:pt x="3310764" y="0"/>
                </a:moveTo>
                <a:lnTo>
                  <a:pt x="0" y="0"/>
                </a:lnTo>
                <a:lnTo>
                  <a:pt x="0" y="1817345"/>
                </a:lnTo>
                <a:lnTo>
                  <a:pt x="61471" y="1816752"/>
                </a:lnTo>
                <a:cubicBezTo>
                  <a:pt x="944453" y="1831106"/>
                  <a:pt x="1497859" y="2155684"/>
                  <a:pt x="2012298" y="1939601"/>
                </a:cubicBezTo>
                <a:cubicBezTo>
                  <a:pt x="2760574" y="1625299"/>
                  <a:pt x="3253669" y="716375"/>
                  <a:pt x="3306484" y="119895"/>
                </a:cubicBezTo>
                <a:lnTo>
                  <a:pt x="3310764" y="0"/>
                </a:lnTo>
                <a:close/>
              </a:path>
            </a:pathLst>
          </a:cu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椭圆 5"/>
          <p:cNvSpPr/>
          <p:nvPr/>
        </p:nvSpPr>
        <p:spPr>
          <a:xfrm>
            <a:off x="3745734" y="6186298"/>
            <a:ext cx="390524" cy="390524"/>
          </a:xfrm>
          <a:prstGeom prst="ellipse">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278044" y="520735"/>
            <a:ext cx="565976" cy="565976"/>
          </a:xfrm>
          <a:prstGeom prst="ellipse">
            <a:avLst/>
          </a:prstGeom>
          <a:solidFill>
            <a:srgbClr val="143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650186" y="876147"/>
            <a:ext cx="6891630" cy="830997"/>
          </a:xfrm>
          <a:prstGeom prst="rect">
            <a:avLst/>
          </a:prstGeom>
          <a:noFill/>
        </p:spPr>
        <p:txBody>
          <a:bodyPr wrap="none">
            <a:spAutoFit/>
          </a:bodyPr>
          <a:lstStyle/>
          <a:p>
            <a:pPr algn="ctr"/>
            <a:r>
              <a:rPr lang="en-US" altLang="zh-CN" sz="4800" b="1" dirty="0">
                <a:solidFill>
                  <a:srgbClr val="DF6057"/>
                </a:solidFill>
                <a:cs typeface="+mn-ea"/>
                <a:sym typeface="+mn-lt"/>
              </a:rPr>
              <a:t>TABLE</a:t>
            </a:r>
            <a:r>
              <a:rPr lang="en-US" altLang="zh-CN" sz="4800" b="1" dirty="0">
                <a:solidFill>
                  <a:srgbClr val="244C36"/>
                </a:solidFill>
                <a:cs typeface="+mn-ea"/>
                <a:sym typeface="+mn-lt"/>
              </a:rPr>
              <a:t> </a:t>
            </a:r>
            <a:r>
              <a:rPr lang="en-US" altLang="zh-CN" sz="4800" b="1" dirty="0">
                <a:solidFill>
                  <a:srgbClr val="56BA94"/>
                </a:solidFill>
                <a:cs typeface="+mn-ea"/>
                <a:sym typeface="+mn-lt"/>
              </a:rPr>
              <a:t>OF</a:t>
            </a:r>
            <a:r>
              <a:rPr lang="en-US" altLang="zh-CN" sz="4800" b="1" dirty="0">
                <a:solidFill>
                  <a:srgbClr val="244C36"/>
                </a:solidFill>
                <a:cs typeface="+mn-ea"/>
                <a:sym typeface="+mn-lt"/>
              </a:rPr>
              <a:t> </a:t>
            </a:r>
            <a:r>
              <a:rPr lang="en-US" altLang="zh-CN" sz="4800" b="1" dirty="0">
                <a:solidFill>
                  <a:srgbClr val="F5C056"/>
                </a:solidFill>
                <a:cs typeface="+mn-ea"/>
                <a:sym typeface="+mn-lt"/>
              </a:rPr>
              <a:t>CONTENTS</a:t>
            </a:r>
            <a:endParaRPr lang="zh-CN" altLang="en-US" sz="4800" b="1" dirty="0">
              <a:solidFill>
                <a:srgbClr val="F5C056"/>
              </a:solidFill>
              <a:cs typeface="+mn-ea"/>
              <a:sym typeface="+mn-lt"/>
            </a:endParaRPr>
          </a:p>
        </p:txBody>
      </p:sp>
      <p:sp>
        <p:nvSpPr>
          <p:cNvPr id="10" name="文本框 9"/>
          <p:cNvSpPr txBox="1"/>
          <p:nvPr/>
        </p:nvSpPr>
        <p:spPr>
          <a:xfrm>
            <a:off x="3074145" y="1961210"/>
            <a:ext cx="679994" cy="769441"/>
          </a:xfrm>
          <a:prstGeom prst="rect">
            <a:avLst/>
          </a:prstGeom>
          <a:noFill/>
        </p:spPr>
        <p:txBody>
          <a:bodyPr wrap="none" rtlCol="0">
            <a:spAutoFit/>
          </a:bodyPr>
          <a:lstStyle/>
          <a:p>
            <a:pPr algn="ctr"/>
            <a:r>
              <a:rPr lang="en-US" altLang="zh-CN" sz="4400" dirty="0">
                <a:solidFill>
                  <a:srgbClr val="1431D7"/>
                </a:solidFill>
                <a:cs typeface="+mn-ea"/>
                <a:sym typeface="+mn-lt"/>
              </a:rPr>
              <a:t>01</a:t>
            </a:r>
            <a:endParaRPr lang="zh-CN" altLang="en-US" sz="4400" dirty="0">
              <a:solidFill>
                <a:srgbClr val="1431D7"/>
              </a:solidFill>
              <a:cs typeface="+mn-ea"/>
              <a:sym typeface="+mn-lt"/>
            </a:endParaRPr>
          </a:p>
        </p:txBody>
      </p:sp>
      <p:sp>
        <p:nvSpPr>
          <p:cNvPr id="11" name="文本框 10"/>
          <p:cNvSpPr txBox="1"/>
          <p:nvPr/>
        </p:nvSpPr>
        <p:spPr>
          <a:xfrm>
            <a:off x="1385356" y="2654916"/>
            <a:ext cx="4267200" cy="706755"/>
          </a:xfrm>
          <a:prstGeom prst="rect">
            <a:avLst/>
          </a:prstGeom>
          <a:noFill/>
        </p:spPr>
        <p:txBody>
          <a:bodyPr wrap="none" rtlCol="0">
            <a:spAutoFit/>
          </a:bodyPr>
          <a:lstStyle/>
          <a:p>
            <a:r>
              <a:rPr lang="zh-CN" altLang="en-US" sz="4000" b="1" dirty="0">
                <a:cs typeface="+mn-ea"/>
                <a:sym typeface="+mn-lt"/>
              </a:rPr>
              <a:t>时序动作检测介绍</a:t>
            </a:r>
            <a:endParaRPr lang="zh-CN" altLang="en-US" sz="4000" b="1" dirty="0">
              <a:cs typeface="+mn-ea"/>
              <a:sym typeface="+mn-lt"/>
            </a:endParaRPr>
          </a:p>
        </p:txBody>
      </p:sp>
      <p:sp>
        <p:nvSpPr>
          <p:cNvPr id="13" name="文本框 12"/>
          <p:cNvSpPr txBox="1"/>
          <p:nvPr/>
        </p:nvSpPr>
        <p:spPr>
          <a:xfrm>
            <a:off x="1139972" y="3287068"/>
            <a:ext cx="4869180" cy="368300"/>
          </a:xfrm>
          <a:prstGeom prst="rect">
            <a:avLst/>
          </a:prstGeom>
          <a:noFill/>
        </p:spPr>
        <p:txBody>
          <a:bodyPr wrap="none">
            <a:spAutoFit/>
          </a:bodyPr>
          <a:lstStyle/>
          <a:p>
            <a:pPr algn="ctr"/>
            <a:r>
              <a:rPr lang="zh-CN" altLang="en-US" dirty="0">
                <a:cs typeface="+mn-ea"/>
                <a:sym typeface="+mn-lt"/>
              </a:rPr>
              <a:t>Introduction to temporal action detection</a:t>
            </a:r>
            <a:endParaRPr lang="zh-CN" altLang="en-US" dirty="0">
              <a:cs typeface="+mn-ea"/>
              <a:sym typeface="+mn-lt"/>
            </a:endParaRPr>
          </a:p>
        </p:txBody>
      </p:sp>
      <p:sp>
        <p:nvSpPr>
          <p:cNvPr id="16" name="文本框 15"/>
          <p:cNvSpPr txBox="1"/>
          <p:nvPr/>
        </p:nvSpPr>
        <p:spPr>
          <a:xfrm>
            <a:off x="8169094" y="2022764"/>
            <a:ext cx="779380" cy="769441"/>
          </a:xfrm>
          <a:prstGeom prst="rect">
            <a:avLst/>
          </a:prstGeom>
          <a:noFill/>
        </p:spPr>
        <p:txBody>
          <a:bodyPr wrap="none" rtlCol="0">
            <a:spAutoFit/>
          </a:bodyPr>
          <a:lstStyle/>
          <a:p>
            <a:pPr algn="ctr"/>
            <a:r>
              <a:rPr lang="en-US" altLang="zh-CN" sz="4400" dirty="0">
                <a:solidFill>
                  <a:srgbClr val="1431D7"/>
                </a:solidFill>
                <a:cs typeface="+mn-ea"/>
                <a:sym typeface="+mn-lt"/>
              </a:rPr>
              <a:t>02</a:t>
            </a:r>
            <a:endParaRPr lang="zh-CN" altLang="en-US" sz="4400" dirty="0">
              <a:solidFill>
                <a:srgbClr val="1431D7"/>
              </a:solidFill>
              <a:cs typeface="+mn-ea"/>
              <a:sym typeface="+mn-lt"/>
            </a:endParaRPr>
          </a:p>
        </p:txBody>
      </p:sp>
      <p:sp>
        <p:nvSpPr>
          <p:cNvPr id="17" name="文本框 16"/>
          <p:cNvSpPr txBox="1"/>
          <p:nvPr/>
        </p:nvSpPr>
        <p:spPr>
          <a:xfrm>
            <a:off x="6797333" y="2730440"/>
            <a:ext cx="3756660" cy="706755"/>
          </a:xfrm>
          <a:prstGeom prst="rect">
            <a:avLst/>
          </a:prstGeom>
          <a:noFill/>
        </p:spPr>
        <p:txBody>
          <a:bodyPr wrap="none" rtlCol="0">
            <a:spAutoFit/>
          </a:bodyPr>
          <a:lstStyle/>
          <a:p>
            <a:r>
              <a:rPr lang="zh-CN" altLang="en-US" sz="4000" b="1" dirty="0">
                <a:cs typeface="+mn-ea"/>
                <a:sym typeface="+mn-lt"/>
              </a:rPr>
              <a:t>论文阅读及实验</a:t>
            </a:r>
            <a:endParaRPr lang="zh-CN" altLang="en-US" sz="4000" b="1" dirty="0">
              <a:cs typeface="+mn-ea"/>
              <a:sym typeface="+mn-lt"/>
            </a:endParaRPr>
          </a:p>
        </p:txBody>
      </p:sp>
      <p:sp>
        <p:nvSpPr>
          <p:cNvPr id="18" name="文本框 17"/>
          <p:cNvSpPr txBox="1"/>
          <p:nvPr/>
        </p:nvSpPr>
        <p:spPr>
          <a:xfrm>
            <a:off x="6837299" y="3348622"/>
            <a:ext cx="3726180" cy="368300"/>
          </a:xfrm>
          <a:prstGeom prst="rect">
            <a:avLst/>
          </a:prstGeom>
          <a:noFill/>
        </p:spPr>
        <p:txBody>
          <a:bodyPr wrap="none">
            <a:spAutoFit/>
          </a:bodyPr>
          <a:lstStyle/>
          <a:p>
            <a:pPr algn="ctr"/>
            <a:r>
              <a:rPr lang="en-US" altLang="zh-CN" dirty="0">
                <a:cs typeface="+mn-ea"/>
                <a:sym typeface="+mn-lt"/>
              </a:rPr>
              <a:t>Thesis analysis and Experiments</a:t>
            </a:r>
            <a:endParaRPr lang="en-US" altLang="zh-CN" dirty="0">
              <a:cs typeface="+mn-ea"/>
              <a:sym typeface="+mn-lt"/>
            </a:endParaRPr>
          </a:p>
        </p:txBody>
      </p:sp>
      <p:sp>
        <p:nvSpPr>
          <p:cNvPr id="29" name="文本框 28"/>
          <p:cNvSpPr txBox="1"/>
          <p:nvPr/>
        </p:nvSpPr>
        <p:spPr>
          <a:xfrm>
            <a:off x="5707494" y="4081109"/>
            <a:ext cx="777777" cy="769441"/>
          </a:xfrm>
          <a:prstGeom prst="rect">
            <a:avLst/>
          </a:prstGeom>
          <a:noFill/>
        </p:spPr>
        <p:txBody>
          <a:bodyPr wrap="none" rtlCol="0">
            <a:spAutoFit/>
          </a:bodyPr>
          <a:lstStyle/>
          <a:p>
            <a:pPr algn="ctr"/>
            <a:r>
              <a:rPr lang="en-US" altLang="zh-CN" sz="4400" dirty="0">
                <a:solidFill>
                  <a:srgbClr val="1431D7"/>
                </a:solidFill>
                <a:cs typeface="+mn-ea"/>
                <a:sym typeface="+mn-lt"/>
              </a:rPr>
              <a:t>03</a:t>
            </a:r>
            <a:endParaRPr lang="zh-CN" altLang="en-US" sz="4400" dirty="0">
              <a:solidFill>
                <a:srgbClr val="1431D7"/>
              </a:solidFill>
              <a:cs typeface="+mn-ea"/>
              <a:sym typeface="+mn-lt"/>
            </a:endParaRPr>
          </a:p>
        </p:txBody>
      </p:sp>
      <p:sp>
        <p:nvSpPr>
          <p:cNvPr id="34" name="文本框 33"/>
          <p:cNvSpPr txBox="1"/>
          <p:nvPr/>
        </p:nvSpPr>
        <p:spPr>
          <a:xfrm>
            <a:off x="4473868" y="4762074"/>
            <a:ext cx="3246120" cy="706755"/>
          </a:xfrm>
          <a:prstGeom prst="rect">
            <a:avLst/>
          </a:prstGeom>
          <a:noFill/>
        </p:spPr>
        <p:txBody>
          <a:bodyPr wrap="none" rtlCol="0">
            <a:spAutoFit/>
          </a:bodyPr>
          <a:lstStyle/>
          <a:p>
            <a:r>
              <a:rPr lang="zh-CN" altLang="en-US" sz="4000" b="1" dirty="0">
                <a:cs typeface="+mn-ea"/>
                <a:sym typeface="+mn-lt"/>
              </a:rPr>
              <a:t>未来工作计划</a:t>
            </a:r>
            <a:endParaRPr lang="zh-CN" altLang="en-US" sz="4000" b="1" dirty="0">
              <a:cs typeface="+mn-ea"/>
              <a:sym typeface="+mn-lt"/>
            </a:endParaRPr>
          </a:p>
        </p:txBody>
      </p:sp>
      <p:sp>
        <p:nvSpPr>
          <p:cNvPr id="35" name="文本框 34"/>
          <p:cNvSpPr txBox="1"/>
          <p:nvPr/>
        </p:nvSpPr>
        <p:spPr>
          <a:xfrm>
            <a:off x="4590707" y="5468521"/>
            <a:ext cx="3012364" cy="369332"/>
          </a:xfrm>
          <a:prstGeom prst="rect">
            <a:avLst/>
          </a:prstGeom>
          <a:noFill/>
        </p:spPr>
        <p:txBody>
          <a:bodyPr wrap="square">
            <a:spAutoFit/>
          </a:bodyPr>
          <a:lstStyle/>
          <a:p>
            <a:pPr algn="ctr"/>
            <a:r>
              <a:rPr lang="en-US" altLang="zh-CN" dirty="0">
                <a:cs typeface="+mn-ea"/>
                <a:sym typeface="+mn-lt"/>
              </a:rPr>
              <a:t>quarterly work plan</a:t>
            </a:r>
            <a:endParaRPr lang="zh-CN" altLang="en-US" dirty="0">
              <a:cs typeface="+mn-ea"/>
              <a:sym typeface="+mn-lt"/>
            </a:endParaRPr>
          </a:p>
        </p:txBody>
      </p:sp>
      <p:sp>
        <p:nvSpPr>
          <p:cNvPr id="25"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形状 28"/>
          <p:cNvSpPr/>
          <p:nvPr/>
        </p:nvSpPr>
        <p:spPr>
          <a:xfrm flipH="1">
            <a:off x="-9039" y="684091"/>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 name="文本框 1"/>
          <p:cNvSpPr txBox="1"/>
          <p:nvPr/>
        </p:nvSpPr>
        <p:spPr>
          <a:xfrm>
            <a:off x="1857256" y="964429"/>
            <a:ext cx="2448106" cy="3154710"/>
          </a:xfrm>
          <a:prstGeom prst="rect">
            <a:avLst/>
          </a:prstGeom>
          <a:noFill/>
        </p:spPr>
        <p:txBody>
          <a:bodyPr wrap="none">
            <a:spAutoFit/>
          </a:bodyPr>
          <a:lstStyle/>
          <a:p>
            <a:r>
              <a:rPr lang="en-US" altLang="zh-CN" sz="19900" b="1" dirty="0">
                <a:solidFill>
                  <a:srgbClr val="E4E4E4"/>
                </a:solidFill>
                <a:cs typeface="+mn-ea"/>
                <a:sym typeface="+mn-lt"/>
              </a:rPr>
              <a:t>01</a:t>
            </a:r>
            <a:endParaRPr lang="en-US" altLang="zh-CN" sz="19900" b="1" dirty="0">
              <a:solidFill>
                <a:srgbClr val="E4E4E4"/>
              </a:solidFill>
              <a:cs typeface="+mn-ea"/>
              <a:sym typeface="+mn-lt"/>
            </a:endParaRPr>
          </a:p>
        </p:txBody>
      </p:sp>
      <p:sp>
        <p:nvSpPr>
          <p:cNvPr id="3" name="文本框 2"/>
          <p:cNvSpPr txBox="1"/>
          <p:nvPr/>
        </p:nvSpPr>
        <p:spPr>
          <a:xfrm>
            <a:off x="1196221" y="3304674"/>
            <a:ext cx="7528560" cy="1198880"/>
          </a:xfrm>
          <a:prstGeom prst="rect">
            <a:avLst/>
          </a:prstGeom>
          <a:noFill/>
        </p:spPr>
        <p:txBody>
          <a:bodyPr wrap="none">
            <a:spAutoFit/>
          </a:bodyPr>
          <a:lstStyle>
            <a:defPPr>
              <a:defRPr lang="zh-CN"/>
            </a:defPPr>
            <a:lvl1pPr>
              <a:defRPr sz="7200" b="1">
                <a:latin typeface="Arial" panose="020B0604020202020204"/>
                <a:ea typeface="微软雅黑" panose="020B0503020204020204" pitchFamily="34" charset="-122"/>
              </a:defRPr>
            </a:lvl1pPr>
          </a:lstStyle>
          <a:p>
            <a:r>
              <a:rPr lang="zh-CN" altLang="en-US" dirty="0">
                <a:latin typeface="+mn-lt"/>
                <a:ea typeface="+mn-ea"/>
                <a:cs typeface="+mn-ea"/>
                <a:sym typeface="+mn-lt"/>
              </a:rPr>
              <a:t>时序动作检测介绍</a:t>
            </a:r>
            <a:endParaRPr lang="zh-CN" altLang="en-US" dirty="0">
              <a:latin typeface="+mn-lt"/>
              <a:ea typeface="+mn-ea"/>
              <a:cs typeface="+mn-ea"/>
              <a:sym typeface="+mn-lt"/>
            </a:endParaRPr>
          </a:p>
        </p:txBody>
      </p:sp>
      <p:sp>
        <p:nvSpPr>
          <p:cNvPr id="4" name="文本框 3"/>
          <p:cNvSpPr txBox="1"/>
          <p:nvPr/>
        </p:nvSpPr>
        <p:spPr>
          <a:xfrm>
            <a:off x="1857256" y="4463037"/>
            <a:ext cx="5545718" cy="337185"/>
          </a:xfrm>
          <a:prstGeom prst="rect">
            <a:avLst/>
          </a:prstGeom>
          <a:noFill/>
        </p:spPr>
        <p:txBody>
          <a:bodyPr wrap="square">
            <a:spAutoFit/>
          </a:bodyPr>
          <a:lstStyle/>
          <a:p>
            <a:r>
              <a:rPr lang="en-US" altLang="zh-CN" sz="1600" b="0" i="0" dirty="0">
                <a:solidFill>
                  <a:srgbClr val="444444"/>
                </a:solidFill>
                <a:effectLst/>
                <a:cs typeface="+mn-ea"/>
                <a:sym typeface="+mn-lt"/>
              </a:rPr>
              <a:t>Introduction to temporal action detection</a:t>
            </a:r>
            <a:endParaRPr lang="en-US" altLang="zh-CN" sz="1600" b="0" i="0" dirty="0">
              <a:solidFill>
                <a:srgbClr val="444444"/>
              </a:solidFill>
              <a:effectLst/>
              <a:cs typeface="+mn-ea"/>
              <a:sym typeface="+mn-lt"/>
            </a:endParaRPr>
          </a:p>
        </p:txBody>
      </p:sp>
      <p:grpSp>
        <p:nvGrpSpPr>
          <p:cNvPr id="5" name="组合 4"/>
          <p:cNvGrpSpPr/>
          <p:nvPr/>
        </p:nvGrpSpPr>
        <p:grpSpPr>
          <a:xfrm>
            <a:off x="1857256" y="4924350"/>
            <a:ext cx="1607961" cy="424542"/>
            <a:chOff x="6264155" y="5853029"/>
            <a:chExt cx="1607961" cy="424542"/>
          </a:xfrm>
          <a:solidFill>
            <a:srgbClr val="F5C056"/>
          </a:solidFill>
        </p:grpSpPr>
        <p:grpSp>
          <p:nvGrpSpPr>
            <p:cNvPr id="6" name="组合 5"/>
            <p:cNvGrpSpPr/>
            <p:nvPr/>
          </p:nvGrpSpPr>
          <p:grpSpPr>
            <a:xfrm>
              <a:off x="6787458" y="5931406"/>
              <a:ext cx="1084658" cy="227021"/>
              <a:chOff x="7026136" y="52050"/>
              <a:chExt cx="1084658" cy="227021"/>
            </a:xfrm>
            <a:grpFill/>
          </p:grpSpPr>
          <p:sp>
            <p:nvSpPr>
              <p:cNvPr id="8" name="椭圆 7"/>
              <p:cNvSpPr/>
              <p:nvPr/>
            </p:nvSpPr>
            <p:spPr>
              <a:xfrm>
                <a:off x="7026136"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7169075"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312015"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7454954"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597893"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40833"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883772"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026712"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026136"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7169075"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312015"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454954"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597893"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740833"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83772"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8026712"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乘号 6"/>
            <p:cNvSpPr/>
            <p:nvPr/>
          </p:nvSpPr>
          <p:spPr>
            <a:xfrm>
              <a:off x="6264155" y="5853029"/>
              <a:ext cx="424542" cy="424542"/>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任意多边形: 形状 23"/>
          <p:cNvSpPr/>
          <p:nvPr/>
        </p:nvSpPr>
        <p:spPr>
          <a:xfrm rot="10800000" flipH="1" flipV="1">
            <a:off x="-36576" y="0"/>
            <a:ext cx="3146771" cy="1431143"/>
          </a:xfrm>
          <a:custGeom>
            <a:avLst/>
            <a:gdLst>
              <a:gd name="connsiteX0" fmla="*/ 0 w 6571385"/>
              <a:gd name="connsiteY0" fmla="*/ 0 h 2881746"/>
              <a:gd name="connsiteX1" fmla="*/ 6571385 w 6571385"/>
              <a:gd name="connsiteY1" fmla="*/ 0 h 2881746"/>
              <a:gd name="connsiteX2" fmla="*/ 6568464 w 6571385"/>
              <a:gd name="connsiteY2" fmla="*/ 86591 h 2881746"/>
              <a:gd name="connsiteX3" fmla="*/ 5846620 w 6571385"/>
              <a:gd name="connsiteY3" fmla="*/ 1343892 h 2881746"/>
              <a:gd name="connsiteX4" fmla="*/ 3394367 w 6571385"/>
              <a:gd name="connsiteY4" fmla="*/ 1468581 h 2881746"/>
              <a:gd name="connsiteX5" fmla="*/ 1468585 w 6571385"/>
              <a:gd name="connsiteY5" fmla="*/ 2881746 h 2881746"/>
              <a:gd name="connsiteX6" fmla="*/ 94766 w 6571385"/>
              <a:gd name="connsiteY6" fmla="*/ 2115619 h 2881746"/>
              <a:gd name="connsiteX7" fmla="*/ 0 w 6571385"/>
              <a:gd name="connsiteY7" fmla="*/ 2024337 h 2881746"/>
              <a:gd name="connsiteX0-1" fmla="*/ 0 w 6571385"/>
              <a:gd name="connsiteY0-2" fmla="*/ 0 h 2881746"/>
              <a:gd name="connsiteX1-3" fmla="*/ 6571385 w 6571385"/>
              <a:gd name="connsiteY1-4" fmla="*/ 0 h 2881746"/>
              <a:gd name="connsiteX2-5" fmla="*/ 6568464 w 6571385"/>
              <a:gd name="connsiteY2-6" fmla="*/ 86591 h 2881746"/>
              <a:gd name="connsiteX3-7" fmla="*/ 5846620 w 6571385"/>
              <a:gd name="connsiteY3-8" fmla="*/ 1343892 h 2881746"/>
              <a:gd name="connsiteX4-9" fmla="*/ 3394367 w 6571385"/>
              <a:gd name="connsiteY4-10" fmla="*/ 1468581 h 2881746"/>
              <a:gd name="connsiteX5-11" fmla="*/ 1468585 w 6571385"/>
              <a:gd name="connsiteY5-12" fmla="*/ 2881746 h 2881746"/>
              <a:gd name="connsiteX6-13" fmla="*/ 94766 w 6571385"/>
              <a:gd name="connsiteY6-14" fmla="*/ 2115619 h 2881746"/>
              <a:gd name="connsiteX7-15" fmla="*/ 0 w 6571385"/>
              <a:gd name="connsiteY7-16" fmla="*/ 2024337 h 2881746"/>
              <a:gd name="connsiteX8" fmla="*/ 0 w 6571385"/>
              <a:gd name="connsiteY8" fmla="*/ 0 h 2881746"/>
              <a:gd name="connsiteX0-17" fmla="*/ 0 w 6571385"/>
              <a:gd name="connsiteY0-18" fmla="*/ 0 h 2883320"/>
              <a:gd name="connsiteX1-19" fmla="*/ 6571385 w 6571385"/>
              <a:gd name="connsiteY1-20" fmla="*/ 0 h 2883320"/>
              <a:gd name="connsiteX2-21" fmla="*/ 6568464 w 6571385"/>
              <a:gd name="connsiteY2-22" fmla="*/ 86591 h 2883320"/>
              <a:gd name="connsiteX3-23" fmla="*/ 5846620 w 6571385"/>
              <a:gd name="connsiteY3-24" fmla="*/ 1343892 h 2883320"/>
              <a:gd name="connsiteX4-25" fmla="*/ 3394367 w 6571385"/>
              <a:gd name="connsiteY4-26" fmla="*/ 1468581 h 2883320"/>
              <a:gd name="connsiteX5-27" fmla="*/ 1468585 w 6571385"/>
              <a:gd name="connsiteY5-28" fmla="*/ 2881746 h 2883320"/>
              <a:gd name="connsiteX6-29" fmla="*/ 94766 w 6571385"/>
              <a:gd name="connsiteY6-30" fmla="*/ 2115619 h 2883320"/>
              <a:gd name="connsiteX7-31" fmla="*/ 0 w 6571385"/>
              <a:gd name="connsiteY7-32" fmla="*/ 2024337 h 2883320"/>
              <a:gd name="connsiteX8-33" fmla="*/ 0 w 6571385"/>
              <a:gd name="connsiteY8-34" fmla="*/ 0 h 2883320"/>
              <a:gd name="connsiteX0-35" fmla="*/ 0 w 6571385"/>
              <a:gd name="connsiteY0-36" fmla="*/ 0 h 2883320"/>
              <a:gd name="connsiteX1-37" fmla="*/ 6571385 w 6571385"/>
              <a:gd name="connsiteY1-38" fmla="*/ 0 h 2883320"/>
              <a:gd name="connsiteX2-39" fmla="*/ 6568464 w 6571385"/>
              <a:gd name="connsiteY2-40" fmla="*/ 86591 h 2883320"/>
              <a:gd name="connsiteX3-41" fmla="*/ 5846620 w 6571385"/>
              <a:gd name="connsiteY3-42" fmla="*/ 1343892 h 2883320"/>
              <a:gd name="connsiteX4-43" fmla="*/ 3394367 w 6571385"/>
              <a:gd name="connsiteY4-44" fmla="*/ 1468581 h 2883320"/>
              <a:gd name="connsiteX5-45" fmla="*/ 1508609 w 6571385"/>
              <a:gd name="connsiteY5-46" fmla="*/ 2881746 h 2883320"/>
              <a:gd name="connsiteX6-47" fmla="*/ 94766 w 6571385"/>
              <a:gd name="connsiteY6-48" fmla="*/ 2115619 h 2883320"/>
              <a:gd name="connsiteX7-49" fmla="*/ 0 w 6571385"/>
              <a:gd name="connsiteY7-50" fmla="*/ 2024337 h 2883320"/>
              <a:gd name="connsiteX8-51" fmla="*/ 0 w 6571385"/>
              <a:gd name="connsiteY8-52" fmla="*/ 0 h 2883320"/>
              <a:gd name="connsiteX0-53" fmla="*/ 0 w 6571385"/>
              <a:gd name="connsiteY0-54" fmla="*/ 0 h 2883320"/>
              <a:gd name="connsiteX1-55" fmla="*/ 6571385 w 6571385"/>
              <a:gd name="connsiteY1-56" fmla="*/ 0 h 2883320"/>
              <a:gd name="connsiteX2-57" fmla="*/ 6568464 w 6571385"/>
              <a:gd name="connsiteY2-58" fmla="*/ 86591 h 2883320"/>
              <a:gd name="connsiteX3-59" fmla="*/ 5846620 w 6571385"/>
              <a:gd name="connsiteY3-60" fmla="*/ 1343892 h 2883320"/>
              <a:gd name="connsiteX4-61" fmla="*/ 3454404 w 6571385"/>
              <a:gd name="connsiteY4-62" fmla="*/ 1458575 h 2883320"/>
              <a:gd name="connsiteX5-63" fmla="*/ 1508609 w 6571385"/>
              <a:gd name="connsiteY5-64" fmla="*/ 2881746 h 2883320"/>
              <a:gd name="connsiteX6-65" fmla="*/ 94766 w 6571385"/>
              <a:gd name="connsiteY6-66" fmla="*/ 2115619 h 2883320"/>
              <a:gd name="connsiteX7-67" fmla="*/ 0 w 6571385"/>
              <a:gd name="connsiteY7-68" fmla="*/ 2024337 h 2883320"/>
              <a:gd name="connsiteX8-69" fmla="*/ 0 w 6571385"/>
              <a:gd name="connsiteY8-70" fmla="*/ 0 h 2883320"/>
              <a:gd name="connsiteX0-71" fmla="*/ 0 w 6571385"/>
              <a:gd name="connsiteY0-72" fmla="*/ 0 h 2883320"/>
              <a:gd name="connsiteX1-73" fmla="*/ 6571385 w 6571385"/>
              <a:gd name="connsiteY1-74" fmla="*/ 0 h 2883320"/>
              <a:gd name="connsiteX2-75" fmla="*/ 6568464 w 6571385"/>
              <a:gd name="connsiteY2-76" fmla="*/ 86591 h 2883320"/>
              <a:gd name="connsiteX3-77" fmla="*/ 5846620 w 6571385"/>
              <a:gd name="connsiteY3-78" fmla="*/ 1343892 h 2883320"/>
              <a:gd name="connsiteX4-79" fmla="*/ 3454404 w 6571385"/>
              <a:gd name="connsiteY4-80" fmla="*/ 1458575 h 2883320"/>
              <a:gd name="connsiteX5-81" fmla="*/ 1508609 w 6571385"/>
              <a:gd name="connsiteY5-82" fmla="*/ 2881746 h 2883320"/>
              <a:gd name="connsiteX6-83" fmla="*/ 94766 w 6571385"/>
              <a:gd name="connsiteY6-84" fmla="*/ 2115619 h 2883320"/>
              <a:gd name="connsiteX7-85" fmla="*/ 0 w 6571385"/>
              <a:gd name="connsiteY7-86" fmla="*/ 2024337 h 2883320"/>
              <a:gd name="connsiteX8-87" fmla="*/ 0 w 6571385"/>
              <a:gd name="connsiteY8-88" fmla="*/ 0 h 2883320"/>
              <a:gd name="connsiteX0-89" fmla="*/ 0 w 6571385"/>
              <a:gd name="connsiteY0-90" fmla="*/ 0 h 2883320"/>
              <a:gd name="connsiteX1-91" fmla="*/ 6571385 w 6571385"/>
              <a:gd name="connsiteY1-92" fmla="*/ 0 h 2883320"/>
              <a:gd name="connsiteX2-93" fmla="*/ 6568464 w 6571385"/>
              <a:gd name="connsiteY2-94" fmla="*/ 86591 h 2883320"/>
              <a:gd name="connsiteX3-95" fmla="*/ 5846620 w 6571385"/>
              <a:gd name="connsiteY3-96" fmla="*/ 1343892 h 2883320"/>
              <a:gd name="connsiteX4-97" fmla="*/ 3504435 w 6571385"/>
              <a:gd name="connsiteY4-98" fmla="*/ 1448569 h 2883320"/>
              <a:gd name="connsiteX5-99" fmla="*/ 1508609 w 6571385"/>
              <a:gd name="connsiteY5-100" fmla="*/ 2881746 h 2883320"/>
              <a:gd name="connsiteX6-101" fmla="*/ 94766 w 6571385"/>
              <a:gd name="connsiteY6-102" fmla="*/ 2115619 h 2883320"/>
              <a:gd name="connsiteX7-103" fmla="*/ 0 w 6571385"/>
              <a:gd name="connsiteY7-104" fmla="*/ 2024337 h 2883320"/>
              <a:gd name="connsiteX8-105" fmla="*/ 0 w 6571385"/>
              <a:gd name="connsiteY8-106" fmla="*/ 0 h 28833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6571385" h="2883320">
                <a:moveTo>
                  <a:pt x="0" y="0"/>
                </a:moveTo>
                <a:lnTo>
                  <a:pt x="6571385" y="0"/>
                </a:lnTo>
                <a:lnTo>
                  <a:pt x="6568464" y="86591"/>
                </a:lnTo>
                <a:cubicBezTo>
                  <a:pt x="6532420" y="517382"/>
                  <a:pt x="6357291" y="1116896"/>
                  <a:pt x="5846620" y="1343892"/>
                </a:cubicBezTo>
                <a:cubicBezTo>
                  <a:pt x="5335949" y="1570888"/>
                  <a:pt x="4427558" y="1092200"/>
                  <a:pt x="3504435" y="1448569"/>
                </a:cubicBezTo>
                <a:cubicBezTo>
                  <a:pt x="2581312" y="1804938"/>
                  <a:pt x="2479967" y="2821709"/>
                  <a:pt x="1508609" y="2881746"/>
                </a:cubicBezTo>
                <a:cubicBezTo>
                  <a:pt x="901511" y="2911764"/>
                  <a:pt x="524744" y="2507421"/>
                  <a:pt x="94766" y="2115619"/>
                </a:cubicBezTo>
                <a:lnTo>
                  <a:pt x="0" y="2024337"/>
                </a:lnTo>
                <a:lnTo>
                  <a:pt x="0" y="0"/>
                </a:lnTo>
                <a:close/>
              </a:path>
            </a:pathLst>
          </a:cu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7" name="任意多边形: 形状 26"/>
          <p:cNvSpPr/>
          <p:nvPr/>
        </p:nvSpPr>
        <p:spPr>
          <a:xfrm flipV="1">
            <a:off x="9688010" y="0"/>
            <a:ext cx="2498810" cy="2678546"/>
          </a:xfrm>
          <a:custGeom>
            <a:avLst/>
            <a:gdLst>
              <a:gd name="connsiteX0" fmla="*/ 4284601 w 4316838"/>
              <a:gd name="connsiteY0" fmla="*/ 0 h 4628292"/>
              <a:gd name="connsiteX1" fmla="*/ 4316838 w 4316838"/>
              <a:gd name="connsiteY1" fmla="*/ 252 h 4628292"/>
              <a:gd name="connsiteX2" fmla="*/ 4316838 w 4316838"/>
              <a:gd name="connsiteY2" fmla="*/ 4628292 h 4628292"/>
              <a:gd name="connsiteX3" fmla="*/ 20942 w 4316838"/>
              <a:gd name="connsiteY3" fmla="*/ 4628292 h 4628292"/>
              <a:gd name="connsiteX4" fmla="*/ 6590 w 4316838"/>
              <a:gd name="connsiteY4" fmla="*/ 4550373 h 4628292"/>
              <a:gd name="connsiteX5" fmla="*/ 869085 w 4316838"/>
              <a:gd name="connsiteY5" fmla="*/ 2282134 h 4628292"/>
              <a:gd name="connsiteX6" fmla="*/ 2958624 w 4316838"/>
              <a:gd name="connsiteY6" fmla="*/ 1343671 h 4628292"/>
              <a:gd name="connsiteX7" fmla="*/ 3567695 w 4316838"/>
              <a:gd name="connsiteY7" fmla="*/ 401562 h 4628292"/>
              <a:gd name="connsiteX8" fmla="*/ 4284601 w 4316838"/>
              <a:gd name="connsiteY8" fmla="*/ 0 h 4628292"/>
              <a:gd name="connsiteX0-1" fmla="*/ 4286238 w 4318475"/>
              <a:gd name="connsiteY0-2" fmla="*/ 0 h 4628292"/>
              <a:gd name="connsiteX1-3" fmla="*/ 4318475 w 4318475"/>
              <a:gd name="connsiteY1-4" fmla="*/ 252 h 4628292"/>
              <a:gd name="connsiteX2-5" fmla="*/ 4318475 w 4318475"/>
              <a:gd name="connsiteY2-6" fmla="*/ 4628292 h 4628292"/>
              <a:gd name="connsiteX3-7" fmla="*/ 22579 w 4318475"/>
              <a:gd name="connsiteY3-8" fmla="*/ 4628292 h 4628292"/>
              <a:gd name="connsiteX4-9" fmla="*/ 8227 w 4318475"/>
              <a:gd name="connsiteY4-10" fmla="*/ 4550373 h 4628292"/>
              <a:gd name="connsiteX5-11" fmla="*/ 746031 w 4318475"/>
              <a:gd name="connsiteY5-12" fmla="*/ 2323698 h 4628292"/>
              <a:gd name="connsiteX6-13" fmla="*/ 2960261 w 4318475"/>
              <a:gd name="connsiteY6-14" fmla="*/ 1343671 h 4628292"/>
              <a:gd name="connsiteX7-15" fmla="*/ 3569332 w 4318475"/>
              <a:gd name="connsiteY7-16" fmla="*/ 401562 h 4628292"/>
              <a:gd name="connsiteX8-17" fmla="*/ 4286238 w 4318475"/>
              <a:gd name="connsiteY8-18" fmla="*/ 0 h 4628292"/>
              <a:gd name="connsiteX0-19" fmla="*/ 4286552 w 4318789"/>
              <a:gd name="connsiteY0-20" fmla="*/ 0 h 4628292"/>
              <a:gd name="connsiteX1-21" fmla="*/ 4318789 w 4318789"/>
              <a:gd name="connsiteY1-22" fmla="*/ 252 h 4628292"/>
              <a:gd name="connsiteX2-23" fmla="*/ 4318789 w 4318789"/>
              <a:gd name="connsiteY2-24" fmla="*/ 4628292 h 4628292"/>
              <a:gd name="connsiteX3-25" fmla="*/ 22893 w 4318789"/>
              <a:gd name="connsiteY3-26" fmla="*/ 4628292 h 4628292"/>
              <a:gd name="connsiteX4-27" fmla="*/ 8541 w 4318789"/>
              <a:gd name="connsiteY4-28" fmla="*/ 4550373 h 4628292"/>
              <a:gd name="connsiteX5-29" fmla="*/ 746345 w 4318789"/>
              <a:gd name="connsiteY5-30" fmla="*/ 2323698 h 4628292"/>
              <a:gd name="connsiteX6-31" fmla="*/ 2960575 w 4318789"/>
              <a:gd name="connsiteY6-32" fmla="*/ 1343671 h 4628292"/>
              <a:gd name="connsiteX7-33" fmla="*/ 3569646 w 4318789"/>
              <a:gd name="connsiteY7-34" fmla="*/ 401562 h 4628292"/>
              <a:gd name="connsiteX8-35" fmla="*/ 4286552 w 4318789"/>
              <a:gd name="connsiteY8-36" fmla="*/ 0 h 4628292"/>
              <a:gd name="connsiteX0-37" fmla="*/ 4285486 w 4317723"/>
              <a:gd name="connsiteY0-38" fmla="*/ 0 h 4628292"/>
              <a:gd name="connsiteX1-39" fmla="*/ 4317723 w 4317723"/>
              <a:gd name="connsiteY1-40" fmla="*/ 252 h 4628292"/>
              <a:gd name="connsiteX2-41" fmla="*/ 4317723 w 4317723"/>
              <a:gd name="connsiteY2-42" fmla="*/ 4628292 h 4628292"/>
              <a:gd name="connsiteX3-43" fmla="*/ 21827 w 4317723"/>
              <a:gd name="connsiteY3-44" fmla="*/ 4628292 h 4628292"/>
              <a:gd name="connsiteX4-45" fmla="*/ 7475 w 4317723"/>
              <a:gd name="connsiteY4-46" fmla="*/ 4550373 h 4628292"/>
              <a:gd name="connsiteX5-47" fmla="*/ 814552 w 4317723"/>
              <a:gd name="connsiteY5-48" fmla="*/ 2392971 h 4628292"/>
              <a:gd name="connsiteX6-49" fmla="*/ 2959509 w 4317723"/>
              <a:gd name="connsiteY6-50" fmla="*/ 1343671 h 4628292"/>
              <a:gd name="connsiteX7-51" fmla="*/ 3568580 w 4317723"/>
              <a:gd name="connsiteY7-52" fmla="*/ 401562 h 4628292"/>
              <a:gd name="connsiteX8-53" fmla="*/ 4285486 w 4317723"/>
              <a:gd name="connsiteY8-54" fmla="*/ 0 h 4628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17723" h="4628292">
                <a:moveTo>
                  <a:pt x="4285486" y="0"/>
                </a:moveTo>
                <a:lnTo>
                  <a:pt x="4317723" y="252"/>
                </a:lnTo>
                <a:lnTo>
                  <a:pt x="4317723" y="4628292"/>
                </a:lnTo>
                <a:lnTo>
                  <a:pt x="21827" y="4628292"/>
                </a:lnTo>
                <a:lnTo>
                  <a:pt x="7475" y="4550373"/>
                </a:lnTo>
                <a:cubicBezTo>
                  <a:pt x="-66059" y="3848073"/>
                  <a:pt x="417602" y="2868049"/>
                  <a:pt x="814552" y="2392971"/>
                </a:cubicBezTo>
                <a:cubicBezTo>
                  <a:pt x="1307299" y="1803242"/>
                  <a:pt x="2502813" y="1652481"/>
                  <a:pt x="2959509" y="1343671"/>
                </a:cubicBezTo>
                <a:cubicBezTo>
                  <a:pt x="3416205" y="1034861"/>
                  <a:pt x="3336960" y="748108"/>
                  <a:pt x="3568580" y="401562"/>
                </a:cubicBezTo>
                <a:cubicBezTo>
                  <a:pt x="3808592" y="117430"/>
                  <a:pt x="4059965" y="26965"/>
                  <a:pt x="4285486" y="0"/>
                </a:cubicBezTo>
                <a:close/>
              </a:path>
            </a:pathLst>
          </a:cu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28" name="任意多边形: 形状 27"/>
          <p:cNvSpPr/>
          <p:nvPr/>
        </p:nvSpPr>
        <p:spPr>
          <a:xfrm rot="10800000" flipH="1">
            <a:off x="-36576" y="4398021"/>
            <a:ext cx="3068799" cy="2505463"/>
          </a:xfrm>
          <a:custGeom>
            <a:avLst/>
            <a:gdLst>
              <a:gd name="connsiteX0" fmla="*/ 3310764 w 3310764"/>
              <a:gd name="connsiteY0" fmla="*/ 0 h 1949275"/>
              <a:gd name="connsiteX1" fmla="*/ 0 w 3310764"/>
              <a:gd name="connsiteY1" fmla="*/ 0 h 1949275"/>
              <a:gd name="connsiteX2" fmla="*/ 0 w 3310764"/>
              <a:gd name="connsiteY2" fmla="*/ 1817345 h 1949275"/>
              <a:gd name="connsiteX3" fmla="*/ 61471 w 3310764"/>
              <a:gd name="connsiteY3" fmla="*/ 1816752 h 1949275"/>
              <a:gd name="connsiteX4" fmla="*/ 2248781 w 3310764"/>
              <a:gd name="connsiteY4" fmla="*/ 1860773 h 1949275"/>
              <a:gd name="connsiteX5" fmla="*/ 3306484 w 3310764"/>
              <a:gd name="connsiteY5" fmla="*/ 119895 h 1949275"/>
              <a:gd name="connsiteX0-1" fmla="*/ 3310764 w 3310764"/>
              <a:gd name="connsiteY0-2" fmla="*/ 0 h 2013586"/>
              <a:gd name="connsiteX1-3" fmla="*/ 0 w 3310764"/>
              <a:gd name="connsiteY1-4" fmla="*/ 0 h 2013586"/>
              <a:gd name="connsiteX2-5" fmla="*/ 0 w 3310764"/>
              <a:gd name="connsiteY2-6" fmla="*/ 1817345 h 2013586"/>
              <a:gd name="connsiteX3-7" fmla="*/ 61471 w 3310764"/>
              <a:gd name="connsiteY3-8" fmla="*/ 1816752 h 2013586"/>
              <a:gd name="connsiteX4-9" fmla="*/ 2012298 w 3310764"/>
              <a:gd name="connsiteY4-10" fmla="*/ 1939601 h 2013586"/>
              <a:gd name="connsiteX5-11" fmla="*/ 3306484 w 3310764"/>
              <a:gd name="connsiteY5-12" fmla="*/ 119895 h 2013586"/>
              <a:gd name="connsiteX6" fmla="*/ 3310764 w 3310764"/>
              <a:gd name="connsiteY6" fmla="*/ 0 h 2013586"/>
              <a:gd name="connsiteX0-13" fmla="*/ 3310764 w 3310764"/>
              <a:gd name="connsiteY0-14" fmla="*/ 0 h 1993348"/>
              <a:gd name="connsiteX1-15" fmla="*/ 0 w 3310764"/>
              <a:gd name="connsiteY1-16" fmla="*/ 0 h 1993348"/>
              <a:gd name="connsiteX2-17" fmla="*/ 0 w 3310764"/>
              <a:gd name="connsiteY2-18" fmla="*/ 1817345 h 1993348"/>
              <a:gd name="connsiteX3-19" fmla="*/ 236955 w 3310764"/>
              <a:gd name="connsiteY3-20" fmla="*/ 1637037 h 1993348"/>
              <a:gd name="connsiteX4-21" fmla="*/ 2012298 w 3310764"/>
              <a:gd name="connsiteY4-22" fmla="*/ 1939601 h 1993348"/>
              <a:gd name="connsiteX5-23" fmla="*/ 3306484 w 3310764"/>
              <a:gd name="connsiteY5-24" fmla="*/ 119895 h 1993348"/>
              <a:gd name="connsiteX6-25" fmla="*/ 3310764 w 3310764"/>
              <a:gd name="connsiteY6-26" fmla="*/ 0 h 1993348"/>
              <a:gd name="connsiteX0-27" fmla="*/ 3310764 w 3310764"/>
              <a:gd name="connsiteY0-28" fmla="*/ 0 h 1987305"/>
              <a:gd name="connsiteX1-29" fmla="*/ 0 w 3310764"/>
              <a:gd name="connsiteY1-30" fmla="*/ 0 h 1987305"/>
              <a:gd name="connsiteX2-31" fmla="*/ 0 w 3310764"/>
              <a:gd name="connsiteY2-32" fmla="*/ 1817345 h 1987305"/>
              <a:gd name="connsiteX3-33" fmla="*/ 625527 w 3310764"/>
              <a:gd name="connsiteY3-34" fmla="*/ 1554091 h 1987305"/>
              <a:gd name="connsiteX4-35" fmla="*/ 2012298 w 3310764"/>
              <a:gd name="connsiteY4-36" fmla="*/ 1939601 h 1987305"/>
              <a:gd name="connsiteX5-37" fmla="*/ 3306484 w 3310764"/>
              <a:gd name="connsiteY5-38" fmla="*/ 119895 h 1987305"/>
              <a:gd name="connsiteX6-39" fmla="*/ 3310764 w 3310764"/>
              <a:gd name="connsiteY6-40" fmla="*/ 0 h 1987305"/>
              <a:gd name="connsiteX0-41" fmla="*/ 3310764 w 3310764"/>
              <a:gd name="connsiteY0-42" fmla="*/ 0 h 1822933"/>
              <a:gd name="connsiteX1-43" fmla="*/ 0 w 3310764"/>
              <a:gd name="connsiteY1-44" fmla="*/ 0 h 1822933"/>
              <a:gd name="connsiteX2-45" fmla="*/ 0 w 3310764"/>
              <a:gd name="connsiteY2-46" fmla="*/ 1817345 h 1822933"/>
              <a:gd name="connsiteX3-47" fmla="*/ 625527 w 3310764"/>
              <a:gd name="connsiteY3-48" fmla="*/ 1554091 h 1822933"/>
              <a:gd name="connsiteX4-49" fmla="*/ 2187783 w 3310764"/>
              <a:gd name="connsiteY4-50" fmla="*/ 1759886 h 1822933"/>
              <a:gd name="connsiteX5-51" fmla="*/ 3306484 w 3310764"/>
              <a:gd name="connsiteY5-52" fmla="*/ 119895 h 1822933"/>
              <a:gd name="connsiteX6-53" fmla="*/ 3310764 w 3310764"/>
              <a:gd name="connsiteY6-54" fmla="*/ 0 h 1822933"/>
              <a:gd name="connsiteX0-55" fmla="*/ 3323298 w 3323298"/>
              <a:gd name="connsiteY0-56" fmla="*/ 0 h 2992406"/>
              <a:gd name="connsiteX1-57" fmla="*/ 12534 w 3323298"/>
              <a:gd name="connsiteY1-58" fmla="*/ 0 h 2992406"/>
              <a:gd name="connsiteX2-59" fmla="*/ 0 w 3323298"/>
              <a:gd name="connsiteY2-60" fmla="*/ 2992406 h 2992406"/>
              <a:gd name="connsiteX3-61" fmla="*/ 638061 w 3323298"/>
              <a:gd name="connsiteY3-62" fmla="*/ 1554091 h 2992406"/>
              <a:gd name="connsiteX4-63" fmla="*/ 2200317 w 3323298"/>
              <a:gd name="connsiteY4-64" fmla="*/ 1759886 h 2992406"/>
              <a:gd name="connsiteX5-65" fmla="*/ 3319018 w 3323298"/>
              <a:gd name="connsiteY5-66" fmla="*/ 119895 h 2992406"/>
              <a:gd name="connsiteX6-67" fmla="*/ 3323298 w 3323298"/>
              <a:gd name="connsiteY6-68" fmla="*/ 0 h 2992406"/>
              <a:gd name="connsiteX0-69" fmla="*/ 3323298 w 3323298"/>
              <a:gd name="connsiteY0-70" fmla="*/ 0 h 2992406"/>
              <a:gd name="connsiteX1-71" fmla="*/ 12534 w 3323298"/>
              <a:gd name="connsiteY1-72" fmla="*/ 0 h 2992406"/>
              <a:gd name="connsiteX2-73" fmla="*/ 0 w 3323298"/>
              <a:gd name="connsiteY2-74" fmla="*/ 2992406 h 2992406"/>
              <a:gd name="connsiteX3-75" fmla="*/ 875717 w 3323298"/>
              <a:gd name="connsiteY3-76" fmla="*/ 1728830 h 2992406"/>
              <a:gd name="connsiteX4-77" fmla="*/ 2200317 w 3323298"/>
              <a:gd name="connsiteY4-78" fmla="*/ 1759886 h 2992406"/>
              <a:gd name="connsiteX5-79" fmla="*/ 3319018 w 3323298"/>
              <a:gd name="connsiteY5-80" fmla="*/ 119895 h 2992406"/>
              <a:gd name="connsiteX6-81" fmla="*/ 3323298 w 3323298"/>
              <a:gd name="connsiteY6-82" fmla="*/ 0 h 2992406"/>
              <a:gd name="connsiteX0-83" fmla="*/ 3323298 w 3323298"/>
              <a:gd name="connsiteY0-84" fmla="*/ 0 h 2992406"/>
              <a:gd name="connsiteX1-85" fmla="*/ 12534 w 3323298"/>
              <a:gd name="connsiteY1-86" fmla="*/ 0 h 2992406"/>
              <a:gd name="connsiteX2-87" fmla="*/ 0 w 3323298"/>
              <a:gd name="connsiteY2-88" fmla="*/ 2992406 h 2992406"/>
              <a:gd name="connsiteX3-89" fmla="*/ 638061 w 3323298"/>
              <a:gd name="connsiteY3-90" fmla="*/ 1881726 h 2992406"/>
              <a:gd name="connsiteX4-91" fmla="*/ 2200317 w 3323298"/>
              <a:gd name="connsiteY4-92" fmla="*/ 1759886 h 2992406"/>
              <a:gd name="connsiteX5-93" fmla="*/ 3319018 w 3323298"/>
              <a:gd name="connsiteY5-94" fmla="*/ 119895 h 2992406"/>
              <a:gd name="connsiteX6-95" fmla="*/ 3323298 w 3323298"/>
              <a:gd name="connsiteY6-96" fmla="*/ 0 h 2992406"/>
              <a:gd name="connsiteX0-97" fmla="*/ 3323298 w 3323298"/>
              <a:gd name="connsiteY0-98" fmla="*/ 0 h 2992406"/>
              <a:gd name="connsiteX1-99" fmla="*/ 12534 w 3323298"/>
              <a:gd name="connsiteY1-100" fmla="*/ 0 h 2992406"/>
              <a:gd name="connsiteX2-101" fmla="*/ 0 w 3323298"/>
              <a:gd name="connsiteY2-102" fmla="*/ 2992406 h 2992406"/>
              <a:gd name="connsiteX3-103" fmla="*/ 638061 w 3323298"/>
              <a:gd name="connsiteY3-104" fmla="*/ 1881726 h 2992406"/>
              <a:gd name="connsiteX4-105" fmla="*/ 2200317 w 3323298"/>
              <a:gd name="connsiteY4-106" fmla="*/ 1759886 h 2992406"/>
              <a:gd name="connsiteX5-107" fmla="*/ 3319018 w 3323298"/>
              <a:gd name="connsiteY5-108" fmla="*/ 119895 h 2992406"/>
              <a:gd name="connsiteX6-109" fmla="*/ 3323298 w 3323298"/>
              <a:gd name="connsiteY6-110" fmla="*/ 0 h 2992406"/>
              <a:gd name="connsiteX0-111" fmla="*/ 3323298 w 3323298"/>
              <a:gd name="connsiteY0-112" fmla="*/ 0 h 2992406"/>
              <a:gd name="connsiteX1-113" fmla="*/ 12534 w 3323298"/>
              <a:gd name="connsiteY1-114" fmla="*/ 0 h 2992406"/>
              <a:gd name="connsiteX2-115" fmla="*/ 0 w 3323298"/>
              <a:gd name="connsiteY2-116" fmla="*/ 2992406 h 2992406"/>
              <a:gd name="connsiteX3-117" fmla="*/ 994544 w 3323298"/>
              <a:gd name="connsiteY3-118" fmla="*/ 1728830 h 2992406"/>
              <a:gd name="connsiteX4-119" fmla="*/ 2200317 w 3323298"/>
              <a:gd name="connsiteY4-120" fmla="*/ 1759886 h 2992406"/>
              <a:gd name="connsiteX5-121" fmla="*/ 3319018 w 3323298"/>
              <a:gd name="connsiteY5-122" fmla="*/ 119895 h 2992406"/>
              <a:gd name="connsiteX6-123" fmla="*/ 3323298 w 3323298"/>
              <a:gd name="connsiteY6-124" fmla="*/ 0 h 2992406"/>
              <a:gd name="connsiteX0-125" fmla="*/ 3323298 w 3323298"/>
              <a:gd name="connsiteY0-126" fmla="*/ 0 h 2992406"/>
              <a:gd name="connsiteX1-127" fmla="*/ 12534 w 3323298"/>
              <a:gd name="connsiteY1-128" fmla="*/ 0 h 2992406"/>
              <a:gd name="connsiteX2-129" fmla="*/ 0 w 3323298"/>
              <a:gd name="connsiteY2-130" fmla="*/ 2992406 h 2992406"/>
              <a:gd name="connsiteX3-131" fmla="*/ 994544 w 3323298"/>
              <a:gd name="connsiteY3-132" fmla="*/ 1728830 h 2992406"/>
              <a:gd name="connsiteX4-133" fmla="*/ 2200317 w 3323298"/>
              <a:gd name="connsiteY4-134" fmla="*/ 1759886 h 2992406"/>
              <a:gd name="connsiteX5-135" fmla="*/ 3319018 w 3323298"/>
              <a:gd name="connsiteY5-136" fmla="*/ 119895 h 2992406"/>
              <a:gd name="connsiteX6-137" fmla="*/ 3323298 w 3323298"/>
              <a:gd name="connsiteY6-138" fmla="*/ 0 h 2992406"/>
              <a:gd name="connsiteX0-139" fmla="*/ 3323298 w 3323298"/>
              <a:gd name="connsiteY0-140" fmla="*/ 0 h 2992406"/>
              <a:gd name="connsiteX1-141" fmla="*/ 12534 w 3323298"/>
              <a:gd name="connsiteY1-142" fmla="*/ 0 h 2992406"/>
              <a:gd name="connsiteX2-143" fmla="*/ 0 w 3323298"/>
              <a:gd name="connsiteY2-144" fmla="*/ 2992406 h 2992406"/>
              <a:gd name="connsiteX3-145" fmla="*/ 954935 w 3323298"/>
              <a:gd name="connsiteY3-146" fmla="*/ 1554091 h 2992406"/>
              <a:gd name="connsiteX4-147" fmla="*/ 2200317 w 3323298"/>
              <a:gd name="connsiteY4-148" fmla="*/ 1759886 h 2992406"/>
              <a:gd name="connsiteX5-149" fmla="*/ 3319018 w 3323298"/>
              <a:gd name="connsiteY5-150" fmla="*/ 119895 h 2992406"/>
              <a:gd name="connsiteX6-151" fmla="*/ 3323298 w 3323298"/>
              <a:gd name="connsiteY6-152" fmla="*/ 0 h 2992406"/>
              <a:gd name="connsiteX0-153" fmla="*/ 3323298 w 3323298"/>
              <a:gd name="connsiteY0-154" fmla="*/ 0 h 2992406"/>
              <a:gd name="connsiteX1-155" fmla="*/ 12534 w 3323298"/>
              <a:gd name="connsiteY1-156" fmla="*/ 0 h 2992406"/>
              <a:gd name="connsiteX2-157" fmla="*/ 0 w 3323298"/>
              <a:gd name="connsiteY2-158" fmla="*/ 2992406 h 2992406"/>
              <a:gd name="connsiteX3-159" fmla="*/ 954935 w 3323298"/>
              <a:gd name="connsiteY3-160" fmla="*/ 1554091 h 2992406"/>
              <a:gd name="connsiteX4-161" fmla="*/ 2338949 w 3323298"/>
              <a:gd name="connsiteY4-162" fmla="*/ 1650674 h 2992406"/>
              <a:gd name="connsiteX5-163" fmla="*/ 3319018 w 3323298"/>
              <a:gd name="connsiteY5-164" fmla="*/ 119895 h 2992406"/>
              <a:gd name="connsiteX6-165" fmla="*/ 3323298 w 3323298"/>
              <a:gd name="connsiteY6-166" fmla="*/ 0 h 2992406"/>
              <a:gd name="connsiteX0-167" fmla="*/ 3323298 w 3323298"/>
              <a:gd name="connsiteY0-168" fmla="*/ 0 h 2992406"/>
              <a:gd name="connsiteX1-169" fmla="*/ 12534 w 3323298"/>
              <a:gd name="connsiteY1-170" fmla="*/ 0 h 2992406"/>
              <a:gd name="connsiteX2-171" fmla="*/ 0 w 3323298"/>
              <a:gd name="connsiteY2-172" fmla="*/ 2992406 h 2992406"/>
              <a:gd name="connsiteX3-173" fmla="*/ 954935 w 3323298"/>
              <a:gd name="connsiteY3-174" fmla="*/ 1554091 h 2992406"/>
              <a:gd name="connsiteX4-175" fmla="*/ 2338949 w 3323298"/>
              <a:gd name="connsiteY4-176" fmla="*/ 1650674 h 2992406"/>
              <a:gd name="connsiteX5-177" fmla="*/ 3319018 w 3323298"/>
              <a:gd name="connsiteY5-178" fmla="*/ 119895 h 2992406"/>
              <a:gd name="connsiteX6-179" fmla="*/ 3323298 w 3323298"/>
              <a:gd name="connsiteY6-180" fmla="*/ 0 h 2992406"/>
              <a:gd name="connsiteX0-181" fmla="*/ 3323298 w 3323298"/>
              <a:gd name="connsiteY0-182" fmla="*/ 0 h 2992406"/>
              <a:gd name="connsiteX1-183" fmla="*/ 12534 w 3323298"/>
              <a:gd name="connsiteY1-184" fmla="*/ 0 h 2992406"/>
              <a:gd name="connsiteX2-185" fmla="*/ 0 w 3323298"/>
              <a:gd name="connsiteY2-186" fmla="*/ 2992406 h 2992406"/>
              <a:gd name="connsiteX3-187" fmla="*/ 954935 w 3323298"/>
              <a:gd name="connsiteY3-188" fmla="*/ 1554091 h 2992406"/>
              <a:gd name="connsiteX4-189" fmla="*/ 2338949 w 3323298"/>
              <a:gd name="connsiteY4-190" fmla="*/ 1650674 h 2992406"/>
              <a:gd name="connsiteX5-191" fmla="*/ 3319018 w 3323298"/>
              <a:gd name="connsiteY5-192" fmla="*/ 119895 h 2992406"/>
              <a:gd name="connsiteX6-193" fmla="*/ 3323298 w 3323298"/>
              <a:gd name="connsiteY6-194" fmla="*/ 0 h 2992406"/>
              <a:gd name="connsiteX0-195" fmla="*/ 3323298 w 3323298"/>
              <a:gd name="connsiteY0-196" fmla="*/ 0 h 2992406"/>
              <a:gd name="connsiteX1-197" fmla="*/ 12534 w 3323298"/>
              <a:gd name="connsiteY1-198" fmla="*/ 0 h 2992406"/>
              <a:gd name="connsiteX2-199" fmla="*/ 0 w 3323298"/>
              <a:gd name="connsiteY2-200" fmla="*/ 2992406 h 2992406"/>
              <a:gd name="connsiteX3-201" fmla="*/ 954935 w 3323298"/>
              <a:gd name="connsiteY3-202" fmla="*/ 1554091 h 2992406"/>
              <a:gd name="connsiteX4-203" fmla="*/ 2338949 w 3323298"/>
              <a:gd name="connsiteY4-204" fmla="*/ 1650674 h 2992406"/>
              <a:gd name="connsiteX5-205" fmla="*/ 3319018 w 3323298"/>
              <a:gd name="connsiteY5-206" fmla="*/ 119895 h 2992406"/>
              <a:gd name="connsiteX6-207" fmla="*/ 3323298 w 3323298"/>
              <a:gd name="connsiteY6-208" fmla="*/ 0 h 2992406"/>
              <a:gd name="connsiteX0-209" fmla="*/ 3323298 w 3323298"/>
              <a:gd name="connsiteY0-210" fmla="*/ 0 h 2992406"/>
              <a:gd name="connsiteX1-211" fmla="*/ 12534 w 3323298"/>
              <a:gd name="connsiteY1-212" fmla="*/ 0 h 2992406"/>
              <a:gd name="connsiteX2-213" fmla="*/ 0 w 3323298"/>
              <a:gd name="connsiteY2-214" fmla="*/ 2992406 h 2992406"/>
              <a:gd name="connsiteX3-215" fmla="*/ 954935 w 3323298"/>
              <a:gd name="connsiteY3-216" fmla="*/ 1554091 h 2992406"/>
              <a:gd name="connsiteX4-217" fmla="*/ 2338949 w 3323298"/>
              <a:gd name="connsiteY4-218" fmla="*/ 1650674 h 2992406"/>
              <a:gd name="connsiteX5-219" fmla="*/ 3319018 w 3323298"/>
              <a:gd name="connsiteY5-220" fmla="*/ 119895 h 2992406"/>
              <a:gd name="connsiteX6-221" fmla="*/ 3323298 w 3323298"/>
              <a:gd name="connsiteY6-222" fmla="*/ 0 h 29924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323298" h="2992406">
                <a:moveTo>
                  <a:pt x="3323298" y="0"/>
                </a:moveTo>
                <a:lnTo>
                  <a:pt x="12534" y="0"/>
                </a:lnTo>
                <a:lnTo>
                  <a:pt x="0" y="2992406"/>
                </a:lnTo>
                <a:cubicBezTo>
                  <a:pt x="20490" y="2992208"/>
                  <a:pt x="419525" y="2165874"/>
                  <a:pt x="954935" y="1554091"/>
                </a:cubicBezTo>
                <a:cubicBezTo>
                  <a:pt x="1857721" y="1175283"/>
                  <a:pt x="1606659" y="1648334"/>
                  <a:pt x="2338949" y="1650674"/>
                </a:cubicBezTo>
                <a:cubicBezTo>
                  <a:pt x="3186249" y="1598480"/>
                  <a:pt x="3266203" y="716375"/>
                  <a:pt x="3319018" y="119895"/>
                </a:cubicBezTo>
                <a:lnTo>
                  <a:pt x="3323298" y="0"/>
                </a:lnTo>
                <a:close/>
              </a:path>
            </a:pathLst>
          </a:cu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0" name="任意多边形: 形状 29"/>
          <p:cNvSpPr/>
          <p:nvPr/>
        </p:nvSpPr>
        <p:spPr>
          <a:xfrm rot="5400000">
            <a:off x="8384345" y="3050346"/>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31" name="组合 30"/>
          <p:cNvGrpSpPr/>
          <p:nvPr/>
        </p:nvGrpSpPr>
        <p:grpSpPr>
          <a:xfrm>
            <a:off x="8724745" y="1215244"/>
            <a:ext cx="2334819" cy="4286980"/>
            <a:chOff x="1764497" y="798165"/>
            <a:chExt cx="2334819" cy="4286980"/>
          </a:xfrm>
        </p:grpSpPr>
        <p:sp>
          <p:nvSpPr>
            <p:cNvPr id="32" name="文本框 31"/>
            <p:cNvSpPr txBox="1"/>
            <p:nvPr/>
          </p:nvSpPr>
          <p:spPr>
            <a:xfrm>
              <a:off x="1764497" y="798165"/>
              <a:ext cx="1463862" cy="2646878"/>
            </a:xfrm>
            <a:prstGeom prst="rect">
              <a:avLst/>
            </a:prstGeom>
            <a:noFill/>
          </p:spPr>
          <p:txBody>
            <a:bodyPr wrap="none" rtlCol="0">
              <a:spAutoFit/>
            </a:bodyPr>
            <a:lstStyle/>
            <a:p>
              <a:r>
                <a:rPr lang="en-US" altLang="zh-CN" sz="16600" dirty="0">
                  <a:solidFill>
                    <a:srgbClr val="56BA94"/>
                  </a:solidFill>
                  <a:latin typeface="Algerian" panose="04020705040A02060702" pitchFamily="82" charset="0"/>
                  <a:cs typeface="+mn-ea"/>
                  <a:sym typeface="+mn-lt"/>
                </a:rPr>
                <a:t>2</a:t>
              </a:r>
              <a:endParaRPr lang="zh-CN" altLang="en-US" sz="16600" dirty="0">
                <a:solidFill>
                  <a:srgbClr val="56BA94"/>
                </a:solidFill>
                <a:latin typeface="Algerian" panose="04020705040A02060702" pitchFamily="82" charset="0"/>
                <a:cs typeface="+mn-ea"/>
                <a:sym typeface="+mn-lt"/>
              </a:endParaRPr>
            </a:p>
          </p:txBody>
        </p:sp>
        <p:sp>
          <p:nvSpPr>
            <p:cNvPr id="33" name="文本框 32"/>
            <p:cNvSpPr txBox="1"/>
            <p:nvPr/>
          </p:nvSpPr>
          <p:spPr>
            <a:xfrm>
              <a:off x="2664308" y="1210502"/>
              <a:ext cx="1435008" cy="2646878"/>
            </a:xfrm>
            <a:prstGeom prst="rect">
              <a:avLst/>
            </a:prstGeom>
            <a:noFill/>
          </p:spPr>
          <p:txBody>
            <a:bodyPr wrap="none" rtlCol="0">
              <a:spAutoFit/>
            </a:bodyPr>
            <a:lstStyle/>
            <a:p>
              <a:r>
                <a:rPr lang="en-US" altLang="zh-CN" sz="16600" dirty="0">
                  <a:solidFill>
                    <a:srgbClr val="F5C056"/>
                  </a:solidFill>
                  <a:latin typeface="Algerian" panose="04020705040A02060702" pitchFamily="82" charset="0"/>
                  <a:cs typeface="+mn-ea"/>
                  <a:sym typeface="+mn-lt"/>
                </a:rPr>
                <a:t>0</a:t>
              </a:r>
              <a:endParaRPr lang="zh-CN" altLang="en-US" sz="16600" dirty="0">
                <a:solidFill>
                  <a:srgbClr val="F5C056"/>
                </a:solidFill>
                <a:latin typeface="Algerian" panose="04020705040A02060702" pitchFamily="82" charset="0"/>
                <a:cs typeface="+mn-ea"/>
                <a:sym typeface="+mn-lt"/>
              </a:endParaRPr>
            </a:p>
          </p:txBody>
        </p:sp>
        <p:sp>
          <p:nvSpPr>
            <p:cNvPr id="34" name="文本框 33"/>
            <p:cNvSpPr txBox="1"/>
            <p:nvPr/>
          </p:nvSpPr>
          <p:spPr>
            <a:xfrm>
              <a:off x="1847922" y="2112329"/>
              <a:ext cx="1463862" cy="2646878"/>
            </a:xfrm>
            <a:prstGeom prst="rect">
              <a:avLst/>
            </a:prstGeom>
            <a:noFill/>
          </p:spPr>
          <p:txBody>
            <a:bodyPr wrap="none" rtlCol="0">
              <a:spAutoFit/>
            </a:bodyPr>
            <a:lstStyle/>
            <a:p>
              <a:r>
                <a:rPr lang="en-US" altLang="zh-CN" sz="16600" dirty="0">
                  <a:solidFill>
                    <a:srgbClr val="1431D7"/>
                  </a:solidFill>
                  <a:latin typeface="Algerian" panose="04020705040A02060702" pitchFamily="82" charset="0"/>
                  <a:cs typeface="+mn-ea"/>
                  <a:sym typeface="+mn-lt"/>
                </a:rPr>
                <a:t>2</a:t>
              </a:r>
              <a:endParaRPr lang="zh-CN" altLang="en-US" sz="16600" dirty="0">
                <a:solidFill>
                  <a:srgbClr val="1431D7"/>
                </a:solidFill>
                <a:latin typeface="Algerian" panose="04020705040A02060702" pitchFamily="82" charset="0"/>
                <a:cs typeface="+mn-ea"/>
                <a:sym typeface="+mn-lt"/>
              </a:endParaRPr>
            </a:p>
          </p:txBody>
        </p:sp>
        <p:sp>
          <p:nvSpPr>
            <p:cNvPr id="35" name="文本框 34"/>
            <p:cNvSpPr txBox="1"/>
            <p:nvPr/>
          </p:nvSpPr>
          <p:spPr>
            <a:xfrm>
              <a:off x="2647451" y="2439100"/>
              <a:ext cx="1447800" cy="2646045"/>
            </a:xfrm>
            <a:prstGeom prst="rect">
              <a:avLst/>
            </a:prstGeom>
            <a:noFill/>
          </p:spPr>
          <p:txBody>
            <a:bodyPr wrap="none" rtlCol="0">
              <a:spAutoFit/>
            </a:bodyPr>
            <a:lstStyle/>
            <a:p>
              <a:r>
                <a:rPr lang="en-US" altLang="zh-CN" sz="16600" dirty="0">
                  <a:solidFill>
                    <a:srgbClr val="DF6057"/>
                  </a:solidFill>
                  <a:latin typeface="Algerian" panose="04020705040A02060702" pitchFamily="82" charset="0"/>
                  <a:cs typeface="+mn-ea"/>
                  <a:sym typeface="+mn-lt"/>
                </a:rPr>
                <a:t>4</a:t>
              </a:r>
              <a:endParaRPr lang="en-US" altLang="zh-CN" sz="16600" dirty="0">
                <a:solidFill>
                  <a:srgbClr val="DF6057"/>
                </a:solidFill>
                <a:latin typeface="Algerian" panose="04020705040A02060702" pitchFamily="82" charset="0"/>
                <a:cs typeface="+mn-ea"/>
                <a:sym typeface="+mn-lt"/>
              </a:endParaRPr>
            </a:p>
          </p:txBody>
        </p:sp>
      </p:grpSp>
      <p:sp>
        <p:nvSpPr>
          <p:cNvPr id="36" name="椭圆 35"/>
          <p:cNvSpPr/>
          <p:nvPr/>
        </p:nvSpPr>
        <p:spPr>
          <a:xfrm>
            <a:off x="9326959" y="833765"/>
            <a:ext cx="276225" cy="276225"/>
          </a:xfrm>
          <a:prstGeom prst="ellipse">
            <a:avLst/>
          </a:pr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1059681" y="4625547"/>
            <a:ext cx="390524" cy="390524"/>
          </a:xfrm>
          <a:prstGeom prst="ellipse">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
        <p:nvSpPr>
          <p:cNvPr id="38" name="椭圆 37"/>
          <p:cNvSpPr/>
          <p:nvPr/>
        </p:nvSpPr>
        <p:spPr>
          <a:xfrm>
            <a:off x="7178755" y="5812557"/>
            <a:ext cx="565976" cy="565976"/>
          </a:xfrm>
          <a:prstGeom prst="ellipse">
            <a:avLst/>
          </a:prstGeom>
          <a:solidFill>
            <a:srgbClr val="143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3000"/>
                            </p:stCondLst>
                            <p:childTnLst>
                              <p:par>
                                <p:cTn id="13" presetID="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0-#ppt_w/2"/>
                                          </p:val>
                                        </p:tav>
                                        <p:tav tm="100000">
                                          <p:val>
                                            <p:strVal val="#ppt_x"/>
                                          </p:val>
                                        </p:tav>
                                      </p:tavLst>
                                    </p:anim>
                                    <p:anim calcmode="lin" valueType="num">
                                      <p:cBhvr additive="base">
                                        <p:cTn id="16" dur="125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1+#ppt_w/2"/>
                                          </p:val>
                                        </p:tav>
                                        <p:tav tm="100000">
                                          <p:val>
                                            <p:strVal val="#ppt_x"/>
                                          </p:val>
                                        </p:tav>
                                      </p:tavLst>
                                    </p:anim>
                                    <p:anim calcmode="lin" valueType="num">
                                      <p:cBhvr additive="base">
                                        <p:cTn id="20" dur="125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4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任务介绍</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sp>
        <p:nvSpPr>
          <p:cNvPr id="29" name="文本框 28"/>
          <p:cNvSpPr txBox="1"/>
          <p:nvPr/>
        </p:nvSpPr>
        <p:spPr>
          <a:xfrm>
            <a:off x="8923655" y="1739265"/>
            <a:ext cx="2821940" cy="4097020"/>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rPr>
              <a:t>时序动作检测是一项旨在从视频数据中检测和识别出特定动作及其发生的时间顺序的技术。与传统的动作识别不同，时序动作检测强调动作的时间性质，即它不仅关注是什么动作，还关注何时发生。即识别一段视频中的动作类别以及动作的开始和结束时间。</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0" name="图片 29"/>
          <p:cNvPicPr>
            <a:picLocks noChangeAspect="1"/>
          </p:cNvPicPr>
          <p:nvPr>
            <p:custDataLst>
              <p:tags r:id="rId1"/>
            </p:custDataLst>
          </p:nvPr>
        </p:nvPicPr>
        <p:blipFill>
          <a:blip r:embed="rId2"/>
          <a:stretch>
            <a:fillRect/>
          </a:stretch>
        </p:blipFill>
        <p:spPr>
          <a:xfrm>
            <a:off x="760730" y="1070610"/>
            <a:ext cx="7971155" cy="1685925"/>
          </a:xfrm>
          <a:prstGeom prst="rect">
            <a:avLst/>
          </a:prstGeom>
        </p:spPr>
      </p:pic>
      <p:pic>
        <p:nvPicPr>
          <p:cNvPr id="31" name="图片 30"/>
          <p:cNvPicPr>
            <a:picLocks noChangeAspect="1"/>
          </p:cNvPicPr>
          <p:nvPr>
            <p:custDataLst>
              <p:tags r:id="rId3"/>
            </p:custDataLst>
          </p:nvPr>
        </p:nvPicPr>
        <p:blipFill>
          <a:blip r:embed="rId4"/>
          <a:stretch>
            <a:fillRect/>
          </a:stretch>
        </p:blipFill>
        <p:spPr>
          <a:xfrm>
            <a:off x="760730" y="3110230"/>
            <a:ext cx="8047990" cy="217487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评价指标</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sp>
        <p:nvSpPr>
          <p:cNvPr id="16" name="文本框 15"/>
          <p:cNvSpPr txBox="1"/>
          <p:nvPr/>
        </p:nvSpPr>
        <p:spPr>
          <a:xfrm>
            <a:off x="833755" y="935990"/>
            <a:ext cx="4706620" cy="5333365"/>
          </a:xfrm>
          <a:prstGeom prst="rect">
            <a:avLst/>
          </a:prstGeom>
          <a:noFill/>
        </p:spPr>
        <p:txBody>
          <a:bodyPr wrap="square" rtlCol="0">
            <a:noAutofit/>
          </a:bodyPr>
          <a:p>
            <a:pPr marL="285750" indent="-285750">
              <a:buFont typeface="Wingdings" panose="05000000000000000000" charset="0"/>
              <a:buChar char="u"/>
            </a:pPr>
            <a:r>
              <a:rPr lang="en-US" altLang="zh-CN">
                <a:latin typeface="宋体" panose="02010600030101010101" pitchFamily="2" charset="-122"/>
                <a:ea typeface="宋体" panose="02010600030101010101" pitchFamily="2" charset="-122"/>
                <a:cs typeface="宋体" panose="02010600030101010101" pitchFamily="2" charset="-122"/>
              </a:rPr>
              <a:t>Precision(</a:t>
            </a:r>
            <a:r>
              <a:rPr lang="zh-CN" altLang="en-US">
                <a:latin typeface="宋体" panose="02010600030101010101" pitchFamily="2" charset="-122"/>
                <a:ea typeface="宋体" panose="02010600030101010101" pitchFamily="2" charset="-122"/>
                <a:cs typeface="宋体" panose="02010600030101010101" pitchFamily="2" charset="-122"/>
              </a:rPr>
              <a:t>精确度</a:t>
            </a:r>
            <a:r>
              <a:rPr lang="en-US" altLang="zh-CN">
                <a:latin typeface="宋体" panose="02010600030101010101" pitchFamily="2" charset="-122"/>
                <a:ea typeface="宋体" panose="02010600030101010101" pitchFamily="2" charset="-122"/>
                <a:cs typeface="宋体" panose="02010600030101010101" pitchFamily="2" charset="-122"/>
              </a:rPr>
              <a:t>)</a:t>
            </a:r>
            <a:endParaRPr lang="en-US" altLang="zh-CN"/>
          </a:p>
          <a:p>
            <a:r>
              <a:rPr lang="en-US" altLang="zh-CN" sz="1600">
                <a:latin typeface="宋体" panose="02010600030101010101" pitchFamily="2" charset="-122"/>
                <a:ea typeface="宋体" panose="02010600030101010101" pitchFamily="2" charset="-122"/>
              </a:rPr>
              <a:t>指模型预测为正例的样本中真正为正例的比例。</a:t>
            </a:r>
            <a:r>
              <a:rPr lang="zh-CN" altLang="en-US" sz="1600">
                <a:latin typeface="宋体" panose="02010600030101010101" pitchFamily="2" charset="-122"/>
                <a:ea typeface="宋体" panose="02010600030101010101" pitchFamily="2" charset="-122"/>
              </a:rPr>
              <a:t>即给定视频中单个类别</a:t>
            </a:r>
            <a:r>
              <a:rPr lang="en-US" altLang="zh-CN" sz="1600">
                <a:latin typeface="宋体" panose="02010600030101010101" pitchFamily="2" charset="-122"/>
                <a:ea typeface="宋体" panose="02010600030101010101" pitchFamily="2" charset="-122"/>
              </a:rPr>
              <a:t>C</a:t>
            </a:r>
            <a:r>
              <a:rPr lang="zh-CN" altLang="en-US" sz="1600">
                <a:latin typeface="宋体" panose="02010600030101010101" pitchFamily="2" charset="-122"/>
                <a:ea typeface="宋体" panose="02010600030101010101" pitchFamily="2" charset="-122"/>
              </a:rPr>
              <a:t>的正确检测程度。</a:t>
            </a:r>
            <a:endParaRPr lang="en-US" altLang="zh-CN">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a:p>
            <a:pPr marL="285750" indent="-285750">
              <a:buFont typeface="Wingdings" panose="05000000000000000000" charset="0"/>
              <a:buChar char="u"/>
            </a:pPr>
            <a:endParaRPr lang="en-US" altLang="zh-CN">
              <a:latin typeface="宋体" panose="02010600030101010101" pitchFamily="2" charset="-122"/>
              <a:ea typeface="宋体" panose="02010600030101010101" pitchFamily="2" charset="-122"/>
              <a:sym typeface="+mn-ea"/>
            </a:endParaRPr>
          </a:p>
          <a:p>
            <a:pPr marL="285750" indent="-285750">
              <a:buFont typeface="Wingdings" panose="05000000000000000000" charset="0"/>
              <a:buChar char="u"/>
            </a:pPr>
            <a:r>
              <a:rPr lang="en-US" altLang="zh-CN">
                <a:latin typeface="宋体" panose="02010600030101010101" pitchFamily="2" charset="-122"/>
                <a:ea typeface="宋体" panose="02010600030101010101" pitchFamily="2" charset="-122"/>
                <a:sym typeface="+mn-ea"/>
              </a:rPr>
              <a:t>mAP(</a:t>
            </a:r>
            <a:r>
              <a:rPr lang="zh-CN" altLang="en-US">
                <a:latin typeface="宋体" panose="02010600030101010101" pitchFamily="2" charset="-122"/>
                <a:ea typeface="宋体" panose="02010600030101010101" pitchFamily="2" charset="-122"/>
                <a:sym typeface="+mn-ea"/>
              </a:rPr>
              <a:t>平均精度</a:t>
            </a:r>
            <a:r>
              <a:rPr lang="en-US" altLang="zh-CN">
                <a:latin typeface="宋体" panose="02010600030101010101" pitchFamily="2" charset="-122"/>
                <a:ea typeface="宋体" panose="02010600030101010101" pitchFamily="2" charset="-122"/>
                <a:sym typeface="+mn-ea"/>
              </a:rPr>
              <a:t>)</a:t>
            </a:r>
            <a:endParaRPr lang="en-US" altLang="zh-CN">
              <a:latin typeface="宋体" panose="02010600030101010101" pitchFamily="2" charset="-122"/>
              <a:ea typeface="宋体" panose="02010600030101010101" pitchFamily="2" charset="-122"/>
            </a:endParaRPr>
          </a:p>
          <a:p>
            <a:pPr indent="0" algn="just">
              <a:buFont typeface="Wingdings" panose="05000000000000000000" charset="0"/>
              <a:buNone/>
            </a:pPr>
            <a:r>
              <a:rPr lang="en-US" altLang="zh-CN" sz="1600">
                <a:latin typeface="宋体" panose="02010600030101010101" pitchFamily="2" charset="-122"/>
                <a:ea typeface="宋体" panose="02010600030101010101" pitchFamily="2" charset="-122"/>
                <a:sym typeface="+mn-ea"/>
              </a:rPr>
              <a:t>由于测试集中有许多视频，因此AP是C类中所</a:t>
            </a:r>
            <a:r>
              <a:rPr lang="zh-CN" altLang="en-US" sz="1600">
                <a:latin typeface="宋体" panose="02010600030101010101" pitchFamily="2" charset="-122"/>
                <a:ea typeface="宋体" panose="02010600030101010101" pitchFamily="2" charset="-122"/>
                <a:sym typeface="+mn-ea"/>
              </a:rPr>
              <a:t>有</a:t>
            </a:r>
            <a:r>
              <a:rPr lang="en-US" altLang="zh-CN" sz="1600">
                <a:latin typeface="宋体" panose="02010600030101010101" pitchFamily="2" charset="-122"/>
                <a:ea typeface="宋体" panose="02010600030101010101" pitchFamily="2" charset="-122"/>
                <a:sym typeface="+mn-ea"/>
              </a:rPr>
              <a:t>视频的平均精度。同时，由于测试集视频也对应着许多类别，因此Mean Average Precision是所有测试视频中所有类别的平均精度。</a:t>
            </a:r>
            <a:endParaRPr lang="en-US" altLang="zh-CN" sz="16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6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6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600">
              <a:latin typeface="宋体" panose="02010600030101010101" pitchFamily="2" charset="-122"/>
              <a:ea typeface="宋体" panose="02010600030101010101" pitchFamily="2" charset="-122"/>
              <a:sym typeface="+mn-ea"/>
            </a:endParaRPr>
          </a:p>
          <a:p>
            <a:pPr marL="285750" indent="-285750" algn="just">
              <a:buFont typeface="Wingdings" panose="05000000000000000000" charset="0"/>
              <a:buChar char="u"/>
            </a:pPr>
            <a:r>
              <a:rPr lang="en-US" altLang="zh-CN">
                <a:latin typeface="宋体" panose="02010600030101010101" pitchFamily="2" charset="-122"/>
                <a:ea typeface="宋体" panose="02010600030101010101" pitchFamily="2" charset="-122"/>
                <a:sym typeface="+mn-ea"/>
              </a:rPr>
              <a:t>Recall(</a:t>
            </a:r>
            <a:r>
              <a:rPr lang="zh-CN" altLang="en-US">
                <a:latin typeface="宋体" panose="02010600030101010101" pitchFamily="2" charset="-122"/>
                <a:ea typeface="宋体" panose="02010600030101010101" pitchFamily="2" charset="-122"/>
                <a:sym typeface="+mn-ea"/>
              </a:rPr>
              <a:t>召回率</a:t>
            </a:r>
            <a:r>
              <a:rPr lang="en-US" altLang="zh-CN">
                <a:latin typeface="宋体" panose="02010600030101010101" pitchFamily="2" charset="-122"/>
                <a:ea typeface="宋体" panose="02010600030101010101" pitchFamily="2" charset="-122"/>
                <a:sym typeface="+mn-ea"/>
              </a:rPr>
              <a:t>)</a:t>
            </a:r>
            <a:endParaRPr lang="en-US" altLang="zh-CN">
              <a:latin typeface="宋体" panose="02010600030101010101" pitchFamily="2" charset="-122"/>
              <a:ea typeface="宋体" panose="02010600030101010101" pitchFamily="2" charset="-122"/>
              <a:sym typeface="+mn-ea"/>
            </a:endParaRPr>
          </a:p>
          <a:p>
            <a:pPr indent="0" algn="just">
              <a:buFont typeface="Wingdings" panose="05000000000000000000" charset="0"/>
              <a:buNone/>
            </a:pPr>
            <a:r>
              <a:rPr lang="en-US" altLang="zh-CN" sz="1600">
                <a:latin typeface="宋体" panose="02010600030101010101" pitchFamily="2" charset="-122"/>
                <a:ea typeface="宋体" panose="02010600030101010101" pitchFamily="2" charset="-122"/>
                <a:sym typeface="+mn-ea"/>
              </a:rPr>
              <a:t>召回率是正确预测的覆盖率</a:t>
            </a:r>
            <a:r>
              <a:rPr lang="zh-CN" altLang="en-US" sz="1600">
                <a:latin typeface="宋体" panose="02010600030101010101" pitchFamily="2" charset="-122"/>
                <a:ea typeface="宋体" panose="02010600030101010101" pitchFamily="2" charset="-122"/>
                <a:sym typeface="+mn-ea"/>
              </a:rPr>
              <a:t>，指测试集中有多少真正的正样本被识别出来。</a:t>
            </a:r>
            <a:endParaRPr lang="zh-CN" altLang="en-US" sz="1600">
              <a:latin typeface="宋体" panose="02010600030101010101" pitchFamily="2" charset="-122"/>
              <a:ea typeface="宋体" panose="02010600030101010101" pitchFamily="2" charset="-122"/>
              <a:sym typeface="+mn-ea"/>
            </a:endParaRPr>
          </a:p>
          <a:p>
            <a:pPr marL="285750" indent="-285750">
              <a:buFont typeface="Wingdings" panose="05000000000000000000" charset="0"/>
              <a:buChar char="u"/>
            </a:pPr>
            <a:endParaRPr lang="en-US" altLang="zh-CN">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pic>
        <p:nvPicPr>
          <p:cNvPr id="18" name="图片 17"/>
          <p:cNvPicPr>
            <a:picLocks noChangeAspect="1"/>
          </p:cNvPicPr>
          <p:nvPr>
            <p:custDataLst>
              <p:tags r:id="rId1"/>
            </p:custDataLst>
          </p:nvPr>
        </p:nvPicPr>
        <p:blipFill>
          <a:blip r:embed="rId2"/>
          <a:stretch>
            <a:fillRect/>
          </a:stretch>
        </p:blipFill>
        <p:spPr>
          <a:xfrm>
            <a:off x="1426210" y="1757045"/>
            <a:ext cx="2780030" cy="699770"/>
          </a:xfrm>
          <a:prstGeom prst="rect">
            <a:avLst/>
          </a:prstGeom>
        </p:spPr>
      </p:pic>
      <p:pic>
        <p:nvPicPr>
          <p:cNvPr id="32" name="图片 31"/>
          <p:cNvPicPr>
            <a:picLocks noChangeAspect="1"/>
          </p:cNvPicPr>
          <p:nvPr>
            <p:custDataLst>
              <p:tags r:id="rId3"/>
            </p:custDataLst>
          </p:nvPr>
        </p:nvPicPr>
        <p:blipFill>
          <a:blip r:embed="rId4"/>
          <a:stretch>
            <a:fillRect/>
          </a:stretch>
        </p:blipFill>
        <p:spPr>
          <a:xfrm>
            <a:off x="6050280" y="1030605"/>
            <a:ext cx="5816600" cy="1363345"/>
          </a:xfrm>
          <a:prstGeom prst="rect">
            <a:avLst/>
          </a:prstGeom>
        </p:spPr>
      </p:pic>
      <p:pic>
        <p:nvPicPr>
          <p:cNvPr id="33" name="图片 32"/>
          <p:cNvPicPr>
            <a:picLocks noChangeAspect="1"/>
          </p:cNvPicPr>
          <p:nvPr>
            <p:custDataLst>
              <p:tags r:id="rId5"/>
            </p:custDataLst>
          </p:nvPr>
        </p:nvPicPr>
        <p:blipFill>
          <a:blip r:embed="rId6"/>
          <a:stretch>
            <a:fillRect/>
          </a:stretch>
        </p:blipFill>
        <p:spPr>
          <a:xfrm>
            <a:off x="1063625" y="3985895"/>
            <a:ext cx="4476750" cy="514350"/>
          </a:xfrm>
          <a:prstGeom prst="rect">
            <a:avLst/>
          </a:prstGeom>
        </p:spPr>
      </p:pic>
      <p:pic>
        <p:nvPicPr>
          <p:cNvPr id="34" name="图片 33"/>
          <p:cNvPicPr>
            <a:picLocks noChangeAspect="1"/>
          </p:cNvPicPr>
          <p:nvPr>
            <p:custDataLst>
              <p:tags r:id="rId7"/>
            </p:custDataLst>
          </p:nvPr>
        </p:nvPicPr>
        <p:blipFill>
          <a:blip r:embed="rId8"/>
          <a:stretch>
            <a:fillRect/>
          </a:stretch>
        </p:blipFill>
        <p:spPr>
          <a:xfrm>
            <a:off x="1880235" y="5459730"/>
            <a:ext cx="1704975" cy="609600"/>
          </a:xfrm>
          <a:prstGeom prst="rect">
            <a:avLst/>
          </a:prstGeom>
        </p:spPr>
      </p:pic>
      <p:sp>
        <p:nvSpPr>
          <p:cNvPr id="35" name="文本框 34"/>
          <p:cNvSpPr txBox="1"/>
          <p:nvPr/>
        </p:nvSpPr>
        <p:spPr>
          <a:xfrm>
            <a:off x="6046470" y="2745105"/>
            <a:ext cx="5834380" cy="3524250"/>
          </a:xfrm>
          <a:prstGeom prst="rect">
            <a:avLst/>
          </a:prstGeom>
          <a:noFill/>
        </p:spPr>
        <p:txBody>
          <a:bodyPr wrap="square" rtlCol="0">
            <a:noAutofit/>
          </a:bodyPr>
          <a:p>
            <a:pPr marL="285750" indent="-285750">
              <a:buFont typeface="Wingdings" panose="05000000000000000000" charset="0"/>
              <a:buChar char="u"/>
            </a:pPr>
            <a:r>
              <a:rPr lang="zh-CN" altLang="en-US">
                <a:latin typeface="宋体" panose="02010600030101010101" pitchFamily="2" charset="-122"/>
                <a:ea typeface="宋体" panose="02010600030101010101" pitchFamily="2" charset="-122"/>
              </a:rPr>
              <a:t>Accuracy</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准确率)</a:t>
            </a:r>
            <a:endParaRPr lang="zh-CN" altLang="en-US">
              <a:latin typeface="宋体" panose="02010600030101010101" pitchFamily="2" charset="-122"/>
              <a:ea typeface="宋体" panose="02010600030101010101" pitchFamily="2" charset="-122"/>
            </a:endParaRPr>
          </a:p>
          <a:p>
            <a:pPr indent="0">
              <a:buFont typeface="Wingdings" panose="05000000000000000000" charset="0"/>
              <a:buNone/>
            </a:pPr>
            <a:r>
              <a:rPr lang="zh-CN" altLang="en-US" sz="1600">
                <a:latin typeface="宋体" panose="02010600030101010101" pitchFamily="2" charset="-122"/>
                <a:ea typeface="宋体" panose="02010600030101010101" pitchFamily="2" charset="-122"/>
              </a:rPr>
              <a:t>准确率是分类样本正确分类的比例，它用于评估分类器的性能。</a:t>
            </a:r>
            <a:endParaRPr lang="zh-CN" altLang="en-US" sz="16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6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6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6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600">
              <a:latin typeface="宋体" panose="02010600030101010101" pitchFamily="2" charset="-122"/>
              <a:ea typeface="宋体" panose="02010600030101010101" pitchFamily="2" charset="-122"/>
            </a:endParaRPr>
          </a:p>
          <a:p>
            <a:pPr marL="285750" indent="-285750">
              <a:buFont typeface="Wingdings" panose="05000000000000000000" charset="0"/>
              <a:buChar char="u"/>
            </a:pPr>
            <a:r>
              <a:rPr lang="zh-CN" altLang="en-US">
                <a:latin typeface="宋体" panose="02010600030101010101" pitchFamily="2" charset="-122"/>
                <a:ea typeface="宋体" panose="02010600030101010101" pitchFamily="2" charset="-122"/>
              </a:rPr>
              <a:t>IoU</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交并比</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indent="0">
              <a:buFont typeface="Wingdings" panose="05000000000000000000" charset="0"/>
              <a:buNone/>
            </a:pPr>
            <a:r>
              <a:rPr lang="zh-CN" altLang="en-US" sz="1600">
                <a:latin typeface="宋体" panose="02010600030101010101" pitchFamily="2" charset="-122"/>
                <a:ea typeface="宋体" panose="02010600030101010101" pitchFamily="2" charset="-122"/>
              </a:rPr>
              <a:t>模型预测的检测框与图像中目标的ground truth之间的重叠程度，表示了检测的准确性。</a:t>
            </a:r>
            <a:endParaRPr lang="zh-CN" altLang="en-US" sz="16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600">
              <a:latin typeface="宋体" panose="02010600030101010101" pitchFamily="2" charset="-122"/>
              <a:ea typeface="宋体" panose="02010600030101010101" pitchFamily="2" charset="-122"/>
            </a:endParaRPr>
          </a:p>
        </p:txBody>
      </p:sp>
      <p:pic>
        <p:nvPicPr>
          <p:cNvPr id="36" name="图片 35"/>
          <p:cNvPicPr>
            <a:picLocks noChangeAspect="1"/>
          </p:cNvPicPr>
          <p:nvPr>
            <p:custDataLst>
              <p:tags r:id="rId9"/>
            </p:custDataLst>
          </p:nvPr>
        </p:nvPicPr>
        <p:blipFill>
          <a:blip r:embed="rId10"/>
          <a:stretch>
            <a:fillRect/>
          </a:stretch>
        </p:blipFill>
        <p:spPr>
          <a:xfrm>
            <a:off x="7837805" y="3429000"/>
            <a:ext cx="1924050" cy="742950"/>
          </a:xfrm>
          <a:prstGeom prst="rect">
            <a:avLst/>
          </a:prstGeom>
        </p:spPr>
      </p:pic>
      <p:pic>
        <p:nvPicPr>
          <p:cNvPr id="37" name="图片 36"/>
          <p:cNvPicPr>
            <a:picLocks noChangeAspect="1"/>
          </p:cNvPicPr>
          <p:nvPr>
            <p:custDataLst>
              <p:tags r:id="rId11"/>
            </p:custDataLst>
          </p:nvPr>
        </p:nvPicPr>
        <p:blipFill>
          <a:blip r:embed="rId12"/>
          <a:stretch>
            <a:fillRect/>
          </a:stretch>
        </p:blipFill>
        <p:spPr>
          <a:xfrm>
            <a:off x="6948805" y="5207000"/>
            <a:ext cx="3876675" cy="561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3825240" cy="398780"/>
            <a:chOff x="216670" y="277347"/>
            <a:chExt cx="3825240" cy="398780"/>
          </a:xfrm>
        </p:grpSpPr>
        <p:sp>
          <p:nvSpPr>
            <p:cNvPr id="3" name="文本框 2"/>
            <p:cNvSpPr txBox="1"/>
            <p:nvPr/>
          </p:nvSpPr>
          <p:spPr>
            <a:xfrm>
              <a:off x="659265" y="277347"/>
              <a:ext cx="3382645"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时序动作检测领域的难点</a:t>
              </a:r>
              <a:endParaRPr lang="zh-CN" altLang="en-US" sz="2000" dirty="0">
                <a:cs typeface="+mn-ea"/>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sp>
        <p:nvSpPr>
          <p:cNvPr id="16" name="文本框 15"/>
          <p:cNvSpPr txBox="1"/>
          <p:nvPr/>
        </p:nvSpPr>
        <p:spPr>
          <a:xfrm>
            <a:off x="2639060" y="1227455"/>
            <a:ext cx="6055360" cy="2168525"/>
          </a:xfrm>
          <a:prstGeom prst="rect">
            <a:avLst/>
          </a:prstGeom>
          <a:noFill/>
        </p:spPr>
        <p:txBody>
          <a:bodyPr wrap="square">
            <a:spAutoFit/>
          </a:bodyPr>
          <a:lstStyle/>
          <a:p>
            <a:pPr marL="285750" indent="-285750">
              <a:lnSpc>
                <a:spcPct val="150000"/>
              </a:lnSpc>
              <a:buClr>
                <a:srgbClr val="1431D7"/>
              </a:buClr>
              <a:buFont typeface="Wingdings" panose="05000000000000000000" pitchFamily="2" charset="2"/>
              <a:buChar char="p"/>
            </a:pPr>
            <a:r>
              <a:rPr lang="zh-CN" altLang="en-US" dirty="0">
                <a:latin typeface="宋体" panose="02010600030101010101" pitchFamily="2" charset="-122"/>
                <a:ea typeface="宋体" panose="02010600030101010101" pitchFamily="2" charset="-122"/>
                <a:cs typeface="+mn-ea"/>
                <a:sym typeface="+mn-lt"/>
              </a:rPr>
              <a:t>目标边界不明确：在时序行为检测中，目标动作的边界不明确，无法给出一个准确的边界（指精确的第几帧）；必须结合时序信息，无法只使用静态图像信息；时序行为片段的时间跨度变化可能非常大，如最短的行为片段大概1s左右，最长的行为片段则超过了200s</a:t>
            </a:r>
            <a:r>
              <a:rPr lang="zh-CN" altLang="en-US" sz="1600" dirty="0">
                <a:latin typeface="宋体" panose="02010600030101010101" pitchFamily="2" charset="-122"/>
                <a:ea typeface="宋体" panose="02010600030101010101" pitchFamily="2" charset="-122"/>
                <a:cs typeface="+mn-ea"/>
                <a:sym typeface="+mn-lt"/>
              </a:rPr>
              <a:t>。</a:t>
            </a:r>
            <a:endParaRPr lang="zh-CN" altLang="en-US" sz="1600" dirty="0">
              <a:latin typeface="宋体" panose="02010600030101010101" pitchFamily="2" charset="-122"/>
              <a:ea typeface="宋体" panose="02010600030101010101" pitchFamily="2" charset="-122"/>
              <a:cs typeface="+mn-ea"/>
              <a:sym typeface="+mn-lt"/>
            </a:endParaRPr>
          </a:p>
        </p:txBody>
      </p:sp>
      <p:sp>
        <p:nvSpPr>
          <p:cNvPr id="17" name="文本框 16"/>
          <p:cNvSpPr txBox="1"/>
          <p:nvPr/>
        </p:nvSpPr>
        <p:spPr>
          <a:xfrm>
            <a:off x="2639060" y="3253740"/>
            <a:ext cx="6054725" cy="2497455"/>
          </a:xfrm>
          <a:prstGeom prst="rect">
            <a:avLst/>
          </a:prstGeom>
          <a:noFill/>
        </p:spPr>
        <p:txBody>
          <a:bodyPr wrap="square">
            <a:noAutofit/>
          </a:bodyPr>
          <a:lstStyle/>
          <a:p>
            <a:pPr marL="285750" indent="-285750">
              <a:lnSpc>
                <a:spcPct val="150000"/>
              </a:lnSpc>
              <a:buClr>
                <a:srgbClr val="1431D7"/>
              </a:buClr>
              <a:buFont typeface="Wingdings" panose="05000000000000000000" pitchFamily="2" charset="2"/>
              <a:buChar char="p"/>
            </a:pPr>
            <a:r>
              <a:rPr lang="zh-CN" altLang="en-US" dirty="0">
                <a:latin typeface="宋体" panose="02010600030101010101" pitchFamily="2" charset="-122"/>
                <a:ea typeface="宋体" panose="02010600030101010101" pitchFamily="2" charset="-122"/>
                <a:cs typeface="宋体" panose="02010600030101010101" pitchFamily="2" charset="-122"/>
                <a:sym typeface="+mn-lt"/>
              </a:rPr>
              <a:t>计算量大：在时序行为检测中，需要结合时序信息进行识别，如果逐帧地精密处理则计算量极大。因此，现有方法以连续多帧组成的单元片段（snippet/clip）为视频处理的基本单位提取特征，输出结果也以单元为基本单位，可以大大减小计算量，但也有输出精度不高的问题。</a:t>
            </a:r>
            <a:endParaRPr lang="zh-CN" altLang="en-US"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18" name="文本框 17"/>
          <p:cNvSpPr txBox="1"/>
          <p:nvPr/>
        </p:nvSpPr>
        <p:spPr>
          <a:xfrm>
            <a:off x="2639060" y="5751195"/>
            <a:ext cx="5114290" cy="506730"/>
          </a:xfrm>
          <a:prstGeom prst="rect">
            <a:avLst/>
          </a:prstGeom>
          <a:noFill/>
        </p:spPr>
        <p:txBody>
          <a:bodyPr wrap="square">
            <a:spAutoFit/>
          </a:bodyPr>
          <a:lstStyle/>
          <a:p>
            <a:pPr marL="285750" indent="-285750">
              <a:lnSpc>
                <a:spcPct val="150000"/>
              </a:lnSpc>
              <a:buClr>
                <a:srgbClr val="1431D7"/>
              </a:buClr>
              <a:buFont typeface="Wingdings" panose="05000000000000000000" pitchFamily="2" charset="2"/>
              <a:buChar char="p"/>
            </a:pPr>
            <a:r>
              <a:rPr lang="zh-CN" altLang="en-US" dirty="0">
                <a:latin typeface="宋体" panose="02010600030101010101" pitchFamily="2" charset="-122"/>
                <a:ea typeface="宋体" panose="02010600030101010101" pitchFamily="2" charset="-122"/>
                <a:cs typeface="+mn-ea"/>
                <a:sym typeface="+mn-lt"/>
              </a:rPr>
              <a:t>数据标注成本高昂、背景冗余信息占比较大</a:t>
            </a:r>
            <a:endParaRPr lang="zh-CN" altLang="en-US"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形状 28"/>
          <p:cNvSpPr/>
          <p:nvPr/>
        </p:nvSpPr>
        <p:spPr>
          <a:xfrm flipH="1">
            <a:off x="-9039" y="684091"/>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 name="文本框 1"/>
          <p:cNvSpPr txBox="1"/>
          <p:nvPr/>
        </p:nvSpPr>
        <p:spPr>
          <a:xfrm>
            <a:off x="1857256" y="1030929"/>
            <a:ext cx="2896947" cy="3154710"/>
          </a:xfrm>
          <a:prstGeom prst="rect">
            <a:avLst/>
          </a:prstGeom>
          <a:noFill/>
        </p:spPr>
        <p:txBody>
          <a:bodyPr wrap="none">
            <a:spAutoFit/>
          </a:bodyPr>
          <a:lstStyle>
            <a:defPPr>
              <a:defRPr lang="zh-CN"/>
            </a:defPPr>
            <a:lvl1pPr>
              <a:defRPr sz="19900" b="1">
                <a:solidFill>
                  <a:srgbClr val="E4E4E4"/>
                </a:solidFill>
                <a:latin typeface="Arial" panose="020B0604020202020204"/>
                <a:ea typeface="微软雅黑" panose="020B0503020204020204" pitchFamily="34" charset="-122"/>
                <a:cs typeface="Haettenschweiler" panose="020B0706040902060204" charset="0"/>
              </a:defRPr>
            </a:lvl1pPr>
          </a:lstStyle>
          <a:p>
            <a:r>
              <a:rPr lang="en-US" altLang="zh-CN" dirty="0">
                <a:latin typeface="+mn-lt"/>
                <a:ea typeface="+mn-ea"/>
                <a:cs typeface="+mn-ea"/>
                <a:sym typeface="+mn-lt"/>
              </a:rPr>
              <a:t>02</a:t>
            </a:r>
            <a:endParaRPr lang="en-US" altLang="zh-CN" dirty="0">
              <a:latin typeface="+mn-lt"/>
              <a:ea typeface="+mn-ea"/>
              <a:cs typeface="+mn-ea"/>
              <a:sym typeface="+mn-lt"/>
            </a:endParaRPr>
          </a:p>
        </p:txBody>
      </p:sp>
      <p:sp>
        <p:nvSpPr>
          <p:cNvPr id="3" name="文本框 2"/>
          <p:cNvSpPr txBox="1"/>
          <p:nvPr/>
        </p:nvSpPr>
        <p:spPr>
          <a:xfrm>
            <a:off x="817761" y="3291030"/>
            <a:ext cx="6610350" cy="1198880"/>
          </a:xfrm>
          <a:prstGeom prst="rect">
            <a:avLst/>
          </a:prstGeom>
          <a:noFill/>
        </p:spPr>
        <p:txBody>
          <a:bodyPr wrap="none">
            <a:spAutoFit/>
          </a:bodyPr>
          <a:lstStyle>
            <a:defPPr>
              <a:defRPr lang="zh-CN"/>
            </a:defPPr>
            <a:lvl1pPr>
              <a:defRPr sz="7200" b="1">
                <a:latin typeface="Arial" panose="020B0604020202020204"/>
                <a:ea typeface="微软雅黑" panose="020B0503020204020204" pitchFamily="34" charset="-122"/>
              </a:defRPr>
            </a:lvl1pPr>
          </a:lstStyle>
          <a:p>
            <a:r>
              <a:rPr lang="zh-CN" altLang="en-US" dirty="0">
                <a:latin typeface="+mn-lt"/>
                <a:ea typeface="+mn-ea"/>
                <a:cs typeface="+mn-ea"/>
                <a:sym typeface="+mn-lt"/>
              </a:rPr>
              <a:t>论文分析与实验</a:t>
            </a:r>
            <a:endParaRPr lang="zh-CN" altLang="en-US" dirty="0">
              <a:latin typeface="+mn-lt"/>
              <a:ea typeface="+mn-ea"/>
              <a:cs typeface="+mn-ea"/>
              <a:sym typeface="+mn-lt"/>
            </a:endParaRPr>
          </a:p>
        </p:txBody>
      </p:sp>
      <p:sp>
        <p:nvSpPr>
          <p:cNvPr id="4" name="文本框 3"/>
          <p:cNvSpPr txBox="1"/>
          <p:nvPr/>
        </p:nvSpPr>
        <p:spPr>
          <a:xfrm>
            <a:off x="1953895" y="4449445"/>
            <a:ext cx="3558540" cy="337185"/>
          </a:xfrm>
          <a:prstGeom prst="rect">
            <a:avLst/>
          </a:prstGeom>
          <a:noFill/>
        </p:spPr>
        <p:txBody>
          <a:bodyPr wrap="square">
            <a:spAutoFit/>
          </a:bodyPr>
          <a:lstStyle/>
          <a:p>
            <a:pPr algn="ctr"/>
            <a:r>
              <a:rPr lang="en-US" altLang="zh-CN" sz="1600" dirty="0">
                <a:cs typeface="+mn-ea"/>
                <a:sym typeface="+mn-lt"/>
              </a:rPr>
              <a:t>Thesis analysis and </a:t>
            </a:r>
            <a:r>
              <a:rPr lang="en-US" altLang="zh-CN" sz="1600" dirty="0">
                <a:cs typeface="+mn-ea"/>
                <a:sym typeface="+mn-lt"/>
              </a:rPr>
              <a:t>Experiments</a:t>
            </a:r>
            <a:endParaRPr lang="zh-CN" altLang="en-US" sz="1600" dirty="0">
              <a:solidFill>
                <a:srgbClr val="444444"/>
              </a:solidFill>
              <a:cs typeface="+mn-ea"/>
              <a:sym typeface="+mn-lt"/>
            </a:endParaRPr>
          </a:p>
        </p:txBody>
      </p:sp>
      <p:grpSp>
        <p:nvGrpSpPr>
          <p:cNvPr id="5" name="组合 4"/>
          <p:cNvGrpSpPr/>
          <p:nvPr/>
        </p:nvGrpSpPr>
        <p:grpSpPr>
          <a:xfrm>
            <a:off x="1857256" y="4910706"/>
            <a:ext cx="1607961" cy="424542"/>
            <a:chOff x="6264155" y="5853029"/>
            <a:chExt cx="1607961" cy="424542"/>
          </a:xfrm>
          <a:solidFill>
            <a:srgbClr val="F5C056"/>
          </a:solidFill>
        </p:grpSpPr>
        <p:grpSp>
          <p:nvGrpSpPr>
            <p:cNvPr id="6" name="组合 5"/>
            <p:cNvGrpSpPr/>
            <p:nvPr/>
          </p:nvGrpSpPr>
          <p:grpSpPr>
            <a:xfrm>
              <a:off x="6787458" y="5931406"/>
              <a:ext cx="1084658" cy="227021"/>
              <a:chOff x="7026136" y="52050"/>
              <a:chExt cx="1084658" cy="227021"/>
            </a:xfrm>
            <a:grpFill/>
          </p:grpSpPr>
          <p:sp>
            <p:nvSpPr>
              <p:cNvPr id="8" name="椭圆 7"/>
              <p:cNvSpPr/>
              <p:nvPr/>
            </p:nvSpPr>
            <p:spPr>
              <a:xfrm>
                <a:off x="7026136"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7169075"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312015"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7454954"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597893"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40833"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883772"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026712" y="52050"/>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026136"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7169075"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312015"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454954"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597893"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740833"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883772"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8026712" y="194989"/>
                <a:ext cx="84082" cy="84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乘号 6"/>
            <p:cNvSpPr/>
            <p:nvPr/>
          </p:nvSpPr>
          <p:spPr>
            <a:xfrm>
              <a:off x="6264155" y="5853029"/>
              <a:ext cx="424542" cy="424542"/>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任意多边形: 形状 23"/>
          <p:cNvSpPr/>
          <p:nvPr/>
        </p:nvSpPr>
        <p:spPr>
          <a:xfrm rot="10800000" flipH="1" flipV="1">
            <a:off x="-9039" y="0"/>
            <a:ext cx="3146771" cy="1431143"/>
          </a:xfrm>
          <a:custGeom>
            <a:avLst/>
            <a:gdLst>
              <a:gd name="connsiteX0" fmla="*/ 0 w 6571385"/>
              <a:gd name="connsiteY0" fmla="*/ 0 h 2881746"/>
              <a:gd name="connsiteX1" fmla="*/ 6571385 w 6571385"/>
              <a:gd name="connsiteY1" fmla="*/ 0 h 2881746"/>
              <a:gd name="connsiteX2" fmla="*/ 6568464 w 6571385"/>
              <a:gd name="connsiteY2" fmla="*/ 86591 h 2881746"/>
              <a:gd name="connsiteX3" fmla="*/ 5846620 w 6571385"/>
              <a:gd name="connsiteY3" fmla="*/ 1343892 h 2881746"/>
              <a:gd name="connsiteX4" fmla="*/ 3394367 w 6571385"/>
              <a:gd name="connsiteY4" fmla="*/ 1468581 h 2881746"/>
              <a:gd name="connsiteX5" fmla="*/ 1468585 w 6571385"/>
              <a:gd name="connsiteY5" fmla="*/ 2881746 h 2881746"/>
              <a:gd name="connsiteX6" fmla="*/ 94766 w 6571385"/>
              <a:gd name="connsiteY6" fmla="*/ 2115619 h 2881746"/>
              <a:gd name="connsiteX7" fmla="*/ 0 w 6571385"/>
              <a:gd name="connsiteY7" fmla="*/ 2024337 h 2881746"/>
              <a:gd name="connsiteX0-1" fmla="*/ 0 w 6571385"/>
              <a:gd name="connsiteY0-2" fmla="*/ 0 h 2881746"/>
              <a:gd name="connsiteX1-3" fmla="*/ 6571385 w 6571385"/>
              <a:gd name="connsiteY1-4" fmla="*/ 0 h 2881746"/>
              <a:gd name="connsiteX2-5" fmla="*/ 6568464 w 6571385"/>
              <a:gd name="connsiteY2-6" fmla="*/ 86591 h 2881746"/>
              <a:gd name="connsiteX3-7" fmla="*/ 5846620 w 6571385"/>
              <a:gd name="connsiteY3-8" fmla="*/ 1343892 h 2881746"/>
              <a:gd name="connsiteX4-9" fmla="*/ 3394367 w 6571385"/>
              <a:gd name="connsiteY4-10" fmla="*/ 1468581 h 2881746"/>
              <a:gd name="connsiteX5-11" fmla="*/ 1468585 w 6571385"/>
              <a:gd name="connsiteY5-12" fmla="*/ 2881746 h 2881746"/>
              <a:gd name="connsiteX6-13" fmla="*/ 94766 w 6571385"/>
              <a:gd name="connsiteY6-14" fmla="*/ 2115619 h 2881746"/>
              <a:gd name="connsiteX7-15" fmla="*/ 0 w 6571385"/>
              <a:gd name="connsiteY7-16" fmla="*/ 2024337 h 2881746"/>
              <a:gd name="connsiteX8" fmla="*/ 0 w 6571385"/>
              <a:gd name="connsiteY8" fmla="*/ 0 h 2881746"/>
              <a:gd name="connsiteX0-17" fmla="*/ 0 w 6571385"/>
              <a:gd name="connsiteY0-18" fmla="*/ 0 h 2883320"/>
              <a:gd name="connsiteX1-19" fmla="*/ 6571385 w 6571385"/>
              <a:gd name="connsiteY1-20" fmla="*/ 0 h 2883320"/>
              <a:gd name="connsiteX2-21" fmla="*/ 6568464 w 6571385"/>
              <a:gd name="connsiteY2-22" fmla="*/ 86591 h 2883320"/>
              <a:gd name="connsiteX3-23" fmla="*/ 5846620 w 6571385"/>
              <a:gd name="connsiteY3-24" fmla="*/ 1343892 h 2883320"/>
              <a:gd name="connsiteX4-25" fmla="*/ 3394367 w 6571385"/>
              <a:gd name="connsiteY4-26" fmla="*/ 1468581 h 2883320"/>
              <a:gd name="connsiteX5-27" fmla="*/ 1468585 w 6571385"/>
              <a:gd name="connsiteY5-28" fmla="*/ 2881746 h 2883320"/>
              <a:gd name="connsiteX6-29" fmla="*/ 94766 w 6571385"/>
              <a:gd name="connsiteY6-30" fmla="*/ 2115619 h 2883320"/>
              <a:gd name="connsiteX7-31" fmla="*/ 0 w 6571385"/>
              <a:gd name="connsiteY7-32" fmla="*/ 2024337 h 2883320"/>
              <a:gd name="connsiteX8-33" fmla="*/ 0 w 6571385"/>
              <a:gd name="connsiteY8-34" fmla="*/ 0 h 2883320"/>
              <a:gd name="connsiteX0-35" fmla="*/ 0 w 6571385"/>
              <a:gd name="connsiteY0-36" fmla="*/ 0 h 2883320"/>
              <a:gd name="connsiteX1-37" fmla="*/ 6571385 w 6571385"/>
              <a:gd name="connsiteY1-38" fmla="*/ 0 h 2883320"/>
              <a:gd name="connsiteX2-39" fmla="*/ 6568464 w 6571385"/>
              <a:gd name="connsiteY2-40" fmla="*/ 86591 h 2883320"/>
              <a:gd name="connsiteX3-41" fmla="*/ 5846620 w 6571385"/>
              <a:gd name="connsiteY3-42" fmla="*/ 1343892 h 2883320"/>
              <a:gd name="connsiteX4-43" fmla="*/ 3394367 w 6571385"/>
              <a:gd name="connsiteY4-44" fmla="*/ 1468581 h 2883320"/>
              <a:gd name="connsiteX5-45" fmla="*/ 1508609 w 6571385"/>
              <a:gd name="connsiteY5-46" fmla="*/ 2881746 h 2883320"/>
              <a:gd name="connsiteX6-47" fmla="*/ 94766 w 6571385"/>
              <a:gd name="connsiteY6-48" fmla="*/ 2115619 h 2883320"/>
              <a:gd name="connsiteX7-49" fmla="*/ 0 w 6571385"/>
              <a:gd name="connsiteY7-50" fmla="*/ 2024337 h 2883320"/>
              <a:gd name="connsiteX8-51" fmla="*/ 0 w 6571385"/>
              <a:gd name="connsiteY8-52" fmla="*/ 0 h 2883320"/>
              <a:gd name="connsiteX0-53" fmla="*/ 0 w 6571385"/>
              <a:gd name="connsiteY0-54" fmla="*/ 0 h 2883320"/>
              <a:gd name="connsiteX1-55" fmla="*/ 6571385 w 6571385"/>
              <a:gd name="connsiteY1-56" fmla="*/ 0 h 2883320"/>
              <a:gd name="connsiteX2-57" fmla="*/ 6568464 w 6571385"/>
              <a:gd name="connsiteY2-58" fmla="*/ 86591 h 2883320"/>
              <a:gd name="connsiteX3-59" fmla="*/ 5846620 w 6571385"/>
              <a:gd name="connsiteY3-60" fmla="*/ 1343892 h 2883320"/>
              <a:gd name="connsiteX4-61" fmla="*/ 3454404 w 6571385"/>
              <a:gd name="connsiteY4-62" fmla="*/ 1458575 h 2883320"/>
              <a:gd name="connsiteX5-63" fmla="*/ 1508609 w 6571385"/>
              <a:gd name="connsiteY5-64" fmla="*/ 2881746 h 2883320"/>
              <a:gd name="connsiteX6-65" fmla="*/ 94766 w 6571385"/>
              <a:gd name="connsiteY6-66" fmla="*/ 2115619 h 2883320"/>
              <a:gd name="connsiteX7-67" fmla="*/ 0 w 6571385"/>
              <a:gd name="connsiteY7-68" fmla="*/ 2024337 h 2883320"/>
              <a:gd name="connsiteX8-69" fmla="*/ 0 w 6571385"/>
              <a:gd name="connsiteY8-70" fmla="*/ 0 h 2883320"/>
              <a:gd name="connsiteX0-71" fmla="*/ 0 w 6571385"/>
              <a:gd name="connsiteY0-72" fmla="*/ 0 h 2883320"/>
              <a:gd name="connsiteX1-73" fmla="*/ 6571385 w 6571385"/>
              <a:gd name="connsiteY1-74" fmla="*/ 0 h 2883320"/>
              <a:gd name="connsiteX2-75" fmla="*/ 6568464 w 6571385"/>
              <a:gd name="connsiteY2-76" fmla="*/ 86591 h 2883320"/>
              <a:gd name="connsiteX3-77" fmla="*/ 5846620 w 6571385"/>
              <a:gd name="connsiteY3-78" fmla="*/ 1343892 h 2883320"/>
              <a:gd name="connsiteX4-79" fmla="*/ 3454404 w 6571385"/>
              <a:gd name="connsiteY4-80" fmla="*/ 1458575 h 2883320"/>
              <a:gd name="connsiteX5-81" fmla="*/ 1508609 w 6571385"/>
              <a:gd name="connsiteY5-82" fmla="*/ 2881746 h 2883320"/>
              <a:gd name="connsiteX6-83" fmla="*/ 94766 w 6571385"/>
              <a:gd name="connsiteY6-84" fmla="*/ 2115619 h 2883320"/>
              <a:gd name="connsiteX7-85" fmla="*/ 0 w 6571385"/>
              <a:gd name="connsiteY7-86" fmla="*/ 2024337 h 2883320"/>
              <a:gd name="connsiteX8-87" fmla="*/ 0 w 6571385"/>
              <a:gd name="connsiteY8-88" fmla="*/ 0 h 2883320"/>
              <a:gd name="connsiteX0-89" fmla="*/ 0 w 6571385"/>
              <a:gd name="connsiteY0-90" fmla="*/ 0 h 2883320"/>
              <a:gd name="connsiteX1-91" fmla="*/ 6571385 w 6571385"/>
              <a:gd name="connsiteY1-92" fmla="*/ 0 h 2883320"/>
              <a:gd name="connsiteX2-93" fmla="*/ 6568464 w 6571385"/>
              <a:gd name="connsiteY2-94" fmla="*/ 86591 h 2883320"/>
              <a:gd name="connsiteX3-95" fmla="*/ 5846620 w 6571385"/>
              <a:gd name="connsiteY3-96" fmla="*/ 1343892 h 2883320"/>
              <a:gd name="connsiteX4-97" fmla="*/ 3504435 w 6571385"/>
              <a:gd name="connsiteY4-98" fmla="*/ 1448569 h 2883320"/>
              <a:gd name="connsiteX5-99" fmla="*/ 1508609 w 6571385"/>
              <a:gd name="connsiteY5-100" fmla="*/ 2881746 h 2883320"/>
              <a:gd name="connsiteX6-101" fmla="*/ 94766 w 6571385"/>
              <a:gd name="connsiteY6-102" fmla="*/ 2115619 h 2883320"/>
              <a:gd name="connsiteX7-103" fmla="*/ 0 w 6571385"/>
              <a:gd name="connsiteY7-104" fmla="*/ 2024337 h 2883320"/>
              <a:gd name="connsiteX8-105" fmla="*/ 0 w 6571385"/>
              <a:gd name="connsiteY8-106" fmla="*/ 0 h 28833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6571385" h="2883320">
                <a:moveTo>
                  <a:pt x="0" y="0"/>
                </a:moveTo>
                <a:lnTo>
                  <a:pt x="6571385" y="0"/>
                </a:lnTo>
                <a:lnTo>
                  <a:pt x="6568464" y="86591"/>
                </a:lnTo>
                <a:cubicBezTo>
                  <a:pt x="6532420" y="517382"/>
                  <a:pt x="6357291" y="1116896"/>
                  <a:pt x="5846620" y="1343892"/>
                </a:cubicBezTo>
                <a:cubicBezTo>
                  <a:pt x="5335949" y="1570888"/>
                  <a:pt x="4427558" y="1092200"/>
                  <a:pt x="3504435" y="1448569"/>
                </a:cubicBezTo>
                <a:cubicBezTo>
                  <a:pt x="2581312" y="1804938"/>
                  <a:pt x="2479967" y="2821709"/>
                  <a:pt x="1508609" y="2881746"/>
                </a:cubicBezTo>
                <a:cubicBezTo>
                  <a:pt x="901511" y="2911764"/>
                  <a:pt x="524744" y="2507421"/>
                  <a:pt x="94766" y="2115619"/>
                </a:cubicBezTo>
                <a:lnTo>
                  <a:pt x="0" y="2024337"/>
                </a:lnTo>
                <a:lnTo>
                  <a:pt x="0" y="0"/>
                </a:lnTo>
                <a:close/>
              </a:path>
            </a:pathLst>
          </a:cu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7" name="任意多边形: 形状 26"/>
          <p:cNvSpPr/>
          <p:nvPr/>
        </p:nvSpPr>
        <p:spPr>
          <a:xfrm flipV="1">
            <a:off x="9688010" y="0"/>
            <a:ext cx="2498810" cy="2678546"/>
          </a:xfrm>
          <a:custGeom>
            <a:avLst/>
            <a:gdLst>
              <a:gd name="connsiteX0" fmla="*/ 4284601 w 4316838"/>
              <a:gd name="connsiteY0" fmla="*/ 0 h 4628292"/>
              <a:gd name="connsiteX1" fmla="*/ 4316838 w 4316838"/>
              <a:gd name="connsiteY1" fmla="*/ 252 h 4628292"/>
              <a:gd name="connsiteX2" fmla="*/ 4316838 w 4316838"/>
              <a:gd name="connsiteY2" fmla="*/ 4628292 h 4628292"/>
              <a:gd name="connsiteX3" fmla="*/ 20942 w 4316838"/>
              <a:gd name="connsiteY3" fmla="*/ 4628292 h 4628292"/>
              <a:gd name="connsiteX4" fmla="*/ 6590 w 4316838"/>
              <a:gd name="connsiteY4" fmla="*/ 4550373 h 4628292"/>
              <a:gd name="connsiteX5" fmla="*/ 869085 w 4316838"/>
              <a:gd name="connsiteY5" fmla="*/ 2282134 h 4628292"/>
              <a:gd name="connsiteX6" fmla="*/ 2958624 w 4316838"/>
              <a:gd name="connsiteY6" fmla="*/ 1343671 h 4628292"/>
              <a:gd name="connsiteX7" fmla="*/ 3567695 w 4316838"/>
              <a:gd name="connsiteY7" fmla="*/ 401562 h 4628292"/>
              <a:gd name="connsiteX8" fmla="*/ 4284601 w 4316838"/>
              <a:gd name="connsiteY8" fmla="*/ 0 h 4628292"/>
              <a:gd name="connsiteX0-1" fmla="*/ 4286238 w 4318475"/>
              <a:gd name="connsiteY0-2" fmla="*/ 0 h 4628292"/>
              <a:gd name="connsiteX1-3" fmla="*/ 4318475 w 4318475"/>
              <a:gd name="connsiteY1-4" fmla="*/ 252 h 4628292"/>
              <a:gd name="connsiteX2-5" fmla="*/ 4318475 w 4318475"/>
              <a:gd name="connsiteY2-6" fmla="*/ 4628292 h 4628292"/>
              <a:gd name="connsiteX3-7" fmla="*/ 22579 w 4318475"/>
              <a:gd name="connsiteY3-8" fmla="*/ 4628292 h 4628292"/>
              <a:gd name="connsiteX4-9" fmla="*/ 8227 w 4318475"/>
              <a:gd name="connsiteY4-10" fmla="*/ 4550373 h 4628292"/>
              <a:gd name="connsiteX5-11" fmla="*/ 746031 w 4318475"/>
              <a:gd name="connsiteY5-12" fmla="*/ 2323698 h 4628292"/>
              <a:gd name="connsiteX6-13" fmla="*/ 2960261 w 4318475"/>
              <a:gd name="connsiteY6-14" fmla="*/ 1343671 h 4628292"/>
              <a:gd name="connsiteX7-15" fmla="*/ 3569332 w 4318475"/>
              <a:gd name="connsiteY7-16" fmla="*/ 401562 h 4628292"/>
              <a:gd name="connsiteX8-17" fmla="*/ 4286238 w 4318475"/>
              <a:gd name="connsiteY8-18" fmla="*/ 0 h 4628292"/>
              <a:gd name="connsiteX0-19" fmla="*/ 4286552 w 4318789"/>
              <a:gd name="connsiteY0-20" fmla="*/ 0 h 4628292"/>
              <a:gd name="connsiteX1-21" fmla="*/ 4318789 w 4318789"/>
              <a:gd name="connsiteY1-22" fmla="*/ 252 h 4628292"/>
              <a:gd name="connsiteX2-23" fmla="*/ 4318789 w 4318789"/>
              <a:gd name="connsiteY2-24" fmla="*/ 4628292 h 4628292"/>
              <a:gd name="connsiteX3-25" fmla="*/ 22893 w 4318789"/>
              <a:gd name="connsiteY3-26" fmla="*/ 4628292 h 4628292"/>
              <a:gd name="connsiteX4-27" fmla="*/ 8541 w 4318789"/>
              <a:gd name="connsiteY4-28" fmla="*/ 4550373 h 4628292"/>
              <a:gd name="connsiteX5-29" fmla="*/ 746345 w 4318789"/>
              <a:gd name="connsiteY5-30" fmla="*/ 2323698 h 4628292"/>
              <a:gd name="connsiteX6-31" fmla="*/ 2960575 w 4318789"/>
              <a:gd name="connsiteY6-32" fmla="*/ 1343671 h 4628292"/>
              <a:gd name="connsiteX7-33" fmla="*/ 3569646 w 4318789"/>
              <a:gd name="connsiteY7-34" fmla="*/ 401562 h 4628292"/>
              <a:gd name="connsiteX8-35" fmla="*/ 4286552 w 4318789"/>
              <a:gd name="connsiteY8-36" fmla="*/ 0 h 4628292"/>
              <a:gd name="connsiteX0-37" fmla="*/ 4285486 w 4317723"/>
              <a:gd name="connsiteY0-38" fmla="*/ 0 h 4628292"/>
              <a:gd name="connsiteX1-39" fmla="*/ 4317723 w 4317723"/>
              <a:gd name="connsiteY1-40" fmla="*/ 252 h 4628292"/>
              <a:gd name="connsiteX2-41" fmla="*/ 4317723 w 4317723"/>
              <a:gd name="connsiteY2-42" fmla="*/ 4628292 h 4628292"/>
              <a:gd name="connsiteX3-43" fmla="*/ 21827 w 4317723"/>
              <a:gd name="connsiteY3-44" fmla="*/ 4628292 h 4628292"/>
              <a:gd name="connsiteX4-45" fmla="*/ 7475 w 4317723"/>
              <a:gd name="connsiteY4-46" fmla="*/ 4550373 h 4628292"/>
              <a:gd name="connsiteX5-47" fmla="*/ 814552 w 4317723"/>
              <a:gd name="connsiteY5-48" fmla="*/ 2392971 h 4628292"/>
              <a:gd name="connsiteX6-49" fmla="*/ 2959509 w 4317723"/>
              <a:gd name="connsiteY6-50" fmla="*/ 1343671 h 4628292"/>
              <a:gd name="connsiteX7-51" fmla="*/ 3568580 w 4317723"/>
              <a:gd name="connsiteY7-52" fmla="*/ 401562 h 4628292"/>
              <a:gd name="connsiteX8-53" fmla="*/ 4285486 w 4317723"/>
              <a:gd name="connsiteY8-54" fmla="*/ 0 h 4628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17723" h="4628292">
                <a:moveTo>
                  <a:pt x="4285486" y="0"/>
                </a:moveTo>
                <a:lnTo>
                  <a:pt x="4317723" y="252"/>
                </a:lnTo>
                <a:lnTo>
                  <a:pt x="4317723" y="4628292"/>
                </a:lnTo>
                <a:lnTo>
                  <a:pt x="21827" y="4628292"/>
                </a:lnTo>
                <a:lnTo>
                  <a:pt x="7475" y="4550373"/>
                </a:lnTo>
                <a:cubicBezTo>
                  <a:pt x="-66059" y="3848073"/>
                  <a:pt x="417602" y="2868049"/>
                  <a:pt x="814552" y="2392971"/>
                </a:cubicBezTo>
                <a:cubicBezTo>
                  <a:pt x="1307299" y="1803242"/>
                  <a:pt x="2502813" y="1652481"/>
                  <a:pt x="2959509" y="1343671"/>
                </a:cubicBezTo>
                <a:cubicBezTo>
                  <a:pt x="3416205" y="1034861"/>
                  <a:pt x="3336960" y="748108"/>
                  <a:pt x="3568580" y="401562"/>
                </a:cubicBezTo>
                <a:cubicBezTo>
                  <a:pt x="3808592" y="117430"/>
                  <a:pt x="4059965" y="26965"/>
                  <a:pt x="4285486" y="0"/>
                </a:cubicBezTo>
                <a:close/>
              </a:path>
            </a:pathLst>
          </a:cu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28" name="任意多边形: 形状 27"/>
          <p:cNvSpPr/>
          <p:nvPr/>
        </p:nvSpPr>
        <p:spPr>
          <a:xfrm rot="10800000" flipH="1">
            <a:off x="-34597" y="4367551"/>
            <a:ext cx="3068799" cy="2505463"/>
          </a:xfrm>
          <a:custGeom>
            <a:avLst/>
            <a:gdLst>
              <a:gd name="connsiteX0" fmla="*/ 3310764 w 3310764"/>
              <a:gd name="connsiteY0" fmla="*/ 0 h 1949275"/>
              <a:gd name="connsiteX1" fmla="*/ 0 w 3310764"/>
              <a:gd name="connsiteY1" fmla="*/ 0 h 1949275"/>
              <a:gd name="connsiteX2" fmla="*/ 0 w 3310764"/>
              <a:gd name="connsiteY2" fmla="*/ 1817345 h 1949275"/>
              <a:gd name="connsiteX3" fmla="*/ 61471 w 3310764"/>
              <a:gd name="connsiteY3" fmla="*/ 1816752 h 1949275"/>
              <a:gd name="connsiteX4" fmla="*/ 2248781 w 3310764"/>
              <a:gd name="connsiteY4" fmla="*/ 1860773 h 1949275"/>
              <a:gd name="connsiteX5" fmla="*/ 3306484 w 3310764"/>
              <a:gd name="connsiteY5" fmla="*/ 119895 h 1949275"/>
              <a:gd name="connsiteX0-1" fmla="*/ 3310764 w 3310764"/>
              <a:gd name="connsiteY0-2" fmla="*/ 0 h 2013586"/>
              <a:gd name="connsiteX1-3" fmla="*/ 0 w 3310764"/>
              <a:gd name="connsiteY1-4" fmla="*/ 0 h 2013586"/>
              <a:gd name="connsiteX2-5" fmla="*/ 0 w 3310764"/>
              <a:gd name="connsiteY2-6" fmla="*/ 1817345 h 2013586"/>
              <a:gd name="connsiteX3-7" fmla="*/ 61471 w 3310764"/>
              <a:gd name="connsiteY3-8" fmla="*/ 1816752 h 2013586"/>
              <a:gd name="connsiteX4-9" fmla="*/ 2012298 w 3310764"/>
              <a:gd name="connsiteY4-10" fmla="*/ 1939601 h 2013586"/>
              <a:gd name="connsiteX5-11" fmla="*/ 3306484 w 3310764"/>
              <a:gd name="connsiteY5-12" fmla="*/ 119895 h 2013586"/>
              <a:gd name="connsiteX6" fmla="*/ 3310764 w 3310764"/>
              <a:gd name="connsiteY6" fmla="*/ 0 h 2013586"/>
              <a:gd name="connsiteX0-13" fmla="*/ 3310764 w 3310764"/>
              <a:gd name="connsiteY0-14" fmla="*/ 0 h 1993348"/>
              <a:gd name="connsiteX1-15" fmla="*/ 0 w 3310764"/>
              <a:gd name="connsiteY1-16" fmla="*/ 0 h 1993348"/>
              <a:gd name="connsiteX2-17" fmla="*/ 0 w 3310764"/>
              <a:gd name="connsiteY2-18" fmla="*/ 1817345 h 1993348"/>
              <a:gd name="connsiteX3-19" fmla="*/ 236955 w 3310764"/>
              <a:gd name="connsiteY3-20" fmla="*/ 1637037 h 1993348"/>
              <a:gd name="connsiteX4-21" fmla="*/ 2012298 w 3310764"/>
              <a:gd name="connsiteY4-22" fmla="*/ 1939601 h 1993348"/>
              <a:gd name="connsiteX5-23" fmla="*/ 3306484 w 3310764"/>
              <a:gd name="connsiteY5-24" fmla="*/ 119895 h 1993348"/>
              <a:gd name="connsiteX6-25" fmla="*/ 3310764 w 3310764"/>
              <a:gd name="connsiteY6-26" fmla="*/ 0 h 1993348"/>
              <a:gd name="connsiteX0-27" fmla="*/ 3310764 w 3310764"/>
              <a:gd name="connsiteY0-28" fmla="*/ 0 h 1987305"/>
              <a:gd name="connsiteX1-29" fmla="*/ 0 w 3310764"/>
              <a:gd name="connsiteY1-30" fmla="*/ 0 h 1987305"/>
              <a:gd name="connsiteX2-31" fmla="*/ 0 w 3310764"/>
              <a:gd name="connsiteY2-32" fmla="*/ 1817345 h 1987305"/>
              <a:gd name="connsiteX3-33" fmla="*/ 625527 w 3310764"/>
              <a:gd name="connsiteY3-34" fmla="*/ 1554091 h 1987305"/>
              <a:gd name="connsiteX4-35" fmla="*/ 2012298 w 3310764"/>
              <a:gd name="connsiteY4-36" fmla="*/ 1939601 h 1987305"/>
              <a:gd name="connsiteX5-37" fmla="*/ 3306484 w 3310764"/>
              <a:gd name="connsiteY5-38" fmla="*/ 119895 h 1987305"/>
              <a:gd name="connsiteX6-39" fmla="*/ 3310764 w 3310764"/>
              <a:gd name="connsiteY6-40" fmla="*/ 0 h 1987305"/>
              <a:gd name="connsiteX0-41" fmla="*/ 3310764 w 3310764"/>
              <a:gd name="connsiteY0-42" fmla="*/ 0 h 1822933"/>
              <a:gd name="connsiteX1-43" fmla="*/ 0 w 3310764"/>
              <a:gd name="connsiteY1-44" fmla="*/ 0 h 1822933"/>
              <a:gd name="connsiteX2-45" fmla="*/ 0 w 3310764"/>
              <a:gd name="connsiteY2-46" fmla="*/ 1817345 h 1822933"/>
              <a:gd name="connsiteX3-47" fmla="*/ 625527 w 3310764"/>
              <a:gd name="connsiteY3-48" fmla="*/ 1554091 h 1822933"/>
              <a:gd name="connsiteX4-49" fmla="*/ 2187783 w 3310764"/>
              <a:gd name="connsiteY4-50" fmla="*/ 1759886 h 1822933"/>
              <a:gd name="connsiteX5-51" fmla="*/ 3306484 w 3310764"/>
              <a:gd name="connsiteY5-52" fmla="*/ 119895 h 1822933"/>
              <a:gd name="connsiteX6-53" fmla="*/ 3310764 w 3310764"/>
              <a:gd name="connsiteY6-54" fmla="*/ 0 h 1822933"/>
              <a:gd name="connsiteX0-55" fmla="*/ 3323298 w 3323298"/>
              <a:gd name="connsiteY0-56" fmla="*/ 0 h 2992406"/>
              <a:gd name="connsiteX1-57" fmla="*/ 12534 w 3323298"/>
              <a:gd name="connsiteY1-58" fmla="*/ 0 h 2992406"/>
              <a:gd name="connsiteX2-59" fmla="*/ 0 w 3323298"/>
              <a:gd name="connsiteY2-60" fmla="*/ 2992406 h 2992406"/>
              <a:gd name="connsiteX3-61" fmla="*/ 638061 w 3323298"/>
              <a:gd name="connsiteY3-62" fmla="*/ 1554091 h 2992406"/>
              <a:gd name="connsiteX4-63" fmla="*/ 2200317 w 3323298"/>
              <a:gd name="connsiteY4-64" fmla="*/ 1759886 h 2992406"/>
              <a:gd name="connsiteX5-65" fmla="*/ 3319018 w 3323298"/>
              <a:gd name="connsiteY5-66" fmla="*/ 119895 h 2992406"/>
              <a:gd name="connsiteX6-67" fmla="*/ 3323298 w 3323298"/>
              <a:gd name="connsiteY6-68" fmla="*/ 0 h 2992406"/>
              <a:gd name="connsiteX0-69" fmla="*/ 3323298 w 3323298"/>
              <a:gd name="connsiteY0-70" fmla="*/ 0 h 2992406"/>
              <a:gd name="connsiteX1-71" fmla="*/ 12534 w 3323298"/>
              <a:gd name="connsiteY1-72" fmla="*/ 0 h 2992406"/>
              <a:gd name="connsiteX2-73" fmla="*/ 0 w 3323298"/>
              <a:gd name="connsiteY2-74" fmla="*/ 2992406 h 2992406"/>
              <a:gd name="connsiteX3-75" fmla="*/ 875717 w 3323298"/>
              <a:gd name="connsiteY3-76" fmla="*/ 1728830 h 2992406"/>
              <a:gd name="connsiteX4-77" fmla="*/ 2200317 w 3323298"/>
              <a:gd name="connsiteY4-78" fmla="*/ 1759886 h 2992406"/>
              <a:gd name="connsiteX5-79" fmla="*/ 3319018 w 3323298"/>
              <a:gd name="connsiteY5-80" fmla="*/ 119895 h 2992406"/>
              <a:gd name="connsiteX6-81" fmla="*/ 3323298 w 3323298"/>
              <a:gd name="connsiteY6-82" fmla="*/ 0 h 2992406"/>
              <a:gd name="connsiteX0-83" fmla="*/ 3323298 w 3323298"/>
              <a:gd name="connsiteY0-84" fmla="*/ 0 h 2992406"/>
              <a:gd name="connsiteX1-85" fmla="*/ 12534 w 3323298"/>
              <a:gd name="connsiteY1-86" fmla="*/ 0 h 2992406"/>
              <a:gd name="connsiteX2-87" fmla="*/ 0 w 3323298"/>
              <a:gd name="connsiteY2-88" fmla="*/ 2992406 h 2992406"/>
              <a:gd name="connsiteX3-89" fmla="*/ 638061 w 3323298"/>
              <a:gd name="connsiteY3-90" fmla="*/ 1881726 h 2992406"/>
              <a:gd name="connsiteX4-91" fmla="*/ 2200317 w 3323298"/>
              <a:gd name="connsiteY4-92" fmla="*/ 1759886 h 2992406"/>
              <a:gd name="connsiteX5-93" fmla="*/ 3319018 w 3323298"/>
              <a:gd name="connsiteY5-94" fmla="*/ 119895 h 2992406"/>
              <a:gd name="connsiteX6-95" fmla="*/ 3323298 w 3323298"/>
              <a:gd name="connsiteY6-96" fmla="*/ 0 h 2992406"/>
              <a:gd name="connsiteX0-97" fmla="*/ 3323298 w 3323298"/>
              <a:gd name="connsiteY0-98" fmla="*/ 0 h 2992406"/>
              <a:gd name="connsiteX1-99" fmla="*/ 12534 w 3323298"/>
              <a:gd name="connsiteY1-100" fmla="*/ 0 h 2992406"/>
              <a:gd name="connsiteX2-101" fmla="*/ 0 w 3323298"/>
              <a:gd name="connsiteY2-102" fmla="*/ 2992406 h 2992406"/>
              <a:gd name="connsiteX3-103" fmla="*/ 638061 w 3323298"/>
              <a:gd name="connsiteY3-104" fmla="*/ 1881726 h 2992406"/>
              <a:gd name="connsiteX4-105" fmla="*/ 2200317 w 3323298"/>
              <a:gd name="connsiteY4-106" fmla="*/ 1759886 h 2992406"/>
              <a:gd name="connsiteX5-107" fmla="*/ 3319018 w 3323298"/>
              <a:gd name="connsiteY5-108" fmla="*/ 119895 h 2992406"/>
              <a:gd name="connsiteX6-109" fmla="*/ 3323298 w 3323298"/>
              <a:gd name="connsiteY6-110" fmla="*/ 0 h 2992406"/>
              <a:gd name="connsiteX0-111" fmla="*/ 3323298 w 3323298"/>
              <a:gd name="connsiteY0-112" fmla="*/ 0 h 2992406"/>
              <a:gd name="connsiteX1-113" fmla="*/ 12534 w 3323298"/>
              <a:gd name="connsiteY1-114" fmla="*/ 0 h 2992406"/>
              <a:gd name="connsiteX2-115" fmla="*/ 0 w 3323298"/>
              <a:gd name="connsiteY2-116" fmla="*/ 2992406 h 2992406"/>
              <a:gd name="connsiteX3-117" fmla="*/ 994544 w 3323298"/>
              <a:gd name="connsiteY3-118" fmla="*/ 1728830 h 2992406"/>
              <a:gd name="connsiteX4-119" fmla="*/ 2200317 w 3323298"/>
              <a:gd name="connsiteY4-120" fmla="*/ 1759886 h 2992406"/>
              <a:gd name="connsiteX5-121" fmla="*/ 3319018 w 3323298"/>
              <a:gd name="connsiteY5-122" fmla="*/ 119895 h 2992406"/>
              <a:gd name="connsiteX6-123" fmla="*/ 3323298 w 3323298"/>
              <a:gd name="connsiteY6-124" fmla="*/ 0 h 2992406"/>
              <a:gd name="connsiteX0-125" fmla="*/ 3323298 w 3323298"/>
              <a:gd name="connsiteY0-126" fmla="*/ 0 h 2992406"/>
              <a:gd name="connsiteX1-127" fmla="*/ 12534 w 3323298"/>
              <a:gd name="connsiteY1-128" fmla="*/ 0 h 2992406"/>
              <a:gd name="connsiteX2-129" fmla="*/ 0 w 3323298"/>
              <a:gd name="connsiteY2-130" fmla="*/ 2992406 h 2992406"/>
              <a:gd name="connsiteX3-131" fmla="*/ 994544 w 3323298"/>
              <a:gd name="connsiteY3-132" fmla="*/ 1728830 h 2992406"/>
              <a:gd name="connsiteX4-133" fmla="*/ 2200317 w 3323298"/>
              <a:gd name="connsiteY4-134" fmla="*/ 1759886 h 2992406"/>
              <a:gd name="connsiteX5-135" fmla="*/ 3319018 w 3323298"/>
              <a:gd name="connsiteY5-136" fmla="*/ 119895 h 2992406"/>
              <a:gd name="connsiteX6-137" fmla="*/ 3323298 w 3323298"/>
              <a:gd name="connsiteY6-138" fmla="*/ 0 h 2992406"/>
              <a:gd name="connsiteX0-139" fmla="*/ 3323298 w 3323298"/>
              <a:gd name="connsiteY0-140" fmla="*/ 0 h 2992406"/>
              <a:gd name="connsiteX1-141" fmla="*/ 12534 w 3323298"/>
              <a:gd name="connsiteY1-142" fmla="*/ 0 h 2992406"/>
              <a:gd name="connsiteX2-143" fmla="*/ 0 w 3323298"/>
              <a:gd name="connsiteY2-144" fmla="*/ 2992406 h 2992406"/>
              <a:gd name="connsiteX3-145" fmla="*/ 954935 w 3323298"/>
              <a:gd name="connsiteY3-146" fmla="*/ 1554091 h 2992406"/>
              <a:gd name="connsiteX4-147" fmla="*/ 2200317 w 3323298"/>
              <a:gd name="connsiteY4-148" fmla="*/ 1759886 h 2992406"/>
              <a:gd name="connsiteX5-149" fmla="*/ 3319018 w 3323298"/>
              <a:gd name="connsiteY5-150" fmla="*/ 119895 h 2992406"/>
              <a:gd name="connsiteX6-151" fmla="*/ 3323298 w 3323298"/>
              <a:gd name="connsiteY6-152" fmla="*/ 0 h 2992406"/>
              <a:gd name="connsiteX0-153" fmla="*/ 3323298 w 3323298"/>
              <a:gd name="connsiteY0-154" fmla="*/ 0 h 2992406"/>
              <a:gd name="connsiteX1-155" fmla="*/ 12534 w 3323298"/>
              <a:gd name="connsiteY1-156" fmla="*/ 0 h 2992406"/>
              <a:gd name="connsiteX2-157" fmla="*/ 0 w 3323298"/>
              <a:gd name="connsiteY2-158" fmla="*/ 2992406 h 2992406"/>
              <a:gd name="connsiteX3-159" fmla="*/ 954935 w 3323298"/>
              <a:gd name="connsiteY3-160" fmla="*/ 1554091 h 2992406"/>
              <a:gd name="connsiteX4-161" fmla="*/ 2338949 w 3323298"/>
              <a:gd name="connsiteY4-162" fmla="*/ 1650674 h 2992406"/>
              <a:gd name="connsiteX5-163" fmla="*/ 3319018 w 3323298"/>
              <a:gd name="connsiteY5-164" fmla="*/ 119895 h 2992406"/>
              <a:gd name="connsiteX6-165" fmla="*/ 3323298 w 3323298"/>
              <a:gd name="connsiteY6-166" fmla="*/ 0 h 2992406"/>
              <a:gd name="connsiteX0-167" fmla="*/ 3323298 w 3323298"/>
              <a:gd name="connsiteY0-168" fmla="*/ 0 h 2992406"/>
              <a:gd name="connsiteX1-169" fmla="*/ 12534 w 3323298"/>
              <a:gd name="connsiteY1-170" fmla="*/ 0 h 2992406"/>
              <a:gd name="connsiteX2-171" fmla="*/ 0 w 3323298"/>
              <a:gd name="connsiteY2-172" fmla="*/ 2992406 h 2992406"/>
              <a:gd name="connsiteX3-173" fmla="*/ 954935 w 3323298"/>
              <a:gd name="connsiteY3-174" fmla="*/ 1554091 h 2992406"/>
              <a:gd name="connsiteX4-175" fmla="*/ 2338949 w 3323298"/>
              <a:gd name="connsiteY4-176" fmla="*/ 1650674 h 2992406"/>
              <a:gd name="connsiteX5-177" fmla="*/ 3319018 w 3323298"/>
              <a:gd name="connsiteY5-178" fmla="*/ 119895 h 2992406"/>
              <a:gd name="connsiteX6-179" fmla="*/ 3323298 w 3323298"/>
              <a:gd name="connsiteY6-180" fmla="*/ 0 h 2992406"/>
              <a:gd name="connsiteX0-181" fmla="*/ 3323298 w 3323298"/>
              <a:gd name="connsiteY0-182" fmla="*/ 0 h 2992406"/>
              <a:gd name="connsiteX1-183" fmla="*/ 12534 w 3323298"/>
              <a:gd name="connsiteY1-184" fmla="*/ 0 h 2992406"/>
              <a:gd name="connsiteX2-185" fmla="*/ 0 w 3323298"/>
              <a:gd name="connsiteY2-186" fmla="*/ 2992406 h 2992406"/>
              <a:gd name="connsiteX3-187" fmla="*/ 954935 w 3323298"/>
              <a:gd name="connsiteY3-188" fmla="*/ 1554091 h 2992406"/>
              <a:gd name="connsiteX4-189" fmla="*/ 2338949 w 3323298"/>
              <a:gd name="connsiteY4-190" fmla="*/ 1650674 h 2992406"/>
              <a:gd name="connsiteX5-191" fmla="*/ 3319018 w 3323298"/>
              <a:gd name="connsiteY5-192" fmla="*/ 119895 h 2992406"/>
              <a:gd name="connsiteX6-193" fmla="*/ 3323298 w 3323298"/>
              <a:gd name="connsiteY6-194" fmla="*/ 0 h 2992406"/>
              <a:gd name="connsiteX0-195" fmla="*/ 3323298 w 3323298"/>
              <a:gd name="connsiteY0-196" fmla="*/ 0 h 2992406"/>
              <a:gd name="connsiteX1-197" fmla="*/ 12534 w 3323298"/>
              <a:gd name="connsiteY1-198" fmla="*/ 0 h 2992406"/>
              <a:gd name="connsiteX2-199" fmla="*/ 0 w 3323298"/>
              <a:gd name="connsiteY2-200" fmla="*/ 2992406 h 2992406"/>
              <a:gd name="connsiteX3-201" fmla="*/ 954935 w 3323298"/>
              <a:gd name="connsiteY3-202" fmla="*/ 1554091 h 2992406"/>
              <a:gd name="connsiteX4-203" fmla="*/ 2338949 w 3323298"/>
              <a:gd name="connsiteY4-204" fmla="*/ 1650674 h 2992406"/>
              <a:gd name="connsiteX5-205" fmla="*/ 3319018 w 3323298"/>
              <a:gd name="connsiteY5-206" fmla="*/ 119895 h 2992406"/>
              <a:gd name="connsiteX6-207" fmla="*/ 3323298 w 3323298"/>
              <a:gd name="connsiteY6-208" fmla="*/ 0 h 2992406"/>
              <a:gd name="connsiteX0-209" fmla="*/ 3323298 w 3323298"/>
              <a:gd name="connsiteY0-210" fmla="*/ 0 h 2992406"/>
              <a:gd name="connsiteX1-211" fmla="*/ 12534 w 3323298"/>
              <a:gd name="connsiteY1-212" fmla="*/ 0 h 2992406"/>
              <a:gd name="connsiteX2-213" fmla="*/ 0 w 3323298"/>
              <a:gd name="connsiteY2-214" fmla="*/ 2992406 h 2992406"/>
              <a:gd name="connsiteX3-215" fmla="*/ 954935 w 3323298"/>
              <a:gd name="connsiteY3-216" fmla="*/ 1554091 h 2992406"/>
              <a:gd name="connsiteX4-217" fmla="*/ 2338949 w 3323298"/>
              <a:gd name="connsiteY4-218" fmla="*/ 1650674 h 2992406"/>
              <a:gd name="connsiteX5-219" fmla="*/ 3319018 w 3323298"/>
              <a:gd name="connsiteY5-220" fmla="*/ 119895 h 2992406"/>
              <a:gd name="connsiteX6-221" fmla="*/ 3323298 w 3323298"/>
              <a:gd name="connsiteY6-222" fmla="*/ 0 h 29924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323298" h="2992406">
                <a:moveTo>
                  <a:pt x="3323298" y="0"/>
                </a:moveTo>
                <a:lnTo>
                  <a:pt x="12534" y="0"/>
                </a:lnTo>
                <a:lnTo>
                  <a:pt x="0" y="2992406"/>
                </a:lnTo>
                <a:cubicBezTo>
                  <a:pt x="20490" y="2992208"/>
                  <a:pt x="419525" y="2165874"/>
                  <a:pt x="954935" y="1554091"/>
                </a:cubicBezTo>
                <a:cubicBezTo>
                  <a:pt x="1857721" y="1175283"/>
                  <a:pt x="1606659" y="1648334"/>
                  <a:pt x="2338949" y="1650674"/>
                </a:cubicBezTo>
                <a:cubicBezTo>
                  <a:pt x="3186249" y="1598480"/>
                  <a:pt x="3266203" y="716375"/>
                  <a:pt x="3319018" y="119895"/>
                </a:cubicBezTo>
                <a:lnTo>
                  <a:pt x="3323298" y="0"/>
                </a:lnTo>
                <a:close/>
              </a:path>
            </a:pathLst>
          </a:cu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0" name="任意多边形: 形状 29"/>
          <p:cNvSpPr/>
          <p:nvPr/>
        </p:nvSpPr>
        <p:spPr>
          <a:xfrm rot="5400000">
            <a:off x="8384345" y="3050346"/>
            <a:ext cx="1561032" cy="6054277"/>
          </a:xfrm>
          <a:custGeom>
            <a:avLst/>
            <a:gdLst>
              <a:gd name="connsiteX0" fmla="*/ 420368 w 1561032"/>
              <a:gd name="connsiteY0" fmla="*/ 0 h 6054277"/>
              <a:gd name="connsiteX1" fmla="*/ 1561032 w 1561032"/>
              <a:gd name="connsiteY1" fmla="*/ 0 h 6054277"/>
              <a:gd name="connsiteX2" fmla="*/ 1561032 w 1561032"/>
              <a:gd name="connsiteY2" fmla="*/ 6054277 h 6054277"/>
              <a:gd name="connsiteX3" fmla="*/ 1499490 w 1561032"/>
              <a:gd name="connsiteY3" fmla="*/ 6009797 h 6054277"/>
              <a:gd name="connsiteX4" fmla="*/ 869056 w 1561032"/>
              <a:gd name="connsiteY4" fmla="*/ 4828033 h 6054277"/>
              <a:gd name="connsiteX5" fmla="*/ 1234816 w 1561032"/>
              <a:gd name="connsiteY5" fmla="*/ 2877313 h 6054277"/>
              <a:gd name="connsiteX6" fmla="*/ 478912 w 1561032"/>
              <a:gd name="connsiteY6" fmla="*/ 1926337 h 6054277"/>
              <a:gd name="connsiteX7" fmla="*/ 3424 w 1561032"/>
              <a:gd name="connsiteY7" fmla="*/ 865633 h 6054277"/>
              <a:gd name="connsiteX8" fmla="*/ 350670 w 1561032"/>
              <a:gd name="connsiteY8" fmla="*/ 88750 h 60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32" h="6054277">
                <a:moveTo>
                  <a:pt x="420368" y="0"/>
                </a:moveTo>
                <a:lnTo>
                  <a:pt x="1561032" y="0"/>
                </a:lnTo>
                <a:lnTo>
                  <a:pt x="1561032" y="6054277"/>
                </a:lnTo>
                <a:lnTo>
                  <a:pt x="1499490" y="6009797"/>
                </a:lnTo>
                <a:cubicBezTo>
                  <a:pt x="1236642" y="5787074"/>
                  <a:pt x="934715" y="5188459"/>
                  <a:pt x="869056" y="4828033"/>
                </a:cubicBezTo>
                <a:cubicBezTo>
                  <a:pt x="773552" y="4303777"/>
                  <a:pt x="1299840" y="3360929"/>
                  <a:pt x="1234816" y="2877313"/>
                </a:cubicBezTo>
                <a:cubicBezTo>
                  <a:pt x="1169792" y="2393697"/>
                  <a:pt x="757296" y="2249425"/>
                  <a:pt x="478912" y="1926337"/>
                </a:cubicBezTo>
                <a:cubicBezTo>
                  <a:pt x="200528" y="1603249"/>
                  <a:pt x="-31120" y="1231393"/>
                  <a:pt x="3424" y="865633"/>
                </a:cubicBezTo>
                <a:cubicBezTo>
                  <a:pt x="25014" y="637033"/>
                  <a:pt x="172017" y="335408"/>
                  <a:pt x="350670" y="8875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31" name="组合 30"/>
          <p:cNvGrpSpPr/>
          <p:nvPr/>
        </p:nvGrpSpPr>
        <p:grpSpPr>
          <a:xfrm>
            <a:off x="7930995" y="1285094"/>
            <a:ext cx="2334819" cy="4286980"/>
            <a:chOff x="1764497" y="798165"/>
            <a:chExt cx="2334819" cy="4286980"/>
          </a:xfrm>
        </p:grpSpPr>
        <p:sp>
          <p:nvSpPr>
            <p:cNvPr id="32" name="文本框 31"/>
            <p:cNvSpPr txBox="1"/>
            <p:nvPr/>
          </p:nvSpPr>
          <p:spPr>
            <a:xfrm>
              <a:off x="1764497" y="798165"/>
              <a:ext cx="1463862" cy="2646878"/>
            </a:xfrm>
            <a:prstGeom prst="rect">
              <a:avLst/>
            </a:prstGeom>
            <a:noFill/>
          </p:spPr>
          <p:txBody>
            <a:bodyPr wrap="none" rtlCol="0">
              <a:spAutoFit/>
            </a:bodyPr>
            <a:lstStyle/>
            <a:p>
              <a:r>
                <a:rPr lang="en-US" altLang="zh-CN" sz="16600" dirty="0">
                  <a:solidFill>
                    <a:srgbClr val="56BA94"/>
                  </a:solidFill>
                  <a:latin typeface="Algerian" panose="04020705040A02060702" pitchFamily="82" charset="0"/>
                  <a:cs typeface="+mn-ea"/>
                  <a:sym typeface="+mn-lt"/>
                </a:rPr>
                <a:t>2</a:t>
              </a:r>
              <a:endParaRPr lang="zh-CN" altLang="en-US" sz="16600" dirty="0">
                <a:solidFill>
                  <a:srgbClr val="56BA94"/>
                </a:solidFill>
                <a:latin typeface="Algerian" panose="04020705040A02060702" pitchFamily="82" charset="0"/>
                <a:cs typeface="+mn-ea"/>
                <a:sym typeface="+mn-lt"/>
              </a:endParaRPr>
            </a:p>
          </p:txBody>
        </p:sp>
        <p:sp>
          <p:nvSpPr>
            <p:cNvPr id="33" name="文本框 32"/>
            <p:cNvSpPr txBox="1"/>
            <p:nvPr/>
          </p:nvSpPr>
          <p:spPr>
            <a:xfrm>
              <a:off x="2664308" y="1210502"/>
              <a:ext cx="1435008" cy="2646878"/>
            </a:xfrm>
            <a:prstGeom prst="rect">
              <a:avLst/>
            </a:prstGeom>
            <a:noFill/>
          </p:spPr>
          <p:txBody>
            <a:bodyPr wrap="none" rtlCol="0">
              <a:spAutoFit/>
            </a:bodyPr>
            <a:lstStyle/>
            <a:p>
              <a:r>
                <a:rPr lang="en-US" altLang="zh-CN" sz="16600" dirty="0">
                  <a:solidFill>
                    <a:srgbClr val="F5C056"/>
                  </a:solidFill>
                  <a:latin typeface="Algerian" panose="04020705040A02060702" pitchFamily="82" charset="0"/>
                  <a:cs typeface="+mn-ea"/>
                  <a:sym typeface="+mn-lt"/>
                </a:rPr>
                <a:t>0</a:t>
              </a:r>
              <a:endParaRPr lang="zh-CN" altLang="en-US" sz="16600" dirty="0">
                <a:solidFill>
                  <a:srgbClr val="F5C056"/>
                </a:solidFill>
                <a:latin typeface="Algerian" panose="04020705040A02060702" pitchFamily="82" charset="0"/>
                <a:cs typeface="+mn-ea"/>
                <a:sym typeface="+mn-lt"/>
              </a:endParaRPr>
            </a:p>
          </p:txBody>
        </p:sp>
        <p:sp>
          <p:nvSpPr>
            <p:cNvPr id="34" name="文本框 33"/>
            <p:cNvSpPr txBox="1"/>
            <p:nvPr/>
          </p:nvSpPr>
          <p:spPr>
            <a:xfrm>
              <a:off x="1847922" y="2112329"/>
              <a:ext cx="1463862" cy="2646878"/>
            </a:xfrm>
            <a:prstGeom prst="rect">
              <a:avLst/>
            </a:prstGeom>
            <a:noFill/>
          </p:spPr>
          <p:txBody>
            <a:bodyPr wrap="none" rtlCol="0">
              <a:spAutoFit/>
            </a:bodyPr>
            <a:lstStyle/>
            <a:p>
              <a:r>
                <a:rPr lang="en-US" altLang="zh-CN" sz="16600" dirty="0">
                  <a:solidFill>
                    <a:srgbClr val="1431D7"/>
                  </a:solidFill>
                  <a:latin typeface="Algerian" panose="04020705040A02060702" pitchFamily="82" charset="0"/>
                  <a:cs typeface="+mn-ea"/>
                  <a:sym typeface="+mn-lt"/>
                </a:rPr>
                <a:t>2</a:t>
              </a:r>
              <a:endParaRPr lang="zh-CN" altLang="en-US" sz="16600" dirty="0">
                <a:solidFill>
                  <a:srgbClr val="1431D7"/>
                </a:solidFill>
                <a:latin typeface="Algerian" panose="04020705040A02060702" pitchFamily="82" charset="0"/>
                <a:cs typeface="+mn-ea"/>
                <a:sym typeface="+mn-lt"/>
              </a:endParaRPr>
            </a:p>
          </p:txBody>
        </p:sp>
        <p:sp>
          <p:nvSpPr>
            <p:cNvPr id="35" name="文本框 34"/>
            <p:cNvSpPr txBox="1"/>
            <p:nvPr/>
          </p:nvSpPr>
          <p:spPr>
            <a:xfrm>
              <a:off x="2647451" y="2439100"/>
              <a:ext cx="1447800" cy="2646045"/>
            </a:xfrm>
            <a:prstGeom prst="rect">
              <a:avLst/>
            </a:prstGeom>
            <a:noFill/>
          </p:spPr>
          <p:txBody>
            <a:bodyPr wrap="none" rtlCol="0">
              <a:spAutoFit/>
            </a:bodyPr>
            <a:lstStyle/>
            <a:p>
              <a:r>
                <a:rPr lang="en-US" altLang="zh-CN" sz="16600" dirty="0">
                  <a:solidFill>
                    <a:srgbClr val="DF6057"/>
                  </a:solidFill>
                  <a:latin typeface="Algerian" panose="04020705040A02060702" pitchFamily="82" charset="0"/>
                  <a:cs typeface="+mn-ea"/>
                  <a:sym typeface="+mn-lt"/>
                </a:rPr>
                <a:t>4</a:t>
              </a:r>
              <a:endParaRPr lang="en-US" altLang="zh-CN" sz="16600" dirty="0">
                <a:solidFill>
                  <a:srgbClr val="DF6057"/>
                </a:solidFill>
                <a:latin typeface="Algerian" panose="04020705040A02060702" pitchFamily="82" charset="0"/>
                <a:cs typeface="+mn-ea"/>
                <a:sym typeface="+mn-lt"/>
              </a:endParaRPr>
            </a:p>
          </p:txBody>
        </p:sp>
      </p:grpSp>
      <p:sp>
        <p:nvSpPr>
          <p:cNvPr id="36" name="椭圆 35"/>
          <p:cNvSpPr/>
          <p:nvPr/>
        </p:nvSpPr>
        <p:spPr>
          <a:xfrm>
            <a:off x="9326959" y="833765"/>
            <a:ext cx="276225" cy="276225"/>
          </a:xfrm>
          <a:prstGeom prst="ellipse">
            <a:avLst/>
          </a:prstGeom>
          <a:solidFill>
            <a:srgbClr val="56B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
        <p:nvSpPr>
          <p:cNvPr id="37" name="椭圆 36"/>
          <p:cNvSpPr/>
          <p:nvPr/>
        </p:nvSpPr>
        <p:spPr>
          <a:xfrm>
            <a:off x="11059681" y="4625547"/>
            <a:ext cx="390524" cy="390524"/>
          </a:xfrm>
          <a:prstGeom prst="ellipse">
            <a:avLst/>
          </a:prstGeom>
          <a:solidFill>
            <a:srgbClr val="DF6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
        <p:nvSpPr>
          <p:cNvPr id="38" name="椭圆 37"/>
          <p:cNvSpPr/>
          <p:nvPr/>
        </p:nvSpPr>
        <p:spPr>
          <a:xfrm>
            <a:off x="7178755" y="5812557"/>
            <a:ext cx="565976" cy="565976"/>
          </a:xfrm>
          <a:prstGeom prst="ellipse">
            <a:avLst/>
          </a:prstGeom>
          <a:solidFill>
            <a:srgbClr val="143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lgerian" panose="04020705040A02060702" pitchFamily="82"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3000"/>
                            </p:stCondLst>
                            <p:childTnLst>
                              <p:par>
                                <p:cTn id="13" presetID="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0-#ppt_w/2"/>
                                          </p:val>
                                        </p:tav>
                                        <p:tav tm="100000">
                                          <p:val>
                                            <p:strVal val="#ppt_x"/>
                                          </p:val>
                                        </p:tav>
                                      </p:tavLst>
                                    </p:anim>
                                    <p:anim calcmode="lin" valueType="num">
                                      <p:cBhvr additive="base">
                                        <p:cTn id="16" dur="125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1+#ppt_w/2"/>
                                          </p:val>
                                        </p:tav>
                                        <p:tav tm="100000">
                                          <p:val>
                                            <p:strVal val="#ppt_x"/>
                                          </p:val>
                                        </p:tav>
                                      </p:tavLst>
                                    </p:anim>
                                    <p:anim calcmode="lin" valueType="num">
                                      <p:cBhvr additive="base">
                                        <p:cTn id="20" dur="125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4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0952" y="318279"/>
            <a:ext cx="2725766" cy="398780"/>
            <a:chOff x="216670" y="277347"/>
            <a:chExt cx="2725766" cy="398780"/>
          </a:xfrm>
        </p:grpSpPr>
        <p:sp>
          <p:nvSpPr>
            <p:cNvPr id="3" name="文本框 2"/>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en-US" altLang="zh-CN" sz="2000" dirty="0">
                  <a:latin typeface="宋体" panose="02010600030101010101" pitchFamily="2" charset="-122"/>
                  <a:ea typeface="宋体" panose="02010600030101010101" pitchFamily="2" charset="-122"/>
                  <a:cs typeface="宋体" panose="02010600030101010101" pitchFamily="2" charset="-122"/>
                  <a:sym typeface="+mn-lt"/>
                </a:rPr>
                <a:t>ActionFormer</a:t>
              </a:r>
              <a:r>
                <a:rPr lang="zh-CN" altLang="en-US" sz="2000" dirty="0">
                  <a:latin typeface="宋体" panose="02010600030101010101" pitchFamily="2" charset="-122"/>
                  <a:ea typeface="宋体" panose="02010600030101010101" pitchFamily="2" charset="-122"/>
                  <a:cs typeface="宋体" panose="02010600030101010101" pitchFamily="2" charset="-122"/>
                  <a:sym typeface="+mn-lt"/>
                </a:rPr>
                <a:t>模型</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4" name="椭圆 3"/>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pic>
        <p:nvPicPr>
          <p:cNvPr id="5" name="图片 4"/>
          <p:cNvPicPr>
            <a:picLocks noChangeAspect="1"/>
          </p:cNvPicPr>
          <p:nvPr>
            <p:custDataLst>
              <p:tags r:id="rId1"/>
            </p:custDataLst>
          </p:nvPr>
        </p:nvPicPr>
        <p:blipFill>
          <a:blip r:embed="rId2"/>
          <a:stretch>
            <a:fillRect/>
          </a:stretch>
        </p:blipFill>
        <p:spPr>
          <a:xfrm>
            <a:off x="1910715" y="892175"/>
            <a:ext cx="7979410" cy="4105275"/>
          </a:xfrm>
          <a:prstGeom prst="rect">
            <a:avLst/>
          </a:prstGeom>
        </p:spPr>
      </p:pic>
      <p:sp>
        <p:nvSpPr>
          <p:cNvPr id="6" name="文本框 5"/>
          <p:cNvSpPr txBox="1"/>
          <p:nvPr/>
        </p:nvSpPr>
        <p:spPr>
          <a:xfrm>
            <a:off x="1437640" y="5172710"/>
            <a:ext cx="8926195" cy="11988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受到了</a:t>
            </a:r>
            <a:r>
              <a:rPr lang="en-US" altLang="zh-CN">
                <a:latin typeface="宋体" panose="02010600030101010101" pitchFamily="2" charset="-122"/>
                <a:ea typeface="宋体" panose="02010600030101010101" pitchFamily="2" charset="-122"/>
                <a:cs typeface="宋体" panose="02010600030101010101" pitchFamily="2" charset="-122"/>
              </a:rPr>
              <a:t>Transformer</a:t>
            </a:r>
            <a:r>
              <a:rPr lang="zh-CN" altLang="en-US">
                <a:latin typeface="宋体" panose="02010600030101010101" pitchFamily="2" charset="-122"/>
                <a:ea typeface="宋体" panose="02010600030101010101" pitchFamily="2" charset="-122"/>
                <a:cs typeface="宋体" panose="02010600030101010101" pitchFamily="2" charset="-122"/>
              </a:rPr>
              <a:t>在其他领域中的启发，设计了一个单阶段模型。输入一个视频，通过使用多尺度</a:t>
            </a:r>
            <a:r>
              <a:rPr lang="en-US" altLang="zh-CN">
                <a:latin typeface="宋体" panose="02010600030101010101" pitchFamily="2" charset="-122"/>
                <a:ea typeface="宋体" panose="02010600030101010101" pitchFamily="2" charset="-122"/>
                <a:cs typeface="宋体" panose="02010600030101010101" pitchFamily="2" charset="-122"/>
              </a:rPr>
              <a:t>Transformer</a:t>
            </a:r>
            <a:r>
              <a:rPr lang="zh-CN" altLang="en-US">
                <a:latin typeface="宋体" panose="02010600030101010101" pitchFamily="2" charset="-122"/>
                <a:ea typeface="宋体" panose="02010600030101010101" pitchFamily="2" charset="-122"/>
                <a:cs typeface="宋体" panose="02010600030101010101" pitchFamily="2" charset="-122"/>
              </a:rPr>
              <a:t>将输入的特征编码为特征金字塔，在通过一个轻量级卷积解码器进行解码，最后接上一个分类头和一个边界回归头得到最终的输出。</a:t>
            </a:r>
            <a:r>
              <a:rPr lang="en-US" altLang="zh-CN">
                <a:latin typeface="宋体" panose="02010600030101010101" pitchFamily="2" charset="-122"/>
                <a:ea typeface="宋体" panose="02010600030101010101" pitchFamily="2" charset="-122"/>
                <a:cs typeface="宋体" panose="02010600030101010101" pitchFamily="2" charset="-122"/>
              </a:rPr>
              <a:t>Transformer</a:t>
            </a:r>
            <a:r>
              <a:rPr lang="zh-CN" altLang="en-US">
                <a:latin typeface="宋体" panose="02010600030101010101" pitchFamily="2" charset="-122"/>
                <a:ea typeface="宋体" panose="02010600030101010101" pitchFamily="2" charset="-122"/>
                <a:cs typeface="宋体" panose="02010600030101010101" pitchFamily="2" charset="-122"/>
              </a:rPr>
              <a:t>由</a:t>
            </a:r>
            <a:r>
              <a:rPr lang="en-US" altLang="zh-CN">
                <a:latin typeface="宋体" panose="02010600030101010101" pitchFamily="2" charset="-122"/>
                <a:ea typeface="宋体" panose="02010600030101010101" pitchFamily="2" charset="-122"/>
                <a:cs typeface="宋体" panose="02010600030101010101" pitchFamily="2" charset="-122"/>
              </a:rPr>
              <a:t>L</a:t>
            </a:r>
            <a:r>
              <a:rPr lang="zh-CN" altLang="en-US">
                <a:latin typeface="宋体" panose="02010600030101010101" pitchFamily="2" charset="-122"/>
                <a:ea typeface="宋体" panose="02010600030101010101" pitchFamily="2" charset="-122"/>
                <a:cs typeface="宋体" panose="02010600030101010101" pitchFamily="2" charset="-122"/>
              </a:rPr>
              <a:t>层组成，每层又由</a:t>
            </a:r>
            <a:r>
              <a:rPr lang="en-US" altLang="zh-CN">
                <a:latin typeface="宋体" panose="02010600030101010101" pitchFamily="2" charset="-122"/>
                <a:ea typeface="宋体" panose="02010600030101010101" pitchFamily="2" charset="-122"/>
                <a:cs typeface="宋体" panose="02010600030101010101" pitchFamily="2" charset="-122"/>
              </a:rPr>
              <a:t>MAS</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MLP</a:t>
            </a:r>
            <a:r>
              <a:rPr lang="zh-CN" altLang="en-US">
                <a:latin typeface="宋体" panose="02010600030101010101" pitchFamily="2" charset="-122"/>
                <a:ea typeface="宋体" panose="02010600030101010101" pitchFamily="2" charset="-122"/>
                <a:cs typeface="宋体" panose="02010600030101010101" pitchFamily="2" charset="-122"/>
              </a:rPr>
              <a:t>交替组成。</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90952" y="318279"/>
            <a:ext cx="2725766" cy="398780"/>
            <a:chOff x="216670" y="277347"/>
            <a:chExt cx="2725766" cy="398780"/>
          </a:xfrm>
        </p:grpSpPr>
        <p:sp>
          <p:nvSpPr>
            <p:cNvPr id="21" name="文本框 20"/>
            <p:cNvSpPr txBox="1"/>
            <p:nvPr/>
          </p:nvSpPr>
          <p:spPr>
            <a:xfrm>
              <a:off x="659444" y="277347"/>
              <a:ext cx="2282992" cy="398780"/>
            </a:xfrm>
            <a:prstGeom prst="rect">
              <a:avLst/>
            </a:prstGeom>
            <a:noFill/>
          </p:spPr>
          <p:txBody>
            <a:bodyPr wrap="square">
              <a:spAutoFit/>
            </a:bodyPr>
            <a:lstStyle/>
            <a:p>
              <a:pPr algn="just">
                <a:spcBef>
                  <a:spcPct val="20000"/>
                </a:spcBef>
                <a:buClr>
                  <a:srgbClr val="FF3300"/>
                </a:buClr>
              </a:pPr>
              <a:r>
                <a:rPr lang="zh-CN" altLang="en-US" sz="2000" dirty="0">
                  <a:cs typeface="+mn-ea"/>
                  <a:sym typeface="+mn-lt"/>
                </a:rPr>
                <a:t>模型设计细节</a:t>
              </a:r>
              <a:endParaRPr lang="zh-CN" altLang="en-US" sz="2000" dirty="0">
                <a:cs typeface="+mn-ea"/>
                <a:sym typeface="+mn-lt"/>
              </a:endParaRPr>
            </a:p>
          </p:txBody>
        </p:sp>
        <p:sp>
          <p:nvSpPr>
            <p:cNvPr id="22" name="椭圆 21"/>
            <p:cNvSpPr/>
            <p:nvPr/>
          </p:nvSpPr>
          <p:spPr>
            <a:xfrm flipH="1">
              <a:off x="216670" y="331179"/>
              <a:ext cx="292646" cy="292446"/>
            </a:xfrm>
            <a:prstGeom prst="ellipse">
              <a:avLst/>
            </a:prstGeom>
            <a:solidFill>
              <a:srgbClr val="F5C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3931D"/>
                </a:solidFill>
                <a:cs typeface="+mn-ea"/>
                <a:sym typeface="+mn-lt"/>
              </a:endParaRPr>
            </a:p>
          </p:txBody>
        </p:sp>
      </p:grpSp>
      <p:sp>
        <p:nvSpPr>
          <p:cNvPr id="23" name="文本框 22"/>
          <p:cNvSpPr txBox="1"/>
          <p:nvPr/>
        </p:nvSpPr>
        <p:spPr>
          <a:xfrm>
            <a:off x="1573530" y="1012825"/>
            <a:ext cx="9044305" cy="5625465"/>
          </a:xfrm>
          <a:prstGeom prst="rect">
            <a:avLst/>
          </a:prstGeom>
          <a:noFill/>
        </p:spPr>
        <p:txBody>
          <a:bodyPr wrap="square" rtlCol="0">
            <a:noAutofit/>
          </a:bodyPr>
          <a:p>
            <a:pPr marL="285750" indent="-285750" fontAlgn="auto">
              <a:lnSpc>
                <a:spcPct val="120000"/>
              </a:lnSpc>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多头自注意力机制有利于整合完整时间序列中的各个时序上下文信息，但受限于计算量，对长视频来说，效率非常低。由于超出一定范围的时序上下文信息对动作定位的帮助很小，因此本文采取了局部自注意力机制，将计算限制在一个局部窗口内，大大降低了计算量。</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20000"/>
              </a:lnSpc>
              <a:buFont typeface="Wingdings" panose="05000000000000000000" charset="0"/>
              <a:buChar char="l"/>
            </a:pPr>
            <a:r>
              <a:rPr lang="en-US" altLang="zh-CN">
                <a:latin typeface="宋体" panose="02010600030101010101" pitchFamily="2" charset="-122"/>
                <a:ea typeface="宋体" panose="02010600030101010101" pitchFamily="2" charset="-122"/>
                <a:cs typeface="宋体" panose="02010600030101010101" pitchFamily="2" charset="-122"/>
              </a:rPr>
              <a:t>L</a:t>
            </a:r>
            <a:r>
              <a:rPr lang="zh-CN" altLang="en-US">
                <a:latin typeface="宋体" panose="02010600030101010101" pitchFamily="2" charset="-122"/>
                <a:ea typeface="宋体" panose="02010600030101010101" pitchFamily="2" charset="-122"/>
                <a:cs typeface="宋体" panose="02010600030101010101" pitchFamily="2" charset="-122"/>
              </a:rPr>
              <a:t>层</a:t>
            </a:r>
            <a:r>
              <a:rPr lang="en-US" altLang="zh-CN">
                <a:latin typeface="宋体" panose="02010600030101010101" pitchFamily="2" charset="-122"/>
                <a:ea typeface="宋体" panose="02010600030101010101" pitchFamily="2" charset="-122"/>
                <a:cs typeface="宋体" panose="02010600030101010101" pitchFamily="2" charset="-122"/>
              </a:rPr>
              <a:t>Transformer</a:t>
            </a:r>
            <a:r>
              <a:rPr lang="zh-CN" altLang="en-US">
                <a:latin typeface="宋体" panose="02010600030101010101" pitchFamily="2" charset="-122"/>
                <a:ea typeface="宋体" panose="02010600030101010101" pitchFamily="2" charset="-122"/>
                <a:cs typeface="宋体" panose="02010600030101010101" pitchFamily="2" charset="-122"/>
              </a:rPr>
              <a:t>，每层都包含残差连接、</a:t>
            </a:r>
            <a:r>
              <a:rPr lang="en-US" altLang="zh-CN">
                <a:latin typeface="宋体" panose="02010600030101010101" pitchFamily="2" charset="-122"/>
                <a:ea typeface="宋体" panose="02010600030101010101" pitchFamily="2" charset="-122"/>
                <a:cs typeface="宋体" panose="02010600030101010101" pitchFamily="2" charset="-122"/>
              </a:rPr>
              <a:t>LN</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MSA</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MLP</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20000"/>
              </a:lnSpc>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downsampling：获取不同尺度的时序特征，用于生成金字塔特征</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20000"/>
              </a:lnSpc>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特征金字塔的设计：</a:t>
            </a:r>
            <a:endParaRPr lang="zh-CN" altLang="en-US">
              <a:latin typeface="宋体" panose="02010600030101010101" pitchFamily="2" charset="-122"/>
              <a:ea typeface="宋体" panose="02010600030101010101" pitchFamily="2" charset="-122"/>
              <a:cs typeface="宋体" panose="02010600030101010101" pitchFamily="2" charset="-122"/>
            </a:endParaRPr>
          </a:p>
          <a:p>
            <a:pPr marL="800100" lvl="1" indent="-342900" fontAlgn="auto">
              <a:lnSpc>
                <a:spcPct val="120000"/>
              </a:lnSpc>
              <a:buFont typeface="Wingdings" panose="05000000000000000000" charset="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金字塔的层数</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随着层数的增加，性能也在增加，当层数为</a:t>
            </a:r>
            <a:r>
              <a:rPr lang="en-US" altLang="zh-CN">
                <a:latin typeface="宋体" panose="02010600030101010101" pitchFamily="2" charset="-122"/>
                <a:ea typeface="宋体" panose="02010600030101010101" pitchFamily="2" charset="-122"/>
                <a:cs typeface="宋体" panose="02010600030101010101" pitchFamily="2" charset="-122"/>
              </a:rPr>
              <a:t>6</a:t>
            </a:r>
            <a:r>
              <a:rPr lang="zh-CN" altLang="en-US">
                <a:latin typeface="宋体" panose="02010600030101010101" pitchFamily="2" charset="-122"/>
                <a:ea typeface="宋体" panose="02010600030101010101" pitchFamily="2" charset="-122"/>
                <a:cs typeface="宋体" panose="02010600030101010101" pitchFamily="2" charset="-122"/>
              </a:rPr>
              <a:t>时，性能就饱和了</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marL="800100" lvl="1" indent="-342900" fontAlgn="auto">
              <a:lnSpc>
                <a:spcPct val="120000"/>
              </a:lnSpc>
              <a:buFont typeface="Wingdings" panose="05000000000000000000" charset="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连续特征图之间的下采样率为</a:t>
            </a:r>
            <a:r>
              <a:rPr lang="en-US" altLang="zh-CN">
                <a:latin typeface="宋体" panose="02010600030101010101" pitchFamily="2" charset="-122"/>
                <a:ea typeface="宋体" panose="02010600030101010101" pitchFamily="2" charset="-122"/>
                <a:cs typeface="宋体" panose="02010600030101010101" pitchFamily="2" charset="-122"/>
              </a:rPr>
              <a:t>2x</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marL="800100" lvl="1" indent="-342900" fontAlgn="auto">
              <a:lnSpc>
                <a:spcPct val="120000"/>
              </a:lnSpc>
              <a:buFont typeface="Wingdings" panose="05000000000000000000" charset="0"/>
              <a:buAutoNum type="arabicPeriod"/>
            </a:pPr>
            <a:r>
              <a:rPr lang="zh-CN" altLang="en-US">
                <a:latin typeface="宋体" panose="02010600030101010101" pitchFamily="2" charset="-122"/>
                <a:ea typeface="宋体" panose="02010600030101010101" pitchFamily="2" charset="-122"/>
                <a:cs typeface="宋体" panose="02010600030101010101" pitchFamily="2" charset="-122"/>
              </a:rPr>
              <a:t>为每层特征金字塔设置回归范围。</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20000"/>
              </a:lnSpc>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使用轻量级的卷积解码器将金字塔特征解码为标签序列，以便后续完成回归和分类。</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20000"/>
              </a:lnSpc>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中心采样：在训练过程中，采样中心采样来确定正样本，只有在动作中心周围的区间内才被认为是正样本。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20000"/>
              </a:lnSpc>
              <a:buFont typeface="Wingdings" panose="05000000000000000000" charset="0"/>
              <a:buChar char="l"/>
            </a:pPr>
            <a:r>
              <a:rPr lang="zh-CN" altLang="en-US">
                <a:latin typeface="宋体" panose="02010600030101010101" pitchFamily="2" charset="-122"/>
                <a:ea typeface="宋体" panose="02010600030101010101" pitchFamily="2" charset="-122"/>
                <a:cs typeface="宋体" panose="02010600030101010101" pitchFamily="2" charset="-122"/>
              </a:rPr>
              <a:t>损</a:t>
            </a:r>
            <a:r>
              <a:rPr lang="zh-CN" altLang="en-US">
                <a:latin typeface="宋体" panose="02010600030101010101" pitchFamily="2" charset="-122"/>
                <a:ea typeface="宋体" panose="02010600030101010101" pitchFamily="2" charset="-122"/>
                <a:cs typeface="宋体" panose="02010600030101010101" pitchFamily="2" charset="-122"/>
              </a:rPr>
              <a:t>失函数：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l"/>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4" name="对象 23">
            <a:hlinkClick r:id="" action="ppaction://ole?verb="/>
          </p:cNvPr>
          <p:cNvGraphicFramePr>
            <a:graphicFrameLocks noChangeAspect="1"/>
          </p:cNvGraphicFramePr>
          <p:nvPr/>
        </p:nvGraphicFramePr>
        <p:xfrm>
          <a:off x="8382635" y="2757805"/>
          <a:ext cx="1270000" cy="272415"/>
        </p:xfrm>
        <a:graphic>
          <a:graphicData uri="http://schemas.openxmlformats.org/presentationml/2006/ole">
            <mc:AlternateContent xmlns:mc="http://schemas.openxmlformats.org/markup-compatibility/2006">
              <mc:Choice xmlns:v="urn:schemas-microsoft-com:vml" Requires="v">
                <p:oleObj spid="_x0000_s1025" name="" r:id="rId1" imgW="1066800" imgH="228600" progId="Equation.KSEE3">
                  <p:embed/>
                </p:oleObj>
              </mc:Choice>
              <mc:Fallback>
                <p:oleObj name="" r:id="rId1" imgW="1066800" imgH="228600" progId="Equation.KSEE3">
                  <p:embed/>
                  <p:pic>
                    <p:nvPicPr>
                      <p:cNvPr id="0" name="图片 1024"/>
                      <p:cNvPicPr/>
                      <p:nvPr/>
                    </p:nvPicPr>
                    <p:blipFill>
                      <a:blip r:embed="rId2"/>
                      <a:stretch>
                        <a:fillRect/>
                      </a:stretch>
                    </p:blipFill>
                    <p:spPr>
                      <a:xfrm>
                        <a:off x="8382635" y="2757805"/>
                        <a:ext cx="1270000" cy="272415"/>
                      </a:xfrm>
                      <a:prstGeom prst="rect">
                        <a:avLst/>
                      </a:prstGeom>
                    </p:spPr>
                  </p:pic>
                </p:oleObj>
              </mc:Fallback>
            </mc:AlternateContent>
          </a:graphicData>
        </a:graphic>
      </p:graphicFrame>
      <p:pic>
        <p:nvPicPr>
          <p:cNvPr id="4" name="图片 3"/>
          <p:cNvPicPr>
            <a:picLocks noChangeAspect="1"/>
          </p:cNvPicPr>
          <p:nvPr>
            <p:custDataLst>
              <p:tags r:id="rId3"/>
            </p:custDataLst>
          </p:nvPr>
        </p:nvPicPr>
        <p:blipFill>
          <a:blip r:embed="rId4"/>
          <a:stretch>
            <a:fillRect/>
          </a:stretch>
        </p:blipFill>
        <p:spPr>
          <a:xfrm>
            <a:off x="3184525" y="5382260"/>
            <a:ext cx="2905125"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ISLIDE.ICON" val="#167613;#88934;#164061;#170540;"/>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TABLE_ENDDRAG_ORIGIN_RECT" val="670*150"/>
  <p:tag name="TABLE_ENDDRAG_RECT" val="145*77*670*150"/>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TABLE_ENDDRAG_ORIGIN_RECT" val="670*150"/>
  <p:tag name="TABLE_ENDDRAG_RECT" val="145*77*670*150"/>
  <p:tag name="KSO_WM_BEAUTIFY_FLAG" val=""/>
</p:tagLst>
</file>

<file path=ppt/tags/tag18.xml><?xml version="1.0" encoding="utf-8"?>
<p:tagLst xmlns:p="http://schemas.openxmlformats.org/presentationml/2006/main">
  <p:tag name="commondata" val="eyJoZGlkIjoiMDJiMjU4MTkyMWE1ZjUxOTMxOWRkNGVmYWIxOTk3OD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LIDE.ICON" val="#6117;#6340;#161802;#8847;"/>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1wfjz5i">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1wfjz5i">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2556</Words>
  <Application>WPS 演示</Application>
  <PresentationFormat>宽屏</PresentationFormat>
  <Paragraphs>318</Paragraphs>
  <Slides>17</Slides>
  <Notes>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5</vt:i4>
      </vt:variant>
      <vt:variant>
        <vt:lpstr>幻灯片标题</vt:lpstr>
      </vt:variant>
      <vt:variant>
        <vt:i4>17</vt:i4>
      </vt:variant>
    </vt:vector>
  </HeadingPairs>
  <TitlesOfParts>
    <vt:vector size="41" baseType="lpstr">
      <vt:lpstr>Arial</vt:lpstr>
      <vt:lpstr>宋体</vt:lpstr>
      <vt:lpstr>Wingdings</vt:lpstr>
      <vt:lpstr>微软雅黑</vt:lpstr>
      <vt:lpstr>Algerian</vt:lpstr>
      <vt:lpstr>Abadi</vt:lpstr>
      <vt:lpstr>Segoe Print</vt:lpstr>
      <vt:lpstr>优设标题黑</vt:lpstr>
      <vt:lpstr>Arial</vt:lpstr>
      <vt:lpstr>Wingdings</vt:lpstr>
      <vt:lpstr>Haettenschweiler</vt:lpstr>
      <vt:lpstr>印品黑体</vt:lpstr>
      <vt:lpstr>黑体</vt:lpstr>
      <vt:lpstr>Anton</vt:lpstr>
      <vt:lpstr>Arial Unicode MS</vt:lpstr>
      <vt:lpstr>Calibri</vt:lpstr>
      <vt:lpstr>印品黑体</vt:lpstr>
      <vt:lpstr>第一PPT，www.1ppt.com</vt:lpstr>
      <vt:lpstr>自定义设计方案</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WPS_1591183863</cp:lastModifiedBy>
  <cp:revision>75</cp:revision>
  <dcterms:created xsi:type="dcterms:W3CDTF">2022-07-28T04:29:00Z</dcterms:created>
  <dcterms:modified xsi:type="dcterms:W3CDTF">2024-01-20T13:10:31Z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D2FB2673066147B693654DB86E808FAA_12</vt:lpwstr>
  </property>
  <property fmtid="{D5CDD505-2E9C-101B-9397-08002B2CF9AE}" pid="3" name="KSOProductBuildVer">
    <vt:lpwstr>2052-12.1.0.16120</vt:lpwstr>
  </property>
</Properties>
</file>