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6" r:id="rId3"/>
    <p:sldId id="392" r:id="rId5"/>
    <p:sldId id="393" r:id="rId6"/>
    <p:sldId id="394" r:id="rId7"/>
    <p:sldId id="406" r:id="rId8"/>
    <p:sldId id="397" r:id="rId9"/>
    <p:sldId id="398" r:id="rId10"/>
    <p:sldId id="402" r:id="rId11"/>
    <p:sldId id="399" r:id="rId12"/>
    <p:sldId id="400" r:id="rId13"/>
    <p:sldId id="401" r:id="rId14"/>
    <p:sldId id="407" r:id="rId15"/>
    <p:sldId id="409" r:id="rId16"/>
  </p:sldIdLst>
  <p:sldSz cx="9144000" cy="5143500"/>
  <p:notesSz cx="51435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1" y="-2000251"/>
            <a:ext cx="5143499" cy="9144002"/>
          </a:xfrm>
          <a:prstGeom prst="rect">
            <a:avLst/>
          </a:prstGeom>
        </p:spPr>
      </p:pic>
      <p:sp>
        <p:nvSpPr>
          <p:cNvPr id="3" name="矩形: 折角 2"/>
          <p:cNvSpPr/>
          <p:nvPr userDrawn="1"/>
        </p:nvSpPr>
        <p:spPr>
          <a:xfrm>
            <a:off x="223631" y="193813"/>
            <a:ext cx="8696739" cy="4755874"/>
          </a:xfrm>
          <a:prstGeom prst="foldedCorner">
            <a:avLst>
              <a:gd name="adj" fmla="val 8830"/>
            </a:avLst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960" y="1042035"/>
            <a:ext cx="4609465" cy="1130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Action Detection via an Image Diffusion Process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5935" y="13290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CVPR2024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955" y="1878330"/>
            <a:ext cx="5943600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549640" y="4791710"/>
            <a:ext cx="51689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10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083945"/>
            <a:ext cx="7672705" cy="1899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3625" y="410210"/>
            <a:ext cx="536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ADI-Diff</a:t>
            </a:r>
            <a:r>
              <a:rPr lang="zh-CN" altLang="en-US"/>
              <a:t>框架（Action Detection Image Diffusion）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7795" y="3206750"/>
            <a:ext cx="63284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Row-Column Transformer Architecture</a:t>
            </a:r>
            <a:endParaRPr lang="en-US" altLang="zh-CN"/>
          </a:p>
          <a:p>
            <a:pPr indent="457200"/>
            <a:r>
              <a:rPr lang="en-US" altLang="zh-CN"/>
              <a:t>1</a:t>
            </a:r>
            <a:r>
              <a:rPr lang="zh-CN" altLang="en-US"/>
              <a:t>）列之间的关系可以在长范围中存在，因此使用</a:t>
            </a:r>
            <a:r>
              <a:rPr lang="en-US" altLang="zh-CN"/>
              <a:t>MHSA</a:t>
            </a:r>
            <a:r>
              <a:rPr lang="zh-CN" altLang="en-US"/>
              <a:t>来编码跨列信息</a:t>
            </a:r>
            <a:endParaRPr lang="zh-CN" altLang="en-US"/>
          </a:p>
          <a:p>
            <a:pPr indent="457200"/>
            <a:r>
              <a:rPr lang="en-US" altLang="zh-CN"/>
              <a:t>2</a:t>
            </a:r>
            <a:r>
              <a:rPr lang="zh-CN" altLang="en-US"/>
              <a:t>）相邻行之间存在很强的局部关系和顺序相关性，因此采用</a:t>
            </a:r>
            <a:r>
              <a:rPr lang="en-US" altLang="zh-CN"/>
              <a:t>TC</a:t>
            </a:r>
            <a:r>
              <a:rPr lang="zh-CN" altLang="en-US"/>
              <a:t>来编码局部关系，采用</a:t>
            </a:r>
            <a:r>
              <a:rPr lang="en-US" altLang="zh-CN"/>
              <a:t>MHSA</a:t>
            </a:r>
            <a:r>
              <a:rPr lang="zh-CN" altLang="en-US"/>
              <a:t>来编码长期的时序关系。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630285" y="4791710"/>
            <a:ext cx="436245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11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1575" y="394970"/>
            <a:ext cx="734377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前向过程：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用动作类AD图像的一行做为一个例子，他描述了C个类别的离散概率分布。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</a:t>
            </a:r>
            <a:r>
              <a:rPr lang="zh-CN" altLang="en-US" sz="1600"/>
              <a:t>z</a:t>
            </a:r>
            <a:r>
              <a:rPr lang="zh-CN" altLang="en-US" sz="1600" baseline="-25000"/>
              <a:t>t</a:t>
            </a:r>
            <a:r>
              <a:rPr lang="zh-CN" altLang="en-US" sz="1400"/>
              <a:t> 定义为扩散过程步骤t处的离散概率分布，其中</a:t>
            </a:r>
            <a:r>
              <a:rPr lang="zh-CN" altLang="en-US" sz="1600"/>
              <a:t>z</a:t>
            </a:r>
            <a:r>
              <a:rPr lang="zh-CN" altLang="en-US" sz="1600" baseline="-25000"/>
              <a:t>t</a:t>
            </a:r>
            <a:r>
              <a:rPr lang="zh-CN" altLang="en-US" sz="1400"/>
              <a:t> 是长度为C的向量。在扩散过程的第0步，</a:t>
            </a:r>
            <a:r>
              <a:rPr lang="zh-CN" altLang="en-US" sz="1600"/>
              <a:t>z</a:t>
            </a:r>
            <a:r>
              <a:rPr lang="en-US" altLang="zh-CN" sz="1600" baseline="-25000"/>
              <a:t>0</a:t>
            </a:r>
            <a:r>
              <a:rPr lang="zh-CN" altLang="en-US" sz="1600"/>
              <a:t> </a:t>
            </a:r>
            <a:r>
              <a:rPr lang="zh-CN" altLang="en-US" sz="1400"/>
              <a:t>表示真实值，并且是一个one-hot 向量，在真实类别索引处的值为1。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前向过程跨越T个步骤，其中噪声逐渐添加到</a:t>
            </a:r>
            <a:r>
              <a:rPr lang="zh-CN" altLang="en-US" sz="1600"/>
              <a:t>z</a:t>
            </a:r>
            <a:r>
              <a:rPr lang="zh-CN" altLang="en-US" sz="1600" baseline="-25000"/>
              <a:t>0</a:t>
            </a:r>
            <a:r>
              <a:rPr lang="zh-CN" altLang="en-US" sz="1400"/>
              <a:t>，在T个步骤之后，</a:t>
            </a:r>
            <a:r>
              <a:rPr lang="zh-CN" altLang="en-US" sz="1600"/>
              <a:t>z</a:t>
            </a:r>
            <a:r>
              <a:rPr lang="zh-CN" altLang="en-US" sz="1600" baseline="-25000"/>
              <a:t>T </a:t>
            </a:r>
            <a:r>
              <a:rPr lang="zh-CN" altLang="en-US" sz="1400"/>
              <a:t>近似为均匀分布。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从</a:t>
            </a:r>
            <a:r>
              <a:rPr lang="zh-CN" altLang="en-US" sz="1600"/>
              <a:t>z</a:t>
            </a:r>
            <a:r>
              <a:rPr lang="zh-CN" altLang="en-US" sz="1600" baseline="-25000"/>
              <a:t>t−1</a:t>
            </a:r>
            <a:r>
              <a:rPr lang="zh-CN" altLang="en-US" sz="1600"/>
              <a:t> </a:t>
            </a:r>
            <a:r>
              <a:rPr lang="zh-CN" altLang="en-US" sz="1400"/>
              <a:t>获得</a:t>
            </a:r>
            <a:r>
              <a:rPr lang="zh-CN" altLang="en-US" sz="1600"/>
              <a:t>z</a:t>
            </a:r>
            <a:r>
              <a:rPr lang="zh-CN" altLang="en-US" sz="1600" baseline="-25000"/>
              <a:t>t</a:t>
            </a:r>
            <a:r>
              <a:rPr lang="zh-CN" altLang="en-US" sz="1400"/>
              <a:t>，通过引入一个小概率来增加不确定性，以等概率随机选择任何类别（可能不是正确的真实类别）。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3028950"/>
            <a:ext cx="5562600" cy="1676400"/>
          </a:xfrm>
          <a:prstGeom prst="rect">
            <a:avLst/>
          </a:prstGeom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095500"/>
            <a:ext cx="2132965" cy="275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477770"/>
            <a:ext cx="3752850" cy="41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630285" y="4791710"/>
            <a:ext cx="436245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12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4450" y="394970"/>
            <a:ext cx="7048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反向过程：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用预训练的特征提取器提取特征</a:t>
            </a:r>
            <a:r>
              <a:rPr lang="en-US" altLang="zh-CN" sz="1400"/>
              <a:t>          </a:t>
            </a:r>
            <a:r>
              <a:rPr lang="zh-CN" altLang="en-US" sz="1400"/>
              <a:t>做为条件输入。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初始化噪声分布</a:t>
            </a:r>
            <a:r>
              <a:rPr lang="en-US" altLang="zh-CN" sz="1400"/>
              <a:t>Z</a:t>
            </a:r>
            <a:r>
              <a:rPr lang="en-US" altLang="zh-CN" sz="1400" baseline="-25000"/>
              <a:t>T</a:t>
            </a:r>
            <a:r>
              <a:rPr lang="en-US" altLang="zh-CN" sz="1400"/>
              <a:t>(</a:t>
            </a:r>
            <a:r>
              <a:rPr lang="zh-CN" altLang="en-US" sz="1400"/>
              <a:t>遵循多项分布，近似于均匀分布</a:t>
            </a:r>
            <a:r>
              <a:rPr lang="en-US" altLang="zh-CN" sz="1400"/>
              <a:t>)</a:t>
            </a:r>
            <a:r>
              <a:rPr lang="zh-CN" altLang="en-US" sz="1400"/>
              <a:t>，执行反向过程。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410" y="2765425"/>
            <a:ext cx="4107180" cy="20008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3700" y="628650"/>
          <a:ext cx="34925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41300" imgH="228600" progId="Equation.KSEE3">
                  <p:embed/>
                </p:oleObj>
              </mc:Choice>
              <mc:Fallback>
                <p:oleObj name="" r:id="rId2" imgW="241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3700" y="628650"/>
                        <a:ext cx="349250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1409700"/>
            <a:ext cx="4996815" cy="1029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595" y="899795"/>
            <a:ext cx="1590675" cy="27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7240" y="742950"/>
          <a:ext cx="79127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1056005"/>
                <a:gridCol w="1094740"/>
                <a:gridCol w="1073785"/>
                <a:gridCol w="1082675"/>
                <a:gridCol w="1081405"/>
                <a:gridCol w="10744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63.93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b+MHCA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84.87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-0.24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80.65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73.52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-0.29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63.49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-0.44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50.39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+1.47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70.58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+0.19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b+MaxPool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85.59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80.90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+0.73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74.28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64.04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+0.11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49.84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+0.92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70.93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+0.54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b+MP+MHA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85.56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+0.45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81.40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+1.23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74.82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+1.01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64.14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+0.21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49.23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+0.31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71.03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+0.64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b+MP+MHCA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86.04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81.62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+1.45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74.80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+0.99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63.39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-0.54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49.95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+1.03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71.16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+0.77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85.69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+0.58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81.31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+1.14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73.82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+0.01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62.97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-0.96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48.02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-0.90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70.36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-0.03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84.9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81.5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63.0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48.0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70.8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549640" y="4791710"/>
            <a:ext cx="51689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13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560070"/>
            <a:ext cx="6951980" cy="2830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5570" y="3592830"/>
            <a:ext cx="69405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 从一个高斯分布中采样出一个vector，这个vector的维度跟你要生成的图片维度大小是一致的，比如256*256。将采样得到的矢量按照顺序拍成一张图片，随后进行多次降噪(Denoise)，多次降噪的过程被称为Reverse Process。</a:t>
            </a:r>
            <a:br>
              <a:rPr lang="zh-CN" altLang="en-US" sz="1400"/>
            </a:br>
            <a:r>
              <a:rPr lang="zh-CN" altLang="en-US" sz="1400"/>
              <a:t>"在我开始工作之前，雕塑已经在大理石块中完整存在。它已经存在，我只需要凿除多余的材料。" -- 米开朗基罗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385570" y="90170"/>
            <a:ext cx="291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Diffusion Model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065" y="161925"/>
            <a:ext cx="284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反向过程</a:t>
            </a:r>
            <a:r>
              <a:rPr lang="en-US" altLang="zh-CN"/>
              <a:t>(Denoise)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718185"/>
            <a:ext cx="614362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3340" y="231140"/>
            <a:ext cx="384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Denoise</a:t>
            </a:r>
            <a:r>
              <a:rPr lang="zh-CN" altLang="en-US"/>
              <a:t>模块内部原理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693420"/>
            <a:ext cx="5998845" cy="273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3310890"/>
            <a:ext cx="62198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3340" y="231140"/>
            <a:ext cx="384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Noise Predicter</a:t>
            </a:r>
            <a:r>
              <a:rPr lang="zh-CN" altLang="en-US"/>
              <a:t>模块（</a:t>
            </a:r>
            <a:r>
              <a:rPr lang="en-US" altLang="zh-CN"/>
              <a:t>U-Net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885" y="727710"/>
            <a:ext cx="5550535" cy="368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030" y="305435"/>
            <a:ext cx="633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DDPN</a:t>
            </a:r>
            <a:r>
              <a:rPr lang="zh-CN" altLang="en-US"/>
              <a:t>的算法</a:t>
            </a:r>
            <a:r>
              <a:rPr lang="en-US" altLang="zh-CN"/>
              <a:t>1  (Denoising Diffusion Probabilistic Models)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818515"/>
            <a:ext cx="4914900" cy="2386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5" y="3154045"/>
            <a:ext cx="613981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7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030" y="305435"/>
            <a:ext cx="633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DDPN</a:t>
            </a:r>
            <a:r>
              <a:rPr lang="zh-CN" altLang="en-US"/>
              <a:t>的算法</a:t>
            </a:r>
            <a:r>
              <a:rPr lang="en-US" altLang="zh-CN"/>
              <a:t>2  (Denoising Diffusion Probabilistic Models)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782320"/>
            <a:ext cx="5429250" cy="2590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0" y="2859405"/>
            <a:ext cx="717232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8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321753" y="1271588"/>
            <a:ext cx="7038975" cy="260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13180" y="305435"/>
            <a:ext cx="449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带有Condition的影像生成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9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221615"/>
            <a:ext cx="361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三种</a:t>
            </a:r>
            <a:r>
              <a:rPr lang="en-US" altLang="zh-CN"/>
              <a:t>AD</a:t>
            </a:r>
            <a:r>
              <a:rPr lang="zh-CN" altLang="en-US"/>
              <a:t>图像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752475"/>
            <a:ext cx="7568565" cy="2366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3665" y="3281680"/>
            <a:ext cx="71215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传统图像在两个维度上都包含丰富的局部空间相关性，而AD图在每个维度上展现出不同的关系模式。</a:t>
            </a:r>
            <a:endParaRPr lang="zh-CN" altLang="en-US" sz="1400"/>
          </a:p>
          <a:p>
            <a:pPr indent="457200"/>
            <a:r>
              <a:rPr lang="zh-CN" altLang="en-US" sz="1400"/>
              <a:t>1) 在AD图像中，相邻行(即时间帧之间)存在强烈的时序关系</a:t>
            </a:r>
            <a:endParaRPr lang="zh-CN" altLang="en-US" sz="1400"/>
          </a:p>
          <a:p>
            <a:pPr indent="457200"/>
            <a:r>
              <a:rPr lang="en-US" altLang="zh-CN" sz="1400"/>
              <a:t>2)</a:t>
            </a:r>
            <a:r>
              <a:rPr lang="zh-CN" altLang="en-US" sz="1400"/>
              <a:t>相邻列之间的有跨类别关系。</a:t>
            </a:r>
            <a:endParaRPr lang="zh-CN" altLang="en-US" sz="1400"/>
          </a:p>
          <a:p>
            <a:pPr indent="457200"/>
            <a:r>
              <a:rPr lang="en-US" altLang="zh-CN" sz="1400"/>
              <a:t>3)</a:t>
            </a:r>
            <a:r>
              <a:rPr lang="zh-CN" altLang="en-US" sz="1400"/>
              <a:t>图中黑色像素值表示</a:t>
            </a:r>
            <a:r>
              <a:rPr lang="en-US" altLang="zh-CN" sz="1400"/>
              <a:t>0</a:t>
            </a:r>
            <a:r>
              <a:rPr lang="zh-CN" altLang="en-US" sz="1400"/>
              <a:t>，白色表示</a:t>
            </a:r>
            <a:r>
              <a:rPr lang="en-US" altLang="zh-CN" sz="1400"/>
              <a:t>1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p="http://schemas.openxmlformats.org/presentationml/2006/main">
  <p:tag name="TABLE_ENDDRAG_ORIGIN_RECT" val="605*332"/>
  <p:tag name="TABLE_ENDDRAG_RECT" val="73*58*605*332"/>
</p:tagLst>
</file>

<file path=ppt/tags/tag2.xml><?xml version="1.0" encoding="utf-8"?>
<p:tagLst xmlns:p="http://schemas.openxmlformats.org/presentationml/2006/main">
  <p:tag name="commondata" val="eyJoZGlkIjoiMDJiMjU4MTkyMWE1ZjUxOTMxOWRkNGVmYWIxOTk3O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On-screen Show (16:9)</PresentationFormat>
  <Paragraphs>177</Paragraphs>
  <Slides>13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Calibri Light</vt:lpstr>
      <vt:lpstr>等线 Light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学习情况汇报</dc:title>
  <dc:creator>MindShow.fun</dc:creator>
  <dc:subject>副标题在这里</dc:subject>
  <cp:lastModifiedBy>WPS_1591183863</cp:lastModifiedBy>
  <cp:revision>27</cp:revision>
  <dcterms:created xsi:type="dcterms:W3CDTF">2023-10-07T01:01:00Z</dcterms:created>
  <dcterms:modified xsi:type="dcterms:W3CDTF">2024-06-18T13:10:45Z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629924FC7E194A5BA6858115AE401CF3_13</vt:lpwstr>
  </property>
  <property fmtid="{D5CDD505-2E9C-101B-9397-08002B2CF9AE}" pid="3" name="KSOProductBuildVer">
    <vt:lpwstr>2052-12.1.0.16929</vt:lpwstr>
  </property>
</Properties>
</file>