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76" r:id="rId3"/>
    <p:sldId id="421" r:id="rId5"/>
    <p:sldId id="411" r:id="rId6"/>
    <p:sldId id="412" r:id="rId7"/>
    <p:sldId id="413" r:id="rId8"/>
    <p:sldId id="393" r:id="rId9"/>
    <p:sldId id="394" r:id="rId10"/>
    <p:sldId id="406" r:id="rId11"/>
    <p:sldId id="418" r:id="rId12"/>
    <p:sldId id="409" r:id="rId13"/>
  </p:sldIdLst>
  <p:sldSz cx="9144000" cy="5143500"/>
  <p:notesSz cx="5143500" cy="9144000"/>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orangewhite_desktop_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srcRect/>
          <a:stretch>
            <a:fillRect/>
          </a:stretch>
        </p:blipFill>
        <p:spPr>
          <a:xfrm rot="16200000">
            <a:off x="2000251" y="-2000251"/>
            <a:ext cx="5143499" cy="9144002"/>
          </a:xfrm>
          <a:prstGeom prst="rect">
            <a:avLst/>
          </a:prstGeom>
        </p:spPr>
      </p:pic>
      <p:sp>
        <p:nvSpPr>
          <p:cNvPr id="3" name="矩形: 折角 2"/>
          <p:cNvSpPr/>
          <p:nvPr userDrawn="1"/>
        </p:nvSpPr>
        <p:spPr>
          <a:xfrm>
            <a:off x="223631" y="193813"/>
            <a:ext cx="8696739" cy="4755874"/>
          </a:xfrm>
          <a:prstGeom prst="foldedCorner">
            <a:avLst>
              <a:gd name="adj" fmla="val 8830"/>
            </a:avLst>
          </a:prstGeom>
          <a:solidFill>
            <a:schemeClr val="bg1"/>
          </a:solidFill>
          <a:ln>
            <a:noFill/>
          </a:ln>
          <a:effectLst>
            <a:outerShdw blurRad="63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2" Type="http://schemas.openxmlformats.org/officeDocument/2006/relationships/slideLayout" Target="../slideLayouts/slideLayout5.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1</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sp>
        <p:nvSpPr>
          <p:cNvPr id="3" name="文本框 2"/>
          <p:cNvSpPr txBox="1"/>
          <p:nvPr/>
        </p:nvSpPr>
        <p:spPr>
          <a:xfrm>
            <a:off x="1209675" y="579755"/>
            <a:ext cx="7049770" cy="1130300"/>
          </a:xfrm>
          <a:prstGeom prst="rect">
            <a:avLst/>
          </a:prstGeom>
          <a:noFill/>
        </p:spPr>
        <p:txBody>
          <a:bodyPr wrap="square" rtlCol="0" anchor="t">
            <a:noAutofit/>
          </a:bodyPr>
          <a:p>
            <a:r>
              <a:t>DyFADet: Dynamic Feature Aggregation for</a:t>
            </a:r>
            <a:r>
              <a:rPr lang="en-US"/>
              <a:t> </a:t>
            </a:r>
            <a:r>
              <a:t>Temporal Action Detection</a:t>
            </a:r>
          </a:p>
          <a:p>
            <a:r>
              <a:rPr lang="zh-CN" altLang="en-US"/>
              <a:t>用于时序动作检测的动态特征聚合</a:t>
            </a:r>
            <a:endParaRPr lang="zh-CN" altLang="en-US" b="1"/>
          </a:p>
        </p:txBody>
      </p:sp>
      <p:sp>
        <p:nvSpPr>
          <p:cNvPr id="5" name="文本框 4"/>
          <p:cNvSpPr txBox="1"/>
          <p:nvPr/>
        </p:nvSpPr>
        <p:spPr>
          <a:xfrm>
            <a:off x="5025390" y="848995"/>
            <a:ext cx="2279015" cy="368300"/>
          </a:xfrm>
          <a:prstGeom prst="rect">
            <a:avLst/>
          </a:prstGeom>
          <a:noFill/>
        </p:spPr>
        <p:txBody>
          <a:bodyPr wrap="square" rtlCol="0">
            <a:spAutoFit/>
          </a:bodyPr>
          <a:p>
            <a:r>
              <a:rPr lang="en-US" altLang="zh-CN"/>
              <a:t>ECCV 2024</a:t>
            </a:r>
            <a:endParaRPr lang="en-US" altLang="zh-CN"/>
          </a:p>
        </p:txBody>
      </p:sp>
      <p:pic>
        <p:nvPicPr>
          <p:cNvPr id="2" name="图片 1"/>
          <p:cNvPicPr>
            <a:picLocks noChangeAspect="1"/>
          </p:cNvPicPr>
          <p:nvPr/>
        </p:nvPicPr>
        <p:blipFill>
          <a:blip r:embed="rId1"/>
          <a:stretch>
            <a:fillRect/>
          </a:stretch>
        </p:blipFill>
        <p:spPr>
          <a:xfrm>
            <a:off x="1015365" y="1456690"/>
            <a:ext cx="743902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777240" y="581025"/>
          <a:ext cx="7912735" cy="3416300"/>
        </p:xfrm>
        <a:graphic>
          <a:graphicData uri="http://schemas.openxmlformats.org/drawingml/2006/table">
            <a:tbl>
              <a:tblPr firstRow="1" bandRow="1">
                <a:tableStyleId>{5C22544A-7EE6-4342-B048-85BDC9FD1C3A}</a:tableStyleId>
              </a:tblPr>
              <a:tblGrid>
                <a:gridCol w="1449705"/>
                <a:gridCol w="1056005"/>
                <a:gridCol w="1094740"/>
                <a:gridCol w="1073785"/>
                <a:gridCol w="1082675"/>
                <a:gridCol w="1081405"/>
                <a:gridCol w="1074420"/>
              </a:tblGrid>
              <a:tr h="381000">
                <a:tc>
                  <a:txBody>
                    <a:bodyPr/>
                    <a:p>
                      <a:pPr>
                        <a:buNone/>
                      </a:pPr>
                      <a:endParaRPr lang="zh-CN" altLang="en-US"/>
                    </a:p>
                  </a:txBody>
                  <a:tcPr>
                    <a:lnTlToBr w="12700">
                      <a:solidFill>
                        <a:schemeClr val="tx1"/>
                      </a:solidFill>
                      <a:prstDash val="solid"/>
                    </a:lnTlToBr>
                  </a:tcPr>
                </a:tc>
                <a:tc>
                  <a:txBody>
                    <a:bodyPr/>
                    <a:p>
                      <a:pPr>
                        <a:buNone/>
                      </a:pPr>
                      <a:r>
                        <a:rPr lang="en-US" altLang="zh-CN"/>
                        <a:t>0.3</a:t>
                      </a:r>
                      <a:endParaRPr lang="en-US" altLang="zh-CN"/>
                    </a:p>
                  </a:txBody>
                  <a:tcPr/>
                </a:tc>
                <a:tc>
                  <a:txBody>
                    <a:bodyPr/>
                    <a:p>
                      <a:pPr>
                        <a:buNone/>
                      </a:pPr>
                      <a:r>
                        <a:rPr lang="en-US" altLang="zh-CN"/>
                        <a:t>0.4</a:t>
                      </a:r>
                      <a:endParaRPr lang="en-US" altLang="zh-CN"/>
                    </a:p>
                  </a:txBody>
                  <a:tcPr/>
                </a:tc>
                <a:tc>
                  <a:txBody>
                    <a:bodyPr/>
                    <a:p>
                      <a:pPr>
                        <a:buNone/>
                      </a:pPr>
                      <a:r>
                        <a:rPr lang="en-US" altLang="zh-CN"/>
                        <a:t>0.5</a:t>
                      </a:r>
                      <a:endParaRPr lang="en-US" altLang="zh-CN"/>
                    </a:p>
                  </a:txBody>
                  <a:tcPr/>
                </a:tc>
                <a:tc>
                  <a:txBody>
                    <a:bodyPr/>
                    <a:p>
                      <a:pPr>
                        <a:buNone/>
                      </a:pPr>
                      <a:r>
                        <a:rPr lang="en-US" altLang="zh-CN"/>
                        <a:t>0.6</a:t>
                      </a:r>
                      <a:endParaRPr lang="en-US" altLang="zh-CN"/>
                    </a:p>
                  </a:txBody>
                  <a:tcPr/>
                </a:tc>
                <a:tc>
                  <a:txBody>
                    <a:bodyPr/>
                    <a:p>
                      <a:pPr>
                        <a:buNone/>
                      </a:pPr>
                      <a:r>
                        <a:rPr lang="en-US" altLang="zh-CN"/>
                        <a:t>0.7</a:t>
                      </a:r>
                      <a:endParaRPr lang="en-US" altLang="zh-CN"/>
                    </a:p>
                  </a:txBody>
                  <a:tcPr/>
                </a:tc>
                <a:tc>
                  <a:txBody>
                    <a:bodyPr/>
                    <a:p>
                      <a:pPr>
                        <a:buNone/>
                      </a:pPr>
                      <a:r>
                        <a:rPr lang="en-US" altLang="zh-CN"/>
                        <a:t>avg</a:t>
                      </a:r>
                      <a:endParaRPr lang="en-US" altLang="zh-CN"/>
                    </a:p>
                  </a:txBody>
                  <a:tcPr/>
                </a:tc>
              </a:tr>
              <a:tr h="381000">
                <a:tc>
                  <a:txBody>
                    <a:bodyPr/>
                    <a:p>
                      <a:pPr>
                        <a:buNone/>
                      </a:pPr>
                      <a:r>
                        <a:rPr lang="en-US" altLang="zh-CN"/>
                        <a:t>baseline</a:t>
                      </a:r>
                      <a:endParaRPr lang="en-US" altLang="zh-CN"/>
                    </a:p>
                  </a:txBody>
                  <a:tcPr/>
                </a:tc>
                <a:tc>
                  <a:txBody>
                    <a:bodyPr/>
                    <a:p>
                      <a:pPr>
                        <a:buNone/>
                      </a:pPr>
                      <a:r>
                        <a:rPr lang="en-US" altLang="zh-CN"/>
                        <a:t>85.11</a:t>
                      </a:r>
                      <a:endParaRPr lang="en-US" altLang="zh-CN"/>
                    </a:p>
                  </a:txBody>
                  <a:tcPr/>
                </a:tc>
                <a:tc>
                  <a:txBody>
                    <a:bodyPr/>
                    <a:p>
                      <a:pPr>
                        <a:buNone/>
                      </a:pPr>
                      <a:r>
                        <a:rPr lang="en-US" altLang="zh-CN"/>
                        <a:t>80.17</a:t>
                      </a:r>
                      <a:endParaRPr lang="en-US" altLang="zh-CN"/>
                    </a:p>
                  </a:txBody>
                  <a:tcPr/>
                </a:tc>
                <a:tc>
                  <a:txBody>
                    <a:bodyPr/>
                    <a:p>
                      <a:pPr>
                        <a:buNone/>
                      </a:pPr>
                      <a:r>
                        <a:rPr lang="en-US" altLang="zh-CN"/>
                        <a:t>73.81</a:t>
                      </a:r>
                      <a:endParaRPr lang="en-US" altLang="zh-CN"/>
                    </a:p>
                  </a:txBody>
                  <a:tcPr/>
                </a:tc>
                <a:tc>
                  <a:txBody>
                    <a:bodyPr/>
                    <a:p>
                      <a:pPr>
                        <a:buNone/>
                      </a:pPr>
                      <a:r>
                        <a:rPr lang="en-US" altLang="zh-CN"/>
                        <a:t>63.93</a:t>
                      </a:r>
                      <a:endParaRPr lang="en-US" altLang="zh-CN"/>
                    </a:p>
                  </a:txBody>
                  <a:tcPr/>
                </a:tc>
                <a:tc>
                  <a:txBody>
                    <a:bodyPr/>
                    <a:p>
                      <a:pPr>
                        <a:buNone/>
                      </a:pPr>
                      <a:r>
                        <a:rPr lang="en-US" altLang="zh-CN"/>
                        <a:t>48.92</a:t>
                      </a:r>
                      <a:endParaRPr lang="en-US" altLang="zh-CN"/>
                    </a:p>
                  </a:txBody>
                  <a:tcPr/>
                </a:tc>
                <a:tc>
                  <a:txBody>
                    <a:bodyPr/>
                    <a:p>
                      <a:pPr>
                        <a:buNone/>
                      </a:pPr>
                      <a:r>
                        <a:rPr lang="en-US" altLang="zh-CN"/>
                        <a:t>70.39</a:t>
                      </a:r>
                      <a:endParaRPr lang="en-US" altLang="zh-CN"/>
                    </a:p>
                  </a:txBody>
                  <a:tcPr/>
                </a:tc>
              </a:tr>
              <a:tr h="381000">
                <a:tc>
                  <a:txBody>
                    <a:bodyPr/>
                    <a:p>
                      <a:pPr>
                        <a:buNone/>
                      </a:pPr>
                      <a:r>
                        <a:rPr lang="en-US" altLang="zh-CN"/>
                        <a:t>b+MP+MHCA</a:t>
                      </a:r>
                      <a:endParaRPr lang="en-US" altLang="zh-CN"/>
                    </a:p>
                  </a:txBody>
                  <a:tcPr/>
                </a:tc>
                <a:tc>
                  <a:txBody>
                    <a:bodyPr/>
                    <a:p>
                      <a:pPr algn="l">
                        <a:buClrTx/>
                        <a:buSzTx/>
                        <a:buFontTx/>
                        <a:buNone/>
                      </a:pPr>
                      <a:r>
                        <a:rPr lang="en-US" altLang="zh-CN"/>
                        <a:t>86.04</a:t>
                      </a:r>
                      <a:r>
                        <a:rPr lang="en-US" altLang="zh-CN" baseline="30000">
                          <a:solidFill>
                            <a:srgbClr val="FF0000"/>
                          </a:solidFill>
                        </a:rPr>
                        <a:t>+0.93</a:t>
                      </a:r>
                      <a:endParaRPr lang="en-US" altLang="zh-CN" baseline="30000">
                        <a:solidFill>
                          <a:srgbClr val="FF0000"/>
                        </a:solidFill>
                      </a:endParaRPr>
                    </a:p>
                  </a:txBody>
                  <a:tcPr/>
                </a:tc>
                <a:tc>
                  <a:txBody>
                    <a:bodyPr/>
                    <a:p>
                      <a:pPr algn="l">
                        <a:buClrTx/>
                        <a:buSzTx/>
                        <a:buFontTx/>
                        <a:buNone/>
                      </a:pPr>
                      <a:r>
                        <a:rPr lang="en-US" altLang="zh-CN"/>
                        <a:t>81.62</a:t>
                      </a:r>
                      <a:r>
                        <a:rPr lang="en-US" altLang="zh-CN" baseline="30000">
                          <a:solidFill>
                            <a:srgbClr val="FF0000"/>
                          </a:solidFill>
                        </a:rPr>
                        <a:t>+1.45</a:t>
                      </a:r>
                      <a:endParaRPr lang="en-US" altLang="zh-CN" baseline="30000">
                        <a:solidFill>
                          <a:srgbClr val="FF0000"/>
                        </a:solidFill>
                      </a:endParaRPr>
                    </a:p>
                  </a:txBody>
                  <a:tcPr/>
                </a:tc>
                <a:tc>
                  <a:txBody>
                    <a:bodyPr/>
                    <a:p>
                      <a:pPr algn="l">
                        <a:buClrTx/>
                        <a:buSzTx/>
                        <a:buFontTx/>
                        <a:buNone/>
                      </a:pPr>
                      <a:r>
                        <a:rPr lang="en-US" altLang="zh-CN"/>
                        <a:t>74.80</a:t>
                      </a:r>
                      <a:r>
                        <a:rPr lang="en-US" altLang="zh-CN" baseline="30000">
                          <a:solidFill>
                            <a:srgbClr val="FF0000"/>
                          </a:solidFill>
                        </a:rPr>
                        <a:t>+0.99</a:t>
                      </a:r>
                      <a:endParaRPr lang="en-US" altLang="zh-CN" baseline="30000">
                        <a:solidFill>
                          <a:srgbClr val="FF0000"/>
                        </a:solidFill>
                      </a:endParaRPr>
                    </a:p>
                  </a:txBody>
                  <a:tcPr/>
                </a:tc>
                <a:tc>
                  <a:txBody>
                    <a:bodyPr/>
                    <a:p>
                      <a:pPr algn="l">
                        <a:buClrTx/>
                        <a:buSzTx/>
                        <a:buFontTx/>
                        <a:buNone/>
                      </a:pPr>
                      <a:r>
                        <a:rPr lang="en-US" altLang="zh-CN"/>
                        <a:t>63.39</a:t>
                      </a:r>
                      <a:r>
                        <a:rPr lang="en-US" altLang="zh-CN" baseline="30000">
                          <a:solidFill>
                            <a:srgbClr val="00B050"/>
                          </a:solidFill>
                        </a:rPr>
                        <a:t>-0.54</a:t>
                      </a:r>
                      <a:endParaRPr lang="en-US" altLang="zh-CN" baseline="30000">
                        <a:solidFill>
                          <a:srgbClr val="00B050"/>
                        </a:solidFill>
                      </a:endParaRPr>
                    </a:p>
                  </a:txBody>
                  <a:tcPr/>
                </a:tc>
                <a:tc>
                  <a:txBody>
                    <a:bodyPr/>
                    <a:p>
                      <a:pPr algn="l">
                        <a:buClrTx/>
                        <a:buSzTx/>
                        <a:buFontTx/>
                        <a:buNone/>
                      </a:pPr>
                      <a:r>
                        <a:rPr lang="en-US" altLang="zh-CN"/>
                        <a:t>49.95</a:t>
                      </a:r>
                      <a:r>
                        <a:rPr lang="en-US" altLang="zh-CN" baseline="30000">
                          <a:solidFill>
                            <a:srgbClr val="FF0000"/>
                          </a:solidFill>
                        </a:rPr>
                        <a:t>+1.03</a:t>
                      </a:r>
                      <a:endParaRPr lang="en-US" altLang="zh-CN" baseline="30000">
                        <a:solidFill>
                          <a:srgbClr val="FF0000"/>
                        </a:solidFill>
                      </a:endParaRPr>
                    </a:p>
                  </a:txBody>
                  <a:tcPr/>
                </a:tc>
                <a:tc>
                  <a:txBody>
                    <a:bodyPr/>
                    <a:p>
                      <a:pPr algn="l">
                        <a:buClrTx/>
                        <a:buSzTx/>
                        <a:buFontTx/>
                        <a:buNone/>
                      </a:pPr>
                      <a:r>
                        <a:rPr lang="en-US" altLang="zh-CN"/>
                        <a:t>71.16</a:t>
                      </a:r>
                      <a:r>
                        <a:rPr lang="en-US" altLang="zh-CN" baseline="30000">
                          <a:solidFill>
                            <a:srgbClr val="FF0000"/>
                          </a:solidFill>
                        </a:rPr>
                        <a:t>+0.77</a:t>
                      </a:r>
                      <a:endParaRPr lang="en-US" altLang="zh-CN" baseline="30000">
                        <a:solidFill>
                          <a:srgbClr val="FF0000"/>
                        </a:solidFill>
                      </a:endParaRPr>
                    </a:p>
                  </a:txBody>
                  <a:tcPr/>
                </a:tc>
              </a:tr>
              <a:tr h="381000">
                <a:tc>
                  <a:txBody>
                    <a:bodyPr/>
                    <a:p>
                      <a:pPr>
                        <a:buNone/>
                      </a:pPr>
                      <a:r>
                        <a:rPr lang="zh-CN" altLang="en-US"/>
                        <a:t>论文</a:t>
                      </a:r>
                      <a:endParaRPr lang="zh-CN" altLang="en-US"/>
                    </a:p>
                  </a:txBody>
                  <a:tcPr/>
                </a:tc>
                <a:tc>
                  <a:txBody>
                    <a:bodyPr/>
                    <a:p>
                      <a:pPr algn="l">
                        <a:buClrTx/>
                        <a:buSzTx/>
                        <a:buFontTx/>
                        <a:buNone/>
                      </a:pPr>
                      <a:r>
                        <a:rPr lang="en-US" altLang="zh-CN"/>
                        <a:t>84.3</a:t>
                      </a:r>
                      <a:endParaRPr lang="en-US" altLang="zh-CN"/>
                    </a:p>
                  </a:txBody>
                  <a:tcPr/>
                </a:tc>
                <a:tc>
                  <a:txBody>
                    <a:bodyPr/>
                    <a:p>
                      <a:pPr algn="l">
                        <a:buClrTx/>
                        <a:buSzTx/>
                        <a:buFontTx/>
                        <a:buNone/>
                      </a:pPr>
                      <a:endParaRPr lang="en-US" altLang="zh-CN"/>
                    </a:p>
                  </a:txBody>
                  <a:tcPr/>
                </a:tc>
                <a:tc>
                  <a:txBody>
                    <a:bodyPr/>
                    <a:p>
                      <a:pPr algn="l">
                        <a:buClrTx/>
                        <a:buSzTx/>
                        <a:buFontTx/>
                        <a:buNone/>
                      </a:pPr>
                      <a:endParaRPr lang="en-US" altLang="zh-CN"/>
                    </a:p>
                  </a:txBody>
                  <a:tcPr/>
                </a:tc>
                <a:tc>
                  <a:txBody>
                    <a:bodyPr/>
                    <a:p>
                      <a:pPr algn="l">
                        <a:buClrTx/>
                        <a:buSzTx/>
                        <a:buFontTx/>
                        <a:buNone/>
                      </a:pPr>
                      <a:endParaRPr lang="en-US" altLang="zh-CN"/>
                    </a:p>
                  </a:txBody>
                  <a:tcPr/>
                </a:tc>
                <a:tc>
                  <a:txBody>
                    <a:bodyPr/>
                    <a:p>
                      <a:pPr algn="l">
                        <a:buClrTx/>
                        <a:buSzTx/>
                        <a:buFontTx/>
                        <a:buNone/>
                      </a:pPr>
                      <a:r>
                        <a:rPr lang="en-US" altLang="zh-CN"/>
                        <a:t>50.2</a:t>
                      </a:r>
                      <a:endParaRPr lang="en-US" altLang="zh-CN"/>
                    </a:p>
                  </a:txBody>
                  <a:tcPr/>
                </a:tc>
                <a:tc>
                  <a:txBody>
                    <a:bodyPr/>
                    <a:p>
                      <a:pPr algn="l">
                        <a:buClrTx/>
                        <a:buSzTx/>
                        <a:buFontTx/>
                        <a:buNone/>
                      </a:pPr>
                      <a:r>
                        <a:rPr lang="en-US" altLang="zh-CN"/>
                        <a:t>70.5</a:t>
                      </a:r>
                      <a:endParaRPr lang="en-US" altLang="zh-CN"/>
                    </a:p>
                  </a:txBody>
                  <a:tcPr/>
                </a:tc>
              </a:tr>
              <a:tr h="381000">
                <a:tc>
                  <a:txBody>
                    <a:bodyPr/>
                    <a:p>
                      <a:pPr>
                        <a:buNone/>
                      </a:pPr>
                      <a:r>
                        <a:rPr lang="zh-CN" altLang="en-US"/>
                        <a:t>复现</a:t>
                      </a:r>
                      <a:endParaRPr lang="zh-CN" altLang="en-US"/>
                    </a:p>
                  </a:txBody>
                  <a:tcPr/>
                </a:tc>
                <a:tc>
                  <a:txBody>
                    <a:bodyPr/>
                    <a:p>
                      <a:pPr algn="l">
                        <a:buClrTx/>
                        <a:buSzTx/>
                        <a:buFontTx/>
                        <a:buNone/>
                      </a:pPr>
                      <a:r>
                        <a:rPr lang="en-US" altLang="zh-CN"/>
                        <a:t>83.76</a:t>
                      </a:r>
                      <a:endParaRPr lang="en-US" altLang="zh-CN"/>
                    </a:p>
                  </a:txBody>
                  <a:tcPr/>
                </a:tc>
                <a:tc>
                  <a:txBody>
                    <a:bodyPr/>
                    <a:p>
                      <a:pPr algn="l">
                        <a:buClrTx/>
                        <a:buSzTx/>
                        <a:buFontTx/>
                        <a:buNone/>
                      </a:pPr>
                      <a:r>
                        <a:rPr lang="en-US" altLang="zh-CN"/>
                        <a:t>78.80</a:t>
                      </a:r>
                      <a:endParaRPr lang="en-US" altLang="zh-CN"/>
                    </a:p>
                  </a:txBody>
                  <a:tcPr/>
                </a:tc>
                <a:tc>
                  <a:txBody>
                    <a:bodyPr/>
                    <a:p>
                      <a:pPr algn="l">
                        <a:buClrTx/>
                        <a:buSzTx/>
                        <a:buFontTx/>
                        <a:buNone/>
                      </a:pPr>
                      <a:r>
                        <a:rPr lang="en-US" altLang="zh-CN"/>
                        <a:t>72.50</a:t>
                      </a:r>
                      <a:endParaRPr lang="en-US" altLang="zh-CN"/>
                    </a:p>
                  </a:txBody>
                  <a:tcPr/>
                </a:tc>
                <a:tc>
                  <a:txBody>
                    <a:bodyPr/>
                    <a:p>
                      <a:pPr algn="l">
                        <a:buClrTx/>
                        <a:buSzTx/>
                        <a:buFontTx/>
                        <a:buNone/>
                      </a:pPr>
                      <a:r>
                        <a:rPr lang="en-US" altLang="zh-CN"/>
                        <a:t>62.13</a:t>
                      </a:r>
                      <a:endParaRPr lang="en-US" altLang="zh-CN"/>
                    </a:p>
                  </a:txBody>
                  <a:tcPr/>
                </a:tc>
                <a:tc>
                  <a:txBody>
                    <a:bodyPr/>
                    <a:p>
                      <a:pPr algn="l">
                        <a:buClrTx/>
                        <a:buSzTx/>
                        <a:buFontTx/>
                        <a:buNone/>
                      </a:pPr>
                      <a:r>
                        <a:rPr lang="en-US" altLang="zh-CN"/>
                        <a:t>49.71</a:t>
                      </a:r>
                      <a:endParaRPr lang="en-US" altLang="zh-CN"/>
                    </a:p>
                  </a:txBody>
                  <a:tcPr/>
                </a:tc>
                <a:tc>
                  <a:txBody>
                    <a:bodyPr/>
                    <a:p>
                      <a:pPr algn="l">
                        <a:buClrTx/>
                        <a:buSzTx/>
                        <a:buFontTx/>
                        <a:buNone/>
                      </a:pPr>
                      <a:r>
                        <a:rPr lang="en-US" altLang="zh-CN"/>
                        <a:t>69.83</a:t>
                      </a:r>
                      <a:endParaRPr lang="en-US" altLang="zh-CN"/>
                    </a:p>
                  </a:txBody>
                  <a:tcPr/>
                </a:tc>
              </a:tr>
              <a:tr h="374650">
                <a:tc>
                  <a:txBody>
                    <a:bodyPr/>
                    <a:p>
                      <a:pPr>
                        <a:buNone/>
                      </a:pPr>
                      <a:r>
                        <a:rPr lang="en-US" altLang="zh-CN"/>
                        <a:t>+DFA</a:t>
                      </a:r>
                      <a:endParaRPr lang="en-US" altLang="zh-CN"/>
                    </a:p>
                  </a:txBody>
                  <a:tcPr/>
                </a:tc>
                <a:tc>
                  <a:txBody>
                    <a:bodyPr/>
                    <a:p>
                      <a:pPr algn="l">
                        <a:buClrTx/>
                        <a:buSzTx/>
                        <a:buFontTx/>
                        <a:buNone/>
                      </a:pPr>
                      <a:r>
                        <a:rPr lang="en-US" altLang="zh-CN"/>
                        <a:t>83.45</a:t>
                      </a:r>
                      <a:endParaRPr lang="en-US" altLang="zh-CN"/>
                    </a:p>
                  </a:txBody>
                  <a:tcPr/>
                </a:tc>
                <a:tc>
                  <a:txBody>
                    <a:bodyPr/>
                    <a:p>
                      <a:pPr algn="l">
                        <a:buClrTx/>
                        <a:buSzTx/>
                        <a:buFontTx/>
                        <a:buNone/>
                      </a:pPr>
                      <a:r>
                        <a:rPr lang="en-US" altLang="zh-CN"/>
                        <a:t>79.24</a:t>
                      </a:r>
                      <a:endParaRPr lang="en-US" altLang="zh-CN"/>
                    </a:p>
                  </a:txBody>
                  <a:tcPr/>
                </a:tc>
                <a:tc>
                  <a:txBody>
                    <a:bodyPr/>
                    <a:p>
                      <a:pPr algn="l">
                        <a:buClrTx/>
                        <a:buSzTx/>
                        <a:buFontTx/>
                        <a:buNone/>
                      </a:pPr>
                      <a:r>
                        <a:rPr lang="en-US" altLang="zh-CN"/>
                        <a:t>72.24</a:t>
                      </a:r>
                      <a:endParaRPr lang="en-US" altLang="zh-CN"/>
                    </a:p>
                  </a:txBody>
                  <a:tcPr/>
                </a:tc>
                <a:tc>
                  <a:txBody>
                    <a:bodyPr/>
                    <a:p>
                      <a:pPr algn="l">
                        <a:buClrTx/>
                        <a:buSzTx/>
                        <a:buFontTx/>
                        <a:buNone/>
                      </a:pPr>
                      <a:r>
                        <a:rPr lang="en-US" altLang="zh-CN"/>
                        <a:t>62.12</a:t>
                      </a:r>
                      <a:endParaRPr lang="en-US" altLang="zh-CN"/>
                    </a:p>
                  </a:txBody>
                  <a:tcPr/>
                </a:tc>
                <a:tc>
                  <a:txBody>
                    <a:bodyPr/>
                    <a:p>
                      <a:pPr algn="l">
                        <a:buClrTx/>
                        <a:buSzTx/>
                        <a:buFontTx/>
                        <a:buNone/>
                      </a:pPr>
                      <a:r>
                        <a:rPr lang="en-US" altLang="zh-CN"/>
                        <a:t>50.07</a:t>
                      </a:r>
                      <a:endParaRPr lang="en-US" altLang="zh-CN"/>
                    </a:p>
                  </a:txBody>
                  <a:tcPr/>
                </a:tc>
                <a:tc>
                  <a:txBody>
                    <a:bodyPr/>
                    <a:p>
                      <a:pPr algn="l">
                        <a:buClrTx/>
                        <a:buSzTx/>
                        <a:buFontTx/>
                        <a:buNone/>
                      </a:pPr>
                      <a:r>
                        <a:rPr lang="en-US" altLang="zh-CN"/>
                        <a:t>69.43</a:t>
                      </a:r>
                      <a:endParaRPr lang="en-US" altLang="zh-CN"/>
                    </a:p>
                  </a:txBody>
                  <a:tcPr/>
                </a:tc>
              </a:tr>
            </a:tbl>
          </a:graphicData>
        </a:graphic>
      </p:graphicFrame>
      <p:sp>
        <p:nvSpPr>
          <p:cNvPr id="20" name="文本框 19"/>
          <p:cNvSpPr txBox="1"/>
          <p:nvPr/>
        </p:nvSpPr>
        <p:spPr>
          <a:xfrm>
            <a:off x="8549640" y="4791710"/>
            <a:ext cx="51689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10</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graphicFrame>
        <p:nvGraphicFramePr>
          <p:cNvPr id="2" name="表格 1"/>
          <p:cNvGraphicFramePr/>
          <p:nvPr/>
        </p:nvGraphicFramePr>
        <p:xfrm>
          <a:off x="1151890" y="3162300"/>
          <a:ext cx="6618182" cy="1524000"/>
        </p:xfrm>
        <a:graphic>
          <a:graphicData uri="http://schemas.openxmlformats.org/drawingml/2006/table">
            <a:tbl>
              <a:tblPr firstRow="1" bandRow="1">
                <a:tableStyleId>{5C22544A-7EE6-4342-B048-85BDC9FD1C3A}</a:tableStyleId>
              </a:tblPr>
              <a:tblGrid>
                <a:gridCol w="753110"/>
                <a:gridCol w="533189"/>
                <a:gridCol w="533188"/>
                <a:gridCol w="533188"/>
                <a:gridCol w="533189"/>
                <a:gridCol w="533188"/>
                <a:gridCol w="533188"/>
                <a:gridCol w="533189"/>
                <a:gridCol w="533188"/>
                <a:gridCol w="533188"/>
                <a:gridCol w="533189"/>
                <a:gridCol w="533188"/>
              </a:tblGrid>
              <a:tr h="381000">
                <a:tc>
                  <a:txBody>
                    <a:bodyPr/>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0.50</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0.55</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0.60</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0.65</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0.70</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0.75</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0.80</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0.85</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0.9</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0.95</a:t>
                      </a:r>
                      <a:endParaRPr lang="en-US" altLang="zh-CN" sz="1400">
                        <a:latin typeface="Times New Roman" panose="02020603050405020304" charset="0"/>
                        <a:cs typeface="Times New Roman" panose="02020603050405020304" charset="0"/>
                      </a:endParaRPr>
                    </a:p>
                  </a:txBody>
                  <a:tcPr/>
                </a:tc>
                <a:tc>
                  <a:txBody>
                    <a:bodyPr/>
                    <a:p>
                      <a:pPr>
                        <a:buNone/>
                      </a:pPr>
                      <a:r>
                        <a:rPr lang="en-US" altLang="zh-CN" sz="1400">
                          <a:latin typeface="Times New Roman" panose="02020603050405020304" charset="0"/>
                          <a:cs typeface="Times New Roman" panose="02020603050405020304" charset="0"/>
                        </a:rPr>
                        <a:t>avg</a:t>
                      </a:r>
                      <a:endParaRPr lang="en-US" altLang="zh-CN" sz="1400">
                        <a:latin typeface="Times New Roman" panose="02020603050405020304" charset="0"/>
                        <a:cs typeface="Times New Roman" panose="02020603050405020304" charset="0"/>
                      </a:endParaRPr>
                    </a:p>
                  </a:txBody>
                  <a:tcPr/>
                </a:tc>
              </a:tr>
              <a:tr h="381000">
                <a:tc>
                  <a:txBody>
                    <a:bodyPr/>
                    <a:p>
                      <a:pPr>
                        <a:buNone/>
                      </a:pPr>
                      <a:r>
                        <a:rPr lang="zh-CN" altLang="en-US">
                          <a:latin typeface="Times New Roman" panose="02020603050405020304" charset="0"/>
                        </a:rPr>
                        <a:t>论文</a:t>
                      </a:r>
                      <a:endParaRPr lang="zh-CN" altLang="en-US">
                        <a:latin typeface="Times New Roman" panose="02020603050405020304" charset="0"/>
                      </a:endParaRPr>
                    </a:p>
                  </a:txBody>
                  <a:tcPr/>
                </a:tc>
                <a:tc>
                  <a:txBody>
                    <a:bodyPr/>
                    <a:p>
                      <a:pPr algn="ctr">
                        <a:buNone/>
                      </a:pPr>
                      <a:r>
                        <a:rPr lang="en-US" altLang="zh-CN" sz="1200">
                          <a:latin typeface="Times New Roman" panose="02020603050405020304" charset="0"/>
                          <a:cs typeface="Times New Roman" panose="02020603050405020304" charset="0"/>
                        </a:rPr>
                        <a:t>58.10</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39.60</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endParaRPr lang="zh-CN" altLang="en-US"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8.40</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38.50</a:t>
                      </a:r>
                      <a:endParaRPr lang="en-US" altLang="zh-CN" sz="1200">
                        <a:latin typeface="Times New Roman" panose="02020603050405020304" charset="0"/>
                        <a:cs typeface="Times New Roman" panose="02020603050405020304" charset="0"/>
                      </a:endParaRPr>
                    </a:p>
                  </a:txBody>
                  <a:tcPr anchor="ctr" anchorCtr="1"/>
                </a:tc>
              </a:tr>
              <a:tr h="381000">
                <a:tc>
                  <a:txBody>
                    <a:bodyPr/>
                    <a:p>
                      <a:pPr>
                        <a:buNone/>
                      </a:pPr>
                      <a:r>
                        <a:rPr lang="zh-CN" altLang="en-US">
                          <a:latin typeface="Times New Roman" panose="02020603050405020304" charset="0"/>
                        </a:rPr>
                        <a:t>复现</a:t>
                      </a:r>
                      <a:endParaRPr lang="zh-CN" altLang="en-US">
                        <a:latin typeface="Times New Roman" panose="02020603050405020304" charset="0"/>
                      </a:endParaRPr>
                    </a:p>
                  </a:txBody>
                  <a:tcPr/>
                </a:tc>
                <a:tc>
                  <a:txBody>
                    <a:bodyPr/>
                    <a:p>
                      <a:pPr algn="ctr">
                        <a:buNone/>
                      </a:pPr>
                      <a:r>
                        <a:rPr lang="en-US" altLang="zh-CN" sz="1200">
                          <a:latin typeface="Times New Roman" panose="02020603050405020304" charset="0"/>
                          <a:cs typeface="Times New Roman" panose="02020603050405020304" charset="0"/>
                        </a:rPr>
                        <a:t>57.95</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54.53</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51.36</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47.79</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44.11</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39.57</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34.20</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26.91</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19.18</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8.37</a:t>
                      </a:r>
                      <a:endParaRPr lang="en-US" altLang="zh-CN" sz="1200">
                        <a:latin typeface="Times New Roman" panose="02020603050405020304" charset="0"/>
                        <a:cs typeface="Times New Roman" panose="02020603050405020304" charset="0"/>
                      </a:endParaRPr>
                    </a:p>
                  </a:txBody>
                  <a:tcPr anchor="ctr" anchorCtr="1"/>
                </a:tc>
                <a:tc>
                  <a:txBody>
                    <a:bodyPr/>
                    <a:p>
                      <a:pPr algn="ctr">
                        <a:buNone/>
                      </a:pPr>
                      <a:r>
                        <a:rPr lang="en-US" altLang="zh-CN" sz="1200">
                          <a:latin typeface="Times New Roman" panose="02020603050405020304" charset="0"/>
                          <a:cs typeface="Times New Roman" panose="02020603050405020304" charset="0"/>
                        </a:rPr>
                        <a:t>38.40</a:t>
                      </a:r>
                      <a:endParaRPr lang="en-US" altLang="zh-CN" sz="1200">
                        <a:latin typeface="Times New Roman" panose="02020603050405020304" charset="0"/>
                        <a:cs typeface="Times New Roman" panose="02020603050405020304" charset="0"/>
                      </a:endParaRPr>
                    </a:p>
                  </a:txBody>
                  <a:tcPr anchor="ctr" anchorCtr="1"/>
                </a:tc>
              </a:tr>
              <a:tr h="381000">
                <a:tc>
                  <a:txBody>
                    <a:bodyPr/>
                    <a:p>
                      <a:pPr>
                        <a:buNone/>
                      </a:pPr>
                      <a:endParaRPr lang="zh-CN" altLang="en-US">
                        <a:latin typeface="Times New Roman" panose="02020603050405020304" charset="0"/>
                        <a:cs typeface="Times New Roman" panose="02020603050405020304" charset="0"/>
                      </a:endParaRPr>
                    </a:p>
                  </a:txBody>
                  <a:tcPr/>
                </a:tc>
                <a:tc>
                  <a:txBody>
                    <a:bodyPr/>
                    <a:p>
                      <a:pPr>
                        <a:buNone/>
                      </a:pPr>
                      <a:r>
                        <a:rPr lang="en-US" altLang="zh-CN" sz="1200">
                          <a:latin typeface="Times New Roman" panose="02020603050405020304" charset="0"/>
                          <a:cs typeface="Times New Roman" panose="02020603050405020304" charset="0"/>
                        </a:rPr>
                        <a:t>57.97</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54.58</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51.21</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47.98</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44.20</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39.64</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34.16</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27.21</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19.48</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8.19</a:t>
                      </a:r>
                      <a:endParaRPr lang="en-US" altLang="zh-CN" sz="1200">
                        <a:latin typeface="Times New Roman" panose="02020603050405020304" charset="0"/>
                        <a:cs typeface="Times New Roman" panose="02020603050405020304" charset="0"/>
                      </a:endParaRPr>
                    </a:p>
                  </a:txBody>
                  <a:tcPr anchor="ctr" anchorCtr="1"/>
                </a:tc>
                <a:tc>
                  <a:txBody>
                    <a:bodyPr/>
                    <a:p>
                      <a:pPr>
                        <a:buNone/>
                      </a:pPr>
                      <a:r>
                        <a:rPr lang="en-US" altLang="zh-CN" sz="1200">
                          <a:latin typeface="Times New Roman" panose="02020603050405020304" charset="0"/>
                          <a:cs typeface="Times New Roman" panose="02020603050405020304" charset="0"/>
                        </a:rPr>
                        <a:t>38.46</a:t>
                      </a:r>
                      <a:endParaRPr lang="en-US" altLang="zh-CN" sz="1200">
                        <a:latin typeface="Times New Roman" panose="02020603050405020304" charset="0"/>
                        <a:cs typeface="Times New Roman" panose="02020603050405020304" charset="0"/>
                      </a:endParaRPr>
                    </a:p>
                  </a:txBody>
                  <a:tcPr anchor="ctr" anchorCtr="1"/>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2</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pic>
        <p:nvPicPr>
          <p:cNvPr id="4" name="图片 3"/>
          <p:cNvPicPr>
            <a:picLocks noChangeAspect="1"/>
          </p:cNvPicPr>
          <p:nvPr/>
        </p:nvPicPr>
        <p:blipFill>
          <a:blip r:embed="rId1"/>
          <a:stretch>
            <a:fillRect/>
          </a:stretch>
        </p:blipFill>
        <p:spPr>
          <a:xfrm>
            <a:off x="1152525" y="2076450"/>
            <a:ext cx="7348220" cy="2321560"/>
          </a:xfrm>
          <a:prstGeom prst="rect">
            <a:avLst/>
          </a:prstGeom>
        </p:spPr>
      </p:pic>
      <p:sp>
        <p:nvSpPr>
          <p:cNvPr id="6" name="文本框 5"/>
          <p:cNvSpPr txBox="1"/>
          <p:nvPr/>
        </p:nvSpPr>
        <p:spPr>
          <a:xfrm>
            <a:off x="1241425" y="288290"/>
            <a:ext cx="3669030" cy="368300"/>
          </a:xfrm>
          <a:prstGeom prst="rect">
            <a:avLst/>
          </a:prstGeom>
          <a:noFill/>
        </p:spPr>
        <p:txBody>
          <a:bodyPr wrap="square" rtlCol="0">
            <a:spAutoFit/>
          </a:bodyPr>
          <a:p>
            <a:r>
              <a:rPr lang="zh-CN" altLang="en-US">
                <a:solidFill>
                  <a:schemeClr val="accent2"/>
                </a:solidFill>
              </a:rPr>
              <a:t>目前时序动作检测方法面临的问题</a:t>
            </a:r>
            <a:endParaRPr lang="zh-CN" altLang="en-US">
              <a:solidFill>
                <a:schemeClr val="accent2"/>
              </a:solidFill>
            </a:endParaRPr>
          </a:p>
        </p:txBody>
      </p:sp>
      <p:sp>
        <p:nvSpPr>
          <p:cNvPr id="7" name="文本框 6"/>
          <p:cNvSpPr txBox="1"/>
          <p:nvPr/>
        </p:nvSpPr>
        <p:spPr>
          <a:xfrm>
            <a:off x="1377315" y="664845"/>
            <a:ext cx="6325870" cy="829945"/>
          </a:xfrm>
          <a:prstGeom prst="rect">
            <a:avLst/>
          </a:prstGeom>
          <a:noFill/>
        </p:spPr>
        <p:txBody>
          <a:bodyPr wrap="square" rtlCol="0">
            <a:spAutoFit/>
          </a:bodyPr>
          <a:p>
            <a:r>
              <a:rPr lang="en-US" altLang="zh-CN" sz="1200"/>
              <a:t> 1) 一方面，相邻帧的空间冗余以及静态特征提取策略会导致学习表示的可区分性较差，从而阻碍检测性能。</a:t>
            </a:r>
            <a:endParaRPr lang="en-US" altLang="zh-CN" sz="1200"/>
          </a:p>
          <a:p>
            <a:r>
              <a:rPr lang="en-US" altLang="zh-CN" sz="1200"/>
              <a:t>2)另一方面，头部不适应的问题可能会发生在常见的TAD设计中，其中静态加权头部被用来检测具有不同时间长度的动作实例，从而导致次优性能。</a:t>
            </a:r>
            <a:endParaRPr lang="en-US" altLang="zh-CN" sz="1200"/>
          </a:p>
        </p:txBody>
      </p:sp>
      <p:sp>
        <p:nvSpPr>
          <p:cNvPr id="8" name="文本框 7"/>
          <p:cNvSpPr txBox="1"/>
          <p:nvPr/>
        </p:nvSpPr>
        <p:spPr>
          <a:xfrm>
            <a:off x="1250315" y="1443355"/>
            <a:ext cx="3144520" cy="368300"/>
          </a:xfrm>
          <a:prstGeom prst="rect">
            <a:avLst/>
          </a:prstGeom>
          <a:noFill/>
        </p:spPr>
        <p:txBody>
          <a:bodyPr wrap="square" rtlCol="0">
            <a:spAutoFit/>
          </a:bodyPr>
          <a:p>
            <a:r>
              <a:rPr lang="zh-CN" altLang="en-US">
                <a:solidFill>
                  <a:schemeClr val="accent2"/>
                </a:solidFill>
              </a:rPr>
              <a:t>解决方法</a:t>
            </a:r>
            <a:endParaRPr lang="zh-CN" altLang="en-US">
              <a:solidFill>
                <a:schemeClr val="accent2"/>
              </a:solidFill>
            </a:endParaRPr>
          </a:p>
        </p:txBody>
      </p:sp>
      <p:sp>
        <p:nvSpPr>
          <p:cNvPr id="9" name="文本框 8"/>
          <p:cNvSpPr txBox="1"/>
          <p:nvPr/>
        </p:nvSpPr>
        <p:spPr>
          <a:xfrm>
            <a:off x="1303020" y="1783080"/>
            <a:ext cx="3639185" cy="306705"/>
          </a:xfrm>
          <a:prstGeom prst="rect">
            <a:avLst/>
          </a:prstGeom>
          <a:noFill/>
        </p:spPr>
        <p:txBody>
          <a:bodyPr wrap="square" rtlCol="0">
            <a:spAutoFit/>
          </a:bodyPr>
          <a:p>
            <a:r>
              <a:rPr lang="en-US" altLang="zh-CN" sz="1400"/>
              <a:t> </a:t>
            </a:r>
            <a:r>
              <a:rPr lang="zh-CN" altLang="en-US" sz="1400"/>
              <a:t>提出了动态特征学习来解决</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effectLst>
                  <a:outerShdw blurRad="38100" dist="25400" dir="5400000" algn="ctr" rotWithShape="0">
                    <a:srgbClr val="6E747A">
                      <a:alpha val="43000"/>
                    </a:srgbClr>
                  </a:outerShdw>
                </a:effectLst>
                <a:cs typeface="+mn-ea"/>
                <a:sym typeface="+mn-lt"/>
              </a:rPr>
              <a:t>3</a:t>
            </a:r>
            <a:endParaRPr lang="en-US" altLang="zh-CN" sz="1600" b="1" dirty="0">
              <a:effectLst>
                <a:outerShdw blurRad="38100" dist="25400" dir="5400000" algn="ctr" rotWithShape="0">
                  <a:srgbClr val="6E747A">
                    <a:alpha val="43000"/>
                  </a:srgbClr>
                </a:outerShdw>
              </a:effectLst>
              <a:cs typeface="+mn-ea"/>
              <a:sym typeface="+mn-lt"/>
            </a:endParaRPr>
          </a:p>
        </p:txBody>
      </p:sp>
      <p:sp>
        <p:nvSpPr>
          <p:cNvPr id="3" name="矩形 2"/>
          <p:cNvSpPr/>
          <p:nvPr/>
        </p:nvSpPr>
        <p:spPr>
          <a:xfrm>
            <a:off x="6123940" y="344995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6402070" y="344995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680200" y="344995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6958330" y="344995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7236460" y="344995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6123940" y="3431540"/>
            <a:ext cx="556260" cy="245110"/>
          </a:xfrm>
          <a:prstGeom prst="rect">
            <a:avLst/>
          </a:prstGeom>
          <a:noFill/>
        </p:spPr>
        <p:txBody>
          <a:bodyPr wrap="square" rtlCol="0">
            <a:spAutoFit/>
          </a:bodyPr>
          <a:p>
            <a:r>
              <a:rPr lang="en-US" altLang="zh-CN" sz="1000"/>
              <a:t>1</a:t>
            </a:r>
            <a:endParaRPr lang="en-US" altLang="zh-CN" sz="1000"/>
          </a:p>
        </p:txBody>
      </p:sp>
      <p:sp>
        <p:nvSpPr>
          <p:cNvPr id="15" name="文本框 14"/>
          <p:cNvSpPr txBox="1"/>
          <p:nvPr/>
        </p:nvSpPr>
        <p:spPr>
          <a:xfrm>
            <a:off x="6407785" y="3432810"/>
            <a:ext cx="321310" cy="245110"/>
          </a:xfrm>
          <a:prstGeom prst="rect">
            <a:avLst/>
          </a:prstGeom>
          <a:noFill/>
        </p:spPr>
        <p:txBody>
          <a:bodyPr wrap="square" rtlCol="0">
            <a:spAutoFit/>
          </a:bodyPr>
          <a:p>
            <a:r>
              <a:rPr lang="en-US" altLang="zh-CN" sz="1000"/>
              <a:t>2</a:t>
            </a:r>
            <a:endParaRPr lang="en-US" altLang="zh-CN" sz="1000"/>
          </a:p>
        </p:txBody>
      </p:sp>
      <p:sp>
        <p:nvSpPr>
          <p:cNvPr id="16" name="文本框 15"/>
          <p:cNvSpPr txBox="1"/>
          <p:nvPr/>
        </p:nvSpPr>
        <p:spPr>
          <a:xfrm>
            <a:off x="7235825" y="3432810"/>
            <a:ext cx="277495" cy="244475"/>
          </a:xfrm>
          <a:prstGeom prst="rect">
            <a:avLst/>
          </a:prstGeom>
          <a:noFill/>
        </p:spPr>
        <p:txBody>
          <a:bodyPr wrap="square" rtlCol="0">
            <a:noAutofit/>
          </a:bodyPr>
          <a:p>
            <a:r>
              <a:rPr lang="en-US" altLang="zh-CN" sz="1000"/>
              <a:t>5</a:t>
            </a:r>
            <a:endParaRPr lang="en-US" altLang="zh-CN" sz="1000"/>
          </a:p>
        </p:txBody>
      </p:sp>
      <p:sp>
        <p:nvSpPr>
          <p:cNvPr id="18" name="文本框 17"/>
          <p:cNvSpPr txBox="1"/>
          <p:nvPr/>
        </p:nvSpPr>
        <p:spPr>
          <a:xfrm>
            <a:off x="6680200" y="3432810"/>
            <a:ext cx="277495" cy="244475"/>
          </a:xfrm>
          <a:prstGeom prst="rect">
            <a:avLst/>
          </a:prstGeom>
          <a:noFill/>
        </p:spPr>
        <p:txBody>
          <a:bodyPr wrap="square" rtlCol="0">
            <a:noAutofit/>
          </a:bodyPr>
          <a:p>
            <a:r>
              <a:rPr lang="en-US" altLang="zh-CN" sz="1000"/>
              <a:t>3</a:t>
            </a:r>
            <a:endParaRPr lang="en-US" altLang="zh-CN" sz="1000"/>
          </a:p>
        </p:txBody>
      </p:sp>
      <p:sp>
        <p:nvSpPr>
          <p:cNvPr id="19" name="文本框 18"/>
          <p:cNvSpPr txBox="1"/>
          <p:nvPr/>
        </p:nvSpPr>
        <p:spPr>
          <a:xfrm>
            <a:off x="6957695" y="3431540"/>
            <a:ext cx="277495" cy="244475"/>
          </a:xfrm>
          <a:prstGeom prst="rect">
            <a:avLst/>
          </a:prstGeom>
          <a:noFill/>
        </p:spPr>
        <p:txBody>
          <a:bodyPr wrap="square" rtlCol="0">
            <a:noAutofit/>
          </a:bodyPr>
          <a:p>
            <a:r>
              <a:rPr lang="en-US" altLang="zh-CN" sz="1000"/>
              <a:t>4</a:t>
            </a:r>
            <a:endParaRPr lang="en-US" altLang="zh-CN" sz="1000"/>
          </a:p>
        </p:txBody>
      </p:sp>
      <p:sp>
        <p:nvSpPr>
          <p:cNvPr id="23" name="矩形 22"/>
          <p:cNvSpPr/>
          <p:nvPr/>
        </p:nvSpPr>
        <p:spPr>
          <a:xfrm>
            <a:off x="5846445" y="389509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nvSpPr>
        <p:spPr>
          <a:xfrm>
            <a:off x="5846445" y="3449955"/>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7512685" y="3449955"/>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文本框 25"/>
          <p:cNvSpPr txBox="1"/>
          <p:nvPr/>
        </p:nvSpPr>
        <p:spPr>
          <a:xfrm>
            <a:off x="5840730" y="3433445"/>
            <a:ext cx="277495" cy="244475"/>
          </a:xfrm>
          <a:prstGeom prst="rect">
            <a:avLst/>
          </a:prstGeom>
          <a:noFill/>
        </p:spPr>
        <p:txBody>
          <a:bodyPr wrap="square" rtlCol="0">
            <a:noAutofit/>
          </a:bodyPr>
          <a:p>
            <a:r>
              <a:rPr lang="en-US" altLang="zh-CN" sz="1000"/>
              <a:t>0</a:t>
            </a:r>
            <a:endParaRPr lang="en-US" altLang="zh-CN" sz="1000"/>
          </a:p>
        </p:txBody>
      </p:sp>
      <p:sp>
        <p:nvSpPr>
          <p:cNvPr id="27" name="文本框 26"/>
          <p:cNvSpPr txBox="1"/>
          <p:nvPr/>
        </p:nvSpPr>
        <p:spPr>
          <a:xfrm>
            <a:off x="7520305" y="3435985"/>
            <a:ext cx="277495" cy="244475"/>
          </a:xfrm>
          <a:prstGeom prst="rect">
            <a:avLst/>
          </a:prstGeom>
          <a:noFill/>
        </p:spPr>
        <p:txBody>
          <a:bodyPr wrap="square" rtlCol="0">
            <a:noAutofit/>
          </a:bodyPr>
          <a:p>
            <a:r>
              <a:rPr lang="en-US" altLang="zh-CN" sz="1000"/>
              <a:t>0</a:t>
            </a:r>
            <a:endParaRPr lang="en-US" altLang="zh-CN" sz="1000"/>
          </a:p>
        </p:txBody>
      </p:sp>
      <p:sp>
        <p:nvSpPr>
          <p:cNvPr id="28" name="矩形 27"/>
          <p:cNvSpPr/>
          <p:nvPr/>
        </p:nvSpPr>
        <p:spPr>
          <a:xfrm>
            <a:off x="6123940" y="389509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6402070" y="389509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文本框 30"/>
          <p:cNvSpPr txBox="1"/>
          <p:nvPr/>
        </p:nvSpPr>
        <p:spPr>
          <a:xfrm>
            <a:off x="5847080" y="3877310"/>
            <a:ext cx="277495" cy="244475"/>
          </a:xfrm>
          <a:prstGeom prst="rect">
            <a:avLst/>
          </a:prstGeom>
          <a:noFill/>
        </p:spPr>
        <p:txBody>
          <a:bodyPr wrap="square" rtlCol="0">
            <a:noAutofit/>
          </a:bodyPr>
          <a:p>
            <a:r>
              <a:rPr lang="en-US" altLang="zh-CN" sz="1000"/>
              <a:t>2</a:t>
            </a:r>
            <a:endParaRPr lang="en-US" altLang="zh-CN" sz="1000"/>
          </a:p>
        </p:txBody>
      </p:sp>
      <p:sp>
        <p:nvSpPr>
          <p:cNvPr id="32" name="文本框 31"/>
          <p:cNvSpPr txBox="1"/>
          <p:nvPr/>
        </p:nvSpPr>
        <p:spPr>
          <a:xfrm>
            <a:off x="6118225" y="3877945"/>
            <a:ext cx="277495" cy="244475"/>
          </a:xfrm>
          <a:prstGeom prst="rect">
            <a:avLst/>
          </a:prstGeom>
          <a:noFill/>
        </p:spPr>
        <p:txBody>
          <a:bodyPr wrap="square" rtlCol="0">
            <a:noAutofit/>
          </a:bodyPr>
          <a:p>
            <a:r>
              <a:rPr lang="en-US" altLang="zh-CN" sz="1000"/>
              <a:t>1</a:t>
            </a:r>
            <a:endParaRPr lang="en-US" altLang="zh-CN" sz="1000"/>
          </a:p>
        </p:txBody>
      </p:sp>
      <p:sp>
        <p:nvSpPr>
          <p:cNvPr id="33" name="文本框 32"/>
          <p:cNvSpPr txBox="1"/>
          <p:nvPr/>
        </p:nvSpPr>
        <p:spPr>
          <a:xfrm>
            <a:off x="6407785" y="3877945"/>
            <a:ext cx="277495" cy="244475"/>
          </a:xfrm>
          <a:prstGeom prst="rect">
            <a:avLst/>
          </a:prstGeom>
          <a:noFill/>
        </p:spPr>
        <p:txBody>
          <a:bodyPr wrap="square" rtlCol="0">
            <a:noAutofit/>
          </a:bodyPr>
          <a:p>
            <a:r>
              <a:rPr lang="en-US" altLang="zh-CN" sz="1000"/>
              <a:t>0</a:t>
            </a:r>
            <a:endParaRPr lang="en-US" altLang="zh-CN" sz="1000"/>
          </a:p>
        </p:txBody>
      </p:sp>
      <p:sp>
        <p:nvSpPr>
          <p:cNvPr id="34" name="矩形 33"/>
          <p:cNvSpPr/>
          <p:nvPr/>
        </p:nvSpPr>
        <p:spPr>
          <a:xfrm>
            <a:off x="6123940" y="434022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文本框 34"/>
          <p:cNvSpPr txBox="1"/>
          <p:nvPr/>
        </p:nvSpPr>
        <p:spPr>
          <a:xfrm>
            <a:off x="6130290" y="4323080"/>
            <a:ext cx="277495" cy="244475"/>
          </a:xfrm>
          <a:prstGeom prst="rect">
            <a:avLst/>
          </a:prstGeom>
          <a:noFill/>
        </p:spPr>
        <p:txBody>
          <a:bodyPr wrap="square" rtlCol="0">
            <a:noAutofit/>
          </a:bodyPr>
          <a:p>
            <a:r>
              <a:rPr lang="en-US" altLang="zh-CN" sz="1000"/>
              <a:t>1</a:t>
            </a:r>
            <a:endParaRPr lang="en-US" altLang="zh-CN" sz="1000"/>
          </a:p>
        </p:txBody>
      </p:sp>
      <p:cxnSp>
        <p:nvCxnSpPr>
          <p:cNvPr id="36" name="直接连接符 35"/>
          <p:cNvCxnSpPr>
            <a:stCxn id="26" idx="2"/>
            <a:endCxn id="31" idx="0"/>
          </p:cNvCxnSpPr>
          <p:nvPr/>
        </p:nvCxnSpPr>
        <p:spPr>
          <a:xfrm>
            <a:off x="5979795" y="3677920"/>
            <a:ext cx="6350" cy="19939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39" name="直接连接符 38"/>
          <p:cNvCxnSpPr>
            <a:endCxn id="32" idx="0"/>
          </p:cNvCxnSpPr>
          <p:nvPr/>
        </p:nvCxnSpPr>
        <p:spPr>
          <a:xfrm flipH="1">
            <a:off x="6257290" y="3680460"/>
            <a:ext cx="2540" cy="197485"/>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40" name="直接连接符 39"/>
          <p:cNvCxnSpPr>
            <a:endCxn id="33" idx="0"/>
          </p:cNvCxnSpPr>
          <p:nvPr/>
        </p:nvCxnSpPr>
        <p:spPr>
          <a:xfrm>
            <a:off x="6546850" y="3677920"/>
            <a:ext cx="0" cy="200025"/>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42" name="直接连接符 41"/>
          <p:cNvCxnSpPr>
            <a:stCxn id="31" idx="2"/>
            <a:endCxn id="35" idx="0"/>
          </p:cNvCxnSpPr>
          <p:nvPr/>
        </p:nvCxnSpPr>
        <p:spPr>
          <a:xfrm>
            <a:off x="5986145" y="4121785"/>
            <a:ext cx="283210" cy="201295"/>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43" name="直接连接符 42"/>
          <p:cNvCxnSpPr>
            <a:stCxn id="32" idx="2"/>
            <a:endCxn id="35" idx="0"/>
          </p:cNvCxnSpPr>
          <p:nvPr/>
        </p:nvCxnSpPr>
        <p:spPr>
          <a:xfrm>
            <a:off x="6257290" y="4122420"/>
            <a:ext cx="12065" cy="20066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44" name="直接连接符 43"/>
          <p:cNvCxnSpPr>
            <a:stCxn id="33" idx="2"/>
            <a:endCxn id="35" idx="0"/>
          </p:cNvCxnSpPr>
          <p:nvPr/>
        </p:nvCxnSpPr>
        <p:spPr>
          <a:xfrm flipH="1">
            <a:off x="6269355" y="4122420"/>
            <a:ext cx="277495" cy="20066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sp>
        <p:nvSpPr>
          <p:cNvPr id="9" name="矩形 8"/>
          <p:cNvSpPr/>
          <p:nvPr/>
        </p:nvSpPr>
        <p:spPr>
          <a:xfrm>
            <a:off x="6127750" y="389636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nvSpPr>
        <p:spPr>
          <a:xfrm>
            <a:off x="6405245" y="389636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6683375" y="389636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文本框 36"/>
          <p:cNvSpPr txBox="1"/>
          <p:nvPr/>
        </p:nvSpPr>
        <p:spPr>
          <a:xfrm>
            <a:off x="6128385" y="3878580"/>
            <a:ext cx="277495" cy="244475"/>
          </a:xfrm>
          <a:prstGeom prst="rect">
            <a:avLst/>
          </a:prstGeom>
          <a:noFill/>
        </p:spPr>
        <p:txBody>
          <a:bodyPr wrap="square" rtlCol="0">
            <a:noAutofit/>
          </a:bodyPr>
          <a:p>
            <a:r>
              <a:rPr lang="en-US" altLang="zh-CN" sz="1000"/>
              <a:t>2</a:t>
            </a:r>
            <a:endParaRPr lang="en-US" altLang="zh-CN" sz="1000"/>
          </a:p>
        </p:txBody>
      </p:sp>
      <p:sp>
        <p:nvSpPr>
          <p:cNvPr id="38" name="文本框 37"/>
          <p:cNvSpPr txBox="1"/>
          <p:nvPr/>
        </p:nvSpPr>
        <p:spPr>
          <a:xfrm>
            <a:off x="6399530" y="3879215"/>
            <a:ext cx="277495" cy="244475"/>
          </a:xfrm>
          <a:prstGeom prst="rect">
            <a:avLst/>
          </a:prstGeom>
          <a:noFill/>
        </p:spPr>
        <p:txBody>
          <a:bodyPr wrap="square" rtlCol="0">
            <a:noAutofit/>
          </a:bodyPr>
          <a:p>
            <a:r>
              <a:rPr lang="en-US" altLang="zh-CN" sz="1000"/>
              <a:t>1</a:t>
            </a:r>
            <a:endParaRPr lang="en-US" altLang="zh-CN" sz="1000"/>
          </a:p>
        </p:txBody>
      </p:sp>
      <p:sp>
        <p:nvSpPr>
          <p:cNvPr id="45" name="文本框 44"/>
          <p:cNvSpPr txBox="1"/>
          <p:nvPr/>
        </p:nvSpPr>
        <p:spPr>
          <a:xfrm>
            <a:off x="6689090" y="3879215"/>
            <a:ext cx="277495" cy="244475"/>
          </a:xfrm>
          <a:prstGeom prst="rect">
            <a:avLst/>
          </a:prstGeom>
          <a:noFill/>
        </p:spPr>
        <p:txBody>
          <a:bodyPr wrap="square" rtlCol="0">
            <a:noAutofit/>
          </a:bodyPr>
          <a:p>
            <a:r>
              <a:rPr lang="en-US" altLang="zh-CN" sz="1000"/>
              <a:t>0</a:t>
            </a:r>
            <a:endParaRPr lang="en-US" altLang="zh-CN" sz="1000"/>
          </a:p>
        </p:txBody>
      </p:sp>
      <p:sp>
        <p:nvSpPr>
          <p:cNvPr id="47" name="矩形 46"/>
          <p:cNvSpPr/>
          <p:nvPr/>
        </p:nvSpPr>
        <p:spPr>
          <a:xfrm>
            <a:off x="6402070" y="4339590"/>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48" name="直接连接符 47"/>
          <p:cNvCxnSpPr>
            <a:stCxn id="18" idx="2"/>
            <a:endCxn id="45" idx="0"/>
          </p:cNvCxnSpPr>
          <p:nvPr/>
        </p:nvCxnSpPr>
        <p:spPr>
          <a:xfrm>
            <a:off x="6819265" y="3677285"/>
            <a:ext cx="8890" cy="20193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sp>
        <p:nvSpPr>
          <p:cNvPr id="46" name="文本框 45"/>
          <p:cNvSpPr txBox="1"/>
          <p:nvPr/>
        </p:nvSpPr>
        <p:spPr>
          <a:xfrm>
            <a:off x="6402705" y="4324985"/>
            <a:ext cx="277495" cy="244475"/>
          </a:xfrm>
          <a:prstGeom prst="rect">
            <a:avLst/>
          </a:prstGeom>
          <a:noFill/>
        </p:spPr>
        <p:txBody>
          <a:bodyPr wrap="square" rtlCol="0">
            <a:noAutofit/>
          </a:bodyPr>
          <a:p>
            <a:r>
              <a:rPr lang="en-US" altLang="zh-CN" sz="1000"/>
              <a:t>4</a:t>
            </a:r>
            <a:endParaRPr lang="en-US" altLang="zh-CN" sz="1000"/>
          </a:p>
        </p:txBody>
      </p:sp>
      <p:cxnSp>
        <p:nvCxnSpPr>
          <p:cNvPr id="50" name="直接连接符 49"/>
          <p:cNvCxnSpPr>
            <a:stCxn id="37" idx="2"/>
            <a:endCxn id="46" idx="0"/>
          </p:cNvCxnSpPr>
          <p:nvPr/>
        </p:nvCxnSpPr>
        <p:spPr>
          <a:xfrm>
            <a:off x="6267450" y="4123055"/>
            <a:ext cx="274320" cy="20193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1" name="直接连接符 50"/>
          <p:cNvCxnSpPr>
            <a:stCxn id="38" idx="2"/>
            <a:endCxn id="46" idx="0"/>
          </p:cNvCxnSpPr>
          <p:nvPr/>
        </p:nvCxnSpPr>
        <p:spPr>
          <a:xfrm>
            <a:off x="6538595" y="4123690"/>
            <a:ext cx="3175" cy="201295"/>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2" name="直接连接符 51"/>
          <p:cNvCxnSpPr>
            <a:stCxn id="45" idx="2"/>
            <a:endCxn id="46" idx="0"/>
          </p:cNvCxnSpPr>
          <p:nvPr/>
        </p:nvCxnSpPr>
        <p:spPr>
          <a:xfrm flipH="1">
            <a:off x="6541770" y="4123690"/>
            <a:ext cx="286385" cy="201295"/>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sp>
        <p:nvSpPr>
          <p:cNvPr id="53" name="文本框 52"/>
          <p:cNvSpPr txBox="1"/>
          <p:nvPr/>
        </p:nvSpPr>
        <p:spPr>
          <a:xfrm>
            <a:off x="1080770" y="139700"/>
            <a:ext cx="2965450" cy="368300"/>
          </a:xfrm>
          <a:prstGeom prst="rect">
            <a:avLst/>
          </a:prstGeom>
          <a:noFill/>
        </p:spPr>
        <p:txBody>
          <a:bodyPr wrap="square" rtlCol="0">
            <a:spAutoFit/>
          </a:bodyPr>
          <a:p>
            <a:r>
              <a:rPr lang="zh-CN" altLang="en-US"/>
              <a:t>特征位移与逐点卷积</a:t>
            </a:r>
            <a:endParaRPr lang="zh-CN" altLang="en-US"/>
          </a:p>
        </p:txBody>
      </p:sp>
      <p:sp>
        <p:nvSpPr>
          <p:cNvPr id="54" name="文本框 53"/>
          <p:cNvSpPr txBox="1"/>
          <p:nvPr/>
        </p:nvSpPr>
        <p:spPr>
          <a:xfrm>
            <a:off x="1457325" y="652780"/>
            <a:ext cx="6758940" cy="583565"/>
          </a:xfrm>
          <a:prstGeom prst="rect">
            <a:avLst/>
          </a:prstGeom>
          <a:noFill/>
        </p:spPr>
        <p:txBody>
          <a:bodyPr wrap="square" rtlCol="0">
            <a:spAutoFit/>
          </a:bodyPr>
          <a:p>
            <a:r>
              <a:rPr lang="zh-CN" altLang="en-US" sz="1600"/>
              <a:t>特征位移：首先将输入特征根据卷积核大小</a:t>
            </a:r>
            <a:r>
              <a:rPr lang="en-US" altLang="zh-CN" sz="1600"/>
              <a:t>k</a:t>
            </a:r>
            <a:r>
              <a:rPr lang="zh-CN" altLang="en-US" sz="1600"/>
              <a:t>进行位移，空缺部分用</a:t>
            </a:r>
            <a:r>
              <a:rPr lang="en-US" altLang="zh-CN" sz="1600"/>
              <a:t>0</a:t>
            </a:r>
            <a:r>
              <a:rPr lang="zh-CN" altLang="en-US" sz="1600"/>
              <a:t>补齐。然后进行逐点卷积</a:t>
            </a:r>
            <a:r>
              <a:rPr lang="en-US" altLang="zh-CN" sz="1600"/>
              <a:t>(</a:t>
            </a:r>
            <a:r>
              <a:rPr lang="zh-CN" altLang="en-US" sz="1600"/>
              <a:t>使用</a:t>
            </a:r>
            <a:r>
              <a:rPr lang="en-US" altLang="zh-CN" sz="1600"/>
              <a:t>Conv1)</a:t>
            </a:r>
            <a:endParaRPr lang="en-US" altLang="zh-CN" sz="1600"/>
          </a:p>
        </p:txBody>
      </p:sp>
      <p:pic>
        <p:nvPicPr>
          <p:cNvPr id="2" name="图片 1"/>
          <p:cNvPicPr>
            <a:picLocks noChangeAspect="1"/>
          </p:cNvPicPr>
          <p:nvPr/>
        </p:nvPicPr>
        <p:blipFill>
          <a:blip r:embed="rId1"/>
          <a:stretch>
            <a:fillRect/>
          </a:stretch>
        </p:blipFill>
        <p:spPr>
          <a:xfrm>
            <a:off x="975360" y="1337945"/>
            <a:ext cx="7924800" cy="1781175"/>
          </a:xfrm>
          <a:prstGeom prst="rect">
            <a:avLst/>
          </a:prstGeom>
        </p:spPr>
      </p:pic>
      <p:pic>
        <p:nvPicPr>
          <p:cNvPr id="4" name="图片 3"/>
          <p:cNvPicPr>
            <a:picLocks noChangeAspect="1"/>
          </p:cNvPicPr>
          <p:nvPr/>
        </p:nvPicPr>
        <p:blipFill>
          <a:blip r:embed="rId2"/>
          <a:stretch>
            <a:fillRect/>
          </a:stretch>
        </p:blipFill>
        <p:spPr>
          <a:xfrm>
            <a:off x="1198245" y="3659505"/>
            <a:ext cx="4531995" cy="855980"/>
          </a:xfrm>
          <a:prstGeom prst="rect">
            <a:avLst/>
          </a:prstGeom>
        </p:spPr>
      </p:pic>
      <p:pic>
        <p:nvPicPr>
          <p:cNvPr id="100" name="图片 99"/>
          <p:cNvPicPr/>
          <p:nvPr/>
        </p:nvPicPr>
        <p:blipFill>
          <a:blip r:embed="rId3"/>
          <a:stretch>
            <a:fillRect/>
          </a:stretch>
        </p:blipFill>
        <p:spPr>
          <a:xfrm>
            <a:off x="2539365" y="3317240"/>
            <a:ext cx="1962150" cy="266700"/>
          </a:xfrm>
          <a:prstGeom prst="rect">
            <a:avLst/>
          </a:prstGeom>
          <a:noFill/>
          <a:ln w="9525">
            <a:noFill/>
          </a:ln>
        </p:spPr>
      </p:pic>
      <p:sp>
        <p:nvSpPr>
          <p:cNvPr id="5" name="文本框 4"/>
          <p:cNvSpPr txBox="1"/>
          <p:nvPr/>
        </p:nvSpPr>
        <p:spPr>
          <a:xfrm>
            <a:off x="1198880" y="3291840"/>
            <a:ext cx="1727200" cy="337185"/>
          </a:xfrm>
          <a:prstGeom prst="rect">
            <a:avLst/>
          </a:prstGeom>
          <a:noFill/>
        </p:spPr>
        <p:txBody>
          <a:bodyPr wrap="square" rtlCol="0">
            <a:spAutoFit/>
          </a:bodyPr>
          <a:p>
            <a:r>
              <a:rPr lang="zh-CN" altLang="en-US" sz="1600"/>
              <a:t>假设卷积核为</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500" fill="hold"/>
                                        <p:tgtEl>
                                          <p:spTgt spid="100"/>
                                        </p:tgtEl>
                                        <p:attrNameLst>
                                          <p:attrName>ppt_x</p:attrName>
                                        </p:attrNameLst>
                                      </p:cBhvr>
                                      <p:tavLst>
                                        <p:tav tm="0">
                                          <p:val>
                                            <p:strVal val="#ppt_x"/>
                                          </p:val>
                                        </p:tav>
                                        <p:tav tm="100000">
                                          <p:val>
                                            <p:strVal val="#ppt_x"/>
                                          </p:val>
                                        </p:tav>
                                      </p:tavLst>
                                    </p:anim>
                                    <p:anim calcmode="lin" valueType="num">
                                      <p:cBhvr additive="base">
                                        <p:cTn id="2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4" fill="hold" grpId="1" nodeType="clickEffect">
                                  <p:stCondLst>
                                    <p:cond delay="0"/>
                                  </p:stCondLst>
                                  <p:childTnLst>
                                    <p:animEffect transition="out" filter="wipe(down)">
                                      <p:cBhvr>
                                        <p:cTn id="90" dur="500"/>
                                        <p:tgtEl>
                                          <p:spTgt spid="23"/>
                                        </p:tgtEl>
                                      </p:cBhvr>
                                    </p:animEffect>
                                    <p:set>
                                      <p:cBhvr>
                                        <p:cTn id="91" dur="1" fill="hold">
                                          <p:stCondLst>
                                            <p:cond delay="499"/>
                                          </p:stCondLst>
                                        </p:cTn>
                                        <p:tgtEl>
                                          <p:spTgt spid="23"/>
                                        </p:tgtEl>
                                        <p:attrNameLst>
                                          <p:attrName>style.visibility</p:attrName>
                                        </p:attrNameLst>
                                      </p:cBhvr>
                                      <p:to>
                                        <p:strVal val="hidden"/>
                                      </p:to>
                                    </p:set>
                                  </p:childTnLst>
                                </p:cTn>
                              </p:par>
                              <p:par>
                                <p:cTn id="92" presetID="22" presetClass="exit" presetSubtype="4" fill="hold" grpId="1" nodeType="withEffect">
                                  <p:stCondLst>
                                    <p:cond delay="0"/>
                                  </p:stCondLst>
                                  <p:childTnLst>
                                    <p:animEffect transition="out" filter="wipe(down)">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22" presetClass="exit" presetSubtype="4" fill="hold" grpId="1" nodeType="withEffect">
                                  <p:stCondLst>
                                    <p:cond delay="0"/>
                                  </p:stCondLst>
                                  <p:childTnLst>
                                    <p:animEffect transition="out" filter="wipe(down)">
                                      <p:cBhvr>
                                        <p:cTn id="96" dur="500"/>
                                        <p:tgtEl>
                                          <p:spTgt spid="29"/>
                                        </p:tgtEl>
                                      </p:cBhvr>
                                    </p:animEffect>
                                    <p:set>
                                      <p:cBhvr>
                                        <p:cTn id="97" dur="1" fill="hold">
                                          <p:stCondLst>
                                            <p:cond delay="499"/>
                                          </p:stCondLst>
                                        </p:cTn>
                                        <p:tgtEl>
                                          <p:spTgt spid="29"/>
                                        </p:tgtEl>
                                        <p:attrNameLst>
                                          <p:attrName>style.visibility</p:attrName>
                                        </p:attrNameLst>
                                      </p:cBhvr>
                                      <p:to>
                                        <p:strVal val="hidden"/>
                                      </p:to>
                                    </p:set>
                                  </p:childTnLst>
                                </p:cTn>
                              </p:par>
                              <p:par>
                                <p:cTn id="98" presetID="22" presetClass="exit" presetSubtype="4" fill="hold" grpId="1" nodeType="withEffect">
                                  <p:stCondLst>
                                    <p:cond delay="0"/>
                                  </p:stCondLst>
                                  <p:childTnLst>
                                    <p:animEffect transition="out" filter="wipe(down)">
                                      <p:cBhvr>
                                        <p:cTn id="99" dur="500"/>
                                        <p:tgtEl>
                                          <p:spTgt spid="31"/>
                                        </p:tgtEl>
                                      </p:cBhvr>
                                    </p:animEffect>
                                    <p:set>
                                      <p:cBhvr>
                                        <p:cTn id="100" dur="1" fill="hold">
                                          <p:stCondLst>
                                            <p:cond delay="499"/>
                                          </p:stCondLst>
                                        </p:cTn>
                                        <p:tgtEl>
                                          <p:spTgt spid="31"/>
                                        </p:tgtEl>
                                        <p:attrNameLst>
                                          <p:attrName>style.visibility</p:attrName>
                                        </p:attrNameLst>
                                      </p:cBhvr>
                                      <p:to>
                                        <p:strVal val="hidden"/>
                                      </p:to>
                                    </p:set>
                                  </p:childTnLst>
                                </p:cTn>
                              </p:par>
                              <p:par>
                                <p:cTn id="101" presetID="22" presetClass="exit" presetSubtype="4" fill="hold" grpId="1" nodeType="withEffect">
                                  <p:stCondLst>
                                    <p:cond delay="0"/>
                                  </p:stCondLst>
                                  <p:childTnLst>
                                    <p:animEffect transition="out" filter="wipe(down)">
                                      <p:cBhvr>
                                        <p:cTn id="102" dur="500"/>
                                        <p:tgtEl>
                                          <p:spTgt spid="32"/>
                                        </p:tgtEl>
                                      </p:cBhvr>
                                    </p:animEffect>
                                    <p:set>
                                      <p:cBhvr>
                                        <p:cTn id="103" dur="1" fill="hold">
                                          <p:stCondLst>
                                            <p:cond delay="499"/>
                                          </p:stCondLst>
                                        </p:cTn>
                                        <p:tgtEl>
                                          <p:spTgt spid="32"/>
                                        </p:tgtEl>
                                        <p:attrNameLst>
                                          <p:attrName>style.visibility</p:attrName>
                                        </p:attrNameLst>
                                      </p:cBhvr>
                                      <p:to>
                                        <p:strVal val="hidden"/>
                                      </p:to>
                                    </p:set>
                                  </p:childTnLst>
                                </p:cTn>
                              </p:par>
                              <p:par>
                                <p:cTn id="104" presetID="22" presetClass="exit" presetSubtype="4" fill="hold" grpId="1" nodeType="withEffect">
                                  <p:stCondLst>
                                    <p:cond delay="0"/>
                                  </p:stCondLst>
                                  <p:childTnLst>
                                    <p:animEffect transition="out" filter="wipe(down)">
                                      <p:cBhvr>
                                        <p:cTn id="105" dur="500"/>
                                        <p:tgtEl>
                                          <p:spTgt spid="33"/>
                                        </p:tgtEl>
                                      </p:cBhvr>
                                    </p:animEffect>
                                    <p:set>
                                      <p:cBhvr>
                                        <p:cTn id="106" dur="1" fill="hold">
                                          <p:stCondLst>
                                            <p:cond delay="499"/>
                                          </p:stCondLst>
                                        </p:cTn>
                                        <p:tgtEl>
                                          <p:spTgt spid="33"/>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36"/>
                                        </p:tgtEl>
                                      </p:cBhvr>
                                    </p:animEffect>
                                    <p:set>
                                      <p:cBhvr>
                                        <p:cTn id="109" dur="1" fill="hold">
                                          <p:stCondLst>
                                            <p:cond delay="499"/>
                                          </p:stCondLst>
                                        </p:cTn>
                                        <p:tgtEl>
                                          <p:spTgt spid="36"/>
                                        </p:tgtEl>
                                        <p:attrNameLst>
                                          <p:attrName>style.visibility</p:attrName>
                                        </p:attrNameLst>
                                      </p:cBhvr>
                                      <p:to>
                                        <p:strVal val="hidden"/>
                                      </p:to>
                                    </p:set>
                                  </p:childTnLst>
                                </p:cTn>
                              </p:par>
                              <p:par>
                                <p:cTn id="110" presetID="22" presetClass="exit" presetSubtype="4" fill="hold" nodeType="withEffect">
                                  <p:stCondLst>
                                    <p:cond delay="0"/>
                                  </p:stCondLst>
                                  <p:childTnLst>
                                    <p:animEffect transition="out" filter="wipe(down)">
                                      <p:cBhvr>
                                        <p:cTn id="111" dur="500"/>
                                        <p:tgtEl>
                                          <p:spTgt spid="39"/>
                                        </p:tgtEl>
                                      </p:cBhvr>
                                    </p:animEffect>
                                    <p:set>
                                      <p:cBhvr>
                                        <p:cTn id="112" dur="1" fill="hold">
                                          <p:stCondLst>
                                            <p:cond delay="499"/>
                                          </p:stCondLst>
                                        </p:cTn>
                                        <p:tgtEl>
                                          <p:spTgt spid="39"/>
                                        </p:tgtEl>
                                        <p:attrNameLst>
                                          <p:attrName>style.visibility</p:attrName>
                                        </p:attrNameLst>
                                      </p:cBhvr>
                                      <p:to>
                                        <p:strVal val="hidden"/>
                                      </p:to>
                                    </p:set>
                                  </p:childTnLst>
                                </p:cTn>
                              </p:par>
                              <p:par>
                                <p:cTn id="113" presetID="22" presetClass="exit" presetSubtype="4" fill="hold" nodeType="withEffect">
                                  <p:stCondLst>
                                    <p:cond delay="0"/>
                                  </p:stCondLst>
                                  <p:childTnLst>
                                    <p:animEffect transition="out" filter="wipe(down)">
                                      <p:cBhvr>
                                        <p:cTn id="114" dur="500"/>
                                        <p:tgtEl>
                                          <p:spTgt spid="40"/>
                                        </p:tgtEl>
                                      </p:cBhvr>
                                    </p:animEffect>
                                    <p:set>
                                      <p:cBhvr>
                                        <p:cTn id="115" dur="1" fill="hold">
                                          <p:stCondLst>
                                            <p:cond delay="499"/>
                                          </p:stCondLst>
                                        </p:cTn>
                                        <p:tgtEl>
                                          <p:spTgt spid="40"/>
                                        </p:tgtEl>
                                        <p:attrNameLst>
                                          <p:attrName>style.visibility</p:attrName>
                                        </p:attrNameLst>
                                      </p:cBhvr>
                                      <p:to>
                                        <p:strVal val="hidden"/>
                                      </p:to>
                                    </p:set>
                                  </p:childTnLst>
                                </p:cTn>
                              </p:par>
                              <p:par>
                                <p:cTn id="116" presetID="22" presetClass="exit" presetSubtype="4" fill="hold" nodeType="withEffect">
                                  <p:stCondLst>
                                    <p:cond delay="0"/>
                                  </p:stCondLst>
                                  <p:childTnLst>
                                    <p:animEffect transition="out" filter="wipe(down)">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43"/>
                                        </p:tgtEl>
                                      </p:cBhvr>
                                    </p:animEffect>
                                    <p:set>
                                      <p:cBhvr>
                                        <p:cTn id="121" dur="1" fill="hold">
                                          <p:stCondLst>
                                            <p:cond delay="499"/>
                                          </p:stCondLst>
                                        </p:cTn>
                                        <p:tgtEl>
                                          <p:spTgt spid="43"/>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44"/>
                                        </p:tgtEl>
                                      </p:cBhvr>
                                    </p:animEffect>
                                    <p:set>
                                      <p:cBhvr>
                                        <p:cTn id="124" dur="1" fill="hold">
                                          <p:stCondLst>
                                            <p:cond delay="499"/>
                                          </p:stCondLst>
                                        </p:cTn>
                                        <p:tgtEl>
                                          <p:spTgt spid="4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2" presetClass="exit" presetSubtype="4" fill="hold" grpId="1" nodeType="clickEffect">
                                  <p:stCondLst>
                                    <p:cond delay="0"/>
                                  </p:stCondLst>
                                  <p:childTnLst>
                                    <p:animEffect transition="out" filter="wipe(down)">
                                      <p:cBhvr>
                                        <p:cTn id="160" dur="500"/>
                                        <p:tgtEl>
                                          <p:spTgt spid="37"/>
                                        </p:tgtEl>
                                      </p:cBhvr>
                                    </p:animEffect>
                                    <p:set>
                                      <p:cBhvr>
                                        <p:cTn id="161" dur="1" fill="hold">
                                          <p:stCondLst>
                                            <p:cond delay="499"/>
                                          </p:stCondLst>
                                        </p:cTn>
                                        <p:tgtEl>
                                          <p:spTgt spid="37"/>
                                        </p:tgtEl>
                                        <p:attrNameLst>
                                          <p:attrName>style.visibility</p:attrName>
                                        </p:attrNameLst>
                                      </p:cBhvr>
                                      <p:to>
                                        <p:strVal val="hidden"/>
                                      </p:to>
                                    </p:set>
                                  </p:childTnLst>
                                </p:cTn>
                              </p:par>
                              <p:par>
                                <p:cTn id="162" presetID="22" presetClass="exit" presetSubtype="4" fill="hold" grpId="1" nodeType="withEffect">
                                  <p:stCondLst>
                                    <p:cond delay="0"/>
                                  </p:stCondLst>
                                  <p:childTnLst>
                                    <p:animEffect transition="out" filter="wipe(down)">
                                      <p:cBhvr>
                                        <p:cTn id="163" dur="500"/>
                                        <p:tgtEl>
                                          <p:spTgt spid="38"/>
                                        </p:tgtEl>
                                      </p:cBhvr>
                                    </p:animEffect>
                                    <p:set>
                                      <p:cBhvr>
                                        <p:cTn id="164" dur="1" fill="hold">
                                          <p:stCondLst>
                                            <p:cond delay="499"/>
                                          </p:stCondLst>
                                        </p:cTn>
                                        <p:tgtEl>
                                          <p:spTgt spid="38"/>
                                        </p:tgtEl>
                                        <p:attrNameLst>
                                          <p:attrName>style.visibility</p:attrName>
                                        </p:attrNameLst>
                                      </p:cBhvr>
                                      <p:to>
                                        <p:strVal val="hidden"/>
                                      </p:to>
                                    </p:set>
                                  </p:childTnLst>
                                </p:cTn>
                              </p:par>
                              <p:par>
                                <p:cTn id="165" presetID="22" presetClass="exit" presetSubtype="4" fill="hold" grpId="1" nodeType="withEffect">
                                  <p:stCondLst>
                                    <p:cond delay="0"/>
                                  </p:stCondLst>
                                  <p:childTnLst>
                                    <p:animEffect transition="out" filter="wipe(down)">
                                      <p:cBhvr>
                                        <p:cTn id="166" dur="500"/>
                                        <p:tgtEl>
                                          <p:spTgt spid="45"/>
                                        </p:tgtEl>
                                      </p:cBhvr>
                                    </p:animEffect>
                                    <p:set>
                                      <p:cBhvr>
                                        <p:cTn id="167" dur="1" fill="hold">
                                          <p:stCondLst>
                                            <p:cond delay="499"/>
                                          </p:stCondLst>
                                        </p:cTn>
                                        <p:tgtEl>
                                          <p:spTgt spid="45"/>
                                        </p:tgtEl>
                                        <p:attrNameLst>
                                          <p:attrName>style.visibility</p:attrName>
                                        </p:attrNameLst>
                                      </p:cBhvr>
                                      <p:to>
                                        <p:strVal val="hidden"/>
                                      </p:to>
                                    </p:set>
                                  </p:childTnLst>
                                </p:cTn>
                              </p:par>
                              <p:par>
                                <p:cTn id="168" presetID="22" presetClass="exit" presetSubtype="4" fill="hold" grpId="1" nodeType="withEffect">
                                  <p:stCondLst>
                                    <p:cond delay="0"/>
                                  </p:stCondLst>
                                  <p:childTnLst>
                                    <p:animEffect transition="out" filter="wipe(down)">
                                      <p:cBhvr>
                                        <p:cTn id="169" dur="500"/>
                                        <p:tgtEl>
                                          <p:spTgt spid="9"/>
                                        </p:tgtEl>
                                      </p:cBhvr>
                                    </p:animEffect>
                                    <p:set>
                                      <p:cBhvr>
                                        <p:cTn id="170" dur="1" fill="hold">
                                          <p:stCondLst>
                                            <p:cond delay="499"/>
                                          </p:stCondLst>
                                        </p:cTn>
                                        <p:tgtEl>
                                          <p:spTgt spid="9"/>
                                        </p:tgtEl>
                                        <p:attrNameLst>
                                          <p:attrName>style.visibility</p:attrName>
                                        </p:attrNameLst>
                                      </p:cBhvr>
                                      <p:to>
                                        <p:strVal val="hidden"/>
                                      </p:to>
                                    </p:set>
                                  </p:childTnLst>
                                </p:cTn>
                              </p:par>
                              <p:par>
                                <p:cTn id="171" presetID="22" presetClass="exit" presetSubtype="4" fill="hold" grpId="1" nodeType="withEffect">
                                  <p:stCondLst>
                                    <p:cond delay="0"/>
                                  </p:stCondLst>
                                  <p:childTnLst>
                                    <p:animEffect transition="out" filter="wipe(down)">
                                      <p:cBhvr>
                                        <p:cTn id="172" dur="500"/>
                                        <p:tgtEl>
                                          <p:spTgt spid="17"/>
                                        </p:tgtEl>
                                      </p:cBhvr>
                                    </p:animEffect>
                                    <p:set>
                                      <p:cBhvr>
                                        <p:cTn id="173" dur="1" fill="hold">
                                          <p:stCondLst>
                                            <p:cond delay="499"/>
                                          </p:stCondLst>
                                        </p:cTn>
                                        <p:tgtEl>
                                          <p:spTgt spid="17"/>
                                        </p:tgtEl>
                                        <p:attrNameLst>
                                          <p:attrName>style.visibility</p:attrName>
                                        </p:attrNameLst>
                                      </p:cBhvr>
                                      <p:to>
                                        <p:strVal val="hidden"/>
                                      </p:to>
                                    </p:set>
                                  </p:childTnLst>
                                </p:cTn>
                              </p:par>
                              <p:par>
                                <p:cTn id="174" presetID="22" presetClass="exit" presetSubtype="4" fill="hold" grpId="1" nodeType="withEffect">
                                  <p:stCondLst>
                                    <p:cond delay="0"/>
                                  </p:stCondLst>
                                  <p:childTnLst>
                                    <p:animEffect transition="out" filter="wipe(down)">
                                      <p:cBhvr>
                                        <p:cTn id="175" dur="500"/>
                                        <p:tgtEl>
                                          <p:spTgt spid="21"/>
                                        </p:tgtEl>
                                      </p:cBhvr>
                                    </p:animEffect>
                                    <p:set>
                                      <p:cBhvr>
                                        <p:cTn id="176" dur="1" fill="hold">
                                          <p:stCondLst>
                                            <p:cond delay="499"/>
                                          </p:stCondLst>
                                        </p:cTn>
                                        <p:tgtEl>
                                          <p:spTgt spid="21"/>
                                        </p:tgtEl>
                                        <p:attrNameLst>
                                          <p:attrName>style.visibility</p:attrName>
                                        </p:attrNameLst>
                                      </p:cBhvr>
                                      <p:to>
                                        <p:strVal val="hidden"/>
                                      </p:to>
                                    </p:set>
                                  </p:childTnLst>
                                </p:cTn>
                              </p:par>
                              <p:par>
                                <p:cTn id="177" presetID="22" presetClass="exit" presetSubtype="4" fill="hold" nodeType="withEffect">
                                  <p:stCondLst>
                                    <p:cond delay="0"/>
                                  </p:stCondLst>
                                  <p:childTnLst>
                                    <p:animEffect transition="out" filter="wipe(down)">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par>
                                <p:cTn id="180" presetID="22" presetClass="exit" presetSubtype="4" fill="hold" nodeType="withEffect">
                                  <p:stCondLst>
                                    <p:cond delay="0"/>
                                  </p:stCondLst>
                                  <p:childTnLst>
                                    <p:animEffect transition="out" filter="wipe(down)">
                                      <p:cBhvr>
                                        <p:cTn id="181" dur="500"/>
                                        <p:tgtEl>
                                          <p:spTgt spid="40"/>
                                        </p:tgtEl>
                                      </p:cBhvr>
                                    </p:animEffect>
                                    <p:set>
                                      <p:cBhvr>
                                        <p:cTn id="182" dur="1" fill="hold">
                                          <p:stCondLst>
                                            <p:cond delay="499"/>
                                          </p:stCondLst>
                                        </p:cTn>
                                        <p:tgtEl>
                                          <p:spTgt spid="40"/>
                                        </p:tgtEl>
                                        <p:attrNameLst>
                                          <p:attrName>style.visibility</p:attrName>
                                        </p:attrNameLst>
                                      </p:cBhvr>
                                      <p:to>
                                        <p:strVal val="hidden"/>
                                      </p:to>
                                    </p:set>
                                  </p:childTnLst>
                                </p:cTn>
                              </p:par>
                              <p:par>
                                <p:cTn id="183" presetID="22" presetClass="exit" presetSubtype="4" fill="hold" nodeType="withEffect">
                                  <p:stCondLst>
                                    <p:cond delay="0"/>
                                  </p:stCondLst>
                                  <p:childTnLst>
                                    <p:animEffect transition="out" filter="wipe(down)">
                                      <p:cBhvr>
                                        <p:cTn id="184" dur="500"/>
                                        <p:tgtEl>
                                          <p:spTgt spid="48"/>
                                        </p:tgtEl>
                                      </p:cBhvr>
                                    </p:animEffect>
                                    <p:set>
                                      <p:cBhvr>
                                        <p:cTn id="185" dur="1" fill="hold">
                                          <p:stCondLst>
                                            <p:cond delay="499"/>
                                          </p:stCondLst>
                                        </p:cTn>
                                        <p:tgtEl>
                                          <p:spTgt spid="48"/>
                                        </p:tgtEl>
                                        <p:attrNameLst>
                                          <p:attrName>style.visibility</p:attrName>
                                        </p:attrNameLst>
                                      </p:cBhvr>
                                      <p:to>
                                        <p:strVal val="hidden"/>
                                      </p:to>
                                    </p:set>
                                  </p:childTnLst>
                                </p:cTn>
                              </p:par>
                              <p:par>
                                <p:cTn id="186" presetID="22" presetClass="exit" presetSubtype="4" fill="hold" nodeType="withEffect">
                                  <p:stCondLst>
                                    <p:cond delay="0"/>
                                  </p:stCondLst>
                                  <p:childTnLst>
                                    <p:animEffect transition="out" filter="wipe(down)">
                                      <p:cBhvr>
                                        <p:cTn id="187" dur="500"/>
                                        <p:tgtEl>
                                          <p:spTgt spid="50"/>
                                        </p:tgtEl>
                                      </p:cBhvr>
                                    </p:animEffect>
                                    <p:set>
                                      <p:cBhvr>
                                        <p:cTn id="188" dur="1" fill="hold">
                                          <p:stCondLst>
                                            <p:cond delay="499"/>
                                          </p:stCondLst>
                                        </p:cTn>
                                        <p:tgtEl>
                                          <p:spTgt spid="50"/>
                                        </p:tgtEl>
                                        <p:attrNameLst>
                                          <p:attrName>style.visibility</p:attrName>
                                        </p:attrNameLst>
                                      </p:cBhvr>
                                      <p:to>
                                        <p:strVal val="hidden"/>
                                      </p:to>
                                    </p:set>
                                  </p:childTnLst>
                                </p:cTn>
                              </p:par>
                              <p:par>
                                <p:cTn id="189" presetID="22" presetClass="exit" presetSubtype="4" fill="hold" nodeType="withEffect">
                                  <p:stCondLst>
                                    <p:cond delay="0"/>
                                  </p:stCondLst>
                                  <p:childTnLst>
                                    <p:animEffect transition="out" filter="wipe(down)">
                                      <p:cBhvr>
                                        <p:cTn id="190" dur="500"/>
                                        <p:tgtEl>
                                          <p:spTgt spid="51"/>
                                        </p:tgtEl>
                                      </p:cBhvr>
                                    </p:animEffect>
                                    <p:set>
                                      <p:cBhvr>
                                        <p:cTn id="191" dur="1" fill="hold">
                                          <p:stCondLst>
                                            <p:cond delay="499"/>
                                          </p:stCondLst>
                                        </p:cTn>
                                        <p:tgtEl>
                                          <p:spTgt spid="51"/>
                                        </p:tgtEl>
                                        <p:attrNameLst>
                                          <p:attrName>style.visibility</p:attrName>
                                        </p:attrNameLst>
                                      </p:cBhvr>
                                      <p:to>
                                        <p:strVal val="hidden"/>
                                      </p:to>
                                    </p:set>
                                  </p:childTnLst>
                                </p:cTn>
                              </p:par>
                              <p:par>
                                <p:cTn id="192" presetID="22" presetClass="exit" presetSubtype="4" fill="hold" nodeType="withEffect">
                                  <p:stCondLst>
                                    <p:cond delay="0"/>
                                  </p:stCondLst>
                                  <p:childTnLst>
                                    <p:animEffect transition="out" filter="wipe(down)">
                                      <p:cBhvr>
                                        <p:cTn id="193" dur="500"/>
                                        <p:tgtEl>
                                          <p:spTgt spid="52"/>
                                        </p:tgtEl>
                                      </p:cBhvr>
                                    </p:animEffect>
                                    <p:set>
                                      <p:cBhvr>
                                        <p:cTn id="194"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11" grpId="0" bldLvl="0" animBg="1"/>
      <p:bldP spid="12" grpId="0" bldLvl="0" animBg="1"/>
      <p:bldP spid="13" grpId="0" bldLvl="0" animBg="1"/>
      <p:bldP spid="14" grpId="0"/>
      <p:bldP spid="15" grpId="0"/>
      <p:bldP spid="16" grpId="0"/>
      <p:bldP spid="18" grpId="0"/>
      <p:bldP spid="19" grpId="0"/>
      <p:bldP spid="24" grpId="0" bldLvl="0" animBg="1"/>
      <p:bldP spid="25" grpId="0" bldLvl="0" animBg="1"/>
      <p:bldP spid="26" grpId="0"/>
      <p:bldP spid="27" grpId="0"/>
      <p:bldP spid="23" grpId="0" bldLvl="0" animBg="1"/>
      <p:bldP spid="28" grpId="0" bldLvl="0" animBg="1"/>
      <p:bldP spid="29" grpId="0" bldLvl="0" animBg="1"/>
      <p:bldP spid="31" grpId="0"/>
      <p:bldP spid="32" grpId="0"/>
      <p:bldP spid="33" grpId="0"/>
      <p:bldP spid="34" grpId="0" bldLvl="0" animBg="1"/>
      <p:bldP spid="35" grpId="0"/>
      <p:bldP spid="23" grpId="1" bldLvl="0" animBg="1"/>
      <p:bldP spid="28" grpId="1" bldLvl="0" animBg="1"/>
      <p:bldP spid="29" grpId="1" bldLvl="0" animBg="1"/>
      <p:bldP spid="31" grpId="1"/>
      <p:bldP spid="32" grpId="1"/>
      <p:bldP spid="33" grpId="1"/>
      <p:bldP spid="9" grpId="0" bldLvl="0" animBg="1"/>
      <p:bldP spid="17" grpId="0" bldLvl="0" animBg="1"/>
      <p:bldP spid="21" grpId="0" bldLvl="0" animBg="1"/>
      <p:bldP spid="37" grpId="0"/>
      <p:bldP spid="38" grpId="0"/>
      <p:bldP spid="45" grpId="0"/>
      <p:bldP spid="47" grpId="0" bldLvl="0" animBg="1"/>
      <p:bldP spid="46" grpId="0"/>
      <p:bldP spid="37" grpId="1"/>
      <p:bldP spid="38" grpId="1"/>
      <p:bldP spid="45" grpId="1"/>
      <p:bldP spid="9" grpId="1" bldLvl="0" animBg="1"/>
      <p:bldP spid="17" grpId="1" bldLvl="0" animBg="1"/>
      <p:bldP spid="21" grpId="1"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4</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sp>
        <p:nvSpPr>
          <p:cNvPr id="3" name="矩形 2"/>
          <p:cNvSpPr/>
          <p:nvPr/>
        </p:nvSpPr>
        <p:spPr>
          <a:xfrm>
            <a:off x="1864995" y="106680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143125" y="106680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421255" y="106680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2699385" y="106680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2977515" y="106680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1864995" y="1048385"/>
            <a:ext cx="556260" cy="245110"/>
          </a:xfrm>
          <a:prstGeom prst="rect">
            <a:avLst/>
          </a:prstGeom>
          <a:noFill/>
        </p:spPr>
        <p:txBody>
          <a:bodyPr wrap="square" rtlCol="0">
            <a:spAutoFit/>
          </a:bodyPr>
          <a:p>
            <a:r>
              <a:rPr lang="en-US" altLang="zh-CN" sz="1000"/>
              <a:t>1</a:t>
            </a:r>
            <a:endParaRPr lang="en-US" altLang="zh-CN" sz="1000"/>
          </a:p>
        </p:txBody>
      </p:sp>
      <p:sp>
        <p:nvSpPr>
          <p:cNvPr id="15" name="文本框 14"/>
          <p:cNvSpPr txBox="1"/>
          <p:nvPr/>
        </p:nvSpPr>
        <p:spPr>
          <a:xfrm>
            <a:off x="2148840" y="1049655"/>
            <a:ext cx="321310" cy="245110"/>
          </a:xfrm>
          <a:prstGeom prst="rect">
            <a:avLst/>
          </a:prstGeom>
          <a:noFill/>
        </p:spPr>
        <p:txBody>
          <a:bodyPr wrap="square" rtlCol="0">
            <a:spAutoFit/>
          </a:bodyPr>
          <a:p>
            <a:r>
              <a:rPr lang="en-US" altLang="zh-CN" sz="1000"/>
              <a:t>2</a:t>
            </a:r>
            <a:endParaRPr lang="en-US" altLang="zh-CN" sz="1000"/>
          </a:p>
        </p:txBody>
      </p:sp>
      <p:sp>
        <p:nvSpPr>
          <p:cNvPr id="16" name="文本框 15"/>
          <p:cNvSpPr txBox="1"/>
          <p:nvPr/>
        </p:nvSpPr>
        <p:spPr>
          <a:xfrm>
            <a:off x="2976880" y="1049655"/>
            <a:ext cx="277495" cy="244475"/>
          </a:xfrm>
          <a:prstGeom prst="rect">
            <a:avLst/>
          </a:prstGeom>
          <a:noFill/>
        </p:spPr>
        <p:txBody>
          <a:bodyPr wrap="square" rtlCol="0">
            <a:noAutofit/>
          </a:bodyPr>
          <a:p>
            <a:r>
              <a:rPr lang="en-US" altLang="zh-CN" sz="1000"/>
              <a:t>5</a:t>
            </a:r>
            <a:endParaRPr lang="en-US" altLang="zh-CN" sz="1000"/>
          </a:p>
        </p:txBody>
      </p:sp>
      <p:sp>
        <p:nvSpPr>
          <p:cNvPr id="18" name="文本框 17"/>
          <p:cNvSpPr txBox="1"/>
          <p:nvPr/>
        </p:nvSpPr>
        <p:spPr>
          <a:xfrm>
            <a:off x="2421255" y="1049655"/>
            <a:ext cx="277495" cy="244475"/>
          </a:xfrm>
          <a:prstGeom prst="rect">
            <a:avLst/>
          </a:prstGeom>
          <a:noFill/>
        </p:spPr>
        <p:txBody>
          <a:bodyPr wrap="square" rtlCol="0">
            <a:noAutofit/>
          </a:bodyPr>
          <a:p>
            <a:r>
              <a:rPr lang="en-US" altLang="zh-CN" sz="1000"/>
              <a:t>3</a:t>
            </a:r>
            <a:endParaRPr lang="en-US" altLang="zh-CN" sz="1000"/>
          </a:p>
        </p:txBody>
      </p:sp>
      <p:sp>
        <p:nvSpPr>
          <p:cNvPr id="19" name="文本框 18"/>
          <p:cNvSpPr txBox="1"/>
          <p:nvPr/>
        </p:nvSpPr>
        <p:spPr>
          <a:xfrm>
            <a:off x="2698750" y="1048385"/>
            <a:ext cx="277495" cy="244475"/>
          </a:xfrm>
          <a:prstGeom prst="rect">
            <a:avLst/>
          </a:prstGeom>
          <a:noFill/>
        </p:spPr>
        <p:txBody>
          <a:bodyPr wrap="square" rtlCol="0">
            <a:noAutofit/>
          </a:bodyPr>
          <a:p>
            <a:r>
              <a:rPr lang="en-US" altLang="zh-CN" sz="1000"/>
              <a:t>4</a:t>
            </a:r>
            <a:endParaRPr lang="en-US" altLang="zh-CN" sz="1000"/>
          </a:p>
        </p:txBody>
      </p:sp>
      <p:sp>
        <p:nvSpPr>
          <p:cNvPr id="24" name="矩形 23"/>
          <p:cNvSpPr/>
          <p:nvPr/>
        </p:nvSpPr>
        <p:spPr>
          <a:xfrm>
            <a:off x="1587500" y="1066800"/>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3253740" y="1066800"/>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文本框 25"/>
          <p:cNvSpPr txBox="1"/>
          <p:nvPr/>
        </p:nvSpPr>
        <p:spPr>
          <a:xfrm>
            <a:off x="1581785" y="1050290"/>
            <a:ext cx="277495" cy="244475"/>
          </a:xfrm>
          <a:prstGeom prst="rect">
            <a:avLst/>
          </a:prstGeom>
          <a:noFill/>
        </p:spPr>
        <p:txBody>
          <a:bodyPr wrap="square" rtlCol="0">
            <a:noAutofit/>
          </a:bodyPr>
          <a:p>
            <a:r>
              <a:rPr lang="en-US" altLang="zh-CN" sz="1000"/>
              <a:t>0</a:t>
            </a:r>
            <a:endParaRPr lang="en-US" altLang="zh-CN" sz="1000"/>
          </a:p>
        </p:txBody>
      </p:sp>
      <p:sp>
        <p:nvSpPr>
          <p:cNvPr id="27" name="文本框 26"/>
          <p:cNvSpPr txBox="1"/>
          <p:nvPr/>
        </p:nvSpPr>
        <p:spPr>
          <a:xfrm>
            <a:off x="3261360" y="1052830"/>
            <a:ext cx="277495" cy="244475"/>
          </a:xfrm>
          <a:prstGeom prst="rect">
            <a:avLst/>
          </a:prstGeom>
          <a:noFill/>
        </p:spPr>
        <p:txBody>
          <a:bodyPr wrap="square" rtlCol="0">
            <a:noAutofit/>
          </a:bodyPr>
          <a:p>
            <a:r>
              <a:rPr lang="en-US" altLang="zh-CN" sz="1000"/>
              <a:t>0</a:t>
            </a:r>
            <a:endParaRPr lang="en-US" altLang="zh-CN" sz="1000"/>
          </a:p>
        </p:txBody>
      </p:sp>
      <p:sp>
        <p:nvSpPr>
          <p:cNvPr id="34" name="矩形 33"/>
          <p:cNvSpPr/>
          <p:nvPr/>
        </p:nvSpPr>
        <p:spPr>
          <a:xfrm>
            <a:off x="1864995" y="1957070"/>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文本框 34"/>
          <p:cNvSpPr txBox="1"/>
          <p:nvPr/>
        </p:nvSpPr>
        <p:spPr>
          <a:xfrm>
            <a:off x="1871345" y="1939925"/>
            <a:ext cx="277495" cy="244475"/>
          </a:xfrm>
          <a:prstGeom prst="rect">
            <a:avLst/>
          </a:prstGeom>
          <a:noFill/>
        </p:spPr>
        <p:txBody>
          <a:bodyPr wrap="square" rtlCol="0">
            <a:noAutofit/>
          </a:bodyPr>
          <a:p>
            <a:r>
              <a:rPr lang="en-US" altLang="zh-CN" sz="1000"/>
              <a:t>1</a:t>
            </a:r>
            <a:endParaRPr lang="en-US" altLang="zh-CN" sz="1000"/>
          </a:p>
        </p:txBody>
      </p:sp>
      <p:sp>
        <p:nvSpPr>
          <p:cNvPr id="47" name="矩形 46"/>
          <p:cNvSpPr/>
          <p:nvPr/>
        </p:nvSpPr>
        <p:spPr>
          <a:xfrm>
            <a:off x="2143125" y="195643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nvSpPr>
        <p:spPr>
          <a:xfrm>
            <a:off x="2143760" y="1941830"/>
            <a:ext cx="277495" cy="244475"/>
          </a:xfrm>
          <a:prstGeom prst="rect">
            <a:avLst/>
          </a:prstGeom>
          <a:noFill/>
        </p:spPr>
        <p:txBody>
          <a:bodyPr wrap="square" rtlCol="0">
            <a:noAutofit/>
          </a:bodyPr>
          <a:p>
            <a:r>
              <a:rPr lang="en-US" altLang="zh-CN" sz="1000"/>
              <a:t>4</a:t>
            </a:r>
            <a:endParaRPr lang="en-US" altLang="zh-CN" sz="1000"/>
          </a:p>
        </p:txBody>
      </p:sp>
      <p:sp>
        <p:nvSpPr>
          <p:cNvPr id="2" name="矩形 1"/>
          <p:cNvSpPr/>
          <p:nvPr/>
        </p:nvSpPr>
        <p:spPr>
          <a:xfrm>
            <a:off x="2150110" y="1511935"/>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a:off x="2427605" y="1511935"/>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2705735" y="1511935"/>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2150745" y="1494155"/>
            <a:ext cx="277495" cy="244475"/>
          </a:xfrm>
          <a:prstGeom prst="rect">
            <a:avLst/>
          </a:prstGeom>
          <a:noFill/>
        </p:spPr>
        <p:txBody>
          <a:bodyPr wrap="square" rtlCol="0">
            <a:noAutofit/>
          </a:bodyPr>
          <a:p>
            <a:r>
              <a:rPr lang="en-US" altLang="zh-CN" sz="1000"/>
              <a:t>2</a:t>
            </a:r>
            <a:endParaRPr lang="en-US" altLang="zh-CN" sz="1000"/>
          </a:p>
        </p:txBody>
      </p:sp>
      <p:sp>
        <p:nvSpPr>
          <p:cNvPr id="7" name="文本框 6"/>
          <p:cNvSpPr txBox="1"/>
          <p:nvPr/>
        </p:nvSpPr>
        <p:spPr>
          <a:xfrm>
            <a:off x="2421890" y="1494790"/>
            <a:ext cx="277495" cy="244475"/>
          </a:xfrm>
          <a:prstGeom prst="rect">
            <a:avLst/>
          </a:prstGeom>
          <a:noFill/>
        </p:spPr>
        <p:txBody>
          <a:bodyPr wrap="square" rtlCol="0">
            <a:noAutofit/>
          </a:bodyPr>
          <a:p>
            <a:r>
              <a:rPr lang="en-US" altLang="zh-CN" sz="1000"/>
              <a:t>1</a:t>
            </a:r>
            <a:endParaRPr lang="en-US" altLang="zh-CN" sz="1000"/>
          </a:p>
        </p:txBody>
      </p:sp>
      <p:sp>
        <p:nvSpPr>
          <p:cNvPr id="8" name="文本框 7"/>
          <p:cNvSpPr txBox="1"/>
          <p:nvPr/>
        </p:nvSpPr>
        <p:spPr>
          <a:xfrm>
            <a:off x="2711450" y="1494790"/>
            <a:ext cx="277495" cy="244475"/>
          </a:xfrm>
          <a:prstGeom prst="rect">
            <a:avLst/>
          </a:prstGeom>
          <a:noFill/>
        </p:spPr>
        <p:txBody>
          <a:bodyPr wrap="square" rtlCol="0">
            <a:noAutofit/>
          </a:bodyPr>
          <a:p>
            <a:r>
              <a:rPr lang="en-US" altLang="zh-CN" sz="1000"/>
              <a:t>0</a:t>
            </a:r>
            <a:endParaRPr lang="en-US" altLang="zh-CN" sz="1000"/>
          </a:p>
        </p:txBody>
      </p:sp>
      <p:cxnSp>
        <p:nvCxnSpPr>
          <p:cNvPr id="49" name="直接连接符 48"/>
          <p:cNvCxnSpPr>
            <a:stCxn id="6" idx="0"/>
            <a:endCxn id="15" idx="2"/>
          </p:cNvCxnSpPr>
          <p:nvPr/>
        </p:nvCxnSpPr>
        <p:spPr>
          <a:xfrm flipV="1">
            <a:off x="2289810" y="1294765"/>
            <a:ext cx="19685" cy="19939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4" name="直接连接符 53"/>
          <p:cNvCxnSpPr>
            <a:stCxn id="7" idx="0"/>
            <a:endCxn id="18" idx="2"/>
          </p:cNvCxnSpPr>
          <p:nvPr/>
        </p:nvCxnSpPr>
        <p:spPr>
          <a:xfrm flipH="1" flipV="1">
            <a:off x="2560320" y="1294130"/>
            <a:ext cx="635" cy="20066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5" name="直接连接符 54"/>
          <p:cNvCxnSpPr>
            <a:stCxn id="8" idx="0"/>
            <a:endCxn id="19" idx="2"/>
          </p:cNvCxnSpPr>
          <p:nvPr/>
        </p:nvCxnSpPr>
        <p:spPr>
          <a:xfrm flipH="1" flipV="1">
            <a:off x="2837815" y="1292860"/>
            <a:ext cx="12700" cy="20193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sp>
        <p:nvSpPr>
          <p:cNvPr id="56" name="矩形 55"/>
          <p:cNvSpPr/>
          <p:nvPr/>
        </p:nvSpPr>
        <p:spPr>
          <a:xfrm>
            <a:off x="2420620" y="1957070"/>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文本框 56"/>
          <p:cNvSpPr txBox="1"/>
          <p:nvPr/>
        </p:nvSpPr>
        <p:spPr>
          <a:xfrm>
            <a:off x="2420620" y="1939925"/>
            <a:ext cx="277495" cy="244475"/>
          </a:xfrm>
          <a:prstGeom prst="rect">
            <a:avLst/>
          </a:prstGeom>
          <a:noFill/>
        </p:spPr>
        <p:txBody>
          <a:bodyPr wrap="square" rtlCol="0">
            <a:noAutofit/>
          </a:bodyPr>
          <a:p>
            <a:r>
              <a:rPr lang="en-US" altLang="zh-CN" sz="1000"/>
              <a:t>7</a:t>
            </a:r>
            <a:endParaRPr lang="en-US" altLang="zh-CN" sz="1000"/>
          </a:p>
        </p:txBody>
      </p:sp>
      <p:cxnSp>
        <p:nvCxnSpPr>
          <p:cNvPr id="59" name="直接连接符 58"/>
          <p:cNvCxnSpPr>
            <a:endCxn id="57" idx="0"/>
          </p:cNvCxnSpPr>
          <p:nvPr/>
        </p:nvCxnSpPr>
        <p:spPr>
          <a:xfrm>
            <a:off x="2289810" y="1721485"/>
            <a:ext cx="269875" cy="21844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61" name="直接连接符 60"/>
          <p:cNvCxnSpPr>
            <a:stCxn id="7" idx="2"/>
            <a:endCxn id="57" idx="0"/>
          </p:cNvCxnSpPr>
          <p:nvPr/>
        </p:nvCxnSpPr>
        <p:spPr>
          <a:xfrm flipH="1">
            <a:off x="2559685" y="1739265"/>
            <a:ext cx="1270" cy="20066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62" name="直接连接符 61"/>
          <p:cNvCxnSpPr>
            <a:stCxn id="8" idx="2"/>
          </p:cNvCxnSpPr>
          <p:nvPr/>
        </p:nvCxnSpPr>
        <p:spPr>
          <a:xfrm flipH="1">
            <a:off x="2559685" y="1739265"/>
            <a:ext cx="290830" cy="200660"/>
          </a:xfrm>
          <a:prstGeom prst="line">
            <a:avLst/>
          </a:prstGeom>
          <a:ln w="635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sp>
        <p:nvSpPr>
          <p:cNvPr id="63" name="矩形 62"/>
          <p:cNvSpPr/>
          <p:nvPr/>
        </p:nvSpPr>
        <p:spPr>
          <a:xfrm>
            <a:off x="2700020" y="1957070"/>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文本框 63"/>
          <p:cNvSpPr txBox="1"/>
          <p:nvPr/>
        </p:nvSpPr>
        <p:spPr>
          <a:xfrm>
            <a:off x="2681605" y="1941195"/>
            <a:ext cx="351790" cy="244475"/>
          </a:xfrm>
          <a:prstGeom prst="rect">
            <a:avLst/>
          </a:prstGeom>
          <a:noFill/>
        </p:spPr>
        <p:txBody>
          <a:bodyPr wrap="square" rtlCol="0">
            <a:noAutofit/>
          </a:bodyPr>
          <a:p>
            <a:r>
              <a:rPr lang="en-US" altLang="zh-CN" sz="1000"/>
              <a:t>10</a:t>
            </a:r>
            <a:endParaRPr lang="en-US" altLang="zh-CN" sz="1000"/>
          </a:p>
        </p:txBody>
      </p:sp>
      <p:sp>
        <p:nvSpPr>
          <p:cNvPr id="65" name="矩形 64"/>
          <p:cNvSpPr/>
          <p:nvPr/>
        </p:nvSpPr>
        <p:spPr>
          <a:xfrm>
            <a:off x="2976245" y="1957070"/>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文本框 65"/>
          <p:cNvSpPr txBox="1"/>
          <p:nvPr/>
        </p:nvSpPr>
        <p:spPr>
          <a:xfrm>
            <a:off x="2939415" y="1941195"/>
            <a:ext cx="334010" cy="244475"/>
          </a:xfrm>
          <a:prstGeom prst="rect">
            <a:avLst/>
          </a:prstGeom>
          <a:noFill/>
        </p:spPr>
        <p:txBody>
          <a:bodyPr wrap="square" rtlCol="0">
            <a:noAutofit/>
          </a:bodyPr>
          <a:p>
            <a:r>
              <a:rPr lang="en-US" altLang="zh-CN" sz="1000"/>
              <a:t>13</a:t>
            </a:r>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par>
                                <p:cTn id="49" presetID="22" presetClass="exit" presetSubtype="4" fill="hold" grpId="1" nodeType="withEffect">
                                  <p:stCondLst>
                                    <p:cond delay="0"/>
                                  </p:stCondLst>
                                  <p:childTnLst>
                                    <p:animEffect transition="out" filter="wipe(down)">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49"/>
                                        </p:tgtEl>
                                      </p:cBhvr>
                                    </p:animEffect>
                                    <p:set>
                                      <p:cBhvr>
                                        <p:cTn id="57" dur="1" fill="hold">
                                          <p:stCondLst>
                                            <p:cond delay="499"/>
                                          </p:stCondLst>
                                        </p:cTn>
                                        <p:tgtEl>
                                          <p:spTgt spid="49"/>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54"/>
                                        </p:tgtEl>
                                      </p:cBhvr>
                                    </p:animEffect>
                                    <p:set>
                                      <p:cBhvr>
                                        <p:cTn id="60" dur="1" fill="hold">
                                          <p:stCondLst>
                                            <p:cond delay="499"/>
                                          </p:stCondLst>
                                        </p:cTn>
                                        <p:tgtEl>
                                          <p:spTgt spid="54"/>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55"/>
                                        </p:tgtEl>
                                      </p:cBhvr>
                                    </p:animEffect>
                                    <p:set>
                                      <p:cBhvr>
                                        <p:cTn id="63" dur="1" fill="hold">
                                          <p:stCondLst>
                                            <p:cond delay="499"/>
                                          </p:stCondLst>
                                        </p:cTn>
                                        <p:tgtEl>
                                          <p:spTgt spid="55"/>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59"/>
                                        </p:tgtEl>
                                      </p:cBhvr>
                                    </p:animEffect>
                                    <p:set>
                                      <p:cBhvr>
                                        <p:cTn id="66" dur="1" fill="hold">
                                          <p:stCondLst>
                                            <p:cond delay="499"/>
                                          </p:stCondLst>
                                        </p:cTn>
                                        <p:tgtEl>
                                          <p:spTgt spid="59"/>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61"/>
                                        </p:tgtEl>
                                      </p:cBhvr>
                                    </p:animEffect>
                                    <p:set>
                                      <p:cBhvr>
                                        <p:cTn id="69" dur="1" fill="hold">
                                          <p:stCondLst>
                                            <p:cond delay="499"/>
                                          </p:stCondLst>
                                        </p:cTn>
                                        <p:tgtEl>
                                          <p:spTgt spid="61"/>
                                        </p:tgtEl>
                                        <p:attrNameLst>
                                          <p:attrName>style.visibility</p:attrName>
                                        </p:attrNameLst>
                                      </p:cBhvr>
                                      <p:to>
                                        <p:strVal val="hidden"/>
                                      </p:to>
                                    </p:set>
                                  </p:childTnLst>
                                </p:cTn>
                              </p:par>
                              <p:par>
                                <p:cTn id="70" presetID="22" presetClass="exit" presetSubtype="4" fill="hold" nodeType="withEffect">
                                  <p:stCondLst>
                                    <p:cond delay="0"/>
                                  </p:stCondLst>
                                  <p:childTnLst>
                                    <p:animEffect transition="out" filter="wipe(down)">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2" nodeType="click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additive="base">
                                        <p:cTn id="77" dur="500" fill="hold"/>
                                        <p:tgtEl>
                                          <p:spTgt spid="2"/>
                                        </p:tgtEl>
                                        <p:attrNameLst>
                                          <p:attrName>ppt_x</p:attrName>
                                        </p:attrNameLst>
                                      </p:cBhvr>
                                      <p:tavLst>
                                        <p:tav tm="0">
                                          <p:val>
                                            <p:strVal val="#ppt_x"/>
                                          </p:val>
                                        </p:tav>
                                        <p:tav tm="100000">
                                          <p:val>
                                            <p:strVal val="#ppt_x"/>
                                          </p:val>
                                        </p:tav>
                                      </p:tavLst>
                                    </p:anim>
                                    <p:anim calcmode="lin" valueType="num">
                                      <p:cBhvr additive="base">
                                        <p:cTn id="78" dur="500" fill="hold"/>
                                        <p:tgtEl>
                                          <p:spTgt spid="2"/>
                                        </p:tgtEl>
                                        <p:attrNameLst>
                                          <p:attrName>ppt_y</p:attrName>
                                        </p:attrNameLst>
                                      </p:cBhvr>
                                      <p:tavLst>
                                        <p:tav tm="0">
                                          <p:val>
                                            <p:strVal val="1+#ppt_h/2"/>
                                          </p:val>
                                        </p:tav>
                                        <p:tav tm="100000">
                                          <p:val>
                                            <p:strVal val="#ppt_y"/>
                                          </p:val>
                                        </p:tav>
                                      </p:tavLst>
                                    </p:anim>
                                  </p:childTnLst>
                                </p:cTn>
                              </p:par>
                              <p:par>
                                <p:cTn id="79" presetID="2" presetClass="entr" presetSubtype="4" fill="hold" grpId="2" nodeType="with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par>
                                <p:cTn id="83" presetID="2" presetClass="entr" presetSubtype="4" fill="hold" grpId="2" nodeType="with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500" fill="hold"/>
                                        <p:tgtEl>
                                          <p:spTgt spid="5"/>
                                        </p:tgtEl>
                                        <p:attrNameLst>
                                          <p:attrName>ppt_x</p:attrName>
                                        </p:attrNameLst>
                                      </p:cBhvr>
                                      <p:tavLst>
                                        <p:tav tm="0">
                                          <p:val>
                                            <p:strVal val="#ppt_x"/>
                                          </p:val>
                                        </p:tav>
                                        <p:tav tm="100000">
                                          <p:val>
                                            <p:strVal val="#ppt_x"/>
                                          </p:val>
                                        </p:tav>
                                      </p:tavLst>
                                    </p:anim>
                                    <p:anim calcmode="lin" valueType="num">
                                      <p:cBhvr additive="base">
                                        <p:cTn id="86" dur="500" fill="hold"/>
                                        <p:tgtEl>
                                          <p:spTgt spid="5"/>
                                        </p:tgtEl>
                                        <p:attrNameLst>
                                          <p:attrName>ppt_y</p:attrName>
                                        </p:attrNameLst>
                                      </p:cBhvr>
                                      <p:tavLst>
                                        <p:tav tm="0">
                                          <p:val>
                                            <p:strVal val="1+#ppt_h/2"/>
                                          </p:val>
                                        </p:tav>
                                        <p:tav tm="100000">
                                          <p:val>
                                            <p:strVal val="#ppt_y"/>
                                          </p:val>
                                        </p:tav>
                                      </p:tavLst>
                                    </p:anim>
                                  </p:childTnLst>
                                </p:cTn>
                              </p:par>
                              <p:par>
                                <p:cTn id="87" presetID="2" presetClass="entr" presetSubtype="4" fill="hold" grpId="2" nodeType="with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additive="base">
                                        <p:cTn id="89" dur="500" fill="hold"/>
                                        <p:tgtEl>
                                          <p:spTgt spid="6"/>
                                        </p:tgtEl>
                                        <p:attrNameLst>
                                          <p:attrName>ppt_x</p:attrName>
                                        </p:attrNameLst>
                                      </p:cBhvr>
                                      <p:tavLst>
                                        <p:tav tm="0">
                                          <p:val>
                                            <p:strVal val="#ppt_x"/>
                                          </p:val>
                                        </p:tav>
                                        <p:tav tm="100000">
                                          <p:val>
                                            <p:strVal val="#ppt_x"/>
                                          </p:val>
                                        </p:tav>
                                      </p:tavLst>
                                    </p:anim>
                                    <p:anim calcmode="lin" valueType="num">
                                      <p:cBhvr additive="base">
                                        <p:cTn id="90" dur="500" fill="hold"/>
                                        <p:tgtEl>
                                          <p:spTgt spid="6"/>
                                        </p:tgtEl>
                                        <p:attrNameLst>
                                          <p:attrName>ppt_y</p:attrName>
                                        </p:attrNameLst>
                                      </p:cBhvr>
                                      <p:tavLst>
                                        <p:tav tm="0">
                                          <p:val>
                                            <p:strVal val="1+#ppt_h/2"/>
                                          </p:val>
                                        </p:tav>
                                        <p:tav tm="100000">
                                          <p:val>
                                            <p:strVal val="#ppt_y"/>
                                          </p:val>
                                        </p:tav>
                                      </p:tavLst>
                                    </p:anim>
                                  </p:childTnLst>
                                </p:cTn>
                              </p:par>
                              <p:par>
                                <p:cTn id="91" presetID="2" presetClass="entr" presetSubtype="4" fill="hold" grpId="2" nodeType="with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additive="base">
                                        <p:cTn id="93" dur="500" fill="hold"/>
                                        <p:tgtEl>
                                          <p:spTgt spid="7"/>
                                        </p:tgtEl>
                                        <p:attrNameLst>
                                          <p:attrName>ppt_x</p:attrName>
                                        </p:attrNameLst>
                                      </p:cBhvr>
                                      <p:tavLst>
                                        <p:tav tm="0">
                                          <p:val>
                                            <p:strVal val="#ppt_x"/>
                                          </p:val>
                                        </p:tav>
                                        <p:tav tm="100000">
                                          <p:val>
                                            <p:strVal val="#ppt_x"/>
                                          </p:val>
                                        </p:tav>
                                      </p:tavLst>
                                    </p:anim>
                                    <p:anim calcmode="lin" valueType="num">
                                      <p:cBhvr additive="base">
                                        <p:cTn id="94" dur="500" fill="hold"/>
                                        <p:tgtEl>
                                          <p:spTgt spid="7"/>
                                        </p:tgtEl>
                                        <p:attrNameLst>
                                          <p:attrName>ppt_y</p:attrName>
                                        </p:attrNameLst>
                                      </p:cBhvr>
                                      <p:tavLst>
                                        <p:tav tm="0">
                                          <p:val>
                                            <p:strVal val="1+#ppt_h/2"/>
                                          </p:val>
                                        </p:tav>
                                        <p:tav tm="100000">
                                          <p:val>
                                            <p:strVal val="#ppt_y"/>
                                          </p:val>
                                        </p:tav>
                                      </p:tavLst>
                                    </p:anim>
                                  </p:childTnLst>
                                </p:cTn>
                              </p:par>
                              <p:par>
                                <p:cTn id="95" presetID="2" presetClass="entr" presetSubtype="4" fill="hold" grpId="2" nodeType="withEffect">
                                  <p:stCondLst>
                                    <p:cond delay="0"/>
                                  </p:stCondLst>
                                  <p:childTnLst>
                                    <p:set>
                                      <p:cBhvr>
                                        <p:cTn id="96" dur="1" fill="hold">
                                          <p:stCondLst>
                                            <p:cond delay="0"/>
                                          </p:stCondLst>
                                        </p:cTn>
                                        <p:tgtEl>
                                          <p:spTgt spid="8"/>
                                        </p:tgtEl>
                                        <p:attrNameLst>
                                          <p:attrName>style.visibility</p:attrName>
                                        </p:attrNameLst>
                                      </p:cBhvr>
                                      <p:to>
                                        <p:strVal val="visible"/>
                                      </p:to>
                                    </p:set>
                                    <p:anim calcmode="lin" valueType="num">
                                      <p:cBhvr additive="base">
                                        <p:cTn id="97" dur="500" fill="hold"/>
                                        <p:tgtEl>
                                          <p:spTgt spid="8"/>
                                        </p:tgtEl>
                                        <p:attrNameLst>
                                          <p:attrName>ppt_x</p:attrName>
                                        </p:attrNameLst>
                                      </p:cBhvr>
                                      <p:tavLst>
                                        <p:tav tm="0">
                                          <p:val>
                                            <p:strVal val="#ppt_x"/>
                                          </p:val>
                                        </p:tav>
                                        <p:tav tm="100000">
                                          <p:val>
                                            <p:strVal val="#ppt_x"/>
                                          </p:val>
                                        </p:tav>
                                      </p:tavLst>
                                    </p:anim>
                                    <p:anim calcmode="lin" valueType="num">
                                      <p:cBhvr additive="base">
                                        <p:cTn id="9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p:bldP spid="8" grpId="0"/>
      <p:bldP spid="56" grpId="0" animBg="1"/>
      <p:bldP spid="57" grpId="0"/>
      <p:bldP spid="2" grpId="1" animBg="1"/>
      <p:bldP spid="4" grpId="1" animBg="1"/>
      <p:bldP spid="5" grpId="1" animBg="1"/>
      <p:bldP spid="6" grpId="1"/>
      <p:bldP spid="7" grpId="1"/>
      <p:bldP spid="8" grpId="1"/>
      <p:bldP spid="63" grpId="0" animBg="1"/>
      <p:bldP spid="64" grpId="0"/>
      <p:bldP spid="2" grpId="2" animBg="1"/>
      <p:bldP spid="4" grpId="2" animBg="1"/>
      <p:bldP spid="5" grpId="2" animBg="1"/>
      <p:bldP spid="6" grpId="2"/>
      <p:bldP spid="7" grpId="2"/>
      <p:bldP spid="8" grpId="2"/>
      <p:bldP spid="65" grpId="0" animBg="1"/>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5</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sp>
        <p:nvSpPr>
          <p:cNvPr id="3" name="矩形 2"/>
          <p:cNvSpPr/>
          <p:nvPr/>
        </p:nvSpPr>
        <p:spPr>
          <a:xfrm>
            <a:off x="1864995" y="30918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143125" y="30918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421255" y="30918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2699385" y="30918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2977515" y="309181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1864995" y="3073400"/>
            <a:ext cx="556260" cy="245110"/>
          </a:xfrm>
          <a:prstGeom prst="rect">
            <a:avLst/>
          </a:prstGeom>
          <a:noFill/>
        </p:spPr>
        <p:txBody>
          <a:bodyPr wrap="square" rtlCol="0">
            <a:spAutoFit/>
          </a:bodyPr>
          <a:p>
            <a:r>
              <a:rPr lang="en-US" altLang="zh-CN" sz="1000"/>
              <a:t>1</a:t>
            </a:r>
            <a:endParaRPr lang="en-US" altLang="zh-CN" sz="1000"/>
          </a:p>
        </p:txBody>
      </p:sp>
      <p:sp>
        <p:nvSpPr>
          <p:cNvPr id="15" name="文本框 14"/>
          <p:cNvSpPr txBox="1"/>
          <p:nvPr/>
        </p:nvSpPr>
        <p:spPr>
          <a:xfrm>
            <a:off x="2148840" y="3074670"/>
            <a:ext cx="321310" cy="245110"/>
          </a:xfrm>
          <a:prstGeom prst="rect">
            <a:avLst/>
          </a:prstGeom>
          <a:noFill/>
        </p:spPr>
        <p:txBody>
          <a:bodyPr wrap="square" rtlCol="0">
            <a:spAutoFit/>
          </a:bodyPr>
          <a:p>
            <a:r>
              <a:rPr lang="en-US" altLang="zh-CN" sz="1000"/>
              <a:t>2</a:t>
            </a:r>
            <a:endParaRPr lang="en-US" altLang="zh-CN" sz="1000"/>
          </a:p>
        </p:txBody>
      </p:sp>
      <p:sp>
        <p:nvSpPr>
          <p:cNvPr id="16" name="文本框 15"/>
          <p:cNvSpPr txBox="1"/>
          <p:nvPr/>
        </p:nvSpPr>
        <p:spPr>
          <a:xfrm>
            <a:off x="2976880" y="3074670"/>
            <a:ext cx="277495" cy="244475"/>
          </a:xfrm>
          <a:prstGeom prst="rect">
            <a:avLst/>
          </a:prstGeom>
          <a:noFill/>
        </p:spPr>
        <p:txBody>
          <a:bodyPr wrap="square" rtlCol="0">
            <a:noAutofit/>
          </a:bodyPr>
          <a:p>
            <a:r>
              <a:rPr lang="en-US" altLang="zh-CN" sz="1000"/>
              <a:t>5</a:t>
            </a:r>
            <a:endParaRPr lang="en-US" altLang="zh-CN" sz="1000"/>
          </a:p>
        </p:txBody>
      </p:sp>
      <p:sp>
        <p:nvSpPr>
          <p:cNvPr id="18" name="文本框 17"/>
          <p:cNvSpPr txBox="1"/>
          <p:nvPr/>
        </p:nvSpPr>
        <p:spPr>
          <a:xfrm>
            <a:off x="2421255" y="3074670"/>
            <a:ext cx="277495" cy="244475"/>
          </a:xfrm>
          <a:prstGeom prst="rect">
            <a:avLst/>
          </a:prstGeom>
          <a:noFill/>
        </p:spPr>
        <p:txBody>
          <a:bodyPr wrap="square" rtlCol="0">
            <a:noAutofit/>
          </a:bodyPr>
          <a:p>
            <a:r>
              <a:rPr lang="en-US" altLang="zh-CN" sz="1000"/>
              <a:t>3</a:t>
            </a:r>
            <a:endParaRPr lang="en-US" altLang="zh-CN" sz="1000"/>
          </a:p>
        </p:txBody>
      </p:sp>
      <p:sp>
        <p:nvSpPr>
          <p:cNvPr id="19" name="文本框 18"/>
          <p:cNvSpPr txBox="1"/>
          <p:nvPr/>
        </p:nvSpPr>
        <p:spPr>
          <a:xfrm>
            <a:off x="2698750" y="3073400"/>
            <a:ext cx="277495" cy="244475"/>
          </a:xfrm>
          <a:prstGeom prst="rect">
            <a:avLst/>
          </a:prstGeom>
          <a:noFill/>
        </p:spPr>
        <p:txBody>
          <a:bodyPr wrap="square" rtlCol="0">
            <a:noAutofit/>
          </a:bodyPr>
          <a:p>
            <a:r>
              <a:rPr lang="en-US" altLang="zh-CN" sz="1000"/>
              <a:t>4</a:t>
            </a:r>
            <a:endParaRPr lang="en-US" altLang="zh-CN" sz="1000"/>
          </a:p>
        </p:txBody>
      </p:sp>
      <p:sp>
        <p:nvSpPr>
          <p:cNvPr id="24" name="矩形 23"/>
          <p:cNvSpPr/>
          <p:nvPr/>
        </p:nvSpPr>
        <p:spPr>
          <a:xfrm>
            <a:off x="1587500" y="3091815"/>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3253740" y="3091815"/>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文本框 25"/>
          <p:cNvSpPr txBox="1"/>
          <p:nvPr/>
        </p:nvSpPr>
        <p:spPr>
          <a:xfrm>
            <a:off x="1581785" y="3075305"/>
            <a:ext cx="277495" cy="244475"/>
          </a:xfrm>
          <a:prstGeom prst="rect">
            <a:avLst/>
          </a:prstGeom>
          <a:noFill/>
        </p:spPr>
        <p:txBody>
          <a:bodyPr wrap="square" rtlCol="0">
            <a:noAutofit/>
          </a:bodyPr>
          <a:p>
            <a:r>
              <a:rPr lang="en-US" altLang="zh-CN" sz="1000"/>
              <a:t>0</a:t>
            </a:r>
            <a:endParaRPr lang="en-US" altLang="zh-CN" sz="1000"/>
          </a:p>
        </p:txBody>
      </p:sp>
      <p:sp>
        <p:nvSpPr>
          <p:cNvPr id="27" name="文本框 26"/>
          <p:cNvSpPr txBox="1"/>
          <p:nvPr/>
        </p:nvSpPr>
        <p:spPr>
          <a:xfrm>
            <a:off x="3261360" y="3077845"/>
            <a:ext cx="277495" cy="244475"/>
          </a:xfrm>
          <a:prstGeom prst="rect">
            <a:avLst/>
          </a:prstGeom>
          <a:noFill/>
        </p:spPr>
        <p:txBody>
          <a:bodyPr wrap="square" rtlCol="0">
            <a:noAutofit/>
          </a:bodyPr>
          <a:p>
            <a:r>
              <a:rPr lang="en-US" altLang="zh-CN" sz="1000"/>
              <a:t>0</a:t>
            </a:r>
            <a:endParaRPr lang="en-US" altLang="zh-CN" sz="1000"/>
          </a:p>
        </p:txBody>
      </p:sp>
      <p:sp>
        <p:nvSpPr>
          <p:cNvPr id="34" name="矩形 33"/>
          <p:cNvSpPr/>
          <p:nvPr/>
        </p:nvSpPr>
        <p:spPr>
          <a:xfrm>
            <a:off x="1864995"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文本框 34"/>
          <p:cNvSpPr txBox="1"/>
          <p:nvPr/>
        </p:nvSpPr>
        <p:spPr>
          <a:xfrm>
            <a:off x="1871345" y="3964940"/>
            <a:ext cx="277495" cy="244475"/>
          </a:xfrm>
          <a:prstGeom prst="rect">
            <a:avLst/>
          </a:prstGeom>
          <a:noFill/>
        </p:spPr>
        <p:txBody>
          <a:bodyPr wrap="square" rtlCol="0">
            <a:noAutofit/>
          </a:bodyPr>
          <a:p>
            <a:r>
              <a:rPr lang="en-US" altLang="zh-CN" sz="1000"/>
              <a:t>1</a:t>
            </a:r>
            <a:endParaRPr lang="en-US" altLang="zh-CN" sz="1000"/>
          </a:p>
        </p:txBody>
      </p:sp>
      <p:sp>
        <p:nvSpPr>
          <p:cNvPr id="47" name="矩形 46"/>
          <p:cNvSpPr/>
          <p:nvPr/>
        </p:nvSpPr>
        <p:spPr>
          <a:xfrm>
            <a:off x="2143125" y="397827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nvSpPr>
        <p:spPr>
          <a:xfrm>
            <a:off x="2150745" y="3959225"/>
            <a:ext cx="277495" cy="244475"/>
          </a:xfrm>
          <a:prstGeom prst="rect">
            <a:avLst/>
          </a:prstGeom>
          <a:noFill/>
        </p:spPr>
        <p:txBody>
          <a:bodyPr wrap="square" rtlCol="0">
            <a:noAutofit/>
          </a:bodyPr>
          <a:p>
            <a:r>
              <a:rPr lang="en-US" altLang="zh-CN" sz="1000"/>
              <a:t>4</a:t>
            </a:r>
            <a:endParaRPr lang="en-US" altLang="zh-CN" sz="1000"/>
          </a:p>
        </p:txBody>
      </p:sp>
      <p:sp>
        <p:nvSpPr>
          <p:cNvPr id="2" name="矩形 1"/>
          <p:cNvSpPr/>
          <p:nvPr/>
        </p:nvSpPr>
        <p:spPr>
          <a:xfrm>
            <a:off x="2150110" y="353695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a:off x="2427605" y="353695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2705735" y="3536950"/>
            <a:ext cx="278130" cy="209550"/>
          </a:xfrm>
          <a:prstGeom prst="rect">
            <a:avLst/>
          </a:prstGeom>
          <a:solidFill>
            <a:schemeClr val="accent6">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2150745" y="3519170"/>
            <a:ext cx="277495" cy="244475"/>
          </a:xfrm>
          <a:prstGeom prst="rect">
            <a:avLst/>
          </a:prstGeom>
          <a:noFill/>
        </p:spPr>
        <p:txBody>
          <a:bodyPr wrap="square" rtlCol="0">
            <a:noAutofit/>
          </a:bodyPr>
          <a:p>
            <a:r>
              <a:rPr lang="en-US" altLang="zh-CN" sz="1000"/>
              <a:t>2</a:t>
            </a:r>
            <a:endParaRPr lang="en-US" altLang="zh-CN" sz="1000"/>
          </a:p>
        </p:txBody>
      </p:sp>
      <p:sp>
        <p:nvSpPr>
          <p:cNvPr id="7" name="文本框 6"/>
          <p:cNvSpPr txBox="1"/>
          <p:nvPr/>
        </p:nvSpPr>
        <p:spPr>
          <a:xfrm>
            <a:off x="2421890" y="3519805"/>
            <a:ext cx="277495" cy="244475"/>
          </a:xfrm>
          <a:prstGeom prst="rect">
            <a:avLst/>
          </a:prstGeom>
          <a:noFill/>
        </p:spPr>
        <p:txBody>
          <a:bodyPr wrap="square" rtlCol="0">
            <a:noAutofit/>
          </a:bodyPr>
          <a:p>
            <a:r>
              <a:rPr lang="en-US" altLang="zh-CN" sz="1000"/>
              <a:t>1</a:t>
            </a:r>
            <a:endParaRPr lang="en-US" altLang="zh-CN" sz="1000"/>
          </a:p>
        </p:txBody>
      </p:sp>
      <p:sp>
        <p:nvSpPr>
          <p:cNvPr id="8" name="文本框 7"/>
          <p:cNvSpPr txBox="1"/>
          <p:nvPr/>
        </p:nvSpPr>
        <p:spPr>
          <a:xfrm>
            <a:off x="2711450" y="3519805"/>
            <a:ext cx="277495" cy="244475"/>
          </a:xfrm>
          <a:prstGeom prst="rect">
            <a:avLst/>
          </a:prstGeom>
          <a:noFill/>
        </p:spPr>
        <p:txBody>
          <a:bodyPr wrap="square" rtlCol="0">
            <a:noAutofit/>
          </a:bodyPr>
          <a:p>
            <a:r>
              <a:rPr lang="en-US" altLang="zh-CN" sz="1000"/>
              <a:t>0</a:t>
            </a:r>
            <a:endParaRPr lang="en-US" altLang="zh-CN" sz="1000"/>
          </a:p>
        </p:txBody>
      </p:sp>
      <p:sp>
        <p:nvSpPr>
          <p:cNvPr id="56" name="矩形 55"/>
          <p:cNvSpPr/>
          <p:nvPr/>
        </p:nvSpPr>
        <p:spPr>
          <a:xfrm>
            <a:off x="2420620"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文本框 56"/>
          <p:cNvSpPr txBox="1"/>
          <p:nvPr/>
        </p:nvSpPr>
        <p:spPr>
          <a:xfrm>
            <a:off x="2420620" y="3964940"/>
            <a:ext cx="277495" cy="244475"/>
          </a:xfrm>
          <a:prstGeom prst="rect">
            <a:avLst/>
          </a:prstGeom>
          <a:noFill/>
        </p:spPr>
        <p:txBody>
          <a:bodyPr wrap="square" rtlCol="0">
            <a:noAutofit/>
          </a:bodyPr>
          <a:p>
            <a:r>
              <a:rPr lang="en-US" altLang="zh-CN" sz="1000"/>
              <a:t>7</a:t>
            </a:r>
            <a:endParaRPr lang="en-US" altLang="zh-CN" sz="1000"/>
          </a:p>
        </p:txBody>
      </p:sp>
      <p:sp>
        <p:nvSpPr>
          <p:cNvPr id="63" name="矩形 62"/>
          <p:cNvSpPr/>
          <p:nvPr/>
        </p:nvSpPr>
        <p:spPr>
          <a:xfrm>
            <a:off x="2700020"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文本框 63"/>
          <p:cNvSpPr txBox="1"/>
          <p:nvPr/>
        </p:nvSpPr>
        <p:spPr>
          <a:xfrm>
            <a:off x="2681605" y="3966210"/>
            <a:ext cx="351790" cy="244475"/>
          </a:xfrm>
          <a:prstGeom prst="rect">
            <a:avLst/>
          </a:prstGeom>
          <a:noFill/>
        </p:spPr>
        <p:txBody>
          <a:bodyPr wrap="square" rtlCol="0">
            <a:noAutofit/>
          </a:bodyPr>
          <a:p>
            <a:r>
              <a:rPr lang="en-US" altLang="zh-CN" sz="1000"/>
              <a:t>10</a:t>
            </a:r>
            <a:endParaRPr lang="en-US" altLang="zh-CN" sz="1000"/>
          </a:p>
        </p:txBody>
      </p:sp>
      <p:sp>
        <p:nvSpPr>
          <p:cNvPr id="65" name="矩形 64"/>
          <p:cNvSpPr/>
          <p:nvPr/>
        </p:nvSpPr>
        <p:spPr>
          <a:xfrm>
            <a:off x="2976245"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文本框 65"/>
          <p:cNvSpPr txBox="1"/>
          <p:nvPr/>
        </p:nvSpPr>
        <p:spPr>
          <a:xfrm>
            <a:off x="2939415" y="3966210"/>
            <a:ext cx="334010" cy="244475"/>
          </a:xfrm>
          <a:prstGeom prst="rect">
            <a:avLst/>
          </a:prstGeom>
          <a:noFill/>
        </p:spPr>
        <p:txBody>
          <a:bodyPr wrap="square" rtlCol="0">
            <a:noAutofit/>
          </a:bodyPr>
          <a:p>
            <a:r>
              <a:rPr lang="en-US" altLang="zh-CN" sz="1000"/>
              <a:t>13</a:t>
            </a:r>
            <a:endParaRPr lang="en-US" altLang="zh-CN" sz="1000"/>
          </a:p>
        </p:txBody>
      </p:sp>
      <p:sp>
        <p:nvSpPr>
          <p:cNvPr id="9" name="右箭头 8"/>
          <p:cNvSpPr/>
          <p:nvPr/>
        </p:nvSpPr>
        <p:spPr>
          <a:xfrm>
            <a:off x="3851275" y="3622675"/>
            <a:ext cx="963930" cy="1416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nvSpPr>
        <p:spPr>
          <a:xfrm>
            <a:off x="5982970" y="31102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nvSpPr>
        <p:spPr>
          <a:xfrm>
            <a:off x="6261100" y="31102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nvSpPr>
        <p:spPr>
          <a:xfrm>
            <a:off x="6539230" y="31102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nvSpPr>
        <p:spPr>
          <a:xfrm>
            <a:off x="6817360" y="311023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文本框 39"/>
          <p:cNvSpPr txBox="1"/>
          <p:nvPr/>
        </p:nvSpPr>
        <p:spPr>
          <a:xfrm>
            <a:off x="5982970" y="3091815"/>
            <a:ext cx="556260" cy="245110"/>
          </a:xfrm>
          <a:prstGeom prst="rect">
            <a:avLst/>
          </a:prstGeom>
          <a:noFill/>
        </p:spPr>
        <p:txBody>
          <a:bodyPr wrap="square" rtlCol="0">
            <a:spAutoFit/>
          </a:bodyPr>
          <a:p>
            <a:r>
              <a:rPr lang="en-US" altLang="zh-CN" sz="1000"/>
              <a:t>1</a:t>
            </a:r>
            <a:endParaRPr lang="en-US" altLang="zh-CN" sz="1000"/>
          </a:p>
        </p:txBody>
      </p:sp>
      <p:sp>
        <p:nvSpPr>
          <p:cNvPr id="41" name="文本框 40"/>
          <p:cNvSpPr txBox="1"/>
          <p:nvPr/>
        </p:nvSpPr>
        <p:spPr>
          <a:xfrm>
            <a:off x="6266815" y="3093085"/>
            <a:ext cx="321310" cy="245110"/>
          </a:xfrm>
          <a:prstGeom prst="rect">
            <a:avLst/>
          </a:prstGeom>
          <a:noFill/>
        </p:spPr>
        <p:txBody>
          <a:bodyPr wrap="square" rtlCol="0">
            <a:spAutoFit/>
          </a:bodyPr>
          <a:p>
            <a:r>
              <a:rPr lang="en-US" altLang="zh-CN" sz="1000"/>
              <a:t>2</a:t>
            </a:r>
            <a:endParaRPr lang="en-US" altLang="zh-CN" sz="1000"/>
          </a:p>
        </p:txBody>
      </p:sp>
      <p:sp>
        <p:nvSpPr>
          <p:cNvPr id="42" name="文本框 41"/>
          <p:cNvSpPr txBox="1"/>
          <p:nvPr/>
        </p:nvSpPr>
        <p:spPr>
          <a:xfrm>
            <a:off x="6539230" y="3093085"/>
            <a:ext cx="277495" cy="244475"/>
          </a:xfrm>
          <a:prstGeom prst="rect">
            <a:avLst/>
          </a:prstGeom>
          <a:noFill/>
        </p:spPr>
        <p:txBody>
          <a:bodyPr wrap="square" rtlCol="0">
            <a:noAutofit/>
          </a:bodyPr>
          <a:p>
            <a:r>
              <a:rPr lang="en-US" altLang="zh-CN" sz="1000"/>
              <a:t>3</a:t>
            </a:r>
            <a:endParaRPr lang="en-US" altLang="zh-CN" sz="1000"/>
          </a:p>
        </p:txBody>
      </p:sp>
      <p:sp>
        <p:nvSpPr>
          <p:cNvPr id="43" name="文本框 42"/>
          <p:cNvSpPr txBox="1"/>
          <p:nvPr/>
        </p:nvSpPr>
        <p:spPr>
          <a:xfrm>
            <a:off x="6816725" y="3091815"/>
            <a:ext cx="277495" cy="244475"/>
          </a:xfrm>
          <a:prstGeom prst="rect">
            <a:avLst/>
          </a:prstGeom>
          <a:noFill/>
        </p:spPr>
        <p:txBody>
          <a:bodyPr wrap="square" rtlCol="0">
            <a:noAutofit/>
          </a:bodyPr>
          <a:p>
            <a:r>
              <a:rPr lang="en-US" altLang="zh-CN" sz="1000"/>
              <a:t>4</a:t>
            </a:r>
            <a:endParaRPr lang="en-US" altLang="zh-CN" sz="1000"/>
          </a:p>
        </p:txBody>
      </p:sp>
      <p:sp>
        <p:nvSpPr>
          <p:cNvPr id="44" name="矩形 43"/>
          <p:cNvSpPr/>
          <p:nvPr/>
        </p:nvSpPr>
        <p:spPr>
          <a:xfrm>
            <a:off x="5705475" y="3110230"/>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文本框 44"/>
          <p:cNvSpPr txBox="1"/>
          <p:nvPr/>
        </p:nvSpPr>
        <p:spPr>
          <a:xfrm>
            <a:off x="5699760" y="3093720"/>
            <a:ext cx="277495" cy="244475"/>
          </a:xfrm>
          <a:prstGeom prst="rect">
            <a:avLst/>
          </a:prstGeom>
          <a:noFill/>
        </p:spPr>
        <p:txBody>
          <a:bodyPr wrap="square" rtlCol="0">
            <a:noAutofit/>
          </a:bodyPr>
          <a:p>
            <a:r>
              <a:rPr lang="en-US" altLang="zh-CN" sz="1000"/>
              <a:t>0</a:t>
            </a:r>
            <a:endParaRPr lang="en-US" altLang="zh-CN" sz="1000"/>
          </a:p>
        </p:txBody>
      </p:sp>
      <p:sp>
        <p:nvSpPr>
          <p:cNvPr id="48" name="矩形 47"/>
          <p:cNvSpPr/>
          <p:nvPr/>
        </p:nvSpPr>
        <p:spPr>
          <a:xfrm>
            <a:off x="5705475" y="33420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矩形 49"/>
          <p:cNvSpPr/>
          <p:nvPr/>
        </p:nvSpPr>
        <p:spPr>
          <a:xfrm>
            <a:off x="5983605" y="33420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矩形 50"/>
          <p:cNvSpPr/>
          <p:nvPr/>
        </p:nvSpPr>
        <p:spPr>
          <a:xfrm>
            <a:off x="6261735" y="33420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51"/>
          <p:cNvSpPr/>
          <p:nvPr/>
        </p:nvSpPr>
        <p:spPr>
          <a:xfrm>
            <a:off x="6539865" y="33420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nvSpPr>
        <p:spPr>
          <a:xfrm>
            <a:off x="6817995" y="3342005"/>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5699760" y="3312160"/>
            <a:ext cx="556260" cy="245110"/>
          </a:xfrm>
          <a:prstGeom prst="rect">
            <a:avLst/>
          </a:prstGeom>
          <a:noFill/>
        </p:spPr>
        <p:txBody>
          <a:bodyPr wrap="square" rtlCol="0">
            <a:spAutoFit/>
          </a:bodyPr>
          <a:p>
            <a:r>
              <a:rPr lang="en-US" altLang="zh-CN" sz="1000"/>
              <a:t>1</a:t>
            </a:r>
            <a:endParaRPr lang="en-US" altLang="zh-CN" sz="1000"/>
          </a:p>
        </p:txBody>
      </p:sp>
      <p:sp>
        <p:nvSpPr>
          <p:cNvPr id="60" name="文本框 59"/>
          <p:cNvSpPr txBox="1"/>
          <p:nvPr/>
        </p:nvSpPr>
        <p:spPr>
          <a:xfrm>
            <a:off x="5983605" y="3313430"/>
            <a:ext cx="321310" cy="245110"/>
          </a:xfrm>
          <a:prstGeom prst="rect">
            <a:avLst/>
          </a:prstGeom>
          <a:noFill/>
        </p:spPr>
        <p:txBody>
          <a:bodyPr wrap="square" rtlCol="0">
            <a:spAutoFit/>
          </a:bodyPr>
          <a:p>
            <a:r>
              <a:rPr lang="en-US" altLang="zh-CN" sz="1000"/>
              <a:t>2</a:t>
            </a:r>
            <a:endParaRPr lang="en-US" altLang="zh-CN" sz="1000"/>
          </a:p>
        </p:txBody>
      </p:sp>
      <p:sp>
        <p:nvSpPr>
          <p:cNvPr id="67" name="文本框 66"/>
          <p:cNvSpPr txBox="1"/>
          <p:nvPr/>
        </p:nvSpPr>
        <p:spPr>
          <a:xfrm>
            <a:off x="6811645" y="3313430"/>
            <a:ext cx="277495" cy="244475"/>
          </a:xfrm>
          <a:prstGeom prst="rect">
            <a:avLst/>
          </a:prstGeom>
          <a:noFill/>
        </p:spPr>
        <p:txBody>
          <a:bodyPr wrap="square" rtlCol="0">
            <a:noAutofit/>
          </a:bodyPr>
          <a:p>
            <a:r>
              <a:rPr lang="en-US" altLang="zh-CN" sz="1000"/>
              <a:t>5</a:t>
            </a:r>
            <a:endParaRPr lang="en-US" altLang="zh-CN" sz="1000"/>
          </a:p>
        </p:txBody>
      </p:sp>
      <p:sp>
        <p:nvSpPr>
          <p:cNvPr id="68" name="文本框 67"/>
          <p:cNvSpPr txBox="1"/>
          <p:nvPr/>
        </p:nvSpPr>
        <p:spPr>
          <a:xfrm>
            <a:off x="6256020" y="3313430"/>
            <a:ext cx="277495" cy="244475"/>
          </a:xfrm>
          <a:prstGeom prst="rect">
            <a:avLst/>
          </a:prstGeom>
          <a:noFill/>
        </p:spPr>
        <p:txBody>
          <a:bodyPr wrap="square" rtlCol="0">
            <a:noAutofit/>
          </a:bodyPr>
          <a:p>
            <a:r>
              <a:rPr lang="en-US" altLang="zh-CN" sz="1000"/>
              <a:t>3</a:t>
            </a:r>
            <a:endParaRPr lang="en-US" altLang="zh-CN" sz="1000"/>
          </a:p>
        </p:txBody>
      </p:sp>
      <p:sp>
        <p:nvSpPr>
          <p:cNvPr id="69" name="文本框 68"/>
          <p:cNvSpPr txBox="1"/>
          <p:nvPr/>
        </p:nvSpPr>
        <p:spPr>
          <a:xfrm>
            <a:off x="6533515" y="3312160"/>
            <a:ext cx="277495" cy="244475"/>
          </a:xfrm>
          <a:prstGeom prst="rect">
            <a:avLst/>
          </a:prstGeom>
          <a:noFill/>
        </p:spPr>
        <p:txBody>
          <a:bodyPr wrap="square" rtlCol="0">
            <a:noAutofit/>
          </a:bodyPr>
          <a:p>
            <a:r>
              <a:rPr lang="en-US" altLang="zh-CN" sz="1000"/>
              <a:t>4</a:t>
            </a:r>
            <a:endParaRPr lang="en-US" altLang="zh-CN" sz="1000"/>
          </a:p>
        </p:txBody>
      </p:sp>
      <p:sp>
        <p:nvSpPr>
          <p:cNvPr id="70" name="矩形 69"/>
          <p:cNvSpPr/>
          <p:nvPr/>
        </p:nvSpPr>
        <p:spPr>
          <a:xfrm>
            <a:off x="5704840" y="35699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矩形 70"/>
          <p:cNvSpPr/>
          <p:nvPr/>
        </p:nvSpPr>
        <p:spPr>
          <a:xfrm>
            <a:off x="5982970" y="35699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矩形 71"/>
          <p:cNvSpPr/>
          <p:nvPr/>
        </p:nvSpPr>
        <p:spPr>
          <a:xfrm>
            <a:off x="6261100" y="35699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矩形 72"/>
          <p:cNvSpPr/>
          <p:nvPr/>
        </p:nvSpPr>
        <p:spPr>
          <a:xfrm>
            <a:off x="6539230" y="3569970"/>
            <a:ext cx="278130" cy="209550"/>
          </a:xfrm>
          <a:prstGeom prst="rect">
            <a:avLst/>
          </a:prstGeom>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文本框 73"/>
          <p:cNvSpPr txBox="1"/>
          <p:nvPr/>
        </p:nvSpPr>
        <p:spPr>
          <a:xfrm>
            <a:off x="5710555" y="3552825"/>
            <a:ext cx="321310" cy="245110"/>
          </a:xfrm>
          <a:prstGeom prst="rect">
            <a:avLst/>
          </a:prstGeom>
          <a:noFill/>
        </p:spPr>
        <p:txBody>
          <a:bodyPr wrap="square" rtlCol="0">
            <a:spAutoFit/>
          </a:bodyPr>
          <a:p>
            <a:r>
              <a:rPr lang="en-US" altLang="zh-CN" sz="1000"/>
              <a:t>2</a:t>
            </a:r>
            <a:endParaRPr lang="en-US" altLang="zh-CN" sz="1000"/>
          </a:p>
        </p:txBody>
      </p:sp>
      <p:sp>
        <p:nvSpPr>
          <p:cNvPr id="75" name="文本框 74"/>
          <p:cNvSpPr txBox="1"/>
          <p:nvPr/>
        </p:nvSpPr>
        <p:spPr>
          <a:xfrm>
            <a:off x="6538595" y="3552825"/>
            <a:ext cx="277495" cy="244475"/>
          </a:xfrm>
          <a:prstGeom prst="rect">
            <a:avLst/>
          </a:prstGeom>
          <a:noFill/>
        </p:spPr>
        <p:txBody>
          <a:bodyPr wrap="square" rtlCol="0">
            <a:noAutofit/>
          </a:bodyPr>
          <a:p>
            <a:r>
              <a:rPr lang="en-US" altLang="zh-CN" sz="1000"/>
              <a:t>5</a:t>
            </a:r>
            <a:endParaRPr lang="en-US" altLang="zh-CN" sz="1000"/>
          </a:p>
        </p:txBody>
      </p:sp>
      <p:sp>
        <p:nvSpPr>
          <p:cNvPr id="76" name="文本框 75"/>
          <p:cNvSpPr txBox="1"/>
          <p:nvPr/>
        </p:nvSpPr>
        <p:spPr>
          <a:xfrm>
            <a:off x="5982970" y="3552825"/>
            <a:ext cx="277495" cy="244475"/>
          </a:xfrm>
          <a:prstGeom prst="rect">
            <a:avLst/>
          </a:prstGeom>
          <a:noFill/>
        </p:spPr>
        <p:txBody>
          <a:bodyPr wrap="square" rtlCol="0">
            <a:noAutofit/>
          </a:bodyPr>
          <a:p>
            <a:r>
              <a:rPr lang="en-US" altLang="zh-CN" sz="1000"/>
              <a:t>3</a:t>
            </a:r>
            <a:endParaRPr lang="en-US" altLang="zh-CN" sz="1000"/>
          </a:p>
        </p:txBody>
      </p:sp>
      <p:sp>
        <p:nvSpPr>
          <p:cNvPr id="77" name="文本框 76"/>
          <p:cNvSpPr txBox="1"/>
          <p:nvPr/>
        </p:nvSpPr>
        <p:spPr>
          <a:xfrm>
            <a:off x="6260465" y="3551555"/>
            <a:ext cx="277495" cy="244475"/>
          </a:xfrm>
          <a:prstGeom prst="rect">
            <a:avLst/>
          </a:prstGeom>
          <a:noFill/>
        </p:spPr>
        <p:txBody>
          <a:bodyPr wrap="square" rtlCol="0">
            <a:noAutofit/>
          </a:bodyPr>
          <a:p>
            <a:r>
              <a:rPr lang="en-US" altLang="zh-CN" sz="1000"/>
              <a:t>4</a:t>
            </a:r>
            <a:endParaRPr lang="en-US" altLang="zh-CN" sz="1000"/>
          </a:p>
        </p:txBody>
      </p:sp>
      <p:sp>
        <p:nvSpPr>
          <p:cNvPr id="78" name="矩形 77"/>
          <p:cNvSpPr/>
          <p:nvPr/>
        </p:nvSpPr>
        <p:spPr>
          <a:xfrm>
            <a:off x="6815455" y="3569970"/>
            <a:ext cx="278130" cy="209550"/>
          </a:xfrm>
          <a:prstGeom prst="rect">
            <a:avLst/>
          </a:prstGeom>
          <a:solidFill>
            <a:schemeClr val="accent4">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文本框 78"/>
          <p:cNvSpPr txBox="1"/>
          <p:nvPr/>
        </p:nvSpPr>
        <p:spPr>
          <a:xfrm>
            <a:off x="6823075" y="3556000"/>
            <a:ext cx="277495" cy="244475"/>
          </a:xfrm>
          <a:prstGeom prst="rect">
            <a:avLst/>
          </a:prstGeom>
          <a:noFill/>
        </p:spPr>
        <p:txBody>
          <a:bodyPr wrap="square" rtlCol="0">
            <a:noAutofit/>
          </a:bodyPr>
          <a:p>
            <a:r>
              <a:rPr lang="en-US" altLang="zh-CN" sz="1000"/>
              <a:t>0</a:t>
            </a:r>
            <a:endParaRPr lang="en-US" altLang="zh-CN" sz="1000"/>
          </a:p>
        </p:txBody>
      </p:sp>
      <p:sp>
        <p:nvSpPr>
          <p:cNvPr id="80" name="矩形 79"/>
          <p:cNvSpPr/>
          <p:nvPr/>
        </p:nvSpPr>
        <p:spPr>
          <a:xfrm>
            <a:off x="5214620" y="3128645"/>
            <a:ext cx="278130" cy="209550"/>
          </a:xfrm>
          <a:prstGeom prst="rect">
            <a:avLst/>
          </a:prstGeom>
          <a:solidFill>
            <a:srgbClr val="92D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2" name="矩形 81"/>
          <p:cNvSpPr/>
          <p:nvPr/>
        </p:nvSpPr>
        <p:spPr>
          <a:xfrm>
            <a:off x="5215255" y="3337560"/>
            <a:ext cx="278130" cy="209550"/>
          </a:xfrm>
          <a:prstGeom prst="rect">
            <a:avLst/>
          </a:prstGeom>
          <a:solidFill>
            <a:srgbClr val="92D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矩形 82"/>
          <p:cNvSpPr/>
          <p:nvPr/>
        </p:nvSpPr>
        <p:spPr>
          <a:xfrm>
            <a:off x="5219065" y="3548380"/>
            <a:ext cx="278130" cy="209550"/>
          </a:xfrm>
          <a:prstGeom prst="rect">
            <a:avLst/>
          </a:prstGeom>
          <a:solidFill>
            <a:srgbClr val="92D05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矩形 84"/>
          <p:cNvSpPr/>
          <p:nvPr/>
        </p:nvSpPr>
        <p:spPr>
          <a:xfrm>
            <a:off x="1544955" y="3057525"/>
            <a:ext cx="1488440" cy="273050"/>
          </a:xfrm>
          <a:prstGeom prst="rect">
            <a:avLst/>
          </a:prstGeom>
          <a:noFill/>
          <a:ln w="19050">
            <a:solidFill>
              <a:srgbClr val="FF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文本框 85"/>
          <p:cNvSpPr txBox="1"/>
          <p:nvPr/>
        </p:nvSpPr>
        <p:spPr>
          <a:xfrm>
            <a:off x="5215890" y="3110230"/>
            <a:ext cx="277495" cy="244475"/>
          </a:xfrm>
          <a:prstGeom prst="rect">
            <a:avLst/>
          </a:prstGeom>
          <a:noFill/>
        </p:spPr>
        <p:txBody>
          <a:bodyPr wrap="square" rtlCol="0">
            <a:noAutofit/>
          </a:bodyPr>
          <a:p>
            <a:r>
              <a:rPr lang="en-US" altLang="zh-CN" sz="1000"/>
              <a:t>2</a:t>
            </a:r>
            <a:endParaRPr lang="en-US" altLang="zh-CN" sz="1000"/>
          </a:p>
        </p:txBody>
      </p:sp>
      <p:sp>
        <p:nvSpPr>
          <p:cNvPr id="87" name="文本框 86"/>
          <p:cNvSpPr txBox="1"/>
          <p:nvPr/>
        </p:nvSpPr>
        <p:spPr>
          <a:xfrm>
            <a:off x="5218430" y="3330575"/>
            <a:ext cx="277495" cy="244475"/>
          </a:xfrm>
          <a:prstGeom prst="rect">
            <a:avLst/>
          </a:prstGeom>
          <a:noFill/>
        </p:spPr>
        <p:txBody>
          <a:bodyPr wrap="square" rtlCol="0">
            <a:noAutofit/>
          </a:bodyPr>
          <a:p>
            <a:r>
              <a:rPr lang="en-US" altLang="zh-CN" sz="1000"/>
              <a:t>1</a:t>
            </a:r>
            <a:endParaRPr lang="en-US" altLang="zh-CN" sz="1000"/>
          </a:p>
        </p:txBody>
      </p:sp>
      <p:sp>
        <p:nvSpPr>
          <p:cNvPr id="88" name="文本框 87"/>
          <p:cNvSpPr txBox="1"/>
          <p:nvPr/>
        </p:nvSpPr>
        <p:spPr>
          <a:xfrm>
            <a:off x="5227320" y="3525520"/>
            <a:ext cx="277495" cy="244475"/>
          </a:xfrm>
          <a:prstGeom prst="rect">
            <a:avLst/>
          </a:prstGeom>
          <a:noFill/>
        </p:spPr>
        <p:txBody>
          <a:bodyPr wrap="square" rtlCol="0">
            <a:noAutofit/>
          </a:bodyPr>
          <a:p>
            <a:r>
              <a:rPr lang="en-US" altLang="zh-CN" sz="1000"/>
              <a:t>0</a:t>
            </a:r>
            <a:endParaRPr lang="en-US" altLang="zh-CN" sz="1000"/>
          </a:p>
        </p:txBody>
      </p:sp>
      <p:sp>
        <p:nvSpPr>
          <p:cNvPr id="89" name="矩形 88"/>
          <p:cNvSpPr/>
          <p:nvPr/>
        </p:nvSpPr>
        <p:spPr>
          <a:xfrm>
            <a:off x="5711190"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文本框 89"/>
          <p:cNvSpPr txBox="1"/>
          <p:nvPr/>
        </p:nvSpPr>
        <p:spPr>
          <a:xfrm>
            <a:off x="5717540" y="3964940"/>
            <a:ext cx="277495" cy="244475"/>
          </a:xfrm>
          <a:prstGeom prst="rect">
            <a:avLst/>
          </a:prstGeom>
          <a:noFill/>
        </p:spPr>
        <p:txBody>
          <a:bodyPr wrap="square" rtlCol="0">
            <a:noAutofit/>
          </a:bodyPr>
          <a:p>
            <a:r>
              <a:rPr lang="en-US" altLang="zh-CN" sz="1000"/>
              <a:t>1</a:t>
            </a:r>
            <a:endParaRPr lang="en-US" altLang="zh-CN" sz="1000"/>
          </a:p>
        </p:txBody>
      </p:sp>
      <p:sp>
        <p:nvSpPr>
          <p:cNvPr id="91" name="矩形 90"/>
          <p:cNvSpPr/>
          <p:nvPr/>
        </p:nvSpPr>
        <p:spPr>
          <a:xfrm>
            <a:off x="5989320" y="3985895"/>
            <a:ext cx="278130" cy="20193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2" name="文本框 91"/>
          <p:cNvSpPr txBox="1"/>
          <p:nvPr/>
        </p:nvSpPr>
        <p:spPr>
          <a:xfrm>
            <a:off x="5995035" y="3954780"/>
            <a:ext cx="277495" cy="244475"/>
          </a:xfrm>
          <a:prstGeom prst="rect">
            <a:avLst/>
          </a:prstGeom>
          <a:noFill/>
        </p:spPr>
        <p:txBody>
          <a:bodyPr wrap="square" rtlCol="0">
            <a:noAutofit/>
          </a:bodyPr>
          <a:p>
            <a:r>
              <a:rPr lang="en-US" altLang="zh-CN" sz="1000"/>
              <a:t>4</a:t>
            </a:r>
            <a:endParaRPr lang="en-US" altLang="zh-CN" sz="1000"/>
          </a:p>
        </p:txBody>
      </p:sp>
      <p:sp>
        <p:nvSpPr>
          <p:cNvPr id="93" name="矩形 92"/>
          <p:cNvSpPr/>
          <p:nvPr/>
        </p:nvSpPr>
        <p:spPr>
          <a:xfrm>
            <a:off x="6266815"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文本框 93"/>
          <p:cNvSpPr txBox="1"/>
          <p:nvPr/>
        </p:nvSpPr>
        <p:spPr>
          <a:xfrm>
            <a:off x="6266815" y="3964940"/>
            <a:ext cx="277495" cy="244475"/>
          </a:xfrm>
          <a:prstGeom prst="rect">
            <a:avLst/>
          </a:prstGeom>
          <a:noFill/>
        </p:spPr>
        <p:txBody>
          <a:bodyPr wrap="square" rtlCol="0">
            <a:noAutofit/>
          </a:bodyPr>
          <a:p>
            <a:r>
              <a:rPr lang="en-US" altLang="zh-CN" sz="1000"/>
              <a:t>7</a:t>
            </a:r>
            <a:endParaRPr lang="en-US" altLang="zh-CN" sz="1000"/>
          </a:p>
        </p:txBody>
      </p:sp>
      <p:sp>
        <p:nvSpPr>
          <p:cNvPr id="95" name="矩形 94"/>
          <p:cNvSpPr/>
          <p:nvPr/>
        </p:nvSpPr>
        <p:spPr>
          <a:xfrm>
            <a:off x="6546215"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文本框 95"/>
          <p:cNvSpPr txBox="1"/>
          <p:nvPr/>
        </p:nvSpPr>
        <p:spPr>
          <a:xfrm>
            <a:off x="6527800" y="3966210"/>
            <a:ext cx="351790" cy="244475"/>
          </a:xfrm>
          <a:prstGeom prst="rect">
            <a:avLst/>
          </a:prstGeom>
          <a:noFill/>
        </p:spPr>
        <p:txBody>
          <a:bodyPr wrap="square" rtlCol="0">
            <a:noAutofit/>
          </a:bodyPr>
          <a:p>
            <a:r>
              <a:rPr lang="en-US" altLang="zh-CN" sz="1000"/>
              <a:t>10</a:t>
            </a:r>
            <a:endParaRPr lang="en-US" altLang="zh-CN" sz="1000"/>
          </a:p>
        </p:txBody>
      </p:sp>
      <p:sp>
        <p:nvSpPr>
          <p:cNvPr id="97" name="矩形 96"/>
          <p:cNvSpPr/>
          <p:nvPr/>
        </p:nvSpPr>
        <p:spPr>
          <a:xfrm>
            <a:off x="6822440" y="3982085"/>
            <a:ext cx="278130" cy="209550"/>
          </a:xfrm>
          <a:prstGeom prst="rect">
            <a:avLst/>
          </a:prstGeom>
          <a:solidFill>
            <a:schemeClr val="accent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文本框 97"/>
          <p:cNvSpPr txBox="1"/>
          <p:nvPr/>
        </p:nvSpPr>
        <p:spPr>
          <a:xfrm>
            <a:off x="6785610" y="3966210"/>
            <a:ext cx="334010" cy="244475"/>
          </a:xfrm>
          <a:prstGeom prst="rect">
            <a:avLst/>
          </a:prstGeom>
          <a:noFill/>
        </p:spPr>
        <p:txBody>
          <a:bodyPr wrap="square" rtlCol="0">
            <a:noAutofit/>
          </a:bodyPr>
          <a:p>
            <a:r>
              <a:rPr lang="en-US" altLang="zh-CN" sz="1000"/>
              <a:t>13</a:t>
            </a:r>
            <a:endParaRPr lang="en-US" altLang="zh-CN" sz="1000"/>
          </a:p>
        </p:txBody>
      </p:sp>
      <p:pic>
        <p:nvPicPr>
          <p:cNvPr id="17" name="图片 16"/>
          <p:cNvPicPr>
            <a:picLocks noChangeAspect="1"/>
          </p:cNvPicPr>
          <p:nvPr/>
        </p:nvPicPr>
        <p:blipFill>
          <a:blip r:embed="rId1"/>
          <a:stretch>
            <a:fillRect/>
          </a:stretch>
        </p:blipFill>
        <p:spPr>
          <a:xfrm>
            <a:off x="2150745" y="770255"/>
            <a:ext cx="4531995" cy="855980"/>
          </a:xfrm>
          <a:prstGeom prst="rect">
            <a:avLst/>
          </a:prstGeom>
        </p:spPr>
      </p:pic>
      <p:sp>
        <p:nvSpPr>
          <p:cNvPr id="21" name="文本框 20"/>
          <p:cNvSpPr txBox="1"/>
          <p:nvPr/>
        </p:nvSpPr>
        <p:spPr>
          <a:xfrm>
            <a:off x="2150745" y="433070"/>
            <a:ext cx="1727200" cy="337185"/>
          </a:xfrm>
          <a:prstGeom prst="rect">
            <a:avLst/>
          </a:prstGeom>
          <a:noFill/>
        </p:spPr>
        <p:txBody>
          <a:bodyPr wrap="square" rtlCol="0">
            <a:spAutoFit/>
          </a:bodyPr>
          <a:p>
            <a:r>
              <a:rPr lang="zh-CN" altLang="en-US" sz="1600"/>
              <a:t>假设卷积核为</a:t>
            </a:r>
            <a:endParaRPr lang="zh-CN" altLang="en-US" sz="1600"/>
          </a:p>
        </p:txBody>
      </p:sp>
      <p:pic>
        <p:nvPicPr>
          <p:cNvPr id="100" name="图片 99"/>
          <p:cNvPicPr/>
          <p:nvPr/>
        </p:nvPicPr>
        <p:blipFill>
          <a:blip r:embed="rId2"/>
          <a:stretch>
            <a:fillRect/>
          </a:stretch>
        </p:blipFill>
        <p:spPr>
          <a:xfrm>
            <a:off x="3435350" y="443865"/>
            <a:ext cx="1962150" cy="266700"/>
          </a:xfrm>
          <a:prstGeom prst="rect">
            <a:avLst/>
          </a:prstGeom>
          <a:noFill/>
          <a:ln w="9525">
            <a:noFill/>
          </a:ln>
        </p:spPr>
      </p:pic>
      <p:sp>
        <p:nvSpPr>
          <p:cNvPr id="22" name="文本框 21"/>
          <p:cNvSpPr txBox="1"/>
          <p:nvPr/>
        </p:nvSpPr>
        <p:spPr>
          <a:xfrm>
            <a:off x="2150745" y="1626235"/>
            <a:ext cx="5810250" cy="337185"/>
          </a:xfrm>
          <a:prstGeom prst="rect">
            <a:avLst/>
          </a:prstGeom>
          <a:noFill/>
        </p:spPr>
        <p:txBody>
          <a:bodyPr wrap="square" rtlCol="0">
            <a:spAutoFit/>
          </a:bodyPr>
          <a:p>
            <a:r>
              <a:rPr lang="zh-CN" altLang="en-US" sz="1600"/>
              <a:t>在本例中忽略通道，即设通道为</a:t>
            </a:r>
            <a:r>
              <a:rPr lang="en-US" altLang="zh-CN" sz="1600"/>
              <a:t>1</a:t>
            </a:r>
            <a:r>
              <a:rPr lang="zh-CN" altLang="en-US" sz="1600"/>
              <a:t>，设</a:t>
            </a:r>
            <a:r>
              <a:rPr lang="en-US" altLang="zh-CN" sz="1600"/>
              <a:t>k</a:t>
            </a:r>
            <a:r>
              <a:rPr lang="zh-CN" altLang="en-US" sz="1600"/>
              <a:t>为</a:t>
            </a:r>
            <a:r>
              <a:rPr lang="en-US" altLang="zh-CN" sz="1600"/>
              <a:t>3</a:t>
            </a:r>
            <a:r>
              <a:rPr lang="zh-CN" altLang="en-US" sz="1600"/>
              <a:t>，</a:t>
            </a:r>
            <a:r>
              <a:rPr lang="en-US" altLang="zh-CN" sz="1600"/>
              <a:t>T</a:t>
            </a:r>
            <a:r>
              <a:rPr lang="zh-CN" altLang="en-US" sz="1600"/>
              <a:t>为</a:t>
            </a:r>
            <a:r>
              <a:rPr lang="en-US" altLang="zh-CN" sz="1600"/>
              <a:t>5</a:t>
            </a:r>
            <a:endParaRPr lang="en-US" altLang="zh-CN" sz="1600"/>
          </a:p>
        </p:txBody>
      </p:sp>
      <p:pic>
        <p:nvPicPr>
          <p:cNvPr id="30" name="图片 29"/>
          <p:cNvPicPr>
            <a:picLocks noChangeAspect="1"/>
          </p:cNvPicPr>
          <p:nvPr/>
        </p:nvPicPr>
        <p:blipFill>
          <a:blip r:embed="rId3"/>
          <a:stretch>
            <a:fillRect/>
          </a:stretch>
        </p:blipFill>
        <p:spPr>
          <a:xfrm>
            <a:off x="2681605" y="1963420"/>
            <a:ext cx="3276600" cy="361950"/>
          </a:xfrm>
          <a:prstGeom prst="rect">
            <a:avLst/>
          </a:prstGeom>
        </p:spPr>
      </p:pic>
      <p:pic>
        <p:nvPicPr>
          <p:cNvPr id="33" name="图片 32"/>
          <p:cNvPicPr>
            <a:picLocks noChangeAspect="1"/>
          </p:cNvPicPr>
          <p:nvPr/>
        </p:nvPicPr>
        <p:blipFill>
          <a:blip r:embed="rId4"/>
          <a:stretch>
            <a:fillRect/>
          </a:stretch>
        </p:blipFill>
        <p:spPr>
          <a:xfrm>
            <a:off x="3197225" y="2353310"/>
            <a:ext cx="2304415" cy="470535"/>
          </a:xfrm>
          <a:prstGeom prst="rect">
            <a:avLst/>
          </a:prstGeom>
        </p:spPr>
      </p:pic>
      <p:pic>
        <p:nvPicPr>
          <p:cNvPr id="81" name="图片 80"/>
          <p:cNvPicPr>
            <a:picLocks noChangeAspect="1"/>
          </p:cNvPicPr>
          <p:nvPr/>
        </p:nvPicPr>
        <p:blipFill>
          <a:blip r:embed="rId5"/>
          <a:stretch>
            <a:fillRect/>
          </a:stretch>
        </p:blipFill>
        <p:spPr>
          <a:xfrm>
            <a:off x="1190625" y="2999105"/>
            <a:ext cx="247650" cy="342900"/>
          </a:xfrm>
          <a:prstGeom prst="rect">
            <a:avLst/>
          </a:prstGeom>
        </p:spPr>
      </p:pic>
      <p:pic>
        <p:nvPicPr>
          <p:cNvPr id="84" name="图片 83"/>
          <p:cNvPicPr>
            <a:picLocks noChangeAspect="1"/>
          </p:cNvPicPr>
          <p:nvPr/>
        </p:nvPicPr>
        <p:blipFill>
          <a:blip r:embed="rId6"/>
          <a:stretch>
            <a:fillRect/>
          </a:stretch>
        </p:blipFill>
        <p:spPr>
          <a:xfrm>
            <a:off x="7119620" y="3002280"/>
            <a:ext cx="247650" cy="352425"/>
          </a:xfrm>
          <a:prstGeom prst="rect">
            <a:avLst/>
          </a:prstGeom>
        </p:spPr>
      </p:pic>
      <p:pic>
        <p:nvPicPr>
          <p:cNvPr id="101" name="图片 100"/>
          <p:cNvPicPr>
            <a:picLocks noChangeAspect="1"/>
          </p:cNvPicPr>
          <p:nvPr/>
        </p:nvPicPr>
        <p:blipFill>
          <a:blip r:embed="rId7"/>
          <a:srcRect l="4058" t="12929"/>
          <a:stretch>
            <a:fillRect/>
          </a:stretch>
        </p:blipFill>
        <p:spPr>
          <a:xfrm>
            <a:off x="7157085" y="3319145"/>
            <a:ext cx="210185" cy="273685"/>
          </a:xfrm>
          <a:prstGeom prst="rect">
            <a:avLst/>
          </a:prstGeom>
        </p:spPr>
      </p:pic>
      <p:pic>
        <p:nvPicPr>
          <p:cNvPr id="102" name="图片 101"/>
          <p:cNvPicPr>
            <a:picLocks noChangeAspect="1"/>
          </p:cNvPicPr>
          <p:nvPr/>
        </p:nvPicPr>
        <p:blipFill>
          <a:blip r:embed="rId8"/>
          <a:stretch>
            <a:fillRect/>
          </a:stretch>
        </p:blipFill>
        <p:spPr>
          <a:xfrm>
            <a:off x="7148195" y="3547110"/>
            <a:ext cx="219075" cy="28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85"/>
                                        </p:tgtEl>
                                        <p:attrNameLst>
                                          <p:attrName>style.visibility</p:attrName>
                                        </p:attrNameLst>
                                      </p:cBhvr>
                                      <p:to>
                                        <p:strVal val="visible"/>
                                      </p:to>
                                    </p:set>
                                    <p:anim calcmode="lin" valueType="num">
                                      <p:cBhvr additive="base">
                                        <p:cTn id="99" dur="500" fill="hold"/>
                                        <p:tgtEl>
                                          <p:spTgt spid="85"/>
                                        </p:tgtEl>
                                        <p:attrNameLst>
                                          <p:attrName>ppt_x</p:attrName>
                                        </p:attrNameLst>
                                      </p:cBhvr>
                                      <p:tavLst>
                                        <p:tav tm="0">
                                          <p:val>
                                            <p:strVal val="#ppt_x"/>
                                          </p:val>
                                        </p:tav>
                                        <p:tav tm="100000">
                                          <p:val>
                                            <p:strVal val="#ppt_x"/>
                                          </p:val>
                                        </p:tav>
                                      </p:tavLst>
                                    </p:anim>
                                    <p:anim calcmode="lin" valueType="num">
                                      <p:cBhvr additive="base">
                                        <p:cTn id="100" dur="500" fill="hold"/>
                                        <p:tgtEl>
                                          <p:spTgt spid="85"/>
                                        </p:tgtEl>
                                        <p:attrNameLst>
                                          <p:attrName>ppt_y</p:attrName>
                                        </p:attrNameLst>
                                      </p:cBhvr>
                                      <p:tavLst>
                                        <p:tav tm="0">
                                          <p:val>
                                            <p:strVal val="1+#ppt_h/2"/>
                                          </p:val>
                                        </p:tav>
                                        <p:tav tm="100000">
                                          <p:val>
                                            <p:strVal val="#ppt_y"/>
                                          </p:val>
                                        </p:tav>
                                      </p:tavLst>
                                    </p:anim>
                                  </p:childTnLst>
                                </p:cTn>
                              </p:par>
                              <p:par>
                                <p:cTn id="101" presetID="1" presetClass="entr" presetSubtype="0" fill="hold" nodeType="with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8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0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7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80"/>
                                        </p:tgtEl>
                                        <p:attrNameLst>
                                          <p:attrName>style.visibility</p:attrName>
                                        </p:attrNameLst>
                                      </p:cBhvr>
                                      <p:to>
                                        <p:strVal val="visible"/>
                                      </p:to>
                                    </p:set>
                                    <p:anim calcmode="lin" valueType="num">
                                      <p:cBhvr additive="base">
                                        <p:cTn id="183" dur="500" fill="hold"/>
                                        <p:tgtEl>
                                          <p:spTgt spid="80"/>
                                        </p:tgtEl>
                                        <p:attrNameLst>
                                          <p:attrName>ppt_x</p:attrName>
                                        </p:attrNameLst>
                                      </p:cBhvr>
                                      <p:tavLst>
                                        <p:tav tm="0">
                                          <p:val>
                                            <p:strVal val="#ppt_x"/>
                                          </p:val>
                                        </p:tav>
                                        <p:tav tm="100000">
                                          <p:val>
                                            <p:strVal val="#ppt_x"/>
                                          </p:val>
                                        </p:tav>
                                      </p:tavLst>
                                    </p:anim>
                                    <p:anim calcmode="lin" valueType="num">
                                      <p:cBhvr additive="base">
                                        <p:cTn id="184" dur="500" fill="hold"/>
                                        <p:tgtEl>
                                          <p:spTgt spid="80"/>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82"/>
                                        </p:tgtEl>
                                        <p:attrNameLst>
                                          <p:attrName>style.visibility</p:attrName>
                                        </p:attrNameLst>
                                      </p:cBhvr>
                                      <p:to>
                                        <p:strVal val="visible"/>
                                      </p:to>
                                    </p:set>
                                    <p:anim calcmode="lin" valueType="num">
                                      <p:cBhvr additive="base">
                                        <p:cTn id="187" dur="500" fill="hold"/>
                                        <p:tgtEl>
                                          <p:spTgt spid="82"/>
                                        </p:tgtEl>
                                        <p:attrNameLst>
                                          <p:attrName>ppt_x</p:attrName>
                                        </p:attrNameLst>
                                      </p:cBhvr>
                                      <p:tavLst>
                                        <p:tav tm="0">
                                          <p:val>
                                            <p:strVal val="#ppt_x"/>
                                          </p:val>
                                        </p:tav>
                                        <p:tav tm="100000">
                                          <p:val>
                                            <p:strVal val="#ppt_x"/>
                                          </p:val>
                                        </p:tav>
                                      </p:tavLst>
                                    </p:anim>
                                    <p:anim calcmode="lin" valueType="num">
                                      <p:cBhvr additive="base">
                                        <p:cTn id="188" dur="500" fill="hold"/>
                                        <p:tgtEl>
                                          <p:spTgt spid="8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83"/>
                                        </p:tgtEl>
                                        <p:attrNameLst>
                                          <p:attrName>style.visibility</p:attrName>
                                        </p:attrNameLst>
                                      </p:cBhvr>
                                      <p:to>
                                        <p:strVal val="visible"/>
                                      </p:to>
                                    </p:set>
                                    <p:anim calcmode="lin" valueType="num">
                                      <p:cBhvr additive="base">
                                        <p:cTn id="191" dur="500" fill="hold"/>
                                        <p:tgtEl>
                                          <p:spTgt spid="83"/>
                                        </p:tgtEl>
                                        <p:attrNameLst>
                                          <p:attrName>ppt_x</p:attrName>
                                        </p:attrNameLst>
                                      </p:cBhvr>
                                      <p:tavLst>
                                        <p:tav tm="0">
                                          <p:val>
                                            <p:strVal val="#ppt_x"/>
                                          </p:val>
                                        </p:tav>
                                        <p:tav tm="100000">
                                          <p:val>
                                            <p:strVal val="#ppt_x"/>
                                          </p:val>
                                        </p:tav>
                                      </p:tavLst>
                                    </p:anim>
                                    <p:anim calcmode="lin" valueType="num">
                                      <p:cBhvr additive="base">
                                        <p:cTn id="192" dur="500" fill="hold"/>
                                        <p:tgtEl>
                                          <p:spTgt spid="8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86"/>
                                        </p:tgtEl>
                                        <p:attrNameLst>
                                          <p:attrName>style.visibility</p:attrName>
                                        </p:attrNameLst>
                                      </p:cBhvr>
                                      <p:to>
                                        <p:strVal val="visible"/>
                                      </p:to>
                                    </p:set>
                                    <p:anim calcmode="lin" valueType="num">
                                      <p:cBhvr additive="base">
                                        <p:cTn id="195" dur="500" fill="hold"/>
                                        <p:tgtEl>
                                          <p:spTgt spid="86"/>
                                        </p:tgtEl>
                                        <p:attrNameLst>
                                          <p:attrName>ppt_x</p:attrName>
                                        </p:attrNameLst>
                                      </p:cBhvr>
                                      <p:tavLst>
                                        <p:tav tm="0">
                                          <p:val>
                                            <p:strVal val="#ppt_x"/>
                                          </p:val>
                                        </p:tav>
                                        <p:tav tm="100000">
                                          <p:val>
                                            <p:strVal val="#ppt_x"/>
                                          </p:val>
                                        </p:tav>
                                      </p:tavLst>
                                    </p:anim>
                                    <p:anim calcmode="lin" valueType="num">
                                      <p:cBhvr additive="base">
                                        <p:cTn id="196" dur="500" fill="hold"/>
                                        <p:tgtEl>
                                          <p:spTgt spid="86"/>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7"/>
                                        </p:tgtEl>
                                        <p:attrNameLst>
                                          <p:attrName>style.visibility</p:attrName>
                                        </p:attrNameLst>
                                      </p:cBhvr>
                                      <p:to>
                                        <p:strVal val="visible"/>
                                      </p:to>
                                    </p:set>
                                    <p:anim calcmode="lin" valueType="num">
                                      <p:cBhvr additive="base">
                                        <p:cTn id="199" dur="500" fill="hold"/>
                                        <p:tgtEl>
                                          <p:spTgt spid="87"/>
                                        </p:tgtEl>
                                        <p:attrNameLst>
                                          <p:attrName>ppt_x</p:attrName>
                                        </p:attrNameLst>
                                      </p:cBhvr>
                                      <p:tavLst>
                                        <p:tav tm="0">
                                          <p:val>
                                            <p:strVal val="#ppt_x"/>
                                          </p:val>
                                        </p:tav>
                                        <p:tav tm="100000">
                                          <p:val>
                                            <p:strVal val="#ppt_x"/>
                                          </p:val>
                                        </p:tav>
                                      </p:tavLst>
                                    </p:anim>
                                    <p:anim calcmode="lin" valueType="num">
                                      <p:cBhvr additive="base">
                                        <p:cTn id="200" dur="500" fill="hold"/>
                                        <p:tgtEl>
                                          <p:spTgt spid="87"/>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8"/>
                                        </p:tgtEl>
                                        <p:attrNameLst>
                                          <p:attrName>style.visibility</p:attrName>
                                        </p:attrNameLst>
                                      </p:cBhvr>
                                      <p:to>
                                        <p:strVal val="visible"/>
                                      </p:to>
                                    </p:set>
                                    <p:anim calcmode="lin" valueType="num">
                                      <p:cBhvr additive="base">
                                        <p:cTn id="203" dur="500" fill="hold"/>
                                        <p:tgtEl>
                                          <p:spTgt spid="88"/>
                                        </p:tgtEl>
                                        <p:attrNameLst>
                                          <p:attrName>ppt_x</p:attrName>
                                        </p:attrNameLst>
                                      </p:cBhvr>
                                      <p:tavLst>
                                        <p:tav tm="0">
                                          <p:val>
                                            <p:strVal val="#ppt_x"/>
                                          </p:val>
                                        </p:tav>
                                        <p:tav tm="100000">
                                          <p:val>
                                            <p:strVal val="#ppt_x"/>
                                          </p:val>
                                        </p:tav>
                                      </p:tavLst>
                                    </p:anim>
                                    <p:anim calcmode="lin" valueType="num">
                                      <p:cBhvr additive="base">
                                        <p:cTn id="20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8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9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9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9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93"/>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94"/>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95"/>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96"/>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97"/>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 grpId="0" animBg="1"/>
      <p:bldP spid="10" grpId="0" animBg="1"/>
      <p:bldP spid="11" grpId="0" animBg="1"/>
      <p:bldP spid="12" grpId="0" animBg="1"/>
      <p:bldP spid="13" grpId="0" animBg="1"/>
      <p:bldP spid="14" grpId="0"/>
      <p:bldP spid="15" grpId="0"/>
      <p:bldP spid="16" grpId="0"/>
      <p:bldP spid="18" grpId="0"/>
      <p:bldP spid="19" grpId="0"/>
      <p:bldP spid="24" grpId="0" animBg="1"/>
      <p:bldP spid="25" grpId="0" animBg="1"/>
      <p:bldP spid="26" grpId="0"/>
      <p:bldP spid="27" grpId="0"/>
      <p:bldP spid="34" grpId="0" animBg="1"/>
      <p:bldP spid="35" grpId="0"/>
      <p:bldP spid="47" grpId="0" bldLvl="0" animBg="1"/>
      <p:bldP spid="46" grpId="0"/>
      <p:bldP spid="2" grpId="0" animBg="1"/>
      <p:bldP spid="4" grpId="0" animBg="1"/>
      <p:bldP spid="5" grpId="0" animBg="1"/>
      <p:bldP spid="6" grpId="0"/>
      <p:bldP spid="7" grpId="0"/>
      <p:bldP spid="8" grpId="0"/>
      <p:bldP spid="56" grpId="0" animBg="1"/>
      <p:bldP spid="57" grpId="0"/>
      <p:bldP spid="63" grpId="0" animBg="1"/>
      <p:bldP spid="64" grpId="0"/>
      <p:bldP spid="65" grpId="0" animBg="1"/>
      <p:bldP spid="66" grpId="0"/>
      <p:bldP spid="85" grpId="0" animBg="1"/>
      <p:bldP spid="9" grpId="0" animBg="1"/>
      <p:bldP spid="36" grpId="0" animBg="1"/>
      <p:bldP spid="37" grpId="0" animBg="1"/>
      <p:bldP spid="38" grpId="0" animBg="1"/>
      <p:bldP spid="39" grpId="0" animBg="1"/>
      <p:bldP spid="44" grpId="0" animBg="1"/>
      <p:bldP spid="48" grpId="0" animBg="1"/>
      <p:bldP spid="50" grpId="0" animBg="1"/>
      <p:bldP spid="51" grpId="0" animBg="1"/>
      <p:bldP spid="52" grpId="0" animBg="1"/>
      <p:bldP spid="53" grpId="0" animBg="1"/>
      <p:bldP spid="70" grpId="0" animBg="1"/>
      <p:bldP spid="71" grpId="0" animBg="1"/>
      <p:bldP spid="72" grpId="0" animBg="1"/>
      <p:bldP spid="73" grpId="0" animBg="1"/>
      <p:bldP spid="78" grpId="0" animBg="1"/>
      <p:bldP spid="80" grpId="0" animBg="1"/>
      <p:bldP spid="82" grpId="0" animBg="1"/>
      <p:bldP spid="83" grpId="0" animBg="1"/>
      <p:bldP spid="86" grpId="0"/>
      <p:bldP spid="87" grpId="0"/>
      <p:bldP spid="88" grpId="0"/>
      <p:bldP spid="89" grpId="0" animBg="1"/>
      <p:bldP spid="90" grpId="0"/>
      <p:bldP spid="91" grpId="0" bldLvl="0" animBg="1"/>
      <p:bldP spid="92" grpId="0"/>
      <p:bldP spid="93" grpId="0" animBg="1"/>
      <p:bldP spid="94" grpId="0"/>
      <p:bldP spid="95" grpId="0" animBg="1"/>
      <p:bldP spid="96" grpId="0"/>
      <p:bldP spid="97" grpId="0" animBg="1"/>
      <p:bldP spid="98" grpId="0"/>
      <p:bldP spid="40" grpId="0"/>
      <p:bldP spid="41" grpId="0"/>
      <p:bldP spid="42" grpId="0"/>
      <p:bldP spid="43" grpId="0"/>
      <p:bldP spid="45" grpId="0"/>
      <p:bldP spid="58" grpId="0"/>
      <p:bldP spid="60" grpId="0"/>
      <p:bldP spid="67" grpId="0"/>
      <p:bldP spid="68" grpId="0"/>
      <p:bldP spid="69" grpId="0"/>
      <p:bldP spid="74" grpId="0"/>
      <p:bldP spid="75" grpId="0"/>
      <p:bldP spid="76" grpId="0"/>
      <p:bldP spid="77"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p:nvPr/>
        </p:nvPicPr>
        <p:blipFill>
          <a:blip r:embed="rId1"/>
        </p:blipFill>
        <p:spPr>
          <a:xfrm>
            <a:off x="3191351" y="2412841"/>
            <a:ext cx="952817" cy="267017"/>
          </a:xfrm>
          <a:prstGeom prst="rect">
            <a:avLst/>
          </a:prstGeom>
        </p:spPr>
      </p:pic>
      <p:sp>
        <p:nvSpPr>
          <p:cNvPr id="6" name="文本框 5"/>
          <p:cNvSpPr txBox="1"/>
          <p:nvPr/>
        </p:nvSpPr>
        <p:spPr>
          <a:xfrm>
            <a:off x="1468755" y="1911985"/>
            <a:ext cx="6206490" cy="3169285"/>
          </a:xfrm>
          <a:prstGeom prst="rect">
            <a:avLst/>
          </a:prstGeom>
          <a:noFill/>
        </p:spPr>
        <p:txBody>
          <a:bodyPr wrap="square" rtlCol="0">
            <a:spAutoFit/>
          </a:bodyPr>
          <a:p>
            <a:pPr indent="0" fontAlgn="auto">
              <a:lnSpc>
                <a:spcPct val="150000"/>
              </a:lnSpc>
            </a:pPr>
            <a:r>
              <a:rPr lang="en-US" altLang="zh-CN" sz="1600"/>
              <a:t>(1) </a:t>
            </a:r>
            <a:r>
              <a:rPr lang="zh-CN" altLang="en-US" sz="1600"/>
              <a:t>计算权重掩码</a:t>
            </a:r>
            <a:r>
              <a:rPr lang="en-US" altLang="zh-CN" sz="1600"/>
              <a:t>                                                            </a:t>
            </a:r>
            <a:r>
              <a:rPr lang="zh-CN" altLang="en-US" sz="1600"/>
              <a:t>，</a:t>
            </a:r>
            <a:endParaRPr lang="zh-CN" altLang="en-US" sz="1600"/>
          </a:p>
          <a:p>
            <a:pPr indent="0" fontAlgn="auto">
              <a:lnSpc>
                <a:spcPct val="150000"/>
              </a:lnSpc>
            </a:pPr>
            <a:r>
              <a:rPr lang="en-US" altLang="zh-CN" sz="1600"/>
              <a:t>(2) </a:t>
            </a:r>
            <a:r>
              <a:rPr lang="zh-CN" altLang="en-US" sz="1600"/>
              <a:t>将</a:t>
            </a:r>
            <a:r>
              <a:rPr lang="en-US" altLang="zh-CN" sz="1600"/>
              <a:t>M</a:t>
            </a:r>
            <a:r>
              <a:rPr lang="zh-CN" altLang="en-US" sz="1600"/>
              <a:t>上采样到和</a:t>
            </a:r>
            <a:r>
              <a:rPr lang="en-US" altLang="zh-CN" sz="1600"/>
              <a:t>          </a:t>
            </a:r>
            <a:r>
              <a:rPr lang="zh-CN" altLang="en-US" sz="1600"/>
              <a:t>一样的维度。</a:t>
            </a:r>
            <a:endParaRPr lang="zh-CN" altLang="en-US" sz="1600"/>
          </a:p>
          <a:p>
            <a:pPr indent="0" fontAlgn="auto">
              <a:lnSpc>
                <a:spcPct val="150000"/>
              </a:lnSpc>
            </a:pPr>
            <a:r>
              <a:rPr lang="en-US" altLang="zh-CN" sz="1600"/>
              <a:t>(3)</a:t>
            </a:r>
            <a:r>
              <a:rPr lang="zh-CN" altLang="en-US" sz="1600"/>
              <a:t>最终的输出特征如下：</a:t>
            </a:r>
            <a:endParaRPr lang="zh-CN" altLang="en-US" sz="1600"/>
          </a:p>
          <a:p>
            <a:pPr indent="0" fontAlgn="auto">
              <a:lnSpc>
                <a:spcPct val="150000"/>
              </a:lnSpc>
            </a:pPr>
            <a:endParaRPr lang="zh-CN" altLang="en-US" sz="1600"/>
          </a:p>
          <a:p>
            <a:pPr indent="0" fontAlgn="auto">
              <a:lnSpc>
                <a:spcPct val="150000"/>
              </a:lnSpc>
            </a:pPr>
            <a:endParaRPr lang="zh-CN" altLang="en-US" sz="1600"/>
          </a:p>
          <a:p>
            <a:pPr indent="0" fontAlgn="auto">
              <a:lnSpc>
                <a:spcPct val="150000"/>
              </a:lnSpc>
            </a:pPr>
            <a:r>
              <a:rPr lang="zh-CN" altLang="en-US" sz="1600"/>
              <a:t>其中</a:t>
            </a:r>
            <a:r>
              <a:rPr lang="en-US" altLang="zh-CN" sz="1600"/>
              <a:t>                             </a:t>
            </a:r>
            <a:r>
              <a:rPr lang="zh-CN" altLang="en-US" sz="1600"/>
              <a:t>，</a:t>
            </a:r>
            <a:r>
              <a:rPr lang="en-US" altLang="zh-CN" sz="1600"/>
              <a:t>                                                  </a:t>
            </a:r>
            <a:r>
              <a:rPr lang="zh-CN" altLang="en-US" sz="1600"/>
              <a:t>表示索引从</a:t>
            </a:r>
            <a:endParaRPr lang="zh-CN" altLang="en-US" sz="1600"/>
          </a:p>
          <a:p>
            <a:pPr indent="0" fontAlgn="auto">
              <a:lnSpc>
                <a:spcPct val="150000"/>
              </a:lnSpc>
            </a:pPr>
            <a:r>
              <a:rPr lang="zh-CN" altLang="en-US" sz="1600"/>
              <a:t>到</a:t>
            </a:r>
            <a:r>
              <a:rPr lang="en-US" altLang="zh-CN" sz="1600"/>
              <a:t>                     </a:t>
            </a:r>
            <a:r>
              <a:rPr lang="zh-CN" altLang="en-US" sz="1600"/>
              <a:t>的掩码。输出</a:t>
            </a:r>
            <a:endParaRPr lang="zh-CN" altLang="en-US" sz="1600"/>
          </a:p>
          <a:p>
            <a:pPr indent="457200"/>
            <a:endParaRPr lang="zh-CN" altLang="en-US" sz="1600"/>
          </a:p>
          <a:p>
            <a:endParaRPr lang="zh-CN" altLang="en-US" sz="1600"/>
          </a:p>
        </p:txBody>
      </p:sp>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effectLst>
                  <a:outerShdw blurRad="38100" dist="25400" dir="5400000" algn="ctr" rotWithShape="0">
                    <a:srgbClr val="6E747A">
                      <a:alpha val="43000"/>
                    </a:srgbClr>
                  </a:outerShdw>
                </a:effectLst>
                <a:cs typeface="+mn-ea"/>
                <a:sym typeface="+mn-lt"/>
              </a:rPr>
              <a:t>6</a:t>
            </a:r>
            <a:endParaRPr lang="en-US" altLang="zh-CN" sz="1600" b="1" dirty="0">
              <a:effectLst>
                <a:outerShdw blurRad="38100" dist="25400" dir="5400000" algn="ctr" rotWithShape="0">
                  <a:srgbClr val="6E747A">
                    <a:alpha val="43000"/>
                  </a:srgbClr>
                </a:outerShdw>
              </a:effectLst>
              <a:cs typeface="+mn-ea"/>
              <a:sym typeface="+mn-lt"/>
            </a:endParaRPr>
          </a:p>
        </p:txBody>
      </p:sp>
      <p:pic>
        <p:nvPicPr>
          <p:cNvPr id="3" name="图片 2"/>
          <p:cNvPicPr>
            <a:picLocks noChangeAspect="1"/>
          </p:cNvPicPr>
          <p:nvPr/>
        </p:nvPicPr>
        <p:blipFill>
          <a:blip r:embed="rId2"/>
          <a:stretch>
            <a:fillRect/>
          </a:stretch>
        </p:blipFill>
        <p:spPr>
          <a:xfrm>
            <a:off x="1162050" y="759460"/>
            <a:ext cx="6819900" cy="1152525"/>
          </a:xfrm>
          <a:prstGeom prst="rect">
            <a:avLst/>
          </a:prstGeom>
        </p:spPr>
      </p:pic>
      <p:sp>
        <p:nvSpPr>
          <p:cNvPr id="4" name="文本框 3"/>
          <p:cNvSpPr txBox="1"/>
          <p:nvPr/>
        </p:nvSpPr>
        <p:spPr>
          <a:xfrm>
            <a:off x="1160780" y="213995"/>
            <a:ext cx="6514465" cy="368300"/>
          </a:xfrm>
          <a:prstGeom prst="rect">
            <a:avLst/>
          </a:prstGeom>
          <a:noFill/>
        </p:spPr>
        <p:txBody>
          <a:bodyPr wrap="square" rtlCol="0">
            <a:spAutoFit/>
          </a:bodyPr>
          <a:p>
            <a:r>
              <a:rPr lang="zh-CN" altLang="en-US"/>
              <a:t>基于特征变换的</a:t>
            </a:r>
            <a:r>
              <a:rPr lang="en-US" altLang="zh-CN"/>
              <a:t>DFA(Dynamic Feature Aggregation)</a:t>
            </a:r>
            <a:r>
              <a:rPr lang="zh-CN" altLang="en-US"/>
              <a:t>模块</a:t>
            </a:r>
            <a:endParaRPr lang="zh-CN" altLang="en-US"/>
          </a:p>
        </p:txBody>
      </p:sp>
      <p:pic>
        <p:nvPicPr>
          <p:cNvPr id="5" name="图片 4"/>
          <p:cNvPicPr/>
          <p:nvPr/>
        </p:nvPicPr>
        <p:blipFill>
          <a:blip r:embed="rId3"/>
        </p:blipFill>
        <p:spPr>
          <a:xfrm>
            <a:off x="5870416" y="2020411"/>
            <a:ext cx="1543367" cy="267017"/>
          </a:xfrm>
          <a:prstGeom prst="rect">
            <a:avLst/>
          </a:prstGeom>
        </p:spPr>
      </p:pic>
      <p:pic>
        <p:nvPicPr>
          <p:cNvPr id="9" name="图片 8"/>
          <p:cNvPicPr>
            <a:picLocks noChangeAspect="1"/>
          </p:cNvPicPr>
          <p:nvPr/>
        </p:nvPicPr>
        <p:blipFill>
          <a:blip r:embed="rId4"/>
          <a:stretch>
            <a:fillRect/>
          </a:stretch>
        </p:blipFill>
        <p:spPr>
          <a:xfrm>
            <a:off x="4937125" y="2346960"/>
            <a:ext cx="2524125" cy="323850"/>
          </a:xfrm>
          <a:prstGeom prst="rect">
            <a:avLst/>
          </a:prstGeom>
        </p:spPr>
      </p:pic>
      <p:pic>
        <p:nvPicPr>
          <p:cNvPr id="12" name="图片 11"/>
          <p:cNvPicPr>
            <a:picLocks noChangeAspect="1"/>
          </p:cNvPicPr>
          <p:nvPr/>
        </p:nvPicPr>
        <p:blipFill>
          <a:blip r:embed="rId5"/>
          <a:stretch>
            <a:fillRect/>
          </a:stretch>
        </p:blipFill>
        <p:spPr>
          <a:xfrm>
            <a:off x="3240405" y="2041525"/>
            <a:ext cx="2466975" cy="266700"/>
          </a:xfrm>
          <a:prstGeom prst="rect">
            <a:avLst/>
          </a:prstGeom>
        </p:spPr>
      </p:pic>
      <p:pic>
        <p:nvPicPr>
          <p:cNvPr id="13" name="图片 12"/>
          <p:cNvPicPr>
            <a:picLocks noChangeAspect="1"/>
          </p:cNvPicPr>
          <p:nvPr/>
        </p:nvPicPr>
        <p:blipFill>
          <a:blip r:embed="rId6"/>
          <a:stretch>
            <a:fillRect/>
          </a:stretch>
        </p:blipFill>
        <p:spPr>
          <a:xfrm>
            <a:off x="2249805" y="3154680"/>
            <a:ext cx="3952875" cy="542925"/>
          </a:xfrm>
          <a:prstGeom prst="rect">
            <a:avLst/>
          </a:prstGeom>
        </p:spPr>
      </p:pic>
      <p:pic>
        <p:nvPicPr>
          <p:cNvPr id="11" name="图片 10"/>
          <p:cNvPicPr/>
          <p:nvPr/>
        </p:nvPicPr>
        <p:blipFill>
          <a:blip r:embed="rId7"/>
        </p:blipFill>
        <p:spPr>
          <a:xfrm>
            <a:off x="6804501" y="3874611"/>
            <a:ext cx="1333817" cy="247967"/>
          </a:xfrm>
          <a:prstGeom prst="rect">
            <a:avLst/>
          </a:prstGeom>
        </p:spPr>
      </p:pic>
      <p:pic>
        <p:nvPicPr>
          <p:cNvPr id="19" name="图片 18"/>
          <p:cNvPicPr>
            <a:picLocks noChangeAspect="1"/>
          </p:cNvPicPr>
          <p:nvPr/>
        </p:nvPicPr>
        <p:blipFill>
          <a:blip r:embed="rId8"/>
          <a:stretch>
            <a:fillRect/>
          </a:stretch>
        </p:blipFill>
        <p:spPr>
          <a:xfrm>
            <a:off x="1763395" y="4217670"/>
            <a:ext cx="942975" cy="333375"/>
          </a:xfrm>
          <a:prstGeom prst="rect">
            <a:avLst/>
          </a:prstGeom>
        </p:spPr>
      </p:pic>
      <p:pic>
        <p:nvPicPr>
          <p:cNvPr id="21" name="图片 20"/>
          <p:cNvPicPr>
            <a:picLocks noChangeAspect="1"/>
          </p:cNvPicPr>
          <p:nvPr/>
        </p:nvPicPr>
        <p:blipFill>
          <a:blip r:embed="rId9"/>
          <a:stretch>
            <a:fillRect/>
          </a:stretch>
        </p:blipFill>
        <p:spPr>
          <a:xfrm>
            <a:off x="3966845" y="4204970"/>
            <a:ext cx="1209675" cy="323850"/>
          </a:xfrm>
          <a:prstGeom prst="rect">
            <a:avLst/>
          </a:prstGeom>
        </p:spPr>
      </p:pic>
      <p:pic>
        <p:nvPicPr>
          <p:cNvPr id="22" name="图片 21"/>
          <p:cNvPicPr>
            <a:picLocks noChangeAspect="1"/>
          </p:cNvPicPr>
          <p:nvPr/>
        </p:nvPicPr>
        <p:blipFill>
          <a:blip r:embed="rId10"/>
          <a:stretch>
            <a:fillRect/>
          </a:stretch>
        </p:blipFill>
        <p:spPr>
          <a:xfrm>
            <a:off x="3453765" y="3767455"/>
            <a:ext cx="2324100" cy="409575"/>
          </a:xfrm>
          <a:prstGeom prst="rect">
            <a:avLst/>
          </a:prstGeom>
        </p:spPr>
      </p:pic>
      <p:pic>
        <p:nvPicPr>
          <p:cNvPr id="23" name="图片 22"/>
          <p:cNvPicPr>
            <a:picLocks noChangeAspect="1"/>
          </p:cNvPicPr>
          <p:nvPr/>
        </p:nvPicPr>
        <p:blipFill>
          <a:blip r:embed="rId11"/>
          <a:stretch>
            <a:fillRect/>
          </a:stretch>
        </p:blipFill>
        <p:spPr>
          <a:xfrm>
            <a:off x="1949450" y="3843655"/>
            <a:ext cx="1362075" cy="333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7</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sp>
        <p:nvSpPr>
          <p:cNvPr id="2" name="文本框 1"/>
          <p:cNvSpPr txBox="1"/>
          <p:nvPr/>
        </p:nvSpPr>
        <p:spPr>
          <a:xfrm>
            <a:off x="1280795" y="187960"/>
            <a:ext cx="5501005" cy="368300"/>
          </a:xfrm>
          <a:prstGeom prst="rect">
            <a:avLst/>
          </a:prstGeom>
          <a:noFill/>
        </p:spPr>
        <p:txBody>
          <a:bodyPr wrap="square" rtlCol="0">
            <a:spAutoFit/>
          </a:bodyPr>
          <a:p>
            <a:r>
              <a:rPr lang="zh-CN" altLang="en-US"/>
              <a:t>DFA的不同形式</a:t>
            </a:r>
            <a:endParaRPr lang="zh-CN" altLang="en-US"/>
          </a:p>
        </p:txBody>
      </p:sp>
      <p:pic>
        <p:nvPicPr>
          <p:cNvPr id="3" name="图片 2"/>
          <p:cNvPicPr/>
          <p:nvPr/>
        </p:nvPicPr>
        <p:blipFill>
          <a:blip r:embed="rId1"/>
        </p:blipFill>
        <p:spPr>
          <a:xfrm>
            <a:off x="2083594" y="800894"/>
            <a:ext cx="3896042" cy="2048192"/>
          </a:xfrm>
          <a:prstGeom prst="rect">
            <a:avLst/>
          </a:prstGeom>
        </p:spPr>
      </p:pic>
      <p:pic>
        <p:nvPicPr>
          <p:cNvPr id="4" name="图片 3"/>
          <p:cNvPicPr>
            <a:picLocks noChangeAspect="1"/>
          </p:cNvPicPr>
          <p:nvPr/>
        </p:nvPicPr>
        <p:blipFill>
          <a:blip r:embed="rId2"/>
          <a:stretch>
            <a:fillRect/>
          </a:stretch>
        </p:blipFill>
        <p:spPr>
          <a:xfrm>
            <a:off x="2083435" y="2849245"/>
            <a:ext cx="4000500" cy="1943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8</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sp>
        <p:nvSpPr>
          <p:cNvPr id="4" name="文本框 3"/>
          <p:cNvSpPr txBox="1"/>
          <p:nvPr/>
        </p:nvSpPr>
        <p:spPr>
          <a:xfrm>
            <a:off x="977900" y="304800"/>
            <a:ext cx="4572000" cy="645160"/>
          </a:xfrm>
          <a:prstGeom prst="rect">
            <a:avLst/>
          </a:prstGeom>
          <a:noFill/>
        </p:spPr>
        <p:txBody>
          <a:bodyPr wrap="square" rtlCol="0" anchor="t">
            <a:spAutoFit/>
          </a:bodyPr>
          <a:p>
            <a:r>
              <a:rPr lang="en-US" altLang="zh-CN"/>
              <a:t>DyFADet</a:t>
            </a:r>
            <a:r>
              <a:rPr lang="zh-CN" altLang="en-US"/>
              <a:t>模型</a:t>
            </a:r>
            <a:endParaRPr lang="zh-CN" altLang="en-US"/>
          </a:p>
          <a:p>
            <a:endParaRPr lang="zh-CN" altLang="en-US"/>
          </a:p>
        </p:txBody>
      </p:sp>
      <p:pic>
        <p:nvPicPr>
          <p:cNvPr id="5" name="图片 4"/>
          <p:cNvPicPr>
            <a:picLocks noChangeAspect="1"/>
          </p:cNvPicPr>
          <p:nvPr/>
        </p:nvPicPr>
        <p:blipFill>
          <a:blip r:embed="rId1"/>
          <a:stretch>
            <a:fillRect/>
          </a:stretch>
        </p:blipFill>
        <p:spPr>
          <a:xfrm>
            <a:off x="1113790" y="628015"/>
            <a:ext cx="6916420" cy="4163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8789670" y="4791710"/>
            <a:ext cx="276860" cy="295910"/>
          </a:xfrm>
          <a:prstGeom prst="rect">
            <a:avLst/>
          </a:prstGeom>
          <a:noFill/>
        </p:spPr>
        <p:txBody>
          <a:bodyPr wrap="square" rtlCol="0">
            <a:noAutofit/>
            <a:scene3d>
              <a:camera prst="orthographicFront"/>
              <a:lightRig rig="threePt" dir="t"/>
            </a:scene3d>
          </a:bodyPr>
          <a:p>
            <a:r>
              <a:rPr lang="en-US" altLang="zh-CN" sz="1600" b="1" dirty="0">
                <a:solidFill>
                  <a:schemeClr val="tx1"/>
                </a:solidFill>
                <a:effectLst>
                  <a:outerShdw blurRad="38100" dist="25400" dir="5400000" algn="ctr" rotWithShape="0">
                    <a:srgbClr val="6E747A">
                      <a:alpha val="43000"/>
                    </a:srgbClr>
                  </a:outerShdw>
                </a:effectLst>
                <a:cs typeface="+mn-ea"/>
                <a:sym typeface="+mn-lt"/>
              </a:rPr>
              <a:t>9</a:t>
            </a:r>
            <a:endParaRPr lang="en-US" altLang="zh-CN" sz="1600" b="1" dirty="0">
              <a:solidFill>
                <a:schemeClr val="tx1"/>
              </a:solidFill>
              <a:effectLst>
                <a:outerShdw blurRad="38100" dist="25400" dir="5400000" algn="ctr" rotWithShape="0">
                  <a:srgbClr val="6E747A">
                    <a:alpha val="43000"/>
                  </a:srgbClr>
                </a:outerShdw>
              </a:effectLst>
              <a:cs typeface="+mn-ea"/>
              <a:sym typeface="+mn-lt"/>
            </a:endParaRPr>
          </a:p>
        </p:txBody>
      </p:sp>
      <p:pic>
        <p:nvPicPr>
          <p:cNvPr id="3" name="图片 2"/>
          <p:cNvPicPr>
            <a:picLocks noChangeAspect="1"/>
          </p:cNvPicPr>
          <p:nvPr/>
        </p:nvPicPr>
        <p:blipFill>
          <a:blip r:embed="rId1"/>
          <a:stretch>
            <a:fillRect/>
          </a:stretch>
        </p:blipFill>
        <p:spPr>
          <a:xfrm>
            <a:off x="3540125" y="2750820"/>
            <a:ext cx="5448300" cy="1790065"/>
          </a:xfrm>
          <a:prstGeom prst="rect">
            <a:avLst/>
          </a:prstGeom>
        </p:spPr>
      </p:pic>
      <p:pic>
        <p:nvPicPr>
          <p:cNvPr id="6" name="图片 5"/>
          <p:cNvPicPr>
            <a:picLocks noChangeAspect="1"/>
          </p:cNvPicPr>
          <p:nvPr/>
        </p:nvPicPr>
        <p:blipFill>
          <a:blip r:embed="rId2"/>
          <a:stretch>
            <a:fillRect/>
          </a:stretch>
        </p:blipFill>
        <p:spPr>
          <a:xfrm>
            <a:off x="3509010" y="739775"/>
            <a:ext cx="5466715" cy="1760220"/>
          </a:xfrm>
          <a:prstGeom prst="rect">
            <a:avLst/>
          </a:prstGeom>
        </p:spPr>
      </p:pic>
      <p:pic>
        <p:nvPicPr>
          <p:cNvPr id="7" name="图片 6"/>
          <p:cNvPicPr>
            <a:picLocks noChangeAspect="1"/>
          </p:cNvPicPr>
          <p:nvPr/>
        </p:nvPicPr>
        <p:blipFill>
          <a:blip r:embed="rId3"/>
          <a:stretch>
            <a:fillRect/>
          </a:stretch>
        </p:blipFill>
        <p:spPr>
          <a:xfrm>
            <a:off x="864235" y="520065"/>
            <a:ext cx="2371725" cy="2343150"/>
          </a:xfrm>
          <a:prstGeom prst="rect">
            <a:avLst/>
          </a:prstGeom>
        </p:spPr>
      </p:pic>
      <p:pic>
        <p:nvPicPr>
          <p:cNvPr id="8" name="图片 7"/>
          <p:cNvPicPr>
            <a:picLocks noChangeAspect="1"/>
          </p:cNvPicPr>
          <p:nvPr/>
        </p:nvPicPr>
        <p:blipFill>
          <a:blip r:embed="rId4"/>
          <a:stretch>
            <a:fillRect/>
          </a:stretch>
        </p:blipFill>
        <p:spPr>
          <a:xfrm>
            <a:off x="450850" y="3146425"/>
            <a:ext cx="3070860" cy="765810"/>
          </a:xfrm>
          <a:prstGeom prst="rect">
            <a:avLst/>
          </a:prstGeom>
        </p:spPr>
      </p:pic>
      <p:pic>
        <p:nvPicPr>
          <p:cNvPr id="9" name="图片 8"/>
          <p:cNvPicPr>
            <a:picLocks noChangeAspect="1"/>
          </p:cNvPicPr>
          <p:nvPr/>
        </p:nvPicPr>
        <p:blipFill>
          <a:blip r:embed="rId5"/>
          <a:stretch>
            <a:fillRect/>
          </a:stretch>
        </p:blipFill>
        <p:spPr>
          <a:xfrm>
            <a:off x="409575" y="4196080"/>
            <a:ext cx="2657475" cy="428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p="http://schemas.openxmlformats.org/presentationml/2006/main">
  <p:tag name="TABLE_ENDDRAG_ORIGIN_RECT" val="605*332"/>
  <p:tag name="TABLE_ENDDRAG_RECT" val="73*58*605*332"/>
</p:tagLst>
</file>

<file path=ppt/tags/tag2.xml><?xml version="1.0" encoding="utf-8"?>
<p:tagLst xmlns:p="http://schemas.openxmlformats.org/presentationml/2006/main">
  <p:tag name="commondata" val="eyJoZGlkIjoiMDJiMjU4MTkyMWE1ZjUxOTMxOWRkNGVmYWIxOTk3OD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WPS 演示</Application>
  <PresentationFormat>On-screen Show (16:9)</PresentationFormat>
  <Paragraphs>351</Paragraphs>
  <Slides>10</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Times New Roman</vt:lpstr>
      <vt:lpstr>Calibri</vt:lpstr>
      <vt:lpstr>等线</vt:lpstr>
      <vt:lpstr>微软雅黑</vt:lpstr>
      <vt:lpstr>Arial Unicode MS</vt:lpstr>
      <vt:lpstr>Calibri Light</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学习情况汇报</dc:title>
  <dc:creator>MindShow.fun</dc:creator>
  <dc:subject>副标题在这里</dc:subject>
  <cp:lastModifiedBy>WPS_1591183863</cp:lastModifiedBy>
  <cp:revision>51</cp:revision>
  <dcterms:created xsi:type="dcterms:W3CDTF">2023-10-07T01:01:00Z</dcterms:created>
  <dcterms:modified xsi:type="dcterms:W3CDTF">2024-07-16T12:45:00Z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26EE99A052924C78AE666501556A9DBA_13</vt:lpwstr>
  </property>
  <property fmtid="{D5CDD505-2E9C-101B-9397-08002B2CF9AE}" pid="3" name="KSOProductBuildVer">
    <vt:lpwstr>2052-12.1.0.17147</vt:lpwstr>
  </property>
</Properties>
</file>