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4"/>
  </p:notesMasterIdLst>
  <p:handoutMasterIdLst>
    <p:handoutMasterId r:id="rId18"/>
  </p:handoutMasterIdLst>
  <p:sldIdLst>
    <p:sldId id="468" r:id="rId4"/>
    <p:sldId id="498" r:id="rId5"/>
    <p:sldId id="470" r:id="rId6"/>
    <p:sldId id="524" r:id="rId7"/>
    <p:sldId id="501" r:id="rId8"/>
    <p:sldId id="502" r:id="rId9"/>
    <p:sldId id="503" r:id="rId10"/>
    <p:sldId id="504" r:id="rId11"/>
    <p:sldId id="541" r:id="rId12"/>
    <p:sldId id="512" r:id="rId13"/>
    <p:sldId id="525" r:id="rId15"/>
    <p:sldId id="505" r:id="rId16"/>
    <p:sldId id="506" r:id="rId17"/>
  </p:sldIdLst>
  <p:sldSz cx="9144000" cy="5143500" type="screen16x9"/>
  <p:notesSz cx="6858000" cy="9144000"/>
  <p:custDataLst>
    <p:tags r:id="rId2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userDrawn="1">
          <p15:clr>
            <a:srgbClr val="A4A3A4"/>
          </p15:clr>
        </p15:guide>
        <p15:guide id="2" pos="5618" userDrawn="1">
          <p15:clr>
            <a:srgbClr val="A4A3A4"/>
          </p15:clr>
        </p15:guide>
        <p15:guide id="4" orient="horz" pos="2874" userDrawn="1">
          <p15:clr>
            <a:srgbClr val="A4A3A4"/>
          </p15:clr>
        </p15:guide>
        <p15:guide id="5" orient="horz" pos="3110" userDrawn="1">
          <p15:clr>
            <a:srgbClr val="A4A3A4"/>
          </p15:clr>
        </p15:guide>
        <p15:guide id="6" orient="horz" pos="3017" userDrawn="1">
          <p15:clr>
            <a:srgbClr val="A4A3A4"/>
          </p15:clr>
        </p15:guide>
        <p15:guide id="7"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4"/>
    <a:srgbClr val="E38730"/>
    <a:srgbClr val="495589"/>
    <a:srgbClr val="D3DED8"/>
    <a:srgbClr val="F4F1E8"/>
    <a:srgbClr val="BEB5A6"/>
    <a:srgbClr val="8091A5"/>
    <a:srgbClr val="D3CDC3"/>
    <a:srgbClr val="EAE7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36"/>
        <p:guide pos="5618"/>
        <p:guide orient="horz" pos="2874"/>
        <p:guide orient="horz" pos="3110"/>
        <p:guide orient="horz" pos="3017"/>
        <p:guide pos="293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4.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dirty="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16.png"/><Relationship Id="rId3" Type="http://schemas.openxmlformats.org/officeDocument/2006/relationships/tags" Target="../tags/tag11.xml"/><Relationship Id="rId2" Type="http://schemas.openxmlformats.org/officeDocument/2006/relationships/tags" Target="../tags/tag10.xml"/><Relationship Id="rId11" Type="http://schemas.openxmlformats.org/officeDocument/2006/relationships/notesSlide" Target="../notesSlides/notesSlide1.xml"/><Relationship Id="rId10"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5.png"/><Relationship Id="rId5" Type="http://schemas.openxmlformats.org/officeDocument/2006/relationships/tags" Target="../tags/tag4.xml"/><Relationship Id="rId4" Type="http://schemas.openxmlformats.org/officeDocument/2006/relationships/image" Target="../media/image4.png"/><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6.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bwMode="auto">
          <a:xfrm>
            <a:off x="1863283" y="3419156"/>
            <a:ext cx="2728815" cy="252730"/>
          </a:xfrm>
          <a:prstGeom prst="rect">
            <a:avLst/>
          </a:prstGeom>
        </p:spPr>
        <p:txBody>
          <a:bodyPr wrap="square">
            <a:spAutoFit/>
          </a:bodyPr>
          <a:lstStyle/>
          <a:p>
            <a:pPr>
              <a:defRPr/>
            </a:pPr>
            <a:r>
              <a:rPr lang="zh-CN" altLang="en-US" sz="1050" kern="100" dirty="0">
                <a:solidFill>
                  <a:srgbClr val="495589"/>
                </a:solidFill>
                <a:cs typeface="+mn-ea"/>
                <a:sym typeface="+mn-lt"/>
              </a:rPr>
              <a:t> </a:t>
            </a:r>
            <a:endParaRPr lang="zh-CN" altLang="en-US" sz="1050" kern="100" dirty="0">
              <a:solidFill>
                <a:srgbClr val="495589"/>
              </a:solidFill>
              <a:cs typeface="+mn-ea"/>
              <a:sym typeface="+mn-lt"/>
            </a:endParaRPr>
          </a:p>
        </p:txBody>
      </p:sp>
      <p:sp>
        <p:nvSpPr>
          <p:cNvPr id="28" name="矩形 27"/>
          <p:cNvSpPr/>
          <p:nvPr/>
        </p:nvSpPr>
        <p:spPr bwMode="auto">
          <a:xfrm>
            <a:off x="1770380" y="1317625"/>
            <a:ext cx="6270625" cy="975995"/>
          </a:xfrm>
          <a:prstGeom prst="rect">
            <a:avLst/>
          </a:prstGeom>
        </p:spPr>
        <p:txBody>
          <a:bodyPr wrap="none">
            <a:noAutofit/>
          </a:bodyPr>
          <a:lstStyle/>
          <a:p>
            <a:pPr algn="l">
              <a:defRPr/>
            </a:pPr>
            <a:r>
              <a:rPr lang="zh-CN" altLang="en-US" sz="2000" b="1" kern="100" dirty="0">
                <a:solidFill>
                  <a:srgbClr val="495589"/>
                </a:solidFill>
                <a:cs typeface="+mn-ea"/>
                <a:sym typeface="+mn-lt"/>
              </a:rPr>
              <a:t>UniMD: Towards Unifying Moment Retrieval and</a:t>
            </a:r>
            <a:endParaRPr lang="zh-CN" altLang="en-US" sz="2000" b="1" kern="100" dirty="0">
              <a:solidFill>
                <a:srgbClr val="495589"/>
              </a:solidFill>
              <a:cs typeface="+mn-ea"/>
              <a:sym typeface="+mn-lt"/>
            </a:endParaRPr>
          </a:p>
          <a:p>
            <a:pPr algn="l">
              <a:defRPr/>
            </a:pPr>
            <a:r>
              <a:rPr lang="zh-CN" altLang="en-US" sz="2000" b="1" kern="100" dirty="0">
                <a:solidFill>
                  <a:srgbClr val="495589"/>
                </a:solidFill>
                <a:cs typeface="+mn-ea"/>
                <a:sym typeface="+mn-lt"/>
              </a:rPr>
              <a:t>Temporal Action Detection</a:t>
            </a:r>
            <a:endParaRPr lang="zh-CN" altLang="en-US" sz="2000" b="1" kern="100" dirty="0">
              <a:solidFill>
                <a:srgbClr val="495589"/>
              </a:solidFill>
              <a:cs typeface="+mn-ea"/>
              <a:sym typeface="+mn-lt"/>
            </a:endParaRPr>
          </a:p>
        </p:txBody>
      </p:sp>
      <p:sp>
        <p:nvSpPr>
          <p:cNvPr id="24" name="文本框 23"/>
          <p:cNvSpPr txBox="1"/>
          <p:nvPr/>
        </p:nvSpPr>
        <p:spPr>
          <a:xfrm>
            <a:off x="1770384" y="2157632"/>
            <a:ext cx="6085114" cy="460375"/>
          </a:xfrm>
          <a:prstGeom prst="rect">
            <a:avLst/>
          </a:prstGeom>
          <a:noFill/>
        </p:spPr>
        <p:txBody>
          <a:bodyPr wrap="square">
            <a:spAutoFit/>
          </a:bodyPr>
          <a:lstStyle/>
          <a:p>
            <a:pPr>
              <a:lnSpc>
                <a:spcPct val="150000"/>
              </a:lnSpc>
            </a:pPr>
            <a:r>
              <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rPr>
              <a:t>统一的视频检索和时序动作检测</a:t>
            </a:r>
            <a:endPar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a:off x="1863057" y="2804410"/>
            <a:ext cx="366503" cy="0"/>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863090" y="3196590"/>
            <a:ext cx="6105525" cy="857250"/>
          </a:xfrm>
          <a:prstGeom prst="rect">
            <a:avLst/>
          </a:prstGeom>
        </p:spPr>
      </p:pic>
      <p:sp>
        <p:nvSpPr>
          <p:cNvPr id="5" name="文本框 4"/>
          <p:cNvSpPr txBox="1"/>
          <p:nvPr/>
        </p:nvSpPr>
        <p:spPr>
          <a:xfrm>
            <a:off x="8561070" y="4789170"/>
            <a:ext cx="358140" cy="299085"/>
          </a:xfrm>
          <a:prstGeom prst="rect">
            <a:avLst/>
          </a:prstGeom>
          <a:noFill/>
        </p:spPr>
        <p:txBody>
          <a:bodyPr wrap="square" rtlCol="0">
            <a:spAutoFit/>
          </a:bodyPr>
          <a:p>
            <a:r>
              <a:rPr lang="en-US" altLang="zh-CN"/>
              <a:t>1</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解码器部分</a:t>
            </a:r>
            <a:endParaRPr lang="zh-CN" altLang="en-US" dirty="0">
              <a:sym typeface="+mn-lt"/>
            </a:endParaRPr>
          </a:p>
        </p:txBody>
      </p:sp>
      <p:pic>
        <p:nvPicPr>
          <p:cNvPr id="2" name="图片 1"/>
          <p:cNvPicPr>
            <a:picLocks noChangeAspect="1"/>
          </p:cNvPicPr>
          <p:nvPr/>
        </p:nvPicPr>
        <p:blipFill>
          <a:blip r:embed="rId1"/>
          <a:stretch>
            <a:fillRect/>
          </a:stretch>
        </p:blipFill>
        <p:spPr>
          <a:xfrm>
            <a:off x="661670" y="605790"/>
            <a:ext cx="7820660" cy="1459865"/>
          </a:xfrm>
          <a:prstGeom prst="rect">
            <a:avLst/>
          </a:prstGeom>
        </p:spPr>
      </p:pic>
      <p:sp>
        <p:nvSpPr>
          <p:cNvPr id="3" name="矩形 2"/>
          <p:cNvSpPr/>
          <p:nvPr>
            <p:custDataLst>
              <p:tags r:id="rId2"/>
            </p:custDataLst>
          </p:nvPr>
        </p:nvSpPr>
        <p:spPr>
          <a:xfrm>
            <a:off x="661670" y="2065937"/>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sz="2400" b="0" i="0" u="none" strike="noStrike" kern="1200" cap="none" spc="0" normalizeH="0" baseline="0" noProof="0" dirty="0">
                <a:ln>
                  <a:noFill/>
                </a:ln>
                <a:solidFill>
                  <a:srgbClr val="495589"/>
                </a:solidFill>
                <a:effectLst/>
                <a:uLnTx/>
                <a:uFillTx/>
                <a:cs typeface="+mn-ea"/>
                <a:sym typeface="+mn-lt"/>
              </a:rPr>
              <a:t>分类头</a:t>
            </a:r>
            <a:endParaRPr kumimoji="0" lang="zh-CN" sz="2400" b="0" i="0" u="none" strike="noStrike" kern="1200" cap="none" spc="0" normalizeH="0" baseline="0" noProof="0" dirty="0">
              <a:ln>
                <a:noFill/>
              </a:ln>
              <a:solidFill>
                <a:srgbClr val="495589"/>
              </a:solidFill>
              <a:effectLst/>
              <a:uLnTx/>
              <a:uFillTx/>
              <a:cs typeface="+mn-ea"/>
              <a:sym typeface="+mn-lt"/>
            </a:endParaRPr>
          </a:p>
        </p:txBody>
      </p:sp>
      <p:sp>
        <p:nvSpPr>
          <p:cNvPr id="4" name="矩形 3"/>
          <p:cNvSpPr/>
          <p:nvPr>
            <p:custDataLst>
              <p:tags r:id="rId3"/>
            </p:custDataLst>
          </p:nvPr>
        </p:nvSpPr>
        <p:spPr>
          <a:xfrm>
            <a:off x="661670" y="2429510"/>
            <a:ext cx="3910330" cy="2358390"/>
          </a:xfrm>
          <a:prstGeom prst="rect">
            <a:avLst/>
          </a:prstGeom>
        </p:spPr>
        <p:txBody>
          <a:bodyPr wrap="square">
            <a:noAutofit/>
          </a:bodyPr>
          <a:p>
            <a:pPr>
              <a:lnSpc>
                <a:spcPct val="150000"/>
              </a:lnSpc>
              <a:spcBef>
                <a:spcPts val="600"/>
              </a:spcBef>
            </a:pPr>
            <a:r>
              <a:rPr sz="1400" dirty="0">
                <a:solidFill>
                  <a:schemeClr val="tx1">
                    <a:lumMod val="50000"/>
                    <a:lumOff val="50000"/>
                  </a:schemeClr>
                </a:solidFill>
                <a:cs typeface="+mn-ea"/>
                <a:sym typeface="+mn-lt"/>
              </a:rPr>
              <a:t>分类头由两个常规卷积层和一个查询相关卷积分类器组成</a:t>
            </a:r>
            <a:r>
              <a:rPr lang="zh-CN" sz="1400" dirty="0">
                <a:solidFill>
                  <a:schemeClr val="tx1">
                    <a:lumMod val="50000"/>
                    <a:lumOff val="50000"/>
                  </a:schemeClr>
                </a:solidFill>
                <a:cs typeface="+mn-ea"/>
                <a:sym typeface="+mn-lt"/>
              </a:rPr>
              <a:t>。计算时间视觉特征和文本嵌入之间的内积，产生反映给定查询的语义的相似性分，通过Sigmoid函数传递，以获得0和1之间的语义得分。</a:t>
            </a:r>
            <a:endParaRPr lang="zh-CN" sz="1400" dirty="0">
              <a:solidFill>
                <a:schemeClr val="tx1">
                  <a:lumMod val="50000"/>
                  <a:lumOff val="50000"/>
                </a:schemeClr>
              </a:solidFill>
              <a:cs typeface="+mn-ea"/>
              <a:sym typeface="+mn-lt"/>
            </a:endParaRPr>
          </a:p>
        </p:txBody>
      </p:sp>
      <p:pic>
        <p:nvPicPr>
          <p:cNvPr id="5" name="图片 4"/>
          <p:cNvPicPr>
            <a:picLocks noChangeAspect="1"/>
          </p:cNvPicPr>
          <p:nvPr/>
        </p:nvPicPr>
        <p:blipFill>
          <a:blip r:embed="rId4"/>
          <a:stretch>
            <a:fillRect/>
          </a:stretch>
        </p:blipFill>
        <p:spPr>
          <a:xfrm>
            <a:off x="906780" y="4095750"/>
            <a:ext cx="3420110" cy="723265"/>
          </a:xfrm>
          <a:prstGeom prst="rect">
            <a:avLst/>
          </a:prstGeom>
        </p:spPr>
      </p:pic>
      <p:sp>
        <p:nvSpPr>
          <p:cNvPr id="6" name="矩形 5"/>
          <p:cNvSpPr/>
          <p:nvPr>
            <p:custDataLst>
              <p:tags r:id="rId5"/>
            </p:custDataLst>
          </p:nvPr>
        </p:nvSpPr>
        <p:spPr>
          <a:xfrm>
            <a:off x="4595495" y="2065937"/>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sz="2400" b="0" i="0" u="none" strike="noStrike" kern="1200" cap="none" spc="0" normalizeH="0" baseline="0" noProof="0" dirty="0">
                <a:ln>
                  <a:noFill/>
                </a:ln>
                <a:solidFill>
                  <a:srgbClr val="495589"/>
                </a:solidFill>
                <a:effectLst/>
                <a:uLnTx/>
                <a:uFillTx/>
                <a:cs typeface="+mn-ea"/>
                <a:sym typeface="+mn-lt"/>
              </a:rPr>
              <a:t>回归头</a:t>
            </a:r>
            <a:endParaRPr kumimoji="0" lang="zh-CN" sz="2400" b="0" i="0" u="none" strike="noStrike" kern="1200" cap="none" spc="0" normalizeH="0" baseline="0" noProof="0" dirty="0">
              <a:ln>
                <a:noFill/>
              </a:ln>
              <a:solidFill>
                <a:srgbClr val="495589"/>
              </a:solidFill>
              <a:effectLst/>
              <a:uLnTx/>
              <a:uFillTx/>
              <a:cs typeface="+mn-ea"/>
              <a:sym typeface="+mn-lt"/>
            </a:endParaRPr>
          </a:p>
        </p:txBody>
      </p:sp>
      <p:sp>
        <p:nvSpPr>
          <p:cNvPr id="7" name="矩形 6"/>
          <p:cNvSpPr/>
          <p:nvPr>
            <p:custDataLst>
              <p:tags r:id="rId6"/>
            </p:custDataLst>
          </p:nvPr>
        </p:nvSpPr>
        <p:spPr>
          <a:xfrm>
            <a:off x="4595495" y="2429510"/>
            <a:ext cx="3910330" cy="1340485"/>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回归头</a:t>
            </a:r>
            <a:r>
              <a:rPr sz="1400" dirty="0">
                <a:solidFill>
                  <a:schemeClr val="tx1">
                    <a:lumMod val="50000"/>
                    <a:lumOff val="50000"/>
                  </a:schemeClr>
                </a:solidFill>
                <a:cs typeface="+mn-ea"/>
                <a:sym typeface="+mn-lt"/>
              </a:rPr>
              <a:t>由两个常规卷积层和一个查询相关卷积</a:t>
            </a:r>
            <a:r>
              <a:rPr lang="zh-CN" sz="1400" dirty="0">
                <a:solidFill>
                  <a:schemeClr val="tx1">
                    <a:lumMod val="50000"/>
                    <a:lumOff val="50000"/>
                  </a:schemeClr>
                </a:solidFill>
                <a:cs typeface="+mn-ea"/>
                <a:sym typeface="+mn-lt"/>
              </a:rPr>
              <a:t>层</a:t>
            </a:r>
            <a:r>
              <a:rPr sz="1400" dirty="0">
                <a:solidFill>
                  <a:schemeClr val="tx1">
                    <a:lumMod val="50000"/>
                    <a:lumOff val="50000"/>
                  </a:schemeClr>
                </a:solidFill>
                <a:cs typeface="+mn-ea"/>
                <a:sym typeface="+mn-lt"/>
              </a:rPr>
              <a:t>组成</a:t>
            </a:r>
            <a:r>
              <a:rPr lang="zh-CN" sz="1400" dirty="0">
                <a:solidFill>
                  <a:schemeClr val="tx1">
                    <a:lumMod val="50000"/>
                    <a:lumOff val="50000"/>
                  </a:schemeClr>
                </a:solidFill>
                <a:cs typeface="+mn-ea"/>
                <a:sym typeface="+mn-lt"/>
              </a:rPr>
              <a:t>。由于文本编码器是以分类为目的训练的，因此不能直接用于回归。为此引入了一个查询转换分支，负责语义转换。</a:t>
            </a:r>
            <a:endParaRPr 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p:txBody>
      </p:sp>
      <p:pic>
        <p:nvPicPr>
          <p:cNvPr id="10" name="图片 9"/>
          <p:cNvPicPr>
            <a:picLocks noChangeAspect="1"/>
          </p:cNvPicPr>
          <p:nvPr/>
        </p:nvPicPr>
        <p:blipFill>
          <a:blip r:embed="rId7"/>
          <a:stretch>
            <a:fillRect/>
          </a:stretch>
        </p:blipFill>
        <p:spPr>
          <a:xfrm>
            <a:off x="5469255" y="3794125"/>
            <a:ext cx="2162810" cy="396875"/>
          </a:xfrm>
          <a:prstGeom prst="rect">
            <a:avLst/>
          </a:prstGeom>
        </p:spPr>
      </p:pic>
      <p:pic>
        <p:nvPicPr>
          <p:cNvPr id="16" name="图片 15"/>
          <p:cNvPicPr>
            <a:picLocks noChangeAspect="1"/>
          </p:cNvPicPr>
          <p:nvPr/>
        </p:nvPicPr>
        <p:blipFill>
          <a:blip r:embed="rId8"/>
          <a:stretch>
            <a:fillRect/>
          </a:stretch>
        </p:blipFill>
        <p:spPr>
          <a:xfrm>
            <a:off x="6312535" y="4157345"/>
            <a:ext cx="346710" cy="324485"/>
          </a:xfrm>
          <a:prstGeom prst="rect">
            <a:avLst/>
          </a:prstGeom>
        </p:spPr>
      </p:pic>
      <p:sp>
        <p:nvSpPr>
          <p:cNvPr id="30" name="文本框 29"/>
          <p:cNvSpPr txBox="1"/>
          <p:nvPr/>
        </p:nvSpPr>
        <p:spPr>
          <a:xfrm>
            <a:off x="4681220" y="4095750"/>
            <a:ext cx="3923665" cy="345440"/>
          </a:xfrm>
          <a:prstGeom prst="rect">
            <a:avLst/>
          </a:prstGeom>
          <a:noFill/>
        </p:spPr>
        <p:txBody>
          <a:bodyPr wrap="square" rtlCol="0">
            <a:noAutofit/>
          </a:bodyPr>
          <a:p>
            <a:pPr>
              <a:lnSpc>
                <a:spcPct val="150000"/>
              </a:lnSpc>
              <a:spcBef>
                <a:spcPts val="600"/>
              </a:spcBef>
            </a:pPr>
            <a:r>
              <a:rPr lang="zh-CN" dirty="0">
                <a:solidFill>
                  <a:schemeClr val="tx1">
                    <a:lumMod val="50000"/>
                    <a:lumOff val="50000"/>
                  </a:schemeClr>
                </a:solidFill>
                <a:cs typeface="+mn-ea"/>
                <a:sym typeface="+mn-lt"/>
              </a:rPr>
              <a:t>查询相关卷积层采用</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做为卷积核执行回归。</a:t>
            </a:r>
            <a:endParaRPr lang="zh-CN" altLang="en-US"/>
          </a:p>
        </p:txBody>
      </p:sp>
      <p:pic>
        <p:nvPicPr>
          <p:cNvPr id="65" name="图片 64"/>
          <p:cNvPicPr>
            <a:picLocks noChangeAspect="1"/>
          </p:cNvPicPr>
          <p:nvPr/>
        </p:nvPicPr>
        <p:blipFill>
          <a:blip r:embed="rId9"/>
          <a:stretch>
            <a:fillRect/>
          </a:stretch>
        </p:blipFill>
        <p:spPr>
          <a:xfrm>
            <a:off x="4920615" y="4468495"/>
            <a:ext cx="3130550" cy="665480"/>
          </a:xfrm>
          <a:prstGeom prst="rect">
            <a:avLst/>
          </a:prstGeom>
        </p:spPr>
      </p:pic>
      <p:sp>
        <p:nvSpPr>
          <p:cNvPr id="66" name="文本框 65"/>
          <p:cNvSpPr txBox="1"/>
          <p:nvPr/>
        </p:nvSpPr>
        <p:spPr>
          <a:xfrm>
            <a:off x="8482330" y="4789170"/>
            <a:ext cx="436880" cy="299085"/>
          </a:xfrm>
          <a:prstGeom prst="rect">
            <a:avLst/>
          </a:prstGeom>
          <a:noFill/>
        </p:spPr>
        <p:txBody>
          <a:bodyPr wrap="square" rtlCol="0">
            <a:spAutoFit/>
          </a:bodyPr>
          <a:p>
            <a:r>
              <a:rPr lang="en-US" altLang="zh-CN"/>
              <a:t>10</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718559" y="141873"/>
            <a:ext cx="170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任务融合学习</a:t>
            </a:r>
            <a:endParaRPr lang="zh-CN" altLang="en-US" dirty="0">
              <a:sym typeface="+mn-lt"/>
            </a:endParaRPr>
          </a:p>
        </p:txBody>
      </p:sp>
      <p:sp>
        <p:nvSpPr>
          <p:cNvPr id="66" name="文本框 65"/>
          <p:cNvSpPr txBox="1"/>
          <p:nvPr/>
        </p:nvSpPr>
        <p:spPr>
          <a:xfrm>
            <a:off x="8561070" y="4789170"/>
            <a:ext cx="582295" cy="299085"/>
          </a:xfrm>
          <a:prstGeom prst="rect">
            <a:avLst/>
          </a:prstGeom>
          <a:noFill/>
        </p:spPr>
        <p:txBody>
          <a:bodyPr wrap="square" rtlCol="0">
            <a:spAutoFit/>
          </a:bodyPr>
          <a:p>
            <a:r>
              <a:rPr lang="en-US" altLang="zh-CN"/>
              <a:t>11</a:t>
            </a:r>
            <a:endParaRPr lang="en-US" altLang="zh-CN"/>
          </a:p>
        </p:txBody>
      </p:sp>
      <p:sp>
        <p:nvSpPr>
          <p:cNvPr id="8" name="文本框 7"/>
          <p:cNvSpPr txBox="1"/>
          <p:nvPr/>
        </p:nvSpPr>
        <p:spPr>
          <a:xfrm>
            <a:off x="1238250" y="652145"/>
            <a:ext cx="6830060" cy="3322955"/>
          </a:xfrm>
          <a:prstGeom prst="rect">
            <a:avLst/>
          </a:prstGeom>
          <a:noFill/>
        </p:spPr>
        <p:txBody>
          <a:bodyPr wrap="square" rtlCol="0">
            <a:spAutoFit/>
          </a:bodyPr>
          <a:p>
            <a:pPr fontAlgn="auto">
              <a:lnSpc>
                <a:spcPct val="150000"/>
              </a:lnSpc>
            </a:pPr>
            <a:r>
              <a:rPr lang="zh-CN" sz="1400" dirty="0">
                <a:solidFill>
                  <a:schemeClr val="tx1">
                    <a:lumMod val="50000"/>
                    <a:lumOff val="50000"/>
                  </a:schemeClr>
                </a:solidFill>
                <a:cs typeface="+mn-ea"/>
              </a:rPr>
              <a:t>1) 为了增强TAD和MR之间的协同作用，我们探索了任务融合学习，以促进他们之间的相互影响。</a:t>
            </a:r>
            <a:endParaRPr lang="zh-CN" sz="1400" dirty="0">
              <a:solidFill>
                <a:schemeClr val="tx1">
                  <a:lumMod val="50000"/>
                  <a:lumOff val="50000"/>
                </a:schemeClr>
              </a:solidFill>
              <a:cs typeface="+mn-ea"/>
            </a:endParaRPr>
          </a:p>
          <a:p>
            <a:pPr fontAlgn="auto">
              <a:lnSpc>
                <a:spcPct val="150000"/>
              </a:lnSpc>
            </a:pPr>
            <a:r>
              <a:rPr lang="zh-CN" sz="1400" dirty="0">
                <a:solidFill>
                  <a:schemeClr val="tx1">
                    <a:lumMod val="50000"/>
                    <a:lumOff val="50000"/>
                  </a:schemeClr>
                </a:solidFill>
                <a:cs typeface="+mn-ea"/>
              </a:rPr>
              <a:t>2) 引入了两种协同训练的方法：同步任务采样和交替任务采样。</a:t>
            </a:r>
            <a:endParaRPr lang="zh-CN" sz="1400" dirty="0">
              <a:solidFill>
                <a:schemeClr val="tx1">
                  <a:lumMod val="50000"/>
                  <a:lumOff val="50000"/>
                </a:schemeClr>
              </a:solidFill>
              <a:cs typeface="+mn-ea"/>
            </a:endParaRPr>
          </a:p>
          <a:p>
            <a:pPr marL="742950" lvl="1" indent="-285750" fontAlgn="auto">
              <a:lnSpc>
                <a:spcPct val="150000"/>
              </a:lnSpc>
              <a:buFont typeface="Wingdings" panose="05000000000000000000" charset="0"/>
              <a:buChar char="l"/>
            </a:pPr>
            <a:r>
              <a:rPr lang="zh-CN" sz="1400" dirty="0">
                <a:solidFill>
                  <a:schemeClr val="tx1">
                    <a:lumMod val="50000"/>
                    <a:lumOff val="50000"/>
                  </a:schemeClr>
                </a:solidFill>
                <a:cs typeface="+mn-ea"/>
              </a:rPr>
              <a:t>同步任务采样优先考虑包含两个任务的视频样本，确保每次训练迭代都包含两个任务。</a:t>
            </a:r>
            <a:endParaRPr lang="zh-CN" sz="1400" dirty="0">
              <a:solidFill>
                <a:schemeClr val="tx1">
                  <a:lumMod val="50000"/>
                  <a:lumOff val="50000"/>
                </a:schemeClr>
              </a:solidFill>
              <a:cs typeface="+mn-ea"/>
            </a:endParaRPr>
          </a:p>
          <a:p>
            <a:pPr marL="742950" lvl="1" indent="-285750" fontAlgn="auto">
              <a:lnSpc>
                <a:spcPct val="150000"/>
              </a:lnSpc>
              <a:buFont typeface="Wingdings" panose="05000000000000000000" charset="0"/>
              <a:buChar char="l"/>
            </a:pPr>
            <a:r>
              <a:rPr lang="zh-CN" sz="1400" dirty="0">
                <a:solidFill>
                  <a:schemeClr val="tx1">
                    <a:lumMod val="50000"/>
                    <a:lumOff val="50000"/>
                  </a:schemeClr>
                </a:solidFill>
                <a:cs typeface="+mn-ea"/>
              </a:rPr>
              <a:t>交替任务采样在每次迭代是基于交替的任务更新网络。</a:t>
            </a:r>
            <a:endParaRPr lang="zh-CN" sz="1400" dirty="0">
              <a:solidFill>
                <a:schemeClr val="tx1">
                  <a:lumMod val="50000"/>
                  <a:lumOff val="50000"/>
                </a:schemeClr>
              </a:solidFill>
              <a:cs typeface="+mn-ea"/>
            </a:endParaRPr>
          </a:p>
          <a:p>
            <a:pPr marL="0" lvl="0" indent="0" fontAlgn="auto">
              <a:lnSpc>
                <a:spcPct val="150000"/>
              </a:lnSpc>
              <a:buFont typeface="Wingdings" panose="05000000000000000000" charset="0"/>
              <a:buNone/>
            </a:pPr>
            <a:r>
              <a:rPr lang="zh-CN" sz="1400" dirty="0">
                <a:solidFill>
                  <a:schemeClr val="tx1">
                    <a:lumMod val="50000"/>
                    <a:lumOff val="50000"/>
                  </a:schemeClr>
                </a:solidFill>
                <a:cs typeface="+mn-ea"/>
              </a:rPr>
              <a:t>3) 其中，同步采样的协同训练能有效的增强协同作用，导致每个任务的显著改善。所提出的协同训练模型可以实现比专用模型更好的结果，即使只有训练数据的子集，即，25%的MR训练视频和50%的TAD训练视频。这表明，双方的利益不仅来自增加注释的数量，而且来自提高共同培训的有效性。</a:t>
            </a:r>
            <a:endParaRPr lang="zh-CN" sz="1400" dirty="0">
              <a:solidFill>
                <a:schemeClr val="tx1">
                  <a:lumMod val="50000"/>
                  <a:lumOff val="50000"/>
                </a:schemeClr>
              </a:solidFill>
              <a:cs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828127"/>
            <a:ext cx="3700622" cy="1353336"/>
            <a:chOff x="1151056" y="1828127"/>
            <a:chExt cx="3700622" cy="1353336"/>
          </a:xfrm>
        </p:grpSpPr>
        <p:sp>
          <p:nvSpPr>
            <p:cNvPr id="20" name="矩形 19"/>
            <p:cNvSpPr/>
            <p:nvPr/>
          </p:nvSpPr>
          <p:spPr bwMode="auto">
            <a:xfrm>
              <a:off x="2636798" y="2150465"/>
              <a:ext cx="2214880" cy="706755"/>
            </a:xfrm>
            <a:prstGeom prst="rect">
              <a:avLst/>
            </a:prstGeom>
          </p:spPr>
          <p:txBody>
            <a:bodyPr wrap="none">
              <a:spAutoFit/>
            </a:bodyPr>
            <a:lstStyle/>
            <a:p>
              <a:r>
                <a:rPr lang="zh-CN" altLang="en-US" sz="4000" b="1" kern="100" dirty="0">
                  <a:solidFill>
                    <a:srgbClr val="495589"/>
                  </a:solidFill>
                  <a:cs typeface="+mn-ea"/>
                  <a:sym typeface="+mn-lt"/>
                </a:rPr>
                <a:t>模型效果</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sp>
        <p:nvSpPr>
          <p:cNvPr id="66" name="文本框 65"/>
          <p:cNvSpPr txBox="1"/>
          <p:nvPr/>
        </p:nvSpPr>
        <p:spPr>
          <a:xfrm>
            <a:off x="8561070" y="4789170"/>
            <a:ext cx="582295" cy="299085"/>
          </a:xfrm>
          <a:prstGeom prst="rect">
            <a:avLst/>
          </a:prstGeom>
          <a:noFill/>
        </p:spPr>
        <p:txBody>
          <a:bodyPr wrap="square" rtlCol="0">
            <a:spAutoFit/>
          </a:bodyPr>
          <a:p>
            <a:r>
              <a:rPr lang="en-US" altLang="zh-CN"/>
              <a:t>12</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99820" y="466725"/>
            <a:ext cx="6943725" cy="4210050"/>
          </a:xfrm>
          <a:prstGeom prst="rect">
            <a:avLst/>
          </a:prstGeom>
        </p:spPr>
      </p:pic>
      <p:sp>
        <p:nvSpPr>
          <p:cNvPr id="66" name="文本框 65"/>
          <p:cNvSpPr txBox="1"/>
          <p:nvPr/>
        </p:nvSpPr>
        <p:spPr>
          <a:xfrm>
            <a:off x="8561070" y="4789170"/>
            <a:ext cx="582295" cy="299085"/>
          </a:xfrm>
          <a:prstGeom prst="rect">
            <a:avLst/>
          </a:prstGeom>
          <a:noFill/>
        </p:spPr>
        <p:txBody>
          <a:bodyPr wrap="square" rtlCol="0">
            <a:spAutoFit/>
          </a:bodyPr>
          <a:p>
            <a:r>
              <a:rPr lang="en-US" altLang="zh-CN"/>
              <a:t>13</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05380" y="1828127"/>
            <a:ext cx="5732622" cy="1353336"/>
            <a:chOff x="1151056" y="1828127"/>
            <a:chExt cx="5732622" cy="1353336"/>
          </a:xfrm>
        </p:grpSpPr>
        <p:sp>
          <p:nvSpPr>
            <p:cNvPr id="20" name="矩形 19"/>
            <p:cNvSpPr/>
            <p:nvPr/>
          </p:nvSpPr>
          <p:spPr bwMode="auto">
            <a:xfrm>
              <a:off x="2636798" y="2166340"/>
              <a:ext cx="4246880" cy="706755"/>
            </a:xfrm>
            <a:prstGeom prst="rect">
              <a:avLst/>
            </a:prstGeom>
          </p:spPr>
          <p:txBody>
            <a:bodyPr wrap="none">
              <a:spAutoFit/>
            </a:bodyPr>
            <a:lstStyle/>
            <a:p>
              <a:r>
                <a:rPr lang="zh-CN" altLang="en-US" sz="4000" b="1" kern="100" dirty="0">
                  <a:solidFill>
                    <a:srgbClr val="495589"/>
                  </a:solidFill>
                  <a:cs typeface="+mn-ea"/>
                  <a:sym typeface="+mn-lt"/>
                </a:rPr>
                <a:t>论文思路与创新点</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9479" y="141873"/>
            <a:ext cx="22250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kern="100" dirty="0">
                <a:solidFill>
                  <a:srgbClr val="495589"/>
                </a:solidFill>
                <a:cs typeface="+mn-ea"/>
                <a:sym typeface="+mn-lt"/>
              </a:rPr>
              <a:t>论文思路与创新点</a:t>
            </a:r>
            <a:endParaRPr lang="zh-CN" altLang="en-US" sz="2000" b="1" dirty="0">
              <a:solidFill>
                <a:srgbClr val="495589"/>
              </a:solidFill>
              <a:latin typeface="+mn-lt"/>
              <a:ea typeface="+mn-ea"/>
              <a:cs typeface="+mn-ea"/>
              <a:sym typeface="+mn-lt"/>
            </a:endParaRPr>
          </a:p>
        </p:txBody>
      </p:sp>
      <p:sp>
        <p:nvSpPr>
          <p:cNvPr id="29" name="矩形 28"/>
          <p:cNvSpPr/>
          <p:nvPr/>
        </p:nvSpPr>
        <p:spPr>
          <a:xfrm>
            <a:off x="1087120" y="1180465"/>
            <a:ext cx="7473315" cy="1477010"/>
          </a:xfrm>
          <a:prstGeom prst="rect">
            <a:avLst/>
          </a:prstGeom>
        </p:spPr>
        <p:txBody>
          <a:bodyPr wrap="square">
            <a:noAutofit/>
          </a:bodyPr>
          <a:lstStyle/>
          <a:p>
            <a:pPr>
              <a:lnSpc>
                <a:spcPct val="150000"/>
              </a:lnSpc>
              <a:spcBef>
                <a:spcPts val="600"/>
              </a:spcBef>
            </a:pPr>
            <a:r>
              <a:rPr lang="zh-CN" altLang="en-US" sz="1400" dirty="0">
                <a:solidFill>
                  <a:schemeClr val="tx1">
                    <a:lumMod val="50000"/>
                    <a:lumOff val="50000"/>
                  </a:schemeClr>
                </a:solidFill>
                <a:cs typeface="+mn-ea"/>
                <a:sym typeface="+mn-lt"/>
              </a:rPr>
              <a:t>TAD</a:t>
            </a:r>
            <a:r>
              <a:rPr lang="en-US" altLang="zh-CN" sz="1400" dirty="0">
                <a:solidFill>
                  <a:schemeClr val="tx1">
                    <a:lumMod val="50000"/>
                    <a:lumOff val="50000"/>
                  </a:schemeClr>
                </a:solidFill>
                <a:cs typeface="+mn-ea"/>
                <a:sym typeface="+mn-lt"/>
              </a:rPr>
              <a:t>(Temporal Action Detection)</a:t>
            </a:r>
            <a:r>
              <a:rPr lang="zh-CN" altLang="en-US" sz="1400" dirty="0">
                <a:solidFill>
                  <a:schemeClr val="tx1">
                    <a:lumMod val="50000"/>
                    <a:lumOff val="50000"/>
                  </a:schemeClr>
                </a:solidFill>
                <a:cs typeface="+mn-ea"/>
                <a:sym typeface="+mn-lt"/>
              </a:rPr>
              <a:t>和MR</a:t>
            </a:r>
            <a:r>
              <a:rPr lang="en-US" altLang="zh-CN" sz="1400" dirty="0">
                <a:solidFill>
                  <a:schemeClr val="tx1">
                    <a:lumMod val="50000"/>
                    <a:lumOff val="50000"/>
                  </a:schemeClr>
                </a:solidFill>
                <a:cs typeface="+mn-ea"/>
                <a:sym typeface="+mn-lt"/>
              </a:rPr>
              <a:t>(Moment Retrieval)</a:t>
            </a:r>
            <a:r>
              <a:rPr lang="zh-CN" altLang="en-US" sz="1400" dirty="0">
                <a:solidFill>
                  <a:schemeClr val="tx1">
                    <a:lumMod val="50000"/>
                    <a:lumOff val="50000"/>
                  </a:schemeClr>
                </a:solidFill>
                <a:cs typeface="+mn-ea"/>
                <a:sym typeface="+mn-lt"/>
              </a:rPr>
              <a:t>是两个</a:t>
            </a:r>
            <a:r>
              <a:rPr lang="zh-CN" altLang="en-US" sz="1400" dirty="0">
                <a:solidFill>
                  <a:srgbClr val="FF0000"/>
                </a:solidFill>
                <a:cs typeface="+mn-ea"/>
                <a:sym typeface="+mn-lt"/>
              </a:rPr>
              <a:t>相似</a:t>
            </a:r>
            <a:r>
              <a:rPr lang="zh-CN" altLang="en-US" sz="1400" dirty="0">
                <a:solidFill>
                  <a:schemeClr val="tx1">
                    <a:lumMod val="50000"/>
                    <a:lumOff val="50000"/>
                  </a:schemeClr>
                </a:solidFill>
                <a:cs typeface="+mn-ea"/>
                <a:sym typeface="+mn-lt"/>
              </a:rPr>
              <a:t>的任务，他们试图在未修剪的视频中</a:t>
            </a:r>
            <a:r>
              <a:rPr lang="zh-CN" altLang="en-US" sz="1400" dirty="0">
                <a:solidFill>
                  <a:srgbClr val="FF0000"/>
                </a:solidFill>
                <a:cs typeface="+mn-ea"/>
                <a:sym typeface="+mn-lt"/>
              </a:rPr>
              <a:t>识别特定的事件及其对应的时间片段</a:t>
            </a:r>
            <a:r>
              <a:rPr lang="zh-CN" altLang="en-US" sz="1400" dirty="0">
                <a:solidFill>
                  <a:schemeClr val="tx1">
                    <a:lumMod val="50000"/>
                    <a:lumOff val="50000"/>
                  </a:schemeClr>
                </a:solidFill>
                <a:cs typeface="+mn-ea"/>
                <a:sym typeface="+mn-lt"/>
              </a:rPr>
              <a:t>。TAD侧重于识别与单个动作相关的时间段，MR旨在识别与自然语言描述一致的时间段。是否可以通过使用一个</a:t>
            </a:r>
            <a:r>
              <a:rPr lang="zh-CN" altLang="en-US" sz="1400" dirty="0">
                <a:solidFill>
                  <a:srgbClr val="FF0000"/>
                </a:solidFill>
                <a:cs typeface="+mn-ea"/>
                <a:sym typeface="+mn-lt"/>
              </a:rPr>
              <a:t>单一的模型融合两个任务</a:t>
            </a:r>
            <a:r>
              <a:rPr lang="zh-CN" altLang="en-US" sz="1400" dirty="0">
                <a:solidFill>
                  <a:schemeClr val="tx1">
                    <a:lumMod val="50000"/>
                    <a:lumOff val="50000"/>
                  </a:schemeClr>
                </a:solidFill>
                <a:cs typeface="+mn-ea"/>
                <a:sym typeface="+mn-lt"/>
              </a:rPr>
              <a:t>，使彼此受益？</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单一模型融合两个任务可以降低部署成本并且能提高他们的整体性能</a:t>
            </a:r>
            <a:r>
              <a:rPr lang="en-US" altLang="zh-CN"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sp>
        <p:nvSpPr>
          <p:cNvPr id="30" name="矩形 29"/>
          <p:cNvSpPr/>
          <p:nvPr/>
        </p:nvSpPr>
        <p:spPr>
          <a:xfrm>
            <a:off x="1087120" y="720372"/>
            <a:ext cx="1923747" cy="460375"/>
          </a:xfrm>
          <a:prstGeom prst="rect">
            <a:avLst/>
          </a:prstGeom>
        </p:spPr>
        <p:txBody>
          <a:bodyPr wrap="square">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论文思路</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2" name="矩形 1"/>
          <p:cNvSpPr/>
          <p:nvPr/>
        </p:nvSpPr>
        <p:spPr>
          <a:xfrm>
            <a:off x="1087120" y="257203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创新点</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3" name="矩形 2"/>
          <p:cNvSpPr/>
          <p:nvPr/>
        </p:nvSpPr>
        <p:spPr>
          <a:xfrm>
            <a:off x="1087120" y="3032125"/>
            <a:ext cx="7578725" cy="1810385"/>
          </a:xfrm>
          <a:prstGeom prst="rect">
            <a:avLst/>
          </a:prstGeom>
        </p:spPr>
        <p:txBody>
          <a:bodyPr wrap="square">
            <a:noAutofit/>
          </a:bodyPr>
          <a:p>
            <a:pPr indent="0" fontAlgn="auto">
              <a:lnSpc>
                <a:spcPct val="150000"/>
              </a:lnSpc>
              <a:spcBef>
                <a:spcPts val="300"/>
              </a:spcBef>
            </a:pPr>
            <a:r>
              <a:rPr lang="en-US" altLang="zh-CN" sz="1400" dirty="0">
                <a:solidFill>
                  <a:schemeClr val="tx1">
                    <a:lumMod val="50000"/>
                    <a:lumOff val="50000"/>
                  </a:schemeClr>
                </a:solidFill>
                <a:cs typeface="+mn-ea"/>
                <a:sym typeface="+mn-lt"/>
              </a:rPr>
              <a:t>1) 提出了一个</a:t>
            </a:r>
            <a:r>
              <a:rPr lang="en-US" altLang="zh-CN" sz="1400" dirty="0">
                <a:solidFill>
                  <a:srgbClr val="FF0000"/>
                </a:solidFill>
                <a:cs typeface="+mn-ea"/>
                <a:sym typeface="+mn-lt"/>
              </a:rPr>
              <a:t>新的任务MD</a:t>
            </a:r>
            <a:r>
              <a:rPr lang="en-US" altLang="zh-CN"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Moment Detection</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和一个</a:t>
            </a:r>
            <a:r>
              <a:rPr lang="zh-CN" altLang="en-US" sz="1400" dirty="0">
                <a:solidFill>
                  <a:srgbClr val="FF0000"/>
                </a:solidFill>
                <a:cs typeface="+mn-ea"/>
                <a:sym typeface="+mn-lt"/>
              </a:rPr>
              <a:t>统一的框架UniMD</a:t>
            </a:r>
            <a:r>
              <a:rPr lang="en-US" altLang="zh-CN" sz="1400" dirty="0">
                <a:solidFill>
                  <a:schemeClr val="tx1">
                    <a:lumMod val="50000"/>
                    <a:lumOff val="50000"/>
                  </a:schemeClr>
                </a:solidFill>
                <a:cs typeface="+mn-ea"/>
                <a:sym typeface="+mn-lt"/>
              </a:rPr>
              <a:t>(Unified network for Moment Detection)</a:t>
            </a:r>
            <a:r>
              <a:rPr lang="zh-CN" altLang="en-US" sz="1400" dirty="0">
                <a:solidFill>
                  <a:schemeClr val="tx1">
                    <a:lumMod val="50000"/>
                    <a:lumOff val="50000"/>
                  </a:schemeClr>
                </a:solidFill>
                <a:cs typeface="+mn-ea"/>
                <a:sym typeface="+mn-lt"/>
              </a:rPr>
              <a:t>，同时处理TAD和MR任务。</a:t>
            </a:r>
            <a:endParaRPr lang="zh-CN" altLang="en-US"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2) 提出一种有效的</a:t>
            </a:r>
            <a:r>
              <a:rPr lang="en-US" altLang="zh-CN" sz="1400" dirty="0">
                <a:solidFill>
                  <a:srgbClr val="FF0000"/>
                </a:solidFill>
                <a:cs typeface="+mn-ea"/>
                <a:sym typeface="+mn-lt"/>
              </a:rPr>
              <a:t>协同训练</a:t>
            </a:r>
            <a:r>
              <a:rPr lang="en-US" altLang="zh-CN" sz="1400" dirty="0">
                <a:solidFill>
                  <a:schemeClr val="tx1">
                    <a:lumMod val="50000"/>
                    <a:lumOff val="50000"/>
                  </a:schemeClr>
                </a:solidFill>
                <a:cs typeface="+mn-ea"/>
                <a:sym typeface="+mn-lt"/>
              </a:rPr>
              <a:t>方法来增强它们的</a:t>
            </a:r>
            <a:r>
              <a:rPr lang="en-US" altLang="zh-CN" sz="1400" dirty="0">
                <a:solidFill>
                  <a:schemeClr val="tx1">
                    <a:lumMod val="50000"/>
                    <a:lumOff val="50000"/>
                  </a:schemeClr>
                </a:solidFill>
                <a:cs typeface="+mn-ea"/>
                <a:sym typeface="+mn-lt"/>
                <a:hlinkClick r:id="rId1" action="ppaction://hlinksldjump">
                  <a:extLst>
                    <a:ext uri="{DAF060AB-1E55-43B9-8AAB-6FB025537F2F}">
                      <wpsdc:hlinkClr xmlns:wpsdc="http://www.wps.cn/officeDocument/2017/drawingmlCustomData" val="00B0F0"/>
                      <wpsdc:folHlinkClr xmlns:wpsdc="http://www.wps.cn/officeDocument/2017/drawingmlCustomData" val="00B0F0"/>
                      <wpsdc:hlinkUnderline xmlns:wpsdc="http://www.wps.cn/officeDocument/2017/drawingmlCustomData" val="0"/>
                    </a:ext>
                  </a:extLst>
                </a:hlinkClick>
              </a:rPr>
              <a:t>协同作用</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3) UniMD在各种基准测试中达到了最先进的性能：Ego 4D-MQ中的23.25%mAP，Ego 4DNLQ中的14.16%R1@30，Charades-STA中的63.98%R1@50和ActivityNet中的60.29%mAP@50</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3</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087755" y="618490"/>
            <a:ext cx="7473315" cy="4469130"/>
          </a:xfrm>
          <a:prstGeom prst="rect">
            <a:avLst/>
          </a:prstGeom>
        </p:spPr>
        <p:txBody>
          <a:bodyPr wrap="square">
            <a:noAutofit/>
          </a:bodyPr>
          <a:lstStyle/>
          <a:p>
            <a:pPr>
              <a:lnSpc>
                <a:spcPct val="150000"/>
              </a:lnSpc>
              <a:spcBef>
                <a:spcPts val="600"/>
              </a:spcBef>
            </a:pPr>
            <a:r>
              <a:rPr lang="en-US" altLang="zh-CN" sz="1400" dirty="0">
                <a:solidFill>
                  <a:schemeClr val="tx1">
                    <a:lumMod val="50000"/>
                    <a:lumOff val="50000"/>
                  </a:schemeClr>
                </a:solidFill>
                <a:cs typeface="+mn-ea"/>
                <a:sym typeface="+mn-lt"/>
              </a:rPr>
              <a:t>1) 来自MR的事件可以表达多个动作的关系和顺序，从而建立动作之间的依赖关系。</a:t>
            </a: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2) TAD中的动作作为完整事件的分解，为MR任务提供了更加精细的监督。</a:t>
            </a: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endParaRPr lang="en-US" altLang="zh-CN"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3) TAD和MR的整合增加了训练实例的数量。</a:t>
            </a:r>
            <a:endParaRPr lang="en-US" altLang="zh-CN" sz="1400" dirty="0">
              <a:solidFill>
                <a:schemeClr val="tx1">
                  <a:lumMod val="50000"/>
                  <a:lumOff val="50000"/>
                </a:schemeClr>
              </a:solidFill>
              <a:cs typeface="+mn-ea"/>
              <a:sym typeface="+mn-lt"/>
            </a:endParaRPr>
          </a:p>
        </p:txBody>
      </p:sp>
      <p:sp>
        <p:nvSpPr>
          <p:cNvPr id="30" name="矩形 29"/>
          <p:cNvSpPr/>
          <p:nvPr/>
        </p:nvSpPr>
        <p:spPr>
          <a:xfrm>
            <a:off x="1087120" y="296192"/>
            <a:ext cx="1923747" cy="460375"/>
          </a:xfrm>
          <a:prstGeom prst="rect">
            <a:avLst/>
          </a:prstGeom>
        </p:spPr>
        <p:txBody>
          <a:bodyPr wrap="square">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协同作用</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4</a:t>
            </a:r>
            <a:endParaRPr lang="en-US" altLang="zh-CN"/>
          </a:p>
        </p:txBody>
      </p:sp>
      <p:pic>
        <p:nvPicPr>
          <p:cNvPr id="9" name="图片 8"/>
          <p:cNvPicPr>
            <a:picLocks noChangeAspect="1"/>
          </p:cNvPicPr>
          <p:nvPr/>
        </p:nvPicPr>
        <p:blipFill>
          <a:blip r:embed="rId1"/>
          <a:stretch>
            <a:fillRect/>
          </a:stretch>
        </p:blipFill>
        <p:spPr>
          <a:xfrm>
            <a:off x="977900" y="981710"/>
            <a:ext cx="7188835" cy="1715770"/>
          </a:xfrm>
          <a:prstGeom prst="rect">
            <a:avLst/>
          </a:prstGeom>
        </p:spPr>
      </p:pic>
      <p:pic>
        <p:nvPicPr>
          <p:cNvPr id="10" name="图片 9"/>
          <p:cNvPicPr>
            <a:picLocks noChangeAspect="1"/>
          </p:cNvPicPr>
          <p:nvPr/>
        </p:nvPicPr>
        <p:blipFill>
          <a:blip r:embed="rId2"/>
          <a:stretch>
            <a:fillRect/>
          </a:stretch>
        </p:blipFill>
        <p:spPr>
          <a:xfrm>
            <a:off x="977900" y="2995930"/>
            <a:ext cx="7188200" cy="165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51690" y="392584"/>
            <a:ext cx="32043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3175" y="277168"/>
            <a:ext cx="1078730" cy="230832"/>
          </a:xfrm>
          <a:prstGeom prst="rect">
            <a:avLst/>
          </a:prstGeom>
        </p:spPr>
        <p:txBody>
          <a:bodyPr wrap="square">
            <a:spAutoFit/>
          </a:bodyPr>
          <a:lstStyle/>
          <a:p>
            <a:pPr algn="dist"/>
            <a:r>
              <a:rPr lang="en-US" altLang="zh-CN" sz="900" dirty="0">
                <a:solidFill>
                  <a:schemeClr val="bg1"/>
                </a:solidFill>
                <a:cs typeface="+mn-ea"/>
                <a:sym typeface="+mn-lt"/>
              </a:rPr>
              <a:t>XX</a:t>
            </a:r>
            <a:r>
              <a:rPr lang="zh-CN" altLang="en-US" sz="900" dirty="0">
                <a:solidFill>
                  <a:schemeClr val="bg1"/>
                </a:solidFill>
                <a:cs typeface="+mn-ea"/>
                <a:sym typeface="+mn-lt"/>
              </a:rPr>
              <a:t>大学</a:t>
            </a:r>
            <a:endParaRPr lang="en-US" altLang="zh-CN" sz="900" dirty="0">
              <a:solidFill>
                <a:schemeClr val="bg1"/>
              </a:solidFill>
              <a:cs typeface="+mn-ea"/>
              <a:sym typeface="+mn-lt"/>
            </a:endParaRPr>
          </a:p>
        </p:txBody>
      </p:sp>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78940" y="1828127"/>
            <a:ext cx="6607017" cy="1353336"/>
            <a:chOff x="1151056" y="1828127"/>
            <a:chExt cx="6607017" cy="1353336"/>
          </a:xfrm>
        </p:grpSpPr>
        <p:sp>
          <p:nvSpPr>
            <p:cNvPr id="20" name="矩形 19"/>
            <p:cNvSpPr/>
            <p:nvPr/>
          </p:nvSpPr>
          <p:spPr bwMode="auto">
            <a:xfrm>
              <a:off x="2636798" y="2166340"/>
              <a:ext cx="5121275" cy="706755"/>
            </a:xfrm>
            <a:prstGeom prst="rect">
              <a:avLst/>
            </a:prstGeom>
          </p:spPr>
          <p:txBody>
            <a:bodyPr wrap="none">
              <a:spAutoFit/>
            </a:bodyPr>
            <a:lstStyle/>
            <a:p>
              <a:r>
                <a:rPr lang="en-US" altLang="zh-CN" sz="4000" b="1" kern="100" dirty="0">
                  <a:solidFill>
                    <a:srgbClr val="495589"/>
                  </a:solidFill>
                  <a:cs typeface="+mn-ea"/>
                  <a:sym typeface="+mn-lt"/>
                </a:rPr>
                <a:t>MD</a:t>
              </a:r>
              <a:r>
                <a:rPr lang="zh-CN" altLang="en-US" sz="4000" b="1" kern="100" dirty="0">
                  <a:solidFill>
                    <a:srgbClr val="495589"/>
                  </a:solidFill>
                  <a:cs typeface="+mn-ea"/>
                  <a:sym typeface="+mn-lt"/>
                </a:rPr>
                <a:t>任务与</a:t>
              </a:r>
              <a:r>
                <a:rPr lang="en-US" altLang="zh-CN" sz="4000" b="1" kern="100" dirty="0">
                  <a:solidFill>
                    <a:srgbClr val="495589"/>
                  </a:solidFill>
                  <a:cs typeface="+mn-ea"/>
                  <a:sym typeface="+mn-lt"/>
                </a:rPr>
                <a:t>UniMD</a:t>
              </a:r>
              <a:r>
                <a:rPr lang="zh-CN" altLang="en-US" sz="4000" b="1" kern="100" dirty="0">
                  <a:solidFill>
                    <a:srgbClr val="495589"/>
                  </a:solidFill>
                  <a:cs typeface="+mn-ea"/>
                  <a:sym typeface="+mn-lt"/>
                </a:rPr>
                <a:t>架构</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5</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775074" y="141873"/>
            <a:ext cx="1593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MD</a:t>
            </a:r>
            <a:r>
              <a:rPr lang="zh-CN" altLang="en-US" dirty="0">
                <a:sym typeface="+mn-lt"/>
              </a:rPr>
              <a:t>任务介绍</a:t>
            </a:r>
            <a:endParaRPr lang="zh-CN" altLang="en-US" dirty="0">
              <a:sym typeface="+mn-lt"/>
            </a:endParaRPr>
          </a:p>
        </p:txBody>
      </p:sp>
      <p:sp>
        <p:nvSpPr>
          <p:cNvPr id="2" name="矩形 1"/>
          <p:cNvSpPr/>
          <p:nvPr>
            <p:custDataLst>
              <p:tags r:id="rId1"/>
            </p:custDataLst>
          </p:nvPr>
        </p:nvSpPr>
        <p:spPr>
          <a:xfrm>
            <a:off x="1087120" y="72037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495589"/>
                </a:solidFill>
                <a:effectLst/>
                <a:uLnTx/>
                <a:uFillTx/>
                <a:cs typeface="+mn-ea"/>
                <a:sym typeface="+mn-lt"/>
              </a:rPr>
              <a:t>TAD</a:t>
            </a:r>
            <a:r>
              <a:rPr kumimoji="0" lang="zh-CN" altLang="en-US" sz="2400" b="0" i="0" u="none" strike="noStrike" kern="1200" cap="none" spc="0" normalizeH="0" baseline="0" noProof="0" dirty="0">
                <a:ln>
                  <a:noFill/>
                </a:ln>
                <a:solidFill>
                  <a:srgbClr val="495589"/>
                </a:solidFill>
                <a:effectLst/>
                <a:uLnTx/>
                <a:uFillTx/>
                <a:cs typeface="+mn-ea"/>
                <a:sym typeface="+mn-lt"/>
              </a:rPr>
              <a:t>任务</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3" name="矩形 2"/>
          <p:cNvSpPr/>
          <p:nvPr>
            <p:custDataLst>
              <p:tags r:id="rId2"/>
            </p:custDataLst>
          </p:nvPr>
        </p:nvSpPr>
        <p:spPr>
          <a:xfrm>
            <a:off x="1087120" y="1180465"/>
            <a:ext cx="7473315" cy="691515"/>
          </a:xfrm>
          <a:prstGeom prst="rect">
            <a:avLst/>
          </a:prstGeom>
        </p:spPr>
        <p:txBody>
          <a:bodyPr wrap="square">
            <a:noAutofit/>
          </a:bodyPr>
          <a:p>
            <a:pPr>
              <a:lnSpc>
                <a:spcPct val="150000"/>
              </a:lnSpc>
              <a:spcBef>
                <a:spcPts val="600"/>
              </a:spcBef>
            </a:pPr>
            <a:r>
              <a:rPr lang="zh-CN" altLang="en-US" sz="1400" dirty="0">
                <a:solidFill>
                  <a:schemeClr val="tx1">
                    <a:lumMod val="50000"/>
                    <a:lumOff val="50000"/>
                  </a:schemeClr>
                </a:solidFill>
                <a:cs typeface="+mn-ea"/>
                <a:sym typeface="+mn-lt"/>
              </a:rPr>
              <a:t>TAD任务的目的是在未剪辑的视频中识别一组动作类的预定义的时序片段。给定</a:t>
            </a:r>
            <a:r>
              <a:rPr lang="en-US" altLang="zh-CN" sz="1400" dirty="0">
                <a:solidFill>
                  <a:schemeClr val="tx1">
                    <a:lumMod val="50000"/>
                    <a:lumOff val="50000"/>
                  </a:schemeClr>
                </a:solidFill>
                <a:cs typeface="+mn-ea"/>
                <a:sym typeface="+mn-lt"/>
              </a:rPr>
              <a:t>C</a:t>
            </a:r>
            <a:r>
              <a:rPr lang="zh-CN" altLang="en-US" sz="1400" dirty="0">
                <a:solidFill>
                  <a:schemeClr val="tx1">
                    <a:lumMod val="50000"/>
                    <a:lumOff val="50000"/>
                  </a:schemeClr>
                </a:solidFill>
                <a:cs typeface="+mn-ea"/>
                <a:sym typeface="+mn-lt"/>
              </a:rPr>
              <a:t>个类别，TAD函数</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采取视频图片或特征X做为输入，生成动作类的时间片段。</a:t>
            </a:r>
            <a:endParaRPr lang="zh-CN" altLang="en-US" sz="1400" dirty="0">
              <a:solidFill>
                <a:schemeClr val="tx1">
                  <a:lumMod val="50000"/>
                  <a:lumOff val="50000"/>
                </a:schemeClr>
              </a:solidFill>
              <a:cs typeface="+mn-ea"/>
              <a:sym typeface="+mn-lt"/>
            </a:endParaRPr>
          </a:p>
        </p:txBody>
      </p:sp>
      <p:pic>
        <p:nvPicPr>
          <p:cNvPr id="5" name="图片 4"/>
          <p:cNvPicPr>
            <a:picLocks noChangeAspect="1"/>
          </p:cNvPicPr>
          <p:nvPr>
            <p:custDataLst>
              <p:tags r:id="rId3"/>
            </p:custDataLst>
          </p:nvPr>
        </p:nvPicPr>
        <p:blipFill>
          <a:blip r:embed="rId4"/>
          <a:stretch>
            <a:fillRect/>
          </a:stretch>
        </p:blipFill>
        <p:spPr>
          <a:xfrm>
            <a:off x="1883410" y="1619250"/>
            <a:ext cx="319405" cy="25336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3628390" y="1898015"/>
            <a:ext cx="1887855" cy="305435"/>
          </a:xfrm>
          <a:prstGeom prst="rect">
            <a:avLst/>
          </a:prstGeom>
        </p:spPr>
      </p:pic>
      <p:sp>
        <p:nvSpPr>
          <p:cNvPr id="7" name="矩形 6"/>
          <p:cNvSpPr/>
          <p:nvPr>
            <p:custDataLst>
              <p:tags r:id="rId7"/>
            </p:custDataLst>
          </p:nvPr>
        </p:nvSpPr>
        <p:spPr>
          <a:xfrm>
            <a:off x="1087120" y="231168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495589"/>
                </a:solidFill>
                <a:effectLst/>
                <a:uLnTx/>
                <a:uFillTx/>
                <a:cs typeface="+mn-ea"/>
                <a:sym typeface="+mn-lt"/>
              </a:rPr>
              <a:t>MR</a:t>
            </a:r>
            <a:r>
              <a:rPr kumimoji="0" lang="zh-CN" altLang="en-US" sz="2400" b="0" i="0" u="none" strike="noStrike" kern="1200" cap="none" spc="0" normalizeH="0" baseline="0" noProof="0" dirty="0">
                <a:ln>
                  <a:noFill/>
                </a:ln>
                <a:solidFill>
                  <a:srgbClr val="495589"/>
                </a:solidFill>
                <a:effectLst/>
                <a:uLnTx/>
                <a:uFillTx/>
                <a:cs typeface="+mn-ea"/>
                <a:sym typeface="+mn-lt"/>
              </a:rPr>
              <a:t>任务</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8" name="矩形 7"/>
          <p:cNvSpPr/>
          <p:nvPr>
            <p:custDataLst>
              <p:tags r:id="rId8"/>
            </p:custDataLst>
          </p:nvPr>
        </p:nvSpPr>
        <p:spPr>
          <a:xfrm>
            <a:off x="1087120" y="2746375"/>
            <a:ext cx="7473315" cy="691515"/>
          </a:xfrm>
          <a:prstGeom prst="rect">
            <a:avLst/>
          </a:prstGeom>
        </p:spPr>
        <p:txBody>
          <a:bodyPr wrap="square">
            <a:noAutofit/>
          </a:bodyPr>
          <a:p>
            <a:pPr>
              <a:lnSpc>
                <a:spcPct val="150000"/>
              </a:lnSpc>
              <a:spcBef>
                <a:spcPts val="600"/>
              </a:spcBef>
            </a:pPr>
            <a:r>
              <a:rPr lang="en-US" altLang="zh-CN" sz="1400" dirty="0">
                <a:solidFill>
                  <a:schemeClr val="tx1">
                    <a:lumMod val="50000"/>
                    <a:lumOff val="50000"/>
                  </a:schemeClr>
                </a:solidFill>
                <a:cs typeface="+mn-ea"/>
                <a:sym typeface="+mn-lt"/>
              </a:rPr>
              <a:t>MR</a:t>
            </a:r>
            <a:r>
              <a:rPr lang="zh-CN" altLang="en-US" sz="1400" dirty="0">
                <a:solidFill>
                  <a:schemeClr val="tx1">
                    <a:lumMod val="50000"/>
                    <a:lumOff val="50000"/>
                  </a:schemeClr>
                </a:solidFill>
                <a:cs typeface="+mn-ea"/>
                <a:sym typeface="+mn-lt"/>
              </a:rPr>
              <a:t>任务的目的是在未剪辑的视频中识别由自然语言描述的事件的时间段。</a:t>
            </a:r>
            <a:endParaRPr lang="zh-CN" altLang="en-US" sz="1400" dirty="0">
              <a:solidFill>
                <a:schemeClr val="tx1">
                  <a:lumMod val="50000"/>
                  <a:lumOff val="50000"/>
                </a:schemeClr>
              </a:solidFill>
              <a:cs typeface="+mn-ea"/>
              <a:sym typeface="+mn-lt"/>
            </a:endParaRPr>
          </a:p>
        </p:txBody>
      </p:sp>
      <p:pic>
        <p:nvPicPr>
          <p:cNvPr id="10" name="图片 9"/>
          <p:cNvPicPr>
            <a:picLocks noChangeAspect="1"/>
          </p:cNvPicPr>
          <p:nvPr>
            <p:custDataLst>
              <p:tags r:id="rId9"/>
            </p:custDataLst>
          </p:nvPr>
        </p:nvPicPr>
        <p:blipFill>
          <a:blip r:embed="rId10"/>
          <a:stretch>
            <a:fillRect/>
          </a:stretch>
        </p:blipFill>
        <p:spPr>
          <a:xfrm>
            <a:off x="3533775" y="3149600"/>
            <a:ext cx="2077085" cy="390525"/>
          </a:xfrm>
          <a:prstGeom prst="rect">
            <a:avLst/>
          </a:prstGeom>
        </p:spPr>
      </p:pic>
      <p:sp>
        <p:nvSpPr>
          <p:cNvPr id="11" name="矩形 10"/>
          <p:cNvSpPr/>
          <p:nvPr>
            <p:custDataLst>
              <p:tags r:id="rId11"/>
            </p:custDataLst>
          </p:nvPr>
        </p:nvSpPr>
        <p:spPr>
          <a:xfrm>
            <a:off x="1087120" y="3617877"/>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495589"/>
                </a:solidFill>
                <a:effectLst/>
                <a:uLnTx/>
                <a:uFillTx/>
                <a:cs typeface="+mn-ea"/>
                <a:sym typeface="+mn-lt"/>
              </a:rPr>
              <a:t>MD</a:t>
            </a:r>
            <a:r>
              <a:rPr kumimoji="0" lang="zh-CN" altLang="en-US" sz="2400" b="0" i="0" u="none" strike="noStrike" kern="1200" cap="none" spc="0" normalizeH="0" baseline="0" noProof="0" dirty="0">
                <a:ln>
                  <a:noFill/>
                </a:ln>
                <a:solidFill>
                  <a:srgbClr val="495589"/>
                </a:solidFill>
                <a:effectLst/>
                <a:uLnTx/>
                <a:uFillTx/>
                <a:cs typeface="+mn-ea"/>
                <a:sym typeface="+mn-lt"/>
              </a:rPr>
              <a:t>任务</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12" name="矩形 11"/>
          <p:cNvSpPr/>
          <p:nvPr>
            <p:custDataLst>
              <p:tags r:id="rId12"/>
            </p:custDataLst>
          </p:nvPr>
        </p:nvSpPr>
        <p:spPr>
          <a:xfrm>
            <a:off x="1087120" y="3980815"/>
            <a:ext cx="7473315" cy="691515"/>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由于</a:t>
            </a:r>
            <a:r>
              <a:rPr lang="en-US" altLang="zh-CN" sz="1400" dirty="0">
                <a:solidFill>
                  <a:schemeClr val="tx1">
                    <a:lumMod val="50000"/>
                    <a:lumOff val="50000"/>
                  </a:schemeClr>
                </a:solidFill>
                <a:cs typeface="+mn-ea"/>
                <a:sym typeface="+mn-lt"/>
              </a:rPr>
              <a:t>TAD</a:t>
            </a:r>
            <a:r>
              <a:rPr lang="zh-CN" altLang="en-US" sz="1400" dirty="0">
                <a:solidFill>
                  <a:schemeClr val="tx1">
                    <a:lumMod val="50000"/>
                    <a:lumOff val="50000"/>
                  </a:schemeClr>
                </a:solidFill>
                <a:cs typeface="+mn-ea"/>
                <a:sym typeface="+mn-lt"/>
              </a:rPr>
              <a:t>和</a:t>
            </a:r>
            <a:r>
              <a:rPr lang="en-US" altLang="zh-CN" sz="1400" dirty="0">
                <a:solidFill>
                  <a:schemeClr val="tx1">
                    <a:lumMod val="50000"/>
                    <a:lumOff val="50000"/>
                  </a:schemeClr>
                </a:solidFill>
                <a:cs typeface="+mn-ea"/>
                <a:sym typeface="+mn-lt"/>
              </a:rPr>
              <a:t>MR</a:t>
            </a:r>
            <a:r>
              <a:rPr lang="zh-CN" altLang="en-US" sz="1400" dirty="0">
                <a:solidFill>
                  <a:schemeClr val="tx1">
                    <a:lumMod val="50000"/>
                    <a:lumOff val="50000"/>
                  </a:schemeClr>
                </a:solidFill>
                <a:cs typeface="+mn-ea"/>
                <a:sym typeface="+mn-lt"/>
              </a:rPr>
              <a:t>都涉及在未修剪的视频中检索特定的时间片段，并且具有协同作用，因此提出了一个新的任务</a:t>
            </a:r>
            <a:r>
              <a:rPr lang="en-US" altLang="zh-CN" sz="1400" dirty="0">
                <a:solidFill>
                  <a:schemeClr val="tx1">
                    <a:lumMod val="50000"/>
                    <a:lumOff val="50000"/>
                  </a:schemeClr>
                </a:solidFill>
                <a:cs typeface="+mn-ea"/>
                <a:sym typeface="+mn-lt"/>
              </a:rPr>
              <a:t>MD(Moment Detection)</a:t>
            </a:r>
            <a:r>
              <a:rPr lang="zh-CN" altLang="en-US" sz="1400" dirty="0">
                <a:solidFill>
                  <a:schemeClr val="tx1">
                    <a:lumMod val="50000"/>
                    <a:lumOff val="50000"/>
                  </a:schemeClr>
                </a:solidFill>
                <a:cs typeface="+mn-ea"/>
                <a:sym typeface="+mn-lt"/>
              </a:rPr>
              <a:t>，同时执行</a:t>
            </a:r>
            <a:r>
              <a:rPr lang="en-US" altLang="zh-CN" sz="1400" dirty="0">
                <a:solidFill>
                  <a:schemeClr val="tx1">
                    <a:lumMod val="50000"/>
                    <a:lumOff val="50000"/>
                  </a:schemeClr>
                </a:solidFill>
                <a:cs typeface="+mn-ea"/>
                <a:sym typeface="+mn-lt"/>
              </a:rPr>
              <a:t>TAD</a:t>
            </a:r>
            <a:r>
              <a:rPr lang="zh-CN" altLang="en-US" sz="1400" dirty="0">
                <a:solidFill>
                  <a:schemeClr val="tx1">
                    <a:lumMod val="50000"/>
                    <a:lumOff val="50000"/>
                  </a:schemeClr>
                </a:solidFill>
                <a:cs typeface="+mn-ea"/>
                <a:sym typeface="+mn-lt"/>
              </a:rPr>
              <a:t>和</a:t>
            </a:r>
            <a:r>
              <a:rPr lang="en-US" altLang="zh-CN" sz="1400" dirty="0">
                <a:solidFill>
                  <a:schemeClr val="tx1">
                    <a:lumMod val="50000"/>
                    <a:lumOff val="50000"/>
                  </a:schemeClr>
                </a:solidFill>
                <a:cs typeface="+mn-ea"/>
                <a:sym typeface="+mn-lt"/>
              </a:rPr>
              <a:t>MR</a:t>
            </a:r>
            <a:r>
              <a:rPr lang="zh-CN" altLang="en-US" sz="1400" dirty="0">
                <a:solidFill>
                  <a:schemeClr val="tx1">
                    <a:lumMod val="50000"/>
                    <a:lumOff val="50000"/>
                  </a:schemeClr>
                </a:solidFill>
                <a:cs typeface="+mn-ea"/>
                <a:sym typeface="+mn-lt"/>
              </a:rPr>
              <a:t>两个子任务。</a:t>
            </a:r>
            <a:endParaRPr lang="zh-CN" altLang="en-US" sz="1400" dirty="0">
              <a:solidFill>
                <a:schemeClr val="tx1">
                  <a:lumMod val="50000"/>
                  <a:lumOff val="50000"/>
                </a:schemeClr>
              </a:solidFill>
              <a:cs typeface="+mn-ea"/>
              <a:sym typeface="+mn-lt"/>
            </a:endParaRPr>
          </a:p>
        </p:txBody>
      </p:sp>
      <p:pic>
        <p:nvPicPr>
          <p:cNvPr id="42" name="图片 41"/>
          <p:cNvPicPr>
            <a:picLocks noChangeAspect="1"/>
          </p:cNvPicPr>
          <p:nvPr/>
        </p:nvPicPr>
        <p:blipFill>
          <a:blip r:embed="rId13"/>
          <a:stretch>
            <a:fillRect/>
          </a:stretch>
        </p:blipFill>
        <p:spPr>
          <a:xfrm>
            <a:off x="2642235" y="4672330"/>
            <a:ext cx="2505075" cy="365125"/>
          </a:xfrm>
          <a:prstGeom prst="rect">
            <a:avLst/>
          </a:prstGeom>
        </p:spPr>
      </p:pic>
      <p:pic>
        <p:nvPicPr>
          <p:cNvPr id="43" name="图片 42"/>
          <p:cNvPicPr>
            <a:picLocks noChangeAspect="1"/>
          </p:cNvPicPr>
          <p:nvPr/>
        </p:nvPicPr>
        <p:blipFill>
          <a:blip r:embed="rId14"/>
          <a:stretch>
            <a:fillRect/>
          </a:stretch>
        </p:blipFill>
        <p:spPr>
          <a:xfrm>
            <a:off x="5249545" y="4672330"/>
            <a:ext cx="1284605" cy="323850"/>
          </a:xfrm>
          <a:prstGeom prst="rect">
            <a:avLst/>
          </a:prstGeom>
        </p:spPr>
      </p:pic>
      <p:sp>
        <p:nvSpPr>
          <p:cNvPr id="44" name="文本框 43"/>
          <p:cNvSpPr txBox="1"/>
          <p:nvPr/>
        </p:nvSpPr>
        <p:spPr>
          <a:xfrm>
            <a:off x="8561070" y="4789170"/>
            <a:ext cx="358140" cy="299085"/>
          </a:xfrm>
          <a:prstGeom prst="rect">
            <a:avLst/>
          </a:prstGeom>
          <a:noFill/>
        </p:spPr>
        <p:txBody>
          <a:bodyPr wrap="square" rtlCol="0">
            <a:spAutoFit/>
          </a:bodyPr>
          <a:p>
            <a:r>
              <a:rPr lang="en-US" altLang="zh-CN"/>
              <a:t>6</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24604" y="141873"/>
            <a:ext cx="14947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UniMD</a:t>
            </a:r>
            <a:r>
              <a:rPr lang="zh-CN" altLang="en-US" dirty="0">
                <a:sym typeface="+mn-lt"/>
              </a:rPr>
              <a:t>架构</a:t>
            </a:r>
            <a:endParaRPr lang="zh-CN" altLang="en-US" dirty="0">
              <a:sym typeface="+mn-lt"/>
            </a:endParaRPr>
          </a:p>
        </p:txBody>
      </p:sp>
      <p:pic>
        <p:nvPicPr>
          <p:cNvPr id="2" name="图片 1"/>
          <p:cNvPicPr>
            <a:picLocks noChangeAspect="1"/>
          </p:cNvPicPr>
          <p:nvPr/>
        </p:nvPicPr>
        <p:blipFill>
          <a:blip r:embed="rId1"/>
          <a:stretch>
            <a:fillRect/>
          </a:stretch>
        </p:blipFill>
        <p:spPr>
          <a:xfrm>
            <a:off x="730885" y="835025"/>
            <a:ext cx="7682230" cy="3473450"/>
          </a:xfrm>
          <a:prstGeom prst="rect">
            <a:avLst/>
          </a:prstGeom>
        </p:spPr>
      </p:pic>
      <p:sp>
        <p:nvSpPr>
          <p:cNvPr id="6" name="文本框 5"/>
          <p:cNvSpPr txBox="1"/>
          <p:nvPr/>
        </p:nvSpPr>
        <p:spPr>
          <a:xfrm>
            <a:off x="8561070" y="4789170"/>
            <a:ext cx="358140" cy="299085"/>
          </a:xfrm>
          <a:prstGeom prst="rect">
            <a:avLst/>
          </a:prstGeom>
          <a:noFill/>
        </p:spPr>
        <p:txBody>
          <a:bodyPr wrap="square" rtlCol="0">
            <a:spAutoFit/>
          </a:bodyPr>
          <a:p>
            <a:r>
              <a:rPr lang="en-US" altLang="zh-CN"/>
              <a:t>7</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编码器部分</a:t>
            </a:r>
            <a:endParaRPr lang="zh-CN" altLang="en-US" dirty="0">
              <a:sym typeface="+mn-lt"/>
            </a:endParaRPr>
          </a:p>
        </p:txBody>
      </p:sp>
      <p:sp>
        <p:nvSpPr>
          <p:cNvPr id="4" name="矩形 3"/>
          <p:cNvSpPr/>
          <p:nvPr/>
        </p:nvSpPr>
        <p:spPr>
          <a:xfrm>
            <a:off x="1087120" y="72037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sz="2400" b="0" i="0" u="none" strike="noStrike" kern="1200" cap="none" spc="0" normalizeH="0" baseline="0" noProof="0" dirty="0">
                <a:ln>
                  <a:noFill/>
                </a:ln>
                <a:solidFill>
                  <a:srgbClr val="495589"/>
                </a:solidFill>
                <a:effectLst/>
                <a:uLnTx/>
                <a:uFillTx/>
                <a:cs typeface="+mn-ea"/>
                <a:sym typeface="+mn-lt"/>
              </a:rPr>
              <a:t>文本编码器</a:t>
            </a:r>
            <a:endParaRPr kumimoji="0" lang="zh-CN" sz="2400" b="0" i="0" u="none" strike="noStrike" kern="1200" cap="none" spc="0" normalizeH="0" baseline="0" noProof="0" dirty="0">
              <a:ln>
                <a:noFill/>
              </a:ln>
              <a:solidFill>
                <a:srgbClr val="495589"/>
              </a:solidFill>
              <a:effectLst/>
              <a:uLnTx/>
              <a:uFillTx/>
              <a:cs typeface="+mn-ea"/>
              <a:sym typeface="+mn-lt"/>
            </a:endParaRPr>
          </a:p>
        </p:txBody>
      </p:sp>
      <p:sp>
        <p:nvSpPr>
          <p:cNvPr id="6" name="矩形 5"/>
          <p:cNvSpPr/>
          <p:nvPr/>
        </p:nvSpPr>
        <p:spPr>
          <a:xfrm>
            <a:off x="1087120" y="1066165"/>
            <a:ext cx="7473315" cy="691515"/>
          </a:xfrm>
          <a:prstGeom prst="rect">
            <a:avLst/>
          </a:prstGeom>
        </p:spPr>
        <p:txBody>
          <a:bodyPr wrap="square">
            <a:noAutofit/>
          </a:bodyPr>
          <a:p>
            <a:pPr>
              <a:lnSpc>
                <a:spcPct val="150000"/>
              </a:lnSpc>
              <a:spcBef>
                <a:spcPts val="600"/>
              </a:spcBef>
            </a:pPr>
            <a:r>
              <a:rPr sz="1400" dirty="0">
                <a:solidFill>
                  <a:schemeClr val="tx1">
                    <a:lumMod val="50000"/>
                    <a:lumOff val="50000"/>
                  </a:schemeClr>
                </a:solidFill>
                <a:cs typeface="+mn-ea"/>
                <a:sym typeface="+mn-lt"/>
              </a:rPr>
              <a:t>为了建立来自于TAD的动作名称和来自于MR的自然语言描述之间的对应关系</a:t>
            </a:r>
            <a:r>
              <a:rPr lang="zh-CN" sz="1400" dirty="0">
                <a:solidFill>
                  <a:schemeClr val="tx1">
                    <a:lumMod val="50000"/>
                    <a:lumOff val="50000"/>
                  </a:schemeClr>
                </a:solidFill>
                <a:cs typeface="+mn-ea"/>
                <a:sym typeface="+mn-lt"/>
              </a:rPr>
              <a:t>，利用CLIP来提取输入查询的文本嵌入：</a:t>
            </a:r>
            <a:endParaRPr lang="zh-CN" sz="1400" dirty="0">
              <a:solidFill>
                <a:schemeClr val="tx1">
                  <a:lumMod val="50000"/>
                  <a:lumOff val="50000"/>
                </a:schemeClr>
              </a:solidFill>
              <a:cs typeface="+mn-ea"/>
              <a:sym typeface="+mn-lt"/>
            </a:endParaRPr>
          </a:p>
          <a:p>
            <a:pPr>
              <a:lnSpc>
                <a:spcPct val="150000"/>
              </a:lnSpc>
              <a:spcBef>
                <a:spcPts val="600"/>
              </a:spcBef>
            </a:pPr>
            <a:endParaRPr lang="zh-CN" sz="1400" dirty="0">
              <a:solidFill>
                <a:schemeClr val="tx1">
                  <a:lumMod val="50000"/>
                  <a:lumOff val="50000"/>
                </a:schemeClr>
              </a:solidFill>
              <a:cs typeface="+mn-ea"/>
              <a:sym typeface="+mn-lt"/>
            </a:endParaRPr>
          </a:p>
        </p:txBody>
      </p:sp>
      <p:pic>
        <p:nvPicPr>
          <p:cNvPr id="10" name="图片 9"/>
          <p:cNvPicPr>
            <a:picLocks noChangeAspect="1"/>
          </p:cNvPicPr>
          <p:nvPr/>
        </p:nvPicPr>
        <p:blipFill>
          <a:blip r:embed="rId1"/>
          <a:stretch>
            <a:fillRect/>
          </a:stretch>
        </p:blipFill>
        <p:spPr>
          <a:xfrm>
            <a:off x="3214370" y="1428750"/>
            <a:ext cx="1356995" cy="351790"/>
          </a:xfrm>
          <a:prstGeom prst="rect">
            <a:avLst/>
          </a:prstGeom>
        </p:spPr>
      </p:pic>
      <p:sp>
        <p:nvSpPr>
          <p:cNvPr id="11" name="矩形 10"/>
          <p:cNvSpPr/>
          <p:nvPr/>
        </p:nvSpPr>
        <p:spPr>
          <a:xfrm>
            <a:off x="1087120" y="2037997"/>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sz="2400" b="0" i="0" u="none" strike="noStrike" kern="1200" cap="none" spc="0" normalizeH="0" baseline="0" noProof="0" dirty="0">
                <a:ln>
                  <a:noFill/>
                </a:ln>
                <a:solidFill>
                  <a:srgbClr val="495589"/>
                </a:solidFill>
                <a:effectLst/>
                <a:uLnTx/>
                <a:uFillTx/>
                <a:cs typeface="+mn-ea"/>
                <a:sym typeface="+mn-lt"/>
              </a:rPr>
              <a:t>视频编码器</a:t>
            </a:r>
            <a:endParaRPr kumimoji="0" lang="zh-CN" sz="2400" b="0" i="0" u="none" strike="noStrike" kern="1200" cap="none" spc="0" normalizeH="0" baseline="0" noProof="0" dirty="0">
              <a:ln>
                <a:noFill/>
              </a:ln>
              <a:solidFill>
                <a:srgbClr val="495589"/>
              </a:solidFill>
              <a:effectLst/>
              <a:uLnTx/>
              <a:uFillTx/>
              <a:cs typeface="+mn-ea"/>
              <a:sym typeface="+mn-lt"/>
            </a:endParaRPr>
          </a:p>
        </p:txBody>
      </p:sp>
      <p:sp>
        <p:nvSpPr>
          <p:cNvPr id="12" name="矩形 11"/>
          <p:cNvSpPr/>
          <p:nvPr/>
        </p:nvSpPr>
        <p:spPr>
          <a:xfrm>
            <a:off x="1087120" y="2392680"/>
            <a:ext cx="2673350" cy="2016125"/>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视频编码器将一系列视频特征X作为输入，使用ConvNext块作为视觉编码器的主要组件。本文采用没有自注意机制的纯卷积架构，作者认为长期时间信息对局部动作</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事件检测并不重要。</a:t>
            </a:r>
            <a:endParaRPr lang="zh-CN" altLang="en-US" sz="1400" dirty="0">
              <a:solidFill>
                <a:schemeClr val="tx1">
                  <a:lumMod val="50000"/>
                  <a:lumOff val="50000"/>
                </a:schemeClr>
              </a:solidFill>
              <a:cs typeface="+mn-ea"/>
              <a:sym typeface="+mn-lt"/>
            </a:endParaRPr>
          </a:p>
        </p:txBody>
      </p:sp>
      <p:pic>
        <p:nvPicPr>
          <p:cNvPr id="13" name="图片 12"/>
          <p:cNvPicPr>
            <a:picLocks noChangeAspect="1"/>
          </p:cNvPicPr>
          <p:nvPr/>
        </p:nvPicPr>
        <p:blipFill>
          <a:blip r:embed="rId2"/>
          <a:stretch>
            <a:fillRect/>
          </a:stretch>
        </p:blipFill>
        <p:spPr>
          <a:xfrm>
            <a:off x="3963670" y="2037715"/>
            <a:ext cx="4711065" cy="2105025"/>
          </a:xfrm>
          <a:prstGeom prst="rect">
            <a:avLst/>
          </a:prstGeom>
        </p:spPr>
      </p:pic>
      <p:sp>
        <p:nvSpPr>
          <p:cNvPr id="14" name="矩形 13"/>
          <p:cNvSpPr/>
          <p:nvPr/>
        </p:nvSpPr>
        <p:spPr>
          <a:xfrm>
            <a:off x="1087120" y="4342765"/>
            <a:ext cx="5511165" cy="522605"/>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结合</a:t>
            </a:r>
            <a:r>
              <a:rPr lang="en-US" altLang="zh-CN" sz="1400" dirty="0">
                <a:solidFill>
                  <a:schemeClr val="tx1">
                    <a:lumMod val="50000"/>
                    <a:lumOff val="50000"/>
                  </a:schemeClr>
                </a:solidFill>
                <a:cs typeface="+mn-ea"/>
                <a:sym typeface="+mn-lt"/>
              </a:rPr>
              <a:t>FPN</a:t>
            </a:r>
            <a:r>
              <a:rPr lang="zh-CN" altLang="en-US" sz="1400" dirty="0">
                <a:solidFill>
                  <a:schemeClr val="tx1">
                    <a:lumMod val="50000"/>
                    <a:lumOff val="50000"/>
                  </a:schemeClr>
                </a:solidFill>
                <a:cs typeface="+mn-ea"/>
                <a:sym typeface="+mn-lt"/>
              </a:rPr>
              <a:t>，生成多尺度特征</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p:txBody>
      </p:sp>
      <p:pic>
        <p:nvPicPr>
          <p:cNvPr id="17" name="图片 16"/>
          <p:cNvPicPr>
            <a:picLocks noChangeAspect="1"/>
          </p:cNvPicPr>
          <p:nvPr/>
        </p:nvPicPr>
        <p:blipFill>
          <a:blip r:embed="rId3"/>
          <a:stretch>
            <a:fillRect/>
          </a:stretch>
        </p:blipFill>
        <p:spPr>
          <a:xfrm>
            <a:off x="3381375" y="4422775"/>
            <a:ext cx="1257935" cy="351790"/>
          </a:xfrm>
          <a:prstGeom prst="rect">
            <a:avLst/>
          </a:prstGeom>
        </p:spPr>
      </p:pic>
      <p:pic>
        <p:nvPicPr>
          <p:cNvPr id="18" name="图片 17"/>
          <p:cNvPicPr>
            <a:picLocks noChangeAspect="1"/>
          </p:cNvPicPr>
          <p:nvPr/>
        </p:nvPicPr>
        <p:blipFill>
          <a:blip r:embed="rId4"/>
          <a:stretch>
            <a:fillRect/>
          </a:stretch>
        </p:blipFill>
        <p:spPr>
          <a:xfrm>
            <a:off x="4921250" y="4441825"/>
            <a:ext cx="1562735" cy="358775"/>
          </a:xfrm>
          <a:prstGeom prst="rect">
            <a:avLst/>
          </a:prstGeom>
        </p:spPr>
      </p:pic>
      <p:sp>
        <p:nvSpPr>
          <p:cNvPr id="21" name="文本框 20"/>
          <p:cNvSpPr txBox="1"/>
          <p:nvPr/>
        </p:nvSpPr>
        <p:spPr>
          <a:xfrm>
            <a:off x="8561070" y="4789170"/>
            <a:ext cx="358140" cy="299085"/>
          </a:xfrm>
          <a:prstGeom prst="rect">
            <a:avLst/>
          </a:prstGeom>
          <a:noFill/>
        </p:spPr>
        <p:txBody>
          <a:bodyPr wrap="square" rtlCol="0">
            <a:spAutoFit/>
          </a:bodyPr>
          <a:p>
            <a:r>
              <a:rPr lang="en-US" altLang="zh-CN"/>
              <a:t>8</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845559" y="14187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zh-CN" altLang="en-US" dirty="0">
                <a:sym typeface="+mn-lt"/>
              </a:rPr>
              <a:t>特征金字塔</a:t>
            </a:r>
            <a:endParaRPr lang="zh-CN" altLang="en-US" dirty="0">
              <a:sym typeface="+mn-lt"/>
            </a:endParaRPr>
          </a:p>
        </p:txBody>
      </p:sp>
      <p:sp>
        <p:nvSpPr>
          <p:cNvPr id="21" name="文本框 20"/>
          <p:cNvSpPr txBox="1"/>
          <p:nvPr/>
        </p:nvSpPr>
        <p:spPr>
          <a:xfrm>
            <a:off x="8561070" y="4789170"/>
            <a:ext cx="358140" cy="299085"/>
          </a:xfrm>
          <a:prstGeom prst="rect">
            <a:avLst/>
          </a:prstGeom>
          <a:noFill/>
        </p:spPr>
        <p:txBody>
          <a:bodyPr wrap="square" rtlCol="0">
            <a:spAutoFit/>
          </a:bodyPr>
          <a:p>
            <a:r>
              <a:rPr lang="en-US" altLang="zh-CN"/>
              <a:t>9</a:t>
            </a:r>
            <a:endParaRPr lang="en-US" altLang="zh-CN"/>
          </a:p>
        </p:txBody>
      </p:sp>
      <p:pic>
        <p:nvPicPr>
          <p:cNvPr id="2" name="图片 1"/>
          <p:cNvPicPr>
            <a:picLocks noChangeAspect="1"/>
          </p:cNvPicPr>
          <p:nvPr/>
        </p:nvPicPr>
        <p:blipFill>
          <a:blip r:embed="rId1"/>
          <a:stretch>
            <a:fillRect/>
          </a:stretch>
        </p:blipFill>
        <p:spPr>
          <a:xfrm>
            <a:off x="1234440" y="619125"/>
            <a:ext cx="2724150" cy="3905250"/>
          </a:xfrm>
          <a:prstGeom prst="rect">
            <a:avLst/>
          </a:prstGeom>
        </p:spPr>
      </p:pic>
      <p:sp>
        <p:nvSpPr>
          <p:cNvPr id="3" name="矩形 2"/>
          <p:cNvSpPr/>
          <p:nvPr/>
        </p:nvSpPr>
        <p:spPr>
          <a:xfrm>
            <a:off x="4260850" y="1162050"/>
            <a:ext cx="3975735" cy="2820035"/>
          </a:xfrm>
          <a:prstGeom prst="rect">
            <a:avLst/>
          </a:prstGeom>
        </p:spPr>
        <p:txBody>
          <a:bodyPr wrap="square">
            <a:noAutofit/>
          </a:bodyPr>
          <a:p>
            <a:pPr>
              <a:lnSpc>
                <a:spcPct val="150000"/>
              </a:lnSpc>
              <a:spcBef>
                <a:spcPts val="600"/>
              </a:spcBef>
            </a:pPr>
            <a:r>
              <a:rPr lang="en-US" sz="1400" dirty="0">
                <a:solidFill>
                  <a:schemeClr val="tx1">
                    <a:lumMod val="50000"/>
                    <a:lumOff val="50000"/>
                  </a:schemeClr>
                </a:solidFill>
                <a:cs typeface="+mn-ea"/>
                <a:sym typeface="+mn-lt"/>
              </a:rPr>
              <a:t>1) BiFPN</a:t>
            </a:r>
            <a:r>
              <a:rPr lang="zh-CN" altLang="en-US" sz="1400" dirty="0">
                <a:solidFill>
                  <a:schemeClr val="tx1">
                    <a:lumMod val="50000"/>
                    <a:lumOff val="50000"/>
                  </a:schemeClr>
                </a:solidFill>
                <a:cs typeface="+mn-ea"/>
                <a:sym typeface="+mn-lt"/>
              </a:rPr>
              <a:t>实现了双向跨尺度连接，允许特征在不同层级之间通过自上而下和自下而上的路径进行更全面的信息传递和融合。</a:t>
            </a:r>
            <a:endParaRPr lang="zh-CN" altLang="en-US" sz="1400" dirty="0">
              <a:solidFill>
                <a:schemeClr val="tx1">
                  <a:lumMod val="50000"/>
                  <a:lumOff val="50000"/>
                </a:schemeClr>
              </a:solidFill>
              <a:cs typeface="+mn-ea"/>
              <a:sym typeface="+mn-lt"/>
            </a:endParaRPr>
          </a:p>
          <a:p>
            <a:pPr>
              <a:lnSpc>
                <a:spcPct val="150000"/>
              </a:lnSpc>
              <a:spcBef>
                <a:spcPts val="600"/>
              </a:spcBef>
            </a:pPr>
            <a:r>
              <a:rPr lang="en-US" altLang="zh-CN" sz="1400" dirty="0">
                <a:solidFill>
                  <a:schemeClr val="tx1">
                    <a:lumMod val="50000"/>
                    <a:lumOff val="50000"/>
                  </a:schemeClr>
                </a:solidFill>
                <a:cs typeface="+mn-ea"/>
                <a:sym typeface="+mn-lt"/>
              </a:rPr>
              <a:t>2) </a:t>
            </a:r>
            <a:r>
              <a:rPr lang="zh-CN" altLang="en-US" sz="1400" dirty="0">
                <a:solidFill>
                  <a:schemeClr val="tx1">
                    <a:lumMod val="50000"/>
                    <a:lumOff val="50000"/>
                  </a:schemeClr>
                </a:solidFill>
                <a:cs typeface="+mn-ea"/>
                <a:sym typeface="+mn-lt"/>
              </a:rPr>
              <a:t>为每条连接边引入了可学习的权重，允许模型根据不同特征的重要性自适应地调整融合方式。这种加权方法优化了多尺度特征的融合效果，提高了特征表示的准确性。</a:t>
            </a:r>
            <a:endParaRPr lang="zh-CN" altLang="en-US" sz="1400" dirty="0">
              <a:solidFill>
                <a:schemeClr val="tx1">
                  <a:lumMod val="50000"/>
                  <a:lumOff val="50000"/>
                </a:schemeClr>
              </a:solidFill>
              <a:cs typeface="+mn-ea"/>
              <a:sym typeface="+mn-lt"/>
            </a:endParaRPr>
          </a:p>
        </p:txBody>
      </p:sp>
    </p:spTree>
  </p:cSld>
  <p:clrMapOvr>
    <a:masterClrMapping/>
  </p:clrMapOvr>
</p:sld>
</file>

<file path=ppt/tags/tag1.xml><?xml version="1.0" encoding="utf-8"?>
<p:tagLst xmlns:p="http://schemas.openxmlformats.org/presentationml/2006/main">
  <p:tag name="KSO_WM_DIAGRAM_VIRTUALLY_FRAME" val="{&quot;height&quot;:311.17779527559054,&quot;left&quot;:85.6,&quot;top&quot;:56.72220472440945,&quot;width&quot;:588.45}"/>
</p:tagLst>
</file>

<file path=ppt/tags/tag10.xml><?xml version="1.0" encoding="utf-8"?>
<p:tagLst xmlns:p="http://schemas.openxmlformats.org/presentationml/2006/main">
  <p:tag name="KSO_WM_DIAGRAM_VIRTUALLY_FRAME" val="{&quot;height&quot;:311.17779527559054,&quot;left&quot;:85.6,&quot;top&quot;:56.72220472440945,&quot;width&quot;:588.45}"/>
</p:tagLst>
</file>

<file path=ppt/tags/tag11.xml><?xml version="1.0" encoding="utf-8"?>
<p:tagLst xmlns:p="http://schemas.openxmlformats.org/presentationml/2006/main">
  <p:tag name="KSO_WM_DIAGRAM_VIRTUALLY_FRAME" val="{&quot;height&quot;:311.17779527559054,&quot;left&quot;:85.6,&quot;top&quot;:56.72220472440945,&quot;width&quot;:588.45}"/>
</p:tagLst>
</file>

<file path=ppt/tags/tag12.xml><?xml version="1.0" encoding="utf-8"?>
<p:tagLst xmlns:p="http://schemas.openxmlformats.org/presentationml/2006/main">
  <p:tag name="KSO_WM_DIAGRAM_VIRTUALLY_FRAME" val="{&quot;height&quot;:311.17779527559054,&quot;left&quot;:85.6,&quot;top&quot;:56.72220472440945,&quot;width&quot;:588.45}"/>
</p:tagLst>
</file>

<file path=ppt/tags/tag13.xml><?xml version="1.0" encoding="utf-8"?>
<p:tagLst xmlns:p="http://schemas.openxmlformats.org/presentationml/2006/main">
  <p:tag name="KSO_WM_DIAGRAM_VIRTUALLY_FRAME" val="{&quot;height&quot;:311.17779527559054,&quot;left&quot;:85.6,&quot;top&quot;:56.72220472440945,&quot;width&quot;:588.45}"/>
</p:tagLst>
</file>

<file path=ppt/tags/tag14.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ags/tag2.xml><?xml version="1.0" encoding="utf-8"?>
<p:tagLst xmlns:p="http://schemas.openxmlformats.org/presentationml/2006/main">
  <p:tag name="KSO_WM_DIAGRAM_VIRTUALLY_FRAME" val="{&quot;height&quot;:311.17779527559054,&quot;left&quot;:85.6,&quot;top&quot;:56.72220472440945,&quot;width&quot;:588.45}"/>
</p:tagLst>
</file>

<file path=ppt/tags/tag3.xml><?xml version="1.0" encoding="utf-8"?>
<p:tagLst xmlns:p="http://schemas.openxmlformats.org/presentationml/2006/main">
  <p:tag name="KSO_WM_DIAGRAM_VIRTUALLY_FRAME" val="{&quot;height&quot;:311.17779527559054,&quot;left&quot;:85.6,&quot;top&quot;:56.72220472440945,&quot;width&quot;:588.45}"/>
</p:tagLst>
</file>

<file path=ppt/tags/tag4.xml><?xml version="1.0" encoding="utf-8"?>
<p:tagLst xmlns:p="http://schemas.openxmlformats.org/presentationml/2006/main">
  <p:tag name="KSO_WM_DIAGRAM_VIRTUALLY_FRAME" val="{&quot;height&quot;:311.17779527559054,&quot;left&quot;:85.6,&quot;top&quot;:56.72220472440945,&quot;width&quot;:588.45}"/>
</p:tagLst>
</file>

<file path=ppt/tags/tag5.xml><?xml version="1.0" encoding="utf-8"?>
<p:tagLst xmlns:p="http://schemas.openxmlformats.org/presentationml/2006/main">
  <p:tag name="KSO_WM_DIAGRAM_VIRTUALLY_FRAME" val="{&quot;height&quot;:311.17779527559054,&quot;left&quot;:85.6,&quot;top&quot;:56.72220472440945,&quot;width&quot;:588.45}"/>
</p:tagLst>
</file>

<file path=ppt/tags/tag6.xml><?xml version="1.0" encoding="utf-8"?>
<p:tagLst xmlns:p="http://schemas.openxmlformats.org/presentationml/2006/main">
  <p:tag name="KSO_WM_DIAGRAM_VIRTUALLY_FRAME" val="{&quot;height&quot;:311.17779527559054,&quot;left&quot;:85.6,&quot;top&quot;:56.72220472440945,&quot;width&quot;:588.45}"/>
</p:tagLst>
</file>

<file path=ppt/tags/tag7.xml><?xml version="1.0" encoding="utf-8"?>
<p:tagLst xmlns:p="http://schemas.openxmlformats.org/presentationml/2006/main">
  <p:tag name="KSO_WM_DIAGRAM_VIRTUALLY_FRAME" val="{&quot;height&quot;:311.17779527559054,&quot;left&quot;:85.6,&quot;top&quot;:56.72220472440945,&quot;width&quot;:588.45}"/>
</p:tagLst>
</file>

<file path=ppt/tags/tag8.xml><?xml version="1.0" encoding="utf-8"?>
<p:tagLst xmlns:p="http://schemas.openxmlformats.org/presentationml/2006/main">
  <p:tag name="KSO_WM_DIAGRAM_VIRTUALLY_FRAME" val="{&quot;height&quot;:311.17779527559054,&quot;left&quot;:85.6,&quot;top&quot;:56.72220472440945,&quot;width&quot;:588.45}"/>
</p:tagLst>
</file>

<file path=ppt/tags/tag9.xml><?xml version="1.0" encoding="utf-8"?>
<p:tagLst xmlns:p="http://schemas.openxmlformats.org/presentationml/2006/main">
  <p:tag name="KSO_WM_DIAGRAM_VIRTUALLY_FRAME" val="{&quot;height&quot;:311.17779527559054,&quot;left&quot;:85.6,&quot;top&quot;:56.72220472440945,&quot;width&quot;:588.45}"/>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1738</Words>
  <Application>WPS 演示</Application>
  <PresentationFormat>全屏显示(16:9)</PresentationFormat>
  <Paragraphs>132</Paragraphs>
  <Slides>13</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Wingdings</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35</cp:revision>
  <dcterms:created xsi:type="dcterms:W3CDTF">2021-12-15T02:56:00Z</dcterms:created>
  <dcterms:modified xsi:type="dcterms:W3CDTF">2024-08-06T12:28:27Z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383DCCB7BF384B6DA20A634C6B711F92_13</vt:lpwstr>
  </property>
  <property fmtid="{D5CDD505-2E9C-101B-9397-08002B2CF9AE}" pid="3" name="KSOProductBuildVer">
    <vt:lpwstr>2052-12.1.0.17147</vt:lpwstr>
  </property>
</Properties>
</file>