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27"/>
  </p:notesMasterIdLst>
  <p:handoutMasterIdLst>
    <p:handoutMasterId r:id="rId28"/>
  </p:handoutMasterIdLst>
  <p:sldIdLst>
    <p:sldId id="468" r:id="rId4"/>
    <p:sldId id="497" r:id="rId5"/>
    <p:sldId id="498" r:id="rId6"/>
    <p:sldId id="470" r:id="rId7"/>
    <p:sldId id="499" r:id="rId8"/>
    <p:sldId id="501" r:id="rId9"/>
    <p:sldId id="502" r:id="rId10"/>
    <p:sldId id="549" r:id="rId11"/>
    <p:sldId id="545" r:id="rId12"/>
    <p:sldId id="546" r:id="rId13"/>
    <p:sldId id="548" r:id="rId14"/>
    <p:sldId id="503" r:id="rId15"/>
    <p:sldId id="505" r:id="rId16"/>
    <p:sldId id="506" r:id="rId17"/>
    <p:sldId id="524" r:id="rId18"/>
    <p:sldId id="523" r:id="rId19"/>
    <p:sldId id="525" r:id="rId20"/>
    <p:sldId id="534" r:id="rId21"/>
    <p:sldId id="535" r:id="rId22"/>
    <p:sldId id="544" r:id="rId23"/>
    <p:sldId id="543" r:id="rId24"/>
    <p:sldId id="508" r:id="rId25"/>
    <p:sldId id="511" r:id="rId26"/>
  </p:sldIdLst>
  <p:sldSz cx="9144000" cy="5143500" type="screen16x9"/>
  <p:notesSz cx="6858000" cy="9144000"/>
  <p:custDataLst>
    <p:tags r:id="rId3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userDrawn="1">
          <p15:clr>
            <a:srgbClr val="A4A3A4"/>
          </p15:clr>
        </p15:guide>
        <p15:guide id="2" pos="5605" userDrawn="1">
          <p15:clr>
            <a:srgbClr val="A4A3A4"/>
          </p15:clr>
        </p15:guide>
        <p15:guide id="4" orient="horz" pos="2877" userDrawn="1">
          <p15:clr>
            <a:srgbClr val="A4A3A4"/>
          </p15:clr>
        </p15:guide>
        <p15:guide id="6" orient="horz" pos="3073" userDrawn="1">
          <p15:clr>
            <a:srgbClr val="A4A3A4"/>
          </p15:clr>
        </p15:guide>
        <p15:guide id="7"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589"/>
    <a:srgbClr val="F3EABB"/>
    <a:srgbClr val="FFF2CD"/>
    <a:srgbClr val="FAF8F4"/>
    <a:srgbClr val="E38730"/>
    <a:srgbClr val="D3DED8"/>
    <a:srgbClr val="F4F1E8"/>
    <a:srgbClr val="BEB5A6"/>
    <a:srgbClr val="8091A5"/>
    <a:srgbClr val="D3C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0" autoAdjust="0"/>
    <p:restoredTop sz="94389" autoAdjust="0"/>
  </p:normalViewPr>
  <p:slideViewPr>
    <p:cSldViewPr snapToGrid="0" showGuides="1">
      <p:cViewPr>
        <p:scale>
          <a:sx n="100" d="100"/>
          <a:sy n="100" d="100"/>
        </p:scale>
        <p:origin x="1614" y="693"/>
      </p:cViewPr>
      <p:guideLst>
        <p:guide pos="136"/>
        <p:guide pos="5605"/>
        <p:guide orient="horz" pos="2877"/>
        <p:guide orient="horz" pos="3073"/>
        <p:guide pos="28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3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形状 9"/>
          <p:cNvSpPr/>
          <p:nvPr userDrawn="1"/>
        </p:nvSpPr>
        <p:spPr>
          <a:xfrm>
            <a:off x="0" y="0"/>
            <a:ext cx="2063970" cy="1490764"/>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a:off x="0" y="4047856"/>
            <a:ext cx="1095643" cy="1095644"/>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7621622" y="0"/>
            <a:ext cx="1522379" cy="2087664"/>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图片占位符 2"/>
          <p:cNvSpPr>
            <a:spLocks noGrp="1"/>
          </p:cNvSpPr>
          <p:nvPr>
            <p:ph type="pic" sz="quarter" idx="10"/>
          </p:nvPr>
        </p:nvSpPr>
        <p:spPr>
          <a:xfrm>
            <a:off x="397014" y="1210780"/>
            <a:ext cx="1961874" cy="1360970"/>
          </a:xfrm>
          <a:prstGeom prst="roundRect">
            <a:avLst>
              <a:gd name="adj" fmla="val 6157"/>
            </a:avLst>
          </a:prstGeom>
        </p:spPr>
        <p:txBody>
          <a:bodyPr/>
          <a:lstStyle/>
          <a:p>
            <a:endParaRPr lang="zh-CN" altLang="en-US"/>
          </a:p>
        </p:txBody>
      </p:sp>
      <p:sp>
        <p:nvSpPr>
          <p:cNvPr id="6" name="图片占位符 2"/>
          <p:cNvSpPr>
            <a:spLocks noGrp="1"/>
          </p:cNvSpPr>
          <p:nvPr>
            <p:ph type="pic" sz="quarter" idx="11"/>
          </p:nvPr>
        </p:nvSpPr>
        <p:spPr>
          <a:xfrm>
            <a:off x="2521779" y="1210780"/>
            <a:ext cx="1961874" cy="1360970"/>
          </a:xfrm>
          <a:prstGeom prst="roundRect">
            <a:avLst>
              <a:gd name="adj" fmla="val 6157"/>
            </a:avLst>
          </a:prstGeom>
        </p:spPr>
        <p:txBody>
          <a:bodyPr/>
          <a:lstStyle/>
          <a:p>
            <a:endParaRPr lang="zh-CN" altLang="en-US"/>
          </a:p>
        </p:txBody>
      </p:sp>
      <p:sp>
        <p:nvSpPr>
          <p:cNvPr id="7" name="图片占位符 2"/>
          <p:cNvSpPr>
            <a:spLocks noGrp="1"/>
          </p:cNvSpPr>
          <p:nvPr>
            <p:ph type="pic" sz="quarter" idx="12"/>
          </p:nvPr>
        </p:nvSpPr>
        <p:spPr>
          <a:xfrm>
            <a:off x="4646544" y="1210780"/>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3"/>
          </p:nvPr>
        </p:nvSpPr>
        <p:spPr>
          <a:xfrm>
            <a:off x="6771309" y="1210780"/>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图片占位符 3"/>
          <p:cNvSpPr>
            <a:spLocks noGrp="1"/>
          </p:cNvSpPr>
          <p:nvPr>
            <p:ph type="pic" sz="quarter" idx="10"/>
          </p:nvPr>
        </p:nvSpPr>
        <p:spPr>
          <a:xfrm>
            <a:off x="3306486" y="1237671"/>
            <a:ext cx="2531029" cy="3223493"/>
          </a:xfrm>
          <a:prstGeom prst="roundRect">
            <a:avLst>
              <a:gd name="adj" fmla="val 7969"/>
            </a:avLst>
          </a:prstGeom>
          <a:solidFill>
            <a:srgbClr val="FDF3F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200"/>
            <a:endParaRPr lang="zh-CN" altLang="en-US" dirty="0"/>
          </a:p>
        </p:txBody>
      </p:sp>
      <p:sp>
        <p:nvSpPr>
          <p:cNvPr id="8" name="矩形: 圆角 7"/>
          <p:cNvSpPr/>
          <p:nvPr userDrawn="1"/>
        </p:nvSpPr>
        <p:spPr>
          <a:xfrm>
            <a:off x="558800" y="1237671"/>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6045200" y="1237671"/>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圆角 9"/>
          <p:cNvSpPr/>
          <p:nvPr userDrawn="1"/>
        </p:nvSpPr>
        <p:spPr>
          <a:xfrm>
            <a:off x="549563" y="2974108"/>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圆角 10"/>
          <p:cNvSpPr/>
          <p:nvPr userDrawn="1"/>
        </p:nvSpPr>
        <p:spPr>
          <a:xfrm>
            <a:off x="6035963" y="2974108"/>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0"/>
          </p:nvPr>
        </p:nvSpPr>
        <p:spPr>
          <a:xfrm>
            <a:off x="397014" y="1494874"/>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1"/>
          </p:nvPr>
        </p:nvSpPr>
        <p:spPr>
          <a:xfrm>
            <a:off x="2521779" y="1494874"/>
            <a:ext cx="1961874" cy="1360970"/>
          </a:xfrm>
          <a:prstGeom prst="roundRect">
            <a:avLst>
              <a:gd name="adj" fmla="val 6157"/>
            </a:avLst>
          </a:prstGeom>
        </p:spPr>
        <p:txBody>
          <a:bodyPr/>
          <a:lstStyle/>
          <a:p>
            <a:endParaRPr lang="zh-CN" altLang="en-US"/>
          </a:p>
        </p:txBody>
      </p:sp>
      <p:sp>
        <p:nvSpPr>
          <p:cNvPr id="9" name="图片占位符 2"/>
          <p:cNvSpPr>
            <a:spLocks noGrp="1"/>
          </p:cNvSpPr>
          <p:nvPr>
            <p:ph type="pic" sz="quarter" idx="12"/>
          </p:nvPr>
        </p:nvSpPr>
        <p:spPr>
          <a:xfrm>
            <a:off x="4646544" y="1494874"/>
            <a:ext cx="1961874" cy="1360970"/>
          </a:xfrm>
          <a:prstGeom prst="roundRect">
            <a:avLst>
              <a:gd name="adj" fmla="val 6157"/>
            </a:avLst>
          </a:prstGeom>
        </p:spPr>
        <p:txBody>
          <a:bodyPr/>
          <a:lstStyle/>
          <a:p>
            <a:endParaRPr lang="zh-CN" altLang="en-US"/>
          </a:p>
        </p:txBody>
      </p:sp>
      <p:sp>
        <p:nvSpPr>
          <p:cNvPr id="10" name="图片占位符 2"/>
          <p:cNvSpPr>
            <a:spLocks noGrp="1"/>
          </p:cNvSpPr>
          <p:nvPr>
            <p:ph type="pic" sz="quarter" idx="13"/>
          </p:nvPr>
        </p:nvSpPr>
        <p:spPr>
          <a:xfrm>
            <a:off x="6771309" y="1494874"/>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669989D-4831-4E99-B76E-9A53CB0F3A88}"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EE3F9CDB-1F21-4789-A81E-8FEA25CE19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字魂35号-经典雅黑" pitchFamily="2" charset="-122"/>
          <a:cs typeface="微软雅黑" panose="020B0503020204020204" pitchFamily="3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1" Type="http://schemas.openxmlformats.org/officeDocument/2006/relationships/slideLayout" Target="../slideLayouts/slideLayout2.xml"/><Relationship Id="rId10" Type="http://schemas.openxmlformats.org/officeDocument/2006/relationships/image" Target="../media/image1.png"/><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slideLayout" Target="../slideLayouts/slideLayout1.xml"/><Relationship Id="rId21" Type="http://schemas.openxmlformats.org/officeDocument/2006/relationships/image" Target="../media/image1.png"/><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22.xml"/><Relationship Id="rId2" Type="http://schemas.openxmlformats.org/officeDocument/2006/relationships/image" Target="../media/image2.png"/><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26.xml"/><Relationship Id="rId7" Type="http://schemas.openxmlformats.org/officeDocument/2006/relationships/image" Target="../media/image7.png"/><Relationship Id="rId6" Type="http://schemas.openxmlformats.org/officeDocument/2006/relationships/tags" Target="../tags/tag25.xml"/><Relationship Id="rId5" Type="http://schemas.openxmlformats.org/officeDocument/2006/relationships/image" Target="../media/image6.png"/><Relationship Id="rId4" Type="http://schemas.openxmlformats.org/officeDocument/2006/relationships/tags" Target="../tags/tag24.xml"/><Relationship Id="rId3" Type="http://schemas.openxmlformats.org/officeDocument/2006/relationships/image" Target="../media/image5.png"/><Relationship Id="rId2" Type="http://schemas.openxmlformats.org/officeDocument/2006/relationships/tags" Target="../tags/tag23.xml"/><Relationship Id="rId14" Type="http://schemas.openxmlformats.org/officeDocument/2006/relationships/slideLayout" Target="../slideLayouts/slideLayout2.xml"/><Relationship Id="rId13" Type="http://schemas.openxmlformats.org/officeDocument/2006/relationships/image" Target="../media/image10.png"/><Relationship Id="rId12" Type="http://schemas.openxmlformats.org/officeDocument/2006/relationships/tags" Target="../tags/tag28.xml"/><Relationship Id="rId11" Type="http://schemas.openxmlformats.org/officeDocument/2006/relationships/image" Target="../media/image9.png"/><Relationship Id="rId10" Type="http://schemas.openxmlformats.org/officeDocument/2006/relationships/tags" Target="../tags/tag2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2803940" y="1676010"/>
            <a:ext cx="3535680" cy="768350"/>
          </a:xfrm>
          <a:prstGeom prst="rect">
            <a:avLst/>
          </a:prstGeom>
        </p:spPr>
        <p:txBody>
          <a:bodyPr wrap="none">
            <a:spAutoFit/>
          </a:bodyPr>
          <a:lstStyle/>
          <a:p>
            <a:pPr>
              <a:defRPr/>
            </a:pPr>
            <a:r>
              <a:rPr lang="zh-CN" altLang="en-US" sz="4400" b="1" kern="100" dirty="0">
                <a:solidFill>
                  <a:srgbClr val="495589"/>
                </a:solidFill>
                <a:cs typeface="+mn-ea"/>
                <a:sym typeface="+mn-lt"/>
              </a:rPr>
              <a:t>时序动作检测</a:t>
            </a:r>
            <a:endParaRPr lang="zh-CN" altLang="en-US" sz="4400" b="1" kern="100" dirty="0">
              <a:solidFill>
                <a:srgbClr val="495589"/>
              </a:solidFill>
              <a:cs typeface="+mn-ea"/>
              <a:sym typeface="+mn-lt"/>
            </a:endParaRPr>
          </a:p>
        </p:txBody>
      </p:sp>
      <p:sp>
        <p:nvSpPr>
          <p:cNvPr id="24" name="文本框 23"/>
          <p:cNvSpPr txBox="1"/>
          <p:nvPr/>
        </p:nvSpPr>
        <p:spPr>
          <a:xfrm>
            <a:off x="2818130" y="2698750"/>
            <a:ext cx="2818130" cy="333375"/>
          </a:xfrm>
          <a:prstGeom prst="rect">
            <a:avLst/>
          </a:prstGeom>
          <a:noFill/>
        </p:spPr>
        <p:txBody>
          <a:bodyPr wrap="square">
            <a:spAutoFit/>
          </a:bodyPr>
          <a:lstStyle/>
          <a:p>
            <a:pPr>
              <a:lnSpc>
                <a:spcPct val="150000"/>
              </a:lnSpc>
            </a:pP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Temporal Action Detection</a:t>
            </a:r>
            <a:endPar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endParaRPr>
          </a:p>
        </p:txBody>
      </p:sp>
      <p:cxnSp>
        <p:nvCxnSpPr>
          <p:cNvPr id="11" name="直接连接符 10"/>
          <p:cNvCxnSpPr/>
          <p:nvPr/>
        </p:nvCxnSpPr>
        <p:spPr>
          <a:xfrm flipV="1">
            <a:off x="2920967" y="2567555"/>
            <a:ext cx="1666240" cy="8255"/>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4217035" y="3664585"/>
            <a:ext cx="2486660" cy="243205"/>
            <a:chOff x="5466332" y="4427715"/>
            <a:chExt cx="3115052" cy="324273"/>
          </a:xfrm>
        </p:grpSpPr>
        <p:sp>
          <p:nvSpPr>
            <p:cNvPr id="58" name="矩形: 圆角 57"/>
            <p:cNvSpPr/>
            <p:nvPr/>
          </p:nvSpPr>
          <p:spPr>
            <a:xfrm>
              <a:off x="5466332" y="4427715"/>
              <a:ext cx="1535007" cy="324273"/>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lumMod val="75000"/>
                      <a:lumOff val="25000"/>
                    </a:schemeClr>
                  </a:solidFill>
                  <a:cs typeface="+mn-ea"/>
                  <a:sym typeface="+mn-lt"/>
                </a:rPr>
                <a:t>汇报人：</a:t>
              </a:r>
              <a:r>
                <a:rPr lang="zh-CN" sz="900" kern="0" dirty="0">
                  <a:solidFill>
                    <a:schemeClr val="tx1">
                      <a:lumMod val="75000"/>
                      <a:lumOff val="25000"/>
                    </a:schemeClr>
                  </a:solidFill>
                  <a:cs typeface="+mn-ea"/>
                  <a:sym typeface="+mn-lt"/>
                </a:rPr>
                <a:t>张文</a:t>
              </a:r>
              <a:endParaRPr lang="zh-CN" sz="900" kern="0" dirty="0">
                <a:solidFill>
                  <a:schemeClr val="tx1">
                    <a:lumMod val="75000"/>
                    <a:lumOff val="25000"/>
                  </a:schemeClr>
                </a:solidFill>
                <a:cs typeface="+mn-ea"/>
                <a:sym typeface="+mn-lt"/>
              </a:endParaRPr>
            </a:p>
          </p:txBody>
        </p:sp>
        <p:sp>
          <p:nvSpPr>
            <p:cNvPr id="59" name="矩形: 圆角 58"/>
            <p:cNvSpPr/>
            <p:nvPr/>
          </p:nvSpPr>
          <p:spPr>
            <a:xfrm>
              <a:off x="7177384" y="4427715"/>
              <a:ext cx="1404000" cy="324000"/>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lumMod val="75000"/>
                      <a:lumOff val="25000"/>
                    </a:schemeClr>
                  </a:solidFill>
                  <a:cs typeface="+mn-ea"/>
                  <a:sym typeface="+mn-lt"/>
                </a:rPr>
                <a:t>时间：</a:t>
              </a:r>
              <a:r>
                <a:rPr lang="en-US" altLang="zh-CN" sz="900" kern="0" dirty="0">
                  <a:solidFill>
                    <a:schemeClr val="tx1">
                      <a:lumMod val="75000"/>
                      <a:lumOff val="25000"/>
                    </a:schemeClr>
                  </a:solidFill>
                  <a:cs typeface="+mn-ea"/>
                  <a:sym typeface="+mn-lt"/>
                </a:rPr>
                <a:t>2024.08</a:t>
              </a:r>
              <a:endParaRPr lang="en-US" altLang="zh-CN" sz="900" kern="0" dirty="0">
                <a:solidFill>
                  <a:schemeClr val="tx1">
                    <a:lumMod val="75000"/>
                    <a:lumOff val="25000"/>
                  </a:schemeClr>
                </a:solidFill>
                <a:cs typeface="+mn-ea"/>
                <a:sym typeface="+mn-lt"/>
              </a:endParaRPr>
            </a:p>
          </p:txBody>
        </p:sp>
      </p:grpSp>
      <p:sp>
        <p:nvSpPr>
          <p:cNvPr id="2" name="文本框 1"/>
          <p:cNvSpPr txBox="1"/>
          <p:nvPr/>
        </p:nvSpPr>
        <p:spPr>
          <a:xfrm>
            <a:off x="8734425" y="4878070"/>
            <a:ext cx="370840" cy="299085"/>
          </a:xfrm>
          <a:prstGeom prst="rect">
            <a:avLst/>
          </a:prstGeom>
          <a:noFill/>
        </p:spPr>
        <p:txBody>
          <a:bodyPr wrap="square" rtlCol="0">
            <a:spAutoFit/>
          </a:bodyPr>
          <a:p>
            <a:r>
              <a:rPr lang="en-US" altLang="zh-CN"/>
              <a:t>1</a:t>
            </a:r>
            <a:endParaRPr lang="en-US" altLang="zh-CN"/>
          </a:p>
        </p:txBody>
      </p:sp>
      <p:grpSp>
        <p:nvGrpSpPr>
          <p:cNvPr id="6" name="组合 5"/>
          <p:cNvGrpSpPr/>
          <p:nvPr/>
        </p:nvGrpSpPr>
        <p:grpSpPr>
          <a:xfrm>
            <a:off x="164180" y="1030739"/>
            <a:ext cx="4561367" cy="645160"/>
            <a:chOff x="1330580" y="1608203"/>
            <a:chExt cx="6081822" cy="860213"/>
          </a:xfrm>
        </p:grpSpPr>
        <p:sp>
          <p:nvSpPr>
            <p:cNvPr id="25" name="文本框 24"/>
            <p:cNvSpPr txBox="1"/>
            <p:nvPr/>
          </p:nvSpPr>
          <p:spPr>
            <a:xfrm>
              <a:off x="3385492" y="1733058"/>
              <a:ext cx="1971998" cy="675640"/>
            </a:xfrm>
            <a:prstGeom prst="rect">
              <a:avLst/>
            </a:prstGeom>
            <a:noFill/>
          </p:spPr>
          <p:txBody>
            <a:bodyPr wrap="square" rtlCol="0">
              <a:spAutoFit/>
            </a:bodyPr>
            <a:lstStyle/>
            <a:p>
              <a:r>
                <a:rPr lang="en-US" altLang="zh-CN" sz="1350" b="1" dirty="0">
                  <a:solidFill>
                    <a:schemeClr val="accent2"/>
                  </a:solidFill>
                  <a:cs typeface="+mn-ea"/>
                  <a:sym typeface="+mn-lt"/>
                </a:rPr>
                <a:t>WORK</a:t>
              </a:r>
              <a:endParaRPr lang="en-US" altLang="zh-CN" sz="1350" b="1" dirty="0">
                <a:solidFill>
                  <a:schemeClr val="accent2"/>
                </a:solidFill>
                <a:cs typeface="+mn-ea"/>
                <a:sym typeface="+mn-lt"/>
              </a:endParaRPr>
            </a:p>
            <a:p>
              <a:r>
                <a:rPr lang="en-US" altLang="zh-CN" sz="1350" b="1" dirty="0">
                  <a:solidFill>
                    <a:schemeClr val="accent2"/>
                  </a:solidFill>
                  <a:cs typeface="+mn-ea"/>
                  <a:sym typeface="+mn-lt"/>
                </a:rPr>
                <a:t>SUNMMARY</a:t>
              </a:r>
              <a:endParaRPr lang="en-US" altLang="zh-CN" sz="1350" b="1" dirty="0">
                <a:solidFill>
                  <a:schemeClr val="accent2"/>
                </a:solidFill>
                <a:cs typeface="+mn-ea"/>
                <a:sym typeface="+mn-lt"/>
              </a:endParaRPr>
            </a:p>
          </p:txBody>
        </p:sp>
        <p:sp>
          <p:nvSpPr>
            <p:cNvPr id="5" name="文本框 4"/>
            <p:cNvSpPr txBox="1"/>
            <p:nvPr/>
          </p:nvSpPr>
          <p:spPr>
            <a:xfrm>
              <a:off x="1330580" y="1608203"/>
              <a:ext cx="2203602" cy="860213"/>
            </a:xfrm>
            <a:prstGeom prst="rect">
              <a:avLst/>
            </a:prstGeom>
            <a:noFill/>
          </p:spPr>
          <p:txBody>
            <a:bodyPr wrap="square" rtlCol="0">
              <a:spAutoFit/>
            </a:bodyPr>
            <a:lstStyle/>
            <a:p>
              <a:endParaRPr lang="zh-CN" altLang="en-US" sz="3600" dirty="0">
                <a:solidFill>
                  <a:schemeClr val="bg1"/>
                </a:solidFill>
                <a:cs typeface="+mn-ea"/>
                <a:sym typeface="+mn-lt"/>
              </a:endParaRPr>
            </a:p>
          </p:txBody>
        </p:sp>
        <p:sp>
          <p:nvSpPr>
            <p:cNvPr id="7" name="矩形: 圆角 4"/>
            <p:cNvSpPr/>
            <p:nvPr/>
          </p:nvSpPr>
          <p:spPr>
            <a:xfrm>
              <a:off x="4880226" y="1911372"/>
              <a:ext cx="2532176" cy="233344"/>
            </a:xfrm>
            <a:prstGeom prst="roundRect">
              <a:avLst>
                <a:gd name="adj" fmla="val 50000"/>
              </a:avLst>
            </a:prstGeom>
            <a:gradFill>
              <a:gsLst>
                <a:gs pos="0">
                  <a:schemeClr val="accent1">
                    <a:lumMod val="5000"/>
                    <a:lumOff val="95000"/>
                    <a:alpha val="0"/>
                  </a:schemeClr>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9387" y="508000"/>
            <a:ext cx="1165225" cy="213995"/>
          </a:xfrm>
          <a:prstGeom prst="rect">
            <a:avLst/>
          </a:prstGeom>
        </p:spPr>
        <p:txBody>
          <a:bodyPr wrap="none">
            <a:spAutoFit/>
          </a:bodyPr>
          <a:p>
            <a:pPr lvl="0" algn="ctr" fontAlgn="base">
              <a:spcBef>
                <a:spcPct val="0"/>
              </a:spcBef>
              <a:spcAft>
                <a:spcPct val="0"/>
              </a:spcAft>
              <a:defRPr/>
            </a:pPr>
            <a:r>
              <a:rPr lang="en-US" altLang="zh-CN" sz="800" dirty="0">
                <a:solidFill>
                  <a:schemeClr val="tx1">
                    <a:lumMod val="50000"/>
                    <a:lumOff val="50000"/>
                  </a:schemeClr>
                </a:solidFill>
                <a:cs typeface="+mn-ea"/>
                <a:sym typeface="+mn-lt"/>
              </a:rPr>
              <a:t>Single-stage Methods</a:t>
            </a:r>
            <a:endParaRPr lang="en-US" altLang="zh-CN" sz="800" dirty="0">
              <a:solidFill>
                <a:schemeClr val="tx1">
                  <a:lumMod val="50000"/>
                  <a:lumOff val="50000"/>
                </a:schemeClr>
              </a:solidFill>
              <a:cs typeface="+mn-ea"/>
              <a:sym typeface="+mn-lt"/>
            </a:endParaRPr>
          </a:p>
        </p:txBody>
      </p:sp>
      <p:pic>
        <p:nvPicPr>
          <p:cNvPr id="2" name="图片 1"/>
          <p:cNvPicPr>
            <a:picLocks noChangeAspect="1"/>
          </p:cNvPicPr>
          <p:nvPr/>
        </p:nvPicPr>
        <p:blipFill>
          <a:blip r:embed="rId1"/>
          <a:stretch>
            <a:fillRect/>
          </a:stretch>
        </p:blipFill>
        <p:spPr>
          <a:xfrm>
            <a:off x="1156970" y="801370"/>
            <a:ext cx="6916420" cy="4163695"/>
          </a:xfrm>
          <a:prstGeom prst="rect">
            <a:avLst/>
          </a:prstGeom>
        </p:spPr>
      </p:pic>
      <p:pic>
        <p:nvPicPr>
          <p:cNvPr id="9" name="图片 8" descr="微信图片_20240806102442"/>
          <p:cNvPicPr>
            <a:picLocks noChangeAspect="1"/>
          </p:cNvPicPr>
          <p:nvPr/>
        </p:nvPicPr>
        <p:blipFill>
          <a:blip r:embed="rId2"/>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10</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9387" y="508000"/>
            <a:ext cx="1165225" cy="213995"/>
          </a:xfrm>
          <a:prstGeom prst="rect">
            <a:avLst/>
          </a:prstGeom>
        </p:spPr>
        <p:txBody>
          <a:bodyPr wrap="none">
            <a:spAutoFit/>
          </a:bodyPr>
          <a:p>
            <a:pPr lvl="0" algn="ctr" fontAlgn="base">
              <a:spcBef>
                <a:spcPct val="0"/>
              </a:spcBef>
              <a:spcAft>
                <a:spcPct val="0"/>
              </a:spcAft>
              <a:defRPr/>
            </a:pPr>
            <a:r>
              <a:rPr lang="en-US" altLang="zh-CN" sz="800" dirty="0">
                <a:solidFill>
                  <a:schemeClr val="tx1">
                    <a:lumMod val="50000"/>
                    <a:lumOff val="50000"/>
                  </a:schemeClr>
                </a:solidFill>
                <a:cs typeface="+mn-ea"/>
                <a:sym typeface="+mn-lt"/>
              </a:rPr>
              <a:t>Single-stage Methods</a:t>
            </a:r>
            <a:endParaRPr lang="en-US" altLang="zh-CN" sz="800" dirty="0">
              <a:solidFill>
                <a:schemeClr val="tx1">
                  <a:lumMod val="50000"/>
                  <a:lumOff val="50000"/>
                </a:schemeClr>
              </a:solidFill>
              <a:cs typeface="+mn-ea"/>
              <a:sym typeface="+mn-lt"/>
            </a:endParaRPr>
          </a:p>
        </p:txBody>
      </p:sp>
      <p:graphicFrame>
        <p:nvGraphicFramePr>
          <p:cNvPr id="5" name="表格 4"/>
          <p:cNvGraphicFramePr/>
          <p:nvPr/>
        </p:nvGraphicFramePr>
        <p:xfrm>
          <a:off x="2208530" y="1589405"/>
          <a:ext cx="4725670" cy="1143000"/>
        </p:xfrm>
        <a:graphic>
          <a:graphicData uri="http://schemas.openxmlformats.org/drawingml/2006/table">
            <a:tbl>
              <a:tblPr firstRow="1" bandRow="1">
                <a:tableStyleId>{5C22544A-7EE6-4342-B048-85BDC9FD1C3A}</a:tableStyleId>
              </a:tblPr>
              <a:tblGrid>
                <a:gridCol w="603885"/>
                <a:gridCol w="690245"/>
                <a:gridCol w="700405"/>
                <a:gridCol w="733425"/>
                <a:gridCol w="662940"/>
                <a:gridCol w="673735"/>
                <a:gridCol w="661035"/>
              </a:tblGrid>
              <a:tr h="381000">
                <a:tc>
                  <a:txBody>
                    <a:bodyPr/>
                    <a:p>
                      <a:pPr>
                        <a:buNone/>
                      </a:pPr>
                      <a:endParaRPr lang="zh-CN" altLang="en-US"/>
                    </a:p>
                  </a:txBody>
                  <a:tcPr/>
                </a:tc>
                <a:tc>
                  <a:txBody>
                    <a:bodyPr/>
                    <a:p>
                      <a:pPr>
                        <a:buNone/>
                      </a:pPr>
                      <a:r>
                        <a:rPr lang="en-US" altLang="zh-CN"/>
                        <a:t>0.3</a:t>
                      </a:r>
                      <a:endParaRPr lang="en-US" altLang="zh-CN"/>
                    </a:p>
                  </a:txBody>
                  <a:tcPr/>
                </a:tc>
                <a:tc>
                  <a:txBody>
                    <a:bodyPr/>
                    <a:p>
                      <a:pPr>
                        <a:buNone/>
                      </a:pPr>
                      <a:r>
                        <a:rPr lang="en-US" altLang="zh-CN"/>
                        <a:t>0.4</a:t>
                      </a:r>
                      <a:endParaRPr lang="en-US" altLang="zh-CN"/>
                    </a:p>
                  </a:txBody>
                  <a:tcPr/>
                </a:tc>
                <a:tc>
                  <a:txBody>
                    <a:bodyPr/>
                    <a:p>
                      <a:pPr>
                        <a:buNone/>
                      </a:pPr>
                      <a:r>
                        <a:rPr lang="en-US" altLang="zh-CN"/>
                        <a:t>0.5</a:t>
                      </a:r>
                      <a:endParaRPr lang="en-US" altLang="zh-CN"/>
                    </a:p>
                  </a:txBody>
                  <a:tcPr/>
                </a:tc>
                <a:tc>
                  <a:txBody>
                    <a:bodyPr/>
                    <a:p>
                      <a:pPr>
                        <a:buNone/>
                      </a:pPr>
                      <a:r>
                        <a:rPr lang="en-US" altLang="zh-CN"/>
                        <a:t>0.6</a:t>
                      </a:r>
                      <a:endParaRPr lang="en-US" altLang="zh-CN"/>
                    </a:p>
                  </a:txBody>
                  <a:tcPr/>
                </a:tc>
                <a:tc>
                  <a:txBody>
                    <a:bodyPr/>
                    <a:p>
                      <a:pPr>
                        <a:buNone/>
                      </a:pPr>
                      <a:r>
                        <a:rPr lang="en-US" altLang="zh-CN"/>
                        <a:t>0.7</a:t>
                      </a:r>
                      <a:endParaRPr lang="en-US" altLang="zh-CN"/>
                    </a:p>
                  </a:txBody>
                  <a:tcPr/>
                </a:tc>
                <a:tc>
                  <a:txBody>
                    <a:bodyPr/>
                    <a:p>
                      <a:pPr>
                        <a:buNone/>
                      </a:pPr>
                      <a:r>
                        <a:rPr lang="en-US" altLang="zh-CN"/>
                        <a:t>avg</a:t>
                      </a:r>
                      <a:endParaRPr lang="en-US" altLang="zh-CN"/>
                    </a:p>
                  </a:txBody>
                  <a:tcPr/>
                </a:tc>
              </a:tr>
              <a:tr h="381000">
                <a:tc>
                  <a:txBody>
                    <a:bodyPr/>
                    <a:p>
                      <a:pPr>
                        <a:buNone/>
                      </a:pPr>
                      <a:r>
                        <a:rPr lang="zh-CN" altLang="en-US"/>
                        <a:t>论文</a:t>
                      </a:r>
                      <a:endParaRPr lang="zh-CN" altLang="en-US"/>
                    </a:p>
                  </a:txBody>
                  <a:tcPr/>
                </a:tc>
                <a:tc>
                  <a:txBody>
                    <a:bodyPr/>
                    <a:p>
                      <a:pPr algn="l">
                        <a:buClrTx/>
                        <a:buSzTx/>
                        <a:buFontTx/>
                        <a:buNone/>
                      </a:pPr>
                      <a:r>
                        <a:rPr lang="en-US" altLang="zh-CN"/>
                        <a:t>84.3</a:t>
                      </a:r>
                      <a:endParaRPr lang="en-US" altLang="zh-CN"/>
                    </a:p>
                  </a:txBody>
                  <a:tcPr/>
                </a:tc>
                <a:tc>
                  <a:txBody>
                    <a:bodyPr/>
                    <a:p>
                      <a:pPr algn="l">
                        <a:buClrTx/>
                        <a:buSzTx/>
                        <a:buFontTx/>
                        <a:buNone/>
                      </a:pPr>
                      <a:endParaRPr lang="en-US" altLang="zh-CN"/>
                    </a:p>
                  </a:txBody>
                  <a:tcPr/>
                </a:tc>
                <a:tc>
                  <a:txBody>
                    <a:bodyPr/>
                    <a:p>
                      <a:pPr algn="l">
                        <a:buClrTx/>
                        <a:buSzTx/>
                        <a:buFontTx/>
                        <a:buNone/>
                      </a:pPr>
                      <a:endParaRPr lang="en-US" altLang="zh-CN"/>
                    </a:p>
                  </a:txBody>
                  <a:tcPr/>
                </a:tc>
                <a:tc>
                  <a:txBody>
                    <a:bodyPr/>
                    <a:p>
                      <a:pPr algn="l">
                        <a:buClrTx/>
                        <a:buSzTx/>
                        <a:buFontTx/>
                        <a:buNone/>
                      </a:pPr>
                      <a:endParaRPr lang="en-US" altLang="zh-CN"/>
                    </a:p>
                  </a:txBody>
                  <a:tcPr/>
                </a:tc>
                <a:tc>
                  <a:txBody>
                    <a:bodyPr/>
                    <a:p>
                      <a:pPr algn="l">
                        <a:buClrTx/>
                        <a:buSzTx/>
                        <a:buFontTx/>
                        <a:buNone/>
                      </a:pPr>
                      <a:r>
                        <a:rPr lang="en-US" altLang="zh-CN"/>
                        <a:t>50.2</a:t>
                      </a:r>
                      <a:endParaRPr lang="en-US" altLang="zh-CN"/>
                    </a:p>
                  </a:txBody>
                  <a:tcPr/>
                </a:tc>
                <a:tc>
                  <a:txBody>
                    <a:bodyPr/>
                    <a:p>
                      <a:pPr algn="l">
                        <a:buClrTx/>
                        <a:buSzTx/>
                        <a:buFontTx/>
                        <a:buNone/>
                      </a:pPr>
                      <a:r>
                        <a:rPr lang="en-US" altLang="zh-CN"/>
                        <a:t>70.5</a:t>
                      </a:r>
                      <a:endParaRPr lang="en-US" altLang="zh-CN"/>
                    </a:p>
                  </a:txBody>
                  <a:tcPr/>
                </a:tc>
              </a:tr>
              <a:tr h="381000">
                <a:tc>
                  <a:txBody>
                    <a:bodyPr/>
                    <a:p>
                      <a:pPr>
                        <a:buNone/>
                      </a:pPr>
                      <a:r>
                        <a:rPr lang="zh-CN" altLang="en-US"/>
                        <a:t>复现</a:t>
                      </a:r>
                      <a:endParaRPr lang="zh-CN" altLang="en-US"/>
                    </a:p>
                  </a:txBody>
                  <a:tcPr/>
                </a:tc>
                <a:tc>
                  <a:txBody>
                    <a:bodyPr/>
                    <a:p>
                      <a:pPr algn="l">
                        <a:buClrTx/>
                        <a:buSzTx/>
                        <a:buFontTx/>
                        <a:buNone/>
                      </a:pPr>
                      <a:r>
                        <a:rPr lang="en-US" altLang="zh-CN"/>
                        <a:t>83.76</a:t>
                      </a:r>
                      <a:endParaRPr lang="en-US" altLang="zh-CN"/>
                    </a:p>
                  </a:txBody>
                  <a:tcPr/>
                </a:tc>
                <a:tc>
                  <a:txBody>
                    <a:bodyPr/>
                    <a:p>
                      <a:pPr algn="l">
                        <a:buClrTx/>
                        <a:buSzTx/>
                        <a:buFontTx/>
                        <a:buNone/>
                      </a:pPr>
                      <a:r>
                        <a:rPr lang="en-US" altLang="zh-CN"/>
                        <a:t>78.80</a:t>
                      </a:r>
                      <a:endParaRPr lang="en-US" altLang="zh-CN"/>
                    </a:p>
                  </a:txBody>
                  <a:tcPr/>
                </a:tc>
                <a:tc>
                  <a:txBody>
                    <a:bodyPr/>
                    <a:p>
                      <a:pPr algn="l">
                        <a:buClrTx/>
                        <a:buSzTx/>
                        <a:buFontTx/>
                        <a:buNone/>
                      </a:pPr>
                      <a:r>
                        <a:rPr lang="en-US" altLang="zh-CN"/>
                        <a:t>72.50</a:t>
                      </a:r>
                      <a:endParaRPr lang="en-US" altLang="zh-CN"/>
                    </a:p>
                  </a:txBody>
                  <a:tcPr/>
                </a:tc>
                <a:tc>
                  <a:txBody>
                    <a:bodyPr/>
                    <a:p>
                      <a:pPr algn="l">
                        <a:buClrTx/>
                        <a:buSzTx/>
                        <a:buFontTx/>
                        <a:buNone/>
                      </a:pPr>
                      <a:r>
                        <a:rPr lang="en-US" altLang="zh-CN"/>
                        <a:t>62.13</a:t>
                      </a:r>
                      <a:endParaRPr lang="en-US" altLang="zh-CN"/>
                    </a:p>
                  </a:txBody>
                  <a:tcPr/>
                </a:tc>
                <a:tc>
                  <a:txBody>
                    <a:bodyPr/>
                    <a:p>
                      <a:pPr algn="l">
                        <a:buClrTx/>
                        <a:buSzTx/>
                        <a:buFontTx/>
                        <a:buNone/>
                      </a:pPr>
                      <a:r>
                        <a:rPr lang="en-US" altLang="zh-CN"/>
                        <a:t>49.71</a:t>
                      </a:r>
                      <a:endParaRPr lang="en-US" altLang="zh-CN"/>
                    </a:p>
                  </a:txBody>
                  <a:tcPr/>
                </a:tc>
                <a:tc>
                  <a:txBody>
                    <a:bodyPr/>
                    <a:p>
                      <a:pPr algn="l">
                        <a:buClrTx/>
                        <a:buSzTx/>
                        <a:buFontTx/>
                        <a:buNone/>
                      </a:pPr>
                      <a:r>
                        <a:rPr lang="en-US" altLang="zh-CN"/>
                        <a:t>69.83</a:t>
                      </a:r>
                      <a:endParaRPr lang="en-US" altLang="zh-CN"/>
                    </a:p>
                  </a:txBody>
                  <a:tcPr/>
                </a:tc>
              </a:tr>
            </a:tbl>
          </a:graphicData>
        </a:graphic>
      </p:graphicFrame>
      <p:sp>
        <p:nvSpPr>
          <p:cNvPr id="3" name="文本框 2"/>
          <p:cNvSpPr txBox="1"/>
          <p:nvPr/>
        </p:nvSpPr>
        <p:spPr>
          <a:xfrm>
            <a:off x="2999105" y="1192530"/>
            <a:ext cx="3144520" cy="299085"/>
          </a:xfrm>
          <a:prstGeom prst="rect">
            <a:avLst/>
          </a:prstGeom>
          <a:noFill/>
        </p:spPr>
        <p:txBody>
          <a:bodyPr wrap="square" rtlCol="0">
            <a:spAutoFit/>
          </a:bodyPr>
          <a:p>
            <a:r>
              <a:rPr lang="zh-CN" altLang="en-US"/>
              <a:t>在</a:t>
            </a:r>
            <a:r>
              <a:rPr lang="en-US" altLang="zh-CN"/>
              <a:t>THUMOS14(VideoMAEv2)</a:t>
            </a:r>
            <a:r>
              <a:rPr lang="zh-CN" altLang="en-US"/>
              <a:t>上的性能</a:t>
            </a:r>
            <a:endParaRPr lang="zh-CN" altLang="en-US"/>
          </a:p>
        </p:txBody>
      </p:sp>
      <p:graphicFrame>
        <p:nvGraphicFramePr>
          <p:cNvPr id="4" name="表格 3"/>
          <p:cNvGraphicFramePr/>
          <p:nvPr/>
        </p:nvGraphicFramePr>
        <p:xfrm>
          <a:off x="1262380" y="3168650"/>
          <a:ext cx="6618182" cy="1143000"/>
        </p:xfrm>
        <a:graphic>
          <a:graphicData uri="http://schemas.openxmlformats.org/drawingml/2006/table">
            <a:tbl>
              <a:tblPr firstRow="1" bandRow="1">
                <a:tableStyleId>{5C22544A-7EE6-4342-B048-85BDC9FD1C3A}</a:tableStyleId>
              </a:tblPr>
              <a:tblGrid>
                <a:gridCol w="753110"/>
                <a:gridCol w="533189"/>
                <a:gridCol w="533188"/>
                <a:gridCol w="533188"/>
                <a:gridCol w="533189"/>
                <a:gridCol w="533188"/>
                <a:gridCol w="533188"/>
                <a:gridCol w="533189"/>
                <a:gridCol w="533188"/>
                <a:gridCol w="533188"/>
                <a:gridCol w="533189"/>
                <a:gridCol w="533188"/>
              </a:tblGrid>
              <a:tr h="381000">
                <a:tc>
                  <a:txBody>
                    <a:bodyPr/>
                    <a:p>
                      <a:pPr>
                        <a:buNone/>
                      </a:pPr>
                      <a:endParaRPr lang="zh-CN" altLang="en-US">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0.50</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0.55</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0.60</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0.65</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0.70</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0.75</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0.80</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0.85</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0.9</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0.95</a:t>
                      </a:r>
                      <a:endParaRPr lang="en-US" altLang="zh-CN" sz="1400">
                        <a:latin typeface="Times New Roman" panose="02020603050405020304" pitchFamily="18" charset="0"/>
                        <a:cs typeface="Times New Roman" panose="02020603050405020304" pitchFamily="18" charset="0"/>
                      </a:endParaRPr>
                    </a:p>
                  </a:txBody>
                  <a:tcPr/>
                </a:tc>
                <a:tc>
                  <a:txBody>
                    <a:bodyPr/>
                    <a:p>
                      <a:pPr>
                        <a:buNone/>
                      </a:pPr>
                      <a:r>
                        <a:rPr lang="en-US" altLang="zh-CN" sz="1400">
                          <a:latin typeface="Times New Roman" panose="02020603050405020304" pitchFamily="18" charset="0"/>
                          <a:cs typeface="Times New Roman" panose="02020603050405020304" pitchFamily="18" charset="0"/>
                        </a:rPr>
                        <a:t>avg</a:t>
                      </a:r>
                      <a:endParaRPr lang="en-US" altLang="zh-CN" sz="1400">
                        <a:latin typeface="Times New Roman" panose="02020603050405020304" pitchFamily="18" charset="0"/>
                        <a:cs typeface="Times New Roman" panose="02020603050405020304" pitchFamily="18" charset="0"/>
                      </a:endParaRPr>
                    </a:p>
                  </a:txBody>
                  <a:tcPr/>
                </a:tc>
              </a:tr>
              <a:tr h="381000">
                <a:tc>
                  <a:txBody>
                    <a:bodyPr/>
                    <a:p>
                      <a:pPr>
                        <a:buNone/>
                      </a:pPr>
                      <a:r>
                        <a:rPr lang="zh-CN" altLang="en-US">
                          <a:latin typeface="Times New Roman" panose="02020603050405020304" pitchFamily="18" charset="0"/>
                        </a:rPr>
                        <a:t>论文</a:t>
                      </a:r>
                      <a:endParaRPr lang="zh-CN" altLang="en-US">
                        <a:latin typeface="Times New Roman" panose="02020603050405020304" pitchFamily="18" charset="0"/>
                      </a:endParaRPr>
                    </a:p>
                  </a:txBody>
                  <a:tcPr/>
                </a:tc>
                <a:tc>
                  <a:txBody>
                    <a:bodyPr/>
                    <a:p>
                      <a:pPr algn="ctr">
                        <a:buNone/>
                      </a:pPr>
                      <a:r>
                        <a:rPr lang="en-US" altLang="zh-CN" sz="1200">
                          <a:latin typeface="Times New Roman" panose="02020603050405020304" pitchFamily="18" charset="0"/>
                          <a:cs typeface="Times New Roman" panose="02020603050405020304" pitchFamily="18" charset="0"/>
                        </a:rPr>
                        <a:t>58.10</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endParaRPr lang="zh-CN" altLang="en-US" sz="1200">
                        <a:latin typeface="Times New Roman" panose="02020603050405020304" pitchFamily="18" charset="0"/>
                        <a:cs typeface="Times New Roman" panose="02020603050405020304" pitchFamily="18" charset="0"/>
                      </a:endParaRPr>
                    </a:p>
                  </a:txBody>
                  <a:tcPr anchor="ctr" anchorCtr="1"/>
                </a:tc>
                <a:tc>
                  <a:txBody>
                    <a:bodyPr/>
                    <a:p>
                      <a:pPr algn="ctr">
                        <a:buNone/>
                      </a:pPr>
                      <a:endParaRPr lang="zh-CN" altLang="en-US" sz="1200">
                        <a:latin typeface="Times New Roman" panose="02020603050405020304" pitchFamily="18" charset="0"/>
                        <a:cs typeface="Times New Roman" panose="02020603050405020304" pitchFamily="18" charset="0"/>
                      </a:endParaRPr>
                    </a:p>
                  </a:txBody>
                  <a:tcPr anchor="ctr" anchorCtr="1"/>
                </a:tc>
                <a:tc>
                  <a:txBody>
                    <a:bodyPr/>
                    <a:p>
                      <a:pPr algn="ctr">
                        <a:buNone/>
                      </a:pPr>
                      <a:endParaRPr lang="zh-CN" altLang="en-US" sz="1200">
                        <a:latin typeface="Times New Roman" panose="02020603050405020304" pitchFamily="18" charset="0"/>
                        <a:cs typeface="Times New Roman" panose="02020603050405020304" pitchFamily="18" charset="0"/>
                      </a:endParaRPr>
                    </a:p>
                  </a:txBody>
                  <a:tcPr anchor="ctr" anchorCtr="1"/>
                </a:tc>
                <a:tc>
                  <a:txBody>
                    <a:bodyPr/>
                    <a:p>
                      <a:pPr algn="ctr">
                        <a:buNone/>
                      </a:pPr>
                      <a:endParaRPr lang="zh-CN" altLang="en-US"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39.60</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endParaRPr lang="zh-CN" altLang="en-US" sz="1200">
                        <a:latin typeface="Times New Roman" panose="02020603050405020304" pitchFamily="18" charset="0"/>
                        <a:cs typeface="Times New Roman" panose="02020603050405020304" pitchFamily="18" charset="0"/>
                      </a:endParaRPr>
                    </a:p>
                  </a:txBody>
                  <a:tcPr anchor="ctr" anchorCtr="1"/>
                </a:tc>
                <a:tc>
                  <a:txBody>
                    <a:bodyPr/>
                    <a:p>
                      <a:pPr algn="ctr">
                        <a:buNone/>
                      </a:pPr>
                      <a:endParaRPr lang="zh-CN" altLang="en-US" sz="1200">
                        <a:latin typeface="Times New Roman" panose="02020603050405020304" pitchFamily="18" charset="0"/>
                        <a:cs typeface="Times New Roman" panose="02020603050405020304" pitchFamily="18" charset="0"/>
                      </a:endParaRPr>
                    </a:p>
                  </a:txBody>
                  <a:tcPr anchor="ctr" anchorCtr="1"/>
                </a:tc>
                <a:tc>
                  <a:txBody>
                    <a:bodyPr/>
                    <a:p>
                      <a:pPr algn="ctr">
                        <a:buNone/>
                      </a:pPr>
                      <a:endParaRPr lang="zh-CN" altLang="en-US"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8.40</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38.50</a:t>
                      </a:r>
                      <a:endParaRPr lang="en-US" altLang="zh-CN" sz="1200">
                        <a:latin typeface="Times New Roman" panose="02020603050405020304" pitchFamily="18" charset="0"/>
                        <a:cs typeface="Times New Roman" panose="02020603050405020304" pitchFamily="18" charset="0"/>
                      </a:endParaRPr>
                    </a:p>
                  </a:txBody>
                  <a:tcPr anchor="ctr" anchorCtr="1"/>
                </a:tc>
              </a:tr>
              <a:tr h="381000">
                <a:tc>
                  <a:txBody>
                    <a:bodyPr/>
                    <a:p>
                      <a:pPr>
                        <a:buNone/>
                      </a:pPr>
                      <a:r>
                        <a:rPr lang="zh-CN" altLang="en-US">
                          <a:latin typeface="Times New Roman" panose="02020603050405020304" pitchFamily="18" charset="0"/>
                        </a:rPr>
                        <a:t>复现</a:t>
                      </a:r>
                      <a:endParaRPr lang="zh-CN" altLang="en-US">
                        <a:latin typeface="Times New Roman" panose="02020603050405020304" pitchFamily="18" charset="0"/>
                      </a:endParaRPr>
                    </a:p>
                  </a:txBody>
                  <a:tcPr/>
                </a:tc>
                <a:tc>
                  <a:txBody>
                    <a:bodyPr/>
                    <a:p>
                      <a:pPr algn="ctr">
                        <a:buNone/>
                      </a:pPr>
                      <a:r>
                        <a:rPr lang="en-US" altLang="zh-CN" sz="1200">
                          <a:latin typeface="Times New Roman" panose="02020603050405020304" pitchFamily="18" charset="0"/>
                          <a:cs typeface="Times New Roman" panose="02020603050405020304" pitchFamily="18" charset="0"/>
                        </a:rPr>
                        <a:t>57.95</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54.53</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51.36</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47.79</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44.11</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39.57</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34.20</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26.91</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19.18</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8.37</a:t>
                      </a:r>
                      <a:endParaRPr lang="en-US" altLang="zh-CN" sz="1200">
                        <a:latin typeface="Times New Roman" panose="02020603050405020304" pitchFamily="18" charset="0"/>
                        <a:cs typeface="Times New Roman" panose="02020603050405020304" pitchFamily="18" charset="0"/>
                      </a:endParaRPr>
                    </a:p>
                  </a:txBody>
                  <a:tcPr anchor="ctr" anchorCtr="1"/>
                </a:tc>
                <a:tc>
                  <a:txBody>
                    <a:bodyPr/>
                    <a:p>
                      <a:pPr algn="ctr">
                        <a:buNone/>
                      </a:pPr>
                      <a:r>
                        <a:rPr lang="en-US" altLang="zh-CN" sz="1200">
                          <a:latin typeface="Times New Roman" panose="02020603050405020304" pitchFamily="18" charset="0"/>
                          <a:cs typeface="Times New Roman" panose="02020603050405020304" pitchFamily="18" charset="0"/>
                        </a:rPr>
                        <a:t>38.40</a:t>
                      </a:r>
                      <a:endParaRPr lang="en-US" altLang="zh-CN" sz="1200">
                        <a:latin typeface="Times New Roman" panose="02020603050405020304" pitchFamily="18" charset="0"/>
                        <a:cs typeface="Times New Roman" panose="02020603050405020304" pitchFamily="18" charset="0"/>
                      </a:endParaRPr>
                    </a:p>
                  </a:txBody>
                  <a:tcPr anchor="ctr" anchorCtr="1"/>
                </a:tc>
              </a:tr>
            </a:tbl>
          </a:graphicData>
        </a:graphic>
      </p:graphicFrame>
      <p:sp>
        <p:nvSpPr>
          <p:cNvPr id="7" name="文本框 6"/>
          <p:cNvSpPr txBox="1"/>
          <p:nvPr/>
        </p:nvSpPr>
        <p:spPr>
          <a:xfrm>
            <a:off x="3395345" y="2774950"/>
            <a:ext cx="2294890" cy="299085"/>
          </a:xfrm>
          <a:prstGeom prst="rect">
            <a:avLst/>
          </a:prstGeom>
          <a:noFill/>
        </p:spPr>
        <p:txBody>
          <a:bodyPr wrap="square" rtlCol="0">
            <a:spAutoFit/>
          </a:bodyPr>
          <a:p>
            <a:r>
              <a:rPr lang="zh-CN" altLang="en-US"/>
              <a:t>在</a:t>
            </a:r>
            <a:r>
              <a:rPr lang="en-US" altLang="zh-CN">
                <a:sym typeface="+mn-ea"/>
              </a:rPr>
              <a:t>ActivityNet-1.3</a:t>
            </a:r>
            <a:r>
              <a:rPr lang="zh-CN" altLang="en-US"/>
              <a:t>上的性能</a:t>
            </a:r>
            <a:endParaRPr lang="zh-CN" altLang="en-US"/>
          </a:p>
        </p:txBody>
      </p:sp>
      <p:sp>
        <p:nvSpPr>
          <p:cNvPr id="8" name="Text 0"/>
          <p:cNvSpPr/>
          <p:nvPr/>
        </p:nvSpPr>
        <p:spPr>
          <a:xfrm>
            <a:off x="3845560" y="772160"/>
            <a:ext cx="1394460" cy="552450"/>
          </a:xfrm>
          <a:prstGeom prst="rect">
            <a:avLst/>
          </a:prstGeom>
          <a:noFill/>
        </p:spPr>
        <p:txBody>
          <a:bodyPr wrap="square" rtlCol="0" anchor="ctr"/>
          <a:p>
            <a:pPr marL="0" indent="0">
              <a:buNone/>
            </a:pPr>
            <a:r>
              <a:rPr lang="en-US" altLang="zh-CN" sz="140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rPr>
              <a:t>DyFADet</a:t>
            </a:r>
            <a:r>
              <a:rPr lang="zh-CN" altLang="en-US" sz="140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rPr>
              <a:t>模型</a:t>
            </a:r>
            <a:endParaRPr lang="zh-CN" altLang="en-US" sz="140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2" name="文本框 1"/>
          <p:cNvSpPr txBox="1"/>
          <p:nvPr/>
        </p:nvSpPr>
        <p:spPr>
          <a:xfrm>
            <a:off x="8691245" y="4878070"/>
            <a:ext cx="414020" cy="299085"/>
          </a:xfrm>
          <a:prstGeom prst="rect">
            <a:avLst/>
          </a:prstGeom>
          <a:noFill/>
        </p:spPr>
        <p:txBody>
          <a:bodyPr wrap="square" rtlCol="0">
            <a:spAutoFit/>
          </a:bodyPr>
          <a:p>
            <a:r>
              <a:rPr lang="en-US" altLang="zh-CN"/>
              <a:t>11</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端到端方法</a:t>
            </a:r>
            <a:endParaRPr lang="zh-CN" altLang="en-US" dirty="0">
              <a:sym typeface="+mn-lt"/>
            </a:endParaRPr>
          </a:p>
        </p:txBody>
      </p:sp>
      <p:sp>
        <p:nvSpPr>
          <p:cNvPr id="28" name="矩形 27"/>
          <p:cNvSpPr/>
          <p:nvPr/>
        </p:nvSpPr>
        <p:spPr>
          <a:xfrm>
            <a:off x="4015105" y="508000"/>
            <a:ext cx="1113790" cy="213995"/>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End-to-End Methods</a:t>
            </a:r>
            <a:endParaRPr lang="en-US" altLang="zh-CN" sz="800" dirty="0">
              <a:solidFill>
                <a:schemeClr val="tx1">
                  <a:lumMod val="50000"/>
                  <a:lumOff val="50000"/>
                </a:schemeClr>
              </a:solidFill>
              <a:cs typeface="+mn-ea"/>
              <a:sym typeface="+mn-lt"/>
            </a:endParaRPr>
          </a:p>
        </p:txBody>
      </p:sp>
      <p:pic>
        <p:nvPicPr>
          <p:cNvPr id="2" name="图片 1"/>
          <p:cNvPicPr>
            <a:picLocks noChangeAspect="1"/>
          </p:cNvPicPr>
          <p:nvPr/>
        </p:nvPicPr>
        <p:blipFill>
          <a:blip r:embed="rId1"/>
          <a:stretch>
            <a:fillRect/>
          </a:stretch>
        </p:blipFill>
        <p:spPr>
          <a:xfrm>
            <a:off x="454025" y="1866900"/>
            <a:ext cx="6435090" cy="2207895"/>
          </a:xfrm>
          <a:prstGeom prst="rect">
            <a:avLst/>
          </a:prstGeom>
        </p:spPr>
      </p:pic>
      <p:sp>
        <p:nvSpPr>
          <p:cNvPr id="4" name="文本框 3"/>
          <p:cNvSpPr txBox="1"/>
          <p:nvPr/>
        </p:nvSpPr>
        <p:spPr>
          <a:xfrm>
            <a:off x="807085" y="836295"/>
            <a:ext cx="7529195" cy="299085"/>
          </a:xfrm>
          <a:prstGeom prst="rect">
            <a:avLst/>
          </a:prstGeom>
          <a:noFill/>
        </p:spPr>
        <p:txBody>
          <a:bodyPr wrap="square" rtlCol="0" anchor="t">
            <a:spAutoFit/>
          </a:bodyPr>
          <a:p>
            <a:r>
              <a:rPr lang="zh-CN" altLang="en-US">
                <a:sym typeface="+mn-ea"/>
              </a:rPr>
              <a:t>End-to-End Temporal Action Detection with 1B Parameters Across 1000 Frames</a:t>
            </a:r>
            <a:r>
              <a:rPr lang="en-US" altLang="zh-CN">
                <a:sym typeface="+mn-ea"/>
              </a:rPr>
              <a:t>   (CVPR2024)</a:t>
            </a:r>
            <a:endParaRPr lang="zh-CN" altLang="en-US">
              <a:sym typeface="+mn-ea"/>
            </a:endParaRPr>
          </a:p>
        </p:txBody>
      </p:sp>
      <p:pic>
        <p:nvPicPr>
          <p:cNvPr id="5" name="图片 4"/>
          <p:cNvPicPr>
            <a:picLocks noChangeAspect="1"/>
          </p:cNvPicPr>
          <p:nvPr/>
        </p:nvPicPr>
        <p:blipFill>
          <a:blip r:embed="rId2"/>
          <a:stretch>
            <a:fillRect/>
          </a:stretch>
        </p:blipFill>
        <p:spPr>
          <a:xfrm>
            <a:off x="2125345" y="1135380"/>
            <a:ext cx="4893945" cy="474980"/>
          </a:xfrm>
          <a:prstGeom prst="rect">
            <a:avLst/>
          </a:prstGeom>
        </p:spPr>
      </p:pic>
      <p:pic>
        <p:nvPicPr>
          <p:cNvPr id="6" name="图片 5"/>
          <p:cNvPicPr>
            <a:picLocks noChangeAspect="1"/>
          </p:cNvPicPr>
          <p:nvPr/>
        </p:nvPicPr>
        <p:blipFill>
          <a:blip r:embed="rId3"/>
          <a:stretch>
            <a:fillRect/>
          </a:stretch>
        </p:blipFill>
        <p:spPr>
          <a:xfrm>
            <a:off x="7141845" y="1946275"/>
            <a:ext cx="1111250" cy="2049145"/>
          </a:xfrm>
          <a:prstGeom prst="rect">
            <a:avLst/>
          </a:prstGeom>
        </p:spPr>
      </p:pic>
      <p:pic>
        <p:nvPicPr>
          <p:cNvPr id="9" name="图片 8" descr="微信图片_20240806102442"/>
          <p:cNvPicPr>
            <a:picLocks noChangeAspect="1"/>
          </p:cNvPicPr>
          <p:nvPr/>
        </p:nvPicPr>
        <p:blipFill>
          <a:blip r:embed="rId4"/>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12</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213380" y="1697952"/>
            <a:ext cx="4716622" cy="1353336"/>
            <a:chOff x="1151056" y="1828127"/>
            <a:chExt cx="4716622" cy="1353336"/>
          </a:xfrm>
        </p:grpSpPr>
        <p:sp>
          <p:nvSpPr>
            <p:cNvPr id="20" name="矩形 19"/>
            <p:cNvSpPr/>
            <p:nvPr/>
          </p:nvSpPr>
          <p:spPr bwMode="auto">
            <a:xfrm>
              <a:off x="2636798" y="2151100"/>
              <a:ext cx="3230880" cy="706755"/>
            </a:xfrm>
            <a:prstGeom prst="rect">
              <a:avLst/>
            </a:prstGeom>
          </p:spPr>
          <p:txBody>
            <a:bodyPr wrap="none">
              <a:spAutoFit/>
            </a:bodyPr>
            <a:lstStyle/>
            <a:p>
              <a:r>
                <a:rPr lang="zh-CN" altLang="en-US" sz="4000" b="1" kern="100" dirty="0">
                  <a:solidFill>
                    <a:srgbClr val="495589"/>
                  </a:solidFill>
                  <a:cs typeface="+mn-ea"/>
                  <a:sym typeface="+mn-lt"/>
                </a:rPr>
                <a:t>实验结果展示</a:t>
              </a:r>
              <a:endParaRPr lang="zh-CN" altLang="en-US" sz="4000" b="1" kern="100" dirty="0">
                <a:solidFill>
                  <a:srgbClr val="495589"/>
                </a:solidFill>
                <a:cs typeface="+mn-ea"/>
                <a:sym typeface="+mn-lt"/>
              </a:endParaRPr>
            </a:p>
          </p:txBody>
        </p:sp>
        <p:sp>
          <p:nvSpPr>
            <p:cNvPr id="23" name="矩形 22"/>
            <p:cNvSpPr/>
            <p:nvPr/>
          </p:nvSpPr>
          <p:spPr>
            <a:xfrm>
              <a:off x="2680566" y="2001524"/>
              <a:ext cx="17894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Experiment results presentation</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03</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13</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669664" y="141873"/>
            <a:ext cx="17056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baseline</a:t>
            </a:r>
            <a:r>
              <a:rPr lang="zh-CN" altLang="en-US" dirty="0">
                <a:sym typeface="+mn-lt"/>
              </a:rPr>
              <a:t>介绍</a:t>
            </a:r>
            <a:endParaRPr lang="zh-CN" altLang="en-US" dirty="0">
              <a:sym typeface="+mn-lt"/>
            </a:endParaRPr>
          </a:p>
        </p:txBody>
      </p:sp>
      <p:sp>
        <p:nvSpPr>
          <p:cNvPr id="28" name="矩形 27"/>
          <p:cNvSpPr/>
          <p:nvPr/>
        </p:nvSpPr>
        <p:spPr>
          <a:xfrm>
            <a:off x="3343939" y="508000"/>
            <a:ext cx="2456121"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Demonstration and application of research results</a:t>
            </a:r>
            <a:endParaRPr lang="en-US" altLang="zh-CN" sz="800" dirty="0">
              <a:solidFill>
                <a:schemeClr val="tx1">
                  <a:lumMod val="50000"/>
                  <a:lumOff val="50000"/>
                </a:schemeClr>
              </a:solidFill>
              <a:cs typeface="+mn-ea"/>
              <a:sym typeface="+mn-lt"/>
            </a:endParaRPr>
          </a:p>
        </p:txBody>
      </p:sp>
      <p:pic>
        <p:nvPicPr>
          <p:cNvPr id="133" name="图片 132"/>
          <p:cNvPicPr>
            <a:picLocks noChangeAspect="1"/>
          </p:cNvPicPr>
          <p:nvPr/>
        </p:nvPicPr>
        <p:blipFill>
          <a:blip r:embed="rId1"/>
          <a:stretch>
            <a:fillRect/>
          </a:stretch>
        </p:blipFill>
        <p:spPr>
          <a:xfrm>
            <a:off x="272415" y="999490"/>
            <a:ext cx="8598535" cy="3009265"/>
          </a:xfrm>
          <a:prstGeom prst="rect">
            <a:avLst/>
          </a:prstGeom>
        </p:spPr>
      </p:pic>
      <p:sp>
        <p:nvSpPr>
          <p:cNvPr id="134" name="矩形 133"/>
          <p:cNvSpPr/>
          <p:nvPr/>
        </p:nvSpPr>
        <p:spPr>
          <a:xfrm>
            <a:off x="3113405" y="4210685"/>
            <a:ext cx="556260" cy="241300"/>
          </a:xfrm>
          <a:prstGeom prst="rect">
            <a:avLst/>
          </a:prstGeom>
          <a:solidFill>
            <a:srgbClr val="F3EABB"/>
          </a:solidFill>
          <a:ln>
            <a:solidFill>
              <a:srgbClr val="F3EAB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5" name="文本框 134"/>
          <p:cNvSpPr txBox="1"/>
          <p:nvPr/>
        </p:nvSpPr>
        <p:spPr>
          <a:xfrm>
            <a:off x="2507615" y="4176395"/>
            <a:ext cx="259080" cy="299085"/>
          </a:xfrm>
          <a:prstGeom prst="rect">
            <a:avLst/>
          </a:prstGeom>
          <a:noFill/>
        </p:spPr>
        <p:txBody>
          <a:bodyPr wrap="square" rtlCol="0">
            <a:spAutoFit/>
          </a:bodyPr>
          <a:p>
            <a:r>
              <a:rPr lang="en-US" altLang="zh-CN"/>
              <a:t>x</a:t>
            </a:r>
            <a:endParaRPr lang="en-US" altLang="zh-CN"/>
          </a:p>
        </p:txBody>
      </p:sp>
      <p:cxnSp>
        <p:nvCxnSpPr>
          <p:cNvPr id="136" name="直接箭头连接符 135"/>
          <p:cNvCxnSpPr>
            <a:stCxn id="135" idx="3"/>
            <a:endCxn id="134" idx="1"/>
          </p:cNvCxnSpPr>
          <p:nvPr/>
        </p:nvCxnSpPr>
        <p:spPr>
          <a:xfrm>
            <a:off x="2766695" y="4326255"/>
            <a:ext cx="346710" cy="50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7" name="文本框 136"/>
          <p:cNvSpPr txBox="1"/>
          <p:nvPr/>
        </p:nvSpPr>
        <p:spPr>
          <a:xfrm>
            <a:off x="3113405" y="4185920"/>
            <a:ext cx="675640" cy="299085"/>
          </a:xfrm>
          <a:prstGeom prst="rect">
            <a:avLst/>
          </a:prstGeom>
          <a:noFill/>
        </p:spPr>
        <p:txBody>
          <a:bodyPr wrap="square" rtlCol="0">
            <a:spAutoFit/>
          </a:bodyPr>
          <a:p>
            <a:r>
              <a:rPr lang="en-US" altLang="zh-CN"/>
              <a:t>Conv</a:t>
            </a:r>
            <a:endParaRPr lang="en-US" altLang="zh-CN"/>
          </a:p>
        </p:txBody>
      </p:sp>
      <p:sp>
        <p:nvSpPr>
          <p:cNvPr id="138" name="矩形 137"/>
          <p:cNvSpPr/>
          <p:nvPr/>
        </p:nvSpPr>
        <p:spPr>
          <a:xfrm>
            <a:off x="4121785" y="4210685"/>
            <a:ext cx="556260" cy="241300"/>
          </a:xfrm>
          <a:prstGeom prst="rect">
            <a:avLst/>
          </a:prstGeom>
          <a:solidFill>
            <a:srgbClr val="F3EABB"/>
          </a:solidFill>
          <a:ln>
            <a:solidFill>
              <a:srgbClr val="F3EAB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文本框 138"/>
          <p:cNvSpPr txBox="1"/>
          <p:nvPr/>
        </p:nvSpPr>
        <p:spPr>
          <a:xfrm>
            <a:off x="4114800" y="4187825"/>
            <a:ext cx="670560" cy="299085"/>
          </a:xfrm>
          <a:prstGeom prst="rect">
            <a:avLst/>
          </a:prstGeom>
          <a:noFill/>
        </p:spPr>
        <p:txBody>
          <a:bodyPr wrap="square" rtlCol="0">
            <a:spAutoFit/>
          </a:bodyPr>
          <a:p>
            <a:r>
              <a:rPr lang="en-US" altLang="zh-CN"/>
              <a:t>Conv</a:t>
            </a:r>
            <a:endParaRPr lang="en-US" altLang="zh-CN"/>
          </a:p>
        </p:txBody>
      </p:sp>
      <p:cxnSp>
        <p:nvCxnSpPr>
          <p:cNvPr id="140" name="直接箭头连接符 139"/>
          <p:cNvCxnSpPr>
            <a:endCxn id="139" idx="1"/>
          </p:cNvCxnSpPr>
          <p:nvPr/>
        </p:nvCxnSpPr>
        <p:spPr>
          <a:xfrm>
            <a:off x="3669665" y="4335780"/>
            <a:ext cx="445135" cy="19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2" name="直接箭头连接符 141"/>
          <p:cNvCxnSpPr/>
          <p:nvPr/>
        </p:nvCxnSpPr>
        <p:spPr>
          <a:xfrm>
            <a:off x="4685030" y="4343400"/>
            <a:ext cx="391795" cy="57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3" name="椭圆 142"/>
          <p:cNvSpPr/>
          <p:nvPr/>
        </p:nvSpPr>
        <p:spPr>
          <a:xfrm>
            <a:off x="5104765" y="4251960"/>
            <a:ext cx="197485" cy="203835"/>
          </a:xfrm>
          <a:prstGeom prst="ellipse">
            <a:avLst/>
          </a:prstGeom>
          <a:solidFill>
            <a:srgbClr val="F3EABB"/>
          </a:solidFill>
          <a:ln>
            <a:solidFill>
              <a:srgbClr val="F3EAB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文本框 143"/>
          <p:cNvSpPr txBox="1"/>
          <p:nvPr/>
        </p:nvSpPr>
        <p:spPr>
          <a:xfrm>
            <a:off x="5071745" y="4208780"/>
            <a:ext cx="320040" cy="299085"/>
          </a:xfrm>
          <a:prstGeom prst="rect">
            <a:avLst/>
          </a:prstGeom>
          <a:noFill/>
        </p:spPr>
        <p:txBody>
          <a:bodyPr wrap="square" rtlCol="0">
            <a:spAutoFit/>
          </a:bodyPr>
          <a:p>
            <a:r>
              <a:rPr lang="en-US" altLang="zh-CN"/>
              <a:t>+</a:t>
            </a:r>
            <a:endParaRPr lang="en-US" altLang="zh-CN"/>
          </a:p>
        </p:txBody>
      </p:sp>
      <p:cxnSp>
        <p:nvCxnSpPr>
          <p:cNvPr id="147" name="肘形连接符 146"/>
          <p:cNvCxnSpPr/>
          <p:nvPr/>
        </p:nvCxnSpPr>
        <p:spPr>
          <a:xfrm rot="5400000" flipV="1">
            <a:off x="3904615" y="3171190"/>
            <a:ext cx="32385" cy="2594610"/>
          </a:xfrm>
          <a:prstGeom prst="bentConnector3">
            <a:avLst>
              <a:gd name="adj1" fmla="val 834314"/>
            </a:avLst>
          </a:prstGeom>
          <a:ln>
            <a:tailEnd type="arrow"/>
          </a:ln>
        </p:spPr>
        <p:style>
          <a:lnRef idx="2">
            <a:schemeClr val="accent1"/>
          </a:lnRef>
          <a:fillRef idx="0">
            <a:srgbClr val="FFFFFF"/>
          </a:fillRef>
          <a:effectRef idx="0">
            <a:srgbClr val="FFFFFF"/>
          </a:effectRef>
          <a:fontRef idx="minor">
            <a:schemeClr val="tx1"/>
          </a:fontRef>
        </p:style>
      </p:cxnSp>
      <p:cxnSp>
        <p:nvCxnSpPr>
          <p:cNvPr id="148" name="直接箭头连接符 147"/>
          <p:cNvCxnSpPr/>
          <p:nvPr/>
        </p:nvCxnSpPr>
        <p:spPr>
          <a:xfrm>
            <a:off x="5330190" y="4348480"/>
            <a:ext cx="328295" cy="50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9" name="图片 8" descr="微信图片_20240806102442"/>
          <p:cNvPicPr>
            <a:picLocks noChangeAspect="1"/>
          </p:cNvPicPr>
          <p:nvPr/>
        </p:nvPicPr>
        <p:blipFill>
          <a:blip r:embed="rId2"/>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14</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850390" y="975995"/>
          <a:ext cx="5449570" cy="678180"/>
        </p:xfrm>
        <a:graphic>
          <a:graphicData uri="http://schemas.openxmlformats.org/drawingml/2006/table">
            <a:tbl>
              <a:tblPr firstRow="1" bandRow="1">
                <a:tableStyleId>{5C22544A-7EE6-4342-B048-85BDC9FD1C3A}</a:tableStyleId>
              </a:tblPr>
              <a:tblGrid>
                <a:gridCol w="1186180"/>
                <a:gridCol w="718185"/>
                <a:gridCol w="702945"/>
                <a:gridCol w="710565"/>
                <a:gridCol w="710565"/>
                <a:gridCol w="710565"/>
                <a:gridCol w="710565"/>
              </a:tblGrid>
              <a:tr h="381000">
                <a:tc>
                  <a:txBody>
                    <a:bodyPr/>
                    <a:p>
                      <a:pPr algn="ctr">
                        <a:buNone/>
                      </a:pPr>
                      <a:endParaRPr lang="zh-CN" altLang="en-US"/>
                    </a:p>
                  </a:txBody>
                  <a:tcPr anchor="ctr" anchorCtr="0">
                    <a:lnTlToBr w="12700">
                      <a:solidFill>
                        <a:schemeClr val="tx1"/>
                      </a:solidFill>
                      <a:prstDash val="solid"/>
                    </a:lnTlToBr>
                  </a:tcPr>
                </a:tc>
                <a:tc>
                  <a:txBody>
                    <a:bodyPr/>
                    <a:p>
                      <a:pPr algn="ctr">
                        <a:buNone/>
                      </a:pPr>
                      <a:r>
                        <a:rPr lang="en-US" altLang="zh-CN"/>
                        <a:t>0.3</a:t>
                      </a:r>
                      <a:endParaRPr lang="en-US" altLang="zh-CN"/>
                    </a:p>
                  </a:txBody>
                  <a:tcPr anchor="ctr" anchorCtr="0"/>
                </a:tc>
                <a:tc>
                  <a:txBody>
                    <a:bodyPr/>
                    <a:p>
                      <a:pPr algn="ctr">
                        <a:buNone/>
                      </a:pPr>
                      <a:r>
                        <a:rPr lang="en-US" altLang="zh-CN"/>
                        <a:t>0.4</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0.6</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avg</a:t>
                      </a:r>
                      <a:endParaRPr lang="en-US" altLang="zh-CN"/>
                    </a:p>
                  </a:txBody>
                  <a:tcPr anchor="ctr" anchorCtr="0"/>
                </a:tc>
              </a:tr>
              <a:tr h="288290">
                <a:tc>
                  <a:txBody>
                    <a:bodyPr/>
                    <a:p>
                      <a:pPr algn="l">
                        <a:buNone/>
                      </a:pPr>
                      <a:r>
                        <a:rPr lang="en-US" altLang="zh-CN"/>
                        <a:t>baseline</a:t>
                      </a:r>
                      <a:endParaRPr lang="en-US" altLang="zh-CN"/>
                    </a:p>
                  </a:txBody>
                  <a:tcPr anchor="ctr" anchorCtr="0"/>
                </a:tc>
                <a:tc>
                  <a:txBody>
                    <a:bodyPr/>
                    <a:p>
                      <a:pPr algn="ctr">
                        <a:buNone/>
                      </a:pPr>
                      <a:r>
                        <a:rPr lang="en-US" altLang="zh-CN"/>
                        <a:t>79.01</a:t>
                      </a:r>
                      <a:endParaRPr lang="en-US" altLang="zh-CN"/>
                    </a:p>
                  </a:txBody>
                  <a:tcPr anchor="ctr" anchorCtr="0"/>
                </a:tc>
                <a:tc>
                  <a:txBody>
                    <a:bodyPr/>
                    <a:p>
                      <a:pPr algn="ctr">
                        <a:buNone/>
                      </a:pPr>
                      <a:r>
                        <a:rPr lang="en-US" altLang="zh-CN"/>
                        <a:t>73.88</a:t>
                      </a:r>
                      <a:endParaRPr lang="en-US" altLang="zh-CN"/>
                    </a:p>
                  </a:txBody>
                  <a:tcPr anchor="ctr" anchorCtr="0"/>
                </a:tc>
                <a:tc>
                  <a:txBody>
                    <a:bodyPr/>
                    <a:p>
                      <a:pPr algn="ctr">
                        <a:buNone/>
                      </a:pPr>
                      <a:r>
                        <a:rPr lang="en-US" altLang="zh-CN"/>
                        <a:t>65.83</a:t>
                      </a:r>
                      <a:endParaRPr lang="en-US" altLang="zh-CN"/>
                    </a:p>
                  </a:txBody>
                  <a:tcPr anchor="ctr" anchorCtr="0"/>
                </a:tc>
                <a:tc>
                  <a:txBody>
                    <a:bodyPr/>
                    <a:p>
                      <a:pPr algn="ctr">
                        <a:buNone/>
                      </a:pPr>
                      <a:r>
                        <a:rPr lang="en-US" altLang="zh-CN"/>
                        <a:t>55.23</a:t>
                      </a:r>
                      <a:endParaRPr lang="en-US" altLang="zh-CN"/>
                    </a:p>
                  </a:txBody>
                  <a:tcPr anchor="ctr" anchorCtr="0"/>
                </a:tc>
                <a:tc>
                  <a:txBody>
                    <a:bodyPr/>
                    <a:p>
                      <a:pPr algn="ctr">
                        <a:buNone/>
                      </a:pPr>
                      <a:r>
                        <a:rPr lang="en-US" altLang="zh-CN"/>
                        <a:t>38.73</a:t>
                      </a:r>
                      <a:endParaRPr lang="en-US" altLang="zh-CN"/>
                    </a:p>
                  </a:txBody>
                  <a:tcPr anchor="ctr" anchorCtr="0"/>
                </a:tc>
                <a:tc>
                  <a:txBody>
                    <a:bodyPr/>
                    <a:p>
                      <a:pPr algn="ctr">
                        <a:buNone/>
                      </a:pPr>
                      <a:r>
                        <a:rPr lang="en-US" altLang="zh-CN"/>
                        <a:t>62.54</a:t>
                      </a:r>
                      <a:endParaRPr lang="en-US" altLang="zh-CN"/>
                    </a:p>
                  </a:txBody>
                  <a:tcPr anchor="ctr" anchorCtr="0"/>
                </a:tc>
              </a:tr>
            </a:tbl>
          </a:graphicData>
        </a:graphic>
      </p:graphicFrame>
      <p:sp>
        <p:nvSpPr>
          <p:cNvPr id="7" name="文本框 6"/>
          <p:cNvSpPr txBox="1"/>
          <p:nvPr/>
        </p:nvSpPr>
        <p:spPr>
          <a:xfrm>
            <a:off x="1850390" y="627380"/>
            <a:ext cx="3048000" cy="299085"/>
          </a:xfrm>
          <a:prstGeom prst="rect">
            <a:avLst/>
          </a:prstGeom>
          <a:noFill/>
        </p:spPr>
        <p:txBody>
          <a:bodyPr wrap="square" rtlCol="0">
            <a:spAutoFit/>
          </a:bodyPr>
          <a:p>
            <a:r>
              <a:rPr lang="en-US" altLang="zh-CN"/>
              <a:t>baseline</a:t>
            </a:r>
            <a:r>
              <a:rPr lang="zh-CN" altLang="en-US"/>
              <a:t>在</a:t>
            </a:r>
            <a:r>
              <a:rPr lang="en-US" altLang="zh-CN"/>
              <a:t>THUMOS14(I3D)</a:t>
            </a:r>
            <a:r>
              <a:rPr lang="zh-CN" altLang="en-US"/>
              <a:t>上的性能</a:t>
            </a:r>
            <a:endParaRPr lang="zh-CN" altLang="en-US"/>
          </a:p>
        </p:txBody>
      </p:sp>
      <p:sp>
        <p:nvSpPr>
          <p:cNvPr id="8" name="文本框 7"/>
          <p:cNvSpPr txBox="1"/>
          <p:nvPr/>
        </p:nvSpPr>
        <p:spPr>
          <a:xfrm>
            <a:off x="1424940" y="3120390"/>
            <a:ext cx="3048000" cy="299085"/>
          </a:xfrm>
          <a:prstGeom prst="rect">
            <a:avLst/>
          </a:prstGeom>
          <a:noFill/>
        </p:spPr>
        <p:txBody>
          <a:bodyPr wrap="square" rtlCol="0">
            <a:spAutoFit/>
          </a:bodyPr>
          <a:p>
            <a:r>
              <a:rPr lang="en-US" altLang="zh-CN"/>
              <a:t>baseline</a:t>
            </a:r>
            <a:r>
              <a:rPr lang="zh-CN" altLang="en-US"/>
              <a:t>在</a:t>
            </a:r>
            <a:r>
              <a:rPr lang="en-US" altLang="zh-CN"/>
              <a:t>ActivityNet-1.3</a:t>
            </a:r>
            <a:r>
              <a:rPr lang="zh-CN" altLang="en-US"/>
              <a:t>上的性能</a:t>
            </a:r>
            <a:endParaRPr lang="zh-CN" altLang="en-US"/>
          </a:p>
        </p:txBody>
      </p:sp>
      <p:graphicFrame>
        <p:nvGraphicFramePr>
          <p:cNvPr id="9" name="表格 8"/>
          <p:cNvGraphicFramePr/>
          <p:nvPr/>
        </p:nvGraphicFramePr>
        <p:xfrm>
          <a:off x="1313180" y="3493770"/>
          <a:ext cx="6517005" cy="777240"/>
        </p:xfrm>
        <a:graphic>
          <a:graphicData uri="http://schemas.openxmlformats.org/drawingml/2006/table">
            <a:tbl>
              <a:tblPr firstRow="1" bandRow="1">
                <a:tableStyleId>{5C22544A-7EE6-4342-B048-85BDC9FD1C3A}</a:tableStyleId>
              </a:tblPr>
              <a:tblGrid>
                <a:gridCol w="685800"/>
                <a:gridCol w="510540"/>
                <a:gridCol w="514985"/>
                <a:gridCol w="511810"/>
                <a:gridCol w="521335"/>
                <a:gridCol w="521970"/>
                <a:gridCol w="504190"/>
                <a:gridCol w="527685"/>
                <a:gridCol w="522605"/>
                <a:gridCol w="540385"/>
                <a:gridCol w="547370"/>
                <a:gridCol w="608330"/>
              </a:tblGrid>
              <a:tr h="381000">
                <a:tc>
                  <a:txBody>
                    <a:bodyPr/>
                    <a:p>
                      <a:pPr>
                        <a:buNone/>
                      </a:pPr>
                      <a:endParaRPr lang="zh-CN" altLang="en-US"/>
                    </a:p>
                  </a:txBody>
                  <a:tcPr>
                    <a:lnTlToBr w="12700">
                      <a:solidFill>
                        <a:schemeClr val="tx1"/>
                      </a:solidFill>
                      <a:prstDash val="solid"/>
                    </a:lnTlToBr>
                  </a:tcPr>
                </a:tc>
                <a:tc>
                  <a:txBody>
                    <a:bodyPr/>
                    <a:p>
                      <a:pPr>
                        <a:buNone/>
                      </a:pPr>
                      <a:r>
                        <a:rPr lang="en-US" altLang="zh-CN" sz="1000"/>
                        <a:t>0.50</a:t>
                      </a:r>
                      <a:endParaRPr lang="en-US" altLang="zh-CN" sz="1000"/>
                    </a:p>
                  </a:txBody>
                  <a:tcPr/>
                </a:tc>
                <a:tc>
                  <a:txBody>
                    <a:bodyPr/>
                    <a:p>
                      <a:pPr>
                        <a:buNone/>
                      </a:pPr>
                      <a:r>
                        <a:rPr lang="en-US" altLang="zh-CN" sz="1000"/>
                        <a:t>0.55</a:t>
                      </a:r>
                      <a:endParaRPr lang="en-US" altLang="zh-CN" sz="1000"/>
                    </a:p>
                  </a:txBody>
                  <a:tcPr/>
                </a:tc>
                <a:tc>
                  <a:txBody>
                    <a:bodyPr/>
                    <a:p>
                      <a:pPr>
                        <a:buNone/>
                      </a:pPr>
                      <a:r>
                        <a:rPr lang="en-US" altLang="zh-CN" sz="1000"/>
                        <a:t>0.60</a:t>
                      </a:r>
                      <a:endParaRPr lang="en-US" altLang="zh-CN" sz="1000"/>
                    </a:p>
                  </a:txBody>
                  <a:tcPr/>
                </a:tc>
                <a:tc>
                  <a:txBody>
                    <a:bodyPr/>
                    <a:p>
                      <a:pPr>
                        <a:buNone/>
                      </a:pPr>
                      <a:r>
                        <a:rPr lang="en-US" altLang="zh-CN" sz="1000"/>
                        <a:t>0.65</a:t>
                      </a:r>
                      <a:endParaRPr lang="en-US" altLang="zh-CN" sz="1000"/>
                    </a:p>
                  </a:txBody>
                  <a:tcPr/>
                </a:tc>
                <a:tc>
                  <a:txBody>
                    <a:bodyPr/>
                    <a:p>
                      <a:pPr>
                        <a:buNone/>
                      </a:pPr>
                      <a:r>
                        <a:rPr lang="en-US" altLang="zh-CN" sz="1000"/>
                        <a:t>0.70</a:t>
                      </a:r>
                      <a:endParaRPr lang="en-US" altLang="zh-CN" sz="1000"/>
                    </a:p>
                  </a:txBody>
                  <a:tcPr/>
                </a:tc>
                <a:tc>
                  <a:txBody>
                    <a:bodyPr/>
                    <a:p>
                      <a:pPr>
                        <a:buNone/>
                      </a:pPr>
                      <a:r>
                        <a:rPr lang="en-US" altLang="zh-CN" sz="1000"/>
                        <a:t>0.75</a:t>
                      </a:r>
                      <a:endParaRPr lang="en-US" altLang="zh-CN" sz="1000"/>
                    </a:p>
                  </a:txBody>
                  <a:tcPr/>
                </a:tc>
                <a:tc>
                  <a:txBody>
                    <a:bodyPr/>
                    <a:p>
                      <a:pPr>
                        <a:buNone/>
                      </a:pPr>
                      <a:r>
                        <a:rPr lang="en-US" altLang="zh-CN" sz="1000"/>
                        <a:t>0.80</a:t>
                      </a:r>
                      <a:endParaRPr lang="en-US" altLang="zh-CN" sz="1000"/>
                    </a:p>
                  </a:txBody>
                  <a:tcPr/>
                </a:tc>
                <a:tc>
                  <a:txBody>
                    <a:bodyPr/>
                    <a:p>
                      <a:pPr>
                        <a:buNone/>
                      </a:pPr>
                      <a:r>
                        <a:rPr lang="en-US" altLang="zh-CN" sz="1000"/>
                        <a:t>0.85</a:t>
                      </a:r>
                      <a:endParaRPr lang="en-US" altLang="zh-CN" sz="1000"/>
                    </a:p>
                  </a:txBody>
                  <a:tcPr/>
                </a:tc>
                <a:tc>
                  <a:txBody>
                    <a:bodyPr/>
                    <a:p>
                      <a:pPr>
                        <a:buNone/>
                      </a:pPr>
                      <a:r>
                        <a:rPr lang="en-US" altLang="zh-CN" sz="1000"/>
                        <a:t>0.90</a:t>
                      </a:r>
                      <a:endParaRPr lang="en-US" altLang="zh-CN" sz="1000"/>
                    </a:p>
                  </a:txBody>
                  <a:tcPr/>
                </a:tc>
                <a:tc>
                  <a:txBody>
                    <a:bodyPr/>
                    <a:p>
                      <a:pPr>
                        <a:buNone/>
                      </a:pPr>
                      <a:r>
                        <a:rPr lang="en-US" altLang="zh-CN" sz="1000"/>
                        <a:t>0.95</a:t>
                      </a:r>
                      <a:endParaRPr lang="en-US" altLang="zh-CN" sz="1000"/>
                    </a:p>
                  </a:txBody>
                  <a:tcPr/>
                </a:tc>
                <a:tc>
                  <a:txBody>
                    <a:bodyPr/>
                    <a:p>
                      <a:pPr>
                        <a:buNone/>
                      </a:pPr>
                      <a:r>
                        <a:rPr lang="en-US" altLang="zh-CN" sz="1000"/>
                        <a:t>avg</a:t>
                      </a:r>
                      <a:endParaRPr lang="en-US" altLang="zh-CN" sz="1000"/>
                    </a:p>
                  </a:txBody>
                  <a:tcPr/>
                </a:tc>
              </a:tr>
              <a:tr h="248285">
                <a:tc>
                  <a:txBody>
                    <a:bodyPr/>
                    <a:p>
                      <a:pPr algn="l">
                        <a:buNone/>
                      </a:pPr>
                      <a:r>
                        <a:rPr lang="en-US" altLang="zh-CN" sz="1000">
                          <a:sym typeface="+mn-ea"/>
                        </a:rPr>
                        <a:t>baseline</a:t>
                      </a:r>
                      <a:endParaRPr lang="en-US" altLang="zh-CN" sz="1000"/>
                    </a:p>
                  </a:txBody>
                  <a:tcPr/>
                </a:tc>
                <a:tc>
                  <a:txBody>
                    <a:bodyPr/>
                    <a:p>
                      <a:pPr>
                        <a:buNone/>
                      </a:pPr>
                      <a:r>
                        <a:rPr lang="en-US" altLang="zh-CN" sz="1000"/>
                        <a:t>53.33</a:t>
                      </a:r>
                      <a:endParaRPr lang="en-US" altLang="zh-CN" sz="1000"/>
                    </a:p>
                  </a:txBody>
                  <a:tcPr/>
                </a:tc>
                <a:tc>
                  <a:txBody>
                    <a:bodyPr/>
                    <a:p>
                      <a:pPr>
                        <a:buNone/>
                      </a:pPr>
                      <a:r>
                        <a:rPr lang="en-US" altLang="zh-CN" sz="1000"/>
                        <a:t>50.22</a:t>
                      </a:r>
                      <a:endParaRPr lang="en-US" altLang="zh-CN" sz="1000"/>
                    </a:p>
                  </a:txBody>
                  <a:tcPr/>
                </a:tc>
                <a:tc>
                  <a:txBody>
                    <a:bodyPr/>
                    <a:p>
                      <a:pPr>
                        <a:buNone/>
                      </a:pPr>
                      <a:r>
                        <a:rPr lang="en-US" altLang="zh-CN" sz="1000"/>
                        <a:t>47.23</a:t>
                      </a:r>
                      <a:endParaRPr lang="en-US" altLang="zh-CN" sz="1000"/>
                    </a:p>
                  </a:txBody>
                  <a:tcPr/>
                </a:tc>
                <a:tc>
                  <a:txBody>
                    <a:bodyPr/>
                    <a:p>
                      <a:pPr>
                        <a:buNone/>
                      </a:pPr>
                      <a:r>
                        <a:rPr lang="en-US" altLang="zh-CN" sz="1000"/>
                        <a:t>44.20</a:t>
                      </a:r>
                      <a:endParaRPr lang="en-US" altLang="zh-CN" sz="1000"/>
                    </a:p>
                  </a:txBody>
                  <a:tcPr/>
                </a:tc>
                <a:tc>
                  <a:txBody>
                    <a:bodyPr/>
                    <a:p>
                      <a:pPr>
                        <a:buNone/>
                      </a:pPr>
                      <a:r>
                        <a:rPr lang="en-US" altLang="zh-CN" sz="1000"/>
                        <a:t>40.52</a:t>
                      </a:r>
                      <a:endParaRPr lang="en-US" altLang="zh-CN" sz="1000"/>
                    </a:p>
                  </a:txBody>
                  <a:tcPr/>
                </a:tc>
                <a:tc>
                  <a:txBody>
                    <a:bodyPr/>
                    <a:p>
                      <a:pPr>
                        <a:buNone/>
                      </a:pPr>
                      <a:r>
                        <a:rPr lang="en-US" altLang="zh-CN" sz="1000"/>
                        <a:t>36.24</a:t>
                      </a:r>
                      <a:endParaRPr lang="en-US" altLang="zh-CN" sz="1000"/>
                    </a:p>
                  </a:txBody>
                  <a:tcPr/>
                </a:tc>
                <a:tc>
                  <a:txBody>
                    <a:bodyPr/>
                    <a:p>
                      <a:pPr>
                        <a:buNone/>
                      </a:pPr>
                      <a:r>
                        <a:rPr lang="en-US" altLang="zh-CN" sz="1000"/>
                        <a:t>31.31</a:t>
                      </a:r>
                      <a:endParaRPr lang="en-US" altLang="zh-CN" sz="1000"/>
                    </a:p>
                  </a:txBody>
                  <a:tcPr/>
                </a:tc>
                <a:tc>
                  <a:txBody>
                    <a:bodyPr/>
                    <a:p>
                      <a:pPr>
                        <a:buNone/>
                      </a:pPr>
                      <a:r>
                        <a:rPr lang="en-US" altLang="zh-CN" sz="1000"/>
                        <a:t>25.37</a:t>
                      </a:r>
                      <a:endParaRPr lang="en-US" altLang="zh-CN" sz="1000"/>
                    </a:p>
                  </a:txBody>
                  <a:tcPr/>
                </a:tc>
                <a:tc>
                  <a:txBody>
                    <a:bodyPr/>
                    <a:p>
                      <a:pPr>
                        <a:buNone/>
                      </a:pPr>
                      <a:r>
                        <a:rPr lang="en-US" altLang="zh-CN" sz="1000"/>
                        <a:t>18.27</a:t>
                      </a:r>
                      <a:endParaRPr lang="en-US" altLang="zh-CN" sz="1000"/>
                    </a:p>
                  </a:txBody>
                  <a:tcPr/>
                </a:tc>
                <a:tc>
                  <a:txBody>
                    <a:bodyPr/>
                    <a:p>
                      <a:pPr>
                        <a:buNone/>
                      </a:pPr>
                      <a:r>
                        <a:rPr lang="en-US" altLang="zh-CN" sz="1000"/>
                        <a:t>7.82</a:t>
                      </a:r>
                      <a:endParaRPr lang="en-US" altLang="zh-CN" sz="1000"/>
                    </a:p>
                  </a:txBody>
                  <a:tcPr/>
                </a:tc>
                <a:tc>
                  <a:txBody>
                    <a:bodyPr/>
                    <a:p>
                      <a:pPr>
                        <a:buNone/>
                      </a:pPr>
                      <a:r>
                        <a:rPr lang="en-US" altLang="zh-CN" sz="1000"/>
                        <a:t>35.45</a:t>
                      </a:r>
                      <a:endParaRPr lang="en-US" altLang="zh-CN" sz="1000"/>
                    </a:p>
                  </a:txBody>
                  <a:tcPr/>
                </a:tc>
              </a:tr>
            </a:tbl>
          </a:graphicData>
        </a:graphic>
      </p:graphicFrame>
      <p:graphicFrame>
        <p:nvGraphicFramePr>
          <p:cNvPr id="5" name="表格 4"/>
          <p:cNvGraphicFramePr/>
          <p:nvPr/>
        </p:nvGraphicFramePr>
        <p:xfrm>
          <a:off x="1840230" y="2261235"/>
          <a:ext cx="5462270" cy="681990"/>
        </p:xfrm>
        <a:graphic>
          <a:graphicData uri="http://schemas.openxmlformats.org/drawingml/2006/table">
            <a:tbl>
              <a:tblPr firstRow="1" bandRow="1">
                <a:tableStyleId>{5C22544A-7EE6-4342-B048-85BDC9FD1C3A}</a:tableStyleId>
              </a:tblPr>
              <a:tblGrid>
                <a:gridCol w="1198880"/>
                <a:gridCol w="718185"/>
                <a:gridCol w="702945"/>
                <a:gridCol w="710565"/>
                <a:gridCol w="710565"/>
                <a:gridCol w="710565"/>
                <a:gridCol w="710565"/>
              </a:tblGrid>
              <a:tr h="381000">
                <a:tc>
                  <a:txBody>
                    <a:bodyPr/>
                    <a:p>
                      <a:pPr algn="ctr">
                        <a:buNone/>
                      </a:pPr>
                      <a:endParaRPr lang="zh-CN" altLang="en-US"/>
                    </a:p>
                  </a:txBody>
                  <a:tcPr anchor="ctr" anchorCtr="0">
                    <a:lnTlToBr w="12700">
                      <a:solidFill>
                        <a:schemeClr val="tx1"/>
                      </a:solidFill>
                      <a:prstDash val="solid"/>
                    </a:lnTlToBr>
                  </a:tcPr>
                </a:tc>
                <a:tc>
                  <a:txBody>
                    <a:bodyPr/>
                    <a:p>
                      <a:pPr algn="ctr">
                        <a:buNone/>
                      </a:pPr>
                      <a:r>
                        <a:rPr lang="en-US" altLang="zh-CN"/>
                        <a:t>0.3</a:t>
                      </a:r>
                      <a:endParaRPr lang="en-US" altLang="zh-CN"/>
                    </a:p>
                  </a:txBody>
                  <a:tcPr anchor="ctr" anchorCtr="0"/>
                </a:tc>
                <a:tc>
                  <a:txBody>
                    <a:bodyPr/>
                    <a:p>
                      <a:pPr algn="ctr">
                        <a:buNone/>
                      </a:pPr>
                      <a:r>
                        <a:rPr lang="en-US" altLang="zh-CN"/>
                        <a:t>0.4</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0.6</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avg</a:t>
                      </a:r>
                      <a:endParaRPr lang="en-US" altLang="zh-CN"/>
                    </a:p>
                  </a:txBody>
                  <a:tcPr anchor="ctr" anchorCtr="0"/>
                </a:tc>
              </a:tr>
              <a:tr h="300990">
                <a:tc>
                  <a:txBody>
                    <a:bodyPr/>
                    <a:p>
                      <a:pPr algn="l">
                        <a:buNone/>
                      </a:pPr>
                      <a:r>
                        <a:rPr lang="en-US" altLang="zh-CN" sz="1350">
                          <a:sym typeface="+mn-ea"/>
                        </a:rPr>
                        <a:t>baseline</a:t>
                      </a:r>
                      <a:endParaRPr lang="zh-CN" altLang="en-US" b="0"/>
                    </a:p>
                  </a:txBody>
                  <a:tcPr anchor="ctr" anchorCtr="0"/>
                </a:tc>
                <a:tc>
                  <a:txBody>
                    <a:bodyPr/>
                    <a:p>
                      <a:pPr algn="ctr">
                        <a:buNone/>
                      </a:pPr>
                      <a:r>
                        <a:rPr lang="en-US" altLang="zh-CN"/>
                        <a:t>79.51</a:t>
                      </a:r>
                      <a:endParaRPr lang="en-US" altLang="zh-CN"/>
                    </a:p>
                  </a:txBody>
                  <a:tcPr anchor="ctr" anchorCtr="0"/>
                </a:tc>
                <a:tc>
                  <a:txBody>
                    <a:bodyPr/>
                    <a:p>
                      <a:pPr algn="ctr">
                        <a:buNone/>
                      </a:pPr>
                      <a:r>
                        <a:rPr lang="en-US" altLang="zh-CN"/>
                        <a:t>75.44</a:t>
                      </a:r>
                      <a:endParaRPr lang="en-US" altLang="zh-CN"/>
                    </a:p>
                  </a:txBody>
                  <a:tcPr anchor="ctr" anchorCtr="0"/>
                </a:tc>
                <a:tc>
                  <a:txBody>
                    <a:bodyPr/>
                    <a:p>
                      <a:pPr algn="ctr">
                        <a:buNone/>
                      </a:pPr>
                      <a:r>
                        <a:rPr lang="en-US" altLang="zh-CN"/>
                        <a:t>68.10</a:t>
                      </a:r>
                      <a:endParaRPr lang="en-US" altLang="zh-CN"/>
                    </a:p>
                  </a:txBody>
                  <a:tcPr anchor="ctr" anchorCtr="0"/>
                </a:tc>
                <a:tc>
                  <a:txBody>
                    <a:bodyPr/>
                    <a:p>
                      <a:pPr algn="ctr">
                        <a:buNone/>
                      </a:pPr>
                      <a:r>
                        <a:rPr lang="en-US" altLang="zh-CN"/>
                        <a:t>57.83</a:t>
                      </a:r>
                      <a:endParaRPr lang="en-US" altLang="zh-CN"/>
                    </a:p>
                  </a:txBody>
                  <a:tcPr anchor="ctr" anchorCtr="0"/>
                </a:tc>
                <a:tc>
                  <a:txBody>
                    <a:bodyPr/>
                    <a:p>
                      <a:pPr algn="ctr">
                        <a:buNone/>
                      </a:pPr>
                      <a:r>
                        <a:rPr lang="en-US" altLang="zh-CN"/>
                        <a:t>43.55</a:t>
                      </a:r>
                      <a:endParaRPr lang="en-US" altLang="zh-CN"/>
                    </a:p>
                  </a:txBody>
                  <a:tcPr anchor="ctr" anchorCtr="0"/>
                </a:tc>
                <a:tc>
                  <a:txBody>
                    <a:bodyPr/>
                    <a:p>
                      <a:pPr algn="ctr">
                        <a:buNone/>
                      </a:pPr>
                      <a:r>
                        <a:rPr lang="en-US" altLang="zh-CN"/>
                        <a:t>64.89</a:t>
                      </a:r>
                      <a:endParaRPr lang="en-US" altLang="zh-CN"/>
                    </a:p>
                  </a:txBody>
                  <a:tcPr anchor="ctr" anchorCtr="0"/>
                </a:tc>
              </a:tr>
            </a:tbl>
          </a:graphicData>
        </a:graphic>
      </p:graphicFrame>
      <p:sp>
        <p:nvSpPr>
          <p:cNvPr id="11" name="文本框 10"/>
          <p:cNvSpPr txBox="1"/>
          <p:nvPr/>
        </p:nvSpPr>
        <p:spPr>
          <a:xfrm>
            <a:off x="1840230" y="1892935"/>
            <a:ext cx="4351020" cy="299085"/>
          </a:xfrm>
          <a:prstGeom prst="rect">
            <a:avLst/>
          </a:prstGeom>
          <a:noFill/>
        </p:spPr>
        <p:txBody>
          <a:bodyPr wrap="square" rtlCol="0">
            <a:spAutoFit/>
          </a:bodyPr>
          <a:p>
            <a:r>
              <a:rPr lang="en-US" altLang="zh-CN"/>
              <a:t>baseline</a:t>
            </a:r>
            <a:r>
              <a:rPr lang="zh-CN" altLang="en-US"/>
              <a:t>在</a:t>
            </a:r>
            <a:r>
              <a:rPr lang="en-US" altLang="zh-CN"/>
              <a:t>THUMOS14(VideoMAEv2)</a:t>
            </a:r>
            <a:r>
              <a:rPr lang="zh-CN" altLang="en-US"/>
              <a:t>上的性能</a:t>
            </a:r>
            <a:endParaRPr lang="zh-CN" altLang="en-US"/>
          </a:p>
        </p:txBody>
      </p:sp>
      <p:pic>
        <p:nvPicPr>
          <p:cNvPr id="2" name="图片 1"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3" name="文本框 2"/>
          <p:cNvSpPr txBox="1"/>
          <p:nvPr/>
        </p:nvSpPr>
        <p:spPr>
          <a:xfrm>
            <a:off x="8691245" y="4878070"/>
            <a:ext cx="414020" cy="299085"/>
          </a:xfrm>
          <a:prstGeom prst="rect">
            <a:avLst/>
          </a:prstGeom>
          <a:noFill/>
        </p:spPr>
        <p:txBody>
          <a:bodyPr wrap="square" rtlCol="0">
            <a:spAutoFit/>
          </a:bodyPr>
          <a:p>
            <a:r>
              <a:rPr lang="en-US" altLang="zh-CN"/>
              <a:t>15</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特征金字塔</a:t>
            </a:r>
            <a:endParaRPr lang="zh-CN" altLang="en-US" dirty="0">
              <a:sym typeface="+mn-lt"/>
            </a:endParaRPr>
          </a:p>
        </p:txBody>
      </p:sp>
      <p:pic>
        <p:nvPicPr>
          <p:cNvPr id="2" name="图片 1"/>
          <p:cNvPicPr>
            <a:picLocks noChangeAspect="1"/>
          </p:cNvPicPr>
          <p:nvPr/>
        </p:nvPicPr>
        <p:blipFill>
          <a:blip r:embed="rId1"/>
          <a:stretch>
            <a:fillRect/>
          </a:stretch>
        </p:blipFill>
        <p:spPr>
          <a:xfrm>
            <a:off x="1005840" y="619125"/>
            <a:ext cx="2724150" cy="3905250"/>
          </a:xfrm>
          <a:prstGeom prst="rect">
            <a:avLst/>
          </a:prstGeom>
        </p:spPr>
      </p:pic>
      <p:sp>
        <p:nvSpPr>
          <p:cNvPr id="3" name="矩形 2"/>
          <p:cNvSpPr/>
          <p:nvPr/>
        </p:nvSpPr>
        <p:spPr>
          <a:xfrm>
            <a:off x="4112260" y="1662430"/>
            <a:ext cx="3975735" cy="2820035"/>
          </a:xfrm>
          <a:prstGeom prst="rect">
            <a:avLst/>
          </a:prstGeom>
        </p:spPr>
        <p:txBody>
          <a:bodyPr wrap="square">
            <a:noAutofit/>
          </a:bodyPr>
          <a:p>
            <a:pPr>
              <a:lnSpc>
                <a:spcPct val="150000"/>
              </a:lnSpc>
              <a:spcBef>
                <a:spcPts val="600"/>
              </a:spcBef>
            </a:pPr>
            <a:r>
              <a:rPr lang="en-US" sz="1400" dirty="0">
                <a:solidFill>
                  <a:schemeClr val="tx1">
                    <a:lumMod val="50000"/>
                    <a:lumOff val="50000"/>
                  </a:schemeClr>
                </a:solidFill>
                <a:cs typeface="+mn-ea"/>
                <a:sym typeface="+mn-lt"/>
              </a:rPr>
              <a:t>1) BiFPN</a:t>
            </a:r>
            <a:r>
              <a:rPr lang="zh-CN" altLang="en-US" sz="1400" dirty="0">
                <a:solidFill>
                  <a:schemeClr val="tx1">
                    <a:lumMod val="50000"/>
                    <a:lumOff val="50000"/>
                  </a:schemeClr>
                </a:solidFill>
                <a:cs typeface="+mn-ea"/>
                <a:sym typeface="+mn-lt"/>
              </a:rPr>
              <a:t>实现了双向跨尺度连接，允许特征在不同层级之间通过自上而下和自下而上的路径进行更全面的信息传递和融合。</a:t>
            </a:r>
            <a:endParaRPr lang="zh-CN" altLang="en-US" sz="1400" dirty="0">
              <a:solidFill>
                <a:schemeClr val="tx1">
                  <a:lumMod val="50000"/>
                  <a:lumOff val="50000"/>
                </a:schemeClr>
              </a:solidFill>
              <a:cs typeface="+mn-ea"/>
              <a:sym typeface="+mn-lt"/>
            </a:endParaRPr>
          </a:p>
          <a:p>
            <a:pPr>
              <a:lnSpc>
                <a:spcPct val="150000"/>
              </a:lnSpc>
              <a:spcBef>
                <a:spcPts val="600"/>
              </a:spcBef>
            </a:pPr>
            <a:r>
              <a:rPr lang="en-US" altLang="zh-CN" sz="1400" dirty="0">
                <a:solidFill>
                  <a:schemeClr val="tx1">
                    <a:lumMod val="50000"/>
                    <a:lumOff val="50000"/>
                  </a:schemeClr>
                </a:solidFill>
                <a:cs typeface="+mn-ea"/>
                <a:sym typeface="+mn-lt"/>
              </a:rPr>
              <a:t>2) </a:t>
            </a:r>
            <a:r>
              <a:rPr lang="zh-CN" altLang="en-US" sz="1400" dirty="0">
                <a:solidFill>
                  <a:schemeClr val="tx1">
                    <a:lumMod val="50000"/>
                    <a:lumOff val="50000"/>
                  </a:schemeClr>
                </a:solidFill>
                <a:cs typeface="+mn-ea"/>
                <a:sym typeface="+mn-lt"/>
              </a:rPr>
              <a:t>为每条连接边引入了可学习的权重，允许模型根据不同特征的重要性自适应地调整融合方式。这种加权方法优化了多尺度特征的融合效果，提高了特征表示的准确性。</a:t>
            </a:r>
            <a:endParaRPr lang="zh-CN" altLang="en-US" sz="1400" dirty="0">
              <a:solidFill>
                <a:schemeClr val="tx1">
                  <a:lumMod val="50000"/>
                  <a:lumOff val="50000"/>
                </a:schemeClr>
              </a:solidFill>
              <a:cs typeface="+mn-ea"/>
              <a:sym typeface="+mn-lt"/>
            </a:endParaRPr>
          </a:p>
        </p:txBody>
      </p:sp>
      <p:sp>
        <p:nvSpPr>
          <p:cNvPr id="4" name="文本框 3"/>
          <p:cNvSpPr txBox="1"/>
          <p:nvPr/>
        </p:nvSpPr>
        <p:spPr>
          <a:xfrm>
            <a:off x="3845560" y="586105"/>
            <a:ext cx="5190490" cy="306705"/>
          </a:xfrm>
          <a:prstGeom prst="rect">
            <a:avLst/>
          </a:prstGeom>
        </p:spPr>
        <p:txBody>
          <a:bodyPr wrap="square">
            <a:spAutoFit/>
          </a:bodyPr>
          <a:p>
            <a:r>
              <a:rPr lang="en-US" altLang="zh-CN" sz="1400"/>
              <a:t>EfficientDet: Scalable and Efficient Object Detection            </a:t>
            </a:r>
            <a:endParaRPr lang="en-US" altLang="zh-CN" sz="1400"/>
          </a:p>
        </p:txBody>
      </p:sp>
      <p:sp>
        <p:nvSpPr>
          <p:cNvPr id="5" name="文本框 4"/>
          <p:cNvSpPr txBox="1"/>
          <p:nvPr/>
        </p:nvSpPr>
        <p:spPr>
          <a:xfrm>
            <a:off x="6974205" y="859790"/>
            <a:ext cx="1256665" cy="297815"/>
          </a:xfrm>
          <a:prstGeom prst="rect">
            <a:avLst/>
          </a:prstGeom>
          <a:noFill/>
        </p:spPr>
        <p:txBody>
          <a:bodyPr wrap="square" rtlCol="0">
            <a:noAutofit/>
          </a:bodyPr>
          <a:p>
            <a:r>
              <a:rPr lang="en-US" altLang="zh-CN">
                <a:sym typeface="+mn-ea"/>
              </a:rPr>
              <a:t>(CVPR2020)</a:t>
            </a:r>
            <a:endParaRPr lang="zh-CN" altLang="en-US"/>
          </a:p>
        </p:txBody>
      </p:sp>
      <p:pic>
        <p:nvPicPr>
          <p:cNvPr id="7" name="图片 6"/>
          <p:cNvPicPr>
            <a:picLocks noChangeAspect="1"/>
          </p:cNvPicPr>
          <p:nvPr/>
        </p:nvPicPr>
        <p:blipFill>
          <a:blip r:embed="rId2"/>
          <a:stretch>
            <a:fillRect/>
          </a:stretch>
        </p:blipFill>
        <p:spPr>
          <a:xfrm>
            <a:off x="4535805" y="1247140"/>
            <a:ext cx="2914650" cy="371475"/>
          </a:xfrm>
          <a:prstGeom prst="rect">
            <a:avLst/>
          </a:prstGeom>
        </p:spPr>
      </p:pic>
      <p:pic>
        <p:nvPicPr>
          <p:cNvPr id="9" name="图片 8" descr="微信图片_20240806102442"/>
          <p:cNvPicPr>
            <a:picLocks noChangeAspect="1"/>
          </p:cNvPicPr>
          <p:nvPr/>
        </p:nvPicPr>
        <p:blipFill>
          <a:blip r:embed="rId3"/>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16</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3" name="文本框 2"/>
          <p:cNvSpPr txBox="1"/>
          <p:nvPr/>
        </p:nvSpPr>
        <p:spPr>
          <a:xfrm>
            <a:off x="8691245" y="4878070"/>
            <a:ext cx="414020" cy="299085"/>
          </a:xfrm>
          <a:prstGeom prst="rect">
            <a:avLst/>
          </a:prstGeom>
          <a:noFill/>
        </p:spPr>
        <p:txBody>
          <a:bodyPr wrap="square" rtlCol="0">
            <a:spAutoFit/>
          </a:bodyPr>
          <a:p>
            <a:r>
              <a:rPr lang="en-US" altLang="zh-CN"/>
              <a:t>17</a:t>
            </a:r>
            <a:endParaRPr lang="en-US" altLang="zh-CN"/>
          </a:p>
        </p:txBody>
      </p:sp>
      <p:graphicFrame>
        <p:nvGraphicFramePr>
          <p:cNvPr id="4" name="表格 3"/>
          <p:cNvGraphicFramePr/>
          <p:nvPr/>
        </p:nvGraphicFramePr>
        <p:xfrm>
          <a:off x="1735455" y="975995"/>
          <a:ext cx="5671820" cy="975360"/>
        </p:xfrm>
        <a:graphic>
          <a:graphicData uri="http://schemas.openxmlformats.org/drawingml/2006/table">
            <a:tbl>
              <a:tblPr firstRow="1" bandRow="1">
                <a:tableStyleId>{5C22544A-7EE6-4342-B048-85BDC9FD1C3A}</a:tableStyleId>
              </a:tblPr>
              <a:tblGrid>
                <a:gridCol w="1408430"/>
                <a:gridCol w="718185"/>
                <a:gridCol w="702945"/>
                <a:gridCol w="710565"/>
                <a:gridCol w="710565"/>
                <a:gridCol w="710565"/>
                <a:gridCol w="710565"/>
              </a:tblGrid>
              <a:tr h="381000">
                <a:tc>
                  <a:txBody>
                    <a:bodyPr/>
                    <a:p>
                      <a:pPr algn="ctr">
                        <a:buNone/>
                      </a:pPr>
                      <a:endParaRPr lang="zh-CN" altLang="en-US"/>
                    </a:p>
                  </a:txBody>
                  <a:tcPr anchor="ctr" anchorCtr="0">
                    <a:lnTlToBr w="12700">
                      <a:solidFill>
                        <a:schemeClr val="tx1"/>
                      </a:solidFill>
                      <a:prstDash val="solid"/>
                    </a:lnTlToBr>
                  </a:tcPr>
                </a:tc>
                <a:tc>
                  <a:txBody>
                    <a:bodyPr/>
                    <a:p>
                      <a:pPr algn="ctr">
                        <a:buNone/>
                      </a:pPr>
                      <a:r>
                        <a:rPr lang="en-US" altLang="zh-CN"/>
                        <a:t>0.3</a:t>
                      </a:r>
                      <a:endParaRPr lang="en-US" altLang="zh-CN"/>
                    </a:p>
                  </a:txBody>
                  <a:tcPr anchor="ctr" anchorCtr="0"/>
                </a:tc>
                <a:tc>
                  <a:txBody>
                    <a:bodyPr/>
                    <a:p>
                      <a:pPr algn="ctr">
                        <a:buNone/>
                      </a:pPr>
                      <a:r>
                        <a:rPr lang="en-US" altLang="zh-CN"/>
                        <a:t>0.4</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0.6</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avg</a:t>
                      </a:r>
                      <a:endParaRPr lang="en-US" altLang="zh-CN"/>
                    </a:p>
                  </a:txBody>
                  <a:tcPr anchor="ctr" anchorCtr="0"/>
                </a:tc>
              </a:tr>
              <a:tr h="288290">
                <a:tc>
                  <a:txBody>
                    <a:bodyPr/>
                    <a:p>
                      <a:pPr algn="l">
                        <a:buNone/>
                      </a:pPr>
                      <a:r>
                        <a:rPr lang="en-US" altLang="zh-CN"/>
                        <a:t>baseline</a:t>
                      </a:r>
                      <a:endParaRPr lang="en-US" altLang="zh-CN"/>
                    </a:p>
                  </a:txBody>
                  <a:tcPr anchor="ctr" anchorCtr="0"/>
                </a:tc>
                <a:tc>
                  <a:txBody>
                    <a:bodyPr/>
                    <a:p>
                      <a:pPr algn="ctr">
                        <a:buNone/>
                      </a:pPr>
                      <a:r>
                        <a:rPr lang="en-US" altLang="zh-CN"/>
                        <a:t>79.01</a:t>
                      </a:r>
                      <a:endParaRPr lang="en-US" altLang="zh-CN"/>
                    </a:p>
                  </a:txBody>
                  <a:tcPr anchor="ctr" anchorCtr="0"/>
                </a:tc>
                <a:tc>
                  <a:txBody>
                    <a:bodyPr/>
                    <a:p>
                      <a:pPr algn="ctr">
                        <a:buNone/>
                      </a:pPr>
                      <a:r>
                        <a:rPr lang="en-US" altLang="zh-CN"/>
                        <a:t>73.88</a:t>
                      </a:r>
                      <a:endParaRPr lang="en-US" altLang="zh-CN"/>
                    </a:p>
                  </a:txBody>
                  <a:tcPr anchor="ctr" anchorCtr="0"/>
                </a:tc>
                <a:tc>
                  <a:txBody>
                    <a:bodyPr/>
                    <a:p>
                      <a:pPr algn="ctr">
                        <a:buNone/>
                      </a:pPr>
                      <a:r>
                        <a:rPr lang="en-US" altLang="zh-CN"/>
                        <a:t>65.83</a:t>
                      </a:r>
                      <a:endParaRPr lang="en-US" altLang="zh-CN"/>
                    </a:p>
                  </a:txBody>
                  <a:tcPr anchor="ctr" anchorCtr="0"/>
                </a:tc>
                <a:tc>
                  <a:txBody>
                    <a:bodyPr/>
                    <a:p>
                      <a:pPr algn="ctr">
                        <a:buNone/>
                      </a:pPr>
                      <a:r>
                        <a:rPr lang="en-US" altLang="zh-CN"/>
                        <a:t>55.23</a:t>
                      </a:r>
                      <a:endParaRPr lang="en-US" altLang="zh-CN"/>
                    </a:p>
                  </a:txBody>
                  <a:tcPr anchor="ctr" anchorCtr="0"/>
                </a:tc>
                <a:tc>
                  <a:txBody>
                    <a:bodyPr/>
                    <a:p>
                      <a:pPr algn="ctr">
                        <a:buNone/>
                      </a:pPr>
                      <a:r>
                        <a:rPr lang="en-US" altLang="zh-CN"/>
                        <a:t>38.73</a:t>
                      </a:r>
                      <a:endParaRPr lang="en-US" altLang="zh-CN"/>
                    </a:p>
                  </a:txBody>
                  <a:tcPr anchor="ctr" anchorCtr="0"/>
                </a:tc>
                <a:tc>
                  <a:txBody>
                    <a:bodyPr/>
                    <a:p>
                      <a:pPr algn="ctr">
                        <a:buNone/>
                      </a:pPr>
                      <a:r>
                        <a:rPr lang="en-US" altLang="zh-CN"/>
                        <a:t>62.54</a:t>
                      </a:r>
                      <a:endParaRPr lang="en-US" altLang="zh-CN"/>
                    </a:p>
                  </a:txBody>
                  <a:tcPr anchor="ctr" anchorCtr="0"/>
                </a:tc>
              </a:tr>
              <a:tr h="288290">
                <a:tc>
                  <a:txBody>
                    <a:bodyPr/>
                    <a:p>
                      <a:pPr algn="l">
                        <a:buNone/>
                      </a:pPr>
                      <a:r>
                        <a:rPr lang="en-US" altLang="zh-CN"/>
                        <a:t>baseline+bifpn1</a:t>
                      </a:r>
                      <a:endParaRPr lang="en-US" altLang="zh-CN"/>
                    </a:p>
                  </a:txBody>
                  <a:tcPr anchor="ctr" anchorCtr="0"/>
                </a:tc>
                <a:tc>
                  <a:txBody>
                    <a:bodyPr/>
                    <a:p>
                      <a:pPr algn="ctr">
                        <a:buClrTx/>
                        <a:buSzTx/>
                        <a:buFontTx/>
                        <a:buNone/>
                      </a:pPr>
                      <a:r>
                        <a:rPr lang="en-US" altLang="zh-CN" sz="1350"/>
                        <a:t>77.45</a:t>
                      </a:r>
                      <a:endParaRPr lang="en-US" altLang="zh-CN" sz="1350"/>
                    </a:p>
                  </a:txBody>
                  <a:tcPr anchor="ctr" anchorCtr="0"/>
                </a:tc>
                <a:tc>
                  <a:txBody>
                    <a:bodyPr/>
                    <a:p>
                      <a:pPr algn="ctr">
                        <a:buClrTx/>
                        <a:buSzTx/>
                        <a:buFontTx/>
                        <a:buNone/>
                      </a:pPr>
                      <a:r>
                        <a:rPr lang="en-US" altLang="zh-CN" sz="1350"/>
                        <a:t>73.05</a:t>
                      </a:r>
                      <a:endParaRPr lang="en-US" altLang="zh-CN" sz="1350"/>
                    </a:p>
                  </a:txBody>
                  <a:tcPr anchor="ctr" anchorCtr="0"/>
                </a:tc>
                <a:tc>
                  <a:txBody>
                    <a:bodyPr/>
                    <a:p>
                      <a:pPr algn="ctr">
                        <a:buClrTx/>
                        <a:buSzTx/>
                        <a:buFontTx/>
                        <a:buNone/>
                      </a:pPr>
                      <a:r>
                        <a:rPr lang="en-US" altLang="zh-CN" sz="1350"/>
                        <a:t>65.33</a:t>
                      </a:r>
                      <a:endParaRPr lang="en-US" altLang="zh-CN" sz="1350"/>
                    </a:p>
                  </a:txBody>
                  <a:tcPr anchor="ctr" anchorCtr="0"/>
                </a:tc>
                <a:tc>
                  <a:txBody>
                    <a:bodyPr/>
                    <a:p>
                      <a:pPr algn="ctr">
                        <a:buClrTx/>
                        <a:buSzTx/>
                        <a:buFontTx/>
                        <a:buNone/>
                      </a:pPr>
                      <a:r>
                        <a:rPr lang="en-US" altLang="zh-CN" sz="1350"/>
                        <a:t>53.26</a:t>
                      </a:r>
                      <a:endParaRPr lang="en-US" altLang="zh-CN" sz="1350"/>
                    </a:p>
                  </a:txBody>
                  <a:tcPr anchor="ctr" anchorCtr="0"/>
                </a:tc>
                <a:tc>
                  <a:txBody>
                    <a:bodyPr/>
                    <a:p>
                      <a:pPr algn="ctr">
                        <a:buClrTx/>
                        <a:buSzTx/>
                        <a:buFontTx/>
                        <a:buNone/>
                      </a:pPr>
                      <a:r>
                        <a:rPr lang="en-US" altLang="zh-CN" sz="1350"/>
                        <a:t>38.70</a:t>
                      </a:r>
                      <a:endParaRPr lang="en-US" altLang="zh-CN" sz="1350"/>
                    </a:p>
                  </a:txBody>
                  <a:tcPr anchor="ctr" anchorCtr="0"/>
                </a:tc>
                <a:tc>
                  <a:txBody>
                    <a:bodyPr/>
                    <a:p>
                      <a:pPr algn="ctr">
                        <a:buClrTx/>
                        <a:buSzTx/>
                        <a:buFontTx/>
                        <a:buNone/>
                      </a:pPr>
                      <a:r>
                        <a:rPr lang="en-US" altLang="zh-CN" sz="1350"/>
                        <a:t>61.56</a:t>
                      </a:r>
                      <a:endParaRPr lang="en-US" altLang="zh-CN" sz="1350"/>
                    </a:p>
                  </a:txBody>
                  <a:tcPr anchor="ctr" anchorCtr="0"/>
                </a:tc>
              </a:tr>
            </a:tbl>
          </a:graphicData>
        </a:graphic>
      </p:graphicFrame>
      <p:sp>
        <p:nvSpPr>
          <p:cNvPr id="5" name="文本框 4"/>
          <p:cNvSpPr txBox="1"/>
          <p:nvPr/>
        </p:nvSpPr>
        <p:spPr>
          <a:xfrm>
            <a:off x="1850390" y="627380"/>
            <a:ext cx="3048000" cy="299085"/>
          </a:xfrm>
          <a:prstGeom prst="rect">
            <a:avLst/>
          </a:prstGeom>
          <a:noFill/>
        </p:spPr>
        <p:txBody>
          <a:bodyPr wrap="square" rtlCol="0">
            <a:spAutoFit/>
          </a:bodyPr>
          <a:p>
            <a:r>
              <a:rPr lang="zh-CN" altLang="en-US"/>
              <a:t>在</a:t>
            </a:r>
            <a:r>
              <a:rPr lang="en-US" altLang="zh-CN"/>
              <a:t>THUMOS14(I3D)</a:t>
            </a:r>
            <a:r>
              <a:rPr lang="zh-CN" altLang="en-US"/>
              <a:t>上的性能</a:t>
            </a:r>
            <a:endParaRPr lang="zh-CN" altLang="en-US"/>
          </a:p>
        </p:txBody>
      </p:sp>
      <p:sp>
        <p:nvSpPr>
          <p:cNvPr id="10" name="文本框 9"/>
          <p:cNvSpPr txBox="1"/>
          <p:nvPr/>
        </p:nvSpPr>
        <p:spPr>
          <a:xfrm>
            <a:off x="1424940" y="3577590"/>
            <a:ext cx="3048000" cy="299085"/>
          </a:xfrm>
          <a:prstGeom prst="rect">
            <a:avLst/>
          </a:prstGeom>
          <a:noFill/>
        </p:spPr>
        <p:txBody>
          <a:bodyPr wrap="square" rtlCol="0">
            <a:spAutoFit/>
          </a:bodyPr>
          <a:p>
            <a:r>
              <a:rPr lang="zh-CN" altLang="en-US"/>
              <a:t>在</a:t>
            </a:r>
            <a:r>
              <a:rPr lang="en-US" altLang="zh-CN"/>
              <a:t>ActivityNet-1.3</a:t>
            </a:r>
            <a:r>
              <a:rPr lang="zh-CN" altLang="en-US"/>
              <a:t>上的性能</a:t>
            </a:r>
            <a:endParaRPr lang="zh-CN" altLang="en-US"/>
          </a:p>
        </p:txBody>
      </p:sp>
      <p:graphicFrame>
        <p:nvGraphicFramePr>
          <p:cNvPr id="11" name="表格 10"/>
          <p:cNvGraphicFramePr/>
          <p:nvPr/>
        </p:nvGraphicFramePr>
        <p:xfrm>
          <a:off x="1103630" y="3867785"/>
          <a:ext cx="6934835" cy="1025525"/>
        </p:xfrm>
        <a:graphic>
          <a:graphicData uri="http://schemas.openxmlformats.org/drawingml/2006/table">
            <a:tbl>
              <a:tblPr firstRow="1" bandRow="1">
                <a:tableStyleId>{5C22544A-7EE6-4342-B048-85BDC9FD1C3A}</a:tableStyleId>
              </a:tblPr>
              <a:tblGrid>
                <a:gridCol w="1103630"/>
                <a:gridCol w="510540"/>
                <a:gridCol w="514985"/>
                <a:gridCol w="511810"/>
                <a:gridCol w="521335"/>
                <a:gridCol w="521970"/>
                <a:gridCol w="504190"/>
                <a:gridCol w="527685"/>
                <a:gridCol w="522605"/>
                <a:gridCol w="540385"/>
                <a:gridCol w="547370"/>
                <a:gridCol w="608330"/>
              </a:tblGrid>
              <a:tr h="381000">
                <a:tc>
                  <a:txBody>
                    <a:bodyPr/>
                    <a:p>
                      <a:pPr>
                        <a:buNone/>
                      </a:pPr>
                      <a:endParaRPr lang="zh-CN" altLang="en-US"/>
                    </a:p>
                  </a:txBody>
                  <a:tcPr>
                    <a:lnTlToBr w="12700">
                      <a:solidFill>
                        <a:schemeClr val="tx1"/>
                      </a:solidFill>
                      <a:prstDash val="solid"/>
                    </a:lnTlToBr>
                  </a:tcPr>
                </a:tc>
                <a:tc>
                  <a:txBody>
                    <a:bodyPr/>
                    <a:p>
                      <a:pPr>
                        <a:buNone/>
                      </a:pPr>
                      <a:r>
                        <a:rPr lang="en-US" altLang="zh-CN" sz="1000"/>
                        <a:t>0.50</a:t>
                      </a:r>
                      <a:endParaRPr lang="en-US" altLang="zh-CN" sz="1000"/>
                    </a:p>
                  </a:txBody>
                  <a:tcPr/>
                </a:tc>
                <a:tc>
                  <a:txBody>
                    <a:bodyPr/>
                    <a:p>
                      <a:pPr>
                        <a:buNone/>
                      </a:pPr>
                      <a:r>
                        <a:rPr lang="en-US" altLang="zh-CN" sz="1000"/>
                        <a:t>0.55</a:t>
                      </a:r>
                      <a:endParaRPr lang="en-US" altLang="zh-CN" sz="1000"/>
                    </a:p>
                  </a:txBody>
                  <a:tcPr/>
                </a:tc>
                <a:tc>
                  <a:txBody>
                    <a:bodyPr/>
                    <a:p>
                      <a:pPr>
                        <a:buNone/>
                      </a:pPr>
                      <a:r>
                        <a:rPr lang="en-US" altLang="zh-CN" sz="1000"/>
                        <a:t>0.60</a:t>
                      </a:r>
                      <a:endParaRPr lang="en-US" altLang="zh-CN" sz="1000"/>
                    </a:p>
                  </a:txBody>
                  <a:tcPr/>
                </a:tc>
                <a:tc>
                  <a:txBody>
                    <a:bodyPr/>
                    <a:p>
                      <a:pPr>
                        <a:buNone/>
                      </a:pPr>
                      <a:r>
                        <a:rPr lang="en-US" altLang="zh-CN" sz="1000"/>
                        <a:t>0.65</a:t>
                      </a:r>
                      <a:endParaRPr lang="en-US" altLang="zh-CN" sz="1000"/>
                    </a:p>
                  </a:txBody>
                  <a:tcPr/>
                </a:tc>
                <a:tc>
                  <a:txBody>
                    <a:bodyPr/>
                    <a:p>
                      <a:pPr>
                        <a:buNone/>
                      </a:pPr>
                      <a:r>
                        <a:rPr lang="en-US" altLang="zh-CN" sz="1000"/>
                        <a:t>0.70</a:t>
                      </a:r>
                      <a:endParaRPr lang="en-US" altLang="zh-CN" sz="1000"/>
                    </a:p>
                  </a:txBody>
                  <a:tcPr/>
                </a:tc>
                <a:tc>
                  <a:txBody>
                    <a:bodyPr/>
                    <a:p>
                      <a:pPr>
                        <a:buNone/>
                      </a:pPr>
                      <a:r>
                        <a:rPr lang="en-US" altLang="zh-CN" sz="1000"/>
                        <a:t>0.75</a:t>
                      </a:r>
                      <a:endParaRPr lang="en-US" altLang="zh-CN" sz="1000"/>
                    </a:p>
                  </a:txBody>
                  <a:tcPr/>
                </a:tc>
                <a:tc>
                  <a:txBody>
                    <a:bodyPr/>
                    <a:p>
                      <a:pPr>
                        <a:buNone/>
                      </a:pPr>
                      <a:r>
                        <a:rPr lang="en-US" altLang="zh-CN" sz="1000"/>
                        <a:t>0.80</a:t>
                      </a:r>
                      <a:endParaRPr lang="en-US" altLang="zh-CN" sz="1000"/>
                    </a:p>
                  </a:txBody>
                  <a:tcPr/>
                </a:tc>
                <a:tc>
                  <a:txBody>
                    <a:bodyPr/>
                    <a:p>
                      <a:pPr>
                        <a:buNone/>
                      </a:pPr>
                      <a:r>
                        <a:rPr lang="en-US" altLang="zh-CN" sz="1000"/>
                        <a:t>0.85</a:t>
                      </a:r>
                      <a:endParaRPr lang="en-US" altLang="zh-CN" sz="1000"/>
                    </a:p>
                  </a:txBody>
                  <a:tcPr/>
                </a:tc>
                <a:tc>
                  <a:txBody>
                    <a:bodyPr/>
                    <a:p>
                      <a:pPr>
                        <a:buNone/>
                      </a:pPr>
                      <a:r>
                        <a:rPr lang="en-US" altLang="zh-CN" sz="1000"/>
                        <a:t>0.90</a:t>
                      </a:r>
                      <a:endParaRPr lang="en-US" altLang="zh-CN" sz="1000"/>
                    </a:p>
                  </a:txBody>
                  <a:tcPr/>
                </a:tc>
                <a:tc>
                  <a:txBody>
                    <a:bodyPr/>
                    <a:p>
                      <a:pPr>
                        <a:buNone/>
                      </a:pPr>
                      <a:r>
                        <a:rPr lang="en-US" altLang="zh-CN" sz="1000"/>
                        <a:t>0.95</a:t>
                      </a:r>
                      <a:endParaRPr lang="en-US" altLang="zh-CN" sz="1000"/>
                    </a:p>
                  </a:txBody>
                  <a:tcPr/>
                </a:tc>
                <a:tc>
                  <a:txBody>
                    <a:bodyPr/>
                    <a:p>
                      <a:pPr>
                        <a:buNone/>
                      </a:pPr>
                      <a:r>
                        <a:rPr lang="en-US" altLang="zh-CN" sz="1000"/>
                        <a:t>avg</a:t>
                      </a:r>
                      <a:endParaRPr lang="en-US" altLang="zh-CN" sz="1000"/>
                    </a:p>
                  </a:txBody>
                  <a:tcPr/>
                </a:tc>
              </a:tr>
              <a:tr h="248285">
                <a:tc>
                  <a:txBody>
                    <a:bodyPr/>
                    <a:p>
                      <a:pPr>
                        <a:buNone/>
                      </a:pPr>
                      <a:r>
                        <a:rPr lang="en-US" altLang="zh-CN" sz="1000">
                          <a:sym typeface="+mn-ea"/>
                        </a:rPr>
                        <a:t>baseline</a:t>
                      </a:r>
                      <a:endParaRPr lang="en-US" altLang="zh-CN" sz="1000"/>
                    </a:p>
                  </a:txBody>
                  <a:tcPr/>
                </a:tc>
                <a:tc>
                  <a:txBody>
                    <a:bodyPr/>
                    <a:p>
                      <a:pPr>
                        <a:buNone/>
                      </a:pPr>
                      <a:r>
                        <a:rPr lang="en-US" altLang="zh-CN" sz="1000"/>
                        <a:t>53.33</a:t>
                      </a:r>
                      <a:endParaRPr lang="en-US" altLang="zh-CN" sz="1000"/>
                    </a:p>
                  </a:txBody>
                  <a:tcPr/>
                </a:tc>
                <a:tc>
                  <a:txBody>
                    <a:bodyPr/>
                    <a:p>
                      <a:pPr>
                        <a:buNone/>
                      </a:pPr>
                      <a:r>
                        <a:rPr lang="en-US" altLang="zh-CN" sz="1000"/>
                        <a:t>50.22</a:t>
                      </a:r>
                      <a:endParaRPr lang="en-US" altLang="zh-CN" sz="1000"/>
                    </a:p>
                  </a:txBody>
                  <a:tcPr/>
                </a:tc>
                <a:tc>
                  <a:txBody>
                    <a:bodyPr/>
                    <a:p>
                      <a:pPr>
                        <a:buNone/>
                      </a:pPr>
                      <a:r>
                        <a:rPr lang="en-US" altLang="zh-CN" sz="1000"/>
                        <a:t>47.23</a:t>
                      </a:r>
                      <a:endParaRPr lang="en-US" altLang="zh-CN" sz="1000"/>
                    </a:p>
                  </a:txBody>
                  <a:tcPr/>
                </a:tc>
                <a:tc>
                  <a:txBody>
                    <a:bodyPr/>
                    <a:p>
                      <a:pPr>
                        <a:buNone/>
                      </a:pPr>
                      <a:r>
                        <a:rPr lang="en-US" altLang="zh-CN" sz="1000"/>
                        <a:t>44.20</a:t>
                      </a:r>
                      <a:endParaRPr lang="en-US" altLang="zh-CN" sz="1000"/>
                    </a:p>
                  </a:txBody>
                  <a:tcPr/>
                </a:tc>
                <a:tc>
                  <a:txBody>
                    <a:bodyPr/>
                    <a:p>
                      <a:pPr>
                        <a:buNone/>
                      </a:pPr>
                      <a:r>
                        <a:rPr lang="en-US" altLang="zh-CN" sz="1000"/>
                        <a:t>40.52</a:t>
                      </a:r>
                      <a:endParaRPr lang="en-US" altLang="zh-CN" sz="1000"/>
                    </a:p>
                  </a:txBody>
                  <a:tcPr/>
                </a:tc>
                <a:tc>
                  <a:txBody>
                    <a:bodyPr/>
                    <a:p>
                      <a:pPr>
                        <a:buNone/>
                      </a:pPr>
                      <a:r>
                        <a:rPr lang="en-US" altLang="zh-CN" sz="1000"/>
                        <a:t>36.24</a:t>
                      </a:r>
                      <a:endParaRPr lang="en-US" altLang="zh-CN" sz="1000"/>
                    </a:p>
                  </a:txBody>
                  <a:tcPr/>
                </a:tc>
                <a:tc>
                  <a:txBody>
                    <a:bodyPr/>
                    <a:p>
                      <a:pPr>
                        <a:buNone/>
                      </a:pPr>
                      <a:r>
                        <a:rPr lang="en-US" altLang="zh-CN" sz="1000"/>
                        <a:t>31.31</a:t>
                      </a:r>
                      <a:endParaRPr lang="en-US" altLang="zh-CN" sz="1000"/>
                    </a:p>
                  </a:txBody>
                  <a:tcPr/>
                </a:tc>
                <a:tc>
                  <a:txBody>
                    <a:bodyPr/>
                    <a:p>
                      <a:pPr>
                        <a:buNone/>
                      </a:pPr>
                      <a:r>
                        <a:rPr lang="en-US" altLang="zh-CN" sz="1000"/>
                        <a:t>25.37</a:t>
                      </a:r>
                      <a:endParaRPr lang="en-US" altLang="zh-CN" sz="1000"/>
                    </a:p>
                  </a:txBody>
                  <a:tcPr/>
                </a:tc>
                <a:tc>
                  <a:txBody>
                    <a:bodyPr/>
                    <a:p>
                      <a:pPr>
                        <a:buNone/>
                      </a:pPr>
                      <a:r>
                        <a:rPr lang="en-US" altLang="zh-CN" sz="1000"/>
                        <a:t>18.27</a:t>
                      </a:r>
                      <a:endParaRPr lang="en-US" altLang="zh-CN" sz="1000"/>
                    </a:p>
                  </a:txBody>
                  <a:tcPr/>
                </a:tc>
                <a:tc>
                  <a:txBody>
                    <a:bodyPr/>
                    <a:p>
                      <a:pPr>
                        <a:buNone/>
                      </a:pPr>
                      <a:r>
                        <a:rPr lang="en-US" altLang="zh-CN" sz="1000"/>
                        <a:t>7.82</a:t>
                      </a:r>
                      <a:endParaRPr lang="en-US" altLang="zh-CN" sz="1000"/>
                    </a:p>
                  </a:txBody>
                  <a:tcPr/>
                </a:tc>
                <a:tc>
                  <a:txBody>
                    <a:bodyPr/>
                    <a:p>
                      <a:pPr>
                        <a:buNone/>
                      </a:pPr>
                      <a:r>
                        <a:rPr lang="en-US" altLang="zh-CN" sz="1000"/>
                        <a:t>35.45</a:t>
                      </a:r>
                      <a:endParaRPr lang="en-US" altLang="zh-CN" sz="1000"/>
                    </a:p>
                  </a:txBody>
                  <a:tcPr/>
                </a:tc>
              </a:tr>
              <a:tr h="248285">
                <a:tc>
                  <a:txBody>
                    <a:bodyPr/>
                    <a:p>
                      <a:pPr>
                        <a:buNone/>
                      </a:pPr>
                      <a:r>
                        <a:rPr lang="en-US" altLang="zh-CN" sz="1000">
                          <a:sym typeface="+mn-ea"/>
                        </a:rPr>
                        <a:t>baseline+bifpn1</a:t>
                      </a:r>
                      <a:endParaRPr lang="en-US" altLang="zh-CN" sz="1000"/>
                    </a:p>
                  </a:txBody>
                  <a:tcPr/>
                </a:tc>
                <a:tc>
                  <a:txBody>
                    <a:bodyPr/>
                    <a:p>
                      <a:pPr>
                        <a:buNone/>
                      </a:pPr>
                      <a:r>
                        <a:rPr lang="en-US" altLang="zh-CN" sz="1000"/>
                        <a:t>53.42</a:t>
                      </a:r>
                      <a:endParaRPr lang="en-US" altLang="zh-CN" sz="1000"/>
                    </a:p>
                  </a:txBody>
                  <a:tcPr/>
                </a:tc>
                <a:tc>
                  <a:txBody>
                    <a:bodyPr/>
                    <a:p>
                      <a:pPr>
                        <a:buNone/>
                      </a:pPr>
                      <a:r>
                        <a:rPr lang="en-US" altLang="zh-CN" sz="1000"/>
                        <a:t>50.43</a:t>
                      </a:r>
                      <a:endParaRPr lang="en-US" altLang="zh-CN" sz="1000"/>
                    </a:p>
                  </a:txBody>
                  <a:tcPr/>
                </a:tc>
                <a:tc>
                  <a:txBody>
                    <a:bodyPr/>
                    <a:p>
                      <a:pPr>
                        <a:buNone/>
                      </a:pPr>
                      <a:r>
                        <a:rPr lang="en-US" altLang="zh-CN" sz="1000"/>
                        <a:t>47.12</a:t>
                      </a:r>
                      <a:endParaRPr lang="en-US" altLang="zh-CN" sz="1000"/>
                    </a:p>
                  </a:txBody>
                  <a:tcPr/>
                </a:tc>
                <a:tc>
                  <a:txBody>
                    <a:bodyPr/>
                    <a:p>
                      <a:pPr>
                        <a:buNone/>
                      </a:pPr>
                      <a:r>
                        <a:rPr lang="en-US" altLang="zh-CN" sz="1000"/>
                        <a:t>44.06</a:t>
                      </a:r>
                      <a:endParaRPr lang="en-US" altLang="zh-CN" sz="1000"/>
                    </a:p>
                  </a:txBody>
                  <a:tcPr/>
                </a:tc>
                <a:tc>
                  <a:txBody>
                    <a:bodyPr/>
                    <a:p>
                      <a:pPr>
                        <a:buNone/>
                      </a:pPr>
                      <a:r>
                        <a:rPr lang="en-US" altLang="zh-CN" sz="1000"/>
                        <a:t>40.66</a:t>
                      </a:r>
                      <a:endParaRPr lang="en-US" altLang="zh-CN" sz="1000"/>
                    </a:p>
                  </a:txBody>
                  <a:tcPr/>
                </a:tc>
                <a:tc>
                  <a:txBody>
                    <a:bodyPr/>
                    <a:p>
                      <a:pPr>
                        <a:buNone/>
                      </a:pPr>
                      <a:r>
                        <a:rPr lang="en-US" altLang="zh-CN" sz="1000"/>
                        <a:t>36.43</a:t>
                      </a:r>
                      <a:endParaRPr lang="en-US" altLang="zh-CN" sz="1000"/>
                    </a:p>
                  </a:txBody>
                  <a:tcPr/>
                </a:tc>
                <a:tc>
                  <a:txBody>
                    <a:bodyPr/>
                    <a:p>
                      <a:pPr>
                        <a:buNone/>
                      </a:pPr>
                      <a:r>
                        <a:rPr lang="en-US" altLang="zh-CN" sz="1000"/>
                        <a:t>31.41</a:t>
                      </a:r>
                      <a:endParaRPr lang="en-US" altLang="zh-CN" sz="1000"/>
                    </a:p>
                  </a:txBody>
                  <a:tcPr/>
                </a:tc>
                <a:tc>
                  <a:txBody>
                    <a:bodyPr/>
                    <a:p>
                      <a:pPr>
                        <a:buNone/>
                      </a:pPr>
                      <a:r>
                        <a:rPr lang="en-US" altLang="zh-CN" sz="1000"/>
                        <a:t>25.02</a:t>
                      </a:r>
                      <a:endParaRPr lang="en-US" altLang="zh-CN" sz="1000"/>
                    </a:p>
                  </a:txBody>
                  <a:tcPr/>
                </a:tc>
                <a:tc>
                  <a:txBody>
                    <a:bodyPr/>
                    <a:p>
                      <a:pPr>
                        <a:buNone/>
                      </a:pPr>
                      <a:r>
                        <a:rPr lang="en-US" altLang="zh-CN" sz="1000"/>
                        <a:t>17.99</a:t>
                      </a:r>
                      <a:endParaRPr lang="en-US" altLang="zh-CN" sz="1000"/>
                    </a:p>
                  </a:txBody>
                  <a:tcPr/>
                </a:tc>
                <a:tc>
                  <a:txBody>
                    <a:bodyPr/>
                    <a:p>
                      <a:pPr>
                        <a:buNone/>
                      </a:pPr>
                      <a:r>
                        <a:rPr lang="en-US" altLang="zh-CN" sz="1000"/>
                        <a:t>7.99</a:t>
                      </a:r>
                      <a:endParaRPr lang="en-US" altLang="zh-CN" sz="1000"/>
                    </a:p>
                  </a:txBody>
                  <a:tcPr/>
                </a:tc>
                <a:tc>
                  <a:txBody>
                    <a:bodyPr/>
                    <a:p>
                      <a:pPr>
                        <a:buNone/>
                      </a:pPr>
                      <a:r>
                        <a:rPr lang="en-US" altLang="zh-CN" sz="1000"/>
                        <a:t>35.45</a:t>
                      </a:r>
                      <a:endParaRPr lang="en-US" altLang="zh-CN" sz="1000"/>
                    </a:p>
                  </a:txBody>
                  <a:tcPr/>
                </a:tc>
              </a:tr>
            </a:tbl>
          </a:graphicData>
        </a:graphic>
      </p:graphicFrame>
      <p:graphicFrame>
        <p:nvGraphicFramePr>
          <p:cNvPr id="12" name="表格 11"/>
          <p:cNvGraphicFramePr/>
          <p:nvPr/>
        </p:nvGraphicFramePr>
        <p:xfrm>
          <a:off x="1640840" y="2462530"/>
          <a:ext cx="5671820" cy="982980"/>
        </p:xfrm>
        <a:graphic>
          <a:graphicData uri="http://schemas.openxmlformats.org/drawingml/2006/table">
            <a:tbl>
              <a:tblPr firstRow="1" bandRow="1">
                <a:tableStyleId>{5C22544A-7EE6-4342-B048-85BDC9FD1C3A}</a:tableStyleId>
              </a:tblPr>
              <a:tblGrid>
                <a:gridCol w="1408430"/>
                <a:gridCol w="718185"/>
                <a:gridCol w="702945"/>
                <a:gridCol w="710565"/>
                <a:gridCol w="710565"/>
                <a:gridCol w="710565"/>
                <a:gridCol w="710565"/>
              </a:tblGrid>
              <a:tr h="381000">
                <a:tc>
                  <a:txBody>
                    <a:bodyPr/>
                    <a:p>
                      <a:pPr algn="ctr">
                        <a:buNone/>
                      </a:pPr>
                      <a:endParaRPr lang="zh-CN" altLang="en-US"/>
                    </a:p>
                  </a:txBody>
                  <a:tcPr anchor="ctr" anchorCtr="0">
                    <a:lnTlToBr w="12700">
                      <a:solidFill>
                        <a:schemeClr val="tx1"/>
                      </a:solidFill>
                      <a:prstDash val="solid"/>
                    </a:lnTlToBr>
                  </a:tcPr>
                </a:tc>
                <a:tc>
                  <a:txBody>
                    <a:bodyPr/>
                    <a:p>
                      <a:pPr algn="ctr">
                        <a:buNone/>
                      </a:pPr>
                      <a:r>
                        <a:rPr lang="en-US" altLang="zh-CN"/>
                        <a:t>0.3</a:t>
                      </a:r>
                      <a:endParaRPr lang="en-US" altLang="zh-CN"/>
                    </a:p>
                  </a:txBody>
                  <a:tcPr anchor="ctr" anchorCtr="0"/>
                </a:tc>
                <a:tc>
                  <a:txBody>
                    <a:bodyPr/>
                    <a:p>
                      <a:pPr algn="ctr">
                        <a:buNone/>
                      </a:pPr>
                      <a:r>
                        <a:rPr lang="en-US" altLang="zh-CN"/>
                        <a:t>0.4</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0.6</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avg</a:t>
                      </a:r>
                      <a:endParaRPr lang="en-US" altLang="zh-CN"/>
                    </a:p>
                  </a:txBody>
                  <a:tcPr anchor="ctr" anchorCtr="0"/>
                </a:tc>
              </a:tr>
              <a:tr h="300990">
                <a:tc>
                  <a:txBody>
                    <a:bodyPr/>
                    <a:p>
                      <a:pPr algn="l">
                        <a:buNone/>
                      </a:pPr>
                      <a:r>
                        <a:rPr lang="en-US" altLang="zh-CN" sz="1350">
                          <a:sym typeface="+mn-ea"/>
                        </a:rPr>
                        <a:t>baseline</a:t>
                      </a:r>
                      <a:endParaRPr lang="zh-CN" altLang="en-US" b="0"/>
                    </a:p>
                  </a:txBody>
                  <a:tcPr anchor="ctr" anchorCtr="0"/>
                </a:tc>
                <a:tc>
                  <a:txBody>
                    <a:bodyPr/>
                    <a:p>
                      <a:pPr algn="ctr">
                        <a:buNone/>
                      </a:pPr>
                      <a:r>
                        <a:rPr lang="en-US" altLang="zh-CN"/>
                        <a:t>79.51</a:t>
                      </a:r>
                      <a:endParaRPr lang="en-US" altLang="zh-CN"/>
                    </a:p>
                  </a:txBody>
                  <a:tcPr anchor="ctr" anchorCtr="0"/>
                </a:tc>
                <a:tc>
                  <a:txBody>
                    <a:bodyPr/>
                    <a:p>
                      <a:pPr algn="ctr">
                        <a:buNone/>
                      </a:pPr>
                      <a:r>
                        <a:rPr lang="en-US" altLang="zh-CN"/>
                        <a:t>75.44</a:t>
                      </a:r>
                      <a:endParaRPr lang="en-US" altLang="zh-CN"/>
                    </a:p>
                  </a:txBody>
                  <a:tcPr anchor="ctr" anchorCtr="0"/>
                </a:tc>
                <a:tc>
                  <a:txBody>
                    <a:bodyPr/>
                    <a:p>
                      <a:pPr algn="ctr">
                        <a:buNone/>
                      </a:pPr>
                      <a:r>
                        <a:rPr lang="en-US" altLang="zh-CN"/>
                        <a:t>68.10</a:t>
                      </a:r>
                      <a:endParaRPr lang="en-US" altLang="zh-CN"/>
                    </a:p>
                  </a:txBody>
                  <a:tcPr anchor="ctr" anchorCtr="0"/>
                </a:tc>
                <a:tc>
                  <a:txBody>
                    <a:bodyPr/>
                    <a:p>
                      <a:pPr algn="ctr">
                        <a:buNone/>
                      </a:pPr>
                      <a:r>
                        <a:rPr lang="en-US" altLang="zh-CN"/>
                        <a:t>57.83</a:t>
                      </a:r>
                      <a:endParaRPr lang="en-US" altLang="zh-CN"/>
                    </a:p>
                  </a:txBody>
                  <a:tcPr anchor="ctr" anchorCtr="0"/>
                </a:tc>
                <a:tc>
                  <a:txBody>
                    <a:bodyPr/>
                    <a:p>
                      <a:pPr algn="ctr">
                        <a:buNone/>
                      </a:pPr>
                      <a:r>
                        <a:rPr lang="en-US" altLang="zh-CN"/>
                        <a:t>43.55</a:t>
                      </a:r>
                      <a:endParaRPr lang="en-US" altLang="zh-CN"/>
                    </a:p>
                  </a:txBody>
                  <a:tcPr anchor="ctr" anchorCtr="0"/>
                </a:tc>
                <a:tc>
                  <a:txBody>
                    <a:bodyPr/>
                    <a:p>
                      <a:pPr algn="ctr">
                        <a:buNone/>
                      </a:pPr>
                      <a:r>
                        <a:rPr lang="en-US" altLang="zh-CN"/>
                        <a:t>64.89</a:t>
                      </a:r>
                      <a:endParaRPr lang="en-US" altLang="zh-CN"/>
                    </a:p>
                  </a:txBody>
                  <a:tcPr anchor="ctr" anchorCtr="0"/>
                </a:tc>
              </a:tr>
              <a:tr h="300990">
                <a:tc>
                  <a:txBody>
                    <a:bodyPr/>
                    <a:p>
                      <a:pPr algn="l">
                        <a:buNone/>
                      </a:pPr>
                      <a:r>
                        <a:rPr lang="en-US" altLang="zh-CN" sz="1350">
                          <a:sym typeface="+mn-ea"/>
                        </a:rPr>
                        <a:t>baseline+bifpn1</a:t>
                      </a:r>
                      <a:endParaRPr lang="zh-CN" altLang="en-US" b="0"/>
                    </a:p>
                  </a:txBody>
                  <a:tcPr anchor="ctr" anchorCtr="0"/>
                </a:tc>
                <a:tc>
                  <a:txBody>
                    <a:bodyPr/>
                    <a:p>
                      <a:pPr algn="ctr">
                        <a:buNone/>
                      </a:pPr>
                      <a:r>
                        <a:rPr lang="en-US" altLang="zh-CN"/>
                        <a:t>80.50</a:t>
                      </a:r>
                      <a:endParaRPr lang="en-US" altLang="zh-CN"/>
                    </a:p>
                  </a:txBody>
                  <a:tcPr anchor="ctr" anchorCtr="0"/>
                </a:tc>
                <a:tc>
                  <a:txBody>
                    <a:bodyPr/>
                    <a:p>
                      <a:pPr algn="ctr">
                        <a:buNone/>
                      </a:pPr>
                      <a:r>
                        <a:rPr lang="en-US" altLang="zh-CN"/>
                        <a:t>75.87</a:t>
                      </a:r>
                      <a:endParaRPr lang="en-US" altLang="zh-CN"/>
                    </a:p>
                  </a:txBody>
                  <a:tcPr anchor="ctr" anchorCtr="0"/>
                </a:tc>
                <a:tc>
                  <a:txBody>
                    <a:bodyPr/>
                    <a:p>
                      <a:pPr algn="ctr">
                        <a:buNone/>
                      </a:pPr>
                      <a:r>
                        <a:rPr lang="en-US" altLang="zh-CN"/>
                        <a:t>69.73</a:t>
                      </a:r>
                      <a:endParaRPr lang="en-US" altLang="zh-CN"/>
                    </a:p>
                  </a:txBody>
                  <a:tcPr anchor="ctr" anchorCtr="0"/>
                </a:tc>
                <a:tc>
                  <a:txBody>
                    <a:bodyPr/>
                    <a:p>
                      <a:pPr algn="ctr">
                        <a:buNone/>
                      </a:pPr>
                      <a:r>
                        <a:rPr lang="en-US" altLang="zh-CN"/>
                        <a:t>59.36</a:t>
                      </a:r>
                      <a:endParaRPr lang="en-US" altLang="zh-CN"/>
                    </a:p>
                  </a:txBody>
                  <a:tcPr anchor="ctr" anchorCtr="0"/>
                </a:tc>
                <a:tc>
                  <a:txBody>
                    <a:bodyPr/>
                    <a:p>
                      <a:pPr algn="ctr">
                        <a:buNone/>
                      </a:pPr>
                      <a:r>
                        <a:rPr lang="en-US" altLang="zh-CN"/>
                        <a:t>44.04</a:t>
                      </a:r>
                      <a:endParaRPr lang="en-US" altLang="zh-CN"/>
                    </a:p>
                  </a:txBody>
                  <a:tcPr anchor="ctr" anchorCtr="0"/>
                </a:tc>
                <a:tc>
                  <a:txBody>
                    <a:bodyPr/>
                    <a:p>
                      <a:pPr algn="ctr">
                        <a:buNone/>
                      </a:pPr>
                      <a:r>
                        <a:rPr lang="en-US" altLang="zh-CN"/>
                        <a:t>65.09</a:t>
                      </a:r>
                      <a:endParaRPr lang="en-US" altLang="zh-CN"/>
                    </a:p>
                  </a:txBody>
                  <a:tcPr anchor="ctr" anchorCtr="0"/>
                </a:tc>
              </a:tr>
            </a:tbl>
          </a:graphicData>
        </a:graphic>
      </p:graphicFrame>
      <p:sp>
        <p:nvSpPr>
          <p:cNvPr id="13" name="文本框 12"/>
          <p:cNvSpPr txBox="1"/>
          <p:nvPr/>
        </p:nvSpPr>
        <p:spPr>
          <a:xfrm>
            <a:off x="1840230" y="2139315"/>
            <a:ext cx="4351020" cy="299085"/>
          </a:xfrm>
          <a:prstGeom prst="rect">
            <a:avLst/>
          </a:prstGeom>
          <a:noFill/>
        </p:spPr>
        <p:txBody>
          <a:bodyPr wrap="square" rtlCol="0">
            <a:spAutoFit/>
          </a:bodyPr>
          <a:p>
            <a:r>
              <a:rPr lang="zh-CN" altLang="en-US"/>
              <a:t>在</a:t>
            </a:r>
            <a:r>
              <a:rPr lang="en-US" altLang="zh-CN"/>
              <a:t>THUMOS14(VideoMAEv2)</a:t>
            </a:r>
            <a:r>
              <a:rPr lang="zh-CN" altLang="en-US"/>
              <a:t>上的性能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00430" y="1002665"/>
            <a:ext cx="2829560" cy="1420495"/>
          </a:xfrm>
          <a:prstGeom prst="rect">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文本框 6"/>
          <p:cNvSpPr txBox="1">
            <a:spLocks noChangeArrowheads="1"/>
          </p:cNvSpPr>
          <p:nvPr/>
        </p:nvSpPr>
        <p:spPr bwMode="auto">
          <a:xfrm>
            <a:off x="2882581" y="141873"/>
            <a:ext cx="33788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Temporal Feature Encoder</a:t>
            </a:r>
            <a:endParaRPr lang="en-US" altLang="zh-CN" dirty="0">
              <a:sym typeface="+mn-lt"/>
            </a:endParaRPr>
          </a:p>
        </p:txBody>
      </p:sp>
      <p:sp>
        <p:nvSpPr>
          <p:cNvPr id="3" name="矩形 2"/>
          <p:cNvSpPr/>
          <p:nvPr/>
        </p:nvSpPr>
        <p:spPr>
          <a:xfrm>
            <a:off x="4260850" y="733425"/>
            <a:ext cx="3975735" cy="1824990"/>
          </a:xfrm>
          <a:prstGeom prst="rect">
            <a:avLst/>
          </a:prstGeom>
        </p:spPr>
        <p:txBody>
          <a:bodyPr wrap="square">
            <a:noAutofit/>
          </a:bodyPr>
          <a:p>
            <a:pPr>
              <a:lnSpc>
                <a:spcPct val="150000"/>
              </a:lnSpc>
              <a:spcBef>
                <a:spcPts val="600"/>
              </a:spcBef>
            </a:pPr>
            <a:r>
              <a:rPr lang="en-US" sz="1400" dirty="0">
                <a:solidFill>
                  <a:schemeClr val="tx1">
                    <a:lumMod val="50000"/>
                    <a:lumOff val="50000"/>
                  </a:schemeClr>
                </a:solidFill>
                <a:cs typeface="+mn-ea"/>
                <a:sym typeface="+mn-lt"/>
              </a:rPr>
              <a:t>1) </a:t>
            </a:r>
            <a:r>
              <a:rPr lang="zh-CN" sz="1400" dirty="0">
                <a:solidFill>
                  <a:schemeClr val="tx1">
                    <a:lumMod val="50000"/>
                    <a:lumOff val="50000"/>
                  </a:schemeClr>
                </a:solidFill>
                <a:cs typeface="+mn-ea"/>
                <a:sym typeface="+mn-lt"/>
              </a:rPr>
              <a:t>这里采用一个卷积来提取局部特征</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a:p>
            <a:pPr>
              <a:lnSpc>
                <a:spcPct val="150000"/>
              </a:lnSpc>
              <a:spcBef>
                <a:spcPts val="600"/>
              </a:spcBef>
            </a:pPr>
            <a:r>
              <a:rPr lang="en-US" altLang="zh-CN" sz="1400" dirty="0">
                <a:solidFill>
                  <a:schemeClr val="tx1">
                    <a:lumMod val="50000"/>
                    <a:lumOff val="50000"/>
                  </a:schemeClr>
                </a:solidFill>
                <a:cs typeface="+mn-ea"/>
                <a:sym typeface="+mn-lt"/>
              </a:rPr>
              <a:t>2) </a:t>
            </a:r>
            <a:r>
              <a:rPr lang="zh-CN" altLang="en-US" sz="1400" dirty="0">
                <a:solidFill>
                  <a:schemeClr val="tx1">
                    <a:lumMod val="50000"/>
                    <a:lumOff val="50000"/>
                  </a:schemeClr>
                </a:solidFill>
                <a:cs typeface="+mn-ea"/>
                <a:sym typeface="+mn-lt"/>
              </a:rPr>
              <a:t>采用</a:t>
            </a:r>
            <a:r>
              <a:rPr lang="en-US" altLang="zh-CN" sz="1400" dirty="0">
                <a:solidFill>
                  <a:schemeClr val="tx1">
                    <a:lumMod val="50000"/>
                    <a:lumOff val="50000"/>
                  </a:schemeClr>
                </a:solidFill>
                <a:cs typeface="+mn-ea"/>
                <a:sym typeface="+mn-lt"/>
              </a:rPr>
              <a:t>MHCA</a:t>
            </a:r>
            <a:r>
              <a:rPr lang="zh-CN" altLang="en-US" sz="1400" dirty="0">
                <a:solidFill>
                  <a:schemeClr val="tx1">
                    <a:lumMod val="50000"/>
                    <a:lumOff val="50000"/>
                  </a:schemeClr>
                </a:solidFill>
                <a:cs typeface="+mn-ea"/>
                <a:sym typeface="+mn-lt"/>
              </a:rPr>
              <a:t>来提取全局特征。</a:t>
            </a:r>
            <a:endParaRPr lang="zh-CN" altLang="en-US" sz="1400" dirty="0">
              <a:solidFill>
                <a:schemeClr val="tx1">
                  <a:lumMod val="50000"/>
                  <a:lumOff val="50000"/>
                </a:schemeClr>
              </a:solidFill>
              <a:cs typeface="+mn-ea"/>
              <a:sym typeface="+mn-lt"/>
            </a:endParaRPr>
          </a:p>
          <a:p>
            <a:pPr>
              <a:lnSpc>
                <a:spcPct val="150000"/>
              </a:lnSpc>
              <a:spcBef>
                <a:spcPts val="600"/>
              </a:spcBef>
            </a:pPr>
            <a:r>
              <a:rPr lang="en-US" altLang="zh-CN" sz="1400" dirty="0">
                <a:solidFill>
                  <a:schemeClr val="tx1">
                    <a:lumMod val="50000"/>
                    <a:lumOff val="50000"/>
                  </a:schemeClr>
                </a:solidFill>
                <a:cs typeface="+mn-ea"/>
                <a:sym typeface="+mn-lt"/>
              </a:rPr>
              <a:t>3) </a:t>
            </a:r>
            <a:r>
              <a:rPr lang="zh-CN" altLang="en-US" sz="1400" dirty="0">
                <a:solidFill>
                  <a:schemeClr val="tx1">
                    <a:lumMod val="50000"/>
                    <a:lumOff val="50000"/>
                  </a:schemeClr>
                </a:solidFill>
                <a:cs typeface="+mn-ea"/>
                <a:sym typeface="+mn-lt"/>
              </a:rPr>
              <a:t>将局部特征与全局特征融合，并做残差连接，通过</a:t>
            </a:r>
            <a:r>
              <a:rPr lang="en-US" altLang="zh-CN" sz="1400" dirty="0">
                <a:solidFill>
                  <a:schemeClr val="tx1">
                    <a:lumMod val="50000"/>
                    <a:lumOff val="50000"/>
                  </a:schemeClr>
                </a:solidFill>
                <a:cs typeface="+mn-ea"/>
                <a:sym typeface="+mn-lt"/>
              </a:rPr>
              <a:t>MaxPool</a:t>
            </a:r>
            <a:r>
              <a:rPr lang="zh-CN" altLang="en-US" sz="1400" dirty="0">
                <a:solidFill>
                  <a:schemeClr val="tx1">
                    <a:lumMod val="50000"/>
                    <a:lumOff val="50000"/>
                  </a:schemeClr>
                </a:solidFill>
                <a:cs typeface="+mn-ea"/>
                <a:sym typeface="+mn-lt"/>
              </a:rPr>
              <a:t>来提取多尺度特征金字塔，将提取的特征金字塔送入到分类头和回归头中。</a:t>
            </a:r>
            <a:endParaRPr lang="zh-CN" altLang="en-US" sz="1400" dirty="0">
              <a:solidFill>
                <a:schemeClr val="tx1">
                  <a:lumMod val="50000"/>
                  <a:lumOff val="50000"/>
                </a:schemeClr>
              </a:solidFill>
              <a:cs typeface="+mn-ea"/>
              <a:sym typeface="+mn-lt"/>
            </a:endParaRPr>
          </a:p>
        </p:txBody>
      </p:sp>
      <p:sp>
        <p:nvSpPr>
          <p:cNvPr id="134" name="矩形 133"/>
          <p:cNvSpPr/>
          <p:nvPr>
            <p:custDataLst>
              <p:tags r:id="rId1"/>
            </p:custDataLst>
          </p:nvPr>
        </p:nvSpPr>
        <p:spPr>
          <a:xfrm>
            <a:off x="1506220" y="1663065"/>
            <a:ext cx="556260" cy="241300"/>
          </a:xfrm>
          <a:prstGeom prst="rect">
            <a:avLst/>
          </a:prstGeom>
          <a:solidFill>
            <a:srgbClr val="F3EABB"/>
          </a:solidFill>
          <a:ln>
            <a:solidFill>
              <a:srgbClr val="F3EAB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5" name="文本框 134"/>
          <p:cNvSpPr txBox="1"/>
          <p:nvPr>
            <p:custDataLst>
              <p:tags r:id="rId2"/>
            </p:custDataLst>
          </p:nvPr>
        </p:nvSpPr>
        <p:spPr>
          <a:xfrm>
            <a:off x="900430" y="1405255"/>
            <a:ext cx="259080" cy="299085"/>
          </a:xfrm>
          <a:prstGeom prst="rect">
            <a:avLst/>
          </a:prstGeom>
          <a:noFill/>
        </p:spPr>
        <p:txBody>
          <a:bodyPr wrap="square" rtlCol="0">
            <a:spAutoFit/>
          </a:bodyPr>
          <a:p>
            <a:r>
              <a:rPr lang="en-US" altLang="zh-CN"/>
              <a:t>x</a:t>
            </a:r>
            <a:endParaRPr lang="en-US" altLang="zh-CN"/>
          </a:p>
        </p:txBody>
      </p:sp>
      <p:cxnSp>
        <p:nvCxnSpPr>
          <p:cNvPr id="136" name="直接箭头连接符 135"/>
          <p:cNvCxnSpPr>
            <a:stCxn id="135" idx="3"/>
            <a:endCxn id="134" idx="1"/>
          </p:cNvCxnSpPr>
          <p:nvPr>
            <p:custDataLst>
              <p:tags r:id="rId3"/>
            </p:custDataLst>
          </p:nvPr>
        </p:nvCxnSpPr>
        <p:spPr>
          <a:xfrm>
            <a:off x="1159510" y="1555115"/>
            <a:ext cx="346710" cy="2286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7" name="文本框 136"/>
          <p:cNvSpPr txBox="1"/>
          <p:nvPr>
            <p:custDataLst>
              <p:tags r:id="rId4"/>
            </p:custDataLst>
          </p:nvPr>
        </p:nvSpPr>
        <p:spPr>
          <a:xfrm>
            <a:off x="1506220" y="1638300"/>
            <a:ext cx="675640" cy="299085"/>
          </a:xfrm>
          <a:prstGeom prst="rect">
            <a:avLst/>
          </a:prstGeom>
          <a:noFill/>
        </p:spPr>
        <p:txBody>
          <a:bodyPr wrap="square" rtlCol="0">
            <a:spAutoFit/>
          </a:bodyPr>
          <a:p>
            <a:r>
              <a:rPr lang="en-US" altLang="zh-CN"/>
              <a:t>Conv</a:t>
            </a:r>
            <a:endParaRPr lang="en-US" altLang="zh-CN"/>
          </a:p>
        </p:txBody>
      </p:sp>
      <p:cxnSp>
        <p:nvCxnSpPr>
          <p:cNvPr id="142" name="直接箭头连接符 141"/>
          <p:cNvCxnSpPr/>
          <p:nvPr>
            <p:custDataLst>
              <p:tags r:id="rId5"/>
            </p:custDataLst>
          </p:nvPr>
        </p:nvCxnSpPr>
        <p:spPr>
          <a:xfrm>
            <a:off x="2068830" y="1793240"/>
            <a:ext cx="98869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3" name="椭圆 142"/>
          <p:cNvSpPr/>
          <p:nvPr>
            <p:custDataLst>
              <p:tags r:id="rId6"/>
            </p:custDataLst>
          </p:nvPr>
        </p:nvSpPr>
        <p:spPr>
          <a:xfrm>
            <a:off x="3115310" y="1704340"/>
            <a:ext cx="197485" cy="203835"/>
          </a:xfrm>
          <a:prstGeom prst="ellipse">
            <a:avLst/>
          </a:prstGeom>
          <a:solidFill>
            <a:srgbClr val="F3EABB"/>
          </a:solidFill>
          <a:ln>
            <a:solidFill>
              <a:srgbClr val="F3EAB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文本框 143"/>
          <p:cNvSpPr txBox="1"/>
          <p:nvPr>
            <p:custDataLst>
              <p:tags r:id="rId7"/>
            </p:custDataLst>
          </p:nvPr>
        </p:nvSpPr>
        <p:spPr>
          <a:xfrm>
            <a:off x="3061335" y="1661160"/>
            <a:ext cx="320040" cy="299085"/>
          </a:xfrm>
          <a:prstGeom prst="rect">
            <a:avLst/>
          </a:prstGeom>
          <a:noFill/>
        </p:spPr>
        <p:txBody>
          <a:bodyPr wrap="square" rtlCol="0">
            <a:spAutoFit/>
          </a:bodyPr>
          <a:p>
            <a:r>
              <a:rPr lang="en-US" altLang="zh-CN"/>
              <a:t>+</a:t>
            </a:r>
            <a:endParaRPr lang="en-US" altLang="zh-CN"/>
          </a:p>
        </p:txBody>
      </p:sp>
      <p:cxnSp>
        <p:nvCxnSpPr>
          <p:cNvPr id="147" name="肘形连接符 146"/>
          <p:cNvCxnSpPr>
            <a:stCxn id="135" idx="2"/>
            <a:endCxn id="144" idx="2"/>
          </p:cNvCxnSpPr>
          <p:nvPr>
            <p:custDataLst>
              <p:tags r:id="rId8"/>
            </p:custDataLst>
          </p:nvPr>
        </p:nvCxnSpPr>
        <p:spPr>
          <a:xfrm rot="5400000" flipV="1">
            <a:off x="1997710" y="736600"/>
            <a:ext cx="255905" cy="2191385"/>
          </a:xfrm>
          <a:prstGeom prst="bentConnector3">
            <a:avLst>
              <a:gd name="adj1" fmla="val 193052"/>
            </a:avLst>
          </a:prstGeom>
          <a:ln>
            <a:tailEnd type="arrow"/>
          </a:ln>
        </p:spPr>
        <p:style>
          <a:lnRef idx="2">
            <a:schemeClr val="accent1"/>
          </a:lnRef>
          <a:fillRef idx="0">
            <a:srgbClr val="FFFFFF"/>
          </a:fillRef>
          <a:effectRef idx="0">
            <a:srgbClr val="FFFFFF"/>
          </a:effectRef>
          <a:fontRef idx="minor">
            <a:schemeClr val="tx1"/>
          </a:fontRef>
        </p:style>
      </p:cxnSp>
      <p:cxnSp>
        <p:nvCxnSpPr>
          <p:cNvPr id="148" name="直接箭头连接符 147"/>
          <p:cNvCxnSpPr/>
          <p:nvPr/>
        </p:nvCxnSpPr>
        <p:spPr>
          <a:xfrm>
            <a:off x="3370580" y="1805940"/>
            <a:ext cx="328295" cy="50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 name="矩形 3"/>
          <p:cNvSpPr/>
          <p:nvPr/>
        </p:nvSpPr>
        <p:spPr>
          <a:xfrm>
            <a:off x="1506220" y="1089025"/>
            <a:ext cx="574040" cy="278130"/>
          </a:xfrm>
          <a:prstGeom prst="rect">
            <a:avLst/>
          </a:prstGeom>
          <a:solidFill>
            <a:srgbClr val="F3EABB"/>
          </a:solidFill>
          <a:ln>
            <a:solidFill>
              <a:srgbClr val="F3EAB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1454785" y="1089025"/>
            <a:ext cx="778510" cy="299085"/>
          </a:xfrm>
          <a:prstGeom prst="rect">
            <a:avLst/>
          </a:prstGeom>
          <a:noFill/>
        </p:spPr>
        <p:txBody>
          <a:bodyPr wrap="square" rtlCol="0">
            <a:spAutoFit/>
          </a:bodyPr>
          <a:p>
            <a:r>
              <a:rPr lang="en-US" altLang="zh-CN"/>
              <a:t>MHCA</a:t>
            </a:r>
            <a:endParaRPr lang="en-US" altLang="zh-CN"/>
          </a:p>
        </p:txBody>
      </p:sp>
      <p:cxnSp>
        <p:nvCxnSpPr>
          <p:cNvPr id="6" name="直接箭头连接符 5"/>
          <p:cNvCxnSpPr>
            <a:endCxn id="5" idx="1"/>
          </p:cNvCxnSpPr>
          <p:nvPr/>
        </p:nvCxnSpPr>
        <p:spPr>
          <a:xfrm flipV="1">
            <a:off x="1167130" y="1238885"/>
            <a:ext cx="287655" cy="3073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肘形连接符 7"/>
          <p:cNvCxnSpPr>
            <a:endCxn id="144" idx="0"/>
          </p:cNvCxnSpPr>
          <p:nvPr/>
        </p:nvCxnSpPr>
        <p:spPr>
          <a:xfrm>
            <a:off x="2093595" y="1236980"/>
            <a:ext cx="1127760" cy="424180"/>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900430" y="690880"/>
            <a:ext cx="1494155" cy="299085"/>
          </a:xfrm>
          <a:prstGeom prst="rect">
            <a:avLst/>
          </a:prstGeom>
          <a:noFill/>
        </p:spPr>
        <p:txBody>
          <a:bodyPr wrap="square" rtlCol="0">
            <a:spAutoFit/>
          </a:bodyPr>
          <a:p>
            <a:r>
              <a:rPr lang="en-US" altLang="zh-CN"/>
              <a:t>TFE Layer</a:t>
            </a:r>
            <a:endParaRPr lang="en-US" altLang="zh-CN"/>
          </a:p>
        </p:txBody>
      </p:sp>
      <p:pic>
        <p:nvPicPr>
          <p:cNvPr id="13" name="图片 12"/>
          <p:cNvPicPr>
            <a:picLocks noChangeAspect="1"/>
          </p:cNvPicPr>
          <p:nvPr/>
        </p:nvPicPr>
        <p:blipFill>
          <a:blip r:embed="rId9"/>
          <a:stretch>
            <a:fillRect/>
          </a:stretch>
        </p:blipFill>
        <p:spPr>
          <a:xfrm>
            <a:off x="1227455" y="2577465"/>
            <a:ext cx="6689090" cy="2348230"/>
          </a:xfrm>
          <a:prstGeom prst="rect">
            <a:avLst/>
          </a:prstGeom>
        </p:spPr>
      </p:pic>
      <p:pic>
        <p:nvPicPr>
          <p:cNvPr id="14" name="图片 13" descr="微信图片_20240806102442"/>
          <p:cNvPicPr>
            <a:picLocks noChangeAspect="1"/>
          </p:cNvPicPr>
          <p:nvPr/>
        </p:nvPicPr>
        <p:blipFill>
          <a:blip r:embed="rId10"/>
          <a:stretch>
            <a:fillRect/>
          </a:stretch>
        </p:blipFill>
        <p:spPr>
          <a:xfrm>
            <a:off x="7210425" y="0"/>
            <a:ext cx="1933575" cy="464820"/>
          </a:xfrm>
          <a:prstGeom prst="rect">
            <a:avLst/>
          </a:prstGeom>
        </p:spPr>
      </p:pic>
      <p:sp>
        <p:nvSpPr>
          <p:cNvPr id="16" name="文本框 15"/>
          <p:cNvSpPr txBox="1"/>
          <p:nvPr/>
        </p:nvSpPr>
        <p:spPr>
          <a:xfrm>
            <a:off x="8691245" y="4878070"/>
            <a:ext cx="414020" cy="299085"/>
          </a:xfrm>
          <a:prstGeom prst="rect">
            <a:avLst/>
          </a:prstGeom>
          <a:noFill/>
        </p:spPr>
        <p:txBody>
          <a:bodyPr wrap="square" rtlCol="0">
            <a:spAutoFit/>
          </a:bodyPr>
          <a:p>
            <a:r>
              <a:rPr lang="en-US" altLang="zh-CN"/>
              <a:t>18</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3" name="文本框 2"/>
          <p:cNvSpPr txBox="1"/>
          <p:nvPr/>
        </p:nvSpPr>
        <p:spPr>
          <a:xfrm>
            <a:off x="8691245" y="4878070"/>
            <a:ext cx="414020" cy="299085"/>
          </a:xfrm>
          <a:prstGeom prst="rect">
            <a:avLst/>
          </a:prstGeom>
          <a:noFill/>
        </p:spPr>
        <p:txBody>
          <a:bodyPr wrap="square" rtlCol="0">
            <a:spAutoFit/>
          </a:bodyPr>
          <a:p>
            <a:r>
              <a:rPr lang="en-US" altLang="zh-CN"/>
              <a:t>19</a:t>
            </a:r>
            <a:endParaRPr lang="en-US" altLang="zh-CN"/>
          </a:p>
        </p:txBody>
      </p:sp>
      <p:graphicFrame>
        <p:nvGraphicFramePr>
          <p:cNvPr id="4" name="表格 3"/>
          <p:cNvGraphicFramePr/>
          <p:nvPr/>
        </p:nvGraphicFramePr>
        <p:xfrm>
          <a:off x="1424940" y="1120140"/>
          <a:ext cx="6294755" cy="1221740"/>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18770">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313690">
                <a:tc>
                  <a:txBody>
                    <a:bodyPr/>
                    <a:p>
                      <a:pPr algn="l">
                        <a:buNone/>
                      </a:pPr>
                      <a:r>
                        <a:rPr lang="en-US" altLang="zh-CN" sz="1000">
                          <a:sym typeface="+mn-ea"/>
                        </a:rPr>
                        <a:t>baseline</a:t>
                      </a:r>
                      <a:endParaRPr lang="en-US" altLang="zh-CN" sz="1000" b="0"/>
                    </a:p>
                  </a:txBody>
                  <a:tcPr anchor="ctr" anchorCtr="0"/>
                </a:tc>
                <a:tc>
                  <a:txBody>
                    <a:bodyPr/>
                    <a:p>
                      <a:pPr algn="ctr">
                        <a:buClrTx/>
                        <a:buSzTx/>
                        <a:buFontTx/>
                        <a:buNone/>
                      </a:pPr>
                      <a:r>
                        <a:rPr lang="en-US" altLang="zh-CN" sz="1000"/>
                        <a:t>79.01</a:t>
                      </a:r>
                      <a:endParaRPr lang="en-US" altLang="zh-CN" sz="1000"/>
                    </a:p>
                  </a:txBody>
                  <a:tcPr anchor="ctr" anchorCtr="0"/>
                </a:tc>
                <a:tc>
                  <a:txBody>
                    <a:bodyPr/>
                    <a:p>
                      <a:pPr algn="ctr">
                        <a:buClrTx/>
                        <a:buSzTx/>
                        <a:buFontTx/>
                        <a:buNone/>
                      </a:pPr>
                      <a:r>
                        <a:rPr lang="en-US" altLang="zh-CN" sz="1000"/>
                        <a:t>73.88</a:t>
                      </a:r>
                      <a:endParaRPr lang="en-US" altLang="zh-CN" sz="1000"/>
                    </a:p>
                  </a:txBody>
                  <a:tcPr anchor="ctr" anchorCtr="0"/>
                </a:tc>
                <a:tc>
                  <a:txBody>
                    <a:bodyPr/>
                    <a:p>
                      <a:pPr algn="ctr">
                        <a:buClrTx/>
                        <a:buSzTx/>
                        <a:buFontTx/>
                        <a:buNone/>
                      </a:pPr>
                      <a:r>
                        <a:rPr lang="en-US" altLang="zh-CN" sz="1000"/>
                        <a:t>65.83</a:t>
                      </a:r>
                      <a:endParaRPr lang="en-US" altLang="zh-CN" sz="1000"/>
                    </a:p>
                  </a:txBody>
                  <a:tcPr anchor="ctr" anchorCtr="0"/>
                </a:tc>
                <a:tc>
                  <a:txBody>
                    <a:bodyPr/>
                    <a:p>
                      <a:pPr algn="ctr">
                        <a:buClrTx/>
                        <a:buSzTx/>
                        <a:buFontTx/>
                        <a:buNone/>
                      </a:pPr>
                      <a:r>
                        <a:rPr lang="en-US" altLang="zh-CN" sz="1000"/>
                        <a:t>55.23</a:t>
                      </a:r>
                      <a:endParaRPr lang="en-US" altLang="zh-CN" sz="1000"/>
                    </a:p>
                  </a:txBody>
                  <a:tcPr anchor="ctr" anchorCtr="0"/>
                </a:tc>
                <a:tc>
                  <a:txBody>
                    <a:bodyPr/>
                    <a:p>
                      <a:pPr algn="ctr">
                        <a:buClrTx/>
                        <a:buSzTx/>
                        <a:buFontTx/>
                        <a:buNone/>
                      </a:pPr>
                      <a:r>
                        <a:rPr lang="en-US" altLang="zh-CN" sz="1000"/>
                        <a:t>38.73</a:t>
                      </a:r>
                      <a:endParaRPr lang="en-US" altLang="zh-CN" sz="1000"/>
                    </a:p>
                  </a:txBody>
                  <a:tcPr anchor="ctr" anchorCtr="0"/>
                </a:tc>
                <a:tc>
                  <a:txBody>
                    <a:bodyPr/>
                    <a:p>
                      <a:pPr algn="ctr">
                        <a:buClrTx/>
                        <a:buSzTx/>
                        <a:buFontTx/>
                        <a:buNone/>
                      </a:pPr>
                      <a:r>
                        <a:rPr lang="en-US" altLang="zh-CN" sz="1000"/>
                        <a:t>62.54</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a:t>
                      </a:r>
                      <a:endParaRPr lang="en-US" altLang="zh-CN" sz="1000" b="0">
                        <a:sym typeface="+mn-ea"/>
                      </a:endParaRPr>
                    </a:p>
                  </a:txBody>
                  <a:tcPr anchor="ctr" anchorCtr="0"/>
                </a:tc>
                <a:tc>
                  <a:txBody>
                    <a:bodyPr/>
                    <a:p>
                      <a:pPr algn="ctr">
                        <a:buNone/>
                      </a:pPr>
                      <a:r>
                        <a:rPr lang="en-US" altLang="zh-CN" sz="1000"/>
                        <a:t>77.45</a:t>
                      </a:r>
                      <a:endParaRPr lang="en-US" altLang="zh-CN" sz="1000"/>
                    </a:p>
                  </a:txBody>
                  <a:tcPr anchor="ctr" anchorCtr="0"/>
                </a:tc>
                <a:tc>
                  <a:txBody>
                    <a:bodyPr/>
                    <a:p>
                      <a:pPr algn="ctr">
                        <a:buNone/>
                      </a:pPr>
                      <a:r>
                        <a:rPr lang="en-US" altLang="zh-CN" sz="1000"/>
                        <a:t>73.05</a:t>
                      </a:r>
                      <a:endParaRPr lang="en-US" altLang="zh-CN" sz="1000"/>
                    </a:p>
                  </a:txBody>
                  <a:tcPr anchor="ctr" anchorCtr="0"/>
                </a:tc>
                <a:tc>
                  <a:txBody>
                    <a:bodyPr/>
                    <a:p>
                      <a:pPr algn="ctr">
                        <a:buNone/>
                      </a:pPr>
                      <a:r>
                        <a:rPr lang="en-US" altLang="zh-CN" sz="1000"/>
                        <a:t>65.33</a:t>
                      </a:r>
                      <a:endParaRPr lang="en-US" altLang="zh-CN" sz="1000"/>
                    </a:p>
                  </a:txBody>
                  <a:tcPr anchor="ctr" anchorCtr="0"/>
                </a:tc>
                <a:tc>
                  <a:txBody>
                    <a:bodyPr/>
                    <a:p>
                      <a:pPr algn="ctr">
                        <a:buNone/>
                      </a:pPr>
                      <a:r>
                        <a:rPr lang="en-US" altLang="zh-CN" sz="1000"/>
                        <a:t>53.26</a:t>
                      </a:r>
                      <a:endParaRPr lang="en-US" altLang="zh-CN" sz="1000"/>
                    </a:p>
                  </a:txBody>
                  <a:tcPr anchor="ctr" anchorCtr="0"/>
                </a:tc>
                <a:tc>
                  <a:txBody>
                    <a:bodyPr/>
                    <a:p>
                      <a:pPr algn="ctr">
                        <a:buNone/>
                      </a:pPr>
                      <a:r>
                        <a:rPr lang="en-US" altLang="zh-CN" sz="1000"/>
                        <a:t>38.70</a:t>
                      </a:r>
                      <a:endParaRPr lang="en-US" altLang="zh-CN" sz="1000"/>
                    </a:p>
                  </a:txBody>
                  <a:tcPr anchor="ctr" anchorCtr="0"/>
                </a:tc>
                <a:tc>
                  <a:txBody>
                    <a:bodyPr/>
                    <a:p>
                      <a:pPr algn="ctr">
                        <a:buNone/>
                      </a:pPr>
                      <a:r>
                        <a:rPr lang="en-US" altLang="zh-CN" sz="1000"/>
                        <a:t>61.56</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+BiFPN1+TFE1</a:t>
                      </a:r>
                      <a:endParaRPr lang="en-US" altLang="zh-CN" sz="1000" b="0">
                        <a:sym typeface="+mn-ea"/>
                      </a:endParaRPr>
                    </a:p>
                  </a:txBody>
                  <a:tcPr anchor="ctr" anchorCtr="0"/>
                </a:tc>
                <a:tc>
                  <a:txBody>
                    <a:bodyPr/>
                    <a:p>
                      <a:pPr algn="ctr">
                        <a:buNone/>
                      </a:pPr>
                      <a:r>
                        <a:rPr lang="en-US" altLang="zh-CN" sz="1000"/>
                        <a:t>82.39</a:t>
                      </a:r>
                      <a:endParaRPr lang="en-US" altLang="zh-CN" sz="1000"/>
                    </a:p>
                  </a:txBody>
                  <a:tcPr anchor="ctr" anchorCtr="0"/>
                </a:tc>
                <a:tc>
                  <a:txBody>
                    <a:bodyPr/>
                    <a:p>
                      <a:pPr algn="ctr">
                        <a:buNone/>
                      </a:pPr>
                      <a:r>
                        <a:rPr lang="en-US" altLang="zh-CN" sz="1000"/>
                        <a:t>78.47</a:t>
                      </a:r>
                      <a:endParaRPr lang="en-US" altLang="zh-CN" sz="1000"/>
                    </a:p>
                  </a:txBody>
                  <a:tcPr anchor="ctr" anchorCtr="0"/>
                </a:tc>
                <a:tc>
                  <a:txBody>
                    <a:bodyPr/>
                    <a:p>
                      <a:pPr algn="ctr">
                        <a:buNone/>
                      </a:pPr>
                      <a:r>
                        <a:rPr lang="en-US" altLang="zh-CN" sz="1000"/>
                        <a:t>72.27</a:t>
                      </a:r>
                      <a:endParaRPr lang="en-US" altLang="zh-CN" sz="1000"/>
                    </a:p>
                  </a:txBody>
                  <a:tcPr anchor="ctr" anchorCtr="0"/>
                </a:tc>
                <a:tc>
                  <a:txBody>
                    <a:bodyPr/>
                    <a:p>
                      <a:pPr algn="ctr">
                        <a:buNone/>
                      </a:pPr>
                      <a:r>
                        <a:rPr lang="en-US" altLang="zh-CN" sz="1000"/>
                        <a:t>60.51</a:t>
                      </a:r>
                      <a:endParaRPr lang="en-US" altLang="zh-CN" sz="1000"/>
                    </a:p>
                  </a:txBody>
                  <a:tcPr anchor="ctr" anchorCtr="0"/>
                </a:tc>
                <a:tc>
                  <a:txBody>
                    <a:bodyPr/>
                    <a:p>
                      <a:pPr algn="ctr">
                        <a:buNone/>
                      </a:pPr>
                      <a:r>
                        <a:rPr lang="en-US" altLang="zh-CN" sz="1000"/>
                        <a:t>46.07</a:t>
                      </a:r>
                      <a:endParaRPr lang="en-US" altLang="zh-CN" sz="1000"/>
                    </a:p>
                  </a:txBody>
                  <a:tcPr anchor="ctr" anchorCtr="0"/>
                </a:tc>
                <a:tc>
                  <a:txBody>
                    <a:bodyPr/>
                    <a:p>
                      <a:pPr algn="ctr">
                        <a:buNone/>
                      </a:pPr>
                      <a:r>
                        <a:rPr lang="en-US" altLang="zh-CN" sz="1000"/>
                        <a:t>68.07</a:t>
                      </a:r>
                      <a:endParaRPr lang="en-US" altLang="zh-CN" sz="1000"/>
                    </a:p>
                  </a:txBody>
                  <a:tcPr anchor="ctr" anchorCtr="0"/>
                </a:tc>
              </a:tr>
            </a:tbl>
          </a:graphicData>
        </a:graphic>
      </p:graphicFrame>
      <p:sp>
        <p:nvSpPr>
          <p:cNvPr id="5" name="文本框 4"/>
          <p:cNvSpPr txBox="1"/>
          <p:nvPr/>
        </p:nvSpPr>
        <p:spPr>
          <a:xfrm>
            <a:off x="1432560" y="701040"/>
            <a:ext cx="3048000" cy="299085"/>
          </a:xfrm>
          <a:prstGeom prst="rect">
            <a:avLst/>
          </a:prstGeom>
          <a:noFill/>
        </p:spPr>
        <p:txBody>
          <a:bodyPr wrap="square" rtlCol="0">
            <a:spAutoFit/>
          </a:bodyPr>
          <a:p>
            <a:r>
              <a:rPr lang="zh-CN" altLang="en-US"/>
              <a:t>在</a:t>
            </a:r>
            <a:r>
              <a:rPr lang="en-US" altLang="zh-CN"/>
              <a:t>THUMOS14(I3D)</a:t>
            </a:r>
            <a:r>
              <a:rPr lang="zh-CN" altLang="en-US"/>
              <a:t>上的性能</a:t>
            </a:r>
            <a:endParaRPr lang="zh-CN" altLang="en-US"/>
          </a:p>
        </p:txBody>
      </p:sp>
      <p:graphicFrame>
        <p:nvGraphicFramePr>
          <p:cNvPr id="10" name="表格 9"/>
          <p:cNvGraphicFramePr/>
          <p:nvPr/>
        </p:nvGraphicFramePr>
        <p:xfrm>
          <a:off x="1432560" y="3059430"/>
          <a:ext cx="6294755" cy="1146810"/>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06705">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281940">
                <a:tc>
                  <a:txBody>
                    <a:bodyPr/>
                    <a:p>
                      <a:pPr algn="l">
                        <a:buNone/>
                      </a:pPr>
                      <a:r>
                        <a:rPr lang="en-US" altLang="zh-CN" sz="1000" b="0"/>
                        <a:t>baseline</a:t>
                      </a:r>
                      <a:endParaRPr lang="en-US" altLang="zh-CN" sz="1000" b="0"/>
                    </a:p>
                  </a:txBody>
                  <a:tcPr anchor="ctr" anchorCtr="0"/>
                </a:tc>
                <a:tc>
                  <a:txBody>
                    <a:bodyPr/>
                    <a:p>
                      <a:pPr algn="ctr">
                        <a:buClrTx/>
                        <a:buSzTx/>
                        <a:buFontTx/>
                        <a:buNone/>
                      </a:pPr>
                      <a:r>
                        <a:rPr lang="en-US" altLang="zh-CN" sz="1000"/>
                        <a:t>79.51</a:t>
                      </a:r>
                      <a:endParaRPr lang="en-US" altLang="zh-CN" sz="1000"/>
                    </a:p>
                  </a:txBody>
                  <a:tcPr anchor="ctr" anchorCtr="0"/>
                </a:tc>
                <a:tc>
                  <a:txBody>
                    <a:bodyPr/>
                    <a:p>
                      <a:pPr algn="ctr">
                        <a:buClrTx/>
                        <a:buSzTx/>
                        <a:buFontTx/>
                        <a:buNone/>
                      </a:pPr>
                      <a:r>
                        <a:rPr lang="en-US" altLang="zh-CN" sz="1000"/>
                        <a:t>75.44</a:t>
                      </a:r>
                      <a:endParaRPr lang="en-US" altLang="zh-CN" sz="1000"/>
                    </a:p>
                  </a:txBody>
                  <a:tcPr anchor="ctr" anchorCtr="0"/>
                </a:tc>
                <a:tc>
                  <a:txBody>
                    <a:bodyPr/>
                    <a:p>
                      <a:pPr algn="ctr">
                        <a:buClrTx/>
                        <a:buSzTx/>
                        <a:buFontTx/>
                        <a:buNone/>
                      </a:pPr>
                      <a:r>
                        <a:rPr lang="en-US" altLang="zh-CN" sz="1000"/>
                        <a:t>68.10</a:t>
                      </a:r>
                      <a:endParaRPr lang="en-US" altLang="zh-CN" sz="1000"/>
                    </a:p>
                  </a:txBody>
                  <a:tcPr anchor="ctr" anchorCtr="0"/>
                </a:tc>
                <a:tc>
                  <a:txBody>
                    <a:bodyPr/>
                    <a:p>
                      <a:pPr algn="ctr">
                        <a:buClrTx/>
                        <a:buSzTx/>
                        <a:buFontTx/>
                        <a:buNone/>
                      </a:pPr>
                      <a:r>
                        <a:rPr lang="en-US" altLang="zh-CN" sz="1000"/>
                        <a:t>57.83</a:t>
                      </a:r>
                      <a:endParaRPr lang="en-US" altLang="zh-CN" sz="1000"/>
                    </a:p>
                  </a:txBody>
                  <a:tcPr anchor="ctr" anchorCtr="0"/>
                </a:tc>
                <a:tc>
                  <a:txBody>
                    <a:bodyPr/>
                    <a:p>
                      <a:pPr algn="ctr">
                        <a:buClrTx/>
                        <a:buSzTx/>
                        <a:buFontTx/>
                        <a:buNone/>
                      </a:pPr>
                      <a:r>
                        <a:rPr lang="en-US" altLang="zh-CN" sz="1000"/>
                        <a:t>43.55</a:t>
                      </a:r>
                      <a:endParaRPr lang="en-US" altLang="zh-CN" sz="1000"/>
                    </a:p>
                  </a:txBody>
                  <a:tcPr anchor="ctr" anchorCtr="0"/>
                </a:tc>
                <a:tc>
                  <a:txBody>
                    <a:bodyPr/>
                    <a:p>
                      <a:pPr algn="ctr">
                        <a:buClrTx/>
                        <a:buSzTx/>
                        <a:buFontTx/>
                        <a:buNone/>
                      </a:pPr>
                      <a:r>
                        <a:rPr lang="en-US" altLang="zh-CN" sz="1000"/>
                        <a:t>64.89</a:t>
                      </a:r>
                      <a:endParaRPr lang="en-US" altLang="zh-CN" sz="1000"/>
                    </a:p>
                  </a:txBody>
                  <a:tcPr anchor="ctr" anchorCtr="0"/>
                </a:tc>
              </a:tr>
              <a:tr h="288290">
                <a:tc>
                  <a:txBody>
                    <a:bodyPr/>
                    <a:p>
                      <a:pPr algn="l">
                        <a:buNone/>
                      </a:pPr>
                      <a:r>
                        <a:rPr lang="en-US" altLang="zh-CN" sz="1000">
                          <a:sym typeface="+mn-ea"/>
                        </a:rPr>
                        <a:t>baseline+BiFPN1</a:t>
                      </a:r>
                      <a:endParaRPr lang="en-US" altLang="zh-CN" sz="1000" b="0">
                        <a:sym typeface="+mn-ea"/>
                      </a:endParaRPr>
                    </a:p>
                  </a:txBody>
                  <a:tcPr anchor="ctr" anchorCtr="0"/>
                </a:tc>
                <a:tc>
                  <a:txBody>
                    <a:bodyPr/>
                    <a:p>
                      <a:pPr algn="ctr">
                        <a:buClrTx/>
                        <a:buSzTx/>
                        <a:buFontTx/>
                        <a:buNone/>
                      </a:pPr>
                      <a:r>
                        <a:rPr lang="en-US" altLang="zh-CN" sz="1000"/>
                        <a:t>80.50</a:t>
                      </a:r>
                      <a:endParaRPr lang="en-US" altLang="zh-CN" sz="1000"/>
                    </a:p>
                  </a:txBody>
                  <a:tcPr anchor="ctr" anchorCtr="0"/>
                </a:tc>
                <a:tc>
                  <a:txBody>
                    <a:bodyPr/>
                    <a:p>
                      <a:pPr algn="ctr">
                        <a:buClrTx/>
                        <a:buSzTx/>
                        <a:buFontTx/>
                        <a:buNone/>
                      </a:pPr>
                      <a:r>
                        <a:rPr lang="en-US" altLang="zh-CN" sz="1000"/>
                        <a:t>75.87</a:t>
                      </a:r>
                      <a:endParaRPr lang="en-US" altLang="zh-CN" sz="1000"/>
                    </a:p>
                  </a:txBody>
                  <a:tcPr anchor="ctr" anchorCtr="0"/>
                </a:tc>
                <a:tc>
                  <a:txBody>
                    <a:bodyPr/>
                    <a:p>
                      <a:pPr algn="ctr">
                        <a:buClrTx/>
                        <a:buSzTx/>
                        <a:buFontTx/>
                        <a:buNone/>
                      </a:pPr>
                      <a:r>
                        <a:rPr lang="en-US" altLang="zh-CN" sz="1000"/>
                        <a:t>69.73</a:t>
                      </a:r>
                      <a:endParaRPr lang="en-US" altLang="zh-CN" sz="1000"/>
                    </a:p>
                  </a:txBody>
                  <a:tcPr anchor="ctr" anchorCtr="0"/>
                </a:tc>
                <a:tc>
                  <a:txBody>
                    <a:bodyPr/>
                    <a:p>
                      <a:pPr algn="ctr">
                        <a:buClrTx/>
                        <a:buSzTx/>
                        <a:buFontTx/>
                        <a:buNone/>
                      </a:pPr>
                      <a:r>
                        <a:rPr lang="en-US" altLang="zh-CN" sz="1000"/>
                        <a:t>59.36</a:t>
                      </a:r>
                      <a:endParaRPr lang="en-US" altLang="zh-CN" sz="1000"/>
                    </a:p>
                  </a:txBody>
                  <a:tcPr anchor="ctr" anchorCtr="0"/>
                </a:tc>
                <a:tc>
                  <a:txBody>
                    <a:bodyPr/>
                    <a:p>
                      <a:pPr algn="ctr">
                        <a:buClrTx/>
                        <a:buSzTx/>
                        <a:buFontTx/>
                        <a:buNone/>
                      </a:pPr>
                      <a:r>
                        <a:rPr lang="en-US" altLang="zh-CN" sz="1000"/>
                        <a:t>44.04</a:t>
                      </a:r>
                      <a:endParaRPr lang="en-US" altLang="zh-CN" sz="1000"/>
                    </a:p>
                  </a:txBody>
                  <a:tcPr anchor="ctr" anchorCtr="0"/>
                </a:tc>
                <a:tc>
                  <a:txBody>
                    <a:bodyPr/>
                    <a:p>
                      <a:pPr algn="ctr">
                        <a:buClrTx/>
                        <a:buSzTx/>
                        <a:buFontTx/>
                        <a:buNone/>
                      </a:pPr>
                      <a:r>
                        <a:rPr lang="en-US" altLang="zh-CN" sz="1000"/>
                        <a:t>65.09</a:t>
                      </a:r>
                      <a:endParaRPr lang="en-US" altLang="zh-CN" sz="1000"/>
                    </a:p>
                  </a:txBody>
                  <a:tcPr anchor="ctr" anchorCtr="0"/>
                </a:tc>
              </a:tr>
              <a:tr h="269875">
                <a:tc>
                  <a:txBody>
                    <a:bodyPr/>
                    <a:p>
                      <a:pPr algn="l">
                        <a:buNone/>
                      </a:pPr>
                      <a:r>
                        <a:rPr lang="en-US" altLang="zh-CN" sz="1000">
                          <a:sym typeface="+mn-ea"/>
                        </a:rPr>
                        <a:t>baseline+BiFPN1+TFE1</a:t>
                      </a:r>
                      <a:endParaRPr lang="en-US" altLang="zh-CN" sz="1000" b="0">
                        <a:sym typeface="+mn-ea"/>
                      </a:endParaRPr>
                    </a:p>
                  </a:txBody>
                  <a:tcPr anchor="ctr" anchorCtr="0"/>
                </a:tc>
                <a:tc>
                  <a:txBody>
                    <a:bodyPr/>
                    <a:p>
                      <a:pPr algn="ctr">
                        <a:buNone/>
                      </a:pPr>
                      <a:r>
                        <a:rPr lang="en-US" altLang="zh-CN" sz="1000"/>
                        <a:t>85.74</a:t>
                      </a:r>
                      <a:endParaRPr lang="en-US" altLang="zh-CN" sz="1000"/>
                    </a:p>
                  </a:txBody>
                  <a:tcPr anchor="ctr" anchorCtr="0"/>
                </a:tc>
                <a:tc>
                  <a:txBody>
                    <a:bodyPr/>
                    <a:p>
                      <a:pPr algn="ctr">
                        <a:buNone/>
                      </a:pPr>
                      <a:r>
                        <a:rPr lang="en-US" altLang="zh-CN" sz="1000"/>
                        <a:t>81.32</a:t>
                      </a:r>
                      <a:endParaRPr lang="en-US" altLang="zh-CN" sz="1000"/>
                    </a:p>
                  </a:txBody>
                  <a:tcPr anchor="ctr" anchorCtr="0"/>
                </a:tc>
                <a:tc>
                  <a:txBody>
                    <a:bodyPr/>
                    <a:p>
                      <a:pPr algn="ctr">
                        <a:buNone/>
                      </a:pPr>
                      <a:r>
                        <a:rPr lang="en-US" altLang="zh-CN" sz="1000"/>
                        <a:t>74.25</a:t>
                      </a:r>
                      <a:endParaRPr lang="en-US" altLang="zh-CN" sz="1000"/>
                    </a:p>
                  </a:txBody>
                  <a:tcPr anchor="ctr" anchorCtr="0"/>
                </a:tc>
                <a:tc>
                  <a:txBody>
                    <a:bodyPr/>
                    <a:p>
                      <a:pPr algn="ctr">
                        <a:buNone/>
                      </a:pPr>
                      <a:r>
                        <a:rPr lang="en-US" altLang="zh-CN" sz="1000"/>
                        <a:t>63.48</a:t>
                      </a:r>
                      <a:endParaRPr lang="en-US" altLang="zh-CN" sz="1000"/>
                    </a:p>
                  </a:txBody>
                  <a:tcPr anchor="ctr" anchorCtr="0"/>
                </a:tc>
                <a:tc>
                  <a:txBody>
                    <a:bodyPr/>
                    <a:p>
                      <a:pPr algn="ctr">
                        <a:buNone/>
                      </a:pPr>
                      <a:r>
                        <a:rPr lang="en-US" altLang="zh-CN" sz="1000"/>
                        <a:t>49.88</a:t>
                      </a:r>
                      <a:endParaRPr lang="en-US" altLang="zh-CN" sz="1000"/>
                    </a:p>
                  </a:txBody>
                  <a:tcPr anchor="ctr" anchorCtr="0"/>
                </a:tc>
                <a:tc>
                  <a:txBody>
                    <a:bodyPr/>
                    <a:p>
                      <a:pPr algn="ctr">
                        <a:buNone/>
                      </a:pPr>
                      <a:r>
                        <a:rPr lang="en-US" altLang="zh-CN" sz="1000"/>
                        <a:t>70.93</a:t>
                      </a:r>
                      <a:endParaRPr lang="en-US" altLang="zh-CN" sz="1000"/>
                    </a:p>
                  </a:txBody>
                  <a:tcPr anchor="ctr" anchorCtr="0"/>
                </a:tc>
              </a:tr>
            </a:tbl>
          </a:graphicData>
        </a:graphic>
      </p:graphicFrame>
      <p:sp>
        <p:nvSpPr>
          <p:cNvPr id="11" name="文本框 10"/>
          <p:cNvSpPr txBox="1"/>
          <p:nvPr/>
        </p:nvSpPr>
        <p:spPr>
          <a:xfrm>
            <a:off x="1432560" y="2691130"/>
            <a:ext cx="3294380" cy="299085"/>
          </a:xfrm>
          <a:prstGeom prst="rect">
            <a:avLst/>
          </a:prstGeom>
          <a:noFill/>
        </p:spPr>
        <p:txBody>
          <a:bodyPr wrap="square" rtlCol="0">
            <a:spAutoFit/>
          </a:bodyPr>
          <a:p>
            <a:r>
              <a:rPr lang="zh-CN" altLang="en-US"/>
              <a:t>在</a:t>
            </a:r>
            <a:r>
              <a:rPr lang="en-US" altLang="zh-CN"/>
              <a:t>THUMOS14(VideoMAEv2)</a:t>
            </a:r>
            <a:r>
              <a:rPr lang="zh-CN" altLang="en-US"/>
              <a:t>上的性能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6"/>
          <p:cNvSpPr txBox="1">
            <a:spLocks noChangeArrowheads="1"/>
          </p:cNvSpPr>
          <p:nvPr>
            <p:custDataLst>
              <p:tags r:id="rId1"/>
            </p:custDataLst>
          </p:nvPr>
        </p:nvSpPr>
        <p:spPr bwMode="auto">
          <a:xfrm>
            <a:off x="4832394" y="1122263"/>
            <a:ext cx="1097280" cy="368300"/>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zh-CN" altLang="en-US" sz="1800" dirty="0">
                <a:solidFill>
                  <a:srgbClr val="495589"/>
                </a:solidFill>
                <a:latin typeface="+mn-lt"/>
                <a:ea typeface="+mn-ea"/>
                <a:cs typeface="+mn-ea"/>
                <a:sym typeface="+mn-lt"/>
              </a:rPr>
              <a:t>任务概述</a:t>
            </a:r>
            <a:endParaRPr lang="zh-CN" altLang="en-US" sz="1800" dirty="0">
              <a:solidFill>
                <a:srgbClr val="495589"/>
              </a:solidFill>
              <a:latin typeface="+mn-lt"/>
              <a:ea typeface="+mn-ea"/>
              <a:cs typeface="+mn-ea"/>
              <a:sym typeface="+mn-lt"/>
            </a:endParaRPr>
          </a:p>
        </p:txBody>
      </p:sp>
      <p:sp>
        <p:nvSpPr>
          <p:cNvPr id="14" name="矩形 13"/>
          <p:cNvSpPr/>
          <p:nvPr>
            <p:custDataLst>
              <p:tags r:id="rId2"/>
            </p:custDataLst>
          </p:nvPr>
        </p:nvSpPr>
        <p:spPr>
          <a:xfrm>
            <a:off x="4832096" y="1440333"/>
            <a:ext cx="9131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Task overview</a:t>
            </a:r>
            <a:endParaRPr lang="en-US" altLang="zh-CN" sz="900" dirty="0">
              <a:solidFill>
                <a:schemeClr val="tx1">
                  <a:lumMod val="65000"/>
                  <a:lumOff val="35000"/>
                </a:schemeClr>
              </a:solidFill>
              <a:cs typeface="+mn-ea"/>
              <a:sym typeface="+mn-lt"/>
            </a:endParaRPr>
          </a:p>
        </p:txBody>
      </p:sp>
      <p:sp>
        <p:nvSpPr>
          <p:cNvPr id="18" name="文本框 6"/>
          <p:cNvSpPr txBox="1">
            <a:spLocks noChangeArrowheads="1"/>
          </p:cNvSpPr>
          <p:nvPr>
            <p:custDataLst>
              <p:tags r:id="rId3"/>
            </p:custDataLst>
          </p:nvPr>
        </p:nvSpPr>
        <p:spPr bwMode="auto">
          <a:xfrm>
            <a:off x="4832547" y="2054600"/>
            <a:ext cx="10972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相关方法</a:t>
            </a:r>
            <a:endParaRPr lang="zh-CN" altLang="en-US" dirty="0">
              <a:sym typeface="+mn-lt"/>
            </a:endParaRPr>
          </a:p>
        </p:txBody>
      </p:sp>
      <p:sp>
        <p:nvSpPr>
          <p:cNvPr id="20" name="矩形 19"/>
          <p:cNvSpPr/>
          <p:nvPr>
            <p:custDataLst>
              <p:tags r:id="rId4"/>
            </p:custDataLst>
          </p:nvPr>
        </p:nvSpPr>
        <p:spPr>
          <a:xfrm>
            <a:off x="4832096" y="2424740"/>
            <a:ext cx="11036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Relevant methods</a:t>
            </a:r>
            <a:endParaRPr lang="en-US" altLang="zh-CN" sz="900" dirty="0">
              <a:solidFill>
                <a:schemeClr val="tx1">
                  <a:lumMod val="65000"/>
                  <a:lumOff val="35000"/>
                </a:schemeClr>
              </a:solidFill>
              <a:cs typeface="+mn-ea"/>
              <a:sym typeface="+mn-lt"/>
            </a:endParaRPr>
          </a:p>
        </p:txBody>
      </p:sp>
      <p:sp>
        <p:nvSpPr>
          <p:cNvPr id="22" name="文本框 21"/>
          <p:cNvSpPr txBox="1">
            <a:spLocks noChangeArrowheads="1"/>
          </p:cNvSpPr>
          <p:nvPr>
            <p:custDataLst>
              <p:tags r:id="rId5"/>
            </p:custDataLst>
          </p:nvPr>
        </p:nvSpPr>
        <p:spPr bwMode="auto">
          <a:xfrm>
            <a:off x="4832240" y="3039007"/>
            <a:ext cx="15544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实验结果展示</a:t>
            </a:r>
            <a:endParaRPr lang="zh-CN" altLang="en-US" dirty="0">
              <a:sym typeface="+mn-lt"/>
            </a:endParaRPr>
          </a:p>
        </p:txBody>
      </p:sp>
      <p:sp>
        <p:nvSpPr>
          <p:cNvPr id="23" name="矩形 22"/>
          <p:cNvSpPr/>
          <p:nvPr>
            <p:custDataLst>
              <p:tags r:id="rId6"/>
            </p:custDataLst>
          </p:nvPr>
        </p:nvSpPr>
        <p:spPr>
          <a:xfrm>
            <a:off x="4832096" y="3409147"/>
            <a:ext cx="17894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Experiment results presentation</a:t>
            </a:r>
            <a:endParaRPr lang="en-US" altLang="zh-CN" sz="900" dirty="0">
              <a:solidFill>
                <a:schemeClr val="tx1">
                  <a:lumMod val="65000"/>
                  <a:lumOff val="35000"/>
                </a:schemeClr>
              </a:solidFill>
              <a:cs typeface="+mn-ea"/>
              <a:sym typeface="+mn-lt"/>
            </a:endParaRPr>
          </a:p>
        </p:txBody>
      </p:sp>
      <p:sp>
        <p:nvSpPr>
          <p:cNvPr id="25" name="文本框 6"/>
          <p:cNvSpPr txBox="1">
            <a:spLocks noChangeArrowheads="1"/>
          </p:cNvSpPr>
          <p:nvPr>
            <p:custDataLst>
              <p:tags r:id="rId7"/>
            </p:custDataLst>
          </p:nvPr>
        </p:nvSpPr>
        <p:spPr bwMode="auto">
          <a:xfrm>
            <a:off x="4832547" y="4023415"/>
            <a:ext cx="10972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未来计划</a:t>
            </a:r>
            <a:endParaRPr lang="zh-CN" altLang="en-US" dirty="0">
              <a:sym typeface="+mn-lt"/>
            </a:endParaRPr>
          </a:p>
        </p:txBody>
      </p:sp>
      <p:sp>
        <p:nvSpPr>
          <p:cNvPr id="26" name="矩形 25"/>
          <p:cNvSpPr/>
          <p:nvPr>
            <p:custDataLst>
              <p:tags r:id="rId8"/>
            </p:custDataLst>
          </p:nvPr>
        </p:nvSpPr>
        <p:spPr>
          <a:xfrm>
            <a:off x="4832096" y="4393556"/>
            <a:ext cx="81788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Future plans</a:t>
            </a:r>
            <a:endParaRPr lang="en-US" altLang="zh-CN" sz="900" dirty="0">
              <a:solidFill>
                <a:schemeClr val="tx1">
                  <a:lumMod val="65000"/>
                  <a:lumOff val="35000"/>
                </a:schemeClr>
              </a:solidFill>
              <a:cs typeface="+mn-ea"/>
              <a:sym typeface="+mn-lt"/>
            </a:endParaRPr>
          </a:p>
        </p:txBody>
      </p:sp>
      <p:grpSp>
        <p:nvGrpSpPr>
          <p:cNvPr id="2" name="组合 1"/>
          <p:cNvGrpSpPr/>
          <p:nvPr>
            <p:custDataLst>
              <p:tags r:id="rId9"/>
            </p:custDataLst>
          </p:nvPr>
        </p:nvGrpSpPr>
        <p:grpSpPr>
          <a:xfrm>
            <a:off x="4392649" y="1122138"/>
            <a:ext cx="359211" cy="359211"/>
            <a:chOff x="4580908" y="1122138"/>
            <a:chExt cx="359211" cy="359211"/>
          </a:xfrm>
        </p:grpSpPr>
        <p:sp>
          <p:nvSpPr>
            <p:cNvPr id="27" name="椭圆 26"/>
            <p:cNvSpPr/>
            <p:nvPr>
              <p:custDataLst>
                <p:tags r:id="rId10"/>
              </p:custDataLst>
            </p:nvPr>
          </p:nvSpPr>
          <p:spPr>
            <a:xfrm>
              <a:off x="4580908" y="1122138"/>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6" name="文本框 6"/>
            <p:cNvSpPr txBox="1">
              <a:spLocks noChangeArrowheads="1"/>
            </p:cNvSpPr>
            <p:nvPr>
              <p:custDataLst>
                <p:tags r:id="rId11"/>
              </p:custDataLst>
            </p:nvPr>
          </p:nvSpPr>
          <p:spPr bwMode="auto">
            <a:xfrm>
              <a:off x="4583221" y="1163244"/>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01</a:t>
              </a:r>
              <a:endParaRPr lang="zh-CN" altLang="en-US" sz="1200" dirty="0">
                <a:latin typeface="+mn-lt"/>
                <a:ea typeface="+mn-ea"/>
                <a:cs typeface="+mn-ea"/>
                <a:sym typeface="+mn-lt"/>
              </a:endParaRPr>
            </a:p>
          </p:txBody>
        </p:sp>
      </p:grpSp>
      <p:grpSp>
        <p:nvGrpSpPr>
          <p:cNvPr id="7" name="组合 6"/>
          <p:cNvGrpSpPr/>
          <p:nvPr>
            <p:custDataLst>
              <p:tags r:id="rId12"/>
            </p:custDataLst>
          </p:nvPr>
        </p:nvGrpSpPr>
        <p:grpSpPr>
          <a:xfrm>
            <a:off x="4392649" y="2088904"/>
            <a:ext cx="359211" cy="359211"/>
            <a:chOff x="4580908" y="2088904"/>
            <a:chExt cx="359211" cy="359211"/>
          </a:xfrm>
        </p:grpSpPr>
        <p:sp>
          <p:nvSpPr>
            <p:cNvPr id="29" name="椭圆 28"/>
            <p:cNvSpPr/>
            <p:nvPr>
              <p:custDataLst>
                <p:tags r:id="rId13"/>
              </p:custDataLst>
            </p:nvPr>
          </p:nvSpPr>
          <p:spPr>
            <a:xfrm>
              <a:off x="4580908" y="2088904"/>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7" name="文本框 6"/>
            <p:cNvSpPr txBox="1">
              <a:spLocks noChangeArrowheads="1"/>
            </p:cNvSpPr>
            <p:nvPr>
              <p:custDataLst>
                <p:tags r:id="rId14"/>
              </p:custDataLst>
            </p:nvPr>
          </p:nvSpPr>
          <p:spPr bwMode="auto">
            <a:xfrm>
              <a:off x="4583221" y="2130010"/>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02</a:t>
              </a:r>
              <a:endParaRPr lang="zh-CN" altLang="en-US" sz="1200" dirty="0">
                <a:latin typeface="+mn-lt"/>
                <a:ea typeface="+mn-ea"/>
                <a:cs typeface="+mn-ea"/>
                <a:sym typeface="+mn-lt"/>
              </a:endParaRPr>
            </a:p>
          </p:txBody>
        </p:sp>
      </p:grpSp>
      <p:grpSp>
        <p:nvGrpSpPr>
          <p:cNvPr id="5" name="组合 4"/>
          <p:cNvGrpSpPr/>
          <p:nvPr>
            <p:custDataLst>
              <p:tags r:id="rId15"/>
            </p:custDataLst>
          </p:nvPr>
        </p:nvGrpSpPr>
        <p:grpSpPr>
          <a:xfrm>
            <a:off x="4392649" y="3055670"/>
            <a:ext cx="359211" cy="359211"/>
            <a:chOff x="4580908" y="3055670"/>
            <a:chExt cx="359211" cy="359211"/>
          </a:xfrm>
        </p:grpSpPr>
        <p:sp>
          <p:nvSpPr>
            <p:cNvPr id="30" name="椭圆 29"/>
            <p:cNvSpPr/>
            <p:nvPr>
              <p:custDataLst>
                <p:tags r:id="rId16"/>
              </p:custDataLst>
            </p:nvPr>
          </p:nvSpPr>
          <p:spPr>
            <a:xfrm>
              <a:off x="4580908" y="3055670"/>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495589"/>
                </a:solidFill>
                <a:cs typeface="+mn-ea"/>
                <a:sym typeface="+mn-lt"/>
              </a:endParaRPr>
            </a:p>
          </p:txBody>
        </p:sp>
        <p:sp>
          <p:nvSpPr>
            <p:cNvPr id="38" name="文本框 6"/>
            <p:cNvSpPr txBox="1">
              <a:spLocks noChangeArrowheads="1"/>
            </p:cNvSpPr>
            <p:nvPr>
              <p:custDataLst>
                <p:tags r:id="rId17"/>
              </p:custDataLst>
            </p:nvPr>
          </p:nvSpPr>
          <p:spPr bwMode="auto">
            <a:xfrm>
              <a:off x="4583221" y="3096776"/>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03</a:t>
              </a:r>
              <a:endParaRPr lang="zh-CN" altLang="en-US" sz="1200" dirty="0">
                <a:latin typeface="+mn-lt"/>
                <a:ea typeface="+mn-ea"/>
                <a:cs typeface="+mn-ea"/>
                <a:sym typeface="+mn-lt"/>
              </a:endParaRPr>
            </a:p>
          </p:txBody>
        </p:sp>
      </p:grpSp>
      <p:grpSp>
        <p:nvGrpSpPr>
          <p:cNvPr id="6" name="组合 5"/>
          <p:cNvGrpSpPr/>
          <p:nvPr>
            <p:custDataLst>
              <p:tags r:id="rId18"/>
            </p:custDataLst>
          </p:nvPr>
        </p:nvGrpSpPr>
        <p:grpSpPr>
          <a:xfrm>
            <a:off x="4392649" y="4022437"/>
            <a:ext cx="359211" cy="359211"/>
            <a:chOff x="4580908" y="4022437"/>
            <a:chExt cx="359211" cy="359211"/>
          </a:xfrm>
        </p:grpSpPr>
        <p:sp>
          <p:nvSpPr>
            <p:cNvPr id="31" name="椭圆 30"/>
            <p:cNvSpPr/>
            <p:nvPr>
              <p:custDataLst>
                <p:tags r:id="rId19"/>
              </p:custDataLst>
            </p:nvPr>
          </p:nvSpPr>
          <p:spPr>
            <a:xfrm>
              <a:off x="4580908" y="4022437"/>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9" name="文本框 6"/>
            <p:cNvSpPr txBox="1">
              <a:spLocks noChangeArrowheads="1"/>
            </p:cNvSpPr>
            <p:nvPr>
              <p:custDataLst>
                <p:tags r:id="rId20"/>
              </p:custDataLst>
            </p:nvPr>
          </p:nvSpPr>
          <p:spPr bwMode="auto">
            <a:xfrm>
              <a:off x="4583221" y="4063543"/>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04</a:t>
              </a:r>
              <a:endParaRPr lang="zh-CN" altLang="en-US" sz="1200" dirty="0">
                <a:latin typeface="+mn-lt"/>
                <a:ea typeface="+mn-ea"/>
                <a:cs typeface="+mn-ea"/>
                <a:sym typeface="+mn-lt"/>
              </a:endParaRPr>
            </a:p>
          </p:txBody>
        </p:sp>
      </p:grpSp>
      <p:sp>
        <p:nvSpPr>
          <p:cNvPr id="40" name="矩形 39"/>
          <p:cNvSpPr/>
          <p:nvPr/>
        </p:nvSpPr>
        <p:spPr bwMode="auto">
          <a:xfrm>
            <a:off x="1160046" y="2826537"/>
            <a:ext cx="2283816" cy="400110"/>
          </a:xfrm>
          <a:prstGeom prst="rect">
            <a:avLst/>
          </a:prstGeom>
        </p:spPr>
        <p:txBody>
          <a:bodyPr wrap="square">
            <a:spAutoFit/>
          </a:bodyPr>
          <a:lstStyle/>
          <a:p>
            <a:pPr algn="ctr"/>
            <a:r>
              <a:rPr lang="en-US" altLang="zh-CN" sz="2000" kern="100" dirty="0">
                <a:solidFill>
                  <a:srgbClr val="495589"/>
                </a:solidFill>
                <a:cs typeface="+mn-ea"/>
                <a:sym typeface="+mn-lt"/>
              </a:rPr>
              <a:t>CONTENTS</a:t>
            </a:r>
            <a:endParaRPr lang="zh-CN" altLang="en-US" sz="2000" kern="100" dirty="0">
              <a:solidFill>
                <a:srgbClr val="495589"/>
              </a:solidFill>
              <a:cs typeface="+mn-ea"/>
              <a:sym typeface="+mn-lt"/>
            </a:endParaRPr>
          </a:p>
        </p:txBody>
      </p:sp>
      <p:sp>
        <p:nvSpPr>
          <p:cNvPr id="41" name="文本框 40"/>
          <p:cNvSpPr txBox="1"/>
          <p:nvPr/>
        </p:nvSpPr>
        <p:spPr>
          <a:xfrm>
            <a:off x="1415628" y="1995540"/>
            <a:ext cx="1772653" cy="830997"/>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4800" b="1" i="0" u="none" strike="noStrike" kern="100" cap="none" spc="0" normalizeH="0" baseline="0" noProof="0" dirty="0">
                <a:ln>
                  <a:noFill/>
                </a:ln>
                <a:solidFill>
                  <a:srgbClr val="495589"/>
                </a:solidFill>
                <a:effectLst/>
                <a:uLnTx/>
                <a:uFillTx/>
                <a:cs typeface="+mn-ea"/>
                <a:sym typeface="+mn-lt"/>
              </a:rPr>
              <a:t>目 录</a:t>
            </a:r>
            <a:endParaRPr kumimoji="0" lang="en-US" altLang="zh-CN" sz="4800" b="1" i="0" u="none" strike="noStrike" kern="100" cap="none" spc="0" normalizeH="0" baseline="0" noProof="0" dirty="0">
              <a:ln>
                <a:noFill/>
              </a:ln>
              <a:solidFill>
                <a:srgbClr val="495589"/>
              </a:solidFill>
              <a:effectLst/>
              <a:uLnTx/>
              <a:uFillTx/>
              <a:cs typeface="+mn-ea"/>
              <a:sym typeface="+mn-lt"/>
            </a:endParaRPr>
          </a:p>
        </p:txBody>
      </p:sp>
      <p:sp>
        <p:nvSpPr>
          <p:cNvPr id="32"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pic>
        <p:nvPicPr>
          <p:cNvPr id="9" name="图片 8" descr="微信图片_20240806102442"/>
          <p:cNvPicPr>
            <a:picLocks noChangeAspect="1"/>
          </p:cNvPicPr>
          <p:nvPr/>
        </p:nvPicPr>
        <p:blipFill>
          <a:blip r:embed="rId2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2</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2882581" y="141873"/>
            <a:ext cx="33788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Temporal Feature Encoder</a:t>
            </a:r>
            <a:endParaRPr lang="en-US" altLang="zh-CN" dirty="0">
              <a:sym typeface="+mn-lt"/>
            </a:endParaRPr>
          </a:p>
        </p:txBody>
      </p:sp>
      <p:sp>
        <p:nvSpPr>
          <p:cNvPr id="3" name="矩形 2"/>
          <p:cNvSpPr/>
          <p:nvPr/>
        </p:nvSpPr>
        <p:spPr>
          <a:xfrm>
            <a:off x="4260850" y="587375"/>
            <a:ext cx="3975735" cy="2007870"/>
          </a:xfrm>
          <a:prstGeom prst="rect">
            <a:avLst/>
          </a:prstGeom>
        </p:spPr>
        <p:txBody>
          <a:bodyPr wrap="square">
            <a:noAutofit/>
          </a:bodyPr>
          <a:p>
            <a:pPr indent="0" fontAlgn="auto">
              <a:lnSpc>
                <a:spcPts val="2380"/>
              </a:lnSpc>
              <a:spcBef>
                <a:spcPts val="600"/>
              </a:spcBef>
            </a:pPr>
            <a:r>
              <a:rPr lang="en-US" sz="1400" dirty="0">
                <a:solidFill>
                  <a:schemeClr val="tx1">
                    <a:lumMod val="50000"/>
                    <a:lumOff val="50000"/>
                  </a:schemeClr>
                </a:solidFill>
                <a:cs typeface="+mn-ea"/>
                <a:sym typeface="+mn-lt"/>
              </a:rPr>
              <a:t>1) </a:t>
            </a:r>
            <a:r>
              <a:rPr lang="zh-CN" sz="1400" dirty="0">
                <a:solidFill>
                  <a:schemeClr val="tx1">
                    <a:lumMod val="50000"/>
                    <a:lumOff val="50000"/>
                  </a:schemeClr>
                </a:solidFill>
                <a:cs typeface="+mn-ea"/>
                <a:sym typeface="+mn-lt"/>
              </a:rPr>
              <a:t>采用</a:t>
            </a:r>
            <a:r>
              <a:rPr lang="en-US" altLang="zh-CN" sz="1400" dirty="0">
                <a:solidFill>
                  <a:schemeClr val="tx1">
                    <a:lumMod val="50000"/>
                    <a:lumOff val="50000"/>
                  </a:schemeClr>
                </a:solidFill>
                <a:cs typeface="+mn-ea"/>
                <a:sym typeface="+mn-lt"/>
              </a:rPr>
              <a:t>MHCA</a:t>
            </a:r>
            <a:r>
              <a:rPr lang="zh-CN" altLang="en-US" sz="1400" dirty="0">
                <a:solidFill>
                  <a:schemeClr val="tx1">
                    <a:lumMod val="50000"/>
                    <a:lumOff val="50000"/>
                  </a:schemeClr>
                </a:solidFill>
                <a:cs typeface="+mn-ea"/>
                <a:sym typeface="+mn-lt"/>
              </a:rPr>
              <a:t>学习全局特征。</a:t>
            </a:r>
            <a:endParaRPr lang="zh-CN" altLang="en-US" sz="1400" dirty="0">
              <a:solidFill>
                <a:schemeClr val="tx1">
                  <a:lumMod val="50000"/>
                  <a:lumOff val="50000"/>
                </a:schemeClr>
              </a:solidFill>
              <a:cs typeface="+mn-ea"/>
              <a:sym typeface="+mn-lt"/>
            </a:endParaRPr>
          </a:p>
          <a:p>
            <a:pPr indent="0" fontAlgn="auto">
              <a:lnSpc>
                <a:spcPts val="2380"/>
              </a:lnSpc>
              <a:spcBef>
                <a:spcPts val="600"/>
              </a:spcBef>
            </a:pPr>
            <a:r>
              <a:rPr lang="en-US" altLang="zh-CN" sz="1400" dirty="0">
                <a:solidFill>
                  <a:schemeClr val="tx1">
                    <a:lumMod val="50000"/>
                    <a:lumOff val="50000"/>
                  </a:schemeClr>
                </a:solidFill>
                <a:cs typeface="+mn-ea"/>
                <a:sym typeface="+mn-lt"/>
              </a:rPr>
              <a:t>2) </a:t>
            </a:r>
            <a:r>
              <a:rPr lang="zh-CN" altLang="en-US" sz="1400" dirty="0">
                <a:solidFill>
                  <a:schemeClr val="tx1">
                    <a:lumMod val="50000"/>
                    <a:lumOff val="50000"/>
                  </a:schemeClr>
                </a:solidFill>
                <a:cs typeface="+mn-ea"/>
                <a:sym typeface="+mn-lt"/>
              </a:rPr>
              <a:t>采用不同大小的卷积核提取多尺度的局部特征。</a:t>
            </a:r>
            <a:endParaRPr lang="zh-CN" altLang="en-US" sz="1400" dirty="0">
              <a:solidFill>
                <a:schemeClr val="tx1">
                  <a:lumMod val="50000"/>
                  <a:lumOff val="50000"/>
                </a:schemeClr>
              </a:solidFill>
              <a:cs typeface="+mn-ea"/>
              <a:sym typeface="+mn-lt"/>
            </a:endParaRPr>
          </a:p>
          <a:p>
            <a:pPr indent="0" fontAlgn="auto">
              <a:lnSpc>
                <a:spcPts val="2380"/>
              </a:lnSpc>
              <a:spcBef>
                <a:spcPts val="600"/>
              </a:spcBef>
            </a:pPr>
            <a:r>
              <a:rPr lang="en-US" altLang="zh-CN" sz="1400" dirty="0">
                <a:solidFill>
                  <a:schemeClr val="tx1">
                    <a:lumMod val="50000"/>
                    <a:lumOff val="50000"/>
                  </a:schemeClr>
                </a:solidFill>
                <a:cs typeface="+mn-ea"/>
                <a:sym typeface="+mn-lt"/>
              </a:rPr>
              <a:t>3) </a:t>
            </a:r>
            <a:r>
              <a:rPr lang="zh-CN" altLang="en-US" sz="1400" dirty="0">
                <a:solidFill>
                  <a:schemeClr val="tx1">
                    <a:lumMod val="50000"/>
                    <a:lumOff val="50000"/>
                  </a:schemeClr>
                </a:solidFill>
                <a:cs typeface="+mn-ea"/>
                <a:sym typeface="+mn-lt"/>
              </a:rPr>
              <a:t>在融合全局特征和</a:t>
            </a:r>
            <a:r>
              <a:rPr lang="zh-CN" altLang="en-US" sz="1400" dirty="0">
                <a:solidFill>
                  <a:schemeClr val="tx1">
                    <a:lumMod val="50000"/>
                    <a:lumOff val="50000"/>
                  </a:schemeClr>
                </a:solidFill>
                <a:cs typeface="+mn-ea"/>
                <a:sym typeface="+mn-lt"/>
              </a:rPr>
              <a:t>局部特征，为其分别添加一个可学习的参数</a:t>
            </a:r>
            <a:r>
              <a:rPr lang="en-US" altLang="zh-CN" sz="1400" dirty="0">
                <a:solidFill>
                  <a:schemeClr val="tx1">
                    <a:lumMod val="50000"/>
                    <a:lumOff val="50000"/>
                  </a:schemeClr>
                </a:solidFill>
                <a:cs typeface="+mn-ea"/>
                <a:sym typeface="+mn-lt"/>
              </a:rPr>
              <a:t>α</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β</a:t>
            </a:r>
            <a:r>
              <a:rPr lang="zh-CN" altLang="en-US" sz="1400" dirty="0">
                <a:solidFill>
                  <a:schemeClr val="tx1">
                    <a:lumMod val="50000"/>
                    <a:lumOff val="50000"/>
                  </a:schemeClr>
                </a:solidFill>
                <a:cs typeface="+mn-ea"/>
                <a:sym typeface="+mn-lt"/>
              </a:rPr>
              <a:t>，并添加残差连接。通过</a:t>
            </a:r>
            <a:r>
              <a:rPr lang="en-US" altLang="zh-CN" sz="1400" dirty="0">
                <a:solidFill>
                  <a:schemeClr val="tx1">
                    <a:lumMod val="50000"/>
                    <a:lumOff val="50000"/>
                  </a:schemeClr>
                </a:solidFill>
                <a:cs typeface="+mn-ea"/>
                <a:sym typeface="+mn-lt"/>
              </a:rPr>
              <a:t>MaxPool</a:t>
            </a:r>
            <a:r>
              <a:rPr lang="zh-CN" altLang="en-US" sz="1400" dirty="0">
                <a:solidFill>
                  <a:schemeClr val="tx1">
                    <a:lumMod val="50000"/>
                    <a:lumOff val="50000"/>
                  </a:schemeClr>
                </a:solidFill>
                <a:cs typeface="+mn-ea"/>
                <a:sym typeface="+mn-lt"/>
              </a:rPr>
              <a:t>来提取特征金字塔，之后送入</a:t>
            </a:r>
            <a:r>
              <a:rPr lang="en-US" altLang="zh-CN" sz="1400" dirty="0">
                <a:solidFill>
                  <a:schemeClr val="tx1">
                    <a:lumMod val="50000"/>
                    <a:lumOff val="50000"/>
                  </a:schemeClr>
                </a:solidFill>
                <a:cs typeface="+mn-ea"/>
                <a:sym typeface="+mn-lt"/>
              </a:rPr>
              <a:t>BiFPN</a:t>
            </a:r>
            <a:r>
              <a:rPr lang="zh-CN" altLang="en-US" sz="1400" dirty="0">
                <a:solidFill>
                  <a:schemeClr val="tx1">
                    <a:lumMod val="50000"/>
                    <a:lumOff val="50000"/>
                  </a:schemeClr>
                </a:solidFill>
                <a:cs typeface="+mn-ea"/>
                <a:sym typeface="+mn-lt"/>
              </a:rPr>
              <a:t>中进行特征融合。</a:t>
            </a:r>
            <a:endParaRPr lang="zh-CN" altLang="en-US" sz="1400" dirty="0">
              <a:solidFill>
                <a:schemeClr val="tx1">
                  <a:lumMod val="50000"/>
                  <a:lumOff val="50000"/>
                </a:schemeClr>
              </a:solidFill>
              <a:cs typeface="+mn-ea"/>
              <a:sym typeface="+mn-lt"/>
            </a:endParaRPr>
          </a:p>
        </p:txBody>
      </p:sp>
      <p:pic>
        <p:nvPicPr>
          <p:cNvPr id="19" name="图片 18"/>
          <p:cNvPicPr>
            <a:picLocks noChangeAspect="1"/>
          </p:cNvPicPr>
          <p:nvPr/>
        </p:nvPicPr>
        <p:blipFill>
          <a:blip r:embed="rId1"/>
          <a:stretch>
            <a:fillRect/>
          </a:stretch>
        </p:blipFill>
        <p:spPr>
          <a:xfrm>
            <a:off x="920115" y="832485"/>
            <a:ext cx="3002280" cy="1808480"/>
          </a:xfrm>
          <a:prstGeom prst="rect">
            <a:avLst/>
          </a:prstGeom>
        </p:spPr>
      </p:pic>
      <p:sp>
        <p:nvSpPr>
          <p:cNvPr id="20" name="文本框 19"/>
          <p:cNvSpPr txBox="1"/>
          <p:nvPr/>
        </p:nvSpPr>
        <p:spPr>
          <a:xfrm>
            <a:off x="920115" y="540385"/>
            <a:ext cx="3048000" cy="299085"/>
          </a:xfrm>
          <a:prstGeom prst="rect">
            <a:avLst/>
          </a:prstGeom>
          <a:noFill/>
        </p:spPr>
        <p:txBody>
          <a:bodyPr wrap="square" rtlCol="0">
            <a:spAutoFit/>
          </a:bodyPr>
          <a:p>
            <a:r>
              <a:rPr lang="en-US" altLang="zh-CN"/>
              <a:t> TFE Layer</a:t>
            </a:r>
            <a:endParaRPr lang="en-US" altLang="zh-CN"/>
          </a:p>
        </p:txBody>
      </p:sp>
      <p:pic>
        <p:nvPicPr>
          <p:cNvPr id="23" name="图片 22"/>
          <p:cNvPicPr>
            <a:picLocks noChangeAspect="1"/>
          </p:cNvPicPr>
          <p:nvPr/>
        </p:nvPicPr>
        <p:blipFill>
          <a:blip r:embed="rId2"/>
          <a:stretch>
            <a:fillRect/>
          </a:stretch>
        </p:blipFill>
        <p:spPr>
          <a:xfrm>
            <a:off x="1235710" y="2702560"/>
            <a:ext cx="6673215" cy="2341880"/>
          </a:xfrm>
          <a:prstGeom prst="rect">
            <a:avLst/>
          </a:prstGeom>
        </p:spPr>
      </p:pic>
      <p:pic>
        <p:nvPicPr>
          <p:cNvPr id="24" name="图片 23" descr="微信图片_20240806102442"/>
          <p:cNvPicPr>
            <a:picLocks noChangeAspect="1"/>
          </p:cNvPicPr>
          <p:nvPr/>
        </p:nvPicPr>
        <p:blipFill>
          <a:blip r:embed="rId3"/>
          <a:stretch>
            <a:fillRect/>
          </a:stretch>
        </p:blipFill>
        <p:spPr>
          <a:xfrm>
            <a:off x="7210425" y="0"/>
            <a:ext cx="1933575" cy="464820"/>
          </a:xfrm>
          <a:prstGeom prst="rect">
            <a:avLst/>
          </a:prstGeom>
        </p:spPr>
      </p:pic>
      <p:sp>
        <p:nvSpPr>
          <p:cNvPr id="25" name="文本框 24"/>
          <p:cNvSpPr txBox="1"/>
          <p:nvPr/>
        </p:nvSpPr>
        <p:spPr>
          <a:xfrm>
            <a:off x="8691245" y="4878070"/>
            <a:ext cx="414020" cy="299085"/>
          </a:xfrm>
          <a:prstGeom prst="rect">
            <a:avLst/>
          </a:prstGeom>
          <a:noFill/>
        </p:spPr>
        <p:txBody>
          <a:bodyPr wrap="square" rtlCol="0">
            <a:spAutoFit/>
          </a:bodyPr>
          <a:p>
            <a:r>
              <a:rPr lang="en-US" altLang="zh-CN"/>
              <a:t>20</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24940" y="664845"/>
          <a:ext cx="6294755" cy="181546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306705">
                <a:tc>
                  <a:txBody>
                    <a:bodyPr/>
                    <a:p>
                      <a:pPr algn="l">
                        <a:buNone/>
                      </a:pPr>
                      <a:r>
                        <a:rPr lang="en-US" altLang="zh-CN" sz="1000">
                          <a:sym typeface="+mn-ea"/>
                        </a:rPr>
                        <a:t>baseline</a:t>
                      </a:r>
                      <a:endParaRPr lang="en-US" altLang="zh-CN" sz="1000" b="0"/>
                    </a:p>
                  </a:txBody>
                  <a:tcPr anchor="ctr" anchorCtr="0"/>
                </a:tc>
                <a:tc>
                  <a:txBody>
                    <a:bodyPr/>
                    <a:p>
                      <a:pPr algn="ctr">
                        <a:buClrTx/>
                        <a:buSzTx/>
                        <a:buFontTx/>
                        <a:buNone/>
                      </a:pPr>
                      <a:r>
                        <a:rPr lang="en-US" altLang="zh-CN" sz="1000"/>
                        <a:t>79.01</a:t>
                      </a:r>
                      <a:endParaRPr lang="en-US" altLang="zh-CN" sz="1000"/>
                    </a:p>
                  </a:txBody>
                  <a:tcPr anchor="ctr" anchorCtr="0"/>
                </a:tc>
                <a:tc>
                  <a:txBody>
                    <a:bodyPr/>
                    <a:p>
                      <a:pPr algn="ctr">
                        <a:buClrTx/>
                        <a:buSzTx/>
                        <a:buFontTx/>
                        <a:buNone/>
                      </a:pPr>
                      <a:r>
                        <a:rPr lang="en-US" altLang="zh-CN" sz="1000"/>
                        <a:t>73.88</a:t>
                      </a:r>
                      <a:endParaRPr lang="en-US" altLang="zh-CN" sz="1000"/>
                    </a:p>
                  </a:txBody>
                  <a:tcPr anchor="ctr" anchorCtr="0"/>
                </a:tc>
                <a:tc>
                  <a:txBody>
                    <a:bodyPr/>
                    <a:p>
                      <a:pPr algn="ctr">
                        <a:buClrTx/>
                        <a:buSzTx/>
                        <a:buFontTx/>
                        <a:buNone/>
                      </a:pPr>
                      <a:r>
                        <a:rPr lang="en-US" altLang="zh-CN" sz="1000"/>
                        <a:t>65.83</a:t>
                      </a:r>
                      <a:endParaRPr lang="en-US" altLang="zh-CN" sz="1000"/>
                    </a:p>
                  </a:txBody>
                  <a:tcPr anchor="ctr" anchorCtr="0"/>
                </a:tc>
                <a:tc>
                  <a:txBody>
                    <a:bodyPr/>
                    <a:p>
                      <a:pPr algn="ctr">
                        <a:buClrTx/>
                        <a:buSzTx/>
                        <a:buFontTx/>
                        <a:buNone/>
                      </a:pPr>
                      <a:r>
                        <a:rPr lang="en-US" altLang="zh-CN" sz="1000"/>
                        <a:t>55.23</a:t>
                      </a:r>
                      <a:endParaRPr lang="en-US" altLang="zh-CN" sz="1000"/>
                    </a:p>
                  </a:txBody>
                  <a:tcPr anchor="ctr" anchorCtr="0"/>
                </a:tc>
                <a:tc>
                  <a:txBody>
                    <a:bodyPr/>
                    <a:p>
                      <a:pPr algn="ctr">
                        <a:buClrTx/>
                        <a:buSzTx/>
                        <a:buFontTx/>
                        <a:buNone/>
                      </a:pPr>
                      <a:r>
                        <a:rPr lang="en-US" altLang="zh-CN" sz="1000"/>
                        <a:t>38.73</a:t>
                      </a:r>
                      <a:endParaRPr lang="en-US" altLang="zh-CN" sz="1000"/>
                    </a:p>
                  </a:txBody>
                  <a:tcPr anchor="ctr" anchorCtr="0"/>
                </a:tc>
                <a:tc>
                  <a:txBody>
                    <a:bodyPr/>
                    <a:p>
                      <a:pPr algn="ctr">
                        <a:buClrTx/>
                        <a:buSzTx/>
                        <a:buFontTx/>
                        <a:buNone/>
                      </a:pPr>
                      <a:r>
                        <a:rPr lang="en-US" altLang="zh-CN" sz="1000"/>
                        <a:t>62.54</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a:t>
                      </a:r>
                      <a:endParaRPr lang="en-US" altLang="zh-CN" sz="1000" b="0">
                        <a:sym typeface="+mn-ea"/>
                      </a:endParaRPr>
                    </a:p>
                  </a:txBody>
                  <a:tcPr anchor="ctr" anchorCtr="0"/>
                </a:tc>
                <a:tc>
                  <a:txBody>
                    <a:bodyPr/>
                    <a:p>
                      <a:pPr algn="ctr">
                        <a:buNone/>
                      </a:pPr>
                      <a:r>
                        <a:rPr lang="en-US" altLang="zh-CN" sz="1000"/>
                        <a:t>77.45</a:t>
                      </a:r>
                      <a:endParaRPr lang="en-US" altLang="zh-CN" sz="1000"/>
                    </a:p>
                  </a:txBody>
                  <a:tcPr anchor="ctr" anchorCtr="0"/>
                </a:tc>
                <a:tc>
                  <a:txBody>
                    <a:bodyPr/>
                    <a:p>
                      <a:pPr algn="ctr">
                        <a:buNone/>
                      </a:pPr>
                      <a:r>
                        <a:rPr lang="en-US" altLang="zh-CN" sz="1000"/>
                        <a:t>73.05</a:t>
                      </a:r>
                      <a:endParaRPr lang="en-US" altLang="zh-CN" sz="1000"/>
                    </a:p>
                  </a:txBody>
                  <a:tcPr anchor="ctr" anchorCtr="0"/>
                </a:tc>
                <a:tc>
                  <a:txBody>
                    <a:bodyPr/>
                    <a:p>
                      <a:pPr algn="ctr">
                        <a:buNone/>
                      </a:pPr>
                      <a:r>
                        <a:rPr lang="en-US" altLang="zh-CN" sz="1000"/>
                        <a:t>65.33</a:t>
                      </a:r>
                      <a:endParaRPr lang="en-US" altLang="zh-CN" sz="1000"/>
                    </a:p>
                  </a:txBody>
                  <a:tcPr anchor="ctr" anchorCtr="0"/>
                </a:tc>
                <a:tc>
                  <a:txBody>
                    <a:bodyPr/>
                    <a:p>
                      <a:pPr algn="ctr">
                        <a:buNone/>
                      </a:pPr>
                      <a:r>
                        <a:rPr lang="en-US" altLang="zh-CN" sz="1000"/>
                        <a:t>53.26</a:t>
                      </a:r>
                      <a:endParaRPr lang="en-US" altLang="zh-CN" sz="1000"/>
                    </a:p>
                  </a:txBody>
                  <a:tcPr anchor="ctr" anchorCtr="0"/>
                </a:tc>
                <a:tc>
                  <a:txBody>
                    <a:bodyPr/>
                    <a:p>
                      <a:pPr algn="ctr">
                        <a:buNone/>
                      </a:pPr>
                      <a:r>
                        <a:rPr lang="en-US" altLang="zh-CN" sz="1000"/>
                        <a:t>38.70</a:t>
                      </a:r>
                      <a:endParaRPr lang="en-US" altLang="zh-CN" sz="1000"/>
                    </a:p>
                  </a:txBody>
                  <a:tcPr anchor="ctr" anchorCtr="0"/>
                </a:tc>
                <a:tc>
                  <a:txBody>
                    <a:bodyPr/>
                    <a:p>
                      <a:pPr algn="ctr">
                        <a:buNone/>
                      </a:pPr>
                      <a:r>
                        <a:rPr lang="en-US" altLang="zh-CN" sz="1000"/>
                        <a:t>61.56</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+BiFPN1+TFE1</a:t>
                      </a:r>
                      <a:endParaRPr lang="en-US" altLang="zh-CN" sz="1000" b="0">
                        <a:sym typeface="+mn-ea"/>
                      </a:endParaRPr>
                    </a:p>
                  </a:txBody>
                  <a:tcPr anchor="ctr" anchorCtr="0"/>
                </a:tc>
                <a:tc>
                  <a:txBody>
                    <a:bodyPr/>
                    <a:p>
                      <a:pPr algn="ctr">
                        <a:buNone/>
                      </a:pPr>
                      <a:r>
                        <a:rPr lang="en-US" altLang="zh-CN" sz="1000"/>
                        <a:t>82.39</a:t>
                      </a:r>
                      <a:endParaRPr lang="en-US" altLang="zh-CN" sz="1000"/>
                    </a:p>
                  </a:txBody>
                  <a:tcPr anchor="ctr" anchorCtr="0"/>
                </a:tc>
                <a:tc>
                  <a:txBody>
                    <a:bodyPr/>
                    <a:p>
                      <a:pPr algn="ctr">
                        <a:buNone/>
                      </a:pPr>
                      <a:r>
                        <a:rPr lang="en-US" altLang="zh-CN" sz="1000"/>
                        <a:t>78.47</a:t>
                      </a:r>
                      <a:endParaRPr lang="en-US" altLang="zh-CN" sz="1000"/>
                    </a:p>
                  </a:txBody>
                  <a:tcPr anchor="ctr" anchorCtr="0"/>
                </a:tc>
                <a:tc>
                  <a:txBody>
                    <a:bodyPr/>
                    <a:p>
                      <a:pPr algn="ctr">
                        <a:buNone/>
                      </a:pPr>
                      <a:r>
                        <a:rPr lang="en-US" altLang="zh-CN" sz="1000"/>
                        <a:t>72.27</a:t>
                      </a:r>
                      <a:endParaRPr lang="en-US" altLang="zh-CN" sz="1000"/>
                    </a:p>
                  </a:txBody>
                  <a:tcPr anchor="ctr" anchorCtr="0"/>
                </a:tc>
                <a:tc>
                  <a:txBody>
                    <a:bodyPr/>
                    <a:p>
                      <a:pPr algn="ctr">
                        <a:buNone/>
                      </a:pPr>
                      <a:r>
                        <a:rPr lang="en-US" altLang="zh-CN" sz="1000"/>
                        <a:t>60.51</a:t>
                      </a:r>
                      <a:endParaRPr lang="en-US" altLang="zh-CN" sz="1000"/>
                    </a:p>
                  </a:txBody>
                  <a:tcPr anchor="ctr" anchorCtr="0"/>
                </a:tc>
                <a:tc>
                  <a:txBody>
                    <a:bodyPr/>
                    <a:p>
                      <a:pPr algn="ctr">
                        <a:buNone/>
                      </a:pPr>
                      <a:r>
                        <a:rPr lang="en-US" altLang="zh-CN" sz="1000"/>
                        <a:t>46.07</a:t>
                      </a:r>
                      <a:endParaRPr lang="en-US" altLang="zh-CN" sz="1000"/>
                    </a:p>
                  </a:txBody>
                  <a:tcPr anchor="ctr" anchorCtr="0"/>
                </a:tc>
                <a:tc>
                  <a:txBody>
                    <a:bodyPr/>
                    <a:p>
                      <a:pPr algn="ctr">
                        <a:buNone/>
                      </a:pPr>
                      <a:r>
                        <a:rPr lang="en-US" altLang="zh-CN" sz="1000"/>
                        <a:t>68.07</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+BiFPN1+TFE2</a:t>
                      </a:r>
                      <a:endParaRPr lang="en-US" altLang="zh-CN" sz="1000" b="0">
                        <a:sym typeface="+mn-ea"/>
                      </a:endParaRPr>
                    </a:p>
                  </a:txBody>
                  <a:tcPr anchor="ctr" anchorCtr="0"/>
                </a:tc>
                <a:tc>
                  <a:txBody>
                    <a:bodyPr/>
                    <a:p>
                      <a:pPr algn="ctr">
                        <a:buNone/>
                      </a:pPr>
                      <a:r>
                        <a:rPr lang="en-US" altLang="zh-CN" sz="1000"/>
                        <a:t>82.43</a:t>
                      </a:r>
                      <a:endParaRPr lang="en-US" altLang="zh-CN" sz="1000"/>
                    </a:p>
                  </a:txBody>
                  <a:tcPr anchor="ctr" anchorCtr="0"/>
                </a:tc>
                <a:tc>
                  <a:txBody>
                    <a:bodyPr/>
                    <a:p>
                      <a:pPr algn="ctr">
                        <a:buNone/>
                      </a:pPr>
                      <a:r>
                        <a:rPr lang="en-US" altLang="zh-CN" sz="1000"/>
                        <a:t>79.13</a:t>
                      </a:r>
                      <a:endParaRPr lang="en-US" altLang="zh-CN" sz="1000"/>
                    </a:p>
                  </a:txBody>
                  <a:tcPr anchor="ctr" anchorCtr="0"/>
                </a:tc>
                <a:tc>
                  <a:txBody>
                    <a:bodyPr/>
                    <a:p>
                      <a:pPr algn="ctr">
                        <a:buNone/>
                      </a:pPr>
                      <a:r>
                        <a:rPr lang="en-US" altLang="zh-CN" sz="1000"/>
                        <a:t>71.38</a:t>
                      </a:r>
                      <a:endParaRPr lang="en-US" altLang="zh-CN" sz="1000"/>
                    </a:p>
                  </a:txBody>
                  <a:tcPr anchor="ctr" anchorCtr="0"/>
                </a:tc>
                <a:tc>
                  <a:txBody>
                    <a:bodyPr/>
                    <a:p>
                      <a:pPr algn="ctr">
                        <a:buNone/>
                      </a:pPr>
                      <a:r>
                        <a:rPr lang="en-US" altLang="zh-CN" sz="1000"/>
                        <a:t>61.34</a:t>
                      </a:r>
                      <a:endParaRPr lang="en-US" altLang="zh-CN" sz="1000"/>
                    </a:p>
                  </a:txBody>
                  <a:tcPr anchor="ctr" anchorCtr="0"/>
                </a:tc>
                <a:tc>
                  <a:txBody>
                    <a:bodyPr/>
                    <a:p>
                      <a:pPr algn="ctr">
                        <a:buNone/>
                      </a:pPr>
                      <a:r>
                        <a:rPr lang="en-US" altLang="zh-CN" sz="1000"/>
                        <a:t>47.53</a:t>
                      </a:r>
                      <a:endParaRPr lang="en-US" altLang="zh-CN" sz="1000"/>
                    </a:p>
                  </a:txBody>
                  <a:tcPr anchor="ctr" anchorCtr="0"/>
                </a:tc>
                <a:tc>
                  <a:txBody>
                    <a:bodyPr/>
                    <a:p>
                      <a:pPr algn="ctr">
                        <a:buNone/>
                      </a:pPr>
                      <a:r>
                        <a:rPr lang="en-US" altLang="zh-CN" sz="1000"/>
                        <a:t>68.36</a:t>
                      </a:r>
                      <a:endParaRPr lang="en-US" altLang="zh-CN" sz="1000"/>
                    </a:p>
                  </a:txBody>
                  <a:tcPr anchor="ctr" anchorCtr="0"/>
                </a:tc>
              </a:tr>
            </a:tbl>
          </a:graphicData>
        </a:graphic>
      </p:graphicFrame>
      <p:sp>
        <p:nvSpPr>
          <p:cNvPr id="7" name="文本框 6"/>
          <p:cNvSpPr txBox="1"/>
          <p:nvPr/>
        </p:nvSpPr>
        <p:spPr>
          <a:xfrm>
            <a:off x="1432560" y="365760"/>
            <a:ext cx="3048000" cy="299085"/>
          </a:xfrm>
          <a:prstGeom prst="rect">
            <a:avLst/>
          </a:prstGeom>
          <a:noFill/>
        </p:spPr>
        <p:txBody>
          <a:bodyPr wrap="square" rtlCol="0">
            <a:spAutoFit/>
          </a:bodyPr>
          <a:p>
            <a:r>
              <a:rPr lang="zh-CN" altLang="en-US"/>
              <a:t>在</a:t>
            </a:r>
            <a:r>
              <a:rPr lang="en-US" altLang="zh-CN"/>
              <a:t>THUMOS14(I3D)</a:t>
            </a:r>
            <a:r>
              <a:rPr lang="zh-CN" altLang="en-US"/>
              <a:t>上的性能</a:t>
            </a:r>
            <a:endParaRPr lang="zh-CN" altLang="en-US"/>
          </a:p>
        </p:txBody>
      </p:sp>
      <p:graphicFrame>
        <p:nvGraphicFramePr>
          <p:cNvPr id="5" name="表格 4"/>
          <p:cNvGraphicFramePr/>
          <p:nvPr/>
        </p:nvGraphicFramePr>
        <p:xfrm>
          <a:off x="1432560" y="3096260"/>
          <a:ext cx="6294755" cy="1715770"/>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281940">
                <a:tc>
                  <a:txBody>
                    <a:bodyPr/>
                    <a:p>
                      <a:pPr algn="l">
                        <a:buNone/>
                      </a:pPr>
                      <a:r>
                        <a:rPr lang="en-US" altLang="zh-CN" sz="1000" b="0"/>
                        <a:t>baseline</a:t>
                      </a:r>
                      <a:endParaRPr lang="en-US" altLang="zh-CN" sz="1000" b="0"/>
                    </a:p>
                  </a:txBody>
                  <a:tcPr anchor="ctr" anchorCtr="0"/>
                </a:tc>
                <a:tc>
                  <a:txBody>
                    <a:bodyPr/>
                    <a:p>
                      <a:pPr algn="ctr">
                        <a:buClrTx/>
                        <a:buSzTx/>
                        <a:buFontTx/>
                        <a:buNone/>
                      </a:pPr>
                      <a:r>
                        <a:rPr lang="en-US" altLang="zh-CN" sz="1000"/>
                        <a:t>79.51</a:t>
                      </a:r>
                      <a:endParaRPr lang="en-US" altLang="zh-CN" sz="1000"/>
                    </a:p>
                  </a:txBody>
                  <a:tcPr anchor="ctr" anchorCtr="0"/>
                </a:tc>
                <a:tc>
                  <a:txBody>
                    <a:bodyPr/>
                    <a:p>
                      <a:pPr algn="ctr">
                        <a:buClrTx/>
                        <a:buSzTx/>
                        <a:buFontTx/>
                        <a:buNone/>
                      </a:pPr>
                      <a:r>
                        <a:rPr lang="en-US" altLang="zh-CN" sz="1000"/>
                        <a:t>75.44</a:t>
                      </a:r>
                      <a:endParaRPr lang="en-US" altLang="zh-CN" sz="1000"/>
                    </a:p>
                  </a:txBody>
                  <a:tcPr anchor="ctr" anchorCtr="0"/>
                </a:tc>
                <a:tc>
                  <a:txBody>
                    <a:bodyPr/>
                    <a:p>
                      <a:pPr algn="ctr">
                        <a:buClrTx/>
                        <a:buSzTx/>
                        <a:buFontTx/>
                        <a:buNone/>
                      </a:pPr>
                      <a:r>
                        <a:rPr lang="en-US" altLang="zh-CN" sz="1000"/>
                        <a:t>68.10</a:t>
                      </a:r>
                      <a:endParaRPr lang="en-US" altLang="zh-CN" sz="1000"/>
                    </a:p>
                  </a:txBody>
                  <a:tcPr anchor="ctr" anchorCtr="0"/>
                </a:tc>
                <a:tc>
                  <a:txBody>
                    <a:bodyPr/>
                    <a:p>
                      <a:pPr algn="ctr">
                        <a:buClrTx/>
                        <a:buSzTx/>
                        <a:buFontTx/>
                        <a:buNone/>
                      </a:pPr>
                      <a:r>
                        <a:rPr lang="en-US" altLang="zh-CN" sz="1000"/>
                        <a:t>57.83</a:t>
                      </a:r>
                      <a:endParaRPr lang="en-US" altLang="zh-CN" sz="1000"/>
                    </a:p>
                  </a:txBody>
                  <a:tcPr anchor="ctr" anchorCtr="0"/>
                </a:tc>
                <a:tc>
                  <a:txBody>
                    <a:bodyPr/>
                    <a:p>
                      <a:pPr algn="ctr">
                        <a:buClrTx/>
                        <a:buSzTx/>
                        <a:buFontTx/>
                        <a:buNone/>
                      </a:pPr>
                      <a:r>
                        <a:rPr lang="en-US" altLang="zh-CN" sz="1000"/>
                        <a:t>43.55</a:t>
                      </a:r>
                      <a:endParaRPr lang="en-US" altLang="zh-CN" sz="1000"/>
                    </a:p>
                  </a:txBody>
                  <a:tcPr anchor="ctr" anchorCtr="0"/>
                </a:tc>
                <a:tc>
                  <a:txBody>
                    <a:bodyPr/>
                    <a:p>
                      <a:pPr algn="ctr">
                        <a:buClrTx/>
                        <a:buSzTx/>
                        <a:buFontTx/>
                        <a:buNone/>
                      </a:pPr>
                      <a:r>
                        <a:rPr lang="en-US" altLang="zh-CN" sz="1000"/>
                        <a:t>64.89</a:t>
                      </a:r>
                      <a:endParaRPr lang="en-US" altLang="zh-CN" sz="1000"/>
                    </a:p>
                  </a:txBody>
                  <a:tcPr anchor="ctr" anchorCtr="0"/>
                </a:tc>
              </a:tr>
              <a:tr h="288290">
                <a:tc>
                  <a:txBody>
                    <a:bodyPr/>
                    <a:p>
                      <a:pPr algn="l">
                        <a:buNone/>
                      </a:pPr>
                      <a:r>
                        <a:rPr lang="en-US" altLang="zh-CN" sz="1000">
                          <a:sym typeface="+mn-ea"/>
                        </a:rPr>
                        <a:t>baseline+BiFPN1</a:t>
                      </a:r>
                      <a:endParaRPr lang="en-US" altLang="zh-CN" sz="1000" b="0">
                        <a:sym typeface="+mn-ea"/>
                      </a:endParaRPr>
                    </a:p>
                  </a:txBody>
                  <a:tcPr anchor="ctr" anchorCtr="0"/>
                </a:tc>
                <a:tc>
                  <a:txBody>
                    <a:bodyPr/>
                    <a:p>
                      <a:pPr algn="ctr">
                        <a:buClrTx/>
                        <a:buSzTx/>
                        <a:buFontTx/>
                        <a:buNone/>
                      </a:pPr>
                      <a:r>
                        <a:rPr lang="en-US" altLang="zh-CN" sz="1000"/>
                        <a:t>80.50</a:t>
                      </a:r>
                      <a:endParaRPr lang="en-US" altLang="zh-CN" sz="1000"/>
                    </a:p>
                  </a:txBody>
                  <a:tcPr anchor="ctr" anchorCtr="0"/>
                </a:tc>
                <a:tc>
                  <a:txBody>
                    <a:bodyPr/>
                    <a:p>
                      <a:pPr algn="ctr">
                        <a:buClrTx/>
                        <a:buSzTx/>
                        <a:buFontTx/>
                        <a:buNone/>
                      </a:pPr>
                      <a:r>
                        <a:rPr lang="en-US" altLang="zh-CN" sz="1000"/>
                        <a:t>75.87</a:t>
                      </a:r>
                      <a:endParaRPr lang="en-US" altLang="zh-CN" sz="1000"/>
                    </a:p>
                  </a:txBody>
                  <a:tcPr anchor="ctr" anchorCtr="0"/>
                </a:tc>
                <a:tc>
                  <a:txBody>
                    <a:bodyPr/>
                    <a:p>
                      <a:pPr algn="ctr">
                        <a:buClrTx/>
                        <a:buSzTx/>
                        <a:buFontTx/>
                        <a:buNone/>
                      </a:pPr>
                      <a:r>
                        <a:rPr lang="en-US" altLang="zh-CN" sz="1000"/>
                        <a:t>69.73</a:t>
                      </a:r>
                      <a:endParaRPr lang="en-US" altLang="zh-CN" sz="1000"/>
                    </a:p>
                  </a:txBody>
                  <a:tcPr anchor="ctr" anchorCtr="0"/>
                </a:tc>
                <a:tc>
                  <a:txBody>
                    <a:bodyPr/>
                    <a:p>
                      <a:pPr algn="ctr">
                        <a:buClrTx/>
                        <a:buSzTx/>
                        <a:buFontTx/>
                        <a:buNone/>
                      </a:pPr>
                      <a:r>
                        <a:rPr lang="en-US" altLang="zh-CN" sz="1000"/>
                        <a:t>59.36</a:t>
                      </a:r>
                      <a:endParaRPr lang="en-US" altLang="zh-CN" sz="1000"/>
                    </a:p>
                  </a:txBody>
                  <a:tcPr anchor="ctr" anchorCtr="0"/>
                </a:tc>
                <a:tc>
                  <a:txBody>
                    <a:bodyPr/>
                    <a:p>
                      <a:pPr algn="ctr">
                        <a:buClrTx/>
                        <a:buSzTx/>
                        <a:buFontTx/>
                        <a:buNone/>
                      </a:pPr>
                      <a:r>
                        <a:rPr lang="en-US" altLang="zh-CN" sz="1000"/>
                        <a:t>44.04</a:t>
                      </a:r>
                      <a:endParaRPr lang="en-US" altLang="zh-CN" sz="1000"/>
                    </a:p>
                  </a:txBody>
                  <a:tcPr anchor="ctr" anchorCtr="0"/>
                </a:tc>
                <a:tc>
                  <a:txBody>
                    <a:bodyPr/>
                    <a:p>
                      <a:pPr algn="ctr">
                        <a:buClrTx/>
                        <a:buSzTx/>
                        <a:buFontTx/>
                        <a:buNone/>
                      </a:pPr>
                      <a:r>
                        <a:rPr lang="en-US" altLang="zh-CN" sz="1000"/>
                        <a:t>65.09</a:t>
                      </a:r>
                      <a:endParaRPr lang="en-US" altLang="zh-CN" sz="1000"/>
                    </a:p>
                  </a:txBody>
                  <a:tcPr anchor="ctr" anchorCtr="0"/>
                </a:tc>
              </a:tr>
              <a:tr h="269875">
                <a:tc>
                  <a:txBody>
                    <a:bodyPr/>
                    <a:p>
                      <a:pPr algn="l">
                        <a:buNone/>
                      </a:pPr>
                      <a:r>
                        <a:rPr lang="en-US" altLang="zh-CN" sz="1000">
                          <a:sym typeface="+mn-ea"/>
                        </a:rPr>
                        <a:t>baseline+BiFPN1+TFE1</a:t>
                      </a:r>
                      <a:endParaRPr lang="en-US" altLang="zh-CN" sz="1000" b="0">
                        <a:sym typeface="+mn-ea"/>
                      </a:endParaRPr>
                    </a:p>
                  </a:txBody>
                  <a:tcPr anchor="ctr" anchorCtr="0"/>
                </a:tc>
                <a:tc>
                  <a:txBody>
                    <a:bodyPr/>
                    <a:p>
                      <a:pPr algn="ctr">
                        <a:buNone/>
                      </a:pPr>
                      <a:r>
                        <a:rPr lang="en-US" altLang="zh-CN" sz="1000"/>
                        <a:t>85.74</a:t>
                      </a:r>
                      <a:endParaRPr lang="en-US" altLang="zh-CN" sz="1000"/>
                    </a:p>
                  </a:txBody>
                  <a:tcPr anchor="ctr" anchorCtr="0"/>
                </a:tc>
                <a:tc>
                  <a:txBody>
                    <a:bodyPr/>
                    <a:p>
                      <a:pPr algn="ctr">
                        <a:buNone/>
                      </a:pPr>
                      <a:r>
                        <a:rPr lang="en-US" altLang="zh-CN" sz="1000"/>
                        <a:t>81.32</a:t>
                      </a:r>
                      <a:endParaRPr lang="en-US" altLang="zh-CN" sz="1000"/>
                    </a:p>
                  </a:txBody>
                  <a:tcPr anchor="ctr" anchorCtr="0"/>
                </a:tc>
                <a:tc>
                  <a:txBody>
                    <a:bodyPr/>
                    <a:p>
                      <a:pPr algn="ctr">
                        <a:buNone/>
                      </a:pPr>
                      <a:r>
                        <a:rPr lang="en-US" altLang="zh-CN" sz="1000"/>
                        <a:t>74.25</a:t>
                      </a:r>
                      <a:endParaRPr lang="en-US" altLang="zh-CN" sz="1000"/>
                    </a:p>
                  </a:txBody>
                  <a:tcPr anchor="ctr" anchorCtr="0"/>
                </a:tc>
                <a:tc>
                  <a:txBody>
                    <a:bodyPr/>
                    <a:p>
                      <a:pPr algn="ctr">
                        <a:buNone/>
                      </a:pPr>
                      <a:r>
                        <a:rPr lang="en-US" altLang="zh-CN" sz="1000"/>
                        <a:t>63.48</a:t>
                      </a:r>
                      <a:endParaRPr lang="en-US" altLang="zh-CN" sz="1000"/>
                    </a:p>
                  </a:txBody>
                  <a:tcPr anchor="ctr" anchorCtr="0"/>
                </a:tc>
                <a:tc>
                  <a:txBody>
                    <a:bodyPr/>
                    <a:p>
                      <a:pPr algn="ctr">
                        <a:buNone/>
                      </a:pPr>
                      <a:r>
                        <a:rPr lang="en-US" altLang="zh-CN" sz="1000"/>
                        <a:t>49.88</a:t>
                      </a:r>
                      <a:endParaRPr lang="en-US" altLang="zh-CN" sz="1000"/>
                    </a:p>
                  </a:txBody>
                  <a:tcPr anchor="ctr" anchorCtr="0"/>
                </a:tc>
                <a:tc>
                  <a:txBody>
                    <a:bodyPr/>
                    <a:p>
                      <a:pPr algn="ctr">
                        <a:buNone/>
                      </a:pPr>
                      <a:r>
                        <a:rPr lang="en-US" altLang="zh-CN" sz="1000"/>
                        <a:t>70.93</a:t>
                      </a:r>
                      <a:endParaRPr lang="en-US" altLang="zh-CN" sz="1000"/>
                    </a:p>
                  </a:txBody>
                  <a:tcPr anchor="ctr" anchorCtr="0"/>
                </a:tc>
              </a:tr>
              <a:tr h="250825">
                <a:tc>
                  <a:txBody>
                    <a:bodyPr/>
                    <a:p>
                      <a:pPr algn="l">
                        <a:buNone/>
                      </a:pPr>
                      <a:r>
                        <a:rPr lang="en-US" altLang="zh-CN" sz="1000">
                          <a:sym typeface="+mn-ea"/>
                        </a:rPr>
                        <a:t>baseline+BiFPN1+TFE2</a:t>
                      </a:r>
                      <a:endParaRPr lang="en-US" altLang="zh-CN" sz="1000" b="0">
                        <a:sym typeface="+mn-ea"/>
                      </a:endParaRPr>
                    </a:p>
                  </a:txBody>
                  <a:tcPr anchor="ctr" anchorCtr="0"/>
                </a:tc>
                <a:tc>
                  <a:txBody>
                    <a:bodyPr/>
                    <a:p>
                      <a:pPr algn="ctr">
                        <a:buNone/>
                      </a:pPr>
                      <a:r>
                        <a:rPr lang="en-US" altLang="zh-CN" sz="1000"/>
                        <a:t>86.14</a:t>
                      </a:r>
                      <a:endParaRPr lang="en-US" altLang="zh-CN" sz="1000"/>
                    </a:p>
                  </a:txBody>
                  <a:tcPr anchor="ctr" anchorCtr="0"/>
                </a:tc>
                <a:tc>
                  <a:txBody>
                    <a:bodyPr/>
                    <a:p>
                      <a:pPr algn="ctr">
                        <a:buNone/>
                      </a:pPr>
                      <a:r>
                        <a:rPr lang="en-US" altLang="zh-CN" sz="1000"/>
                        <a:t>81.50</a:t>
                      </a:r>
                      <a:endParaRPr lang="en-US" altLang="zh-CN" sz="1000"/>
                    </a:p>
                  </a:txBody>
                  <a:tcPr anchor="ctr" anchorCtr="0"/>
                </a:tc>
                <a:tc>
                  <a:txBody>
                    <a:bodyPr/>
                    <a:p>
                      <a:pPr algn="ctr">
                        <a:buNone/>
                      </a:pPr>
                      <a:r>
                        <a:rPr lang="en-US" altLang="zh-CN" sz="1000"/>
                        <a:t>75.35</a:t>
                      </a:r>
                      <a:endParaRPr lang="en-US" altLang="zh-CN" sz="1000"/>
                    </a:p>
                  </a:txBody>
                  <a:tcPr anchor="ctr" anchorCtr="0"/>
                </a:tc>
                <a:tc>
                  <a:txBody>
                    <a:bodyPr/>
                    <a:p>
                      <a:pPr algn="ctr">
                        <a:buNone/>
                      </a:pPr>
                      <a:r>
                        <a:rPr lang="en-US" altLang="zh-CN" sz="1000"/>
                        <a:t>64.13</a:t>
                      </a:r>
                      <a:endParaRPr lang="en-US" altLang="zh-CN" sz="1000"/>
                    </a:p>
                  </a:txBody>
                  <a:tcPr anchor="ctr" anchorCtr="0"/>
                </a:tc>
                <a:tc>
                  <a:txBody>
                    <a:bodyPr/>
                    <a:p>
                      <a:pPr algn="ctr">
                        <a:buNone/>
                      </a:pPr>
                      <a:r>
                        <a:rPr lang="en-US" altLang="zh-CN" sz="1000"/>
                        <a:t>50.09</a:t>
                      </a:r>
                      <a:endParaRPr lang="en-US" altLang="zh-CN" sz="1000"/>
                    </a:p>
                  </a:txBody>
                  <a:tcPr anchor="ctr" anchorCtr="0"/>
                </a:tc>
                <a:tc>
                  <a:txBody>
                    <a:bodyPr/>
                    <a:p>
                      <a:pPr algn="ctr">
                        <a:buNone/>
                      </a:pPr>
                      <a:r>
                        <a:rPr lang="en-US" altLang="zh-CN" sz="1000"/>
                        <a:t>71.44</a:t>
                      </a:r>
                      <a:endParaRPr lang="en-US" altLang="zh-CN" sz="1000"/>
                    </a:p>
                  </a:txBody>
                  <a:tcPr anchor="ctr" anchorCtr="0"/>
                </a:tc>
              </a:tr>
            </a:tbl>
          </a:graphicData>
        </a:graphic>
      </p:graphicFrame>
      <p:sp>
        <p:nvSpPr>
          <p:cNvPr id="10" name="文本框 9"/>
          <p:cNvSpPr txBox="1"/>
          <p:nvPr/>
        </p:nvSpPr>
        <p:spPr>
          <a:xfrm>
            <a:off x="1432560" y="2760345"/>
            <a:ext cx="3294380" cy="299085"/>
          </a:xfrm>
          <a:prstGeom prst="rect">
            <a:avLst/>
          </a:prstGeom>
          <a:noFill/>
        </p:spPr>
        <p:txBody>
          <a:bodyPr wrap="square" rtlCol="0">
            <a:spAutoFit/>
          </a:bodyPr>
          <a:p>
            <a:r>
              <a:rPr lang="zh-CN" altLang="en-US"/>
              <a:t>在</a:t>
            </a:r>
            <a:r>
              <a:rPr lang="en-US" altLang="zh-CN"/>
              <a:t>THUMOS14(VideoMAEv2)</a:t>
            </a:r>
            <a:r>
              <a:rPr lang="zh-CN" altLang="en-US"/>
              <a:t>上的性能</a:t>
            </a:r>
            <a:endParaRPr lang="zh-CN" altLang="en-US"/>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21</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721380" y="1828127"/>
            <a:ext cx="3700622" cy="1353336"/>
            <a:chOff x="1151056" y="1828127"/>
            <a:chExt cx="3700622" cy="1353336"/>
          </a:xfrm>
        </p:grpSpPr>
        <p:sp>
          <p:nvSpPr>
            <p:cNvPr id="20" name="矩形 19"/>
            <p:cNvSpPr/>
            <p:nvPr/>
          </p:nvSpPr>
          <p:spPr bwMode="auto">
            <a:xfrm>
              <a:off x="2636798" y="2151100"/>
              <a:ext cx="2214880" cy="706755"/>
            </a:xfrm>
            <a:prstGeom prst="rect">
              <a:avLst/>
            </a:prstGeom>
          </p:spPr>
          <p:txBody>
            <a:bodyPr wrap="none">
              <a:spAutoFit/>
            </a:bodyPr>
            <a:lstStyle/>
            <a:p>
              <a:pPr>
                <a:defRPr/>
              </a:pPr>
              <a:r>
                <a:rPr lang="zh-CN" altLang="en-US" sz="4000" b="1" kern="100" dirty="0">
                  <a:solidFill>
                    <a:srgbClr val="495589"/>
                  </a:solidFill>
                  <a:cs typeface="+mn-ea"/>
                  <a:sym typeface="+mn-lt"/>
                </a:rPr>
                <a:t>未来计划</a:t>
              </a:r>
              <a:endParaRPr lang="zh-CN" altLang="en-US" sz="4000" b="1" kern="100" dirty="0">
                <a:solidFill>
                  <a:srgbClr val="495589"/>
                </a:solidFill>
                <a:cs typeface="+mn-ea"/>
                <a:sym typeface="+mn-lt"/>
              </a:endParaRPr>
            </a:p>
          </p:txBody>
        </p:sp>
        <p:sp>
          <p:nvSpPr>
            <p:cNvPr id="23" name="矩形 22"/>
            <p:cNvSpPr/>
            <p:nvPr/>
          </p:nvSpPr>
          <p:spPr>
            <a:xfrm>
              <a:off x="2680566" y="1958344"/>
              <a:ext cx="81788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Future plans</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04</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6" name="文本框 5"/>
          <p:cNvSpPr txBox="1"/>
          <p:nvPr/>
        </p:nvSpPr>
        <p:spPr>
          <a:xfrm>
            <a:off x="8691245" y="4878070"/>
            <a:ext cx="414020" cy="299085"/>
          </a:xfrm>
          <a:prstGeom prst="rect">
            <a:avLst/>
          </a:prstGeom>
          <a:noFill/>
        </p:spPr>
        <p:txBody>
          <a:bodyPr wrap="square" rtlCol="0">
            <a:spAutoFit/>
          </a:bodyPr>
          <a:p>
            <a:r>
              <a:rPr lang="en-US" altLang="zh-CN"/>
              <a:t>22</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877060" y="992505"/>
            <a:ext cx="5232400" cy="1060450"/>
          </a:xfrm>
          <a:prstGeom prst="rect">
            <a:avLst/>
          </a:prstGeom>
          <a:noFill/>
        </p:spPr>
        <p:txBody>
          <a:bodyPr wrap="square">
            <a:spAutoFit/>
          </a:bodyPr>
          <a:lstStyle/>
          <a:p>
            <a:pPr>
              <a:lnSpc>
                <a:spcPct val="150000"/>
              </a:lnSpc>
            </a:pP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1. </a:t>
            </a: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测试</a:t>
            </a: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BiFPN</a:t>
            </a: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的其他层数的效果。</a:t>
            </a:r>
            <a:endPar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endParaRPr>
          </a:p>
          <a:p>
            <a:pPr>
              <a:lnSpc>
                <a:spcPct val="150000"/>
              </a:lnSpc>
            </a:pP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2. </a:t>
            </a: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完成对ActivityNet-1.3数据集的测试。</a:t>
            </a:r>
            <a:endPar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endParaRPr>
          </a:p>
          <a:p>
            <a:pPr>
              <a:lnSpc>
                <a:spcPct val="150000"/>
              </a:lnSpc>
            </a:pP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3. </a:t>
            </a: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改进</a:t>
            </a: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Encoder</a:t>
            </a: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中</a:t>
            </a: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TFE Layer</a:t>
            </a: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，使其能够更成分的融合局部特征与全局特征。</a:t>
            </a:r>
            <a:endPar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endParaRPr>
          </a:p>
          <a:p>
            <a:pPr>
              <a:lnSpc>
                <a:spcPct val="150000"/>
              </a:lnSpc>
            </a:pP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4. </a:t>
            </a: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多看论文，寻找新的思路。</a:t>
            </a:r>
            <a:endPar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6" name="文本框 5"/>
          <p:cNvSpPr txBox="1"/>
          <p:nvPr/>
        </p:nvSpPr>
        <p:spPr>
          <a:xfrm>
            <a:off x="8691245" y="4878070"/>
            <a:ext cx="414020" cy="299085"/>
          </a:xfrm>
          <a:prstGeom prst="rect">
            <a:avLst/>
          </a:prstGeom>
          <a:noFill/>
        </p:spPr>
        <p:txBody>
          <a:bodyPr wrap="square" rtlCol="0">
            <a:spAutoFit/>
          </a:bodyPr>
          <a:p>
            <a:r>
              <a:rPr lang="en-US" altLang="zh-CN"/>
              <a:t>23</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636165" y="1727204"/>
            <a:ext cx="5871210" cy="1454259"/>
            <a:chOff x="1151056" y="1727204"/>
            <a:chExt cx="5871210" cy="1454259"/>
          </a:xfrm>
        </p:grpSpPr>
        <p:sp>
          <p:nvSpPr>
            <p:cNvPr id="20" name="矩形 19"/>
            <p:cNvSpPr/>
            <p:nvPr/>
          </p:nvSpPr>
          <p:spPr bwMode="auto">
            <a:xfrm>
              <a:off x="2636798" y="2001240"/>
              <a:ext cx="2214880" cy="706755"/>
            </a:xfrm>
            <a:prstGeom prst="rect">
              <a:avLst/>
            </a:prstGeom>
          </p:spPr>
          <p:txBody>
            <a:bodyPr wrap="none">
              <a:spAutoFit/>
            </a:bodyPr>
            <a:lstStyle/>
            <a:p>
              <a:r>
                <a:rPr lang="zh-CN" altLang="en-US" sz="4000" b="1" kern="100" dirty="0">
                  <a:solidFill>
                    <a:srgbClr val="495589"/>
                  </a:solidFill>
                  <a:cs typeface="+mn-ea"/>
                  <a:sym typeface="+mn-lt"/>
                </a:rPr>
                <a:t>任务概述</a:t>
              </a:r>
              <a:endParaRPr lang="zh-CN" altLang="en-US" sz="4000" b="1" kern="100" dirty="0">
                <a:solidFill>
                  <a:srgbClr val="495589"/>
                </a:solidFill>
                <a:cs typeface="+mn-ea"/>
                <a:sym typeface="+mn-lt"/>
              </a:endParaRPr>
            </a:p>
          </p:txBody>
        </p:sp>
        <p:sp>
          <p:nvSpPr>
            <p:cNvPr id="22" name="文本框 21"/>
            <p:cNvSpPr txBox="1"/>
            <p:nvPr/>
          </p:nvSpPr>
          <p:spPr>
            <a:xfrm>
              <a:off x="2654736" y="2697484"/>
              <a:ext cx="4367530" cy="333375"/>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latin typeface="+mn-lt"/>
                  <a:ea typeface="+mn-ea"/>
                  <a:cs typeface="+mn-ea"/>
                  <a:sym typeface="+mn-lt"/>
                </a:rPr>
                <a:t>这一部分主要介绍时序动作检测任务的介绍，评价指标以及任务的难点。</a:t>
              </a:r>
              <a:endParaRPr lang="zh-CN" altLang="en-US" dirty="0">
                <a:latin typeface="+mn-lt"/>
                <a:ea typeface="+mn-ea"/>
                <a:cs typeface="+mn-ea"/>
                <a:sym typeface="+mn-lt"/>
              </a:endParaRPr>
            </a:p>
          </p:txBody>
        </p:sp>
        <p:sp>
          <p:nvSpPr>
            <p:cNvPr id="23" name="矩形 22"/>
            <p:cNvSpPr/>
            <p:nvPr/>
          </p:nvSpPr>
          <p:spPr>
            <a:xfrm>
              <a:off x="2680566" y="1727204"/>
              <a:ext cx="9131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Task overview</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01</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3</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972559" y="141873"/>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dirty="0">
                <a:solidFill>
                  <a:srgbClr val="495589"/>
                </a:solidFill>
                <a:latin typeface="+mn-lt"/>
                <a:ea typeface="+mn-ea"/>
                <a:cs typeface="+mn-ea"/>
                <a:sym typeface="+mn-lt"/>
              </a:rPr>
              <a:t>任务介绍</a:t>
            </a:r>
            <a:endParaRPr lang="zh-CN" altLang="en-US" sz="2000" b="1" dirty="0">
              <a:solidFill>
                <a:srgbClr val="495589"/>
              </a:solidFill>
              <a:latin typeface="+mn-lt"/>
              <a:ea typeface="+mn-ea"/>
              <a:cs typeface="+mn-ea"/>
              <a:sym typeface="+mn-lt"/>
            </a:endParaRPr>
          </a:p>
        </p:txBody>
      </p:sp>
      <p:sp>
        <p:nvSpPr>
          <p:cNvPr id="28" name="矩形 27"/>
          <p:cNvSpPr/>
          <p:nvPr/>
        </p:nvSpPr>
        <p:spPr>
          <a:xfrm>
            <a:off x="4079875" y="508000"/>
            <a:ext cx="984250" cy="213995"/>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Task introduction.</a:t>
            </a:r>
            <a:endParaRPr lang="en-US" altLang="zh-CN" sz="800" dirty="0">
              <a:solidFill>
                <a:schemeClr val="tx1">
                  <a:lumMod val="50000"/>
                  <a:lumOff val="50000"/>
                </a:schemeClr>
              </a:solidFill>
              <a:cs typeface="+mn-ea"/>
              <a:sym typeface="+mn-lt"/>
            </a:endParaRPr>
          </a:p>
        </p:txBody>
      </p:sp>
      <p:sp>
        <p:nvSpPr>
          <p:cNvPr id="29" name="矩形 28"/>
          <p:cNvSpPr/>
          <p:nvPr/>
        </p:nvSpPr>
        <p:spPr>
          <a:xfrm>
            <a:off x="4572001" y="1060235"/>
            <a:ext cx="4285059" cy="3638550"/>
          </a:xfrm>
          <a:prstGeom prst="rect">
            <a:avLst/>
          </a:prstGeom>
        </p:spPr>
        <p:txBody>
          <a:bodyPr wrap="square">
            <a:spAutoFit/>
          </a:bodyPr>
          <a:lstStyle/>
          <a:p>
            <a:pPr>
              <a:lnSpc>
                <a:spcPct val="150000"/>
              </a:lnSpc>
              <a:spcBef>
                <a:spcPts val="600"/>
              </a:spcBef>
            </a:pPr>
            <a:r>
              <a:rPr lang="zh-CN" altLang="en-US" sz="1050" dirty="0">
                <a:solidFill>
                  <a:schemeClr val="tx1">
                    <a:lumMod val="50000"/>
                    <a:lumOff val="50000"/>
                  </a:schemeClr>
                </a:solidFill>
                <a:cs typeface="+mn-ea"/>
                <a:sym typeface="+mn-lt"/>
              </a:rPr>
              <a:t>时序动作检测</a:t>
            </a:r>
            <a:r>
              <a:rPr lang="en-US" altLang="zh-CN" sz="1050" dirty="0">
                <a:solidFill>
                  <a:schemeClr val="tx1">
                    <a:lumMod val="50000"/>
                    <a:lumOff val="50000"/>
                  </a:schemeClr>
                </a:solidFill>
                <a:cs typeface="+mn-ea"/>
                <a:sym typeface="+mn-lt"/>
              </a:rPr>
              <a:t>(Temporal Action Detection)</a:t>
            </a:r>
            <a:r>
              <a:rPr lang="zh-CN" altLang="en-US" sz="1050" dirty="0">
                <a:solidFill>
                  <a:schemeClr val="tx1">
                    <a:lumMod val="50000"/>
                    <a:lumOff val="50000"/>
                  </a:schemeClr>
                </a:solidFill>
                <a:cs typeface="+mn-ea"/>
                <a:sym typeface="+mn-lt"/>
              </a:rPr>
              <a:t>是视频理解领域中的一项重要研究。时序动作检测是一项旨在从视频数据中检测和识别出特定动作及其发生的时间顺序的技术。与传统的动作识别不同，时序动作检测强调动作的时间性质，即它不仅关注是什么动作，还关注何时发生。即识别一段视频中的动作类别以及动作的开始和结束时间。</a:t>
            </a:r>
            <a:endParaRPr lang="zh-CN" altLang="en-US" sz="1050" dirty="0">
              <a:solidFill>
                <a:schemeClr val="tx1">
                  <a:lumMod val="50000"/>
                  <a:lumOff val="50000"/>
                </a:schemeClr>
              </a:solidFill>
              <a:cs typeface="+mn-ea"/>
              <a:sym typeface="+mn-lt"/>
            </a:endParaRPr>
          </a:p>
          <a:p>
            <a:pPr>
              <a:lnSpc>
                <a:spcPct val="150000"/>
              </a:lnSpc>
              <a:spcBef>
                <a:spcPts val="600"/>
              </a:spcBef>
            </a:pPr>
            <a:r>
              <a:rPr lang="zh-CN" altLang="en-US" sz="1050" dirty="0">
                <a:solidFill>
                  <a:schemeClr val="tx1">
                    <a:lumMod val="50000"/>
                    <a:lumOff val="50000"/>
                  </a:schemeClr>
                </a:solidFill>
                <a:cs typeface="+mn-ea"/>
                <a:sym typeface="+mn-lt"/>
              </a:rPr>
              <a:t>时序动作检测技术在许多领域都有着重要的应用，可以帮助提高工作效率、促进健康、增强安全等方面的效果。例如识别足球比赛中的传球、射门等，这有助于教练和分析师更好地理解比赛进程和选手表现；还可以帮助安防系统识别异常事件，如人员进出、摔倒等，从而加强对重要区域的监控。</a:t>
            </a:r>
            <a:endParaRPr lang="zh-CN" altLang="en-US" sz="1050" dirty="0">
              <a:solidFill>
                <a:schemeClr val="tx1">
                  <a:lumMod val="50000"/>
                  <a:lumOff val="50000"/>
                </a:schemeClr>
              </a:solidFill>
              <a:cs typeface="+mn-ea"/>
              <a:sym typeface="+mn-lt"/>
            </a:endParaRPr>
          </a:p>
          <a:p>
            <a:pPr>
              <a:lnSpc>
                <a:spcPct val="150000"/>
              </a:lnSpc>
              <a:spcBef>
                <a:spcPts val="600"/>
              </a:spcBef>
            </a:pPr>
            <a:r>
              <a:rPr lang="zh-CN" altLang="en-US" sz="1050" dirty="0">
                <a:solidFill>
                  <a:schemeClr val="tx1">
                    <a:lumMod val="50000"/>
                    <a:lumOff val="50000"/>
                  </a:schemeClr>
                </a:solidFill>
                <a:cs typeface="+mn-ea"/>
                <a:sym typeface="+mn-lt"/>
              </a:rPr>
              <a:t>时序动作检测领域主要面临的两个难点是：</a:t>
            </a:r>
            <a:r>
              <a:rPr lang="en-US" altLang="zh-CN" sz="1050" dirty="0">
                <a:solidFill>
                  <a:schemeClr val="tx1">
                    <a:lumMod val="50000"/>
                    <a:lumOff val="50000"/>
                  </a:schemeClr>
                </a:solidFill>
                <a:cs typeface="+mn-ea"/>
                <a:sym typeface="+mn-lt"/>
              </a:rPr>
              <a:t>1) 目标边界不明确：在时序行为检测中，目标动作的边界不明确，无法给出一个准确的边界</a:t>
            </a:r>
            <a:r>
              <a:rPr lang="zh-CN" altLang="en-US" sz="1050" dirty="0">
                <a:solidFill>
                  <a:schemeClr val="tx1">
                    <a:lumMod val="50000"/>
                    <a:lumOff val="50000"/>
                  </a:schemeClr>
                </a:solidFill>
                <a:cs typeface="+mn-ea"/>
                <a:sym typeface="+mn-lt"/>
              </a:rPr>
              <a:t>。</a:t>
            </a:r>
            <a:r>
              <a:rPr lang="en-US" altLang="zh-CN" sz="1050" dirty="0">
                <a:solidFill>
                  <a:schemeClr val="tx1">
                    <a:lumMod val="50000"/>
                    <a:lumOff val="50000"/>
                  </a:schemeClr>
                </a:solidFill>
                <a:cs typeface="+mn-ea"/>
                <a:sym typeface="+mn-lt"/>
              </a:rPr>
              <a:t> 2) 时序行为片段的时间跨度变化可能非常大，如最短的行为片段大概1s左右，最长的行为片段则超过了200s。</a:t>
            </a:r>
            <a:endParaRPr lang="en-US" altLang="zh-CN" sz="1050" dirty="0">
              <a:solidFill>
                <a:schemeClr val="tx1">
                  <a:lumMod val="50000"/>
                  <a:lumOff val="50000"/>
                </a:schemeClr>
              </a:solidFill>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584200" y="1240790"/>
            <a:ext cx="3905885" cy="826135"/>
          </a:xfrm>
          <a:prstGeom prst="rect">
            <a:avLst/>
          </a:prstGeom>
        </p:spPr>
      </p:pic>
      <p:pic>
        <p:nvPicPr>
          <p:cNvPr id="31" name="图片 30"/>
          <p:cNvPicPr>
            <a:picLocks noChangeAspect="1"/>
          </p:cNvPicPr>
          <p:nvPr>
            <p:custDataLst>
              <p:tags r:id="rId3"/>
            </p:custDataLst>
          </p:nvPr>
        </p:nvPicPr>
        <p:blipFill>
          <a:blip r:embed="rId4"/>
          <a:stretch>
            <a:fillRect/>
          </a:stretch>
        </p:blipFill>
        <p:spPr>
          <a:xfrm>
            <a:off x="584200" y="2259330"/>
            <a:ext cx="3942715" cy="1065530"/>
          </a:xfrm>
          <a:prstGeom prst="rect">
            <a:avLst/>
          </a:prstGeom>
        </p:spPr>
      </p:pic>
      <p:pic>
        <p:nvPicPr>
          <p:cNvPr id="3" name="图片 2"/>
          <p:cNvPicPr>
            <a:picLocks noChangeAspect="1"/>
          </p:cNvPicPr>
          <p:nvPr/>
        </p:nvPicPr>
        <p:blipFill>
          <a:blip r:embed="rId5"/>
          <a:stretch>
            <a:fillRect/>
          </a:stretch>
        </p:blipFill>
        <p:spPr>
          <a:xfrm>
            <a:off x="628015" y="3517265"/>
            <a:ext cx="3898900" cy="996315"/>
          </a:xfrm>
          <a:prstGeom prst="rect">
            <a:avLst/>
          </a:prstGeom>
        </p:spPr>
      </p:pic>
      <p:pic>
        <p:nvPicPr>
          <p:cNvPr id="9" name="图片 8" descr="微信图片_20240806102442"/>
          <p:cNvPicPr>
            <a:picLocks noChangeAspect="1"/>
          </p:cNvPicPr>
          <p:nvPr/>
        </p:nvPicPr>
        <p:blipFill>
          <a:blip r:embed="rId6"/>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4</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972559" y="141873"/>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评价指标</a:t>
            </a:r>
            <a:endParaRPr lang="zh-CN" altLang="en-US" dirty="0">
              <a:sym typeface="+mn-lt"/>
            </a:endParaRPr>
          </a:p>
        </p:txBody>
      </p:sp>
      <p:sp>
        <p:nvSpPr>
          <p:cNvPr id="28" name="矩形 27"/>
          <p:cNvSpPr/>
          <p:nvPr/>
        </p:nvSpPr>
        <p:spPr>
          <a:xfrm>
            <a:off x="4065587" y="508000"/>
            <a:ext cx="1012825" cy="213995"/>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Evaluation metrics</a:t>
            </a:r>
            <a:endParaRPr lang="en-US" altLang="zh-CN" sz="800" dirty="0">
              <a:solidFill>
                <a:schemeClr val="tx1">
                  <a:lumMod val="50000"/>
                  <a:lumOff val="50000"/>
                </a:schemeClr>
              </a:solidFill>
              <a:cs typeface="+mn-ea"/>
              <a:sym typeface="+mn-lt"/>
            </a:endParaRPr>
          </a:p>
        </p:txBody>
      </p:sp>
      <p:pic>
        <p:nvPicPr>
          <p:cNvPr id="2" name="图片 1"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16" name="文本框 15"/>
          <p:cNvSpPr txBox="1"/>
          <p:nvPr/>
        </p:nvSpPr>
        <p:spPr>
          <a:xfrm>
            <a:off x="845185" y="957580"/>
            <a:ext cx="4275455" cy="3735070"/>
          </a:xfrm>
          <a:prstGeom prst="rect">
            <a:avLst/>
          </a:prstGeom>
          <a:noFill/>
        </p:spPr>
        <p:txBody>
          <a:bodyPr wrap="square" rtlCol="0">
            <a:noAutofit/>
          </a:bodyPr>
          <a:p>
            <a:pPr marL="285750" indent="-285750">
              <a:buFont typeface="Wingdings" panose="05000000000000000000" charset="0"/>
              <a:buChar char="u"/>
            </a:pPr>
            <a:r>
              <a:rPr lang="en-US" altLang="zh-CN" sz="1200">
                <a:latin typeface="宋体" panose="02010600030101010101" pitchFamily="2" charset="-122"/>
                <a:ea typeface="宋体" panose="02010600030101010101" pitchFamily="2" charset="-122"/>
                <a:cs typeface="宋体" panose="02010600030101010101" pitchFamily="2" charset="-122"/>
              </a:rPr>
              <a:t>Precision(</a:t>
            </a:r>
            <a:r>
              <a:rPr lang="zh-CN" altLang="en-US" sz="1200">
                <a:latin typeface="宋体" panose="02010600030101010101" pitchFamily="2" charset="-122"/>
                <a:ea typeface="宋体" panose="02010600030101010101" pitchFamily="2" charset="-122"/>
                <a:cs typeface="宋体" panose="02010600030101010101" pitchFamily="2" charset="-122"/>
              </a:rPr>
              <a:t>精确度</a:t>
            </a:r>
            <a:r>
              <a:rPr lang="en-US" altLang="zh-CN" sz="1200">
                <a:latin typeface="宋体" panose="02010600030101010101" pitchFamily="2" charset="-122"/>
                <a:ea typeface="宋体" panose="02010600030101010101" pitchFamily="2" charset="-122"/>
                <a:cs typeface="宋体" panose="02010600030101010101" pitchFamily="2" charset="-122"/>
              </a:rPr>
              <a:t>)</a:t>
            </a:r>
            <a:endParaRPr lang="en-US" altLang="zh-CN" sz="1200"/>
          </a:p>
          <a:p>
            <a:r>
              <a:rPr lang="zh-CN" altLang="en-US" sz="1050" dirty="0">
                <a:solidFill>
                  <a:schemeClr val="tx1">
                    <a:lumMod val="50000"/>
                    <a:lumOff val="50000"/>
                  </a:schemeClr>
                </a:solidFill>
                <a:cs typeface="+mn-ea"/>
              </a:rPr>
              <a:t>指模型预测为正例的样本中真正为正例的比例。即给定视频中单个类别C的正确检测程度。</a:t>
            </a:r>
            <a:endParaRPr lang="en-US" altLang="zh-CN" sz="1200">
              <a:latin typeface="宋体" panose="02010600030101010101" pitchFamily="2" charset="-122"/>
              <a:ea typeface="宋体" panose="02010600030101010101" pitchFamily="2" charset="-122"/>
            </a:endParaRPr>
          </a:p>
          <a:p>
            <a:endParaRPr lang="en-US" altLang="zh-CN" sz="1200">
              <a:latin typeface="宋体" panose="02010600030101010101" pitchFamily="2" charset="-122"/>
              <a:ea typeface="宋体" panose="02010600030101010101" pitchFamily="2" charset="-122"/>
            </a:endParaRPr>
          </a:p>
          <a:p>
            <a:r>
              <a:rPr lang="en-US" altLang="zh-CN" sz="1200">
                <a:latin typeface="宋体" panose="02010600030101010101" pitchFamily="2" charset="-122"/>
                <a:ea typeface="宋体" panose="02010600030101010101" pitchFamily="2" charset="-122"/>
              </a:rPr>
              <a:t>    </a:t>
            </a:r>
            <a:endParaRPr lang="en-US" altLang="zh-CN" sz="1200">
              <a:latin typeface="宋体" panose="02010600030101010101" pitchFamily="2" charset="-122"/>
              <a:ea typeface="宋体" panose="02010600030101010101" pitchFamily="2" charset="-122"/>
            </a:endParaRPr>
          </a:p>
          <a:p>
            <a:pPr indent="0">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marL="285750" indent="-285750">
              <a:buFont typeface="Wingdings" panose="05000000000000000000" charset="0"/>
              <a:buChar char="u"/>
            </a:pPr>
            <a:r>
              <a:rPr lang="en-US" altLang="zh-CN" sz="1200">
                <a:latin typeface="宋体" panose="02010600030101010101" pitchFamily="2" charset="-122"/>
                <a:ea typeface="宋体" panose="02010600030101010101" pitchFamily="2" charset="-122"/>
                <a:sym typeface="+mn-ea"/>
              </a:rPr>
              <a:t>mAP(</a:t>
            </a:r>
            <a:r>
              <a:rPr lang="zh-CN" altLang="en-US" sz="1200">
                <a:latin typeface="宋体" panose="02010600030101010101" pitchFamily="2" charset="-122"/>
                <a:ea typeface="宋体" panose="02010600030101010101" pitchFamily="2" charset="-122"/>
                <a:sym typeface="+mn-ea"/>
              </a:rPr>
              <a:t>平均精度</a:t>
            </a:r>
            <a:r>
              <a:rPr lang="en-US" altLang="zh-CN" sz="1200">
                <a:latin typeface="宋体" panose="02010600030101010101" pitchFamily="2" charset="-122"/>
                <a:ea typeface="宋体" panose="02010600030101010101" pitchFamily="2" charset="-122"/>
                <a:sym typeface="+mn-ea"/>
              </a:rPr>
              <a:t>)</a:t>
            </a:r>
            <a:endParaRPr lang="en-US" altLang="zh-CN" sz="1200">
              <a:latin typeface="宋体" panose="02010600030101010101" pitchFamily="2" charset="-122"/>
              <a:ea typeface="宋体" panose="02010600030101010101" pitchFamily="2" charset="-122"/>
            </a:endParaRPr>
          </a:p>
          <a:p>
            <a:pPr indent="0" algn="just">
              <a:buFont typeface="Wingdings" panose="05000000000000000000" charset="0"/>
              <a:buNone/>
            </a:pPr>
            <a:r>
              <a:rPr lang="zh-CN" altLang="en-US" sz="1050" dirty="0">
                <a:solidFill>
                  <a:schemeClr val="tx1">
                    <a:lumMod val="50000"/>
                    <a:lumOff val="50000"/>
                  </a:schemeClr>
                </a:solidFill>
                <a:cs typeface="+mn-ea"/>
                <a:sym typeface="+mn-ea"/>
              </a:rPr>
              <a:t>由于测试集中有许多视频，因此AP是C类中所有视频的平均精度。同时，由于测试集视频也对应着许多类别，因此Mean Average Precision是所有测试视频中所有类别的平均精度。</a:t>
            </a: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marL="285750" indent="-285750" algn="just">
              <a:buFont typeface="Wingdings" panose="05000000000000000000" charset="0"/>
              <a:buChar char="u"/>
            </a:pPr>
            <a:r>
              <a:rPr lang="en-US" altLang="zh-CN" sz="1200">
                <a:latin typeface="宋体" panose="02010600030101010101" pitchFamily="2" charset="-122"/>
                <a:ea typeface="宋体" panose="02010600030101010101" pitchFamily="2" charset="-122"/>
                <a:sym typeface="+mn-ea"/>
              </a:rPr>
              <a:t>Recall(</a:t>
            </a:r>
            <a:r>
              <a:rPr lang="zh-CN" altLang="en-US" sz="1200">
                <a:latin typeface="宋体" panose="02010600030101010101" pitchFamily="2" charset="-122"/>
                <a:ea typeface="宋体" panose="02010600030101010101" pitchFamily="2" charset="-122"/>
                <a:sym typeface="+mn-ea"/>
              </a:rPr>
              <a:t>召回率</a:t>
            </a:r>
            <a:r>
              <a:rPr lang="en-US" altLang="zh-CN" sz="1200">
                <a:latin typeface="宋体" panose="02010600030101010101" pitchFamily="2" charset="-122"/>
                <a:ea typeface="宋体" panose="02010600030101010101" pitchFamily="2" charset="-122"/>
                <a:sym typeface="+mn-ea"/>
              </a:rPr>
              <a:t>)</a:t>
            </a: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r>
              <a:rPr lang="zh-CN" altLang="en-US" sz="1050" dirty="0">
                <a:solidFill>
                  <a:schemeClr val="tx1">
                    <a:lumMod val="50000"/>
                    <a:lumOff val="50000"/>
                  </a:schemeClr>
                </a:solidFill>
                <a:cs typeface="+mn-ea"/>
                <a:sym typeface="+mn-ea"/>
              </a:rPr>
              <a:t>召回率是正确预测的覆盖率，指测试集中有多少真正的正样本被识别出来。</a:t>
            </a:r>
            <a:endParaRPr lang="zh-CN" altLang="en-US" sz="1200">
              <a:latin typeface="宋体" panose="02010600030101010101" pitchFamily="2" charset="-122"/>
              <a:ea typeface="宋体" panose="02010600030101010101" pitchFamily="2" charset="-122"/>
              <a:sym typeface="+mn-ea"/>
            </a:endParaRPr>
          </a:p>
          <a:p>
            <a:pPr indent="0">
              <a:buFont typeface="Wingdings" panose="05000000000000000000" charset="0"/>
              <a:buNone/>
            </a:pPr>
            <a:endParaRPr lang="en-US" altLang="zh-CN">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p:pic>
        <p:nvPicPr>
          <p:cNvPr id="4" name="图片 3"/>
          <p:cNvPicPr>
            <a:picLocks noChangeAspect="1"/>
          </p:cNvPicPr>
          <p:nvPr>
            <p:custDataLst>
              <p:tags r:id="rId2"/>
            </p:custDataLst>
          </p:nvPr>
        </p:nvPicPr>
        <p:blipFill>
          <a:blip r:embed="rId3"/>
          <a:stretch>
            <a:fillRect/>
          </a:stretch>
        </p:blipFill>
        <p:spPr>
          <a:xfrm>
            <a:off x="1716405" y="1527175"/>
            <a:ext cx="2107565" cy="53022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1241425" y="2944495"/>
            <a:ext cx="3482975" cy="400050"/>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1935480" y="3980815"/>
            <a:ext cx="1372235" cy="490855"/>
          </a:xfrm>
          <a:prstGeom prst="rect">
            <a:avLst/>
          </a:prstGeom>
        </p:spPr>
      </p:pic>
      <p:pic>
        <p:nvPicPr>
          <p:cNvPr id="7" name="图片 6"/>
          <p:cNvPicPr>
            <a:picLocks noChangeAspect="1"/>
          </p:cNvPicPr>
          <p:nvPr>
            <p:custDataLst>
              <p:tags r:id="rId8"/>
            </p:custDataLst>
          </p:nvPr>
        </p:nvPicPr>
        <p:blipFill>
          <a:blip r:embed="rId9"/>
          <a:stretch>
            <a:fillRect/>
          </a:stretch>
        </p:blipFill>
        <p:spPr>
          <a:xfrm>
            <a:off x="5446395" y="957580"/>
            <a:ext cx="3424555" cy="802640"/>
          </a:xfrm>
          <a:prstGeom prst="rect">
            <a:avLst/>
          </a:prstGeom>
        </p:spPr>
      </p:pic>
      <p:pic>
        <p:nvPicPr>
          <p:cNvPr id="10" name="图片 9"/>
          <p:cNvPicPr>
            <a:picLocks noChangeAspect="1"/>
          </p:cNvPicPr>
          <p:nvPr>
            <p:custDataLst>
              <p:tags r:id="rId10"/>
            </p:custDataLst>
          </p:nvPr>
        </p:nvPicPr>
        <p:blipFill>
          <a:blip r:embed="rId11"/>
          <a:stretch>
            <a:fillRect/>
          </a:stretch>
        </p:blipFill>
        <p:spPr>
          <a:xfrm>
            <a:off x="6315075" y="2534285"/>
            <a:ext cx="1506855" cy="581660"/>
          </a:xfrm>
          <a:prstGeom prst="rect">
            <a:avLst/>
          </a:prstGeom>
        </p:spPr>
      </p:pic>
      <p:pic>
        <p:nvPicPr>
          <p:cNvPr id="29" name="图片 28"/>
          <p:cNvPicPr>
            <a:picLocks noChangeAspect="1"/>
          </p:cNvPicPr>
          <p:nvPr>
            <p:custDataLst>
              <p:tags r:id="rId12"/>
            </p:custDataLst>
          </p:nvPr>
        </p:nvPicPr>
        <p:blipFill>
          <a:blip r:embed="rId13"/>
          <a:stretch>
            <a:fillRect/>
          </a:stretch>
        </p:blipFill>
        <p:spPr>
          <a:xfrm>
            <a:off x="5697855" y="3980815"/>
            <a:ext cx="2740660" cy="397510"/>
          </a:xfrm>
          <a:prstGeom prst="rect">
            <a:avLst/>
          </a:prstGeom>
        </p:spPr>
      </p:pic>
      <p:sp>
        <p:nvSpPr>
          <p:cNvPr id="30" name="文本框 29"/>
          <p:cNvSpPr txBox="1"/>
          <p:nvPr/>
        </p:nvSpPr>
        <p:spPr>
          <a:xfrm>
            <a:off x="5446395" y="1946275"/>
            <a:ext cx="3243580" cy="2400300"/>
          </a:xfrm>
          <a:prstGeom prst="rect">
            <a:avLst/>
          </a:prstGeom>
          <a:noFill/>
        </p:spPr>
        <p:txBody>
          <a:bodyPr wrap="square" rtlCol="0">
            <a:noAutofit/>
          </a:bodyPr>
          <a:p>
            <a:pPr marL="285750" indent="-285750">
              <a:buFont typeface="Wingdings" panose="05000000000000000000" charset="0"/>
              <a:buChar char="u"/>
            </a:pPr>
            <a:r>
              <a:rPr lang="zh-CN" altLang="en-US" sz="1400">
                <a:latin typeface="宋体" panose="02010600030101010101" pitchFamily="2" charset="-122"/>
                <a:ea typeface="宋体" panose="02010600030101010101" pitchFamily="2" charset="-122"/>
              </a:rPr>
              <a:t>Accuracy</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准确率)</a:t>
            </a: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r>
              <a:rPr lang="zh-CN" altLang="en-US" sz="1050" dirty="0">
                <a:solidFill>
                  <a:schemeClr val="tx1">
                    <a:lumMod val="50000"/>
                    <a:lumOff val="50000"/>
                  </a:schemeClr>
                </a:solidFill>
                <a:cs typeface="+mn-ea"/>
              </a:rPr>
              <a:t>准确率是分类样本正确分类的比例，它用于评估分类器的性能。</a:t>
            </a:r>
            <a:endParaRPr lang="zh-CN" altLang="en-US" sz="1050" dirty="0">
              <a:solidFill>
                <a:schemeClr val="tx1">
                  <a:lumMod val="50000"/>
                  <a:lumOff val="50000"/>
                </a:schemeClr>
              </a:solidFill>
              <a:cs typeface="+mn-ea"/>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marL="285750" indent="-285750">
              <a:buFont typeface="Wingdings" panose="05000000000000000000" charset="0"/>
              <a:buChar char="u"/>
            </a:pPr>
            <a:r>
              <a:rPr lang="zh-CN" altLang="en-US" sz="1400">
                <a:latin typeface="宋体" panose="02010600030101010101" pitchFamily="2" charset="-122"/>
                <a:ea typeface="宋体" panose="02010600030101010101" pitchFamily="2" charset="-122"/>
              </a:rPr>
              <a:t>IoU</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交并比</a:t>
            </a:r>
            <a:r>
              <a:rPr lang="en-US" altLang="zh-CN"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buClrTx/>
              <a:buSzTx/>
              <a:buFont typeface="Wingdings" panose="05000000000000000000" charset="0"/>
              <a:buNone/>
            </a:pPr>
            <a:r>
              <a:rPr lang="zh-CN" altLang="en-US" sz="1050" dirty="0">
                <a:solidFill>
                  <a:schemeClr val="tx1">
                    <a:lumMod val="50000"/>
                    <a:lumOff val="50000"/>
                  </a:schemeClr>
                </a:solidFill>
                <a:cs typeface="+mn-ea"/>
              </a:rPr>
              <a:t>模型预测的检测框与图像中目标的ground truth之间的重叠程度，表示了检测的准确性。</a:t>
            </a:r>
            <a:endParaRPr lang="zh-CN" altLang="en-US" sz="1050" dirty="0">
              <a:solidFill>
                <a:schemeClr val="tx1">
                  <a:lumMod val="50000"/>
                  <a:lumOff val="50000"/>
                </a:schemeClr>
              </a:solidFill>
              <a:cs typeface="+mn-ea"/>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p:txBody>
      </p:sp>
      <p:sp>
        <p:nvSpPr>
          <p:cNvPr id="3" name="文本框 2"/>
          <p:cNvSpPr txBox="1"/>
          <p:nvPr/>
        </p:nvSpPr>
        <p:spPr>
          <a:xfrm>
            <a:off x="8734425" y="4878070"/>
            <a:ext cx="370840" cy="299085"/>
          </a:xfrm>
          <a:prstGeom prst="rect">
            <a:avLst/>
          </a:prstGeom>
          <a:noFill/>
        </p:spPr>
        <p:txBody>
          <a:bodyPr wrap="square" rtlCol="0">
            <a:spAutoFit/>
          </a:bodyPr>
          <a:p>
            <a:r>
              <a:rPr lang="en-US" altLang="zh-CN"/>
              <a:t>5</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730780" y="1727204"/>
            <a:ext cx="5330825" cy="1454259"/>
            <a:chOff x="1151056" y="1727204"/>
            <a:chExt cx="5330825" cy="1454259"/>
          </a:xfrm>
        </p:grpSpPr>
        <p:sp>
          <p:nvSpPr>
            <p:cNvPr id="20" name="矩形 19"/>
            <p:cNvSpPr/>
            <p:nvPr/>
          </p:nvSpPr>
          <p:spPr bwMode="auto">
            <a:xfrm>
              <a:off x="2636798" y="2001240"/>
              <a:ext cx="2214880" cy="706755"/>
            </a:xfrm>
            <a:prstGeom prst="rect">
              <a:avLst/>
            </a:prstGeom>
          </p:spPr>
          <p:txBody>
            <a:bodyPr wrap="none">
              <a:spAutoFit/>
            </a:bodyPr>
            <a:lstStyle/>
            <a:p>
              <a:r>
                <a:rPr lang="zh-CN" altLang="en-US" sz="4000" b="1" kern="100" dirty="0">
                  <a:solidFill>
                    <a:srgbClr val="495589"/>
                  </a:solidFill>
                  <a:cs typeface="+mn-ea"/>
                  <a:sym typeface="+mn-lt"/>
                </a:rPr>
                <a:t>相关方法</a:t>
              </a:r>
              <a:endParaRPr lang="zh-CN" altLang="en-US" sz="4000" b="1" kern="100" dirty="0">
                <a:solidFill>
                  <a:srgbClr val="495589"/>
                </a:solidFill>
                <a:cs typeface="+mn-ea"/>
                <a:sym typeface="+mn-lt"/>
              </a:endParaRPr>
            </a:p>
          </p:txBody>
        </p:sp>
        <p:sp>
          <p:nvSpPr>
            <p:cNvPr id="22" name="文本框 21"/>
            <p:cNvSpPr txBox="1"/>
            <p:nvPr/>
          </p:nvSpPr>
          <p:spPr>
            <a:xfrm>
              <a:off x="2654736" y="2697484"/>
              <a:ext cx="3827145" cy="333375"/>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latin typeface="+mn-lt"/>
                  <a:ea typeface="+mn-ea"/>
                  <a:cs typeface="+mn-ea"/>
                  <a:sym typeface="+mn-lt"/>
                </a:rPr>
                <a:t>时序动作检测的目前的方法包括单阶段、两阶段和端到端方法</a:t>
              </a:r>
              <a:endParaRPr lang="zh-CN" altLang="en-US" dirty="0">
                <a:latin typeface="+mn-lt"/>
                <a:ea typeface="+mn-ea"/>
                <a:cs typeface="+mn-ea"/>
                <a:sym typeface="+mn-lt"/>
              </a:endParaRPr>
            </a:p>
          </p:txBody>
        </p:sp>
        <p:sp>
          <p:nvSpPr>
            <p:cNvPr id="23" name="矩形 22"/>
            <p:cNvSpPr/>
            <p:nvPr/>
          </p:nvSpPr>
          <p:spPr>
            <a:xfrm>
              <a:off x="2680566" y="1727204"/>
              <a:ext cx="11036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Relevant methods</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02</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6</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9387" y="508000"/>
            <a:ext cx="1165225" cy="213995"/>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Single-stage Methods</a:t>
            </a:r>
            <a:endParaRPr lang="en-US" altLang="zh-CN" sz="800" dirty="0">
              <a:solidFill>
                <a:schemeClr val="tx1">
                  <a:lumMod val="50000"/>
                  <a:lumOff val="50000"/>
                </a:schemeClr>
              </a:solidFill>
              <a:cs typeface="+mn-ea"/>
              <a:sym typeface="+mn-lt"/>
            </a:endParaRPr>
          </a:p>
        </p:txBody>
      </p:sp>
      <p:sp>
        <p:nvSpPr>
          <p:cNvPr id="8" name="Text 0"/>
          <p:cNvSpPr/>
          <p:nvPr/>
        </p:nvSpPr>
        <p:spPr>
          <a:xfrm>
            <a:off x="882015" y="600075"/>
            <a:ext cx="1786255" cy="552450"/>
          </a:xfrm>
          <a:prstGeom prst="rect">
            <a:avLst/>
          </a:prstGeom>
          <a:noFill/>
        </p:spPr>
        <p:txBody>
          <a:bodyPr wrap="square" rtlCol="0" anchor="ctr"/>
          <a:p>
            <a:pPr marL="0" indent="0">
              <a:buNone/>
            </a:pPr>
            <a:r>
              <a:rPr lang="en-US" altLang="zh-CN" sz="208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rPr>
              <a:t>TriDet</a:t>
            </a:r>
            <a:r>
              <a:rPr lang="zh-CN" altLang="en-US" sz="208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rPr>
              <a:t>模型</a:t>
            </a:r>
            <a:endParaRPr lang="zh-CN" altLang="en-US" sz="208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endParaRPr>
          </a:p>
        </p:txBody>
      </p:sp>
      <p:sp>
        <p:nvSpPr>
          <p:cNvPr id="9" name="文本框 8"/>
          <p:cNvSpPr txBox="1"/>
          <p:nvPr/>
        </p:nvSpPr>
        <p:spPr>
          <a:xfrm>
            <a:off x="715645" y="1152525"/>
            <a:ext cx="5118100" cy="737235"/>
          </a:xfrm>
          <a:prstGeom prst="rect">
            <a:avLst/>
          </a:prstGeom>
          <a:noFill/>
        </p:spPr>
        <p:txBody>
          <a:bodyPr wrap="square" rtlCol="0">
            <a:spAutoFit/>
          </a:bodyPr>
          <a:p>
            <a:r>
              <a:rPr lang="zh-CN" altLang="en-US" sz="1400"/>
              <a:t>Dingfeng Shi, Yujie Zhong, Qiong Cao, Lin Ma, Jia Li, Dacheng Tao:</a:t>
            </a:r>
            <a:endParaRPr lang="zh-CN" altLang="en-US" sz="1400"/>
          </a:p>
          <a:p>
            <a:r>
              <a:rPr lang="zh-CN" altLang="en-US" sz="1400"/>
              <a:t>TriDet: Temporal Action Detection with Relative Boundary Modeling. CVPR 2023</a:t>
            </a:r>
            <a:endParaRPr lang="zh-CN" altLang="en-US" sz="1400"/>
          </a:p>
        </p:txBody>
      </p:sp>
      <p:pic>
        <p:nvPicPr>
          <p:cNvPr id="10" name="图片 9"/>
          <p:cNvPicPr>
            <a:picLocks noChangeAspect="1"/>
          </p:cNvPicPr>
          <p:nvPr/>
        </p:nvPicPr>
        <p:blipFill>
          <a:blip r:embed="rId1"/>
          <a:stretch>
            <a:fillRect/>
          </a:stretch>
        </p:blipFill>
        <p:spPr>
          <a:xfrm>
            <a:off x="882015" y="2354580"/>
            <a:ext cx="7130415" cy="2526665"/>
          </a:xfrm>
          <a:prstGeom prst="rect">
            <a:avLst/>
          </a:prstGeom>
        </p:spPr>
      </p:pic>
      <p:pic>
        <p:nvPicPr>
          <p:cNvPr id="11" name="图片 10"/>
          <p:cNvPicPr>
            <a:picLocks noChangeAspect="1"/>
          </p:cNvPicPr>
          <p:nvPr/>
        </p:nvPicPr>
        <p:blipFill>
          <a:blip r:embed="rId2"/>
          <a:stretch>
            <a:fillRect/>
          </a:stretch>
        </p:blipFill>
        <p:spPr>
          <a:xfrm>
            <a:off x="5734685" y="487680"/>
            <a:ext cx="2841625" cy="1866900"/>
          </a:xfrm>
          <a:prstGeom prst="rect">
            <a:avLst/>
          </a:prstGeom>
        </p:spPr>
      </p:pic>
      <p:pic>
        <p:nvPicPr>
          <p:cNvPr id="2" name="图片 1" descr="微信图片_20240806102442"/>
          <p:cNvPicPr>
            <a:picLocks noChangeAspect="1"/>
          </p:cNvPicPr>
          <p:nvPr/>
        </p:nvPicPr>
        <p:blipFill>
          <a:blip r:embed="rId3"/>
          <a:stretch>
            <a:fillRect/>
          </a:stretch>
        </p:blipFill>
        <p:spPr>
          <a:xfrm>
            <a:off x="7210425" y="0"/>
            <a:ext cx="1933575" cy="464820"/>
          </a:xfrm>
          <a:prstGeom prst="rect">
            <a:avLst/>
          </a:prstGeom>
        </p:spPr>
      </p:pic>
      <p:sp>
        <p:nvSpPr>
          <p:cNvPr id="3" name="文本框 2"/>
          <p:cNvSpPr txBox="1"/>
          <p:nvPr/>
        </p:nvSpPr>
        <p:spPr>
          <a:xfrm>
            <a:off x="8734425" y="4878070"/>
            <a:ext cx="370840" cy="299085"/>
          </a:xfrm>
          <a:prstGeom prst="rect">
            <a:avLst/>
          </a:prstGeom>
          <a:noFill/>
        </p:spPr>
        <p:txBody>
          <a:bodyPr wrap="square" rtlCol="0">
            <a:spAutoFit/>
          </a:bodyPr>
          <a:p>
            <a:r>
              <a:rPr lang="en-US" altLang="zh-CN"/>
              <a:t>7</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9387" y="508000"/>
            <a:ext cx="1165225" cy="213995"/>
          </a:xfrm>
          <a:prstGeom prst="rect">
            <a:avLst/>
          </a:prstGeom>
        </p:spPr>
        <p:txBody>
          <a:bodyPr wrap="none">
            <a:spAutoFit/>
          </a:bodyPr>
          <a:p>
            <a:pPr lvl="0" algn="ctr" fontAlgn="base">
              <a:spcBef>
                <a:spcPct val="0"/>
              </a:spcBef>
              <a:spcAft>
                <a:spcPct val="0"/>
              </a:spcAft>
              <a:defRPr/>
            </a:pPr>
            <a:r>
              <a:rPr lang="en-US" altLang="zh-CN" sz="800" dirty="0">
                <a:solidFill>
                  <a:schemeClr val="tx1">
                    <a:lumMod val="50000"/>
                    <a:lumOff val="50000"/>
                  </a:schemeClr>
                </a:solidFill>
                <a:cs typeface="+mn-ea"/>
                <a:sym typeface="+mn-lt"/>
              </a:rPr>
              <a:t>Single-stage Methods</a:t>
            </a:r>
            <a:endParaRPr lang="en-US" altLang="zh-CN" sz="800" dirty="0">
              <a:solidFill>
                <a:schemeClr val="tx1">
                  <a:lumMod val="50000"/>
                  <a:lumOff val="50000"/>
                </a:schemeClr>
              </a:solidFill>
              <a:cs typeface="+mn-ea"/>
              <a:sym typeface="+mn-lt"/>
            </a:endParaRPr>
          </a:p>
        </p:txBody>
      </p:sp>
      <p:graphicFrame>
        <p:nvGraphicFramePr>
          <p:cNvPr id="5" name="表格 4"/>
          <p:cNvGraphicFramePr/>
          <p:nvPr/>
        </p:nvGraphicFramePr>
        <p:xfrm>
          <a:off x="2208530" y="1518920"/>
          <a:ext cx="4725670" cy="1579880"/>
        </p:xfrm>
        <a:graphic>
          <a:graphicData uri="http://schemas.openxmlformats.org/drawingml/2006/table">
            <a:tbl>
              <a:tblPr firstRow="1" bandRow="1">
                <a:tableStyleId>{5C22544A-7EE6-4342-B048-85BDC9FD1C3A}</a:tableStyleId>
              </a:tblPr>
              <a:tblGrid>
                <a:gridCol w="603885"/>
                <a:gridCol w="690245"/>
                <a:gridCol w="700405"/>
                <a:gridCol w="733425"/>
                <a:gridCol w="662940"/>
                <a:gridCol w="673735"/>
                <a:gridCol w="661035"/>
              </a:tblGrid>
              <a:tr h="381000">
                <a:tc>
                  <a:txBody>
                    <a:bodyPr/>
                    <a:p>
                      <a:pPr algn="ctr">
                        <a:buNone/>
                      </a:pPr>
                      <a:endParaRPr lang="zh-CN" altLang="en-US"/>
                    </a:p>
                  </a:txBody>
                  <a:tcPr anchor="ctr" anchorCtr="0"/>
                </a:tc>
                <a:tc>
                  <a:txBody>
                    <a:bodyPr/>
                    <a:p>
                      <a:pPr algn="ctr">
                        <a:buNone/>
                      </a:pPr>
                      <a:r>
                        <a:rPr lang="en-US" altLang="zh-CN"/>
                        <a:t>0.3</a:t>
                      </a:r>
                      <a:endParaRPr lang="en-US" altLang="zh-CN"/>
                    </a:p>
                  </a:txBody>
                  <a:tcPr anchor="ctr" anchorCtr="0"/>
                </a:tc>
                <a:tc>
                  <a:txBody>
                    <a:bodyPr/>
                    <a:p>
                      <a:pPr algn="ctr">
                        <a:buNone/>
                      </a:pPr>
                      <a:r>
                        <a:rPr lang="en-US" altLang="zh-CN"/>
                        <a:t>0.4</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0.6</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avg</a:t>
                      </a:r>
                      <a:endParaRPr lang="en-US" altLang="zh-CN"/>
                    </a:p>
                  </a:txBody>
                  <a:tcPr anchor="ctr" anchorCtr="0"/>
                </a:tc>
              </a:tr>
              <a:tr h="282575">
                <a:tc>
                  <a:txBody>
                    <a:bodyPr/>
                    <a:p>
                      <a:pPr algn="ctr">
                        <a:buNone/>
                      </a:pPr>
                      <a:r>
                        <a:rPr lang="zh-CN" altLang="en-US"/>
                        <a:t>论文</a:t>
                      </a:r>
                      <a:endParaRPr lang="zh-CN" altLang="en-US"/>
                    </a:p>
                  </a:txBody>
                  <a:tcPr anchor="ctr" anchorCtr="0"/>
                </a:tc>
                <a:tc>
                  <a:txBody>
                    <a:bodyPr/>
                    <a:p>
                      <a:pPr algn="ctr">
                        <a:buClrTx/>
                        <a:buSzTx/>
                        <a:buFontTx/>
                        <a:buNone/>
                      </a:pPr>
                      <a:r>
                        <a:rPr lang="en-US" altLang="zh-CN" sz="1200"/>
                        <a:t>84.8</a:t>
                      </a:r>
                      <a:endParaRPr lang="en-US" altLang="zh-CN" sz="1200"/>
                    </a:p>
                  </a:txBody>
                  <a:tcPr anchor="ctr" anchorCtr="0"/>
                </a:tc>
                <a:tc>
                  <a:txBody>
                    <a:bodyPr/>
                    <a:p>
                      <a:pPr algn="ctr">
                        <a:buClrTx/>
                        <a:buSzTx/>
                        <a:buFontTx/>
                        <a:buNone/>
                      </a:pPr>
                      <a:r>
                        <a:rPr lang="en-US" altLang="zh-CN" sz="1200"/>
                        <a:t>80.0</a:t>
                      </a:r>
                      <a:endParaRPr lang="en-US" altLang="zh-CN" sz="1200"/>
                    </a:p>
                  </a:txBody>
                  <a:tcPr anchor="ctr" anchorCtr="0"/>
                </a:tc>
                <a:tc>
                  <a:txBody>
                    <a:bodyPr/>
                    <a:p>
                      <a:pPr algn="ctr">
                        <a:buClrTx/>
                        <a:buSzTx/>
                        <a:buFontTx/>
                        <a:buNone/>
                      </a:pPr>
                      <a:r>
                        <a:rPr lang="en-US" altLang="zh-CN" sz="1200"/>
                        <a:t>73.3</a:t>
                      </a:r>
                      <a:endParaRPr lang="en-US" altLang="zh-CN" sz="1200"/>
                    </a:p>
                  </a:txBody>
                  <a:tcPr anchor="ctr" anchorCtr="0"/>
                </a:tc>
                <a:tc>
                  <a:txBody>
                    <a:bodyPr/>
                    <a:p>
                      <a:pPr algn="ctr">
                        <a:buClrTx/>
                        <a:buSzTx/>
                        <a:buFontTx/>
                        <a:buNone/>
                      </a:pPr>
                      <a:r>
                        <a:rPr lang="en-US" altLang="zh-CN" sz="1200"/>
                        <a:t>63.8</a:t>
                      </a:r>
                      <a:endParaRPr lang="en-US" altLang="zh-CN" sz="1200"/>
                    </a:p>
                  </a:txBody>
                  <a:tcPr anchor="ctr" anchorCtr="0"/>
                </a:tc>
                <a:tc>
                  <a:txBody>
                    <a:bodyPr/>
                    <a:p>
                      <a:pPr algn="ctr">
                        <a:buClrTx/>
                        <a:buSzTx/>
                        <a:buFontTx/>
                        <a:buNone/>
                      </a:pPr>
                      <a:r>
                        <a:rPr lang="en-US" altLang="zh-CN" sz="1200"/>
                        <a:t>48.8</a:t>
                      </a:r>
                      <a:endParaRPr lang="en-US" altLang="zh-CN" sz="1200"/>
                    </a:p>
                  </a:txBody>
                  <a:tcPr anchor="ctr" anchorCtr="0"/>
                </a:tc>
                <a:tc>
                  <a:txBody>
                    <a:bodyPr/>
                    <a:p>
                      <a:pPr algn="ctr">
                        <a:buClrTx/>
                        <a:buSzTx/>
                        <a:buFontTx/>
                        <a:buNone/>
                      </a:pPr>
                      <a:r>
                        <a:rPr lang="en-US" altLang="zh-CN" sz="1200"/>
                        <a:t>70.1</a:t>
                      </a:r>
                      <a:endParaRPr lang="en-US" altLang="zh-CN" sz="1200"/>
                    </a:p>
                  </a:txBody>
                  <a:tcPr anchor="ctr" anchorCtr="0"/>
                </a:tc>
              </a:tr>
              <a:tr h="307340">
                <a:tc>
                  <a:txBody>
                    <a:bodyPr/>
                    <a:p>
                      <a:pPr algn="ctr">
                        <a:buNone/>
                      </a:pPr>
                      <a:r>
                        <a:rPr lang="zh-CN" altLang="en-US"/>
                        <a:t>复现</a:t>
                      </a:r>
                      <a:endParaRPr lang="zh-CN" altLang="en-US"/>
                    </a:p>
                  </a:txBody>
                  <a:tcPr anchor="ctr" anchorCtr="0"/>
                </a:tc>
                <a:tc>
                  <a:txBody>
                    <a:bodyPr/>
                    <a:p>
                      <a:pPr algn="ctr">
                        <a:buClrTx/>
                        <a:buSzTx/>
                        <a:buFontTx/>
                        <a:buNone/>
                      </a:pPr>
                      <a:r>
                        <a:rPr lang="en-US" altLang="zh-CN" sz="1200"/>
                        <a:t>84.98</a:t>
                      </a:r>
                      <a:endParaRPr lang="en-US" altLang="zh-CN" sz="1200"/>
                    </a:p>
                  </a:txBody>
                  <a:tcPr anchor="ctr" anchorCtr="0"/>
                </a:tc>
                <a:tc>
                  <a:txBody>
                    <a:bodyPr/>
                    <a:p>
                      <a:pPr algn="ctr">
                        <a:buClrTx/>
                        <a:buSzTx/>
                        <a:buFontTx/>
                        <a:buNone/>
                      </a:pPr>
                      <a:r>
                        <a:rPr lang="en-US" altLang="zh-CN" sz="1200"/>
                        <a:t>80.81</a:t>
                      </a:r>
                      <a:endParaRPr lang="en-US" altLang="zh-CN" sz="1200"/>
                    </a:p>
                  </a:txBody>
                  <a:tcPr anchor="ctr" anchorCtr="0"/>
                </a:tc>
                <a:tc>
                  <a:txBody>
                    <a:bodyPr/>
                    <a:p>
                      <a:pPr algn="ctr">
                        <a:buClrTx/>
                        <a:buSzTx/>
                        <a:buFontTx/>
                        <a:buNone/>
                      </a:pPr>
                      <a:r>
                        <a:rPr lang="en-US" altLang="zh-CN" sz="1200"/>
                        <a:t>74.31</a:t>
                      </a:r>
                      <a:endParaRPr lang="en-US" altLang="zh-CN" sz="1200"/>
                    </a:p>
                  </a:txBody>
                  <a:tcPr anchor="ctr" anchorCtr="0"/>
                </a:tc>
                <a:tc>
                  <a:txBody>
                    <a:bodyPr/>
                    <a:p>
                      <a:pPr algn="ctr">
                        <a:buClrTx/>
                        <a:buSzTx/>
                        <a:buFontTx/>
                        <a:buNone/>
                      </a:pPr>
                      <a:r>
                        <a:rPr lang="en-US" altLang="zh-CN" sz="1200"/>
                        <a:t>62.58</a:t>
                      </a:r>
                      <a:endParaRPr lang="en-US" altLang="zh-CN" sz="1200"/>
                    </a:p>
                  </a:txBody>
                  <a:tcPr anchor="ctr" anchorCtr="0"/>
                </a:tc>
                <a:tc>
                  <a:txBody>
                    <a:bodyPr/>
                    <a:p>
                      <a:pPr algn="ctr">
                        <a:buClrTx/>
                        <a:buSzTx/>
                        <a:buFontTx/>
                        <a:buNone/>
                      </a:pPr>
                      <a:r>
                        <a:rPr lang="en-US" altLang="zh-CN" sz="1200"/>
                        <a:t>48.38</a:t>
                      </a:r>
                      <a:endParaRPr lang="en-US" altLang="zh-CN" sz="1200"/>
                    </a:p>
                  </a:txBody>
                  <a:tcPr anchor="ctr" anchorCtr="0"/>
                </a:tc>
                <a:tc>
                  <a:txBody>
                    <a:bodyPr/>
                    <a:p>
                      <a:pPr algn="ctr">
                        <a:buClrTx/>
                        <a:buSzTx/>
                        <a:buFontTx/>
                        <a:buNone/>
                      </a:pPr>
                      <a:r>
                        <a:rPr lang="en-US" altLang="zh-CN" sz="1200"/>
                        <a:t>70.21</a:t>
                      </a:r>
                      <a:endParaRPr lang="en-US" altLang="zh-CN" sz="1200"/>
                    </a:p>
                  </a:txBody>
                  <a:tcPr anchor="ctr" anchorCtr="0"/>
                </a:tc>
              </a:tr>
              <a:tr h="294640">
                <a:tc>
                  <a:txBody>
                    <a:bodyPr/>
                    <a:p>
                      <a:pPr algn="ctr">
                        <a:buNone/>
                      </a:pPr>
                      <a:r>
                        <a:rPr lang="zh-CN" altLang="en-US"/>
                        <a:t>论文</a:t>
                      </a:r>
                      <a:endParaRPr lang="zh-CN" altLang="en-US"/>
                    </a:p>
                  </a:txBody>
                  <a:tcPr anchor="ctr" anchorCtr="0"/>
                </a:tc>
                <a:tc>
                  <a:txBody>
                    <a:bodyPr/>
                    <a:p>
                      <a:pPr algn="ctr">
                        <a:buClrTx/>
                        <a:buSzTx/>
                        <a:buFontTx/>
                        <a:buNone/>
                      </a:pPr>
                      <a:r>
                        <a:rPr lang="en-US" altLang="zh-CN" sz="1200"/>
                        <a:t>83.6</a:t>
                      </a:r>
                      <a:endParaRPr lang="en-US" altLang="zh-CN" sz="1200"/>
                    </a:p>
                  </a:txBody>
                  <a:tcPr anchor="ctr" anchorCtr="0"/>
                </a:tc>
                <a:tc>
                  <a:txBody>
                    <a:bodyPr/>
                    <a:p>
                      <a:pPr algn="ctr">
                        <a:buClrTx/>
                        <a:buSzTx/>
                        <a:buFontTx/>
                        <a:buNone/>
                      </a:pPr>
                      <a:r>
                        <a:rPr lang="en-US" altLang="zh-CN" sz="1200"/>
                        <a:t>80.1</a:t>
                      </a:r>
                      <a:endParaRPr lang="en-US" altLang="zh-CN" sz="1200"/>
                    </a:p>
                  </a:txBody>
                  <a:tcPr anchor="ctr" anchorCtr="0"/>
                </a:tc>
                <a:tc>
                  <a:txBody>
                    <a:bodyPr/>
                    <a:p>
                      <a:pPr algn="ctr">
                        <a:buClrTx/>
                        <a:buSzTx/>
                        <a:buFontTx/>
                        <a:buNone/>
                      </a:pPr>
                      <a:r>
                        <a:rPr lang="en-US" altLang="zh-CN" sz="1200"/>
                        <a:t>72.9</a:t>
                      </a:r>
                      <a:endParaRPr lang="en-US" altLang="zh-CN" sz="1200"/>
                    </a:p>
                  </a:txBody>
                  <a:tcPr anchor="ctr" anchorCtr="0"/>
                </a:tc>
                <a:tc>
                  <a:txBody>
                    <a:bodyPr/>
                    <a:p>
                      <a:pPr algn="ctr">
                        <a:buClrTx/>
                        <a:buSzTx/>
                        <a:buFontTx/>
                        <a:buNone/>
                      </a:pPr>
                      <a:r>
                        <a:rPr lang="en-US" altLang="zh-CN" sz="1200"/>
                        <a:t>62.4</a:t>
                      </a:r>
                      <a:endParaRPr lang="en-US" altLang="zh-CN" sz="1200"/>
                    </a:p>
                  </a:txBody>
                  <a:tcPr anchor="ctr" anchorCtr="0"/>
                </a:tc>
                <a:tc>
                  <a:txBody>
                    <a:bodyPr/>
                    <a:p>
                      <a:pPr algn="ctr">
                        <a:buClrTx/>
                        <a:buSzTx/>
                        <a:buFontTx/>
                        <a:buNone/>
                      </a:pPr>
                      <a:r>
                        <a:rPr lang="en-US" altLang="zh-CN" sz="1200"/>
                        <a:t>47.4</a:t>
                      </a:r>
                      <a:endParaRPr lang="en-US" altLang="zh-CN" sz="1200"/>
                    </a:p>
                  </a:txBody>
                  <a:tcPr anchor="ctr" anchorCtr="0"/>
                </a:tc>
                <a:tc>
                  <a:txBody>
                    <a:bodyPr/>
                    <a:p>
                      <a:pPr algn="ctr">
                        <a:buClrTx/>
                        <a:buSzTx/>
                        <a:buFontTx/>
                        <a:buNone/>
                      </a:pPr>
                      <a:r>
                        <a:rPr lang="en-US" altLang="zh-CN" sz="1200"/>
                        <a:t>69.3</a:t>
                      </a:r>
                      <a:endParaRPr lang="en-US" altLang="zh-CN" sz="1200"/>
                    </a:p>
                  </a:txBody>
                  <a:tcPr anchor="ctr" anchorCtr="0"/>
                </a:tc>
              </a:tr>
              <a:tr h="281940">
                <a:tc>
                  <a:txBody>
                    <a:bodyPr/>
                    <a:p>
                      <a:pPr algn="ctr">
                        <a:buNone/>
                      </a:pPr>
                      <a:r>
                        <a:rPr lang="zh-CN" altLang="en-US"/>
                        <a:t>复现</a:t>
                      </a:r>
                      <a:endParaRPr lang="zh-CN" altLang="en-US"/>
                    </a:p>
                  </a:txBody>
                  <a:tcPr anchor="ctr" anchorCtr="0"/>
                </a:tc>
                <a:tc>
                  <a:txBody>
                    <a:bodyPr/>
                    <a:p>
                      <a:pPr algn="ctr">
                        <a:buClrTx/>
                        <a:buSzTx/>
                        <a:buFontTx/>
                        <a:buNone/>
                      </a:pPr>
                      <a:r>
                        <a:rPr lang="en-US" altLang="zh-CN" sz="1200"/>
                        <a:t>83.11</a:t>
                      </a:r>
                      <a:endParaRPr lang="en-US" altLang="zh-CN" sz="1200"/>
                    </a:p>
                  </a:txBody>
                  <a:tcPr anchor="ctr" anchorCtr="0"/>
                </a:tc>
                <a:tc>
                  <a:txBody>
                    <a:bodyPr/>
                    <a:p>
                      <a:pPr algn="ctr">
                        <a:buClrTx/>
                        <a:buSzTx/>
                        <a:buFontTx/>
                        <a:buNone/>
                      </a:pPr>
                      <a:r>
                        <a:rPr lang="en-US" altLang="zh-CN" sz="1200"/>
                        <a:t>78.99</a:t>
                      </a:r>
                      <a:endParaRPr lang="en-US" altLang="zh-CN" sz="1200"/>
                    </a:p>
                  </a:txBody>
                  <a:tcPr anchor="ctr" anchorCtr="0"/>
                </a:tc>
                <a:tc>
                  <a:txBody>
                    <a:bodyPr/>
                    <a:p>
                      <a:pPr algn="ctr">
                        <a:buClrTx/>
                        <a:buSzTx/>
                        <a:buFontTx/>
                        <a:buNone/>
                      </a:pPr>
                      <a:r>
                        <a:rPr lang="en-US" altLang="zh-CN" sz="1200"/>
                        <a:t>72.39</a:t>
                      </a:r>
                      <a:endParaRPr lang="en-US" altLang="zh-CN" sz="1200"/>
                    </a:p>
                  </a:txBody>
                  <a:tcPr anchor="ctr" anchorCtr="0"/>
                </a:tc>
                <a:tc>
                  <a:txBody>
                    <a:bodyPr/>
                    <a:p>
                      <a:pPr algn="ctr">
                        <a:buClrTx/>
                        <a:buSzTx/>
                        <a:buFontTx/>
                        <a:buNone/>
                      </a:pPr>
                      <a:r>
                        <a:rPr lang="en-US" altLang="zh-CN" sz="1200"/>
                        <a:t>61.94</a:t>
                      </a:r>
                      <a:endParaRPr lang="en-US" altLang="zh-CN" sz="1200"/>
                    </a:p>
                  </a:txBody>
                  <a:tcPr anchor="ctr" anchorCtr="0"/>
                </a:tc>
                <a:tc>
                  <a:txBody>
                    <a:bodyPr/>
                    <a:p>
                      <a:pPr algn="ctr">
                        <a:buClrTx/>
                        <a:buSzTx/>
                        <a:buFontTx/>
                        <a:buNone/>
                      </a:pPr>
                      <a:r>
                        <a:rPr lang="en-US" altLang="zh-CN" sz="1200"/>
                        <a:t>45.81</a:t>
                      </a:r>
                      <a:endParaRPr lang="en-US" altLang="zh-CN" sz="1200"/>
                    </a:p>
                  </a:txBody>
                  <a:tcPr anchor="ctr" anchorCtr="0"/>
                </a:tc>
                <a:tc>
                  <a:txBody>
                    <a:bodyPr/>
                    <a:p>
                      <a:pPr algn="ctr">
                        <a:buClrTx/>
                        <a:buSzTx/>
                        <a:buFontTx/>
                        <a:buNone/>
                      </a:pPr>
                      <a:r>
                        <a:rPr lang="en-US" altLang="zh-CN" sz="1200"/>
                        <a:t>68.45</a:t>
                      </a:r>
                      <a:endParaRPr lang="en-US" altLang="zh-CN" sz="1200"/>
                    </a:p>
                  </a:txBody>
                  <a:tcPr anchor="ctr" anchorCtr="0"/>
                </a:tc>
              </a:tr>
            </a:tbl>
          </a:graphicData>
        </a:graphic>
      </p:graphicFrame>
      <p:sp>
        <p:nvSpPr>
          <p:cNvPr id="3" name="文本框 2"/>
          <p:cNvSpPr txBox="1"/>
          <p:nvPr/>
        </p:nvSpPr>
        <p:spPr>
          <a:xfrm>
            <a:off x="3574415" y="1192530"/>
            <a:ext cx="1995805" cy="299085"/>
          </a:xfrm>
          <a:prstGeom prst="rect">
            <a:avLst/>
          </a:prstGeom>
          <a:noFill/>
        </p:spPr>
        <p:txBody>
          <a:bodyPr wrap="square" rtlCol="0">
            <a:spAutoFit/>
          </a:bodyPr>
          <a:p>
            <a:r>
              <a:rPr lang="zh-CN" altLang="en-US"/>
              <a:t>在</a:t>
            </a:r>
            <a:r>
              <a:rPr lang="en-US" altLang="zh-CN"/>
              <a:t>THUMOS14</a:t>
            </a:r>
            <a:r>
              <a:rPr lang="zh-CN" altLang="en-US"/>
              <a:t>上的性能</a:t>
            </a:r>
            <a:endParaRPr lang="zh-CN" altLang="en-US"/>
          </a:p>
        </p:txBody>
      </p:sp>
      <p:graphicFrame>
        <p:nvGraphicFramePr>
          <p:cNvPr id="4" name="表格 3"/>
          <p:cNvGraphicFramePr/>
          <p:nvPr/>
        </p:nvGraphicFramePr>
        <p:xfrm>
          <a:off x="1262380" y="3625850"/>
          <a:ext cx="6618182" cy="1143000"/>
        </p:xfrm>
        <a:graphic>
          <a:graphicData uri="http://schemas.openxmlformats.org/drawingml/2006/table">
            <a:tbl>
              <a:tblPr firstRow="1" bandRow="1">
                <a:tableStyleId>{5C22544A-7EE6-4342-B048-85BDC9FD1C3A}</a:tableStyleId>
              </a:tblPr>
              <a:tblGrid>
                <a:gridCol w="753110"/>
                <a:gridCol w="533400"/>
                <a:gridCol w="532977"/>
                <a:gridCol w="533188"/>
                <a:gridCol w="533189"/>
                <a:gridCol w="532765"/>
                <a:gridCol w="533611"/>
                <a:gridCol w="533189"/>
                <a:gridCol w="533188"/>
                <a:gridCol w="533188"/>
                <a:gridCol w="533189"/>
                <a:gridCol w="533188"/>
              </a:tblGrid>
              <a:tr h="381000">
                <a:tc>
                  <a:txBody>
                    <a:bodyPr/>
                    <a:p>
                      <a:pPr algn="ctr">
                        <a:buNone/>
                      </a:pPr>
                      <a:endParaRPr lang="zh-CN" altLang="en-US">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0.50</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0.55</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0.60</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0.65</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0.70</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0.75</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0.80</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0.85</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0.9</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0.95</a:t>
                      </a:r>
                      <a:endParaRPr lang="en-US" altLang="zh-CN" sz="14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400">
                          <a:latin typeface="Times New Roman" panose="02020603050405020304" pitchFamily="18" charset="0"/>
                          <a:cs typeface="Times New Roman" panose="02020603050405020304" pitchFamily="18" charset="0"/>
                        </a:rPr>
                        <a:t>avg</a:t>
                      </a:r>
                      <a:endParaRPr lang="en-US" altLang="zh-CN" sz="1400">
                        <a:latin typeface="Times New Roman" panose="02020603050405020304" pitchFamily="18" charset="0"/>
                        <a:cs typeface="Times New Roman" panose="02020603050405020304" pitchFamily="18" charset="0"/>
                      </a:endParaRPr>
                    </a:p>
                  </a:txBody>
                  <a:tcPr anchor="ctr" anchorCtr="0"/>
                </a:tc>
              </a:tr>
              <a:tr h="381000">
                <a:tc>
                  <a:txBody>
                    <a:bodyPr/>
                    <a:p>
                      <a:pPr algn="ctr">
                        <a:buNone/>
                      </a:pPr>
                      <a:r>
                        <a:rPr lang="zh-CN" altLang="en-US">
                          <a:latin typeface="Times New Roman" panose="02020603050405020304" pitchFamily="18" charset="0"/>
                        </a:rPr>
                        <a:t>复现</a:t>
                      </a:r>
                      <a:endParaRPr lang="zh-CN" altLang="en-US">
                        <a:latin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54.80</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51.80</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48.60</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45.24</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42.21</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38.03</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32.93</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26.34</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18.67</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8.16</a:t>
                      </a:r>
                      <a:endParaRPr lang="en-US" altLang="zh-CN" sz="1200">
                        <a:latin typeface="Times New Roman" panose="02020603050405020304" pitchFamily="18" charset="0"/>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cs typeface="Times New Roman" panose="02020603050405020304" pitchFamily="18" charset="0"/>
                        </a:rPr>
                        <a:t>36.68</a:t>
                      </a:r>
                      <a:endParaRPr lang="en-US" altLang="zh-CN" sz="1200">
                        <a:latin typeface="Times New Roman" panose="02020603050405020304" pitchFamily="18" charset="0"/>
                        <a:cs typeface="Times New Roman" panose="02020603050405020304" pitchFamily="18" charset="0"/>
                      </a:endParaRPr>
                    </a:p>
                  </a:txBody>
                  <a:tcPr anchor="ctr" anchorCtr="0"/>
                </a:tc>
              </a:tr>
            </a:tbl>
          </a:graphicData>
        </a:graphic>
      </p:graphicFrame>
      <p:sp>
        <p:nvSpPr>
          <p:cNvPr id="7" name="文本框 6"/>
          <p:cNvSpPr txBox="1"/>
          <p:nvPr/>
        </p:nvSpPr>
        <p:spPr>
          <a:xfrm>
            <a:off x="3448050" y="3289300"/>
            <a:ext cx="2245995" cy="299085"/>
          </a:xfrm>
          <a:prstGeom prst="rect">
            <a:avLst/>
          </a:prstGeom>
          <a:noFill/>
        </p:spPr>
        <p:txBody>
          <a:bodyPr wrap="square" rtlCol="0">
            <a:spAutoFit/>
          </a:bodyPr>
          <a:p>
            <a:r>
              <a:rPr lang="zh-CN" altLang="en-US"/>
              <a:t>在</a:t>
            </a:r>
            <a:r>
              <a:rPr lang="en-US" altLang="zh-CN">
                <a:sym typeface="+mn-ea"/>
              </a:rPr>
              <a:t>ActivityNet-1.3</a:t>
            </a:r>
            <a:r>
              <a:rPr lang="zh-CN" altLang="en-US"/>
              <a:t>上的性能</a:t>
            </a:r>
            <a:endParaRPr lang="zh-CN" altLang="en-US"/>
          </a:p>
        </p:txBody>
      </p:sp>
      <p:sp>
        <p:nvSpPr>
          <p:cNvPr id="8" name="Text 0"/>
          <p:cNvSpPr/>
          <p:nvPr/>
        </p:nvSpPr>
        <p:spPr>
          <a:xfrm>
            <a:off x="3845560" y="772160"/>
            <a:ext cx="1394460" cy="552450"/>
          </a:xfrm>
          <a:prstGeom prst="rect">
            <a:avLst/>
          </a:prstGeom>
          <a:noFill/>
        </p:spPr>
        <p:txBody>
          <a:bodyPr wrap="square" rtlCol="0" anchor="ctr"/>
          <a:p>
            <a:pPr marL="0" indent="0">
              <a:buNone/>
            </a:pPr>
            <a:r>
              <a:rPr lang="en-US" altLang="zh-CN" sz="140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rPr>
              <a:t>TriDet</a:t>
            </a:r>
            <a:r>
              <a:rPr lang="zh-CN" altLang="en-US" sz="140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rPr>
              <a:t>模型</a:t>
            </a:r>
            <a:endParaRPr lang="zh-CN" altLang="en-US" sz="1400" b="1" dirty="0">
              <a:ln w="22225">
                <a:solidFill>
                  <a:schemeClr val="accent2"/>
                </a:solidFill>
                <a:prstDash val="solid"/>
              </a:ln>
              <a:solidFill>
                <a:schemeClr val="accent2">
                  <a:lumMod val="40000"/>
                  <a:lumOff val="60000"/>
                </a:schemeClr>
              </a:solidFill>
              <a:effectLst/>
              <a:latin typeface="Noto Sans SC" pitchFamily="34" charset="0"/>
              <a:ea typeface="Noto Sans SC" pitchFamily="34" charset="-122"/>
              <a:cs typeface="Noto Sans SC" pitchFamily="34" charset="-120"/>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6" name="文本框 5"/>
          <p:cNvSpPr txBox="1"/>
          <p:nvPr/>
        </p:nvSpPr>
        <p:spPr>
          <a:xfrm>
            <a:off x="8734425" y="4878070"/>
            <a:ext cx="370840" cy="299085"/>
          </a:xfrm>
          <a:prstGeom prst="rect">
            <a:avLst/>
          </a:prstGeom>
          <a:noFill/>
        </p:spPr>
        <p:txBody>
          <a:bodyPr wrap="square" rtlCol="0">
            <a:spAutoFit/>
          </a:bodyPr>
          <a:p>
            <a:r>
              <a:rPr lang="en-US" altLang="zh-CN"/>
              <a:t>8</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20850" y="751205"/>
            <a:ext cx="5702300" cy="524510"/>
          </a:xfrm>
          <a:prstGeom prst="rect">
            <a:avLst/>
          </a:prstGeom>
          <a:noFill/>
        </p:spPr>
        <p:txBody>
          <a:bodyPr wrap="square" rtlCol="0" anchor="t">
            <a:noAutofit/>
          </a:bodyPr>
          <a:p>
            <a:r>
              <a:t>DyFADet: Dynamic Feature Aggregation for</a:t>
            </a:r>
            <a:r>
              <a:rPr lang="en-US"/>
              <a:t> </a:t>
            </a:r>
            <a:r>
              <a:t>Temporal Action Detection</a:t>
            </a:r>
          </a:p>
          <a:p>
            <a:r>
              <a:rPr lang="zh-CN" altLang="en-US"/>
              <a:t>用于时序动作检测的动态特征聚合</a:t>
            </a:r>
            <a:endParaRPr lang="zh-CN" altLang="en-US" b="1"/>
          </a:p>
        </p:txBody>
      </p:sp>
      <p:sp>
        <p:nvSpPr>
          <p:cNvPr id="5" name="文本框 4"/>
          <p:cNvSpPr txBox="1"/>
          <p:nvPr/>
        </p:nvSpPr>
        <p:spPr>
          <a:xfrm>
            <a:off x="6143625" y="954405"/>
            <a:ext cx="1241425" cy="299085"/>
          </a:xfrm>
          <a:prstGeom prst="rect">
            <a:avLst/>
          </a:prstGeom>
          <a:noFill/>
        </p:spPr>
        <p:txBody>
          <a:bodyPr wrap="square" rtlCol="0">
            <a:spAutoFit/>
          </a:bodyPr>
          <a:p>
            <a:r>
              <a:rPr lang="en-US" altLang="zh-CN"/>
              <a:t>ECCV 2024</a:t>
            </a:r>
            <a:endParaRPr lang="en-US" altLang="zh-CN"/>
          </a:p>
        </p:txBody>
      </p:sp>
      <p:pic>
        <p:nvPicPr>
          <p:cNvPr id="4" name="图片 3"/>
          <p:cNvPicPr>
            <a:picLocks noChangeAspect="1"/>
          </p:cNvPicPr>
          <p:nvPr/>
        </p:nvPicPr>
        <p:blipFill>
          <a:blip r:embed="rId1"/>
          <a:stretch>
            <a:fillRect/>
          </a:stretch>
        </p:blipFill>
        <p:spPr>
          <a:xfrm>
            <a:off x="1652270" y="1322705"/>
            <a:ext cx="5732780" cy="539115"/>
          </a:xfrm>
          <a:prstGeom prst="rect">
            <a:avLst/>
          </a:prstGeom>
        </p:spPr>
      </p:pic>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9387" y="508000"/>
            <a:ext cx="1165225" cy="213995"/>
          </a:xfrm>
          <a:prstGeom prst="rect">
            <a:avLst/>
          </a:prstGeom>
        </p:spPr>
        <p:txBody>
          <a:bodyPr wrap="none">
            <a:spAutoFit/>
          </a:bodyPr>
          <a:p>
            <a:pPr lvl="0" algn="ctr" fontAlgn="base">
              <a:spcBef>
                <a:spcPct val="0"/>
              </a:spcBef>
              <a:spcAft>
                <a:spcPct val="0"/>
              </a:spcAft>
              <a:defRPr/>
            </a:pPr>
            <a:r>
              <a:rPr lang="en-US" altLang="zh-CN" sz="800" dirty="0">
                <a:solidFill>
                  <a:schemeClr val="tx1">
                    <a:lumMod val="50000"/>
                    <a:lumOff val="50000"/>
                  </a:schemeClr>
                </a:solidFill>
                <a:cs typeface="+mn-ea"/>
                <a:sym typeface="+mn-lt"/>
              </a:rPr>
              <a:t>Single-stage Methods</a:t>
            </a:r>
            <a:endParaRPr lang="en-US" altLang="zh-CN" sz="800" dirty="0">
              <a:solidFill>
                <a:schemeClr val="tx1">
                  <a:lumMod val="50000"/>
                  <a:lumOff val="50000"/>
                </a:schemeClr>
              </a:solidFill>
              <a:cs typeface="+mn-ea"/>
              <a:sym typeface="+mn-lt"/>
            </a:endParaRPr>
          </a:p>
        </p:txBody>
      </p:sp>
      <p:pic>
        <p:nvPicPr>
          <p:cNvPr id="6" name="图片 5"/>
          <p:cNvPicPr>
            <a:picLocks noChangeAspect="1"/>
          </p:cNvPicPr>
          <p:nvPr/>
        </p:nvPicPr>
        <p:blipFill>
          <a:blip r:embed="rId2"/>
          <a:stretch>
            <a:fillRect/>
          </a:stretch>
        </p:blipFill>
        <p:spPr>
          <a:xfrm>
            <a:off x="1108710" y="1995805"/>
            <a:ext cx="6819900" cy="1152525"/>
          </a:xfrm>
          <a:prstGeom prst="rect">
            <a:avLst/>
          </a:prstGeom>
        </p:spPr>
      </p:pic>
      <p:sp>
        <p:nvSpPr>
          <p:cNvPr id="7" name="矩形 6"/>
          <p:cNvSpPr/>
          <p:nvPr/>
        </p:nvSpPr>
        <p:spPr>
          <a:xfrm>
            <a:off x="1927860" y="33204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205990" y="33204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484120" y="33204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2762250" y="33204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3040380" y="33204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1927860" y="3302000"/>
            <a:ext cx="556260" cy="245110"/>
          </a:xfrm>
          <a:prstGeom prst="rect">
            <a:avLst/>
          </a:prstGeom>
          <a:noFill/>
        </p:spPr>
        <p:txBody>
          <a:bodyPr wrap="square" rtlCol="0">
            <a:spAutoFit/>
          </a:bodyPr>
          <a:p>
            <a:r>
              <a:rPr lang="en-US" altLang="zh-CN" sz="1000"/>
              <a:t>1</a:t>
            </a:r>
            <a:endParaRPr lang="en-US" altLang="zh-CN" sz="1000"/>
          </a:p>
        </p:txBody>
      </p:sp>
      <p:sp>
        <p:nvSpPr>
          <p:cNvPr id="15" name="文本框 14"/>
          <p:cNvSpPr txBox="1"/>
          <p:nvPr/>
        </p:nvSpPr>
        <p:spPr>
          <a:xfrm>
            <a:off x="2211705" y="3303270"/>
            <a:ext cx="321310" cy="245110"/>
          </a:xfrm>
          <a:prstGeom prst="rect">
            <a:avLst/>
          </a:prstGeom>
          <a:noFill/>
        </p:spPr>
        <p:txBody>
          <a:bodyPr wrap="square" rtlCol="0">
            <a:spAutoFit/>
          </a:bodyPr>
          <a:p>
            <a:r>
              <a:rPr lang="en-US" altLang="zh-CN" sz="1000"/>
              <a:t>2</a:t>
            </a:r>
            <a:endParaRPr lang="en-US" altLang="zh-CN" sz="1000"/>
          </a:p>
        </p:txBody>
      </p:sp>
      <p:sp>
        <p:nvSpPr>
          <p:cNvPr id="16" name="文本框 15"/>
          <p:cNvSpPr txBox="1"/>
          <p:nvPr/>
        </p:nvSpPr>
        <p:spPr>
          <a:xfrm>
            <a:off x="3039745" y="3303270"/>
            <a:ext cx="277495" cy="244475"/>
          </a:xfrm>
          <a:prstGeom prst="rect">
            <a:avLst/>
          </a:prstGeom>
          <a:noFill/>
        </p:spPr>
        <p:txBody>
          <a:bodyPr wrap="square" rtlCol="0">
            <a:noAutofit/>
          </a:bodyPr>
          <a:p>
            <a:r>
              <a:rPr lang="en-US" altLang="zh-CN" sz="1000"/>
              <a:t>5</a:t>
            </a:r>
            <a:endParaRPr lang="en-US" altLang="zh-CN" sz="1000"/>
          </a:p>
        </p:txBody>
      </p:sp>
      <p:sp>
        <p:nvSpPr>
          <p:cNvPr id="18" name="文本框 17"/>
          <p:cNvSpPr txBox="1"/>
          <p:nvPr/>
        </p:nvSpPr>
        <p:spPr>
          <a:xfrm>
            <a:off x="2484120" y="3303270"/>
            <a:ext cx="277495" cy="244475"/>
          </a:xfrm>
          <a:prstGeom prst="rect">
            <a:avLst/>
          </a:prstGeom>
          <a:noFill/>
        </p:spPr>
        <p:txBody>
          <a:bodyPr wrap="square" rtlCol="0">
            <a:noAutofit/>
          </a:bodyPr>
          <a:p>
            <a:r>
              <a:rPr lang="en-US" altLang="zh-CN" sz="1000"/>
              <a:t>3</a:t>
            </a:r>
            <a:endParaRPr lang="en-US" altLang="zh-CN" sz="1000"/>
          </a:p>
        </p:txBody>
      </p:sp>
      <p:sp>
        <p:nvSpPr>
          <p:cNvPr id="19" name="文本框 18"/>
          <p:cNvSpPr txBox="1"/>
          <p:nvPr/>
        </p:nvSpPr>
        <p:spPr>
          <a:xfrm>
            <a:off x="2761615" y="3302000"/>
            <a:ext cx="277495" cy="244475"/>
          </a:xfrm>
          <a:prstGeom prst="rect">
            <a:avLst/>
          </a:prstGeom>
          <a:noFill/>
        </p:spPr>
        <p:txBody>
          <a:bodyPr wrap="square" rtlCol="0">
            <a:noAutofit/>
          </a:bodyPr>
          <a:p>
            <a:r>
              <a:rPr lang="en-US" altLang="zh-CN" sz="1000"/>
              <a:t>4</a:t>
            </a:r>
            <a:endParaRPr lang="en-US" altLang="zh-CN" sz="1000"/>
          </a:p>
        </p:txBody>
      </p:sp>
      <p:sp>
        <p:nvSpPr>
          <p:cNvPr id="24" name="矩形 23"/>
          <p:cNvSpPr/>
          <p:nvPr/>
        </p:nvSpPr>
        <p:spPr>
          <a:xfrm>
            <a:off x="1650365" y="3320415"/>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3316605" y="3320415"/>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文本框 25"/>
          <p:cNvSpPr txBox="1"/>
          <p:nvPr/>
        </p:nvSpPr>
        <p:spPr>
          <a:xfrm>
            <a:off x="1644650" y="3303905"/>
            <a:ext cx="277495" cy="244475"/>
          </a:xfrm>
          <a:prstGeom prst="rect">
            <a:avLst/>
          </a:prstGeom>
          <a:noFill/>
        </p:spPr>
        <p:txBody>
          <a:bodyPr wrap="square" rtlCol="0">
            <a:noAutofit/>
          </a:bodyPr>
          <a:p>
            <a:r>
              <a:rPr lang="en-US" altLang="zh-CN" sz="1000"/>
              <a:t>0</a:t>
            </a:r>
            <a:endParaRPr lang="en-US" altLang="zh-CN" sz="1000"/>
          </a:p>
        </p:txBody>
      </p:sp>
      <p:sp>
        <p:nvSpPr>
          <p:cNvPr id="8" name="文本框 7"/>
          <p:cNvSpPr txBox="1"/>
          <p:nvPr/>
        </p:nvSpPr>
        <p:spPr>
          <a:xfrm>
            <a:off x="3324225" y="3306445"/>
            <a:ext cx="277495" cy="244475"/>
          </a:xfrm>
          <a:prstGeom prst="rect">
            <a:avLst/>
          </a:prstGeom>
          <a:noFill/>
        </p:spPr>
        <p:txBody>
          <a:bodyPr wrap="square" rtlCol="0">
            <a:noAutofit/>
          </a:bodyPr>
          <a:p>
            <a:r>
              <a:rPr lang="en-US" altLang="zh-CN" sz="1000"/>
              <a:t>0</a:t>
            </a:r>
            <a:endParaRPr lang="en-US" altLang="zh-CN" sz="1000"/>
          </a:p>
        </p:txBody>
      </p:sp>
      <p:sp>
        <p:nvSpPr>
          <p:cNvPr id="34" name="矩形 33"/>
          <p:cNvSpPr/>
          <p:nvPr/>
        </p:nvSpPr>
        <p:spPr>
          <a:xfrm>
            <a:off x="1927860"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文本框 34"/>
          <p:cNvSpPr txBox="1"/>
          <p:nvPr/>
        </p:nvSpPr>
        <p:spPr>
          <a:xfrm>
            <a:off x="1934210" y="4193540"/>
            <a:ext cx="277495" cy="244475"/>
          </a:xfrm>
          <a:prstGeom prst="rect">
            <a:avLst/>
          </a:prstGeom>
          <a:noFill/>
        </p:spPr>
        <p:txBody>
          <a:bodyPr wrap="square" rtlCol="0">
            <a:noAutofit/>
          </a:bodyPr>
          <a:p>
            <a:r>
              <a:rPr lang="en-US" altLang="zh-CN" sz="1000"/>
              <a:t>1</a:t>
            </a:r>
            <a:endParaRPr lang="en-US" altLang="zh-CN" sz="1000"/>
          </a:p>
        </p:txBody>
      </p:sp>
      <p:sp>
        <p:nvSpPr>
          <p:cNvPr id="47" name="矩形 46"/>
          <p:cNvSpPr/>
          <p:nvPr/>
        </p:nvSpPr>
        <p:spPr>
          <a:xfrm>
            <a:off x="2205990" y="4212590"/>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文本框 45"/>
          <p:cNvSpPr txBox="1"/>
          <p:nvPr/>
        </p:nvSpPr>
        <p:spPr>
          <a:xfrm>
            <a:off x="2206625" y="4193540"/>
            <a:ext cx="277495" cy="244475"/>
          </a:xfrm>
          <a:prstGeom prst="rect">
            <a:avLst/>
          </a:prstGeom>
          <a:noFill/>
        </p:spPr>
        <p:txBody>
          <a:bodyPr wrap="square" rtlCol="0">
            <a:noAutofit/>
          </a:bodyPr>
          <a:p>
            <a:r>
              <a:rPr lang="en-US" altLang="zh-CN" sz="1000"/>
              <a:t>4</a:t>
            </a:r>
            <a:endParaRPr lang="en-US" altLang="zh-CN" sz="1000"/>
          </a:p>
        </p:txBody>
      </p:sp>
      <p:sp>
        <p:nvSpPr>
          <p:cNvPr id="9" name="矩形 8"/>
          <p:cNvSpPr/>
          <p:nvPr/>
        </p:nvSpPr>
        <p:spPr>
          <a:xfrm>
            <a:off x="2212975" y="376555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nvSpPr>
        <p:spPr>
          <a:xfrm>
            <a:off x="2490470" y="376555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2768600" y="376555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nvSpPr>
        <p:spPr>
          <a:xfrm>
            <a:off x="2213610" y="3747770"/>
            <a:ext cx="277495" cy="244475"/>
          </a:xfrm>
          <a:prstGeom prst="rect">
            <a:avLst/>
          </a:prstGeom>
          <a:noFill/>
        </p:spPr>
        <p:txBody>
          <a:bodyPr wrap="square" rtlCol="0">
            <a:noAutofit/>
          </a:bodyPr>
          <a:p>
            <a:r>
              <a:rPr lang="en-US" altLang="zh-CN" sz="1000"/>
              <a:t>2</a:t>
            </a:r>
            <a:endParaRPr lang="en-US" altLang="zh-CN" sz="1000"/>
          </a:p>
        </p:txBody>
      </p:sp>
      <p:sp>
        <p:nvSpPr>
          <p:cNvPr id="22" name="文本框 21"/>
          <p:cNvSpPr txBox="1"/>
          <p:nvPr/>
        </p:nvSpPr>
        <p:spPr>
          <a:xfrm>
            <a:off x="2484755" y="3748405"/>
            <a:ext cx="277495" cy="244475"/>
          </a:xfrm>
          <a:prstGeom prst="rect">
            <a:avLst/>
          </a:prstGeom>
          <a:noFill/>
        </p:spPr>
        <p:txBody>
          <a:bodyPr wrap="square" rtlCol="0">
            <a:noAutofit/>
          </a:bodyPr>
          <a:p>
            <a:r>
              <a:rPr lang="en-US" altLang="zh-CN" sz="1000"/>
              <a:t>1</a:t>
            </a:r>
            <a:endParaRPr lang="en-US" altLang="zh-CN" sz="1000"/>
          </a:p>
        </p:txBody>
      </p:sp>
      <p:sp>
        <p:nvSpPr>
          <p:cNvPr id="23" name="文本框 22"/>
          <p:cNvSpPr txBox="1"/>
          <p:nvPr/>
        </p:nvSpPr>
        <p:spPr>
          <a:xfrm>
            <a:off x="2774315" y="3748405"/>
            <a:ext cx="277495" cy="244475"/>
          </a:xfrm>
          <a:prstGeom prst="rect">
            <a:avLst/>
          </a:prstGeom>
          <a:noFill/>
        </p:spPr>
        <p:txBody>
          <a:bodyPr wrap="square" rtlCol="0">
            <a:noAutofit/>
          </a:bodyPr>
          <a:p>
            <a:r>
              <a:rPr lang="en-US" altLang="zh-CN" sz="1000"/>
              <a:t>0</a:t>
            </a:r>
            <a:endParaRPr lang="en-US" altLang="zh-CN" sz="1000"/>
          </a:p>
        </p:txBody>
      </p:sp>
      <p:sp>
        <p:nvSpPr>
          <p:cNvPr id="56" name="矩形 55"/>
          <p:cNvSpPr/>
          <p:nvPr/>
        </p:nvSpPr>
        <p:spPr>
          <a:xfrm>
            <a:off x="2483485"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文本框 56"/>
          <p:cNvSpPr txBox="1"/>
          <p:nvPr/>
        </p:nvSpPr>
        <p:spPr>
          <a:xfrm>
            <a:off x="2483485" y="4193540"/>
            <a:ext cx="277495" cy="244475"/>
          </a:xfrm>
          <a:prstGeom prst="rect">
            <a:avLst/>
          </a:prstGeom>
          <a:noFill/>
        </p:spPr>
        <p:txBody>
          <a:bodyPr wrap="square" rtlCol="0">
            <a:noAutofit/>
          </a:bodyPr>
          <a:p>
            <a:r>
              <a:rPr lang="en-US" altLang="zh-CN" sz="1000"/>
              <a:t>7</a:t>
            </a:r>
            <a:endParaRPr lang="en-US" altLang="zh-CN" sz="1000"/>
          </a:p>
        </p:txBody>
      </p:sp>
      <p:sp>
        <p:nvSpPr>
          <p:cNvPr id="63" name="矩形 62"/>
          <p:cNvSpPr/>
          <p:nvPr/>
        </p:nvSpPr>
        <p:spPr>
          <a:xfrm>
            <a:off x="2762885"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文本框 63"/>
          <p:cNvSpPr txBox="1"/>
          <p:nvPr/>
        </p:nvSpPr>
        <p:spPr>
          <a:xfrm>
            <a:off x="2744470" y="4194810"/>
            <a:ext cx="351790" cy="244475"/>
          </a:xfrm>
          <a:prstGeom prst="rect">
            <a:avLst/>
          </a:prstGeom>
          <a:noFill/>
        </p:spPr>
        <p:txBody>
          <a:bodyPr wrap="square" rtlCol="0">
            <a:noAutofit/>
          </a:bodyPr>
          <a:p>
            <a:r>
              <a:rPr lang="en-US" altLang="zh-CN" sz="1000"/>
              <a:t>10</a:t>
            </a:r>
            <a:endParaRPr lang="en-US" altLang="zh-CN" sz="1000"/>
          </a:p>
        </p:txBody>
      </p:sp>
      <p:sp>
        <p:nvSpPr>
          <p:cNvPr id="65" name="矩形 64"/>
          <p:cNvSpPr/>
          <p:nvPr/>
        </p:nvSpPr>
        <p:spPr>
          <a:xfrm>
            <a:off x="3039110"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文本框 65"/>
          <p:cNvSpPr txBox="1"/>
          <p:nvPr/>
        </p:nvSpPr>
        <p:spPr>
          <a:xfrm>
            <a:off x="3002280" y="4194810"/>
            <a:ext cx="334010" cy="244475"/>
          </a:xfrm>
          <a:prstGeom prst="rect">
            <a:avLst/>
          </a:prstGeom>
          <a:noFill/>
        </p:spPr>
        <p:txBody>
          <a:bodyPr wrap="square" rtlCol="0">
            <a:noAutofit/>
          </a:bodyPr>
          <a:p>
            <a:r>
              <a:rPr lang="en-US" altLang="zh-CN" sz="1000"/>
              <a:t>13</a:t>
            </a:r>
            <a:endParaRPr lang="en-US" altLang="zh-CN" sz="1000"/>
          </a:p>
        </p:txBody>
      </p:sp>
      <p:sp>
        <p:nvSpPr>
          <p:cNvPr id="29" name="右箭头 28"/>
          <p:cNvSpPr/>
          <p:nvPr/>
        </p:nvSpPr>
        <p:spPr>
          <a:xfrm>
            <a:off x="3914140" y="3851275"/>
            <a:ext cx="963930" cy="1416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矩形 35"/>
          <p:cNvSpPr/>
          <p:nvPr/>
        </p:nvSpPr>
        <p:spPr>
          <a:xfrm>
            <a:off x="6045835" y="33388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nvSpPr>
        <p:spPr>
          <a:xfrm>
            <a:off x="6323965" y="33388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nvSpPr>
        <p:spPr>
          <a:xfrm>
            <a:off x="6602095" y="33388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nvSpPr>
        <p:spPr>
          <a:xfrm>
            <a:off x="6880225" y="33388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文本框 39"/>
          <p:cNvSpPr txBox="1"/>
          <p:nvPr/>
        </p:nvSpPr>
        <p:spPr>
          <a:xfrm>
            <a:off x="6045835" y="3320415"/>
            <a:ext cx="556260" cy="245110"/>
          </a:xfrm>
          <a:prstGeom prst="rect">
            <a:avLst/>
          </a:prstGeom>
          <a:noFill/>
        </p:spPr>
        <p:txBody>
          <a:bodyPr wrap="square" rtlCol="0">
            <a:spAutoFit/>
          </a:bodyPr>
          <a:p>
            <a:r>
              <a:rPr lang="en-US" altLang="zh-CN" sz="1000"/>
              <a:t>1</a:t>
            </a:r>
            <a:endParaRPr lang="en-US" altLang="zh-CN" sz="1000"/>
          </a:p>
        </p:txBody>
      </p:sp>
      <p:sp>
        <p:nvSpPr>
          <p:cNvPr id="41" name="文本框 40"/>
          <p:cNvSpPr txBox="1"/>
          <p:nvPr/>
        </p:nvSpPr>
        <p:spPr>
          <a:xfrm>
            <a:off x="6329680" y="3321685"/>
            <a:ext cx="321310" cy="245110"/>
          </a:xfrm>
          <a:prstGeom prst="rect">
            <a:avLst/>
          </a:prstGeom>
          <a:noFill/>
        </p:spPr>
        <p:txBody>
          <a:bodyPr wrap="square" rtlCol="0">
            <a:spAutoFit/>
          </a:bodyPr>
          <a:p>
            <a:r>
              <a:rPr lang="en-US" altLang="zh-CN" sz="1000"/>
              <a:t>2</a:t>
            </a:r>
            <a:endParaRPr lang="en-US" altLang="zh-CN" sz="1000"/>
          </a:p>
        </p:txBody>
      </p:sp>
      <p:sp>
        <p:nvSpPr>
          <p:cNvPr id="42" name="文本框 41"/>
          <p:cNvSpPr txBox="1"/>
          <p:nvPr/>
        </p:nvSpPr>
        <p:spPr>
          <a:xfrm>
            <a:off x="6602095" y="3321685"/>
            <a:ext cx="277495" cy="244475"/>
          </a:xfrm>
          <a:prstGeom prst="rect">
            <a:avLst/>
          </a:prstGeom>
          <a:noFill/>
        </p:spPr>
        <p:txBody>
          <a:bodyPr wrap="square" rtlCol="0">
            <a:noAutofit/>
          </a:bodyPr>
          <a:p>
            <a:r>
              <a:rPr lang="en-US" altLang="zh-CN" sz="1000"/>
              <a:t>3</a:t>
            </a:r>
            <a:endParaRPr lang="en-US" altLang="zh-CN" sz="1000"/>
          </a:p>
        </p:txBody>
      </p:sp>
      <p:sp>
        <p:nvSpPr>
          <p:cNvPr id="43" name="文本框 42"/>
          <p:cNvSpPr txBox="1"/>
          <p:nvPr/>
        </p:nvSpPr>
        <p:spPr>
          <a:xfrm>
            <a:off x="6879590" y="3320415"/>
            <a:ext cx="277495" cy="244475"/>
          </a:xfrm>
          <a:prstGeom prst="rect">
            <a:avLst/>
          </a:prstGeom>
          <a:noFill/>
        </p:spPr>
        <p:txBody>
          <a:bodyPr wrap="square" rtlCol="0">
            <a:noAutofit/>
          </a:bodyPr>
          <a:p>
            <a:r>
              <a:rPr lang="en-US" altLang="zh-CN" sz="1000"/>
              <a:t>4</a:t>
            </a:r>
            <a:endParaRPr lang="en-US" altLang="zh-CN" sz="1000"/>
          </a:p>
        </p:txBody>
      </p:sp>
      <p:sp>
        <p:nvSpPr>
          <p:cNvPr id="44" name="矩形 43"/>
          <p:cNvSpPr/>
          <p:nvPr/>
        </p:nvSpPr>
        <p:spPr>
          <a:xfrm>
            <a:off x="5768340" y="3338830"/>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文本框 44"/>
          <p:cNvSpPr txBox="1"/>
          <p:nvPr/>
        </p:nvSpPr>
        <p:spPr>
          <a:xfrm>
            <a:off x="5762625" y="3322320"/>
            <a:ext cx="277495" cy="244475"/>
          </a:xfrm>
          <a:prstGeom prst="rect">
            <a:avLst/>
          </a:prstGeom>
          <a:noFill/>
        </p:spPr>
        <p:txBody>
          <a:bodyPr wrap="square" rtlCol="0">
            <a:noAutofit/>
          </a:bodyPr>
          <a:p>
            <a:r>
              <a:rPr lang="en-US" altLang="zh-CN" sz="1000"/>
              <a:t>0</a:t>
            </a:r>
            <a:endParaRPr lang="en-US" altLang="zh-CN" sz="1000"/>
          </a:p>
        </p:txBody>
      </p:sp>
      <p:sp>
        <p:nvSpPr>
          <p:cNvPr id="48" name="矩形 47"/>
          <p:cNvSpPr/>
          <p:nvPr/>
        </p:nvSpPr>
        <p:spPr>
          <a:xfrm>
            <a:off x="5768340" y="35706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矩形 49"/>
          <p:cNvSpPr/>
          <p:nvPr/>
        </p:nvSpPr>
        <p:spPr>
          <a:xfrm>
            <a:off x="6046470" y="35706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矩形 50"/>
          <p:cNvSpPr/>
          <p:nvPr/>
        </p:nvSpPr>
        <p:spPr>
          <a:xfrm>
            <a:off x="6324600" y="35706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51"/>
          <p:cNvSpPr/>
          <p:nvPr/>
        </p:nvSpPr>
        <p:spPr>
          <a:xfrm>
            <a:off x="6602730" y="35706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nvSpPr>
        <p:spPr>
          <a:xfrm>
            <a:off x="6880860" y="35706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文本框 57"/>
          <p:cNvSpPr txBox="1"/>
          <p:nvPr/>
        </p:nvSpPr>
        <p:spPr>
          <a:xfrm>
            <a:off x="5762625" y="3540760"/>
            <a:ext cx="556260" cy="245110"/>
          </a:xfrm>
          <a:prstGeom prst="rect">
            <a:avLst/>
          </a:prstGeom>
          <a:noFill/>
        </p:spPr>
        <p:txBody>
          <a:bodyPr wrap="square" rtlCol="0">
            <a:spAutoFit/>
          </a:bodyPr>
          <a:p>
            <a:r>
              <a:rPr lang="en-US" altLang="zh-CN" sz="1000"/>
              <a:t>1</a:t>
            </a:r>
            <a:endParaRPr lang="en-US" altLang="zh-CN" sz="1000"/>
          </a:p>
        </p:txBody>
      </p:sp>
      <p:sp>
        <p:nvSpPr>
          <p:cNvPr id="60" name="文本框 59"/>
          <p:cNvSpPr txBox="1"/>
          <p:nvPr/>
        </p:nvSpPr>
        <p:spPr>
          <a:xfrm>
            <a:off x="6046470" y="3542030"/>
            <a:ext cx="321310" cy="245110"/>
          </a:xfrm>
          <a:prstGeom prst="rect">
            <a:avLst/>
          </a:prstGeom>
          <a:noFill/>
        </p:spPr>
        <p:txBody>
          <a:bodyPr wrap="square" rtlCol="0">
            <a:spAutoFit/>
          </a:bodyPr>
          <a:p>
            <a:r>
              <a:rPr lang="en-US" altLang="zh-CN" sz="1000"/>
              <a:t>2</a:t>
            </a:r>
            <a:endParaRPr lang="en-US" altLang="zh-CN" sz="1000"/>
          </a:p>
        </p:txBody>
      </p:sp>
      <p:sp>
        <p:nvSpPr>
          <p:cNvPr id="67" name="文本框 66"/>
          <p:cNvSpPr txBox="1"/>
          <p:nvPr/>
        </p:nvSpPr>
        <p:spPr>
          <a:xfrm>
            <a:off x="6874510" y="3542030"/>
            <a:ext cx="277495" cy="244475"/>
          </a:xfrm>
          <a:prstGeom prst="rect">
            <a:avLst/>
          </a:prstGeom>
          <a:noFill/>
        </p:spPr>
        <p:txBody>
          <a:bodyPr wrap="square" rtlCol="0">
            <a:noAutofit/>
          </a:bodyPr>
          <a:p>
            <a:r>
              <a:rPr lang="en-US" altLang="zh-CN" sz="1000"/>
              <a:t>5</a:t>
            </a:r>
            <a:endParaRPr lang="en-US" altLang="zh-CN" sz="1000"/>
          </a:p>
        </p:txBody>
      </p:sp>
      <p:sp>
        <p:nvSpPr>
          <p:cNvPr id="68" name="文本框 67"/>
          <p:cNvSpPr txBox="1"/>
          <p:nvPr/>
        </p:nvSpPr>
        <p:spPr>
          <a:xfrm>
            <a:off x="6318885" y="3542030"/>
            <a:ext cx="277495" cy="244475"/>
          </a:xfrm>
          <a:prstGeom prst="rect">
            <a:avLst/>
          </a:prstGeom>
          <a:noFill/>
        </p:spPr>
        <p:txBody>
          <a:bodyPr wrap="square" rtlCol="0">
            <a:noAutofit/>
          </a:bodyPr>
          <a:p>
            <a:r>
              <a:rPr lang="en-US" altLang="zh-CN" sz="1000"/>
              <a:t>3</a:t>
            </a:r>
            <a:endParaRPr lang="en-US" altLang="zh-CN" sz="1000"/>
          </a:p>
        </p:txBody>
      </p:sp>
      <p:sp>
        <p:nvSpPr>
          <p:cNvPr id="69" name="文本框 68"/>
          <p:cNvSpPr txBox="1"/>
          <p:nvPr/>
        </p:nvSpPr>
        <p:spPr>
          <a:xfrm>
            <a:off x="6596380" y="3540760"/>
            <a:ext cx="277495" cy="244475"/>
          </a:xfrm>
          <a:prstGeom prst="rect">
            <a:avLst/>
          </a:prstGeom>
          <a:noFill/>
        </p:spPr>
        <p:txBody>
          <a:bodyPr wrap="square" rtlCol="0">
            <a:noAutofit/>
          </a:bodyPr>
          <a:p>
            <a:r>
              <a:rPr lang="en-US" altLang="zh-CN" sz="1000"/>
              <a:t>4</a:t>
            </a:r>
            <a:endParaRPr lang="en-US" altLang="zh-CN" sz="1000"/>
          </a:p>
        </p:txBody>
      </p:sp>
      <p:sp>
        <p:nvSpPr>
          <p:cNvPr id="70" name="矩形 69"/>
          <p:cNvSpPr/>
          <p:nvPr/>
        </p:nvSpPr>
        <p:spPr>
          <a:xfrm>
            <a:off x="5767705" y="37985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矩形 70"/>
          <p:cNvSpPr/>
          <p:nvPr/>
        </p:nvSpPr>
        <p:spPr>
          <a:xfrm>
            <a:off x="6045835" y="37985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矩形 71"/>
          <p:cNvSpPr/>
          <p:nvPr/>
        </p:nvSpPr>
        <p:spPr>
          <a:xfrm>
            <a:off x="6323965" y="37985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矩形 72"/>
          <p:cNvSpPr/>
          <p:nvPr/>
        </p:nvSpPr>
        <p:spPr>
          <a:xfrm>
            <a:off x="6602095" y="37985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文本框 73"/>
          <p:cNvSpPr txBox="1"/>
          <p:nvPr/>
        </p:nvSpPr>
        <p:spPr>
          <a:xfrm>
            <a:off x="5773420" y="3781425"/>
            <a:ext cx="321310" cy="245110"/>
          </a:xfrm>
          <a:prstGeom prst="rect">
            <a:avLst/>
          </a:prstGeom>
          <a:noFill/>
        </p:spPr>
        <p:txBody>
          <a:bodyPr wrap="square" rtlCol="0">
            <a:spAutoFit/>
          </a:bodyPr>
          <a:p>
            <a:r>
              <a:rPr lang="en-US" altLang="zh-CN" sz="1000"/>
              <a:t>2</a:t>
            </a:r>
            <a:endParaRPr lang="en-US" altLang="zh-CN" sz="1000"/>
          </a:p>
        </p:txBody>
      </p:sp>
      <p:sp>
        <p:nvSpPr>
          <p:cNvPr id="75" name="文本框 74"/>
          <p:cNvSpPr txBox="1"/>
          <p:nvPr/>
        </p:nvSpPr>
        <p:spPr>
          <a:xfrm>
            <a:off x="6601460" y="3781425"/>
            <a:ext cx="277495" cy="244475"/>
          </a:xfrm>
          <a:prstGeom prst="rect">
            <a:avLst/>
          </a:prstGeom>
          <a:noFill/>
        </p:spPr>
        <p:txBody>
          <a:bodyPr wrap="square" rtlCol="0">
            <a:noAutofit/>
          </a:bodyPr>
          <a:p>
            <a:r>
              <a:rPr lang="en-US" altLang="zh-CN" sz="1000"/>
              <a:t>5</a:t>
            </a:r>
            <a:endParaRPr lang="en-US" altLang="zh-CN" sz="1000"/>
          </a:p>
        </p:txBody>
      </p:sp>
      <p:sp>
        <p:nvSpPr>
          <p:cNvPr id="76" name="文本框 75"/>
          <p:cNvSpPr txBox="1"/>
          <p:nvPr/>
        </p:nvSpPr>
        <p:spPr>
          <a:xfrm>
            <a:off x="6045835" y="3781425"/>
            <a:ext cx="277495" cy="244475"/>
          </a:xfrm>
          <a:prstGeom prst="rect">
            <a:avLst/>
          </a:prstGeom>
          <a:noFill/>
        </p:spPr>
        <p:txBody>
          <a:bodyPr wrap="square" rtlCol="0">
            <a:noAutofit/>
          </a:bodyPr>
          <a:p>
            <a:r>
              <a:rPr lang="en-US" altLang="zh-CN" sz="1000"/>
              <a:t>3</a:t>
            </a:r>
            <a:endParaRPr lang="en-US" altLang="zh-CN" sz="1000"/>
          </a:p>
        </p:txBody>
      </p:sp>
      <p:sp>
        <p:nvSpPr>
          <p:cNvPr id="77" name="文本框 76"/>
          <p:cNvSpPr txBox="1"/>
          <p:nvPr/>
        </p:nvSpPr>
        <p:spPr>
          <a:xfrm>
            <a:off x="6323330" y="3780155"/>
            <a:ext cx="277495" cy="244475"/>
          </a:xfrm>
          <a:prstGeom prst="rect">
            <a:avLst/>
          </a:prstGeom>
          <a:noFill/>
        </p:spPr>
        <p:txBody>
          <a:bodyPr wrap="square" rtlCol="0">
            <a:noAutofit/>
          </a:bodyPr>
          <a:p>
            <a:r>
              <a:rPr lang="en-US" altLang="zh-CN" sz="1000"/>
              <a:t>4</a:t>
            </a:r>
            <a:endParaRPr lang="en-US" altLang="zh-CN" sz="1000"/>
          </a:p>
        </p:txBody>
      </p:sp>
      <p:sp>
        <p:nvSpPr>
          <p:cNvPr id="78" name="矩形 77"/>
          <p:cNvSpPr/>
          <p:nvPr/>
        </p:nvSpPr>
        <p:spPr>
          <a:xfrm>
            <a:off x="6878320" y="3798570"/>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文本框 78"/>
          <p:cNvSpPr txBox="1"/>
          <p:nvPr/>
        </p:nvSpPr>
        <p:spPr>
          <a:xfrm>
            <a:off x="6885940" y="3784600"/>
            <a:ext cx="277495" cy="244475"/>
          </a:xfrm>
          <a:prstGeom prst="rect">
            <a:avLst/>
          </a:prstGeom>
          <a:noFill/>
        </p:spPr>
        <p:txBody>
          <a:bodyPr wrap="square" rtlCol="0">
            <a:noAutofit/>
          </a:bodyPr>
          <a:p>
            <a:r>
              <a:rPr lang="en-US" altLang="zh-CN" sz="1000"/>
              <a:t>0</a:t>
            </a:r>
            <a:endParaRPr lang="en-US" altLang="zh-CN" sz="1000"/>
          </a:p>
        </p:txBody>
      </p:sp>
      <p:sp>
        <p:nvSpPr>
          <p:cNvPr id="80" name="矩形 79"/>
          <p:cNvSpPr/>
          <p:nvPr/>
        </p:nvSpPr>
        <p:spPr>
          <a:xfrm>
            <a:off x="5277485" y="3357245"/>
            <a:ext cx="278130" cy="209550"/>
          </a:xfrm>
          <a:prstGeom prst="rect">
            <a:avLst/>
          </a:prstGeom>
          <a:solidFill>
            <a:srgbClr val="92D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2" name="矩形 81"/>
          <p:cNvSpPr/>
          <p:nvPr/>
        </p:nvSpPr>
        <p:spPr>
          <a:xfrm>
            <a:off x="5278120" y="3566160"/>
            <a:ext cx="278130" cy="209550"/>
          </a:xfrm>
          <a:prstGeom prst="rect">
            <a:avLst/>
          </a:prstGeom>
          <a:solidFill>
            <a:srgbClr val="92D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3" name="矩形 82"/>
          <p:cNvSpPr/>
          <p:nvPr/>
        </p:nvSpPr>
        <p:spPr>
          <a:xfrm>
            <a:off x="5276215" y="3776980"/>
            <a:ext cx="278130" cy="209550"/>
          </a:xfrm>
          <a:prstGeom prst="rect">
            <a:avLst/>
          </a:prstGeom>
          <a:solidFill>
            <a:srgbClr val="92D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矩形 84"/>
          <p:cNvSpPr/>
          <p:nvPr/>
        </p:nvSpPr>
        <p:spPr>
          <a:xfrm>
            <a:off x="1607820" y="3286125"/>
            <a:ext cx="1488440" cy="273050"/>
          </a:xfrm>
          <a:prstGeom prst="rect">
            <a:avLst/>
          </a:prstGeom>
          <a:noFill/>
          <a:ln w="19050">
            <a:solidFill>
              <a:srgbClr val="FF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文本框 85"/>
          <p:cNvSpPr txBox="1"/>
          <p:nvPr/>
        </p:nvSpPr>
        <p:spPr>
          <a:xfrm>
            <a:off x="5278755" y="3338830"/>
            <a:ext cx="277495" cy="244475"/>
          </a:xfrm>
          <a:prstGeom prst="rect">
            <a:avLst/>
          </a:prstGeom>
          <a:noFill/>
        </p:spPr>
        <p:txBody>
          <a:bodyPr wrap="square" rtlCol="0">
            <a:noAutofit/>
          </a:bodyPr>
          <a:p>
            <a:r>
              <a:rPr lang="en-US" altLang="zh-CN" sz="1000"/>
              <a:t>2</a:t>
            </a:r>
            <a:endParaRPr lang="en-US" altLang="zh-CN" sz="1000"/>
          </a:p>
        </p:txBody>
      </p:sp>
      <p:sp>
        <p:nvSpPr>
          <p:cNvPr id="87" name="文本框 86"/>
          <p:cNvSpPr txBox="1"/>
          <p:nvPr/>
        </p:nvSpPr>
        <p:spPr>
          <a:xfrm>
            <a:off x="5281295" y="3559175"/>
            <a:ext cx="277495" cy="244475"/>
          </a:xfrm>
          <a:prstGeom prst="rect">
            <a:avLst/>
          </a:prstGeom>
          <a:noFill/>
        </p:spPr>
        <p:txBody>
          <a:bodyPr wrap="square" rtlCol="0">
            <a:noAutofit/>
          </a:bodyPr>
          <a:p>
            <a:r>
              <a:rPr lang="en-US" altLang="zh-CN" sz="1000"/>
              <a:t>1</a:t>
            </a:r>
            <a:endParaRPr lang="en-US" altLang="zh-CN" sz="1000"/>
          </a:p>
        </p:txBody>
      </p:sp>
      <p:sp>
        <p:nvSpPr>
          <p:cNvPr id="88" name="文本框 87"/>
          <p:cNvSpPr txBox="1"/>
          <p:nvPr/>
        </p:nvSpPr>
        <p:spPr>
          <a:xfrm>
            <a:off x="5287010" y="3759835"/>
            <a:ext cx="277495" cy="244475"/>
          </a:xfrm>
          <a:prstGeom prst="rect">
            <a:avLst/>
          </a:prstGeom>
          <a:noFill/>
        </p:spPr>
        <p:txBody>
          <a:bodyPr wrap="square" rtlCol="0">
            <a:noAutofit/>
          </a:bodyPr>
          <a:p>
            <a:r>
              <a:rPr lang="en-US" altLang="zh-CN" sz="1000"/>
              <a:t>0</a:t>
            </a:r>
            <a:endParaRPr lang="en-US" altLang="zh-CN" sz="1000"/>
          </a:p>
        </p:txBody>
      </p:sp>
      <p:sp>
        <p:nvSpPr>
          <p:cNvPr id="89" name="矩形 88"/>
          <p:cNvSpPr/>
          <p:nvPr/>
        </p:nvSpPr>
        <p:spPr>
          <a:xfrm>
            <a:off x="5774055"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文本框 89"/>
          <p:cNvSpPr txBox="1"/>
          <p:nvPr/>
        </p:nvSpPr>
        <p:spPr>
          <a:xfrm>
            <a:off x="5780405" y="4193540"/>
            <a:ext cx="277495" cy="244475"/>
          </a:xfrm>
          <a:prstGeom prst="rect">
            <a:avLst/>
          </a:prstGeom>
          <a:noFill/>
        </p:spPr>
        <p:txBody>
          <a:bodyPr wrap="square" rtlCol="0">
            <a:noAutofit/>
          </a:bodyPr>
          <a:p>
            <a:r>
              <a:rPr lang="en-US" altLang="zh-CN" sz="1000"/>
              <a:t>1</a:t>
            </a:r>
            <a:endParaRPr lang="en-US" altLang="zh-CN" sz="1000"/>
          </a:p>
        </p:txBody>
      </p:sp>
      <p:sp>
        <p:nvSpPr>
          <p:cNvPr id="91" name="矩形 90"/>
          <p:cNvSpPr/>
          <p:nvPr/>
        </p:nvSpPr>
        <p:spPr>
          <a:xfrm>
            <a:off x="6052185" y="4214495"/>
            <a:ext cx="278130" cy="20828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2" name="文本框 91"/>
          <p:cNvSpPr txBox="1"/>
          <p:nvPr/>
        </p:nvSpPr>
        <p:spPr>
          <a:xfrm>
            <a:off x="6057900" y="4194810"/>
            <a:ext cx="277495" cy="244475"/>
          </a:xfrm>
          <a:prstGeom prst="rect">
            <a:avLst/>
          </a:prstGeom>
          <a:noFill/>
        </p:spPr>
        <p:txBody>
          <a:bodyPr wrap="square" rtlCol="0">
            <a:noAutofit/>
          </a:bodyPr>
          <a:p>
            <a:r>
              <a:rPr lang="en-US" altLang="zh-CN" sz="1000"/>
              <a:t>4</a:t>
            </a:r>
            <a:endParaRPr lang="en-US" altLang="zh-CN" sz="1000"/>
          </a:p>
        </p:txBody>
      </p:sp>
      <p:sp>
        <p:nvSpPr>
          <p:cNvPr id="93" name="矩形 92"/>
          <p:cNvSpPr/>
          <p:nvPr/>
        </p:nvSpPr>
        <p:spPr>
          <a:xfrm>
            <a:off x="6329680"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文本框 93"/>
          <p:cNvSpPr txBox="1"/>
          <p:nvPr/>
        </p:nvSpPr>
        <p:spPr>
          <a:xfrm>
            <a:off x="6329680" y="4193540"/>
            <a:ext cx="277495" cy="244475"/>
          </a:xfrm>
          <a:prstGeom prst="rect">
            <a:avLst/>
          </a:prstGeom>
          <a:noFill/>
        </p:spPr>
        <p:txBody>
          <a:bodyPr wrap="square" rtlCol="0">
            <a:noAutofit/>
          </a:bodyPr>
          <a:p>
            <a:r>
              <a:rPr lang="en-US" altLang="zh-CN" sz="1000"/>
              <a:t>7</a:t>
            </a:r>
            <a:endParaRPr lang="en-US" altLang="zh-CN" sz="1000"/>
          </a:p>
        </p:txBody>
      </p:sp>
      <p:sp>
        <p:nvSpPr>
          <p:cNvPr id="95" name="矩形 94"/>
          <p:cNvSpPr/>
          <p:nvPr/>
        </p:nvSpPr>
        <p:spPr>
          <a:xfrm>
            <a:off x="6609080"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文本框 95"/>
          <p:cNvSpPr txBox="1"/>
          <p:nvPr/>
        </p:nvSpPr>
        <p:spPr>
          <a:xfrm>
            <a:off x="6590665" y="4194810"/>
            <a:ext cx="351790" cy="244475"/>
          </a:xfrm>
          <a:prstGeom prst="rect">
            <a:avLst/>
          </a:prstGeom>
          <a:noFill/>
        </p:spPr>
        <p:txBody>
          <a:bodyPr wrap="square" rtlCol="0">
            <a:noAutofit/>
          </a:bodyPr>
          <a:p>
            <a:r>
              <a:rPr lang="en-US" altLang="zh-CN" sz="1000"/>
              <a:t>10</a:t>
            </a:r>
            <a:endParaRPr lang="en-US" altLang="zh-CN" sz="1000"/>
          </a:p>
        </p:txBody>
      </p:sp>
      <p:sp>
        <p:nvSpPr>
          <p:cNvPr id="97" name="矩形 96"/>
          <p:cNvSpPr/>
          <p:nvPr/>
        </p:nvSpPr>
        <p:spPr>
          <a:xfrm>
            <a:off x="6885305" y="42106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文本框 97"/>
          <p:cNvSpPr txBox="1"/>
          <p:nvPr/>
        </p:nvSpPr>
        <p:spPr>
          <a:xfrm>
            <a:off x="6848475" y="4194810"/>
            <a:ext cx="334010" cy="244475"/>
          </a:xfrm>
          <a:prstGeom prst="rect">
            <a:avLst/>
          </a:prstGeom>
          <a:noFill/>
        </p:spPr>
        <p:txBody>
          <a:bodyPr wrap="square" rtlCol="0">
            <a:noAutofit/>
          </a:bodyPr>
          <a:p>
            <a:r>
              <a:rPr lang="en-US" altLang="zh-CN" sz="1000"/>
              <a:t>13</a:t>
            </a:r>
            <a:endParaRPr lang="en-US" altLang="zh-CN" sz="1000"/>
          </a:p>
        </p:txBody>
      </p:sp>
      <p:pic>
        <p:nvPicPr>
          <p:cNvPr id="81" name="图片 80"/>
          <p:cNvPicPr>
            <a:picLocks noChangeAspect="1"/>
          </p:cNvPicPr>
          <p:nvPr/>
        </p:nvPicPr>
        <p:blipFill>
          <a:blip r:embed="rId3"/>
          <a:stretch>
            <a:fillRect/>
          </a:stretch>
        </p:blipFill>
        <p:spPr>
          <a:xfrm>
            <a:off x="1253490" y="3227705"/>
            <a:ext cx="247650" cy="342900"/>
          </a:xfrm>
          <a:prstGeom prst="rect">
            <a:avLst/>
          </a:prstGeom>
        </p:spPr>
      </p:pic>
      <p:pic>
        <p:nvPicPr>
          <p:cNvPr id="84" name="图片 83"/>
          <p:cNvPicPr>
            <a:picLocks noChangeAspect="1"/>
          </p:cNvPicPr>
          <p:nvPr/>
        </p:nvPicPr>
        <p:blipFill>
          <a:blip r:embed="rId4"/>
          <a:stretch>
            <a:fillRect/>
          </a:stretch>
        </p:blipFill>
        <p:spPr>
          <a:xfrm>
            <a:off x="7182485" y="3230880"/>
            <a:ext cx="247650" cy="352425"/>
          </a:xfrm>
          <a:prstGeom prst="rect">
            <a:avLst/>
          </a:prstGeom>
        </p:spPr>
      </p:pic>
      <p:pic>
        <p:nvPicPr>
          <p:cNvPr id="101" name="图片 100"/>
          <p:cNvPicPr>
            <a:picLocks noChangeAspect="1"/>
          </p:cNvPicPr>
          <p:nvPr/>
        </p:nvPicPr>
        <p:blipFill>
          <a:blip r:embed="rId5"/>
          <a:srcRect l="4058" t="12929"/>
          <a:stretch>
            <a:fillRect/>
          </a:stretch>
        </p:blipFill>
        <p:spPr>
          <a:xfrm>
            <a:off x="7219950" y="3547745"/>
            <a:ext cx="210185" cy="273685"/>
          </a:xfrm>
          <a:prstGeom prst="rect">
            <a:avLst/>
          </a:prstGeom>
        </p:spPr>
      </p:pic>
      <p:pic>
        <p:nvPicPr>
          <p:cNvPr id="102" name="图片 101"/>
          <p:cNvPicPr>
            <a:picLocks noChangeAspect="1"/>
          </p:cNvPicPr>
          <p:nvPr/>
        </p:nvPicPr>
        <p:blipFill>
          <a:blip r:embed="rId6"/>
          <a:stretch>
            <a:fillRect/>
          </a:stretch>
        </p:blipFill>
        <p:spPr>
          <a:xfrm>
            <a:off x="7211060" y="3775710"/>
            <a:ext cx="219075" cy="285750"/>
          </a:xfrm>
          <a:prstGeom prst="rect">
            <a:avLst/>
          </a:prstGeom>
        </p:spPr>
      </p:pic>
      <p:pic>
        <p:nvPicPr>
          <p:cNvPr id="2" name="图片 1" descr="微信图片_20240806102442"/>
          <p:cNvPicPr>
            <a:picLocks noChangeAspect="1"/>
          </p:cNvPicPr>
          <p:nvPr/>
        </p:nvPicPr>
        <p:blipFill>
          <a:blip r:embed="rId7"/>
          <a:stretch>
            <a:fillRect/>
          </a:stretch>
        </p:blipFill>
        <p:spPr>
          <a:xfrm>
            <a:off x="7210425" y="0"/>
            <a:ext cx="1933575" cy="464820"/>
          </a:xfrm>
          <a:prstGeom prst="rect">
            <a:avLst/>
          </a:prstGeom>
        </p:spPr>
      </p:pic>
      <p:sp>
        <p:nvSpPr>
          <p:cNvPr id="30" name="文本框 29"/>
          <p:cNvSpPr txBox="1"/>
          <p:nvPr/>
        </p:nvSpPr>
        <p:spPr>
          <a:xfrm>
            <a:off x="8734425" y="4878070"/>
            <a:ext cx="370840" cy="299085"/>
          </a:xfrm>
          <a:prstGeom prst="rect">
            <a:avLst/>
          </a:prstGeom>
          <a:noFill/>
        </p:spPr>
        <p:txBody>
          <a:bodyPr wrap="square" rtlCol="0">
            <a:spAutoFit/>
          </a:bodyPr>
          <a:p>
            <a:r>
              <a:rPr lang="en-US" altLang="zh-CN"/>
              <a:t>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0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80"/>
                                        </p:tgtEl>
                                        <p:attrNameLst>
                                          <p:attrName>style.visibility</p:attrName>
                                        </p:attrNameLst>
                                      </p:cBhvr>
                                      <p:to>
                                        <p:strVal val="visible"/>
                                      </p:to>
                                    </p:set>
                                    <p:anim calcmode="lin" valueType="num">
                                      <p:cBhvr additive="base">
                                        <p:cTn id="153" dur="500" fill="hold"/>
                                        <p:tgtEl>
                                          <p:spTgt spid="80"/>
                                        </p:tgtEl>
                                        <p:attrNameLst>
                                          <p:attrName>ppt_x</p:attrName>
                                        </p:attrNameLst>
                                      </p:cBhvr>
                                      <p:tavLst>
                                        <p:tav tm="0">
                                          <p:val>
                                            <p:strVal val="#ppt_x"/>
                                          </p:val>
                                        </p:tav>
                                        <p:tav tm="100000">
                                          <p:val>
                                            <p:strVal val="#ppt_x"/>
                                          </p:val>
                                        </p:tav>
                                      </p:tavLst>
                                    </p:anim>
                                    <p:anim calcmode="lin" valueType="num">
                                      <p:cBhvr additive="base">
                                        <p:cTn id="154" dur="500" fill="hold"/>
                                        <p:tgtEl>
                                          <p:spTgt spid="80"/>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82"/>
                                        </p:tgtEl>
                                        <p:attrNameLst>
                                          <p:attrName>style.visibility</p:attrName>
                                        </p:attrNameLst>
                                      </p:cBhvr>
                                      <p:to>
                                        <p:strVal val="visible"/>
                                      </p:to>
                                    </p:set>
                                    <p:anim calcmode="lin" valueType="num">
                                      <p:cBhvr additive="base">
                                        <p:cTn id="157" dur="500" fill="hold"/>
                                        <p:tgtEl>
                                          <p:spTgt spid="82"/>
                                        </p:tgtEl>
                                        <p:attrNameLst>
                                          <p:attrName>ppt_x</p:attrName>
                                        </p:attrNameLst>
                                      </p:cBhvr>
                                      <p:tavLst>
                                        <p:tav tm="0">
                                          <p:val>
                                            <p:strVal val="#ppt_x"/>
                                          </p:val>
                                        </p:tav>
                                        <p:tav tm="100000">
                                          <p:val>
                                            <p:strVal val="#ppt_x"/>
                                          </p:val>
                                        </p:tav>
                                      </p:tavLst>
                                    </p:anim>
                                    <p:anim calcmode="lin" valueType="num">
                                      <p:cBhvr additive="base">
                                        <p:cTn id="158" dur="500" fill="hold"/>
                                        <p:tgtEl>
                                          <p:spTgt spid="82"/>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83"/>
                                        </p:tgtEl>
                                        <p:attrNameLst>
                                          <p:attrName>style.visibility</p:attrName>
                                        </p:attrNameLst>
                                      </p:cBhvr>
                                      <p:to>
                                        <p:strVal val="visible"/>
                                      </p:to>
                                    </p:set>
                                    <p:anim calcmode="lin" valueType="num">
                                      <p:cBhvr additive="base">
                                        <p:cTn id="161" dur="500" fill="hold"/>
                                        <p:tgtEl>
                                          <p:spTgt spid="83"/>
                                        </p:tgtEl>
                                        <p:attrNameLst>
                                          <p:attrName>ppt_x</p:attrName>
                                        </p:attrNameLst>
                                      </p:cBhvr>
                                      <p:tavLst>
                                        <p:tav tm="0">
                                          <p:val>
                                            <p:strVal val="#ppt_x"/>
                                          </p:val>
                                        </p:tav>
                                        <p:tav tm="100000">
                                          <p:val>
                                            <p:strVal val="#ppt_x"/>
                                          </p:val>
                                        </p:tav>
                                      </p:tavLst>
                                    </p:anim>
                                    <p:anim calcmode="lin" valueType="num">
                                      <p:cBhvr additive="base">
                                        <p:cTn id="162" dur="500" fill="hold"/>
                                        <p:tgtEl>
                                          <p:spTgt spid="83"/>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86"/>
                                        </p:tgtEl>
                                        <p:attrNameLst>
                                          <p:attrName>style.visibility</p:attrName>
                                        </p:attrNameLst>
                                      </p:cBhvr>
                                      <p:to>
                                        <p:strVal val="visible"/>
                                      </p:to>
                                    </p:set>
                                    <p:anim calcmode="lin" valueType="num">
                                      <p:cBhvr additive="base">
                                        <p:cTn id="165" dur="500" fill="hold"/>
                                        <p:tgtEl>
                                          <p:spTgt spid="86"/>
                                        </p:tgtEl>
                                        <p:attrNameLst>
                                          <p:attrName>ppt_x</p:attrName>
                                        </p:attrNameLst>
                                      </p:cBhvr>
                                      <p:tavLst>
                                        <p:tav tm="0">
                                          <p:val>
                                            <p:strVal val="#ppt_x"/>
                                          </p:val>
                                        </p:tav>
                                        <p:tav tm="100000">
                                          <p:val>
                                            <p:strVal val="#ppt_x"/>
                                          </p:val>
                                        </p:tav>
                                      </p:tavLst>
                                    </p:anim>
                                    <p:anim calcmode="lin" valueType="num">
                                      <p:cBhvr additive="base">
                                        <p:cTn id="166" dur="500" fill="hold"/>
                                        <p:tgtEl>
                                          <p:spTgt spid="86"/>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87"/>
                                        </p:tgtEl>
                                        <p:attrNameLst>
                                          <p:attrName>style.visibility</p:attrName>
                                        </p:attrNameLst>
                                      </p:cBhvr>
                                      <p:to>
                                        <p:strVal val="visible"/>
                                      </p:to>
                                    </p:set>
                                    <p:anim calcmode="lin" valueType="num">
                                      <p:cBhvr additive="base">
                                        <p:cTn id="169" dur="500" fill="hold"/>
                                        <p:tgtEl>
                                          <p:spTgt spid="87"/>
                                        </p:tgtEl>
                                        <p:attrNameLst>
                                          <p:attrName>ppt_x</p:attrName>
                                        </p:attrNameLst>
                                      </p:cBhvr>
                                      <p:tavLst>
                                        <p:tav tm="0">
                                          <p:val>
                                            <p:strVal val="#ppt_x"/>
                                          </p:val>
                                        </p:tav>
                                        <p:tav tm="100000">
                                          <p:val>
                                            <p:strVal val="#ppt_x"/>
                                          </p:val>
                                        </p:tav>
                                      </p:tavLst>
                                    </p:anim>
                                    <p:anim calcmode="lin" valueType="num">
                                      <p:cBhvr additive="base">
                                        <p:cTn id="170" dur="500" fill="hold"/>
                                        <p:tgtEl>
                                          <p:spTgt spid="87"/>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88"/>
                                        </p:tgtEl>
                                        <p:attrNameLst>
                                          <p:attrName>style.visibility</p:attrName>
                                        </p:attrNameLst>
                                      </p:cBhvr>
                                      <p:to>
                                        <p:strVal val="visible"/>
                                      </p:to>
                                    </p:set>
                                    <p:anim calcmode="lin" valueType="num">
                                      <p:cBhvr additive="base">
                                        <p:cTn id="173" dur="500" fill="hold"/>
                                        <p:tgtEl>
                                          <p:spTgt spid="88"/>
                                        </p:tgtEl>
                                        <p:attrNameLst>
                                          <p:attrName>ppt_x</p:attrName>
                                        </p:attrNameLst>
                                      </p:cBhvr>
                                      <p:tavLst>
                                        <p:tav tm="0">
                                          <p:val>
                                            <p:strVal val="#ppt_x"/>
                                          </p:val>
                                        </p:tav>
                                        <p:tav tm="100000">
                                          <p:val>
                                            <p:strVal val="#ppt_x"/>
                                          </p:val>
                                        </p:tav>
                                      </p:tavLst>
                                    </p:anim>
                                    <p:anim calcmode="lin" valueType="num">
                                      <p:cBhvr additive="base">
                                        <p:cTn id="17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9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93"/>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9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9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11" grpId="0" bldLvl="0" animBg="1"/>
      <p:bldP spid="12" grpId="0" bldLvl="0" animBg="1"/>
      <p:bldP spid="13" grpId="0" bldLvl="0" animBg="1"/>
      <p:bldP spid="14" grpId="0"/>
      <p:bldP spid="15" grpId="0"/>
      <p:bldP spid="16" grpId="0"/>
      <p:bldP spid="18" grpId="0"/>
      <p:bldP spid="19" grpId="0"/>
      <p:bldP spid="24" grpId="0" bldLvl="0" animBg="1"/>
      <p:bldP spid="25" grpId="0" bldLvl="0" animBg="1"/>
      <p:bldP spid="26" grpId="0"/>
      <p:bldP spid="8" grpId="0"/>
      <p:bldP spid="34" grpId="0" bldLvl="0" animBg="1"/>
      <p:bldP spid="35" grpId="0"/>
      <p:bldP spid="47" grpId="0" bldLvl="0" animBg="1"/>
      <p:bldP spid="46" grpId="0"/>
      <p:bldP spid="9" grpId="0" bldLvl="0" animBg="1"/>
      <p:bldP spid="17" grpId="0" bldLvl="0" animBg="1"/>
      <p:bldP spid="20" grpId="0" bldLvl="0" animBg="1"/>
      <p:bldP spid="21" grpId="0"/>
      <p:bldP spid="22" grpId="0"/>
      <p:bldP spid="23" grpId="0"/>
      <p:bldP spid="56" grpId="0" bldLvl="0" animBg="1"/>
      <p:bldP spid="57" grpId="0"/>
      <p:bldP spid="63" grpId="0" bldLvl="0" animBg="1"/>
      <p:bldP spid="64" grpId="0"/>
      <p:bldP spid="65" grpId="0" bldLvl="0" animBg="1"/>
      <p:bldP spid="66" grpId="0"/>
      <p:bldP spid="85" grpId="0" bldLvl="0" animBg="1"/>
      <p:bldP spid="29" grpId="0" bldLvl="0" animBg="1"/>
      <p:bldP spid="36" grpId="0" bldLvl="0" animBg="1"/>
      <p:bldP spid="37" grpId="0" bldLvl="0" animBg="1"/>
      <p:bldP spid="38" grpId="0" bldLvl="0" animBg="1"/>
      <p:bldP spid="39" grpId="0" bldLvl="0" animBg="1"/>
      <p:bldP spid="44" grpId="0" bldLvl="0" animBg="1"/>
      <p:bldP spid="48" grpId="0" bldLvl="0" animBg="1"/>
      <p:bldP spid="50" grpId="0" bldLvl="0" animBg="1"/>
      <p:bldP spid="51" grpId="0" bldLvl="0" animBg="1"/>
      <p:bldP spid="52" grpId="0" bldLvl="0" animBg="1"/>
      <p:bldP spid="53" grpId="0" bldLvl="0" animBg="1"/>
      <p:bldP spid="70" grpId="0" bldLvl="0" animBg="1"/>
      <p:bldP spid="71" grpId="0" bldLvl="0" animBg="1"/>
      <p:bldP spid="72" grpId="0" bldLvl="0" animBg="1"/>
      <p:bldP spid="73" grpId="0" bldLvl="0" animBg="1"/>
      <p:bldP spid="78" grpId="0" bldLvl="0" animBg="1"/>
      <p:bldP spid="80" grpId="0" bldLvl="0" animBg="1"/>
      <p:bldP spid="82" grpId="0" bldLvl="0" animBg="1"/>
      <p:bldP spid="83" grpId="0" bldLvl="0" animBg="1"/>
      <p:bldP spid="86" grpId="0"/>
      <p:bldP spid="87" grpId="0"/>
      <p:bldP spid="88" grpId="0"/>
      <p:bldP spid="89" grpId="0" bldLvl="0" animBg="1"/>
      <p:bldP spid="90" grpId="0"/>
      <p:bldP spid="91" grpId="0" bldLvl="0" animBg="1"/>
      <p:bldP spid="92" grpId="0"/>
      <p:bldP spid="93" grpId="0" bldLvl="0" animBg="1"/>
      <p:bldP spid="94" grpId="0"/>
      <p:bldP spid="95" grpId="0" bldLvl="0" animBg="1"/>
      <p:bldP spid="96" grpId="0"/>
      <p:bldP spid="97" grpId="0" bldLvl="0" animBg="1"/>
      <p:bldP spid="98" grpId="0"/>
      <p:bldP spid="40" grpId="0"/>
      <p:bldP spid="41" grpId="0"/>
      <p:bldP spid="42" grpId="0"/>
      <p:bldP spid="43" grpId="0"/>
      <p:bldP spid="45" grpId="0"/>
      <p:bldP spid="58" grpId="0"/>
      <p:bldP spid="60" grpId="0"/>
      <p:bldP spid="67" grpId="0"/>
      <p:bldP spid="68" grpId="0"/>
      <p:bldP spid="69" grpId="0"/>
      <p:bldP spid="74" grpId="0"/>
      <p:bldP spid="75" grpId="0"/>
      <p:bldP spid="76" grpId="0"/>
      <p:bldP spid="77" grpId="0"/>
      <p:bldP spid="79" grpId="0"/>
    </p:bldLst>
  </p:timing>
</p:sld>
</file>

<file path=ppt/tags/tag1.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0.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1.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2.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3.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4.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5.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6.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7.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8.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9.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0.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DIAGRAM_VIRTUALLY_FRAME" val="{&quot;height&quot;:43.7,&quot;left&quot;:70.9,&quot;top&quot;:144.4,&quot;width&quot;:227.1}"/>
</p:tagLst>
</file>

<file path=ppt/tags/tag3.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30.xml><?xml version="1.0" encoding="utf-8"?>
<p:tagLst xmlns:p="http://schemas.openxmlformats.org/presentationml/2006/main">
  <p:tag name="KSO_WM_DIAGRAM_VIRTUALLY_FRAME" val="{&quot;height&quot;:43.7,&quot;left&quot;:70.9,&quot;top&quot;:144.4,&quot;width&quot;:227.1}"/>
</p:tagLst>
</file>

<file path=ppt/tags/tag31.xml><?xml version="1.0" encoding="utf-8"?>
<p:tagLst xmlns:p="http://schemas.openxmlformats.org/presentationml/2006/main">
  <p:tag name="KSO_WM_DIAGRAM_VIRTUALLY_FRAME" val="{&quot;height&quot;:43.7,&quot;left&quot;:70.9,&quot;top&quot;:144.4,&quot;width&quot;:227.1}"/>
</p:tagLst>
</file>

<file path=ppt/tags/tag32.xml><?xml version="1.0" encoding="utf-8"?>
<p:tagLst xmlns:p="http://schemas.openxmlformats.org/presentationml/2006/main">
  <p:tag name="KSO_WM_DIAGRAM_VIRTUALLY_FRAME" val="{&quot;height&quot;:43.7,&quot;left&quot;:70.9,&quot;top&quot;:144.4,&quot;width&quot;:227.1}"/>
</p:tagLst>
</file>

<file path=ppt/tags/tag33.xml><?xml version="1.0" encoding="utf-8"?>
<p:tagLst xmlns:p="http://schemas.openxmlformats.org/presentationml/2006/main">
  <p:tag name="KSO_WM_DIAGRAM_VIRTUALLY_FRAME" val="{&quot;height&quot;:43.7,&quot;left&quot;:70.9,&quot;top&quot;:144.4,&quot;width&quot;:227.1}"/>
</p:tagLst>
</file>

<file path=ppt/tags/tag34.xml><?xml version="1.0" encoding="utf-8"?>
<p:tagLst xmlns:p="http://schemas.openxmlformats.org/presentationml/2006/main">
  <p:tag name="KSO_WM_DIAGRAM_VIRTUALLY_FRAME" val="{&quot;height&quot;:43.7,&quot;left&quot;:70.9,&quot;top&quot;:144.4,&quot;width&quot;:227.1}"/>
</p:tagLst>
</file>

<file path=ppt/tags/tag35.xml><?xml version="1.0" encoding="utf-8"?>
<p:tagLst xmlns:p="http://schemas.openxmlformats.org/presentationml/2006/main">
  <p:tag name="KSO_WM_DIAGRAM_VIRTUALLY_FRAME" val="{&quot;height&quot;:43.7,&quot;left&quot;:70.9,&quot;top&quot;:144.4,&quot;width&quot;:227.1}"/>
</p:tagLst>
</file>

<file path=ppt/tags/tag36.xml><?xml version="1.0" encoding="utf-8"?>
<p:tagLst xmlns:p="http://schemas.openxmlformats.org/presentationml/2006/main">
  <p:tag name="KSO_WM_DIAGRAM_VIRTUALLY_FRAME" val="{&quot;height&quot;:43.7,&quot;left&quot;:70.9,&quot;top&quot;:144.4,&quot;width&quot;:227.1}"/>
</p:tagLst>
</file>

<file path=ppt/tags/tag37.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DJiMjU4MTkyMWE1ZjUxOTMxOWRkNGVmYWIxOTk3ODEifQ=="/>
</p:tagLst>
</file>

<file path=ppt/tags/tag4.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5.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6.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7.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8.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9.xml><?xml version="1.0" encoding="utf-8"?>
<p:tagLst xmlns:p="http://schemas.openxmlformats.org/presentationml/2006/main">
  <p:tag name="KSO_WM_DIAGRAM_VIRTUALLY_FRAME" val="{&quot;height&quot;:279.907874015748,&quot;left&quot;:345.87787401574803,&quot;top&quot;:84.21716535433072,&quot;width&quot;:260.6886614173228}"/>
</p:tagLst>
</file>

<file path=ppt/theme/theme1.xml><?xml version="1.0" encoding="utf-8"?>
<a:theme xmlns:a="http://schemas.openxmlformats.org/drawingml/2006/main" name="第一PPT，www.1ppt.com">
  <a:themeElements>
    <a:clrScheme name="自定义 784">
      <a:dk1>
        <a:sysClr val="windowText" lastClr="000000"/>
      </a:dk1>
      <a:lt1>
        <a:sysClr val="window" lastClr="FFFFFF"/>
      </a:lt1>
      <a:dk2>
        <a:srgbClr val="EEF2F5"/>
      </a:dk2>
      <a:lt2>
        <a:srgbClr val="E7E6E6"/>
      </a:lt2>
      <a:accent1>
        <a:srgbClr val="495589"/>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4y5qrltd">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y5qrlt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c04d19f76ac56a1be31a4669afc0c4df</Template>
  <TotalTime>0</TotalTime>
  <Words>4387</Words>
  <Application>WPS 演示</Application>
  <PresentationFormat>全屏显示(16:9)</PresentationFormat>
  <Paragraphs>1043</Paragraphs>
  <Slides>23</Slides>
  <Notes>2</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23</vt:i4>
      </vt:variant>
    </vt:vector>
  </HeadingPairs>
  <TitlesOfParts>
    <vt:vector size="44" baseType="lpstr">
      <vt:lpstr>Arial</vt:lpstr>
      <vt:lpstr>宋体</vt:lpstr>
      <vt:lpstr>Wingdings</vt:lpstr>
      <vt:lpstr>微软雅黑</vt:lpstr>
      <vt:lpstr>字魂35号-经典雅黑</vt:lpstr>
      <vt:lpstr>黑体</vt:lpstr>
      <vt:lpstr>汉仪旗黑-50S</vt:lpstr>
      <vt:lpstr>Times New Roman</vt:lpstr>
      <vt:lpstr>Calibri Light</vt:lpstr>
      <vt:lpstr>方正宋刻本秀楷简体</vt:lpstr>
      <vt:lpstr>Wingdings</vt:lpstr>
      <vt:lpstr>Noto Sans SC</vt:lpstr>
      <vt:lpstr>Segoe Print</vt:lpstr>
      <vt:lpstr>Noto Sans SC</vt:lpstr>
      <vt:lpstr>Noto Sans SC</vt:lpstr>
      <vt:lpstr>Arial Unicode MS</vt:lpstr>
      <vt:lpstr>汉仪雅酷黑 65W</vt:lpstr>
      <vt:lpstr>Calibri</vt:lpstr>
      <vt:lpstr>MingLiU-ExtB</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WPS_1591183863</cp:lastModifiedBy>
  <cp:revision>81</cp:revision>
  <dcterms:created xsi:type="dcterms:W3CDTF">2021-12-15T02:56:00Z</dcterms:created>
  <dcterms:modified xsi:type="dcterms:W3CDTF">2024-08-08T00:26:10Z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ECD82E012556429DB73E884424914700_13</vt:lpwstr>
  </property>
  <property fmtid="{D5CDD505-2E9C-101B-9397-08002B2CF9AE}" pid="3" name="KSOProductBuildVer">
    <vt:lpwstr>2052-12.1.0.17147</vt:lpwstr>
  </property>
</Properties>
</file>