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0" r:id="rId3"/>
  </p:sldMasterIdLst>
  <p:notesMasterIdLst>
    <p:notesMasterId r:id="rId17"/>
  </p:notesMasterIdLst>
  <p:handoutMasterIdLst>
    <p:handoutMasterId r:id="rId18"/>
  </p:handoutMasterIdLst>
  <p:sldIdLst>
    <p:sldId id="468" r:id="rId4"/>
    <p:sldId id="498" r:id="rId5"/>
    <p:sldId id="470" r:id="rId6"/>
    <p:sldId id="501" r:id="rId7"/>
    <p:sldId id="504" r:id="rId8"/>
    <p:sldId id="524" r:id="rId9"/>
    <p:sldId id="503" r:id="rId10"/>
    <p:sldId id="505" r:id="rId11"/>
    <p:sldId id="506" r:id="rId12"/>
    <p:sldId id="546" r:id="rId13"/>
    <p:sldId id="548" r:id="rId14"/>
    <p:sldId id="549" r:id="rId15"/>
    <p:sldId id="550" r:id="rId16"/>
  </p:sldIdLst>
  <p:sldSz cx="9144000" cy="5143500" type="screen16x9"/>
  <p:notesSz cx="6858000" cy="9144000"/>
  <p:custDataLst>
    <p:tags r:id="rId2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userDrawn="1">
          <p15:clr>
            <a:srgbClr val="A4A3A4"/>
          </p15:clr>
        </p15:guide>
        <p15:guide id="2" pos="5605" userDrawn="1">
          <p15:clr>
            <a:srgbClr val="A4A3A4"/>
          </p15:clr>
        </p15:guide>
        <p15:guide id="4" orient="horz" pos="2896" userDrawn="1">
          <p15:clr>
            <a:srgbClr val="A4A3A4"/>
          </p15:clr>
        </p15:guide>
        <p15:guide id="5" orient="horz" pos="3073" userDrawn="1">
          <p15:clr>
            <a:srgbClr val="A4A3A4"/>
          </p15:clr>
        </p15:guide>
        <p15:guide id="6" orient="horz" pos="2991" userDrawn="1">
          <p15:clr>
            <a:srgbClr val="A4A3A4"/>
          </p15:clr>
        </p15:guide>
        <p15:guide id="7" pos="2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8F4"/>
    <a:srgbClr val="E38730"/>
    <a:srgbClr val="495589"/>
    <a:srgbClr val="D3DED8"/>
    <a:srgbClr val="F4F1E8"/>
    <a:srgbClr val="BEB5A6"/>
    <a:srgbClr val="8091A5"/>
    <a:srgbClr val="D3CDC3"/>
    <a:srgbClr val="EAE7E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0" autoAdjust="0"/>
    <p:restoredTop sz="94389" autoAdjust="0"/>
  </p:normalViewPr>
  <p:slideViewPr>
    <p:cSldViewPr snapToGrid="0" showGuides="1">
      <p:cViewPr>
        <p:scale>
          <a:sx n="100" d="100"/>
          <a:sy n="100" d="100"/>
        </p:scale>
        <p:origin x="1614" y="693"/>
      </p:cViewPr>
      <p:guideLst>
        <p:guide pos="136"/>
        <p:guide pos="5605"/>
        <p:guide orient="horz" pos="2896"/>
        <p:guide orient="horz" pos="3073"/>
        <p:guide orient="horz" pos="2991"/>
        <p:guide pos="28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D2A48B96-639E-45A3-A0BA-2464DFDB1FA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形状 9"/>
          <p:cNvSpPr/>
          <p:nvPr userDrawn="1"/>
        </p:nvSpPr>
        <p:spPr>
          <a:xfrm>
            <a:off x="0" y="0"/>
            <a:ext cx="2063970" cy="1490764"/>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a:off x="0" y="4047856"/>
            <a:ext cx="1095643" cy="1095644"/>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7621622" y="0"/>
            <a:ext cx="1522379" cy="2087664"/>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5" name="图片占位符 2"/>
          <p:cNvSpPr>
            <a:spLocks noGrp="1"/>
          </p:cNvSpPr>
          <p:nvPr>
            <p:ph type="pic" sz="quarter" idx="10"/>
          </p:nvPr>
        </p:nvSpPr>
        <p:spPr>
          <a:xfrm>
            <a:off x="397014" y="1210780"/>
            <a:ext cx="1961874" cy="1360970"/>
          </a:xfrm>
          <a:prstGeom prst="roundRect">
            <a:avLst>
              <a:gd name="adj" fmla="val 6157"/>
            </a:avLst>
          </a:prstGeom>
        </p:spPr>
        <p:txBody>
          <a:bodyPr/>
          <a:lstStyle/>
          <a:p>
            <a:endParaRPr lang="zh-CN" altLang="en-US"/>
          </a:p>
        </p:txBody>
      </p:sp>
      <p:sp>
        <p:nvSpPr>
          <p:cNvPr id="6" name="图片占位符 2"/>
          <p:cNvSpPr>
            <a:spLocks noGrp="1"/>
          </p:cNvSpPr>
          <p:nvPr>
            <p:ph type="pic" sz="quarter" idx="11"/>
          </p:nvPr>
        </p:nvSpPr>
        <p:spPr>
          <a:xfrm>
            <a:off x="2521779" y="1210780"/>
            <a:ext cx="1961874" cy="1360970"/>
          </a:xfrm>
          <a:prstGeom prst="roundRect">
            <a:avLst>
              <a:gd name="adj" fmla="val 6157"/>
            </a:avLst>
          </a:prstGeom>
        </p:spPr>
        <p:txBody>
          <a:bodyPr/>
          <a:lstStyle/>
          <a:p>
            <a:endParaRPr lang="zh-CN" altLang="en-US"/>
          </a:p>
        </p:txBody>
      </p:sp>
      <p:sp>
        <p:nvSpPr>
          <p:cNvPr id="7" name="图片占位符 2"/>
          <p:cNvSpPr>
            <a:spLocks noGrp="1"/>
          </p:cNvSpPr>
          <p:nvPr>
            <p:ph type="pic" sz="quarter" idx="12"/>
          </p:nvPr>
        </p:nvSpPr>
        <p:spPr>
          <a:xfrm>
            <a:off x="4646544" y="1210780"/>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3"/>
          </p:nvPr>
        </p:nvSpPr>
        <p:spPr>
          <a:xfrm>
            <a:off x="6771309" y="1210780"/>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图片占位符 3"/>
          <p:cNvSpPr>
            <a:spLocks noGrp="1"/>
          </p:cNvSpPr>
          <p:nvPr>
            <p:ph type="pic" sz="quarter" idx="10"/>
          </p:nvPr>
        </p:nvSpPr>
        <p:spPr>
          <a:xfrm>
            <a:off x="3306486" y="1237671"/>
            <a:ext cx="2531029" cy="3223493"/>
          </a:xfrm>
          <a:prstGeom prst="roundRect">
            <a:avLst>
              <a:gd name="adj" fmla="val 7969"/>
            </a:avLst>
          </a:prstGeom>
          <a:solidFill>
            <a:srgbClr val="FDF3F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200"/>
            <a:endParaRPr lang="zh-CN" altLang="en-US" dirty="0"/>
          </a:p>
        </p:txBody>
      </p:sp>
      <p:sp>
        <p:nvSpPr>
          <p:cNvPr id="8" name="矩形: 圆角 7"/>
          <p:cNvSpPr/>
          <p:nvPr userDrawn="1"/>
        </p:nvSpPr>
        <p:spPr>
          <a:xfrm>
            <a:off x="558800" y="1237671"/>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6045200" y="1237671"/>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圆角 9"/>
          <p:cNvSpPr/>
          <p:nvPr userDrawn="1"/>
        </p:nvSpPr>
        <p:spPr>
          <a:xfrm>
            <a:off x="549563" y="2974108"/>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圆角 10"/>
          <p:cNvSpPr/>
          <p:nvPr userDrawn="1"/>
        </p:nvSpPr>
        <p:spPr>
          <a:xfrm>
            <a:off x="6035963" y="2974108"/>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图片占位符 2"/>
          <p:cNvSpPr>
            <a:spLocks noGrp="1"/>
          </p:cNvSpPr>
          <p:nvPr>
            <p:ph type="pic" sz="quarter" idx="10"/>
          </p:nvPr>
        </p:nvSpPr>
        <p:spPr>
          <a:xfrm>
            <a:off x="397014" y="1494874"/>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1"/>
          </p:nvPr>
        </p:nvSpPr>
        <p:spPr>
          <a:xfrm>
            <a:off x="2521779" y="1494874"/>
            <a:ext cx="1961874" cy="1360970"/>
          </a:xfrm>
          <a:prstGeom prst="roundRect">
            <a:avLst>
              <a:gd name="adj" fmla="val 6157"/>
            </a:avLst>
          </a:prstGeom>
        </p:spPr>
        <p:txBody>
          <a:bodyPr/>
          <a:lstStyle/>
          <a:p>
            <a:endParaRPr lang="zh-CN" altLang="en-US"/>
          </a:p>
        </p:txBody>
      </p:sp>
      <p:sp>
        <p:nvSpPr>
          <p:cNvPr id="9" name="图片占位符 2"/>
          <p:cNvSpPr>
            <a:spLocks noGrp="1"/>
          </p:cNvSpPr>
          <p:nvPr>
            <p:ph type="pic" sz="quarter" idx="12"/>
          </p:nvPr>
        </p:nvSpPr>
        <p:spPr>
          <a:xfrm>
            <a:off x="4646544" y="1494874"/>
            <a:ext cx="1961874" cy="1360970"/>
          </a:xfrm>
          <a:prstGeom prst="roundRect">
            <a:avLst>
              <a:gd name="adj" fmla="val 6157"/>
            </a:avLst>
          </a:prstGeom>
        </p:spPr>
        <p:txBody>
          <a:bodyPr/>
          <a:lstStyle/>
          <a:p>
            <a:endParaRPr lang="zh-CN" altLang="en-US"/>
          </a:p>
        </p:txBody>
      </p:sp>
      <p:sp>
        <p:nvSpPr>
          <p:cNvPr id="10" name="图片占位符 2"/>
          <p:cNvSpPr>
            <a:spLocks noGrp="1"/>
          </p:cNvSpPr>
          <p:nvPr>
            <p:ph type="pic" sz="quarter" idx="13"/>
          </p:nvPr>
        </p:nvSpPr>
        <p:spPr>
          <a:xfrm>
            <a:off x="6771309" y="1494874"/>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2" Type="http://schemas.openxmlformats.org/officeDocument/2006/relationships/theme" Target="../theme/theme1.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8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D669989D-4831-4E99-B76E-9A53CB0F3A88}" type="datetimeFigureOut">
              <a:rPr lang="zh-CN" altLang="en-US" smtClean="0"/>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EE3F9CDB-1F21-4789-A81E-8FEA25CE19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Lst>
  <p:hf sldNum="0" ftr="0" dt="0"/>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字魂35号-经典雅黑" pitchFamily="2" charset="-122"/>
          <a:cs typeface="微软雅黑" panose="020B0503020204020204" pitchFamily="34"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bwMode="auto">
          <a:xfrm>
            <a:off x="1863283" y="3419156"/>
            <a:ext cx="2728815" cy="252730"/>
          </a:xfrm>
          <a:prstGeom prst="rect">
            <a:avLst/>
          </a:prstGeom>
        </p:spPr>
        <p:txBody>
          <a:bodyPr wrap="square">
            <a:spAutoFit/>
          </a:bodyPr>
          <a:lstStyle/>
          <a:p>
            <a:pPr>
              <a:defRPr/>
            </a:pPr>
            <a:r>
              <a:rPr lang="zh-CN" altLang="en-US" sz="1050" kern="100" dirty="0">
                <a:solidFill>
                  <a:srgbClr val="495589"/>
                </a:solidFill>
                <a:cs typeface="+mn-ea"/>
                <a:sym typeface="+mn-lt"/>
              </a:rPr>
              <a:t> </a:t>
            </a:r>
            <a:endParaRPr lang="zh-CN" altLang="en-US" sz="1050" kern="100" dirty="0">
              <a:solidFill>
                <a:srgbClr val="495589"/>
              </a:solidFill>
              <a:cs typeface="+mn-ea"/>
              <a:sym typeface="+mn-lt"/>
            </a:endParaRPr>
          </a:p>
        </p:txBody>
      </p:sp>
      <p:sp>
        <p:nvSpPr>
          <p:cNvPr id="28" name="矩形 27"/>
          <p:cNvSpPr/>
          <p:nvPr/>
        </p:nvSpPr>
        <p:spPr bwMode="auto">
          <a:xfrm>
            <a:off x="1437005" y="1317625"/>
            <a:ext cx="6270625" cy="975995"/>
          </a:xfrm>
          <a:prstGeom prst="rect">
            <a:avLst/>
          </a:prstGeom>
        </p:spPr>
        <p:txBody>
          <a:bodyPr wrap="none">
            <a:noAutofit/>
          </a:bodyPr>
          <a:lstStyle/>
          <a:p>
            <a:pPr algn="l">
              <a:defRPr/>
            </a:pPr>
            <a:r>
              <a:rPr sz="2000" b="1" kern="100" dirty="0">
                <a:solidFill>
                  <a:srgbClr val="495589"/>
                </a:solidFill>
                <a:cs typeface="+mn-ea"/>
                <a:sym typeface="+mn-lt"/>
              </a:rPr>
              <a:t>Introducing Gating and Context into Temporal</a:t>
            </a:r>
            <a:endParaRPr sz="2000" b="1" kern="100" dirty="0">
              <a:solidFill>
                <a:srgbClr val="495589"/>
              </a:solidFill>
              <a:cs typeface="+mn-ea"/>
              <a:sym typeface="+mn-lt"/>
            </a:endParaRPr>
          </a:p>
          <a:p>
            <a:pPr algn="l">
              <a:defRPr/>
            </a:pPr>
            <a:r>
              <a:rPr sz="2000" b="1" kern="100" dirty="0">
                <a:solidFill>
                  <a:srgbClr val="495589"/>
                </a:solidFill>
                <a:cs typeface="+mn-ea"/>
                <a:sym typeface="+mn-lt"/>
              </a:rPr>
              <a:t>Action Detection</a:t>
            </a:r>
            <a:endParaRPr sz="2000" b="1" kern="100" dirty="0">
              <a:solidFill>
                <a:srgbClr val="495589"/>
              </a:solidFill>
              <a:cs typeface="+mn-ea"/>
              <a:sym typeface="+mn-lt"/>
            </a:endParaRPr>
          </a:p>
        </p:txBody>
      </p:sp>
      <p:sp>
        <p:nvSpPr>
          <p:cNvPr id="24" name="文本框 23"/>
          <p:cNvSpPr txBox="1"/>
          <p:nvPr/>
        </p:nvSpPr>
        <p:spPr>
          <a:xfrm>
            <a:off x="1437009" y="1951257"/>
            <a:ext cx="6085114" cy="460375"/>
          </a:xfrm>
          <a:prstGeom prst="rect">
            <a:avLst/>
          </a:prstGeom>
          <a:noFill/>
        </p:spPr>
        <p:txBody>
          <a:bodyPr wrap="square">
            <a:spAutoFit/>
          </a:bodyPr>
          <a:lstStyle/>
          <a:p>
            <a:pPr>
              <a:lnSpc>
                <a:spcPct val="150000"/>
              </a:lnSpc>
            </a:pPr>
            <a:r>
              <a:rPr kumimoji="0" lang="zh-CN" altLang="en-US" sz="1600" b="0" i="0" u="none" strike="noStrike" kern="0" cap="none" spc="0" normalizeH="0" baseline="0" noProof="0" dirty="0">
                <a:ln>
                  <a:noFill/>
                </a:ln>
                <a:solidFill>
                  <a:schemeClr val="tx1">
                    <a:lumMod val="50000"/>
                    <a:lumOff val="50000"/>
                  </a:schemeClr>
                </a:solidFill>
                <a:effectLst/>
                <a:uLnTx/>
                <a:uFillTx/>
                <a:cs typeface="+mn-ea"/>
                <a:sym typeface="+mn-lt"/>
              </a:rPr>
              <a:t>在时序动作检测中引入门控和上下文</a:t>
            </a:r>
            <a:endParaRPr kumimoji="0" lang="zh-CN" altLang="en-US" sz="1600" b="0" i="0" u="none" strike="noStrike" kern="0" cap="none" spc="0" normalizeH="0" baseline="0" noProof="0" dirty="0">
              <a:ln>
                <a:noFill/>
              </a:ln>
              <a:solidFill>
                <a:schemeClr val="tx1">
                  <a:lumMod val="50000"/>
                  <a:lumOff val="50000"/>
                </a:schemeClr>
              </a:solidFill>
              <a:effectLst/>
              <a:uLnTx/>
              <a:uFillTx/>
              <a:cs typeface="+mn-ea"/>
              <a:sym typeface="+mn-lt"/>
            </a:endParaRPr>
          </a:p>
        </p:txBody>
      </p:sp>
      <p:cxnSp>
        <p:nvCxnSpPr>
          <p:cNvPr id="11" name="直接连接符 10"/>
          <p:cNvCxnSpPr/>
          <p:nvPr/>
        </p:nvCxnSpPr>
        <p:spPr>
          <a:xfrm>
            <a:off x="1520792" y="2489450"/>
            <a:ext cx="6177915" cy="0"/>
          </a:xfrm>
          <a:prstGeom prst="line">
            <a:avLst/>
          </a:prstGeom>
          <a:ln w="28575">
            <a:solidFill>
              <a:srgbClr val="495589"/>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561070" y="4789170"/>
            <a:ext cx="358140" cy="299085"/>
          </a:xfrm>
          <a:prstGeom prst="rect">
            <a:avLst/>
          </a:prstGeom>
          <a:noFill/>
        </p:spPr>
        <p:txBody>
          <a:bodyPr wrap="square" rtlCol="0">
            <a:spAutoFit/>
          </a:bodyPr>
          <a:p>
            <a:r>
              <a:rPr lang="en-US" altLang="zh-CN"/>
              <a:t>1</a:t>
            </a:r>
            <a:endParaRPr lang="en-US" altLang="zh-CN"/>
          </a:p>
        </p:txBody>
      </p:sp>
      <p:sp>
        <p:nvSpPr>
          <p:cNvPr id="6" name="文本框 5"/>
          <p:cNvSpPr txBox="1"/>
          <p:nvPr/>
        </p:nvSpPr>
        <p:spPr>
          <a:xfrm>
            <a:off x="6567805" y="2074545"/>
            <a:ext cx="1787525" cy="337185"/>
          </a:xfrm>
          <a:prstGeom prst="rect">
            <a:avLst/>
          </a:prstGeom>
          <a:noFill/>
        </p:spPr>
        <p:txBody>
          <a:bodyPr wrap="square" rtlCol="0">
            <a:spAutoFit/>
          </a:bodyPr>
          <a:p>
            <a:r>
              <a:rPr lang="en-US" altLang="zh-CN" sz="1600" b="1"/>
              <a:t>ECCVW2024</a:t>
            </a:r>
            <a:endParaRPr lang="en-US" altLang="zh-CN" sz="1600" b="1"/>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pic>
        <p:nvPicPr>
          <p:cNvPr id="2" name="图片 1"/>
          <p:cNvPicPr>
            <a:picLocks noChangeAspect="1"/>
          </p:cNvPicPr>
          <p:nvPr/>
        </p:nvPicPr>
        <p:blipFill>
          <a:blip r:embed="rId2"/>
          <a:stretch>
            <a:fillRect/>
          </a:stretch>
        </p:blipFill>
        <p:spPr>
          <a:xfrm>
            <a:off x="1266825" y="2660650"/>
            <a:ext cx="6686550" cy="20764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8561070" y="4789170"/>
            <a:ext cx="582295" cy="299085"/>
          </a:xfrm>
          <a:prstGeom prst="rect">
            <a:avLst/>
          </a:prstGeom>
          <a:noFill/>
        </p:spPr>
        <p:txBody>
          <a:bodyPr wrap="square" rtlCol="0">
            <a:spAutoFit/>
          </a:bodyPr>
          <a:p>
            <a:r>
              <a:rPr lang="en-US" altLang="zh-CN"/>
              <a:t>10</a:t>
            </a:r>
            <a:endParaRPr lang="en-US" altLang="zh-CN"/>
          </a:p>
        </p:txBody>
      </p:sp>
      <p:sp>
        <p:nvSpPr>
          <p:cNvPr id="27" name="文本框 6"/>
          <p:cNvSpPr txBox="1">
            <a:spLocks noChangeArrowheads="1"/>
          </p:cNvSpPr>
          <p:nvPr/>
        </p:nvSpPr>
        <p:spPr bwMode="auto">
          <a:xfrm>
            <a:off x="3330574" y="351423"/>
            <a:ext cx="24828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algn="ctr"/>
            <a:r>
              <a:rPr lang="en-US" dirty="0">
                <a:sym typeface="+mn-lt"/>
              </a:rPr>
              <a:t>EPIC-KITCHEN 100</a:t>
            </a:r>
            <a:endParaRPr lang="en-US" dirty="0">
              <a:sym typeface="+mn-lt"/>
            </a:endParaRPr>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pic>
        <p:nvPicPr>
          <p:cNvPr id="2" name="图片 1"/>
          <p:cNvPicPr>
            <a:picLocks noChangeAspect="1"/>
          </p:cNvPicPr>
          <p:nvPr/>
        </p:nvPicPr>
        <p:blipFill>
          <a:blip r:embed="rId2"/>
          <a:stretch>
            <a:fillRect/>
          </a:stretch>
        </p:blipFill>
        <p:spPr>
          <a:xfrm>
            <a:off x="898525" y="1123950"/>
            <a:ext cx="7347585" cy="23171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432560" y="1259205"/>
          <a:ext cx="6294755" cy="2455545"/>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81000">
                <a:tc>
                  <a:txBody>
                    <a:bodyPr/>
                    <a:p>
                      <a:pPr algn="l">
                        <a:buNone/>
                      </a:pPr>
                      <a:endParaRPr lang="zh-CN" altLang="en-US" sz="1000"/>
                    </a:p>
                  </a:txBody>
                  <a:tcPr anchor="ctr" anchorCtr="0">
                    <a:lnTlToBr w="12700">
                      <a:solidFill>
                        <a:schemeClr val="tx1"/>
                      </a:solidFill>
                      <a:prstDash val="solid"/>
                    </a:lnTlToBr>
                  </a:tcPr>
                </a:tc>
                <a:tc>
                  <a:txBody>
                    <a:bodyPr/>
                    <a:p>
                      <a:pPr algn="ctr">
                        <a:buNone/>
                      </a:pPr>
                      <a:r>
                        <a:rPr lang="en-US" altLang="zh-CN" sz="1000"/>
                        <a:t>0.3</a:t>
                      </a:r>
                      <a:endParaRPr lang="en-US" altLang="zh-CN" sz="1000"/>
                    </a:p>
                  </a:txBody>
                  <a:tcPr anchor="ctr" anchorCtr="0"/>
                </a:tc>
                <a:tc>
                  <a:txBody>
                    <a:bodyPr/>
                    <a:p>
                      <a:pPr algn="ctr">
                        <a:buNone/>
                      </a:pPr>
                      <a:r>
                        <a:rPr lang="en-US" altLang="zh-CN" sz="1000"/>
                        <a:t>0.4</a:t>
                      </a:r>
                      <a:endParaRPr lang="en-US" altLang="zh-CN" sz="1000"/>
                    </a:p>
                  </a:txBody>
                  <a:tcPr anchor="ctr" anchorCtr="0"/>
                </a:tc>
                <a:tc>
                  <a:txBody>
                    <a:bodyPr/>
                    <a:p>
                      <a:pPr algn="ctr">
                        <a:buNone/>
                      </a:pPr>
                      <a:r>
                        <a:rPr lang="en-US" altLang="zh-CN" sz="1000"/>
                        <a:t>0.5</a:t>
                      </a:r>
                      <a:endParaRPr lang="en-US" altLang="zh-CN" sz="1000"/>
                    </a:p>
                  </a:txBody>
                  <a:tcPr anchor="ctr" anchorCtr="0"/>
                </a:tc>
                <a:tc>
                  <a:txBody>
                    <a:bodyPr/>
                    <a:p>
                      <a:pPr algn="ctr">
                        <a:buNone/>
                      </a:pPr>
                      <a:r>
                        <a:rPr lang="en-US" altLang="zh-CN" sz="1000"/>
                        <a:t>0.6</a:t>
                      </a:r>
                      <a:endParaRPr lang="en-US" altLang="zh-CN" sz="1000"/>
                    </a:p>
                  </a:txBody>
                  <a:tcPr anchor="ctr" anchorCtr="0"/>
                </a:tc>
                <a:tc>
                  <a:txBody>
                    <a:bodyPr/>
                    <a:p>
                      <a:pPr algn="ctr">
                        <a:buNone/>
                      </a:pPr>
                      <a:r>
                        <a:rPr lang="en-US" altLang="zh-CN" sz="1000"/>
                        <a:t>0.7</a:t>
                      </a:r>
                      <a:endParaRPr lang="en-US" altLang="zh-CN" sz="1000"/>
                    </a:p>
                  </a:txBody>
                  <a:tcPr anchor="ctr" anchorCtr="0"/>
                </a:tc>
                <a:tc>
                  <a:txBody>
                    <a:bodyPr/>
                    <a:p>
                      <a:pPr algn="ctr">
                        <a:buNone/>
                      </a:pPr>
                      <a:r>
                        <a:rPr lang="en-US" altLang="zh-CN" sz="1000"/>
                        <a:t>avg</a:t>
                      </a:r>
                      <a:endParaRPr lang="en-US" altLang="zh-CN" sz="1000"/>
                    </a:p>
                  </a:txBody>
                  <a:tcPr anchor="ctr" anchorCtr="0"/>
                </a:tc>
              </a:tr>
              <a:tr h="306705">
                <a:tc>
                  <a:txBody>
                    <a:bodyPr/>
                    <a:p>
                      <a:pPr algn="l">
                        <a:buNone/>
                      </a:pPr>
                      <a:r>
                        <a:rPr lang="en-US" altLang="zh-CN" sz="1000">
                          <a:sym typeface="+mn-ea"/>
                        </a:rPr>
                        <a:t>baseline</a:t>
                      </a:r>
                      <a:endParaRPr lang="en-US" altLang="zh-CN" sz="1000" b="0"/>
                    </a:p>
                  </a:txBody>
                  <a:tcPr anchor="ctr" anchorCtr="0"/>
                </a:tc>
                <a:tc>
                  <a:txBody>
                    <a:bodyPr/>
                    <a:p>
                      <a:pPr algn="ctr">
                        <a:buClrTx/>
                        <a:buSzTx/>
                        <a:buFontTx/>
                        <a:buNone/>
                      </a:pPr>
                      <a:r>
                        <a:rPr lang="en-US" altLang="zh-CN" sz="1000"/>
                        <a:t>79.01</a:t>
                      </a:r>
                      <a:endParaRPr lang="en-US" altLang="zh-CN" sz="1000"/>
                    </a:p>
                  </a:txBody>
                  <a:tcPr anchor="ctr" anchorCtr="0"/>
                </a:tc>
                <a:tc>
                  <a:txBody>
                    <a:bodyPr/>
                    <a:p>
                      <a:pPr algn="ctr">
                        <a:buClrTx/>
                        <a:buSzTx/>
                        <a:buFontTx/>
                        <a:buNone/>
                      </a:pPr>
                      <a:r>
                        <a:rPr lang="en-US" altLang="zh-CN" sz="1000"/>
                        <a:t>73.88</a:t>
                      </a:r>
                      <a:endParaRPr lang="en-US" altLang="zh-CN" sz="1000"/>
                    </a:p>
                  </a:txBody>
                  <a:tcPr anchor="ctr" anchorCtr="0"/>
                </a:tc>
                <a:tc>
                  <a:txBody>
                    <a:bodyPr/>
                    <a:p>
                      <a:pPr algn="ctr">
                        <a:buClrTx/>
                        <a:buSzTx/>
                        <a:buFontTx/>
                        <a:buNone/>
                      </a:pPr>
                      <a:r>
                        <a:rPr lang="en-US" altLang="zh-CN" sz="1000"/>
                        <a:t>65.83</a:t>
                      </a:r>
                      <a:endParaRPr lang="en-US" altLang="zh-CN" sz="1000"/>
                    </a:p>
                  </a:txBody>
                  <a:tcPr anchor="ctr" anchorCtr="0"/>
                </a:tc>
                <a:tc>
                  <a:txBody>
                    <a:bodyPr/>
                    <a:p>
                      <a:pPr algn="ctr">
                        <a:buClrTx/>
                        <a:buSzTx/>
                        <a:buFontTx/>
                        <a:buNone/>
                      </a:pPr>
                      <a:r>
                        <a:rPr lang="en-US" altLang="zh-CN" sz="1000"/>
                        <a:t>55.23</a:t>
                      </a:r>
                      <a:endParaRPr lang="en-US" altLang="zh-CN" sz="1000"/>
                    </a:p>
                  </a:txBody>
                  <a:tcPr anchor="ctr" anchorCtr="0"/>
                </a:tc>
                <a:tc>
                  <a:txBody>
                    <a:bodyPr/>
                    <a:p>
                      <a:pPr algn="ctr">
                        <a:buClrTx/>
                        <a:buSzTx/>
                        <a:buFontTx/>
                        <a:buNone/>
                      </a:pPr>
                      <a:r>
                        <a:rPr lang="en-US" altLang="zh-CN" sz="1000"/>
                        <a:t>38.73</a:t>
                      </a:r>
                      <a:endParaRPr lang="en-US" altLang="zh-CN" sz="1000"/>
                    </a:p>
                  </a:txBody>
                  <a:tcPr anchor="ctr" anchorCtr="0"/>
                </a:tc>
                <a:tc>
                  <a:txBody>
                    <a:bodyPr/>
                    <a:p>
                      <a:pPr algn="ctr">
                        <a:buClrTx/>
                        <a:buSzTx/>
                        <a:buFontTx/>
                        <a:buNone/>
                      </a:pPr>
                      <a:r>
                        <a:rPr lang="en-US" altLang="zh-CN" sz="1000"/>
                        <a:t>62.54</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a:t>
                      </a:r>
                      <a:endParaRPr lang="en-US" altLang="zh-CN" sz="1000" b="0">
                        <a:sym typeface="+mn-ea"/>
                      </a:endParaRPr>
                    </a:p>
                  </a:txBody>
                  <a:tcPr anchor="ctr" anchorCtr="0"/>
                </a:tc>
                <a:tc>
                  <a:txBody>
                    <a:bodyPr/>
                    <a:p>
                      <a:pPr algn="ctr">
                        <a:buNone/>
                      </a:pPr>
                      <a:r>
                        <a:rPr lang="en-US" altLang="zh-CN" sz="1000"/>
                        <a:t>77.45</a:t>
                      </a:r>
                      <a:endParaRPr lang="en-US" altLang="zh-CN" sz="1000"/>
                    </a:p>
                  </a:txBody>
                  <a:tcPr anchor="ctr" anchorCtr="0"/>
                </a:tc>
                <a:tc>
                  <a:txBody>
                    <a:bodyPr/>
                    <a:p>
                      <a:pPr algn="ctr">
                        <a:buNone/>
                      </a:pPr>
                      <a:r>
                        <a:rPr lang="en-US" altLang="zh-CN" sz="1000"/>
                        <a:t>73.05</a:t>
                      </a:r>
                      <a:endParaRPr lang="en-US" altLang="zh-CN" sz="1000"/>
                    </a:p>
                  </a:txBody>
                  <a:tcPr anchor="ctr" anchorCtr="0"/>
                </a:tc>
                <a:tc>
                  <a:txBody>
                    <a:bodyPr/>
                    <a:p>
                      <a:pPr algn="ctr">
                        <a:buNone/>
                      </a:pPr>
                      <a:r>
                        <a:rPr lang="en-US" altLang="zh-CN" sz="1000"/>
                        <a:t>65.33</a:t>
                      </a:r>
                      <a:endParaRPr lang="en-US" altLang="zh-CN" sz="1000"/>
                    </a:p>
                  </a:txBody>
                  <a:tcPr anchor="ctr" anchorCtr="0"/>
                </a:tc>
                <a:tc>
                  <a:txBody>
                    <a:bodyPr/>
                    <a:p>
                      <a:pPr algn="ctr">
                        <a:buNone/>
                      </a:pPr>
                      <a:r>
                        <a:rPr lang="en-US" altLang="zh-CN" sz="1000"/>
                        <a:t>53.26</a:t>
                      </a:r>
                      <a:endParaRPr lang="en-US" altLang="zh-CN" sz="1000"/>
                    </a:p>
                  </a:txBody>
                  <a:tcPr anchor="ctr" anchorCtr="0"/>
                </a:tc>
                <a:tc>
                  <a:txBody>
                    <a:bodyPr/>
                    <a:p>
                      <a:pPr algn="ctr">
                        <a:buNone/>
                      </a:pPr>
                      <a:r>
                        <a:rPr lang="en-US" altLang="zh-CN" sz="1000"/>
                        <a:t>38.70</a:t>
                      </a:r>
                      <a:endParaRPr lang="en-US" altLang="zh-CN" sz="1000"/>
                    </a:p>
                  </a:txBody>
                  <a:tcPr anchor="ctr" anchorCtr="0"/>
                </a:tc>
                <a:tc>
                  <a:txBody>
                    <a:bodyPr/>
                    <a:p>
                      <a:pPr algn="ctr">
                        <a:buNone/>
                      </a:pPr>
                      <a:r>
                        <a:rPr lang="en-US" altLang="zh-CN" sz="1000"/>
                        <a:t>61.56</a:t>
                      </a:r>
                      <a:endParaRPr lang="en-US" altLang="zh-CN" sz="1000"/>
                    </a:p>
                  </a:txBody>
                  <a:tcPr anchor="ctr" anchorCtr="0"/>
                </a:tc>
              </a:tr>
              <a:tr h="294640">
                <a:tc>
                  <a:txBody>
                    <a:bodyPr/>
                    <a:p>
                      <a:pPr algn="l">
                        <a:buNone/>
                      </a:pPr>
                      <a:r>
                        <a:rPr lang="en-US" altLang="zh-CN" sz="1000" b="0">
                          <a:sym typeface="+mn-ea"/>
                        </a:rPr>
                        <a:t>baseline+TFE1</a:t>
                      </a:r>
                      <a:endParaRPr lang="en-US" altLang="zh-CN" sz="1000" b="0">
                        <a:sym typeface="+mn-ea"/>
                      </a:endParaRPr>
                    </a:p>
                  </a:txBody>
                  <a:tcPr anchor="ctr" anchorCtr="0"/>
                </a:tc>
                <a:tc>
                  <a:txBody>
                    <a:bodyPr/>
                    <a:p>
                      <a:pPr algn="ctr">
                        <a:buNone/>
                      </a:pPr>
                      <a:r>
                        <a:rPr lang="en-US" altLang="zh-CN" sz="1000"/>
                        <a:t>82.89</a:t>
                      </a:r>
                      <a:endParaRPr lang="zh-CN" altLang="en-US" sz="1000"/>
                    </a:p>
                  </a:txBody>
                  <a:tcPr anchor="ctr" anchorCtr="0"/>
                </a:tc>
                <a:tc>
                  <a:txBody>
                    <a:bodyPr/>
                    <a:p>
                      <a:pPr algn="ctr">
                        <a:buNone/>
                      </a:pPr>
                      <a:r>
                        <a:rPr lang="en-US" altLang="zh-CN" sz="1000"/>
                        <a:t>79.45</a:t>
                      </a:r>
                      <a:endParaRPr lang="en-US" altLang="zh-CN" sz="1000"/>
                    </a:p>
                  </a:txBody>
                  <a:tcPr anchor="ctr" anchorCtr="0"/>
                </a:tc>
                <a:tc>
                  <a:txBody>
                    <a:bodyPr/>
                    <a:p>
                      <a:pPr algn="ctr">
                        <a:buNone/>
                      </a:pPr>
                      <a:r>
                        <a:rPr lang="en-US" altLang="zh-CN" sz="1000"/>
                        <a:t>72.46</a:t>
                      </a:r>
                      <a:endParaRPr lang="en-US" altLang="zh-CN" sz="1000"/>
                    </a:p>
                  </a:txBody>
                  <a:tcPr anchor="ctr" anchorCtr="0"/>
                </a:tc>
                <a:tc>
                  <a:txBody>
                    <a:bodyPr/>
                    <a:p>
                      <a:pPr algn="ctr">
                        <a:buNone/>
                      </a:pPr>
                      <a:r>
                        <a:rPr lang="en-US" altLang="zh-CN" sz="1000"/>
                        <a:t>60.46</a:t>
                      </a:r>
                      <a:endParaRPr lang="en-US" altLang="zh-CN" sz="1000"/>
                    </a:p>
                  </a:txBody>
                  <a:tcPr anchor="ctr" anchorCtr="0"/>
                </a:tc>
                <a:tc>
                  <a:txBody>
                    <a:bodyPr/>
                    <a:p>
                      <a:pPr algn="ctr">
                        <a:buNone/>
                      </a:pPr>
                      <a:r>
                        <a:rPr lang="en-US" altLang="zh-CN" sz="1000"/>
                        <a:t>46.19</a:t>
                      </a:r>
                      <a:endParaRPr lang="en-US" altLang="zh-CN" sz="1000"/>
                    </a:p>
                  </a:txBody>
                  <a:tcPr anchor="ctr" anchorCtr="0"/>
                </a:tc>
                <a:tc>
                  <a:txBody>
                    <a:bodyPr/>
                    <a:p>
                      <a:pPr algn="ctr">
                        <a:buNone/>
                      </a:pPr>
                      <a:r>
                        <a:rPr lang="en-US" altLang="zh-CN" sz="1000"/>
                        <a:t>68.29</a:t>
                      </a:r>
                      <a:endParaRPr lang="en-US" altLang="zh-CN" sz="1000"/>
                    </a:p>
                  </a:txBody>
                  <a:tcPr anchor="ctr" anchorCtr="0"/>
                </a:tc>
              </a:tr>
              <a:tr h="294640">
                <a:tc>
                  <a:txBody>
                    <a:bodyPr/>
                    <a:p>
                      <a:pPr algn="l">
                        <a:buNone/>
                      </a:pPr>
                      <a:r>
                        <a:rPr lang="en-US" altLang="zh-CN" sz="1000">
                          <a:sym typeface="+mn-ea"/>
                        </a:rPr>
                        <a:t>baseline+BiFPN1+TFE1</a:t>
                      </a:r>
                      <a:endParaRPr lang="en-US" altLang="zh-CN" sz="1000" b="0">
                        <a:sym typeface="+mn-ea"/>
                      </a:endParaRPr>
                    </a:p>
                  </a:txBody>
                  <a:tcPr anchor="ctr" anchorCtr="0"/>
                </a:tc>
                <a:tc>
                  <a:txBody>
                    <a:bodyPr/>
                    <a:p>
                      <a:pPr algn="ctr">
                        <a:buNone/>
                      </a:pPr>
                      <a:r>
                        <a:rPr lang="en-US" altLang="zh-CN" sz="1000"/>
                        <a:t>82.73</a:t>
                      </a:r>
                      <a:endParaRPr lang="en-US" altLang="zh-CN" sz="1000"/>
                    </a:p>
                  </a:txBody>
                  <a:tcPr anchor="ctr" anchorCtr="0"/>
                </a:tc>
                <a:tc>
                  <a:txBody>
                    <a:bodyPr/>
                    <a:p>
                      <a:pPr algn="ctr">
                        <a:buNone/>
                      </a:pPr>
                      <a:r>
                        <a:rPr lang="en-US" altLang="zh-CN" sz="1000"/>
                        <a:t>79.03</a:t>
                      </a:r>
                      <a:endParaRPr lang="en-US" altLang="zh-CN" sz="1000"/>
                    </a:p>
                  </a:txBody>
                  <a:tcPr anchor="ctr" anchorCtr="0"/>
                </a:tc>
                <a:tc>
                  <a:txBody>
                    <a:bodyPr/>
                    <a:p>
                      <a:pPr algn="ctr">
                        <a:buNone/>
                      </a:pPr>
                      <a:r>
                        <a:rPr lang="en-US" altLang="zh-CN" sz="1000"/>
                        <a:t>72.54</a:t>
                      </a:r>
                      <a:endParaRPr lang="en-US" altLang="zh-CN" sz="1000"/>
                    </a:p>
                  </a:txBody>
                  <a:tcPr anchor="ctr" anchorCtr="0"/>
                </a:tc>
                <a:tc>
                  <a:txBody>
                    <a:bodyPr/>
                    <a:p>
                      <a:pPr algn="ctr">
                        <a:buNone/>
                      </a:pPr>
                      <a:r>
                        <a:rPr lang="en-US" altLang="zh-CN" sz="1000"/>
                        <a:t>61.08</a:t>
                      </a:r>
                      <a:endParaRPr lang="en-US" altLang="zh-CN" sz="1000"/>
                    </a:p>
                  </a:txBody>
                  <a:tcPr anchor="ctr" anchorCtr="0"/>
                </a:tc>
                <a:tc>
                  <a:txBody>
                    <a:bodyPr/>
                    <a:p>
                      <a:pPr algn="ctr">
                        <a:buNone/>
                      </a:pPr>
                      <a:r>
                        <a:rPr lang="en-US" altLang="zh-CN" sz="1000"/>
                        <a:t>46.32</a:t>
                      </a:r>
                      <a:endParaRPr lang="en-US" altLang="zh-CN" sz="1000"/>
                    </a:p>
                  </a:txBody>
                  <a:tcPr anchor="ctr" anchorCtr="0"/>
                </a:tc>
                <a:tc>
                  <a:txBody>
                    <a:bodyPr/>
                    <a:p>
                      <a:pPr algn="ctr">
                        <a:buNone/>
                      </a:pPr>
                      <a:r>
                        <a:rPr lang="en-US" altLang="zh-CN" sz="1000"/>
                        <a:t>68.34</a:t>
                      </a:r>
                      <a:endParaRPr lang="en-US" altLang="zh-CN" sz="1000"/>
                    </a:p>
                  </a:txBody>
                  <a:tcPr anchor="ctr" anchorCtr="0"/>
                </a:tc>
              </a:tr>
              <a:tr h="294640">
                <a:tc>
                  <a:txBody>
                    <a:bodyPr/>
                    <a:p>
                      <a:pPr algn="l">
                        <a:buNone/>
                      </a:pPr>
                      <a:r>
                        <a:rPr lang="en-US" altLang="zh-CN" sz="1000" b="0">
                          <a:sym typeface="+mn-ea"/>
                        </a:rPr>
                        <a:t>baseline+TFE2</a:t>
                      </a:r>
                      <a:endParaRPr lang="en-US" altLang="zh-CN" sz="1000" b="0">
                        <a:sym typeface="+mn-ea"/>
                      </a:endParaRPr>
                    </a:p>
                  </a:txBody>
                  <a:tcPr anchor="ctr" anchorCtr="0"/>
                </a:tc>
                <a:tc>
                  <a:txBody>
                    <a:bodyPr/>
                    <a:p>
                      <a:pPr algn="ctr">
                        <a:buNone/>
                      </a:pPr>
                      <a:r>
                        <a:rPr lang="en-US" altLang="zh-CN" sz="1000"/>
                        <a:t>82.70</a:t>
                      </a:r>
                      <a:endParaRPr lang="en-US" altLang="zh-CN" sz="1000"/>
                    </a:p>
                  </a:txBody>
                  <a:tcPr anchor="ctr" anchorCtr="0"/>
                </a:tc>
                <a:tc>
                  <a:txBody>
                    <a:bodyPr/>
                    <a:p>
                      <a:pPr algn="ctr">
                        <a:buNone/>
                      </a:pPr>
                      <a:r>
                        <a:rPr lang="en-US" altLang="zh-CN" sz="1000"/>
                        <a:t>79.19</a:t>
                      </a:r>
                      <a:endParaRPr lang="en-US" altLang="zh-CN" sz="1000"/>
                    </a:p>
                  </a:txBody>
                  <a:tcPr anchor="ctr" anchorCtr="0"/>
                </a:tc>
                <a:tc>
                  <a:txBody>
                    <a:bodyPr/>
                    <a:p>
                      <a:pPr algn="ctr">
                        <a:buNone/>
                      </a:pPr>
                      <a:r>
                        <a:rPr lang="en-US" altLang="zh-CN" sz="1000"/>
                        <a:t>72.30</a:t>
                      </a:r>
                      <a:endParaRPr lang="en-US" altLang="zh-CN" sz="1000"/>
                    </a:p>
                  </a:txBody>
                  <a:tcPr anchor="ctr" anchorCtr="0"/>
                </a:tc>
                <a:tc>
                  <a:txBody>
                    <a:bodyPr/>
                    <a:p>
                      <a:pPr algn="ctr">
                        <a:buNone/>
                      </a:pPr>
                      <a:r>
                        <a:rPr lang="en-US" altLang="zh-CN" sz="1000"/>
                        <a:t>61.35</a:t>
                      </a:r>
                      <a:endParaRPr lang="en-US" altLang="zh-CN" sz="1000"/>
                    </a:p>
                  </a:txBody>
                  <a:tcPr anchor="ctr" anchorCtr="0"/>
                </a:tc>
                <a:tc>
                  <a:txBody>
                    <a:bodyPr/>
                    <a:p>
                      <a:pPr algn="ctr">
                        <a:buNone/>
                      </a:pPr>
                      <a:r>
                        <a:rPr lang="en-US" altLang="zh-CN" sz="1000"/>
                        <a:t>46.63</a:t>
                      </a:r>
                      <a:endParaRPr lang="en-US" altLang="zh-CN" sz="1000"/>
                    </a:p>
                  </a:txBody>
                  <a:tcPr anchor="ctr" anchorCtr="0"/>
                </a:tc>
                <a:tc>
                  <a:txBody>
                    <a:bodyPr/>
                    <a:p>
                      <a:pPr algn="ctr">
                        <a:buNone/>
                      </a:pPr>
                      <a:r>
                        <a:rPr lang="en-US" altLang="zh-CN" sz="1000"/>
                        <a:t>68.43</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+BiFPN1+TFE2</a:t>
                      </a:r>
                      <a:endParaRPr lang="en-US" altLang="zh-CN" sz="1000" b="0">
                        <a:sym typeface="+mn-ea"/>
                      </a:endParaRPr>
                    </a:p>
                  </a:txBody>
                  <a:tcPr anchor="ctr" anchorCtr="0"/>
                </a:tc>
                <a:tc>
                  <a:txBody>
                    <a:bodyPr/>
                    <a:p>
                      <a:pPr algn="ctr">
                        <a:buNone/>
                      </a:pPr>
                      <a:r>
                        <a:rPr lang="en-US" altLang="zh-CN" sz="1000"/>
                        <a:t>82.82</a:t>
                      </a:r>
                      <a:endParaRPr lang="en-US" altLang="zh-CN" sz="1000"/>
                    </a:p>
                  </a:txBody>
                  <a:tcPr anchor="ctr" anchorCtr="0"/>
                </a:tc>
                <a:tc>
                  <a:txBody>
                    <a:bodyPr/>
                    <a:p>
                      <a:pPr algn="ctr">
                        <a:buNone/>
                      </a:pPr>
                      <a:r>
                        <a:rPr lang="en-US" altLang="zh-CN" sz="1000"/>
                        <a:t>79.06</a:t>
                      </a:r>
                      <a:endParaRPr lang="en-US" altLang="zh-CN" sz="1000"/>
                    </a:p>
                  </a:txBody>
                  <a:tcPr anchor="ctr" anchorCtr="0"/>
                </a:tc>
                <a:tc>
                  <a:txBody>
                    <a:bodyPr/>
                    <a:p>
                      <a:pPr algn="ctr">
                        <a:buNone/>
                      </a:pPr>
                      <a:r>
                        <a:rPr lang="en-US" altLang="zh-CN" sz="1000"/>
                        <a:t>72.34</a:t>
                      </a:r>
                      <a:endParaRPr lang="en-US" altLang="zh-CN" sz="1000"/>
                    </a:p>
                  </a:txBody>
                  <a:tcPr anchor="ctr" anchorCtr="0"/>
                </a:tc>
                <a:tc>
                  <a:txBody>
                    <a:bodyPr/>
                    <a:p>
                      <a:pPr algn="ctr">
                        <a:buNone/>
                      </a:pPr>
                      <a:r>
                        <a:rPr lang="en-US" altLang="zh-CN" sz="1000"/>
                        <a:t>61.77</a:t>
                      </a:r>
                      <a:endParaRPr lang="en-US" altLang="zh-CN" sz="1000"/>
                    </a:p>
                  </a:txBody>
                  <a:tcPr anchor="ctr" anchorCtr="0"/>
                </a:tc>
                <a:tc>
                  <a:txBody>
                    <a:bodyPr/>
                    <a:p>
                      <a:pPr algn="ctr">
                        <a:buNone/>
                      </a:pPr>
                      <a:r>
                        <a:rPr lang="en-US" altLang="zh-CN" sz="1000"/>
                        <a:t>47.57</a:t>
                      </a:r>
                      <a:endParaRPr lang="en-US" altLang="zh-CN" sz="1000"/>
                    </a:p>
                  </a:txBody>
                  <a:tcPr anchor="ctr" anchorCtr="0"/>
                </a:tc>
                <a:tc>
                  <a:txBody>
                    <a:bodyPr/>
                    <a:p>
                      <a:pPr algn="ctr">
                        <a:buNone/>
                      </a:pPr>
                      <a:r>
                        <a:rPr lang="en-US" altLang="zh-CN" sz="1000"/>
                        <a:t>68.71</a:t>
                      </a:r>
                      <a:endParaRPr lang="en-US" altLang="zh-CN" sz="1000"/>
                    </a:p>
                  </a:txBody>
                  <a:tcPr anchor="ctr" anchorCtr="0"/>
                </a:tc>
              </a:tr>
            </a:tbl>
          </a:graphicData>
        </a:graphic>
      </p:graphicFrame>
      <p:sp>
        <p:nvSpPr>
          <p:cNvPr id="7" name="文本框 6"/>
          <p:cNvSpPr txBox="1"/>
          <p:nvPr/>
        </p:nvSpPr>
        <p:spPr>
          <a:xfrm>
            <a:off x="1432560" y="464820"/>
            <a:ext cx="3048000" cy="299085"/>
          </a:xfrm>
          <a:prstGeom prst="rect">
            <a:avLst/>
          </a:prstGeom>
          <a:noFill/>
        </p:spPr>
        <p:txBody>
          <a:bodyPr wrap="square" rtlCol="0">
            <a:spAutoFit/>
          </a:bodyPr>
          <a:p>
            <a:r>
              <a:rPr lang="zh-CN" altLang="en-US"/>
              <a:t>在</a:t>
            </a:r>
            <a:r>
              <a:rPr lang="en-US" altLang="zh-CN"/>
              <a:t>THUMOS14(I3D)</a:t>
            </a:r>
            <a:r>
              <a:rPr lang="zh-CN" altLang="en-US"/>
              <a:t>上的性能</a:t>
            </a:r>
            <a:endParaRPr lang="zh-CN" altLang="en-US"/>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11</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432560" y="819150"/>
          <a:ext cx="6294755" cy="3928745"/>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81000">
                <a:tc>
                  <a:txBody>
                    <a:bodyPr/>
                    <a:p>
                      <a:pPr algn="l">
                        <a:buNone/>
                      </a:pPr>
                      <a:endParaRPr lang="zh-CN" altLang="en-US" sz="1000"/>
                    </a:p>
                  </a:txBody>
                  <a:tcPr anchor="ctr" anchorCtr="0">
                    <a:lnTlToBr w="12700">
                      <a:solidFill>
                        <a:schemeClr val="tx1"/>
                      </a:solidFill>
                      <a:prstDash val="solid"/>
                    </a:lnTlToBr>
                  </a:tcPr>
                </a:tc>
                <a:tc>
                  <a:txBody>
                    <a:bodyPr/>
                    <a:p>
                      <a:pPr algn="ctr">
                        <a:buNone/>
                      </a:pPr>
                      <a:r>
                        <a:rPr lang="en-US" altLang="zh-CN" sz="1000"/>
                        <a:t>0.3</a:t>
                      </a:r>
                      <a:endParaRPr lang="en-US" altLang="zh-CN" sz="1000"/>
                    </a:p>
                  </a:txBody>
                  <a:tcPr anchor="ctr" anchorCtr="0"/>
                </a:tc>
                <a:tc>
                  <a:txBody>
                    <a:bodyPr/>
                    <a:p>
                      <a:pPr algn="ctr">
                        <a:buNone/>
                      </a:pPr>
                      <a:r>
                        <a:rPr lang="en-US" altLang="zh-CN" sz="1000"/>
                        <a:t>0.4</a:t>
                      </a:r>
                      <a:endParaRPr lang="en-US" altLang="zh-CN" sz="1000"/>
                    </a:p>
                  </a:txBody>
                  <a:tcPr anchor="ctr" anchorCtr="0"/>
                </a:tc>
                <a:tc>
                  <a:txBody>
                    <a:bodyPr/>
                    <a:p>
                      <a:pPr algn="ctr">
                        <a:buNone/>
                      </a:pPr>
                      <a:r>
                        <a:rPr lang="en-US" altLang="zh-CN" sz="1000"/>
                        <a:t>0.5</a:t>
                      </a:r>
                      <a:endParaRPr lang="en-US" altLang="zh-CN" sz="1000"/>
                    </a:p>
                  </a:txBody>
                  <a:tcPr anchor="ctr" anchorCtr="0"/>
                </a:tc>
                <a:tc>
                  <a:txBody>
                    <a:bodyPr/>
                    <a:p>
                      <a:pPr algn="ctr">
                        <a:buNone/>
                      </a:pPr>
                      <a:r>
                        <a:rPr lang="en-US" altLang="zh-CN" sz="1000"/>
                        <a:t>0.6</a:t>
                      </a:r>
                      <a:endParaRPr lang="en-US" altLang="zh-CN" sz="1000"/>
                    </a:p>
                  </a:txBody>
                  <a:tcPr anchor="ctr" anchorCtr="0"/>
                </a:tc>
                <a:tc>
                  <a:txBody>
                    <a:bodyPr/>
                    <a:p>
                      <a:pPr algn="ctr">
                        <a:buNone/>
                      </a:pPr>
                      <a:r>
                        <a:rPr lang="en-US" altLang="zh-CN" sz="1000"/>
                        <a:t>0.7</a:t>
                      </a:r>
                      <a:endParaRPr lang="en-US" altLang="zh-CN" sz="1000"/>
                    </a:p>
                  </a:txBody>
                  <a:tcPr anchor="ctr" anchorCtr="0"/>
                </a:tc>
                <a:tc>
                  <a:txBody>
                    <a:bodyPr/>
                    <a:p>
                      <a:pPr algn="ctr">
                        <a:buNone/>
                      </a:pPr>
                      <a:r>
                        <a:rPr lang="en-US" altLang="zh-CN" sz="1000"/>
                        <a:t>avg</a:t>
                      </a:r>
                      <a:endParaRPr lang="en-US" altLang="zh-CN" sz="1000"/>
                    </a:p>
                  </a:txBody>
                  <a:tcPr anchor="ctr" anchorCtr="0"/>
                </a:tc>
              </a:tr>
              <a:tr h="306705">
                <a:tc>
                  <a:txBody>
                    <a:bodyPr/>
                    <a:p>
                      <a:pPr algn="l">
                        <a:buNone/>
                      </a:pPr>
                      <a:r>
                        <a:rPr lang="en-US" altLang="zh-CN" sz="1000">
                          <a:sym typeface="+mn-ea"/>
                        </a:rPr>
                        <a:t>baseline</a:t>
                      </a:r>
                      <a:endParaRPr lang="en-US" altLang="zh-CN" sz="1000" b="0"/>
                    </a:p>
                  </a:txBody>
                  <a:tcPr anchor="ctr" anchorCtr="0"/>
                </a:tc>
                <a:tc>
                  <a:txBody>
                    <a:bodyPr/>
                    <a:p>
                      <a:pPr algn="ctr">
                        <a:buClrTx/>
                        <a:buSzTx/>
                        <a:buFontTx/>
                        <a:buNone/>
                      </a:pPr>
                      <a:r>
                        <a:rPr lang="en-US" altLang="zh-CN" sz="1000"/>
                        <a:t>79.51</a:t>
                      </a:r>
                      <a:endParaRPr lang="en-US" altLang="zh-CN" sz="1000"/>
                    </a:p>
                  </a:txBody>
                  <a:tcPr anchor="ctr" anchorCtr="0"/>
                </a:tc>
                <a:tc>
                  <a:txBody>
                    <a:bodyPr/>
                    <a:p>
                      <a:pPr algn="ctr">
                        <a:buClrTx/>
                        <a:buSzTx/>
                        <a:buFontTx/>
                        <a:buNone/>
                      </a:pPr>
                      <a:r>
                        <a:rPr lang="en-US" altLang="zh-CN" sz="1000"/>
                        <a:t>75.44</a:t>
                      </a:r>
                      <a:endParaRPr lang="en-US" altLang="zh-CN" sz="1000"/>
                    </a:p>
                  </a:txBody>
                  <a:tcPr anchor="ctr" anchorCtr="0"/>
                </a:tc>
                <a:tc>
                  <a:txBody>
                    <a:bodyPr/>
                    <a:p>
                      <a:pPr algn="ctr">
                        <a:buClrTx/>
                        <a:buSzTx/>
                        <a:buFontTx/>
                        <a:buNone/>
                      </a:pPr>
                      <a:r>
                        <a:rPr lang="en-US" altLang="zh-CN" sz="1000"/>
                        <a:t>68.10</a:t>
                      </a:r>
                      <a:endParaRPr lang="en-US" altLang="zh-CN" sz="1000"/>
                    </a:p>
                  </a:txBody>
                  <a:tcPr anchor="ctr" anchorCtr="0"/>
                </a:tc>
                <a:tc>
                  <a:txBody>
                    <a:bodyPr/>
                    <a:p>
                      <a:pPr algn="ctr">
                        <a:buClrTx/>
                        <a:buSzTx/>
                        <a:buFontTx/>
                        <a:buNone/>
                      </a:pPr>
                      <a:r>
                        <a:rPr lang="en-US" altLang="zh-CN" sz="1000"/>
                        <a:t>57.83</a:t>
                      </a:r>
                      <a:endParaRPr lang="en-US" altLang="zh-CN" sz="1000"/>
                    </a:p>
                  </a:txBody>
                  <a:tcPr anchor="ctr" anchorCtr="0"/>
                </a:tc>
                <a:tc>
                  <a:txBody>
                    <a:bodyPr/>
                    <a:p>
                      <a:pPr algn="ctr">
                        <a:buClrTx/>
                        <a:buSzTx/>
                        <a:buFontTx/>
                        <a:buNone/>
                      </a:pPr>
                      <a:r>
                        <a:rPr lang="en-US" altLang="zh-CN" sz="1000"/>
                        <a:t>43.55</a:t>
                      </a:r>
                      <a:endParaRPr lang="en-US" altLang="zh-CN" sz="1000"/>
                    </a:p>
                  </a:txBody>
                  <a:tcPr anchor="ctr" anchorCtr="0"/>
                </a:tc>
                <a:tc>
                  <a:txBody>
                    <a:bodyPr/>
                    <a:p>
                      <a:pPr algn="ctr">
                        <a:buClrTx/>
                        <a:buSzTx/>
                        <a:buFontTx/>
                        <a:buNone/>
                      </a:pPr>
                      <a:r>
                        <a:rPr lang="en-US" altLang="zh-CN" sz="1000"/>
                        <a:t>64.89</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a:t>
                      </a:r>
                      <a:endParaRPr lang="en-US" altLang="zh-CN" sz="1000" b="0">
                        <a:sym typeface="+mn-ea"/>
                      </a:endParaRPr>
                    </a:p>
                  </a:txBody>
                  <a:tcPr anchor="ctr" anchorCtr="0"/>
                </a:tc>
                <a:tc>
                  <a:txBody>
                    <a:bodyPr/>
                    <a:p>
                      <a:pPr algn="ctr">
                        <a:buNone/>
                      </a:pPr>
                      <a:r>
                        <a:rPr lang="en-US" altLang="zh-CN" sz="1000"/>
                        <a:t>80.50</a:t>
                      </a:r>
                      <a:endParaRPr lang="en-US" altLang="zh-CN" sz="1000"/>
                    </a:p>
                  </a:txBody>
                  <a:tcPr anchor="ctr" anchorCtr="0"/>
                </a:tc>
                <a:tc>
                  <a:txBody>
                    <a:bodyPr/>
                    <a:p>
                      <a:pPr algn="ctr">
                        <a:buNone/>
                      </a:pPr>
                      <a:r>
                        <a:rPr lang="en-US" altLang="zh-CN" sz="1000"/>
                        <a:t>75.87</a:t>
                      </a:r>
                      <a:endParaRPr lang="en-US" altLang="zh-CN" sz="1000"/>
                    </a:p>
                  </a:txBody>
                  <a:tcPr anchor="ctr" anchorCtr="0"/>
                </a:tc>
                <a:tc>
                  <a:txBody>
                    <a:bodyPr/>
                    <a:p>
                      <a:pPr algn="ctr">
                        <a:buNone/>
                      </a:pPr>
                      <a:r>
                        <a:rPr lang="en-US" altLang="zh-CN" sz="1000"/>
                        <a:t>69.73</a:t>
                      </a:r>
                      <a:endParaRPr lang="en-US" altLang="zh-CN" sz="1000"/>
                    </a:p>
                  </a:txBody>
                  <a:tcPr anchor="ctr" anchorCtr="0"/>
                </a:tc>
                <a:tc>
                  <a:txBody>
                    <a:bodyPr/>
                    <a:p>
                      <a:pPr algn="ctr">
                        <a:buNone/>
                      </a:pPr>
                      <a:r>
                        <a:rPr lang="en-US" altLang="zh-CN" sz="1000"/>
                        <a:t>59.36</a:t>
                      </a:r>
                      <a:endParaRPr lang="en-US" altLang="zh-CN" sz="1000"/>
                    </a:p>
                  </a:txBody>
                  <a:tcPr anchor="ctr" anchorCtr="0"/>
                </a:tc>
                <a:tc>
                  <a:txBody>
                    <a:bodyPr/>
                    <a:p>
                      <a:pPr algn="ctr">
                        <a:buNone/>
                      </a:pPr>
                      <a:r>
                        <a:rPr lang="en-US" altLang="zh-CN" sz="1000"/>
                        <a:t>44.04</a:t>
                      </a:r>
                      <a:endParaRPr lang="en-US" altLang="zh-CN" sz="1000"/>
                    </a:p>
                  </a:txBody>
                  <a:tcPr anchor="ctr" anchorCtr="0"/>
                </a:tc>
                <a:tc>
                  <a:txBody>
                    <a:bodyPr/>
                    <a:p>
                      <a:pPr algn="ctr">
                        <a:buNone/>
                      </a:pPr>
                      <a:r>
                        <a:rPr lang="en-US" altLang="zh-CN" sz="1000"/>
                        <a:t>65.90</a:t>
                      </a:r>
                      <a:endParaRPr lang="en-US" altLang="zh-CN" sz="1000"/>
                    </a:p>
                  </a:txBody>
                  <a:tcPr anchor="ctr" anchorCtr="0"/>
                </a:tc>
              </a:tr>
              <a:tr h="294640">
                <a:tc>
                  <a:txBody>
                    <a:bodyPr/>
                    <a:p>
                      <a:pPr algn="l">
                        <a:buNone/>
                      </a:pPr>
                      <a:r>
                        <a:rPr lang="en-US" altLang="zh-CN" sz="1000" b="0">
                          <a:sym typeface="+mn-ea"/>
                        </a:rPr>
                        <a:t>baseline+TFE1</a:t>
                      </a:r>
                      <a:endParaRPr lang="en-US" altLang="zh-CN" sz="1000" b="0">
                        <a:sym typeface="+mn-ea"/>
                      </a:endParaRPr>
                    </a:p>
                  </a:txBody>
                  <a:tcPr anchor="ctr" anchorCtr="0"/>
                </a:tc>
                <a:tc>
                  <a:txBody>
                    <a:bodyPr/>
                    <a:p>
                      <a:pPr algn="ctr">
                        <a:buNone/>
                      </a:pPr>
                      <a:r>
                        <a:rPr lang="en-US" altLang="zh-CN" sz="1000"/>
                        <a:t>85.94</a:t>
                      </a:r>
                      <a:endParaRPr lang="en-US" altLang="zh-CN" sz="1000"/>
                    </a:p>
                  </a:txBody>
                  <a:tcPr anchor="ctr" anchorCtr="0"/>
                </a:tc>
                <a:tc>
                  <a:txBody>
                    <a:bodyPr/>
                    <a:p>
                      <a:pPr algn="ctr">
                        <a:buNone/>
                      </a:pPr>
                      <a:r>
                        <a:rPr lang="en-US" altLang="zh-CN" sz="1000"/>
                        <a:t>81.53</a:t>
                      </a:r>
                      <a:endParaRPr lang="en-US" altLang="zh-CN" sz="1000"/>
                    </a:p>
                  </a:txBody>
                  <a:tcPr anchor="ctr" anchorCtr="0"/>
                </a:tc>
                <a:tc>
                  <a:txBody>
                    <a:bodyPr/>
                    <a:p>
                      <a:pPr algn="ctr">
                        <a:buNone/>
                      </a:pPr>
                      <a:r>
                        <a:rPr lang="en-US" altLang="zh-CN" sz="1000"/>
                        <a:t>75.15</a:t>
                      </a:r>
                      <a:endParaRPr lang="en-US" altLang="zh-CN" sz="1000"/>
                    </a:p>
                  </a:txBody>
                  <a:tcPr anchor="ctr" anchorCtr="0"/>
                </a:tc>
                <a:tc>
                  <a:txBody>
                    <a:bodyPr/>
                    <a:p>
                      <a:pPr algn="ctr">
                        <a:buNone/>
                      </a:pPr>
                      <a:r>
                        <a:rPr lang="en-US" altLang="zh-CN" sz="1000"/>
                        <a:t>63.38</a:t>
                      </a:r>
                      <a:endParaRPr lang="en-US" altLang="zh-CN" sz="1000"/>
                    </a:p>
                  </a:txBody>
                  <a:tcPr anchor="ctr" anchorCtr="0"/>
                </a:tc>
                <a:tc>
                  <a:txBody>
                    <a:bodyPr/>
                    <a:p>
                      <a:pPr algn="ctr">
                        <a:buNone/>
                      </a:pPr>
                      <a:r>
                        <a:rPr lang="en-US" altLang="zh-CN" sz="1000"/>
                        <a:t>49.52</a:t>
                      </a:r>
                      <a:endParaRPr lang="en-US" altLang="zh-CN" sz="1000"/>
                    </a:p>
                  </a:txBody>
                  <a:tcPr anchor="ctr" anchorCtr="0"/>
                </a:tc>
                <a:tc>
                  <a:txBody>
                    <a:bodyPr/>
                    <a:p>
                      <a:pPr algn="ctr">
                        <a:buNone/>
                      </a:pPr>
                      <a:r>
                        <a:rPr lang="en-US" altLang="zh-CN" sz="1000"/>
                        <a:t>71.10</a:t>
                      </a:r>
                      <a:endParaRPr lang="en-US" altLang="zh-CN" sz="1000"/>
                    </a:p>
                  </a:txBody>
                  <a:tcPr anchor="ctr" anchorCtr="0"/>
                </a:tc>
              </a:tr>
              <a:tr h="294640">
                <a:tc>
                  <a:txBody>
                    <a:bodyPr/>
                    <a:p>
                      <a:pPr algn="l">
                        <a:buNone/>
                      </a:pPr>
                      <a:r>
                        <a:rPr lang="en-US" altLang="zh-CN" sz="1000">
                          <a:sym typeface="+mn-ea"/>
                        </a:rPr>
                        <a:t>baseline+BiFPN1+TFE1</a:t>
                      </a:r>
                      <a:endParaRPr lang="en-US" altLang="zh-CN" sz="1000" b="0">
                        <a:sym typeface="+mn-ea"/>
                      </a:endParaRPr>
                    </a:p>
                  </a:txBody>
                  <a:tcPr anchor="ctr" anchorCtr="0"/>
                </a:tc>
                <a:tc>
                  <a:txBody>
                    <a:bodyPr/>
                    <a:p>
                      <a:pPr algn="ctr">
                        <a:buNone/>
                      </a:pPr>
                      <a:r>
                        <a:rPr lang="en-US" altLang="zh-CN" sz="1000"/>
                        <a:t>85.48</a:t>
                      </a:r>
                      <a:endParaRPr lang="en-US" altLang="zh-CN" sz="1000"/>
                    </a:p>
                  </a:txBody>
                  <a:tcPr anchor="ctr" anchorCtr="0"/>
                </a:tc>
                <a:tc>
                  <a:txBody>
                    <a:bodyPr/>
                    <a:p>
                      <a:pPr algn="ctr">
                        <a:buNone/>
                      </a:pPr>
                      <a:r>
                        <a:rPr lang="en-US" altLang="zh-CN" sz="1000"/>
                        <a:t>81.12</a:t>
                      </a:r>
                      <a:endParaRPr lang="en-US" altLang="zh-CN" sz="1000"/>
                    </a:p>
                  </a:txBody>
                  <a:tcPr anchor="ctr" anchorCtr="0"/>
                </a:tc>
                <a:tc>
                  <a:txBody>
                    <a:bodyPr/>
                    <a:p>
                      <a:pPr algn="ctr">
                        <a:buNone/>
                      </a:pPr>
                      <a:r>
                        <a:rPr lang="en-US" altLang="zh-CN" sz="1000"/>
                        <a:t>74.16</a:t>
                      </a:r>
                      <a:endParaRPr lang="en-US" altLang="zh-CN" sz="1000"/>
                    </a:p>
                  </a:txBody>
                  <a:tcPr anchor="ctr" anchorCtr="0"/>
                </a:tc>
                <a:tc>
                  <a:txBody>
                    <a:bodyPr/>
                    <a:p>
                      <a:pPr algn="ctr">
                        <a:buNone/>
                      </a:pPr>
                      <a:r>
                        <a:rPr lang="en-US" altLang="zh-CN" sz="1000"/>
                        <a:t>62.95</a:t>
                      </a:r>
                      <a:endParaRPr lang="en-US" altLang="zh-CN" sz="1000"/>
                    </a:p>
                  </a:txBody>
                  <a:tcPr anchor="ctr" anchorCtr="0"/>
                </a:tc>
                <a:tc>
                  <a:txBody>
                    <a:bodyPr/>
                    <a:p>
                      <a:pPr algn="ctr">
                        <a:buNone/>
                      </a:pPr>
                      <a:r>
                        <a:rPr lang="en-US" altLang="zh-CN" sz="1000"/>
                        <a:t>49.91</a:t>
                      </a:r>
                      <a:endParaRPr lang="en-US" altLang="zh-CN" sz="1000"/>
                    </a:p>
                  </a:txBody>
                  <a:tcPr anchor="ctr" anchorCtr="0"/>
                </a:tc>
                <a:tc>
                  <a:txBody>
                    <a:bodyPr/>
                    <a:p>
                      <a:pPr algn="ctr">
                        <a:buNone/>
                      </a:pPr>
                      <a:r>
                        <a:rPr lang="en-US" altLang="zh-CN" sz="1000"/>
                        <a:t>70.73</a:t>
                      </a:r>
                      <a:endParaRPr lang="en-US" altLang="zh-CN" sz="1000"/>
                    </a:p>
                  </a:txBody>
                  <a:tcPr anchor="ctr" anchorCtr="0"/>
                </a:tc>
              </a:tr>
              <a:tr h="294640">
                <a:tc>
                  <a:txBody>
                    <a:bodyPr/>
                    <a:p>
                      <a:pPr algn="l">
                        <a:buNone/>
                      </a:pPr>
                      <a:r>
                        <a:rPr lang="en-US" altLang="zh-CN" sz="1000" b="0">
                          <a:sym typeface="+mn-ea"/>
                        </a:rPr>
                        <a:t>baseline+TFE2</a:t>
                      </a:r>
                      <a:endParaRPr lang="en-US" altLang="zh-CN" sz="1000" b="0">
                        <a:sym typeface="+mn-ea"/>
                      </a:endParaRPr>
                    </a:p>
                  </a:txBody>
                  <a:tcPr anchor="ctr" anchorCtr="0"/>
                </a:tc>
                <a:tc>
                  <a:txBody>
                    <a:bodyPr/>
                    <a:p>
                      <a:pPr algn="ctr">
                        <a:buNone/>
                      </a:pPr>
                      <a:r>
                        <a:rPr lang="en-US" altLang="zh-CN" sz="1000"/>
                        <a:t>85.55</a:t>
                      </a:r>
                      <a:endParaRPr lang="en-US" altLang="zh-CN" sz="1000"/>
                    </a:p>
                  </a:txBody>
                  <a:tcPr anchor="ctr" anchorCtr="0"/>
                </a:tc>
                <a:tc>
                  <a:txBody>
                    <a:bodyPr/>
                    <a:p>
                      <a:pPr algn="ctr">
                        <a:buNone/>
                      </a:pPr>
                      <a:r>
                        <a:rPr lang="en-US" altLang="zh-CN" sz="1000"/>
                        <a:t>81.61</a:t>
                      </a:r>
                      <a:endParaRPr lang="en-US" altLang="zh-CN" sz="1000"/>
                    </a:p>
                  </a:txBody>
                  <a:tcPr anchor="ctr" anchorCtr="0"/>
                </a:tc>
                <a:tc>
                  <a:txBody>
                    <a:bodyPr/>
                    <a:p>
                      <a:pPr algn="ctr">
                        <a:buNone/>
                      </a:pPr>
                      <a:r>
                        <a:rPr lang="en-US" altLang="zh-CN" sz="1000"/>
                        <a:t>74.40</a:t>
                      </a:r>
                      <a:endParaRPr lang="en-US" altLang="zh-CN" sz="1000"/>
                    </a:p>
                  </a:txBody>
                  <a:tcPr anchor="ctr" anchorCtr="0"/>
                </a:tc>
                <a:tc>
                  <a:txBody>
                    <a:bodyPr/>
                    <a:p>
                      <a:pPr algn="ctr">
                        <a:buNone/>
                      </a:pPr>
                      <a:r>
                        <a:rPr lang="en-US" altLang="zh-CN" sz="1000"/>
                        <a:t>64.21</a:t>
                      </a:r>
                      <a:endParaRPr lang="en-US" altLang="zh-CN" sz="1000"/>
                    </a:p>
                  </a:txBody>
                  <a:tcPr anchor="ctr" anchorCtr="0"/>
                </a:tc>
                <a:tc>
                  <a:txBody>
                    <a:bodyPr/>
                    <a:p>
                      <a:pPr algn="ctr">
                        <a:buNone/>
                      </a:pPr>
                      <a:r>
                        <a:rPr lang="en-US" altLang="zh-CN" sz="1000"/>
                        <a:t>48.97</a:t>
                      </a:r>
                      <a:endParaRPr lang="en-US" altLang="zh-CN" sz="1000"/>
                    </a:p>
                  </a:txBody>
                  <a:tcPr anchor="ctr" anchorCtr="0"/>
                </a:tc>
                <a:tc>
                  <a:txBody>
                    <a:bodyPr/>
                    <a:p>
                      <a:pPr algn="ctr">
                        <a:buNone/>
                      </a:pPr>
                      <a:r>
                        <a:rPr lang="en-US" altLang="zh-CN" sz="1000"/>
                        <a:t>70.95</a:t>
                      </a:r>
                      <a:endParaRPr lang="en-US" altLang="zh-CN" sz="1000"/>
                    </a:p>
                  </a:txBody>
                  <a:tcPr anchor="ctr" anchorCtr="0"/>
                </a:tc>
              </a:tr>
              <a:tr h="294640">
                <a:tc>
                  <a:txBody>
                    <a:bodyPr/>
                    <a:p>
                      <a:pPr algn="l">
                        <a:buNone/>
                      </a:pPr>
                      <a:r>
                        <a:rPr lang="en-US" altLang="zh-CN" sz="1000">
                          <a:solidFill>
                            <a:srgbClr val="FF0000"/>
                          </a:solidFill>
                          <a:sym typeface="+mn-ea"/>
                        </a:rPr>
                        <a:t>baseline+BiFPN1+TFE2</a:t>
                      </a:r>
                      <a:endParaRPr lang="en-US" altLang="zh-CN" sz="1000" b="0">
                        <a:solidFill>
                          <a:srgbClr val="FF0000"/>
                        </a:solidFill>
                        <a:sym typeface="+mn-ea"/>
                      </a:endParaRPr>
                    </a:p>
                  </a:txBody>
                  <a:tcPr anchor="ctr" anchorCtr="0"/>
                </a:tc>
                <a:tc>
                  <a:txBody>
                    <a:bodyPr/>
                    <a:p>
                      <a:pPr algn="ctr">
                        <a:buNone/>
                      </a:pPr>
                      <a:r>
                        <a:rPr lang="en-US" altLang="zh-CN" sz="1000">
                          <a:solidFill>
                            <a:srgbClr val="FF0000"/>
                          </a:solidFill>
                        </a:rPr>
                        <a:t>86.32</a:t>
                      </a:r>
                      <a:endParaRPr lang="en-US" altLang="zh-CN" sz="1000">
                        <a:solidFill>
                          <a:srgbClr val="FF0000"/>
                        </a:solidFill>
                      </a:endParaRPr>
                    </a:p>
                  </a:txBody>
                  <a:tcPr anchor="ctr" anchorCtr="0"/>
                </a:tc>
                <a:tc>
                  <a:txBody>
                    <a:bodyPr/>
                    <a:p>
                      <a:pPr algn="ctr">
                        <a:buNone/>
                      </a:pPr>
                      <a:r>
                        <a:rPr lang="en-US" altLang="zh-CN" sz="1000">
                          <a:solidFill>
                            <a:srgbClr val="FF0000"/>
                          </a:solidFill>
                        </a:rPr>
                        <a:t>81.22</a:t>
                      </a:r>
                      <a:endParaRPr lang="en-US" altLang="zh-CN" sz="1000">
                        <a:solidFill>
                          <a:srgbClr val="FF0000"/>
                        </a:solidFill>
                      </a:endParaRPr>
                    </a:p>
                  </a:txBody>
                  <a:tcPr anchor="ctr" anchorCtr="0"/>
                </a:tc>
                <a:tc>
                  <a:txBody>
                    <a:bodyPr/>
                    <a:p>
                      <a:pPr algn="ctr">
                        <a:buNone/>
                      </a:pPr>
                      <a:r>
                        <a:rPr lang="en-US" altLang="zh-CN" sz="1000">
                          <a:solidFill>
                            <a:srgbClr val="FF0000"/>
                          </a:solidFill>
                        </a:rPr>
                        <a:t>75.44</a:t>
                      </a:r>
                      <a:endParaRPr lang="en-US" altLang="zh-CN" sz="1000">
                        <a:solidFill>
                          <a:srgbClr val="FF0000"/>
                        </a:solidFill>
                      </a:endParaRPr>
                    </a:p>
                  </a:txBody>
                  <a:tcPr anchor="ctr" anchorCtr="0"/>
                </a:tc>
                <a:tc>
                  <a:txBody>
                    <a:bodyPr/>
                    <a:p>
                      <a:pPr algn="ctr">
                        <a:buNone/>
                      </a:pPr>
                      <a:r>
                        <a:rPr lang="en-US" altLang="zh-CN" sz="1000">
                          <a:solidFill>
                            <a:srgbClr val="FF0000"/>
                          </a:solidFill>
                        </a:rPr>
                        <a:t>64.91</a:t>
                      </a:r>
                      <a:endParaRPr lang="en-US" altLang="zh-CN" sz="1000">
                        <a:solidFill>
                          <a:srgbClr val="FF0000"/>
                        </a:solidFill>
                      </a:endParaRPr>
                    </a:p>
                  </a:txBody>
                  <a:tcPr anchor="ctr" anchorCtr="0"/>
                </a:tc>
                <a:tc>
                  <a:txBody>
                    <a:bodyPr/>
                    <a:p>
                      <a:pPr algn="ctr">
                        <a:buNone/>
                      </a:pPr>
                      <a:r>
                        <a:rPr lang="en-US" altLang="zh-CN" sz="1000">
                          <a:solidFill>
                            <a:srgbClr val="FF0000"/>
                          </a:solidFill>
                        </a:rPr>
                        <a:t>51.05</a:t>
                      </a:r>
                      <a:endParaRPr lang="en-US" altLang="zh-CN" sz="1000">
                        <a:solidFill>
                          <a:srgbClr val="FF0000"/>
                        </a:solidFill>
                      </a:endParaRPr>
                    </a:p>
                  </a:txBody>
                  <a:tcPr anchor="ctr" anchorCtr="0"/>
                </a:tc>
                <a:tc>
                  <a:txBody>
                    <a:bodyPr/>
                    <a:p>
                      <a:pPr algn="ctr">
                        <a:buNone/>
                      </a:pPr>
                      <a:r>
                        <a:rPr lang="en-US" altLang="zh-CN" sz="1000">
                          <a:solidFill>
                            <a:srgbClr val="FF0000"/>
                          </a:solidFill>
                        </a:rPr>
                        <a:t>71.79</a:t>
                      </a:r>
                      <a:endParaRPr lang="en-US" altLang="zh-CN" sz="1000">
                        <a:solidFill>
                          <a:srgbClr val="FF0000"/>
                        </a:solidFill>
                      </a:endParaRPr>
                    </a:p>
                  </a:txBody>
                  <a:tcPr anchor="ctr" anchorCtr="0"/>
                </a:tc>
              </a:tr>
              <a:tr h="294640">
                <a:tc>
                  <a:txBody>
                    <a:bodyPr/>
                    <a:p>
                      <a:pPr algn="l">
                        <a:buNone/>
                      </a:pPr>
                      <a:r>
                        <a:rPr lang="en-US" altLang="zh-CN" sz="1000" b="0">
                          <a:solidFill>
                            <a:srgbClr val="00B050"/>
                          </a:solidFill>
                          <a:sym typeface="+mn-ea"/>
                        </a:rPr>
                        <a:t>SOTA(DyFADet ECCV2024)</a:t>
                      </a:r>
                      <a:endParaRPr lang="en-US" altLang="zh-CN" sz="1000" b="0">
                        <a:solidFill>
                          <a:srgbClr val="00B050"/>
                        </a:solidFill>
                        <a:sym typeface="+mn-ea"/>
                      </a:endParaRPr>
                    </a:p>
                  </a:txBody>
                  <a:tcPr anchor="ctr" anchorCtr="0"/>
                </a:tc>
                <a:tc>
                  <a:txBody>
                    <a:bodyPr/>
                    <a:p>
                      <a:pPr algn="ctr">
                        <a:buClrTx/>
                        <a:buSzTx/>
                        <a:buFontTx/>
                        <a:buNone/>
                      </a:pPr>
                      <a:r>
                        <a:rPr lang="en-US" altLang="zh-CN" sz="1000">
                          <a:solidFill>
                            <a:srgbClr val="00B050"/>
                          </a:solidFill>
                        </a:rPr>
                        <a:t>84.3</a:t>
                      </a:r>
                      <a:endParaRPr lang="en-US" altLang="zh-CN" sz="1000">
                        <a:solidFill>
                          <a:srgbClr val="00B050"/>
                        </a:solidFill>
                      </a:endParaRPr>
                    </a:p>
                  </a:txBody>
                  <a:tcPr anchor="ctr" anchorCtr="0"/>
                </a:tc>
                <a:tc>
                  <a:txBody>
                    <a:bodyPr/>
                    <a:p>
                      <a:pPr algn="ctr">
                        <a:buClrTx/>
                        <a:buSzTx/>
                        <a:buFontTx/>
                        <a:buNone/>
                      </a:pPr>
                      <a:endParaRPr lang="en-US" altLang="zh-CN" sz="1000">
                        <a:solidFill>
                          <a:srgbClr val="00B050"/>
                        </a:solidFill>
                      </a:endParaRPr>
                    </a:p>
                  </a:txBody>
                  <a:tcPr anchor="ctr" anchorCtr="0"/>
                </a:tc>
                <a:tc>
                  <a:txBody>
                    <a:bodyPr/>
                    <a:p>
                      <a:pPr algn="ctr">
                        <a:buClrTx/>
                        <a:buSzTx/>
                        <a:buFontTx/>
                        <a:buNone/>
                      </a:pPr>
                      <a:endParaRPr lang="en-US" altLang="zh-CN" sz="1000">
                        <a:solidFill>
                          <a:srgbClr val="00B050"/>
                        </a:solidFill>
                      </a:endParaRPr>
                    </a:p>
                  </a:txBody>
                  <a:tcPr anchor="ctr" anchorCtr="0"/>
                </a:tc>
                <a:tc>
                  <a:txBody>
                    <a:bodyPr/>
                    <a:p>
                      <a:pPr algn="ctr">
                        <a:buClrTx/>
                        <a:buSzTx/>
                        <a:buFontTx/>
                        <a:buNone/>
                      </a:pPr>
                      <a:endParaRPr lang="en-US" altLang="zh-CN" sz="1000">
                        <a:solidFill>
                          <a:srgbClr val="00B050"/>
                        </a:solidFill>
                      </a:endParaRPr>
                    </a:p>
                  </a:txBody>
                  <a:tcPr anchor="ctr" anchorCtr="0"/>
                </a:tc>
                <a:tc>
                  <a:txBody>
                    <a:bodyPr/>
                    <a:p>
                      <a:pPr algn="ctr">
                        <a:buClrTx/>
                        <a:buSzTx/>
                        <a:buFontTx/>
                        <a:buNone/>
                      </a:pPr>
                      <a:r>
                        <a:rPr lang="en-US" altLang="zh-CN" sz="1000">
                          <a:solidFill>
                            <a:srgbClr val="00B050"/>
                          </a:solidFill>
                        </a:rPr>
                        <a:t>50.2</a:t>
                      </a:r>
                      <a:endParaRPr lang="en-US" altLang="zh-CN" sz="1000">
                        <a:solidFill>
                          <a:srgbClr val="00B050"/>
                        </a:solidFill>
                      </a:endParaRPr>
                    </a:p>
                  </a:txBody>
                  <a:tcPr anchor="ctr" anchorCtr="0"/>
                </a:tc>
                <a:tc>
                  <a:txBody>
                    <a:bodyPr/>
                    <a:p>
                      <a:pPr algn="ctr">
                        <a:buClrTx/>
                        <a:buSzTx/>
                        <a:buFontTx/>
                        <a:buNone/>
                      </a:pPr>
                      <a:r>
                        <a:rPr lang="en-US" altLang="zh-CN" sz="1000">
                          <a:solidFill>
                            <a:srgbClr val="00B050"/>
                          </a:solidFill>
                        </a:rPr>
                        <a:t>70.5</a:t>
                      </a:r>
                      <a:endParaRPr lang="en-US" altLang="zh-CN" sz="1000">
                        <a:solidFill>
                          <a:srgbClr val="00B050"/>
                        </a:solidFill>
                      </a:endParaRPr>
                    </a:p>
                  </a:txBody>
                  <a:tcPr anchor="ctr" anchorCtr="0"/>
                </a:tc>
              </a:tr>
              <a:tr h="294640">
                <a:tc>
                  <a:txBody>
                    <a:bodyPr/>
                    <a:p>
                      <a:pPr algn="l">
                        <a:buNone/>
                      </a:pPr>
                      <a:r>
                        <a:rPr lang="en-US" altLang="zh-CN" sz="1000" b="0">
                          <a:solidFill>
                            <a:srgbClr val="00B050"/>
                          </a:solidFill>
                          <a:sym typeface="+mn-ea"/>
                        </a:rPr>
                        <a:t>SOTA(</a:t>
                      </a:r>
                      <a:r>
                        <a:rPr lang="zh-CN" altLang="en-US" sz="1000" b="0">
                          <a:solidFill>
                            <a:srgbClr val="00B050"/>
                          </a:solidFill>
                          <a:sym typeface="+mn-ea"/>
                        </a:rPr>
                        <a:t>复现</a:t>
                      </a:r>
                      <a:r>
                        <a:rPr lang="en-US" altLang="zh-CN" sz="1000" b="0">
                          <a:solidFill>
                            <a:srgbClr val="00B050"/>
                          </a:solidFill>
                          <a:sym typeface="+mn-ea"/>
                        </a:rPr>
                        <a:t>)</a:t>
                      </a:r>
                      <a:endParaRPr lang="en-US" altLang="zh-CN" sz="1000" b="0">
                        <a:solidFill>
                          <a:srgbClr val="00B050"/>
                        </a:solidFill>
                        <a:sym typeface="+mn-ea"/>
                      </a:endParaRPr>
                    </a:p>
                  </a:txBody>
                  <a:tcPr anchor="ctr" anchorCtr="0"/>
                </a:tc>
                <a:tc>
                  <a:txBody>
                    <a:bodyPr/>
                    <a:p>
                      <a:pPr algn="ctr">
                        <a:buClrTx/>
                        <a:buSzTx/>
                        <a:buFontTx/>
                        <a:buNone/>
                      </a:pPr>
                      <a:r>
                        <a:rPr lang="en-US" altLang="zh-CN" sz="1000">
                          <a:solidFill>
                            <a:srgbClr val="00B050"/>
                          </a:solidFill>
                        </a:rPr>
                        <a:t>83.76</a:t>
                      </a:r>
                      <a:endParaRPr lang="en-US" altLang="zh-CN" sz="1000">
                        <a:solidFill>
                          <a:srgbClr val="00B050"/>
                        </a:solidFill>
                      </a:endParaRPr>
                    </a:p>
                  </a:txBody>
                  <a:tcPr anchor="ctr" anchorCtr="0"/>
                </a:tc>
                <a:tc>
                  <a:txBody>
                    <a:bodyPr/>
                    <a:p>
                      <a:pPr algn="ctr">
                        <a:buClrTx/>
                        <a:buSzTx/>
                        <a:buFontTx/>
                        <a:buNone/>
                      </a:pPr>
                      <a:r>
                        <a:rPr lang="en-US" altLang="zh-CN" sz="1000">
                          <a:solidFill>
                            <a:srgbClr val="00B050"/>
                          </a:solidFill>
                        </a:rPr>
                        <a:t>78.80</a:t>
                      </a:r>
                      <a:endParaRPr lang="en-US" altLang="zh-CN" sz="1000">
                        <a:solidFill>
                          <a:srgbClr val="00B050"/>
                        </a:solidFill>
                      </a:endParaRPr>
                    </a:p>
                  </a:txBody>
                  <a:tcPr anchor="ctr" anchorCtr="0"/>
                </a:tc>
                <a:tc>
                  <a:txBody>
                    <a:bodyPr/>
                    <a:p>
                      <a:pPr algn="ctr">
                        <a:buClrTx/>
                        <a:buSzTx/>
                        <a:buFontTx/>
                        <a:buNone/>
                      </a:pPr>
                      <a:r>
                        <a:rPr lang="en-US" altLang="zh-CN" sz="1000">
                          <a:solidFill>
                            <a:srgbClr val="00B050"/>
                          </a:solidFill>
                        </a:rPr>
                        <a:t>72.50</a:t>
                      </a:r>
                      <a:endParaRPr lang="en-US" altLang="zh-CN" sz="1000">
                        <a:solidFill>
                          <a:srgbClr val="00B050"/>
                        </a:solidFill>
                      </a:endParaRPr>
                    </a:p>
                  </a:txBody>
                  <a:tcPr anchor="ctr" anchorCtr="0"/>
                </a:tc>
                <a:tc>
                  <a:txBody>
                    <a:bodyPr/>
                    <a:p>
                      <a:pPr algn="ctr">
                        <a:buClrTx/>
                        <a:buSzTx/>
                        <a:buFontTx/>
                        <a:buNone/>
                      </a:pPr>
                      <a:r>
                        <a:rPr lang="en-US" altLang="zh-CN" sz="1000">
                          <a:solidFill>
                            <a:srgbClr val="00B050"/>
                          </a:solidFill>
                        </a:rPr>
                        <a:t>62.13</a:t>
                      </a:r>
                      <a:endParaRPr lang="en-US" altLang="zh-CN" sz="1000">
                        <a:solidFill>
                          <a:srgbClr val="00B050"/>
                        </a:solidFill>
                      </a:endParaRPr>
                    </a:p>
                  </a:txBody>
                  <a:tcPr anchor="ctr" anchorCtr="0"/>
                </a:tc>
                <a:tc>
                  <a:txBody>
                    <a:bodyPr/>
                    <a:p>
                      <a:pPr algn="ctr">
                        <a:buClrTx/>
                        <a:buSzTx/>
                        <a:buFontTx/>
                        <a:buNone/>
                      </a:pPr>
                      <a:r>
                        <a:rPr lang="en-US" altLang="zh-CN" sz="1000">
                          <a:solidFill>
                            <a:srgbClr val="00B050"/>
                          </a:solidFill>
                        </a:rPr>
                        <a:t>49.71</a:t>
                      </a:r>
                      <a:endParaRPr lang="en-US" altLang="zh-CN" sz="1000">
                        <a:solidFill>
                          <a:srgbClr val="00B050"/>
                        </a:solidFill>
                      </a:endParaRPr>
                    </a:p>
                  </a:txBody>
                  <a:tcPr anchor="ctr" anchorCtr="0"/>
                </a:tc>
                <a:tc>
                  <a:txBody>
                    <a:bodyPr/>
                    <a:p>
                      <a:pPr algn="ctr">
                        <a:buClrTx/>
                        <a:buSzTx/>
                        <a:buFontTx/>
                        <a:buNone/>
                      </a:pPr>
                      <a:r>
                        <a:rPr lang="en-US" altLang="zh-CN" sz="1000">
                          <a:solidFill>
                            <a:srgbClr val="00B050"/>
                          </a:solidFill>
                        </a:rPr>
                        <a:t>69.83</a:t>
                      </a:r>
                      <a:endParaRPr lang="en-US" altLang="zh-CN" sz="1000">
                        <a:solidFill>
                          <a:srgbClr val="00B050"/>
                        </a:solidFill>
                      </a:endParaRPr>
                    </a:p>
                  </a:txBody>
                  <a:tcPr anchor="ctr" anchorCtr="0"/>
                </a:tc>
              </a:tr>
              <a:tr h="294640">
                <a:tc>
                  <a:txBody>
                    <a:bodyPr/>
                    <a:p>
                      <a:pPr algn="l">
                        <a:buNone/>
                      </a:pPr>
                      <a:r>
                        <a:rPr lang="en-US" altLang="zh-CN" sz="1000" b="0">
                          <a:solidFill>
                            <a:schemeClr val="tx1"/>
                          </a:solidFill>
                          <a:sym typeface="+mn-ea"/>
                        </a:rPr>
                        <a:t>+</a:t>
                      </a:r>
                      <a:r>
                        <a:rPr lang="zh-CN" altLang="en-US" sz="1000" b="0">
                          <a:solidFill>
                            <a:schemeClr val="tx1"/>
                          </a:solidFill>
                          <a:sym typeface="+mn-ea"/>
                        </a:rPr>
                        <a:t>瞬时分支</a:t>
                      </a:r>
                      <a:endParaRPr lang="zh-CN" altLang="en-US" sz="1000" b="0">
                        <a:solidFill>
                          <a:schemeClr val="tx1"/>
                        </a:solidFill>
                        <a:sym typeface="+mn-ea"/>
                      </a:endParaRPr>
                    </a:p>
                  </a:txBody>
                  <a:tcPr anchor="ctr" anchorCtr="0"/>
                </a:tc>
                <a:tc>
                  <a:txBody>
                    <a:bodyPr/>
                    <a:p>
                      <a:pPr algn="ctr">
                        <a:buClrTx/>
                        <a:buSzTx/>
                        <a:buFontTx/>
                        <a:buNone/>
                      </a:pPr>
                      <a:r>
                        <a:rPr lang="en-US" altLang="zh-CN" sz="1000">
                          <a:solidFill>
                            <a:schemeClr val="tx1"/>
                          </a:solidFill>
                        </a:rPr>
                        <a:t>86.18</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81.79</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75.79</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64.10</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49.56</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71.49</a:t>
                      </a:r>
                      <a:endParaRPr lang="en-US" altLang="zh-CN" sz="1000">
                        <a:solidFill>
                          <a:schemeClr val="tx1"/>
                        </a:solidFill>
                      </a:endParaRPr>
                    </a:p>
                  </a:txBody>
                  <a:tcPr anchor="ctr" anchorCtr="0"/>
                </a:tc>
              </a:tr>
              <a:tr h="294640">
                <a:tc>
                  <a:txBody>
                    <a:bodyPr/>
                    <a:p>
                      <a:pPr algn="l">
                        <a:buNone/>
                      </a:pPr>
                      <a:r>
                        <a:rPr lang="en-US" altLang="zh-CN" sz="1000" b="0">
                          <a:solidFill>
                            <a:schemeClr val="tx1"/>
                          </a:solidFill>
                          <a:sym typeface="+mn-ea"/>
                        </a:rPr>
                        <a:t>+gating</a:t>
                      </a:r>
                      <a:endParaRPr lang="en-US" altLang="zh-CN" sz="1000" b="0">
                        <a:solidFill>
                          <a:schemeClr val="tx1"/>
                        </a:solidFill>
                        <a:sym typeface="+mn-ea"/>
                      </a:endParaRPr>
                    </a:p>
                  </a:txBody>
                  <a:tcPr anchor="ctr" anchorCtr="0"/>
                </a:tc>
                <a:tc>
                  <a:txBody>
                    <a:bodyPr/>
                    <a:p>
                      <a:pPr algn="ctr">
                        <a:buClrTx/>
                        <a:buSzTx/>
                        <a:buFontTx/>
                        <a:buNone/>
                      </a:pPr>
                      <a:r>
                        <a:rPr lang="en-US" altLang="zh-CN" sz="1000">
                          <a:solidFill>
                            <a:schemeClr val="tx1"/>
                          </a:solidFill>
                        </a:rPr>
                        <a:t>84.86</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80.80</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73.77</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64.46</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49.02</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70.58</a:t>
                      </a:r>
                      <a:endParaRPr lang="en-US" altLang="zh-CN" sz="1000">
                        <a:solidFill>
                          <a:schemeClr val="tx1"/>
                        </a:solidFill>
                      </a:endParaRPr>
                    </a:p>
                  </a:txBody>
                  <a:tcPr anchor="ctr" anchorCtr="0"/>
                </a:tc>
              </a:tr>
              <a:tr h="294640">
                <a:tc>
                  <a:txBody>
                    <a:bodyPr/>
                    <a:p>
                      <a:pPr algn="l">
                        <a:buNone/>
                      </a:pPr>
                      <a:r>
                        <a:rPr lang="en-US" altLang="zh-CN" sz="1000" b="0">
                          <a:solidFill>
                            <a:schemeClr val="tx1"/>
                          </a:solidFill>
                          <a:sym typeface="+mn-ea"/>
                        </a:rPr>
                        <a:t>+</a:t>
                      </a:r>
                      <a:r>
                        <a:rPr lang="zh-CN" altLang="en-US" sz="1000" b="0">
                          <a:solidFill>
                            <a:schemeClr val="tx1"/>
                          </a:solidFill>
                          <a:sym typeface="+mn-ea"/>
                        </a:rPr>
                        <a:t>上下文分支</a:t>
                      </a:r>
                      <a:r>
                        <a:rPr lang="en-US" altLang="zh-CN" sz="1000" b="0">
                          <a:solidFill>
                            <a:schemeClr val="tx1"/>
                          </a:solidFill>
                          <a:sym typeface="+mn-ea"/>
                        </a:rPr>
                        <a:t>(</a:t>
                      </a:r>
                      <a:r>
                        <a:rPr lang="zh-CN" altLang="en-US" sz="1000" b="0">
                          <a:solidFill>
                            <a:schemeClr val="tx1"/>
                          </a:solidFill>
                          <a:sym typeface="+mn-ea"/>
                        </a:rPr>
                        <a:t>卷积核外</a:t>
                      </a:r>
                      <a:r>
                        <a:rPr lang="en-US" altLang="zh-CN" sz="1000" b="0">
                          <a:solidFill>
                            <a:schemeClr val="tx1"/>
                          </a:solidFill>
                          <a:sym typeface="+mn-ea"/>
                        </a:rPr>
                        <a:t>k-v)</a:t>
                      </a:r>
                      <a:endParaRPr lang="en-US" altLang="zh-CN" sz="1000" b="0">
                        <a:solidFill>
                          <a:schemeClr val="tx1"/>
                        </a:solidFill>
                        <a:sym typeface="+mn-ea"/>
                      </a:endParaRPr>
                    </a:p>
                  </a:txBody>
                  <a:tcPr anchor="ctr" anchorCtr="0"/>
                </a:tc>
                <a:tc>
                  <a:txBody>
                    <a:bodyPr/>
                    <a:p>
                      <a:pPr algn="ctr">
                        <a:buClrTx/>
                        <a:buSzTx/>
                        <a:buFontTx/>
                        <a:buNone/>
                      </a:pPr>
                      <a:r>
                        <a:rPr lang="en-US" altLang="zh-CN" sz="1000">
                          <a:solidFill>
                            <a:schemeClr val="tx1"/>
                          </a:solidFill>
                        </a:rPr>
                        <a:t>85.60</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81.33</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74.48</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63.91</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49.88</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71.06</a:t>
                      </a:r>
                      <a:endParaRPr lang="en-US" altLang="zh-CN" sz="1000">
                        <a:solidFill>
                          <a:schemeClr val="tx1"/>
                        </a:solidFill>
                      </a:endParaRPr>
                    </a:p>
                  </a:txBody>
                  <a:tcPr anchor="ctr" anchorCtr="0"/>
                </a:tc>
              </a:tr>
              <a:tr h="294640">
                <a:tc>
                  <a:txBody>
                    <a:bodyPr/>
                    <a:p>
                      <a:pPr algn="l">
                        <a:buNone/>
                      </a:pPr>
                      <a:r>
                        <a:rPr lang="en-US" altLang="zh-CN" sz="1000" b="0">
                          <a:solidFill>
                            <a:schemeClr val="tx1"/>
                          </a:solidFill>
                          <a:sym typeface="+mn-ea"/>
                        </a:rPr>
                        <a:t>+</a:t>
                      </a:r>
                      <a:r>
                        <a:rPr lang="zh-CN" altLang="en-US" sz="1000" b="0">
                          <a:solidFill>
                            <a:schemeClr val="tx1"/>
                          </a:solidFill>
                          <a:sym typeface="+mn-ea"/>
                        </a:rPr>
                        <a:t>上下文分支</a:t>
                      </a:r>
                      <a:r>
                        <a:rPr lang="en-US" altLang="zh-CN" sz="1000" b="0">
                          <a:solidFill>
                            <a:schemeClr val="tx1"/>
                          </a:solidFill>
                          <a:sym typeface="+mn-ea"/>
                        </a:rPr>
                        <a:t>(</a:t>
                      </a:r>
                      <a:r>
                        <a:rPr lang="zh-CN" altLang="en-US" sz="1000" b="0">
                          <a:solidFill>
                            <a:schemeClr val="tx1"/>
                          </a:solidFill>
                          <a:sym typeface="+mn-ea"/>
                        </a:rPr>
                        <a:t>卷积核内</a:t>
                      </a:r>
                      <a:r>
                        <a:rPr lang="en-US" altLang="zh-CN" sz="1000" b="0">
                          <a:solidFill>
                            <a:schemeClr val="tx1"/>
                          </a:solidFill>
                          <a:sym typeface="+mn-ea"/>
                        </a:rPr>
                        <a:t>k-v)</a:t>
                      </a:r>
                      <a:endParaRPr lang="en-US" altLang="zh-CN" sz="1000" b="0">
                        <a:solidFill>
                          <a:schemeClr val="tx1"/>
                        </a:solidFill>
                        <a:sym typeface="+mn-ea"/>
                      </a:endParaRPr>
                    </a:p>
                  </a:txBody>
                  <a:tcPr anchor="ctr" anchorCtr="0"/>
                </a:tc>
                <a:tc>
                  <a:txBody>
                    <a:bodyPr/>
                    <a:p>
                      <a:pPr algn="ctr">
                        <a:buClrTx/>
                        <a:buSzTx/>
                        <a:buFontTx/>
                        <a:buNone/>
                      </a:pPr>
                      <a:r>
                        <a:rPr lang="en-US" altLang="zh-CN" sz="1000">
                          <a:solidFill>
                            <a:schemeClr val="tx1"/>
                          </a:solidFill>
                        </a:rPr>
                        <a:t>86.11</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81.47</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75.16</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64.49</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49.64</a:t>
                      </a:r>
                      <a:endParaRPr lang="en-US" altLang="zh-CN" sz="1000">
                        <a:solidFill>
                          <a:schemeClr val="tx1"/>
                        </a:solidFill>
                      </a:endParaRPr>
                    </a:p>
                  </a:txBody>
                  <a:tcPr anchor="ctr" anchorCtr="0"/>
                </a:tc>
                <a:tc>
                  <a:txBody>
                    <a:bodyPr/>
                    <a:p>
                      <a:pPr algn="ctr">
                        <a:buClrTx/>
                        <a:buSzTx/>
                        <a:buFontTx/>
                        <a:buNone/>
                      </a:pPr>
                      <a:r>
                        <a:rPr lang="en-US" altLang="zh-CN" sz="1000">
                          <a:solidFill>
                            <a:schemeClr val="tx1"/>
                          </a:solidFill>
                        </a:rPr>
                        <a:t>71.35</a:t>
                      </a:r>
                      <a:endParaRPr lang="en-US" altLang="zh-CN" sz="1000">
                        <a:solidFill>
                          <a:schemeClr val="tx1"/>
                        </a:solidFill>
                      </a:endParaRPr>
                    </a:p>
                  </a:txBody>
                  <a:tcPr anchor="ctr" anchorCtr="0"/>
                </a:tc>
              </a:tr>
            </a:tbl>
          </a:graphicData>
        </a:graphic>
      </p:graphicFrame>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12</a:t>
            </a:r>
            <a:endParaRPr lang="en-US" altLang="zh-CN"/>
          </a:p>
        </p:txBody>
      </p:sp>
      <p:sp>
        <p:nvSpPr>
          <p:cNvPr id="10" name="文本框 9"/>
          <p:cNvSpPr txBox="1"/>
          <p:nvPr/>
        </p:nvSpPr>
        <p:spPr>
          <a:xfrm>
            <a:off x="1432560" y="464820"/>
            <a:ext cx="3294380" cy="299085"/>
          </a:xfrm>
          <a:prstGeom prst="rect">
            <a:avLst/>
          </a:prstGeom>
          <a:noFill/>
        </p:spPr>
        <p:txBody>
          <a:bodyPr wrap="square" rtlCol="0">
            <a:spAutoFit/>
          </a:bodyPr>
          <a:p>
            <a:r>
              <a:rPr lang="zh-CN" altLang="en-US"/>
              <a:t>在</a:t>
            </a:r>
            <a:r>
              <a:rPr lang="en-US" altLang="zh-CN"/>
              <a:t>THUMOS14(VideoMAEv2)</a:t>
            </a:r>
            <a:r>
              <a:rPr lang="zh-CN" altLang="en-US"/>
              <a:t>上的性能</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1315085" y="464820"/>
            <a:ext cx="3048000" cy="299085"/>
          </a:xfrm>
          <a:prstGeom prst="rect">
            <a:avLst/>
          </a:prstGeom>
          <a:noFill/>
        </p:spPr>
        <p:txBody>
          <a:bodyPr wrap="square" rtlCol="0">
            <a:spAutoFit/>
          </a:bodyPr>
          <a:p>
            <a:r>
              <a:rPr lang="zh-CN" altLang="en-US"/>
              <a:t>在</a:t>
            </a:r>
            <a:r>
              <a:rPr lang="en-US" altLang="zh-CN"/>
              <a:t>ActivityNet-1.3</a:t>
            </a:r>
            <a:r>
              <a:rPr lang="zh-CN" altLang="en-US"/>
              <a:t>上的性能</a:t>
            </a:r>
            <a:endParaRPr lang="zh-CN" altLang="en-US"/>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graphicFrame>
        <p:nvGraphicFramePr>
          <p:cNvPr id="7" name="表格 6"/>
          <p:cNvGraphicFramePr/>
          <p:nvPr/>
        </p:nvGraphicFramePr>
        <p:xfrm>
          <a:off x="881380" y="1088390"/>
          <a:ext cx="7381875" cy="2459990"/>
        </p:xfrm>
        <a:graphic>
          <a:graphicData uri="http://schemas.openxmlformats.org/drawingml/2006/table">
            <a:tbl>
              <a:tblPr firstRow="1" bandRow="1">
                <a:tableStyleId>{5C22544A-7EE6-4342-B048-85BDC9FD1C3A}</a:tableStyleId>
              </a:tblPr>
              <a:tblGrid>
                <a:gridCol w="1550670"/>
                <a:gridCol w="510540"/>
                <a:gridCol w="514985"/>
                <a:gridCol w="511810"/>
                <a:gridCol w="521335"/>
                <a:gridCol w="521970"/>
                <a:gridCol w="504190"/>
                <a:gridCol w="527685"/>
                <a:gridCol w="522605"/>
                <a:gridCol w="540385"/>
                <a:gridCol w="547370"/>
                <a:gridCol w="608330"/>
              </a:tblGrid>
              <a:tr h="381000">
                <a:tc>
                  <a:txBody>
                    <a:bodyPr/>
                    <a:p>
                      <a:pPr algn="ctr">
                        <a:lnSpc>
                          <a:spcPct val="110000"/>
                        </a:lnSpc>
                        <a:buNone/>
                      </a:pPr>
                      <a:endParaRPr lang="zh-CN" altLang="en-US"/>
                    </a:p>
                  </a:txBody>
                  <a:tcPr anchor="ctr" anchorCtr="0">
                    <a:lnTlToBr w="12700">
                      <a:solidFill>
                        <a:schemeClr val="tx1"/>
                      </a:solidFill>
                      <a:prstDash val="solid"/>
                    </a:lnTlToBr>
                  </a:tcPr>
                </a:tc>
                <a:tc>
                  <a:txBody>
                    <a:bodyPr/>
                    <a:p>
                      <a:pPr algn="ctr">
                        <a:lnSpc>
                          <a:spcPct val="110000"/>
                        </a:lnSpc>
                        <a:buNone/>
                      </a:pPr>
                      <a:r>
                        <a:rPr lang="en-US" altLang="zh-CN" sz="1000"/>
                        <a:t>0.50</a:t>
                      </a:r>
                      <a:endParaRPr lang="en-US" altLang="zh-CN" sz="1000"/>
                    </a:p>
                  </a:txBody>
                  <a:tcPr anchor="ctr" anchorCtr="0"/>
                </a:tc>
                <a:tc>
                  <a:txBody>
                    <a:bodyPr/>
                    <a:p>
                      <a:pPr algn="ctr">
                        <a:lnSpc>
                          <a:spcPct val="110000"/>
                        </a:lnSpc>
                        <a:buNone/>
                      </a:pPr>
                      <a:r>
                        <a:rPr lang="en-US" altLang="zh-CN" sz="1000"/>
                        <a:t>0.55</a:t>
                      </a:r>
                      <a:endParaRPr lang="en-US" altLang="zh-CN" sz="1000"/>
                    </a:p>
                  </a:txBody>
                  <a:tcPr anchor="ctr" anchorCtr="0"/>
                </a:tc>
                <a:tc>
                  <a:txBody>
                    <a:bodyPr/>
                    <a:p>
                      <a:pPr algn="ctr">
                        <a:lnSpc>
                          <a:spcPct val="110000"/>
                        </a:lnSpc>
                        <a:buNone/>
                      </a:pPr>
                      <a:r>
                        <a:rPr lang="en-US" altLang="zh-CN" sz="1000"/>
                        <a:t>0.60</a:t>
                      </a:r>
                      <a:endParaRPr lang="en-US" altLang="zh-CN" sz="1000"/>
                    </a:p>
                  </a:txBody>
                  <a:tcPr anchor="ctr" anchorCtr="0"/>
                </a:tc>
                <a:tc>
                  <a:txBody>
                    <a:bodyPr/>
                    <a:p>
                      <a:pPr algn="ctr">
                        <a:lnSpc>
                          <a:spcPct val="110000"/>
                        </a:lnSpc>
                        <a:buNone/>
                      </a:pPr>
                      <a:r>
                        <a:rPr lang="en-US" altLang="zh-CN" sz="1000"/>
                        <a:t>0.65</a:t>
                      </a:r>
                      <a:endParaRPr lang="en-US" altLang="zh-CN" sz="1000"/>
                    </a:p>
                  </a:txBody>
                  <a:tcPr anchor="ctr" anchorCtr="0"/>
                </a:tc>
                <a:tc>
                  <a:txBody>
                    <a:bodyPr/>
                    <a:p>
                      <a:pPr algn="ctr">
                        <a:lnSpc>
                          <a:spcPct val="110000"/>
                        </a:lnSpc>
                        <a:buNone/>
                      </a:pPr>
                      <a:r>
                        <a:rPr lang="en-US" altLang="zh-CN" sz="1000"/>
                        <a:t>0.70</a:t>
                      </a:r>
                      <a:endParaRPr lang="en-US" altLang="zh-CN" sz="1000"/>
                    </a:p>
                  </a:txBody>
                  <a:tcPr anchor="ctr" anchorCtr="0"/>
                </a:tc>
                <a:tc>
                  <a:txBody>
                    <a:bodyPr/>
                    <a:p>
                      <a:pPr algn="ctr">
                        <a:lnSpc>
                          <a:spcPct val="110000"/>
                        </a:lnSpc>
                        <a:buNone/>
                      </a:pPr>
                      <a:r>
                        <a:rPr lang="en-US" altLang="zh-CN" sz="1000"/>
                        <a:t>0.75</a:t>
                      </a:r>
                      <a:endParaRPr lang="en-US" altLang="zh-CN" sz="1000"/>
                    </a:p>
                  </a:txBody>
                  <a:tcPr anchor="ctr" anchorCtr="0"/>
                </a:tc>
                <a:tc>
                  <a:txBody>
                    <a:bodyPr/>
                    <a:p>
                      <a:pPr algn="ctr">
                        <a:lnSpc>
                          <a:spcPct val="110000"/>
                        </a:lnSpc>
                        <a:buNone/>
                      </a:pPr>
                      <a:r>
                        <a:rPr lang="en-US" altLang="zh-CN" sz="1000"/>
                        <a:t>0.80</a:t>
                      </a:r>
                      <a:endParaRPr lang="en-US" altLang="zh-CN" sz="1000"/>
                    </a:p>
                  </a:txBody>
                  <a:tcPr anchor="ctr" anchorCtr="0"/>
                </a:tc>
                <a:tc>
                  <a:txBody>
                    <a:bodyPr/>
                    <a:p>
                      <a:pPr algn="ctr">
                        <a:lnSpc>
                          <a:spcPct val="110000"/>
                        </a:lnSpc>
                        <a:buNone/>
                      </a:pPr>
                      <a:r>
                        <a:rPr lang="en-US" altLang="zh-CN" sz="1000"/>
                        <a:t>0.85</a:t>
                      </a:r>
                      <a:endParaRPr lang="en-US" altLang="zh-CN" sz="1000"/>
                    </a:p>
                  </a:txBody>
                  <a:tcPr anchor="ctr" anchorCtr="0"/>
                </a:tc>
                <a:tc>
                  <a:txBody>
                    <a:bodyPr/>
                    <a:p>
                      <a:pPr algn="ctr">
                        <a:lnSpc>
                          <a:spcPct val="110000"/>
                        </a:lnSpc>
                        <a:buNone/>
                      </a:pPr>
                      <a:r>
                        <a:rPr lang="en-US" altLang="zh-CN" sz="1000"/>
                        <a:t>0.90</a:t>
                      </a:r>
                      <a:endParaRPr lang="en-US" altLang="zh-CN" sz="1000"/>
                    </a:p>
                  </a:txBody>
                  <a:tcPr anchor="ctr" anchorCtr="0"/>
                </a:tc>
                <a:tc>
                  <a:txBody>
                    <a:bodyPr/>
                    <a:p>
                      <a:pPr algn="ctr">
                        <a:lnSpc>
                          <a:spcPct val="110000"/>
                        </a:lnSpc>
                        <a:buNone/>
                      </a:pPr>
                      <a:r>
                        <a:rPr lang="en-US" altLang="zh-CN" sz="1000"/>
                        <a:t>0.95</a:t>
                      </a:r>
                      <a:endParaRPr lang="en-US" altLang="zh-CN" sz="1000"/>
                    </a:p>
                  </a:txBody>
                  <a:tcPr anchor="ctr" anchorCtr="0"/>
                </a:tc>
                <a:tc>
                  <a:txBody>
                    <a:bodyPr/>
                    <a:p>
                      <a:pPr algn="ctr">
                        <a:lnSpc>
                          <a:spcPct val="110000"/>
                        </a:lnSpc>
                        <a:buNone/>
                      </a:pPr>
                      <a:r>
                        <a:rPr lang="en-US" altLang="zh-CN" sz="1000"/>
                        <a:t>avg</a:t>
                      </a:r>
                      <a:endParaRPr lang="en-US" altLang="zh-CN" sz="1000"/>
                    </a:p>
                  </a:txBody>
                  <a:tcPr anchor="ctr" anchorCtr="0"/>
                </a:tc>
              </a:tr>
              <a:tr h="300990">
                <a:tc>
                  <a:txBody>
                    <a:bodyPr/>
                    <a:p>
                      <a:pPr algn="l">
                        <a:lnSpc>
                          <a:spcPct val="110000"/>
                        </a:lnSpc>
                        <a:buNone/>
                      </a:pPr>
                      <a:r>
                        <a:rPr lang="en-US" altLang="zh-CN" sz="1000">
                          <a:sym typeface="+mn-ea"/>
                        </a:rPr>
                        <a:t>baseline</a:t>
                      </a:r>
                      <a:endParaRPr lang="en-US" altLang="zh-CN" sz="1000"/>
                    </a:p>
                  </a:txBody>
                  <a:tcPr anchor="ctr" anchorCtr="0"/>
                </a:tc>
                <a:tc>
                  <a:txBody>
                    <a:bodyPr/>
                    <a:p>
                      <a:pPr algn="ctr">
                        <a:lnSpc>
                          <a:spcPct val="110000"/>
                        </a:lnSpc>
                        <a:buNone/>
                      </a:pPr>
                      <a:r>
                        <a:rPr lang="en-US" altLang="zh-CN" sz="1000"/>
                        <a:t>53.33</a:t>
                      </a:r>
                      <a:endParaRPr lang="en-US" altLang="zh-CN" sz="1000"/>
                    </a:p>
                  </a:txBody>
                  <a:tcPr anchor="ctr" anchorCtr="0"/>
                </a:tc>
                <a:tc>
                  <a:txBody>
                    <a:bodyPr/>
                    <a:p>
                      <a:pPr algn="ctr">
                        <a:lnSpc>
                          <a:spcPct val="110000"/>
                        </a:lnSpc>
                        <a:buNone/>
                      </a:pPr>
                      <a:r>
                        <a:rPr lang="en-US" altLang="zh-CN" sz="1000"/>
                        <a:t>50.22</a:t>
                      </a:r>
                      <a:endParaRPr lang="en-US" altLang="zh-CN" sz="1000"/>
                    </a:p>
                  </a:txBody>
                  <a:tcPr anchor="ctr" anchorCtr="0"/>
                </a:tc>
                <a:tc>
                  <a:txBody>
                    <a:bodyPr/>
                    <a:p>
                      <a:pPr algn="ctr">
                        <a:lnSpc>
                          <a:spcPct val="110000"/>
                        </a:lnSpc>
                        <a:buNone/>
                      </a:pPr>
                      <a:r>
                        <a:rPr lang="en-US" altLang="zh-CN" sz="1000"/>
                        <a:t>47.23</a:t>
                      </a:r>
                      <a:endParaRPr lang="en-US" altLang="zh-CN" sz="1000"/>
                    </a:p>
                  </a:txBody>
                  <a:tcPr anchor="ctr" anchorCtr="0"/>
                </a:tc>
                <a:tc>
                  <a:txBody>
                    <a:bodyPr/>
                    <a:p>
                      <a:pPr algn="ctr">
                        <a:lnSpc>
                          <a:spcPct val="110000"/>
                        </a:lnSpc>
                        <a:buNone/>
                      </a:pPr>
                      <a:r>
                        <a:rPr lang="en-US" altLang="zh-CN" sz="1000"/>
                        <a:t>44.20</a:t>
                      </a:r>
                      <a:endParaRPr lang="en-US" altLang="zh-CN" sz="1000"/>
                    </a:p>
                  </a:txBody>
                  <a:tcPr anchor="ctr" anchorCtr="0"/>
                </a:tc>
                <a:tc>
                  <a:txBody>
                    <a:bodyPr/>
                    <a:p>
                      <a:pPr algn="ctr">
                        <a:lnSpc>
                          <a:spcPct val="110000"/>
                        </a:lnSpc>
                        <a:buNone/>
                      </a:pPr>
                      <a:r>
                        <a:rPr lang="en-US" altLang="zh-CN" sz="1000"/>
                        <a:t>40.52</a:t>
                      </a:r>
                      <a:endParaRPr lang="en-US" altLang="zh-CN" sz="1000"/>
                    </a:p>
                  </a:txBody>
                  <a:tcPr anchor="ctr" anchorCtr="0"/>
                </a:tc>
                <a:tc>
                  <a:txBody>
                    <a:bodyPr/>
                    <a:p>
                      <a:pPr algn="ctr">
                        <a:lnSpc>
                          <a:spcPct val="110000"/>
                        </a:lnSpc>
                        <a:buNone/>
                      </a:pPr>
                      <a:r>
                        <a:rPr lang="en-US" altLang="zh-CN" sz="1000"/>
                        <a:t>36.24</a:t>
                      </a:r>
                      <a:endParaRPr lang="en-US" altLang="zh-CN" sz="1000"/>
                    </a:p>
                  </a:txBody>
                  <a:tcPr anchor="ctr" anchorCtr="0"/>
                </a:tc>
                <a:tc>
                  <a:txBody>
                    <a:bodyPr/>
                    <a:p>
                      <a:pPr algn="ctr">
                        <a:lnSpc>
                          <a:spcPct val="110000"/>
                        </a:lnSpc>
                        <a:buNone/>
                      </a:pPr>
                      <a:r>
                        <a:rPr lang="en-US" altLang="zh-CN" sz="1000"/>
                        <a:t>31.31</a:t>
                      </a:r>
                      <a:endParaRPr lang="en-US" altLang="zh-CN" sz="1000"/>
                    </a:p>
                  </a:txBody>
                  <a:tcPr anchor="ctr" anchorCtr="0"/>
                </a:tc>
                <a:tc>
                  <a:txBody>
                    <a:bodyPr/>
                    <a:p>
                      <a:pPr algn="ctr">
                        <a:lnSpc>
                          <a:spcPct val="110000"/>
                        </a:lnSpc>
                        <a:buNone/>
                      </a:pPr>
                      <a:r>
                        <a:rPr lang="en-US" altLang="zh-CN" sz="1000"/>
                        <a:t>25.37</a:t>
                      </a:r>
                      <a:endParaRPr lang="en-US" altLang="zh-CN" sz="1000"/>
                    </a:p>
                  </a:txBody>
                  <a:tcPr anchor="ctr" anchorCtr="0"/>
                </a:tc>
                <a:tc>
                  <a:txBody>
                    <a:bodyPr/>
                    <a:p>
                      <a:pPr algn="ctr">
                        <a:lnSpc>
                          <a:spcPct val="110000"/>
                        </a:lnSpc>
                        <a:buNone/>
                      </a:pPr>
                      <a:r>
                        <a:rPr lang="en-US" altLang="zh-CN" sz="1000"/>
                        <a:t>18.27</a:t>
                      </a:r>
                      <a:endParaRPr lang="en-US" altLang="zh-CN" sz="1000"/>
                    </a:p>
                  </a:txBody>
                  <a:tcPr anchor="ctr" anchorCtr="0"/>
                </a:tc>
                <a:tc>
                  <a:txBody>
                    <a:bodyPr/>
                    <a:p>
                      <a:pPr algn="ctr">
                        <a:lnSpc>
                          <a:spcPct val="110000"/>
                        </a:lnSpc>
                        <a:buNone/>
                      </a:pPr>
                      <a:r>
                        <a:rPr lang="en-US" altLang="zh-CN" sz="1000"/>
                        <a:t>7.82</a:t>
                      </a:r>
                      <a:endParaRPr lang="en-US" altLang="zh-CN" sz="1000"/>
                    </a:p>
                  </a:txBody>
                  <a:tcPr anchor="ctr" anchorCtr="0"/>
                </a:tc>
                <a:tc>
                  <a:txBody>
                    <a:bodyPr/>
                    <a:p>
                      <a:pPr algn="ctr">
                        <a:lnSpc>
                          <a:spcPct val="110000"/>
                        </a:lnSpc>
                        <a:buNone/>
                      </a:pPr>
                      <a:r>
                        <a:rPr lang="en-US" altLang="zh-CN" sz="1000"/>
                        <a:t>35.45</a:t>
                      </a:r>
                      <a:endParaRPr lang="en-US" altLang="zh-CN" sz="1000"/>
                    </a:p>
                  </a:txBody>
                  <a:tcPr anchor="ctr" anchorCtr="0"/>
                </a:tc>
              </a:tr>
              <a:tr h="254000">
                <a:tc>
                  <a:txBody>
                    <a:bodyPr/>
                    <a:p>
                      <a:pPr algn="l">
                        <a:buNone/>
                      </a:pPr>
                      <a:r>
                        <a:rPr lang="en-US" altLang="zh-CN" sz="1000">
                          <a:sym typeface="+mn-ea"/>
                        </a:rPr>
                        <a:t>baseline+BiFPN1</a:t>
                      </a:r>
                      <a:endParaRPr lang="en-US" altLang="zh-CN" sz="1000"/>
                    </a:p>
                  </a:txBody>
                  <a:tcPr/>
                </a:tc>
                <a:tc>
                  <a:txBody>
                    <a:bodyPr/>
                    <a:p>
                      <a:pPr algn="ctr">
                        <a:buNone/>
                      </a:pPr>
                      <a:r>
                        <a:rPr lang="en-US" altLang="zh-CN" sz="1000"/>
                        <a:t>53.42</a:t>
                      </a:r>
                      <a:endParaRPr lang="en-US" altLang="zh-CN" sz="1000"/>
                    </a:p>
                  </a:txBody>
                  <a:tcPr anchor="ctr" anchorCtr="0"/>
                </a:tc>
                <a:tc>
                  <a:txBody>
                    <a:bodyPr/>
                    <a:p>
                      <a:pPr algn="ctr">
                        <a:buNone/>
                      </a:pPr>
                      <a:r>
                        <a:rPr lang="en-US" altLang="zh-CN" sz="1000"/>
                        <a:t>50.43</a:t>
                      </a:r>
                      <a:endParaRPr lang="en-US" altLang="zh-CN" sz="1000"/>
                    </a:p>
                  </a:txBody>
                  <a:tcPr anchor="ctr" anchorCtr="0"/>
                </a:tc>
                <a:tc>
                  <a:txBody>
                    <a:bodyPr/>
                    <a:p>
                      <a:pPr algn="ctr">
                        <a:buNone/>
                      </a:pPr>
                      <a:r>
                        <a:rPr lang="en-US" altLang="zh-CN" sz="1000"/>
                        <a:t>47.12</a:t>
                      </a:r>
                      <a:endParaRPr lang="en-US" altLang="zh-CN" sz="1000"/>
                    </a:p>
                  </a:txBody>
                  <a:tcPr anchor="ctr" anchorCtr="0"/>
                </a:tc>
                <a:tc>
                  <a:txBody>
                    <a:bodyPr/>
                    <a:p>
                      <a:pPr algn="ctr">
                        <a:buNone/>
                      </a:pPr>
                      <a:r>
                        <a:rPr lang="en-US" altLang="zh-CN" sz="1000"/>
                        <a:t>44.06</a:t>
                      </a:r>
                      <a:endParaRPr lang="en-US" altLang="zh-CN" sz="1000"/>
                    </a:p>
                  </a:txBody>
                  <a:tcPr anchor="ctr" anchorCtr="0"/>
                </a:tc>
                <a:tc>
                  <a:txBody>
                    <a:bodyPr/>
                    <a:p>
                      <a:pPr algn="ctr">
                        <a:buNone/>
                      </a:pPr>
                      <a:r>
                        <a:rPr lang="en-US" altLang="zh-CN" sz="1000"/>
                        <a:t>40.66</a:t>
                      </a:r>
                      <a:endParaRPr lang="en-US" altLang="zh-CN" sz="1000"/>
                    </a:p>
                  </a:txBody>
                  <a:tcPr anchor="ctr" anchorCtr="0"/>
                </a:tc>
                <a:tc>
                  <a:txBody>
                    <a:bodyPr/>
                    <a:p>
                      <a:pPr algn="ctr">
                        <a:buNone/>
                      </a:pPr>
                      <a:r>
                        <a:rPr lang="en-US" altLang="zh-CN" sz="1000"/>
                        <a:t>36.43</a:t>
                      </a:r>
                      <a:endParaRPr lang="en-US" altLang="zh-CN" sz="1000"/>
                    </a:p>
                  </a:txBody>
                  <a:tcPr anchor="ctr" anchorCtr="0"/>
                </a:tc>
                <a:tc>
                  <a:txBody>
                    <a:bodyPr/>
                    <a:p>
                      <a:pPr algn="ctr">
                        <a:buNone/>
                      </a:pPr>
                      <a:r>
                        <a:rPr lang="en-US" altLang="zh-CN" sz="1000"/>
                        <a:t>31.41</a:t>
                      </a:r>
                      <a:endParaRPr lang="en-US" altLang="zh-CN" sz="1000"/>
                    </a:p>
                  </a:txBody>
                  <a:tcPr anchor="ctr" anchorCtr="0"/>
                </a:tc>
                <a:tc>
                  <a:txBody>
                    <a:bodyPr/>
                    <a:p>
                      <a:pPr algn="ctr">
                        <a:buNone/>
                      </a:pPr>
                      <a:r>
                        <a:rPr lang="en-US" altLang="zh-CN" sz="1000"/>
                        <a:t>25.02</a:t>
                      </a:r>
                      <a:endParaRPr lang="en-US" altLang="zh-CN" sz="1000"/>
                    </a:p>
                  </a:txBody>
                  <a:tcPr anchor="ctr" anchorCtr="0"/>
                </a:tc>
                <a:tc>
                  <a:txBody>
                    <a:bodyPr/>
                    <a:p>
                      <a:pPr algn="ctr">
                        <a:buNone/>
                      </a:pPr>
                      <a:r>
                        <a:rPr lang="en-US" altLang="zh-CN" sz="1000"/>
                        <a:t>17.99</a:t>
                      </a:r>
                      <a:endParaRPr lang="en-US" altLang="zh-CN" sz="1000"/>
                    </a:p>
                  </a:txBody>
                  <a:tcPr anchor="ctr" anchorCtr="0"/>
                </a:tc>
                <a:tc>
                  <a:txBody>
                    <a:bodyPr/>
                    <a:p>
                      <a:pPr algn="ctr">
                        <a:buNone/>
                      </a:pPr>
                      <a:r>
                        <a:rPr lang="en-US" altLang="zh-CN" sz="1000"/>
                        <a:t>7.99</a:t>
                      </a:r>
                      <a:endParaRPr lang="en-US" altLang="zh-CN" sz="1000"/>
                    </a:p>
                  </a:txBody>
                  <a:tcPr anchor="ctr" anchorCtr="0"/>
                </a:tc>
                <a:tc>
                  <a:txBody>
                    <a:bodyPr/>
                    <a:p>
                      <a:pPr algn="ctr">
                        <a:buNone/>
                      </a:pPr>
                      <a:r>
                        <a:rPr lang="en-US" altLang="zh-CN" sz="1000"/>
                        <a:t>35.45</a:t>
                      </a:r>
                      <a:endParaRPr lang="en-US" altLang="zh-CN" sz="1000"/>
                    </a:p>
                  </a:txBody>
                  <a:tcPr anchor="ctr" anchorCtr="0"/>
                </a:tc>
              </a:tr>
              <a:tr h="254000">
                <a:tc>
                  <a:txBody>
                    <a:bodyPr/>
                    <a:p>
                      <a:pPr algn="l">
                        <a:buNone/>
                      </a:pPr>
                      <a:r>
                        <a:rPr lang="en-US" altLang="zh-CN" sz="1000">
                          <a:sym typeface="+mn-ea"/>
                        </a:rPr>
                        <a:t>baseline+TFE1</a:t>
                      </a:r>
                      <a:endParaRPr lang="en-US" altLang="zh-CN" sz="1000"/>
                    </a:p>
                  </a:txBody>
                  <a:tcPr/>
                </a:tc>
                <a:tc>
                  <a:txBody>
                    <a:bodyPr/>
                    <a:p>
                      <a:pPr algn="ctr">
                        <a:buNone/>
                      </a:pPr>
                      <a:r>
                        <a:rPr lang="en-US" altLang="zh-CN" sz="1000"/>
                        <a:t>54.73</a:t>
                      </a:r>
                      <a:endParaRPr lang="en-US" altLang="zh-CN" sz="1000"/>
                    </a:p>
                  </a:txBody>
                  <a:tcPr anchor="ctr" anchorCtr="0"/>
                </a:tc>
                <a:tc>
                  <a:txBody>
                    <a:bodyPr/>
                    <a:p>
                      <a:pPr algn="ctr">
                        <a:buNone/>
                      </a:pPr>
                      <a:r>
                        <a:rPr lang="en-US" altLang="zh-CN" sz="1000"/>
                        <a:t>51.63</a:t>
                      </a:r>
                      <a:endParaRPr lang="en-US" altLang="zh-CN" sz="1000"/>
                    </a:p>
                  </a:txBody>
                  <a:tcPr anchor="ctr" anchorCtr="0"/>
                </a:tc>
                <a:tc>
                  <a:txBody>
                    <a:bodyPr/>
                    <a:p>
                      <a:pPr algn="ctr">
                        <a:buNone/>
                      </a:pPr>
                      <a:r>
                        <a:rPr lang="en-US" altLang="zh-CN" sz="1000"/>
                        <a:t>48.41</a:t>
                      </a:r>
                      <a:endParaRPr lang="en-US" altLang="zh-CN" sz="1000"/>
                    </a:p>
                  </a:txBody>
                  <a:tcPr anchor="ctr" anchorCtr="0"/>
                </a:tc>
                <a:tc>
                  <a:txBody>
                    <a:bodyPr/>
                    <a:p>
                      <a:pPr algn="ctr">
                        <a:buNone/>
                      </a:pPr>
                      <a:r>
                        <a:rPr lang="en-US" altLang="zh-CN" sz="1000"/>
                        <a:t>45.36</a:t>
                      </a:r>
                      <a:endParaRPr lang="en-US" altLang="zh-CN" sz="1000"/>
                    </a:p>
                  </a:txBody>
                  <a:tcPr anchor="ctr" anchorCtr="0"/>
                </a:tc>
                <a:tc>
                  <a:txBody>
                    <a:bodyPr/>
                    <a:p>
                      <a:pPr algn="ctr">
                        <a:buNone/>
                      </a:pPr>
                      <a:r>
                        <a:rPr lang="en-US" altLang="zh-CN" sz="1000"/>
                        <a:t>42.01</a:t>
                      </a:r>
                      <a:endParaRPr lang="en-US" altLang="zh-CN" sz="1000"/>
                    </a:p>
                  </a:txBody>
                  <a:tcPr anchor="ctr" anchorCtr="0"/>
                </a:tc>
                <a:tc>
                  <a:txBody>
                    <a:bodyPr/>
                    <a:p>
                      <a:pPr algn="ctr">
                        <a:buNone/>
                      </a:pPr>
                      <a:r>
                        <a:rPr lang="en-US" altLang="zh-CN" sz="1000"/>
                        <a:t>37.60</a:t>
                      </a:r>
                      <a:endParaRPr lang="en-US" altLang="zh-CN" sz="1000"/>
                    </a:p>
                  </a:txBody>
                  <a:tcPr anchor="ctr" anchorCtr="0"/>
                </a:tc>
                <a:tc>
                  <a:txBody>
                    <a:bodyPr/>
                    <a:p>
                      <a:pPr algn="ctr">
                        <a:buNone/>
                      </a:pPr>
                      <a:r>
                        <a:rPr lang="en-US" altLang="zh-CN" sz="1000"/>
                        <a:t>32.48</a:t>
                      </a:r>
                      <a:endParaRPr lang="en-US" altLang="zh-CN" sz="1000"/>
                    </a:p>
                  </a:txBody>
                  <a:tcPr anchor="ctr" anchorCtr="0"/>
                </a:tc>
                <a:tc>
                  <a:txBody>
                    <a:bodyPr/>
                    <a:p>
                      <a:pPr algn="ctr">
                        <a:buNone/>
                      </a:pPr>
                      <a:r>
                        <a:rPr lang="en-US" altLang="zh-CN" sz="1000"/>
                        <a:t>26.21</a:t>
                      </a:r>
                      <a:endParaRPr lang="en-US" altLang="zh-CN" sz="1000"/>
                    </a:p>
                  </a:txBody>
                  <a:tcPr anchor="ctr" anchorCtr="0"/>
                </a:tc>
                <a:tc>
                  <a:txBody>
                    <a:bodyPr/>
                    <a:p>
                      <a:pPr algn="ctr">
                        <a:buNone/>
                      </a:pPr>
                      <a:r>
                        <a:rPr lang="en-US" altLang="zh-CN" sz="1000"/>
                        <a:t>18.64</a:t>
                      </a:r>
                      <a:endParaRPr lang="en-US" altLang="zh-CN" sz="1000"/>
                    </a:p>
                  </a:txBody>
                  <a:tcPr anchor="ctr" anchorCtr="0"/>
                </a:tc>
                <a:tc>
                  <a:txBody>
                    <a:bodyPr/>
                    <a:p>
                      <a:pPr algn="ctr">
                        <a:buNone/>
                      </a:pPr>
                      <a:r>
                        <a:rPr lang="en-US" altLang="zh-CN" sz="1000"/>
                        <a:t>8.13</a:t>
                      </a:r>
                      <a:endParaRPr lang="en-US" altLang="zh-CN" sz="1000"/>
                    </a:p>
                  </a:txBody>
                  <a:tcPr anchor="ctr" anchorCtr="0"/>
                </a:tc>
                <a:tc>
                  <a:txBody>
                    <a:bodyPr/>
                    <a:p>
                      <a:pPr algn="ctr">
                        <a:buNone/>
                      </a:pPr>
                      <a:r>
                        <a:rPr lang="en-US" altLang="zh-CN" sz="1000"/>
                        <a:t>36.52</a:t>
                      </a:r>
                      <a:endParaRPr lang="en-US" altLang="zh-CN" sz="1000"/>
                    </a:p>
                  </a:txBody>
                  <a:tcPr anchor="ctr" anchorCtr="0"/>
                </a:tc>
              </a:tr>
              <a:tr h="254000">
                <a:tc>
                  <a:txBody>
                    <a:bodyPr/>
                    <a:p>
                      <a:pPr algn="l">
                        <a:buNone/>
                      </a:pPr>
                      <a:r>
                        <a:rPr lang="en-US" altLang="zh-CN" sz="1000">
                          <a:sym typeface="+mn-ea"/>
                        </a:rPr>
                        <a:t>baseline+BiFPN1+TFE1</a:t>
                      </a:r>
                      <a:endParaRPr lang="en-US" altLang="zh-CN" sz="1000"/>
                    </a:p>
                  </a:txBody>
                  <a:tcPr/>
                </a:tc>
                <a:tc>
                  <a:txBody>
                    <a:bodyPr/>
                    <a:p>
                      <a:pPr algn="ctr">
                        <a:buNone/>
                      </a:pPr>
                      <a:r>
                        <a:rPr lang="en-US" altLang="zh-CN" sz="1000"/>
                        <a:t>54.80</a:t>
                      </a:r>
                      <a:endParaRPr lang="en-US" altLang="zh-CN" sz="1000"/>
                    </a:p>
                  </a:txBody>
                  <a:tcPr anchor="ctr" anchorCtr="0"/>
                </a:tc>
                <a:tc>
                  <a:txBody>
                    <a:bodyPr/>
                    <a:p>
                      <a:pPr algn="ctr">
                        <a:buNone/>
                      </a:pPr>
                      <a:r>
                        <a:rPr lang="en-US" altLang="zh-CN" sz="1000"/>
                        <a:t>51.70</a:t>
                      </a:r>
                      <a:endParaRPr lang="en-US" altLang="zh-CN" sz="1000"/>
                    </a:p>
                  </a:txBody>
                  <a:tcPr anchor="ctr" anchorCtr="0"/>
                </a:tc>
                <a:tc>
                  <a:txBody>
                    <a:bodyPr/>
                    <a:p>
                      <a:pPr algn="ctr">
                        <a:buNone/>
                      </a:pPr>
                      <a:r>
                        <a:rPr lang="en-US" altLang="zh-CN" sz="1000"/>
                        <a:t>48.43</a:t>
                      </a:r>
                      <a:endParaRPr lang="en-US" altLang="zh-CN" sz="1000"/>
                    </a:p>
                  </a:txBody>
                  <a:tcPr anchor="ctr" anchorCtr="0"/>
                </a:tc>
                <a:tc>
                  <a:txBody>
                    <a:bodyPr/>
                    <a:p>
                      <a:pPr algn="ctr">
                        <a:buNone/>
                      </a:pPr>
                      <a:r>
                        <a:rPr lang="en-US" altLang="zh-CN" sz="1000"/>
                        <a:t>45.31</a:t>
                      </a:r>
                      <a:endParaRPr lang="en-US" altLang="zh-CN" sz="1000"/>
                    </a:p>
                  </a:txBody>
                  <a:tcPr anchor="ctr" anchorCtr="0"/>
                </a:tc>
                <a:tc>
                  <a:txBody>
                    <a:bodyPr/>
                    <a:p>
                      <a:pPr algn="ctr">
                        <a:buNone/>
                      </a:pPr>
                      <a:r>
                        <a:rPr lang="en-US" altLang="zh-CN" sz="1000"/>
                        <a:t>41.99</a:t>
                      </a:r>
                      <a:endParaRPr lang="en-US" altLang="zh-CN" sz="1000"/>
                    </a:p>
                  </a:txBody>
                  <a:tcPr anchor="ctr" anchorCtr="0"/>
                </a:tc>
                <a:tc>
                  <a:txBody>
                    <a:bodyPr/>
                    <a:p>
                      <a:pPr algn="ctr">
                        <a:buNone/>
                      </a:pPr>
                      <a:r>
                        <a:rPr lang="en-US" altLang="zh-CN" sz="1000"/>
                        <a:t>37.51</a:t>
                      </a:r>
                      <a:endParaRPr lang="en-US" altLang="zh-CN" sz="1000"/>
                    </a:p>
                  </a:txBody>
                  <a:tcPr anchor="ctr" anchorCtr="0"/>
                </a:tc>
                <a:tc>
                  <a:txBody>
                    <a:bodyPr/>
                    <a:p>
                      <a:pPr algn="ctr">
                        <a:buNone/>
                      </a:pPr>
                      <a:r>
                        <a:rPr lang="en-US" altLang="zh-CN" sz="1000"/>
                        <a:t>32.77</a:t>
                      </a:r>
                      <a:endParaRPr lang="en-US" altLang="zh-CN" sz="1000"/>
                    </a:p>
                  </a:txBody>
                  <a:tcPr anchor="ctr" anchorCtr="0"/>
                </a:tc>
                <a:tc>
                  <a:txBody>
                    <a:bodyPr/>
                    <a:p>
                      <a:pPr algn="ctr">
                        <a:buNone/>
                      </a:pPr>
                      <a:r>
                        <a:rPr lang="en-US" altLang="zh-CN" sz="1000"/>
                        <a:t>26.25</a:t>
                      </a:r>
                      <a:endParaRPr lang="en-US" altLang="zh-CN" sz="1000"/>
                    </a:p>
                  </a:txBody>
                  <a:tcPr anchor="ctr" anchorCtr="0"/>
                </a:tc>
                <a:tc>
                  <a:txBody>
                    <a:bodyPr/>
                    <a:p>
                      <a:pPr algn="ctr">
                        <a:buNone/>
                      </a:pPr>
                      <a:r>
                        <a:rPr lang="en-US" altLang="zh-CN" sz="1000"/>
                        <a:t>18.70</a:t>
                      </a:r>
                      <a:endParaRPr lang="en-US" altLang="zh-CN" sz="1000"/>
                    </a:p>
                  </a:txBody>
                  <a:tcPr anchor="ctr" anchorCtr="0"/>
                </a:tc>
                <a:tc>
                  <a:txBody>
                    <a:bodyPr/>
                    <a:p>
                      <a:pPr algn="ctr">
                        <a:buNone/>
                      </a:pPr>
                      <a:r>
                        <a:rPr lang="en-US" altLang="zh-CN" sz="1000"/>
                        <a:t>8.21</a:t>
                      </a:r>
                      <a:endParaRPr lang="en-US" altLang="zh-CN" sz="1000"/>
                    </a:p>
                  </a:txBody>
                  <a:tcPr anchor="ctr" anchorCtr="0"/>
                </a:tc>
                <a:tc>
                  <a:txBody>
                    <a:bodyPr/>
                    <a:p>
                      <a:pPr algn="ctr">
                        <a:buNone/>
                      </a:pPr>
                      <a:r>
                        <a:rPr lang="en-US" altLang="zh-CN" sz="1000"/>
                        <a:t>36.57</a:t>
                      </a:r>
                      <a:endParaRPr lang="en-US" altLang="zh-CN" sz="1000"/>
                    </a:p>
                  </a:txBody>
                  <a:tcPr anchor="ctr" anchorCtr="0"/>
                </a:tc>
              </a:tr>
              <a:tr h="254000">
                <a:tc>
                  <a:txBody>
                    <a:bodyPr/>
                    <a:p>
                      <a:pPr algn="l">
                        <a:buNone/>
                      </a:pPr>
                      <a:r>
                        <a:rPr lang="en-US" altLang="zh-CN" sz="1000" b="0">
                          <a:solidFill>
                            <a:srgbClr val="FF0000"/>
                          </a:solidFill>
                          <a:sym typeface="+mn-ea"/>
                        </a:rPr>
                        <a:t>baseline+TFE2</a:t>
                      </a:r>
                      <a:endParaRPr lang="en-US" altLang="zh-CN" sz="1000" b="0">
                        <a:solidFill>
                          <a:srgbClr val="FF0000"/>
                        </a:solidFill>
                        <a:sym typeface="+mn-ea"/>
                      </a:endParaRPr>
                    </a:p>
                  </a:txBody>
                  <a:tcPr anchor="ctr" anchorCtr="0"/>
                </a:tc>
                <a:tc>
                  <a:txBody>
                    <a:bodyPr/>
                    <a:p>
                      <a:pPr algn="ctr">
                        <a:buNone/>
                      </a:pPr>
                      <a:r>
                        <a:rPr lang="en-US" altLang="zh-CN" sz="1000">
                          <a:solidFill>
                            <a:srgbClr val="FF0000"/>
                          </a:solidFill>
                        </a:rPr>
                        <a:t>55.04</a:t>
                      </a:r>
                      <a:endParaRPr lang="en-US" altLang="zh-CN" sz="1000">
                        <a:solidFill>
                          <a:srgbClr val="FF0000"/>
                        </a:solidFill>
                      </a:endParaRPr>
                    </a:p>
                  </a:txBody>
                  <a:tcPr anchor="ctr" anchorCtr="0"/>
                </a:tc>
                <a:tc>
                  <a:txBody>
                    <a:bodyPr/>
                    <a:p>
                      <a:pPr algn="ctr">
                        <a:buNone/>
                      </a:pPr>
                      <a:r>
                        <a:rPr lang="en-US" altLang="zh-CN" sz="1000">
                          <a:solidFill>
                            <a:srgbClr val="FF0000"/>
                          </a:solidFill>
                        </a:rPr>
                        <a:t>52.03</a:t>
                      </a:r>
                      <a:endParaRPr lang="en-US" altLang="zh-CN" sz="1000">
                        <a:solidFill>
                          <a:srgbClr val="FF0000"/>
                        </a:solidFill>
                      </a:endParaRPr>
                    </a:p>
                  </a:txBody>
                  <a:tcPr anchor="ctr" anchorCtr="0"/>
                </a:tc>
                <a:tc>
                  <a:txBody>
                    <a:bodyPr/>
                    <a:p>
                      <a:pPr algn="ctr">
                        <a:buNone/>
                      </a:pPr>
                      <a:r>
                        <a:rPr lang="en-US" altLang="zh-CN" sz="1000">
                          <a:solidFill>
                            <a:srgbClr val="FF0000"/>
                          </a:solidFill>
                        </a:rPr>
                        <a:t>48.79</a:t>
                      </a:r>
                      <a:endParaRPr lang="en-US" altLang="zh-CN" sz="1000">
                        <a:solidFill>
                          <a:srgbClr val="FF0000"/>
                        </a:solidFill>
                      </a:endParaRPr>
                    </a:p>
                  </a:txBody>
                  <a:tcPr anchor="ctr" anchorCtr="0"/>
                </a:tc>
                <a:tc>
                  <a:txBody>
                    <a:bodyPr/>
                    <a:p>
                      <a:pPr algn="ctr">
                        <a:buNone/>
                      </a:pPr>
                      <a:r>
                        <a:rPr lang="en-US" altLang="zh-CN" sz="1000">
                          <a:solidFill>
                            <a:srgbClr val="FF0000"/>
                          </a:solidFill>
                        </a:rPr>
                        <a:t>45.50</a:t>
                      </a:r>
                      <a:endParaRPr lang="en-US" altLang="zh-CN" sz="1000">
                        <a:solidFill>
                          <a:srgbClr val="FF0000"/>
                        </a:solidFill>
                      </a:endParaRPr>
                    </a:p>
                  </a:txBody>
                  <a:tcPr anchor="ctr" anchorCtr="0"/>
                </a:tc>
                <a:tc>
                  <a:txBody>
                    <a:bodyPr/>
                    <a:p>
                      <a:pPr algn="ctr">
                        <a:buNone/>
                      </a:pPr>
                      <a:r>
                        <a:rPr lang="en-US" altLang="zh-CN" sz="1000">
                          <a:solidFill>
                            <a:srgbClr val="FF0000"/>
                          </a:solidFill>
                        </a:rPr>
                        <a:t>42.21</a:t>
                      </a:r>
                      <a:endParaRPr lang="en-US" altLang="zh-CN" sz="1000">
                        <a:solidFill>
                          <a:srgbClr val="FF0000"/>
                        </a:solidFill>
                      </a:endParaRPr>
                    </a:p>
                  </a:txBody>
                  <a:tcPr anchor="ctr" anchorCtr="0"/>
                </a:tc>
                <a:tc>
                  <a:txBody>
                    <a:bodyPr/>
                    <a:p>
                      <a:pPr algn="ctr">
                        <a:buNone/>
                      </a:pPr>
                      <a:r>
                        <a:rPr lang="en-US" altLang="zh-CN" sz="1000">
                          <a:solidFill>
                            <a:srgbClr val="FF0000"/>
                          </a:solidFill>
                        </a:rPr>
                        <a:t>37.78</a:t>
                      </a:r>
                      <a:endParaRPr lang="en-US" altLang="zh-CN" sz="1000">
                        <a:solidFill>
                          <a:srgbClr val="FF0000"/>
                        </a:solidFill>
                      </a:endParaRPr>
                    </a:p>
                  </a:txBody>
                  <a:tcPr anchor="ctr" anchorCtr="0"/>
                </a:tc>
                <a:tc>
                  <a:txBody>
                    <a:bodyPr/>
                    <a:p>
                      <a:pPr algn="ctr">
                        <a:buNone/>
                      </a:pPr>
                      <a:r>
                        <a:rPr lang="en-US" altLang="zh-CN" sz="1000">
                          <a:solidFill>
                            <a:srgbClr val="FF0000"/>
                          </a:solidFill>
                        </a:rPr>
                        <a:t>32.89</a:t>
                      </a:r>
                      <a:endParaRPr lang="en-US" altLang="zh-CN" sz="1000">
                        <a:solidFill>
                          <a:srgbClr val="FF0000"/>
                        </a:solidFill>
                      </a:endParaRPr>
                    </a:p>
                  </a:txBody>
                  <a:tcPr anchor="ctr" anchorCtr="0"/>
                </a:tc>
                <a:tc>
                  <a:txBody>
                    <a:bodyPr/>
                    <a:p>
                      <a:pPr algn="ctr">
                        <a:buNone/>
                      </a:pPr>
                      <a:r>
                        <a:rPr lang="en-US" altLang="zh-CN" sz="1000">
                          <a:solidFill>
                            <a:srgbClr val="FF0000"/>
                          </a:solidFill>
                        </a:rPr>
                        <a:t>26.43</a:t>
                      </a:r>
                      <a:endParaRPr lang="en-US" altLang="zh-CN" sz="1000">
                        <a:solidFill>
                          <a:srgbClr val="FF0000"/>
                        </a:solidFill>
                      </a:endParaRPr>
                    </a:p>
                  </a:txBody>
                  <a:tcPr anchor="ctr" anchorCtr="0"/>
                </a:tc>
                <a:tc>
                  <a:txBody>
                    <a:bodyPr/>
                    <a:p>
                      <a:pPr algn="ctr">
                        <a:buNone/>
                      </a:pPr>
                      <a:r>
                        <a:rPr lang="en-US" altLang="zh-CN" sz="1000">
                          <a:solidFill>
                            <a:srgbClr val="FF0000"/>
                          </a:solidFill>
                        </a:rPr>
                        <a:t>18.97</a:t>
                      </a:r>
                      <a:endParaRPr lang="en-US" altLang="zh-CN" sz="1000">
                        <a:solidFill>
                          <a:srgbClr val="FF0000"/>
                        </a:solidFill>
                      </a:endParaRPr>
                    </a:p>
                  </a:txBody>
                  <a:tcPr anchor="ctr" anchorCtr="0"/>
                </a:tc>
                <a:tc>
                  <a:txBody>
                    <a:bodyPr/>
                    <a:p>
                      <a:pPr algn="ctr">
                        <a:buNone/>
                      </a:pPr>
                      <a:r>
                        <a:rPr lang="en-US" altLang="zh-CN" sz="1000">
                          <a:solidFill>
                            <a:srgbClr val="FF0000"/>
                          </a:solidFill>
                        </a:rPr>
                        <a:t>8.47</a:t>
                      </a:r>
                      <a:endParaRPr lang="en-US" altLang="zh-CN" sz="1000">
                        <a:solidFill>
                          <a:srgbClr val="FF0000"/>
                        </a:solidFill>
                      </a:endParaRPr>
                    </a:p>
                  </a:txBody>
                  <a:tcPr anchor="ctr" anchorCtr="0"/>
                </a:tc>
                <a:tc>
                  <a:txBody>
                    <a:bodyPr/>
                    <a:p>
                      <a:pPr algn="ctr">
                        <a:buNone/>
                      </a:pPr>
                      <a:r>
                        <a:rPr lang="en-US" altLang="zh-CN" sz="1000">
                          <a:solidFill>
                            <a:srgbClr val="FF0000"/>
                          </a:solidFill>
                        </a:rPr>
                        <a:t>36.81</a:t>
                      </a:r>
                      <a:endParaRPr lang="en-US" altLang="zh-CN" sz="1000">
                        <a:solidFill>
                          <a:srgbClr val="FF0000"/>
                        </a:solidFill>
                      </a:endParaRPr>
                    </a:p>
                  </a:txBody>
                  <a:tcPr anchor="ctr" anchorCtr="0"/>
                </a:tc>
              </a:tr>
              <a:tr h="254000">
                <a:tc>
                  <a:txBody>
                    <a:bodyPr/>
                    <a:p>
                      <a:pPr algn="l">
                        <a:buNone/>
                      </a:pPr>
                      <a:r>
                        <a:rPr lang="en-US" altLang="zh-CN" sz="1000">
                          <a:sym typeface="+mn-ea"/>
                        </a:rPr>
                        <a:t>baseline</a:t>
                      </a:r>
                      <a:r>
                        <a:rPr lang="en-US" altLang="zh-CN" sz="1000">
                          <a:sym typeface="+mn-ea"/>
                        </a:rPr>
                        <a:t>+BiFPN1+TFE2</a:t>
                      </a:r>
                      <a:endParaRPr lang="en-US" altLang="zh-CN" sz="1000" b="0">
                        <a:sym typeface="+mn-ea"/>
                      </a:endParaRPr>
                    </a:p>
                  </a:txBody>
                  <a:tcPr anchor="ctr" anchorCtr="0"/>
                </a:tc>
                <a:tc>
                  <a:txBody>
                    <a:bodyPr/>
                    <a:p>
                      <a:pPr algn="ctr">
                        <a:buNone/>
                      </a:pPr>
                      <a:r>
                        <a:rPr lang="en-US" altLang="zh-CN" sz="1000"/>
                        <a:t>55.01</a:t>
                      </a:r>
                      <a:endParaRPr lang="en-US" altLang="zh-CN" sz="1000"/>
                    </a:p>
                  </a:txBody>
                  <a:tcPr anchor="ctr" anchorCtr="0"/>
                </a:tc>
                <a:tc>
                  <a:txBody>
                    <a:bodyPr/>
                    <a:p>
                      <a:pPr algn="ctr">
                        <a:buNone/>
                      </a:pPr>
                      <a:r>
                        <a:rPr lang="en-US" altLang="zh-CN" sz="1000"/>
                        <a:t>52.02</a:t>
                      </a:r>
                      <a:endParaRPr lang="en-US" altLang="zh-CN" sz="1000"/>
                    </a:p>
                  </a:txBody>
                  <a:tcPr anchor="ctr" anchorCtr="0"/>
                </a:tc>
                <a:tc>
                  <a:txBody>
                    <a:bodyPr/>
                    <a:p>
                      <a:pPr algn="ctr">
                        <a:buNone/>
                      </a:pPr>
                      <a:r>
                        <a:rPr lang="en-US" altLang="zh-CN" sz="1000"/>
                        <a:t>48.53</a:t>
                      </a:r>
                      <a:endParaRPr lang="en-US" altLang="zh-CN" sz="1000"/>
                    </a:p>
                  </a:txBody>
                  <a:tcPr anchor="ctr" anchorCtr="0"/>
                </a:tc>
                <a:tc>
                  <a:txBody>
                    <a:bodyPr/>
                    <a:p>
                      <a:pPr algn="ctr">
                        <a:buNone/>
                      </a:pPr>
                      <a:r>
                        <a:rPr lang="en-US" altLang="zh-CN" sz="1000"/>
                        <a:t>45.53</a:t>
                      </a:r>
                      <a:endParaRPr lang="en-US" altLang="zh-CN" sz="1000"/>
                    </a:p>
                  </a:txBody>
                  <a:tcPr anchor="ctr" anchorCtr="0"/>
                </a:tc>
                <a:tc>
                  <a:txBody>
                    <a:bodyPr/>
                    <a:p>
                      <a:pPr algn="ctr">
                        <a:buNone/>
                      </a:pPr>
                      <a:r>
                        <a:rPr lang="en-US" altLang="zh-CN" sz="1000"/>
                        <a:t>42.31</a:t>
                      </a:r>
                      <a:endParaRPr lang="en-US" altLang="zh-CN" sz="1000"/>
                    </a:p>
                  </a:txBody>
                  <a:tcPr anchor="ctr" anchorCtr="0"/>
                </a:tc>
                <a:tc>
                  <a:txBody>
                    <a:bodyPr/>
                    <a:p>
                      <a:pPr algn="ctr">
                        <a:buNone/>
                      </a:pPr>
                      <a:r>
                        <a:rPr lang="en-US" altLang="zh-CN" sz="1000"/>
                        <a:t>37.79</a:t>
                      </a:r>
                      <a:endParaRPr lang="en-US" altLang="zh-CN" sz="1000"/>
                    </a:p>
                  </a:txBody>
                  <a:tcPr anchor="ctr" anchorCtr="0"/>
                </a:tc>
                <a:tc>
                  <a:txBody>
                    <a:bodyPr/>
                    <a:p>
                      <a:pPr algn="ctr">
                        <a:buNone/>
                      </a:pPr>
                      <a:r>
                        <a:rPr lang="en-US" altLang="zh-CN" sz="1000"/>
                        <a:t>32.97</a:t>
                      </a:r>
                      <a:endParaRPr lang="en-US" altLang="zh-CN" sz="1000"/>
                    </a:p>
                  </a:txBody>
                  <a:tcPr anchor="ctr" anchorCtr="0"/>
                </a:tc>
                <a:tc>
                  <a:txBody>
                    <a:bodyPr/>
                    <a:p>
                      <a:pPr algn="ctr">
                        <a:buNone/>
                      </a:pPr>
                      <a:r>
                        <a:rPr lang="en-US" altLang="zh-CN" sz="1000"/>
                        <a:t>26.32</a:t>
                      </a:r>
                      <a:endParaRPr lang="en-US" altLang="zh-CN" sz="1000"/>
                    </a:p>
                  </a:txBody>
                  <a:tcPr anchor="ctr" anchorCtr="0"/>
                </a:tc>
                <a:tc>
                  <a:txBody>
                    <a:bodyPr/>
                    <a:p>
                      <a:pPr algn="ctr">
                        <a:buNone/>
                      </a:pPr>
                      <a:r>
                        <a:rPr lang="en-US" altLang="zh-CN" sz="1000"/>
                        <a:t>18.80</a:t>
                      </a:r>
                      <a:endParaRPr lang="en-US" altLang="zh-CN" sz="1000"/>
                    </a:p>
                  </a:txBody>
                  <a:tcPr anchor="ctr" anchorCtr="0"/>
                </a:tc>
                <a:tc>
                  <a:txBody>
                    <a:bodyPr/>
                    <a:p>
                      <a:pPr algn="ctr">
                        <a:buNone/>
                      </a:pPr>
                      <a:r>
                        <a:rPr lang="en-US" altLang="zh-CN" sz="1000"/>
                        <a:t>8.60</a:t>
                      </a:r>
                      <a:endParaRPr lang="en-US" altLang="zh-CN" sz="1000"/>
                    </a:p>
                  </a:txBody>
                  <a:tcPr anchor="ctr" anchorCtr="0"/>
                </a:tc>
                <a:tc>
                  <a:txBody>
                    <a:bodyPr/>
                    <a:p>
                      <a:pPr algn="ctr">
                        <a:buNone/>
                      </a:pPr>
                      <a:r>
                        <a:rPr lang="en-US" altLang="zh-CN" sz="1000"/>
                        <a:t>36.79</a:t>
                      </a:r>
                      <a:endParaRPr lang="en-US" altLang="zh-CN" sz="1000"/>
                    </a:p>
                  </a:txBody>
                  <a:tcPr anchor="ctr" anchorCtr="0"/>
                </a:tc>
              </a:tr>
              <a:tr h="254000">
                <a:tc>
                  <a:txBody>
                    <a:bodyPr/>
                    <a:p>
                      <a:pPr algn="l">
                        <a:buClrTx/>
                        <a:buSzTx/>
                        <a:buFontTx/>
                        <a:buNone/>
                      </a:pPr>
                      <a:r>
                        <a:rPr lang="en-US" altLang="zh-CN" sz="1000">
                          <a:solidFill>
                            <a:srgbClr val="00B050"/>
                          </a:solidFill>
                          <a:sym typeface="+mn-ea"/>
                        </a:rPr>
                        <a:t>SOTA(DyFADet)</a:t>
                      </a:r>
                      <a:endParaRPr lang="en-US" altLang="zh-CN" sz="1000" b="0">
                        <a:solidFill>
                          <a:srgbClr val="00B050"/>
                        </a:solidFill>
                        <a:sym typeface="+mn-ea"/>
                      </a:endParaRPr>
                    </a:p>
                  </a:txBody>
                  <a:tcPr anchor="ctr" anchorCtr="0"/>
                </a:tc>
                <a:tc>
                  <a:txBody>
                    <a:bodyPr/>
                    <a:p>
                      <a:pPr algn="ctr">
                        <a:buClrTx/>
                        <a:buSzTx/>
                        <a:buFontTx/>
                        <a:buNone/>
                      </a:pPr>
                      <a:r>
                        <a:rPr lang="en-US" altLang="zh-CN" sz="1000">
                          <a:solidFill>
                            <a:srgbClr val="00B050"/>
                          </a:solidFill>
                        </a:rPr>
                        <a:t>58.10</a:t>
                      </a:r>
                      <a:endParaRPr lang="en-US" altLang="zh-CN" sz="1000">
                        <a:solidFill>
                          <a:srgbClr val="00B050"/>
                        </a:solidFill>
                      </a:endParaRPr>
                    </a:p>
                  </a:txBody>
                  <a:tcPr anchor="ctr" anchorCtr="1"/>
                </a:tc>
                <a:tc>
                  <a:txBody>
                    <a:bodyPr/>
                    <a:p>
                      <a:pPr algn="ctr">
                        <a:buClrTx/>
                        <a:buSzTx/>
                        <a:buFontTx/>
                        <a:buNone/>
                      </a:pPr>
                      <a:endParaRPr lang="en-US" altLang="zh-CN" sz="1000">
                        <a:solidFill>
                          <a:srgbClr val="00B050"/>
                        </a:solidFill>
                      </a:endParaRPr>
                    </a:p>
                  </a:txBody>
                  <a:tcPr anchor="ctr" anchorCtr="1"/>
                </a:tc>
                <a:tc>
                  <a:txBody>
                    <a:bodyPr/>
                    <a:p>
                      <a:pPr algn="ctr">
                        <a:buClrTx/>
                        <a:buSzTx/>
                        <a:buFontTx/>
                        <a:buNone/>
                      </a:pPr>
                      <a:endParaRPr lang="en-US" altLang="zh-CN" sz="1000">
                        <a:solidFill>
                          <a:srgbClr val="00B050"/>
                        </a:solidFill>
                      </a:endParaRPr>
                    </a:p>
                  </a:txBody>
                  <a:tcPr anchor="ctr" anchorCtr="1"/>
                </a:tc>
                <a:tc>
                  <a:txBody>
                    <a:bodyPr/>
                    <a:p>
                      <a:pPr algn="ctr">
                        <a:buClrTx/>
                        <a:buSzTx/>
                        <a:buFontTx/>
                        <a:buNone/>
                      </a:pPr>
                      <a:endParaRPr lang="en-US" altLang="zh-CN" sz="1000">
                        <a:solidFill>
                          <a:srgbClr val="00B050"/>
                        </a:solidFill>
                      </a:endParaRPr>
                    </a:p>
                  </a:txBody>
                  <a:tcPr anchor="ctr" anchorCtr="1"/>
                </a:tc>
                <a:tc>
                  <a:txBody>
                    <a:bodyPr/>
                    <a:p>
                      <a:pPr algn="ctr">
                        <a:buClrTx/>
                        <a:buSzTx/>
                        <a:buFontTx/>
                        <a:buNone/>
                      </a:pP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39.60</a:t>
                      </a:r>
                      <a:endParaRPr lang="en-US" altLang="zh-CN" sz="1000">
                        <a:solidFill>
                          <a:srgbClr val="00B050"/>
                        </a:solidFill>
                      </a:endParaRPr>
                    </a:p>
                  </a:txBody>
                  <a:tcPr anchor="ctr" anchorCtr="1"/>
                </a:tc>
                <a:tc>
                  <a:txBody>
                    <a:bodyPr/>
                    <a:p>
                      <a:pPr algn="ctr">
                        <a:buClrTx/>
                        <a:buSzTx/>
                        <a:buFontTx/>
                        <a:buNone/>
                      </a:pPr>
                      <a:endParaRPr lang="en-US" altLang="zh-CN" sz="1000">
                        <a:solidFill>
                          <a:srgbClr val="00B050"/>
                        </a:solidFill>
                      </a:endParaRPr>
                    </a:p>
                  </a:txBody>
                  <a:tcPr anchor="ctr" anchorCtr="1"/>
                </a:tc>
                <a:tc>
                  <a:txBody>
                    <a:bodyPr/>
                    <a:p>
                      <a:pPr algn="ctr">
                        <a:buClrTx/>
                        <a:buSzTx/>
                        <a:buFontTx/>
                        <a:buNone/>
                      </a:pPr>
                      <a:endParaRPr lang="en-US" altLang="zh-CN" sz="1000">
                        <a:solidFill>
                          <a:srgbClr val="00B050"/>
                        </a:solidFill>
                      </a:endParaRPr>
                    </a:p>
                  </a:txBody>
                  <a:tcPr anchor="ctr" anchorCtr="1"/>
                </a:tc>
                <a:tc>
                  <a:txBody>
                    <a:bodyPr/>
                    <a:p>
                      <a:pPr algn="ctr">
                        <a:buClrTx/>
                        <a:buSzTx/>
                        <a:buFontTx/>
                        <a:buNone/>
                      </a:pP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8.40</a:t>
                      </a: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38.50</a:t>
                      </a:r>
                      <a:endParaRPr lang="en-US" altLang="zh-CN" sz="1000">
                        <a:solidFill>
                          <a:srgbClr val="00B050"/>
                        </a:solidFill>
                      </a:endParaRPr>
                    </a:p>
                  </a:txBody>
                  <a:tcPr anchor="ctr" anchorCtr="1"/>
                </a:tc>
              </a:tr>
              <a:tr h="254000">
                <a:tc>
                  <a:txBody>
                    <a:bodyPr/>
                    <a:p>
                      <a:pPr algn="l">
                        <a:buClrTx/>
                        <a:buSzTx/>
                        <a:buFontTx/>
                        <a:buNone/>
                      </a:pPr>
                      <a:r>
                        <a:rPr lang="en-US" altLang="zh-CN" sz="1000" b="0">
                          <a:solidFill>
                            <a:srgbClr val="00B050"/>
                          </a:solidFill>
                          <a:sym typeface="+mn-ea"/>
                        </a:rPr>
                        <a:t>SOTA(复现)</a:t>
                      </a:r>
                      <a:endParaRPr lang="en-US" altLang="zh-CN" sz="1000" b="0">
                        <a:solidFill>
                          <a:srgbClr val="00B050"/>
                        </a:solidFill>
                        <a:sym typeface="+mn-ea"/>
                      </a:endParaRPr>
                    </a:p>
                  </a:txBody>
                  <a:tcPr anchor="ctr" anchorCtr="0"/>
                </a:tc>
                <a:tc>
                  <a:txBody>
                    <a:bodyPr/>
                    <a:p>
                      <a:pPr algn="ctr">
                        <a:buClrTx/>
                        <a:buSzTx/>
                        <a:buFontTx/>
                        <a:buNone/>
                      </a:pPr>
                      <a:r>
                        <a:rPr lang="en-US" altLang="zh-CN" sz="1000">
                          <a:solidFill>
                            <a:srgbClr val="00B050"/>
                          </a:solidFill>
                        </a:rPr>
                        <a:t>57.95</a:t>
                      </a: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54.53</a:t>
                      </a: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51.36</a:t>
                      </a: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47.79</a:t>
                      </a: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44.11</a:t>
                      </a: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39.57</a:t>
                      </a: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34.20</a:t>
                      </a: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26.91</a:t>
                      </a: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19.18</a:t>
                      </a: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8.37</a:t>
                      </a:r>
                      <a:endParaRPr lang="en-US" altLang="zh-CN" sz="1000">
                        <a:solidFill>
                          <a:srgbClr val="00B050"/>
                        </a:solidFill>
                      </a:endParaRPr>
                    </a:p>
                  </a:txBody>
                  <a:tcPr anchor="ctr" anchorCtr="1"/>
                </a:tc>
                <a:tc>
                  <a:txBody>
                    <a:bodyPr/>
                    <a:p>
                      <a:pPr algn="ctr">
                        <a:buClrTx/>
                        <a:buSzTx/>
                        <a:buFontTx/>
                        <a:buNone/>
                      </a:pPr>
                      <a:r>
                        <a:rPr lang="en-US" altLang="zh-CN" sz="1000">
                          <a:solidFill>
                            <a:srgbClr val="00B050"/>
                          </a:solidFill>
                        </a:rPr>
                        <a:t>38.40</a:t>
                      </a:r>
                      <a:endParaRPr lang="en-US" altLang="zh-CN" sz="1000">
                        <a:solidFill>
                          <a:srgbClr val="00B050"/>
                        </a:solidFill>
                      </a:endParaRPr>
                    </a:p>
                  </a:txBody>
                  <a:tcPr anchor="ctr" anchorCtr="1"/>
                </a:tc>
              </a:tr>
            </a:tbl>
          </a:graphicData>
        </a:graphic>
      </p:graphicFrame>
      <p:sp>
        <p:nvSpPr>
          <p:cNvPr id="2" name="文本框 1"/>
          <p:cNvSpPr txBox="1"/>
          <p:nvPr/>
        </p:nvSpPr>
        <p:spPr>
          <a:xfrm>
            <a:off x="8691245" y="4878070"/>
            <a:ext cx="414020" cy="299085"/>
          </a:xfrm>
          <a:prstGeom prst="rect">
            <a:avLst/>
          </a:prstGeom>
          <a:noFill/>
        </p:spPr>
        <p:txBody>
          <a:bodyPr wrap="square" rtlCol="0">
            <a:spAutoFit/>
          </a:bodyPr>
          <a:p>
            <a:r>
              <a:rPr lang="en-US" altLang="zh-CN"/>
              <a:t>13</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705380" y="1828127"/>
            <a:ext cx="5732622" cy="1353336"/>
            <a:chOff x="1151056" y="1828127"/>
            <a:chExt cx="5732622" cy="1353336"/>
          </a:xfrm>
        </p:grpSpPr>
        <p:sp>
          <p:nvSpPr>
            <p:cNvPr id="20" name="矩形 19"/>
            <p:cNvSpPr/>
            <p:nvPr/>
          </p:nvSpPr>
          <p:spPr bwMode="auto">
            <a:xfrm>
              <a:off x="2636798" y="2166340"/>
              <a:ext cx="4246880" cy="706755"/>
            </a:xfrm>
            <a:prstGeom prst="rect">
              <a:avLst/>
            </a:prstGeom>
          </p:spPr>
          <p:txBody>
            <a:bodyPr wrap="none">
              <a:spAutoFit/>
            </a:bodyPr>
            <a:lstStyle/>
            <a:p>
              <a:r>
                <a:rPr lang="zh-CN" altLang="en-US" sz="4000" b="1" kern="100" dirty="0">
                  <a:solidFill>
                    <a:srgbClr val="495589"/>
                  </a:solidFill>
                  <a:cs typeface="+mn-ea"/>
                  <a:sym typeface="+mn-lt"/>
                </a:rPr>
                <a:t>论文思路与创新点</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01</a:t>
                </a:r>
                <a:endParaRPr lang="zh-CN" altLang="en-US" sz="5400" dirty="0">
                  <a:latin typeface="+mn-lt"/>
                  <a:ea typeface="+mn-ea"/>
                  <a:cs typeface="+mn-ea"/>
                  <a:sym typeface="+mn-lt"/>
                </a:endParaRPr>
              </a:p>
            </p:txBody>
          </p:sp>
        </p:grpSp>
      </p:grpSp>
      <p:sp>
        <p:nvSpPr>
          <p:cNvPr id="6" name="文本框 5"/>
          <p:cNvSpPr txBox="1"/>
          <p:nvPr/>
        </p:nvSpPr>
        <p:spPr>
          <a:xfrm>
            <a:off x="8561070" y="4789170"/>
            <a:ext cx="358140" cy="299085"/>
          </a:xfrm>
          <a:prstGeom prst="rect">
            <a:avLst/>
          </a:prstGeom>
          <a:noFill/>
        </p:spPr>
        <p:txBody>
          <a:bodyPr wrap="square" rtlCol="0">
            <a:spAutoFit/>
          </a:bodyPr>
          <a:p>
            <a:r>
              <a:rPr lang="en-US" altLang="zh-CN"/>
              <a:t>2</a:t>
            </a:r>
            <a:endParaRPr lang="en-US" altLang="zh-CN"/>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459479" y="141873"/>
            <a:ext cx="222504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b="1" kern="100" dirty="0">
                <a:solidFill>
                  <a:srgbClr val="495589"/>
                </a:solidFill>
                <a:cs typeface="+mn-ea"/>
                <a:sym typeface="+mn-lt"/>
              </a:rPr>
              <a:t>论文思路与创新点</a:t>
            </a:r>
            <a:endParaRPr lang="zh-CN" altLang="en-US" sz="2000" b="1" dirty="0">
              <a:solidFill>
                <a:srgbClr val="495589"/>
              </a:solidFill>
              <a:latin typeface="+mn-lt"/>
              <a:ea typeface="+mn-ea"/>
              <a:cs typeface="+mn-ea"/>
              <a:sym typeface="+mn-lt"/>
            </a:endParaRPr>
          </a:p>
        </p:txBody>
      </p:sp>
      <p:sp>
        <p:nvSpPr>
          <p:cNvPr id="29" name="矩形 28"/>
          <p:cNvSpPr/>
          <p:nvPr/>
        </p:nvSpPr>
        <p:spPr>
          <a:xfrm>
            <a:off x="1087755" y="974725"/>
            <a:ext cx="7473315" cy="1477010"/>
          </a:xfrm>
          <a:prstGeom prst="rect">
            <a:avLst/>
          </a:prstGeom>
        </p:spPr>
        <p:txBody>
          <a:bodyPr wrap="square">
            <a:noAutofit/>
          </a:bodyPr>
          <a:lstStyle/>
          <a:p>
            <a:pPr>
              <a:lnSpc>
                <a:spcPct val="150000"/>
              </a:lnSpc>
              <a:spcBef>
                <a:spcPts val="600"/>
              </a:spcBef>
            </a:pPr>
            <a:r>
              <a:rPr lang="zh-CN" sz="1400" dirty="0">
                <a:solidFill>
                  <a:srgbClr val="FF0000"/>
                </a:solidFill>
                <a:cs typeface="+mn-ea"/>
                <a:sym typeface="+mn-lt"/>
              </a:rPr>
              <a:t>由于动作的同时发生以及不同的动作持续时间大不相同</a:t>
            </a:r>
            <a:r>
              <a:rPr lang="zh-CN" sz="1400" dirty="0">
                <a:solidFill>
                  <a:schemeClr val="tx1">
                    <a:lumMod val="50000"/>
                    <a:lumOff val="50000"/>
                  </a:schemeClr>
                </a:solidFill>
                <a:cs typeface="+mn-ea"/>
                <a:sym typeface="+mn-lt"/>
              </a:rPr>
              <a:t>，需要捕捉帧与帧之间的时序关系才能准确的进行动作检测。此外，区分相似的动作需要理解动作发生的上下文</a:t>
            </a:r>
            <a:r>
              <a:rPr lang="zh-CN" altLang="en-US" sz="1400" dirty="0">
                <a:solidFill>
                  <a:schemeClr val="tx1">
                    <a:lumMod val="50000"/>
                    <a:lumOff val="50000"/>
                  </a:schemeClr>
                </a:solidFill>
                <a:cs typeface="+mn-ea"/>
                <a:sym typeface="+mn-lt"/>
              </a:rPr>
              <a:t>。因此提出了</a:t>
            </a:r>
            <a:r>
              <a:rPr lang="zh-CN" sz="1400" dirty="0">
                <a:solidFill>
                  <a:schemeClr val="tx1">
                    <a:lumMod val="50000"/>
                    <a:lumOff val="50000"/>
                  </a:schemeClr>
                </a:solidFill>
                <a:cs typeface="+mn-ea"/>
                <a:sym typeface="+mn-lt"/>
              </a:rPr>
              <a:t>一个新颖的特征金字塔提取器：</a:t>
            </a:r>
            <a:r>
              <a:rPr lang="en-US" altLang="zh-CN" sz="1400" dirty="0">
                <a:solidFill>
                  <a:srgbClr val="FF0000"/>
                </a:solidFill>
                <a:cs typeface="+mn-ea"/>
                <a:sym typeface="+mn-lt"/>
              </a:rPr>
              <a:t>Temporal Attention Gating(TAG) Layer</a:t>
            </a:r>
            <a:r>
              <a:rPr lang="zh-CN" altLang="en-US" sz="1400" dirty="0">
                <a:solidFill>
                  <a:schemeClr val="tx1">
                    <a:lumMod val="50000"/>
                    <a:lumOff val="50000"/>
                  </a:schemeClr>
                </a:solidFill>
                <a:cs typeface="+mn-ea"/>
                <a:sym typeface="+mn-lt"/>
              </a:rPr>
              <a:t>。它包括一个局部分支，一个和</a:t>
            </a:r>
            <a:r>
              <a:rPr lang="zh-CN" altLang="en-US" sz="1400" dirty="0">
                <a:solidFill>
                  <a:srgbClr val="FF0000"/>
                </a:solidFill>
                <a:cs typeface="+mn-ea"/>
                <a:sym typeface="+mn-lt"/>
              </a:rPr>
              <a:t>上下文分支</a:t>
            </a:r>
            <a:r>
              <a:rPr lang="zh-CN" altLang="en-US" sz="1400" dirty="0">
                <a:solidFill>
                  <a:schemeClr val="tx1">
                    <a:lumMod val="50000"/>
                    <a:lumOff val="50000"/>
                  </a:schemeClr>
                </a:solidFill>
                <a:cs typeface="+mn-ea"/>
                <a:sym typeface="+mn-lt"/>
              </a:rPr>
              <a:t>和一种</a:t>
            </a:r>
            <a:r>
              <a:rPr lang="zh-CN" altLang="en-US" sz="1400" dirty="0">
                <a:solidFill>
                  <a:srgbClr val="FF0000"/>
                </a:solidFill>
                <a:cs typeface="+mn-ea"/>
                <a:sym typeface="+mn-lt"/>
              </a:rPr>
              <a:t>门控机制</a:t>
            </a:r>
            <a:r>
              <a:rPr lang="zh-CN" altLang="en-US" sz="1400" dirty="0">
                <a:solidFill>
                  <a:schemeClr val="tx1">
                    <a:lumMod val="50000"/>
                    <a:lumOff val="50000"/>
                  </a:schemeClr>
                </a:solidFill>
                <a:cs typeface="+mn-ea"/>
                <a:sym typeface="+mn-lt"/>
              </a:rPr>
              <a:t>，以便更好的捕捉</a:t>
            </a:r>
            <a:r>
              <a:rPr lang="zh-CN" altLang="en-US" sz="1400" dirty="0">
                <a:solidFill>
                  <a:srgbClr val="FF0000"/>
                </a:solidFill>
                <a:cs typeface="+mn-ea"/>
                <a:sym typeface="+mn-lt"/>
              </a:rPr>
              <a:t>时间依赖性</a:t>
            </a:r>
            <a:r>
              <a:rPr lang="zh-CN" altLang="en-US" sz="1400" dirty="0">
                <a:solidFill>
                  <a:schemeClr val="tx1">
                    <a:lumMod val="50000"/>
                    <a:lumOff val="50000"/>
                  </a:schemeClr>
                </a:solidFill>
                <a:cs typeface="+mn-ea"/>
                <a:sym typeface="+mn-lt"/>
              </a:rPr>
              <a:t>和更细致的动作序列的</a:t>
            </a:r>
            <a:r>
              <a:rPr lang="zh-CN" altLang="en-US" sz="1400" dirty="0">
                <a:solidFill>
                  <a:srgbClr val="FF0000"/>
                </a:solidFill>
                <a:cs typeface="+mn-ea"/>
                <a:sym typeface="+mn-lt"/>
              </a:rPr>
              <a:t>上下文理解</a:t>
            </a:r>
            <a:r>
              <a:rPr lang="zh-CN" altLang="en-US"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p:txBody>
      </p:sp>
      <p:sp>
        <p:nvSpPr>
          <p:cNvPr id="30" name="矩形 29"/>
          <p:cNvSpPr/>
          <p:nvPr/>
        </p:nvSpPr>
        <p:spPr>
          <a:xfrm>
            <a:off x="1087120" y="606072"/>
            <a:ext cx="1923747" cy="460375"/>
          </a:xfrm>
          <a:prstGeom prst="rect">
            <a:avLst/>
          </a:prstGeom>
        </p:spPr>
        <p:txBody>
          <a:bodyPr wrap="square">
            <a:spAutoFit/>
          </a:bodyPr>
          <a:lstStyle/>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495589"/>
                </a:solidFill>
                <a:effectLst/>
                <a:uLnTx/>
                <a:uFillTx/>
                <a:cs typeface="+mn-ea"/>
                <a:sym typeface="+mn-lt"/>
              </a:rPr>
              <a:t>论文思路</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2" name="矩形 1"/>
          <p:cNvSpPr/>
          <p:nvPr/>
        </p:nvSpPr>
        <p:spPr>
          <a:xfrm>
            <a:off x="1087120" y="2572032"/>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495589"/>
                </a:solidFill>
                <a:effectLst/>
                <a:uLnTx/>
                <a:uFillTx/>
                <a:cs typeface="+mn-ea"/>
                <a:sym typeface="+mn-lt"/>
              </a:rPr>
              <a:t>创新点</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3" name="矩形 2"/>
          <p:cNvSpPr/>
          <p:nvPr/>
        </p:nvSpPr>
        <p:spPr>
          <a:xfrm>
            <a:off x="1087120" y="3032125"/>
            <a:ext cx="7578725" cy="1810385"/>
          </a:xfrm>
          <a:prstGeom prst="rect">
            <a:avLst/>
          </a:prstGeom>
        </p:spPr>
        <p:txBody>
          <a:bodyPr wrap="square">
            <a:noAutofit/>
          </a:bodyPr>
          <a:p>
            <a:pPr indent="0" fontAlgn="auto">
              <a:lnSpc>
                <a:spcPct val="150000"/>
              </a:lnSpc>
              <a:spcBef>
                <a:spcPts val="300"/>
              </a:spcBef>
            </a:pPr>
            <a:r>
              <a:rPr lang="en-US" altLang="zh-CN" sz="1400" dirty="0">
                <a:solidFill>
                  <a:schemeClr val="tx1">
                    <a:lumMod val="50000"/>
                    <a:lumOff val="50000"/>
                  </a:schemeClr>
                </a:solidFill>
                <a:cs typeface="+mn-ea"/>
                <a:sym typeface="+mn-lt"/>
              </a:rPr>
              <a:t>1) </a:t>
            </a:r>
            <a:r>
              <a:rPr lang="zh-CN" sz="1400" dirty="0">
                <a:solidFill>
                  <a:schemeClr val="tx1">
                    <a:lumMod val="50000"/>
                    <a:lumOff val="50000"/>
                  </a:schemeClr>
                </a:solidFill>
                <a:cs typeface="+mn-ea"/>
                <a:sym typeface="+mn-lt"/>
              </a:rPr>
              <a:t>引入了一种门控机制，根据卷积输出选择最具区分性的特征。增加了模型在动作检测中有限考虑相关信息的能力。</a:t>
            </a:r>
            <a:endParaRPr lang="zh-CN" sz="1400" dirty="0">
              <a:solidFill>
                <a:schemeClr val="tx1">
                  <a:lumMod val="50000"/>
                  <a:lumOff val="50000"/>
                </a:schemeClr>
              </a:solidFill>
              <a:cs typeface="+mn-ea"/>
              <a:sym typeface="+mn-lt"/>
            </a:endParaRPr>
          </a:p>
          <a:p>
            <a:pPr indent="0" fontAlgn="auto">
              <a:lnSpc>
                <a:spcPct val="150000"/>
              </a:lnSpc>
              <a:spcBef>
                <a:spcPts val="300"/>
              </a:spcBef>
            </a:pPr>
            <a:r>
              <a:rPr lang="en-US" altLang="zh-CN" sz="1400" dirty="0">
                <a:solidFill>
                  <a:schemeClr val="tx1">
                    <a:lumMod val="50000"/>
                    <a:lumOff val="50000"/>
                  </a:schemeClr>
                </a:solidFill>
                <a:cs typeface="+mn-ea"/>
                <a:sym typeface="+mn-lt"/>
              </a:rPr>
              <a:t>2) </a:t>
            </a:r>
            <a:r>
              <a:rPr lang="zh-CN" sz="1400" dirty="0">
                <a:solidFill>
                  <a:schemeClr val="tx1">
                    <a:lumMod val="50000"/>
                    <a:lumOff val="50000"/>
                  </a:schemeClr>
                </a:solidFill>
                <a:cs typeface="+mn-ea"/>
                <a:sym typeface="+mn-lt"/>
              </a:rPr>
              <a:t>引入了一个上下文分支，利用卷积核感受野中的周边帧做为键值对，通过交叉注意力机制来判断他们与中心帧之间的关系。</a:t>
            </a:r>
            <a:endParaRPr lang="zh-CN" altLang="en-US" sz="1400" dirty="0">
              <a:solidFill>
                <a:schemeClr val="tx1">
                  <a:lumMod val="50000"/>
                  <a:lumOff val="50000"/>
                </a:schemeClr>
              </a:solidFill>
              <a:cs typeface="+mn-ea"/>
              <a:sym typeface="+mn-lt"/>
            </a:endParaRPr>
          </a:p>
          <a:p>
            <a:pPr indent="0" fontAlgn="auto">
              <a:lnSpc>
                <a:spcPct val="150000"/>
              </a:lnSpc>
              <a:spcBef>
                <a:spcPts val="300"/>
              </a:spcBef>
            </a:pPr>
            <a:r>
              <a:rPr lang="en-US" altLang="zh-CN" sz="1400" dirty="0">
                <a:solidFill>
                  <a:schemeClr val="tx1">
                    <a:lumMod val="50000"/>
                    <a:lumOff val="50000"/>
                  </a:schemeClr>
                </a:solidFill>
                <a:cs typeface="+mn-ea"/>
                <a:sym typeface="+mn-lt"/>
              </a:rPr>
              <a:t>3) </a:t>
            </a:r>
            <a:r>
              <a:rPr lang="zh-CN" altLang="en-US" sz="1400" dirty="0">
                <a:solidFill>
                  <a:schemeClr val="tx1">
                    <a:lumMod val="50000"/>
                    <a:lumOff val="50000"/>
                  </a:schemeClr>
                </a:solidFill>
                <a:cs typeface="+mn-ea"/>
                <a:sym typeface="+mn-lt"/>
              </a:rPr>
              <a:t>在</a:t>
            </a:r>
            <a:r>
              <a:rPr lang="en-US" sz="1400" dirty="0">
                <a:solidFill>
                  <a:schemeClr val="tx1">
                    <a:lumMod val="50000"/>
                    <a:lumOff val="50000"/>
                  </a:schemeClr>
                </a:solidFill>
                <a:cs typeface="+mn-ea"/>
                <a:sym typeface="+mn-lt"/>
              </a:rPr>
              <a:t>THUMOS14</a:t>
            </a:r>
            <a:r>
              <a:rPr lang="zh-CN" altLang="en-US" sz="1400" dirty="0">
                <a:solidFill>
                  <a:schemeClr val="tx1">
                    <a:lumMod val="50000"/>
                    <a:lumOff val="50000"/>
                  </a:schemeClr>
                </a:solidFill>
                <a:cs typeface="+mn-ea"/>
                <a:sym typeface="+mn-lt"/>
              </a:rPr>
              <a:t>和</a:t>
            </a:r>
            <a:r>
              <a:rPr lang="en-US" altLang="zh-CN" sz="1400" dirty="0">
                <a:solidFill>
                  <a:schemeClr val="tx1">
                    <a:lumMod val="50000"/>
                    <a:lumOff val="50000"/>
                  </a:schemeClr>
                </a:solidFill>
                <a:cs typeface="+mn-ea"/>
                <a:sym typeface="+mn-lt"/>
              </a:rPr>
              <a:t>EPICKITCHEN</a:t>
            </a:r>
            <a:r>
              <a:rPr lang="zh-CN" altLang="en-US" sz="1400" dirty="0">
                <a:solidFill>
                  <a:schemeClr val="tx1">
                    <a:lumMod val="50000"/>
                    <a:lumOff val="50000"/>
                  </a:schemeClr>
                </a:solidFill>
                <a:cs typeface="+mn-ea"/>
                <a:sym typeface="+mn-lt"/>
              </a:rPr>
              <a:t>进行了实验与消融研究，评估门控机制和上下文分支的影响。</a:t>
            </a:r>
            <a:endParaRPr lang="zh-CN" altLang="en-US" sz="1400" dirty="0">
              <a:solidFill>
                <a:schemeClr val="tx1">
                  <a:lumMod val="50000"/>
                  <a:lumOff val="50000"/>
                </a:schemeClr>
              </a:solidFill>
              <a:cs typeface="+mn-ea"/>
              <a:sym typeface="+mn-lt"/>
            </a:endParaRPr>
          </a:p>
        </p:txBody>
      </p:sp>
      <p:sp>
        <p:nvSpPr>
          <p:cNvPr id="6" name="文本框 5"/>
          <p:cNvSpPr txBox="1"/>
          <p:nvPr/>
        </p:nvSpPr>
        <p:spPr>
          <a:xfrm>
            <a:off x="8561070" y="4789170"/>
            <a:ext cx="358140" cy="299085"/>
          </a:xfrm>
          <a:prstGeom prst="rect">
            <a:avLst/>
          </a:prstGeom>
          <a:noFill/>
        </p:spPr>
        <p:txBody>
          <a:bodyPr wrap="square" rtlCol="0">
            <a:spAutoFit/>
          </a:bodyPr>
          <a:p>
            <a:r>
              <a:rPr lang="en-US" altLang="zh-CN"/>
              <a:t>3</a:t>
            </a:r>
            <a:endParaRPr lang="en-US" altLang="zh-CN"/>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579775" y="1828127"/>
            <a:ext cx="4199732" cy="1353336"/>
            <a:chOff x="1151056" y="1828127"/>
            <a:chExt cx="4199732" cy="1353336"/>
          </a:xfrm>
        </p:grpSpPr>
        <p:sp>
          <p:nvSpPr>
            <p:cNvPr id="20" name="矩形 19"/>
            <p:cNvSpPr/>
            <p:nvPr/>
          </p:nvSpPr>
          <p:spPr bwMode="auto">
            <a:xfrm>
              <a:off x="2636798" y="2166340"/>
              <a:ext cx="2713990" cy="706755"/>
            </a:xfrm>
            <a:prstGeom prst="rect">
              <a:avLst/>
            </a:prstGeom>
          </p:spPr>
          <p:txBody>
            <a:bodyPr wrap="none">
              <a:spAutoFit/>
            </a:bodyPr>
            <a:lstStyle/>
            <a:p>
              <a:r>
                <a:rPr lang="en-US" altLang="zh-CN" sz="4000" b="1" kern="100" dirty="0">
                  <a:solidFill>
                    <a:srgbClr val="495589"/>
                  </a:solidFill>
                  <a:cs typeface="+mn-ea"/>
                  <a:sym typeface="+mn-lt"/>
                </a:rPr>
                <a:t>TAG Layer</a:t>
              </a:r>
              <a:endParaRPr lang="en-US" altLang="zh-CN"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02</a:t>
                </a:r>
                <a:endParaRPr lang="zh-CN" altLang="en-US" sz="5400" dirty="0">
                  <a:latin typeface="+mn-lt"/>
                  <a:ea typeface="+mn-ea"/>
                  <a:cs typeface="+mn-ea"/>
                  <a:sym typeface="+mn-lt"/>
                </a:endParaRPr>
              </a:p>
            </p:txBody>
          </p:sp>
        </p:grpSp>
      </p:grpSp>
      <p:sp>
        <p:nvSpPr>
          <p:cNvPr id="6" name="文本框 5"/>
          <p:cNvSpPr txBox="1"/>
          <p:nvPr/>
        </p:nvSpPr>
        <p:spPr>
          <a:xfrm>
            <a:off x="8561070" y="4789170"/>
            <a:ext cx="358140" cy="299085"/>
          </a:xfrm>
          <a:prstGeom prst="rect">
            <a:avLst/>
          </a:prstGeom>
          <a:noFill/>
        </p:spPr>
        <p:txBody>
          <a:bodyPr wrap="square" rtlCol="0">
            <a:spAutoFit/>
          </a:bodyPr>
          <a:p>
            <a:r>
              <a:rPr lang="en-US" altLang="zh-CN"/>
              <a:t>4</a:t>
            </a:r>
            <a:endParaRPr lang="en-US" altLang="zh-CN"/>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2316162" y="141873"/>
            <a:ext cx="41103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algn="ctr"/>
            <a:r>
              <a:rPr lang="en-US" altLang="zh-CN" dirty="0">
                <a:sym typeface="+mn-lt"/>
              </a:rPr>
              <a:t>Temporal Attention Gating (TAG)</a:t>
            </a:r>
            <a:endParaRPr lang="zh-CN" altLang="en-US" dirty="0">
              <a:sym typeface="+mn-lt"/>
            </a:endParaRPr>
          </a:p>
        </p:txBody>
      </p:sp>
      <p:sp>
        <p:nvSpPr>
          <p:cNvPr id="6" name="矩形 5"/>
          <p:cNvSpPr/>
          <p:nvPr/>
        </p:nvSpPr>
        <p:spPr>
          <a:xfrm>
            <a:off x="835025" y="2652395"/>
            <a:ext cx="7473315" cy="2379345"/>
          </a:xfrm>
          <a:prstGeom prst="rect">
            <a:avLst/>
          </a:prstGeom>
        </p:spPr>
        <p:txBody>
          <a:bodyPr wrap="square">
            <a:noAutofit/>
          </a:bodyPr>
          <a:p>
            <a:pPr marL="285750" indent="-285750">
              <a:lnSpc>
                <a:spcPct val="150000"/>
              </a:lnSpc>
              <a:spcBef>
                <a:spcPts val="600"/>
              </a:spcBef>
              <a:buFont typeface="Arial" panose="020B0604020202020204" pitchFamily="34" charset="0"/>
              <a:buChar char="•"/>
            </a:pPr>
            <a:r>
              <a:rPr lang="zh-CN" sz="1400" dirty="0">
                <a:solidFill>
                  <a:schemeClr val="tx1">
                    <a:lumMod val="50000"/>
                    <a:lumOff val="50000"/>
                  </a:schemeClr>
                </a:solidFill>
                <a:cs typeface="+mn-ea"/>
                <a:sym typeface="+mn-lt"/>
              </a:rPr>
              <a:t>模型建立在</a:t>
            </a:r>
            <a:r>
              <a:rPr lang="en-US" altLang="zh-CN" sz="1400" dirty="0">
                <a:solidFill>
                  <a:schemeClr val="tx1">
                    <a:lumMod val="50000"/>
                    <a:lumOff val="50000"/>
                  </a:schemeClr>
                </a:solidFill>
                <a:cs typeface="+mn-ea"/>
                <a:sym typeface="+mn-lt"/>
              </a:rPr>
              <a:t>TriDet</a:t>
            </a:r>
            <a:r>
              <a:rPr lang="zh-CN" altLang="en-US" sz="1400" dirty="0">
                <a:solidFill>
                  <a:schemeClr val="tx1">
                    <a:lumMod val="50000"/>
                    <a:lumOff val="50000"/>
                  </a:schemeClr>
                </a:solidFill>
                <a:cs typeface="+mn-ea"/>
                <a:sym typeface="+mn-lt"/>
              </a:rPr>
              <a:t>模型的基础之上，包括三个模块：特征提取器、金字塔提取器，动作定位和分类头。在特征金字塔提取器中设计了时序注意力门控机制（</a:t>
            </a:r>
            <a:r>
              <a:rPr lang="en-US" altLang="zh-CN" sz="1400" dirty="0">
                <a:solidFill>
                  <a:schemeClr val="tx1">
                    <a:lumMod val="50000"/>
                    <a:lumOff val="50000"/>
                  </a:schemeClr>
                </a:solidFill>
                <a:cs typeface="+mn-ea"/>
                <a:sym typeface="+mn-lt"/>
              </a:rPr>
              <a:t>TAG</a:t>
            </a:r>
            <a:r>
              <a:rPr lang="zh-CN" altLang="en-US"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a:p>
            <a:pPr marL="285750" indent="-285750">
              <a:lnSpc>
                <a:spcPct val="150000"/>
              </a:lnSpc>
              <a:spcBef>
                <a:spcPts val="600"/>
              </a:spcBef>
              <a:buFont typeface="Arial" panose="020B0604020202020204" pitchFamily="34" charset="0"/>
              <a:buChar char="•"/>
            </a:pPr>
            <a:r>
              <a:rPr lang="en-US" altLang="zh-CN" sz="1400" dirty="0">
                <a:solidFill>
                  <a:schemeClr val="tx1">
                    <a:lumMod val="50000"/>
                    <a:lumOff val="50000"/>
                  </a:schemeClr>
                </a:solidFill>
                <a:cs typeface="+mn-ea"/>
                <a:sym typeface="+mn-lt"/>
              </a:rPr>
              <a:t>TAG</a:t>
            </a:r>
            <a:r>
              <a:rPr lang="zh-CN" altLang="en-US" sz="1400" dirty="0">
                <a:solidFill>
                  <a:schemeClr val="tx1">
                    <a:lumMod val="50000"/>
                    <a:lumOff val="50000"/>
                  </a:schemeClr>
                </a:solidFill>
                <a:cs typeface="+mn-ea"/>
                <a:sym typeface="+mn-lt"/>
              </a:rPr>
              <a:t>包含三个分支：上下文分支，卷积分支，瞬时分支。</a:t>
            </a:r>
            <a:endParaRPr lang="zh-CN" altLang="en-US" sz="1400" dirty="0">
              <a:solidFill>
                <a:schemeClr val="tx1">
                  <a:lumMod val="50000"/>
                  <a:lumOff val="50000"/>
                </a:schemeClr>
              </a:solidFill>
              <a:cs typeface="+mn-ea"/>
              <a:sym typeface="+mn-lt"/>
            </a:endParaRPr>
          </a:p>
          <a:p>
            <a:pPr marL="285750" indent="-285750">
              <a:lnSpc>
                <a:spcPct val="150000"/>
              </a:lnSpc>
              <a:spcBef>
                <a:spcPts val="600"/>
              </a:spcBef>
              <a:buFont typeface="Arial" panose="020B0604020202020204" pitchFamily="34" charset="0"/>
              <a:buChar char="•"/>
            </a:pPr>
            <a:r>
              <a:rPr lang="zh-CN" altLang="en-US" sz="1400" dirty="0">
                <a:solidFill>
                  <a:schemeClr val="tx1">
                    <a:lumMod val="50000"/>
                    <a:lumOff val="50000"/>
                  </a:schemeClr>
                </a:solidFill>
                <a:cs typeface="+mn-ea"/>
                <a:sym typeface="+mn-lt"/>
              </a:rPr>
              <a:t>上下文分支关注中心帧与边界帧之间的关系，更好的捕捉时间依赖性。</a:t>
            </a:r>
            <a:endParaRPr lang="zh-CN" altLang="en-US" sz="1400" dirty="0">
              <a:solidFill>
                <a:schemeClr val="tx1">
                  <a:lumMod val="50000"/>
                  <a:lumOff val="50000"/>
                </a:schemeClr>
              </a:solidFill>
              <a:cs typeface="+mn-ea"/>
              <a:sym typeface="+mn-lt"/>
            </a:endParaRPr>
          </a:p>
          <a:p>
            <a:pPr marL="285750" indent="-285750">
              <a:lnSpc>
                <a:spcPct val="150000"/>
              </a:lnSpc>
              <a:spcBef>
                <a:spcPts val="600"/>
              </a:spcBef>
              <a:buFont typeface="Arial" panose="020B0604020202020204" pitchFamily="34" charset="0"/>
              <a:buChar char="•"/>
            </a:pPr>
            <a:r>
              <a:rPr lang="zh-CN" altLang="en-US" sz="1400" dirty="0">
                <a:solidFill>
                  <a:schemeClr val="tx1">
                    <a:lumMod val="50000"/>
                    <a:lumOff val="50000"/>
                  </a:schemeClr>
                </a:solidFill>
                <a:cs typeface="+mn-ea"/>
                <a:sym typeface="+mn-lt"/>
              </a:rPr>
              <a:t>瞬时分支通过增加动作帧与视频的平均特征之间的距离来区分动作帧和非动作帧。</a:t>
            </a:r>
            <a:endParaRPr lang="zh-CN" altLang="en-US" sz="1400" dirty="0">
              <a:solidFill>
                <a:schemeClr val="tx1">
                  <a:lumMod val="50000"/>
                  <a:lumOff val="50000"/>
                </a:schemeClr>
              </a:solidFill>
              <a:cs typeface="+mn-ea"/>
              <a:sym typeface="+mn-lt"/>
            </a:endParaRPr>
          </a:p>
          <a:p>
            <a:pPr marL="285750" indent="-285750">
              <a:lnSpc>
                <a:spcPct val="150000"/>
              </a:lnSpc>
              <a:spcBef>
                <a:spcPts val="600"/>
              </a:spcBef>
              <a:buFont typeface="Arial" panose="020B0604020202020204" pitchFamily="34" charset="0"/>
              <a:buChar char="•"/>
            </a:pPr>
            <a:r>
              <a:rPr lang="zh-CN" altLang="en-US" sz="1400" dirty="0">
                <a:solidFill>
                  <a:schemeClr val="tx1">
                    <a:lumMod val="50000"/>
                    <a:lumOff val="50000"/>
                  </a:schemeClr>
                </a:solidFill>
                <a:cs typeface="+mn-ea"/>
                <a:sym typeface="+mn-lt"/>
              </a:rPr>
              <a:t>卷积分支采用一维卷积来提取时序特征，并通过门控动态选择信息量最大的特征。</a:t>
            </a:r>
            <a:endParaRPr lang="zh-CN" altLang="en-US" sz="1400" dirty="0">
              <a:solidFill>
                <a:schemeClr val="tx1">
                  <a:lumMod val="50000"/>
                  <a:lumOff val="50000"/>
                </a:schemeClr>
              </a:solidFill>
              <a:cs typeface="+mn-ea"/>
              <a:sym typeface="+mn-lt"/>
            </a:endParaRPr>
          </a:p>
        </p:txBody>
      </p:sp>
      <p:sp>
        <p:nvSpPr>
          <p:cNvPr id="21" name="文本框 20"/>
          <p:cNvSpPr txBox="1"/>
          <p:nvPr/>
        </p:nvSpPr>
        <p:spPr>
          <a:xfrm>
            <a:off x="8561070" y="4789170"/>
            <a:ext cx="358140" cy="299085"/>
          </a:xfrm>
          <a:prstGeom prst="rect">
            <a:avLst/>
          </a:prstGeom>
          <a:noFill/>
        </p:spPr>
        <p:txBody>
          <a:bodyPr wrap="square" rtlCol="0">
            <a:spAutoFit/>
          </a:bodyPr>
          <a:p>
            <a:r>
              <a:rPr lang="en-US" altLang="zh-CN"/>
              <a:t>5</a:t>
            </a:r>
            <a:endParaRPr lang="en-US" altLang="zh-CN"/>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pic>
        <p:nvPicPr>
          <p:cNvPr id="5" name="图片 4"/>
          <p:cNvPicPr>
            <a:picLocks noChangeAspect="1"/>
          </p:cNvPicPr>
          <p:nvPr/>
        </p:nvPicPr>
        <p:blipFill>
          <a:blip r:embed="rId2"/>
          <a:stretch>
            <a:fillRect/>
          </a:stretch>
        </p:blipFill>
        <p:spPr>
          <a:xfrm>
            <a:off x="276860" y="935990"/>
            <a:ext cx="6706235" cy="1635760"/>
          </a:xfrm>
          <a:prstGeom prst="rect">
            <a:avLst/>
          </a:prstGeom>
        </p:spPr>
      </p:pic>
      <p:pic>
        <p:nvPicPr>
          <p:cNvPr id="2" name="图片 1"/>
          <p:cNvPicPr>
            <a:picLocks noChangeAspect="1"/>
          </p:cNvPicPr>
          <p:nvPr/>
        </p:nvPicPr>
        <p:blipFill>
          <a:blip r:embed="rId3"/>
          <a:stretch>
            <a:fillRect/>
          </a:stretch>
        </p:blipFill>
        <p:spPr>
          <a:xfrm>
            <a:off x="7006590" y="1151255"/>
            <a:ext cx="1912620" cy="1205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561070" y="4789170"/>
            <a:ext cx="358140" cy="299085"/>
          </a:xfrm>
          <a:prstGeom prst="rect">
            <a:avLst/>
          </a:prstGeom>
          <a:noFill/>
        </p:spPr>
        <p:txBody>
          <a:bodyPr wrap="square" rtlCol="0">
            <a:spAutoFit/>
          </a:bodyPr>
          <a:p>
            <a:r>
              <a:rPr lang="en-US" altLang="zh-CN"/>
              <a:t>6</a:t>
            </a:r>
            <a:endParaRPr lang="en-US" altLang="zh-CN"/>
          </a:p>
        </p:txBody>
      </p:sp>
      <p:sp>
        <p:nvSpPr>
          <p:cNvPr id="4" name="矩形 3"/>
          <p:cNvSpPr/>
          <p:nvPr/>
        </p:nvSpPr>
        <p:spPr>
          <a:xfrm>
            <a:off x="934085" y="2880360"/>
            <a:ext cx="7473315" cy="1477010"/>
          </a:xfrm>
          <a:prstGeom prst="rect">
            <a:avLst/>
          </a:prstGeom>
        </p:spPr>
        <p:txBody>
          <a:bodyPr wrap="square">
            <a:noAutofit/>
          </a:bodyPr>
          <a:p>
            <a:pPr>
              <a:lnSpc>
                <a:spcPct val="150000"/>
              </a:lnSpc>
              <a:spcBef>
                <a:spcPts val="600"/>
              </a:spcBef>
            </a:pPr>
            <a:r>
              <a:rPr lang="zh-CN" sz="1400" dirty="0">
                <a:solidFill>
                  <a:schemeClr val="tx1">
                    <a:lumMod val="50000"/>
                    <a:lumOff val="50000"/>
                  </a:schemeClr>
                </a:solidFill>
                <a:cs typeface="+mn-ea"/>
                <a:sym typeface="+mn-lt"/>
              </a:rPr>
              <a:t>卷积分支采用两个并行的</a:t>
            </a:r>
            <a:r>
              <a:rPr lang="en-US" altLang="zh-CN" sz="1400" dirty="0">
                <a:solidFill>
                  <a:schemeClr val="tx1">
                    <a:lumMod val="50000"/>
                    <a:lumOff val="50000"/>
                  </a:schemeClr>
                </a:solidFill>
                <a:cs typeface="+mn-ea"/>
                <a:sym typeface="+mn-lt"/>
              </a:rPr>
              <a:t>1-D</a:t>
            </a:r>
            <a:r>
              <a:rPr lang="zh-CN" altLang="en-US" sz="1400" dirty="0">
                <a:solidFill>
                  <a:schemeClr val="tx1">
                    <a:lumMod val="50000"/>
                    <a:lumOff val="50000"/>
                  </a:schemeClr>
                </a:solidFill>
                <a:cs typeface="+mn-ea"/>
                <a:sym typeface="+mn-lt"/>
              </a:rPr>
              <a:t>卷积来提取局部特征。然后将得到的输出拼接，通过一个</a:t>
            </a:r>
            <a:r>
              <a:rPr lang="en-US" altLang="zh-CN" sz="1400" dirty="0">
                <a:solidFill>
                  <a:schemeClr val="tx1">
                    <a:lumMod val="50000"/>
                    <a:lumOff val="50000"/>
                  </a:schemeClr>
                </a:solidFill>
                <a:cs typeface="+mn-ea"/>
                <a:sym typeface="+mn-lt"/>
              </a:rPr>
              <a:t>MLP</a:t>
            </a:r>
            <a:r>
              <a:rPr lang="zh-CN" altLang="en-US" sz="1400" dirty="0">
                <a:solidFill>
                  <a:schemeClr val="tx1">
                    <a:lumMod val="50000"/>
                    <a:lumOff val="50000"/>
                  </a:schemeClr>
                </a:solidFill>
                <a:cs typeface="+mn-ea"/>
                <a:sym typeface="+mn-lt"/>
              </a:rPr>
              <a:t>来学习门</a:t>
            </a:r>
            <a:r>
              <a:rPr lang="en-US" altLang="zh-CN" sz="1400" dirty="0">
                <a:solidFill>
                  <a:schemeClr val="tx1">
                    <a:lumMod val="50000"/>
                    <a:lumOff val="50000"/>
                  </a:schemeClr>
                </a:solidFill>
                <a:cs typeface="+mn-ea"/>
                <a:sym typeface="+mn-lt"/>
              </a:rPr>
              <a:t>β</a:t>
            </a:r>
            <a:r>
              <a:rPr lang="zh-CN" altLang="en-US"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a:p>
            <a:pPr>
              <a:lnSpc>
                <a:spcPct val="150000"/>
              </a:lnSpc>
              <a:spcBef>
                <a:spcPts val="600"/>
              </a:spcBef>
            </a:pPr>
            <a:r>
              <a:rPr lang="zh-CN" altLang="en-US" sz="1400" dirty="0">
                <a:solidFill>
                  <a:schemeClr val="tx1">
                    <a:lumMod val="50000"/>
                    <a:lumOff val="50000"/>
                  </a:schemeClr>
                </a:solidFill>
                <a:cs typeface="+mn-ea"/>
                <a:sym typeface="+mn-lt"/>
              </a:rPr>
              <a:t>门控机制通过加权系数</a:t>
            </a:r>
            <a:r>
              <a:rPr lang="en-US" altLang="zh-CN" sz="1400" dirty="0">
                <a:solidFill>
                  <a:schemeClr val="tx1">
                    <a:lumMod val="50000"/>
                    <a:lumOff val="50000"/>
                  </a:schemeClr>
                </a:solidFill>
                <a:cs typeface="+mn-ea"/>
                <a:sym typeface="+mn-lt"/>
              </a:rPr>
              <a:t>β</a:t>
            </a:r>
            <a:r>
              <a:rPr lang="zh-CN" altLang="en-US" sz="1400" dirty="0">
                <a:solidFill>
                  <a:schemeClr val="tx1">
                    <a:lumMod val="50000"/>
                    <a:lumOff val="50000"/>
                  </a:schemeClr>
                </a:solidFill>
                <a:cs typeface="+mn-ea"/>
                <a:sym typeface="+mn-lt"/>
              </a:rPr>
              <a:t>来决定来自两个时间尺度的贡献：</a:t>
            </a:r>
            <a:endParaRPr lang="zh-CN" altLang="en-US" sz="1400" dirty="0">
              <a:solidFill>
                <a:schemeClr val="tx1">
                  <a:lumMod val="50000"/>
                  <a:lumOff val="50000"/>
                </a:schemeClr>
              </a:solidFill>
              <a:cs typeface="+mn-ea"/>
              <a:sym typeface="+mn-lt"/>
            </a:endParaRPr>
          </a:p>
          <a:p>
            <a:pPr>
              <a:lnSpc>
                <a:spcPct val="150000"/>
              </a:lnSpc>
              <a:spcBef>
                <a:spcPts val="600"/>
              </a:spcBef>
            </a:pPr>
            <a:endParaRPr lang="zh-CN" altLang="en-US" sz="1400" dirty="0">
              <a:solidFill>
                <a:schemeClr val="tx1">
                  <a:lumMod val="50000"/>
                  <a:lumOff val="50000"/>
                </a:schemeClr>
              </a:solidFill>
              <a:cs typeface="+mn-ea"/>
              <a:sym typeface="+mn-lt"/>
            </a:endParaRPr>
          </a:p>
        </p:txBody>
      </p:sp>
      <p:pic>
        <p:nvPicPr>
          <p:cNvPr id="5" name="图片 4"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27" name="文本框 6"/>
          <p:cNvSpPr txBox="1">
            <a:spLocks noChangeArrowheads="1"/>
          </p:cNvSpPr>
          <p:nvPr/>
        </p:nvSpPr>
        <p:spPr bwMode="auto">
          <a:xfrm>
            <a:off x="3366770" y="263793"/>
            <a:ext cx="26073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algn="ctr"/>
            <a:r>
              <a:rPr lang="en-US" altLang="zh-CN" dirty="0">
                <a:sym typeface="+mn-lt"/>
              </a:rPr>
              <a:t>Convolution Branch</a:t>
            </a:r>
            <a:endParaRPr lang="en-US" altLang="zh-CN" dirty="0">
              <a:sym typeface="+mn-lt"/>
            </a:endParaRPr>
          </a:p>
        </p:txBody>
      </p:sp>
      <p:pic>
        <p:nvPicPr>
          <p:cNvPr id="10" name="图片 9"/>
          <p:cNvPicPr>
            <a:picLocks noChangeAspect="1"/>
          </p:cNvPicPr>
          <p:nvPr/>
        </p:nvPicPr>
        <p:blipFill>
          <a:blip r:embed="rId2"/>
          <a:stretch>
            <a:fillRect/>
          </a:stretch>
        </p:blipFill>
        <p:spPr>
          <a:xfrm>
            <a:off x="2106295" y="944245"/>
            <a:ext cx="4931410" cy="1631315"/>
          </a:xfrm>
          <a:prstGeom prst="rect">
            <a:avLst/>
          </a:prstGeom>
        </p:spPr>
      </p:pic>
      <p:pic>
        <p:nvPicPr>
          <p:cNvPr id="11" name="图片 10"/>
          <p:cNvPicPr>
            <a:picLocks noChangeAspect="1"/>
          </p:cNvPicPr>
          <p:nvPr/>
        </p:nvPicPr>
        <p:blipFill>
          <a:blip r:embed="rId3"/>
          <a:stretch>
            <a:fillRect/>
          </a:stretch>
        </p:blipFill>
        <p:spPr>
          <a:xfrm>
            <a:off x="2266950" y="3291205"/>
            <a:ext cx="4808220" cy="394335"/>
          </a:xfrm>
          <a:prstGeom prst="rect">
            <a:avLst/>
          </a:prstGeom>
        </p:spPr>
      </p:pic>
      <p:pic>
        <p:nvPicPr>
          <p:cNvPr id="12" name="图片 11"/>
          <p:cNvPicPr>
            <a:picLocks noChangeAspect="1"/>
          </p:cNvPicPr>
          <p:nvPr/>
        </p:nvPicPr>
        <p:blipFill>
          <a:blip r:embed="rId4"/>
          <a:stretch>
            <a:fillRect/>
          </a:stretch>
        </p:blipFill>
        <p:spPr>
          <a:xfrm>
            <a:off x="2305685" y="3997325"/>
            <a:ext cx="4747260" cy="389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535996" y="273953"/>
            <a:ext cx="20720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en-US" dirty="0">
                <a:sym typeface="+mn-lt"/>
              </a:rPr>
              <a:t>Context Branch</a:t>
            </a:r>
            <a:endParaRPr lang="en-US" dirty="0">
              <a:sym typeface="+mn-lt"/>
            </a:endParaRPr>
          </a:p>
        </p:txBody>
      </p:sp>
      <p:sp>
        <p:nvSpPr>
          <p:cNvPr id="6" name="文本框 5"/>
          <p:cNvSpPr txBox="1"/>
          <p:nvPr/>
        </p:nvSpPr>
        <p:spPr>
          <a:xfrm>
            <a:off x="8561070" y="4789170"/>
            <a:ext cx="358140" cy="299085"/>
          </a:xfrm>
          <a:prstGeom prst="rect">
            <a:avLst/>
          </a:prstGeom>
          <a:noFill/>
        </p:spPr>
        <p:txBody>
          <a:bodyPr wrap="square" rtlCol="0">
            <a:spAutoFit/>
          </a:bodyPr>
          <a:p>
            <a:r>
              <a:rPr lang="en-US" altLang="zh-CN"/>
              <a:t>7</a:t>
            </a:r>
            <a:endParaRPr lang="en-US" altLang="zh-CN"/>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pic>
        <p:nvPicPr>
          <p:cNvPr id="2" name="图片 1"/>
          <p:cNvPicPr>
            <a:picLocks noChangeAspect="1"/>
          </p:cNvPicPr>
          <p:nvPr/>
        </p:nvPicPr>
        <p:blipFill>
          <a:blip r:embed="rId2"/>
          <a:stretch>
            <a:fillRect/>
          </a:stretch>
        </p:blipFill>
        <p:spPr>
          <a:xfrm>
            <a:off x="2105660" y="774065"/>
            <a:ext cx="4932680" cy="2197735"/>
          </a:xfrm>
          <a:prstGeom prst="rect">
            <a:avLst/>
          </a:prstGeom>
        </p:spPr>
      </p:pic>
      <p:pic>
        <p:nvPicPr>
          <p:cNvPr id="3" name="图片 2"/>
          <p:cNvPicPr>
            <a:picLocks noChangeAspect="1"/>
          </p:cNvPicPr>
          <p:nvPr/>
        </p:nvPicPr>
        <p:blipFill>
          <a:blip r:embed="rId3"/>
          <a:stretch>
            <a:fillRect/>
          </a:stretch>
        </p:blipFill>
        <p:spPr>
          <a:xfrm>
            <a:off x="2968625" y="3073400"/>
            <a:ext cx="3206750" cy="537210"/>
          </a:xfrm>
          <a:prstGeom prst="rect">
            <a:avLst/>
          </a:prstGeom>
        </p:spPr>
      </p:pic>
      <p:sp>
        <p:nvSpPr>
          <p:cNvPr id="5" name="矩形 4"/>
          <p:cNvSpPr/>
          <p:nvPr/>
        </p:nvSpPr>
        <p:spPr>
          <a:xfrm>
            <a:off x="934085" y="3666490"/>
            <a:ext cx="7473315" cy="1184910"/>
          </a:xfrm>
          <a:prstGeom prst="rect">
            <a:avLst/>
          </a:prstGeom>
        </p:spPr>
        <p:txBody>
          <a:bodyPr wrap="square">
            <a:noAutofit/>
          </a:bodyPr>
          <a:p>
            <a:pPr>
              <a:lnSpc>
                <a:spcPct val="150000"/>
              </a:lnSpc>
              <a:spcBef>
                <a:spcPts val="600"/>
              </a:spcBef>
            </a:pPr>
            <a:r>
              <a:rPr lang="zh-CN" sz="1400" dirty="0">
                <a:solidFill>
                  <a:schemeClr val="tx1">
                    <a:lumMod val="50000"/>
                    <a:lumOff val="50000"/>
                  </a:schemeClr>
                </a:solidFill>
                <a:cs typeface="+mn-ea"/>
                <a:sym typeface="+mn-lt"/>
              </a:rPr>
              <a:t>上下文分支提取卷积分支中使用的卷积核感受野内的最左边和最右边位置处的边界帧，并将其做为</a:t>
            </a:r>
            <a:r>
              <a:rPr lang="en-US" altLang="zh-CN" sz="1400" dirty="0">
                <a:solidFill>
                  <a:schemeClr val="tx1">
                    <a:lumMod val="50000"/>
                    <a:lumOff val="50000"/>
                  </a:schemeClr>
                </a:solidFill>
                <a:cs typeface="+mn-ea"/>
                <a:sym typeface="+mn-lt"/>
              </a:rPr>
              <a:t>key-value</a:t>
            </a:r>
            <a:r>
              <a:rPr lang="zh-CN" altLang="en-US" sz="1400" dirty="0">
                <a:solidFill>
                  <a:schemeClr val="tx1">
                    <a:lumMod val="50000"/>
                    <a:lumOff val="50000"/>
                  </a:schemeClr>
                </a:solidFill>
                <a:cs typeface="+mn-ea"/>
                <a:sym typeface="+mn-lt"/>
              </a:rPr>
              <a:t>对，将感受野最中间的帧做为</a:t>
            </a:r>
            <a:r>
              <a:rPr lang="en-US" altLang="zh-CN" sz="1400" dirty="0">
                <a:solidFill>
                  <a:schemeClr val="tx1">
                    <a:lumMod val="50000"/>
                    <a:lumOff val="50000"/>
                  </a:schemeClr>
                </a:solidFill>
                <a:cs typeface="+mn-ea"/>
                <a:sym typeface="+mn-lt"/>
              </a:rPr>
              <a:t>query</a:t>
            </a:r>
            <a:r>
              <a:rPr lang="zh-CN" altLang="en-US" sz="1400" dirty="0">
                <a:solidFill>
                  <a:schemeClr val="tx1">
                    <a:lumMod val="50000"/>
                    <a:lumOff val="50000"/>
                  </a:schemeClr>
                </a:solidFill>
                <a:cs typeface="+mn-ea"/>
                <a:sym typeface="+mn-lt"/>
              </a:rPr>
              <a:t>送入交叉注意力机制中，以便提取动作的上下文信息。</a:t>
            </a:r>
            <a:endParaRPr lang="zh-CN" altLang="en-US" sz="1400" dirty="0">
              <a:solidFill>
                <a:schemeClr val="tx1">
                  <a:lumMod val="50000"/>
                  <a:lumOff val="50000"/>
                </a:schemeClr>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721380" y="1828127"/>
            <a:ext cx="3700622" cy="1353336"/>
            <a:chOff x="1151056" y="1828127"/>
            <a:chExt cx="3700622" cy="1353336"/>
          </a:xfrm>
        </p:grpSpPr>
        <p:sp>
          <p:nvSpPr>
            <p:cNvPr id="20" name="矩形 19"/>
            <p:cNvSpPr/>
            <p:nvPr/>
          </p:nvSpPr>
          <p:spPr bwMode="auto">
            <a:xfrm>
              <a:off x="2636798" y="2150465"/>
              <a:ext cx="2214880" cy="706755"/>
            </a:xfrm>
            <a:prstGeom prst="rect">
              <a:avLst/>
            </a:prstGeom>
          </p:spPr>
          <p:txBody>
            <a:bodyPr wrap="none">
              <a:spAutoFit/>
            </a:bodyPr>
            <a:lstStyle/>
            <a:p>
              <a:r>
                <a:rPr lang="zh-CN" altLang="en-US" sz="4000" b="1" kern="100" dirty="0">
                  <a:solidFill>
                    <a:srgbClr val="495589"/>
                  </a:solidFill>
                  <a:cs typeface="+mn-ea"/>
                  <a:sym typeface="+mn-lt"/>
                </a:rPr>
                <a:t>模型效果</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03</a:t>
                </a:r>
                <a:endParaRPr lang="zh-CN" altLang="en-US" sz="5400" dirty="0">
                  <a:latin typeface="+mn-lt"/>
                  <a:ea typeface="+mn-ea"/>
                  <a:cs typeface="+mn-ea"/>
                  <a:sym typeface="+mn-lt"/>
                </a:endParaRPr>
              </a:p>
            </p:txBody>
          </p:sp>
        </p:grpSp>
      </p:grpSp>
      <p:sp>
        <p:nvSpPr>
          <p:cNvPr id="66" name="文本框 65"/>
          <p:cNvSpPr txBox="1"/>
          <p:nvPr/>
        </p:nvSpPr>
        <p:spPr>
          <a:xfrm>
            <a:off x="8561070" y="4789170"/>
            <a:ext cx="582295" cy="299085"/>
          </a:xfrm>
          <a:prstGeom prst="rect">
            <a:avLst/>
          </a:prstGeom>
          <a:noFill/>
        </p:spPr>
        <p:txBody>
          <a:bodyPr wrap="square" rtlCol="0">
            <a:spAutoFit/>
          </a:bodyPr>
          <a:p>
            <a:r>
              <a:rPr lang="en-US" altLang="zh-CN"/>
              <a:t>8</a:t>
            </a:r>
            <a:endParaRPr lang="en-US" altLang="zh-CN"/>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8561070" y="4789170"/>
            <a:ext cx="582295" cy="299085"/>
          </a:xfrm>
          <a:prstGeom prst="rect">
            <a:avLst/>
          </a:prstGeom>
          <a:noFill/>
        </p:spPr>
        <p:txBody>
          <a:bodyPr wrap="square" rtlCol="0">
            <a:spAutoFit/>
          </a:bodyPr>
          <a:p>
            <a:r>
              <a:rPr lang="en-US" altLang="zh-CN"/>
              <a:t>9</a:t>
            </a:r>
            <a:endParaRPr lang="en-US" altLang="zh-CN"/>
          </a:p>
        </p:txBody>
      </p:sp>
      <p:sp>
        <p:nvSpPr>
          <p:cNvPr id="27" name="文本框 6"/>
          <p:cNvSpPr txBox="1">
            <a:spLocks noChangeArrowheads="1"/>
          </p:cNvSpPr>
          <p:nvPr/>
        </p:nvSpPr>
        <p:spPr bwMode="auto">
          <a:xfrm>
            <a:off x="3789361" y="141873"/>
            <a:ext cx="15652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en-US" dirty="0">
                <a:sym typeface="+mn-lt"/>
              </a:rPr>
              <a:t>THUMOS14</a:t>
            </a:r>
            <a:endParaRPr lang="en-US" dirty="0">
              <a:sym typeface="+mn-lt"/>
            </a:endParaRPr>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pic>
        <p:nvPicPr>
          <p:cNvPr id="3" name="图片 2"/>
          <p:cNvPicPr>
            <a:picLocks noChangeAspect="1"/>
          </p:cNvPicPr>
          <p:nvPr/>
        </p:nvPicPr>
        <p:blipFill>
          <a:blip r:embed="rId2"/>
          <a:stretch>
            <a:fillRect/>
          </a:stretch>
        </p:blipFill>
        <p:spPr>
          <a:xfrm>
            <a:off x="1766570" y="685800"/>
            <a:ext cx="5610225" cy="3771900"/>
          </a:xfrm>
          <a:prstGeom prst="rect">
            <a:avLst/>
          </a:prstGeom>
        </p:spPr>
      </p:pic>
      <p:sp>
        <p:nvSpPr>
          <p:cNvPr id="2" name="文本框 1"/>
          <p:cNvSpPr txBox="1"/>
          <p:nvPr/>
        </p:nvSpPr>
        <p:spPr>
          <a:xfrm>
            <a:off x="7376795" y="3681095"/>
            <a:ext cx="564515" cy="299085"/>
          </a:xfrm>
          <a:prstGeom prst="rect">
            <a:avLst/>
          </a:prstGeom>
          <a:noFill/>
        </p:spPr>
        <p:txBody>
          <a:bodyPr wrap="square" rtlCol="0">
            <a:spAutoFit/>
          </a:bodyPr>
          <a:p>
            <a:r>
              <a:rPr lang="en-US" altLang="zh-CN"/>
              <a:t>69.3</a:t>
            </a:r>
            <a:endParaRPr lang="en-US" altLang="zh-CN"/>
          </a:p>
        </p:txBody>
      </p:sp>
    </p:spTree>
  </p:cSld>
  <p:clrMapOvr>
    <a:masterClrMapping/>
  </p:clrMapOvr>
</p:sld>
</file>

<file path=ppt/tags/tag1.xml><?xml version="1.0" encoding="utf-8"?>
<p:tagLst xmlns:p="http://schemas.openxmlformats.org/presentationml/2006/main">
  <p:tag name="ISLIDE.GUIDESSETTING" val="{&quot;Id&quot;:&quot;GuidesStyle_Narrow&quot;,&quot;Name&quot;:&quot;较窄&quot;,&quot;Kind&quot;:&quot;System&quot;,&quot;OldGuidesSetting&quot;:{&quot;HeaderHeight&quot;:10.0,&quot;FooterHeight&quot;:5.0,&quot;SideMargin&quot;:2.5,&quot;TopMargin&quot;:0.0,&quot;BottomMargin&quot;:0.0,&quot;IntervalMargin&quot;:1.0}}"/>
  <p:tag name="commondata" val="eyJoZGlkIjoiMDJiMjU4MTkyMWE1ZjUxOTMxOWRkNGVmYWIxOTk3ODEifQ=="/>
</p:tagLst>
</file>

<file path=ppt/theme/theme1.xml><?xml version="1.0" encoding="utf-8"?>
<a:theme xmlns:a="http://schemas.openxmlformats.org/drawingml/2006/main" name="第一PPT，www.1ppt.com">
  <a:themeElements>
    <a:clrScheme name="自定义 784">
      <a:dk1>
        <a:sysClr val="windowText" lastClr="000000"/>
      </a:dk1>
      <a:lt1>
        <a:sysClr val="window" lastClr="FFFFFF"/>
      </a:lt1>
      <a:dk2>
        <a:srgbClr val="EEF2F5"/>
      </a:dk2>
      <a:lt2>
        <a:srgbClr val="E7E6E6"/>
      </a:lt2>
      <a:accent1>
        <a:srgbClr val="495589"/>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4y5qrltd">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y5qrltd">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c04d19f76ac56a1be31a4669afc0c4df</Template>
  <TotalTime>0</TotalTime>
  <Words>2375</Words>
  <Application>WPS 演示</Application>
  <PresentationFormat>全屏显示(16:9)</PresentationFormat>
  <Paragraphs>559</Paragraphs>
  <Slides>13</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13</vt:i4>
      </vt:variant>
    </vt:vector>
  </HeadingPairs>
  <TitlesOfParts>
    <vt:vector size="26" baseType="lpstr">
      <vt:lpstr>Arial</vt:lpstr>
      <vt:lpstr>宋体</vt:lpstr>
      <vt:lpstr>Wingdings</vt:lpstr>
      <vt:lpstr>微软雅黑</vt:lpstr>
      <vt:lpstr>字魂35号-经典雅黑</vt:lpstr>
      <vt:lpstr>黑体</vt:lpstr>
      <vt:lpstr>汉仪旗黑-50S</vt:lpstr>
      <vt:lpstr>Times New Roman</vt:lpstr>
      <vt:lpstr>Calibri Light</vt:lpstr>
      <vt:lpstr>方正宋刻本秀楷简体</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WPS_1591183863</cp:lastModifiedBy>
  <cp:revision>50</cp:revision>
  <dcterms:created xsi:type="dcterms:W3CDTF">2021-12-15T02:56:00Z</dcterms:created>
  <dcterms:modified xsi:type="dcterms:W3CDTF">2024-10-22T11:45:46Z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97E298026DA2439CB58E9E09BC76609B_13</vt:lpwstr>
  </property>
  <property fmtid="{D5CDD505-2E9C-101B-9397-08002B2CF9AE}" pid="3" name="KSOProductBuildVer">
    <vt:lpwstr>2052-12.1.0.18608</vt:lpwstr>
  </property>
</Properties>
</file>