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10" r:id="rId3"/>
  </p:sldMasterIdLst>
  <p:notesMasterIdLst>
    <p:notesMasterId r:id="rId19"/>
  </p:notesMasterIdLst>
  <p:handoutMasterIdLst>
    <p:handoutMasterId r:id="rId20"/>
  </p:handoutMasterIdLst>
  <p:sldIdLst>
    <p:sldId id="468" r:id="rId4"/>
    <p:sldId id="498" r:id="rId5"/>
    <p:sldId id="470" r:id="rId6"/>
    <p:sldId id="501" r:id="rId7"/>
    <p:sldId id="504" r:id="rId8"/>
    <p:sldId id="524" r:id="rId9"/>
    <p:sldId id="503" r:id="rId10"/>
    <p:sldId id="541" r:id="rId11"/>
    <p:sldId id="505" r:id="rId12"/>
    <p:sldId id="506" r:id="rId13"/>
    <p:sldId id="546" r:id="rId14"/>
    <p:sldId id="547" r:id="rId15"/>
    <p:sldId id="548" r:id="rId16"/>
    <p:sldId id="549" r:id="rId17"/>
    <p:sldId id="550" r:id="rId18"/>
  </p:sldIdLst>
  <p:sldSz cx="9144000" cy="5143500" type="screen16x9"/>
  <p:notesSz cx="6858000" cy="9144000"/>
  <p:custDataLst>
    <p:tags r:id="rId24"/>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pos="136" userDrawn="1">
          <p15:clr>
            <a:srgbClr val="A4A3A4"/>
          </p15:clr>
        </p15:guide>
        <p15:guide id="2" pos="5605" userDrawn="1">
          <p15:clr>
            <a:srgbClr val="A4A3A4"/>
          </p15:clr>
        </p15:guide>
        <p15:guide id="4" orient="horz" pos="2876" userDrawn="1">
          <p15:clr>
            <a:srgbClr val="A4A3A4"/>
          </p15:clr>
        </p15:guide>
        <p15:guide id="5" orient="horz" pos="3073" userDrawn="1">
          <p15:clr>
            <a:srgbClr val="A4A3A4"/>
          </p15:clr>
        </p15:guide>
        <p15:guide id="6" orient="horz" pos="3016" userDrawn="1">
          <p15:clr>
            <a:srgbClr val="A4A3A4"/>
          </p15:clr>
        </p15:guide>
        <p15:guide id="7" pos="28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8F4"/>
    <a:srgbClr val="E38730"/>
    <a:srgbClr val="495589"/>
    <a:srgbClr val="D3DED8"/>
    <a:srgbClr val="F4F1E8"/>
    <a:srgbClr val="BEB5A6"/>
    <a:srgbClr val="8091A5"/>
    <a:srgbClr val="D3CDC3"/>
    <a:srgbClr val="EAE7E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0" autoAdjust="0"/>
    <p:restoredTop sz="94389" autoAdjust="0"/>
  </p:normalViewPr>
  <p:slideViewPr>
    <p:cSldViewPr snapToGrid="0" showGuides="1">
      <p:cViewPr>
        <p:scale>
          <a:sx n="100" d="100"/>
          <a:sy n="100" d="100"/>
        </p:scale>
        <p:origin x="1614" y="693"/>
      </p:cViewPr>
      <p:guideLst>
        <p:guide pos="136"/>
        <p:guide pos="5605"/>
        <p:guide orient="horz" pos="2876"/>
        <p:guide orient="horz" pos="3073"/>
        <p:guide orient="horz" pos="3016"/>
        <p:guide pos="28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cs typeface="汉仪旗黑-50S" panose="00020600040101010101" charset="-122"/>
              </a:rPr>
            </a:fld>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cs typeface="汉仪旗黑-50S" panose="00020600040101010101" charset="-122"/>
              </a:rPr>
            </a:fld>
            <a:endParaRPr lang="zh-CN" altLang="en-US" dirty="0">
              <a:latin typeface="微软雅黑" panose="020B0503020204020204" pitchFamily="34" charset="-122"/>
              <a:ea typeface="微软雅黑" panose="020B0503020204020204" pitchFamily="34" charset="-122"/>
              <a:cs typeface="汉仪旗黑-50S" panose="00020600040101010101"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fld id="{D2A48B96-639E-45A3-A0BA-2464DFDB1FA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fld id="{A6837353-30EB-4A48-80EB-173D804AEFB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任意多边形: 形状 9"/>
          <p:cNvSpPr/>
          <p:nvPr userDrawn="1"/>
        </p:nvSpPr>
        <p:spPr>
          <a:xfrm>
            <a:off x="0" y="0"/>
            <a:ext cx="2063970" cy="1490764"/>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a:off x="0" y="4047856"/>
            <a:ext cx="1095643" cy="1095644"/>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7621622" y="0"/>
            <a:ext cx="1522379" cy="2087664"/>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 name="任意多边形: 形状 9"/>
          <p:cNvSpPr/>
          <p:nvPr userDrawn="1"/>
        </p:nvSpPr>
        <p:spPr>
          <a:xfrm>
            <a:off x="0" y="0"/>
            <a:ext cx="1113183" cy="804030"/>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flipH="1">
            <a:off x="8333962" y="4333461"/>
            <a:ext cx="810038" cy="810039"/>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8303248" y="0"/>
            <a:ext cx="840753" cy="1152939"/>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10" name="任意多边形: 形状 9"/>
          <p:cNvSpPr/>
          <p:nvPr userDrawn="1"/>
        </p:nvSpPr>
        <p:spPr>
          <a:xfrm>
            <a:off x="0" y="0"/>
            <a:ext cx="1113183" cy="804030"/>
          </a:xfrm>
          <a:custGeom>
            <a:avLst/>
            <a:gdLst>
              <a:gd name="connsiteX0" fmla="*/ 0 w 2063970"/>
              <a:gd name="connsiteY0" fmla="*/ 0 h 1490764"/>
              <a:gd name="connsiteX1" fmla="*/ 2063970 w 2063970"/>
              <a:gd name="connsiteY1" fmla="*/ 0 h 1490764"/>
              <a:gd name="connsiteX2" fmla="*/ 573206 w 2063970"/>
              <a:gd name="connsiteY2" fmla="*/ 1490764 h 1490764"/>
              <a:gd name="connsiteX3" fmla="*/ 129898 w 2063970"/>
              <a:gd name="connsiteY3" fmla="*/ 1423742 h 1490764"/>
              <a:gd name="connsiteX4" fmla="*/ 0 w 2063970"/>
              <a:gd name="connsiteY4" fmla="*/ 1376199 h 14907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970" h="1490764">
                <a:moveTo>
                  <a:pt x="0" y="0"/>
                </a:moveTo>
                <a:lnTo>
                  <a:pt x="2063970" y="0"/>
                </a:lnTo>
                <a:cubicBezTo>
                  <a:pt x="2063970" y="823326"/>
                  <a:pt x="1396532" y="1490764"/>
                  <a:pt x="573206" y="1490764"/>
                </a:cubicBezTo>
                <a:cubicBezTo>
                  <a:pt x="418832" y="1490764"/>
                  <a:pt x="269939" y="1467299"/>
                  <a:pt x="129898" y="1423742"/>
                </a:cubicBezTo>
                <a:lnTo>
                  <a:pt x="0" y="1376199"/>
                </a:lnTo>
                <a:close/>
              </a:path>
            </a:pathLst>
          </a:custGeom>
          <a:solidFill>
            <a:srgbClr val="49558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任意多边形: 形状 11"/>
          <p:cNvSpPr/>
          <p:nvPr userDrawn="1"/>
        </p:nvSpPr>
        <p:spPr>
          <a:xfrm flipH="1">
            <a:off x="8333962" y="4333461"/>
            <a:ext cx="810038" cy="810039"/>
          </a:xfrm>
          <a:custGeom>
            <a:avLst/>
            <a:gdLst>
              <a:gd name="connsiteX0" fmla="*/ 0 w 1095643"/>
              <a:gd name="connsiteY0" fmla="*/ 0 h 1095644"/>
              <a:gd name="connsiteX1" fmla="*/ 1095643 w 1095643"/>
              <a:gd name="connsiteY1" fmla="*/ 1095643 h 1095644"/>
              <a:gd name="connsiteX2" fmla="*/ 1095643 w 1095643"/>
              <a:gd name="connsiteY2" fmla="*/ 1095644 h 1095644"/>
              <a:gd name="connsiteX3" fmla="*/ 0 w 1095643"/>
              <a:gd name="connsiteY3" fmla="*/ 1095644 h 1095644"/>
            </a:gdLst>
            <a:ahLst/>
            <a:cxnLst>
              <a:cxn ang="0">
                <a:pos x="connsiteX0" y="connsiteY0"/>
              </a:cxn>
              <a:cxn ang="0">
                <a:pos x="connsiteX1" y="connsiteY1"/>
              </a:cxn>
              <a:cxn ang="0">
                <a:pos x="connsiteX2" y="connsiteY2"/>
              </a:cxn>
              <a:cxn ang="0">
                <a:pos x="connsiteX3" y="connsiteY3"/>
              </a:cxn>
            </a:cxnLst>
            <a:rect l="l" t="t" r="r" b="b"/>
            <a:pathLst>
              <a:path w="1095643" h="1095644">
                <a:moveTo>
                  <a:pt x="0" y="0"/>
                </a:moveTo>
                <a:cubicBezTo>
                  <a:pt x="605107" y="0"/>
                  <a:pt x="1095643" y="490536"/>
                  <a:pt x="1095643" y="1095643"/>
                </a:cubicBezTo>
                <a:lnTo>
                  <a:pt x="1095643" y="1095644"/>
                </a:lnTo>
                <a:lnTo>
                  <a:pt x="0" y="1095644"/>
                </a:lnTo>
                <a:close/>
              </a:path>
            </a:pathLst>
          </a:cu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任意多边形: 形状 15"/>
          <p:cNvSpPr/>
          <p:nvPr userDrawn="1"/>
        </p:nvSpPr>
        <p:spPr>
          <a:xfrm>
            <a:off x="8303248" y="0"/>
            <a:ext cx="840753" cy="1152939"/>
          </a:xfrm>
          <a:custGeom>
            <a:avLst/>
            <a:gdLst>
              <a:gd name="connsiteX0" fmla="*/ 273692 w 1522379"/>
              <a:gd name="connsiteY0" fmla="*/ 0 h 2087664"/>
              <a:gd name="connsiteX1" fmla="*/ 1522379 w 1522379"/>
              <a:gd name="connsiteY1" fmla="*/ 0 h 2087664"/>
              <a:gd name="connsiteX2" fmla="*/ 1522379 w 1522379"/>
              <a:gd name="connsiteY2" fmla="*/ 2066284 h 2087664"/>
              <a:gd name="connsiteX3" fmla="*/ 1426060 w 1522379"/>
              <a:gd name="connsiteY3" fmla="*/ 2080984 h 2087664"/>
              <a:gd name="connsiteX4" fmla="*/ 1293779 w 1522379"/>
              <a:gd name="connsiteY4" fmla="*/ 2087664 h 2087664"/>
              <a:gd name="connsiteX5" fmla="*/ 0 w 1522379"/>
              <a:gd name="connsiteY5" fmla="*/ 793885 h 2087664"/>
              <a:gd name="connsiteX6" fmla="*/ 220958 w 1522379"/>
              <a:gd name="connsiteY6" fmla="*/ 70521 h 208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22379" h="2087664">
                <a:moveTo>
                  <a:pt x="273692" y="0"/>
                </a:moveTo>
                <a:lnTo>
                  <a:pt x="1522379" y="0"/>
                </a:lnTo>
                <a:lnTo>
                  <a:pt x="1522379" y="2066284"/>
                </a:lnTo>
                <a:lnTo>
                  <a:pt x="1426060" y="2080984"/>
                </a:lnTo>
                <a:cubicBezTo>
                  <a:pt x="1382567" y="2085401"/>
                  <a:pt x="1338437" y="2087664"/>
                  <a:pt x="1293779" y="2087664"/>
                </a:cubicBezTo>
                <a:cubicBezTo>
                  <a:pt x="579245" y="2087664"/>
                  <a:pt x="0" y="1508419"/>
                  <a:pt x="0" y="793885"/>
                </a:cubicBezTo>
                <a:cubicBezTo>
                  <a:pt x="0" y="525935"/>
                  <a:pt x="81457" y="277010"/>
                  <a:pt x="220958" y="70521"/>
                </a:cubicBezTo>
                <a:close/>
              </a:path>
            </a:pathLst>
          </a:custGeom>
          <a:solidFill>
            <a:srgbClr val="D3DE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5" name="图片占位符 2"/>
          <p:cNvSpPr>
            <a:spLocks noGrp="1"/>
          </p:cNvSpPr>
          <p:nvPr>
            <p:ph type="pic" sz="quarter" idx="10"/>
          </p:nvPr>
        </p:nvSpPr>
        <p:spPr>
          <a:xfrm>
            <a:off x="397014" y="1210780"/>
            <a:ext cx="1961874" cy="1360970"/>
          </a:xfrm>
          <a:prstGeom prst="roundRect">
            <a:avLst>
              <a:gd name="adj" fmla="val 6157"/>
            </a:avLst>
          </a:prstGeom>
        </p:spPr>
        <p:txBody>
          <a:bodyPr/>
          <a:lstStyle/>
          <a:p>
            <a:endParaRPr lang="zh-CN" altLang="en-US"/>
          </a:p>
        </p:txBody>
      </p:sp>
      <p:sp>
        <p:nvSpPr>
          <p:cNvPr id="6" name="图片占位符 2"/>
          <p:cNvSpPr>
            <a:spLocks noGrp="1"/>
          </p:cNvSpPr>
          <p:nvPr>
            <p:ph type="pic" sz="quarter" idx="11"/>
          </p:nvPr>
        </p:nvSpPr>
        <p:spPr>
          <a:xfrm>
            <a:off x="2521779" y="1210780"/>
            <a:ext cx="1961874" cy="1360970"/>
          </a:xfrm>
          <a:prstGeom prst="roundRect">
            <a:avLst>
              <a:gd name="adj" fmla="val 6157"/>
            </a:avLst>
          </a:prstGeom>
        </p:spPr>
        <p:txBody>
          <a:bodyPr/>
          <a:lstStyle/>
          <a:p>
            <a:endParaRPr lang="zh-CN" altLang="en-US"/>
          </a:p>
        </p:txBody>
      </p:sp>
      <p:sp>
        <p:nvSpPr>
          <p:cNvPr id="7" name="图片占位符 2"/>
          <p:cNvSpPr>
            <a:spLocks noGrp="1"/>
          </p:cNvSpPr>
          <p:nvPr>
            <p:ph type="pic" sz="quarter" idx="12"/>
          </p:nvPr>
        </p:nvSpPr>
        <p:spPr>
          <a:xfrm>
            <a:off x="4646544" y="1210780"/>
            <a:ext cx="1961874" cy="1360970"/>
          </a:xfrm>
          <a:prstGeom prst="roundRect">
            <a:avLst>
              <a:gd name="adj" fmla="val 6157"/>
            </a:avLst>
          </a:prstGeom>
        </p:spPr>
        <p:txBody>
          <a:bodyPr/>
          <a:lstStyle/>
          <a:p>
            <a:endParaRPr lang="zh-CN" altLang="en-US"/>
          </a:p>
        </p:txBody>
      </p:sp>
      <p:sp>
        <p:nvSpPr>
          <p:cNvPr id="8" name="图片占位符 2"/>
          <p:cNvSpPr>
            <a:spLocks noGrp="1"/>
          </p:cNvSpPr>
          <p:nvPr>
            <p:ph type="pic" sz="quarter" idx="13"/>
          </p:nvPr>
        </p:nvSpPr>
        <p:spPr>
          <a:xfrm>
            <a:off x="6771309" y="1210780"/>
            <a:ext cx="1961874" cy="1360970"/>
          </a:xfrm>
          <a:prstGeom prst="roundRect">
            <a:avLst>
              <a:gd name="adj" fmla="val 6157"/>
            </a:avLst>
          </a:prstGeom>
        </p:spPr>
        <p:txBody>
          <a:bodyPr/>
          <a:lstStyle/>
          <a:p>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
        <p:nvSpPr>
          <p:cNvPr id="6" name="TextBox 5"/>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图片占位符 3"/>
          <p:cNvSpPr>
            <a:spLocks noGrp="1"/>
          </p:cNvSpPr>
          <p:nvPr>
            <p:ph type="pic" sz="quarter" idx="10"/>
          </p:nvPr>
        </p:nvSpPr>
        <p:spPr>
          <a:xfrm>
            <a:off x="3306486" y="1237671"/>
            <a:ext cx="2531029" cy="3223493"/>
          </a:xfrm>
          <a:prstGeom prst="roundRect">
            <a:avLst>
              <a:gd name="adj" fmla="val 7969"/>
            </a:avLst>
          </a:prstGeom>
          <a:solidFill>
            <a:srgbClr val="FDF3F1"/>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zh-CN" altLang="en-US" sz="1800">
                <a:solidFill>
                  <a:schemeClr val="lt1"/>
                </a:solidFill>
                <a:latin typeface="微软雅黑" panose="020B0503020204020204" pitchFamily="34" charset="-122"/>
                <a:ea typeface="微软雅黑" panose="020B0503020204020204" pitchFamily="34" charset="-122"/>
              </a:defRPr>
            </a:lvl1pPr>
          </a:lstStyle>
          <a:p>
            <a:pPr marL="0" lvl="0" algn="ctr" defTabSz="457200"/>
            <a:endParaRPr lang="zh-CN" altLang="en-US" dirty="0"/>
          </a:p>
        </p:txBody>
      </p:sp>
      <p:sp>
        <p:nvSpPr>
          <p:cNvPr id="8" name="矩形: 圆角 7"/>
          <p:cNvSpPr/>
          <p:nvPr userDrawn="1"/>
        </p:nvSpPr>
        <p:spPr>
          <a:xfrm>
            <a:off x="558800" y="1237671"/>
            <a:ext cx="2549237" cy="1533238"/>
          </a:xfrm>
          <a:prstGeom prst="roundRect">
            <a:avLst>
              <a:gd name="adj" fmla="val 9629"/>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圆角 8"/>
          <p:cNvSpPr/>
          <p:nvPr userDrawn="1"/>
        </p:nvSpPr>
        <p:spPr>
          <a:xfrm>
            <a:off x="6045200" y="1237671"/>
            <a:ext cx="2549237" cy="1533238"/>
          </a:xfrm>
          <a:prstGeom prst="roundRect">
            <a:avLst>
              <a:gd name="adj" fmla="val 9629"/>
            </a:avLst>
          </a:prstGeom>
          <a:solidFill>
            <a:srgbClr val="BEB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圆角 9"/>
          <p:cNvSpPr/>
          <p:nvPr userDrawn="1"/>
        </p:nvSpPr>
        <p:spPr>
          <a:xfrm>
            <a:off x="549563" y="2974108"/>
            <a:ext cx="2549237" cy="1533238"/>
          </a:xfrm>
          <a:prstGeom prst="roundRect">
            <a:avLst>
              <a:gd name="adj" fmla="val 9629"/>
            </a:avLst>
          </a:prstGeom>
          <a:solidFill>
            <a:srgbClr val="BEB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圆角 10"/>
          <p:cNvSpPr/>
          <p:nvPr userDrawn="1"/>
        </p:nvSpPr>
        <p:spPr>
          <a:xfrm>
            <a:off x="6035963" y="2974108"/>
            <a:ext cx="2549237" cy="1533238"/>
          </a:xfrm>
          <a:prstGeom prst="roundRect">
            <a:avLst>
              <a:gd name="adj" fmla="val 9629"/>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4" name="矩形 3"/>
          <p:cNvSpPr/>
          <p:nvPr userDrawn="1"/>
        </p:nvSpPr>
        <p:spPr>
          <a:xfrm>
            <a:off x="0" y="0"/>
            <a:ext cx="9144000" cy="2571750"/>
          </a:xfrm>
          <a:prstGeom prst="rect">
            <a:avLst/>
          </a:prstGeom>
          <a:solidFill>
            <a:srgbClr val="EAE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p:cNvSpPr/>
          <p:nvPr userDrawn="1"/>
        </p:nvSpPr>
        <p:spPr>
          <a:xfrm>
            <a:off x="0" y="2571750"/>
            <a:ext cx="9144000" cy="2571750"/>
          </a:xfrm>
          <a:prstGeom prst="rect">
            <a:avLst/>
          </a:prstGeom>
          <a:solidFill>
            <a:srgbClr val="80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圆角 4"/>
          <p:cNvSpPr/>
          <p:nvPr userDrawn="1"/>
        </p:nvSpPr>
        <p:spPr>
          <a:xfrm>
            <a:off x="228600" y="272716"/>
            <a:ext cx="8686800" cy="4604084"/>
          </a:xfrm>
          <a:prstGeom prst="roundRect">
            <a:avLst>
              <a:gd name="adj" fmla="val 4102"/>
            </a:avLst>
          </a:prstGeom>
          <a:solidFill>
            <a:schemeClr val="bg1"/>
          </a:solidFill>
          <a:ln>
            <a:noFill/>
          </a:ln>
          <a:effectLst>
            <a:outerShdw blurRad="127000" dist="1270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图片占位符 2"/>
          <p:cNvSpPr>
            <a:spLocks noGrp="1"/>
          </p:cNvSpPr>
          <p:nvPr>
            <p:ph type="pic" sz="quarter" idx="10"/>
          </p:nvPr>
        </p:nvSpPr>
        <p:spPr>
          <a:xfrm>
            <a:off x="397014" y="1494874"/>
            <a:ext cx="1961874" cy="1360970"/>
          </a:xfrm>
          <a:prstGeom prst="roundRect">
            <a:avLst>
              <a:gd name="adj" fmla="val 6157"/>
            </a:avLst>
          </a:prstGeom>
        </p:spPr>
        <p:txBody>
          <a:bodyPr/>
          <a:lstStyle/>
          <a:p>
            <a:endParaRPr lang="zh-CN" altLang="en-US"/>
          </a:p>
        </p:txBody>
      </p:sp>
      <p:sp>
        <p:nvSpPr>
          <p:cNvPr id="8" name="图片占位符 2"/>
          <p:cNvSpPr>
            <a:spLocks noGrp="1"/>
          </p:cNvSpPr>
          <p:nvPr>
            <p:ph type="pic" sz="quarter" idx="11"/>
          </p:nvPr>
        </p:nvSpPr>
        <p:spPr>
          <a:xfrm>
            <a:off x="2521779" y="1494874"/>
            <a:ext cx="1961874" cy="1360970"/>
          </a:xfrm>
          <a:prstGeom prst="roundRect">
            <a:avLst>
              <a:gd name="adj" fmla="val 6157"/>
            </a:avLst>
          </a:prstGeom>
        </p:spPr>
        <p:txBody>
          <a:bodyPr/>
          <a:lstStyle/>
          <a:p>
            <a:endParaRPr lang="zh-CN" altLang="en-US"/>
          </a:p>
        </p:txBody>
      </p:sp>
      <p:sp>
        <p:nvSpPr>
          <p:cNvPr id="9" name="图片占位符 2"/>
          <p:cNvSpPr>
            <a:spLocks noGrp="1"/>
          </p:cNvSpPr>
          <p:nvPr>
            <p:ph type="pic" sz="quarter" idx="12"/>
          </p:nvPr>
        </p:nvSpPr>
        <p:spPr>
          <a:xfrm>
            <a:off x="4646544" y="1494874"/>
            <a:ext cx="1961874" cy="1360970"/>
          </a:xfrm>
          <a:prstGeom prst="roundRect">
            <a:avLst>
              <a:gd name="adj" fmla="val 6157"/>
            </a:avLst>
          </a:prstGeom>
        </p:spPr>
        <p:txBody>
          <a:bodyPr/>
          <a:lstStyle/>
          <a:p>
            <a:endParaRPr lang="zh-CN" altLang="en-US"/>
          </a:p>
        </p:txBody>
      </p:sp>
      <p:sp>
        <p:nvSpPr>
          <p:cNvPr id="10" name="图片占位符 2"/>
          <p:cNvSpPr>
            <a:spLocks noGrp="1"/>
          </p:cNvSpPr>
          <p:nvPr>
            <p:ph type="pic" sz="quarter" idx="13"/>
          </p:nvPr>
        </p:nvSpPr>
        <p:spPr>
          <a:xfrm>
            <a:off x="6771309" y="1494874"/>
            <a:ext cx="1961874" cy="1360970"/>
          </a:xfrm>
          <a:prstGeom prst="roundRect">
            <a:avLst>
              <a:gd name="adj" fmla="val 6157"/>
            </a:avLst>
          </a:prstGeom>
        </p:spPr>
        <p:txBody>
          <a:bodyPr/>
          <a:lstStyle/>
          <a:p>
            <a:endParaRPr lang="zh-CN" altLang="en-US"/>
          </a:p>
        </p:txBody>
      </p:sp>
    </p:spTree>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fld>
            <a:endParaRPr lang="zh-CN" altLang="en-US"/>
          </a:p>
        </p:txBody>
      </p:sp>
    </p:spTree>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pPr defTabSz="914400"/>
            <a:fld id="{2E3AAC11-D570-4EA9-AFC0-30FB72BA45EB}" type="datetimeFigureOut">
              <a:rPr lang="zh-CN" altLang="en-US" sz="1800" smtClean="0">
                <a:solidFill>
                  <a:prstClr val="black"/>
                </a:solidFill>
              </a:rPr>
            </a:fld>
            <a:endParaRPr lang="zh-CN" altLang="en-US" sz="1800">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defTabSz="914400"/>
            <a:endParaRPr lang="zh-CN" altLang="en-US" sz="1800">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defTabSz="914400"/>
            <a:fld id="{55ECCFAA-F4FB-487C-9F1E-C8836D0C3DC9}" type="slidenum">
              <a:rPr lang="zh-CN" altLang="en-US" sz="1800" smtClean="0">
                <a:solidFill>
                  <a:prstClr val="black"/>
                </a:solidFill>
              </a:rPr>
            </a:fld>
            <a:endParaRPr lang="zh-CN" altLang="en-US" sz="1800">
              <a:solidFill>
                <a:prstClr val="black"/>
              </a:solidFil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669989D-4831-4E99-B76E-9A53CB0F3A8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EE3F9CDB-1F21-4789-A81E-8FEA25CE194B}"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2" Type="http://schemas.openxmlformats.org/officeDocument/2006/relationships/theme" Target="../theme/theme1.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4.xml"/><Relationship Id="rId2" Type="http://schemas.openxmlformats.org/officeDocument/2006/relationships/slideLayout" Target="../slideLayouts/slideLayout63.xml"/><Relationship Id="rId1"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8F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D669989D-4831-4E99-B76E-9A53CB0F3A88}" type="datetimeFigureOut">
              <a:rPr lang="zh-CN" altLang="en-US" smtClean="0"/>
            </a:fld>
            <a:endParaRPr lang="zh-CN" alt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endParaRPr lang="zh-CN" alt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fld id="{EE3F9CDB-1F21-4789-A81E-8FEA25CE194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Lst>
  <p:hf sldNum="0" ftr="0" dt="0"/>
  <p:txStyles>
    <p:titleStyle>
      <a:lvl1pPr algn="l" defTabSz="685800" rtl="0" eaLnBrk="1" latinLnBrk="0" hangingPunct="1">
        <a:lnSpc>
          <a:spcPct val="90000"/>
        </a:lnSpc>
        <a:spcBef>
          <a:spcPct val="0"/>
        </a:spcBef>
        <a:buNone/>
        <a:defRPr sz="3300" kern="1200">
          <a:solidFill>
            <a:schemeClr val="tx1"/>
          </a:solidFill>
          <a:latin typeface="微软雅黑" panose="020B0503020204020204" pitchFamily="34" charset="-122"/>
          <a:ea typeface="字魂35号-经典雅黑" pitchFamily="2" charset="-122"/>
          <a:cs typeface="微软雅黑" panose="020B0503020204020204" pitchFamily="34" charset="-122"/>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bwMode="auto">
          <a:xfrm>
            <a:off x="1863283" y="3419156"/>
            <a:ext cx="2728815" cy="252730"/>
          </a:xfrm>
          <a:prstGeom prst="rect">
            <a:avLst/>
          </a:prstGeom>
        </p:spPr>
        <p:txBody>
          <a:bodyPr wrap="square">
            <a:spAutoFit/>
          </a:bodyPr>
          <a:lstStyle/>
          <a:p>
            <a:pPr>
              <a:defRPr/>
            </a:pPr>
            <a:r>
              <a:rPr lang="zh-CN" altLang="en-US" sz="1050" kern="100" dirty="0">
                <a:solidFill>
                  <a:srgbClr val="495589"/>
                </a:solidFill>
                <a:cs typeface="+mn-ea"/>
                <a:sym typeface="+mn-lt"/>
              </a:rPr>
              <a:t> </a:t>
            </a:r>
            <a:endParaRPr lang="zh-CN" altLang="en-US" sz="1050" kern="100" dirty="0">
              <a:solidFill>
                <a:srgbClr val="495589"/>
              </a:solidFill>
              <a:cs typeface="+mn-ea"/>
              <a:sym typeface="+mn-lt"/>
            </a:endParaRPr>
          </a:p>
        </p:txBody>
      </p:sp>
      <p:sp>
        <p:nvSpPr>
          <p:cNvPr id="28" name="矩形 27"/>
          <p:cNvSpPr/>
          <p:nvPr/>
        </p:nvSpPr>
        <p:spPr bwMode="auto">
          <a:xfrm>
            <a:off x="1437005" y="1317625"/>
            <a:ext cx="6270625" cy="975995"/>
          </a:xfrm>
          <a:prstGeom prst="rect">
            <a:avLst/>
          </a:prstGeom>
        </p:spPr>
        <p:txBody>
          <a:bodyPr wrap="none">
            <a:noAutofit/>
          </a:bodyPr>
          <a:lstStyle/>
          <a:p>
            <a:pPr algn="l">
              <a:defRPr/>
            </a:pPr>
            <a:r>
              <a:rPr lang="zh-CN" altLang="en-US" sz="2000" b="1" kern="100" dirty="0">
                <a:solidFill>
                  <a:srgbClr val="495589"/>
                </a:solidFill>
                <a:cs typeface="+mn-ea"/>
                <a:sym typeface="+mn-lt"/>
              </a:rPr>
              <a:t>An Efficient Spatio-Temporal Pyramid</a:t>
            </a:r>
            <a:r>
              <a:rPr lang="en-US" altLang="zh-CN" sz="2000" b="1" kern="100" dirty="0">
                <a:solidFill>
                  <a:srgbClr val="495589"/>
                </a:solidFill>
                <a:cs typeface="+mn-ea"/>
                <a:sym typeface="+mn-lt"/>
              </a:rPr>
              <a:t> </a:t>
            </a:r>
            <a:r>
              <a:rPr lang="zh-CN" altLang="en-US" sz="2000" b="1" kern="100" dirty="0">
                <a:solidFill>
                  <a:srgbClr val="495589"/>
                </a:solidFill>
                <a:cs typeface="+mn-ea"/>
                <a:sym typeface="+mn-lt"/>
              </a:rPr>
              <a:t>Transformer </a:t>
            </a:r>
            <a:endParaRPr lang="zh-CN" altLang="en-US" sz="2000" b="1" kern="100" dirty="0">
              <a:solidFill>
                <a:srgbClr val="495589"/>
              </a:solidFill>
              <a:cs typeface="+mn-ea"/>
              <a:sym typeface="+mn-lt"/>
            </a:endParaRPr>
          </a:p>
          <a:p>
            <a:pPr algn="l">
              <a:defRPr/>
            </a:pPr>
            <a:r>
              <a:rPr lang="zh-CN" altLang="en-US" sz="2000" b="1" kern="100" dirty="0">
                <a:solidFill>
                  <a:srgbClr val="495589"/>
                </a:solidFill>
                <a:cs typeface="+mn-ea"/>
                <a:sym typeface="+mn-lt"/>
              </a:rPr>
              <a:t>for Action Detection</a:t>
            </a:r>
            <a:endParaRPr lang="zh-CN" altLang="en-US" sz="2000" b="1" kern="100" dirty="0">
              <a:solidFill>
                <a:srgbClr val="495589"/>
              </a:solidFill>
              <a:cs typeface="+mn-ea"/>
              <a:sym typeface="+mn-lt"/>
            </a:endParaRPr>
          </a:p>
        </p:txBody>
      </p:sp>
      <p:sp>
        <p:nvSpPr>
          <p:cNvPr id="24" name="文本框 23"/>
          <p:cNvSpPr txBox="1"/>
          <p:nvPr/>
        </p:nvSpPr>
        <p:spPr>
          <a:xfrm>
            <a:off x="1437009" y="1951257"/>
            <a:ext cx="6085114" cy="460375"/>
          </a:xfrm>
          <a:prstGeom prst="rect">
            <a:avLst/>
          </a:prstGeom>
          <a:noFill/>
        </p:spPr>
        <p:txBody>
          <a:bodyPr wrap="square">
            <a:spAutoFit/>
          </a:bodyPr>
          <a:lstStyle/>
          <a:p>
            <a:pPr>
              <a:lnSpc>
                <a:spcPct val="150000"/>
              </a:lnSpc>
            </a:pPr>
            <a:r>
              <a:rPr kumimoji="0" lang="zh-CN" altLang="en-US" sz="1600" b="0" i="0" u="none" strike="noStrike" kern="0" cap="none" spc="0" normalizeH="0" baseline="0" noProof="0" dirty="0">
                <a:ln>
                  <a:noFill/>
                </a:ln>
                <a:solidFill>
                  <a:schemeClr val="tx1">
                    <a:lumMod val="50000"/>
                    <a:lumOff val="50000"/>
                  </a:schemeClr>
                </a:solidFill>
                <a:effectLst/>
                <a:uLnTx/>
                <a:uFillTx/>
                <a:cs typeface="+mn-ea"/>
                <a:sym typeface="+mn-lt"/>
              </a:rPr>
              <a:t>用于动作检测的高效时空金字塔Transformer</a:t>
            </a:r>
            <a:endParaRPr kumimoji="0" lang="zh-CN" altLang="en-US" sz="1600" b="0" i="0" u="none" strike="noStrike" kern="0" cap="none" spc="0" normalizeH="0" baseline="0" noProof="0" dirty="0">
              <a:ln>
                <a:noFill/>
              </a:ln>
              <a:solidFill>
                <a:schemeClr val="tx1">
                  <a:lumMod val="50000"/>
                  <a:lumOff val="50000"/>
                </a:schemeClr>
              </a:solidFill>
              <a:effectLst/>
              <a:uLnTx/>
              <a:uFillTx/>
              <a:cs typeface="+mn-ea"/>
              <a:sym typeface="+mn-lt"/>
            </a:endParaRPr>
          </a:p>
        </p:txBody>
      </p:sp>
      <p:cxnSp>
        <p:nvCxnSpPr>
          <p:cNvPr id="11" name="直接连接符 10"/>
          <p:cNvCxnSpPr/>
          <p:nvPr/>
        </p:nvCxnSpPr>
        <p:spPr>
          <a:xfrm>
            <a:off x="1520792" y="2489450"/>
            <a:ext cx="6177915" cy="0"/>
          </a:xfrm>
          <a:prstGeom prst="line">
            <a:avLst/>
          </a:prstGeom>
          <a:ln w="28575">
            <a:solidFill>
              <a:srgbClr val="495589"/>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561070" y="4789170"/>
            <a:ext cx="358140" cy="299085"/>
          </a:xfrm>
          <a:prstGeom prst="rect">
            <a:avLst/>
          </a:prstGeom>
          <a:noFill/>
        </p:spPr>
        <p:txBody>
          <a:bodyPr wrap="square" rtlCol="0">
            <a:spAutoFit/>
          </a:bodyPr>
          <a:p>
            <a:r>
              <a:rPr lang="en-US" altLang="zh-CN"/>
              <a:t>1</a:t>
            </a:r>
            <a:endParaRPr lang="en-US" altLang="zh-CN"/>
          </a:p>
        </p:txBody>
      </p:sp>
      <p:sp>
        <p:nvSpPr>
          <p:cNvPr id="6" name="文本框 5"/>
          <p:cNvSpPr txBox="1"/>
          <p:nvPr/>
        </p:nvSpPr>
        <p:spPr>
          <a:xfrm>
            <a:off x="6567805" y="2074545"/>
            <a:ext cx="1787525" cy="337185"/>
          </a:xfrm>
          <a:prstGeom prst="rect">
            <a:avLst/>
          </a:prstGeom>
          <a:noFill/>
        </p:spPr>
        <p:txBody>
          <a:bodyPr wrap="square" rtlCol="0">
            <a:spAutoFit/>
          </a:bodyPr>
          <a:p>
            <a:r>
              <a:rPr lang="en-US" altLang="zh-CN" sz="1600" b="1"/>
              <a:t>ECCV2022</a:t>
            </a:r>
            <a:endParaRPr lang="en-US" altLang="zh-CN" sz="1600" b="1"/>
          </a:p>
        </p:txBody>
      </p:sp>
      <p:pic>
        <p:nvPicPr>
          <p:cNvPr id="7" name="图片 6"/>
          <p:cNvPicPr>
            <a:picLocks noChangeAspect="1"/>
          </p:cNvPicPr>
          <p:nvPr/>
        </p:nvPicPr>
        <p:blipFill>
          <a:blip r:embed="rId1"/>
          <a:stretch>
            <a:fillRect/>
          </a:stretch>
        </p:blipFill>
        <p:spPr>
          <a:xfrm>
            <a:off x="1090295" y="2684780"/>
            <a:ext cx="7038975" cy="1971675"/>
          </a:xfrm>
          <a:prstGeom prst="rect">
            <a:avLst/>
          </a:prstGeom>
        </p:spPr>
      </p:pic>
      <p:pic>
        <p:nvPicPr>
          <p:cNvPr id="9" name="图片 8" descr="微信图片_20240806102442"/>
          <p:cNvPicPr>
            <a:picLocks noChangeAspect="1"/>
          </p:cNvPicPr>
          <p:nvPr/>
        </p:nvPicPr>
        <p:blipFill>
          <a:blip r:embed="rId2"/>
          <a:stretch>
            <a:fillRect/>
          </a:stretch>
        </p:blipFill>
        <p:spPr>
          <a:xfrm>
            <a:off x="7210425" y="0"/>
            <a:ext cx="1933575" cy="4648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a:xfrm>
            <a:off x="8561070" y="4789170"/>
            <a:ext cx="582295" cy="299085"/>
          </a:xfrm>
          <a:prstGeom prst="rect">
            <a:avLst/>
          </a:prstGeom>
          <a:noFill/>
        </p:spPr>
        <p:txBody>
          <a:bodyPr wrap="square" rtlCol="0">
            <a:spAutoFit/>
          </a:bodyPr>
          <a:p>
            <a:r>
              <a:rPr lang="en-US" altLang="zh-CN"/>
              <a:t>10</a:t>
            </a:r>
            <a:endParaRPr lang="en-US" altLang="zh-CN"/>
          </a:p>
        </p:txBody>
      </p:sp>
      <p:pic>
        <p:nvPicPr>
          <p:cNvPr id="2" name="图片 1"/>
          <p:cNvPicPr>
            <a:picLocks noChangeAspect="1"/>
          </p:cNvPicPr>
          <p:nvPr/>
        </p:nvPicPr>
        <p:blipFill>
          <a:blip r:embed="rId1"/>
          <a:stretch>
            <a:fillRect/>
          </a:stretch>
        </p:blipFill>
        <p:spPr>
          <a:xfrm>
            <a:off x="1371600" y="628650"/>
            <a:ext cx="6400800" cy="3886200"/>
          </a:xfrm>
          <a:prstGeom prst="rect">
            <a:avLst/>
          </a:prstGeom>
        </p:spPr>
      </p:pic>
      <p:sp>
        <p:nvSpPr>
          <p:cNvPr id="27" name="文本框 6"/>
          <p:cNvSpPr txBox="1">
            <a:spLocks noChangeArrowheads="1"/>
          </p:cNvSpPr>
          <p:nvPr/>
        </p:nvSpPr>
        <p:spPr bwMode="auto">
          <a:xfrm>
            <a:off x="3789361" y="141873"/>
            <a:ext cx="15652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en-US" dirty="0">
                <a:sym typeface="+mn-lt"/>
              </a:rPr>
              <a:t>THUMOS14</a:t>
            </a:r>
            <a:endParaRPr lang="en-US" dirty="0">
              <a:sym typeface="+mn-lt"/>
            </a:endParaRPr>
          </a:p>
        </p:txBody>
      </p:sp>
      <p:pic>
        <p:nvPicPr>
          <p:cNvPr id="9" name="图片 8" descr="微信图片_20240806102442"/>
          <p:cNvPicPr>
            <a:picLocks noChangeAspect="1"/>
          </p:cNvPicPr>
          <p:nvPr/>
        </p:nvPicPr>
        <p:blipFill>
          <a:blip r:embed="rId2"/>
          <a:stretch>
            <a:fillRect/>
          </a:stretch>
        </p:blipFill>
        <p:spPr>
          <a:xfrm>
            <a:off x="7210425" y="0"/>
            <a:ext cx="1933575" cy="4648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p:cNvSpPr txBox="1"/>
          <p:nvPr/>
        </p:nvSpPr>
        <p:spPr>
          <a:xfrm>
            <a:off x="8561070" y="4789170"/>
            <a:ext cx="582295" cy="299085"/>
          </a:xfrm>
          <a:prstGeom prst="rect">
            <a:avLst/>
          </a:prstGeom>
          <a:noFill/>
        </p:spPr>
        <p:txBody>
          <a:bodyPr wrap="square" rtlCol="0">
            <a:spAutoFit/>
          </a:bodyPr>
          <a:p>
            <a:r>
              <a:rPr lang="en-US" altLang="zh-CN"/>
              <a:t>11</a:t>
            </a:r>
            <a:endParaRPr lang="en-US" altLang="zh-CN"/>
          </a:p>
        </p:txBody>
      </p:sp>
      <p:sp>
        <p:nvSpPr>
          <p:cNvPr id="27" name="文本框 6"/>
          <p:cNvSpPr txBox="1">
            <a:spLocks noChangeArrowheads="1"/>
          </p:cNvSpPr>
          <p:nvPr/>
        </p:nvSpPr>
        <p:spPr bwMode="auto">
          <a:xfrm>
            <a:off x="3599496" y="141873"/>
            <a:ext cx="19450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algn="ctr"/>
            <a:r>
              <a:rPr lang="en-US" dirty="0">
                <a:sym typeface="+mn-lt"/>
              </a:rPr>
              <a:t>ActivityNet-1.3</a:t>
            </a:r>
            <a:endParaRPr lang="en-US" dirty="0">
              <a:sym typeface="+mn-lt"/>
            </a:endParaRPr>
          </a:p>
        </p:txBody>
      </p:sp>
      <p:pic>
        <p:nvPicPr>
          <p:cNvPr id="3" name="图片 2"/>
          <p:cNvPicPr>
            <a:picLocks noChangeAspect="1"/>
          </p:cNvPicPr>
          <p:nvPr/>
        </p:nvPicPr>
        <p:blipFill>
          <a:blip r:embed="rId1"/>
          <a:stretch>
            <a:fillRect/>
          </a:stretch>
        </p:blipFill>
        <p:spPr>
          <a:xfrm>
            <a:off x="2066925" y="928370"/>
            <a:ext cx="5010150" cy="3286125"/>
          </a:xfrm>
          <a:prstGeom prst="rect">
            <a:avLst/>
          </a:prstGeom>
        </p:spPr>
      </p:pic>
      <p:pic>
        <p:nvPicPr>
          <p:cNvPr id="9" name="图片 8" descr="微信图片_20240806102442"/>
          <p:cNvPicPr>
            <a:picLocks noChangeAspect="1"/>
          </p:cNvPicPr>
          <p:nvPr/>
        </p:nvPicPr>
        <p:blipFill>
          <a:blip r:embed="rId2"/>
          <a:stretch>
            <a:fillRect/>
          </a:stretch>
        </p:blipFill>
        <p:spPr>
          <a:xfrm>
            <a:off x="7210425" y="0"/>
            <a:ext cx="1933575" cy="4648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1"/>
          <a:stretch>
            <a:fillRect/>
          </a:stretch>
        </p:blipFill>
        <p:spPr>
          <a:xfrm>
            <a:off x="1725930" y="2777490"/>
            <a:ext cx="3285490" cy="1979295"/>
          </a:xfrm>
          <a:prstGeom prst="rect">
            <a:avLst/>
          </a:prstGeom>
        </p:spPr>
      </p:pic>
      <p:pic>
        <p:nvPicPr>
          <p:cNvPr id="23" name="图片 22"/>
          <p:cNvPicPr>
            <a:picLocks noChangeAspect="1"/>
          </p:cNvPicPr>
          <p:nvPr/>
        </p:nvPicPr>
        <p:blipFill>
          <a:blip r:embed="rId2"/>
          <a:stretch>
            <a:fillRect/>
          </a:stretch>
        </p:blipFill>
        <p:spPr>
          <a:xfrm>
            <a:off x="1369060" y="143510"/>
            <a:ext cx="6673215" cy="2341880"/>
          </a:xfrm>
          <a:prstGeom prst="rect">
            <a:avLst/>
          </a:prstGeom>
        </p:spPr>
      </p:pic>
      <p:sp>
        <p:nvSpPr>
          <p:cNvPr id="25" name="文本框 24"/>
          <p:cNvSpPr txBox="1"/>
          <p:nvPr/>
        </p:nvSpPr>
        <p:spPr>
          <a:xfrm>
            <a:off x="8691245" y="4878070"/>
            <a:ext cx="414020" cy="299085"/>
          </a:xfrm>
          <a:prstGeom prst="rect">
            <a:avLst/>
          </a:prstGeom>
          <a:noFill/>
        </p:spPr>
        <p:txBody>
          <a:bodyPr wrap="square" rtlCol="0">
            <a:spAutoFit/>
          </a:bodyPr>
          <a:p>
            <a:r>
              <a:rPr lang="en-US" altLang="zh-CN"/>
              <a:t>12</a:t>
            </a:r>
            <a:endParaRPr lang="en-US" altLang="zh-CN"/>
          </a:p>
        </p:txBody>
      </p:sp>
      <p:pic>
        <p:nvPicPr>
          <p:cNvPr id="2" name="图片 1"/>
          <p:cNvPicPr>
            <a:picLocks noChangeAspect="1"/>
          </p:cNvPicPr>
          <p:nvPr/>
        </p:nvPicPr>
        <p:blipFill>
          <a:blip r:embed="rId3"/>
          <a:stretch>
            <a:fillRect/>
          </a:stretch>
        </p:blipFill>
        <p:spPr>
          <a:xfrm>
            <a:off x="5708650" y="2571750"/>
            <a:ext cx="1760855" cy="25247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表格 5"/>
          <p:cNvGraphicFramePr/>
          <p:nvPr/>
        </p:nvGraphicFramePr>
        <p:xfrm>
          <a:off x="1432560" y="1259205"/>
          <a:ext cx="6294755" cy="2455545"/>
        </p:xfrm>
        <a:graphic>
          <a:graphicData uri="http://schemas.openxmlformats.org/drawingml/2006/table">
            <a:tbl>
              <a:tblPr firstRow="1" bandRow="1">
                <a:tableStyleId>{5C22544A-7EE6-4342-B048-85BDC9FD1C3A}</a:tableStyleId>
              </a:tblPr>
              <a:tblGrid>
                <a:gridCol w="2031365"/>
                <a:gridCol w="718185"/>
                <a:gridCol w="702945"/>
                <a:gridCol w="710565"/>
                <a:gridCol w="710565"/>
                <a:gridCol w="710565"/>
                <a:gridCol w="710565"/>
              </a:tblGrid>
              <a:tr h="381000">
                <a:tc>
                  <a:txBody>
                    <a:bodyPr/>
                    <a:p>
                      <a:pPr algn="l">
                        <a:buNone/>
                      </a:pPr>
                      <a:endParaRPr lang="zh-CN" altLang="en-US" sz="1000"/>
                    </a:p>
                  </a:txBody>
                  <a:tcPr anchor="ctr" anchorCtr="0">
                    <a:lnTlToBr w="12700">
                      <a:solidFill>
                        <a:schemeClr val="tx1"/>
                      </a:solidFill>
                      <a:prstDash val="solid"/>
                    </a:lnTlToBr>
                  </a:tcPr>
                </a:tc>
                <a:tc>
                  <a:txBody>
                    <a:bodyPr/>
                    <a:p>
                      <a:pPr algn="ctr">
                        <a:buNone/>
                      </a:pPr>
                      <a:r>
                        <a:rPr lang="en-US" altLang="zh-CN" sz="1000"/>
                        <a:t>0.3</a:t>
                      </a:r>
                      <a:endParaRPr lang="en-US" altLang="zh-CN" sz="1000"/>
                    </a:p>
                  </a:txBody>
                  <a:tcPr anchor="ctr" anchorCtr="0"/>
                </a:tc>
                <a:tc>
                  <a:txBody>
                    <a:bodyPr/>
                    <a:p>
                      <a:pPr algn="ctr">
                        <a:buNone/>
                      </a:pPr>
                      <a:r>
                        <a:rPr lang="en-US" altLang="zh-CN" sz="1000"/>
                        <a:t>0.4</a:t>
                      </a:r>
                      <a:endParaRPr lang="en-US" altLang="zh-CN" sz="1000"/>
                    </a:p>
                  </a:txBody>
                  <a:tcPr anchor="ctr" anchorCtr="0"/>
                </a:tc>
                <a:tc>
                  <a:txBody>
                    <a:bodyPr/>
                    <a:p>
                      <a:pPr algn="ctr">
                        <a:buNone/>
                      </a:pPr>
                      <a:r>
                        <a:rPr lang="en-US" altLang="zh-CN" sz="1000"/>
                        <a:t>0.5</a:t>
                      </a:r>
                      <a:endParaRPr lang="en-US" altLang="zh-CN" sz="1000"/>
                    </a:p>
                  </a:txBody>
                  <a:tcPr anchor="ctr" anchorCtr="0"/>
                </a:tc>
                <a:tc>
                  <a:txBody>
                    <a:bodyPr/>
                    <a:p>
                      <a:pPr algn="ctr">
                        <a:buNone/>
                      </a:pPr>
                      <a:r>
                        <a:rPr lang="en-US" altLang="zh-CN" sz="1000"/>
                        <a:t>0.6</a:t>
                      </a:r>
                      <a:endParaRPr lang="en-US" altLang="zh-CN" sz="1000"/>
                    </a:p>
                  </a:txBody>
                  <a:tcPr anchor="ctr" anchorCtr="0"/>
                </a:tc>
                <a:tc>
                  <a:txBody>
                    <a:bodyPr/>
                    <a:p>
                      <a:pPr algn="ctr">
                        <a:buNone/>
                      </a:pPr>
                      <a:r>
                        <a:rPr lang="en-US" altLang="zh-CN" sz="1000"/>
                        <a:t>0.7</a:t>
                      </a:r>
                      <a:endParaRPr lang="en-US" altLang="zh-CN" sz="1000"/>
                    </a:p>
                  </a:txBody>
                  <a:tcPr anchor="ctr" anchorCtr="0"/>
                </a:tc>
                <a:tc>
                  <a:txBody>
                    <a:bodyPr/>
                    <a:p>
                      <a:pPr algn="ctr">
                        <a:buNone/>
                      </a:pPr>
                      <a:r>
                        <a:rPr lang="en-US" altLang="zh-CN" sz="1000"/>
                        <a:t>avg</a:t>
                      </a:r>
                      <a:endParaRPr lang="en-US" altLang="zh-CN" sz="1000"/>
                    </a:p>
                  </a:txBody>
                  <a:tcPr anchor="ctr" anchorCtr="0"/>
                </a:tc>
              </a:tr>
              <a:tr h="306705">
                <a:tc>
                  <a:txBody>
                    <a:bodyPr/>
                    <a:p>
                      <a:pPr algn="l">
                        <a:buNone/>
                      </a:pPr>
                      <a:r>
                        <a:rPr lang="en-US" altLang="zh-CN" sz="1000">
                          <a:sym typeface="+mn-ea"/>
                        </a:rPr>
                        <a:t>baseline</a:t>
                      </a:r>
                      <a:endParaRPr lang="en-US" altLang="zh-CN" sz="1000" b="0"/>
                    </a:p>
                  </a:txBody>
                  <a:tcPr anchor="ctr" anchorCtr="0"/>
                </a:tc>
                <a:tc>
                  <a:txBody>
                    <a:bodyPr/>
                    <a:p>
                      <a:pPr algn="ctr">
                        <a:buClrTx/>
                        <a:buSzTx/>
                        <a:buFontTx/>
                        <a:buNone/>
                      </a:pPr>
                      <a:r>
                        <a:rPr lang="en-US" altLang="zh-CN" sz="1000"/>
                        <a:t>79.01</a:t>
                      </a:r>
                      <a:endParaRPr lang="en-US" altLang="zh-CN" sz="1000"/>
                    </a:p>
                  </a:txBody>
                  <a:tcPr anchor="ctr" anchorCtr="0"/>
                </a:tc>
                <a:tc>
                  <a:txBody>
                    <a:bodyPr/>
                    <a:p>
                      <a:pPr algn="ctr">
                        <a:buClrTx/>
                        <a:buSzTx/>
                        <a:buFontTx/>
                        <a:buNone/>
                      </a:pPr>
                      <a:r>
                        <a:rPr lang="en-US" altLang="zh-CN" sz="1000"/>
                        <a:t>73.88</a:t>
                      </a:r>
                      <a:endParaRPr lang="en-US" altLang="zh-CN" sz="1000"/>
                    </a:p>
                  </a:txBody>
                  <a:tcPr anchor="ctr" anchorCtr="0"/>
                </a:tc>
                <a:tc>
                  <a:txBody>
                    <a:bodyPr/>
                    <a:p>
                      <a:pPr algn="ctr">
                        <a:buClrTx/>
                        <a:buSzTx/>
                        <a:buFontTx/>
                        <a:buNone/>
                      </a:pPr>
                      <a:r>
                        <a:rPr lang="en-US" altLang="zh-CN" sz="1000"/>
                        <a:t>65.83</a:t>
                      </a:r>
                      <a:endParaRPr lang="en-US" altLang="zh-CN" sz="1000"/>
                    </a:p>
                  </a:txBody>
                  <a:tcPr anchor="ctr" anchorCtr="0"/>
                </a:tc>
                <a:tc>
                  <a:txBody>
                    <a:bodyPr/>
                    <a:p>
                      <a:pPr algn="ctr">
                        <a:buClrTx/>
                        <a:buSzTx/>
                        <a:buFontTx/>
                        <a:buNone/>
                      </a:pPr>
                      <a:r>
                        <a:rPr lang="en-US" altLang="zh-CN" sz="1000"/>
                        <a:t>55.23</a:t>
                      </a:r>
                      <a:endParaRPr lang="en-US" altLang="zh-CN" sz="1000"/>
                    </a:p>
                  </a:txBody>
                  <a:tcPr anchor="ctr" anchorCtr="0"/>
                </a:tc>
                <a:tc>
                  <a:txBody>
                    <a:bodyPr/>
                    <a:p>
                      <a:pPr algn="ctr">
                        <a:buClrTx/>
                        <a:buSzTx/>
                        <a:buFontTx/>
                        <a:buNone/>
                      </a:pPr>
                      <a:r>
                        <a:rPr lang="en-US" altLang="zh-CN" sz="1000"/>
                        <a:t>38.73</a:t>
                      </a:r>
                      <a:endParaRPr lang="en-US" altLang="zh-CN" sz="1000"/>
                    </a:p>
                  </a:txBody>
                  <a:tcPr anchor="ctr" anchorCtr="0"/>
                </a:tc>
                <a:tc>
                  <a:txBody>
                    <a:bodyPr/>
                    <a:p>
                      <a:pPr algn="ctr">
                        <a:buClrTx/>
                        <a:buSzTx/>
                        <a:buFontTx/>
                        <a:buNone/>
                      </a:pPr>
                      <a:r>
                        <a:rPr lang="en-US" altLang="zh-CN" sz="1000"/>
                        <a:t>62.54</a:t>
                      </a:r>
                      <a:endParaRPr lang="en-US" altLang="zh-CN" sz="1000"/>
                    </a:p>
                  </a:txBody>
                  <a:tcPr anchor="ctr" anchorCtr="0"/>
                </a:tc>
              </a:tr>
              <a:tr h="294640">
                <a:tc>
                  <a:txBody>
                    <a:bodyPr/>
                    <a:p>
                      <a:pPr algn="l">
                        <a:buNone/>
                      </a:pPr>
                      <a:r>
                        <a:rPr lang="en-US" altLang="zh-CN" sz="1000">
                          <a:sym typeface="+mn-ea"/>
                        </a:rPr>
                        <a:t>baseline</a:t>
                      </a:r>
                      <a:r>
                        <a:rPr lang="en-US" altLang="zh-CN" sz="1000">
                          <a:sym typeface="+mn-ea"/>
                        </a:rPr>
                        <a:t>+BiFPN1</a:t>
                      </a:r>
                      <a:endParaRPr lang="en-US" altLang="zh-CN" sz="1000" b="0">
                        <a:sym typeface="+mn-ea"/>
                      </a:endParaRPr>
                    </a:p>
                  </a:txBody>
                  <a:tcPr anchor="ctr" anchorCtr="0"/>
                </a:tc>
                <a:tc>
                  <a:txBody>
                    <a:bodyPr/>
                    <a:p>
                      <a:pPr algn="ctr">
                        <a:buNone/>
                      </a:pPr>
                      <a:r>
                        <a:rPr lang="en-US" altLang="zh-CN" sz="1000"/>
                        <a:t>77.45</a:t>
                      </a:r>
                      <a:endParaRPr lang="en-US" altLang="zh-CN" sz="1000"/>
                    </a:p>
                  </a:txBody>
                  <a:tcPr anchor="ctr" anchorCtr="0"/>
                </a:tc>
                <a:tc>
                  <a:txBody>
                    <a:bodyPr/>
                    <a:p>
                      <a:pPr algn="ctr">
                        <a:buNone/>
                      </a:pPr>
                      <a:r>
                        <a:rPr lang="en-US" altLang="zh-CN" sz="1000"/>
                        <a:t>73.05</a:t>
                      </a:r>
                      <a:endParaRPr lang="en-US" altLang="zh-CN" sz="1000"/>
                    </a:p>
                  </a:txBody>
                  <a:tcPr anchor="ctr" anchorCtr="0"/>
                </a:tc>
                <a:tc>
                  <a:txBody>
                    <a:bodyPr/>
                    <a:p>
                      <a:pPr algn="ctr">
                        <a:buNone/>
                      </a:pPr>
                      <a:r>
                        <a:rPr lang="en-US" altLang="zh-CN" sz="1000"/>
                        <a:t>65.33</a:t>
                      </a:r>
                      <a:endParaRPr lang="en-US" altLang="zh-CN" sz="1000"/>
                    </a:p>
                  </a:txBody>
                  <a:tcPr anchor="ctr" anchorCtr="0"/>
                </a:tc>
                <a:tc>
                  <a:txBody>
                    <a:bodyPr/>
                    <a:p>
                      <a:pPr algn="ctr">
                        <a:buNone/>
                      </a:pPr>
                      <a:r>
                        <a:rPr lang="en-US" altLang="zh-CN" sz="1000"/>
                        <a:t>53.26</a:t>
                      </a:r>
                      <a:endParaRPr lang="en-US" altLang="zh-CN" sz="1000"/>
                    </a:p>
                  </a:txBody>
                  <a:tcPr anchor="ctr" anchorCtr="0"/>
                </a:tc>
                <a:tc>
                  <a:txBody>
                    <a:bodyPr/>
                    <a:p>
                      <a:pPr algn="ctr">
                        <a:buNone/>
                      </a:pPr>
                      <a:r>
                        <a:rPr lang="en-US" altLang="zh-CN" sz="1000"/>
                        <a:t>38.70</a:t>
                      </a:r>
                      <a:endParaRPr lang="en-US" altLang="zh-CN" sz="1000"/>
                    </a:p>
                  </a:txBody>
                  <a:tcPr anchor="ctr" anchorCtr="0"/>
                </a:tc>
                <a:tc>
                  <a:txBody>
                    <a:bodyPr/>
                    <a:p>
                      <a:pPr algn="ctr">
                        <a:buNone/>
                      </a:pPr>
                      <a:r>
                        <a:rPr lang="en-US" altLang="zh-CN" sz="1000"/>
                        <a:t>61.56</a:t>
                      </a:r>
                      <a:endParaRPr lang="en-US" altLang="zh-CN" sz="1000"/>
                    </a:p>
                  </a:txBody>
                  <a:tcPr anchor="ctr" anchorCtr="0"/>
                </a:tc>
              </a:tr>
              <a:tr h="294640">
                <a:tc>
                  <a:txBody>
                    <a:bodyPr/>
                    <a:p>
                      <a:pPr algn="l">
                        <a:buNone/>
                      </a:pPr>
                      <a:r>
                        <a:rPr lang="en-US" altLang="zh-CN" sz="1000" b="0">
                          <a:sym typeface="+mn-ea"/>
                        </a:rPr>
                        <a:t>baseline+TFE1</a:t>
                      </a:r>
                      <a:endParaRPr lang="en-US" altLang="zh-CN" sz="1000" b="0">
                        <a:sym typeface="+mn-ea"/>
                      </a:endParaRPr>
                    </a:p>
                  </a:txBody>
                  <a:tcPr anchor="ctr" anchorCtr="0"/>
                </a:tc>
                <a:tc>
                  <a:txBody>
                    <a:bodyPr/>
                    <a:p>
                      <a:pPr algn="ctr">
                        <a:buNone/>
                      </a:pPr>
                      <a:r>
                        <a:rPr lang="en-US" altLang="zh-CN" sz="1000"/>
                        <a:t>82.89</a:t>
                      </a:r>
                      <a:endParaRPr lang="zh-CN" altLang="en-US" sz="1000"/>
                    </a:p>
                  </a:txBody>
                  <a:tcPr anchor="ctr" anchorCtr="0"/>
                </a:tc>
                <a:tc>
                  <a:txBody>
                    <a:bodyPr/>
                    <a:p>
                      <a:pPr algn="ctr">
                        <a:buNone/>
                      </a:pPr>
                      <a:r>
                        <a:rPr lang="en-US" altLang="zh-CN" sz="1000"/>
                        <a:t>79.45</a:t>
                      </a:r>
                      <a:endParaRPr lang="en-US" altLang="zh-CN" sz="1000"/>
                    </a:p>
                  </a:txBody>
                  <a:tcPr anchor="ctr" anchorCtr="0"/>
                </a:tc>
                <a:tc>
                  <a:txBody>
                    <a:bodyPr/>
                    <a:p>
                      <a:pPr algn="ctr">
                        <a:buNone/>
                      </a:pPr>
                      <a:r>
                        <a:rPr lang="en-US" altLang="zh-CN" sz="1000"/>
                        <a:t>72.46</a:t>
                      </a:r>
                      <a:endParaRPr lang="en-US" altLang="zh-CN" sz="1000"/>
                    </a:p>
                  </a:txBody>
                  <a:tcPr anchor="ctr" anchorCtr="0"/>
                </a:tc>
                <a:tc>
                  <a:txBody>
                    <a:bodyPr/>
                    <a:p>
                      <a:pPr algn="ctr">
                        <a:buNone/>
                      </a:pPr>
                      <a:r>
                        <a:rPr lang="en-US" altLang="zh-CN" sz="1000"/>
                        <a:t>60.46</a:t>
                      </a:r>
                      <a:endParaRPr lang="en-US" altLang="zh-CN" sz="1000"/>
                    </a:p>
                  </a:txBody>
                  <a:tcPr anchor="ctr" anchorCtr="0"/>
                </a:tc>
                <a:tc>
                  <a:txBody>
                    <a:bodyPr/>
                    <a:p>
                      <a:pPr algn="ctr">
                        <a:buNone/>
                      </a:pPr>
                      <a:r>
                        <a:rPr lang="en-US" altLang="zh-CN" sz="1000"/>
                        <a:t>46.19</a:t>
                      </a:r>
                      <a:endParaRPr lang="en-US" altLang="zh-CN" sz="1000"/>
                    </a:p>
                  </a:txBody>
                  <a:tcPr anchor="ctr" anchorCtr="0"/>
                </a:tc>
                <a:tc>
                  <a:txBody>
                    <a:bodyPr/>
                    <a:p>
                      <a:pPr algn="ctr">
                        <a:buNone/>
                      </a:pPr>
                      <a:r>
                        <a:rPr lang="en-US" altLang="zh-CN" sz="1000"/>
                        <a:t>68.29</a:t>
                      </a:r>
                      <a:endParaRPr lang="en-US" altLang="zh-CN" sz="1000"/>
                    </a:p>
                  </a:txBody>
                  <a:tcPr anchor="ctr" anchorCtr="0"/>
                </a:tc>
              </a:tr>
              <a:tr h="294640">
                <a:tc>
                  <a:txBody>
                    <a:bodyPr/>
                    <a:p>
                      <a:pPr algn="l">
                        <a:buNone/>
                      </a:pPr>
                      <a:r>
                        <a:rPr lang="en-US" altLang="zh-CN" sz="1000">
                          <a:sym typeface="+mn-ea"/>
                        </a:rPr>
                        <a:t>baseline+BiFPN1+TFE1</a:t>
                      </a:r>
                      <a:endParaRPr lang="en-US" altLang="zh-CN" sz="1000" b="0">
                        <a:sym typeface="+mn-ea"/>
                      </a:endParaRPr>
                    </a:p>
                  </a:txBody>
                  <a:tcPr anchor="ctr" anchorCtr="0"/>
                </a:tc>
                <a:tc>
                  <a:txBody>
                    <a:bodyPr/>
                    <a:p>
                      <a:pPr algn="ctr">
                        <a:buNone/>
                      </a:pPr>
                      <a:r>
                        <a:rPr lang="en-US" altLang="zh-CN" sz="1000"/>
                        <a:t>82.73</a:t>
                      </a:r>
                      <a:endParaRPr lang="en-US" altLang="zh-CN" sz="1000"/>
                    </a:p>
                  </a:txBody>
                  <a:tcPr anchor="ctr" anchorCtr="0"/>
                </a:tc>
                <a:tc>
                  <a:txBody>
                    <a:bodyPr/>
                    <a:p>
                      <a:pPr algn="ctr">
                        <a:buNone/>
                      </a:pPr>
                      <a:r>
                        <a:rPr lang="en-US" altLang="zh-CN" sz="1000"/>
                        <a:t>79.03</a:t>
                      </a:r>
                      <a:endParaRPr lang="en-US" altLang="zh-CN" sz="1000"/>
                    </a:p>
                  </a:txBody>
                  <a:tcPr anchor="ctr" anchorCtr="0"/>
                </a:tc>
                <a:tc>
                  <a:txBody>
                    <a:bodyPr/>
                    <a:p>
                      <a:pPr algn="ctr">
                        <a:buNone/>
                      </a:pPr>
                      <a:r>
                        <a:rPr lang="en-US" altLang="zh-CN" sz="1000"/>
                        <a:t>72.54</a:t>
                      </a:r>
                      <a:endParaRPr lang="en-US" altLang="zh-CN" sz="1000"/>
                    </a:p>
                  </a:txBody>
                  <a:tcPr anchor="ctr" anchorCtr="0"/>
                </a:tc>
                <a:tc>
                  <a:txBody>
                    <a:bodyPr/>
                    <a:p>
                      <a:pPr algn="ctr">
                        <a:buNone/>
                      </a:pPr>
                      <a:r>
                        <a:rPr lang="en-US" altLang="zh-CN" sz="1000"/>
                        <a:t>61.08</a:t>
                      </a:r>
                      <a:endParaRPr lang="en-US" altLang="zh-CN" sz="1000"/>
                    </a:p>
                  </a:txBody>
                  <a:tcPr anchor="ctr" anchorCtr="0"/>
                </a:tc>
                <a:tc>
                  <a:txBody>
                    <a:bodyPr/>
                    <a:p>
                      <a:pPr algn="ctr">
                        <a:buNone/>
                      </a:pPr>
                      <a:r>
                        <a:rPr lang="en-US" altLang="zh-CN" sz="1000"/>
                        <a:t>46.32</a:t>
                      </a:r>
                      <a:endParaRPr lang="en-US" altLang="zh-CN" sz="1000"/>
                    </a:p>
                  </a:txBody>
                  <a:tcPr anchor="ctr" anchorCtr="0"/>
                </a:tc>
                <a:tc>
                  <a:txBody>
                    <a:bodyPr/>
                    <a:p>
                      <a:pPr algn="ctr">
                        <a:buNone/>
                      </a:pPr>
                      <a:r>
                        <a:rPr lang="en-US" altLang="zh-CN" sz="1000"/>
                        <a:t>68.34</a:t>
                      </a:r>
                      <a:endParaRPr lang="en-US" altLang="zh-CN" sz="1000"/>
                    </a:p>
                  </a:txBody>
                  <a:tcPr anchor="ctr" anchorCtr="0"/>
                </a:tc>
              </a:tr>
              <a:tr h="294640">
                <a:tc>
                  <a:txBody>
                    <a:bodyPr/>
                    <a:p>
                      <a:pPr algn="l">
                        <a:buNone/>
                      </a:pPr>
                      <a:r>
                        <a:rPr lang="en-US" altLang="zh-CN" sz="1000" b="0">
                          <a:sym typeface="+mn-ea"/>
                        </a:rPr>
                        <a:t>baseline+TFE2</a:t>
                      </a:r>
                      <a:endParaRPr lang="en-US" altLang="zh-CN" sz="1000" b="0">
                        <a:sym typeface="+mn-ea"/>
                      </a:endParaRPr>
                    </a:p>
                  </a:txBody>
                  <a:tcPr anchor="ctr" anchorCtr="0"/>
                </a:tc>
                <a:tc>
                  <a:txBody>
                    <a:bodyPr/>
                    <a:p>
                      <a:pPr algn="ctr">
                        <a:buNone/>
                      </a:pPr>
                      <a:r>
                        <a:rPr lang="en-US" altLang="zh-CN" sz="1000"/>
                        <a:t>82.70</a:t>
                      </a:r>
                      <a:endParaRPr lang="en-US" altLang="zh-CN" sz="1000"/>
                    </a:p>
                  </a:txBody>
                  <a:tcPr anchor="ctr" anchorCtr="0"/>
                </a:tc>
                <a:tc>
                  <a:txBody>
                    <a:bodyPr/>
                    <a:p>
                      <a:pPr algn="ctr">
                        <a:buNone/>
                      </a:pPr>
                      <a:r>
                        <a:rPr lang="en-US" altLang="zh-CN" sz="1000"/>
                        <a:t>79.19</a:t>
                      </a:r>
                      <a:endParaRPr lang="en-US" altLang="zh-CN" sz="1000"/>
                    </a:p>
                  </a:txBody>
                  <a:tcPr anchor="ctr" anchorCtr="0"/>
                </a:tc>
                <a:tc>
                  <a:txBody>
                    <a:bodyPr/>
                    <a:p>
                      <a:pPr algn="ctr">
                        <a:buNone/>
                      </a:pPr>
                      <a:r>
                        <a:rPr lang="en-US" altLang="zh-CN" sz="1000"/>
                        <a:t>72.30</a:t>
                      </a:r>
                      <a:endParaRPr lang="en-US" altLang="zh-CN" sz="1000"/>
                    </a:p>
                  </a:txBody>
                  <a:tcPr anchor="ctr" anchorCtr="0"/>
                </a:tc>
                <a:tc>
                  <a:txBody>
                    <a:bodyPr/>
                    <a:p>
                      <a:pPr algn="ctr">
                        <a:buNone/>
                      </a:pPr>
                      <a:r>
                        <a:rPr lang="en-US" altLang="zh-CN" sz="1000"/>
                        <a:t>61.35</a:t>
                      </a:r>
                      <a:endParaRPr lang="en-US" altLang="zh-CN" sz="1000"/>
                    </a:p>
                  </a:txBody>
                  <a:tcPr anchor="ctr" anchorCtr="0"/>
                </a:tc>
                <a:tc>
                  <a:txBody>
                    <a:bodyPr/>
                    <a:p>
                      <a:pPr algn="ctr">
                        <a:buNone/>
                      </a:pPr>
                      <a:r>
                        <a:rPr lang="en-US" altLang="zh-CN" sz="1000"/>
                        <a:t>46.63</a:t>
                      </a:r>
                      <a:endParaRPr lang="en-US" altLang="zh-CN" sz="1000"/>
                    </a:p>
                  </a:txBody>
                  <a:tcPr anchor="ctr" anchorCtr="0"/>
                </a:tc>
                <a:tc>
                  <a:txBody>
                    <a:bodyPr/>
                    <a:p>
                      <a:pPr algn="ctr">
                        <a:buNone/>
                      </a:pPr>
                      <a:r>
                        <a:rPr lang="en-US" altLang="zh-CN" sz="1000"/>
                        <a:t>68.43</a:t>
                      </a:r>
                      <a:endParaRPr lang="en-US" altLang="zh-CN" sz="1000"/>
                    </a:p>
                  </a:txBody>
                  <a:tcPr anchor="ctr" anchorCtr="0"/>
                </a:tc>
              </a:tr>
              <a:tr h="294640">
                <a:tc>
                  <a:txBody>
                    <a:bodyPr/>
                    <a:p>
                      <a:pPr algn="l">
                        <a:buNone/>
                      </a:pPr>
                      <a:r>
                        <a:rPr lang="en-US" altLang="zh-CN" sz="1000">
                          <a:sym typeface="+mn-ea"/>
                        </a:rPr>
                        <a:t>baseline</a:t>
                      </a:r>
                      <a:r>
                        <a:rPr lang="en-US" altLang="zh-CN" sz="1000">
                          <a:sym typeface="+mn-ea"/>
                        </a:rPr>
                        <a:t>+BiFPN1+TFE2</a:t>
                      </a:r>
                      <a:endParaRPr lang="en-US" altLang="zh-CN" sz="1000" b="0">
                        <a:sym typeface="+mn-ea"/>
                      </a:endParaRPr>
                    </a:p>
                  </a:txBody>
                  <a:tcPr anchor="ctr" anchorCtr="0"/>
                </a:tc>
                <a:tc>
                  <a:txBody>
                    <a:bodyPr/>
                    <a:p>
                      <a:pPr algn="ctr">
                        <a:buNone/>
                      </a:pPr>
                      <a:r>
                        <a:rPr lang="en-US" altLang="zh-CN" sz="1000"/>
                        <a:t>82.82</a:t>
                      </a:r>
                      <a:endParaRPr lang="en-US" altLang="zh-CN" sz="1000"/>
                    </a:p>
                  </a:txBody>
                  <a:tcPr anchor="ctr" anchorCtr="0"/>
                </a:tc>
                <a:tc>
                  <a:txBody>
                    <a:bodyPr/>
                    <a:p>
                      <a:pPr algn="ctr">
                        <a:buNone/>
                      </a:pPr>
                      <a:r>
                        <a:rPr lang="en-US" altLang="zh-CN" sz="1000"/>
                        <a:t>79.06</a:t>
                      </a:r>
                      <a:endParaRPr lang="en-US" altLang="zh-CN" sz="1000"/>
                    </a:p>
                  </a:txBody>
                  <a:tcPr anchor="ctr" anchorCtr="0"/>
                </a:tc>
                <a:tc>
                  <a:txBody>
                    <a:bodyPr/>
                    <a:p>
                      <a:pPr algn="ctr">
                        <a:buNone/>
                      </a:pPr>
                      <a:r>
                        <a:rPr lang="en-US" altLang="zh-CN" sz="1000"/>
                        <a:t>72.34</a:t>
                      </a:r>
                      <a:endParaRPr lang="en-US" altLang="zh-CN" sz="1000"/>
                    </a:p>
                  </a:txBody>
                  <a:tcPr anchor="ctr" anchorCtr="0"/>
                </a:tc>
                <a:tc>
                  <a:txBody>
                    <a:bodyPr/>
                    <a:p>
                      <a:pPr algn="ctr">
                        <a:buNone/>
                      </a:pPr>
                      <a:r>
                        <a:rPr lang="en-US" altLang="zh-CN" sz="1000"/>
                        <a:t>61.77</a:t>
                      </a:r>
                      <a:endParaRPr lang="en-US" altLang="zh-CN" sz="1000"/>
                    </a:p>
                  </a:txBody>
                  <a:tcPr anchor="ctr" anchorCtr="0"/>
                </a:tc>
                <a:tc>
                  <a:txBody>
                    <a:bodyPr/>
                    <a:p>
                      <a:pPr algn="ctr">
                        <a:buNone/>
                      </a:pPr>
                      <a:r>
                        <a:rPr lang="en-US" altLang="zh-CN" sz="1000"/>
                        <a:t>47.57</a:t>
                      </a:r>
                      <a:endParaRPr lang="en-US" altLang="zh-CN" sz="1000"/>
                    </a:p>
                  </a:txBody>
                  <a:tcPr anchor="ctr" anchorCtr="0"/>
                </a:tc>
                <a:tc>
                  <a:txBody>
                    <a:bodyPr/>
                    <a:p>
                      <a:pPr algn="ctr">
                        <a:buNone/>
                      </a:pPr>
                      <a:r>
                        <a:rPr lang="en-US" altLang="zh-CN" sz="1000"/>
                        <a:t>68.71</a:t>
                      </a:r>
                      <a:endParaRPr lang="en-US" altLang="zh-CN" sz="1000"/>
                    </a:p>
                  </a:txBody>
                  <a:tcPr anchor="ctr" anchorCtr="0"/>
                </a:tc>
              </a:tr>
            </a:tbl>
          </a:graphicData>
        </a:graphic>
      </p:graphicFrame>
      <p:sp>
        <p:nvSpPr>
          <p:cNvPr id="7" name="文本框 6"/>
          <p:cNvSpPr txBox="1"/>
          <p:nvPr/>
        </p:nvSpPr>
        <p:spPr>
          <a:xfrm>
            <a:off x="1432560" y="464820"/>
            <a:ext cx="3048000" cy="299085"/>
          </a:xfrm>
          <a:prstGeom prst="rect">
            <a:avLst/>
          </a:prstGeom>
          <a:noFill/>
        </p:spPr>
        <p:txBody>
          <a:bodyPr wrap="square" rtlCol="0">
            <a:spAutoFit/>
          </a:bodyPr>
          <a:p>
            <a:r>
              <a:rPr lang="zh-CN" altLang="en-US"/>
              <a:t>在</a:t>
            </a:r>
            <a:r>
              <a:rPr lang="en-US" altLang="zh-CN"/>
              <a:t>THUMOS14(I3D)</a:t>
            </a:r>
            <a:r>
              <a:rPr lang="zh-CN" altLang="en-US"/>
              <a:t>上的性能</a:t>
            </a:r>
            <a:endParaRPr lang="zh-CN" altLang="en-US"/>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8" name="文本框 7"/>
          <p:cNvSpPr txBox="1"/>
          <p:nvPr/>
        </p:nvSpPr>
        <p:spPr>
          <a:xfrm>
            <a:off x="8691245" y="4878070"/>
            <a:ext cx="414020" cy="299085"/>
          </a:xfrm>
          <a:prstGeom prst="rect">
            <a:avLst/>
          </a:prstGeom>
          <a:noFill/>
        </p:spPr>
        <p:txBody>
          <a:bodyPr wrap="square" rtlCol="0">
            <a:spAutoFit/>
          </a:bodyPr>
          <a:p>
            <a:r>
              <a:rPr lang="en-US" altLang="zh-CN"/>
              <a:t>13</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表格 5"/>
          <p:cNvGraphicFramePr/>
          <p:nvPr/>
        </p:nvGraphicFramePr>
        <p:xfrm>
          <a:off x="1432560" y="1259205"/>
          <a:ext cx="6294755" cy="2455545"/>
        </p:xfrm>
        <a:graphic>
          <a:graphicData uri="http://schemas.openxmlformats.org/drawingml/2006/table">
            <a:tbl>
              <a:tblPr firstRow="1" bandRow="1">
                <a:tableStyleId>{5C22544A-7EE6-4342-B048-85BDC9FD1C3A}</a:tableStyleId>
              </a:tblPr>
              <a:tblGrid>
                <a:gridCol w="2031365"/>
                <a:gridCol w="718185"/>
                <a:gridCol w="702945"/>
                <a:gridCol w="710565"/>
                <a:gridCol w="710565"/>
                <a:gridCol w="710565"/>
                <a:gridCol w="710565"/>
              </a:tblGrid>
              <a:tr h="381000">
                <a:tc>
                  <a:txBody>
                    <a:bodyPr/>
                    <a:p>
                      <a:pPr algn="l">
                        <a:buNone/>
                      </a:pPr>
                      <a:endParaRPr lang="zh-CN" altLang="en-US" sz="1000"/>
                    </a:p>
                  </a:txBody>
                  <a:tcPr anchor="ctr" anchorCtr="0">
                    <a:lnTlToBr w="12700">
                      <a:solidFill>
                        <a:schemeClr val="tx1"/>
                      </a:solidFill>
                      <a:prstDash val="solid"/>
                    </a:lnTlToBr>
                  </a:tcPr>
                </a:tc>
                <a:tc>
                  <a:txBody>
                    <a:bodyPr/>
                    <a:p>
                      <a:pPr algn="ctr">
                        <a:buNone/>
                      </a:pPr>
                      <a:r>
                        <a:rPr lang="en-US" altLang="zh-CN" sz="1000"/>
                        <a:t>0.3</a:t>
                      </a:r>
                      <a:endParaRPr lang="en-US" altLang="zh-CN" sz="1000"/>
                    </a:p>
                  </a:txBody>
                  <a:tcPr anchor="ctr" anchorCtr="0"/>
                </a:tc>
                <a:tc>
                  <a:txBody>
                    <a:bodyPr/>
                    <a:p>
                      <a:pPr algn="ctr">
                        <a:buNone/>
                      </a:pPr>
                      <a:r>
                        <a:rPr lang="en-US" altLang="zh-CN" sz="1000"/>
                        <a:t>0.4</a:t>
                      </a:r>
                      <a:endParaRPr lang="en-US" altLang="zh-CN" sz="1000"/>
                    </a:p>
                  </a:txBody>
                  <a:tcPr anchor="ctr" anchorCtr="0"/>
                </a:tc>
                <a:tc>
                  <a:txBody>
                    <a:bodyPr/>
                    <a:p>
                      <a:pPr algn="ctr">
                        <a:buNone/>
                      </a:pPr>
                      <a:r>
                        <a:rPr lang="en-US" altLang="zh-CN" sz="1000"/>
                        <a:t>0.5</a:t>
                      </a:r>
                      <a:endParaRPr lang="en-US" altLang="zh-CN" sz="1000"/>
                    </a:p>
                  </a:txBody>
                  <a:tcPr anchor="ctr" anchorCtr="0"/>
                </a:tc>
                <a:tc>
                  <a:txBody>
                    <a:bodyPr/>
                    <a:p>
                      <a:pPr algn="ctr">
                        <a:buNone/>
                      </a:pPr>
                      <a:r>
                        <a:rPr lang="en-US" altLang="zh-CN" sz="1000"/>
                        <a:t>0.6</a:t>
                      </a:r>
                      <a:endParaRPr lang="en-US" altLang="zh-CN" sz="1000"/>
                    </a:p>
                  </a:txBody>
                  <a:tcPr anchor="ctr" anchorCtr="0"/>
                </a:tc>
                <a:tc>
                  <a:txBody>
                    <a:bodyPr/>
                    <a:p>
                      <a:pPr algn="ctr">
                        <a:buNone/>
                      </a:pPr>
                      <a:r>
                        <a:rPr lang="en-US" altLang="zh-CN" sz="1000"/>
                        <a:t>0.7</a:t>
                      </a:r>
                      <a:endParaRPr lang="en-US" altLang="zh-CN" sz="1000"/>
                    </a:p>
                  </a:txBody>
                  <a:tcPr anchor="ctr" anchorCtr="0"/>
                </a:tc>
                <a:tc>
                  <a:txBody>
                    <a:bodyPr/>
                    <a:p>
                      <a:pPr algn="ctr">
                        <a:buNone/>
                      </a:pPr>
                      <a:r>
                        <a:rPr lang="en-US" altLang="zh-CN" sz="1000"/>
                        <a:t>avg</a:t>
                      </a:r>
                      <a:endParaRPr lang="en-US" altLang="zh-CN" sz="1000"/>
                    </a:p>
                  </a:txBody>
                  <a:tcPr anchor="ctr" anchorCtr="0"/>
                </a:tc>
              </a:tr>
              <a:tr h="306705">
                <a:tc>
                  <a:txBody>
                    <a:bodyPr/>
                    <a:p>
                      <a:pPr algn="l">
                        <a:buNone/>
                      </a:pPr>
                      <a:r>
                        <a:rPr lang="en-US" altLang="zh-CN" sz="1000">
                          <a:sym typeface="+mn-ea"/>
                        </a:rPr>
                        <a:t>baseline</a:t>
                      </a:r>
                      <a:endParaRPr lang="en-US" altLang="zh-CN" sz="1000" b="0"/>
                    </a:p>
                  </a:txBody>
                  <a:tcPr anchor="ctr" anchorCtr="0"/>
                </a:tc>
                <a:tc>
                  <a:txBody>
                    <a:bodyPr/>
                    <a:p>
                      <a:pPr algn="ctr">
                        <a:buClrTx/>
                        <a:buSzTx/>
                        <a:buFontTx/>
                        <a:buNone/>
                      </a:pPr>
                      <a:r>
                        <a:rPr lang="en-US" altLang="zh-CN" sz="1000"/>
                        <a:t>79.51</a:t>
                      </a:r>
                      <a:endParaRPr lang="en-US" altLang="zh-CN" sz="1000"/>
                    </a:p>
                  </a:txBody>
                  <a:tcPr anchor="ctr" anchorCtr="0"/>
                </a:tc>
                <a:tc>
                  <a:txBody>
                    <a:bodyPr/>
                    <a:p>
                      <a:pPr algn="ctr">
                        <a:buClrTx/>
                        <a:buSzTx/>
                        <a:buFontTx/>
                        <a:buNone/>
                      </a:pPr>
                      <a:r>
                        <a:rPr lang="en-US" altLang="zh-CN" sz="1000"/>
                        <a:t>75.44</a:t>
                      </a:r>
                      <a:endParaRPr lang="en-US" altLang="zh-CN" sz="1000"/>
                    </a:p>
                  </a:txBody>
                  <a:tcPr anchor="ctr" anchorCtr="0"/>
                </a:tc>
                <a:tc>
                  <a:txBody>
                    <a:bodyPr/>
                    <a:p>
                      <a:pPr algn="ctr">
                        <a:buClrTx/>
                        <a:buSzTx/>
                        <a:buFontTx/>
                        <a:buNone/>
                      </a:pPr>
                      <a:r>
                        <a:rPr lang="en-US" altLang="zh-CN" sz="1000"/>
                        <a:t>68.10</a:t>
                      </a:r>
                      <a:endParaRPr lang="en-US" altLang="zh-CN" sz="1000"/>
                    </a:p>
                  </a:txBody>
                  <a:tcPr anchor="ctr" anchorCtr="0"/>
                </a:tc>
                <a:tc>
                  <a:txBody>
                    <a:bodyPr/>
                    <a:p>
                      <a:pPr algn="ctr">
                        <a:buClrTx/>
                        <a:buSzTx/>
                        <a:buFontTx/>
                        <a:buNone/>
                      </a:pPr>
                      <a:r>
                        <a:rPr lang="en-US" altLang="zh-CN" sz="1000"/>
                        <a:t>57.83</a:t>
                      </a:r>
                      <a:endParaRPr lang="en-US" altLang="zh-CN" sz="1000"/>
                    </a:p>
                  </a:txBody>
                  <a:tcPr anchor="ctr" anchorCtr="0"/>
                </a:tc>
                <a:tc>
                  <a:txBody>
                    <a:bodyPr/>
                    <a:p>
                      <a:pPr algn="ctr">
                        <a:buClrTx/>
                        <a:buSzTx/>
                        <a:buFontTx/>
                        <a:buNone/>
                      </a:pPr>
                      <a:r>
                        <a:rPr lang="en-US" altLang="zh-CN" sz="1000"/>
                        <a:t>43.55</a:t>
                      </a:r>
                      <a:endParaRPr lang="en-US" altLang="zh-CN" sz="1000"/>
                    </a:p>
                  </a:txBody>
                  <a:tcPr anchor="ctr" anchorCtr="0"/>
                </a:tc>
                <a:tc>
                  <a:txBody>
                    <a:bodyPr/>
                    <a:p>
                      <a:pPr algn="ctr">
                        <a:buClrTx/>
                        <a:buSzTx/>
                        <a:buFontTx/>
                        <a:buNone/>
                      </a:pPr>
                      <a:r>
                        <a:rPr lang="en-US" altLang="zh-CN" sz="1000"/>
                        <a:t>64.89</a:t>
                      </a:r>
                      <a:endParaRPr lang="en-US" altLang="zh-CN" sz="1000"/>
                    </a:p>
                  </a:txBody>
                  <a:tcPr anchor="ctr" anchorCtr="0"/>
                </a:tc>
              </a:tr>
              <a:tr h="294640">
                <a:tc>
                  <a:txBody>
                    <a:bodyPr/>
                    <a:p>
                      <a:pPr algn="l">
                        <a:buNone/>
                      </a:pPr>
                      <a:r>
                        <a:rPr lang="en-US" altLang="zh-CN" sz="1000">
                          <a:sym typeface="+mn-ea"/>
                        </a:rPr>
                        <a:t>baseline</a:t>
                      </a:r>
                      <a:r>
                        <a:rPr lang="en-US" altLang="zh-CN" sz="1000">
                          <a:sym typeface="+mn-ea"/>
                        </a:rPr>
                        <a:t>+BiFPN1</a:t>
                      </a:r>
                      <a:endParaRPr lang="en-US" altLang="zh-CN" sz="1000" b="0">
                        <a:sym typeface="+mn-ea"/>
                      </a:endParaRPr>
                    </a:p>
                  </a:txBody>
                  <a:tcPr anchor="ctr" anchorCtr="0"/>
                </a:tc>
                <a:tc>
                  <a:txBody>
                    <a:bodyPr/>
                    <a:p>
                      <a:pPr algn="ctr">
                        <a:buNone/>
                      </a:pPr>
                      <a:r>
                        <a:rPr lang="en-US" altLang="zh-CN" sz="1000"/>
                        <a:t>80.50</a:t>
                      </a:r>
                      <a:endParaRPr lang="en-US" altLang="zh-CN" sz="1000"/>
                    </a:p>
                  </a:txBody>
                  <a:tcPr anchor="ctr" anchorCtr="0"/>
                </a:tc>
                <a:tc>
                  <a:txBody>
                    <a:bodyPr/>
                    <a:p>
                      <a:pPr algn="ctr">
                        <a:buNone/>
                      </a:pPr>
                      <a:r>
                        <a:rPr lang="en-US" altLang="zh-CN" sz="1000"/>
                        <a:t>75.87</a:t>
                      </a:r>
                      <a:endParaRPr lang="en-US" altLang="zh-CN" sz="1000"/>
                    </a:p>
                  </a:txBody>
                  <a:tcPr anchor="ctr" anchorCtr="0"/>
                </a:tc>
                <a:tc>
                  <a:txBody>
                    <a:bodyPr/>
                    <a:p>
                      <a:pPr algn="ctr">
                        <a:buNone/>
                      </a:pPr>
                      <a:r>
                        <a:rPr lang="en-US" altLang="zh-CN" sz="1000"/>
                        <a:t>69.73</a:t>
                      </a:r>
                      <a:endParaRPr lang="en-US" altLang="zh-CN" sz="1000"/>
                    </a:p>
                  </a:txBody>
                  <a:tcPr anchor="ctr" anchorCtr="0"/>
                </a:tc>
                <a:tc>
                  <a:txBody>
                    <a:bodyPr/>
                    <a:p>
                      <a:pPr algn="ctr">
                        <a:buNone/>
                      </a:pPr>
                      <a:r>
                        <a:rPr lang="en-US" altLang="zh-CN" sz="1000"/>
                        <a:t>59.36</a:t>
                      </a:r>
                      <a:endParaRPr lang="en-US" altLang="zh-CN" sz="1000"/>
                    </a:p>
                  </a:txBody>
                  <a:tcPr anchor="ctr" anchorCtr="0"/>
                </a:tc>
                <a:tc>
                  <a:txBody>
                    <a:bodyPr/>
                    <a:p>
                      <a:pPr algn="ctr">
                        <a:buNone/>
                      </a:pPr>
                      <a:r>
                        <a:rPr lang="en-US" altLang="zh-CN" sz="1000"/>
                        <a:t>44.04</a:t>
                      </a:r>
                      <a:endParaRPr lang="en-US" altLang="zh-CN" sz="1000"/>
                    </a:p>
                  </a:txBody>
                  <a:tcPr anchor="ctr" anchorCtr="0"/>
                </a:tc>
                <a:tc>
                  <a:txBody>
                    <a:bodyPr/>
                    <a:p>
                      <a:pPr algn="ctr">
                        <a:buNone/>
                      </a:pPr>
                      <a:r>
                        <a:rPr lang="en-US" altLang="zh-CN" sz="1000"/>
                        <a:t>65.90</a:t>
                      </a:r>
                      <a:endParaRPr lang="en-US" altLang="zh-CN" sz="1000"/>
                    </a:p>
                  </a:txBody>
                  <a:tcPr anchor="ctr" anchorCtr="0"/>
                </a:tc>
              </a:tr>
              <a:tr h="294640">
                <a:tc>
                  <a:txBody>
                    <a:bodyPr/>
                    <a:p>
                      <a:pPr algn="l">
                        <a:buNone/>
                      </a:pPr>
                      <a:r>
                        <a:rPr lang="en-US" altLang="zh-CN" sz="1000" b="0">
                          <a:sym typeface="+mn-ea"/>
                        </a:rPr>
                        <a:t>baseline+TFE1</a:t>
                      </a:r>
                      <a:endParaRPr lang="en-US" altLang="zh-CN" sz="1000" b="0">
                        <a:sym typeface="+mn-ea"/>
                      </a:endParaRPr>
                    </a:p>
                  </a:txBody>
                  <a:tcPr anchor="ctr" anchorCtr="0"/>
                </a:tc>
                <a:tc>
                  <a:txBody>
                    <a:bodyPr/>
                    <a:p>
                      <a:pPr algn="ctr">
                        <a:buNone/>
                      </a:pPr>
                      <a:r>
                        <a:rPr lang="en-US" altLang="zh-CN" sz="1000"/>
                        <a:t>85.94</a:t>
                      </a:r>
                      <a:endParaRPr lang="en-US" altLang="zh-CN" sz="1000"/>
                    </a:p>
                  </a:txBody>
                  <a:tcPr anchor="ctr" anchorCtr="0"/>
                </a:tc>
                <a:tc>
                  <a:txBody>
                    <a:bodyPr/>
                    <a:p>
                      <a:pPr algn="ctr">
                        <a:buNone/>
                      </a:pPr>
                      <a:r>
                        <a:rPr lang="en-US" altLang="zh-CN" sz="1000"/>
                        <a:t>81.53</a:t>
                      </a:r>
                      <a:endParaRPr lang="en-US" altLang="zh-CN" sz="1000"/>
                    </a:p>
                  </a:txBody>
                  <a:tcPr anchor="ctr" anchorCtr="0"/>
                </a:tc>
                <a:tc>
                  <a:txBody>
                    <a:bodyPr/>
                    <a:p>
                      <a:pPr algn="ctr">
                        <a:buNone/>
                      </a:pPr>
                      <a:r>
                        <a:rPr lang="en-US" altLang="zh-CN" sz="1000"/>
                        <a:t>75.15</a:t>
                      </a:r>
                      <a:endParaRPr lang="en-US" altLang="zh-CN" sz="1000"/>
                    </a:p>
                  </a:txBody>
                  <a:tcPr anchor="ctr" anchorCtr="0"/>
                </a:tc>
                <a:tc>
                  <a:txBody>
                    <a:bodyPr/>
                    <a:p>
                      <a:pPr algn="ctr">
                        <a:buNone/>
                      </a:pPr>
                      <a:r>
                        <a:rPr lang="en-US" altLang="zh-CN" sz="1000"/>
                        <a:t>63.38</a:t>
                      </a:r>
                      <a:endParaRPr lang="en-US" altLang="zh-CN" sz="1000"/>
                    </a:p>
                  </a:txBody>
                  <a:tcPr anchor="ctr" anchorCtr="0"/>
                </a:tc>
                <a:tc>
                  <a:txBody>
                    <a:bodyPr/>
                    <a:p>
                      <a:pPr algn="ctr">
                        <a:buNone/>
                      </a:pPr>
                      <a:r>
                        <a:rPr lang="en-US" altLang="zh-CN" sz="1000"/>
                        <a:t>49.52</a:t>
                      </a:r>
                      <a:endParaRPr lang="en-US" altLang="zh-CN" sz="1000"/>
                    </a:p>
                  </a:txBody>
                  <a:tcPr anchor="ctr" anchorCtr="0"/>
                </a:tc>
                <a:tc>
                  <a:txBody>
                    <a:bodyPr/>
                    <a:p>
                      <a:pPr algn="ctr">
                        <a:buNone/>
                      </a:pPr>
                      <a:r>
                        <a:rPr lang="en-US" altLang="zh-CN" sz="1000"/>
                        <a:t>71.10</a:t>
                      </a:r>
                      <a:endParaRPr lang="en-US" altLang="zh-CN" sz="1000"/>
                    </a:p>
                  </a:txBody>
                  <a:tcPr anchor="ctr" anchorCtr="0"/>
                </a:tc>
              </a:tr>
              <a:tr h="294640">
                <a:tc>
                  <a:txBody>
                    <a:bodyPr/>
                    <a:p>
                      <a:pPr algn="l">
                        <a:buNone/>
                      </a:pPr>
                      <a:r>
                        <a:rPr lang="en-US" altLang="zh-CN" sz="1000">
                          <a:sym typeface="+mn-ea"/>
                        </a:rPr>
                        <a:t>baseline+BiFPN1+TFE1</a:t>
                      </a:r>
                      <a:endParaRPr lang="en-US" altLang="zh-CN" sz="1000" b="0">
                        <a:sym typeface="+mn-ea"/>
                      </a:endParaRPr>
                    </a:p>
                  </a:txBody>
                  <a:tcPr anchor="ctr" anchorCtr="0"/>
                </a:tc>
                <a:tc>
                  <a:txBody>
                    <a:bodyPr/>
                    <a:p>
                      <a:pPr algn="ctr">
                        <a:buNone/>
                      </a:pPr>
                      <a:r>
                        <a:rPr lang="en-US" altLang="zh-CN" sz="1000"/>
                        <a:t>85.48</a:t>
                      </a:r>
                      <a:endParaRPr lang="en-US" altLang="zh-CN" sz="1000"/>
                    </a:p>
                  </a:txBody>
                  <a:tcPr anchor="ctr" anchorCtr="0"/>
                </a:tc>
                <a:tc>
                  <a:txBody>
                    <a:bodyPr/>
                    <a:p>
                      <a:pPr algn="ctr">
                        <a:buNone/>
                      </a:pPr>
                      <a:r>
                        <a:rPr lang="en-US" altLang="zh-CN" sz="1000"/>
                        <a:t>81.12</a:t>
                      </a:r>
                      <a:endParaRPr lang="en-US" altLang="zh-CN" sz="1000"/>
                    </a:p>
                  </a:txBody>
                  <a:tcPr anchor="ctr" anchorCtr="0"/>
                </a:tc>
                <a:tc>
                  <a:txBody>
                    <a:bodyPr/>
                    <a:p>
                      <a:pPr algn="ctr">
                        <a:buNone/>
                      </a:pPr>
                      <a:r>
                        <a:rPr lang="en-US" altLang="zh-CN" sz="1000"/>
                        <a:t>74.16</a:t>
                      </a:r>
                      <a:endParaRPr lang="en-US" altLang="zh-CN" sz="1000"/>
                    </a:p>
                  </a:txBody>
                  <a:tcPr anchor="ctr" anchorCtr="0"/>
                </a:tc>
                <a:tc>
                  <a:txBody>
                    <a:bodyPr/>
                    <a:p>
                      <a:pPr algn="ctr">
                        <a:buNone/>
                      </a:pPr>
                      <a:r>
                        <a:rPr lang="en-US" altLang="zh-CN" sz="1000"/>
                        <a:t>62.95</a:t>
                      </a:r>
                      <a:endParaRPr lang="en-US" altLang="zh-CN" sz="1000"/>
                    </a:p>
                  </a:txBody>
                  <a:tcPr anchor="ctr" anchorCtr="0"/>
                </a:tc>
                <a:tc>
                  <a:txBody>
                    <a:bodyPr/>
                    <a:p>
                      <a:pPr algn="ctr">
                        <a:buNone/>
                      </a:pPr>
                      <a:r>
                        <a:rPr lang="en-US" altLang="zh-CN" sz="1000"/>
                        <a:t>49.91</a:t>
                      </a:r>
                      <a:endParaRPr lang="en-US" altLang="zh-CN" sz="1000"/>
                    </a:p>
                  </a:txBody>
                  <a:tcPr anchor="ctr" anchorCtr="0"/>
                </a:tc>
                <a:tc>
                  <a:txBody>
                    <a:bodyPr/>
                    <a:p>
                      <a:pPr algn="ctr">
                        <a:buNone/>
                      </a:pPr>
                      <a:r>
                        <a:rPr lang="en-US" altLang="zh-CN" sz="1000"/>
                        <a:t>70.73</a:t>
                      </a:r>
                      <a:endParaRPr lang="en-US" altLang="zh-CN" sz="1000"/>
                    </a:p>
                  </a:txBody>
                  <a:tcPr anchor="ctr" anchorCtr="0"/>
                </a:tc>
              </a:tr>
              <a:tr h="294640">
                <a:tc>
                  <a:txBody>
                    <a:bodyPr/>
                    <a:p>
                      <a:pPr algn="l">
                        <a:buNone/>
                      </a:pPr>
                      <a:r>
                        <a:rPr lang="en-US" altLang="zh-CN" sz="1000" b="0">
                          <a:sym typeface="+mn-ea"/>
                        </a:rPr>
                        <a:t>baseline+TFE2</a:t>
                      </a:r>
                      <a:endParaRPr lang="en-US" altLang="zh-CN" sz="1000" b="0">
                        <a:sym typeface="+mn-ea"/>
                      </a:endParaRPr>
                    </a:p>
                  </a:txBody>
                  <a:tcPr anchor="ctr" anchorCtr="0"/>
                </a:tc>
                <a:tc>
                  <a:txBody>
                    <a:bodyPr/>
                    <a:p>
                      <a:pPr algn="ctr">
                        <a:buNone/>
                      </a:pPr>
                      <a:r>
                        <a:rPr lang="en-US" altLang="zh-CN" sz="1000"/>
                        <a:t>85.55</a:t>
                      </a:r>
                      <a:endParaRPr lang="en-US" altLang="zh-CN" sz="1000"/>
                    </a:p>
                  </a:txBody>
                  <a:tcPr anchor="ctr" anchorCtr="0"/>
                </a:tc>
                <a:tc>
                  <a:txBody>
                    <a:bodyPr/>
                    <a:p>
                      <a:pPr algn="ctr">
                        <a:buNone/>
                      </a:pPr>
                      <a:r>
                        <a:rPr lang="en-US" altLang="zh-CN" sz="1000"/>
                        <a:t>81.61</a:t>
                      </a:r>
                      <a:endParaRPr lang="en-US" altLang="zh-CN" sz="1000"/>
                    </a:p>
                  </a:txBody>
                  <a:tcPr anchor="ctr" anchorCtr="0"/>
                </a:tc>
                <a:tc>
                  <a:txBody>
                    <a:bodyPr/>
                    <a:p>
                      <a:pPr algn="ctr">
                        <a:buNone/>
                      </a:pPr>
                      <a:r>
                        <a:rPr lang="en-US" altLang="zh-CN" sz="1000"/>
                        <a:t>74.40</a:t>
                      </a:r>
                      <a:endParaRPr lang="en-US" altLang="zh-CN" sz="1000"/>
                    </a:p>
                  </a:txBody>
                  <a:tcPr anchor="ctr" anchorCtr="0"/>
                </a:tc>
                <a:tc>
                  <a:txBody>
                    <a:bodyPr/>
                    <a:p>
                      <a:pPr algn="ctr">
                        <a:buNone/>
                      </a:pPr>
                      <a:r>
                        <a:rPr lang="en-US" altLang="zh-CN" sz="1000"/>
                        <a:t>64.21</a:t>
                      </a:r>
                      <a:endParaRPr lang="en-US" altLang="zh-CN" sz="1000"/>
                    </a:p>
                  </a:txBody>
                  <a:tcPr anchor="ctr" anchorCtr="0"/>
                </a:tc>
                <a:tc>
                  <a:txBody>
                    <a:bodyPr/>
                    <a:p>
                      <a:pPr algn="ctr">
                        <a:buNone/>
                      </a:pPr>
                      <a:r>
                        <a:rPr lang="en-US" altLang="zh-CN" sz="1000"/>
                        <a:t>48.97</a:t>
                      </a:r>
                      <a:endParaRPr lang="en-US" altLang="zh-CN" sz="1000"/>
                    </a:p>
                  </a:txBody>
                  <a:tcPr anchor="ctr" anchorCtr="0"/>
                </a:tc>
                <a:tc>
                  <a:txBody>
                    <a:bodyPr/>
                    <a:p>
                      <a:pPr algn="ctr">
                        <a:buNone/>
                      </a:pPr>
                      <a:r>
                        <a:rPr lang="en-US" altLang="zh-CN" sz="1000"/>
                        <a:t>70.95</a:t>
                      </a:r>
                      <a:endParaRPr lang="en-US" altLang="zh-CN" sz="1000"/>
                    </a:p>
                  </a:txBody>
                  <a:tcPr anchor="ctr" anchorCtr="0"/>
                </a:tc>
              </a:tr>
              <a:tr h="294640">
                <a:tc>
                  <a:txBody>
                    <a:bodyPr/>
                    <a:p>
                      <a:pPr algn="l">
                        <a:buNone/>
                      </a:pPr>
                      <a:r>
                        <a:rPr lang="en-US" altLang="zh-CN" sz="1000">
                          <a:sym typeface="+mn-ea"/>
                        </a:rPr>
                        <a:t>baseline</a:t>
                      </a:r>
                      <a:r>
                        <a:rPr lang="en-US" altLang="zh-CN" sz="1000">
                          <a:sym typeface="+mn-ea"/>
                        </a:rPr>
                        <a:t>+BiFPN1+TFE2</a:t>
                      </a:r>
                      <a:endParaRPr lang="en-US" altLang="zh-CN" sz="1000" b="0">
                        <a:sym typeface="+mn-ea"/>
                      </a:endParaRPr>
                    </a:p>
                  </a:txBody>
                  <a:tcPr anchor="ctr" anchorCtr="0"/>
                </a:tc>
                <a:tc>
                  <a:txBody>
                    <a:bodyPr/>
                    <a:p>
                      <a:pPr algn="ctr">
                        <a:buNone/>
                      </a:pPr>
                      <a:r>
                        <a:rPr lang="en-US" altLang="zh-CN" sz="1000"/>
                        <a:t>86.32</a:t>
                      </a:r>
                      <a:endParaRPr lang="en-US" altLang="zh-CN" sz="1000"/>
                    </a:p>
                  </a:txBody>
                  <a:tcPr anchor="ctr" anchorCtr="0"/>
                </a:tc>
                <a:tc>
                  <a:txBody>
                    <a:bodyPr/>
                    <a:p>
                      <a:pPr algn="ctr">
                        <a:buNone/>
                      </a:pPr>
                      <a:r>
                        <a:rPr lang="en-US" altLang="zh-CN" sz="1000"/>
                        <a:t>81.22</a:t>
                      </a:r>
                      <a:endParaRPr lang="en-US" altLang="zh-CN" sz="1000"/>
                    </a:p>
                  </a:txBody>
                  <a:tcPr anchor="ctr" anchorCtr="0"/>
                </a:tc>
                <a:tc>
                  <a:txBody>
                    <a:bodyPr/>
                    <a:p>
                      <a:pPr algn="ctr">
                        <a:buNone/>
                      </a:pPr>
                      <a:r>
                        <a:rPr lang="en-US" altLang="zh-CN" sz="1000"/>
                        <a:t>75.44</a:t>
                      </a:r>
                      <a:endParaRPr lang="en-US" altLang="zh-CN" sz="1000"/>
                    </a:p>
                  </a:txBody>
                  <a:tcPr anchor="ctr" anchorCtr="0"/>
                </a:tc>
                <a:tc>
                  <a:txBody>
                    <a:bodyPr/>
                    <a:p>
                      <a:pPr algn="ctr">
                        <a:buNone/>
                      </a:pPr>
                      <a:r>
                        <a:rPr lang="en-US" altLang="zh-CN" sz="1000"/>
                        <a:t>64.91</a:t>
                      </a:r>
                      <a:endParaRPr lang="en-US" altLang="zh-CN" sz="1000"/>
                    </a:p>
                  </a:txBody>
                  <a:tcPr anchor="ctr" anchorCtr="0"/>
                </a:tc>
                <a:tc>
                  <a:txBody>
                    <a:bodyPr/>
                    <a:p>
                      <a:pPr algn="ctr">
                        <a:buNone/>
                      </a:pPr>
                      <a:r>
                        <a:rPr lang="en-US" altLang="zh-CN" sz="1000"/>
                        <a:t>51.05</a:t>
                      </a:r>
                      <a:endParaRPr lang="en-US" altLang="zh-CN" sz="1000"/>
                    </a:p>
                  </a:txBody>
                  <a:tcPr anchor="ctr" anchorCtr="0"/>
                </a:tc>
                <a:tc>
                  <a:txBody>
                    <a:bodyPr/>
                    <a:p>
                      <a:pPr algn="ctr">
                        <a:buNone/>
                      </a:pPr>
                      <a:r>
                        <a:rPr lang="en-US" altLang="zh-CN" sz="1000"/>
                        <a:t>71.79</a:t>
                      </a:r>
                      <a:endParaRPr lang="en-US" altLang="zh-CN" sz="1000"/>
                    </a:p>
                  </a:txBody>
                  <a:tcPr anchor="ctr" anchorCtr="0"/>
                </a:tc>
              </a:tr>
            </a:tbl>
          </a:graphicData>
        </a:graphic>
      </p:graphicFrame>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
        <p:nvSpPr>
          <p:cNvPr id="8" name="文本框 7"/>
          <p:cNvSpPr txBox="1"/>
          <p:nvPr/>
        </p:nvSpPr>
        <p:spPr>
          <a:xfrm>
            <a:off x="8691245" y="4878070"/>
            <a:ext cx="414020" cy="299085"/>
          </a:xfrm>
          <a:prstGeom prst="rect">
            <a:avLst/>
          </a:prstGeom>
          <a:noFill/>
        </p:spPr>
        <p:txBody>
          <a:bodyPr wrap="square" rtlCol="0">
            <a:spAutoFit/>
          </a:bodyPr>
          <a:p>
            <a:r>
              <a:rPr lang="en-US" altLang="zh-CN"/>
              <a:t>14</a:t>
            </a:r>
            <a:endParaRPr lang="en-US" altLang="zh-CN"/>
          </a:p>
        </p:txBody>
      </p:sp>
      <p:sp>
        <p:nvSpPr>
          <p:cNvPr id="10" name="文本框 9"/>
          <p:cNvSpPr txBox="1"/>
          <p:nvPr/>
        </p:nvSpPr>
        <p:spPr>
          <a:xfrm>
            <a:off x="1432560" y="464820"/>
            <a:ext cx="3294380" cy="299085"/>
          </a:xfrm>
          <a:prstGeom prst="rect">
            <a:avLst/>
          </a:prstGeom>
          <a:noFill/>
        </p:spPr>
        <p:txBody>
          <a:bodyPr wrap="square" rtlCol="0">
            <a:spAutoFit/>
          </a:bodyPr>
          <a:p>
            <a:r>
              <a:rPr lang="zh-CN" altLang="en-US"/>
              <a:t>在</a:t>
            </a:r>
            <a:r>
              <a:rPr lang="en-US" altLang="zh-CN"/>
              <a:t>THUMOS14(VideoMAEv2)</a:t>
            </a:r>
            <a:r>
              <a:rPr lang="zh-CN" altLang="en-US"/>
              <a:t>上的性能</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1315085" y="464820"/>
            <a:ext cx="3048000" cy="299085"/>
          </a:xfrm>
          <a:prstGeom prst="rect">
            <a:avLst/>
          </a:prstGeom>
          <a:noFill/>
        </p:spPr>
        <p:txBody>
          <a:bodyPr wrap="square" rtlCol="0">
            <a:spAutoFit/>
          </a:bodyPr>
          <a:p>
            <a:r>
              <a:rPr lang="zh-CN" altLang="en-US"/>
              <a:t>在</a:t>
            </a:r>
            <a:r>
              <a:rPr lang="en-US" altLang="zh-CN"/>
              <a:t>ActivityNet-1.3</a:t>
            </a:r>
            <a:r>
              <a:rPr lang="zh-CN" altLang="en-US"/>
              <a:t>上的性能</a:t>
            </a:r>
            <a:endParaRPr lang="zh-CN" altLang="en-US"/>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graphicFrame>
        <p:nvGraphicFramePr>
          <p:cNvPr id="7" name="表格 6"/>
          <p:cNvGraphicFramePr/>
          <p:nvPr/>
        </p:nvGraphicFramePr>
        <p:xfrm>
          <a:off x="881380" y="1088390"/>
          <a:ext cx="7381875" cy="2205990"/>
        </p:xfrm>
        <a:graphic>
          <a:graphicData uri="http://schemas.openxmlformats.org/drawingml/2006/table">
            <a:tbl>
              <a:tblPr firstRow="1" bandRow="1">
                <a:tableStyleId>{5C22544A-7EE6-4342-B048-85BDC9FD1C3A}</a:tableStyleId>
              </a:tblPr>
              <a:tblGrid>
                <a:gridCol w="1550670"/>
                <a:gridCol w="510540"/>
                <a:gridCol w="514985"/>
                <a:gridCol w="511810"/>
                <a:gridCol w="521335"/>
                <a:gridCol w="521970"/>
                <a:gridCol w="504190"/>
                <a:gridCol w="527685"/>
                <a:gridCol w="522605"/>
                <a:gridCol w="540385"/>
                <a:gridCol w="547370"/>
                <a:gridCol w="608330"/>
              </a:tblGrid>
              <a:tr h="381000">
                <a:tc>
                  <a:txBody>
                    <a:bodyPr/>
                    <a:p>
                      <a:pPr algn="ctr">
                        <a:lnSpc>
                          <a:spcPct val="110000"/>
                        </a:lnSpc>
                        <a:buNone/>
                      </a:pPr>
                      <a:endParaRPr lang="zh-CN" altLang="en-US"/>
                    </a:p>
                  </a:txBody>
                  <a:tcPr anchor="ctr" anchorCtr="0">
                    <a:lnTlToBr w="12700">
                      <a:solidFill>
                        <a:schemeClr val="tx1"/>
                      </a:solidFill>
                      <a:prstDash val="solid"/>
                    </a:lnTlToBr>
                  </a:tcPr>
                </a:tc>
                <a:tc>
                  <a:txBody>
                    <a:bodyPr/>
                    <a:p>
                      <a:pPr algn="ctr">
                        <a:lnSpc>
                          <a:spcPct val="110000"/>
                        </a:lnSpc>
                        <a:buNone/>
                      </a:pPr>
                      <a:r>
                        <a:rPr lang="en-US" altLang="zh-CN" sz="1000"/>
                        <a:t>0.50</a:t>
                      </a:r>
                      <a:endParaRPr lang="en-US" altLang="zh-CN" sz="1000"/>
                    </a:p>
                  </a:txBody>
                  <a:tcPr anchor="ctr" anchorCtr="0"/>
                </a:tc>
                <a:tc>
                  <a:txBody>
                    <a:bodyPr/>
                    <a:p>
                      <a:pPr algn="ctr">
                        <a:lnSpc>
                          <a:spcPct val="110000"/>
                        </a:lnSpc>
                        <a:buNone/>
                      </a:pPr>
                      <a:r>
                        <a:rPr lang="en-US" altLang="zh-CN" sz="1000"/>
                        <a:t>0.55</a:t>
                      </a:r>
                      <a:endParaRPr lang="en-US" altLang="zh-CN" sz="1000"/>
                    </a:p>
                  </a:txBody>
                  <a:tcPr anchor="ctr" anchorCtr="0"/>
                </a:tc>
                <a:tc>
                  <a:txBody>
                    <a:bodyPr/>
                    <a:p>
                      <a:pPr algn="ctr">
                        <a:lnSpc>
                          <a:spcPct val="110000"/>
                        </a:lnSpc>
                        <a:buNone/>
                      </a:pPr>
                      <a:r>
                        <a:rPr lang="en-US" altLang="zh-CN" sz="1000"/>
                        <a:t>0.60</a:t>
                      </a:r>
                      <a:endParaRPr lang="en-US" altLang="zh-CN" sz="1000"/>
                    </a:p>
                  </a:txBody>
                  <a:tcPr anchor="ctr" anchorCtr="0"/>
                </a:tc>
                <a:tc>
                  <a:txBody>
                    <a:bodyPr/>
                    <a:p>
                      <a:pPr algn="ctr">
                        <a:lnSpc>
                          <a:spcPct val="110000"/>
                        </a:lnSpc>
                        <a:buNone/>
                      </a:pPr>
                      <a:r>
                        <a:rPr lang="en-US" altLang="zh-CN" sz="1000"/>
                        <a:t>0.65</a:t>
                      </a:r>
                      <a:endParaRPr lang="en-US" altLang="zh-CN" sz="1000"/>
                    </a:p>
                  </a:txBody>
                  <a:tcPr anchor="ctr" anchorCtr="0"/>
                </a:tc>
                <a:tc>
                  <a:txBody>
                    <a:bodyPr/>
                    <a:p>
                      <a:pPr algn="ctr">
                        <a:lnSpc>
                          <a:spcPct val="110000"/>
                        </a:lnSpc>
                        <a:buNone/>
                      </a:pPr>
                      <a:r>
                        <a:rPr lang="en-US" altLang="zh-CN" sz="1000"/>
                        <a:t>0.70</a:t>
                      </a:r>
                      <a:endParaRPr lang="en-US" altLang="zh-CN" sz="1000"/>
                    </a:p>
                  </a:txBody>
                  <a:tcPr anchor="ctr" anchorCtr="0"/>
                </a:tc>
                <a:tc>
                  <a:txBody>
                    <a:bodyPr/>
                    <a:p>
                      <a:pPr algn="ctr">
                        <a:lnSpc>
                          <a:spcPct val="110000"/>
                        </a:lnSpc>
                        <a:buNone/>
                      </a:pPr>
                      <a:r>
                        <a:rPr lang="en-US" altLang="zh-CN" sz="1000"/>
                        <a:t>0.75</a:t>
                      </a:r>
                      <a:endParaRPr lang="en-US" altLang="zh-CN" sz="1000"/>
                    </a:p>
                  </a:txBody>
                  <a:tcPr anchor="ctr" anchorCtr="0"/>
                </a:tc>
                <a:tc>
                  <a:txBody>
                    <a:bodyPr/>
                    <a:p>
                      <a:pPr algn="ctr">
                        <a:lnSpc>
                          <a:spcPct val="110000"/>
                        </a:lnSpc>
                        <a:buNone/>
                      </a:pPr>
                      <a:r>
                        <a:rPr lang="en-US" altLang="zh-CN" sz="1000"/>
                        <a:t>0.80</a:t>
                      </a:r>
                      <a:endParaRPr lang="en-US" altLang="zh-CN" sz="1000"/>
                    </a:p>
                  </a:txBody>
                  <a:tcPr anchor="ctr" anchorCtr="0"/>
                </a:tc>
                <a:tc>
                  <a:txBody>
                    <a:bodyPr/>
                    <a:p>
                      <a:pPr algn="ctr">
                        <a:lnSpc>
                          <a:spcPct val="110000"/>
                        </a:lnSpc>
                        <a:buNone/>
                      </a:pPr>
                      <a:r>
                        <a:rPr lang="en-US" altLang="zh-CN" sz="1000"/>
                        <a:t>0.85</a:t>
                      </a:r>
                      <a:endParaRPr lang="en-US" altLang="zh-CN" sz="1000"/>
                    </a:p>
                  </a:txBody>
                  <a:tcPr anchor="ctr" anchorCtr="0"/>
                </a:tc>
                <a:tc>
                  <a:txBody>
                    <a:bodyPr/>
                    <a:p>
                      <a:pPr algn="ctr">
                        <a:lnSpc>
                          <a:spcPct val="110000"/>
                        </a:lnSpc>
                        <a:buNone/>
                      </a:pPr>
                      <a:r>
                        <a:rPr lang="en-US" altLang="zh-CN" sz="1000"/>
                        <a:t>0.90</a:t>
                      </a:r>
                      <a:endParaRPr lang="en-US" altLang="zh-CN" sz="1000"/>
                    </a:p>
                  </a:txBody>
                  <a:tcPr anchor="ctr" anchorCtr="0"/>
                </a:tc>
                <a:tc>
                  <a:txBody>
                    <a:bodyPr/>
                    <a:p>
                      <a:pPr algn="ctr">
                        <a:lnSpc>
                          <a:spcPct val="110000"/>
                        </a:lnSpc>
                        <a:buNone/>
                      </a:pPr>
                      <a:r>
                        <a:rPr lang="en-US" altLang="zh-CN" sz="1000"/>
                        <a:t>0.95</a:t>
                      </a:r>
                      <a:endParaRPr lang="en-US" altLang="zh-CN" sz="1000"/>
                    </a:p>
                  </a:txBody>
                  <a:tcPr anchor="ctr" anchorCtr="0"/>
                </a:tc>
                <a:tc>
                  <a:txBody>
                    <a:bodyPr/>
                    <a:p>
                      <a:pPr algn="ctr">
                        <a:lnSpc>
                          <a:spcPct val="110000"/>
                        </a:lnSpc>
                        <a:buNone/>
                      </a:pPr>
                      <a:r>
                        <a:rPr lang="en-US" altLang="zh-CN" sz="1000"/>
                        <a:t>avg</a:t>
                      </a:r>
                      <a:endParaRPr lang="en-US" altLang="zh-CN" sz="1000"/>
                    </a:p>
                  </a:txBody>
                  <a:tcPr anchor="ctr" anchorCtr="0"/>
                </a:tc>
              </a:tr>
              <a:tr h="300990">
                <a:tc>
                  <a:txBody>
                    <a:bodyPr/>
                    <a:p>
                      <a:pPr algn="l">
                        <a:lnSpc>
                          <a:spcPct val="110000"/>
                        </a:lnSpc>
                        <a:buNone/>
                      </a:pPr>
                      <a:r>
                        <a:rPr lang="en-US" altLang="zh-CN" sz="1000">
                          <a:sym typeface="+mn-ea"/>
                        </a:rPr>
                        <a:t>baseline</a:t>
                      </a:r>
                      <a:endParaRPr lang="en-US" altLang="zh-CN" sz="1000"/>
                    </a:p>
                  </a:txBody>
                  <a:tcPr anchor="ctr" anchorCtr="0"/>
                </a:tc>
                <a:tc>
                  <a:txBody>
                    <a:bodyPr/>
                    <a:p>
                      <a:pPr algn="ctr">
                        <a:lnSpc>
                          <a:spcPct val="110000"/>
                        </a:lnSpc>
                        <a:buNone/>
                      </a:pPr>
                      <a:r>
                        <a:rPr lang="en-US" altLang="zh-CN" sz="1000"/>
                        <a:t>53.33</a:t>
                      </a:r>
                      <a:endParaRPr lang="en-US" altLang="zh-CN" sz="1000"/>
                    </a:p>
                  </a:txBody>
                  <a:tcPr anchor="ctr" anchorCtr="0"/>
                </a:tc>
                <a:tc>
                  <a:txBody>
                    <a:bodyPr/>
                    <a:p>
                      <a:pPr algn="ctr">
                        <a:lnSpc>
                          <a:spcPct val="110000"/>
                        </a:lnSpc>
                        <a:buNone/>
                      </a:pPr>
                      <a:r>
                        <a:rPr lang="en-US" altLang="zh-CN" sz="1000"/>
                        <a:t>50.22</a:t>
                      </a:r>
                      <a:endParaRPr lang="en-US" altLang="zh-CN" sz="1000"/>
                    </a:p>
                  </a:txBody>
                  <a:tcPr anchor="ctr" anchorCtr="0"/>
                </a:tc>
                <a:tc>
                  <a:txBody>
                    <a:bodyPr/>
                    <a:p>
                      <a:pPr algn="ctr">
                        <a:lnSpc>
                          <a:spcPct val="110000"/>
                        </a:lnSpc>
                        <a:buNone/>
                      </a:pPr>
                      <a:r>
                        <a:rPr lang="en-US" altLang="zh-CN" sz="1000"/>
                        <a:t>47.23</a:t>
                      </a:r>
                      <a:endParaRPr lang="en-US" altLang="zh-CN" sz="1000"/>
                    </a:p>
                  </a:txBody>
                  <a:tcPr anchor="ctr" anchorCtr="0"/>
                </a:tc>
                <a:tc>
                  <a:txBody>
                    <a:bodyPr/>
                    <a:p>
                      <a:pPr algn="ctr">
                        <a:lnSpc>
                          <a:spcPct val="110000"/>
                        </a:lnSpc>
                        <a:buNone/>
                      </a:pPr>
                      <a:r>
                        <a:rPr lang="en-US" altLang="zh-CN" sz="1000"/>
                        <a:t>44.20</a:t>
                      </a:r>
                      <a:endParaRPr lang="en-US" altLang="zh-CN" sz="1000"/>
                    </a:p>
                  </a:txBody>
                  <a:tcPr anchor="ctr" anchorCtr="0"/>
                </a:tc>
                <a:tc>
                  <a:txBody>
                    <a:bodyPr/>
                    <a:p>
                      <a:pPr algn="ctr">
                        <a:lnSpc>
                          <a:spcPct val="110000"/>
                        </a:lnSpc>
                        <a:buNone/>
                      </a:pPr>
                      <a:r>
                        <a:rPr lang="en-US" altLang="zh-CN" sz="1000"/>
                        <a:t>40.52</a:t>
                      </a:r>
                      <a:endParaRPr lang="en-US" altLang="zh-CN" sz="1000"/>
                    </a:p>
                  </a:txBody>
                  <a:tcPr anchor="ctr" anchorCtr="0"/>
                </a:tc>
                <a:tc>
                  <a:txBody>
                    <a:bodyPr/>
                    <a:p>
                      <a:pPr algn="ctr">
                        <a:lnSpc>
                          <a:spcPct val="110000"/>
                        </a:lnSpc>
                        <a:buNone/>
                      </a:pPr>
                      <a:r>
                        <a:rPr lang="en-US" altLang="zh-CN" sz="1000"/>
                        <a:t>36.24</a:t>
                      </a:r>
                      <a:endParaRPr lang="en-US" altLang="zh-CN" sz="1000"/>
                    </a:p>
                  </a:txBody>
                  <a:tcPr anchor="ctr" anchorCtr="0"/>
                </a:tc>
                <a:tc>
                  <a:txBody>
                    <a:bodyPr/>
                    <a:p>
                      <a:pPr algn="ctr">
                        <a:lnSpc>
                          <a:spcPct val="110000"/>
                        </a:lnSpc>
                        <a:buNone/>
                      </a:pPr>
                      <a:r>
                        <a:rPr lang="en-US" altLang="zh-CN" sz="1000"/>
                        <a:t>31.31</a:t>
                      </a:r>
                      <a:endParaRPr lang="en-US" altLang="zh-CN" sz="1000"/>
                    </a:p>
                  </a:txBody>
                  <a:tcPr anchor="ctr" anchorCtr="0"/>
                </a:tc>
                <a:tc>
                  <a:txBody>
                    <a:bodyPr/>
                    <a:p>
                      <a:pPr algn="ctr">
                        <a:lnSpc>
                          <a:spcPct val="110000"/>
                        </a:lnSpc>
                        <a:buNone/>
                      </a:pPr>
                      <a:r>
                        <a:rPr lang="en-US" altLang="zh-CN" sz="1000"/>
                        <a:t>25.37</a:t>
                      </a:r>
                      <a:endParaRPr lang="en-US" altLang="zh-CN" sz="1000"/>
                    </a:p>
                  </a:txBody>
                  <a:tcPr anchor="ctr" anchorCtr="0"/>
                </a:tc>
                <a:tc>
                  <a:txBody>
                    <a:bodyPr/>
                    <a:p>
                      <a:pPr algn="ctr">
                        <a:lnSpc>
                          <a:spcPct val="110000"/>
                        </a:lnSpc>
                        <a:buNone/>
                      </a:pPr>
                      <a:r>
                        <a:rPr lang="en-US" altLang="zh-CN" sz="1000"/>
                        <a:t>18.27</a:t>
                      </a:r>
                      <a:endParaRPr lang="en-US" altLang="zh-CN" sz="1000"/>
                    </a:p>
                  </a:txBody>
                  <a:tcPr anchor="ctr" anchorCtr="0"/>
                </a:tc>
                <a:tc>
                  <a:txBody>
                    <a:bodyPr/>
                    <a:p>
                      <a:pPr algn="ctr">
                        <a:lnSpc>
                          <a:spcPct val="110000"/>
                        </a:lnSpc>
                        <a:buNone/>
                      </a:pPr>
                      <a:r>
                        <a:rPr lang="en-US" altLang="zh-CN" sz="1000"/>
                        <a:t>7.82</a:t>
                      </a:r>
                      <a:endParaRPr lang="en-US" altLang="zh-CN" sz="1000"/>
                    </a:p>
                  </a:txBody>
                  <a:tcPr anchor="ctr" anchorCtr="0"/>
                </a:tc>
                <a:tc>
                  <a:txBody>
                    <a:bodyPr/>
                    <a:p>
                      <a:pPr algn="ctr">
                        <a:lnSpc>
                          <a:spcPct val="110000"/>
                        </a:lnSpc>
                        <a:buNone/>
                      </a:pPr>
                      <a:r>
                        <a:rPr lang="en-US" altLang="zh-CN" sz="1000"/>
                        <a:t>35.45</a:t>
                      </a:r>
                      <a:endParaRPr lang="en-US" altLang="zh-CN" sz="1000"/>
                    </a:p>
                  </a:txBody>
                  <a:tcPr anchor="ctr" anchorCtr="0"/>
                </a:tc>
              </a:tr>
              <a:tr h="254000">
                <a:tc>
                  <a:txBody>
                    <a:bodyPr/>
                    <a:p>
                      <a:pPr algn="l">
                        <a:buNone/>
                      </a:pPr>
                      <a:r>
                        <a:rPr lang="en-US" altLang="zh-CN" sz="1000">
                          <a:sym typeface="+mn-ea"/>
                        </a:rPr>
                        <a:t>baseline+BiFPN1</a:t>
                      </a:r>
                      <a:endParaRPr lang="en-US" altLang="zh-CN" sz="1000"/>
                    </a:p>
                  </a:txBody>
                  <a:tcPr/>
                </a:tc>
                <a:tc>
                  <a:txBody>
                    <a:bodyPr/>
                    <a:p>
                      <a:pPr algn="ctr">
                        <a:buNone/>
                      </a:pPr>
                      <a:r>
                        <a:rPr lang="en-US" altLang="zh-CN" sz="1000"/>
                        <a:t>53.42</a:t>
                      </a:r>
                      <a:endParaRPr lang="en-US" altLang="zh-CN" sz="1000"/>
                    </a:p>
                  </a:txBody>
                  <a:tcPr anchor="ctr" anchorCtr="0"/>
                </a:tc>
                <a:tc>
                  <a:txBody>
                    <a:bodyPr/>
                    <a:p>
                      <a:pPr algn="ctr">
                        <a:buNone/>
                      </a:pPr>
                      <a:r>
                        <a:rPr lang="en-US" altLang="zh-CN" sz="1000"/>
                        <a:t>50.43</a:t>
                      </a:r>
                      <a:endParaRPr lang="en-US" altLang="zh-CN" sz="1000"/>
                    </a:p>
                  </a:txBody>
                  <a:tcPr anchor="ctr" anchorCtr="0"/>
                </a:tc>
                <a:tc>
                  <a:txBody>
                    <a:bodyPr/>
                    <a:p>
                      <a:pPr algn="ctr">
                        <a:buNone/>
                      </a:pPr>
                      <a:r>
                        <a:rPr lang="en-US" altLang="zh-CN" sz="1000"/>
                        <a:t>47.12</a:t>
                      </a:r>
                      <a:endParaRPr lang="en-US" altLang="zh-CN" sz="1000"/>
                    </a:p>
                  </a:txBody>
                  <a:tcPr anchor="ctr" anchorCtr="0"/>
                </a:tc>
                <a:tc>
                  <a:txBody>
                    <a:bodyPr/>
                    <a:p>
                      <a:pPr algn="ctr">
                        <a:buNone/>
                      </a:pPr>
                      <a:r>
                        <a:rPr lang="en-US" altLang="zh-CN" sz="1000"/>
                        <a:t>44.06</a:t>
                      </a:r>
                      <a:endParaRPr lang="en-US" altLang="zh-CN" sz="1000"/>
                    </a:p>
                  </a:txBody>
                  <a:tcPr anchor="ctr" anchorCtr="0"/>
                </a:tc>
                <a:tc>
                  <a:txBody>
                    <a:bodyPr/>
                    <a:p>
                      <a:pPr algn="ctr">
                        <a:buNone/>
                      </a:pPr>
                      <a:r>
                        <a:rPr lang="en-US" altLang="zh-CN" sz="1000"/>
                        <a:t>40.66</a:t>
                      </a:r>
                      <a:endParaRPr lang="en-US" altLang="zh-CN" sz="1000"/>
                    </a:p>
                  </a:txBody>
                  <a:tcPr anchor="ctr" anchorCtr="0"/>
                </a:tc>
                <a:tc>
                  <a:txBody>
                    <a:bodyPr/>
                    <a:p>
                      <a:pPr algn="ctr">
                        <a:buNone/>
                      </a:pPr>
                      <a:r>
                        <a:rPr lang="en-US" altLang="zh-CN" sz="1000"/>
                        <a:t>36.43</a:t>
                      </a:r>
                      <a:endParaRPr lang="en-US" altLang="zh-CN" sz="1000"/>
                    </a:p>
                  </a:txBody>
                  <a:tcPr anchor="ctr" anchorCtr="0"/>
                </a:tc>
                <a:tc>
                  <a:txBody>
                    <a:bodyPr/>
                    <a:p>
                      <a:pPr algn="ctr">
                        <a:buNone/>
                      </a:pPr>
                      <a:r>
                        <a:rPr lang="en-US" altLang="zh-CN" sz="1000"/>
                        <a:t>31.41</a:t>
                      </a:r>
                      <a:endParaRPr lang="en-US" altLang="zh-CN" sz="1000"/>
                    </a:p>
                  </a:txBody>
                  <a:tcPr anchor="ctr" anchorCtr="0"/>
                </a:tc>
                <a:tc>
                  <a:txBody>
                    <a:bodyPr/>
                    <a:p>
                      <a:pPr algn="ctr">
                        <a:buNone/>
                      </a:pPr>
                      <a:r>
                        <a:rPr lang="en-US" altLang="zh-CN" sz="1000"/>
                        <a:t>25.02</a:t>
                      </a:r>
                      <a:endParaRPr lang="en-US" altLang="zh-CN" sz="1000"/>
                    </a:p>
                  </a:txBody>
                  <a:tcPr anchor="ctr" anchorCtr="0"/>
                </a:tc>
                <a:tc>
                  <a:txBody>
                    <a:bodyPr/>
                    <a:p>
                      <a:pPr algn="ctr">
                        <a:buNone/>
                      </a:pPr>
                      <a:r>
                        <a:rPr lang="en-US" altLang="zh-CN" sz="1000"/>
                        <a:t>17.99</a:t>
                      </a:r>
                      <a:endParaRPr lang="en-US" altLang="zh-CN" sz="1000"/>
                    </a:p>
                  </a:txBody>
                  <a:tcPr anchor="ctr" anchorCtr="0"/>
                </a:tc>
                <a:tc>
                  <a:txBody>
                    <a:bodyPr/>
                    <a:p>
                      <a:pPr algn="ctr">
                        <a:buNone/>
                      </a:pPr>
                      <a:r>
                        <a:rPr lang="en-US" altLang="zh-CN" sz="1000"/>
                        <a:t>7.99</a:t>
                      </a:r>
                      <a:endParaRPr lang="en-US" altLang="zh-CN" sz="1000"/>
                    </a:p>
                  </a:txBody>
                  <a:tcPr anchor="ctr" anchorCtr="0"/>
                </a:tc>
                <a:tc>
                  <a:txBody>
                    <a:bodyPr/>
                    <a:p>
                      <a:pPr algn="ctr">
                        <a:buNone/>
                      </a:pPr>
                      <a:r>
                        <a:rPr lang="en-US" altLang="zh-CN" sz="1000"/>
                        <a:t>35.45</a:t>
                      </a:r>
                      <a:endParaRPr lang="en-US" altLang="zh-CN" sz="1000"/>
                    </a:p>
                  </a:txBody>
                  <a:tcPr anchor="ctr" anchorCtr="0"/>
                </a:tc>
              </a:tr>
              <a:tr h="254000">
                <a:tc>
                  <a:txBody>
                    <a:bodyPr/>
                    <a:p>
                      <a:pPr algn="l">
                        <a:buNone/>
                      </a:pPr>
                      <a:r>
                        <a:rPr lang="en-US" altLang="zh-CN" sz="1000">
                          <a:sym typeface="+mn-ea"/>
                        </a:rPr>
                        <a:t>baseline+TFE1</a:t>
                      </a:r>
                      <a:endParaRPr lang="en-US" altLang="zh-CN" sz="1000"/>
                    </a:p>
                  </a:txBody>
                  <a:tcPr/>
                </a:tc>
                <a:tc>
                  <a:txBody>
                    <a:bodyPr/>
                    <a:p>
                      <a:pPr algn="ctr">
                        <a:buNone/>
                      </a:pPr>
                      <a:r>
                        <a:rPr lang="en-US" altLang="zh-CN" sz="1000"/>
                        <a:t>54.73</a:t>
                      </a:r>
                      <a:endParaRPr lang="en-US" altLang="zh-CN" sz="1000"/>
                    </a:p>
                  </a:txBody>
                  <a:tcPr anchor="ctr" anchorCtr="0"/>
                </a:tc>
                <a:tc>
                  <a:txBody>
                    <a:bodyPr/>
                    <a:p>
                      <a:pPr algn="ctr">
                        <a:buNone/>
                      </a:pPr>
                      <a:r>
                        <a:rPr lang="en-US" altLang="zh-CN" sz="1000"/>
                        <a:t>51.63</a:t>
                      </a:r>
                      <a:endParaRPr lang="en-US" altLang="zh-CN" sz="1000"/>
                    </a:p>
                  </a:txBody>
                  <a:tcPr anchor="ctr" anchorCtr="0"/>
                </a:tc>
                <a:tc>
                  <a:txBody>
                    <a:bodyPr/>
                    <a:p>
                      <a:pPr algn="ctr">
                        <a:buNone/>
                      </a:pPr>
                      <a:r>
                        <a:rPr lang="en-US" altLang="zh-CN" sz="1000"/>
                        <a:t>48.41</a:t>
                      </a:r>
                      <a:endParaRPr lang="en-US" altLang="zh-CN" sz="1000"/>
                    </a:p>
                  </a:txBody>
                  <a:tcPr anchor="ctr" anchorCtr="0"/>
                </a:tc>
                <a:tc>
                  <a:txBody>
                    <a:bodyPr/>
                    <a:p>
                      <a:pPr algn="ctr">
                        <a:buNone/>
                      </a:pPr>
                      <a:r>
                        <a:rPr lang="en-US" altLang="zh-CN" sz="1000"/>
                        <a:t>45.36</a:t>
                      </a:r>
                      <a:endParaRPr lang="en-US" altLang="zh-CN" sz="1000"/>
                    </a:p>
                  </a:txBody>
                  <a:tcPr anchor="ctr" anchorCtr="0"/>
                </a:tc>
                <a:tc>
                  <a:txBody>
                    <a:bodyPr/>
                    <a:p>
                      <a:pPr algn="ctr">
                        <a:buNone/>
                      </a:pPr>
                      <a:r>
                        <a:rPr lang="en-US" altLang="zh-CN" sz="1000"/>
                        <a:t>42.01</a:t>
                      </a:r>
                      <a:endParaRPr lang="en-US" altLang="zh-CN" sz="1000"/>
                    </a:p>
                  </a:txBody>
                  <a:tcPr anchor="ctr" anchorCtr="0"/>
                </a:tc>
                <a:tc>
                  <a:txBody>
                    <a:bodyPr/>
                    <a:p>
                      <a:pPr algn="ctr">
                        <a:buNone/>
                      </a:pPr>
                      <a:r>
                        <a:rPr lang="en-US" altLang="zh-CN" sz="1000"/>
                        <a:t>37.60</a:t>
                      </a:r>
                      <a:endParaRPr lang="en-US" altLang="zh-CN" sz="1000"/>
                    </a:p>
                  </a:txBody>
                  <a:tcPr anchor="ctr" anchorCtr="0"/>
                </a:tc>
                <a:tc>
                  <a:txBody>
                    <a:bodyPr/>
                    <a:p>
                      <a:pPr algn="ctr">
                        <a:buNone/>
                      </a:pPr>
                      <a:r>
                        <a:rPr lang="en-US" altLang="zh-CN" sz="1000"/>
                        <a:t>32.48</a:t>
                      </a:r>
                      <a:endParaRPr lang="en-US" altLang="zh-CN" sz="1000"/>
                    </a:p>
                  </a:txBody>
                  <a:tcPr anchor="ctr" anchorCtr="0"/>
                </a:tc>
                <a:tc>
                  <a:txBody>
                    <a:bodyPr/>
                    <a:p>
                      <a:pPr algn="ctr">
                        <a:buNone/>
                      </a:pPr>
                      <a:r>
                        <a:rPr lang="en-US" altLang="zh-CN" sz="1000"/>
                        <a:t>26.21</a:t>
                      </a:r>
                      <a:endParaRPr lang="en-US" altLang="zh-CN" sz="1000"/>
                    </a:p>
                  </a:txBody>
                  <a:tcPr anchor="ctr" anchorCtr="0"/>
                </a:tc>
                <a:tc>
                  <a:txBody>
                    <a:bodyPr/>
                    <a:p>
                      <a:pPr algn="ctr">
                        <a:buNone/>
                      </a:pPr>
                      <a:r>
                        <a:rPr lang="en-US" altLang="zh-CN" sz="1000"/>
                        <a:t>18.64</a:t>
                      </a:r>
                      <a:endParaRPr lang="en-US" altLang="zh-CN" sz="1000"/>
                    </a:p>
                  </a:txBody>
                  <a:tcPr anchor="ctr" anchorCtr="0"/>
                </a:tc>
                <a:tc>
                  <a:txBody>
                    <a:bodyPr/>
                    <a:p>
                      <a:pPr algn="ctr">
                        <a:buNone/>
                      </a:pPr>
                      <a:r>
                        <a:rPr lang="en-US" altLang="zh-CN" sz="1000"/>
                        <a:t>8.13</a:t>
                      </a:r>
                      <a:endParaRPr lang="en-US" altLang="zh-CN" sz="1000"/>
                    </a:p>
                  </a:txBody>
                  <a:tcPr anchor="ctr" anchorCtr="0"/>
                </a:tc>
                <a:tc>
                  <a:txBody>
                    <a:bodyPr/>
                    <a:p>
                      <a:pPr algn="ctr">
                        <a:buNone/>
                      </a:pPr>
                      <a:r>
                        <a:rPr lang="en-US" altLang="zh-CN" sz="1000"/>
                        <a:t>36.52</a:t>
                      </a:r>
                      <a:endParaRPr lang="en-US" altLang="zh-CN" sz="1000"/>
                    </a:p>
                  </a:txBody>
                  <a:tcPr anchor="ctr" anchorCtr="0"/>
                </a:tc>
              </a:tr>
              <a:tr h="254000">
                <a:tc>
                  <a:txBody>
                    <a:bodyPr/>
                    <a:p>
                      <a:pPr algn="l">
                        <a:buNone/>
                      </a:pPr>
                      <a:r>
                        <a:rPr lang="en-US" altLang="zh-CN" sz="1000">
                          <a:sym typeface="+mn-ea"/>
                        </a:rPr>
                        <a:t>baseline+BiFPN1+TFE1</a:t>
                      </a:r>
                      <a:endParaRPr lang="en-US" altLang="zh-CN" sz="1000"/>
                    </a:p>
                  </a:txBody>
                  <a:tcPr/>
                </a:tc>
                <a:tc>
                  <a:txBody>
                    <a:bodyPr/>
                    <a:p>
                      <a:pPr algn="ctr">
                        <a:buNone/>
                      </a:pPr>
                      <a:r>
                        <a:rPr lang="en-US" altLang="zh-CN" sz="1000"/>
                        <a:t>54.80</a:t>
                      </a:r>
                      <a:endParaRPr lang="en-US" altLang="zh-CN" sz="1000"/>
                    </a:p>
                  </a:txBody>
                  <a:tcPr anchor="ctr" anchorCtr="0"/>
                </a:tc>
                <a:tc>
                  <a:txBody>
                    <a:bodyPr/>
                    <a:p>
                      <a:pPr algn="ctr">
                        <a:buNone/>
                      </a:pPr>
                      <a:r>
                        <a:rPr lang="en-US" altLang="zh-CN" sz="1000"/>
                        <a:t>51.70</a:t>
                      </a:r>
                      <a:endParaRPr lang="en-US" altLang="zh-CN" sz="1000"/>
                    </a:p>
                  </a:txBody>
                  <a:tcPr anchor="ctr" anchorCtr="0"/>
                </a:tc>
                <a:tc>
                  <a:txBody>
                    <a:bodyPr/>
                    <a:p>
                      <a:pPr algn="ctr">
                        <a:buNone/>
                      </a:pPr>
                      <a:r>
                        <a:rPr lang="en-US" altLang="zh-CN" sz="1000"/>
                        <a:t>48.43</a:t>
                      </a:r>
                      <a:endParaRPr lang="en-US" altLang="zh-CN" sz="1000"/>
                    </a:p>
                  </a:txBody>
                  <a:tcPr anchor="ctr" anchorCtr="0"/>
                </a:tc>
                <a:tc>
                  <a:txBody>
                    <a:bodyPr/>
                    <a:p>
                      <a:pPr algn="ctr">
                        <a:buNone/>
                      </a:pPr>
                      <a:r>
                        <a:rPr lang="en-US" altLang="zh-CN" sz="1000"/>
                        <a:t>45.31</a:t>
                      </a:r>
                      <a:endParaRPr lang="en-US" altLang="zh-CN" sz="1000"/>
                    </a:p>
                  </a:txBody>
                  <a:tcPr anchor="ctr" anchorCtr="0"/>
                </a:tc>
                <a:tc>
                  <a:txBody>
                    <a:bodyPr/>
                    <a:p>
                      <a:pPr algn="ctr">
                        <a:buNone/>
                      </a:pPr>
                      <a:r>
                        <a:rPr lang="en-US" altLang="zh-CN" sz="1000"/>
                        <a:t>41.99</a:t>
                      </a:r>
                      <a:endParaRPr lang="en-US" altLang="zh-CN" sz="1000"/>
                    </a:p>
                  </a:txBody>
                  <a:tcPr anchor="ctr" anchorCtr="0"/>
                </a:tc>
                <a:tc>
                  <a:txBody>
                    <a:bodyPr/>
                    <a:p>
                      <a:pPr algn="ctr">
                        <a:buNone/>
                      </a:pPr>
                      <a:r>
                        <a:rPr lang="en-US" altLang="zh-CN" sz="1000"/>
                        <a:t>37.51</a:t>
                      </a:r>
                      <a:endParaRPr lang="en-US" altLang="zh-CN" sz="1000"/>
                    </a:p>
                  </a:txBody>
                  <a:tcPr anchor="ctr" anchorCtr="0"/>
                </a:tc>
                <a:tc>
                  <a:txBody>
                    <a:bodyPr/>
                    <a:p>
                      <a:pPr algn="ctr">
                        <a:buNone/>
                      </a:pPr>
                      <a:r>
                        <a:rPr lang="en-US" altLang="zh-CN" sz="1000"/>
                        <a:t>32.77</a:t>
                      </a:r>
                      <a:endParaRPr lang="en-US" altLang="zh-CN" sz="1000"/>
                    </a:p>
                  </a:txBody>
                  <a:tcPr anchor="ctr" anchorCtr="0"/>
                </a:tc>
                <a:tc>
                  <a:txBody>
                    <a:bodyPr/>
                    <a:p>
                      <a:pPr algn="ctr">
                        <a:buNone/>
                      </a:pPr>
                      <a:r>
                        <a:rPr lang="en-US" altLang="zh-CN" sz="1000"/>
                        <a:t>26.25</a:t>
                      </a:r>
                      <a:endParaRPr lang="en-US" altLang="zh-CN" sz="1000"/>
                    </a:p>
                  </a:txBody>
                  <a:tcPr anchor="ctr" anchorCtr="0"/>
                </a:tc>
                <a:tc>
                  <a:txBody>
                    <a:bodyPr/>
                    <a:p>
                      <a:pPr algn="ctr">
                        <a:buNone/>
                      </a:pPr>
                      <a:r>
                        <a:rPr lang="en-US" altLang="zh-CN" sz="1000"/>
                        <a:t>18.70</a:t>
                      </a:r>
                      <a:endParaRPr lang="en-US" altLang="zh-CN" sz="1000"/>
                    </a:p>
                  </a:txBody>
                  <a:tcPr anchor="ctr" anchorCtr="0"/>
                </a:tc>
                <a:tc>
                  <a:txBody>
                    <a:bodyPr/>
                    <a:p>
                      <a:pPr algn="ctr">
                        <a:buNone/>
                      </a:pPr>
                      <a:r>
                        <a:rPr lang="en-US" altLang="zh-CN" sz="1000"/>
                        <a:t>8.21</a:t>
                      </a:r>
                      <a:endParaRPr lang="en-US" altLang="zh-CN" sz="1000"/>
                    </a:p>
                  </a:txBody>
                  <a:tcPr anchor="ctr" anchorCtr="0"/>
                </a:tc>
                <a:tc>
                  <a:txBody>
                    <a:bodyPr/>
                    <a:p>
                      <a:pPr algn="ctr">
                        <a:buNone/>
                      </a:pPr>
                      <a:r>
                        <a:rPr lang="en-US" altLang="zh-CN" sz="1000"/>
                        <a:t>36.57</a:t>
                      </a:r>
                      <a:endParaRPr lang="en-US" altLang="zh-CN" sz="1000"/>
                    </a:p>
                  </a:txBody>
                  <a:tcPr anchor="ctr" anchorCtr="0"/>
                </a:tc>
              </a:tr>
              <a:tr h="254000">
                <a:tc>
                  <a:txBody>
                    <a:bodyPr/>
                    <a:p>
                      <a:pPr algn="l">
                        <a:buNone/>
                      </a:pPr>
                      <a:r>
                        <a:rPr lang="en-US" altLang="zh-CN" sz="1000" b="0">
                          <a:sym typeface="+mn-ea"/>
                        </a:rPr>
                        <a:t>baseline+TFE2</a:t>
                      </a:r>
                      <a:endParaRPr lang="en-US" altLang="zh-CN" sz="1000" b="0">
                        <a:sym typeface="+mn-ea"/>
                      </a:endParaRPr>
                    </a:p>
                  </a:txBody>
                  <a:tcPr anchor="ctr" anchorCtr="0"/>
                </a:tc>
                <a:tc>
                  <a:txBody>
                    <a:bodyPr/>
                    <a:p>
                      <a:pPr algn="ctr">
                        <a:buNone/>
                      </a:pPr>
                      <a:r>
                        <a:rPr lang="en-US" altLang="zh-CN" sz="1000"/>
                        <a:t>55.04</a:t>
                      </a:r>
                      <a:endParaRPr lang="en-US" altLang="zh-CN" sz="1000"/>
                    </a:p>
                  </a:txBody>
                  <a:tcPr anchor="ctr" anchorCtr="0"/>
                </a:tc>
                <a:tc>
                  <a:txBody>
                    <a:bodyPr/>
                    <a:p>
                      <a:pPr algn="ctr">
                        <a:buNone/>
                      </a:pPr>
                      <a:r>
                        <a:rPr lang="en-US" altLang="zh-CN" sz="1000"/>
                        <a:t>52.03</a:t>
                      </a:r>
                      <a:endParaRPr lang="en-US" altLang="zh-CN" sz="1000"/>
                    </a:p>
                  </a:txBody>
                  <a:tcPr anchor="ctr" anchorCtr="0"/>
                </a:tc>
                <a:tc>
                  <a:txBody>
                    <a:bodyPr/>
                    <a:p>
                      <a:pPr algn="ctr">
                        <a:buNone/>
                      </a:pPr>
                      <a:r>
                        <a:rPr lang="en-US" altLang="zh-CN" sz="1000"/>
                        <a:t>48.79</a:t>
                      </a:r>
                      <a:endParaRPr lang="en-US" altLang="zh-CN" sz="1000"/>
                    </a:p>
                  </a:txBody>
                  <a:tcPr anchor="ctr" anchorCtr="0"/>
                </a:tc>
                <a:tc>
                  <a:txBody>
                    <a:bodyPr/>
                    <a:p>
                      <a:pPr algn="ctr">
                        <a:buNone/>
                      </a:pPr>
                      <a:r>
                        <a:rPr lang="en-US" altLang="zh-CN" sz="1000"/>
                        <a:t>45.50</a:t>
                      </a:r>
                      <a:endParaRPr lang="en-US" altLang="zh-CN" sz="1000"/>
                    </a:p>
                  </a:txBody>
                  <a:tcPr anchor="ctr" anchorCtr="0"/>
                </a:tc>
                <a:tc>
                  <a:txBody>
                    <a:bodyPr/>
                    <a:p>
                      <a:pPr algn="ctr">
                        <a:buNone/>
                      </a:pPr>
                      <a:r>
                        <a:rPr lang="en-US" altLang="zh-CN" sz="1000"/>
                        <a:t>42.21</a:t>
                      </a:r>
                      <a:endParaRPr lang="en-US" altLang="zh-CN" sz="1000"/>
                    </a:p>
                  </a:txBody>
                  <a:tcPr anchor="ctr" anchorCtr="0"/>
                </a:tc>
                <a:tc>
                  <a:txBody>
                    <a:bodyPr/>
                    <a:p>
                      <a:pPr algn="ctr">
                        <a:buNone/>
                      </a:pPr>
                      <a:r>
                        <a:rPr lang="en-US" altLang="zh-CN" sz="1000"/>
                        <a:t>37.78</a:t>
                      </a:r>
                      <a:endParaRPr lang="en-US" altLang="zh-CN" sz="1000"/>
                    </a:p>
                  </a:txBody>
                  <a:tcPr anchor="ctr" anchorCtr="0"/>
                </a:tc>
                <a:tc>
                  <a:txBody>
                    <a:bodyPr/>
                    <a:p>
                      <a:pPr algn="ctr">
                        <a:buNone/>
                      </a:pPr>
                      <a:r>
                        <a:rPr lang="en-US" altLang="zh-CN" sz="1000"/>
                        <a:t>32.89</a:t>
                      </a:r>
                      <a:endParaRPr lang="en-US" altLang="zh-CN" sz="1000"/>
                    </a:p>
                  </a:txBody>
                  <a:tcPr anchor="ctr" anchorCtr="0"/>
                </a:tc>
                <a:tc>
                  <a:txBody>
                    <a:bodyPr/>
                    <a:p>
                      <a:pPr algn="ctr">
                        <a:buNone/>
                      </a:pPr>
                      <a:r>
                        <a:rPr lang="en-US" altLang="zh-CN" sz="1000"/>
                        <a:t>26.43</a:t>
                      </a:r>
                      <a:endParaRPr lang="en-US" altLang="zh-CN" sz="1000"/>
                    </a:p>
                  </a:txBody>
                  <a:tcPr anchor="ctr" anchorCtr="0"/>
                </a:tc>
                <a:tc>
                  <a:txBody>
                    <a:bodyPr/>
                    <a:p>
                      <a:pPr algn="ctr">
                        <a:buNone/>
                      </a:pPr>
                      <a:r>
                        <a:rPr lang="en-US" altLang="zh-CN" sz="1000"/>
                        <a:t>18.97</a:t>
                      </a:r>
                      <a:endParaRPr lang="en-US" altLang="zh-CN" sz="1000"/>
                    </a:p>
                  </a:txBody>
                  <a:tcPr anchor="ctr" anchorCtr="0"/>
                </a:tc>
                <a:tc>
                  <a:txBody>
                    <a:bodyPr/>
                    <a:p>
                      <a:pPr algn="ctr">
                        <a:buNone/>
                      </a:pPr>
                      <a:r>
                        <a:rPr lang="en-US" altLang="zh-CN" sz="1000"/>
                        <a:t>8.47</a:t>
                      </a:r>
                      <a:endParaRPr lang="en-US" altLang="zh-CN" sz="1000"/>
                    </a:p>
                  </a:txBody>
                  <a:tcPr anchor="ctr" anchorCtr="0"/>
                </a:tc>
                <a:tc>
                  <a:txBody>
                    <a:bodyPr/>
                    <a:p>
                      <a:pPr algn="ctr">
                        <a:buNone/>
                      </a:pPr>
                      <a:r>
                        <a:rPr lang="en-US" altLang="zh-CN" sz="1000"/>
                        <a:t>36.81</a:t>
                      </a:r>
                      <a:endParaRPr lang="en-US" altLang="zh-CN" sz="1000"/>
                    </a:p>
                  </a:txBody>
                  <a:tcPr anchor="ctr" anchorCtr="0"/>
                </a:tc>
              </a:tr>
              <a:tr h="254000">
                <a:tc>
                  <a:txBody>
                    <a:bodyPr/>
                    <a:p>
                      <a:pPr algn="l">
                        <a:buNone/>
                      </a:pPr>
                      <a:r>
                        <a:rPr lang="en-US" altLang="zh-CN" sz="1000">
                          <a:sym typeface="+mn-ea"/>
                        </a:rPr>
                        <a:t>baseline</a:t>
                      </a:r>
                      <a:r>
                        <a:rPr lang="en-US" altLang="zh-CN" sz="1000">
                          <a:sym typeface="+mn-ea"/>
                        </a:rPr>
                        <a:t>+BiFPN1+TFE2</a:t>
                      </a:r>
                      <a:endParaRPr lang="en-US" altLang="zh-CN" sz="1000" b="0">
                        <a:sym typeface="+mn-ea"/>
                      </a:endParaRPr>
                    </a:p>
                  </a:txBody>
                  <a:tcPr anchor="ctr" anchorCtr="0"/>
                </a:tc>
                <a:tc>
                  <a:txBody>
                    <a:bodyPr/>
                    <a:p>
                      <a:pPr algn="ctr">
                        <a:buNone/>
                      </a:pPr>
                      <a:r>
                        <a:rPr lang="en-US" altLang="zh-CN" sz="1000"/>
                        <a:t>55.01</a:t>
                      </a:r>
                      <a:endParaRPr lang="en-US" altLang="zh-CN" sz="1000"/>
                    </a:p>
                  </a:txBody>
                  <a:tcPr anchor="ctr" anchorCtr="0"/>
                </a:tc>
                <a:tc>
                  <a:txBody>
                    <a:bodyPr/>
                    <a:p>
                      <a:pPr algn="ctr">
                        <a:buNone/>
                      </a:pPr>
                      <a:r>
                        <a:rPr lang="en-US" altLang="zh-CN" sz="1000"/>
                        <a:t>52.02</a:t>
                      </a:r>
                      <a:endParaRPr lang="en-US" altLang="zh-CN" sz="1000"/>
                    </a:p>
                  </a:txBody>
                  <a:tcPr anchor="ctr" anchorCtr="0"/>
                </a:tc>
                <a:tc>
                  <a:txBody>
                    <a:bodyPr/>
                    <a:p>
                      <a:pPr algn="ctr">
                        <a:buNone/>
                      </a:pPr>
                      <a:r>
                        <a:rPr lang="en-US" altLang="zh-CN" sz="1000"/>
                        <a:t>48.53</a:t>
                      </a:r>
                      <a:endParaRPr lang="en-US" altLang="zh-CN" sz="1000"/>
                    </a:p>
                  </a:txBody>
                  <a:tcPr anchor="ctr" anchorCtr="0"/>
                </a:tc>
                <a:tc>
                  <a:txBody>
                    <a:bodyPr/>
                    <a:p>
                      <a:pPr algn="ctr">
                        <a:buNone/>
                      </a:pPr>
                      <a:r>
                        <a:rPr lang="en-US" altLang="zh-CN" sz="1000"/>
                        <a:t>45.53</a:t>
                      </a:r>
                      <a:endParaRPr lang="en-US" altLang="zh-CN" sz="1000"/>
                    </a:p>
                  </a:txBody>
                  <a:tcPr anchor="ctr" anchorCtr="0"/>
                </a:tc>
                <a:tc>
                  <a:txBody>
                    <a:bodyPr/>
                    <a:p>
                      <a:pPr algn="ctr">
                        <a:buNone/>
                      </a:pPr>
                      <a:r>
                        <a:rPr lang="en-US" altLang="zh-CN" sz="1000"/>
                        <a:t>42.31</a:t>
                      </a:r>
                      <a:endParaRPr lang="en-US" altLang="zh-CN" sz="1000"/>
                    </a:p>
                  </a:txBody>
                  <a:tcPr anchor="ctr" anchorCtr="0"/>
                </a:tc>
                <a:tc>
                  <a:txBody>
                    <a:bodyPr/>
                    <a:p>
                      <a:pPr algn="ctr">
                        <a:buNone/>
                      </a:pPr>
                      <a:r>
                        <a:rPr lang="en-US" altLang="zh-CN" sz="1000"/>
                        <a:t>37.79</a:t>
                      </a:r>
                      <a:endParaRPr lang="en-US" altLang="zh-CN" sz="1000"/>
                    </a:p>
                  </a:txBody>
                  <a:tcPr anchor="ctr" anchorCtr="0"/>
                </a:tc>
                <a:tc>
                  <a:txBody>
                    <a:bodyPr/>
                    <a:p>
                      <a:pPr algn="ctr">
                        <a:buNone/>
                      </a:pPr>
                      <a:r>
                        <a:rPr lang="en-US" altLang="zh-CN" sz="1000"/>
                        <a:t>32.97</a:t>
                      </a:r>
                      <a:endParaRPr lang="en-US" altLang="zh-CN" sz="1000"/>
                    </a:p>
                  </a:txBody>
                  <a:tcPr anchor="ctr" anchorCtr="0"/>
                </a:tc>
                <a:tc>
                  <a:txBody>
                    <a:bodyPr/>
                    <a:p>
                      <a:pPr algn="ctr">
                        <a:buNone/>
                      </a:pPr>
                      <a:r>
                        <a:rPr lang="en-US" altLang="zh-CN" sz="1000"/>
                        <a:t>26.32</a:t>
                      </a:r>
                      <a:endParaRPr lang="en-US" altLang="zh-CN" sz="1000"/>
                    </a:p>
                  </a:txBody>
                  <a:tcPr anchor="ctr" anchorCtr="0"/>
                </a:tc>
                <a:tc>
                  <a:txBody>
                    <a:bodyPr/>
                    <a:p>
                      <a:pPr algn="ctr">
                        <a:buNone/>
                      </a:pPr>
                      <a:r>
                        <a:rPr lang="en-US" altLang="zh-CN" sz="1000"/>
                        <a:t>18.80</a:t>
                      </a:r>
                      <a:endParaRPr lang="en-US" altLang="zh-CN" sz="1000"/>
                    </a:p>
                  </a:txBody>
                  <a:tcPr anchor="ctr" anchorCtr="0"/>
                </a:tc>
                <a:tc>
                  <a:txBody>
                    <a:bodyPr/>
                    <a:p>
                      <a:pPr algn="ctr">
                        <a:buNone/>
                      </a:pPr>
                      <a:r>
                        <a:rPr lang="en-US" altLang="zh-CN" sz="1000"/>
                        <a:t>8.60</a:t>
                      </a:r>
                      <a:endParaRPr lang="en-US" altLang="zh-CN" sz="1000"/>
                    </a:p>
                  </a:txBody>
                  <a:tcPr anchor="ctr" anchorCtr="0"/>
                </a:tc>
                <a:tc>
                  <a:txBody>
                    <a:bodyPr/>
                    <a:p>
                      <a:pPr algn="ctr">
                        <a:buNone/>
                      </a:pPr>
                      <a:r>
                        <a:rPr lang="en-US" altLang="zh-CN" sz="1000"/>
                        <a:t>36.79</a:t>
                      </a:r>
                      <a:endParaRPr lang="en-US" altLang="zh-CN" sz="1000"/>
                    </a:p>
                  </a:txBody>
                  <a:tcPr anchor="ctr" anchorCtr="0"/>
                </a:tc>
              </a:tr>
            </a:tbl>
          </a:graphicData>
        </a:graphic>
      </p:graphicFrame>
      <p:sp>
        <p:nvSpPr>
          <p:cNvPr id="2" name="文本框 1"/>
          <p:cNvSpPr txBox="1"/>
          <p:nvPr/>
        </p:nvSpPr>
        <p:spPr>
          <a:xfrm>
            <a:off x="8691245" y="4878070"/>
            <a:ext cx="414020" cy="299085"/>
          </a:xfrm>
          <a:prstGeom prst="rect">
            <a:avLst/>
          </a:prstGeom>
          <a:noFill/>
        </p:spPr>
        <p:txBody>
          <a:bodyPr wrap="square" rtlCol="0">
            <a:spAutoFit/>
          </a:bodyPr>
          <a:p>
            <a:r>
              <a:rPr lang="en-US" altLang="zh-CN"/>
              <a:t>15</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1705380" y="1828127"/>
            <a:ext cx="5732622" cy="1353336"/>
            <a:chOff x="1151056" y="1828127"/>
            <a:chExt cx="5732622" cy="1353336"/>
          </a:xfrm>
        </p:grpSpPr>
        <p:sp>
          <p:nvSpPr>
            <p:cNvPr id="20" name="矩形 19"/>
            <p:cNvSpPr/>
            <p:nvPr/>
          </p:nvSpPr>
          <p:spPr bwMode="auto">
            <a:xfrm>
              <a:off x="2636798" y="2166340"/>
              <a:ext cx="4246880" cy="706755"/>
            </a:xfrm>
            <a:prstGeom prst="rect">
              <a:avLst/>
            </a:prstGeom>
          </p:spPr>
          <p:txBody>
            <a:bodyPr wrap="none">
              <a:spAutoFit/>
            </a:bodyPr>
            <a:lstStyle/>
            <a:p>
              <a:r>
                <a:rPr lang="zh-CN" altLang="en-US" sz="4000" b="1" kern="100" dirty="0">
                  <a:solidFill>
                    <a:srgbClr val="495589"/>
                  </a:solidFill>
                  <a:cs typeface="+mn-ea"/>
                  <a:sym typeface="+mn-lt"/>
                </a:rPr>
                <a:t>论文思路与创新点</a:t>
              </a:r>
              <a:endParaRPr lang="zh-CN" altLang="en-US" sz="4000" b="1" kern="100" dirty="0">
                <a:solidFill>
                  <a:srgbClr val="495589"/>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01</a:t>
                </a:r>
                <a:endParaRPr lang="zh-CN" altLang="en-US" sz="5400" dirty="0">
                  <a:latin typeface="+mn-lt"/>
                  <a:ea typeface="+mn-ea"/>
                  <a:cs typeface="+mn-ea"/>
                  <a:sym typeface="+mn-lt"/>
                </a:endParaRPr>
              </a:p>
            </p:txBody>
          </p:sp>
        </p:grpSp>
      </p:grpSp>
      <p:sp>
        <p:nvSpPr>
          <p:cNvPr id="6" name="文本框 5"/>
          <p:cNvSpPr txBox="1"/>
          <p:nvPr/>
        </p:nvSpPr>
        <p:spPr>
          <a:xfrm>
            <a:off x="8561070" y="4789170"/>
            <a:ext cx="358140" cy="299085"/>
          </a:xfrm>
          <a:prstGeom prst="rect">
            <a:avLst/>
          </a:prstGeom>
          <a:noFill/>
        </p:spPr>
        <p:txBody>
          <a:bodyPr wrap="square" rtlCol="0">
            <a:spAutoFit/>
          </a:bodyPr>
          <a:p>
            <a:r>
              <a:rPr lang="en-US" altLang="zh-CN"/>
              <a:t>2</a:t>
            </a:r>
            <a:endParaRPr lang="en-US" altLang="zh-CN"/>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459479" y="141873"/>
            <a:ext cx="222504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000" b="1" kern="100" dirty="0">
                <a:solidFill>
                  <a:srgbClr val="495589"/>
                </a:solidFill>
                <a:cs typeface="+mn-ea"/>
                <a:sym typeface="+mn-lt"/>
              </a:rPr>
              <a:t>论文思路与创新点</a:t>
            </a:r>
            <a:endParaRPr lang="zh-CN" altLang="en-US" sz="2000" b="1" dirty="0">
              <a:solidFill>
                <a:srgbClr val="495589"/>
              </a:solidFill>
              <a:latin typeface="+mn-lt"/>
              <a:ea typeface="+mn-ea"/>
              <a:cs typeface="+mn-ea"/>
              <a:sym typeface="+mn-lt"/>
            </a:endParaRPr>
          </a:p>
        </p:txBody>
      </p:sp>
      <p:sp>
        <p:nvSpPr>
          <p:cNvPr id="29" name="矩形 28"/>
          <p:cNvSpPr/>
          <p:nvPr/>
        </p:nvSpPr>
        <p:spPr>
          <a:xfrm>
            <a:off x="1087120" y="1180465"/>
            <a:ext cx="7473315" cy="1477010"/>
          </a:xfrm>
          <a:prstGeom prst="rect">
            <a:avLst/>
          </a:prstGeom>
        </p:spPr>
        <p:txBody>
          <a:bodyPr wrap="square">
            <a:noAutofit/>
          </a:bodyPr>
          <a:lstStyle/>
          <a:p>
            <a:pPr>
              <a:lnSpc>
                <a:spcPct val="150000"/>
              </a:lnSpc>
              <a:spcBef>
                <a:spcPts val="600"/>
              </a:spcBef>
            </a:pPr>
            <a:r>
              <a:rPr lang="zh-CN" sz="1400" dirty="0">
                <a:solidFill>
                  <a:schemeClr val="tx1">
                    <a:lumMod val="50000"/>
                    <a:lumOff val="50000"/>
                  </a:schemeClr>
                </a:solidFill>
                <a:cs typeface="+mn-ea"/>
                <a:sym typeface="+mn-lt"/>
              </a:rPr>
              <a:t>视觉</a:t>
            </a:r>
            <a:r>
              <a:rPr lang="en-US" altLang="zh-CN" sz="1400" dirty="0">
                <a:solidFill>
                  <a:schemeClr val="tx1">
                    <a:lumMod val="50000"/>
                    <a:lumOff val="50000"/>
                  </a:schemeClr>
                </a:solidFill>
                <a:cs typeface="+mn-ea"/>
                <a:sym typeface="+mn-lt"/>
              </a:rPr>
              <a:t>Transformer</a:t>
            </a:r>
            <a:r>
              <a:rPr lang="zh-CN" altLang="en-US" sz="1400" dirty="0">
                <a:solidFill>
                  <a:schemeClr val="tx1">
                    <a:lumMod val="50000"/>
                    <a:lumOff val="50000"/>
                  </a:schemeClr>
                </a:solidFill>
                <a:cs typeface="+mn-ea"/>
                <a:sym typeface="+mn-lt"/>
              </a:rPr>
              <a:t>推动了视频理解领域的进步，但要为动作检测设计一个高效的架构并不是一件简单的事情，这是因为在一长串视频片段上进行</a:t>
            </a:r>
            <a:r>
              <a:rPr lang="zh-CN" altLang="en-US" sz="1400" dirty="0">
                <a:solidFill>
                  <a:srgbClr val="FF0000"/>
                </a:solidFill>
                <a:cs typeface="+mn-ea"/>
                <a:sym typeface="+mn-lt"/>
              </a:rPr>
              <a:t>自注意力计算是及其昂贵的</a:t>
            </a:r>
            <a:r>
              <a:rPr lang="zh-CN" altLang="en-US" sz="1400" dirty="0">
                <a:solidFill>
                  <a:schemeClr val="tx1">
                    <a:lumMod val="50000"/>
                    <a:lumOff val="50000"/>
                  </a:schemeClr>
                </a:solidFill>
                <a:cs typeface="+mn-ea"/>
                <a:sym typeface="+mn-lt"/>
              </a:rPr>
              <a:t>。而</a:t>
            </a:r>
            <a:r>
              <a:rPr lang="en-US" altLang="zh-CN" sz="1400" dirty="0">
                <a:solidFill>
                  <a:schemeClr val="tx1">
                    <a:lumMod val="50000"/>
                    <a:lumOff val="50000"/>
                  </a:schemeClr>
                </a:solidFill>
                <a:cs typeface="+mn-ea"/>
                <a:sym typeface="+mn-lt"/>
              </a:rPr>
              <a:t>Transform-er</a:t>
            </a:r>
            <a:r>
              <a:rPr lang="zh-CN" altLang="en-US" sz="1400" dirty="0">
                <a:solidFill>
                  <a:schemeClr val="tx1">
                    <a:lumMod val="50000"/>
                    <a:lumOff val="50000"/>
                  </a:schemeClr>
                </a:solidFill>
                <a:cs typeface="+mn-ea"/>
                <a:sym typeface="+mn-lt"/>
              </a:rPr>
              <a:t>中的早期注意力层仍然是专注于局部模式。因此提出了一种高效的分层时空金字塔</a:t>
            </a:r>
            <a:r>
              <a:rPr lang="en-US" altLang="zh-CN" sz="1400" dirty="0">
                <a:solidFill>
                  <a:schemeClr val="tx1">
                    <a:lumMod val="50000"/>
                    <a:lumOff val="50000"/>
                  </a:schemeClr>
                </a:solidFill>
                <a:cs typeface="+mn-ea"/>
                <a:sym typeface="+mn-lt"/>
              </a:rPr>
              <a:t>Spatio-Temporal Pyramid Transformer</a:t>
            </a:r>
            <a:r>
              <a:rPr lang="zh-CN" altLang="en-US"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STPT</a:t>
            </a:r>
            <a:r>
              <a:rPr lang="zh-CN" altLang="en-US" sz="1400" dirty="0">
                <a:solidFill>
                  <a:schemeClr val="tx1">
                    <a:lumMod val="50000"/>
                    <a:lumOff val="50000"/>
                  </a:schemeClr>
                </a:solidFill>
                <a:cs typeface="+mn-ea"/>
                <a:sym typeface="+mn-lt"/>
              </a:rPr>
              <a:t>）。</a:t>
            </a:r>
            <a:endParaRPr lang="zh-CN" altLang="en-US" sz="1400" dirty="0">
              <a:solidFill>
                <a:schemeClr val="tx1">
                  <a:lumMod val="50000"/>
                  <a:lumOff val="50000"/>
                </a:schemeClr>
              </a:solidFill>
              <a:cs typeface="+mn-ea"/>
              <a:sym typeface="+mn-lt"/>
            </a:endParaRPr>
          </a:p>
        </p:txBody>
      </p:sp>
      <p:sp>
        <p:nvSpPr>
          <p:cNvPr id="30" name="矩形 29"/>
          <p:cNvSpPr/>
          <p:nvPr/>
        </p:nvSpPr>
        <p:spPr>
          <a:xfrm>
            <a:off x="1087120" y="720372"/>
            <a:ext cx="1923747" cy="460375"/>
          </a:xfrm>
          <a:prstGeom prst="rect">
            <a:avLst/>
          </a:prstGeom>
        </p:spPr>
        <p:txBody>
          <a:bodyPr wrap="square">
            <a:spAutoFit/>
          </a:bodyPr>
          <a:lstStyle/>
          <a:p>
            <a:pPr marL="0" marR="0" lvl="0" indent="0" algn="l" defTabSz="6858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495589"/>
                </a:solidFill>
                <a:effectLst/>
                <a:uLnTx/>
                <a:uFillTx/>
                <a:cs typeface="+mn-ea"/>
                <a:sym typeface="+mn-lt"/>
              </a:rPr>
              <a:t>论文思路</a:t>
            </a:r>
            <a:endParaRPr kumimoji="0" lang="zh-CN" altLang="en-US" sz="2400" b="0" i="0" u="none" strike="noStrike" kern="1200" cap="none" spc="0" normalizeH="0" baseline="0" noProof="0" dirty="0">
              <a:ln>
                <a:noFill/>
              </a:ln>
              <a:solidFill>
                <a:srgbClr val="495589"/>
              </a:solidFill>
              <a:effectLst/>
              <a:uLnTx/>
              <a:uFillTx/>
              <a:cs typeface="+mn-ea"/>
              <a:sym typeface="+mn-lt"/>
            </a:endParaRPr>
          </a:p>
        </p:txBody>
      </p:sp>
      <p:sp>
        <p:nvSpPr>
          <p:cNvPr id="2" name="矩形 1"/>
          <p:cNvSpPr/>
          <p:nvPr/>
        </p:nvSpPr>
        <p:spPr>
          <a:xfrm>
            <a:off x="1087120" y="2572032"/>
            <a:ext cx="1923747" cy="460375"/>
          </a:xfrm>
          <a:prstGeom prst="rect">
            <a:avLst/>
          </a:prstGeom>
        </p:spPr>
        <p:txBody>
          <a:bodyPr wrap="square">
            <a:spAutoFit/>
          </a:bodyPr>
          <a:p>
            <a:pPr marL="0" marR="0" lvl="0" indent="0" algn="l" defTabSz="6858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495589"/>
                </a:solidFill>
                <a:effectLst/>
                <a:uLnTx/>
                <a:uFillTx/>
                <a:cs typeface="+mn-ea"/>
                <a:sym typeface="+mn-lt"/>
              </a:rPr>
              <a:t>创新点</a:t>
            </a:r>
            <a:endParaRPr kumimoji="0" lang="zh-CN" altLang="en-US" sz="2400" b="0" i="0" u="none" strike="noStrike" kern="1200" cap="none" spc="0" normalizeH="0" baseline="0" noProof="0" dirty="0">
              <a:ln>
                <a:noFill/>
              </a:ln>
              <a:solidFill>
                <a:srgbClr val="495589"/>
              </a:solidFill>
              <a:effectLst/>
              <a:uLnTx/>
              <a:uFillTx/>
              <a:cs typeface="+mn-ea"/>
              <a:sym typeface="+mn-lt"/>
            </a:endParaRPr>
          </a:p>
        </p:txBody>
      </p:sp>
      <p:sp>
        <p:nvSpPr>
          <p:cNvPr id="3" name="矩形 2"/>
          <p:cNvSpPr/>
          <p:nvPr/>
        </p:nvSpPr>
        <p:spPr>
          <a:xfrm>
            <a:off x="1087120" y="3032125"/>
            <a:ext cx="7578725" cy="1810385"/>
          </a:xfrm>
          <a:prstGeom prst="rect">
            <a:avLst/>
          </a:prstGeom>
        </p:spPr>
        <p:txBody>
          <a:bodyPr wrap="square">
            <a:noAutofit/>
          </a:bodyPr>
          <a:p>
            <a:pPr indent="0" fontAlgn="auto">
              <a:lnSpc>
                <a:spcPct val="150000"/>
              </a:lnSpc>
              <a:spcBef>
                <a:spcPts val="300"/>
              </a:spcBef>
            </a:pPr>
            <a:r>
              <a:rPr lang="en-US" altLang="zh-CN" sz="1400" dirty="0">
                <a:solidFill>
                  <a:schemeClr val="tx1">
                    <a:lumMod val="50000"/>
                    <a:lumOff val="50000"/>
                  </a:schemeClr>
                </a:solidFill>
                <a:cs typeface="+mn-ea"/>
                <a:sym typeface="+mn-lt"/>
              </a:rPr>
              <a:t>1) </a:t>
            </a:r>
            <a:r>
              <a:rPr lang="zh-CN" sz="1400" dirty="0">
                <a:solidFill>
                  <a:schemeClr val="tx1">
                    <a:lumMod val="50000"/>
                    <a:lumOff val="50000"/>
                  </a:schemeClr>
                </a:solidFill>
                <a:cs typeface="+mn-ea"/>
                <a:sym typeface="+mn-lt"/>
              </a:rPr>
              <a:t>提出了一种高效的时空金字塔</a:t>
            </a:r>
            <a:r>
              <a:rPr lang="en-US" altLang="zh-CN" sz="1400" dirty="0">
                <a:solidFill>
                  <a:schemeClr val="tx1">
                    <a:lumMod val="50000"/>
                    <a:lumOff val="50000"/>
                  </a:schemeClr>
                </a:solidFill>
                <a:cs typeface="+mn-ea"/>
                <a:sym typeface="+mn-lt"/>
              </a:rPr>
              <a:t>Transformer</a:t>
            </a:r>
            <a:r>
              <a:rPr lang="zh-CN" altLang="en-US"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STPT</a:t>
            </a:r>
            <a:r>
              <a:rPr lang="zh-CN" altLang="en-US" sz="1400" dirty="0">
                <a:solidFill>
                  <a:schemeClr val="tx1">
                    <a:lumMod val="50000"/>
                    <a:lumOff val="50000"/>
                  </a:schemeClr>
                </a:solidFill>
                <a:cs typeface="+mn-ea"/>
                <a:sym typeface="+mn-lt"/>
              </a:rPr>
              <a:t>）动作检测算法，该算法能够在捕获时空表示学习中的长范围依赖关系的同时，</a:t>
            </a:r>
            <a:r>
              <a:rPr lang="zh-CN" altLang="en-US" sz="1400" dirty="0">
                <a:solidFill>
                  <a:srgbClr val="FF0000"/>
                </a:solidFill>
                <a:cs typeface="+mn-ea"/>
                <a:sym typeface="+mn-lt"/>
              </a:rPr>
              <a:t>降低了大量的计算开销和冗余度</a:t>
            </a:r>
            <a:r>
              <a:rPr lang="zh-CN" altLang="en-US" sz="1400" dirty="0">
                <a:solidFill>
                  <a:schemeClr val="tx1">
                    <a:lumMod val="50000"/>
                    <a:lumOff val="50000"/>
                  </a:schemeClr>
                </a:solidFill>
                <a:cs typeface="+mn-ea"/>
                <a:sym typeface="+mn-lt"/>
              </a:rPr>
              <a:t>。</a:t>
            </a:r>
            <a:endParaRPr lang="zh-CN" altLang="en-US" sz="1400" dirty="0">
              <a:solidFill>
                <a:schemeClr val="tx1">
                  <a:lumMod val="50000"/>
                  <a:lumOff val="50000"/>
                </a:schemeClr>
              </a:solidFill>
              <a:cs typeface="+mn-ea"/>
              <a:sym typeface="+mn-lt"/>
            </a:endParaRPr>
          </a:p>
          <a:p>
            <a:pPr indent="0" fontAlgn="auto">
              <a:lnSpc>
                <a:spcPct val="150000"/>
              </a:lnSpc>
              <a:spcBef>
                <a:spcPts val="300"/>
              </a:spcBef>
            </a:pPr>
            <a:r>
              <a:rPr lang="en-US" altLang="zh-CN" sz="1400" dirty="0">
                <a:solidFill>
                  <a:schemeClr val="tx1">
                    <a:lumMod val="50000"/>
                    <a:lumOff val="50000"/>
                  </a:schemeClr>
                </a:solidFill>
                <a:cs typeface="+mn-ea"/>
                <a:sym typeface="+mn-lt"/>
              </a:rPr>
              <a:t>2) </a:t>
            </a:r>
            <a:r>
              <a:rPr lang="zh-CN" altLang="en-US" sz="1400" dirty="0">
                <a:solidFill>
                  <a:schemeClr val="tx1">
                    <a:lumMod val="50000"/>
                    <a:lumOff val="50000"/>
                  </a:schemeClr>
                </a:solidFill>
                <a:cs typeface="+mn-ea"/>
                <a:sym typeface="+mn-lt"/>
              </a:rPr>
              <a:t>设计了局部窗口注意力，以增强局部表示，同时减少在浅层的时空冗余，并保留在深层的长期依赖与全局自注意力，</a:t>
            </a:r>
            <a:r>
              <a:rPr lang="zh-CN" altLang="en-US" sz="1400" dirty="0">
                <a:solidFill>
                  <a:srgbClr val="FF0000"/>
                </a:solidFill>
                <a:cs typeface="+mn-ea"/>
                <a:sym typeface="+mn-lt"/>
              </a:rPr>
              <a:t>实现了效率和有效性之间的有利平衡</a:t>
            </a:r>
            <a:r>
              <a:rPr lang="zh-CN" altLang="en-US" sz="1400" dirty="0">
                <a:solidFill>
                  <a:schemeClr val="tx1">
                    <a:lumMod val="50000"/>
                    <a:lumOff val="50000"/>
                  </a:schemeClr>
                </a:solidFill>
                <a:cs typeface="+mn-ea"/>
                <a:sym typeface="+mn-lt"/>
              </a:rPr>
              <a:t>。</a:t>
            </a:r>
            <a:endParaRPr lang="zh-CN" altLang="en-US" sz="1400" dirty="0">
              <a:solidFill>
                <a:schemeClr val="tx1">
                  <a:lumMod val="50000"/>
                  <a:lumOff val="50000"/>
                </a:schemeClr>
              </a:solidFill>
              <a:cs typeface="+mn-ea"/>
              <a:sym typeface="+mn-lt"/>
            </a:endParaRPr>
          </a:p>
          <a:p>
            <a:pPr indent="0" fontAlgn="auto">
              <a:lnSpc>
                <a:spcPct val="150000"/>
              </a:lnSpc>
              <a:spcBef>
                <a:spcPts val="300"/>
              </a:spcBef>
            </a:pPr>
            <a:r>
              <a:rPr lang="en-US" altLang="zh-CN" sz="1400" dirty="0">
                <a:solidFill>
                  <a:schemeClr val="tx1">
                    <a:lumMod val="50000"/>
                    <a:lumOff val="50000"/>
                  </a:schemeClr>
                </a:solidFill>
                <a:cs typeface="+mn-ea"/>
                <a:sym typeface="+mn-lt"/>
              </a:rPr>
              <a:t>3) </a:t>
            </a:r>
            <a:r>
              <a:rPr lang="zh-CN" altLang="en-US" sz="1400" dirty="0">
                <a:solidFill>
                  <a:schemeClr val="tx1">
                    <a:lumMod val="50000"/>
                    <a:lumOff val="50000"/>
                  </a:schemeClr>
                </a:solidFill>
                <a:cs typeface="+mn-ea"/>
                <a:sym typeface="+mn-lt"/>
              </a:rPr>
              <a:t>在降低计算开销的同时，达到了</a:t>
            </a:r>
            <a:r>
              <a:rPr lang="en-US" altLang="zh-CN" sz="1400" dirty="0">
                <a:solidFill>
                  <a:schemeClr val="tx1">
                    <a:lumMod val="50000"/>
                    <a:lumOff val="50000"/>
                  </a:schemeClr>
                </a:solidFill>
                <a:cs typeface="+mn-ea"/>
                <a:sym typeface="+mn-lt"/>
              </a:rPr>
              <a:t>SOTA</a:t>
            </a:r>
            <a:r>
              <a:rPr lang="zh-CN" altLang="en-US" sz="1400" dirty="0">
                <a:solidFill>
                  <a:schemeClr val="tx1">
                    <a:lumMod val="50000"/>
                    <a:lumOff val="50000"/>
                  </a:schemeClr>
                </a:solidFill>
                <a:cs typeface="+mn-ea"/>
                <a:sym typeface="+mn-lt"/>
              </a:rPr>
              <a:t>结果。</a:t>
            </a:r>
            <a:endParaRPr lang="zh-CN" altLang="en-US" sz="1400" dirty="0">
              <a:solidFill>
                <a:schemeClr val="tx1">
                  <a:lumMod val="50000"/>
                  <a:lumOff val="50000"/>
                </a:schemeClr>
              </a:solidFill>
              <a:cs typeface="+mn-ea"/>
              <a:sym typeface="+mn-lt"/>
            </a:endParaRPr>
          </a:p>
        </p:txBody>
      </p:sp>
      <p:sp>
        <p:nvSpPr>
          <p:cNvPr id="6" name="文本框 5"/>
          <p:cNvSpPr txBox="1"/>
          <p:nvPr/>
        </p:nvSpPr>
        <p:spPr>
          <a:xfrm>
            <a:off x="8561070" y="4789170"/>
            <a:ext cx="358140" cy="299085"/>
          </a:xfrm>
          <a:prstGeom prst="rect">
            <a:avLst/>
          </a:prstGeom>
          <a:noFill/>
        </p:spPr>
        <p:txBody>
          <a:bodyPr wrap="square" rtlCol="0">
            <a:spAutoFit/>
          </a:bodyPr>
          <a:p>
            <a:r>
              <a:rPr lang="en-US" altLang="zh-CN"/>
              <a:t>3</a:t>
            </a:r>
            <a:endParaRPr lang="en-US" altLang="zh-CN"/>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2579775" y="1828127"/>
            <a:ext cx="3983832" cy="1353336"/>
            <a:chOff x="1151056" y="1828127"/>
            <a:chExt cx="3983832" cy="1353336"/>
          </a:xfrm>
        </p:grpSpPr>
        <p:sp>
          <p:nvSpPr>
            <p:cNvPr id="20" name="矩形 19"/>
            <p:cNvSpPr/>
            <p:nvPr/>
          </p:nvSpPr>
          <p:spPr bwMode="auto">
            <a:xfrm>
              <a:off x="2636798" y="2166340"/>
              <a:ext cx="2498090" cy="706755"/>
            </a:xfrm>
            <a:prstGeom prst="rect">
              <a:avLst/>
            </a:prstGeom>
          </p:spPr>
          <p:txBody>
            <a:bodyPr wrap="none">
              <a:spAutoFit/>
            </a:bodyPr>
            <a:lstStyle/>
            <a:p>
              <a:r>
                <a:rPr lang="en-US" altLang="zh-CN" sz="4000" b="1" kern="100" dirty="0">
                  <a:solidFill>
                    <a:srgbClr val="495589"/>
                  </a:solidFill>
                  <a:cs typeface="+mn-ea"/>
                  <a:sym typeface="+mn-lt"/>
                </a:rPr>
                <a:t>STPT</a:t>
              </a:r>
              <a:r>
                <a:rPr lang="zh-CN" altLang="en-US" sz="4000" b="1" kern="100" dirty="0">
                  <a:solidFill>
                    <a:srgbClr val="495589"/>
                  </a:solidFill>
                  <a:cs typeface="+mn-ea"/>
                  <a:sym typeface="+mn-lt"/>
                </a:rPr>
                <a:t>架构</a:t>
              </a:r>
              <a:endParaRPr lang="zh-CN" altLang="en-US" sz="4000" b="1" kern="100" dirty="0">
                <a:solidFill>
                  <a:srgbClr val="495589"/>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02</a:t>
                </a:r>
                <a:endParaRPr lang="zh-CN" altLang="en-US" sz="5400" dirty="0">
                  <a:latin typeface="+mn-lt"/>
                  <a:ea typeface="+mn-ea"/>
                  <a:cs typeface="+mn-ea"/>
                  <a:sym typeface="+mn-lt"/>
                </a:endParaRPr>
              </a:p>
            </p:txBody>
          </p:sp>
        </p:grpSp>
      </p:grpSp>
      <p:sp>
        <p:nvSpPr>
          <p:cNvPr id="6" name="文本框 5"/>
          <p:cNvSpPr txBox="1"/>
          <p:nvPr/>
        </p:nvSpPr>
        <p:spPr>
          <a:xfrm>
            <a:off x="8561070" y="4789170"/>
            <a:ext cx="358140" cy="299085"/>
          </a:xfrm>
          <a:prstGeom prst="rect">
            <a:avLst/>
          </a:prstGeom>
          <a:noFill/>
        </p:spPr>
        <p:txBody>
          <a:bodyPr wrap="square" rtlCol="0">
            <a:spAutoFit/>
          </a:bodyPr>
          <a:p>
            <a:r>
              <a:rPr lang="en-US" altLang="zh-CN"/>
              <a:t>4</a:t>
            </a:r>
            <a:endParaRPr lang="en-US" altLang="zh-CN"/>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1532254" y="141873"/>
            <a:ext cx="567817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algn="ctr"/>
            <a:r>
              <a:rPr lang="en-US" altLang="zh-CN" dirty="0">
                <a:sym typeface="+mn-lt"/>
              </a:rPr>
              <a:t>Spatio-Temporal Pyramid Transformer (STPT)</a:t>
            </a:r>
            <a:endParaRPr lang="zh-CN" altLang="en-US" dirty="0">
              <a:sym typeface="+mn-lt"/>
            </a:endParaRPr>
          </a:p>
        </p:txBody>
      </p:sp>
      <p:sp>
        <p:nvSpPr>
          <p:cNvPr id="6" name="矩形 5"/>
          <p:cNvSpPr/>
          <p:nvPr/>
        </p:nvSpPr>
        <p:spPr>
          <a:xfrm>
            <a:off x="1087120" y="2652395"/>
            <a:ext cx="7473315" cy="2211070"/>
          </a:xfrm>
          <a:prstGeom prst="rect">
            <a:avLst/>
          </a:prstGeom>
        </p:spPr>
        <p:txBody>
          <a:bodyPr wrap="square">
            <a:noAutofit/>
          </a:bodyPr>
          <a:p>
            <a:pPr marL="285750" indent="-285750">
              <a:lnSpc>
                <a:spcPct val="150000"/>
              </a:lnSpc>
              <a:spcBef>
                <a:spcPts val="600"/>
              </a:spcBef>
              <a:buFont typeface="Arial" panose="020B0604020202020204" pitchFamily="34" charset="0"/>
              <a:buChar char="•"/>
            </a:pPr>
            <a:r>
              <a:rPr lang="zh-CN" altLang="en-US" sz="1400" dirty="0">
                <a:solidFill>
                  <a:schemeClr val="tx1">
                    <a:lumMod val="50000"/>
                    <a:lumOff val="50000"/>
                  </a:schemeClr>
                </a:solidFill>
                <a:cs typeface="+mn-ea"/>
                <a:sym typeface="+mn-lt"/>
              </a:rPr>
              <a:t>首先，以往在</a:t>
            </a:r>
            <a:r>
              <a:rPr lang="en-US" altLang="zh-CN" sz="1400" dirty="0">
                <a:solidFill>
                  <a:schemeClr val="tx1">
                    <a:lumMod val="50000"/>
                    <a:lumOff val="50000"/>
                  </a:schemeClr>
                </a:solidFill>
                <a:cs typeface="+mn-ea"/>
                <a:sym typeface="+mn-lt"/>
              </a:rPr>
              <a:t>CNNs</a:t>
            </a:r>
            <a:r>
              <a:rPr lang="zh-CN" altLang="en-US" sz="1400" dirty="0">
                <a:solidFill>
                  <a:schemeClr val="tx1">
                    <a:lumMod val="50000"/>
                    <a:lumOff val="50000"/>
                  </a:schemeClr>
                </a:solidFill>
                <a:cs typeface="+mn-ea"/>
                <a:sym typeface="+mn-lt"/>
              </a:rPr>
              <a:t>和</a:t>
            </a:r>
            <a:r>
              <a:rPr lang="en-US" altLang="zh-CN" sz="1400" dirty="0">
                <a:solidFill>
                  <a:schemeClr val="tx1">
                    <a:lumMod val="50000"/>
                    <a:lumOff val="50000"/>
                  </a:schemeClr>
                </a:solidFill>
                <a:cs typeface="+mn-ea"/>
                <a:sym typeface="+mn-lt"/>
              </a:rPr>
              <a:t>ViTs</a:t>
            </a:r>
            <a:r>
              <a:rPr lang="zh-CN" altLang="en-US" sz="1400" dirty="0">
                <a:solidFill>
                  <a:schemeClr val="tx1">
                    <a:lumMod val="50000"/>
                    <a:lumOff val="50000"/>
                  </a:schemeClr>
                </a:solidFill>
                <a:cs typeface="+mn-ea"/>
                <a:sym typeface="+mn-lt"/>
              </a:rPr>
              <a:t>中的研究已经表明，浅层往往会捕捉图像中的局部模式（如纹理、边缘），而深层则倾向于学习高级语义或捕捉长距离依赖关系。此外，浅层相邻帧之间的目标运动是微小的，这意味着在对视频表示编码是存在较大的时间冗余。</a:t>
            </a:r>
            <a:endParaRPr lang="zh-CN" altLang="en-US" sz="1400" dirty="0">
              <a:solidFill>
                <a:schemeClr val="tx1">
                  <a:lumMod val="50000"/>
                  <a:lumOff val="50000"/>
                </a:schemeClr>
              </a:solidFill>
              <a:cs typeface="+mn-ea"/>
              <a:sym typeface="+mn-lt"/>
            </a:endParaRPr>
          </a:p>
          <a:p>
            <a:pPr marL="285750" indent="-285750">
              <a:lnSpc>
                <a:spcPct val="150000"/>
              </a:lnSpc>
              <a:spcBef>
                <a:spcPts val="600"/>
              </a:spcBef>
              <a:buFont typeface="Arial" panose="020B0604020202020204" pitchFamily="34" charset="0"/>
              <a:buChar char="•"/>
            </a:pPr>
            <a:r>
              <a:rPr lang="zh-CN" altLang="en-US" sz="1400" dirty="0">
                <a:solidFill>
                  <a:schemeClr val="tx1">
                    <a:lumMod val="50000"/>
                    <a:lumOff val="50000"/>
                  </a:schemeClr>
                </a:solidFill>
                <a:cs typeface="+mn-ea"/>
                <a:sym typeface="+mn-lt"/>
              </a:rPr>
              <a:t>浅层的自注意力主要集中在小空间区域内的相邻标记和相邻帧上，很少注意到远处帧中的其他标记，因此，在早起阶段中通过自注意力聚集所有的</a:t>
            </a:r>
            <a:r>
              <a:rPr lang="en-US" altLang="zh-CN" sz="1400" dirty="0">
                <a:solidFill>
                  <a:schemeClr val="tx1">
                    <a:lumMod val="50000"/>
                    <a:lumOff val="50000"/>
                  </a:schemeClr>
                </a:solidFill>
                <a:cs typeface="+mn-ea"/>
                <a:sym typeface="+mn-lt"/>
              </a:rPr>
              <a:t>token</a:t>
            </a:r>
            <a:r>
              <a:rPr lang="zh-CN" altLang="en-US" sz="1400" dirty="0">
                <a:solidFill>
                  <a:schemeClr val="tx1">
                    <a:lumMod val="50000"/>
                    <a:lumOff val="50000"/>
                  </a:schemeClr>
                </a:solidFill>
                <a:cs typeface="+mn-ea"/>
                <a:sym typeface="+mn-lt"/>
              </a:rPr>
              <a:t>会给局部表示带来噪声，并产生巨大的计算冗余。</a:t>
            </a:r>
            <a:endParaRPr lang="zh-CN" altLang="en-US" sz="1400" dirty="0">
              <a:solidFill>
                <a:schemeClr val="tx1">
                  <a:lumMod val="50000"/>
                  <a:lumOff val="50000"/>
                </a:schemeClr>
              </a:solidFill>
              <a:cs typeface="+mn-ea"/>
              <a:sym typeface="+mn-lt"/>
            </a:endParaRPr>
          </a:p>
        </p:txBody>
      </p:sp>
      <p:sp>
        <p:nvSpPr>
          <p:cNvPr id="21" name="文本框 20"/>
          <p:cNvSpPr txBox="1"/>
          <p:nvPr/>
        </p:nvSpPr>
        <p:spPr>
          <a:xfrm>
            <a:off x="8561070" y="4789170"/>
            <a:ext cx="358140" cy="299085"/>
          </a:xfrm>
          <a:prstGeom prst="rect">
            <a:avLst/>
          </a:prstGeom>
          <a:noFill/>
        </p:spPr>
        <p:txBody>
          <a:bodyPr wrap="square" rtlCol="0">
            <a:spAutoFit/>
          </a:bodyPr>
          <a:p>
            <a:r>
              <a:rPr lang="en-US" altLang="zh-CN"/>
              <a:t>5</a:t>
            </a:r>
            <a:endParaRPr lang="en-US" altLang="zh-CN"/>
          </a:p>
        </p:txBody>
      </p:sp>
      <p:sp>
        <p:nvSpPr>
          <p:cNvPr id="30" name="矩形 29"/>
          <p:cNvSpPr/>
          <p:nvPr/>
        </p:nvSpPr>
        <p:spPr>
          <a:xfrm>
            <a:off x="1087120" y="2192302"/>
            <a:ext cx="1923747" cy="460375"/>
          </a:xfrm>
          <a:prstGeom prst="rect">
            <a:avLst/>
          </a:prstGeom>
        </p:spPr>
        <p:txBody>
          <a:bodyPr wrap="square">
            <a:spAutoFit/>
          </a:bodyPr>
          <a:p>
            <a:pPr marL="0" marR="0" lvl="0" indent="0" algn="l" defTabSz="6858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495589"/>
                </a:solidFill>
                <a:effectLst/>
                <a:uLnTx/>
                <a:uFillTx/>
                <a:cs typeface="+mn-ea"/>
                <a:sym typeface="+mn-lt"/>
              </a:rPr>
              <a:t>设计动机</a:t>
            </a:r>
            <a:endParaRPr kumimoji="0" lang="zh-CN" altLang="en-US" sz="2400" b="0" i="0" u="none" strike="noStrike" kern="1200" cap="none" spc="0" normalizeH="0" baseline="0" noProof="0" dirty="0">
              <a:ln>
                <a:noFill/>
              </a:ln>
              <a:solidFill>
                <a:srgbClr val="495589"/>
              </a:solidFill>
              <a:effectLst/>
              <a:uLnTx/>
              <a:uFillTx/>
              <a:cs typeface="+mn-ea"/>
              <a:sym typeface="+mn-lt"/>
            </a:endParaRPr>
          </a:p>
        </p:txBody>
      </p:sp>
      <p:sp>
        <p:nvSpPr>
          <p:cNvPr id="2" name="矩形 1"/>
          <p:cNvSpPr/>
          <p:nvPr/>
        </p:nvSpPr>
        <p:spPr>
          <a:xfrm>
            <a:off x="1087120" y="921667"/>
            <a:ext cx="1923747" cy="460375"/>
          </a:xfrm>
          <a:prstGeom prst="rect">
            <a:avLst/>
          </a:prstGeom>
        </p:spPr>
        <p:txBody>
          <a:bodyPr wrap="square">
            <a:spAutoFit/>
          </a:bodyPr>
          <a:p>
            <a:pPr marL="0" marR="0" lvl="0" indent="0" algn="l" defTabSz="6858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495589"/>
                </a:solidFill>
                <a:effectLst/>
                <a:uLnTx/>
                <a:uFillTx/>
                <a:cs typeface="+mn-ea"/>
                <a:sym typeface="+mn-lt"/>
              </a:rPr>
              <a:t>设计方案</a:t>
            </a:r>
            <a:endParaRPr kumimoji="0" lang="zh-CN" altLang="en-US" sz="2400" b="0" i="0" u="none" strike="noStrike" kern="1200" cap="none" spc="0" normalizeH="0" baseline="0" noProof="0" dirty="0">
              <a:ln>
                <a:noFill/>
              </a:ln>
              <a:solidFill>
                <a:srgbClr val="495589"/>
              </a:solidFill>
              <a:effectLst/>
              <a:uLnTx/>
              <a:uFillTx/>
              <a:cs typeface="+mn-ea"/>
              <a:sym typeface="+mn-lt"/>
            </a:endParaRPr>
          </a:p>
        </p:txBody>
      </p:sp>
      <p:sp>
        <p:nvSpPr>
          <p:cNvPr id="3" name="矩形 2"/>
          <p:cNvSpPr/>
          <p:nvPr/>
        </p:nvSpPr>
        <p:spPr>
          <a:xfrm>
            <a:off x="1214120" y="1267460"/>
            <a:ext cx="7473315" cy="876935"/>
          </a:xfrm>
          <a:prstGeom prst="rect">
            <a:avLst/>
          </a:prstGeom>
        </p:spPr>
        <p:txBody>
          <a:bodyPr wrap="square">
            <a:noAutofit/>
          </a:bodyPr>
          <a:p>
            <a:pPr marL="285750" indent="-285750">
              <a:lnSpc>
                <a:spcPct val="150000"/>
              </a:lnSpc>
              <a:spcBef>
                <a:spcPts val="600"/>
              </a:spcBef>
              <a:buFont typeface="Arial" panose="020B0604020202020204" pitchFamily="34" charset="0"/>
              <a:buChar char="•"/>
            </a:pPr>
            <a:r>
              <a:rPr lang="zh-CN" altLang="en-US" sz="1400" dirty="0">
                <a:solidFill>
                  <a:schemeClr val="tx1">
                    <a:lumMod val="50000"/>
                    <a:lumOff val="50000"/>
                  </a:schemeClr>
                </a:solidFill>
                <a:cs typeface="+mn-ea"/>
                <a:sym typeface="+mn-lt"/>
              </a:rPr>
              <a:t>提出了一个局部时空注意力模块（</a:t>
            </a:r>
            <a:r>
              <a:rPr lang="en-US" altLang="zh-CN" sz="1400" dirty="0">
                <a:solidFill>
                  <a:schemeClr val="tx1">
                    <a:lumMod val="50000"/>
                    <a:lumOff val="50000"/>
                  </a:schemeClr>
                </a:solidFill>
                <a:cs typeface="+mn-ea"/>
                <a:sym typeface="+mn-lt"/>
              </a:rPr>
              <a:t>LSTA</a:t>
            </a:r>
            <a:r>
              <a:rPr lang="zh-CN" altLang="en-US" sz="1400" dirty="0">
                <a:solidFill>
                  <a:schemeClr val="tx1">
                    <a:lumMod val="50000"/>
                    <a:lumOff val="50000"/>
                  </a:schemeClr>
                </a:solidFill>
                <a:cs typeface="+mn-ea"/>
                <a:sym typeface="+mn-lt"/>
              </a:rPr>
              <a:t>），以在早期阶段捕捉局部特征。</a:t>
            </a:r>
            <a:endParaRPr lang="zh-CN" altLang="en-US" sz="1400" dirty="0">
              <a:solidFill>
                <a:schemeClr val="tx1">
                  <a:lumMod val="50000"/>
                  <a:lumOff val="50000"/>
                </a:schemeClr>
              </a:solidFill>
              <a:cs typeface="+mn-ea"/>
              <a:sym typeface="+mn-lt"/>
            </a:endParaRPr>
          </a:p>
          <a:p>
            <a:pPr marL="285750" indent="-285750">
              <a:lnSpc>
                <a:spcPct val="150000"/>
              </a:lnSpc>
              <a:spcBef>
                <a:spcPts val="600"/>
              </a:spcBef>
              <a:buFont typeface="Arial" panose="020B0604020202020204" pitchFamily="34" charset="0"/>
              <a:buChar char="•"/>
            </a:pPr>
            <a:r>
              <a:rPr lang="zh-CN" altLang="en-US" sz="1400" dirty="0">
                <a:solidFill>
                  <a:schemeClr val="tx1">
                    <a:lumMod val="50000"/>
                    <a:lumOff val="50000"/>
                  </a:schemeClr>
                </a:solidFill>
                <a:cs typeface="+mn-ea"/>
                <a:sym typeface="+mn-lt"/>
              </a:rPr>
              <a:t>引入了全局时空注意力模块（</a:t>
            </a:r>
            <a:r>
              <a:rPr lang="en-US" altLang="zh-CN" sz="1400" dirty="0">
                <a:solidFill>
                  <a:schemeClr val="tx1">
                    <a:lumMod val="50000"/>
                    <a:lumOff val="50000"/>
                  </a:schemeClr>
                </a:solidFill>
                <a:cs typeface="+mn-ea"/>
                <a:sym typeface="+mn-lt"/>
              </a:rPr>
              <a:t>GSTA</a:t>
            </a:r>
            <a:r>
              <a:rPr lang="zh-CN" altLang="en-US" sz="1400" dirty="0">
                <a:solidFill>
                  <a:schemeClr val="tx1">
                    <a:lumMod val="50000"/>
                    <a:lumOff val="50000"/>
                  </a:schemeClr>
                </a:solidFill>
                <a:cs typeface="+mn-ea"/>
                <a:sym typeface="+mn-lt"/>
              </a:rPr>
              <a:t>），以在后期阶段处理长期的时空关系。</a:t>
            </a:r>
            <a:endParaRPr lang="zh-CN" altLang="en-US" sz="1400" dirty="0">
              <a:solidFill>
                <a:schemeClr val="tx1">
                  <a:lumMod val="50000"/>
                  <a:lumOff val="50000"/>
                </a:schemeClr>
              </a:solidFill>
              <a:cs typeface="+mn-ea"/>
              <a:sym typeface="+mn-lt"/>
            </a:endParaRPr>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8561070" y="4789170"/>
            <a:ext cx="358140" cy="299085"/>
          </a:xfrm>
          <a:prstGeom prst="rect">
            <a:avLst/>
          </a:prstGeom>
          <a:noFill/>
        </p:spPr>
        <p:txBody>
          <a:bodyPr wrap="square" rtlCol="0">
            <a:spAutoFit/>
          </a:bodyPr>
          <a:p>
            <a:r>
              <a:rPr lang="en-US" altLang="zh-CN"/>
              <a:t>6</a:t>
            </a:r>
            <a:endParaRPr lang="en-US" altLang="zh-CN"/>
          </a:p>
        </p:txBody>
      </p:sp>
      <p:pic>
        <p:nvPicPr>
          <p:cNvPr id="2" name="图片 1"/>
          <p:cNvPicPr>
            <a:picLocks noChangeAspect="1"/>
          </p:cNvPicPr>
          <p:nvPr/>
        </p:nvPicPr>
        <p:blipFill>
          <a:blip r:embed="rId1"/>
          <a:stretch>
            <a:fillRect/>
          </a:stretch>
        </p:blipFill>
        <p:spPr>
          <a:xfrm>
            <a:off x="779145" y="885190"/>
            <a:ext cx="7781925" cy="1981200"/>
          </a:xfrm>
          <a:prstGeom prst="rect">
            <a:avLst/>
          </a:prstGeom>
        </p:spPr>
      </p:pic>
      <p:sp>
        <p:nvSpPr>
          <p:cNvPr id="4" name="矩形 3"/>
          <p:cNvSpPr/>
          <p:nvPr/>
        </p:nvSpPr>
        <p:spPr>
          <a:xfrm>
            <a:off x="861060" y="3089275"/>
            <a:ext cx="7473315" cy="1477010"/>
          </a:xfrm>
          <a:prstGeom prst="rect">
            <a:avLst/>
          </a:prstGeom>
        </p:spPr>
        <p:txBody>
          <a:bodyPr wrap="square">
            <a:noAutofit/>
          </a:bodyPr>
          <a:p>
            <a:pPr>
              <a:lnSpc>
                <a:spcPct val="150000"/>
              </a:lnSpc>
              <a:spcBef>
                <a:spcPts val="600"/>
              </a:spcBef>
            </a:pPr>
            <a:r>
              <a:rPr lang="zh-CN" sz="1400" dirty="0">
                <a:solidFill>
                  <a:schemeClr val="tx1">
                    <a:lumMod val="50000"/>
                    <a:lumOff val="50000"/>
                  </a:schemeClr>
                </a:solidFill>
                <a:cs typeface="+mn-ea"/>
                <a:sym typeface="+mn-lt"/>
              </a:rPr>
              <a:t>显示了采样的输入RGB帧，</a:t>
            </a:r>
            <a:r>
              <a:rPr lang="zh-CN" sz="1400" dirty="0">
                <a:solidFill>
                  <a:schemeClr val="tx1">
                    <a:lumMod val="50000"/>
                    <a:lumOff val="50000"/>
                  </a:schemeClr>
                </a:solidFill>
                <a:cs typeface="+mn-ea"/>
                <a:sym typeface="+mn-lt"/>
              </a:rPr>
              <a:t>MViT第二层</a:t>
            </a:r>
            <a:r>
              <a:rPr lang="zh-CN" sz="1400" dirty="0">
                <a:solidFill>
                  <a:schemeClr val="tx1">
                    <a:lumMod val="50000"/>
                    <a:lumOff val="50000"/>
                  </a:schemeClr>
                </a:solidFill>
                <a:cs typeface="+mn-ea"/>
                <a:sym typeface="+mn-lt"/>
              </a:rPr>
              <a:t>编码的特征图和注意力图。中间帧中的目标查询标记只会与相邻帧中的附近标记进行交互，很少与远处帧中的标记进行交互（用红色填充，颜色越深，注意力分数越高）</a:t>
            </a:r>
            <a:r>
              <a:rPr lang="zh-CN" altLang="en-US" sz="1400" dirty="0">
                <a:solidFill>
                  <a:schemeClr val="tx1">
                    <a:lumMod val="50000"/>
                    <a:lumOff val="50000"/>
                  </a:schemeClr>
                </a:solidFill>
                <a:cs typeface="+mn-ea"/>
                <a:sym typeface="+mn-lt"/>
              </a:rPr>
              <a:t>。因此</a:t>
            </a:r>
            <a:r>
              <a:rPr lang="zh-CN" sz="1400" dirty="0">
                <a:solidFill>
                  <a:schemeClr val="tx1">
                    <a:lumMod val="50000"/>
                    <a:lumOff val="50000"/>
                  </a:schemeClr>
                </a:solidFill>
                <a:cs typeface="+mn-ea"/>
                <a:sym typeface="+mn-lt"/>
              </a:rPr>
              <a:t>对所有时空标记进行自注意力操作来编码这种局部模式时会出现发亮的冗余。</a:t>
            </a:r>
            <a:endParaRPr lang="zh-CN" sz="1400" dirty="0">
              <a:solidFill>
                <a:schemeClr val="tx1">
                  <a:lumMod val="50000"/>
                  <a:lumOff val="50000"/>
                </a:schemeClr>
              </a:solidFill>
              <a:cs typeface="+mn-ea"/>
              <a:sym typeface="+mn-lt"/>
            </a:endParaRPr>
          </a:p>
        </p:txBody>
      </p:sp>
      <p:pic>
        <p:nvPicPr>
          <p:cNvPr id="5" name="图片 4" descr="微信图片_20240806102442"/>
          <p:cNvPicPr>
            <a:picLocks noChangeAspect="1"/>
          </p:cNvPicPr>
          <p:nvPr/>
        </p:nvPicPr>
        <p:blipFill>
          <a:blip r:embed="rId2"/>
          <a:stretch>
            <a:fillRect/>
          </a:stretch>
        </p:blipFill>
        <p:spPr>
          <a:xfrm>
            <a:off x="7210425" y="0"/>
            <a:ext cx="1933575" cy="464820"/>
          </a:xfrm>
          <a:prstGeom prst="rect">
            <a:avLst/>
          </a:prstGeom>
        </p:spPr>
      </p:pic>
      <p:sp>
        <p:nvSpPr>
          <p:cNvPr id="27" name="文本框 6"/>
          <p:cNvSpPr txBox="1">
            <a:spLocks noChangeArrowheads="1"/>
          </p:cNvSpPr>
          <p:nvPr/>
        </p:nvSpPr>
        <p:spPr bwMode="auto">
          <a:xfrm>
            <a:off x="3770312" y="263793"/>
            <a:ext cx="18002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algn="ctr"/>
            <a:r>
              <a:rPr lang="en-US" altLang="zh-CN" dirty="0">
                <a:sym typeface="+mn-lt"/>
              </a:rPr>
              <a:t>MViT的可视化</a:t>
            </a:r>
            <a:endParaRPr lang="zh-CN" altLang="en-US" dirty="0">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3902074" y="273953"/>
            <a:ext cx="13398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r>
              <a:rPr lang="en-US" altLang="zh-CN" dirty="0">
                <a:sym typeface="+mn-lt"/>
              </a:rPr>
              <a:t>STPT</a:t>
            </a:r>
            <a:r>
              <a:rPr lang="zh-CN" altLang="en-US" dirty="0">
                <a:sym typeface="+mn-lt"/>
              </a:rPr>
              <a:t>架构</a:t>
            </a:r>
            <a:endParaRPr lang="zh-CN" altLang="en-US" dirty="0">
              <a:sym typeface="+mn-lt"/>
            </a:endParaRPr>
          </a:p>
        </p:txBody>
      </p:sp>
      <p:sp>
        <p:nvSpPr>
          <p:cNvPr id="6" name="文本框 5"/>
          <p:cNvSpPr txBox="1"/>
          <p:nvPr/>
        </p:nvSpPr>
        <p:spPr>
          <a:xfrm>
            <a:off x="8561070" y="4789170"/>
            <a:ext cx="358140" cy="299085"/>
          </a:xfrm>
          <a:prstGeom prst="rect">
            <a:avLst/>
          </a:prstGeom>
          <a:noFill/>
        </p:spPr>
        <p:txBody>
          <a:bodyPr wrap="square" rtlCol="0">
            <a:spAutoFit/>
          </a:bodyPr>
          <a:p>
            <a:r>
              <a:rPr lang="en-US" altLang="zh-CN"/>
              <a:t>7</a:t>
            </a:r>
            <a:endParaRPr lang="en-US" altLang="zh-CN"/>
          </a:p>
        </p:txBody>
      </p:sp>
      <p:pic>
        <p:nvPicPr>
          <p:cNvPr id="4" name="图片 3"/>
          <p:cNvPicPr>
            <a:picLocks noChangeAspect="1"/>
          </p:cNvPicPr>
          <p:nvPr/>
        </p:nvPicPr>
        <p:blipFill>
          <a:blip r:embed="rId1"/>
          <a:stretch>
            <a:fillRect/>
          </a:stretch>
        </p:blipFill>
        <p:spPr>
          <a:xfrm>
            <a:off x="384810" y="1054735"/>
            <a:ext cx="8375015" cy="3220085"/>
          </a:xfrm>
          <a:prstGeom prst="rect">
            <a:avLst/>
          </a:prstGeom>
        </p:spPr>
      </p:pic>
      <p:pic>
        <p:nvPicPr>
          <p:cNvPr id="9" name="图片 8" descr="微信图片_20240806102442"/>
          <p:cNvPicPr>
            <a:picLocks noChangeAspect="1"/>
          </p:cNvPicPr>
          <p:nvPr/>
        </p:nvPicPr>
        <p:blipFill>
          <a:blip r:embed="rId2"/>
          <a:stretch>
            <a:fillRect/>
          </a:stretch>
        </p:blipFill>
        <p:spPr>
          <a:xfrm>
            <a:off x="7210425" y="0"/>
            <a:ext cx="1933575" cy="4648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6"/>
          <p:cNvSpPr txBox="1">
            <a:spLocks noChangeArrowheads="1"/>
          </p:cNvSpPr>
          <p:nvPr/>
        </p:nvSpPr>
        <p:spPr bwMode="auto">
          <a:xfrm>
            <a:off x="2592069" y="268873"/>
            <a:ext cx="39598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fontAlgn="base">
              <a:spcBef>
                <a:spcPct val="0"/>
              </a:spcBef>
              <a:spcAft>
                <a:spcPct val="0"/>
              </a:spcAft>
              <a:defRPr sz="2000" b="1">
                <a:solidFill>
                  <a:srgbClr val="495589"/>
                </a:solidFill>
                <a:cs typeface="+mn-ea"/>
              </a:defRPr>
            </a:lvl1pPr>
            <a:lvl2pPr marL="742950" indent="-285750">
              <a:defRPr sz="1300">
                <a:latin typeface="Calibri Light" panose="020F0302020204030204" pitchFamily="34" charset="0"/>
                <a:ea typeface="方正宋刻本秀楷简体" panose="02000000000000000000" pitchFamily="2" charset="-122"/>
              </a:defRPr>
            </a:lvl2pPr>
            <a:lvl3pPr marL="1143000" indent="-228600">
              <a:defRPr sz="1300">
                <a:latin typeface="Calibri Light" panose="020F0302020204030204" pitchFamily="34" charset="0"/>
                <a:ea typeface="方正宋刻本秀楷简体" panose="02000000000000000000" pitchFamily="2" charset="-122"/>
              </a:defRPr>
            </a:lvl3pPr>
            <a:lvl4pPr marL="1600200" indent="-228600">
              <a:defRPr sz="1300">
                <a:latin typeface="Calibri Light" panose="020F0302020204030204" pitchFamily="34" charset="0"/>
                <a:ea typeface="方正宋刻本秀楷简体" panose="02000000000000000000" pitchFamily="2" charset="-122"/>
              </a:defRPr>
            </a:lvl4pPr>
            <a:lvl5pPr marL="2057400" indent="-228600">
              <a:defRPr sz="1300">
                <a:latin typeface="Calibri Light" panose="020F0302020204030204" pitchFamily="34" charset="0"/>
                <a:ea typeface="方正宋刻本秀楷简体" panose="02000000000000000000" pitchFamily="2" charset="-122"/>
              </a:defRPr>
            </a:lvl5pPr>
            <a:lvl6pPr marL="25146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6pPr>
            <a:lvl7pPr marL="29718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7pPr>
            <a:lvl8pPr marL="34290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8pPr>
            <a:lvl9pPr marL="3886200" indent="-228600" eaLnBrk="0" fontAlgn="base" hangingPunct="0">
              <a:spcBef>
                <a:spcPct val="0"/>
              </a:spcBef>
              <a:spcAft>
                <a:spcPct val="0"/>
              </a:spcAft>
              <a:defRPr sz="1300">
                <a:latin typeface="Calibri Light" panose="020F0302020204030204" pitchFamily="34" charset="0"/>
                <a:ea typeface="方正宋刻本秀楷简体" panose="02000000000000000000" pitchFamily="2" charset="-122"/>
              </a:defRPr>
            </a:lvl9pPr>
          </a:lstStyle>
          <a:p>
            <a:pPr algn="ctr"/>
            <a:r>
              <a:rPr dirty="0">
                <a:sym typeface="+mn-lt"/>
              </a:rPr>
              <a:t>Local spatio-temporal attention</a:t>
            </a:r>
            <a:endParaRPr dirty="0">
              <a:sym typeface="+mn-lt"/>
            </a:endParaRPr>
          </a:p>
        </p:txBody>
      </p:sp>
      <p:sp>
        <p:nvSpPr>
          <p:cNvPr id="21" name="文本框 20"/>
          <p:cNvSpPr txBox="1"/>
          <p:nvPr/>
        </p:nvSpPr>
        <p:spPr>
          <a:xfrm>
            <a:off x="8561070" y="4789170"/>
            <a:ext cx="358140" cy="299085"/>
          </a:xfrm>
          <a:prstGeom prst="rect">
            <a:avLst/>
          </a:prstGeom>
          <a:noFill/>
        </p:spPr>
        <p:txBody>
          <a:bodyPr wrap="square" rtlCol="0">
            <a:spAutoFit/>
          </a:bodyPr>
          <a:p>
            <a:r>
              <a:rPr lang="en-US" altLang="zh-CN"/>
              <a:t>8</a:t>
            </a:r>
            <a:endParaRPr lang="en-US" altLang="zh-CN"/>
          </a:p>
        </p:txBody>
      </p:sp>
      <p:sp>
        <p:nvSpPr>
          <p:cNvPr id="29" name="矩形 28"/>
          <p:cNvSpPr/>
          <p:nvPr/>
        </p:nvSpPr>
        <p:spPr>
          <a:xfrm>
            <a:off x="1087120" y="1180465"/>
            <a:ext cx="7473315" cy="3220720"/>
          </a:xfrm>
          <a:prstGeom prst="rect">
            <a:avLst/>
          </a:prstGeom>
        </p:spPr>
        <p:txBody>
          <a:bodyPr wrap="square">
            <a:noAutofit/>
          </a:bodyPr>
          <a:p>
            <a:pPr marL="285750" indent="-285750">
              <a:lnSpc>
                <a:spcPct val="150000"/>
              </a:lnSpc>
              <a:spcBef>
                <a:spcPts val="600"/>
              </a:spcBef>
              <a:buFont typeface="Arial" panose="020B0604020202020204" pitchFamily="34" charset="0"/>
              <a:buChar char="•"/>
            </a:pPr>
            <a:r>
              <a:rPr lang="en-US" altLang="zh-CN" sz="1400" dirty="0">
                <a:solidFill>
                  <a:schemeClr val="tx1">
                    <a:lumMod val="50000"/>
                    <a:lumOff val="50000"/>
                  </a:schemeClr>
                </a:solidFill>
                <a:cs typeface="+mn-ea"/>
                <a:sym typeface="+mn-lt"/>
              </a:rPr>
              <a:t>首先通过线性变换(Linear)将</a:t>
            </a:r>
            <a:r>
              <a:rPr lang="zh-CN" altLang="en-US" sz="1400" dirty="0">
                <a:solidFill>
                  <a:schemeClr val="tx1">
                    <a:lumMod val="50000"/>
                    <a:lumOff val="50000"/>
                  </a:schemeClr>
                </a:solidFill>
                <a:cs typeface="+mn-ea"/>
                <a:sym typeface="+mn-lt"/>
              </a:rPr>
              <a:t>输入</a:t>
            </a:r>
            <a:r>
              <a:rPr lang="en-US" altLang="zh-CN" sz="1400" dirty="0">
                <a:solidFill>
                  <a:schemeClr val="tx1">
                    <a:lumMod val="50000"/>
                    <a:lumOff val="50000"/>
                  </a:schemeClr>
                </a:solidFill>
                <a:cs typeface="+mn-ea"/>
                <a:sym typeface="+mn-lt"/>
              </a:rPr>
              <a:t>X投影到查询                          </a:t>
            </a:r>
            <a:r>
              <a:rPr lang="zh-CN" altLang="en-US" sz="1400" dirty="0">
                <a:solidFill>
                  <a:schemeClr val="tx1">
                    <a:lumMod val="50000"/>
                    <a:lumOff val="50000"/>
                  </a:schemeClr>
                </a:solidFill>
                <a:cs typeface="+mn-ea"/>
                <a:sym typeface="+mn-lt"/>
              </a:rPr>
              <a:t>，</a:t>
            </a:r>
            <a:r>
              <a:rPr lang="en-US" altLang="zh-CN" sz="1400" dirty="0">
                <a:solidFill>
                  <a:schemeClr val="tx1">
                    <a:lumMod val="50000"/>
                    <a:lumOff val="50000"/>
                  </a:schemeClr>
                </a:solidFill>
                <a:cs typeface="+mn-ea"/>
                <a:sym typeface="+mn-lt"/>
              </a:rPr>
              <a:t>键                          ，和值                          。</a:t>
            </a:r>
            <a:endParaRPr lang="en-US" altLang="zh-CN" sz="1400" dirty="0">
              <a:solidFill>
                <a:schemeClr val="tx1">
                  <a:lumMod val="50000"/>
                  <a:lumOff val="50000"/>
                </a:schemeClr>
              </a:solidFill>
              <a:cs typeface="+mn-ea"/>
              <a:sym typeface="+mn-lt"/>
            </a:endParaRPr>
          </a:p>
          <a:p>
            <a:pPr marL="285750" indent="-285750">
              <a:lnSpc>
                <a:spcPct val="150000"/>
              </a:lnSpc>
              <a:spcBef>
                <a:spcPts val="600"/>
              </a:spcBef>
              <a:buFont typeface="Arial" panose="020B0604020202020204" pitchFamily="34" charset="0"/>
              <a:buChar char="•"/>
            </a:pPr>
            <a:r>
              <a:rPr lang="en-US" altLang="zh-CN" sz="1400" dirty="0">
                <a:solidFill>
                  <a:schemeClr val="tx1">
                    <a:lumMod val="50000"/>
                    <a:lumOff val="50000"/>
                  </a:schemeClr>
                </a:solidFill>
                <a:cs typeface="+mn-ea"/>
                <a:sym typeface="+mn-lt"/>
              </a:rPr>
              <a:t>对于每一个tensor，将其均匀划分为                          </a:t>
            </a:r>
            <a:r>
              <a:rPr lang="zh-CN" altLang="en-US" sz="1400" dirty="0">
                <a:solidFill>
                  <a:schemeClr val="tx1">
                    <a:lumMod val="50000"/>
                    <a:lumOff val="50000"/>
                  </a:schemeClr>
                </a:solidFill>
                <a:cs typeface="+mn-ea"/>
                <a:sym typeface="+mn-lt"/>
              </a:rPr>
              <a:t>个子窗口，每个子窗口包含</a:t>
            </a:r>
            <a:r>
              <a:rPr lang="en-US" altLang="zh-CN" sz="1400" dirty="0">
                <a:solidFill>
                  <a:schemeClr val="tx1">
                    <a:lumMod val="50000"/>
                    <a:lumOff val="50000"/>
                  </a:schemeClr>
                </a:solidFill>
                <a:cs typeface="+mn-ea"/>
                <a:sym typeface="+mn-lt"/>
              </a:rPr>
              <a:t>     </a:t>
            </a:r>
            <a:endParaRPr lang="en-US" altLang="zh-CN" sz="1400" dirty="0">
              <a:solidFill>
                <a:schemeClr val="tx1">
                  <a:lumMod val="50000"/>
                  <a:lumOff val="50000"/>
                </a:schemeClr>
              </a:solidFill>
              <a:cs typeface="+mn-ea"/>
              <a:sym typeface="+mn-lt"/>
            </a:endParaRPr>
          </a:p>
          <a:p>
            <a:pPr indent="0">
              <a:lnSpc>
                <a:spcPct val="150000"/>
              </a:lnSpc>
              <a:spcBef>
                <a:spcPts val="600"/>
              </a:spcBef>
              <a:buFont typeface="Arial" panose="020B0604020202020204" pitchFamily="34" charset="0"/>
              <a:buNone/>
            </a:pP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个</a:t>
            </a:r>
            <a:r>
              <a:rPr lang="en-US" altLang="zh-CN" sz="1400" dirty="0">
                <a:solidFill>
                  <a:schemeClr val="tx1">
                    <a:lumMod val="50000"/>
                    <a:lumOff val="50000"/>
                  </a:schemeClr>
                </a:solidFill>
                <a:cs typeface="+mn-ea"/>
                <a:sym typeface="+mn-lt"/>
              </a:rPr>
              <a:t>token</a:t>
            </a:r>
            <a:r>
              <a:rPr lang="zh-CN" altLang="en-US" sz="1400" dirty="0">
                <a:solidFill>
                  <a:schemeClr val="tx1">
                    <a:lumMod val="50000"/>
                    <a:lumOff val="50000"/>
                  </a:schemeClr>
                </a:solidFill>
                <a:cs typeface="+mn-ea"/>
                <a:sym typeface="+mn-lt"/>
              </a:rPr>
              <a:t>。</a:t>
            </a:r>
            <a:endParaRPr lang="zh-CN" altLang="en-US" sz="1400" dirty="0">
              <a:solidFill>
                <a:schemeClr val="tx1">
                  <a:lumMod val="50000"/>
                  <a:lumOff val="50000"/>
                </a:schemeClr>
              </a:solidFill>
              <a:cs typeface="+mn-ea"/>
              <a:sym typeface="+mn-lt"/>
            </a:endParaRPr>
          </a:p>
          <a:p>
            <a:pPr marL="285750" indent="-285750">
              <a:lnSpc>
                <a:spcPct val="150000"/>
              </a:lnSpc>
              <a:spcBef>
                <a:spcPts val="600"/>
              </a:spcBef>
              <a:buFont typeface="Arial" panose="020B0604020202020204" pitchFamily="34" charset="0"/>
              <a:buChar char="•"/>
            </a:pPr>
            <a:r>
              <a:rPr lang="zh-CN" altLang="en-US" sz="1400" dirty="0">
                <a:solidFill>
                  <a:schemeClr val="tx1">
                    <a:lumMod val="50000"/>
                    <a:lumOff val="50000"/>
                  </a:schemeClr>
                </a:solidFill>
                <a:cs typeface="+mn-ea"/>
                <a:sym typeface="+mn-lt"/>
              </a:rPr>
              <a:t>然后通过两个独立的降维操作（depth-wise convolution）</a:t>
            </a:r>
            <a:r>
              <a:rPr lang="en-US" altLang="zh-CN" sz="1400" dirty="0">
                <a:solidFill>
                  <a:schemeClr val="tx1">
                    <a:lumMod val="50000"/>
                    <a:lumOff val="50000"/>
                  </a:schemeClr>
                </a:solidFill>
                <a:cs typeface="+mn-ea"/>
                <a:sym typeface="+mn-lt"/>
              </a:rPr>
              <a:t>             </a:t>
            </a:r>
            <a:r>
              <a:rPr lang="zh-CN" altLang="en-US" sz="1400" dirty="0">
                <a:solidFill>
                  <a:schemeClr val="tx1">
                    <a:lumMod val="50000"/>
                    <a:lumOff val="50000"/>
                  </a:schemeClr>
                </a:solidFill>
                <a:cs typeface="+mn-ea"/>
                <a:sym typeface="+mn-lt"/>
              </a:rPr>
              <a:t>来进一步降低每个局部窗口内键和值的时空分辨率。</a:t>
            </a:r>
            <a:endParaRPr lang="zh-CN" altLang="en-US" sz="1400" dirty="0">
              <a:solidFill>
                <a:schemeClr val="tx1">
                  <a:lumMod val="50000"/>
                  <a:lumOff val="50000"/>
                </a:schemeClr>
              </a:solidFill>
              <a:cs typeface="+mn-ea"/>
              <a:sym typeface="+mn-lt"/>
            </a:endParaRPr>
          </a:p>
          <a:p>
            <a:pPr indent="0">
              <a:lnSpc>
                <a:spcPct val="150000"/>
              </a:lnSpc>
              <a:spcBef>
                <a:spcPts val="600"/>
              </a:spcBef>
              <a:buFont typeface="Arial" panose="020B0604020202020204" pitchFamily="34" charset="0"/>
              <a:buNone/>
            </a:pPr>
            <a:endParaRPr lang="en-US" altLang="zh-CN" sz="1400" dirty="0">
              <a:solidFill>
                <a:schemeClr val="tx1">
                  <a:lumMod val="50000"/>
                  <a:lumOff val="50000"/>
                </a:schemeClr>
              </a:solidFill>
              <a:cs typeface="+mn-ea"/>
              <a:sym typeface="+mn-lt"/>
            </a:endParaRPr>
          </a:p>
          <a:p>
            <a:pPr marL="285750" indent="-285750">
              <a:lnSpc>
                <a:spcPct val="150000"/>
              </a:lnSpc>
              <a:spcBef>
                <a:spcPts val="600"/>
              </a:spcBef>
              <a:buFont typeface="Arial" panose="020B0604020202020204" pitchFamily="34" charset="0"/>
              <a:buChar char="•"/>
            </a:pPr>
            <a:endParaRPr lang="zh-CN" altLang="en-US" sz="1400" dirty="0">
              <a:solidFill>
                <a:schemeClr val="tx1">
                  <a:lumMod val="50000"/>
                  <a:lumOff val="50000"/>
                </a:schemeClr>
              </a:solidFill>
              <a:cs typeface="+mn-ea"/>
              <a:sym typeface="+mn-lt"/>
            </a:endParaRPr>
          </a:p>
        </p:txBody>
      </p:sp>
      <p:pic>
        <p:nvPicPr>
          <p:cNvPr id="4" name="图片 3"/>
          <p:cNvPicPr>
            <a:picLocks noChangeAspect="1"/>
          </p:cNvPicPr>
          <p:nvPr/>
        </p:nvPicPr>
        <p:blipFill>
          <a:blip r:embed="rId1"/>
          <a:stretch>
            <a:fillRect/>
          </a:stretch>
        </p:blipFill>
        <p:spPr>
          <a:xfrm>
            <a:off x="5073015" y="1259205"/>
            <a:ext cx="1169670" cy="330200"/>
          </a:xfrm>
          <a:prstGeom prst="rect">
            <a:avLst/>
          </a:prstGeom>
        </p:spPr>
      </p:pic>
      <p:pic>
        <p:nvPicPr>
          <p:cNvPr id="7" name="图片 6"/>
          <p:cNvPicPr>
            <a:picLocks noChangeAspect="1"/>
          </p:cNvPicPr>
          <p:nvPr/>
        </p:nvPicPr>
        <p:blipFill>
          <a:blip r:embed="rId2"/>
          <a:stretch>
            <a:fillRect/>
          </a:stretch>
        </p:blipFill>
        <p:spPr>
          <a:xfrm>
            <a:off x="6747510" y="1311910"/>
            <a:ext cx="1150620" cy="223520"/>
          </a:xfrm>
          <a:prstGeom prst="rect">
            <a:avLst/>
          </a:prstGeom>
        </p:spPr>
      </p:pic>
      <p:pic>
        <p:nvPicPr>
          <p:cNvPr id="10" name="图片 9"/>
          <p:cNvPicPr>
            <a:picLocks noChangeAspect="1"/>
          </p:cNvPicPr>
          <p:nvPr/>
        </p:nvPicPr>
        <p:blipFill>
          <a:blip r:embed="rId3"/>
          <a:stretch>
            <a:fillRect/>
          </a:stretch>
        </p:blipFill>
        <p:spPr>
          <a:xfrm>
            <a:off x="1684655" y="1602105"/>
            <a:ext cx="1159510" cy="276225"/>
          </a:xfrm>
          <a:prstGeom prst="rect">
            <a:avLst/>
          </a:prstGeom>
        </p:spPr>
      </p:pic>
      <p:pic>
        <p:nvPicPr>
          <p:cNvPr id="11" name="图片 10"/>
          <p:cNvPicPr>
            <a:picLocks noChangeAspect="1"/>
          </p:cNvPicPr>
          <p:nvPr/>
        </p:nvPicPr>
        <p:blipFill>
          <a:blip r:embed="rId4"/>
          <a:stretch>
            <a:fillRect/>
          </a:stretch>
        </p:blipFill>
        <p:spPr>
          <a:xfrm>
            <a:off x="4309110" y="2015490"/>
            <a:ext cx="1199515" cy="278765"/>
          </a:xfrm>
          <a:prstGeom prst="rect">
            <a:avLst/>
          </a:prstGeom>
        </p:spPr>
      </p:pic>
      <p:pic>
        <p:nvPicPr>
          <p:cNvPr id="12" name="图片 11"/>
          <p:cNvPicPr>
            <a:picLocks noChangeAspect="1"/>
          </p:cNvPicPr>
          <p:nvPr/>
        </p:nvPicPr>
        <p:blipFill>
          <a:blip r:embed="rId5"/>
          <a:stretch>
            <a:fillRect/>
          </a:stretch>
        </p:blipFill>
        <p:spPr>
          <a:xfrm>
            <a:off x="7753985" y="1903730"/>
            <a:ext cx="589915" cy="504190"/>
          </a:xfrm>
          <a:prstGeom prst="rect">
            <a:avLst/>
          </a:prstGeom>
        </p:spPr>
      </p:pic>
      <p:pic>
        <p:nvPicPr>
          <p:cNvPr id="13" name="图片 12"/>
          <p:cNvPicPr>
            <a:picLocks noChangeAspect="1"/>
          </p:cNvPicPr>
          <p:nvPr/>
        </p:nvPicPr>
        <p:blipFill>
          <a:blip r:embed="rId6"/>
          <a:stretch>
            <a:fillRect/>
          </a:stretch>
        </p:blipFill>
        <p:spPr>
          <a:xfrm>
            <a:off x="5862955" y="2802890"/>
            <a:ext cx="688975" cy="296545"/>
          </a:xfrm>
          <a:prstGeom prst="rect">
            <a:avLst/>
          </a:prstGeom>
        </p:spPr>
      </p:pic>
      <p:pic>
        <p:nvPicPr>
          <p:cNvPr id="14" name="图片 13"/>
          <p:cNvPicPr>
            <a:picLocks noChangeAspect="1"/>
          </p:cNvPicPr>
          <p:nvPr/>
        </p:nvPicPr>
        <p:blipFill>
          <a:blip r:embed="rId7"/>
          <a:stretch>
            <a:fillRect/>
          </a:stretch>
        </p:blipFill>
        <p:spPr>
          <a:xfrm>
            <a:off x="3420745" y="3547745"/>
            <a:ext cx="2552700" cy="853440"/>
          </a:xfrm>
          <a:prstGeom prst="rect">
            <a:avLst/>
          </a:prstGeom>
        </p:spPr>
      </p:pic>
      <p:pic>
        <p:nvPicPr>
          <p:cNvPr id="15" name="图片 14" descr="微信图片_20240806102442"/>
          <p:cNvPicPr>
            <a:picLocks noChangeAspect="1"/>
          </p:cNvPicPr>
          <p:nvPr/>
        </p:nvPicPr>
        <p:blipFill>
          <a:blip r:embed="rId8"/>
          <a:stretch>
            <a:fillRect/>
          </a:stretch>
        </p:blipFill>
        <p:spPr>
          <a:xfrm>
            <a:off x="7210425" y="0"/>
            <a:ext cx="1933575" cy="4648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505272" y="330899"/>
            <a:ext cx="206828" cy="123371"/>
            <a:chOff x="6709229" y="856343"/>
            <a:chExt cx="232229" cy="58057"/>
          </a:xfrm>
        </p:grpSpPr>
        <p:cxnSp>
          <p:nvCxnSpPr>
            <p:cNvPr id="3" name="直接连接符 2"/>
            <p:cNvCxnSpPr/>
            <p:nvPr/>
          </p:nvCxnSpPr>
          <p:spPr>
            <a:xfrm>
              <a:off x="6709229" y="856343"/>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09229" y="885372"/>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709229" y="914400"/>
              <a:ext cx="2322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2721380" y="1828127"/>
            <a:ext cx="3700622" cy="1353336"/>
            <a:chOff x="1151056" y="1828127"/>
            <a:chExt cx="3700622" cy="1353336"/>
          </a:xfrm>
        </p:grpSpPr>
        <p:sp>
          <p:nvSpPr>
            <p:cNvPr id="20" name="矩形 19"/>
            <p:cNvSpPr/>
            <p:nvPr/>
          </p:nvSpPr>
          <p:spPr bwMode="auto">
            <a:xfrm>
              <a:off x="2636798" y="2150465"/>
              <a:ext cx="2214880" cy="706755"/>
            </a:xfrm>
            <a:prstGeom prst="rect">
              <a:avLst/>
            </a:prstGeom>
          </p:spPr>
          <p:txBody>
            <a:bodyPr wrap="none">
              <a:spAutoFit/>
            </a:bodyPr>
            <a:lstStyle/>
            <a:p>
              <a:r>
                <a:rPr lang="zh-CN" altLang="en-US" sz="4000" b="1" kern="100" dirty="0">
                  <a:solidFill>
                    <a:srgbClr val="495589"/>
                  </a:solidFill>
                  <a:cs typeface="+mn-ea"/>
                  <a:sym typeface="+mn-lt"/>
                </a:rPr>
                <a:t>模型效果</a:t>
              </a:r>
              <a:endParaRPr lang="zh-CN" altLang="en-US" sz="4000" b="1" kern="100" dirty="0">
                <a:solidFill>
                  <a:srgbClr val="495589"/>
                </a:solidFill>
                <a:cs typeface="+mn-ea"/>
                <a:sym typeface="+mn-lt"/>
              </a:endParaRPr>
            </a:p>
          </p:txBody>
        </p:sp>
        <p:grpSp>
          <p:nvGrpSpPr>
            <p:cNvPr id="2" name="组合 1"/>
            <p:cNvGrpSpPr/>
            <p:nvPr/>
          </p:nvGrpSpPr>
          <p:grpSpPr>
            <a:xfrm>
              <a:off x="1151056" y="1828127"/>
              <a:ext cx="1353336" cy="1353336"/>
              <a:chOff x="1194341" y="1871412"/>
              <a:chExt cx="1226130" cy="1226130"/>
            </a:xfrm>
          </p:grpSpPr>
          <p:sp>
            <p:nvSpPr>
              <p:cNvPr id="26" name="椭圆 25"/>
              <p:cNvSpPr/>
              <p:nvPr/>
            </p:nvSpPr>
            <p:spPr>
              <a:xfrm>
                <a:off x="1194341" y="1871412"/>
                <a:ext cx="1226130" cy="1226130"/>
              </a:xfrm>
              <a:prstGeom prst="ellipse">
                <a:avLst/>
              </a:prstGeom>
              <a:solidFill>
                <a:srgbClr val="E38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文本框 6"/>
              <p:cNvSpPr txBox="1">
                <a:spLocks noChangeArrowheads="1"/>
              </p:cNvSpPr>
              <p:nvPr/>
            </p:nvSpPr>
            <p:spPr bwMode="auto">
              <a:xfrm>
                <a:off x="1317239" y="2080113"/>
                <a:ext cx="970532" cy="836542"/>
              </a:xfrm>
              <a:prstGeom prst="rect">
                <a:avLst/>
              </a:prstGeom>
            </p:spPr>
            <p:txBody>
              <a:bodyPr wrap="square">
                <a:spAutoFit/>
              </a:bodyPr>
              <a:lstStyle>
                <a:defPPr>
                  <a:defRPr lang="zh-CN"/>
                </a:defPPr>
                <a:lvl1pPr algn="ctr">
                  <a:defRPr sz="3600" b="1" kern="100">
                    <a:solidFill>
                      <a:schemeClr val="bg1"/>
                    </a:solidFill>
                    <a:latin typeface="+mj-ea"/>
                    <a:ea typeface="+mj-ea"/>
                    <a:cs typeface="Times New Roman" panose="02020603050405020304" pitchFamily="18" charset="0"/>
                  </a:defRPr>
                </a:lvl1pPr>
              </a:lstStyle>
              <a:p>
                <a:r>
                  <a:rPr lang="en-US" altLang="zh-CN" sz="5400" dirty="0">
                    <a:latin typeface="+mn-lt"/>
                    <a:ea typeface="+mn-ea"/>
                    <a:cs typeface="+mn-ea"/>
                    <a:sym typeface="+mn-lt"/>
                  </a:rPr>
                  <a:t>03</a:t>
                </a:r>
                <a:endParaRPr lang="zh-CN" altLang="en-US" sz="5400" dirty="0">
                  <a:latin typeface="+mn-lt"/>
                  <a:ea typeface="+mn-ea"/>
                  <a:cs typeface="+mn-ea"/>
                  <a:sym typeface="+mn-lt"/>
                </a:endParaRPr>
              </a:p>
            </p:txBody>
          </p:sp>
        </p:grpSp>
      </p:grpSp>
      <p:sp>
        <p:nvSpPr>
          <p:cNvPr id="66" name="文本框 65"/>
          <p:cNvSpPr txBox="1"/>
          <p:nvPr/>
        </p:nvSpPr>
        <p:spPr>
          <a:xfrm>
            <a:off x="8561070" y="4789170"/>
            <a:ext cx="582295" cy="299085"/>
          </a:xfrm>
          <a:prstGeom prst="rect">
            <a:avLst/>
          </a:prstGeom>
          <a:noFill/>
        </p:spPr>
        <p:txBody>
          <a:bodyPr wrap="square" rtlCol="0">
            <a:spAutoFit/>
          </a:bodyPr>
          <a:p>
            <a:r>
              <a:rPr lang="en-US" altLang="zh-CN"/>
              <a:t>9</a:t>
            </a:r>
            <a:endParaRPr lang="en-US" altLang="zh-CN"/>
          </a:p>
        </p:txBody>
      </p:sp>
      <p:pic>
        <p:nvPicPr>
          <p:cNvPr id="9" name="图片 8" descr="微信图片_20240806102442"/>
          <p:cNvPicPr>
            <a:picLocks noChangeAspect="1"/>
          </p:cNvPicPr>
          <p:nvPr/>
        </p:nvPicPr>
        <p:blipFill>
          <a:blip r:embed="rId1"/>
          <a:stretch>
            <a:fillRect/>
          </a:stretch>
        </p:blipFill>
        <p:spPr>
          <a:xfrm>
            <a:off x="7210425" y="0"/>
            <a:ext cx="1933575" cy="464820"/>
          </a:xfrm>
          <a:prstGeom prst="rect">
            <a:avLst/>
          </a:prstGeom>
        </p:spPr>
      </p:pic>
    </p:spTree>
  </p:cSld>
  <p:clrMapOvr>
    <a:masterClrMapping/>
  </p:clrMapOvr>
</p:sld>
</file>

<file path=ppt/tags/tag1.xml><?xml version="1.0" encoding="utf-8"?>
<p:tagLst xmlns:p="http://schemas.openxmlformats.org/presentationml/2006/main">
  <p:tag name="ISLIDE.GUIDESSETTING" val="{&quot;Id&quot;:&quot;GuidesStyle_Narrow&quot;,&quot;Name&quot;:&quot;较窄&quot;,&quot;Kind&quot;:&quot;System&quot;,&quot;OldGuidesSetting&quot;:{&quot;HeaderHeight&quot;:10.0,&quot;FooterHeight&quot;:5.0,&quot;SideMargin&quot;:2.5,&quot;TopMargin&quot;:0.0,&quot;BottomMargin&quot;:0.0,&quot;IntervalMargin&quot;:1.0}}"/>
  <p:tag name="commondata" val="eyJoZGlkIjoiMDJiMjU4MTkyMWE1ZjUxOTMxOWRkNGVmYWIxOTk3ODEifQ=="/>
</p:tagLst>
</file>

<file path=ppt/theme/theme1.xml><?xml version="1.0" encoding="utf-8"?>
<a:theme xmlns:a="http://schemas.openxmlformats.org/drawingml/2006/main" name="第一PPT，www.1ppt.com">
  <a:themeElements>
    <a:clrScheme name="自定义 784">
      <a:dk1>
        <a:sysClr val="windowText" lastClr="000000"/>
      </a:dk1>
      <a:lt1>
        <a:sysClr val="window" lastClr="FFFFFF"/>
      </a:lt1>
      <a:dk2>
        <a:srgbClr val="EEF2F5"/>
      </a:dk2>
      <a:lt2>
        <a:srgbClr val="E7E6E6"/>
      </a:lt2>
      <a:accent1>
        <a:srgbClr val="495589"/>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4y5qrltd">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y5qrltd">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ajorFont>
      <a:minorFont>
        <a:latin typeface="汉仪旗黑-50S"/>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ajorFont>
      <a:minorFont>
        <a:latin typeface="汉仪旗黑-50S"/>
        <a:ea typeface=""/>
        <a:cs typeface=""/>
        <a:font script="Jpan" typeface="ＭＳ Ｐゴシック"/>
        <a:font script="Hang" typeface="맑은 고딕"/>
        <a:font script="Hans" typeface="汉仪旗黑-50S"/>
        <a:font script="Hant" typeface="新細明體"/>
        <a:font script="Arab" typeface="汉仪旗黑-50S"/>
        <a:font script="Hebr" typeface="汉仪旗黑-50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汉仪旗黑-50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c04d19f76ac56a1be31a4669afc0c4df</Template>
  <TotalTime>0</TotalTime>
  <Words>2386</Words>
  <Application>WPS 演示</Application>
  <PresentationFormat>全屏显示(16:9)</PresentationFormat>
  <Paragraphs>458</Paragraphs>
  <Slides>15</Slides>
  <Notes>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15</vt:i4>
      </vt:variant>
    </vt:vector>
  </HeadingPairs>
  <TitlesOfParts>
    <vt:vector size="28" baseType="lpstr">
      <vt:lpstr>Arial</vt:lpstr>
      <vt:lpstr>宋体</vt:lpstr>
      <vt:lpstr>Wingdings</vt:lpstr>
      <vt:lpstr>微软雅黑</vt:lpstr>
      <vt:lpstr>字魂35号-经典雅黑</vt:lpstr>
      <vt:lpstr>黑体</vt:lpstr>
      <vt:lpstr>汉仪旗黑-50S</vt:lpstr>
      <vt:lpstr>Times New Roman</vt:lpstr>
      <vt:lpstr>Calibri Light</vt:lpstr>
      <vt:lpstr>方正宋刻本秀楷简体</vt:lpstr>
      <vt:lpstr>Arial Unicode MS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WPS_1591183863</cp:lastModifiedBy>
  <cp:revision>42</cp:revision>
  <dcterms:created xsi:type="dcterms:W3CDTF">2021-12-15T02:56:00Z</dcterms:created>
  <dcterms:modified xsi:type="dcterms:W3CDTF">2024-08-27T06:36:49Z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94FDC8F4677C43F5A6CBD4E8D4C9FEB5_13</vt:lpwstr>
  </property>
  <property fmtid="{D5CDD505-2E9C-101B-9397-08002B2CF9AE}" pid="3" name="KSOProductBuildVer">
    <vt:lpwstr>2052-12.1.0.17857</vt:lpwstr>
  </property>
</Properties>
</file>