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0" r:id="rId3"/>
  </p:sldMasterIdLst>
  <p:notesMasterIdLst>
    <p:notesMasterId r:id="rId17"/>
  </p:notesMasterIdLst>
  <p:handoutMasterIdLst>
    <p:handoutMasterId r:id="rId18"/>
  </p:handoutMasterIdLst>
  <p:sldIdLst>
    <p:sldId id="468" r:id="rId4"/>
    <p:sldId id="498" r:id="rId5"/>
    <p:sldId id="470" r:id="rId6"/>
    <p:sldId id="551" r:id="rId7"/>
    <p:sldId id="552" r:id="rId8"/>
    <p:sldId id="501" r:id="rId9"/>
    <p:sldId id="504" r:id="rId10"/>
    <p:sldId id="503" r:id="rId11"/>
    <p:sldId id="541" r:id="rId12"/>
    <p:sldId id="553" r:id="rId13"/>
    <p:sldId id="554" r:id="rId14"/>
    <p:sldId id="505" r:id="rId15"/>
    <p:sldId id="506" r:id="rId16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4" userDrawn="1">
          <p15:clr>
            <a:srgbClr val="A4A3A4"/>
          </p15:clr>
        </p15:guide>
        <p15:guide id="2" pos="5618" userDrawn="1">
          <p15:clr>
            <a:srgbClr val="A4A3A4"/>
          </p15:clr>
        </p15:guide>
        <p15:guide id="4" orient="horz" pos="2865" userDrawn="1">
          <p15:clr>
            <a:srgbClr val="A4A3A4"/>
          </p15:clr>
        </p15:guide>
        <p15:guide id="5" orient="horz" pos="3111" userDrawn="1">
          <p15:clr>
            <a:srgbClr val="A4A3A4"/>
          </p15:clr>
        </p15:guide>
        <p15:guide id="6" orient="horz" pos="3016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4"/>
    <a:srgbClr val="E38730"/>
    <a:srgbClr val="495589"/>
    <a:srgbClr val="D3DED8"/>
    <a:srgbClr val="F4F1E8"/>
    <a:srgbClr val="BEB5A6"/>
    <a:srgbClr val="8091A5"/>
    <a:srgbClr val="D3CDC3"/>
    <a:srgbClr val="EAE7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389" autoAdjust="0"/>
  </p:normalViewPr>
  <p:slideViewPr>
    <p:cSldViewPr snapToGrid="0" showGuides="1">
      <p:cViewPr>
        <p:scale>
          <a:sx n="100" d="100"/>
          <a:sy n="100" d="100"/>
        </p:scale>
        <p:origin x="1614" y="693"/>
      </p:cViewPr>
      <p:guideLst>
        <p:guide pos="134"/>
        <p:guide pos="5618"/>
        <p:guide orient="horz" pos="2865"/>
        <p:guide orient="horz" pos="3111"/>
        <p:guide orient="horz" pos="3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旗黑-50S" panose="00020600040101010101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旗黑-50S" panose="00020600040101010101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2063970" cy="1490764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4047856"/>
            <a:ext cx="1095643" cy="1095644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7621622" y="0"/>
            <a:ext cx="1522379" cy="2087664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1113183" cy="804030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>
            <a:off x="8333962" y="4333461"/>
            <a:ext cx="810038" cy="810039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303248" y="0"/>
            <a:ext cx="840753" cy="1152939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1113183" cy="804030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>
            <a:off x="8333962" y="4333461"/>
            <a:ext cx="810038" cy="810039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303248" y="0"/>
            <a:ext cx="840753" cy="1152939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7014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521779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46544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71309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图片占位符 3"/>
          <p:cNvSpPr>
            <a:spLocks noGrp="1"/>
          </p:cNvSpPr>
          <p:nvPr>
            <p:ph type="pic" sz="quarter" idx="10"/>
          </p:nvPr>
        </p:nvSpPr>
        <p:spPr>
          <a:xfrm>
            <a:off x="3306486" y="1237671"/>
            <a:ext cx="2531029" cy="3223493"/>
          </a:xfrm>
          <a:prstGeom prst="roundRect">
            <a:avLst>
              <a:gd name="adj" fmla="val 7969"/>
            </a:avLst>
          </a:prstGeom>
          <a:solidFill>
            <a:srgbClr val="FDF3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8" name="矩形: 圆角 7"/>
          <p:cNvSpPr/>
          <p:nvPr userDrawn="1"/>
        </p:nvSpPr>
        <p:spPr>
          <a:xfrm>
            <a:off x="558800" y="1237671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6045200" y="1237671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BE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 userDrawn="1"/>
        </p:nvSpPr>
        <p:spPr>
          <a:xfrm>
            <a:off x="549563" y="2974108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BE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 userDrawn="1"/>
        </p:nvSpPr>
        <p:spPr>
          <a:xfrm>
            <a:off x="6035963" y="2974108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7014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521779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46544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71309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2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字魂35号-经典雅黑" pitchFamily="2" charset="-122"/>
          <a:cs typeface="微软雅黑" panose="020B0503020204020204" pitchFamily="3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 bwMode="auto">
          <a:xfrm>
            <a:off x="1863283" y="3419156"/>
            <a:ext cx="27288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kern="100" dirty="0">
                <a:solidFill>
                  <a:srgbClr val="495589"/>
                </a:solidFill>
                <a:cs typeface="+mn-ea"/>
                <a:sym typeface="+mn-lt"/>
              </a:rPr>
              <a:t> </a:t>
            </a:r>
            <a:endParaRPr lang="zh-CN" altLang="en-US" sz="1050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437005" y="1272540"/>
            <a:ext cx="5877560" cy="97599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>
              <a:defRPr/>
            </a:pPr>
            <a:r>
              <a:rPr sz="2000" b="1" kern="100" dirty="0">
                <a:solidFill>
                  <a:srgbClr val="495589"/>
                </a:solidFill>
                <a:cs typeface="+mn-ea"/>
                <a:sym typeface="+mn-lt"/>
              </a:rPr>
              <a:t>Long-term Pre-traning for Temporal Action </a:t>
            </a:r>
            <a:endParaRPr sz="2000" b="1" kern="100" dirty="0">
              <a:solidFill>
                <a:srgbClr val="495589"/>
              </a:solidFill>
              <a:cs typeface="+mn-ea"/>
              <a:sym typeface="+mn-lt"/>
            </a:endParaRPr>
          </a:p>
          <a:p>
            <a:pPr algn="l">
              <a:defRPr/>
            </a:pPr>
            <a:r>
              <a:rPr sz="2000" b="1" kern="100" dirty="0">
                <a:solidFill>
                  <a:srgbClr val="495589"/>
                </a:solidFill>
                <a:cs typeface="+mn-ea"/>
                <a:sym typeface="+mn-lt"/>
              </a:rPr>
              <a:t>Detection with Transformers</a:t>
            </a:r>
            <a:endParaRPr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37009" y="1951257"/>
            <a:ext cx="608511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具有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Transformer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的时序动作检测的长期预训练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20792" y="2489450"/>
            <a:ext cx="6177915" cy="0"/>
          </a:xfrm>
          <a:prstGeom prst="line">
            <a:avLst/>
          </a:prstGeom>
          <a:ln w="28575">
            <a:solidFill>
              <a:srgbClr val="495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65" y="2921000"/>
            <a:ext cx="612457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810191" y="268873"/>
            <a:ext cx="35236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dirty="0">
                <a:sym typeface="+mn-lt"/>
              </a:rPr>
              <a:t>Energy</a:t>
            </a:r>
            <a:r>
              <a:rPr lang="en-US" dirty="0">
                <a:sym typeface="+mn-lt"/>
              </a:rPr>
              <a:t>-based Re-weighting</a:t>
            </a:r>
            <a:endParaRPr lang="en-US"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57565" y="4789170"/>
            <a:ext cx="4616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11835" y="3477260"/>
            <a:ext cx="7849235" cy="107823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个时间步长处的能量值反应了模型对该时刻的响应程度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。因此整个视频的总能量能模拟视频样本的置信度。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置信度和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IoU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越大，视频样本标签中的噪声越小，因此应该分配给该样本的权重越大。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763270"/>
            <a:ext cx="63722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4459605"/>
            <a:ext cx="37242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091814" y="78373"/>
            <a:ext cx="29603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dirty="0">
                <a:sym typeface="+mn-lt"/>
              </a:rPr>
              <a:t>Boundary Energy Loss</a:t>
            </a:r>
            <a:endParaRPr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32165" y="4789170"/>
            <a:ext cx="4870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572000" y="860425"/>
            <a:ext cx="4347210" cy="387032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细化边界前，在动作间隔内外分别选择两个长度为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的瞬间集，定义边界内外的能量：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采用相同的方式定义细化边界后的边界内能量</a:t>
            </a:r>
            <a:b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和边界外能量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边界间能量损失表示如下：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1123950"/>
            <a:ext cx="3702050" cy="2895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5" y="3890645"/>
            <a:ext cx="416242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0" y="1508760"/>
            <a:ext cx="273367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10" y="2178050"/>
            <a:ext cx="309562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970" y="2909570"/>
            <a:ext cx="278130" cy="271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185" y="3232150"/>
            <a:ext cx="329565" cy="281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21380" y="1828127"/>
            <a:ext cx="3700622" cy="1353336"/>
            <a:chOff x="1151056" y="1828127"/>
            <a:chExt cx="370062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50465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模型效果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90" y="191770"/>
            <a:ext cx="5283835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705380" y="1828127"/>
            <a:ext cx="5732622" cy="1353336"/>
            <a:chOff x="1151056" y="1828127"/>
            <a:chExt cx="573262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66340"/>
              <a:ext cx="424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论文思路与创新点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459479" y="141873"/>
            <a:ext cx="22250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论文思路与创新点</a:t>
            </a:r>
            <a:endParaRPr lang="zh-CN" altLang="en-US" sz="2000" b="1" dirty="0">
              <a:solidFill>
                <a:srgbClr val="49558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87120" y="1180465"/>
            <a:ext cx="7473315" cy="2044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sz="1400" dirty="0">
                <a:solidFill>
                  <a:srgbClr val="FF0000"/>
                </a:solidFill>
                <a:cs typeface="+mn-ea"/>
                <a:sym typeface="+mn-lt"/>
              </a:rPr>
              <a:t>DETR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(Detection Transformer)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的端到端目标检测模型一直很流行。它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将目标检测任务转化为一个集合预测问题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，无需任何先验知识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如非极大值抑制或预定义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anchors)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。因此我们将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DETR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引入到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任务中，为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带来了两个优点：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不依赖于预定义的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anchors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可以直接学习全局关系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，不需要堆叠多层。但是直接采用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DETR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又会导致两个问题：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注意力崩溃和不平衡表现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。为此，我们开发了一种转为DETR的transformer定制的新的预训练策略，名为长期预训练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Long-Term Pretraining(LTP)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7120" y="720372"/>
            <a:ext cx="192374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5589"/>
                </a:solidFill>
                <a:effectLst/>
                <a:uLnTx/>
                <a:uFillTx/>
                <a:cs typeface="+mn-ea"/>
                <a:sym typeface="+mn-lt"/>
              </a:rPr>
              <a:t>论文思路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558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7120" y="3225447"/>
            <a:ext cx="1923747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5589"/>
                </a:solidFill>
                <a:effectLst/>
                <a:uLnTx/>
                <a:uFillTx/>
                <a:cs typeface="+mn-ea"/>
                <a:sym typeface="+mn-lt"/>
              </a:rPr>
              <a:t>创新点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558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7120" y="3685540"/>
            <a:ext cx="7578725" cy="211201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1) 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第一次尝试强调在缓解由数据有限引起的问题中，对DETR进行TAD的预训练的重要性。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提出了一种新的预训练策略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LTP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，用于预训练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transformer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广泛的实验表明，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LTP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显著环节数据稀缺问题，并在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ActivityNet-v1.3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THUMOS14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到了新的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SOTA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性能。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842384" y="141873"/>
            <a:ext cx="14592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注意力崩溃</a:t>
            </a:r>
            <a:endParaRPr lang="zh-CN" altLang="en-US"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52145"/>
            <a:ext cx="607695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634296" y="141873"/>
            <a:ext cx="38754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100" dirty="0">
                <a:solidFill>
                  <a:srgbClr val="495589"/>
                </a:solidFill>
                <a:cs typeface="+mn-ea"/>
                <a:sym typeface="+mn-lt"/>
              </a:rPr>
              <a:t>T</a:t>
            </a: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AL模型对动作边界噪声的鲁棒性</a:t>
            </a:r>
            <a:endParaRPr lang="zh-CN" altLang="en-US"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76300"/>
            <a:ext cx="64579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579775" y="1828127"/>
            <a:ext cx="4180682" cy="1353336"/>
            <a:chOff x="1151056" y="1828127"/>
            <a:chExt cx="418068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66340"/>
              <a:ext cx="269494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EMBR</a:t>
              </a:r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架构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1763394" y="141873"/>
            <a:ext cx="52158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altLang="zh-CN" dirty="0">
                <a:sym typeface="+mn-lt"/>
              </a:rPr>
              <a:t>Energy-based Meta Boundary Refinement</a:t>
            </a:r>
            <a:endParaRPr lang="en-US" altLang="zh-CN"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474345"/>
            <a:ext cx="8707120" cy="3305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2295" y="3612515"/>
            <a:ext cx="7578725" cy="147574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设计了一个带有精确注释的小型验证集，用来指导边界细化模块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BRM(Boundary Refinement Module)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细化噪声动作边界。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的参数表示为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α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，主模型的参数表示为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3)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采用元学习策略来优化网络，将边界细化过程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视为元过程。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540385"/>
            <a:ext cx="496570" cy="3435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95" y="2374265"/>
            <a:ext cx="438150" cy="318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683191" y="273953"/>
            <a:ext cx="37776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dirty="0">
                <a:sym typeface="+mn-lt"/>
              </a:rPr>
              <a:t>Boundary Refinement Module</a:t>
            </a:r>
            <a:endParaRPr lang="en-US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672465"/>
            <a:ext cx="463867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002914" y="268873"/>
            <a:ext cx="31381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dirty="0">
                <a:sym typeface="+mn-lt"/>
              </a:rPr>
              <a:t>Energy Function for TAL</a:t>
            </a:r>
            <a:endParaRPr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11835" y="895985"/>
            <a:ext cx="7849235" cy="322072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能量函数：在神经网络中，我们也可以将神经元的状态看作是一种能量状态，该状态可以用能量函数来描述。能量函数是一个从神经元状态到实数值的映射，它衡量了神经元当前状态的</a:t>
            </a:r>
            <a:r>
              <a:rPr lang="zh-CN" sz="1400" dirty="0">
                <a:solidFill>
                  <a:srgbClr val="FF0000"/>
                </a:solidFill>
                <a:cs typeface="+mn-ea"/>
                <a:sym typeface="+mn-lt"/>
              </a:rPr>
              <a:t>稳定性和可靠性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在训练过程中，神经网络需要不断调整权重和偏差参数，以最小化损失函数（Loss Function）的值。而这个过程可以通过</a:t>
            </a:r>
            <a:r>
              <a:rPr sz="1400" dirty="0">
                <a:solidFill>
                  <a:srgbClr val="FF0000"/>
                </a:solidFill>
                <a:cs typeface="+mn-ea"/>
                <a:sym typeface="+mn-lt"/>
              </a:rPr>
              <a:t>最小化能量函数的值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来实现。如果能量函数的值越小，就说明神经元状态越稳定，反之则说明神经元状态不稳定或存在噪声干扰。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通过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吉布斯分布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可以将能量函数转化为概率密度，在结合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softmax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得到第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个时间步的特征的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能量函数方程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40" y="3768725"/>
            <a:ext cx="3171825" cy="790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MDJiMjU4MTkyMWE1ZjUxOTMxOWRkNGVmYWIxOTk3ODEifQ=="/>
</p:tagLst>
</file>

<file path=ppt/theme/theme1.xml><?xml version="1.0" encoding="utf-8"?>
<a:theme xmlns:a="http://schemas.openxmlformats.org/drawingml/2006/main" name="第一PPT，www.1ppt.com">
  <a:themeElements>
    <a:clrScheme name="自定义 784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49558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4y5qrlt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y5qrlt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ajorFont>
      <a:minorFont>
        <a:latin typeface="汉仪旗黑-50S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ajorFont>
      <a:minorFont>
        <a:latin typeface="汉仪旗黑-50S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c04d19f76ac56a1be31a4669afc0c4df</Template>
  <TotalTime>0</TotalTime>
  <Words>1278</Words>
  <Application>WPS 演示</Application>
  <PresentationFormat>全屏显示(16:9)</PresentationFormat>
  <Paragraphs>96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字魂35号-经典雅黑</vt:lpstr>
      <vt:lpstr>黑体</vt:lpstr>
      <vt:lpstr>汉仪旗黑-50S</vt:lpstr>
      <vt:lpstr>Times New Roman</vt:lpstr>
      <vt:lpstr>Calibri Light</vt:lpstr>
      <vt:lpstr>方正宋刻本秀楷简体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WPS_1591183863</cp:lastModifiedBy>
  <cp:revision>51</cp:revision>
  <dcterms:created xsi:type="dcterms:W3CDTF">2021-12-15T02:56:00Z</dcterms:created>
  <dcterms:modified xsi:type="dcterms:W3CDTF">2024-09-10T03:14:44Z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1F012946A4A544499E6C4C779BFB0B6A_13</vt:lpwstr>
  </property>
  <property fmtid="{D5CDD505-2E9C-101B-9397-08002B2CF9AE}" pid="3" name="KSOProductBuildVer">
    <vt:lpwstr>2052-12.1.0.17857</vt:lpwstr>
  </property>
</Properties>
</file>