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0" r:id="rId3"/>
  </p:sldMasterIdLst>
  <p:notesMasterIdLst>
    <p:notesMasterId r:id="rId17"/>
  </p:notesMasterIdLst>
  <p:handoutMasterIdLst>
    <p:handoutMasterId r:id="rId18"/>
  </p:handoutMasterIdLst>
  <p:sldIdLst>
    <p:sldId id="468" r:id="rId4"/>
    <p:sldId id="498" r:id="rId5"/>
    <p:sldId id="470" r:id="rId6"/>
    <p:sldId id="551" r:id="rId7"/>
    <p:sldId id="552" r:id="rId8"/>
    <p:sldId id="501" r:id="rId9"/>
    <p:sldId id="504" r:id="rId10"/>
    <p:sldId id="503" r:id="rId11"/>
    <p:sldId id="541" r:id="rId12"/>
    <p:sldId id="553" r:id="rId13"/>
    <p:sldId id="554" r:id="rId14"/>
    <p:sldId id="505" r:id="rId15"/>
    <p:sldId id="506" r:id="rId16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4" userDrawn="1">
          <p15:clr>
            <a:srgbClr val="A4A3A4"/>
          </p15:clr>
        </p15:guide>
        <p15:guide id="2" pos="5618" userDrawn="1">
          <p15:clr>
            <a:srgbClr val="A4A3A4"/>
          </p15:clr>
        </p15:guide>
        <p15:guide id="4" orient="horz" pos="2876" userDrawn="1">
          <p15:clr>
            <a:srgbClr val="A4A3A4"/>
          </p15:clr>
        </p15:guide>
        <p15:guide id="5" orient="horz" pos="3146" userDrawn="1">
          <p15:clr>
            <a:srgbClr val="A4A3A4"/>
          </p15:clr>
        </p15:guide>
        <p15:guide id="6" orient="horz" pos="3016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8F4"/>
    <a:srgbClr val="E38730"/>
    <a:srgbClr val="495589"/>
    <a:srgbClr val="D3DED8"/>
    <a:srgbClr val="F4F1E8"/>
    <a:srgbClr val="BEB5A6"/>
    <a:srgbClr val="8091A5"/>
    <a:srgbClr val="D3CDC3"/>
    <a:srgbClr val="EAE7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389" autoAdjust="0"/>
  </p:normalViewPr>
  <p:slideViewPr>
    <p:cSldViewPr snapToGrid="0" showGuides="1">
      <p:cViewPr>
        <p:scale>
          <a:sx n="100" d="100"/>
          <a:sy n="100" d="100"/>
        </p:scale>
        <p:origin x="1614" y="693"/>
      </p:cViewPr>
      <p:guideLst>
        <p:guide pos="134"/>
        <p:guide pos="5618"/>
        <p:guide orient="horz" pos="2876"/>
        <p:guide orient="horz" pos="3146"/>
        <p:guide orient="horz" pos="30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旗黑-50S" panose="00020600040101010101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汉仪旗黑-50S" panose="00020600040101010101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汉仪旗黑-50S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2063970" cy="1490764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4047856"/>
            <a:ext cx="1095643" cy="1095644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7621622" y="0"/>
            <a:ext cx="1522379" cy="2087664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1113183" cy="804030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flipH="1">
            <a:off x="8333962" y="4333461"/>
            <a:ext cx="810038" cy="810039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8303248" y="0"/>
            <a:ext cx="840753" cy="1152939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0"/>
            <a:ext cx="1113183" cy="804030"/>
          </a:xfrm>
          <a:custGeom>
            <a:avLst/>
            <a:gdLst>
              <a:gd name="connsiteX0" fmla="*/ 0 w 2063970"/>
              <a:gd name="connsiteY0" fmla="*/ 0 h 1490764"/>
              <a:gd name="connsiteX1" fmla="*/ 2063970 w 2063970"/>
              <a:gd name="connsiteY1" fmla="*/ 0 h 1490764"/>
              <a:gd name="connsiteX2" fmla="*/ 573206 w 2063970"/>
              <a:gd name="connsiteY2" fmla="*/ 1490764 h 1490764"/>
              <a:gd name="connsiteX3" fmla="*/ 129898 w 2063970"/>
              <a:gd name="connsiteY3" fmla="*/ 1423742 h 1490764"/>
              <a:gd name="connsiteX4" fmla="*/ 0 w 2063970"/>
              <a:gd name="connsiteY4" fmla="*/ 1376199 h 149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3970" h="1490764">
                <a:moveTo>
                  <a:pt x="0" y="0"/>
                </a:moveTo>
                <a:lnTo>
                  <a:pt x="2063970" y="0"/>
                </a:lnTo>
                <a:cubicBezTo>
                  <a:pt x="2063970" y="823326"/>
                  <a:pt x="1396532" y="1490764"/>
                  <a:pt x="573206" y="1490764"/>
                </a:cubicBezTo>
                <a:cubicBezTo>
                  <a:pt x="418832" y="1490764"/>
                  <a:pt x="269939" y="1467299"/>
                  <a:pt x="129898" y="1423742"/>
                </a:cubicBezTo>
                <a:lnTo>
                  <a:pt x="0" y="1376199"/>
                </a:lnTo>
                <a:close/>
              </a:path>
            </a:pathLst>
          </a:custGeom>
          <a:solidFill>
            <a:srgbClr val="495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flipH="1">
            <a:off x="8333962" y="4333461"/>
            <a:ext cx="810038" cy="810039"/>
          </a:xfrm>
          <a:custGeom>
            <a:avLst/>
            <a:gdLst>
              <a:gd name="connsiteX0" fmla="*/ 0 w 1095643"/>
              <a:gd name="connsiteY0" fmla="*/ 0 h 1095644"/>
              <a:gd name="connsiteX1" fmla="*/ 1095643 w 1095643"/>
              <a:gd name="connsiteY1" fmla="*/ 1095643 h 1095644"/>
              <a:gd name="connsiteX2" fmla="*/ 1095643 w 1095643"/>
              <a:gd name="connsiteY2" fmla="*/ 1095644 h 1095644"/>
              <a:gd name="connsiteX3" fmla="*/ 0 w 1095643"/>
              <a:gd name="connsiteY3" fmla="*/ 1095644 h 109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643" h="1095644">
                <a:moveTo>
                  <a:pt x="0" y="0"/>
                </a:moveTo>
                <a:cubicBezTo>
                  <a:pt x="605107" y="0"/>
                  <a:pt x="1095643" y="490536"/>
                  <a:pt x="1095643" y="1095643"/>
                </a:cubicBezTo>
                <a:lnTo>
                  <a:pt x="1095643" y="1095644"/>
                </a:lnTo>
                <a:lnTo>
                  <a:pt x="0" y="1095644"/>
                </a:lnTo>
                <a:close/>
              </a:path>
            </a:pathLst>
          </a:custGeom>
          <a:solidFill>
            <a:srgbClr val="E38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8303248" y="0"/>
            <a:ext cx="840753" cy="1152939"/>
          </a:xfrm>
          <a:custGeom>
            <a:avLst/>
            <a:gdLst>
              <a:gd name="connsiteX0" fmla="*/ 273692 w 1522379"/>
              <a:gd name="connsiteY0" fmla="*/ 0 h 2087664"/>
              <a:gd name="connsiteX1" fmla="*/ 1522379 w 1522379"/>
              <a:gd name="connsiteY1" fmla="*/ 0 h 2087664"/>
              <a:gd name="connsiteX2" fmla="*/ 1522379 w 1522379"/>
              <a:gd name="connsiteY2" fmla="*/ 2066284 h 2087664"/>
              <a:gd name="connsiteX3" fmla="*/ 1426060 w 1522379"/>
              <a:gd name="connsiteY3" fmla="*/ 2080984 h 2087664"/>
              <a:gd name="connsiteX4" fmla="*/ 1293779 w 1522379"/>
              <a:gd name="connsiteY4" fmla="*/ 2087664 h 2087664"/>
              <a:gd name="connsiteX5" fmla="*/ 0 w 1522379"/>
              <a:gd name="connsiteY5" fmla="*/ 793885 h 2087664"/>
              <a:gd name="connsiteX6" fmla="*/ 220958 w 1522379"/>
              <a:gd name="connsiteY6" fmla="*/ 70521 h 208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2379" h="2087664">
                <a:moveTo>
                  <a:pt x="273692" y="0"/>
                </a:moveTo>
                <a:lnTo>
                  <a:pt x="1522379" y="0"/>
                </a:lnTo>
                <a:lnTo>
                  <a:pt x="1522379" y="2066284"/>
                </a:lnTo>
                <a:lnTo>
                  <a:pt x="1426060" y="2080984"/>
                </a:lnTo>
                <a:cubicBezTo>
                  <a:pt x="1382567" y="2085401"/>
                  <a:pt x="1338437" y="2087664"/>
                  <a:pt x="1293779" y="2087664"/>
                </a:cubicBezTo>
                <a:cubicBezTo>
                  <a:pt x="579245" y="2087664"/>
                  <a:pt x="0" y="1508419"/>
                  <a:pt x="0" y="793885"/>
                </a:cubicBezTo>
                <a:cubicBezTo>
                  <a:pt x="0" y="525935"/>
                  <a:pt x="81457" y="277010"/>
                  <a:pt x="220958" y="70521"/>
                </a:cubicBezTo>
                <a:close/>
              </a:path>
            </a:pathLst>
          </a:custGeom>
          <a:solidFill>
            <a:srgbClr val="D3D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97014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521779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46544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771309" y="1210780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图片占位符 3"/>
          <p:cNvSpPr>
            <a:spLocks noGrp="1"/>
          </p:cNvSpPr>
          <p:nvPr>
            <p:ph type="pic" sz="quarter" idx="10"/>
          </p:nvPr>
        </p:nvSpPr>
        <p:spPr>
          <a:xfrm>
            <a:off x="3306486" y="1237671"/>
            <a:ext cx="2531029" cy="3223493"/>
          </a:xfrm>
          <a:prstGeom prst="roundRect">
            <a:avLst>
              <a:gd name="adj" fmla="val 7969"/>
            </a:avLst>
          </a:prstGeom>
          <a:solidFill>
            <a:srgbClr val="FDF3F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8" name="矩形: 圆角 7"/>
          <p:cNvSpPr/>
          <p:nvPr userDrawn="1"/>
        </p:nvSpPr>
        <p:spPr>
          <a:xfrm>
            <a:off x="558800" y="1237671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6045200" y="1237671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BE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 userDrawn="1"/>
        </p:nvSpPr>
        <p:spPr>
          <a:xfrm>
            <a:off x="549563" y="2974108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BE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 userDrawn="1"/>
        </p:nvSpPr>
        <p:spPr>
          <a:xfrm>
            <a:off x="6035963" y="2974108"/>
            <a:ext cx="2549237" cy="1533238"/>
          </a:xfrm>
          <a:prstGeom prst="roundRect">
            <a:avLst>
              <a:gd name="adj" fmla="val 9629"/>
            </a:avLst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EA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0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 userDrawn="1"/>
        </p:nvSpPr>
        <p:spPr>
          <a:xfrm>
            <a:off x="228600" y="272716"/>
            <a:ext cx="8686800" cy="4604084"/>
          </a:xfrm>
          <a:prstGeom prst="roundRect">
            <a:avLst>
              <a:gd name="adj" fmla="val 4102"/>
            </a:avLst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97014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sz="quarter" idx="11"/>
          </p:nvPr>
        </p:nvSpPr>
        <p:spPr>
          <a:xfrm>
            <a:off x="2521779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646544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sz="quarter" idx="13"/>
          </p:nvPr>
        </p:nvSpPr>
        <p:spPr>
          <a:xfrm>
            <a:off x="6771309" y="1494874"/>
            <a:ext cx="1961874" cy="1360970"/>
          </a:xfrm>
          <a:prstGeom prst="roundRect">
            <a:avLst>
              <a:gd name="adj" fmla="val 6157"/>
            </a:avLst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2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字魂35号-经典雅黑" pitchFamily="2" charset="-122"/>
          <a:cs typeface="微软雅黑" panose="020B0503020204020204" pitchFamily="34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 bwMode="auto">
          <a:xfrm>
            <a:off x="1863283" y="3419156"/>
            <a:ext cx="272881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kern="100" dirty="0">
                <a:solidFill>
                  <a:srgbClr val="495589"/>
                </a:solidFill>
                <a:cs typeface="+mn-ea"/>
                <a:sym typeface="+mn-lt"/>
              </a:rPr>
              <a:t> </a:t>
            </a:r>
            <a:endParaRPr lang="zh-CN" altLang="en-US" sz="1050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437005" y="1317625"/>
            <a:ext cx="6270625" cy="97599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>
              <a:defRPr/>
            </a:pPr>
            <a:r>
              <a:rPr sz="2000" b="1" kern="100" dirty="0">
                <a:solidFill>
                  <a:srgbClr val="495589"/>
                </a:solidFill>
                <a:cs typeface="+mn-ea"/>
                <a:sym typeface="+mn-lt"/>
              </a:rPr>
              <a:t>Robust Temporal Action Localization with Meta</a:t>
            </a:r>
            <a:endParaRPr sz="2000" b="1" kern="100" dirty="0">
              <a:solidFill>
                <a:srgbClr val="495589"/>
              </a:solidFill>
              <a:cs typeface="+mn-ea"/>
              <a:sym typeface="+mn-lt"/>
            </a:endParaRPr>
          </a:p>
          <a:p>
            <a:pPr algn="l">
              <a:defRPr/>
            </a:pPr>
            <a:r>
              <a:rPr sz="2000" b="1" kern="100" dirty="0">
                <a:solidFill>
                  <a:srgbClr val="495589"/>
                </a:solidFill>
                <a:cs typeface="+mn-ea"/>
                <a:sym typeface="+mn-lt"/>
              </a:rPr>
              <a:t>Boundary Refinement</a:t>
            </a:r>
            <a:endParaRPr sz="2000" b="1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37009" y="1951257"/>
            <a:ext cx="608511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具有元边界细化的鲁棒时序动作定位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520792" y="2489450"/>
            <a:ext cx="6177915" cy="0"/>
          </a:xfrm>
          <a:prstGeom prst="line">
            <a:avLst/>
          </a:prstGeom>
          <a:ln w="28575">
            <a:solidFill>
              <a:srgbClr val="4955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67805" y="2074545"/>
            <a:ext cx="1787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TMM2024</a:t>
            </a:r>
            <a:endParaRPr lang="en-US" altLang="zh-CN" sz="1600" b="1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29865"/>
            <a:ext cx="5981700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810191" y="268873"/>
            <a:ext cx="35236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dirty="0">
                <a:sym typeface="+mn-lt"/>
              </a:rPr>
              <a:t>Energy</a:t>
            </a:r>
            <a:r>
              <a:rPr lang="en-US" dirty="0">
                <a:sym typeface="+mn-lt"/>
              </a:rPr>
              <a:t>-based Re-weighting</a:t>
            </a:r>
            <a:endParaRPr lang="en-US"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11835" y="3477260"/>
            <a:ext cx="7849235" cy="107823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个时间步长处的能量值反应了模型对该时刻的响应程度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。因此整个视频的总能量能模拟视频样本的置信度。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置信度和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IoU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越大，视频样本标签中的噪声越小，因此应该分配给该样本的权重越大。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45" y="763270"/>
            <a:ext cx="63722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0" y="4459605"/>
            <a:ext cx="37242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091814" y="78373"/>
            <a:ext cx="29603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dirty="0">
                <a:sym typeface="+mn-lt"/>
              </a:rPr>
              <a:t>Boundary Energy Loss</a:t>
            </a:r>
            <a:endParaRPr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572000" y="860425"/>
            <a:ext cx="4347210" cy="387032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细化边界前，在动作间隔内外分别选择两个长度为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的瞬间集，定义边界内外的能量：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30000"/>
              </a:lnSpc>
              <a:spcBef>
                <a:spcPts val="200"/>
              </a:spcBef>
              <a:buFont typeface="Arial" panose="020B0604020202020204" pitchFamily="34" charset="0"/>
              <a:buNone/>
            </a:pP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 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采用相同的方式定义细化边界后的边界内能量</a:t>
            </a:r>
            <a:b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</a:b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和边界外能量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边界间能量损失表示如下：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1123950"/>
            <a:ext cx="3702050" cy="2895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5" y="3890645"/>
            <a:ext cx="416242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0" y="1508760"/>
            <a:ext cx="2733675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110" y="2178050"/>
            <a:ext cx="3095625" cy="676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970" y="2909570"/>
            <a:ext cx="278130" cy="271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185" y="3232150"/>
            <a:ext cx="329565" cy="281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21380" y="1828127"/>
            <a:ext cx="3700622" cy="1353336"/>
            <a:chOff x="1151056" y="1828127"/>
            <a:chExt cx="370062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50465"/>
              <a:ext cx="2214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模型效果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03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8561070" y="4789170"/>
            <a:ext cx="5822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90" y="191770"/>
            <a:ext cx="5283835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705380" y="1828127"/>
            <a:ext cx="5732622" cy="1353336"/>
            <a:chOff x="1151056" y="1828127"/>
            <a:chExt cx="573262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66340"/>
              <a:ext cx="424688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论文思路与创新点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459479" y="141873"/>
            <a:ext cx="22250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100" dirty="0">
                <a:solidFill>
                  <a:srgbClr val="495589"/>
                </a:solidFill>
                <a:cs typeface="+mn-ea"/>
                <a:sym typeface="+mn-lt"/>
              </a:rPr>
              <a:t>论文思路与创新点</a:t>
            </a:r>
            <a:endParaRPr lang="zh-CN" altLang="en-US" sz="2000" b="1" dirty="0">
              <a:solidFill>
                <a:srgbClr val="49558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87120" y="1180465"/>
            <a:ext cx="7473315" cy="14770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时间动作定位（TAL）旨在定位未修剪视频中具有特定类别的动作的开始和结束时间戳。尽管取得了巨大的成功，但</a:t>
            </a:r>
            <a:r>
              <a:rPr sz="1400" dirty="0">
                <a:solidFill>
                  <a:srgbClr val="FF0000"/>
                </a:solidFill>
                <a:cs typeface="+mn-ea"/>
                <a:sym typeface="+mn-lt"/>
              </a:rPr>
              <a:t>由于手动注释的固有主观性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，可能会包括</a:t>
            </a:r>
            <a:r>
              <a:rPr sz="1400" dirty="0">
                <a:solidFill>
                  <a:srgbClr val="FF0000"/>
                </a:solidFill>
                <a:cs typeface="+mn-ea"/>
                <a:sym typeface="+mn-lt"/>
              </a:rPr>
              <a:t>嘈杂的动作边界标签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这导致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模型在训练过程中学习到不准确的动作边界，从而损坏模型的定位性能。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87120" y="720372"/>
            <a:ext cx="192374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5589"/>
                </a:solidFill>
                <a:effectLst/>
                <a:uLnTx/>
                <a:uFillTx/>
                <a:cs typeface="+mn-ea"/>
                <a:sym typeface="+mn-lt"/>
              </a:rPr>
              <a:t>论文思路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9558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7120" y="2330732"/>
            <a:ext cx="1923747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5589"/>
                </a:solidFill>
                <a:effectLst/>
                <a:uLnTx/>
                <a:uFillTx/>
                <a:cs typeface="+mn-ea"/>
                <a:sym typeface="+mn-lt"/>
              </a:rPr>
              <a:t>创新点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9558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7120" y="2752725"/>
            <a:ext cx="7578725" cy="2112010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本文介绍了</a:t>
            </a:r>
            <a:r>
              <a:rPr lang="zh-CN" sz="1400" dirty="0">
                <a:solidFill>
                  <a:srgbClr val="FF0000"/>
                </a:solidFill>
                <a:cs typeface="+mn-ea"/>
                <a:sym typeface="+mn-lt"/>
              </a:rPr>
              <a:t>带噪声标签的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TAL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问题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(TAL with Nosiy Label)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，并提出了一种新颖的即插即用的方法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--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基于能量的元边界细化方法</a:t>
            </a:r>
            <a:r>
              <a:rPr lang="en-US" altLang="zh-CN" sz="1400" dirty="0">
                <a:solidFill>
                  <a:srgbClr val="FF0000"/>
                </a:solidFill>
                <a:cs typeface="+mn-ea"/>
                <a:sym typeface="+mn-lt"/>
              </a:rPr>
              <a:t>EMBR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(Energy-based Meta Boundary Refinement)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来提高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模型的鲁棒性。这是首次尝试系统的研究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中的噪声动作边界标注问题。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2)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提出了一个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基于能量的元学习管道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(meta-learning)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来协助边界细化，增强模型对有噪声动作边界标签的鲁棒性。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THUMOS14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ActivityNet-1.3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数据集上验证了方法的有效性。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948939" y="141873"/>
            <a:ext cx="324612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kern="100" dirty="0">
                <a:solidFill>
                  <a:srgbClr val="495589"/>
                </a:solidFill>
                <a:cs typeface="+mn-ea"/>
                <a:sym typeface="+mn-lt"/>
              </a:rPr>
              <a:t>注释动作边界的固有主观性</a:t>
            </a:r>
            <a:endParaRPr lang="zh-CN" altLang="en-US" sz="2000" b="1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742950"/>
            <a:ext cx="519112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634296" y="141873"/>
            <a:ext cx="38754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kern="100" dirty="0">
                <a:solidFill>
                  <a:srgbClr val="495589"/>
                </a:solidFill>
                <a:cs typeface="+mn-ea"/>
                <a:sym typeface="+mn-lt"/>
              </a:rPr>
              <a:t>T</a:t>
            </a:r>
            <a:r>
              <a:rPr lang="zh-CN" altLang="en-US" sz="2000" b="1" kern="100" dirty="0">
                <a:solidFill>
                  <a:srgbClr val="495589"/>
                </a:solidFill>
                <a:cs typeface="+mn-ea"/>
                <a:sym typeface="+mn-lt"/>
              </a:rPr>
              <a:t>AL模型对动作边界噪声的鲁棒性</a:t>
            </a:r>
            <a:endParaRPr lang="zh-CN" altLang="en-US" sz="2000" b="1" kern="100" dirty="0">
              <a:solidFill>
                <a:srgbClr val="495589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76300"/>
            <a:ext cx="64579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505272" y="330899"/>
            <a:ext cx="206828" cy="123371"/>
            <a:chOff x="6709229" y="856343"/>
            <a:chExt cx="232229" cy="5805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579775" y="1828127"/>
            <a:ext cx="4180682" cy="1353336"/>
            <a:chOff x="1151056" y="1828127"/>
            <a:chExt cx="4180682" cy="1353336"/>
          </a:xfrm>
        </p:grpSpPr>
        <p:sp>
          <p:nvSpPr>
            <p:cNvPr id="20" name="矩形 19"/>
            <p:cNvSpPr/>
            <p:nvPr/>
          </p:nvSpPr>
          <p:spPr bwMode="auto">
            <a:xfrm>
              <a:off x="2636798" y="2166340"/>
              <a:ext cx="2694940" cy="706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EMBR</a:t>
              </a:r>
              <a:r>
                <a:rPr lang="zh-CN" altLang="en-US" sz="4000" b="1" kern="100" dirty="0">
                  <a:solidFill>
                    <a:srgbClr val="495589"/>
                  </a:solidFill>
                  <a:cs typeface="+mn-ea"/>
                  <a:sym typeface="+mn-lt"/>
                </a:rPr>
                <a:t>架构</a:t>
              </a:r>
              <a:endParaRPr lang="zh-CN" altLang="en-US" sz="4000" b="1" kern="100" dirty="0">
                <a:solidFill>
                  <a:srgbClr val="495589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51056" y="1828127"/>
              <a:ext cx="1353336" cy="1353336"/>
              <a:chOff x="1194341" y="1871412"/>
              <a:chExt cx="1226130" cy="122613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194341" y="1871412"/>
                <a:ext cx="1226130" cy="1226130"/>
              </a:xfrm>
              <a:prstGeom prst="ellipse">
                <a:avLst/>
              </a:prstGeom>
              <a:solidFill>
                <a:srgbClr val="E38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7" name="文本框 6"/>
              <p:cNvSpPr txBox="1">
                <a:spLocks noChangeArrowheads="1"/>
              </p:cNvSpPr>
              <p:nvPr/>
            </p:nvSpPr>
            <p:spPr bwMode="auto">
              <a:xfrm>
                <a:off x="1317239" y="2080113"/>
                <a:ext cx="970532" cy="836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3600" b="1" kern="10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5400" dirty="0">
                    <a:latin typeface="+mn-lt"/>
                    <a:ea typeface="+mn-ea"/>
                    <a:cs typeface="+mn-ea"/>
                    <a:sym typeface="+mn-lt"/>
                  </a:rPr>
                  <a:t>02</a:t>
                </a:r>
                <a:endParaRPr lang="zh-CN" altLang="en-US"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1763394" y="141873"/>
            <a:ext cx="52158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lang="en-US" altLang="zh-CN" dirty="0">
                <a:sym typeface="+mn-lt"/>
              </a:rPr>
              <a:t>Energy-based Meta Boundary Refinement</a:t>
            </a:r>
            <a:endParaRPr lang="en-US" altLang="zh-CN"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474345"/>
            <a:ext cx="8707120" cy="33051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2295" y="3612515"/>
            <a:ext cx="7578725" cy="1475740"/>
          </a:xfrm>
          <a:prstGeom prst="rect">
            <a:avLst/>
          </a:prstGeom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设计了一个带有精确注释的小型验证集，用来指导边界细化模块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BRM(Boundary Refinement Module)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细化噪声动作边界。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2)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设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的参数表示为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α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，主模型的参数表示为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ct val="15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3)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采用元学习策略来优化网络，将边界细化过程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视为元过程。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95" y="540385"/>
            <a:ext cx="496570" cy="3435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595" y="2374265"/>
            <a:ext cx="438150" cy="318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2683191" y="273953"/>
            <a:ext cx="37776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dirty="0">
                <a:sym typeface="+mn-lt"/>
              </a:rPr>
              <a:t>Boundary Refinement Module</a:t>
            </a:r>
            <a:endParaRPr lang="en-US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pic>
        <p:nvPicPr>
          <p:cNvPr id="9" name="图片 8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0" y="672465"/>
            <a:ext cx="463867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3002914" y="268873"/>
            <a:ext cx="31381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95589"/>
                </a:solidFill>
                <a:cs typeface="+mn-ea"/>
              </a:defRPr>
            </a:lvl1pPr>
            <a:lvl2pPr marL="742950" indent="-28575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/>
            <a:r>
              <a:rPr dirty="0">
                <a:sym typeface="+mn-lt"/>
              </a:rPr>
              <a:t>Energy Function for TAL</a:t>
            </a:r>
            <a:endParaRPr dirty="0"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61070" y="4789170"/>
            <a:ext cx="3581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11835" y="895985"/>
            <a:ext cx="7849235" cy="322072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能量函数：在神经网络中，我们也可以将神经元的状态看作是一种能量状态，该状态可以用能量函数来描述。能量函数是一个从神经元状态到实数值的映射，它衡量了神经元当前状态的</a:t>
            </a:r>
            <a:r>
              <a:rPr lang="zh-CN" sz="1400" dirty="0">
                <a:solidFill>
                  <a:srgbClr val="FF0000"/>
                </a:solidFill>
                <a:cs typeface="+mn-ea"/>
                <a:sym typeface="+mn-lt"/>
              </a:rPr>
              <a:t>稳定性和可靠性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在训练过程中，神经网络需要不断调整权重和偏差参数，以最小化损失函数（Loss Function）的值。而这个过程可以通过</a:t>
            </a:r>
            <a:r>
              <a:rPr sz="1400" dirty="0">
                <a:solidFill>
                  <a:srgbClr val="FF0000"/>
                </a:solidFill>
                <a:cs typeface="+mn-ea"/>
                <a:sym typeface="+mn-lt"/>
              </a:rPr>
              <a:t>最小化能量函数的值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来实现。如果能量函数的值越小，就说明神经元状态越稳定，反之则说明神经元状态不稳定或存在噪声干扰。</a:t>
            </a:r>
            <a:endParaRPr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通过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吉布斯分布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可以将能量函数转化为概率密度，在结合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softmax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得到第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个时间步的特征的</a:t>
            </a:r>
            <a:r>
              <a:rPr lang="zh-CN" altLang="en-US" sz="1400" dirty="0">
                <a:solidFill>
                  <a:srgbClr val="FF0000"/>
                </a:solidFill>
                <a:cs typeface="+mn-ea"/>
                <a:sym typeface="+mn-lt"/>
              </a:rPr>
              <a:t>能量函数方程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" name="图片 14" descr="微信图片_2024080610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25" y="0"/>
            <a:ext cx="1933575" cy="4648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540" y="3768725"/>
            <a:ext cx="3171825" cy="790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MDJiMjU4MTkyMWE1ZjUxOTMxOWRkNGVmYWIxOTk3ODEifQ=="/>
</p:tagLst>
</file>

<file path=ppt/theme/theme1.xml><?xml version="1.0" encoding="utf-8"?>
<a:theme xmlns:a="http://schemas.openxmlformats.org/drawingml/2006/main" name="第一PPT，www.1ppt.com">
  <a:themeElements>
    <a:clrScheme name="自定义 784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49558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4y5qrlt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y5qrlt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ajorFont>
      <a:minorFont>
        <a:latin typeface="汉仪旗黑-50S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ajorFont>
      <a:minorFont>
        <a:latin typeface="汉仪旗黑-50S"/>
        <a:ea typeface=""/>
        <a:cs typeface=""/>
        <a:font script="Jpan" typeface="ＭＳ Ｐゴシック"/>
        <a:font script="Hang" typeface="맑은 고딕"/>
        <a:font script="Hans" typeface="汉仪旗黑-50S"/>
        <a:font script="Hant" typeface="新細明體"/>
        <a:font script="Arab" typeface="汉仪旗黑-50S"/>
        <a:font script="Hebr" typeface="汉仪旗黑-50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汉仪旗黑-50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c04d19f76ac56a1be31a4669afc0c4df</Template>
  <TotalTime>0</TotalTime>
  <Words>1232</Words>
  <Application>WPS 演示</Application>
  <PresentationFormat>全屏显示(16:9)</PresentationFormat>
  <Paragraphs>97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字魂35号-经典雅黑</vt:lpstr>
      <vt:lpstr>黑体</vt:lpstr>
      <vt:lpstr>汉仪旗黑-50S</vt:lpstr>
      <vt:lpstr>Times New Roman</vt:lpstr>
      <vt:lpstr>Calibri Light</vt:lpstr>
      <vt:lpstr>方正宋刻本秀楷简体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WPS_1591183863</cp:lastModifiedBy>
  <cp:revision>49</cp:revision>
  <dcterms:created xsi:type="dcterms:W3CDTF">2021-12-15T02:56:00Z</dcterms:created>
  <dcterms:modified xsi:type="dcterms:W3CDTF">2024-09-10T03:08:10Z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1F2031ED31EC4B7BBDF6FAAA39A07D43_13</vt:lpwstr>
  </property>
  <property fmtid="{D5CDD505-2E9C-101B-9397-08002B2CF9AE}" pid="3" name="KSOProductBuildVer">
    <vt:lpwstr>2052-12.1.0.17857</vt:lpwstr>
  </property>
</Properties>
</file>