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heme/themeOverride4.xml" ContentType="application/vnd.openxmlformats-officedocument.themeOverr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0" r:id="rId2"/>
    <p:sldId id="319" r:id="rId3"/>
    <p:sldId id="320" r:id="rId4"/>
    <p:sldId id="301" r:id="rId5"/>
    <p:sldId id="303" r:id="rId6"/>
    <p:sldId id="321" r:id="rId7"/>
    <p:sldId id="302" r:id="rId8"/>
    <p:sldId id="322" r:id="rId9"/>
    <p:sldId id="323" r:id="rId10"/>
    <p:sldId id="324" r:id="rId11"/>
    <p:sldId id="344" r:id="rId12"/>
    <p:sldId id="345" r:id="rId13"/>
    <p:sldId id="348" r:id="rId14"/>
    <p:sldId id="349" r:id="rId15"/>
    <p:sldId id="350" r:id="rId16"/>
    <p:sldId id="351" r:id="rId17"/>
    <p:sldId id="31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7C828E-A25D-4952-A384-D24AA9E8DEBB}">
          <p14:sldIdLst>
            <p14:sldId id="300"/>
            <p14:sldId id="319"/>
            <p14:sldId id="320"/>
            <p14:sldId id="301"/>
            <p14:sldId id="303"/>
            <p14:sldId id="321"/>
            <p14:sldId id="302"/>
            <p14:sldId id="322"/>
            <p14:sldId id="323"/>
            <p14:sldId id="324"/>
            <p14:sldId id="344"/>
            <p14:sldId id="345"/>
            <p14:sldId id="348"/>
            <p14:sldId id="349"/>
            <p14:sldId id="350"/>
            <p14:sldId id="351"/>
          </p14:sldIdLst>
        </p14:section>
        <p14:section name="无标题节" id="{2955E38D-6077-49EC-ADAA-DE8FBDA40680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E7E6DAE-2C13-4920-90F5-6DABB4B47DF7}" type="slidenum">
              <a:rPr lang="en-US" altLang="zh-CN" smtClean="0">
                <a:ea typeface="华文细黑" panose="02010600040101010101" pitchFamily="2" charset="-122"/>
              </a:rPr>
              <a:t>1</a:t>
            </a:fld>
            <a:endParaRPr lang="en-US" altLang="zh-CN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anose="02010600040101010101" pitchFamily="2" charset="-122"/>
              </a:rPr>
              <a:t>14</a:t>
            </a:fld>
            <a:endParaRPr lang="en-US" altLang="zh-CN" b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anose="02010600040101010101" pitchFamily="2" charset="-122"/>
              </a:rPr>
              <a:t>16</a:t>
            </a:fld>
            <a:endParaRPr lang="en-US" altLang="zh-CN" b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7E6DAE-2C13-4920-90F5-6DABB4B47DF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6C55-6C14-4F0D-928C-D7F1BE70B2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anose="02010600040101010101" pitchFamily="2" charset="-122"/>
              </a:rPr>
              <a:t>3</a:t>
            </a:fld>
            <a:endParaRPr lang="en-US" altLang="zh-CN" b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anose="02010600040101010101" pitchFamily="2" charset="-122"/>
              </a:rPr>
              <a:t>6</a:t>
            </a:fld>
            <a:endParaRPr lang="en-US" altLang="zh-CN" b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471512" y="837512"/>
            <a:ext cx="5400453" cy="540045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 sz="4800" dirty="0"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95714" y="2757136"/>
            <a:ext cx="4991774" cy="1059784"/>
            <a:chOff x="2915279" y="2137501"/>
            <a:chExt cx="3528929" cy="795083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2915816" y="2137501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2915279" y="2932584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2655700"/>
            <a:ext cx="5105328" cy="1200329"/>
          </a:xfrm>
        </p:spPr>
        <p:txBody>
          <a:bodyPr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868729"/>
            <a:ext cx="5105328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0" y="4424412"/>
            <a:ext cx="2549524" cy="424732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6134100" y="4425378"/>
            <a:ext cx="2552628" cy="424732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1"/>
            </p:custDataLst>
          </p:nvPr>
        </p:nvSpPr>
        <p:spPr bwMode="auto">
          <a:xfrm>
            <a:off x="1882" y="-12870"/>
            <a:ext cx="6189340" cy="6870870"/>
          </a:xfrm>
          <a:custGeom>
            <a:avLst/>
            <a:gdLst>
              <a:gd name="connsiteX0" fmla="*/ 0 w 6189340"/>
              <a:gd name="connsiteY0" fmla="*/ 0 h 6870870"/>
              <a:gd name="connsiteX1" fmla="*/ 4361859 w 6189340"/>
              <a:gd name="connsiteY1" fmla="*/ 0 h 6870870"/>
              <a:gd name="connsiteX2" fmla="*/ 4463492 w 6189340"/>
              <a:gd name="connsiteY2" fmla="*/ 72274 h 6870870"/>
              <a:gd name="connsiteX3" fmla="*/ 6189340 w 6189340"/>
              <a:gd name="connsiteY3" fmla="*/ 3515236 h 6870870"/>
              <a:gd name="connsiteX4" fmla="*/ 4625802 w 6189340"/>
              <a:gd name="connsiteY4" fmla="*/ 6830649 h 6870870"/>
              <a:gd name="connsiteX5" fmla="*/ 4572015 w 6189340"/>
              <a:gd name="connsiteY5" fmla="*/ 6870870 h 6870870"/>
              <a:gd name="connsiteX6" fmla="*/ 0 w 6189340"/>
              <a:gd name="connsiteY6" fmla="*/ 6870870 h 68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340" h="6870870">
                <a:moveTo>
                  <a:pt x="0" y="0"/>
                </a:moveTo>
                <a:lnTo>
                  <a:pt x="4361859" y="0"/>
                </a:lnTo>
                <a:lnTo>
                  <a:pt x="4463492" y="72274"/>
                </a:lnTo>
                <a:cubicBezTo>
                  <a:pt x="5511188" y="855798"/>
                  <a:pt x="6189340" y="2106322"/>
                  <a:pt x="6189340" y="3515236"/>
                </a:cubicBezTo>
                <a:cubicBezTo>
                  <a:pt x="6189340" y="4849998"/>
                  <a:pt x="5580694" y="6042602"/>
                  <a:pt x="4625802" y="6830649"/>
                </a:cubicBezTo>
                <a:lnTo>
                  <a:pt x="4572015" y="6870870"/>
                </a:lnTo>
                <a:lnTo>
                  <a:pt x="0" y="687087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>
            <a:noAutofit/>
          </a:bodyPr>
          <a:lstStyle/>
          <a:p>
            <a:endParaRPr lang="zh-CN" altLang="en-US" sz="4800" dirty="0"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7016" y="3628889"/>
            <a:ext cx="5739072" cy="978729"/>
          </a:xfrm>
        </p:spPr>
        <p:txBody>
          <a:bodyPr anchor="t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8110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285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285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881" y="0"/>
            <a:ext cx="12188238" cy="6858001"/>
          </a:xfrm>
          <a:prstGeom prst="rect">
            <a:avLst/>
          </a:prstGeom>
          <a:solidFill>
            <a:schemeClr val="accent5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121882" tIns="60941" rIns="121882" bIns="60941" numCol="1" rtlCol="0" anchor="t" anchorCtr="0" compatLnSpc="1"/>
          <a:lstStyle/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395774" y="837512"/>
            <a:ext cx="5400453" cy="540045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pPr>
              <a:defRPr/>
            </a:pPr>
            <a:endParaRPr lang="zh-CN" altLang="en-US" sz="4800" dirty="0">
              <a:solidFill>
                <a:prstClr val="black"/>
              </a:solidFill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95714" y="3084943"/>
            <a:ext cx="4991774" cy="1059784"/>
            <a:chOff x="2915279" y="2137501"/>
            <a:chExt cx="3528929" cy="795083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915816" y="2137501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2915279" y="2932584"/>
              <a:ext cx="35283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43336" y="2959271"/>
            <a:ext cx="5105328" cy="1311128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3426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006D2E27-BC91-461C-8B5D-F463BB1963A9}" type="datetimeFigureOut">
              <a:rPr lang="zh-CN" altLang="en-US" smtClean="0"/>
              <a:t>2018/3/8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9C6BA11E-B9B8-4144-B0D0-E707008529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hemeOverride" Target="../theme/themeOverride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notesSlide" Target="../notesSlides/notesSlide14.xml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192.168.103.99/trms" TargetMode="Externa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hemeOverride" Target="../theme/themeOverride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581400" y="2851265"/>
            <a:ext cx="5105328" cy="100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eaLnBrk="1" latinLnBrk="0" hangingPunct="1">
              <a:lnSpc>
                <a:spcPct val="120000"/>
              </a:lnSpc>
              <a:buNone/>
              <a:defRPr sz="6000">
                <a:solidFill>
                  <a:schemeClr val="bg1"/>
                </a:solidFill>
                <a:latin typeface="+mn-ea"/>
                <a:ea typeface="+mj-ea"/>
                <a:cs typeface="+mn-ea"/>
              </a:defRPr>
            </a:lvl1pPr>
          </a:lstStyle>
          <a:p>
            <a:r>
              <a:rPr lang="zh-CN" altLang="en-US" dirty="0" smtClean="0">
                <a:latin typeface="+mj-lt"/>
                <a:cs typeface="+mj-cs"/>
              </a:rPr>
              <a:t>群组学习平台</a:t>
            </a:r>
            <a:r>
              <a:rPr lang="en-US" altLang="zh-CN" dirty="0" smtClean="0">
                <a:latin typeface="+mj-lt"/>
                <a:cs typeface="+mj-cs"/>
              </a:rPr>
              <a:t>2018</a:t>
            </a:r>
            <a:r>
              <a:rPr lang="zh-CN" altLang="en-US" dirty="0" smtClean="0">
                <a:latin typeface="+mj-lt"/>
                <a:cs typeface="+mj-cs"/>
              </a:rPr>
              <a:t>规划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134100" y="4425378"/>
            <a:ext cx="2552628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>
                <a:solidFill>
                  <a:srgbClr val="FFFFFF"/>
                </a:solidFill>
                <a:latin typeface="+mn-ea"/>
                <a:ea typeface="+mn-ea"/>
              </a:defRPr>
            </a:lvl1pPr>
            <a:lvl2pPr marL="685800" indent="-228600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+mn-lt"/>
              </a:rPr>
              <a:t>2018</a:t>
            </a:r>
            <a:r>
              <a:rPr lang="zh-CN" altLang="en-US" dirty="0" smtClean="0">
                <a:latin typeface="+mn-lt"/>
              </a:rPr>
              <a:t>年</a:t>
            </a:r>
            <a:r>
              <a:rPr lang="en-US" altLang="zh-CN" dirty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月</a:t>
            </a:r>
            <a:r>
              <a:rPr lang="en-US" altLang="zh-CN" dirty="0" smtClean="0">
                <a:latin typeface="+mn-lt"/>
              </a:rPr>
              <a:t>08</a:t>
            </a:r>
            <a:r>
              <a:rPr lang="zh-CN" altLang="en-US" dirty="0" smtClean="0">
                <a:latin typeface="+mn-lt"/>
              </a:rPr>
              <a:t>日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4</a:t>
            </a:r>
            <a:r>
              <a:rPr lang="zh-CN" altLang="en-US"/>
              <a:t>、个人中心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1780" y="1835150"/>
            <a:ext cx="4932680" cy="353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首页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我的课程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我的作业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个人研学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知识管理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" y="1092835"/>
            <a:ext cx="11746230" cy="5677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5</a:t>
            </a:r>
            <a:r>
              <a:rPr lang="zh-CN" altLang="en-US"/>
              <a:t>、课程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1780" y="1835150"/>
            <a:ext cx="4932680" cy="353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课程概览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课程资源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课程作业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小班学习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课程管理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" y="-148590"/>
            <a:ext cx="11714480" cy="750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" y="-42545"/>
            <a:ext cx="11724005" cy="6943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85" y="309880"/>
            <a:ext cx="11695430" cy="6238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0" y="782955"/>
            <a:ext cx="11336655" cy="600964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" name="圆角矩形标注 11"/>
          <p:cNvSpPr/>
          <p:nvPr/>
        </p:nvSpPr>
        <p:spPr>
          <a:xfrm>
            <a:off x="9191943" y="697865"/>
            <a:ext cx="1673225" cy="774700"/>
          </a:xfrm>
          <a:prstGeom prst="wedgeRoundRectCallout">
            <a:avLst>
              <a:gd name="adj1" fmla="val -34148"/>
              <a:gd name="adj2" fmla="val 80333"/>
              <a:gd name="adj3" fmla="val 16667"/>
            </a:avLst>
          </a:prstGeom>
          <a:solidFill>
            <a:srgbClr val="F96D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所有小班作业完成情况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90" y="905510"/>
            <a:ext cx="11911330" cy="5764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圆角矩形标注 14"/>
          <p:cNvSpPr/>
          <p:nvPr/>
        </p:nvSpPr>
        <p:spPr>
          <a:xfrm>
            <a:off x="9064943" y="697865"/>
            <a:ext cx="1927225" cy="774700"/>
          </a:xfrm>
          <a:prstGeom prst="wedgeRoundRectCallout">
            <a:avLst>
              <a:gd name="adj1" fmla="val -34148"/>
              <a:gd name="adj2" fmla="val 80333"/>
              <a:gd name="adj3" fmla="val 16667"/>
            </a:avLst>
          </a:prstGeom>
          <a:solidFill>
            <a:srgbClr val="F96D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某个小班每个人作业完成情况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90" y="868680"/>
            <a:ext cx="11733530" cy="5838190"/>
          </a:xfrm>
          <a:prstGeom prst="rect">
            <a:avLst/>
          </a:prstGeom>
        </p:spPr>
      </p:pic>
      <p:sp>
        <p:nvSpPr>
          <p:cNvPr id="17" name="圆角矩形标注 16"/>
          <p:cNvSpPr/>
          <p:nvPr/>
        </p:nvSpPr>
        <p:spPr>
          <a:xfrm>
            <a:off x="8937943" y="868680"/>
            <a:ext cx="1927225" cy="774700"/>
          </a:xfrm>
          <a:prstGeom prst="wedgeRoundRectCallout">
            <a:avLst>
              <a:gd name="adj1" fmla="val -34148"/>
              <a:gd name="adj2" fmla="val 80333"/>
              <a:gd name="adj3" fmla="val 16667"/>
            </a:avLst>
          </a:prstGeom>
          <a:solidFill>
            <a:srgbClr val="F96D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在线批改作业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680" y="-309245"/>
            <a:ext cx="11724005" cy="74764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285" y="-275590"/>
            <a:ext cx="11695430" cy="7409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6</a:t>
            </a:r>
            <a:r>
              <a:rPr lang="zh-CN" altLang="en-US"/>
              <a:t>、小班学习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1780" y="1835150"/>
            <a:ext cx="4932680" cy="353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小班讨论主题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小班学习资料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小班作业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学习小组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zh-CN" altLang="en-US" sz="2800"/>
              <a:t>小班成员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9250"/>
            <a:ext cx="10733617" cy="615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矩形 34"/>
          <p:cNvSpPr/>
          <p:nvPr/>
        </p:nvSpPr>
        <p:spPr>
          <a:xfrm>
            <a:off x="838200" y="2468033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55380" y="2468033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" y="1246294"/>
            <a:ext cx="11772900" cy="46206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26085" y="1246293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29395" y="1246293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3" y="1220047"/>
            <a:ext cx="11874500" cy="44174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75920" y="1146598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74345" y="228177"/>
            <a:ext cx="10373784" cy="6675967"/>
            <a:chOff x="-191816" y="894836"/>
            <a:chExt cx="9481070" cy="6103353"/>
          </a:xfrm>
        </p:grpSpPr>
        <p:pic>
          <p:nvPicPr>
            <p:cNvPr id="28686" name="图片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84995" y="894836"/>
              <a:ext cx="9468544" cy="38634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8687" name="图片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91816" y="4720960"/>
              <a:ext cx="9481070" cy="22772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矩形 8"/>
          <p:cNvSpPr/>
          <p:nvPr/>
        </p:nvSpPr>
        <p:spPr>
          <a:xfrm>
            <a:off x="567055" y="738928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76920" y="765598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055" y="4281593"/>
            <a:ext cx="1056217" cy="48048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2" grpId="0" bldLvl="0" animBg="1"/>
      <p:bldP spid="5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27617"/>
            <a:ext cx="11679767" cy="59245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圆角矩形标注 22"/>
          <p:cNvSpPr/>
          <p:nvPr/>
        </p:nvSpPr>
        <p:spPr>
          <a:xfrm>
            <a:off x="8496300" y="-4233"/>
            <a:ext cx="2230967" cy="1032933"/>
          </a:xfrm>
          <a:prstGeom prst="wedgeRoundRectCallout">
            <a:avLst>
              <a:gd name="adj1" fmla="val -34148"/>
              <a:gd name="adj2" fmla="val 80333"/>
              <a:gd name="adj3" fmla="val 16667"/>
            </a:avLst>
          </a:prstGeom>
          <a:solidFill>
            <a:srgbClr val="F96D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合作阅读</a:t>
            </a:r>
          </a:p>
        </p:txBody>
      </p:sp>
      <p:sp>
        <p:nvSpPr>
          <p:cNvPr id="24" name="矩形 23"/>
          <p:cNvSpPr/>
          <p:nvPr/>
        </p:nvSpPr>
        <p:spPr>
          <a:xfrm>
            <a:off x="9359900" y="1778000"/>
            <a:ext cx="2497667" cy="68156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96600" y="4773084"/>
            <a:ext cx="960967" cy="143933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4" y="747184"/>
            <a:ext cx="11899900" cy="59986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圆角矩形标注 12"/>
          <p:cNvSpPr/>
          <p:nvPr/>
        </p:nvSpPr>
        <p:spPr>
          <a:xfrm>
            <a:off x="8847667" y="-107949"/>
            <a:ext cx="2230967" cy="1032933"/>
          </a:xfrm>
          <a:prstGeom prst="wedgeRoundRectCallout">
            <a:avLst>
              <a:gd name="adj1" fmla="val -34148"/>
              <a:gd name="adj2" fmla="val 80333"/>
              <a:gd name="adj3" fmla="val 16667"/>
            </a:avLst>
          </a:prstGeom>
          <a:solidFill>
            <a:srgbClr val="F96D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合作写作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7</a:t>
            </a:r>
            <a:r>
              <a:rPr lang="zh-CN" altLang="en-US"/>
              <a:t>、合作阅读与写作</a:t>
            </a: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14950" y="2823052"/>
            <a:ext cx="5739073" cy="76944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chemeClr val="bg1"/>
                </a:solidFill>
                <a:latin typeface="+mn-lt"/>
                <a:ea typeface="微软雅黑" panose="020B0503020204020204" charset="-122"/>
              </a:defRPr>
            </a:lvl1pPr>
          </a:lstStyle>
          <a:p>
            <a:r>
              <a:rPr lang="zh-CN" altLang="en-US" smtClean="0">
                <a:ea typeface="+mn-ea"/>
              </a:rPr>
              <a:t>三、研发计划</a:t>
            </a:r>
          </a:p>
        </p:txBody>
      </p:sp>
    </p:spTree>
    <p:custDataLst>
      <p:tags r:id="rId2"/>
    </p:custData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1625600" y="1998980"/>
            <a:ext cx="9828530" cy="18415"/>
          </a:xfrm>
          <a:prstGeom prst="line">
            <a:avLst/>
          </a:prstGeom>
          <a:ln w="381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18" name="组合 2"/>
          <p:cNvGrpSpPr/>
          <p:nvPr/>
        </p:nvGrpSpPr>
        <p:grpSpPr>
          <a:xfrm>
            <a:off x="4654974" y="1475105"/>
            <a:ext cx="2133600" cy="4284133"/>
            <a:chOff x="1733550" y="1866900"/>
            <a:chExt cx="2133600" cy="4284575"/>
          </a:xfrm>
        </p:grpSpPr>
        <p:sp>
          <p:nvSpPr>
            <p:cNvPr id="6" name="椭圆 5"/>
            <p:cNvSpPr/>
            <p:nvPr>
              <p:custDataLst>
                <p:tags r:id="rId13"/>
              </p:custDataLst>
            </p:nvPr>
          </p:nvSpPr>
          <p:spPr>
            <a:xfrm>
              <a:off x="2266950" y="1866900"/>
              <a:ext cx="1066800" cy="1066800"/>
            </a:xfrm>
            <a:prstGeom prst="ellipse">
              <a:avLst/>
            </a:prstGeom>
            <a:solidFill>
              <a:srgbClr val="FB262C"/>
            </a:solidFill>
            <a:ln w="508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>
              <a:normAutofit fontScale="90000" lnSpcReduction="20000"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zh-CN" sz="1865" b="1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6</a:t>
              </a:r>
              <a:r>
                <a:rPr lang="zh-CN" altLang="en-US" sz="1865" b="1" strike="noStrike" noProof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  <a:endParaRPr lang="zh-CN" altLang="en-US" sz="1865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algn="ctr" fontAlgn="base">
                <a:lnSpc>
                  <a:spcPct val="150000"/>
                </a:lnSpc>
              </a:pPr>
              <a:r>
                <a:rPr lang="zh-CN" altLang="en-US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发布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14"/>
              </p:custDataLst>
            </p:nvPr>
          </p:nvSpPr>
          <p:spPr>
            <a:xfrm>
              <a:off x="1733550" y="3505369"/>
              <a:ext cx="2133600" cy="2646106"/>
            </a:xfrm>
            <a:prstGeom prst="roundRect">
              <a:avLst>
                <a:gd name="adj" fmla="val 95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课程群组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作业阶段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课程信息导入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校历管理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课程资源类型自定义</a:t>
              </a:r>
            </a:p>
          </p:txBody>
        </p:sp>
        <p:cxnSp>
          <p:nvCxnSpPr>
            <p:cNvPr id="9" name="直接连接符 8"/>
            <p:cNvCxnSpPr>
              <a:stCxn id="6" idx="4"/>
              <a:endCxn id="7" idx="0"/>
            </p:cNvCxnSpPr>
            <p:nvPr>
              <p:custDataLst>
                <p:tags r:id="rId15"/>
              </p:custDataLst>
            </p:nvPr>
          </p:nvCxnSpPr>
          <p:spPr>
            <a:xfrm>
              <a:off x="2800350" y="2933700"/>
              <a:ext cx="0" cy="571559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2" name="组合 1"/>
          <p:cNvGrpSpPr/>
          <p:nvPr/>
        </p:nvGrpSpPr>
        <p:grpSpPr>
          <a:xfrm>
            <a:off x="8179223" y="1475105"/>
            <a:ext cx="2133600" cy="4284133"/>
            <a:chOff x="5257800" y="1866900"/>
            <a:chExt cx="2133600" cy="4284575"/>
          </a:xfrm>
        </p:grpSpPr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5791200" y="1866900"/>
              <a:ext cx="1066800" cy="1066800"/>
            </a:xfrm>
            <a:prstGeom prst="ellipse">
              <a:avLst/>
            </a:prstGeom>
            <a:solidFill>
              <a:srgbClr val="00BAF7"/>
            </a:solidFill>
            <a:ln w="508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>
              <a:normAutofit/>
            </a:bodyPr>
            <a:lstStyle/>
            <a:p>
              <a:pPr algn="ctr" fontAlgn="base">
                <a:buFont typeface="Arial" panose="020B0604020202020204" pitchFamily="34" charset="0"/>
              </a:pPr>
              <a:r>
                <a:rPr lang="en-US" altLang="zh-CN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9</a:t>
              </a:r>
              <a:r>
                <a:rPr lang="zh-CN" altLang="en-US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</a:p>
            <a:p>
              <a:pPr algn="ctr" fontAlgn="base">
                <a:buFont typeface="Arial" panose="020B0604020202020204" pitchFamily="34" charset="0"/>
              </a:pPr>
              <a:r>
                <a:rPr lang="zh-CN" altLang="en-US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发布</a:t>
              </a:r>
            </a:p>
          </p:txBody>
        </p:sp>
        <p:sp>
          <p:nvSpPr>
            <p:cNvPr id="13" name="圆角矩形 12"/>
            <p:cNvSpPr/>
            <p:nvPr>
              <p:custDataLst>
                <p:tags r:id="rId11"/>
              </p:custDataLst>
            </p:nvPr>
          </p:nvSpPr>
          <p:spPr>
            <a:xfrm>
              <a:off x="5257800" y="3505369"/>
              <a:ext cx="2133600" cy="2646106"/>
            </a:xfrm>
            <a:prstGeom prst="roundRect">
              <a:avLst>
                <a:gd name="adj" fmla="val 952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知识管理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个人群组学习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进度监控、系统自动反馈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线下学习记录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成绩考评原则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735" strike="noStrike" noProof="1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积分排行</a:t>
              </a:r>
            </a:p>
          </p:txBody>
        </p:sp>
        <p:cxnSp>
          <p:nvCxnSpPr>
            <p:cNvPr id="14" name="直接连接符 13"/>
            <p:cNvCxnSpPr>
              <a:stCxn id="12" idx="4"/>
              <a:endCxn id="13" idx="0"/>
            </p:cNvCxnSpPr>
            <p:nvPr>
              <p:custDataLst>
                <p:tags r:id="rId12"/>
              </p:custDataLst>
            </p:nvPr>
          </p:nvCxnSpPr>
          <p:spPr>
            <a:xfrm>
              <a:off x="6324600" y="2933700"/>
              <a:ext cx="0" cy="571559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0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44379" y="2036233"/>
            <a:ext cx="1322917" cy="45931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>
            <a:normAutofit fontScale="87500"/>
          </a:bodyPr>
          <a:lstStyle>
            <a:lvl1pPr marL="2146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1pPr>
            <a:lvl2pPr marL="5575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2pPr>
            <a:lvl3pPr marL="9004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3pPr>
            <a:lvl4pPr marL="12433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4pPr>
            <a:lvl5pPr marL="15862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（</a:t>
            </a:r>
            <a:r>
              <a:rPr lang="en-US" altLang="zh-CN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V1.5</a:t>
            </a: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版）</a:t>
            </a:r>
          </a:p>
        </p:txBody>
      </p:sp>
      <p:sp>
        <p:nvSpPr>
          <p:cNvPr id="4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774979" y="2036233"/>
            <a:ext cx="1322917" cy="45931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>
            <a:normAutofit fontScale="87500"/>
          </a:bodyPr>
          <a:lstStyle>
            <a:lvl1pPr marL="2146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1pPr>
            <a:lvl2pPr marL="5575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2pPr>
            <a:lvl3pPr marL="9004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3pPr>
            <a:lvl4pPr marL="12433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4pPr>
            <a:lvl5pPr marL="15862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（</a:t>
            </a:r>
            <a:r>
              <a:rPr lang="en-US" altLang="zh-CN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V2.0</a:t>
            </a: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版）</a:t>
            </a:r>
          </a:p>
        </p:txBody>
      </p:sp>
      <p:grpSp>
        <p:nvGrpSpPr>
          <p:cNvPr id="2" name="组合 2"/>
          <p:cNvGrpSpPr/>
          <p:nvPr/>
        </p:nvGrpSpPr>
        <p:grpSpPr>
          <a:xfrm>
            <a:off x="1091989" y="1475105"/>
            <a:ext cx="2133600" cy="4284133"/>
            <a:chOff x="1733550" y="1866900"/>
            <a:chExt cx="2133600" cy="4284575"/>
          </a:xfrm>
        </p:grpSpPr>
        <p:sp>
          <p:nvSpPr>
            <p:cNvPr id="3" name="椭圆 2"/>
            <p:cNvSpPr/>
            <p:nvPr>
              <p:custDataLst>
                <p:tags r:id="rId7"/>
              </p:custDataLst>
            </p:nvPr>
          </p:nvSpPr>
          <p:spPr>
            <a:xfrm>
              <a:off x="2266950" y="1866900"/>
              <a:ext cx="1066800" cy="1066800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>
              <a:normAutofit fontScale="90000" lnSpcReduction="20000"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zh-CN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</a:p>
            <a:p>
              <a:pPr algn="ctr" fontAlgn="base">
                <a:lnSpc>
                  <a:spcPct val="150000"/>
                </a:lnSpc>
              </a:pPr>
              <a:r>
                <a:rPr lang="zh-CN" altLang="en-US" sz="1865" b="1" strike="noStrike" noProof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发布</a:t>
              </a:r>
            </a:p>
          </p:txBody>
        </p:sp>
        <p:sp>
          <p:nvSpPr>
            <p:cNvPr id="8" name="圆角矩形 7"/>
            <p:cNvSpPr/>
            <p:nvPr>
              <p:custDataLst>
                <p:tags r:id="rId8"/>
              </p:custDataLst>
            </p:nvPr>
          </p:nvSpPr>
          <p:spPr>
            <a:xfrm>
              <a:off x="1733550" y="3505369"/>
              <a:ext cx="2133600" cy="2646106"/>
            </a:xfrm>
            <a:prstGeom prst="roundRect">
              <a:avLst>
                <a:gd name="adj" fmla="val 952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个人中心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我的课程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课程资源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课程作业</a:t>
              </a:r>
            </a:p>
            <a:p>
              <a:pPr marL="285750" indent="-285750" algn="l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da-DK" sz="1735" strike="noStrike" noProof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课程管理</a:t>
              </a:r>
            </a:p>
          </p:txBody>
        </p:sp>
        <p:cxnSp>
          <p:nvCxnSpPr>
            <p:cNvPr id="10" name="直接连接符 9"/>
            <p:cNvCxnSpPr>
              <a:stCxn id="3" idx="4"/>
              <a:endCxn id="8" idx="0"/>
            </p:cNvCxnSpPr>
            <p:nvPr>
              <p:custDataLst>
                <p:tags r:id="rId9"/>
              </p:custDataLst>
            </p:nvPr>
          </p:nvCxnSpPr>
          <p:spPr>
            <a:xfrm>
              <a:off x="2800350" y="2933700"/>
              <a:ext cx="0" cy="571559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681394" y="2036233"/>
            <a:ext cx="1322917" cy="45931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>
            <a:normAutofit fontScale="87500"/>
          </a:bodyPr>
          <a:lstStyle>
            <a:lvl1pPr marL="2146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1pPr>
            <a:lvl2pPr marL="5575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2pPr>
            <a:lvl3pPr marL="9004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3pPr>
            <a:lvl4pPr marL="12433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4pPr>
            <a:lvl5pPr marL="1586230" indent="-213995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（</a:t>
            </a:r>
            <a:r>
              <a:rPr lang="en-US" altLang="zh-CN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V1.0</a:t>
            </a:r>
            <a:r>
              <a:rPr lang="zh-CN" altLang="en-US" sz="1865" strike="noStrike" kern="1200" noProof="1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版）</a:t>
            </a:r>
          </a:p>
        </p:txBody>
      </p: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>
            <a:off x="317500" y="1995805"/>
            <a:ext cx="1285875" cy="0"/>
          </a:xfrm>
          <a:prstGeom prst="line">
            <a:avLst/>
          </a:prstGeom>
          <a:ln w="381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14950" y="2823052"/>
            <a:ext cx="5739073" cy="76944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chemeClr val="bg1"/>
                </a:solidFill>
                <a:latin typeface="+mn-lt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ea typeface="+mn-ea"/>
              </a:rPr>
              <a:t>四、</a:t>
            </a:r>
            <a:r>
              <a:rPr lang="zh-CN" altLang="en-US" dirty="0">
                <a:ea typeface="+mn-ea"/>
                <a:hlinkClick r:id="rId6"/>
              </a:rPr>
              <a:t>演示</a:t>
            </a:r>
            <a:r>
              <a:rPr lang="en-US" altLang="zh-CN" dirty="0">
                <a:ea typeface="+mn-ea"/>
              </a:rPr>
              <a:t>/</a:t>
            </a:r>
            <a:r>
              <a:rPr lang="zh-CN" altLang="en-US" dirty="0" smtClean="0">
                <a:ea typeface="+mn-ea"/>
              </a:rPr>
              <a:t>答疑</a:t>
            </a:r>
            <a:endParaRPr lang="zh-CN" altLang="en-US" dirty="0"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5361979" y="313037"/>
            <a:ext cx="1601859" cy="70788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目 录</a:t>
            </a:r>
          </a:p>
        </p:txBody>
      </p:sp>
      <p:sp>
        <p:nvSpPr>
          <p:cNvPr id="24" name="矩形: 圆角 23"/>
          <p:cNvSpPr/>
          <p:nvPr>
            <p:custDataLst>
              <p:tags r:id="rId3"/>
            </p:custDataLst>
          </p:nvPr>
        </p:nvSpPr>
        <p:spPr>
          <a:xfrm>
            <a:off x="1598637" y="3159777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2402031" y="3159796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ea typeface="+mj-ea"/>
                <a:cs typeface="+mj-cs"/>
              </a:rPr>
              <a:t>研发目标</a:t>
            </a:r>
          </a:p>
        </p:txBody>
      </p:sp>
      <p:sp>
        <p:nvSpPr>
          <p:cNvPr id="41" name="矩形: 圆角 23"/>
          <p:cNvSpPr/>
          <p:nvPr>
            <p:custDataLst>
              <p:tags r:id="rId5"/>
            </p:custDataLst>
          </p:nvPr>
        </p:nvSpPr>
        <p:spPr>
          <a:xfrm>
            <a:off x="6544100" y="3159777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矩形: 圆角 23"/>
          <p:cNvSpPr/>
          <p:nvPr>
            <p:custDataLst>
              <p:tags r:id="rId6"/>
            </p:custDataLst>
          </p:nvPr>
        </p:nvSpPr>
        <p:spPr>
          <a:xfrm>
            <a:off x="1598637" y="489657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矩形: 圆角 23"/>
          <p:cNvSpPr/>
          <p:nvPr>
            <p:custDataLst>
              <p:tags r:id="rId7"/>
            </p:custDataLst>
          </p:nvPr>
        </p:nvSpPr>
        <p:spPr>
          <a:xfrm>
            <a:off x="6544100" y="489657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605829" y="-25893"/>
            <a:ext cx="1863907" cy="18918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altLang="zh-CN" sz="10000" b="1" dirty="0">
                <a:solidFill>
                  <a:schemeClr val="accent2"/>
                </a:solidFill>
              </a:rPr>
              <a:t>C</a:t>
            </a:r>
            <a:endParaRPr lang="zh-CN" altLang="en-US" sz="100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361978" y="1028081"/>
            <a:ext cx="1601859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accent2"/>
                </a:solidFill>
              </a:rPr>
              <a:t>ONTENTS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7482666" y="3159796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ea typeface="+mj-ea"/>
                <a:cs typeface="+mj-cs"/>
              </a:rPr>
              <a:t>研发内容</a:t>
            </a: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2414731" y="4896521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4000" dirty="0">
                <a:solidFill>
                  <a:schemeClr val="tx1"/>
                </a:solidFill>
                <a:ea typeface="+mj-ea"/>
                <a:cs typeface="+mj-cs"/>
              </a:rPr>
              <a:t>研发计划</a:t>
            </a: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7410911" y="4897156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  <a:ea typeface="+mj-ea"/>
                <a:cs typeface="+mj-cs"/>
              </a:rPr>
              <a:t>演示</a:t>
            </a:r>
            <a:r>
              <a:rPr lang="en-US" altLang="zh-CN" sz="4000" dirty="0" smtClean="0">
                <a:solidFill>
                  <a:schemeClr val="tx1"/>
                </a:solidFill>
                <a:ea typeface="+mj-ea"/>
                <a:cs typeface="+mj-cs"/>
              </a:rPr>
              <a:t>/</a:t>
            </a:r>
            <a:r>
              <a:rPr lang="zh-CN" altLang="en-US" sz="4000" dirty="0">
                <a:solidFill>
                  <a:schemeClr val="tx1"/>
                </a:solidFill>
                <a:ea typeface="+mj-ea"/>
                <a:cs typeface="+mj-cs"/>
              </a:rPr>
              <a:t>答疑</a:t>
            </a:r>
            <a:endParaRPr lang="zh-CN" altLang="en-US" sz="40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14950" y="2823052"/>
            <a:ext cx="5739073" cy="76944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chemeClr val="bg1"/>
                </a:solidFill>
                <a:latin typeface="+mn-lt"/>
                <a:ea typeface="微软雅黑" panose="020B0503020204020204" charset="-122"/>
              </a:defRPr>
            </a:lvl1pPr>
          </a:lstStyle>
          <a:p>
            <a:r>
              <a:rPr lang="zh-CN" altLang="en-US" smtClean="0">
                <a:ea typeface="+mn-ea"/>
              </a:rPr>
              <a:t>一、研发目标</a:t>
            </a:r>
          </a:p>
        </p:txBody>
      </p:sp>
    </p:spTree>
    <p:custDataLst>
      <p:tags r:id="rId2"/>
    </p:custData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-889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一、研发目标</a:t>
            </a:r>
          </a:p>
        </p:txBody>
      </p:sp>
      <p:pic>
        <p:nvPicPr>
          <p:cNvPr id="4" name="图片 3" descr="stefan-stefancik-2576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835" y="1461135"/>
            <a:ext cx="8912860" cy="4946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flipH="1">
            <a:off x="4840605" y="1462405"/>
            <a:ext cx="5673090" cy="4944745"/>
          </a:xfrm>
          <a:custGeom>
            <a:avLst/>
            <a:gdLst>
              <a:gd name="connsiteX0" fmla="*/ 0 w 5831863"/>
              <a:gd name="connsiteY0" fmla="*/ 0 h 5073906"/>
              <a:gd name="connsiteX1" fmla="*/ 3773052 w 5831863"/>
              <a:gd name="connsiteY1" fmla="*/ 0 h 5073906"/>
              <a:gd name="connsiteX2" fmla="*/ 5831863 w 5831863"/>
              <a:gd name="connsiteY2" fmla="*/ 5073906 h 5073906"/>
              <a:gd name="connsiteX3" fmla="*/ 0 w 5831863"/>
              <a:gd name="connsiteY3" fmla="*/ 5073906 h 50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1863" h="5073906">
                <a:moveTo>
                  <a:pt x="0" y="0"/>
                </a:moveTo>
                <a:lnTo>
                  <a:pt x="3773052" y="0"/>
                </a:lnTo>
                <a:lnTo>
                  <a:pt x="5831863" y="5073906"/>
                </a:lnTo>
                <a:lnTo>
                  <a:pt x="0" y="5073906"/>
                </a:lnTo>
                <a:close/>
              </a:path>
            </a:pathLst>
          </a:cu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>
            <a:normAutofit/>
          </a:bodyPr>
          <a:lstStyle/>
          <a:p>
            <a:pPr lvl="0" fontAlgn="base">
              <a:lnSpc>
                <a:spcPct val="150000"/>
              </a:lnSpc>
            </a:pPr>
            <a:endParaRPr lang="zh-CN" altLang="en-US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</a:pPr>
            <a:endParaRPr lang="zh-CN" altLang="en-US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基于“朋辈学习”和“引导式学习”的学习理念建设群组学习平台（自发性群组或小班化学习），支持小班在线研讨、小组合作学习与协同创作，实时记录个人学习过程，教师可基于学生学习行为数据给予及时有效的学习指导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3526155"/>
            <a:ext cx="4164965" cy="2416175"/>
          </a:xfrm>
        </p:spPr>
        <p:txBody>
          <a:bodyPr/>
          <a:lstStyle/>
          <a:p>
            <a:r>
              <a:rPr lang="en-US" altLang="zh-CN" dirty="0"/>
              <a:t>1.教师教学管理平台</a:t>
            </a:r>
          </a:p>
          <a:p>
            <a:r>
              <a:rPr lang="en-US" altLang="zh-CN" dirty="0"/>
              <a:t>2.群组研讨协作平台</a:t>
            </a:r>
          </a:p>
          <a:p>
            <a:r>
              <a:rPr lang="en-US" altLang="zh-CN" dirty="0"/>
              <a:t>3.学习行为反馈平台</a:t>
            </a:r>
          </a:p>
          <a:p>
            <a:r>
              <a:rPr lang="en-US" altLang="zh-CN" dirty="0"/>
              <a:t>4.个人研究学习平台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470" y="457200"/>
            <a:ext cx="4164965" cy="2456815"/>
          </a:xfrm>
        </p:spPr>
        <p:txBody>
          <a:bodyPr>
            <a:normAutofit/>
          </a:bodyPr>
          <a:lstStyle/>
          <a:p>
            <a:r>
              <a:rPr lang="zh-CN" altLang="en-US" sz="2800"/>
              <a:t>建立一个集课堂教学、小组研讨、过程管理、学习监督、知识管理于一体的网络平台。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14950" y="2823052"/>
            <a:ext cx="5739073" cy="76944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chemeClr val="bg1"/>
                </a:solidFill>
                <a:latin typeface="+mn-lt"/>
                <a:ea typeface="微软雅黑" panose="020B0503020204020204" charset="-122"/>
              </a:defRPr>
            </a:lvl1pPr>
          </a:lstStyle>
          <a:p>
            <a:r>
              <a:rPr lang="zh-CN" altLang="en-US" smtClean="0">
                <a:ea typeface="+mn-ea"/>
              </a:rPr>
              <a:t>二、研发内容</a:t>
            </a:r>
          </a:p>
        </p:txBody>
      </p:sp>
    </p:spTree>
    <p:custDataLst>
      <p:tags r:id="rId2"/>
    </p:custData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1</a:t>
            </a:r>
            <a:r>
              <a:rPr lang="zh-CN" altLang="en-US"/>
              <a:t>、用户角色及需求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35" y="1776095"/>
            <a:ext cx="9838690" cy="50292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2</a:t>
            </a:r>
            <a:r>
              <a:rPr lang="zh-CN" altLang="en-US"/>
              <a:t>、体系架构</a:t>
            </a:r>
          </a:p>
        </p:txBody>
      </p:sp>
      <p:pic>
        <p:nvPicPr>
          <p:cNvPr id="2" name="图片 1" descr="群组学习体系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80" y="1066800"/>
            <a:ext cx="8826500" cy="5781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10"/>
          </a:xfrm>
        </p:spPr>
        <p:txBody>
          <a:bodyPr>
            <a:normAutofit fontScale="90000"/>
          </a:bodyPr>
          <a:lstStyle/>
          <a:p>
            <a:r>
              <a:rPr lang="en-US"/>
              <a:t>3</a:t>
            </a:r>
            <a:r>
              <a:rPr lang="zh-CN" altLang="en-US"/>
              <a:t>、功能模块</a:t>
            </a:r>
          </a:p>
        </p:txBody>
      </p:sp>
      <p:pic>
        <p:nvPicPr>
          <p:cNvPr id="2253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1422400"/>
            <a:ext cx="11811000" cy="48990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598"/>
  <p:tag name="KSO_WM_DIAGRAM_GROUP_CODE" val="l1-1"/>
  <p:tag name="KSO_WM_UNIT_ID" val="custom20181598_8*l_h_i*1_1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598"/>
  <p:tag name="KSO_WM_DIAGRAM_GROUP_CODE" val="l1-1"/>
  <p:tag name="KSO_WM_UNIT_ID" val="custom20181598_8*l_h_a*1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598"/>
  <p:tag name="KSO_WM_DIAGRAM_GROUP_CODE" val="l1-1"/>
  <p:tag name="KSO_WM_UNIT_ID" val="custom20181598_8*l_h_i*1_2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598"/>
  <p:tag name="KSO_WM_DIAGRAM_GROUP_CODE" val="l1-1"/>
  <p:tag name="KSO_WM_UNIT_ID" val="custom20181598_8*l_h_i*1_3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598"/>
  <p:tag name="KSO_WM_DIAGRAM_GROUP_CODE" val="l1-1"/>
  <p:tag name="KSO_WM_UNIT_ID" val="custom20181598_8*l_h_i*1_4_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3"/>
  <p:tag name="KSO_WM_TEMPLATE_CATEGORY" val="custom"/>
  <p:tag name="KSO_WM_TEMPLATE_INDEX" val="20181598"/>
  <p:tag name="KSO_WM_DIAGRAM_GROUP_CODE" val="l1_1"/>
  <p:tag name="KSO_WM_UNIT_ID" val="custom20181598_8*i*13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NDEX" val="14"/>
  <p:tag name="KSO_WM_TEMPLATE_CATEGORY" val="custom"/>
  <p:tag name="KSO_WM_TEMPLATE_INDEX" val="20181598"/>
  <p:tag name="KSO_WM_DIAGRAM_GROUP_CODE" val="l1_1"/>
  <p:tag name="KSO_WM_UNIT_ID" val="custom20181598_8*i*14"/>
  <p:tag name="KSO_WM_UNIT_TEXT_FILL_FORE_SCHEMECOLOR_INDEX" val="6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598"/>
  <p:tag name="KSO_WM_DIAGRAM_GROUP_CODE" val="l1-1"/>
  <p:tag name="KSO_WM_UNIT_ID" val="custom20181598_8*l_h_a*1_1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598"/>
  <p:tag name="KSO_WM_DIAGRAM_GROUP_CODE" val="l1-1"/>
  <p:tag name="KSO_WM_UNIT_ID" val="custom20181598_8*l_h_a*1_1_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2"/>
  <p:tag name="KSO_WM_TEMPLATE_CATEGORY" val="custom"/>
  <p:tag name="KSO_WM_TEMPLATE_INDEX" val="20181598"/>
  <p:tag name="KSO_WM_DIAGRAM_GROUP_CODE" val="l1-1"/>
  <p:tag name="KSO_WM_UNIT_ID" val="custom20181598_8*l_h_a*1_1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59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0954_6"/>
  <p:tag name="KSO_WM_TEMPLATE_CATEGORY" val="custom"/>
  <p:tag name="KSO_WM_TEMPLATE_INDEX" val="20181598"/>
  <p:tag name="KSO_WM_SLIDE_ID" val="custom20181598_11"/>
  <p:tag name="KSO_WM_SLIDE_INDEX" val="11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  <p:tag name="KSO_WM_TAG_VERSION" val="1.0"/>
  <p:tag name="KSO_WM_UNIT_TYPE" val="e"/>
  <p:tag name="KSO_WM_UNIT_INDEX" val="1"/>
  <p:tag name="KSO_WM_UNIT_LAYERLEVEL" val="1"/>
  <p:tag name="KSO_WM_UNIT_VALUE" val="10"/>
  <p:tag name="KSO_WM_UNIT_HIGHLIGHT" val="0"/>
  <p:tag name="KSO_WM_UNIT_COMPATIBLE" val="1"/>
  <p:tag name="KSO_WM_UNIT_CLEAR" val="0"/>
  <p:tag name="KSO_WM_BEAUTIFY_FLAG" val="#wm#"/>
  <p:tag name="KSO_WM_UNIT_PRESET_TEXT" val="PART ONE"/>
  <p:tag name="KSO_WM_TEMPLATE_CATEGORY" val="custom"/>
  <p:tag name="KSO_WM_TEMPLATE_INDEX" val="20181598"/>
  <p:tag name="KSO_WM_UNIT_ID" val="custom20181598_11*e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54_2"/>
  <p:tag name="KSO_WM_TEMPLATE_CATEGORY" val="custom"/>
  <p:tag name="KSO_WM_TEMPLATE_INDEX" val="20181598"/>
  <p:tag name="KSO_WM_SLIDE_ID" val="custom20181598_2"/>
  <p:tag name="KSO_WM_SLIDE_INDEX" val="2"/>
  <p:tag name="KSO_WM_TEMPLATE_SUBCATEGORY" val="comb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TEMPLATE_CATEGORY" val="custom"/>
  <p:tag name="KSO_WM_TEMPLATE_INDEX" val="20181598"/>
  <p:tag name="KSO_WM_UNIT_ID" val="custom20181598_2*a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435"/>
  <p:tag name="KSO_WM_UNIT_TYPE" val="f"/>
  <p:tag name="KSO_WM_UNIT_INDEX" val="1"/>
  <p:tag name="KSO_WM_UNIT_ID" val="custom160238_26*f*1"/>
  <p:tag name="KSO_WM_UNIT_CLEAR" val="1"/>
  <p:tag name="KSO_WM_UNIT_LAYERLEVEL" val="1"/>
  <p:tag name="KSO_WM_UNIT_VALUE" val="255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54_4"/>
  <p:tag name="KSO_WM_TEMPLATE_CATEGORY" val="custom"/>
  <p:tag name="KSO_WM_TEMPLATE_INDEX" val="20181598"/>
  <p:tag name="KSO_WM_SLIDE_ID" val="custom20181598_4"/>
  <p:tag name="KSO_WM_SLIDE_INDEX" val="4"/>
  <p:tag name="KSO_WM_TEMPLATE_SUBCATEGORY" val="comb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CLEAR" val="0"/>
  <p:tag name="KSO_WM_UNIT_COMPATIBLE" val="0"/>
  <p:tag name="KSO_WM_UNIT_HIGHLIGHT" val="0"/>
  <p:tag name="KSO_WM_UNIT_VALUE" val="1500*1713"/>
  <p:tag name="KSO_WM_UNIT_LAYERLEVEL" val="1"/>
  <p:tag name="KSO_WM_UNIT_INDEX" val="1"/>
  <p:tag name="KSO_WM_UNIT_TYPE" val="d"/>
  <p:tag name="KSO_WM_TEMPLATE_CATEGORY" val="custom"/>
  <p:tag name="KSO_WM_TEMPLATE_INDEX" val="20181598"/>
  <p:tag name="KSO_WM_UNIT_ID" val="custom20181598_4*d*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2"/>
  <p:tag name="KSO_WM_UNIT_PRESET_TEXT_LEN" val="80"/>
  <p:tag name="KSO_WM_TEMPLATE_CATEGORY" val="custom"/>
  <p:tag name="KSO_WM_TEMPLATE_INDEX" val="20181598"/>
  <p:tag name="KSO_WM_UNIT_ID" val="custom20181598_4*f*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0954_6"/>
  <p:tag name="KSO_WM_TEMPLATE_CATEGORY" val="custom"/>
  <p:tag name="KSO_WM_TEMPLATE_INDEX" val="20181598"/>
  <p:tag name="KSO_WM_SLIDE_ID" val="custom20181598_11"/>
  <p:tag name="KSO_WM_SLIDE_INDEX" val="11"/>
  <p:tag name="KSO_WM_TEMPLATE_SUBCATEGORY" val="comb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  <p:tag name="KSO_WM_TAG_VERSION" val="1.0"/>
  <p:tag name="KSO_WM_UNIT_TYPE" val="e"/>
  <p:tag name="KSO_WM_UNIT_INDEX" val="1"/>
  <p:tag name="KSO_WM_UNIT_LAYERLEVEL" val="1"/>
  <p:tag name="KSO_WM_UNIT_VALUE" val="10"/>
  <p:tag name="KSO_WM_UNIT_HIGHLIGHT" val="0"/>
  <p:tag name="KSO_WM_UNIT_COMPATIBLE" val="1"/>
  <p:tag name="KSO_WM_UNIT_CLEAR" val="0"/>
  <p:tag name="KSO_WM_BEAUTIFY_FLAG" val="#wm#"/>
  <p:tag name="KSO_WM_UNIT_PRESET_TEXT" val="PART ONE"/>
  <p:tag name="KSO_WM_TEMPLATE_CATEGORY" val="custom"/>
  <p:tag name="KSO_WM_TEMPLATE_INDEX" val="20181598"/>
  <p:tag name="KSO_WM_UNIT_ID" val="custom20181598_11*e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54_1"/>
  <p:tag name="KSO_WM_TEMPLATE_CATEGORY" val="custom"/>
  <p:tag name="KSO_WM_TEMPLATE_INDEX" val="20181598"/>
  <p:tag name="KSO_WM_TEMPLATE_SUBCATEGORY" val="combine"/>
  <p:tag name="KSO_WM_TEMPLATE_THUMBS_INDEX" val="1、4、5、6、11、12、16、1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54_3"/>
  <p:tag name="KSO_WM_TEMPLATE_CATEGORY" val="custom"/>
  <p:tag name="KSO_WM_TEMPLATE_INDEX" val="20181598"/>
  <p:tag name="KSO_WM_SLIDE_ID" val="custom20181598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0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0954_6"/>
  <p:tag name="KSO_WM_TEMPLATE_CATEGORY" val="custom"/>
  <p:tag name="KSO_WM_TEMPLATE_INDEX" val="20181598"/>
  <p:tag name="KSO_WM_SLIDE_ID" val="custom20181598_11"/>
  <p:tag name="KSO_WM_SLIDE_INDEX" val="11"/>
  <p:tag name="KSO_WM_TEMPLATE_SUBCATEGORY" val="combi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  <p:tag name="KSO_WM_TAG_VERSION" val="1.0"/>
  <p:tag name="KSO_WM_UNIT_TYPE" val="e"/>
  <p:tag name="KSO_WM_UNIT_INDEX" val="1"/>
  <p:tag name="KSO_WM_UNIT_LAYERLEVEL" val="1"/>
  <p:tag name="KSO_WM_UNIT_VALUE" val="10"/>
  <p:tag name="KSO_WM_UNIT_HIGHLIGHT" val="0"/>
  <p:tag name="KSO_WM_UNIT_COMPATIBLE" val="1"/>
  <p:tag name="KSO_WM_UNIT_CLEAR" val="0"/>
  <p:tag name="KSO_WM_BEAUTIFY_FLAG" val="#wm#"/>
  <p:tag name="KSO_WM_UNIT_PRESET_TEXT" val="PART ONE"/>
  <p:tag name="KSO_WM_TEMPLATE_CATEGORY" val="custom"/>
  <p:tag name="KSO_WM_TEMPLATE_INDEX" val="20181598"/>
  <p:tag name="KSO_WM_UNIT_ID" val="custom20181598_11*e*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124_2"/>
  <p:tag name="KSO_WM_SLIDE_INDEX" val="2"/>
  <p:tag name="KSO_WM_SLIDE_ITEM_CNT" val="2"/>
  <p:tag name="KSO_WM_SLIDE_LAYOUT" val="m_g"/>
  <p:tag name="KSO_WM_SLIDE_LAYOUT_CNT" val="1_1"/>
  <p:tag name="KSO_WM_SLIDE_TYPE" val="text"/>
  <p:tag name="KSO_WM_BEAUTIFY_FLAG" val="#wm#"/>
  <p:tag name="KSO_WM_SLIDE_POSITION" val="120*86"/>
  <p:tag name="KSO_WM_SLIDE_SIZE" val="720*358"/>
  <p:tag name="KSO_WM_TEMPLATE_CATEGORY" val="custom"/>
  <p:tag name="KSO_WM_TEMPLATE_INDEX" val="160036"/>
  <p:tag name="KSO_WM_TAG_VERSION" val="1.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1"/>
  <p:tag name="KSO_WM_UNIT_ID" val="diagram160124_2*m_i*1_1"/>
  <p:tag name="KSO_WM_UNIT_CLEAR" val="1"/>
  <p:tag name="KSO_WM_UNIT_LAYERLEVEL" val="1_1"/>
  <p:tag name="KSO_WM_DIAGRAM_GROUP_CODE" val="m1-1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12*f*1"/>
  <p:tag name="KSO_WM_UNIT_CLEAR" val="1"/>
  <p:tag name="KSO_WM_UNIT_LAYERLEVEL" val="1"/>
  <p:tag name="KSO_WM_UNIT_VALUE" val="33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12*f*1"/>
  <p:tag name="KSO_WM_UNIT_CLEAR" val="1"/>
  <p:tag name="KSO_WM_UNIT_LAYERLEVEL" val="1"/>
  <p:tag name="KSO_WM_UNIT_VALUE" val="33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12*f*1"/>
  <p:tag name="KSO_WM_UNIT_CLEAR" val="1"/>
  <p:tag name="KSO_WM_UNIT_LAYERLEVEL" val="1"/>
  <p:tag name="KSO_WM_UNIT_VALUE" val="33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1"/>
  <p:tag name="KSO_WM_UNIT_ID" val="diagram160124_2*m_i*1_1"/>
  <p:tag name="KSO_WM_UNIT_CLEAR" val="1"/>
  <p:tag name="KSO_WM_UNIT_LAYERLEVEL" val="1_1"/>
  <p:tag name="KSO_WM_DIAGRAM_GROUP_CODE" val="m1-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2"/>
  <p:tag name="KSO_WM_UNIT_ID" val="diagram160124_2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h_f"/>
  <p:tag name="KSO_WM_UNIT_INDEX" val="1_1_1"/>
  <p:tag name="KSO_WM_UNIT_ID" val="diagram160124_2*m_h_f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3"/>
  <p:tag name="KSO_WM_UNIT_ID" val="diagram160124_2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4"/>
  <p:tag name="KSO_WM_UNIT_ID" val="diagram160124_2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h_f"/>
  <p:tag name="KSO_WM_UNIT_INDEX" val="1_2_1"/>
  <p:tag name="KSO_WM_UNIT_ID" val="diagram160124_2*m_h_f*1_2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6"/>
  <p:tag name="KSO_WM_UNIT_TEX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b_f"/>
  <p:tag name="KSO_WM_SLIDE_LAYOUT_CNT" val="1_1_2"/>
  <p:tag name="KSO_WM_SLIDE_TYPE" val="title"/>
  <p:tag name="KSO_WM_BEAUTIFY_FLAG" val="#wm#"/>
  <p:tag name="KSO_WM_COMBINE_RELATE_SLIDE_ID" val="background20180954_1"/>
  <p:tag name="KSO_WM_TEMPLATE_CATEGORY" val="custom"/>
  <p:tag name="KSO_WM_TEMPLATE_INDEX" val="20181598"/>
  <p:tag name="KSO_WM_SLIDE_ID" val="custom20181598_1"/>
  <p:tag name="KSO_WM_SLIDE_INDEX" val="1"/>
  <p:tag name="KSO_WM_TEMPLATE_SUBCATEGORY" val="combine"/>
  <p:tag name="KSO_WM_TEMPLATE_THUMBS_INDEX" val="1、4、5、6、11、12、16、1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5"/>
  <p:tag name="KSO_WM_UNIT_ID" val="diagram160124_2*m_i*1_5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2"/>
  <p:tag name="KSO_WM_UNIT_ID" val="diagram160124_2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h_f"/>
  <p:tag name="KSO_WM_UNIT_INDEX" val="1_1_1"/>
  <p:tag name="KSO_WM_UNIT_ID" val="diagram160124_2*m_h_f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24"/>
  <p:tag name="KSO_WM_UNIT_TYPE" val="m_i"/>
  <p:tag name="KSO_WM_UNIT_INDEX" val="1_3"/>
  <p:tag name="KSO_WM_UNIT_ID" val="diagram160124_2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0954_6"/>
  <p:tag name="KSO_WM_TEMPLATE_CATEGORY" val="custom"/>
  <p:tag name="KSO_WM_TEMPLATE_INDEX" val="20181598"/>
  <p:tag name="KSO_WM_SLIDE_ID" val="custom20181598_11"/>
  <p:tag name="KSO_WM_SLIDE_INDEX" val="11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  <p:tag name="KSO_WM_TAG_VERSION" val="1.0"/>
  <p:tag name="KSO_WM_UNIT_TYPE" val="e"/>
  <p:tag name="KSO_WM_UNIT_INDEX" val="1"/>
  <p:tag name="KSO_WM_UNIT_LAYERLEVEL" val="1"/>
  <p:tag name="KSO_WM_UNIT_VALUE" val="10"/>
  <p:tag name="KSO_WM_UNIT_HIGHLIGHT" val="0"/>
  <p:tag name="KSO_WM_UNIT_COMPATIBLE" val="1"/>
  <p:tag name="KSO_WM_UNIT_CLEAR" val="0"/>
  <p:tag name="KSO_WM_BEAUTIFY_FLAG" val="#wm#"/>
  <p:tag name="KSO_WM_UNIT_PRESET_TEXT" val="PART ONE"/>
  <p:tag name="KSO_WM_TEMPLATE_CATEGORY" val="custom"/>
  <p:tag name="KSO_WM_TEMPLATE_INDEX" val="20181598"/>
  <p:tag name="KSO_WM_UNIT_ID" val="custom20181598_11*e*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54_10"/>
  <p:tag name="KSO_WM_TEMPLATE_CATEGORY" val="custom"/>
  <p:tag name="KSO_WM_TEMPLATE_INDEX" val="20181598"/>
  <p:tag name="KSO_WM_SLIDE_ID" val="custom20181598_19"/>
  <p:tag name="KSO_WM_SLIDE_INDEX" val="19"/>
  <p:tag name="KSO_WM_TEMPLATE_SUBCATEGORY" val="comb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观看"/>
  <p:tag name="KSO_WM_TEMPLATE_CATEGORY" val="custom"/>
  <p:tag name="KSO_WM_TEMPLATE_INDEX" val="20181598"/>
  <p:tag name="KSO_WM_UNIT_ID" val="custom20181598_19*a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大气产品发布"/>
  <p:tag name="KSO_WM_TEMPLATE_CATEGORY" val="custom"/>
  <p:tag name="KSO_WM_TEMPLATE_INDEX" val="20181598"/>
  <p:tag name="KSO_WM_UNIT_ID" val="custom20181598_1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TYPE" val="f"/>
  <p:tag name="KSO_WM_UNIT_INDEX" val="2"/>
  <p:tag name="KSO_WM_UNIT_LAYERLEVEL" val="1"/>
  <p:tag name="KSO_WM_UNIT_VALUE" val="10"/>
  <p:tag name="KSO_WM_UNIT_HIGHLIGHT" val="0"/>
  <p:tag name="KSO_WM_UNIT_COMPATIBLE" val="0"/>
  <p:tag name="KSO_WM_UNIT_CLEAR" val="0"/>
  <p:tag name="KSO_WM_BEAUTIFY_FLAG" val="#wm#"/>
  <p:tag name="KSO_WM_UNIT_PRESET_TEXT" val="部门：某某部"/>
  <p:tag name="KSO_WM_TEMPLATE_CATEGORY" val="custom"/>
  <p:tag name="KSO_WM_TEMPLATE_INDEX" val="20181598"/>
  <p:tag name="KSO_WM_UNIT_ID" val="custom20181598_1*f*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custom20180902_7"/>
  <p:tag name="KSO_WM_TEMPLATE_CATEGORY" val="custom"/>
  <p:tag name="KSO_WM_TEMPLATE_INDEX" val="20181598"/>
  <p:tag name="KSO_WM_SLIDE_ID" val="custom20181598_8"/>
  <p:tag name="KSO_WM_SLIDE_INDEX" val="8"/>
  <p:tag name="KSO_WM_DIAGRAM_GROUP_CODE" val="l1-1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3"/>
  <p:tag name="KSO_WM_UNIT_ISCONTENTSTITLE" val="1"/>
  <p:tag name="KSO_WM_UNIT_HIGHLIGHT" val="0"/>
  <p:tag name="KSO_WM_UNIT_COMPATIBLE" val="0"/>
  <p:tag name="KSO_WM_UNIT_CLEAR" val="0"/>
  <p:tag name="KSO_WM_UNIT_PRESET_TEXT" val="目 录"/>
  <p:tag name="KSO_WM_TEMPLATE_CATEGORY" val="custom"/>
  <p:tag name="KSO_WM_TEMPLATE_INDEX" val="20181598"/>
  <p:tag name="KSO_WM_DIAGRAM_GROUP_CODE" val="l1_1"/>
  <p:tag name="KSO_WM_UNIT_ID" val="custom20181598_8*a*1"/>
  <p:tag name="KSO_WM_UNIT_TEXT_FILL_FORE_SCHEMECOLOR_INDEX" val="6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BF3F3F"/>
      </a:accent2>
      <a:accent3>
        <a:srgbClr val="FFFFFF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BF3F3F"/>
    </a:accent2>
    <a:accent3>
      <a:srgbClr val="FFFFFF"/>
    </a:accent3>
    <a:accent4>
      <a:srgbClr val="FFC000"/>
    </a:accent4>
    <a:accent5>
      <a:srgbClr val="000000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307</Words>
  <Application>Microsoft Office PowerPoint</Application>
  <PresentationFormat>宽屏</PresentationFormat>
  <Paragraphs>95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华文细黑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一、研发目标</vt:lpstr>
      <vt:lpstr>建立一个集课堂教学、小组研讨、过程管理、学习监督、知识管理于一体的网络平台。</vt:lpstr>
      <vt:lpstr>PowerPoint 演示文稿</vt:lpstr>
      <vt:lpstr>1、用户角色及需求</vt:lpstr>
      <vt:lpstr>2、体系架构</vt:lpstr>
      <vt:lpstr>3、功能模块</vt:lpstr>
      <vt:lpstr>4、个人中心</vt:lpstr>
      <vt:lpstr>5、课程</vt:lpstr>
      <vt:lpstr>6、小班学习</vt:lpstr>
      <vt:lpstr>7、合作阅读与写作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西伯利亚狼</cp:lastModifiedBy>
  <cp:revision>44</cp:revision>
  <dcterms:created xsi:type="dcterms:W3CDTF">2015-05-05T08:02:00Z</dcterms:created>
  <dcterms:modified xsi:type="dcterms:W3CDTF">2018-03-08T10:03:17Z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