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597" r:id="rId3"/>
    <p:sldId id="599" r:id="rId5"/>
    <p:sldId id="600" r:id="rId6"/>
    <p:sldId id="634" r:id="rId7"/>
    <p:sldId id="664" r:id="rId8"/>
    <p:sldId id="604" r:id="rId9"/>
    <p:sldId id="605" r:id="rId10"/>
    <p:sldId id="625" r:id="rId11"/>
    <p:sldId id="626" r:id="rId12"/>
    <p:sldId id="661" r:id="rId13"/>
    <p:sldId id="627" r:id="rId14"/>
    <p:sldId id="659" r:id="rId15"/>
    <p:sldId id="658" r:id="rId16"/>
    <p:sldId id="662" r:id="rId17"/>
    <p:sldId id="665" r:id="rId18"/>
    <p:sldId id="663" r:id="rId19"/>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9" userDrawn="1">
          <p15:clr>
            <a:srgbClr val="A4A3A4"/>
          </p15:clr>
        </p15:guide>
        <p15:guide id="2" pos="3843" userDrawn="1">
          <p15:clr>
            <a:srgbClr val="A4A3A4"/>
          </p15:clr>
        </p15:guide>
        <p15:guide id="3" pos="414" userDrawn="1">
          <p15:clr>
            <a:srgbClr val="A4A3A4"/>
          </p15:clr>
        </p15:guide>
        <p15:guide id="4" pos="547" userDrawn="1">
          <p15:clr>
            <a:srgbClr val="A4A3A4"/>
          </p15:clr>
        </p15:guide>
        <p15:guide id="5" orient="horz" pos="1069" userDrawn="1">
          <p15:clr>
            <a:srgbClr val="A4A3A4"/>
          </p15:clr>
        </p15:guide>
        <p15:guide id="6" orient="horz" pos="5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549"/>
    <a:srgbClr val="C2262B"/>
    <a:srgbClr val="CE4C52"/>
    <a:srgbClr val="CC454A"/>
    <a:srgbClr val="7F7F7F"/>
    <a:srgbClr val="C22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8" autoAdjust="0"/>
    <p:restoredTop sz="56832" autoAdjust="0"/>
  </p:normalViewPr>
  <p:slideViewPr>
    <p:cSldViewPr snapToObjects="1" showGuides="1">
      <p:cViewPr varScale="1">
        <p:scale>
          <a:sx n="69" d="100"/>
          <a:sy n="69" d="100"/>
        </p:scale>
        <p:origin x="82" y="216"/>
      </p:cViewPr>
      <p:guideLst>
        <p:guide orient="horz" pos="779"/>
        <p:guide pos="3843"/>
        <p:guide pos="414"/>
        <p:guide pos="547"/>
        <p:guide orient="horz" pos="1069"/>
        <p:guide orient="horz" pos="561"/>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8.xml"/><Relationship Id="rId24" Type="http://schemas.openxmlformats.org/officeDocument/2006/relationships/customXml" Target="../customXml/item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6FF5-E657-7748-A5FF-BF4A71B50E4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3263-A727-CA4B-B39B-DB32D94897D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i="0" dirty="0">
                <a:solidFill>
                  <a:srgbClr val="111111"/>
                </a:solidFill>
                <a:effectLst/>
                <a:latin typeface="-apple-system"/>
              </a:rPr>
              <a:t>Hello everyone, my name is </a:t>
            </a:r>
            <a:r>
              <a:rPr lang="en-US" altLang="zh-CN" b="0" i="0" dirty="0" err="1">
                <a:solidFill>
                  <a:srgbClr val="111111"/>
                </a:solidFill>
                <a:effectLst/>
                <a:latin typeface="-apple-system"/>
              </a:rPr>
              <a:t>Yuxiang</a:t>
            </a:r>
            <a:r>
              <a:rPr lang="en-US" altLang="zh-CN" b="0" i="0" dirty="0">
                <a:solidFill>
                  <a:srgbClr val="111111"/>
                </a:solidFill>
                <a:effectLst/>
                <a:latin typeface="-apple-system"/>
              </a:rPr>
              <a:t> Zeng </a:t>
            </a:r>
            <a:r>
              <a:rPr lang="en-GB" altLang="zh-CN" b="0" i="0" dirty="0">
                <a:solidFill>
                  <a:srgbClr val="111111"/>
                </a:solidFill>
                <a:effectLst/>
                <a:latin typeface="-apple-system"/>
              </a:rPr>
              <a:t>and I am a under</a:t>
            </a:r>
            <a:r>
              <a:rPr lang="en-US" altLang="zh-CN" b="0" i="0" dirty="0">
                <a:solidFill>
                  <a:srgbClr val="111111"/>
                </a:solidFill>
                <a:effectLst/>
                <a:latin typeface="-apple-system"/>
              </a:rPr>
              <a:t>graduate</a:t>
            </a:r>
            <a:r>
              <a:rPr lang="zh-CN" altLang="en-US" b="0" i="0" dirty="0">
                <a:solidFill>
                  <a:srgbClr val="111111"/>
                </a:solidFill>
                <a:effectLst/>
                <a:latin typeface="-apple-system"/>
              </a:rPr>
              <a:t> </a:t>
            </a:r>
            <a:r>
              <a:rPr lang="en-US" altLang="zh-CN" b="0" i="0" dirty="0">
                <a:solidFill>
                  <a:srgbClr val="111111"/>
                </a:solidFill>
                <a:effectLst/>
                <a:latin typeface="-apple-system"/>
              </a:rPr>
              <a:t>student</a:t>
            </a:r>
            <a:r>
              <a:rPr lang="en-GB" altLang="zh-CN" b="0" i="0" dirty="0">
                <a:solidFill>
                  <a:srgbClr val="111111"/>
                </a:solidFill>
                <a:effectLst/>
                <a:latin typeface="-apple-system"/>
              </a:rPr>
              <a:t> at Shantou University. Today I am going to present our paper </a:t>
            </a:r>
            <a:r>
              <a:rPr lang="en-US" altLang="zh-CN" b="0" i="0" dirty="0" err="1">
                <a:solidFill>
                  <a:srgbClr val="111111"/>
                </a:solidFill>
                <a:effectLst/>
                <a:latin typeface="-apple-system"/>
              </a:rPr>
              <a:t>en</a:t>
            </a:r>
            <a:r>
              <a:rPr lang="en-GB" altLang="zh-CN" b="0" i="0" dirty="0">
                <a:solidFill>
                  <a:srgbClr val="111111"/>
                </a:solidFill>
                <a:effectLst/>
                <a:latin typeface="-apple-system"/>
              </a:rPr>
              <a:t>titled </a:t>
            </a:r>
            <a:r>
              <a:rPr lang="en-US" altLang="zh-CN" b="0" i="0" dirty="0">
                <a:solidFill>
                  <a:srgbClr val="111111"/>
                </a:solidFill>
                <a:effectLst/>
                <a:latin typeface="-apple-system"/>
              </a:rPr>
              <a:t>”</a:t>
            </a:r>
            <a:r>
              <a:rPr lang="en-US" altLang="zh-CN" sz="1200" b="1" u="none" dirty="0">
                <a:solidFill>
                  <a:srgbClr val="333333"/>
                </a:solidFill>
                <a:latin typeface="Open Sans" panose="020B0606030504020204" charset="0"/>
              </a:rPr>
              <a:t> </a:t>
            </a:r>
            <a:r>
              <a:rPr lang="en-US" altLang="zh-CN" sz="1200" b="1" u="none" dirty="0" err="1">
                <a:solidFill>
                  <a:srgbClr val="333333"/>
                </a:solidFill>
                <a:latin typeface="Open Sans" panose="020B0606030504020204" charset="0"/>
              </a:rPr>
              <a:t>QoSEraser</a:t>
            </a:r>
            <a:r>
              <a:rPr lang="en-US" altLang="zh-CN" sz="1200" b="1" u="none" dirty="0">
                <a:solidFill>
                  <a:srgbClr val="333333"/>
                </a:solidFill>
                <a:latin typeface="Open Sans" panose="020B0606030504020204" charset="0"/>
              </a:rPr>
              <a:t>: A Data Erasable Framework for Web Service QoS Prediction</a:t>
            </a:r>
            <a:r>
              <a:rPr lang="en-US" altLang="zh-CN" b="0" i="0" dirty="0">
                <a:solidFill>
                  <a:srgbClr val="111111"/>
                </a:solidFill>
                <a:effectLst/>
                <a:latin typeface="-apple-system"/>
              </a:rPr>
              <a:t>”.</a:t>
            </a: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Now we are firstly talking about the background of QoS prediction and the unlearning.</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b="0" i="0" dirty="0">
                <a:solidFill>
                  <a:srgbClr val="101214"/>
                </a:solidFill>
                <a:effectLst/>
                <a:latin typeface="PingFang SC"/>
              </a:rPr>
              <a:t>Start by asking some question to introduce the topic, the first one is </a:t>
            </a:r>
            <a:r>
              <a:rPr kumimoji="1" lang="en-US" altLang="zh-CN" sz="1200" dirty="0">
                <a:latin typeface="Calibri" panose="020F0502020204030204" pitchFamily="34" charset="0"/>
                <a:cs typeface="Calibri" panose="020F0502020204030204" pitchFamily="34" charset="0"/>
              </a:rPr>
              <a:t>Why</a:t>
            </a:r>
            <a:r>
              <a:rPr kumimoji="1" lang="zh-CN" altLang="en-US" sz="1200" dirty="0">
                <a:latin typeface="Calibri" panose="020F0502020204030204" pitchFamily="34" charset="0"/>
                <a:cs typeface="Calibri" panose="020F0502020204030204" pitchFamily="34" charset="0"/>
              </a:rPr>
              <a:t> </a:t>
            </a:r>
            <a:r>
              <a:rPr kumimoji="1" lang="en-US" altLang="zh-CN" sz="1200" dirty="0">
                <a:latin typeface="Calibri" panose="020F0502020204030204" pitchFamily="34" charset="0"/>
                <a:cs typeface="Calibri" panose="020F0502020204030204" pitchFamily="34" charset="0"/>
              </a:rPr>
              <a:t>QoS prediction is</a:t>
            </a:r>
            <a:r>
              <a:rPr kumimoji="1" lang="zh-CN" altLang="en-US" sz="1200" dirty="0">
                <a:latin typeface="Calibri" panose="020F0502020204030204" pitchFamily="34" charset="0"/>
                <a:cs typeface="Calibri" panose="020F0502020204030204" pitchFamily="34" charset="0"/>
              </a:rPr>
              <a:t> </a:t>
            </a:r>
            <a:r>
              <a:rPr kumimoji="1" lang="en-US" altLang="zh-CN" sz="1200" dirty="0">
                <a:latin typeface="Calibri" panose="020F0502020204030204" pitchFamily="34" charset="0"/>
                <a:cs typeface="Calibri" panose="020F0502020204030204" pitchFamily="34" charset="0"/>
              </a:rPr>
              <a:t>important?</a:t>
            </a:r>
            <a:endParaRPr kumimoji="1" lang="en-US" altLang="zh-CN" sz="12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b="0" i="0" dirty="0">
                <a:solidFill>
                  <a:srgbClr val="101214"/>
                </a:solidFill>
                <a:effectLst/>
                <a:latin typeface="PingFang SC"/>
              </a:rPr>
              <a:t>We believe there are three reasons about it:</a:t>
            </a:r>
            <a:endParaRPr lang="en-US" altLang="zh-CN" b="0" i="0" dirty="0">
              <a:solidFill>
                <a:srgbClr val="101214"/>
              </a:solidFill>
              <a:effectLst/>
              <a:latin typeface="PingFang SC"/>
            </a:endParaRPr>
          </a:p>
          <a:p>
            <a:pPr algn="just"/>
            <a:endPar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First of all, recent years have witnessed the prosperity of edge cloud computing and the flourishing of the cloud service market.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Second one is the constant emergence of functionally equivalent services has made it challenging to match a service user with good services.</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Finally, Quality-of-Service (QoS) is the way to address this challenge is by selecting appropriate services according to performance metrics, and thus, important to improve user experience, optimize resource allocation, and enhance competitiveness for service providers. Most QoS-based web service recommender systems rely on collaborative filtering, which learns user interactions from their historical records.</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QoSEraser</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a framework that employs machine unlearning for QoS prediction tasks.</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balanced clustering slicing and node embeddings obtained through contextual information to partition the training data into multiple shards for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training.</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also propose a concatenate and stacking &amp; attention-based aggregation method for efficient information synthesis from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submodels</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Demonstrate its effectiveness on WS-DREAM dataset.</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QoSEraser</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a framework that employs machine unlearning for QoS prediction tasks.</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balanced clustering slicing and node embeddings obtained through contextual information to partition the training data into multiple shards for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training.</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also propose a concatenate and stacking &amp; attention-based aggregation method for efficient information synthesis from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submodels</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Demonstrate its effectiveness on WS-DREAM dataset.</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After a brief background, we will elaborate problem definition.</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About problem definition, the most important factor is matrix completion. It not only recovers Unsampled Entries from Sampled Entries, but also supposes the user wishes to revoke their QoS record for a particular service s, an unlearning mechanism is required to train an unlearned model on the dataset excluding the record for services. </a:t>
            </a:r>
            <a:endPar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The unlearned model must ensure its prediction performance will not deteriorate significantly than the model trained from scratch.</a:t>
            </a:r>
            <a:endParaRPr lang="en-US" altLang="en-US"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is the framework of our proposed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QoSEraser</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is the framework of our proposed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QoSEraser</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10544117" y="84715"/>
            <a:ext cx="1485961" cy="1473880"/>
          </a:xfrm>
          <a:prstGeom prst="rect">
            <a:avLst/>
          </a:prstGeom>
        </p:spPr>
      </p:pic>
      <p:sp>
        <p:nvSpPr>
          <p:cNvPr id="15" name="矩形 14"/>
          <p:cNvSpPr/>
          <p:nvPr userDrawn="1"/>
        </p:nvSpPr>
        <p:spPr>
          <a:xfrm>
            <a:off x="1" y="1800224"/>
            <a:ext cx="12192000" cy="3971925"/>
          </a:xfrm>
          <a:prstGeom prst="rect">
            <a:avLst/>
          </a:prstGeom>
          <a:solidFill>
            <a:srgbClr val="C2262C">
              <a:alpha val="85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userDrawn="1"/>
        </p:nvSpPr>
        <p:spPr>
          <a:xfrm>
            <a:off x="5" y="2488209"/>
            <a:ext cx="12191999" cy="707886"/>
          </a:xfrm>
          <a:prstGeom prst="rect">
            <a:avLst/>
          </a:prstGeom>
          <a:noFill/>
        </p:spPr>
        <p:txBody>
          <a:bodyPr wrap="square" rtlCol="0">
            <a:spAutoFit/>
          </a:bodyPr>
          <a:lstStyle/>
          <a:p>
            <a:pPr algn="ctr"/>
            <a:r>
              <a:rPr kumimoji="1" lang="en-US" altLang="zh-CN" sz="4000" dirty="0">
                <a:solidFill>
                  <a:schemeClr val="bg1"/>
                </a:solidFill>
                <a:latin typeface="Comic Sans MS" panose="030F0702030302020204" pitchFamily="66" charset="0"/>
                <a:ea typeface="微软雅黑" panose="020B0503020204020204" pitchFamily="34" charset="-122"/>
              </a:rPr>
              <a:t>Title</a:t>
            </a:r>
            <a:endParaRPr kumimoji="1" sz="4000" dirty="0">
              <a:solidFill>
                <a:schemeClr val="bg1"/>
              </a:solidFill>
              <a:latin typeface="Comic Sans MS" panose="030F0702030302020204" pitchFamily="66" charset="0"/>
              <a:ea typeface="微软雅黑" panose="020B0503020204020204" pitchFamily="34" charset="-122"/>
            </a:endParaRPr>
          </a:p>
        </p:txBody>
      </p:sp>
      <p:sp>
        <p:nvSpPr>
          <p:cNvPr id="17" name="文本框 16"/>
          <p:cNvSpPr txBox="1"/>
          <p:nvPr userDrawn="1"/>
        </p:nvSpPr>
        <p:spPr>
          <a:xfrm>
            <a:off x="1" y="4952763"/>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Speaker</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18" name="文本框 17"/>
          <p:cNvSpPr txBox="1"/>
          <p:nvPr userDrawn="1"/>
        </p:nvSpPr>
        <p:spPr>
          <a:xfrm>
            <a:off x="1711235" y="6488671"/>
            <a:ext cx="10480770" cy="369332"/>
          </a:xfrm>
          <a:prstGeom prst="rect">
            <a:avLst/>
          </a:prstGeom>
          <a:noFill/>
        </p:spPr>
        <p:txBody>
          <a:bodyPr wrap="square" rtlCol="0">
            <a:spAutoFit/>
          </a:bodyPr>
          <a:lstStyle/>
          <a:p>
            <a:pPr algn="r"/>
            <a:r>
              <a:rPr lang="en-US" altLang="zh-CN" dirty="0">
                <a:latin typeface="Comic Sans MS" panose="030F0702030302020204" pitchFamily="66" charset="0"/>
                <a:cs typeface="Menlo Regular" panose="020B0609030804020204" charset="0"/>
              </a:rPr>
              <a:t>Journal:</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IF=</a:t>
            </a:r>
            <a:r>
              <a:rPr lang="zh-CN" altLang="en-US" dirty="0">
                <a:latin typeface="Comic Sans MS" panose="030F0702030302020204" pitchFamily="66" charset="0"/>
                <a:cs typeface="Menlo Regular" panose="020B0609030804020204" charset="0"/>
              </a:rPr>
              <a:t>***</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SCI</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1,</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TOP</a:t>
            </a:r>
            <a:endParaRPr lang="en-US" altLang="zh-CN" dirty="0">
              <a:latin typeface="Comic Sans MS" panose="030F0702030302020204" pitchFamily="66" charset="0"/>
              <a:cs typeface="Menlo Regular" panose="020B0609030804020204" charset="0"/>
            </a:endParaRPr>
          </a:p>
        </p:txBody>
      </p:sp>
      <p:sp>
        <p:nvSpPr>
          <p:cNvPr id="19" name="文本框 18"/>
          <p:cNvSpPr txBox="1"/>
          <p:nvPr userDrawn="1"/>
        </p:nvSpPr>
        <p:spPr>
          <a:xfrm>
            <a:off x="4" y="5322095"/>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Team</a:t>
            </a:r>
            <a:r>
              <a:rPr kumimoji="1" lang="zh-CN" altLang="en-US" dirty="0">
                <a:solidFill>
                  <a:schemeClr val="bg1"/>
                </a:solidFill>
                <a:latin typeface="Comic Sans MS" panose="030F0702030302020204" pitchFamily="66" charset="0"/>
                <a:ea typeface="Hei" pitchFamily="2" charset="-122"/>
              </a:rPr>
              <a:t> </a:t>
            </a:r>
            <a:r>
              <a:rPr kumimoji="1" lang="en-US" altLang="zh-CN" dirty="0">
                <a:solidFill>
                  <a:schemeClr val="bg1"/>
                </a:solidFill>
                <a:latin typeface="Comic Sans MS" panose="030F0702030302020204" pitchFamily="66" charset="0"/>
                <a:ea typeface="Hei" pitchFamily="2" charset="-122"/>
              </a:rPr>
              <a:t>Members</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20" name="文本框 19"/>
          <p:cNvSpPr txBox="1"/>
          <p:nvPr userDrawn="1"/>
        </p:nvSpPr>
        <p:spPr>
          <a:xfrm>
            <a:off x="1" y="3786186"/>
            <a:ext cx="12191999" cy="923330"/>
          </a:xfrm>
          <a:prstGeom prst="rect">
            <a:avLst/>
          </a:prstGeom>
          <a:noFill/>
        </p:spPr>
        <p:txBody>
          <a:bodyPr wrap="square" rtlCol="0">
            <a:spAutoFit/>
          </a:bodyPr>
          <a:lstStyle/>
          <a:p>
            <a:pPr algn="ctr"/>
            <a:r>
              <a:rPr kumimoji="1" lang="en-US" altLang="zh-CN" baseline="0" dirty="0">
                <a:solidFill>
                  <a:schemeClr val="bg1"/>
                </a:solidFill>
                <a:latin typeface="微软雅黑" panose="020B0503020204020204" pitchFamily="34" charset="-122"/>
                <a:ea typeface="微软雅黑" panose="020B0503020204020204" pitchFamily="34" charset="-122"/>
              </a:rPr>
              <a:t>Author</a:t>
            </a:r>
            <a:r>
              <a:rPr kumimoji="1" lang="en-US" altLang="zh-CN" baseline="30000" dirty="0">
                <a:solidFill>
                  <a:schemeClr val="bg1"/>
                </a:solidFill>
                <a:latin typeface="微软雅黑" panose="020B0503020204020204" pitchFamily="34" charset="-122"/>
                <a:ea typeface="微软雅黑" panose="020B0503020204020204" pitchFamily="34" charset="-122"/>
              </a:rPr>
              <a:t>1,2</a:t>
            </a:r>
            <a:endParaRPr kumimoji="1" lang="en-US" altLang="zh-CN" baseline="30000"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1</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and</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Electronic</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Hunan</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2</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Department,</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Shantou</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34CCA-0B70-7147-9AE4-F00C97BD4E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tags" Target="../tags/tag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tags" Target="../tags/tag6.xml"/><Relationship Id="rId4" Type="http://schemas.openxmlformats.org/officeDocument/2006/relationships/image" Target="../media/image9.png"/><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tags" Target="../tags/tag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pload_post_object_v2_552074523"/>
          <p:cNvPicPr>
            <a:picLocks noChangeAspect="1"/>
          </p:cNvPicPr>
          <p:nvPr/>
        </p:nvPicPr>
        <p:blipFill>
          <a:blip r:embed="rId1"/>
          <a:stretch>
            <a:fillRect/>
          </a:stretch>
        </p:blipFill>
        <p:spPr>
          <a:xfrm>
            <a:off x="8790214" y="71165"/>
            <a:ext cx="3401786" cy="1131273"/>
          </a:xfrm>
          <a:prstGeom prst="rect">
            <a:avLst/>
          </a:prstGeom>
        </p:spPr>
      </p:pic>
      <p:pic>
        <p:nvPicPr>
          <p:cNvPr id="5" name="图片 4" descr="屏幕截图 2024-02-12 022641"/>
          <p:cNvPicPr>
            <a:picLocks noChangeAspect="1"/>
          </p:cNvPicPr>
          <p:nvPr/>
        </p:nvPicPr>
        <p:blipFill>
          <a:blip r:embed="rId2"/>
          <a:stretch>
            <a:fillRect/>
          </a:stretch>
        </p:blipFill>
        <p:spPr>
          <a:xfrm>
            <a:off x="573405" y="1485265"/>
            <a:ext cx="11045825" cy="2611120"/>
          </a:xfrm>
          <a:prstGeom prst="rect">
            <a:avLst/>
          </a:prstGeom>
        </p:spPr>
      </p:pic>
      <p:sp>
        <p:nvSpPr>
          <p:cNvPr id="6" name="文本框 5"/>
          <p:cNvSpPr txBox="1"/>
          <p:nvPr/>
        </p:nvSpPr>
        <p:spPr>
          <a:xfrm>
            <a:off x="3350260" y="4422775"/>
            <a:ext cx="5159375" cy="368300"/>
          </a:xfrm>
          <a:prstGeom prst="rect">
            <a:avLst/>
          </a:prstGeom>
          <a:noFill/>
        </p:spPr>
        <p:txBody>
          <a:bodyPr wrap="square" rtlCol="0">
            <a:spAutoFit/>
          </a:bodyPr>
          <a:p>
            <a:r>
              <a:rPr lang="zh-CN" altLang="en-US"/>
              <a:t>保护隐私的个性化联合图神经网络框架</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3" name="图片 2"/>
          <p:cNvPicPr>
            <a:picLocks noChangeAspect="1"/>
          </p:cNvPicPr>
          <p:nvPr>
            <p:custDataLst>
              <p:tags r:id="rId2"/>
            </p:custDataLst>
          </p:nvPr>
        </p:nvPicPr>
        <p:blipFill>
          <a:blip r:embed="rId3"/>
          <a:stretch>
            <a:fillRect/>
          </a:stretch>
        </p:blipFill>
        <p:spPr>
          <a:xfrm>
            <a:off x="1329690" y="890270"/>
            <a:ext cx="9479280" cy="5946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rPr>
              <a:t>训练步骤：</a:t>
            </a:r>
            <a:r>
              <a:rPr kumimoji="1" lang="en-US" altLang="zh-CN" sz="2400" dirty="0">
                <a:solidFill>
                  <a:srgbClr val="000000"/>
                </a:solidFill>
                <a:latin typeface="Comic Sans MS" panose="030F0702030302020204" pitchFamily="66" charset="0"/>
              </a:rPr>
              <a:t>1.</a:t>
            </a:r>
            <a:r>
              <a:rPr kumimoji="1" lang="zh-CN" altLang="en-US" sz="2400" dirty="0">
                <a:solidFill>
                  <a:srgbClr val="000000"/>
                </a:solidFill>
                <a:latin typeface="Comic Sans MS" panose="030F0702030302020204" pitchFamily="66" charset="0"/>
              </a:rPr>
              <a:t>预训练</a:t>
            </a:r>
            <a:endParaRPr kumimoji="1" lang="zh-CN" altLang="en-US" sz="2400" dirty="0">
              <a:solidFill>
                <a:srgbClr val="000000"/>
              </a:solidFill>
              <a:latin typeface="Comic Sans MS" panose="030F0702030302020204" pitchFamily="66" charset="0"/>
            </a:endParaRPr>
          </a:p>
        </p:txBody>
      </p:sp>
      <p:pic>
        <p:nvPicPr>
          <p:cNvPr id="12" name="图片 11"/>
          <p:cNvPicPr/>
          <p:nvPr>
            <p:custDataLst>
              <p:tags r:id="rId3"/>
            </p:custDataLst>
          </p:nvPr>
        </p:nvPicPr>
        <p:blipFill>
          <a:blip r:embed="rId4"/>
          <a:stretch>
            <a:fillRect/>
          </a:stretch>
        </p:blipFill>
        <p:spPr>
          <a:xfrm>
            <a:off x="4943158" y="3789045"/>
            <a:ext cx="2257425" cy="647700"/>
          </a:xfrm>
          <a:prstGeom prst="rect">
            <a:avLst/>
          </a:prstGeom>
          <a:noFill/>
          <a:ln w="9525">
            <a:noFill/>
          </a:ln>
        </p:spPr>
      </p:pic>
      <p:pic>
        <p:nvPicPr>
          <p:cNvPr id="2" name="图片 1"/>
          <p:cNvPicPr>
            <a:picLocks noChangeAspect="1"/>
          </p:cNvPicPr>
          <p:nvPr>
            <p:custDataLst>
              <p:tags r:id="rId5"/>
            </p:custDataLst>
          </p:nvPr>
        </p:nvPicPr>
        <p:blipFill>
          <a:blip r:embed="rId6"/>
          <a:srcRect t="10553"/>
          <a:stretch>
            <a:fillRect/>
          </a:stretch>
        </p:blipFill>
        <p:spPr>
          <a:xfrm>
            <a:off x="839470" y="1845310"/>
            <a:ext cx="8484870" cy="43237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5626" y="1773003"/>
            <a:ext cx="11310941" cy="4795903"/>
          </a:xfrm>
          <a:prstGeom prst="rect">
            <a:avLst/>
          </a:prstGeom>
        </p:spPr>
        <p:txBody>
          <a:bodyPr wrap="square" rtlCol="0">
            <a:noAutofit/>
          </a:bodyPr>
          <a:lstStyle/>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1. </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使用 GNN处理embedding以建模model本地一阶子图节点间的交互。GMM输出的user节点、item节点和邻域用户节点的隐含</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表示。</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2. 使用评分预测模块预测user对其交互过的items的评分</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3.将预测的评分与用户设备上本地存储的真实评分进行比较计算损失函数</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并通过损失函数得出模型和embeddings的梯度</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之后将梯度上传到服务器进行汇总；</a:t>
            </a:r>
            <a:endPar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rPr>
              <a:t>训练步骤：</a:t>
            </a:r>
            <a:r>
              <a:rPr kumimoji="1" lang="en-US" altLang="zh-CN" sz="2400" dirty="0">
                <a:solidFill>
                  <a:srgbClr val="000000"/>
                </a:solidFill>
                <a:latin typeface="Comic Sans MS" panose="030F0702030302020204" pitchFamily="66" charset="0"/>
              </a:rPr>
              <a:t>2.</a:t>
            </a:r>
            <a:r>
              <a:rPr kumimoji="1" lang="zh-CN" altLang="en-US" sz="2400" dirty="0">
                <a:solidFill>
                  <a:srgbClr val="000000"/>
                </a:solidFill>
                <a:latin typeface="Comic Sans MS" panose="030F0702030302020204" pitchFamily="66" charset="0"/>
              </a:rPr>
              <a:t>客户端</a:t>
            </a:r>
            <a:r>
              <a:rPr kumimoji="1" lang="zh-CN" altLang="en-US" sz="2400" dirty="0">
                <a:solidFill>
                  <a:srgbClr val="000000"/>
                </a:solidFill>
                <a:latin typeface="Comic Sans MS" panose="030F0702030302020204" pitchFamily="66" charset="0"/>
              </a:rPr>
              <a:t>训练</a:t>
            </a:r>
            <a:endParaRPr kumimoji="1" lang="zh-CN" altLang="en-US" sz="2400" dirty="0">
              <a:solidFill>
                <a:srgbClr val="000000"/>
              </a:solidFill>
              <a:latin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1.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服务器协调所有的用户设备并计算全局梯度以更新客户端模型和embeddings的参数；</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2.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每一轮中，服务器唤醒一定数量的客户端去计算本地梯度并发送给服务器；</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3.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在服务器收到这些用户的梯度后，将把这些局部梯度聚合成一个统一的梯度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使用FedAvg聚合）；</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4.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服务器将聚合的梯度发送给每个客户端以进行本地参数更新</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5. </a:t>
            </a:r>
            <a:r>
              <a:rPr lang="zh-CN"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执行</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该过程将迭代执行直至模型收敛</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训练步骤：</a:t>
            </a:r>
            <a:r>
              <a:rPr kumimoji="1" lang="en-US" altLang="zh-CN" sz="2400" dirty="0">
                <a:solidFill>
                  <a:srgbClr val="000000"/>
                </a:solidFill>
                <a:latin typeface="Comic Sans MS" panose="030F0702030302020204" pitchFamily="66" charset="0"/>
                <a:sym typeface="+mn-ea"/>
              </a:rPr>
              <a:t>3. </a:t>
            </a:r>
            <a:r>
              <a:rPr kumimoji="1" lang="zh-CN" altLang="en-US" sz="2400" dirty="0">
                <a:solidFill>
                  <a:srgbClr val="000000"/>
                </a:solidFill>
                <a:latin typeface="Comic Sans MS" panose="030F0702030302020204" pitchFamily="66" charset="0"/>
                <a:sym typeface="+mn-ea"/>
              </a:rPr>
              <a:t>服务端</a:t>
            </a:r>
            <a:r>
              <a:rPr kumimoji="1" lang="zh-CN" altLang="en-US" sz="2400" dirty="0">
                <a:solidFill>
                  <a:srgbClr val="000000"/>
                </a:solidFill>
                <a:latin typeface="Comic Sans MS" panose="030F0702030302020204" pitchFamily="66" charset="0"/>
                <a:sym typeface="+mn-ea"/>
              </a:rPr>
              <a:t>训练</a:t>
            </a:r>
            <a:endParaRPr kumimoji="1" lang="zh-CN" altLang="en-US" sz="2400" dirty="0">
              <a:solidFill>
                <a:srgbClr val="000000"/>
              </a:solidFill>
              <a:latin typeface="Comic Sans MS" panose="030F0702030302020204" pitchFamily="66"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如果直接上传GNN模型和item embedding梯度，可能会</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导致隐私问题，原因如下:</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对于embedding梯度，只有与user有交互的item具有非零梯度来更新其embedding，服务器可以根据非零项embedding梯度直接恢复完整的user-item交互历史;</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sym typeface="+mn-ea"/>
              </a:rPr>
              <a:t>因为GNN模型梯度编码了user对item的偏好，</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梯度也可能泄露user历史记录和评级的隐私信息。</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提出伪交互项采样、</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LDP</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本地差分隐私，之后进行图扩展在隐私保护前提下纳入</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高阶信息。</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保护隐私</a:t>
            </a:r>
            <a:r>
              <a:rPr kumimoji="1" lang="zh-CN" altLang="en-US" sz="2400" dirty="0">
                <a:solidFill>
                  <a:srgbClr val="000000"/>
                </a:solidFill>
                <a:latin typeface="Comic Sans MS" panose="030F0702030302020204" pitchFamily="66" charset="0"/>
                <a:sym typeface="+mn-ea"/>
              </a:rPr>
              <a:t>模型</a:t>
            </a:r>
            <a:endParaRPr kumimoji="1" lang="zh-CN" altLang="en-US" sz="2400" dirty="0">
              <a:solidFill>
                <a:srgbClr val="000000"/>
              </a:solidFill>
              <a:latin typeface="Comic Sans MS" panose="030F0702030302020204" pitchFamily="66"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过采样一些没有与用户产生交互的items来保护真实交互的</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items</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这两种交互物品的梯度具有相同的均值和协方差，</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伪交互项</a:t>
            </a:r>
            <a:r>
              <a:rPr kumimoji="1" lang="zh-CN" altLang="en-US" sz="2400" dirty="0">
                <a:solidFill>
                  <a:srgbClr val="000000"/>
                </a:solidFill>
                <a:latin typeface="Comic Sans MS" panose="030F0702030302020204" pitchFamily="66" charset="0"/>
                <a:sym typeface="+mn-ea"/>
              </a:rPr>
              <a:t>采样</a:t>
            </a:r>
            <a:endParaRPr kumimoji="1" lang="zh-CN" altLang="en-US" sz="2400" dirty="0">
              <a:solidFill>
                <a:srgbClr val="000000"/>
              </a:solidFill>
              <a:latin typeface="Comic Sans MS" panose="030F0702030302020204" pitchFamily="66"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图扩展</a:t>
            </a:r>
            <a:endParaRPr kumimoji="1" lang="zh-CN" altLang="en-US" sz="2400" dirty="0">
              <a:solidFill>
                <a:srgbClr val="000000"/>
              </a:solidFill>
              <a:latin typeface="Comic Sans MS" panose="030F0702030302020204" pitchFamily="66" charset="0"/>
              <a:sym typeface="+mn-ea"/>
            </a:endParaRPr>
          </a:p>
        </p:txBody>
      </p:sp>
      <p:pic>
        <p:nvPicPr>
          <p:cNvPr id="2" name="图片 1" descr="屏幕截图 2024-02-12 032409"/>
          <p:cNvPicPr>
            <a:picLocks noChangeAspect="1"/>
          </p:cNvPicPr>
          <p:nvPr/>
        </p:nvPicPr>
        <p:blipFill>
          <a:blip r:embed="rId3"/>
          <a:stretch>
            <a:fillRect/>
          </a:stretch>
        </p:blipFill>
        <p:spPr>
          <a:xfrm>
            <a:off x="767080" y="1628775"/>
            <a:ext cx="5367655" cy="4700270"/>
          </a:xfrm>
          <a:prstGeom prst="rect">
            <a:avLst/>
          </a:prstGeom>
        </p:spPr>
      </p:pic>
      <p:sp>
        <p:nvSpPr>
          <p:cNvPr id="7" name="文本框 6"/>
          <p:cNvSpPr txBox="1"/>
          <p:nvPr/>
        </p:nvSpPr>
        <p:spPr>
          <a:xfrm>
            <a:off x="6861810" y="1188720"/>
            <a:ext cx="4130675" cy="8072120"/>
          </a:xfrm>
          <a:prstGeom prst="rect">
            <a:avLst/>
          </a:prstGeom>
          <a:noFill/>
        </p:spPr>
        <p:txBody>
          <a:bodyPr wrap="square" rtlCol="0">
            <a:noAutofit/>
          </a:bodyPr>
          <a:p>
            <a:r>
              <a:rPr lang="zh-CN" altLang="en-US"/>
              <a:t>1. 维护推荐服务的中央服务器首先生成一个公钥，然后分发给所有用户客户端；</a:t>
            </a:r>
            <a:endParaRPr lang="zh-CN" altLang="en-US"/>
          </a:p>
          <a:p>
            <a:r>
              <a:rPr lang="zh-CN" altLang="en-US"/>
              <a:t>2. 每个用户设备收到公钥后，根据这个密钥对互动过的items的 IDs进行同态加密（</a:t>
            </a:r>
            <a:r>
              <a:rPr lang="en-US" altLang="zh-CN"/>
              <a:t>RSA</a:t>
            </a:r>
            <a:r>
              <a:rPr lang="zh-CN" altLang="en-US"/>
              <a:t>）；</a:t>
            </a:r>
            <a:endParaRPr lang="zh-CN" altLang="en-US"/>
          </a:p>
          <a:p>
            <a:r>
              <a:rPr lang="zh-CN" altLang="en-US"/>
              <a:t>3. 加密后的item IDs和该user的向量映射embeddings会上传到一个第三方服务器（不需要是信任的）；</a:t>
            </a:r>
            <a:endParaRPr lang="zh-CN" altLang="en-US"/>
          </a:p>
          <a:p>
            <a:endParaRPr lang="zh-CN" altLang="en-US"/>
          </a:p>
          <a:p>
            <a:r>
              <a:rPr lang="zh-CN" altLang="en-US"/>
              <a:t>4. 该服务器通过item (ID)匹配找到与交互过相同items的user；</a:t>
            </a:r>
            <a:endParaRPr lang="zh-CN" altLang="en-US"/>
          </a:p>
          <a:p>
            <a:endParaRPr lang="zh-CN" altLang="en-US"/>
          </a:p>
          <a:p>
            <a:r>
              <a:rPr lang="zh-CN" altLang="en-US"/>
              <a:t>5. 然后向每个user提供其匿名邻居的embeddings。在这个阶段，负责推荐的服务器永远不会收到user的隐私信息，而第三方服务器由于无法解密item IDs也无法获得任何关于users和items的私密信息（前提是假设这两个服务器间不互相勾结）。</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221311"/>
            <a:ext cx="12191999" cy="829945"/>
          </a:xfrm>
          <a:prstGeom prst="rect">
            <a:avLst/>
          </a:prstGeom>
          <a:noFill/>
        </p:spPr>
        <p:txBody>
          <a:bodyPr wrap="square" rtlCol="0">
            <a:spAutoFit/>
          </a:bodyPr>
          <a:lstStyle/>
          <a:p>
            <a:pPr lvl="0" algn="ctr"/>
            <a:r>
              <a:rPr kumimoji="1" lang="en-US" altLang="zh-CN" sz="4800" b="1" dirty="0">
                <a:solidFill>
                  <a:schemeClr val="bg1"/>
                </a:solidFill>
                <a:latin typeface="Comic Sans MS" panose="030F0702030302020204" pitchFamily="66" charset="0"/>
              </a:rPr>
              <a:t>Introduction</a:t>
            </a:r>
            <a:endParaRPr kumimoji="1" lang="zh-CN" altLang="en-US" sz="4800" b="1" dirty="0">
              <a:solidFill>
                <a:schemeClr val="bg1"/>
              </a:solidFill>
              <a:latin typeface="Comic Sans MS" panose="030F0702030302020204" pitchFamily="66" charset="0"/>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01</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0"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p:nvSpPr>
        <p:spPr>
          <a:xfrm>
            <a:off x="518854" y="1844824"/>
            <a:ext cx="11193770" cy="23996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图神经网络（GNN）能有效地模拟高阶交互，已被广泛应用于推荐等各种</a:t>
            </a:r>
            <a:r>
              <a:rPr kumimoji="1" lang="en-US" altLang="zh-CN" sz="2000" dirty="0">
                <a:highlight>
                  <a:srgbClr val="FFFF00"/>
                </a:highlight>
                <a:latin typeface="Calibri" panose="020F0502020204030204" pitchFamily="34" charset="0"/>
                <a:cs typeface="Calibri" panose="020F0502020204030204" pitchFamily="34" charset="0"/>
              </a:rPr>
              <a:t>个性化</a:t>
            </a:r>
            <a:r>
              <a:rPr kumimoji="1" lang="en-US" altLang="zh-CN" sz="2000" dirty="0">
                <a:latin typeface="Calibri" panose="020F0502020204030204" pitchFamily="34" charset="0"/>
                <a:cs typeface="Calibri" panose="020F0502020204030204" pitchFamily="34" charset="0"/>
              </a:rPr>
              <a:t>应用中。</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主流的个性化方法依赖于全局图上的集中式 GNN 学习，由于用户数据的隐私敏感性，</a:t>
            </a:r>
            <a:r>
              <a:rPr kumimoji="1" lang="en-US" altLang="zh-CN" sz="2000" dirty="0">
                <a:latin typeface="Calibri" panose="020F0502020204030204" pitchFamily="34" charset="0"/>
                <a:cs typeface="Calibri" panose="020F0502020204030204" pitchFamily="34" charset="0"/>
                <a:sym typeface="+mn-ea"/>
              </a:rPr>
              <a:t>user-item图的集中存储会引起隐私问题</a:t>
            </a:r>
            <a:r>
              <a:rPr kumimoji="1" lang="zh-CN" altLang="en-US" sz="2000" dirty="0">
                <a:latin typeface="Calibri" panose="020F0502020204030204" pitchFamily="34" charset="0"/>
                <a:cs typeface="Calibri" panose="020F0502020204030204" pitchFamily="34" charset="0"/>
                <a:sym typeface="+mn-ea"/>
              </a:rPr>
              <a:t>，</a:t>
            </a:r>
            <a:r>
              <a:rPr kumimoji="1" lang="en-US" altLang="zh-CN" sz="2000" dirty="0">
                <a:latin typeface="Calibri" panose="020F0502020204030204" pitchFamily="34" charset="0"/>
                <a:cs typeface="Calibri" panose="020F0502020204030204" pitchFamily="34" charset="0"/>
              </a:rPr>
              <a:t>这种方法存在相当大的</a:t>
            </a:r>
            <a:r>
              <a:rPr kumimoji="1" lang="en-US" altLang="zh-CN" sz="2000" dirty="0">
                <a:highlight>
                  <a:srgbClr val="FFFF00"/>
                </a:highlight>
                <a:latin typeface="Calibri" panose="020F0502020204030204" pitchFamily="34" charset="0"/>
                <a:cs typeface="Calibri" panose="020F0502020204030204" pitchFamily="34" charset="0"/>
              </a:rPr>
              <a:t>隐私风险</a:t>
            </a:r>
            <a:r>
              <a:rPr kumimoji="1" lang="en-US" altLang="zh-CN" sz="2000" dirty="0">
                <a:latin typeface="Calibri" panose="020F0502020204030204" pitchFamily="34" charset="0"/>
                <a:cs typeface="Calibri" panose="020F0502020204030204" pitchFamily="34" charset="0"/>
              </a:rPr>
              <a:t>。</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highlight>
                  <a:srgbClr val="FFFF00"/>
                </a:highlight>
                <a:latin typeface="Calibri" panose="020F0502020204030204" pitchFamily="34" charset="0"/>
                <a:cs typeface="Calibri" panose="020F0502020204030204" pitchFamily="34" charset="0"/>
              </a:rPr>
              <a:t>严格的数据保护法规</a:t>
            </a:r>
            <a:r>
              <a:rPr kumimoji="1" lang="zh-CN" altLang="en-US" sz="2000" dirty="0">
                <a:latin typeface="Calibri" panose="020F0502020204030204" pitchFamily="34" charset="0"/>
                <a:cs typeface="Calibri" panose="020F0502020204030204" pitchFamily="34" charset="0"/>
              </a:rPr>
              <a:t>导致</a:t>
            </a:r>
            <a:r>
              <a:rPr kumimoji="1" lang="en-US" altLang="zh-CN" sz="2000" dirty="0">
                <a:latin typeface="Calibri" panose="020F0502020204030204" pitchFamily="34" charset="0"/>
                <a:cs typeface="Calibri" panose="020F0502020204030204" pitchFamily="34" charset="0"/>
              </a:rPr>
              <a:t>线上平台可能无法集中存储user-item交互数据用于GNN推荐模型的学习。</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提出了一种名为 FedPerGNN 的联合 GNN 框架，用于实现有效且保护隐私的个性化。</a:t>
            </a:r>
            <a:endParaRPr kumimoji="1" lang="en-US" altLang="zh-CN" sz="2000" dirty="0">
              <a:latin typeface="Calibri" panose="020F0502020204030204" pitchFamily="34" charset="0"/>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7" name="文本框 6"/>
          <p:cNvSpPr txBox="1"/>
          <p:nvPr/>
        </p:nvSpPr>
        <p:spPr>
          <a:xfrm>
            <a:off x="1168100" y="1243644"/>
            <a:ext cx="2023311" cy="46166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Introduction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userDrawn="1"/>
        </p:nvSpPr>
        <p:spPr>
          <a:xfrm>
            <a:off x="530831" y="2132856"/>
            <a:ext cx="11310941" cy="3481500"/>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通过一种保护隐私的模型更新方法，我们可以根据从本地数据中推断出的分散图协同训练 GNN 模型。</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为了进一步利用本地交互以外的图信息，我们引入了</a:t>
            </a:r>
            <a:r>
              <a:rPr kumimoji="1" lang="en-US" altLang="zh-CN" sz="2000" dirty="0">
                <a:highlight>
                  <a:srgbClr val="FFFF00"/>
                </a:highlight>
                <a:latin typeface="Calibri" panose="020F0502020204030204" pitchFamily="34" charset="0"/>
                <a:cs typeface="Calibri" panose="020F0502020204030204" pitchFamily="34" charset="0"/>
                <a:sym typeface="+mn-ea"/>
              </a:rPr>
              <a:t>隐私保护图扩展协议</a:t>
            </a:r>
            <a:r>
              <a:rPr kumimoji="1" lang="en-US" altLang="zh-CN" sz="2000" dirty="0">
                <a:latin typeface="Calibri" panose="020F0502020204030204" pitchFamily="34" charset="0"/>
                <a:cs typeface="Calibri" panose="020F0502020204030204" pitchFamily="34" charset="0"/>
                <a:sym typeface="+mn-ea"/>
              </a:rPr>
              <a:t>，在隐私保护的前提下纳入高阶信息。</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FedPerGNN 为以保护隐私的方式挖掘分散图数据，实现智能个性化提供了一个很有前景的方向。</a:t>
            </a:r>
            <a:endParaRPr kumimoji="1" lang="en-US" altLang="zh-CN" sz="2000" dirty="0">
              <a:latin typeface="Calibri" panose="020F0502020204030204" pitchFamily="34" charset="0"/>
              <a:cs typeface="Calibri" panose="020F0502020204030204" pitchFamily="34" charset="0"/>
            </a:endParaRPr>
          </a:p>
          <a:p>
            <a:pPr indent="0" algn="just">
              <a:lnSpc>
                <a:spcPct val="150000"/>
              </a:lnSpc>
              <a:buClrTx/>
              <a:buSzTx/>
              <a:buFont typeface="Arial" panose="020B0604020202020204" pitchFamily="34" charset="0"/>
              <a:buNone/>
            </a:pPr>
            <a:endParaRPr kumimoji="1" lang="en-US" altLang="zh-CN" sz="2000" dirty="0">
              <a:latin typeface="Calibri" panose="020F0502020204030204" pitchFamily="34" charset="0"/>
              <a:cs typeface="Calibri" panose="020F0502020204030204" pitchFamily="34" charset="0"/>
            </a:endParaRPr>
          </a:p>
        </p:txBody>
      </p:sp>
      <p:pic>
        <p:nvPicPr>
          <p:cNvPr id="3" name="图片 2"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4" name="文本框 3"/>
          <p:cNvSpPr txBox="1"/>
          <p:nvPr/>
        </p:nvSpPr>
        <p:spPr>
          <a:xfrm>
            <a:off x="1168100" y="1243644"/>
            <a:ext cx="1970411" cy="461665"/>
          </a:xfrm>
          <a:prstGeom prst="rect">
            <a:avLst/>
          </a:prstGeom>
        </p:spPr>
        <p:txBody>
          <a:bodyPr wrap="none" rtlCol="0">
            <a:spAutoFit/>
          </a:bodyPr>
          <a:lstStyle/>
          <a:p>
            <a:pPr algn="l"/>
            <a:r>
              <a:rPr lang="en-US" sz="2400" dirty="0">
                <a:latin typeface="Comic Sans MS" panose="030F0702030302020204" pitchFamily="66" charset="0"/>
                <a:ea typeface="Comic Sans MS" panose="030F0702030302020204" pitchFamily="66" charset="0"/>
                <a:cs typeface="Comic Sans MS" panose="030F0702030302020204" pitchFamily="66" charset="0"/>
              </a:rPr>
              <a:t>Contribution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userDrawn="1"/>
        </p:nvSpPr>
        <p:spPr>
          <a:xfrm>
            <a:off x="530860" y="1779905"/>
            <a:ext cx="11311255" cy="3834765"/>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1. 用户交互数据高度分散，没有全局用户项图—&gt;每个用户设备本地学习GNN模型以及user和item的向量映射</a:t>
            </a:r>
            <a:r>
              <a:rPr kumimoji="1" lang="zh-CN" altLang="en-US" sz="2000" dirty="0">
                <a:latin typeface="Calibri" panose="020F0502020204030204" pitchFamily="34" charset="0"/>
                <a:cs typeface="Calibri" panose="020F0502020204030204" pitchFamily="34" charset="0"/>
                <a:sym typeface="+mn-ea"/>
              </a:rPr>
              <a:t>，计算</a:t>
            </a:r>
            <a:r>
              <a:rPr kumimoji="1" lang="en-US" altLang="zh-CN" sz="2000" dirty="0">
                <a:highlight>
                  <a:srgbClr val="FFFF00"/>
                </a:highlight>
                <a:latin typeface="Calibri" panose="020F0502020204030204" pitchFamily="34" charset="0"/>
                <a:cs typeface="Calibri" panose="020F0502020204030204" pitchFamily="34" charset="0"/>
                <a:sym typeface="+mn-ea"/>
              </a:rPr>
              <a:t>梯度</a:t>
            </a:r>
            <a:r>
              <a:rPr kumimoji="1" lang="en-US" altLang="zh-CN" sz="2000" dirty="0">
                <a:latin typeface="Calibri" panose="020F0502020204030204" pitchFamily="34" charset="0"/>
                <a:cs typeface="Calibri" panose="020F0502020204030204" pitchFamily="34" charset="0"/>
                <a:sym typeface="+mn-ea"/>
              </a:rPr>
              <a:t>，并将其上传到中央服务器，中央服务器聚合并</a:t>
            </a:r>
            <a:r>
              <a:rPr kumimoji="1" lang="zh-CN" altLang="en-US" sz="2000" dirty="0">
                <a:latin typeface="Calibri" panose="020F0502020204030204" pitchFamily="34" charset="0"/>
                <a:cs typeface="Calibri" panose="020F0502020204030204" pitchFamily="34" charset="0"/>
                <a:sym typeface="+mn-ea"/>
              </a:rPr>
              <a:t>分发</a:t>
            </a:r>
            <a:r>
              <a:rPr kumimoji="1" lang="en-US" altLang="zh-CN" sz="2000" dirty="0">
                <a:latin typeface="Calibri" panose="020F0502020204030204" pitchFamily="34" charset="0"/>
                <a:cs typeface="Calibri" panose="020F0502020204030204" pitchFamily="34" charset="0"/>
                <a:sym typeface="+mn-ea"/>
              </a:rPr>
              <a:t>进行本地更新；</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2. 具有非零梯度的项和GNN模型梯度都包含私有信息 —&gt;将</a:t>
            </a:r>
            <a:r>
              <a:rPr kumimoji="1" lang="en-US" altLang="zh-CN" sz="2000" dirty="0">
                <a:highlight>
                  <a:srgbClr val="FFFF00"/>
                </a:highlight>
                <a:latin typeface="Calibri" panose="020F0502020204030204" pitchFamily="34" charset="0"/>
                <a:cs typeface="Calibri" panose="020F0502020204030204" pitchFamily="34" charset="0"/>
                <a:sym typeface="+mn-ea"/>
              </a:rPr>
              <a:t>局部差分隐私（LDP)</a:t>
            </a:r>
            <a:r>
              <a:rPr kumimoji="1" lang="en-US" altLang="zh-CN" sz="2000" dirty="0">
                <a:latin typeface="Calibri" panose="020F0502020204030204" pitchFamily="34" charset="0"/>
                <a:cs typeface="Calibri" panose="020F0502020204030204" pitchFamily="34" charset="0"/>
                <a:sym typeface="+mn-ea"/>
              </a:rPr>
              <a:t>技术应用于用户客户端计算的局部梯度，以保护用户隐私；</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3. 在上传item向量映射的梯度时保护user真正交互的item —&gt;在这一过程中生成一定数量的随机抽样的</a:t>
            </a:r>
            <a:r>
              <a:rPr kumimoji="1" lang="en-US" altLang="zh-CN" sz="2000" dirty="0">
                <a:highlight>
                  <a:srgbClr val="FFFF00"/>
                </a:highlight>
                <a:latin typeface="Calibri" panose="020F0502020204030204" pitchFamily="34" charset="0"/>
                <a:cs typeface="Calibri" panose="020F0502020204030204" pitchFamily="34" charset="0"/>
                <a:sym typeface="+mn-ea"/>
              </a:rPr>
              <a:t>伪交互</a:t>
            </a:r>
            <a:r>
              <a:rPr kumimoji="1" lang="en-US" altLang="zh-CN" sz="2000" dirty="0">
                <a:latin typeface="Calibri" panose="020F0502020204030204" pitchFamily="34" charset="0"/>
                <a:cs typeface="Calibri" panose="020F0502020204030204" pitchFamily="34" charset="0"/>
                <a:sym typeface="+mn-ea"/>
              </a:rPr>
              <a:t>item的随机embedding梯度；</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4. 在不泄露用户隐私的情况下利用user-item图的高阶信息 —&gt;提出了一种保护隐私的user-item</a:t>
            </a:r>
            <a:r>
              <a:rPr kumimoji="1" lang="en-US" altLang="zh-CN" sz="2000" dirty="0">
                <a:highlight>
                  <a:srgbClr val="FFFF00"/>
                </a:highlight>
                <a:latin typeface="Calibri" panose="020F0502020204030204" pitchFamily="34" charset="0"/>
                <a:cs typeface="Calibri" panose="020F0502020204030204" pitchFamily="34" charset="0"/>
                <a:sym typeface="+mn-ea"/>
              </a:rPr>
              <a:t>图扩展方法</a:t>
            </a:r>
            <a:r>
              <a:rPr kumimoji="1" lang="en-US" altLang="zh-CN" sz="2000" dirty="0">
                <a:latin typeface="Calibri" panose="020F0502020204030204" pitchFamily="34" charset="0"/>
                <a:cs typeface="Calibri" panose="020F0502020204030204" pitchFamily="34" charset="0"/>
                <a:sym typeface="+mn-ea"/>
              </a:rPr>
              <a:t>，找到与用户具有相同交互item的邻居，并交换其向量映射以扩展其本地user-item图。GNN模型</a:t>
            </a:r>
            <a:r>
              <a:rPr kumimoji="1" lang="zh-CN" altLang="en-US" sz="2000" dirty="0">
                <a:latin typeface="Calibri" panose="020F0502020204030204" pitchFamily="34" charset="0"/>
                <a:cs typeface="Calibri" panose="020F0502020204030204" pitchFamily="34" charset="0"/>
                <a:sym typeface="+mn-ea"/>
              </a:rPr>
              <a:t>实现</a:t>
            </a:r>
            <a:r>
              <a:rPr kumimoji="1" lang="en-US" altLang="zh-CN" sz="2000" dirty="0">
                <a:latin typeface="Calibri" panose="020F0502020204030204" pitchFamily="34" charset="0"/>
                <a:cs typeface="Calibri" panose="020F0502020204030204" pitchFamily="34" charset="0"/>
                <a:sym typeface="+mn-ea"/>
              </a:rPr>
              <a:t>利用user-item图的高阶信息来增强user和item的表示，并且私有user-item交互数据不会泄漏。</a:t>
            </a:r>
            <a:endParaRPr kumimoji="1" lang="en-US" altLang="zh-CN" sz="2000" dirty="0">
              <a:latin typeface="Calibri" panose="020F0502020204030204" pitchFamily="34" charset="0"/>
              <a:cs typeface="Calibri" panose="020F0502020204030204" pitchFamily="34" charset="0"/>
              <a:sym typeface="+mn-ea"/>
            </a:endParaRPr>
          </a:p>
        </p:txBody>
      </p:sp>
      <p:pic>
        <p:nvPicPr>
          <p:cNvPr id="3" name="图片 2"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4" name="文本框 3"/>
          <p:cNvSpPr txBox="1"/>
          <p:nvPr/>
        </p:nvSpPr>
        <p:spPr>
          <a:xfrm>
            <a:off x="1168100" y="1243644"/>
            <a:ext cx="1970411" cy="461665"/>
          </a:xfrm>
          <a:prstGeom prst="rect">
            <a:avLst/>
          </a:prstGeom>
        </p:spPr>
        <p:txBody>
          <a:bodyPr wrap="none" rtlCol="0">
            <a:spAutoFit/>
          </a:bodyPr>
          <a:lstStyle/>
          <a:p>
            <a:pPr algn="l"/>
            <a:r>
              <a:rPr lang="en-US" sz="2400" dirty="0">
                <a:latin typeface="Comic Sans MS" panose="030F0702030302020204" pitchFamily="66" charset="0"/>
                <a:ea typeface="Comic Sans MS" panose="030F0702030302020204" pitchFamily="66" charset="0"/>
                <a:cs typeface="Comic Sans MS" panose="030F0702030302020204" pitchFamily="66" charset="0"/>
              </a:rPr>
              <a:t>Contribution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116294"/>
            <a:ext cx="12191999" cy="829945"/>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Problem Definition</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02</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108501"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3509438" y="616642"/>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60598"/>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Problem Definition</a:t>
            </a:r>
            <a:endParaRPr kumimoji="1" lang="en-US" altLang="zh-CN" sz="2200" b="1" dirty="0">
              <a:solidFill>
                <a:srgbClr val="000000"/>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9" name="图片 8"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custDataLst>
              <p:tags r:id="rId3"/>
            </p:custDataLst>
          </p:nvPr>
        </p:nvSpPr>
        <p:spPr>
          <a:xfrm>
            <a:off x="1055667" y="1237222"/>
            <a:ext cx="7170604" cy="460375"/>
          </a:xfrm>
          <a:prstGeom prst="rect">
            <a:avLst/>
          </a:prstGeom>
        </p:spPr>
        <p:txBody>
          <a:bodyPr wrap="square" rtlCol="0">
            <a:spAutoFit/>
          </a:bodyPr>
          <a:p>
            <a:r>
              <a:rPr kumimoji="1" sz="2400" dirty="0">
                <a:solidFill>
                  <a:srgbClr val="000000"/>
                </a:solidFill>
                <a:latin typeface="Comic Sans MS" panose="030F0702030302020204" pitchFamily="66" charset="0"/>
              </a:rPr>
              <a:t>Problem Formulation</a:t>
            </a:r>
            <a:endParaRPr kumimoji="1" sz="2400" dirty="0">
              <a:solidFill>
                <a:srgbClr val="000000"/>
              </a:solidFill>
              <a:latin typeface="Comic Sans MS" panose="030F0702030302020204" pitchFamily="66" charset="0"/>
            </a:endParaRPr>
          </a:p>
        </p:txBody>
      </p:sp>
      <p:pic>
        <p:nvPicPr>
          <p:cNvPr id="2" name="图片 1"/>
          <p:cNvPicPr>
            <a:picLocks noChangeAspect="1"/>
          </p:cNvPicPr>
          <p:nvPr>
            <p:custDataLst>
              <p:tags r:id="rId4"/>
            </p:custDataLst>
          </p:nvPr>
        </p:nvPicPr>
        <p:blipFill>
          <a:blip r:embed="rId5"/>
          <a:stretch>
            <a:fillRect/>
          </a:stretch>
        </p:blipFill>
        <p:spPr>
          <a:xfrm>
            <a:off x="1055370" y="1697355"/>
            <a:ext cx="9212580" cy="40862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116294"/>
            <a:ext cx="12191999" cy="829945"/>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Proposed Method</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03</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108501"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87" name="文本框 286"/>
          <p:cNvSpPr txBox="1"/>
          <p:nvPr/>
        </p:nvSpPr>
        <p:spPr>
          <a:xfrm>
            <a:off x="2639989" y="5229418"/>
            <a:ext cx="6624736" cy="368300"/>
          </a:xfrm>
          <a:prstGeom prst="rect">
            <a:avLst/>
          </a:prstGeom>
          <a:noFill/>
        </p:spPr>
        <p:txBody>
          <a:bodyPr wrap="square" rtlCol="0">
            <a:spAutoFit/>
          </a:bodyPr>
          <a:lstStyle/>
          <a:p>
            <a:pPr algn="ctr"/>
            <a:r>
              <a:rPr lang="en-US" altLang="zh-CN">
                <a:solidFill>
                  <a:srgbClr val="000000"/>
                </a:solidFill>
                <a:latin typeface="Comic Sans MS" panose="030F0702030302020204" pitchFamily="66" charset="0"/>
              </a:rPr>
              <a:t>The overall framework of FedPerGNN.</a:t>
            </a:r>
            <a:endParaRPr lang="en-US" altLang="zh-CN">
              <a:solidFill>
                <a:srgbClr val="000000"/>
              </a:solidFill>
              <a:latin typeface="Comic Sans MS" panose="030F0702030302020204" pitchFamily="66" charset="0"/>
            </a:endParaRPr>
          </a:p>
        </p:txBody>
      </p:sp>
      <p:pic>
        <p:nvPicPr>
          <p:cNvPr id="2" name="图片 1"/>
          <p:cNvPicPr>
            <a:picLocks noChangeAspect="1"/>
          </p:cNvPicPr>
          <p:nvPr>
            <p:custDataLst>
              <p:tags r:id="rId2"/>
            </p:custDataLst>
          </p:nvPr>
        </p:nvPicPr>
        <p:blipFill>
          <a:blip r:embed="rId3"/>
          <a:stretch>
            <a:fillRect/>
          </a:stretch>
        </p:blipFill>
        <p:spPr>
          <a:xfrm>
            <a:off x="1343660" y="1341120"/>
            <a:ext cx="8549640" cy="3806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7aecd5d9-4e3f-46c6-9f40-c76196cf84c6"/>
  <p:tag name="COMMONDATA" val="eyJoZGlkIjoiNjFlNjI5YTU5OWE0Mjg4NmI0YjdkOWI4ODA2MzlkN2EifQ=="/>
  <p:tag name="commondata" val="eyJoZGlkIjoiNGQ5NzFlOTY2NWM2ZWY5M2UzN2EzMjEyZDFhNWY1NG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s t a n d a l o n e = " y e s " ? > < s : c u s t o m D a t a   x m l n s = " h t t p : / / w w w . w p s . c n / o f f i c e D o c u m e n t / 2 0 1 3 / w p s C u s t o m D a t a "   x m l n s : s = " h t t p : / / w w w . w p s . c n / o f f i c e D o c u m e n t / 2 0 1 3 / w p s C u s t o m D a t a " > < e x t o b j s > < e x t o b j   n a m e = " E 6 5 7 1 1 9 C - 6 9 8 2 - 4 2 1 D - 8 B A 7 - E 7 4 D E B 7 0 A 7 D A - 1 " > < e x t o b j d a t a   t y p e = " E 6 5 7 1 1 9 C - 6 9 8 2 - 4 2 1 D - 8 B A 7 - E 7 4 D E B 7 0 A 7 D A "   d a t a = " e w o J I k x h d G V 4 U 3 R y I i A 6 I C J 7 e H 1 f e 3 V z f S I K f Q o = " / > < / e x t o b j > < e x t o b j   n a m e = " E 6 5 7 1 1 9 C - 6 9 8 2 - 4 2 1 D - 8 B A 7 - E 7 4 D E B 7 0 A 7 D A - 2 " > < e x t o b j d a t a   t y p e = " E 6 5 7 1 1 9 C - 6 9 8 2 - 4 2 1 D - 8 B A 7 - E 7 4 D E B 7 0 A 7 D A "   d a t a = " e w o J I k x h d G V 4 U 3 R y I i A 6 I C J Y I D 0 g X F x s Z W Z 0 I F t 7 e 3 h 9 X 3 t 1 c 3 1 9 X F x y a W d o d C B d I g p 9 C g = = " / > < / e x t o b j > < e x t o b j   n a m e = " E 6 5 7 1 1 9 C - 6 9 8 2 - 4 2 1 D - 8 B A 7 - E 7 4 D E B 7 0 A 7 D A - 3 " > < e x t o b j d a t a   t y p e = " E 6 5 7 1 1 9 C - 6 9 8 2 - 4 2 1 D - 8 B A 7 - E 7 4 D E B 7 0 A 7 D A "   d a t a = " e w o J I k x h d G V 4 U 3 R y I i A 6 I C J 7 e H 1 f e 3 V z f S I K f Q o = " / > < / e x t o b j > < e x t o b j   n a m e = " E 6 5 7 1 1 9 C - 6 9 8 2 - 4 2 1 D - 8 B A 7 - E 7 4 D E B 7 0 A 7 D A - 4 " > < e x t o b j d a t a   t y p e = " E 6 5 7 1 1 9 C - 6 9 8 2 - 4 2 1 D - 8 B A 7 - E 7 4 D E B 7 0 A 7 D A "   d a t a = " e w o J I k x h d G V 4 U 3 R y I i A 6 I C J Q P U 5 v Z G U y V m V j K E c p I g p 9 C g = = " / > < / e x t o b j > < e x t o b j   n a m e = " E 6 5 7 1 1 9 C - 6 9 8 2 - 4 2 1 D - 8 B A 7 - E 7 4 D E B 7 0 A 7 D A - 5 " > < e x t o b j d a t a   t y p e = " E 6 5 7 1 1 9 C - 6 9 8 2 - 4 2 1 D - 8 B A 7 - E 7 4 D E B 7 0 A 7 D A "   d a t a = " e w o J I k x h d G V 4 U 3 R y I i A 6 I C J k a X N 0 K H t 1 f V 9 7 a X 0 s e 3 V 9 X 3 t q f S k 9 e + K I p X t w f V 9 7 a X 0 t e 3 B 9 X 3 t q f e K I p X 1 f e z J 9 P V x c c 3 F y d H t c X H R l e H R z d H l s Z V x c c 3 V t X 3 t r P T F 9 X n t u f X t 7 X F x s Z W Z 0 I C h 7 e 3 B 9 X 3 t p L G t 9 L X t w f V 9 7 a i x r f X 1 c X H J p Z 2 h 0 I C l 9 X n s y f X 1 9 I g p 9 C g = = " / > < / e x t o b j > < e x t o b j   n a m e = " E 6 5 7 1 1 9 C - 6 9 8 2 - 4 2 1 D - 8 B A 7 - E 7 4 D E B 7 0 A 7 D A - 6 " > < e x t o b j d a t a   t y p e = " E 6 5 7 1 1 9 C - 6 9 8 2 - 4 2 1 D - 8 B A 7 - E 7 4 D E B 7 0 A 7 D A "   d a t a = " e w o J I k x h d G V 4 U 3 R y I i A 6 I C J 7 c H 1 f e 2 l 9 I g p 9 C g = = " / > < / e x t o b j > < e x t o b j   n a m e = " E 6 5 7 1 1 9 C - 6 9 8 2 - 4 2 1 D - 8 B A 7 - E 7 4 D E B 7 0 A 7 D A - 7 " > < e x t o b j d a t a   t y p e = " E 6 5 7 1 1 9 C - 6 9 8 2 - 4 2 1 D - 8 B A 7 - E 7 4 D E B 7 0 A 7 D A "   d a t a = " e w o J I k x h d G V 4 U 3 R y I i A 6 I C J 7 c H 1 f e 2 p 9 I g p 9 C g = = " / > < / e x t o b j > < e x t o b j   n a m e = " E 6 5 7 1 1 9 C - 6 9 8 2 - 4 2 1 D - 8 B A 7 - E 7 4 D E B 7 0 A 7 D A - 8 " > < e x t o b j d a t a   t y p e = " E 6 5 7 1 1 9 C - 6 9 8 2 - 4 2 1 D - 8 B A 7 - E 7 4 D E B 7 0 A 7 D A "   d a t a = " e w o J I k x h d G V 4 U 3 R y I i A 6 I C J 7 R H 1 f e 2 l 9 I g p 9 C g = = " / > < / e x t o b j > < e x t o b j   n a m e = " E 6 5 7 1 1 9 C - 6 9 8 2 - 4 2 1 D - 8 B A 7 - E 7 4 D E B 7 0 A 7 D A - 9 " > < e x t o b j d a t a   t y p e = " E 6 5 7 1 1 9 C - 6 9 8 2 - 4 2 1 D - 8 B A 7 - E 7 4 D E B 7 0 A 7 D A "   d a t a = " e w o J I k x h d G V 4 U 3 R y I i A 6 I C J 7 R H 1 f e 2 p 9 I g p 9 C g = = " / > < / e x t o b j > < e x t o b j   n a m e = " E 6 5 7 1 1 9 C - 6 9 8 2 - 4 2 1 D - 8 B A 7 - E 7 4 D E B 7 0 A 7 D A - 1 0 " > < e x t o b j d a t a   t y p e = " E 6 5 7 1 1 9 C - 6 9 8 2 - 4 2 1 D - 8 B A 7 - E 7 4 D E B 7 0 A 7 D A "   d a t a = " e w o J I k x h d G V 4 U 3 R y I i A 6 I C J 7 R H 1 f e 2 l 9 I g p 9 C g = = " / > < / e x t o b j > < / e x t o b j s > < / s : c u s t o m D a t a > 
</file>

<file path=customXml/itemProps7.xml><?xml version="1.0" encoding="utf-8"?>
<ds:datastoreItem xmlns:ds="http://schemas.openxmlformats.org/officeDocument/2006/customXml" ds:itemID="{2311116B-16A2-4035-B2BE-D376C81CFE15}">
  <ds:schemaRefs/>
</ds:datastoreItem>
</file>

<file path=docProps/app.xml><?xml version="1.0" encoding="utf-8"?>
<Properties xmlns="http://schemas.openxmlformats.org/officeDocument/2006/extended-properties" xmlns:vt="http://schemas.openxmlformats.org/officeDocument/2006/docPropsVTypes">
  <TotalTime>0</TotalTime>
  <Words>2717</Words>
  <Application>WPS 演示</Application>
  <PresentationFormat>宽屏</PresentationFormat>
  <Paragraphs>207</Paragraphs>
  <Slides>16</Slides>
  <Notes>27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宋体</vt:lpstr>
      <vt:lpstr>Wingdings</vt:lpstr>
      <vt:lpstr>Comic Sans MS</vt:lpstr>
      <vt:lpstr>微软雅黑</vt:lpstr>
      <vt:lpstr>Hei</vt:lpstr>
      <vt:lpstr>Menlo Regular</vt:lpstr>
      <vt:lpstr>-apple-system</vt:lpstr>
      <vt:lpstr>Segoe Print</vt:lpstr>
      <vt:lpstr>Open Sans</vt:lpstr>
      <vt:lpstr>PingFang SC</vt:lpstr>
      <vt:lpstr>Calibri</vt:lpstr>
      <vt:lpstr>Times New Roman</vt:lpstr>
      <vt:lpstr>等线</vt:lpstr>
      <vt:lpstr>Arial Unicode MS</vt:lpstr>
      <vt:lpstr>等线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黎钰晖</dc:creator>
  <cp:lastModifiedBy>西柚°</cp:lastModifiedBy>
  <cp:revision>596</cp:revision>
  <dcterms:created xsi:type="dcterms:W3CDTF">2023-06-30T05:26:00Z</dcterms:created>
  <dcterms:modified xsi:type="dcterms:W3CDTF">2024-02-11T19:43:22Z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
  </property>
</Properties>
</file>