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7.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597" r:id="rId3"/>
    <p:sldId id="599" r:id="rId5"/>
    <p:sldId id="600" r:id="rId6"/>
    <p:sldId id="634" r:id="rId7"/>
    <p:sldId id="604" r:id="rId8"/>
    <p:sldId id="605" r:id="rId9"/>
    <p:sldId id="625" r:id="rId10"/>
    <p:sldId id="626" r:id="rId11"/>
    <p:sldId id="627" r:id="rId12"/>
    <p:sldId id="659" r:id="rId13"/>
    <p:sldId id="658" r:id="rId14"/>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9" userDrawn="1">
          <p15:clr>
            <a:srgbClr val="A4A3A4"/>
          </p15:clr>
        </p15:guide>
        <p15:guide id="2" pos="3843" userDrawn="1">
          <p15:clr>
            <a:srgbClr val="A4A3A4"/>
          </p15:clr>
        </p15:guide>
        <p15:guide id="3" pos="392" userDrawn="1">
          <p15:clr>
            <a:srgbClr val="A4A3A4"/>
          </p15:clr>
        </p15:guide>
        <p15:guide id="4" pos="548" userDrawn="1">
          <p15:clr>
            <a:srgbClr val="A4A3A4"/>
          </p15:clr>
        </p15:guide>
        <p15:guide id="5" orient="horz" pos="1069" userDrawn="1">
          <p15:clr>
            <a:srgbClr val="A4A3A4"/>
          </p15:clr>
        </p15:guide>
        <p15:guide id="6" orient="horz" pos="5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黎钰晖" initials="黎钰晖"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4549"/>
    <a:srgbClr val="C2262B"/>
    <a:srgbClr val="CE4C52"/>
    <a:srgbClr val="CC454A"/>
    <a:srgbClr val="7F7F7F"/>
    <a:srgbClr val="C226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8" autoAdjust="0"/>
    <p:restoredTop sz="56832" autoAdjust="0"/>
  </p:normalViewPr>
  <p:slideViewPr>
    <p:cSldViewPr snapToObjects="1" showGuides="1">
      <p:cViewPr varScale="1">
        <p:scale>
          <a:sx n="69" d="100"/>
          <a:sy n="69" d="100"/>
        </p:scale>
        <p:origin x="82" y="216"/>
      </p:cViewPr>
      <p:guideLst>
        <p:guide orient="horz" pos="779"/>
        <p:guide pos="3843"/>
        <p:guide pos="392"/>
        <p:guide pos="548"/>
        <p:guide orient="horz" pos="1069"/>
        <p:guide orient="horz" pos="56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gs" Target="tags/tag8.xml"/><Relationship Id="rId2" Type="http://schemas.openxmlformats.org/officeDocument/2006/relationships/theme" Target="theme/theme1.xml"/><Relationship Id="rId19" Type="http://schemas.openxmlformats.org/officeDocument/2006/relationships/customXml" Target="../customXml/item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96FF5-E657-7748-A5FF-BF4A71B50E4D}"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753263-A727-CA4B-B39B-DB32D94897D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b="0" i="0" dirty="0">
                <a:solidFill>
                  <a:srgbClr val="111111"/>
                </a:solidFill>
                <a:effectLst/>
                <a:latin typeface="-apple-system"/>
              </a:rPr>
              <a:t>Hello everyone, my name is </a:t>
            </a:r>
            <a:r>
              <a:rPr lang="en-US" altLang="zh-CN" b="0" i="0" dirty="0" err="1">
                <a:solidFill>
                  <a:srgbClr val="111111"/>
                </a:solidFill>
                <a:effectLst/>
                <a:latin typeface="-apple-system"/>
              </a:rPr>
              <a:t>Yuxiang</a:t>
            </a:r>
            <a:r>
              <a:rPr lang="en-US" altLang="zh-CN" b="0" i="0" dirty="0">
                <a:solidFill>
                  <a:srgbClr val="111111"/>
                </a:solidFill>
                <a:effectLst/>
                <a:latin typeface="-apple-system"/>
              </a:rPr>
              <a:t> Zeng </a:t>
            </a:r>
            <a:r>
              <a:rPr lang="en-GB" altLang="zh-CN" b="0" i="0" dirty="0">
                <a:solidFill>
                  <a:srgbClr val="111111"/>
                </a:solidFill>
                <a:effectLst/>
                <a:latin typeface="-apple-system"/>
              </a:rPr>
              <a:t>and I am a under</a:t>
            </a:r>
            <a:r>
              <a:rPr lang="en-US" altLang="zh-CN" b="0" i="0" dirty="0">
                <a:solidFill>
                  <a:srgbClr val="111111"/>
                </a:solidFill>
                <a:effectLst/>
                <a:latin typeface="-apple-system"/>
              </a:rPr>
              <a:t>graduate</a:t>
            </a:r>
            <a:r>
              <a:rPr lang="zh-CN" altLang="en-US" b="0" i="0" dirty="0">
                <a:solidFill>
                  <a:srgbClr val="111111"/>
                </a:solidFill>
                <a:effectLst/>
                <a:latin typeface="-apple-system"/>
              </a:rPr>
              <a:t> </a:t>
            </a:r>
            <a:r>
              <a:rPr lang="en-US" altLang="zh-CN" b="0" i="0" dirty="0">
                <a:solidFill>
                  <a:srgbClr val="111111"/>
                </a:solidFill>
                <a:effectLst/>
                <a:latin typeface="-apple-system"/>
              </a:rPr>
              <a:t>student</a:t>
            </a:r>
            <a:r>
              <a:rPr lang="en-GB" altLang="zh-CN" b="0" i="0" dirty="0">
                <a:solidFill>
                  <a:srgbClr val="111111"/>
                </a:solidFill>
                <a:effectLst/>
                <a:latin typeface="-apple-system"/>
              </a:rPr>
              <a:t> at Shantou University. Today I am going to present our paper </a:t>
            </a:r>
            <a:r>
              <a:rPr lang="en-US" altLang="zh-CN" b="0" i="0" dirty="0" err="1">
                <a:solidFill>
                  <a:srgbClr val="111111"/>
                </a:solidFill>
                <a:effectLst/>
                <a:latin typeface="-apple-system"/>
              </a:rPr>
              <a:t>en</a:t>
            </a:r>
            <a:r>
              <a:rPr lang="en-GB" altLang="zh-CN" b="0" i="0" dirty="0">
                <a:solidFill>
                  <a:srgbClr val="111111"/>
                </a:solidFill>
                <a:effectLst/>
                <a:latin typeface="-apple-system"/>
              </a:rPr>
              <a:t>titled </a:t>
            </a:r>
            <a:r>
              <a:rPr lang="en-US" altLang="zh-CN" b="0" i="0" dirty="0">
                <a:solidFill>
                  <a:srgbClr val="111111"/>
                </a:solidFill>
                <a:effectLst/>
                <a:latin typeface="-apple-system"/>
              </a:rPr>
              <a:t>”</a:t>
            </a:r>
            <a:r>
              <a:rPr lang="en-US" altLang="zh-CN" sz="1200" b="1" u="none" dirty="0">
                <a:solidFill>
                  <a:srgbClr val="333333"/>
                </a:solidFill>
                <a:latin typeface="Open Sans" panose="020B0606030504020204" charset="0"/>
              </a:rPr>
              <a:t> </a:t>
            </a:r>
            <a:r>
              <a:rPr lang="en-US" altLang="zh-CN" sz="1200" b="1" u="none" dirty="0" err="1">
                <a:solidFill>
                  <a:srgbClr val="333333"/>
                </a:solidFill>
                <a:latin typeface="Open Sans" panose="020B0606030504020204" charset="0"/>
              </a:rPr>
              <a:t>QoSEraser</a:t>
            </a:r>
            <a:r>
              <a:rPr lang="en-US" altLang="zh-CN" sz="1200" b="1" u="none" dirty="0">
                <a:solidFill>
                  <a:srgbClr val="333333"/>
                </a:solidFill>
                <a:latin typeface="Open Sans" panose="020B0606030504020204" charset="0"/>
              </a:rPr>
              <a:t>: A Data Erasable Framework for Web Service QoS Prediction</a:t>
            </a:r>
            <a:r>
              <a:rPr lang="en-US" altLang="zh-CN" b="0" i="0" dirty="0">
                <a:solidFill>
                  <a:srgbClr val="111111"/>
                </a:solidFill>
                <a:effectLst/>
                <a:latin typeface="-apple-system"/>
              </a:rPr>
              <a:t>”.</a:t>
            </a:r>
            <a:endParaRPr kumimoji="1"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01214"/>
                </a:solidFill>
                <a:effectLst/>
                <a:latin typeface="PingFang SC"/>
              </a:rPr>
              <a:t>Now we are firstly talking about the background of QoS prediction and the unlearning.</a:t>
            </a: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altLang="zh-CN" b="0" i="0" dirty="0">
                <a:solidFill>
                  <a:srgbClr val="101214"/>
                </a:solidFill>
                <a:effectLst/>
                <a:latin typeface="PingFang SC"/>
              </a:rPr>
              <a:t>Start by asking some question to introduce the topic, the first one is </a:t>
            </a:r>
            <a:r>
              <a:rPr kumimoji="1" lang="en-US" altLang="zh-CN" sz="1200" dirty="0">
                <a:latin typeface="Calibri" panose="020F0502020204030204" pitchFamily="34" charset="0"/>
                <a:cs typeface="Calibri" panose="020F0502020204030204" pitchFamily="34" charset="0"/>
              </a:rPr>
              <a:t>Why</a:t>
            </a:r>
            <a:r>
              <a:rPr kumimoji="1" lang="zh-CN" altLang="en-US" sz="1200" dirty="0">
                <a:latin typeface="Calibri" panose="020F0502020204030204" pitchFamily="34" charset="0"/>
                <a:cs typeface="Calibri" panose="020F0502020204030204" pitchFamily="34" charset="0"/>
              </a:rPr>
              <a:t> </a:t>
            </a:r>
            <a:r>
              <a:rPr kumimoji="1" lang="en-US" altLang="zh-CN" sz="1200" dirty="0">
                <a:latin typeface="Calibri" panose="020F0502020204030204" pitchFamily="34" charset="0"/>
                <a:cs typeface="Calibri" panose="020F0502020204030204" pitchFamily="34" charset="0"/>
              </a:rPr>
              <a:t>QoS prediction is</a:t>
            </a:r>
            <a:r>
              <a:rPr kumimoji="1" lang="zh-CN" altLang="en-US" sz="1200" dirty="0">
                <a:latin typeface="Calibri" panose="020F0502020204030204" pitchFamily="34" charset="0"/>
                <a:cs typeface="Calibri" panose="020F0502020204030204" pitchFamily="34" charset="0"/>
              </a:rPr>
              <a:t> </a:t>
            </a:r>
            <a:r>
              <a:rPr kumimoji="1" lang="en-US" altLang="zh-CN" sz="1200" dirty="0">
                <a:latin typeface="Calibri" panose="020F0502020204030204" pitchFamily="34" charset="0"/>
                <a:cs typeface="Calibri" panose="020F0502020204030204" pitchFamily="34" charset="0"/>
              </a:rPr>
              <a:t>important?</a:t>
            </a:r>
            <a:endParaRPr kumimoji="1" lang="en-US" altLang="zh-CN" sz="1200" dirty="0">
              <a:latin typeface="Calibri" panose="020F0502020204030204" pitchFamily="34" charset="0"/>
              <a:cs typeface="Calibri" panose="020F050202020403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b="0" i="0" dirty="0">
                <a:solidFill>
                  <a:srgbClr val="101214"/>
                </a:solidFill>
                <a:effectLst/>
                <a:latin typeface="PingFang SC"/>
              </a:rPr>
              <a:t>We believe there are three reasons about it:</a:t>
            </a:r>
            <a:endParaRPr lang="en-US" altLang="zh-CN" b="0" i="0" dirty="0">
              <a:solidFill>
                <a:srgbClr val="101214"/>
              </a:solidFill>
              <a:effectLst/>
              <a:latin typeface="PingFang SC"/>
            </a:endParaRPr>
          </a:p>
          <a:p>
            <a:pPr algn="just"/>
            <a:endParaRPr lang="en-US" altLang="zh-CN" sz="12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First of all, recent years have witnessed the prosperity of edge cloud computing and the flourishing of the cloud service market. </a:t>
            </a: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Second one is the constant emergence of functionally equivalent services has made it challenging to match a service user with good services.</a:t>
            </a: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Finally, Quality-of-Service (QoS) is the way to address this challenge is by selecting appropriate services according to performance metrics, and thus, important to improve user experience, optimize resource allocation, and enhance competitiveness for service providers. Most QoS-based web service recommender systems rely on collaborative filtering, which learns user interactions from their historical records.</a:t>
            </a: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 - We propose </a:t>
            </a:r>
            <a:r>
              <a:rPr lang="en-US" altLang="zh-CN" sz="1200" dirty="0" err="1">
                <a:solidFill>
                  <a:srgbClr val="000000"/>
                </a:solidFill>
                <a:latin typeface="Calibri" panose="020F0502020204030204" pitchFamily="34" charset="0"/>
                <a:ea typeface="Calibri" panose="020F0502020204030204" pitchFamily="34" charset="0"/>
                <a:cs typeface="Calibri" panose="020F0502020204030204" pitchFamily="34" charset="0"/>
              </a:rPr>
              <a:t>QoSEraser</a:t>
            </a:r>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 a framework that employs machine unlearning for QoS prediction tasks.</a:t>
            </a:r>
            <a:endPar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 - We propose balanced clustering slicing and node embeddings obtained through contextual information to partition the training data into multiple shards for </a:t>
            </a:r>
            <a:r>
              <a:rPr lang="en-US" altLang="zh-CN" sz="1200" dirty="0" err="1">
                <a:solidFill>
                  <a:srgbClr val="000000"/>
                </a:solidFill>
                <a:latin typeface="Calibri" panose="020F0502020204030204" pitchFamily="34" charset="0"/>
                <a:ea typeface="Calibri" panose="020F0502020204030204" pitchFamily="34" charset="0"/>
                <a:cs typeface="Calibri" panose="020F0502020204030204" pitchFamily="34" charset="0"/>
              </a:rPr>
              <a:t>submodel</a:t>
            </a:r>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 training.</a:t>
            </a:r>
            <a:endPar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 - We also propose a concatenate and stacking &amp; attention-based aggregation method for efficient information synthesis from </a:t>
            </a:r>
            <a:r>
              <a:rPr lang="en-US" altLang="zh-CN" sz="1200" dirty="0" err="1">
                <a:solidFill>
                  <a:srgbClr val="000000"/>
                </a:solidFill>
                <a:latin typeface="Calibri" panose="020F0502020204030204" pitchFamily="34" charset="0"/>
                <a:ea typeface="Calibri" panose="020F0502020204030204" pitchFamily="34" charset="0"/>
                <a:cs typeface="Calibri" panose="020F0502020204030204" pitchFamily="34" charset="0"/>
              </a:rPr>
              <a:t>submodels</a:t>
            </a:r>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 - Demonstrate its effectiveness on WS-DREAM dataset.</a:t>
            </a: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01214"/>
                </a:solidFill>
                <a:effectLst/>
                <a:latin typeface="PingFang SC"/>
              </a:rPr>
              <a:t>After a brief background, we will elaborate problem definition.</a:t>
            </a: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About problem definition, the most important factor is matrix completion. It not only recovers Unsampled Entries from Sampled Entries, but also supposes the user wishes to revoke their QoS record for a particular service s, an unlearning mechanism is required to train an unlearned model on the dataset excluding the record for services. </a:t>
            </a:r>
            <a:endParaRPr lang="en-US" altLang="zh-CN" sz="12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The unlearned model must ensure its prediction performance will not deteriorate significantly than the model trained from scratch.</a:t>
            </a:r>
            <a:endParaRPr lang="en-US" altLang="en-US" sz="12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endParaRPr>
          </a:p>
          <a:p>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This is the framework of our proposed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QoSEraser</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4" name="图片 13"/>
          <p:cNvPicPr>
            <a:picLocks noChangeAspect="1"/>
          </p:cNvPicPr>
          <p:nvPr userDrawn="1"/>
        </p:nvPicPr>
        <p:blipFill>
          <a:blip r:embed="rId2"/>
          <a:stretch>
            <a:fillRect/>
          </a:stretch>
        </p:blipFill>
        <p:spPr>
          <a:xfrm>
            <a:off x="10544117" y="84715"/>
            <a:ext cx="1485961" cy="1473880"/>
          </a:xfrm>
          <a:prstGeom prst="rect">
            <a:avLst/>
          </a:prstGeom>
        </p:spPr>
      </p:pic>
      <p:sp>
        <p:nvSpPr>
          <p:cNvPr id="15" name="矩形 14"/>
          <p:cNvSpPr/>
          <p:nvPr userDrawn="1"/>
        </p:nvSpPr>
        <p:spPr>
          <a:xfrm>
            <a:off x="1" y="1800224"/>
            <a:ext cx="12192000" cy="3971925"/>
          </a:xfrm>
          <a:prstGeom prst="rect">
            <a:avLst/>
          </a:prstGeom>
          <a:solidFill>
            <a:srgbClr val="C2262C">
              <a:alpha val="85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6" name="文本框 15"/>
          <p:cNvSpPr txBox="1"/>
          <p:nvPr userDrawn="1"/>
        </p:nvSpPr>
        <p:spPr>
          <a:xfrm>
            <a:off x="5" y="2488209"/>
            <a:ext cx="12191999" cy="707886"/>
          </a:xfrm>
          <a:prstGeom prst="rect">
            <a:avLst/>
          </a:prstGeom>
          <a:noFill/>
        </p:spPr>
        <p:txBody>
          <a:bodyPr wrap="square" rtlCol="0">
            <a:spAutoFit/>
          </a:bodyPr>
          <a:lstStyle/>
          <a:p>
            <a:pPr algn="ctr"/>
            <a:r>
              <a:rPr kumimoji="1" lang="en-US" altLang="zh-CN" sz="4000" dirty="0">
                <a:solidFill>
                  <a:schemeClr val="bg1"/>
                </a:solidFill>
                <a:latin typeface="Comic Sans MS" panose="030F0702030302020204" pitchFamily="66" charset="0"/>
                <a:ea typeface="微软雅黑" panose="020B0503020204020204" pitchFamily="34" charset="-122"/>
              </a:rPr>
              <a:t>Title</a:t>
            </a:r>
            <a:endParaRPr kumimoji="1" sz="4000" dirty="0">
              <a:solidFill>
                <a:schemeClr val="bg1"/>
              </a:solidFill>
              <a:latin typeface="Comic Sans MS" panose="030F0702030302020204" pitchFamily="66" charset="0"/>
              <a:ea typeface="微软雅黑" panose="020B0503020204020204" pitchFamily="34" charset="-122"/>
            </a:endParaRPr>
          </a:p>
        </p:txBody>
      </p:sp>
      <p:sp>
        <p:nvSpPr>
          <p:cNvPr id="17" name="文本框 16"/>
          <p:cNvSpPr txBox="1"/>
          <p:nvPr userDrawn="1"/>
        </p:nvSpPr>
        <p:spPr>
          <a:xfrm>
            <a:off x="1" y="4952763"/>
            <a:ext cx="12191999" cy="369332"/>
          </a:xfrm>
          <a:prstGeom prst="rect">
            <a:avLst/>
          </a:prstGeom>
          <a:noFill/>
        </p:spPr>
        <p:txBody>
          <a:bodyPr wrap="square" rtlCol="0">
            <a:spAutoFit/>
          </a:bodyPr>
          <a:lstStyle/>
          <a:p>
            <a:pPr algn="ctr"/>
            <a:r>
              <a:rPr kumimoji="1" lang="en-US" altLang="zh-CN" dirty="0">
                <a:solidFill>
                  <a:schemeClr val="bg1"/>
                </a:solidFill>
                <a:latin typeface="Comic Sans MS" panose="030F0702030302020204" pitchFamily="66" charset="0"/>
                <a:ea typeface="Hei" pitchFamily="2" charset="-122"/>
              </a:rPr>
              <a:t>Speaker</a:t>
            </a:r>
            <a:r>
              <a:rPr kumimoji="1" lang="en-US" dirty="0">
                <a:solidFill>
                  <a:schemeClr val="bg1"/>
                </a:solidFill>
                <a:latin typeface="Comic Sans MS" panose="030F0702030302020204" pitchFamily="66" charset="0"/>
                <a:ea typeface="Hei" pitchFamily="2" charset="-122"/>
              </a:rPr>
              <a:t>:</a:t>
            </a:r>
            <a:r>
              <a:rPr kumimoji="1" lang="zh-CN" altLang="en-US" dirty="0">
                <a:solidFill>
                  <a:schemeClr val="bg1"/>
                </a:solidFill>
                <a:latin typeface="Comic Sans MS" panose="030F0702030302020204" pitchFamily="66" charset="0"/>
                <a:ea typeface="Hei" pitchFamily="2" charset="-122"/>
              </a:rPr>
              <a:t> </a:t>
            </a:r>
            <a:endParaRPr kumimoji="1" dirty="0">
              <a:solidFill>
                <a:schemeClr val="bg1"/>
              </a:solidFill>
              <a:latin typeface="Comic Sans MS" panose="030F0702030302020204" pitchFamily="66" charset="0"/>
              <a:ea typeface="Hei" pitchFamily="2" charset="-122"/>
            </a:endParaRPr>
          </a:p>
        </p:txBody>
      </p:sp>
      <p:sp>
        <p:nvSpPr>
          <p:cNvPr id="18" name="文本框 17"/>
          <p:cNvSpPr txBox="1"/>
          <p:nvPr userDrawn="1"/>
        </p:nvSpPr>
        <p:spPr>
          <a:xfrm>
            <a:off x="1711235" y="6488671"/>
            <a:ext cx="10480770" cy="369332"/>
          </a:xfrm>
          <a:prstGeom prst="rect">
            <a:avLst/>
          </a:prstGeom>
          <a:noFill/>
        </p:spPr>
        <p:txBody>
          <a:bodyPr wrap="square" rtlCol="0">
            <a:spAutoFit/>
          </a:bodyPr>
          <a:lstStyle/>
          <a:p>
            <a:pPr algn="r"/>
            <a:r>
              <a:rPr lang="en-US" altLang="zh-CN" dirty="0">
                <a:latin typeface="Comic Sans MS" panose="030F0702030302020204" pitchFamily="66" charset="0"/>
                <a:cs typeface="Menlo Regular" panose="020B0609030804020204" charset="0"/>
              </a:rPr>
              <a:t>Journal:</a:t>
            </a:r>
            <a:r>
              <a:rPr lang="zh-CN" altLang="en-US" dirty="0">
                <a:latin typeface="Comic Sans MS" panose="030F0702030302020204" pitchFamily="66" charset="0"/>
                <a:cs typeface="Menlo Regular" panose="020B0609030804020204" charset="0"/>
              </a:rPr>
              <a:t> ****</a:t>
            </a:r>
            <a:r>
              <a:rPr lang="en-US" altLang="zh-CN" dirty="0">
                <a:latin typeface="Comic Sans MS" panose="030F0702030302020204" pitchFamily="66" charset="0"/>
                <a:cs typeface="Menlo Regular" panose="020B0609030804020204" charset="0"/>
              </a:rPr>
              <a:t>,</a:t>
            </a:r>
            <a:r>
              <a:rPr lang="zh-CN" altLang="en-US" dirty="0">
                <a:latin typeface="Comic Sans MS" panose="030F0702030302020204" pitchFamily="66" charset="0"/>
                <a:cs typeface="Menlo Regular" panose="020B0609030804020204" charset="0"/>
              </a:rPr>
              <a:t>  </a:t>
            </a:r>
            <a:r>
              <a:rPr lang="en-US" altLang="zh-CN" dirty="0">
                <a:latin typeface="Comic Sans MS" panose="030F0702030302020204" pitchFamily="66" charset="0"/>
                <a:cs typeface="Menlo Regular" panose="020B0609030804020204" charset="0"/>
              </a:rPr>
              <a:t>IF=</a:t>
            </a:r>
            <a:r>
              <a:rPr lang="zh-CN" altLang="en-US" dirty="0">
                <a:latin typeface="Comic Sans MS" panose="030F0702030302020204" pitchFamily="66" charset="0"/>
                <a:cs typeface="Menlo Regular" panose="020B0609030804020204" charset="0"/>
              </a:rPr>
              <a:t>***</a:t>
            </a:r>
            <a:r>
              <a:rPr lang="en-US" altLang="zh-CN" dirty="0">
                <a:latin typeface="Comic Sans MS" panose="030F0702030302020204" pitchFamily="66" charset="0"/>
                <a:cs typeface="Menlo Regular" panose="020B0609030804020204" charset="0"/>
              </a:rPr>
              <a:t>,</a:t>
            </a:r>
            <a:r>
              <a:rPr lang="zh-CN" altLang="en-US" dirty="0">
                <a:latin typeface="Comic Sans MS" panose="030F0702030302020204" pitchFamily="66" charset="0"/>
                <a:cs typeface="Menlo Regular" panose="020B0609030804020204" charset="0"/>
              </a:rPr>
              <a:t> </a:t>
            </a:r>
            <a:r>
              <a:rPr lang="en-US" altLang="zh-CN" dirty="0">
                <a:latin typeface="Comic Sans MS" panose="030F0702030302020204" pitchFamily="66" charset="0"/>
                <a:cs typeface="Menlo Regular" panose="020B0609030804020204" charset="0"/>
              </a:rPr>
              <a:t>SCI</a:t>
            </a:r>
            <a:r>
              <a:rPr lang="zh-CN" altLang="en-US" dirty="0">
                <a:latin typeface="Comic Sans MS" panose="030F0702030302020204" pitchFamily="66" charset="0"/>
                <a:cs typeface="Menlo Regular" panose="020B0609030804020204" charset="0"/>
              </a:rPr>
              <a:t> </a:t>
            </a:r>
            <a:r>
              <a:rPr lang="en-US" altLang="zh-CN" dirty="0">
                <a:latin typeface="Comic Sans MS" panose="030F0702030302020204" pitchFamily="66" charset="0"/>
                <a:cs typeface="Menlo Regular" panose="020B0609030804020204" charset="0"/>
              </a:rPr>
              <a:t>1,</a:t>
            </a:r>
            <a:r>
              <a:rPr lang="zh-CN" altLang="en-US" dirty="0">
                <a:latin typeface="Comic Sans MS" panose="030F0702030302020204" pitchFamily="66" charset="0"/>
                <a:cs typeface="Menlo Regular" panose="020B0609030804020204" charset="0"/>
              </a:rPr>
              <a:t> </a:t>
            </a:r>
            <a:r>
              <a:rPr lang="en-US" altLang="zh-CN" dirty="0">
                <a:latin typeface="Comic Sans MS" panose="030F0702030302020204" pitchFamily="66" charset="0"/>
                <a:cs typeface="Menlo Regular" panose="020B0609030804020204" charset="0"/>
              </a:rPr>
              <a:t>TOP</a:t>
            </a:r>
            <a:endParaRPr lang="en-US" altLang="zh-CN" dirty="0">
              <a:latin typeface="Comic Sans MS" panose="030F0702030302020204" pitchFamily="66" charset="0"/>
              <a:cs typeface="Menlo Regular" panose="020B0609030804020204" charset="0"/>
            </a:endParaRPr>
          </a:p>
        </p:txBody>
      </p:sp>
      <p:sp>
        <p:nvSpPr>
          <p:cNvPr id="19" name="文本框 18"/>
          <p:cNvSpPr txBox="1"/>
          <p:nvPr userDrawn="1"/>
        </p:nvSpPr>
        <p:spPr>
          <a:xfrm>
            <a:off x="4" y="5322095"/>
            <a:ext cx="12191999" cy="369332"/>
          </a:xfrm>
          <a:prstGeom prst="rect">
            <a:avLst/>
          </a:prstGeom>
          <a:noFill/>
        </p:spPr>
        <p:txBody>
          <a:bodyPr wrap="square" rtlCol="0">
            <a:spAutoFit/>
          </a:bodyPr>
          <a:lstStyle/>
          <a:p>
            <a:pPr algn="ctr"/>
            <a:r>
              <a:rPr kumimoji="1" lang="en-US" altLang="zh-CN" dirty="0">
                <a:solidFill>
                  <a:schemeClr val="bg1"/>
                </a:solidFill>
                <a:latin typeface="Comic Sans MS" panose="030F0702030302020204" pitchFamily="66" charset="0"/>
                <a:ea typeface="Hei" pitchFamily="2" charset="-122"/>
              </a:rPr>
              <a:t>Team</a:t>
            </a:r>
            <a:r>
              <a:rPr kumimoji="1" lang="zh-CN" altLang="en-US" dirty="0">
                <a:solidFill>
                  <a:schemeClr val="bg1"/>
                </a:solidFill>
                <a:latin typeface="Comic Sans MS" panose="030F0702030302020204" pitchFamily="66" charset="0"/>
                <a:ea typeface="Hei" pitchFamily="2" charset="-122"/>
              </a:rPr>
              <a:t> </a:t>
            </a:r>
            <a:r>
              <a:rPr kumimoji="1" lang="en-US" altLang="zh-CN" dirty="0">
                <a:solidFill>
                  <a:schemeClr val="bg1"/>
                </a:solidFill>
                <a:latin typeface="Comic Sans MS" panose="030F0702030302020204" pitchFamily="66" charset="0"/>
                <a:ea typeface="Hei" pitchFamily="2" charset="-122"/>
              </a:rPr>
              <a:t>Members</a:t>
            </a:r>
            <a:r>
              <a:rPr kumimoji="1" lang="en-US" dirty="0">
                <a:solidFill>
                  <a:schemeClr val="bg1"/>
                </a:solidFill>
                <a:latin typeface="Comic Sans MS" panose="030F0702030302020204" pitchFamily="66" charset="0"/>
                <a:ea typeface="Hei" pitchFamily="2" charset="-122"/>
              </a:rPr>
              <a:t>:</a:t>
            </a:r>
            <a:r>
              <a:rPr kumimoji="1" lang="zh-CN" altLang="en-US" dirty="0">
                <a:solidFill>
                  <a:schemeClr val="bg1"/>
                </a:solidFill>
                <a:latin typeface="Comic Sans MS" panose="030F0702030302020204" pitchFamily="66" charset="0"/>
                <a:ea typeface="Hei" pitchFamily="2" charset="-122"/>
              </a:rPr>
              <a:t> </a:t>
            </a:r>
            <a:endParaRPr kumimoji="1" dirty="0">
              <a:solidFill>
                <a:schemeClr val="bg1"/>
              </a:solidFill>
              <a:latin typeface="Comic Sans MS" panose="030F0702030302020204" pitchFamily="66" charset="0"/>
              <a:ea typeface="Hei" pitchFamily="2" charset="-122"/>
            </a:endParaRPr>
          </a:p>
        </p:txBody>
      </p:sp>
      <p:sp>
        <p:nvSpPr>
          <p:cNvPr id="20" name="文本框 19"/>
          <p:cNvSpPr txBox="1"/>
          <p:nvPr userDrawn="1"/>
        </p:nvSpPr>
        <p:spPr>
          <a:xfrm>
            <a:off x="1" y="3786186"/>
            <a:ext cx="12191999" cy="923330"/>
          </a:xfrm>
          <a:prstGeom prst="rect">
            <a:avLst/>
          </a:prstGeom>
          <a:noFill/>
        </p:spPr>
        <p:txBody>
          <a:bodyPr wrap="square" rtlCol="0">
            <a:spAutoFit/>
          </a:bodyPr>
          <a:lstStyle/>
          <a:p>
            <a:pPr algn="ctr"/>
            <a:r>
              <a:rPr kumimoji="1" lang="en-US" altLang="zh-CN" baseline="0" dirty="0">
                <a:solidFill>
                  <a:schemeClr val="bg1"/>
                </a:solidFill>
                <a:latin typeface="微软雅黑" panose="020B0503020204020204" pitchFamily="34" charset="-122"/>
                <a:ea typeface="微软雅黑" panose="020B0503020204020204" pitchFamily="34" charset="-122"/>
              </a:rPr>
              <a:t>Author</a:t>
            </a:r>
            <a:r>
              <a:rPr kumimoji="1" lang="en-US" altLang="zh-CN" baseline="30000" dirty="0">
                <a:solidFill>
                  <a:schemeClr val="bg1"/>
                </a:solidFill>
                <a:latin typeface="微软雅黑" panose="020B0503020204020204" pitchFamily="34" charset="-122"/>
                <a:ea typeface="微软雅黑" panose="020B0503020204020204" pitchFamily="34" charset="-122"/>
              </a:rPr>
              <a:t>1,2</a:t>
            </a:r>
            <a:endParaRPr kumimoji="1" lang="en-US" altLang="zh-CN" baseline="30000" dirty="0">
              <a:solidFill>
                <a:schemeClr val="bg1"/>
              </a:solidFill>
              <a:latin typeface="微软雅黑" panose="020B0503020204020204" pitchFamily="34" charset="-122"/>
              <a:ea typeface="微软雅黑" panose="020B0503020204020204" pitchFamily="34" charset="-122"/>
            </a:endParaRPr>
          </a:p>
          <a:p>
            <a:pPr algn="ctr"/>
            <a:r>
              <a:rPr kumimoji="1" lang="en-US" altLang="zh-CN" baseline="30000" dirty="0">
                <a:solidFill>
                  <a:schemeClr val="bg1"/>
                </a:solidFill>
                <a:latin typeface="微软雅黑" panose="020B0503020204020204" pitchFamily="34" charset="-122"/>
                <a:ea typeface="微软雅黑" panose="020B0503020204020204" pitchFamily="34" charset="-122"/>
              </a:rPr>
              <a:t>1</a:t>
            </a:r>
            <a:r>
              <a:rPr kumimoji="1" lang="en-US" altLang="zh-CN" dirty="0">
                <a:solidFill>
                  <a:schemeClr val="bg1"/>
                </a:solidFill>
                <a:latin typeface="微软雅黑" panose="020B0503020204020204" pitchFamily="34" charset="-122"/>
                <a:ea typeface="微软雅黑" panose="020B0503020204020204" pitchFamily="34" charset="-122"/>
              </a:rPr>
              <a:t>College</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of</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Computer</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Science</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and</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Electronic</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Engineering,</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Hunan</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University</a:t>
            </a:r>
            <a:endParaRPr kumimoji="1" lang="en-US" altLang="zh-CN" dirty="0">
              <a:solidFill>
                <a:schemeClr val="bg1"/>
              </a:solidFill>
              <a:latin typeface="微软雅黑" panose="020B0503020204020204" pitchFamily="34" charset="-122"/>
              <a:ea typeface="微软雅黑" panose="020B0503020204020204" pitchFamily="34" charset="-122"/>
            </a:endParaRPr>
          </a:p>
          <a:p>
            <a:pPr algn="ctr"/>
            <a:r>
              <a:rPr kumimoji="1" lang="en-US" altLang="zh-CN" baseline="30000" dirty="0">
                <a:solidFill>
                  <a:schemeClr val="bg1"/>
                </a:solidFill>
                <a:latin typeface="微软雅黑" panose="020B0503020204020204" pitchFamily="34" charset="-122"/>
                <a:ea typeface="微软雅黑" panose="020B0503020204020204" pitchFamily="34" charset="-122"/>
              </a:rPr>
              <a:t>2</a:t>
            </a:r>
            <a:r>
              <a:rPr kumimoji="1" lang="en-US" altLang="zh-CN" dirty="0">
                <a:solidFill>
                  <a:schemeClr val="bg1"/>
                </a:solidFill>
                <a:latin typeface="微软雅黑" panose="020B0503020204020204" pitchFamily="34" charset="-122"/>
                <a:ea typeface="微软雅黑" panose="020B0503020204020204" pitchFamily="34" charset="-122"/>
              </a:rPr>
              <a:t>Computer</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Science</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Department,</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College</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of</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Engineering,</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Shantou</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University</a:t>
            </a:r>
            <a:endParaRPr kumimoji="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CAA729-C11E-104F-8026-5224F44D0801}"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F634CCA-0B70-7147-9AE4-F00C97BD4EEE}" type="slidenum">
              <a:rPr kumimoji="1" lang="zh-CN" altLang="en-US" smtClean="0"/>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1ACAA729-C11E-104F-8026-5224F44D080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F634CCA-0B70-7147-9AE4-F00C97BD4EEE}" type="slidenum">
              <a:rPr kumimoji="1" lang="zh-CN" altLang="en-US" smtClean="0"/>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1ACAA729-C11E-104F-8026-5224F44D080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F634CCA-0B70-7147-9AE4-F00C97BD4EEE}" type="slidenum">
              <a:rPr kumimoji="1" lang="zh-CN" altLang="en-US" smtClean="0"/>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1ACAA729-C11E-104F-8026-5224F44D080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F634CCA-0B70-7147-9AE4-F00C97BD4EEE}" type="slidenum">
              <a:rPr kumimoji="1" lang="zh-CN" altLang="en-US" smtClean="0"/>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1ACAA729-C11E-104F-8026-5224F44D080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F634CCA-0B70-7147-9AE4-F00C97BD4EEE}" type="slidenum">
              <a:rPr kumimoji="1" lang="zh-CN" altLang="en-US" smtClean="0"/>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CAA729-C11E-104F-8026-5224F44D0801}"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34CCA-0B70-7147-9AE4-F00C97BD4EE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tags" Target="../tags/tag6.xml"/><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tags" Target="../tags/tag3.xml"/><Relationship Id="rId4" Type="http://schemas.openxmlformats.org/officeDocument/2006/relationships/image" Target="../media/image6.png"/><Relationship Id="rId3" Type="http://schemas.openxmlformats.org/officeDocument/2006/relationships/tags" Target="../tags/tag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tags" Target="../tags/tag4.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tags" Target="../tags/tag5.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upload_post_object_v2_552074523"/>
          <p:cNvPicPr>
            <a:picLocks noChangeAspect="1"/>
          </p:cNvPicPr>
          <p:nvPr/>
        </p:nvPicPr>
        <p:blipFill>
          <a:blip r:embed="rId1"/>
          <a:stretch>
            <a:fillRect/>
          </a:stretch>
        </p:blipFill>
        <p:spPr>
          <a:xfrm>
            <a:off x="8790214" y="71165"/>
            <a:ext cx="3401786" cy="1131273"/>
          </a:xfrm>
          <a:prstGeom prst="rect">
            <a:avLst/>
          </a:prstGeom>
        </p:spPr>
      </p:pic>
      <p:pic>
        <p:nvPicPr>
          <p:cNvPr id="4" name="图片 3"/>
          <p:cNvPicPr>
            <a:picLocks noChangeAspect="1"/>
          </p:cNvPicPr>
          <p:nvPr>
            <p:custDataLst>
              <p:tags r:id="rId2"/>
            </p:custDataLst>
          </p:nvPr>
        </p:nvPicPr>
        <p:blipFill>
          <a:blip r:embed="rId3"/>
          <a:stretch>
            <a:fillRect/>
          </a:stretch>
        </p:blipFill>
        <p:spPr>
          <a:xfrm>
            <a:off x="695325" y="1772920"/>
            <a:ext cx="10440035" cy="32385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三角形 32"/>
          <p:cNvSpPr>
            <a:spLocks noChangeAspect="1"/>
          </p:cNvSpPr>
          <p:nvPr/>
        </p:nvSpPr>
        <p:spPr>
          <a:xfrm>
            <a:off x="6237622" y="602028"/>
            <a:ext cx="288000" cy="288000"/>
          </a:xfrm>
          <a:prstGeom prst="triangle">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0" y="746005"/>
            <a:ext cx="12192000" cy="144000"/>
          </a:xfrm>
          <a:prstGeom prst="rect">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upload_post_object_v2_857280309"/>
          <p:cNvPicPr>
            <a:picLocks noChangeAspect="1"/>
          </p:cNvPicPr>
          <p:nvPr/>
        </p:nvPicPr>
        <p:blipFill>
          <a:blip r:embed="rId1"/>
          <a:stretch>
            <a:fillRect/>
          </a:stretch>
        </p:blipFill>
        <p:spPr>
          <a:xfrm>
            <a:off x="11323941" y="25807"/>
            <a:ext cx="838288" cy="725831"/>
          </a:xfrm>
          <a:prstGeom prst="rect">
            <a:avLst/>
          </a:prstGeom>
        </p:spPr>
      </p:pic>
      <p:sp>
        <p:nvSpPr>
          <p:cNvPr id="16" name="文本框 15"/>
          <p:cNvSpPr txBox="1"/>
          <p:nvPr/>
        </p:nvSpPr>
        <p:spPr>
          <a:xfrm>
            <a:off x="2205990" y="186373"/>
            <a:ext cx="2894965"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Problem Definition</a:t>
            </a:r>
            <a:endParaRPr kumimoji="1" lang="en-US" altLang="zh-CN" sz="2200" b="1" dirty="0">
              <a:solidFill>
                <a:srgbClr val="7F7F7F"/>
              </a:solidFill>
              <a:latin typeface="Comic Sans MS" panose="030F0702030302020204" pitchFamily="66" charset="0"/>
            </a:endParaRPr>
          </a:p>
        </p:txBody>
      </p:sp>
      <p:sp>
        <p:nvSpPr>
          <p:cNvPr id="17" name="文本框 16"/>
          <p:cNvSpPr txBox="1"/>
          <p:nvPr/>
        </p:nvSpPr>
        <p:spPr>
          <a:xfrm>
            <a:off x="446202" y="186512"/>
            <a:ext cx="1872000"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Introduction</a:t>
            </a:r>
            <a:endParaRPr kumimoji="1" lang="zh-CN" altLang="en-US" sz="2200" b="1" dirty="0">
              <a:solidFill>
                <a:srgbClr val="7F7F7F"/>
              </a:solidFill>
              <a:latin typeface="Comic Sans MS" panose="030F0702030302020204" pitchFamily="66" charset="0"/>
            </a:endParaRPr>
          </a:p>
        </p:txBody>
      </p:sp>
      <p:sp>
        <p:nvSpPr>
          <p:cNvPr id="18" name="文本框 17"/>
          <p:cNvSpPr txBox="1"/>
          <p:nvPr/>
        </p:nvSpPr>
        <p:spPr>
          <a:xfrm>
            <a:off x="5010785" y="171768"/>
            <a:ext cx="2597150" cy="429895"/>
          </a:xfrm>
          <a:prstGeom prst="rect">
            <a:avLst/>
          </a:prstGeom>
          <a:noFill/>
        </p:spPr>
        <p:txBody>
          <a:bodyPr wrap="square" rtlCol="0" anchor="ctr">
            <a:spAutoFit/>
          </a:bodyPr>
          <a:lstStyle/>
          <a:p>
            <a:pPr algn="ctr"/>
            <a:r>
              <a:rPr kumimoji="1" lang="en-US" altLang="zh-CN" sz="2200" b="1" dirty="0">
                <a:solidFill>
                  <a:srgbClr val="000000"/>
                </a:solidFill>
                <a:latin typeface="Comic Sans MS" panose="030F0702030302020204" pitchFamily="66" charset="0"/>
              </a:rPr>
              <a:t>Proposed Method</a:t>
            </a:r>
            <a:endParaRPr kumimoji="1" lang="en-US" altLang="zh-CN" sz="2200" b="1" dirty="0">
              <a:solidFill>
                <a:srgbClr val="000000"/>
              </a:solidFill>
              <a:latin typeface="Comic Sans MS" panose="030F0702030302020204" pitchFamily="66" charset="0"/>
            </a:endParaRPr>
          </a:p>
        </p:txBody>
      </p:sp>
      <p:sp>
        <p:nvSpPr>
          <p:cNvPr id="20" name="文本框 19"/>
          <p:cNvSpPr txBox="1"/>
          <p:nvPr/>
        </p:nvSpPr>
        <p:spPr>
          <a:xfrm>
            <a:off x="7680531" y="17841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Experiment</a:t>
            </a:r>
            <a:endParaRPr kumimoji="1" lang="zh-CN" altLang="en-US" sz="2200" b="1" dirty="0">
              <a:solidFill>
                <a:schemeClr val="bg1">
                  <a:lumMod val="50000"/>
                </a:schemeClr>
              </a:solidFill>
              <a:latin typeface="Comic Sans MS" panose="030F0702030302020204" pitchFamily="66" charset="0"/>
            </a:endParaRPr>
          </a:p>
        </p:txBody>
      </p:sp>
      <p:sp>
        <p:nvSpPr>
          <p:cNvPr id="21" name="文本框 20"/>
          <p:cNvSpPr txBox="1"/>
          <p:nvPr/>
        </p:nvSpPr>
        <p:spPr>
          <a:xfrm>
            <a:off x="9451930" y="18603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Conclusion</a:t>
            </a:r>
            <a:endParaRPr kumimoji="1" lang="zh-CN" altLang="en-US" sz="2200" b="1" dirty="0">
              <a:solidFill>
                <a:schemeClr val="bg1">
                  <a:lumMod val="50000"/>
                </a:schemeClr>
              </a:solidFill>
              <a:latin typeface="Comic Sans MS" panose="030F0702030302020204" pitchFamily="66" charset="0"/>
            </a:endParaRPr>
          </a:p>
        </p:txBody>
      </p:sp>
      <p:sp>
        <p:nvSpPr>
          <p:cNvPr id="3" name="文本框 2"/>
          <p:cNvSpPr txBox="1"/>
          <p:nvPr userDrawn="1"/>
        </p:nvSpPr>
        <p:spPr>
          <a:xfrm>
            <a:off x="445626" y="1773003"/>
            <a:ext cx="11310941" cy="4795903"/>
          </a:xfrm>
          <a:prstGeom prst="rect">
            <a:avLst/>
          </a:prstGeom>
        </p:spPr>
        <p:txBody>
          <a:bodyPr wrap="square" rtlCol="0">
            <a:noAutofit/>
          </a:bodyPr>
          <a:lstStyle/>
          <a:p>
            <a:r>
              <a:rPr lang="zh-CN" alt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本地更新分为</a:t>
            </a:r>
            <a:r>
              <a:rPr lang="en-US" altLang="zh-CN" sz="2000" dirty="0">
                <a:solidFill>
                  <a:srgbClr val="000000"/>
                </a:solidFill>
                <a:latin typeface="Calibri" panose="020F0502020204030204" pitchFamily="34" charset="0"/>
                <a:ea typeface="Calibri" panose="020F0502020204030204" pitchFamily="34" charset="0"/>
                <a:cs typeface="Calibri" panose="020F0502020204030204" pitchFamily="34" charset="0"/>
              </a:rPr>
              <a:t>2</a:t>
            </a:r>
            <a:r>
              <a:rPr lang="zh-CN" alt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个阶段（</a:t>
            </a:r>
            <a:r>
              <a:rPr lang="en-US" altLang="zh-CN" sz="2000" dirty="0">
                <a:solidFill>
                  <a:srgbClr val="000000"/>
                </a:solidFill>
                <a:latin typeface="Calibri" panose="020F0502020204030204" pitchFamily="34" charset="0"/>
                <a:ea typeface="Calibri" panose="020F0502020204030204" pitchFamily="34" charset="0"/>
                <a:cs typeface="Calibri" panose="020F0502020204030204" pitchFamily="34" charset="0"/>
              </a:rPr>
              <a:t>a</a:t>
            </a:r>
            <a:r>
              <a:rPr lang="zh-CN" altLang="en-US" sz="2000" dirty="0">
                <a:solidFill>
                  <a:srgbClr val="000000"/>
                </a:solidFill>
                <a:latin typeface="Calibri" panose="020F0502020204030204" pitchFamily="34" charset="0"/>
                <a:ea typeface="宋体" panose="02010600030101010101" pitchFamily="2" charset="-122"/>
                <a:cs typeface="Calibri" panose="020F0502020204030204" pitchFamily="34" charset="0"/>
              </a:rPr>
              <a:t>）分类网络更新</a:t>
            </a:r>
            <a:r>
              <a:rPr lang="en-US" alt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 </a:t>
            </a:r>
            <a:r>
              <a:rPr lang="zh-CN" altLang="en-US" sz="2000" dirty="0">
                <a:solidFill>
                  <a:srgbClr val="000000"/>
                </a:solidFill>
                <a:latin typeface="Calibri" panose="020F0502020204030204" pitchFamily="34" charset="0"/>
                <a:ea typeface="宋体" panose="02010600030101010101" pitchFamily="2" charset="-122"/>
                <a:cs typeface="Calibri" panose="020F0502020204030204" pitchFamily="34" charset="0"/>
              </a:rPr>
              <a:t>（</a:t>
            </a:r>
            <a:r>
              <a:rPr lang="en-US" alt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b</a:t>
            </a:r>
            <a:r>
              <a:rPr lang="zh-CN" altLang="en-US" sz="2000" dirty="0">
                <a:solidFill>
                  <a:srgbClr val="000000"/>
                </a:solidFill>
                <a:latin typeface="Calibri" panose="020F0502020204030204" pitchFamily="34" charset="0"/>
                <a:ea typeface="宋体" panose="02010600030101010101" pitchFamily="2" charset="-122"/>
                <a:cs typeface="Calibri" panose="020F0502020204030204" pitchFamily="34" charset="0"/>
              </a:rPr>
              <a:t>）生成网络</a:t>
            </a:r>
            <a:r>
              <a:rPr lang="zh-CN" altLang="en-US" sz="2000" dirty="0">
                <a:solidFill>
                  <a:srgbClr val="000000"/>
                </a:solidFill>
                <a:latin typeface="Calibri" panose="020F0502020204030204" pitchFamily="34" charset="0"/>
                <a:ea typeface="宋体" panose="02010600030101010101" pitchFamily="2" charset="-122"/>
                <a:cs typeface="Calibri" panose="020F0502020204030204" pitchFamily="34" charset="0"/>
              </a:rPr>
              <a:t>更新</a:t>
            </a:r>
            <a:endParaRPr lang="zh-CN" altLang="en-US"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p:txBody>
      </p:sp>
      <p:pic>
        <p:nvPicPr>
          <p:cNvPr id="4" name="图片 3" descr="upload_post_object_v2_304173346"/>
          <p:cNvPicPr>
            <a:picLocks noChangeAspect="1"/>
          </p:cNvPicPr>
          <p:nvPr/>
        </p:nvPicPr>
        <p:blipFill>
          <a:blip r:embed="rId2"/>
          <a:stretch>
            <a:fillRect/>
          </a:stretch>
        </p:blipFill>
        <p:spPr>
          <a:xfrm>
            <a:off x="446142" y="1197271"/>
            <a:ext cx="423470" cy="553792"/>
          </a:xfrm>
          <a:prstGeom prst="rect">
            <a:avLst/>
          </a:prstGeom>
        </p:spPr>
      </p:pic>
      <p:sp>
        <p:nvSpPr>
          <p:cNvPr id="5" name="文本框 4"/>
          <p:cNvSpPr txBox="1"/>
          <p:nvPr/>
        </p:nvSpPr>
        <p:spPr>
          <a:xfrm>
            <a:off x="869612" y="1237222"/>
            <a:ext cx="7170604" cy="460375"/>
          </a:xfrm>
          <a:prstGeom prst="rect">
            <a:avLst/>
          </a:prstGeom>
        </p:spPr>
        <p:txBody>
          <a:bodyPr wrap="square" rtlCol="0">
            <a:spAutoFit/>
          </a:bodyPr>
          <a:lstStyle/>
          <a:p>
            <a:r>
              <a:rPr kumimoji="1" lang="zh-CN" altLang="en-US" sz="2400" dirty="0">
                <a:solidFill>
                  <a:srgbClr val="000000"/>
                </a:solidFill>
                <a:latin typeface="Comic Sans MS" panose="030F0702030302020204" pitchFamily="66" charset="0"/>
              </a:rPr>
              <a:t>训练步骤：</a:t>
            </a:r>
            <a:r>
              <a:rPr kumimoji="1" lang="en-US" altLang="zh-CN" sz="2400" dirty="0">
                <a:solidFill>
                  <a:srgbClr val="000000"/>
                </a:solidFill>
                <a:latin typeface="Comic Sans MS" panose="030F0702030302020204" pitchFamily="66" charset="0"/>
              </a:rPr>
              <a:t>1.</a:t>
            </a:r>
            <a:r>
              <a:rPr kumimoji="1" lang="zh-CN" altLang="en-US" sz="2400" dirty="0">
                <a:solidFill>
                  <a:srgbClr val="000000"/>
                </a:solidFill>
                <a:latin typeface="Comic Sans MS" panose="030F0702030302020204" pitchFamily="66" charset="0"/>
              </a:rPr>
              <a:t>Two-stage Client Update</a:t>
            </a:r>
            <a:endParaRPr kumimoji="1" lang="zh-CN" altLang="en-US" sz="2400" dirty="0">
              <a:solidFill>
                <a:srgbClr val="000000"/>
              </a:solidFill>
              <a:latin typeface="Comic Sans MS" panose="030F0702030302020204" pitchFamily="66" charset="0"/>
            </a:endParaRPr>
          </a:p>
        </p:txBody>
      </p:sp>
      <p:pic>
        <p:nvPicPr>
          <p:cNvPr id="2" name="图片 1" descr="屏幕截图 2024-02-08 031304"/>
          <p:cNvPicPr>
            <a:picLocks noChangeAspect="1"/>
          </p:cNvPicPr>
          <p:nvPr/>
        </p:nvPicPr>
        <p:blipFill>
          <a:blip r:embed="rId3"/>
          <a:stretch>
            <a:fillRect/>
          </a:stretch>
        </p:blipFill>
        <p:spPr>
          <a:xfrm>
            <a:off x="1199515" y="2332355"/>
            <a:ext cx="6292215" cy="36957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三角形 32"/>
          <p:cNvSpPr>
            <a:spLocks noChangeAspect="1"/>
          </p:cNvSpPr>
          <p:nvPr/>
        </p:nvSpPr>
        <p:spPr>
          <a:xfrm>
            <a:off x="6237622" y="602028"/>
            <a:ext cx="288000" cy="288000"/>
          </a:xfrm>
          <a:prstGeom prst="triangle">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0" y="746005"/>
            <a:ext cx="12192000" cy="144000"/>
          </a:xfrm>
          <a:prstGeom prst="rect">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upload_post_object_v2_857280309"/>
          <p:cNvPicPr>
            <a:picLocks noChangeAspect="1"/>
          </p:cNvPicPr>
          <p:nvPr/>
        </p:nvPicPr>
        <p:blipFill>
          <a:blip r:embed="rId1"/>
          <a:stretch>
            <a:fillRect/>
          </a:stretch>
        </p:blipFill>
        <p:spPr>
          <a:xfrm>
            <a:off x="11323941" y="25807"/>
            <a:ext cx="838288" cy="725831"/>
          </a:xfrm>
          <a:prstGeom prst="rect">
            <a:avLst/>
          </a:prstGeom>
        </p:spPr>
      </p:pic>
      <p:sp>
        <p:nvSpPr>
          <p:cNvPr id="16" name="文本框 15"/>
          <p:cNvSpPr txBox="1"/>
          <p:nvPr/>
        </p:nvSpPr>
        <p:spPr>
          <a:xfrm>
            <a:off x="2205990" y="186373"/>
            <a:ext cx="2894965"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Problem Definition</a:t>
            </a:r>
            <a:endParaRPr kumimoji="1" lang="en-US" altLang="zh-CN" sz="2200" b="1" dirty="0">
              <a:solidFill>
                <a:srgbClr val="7F7F7F"/>
              </a:solidFill>
              <a:latin typeface="Comic Sans MS" panose="030F0702030302020204" pitchFamily="66" charset="0"/>
            </a:endParaRPr>
          </a:p>
        </p:txBody>
      </p:sp>
      <p:sp>
        <p:nvSpPr>
          <p:cNvPr id="17" name="文本框 16"/>
          <p:cNvSpPr txBox="1"/>
          <p:nvPr/>
        </p:nvSpPr>
        <p:spPr>
          <a:xfrm>
            <a:off x="446202" y="186512"/>
            <a:ext cx="1872000"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Introduction</a:t>
            </a:r>
            <a:endParaRPr kumimoji="1" lang="zh-CN" altLang="en-US" sz="2200" b="1" dirty="0">
              <a:solidFill>
                <a:srgbClr val="7F7F7F"/>
              </a:solidFill>
              <a:latin typeface="Comic Sans MS" panose="030F0702030302020204" pitchFamily="66" charset="0"/>
            </a:endParaRPr>
          </a:p>
        </p:txBody>
      </p:sp>
      <p:sp>
        <p:nvSpPr>
          <p:cNvPr id="18" name="文本框 17"/>
          <p:cNvSpPr txBox="1"/>
          <p:nvPr/>
        </p:nvSpPr>
        <p:spPr>
          <a:xfrm>
            <a:off x="5010785" y="171768"/>
            <a:ext cx="2597150" cy="429895"/>
          </a:xfrm>
          <a:prstGeom prst="rect">
            <a:avLst/>
          </a:prstGeom>
          <a:noFill/>
        </p:spPr>
        <p:txBody>
          <a:bodyPr wrap="square" rtlCol="0" anchor="ctr">
            <a:spAutoFit/>
          </a:bodyPr>
          <a:lstStyle/>
          <a:p>
            <a:pPr algn="ctr"/>
            <a:r>
              <a:rPr kumimoji="1" lang="en-US" altLang="zh-CN" sz="2200" b="1" dirty="0">
                <a:solidFill>
                  <a:srgbClr val="000000"/>
                </a:solidFill>
                <a:latin typeface="Comic Sans MS" panose="030F0702030302020204" pitchFamily="66" charset="0"/>
              </a:rPr>
              <a:t>Proposed Method</a:t>
            </a:r>
            <a:endParaRPr kumimoji="1" lang="en-US" altLang="zh-CN" sz="2200" b="1" dirty="0">
              <a:solidFill>
                <a:srgbClr val="000000"/>
              </a:solidFill>
              <a:latin typeface="Comic Sans MS" panose="030F0702030302020204" pitchFamily="66" charset="0"/>
            </a:endParaRPr>
          </a:p>
        </p:txBody>
      </p:sp>
      <p:sp>
        <p:nvSpPr>
          <p:cNvPr id="20" name="文本框 19"/>
          <p:cNvSpPr txBox="1"/>
          <p:nvPr/>
        </p:nvSpPr>
        <p:spPr>
          <a:xfrm>
            <a:off x="7680531" y="17841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Experiment</a:t>
            </a:r>
            <a:endParaRPr kumimoji="1" lang="zh-CN" altLang="en-US" sz="2200" b="1" dirty="0">
              <a:solidFill>
                <a:schemeClr val="bg1">
                  <a:lumMod val="50000"/>
                </a:schemeClr>
              </a:solidFill>
              <a:latin typeface="Comic Sans MS" panose="030F0702030302020204" pitchFamily="66" charset="0"/>
            </a:endParaRPr>
          </a:p>
        </p:txBody>
      </p:sp>
      <p:sp>
        <p:nvSpPr>
          <p:cNvPr id="21" name="文本框 20"/>
          <p:cNvSpPr txBox="1"/>
          <p:nvPr/>
        </p:nvSpPr>
        <p:spPr>
          <a:xfrm>
            <a:off x="9451930" y="18603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Conclusion</a:t>
            </a:r>
            <a:endParaRPr kumimoji="1" lang="zh-CN" altLang="en-US" sz="2200" b="1" dirty="0">
              <a:solidFill>
                <a:schemeClr val="bg1">
                  <a:lumMod val="50000"/>
                </a:schemeClr>
              </a:solidFill>
              <a:latin typeface="Comic Sans MS" panose="030F0702030302020204" pitchFamily="66" charset="0"/>
            </a:endParaRPr>
          </a:p>
        </p:txBody>
      </p:sp>
      <p:sp>
        <p:nvSpPr>
          <p:cNvPr id="3" name="文本框 2"/>
          <p:cNvSpPr txBox="1"/>
          <p:nvPr userDrawn="1"/>
        </p:nvSpPr>
        <p:spPr>
          <a:xfrm>
            <a:off x="446261" y="1844758"/>
            <a:ext cx="11310941" cy="4795903"/>
          </a:xfrm>
          <a:prstGeom prst="rect">
            <a:avLst/>
          </a:prstGeom>
        </p:spPr>
        <p:txBody>
          <a:bodyPr wrap="square" rtlCol="0">
            <a:noAutofit/>
          </a:bodyPr>
          <a:lstStyle/>
          <a:p>
            <a:r>
              <a:rPr lang="en-US" altLang="zh-CN" sz="2000" dirty="0">
                <a:solidFill>
                  <a:srgbClr val="000000"/>
                </a:solidFill>
                <a:latin typeface="Calibri" panose="020F0502020204030204" pitchFamily="34" charset="0"/>
                <a:ea typeface="Calibri" panose="020F0502020204030204" pitchFamily="34" charset="0"/>
                <a:cs typeface="Calibri" panose="020F0502020204030204" pitchFamily="34" charset="0"/>
              </a:rPr>
              <a:t>在服务器端聚合中，通过知识蒸馏的方式聚合一个公共分类器 Cg 和一个公共生成器 Gg。然后，服务器下发公共分类器和公共生成器</a:t>
            </a:r>
            <a:r>
              <a:rPr lang="zh-CN" alt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的参数</a:t>
            </a:r>
            <a:r>
              <a:rPr lang="en-US" altLang="zh-CN" sz="2000" dirty="0">
                <a:solidFill>
                  <a:srgbClr val="000000"/>
                </a:solidFill>
                <a:latin typeface="Calibri" panose="020F0502020204030204" pitchFamily="34" charset="0"/>
                <a:ea typeface="Calibri" panose="020F0502020204030204" pitchFamily="34" charset="0"/>
                <a:cs typeface="Calibri" panose="020F0502020204030204" pitchFamily="34" charset="0"/>
              </a:rPr>
              <a:t>给每个客户端。</a:t>
            </a:r>
            <a:endParaRPr lang="en-US" altLang="zh-CN"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图片 3" descr="upload_post_object_v2_304173346"/>
          <p:cNvPicPr>
            <a:picLocks noChangeAspect="1"/>
          </p:cNvPicPr>
          <p:nvPr/>
        </p:nvPicPr>
        <p:blipFill>
          <a:blip r:embed="rId2"/>
          <a:stretch>
            <a:fillRect/>
          </a:stretch>
        </p:blipFill>
        <p:spPr>
          <a:xfrm>
            <a:off x="446142" y="1197271"/>
            <a:ext cx="423470" cy="553792"/>
          </a:xfrm>
          <a:prstGeom prst="rect">
            <a:avLst/>
          </a:prstGeom>
        </p:spPr>
      </p:pic>
      <p:sp>
        <p:nvSpPr>
          <p:cNvPr id="5" name="文本框 4"/>
          <p:cNvSpPr txBox="1"/>
          <p:nvPr/>
        </p:nvSpPr>
        <p:spPr>
          <a:xfrm>
            <a:off x="869612" y="1237222"/>
            <a:ext cx="7170604" cy="460375"/>
          </a:xfrm>
          <a:prstGeom prst="rect">
            <a:avLst/>
          </a:prstGeom>
        </p:spPr>
        <p:txBody>
          <a:bodyPr wrap="square" rtlCol="0">
            <a:spAutoFit/>
          </a:bodyPr>
          <a:lstStyle/>
          <a:p>
            <a:r>
              <a:rPr kumimoji="1" lang="zh-CN" altLang="en-US" sz="2400" dirty="0">
                <a:solidFill>
                  <a:srgbClr val="000000"/>
                </a:solidFill>
                <a:latin typeface="Comic Sans MS" panose="030F0702030302020204" pitchFamily="66" charset="0"/>
                <a:sym typeface="+mn-ea"/>
              </a:rPr>
              <a:t>训练步骤：</a:t>
            </a:r>
            <a:r>
              <a:rPr kumimoji="1" lang="en-US" altLang="zh-CN" sz="2400" dirty="0">
                <a:solidFill>
                  <a:srgbClr val="000000"/>
                </a:solidFill>
                <a:latin typeface="Comic Sans MS" panose="030F0702030302020204" pitchFamily="66" charset="0"/>
                <a:sym typeface="+mn-ea"/>
              </a:rPr>
              <a:t>2.</a:t>
            </a:r>
            <a:r>
              <a:rPr kumimoji="1" lang="zh-CN" altLang="en-US" sz="2400" dirty="0">
                <a:solidFill>
                  <a:srgbClr val="000000"/>
                </a:solidFill>
                <a:latin typeface="Comic Sans MS" panose="030F0702030302020204" pitchFamily="66" charset="0"/>
                <a:sym typeface="+mn-ea"/>
              </a:rPr>
              <a:t>Server Aggregation</a:t>
            </a:r>
            <a:endParaRPr kumimoji="1" lang="zh-CN" altLang="en-US" sz="2400" dirty="0">
              <a:solidFill>
                <a:srgbClr val="000000"/>
              </a:solidFill>
              <a:latin typeface="Comic Sans MS" panose="030F0702030302020204" pitchFamily="66" charset="0"/>
            </a:endParaRPr>
          </a:p>
        </p:txBody>
      </p:sp>
      <p:pic>
        <p:nvPicPr>
          <p:cNvPr id="7" name="图片 6"/>
          <p:cNvPicPr>
            <a:picLocks noChangeAspect="1"/>
          </p:cNvPicPr>
          <p:nvPr>
            <p:custDataLst>
              <p:tags r:id="rId3"/>
            </p:custDataLst>
          </p:nvPr>
        </p:nvPicPr>
        <p:blipFill>
          <a:blip r:embed="rId4"/>
          <a:stretch>
            <a:fillRect/>
          </a:stretch>
        </p:blipFill>
        <p:spPr>
          <a:xfrm>
            <a:off x="623570" y="2610485"/>
            <a:ext cx="5031105" cy="41116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299286"/>
            <a:ext cx="12192000" cy="4259424"/>
          </a:xfrm>
          <a:prstGeom prst="rect">
            <a:avLst/>
          </a:prstGeom>
          <a:solidFill>
            <a:srgbClr val="C2262C">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文本框 7"/>
          <p:cNvSpPr txBox="1"/>
          <p:nvPr/>
        </p:nvSpPr>
        <p:spPr>
          <a:xfrm>
            <a:off x="0" y="3221311"/>
            <a:ext cx="12191999" cy="829945"/>
          </a:xfrm>
          <a:prstGeom prst="rect">
            <a:avLst/>
          </a:prstGeom>
          <a:noFill/>
        </p:spPr>
        <p:txBody>
          <a:bodyPr wrap="square" rtlCol="0">
            <a:spAutoFit/>
          </a:bodyPr>
          <a:lstStyle/>
          <a:p>
            <a:pPr lvl="0" algn="ctr"/>
            <a:r>
              <a:rPr kumimoji="1" lang="en-US" altLang="zh-CN" sz="4800" b="1" dirty="0">
                <a:solidFill>
                  <a:schemeClr val="bg1"/>
                </a:solidFill>
                <a:latin typeface="Comic Sans MS" panose="030F0702030302020204" pitchFamily="66" charset="0"/>
              </a:rPr>
              <a:t>Introduction</a:t>
            </a:r>
            <a:endParaRPr kumimoji="1" lang="zh-CN" altLang="en-US" sz="4800" b="1" dirty="0">
              <a:solidFill>
                <a:schemeClr val="bg1"/>
              </a:solidFill>
              <a:latin typeface="Comic Sans MS" panose="030F0702030302020204" pitchFamily="66" charset="0"/>
            </a:endParaRPr>
          </a:p>
        </p:txBody>
      </p:sp>
      <p:sp>
        <p:nvSpPr>
          <p:cNvPr id="4" name="文本框 3"/>
          <p:cNvSpPr txBox="1"/>
          <p:nvPr/>
        </p:nvSpPr>
        <p:spPr>
          <a:xfrm>
            <a:off x="1338942" y="2276872"/>
            <a:ext cx="3172882" cy="830997"/>
          </a:xfrm>
          <a:prstGeom prst="rect">
            <a:avLst/>
          </a:prstGeom>
          <a:noFill/>
        </p:spPr>
        <p:txBody>
          <a:bodyPr wrap="square" rtlCol="0">
            <a:spAutoFit/>
          </a:bodyPr>
          <a:lstStyle/>
          <a:p>
            <a:pPr algn="ctr"/>
            <a:r>
              <a:rPr kumimoji="1" lang="en-US" altLang="zh-CN" sz="4800" dirty="0">
                <a:solidFill>
                  <a:schemeClr val="bg1"/>
                </a:solidFill>
                <a:latin typeface="Comic Sans MS" panose="030F0702030302020204" pitchFamily="66" charset="0"/>
                <a:ea typeface="微软雅黑" panose="020B0503020204020204" pitchFamily="34" charset="-122"/>
              </a:rPr>
              <a:t>Part</a:t>
            </a:r>
            <a:r>
              <a:rPr kumimoji="1" lang="zh-CN" altLang="en-US" sz="4800" dirty="0">
                <a:solidFill>
                  <a:schemeClr val="bg1"/>
                </a:solidFill>
                <a:latin typeface="Comic Sans MS" panose="030F0702030302020204" pitchFamily="66" charset="0"/>
                <a:ea typeface="微软雅黑" panose="020B0503020204020204" pitchFamily="34" charset="-122"/>
              </a:rPr>
              <a:t> </a:t>
            </a:r>
            <a:r>
              <a:rPr kumimoji="1" lang="en-US" altLang="zh-CN" sz="4800" dirty="0">
                <a:solidFill>
                  <a:schemeClr val="bg1"/>
                </a:solidFill>
                <a:latin typeface="Comic Sans MS" panose="030F0702030302020204" pitchFamily="66" charset="0"/>
                <a:ea typeface="微软雅黑" panose="020B0503020204020204" pitchFamily="34" charset="-122"/>
              </a:rPr>
              <a:t>01</a:t>
            </a:r>
            <a:endParaRPr kumimoji="1" lang="zh-CN" altLang="en-US" sz="4800" dirty="0">
              <a:solidFill>
                <a:schemeClr val="bg1"/>
              </a:solidFill>
              <a:latin typeface="Comic Sans MS" panose="030F0702030302020204" pitchFamily="66" charset="0"/>
              <a:ea typeface="微软雅黑" panose="020B0503020204020204" pitchFamily="34" charset="-122"/>
            </a:endParaRPr>
          </a:p>
        </p:txBody>
      </p:sp>
      <p:cxnSp>
        <p:nvCxnSpPr>
          <p:cNvPr id="9" name="直接连接符 69"/>
          <p:cNvCxnSpPr/>
          <p:nvPr/>
        </p:nvCxnSpPr>
        <p:spPr>
          <a:xfrm>
            <a:off x="1919536" y="3107869"/>
            <a:ext cx="201622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upload_post_object_v2_552074523"/>
          <p:cNvPicPr>
            <a:picLocks noChangeAspect="1"/>
          </p:cNvPicPr>
          <p:nvPr/>
        </p:nvPicPr>
        <p:blipFill>
          <a:blip r:embed="rId1"/>
          <a:stretch>
            <a:fillRect/>
          </a:stretch>
        </p:blipFill>
        <p:spPr>
          <a:xfrm>
            <a:off x="0" y="0"/>
            <a:ext cx="3401786" cy="113127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三角形 32"/>
          <p:cNvSpPr>
            <a:spLocks noChangeAspect="1"/>
          </p:cNvSpPr>
          <p:nvPr/>
        </p:nvSpPr>
        <p:spPr>
          <a:xfrm>
            <a:off x="1238202" y="607660"/>
            <a:ext cx="288000" cy="288000"/>
          </a:xfrm>
          <a:prstGeom prst="triangle">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0" y="751660"/>
            <a:ext cx="12192000" cy="144000"/>
          </a:xfrm>
          <a:prstGeom prst="rect">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upload_post_object_v2_857280309"/>
          <p:cNvPicPr>
            <a:picLocks noChangeAspect="1"/>
          </p:cNvPicPr>
          <p:nvPr/>
        </p:nvPicPr>
        <p:blipFill>
          <a:blip r:embed="rId1"/>
          <a:stretch>
            <a:fillRect/>
          </a:stretch>
        </p:blipFill>
        <p:spPr>
          <a:xfrm>
            <a:off x="11323941" y="25807"/>
            <a:ext cx="838288" cy="725831"/>
          </a:xfrm>
          <a:prstGeom prst="rect">
            <a:avLst/>
          </a:prstGeom>
        </p:spPr>
      </p:pic>
      <p:sp>
        <p:nvSpPr>
          <p:cNvPr id="16" name="文本框 15"/>
          <p:cNvSpPr txBox="1"/>
          <p:nvPr/>
        </p:nvSpPr>
        <p:spPr>
          <a:xfrm>
            <a:off x="2205990" y="186373"/>
            <a:ext cx="2894965" cy="429895"/>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Problem Definition</a:t>
            </a:r>
            <a:endParaRPr kumimoji="1" lang="en-US" altLang="zh-CN" sz="2200" b="1" dirty="0">
              <a:solidFill>
                <a:schemeClr val="bg1">
                  <a:lumMod val="50000"/>
                </a:schemeClr>
              </a:solidFill>
              <a:latin typeface="Comic Sans MS" panose="030F0702030302020204" pitchFamily="66" charset="0"/>
            </a:endParaRPr>
          </a:p>
        </p:txBody>
      </p:sp>
      <p:sp>
        <p:nvSpPr>
          <p:cNvPr id="17" name="文本框 16"/>
          <p:cNvSpPr txBox="1"/>
          <p:nvPr/>
        </p:nvSpPr>
        <p:spPr>
          <a:xfrm>
            <a:off x="446202" y="186512"/>
            <a:ext cx="1872000" cy="429895"/>
          </a:xfrm>
          <a:prstGeom prst="rect">
            <a:avLst/>
          </a:prstGeom>
          <a:noFill/>
        </p:spPr>
        <p:txBody>
          <a:bodyPr wrap="square" rtlCol="0" anchor="ctr">
            <a:spAutoFit/>
          </a:bodyPr>
          <a:lstStyle/>
          <a:p>
            <a:pPr algn="ctr"/>
            <a:r>
              <a:rPr kumimoji="1" lang="en-US" altLang="zh-CN" sz="2200" b="1" dirty="0">
                <a:latin typeface="Comic Sans MS" panose="030F0702030302020204" pitchFamily="66" charset="0"/>
              </a:rPr>
              <a:t>Introduction</a:t>
            </a:r>
            <a:endParaRPr kumimoji="1" lang="zh-CN" altLang="en-US" sz="2200" b="1" dirty="0">
              <a:latin typeface="Comic Sans MS" panose="030F0702030302020204" pitchFamily="66" charset="0"/>
            </a:endParaRPr>
          </a:p>
        </p:txBody>
      </p:sp>
      <p:sp>
        <p:nvSpPr>
          <p:cNvPr id="18" name="文本框 17"/>
          <p:cNvSpPr txBox="1"/>
          <p:nvPr/>
        </p:nvSpPr>
        <p:spPr>
          <a:xfrm>
            <a:off x="5010785" y="171768"/>
            <a:ext cx="2597150" cy="429895"/>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Proposed Method</a:t>
            </a:r>
            <a:endParaRPr kumimoji="1" lang="en-US" altLang="zh-CN" sz="2200" b="1" dirty="0">
              <a:solidFill>
                <a:schemeClr val="bg1">
                  <a:lumMod val="50000"/>
                </a:schemeClr>
              </a:solidFill>
              <a:latin typeface="Comic Sans MS" panose="030F0702030302020204" pitchFamily="66" charset="0"/>
            </a:endParaRPr>
          </a:p>
        </p:txBody>
      </p:sp>
      <p:sp>
        <p:nvSpPr>
          <p:cNvPr id="20" name="文本框 19"/>
          <p:cNvSpPr txBox="1"/>
          <p:nvPr/>
        </p:nvSpPr>
        <p:spPr>
          <a:xfrm>
            <a:off x="7680531" y="17841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Experiment</a:t>
            </a:r>
            <a:endParaRPr kumimoji="1" lang="zh-CN" altLang="en-US" sz="2200" b="1" dirty="0">
              <a:solidFill>
                <a:schemeClr val="bg1">
                  <a:lumMod val="50000"/>
                </a:schemeClr>
              </a:solidFill>
              <a:latin typeface="Comic Sans MS" panose="030F0702030302020204" pitchFamily="66" charset="0"/>
            </a:endParaRPr>
          </a:p>
        </p:txBody>
      </p:sp>
      <p:sp>
        <p:nvSpPr>
          <p:cNvPr id="21" name="文本框 20"/>
          <p:cNvSpPr txBox="1"/>
          <p:nvPr/>
        </p:nvSpPr>
        <p:spPr>
          <a:xfrm>
            <a:off x="9451930" y="18603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Conclusion</a:t>
            </a:r>
            <a:endParaRPr kumimoji="1" lang="zh-CN" altLang="en-US" sz="2200" b="1" dirty="0">
              <a:solidFill>
                <a:schemeClr val="bg1">
                  <a:lumMod val="50000"/>
                </a:schemeClr>
              </a:solidFill>
              <a:latin typeface="Comic Sans MS" panose="030F0702030302020204" pitchFamily="66" charset="0"/>
            </a:endParaRPr>
          </a:p>
        </p:txBody>
      </p:sp>
      <p:sp>
        <p:nvSpPr>
          <p:cNvPr id="2" name="文本框 1"/>
          <p:cNvSpPr txBox="1"/>
          <p:nvPr/>
        </p:nvSpPr>
        <p:spPr>
          <a:xfrm>
            <a:off x="518854" y="1844824"/>
            <a:ext cx="11193770" cy="470789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kumimoji="1" lang="en-US" altLang="zh-CN" sz="2000" dirty="0">
                <a:latin typeface="Calibri" panose="020F0502020204030204" pitchFamily="34" charset="0"/>
                <a:cs typeface="Calibri" panose="020F0502020204030204" pitchFamily="34" charset="0"/>
              </a:rPr>
              <a:t>最近的工作实证表明，经典的联邦平均方法（FedAvg）及其变种（如FedProx）易受基于梯度的隐私攻击，如深度梯度泄露（DLG），该攻击能够从公开共享的梯度和参数中重构客户端的原始数据。</a:t>
            </a:r>
            <a:endParaRPr kumimoji="1" lang="en-US" altLang="zh-CN" sz="2000" dirty="0">
              <a:latin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r>
              <a:rPr kumimoji="1" lang="en-US" altLang="zh-CN" sz="2000" dirty="0">
                <a:latin typeface="Calibri" panose="020F0502020204030204" pitchFamily="34" charset="0"/>
                <a:cs typeface="Calibri" panose="020F0502020204030204" pitchFamily="34" charset="0"/>
              </a:rPr>
              <a:t>为了进一步提高FL的隐私性，人们采用了多种技术，其中最流行的是同态加密（HE）和差分隐私（DP）。HE通过加密客户端间交换的信息来提供高级别的安全保障，但其</a:t>
            </a:r>
            <a:r>
              <a:rPr kumimoji="1" lang="en-US" altLang="zh-CN" sz="2000" dirty="0">
                <a:highlight>
                  <a:srgbClr val="FFFF00"/>
                </a:highlight>
                <a:latin typeface="Calibri" panose="020F0502020204030204" pitchFamily="34" charset="0"/>
                <a:cs typeface="Calibri" panose="020F0502020204030204" pitchFamily="34" charset="0"/>
              </a:rPr>
              <a:t>极高的计算和通信成本</a:t>
            </a:r>
            <a:r>
              <a:rPr kumimoji="1" lang="en-US" altLang="zh-CN" sz="2000" dirty="0">
                <a:latin typeface="Calibri" panose="020F0502020204030204" pitchFamily="34" charset="0"/>
                <a:cs typeface="Calibri" panose="020F0502020204030204" pitchFamily="34" charset="0"/>
              </a:rPr>
              <a:t>使其不适用于DNN模型。而DP虽然对FL的复杂度要求较低，但会导致精度损失，并且仍然容易受到数据恢复攻击。</a:t>
            </a:r>
            <a:endParaRPr kumimoji="1" lang="en-US" altLang="zh-CN" sz="2000" dirty="0">
              <a:latin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r>
              <a:rPr kumimoji="1" lang="en-US" altLang="zh-CN" sz="2000" dirty="0">
                <a:latin typeface="Calibri" panose="020F0502020204030204" pitchFamily="34" charset="0"/>
                <a:cs typeface="Calibri" panose="020F0502020204030204" pitchFamily="34" charset="0"/>
              </a:rPr>
              <a:t>为了防止数据泄露同时享受FL的好处，FEDSPLIT结合了分割学习和FL，提议将客户端的网络分割为私有和公共模型，并通过隐藏私有模型来保护隐私。然而，</a:t>
            </a:r>
            <a:r>
              <a:rPr kumimoji="1" lang="en-US" altLang="zh-CN" sz="2000" dirty="0">
                <a:highlight>
                  <a:srgbClr val="FFFF00"/>
                </a:highlight>
                <a:latin typeface="Calibri" panose="020F0502020204030204" pitchFamily="34" charset="0"/>
                <a:cs typeface="Calibri" panose="020F0502020204030204" pitchFamily="34" charset="0"/>
              </a:rPr>
              <a:t>FEDSPLIT因为私有模型未参与FL而经历了不可忽略的性能下降</a:t>
            </a:r>
            <a:r>
              <a:rPr kumimoji="1" lang="en-US" altLang="zh-CN" sz="2000" dirty="0">
                <a:latin typeface="Calibri" panose="020F0502020204030204" pitchFamily="34" charset="0"/>
                <a:cs typeface="Calibri" panose="020F0502020204030204" pitchFamily="34" charset="0"/>
              </a:rPr>
              <a:t>。</a:t>
            </a:r>
            <a:endParaRPr kumimoji="1" lang="en-US" altLang="zh-CN" sz="2000" dirty="0">
              <a:latin typeface="Calibri" panose="020F0502020204030204" pitchFamily="34" charset="0"/>
              <a:cs typeface="Calibri" panose="020F0502020204030204" pitchFamily="34" charset="0"/>
            </a:endParaRPr>
          </a:p>
        </p:txBody>
      </p:sp>
      <p:pic>
        <p:nvPicPr>
          <p:cNvPr id="4" name="图片 3" descr="upload_post_object_v2_304173346"/>
          <p:cNvPicPr>
            <a:picLocks noChangeAspect="1"/>
          </p:cNvPicPr>
          <p:nvPr/>
        </p:nvPicPr>
        <p:blipFill>
          <a:blip r:embed="rId2"/>
          <a:stretch>
            <a:fillRect/>
          </a:stretch>
        </p:blipFill>
        <p:spPr>
          <a:xfrm>
            <a:off x="446142" y="1197271"/>
            <a:ext cx="423470" cy="553792"/>
          </a:xfrm>
          <a:prstGeom prst="rect">
            <a:avLst/>
          </a:prstGeom>
        </p:spPr>
      </p:pic>
      <p:sp>
        <p:nvSpPr>
          <p:cNvPr id="7" name="文本框 6"/>
          <p:cNvSpPr txBox="1"/>
          <p:nvPr/>
        </p:nvSpPr>
        <p:spPr>
          <a:xfrm>
            <a:off x="1168100" y="1243644"/>
            <a:ext cx="2023311" cy="461665"/>
          </a:xfrm>
          <a:prstGeom prst="rect">
            <a:avLst/>
          </a:prstGeom>
        </p:spPr>
        <p:txBody>
          <a:bodyPr wrap="none" rtlCol="0">
            <a:spAutoFit/>
          </a:bodyPr>
          <a:lstStyle/>
          <a:p>
            <a:pPr algn="l"/>
            <a:r>
              <a:rPr lang="en-US" altLang="zh-CN" sz="2400" dirty="0">
                <a:latin typeface="Comic Sans MS" panose="030F0702030302020204" pitchFamily="66" charset="0"/>
                <a:ea typeface="Comic Sans MS" panose="030F0702030302020204" pitchFamily="66" charset="0"/>
                <a:cs typeface="Comic Sans MS" panose="030F0702030302020204" pitchFamily="66" charset="0"/>
              </a:rPr>
              <a:t>Introduction</a:t>
            </a:r>
            <a:endParaRPr sz="2400" dirty="0">
              <a:latin typeface="Comic Sans MS" panose="030F0702030302020204" pitchFamily="66" charset="0"/>
              <a:ea typeface="Comic Sans MS" panose="030F0702030302020204" pitchFamily="66" charset="0"/>
              <a:cs typeface="Comic Sans MS" panose="030F0702030302020204" pitchFamily="66"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三角形 32"/>
          <p:cNvSpPr>
            <a:spLocks noChangeAspect="1"/>
          </p:cNvSpPr>
          <p:nvPr/>
        </p:nvSpPr>
        <p:spPr>
          <a:xfrm>
            <a:off x="1238202" y="607660"/>
            <a:ext cx="288000" cy="288000"/>
          </a:xfrm>
          <a:prstGeom prst="triangle">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0" y="751660"/>
            <a:ext cx="12192000" cy="144000"/>
          </a:xfrm>
          <a:prstGeom prst="rect">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upload_post_object_v2_857280309"/>
          <p:cNvPicPr>
            <a:picLocks noChangeAspect="1"/>
          </p:cNvPicPr>
          <p:nvPr/>
        </p:nvPicPr>
        <p:blipFill>
          <a:blip r:embed="rId1"/>
          <a:stretch>
            <a:fillRect/>
          </a:stretch>
        </p:blipFill>
        <p:spPr>
          <a:xfrm>
            <a:off x="11323941" y="25807"/>
            <a:ext cx="838288" cy="725831"/>
          </a:xfrm>
          <a:prstGeom prst="rect">
            <a:avLst/>
          </a:prstGeom>
        </p:spPr>
      </p:pic>
      <p:sp>
        <p:nvSpPr>
          <p:cNvPr id="16" name="文本框 15"/>
          <p:cNvSpPr txBox="1"/>
          <p:nvPr/>
        </p:nvSpPr>
        <p:spPr>
          <a:xfrm>
            <a:off x="2205990" y="186373"/>
            <a:ext cx="2894965" cy="429895"/>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Problem Definition</a:t>
            </a:r>
            <a:endParaRPr kumimoji="1" lang="en-US" altLang="zh-CN" sz="2200" b="1" dirty="0">
              <a:solidFill>
                <a:schemeClr val="bg1">
                  <a:lumMod val="50000"/>
                </a:schemeClr>
              </a:solidFill>
              <a:latin typeface="Comic Sans MS" panose="030F0702030302020204" pitchFamily="66" charset="0"/>
            </a:endParaRPr>
          </a:p>
        </p:txBody>
      </p:sp>
      <p:sp>
        <p:nvSpPr>
          <p:cNvPr id="17" name="文本框 16"/>
          <p:cNvSpPr txBox="1"/>
          <p:nvPr/>
        </p:nvSpPr>
        <p:spPr>
          <a:xfrm>
            <a:off x="446202" y="186512"/>
            <a:ext cx="1872000" cy="429895"/>
          </a:xfrm>
          <a:prstGeom prst="rect">
            <a:avLst/>
          </a:prstGeom>
          <a:noFill/>
        </p:spPr>
        <p:txBody>
          <a:bodyPr wrap="square" rtlCol="0" anchor="ctr">
            <a:spAutoFit/>
          </a:bodyPr>
          <a:lstStyle/>
          <a:p>
            <a:pPr algn="ctr"/>
            <a:r>
              <a:rPr kumimoji="1" lang="en-US" altLang="zh-CN" sz="2200" b="1" dirty="0">
                <a:latin typeface="Comic Sans MS" panose="030F0702030302020204" pitchFamily="66" charset="0"/>
              </a:rPr>
              <a:t>Introduction</a:t>
            </a:r>
            <a:endParaRPr kumimoji="1" lang="zh-CN" altLang="en-US" sz="2200" b="1" dirty="0">
              <a:latin typeface="Comic Sans MS" panose="030F0702030302020204" pitchFamily="66" charset="0"/>
            </a:endParaRPr>
          </a:p>
        </p:txBody>
      </p:sp>
      <p:sp>
        <p:nvSpPr>
          <p:cNvPr id="18" name="文本框 17"/>
          <p:cNvSpPr txBox="1"/>
          <p:nvPr/>
        </p:nvSpPr>
        <p:spPr>
          <a:xfrm>
            <a:off x="5010785" y="171768"/>
            <a:ext cx="2597150" cy="429895"/>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Proposed Method</a:t>
            </a:r>
            <a:endParaRPr kumimoji="1" lang="en-US" altLang="zh-CN" sz="2200" b="1" dirty="0">
              <a:solidFill>
                <a:schemeClr val="bg1">
                  <a:lumMod val="50000"/>
                </a:schemeClr>
              </a:solidFill>
              <a:latin typeface="Comic Sans MS" panose="030F0702030302020204" pitchFamily="66" charset="0"/>
            </a:endParaRPr>
          </a:p>
        </p:txBody>
      </p:sp>
      <p:sp>
        <p:nvSpPr>
          <p:cNvPr id="20" name="文本框 19"/>
          <p:cNvSpPr txBox="1"/>
          <p:nvPr/>
        </p:nvSpPr>
        <p:spPr>
          <a:xfrm>
            <a:off x="7680531" y="17841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Experiment</a:t>
            </a:r>
            <a:endParaRPr kumimoji="1" lang="zh-CN" altLang="en-US" sz="2200" b="1" dirty="0">
              <a:solidFill>
                <a:schemeClr val="bg1">
                  <a:lumMod val="50000"/>
                </a:schemeClr>
              </a:solidFill>
              <a:latin typeface="Comic Sans MS" panose="030F0702030302020204" pitchFamily="66" charset="0"/>
            </a:endParaRPr>
          </a:p>
        </p:txBody>
      </p:sp>
      <p:sp>
        <p:nvSpPr>
          <p:cNvPr id="21" name="文本框 20"/>
          <p:cNvSpPr txBox="1"/>
          <p:nvPr/>
        </p:nvSpPr>
        <p:spPr>
          <a:xfrm>
            <a:off x="9451930" y="18603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Conclusion</a:t>
            </a:r>
            <a:endParaRPr kumimoji="1" lang="zh-CN" altLang="en-US" sz="2200" b="1" dirty="0">
              <a:solidFill>
                <a:schemeClr val="bg1">
                  <a:lumMod val="50000"/>
                </a:schemeClr>
              </a:solidFill>
              <a:latin typeface="Comic Sans MS" panose="030F0702030302020204" pitchFamily="66" charset="0"/>
            </a:endParaRPr>
          </a:p>
        </p:txBody>
      </p:sp>
      <p:sp>
        <p:nvSpPr>
          <p:cNvPr id="2" name="文本框 1"/>
          <p:cNvSpPr txBox="1"/>
          <p:nvPr userDrawn="1"/>
        </p:nvSpPr>
        <p:spPr>
          <a:xfrm>
            <a:off x="530831" y="2132856"/>
            <a:ext cx="11310941" cy="3481500"/>
          </a:xfrm>
          <a:prstGeom prst="rect">
            <a:avLst/>
          </a:prstGeom>
        </p:spPr>
        <p:txBody>
          <a:bodyPr wrap="square" rtlCol="0">
            <a:noAutofit/>
          </a:bodyPr>
          <a:lstStyle/>
          <a:p>
            <a:pPr marL="342900" indent="-342900" algn="just">
              <a:lnSpc>
                <a:spcPct val="150000"/>
              </a:lnSpc>
              <a:buClrTx/>
              <a:buSzTx/>
              <a:buFont typeface="Arial" panose="020B0604020202020204" pitchFamily="34" charset="0"/>
              <a:buChar char="•"/>
            </a:pPr>
            <a:r>
              <a:rPr kumimoji="1" lang="en-US" altLang="zh-CN" sz="2000" dirty="0">
                <a:latin typeface="Calibri" panose="020F0502020204030204" pitchFamily="34" charset="0"/>
                <a:cs typeface="Calibri" panose="020F0502020204030204" pitchFamily="34" charset="0"/>
              </a:rPr>
              <a:t>本工作提出了FEDCG，一种新的联邦学习方法</a:t>
            </a:r>
            <a:r>
              <a:rPr kumimoji="1" lang="zh-CN" altLang="en-US" sz="2000" dirty="0">
                <a:latin typeface="Calibri" panose="020F0502020204030204" pitchFamily="34" charset="0"/>
                <a:cs typeface="Calibri" panose="020F0502020204030204" pitchFamily="34" charset="0"/>
              </a:rPr>
              <a:t>，</a:t>
            </a:r>
            <a:r>
              <a:rPr kumimoji="1" lang="en-US" altLang="zh-CN" sz="2000" dirty="0">
                <a:latin typeface="Calibri" panose="020F0502020204030204" pitchFamily="34" charset="0"/>
                <a:cs typeface="Calibri" panose="020F0502020204030204" pitchFamily="34" charset="0"/>
                <a:sym typeface="+mn-ea"/>
              </a:rPr>
              <a:t>条件生成对抗网络（cGAN）整合到联邦学习（FL）中，旨在保护客户端数据隐私的同时，使客户端拥有竞争性的模型性能。</a:t>
            </a:r>
            <a:endParaRPr kumimoji="1" lang="en-US" altLang="zh-CN" sz="2000" dirty="0">
              <a:latin typeface="Calibri" panose="020F0502020204030204" pitchFamily="34" charset="0"/>
              <a:cs typeface="Calibri" panose="020F0502020204030204" pitchFamily="34" charset="0"/>
            </a:endParaRPr>
          </a:p>
          <a:p>
            <a:pPr marL="342900" indent="-342900" algn="just">
              <a:lnSpc>
                <a:spcPct val="150000"/>
              </a:lnSpc>
              <a:buClrTx/>
              <a:buSzTx/>
              <a:buFont typeface="Arial" panose="020B0604020202020204" pitchFamily="34" charset="0"/>
              <a:buChar char="•"/>
            </a:pPr>
            <a:r>
              <a:rPr kumimoji="1" lang="en-US" altLang="zh-CN" sz="2000" dirty="0">
                <a:latin typeface="Calibri" panose="020F0502020204030204" pitchFamily="34" charset="0"/>
                <a:cs typeface="Calibri" panose="020F0502020204030204" pitchFamily="34" charset="0"/>
              </a:rPr>
              <a:t>利用条件生成对抗网络（cGAN）来实现高级别的隐私保护，同时保持与基线FL方法相比的竞争性模型性能。</a:t>
            </a:r>
            <a:endParaRPr kumimoji="1" lang="en-US" altLang="zh-CN" sz="2000" dirty="0">
              <a:latin typeface="Calibri" panose="020F0502020204030204" pitchFamily="34" charset="0"/>
              <a:cs typeface="Calibri" panose="020F0502020204030204" pitchFamily="34" charset="0"/>
            </a:endParaRPr>
          </a:p>
          <a:p>
            <a:pPr indent="0" algn="just">
              <a:lnSpc>
                <a:spcPct val="150000"/>
              </a:lnSpc>
              <a:buClrTx/>
              <a:buSzTx/>
              <a:buFont typeface="Arial" panose="020B0604020202020204" pitchFamily="34" charset="0"/>
              <a:buNone/>
            </a:pPr>
            <a:endParaRPr kumimoji="1" lang="en-US" altLang="zh-CN" sz="2000" dirty="0">
              <a:latin typeface="Calibri" panose="020F0502020204030204" pitchFamily="34" charset="0"/>
              <a:cs typeface="Calibri" panose="020F0502020204030204" pitchFamily="34" charset="0"/>
            </a:endParaRPr>
          </a:p>
        </p:txBody>
      </p:sp>
      <p:pic>
        <p:nvPicPr>
          <p:cNvPr id="3" name="图片 2" descr="upload_post_object_v2_304173346"/>
          <p:cNvPicPr>
            <a:picLocks noChangeAspect="1"/>
          </p:cNvPicPr>
          <p:nvPr/>
        </p:nvPicPr>
        <p:blipFill>
          <a:blip r:embed="rId2"/>
          <a:stretch>
            <a:fillRect/>
          </a:stretch>
        </p:blipFill>
        <p:spPr>
          <a:xfrm>
            <a:off x="446142" y="1197271"/>
            <a:ext cx="423470" cy="553792"/>
          </a:xfrm>
          <a:prstGeom prst="rect">
            <a:avLst/>
          </a:prstGeom>
        </p:spPr>
      </p:pic>
      <p:sp>
        <p:nvSpPr>
          <p:cNvPr id="4" name="文本框 3"/>
          <p:cNvSpPr txBox="1"/>
          <p:nvPr/>
        </p:nvSpPr>
        <p:spPr>
          <a:xfrm>
            <a:off x="1168100" y="1243644"/>
            <a:ext cx="1970411" cy="461665"/>
          </a:xfrm>
          <a:prstGeom prst="rect">
            <a:avLst/>
          </a:prstGeom>
        </p:spPr>
        <p:txBody>
          <a:bodyPr wrap="none" rtlCol="0">
            <a:spAutoFit/>
          </a:bodyPr>
          <a:lstStyle/>
          <a:p>
            <a:pPr algn="l"/>
            <a:r>
              <a:rPr lang="en-US" sz="2400" dirty="0">
                <a:latin typeface="Comic Sans MS" panose="030F0702030302020204" pitchFamily="66" charset="0"/>
                <a:ea typeface="Comic Sans MS" panose="030F0702030302020204" pitchFamily="66" charset="0"/>
                <a:cs typeface="Comic Sans MS" panose="030F0702030302020204" pitchFamily="66" charset="0"/>
              </a:rPr>
              <a:t>Contribution</a:t>
            </a:r>
            <a:endParaRPr sz="2400" dirty="0">
              <a:latin typeface="Comic Sans MS" panose="030F0702030302020204" pitchFamily="66" charset="0"/>
              <a:ea typeface="Comic Sans MS" panose="030F0702030302020204" pitchFamily="66" charset="0"/>
              <a:cs typeface="Comic Sans MS" panose="030F0702030302020204" pitchFamily="66"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299286"/>
            <a:ext cx="12192000" cy="4259424"/>
          </a:xfrm>
          <a:prstGeom prst="rect">
            <a:avLst/>
          </a:prstGeom>
          <a:solidFill>
            <a:srgbClr val="C2262C">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文本框 7"/>
          <p:cNvSpPr txBox="1"/>
          <p:nvPr/>
        </p:nvSpPr>
        <p:spPr>
          <a:xfrm>
            <a:off x="0" y="3116294"/>
            <a:ext cx="12191999" cy="829945"/>
          </a:xfrm>
          <a:prstGeom prst="rect">
            <a:avLst/>
          </a:prstGeom>
          <a:noFill/>
        </p:spPr>
        <p:txBody>
          <a:bodyPr wrap="square" rtlCol="0">
            <a:spAutoFit/>
          </a:bodyPr>
          <a:lstStyle/>
          <a:p>
            <a:pPr algn="ctr"/>
            <a:r>
              <a:rPr kumimoji="1" lang="en-US" altLang="zh-CN" sz="4800" dirty="0">
                <a:solidFill>
                  <a:schemeClr val="bg1"/>
                </a:solidFill>
                <a:latin typeface="Comic Sans MS" panose="030F0702030302020204" pitchFamily="66" charset="0"/>
                <a:ea typeface="微软雅黑" panose="020B0503020204020204" pitchFamily="34" charset="-122"/>
              </a:rPr>
              <a:t>Problem Definition</a:t>
            </a:r>
            <a:endParaRPr kumimoji="1" lang="zh-CN" altLang="en-US" sz="4800" dirty="0">
              <a:solidFill>
                <a:schemeClr val="bg1"/>
              </a:solidFill>
              <a:latin typeface="Comic Sans MS" panose="030F0702030302020204" pitchFamily="66" charset="0"/>
              <a:ea typeface="微软雅黑" panose="020B0503020204020204" pitchFamily="34" charset="-122"/>
            </a:endParaRPr>
          </a:p>
        </p:txBody>
      </p:sp>
      <p:sp>
        <p:nvSpPr>
          <p:cNvPr id="4" name="文本框 3"/>
          <p:cNvSpPr txBox="1"/>
          <p:nvPr/>
        </p:nvSpPr>
        <p:spPr>
          <a:xfrm>
            <a:off x="1338942" y="2276872"/>
            <a:ext cx="3172882" cy="830997"/>
          </a:xfrm>
          <a:prstGeom prst="rect">
            <a:avLst/>
          </a:prstGeom>
          <a:noFill/>
        </p:spPr>
        <p:txBody>
          <a:bodyPr wrap="square" rtlCol="0">
            <a:spAutoFit/>
          </a:bodyPr>
          <a:lstStyle/>
          <a:p>
            <a:pPr algn="ctr"/>
            <a:r>
              <a:rPr kumimoji="1" lang="en-US" altLang="zh-CN" sz="4800" dirty="0">
                <a:solidFill>
                  <a:schemeClr val="bg1"/>
                </a:solidFill>
                <a:latin typeface="Comic Sans MS" panose="030F0702030302020204" pitchFamily="66" charset="0"/>
                <a:ea typeface="微软雅黑" panose="020B0503020204020204" pitchFamily="34" charset="-122"/>
              </a:rPr>
              <a:t>Part</a:t>
            </a:r>
            <a:r>
              <a:rPr kumimoji="1" lang="zh-CN" altLang="en-US" sz="4800" dirty="0">
                <a:solidFill>
                  <a:schemeClr val="bg1"/>
                </a:solidFill>
                <a:latin typeface="Comic Sans MS" panose="030F0702030302020204" pitchFamily="66" charset="0"/>
                <a:ea typeface="微软雅黑" panose="020B0503020204020204" pitchFamily="34" charset="-122"/>
              </a:rPr>
              <a:t> </a:t>
            </a:r>
            <a:r>
              <a:rPr kumimoji="1" lang="en-US" altLang="zh-CN" sz="4800" dirty="0">
                <a:solidFill>
                  <a:schemeClr val="bg1"/>
                </a:solidFill>
                <a:latin typeface="Comic Sans MS" panose="030F0702030302020204" pitchFamily="66" charset="0"/>
                <a:ea typeface="微软雅黑" panose="020B0503020204020204" pitchFamily="34" charset="-122"/>
              </a:rPr>
              <a:t>02</a:t>
            </a:r>
            <a:endParaRPr kumimoji="1" lang="zh-CN" altLang="en-US" sz="4800" dirty="0">
              <a:solidFill>
                <a:schemeClr val="bg1"/>
              </a:solidFill>
              <a:latin typeface="Comic Sans MS" panose="030F0702030302020204" pitchFamily="66" charset="0"/>
              <a:ea typeface="微软雅黑" panose="020B0503020204020204" pitchFamily="34" charset="-122"/>
            </a:endParaRPr>
          </a:p>
        </p:txBody>
      </p:sp>
      <p:cxnSp>
        <p:nvCxnSpPr>
          <p:cNvPr id="9" name="直接连接符 69"/>
          <p:cNvCxnSpPr/>
          <p:nvPr/>
        </p:nvCxnSpPr>
        <p:spPr>
          <a:xfrm>
            <a:off x="1919536" y="3107869"/>
            <a:ext cx="201622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upload_post_object_v2_552074523"/>
          <p:cNvPicPr>
            <a:picLocks noChangeAspect="1"/>
          </p:cNvPicPr>
          <p:nvPr/>
        </p:nvPicPr>
        <p:blipFill>
          <a:blip r:embed="rId1"/>
          <a:stretch>
            <a:fillRect/>
          </a:stretch>
        </p:blipFill>
        <p:spPr>
          <a:xfrm>
            <a:off x="108501" y="0"/>
            <a:ext cx="3401786" cy="113127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三角形 32"/>
          <p:cNvSpPr>
            <a:spLocks noChangeAspect="1"/>
          </p:cNvSpPr>
          <p:nvPr/>
        </p:nvSpPr>
        <p:spPr>
          <a:xfrm>
            <a:off x="3509438" y="616642"/>
            <a:ext cx="288000" cy="288000"/>
          </a:xfrm>
          <a:prstGeom prst="triangle">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0" y="760598"/>
            <a:ext cx="12192000" cy="144000"/>
          </a:xfrm>
          <a:prstGeom prst="rect">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upload_post_object_v2_857280309"/>
          <p:cNvPicPr>
            <a:picLocks noChangeAspect="1"/>
          </p:cNvPicPr>
          <p:nvPr/>
        </p:nvPicPr>
        <p:blipFill>
          <a:blip r:embed="rId1"/>
          <a:stretch>
            <a:fillRect/>
          </a:stretch>
        </p:blipFill>
        <p:spPr>
          <a:xfrm>
            <a:off x="11323941" y="25807"/>
            <a:ext cx="838288" cy="725831"/>
          </a:xfrm>
          <a:prstGeom prst="rect">
            <a:avLst/>
          </a:prstGeom>
        </p:spPr>
      </p:pic>
      <p:sp>
        <p:nvSpPr>
          <p:cNvPr id="16" name="文本框 15"/>
          <p:cNvSpPr txBox="1"/>
          <p:nvPr/>
        </p:nvSpPr>
        <p:spPr>
          <a:xfrm>
            <a:off x="2205990" y="186373"/>
            <a:ext cx="2894965" cy="429895"/>
          </a:xfrm>
          <a:prstGeom prst="rect">
            <a:avLst/>
          </a:prstGeom>
          <a:noFill/>
        </p:spPr>
        <p:txBody>
          <a:bodyPr wrap="square" rtlCol="0" anchor="ctr">
            <a:spAutoFit/>
          </a:bodyPr>
          <a:lstStyle/>
          <a:p>
            <a:pPr algn="ctr"/>
            <a:r>
              <a:rPr kumimoji="1" lang="en-US" altLang="zh-CN" sz="2200" b="1" dirty="0">
                <a:solidFill>
                  <a:srgbClr val="000000"/>
                </a:solidFill>
                <a:latin typeface="Comic Sans MS" panose="030F0702030302020204" pitchFamily="66" charset="0"/>
              </a:rPr>
              <a:t>Problem Definition</a:t>
            </a:r>
            <a:endParaRPr kumimoji="1" lang="en-US" altLang="zh-CN" sz="2200" b="1" dirty="0">
              <a:solidFill>
                <a:srgbClr val="000000"/>
              </a:solidFill>
              <a:latin typeface="Comic Sans MS" panose="030F0702030302020204" pitchFamily="66" charset="0"/>
            </a:endParaRPr>
          </a:p>
        </p:txBody>
      </p:sp>
      <p:sp>
        <p:nvSpPr>
          <p:cNvPr id="17" name="文本框 16"/>
          <p:cNvSpPr txBox="1"/>
          <p:nvPr/>
        </p:nvSpPr>
        <p:spPr>
          <a:xfrm>
            <a:off x="446202" y="186512"/>
            <a:ext cx="1872000"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Introduction</a:t>
            </a:r>
            <a:endParaRPr kumimoji="1" lang="zh-CN" altLang="en-US" sz="2200" b="1" dirty="0">
              <a:solidFill>
                <a:srgbClr val="7F7F7F"/>
              </a:solidFill>
              <a:latin typeface="Comic Sans MS" panose="030F0702030302020204" pitchFamily="66" charset="0"/>
            </a:endParaRPr>
          </a:p>
        </p:txBody>
      </p:sp>
      <p:sp>
        <p:nvSpPr>
          <p:cNvPr id="18" name="文本框 17"/>
          <p:cNvSpPr txBox="1"/>
          <p:nvPr/>
        </p:nvSpPr>
        <p:spPr>
          <a:xfrm>
            <a:off x="5010785" y="171768"/>
            <a:ext cx="2597150" cy="429895"/>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Proposed Method</a:t>
            </a:r>
            <a:endParaRPr kumimoji="1" lang="en-US" altLang="zh-CN" sz="2200" b="1" dirty="0">
              <a:solidFill>
                <a:schemeClr val="bg1">
                  <a:lumMod val="50000"/>
                </a:schemeClr>
              </a:solidFill>
              <a:latin typeface="Comic Sans MS" panose="030F0702030302020204" pitchFamily="66" charset="0"/>
            </a:endParaRPr>
          </a:p>
        </p:txBody>
      </p:sp>
      <p:sp>
        <p:nvSpPr>
          <p:cNvPr id="20" name="文本框 19"/>
          <p:cNvSpPr txBox="1"/>
          <p:nvPr/>
        </p:nvSpPr>
        <p:spPr>
          <a:xfrm>
            <a:off x="7680531" y="17841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Experiment</a:t>
            </a:r>
            <a:endParaRPr kumimoji="1" lang="zh-CN" altLang="en-US" sz="2200" b="1" dirty="0">
              <a:solidFill>
                <a:schemeClr val="bg1">
                  <a:lumMod val="50000"/>
                </a:schemeClr>
              </a:solidFill>
              <a:latin typeface="Comic Sans MS" panose="030F0702030302020204" pitchFamily="66" charset="0"/>
            </a:endParaRPr>
          </a:p>
        </p:txBody>
      </p:sp>
      <p:sp>
        <p:nvSpPr>
          <p:cNvPr id="21" name="文本框 20"/>
          <p:cNvSpPr txBox="1"/>
          <p:nvPr/>
        </p:nvSpPr>
        <p:spPr>
          <a:xfrm>
            <a:off x="9451930" y="18603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Conclusion</a:t>
            </a:r>
            <a:endParaRPr kumimoji="1" lang="zh-CN" altLang="en-US" sz="2200" b="1" dirty="0">
              <a:solidFill>
                <a:schemeClr val="bg1">
                  <a:lumMod val="50000"/>
                </a:schemeClr>
              </a:solidFill>
              <a:latin typeface="Comic Sans MS" panose="030F0702030302020204" pitchFamily="66" charset="0"/>
            </a:endParaRPr>
          </a:p>
        </p:txBody>
      </p:sp>
      <p:pic>
        <p:nvPicPr>
          <p:cNvPr id="9" name="图片 8" descr="upload_post_object_v2_304173346"/>
          <p:cNvPicPr>
            <a:picLocks noChangeAspect="1"/>
          </p:cNvPicPr>
          <p:nvPr/>
        </p:nvPicPr>
        <p:blipFill>
          <a:blip r:embed="rId2"/>
          <a:stretch>
            <a:fillRect/>
          </a:stretch>
        </p:blipFill>
        <p:spPr>
          <a:xfrm>
            <a:off x="446142" y="1197271"/>
            <a:ext cx="423470" cy="553792"/>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164465" y="2421255"/>
            <a:ext cx="11863705" cy="2432685"/>
          </a:xfrm>
          <a:prstGeom prst="rect">
            <a:avLst/>
          </a:prstGeom>
        </p:spPr>
      </p:pic>
      <p:sp>
        <p:nvSpPr>
          <p:cNvPr id="5" name="文本框 4"/>
          <p:cNvSpPr txBox="1"/>
          <p:nvPr>
            <p:custDataLst>
              <p:tags r:id="rId5"/>
            </p:custDataLst>
          </p:nvPr>
        </p:nvSpPr>
        <p:spPr>
          <a:xfrm>
            <a:off x="1055667" y="1237222"/>
            <a:ext cx="7170604" cy="460375"/>
          </a:xfrm>
          <a:prstGeom prst="rect">
            <a:avLst/>
          </a:prstGeom>
        </p:spPr>
        <p:txBody>
          <a:bodyPr wrap="square" rtlCol="0">
            <a:spAutoFit/>
          </a:bodyPr>
          <a:p>
            <a:r>
              <a:rPr kumimoji="1" sz="2400" dirty="0">
                <a:solidFill>
                  <a:srgbClr val="000000"/>
                </a:solidFill>
                <a:latin typeface="Comic Sans MS" panose="030F0702030302020204" pitchFamily="66" charset="0"/>
              </a:rPr>
              <a:t>Problem Formulation</a:t>
            </a:r>
            <a:endParaRPr kumimoji="1" sz="2400" dirty="0">
              <a:solidFill>
                <a:srgbClr val="000000"/>
              </a:solidFill>
              <a:latin typeface="Comic Sans MS" panose="030F0702030302020204" pitchFamily="66" charset="0"/>
            </a:endParaRPr>
          </a:p>
        </p:txBody>
      </p:sp>
      <p:sp>
        <p:nvSpPr>
          <p:cNvPr id="2" name="文本框 1"/>
          <p:cNvSpPr txBox="1"/>
          <p:nvPr/>
        </p:nvSpPr>
        <p:spPr>
          <a:xfrm>
            <a:off x="164465" y="5157470"/>
            <a:ext cx="7907020" cy="368300"/>
          </a:xfrm>
          <a:prstGeom prst="rect">
            <a:avLst/>
          </a:prstGeom>
          <a:noFill/>
        </p:spPr>
        <p:txBody>
          <a:bodyPr wrap="square" rtlCol="0">
            <a:spAutoFit/>
          </a:bodyPr>
          <a:p>
            <a:r>
              <a:rPr lang="zh-CN" altLang="en-US"/>
              <a:t>分类器C，生成器G，E特征提取器,</a:t>
            </a:r>
            <a:r>
              <a:rPr lang="en-US" altLang="zh-CN"/>
              <a:t> </a:t>
            </a:r>
            <a:r>
              <a:rPr lang="zh-CN" altLang="en-US"/>
              <a:t>D判别器</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299286"/>
            <a:ext cx="12192000" cy="4259424"/>
          </a:xfrm>
          <a:prstGeom prst="rect">
            <a:avLst/>
          </a:prstGeom>
          <a:solidFill>
            <a:srgbClr val="C2262C">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文本框 7"/>
          <p:cNvSpPr txBox="1"/>
          <p:nvPr/>
        </p:nvSpPr>
        <p:spPr>
          <a:xfrm>
            <a:off x="0" y="3116294"/>
            <a:ext cx="12191999" cy="829945"/>
          </a:xfrm>
          <a:prstGeom prst="rect">
            <a:avLst/>
          </a:prstGeom>
          <a:noFill/>
        </p:spPr>
        <p:txBody>
          <a:bodyPr wrap="square" rtlCol="0">
            <a:spAutoFit/>
          </a:bodyPr>
          <a:lstStyle/>
          <a:p>
            <a:pPr algn="ctr"/>
            <a:r>
              <a:rPr kumimoji="1" lang="en-US" altLang="zh-CN" sz="4800" dirty="0">
                <a:solidFill>
                  <a:schemeClr val="bg1"/>
                </a:solidFill>
                <a:latin typeface="Comic Sans MS" panose="030F0702030302020204" pitchFamily="66" charset="0"/>
                <a:ea typeface="微软雅黑" panose="020B0503020204020204" pitchFamily="34" charset="-122"/>
              </a:rPr>
              <a:t>Proposed Method</a:t>
            </a:r>
            <a:endParaRPr kumimoji="1" lang="zh-CN" altLang="en-US" sz="4800" dirty="0">
              <a:solidFill>
                <a:schemeClr val="bg1"/>
              </a:solidFill>
              <a:latin typeface="Comic Sans MS" panose="030F0702030302020204" pitchFamily="66" charset="0"/>
              <a:ea typeface="微软雅黑" panose="020B0503020204020204" pitchFamily="34" charset="-122"/>
            </a:endParaRPr>
          </a:p>
        </p:txBody>
      </p:sp>
      <p:sp>
        <p:nvSpPr>
          <p:cNvPr id="4" name="文本框 3"/>
          <p:cNvSpPr txBox="1"/>
          <p:nvPr/>
        </p:nvSpPr>
        <p:spPr>
          <a:xfrm>
            <a:off x="1338942" y="2276872"/>
            <a:ext cx="3172882" cy="830997"/>
          </a:xfrm>
          <a:prstGeom prst="rect">
            <a:avLst/>
          </a:prstGeom>
          <a:noFill/>
        </p:spPr>
        <p:txBody>
          <a:bodyPr wrap="square" rtlCol="0">
            <a:spAutoFit/>
          </a:bodyPr>
          <a:lstStyle/>
          <a:p>
            <a:pPr algn="ctr"/>
            <a:r>
              <a:rPr kumimoji="1" lang="en-US" altLang="zh-CN" sz="4800" dirty="0">
                <a:solidFill>
                  <a:schemeClr val="bg1"/>
                </a:solidFill>
                <a:latin typeface="Comic Sans MS" panose="030F0702030302020204" pitchFamily="66" charset="0"/>
                <a:ea typeface="微软雅黑" panose="020B0503020204020204" pitchFamily="34" charset="-122"/>
              </a:rPr>
              <a:t>Part</a:t>
            </a:r>
            <a:r>
              <a:rPr kumimoji="1" lang="zh-CN" altLang="en-US" sz="4800" dirty="0">
                <a:solidFill>
                  <a:schemeClr val="bg1"/>
                </a:solidFill>
                <a:latin typeface="Comic Sans MS" panose="030F0702030302020204" pitchFamily="66" charset="0"/>
                <a:ea typeface="微软雅黑" panose="020B0503020204020204" pitchFamily="34" charset="-122"/>
              </a:rPr>
              <a:t> </a:t>
            </a:r>
            <a:r>
              <a:rPr kumimoji="1" lang="en-US" altLang="zh-CN" sz="4800" dirty="0">
                <a:solidFill>
                  <a:schemeClr val="bg1"/>
                </a:solidFill>
                <a:latin typeface="Comic Sans MS" panose="030F0702030302020204" pitchFamily="66" charset="0"/>
                <a:ea typeface="微软雅黑" panose="020B0503020204020204" pitchFamily="34" charset="-122"/>
              </a:rPr>
              <a:t>03</a:t>
            </a:r>
            <a:endParaRPr kumimoji="1" lang="zh-CN" altLang="en-US" sz="4800" dirty="0">
              <a:solidFill>
                <a:schemeClr val="bg1"/>
              </a:solidFill>
              <a:latin typeface="Comic Sans MS" panose="030F0702030302020204" pitchFamily="66" charset="0"/>
              <a:ea typeface="微软雅黑" panose="020B0503020204020204" pitchFamily="34" charset="-122"/>
            </a:endParaRPr>
          </a:p>
        </p:txBody>
      </p:sp>
      <p:cxnSp>
        <p:nvCxnSpPr>
          <p:cNvPr id="9" name="直接连接符 69"/>
          <p:cNvCxnSpPr/>
          <p:nvPr/>
        </p:nvCxnSpPr>
        <p:spPr>
          <a:xfrm>
            <a:off x="1919536" y="3107869"/>
            <a:ext cx="201622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upload_post_object_v2_552074523"/>
          <p:cNvPicPr>
            <a:picLocks noChangeAspect="1"/>
          </p:cNvPicPr>
          <p:nvPr/>
        </p:nvPicPr>
        <p:blipFill>
          <a:blip r:embed="rId1"/>
          <a:stretch>
            <a:fillRect/>
          </a:stretch>
        </p:blipFill>
        <p:spPr>
          <a:xfrm>
            <a:off x="108501" y="0"/>
            <a:ext cx="3401786" cy="113127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三角形 32"/>
          <p:cNvSpPr>
            <a:spLocks noChangeAspect="1"/>
          </p:cNvSpPr>
          <p:nvPr/>
        </p:nvSpPr>
        <p:spPr>
          <a:xfrm>
            <a:off x="6237622" y="602028"/>
            <a:ext cx="288000" cy="288000"/>
          </a:xfrm>
          <a:prstGeom prst="triangle">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0" y="746005"/>
            <a:ext cx="12192000" cy="144000"/>
          </a:xfrm>
          <a:prstGeom prst="rect">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upload_post_object_v2_857280309"/>
          <p:cNvPicPr>
            <a:picLocks noChangeAspect="1"/>
          </p:cNvPicPr>
          <p:nvPr/>
        </p:nvPicPr>
        <p:blipFill>
          <a:blip r:embed="rId1"/>
          <a:stretch>
            <a:fillRect/>
          </a:stretch>
        </p:blipFill>
        <p:spPr>
          <a:xfrm>
            <a:off x="11323941" y="25807"/>
            <a:ext cx="838288" cy="725831"/>
          </a:xfrm>
          <a:prstGeom prst="rect">
            <a:avLst/>
          </a:prstGeom>
        </p:spPr>
      </p:pic>
      <p:sp>
        <p:nvSpPr>
          <p:cNvPr id="16" name="文本框 15"/>
          <p:cNvSpPr txBox="1"/>
          <p:nvPr/>
        </p:nvSpPr>
        <p:spPr>
          <a:xfrm>
            <a:off x="2205990" y="186373"/>
            <a:ext cx="2894965"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Problem Definition</a:t>
            </a:r>
            <a:endParaRPr kumimoji="1" lang="en-US" altLang="zh-CN" sz="2200" b="1" dirty="0">
              <a:solidFill>
                <a:srgbClr val="7F7F7F"/>
              </a:solidFill>
              <a:latin typeface="Comic Sans MS" panose="030F0702030302020204" pitchFamily="66" charset="0"/>
            </a:endParaRPr>
          </a:p>
        </p:txBody>
      </p:sp>
      <p:sp>
        <p:nvSpPr>
          <p:cNvPr id="17" name="文本框 16"/>
          <p:cNvSpPr txBox="1"/>
          <p:nvPr/>
        </p:nvSpPr>
        <p:spPr>
          <a:xfrm>
            <a:off x="446202" y="186512"/>
            <a:ext cx="1872000"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Introduction</a:t>
            </a:r>
            <a:endParaRPr kumimoji="1" lang="zh-CN" altLang="en-US" sz="2200" b="1" dirty="0">
              <a:solidFill>
                <a:srgbClr val="7F7F7F"/>
              </a:solidFill>
              <a:latin typeface="Comic Sans MS" panose="030F0702030302020204" pitchFamily="66" charset="0"/>
            </a:endParaRPr>
          </a:p>
        </p:txBody>
      </p:sp>
      <p:sp>
        <p:nvSpPr>
          <p:cNvPr id="18" name="文本框 17"/>
          <p:cNvSpPr txBox="1"/>
          <p:nvPr/>
        </p:nvSpPr>
        <p:spPr>
          <a:xfrm>
            <a:off x="5010785" y="171768"/>
            <a:ext cx="2597150" cy="429895"/>
          </a:xfrm>
          <a:prstGeom prst="rect">
            <a:avLst/>
          </a:prstGeom>
          <a:noFill/>
        </p:spPr>
        <p:txBody>
          <a:bodyPr wrap="square" rtlCol="0" anchor="ctr">
            <a:spAutoFit/>
          </a:bodyPr>
          <a:lstStyle/>
          <a:p>
            <a:pPr algn="ctr"/>
            <a:r>
              <a:rPr kumimoji="1" lang="en-US" altLang="zh-CN" sz="2200" b="1" dirty="0">
                <a:solidFill>
                  <a:srgbClr val="000000"/>
                </a:solidFill>
                <a:latin typeface="Comic Sans MS" panose="030F0702030302020204" pitchFamily="66" charset="0"/>
              </a:rPr>
              <a:t>Proposed Method</a:t>
            </a:r>
            <a:endParaRPr kumimoji="1" lang="en-US" altLang="zh-CN" sz="2200" b="1" dirty="0">
              <a:solidFill>
                <a:srgbClr val="000000"/>
              </a:solidFill>
              <a:latin typeface="Comic Sans MS" panose="030F0702030302020204" pitchFamily="66" charset="0"/>
            </a:endParaRPr>
          </a:p>
        </p:txBody>
      </p:sp>
      <p:sp>
        <p:nvSpPr>
          <p:cNvPr id="20" name="文本框 19"/>
          <p:cNvSpPr txBox="1"/>
          <p:nvPr/>
        </p:nvSpPr>
        <p:spPr>
          <a:xfrm>
            <a:off x="7680531" y="17841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Experiment</a:t>
            </a:r>
            <a:endParaRPr kumimoji="1" lang="zh-CN" altLang="en-US" sz="2200" b="1" dirty="0">
              <a:solidFill>
                <a:schemeClr val="bg1">
                  <a:lumMod val="50000"/>
                </a:schemeClr>
              </a:solidFill>
              <a:latin typeface="Comic Sans MS" panose="030F0702030302020204" pitchFamily="66" charset="0"/>
            </a:endParaRPr>
          </a:p>
        </p:txBody>
      </p:sp>
      <p:sp>
        <p:nvSpPr>
          <p:cNvPr id="21" name="文本框 20"/>
          <p:cNvSpPr txBox="1"/>
          <p:nvPr/>
        </p:nvSpPr>
        <p:spPr>
          <a:xfrm>
            <a:off x="9451930" y="18603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Conclusion</a:t>
            </a:r>
            <a:endParaRPr kumimoji="1" lang="zh-CN" altLang="en-US" sz="2200" b="1" dirty="0">
              <a:solidFill>
                <a:schemeClr val="bg1">
                  <a:lumMod val="50000"/>
                </a:schemeClr>
              </a:solidFill>
              <a:latin typeface="Comic Sans MS" panose="030F0702030302020204" pitchFamily="66" charset="0"/>
            </a:endParaRPr>
          </a:p>
        </p:txBody>
      </p:sp>
      <p:sp>
        <p:nvSpPr>
          <p:cNvPr id="287" name="文本框 286"/>
          <p:cNvSpPr txBox="1"/>
          <p:nvPr/>
        </p:nvSpPr>
        <p:spPr>
          <a:xfrm>
            <a:off x="407329" y="6061903"/>
            <a:ext cx="6624736" cy="368300"/>
          </a:xfrm>
          <a:prstGeom prst="rect">
            <a:avLst/>
          </a:prstGeom>
          <a:noFill/>
        </p:spPr>
        <p:txBody>
          <a:bodyPr wrap="square" rtlCol="0">
            <a:spAutoFit/>
          </a:bodyPr>
          <a:lstStyle/>
          <a:p>
            <a:pPr algn="ctr"/>
            <a:r>
              <a:rPr lang="en-US" altLang="zh-CN">
                <a:solidFill>
                  <a:srgbClr val="000000"/>
                </a:solidFill>
                <a:latin typeface="Comic Sans MS" panose="030F0702030302020204" pitchFamily="66" charset="0"/>
              </a:rPr>
              <a:t>Overview of FEDCG.</a:t>
            </a:r>
            <a:endParaRPr lang="en-US" altLang="zh-CN">
              <a:solidFill>
                <a:srgbClr val="000000"/>
              </a:solidFill>
              <a:latin typeface="Comic Sans MS" panose="030F0702030302020204" pitchFamily="66" charset="0"/>
            </a:endParaRPr>
          </a:p>
        </p:txBody>
      </p:sp>
      <p:pic>
        <p:nvPicPr>
          <p:cNvPr id="3" name="图片 2"/>
          <p:cNvPicPr>
            <a:picLocks noChangeAspect="1"/>
          </p:cNvPicPr>
          <p:nvPr>
            <p:custDataLst>
              <p:tags r:id="rId2"/>
            </p:custDataLst>
          </p:nvPr>
        </p:nvPicPr>
        <p:blipFill>
          <a:blip r:embed="rId3"/>
          <a:srcRect b="9385"/>
          <a:stretch>
            <a:fillRect/>
          </a:stretch>
        </p:blipFill>
        <p:spPr>
          <a:xfrm>
            <a:off x="407035" y="1104900"/>
            <a:ext cx="7589520" cy="4742180"/>
          </a:xfrm>
          <a:prstGeom prst="rect">
            <a:avLst/>
          </a:prstGeom>
        </p:spPr>
      </p:pic>
      <p:sp>
        <p:nvSpPr>
          <p:cNvPr id="4" name="文本框 3"/>
          <p:cNvSpPr txBox="1"/>
          <p:nvPr/>
        </p:nvSpPr>
        <p:spPr>
          <a:xfrm>
            <a:off x="7818755" y="1216025"/>
            <a:ext cx="3893820" cy="2042795"/>
          </a:xfrm>
          <a:prstGeom prst="rect">
            <a:avLst/>
          </a:prstGeom>
          <a:noFill/>
        </p:spPr>
        <p:txBody>
          <a:bodyPr wrap="square" rtlCol="0">
            <a:noAutofit/>
          </a:bodyPr>
          <a:p>
            <a:r>
              <a:rPr lang="zh-CN" altLang="en-US"/>
              <a:t>优势：</a:t>
            </a:r>
            <a:r>
              <a:rPr kumimoji="1" lang="en-US" altLang="zh-CN" dirty="0">
                <a:latin typeface="Calibri" panose="020F0502020204030204" pitchFamily="34" charset="0"/>
                <a:cs typeface="Calibri" panose="020F0502020204030204" pitchFamily="34" charset="0"/>
                <a:sym typeface="+mn-ea"/>
              </a:rPr>
              <a:t>FedCG没有暴露直接与原始数据接触的模型 (即Extractor)，因此客户端数据泄露的可能性显著降低。其次，服务器使用知识蒸馏（Hinton, Vinyals, and Dean 2015）聚合客户端的生成器和分类器，而无需访问任何公共数据。</a:t>
            </a:r>
            <a:endParaRPr kumimoji="1" lang="en-US" altLang="zh-CN" dirty="0">
              <a:latin typeface="Calibri" panose="020F0502020204030204" pitchFamily="34" charset="0"/>
              <a:cs typeface="Calibri" panose="020F0502020204030204" pitchFamily="34" charset="0"/>
              <a:sym typeface="+mn-ea"/>
            </a:endParaRPr>
          </a:p>
          <a:p>
            <a:endParaRPr kumimoji="1" lang="en-US" altLang="zh-CN" dirty="0">
              <a:latin typeface="Calibri" panose="020F0502020204030204" pitchFamily="34" charset="0"/>
              <a:cs typeface="Calibri" panose="020F0502020204030204" pitchFamily="34" charset="0"/>
              <a:sym typeface="+mn-ea"/>
            </a:endParaRPr>
          </a:p>
          <a:p>
            <a:r>
              <a:rPr kumimoji="1" lang="en-US" altLang="zh-CN" dirty="0">
                <a:latin typeface="Calibri" panose="020F0502020204030204" pitchFamily="34" charset="0"/>
                <a:cs typeface="Calibri" panose="020F0502020204030204" pitchFamily="34" charset="0"/>
                <a:sym typeface="+mn-ea"/>
              </a:rPr>
              <a:t>在</a:t>
            </a:r>
            <a:r>
              <a:rPr kumimoji="1" lang="en-US" altLang="zh-CN" dirty="0">
                <a:highlight>
                  <a:srgbClr val="FFFF00"/>
                </a:highlight>
                <a:latin typeface="Calibri" panose="020F0502020204030204" pitchFamily="34" charset="0"/>
                <a:cs typeface="Calibri" panose="020F0502020204030204" pitchFamily="34" charset="0"/>
                <a:sym typeface="+mn-ea"/>
              </a:rPr>
              <a:t>每轮</a:t>
            </a:r>
            <a:r>
              <a:rPr kumimoji="1" lang="en-US" altLang="zh-CN" dirty="0">
                <a:latin typeface="Calibri" panose="020F0502020204030204" pitchFamily="34" charset="0"/>
                <a:cs typeface="Calibri" panose="020F0502020204030204" pitchFamily="34" charset="0"/>
                <a:sym typeface="+mn-ea"/>
              </a:rPr>
              <a:t>FL通信中，每个客户端 i 上传其</a:t>
            </a:r>
            <a:r>
              <a:rPr kumimoji="1" lang="en-US" altLang="zh-CN" dirty="0">
                <a:highlight>
                  <a:srgbClr val="FFFF00"/>
                </a:highlight>
                <a:latin typeface="Calibri" panose="020F0502020204030204" pitchFamily="34" charset="0"/>
                <a:cs typeface="Calibri" panose="020F0502020204030204" pitchFamily="34" charset="0"/>
                <a:sym typeface="+mn-ea"/>
              </a:rPr>
              <a:t>生成器G_i 和分类器C_i </a:t>
            </a:r>
            <a:r>
              <a:rPr kumimoji="1" lang="en-US" altLang="zh-CN" dirty="0">
                <a:latin typeface="Calibri" panose="020F0502020204030204" pitchFamily="34" charset="0"/>
                <a:cs typeface="Calibri" panose="020F0502020204030204" pitchFamily="34" charset="0"/>
                <a:sym typeface="+mn-ea"/>
              </a:rPr>
              <a:t>到服务器；一旦本地训练完成，服务器应用知识蒸馏来构建全局生成器 G_g 和全局分类器 C_g 以增强隐私保护。接下来，客户端下载 G_g 和 C_g 以替换他们相应的本地模型，并开始下一轮迭代训练。在整个FedCG周期中，客户端与中央服务器的帮助下，协同训练了生成器和分类器。</a:t>
            </a:r>
            <a:endParaRPr kumimoji="1" lang="en-US" altLang="zh-CN" dirty="0">
              <a:latin typeface="Calibri" panose="020F0502020204030204" pitchFamily="34" charset="0"/>
              <a:cs typeface="Calibri" panose="020F0502020204030204" pitchFamily="34"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三角形 32"/>
          <p:cNvSpPr>
            <a:spLocks noChangeAspect="1"/>
          </p:cNvSpPr>
          <p:nvPr/>
        </p:nvSpPr>
        <p:spPr>
          <a:xfrm>
            <a:off x="6237622" y="602028"/>
            <a:ext cx="288000" cy="288000"/>
          </a:xfrm>
          <a:prstGeom prst="triangle">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0" y="746005"/>
            <a:ext cx="12192000" cy="144000"/>
          </a:xfrm>
          <a:prstGeom prst="rect">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upload_post_object_v2_857280309"/>
          <p:cNvPicPr>
            <a:picLocks noChangeAspect="1"/>
          </p:cNvPicPr>
          <p:nvPr/>
        </p:nvPicPr>
        <p:blipFill>
          <a:blip r:embed="rId1"/>
          <a:stretch>
            <a:fillRect/>
          </a:stretch>
        </p:blipFill>
        <p:spPr>
          <a:xfrm>
            <a:off x="11323941" y="25807"/>
            <a:ext cx="838288" cy="725831"/>
          </a:xfrm>
          <a:prstGeom prst="rect">
            <a:avLst/>
          </a:prstGeom>
        </p:spPr>
      </p:pic>
      <p:sp>
        <p:nvSpPr>
          <p:cNvPr id="16" name="文本框 15"/>
          <p:cNvSpPr txBox="1"/>
          <p:nvPr/>
        </p:nvSpPr>
        <p:spPr>
          <a:xfrm>
            <a:off x="2205990" y="186373"/>
            <a:ext cx="2894965"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Problem Definition</a:t>
            </a:r>
            <a:endParaRPr kumimoji="1" lang="en-US" altLang="zh-CN" sz="2200" b="1" dirty="0">
              <a:solidFill>
                <a:srgbClr val="7F7F7F"/>
              </a:solidFill>
              <a:latin typeface="Comic Sans MS" panose="030F0702030302020204" pitchFamily="66" charset="0"/>
            </a:endParaRPr>
          </a:p>
        </p:txBody>
      </p:sp>
      <p:sp>
        <p:nvSpPr>
          <p:cNvPr id="17" name="文本框 16"/>
          <p:cNvSpPr txBox="1"/>
          <p:nvPr/>
        </p:nvSpPr>
        <p:spPr>
          <a:xfrm>
            <a:off x="446202" y="186512"/>
            <a:ext cx="1872000"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Introduction</a:t>
            </a:r>
            <a:endParaRPr kumimoji="1" lang="zh-CN" altLang="en-US" sz="2200" b="1" dirty="0">
              <a:solidFill>
                <a:srgbClr val="7F7F7F"/>
              </a:solidFill>
              <a:latin typeface="Comic Sans MS" panose="030F0702030302020204" pitchFamily="66" charset="0"/>
            </a:endParaRPr>
          </a:p>
        </p:txBody>
      </p:sp>
      <p:sp>
        <p:nvSpPr>
          <p:cNvPr id="18" name="文本框 17"/>
          <p:cNvSpPr txBox="1"/>
          <p:nvPr/>
        </p:nvSpPr>
        <p:spPr>
          <a:xfrm>
            <a:off x="5010785" y="171768"/>
            <a:ext cx="2597150" cy="429895"/>
          </a:xfrm>
          <a:prstGeom prst="rect">
            <a:avLst/>
          </a:prstGeom>
          <a:noFill/>
        </p:spPr>
        <p:txBody>
          <a:bodyPr wrap="square" rtlCol="0" anchor="ctr">
            <a:spAutoFit/>
          </a:bodyPr>
          <a:lstStyle/>
          <a:p>
            <a:pPr algn="ctr"/>
            <a:r>
              <a:rPr kumimoji="1" lang="en-US" altLang="zh-CN" sz="2200" b="1" dirty="0">
                <a:solidFill>
                  <a:srgbClr val="000000"/>
                </a:solidFill>
                <a:latin typeface="Comic Sans MS" panose="030F0702030302020204" pitchFamily="66" charset="0"/>
              </a:rPr>
              <a:t>Proposed Method</a:t>
            </a:r>
            <a:endParaRPr kumimoji="1" lang="en-US" altLang="zh-CN" sz="2200" b="1" dirty="0">
              <a:solidFill>
                <a:srgbClr val="000000"/>
              </a:solidFill>
              <a:latin typeface="Comic Sans MS" panose="030F0702030302020204" pitchFamily="66" charset="0"/>
            </a:endParaRPr>
          </a:p>
        </p:txBody>
      </p:sp>
      <p:sp>
        <p:nvSpPr>
          <p:cNvPr id="20" name="文本框 19"/>
          <p:cNvSpPr txBox="1"/>
          <p:nvPr/>
        </p:nvSpPr>
        <p:spPr>
          <a:xfrm>
            <a:off x="7680531" y="17841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Experiment</a:t>
            </a:r>
            <a:endParaRPr kumimoji="1" lang="zh-CN" altLang="en-US" sz="2200" b="1" dirty="0">
              <a:solidFill>
                <a:schemeClr val="bg1">
                  <a:lumMod val="50000"/>
                </a:schemeClr>
              </a:solidFill>
              <a:latin typeface="Comic Sans MS" panose="030F0702030302020204" pitchFamily="66" charset="0"/>
            </a:endParaRPr>
          </a:p>
        </p:txBody>
      </p:sp>
      <p:sp>
        <p:nvSpPr>
          <p:cNvPr id="21" name="文本框 20"/>
          <p:cNvSpPr txBox="1"/>
          <p:nvPr/>
        </p:nvSpPr>
        <p:spPr>
          <a:xfrm>
            <a:off x="9451930" y="18603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Conclusion</a:t>
            </a:r>
            <a:endParaRPr kumimoji="1" lang="zh-CN" altLang="en-US" sz="2200" b="1" dirty="0">
              <a:solidFill>
                <a:schemeClr val="bg1">
                  <a:lumMod val="50000"/>
                </a:schemeClr>
              </a:solidFill>
              <a:latin typeface="Comic Sans MS" panose="030F0702030302020204" pitchFamily="66" charset="0"/>
            </a:endParaRPr>
          </a:p>
        </p:txBody>
      </p:sp>
      <p:sp>
        <p:nvSpPr>
          <p:cNvPr id="3" name="文本框 2"/>
          <p:cNvSpPr txBox="1"/>
          <p:nvPr userDrawn="1"/>
        </p:nvSpPr>
        <p:spPr>
          <a:xfrm>
            <a:off x="446261" y="1844758"/>
            <a:ext cx="11310941" cy="4795903"/>
          </a:xfrm>
          <a:prstGeom prst="rect">
            <a:avLst/>
          </a:prstGeom>
        </p:spPr>
        <p:txBody>
          <a:bodyPr wrap="square" rtlCol="0">
            <a:noAutofit/>
          </a:bodyPr>
          <a:lstStyle/>
          <a:p>
            <a:r>
              <a:rPr kumimoji="1" lang="en-US" altLang="zh-CN" sz="2000" dirty="0">
                <a:latin typeface="Calibri" panose="020F0502020204030204" pitchFamily="34" charset="0"/>
                <a:cs typeface="Calibri" panose="020F0502020204030204" pitchFamily="34" charset="0"/>
              </a:rPr>
              <a:t>FedCG将每个客户端的本地网络分解为私有特征提取器（extractor, E）和公共分类器（classifier,C），并将特征提取器保留在本地以保护隐私。每个客户端用一个生成器（generator,G）来拟合特征提取器的输出表征。</a:t>
            </a:r>
            <a:endParaRPr kumimoji="1" lang="en-US" altLang="zh-CN" sz="2000" dirty="0">
              <a:latin typeface="Calibri" panose="020F0502020204030204" pitchFamily="34" charset="0"/>
              <a:cs typeface="Calibri" panose="020F0502020204030204" pitchFamily="34" charset="0"/>
            </a:endParaRPr>
          </a:p>
          <a:p>
            <a:endParaRPr kumimoji="1" lang="en-US" altLang="zh-CN" sz="2000" dirty="0">
              <a:latin typeface="Calibri" panose="020F0502020204030204" pitchFamily="34" charset="0"/>
              <a:cs typeface="Calibri" panose="020F0502020204030204" pitchFamily="34" charset="0"/>
            </a:endParaRPr>
          </a:p>
          <a:p>
            <a:r>
              <a:rPr kumimoji="1" lang="en-US" altLang="zh-CN" sz="2000" dirty="0">
                <a:latin typeface="Calibri" panose="020F0502020204030204" pitchFamily="34" charset="0"/>
                <a:cs typeface="Calibri" panose="020F0502020204030204" pitchFamily="34" charset="0"/>
              </a:rPr>
              <a:t>在</a:t>
            </a:r>
            <a:r>
              <a:rPr lang="en-US" altLang="zh-CN" sz="2000" dirty="0">
                <a:solidFill>
                  <a:srgbClr val="000000"/>
                </a:solidFill>
                <a:latin typeface="Calibri" panose="020F0502020204030204" pitchFamily="34" charset="0"/>
                <a:ea typeface="Calibri" panose="020F0502020204030204" pitchFamily="34" charset="0"/>
                <a:cs typeface="Calibri" panose="020F0502020204030204" pitchFamily="34" charset="0"/>
              </a:rPr>
              <a:t>两阶段客户端更新中，首先利用从服务器下发的全局生成器来优化分类网络（包括特征提取器和分类器），然后再训练一个本地生成器来拟合特征提取器的输出表征，</a:t>
            </a:r>
            <a:endParaRPr lang="en-US" altLang="zh-CN"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altLang="zh-CN" sz="2000" dirty="0">
              <a:solidFill>
                <a:srgbClr val="000000"/>
              </a:solidFill>
              <a:latin typeface="Calibri" panose="020F0502020204030204" pitchFamily="34" charset="0"/>
              <a:ea typeface="Calibri" panose="020F0502020204030204" pitchFamily="34" charset="0"/>
              <a:cs typeface="Calibri" panose="020F0502020204030204" pitchFamily="34" charset="0"/>
              <a:sym typeface="+mn-ea"/>
            </a:endParaRPr>
          </a:p>
          <a:p>
            <a:endParaRPr lang="en-US" altLang="zh-CN" sz="2000" dirty="0">
              <a:solidFill>
                <a:srgbClr val="000000"/>
              </a:solidFill>
              <a:latin typeface="Calibri" panose="020F0502020204030204" pitchFamily="34" charset="0"/>
              <a:ea typeface="Calibri" panose="020F0502020204030204" pitchFamily="34" charset="0"/>
              <a:cs typeface="Calibri" panose="020F0502020204030204" pitchFamily="34" charset="0"/>
              <a:sym typeface="+mn-ea"/>
            </a:endParaRPr>
          </a:p>
          <a:p>
            <a:endParaRPr lang="en-US" altLang="zh-CN" sz="2000" dirty="0">
              <a:solidFill>
                <a:srgbClr val="000000"/>
              </a:solidFill>
              <a:latin typeface="Calibri" panose="020F0502020204030204" pitchFamily="34" charset="0"/>
              <a:ea typeface="Calibri" panose="020F0502020204030204" pitchFamily="34" charset="0"/>
              <a:cs typeface="Calibri" panose="020F0502020204030204" pitchFamily="34" charset="0"/>
              <a:sym typeface="+mn-ea"/>
            </a:endParaRPr>
          </a:p>
          <a:p>
            <a:r>
              <a:rPr lang="en-US" altLang="zh-CN" sz="2000" dirty="0">
                <a:solidFill>
                  <a:srgbClr val="000000"/>
                </a:solidFill>
                <a:latin typeface="Calibri" panose="020F0502020204030204" pitchFamily="34" charset="0"/>
                <a:ea typeface="Calibri" panose="020F0502020204030204" pitchFamily="34" charset="0"/>
                <a:cs typeface="Calibri" panose="020F0502020204030204" pitchFamily="34" charset="0"/>
                <a:sym typeface="+mn-ea"/>
              </a:rPr>
              <a:t>用这个本地生成器来代替特征提取器, 在服务器端聚合所有客户端的知识同时保护数据隐私。</a:t>
            </a:r>
            <a:endParaRPr lang="en-US" altLang="zh-CN"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altLang="zh-CN"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altLang="zh-CN"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图片 3" descr="upload_post_object_v2_304173346"/>
          <p:cNvPicPr>
            <a:picLocks noChangeAspect="1"/>
          </p:cNvPicPr>
          <p:nvPr/>
        </p:nvPicPr>
        <p:blipFill>
          <a:blip r:embed="rId2"/>
          <a:stretch>
            <a:fillRect/>
          </a:stretch>
        </p:blipFill>
        <p:spPr>
          <a:xfrm>
            <a:off x="446142" y="1197271"/>
            <a:ext cx="423470" cy="553792"/>
          </a:xfrm>
          <a:prstGeom prst="rect">
            <a:avLst/>
          </a:prstGeom>
        </p:spPr>
      </p:pic>
      <p:sp>
        <p:nvSpPr>
          <p:cNvPr id="5" name="文本框 4"/>
          <p:cNvSpPr txBox="1"/>
          <p:nvPr/>
        </p:nvSpPr>
        <p:spPr>
          <a:xfrm>
            <a:off x="869612" y="1237222"/>
            <a:ext cx="7170604" cy="460375"/>
          </a:xfrm>
          <a:prstGeom prst="rect">
            <a:avLst/>
          </a:prstGeom>
        </p:spPr>
        <p:txBody>
          <a:bodyPr wrap="square" rtlCol="0">
            <a:spAutoFit/>
          </a:bodyPr>
          <a:lstStyle/>
          <a:p>
            <a:r>
              <a:rPr kumimoji="1" lang="zh-CN" altLang="en-US" sz="2400" dirty="0">
                <a:solidFill>
                  <a:srgbClr val="000000"/>
                </a:solidFill>
                <a:latin typeface="Comic Sans MS" panose="030F0702030302020204" pitchFamily="66" charset="0"/>
              </a:rPr>
              <a:t>训练步骤：</a:t>
            </a:r>
            <a:r>
              <a:rPr kumimoji="1" lang="en-US" altLang="zh-CN" sz="2400" dirty="0">
                <a:solidFill>
                  <a:srgbClr val="000000"/>
                </a:solidFill>
                <a:latin typeface="Comic Sans MS" panose="030F0702030302020204" pitchFamily="66" charset="0"/>
              </a:rPr>
              <a:t>1.</a:t>
            </a:r>
            <a:r>
              <a:rPr kumimoji="1" lang="zh-CN" altLang="en-US" sz="2400" dirty="0">
                <a:solidFill>
                  <a:srgbClr val="000000"/>
                </a:solidFill>
                <a:latin typeface="Comic Sans MS" panose="030F0702030302020204" pitchFamily="66" charset="0"/>
              </a:rPr>
              <a:t>Two-stage Client Update</a:t>
            </a:r>
            <a:endParaRPr kumimoji="1" lang="zh-CN" altLang="en-US" sz="2400" dirty="0">
              <a:solidFill>
                <a:srgbClr val="000000"/>
              </a:solidFill>
              <a:latin typeface="Comic Sans MS" panose="030F0702030302020204" pitchFamily="66" charset="0"/>
            </a:endParaRPr>
          </a:p>
        </p:txBody>
      </p:sp>
      <p:pic>
        <p:nvPicPr>
          <p:cNvPr id="12" name="图片 11"/>
          <p:cNvPicPr/>
          <p:nvPr>
            <p:custDataLst>
              <p:tags r:id="rId3"/>
            </p:custDataLst>
          </p:nvPr>
        </p:nvPicPr>
        <p:blipFill>
          <a:blip r:embed="rId4"/>
          <a:stretch>
            <a:fillRect/>
          </a:stretch>
        </p:blipFill>
        <p:spPr>
          <a:xfrm>
            <a:off x="4943158" y="3789045"/>
            <a:ext cx="2257425" cy="647700"/>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8.xml><?xml version="1.0" encoding="utf-8"?>
<p:tagLst xmlns:p="http://schemas.openxmlformats.org/presentationml/2006/main">
  <p:tag name="KSO_WPP_MARK_KEY" val="7aecd5d9-4e3f-46c6-9f40-c76196cf84c6"/>
  <p:tag name="COMMONDATA" val="eyJoZGlkIjoiNjFlNjI5YTU5OWE0Mjg4NmI0YjdkOWI4ODA2MzlkN2EifQ=="/>
  <p:tag name="commondata" val="eyJoZGlkIjoiNGQ5NzFlOTY2NWM2ZWY5M2UzN2EzMjEyZDFhNWY1NGEifQ=="/>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s t a n d a l o n e = " y e s " ? > < s : c u s t o m D a t a   x m l n s = " h t t p : / / w w w . w p s . c n / o f f i c e D o c u m e n t / 2 0 1 3 / w p s C u s t o m D a t a "   x m l n s : s = " h t t p : / / w w w . w p s . c n / o f f i c e D o c u m e n t / 2 0 1 3 / w p s C u s t o m D a t a " > < e x t o b j s > < e x t o b j   n a m e = " E 6 5 7 1 1 9 C - 6 9 8 2 - 4 2 1 D - 8 B A 7 - E 7 4 D E B 7 0 A 7 D A - 1 " > < e x t o b j d a t a   t y p e = " E 6 5 7 1 1 9 C - 6 9 8 2 - 4 2 1 D - 8 B A 7 - E 7 4 D E B 7 0 A 7 D A "   d a t a = " e w o J I k x h d G V 4 U 3 R y I i A 6 I C J 7 e H 1 f e 3 V z f S I K f Q o = " / > < / e x t o b j > < e x t o b j   n a m e = " E 6 5 7 1 1 9 C - 6 9 8 2 - 4 2 1 D - 8 B A 7 - E 7 4 D E B 7 0 A 7 D A - 2 " > < e x t o b j d a t a   t y p e = " E 6 5 7 1 1 9 C - 6 9 8 2 - 4 2 1 D - 8 B A 7 - E 7 4 D E B 7 0 A 7 D A "   d a t a = " e w o J I k x h d G V 4 U 3 R y I i A 6 I C J Y I D 0 g X F x s Z W Z 0 I F t 7 e 3 h 9 X 3 t 1 c 3 1 9 X F x y a W d o d C B d I g p 9 C g = = " / > < / e x t o b j > < e x t o b j   n a m e = " E 6 5 7 1 1 9 C - 6 9 8 2 - 4 2 1 D - 8 B A 7 - E 7 4 D E B 7 0 A 7 D A - 3 " > < e x t o b j d a t a   t y p e = " E 6 5 7 1 1 9 C - 6 9 8 2 - 4 2 1 D - 8 B A 7 - E 7 4 D E B 7 0 A 7 D A "   d a t a = " e w o J I k x h d G V 4 U 3 R y I i A 6 I C J 7 e H 1 f e 3 V z f S I K f Q o = " / > < / e x t o b j > < e x t o b j   n a m e = " E 6 5 7 1 1 9 C - 6 9 8 2 - 4 2 1 D - 8 B A 7 - E 7 4 D E B 7 0 A 7 D A - 4 " > < e x t o b j d a t a   t y p e = " E 6 5 7 1 1 9 C - 6 9 8 2 - 4 2 1 D - 8 B A 7 - E 7 4 D E B 7 0 A 7 D A "   d a t a = " e w o J I k x h d G V 4 U 3 R y I i A 6 I C J Q P U 5 v Z G U y V m V j K E c p I g p 9 C g = = " / > < / e x t o b j > < e x t o b j   n a m e = " E 6 5 7 1 1 9 C - 6 9 8 2 - 4 2 1 D - 8 B A 7 - E 7 4 D E B 7 0 A 7 D A - 5 " > < e x t o b j d a t a   t y p e = " E 6 5 7 1 1 9 C - 6 9 8 2 - 4 2 1 D - 8 B A 7 - E 7 4 D E B 7 0 A 7 D A "   d a t a = " e w o J I k x h d G V 4 U 3 R y I i A 6 I C J k a X N 0 K H t 1 f V 9 7 a X 0 s e 3 V 9 X 3 t q f S k 9 e + K I p X t w f V 9 7 a X 0 t e 3 B 9 X 3 t q f e K I p X 1 f e z J 9 P V x c c 3 F y d H t c X H R l e H R z d H l s Z V x c c 3 V t X 3 t r P T F 9 X n t u f X t 7 X F x s Z W Z 0 I C h 7 e 3 B 9 X 3 t p L G t 9 L X t w f V 9 7 a i x r f X 1 c X H J p Z 2 h 0 I C l 9 X n s y f X 1 9 I g p 9 C g = = " / > < / e x t o b j > < e x t o b j   n a m e = " E 6 5 7 1 1 9 C - 6 9 8 2 - 4 2 1 D - 8 B A 7 - E 7 4 D E B 7 0 A 7 D A - 6 " > < e x t o b j d a t a   t y p e = " E 6 5 7 1 1 9 C - 6 9 8 2 - 4 2 1 D - 8 B A 7 - E 7 4 D E B 7 0 A 7 D A "   d a t a = " e w o J I k x h d G V 4 U 3 R y I i A 6 I C J 7 c H 1 f e 2 l 9 I g p 9 C g = = " / > < / e x t o b j > < e x t o b j   n a m e = " E 6 5 7 1 1 9 C - 6 9 8 2 - 4 2 1 D - 8 B A 7 - E 7 4 D E B 7 0 A 7 D A - 7 " > < e x t o b j d a t a   t y p e = " E 6 5 7 1 1 9 C - 6 9 8 2 - 4 2 1 D - 8 B A 7 - E 7 4 D E B 7 0 A 7 D A "   d a t a = " e w o J I k x h d G V 4 U 3 R y I i A 6 I C J 7 c H 1 f e 2 p 9 I g p 9 C g = = " / > < / e x t o b j > < e x t o b j   n a m e = " E 6 5 7 1 1 9 C - 6 9 8 2 - 4 2 1 D - 8 B A 7 - E 7 4 D E B 7 0 A 7 D A - 8 " > < e x t o b j d a t a   t y p e = " E 6 5 7 1 1 9 C - 6 9 8 2 - 4 2 1 D - 8 B A 7 - E 7 4 D E B 7 0 A 7 D A "   d a t a = " e w o J I k x h d G V 4 U 3 R y I i A 6 I C J 7 R H 1 f e 2 l 9 I g p 9 C g = = " / > < / e x t o b j > < e x t o b j   n a m e = " E 6 5 7 1 1 9 C - 6 9 8 2 - 4 2 1 D - 8 B A 7 - E 7 4 D E B 7 0 A 7 D A - 9 " > < e x t o b j d a t a   t y p e = " E 6 5 7 1 1 9 C - 6 9 8 2 - 4 2 1 D - 8 B A 7 - E 7 4 D E B 7 0 A 7 D A "   d a t a = " e w o J I k x h d G V 4 U 3 R y I i A 6 I C J 7 R H 1 f e 2 p 9 I g p 9 C g = = " / > < / e x t o b j > < e x t o b j   n a m e = " E 6 5 7 1 1 9 C - 6 9 8 2 - 4 2 1 D - 8 B A 7 - E 7 4 D E B 7 0 A 7 D A - 1 0 " > < e x t o b j d a t a   t y p e = " E 6 5 7 1 1 9 C - 6 9 8 2 - 4 2 1 D - 8 B A 7 - E 7 4 D E B 7 0 A 7 D A "   d a t a = " e w o J I k x h d G V 4 U 3 R y I i A 6 I C J 7 R H 1 f e 2 l 9 I g p 9 C g = = " / > < / e x t o b j > < / e x t o b j s > < / s : c u s t o m D a t a > 
</file>

<file path=customXml/itemProps7.xml><?xml version="1.0" encoding="utf-8"?>
<ds:datastoreItem xmlns:ds="http://schemas.openxmlformats.org/officeDocument/2006/customXml" ds:itemID="{2311116B-16A2-4035-B2BE-D376C81CFE15}">
  <ds:schemaRefs/>
</ds:datastoreItem>
</file>

<file path=docProps/app.xml><?xml version="1.0" encoding="utf-8"?>
<Properties xmlns="http://schemas.openxmlformats.org/officeDocument/2006/extended-properties" xmlns:vt="http://schemas.openxmlformats.org/officeDocument/2006/docPropsVTypes">
  <TotalTime>0</TotalTime>
  <Words>1795</Words>
  <Application>WPS 演示</Application>
  <PresentationFormat>宽屏</PresentationFormat>
  <Paragraphs>124</Paragraphs>
  <Slides>11</Slides>
  <Notes>27</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11</vt:i4>
      </vt:variant>
    </vt:vector>
  </HeadingPairs>
  <TitlesOfParts>
    <vt:vector size="28" baseType="lpstr">
      <vt:lpstr>Arial</vt:lpstr>
      <vt:lpstr>宋体</vt:lpstr>
      <vt:lpstr>Wingdings</vt:lpstr>
      <vt:lpstr>Comic Sans MS</vt:lpstr>
      <vt:lpstr>微软雅黑</vt:lpstr>
      <vt:lpstr>Hei</vt:lpstr>
      <vt:lpstr>Menlo Regular</vt:lpstr>
      <vt:lpstr>-apple-system</vt:lpstr>
      <vt:lpstr>Segoe Print</vt:lpstr>
      <vt:lpstr>Open Sans</vt:lpstr>
      <vt:lpstr>PingFang SC</vt:lpstr>
      <vt:lpstr>Calibri</vt:lpstr>
      <vt:lpstr>Times New Roman</vt:lpstr>
      <vt:lpstr>等线</vt:lpstr>
      <vt:lpstr>Arial Unicode MS</vt:lpstr>
      <vt:lpstr>等线 Light</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黎钰晖</dc:creator>
  <cp:lastModifiedBy>西柚°</cp:lastModifiedBy>
  <cp:revision>590</cp:revision>
  <dcterms:created xsi:type="dcterms:W3CDTF">2023-06-30T05:26:00Z</dcterms:created>
  <dcterms:modified xsi:type="dcterms:W3CDTF">2024-02-08T07:13:53Z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2052-12.1.0.16250</vt:lpwstr>
  </property>
  <property fmtid="{D5CDD505-2E9C-101B-9397-08002B2CF9AE}" pid="3" name="ICV">
    <vt:lpwstr/>
  </property>
</Properties>
</file>