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6.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597" r:id="rId3"/>
    <p:sldId id="688" r:id="rId5"/>
    <p:sldId id="736" r:id="rId6"/>
    <p:sldId id="740" r:id="rId7"/>
    <p:sldId id="734" r:id="rId8"/>
    <p:sldId id="735" r:id="rId9"/>
    <p:sldId id="737" r:id="rId10"/>
    <p:sldId id="733" r:id="rId11"/>
    <p:sldId id="738" r:id="rId12"/>
    <p:sldId id="739" r:id="rId13"/>
    <p:sldId id="617" r:id="rId14"/>
    <p:sldId id="679" r:id="rId15"/>
    <p:sldId id="689" r:id="rId16"/>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9" userDrawn="1">
          <p15:clr>
            <a:srgbClr val="A4A3A4"/>
          </p15:clr>
        </p15:guide>
        <p15:guide id="2" pos="3840" userDrawn="1">
          <p15:clr>
            <a:srgbClr val="A4A3A4"/>
          </p15:clr>
        </p15:guide>
        <p15:guide id="3" pos="414" userDrawn="1">
          <p15:clr>
            <a:srgbClr val="A4A3A4"/>
          </p15:clr>
        </p15:guide>
        <p15:guide id="4" pos="548" userDrawn="1">
          <p15:clr>
            <a:srgbClr val="A4A3A4"/>
          </p15:clr>
        </p15:guide>
        <p15:guide id="5" orient="horz" pos="1075" userDrawn="1">
          <p15:clr>
            <a:srgbClr val="A4A3A4"/>
          </p15:clr>
        </p15:guide>
        <p15:guide id="6" orient="horz" pos="55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黎钰晖" initials="黎钰晖"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549"/>
    <a:srgbClr val="C2262B"/>
    <a:srgbClr val="CE4C52"/>
    <a:srgbClr val="CC454A"/>
    <a:srgbClr val="7F7F7F"/>
    <a:srgbClr val="C226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8" autoAdjust="0"/>
    <p:restoredTop sz="96940" autoAdjust="0"/>
  </p:normalViewPr>
  <p:slideViewPr>
    <p:cSldViewPr snapToObjects="1" showGuides="1">
      <p:cViewPr>
        <p:scale>
          <a:sx n="125" d="100"/>
          <a:sy n="125" d="100"/>
        </p:scale>
        <p:origin x="682" y="192"/>
      </p:cViewPr>
      <p:guideLst>
        <p:guide orient="horz" pos="799"/>
        <p:guide pos="3840"/>
        <p:guide pos="414"/>
        <p:guide pos="548"/>
        <p:guide orient="horz" pos="1075"/>
        <p:guide orient="horz" pos="556"/>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7.xml"/><Relationship Id="rId21" Type="http://schemas.openxmlformats.org/officeDocument/2006/relationships/customXml" Target="../customXml/item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96FF5-E657-7748-A5FF-BF4A71B50E4D}"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53263-A727-CA4B-B39B-DB32D94897D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11111"/>
              </a:solidFill>
              <a:effectLst/>
              <a:latin typeface="-apple-system"/>
            </a:endParaRPr>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11111"/>
              </a:solidFill>
              <a:effectLst/>
              <a:latin typeface="-apple-system"/>
            </a:endParaRPr>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a:stretch>
            <a:fillRect/>
          </a:stretch>
        </p:blipFill>
        <p:spPr>
          <a:xfrm>
            <a:off x="10544117" y="84715"/>
            <a:ext cx="1485961" cy="1473880"/>
          </a:xfrm>
          <a:prstGeom prst="rect">
            <a:avLst/>
          </a:prstGeom>
        </p:spPr>
      </p:pic>
      <p:sp>
        <p:nvSpPr>
          <p:cNvPr id="15" name="矩形 14"/>
          <p:cNvSpPr/>
          <p:nvPr userDrawn="1"/>
        </p:nvSpPr>
        <p:spPr>
          <a:xfrm>
            <a:off x="1" y="1800224"/>
            <a:ext cx="12192000" cy="3971925"/>
          </a:xfrm>
          <a:prstGeom prst="rect">
            <a:avLst/>
          </a:prstGeom>
          <a:solidFill>
            <a:srgbClr val="C2262C">
              <a:alpha val="85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6" name="文本框 15"/>
          <p:cNvSpPr txBox="1"/>
          <p:nvPr userDrawn="1"/>
        </p:nvSpPr>
        <p:spPr>
          <a:xfrm>
            <a:off x="5" y="2488209"/>
            <a:ext cx="12191999" cy="707886"/>
          </a:xfrm>
          <a:prstGeom prst="rect">
            <a:avLst/>
          </a:prstGeom>
          <a:noFill/>
        </p:spPr>
        <p:txBody>
          <a:bodyPr wrap="square" rtlCol="0">
            <a:spAutoFit/>
          </a:bodyPr>
          <a:lstStyle/>
          <a:p>
            <a:pPr algn="ctr"/>
            <a:r>
              <a:rPr kumimoji="1" lang="en-US" altLang="zh-CN" sz="4000" dirty="0">
                <a:solidFill>
                  <a:schemeClr val="bg1"/>
                </a:solidFill>
                <a:latin typeface="Comic Sans MS" panose="030F0702030302020204" pitchFamily="66" charset="0"/>
                <a:ea typeface="微软雅黑" panose="020B0503020204020204" pitchFamily="34" charset="-122"/>
              </a:rPr>
              <a:t>Title</a:t>
            </a:r>
            <a:endParaRPr kumimoji="1" sz="4000" dirty="0">
              <a:solidFill>
                <a:schemeClr val="bg1"/>
              </a:solidFill>
              <a:latin typeface="Comic Sans MS" panose="030F0702030302020204" pitchFamily="66" charset="0"/>
              <a:ea typeface="微软雅黑" panose="020B0503020204020204" pitchFamily="34" charset="-122"/>
            </a:endParaRPr>
          </a:p>
        </p:txBody>
      </p:sp>
      <p:sp>
        <p:nvSpPr>
          <p:cNvPr id="17" name="文本框 16"/>
          <p:cNvSpPr txBox="1"/>
          <p:nvPr userDrawn="1"/>
        </p:nvSpPr>
        <p:spPr>
          <a:xfrm>
            <a:off x="1" y="4952763"/>
            <a:ext cx="12191999" cy="369332"/>
          </a:xfrm>
          <a:prstGeom prst="rect">
            <a:avLst/>
          </a:prstGeom>
          <a:noFill/>
        </p:spPr>
        <p:txBody>
          <a:bodyPr wrap="square" rtlCol="0">
            <a:spAutoFit/>
          </a:bodyPr>
          <a:lstStyle/>
          <a:p>
            <a:pPr algn="ctr"/>
            <a:r>
              <a:rPr kumimoji="1" lang="en-US" altLang="zh-CN" dirty="0">
                <a:solidFill>
                  <a:schemeClr val="bg1"/>
                </a:solidFill>
                <a:latin typeface="Comic Sans MS" panose="030F0702030302020204" pitchFamily="66" charset="0"/>
                <a:ea typeface="Hei" pitchFamily="2" charset="-122"/>
              </a:rPr>
              <a:t>Speaker</a:t>
            </a:r>
            <a:r>
              <a:rPr kumimoji="1" lang="en-US" dirty="0">
                <a:solidFill>
                  <a:schemeClr val="bg1"/>
                </a:solidFill>
                <a:latin typeface="Comic Sans MS" panose="030F0702030302020204" pitchFamily="66" charset="0"/>
                <a:ea typeface="Hei" pitchFamily="2" charset="-122"/>
              </a:rPr>
              <a:t>:</a:t>
            </a:r>
            <a:r>
              <a:rPr kumimoji="1" lang="zh-CN" altLang="en-US" dirty="0">
                <a:solidFill>
                  <a:schemeClr val="bg1"/>
                </a:solidFill>
                <a:latin typeface="Comic Sans MS" panose="030F0702030302020204" pitchFamily="66" charset="0"/>
                <a:ea typeface="Hei" pitchFamily="2" charset="-122"/>
              </a:rPr>
              <a:t> </a:t>
            </a:r>
            <a:endParaRPr kumimoji="1" dirty="0">
              <a:solidFill>
                <a:schemeClr val="bg1"/>
              </a:solidFill>
              <a:latin typeface="Comic Sans MS" panose="030F0702030302020204" pitchFamily="66" charset="0"/>
              <a:ea typeface="Hei" pitchFamily="2" charset="-122"/>
            </a:endParaRPr>
          </a:p>
        </p:txBody>
      </p:sp>
      <p:sp>
        <p:nvSpPr>
          <p:cNvPr id="18" name="文本框 17"/>
          <p:cNvSpPr txBox="1"/>
          <p:nvPr userDrawn="1"/>
        </p:nvSpPr>
        <p:spPr>
          <a:xfrm>
            <a:off x="1711235" y="6488671"/>
            <a:ext cx="10480770" cy="369332"/>
          </a:xfrm>
          <a:prstGeom prst="rect">
            <a:avLst/>
          </a:prstGeom>
          <a:noFill/>
        </p:spPr>
        <p:txBody>
          <a:bodyPr wrap="square" rtlCol="0">
            <a:spAutoFit/>
          </a:bodyPr>
          <a:lstStyle/>
          <a:p>
            <a:pPr algn="r"/>
            <a:r>
              <a:rPr lang="en-US" altLang="zh-CN" dirty="0">
                <a:latin typeface="Comic Sans MS" panose="030F0702030302020204" pitchFamily="66" charset="0"/>
                <a:cs typeface="Menlo Regular" panose="020B0609030804020204" charset="0"/>
              </a:rPr>
              <a:t>Journal:</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IF=</a:t>
            </a:r>
            <a:r>
              <a:rPr lang="zh-CN" altLang="en-US" dirty="0">
                <a:latin typeface="Comic Sans MS" panose="030F0702030302020204" pitchFamily="66" charset="0"/>
                <a:cs typeface="Menlo Regular" panose="020B0609030804020204" charset="0"/>
              </a:rPr>
              <a:t>***</a:t>
            </a:r>
            <a:r>
              <a:rPr lang="en-US" altLang="zh-CN" dirty="0">
                <a:latin typeface="Comic Sans MS" panose="030F0702030302020204" pitchFamily="66" charset="0"/>
                <a:cs typeface="Menlo Regular" panose="020B0609030804020204" charset="0"/>
              </a:rPr>
              <a:t>,</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SCI</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1,</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TOP</a:t>
            </a:r>
            <a:endParaRPr lang="en-US" altLang="zh-CN" dirty="0">
              <a:latin typeface="Comic Sans MS" panose="030F0702030302020204" pitchFamily="66" charset="0"/>
              <a:cs typeface="Menlo Regular" panose="020B0609030804020204" charset="0"/>
            </a:endParaRPr>
          </a:p>
        </p:txBody>
      </p:sp>
      <p:sp>
        <p:nvSpPr>
          <p:cNvPr id="19" name="文本框 18"/>
          <p:cNvSpPr txBox="1"/>
          <p:nvPr userDrawn="1"/>
        </p:nvSpPr>
        <p:spPr>
          <a:xfrm>
            <a:off x="4" y="5322095"/>
            <a:ext cx="12191999" cy="369332"/>
          </a:xfrm>
          <a:prstGeom prst="rect">
            <a:avLst/>
          </a:prstGeom>
          <a:noFill/>
        </p:spPr>
        <p:txBody>
          <a:bodyPr wrap="square" rtlCol="0">
            <a:spAutoFit/>
          </a:bodyPr>
          <a:lstStyle/>
          <a:p>
            <a:pPr algn="ctr"/>
            <a:r>
              <a:rPr kumimoji="1" lang="en-US" altLang="zh-CN" dirty="0">
                <a:solidFill>
                  <a:schemeClr val="bg1"/>
                </a:solidFill>
                <a:latin typeface="Comic Sans MS" panose="030F0702030302020204" pitchFamily="66" charset="0"/>
                <a:ea typeface="Hei" pitchFamily="2" charset="-122"/>
              </a:rPr>
              <a:t>Team</a:t>
            </a:r>
            <a:r>
              <a:rPr kumimoji="1" lang="zh-CN" altLang="en-US" dirty="0">
                <a:solidFill>
                  <a:schemeClr val="bg1"/>
                </a:solidFill>
                <a:latin typeface="Comic Sans MS" panose="030F0702030302020204" pitchFamily="66" charset="0"/>
                <a:ea typeface="Hei" pitchFamily="2" charset="-122"/>
              </a:rPr>
              <a:t> </a:t>
            </a:r>
            <a:r>
              <a:rPr kumimoji="1" lang="en-US" altLang="zh-CN" dirty="0">
                <a:solidFill>
                  <a:schemeClr val="bg1"/>
                </a:solidFill>
                <a:latin typeface="Comic Sans MS" panose="030F0702030302020204" pitchFamily="66" charset="0"/>
                <a:ea typeface="Hei" pitchFamily="2" charset="-122"/>
              </a:rPr>
              <a:t>Members</a:t>
            </a:r>
            <a:r>
              <a:rPr kumimoji="1" lang="en-US" dirty="0">
                <a:solidFill>
                  <a:schemeClr val="bg1"/>
                </a:solidFill>
                <a:latin typeface="Comic Sans MS" panose="030F0702030302020204" pitchFamily="66" charset="0"/>
                <a:ea typeface="Hei" pitchFamily="2" charset="-122"/>
              </a:rPr>
              <a:t>:</a:t>
            </a:r>
            <a:r>
              <a:rPr kumimoji="1" lang="zh-CN" altLang="en-US" dirty="0">
                <a:solidFill>
                  <a:schemeClr val="bg1"/>
                </a:solidFill>
                <a:latin typeface="Comic Sans MS" panose="030F0702030302020204" pitchFamily="66" charset="0"/>
                <a:ea typeface="Hei" pitchFamily="2" charset="-122"/>
              </a:rPr>
              <a:t> </a:t>
            </a:r>
            <a:endParaRPr kumimoji="1" dirty="0">
              <a:solidFill>
                <a:schemeClr val="bg1"/>
              </a:solidFill>
              <a:latin typeface="Comic Sans MS" panose="030F0702030302020204" pitchFamily="66" charset="0"/>
              <a:ea typeface="Hei" pitchFamily="2" charset="-122"/>
            </a:endParaRPr>
          </a:p>
        </p:txBody>
      </p:sp>
      <p:sp>
        <p:nvSpPr>
          <p:cNvPr id="20" name="文本框 19"/>
          <p:cNvSpPr txBox="1"/>
          <p:nvPr userDrawn="1"/>
        </p:nvSpPr>
        <p:spPr>
          <a:xfrm>
            <a:off x="1" y="3786186"/>
            <a:ext cx="12191999" cy="923330"/>
          </a:xfrm>
          <a:prstGeom prst="rect">
            <a:avLst/>
          </a:prstGeom>
          <a:noFill/>
        </p:spPr>
        <p:txBody>
          <a:bodyPr wrap="square" rtlCol="0">
            <a:spAutoFit/>
          </a:bodyPr>
          <a:lstStyle/>
          <a:p>
            <a:pPr algn="ctr"/>
            <a:r>
              <a:rPr kumimoji="1" lang="en-US" altLang="zh-CN" baseline="0" dirty="0">
                <a:solidFill>
                  <a:schemeClr val="bg1"/>
                </a:solidFill>
                <a:latin typeface="微软雅黑" panose="020B0503020204020204" pitchFamily="34" charset="-122"/>
                <a:ea typeface="微软雅黑" panose="020B0503020204020204" pitchFamily="34" charset="-122"/>
              </a:rPr>
              <a:t>Author</a:t>
            </a:r>
            <a:r>
              <a:rPr kumimoji="1" lang="en-US" altLang="zh-CN" baseline="30000" dirty="0">
                <a:solidFill>
                  <a:schemeClr val="bg1"/>
                </a:solidFill>
                <a:latin typeface="微软雅黑" panose="020B0503020204020204" pitchFamily="34" charset="-122"/>
                <a:ea typeface="微软雅黑" panose="020B0503020204020204" pitchFamily="34" charset="-122"/>
              </a:rPr>
              <a:t>1,2</a:t>
            </a:r>
            <a:endParaRPr kumimoji="1" lang="en-US" altLang="zh-CN" baseline="30000" dirty="0">
              <a:solidFill>
                <a:schemeClr val="bg1"/>
              </a:solidFill>
              <a:latin typeface="微软雅黑" panose="020B0503020204020204" pitchFamily="34" charset="-122"/>
              <a:ea typeface="微软雅黑" panose="020B0503020204020204" pitchFamily="34" charset="-122"/>
            </a:endParaRPr>
          </a:p>
          <a:p>
            <a:pPr algn="ctr"/>
            <a:r>
              <a:rPr kumimoji="1" lang="en-US" altLang="zh-CN" baseline="30000" dirty="0">
                <a:solidFill>
                  <a:schemeClr val="bg1"/>
                </a:solidFill>
                <a:latin typeface="微软雅黑" panose="020B0503020204020204" pitchFamily="34" charset="-122"/>
                <a:ea typeface="微软雅黑" panose="020B0503020204020204" pitchFamily="34" charset="-122"/>
              </a:rPr>
              <a:t>1</a:t>
            </a:r>
            <a:r>
              <a:rPr kumimoji="1" lang="en-US" altLang="zh-CN" dirty="0">
                <a:solidFill>
                  <a:schemeClr val="bg1"/>
                </a:solidFill>
                <a:latin typeface="微软雅黑" panose="020B0503020204020204" pitchFamily="34" charset="-122"/>
                <a:ea typeface="微软雅黑" panose="020B0503020204020204" pitchFamily="34" charset="-122"/>
              </a:rPr>
              <a:t>College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of</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Computer</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Science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and</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Electronic</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Engineering,</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Hunan</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University</a:t>
            </a:r>
            <a:endParaRPr kumimoji="1" lang="en-US" altLang="zh-CN" dirty="0">
              <a:solidFill>
                <a:schemeClr val="bg1"/>
              </a:solidFill>
              <a:latin typeface="微软雅黑" panose="020B0503020204020204" pitchFamily="34" charset="-122"/>
              <a:ea typeface="微软雅黑" panose="020B0503020204020204" pitchFamily="34" charset="-122"/>
            </a:endParaRPr>
          </a:p>
          <a:p>
            <a:pPr algn="ctr"/>
            <a:r>
              <a:rPr kumimoji="1" lang="en-US" altLang="zh-CN" baseline="30000" dirty="0">
                <a:solidFill>
                  <a:schemeClr val="bg1"/>
                </a:solidFill>
                <a:latin typeface="微软雅黑" panose="020B0503020204020204" pitchFamily="34" charset="-122"/>
                <a:ea typeface="微软雅黑" panose="020B0503020204020204" pitchFamily="34" charset="-122"/>
              </a:rPr>
              <a:t>2</a:t>
            </a:r>
            <a:r>
              <a:rPr kumimoji="1" lang="en-US" altLang="zh-CN" dirty="0">
                <a:solidFill>
                  <a:schemeClr val="bg1"/>
                </a:solidFill>
                <a:latin typeface="微软雅黑" panose="020B0503020204020204" pitchFamily="34" charset="-122"/>
                <a:ea typeface="微软雅黑" panose="020B0503020204020204" pitchFamily="34" charset="-122"/>
              </a:rPr>
              <a:t>Computer</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Science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Department,</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College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of</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Engineering,</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Shantou</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University</a:t>
            </a:r>
            <a:endParaRPr kumimoji="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AA729-C11E-104F-8026-5224F44D0801}"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34CCA-0B70-7147-9AE4-F00C97BD4EE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tags" Target="../tags/tag5.xml"/><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tags" Target="../tags/tag1.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tags" Target="../tags/tag2.xml"/><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tags" Target="../tags/tag3.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tags" Target="../tags/tag4.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486935" y="1485285"/>
            <a:ext cx="9120337" cy="953135"/>
          </a:xfrm>
          <a:prstGeom prst="rect">
            <a:avLst/>
          </a:prstGeom>
          <a:noFill/>
        </p:spPr>
        <p:txBody>
          <a:bodyPr wrap="square" rtlCol="0">
            <a:noAutofit/>
          </a:bodyPr>
          <a:lstStyle/>
          <a:p>
            <a:pPr algn="ctr"/>
            <a:r>
              <a:rPr kumimoji="1" lang="en-US" sz="4800" b="1" u="none" dirty="0">
                <a:solidFill>
                  <a:srgbClr val="333333"/>
                </a:solidFill>
                <a:latin typeface="Calibri" panose="020F0502020204030204" pitchFamily="34" charset="0"/>
                <a:ea typeface="Calibri" panose="020F0502020204030204" pitchFamily="34" charset="0"/>
                <a:cs typeface="Calibri" panose="020F0502020204030204" pitchFamily="34" charset="0"/>
              </a:rPr>
              <a:t>DLaaS 下分布式服务的 QoS 预测和对抗性攻击防护</a:t>
            </a:r>
            <a:endParaRPr kumimoji="1" lang="en-US" sz="4800" b="1" u="none" dirty="0">
              <a:solidFill>
                <a:srgbClr val="333333"/>
              </a:solidFill>
              <a:latin typeface="Calibri" panose="020F0502020204030204" pitchFamily="34" charset="0"/>
              <a:ea typeface="Calibri" panose="020F0502020204030204" pitchFamily="34" charset="0"/>
              <a:cs typeface="Calibri" panose="020F0502020204030204" pitchFamily="34" charset="0"/>
            </a:endParaRPr>
          </a:p>
        </p:txBody>
      </p:sp>
      <p:sp>
        <p:nvSpPr>
          <p:cNvPr id="2" name="文本框 1"/>
          <p:cNvSpPr txBox="1"/>
          <p:nvPr/>
        </p:nvSpPr>
        <p:spPr>
          <a:xfrm>
            <a:off x="0" y="3284984"/>
            <a:ext cx="12191999" cy="1291590"/>
          </a:xfrm>
          <a:prstGeom prst="rect">
            <a:avLst/>
          </a:prstGeom>
          <a:noFill/>
        </p:spPr>
        <p:txBody>
          <a:bodyPr wrap="square" rtlCol="0">
            <a:spAutoFit/>
          </a:bodyPr>
          <a:lstStyle/>
          <a:p>
            <a:pPr algn="ctr"/>
            <a:r>
              <a:rPr lang="en-US" sz="2400" dirty="0">
                <a:latin typeface="Calibri" panose="020F0502020204030204" pitchFamily="34" charset="0"/>
                <a:ea typeface="Calibri" panose="020F0502020204030204" pitchFamily="34" charset="0"/>
                <a:cs typeface="Calibri" panose="020F0502020204030204" pitchFamily="34" charset="0"/>
              </a:rPr>
              <a:t>Wenxiu Zhang</a:t>
            </a:r>
            <a:r>
              <a:rPr lang="en-US" sz="2400" i="1" dirty="0">
                <a:latin typeface="Calibri" panose="020F0502020204030204" pitchFamily="34" charset="0"/>
                <a:ea typeface="Calibri" panose="020F0502020204030204" pitchFamily="34" charset="0"/>
                <a:cs typeface="Calibri" panose="020F0502020204030204" pitchFamily="34" charset="0"/>
              </a:rPr>
              <a:t>†</a:t>
            </a:r>
            <a:r>
              <a:rPr lang="zh-CN" altLang="en-US" sz="2400" i="1" dirty="0">
                <a:latin typeface="Calibri" panose="020F0502020204030204" pitchFamily="34" charset="0"/>
                <a:ea typeface="Calibri" panose="020F0502020204030204" pitchFamily="34" charset="0"/>
                <a:cs typeface="Calibri" panose="020F0502020204030204" pitchFamily="34" charset="0"/>
              </a:rPr>
              <a:t>，张文秀</a:t>
            </a:r>
            <a:endParaRPr lang="en-US" sz="2400" b="1" dirty="0">
              <a:latin typeface="宋体" panose="02010600030101010101" pitchFamily="2" charset="-122"/>
              <a:ea typeface="宋体" panose="02010600030101010101" pitchFamily="2" charset="-122"/>
              <a:cs typeface="Calibri" panose="020F0502020204030204" pitchFamily="34" charset="0"/>
            </a:endParaRPr>
          </a:p>
          <a:p>
            <a:pPr algn="ctr"/>
            <a:endParaRPr lang="en-US" i="1" dirty="0">
              <a:latin typeface="Calibri" panose="020F0502020204030204" pitchFamily="34" charset="0"/>
              <a:ea typeface="Calibri" panose="020F0502020204030204" pitchFamily="34" charset="0"/>
              <a:cs typeface="Calibri" panose="020F0502020204030204" pitchFamily="34" charset="0"/>
            </a:endParaRPr>
          </a:p>
          <a:p>
            <a:pPr algn="ctr"/>
            <a:r>
              <a:rPr lang="en-US" i="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College of Engineering, Shantou University, Shantou, 515063, China </a:t>
            </a: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en-US" dirty="0">
                <a:latin typeface="Calibri" panose="020F0502020204030204" pitchFamily="34" charset="0"/>
                <a:ea typeface="Calibri" panose="020F0502020204030204" pitchFamily="34" charset="0"/>
                <a:cs typeface="Calibri" panose="020F0502020204030204" pitchFamily="34" charset="0"/>
              </a:rPr>
              <a:t> </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1"/>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2"/>
          <a:stretch>
            <a:fillRect/>
          </a:stretch>
        </p:blipFill>
        <p:spPr>
          <a:xfrm>
            <a:off x="446142" y="836712"/>
            <a:ext cx="423470" cy="553792"/>
          </a:xfrm>
          <a:prstGeom prst="rect">
            <a:avLst/>
          </a:prstGeom>
        </p:spPr>
      </p:pic>
      <p:sp>
        <p:nvSpPr>
          <p:cNvPr id="7" name="文本框 6"/>
          <p:cNvSpPr txBox="1"/>
          <p:nvPr/>
        </p:nvSpPr>
        <p:spPr>
          <a:xfrm>
            <a:off x="1168400" y="883285"/>
            <a:ext cx="6532245" cy="460375"/>
          </a:xfrm>
          <a:prstGeom prst="rect">
            <a:avLst/>
          </a:prstGeom>
        </p:spPr>
        <p:txBody>
          <a:bodyPr wrap="square" rtlCol="0">
            <a:spAutoFit/>
          </a:bodyPr>
          <a:lstStyle/>
          <a:p>
            <a:pPr algn="l"/>
            <a:r>
              <a:rPr lang="zh-CN" sz="2400"/>
              <a:t>对抗性损失</a:t>
            </a:r>
            <a:r>
              <a:rPr lang="zh-CN" sz="2400"/>
              <a:t>函数</a:t>
            </a:r>
            <a:endParaRPr lang="zh-CN" sz="2400"/>
          </a:p>
        </p:txBody>
      </p:sp>
      <p:sp>
        <p:nvSpPr>
          <p:cNvPr id="2" name="文本框 1"/>
          <p:cNvSpPr txBox="1"/>
          <p:nvPr/>
        </p:nvSpPr>
        <p:spPr>
          <a:xfrm>
            <a:off x="767715" y="1564005"/>
            <a:ext cx="9740900" cy="922020"/>
          </a:xfrm>
          <a:prstGeom prst="rect">
            <a:avLst/>
          </a:prstGeom>
          <a:noFill/>
        </p:spPr>
        <p:txBody>
          <a:bodyPr wrap="square" rtlCol="0">
            <a:spAutoFit/>
          </a:bodyPr>
          <a:p>
            <a:r>
              <a:rPr lang="zh-CN" altLang="en-US"/>
              <a:t>作者假设模型的</a:t>
            </a:r>
            <a:r>
              <a:rPr lang="zh-CN" altLang="en-US">
                <a:solidFill>
                  <a:srgbClr val="FF0000"/>
                </a:solidFill>
              </a:rPr>
              <a:t>随机不确定性服从高斯分布</a:t>
            </a:r>
            <a:r>
              <a:rPr lang="zh-CN" altLang="en-US"/>
              <a:t>，并给出了相应的损失函数，这个损失函数不需要额外的标签来学习不确定性。在这个目标函数中，当预测误差较大时，模型会被鼓励输出较大的方差。根据文献</a:t>
            </a:r>
            <a:r>
              <a:rPr lang="en-US" altLang="zh-CN"/>
              <a:t>42</a:t>
            </a:r>
            <a:r>
              <a:rPr lang="zh-CN" altLang="en-US"/>
              <a:t>，对对抗性训练过程中的损失函数进行处理。</a:t>
            </a:r>
            <a:endParaRPr lang="zh-CN" altLang="en-US"/>
          </a:p>
        </p:txBody>
      </p:sp>
      <p:pic>
        <p:nvPicPr>
          <p:cNvPr id="3" name="图片 2"/>
          <p:cNvPicPr>
            <a:picLocks noChangeAspect="1"/>
          </p:cNvPicPr>
          <p:nvPr>
            <p:custDataLst>
              <p:tags r:id="rId3"/>
            </p:custDataLst>
          </p:nvPr>
        </p:nvPicPr>
        <p:blipFill>
          <a:blip r:embed="rId4"/>
          <a:stretch>
            <a:fillRect/>
          </a:stretch>
        </p:blipFill>
        <p:spPr>
          <a:xfrm>
            <a:off x="767715" y="2925445"/>
            <a:ext cx="10944860" cy="18770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upload_post_object_v2_304173346"/>
          <p:cNvPicPr>
            <a:picLocks noChangeAspect="1"/>
          </p:cNvPicPr>
          <p:nvPr/>
        </p:nvPicPr>
        <p:blipFill>
          <a:blip r:embed="rId1"/>
          <a:stretch>
            <a:fillRect/>
          </a:stretch>
        </p:blipFill>
        <p:spPr>
          <a:xfrm>
            <a:off x="446142" y="836712"/>
            <a:ext cx="423470" cy="553792"/>
          </a:xfrm>
          <a:prstGeom prst="rect">
            <a:avLst/>
          </a:prstGeom>
        </p:spPr>
      </p:pic>
      <p:sp>
        <p:nvSpPr>
          <p:cNvPr id="8" name="文本框 7"/>
          <p:cNvSpPr txBox="1"/>
          <p:nvPr userDrawn="1"/>
        </p:nvSpPr>
        <p:spPr>
          <a:xfrm>
            <a:off x="1168100" y="883085"/>
            <a:ext cx="3252814" cy="461665"/>
          </a:xfrm>
          <a:prstGeom prst="rect">
            <a:avLst/>
          </a:prstGeom>
        </p:spPr>
        <p:txBody>
          <a:bodyPr wrap="none" rtlCol="0">
            <a:spAutoFit/>
          </a:bodyPr>
          <a:lstStyle/>
          <a:p>
            <a:pPr algn="l"/>
            <a:r>
              <a:rPr lang="en-US" altLang="zh-CN"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Experiment Settings </a:t>
            </a:r>
            <a:endParaRPr sz="2400" dirty="0">
              <a:latin typeface="Comic Sans MS" panose="030F0702030302020204" pitchFamily="66" charset="0"/>
              <a:ea typeface="Comic Sans MS" panose="030F0702030302020204" pitchFamily="66" charset="0"/>
              <a:cs typeface="Comic Sans MS" panose="030F0702030302020204" pitchFamily="66" charset="0"/>
            </a:endParaRPr>
          </a:p>
        </p:txBody>
      </p:sp>
      <p:sp>
        <p:nvSpPr>
          <p:cNvPr id="11" name="文本框 10"/>
          <p:cNvSpPr txBox="1"/>
          <p:nvPr userDrawn="1"/>
        </p:nvSpPr>
        <p:spPr>
          <a:xfrm>
            <a:off x="1132380" y="1700808"/>
            <a:ext cx="9927212" cy="5013192"/>
          </a:xfrm>
          <a:prstGeom prst="rect">
            <a:avLst/>
          </a:prstGeom>
        </p:spPr>
        <p:txBody>
          <a:bodyPr wrap="square" rtlCol="0">
            <a:noAutofit/>
          </a:bodyPr>
          <a:lstStyle/>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ea typeface="宋体" panose="02010600030101010101" pitchFamily="2" charset="-122"/>
                <a:cs typeface="Calibri" panose="020F0502020204030204" pitchFamily="34" charset="0"/>
              </a:rPr>
              <a:t>Datasets:</a:t>
            </a:r>
            <a:endParaRPr kumimoji="1" lang="en-US" altLang="zh-CN" sz="2000" dirty="0">
              <a:latin typeface="Calibri" panose="020F0502020204030204" pitchFamily="34" charset="0"/>
              <a:ea typeface="宋体" panose="02010600030101010101" pitchFamily="2" charset="-122"/>
              <a:cs typeface="Calibri" panose="020F0502020204030204" pitchFamily="34" charset="0"/>
            </a:endParaRPr>
          </a:p>
          <a:p>
            <a:pPr marL="800100" lvl="1" indent="-342900" algn="just">
              <a:lnSpc>
                <a:spcPct val="150000"/>
              </a:lnSpc>
              <a:buFont typeface="系统字体常规体"/>
              <a:buChar char="-"/>
            </a:pPr>
            <a:r>
              <a:rPr kumimoji="1" lang="en-US" altLang="zh-CN" sz="2000" dirty="0">
                <a:latin typeface="宋体" panose="02010600030101010101" pitchFamily="2" charset="-122"/>
                <a:ea typeface="宋体" panose="02010600030101010101" pitchFamily="2" charset="-122"/>
                <a:cs typeface="Calibri" panose="020F0502020204030204" pitchFamily="34" charset="0"/>
              </a:rPr>
              <a:t>WSDREAM</a:t>
            </a:r>
            <a:endParaRPr kumimoji="1" lang="en-US" altLang="zh-CN" sz="2000" dirty="0">
              <a:latin typeface="宋体" panose="02010600030101010101" pitchFamily="2" charset="-122"/>
              <a:ea typeface="宋体" panose="02010600030101010101" pitchFamily="2" charset="-122"/>
              <a:cs typeface="Calibri" panose="020F0502020204030204" pitchFamily="34" charset="0"/>
            </a:endParaRPr>
          </a:p>
          <a:p>
            <a:pPr marL="800100" lvl="1" indent="-342900" algn="just">
              <a:lnSpc>
                <a:spcPct val="150000"/>
              </a:lnSpc>
              <a:buFont typeface="系统字体常规体"/>
              <a:buChar char="-"/>
            </a:pPr>
            <a:endParaRPr kumimoji="1" lang="en-US" altLang="zh-CN" sz="2000" dirty="0">
              <a:latin typeface="宋体" panose="02010600030101010101" pitchFamily="2" charset="-122"/>
              <a:ea typeface="宋体" panose="02010600030101010101" pitchFamily="2" charset="-122"/>
              <a:cs typeface="Calibri" panose="020F0502020204030204" pitchFamily="34" charset="0"/>
            </a:endParaRPr>
          </a:p>
          <a:p>
            <a:pPr lvl="1" indent="0" algn="just">
              <a:lnSpc>
                <a:spcPct val="150000"/>
              </a:lnSpc>
              <a:buFont typeface="系统字体常规体"/>
              <a:buNone/>
            </a:pPr>
            <a:endParaRPr kumimoji="1" lang="en-US" altLang="zh-CN" sz="2000" dirty="0">
              <a:latin typeface="宋体" panose="02010600030101010101" pitchFamily="2" charset="-122"/>
              <a:ea typeface="宋体" panose="02010600030101010101" pitchFamily="2" charset="-122"/>
              <a:cs typeface="Calibri" panose="020F0502020204030204" pitchFamily="34" charset="0"/>
            </a:endParaRPr>
          </a:p>
          <a:p>
            <a:pPr marL="800100" lvl="1" indent="-342900" algn="just">
              <a:lnSpc>
                <a:spcPct val="150000"/>
              </a:lnSpc>
              <a:buFont typeface="系统字体常规体"/>
              <a:buChar char="-"/>
            </a:pPr>
            <a:r>
              <a:rPr kumimoji="1" lang="en-US" altLang="zh-CN" sz="2000" dirty="0">
                <a:latin typeface="Calibri" panose="020F0502020204030204" pitchFamily="34" charset="0"/>
                <a:ea typeface="宋体" panose="02010600030101010101" pitchFamily="2" charset="-122"/>
                <a:cs typeface="Calibri" panose="020F0502020204030204" pitchFamily="34" charset="0"/>
              </a:rPr>
              <a:t>Metrics:</a:t>
            </a:r>
            <a:r>
              <a:rPr kumimoji="1" lang="zh-CN" altLang="en-US" sz="2000" dirty="0">
                <a:latin typeface="Calibri" panose="020F0502020204030204" pitchFamily="34" charset="0"/>
                <a:ea typeface="宋体" panose="02010600030101010101" pitchFamily="2" charset="-122"/>
                <a:cs typeface="Calibri" panose="020F0502020204030204" pitchFamily="34" charset="0"/>
              </a:rPr>
              <a:t> </a:t>
            </a:r>
            <a:endParaRPr kumimoji="1" lang="en-US" altLang="zh-CN" sz="2000" dirty="0">
              <a:latin typeface="Calibri" panose="020F0502020204030204" pitchFamily="34" charset="0"/>
              <a:ea typeface="宋体" panose="02010600030101010101" pitchFamily="2" charset="-122"/>
              <a:cs typeface="Calibri" panose="020F0502020204030204" pitchFamily="34" charset="0"/>
            </a:endParaRPr>
          </a:p>
          <a:p>
            <a:pPr marL="800100" lvl="1" indent="-342900" algn="just">
              <a:lnSpc>
                <a:spcPct val="200000"/>
              </a:lnSpc>
              <a:buFont typeface="系统字体常规体"/>
              <a:buChar char="-"/>
            </a:pPr>
            <a:r>
              <a:rPr kumimoji="1" lang="en-US" altLang="zh-CN" sz="2000" dirty="0">
                <a:latin typeface="Calibri" panose="020F0502020204030204" pitchFamily="34" charset="0"/>
                <a:ea typeface="宋体" panose="02010600030101010101" pitchFamily="2" charset="-122"/>
                <a:cs typeface="Calibri" panose="020F0502020204030204" pitchFamily="34" charset="0"/>
              </a:rPr>
              <a:t>MAE</a:t>
            </a:r>
            <a:r>
              <a:rPr kumimoji="1" lang="zh-CN" altLang="en-US" sz="2000" dirty="0">
                <a:latin typeface="Calibri" panose="020F0502020204030204" pitchFamily="34" charset="0"/>
                <a:ea typeface="宋体" panose="02010600030101010101" pitchFamily="2" charset="-122"/>
                <a:cs typeface="Calibri" panose="020F0502020204030204" pitchFamily="34" charset="0"/>
              </a:rPr>
              <a:t>、</a:t>
            </a:r>
            <a:r>
              <a:rPr kumimoji="1" lang="en-US" altLang="zh-CN" sz="2000" dirty="0">
                <a:latin typeface="Calibri" panose="020F0502020204030204" pitchFamily="34" charset="0"/>
                <a:ea typeface="宋体" panose="02010600030101010101" pitchFamily="2" charset="-122"/>
                <a:cs typeface="Calibri" panose="020F0502020204030204" pitchFamily="34" charset="0"/>
              </a:rPr>
              <a:t>RMSE</a:t>
            </a:r>
            <a:r>
              <a:rPr kumimoji="1" lang="zh-CN" altLang="en-US" sz="2000" dirty="0">
                <a:latin typeface="Calibri" panose="020F0502020204030204" pitchFamily="34" charset="0"/>
                <a:ea typeface="宋体" panose="02010600030101010101" pitchFamily="2" charset="-122"/>
                <a:cs typeface="Calibri" panose="020F0502020204030204" pitchFamily="34" charset="0"/>
              </a:rPr>
              <a:t>、</a:t>
            </a:r>
            <a:r>
              <a:rPr kumimoji="1" lang="en-US" altLang="zh-CN" sz="2000" dirty="0">
                <a:latin typeface="Calibri" panose="020F0502020204030204" pitchFamily="34" charset="0"/>
                <a:ea typeface="宋体" panose="02010600030101010101" pitchFamily="2" charset="-122"/>
                <a:cs typeface="Calibri" panose="020F0502020204030204" pitchFamily="34" charset="0"/>
              </a:rPr>
              <a:t>MRE</a:t>
            </a:r>
            <a:endParaRPr kumimoji="1" lang="en-US" altLang="zh-CN" sz="2000" dirty="0">
              <a:latin typeface="Calibri" panose="020F0502020204030204" pitchFamily="34" charset="0"/>
              <a:ea typeface="宋体" panose="02010600030101010101" pitchFamily="2" charset="-122"/>
              <a:cs typeface="Calibri" panose="020F0502020204030204" pitchFamily="34" charset="0"/>
            </a:endParaRPr>
          </a:p>
          <a:p>
            <a:pPr indent="0" algn="just">
              <a:lnSpc>
                <a:spcPct val="150000"/>
              </a:lnSpc>
              <a:buFont typeface="Arial" panose="020B0604020202020204" pitchFamily="34" charset="0"/>
              <a:buNone/>
            </a:pPr>
            <a:endParaRPr kumimoji="1" lang="en-US" altLang="zh-CN" sz="2000" dirty="0">
              <a:latin typeface="Calibri" panose="020F0502020204030204" pitchFamily="34" charset="0"/>
              <a:ea typeface="宋体" panose="02010600030101010101" pitchFamily="2" charset="-122"/>
              <a:cs typeface="Calibri" panose="020F0502020204030204" pitchFamily="34" charset="0"/>
            </a:endParaRPr>
          </a:p>
        </p:txBody>
      </p:sp>
      <p:pic>
        <p:nvPicPr>
          <p:cNvPr id="3" name="图片 2" descr="upload_post_object_v2_857280309"/>
          <p:cNvPicPr>
            <a:picLocks noChangeAspect="1"/>
          </p:cNvPicPr>
          <p:nvPr/>
        </p:nvPicPr>
        <p:blipFill>
          <a:blip r:embed="rId2"/>
          <a:stretch>
            <a:fillRect/>
          </a:stretch>
        </p:blipFill>
        <p:spPr>
          <a:xfrm>
            <a:off x="11277583" y="30941"/>
            <a:ext cx="838288" cy="725831"/>
          </a:xfrm>
          <a:prstGeom prst="rect">
            <a:avLst/>
          </a:prstGeom>
        </p:spPr>
      </p:pic>
      <p:pic>
        <p:nvPicPr>
          <p:cNvPr id="2" name="图片 1" descr="image-20240128165807546"/>
          <p:cNvPicPr>
            <a:picLocks noChangeAspect="1"/>
          </p:cNvPicPr>
          <p:nvPr/>
        </p:nvPicPr>
        <p:blipFill>
          <a:blip r:embed="rId3"/>
          <a:stretch>
            <a:fillRect/>
          </a:stretch>
        </p:blipFill>
        <p:spPr>
          <a:xfrm>
            <a:off x="5231765" y="1701165"/>
            <a:ext cx="4895850" cy="38385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upload_post_object_v2_304173346"/>
          <p:cNvPicPr>
            <a:picLocks noChangeAspect="1"/>
          </p:cNvPicPr>
          <p:nvPr/>
        </p:nvPicPr>
        <p:blipFill>
          <a:blip r:embed="rId1"/>
          <a:stretch>
            <a:fillRect/>
          </a:stretch>
        </p:blipFill>
        <p:spPr>
          <a:xfrm>
            <a:off x="446142" y="836712"/>
            <a:ext cx="423470" cy="553792"/>
          </a:xfrm>
          <a:prstGeom prst="rect">
            <a:avLst/>
          </a:prstGeom>
        </p:spPr>
      </p:pic>
      <p:sp>
        <p:nvSpPr>
          <p:cNvPr id="8" name="文本框 7"/>
          <p:cNvSpPr txBox="1"/>
          <p:nvPr userDrawn="1"/>
        </p:nvSpPr>
        <p:spPr>
          <a:xfrm>
            <a:off x="1168100" y="883085"/>
            <a:ext cx="3252814" cy="461665"/>
          </a:xfrm>
          <a:prstGeom prst="rect">
            <a:avLst/>
          </a:prstGeom>
        </p:spPr>
        <p:txBody>
          <a:bodyPr wrap="none" rtlCol="0">
            <a:spAutoFit/>
          </a:bodyPr>
          <a:lstStyle/>
          <a:p>
            <a:pPr algn="l"/>
            <a:r>
              <a:rPr lang="en-US" altLang="zh-CN"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Experiment Settings </a:t>
            </a:r>
            <a:endParaRPr sz="2400" dirty="0">
              <a:latin typeface="Comic Sans MS" panose="030F0702030302020204" pitchFamily="66" charset="0"/>
              <a:ea typeface="Comic Sans MS" panose="030F0702030302020204" pitchFamily="66" charset="0"/>
              <a:cs typeface="Comic Sans MS" panose="030F0702030302020204" pitchFamily="66" charset="0"/>
            </a:endParaRPr>
          </a:p>
        </p:txBody>
      </p:sp>
      <p:sp>
        <p:nvSpPr>
          <p:cNvPr id="11" name="文本框 10"/>
          <p:cNvSpPr txBox="1"/>
          <p:nvPr userDrawn="1"/>
        </p:nvSpPr>
        <p:spPr>
          <a:xfrm>
            <a:off x="1132380" y="1700808"/>
            <a:ext cx="9927212" cy="5013192"/>
          </a:xfrm>
          <a:prstGeom prst="rect">
            <a:avLst/>
          </a:prstGeom>
        </p:spPr>
        <p:txBody>
          <a:bodyPr wrap="square" rtlCol="0">
            <a:noAutofit/>
          </a:bodyPr>
          <a:lstStyle/>
          <a:p>
            <a:pPr marL="342900" indent="-342900" algn="just">
              <a:lnSpc>
                <a:spcPct val="150000"/>
              </a:lnSpc>
              <a:buFont typeface="Arial" panose="020B0604020202020204" pitchFamily="34" charset="0"/>
              <a:buChar char="•"/>
            </a:pPr>
            <a:r>
              <a:rPr kumimoji="1" lang="zh-CN" altLang="en-US" sz="2000" dirty="0">
                <a:latin typeface="Calibri" panose="020F0502020204030204" pitchFamily="34" charset="0"/>
                <a:ea typeface="宋体" panose="02010600030101010101" pitchFamily="2" charset="-122"/>
                <a:cs typeface="Calibri" panose="020F0502020204030204" pitchFamily="34" charset="0"/>
              </a:rPr>
              <a:t>基础实验设置：</a:t>
            </a:r>
            <a:endParaRPr kumimoji="1" lang="en-US" altLang="zh-CN" sz="2000" dirty="0">
              <a:latin typeface="Calibri" panose="020F0502020204030204" pitchFamily="34" charset="0"/>
              <a:ea typeface="宋体" panose="02010600030101010101" pitchFamily="2" charset="-122"/>
              <a:cs typeface="Calibri" panose="020F0502020204030204" pitchFamily="34" charset="0"/>
            </a:endParaRPr>
          </a:p>
          <a:p>
            <a:pPr marL="800100" lvl="1" indent="-342900" algn="just">
              <a:lnSpc>
                <a:spcPct val="150000"/>
              </a:lnSpc>
              <a:buClrTx/>
              <a:buSzTx/>
              <a:buFont typeface="Arial" panose="020B0604020202020204" pitchFamily="34" charset="0"/>
              <a:buChar char="•"/>
            </a:pPr>
            <a:r>
              <a:rPr kumimoji="1" lang="en-US" altLang="zh-CN" sz="2000" dirty="0" err="1">
                <a:latin typeface="Calibri" panose="020F0502020204030204" pitchFamily="34" charset="0"/>
                <a:ea typeface="宋体" panose="02010600030101010101" pitchFamily="2" charset="-122"/>
                <a:cs typeface="Calibri" panose="020F0502020204030204" pitchFamily="34" charset="0"/>
              </a:rPr>
              <a:t>- 删除标记为-1的条目</a:t>
            </a:r>
            <a:endParaRPr kumimoji="1" lang="en-US" altLang="zh-CN" sz="2000" dirty="0" err="1">
              <a:latin typeface="Calibri" panose="020F0502020204030204" pitchFamily="34" charset="0"/>
              <a:ea typeface="宋体" panose="02010600030101010101" pitchFamily="2" charset="-122"/>
              <a:cs typeface="Calibri" panose="020F0502020204030204" pitchFamily="34" charset="0"/>
            </a:endParaRPr>
          </a:p>
          <a:p>
            <a:pPr marL="800100" lvl="1" indent="-342900" algn="just">
              <a:lnSpc>
                <a:spcPct val="150000"/>
              </a:lnSpc>
              <a:buClrTx/>
              <a:buSzTx/>
              <a:buFont typeface="Arial" panose="020B0604020202020204" pitchFamily="34" charset="0"/>
              <a:buChar char="•"/>
            </a:pPr>
            <a:r>
              <a:rPr kumimoji="1" lang="en-US" altLang="zh-CN" sz="2000" dirty="0" err="1">
                <a:latin typeface="Calibri" panose="020F0502020204030204" pitchFamily="34" charset="0"/>
                <a:ea typeface="宋体" panose="02010600030101010101" pitchFamily="2" charset="-122"/>
                <a:cs typeface="Calibri" panose="020F0502020204030204" pitchFamily="34" charset="0"/>
              </a:rPr>
              <a:t>- 训练集2.5%</a:t>
            </a:r>
            <a:endParaRPr kumimoji="1" lang="en-US" altLang="zh-CN" sz="2000" dirty="0" err="1">
              <a:latin typeface="Calibri" panose="020F0502020204030204" pitchFamily="34" charset="0"/>
              <a:ea typeface="宋体" panose="02010600030101010101" pitchFamily="2" charset="-122"/>
              <a:cs typeface="Calibri" panose="020F0502020204030204" pitchFamily="34" charset="0"/>
            </a:endParaRPr>
          </a:p>
          <a:p>
            <a:pPr marL="800100" lvl="1" indent="-342900" algn="just">
              <a:lnSpc>
                <a:spcPct val="150000"/>
              </a:lnSpc>
              <a:buClrTx/>
              <a:buSzTx/>
              <a:buFont typeface="Arial" panose="020B0604020202020204" pitchFamily="34" charset="0"/>
              <a:buChar char="•"/>
            </a:pPr>
            <a:r>
              <a:rPr kumimoji="1" lang="en-US" altLang="zh-CN" sz="2000" dirty="0" err="1">
                <a:latin typeface="Calibri" panose="020F0502020204030204" pitchFamily="34" charset="0"/>
                <a:ea typeface="宋体" panose="02010600030101010101" pitchFamily="2" charset="-122"/>
                <a:cs typeface="Calibri" panose="020F0502020204030204" pitchFamily="34" charset="0"/>
              </a:rPr>
              <a:t>- density：2.5%-10%，步长2.5</a:t>
            </a:r>
            <a:endParaRPr kumimoji="1" lang="en-US" altLang="zh-CN" sz="2000" dirty="0" err="1">
              <a:latin typeface="Calibri" panose="020F0502020204030204" pitchFamily="34" charset="0"/>
              <a:ea typeface="宋体" panose="02010600030101010101" pitchFamily="2" charset="-122"/>
              <a:cs typeface="Calibri" panose="020F0502020204030204" pitchFamily="34" charset="0"/>
            </a:endParaRPr>
          </a:p>
          <a:p>
            <a:pPr marL="800100" lvl="1" indent="-342900" algn="just">
              <a:lnSpc>
                <a:spcPct val="150000"/>
              </a:lnSpc>
              <a:buClrTx/>
              <a:buSzTx/>
              <a:buFont typeface="Arial" panose="020B0604020202020204" pitchFamily="34" charset="0"/>
              <a:buChar char="•"/>
            </a:pPr>
            <a:r>
              <a:rPr kumimoji="1" lang="en-US" altLang="zh-CN" sz="2000" dirty="0" err="1">
                <a:latin typeface="Calibri" panose="020F0502020204030204" pitchFamily="34" charset="0"/>
                <a:ea typeface="宋体" panose="02010600030101010101" pitchFamily="2" charset="-122"/>
                <a:cs typeface="Calibri" panose="020F0502020204030204" pitchFamily="34" charset="0"/>
              </a:rPr>
              <a:t>- 嵌入的隐藏维度：64</a:t>
            </a:r>
            <a:endParaRPr kumimoji="1" lang="en-US" altLang="zh-CN" sz="2000" dirty="0" err="1">
              <a:latin typeface="Calibri" panose="020F0502020204030204" pitchFamily="34" charset="0"/>
              <a:ea typeface="宋体" panose="02010600030101010101" pitchFamily="2" charset="-122"/>
              <a:cs typeface="Calibri" panose="020F0502020204030204" pitchFamily="34" charset="0"/>
            </a:endParaRPr>
          </a:p>
          <a:p>
            <a:pPr marL="800100" lvl="1" indent="-342900" algn="just">
              <a:lnSpc>
                <a:spcPct val="150000"/>
              </a:lnSpc>
              <a:buClrTx/>
              <a:buSzTx/>
              <a:buFont typeface="Arial" panose="020B0604020202020204" pitchFamily="34" charset="0"/>
              <a:buChar char="•"/>
            </a:pPr>
            <a:r>
              <a:rPr kumimoji="1" lang="en-US" altLang="zh-CN" sz="2000" dirty="0" err="1">
                <a:latin typeface="Calibri" panose="020F0502020204030204" pitchFamily="34" charset="0"/>
                <a:ea typeface="宋体" panose="02010600030101010101" pitchFamily="2" charset="-122"/>
                <a:cs typeface="Calibri" panose="020F0502020204030204" pitchFamily="34" charset="0"/>
              </a:rPr>
              <a:t>- 对于梯度下降算法，我们选择自适应矩估计[47]算法（Adam）。</a:t>
            </a:r>
            <a:endParaRPr kumimoji="1" lang="en-US" altLang="zh-CN" sz="2000" dirty="0" err="1">
              <a:latin typeface="Calibri" panose="020F0502020204030204" pitchFamily="34" charset="0"/>
              <a:ea typeface="宋体" panose="02010600030101010101" pitchFamily="2" charset="-122"/>
              <a:cs typeface="Calibri" panose="020F0502020204030204" pitchFamily="34" charset="0"/>
            </a:endParaRPr>
          </a:p>
          <a:p>
            <a:pPr marL="800100" lvl="1" indent="-342900" algn="just">
              <a:lnSpc>
                <a:spcPct val="150000"/>
              </a:lnSpc>
              <a:buClrTx/>
              <a:buSzTx/>
              <a:buFont typeface="Arial" panose="020B0604020202020204" pitchFamily="34" charset="0"/>
              <a:buChar char="•"/>
            </a:pPr>
            <a:r>
              <a:rPr kumimoji="1" lang="en-US" altLang="zh-CN" sz="2000" dirty="0" err="1">
                <a:latin typeface="Calibri" panose="020F0502020204030204" pitchFamily="34" charset="0"/>
                <a:ea typeface="宋体" panose="02010600030101010101" pitchFamily="2" charset="-122"/>
                <a:cs typeface="Calibri" panose="020F0502020204030204" pitchFamily="34" charset="0"/>
              </a:rPr>
              <a:t>- MLP 的隐藏单元设置为 {256, 128, 128}。</a:t>
            </a:r>
            <a:endParaRPr kumimoji="1" lang="en-US" altLang="zh-CN" sz="2000" dirty="0" err="1">
              <a:latin typeface="Calibri" panose="020F0502020204030204" pitchFamily="34" charset="0"/>
              <a:ea typeface="宋体" panose="02010600030101010101" pitchFamily="2" charset="-122"/>
              <a:cs typeface="Calibri" panose="020F0502020204030204" pitchFamily="34" charset="0"/>
            </a:endParaRPr>
          </a:p>
          <a:p>
            <a:pPr marL="800100" lvl="1" indent="-342900" algn="just">
              <a:lnSpc>
                <a:spcPct val="150000"/>
              </a:lnSpc>
              <a:buClrTx/>
              <a:buSzTx/>
              <a:buFont typeface="Arial" panose="020B0604020202020204" pitchFamily="34" charset="0"/>
              <a:buChar char="•"/>
            </a:pPr>
            <a:r>
              <a:rPr kumimoji="1" lang="en-US" altLang="zh-CN" sz="2000" dirty="0" err="1">
                <a:latin typeface="Calibri" panose="020F0502020204030204" pitchFamily="34" charset="0"/>
                <a:ea typeface="宋体" panose="02010600030101010101" pitchFamily="2" charset="-122"/>
                <a:cs typeface="Calibri" panose="020F0502020204030204" pitchFamily="34" charset="0"/>
              </a:rPr>
              <a:t>- 初始学习率和权重衰减（L2正则化）分别设置为0.002和0.001。</a:t>
            </a:r>
            <a:endParaRPr kumimoji="1" lang="en-US" altLang="zh-CN" sz="2000" dirty="0" err="1">
              <a:latin typeface="Calibri" panose="020F0502020204030204" pitchFamily="34" charset="0"/>
              <a:ea typeface="宋体" panose="02010600030101010101" pitchFamily="2" charset="-122"/>
              <a:cs typeface="Calibri" panose="020F0502020204030204" pitchFamily="34" charset="0"/>
            </a:endParaRPr>
          </a:p>
          <a:p>
            <a:pPr marL="800100" lvl="1" indent="-342900" algn="just">
              <a:lnSpc>
                <a:spcPct val="150000"/>
              </a:lnSpc>
              <a:buClrTx/>
              <a:buSzTx/>
              <a:buFont typeface="Arial" panose="020B0604020202020204" pitchFamily="34" charset="0"/>
              <a:buChar char="•"/>
            </a:pPr>
            <a:r>
              <a:rPr kumimoji="1" lang="en-US" altLang="zh-CN" sz="2000" dirty="0" err="1">
                <a:latin typeface="Calibri" panose="020F0502020204030204" pitchFamily="34" charset="0"/>
                <a:ea typeface="宋体" panose="02010600030101010101" pitchFamily="2" charset="-122"/>
                <a:cs typeface="Calibri" panose="020F0502020204030204" pitchFamily="34" charset="0"/>
              </a:rPr>
              <a:t>- 对于训练过程，批量大小设置为 256。</a:t>
            </a:r>
            <a:endParaRPr kumimoji="1" lang="en-US" altLang="zh-CN" sz="2000" dirty="0" err="1">
              <a:latin typeface="Calibri" panose="020F0502020204030204" pitchFamily="34" charset="0"/>
              <a:ea typeface="宋体" panose="02010600030101010101" pitchFamily="2" charset="-122"/>
              <a:cs typeface="Calibri" panose="020F0502020204030204" pitchFamily="34" charset="0"/>
            </a:endParaRPr>
          </a:p>
        </p:txBody>
      </p:sp>
      <p:pic>
        <p:nvPicPr>
          <p:cNvPr id="3" name="图片 2" descr="upload_post_object_v2_857280309"/>
          <p:cNvPicPr>
            <a:picLocks noChangeAspect="1"/>
          </p:cNvPicPr>
          <p:nvPr/>
        </p:nvPicPr>
        <p:blipFill>
          <a:blip r:embed="rId2"/>
          <a:stretch>
            <a:fillRect/>
          </a:stretch>
        </p:blipFill>
        <p:spPr>
          <a:xfrm>
            <a:off x="11277583" y="30941"/>
            <a:ext cx="838288" cy="72583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userDrawn="1"/>
        </p:nvSpPr>
        <p:spPr>
          <a:xfrm>
            <a:off x="329732" y="1051665"/>
            <a:ext cx="11711065" cy="5806335"/>
          </a:xfrm>
          <a:prstGeom prst="rect">
            <a:avLst/>
          </a:prstGeom>
        </p:spPr>
        <p:txBody>
          <a:bodyPr wrap="square" rtlCol="0">
            <a:noAutofit/>
          </a:bodyPr>
          <a:lstStyle/>
          <a:p>
            <a:pPr marL="285750" indent="-285750" algn="l">
              <a:buFont typeface="Wingdings" panose="05000000000000000000" pitchFamily="2" charset="2"/>
              <a:buChar char="l"/>
            </a:pPr>
            <a:endParaRPr lang="en-US" altLang="zh-CN" dirty="0">
              <a:solidFill>
                <a:schemeClr val="tx1"/>
              </a:solidFill>
              <a:latin typeface="Comic Sans MS" panose="030F0702030302020204" pitchFamily="66"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l"/>
            </a:pPr>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l"/>
            </a:pPr>
            <a:endParaRPr lang="en-US" altLang="zh-CN" dirty="0">
              <a:solidFill>
                <a:schemeClr val="tx1"/>
              </a:solidFill>
              <a:latin typeface="Comic Sans MS" panose="030F0702030302020204" pitchFamily="66"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l"/>
            </a:pPr>
            <a:r>
              <a:rPr dirty="0">
                <a:solidFill>
                  <a:schemeClr val="tx1"/>
                </a:solidFill>
                <a:latin typeface="Comic Sans MS" panose="030F0702030302020204" pitchFamily="66" charset="0"/>
                <a:ea typeface="Calibri" panose="020F0502020204030204" pitchFamily="34" charset="0"/>
                <a:cs typeface="Calibri" panose="020F0502020204030204" pitchFamily="34" charset="0"/>
              </a:rPr>
              <a:t>- 高时间复杂度可能会阻碍所提出模型的应用。</a:t>
            </a:r>
            <a:endParaRPr dirty="0">
              <a:solidFill>
                <a:schemeClr val="tx1"/>
              </a:solidFill>
              <a:latin typeface="Comic Sans MS" panose="030F0702030302020204" pitchFamily="66"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l"/>
            </a:pPr>
            <a:r>
              <a:rPr dirty="0">
                <a:solidFill>
                  <a:schemeClr val="tx1"/>
                </a:solidFill>
                <a:latin typeface="Comic Sans MS" panose="030F0702030302020204" pitchFamily="66" charset="0"/>
                <a:ea typeface="Calibri" panose="020F0502020204030204" pitchFamily="34" charset="0"/>
                <a:cs typeface="Calibri" panose="020F0502020204030204" pitchFamily="34" charset="0"/>
              </a:rPr>
              <a:t>- 在未来的工作中通过仔细设计图操作来简化模型并优化其性能。</a:t>
            </a:r>
            <a:endParaRPr dirty="0">
              <a:solidFill>
                <a:schemeClr val="tx1"/>
              </a:solidFill>
              <a:latin typeface="Comic Sans MS" panose="030F0702030302020204" pitchFamily="66"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l"/>
            </a:pPr>
            <a:r>
              <a:rPr dirty="0">
                <a:solidFill>
                  <a:schemeClr val="tx1"/>
                </a:solidFill>
                <a:latin typeface="Comic Sans MS" panose="030F0702030302020204" pitchFamily="66" charset="0"/>
                <a:ea typeface="Calibri" panose="020F0502020204030204" pitchFamily="34" charset="0"/>
                <a:cs typeface="Calibri" panose="020F0502020204030204" pitchFamily="34" charset="0"/>
              </a:rPr>
              <a:t>- 利用时间特征来形成时空感知模型，以满足在线 QoS 预测的动态特性。</a:t>
            </a:r>
            <a:endParaRPr dirty="0">
              <a:solidFill>
                <a:schemeClr val="tx1"/>
              </a:solidFill>
              <a:latin typeface="Comic Sans MS" panose="030F0702030302020204" pitchFamily="66"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l"/>
            </a:pPr>
            <a:r>
              <a:rPr dirty="0">
                <a:solidFill>
                  <a:schemeClr val="tx1"/>
                </a:solidFill>
                <a:latin typeface="Comic Sans MS" panose="030F0702030302020204" pitchFamily="66" charset="0"/>
                <a:ea typeface="Calibri" panose="020F0502020204030204" pitchFamily="34" charset="0"/>
                <a:cs typeface="Calibri" panose="020F0502020204030204" pitchFamily="34" charset="0"/>
              </a:rPr>
              <a:t>- 重点关注增强可扩展性并满足大规模分布式服务推荐的行业需求。</a:t>
            </a:r>
            <a:endParaRPr dirty="0">
              <a:solidFill>
                <a:schemeClr val="tx1"/>
              </a:solidFill>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lvl="1"/>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solidFill>
                <a:schemeClr val="tx1"/>
              </a:solidFill>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solidFill>
                <a:schemeClr val="tx1"/>
              </a:solidFill>
              <a:latin typeface="Comic Sans MS" panose="030F0702030302020204" pitchFamily="66" charset="0"/>
              <a:ea typeface="Calibri" panose="020F0502020204030204" pitchFamily="34" charset="0"/>
              <a:cs typeface="Calibri" panose="020F0502020204030204" pitchFamily="34" charset="0"/>
            </a:endParaRPr>
          </a:p>
          <a:p>
            <a:pPr lvl="1"/>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lvl="1"/>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lvl="1"/>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lvl="1"/>
            <a:endParaRPr lang="en-US" altLang="zh-CN" dirty="0">
              <a:solidFill>
                <a:schemeClr val="tx1"/>
              </a:solidFill>
              <a:latin typeface="Comic Sans MS" panose="030F0702030302020204" pitchFamily="66" charset="0"/>
              <a:ea typeface="Calibri" panose="020F0502020204030204" pitchFamily="34" charset="0"/>
              <a:cs typeface="Calibri" panose="020F0502020204030204" pitchFamily="34" charset="0"/>
            </a:endParaRPr>
          </a:p>
          <a:p>
            <a:pPr lvl="1"/>
            <a:endParaRPr lang="en-US" altLang="zh-CN" dirty="0">
              <a:solidFill>
                <a:schemeClr val="tx1"/>
              </a:solidFill>
              <a:latin typeface="Comic Sans MS" panose="030F0702030302020204" pitchFamily="66" charset="0"/>
              <a:ea typeface="Calibri" panose="020F0502020204030204" pitchFamily="34" charset="0"/>
              <a:cs typeface="Calibri" panose="020F0502020204030204" pitchFamily="34" charset="0"/>
            </a:endParaRPr>
          </a:p>
        </p:txBody>
      </p:sp>
      <p:sp>
        <p:nvSpPr>
          <p:cNvPr id="4" name="文本框 3"/>
          <p:cNvSpPr txBox="1"/>
          <p:nvPr/>
        </p:nvSpPr>
        <p:spPr>
          <a:xfrm>
            <a:off x="2914680" y="5951021"/>
            <a:ext cx="6362639" cy="646331"/>
          </a:xfrm>
          <a:prstGeom prst="rect">
            <a:avLst/>
          </a:prstGeom>
          <a:noFill/>
        </p:spPr>
        <p:txBody>
          <a:bodyPr wrap="none" rtlCol="0">
            <a:spAutoFit/>
          </a:bodyPr>
          <a:lstStyle/>
          <a:p>
            <a:r>
              <a:rPr kumimoji="1" lang="en-US" altLang="zh-CN" sz="3600" b="1" dirty="0">
                <a:solidFill>
                  <a:srgbClr val="FF0000"/>
                </a:solidFill>
              </a:rPr>
              <a:t>Thank</a:t>
            </a:r>
            <a:r>
              <a:rPr kumimoji="1" lang="zh-CN" altLang="en-US" sz="3600" b="1" dirty="0">
                <a:solidFill>
                  <a:srgbClr val="FF0000"/>
                </a:solidFill>
              </a:rPr>
              <a:t> </a:t>
            </a:r>
            <a:r>
              <a:rPr kumimoji="1" lang="en-US" altLang="zh-CN" sz="3600" b="1" dirty="0">
                <a:solidFill>
                  <a:srgbClr val="FF0000"/>
                </a:solidFill>
              </a:rPr>
              <a:t>you</a:t>
            </a:r>
            <a:r>
              <a:rPr kumimoji="1" lang="zh-CN" altLang="en-US" sz="3600" b="1" dirty="0">
                <a:solidFill>
                  <a:srgbClr val="FF0000"/>
                </a:solidFill>
              </a:rPr>
              <a:t> </a:t>
            </a:r>
            <a:r>
              <a:rPr kumimoji="1" lang="en-US" altLang="zh-CN" sz="3600" b="1" dirty="0">
                <a:solidFill>
                  <a:srgbClr val="FF0000"/>
                </a:solidFill>
              </a:rPr>
              <a:t>for</a:t>
            </a:r>
            <a:r>
              <a:rPr kumimoji="1" lang="zh-CN" altLang="en-US" sz="3600" b="1" dirty="0">
                <a:solidFill>
                  <a:srgbClr val="FF0000"/>
                </a:solidFill>
              </a:rPr>
              <a:t> </a:t>
            </a:r>
            <a:r>
              <a:rPr kumimoji="1" lang="en-US" altLang="zh-CN" sz="3600" b="1" dirty="0">
                <a:solidFill>
                  <a:srgbClr val="FF0000"/>
                </a:solidFill>
              </a:rPr>
              <a:t>your</a:t>
            </a:r>
            <a:r>
              <a:rPr kumimoji="1" lang="zh-CN" altLang="en-US" sz="3600" b="1" dirty="0">
                <a:solidFill>
                  <a:srgbClr val="FF0000"/>
                </a:solidFill>
              </a:rPr>
              <a:t> </a:t>
            </a:r>
            <a:r>
              <a:rPr kumimoji="1" lang="en-US" altLang="zh-CN" sz="3600" b="1" dirty="0">
                <a:solidFill>
                  <a:srgbClr val="FF0000"/>
                </a:solidFill>
              </a:rPr>
              <a:t>attention!</a:t>
            </a:r>
            <a:endParaRPr kumimoji="1" lang="zh-CN" altLang="en-US" sz="3600" b="1" dirty="0">
              <a:solidFill>
                <a:srgbClr val="FF0000"/>
              </a:solidFill>
            </a:endParaRPr>
          </a:p>
        </p:txBody>
      </p:sp>
      <p:pic>
        <p:nvPicPr>
          <p:cNvPr id="5" name="图片 4" descr="upload_post_object_v2_857280309"/>
          <p:cNvPicPr>
            <a:picLocks noChangeAspect="1"/>
          </p:cNvPicPr>
          <p:nvPr/>
        </p:nvPicPr>
        <p:blipFill>
          <a:blip r:embed="rId1"/>
          <a:stretch>
            <a:fillRect/>
          </a:stretch>
        </p:blipFill>
        <p:spPr>
          <a:xfrm>
            <a:off x="11277583" y="30941"/>
            <a:ext cx="838288" cy="725831"/>
          </a:xfrm>
          <a:prstGeom prst="rect">
            <a:avLst/>
          </a:prstGeom>
        </p:spPr>
      </p:pic>
      <p:pic>
        <p:nvPicPr>
          <p:cNvPr id="9" name="图片 8"/>
          <p:cNvPicPr>
            <a:picLocks noChangeAspect="1"/>
          </p:cNvPicPr>
          <p:nvPr/>
        </p:nvPicPr>
        <p:blipFill>
          <a:blip r:embed="rId2"/>
          <a:stretch>
            <a:fillRect/>
          </a:stretch>
        </p:blipFill>
        <p:spPr>
          <a:xfrm>
            <a:off x="10344472" y="30940"/>
            <a:ext cx="731782" cy="725831"/>
          </a:xfrm>
          <a:prstGeom prst="rect">
            <a:avLst/>
          </a:prstGeom>
        </p:spPr>
      </p:pic>
      <p:pic>
        <p:nvPicPr>
          <p:cNvPr id="16" name="图片 15" descr="upload_post_object_v2_304173346"/>
          <p:cNvPicPr>
            <a:picLocks noChangeAspect="1"/>
          </p:cNvPicPr>
          <p:nvPr/>
        </p:nvPicPr>
        <p:blipFill>
          <a:blip r:embed="rId3"/>
          <a:stretch>
            <a:fillRect/>
          </a:stretch>
        </p:blipFill>
        <p:spPr>
          <a:xfrm>
            <a:off x="446142" y="836712"/>
            <a:ext cx="423470" cy="553792"/>
          </a:xfrm>
          <a:prstGeom prst="rect">
            <a:avLst/>
          </a:prstGeom>
        </p:spPr>
      </p:pic>
      <p:sp>
        <p:nvSpPr>
          <p:cNvPr id="17" name="文本占位符 4"/>
          <p:cNvSpPr txBox="1"/>
          <p:nvPr/>
        </p:nvSpPr>
        <p:spPr>
          <a:xfrm>
            <a:off x="695400" y="919180"/>
            <a:ext cx="2520281" cy="5656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t>  Conclusion</a:t>
            </a:r>
            <a:endParaRPr lang="zh-CN" altLang="en-US" b="1"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1"/>
          <a:stretch>
            <a:fillRect/>
          </a:stretch>
        </p:blipFill>
        <p:spPr>
          <a:xfrm>
            <a:off x="11277583" y="30941"/>
            <a:ext cx="838288" cy="725831"/>
          </a:xfrm>
          <a:prstGeom prst="rect">
            <a:avLst/>
          </a:prstGeom>
        </p:spPr>
      </p:pic>
      <p:sp>
        <p:nvSpPr>
          <p:cNvPr id="2" name="文本框 1"/>
          <p:cNvSpPr txBox="1"/>
          <p:nvPr/>
        </p:nvSpPr>
        <p:spPr>
          <a:xfrm>
            <a:off x="499115" y="1845459"/>
            <a:ext cx="11193770" cy="347726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背景与动机</a:t>
            </a:r>
            <a:endParaRPr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r>
              <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   </a:t>
            </a:r>
            <a:r>
              <a:rPr kumimoji="1" sz="2200" dirty="0">
                <a:latin typeface="Times New Roman" panose="02020603050405020304" pitchFamily="18" charset="0"/>
                <a:ea typeface="微软雅黑" panose="020B0503020204020204" pitchFamily="34" charset="-122"/>
                <a:cs typeface="Times New Roman" panose="02020603050405020304" pitchFamily="18" charset="0"/>
              </a:rPr>
              <a:t>深度学习即服务 (DLaaS，deep-learning-as-a-service) 因其作为部署深度学习技术的图表的新颖性而受到越来越多的关注。但</a:t>
            </a:r>
            <a:r>
              <a:rPr kumimoji="1" sz="2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DLaaS</a:t>
            </a:r>
            <a:r>
              <a:rPr kumimoji="1" sz="2200" dirty="0">
                <a:latin typeface="Times New Roman" panose="02020603050405020304" pitchFamily="18" charset="0"/>
                <a:ea typeface="微软雅黑" panose="020B0503020204020204" pitchFamily="34" charset="-122"/>
                <a:cs typeface="Times New Roman" panose="02020603050405020304" pitchFamily="18" charset="0"/>
              </a:rPr>
              <a:t>仍面临性能和安全问题，亟待解决。</a:t>
            </a:r>
            <a:endParaRPr kumimoji="1" sz="2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r>
              <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 </a:t>
            </a:r>
            <a:r>
              <a:rPr kumimoji="1" dirty="0">
                <a:latin typeface="Times New Roman" panose="02020603050405020304" pitchFamily="18" charset="0"/>
                <a:ea typeface="微软雅黑" panose="020B0503020204020204" pitchFamily="34" charset="-122"/>
                <a:cs typeface="Times New Roman" panose="02020603050405020304" pitchFamily="18" charset="0"/>
              </a:rPr>
              <a:t>新的用户和服务不断加入和离开系统，导致</a:t>
            </a:r>
            <a:r>
              <a:rPr kumimoj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冷启动问题</a:t>
            </a:r>
            <a:r>
              <a:rPr kumimoji="1" dirty="0">
                <a:latin typeface="Times New Roman" panose="02020603050405020304" pitchFamily="18" charset="0"/>
                <a:ea typeface="微软雅黑" panose="020B0503020204020204" pitchFamily="34" charset="-122"/>
                <a:cs typeface="Times New Roman" panose="02020603050405020304" pitchFamily="18" charset="0"/>
              </a:rPr>
              <a:t>。</a:t>
            </a:r>
            <a:endParaRPr kumimoji="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r>
              <a:rPr kumimoji="1" lang="en-US" dirty="0">
                <a:latin typeface="Times New Roman" panose="02020603050405020304" pitchFamily="18" charset="0"/>
                <a:ea typeface="微软雅黑" panose="020B0503020204020204" pitchFamily="34" charset="-122"/>
                <a:cs typeface="Times New Roman" panose="02020603050405020304" pitchFamily="18" charset="0"/>
              </a:rPr>
              <a:t>     </a:t>
            </a:r>
            <a:r>
              <a:rPr kumimoji="1" dirty="0">
                <a:latin typeface="Times New Roman" panose="02020603050405020304" pitchFamily="18" charset="0"/>
                <a:ea typeface="微软雅黑" panose="020B0503020204020204" pitchFamily="34" charset="-122"/>
                <a:cs typeface="Times New Roman" panose="02020603050405020304" pitchFamily="18" charset="0"/>
              </a:rPr>
              <a:t>- 对稳健网络连接的需求不断增长，需要模型来</a:t>
            </a:r>
            <a:r>
              <a:rPr kumimoj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评估不确定性</a:t>
            </a:r>
            <a:r>
              <a:rPr kumimoji="1"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endPar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r>
              <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000000"/>
                </a:solidFill>
                <a:latin typeface="Calibri" panose="020F0502020204030204" pitchFamily="34" charset="0"/>
                <a:ea typeface="Calibri" panose="020F0502020204030204" pitchFamily="34" charset="0"/>
                <a:cs typeface="Calibri" panose="020F0502020204030204" pitchFamily="34" charset="0"/>
                <a:sym typeface="+mn-ea"/>
              </a:rPr>
              <a:t>对抗性攻击对 DLaaS 下的模型</a:t>
            </a:r>
            <a:r>
              <a:rPr lang="zh-CN" altLang="en-US" sz="2400" dirty="0">
                <a:solidFill>
                  <a:srgbClr val="FF0000"/>
                </a:solidFill>
                <a:latin typeface="Calibri" panose="020F0502020204030204" pitchFamily="34" charset="0"/>
                <a:ea typeface="Calibri" panose="020F0502020204030204" pitchFamily="34" charset="0"/>
                <a:cs typeface="Calibri" panose="020F0502020204030204" pitchFamily="34" charset="0"/>
                <a:sym typeface="+mn-ea"/>
              </a:rPr>
              <a:t>安全构成严重威胁</a:t>
            </a:r>
            <a:r>
              <a:rPr lang="zh-CN" altLang="en-US" sz="2400" dirty="0">
                <a:solidFill>
                  <a:srgbClr val="000000"/>
                </a:solidFill>
                <a:latin typeface="Calibri" panose="020F0502020204030204" pitchFamily="34" charset="0"/>
                <a:ea typeface="Calibri" panose="020F0502020204030204" pitchFamily="34" charset="0"/>
                <a:cs typeface="Calibri" panose="020F0502020204030204" pitchFamily="34" charset="0"/>
                <a:sym typeface="+mn-ea"/>
              </a:rPr>
              <a:t>。</a:t>
            </a:r>
            <a:endParaRPr lang="zh-CN" altLang="en-US" sz="2400" dirty="0">
              <a:solidFill>
                <a:srgbClr val="000000"/>
              </a:solidFill>
              <a:latin typeface="Calibri" panose="020F0502020204030204" pitchFamily="34" charset="0"/>
              <a:ea typeface="Calibri" panose="020F0502020204030204" pitchFamily="34" charset="0"/>
              <a:cs typeface="Calibri" panose="020F0502020204030204" pitchFamily="34" charset="0"/>
              <a:sym typeface="+mn-ea"/>
            </a:endParaRPr>
          </a:p>
          <a:p>
            <a:pPr>
              <a:lnSpc>
                <a:spcPct val="120000"/>
              </a:lnSpc>
            </a:pPr>
            <a:endPar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endPar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descr="upload_post_object_v2_304173346"/>
          <p:cNvPicPr>
            <a:picLocks noChangeAspect="1"/>
          </p:cNvPicPr>
          <p:nvPr/>
        </p:nvPicPr>
        <p:blipFill>
          <a:blip r:embed="rId2"/>
          <a:stretch>
            <a:fillRect/>
          </a:stretch>
        </p:blipFill>
        <p:spPr>
          <a:xfrm>
            <a:off x="446142" y="836712"/>
            <a:ext cx="423470" cy="553792"/>
          </a:xfrm>
          <a:prstGeom prst="rect">
            <a:avLst/>
          </a:prstGeom>
        </p:spPr>
      </p:pic>
      <p:sp>
        <p:nvSpPr>
          <p:cNvPr id="7" name="文本框 6"/>
          <p:cNvSpPr txBox="1"/>
          <p:nvPr/>
        </p:nvSpPr>
        <p:spPr>
          <a:xfrm>
            <a:off x="1168100" y="883085"/>
            <a:ext cx="2023311" cy="461665"/>
          </a:xfrm>
          <a:prstGeom prst="rect">
            <a:avLst/>
          </a:prstGeom>
        </p:spPr>
        <p:txBody>
          <a:bodyPr wrap="none" rtlCol="0">
            <a:spAutoFit/>
          </a:bodyPr>
          <a:lstStyle/>
          <a:p>
            <a:pPr algn="l"/>
            <a:r>
              <a:rPr lang="en-US" altLang="zh-CN" sz="2400" dirty="0">
                <a:latin typeface="Comic Sans MS" panose="030F0702030302020204" pitchFamily="66" charset="0"/>
                <a:ea typeface="Comic Sans MS" panose="030F0702030302020204" pitchFamily="66" charset="0"/>
                <a:cs typeface="Comic Sans MS" panose="030F0702030302020204" pitchFamily="66" charset="0"/>
              </a:rPr>
              <a:t>Introduction</a:t>
            </a:r>
            <a:endParaRPr sz="2400" dirty="0">
              <a:latin typeface="Comic Sans MS" panose="030F0702030302020204" pitchFamily="66" charset="0"/>
              <a:ea typeface="Comic Sans MS" panose="030F0702030302020204" pitchFamily="66" charset="0"/>
              <a:cs typeface="Comic Sans MS" panose="030F0702030302020204" pitchFamily="66" charset="0"/>
            </a:endParaRPr>
          </a:p>
        </p:txBody>
      </p:sp>
      <p:sp>
        <p:nvSpPr>
          <p:cNvPr id="3" name="文本框 2"/>
          <p:cNvSpPr txBox="1"/>
          <p:nvPr/>
        </p:nvSpPr>
        <p:spPr>
          <a:xfrm>
            <a:off x="1487805" y="4832350"/>
            <a:ext cx="10204450" cy="1101090"/>
          </a:xfrm>
          <a:prstGeom prst="rect">
            <a:avLst/>
          </a:prstGeom>
          <a:noFill/>
        </p:spPr>
        <p:txBody>
          <a:bodyPr wrap="square" rtlCol="0" anchor="t">
            <a:noAutofit/>
          </a:bodyPr>
          <a:p>
            <a:r>
              <a:rPr lang="zh-CN" altLang="en-US">
                <a:solidFill>
                  <a:srgbClr val="FF0000"/>
                </a:solidFill>
              </a:rPr>
              <a:t>提出EEPrNN模型</a:t>
            </a:r>
            <a:r>
              <a:rPr lang="en-US" altLang="zh-CN">
                <a:solidFill>
                  <a:srgbClr val="FF0000"/>
                </a:solidFill>
              </a:rPr>
              <a:t>——</a:t>
            </a:r>
            <a:r>
              <a:rPr lang="zh-CN" altLang="en-US">
                <a:solidFill>
                  <a:srgbClr val="FF0000"/>
                </a:solidFill>
              </a:rPr>
              <a:t>新颖的递归定义方法，递归残差嵌入（增加对抗性训练）</a:t>
            </a:r>
            <a:r>
              <a:rPr lang="en-US" altLang="zh-CN">
                <a:solidFill>
                  <a:srgbClr val="FF0000"/>
                </a:solidFill>
              </a:rPr>
              <a:t>——</a:t>
            </a:r>
            <a:r>
              <a:rPr lang="zh-CN" altLang="en-US">
                <a:solidFill>
                  <a:srgbClr val="FF0000"/>
                </a:solidFill>
              </a:rPr>
              <a:t>冷启动、安全</a:t>
            </a:r>
            <a:r>
              <a:rPr lang="zh-CN" altLang="en-US">
                <a:solidFill>
                  <a:srgbClr val="FF0000"/>
                </a:solidFill>
              </a:rPr>
              <a:t>问题；概率预测框架</a:t>
            </a:r>
            <a:r>
              <a:rPr lang="en-US" altLang="zh-CN">
                <a:solidFill>
                  <a:srgbClr val="FF0000"/>
                </a:solidFill>
              </a:rPr>
              <a:t>——</a:t>
            </a:r>
            <a:r>
              <a:rPr lang="zh-CN" altLang="en-US">
                <a:solidFill>
                  <a:srgbClr val="FF0000"/>
                </a:solidFill>
              </a:rPr>
              <a:t>不确定</a:t>
            </a:r>
            <a:r>
              <a:rPr lang="zh-CN" altLang="en-US">
                <a:solidFill>
                  <a:srgbClr val="FF0000"/>
                </a:solidFill>
              </a:rPr>
              <a:t>问题</a:t>
            </a:r>
            <a:endParaRPr lang="zh-CN" altLang="en-US">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1"/>
          <a:stretch>
            <a:fillRect/>
          </a:stretch>
        </p:blipFill>
        <p:spPr>
          <a:xfrm>
            <a:off x="11277583" y="30941"/>
            <a:ext cx="838288" cy="725831"/>
          </a:xfrm>
          <a:prstGeom prst="rect">
            <a:avLst/>
          </a:prstGeom>
        </p:spPr>
      </p:pic>
      <p:sp>
        <p:nvSpPr>
          <p:cNvPr id="2" name="文本框 1"/>
          <p:cNvSpPr txBox="1"/>
          <p:nvPr/>
        </p:nvSpPr>
        <p:spPr>
          <a:xfrm>
            <a:off x="3215640" y="5661660"/>
            <a:ext cx="6547485" cy="669290"/>
          </a:xfrm>
          <a:prstGeom prst="rect">
            <a:avLst/>
          </a:prstGeom>
          <a:noFill/>
        </p:spPr>
        <p:txBody>
          <a:bodyPr wrap="square" rtlCol="0">
            <a:noAutofit/>
          </a:bodyPr>
          <a:lstStyle/>
          <a:p>
            <a:pPr>
              <a:lnSpc>
                <a:spcPct val="120000"/>
              </a:lnSpc>
            </a:pPr>
            <a:r>
              <a:rPr kumimoji="1" lang="en-US" altLang="zh-CN" sz="1800" dirty="0">
                <a:latin typeface="Times New Roman" panose="02020603050405020304" pitchFamily="18" charset="0"/>
                <a:ea typeface="微软雅黑" panose="020B0503020204020204" pitchFamily="34" charset="-122"/>
                <a:cs typeface="Times New Roman" panose="02020603050405020304" pitchFamily="18" charset="0"/>
              </a:rPr>
              <a:t>EERrNN</a:t>
            </a:r>
            <a:r>
              <a:rPr kumimoji="1" lang="zh-CN" altLang="en-US" sz="1800" dirty="0">
                <a:latin typeface="Times New Roman" panose="02020603050405020304" pitchFamily="18" charset="0"/>
                <a:ea typeface="微软雅黑" panose="020B0503020204020204" pitchFamily="34" charset="-122"/>
                <a:cs typeface="Times New Roman" panose="02020603050405020304" pitchFamily="18" charset="0"/>
              </a:rPr>
              <a:t>进行</a:t>
            </a:r>
            <a:r>
              <a:rPr kumimoji="1" lang="en-US" altLang="zh-CN" sz="1800" dirty="0">
                <a:latin typeface="Times New Roman" panose="02020603050405020304" pitchFamily="18" charset="0"/>
                <a:ea typeface="微软雅黑" panose="020B0503020204020204" pitchFamily="34" charset="-122"/>
                <a:cs typeface="Times New Roman" panose="02020603050405020304" pitchFamily="18" charset="0"/>
              </a:rPr>
              <a:t>QoS</a:t>
            </a:r>
            <a:r>
              <a:rPr kumimoji="1" lang="zh-CN" altLang="en-US" sz="1800" dirty="0">
                <a:latin typeface="Times New Roman" panose="02020603050405020304" pitchFamily="18" charset="0"/>
                <a:ea typeface="微软雅黑" panose="020B0503020204020204" pitchFamily="34" charset="-122"/>
                <a:cs typeface="Times New Roman" panose="02020603050405020304" pitchFamily="18" charset="0"/>
              </a:rPr>
              <a:t>预测，为服务选择输出</a:t>
            </a:r>
            <a:r>
              <a:rPr kumimoji="1"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得分。</a:t>
            </a:r>
            <a:endParaRPr kumimoji="1"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descr="upload_post_object_v2_304173346"/>
          <p:cNvPicPr>
            <a:picLocks noChangeAspect="1"/>
          </p:cNvPicPr>
          <p:nvPr/>
        </p:nvPicPr>
        <p:blipFill>
          <a:blip r:embed="rId2"/>
          <a:stretch>
            <a:fillRect/>
          </a:stretch>
        </p:blipFill>
        <p:spPr>
          <a:xfrm>
            <a:off x="446142" y="836712"/>
            <a:ext cx="423470" cy="553792"/>
          </a:xfrm>
          <a:prstGeom prst="rect">
            <a:avLst/>
          </a:prstGeom>
        </p:spPr>
      </p:pic>
      <p:sp>
        <p:nvSpPr>
          <p:cNvPr id="7" name="文本框 6"/>
          <p:cNvSpPr txBox="1"/>
          <p:nvPr/>
        </p:nvSpPr>
        <p:spPr>
          <a:xfrm>
            <a:off x="1168400" y="883285"/>
            <a:ext cx="3248660" cy="460375"/>
          </a:xfrm>
          <a:prstGeom prst="rect">
            <a:avLst/>
          </a:prstGeom>
        </p:spPr>
        <p:txBody>
          <a:bodyPr wrap="square" rtlCol="0">
            <a:spAutoFit/>
          </a:bodyPr>
          <a:lstStyle/>
          <a:p>
            <a:pPr algn="l"/>
            <a:r>
              <a:rPr lang="zh-CN" sz="2400"/>
              <a:t>QoS预测框架</a:t>
            </a:r>
            <a:endParaRPr lang="zh-CN" sz="2400"/>
          </a:p>
        </p:txBody>
      </p:sp>
      <p:pic>
        <p:nvPicPr>
          <p:cNvPr id="8" name="图片 7"/>
          <p:cNvPicPr>
            <a:picLocks noChangeAspect="1"/>
          </p:cNvPicPr>
          <p:nvPr>
            <p:custDataLst>
              <p:tags r:id="rId3"/>
            </p:custDataLst>
          </p:nvPr>
        </p:nvPicPr>
        <p:blipFill>
          <a:blip r:embed="rId4"/>
          <a:stretch>
            <a:fillRect/>
          </a:stretch>
        </p:blipFill>
        <p:spPr>
          <a:xfrm>
            <a:off x="2999740" y="1268730"/>
            <a:ext cx="5202555" cy="41789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1"/>
          <a:stretch>
            <a:fillRect/>
          </a:stretch>
        </p:blipFill>
        <p:spPr>
          <a:xfrm>
            <a:off x="11277583" y="30941"/>
            <a:ext cx="838288" cy="725831"/>
          </a:xfrm>
          <a:prstGeom prst="rect">
            <a:avLst/>
          </a:prstGeom>
        </p:spPr>
      </p:pic>
      <p:sp>
        <p:nvSpPr>
          <p:cNvPr id="2" name="文本框 1"/>
          <p:cNvSpPr txBox="1"/>
          <p:nvPr/>
        </p:nvSpPr>
        <p:spPr>
          <a:xfrm>
            <a:off x="8102600" y="755015"/>
            <a:ext cx="3498850" cy="5665470"/>
          </a:xfrm>
          <a:prstGeom prst="rect">
            <a:avLst/>
          </a:prstGeom>
          <a:noFill/>
        </p:spPr>
        <p:txBody>
          <a:bodyPr wrap="square" rtlCol="0">
            <a:noAutofit/>
          </a:bodyPr>
          <a:lstStyle/>
          <a:p>
            <a:pPr>
              <a:lnSpc>
                <a:spcPct val="120000"/>
              </a:lnSpc>
            </a:pPr>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 稀疏特征输入层、递归残差嵌入层、注意力网络和任务特定层</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（从下往上）</a:t>
            </a:r>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 输入层和嵌入层负责通过查找嵌入将离散特征转换为密集向量。- 注意力网络用于分层学习交互和相关性。</a:t>
            </a:r>
            <a:endPar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 任务特定层包含 MeanNet 和 VarianceNet，分别负责输出均值和方差</a:t>
            </a:r>
            <a:r>
              <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algn="l">
              <a:lnSpc>
                <a:spcPct val="120000"/>
              </a:lnSpc>
              <a:buClrTx/>
              <a:buSzTx/>
              <a:buFontTx/>
            </a:pPr>
            <a:r>
              <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18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左边部分结合注意力机制用于预测平均值</a:t>
            </a:r>
            <a:r>
              <a:rPr kumimoji="1"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8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右边部分用于方差估计</a:t>
            </a:r>
            <a:r>
              <a:rPr kumimoji="1" lang="zh-CN" altLang="en-US" sz="18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18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descr="upload_post_object_v2_304173346"/>
          <p:cNvPicPr>
            <a:picLocks noChangeAspect="1"/>
          </p:cNvPicPr>
          <p:nvPr/>
        </p:nvPicPr>
        <p:blipFill>
          <a:blip r:embed="rId2"/>
          <a:stretch>
            <a:fillRect/>
          </a:stretch>
        </p:blipFill>
        <p:spPr>
          <a:xfrm>
            <a:off x="446142" y="836712"/>
            <a:ext cx="423470" cy="553792"/>
          </a:xfrm>
          <a:prstGeom prst="rect">
            <a:avLst/>
          </a:prstGeom>
        </p:spPr>
      </p:pic>
      <p:sp>
        <p:nvSpPr>
          <p:cNvPr id="7" name="文本框 6"/>
          <p:cNvSpPr txBox="1"/>
          <p:nvPr/>
        </p:nvSpPr>
        <p:spPr>
          <a:xfrm>
            <a:off x="1168400" y="883285"/>
            <a:ext cx="3248660" cy="460375"/>
          </a:xfrm>
          <a:prstGeom prst="rect">
            <a:avLst/>
          </a:prstGeom>
        </p:spPr>
        <p:txBody>
          <a:bodyPr wrap="square" rtlCol="0">
            <a:spAutoFit/>
          </a:bodyPr>
          <a:lstStyle/>
          <a:p>
            <a:pPr algn="l"/>
            <a:r>
              <a:rPr lang="zh-CN" altLang="en-US" sz="2400">
                <a:solidFill>
                  <a:srgbClr val="FF0000"/>
                </a:solidFill>
                <a:sym typeface="+mn-ea"/>
              </a:rPr>
              <a:t>EEPrNN</a:t>
            </a:r>
            <a:r>
              <a:rPr lang="zh-CN" sz="2400" dirty="0">
                <a:latin typeface="Comic Sans MS" panose="030F0702030302020204" pitchFamily="66" charset="0"/>
                <a:ea typeface="Comic Sans MS" panose="030F0702030302020204" pitchFamily="66" charset="0"/>
                <a:cs typeface="Comic Sans MS" panose="030F0702030302020204" pitchFamily="66" charset="0"/>
              </a:rPr>
              <a:t>模型</a:t>
            </a:r>
            <a:r>
              <a:rPr lang="zh-CN" sz="2400" dirty="0">
                <a:latin typeface="Comic Sans MS" panose="030F0702030302020204" pitchFamily="66" charset="0"/>
                <a:ea typeface="Comic Sans MS" panose="030F0702030302020204" pitchFamily="66" charset="0"/>
                <a:cs typeface="Comic Sans MS" panose="030F0702030302020204" pitchFamily="66" charset="0"/>
              </a:rPr>
              <a:t>框架</a:t>
            </a:r>
            <a:endParaRPr lang="zh-CN" sz="2400" dirty="0">
              <a:latin typeface="Comic Sans MS" panose="030F0702030302020204" pitchFamily="66" charset="0"/>
              <a:ea typeface="Comic Sans MS" panose="030F0702030302020204" pitchFamily="66" charset="0"/>
              <a:cs typeface="Comic Sans MS" panose="030F0702030302020204" pitchFamily="66" charset="0"/>
            </a:endParaRPr>
          </a:p>
        </p:txBody>
      </p:sp>
      <p:pic>
        <p:nvPicPr>
          <p:cNvPr id="3" name="图片 2" descr="image-20240128162620154"/>
          <p:cNvPicPr>
            <a:picLocks noChangeAspect="1"/>
          </p:cNvPicPr>
          <p:nvPr/>
        </p:nvPicPr>
        <p:blipFill>
          <a:blip r:embed="rId3"/>
          <a:stretch>
            <a:fillRect/>
          </a:stretch>
        </p:blipFill>
        <p:spPr>
          <a:xfrm>
            <a:off x="983615" y="1707515"/>
            <a:ext cx="6743700" cy="45751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1"/>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2"/>
          <a:stretch>
            <a:fillRect/>
          </a:stretch>
        </p:blipFill>
        <p:spPr>
          <a:xfrm>
            <a:off x="446142" y="836712"/>
            <a:ext cx="423470" cy="553792"/>
          </a:xfrm>
          <a:prstGeom prst="rect">
            <a:avLst/>
          </a:prstGeom>
        </p:spPr>
      </p:pic>
      <p:sp>
        <p:nvSpPr>
          <p:cNvPr id="7" name="文本框 6"/>
          <p:cNvSpPr txBox="1"/>
          <p:nvPr/>
        </p:nvSpPr>
        <p:spPr>
          <a:xfrm>
            <a:off x="1168400" y="883285"/>
            <a:ext cx="6532245" cy="460375"/>
          </a:xfrm>
          <a:prstGeom prst="rect">
            <a:avLst/>
          </a:prstGeom>
        </p:spPr>
        <p:txBody>
          <a:bodyPr wrap="square" rtlCol="0">
            <a:spAutoFit/>
          </a:bodyPr>
          <a:lstStyle/>
          <a:p>
            <a:pPr algn="l"/>
            <a:r>
              <a:rPr lang="zh-CN" sz="2400"/>
              <a:t>递归残差嵌入 (RREmbedding，模型关键)</a:t>
            </a:r>
            <a:endParaRPr lang="zh-CN" sz="2400"/>
          </a:p>
        </p:txBody>
      </p:sp>
      <p:pic>
        <p:nvPicPr>
          <p:cNvPr id="5" name="图片 4" descr="image-20240128163811656"/>
          <p:cNvPicPr>
            <a:picLocks noChangeAspect="1"/>
          </p:cNvPicPr>
          <p:nvPr/>
        </p:nvPicPr>
        <p:blipFill>
          <a:blip r:embed="rId3"/>
          <a:stretch>
            <a:fillRect/>
          </a:stretch>
        </p:blipFill>
        <p:spPr>
          <a:xfrm>
            <a:off x="839470" y="2247265"/>
            <a:ext cx="6534150" cy="3579495"/>
          </a:xfrm>
          <a:prstGeom prst="rect">
            <a:avLst/>
          </a:prstGeom>
        </p:spPr>
      </p:pic>
      <p:sp>
        <p:nvSpPr>
          <p:cNvPr id="8" name="文本框 7"/>
          <p:cNvSpPr txBox="1"/>
          <p:nvPr/>
        </p:nvSpPr>
        <p:spPr>
          <a:xfrm>
            <a:off x="7823835" y="981075"/>
            <a:ext cx="3669665" cy="4799965"/>
          </a:xfrm>
          <a:prstGeom prst="rect">
            <a:avLst/>
          </a:prstGeom>
          <a:noFill/>
        </p:spPr>
        <p:txBody>
          <a:bodyPr wrap="square" rtlCol="0">
            <a:spAutoFit/>
          </a:bodyPr>
          <a:p>
            <a:r>
              <a:rPr lang="zh-CN" altLang="en-US"/>
              <a:t>捕获n跳（n-hop）节点的信号，并采用图卷积网络的思想进行信息聚合，优化非线性激活和正则化层。</a:t>
            </a:r>
            <a:r>
              <a:rPr lang="en-US" altLang="zh-CN"/>
              <a:t>n</a:t>
            </a:r>
            <a:r>
              <a:rPr lang="zh-CN" altLang="en-US"/>
              <a:t>越大感受野</a:t>
            </a:r>
            <a:r>
              <a:rPr lang="zh-CN" altLang="en-US"/>
              <a:t>越大。</a:t>
            </a:r>
            <a:endParaRPr lang="zh-CN" altLang="en-US"/>
          </a:p>
          <a:p>
            <a:endParaRPr lang="zh-CN" altLang="en-US"/>
          </a:p>
          <a:p>
            <a:r>
              <a:rPr lang="zh-CN" altLang="en-US"/>
              <a:t>令 U = {u1, u2, u3, ..., um} 为一组用户，S = {s1, s2, s3, ..., sn} 为一组服务。对于每个 u ∈ U ，令 cui = {UAS, URE, UIP } 为它们的用户侧上下文，其中 </a:t>
            </a:r>
            <a:r>
              <a:rPr lang="zh-CN" altLang="en-US">
                <a:solidFill>
                  <a:srgbClr val="FF0000"/>
                </a:solidFill>
              </a:rPr>
              <a:t>UAS 表示用户自治系统，URE 表示用户国籍，UIP 表示用户 IP 地址。</a:t>
            </a:r>
            <a:r>
              <a:rPr lang="zh-CN" altLang="en-US"/>
              <a:t>类似地，对于服务 s ∈ S，令 csj = {SAS, SRE, SP R, SIP } 为其服务端上下文，其中 </a:t>
            </a:r>
            <a:r>
              <a:rPr lang="zh-CN" altLang="en-US">
                <a:solidFill>
                  <a:srgbClr val="FF0000"/>
                </a:solidFill>
              </a:rPr>
              <a:t>SAS、SRE、SPR、SIP 分别表示服务自治系统、区域、服务提供商和服务 IP 地址。</a:t>
            </a:r>
            <a:endParaRPr lang="zh-CN" altLang="en-US">
              <a:solidFill>
                <a:srgbClr val="FF0000"/>
              </a:solidFill>
            </a:endParaRPr>
          </a:p>
        </p:txBody>
      </p:sp>
      <p:sp>
        <p:nvSpPr>
          <p:cNvPr id="9" name="文本框 8"/>
          <p:cNvSpPr txBox="1"/>
          <p:nvPr/>
        </p:nvSpPr>
        <p:spPr>
          <a:xfrm>
            <a:off x="1073785" y="1628775"/>
            <a:ext cx="4064000" cy="368300"/>
          </a:xfrm>
          <a:prstGeom prst="rect">
            <a:avLst/>
          </a:prstGeom>
          <a:noFill/>
        </p:spPr>
        <p:txBody>
          <a:bodyPr wrap="square" rtlCol="0">
            <a:spAutoFit/>
          </a:bodyPr>
          <a:p>
            <a:r>
              <a:rPr lang="en-US" altLang="zh-CN"/>
              <a:t>1. </a:t>
            </a:r>
            <a:r>
              <a:rPr lang="zh-CN" altLang="en-US"/>
              <a:t>构建关系图，启发于邻域</a:t>
            </a:r>
            <a:r>
              <a:rPr lang="zh-CN" altLang="en-US"/>
              <a:t>发现</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1"/>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2"/>
          <a:stretch>
            <a:fillRect/>
          </a:stretch>
        </p:blipFill>
        <p:spPr>
          <a:xfrm>
            <a:off x="446142" y="836712"/>
            <a:ext cx="423470" cy="553792"/>
          </a:xfrm>
          <a:prstGeom prst="rect">
            <a:avLst/>
          </a:prstGeom>
        </p:spPr>
      </p:pic>
      <p:sp>
        <p:nvSpPr>
          <p:cNvPr id="7" name="文本框 6"/>
          <p:cNvSpPr txBox="1"/>
          <p:nvPr/>
        </p:nvSpPr>
        <p:spPr>
          <a:xfrm>
            <a:off x="1168400" y="883285"/>
            <a:ext cx="6532245" cy="460375"/>
          </a:xfrm>
          <a:prstGeom prst="rect">
            <a:avLst/>
          </a:prstGeom>
        </p:spPr>
        <p:txBody>
          <a:bodyPr wrap="square" rtlCol="0">
            <a:spAutoFit/>
          </a:bodyPr>
          <a:lstStyle/>
          <a:p>
            <a:pPr algn="l"/>
            <a:r>
              <a:rPr lang="zh-CN" sz="2400"/>
              <a:t>递归残差嵌入 (RREmbedding，模型关键)</a:t>
            </a:r>
            <a:endParaRPr lang="zh-CN" sz="2400"/>
          </a:p>
        </p:txBody>
      </p:sp>
      <p:pic>
        <p:nvPicPr>
          <p:cNvPr id="2" name="图片 1" descr="image-20240128163618540"/>
          <p:cNvPicPr>
            <a:picLocks noChangeAspect="1"/>
          </p:cNvPicPr>
          <p:nvPr/>
        </p:nvPicPr>
        <p:blipFill>
          <a:blip r:embed="rId3"/>
          <a:stretch>
            <a:fillRect/>
          </a:stretch>
        </p:blipFill>
        <p:spPr>
          <a:xfrm>
            <a:off x="695325" y="1988820"/>
            <a:ext cx="6657975" cy="4695825"/>
          </a:xfrm>
          <a:prstGeom prst="rect">
            <a:avLst/>
          </a:prstGeom>
        </p:spPr>
      </p:pic>
      <p:sp>
        <p:nvSpPr>
          <p:cNvPr id="8" name="文本框 7"/>
          <p:cNvSpPr txBox="1"/>
          <p:nvPr/>
        </p:nvSpPr>
        <p:spPr>
          <a:xfrm>
            <a:off x="7578090" y="1341120"/>
            <a:ext cx="4537710" cy="4323715"/>
          </a:xfrm>
          <a:prstGeom prst="rect">
            <a:avLst/>
          </a:prstGeom>
          <a:noFill/>
        </p:spPr>
        <p:txBody>
          <a:bodyPr wrap="square" rtlCol="0" anchor="t">
            <a:noAutofit/>
          </a:bodyPr>
          <a:p>
            <a:r>
              <a:rPr lang="zh-CN" altLang="en-US"/>
              <a:t>偏好嵌入+拼接节点嵌入=最终嵌入，residual add为残差添加</a:t>
            </a:r>
            <a:endParaRPr lang="zh-CN" altLang="en-US"/>
          </a:p>
        </p:txBody>
      </p:sp>
      <p:sp>
        <p:nvSpPr>
          <p:cNvPr id="9" name="文本框 8"/>
          <p:cNvSpPr txBox="1"/>
          <p:nvPr/>
        </p:nvSpPr>
        <p:spPr>
          <a:xfrm>
            <a:off x="1189990" y="1479550"/>
            <a:ext cx="4978400" cy="368300"/>
          </a:xfrm>
          <a:prstGeom prst="rect">
            <a:avLst/>
          </a:prstGeom>
          <a:noFill/>
        </p:spPr>
        <p:txBody>
          <a:bodyPr wrap="square" rtlCol="0">
            <a:spAutoFit/>
          </a:bodyPr>
          <a:p>
            <a:r>
              <a:rPr lang="en-US" altLang="zh-CN"/>
              <a:t>2. </a:t>
            </a:r>
            <a:r>
              <a:rPr lang="zh-CN" altLang="en-US"/>
              <a:t>嵌入</a:t>
            </a:r>
            <a:r>
              <a:rPr lang="zh-CN" altLang="en-US"/>
              <a:t>查询</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1"/>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2"/>
          <a:stretch>
            <a:fillRect/>
          </a:stretch>
        </p:blipFill>
        <p:spPr>
          <a:xfrm>
            <a:off x="446142" y="836712"/>
            <a:ext cx="423470" cy="553792"/>
          </a:xfrm>
          <a:prstGeom prst="rect">
            <a:avLst/>
          </a:prstGeom>
        </p:spPr>
      </p:pic>
      <p:sp>
        <p:nvSpPr>
          <p:cNvPr id="7" name="文本框 6"/>
          <p:cNvSpPr txBox="1"/>
          <p:nvPr/>
        </p:nvSpPr>
        <p:spPr>
          <a:xfrm>
            <a:off x="1168400" y="883285"/>
            <a:ext cx="6532245" cy="460375"/>
          </a:xfrm>
          <a:prstGeom prst="rect">
            <a:avLst/>
          </a:prstGeom>
        </p:spPr>
        <p:txBody>
          <a:bodyPr wrap="square" rtlCol="0">
            <a:spAutoFit/>
          </a:bodyPr>
          <a:lstStyle/>
          <a:p>
            <a:pPr algn="l"/>
            <a:r>
              <a:rPr lang="zh-CN" sz="2400"/>
              <a:t>注意力</a:t>
            </a:r>
            <a:r>
              <a:rPr lang="zh-CN" sz="2400"/>
              <a:t>融合</a:t>
            </a:r>
            <a:endParaRPr lang="zh-CN" sz="2400"/>
          </a:p>
        </p:txBody>
      </p:sp>
      <p:sp>
        <p:nvSpPr>
          <p:cNvPr id="8" name="文本框 7"/>
          <p:cNvSpPr txBox="1"/>
          <p:nvPr/>
        </p:nvSpPr>
        <p:spPr>
          <a:xfrm>
            <a:off x="7464425" y="1268730"/>
            <a:ext cx="4537710" cy="3535045"/>
          </a:xfrm>
          <a:prstGeom prst="rect">
            <a:avLst/>
          </a:prstGeom>
          <a:noFill/>
        </p:spPr>
        <p:txBody>
          <a:bodyPr wrap="square" rtlCol="0" anchor="t">
            <a:noAutofit/>
          </a:bodyPr>
          <a:p>
            <a:r>
              <a:rPr lang="zh-CN" altLang="en-US"/>
              <a:t>1. Embeddings：图的底部是三组嵌入，分别对应于用户字段、服务字段和上下文字段。</a:t>
            </a:r>
            <a:endParaRPr lang="zh-CN" altLang="en-US"/>
          </a:p>
          <a:p>
            <a:endParaRPr lang="zh-CN" altLang="en-US"/>
          </a:p>
          <a:p>
            <a:r>
              <a:rPr lang="zh-CN" altLang="en-US"/>
              <a:t>2. Attention Network：每组嵌入后面都有一个注意力网络。这些网络通过学习输入特征的权重分布来决定哪些输入特征是更重要的，从而帮助模型更加专注于最有信息量的部分，公式</a:t>
            </a:r>
            <a:r>
              <a:rPr lang="zh-CN" altLang="en-US"/>
              <a:t>如下。</a:t>
            </a:r>
            <a:endParaRPr lang="zh-CN" altLang="en-US"/>
          </a:p>
          <a:p>
            <a:endParaRPr lang="zh-CN" altLang="en-US"/>
          </a:p>
          <a:p>
            <a:r>
              <a:rPr lang="zh-CN" altLang="en-US"/>
              <a:t>3. Concatenated Representation：来自三个不同领域的注意力网络的输出随后被拼接在一起形成一个连贯的表示（端对端地放在一起，形成一个更长的向量）</a:t>
            </a:r>
            <a:endParaRPr lang="zh-CN" altLang="en-US"/>
          </a:p>
          <a:p>
            <a:endParaRPr lang="zh-CN" altLang="en-US"/>
          </a:p>
        </p:txBody>
      </p:sp>
      <p:pic>
        <p:nvPicPr>
          <p:cNvPr id="3" name="图片 2" descr="image-20240128164758418"/>
          <p:cNvPicPr>
            <a:picLocks noChangeAspect="1"/>
          </p:cNvPicPr>
          <p:nvPr/>
        </p:nvPicPr>
        <p:blipFill>
          <a:blip r:embed="rId3"/>
          <a:stretch>
            <a:fillRect/>
          </a:stretch>
        </p:blipFill>
        <p:spPr>
          <a:xfrm>
            <a:off x="623570" y="1557020"/>
            <a:ext cx="6810375" cy="3609975"/>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911860" y="5166995"/>
            <a:ext cx="10695305" cy="112649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1"/>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2"/>
          <a:stretch>
            <a:fillRect/>
          </a:stretch>
        </p:blipFill>
        <p:spPr>
          <a:xfrm>
            <a:off x="446142" y="836712"/>
            <a:ext cx="423470" cy="553792"/>
          </a:xfrm>
          <a:prstGeom prst="rect">
            <a:avLst/>
          </a:prstGeom>
        </p:spPr>
      </p:pic>
      <p:sp>
        <p:nvSpPr>
          <p:cNvPr id="7" name="文本框 6"/>
          <p:cNvSpPr txBox="1"/>
          <p:nvPr/>
        </p:nvSpPr>
        <p:spPr>
          <a:xfrm>
            <a:off x="1168400" y="883285"/>
            <a:ext cx="3248660" cy="460375"/>
          </a:xfrm>
          <a:prstGeom prst="rect">
            <a:avLst/>
          </a:prstGeom>
        </p:spPr>
        <p:txBody>
          <a:bodyPr wrap="square" rtlCol="0">
            <a:spAutoFit/>
          </a:bodyPr>
          <a:lstStyle/>
          <a:p>
            <a:pPr algn="l"/>
            <a:r>
              <a:rPr lang="zh-CN" sz="2400" dirty="0">
                <a:latin typeface="Comic Sans MS" panose="030F0702030302020204" pitchFamily="66" charset="0"/>
                <a:ea typeface="Comic Sans MS" panose="030F0702030302020204" pitchFamily="66" charset="0"/>
                <a:cs typeface="Comic Sans MS" panose="030F0702030302020204" pitchFamily="66" charset="0"/>
              </a:rPr>
              <a:t>概率预测</a:t>
            </a:r>
            <a:r>
              <a:rPr lang="zh-CN" sz="2400" dirty="0">
                <a:latin typeface="Comic Sans MS" panose="030F0702030302020204" pitchFamily="66" charset="0"/>
                <a:ea typeface="Comic Sans MS" panose="030F0702030302020204" pitchFamily="66" charset="0"/>
                <a:cs typeface="Comic Sans MS" panose="030F0702030302020204" pitchFamily="66" charset="0"/>
              </a:rPr>
              <a:t>模型</a:t>
            </a:r>
            <a:endParaRPr lang="zh-CN" sz="2400" dirty="0">
              <a:latin typeface="Comic Sans MS" panose="030F0702030302020204" pitchFamily="66" charset="0"/>
              <a:ea typeface="Comic Sans MS" panose="030F0702030302020204" pitchFamily="66" charset="0"/>
              <a:cs typeface="Comic Sans MS" panose="030F0702030302020204" pitchFamily="66" charset="0"/>
            </a:endParaRPr>
          </a:p>
        </p:txBody>
      </p:sp>
      <p:pic>
        <p:nvPicPr>
          <p:cNvPr id="8" name="图片 7"/>
          <p:cNvPicPr>
            <a:picLocks noChangeAspect="1"/>
          </p:cNvPicPr>
          <p:nvPr>
            <p:custDataLst>
              <p:tags r:id="rId3"/>
            </p:custDataLst>
          </p:nvPr>
        </p:nvPicPr>
        <p:blipFill>
          <a:blip r:embed="rId4"/>
          <a:stretch>
            <a:fillRect/>
          </a:stretch>
        </p:blipFill>
        <p:spPr>
          <a:xfrm>
            <a:off x="623570" y="1628775"/>
            <a:ext cx="11095990" cy="28898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1"/>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2"/>
          <a:stretch>
            <a:fillRect/>
          </a:stretch>
        </p:blipFill>
        <p:spPr>
          <a:xfrm>
            <a:off x="446142" y="836712"/>
            <a:ext cx="423470" cy="553792"/>
          </a:xfrm>
          <a:prstGeom prst="rect">
            <a:avLst/>
          </a:prstGeom>
        </p:spPr>
      </p:pic>
      <p:sp>
        <p:nvSpPr>
          <p:cNvPr id="7" name="文本框 6"/>
          <p:cNvSpPr txBox="1"/>
          <p:nvPr/>
        </p:nvSpPr>
        <p:spPr>
          <a:xfrm>
            <a:off x="1168400" y="883285"/>
            <a:ext cx="6532245" cy="460375"/>
          </a:xfrm>
          <a:prstGeom prst="rect">
            <a:avLst/>
          </a:prstGeom>
        </p:spPr>
        <p:txBody>
          <a:bodyPr wrap="square" rtlCol="0">
            <a:spAutoFit/>
          </a:bodyPr>
          <a:lstStyle/>
          <a:p>
            <a:pPr algn="l"/>
            <a:r>
              <a:rPr lang="zh-CN" sz="2400" dirty="0">
                <a:latin typeface="Comic Sans MS" panose="030F0702030302020204" pitchFamily="66" charset="0"/>
                <a:ea typeface="Comic Sans MS" panose="030F0702030302020204" pitchFamily="66" charset="0"/>
                <a:cs typeface="Comic Sans MS" panose="030F0702030302020204" pitchFamily="66" charset="0"/>
                <a:sym typeface="+mn-ea"/>
              </a:rPr>
              <a:t>概率预测</a:t>
            </a:r>
            <a:r>
              <a:rPr lang="zh-CN" sz="2400" dirty="0">
                <a:latin typeface="Comic Sans MS" panose="030F0702030302020204" pitchFamily="66" charset="0"/>
                <a:ea typeface="Comic Sans MS" panose="030F0702030302020204" pitchFamily="66" charset="0"/>
                <a:cs typeface="Comic Sans MS" panose="030F0702030302020204" pitchFamily="66" charset="0"/>
                <a:sym typeface="+mn-ea"/>
              </a:rPr>
              <a:t>过程</a:t>
            </a:r>
            <a:endParaRPr lang="zh-CN" sz="2400" dirty="0">
              <a:latin typeface="Comic Sans MS" panose="030F0702030302020204" pitchFamily="66" charset="0"/>
              <a:ea typeface="Comic Sans MS" panose="030F0702030302020204" pitchFamily="66" charset="0"/>
              <a:cs typeface="Comic Sans MS" panose="030F0702030302020204" pitchFamily="66" charset="0"/>
              <a:sym typeface="+mn-ea"/>
            </a:endParaRPr>
          </a:p>
        </p:txBody>
      </p:sp>
      <p:sp>
        <p:nvSpPr>
          <p:cNvPr id="2" name="文本框 1"/>
          <p:cNvSpPr txBox="1"/>
          <p:nvPr/>
        </p:nvSpPr>
        <p:spPr>
          <a:xfrm>
            <a:off x="1009650" y="1405255"/>
            <a:ext cx="10461625" cy="645160"/>
          </a:xfrm>
          <a:prstGeom prst="rect">
            <a:avLst/>
          </a:prstGeom>
          <a:noFill/>
        </p:spPr>
        <p:txBody>
          <a:bodyPr wrap="square" rtlCol="0">
            <a:spAutoFit/>
          </a:bodyPr>
          <a:p>
            <a:r>
              <a:rPr lang="zh-CN" altLang="en-US"/>
              <a:t>通过分支网络预测均值和方差的方法，以此来反映预测的不确定性。整个模型的目标是输出一个预测值和一个方差，从而反映预测的不确定性。z1,为吞吐量，z2为响应时间，分数表示不确定度的贡献。</a:t>
            </a:r>
            <a:endParaRPr lang="zh-CN" altLang="en-US"/>
          </a:p>
        </p:txBody>
      </p:sp>
      <p:pic>
        <p:nvPicPr>
          <p:cNvPr id="12" name="图片 11"/>
          <p:cNvPicPr>
            <a:picLocks noChangeAspect="1"/>
          </p:cNvPicPr>
          <p:nvPr>
            <p:custDataLst>
              <p:tags r:id="rId3"/>
            </p:custDataLst>
          </p:nvPr>
        </p:nvPicPr>
        <p:blipFill>
          <a:blip r:embed="rId4"/>
          <a:stretch>
            <a:fillRect/>
          </a:stretch>
        </p:blipFill>
        <p:spPr>
          <a:xfrm>
            <a:off x="1127760" y="2132965"/>
            <a:ext cx="9317355" cy="38201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7.xml><?xml version="1.0" encoding="utf-8"?>
<p:tagLst xmlns:p="http://schemas.openxmlformats.org/presentationml/2006/main">
  <p:tag name="KSO_WPP_MARK_KEY" val="7aecd5d9-4e3f-46c6-9f40-c76196cf84c6"/>
  <p:tag name="COMMONDATA" val="eyJoZGlkIjoiNjFlNjI5YTU5OWE0Mjg4NmI0YjdkOWI4ODA2MzlkN2EifQ=="/>
  <p:tag name="commondata" val="eyJoZGlkIjoiNGQ5NzFlOTY2NWM2ZWY5M2UzN2EzMjEyZDFhNWY1NGEifQ=="/>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s t a n d a l o n e = " y e s " ? > < s : c u s t o m D a t a   x m l n s = " h t t p : / / w w w . w p s . c n / o f f i c e D o c u m e n t / 2 0 1 3 / w p s C u s t o m D a t a "   x m l n s : s = " h t t p : / / w w w . w p s . c n / o f f i c e D o c u m e n t / 2 0 1 3 / w p s C u s t o m D a t a " > < e x t o b j s > < e x t o b j   n a m e = " E 6 5 7 1 1 9 C - 6 9 8 2 - 4 2 1 D - 8 B A 7 - E 7 4 D E B 7 0 A 7 D A - 1 " > < e x t o b j d a t a   t y p e = " E 6 5 7 1 1 9 C - 6 9 8 2 - 4 2 1 D - 8 B A 7 - E 7 4 D E B 7 0 A 7 D A "   d a t a = " e w o J I k x h d G V 4 U 3 R y I i A 6 I C J 7 e H 1 f e 3 V z f S I K f Q o = " / > < / e x t o b j > < e x t o b j   n a m e = " E 6 5 7 1 1 9 C - 6 9 8 2 - 4 2 1 D - 8 B A 7 - E 7 4 D E B 7 0 A 7 D A - 2 " > < e x t o b j d a t a   t y p e = " E 6 5 7 1 1 9 C - 6 9 8 2 - 4 2 1 D - 8 B A 7 - E 7 4 D E B 7 0 A 7 D A "   d a t a = " e w o J I k x h d G V 4 U 3 R y I i A 6 I C J Y I D 0 g X F x s Z W Z 0 I F t 7 e 3 h 9 X 3 t 1 c 3 1 9 X F x y a W d o d C B d I g p 9 C g = = " / > < / e x t o b j > < e x t o b j   n a m e = " E 6 5 7 1 1 9 C - 6 9 8 2 - 4 2 1 D - 8 B A 7 - E 7 4 D E B 7 0 A 7 D A - 3 " > < e x t o b j d a t a   t y p e = " E 6 5 7 1 1 9 C - 6 9 8 2 - 4 2 1 D - 8 B A 7 - E 7 4 D E B 7 0 A 7 D A "   d a t a = " e w o J I k x h d G V 4 U 3 R y I i A 6 I C J 7 e H 1 f e 3 V z f S I K f Q o = " / > < / e x t o b j > < e x t o b j   n a m e = " E 6 5 7 1 1 9 C - 6 9 8 2 - 4 2 1 D - 8 B A 7 - E 7 4 D E B 7 0 A 7 D A - 4 " > < e x t o b j d a t a   t y p e = " E 6 5 7 1 1 9 C - 6 9 8 2 - 4 2 1 D - 8 B A 7 - E 7 4 D E B 7 0 A 7 D A "   d a t a = " e w o J I k x h d G V 4 U 3 R y I i A 6 I C J Q P U 5 v Z G U y V m V j K E c p I g p 9 C g = = " / > < / e x t o b j > < e x t o b j   n a m e = " E 6 5 7 1 1 9 C - 6 9 8 2 - 4 2 1 D - 8 B A 7 - E 7 4 D E B 7 0 A 7 D A - 5 " > < e x t o b j d a t a   t y p e = " E 6 5 7 1 1 9 C - 6 9 8 2 - 4 2 1 D - 8 B A 7 - E 7 4 D E B 7 0 A 7 D A "   d a t a = " e w o J I k x h d G V 4 U 3 R y I i A 6 I C J k a X N 0 K H t 1 f V 9 7 a X 0 s e 3 V 9 X 3 t q f S k 9 e + K I p X t w f V 9 7 a X 0 t e 3 B 9 X 3 t q f e K I p X 1 f e z J 9 P V x c c 3 F y d H t c X H R l e H R z d H l s Z V x c c 3 V t X 3 t r P T F 9 X n t u f X t 7 X F x s Z W Z 0 I C h 7 e 3 B 9 X 3 t p L G t 9 L X t w f V 9 7 a i x r f X 1 c X H J p Z 2 h 0 I C l 9 X n s y f X 1 9 I g p 9 C g = = " / > < / e x t o b j > < e x t o b j   n a m e = " E 6 5 7 1 1 9 C - 6 9 8 2 - 4 2 1 D - 8 B A 7 - E 7 4 D E B 7 0 A 7 D A - 6 " > < e x t o b j d a t a   t y p e = " E 6 5 7 1 1 9 C - 6 9 8 2 - 4 2 1 D - 8 B A 7 - E 7 4 D E B 7 0 A 7 D A "   d a t a = " e w o J I k x h d G V 4 U 3 R y I i A 6 I C J 7 c H 1 f e 2 l 9 I g p 9 C g = = " / > < / e x t o b j > < e x t o b j   n a m e = " E 6 5 7 1 1 9 C - 6 9 8 2 - 4 2 1 D - 8 B A 7 - E 7 4 D E B 7 0 A 7 D A - 7 " > < e x t o b j d a t a   t y p e = " E 6 5 7 1 1 9 C - 6 9 8 2 - 4 2 1 D - 8 B A 7 - E 7 4 D E B 7 0 A 7 D A "   d a t a = " e w o J I k x h d G V 4 U 3 R y I i A 6 I C J 7 c H 1 f e 2 p 9 I g p 9 C g = = " / > < / e x t o b j > < e x t o b j   n a m e = " E 6 5 7 1 1 9 C - 6 9 8 2 - 4 2 1 D - 8 B A 7 - E 7 4 D E B 7 0 A 7 D A - 8 " > < e x t o b j d a t a   t y p e = " E 6 5 7 1 1 9 C - 6 9 8 2 - 4 2 1 D - 8 B A 7 - E 7 4 D E B 7 0 A 7 D A "   d a t a = " e w o J I k x h d G V 4 U 3 R y I i A 6 I C J 7 R H 1 f e 2 l 9 I g p 9 C g = = " / > < / e x t o b j > < e x t o b j   n a m e = " E 6 5 7 1 1 9 C - 6 9 8 2 - 4 2 1 D - 8 B A 7 - E 7 4 D E B 7 0 A 7 D A - 9 " > < e x t o b j d a t a   t y p e = " E 6 5 7 1 1 9 C - 6 9 8 2 - 4 2 1 D - 8 B A 7 - E 7 4 D E B 7 0 A 7 D A "   d a t a = " e w o J I k x h d G V 4 U 3 R y I i A 6 I C J 7 R H 1 f e 2 p 9 I g p 9 C g = = " / > < / e x t o b j > < e x t o b j   n a m e = " E 6 5 7 1 1 9 C - 6 9 8 2 - 4 2 1 D - 8 B A 7 - E 7 4 D E B 7 0 A 7 D A - 1 0 " > < e x t o b j d a t a   t y p e = " E 6 5 7 1 1 9 C - 6 9 8 2 - 4 2 1 D - 8 B A 7 - E 7 4 D E B 7 0 A 7 D A "   d a t a = " e w o J I k x h d G V 4 U 3 R y I i A 6 I C J 7 R H 1 f e 2 l 9 I g p 9 C g = = " / > < / e x t o b j > < / e x t o b j s > < / s : c u s t o m D a t a > 
</file>

<file path=customXml/itemProps6.xml><?xml version="1.0" encoding="utf-8"?>
<ds:datastoreItem xmlns:ds="http://schemas.openxmlformats.org/officeDocument/2006/customXml" ds:itemID="{2311116B-16A2-4035-B2BE-D376C81CFE15}">
  <ds:schemaRefs/>
</ds:datastoreItem>
</file>

<file path=docProps/app.xml><?xml version="1.0" encoding="utf-8"?>
<Properties xmlns="http://schemas.openxmlformats.org/officeDocument/2006/extended-properties" xmlns:vt="http://schemas.openxmlformats.org/officeDocument/2006/docPropsVTypes">
  <TotalTime>0</TotalTime>
  <Words>1895</Words>
  <Application>WPS 演示</Application>
  <PresentationFormat>宽屏</PresentationFormat>
  <Paragraphs>114</Paragraphs>
  <Slides>13</Slides>
  <Notes>47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宋体</vt:lpstr>
      <vt:lpstr>Wingdings</vt:lpstr>
      <vt:lpstr>Comic Sans MS</vt:lpstr>
      <vt:lpstr>微软雅黑</vt:lpstr>
      <vt:lpstr>Hei</vt:lpstr>
      <vt:lpstr>Menlo Regular</vt:lpstr>
      <vt:lpstr>Calibri</vt:lpstr>
      <vt:lpstr>Times New Roman</vt:lpstr>
      <vt:lpstr>系统字体常规体</vt:lpstr>
      <vt:lpstr>Segoe Print</vt:lpstr>
      <vt:lpstr>-apple-system</vt:lpstr>
      <vt:lpstr>Arial Unicode MS</vt:lpstr>
      <vt:lpstr>等线 Light</vt:lpstr>
      <vt:lpstr>等线</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曾渝翔</dc:creator>
  <cp:lastModifiedBy>西柚°</cp:lastModifiedBy>
  <cp:revision>1833</cp:revision>
  <dcterms:created xsi:type="dcterms:W3CDTF">2023-06-30T05:26:00Z</dcterms:created>
  <dcterms:modified xsi:type="dcterms:W3CDTF">2024-02-09T11:46:37Z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
  </property>
</Properties>
</file>