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 不完全指南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不完全指南</a:t>
            </a:r>
          </a:p>
        </p:txBody>
      </p:sp>
      <p:sp>
        <p:nvSpPr>
          <p:cNvPr id="120" name="——   willing"/>
          <p:cNvSpPr txBox="1"/>
          <p:nvPr>
            <p:ph type="subTitle" sz="quarter" idx="1"/>
          </p:nvPr>
        </p:nvSpPr>
        <p:spPr>
          <a:xfrm>
            <a:off x="1270000" y="5029200"/>
            <a:ext cx="10601467" cy="1076287"/>
          </a:xfrm>
          <a:prstGeom prst="rect">
            <a:avLst/>
          </a:prstGeom>
        </p:spPr>
        <p:txBody>
          <a:bodyPr/>
          <a:lstStyle/>
          <a:p>
            <a:pPr lvl="8" marL="0" indent="1060703" algn="ctr" defTabSz="338835">
              <a:spcBef>
                <a:spcPts val="0"/>
              </a:spcBef>
              <a:buSzTx/>
              <a:buNone/>
              <a:defRPr sz="2784"/>
            </a:pPr>
            <a:r>
              <a:t>                                                                   ——   willing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2a78e…"/>
          <p:cNvSpPr/>
          <p:nvPr/>
        </p:nvSpPr>
        <p:spPr>
          <a:xfrm>
            <a:off x="5007583" y="5896252"/>
            <a:ext cx="2191942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2a78e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tree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8" name="f0e0c…"/>
          <p:cNvSpPr/>
          <p:nvPr/>
        </p:nvSpPr>
        <p:spPr>
          <a:xfrm>
            <a:off x="1988853" y="5896252"/>
            <a:ext cx="2191941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f0e0c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</a:t>
            </a:r>
            <a:r>
              <a:t>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9" name="e69de…"/>
          <p:cNvSpPr/>
          <p:nvPr/>
        </p:nvSpPr>
        <p:spPr>
          <a:xfrm>
            <a:off x="8026313" y="5896252"/>
            <a:ext cx="2191942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e69de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50" name="线条"/>
          <p:cNvSpPr/>
          <p:nvPr/>
        </p:nvSpPr>
        <p:spPr>
          <a:xfrm flipH="1">
            <a:off x="6103553" y="3075953"/>
            <a:ext cx="1" cy="20507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1" name="线条"/>
          <p:cNvSpPr/>
          <p:nvPr/>
        </p:nvSpPr>
        <p:spPr>
          <a:xfrm flipH="1">
            <a:off x="3214353" y="3090798"/>
            <a:ext cx="2872582" cy="20313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2" name="线条"/>
          <p:cNvSpPr/>
          <p:nvPr/>
        </p:nvSpPr>
        <p:spPr>
          <a:xfrm>
            <a:off x="6097947" y="3086071"/>
            <a:ext cx="2911080" cy="20408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3" name="6156e5…"/>
          <p:cNvSpPr/>
          <p:nvPr/>
        </p:nvSpPr>
        <p:spPr>
          <a:xfrm>
            <a:off x="5007583" y="1954030"/>
            <a:ext cx="2191942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6156e5 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tree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4" name="线条"/>
          <p:cNvSpPr/>
          <p:nvPr/>
        </p:nvSpPr>
        <p:spPr>
          <a:xfrm flipH="1">
            <a:off x="4944530" y="6850805"/>
            <a:ext cx="1136331" cy="9556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5" name="hello_world.txt"/>
          <p:cNvSpPr txBox="1"/>
          <p:nvPr/>
        </p:nvSpPr>
        <p:spPr>
          <a:xfrm>
            <a:off x="2395026" y="5313118"/>
            <a:ext cx="15750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hello_world.txt</a:t>
            </a:r>
          </a:p>
        </p:txBody>
      </p:sp>
      <p:sp>
        <p:nvSpPr>
          <p:cNvPr id="256" name="hello_git.txt"/>
          <p:cNvSpPr txBox="1"/>
          <p:nvPr/>
        </p:nvSpPr>
        <p:spPr>
          <a:xfrm>
            <a:off x="8389388" y="5320984"/>
            <a:ext cx="127033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hello_git.txt</a:t>
            </a:r>
          </a:p>
        </p:txBody>
      </p:sp>
      <p:sp>
        <p:nvSpPr>
          <p:cNvPr id="257" name="src"/>
          <p:cNvSpPr txBox="1"/>
          <p:nvPr/>
        </p:nvSpPr>
        <p:spPr>
          <a:xfrm>
            <a:off x="5889698" y="5294602"/>
            <a:ext cx="427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src</a:t>
            </a:r>
          </a:p>
        </p:txBody>
      </p:sp>
      <p:sp>
        <p:nvSpPr>
          <p:cNvPr id="258" name="da4c7…"/>
          <p:cNvSpPr/>
          <p:nvPr/>
        </p:nvSpPr>
        <p:spPr>
          <a:xfrm>
            <a:off x="3558340" y="8386348"/>
            <a:ext cx="2191941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da4c7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59" name="inner_file_1.txt"/>
          <p:cNvSpPr txBox="1"/>
          <p:nvPr/>
        </p:nvSpPr>
        <p:spPr>
          <a:xfrm>
            <a:off x="3866669" y="7905887"/>
            <a:ext cx="15752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inner_file_1.txt</a:t>
            </a:r>
          </a:p>
        </p:txBody>
      </p:sp>
      <p:sp>
        <p:nvSpPr>
          <p:cNvPr id="260" name="e69de…"/>
          <p:cNvSpPr/>
          <p:nvPr/>
        </p:nvSpPr>
        <p:spPr>
          <a:xfrm>
            <a:off x="6707871" y="8386348"/>
            <a:ext cx="2191941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  <a:alpha val="34746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  <a:alpha val="3474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e69de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61" name="inner_file_2.txt"/>
          <p:cNvSpPr txBox="1"/>
          <p:nvPr/>
        </p:nvSpPr>
        <p:spPr>
          <a:xfrm>
            <a:off x="7016200" y="7905887"/>
            <a:ext cx="15752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inner_file_2.txt</a:t>
            </a:r>
          </a:p>
        </p:txBody>
      </p:sp>
      <p:sp>
        <p:nvSpPr>
          <p:cNvPr id="262" name="线条"/>
          <p:cNvSpPr/>
          <p:nvPr/>
        </p:nvSpPr>
        <p:spPr>
          <a:xfrm>
            <a:off x="6082349" y="6817993"/>
            <a:ext cx="1262033" cy="1021334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3" name="xxxx…"/>
          <p:cNvSpPr/>
          <p:nvPr/>
        </p:nvSpPr>
        <p:spPr>
          <a:xfrm>
            <a:off x="9857402" y="8334861"/>
            <a:ext cx="2191941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xxxx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64" name="inner_file_2.txt"/>
          <p:cNvSpPr txBox="1"/>
          <p:nvPr/>
        </p:nvSpPr>
        <p:spPr>
          <a:xfrm>
            <a:off x="10165731" y="7854401"/>
            <a:ext cx="15752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inner_file_2.txt</a:t>
            </a:r>
          </a:p>
        </p:txBody>
      </p:sp>
      <p:sp>
        <p:nvSpPr>
          <p:cNvPr id="265" name="线条"/>
          <p:cNvSpPr/>
          <p:nvPr/>
        </p:nvSpPr>
        <p:spPr>
          <a:xfrm>
            <a:off x="6161025" y="6819872"/>
            <a:ext cx="4095702" cy="99474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6" name="如果对inner_file_2.txt作出修改并提交"/>
          <p:cNvSpPr txBox="1"/>
          <p:nvPr/>
        </p:nvSpPr>
        <p:spPr>
          <a:xfrm>
            <a:off x="2091255" y="619781"/>
            <a:ext cx="802459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如果对inner_file_2.txt作出修改并提交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常用高层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常用高层命令</a:t>
            </a:r>
          </a:p>
        </p:txBody>
      </p:sp>
      <p:sp>
        <p:nvSpPr>
          <p:cNvPr id="269" name="git add 、git commit、git pull (git fetch + git merge)、git push、git log…"/>
          <p:cNvSpPr txBox="1"/>
          <p:nvPr>
            <p:ph type="body" idx="1"/>
          </p:nvPr>
        </p:nvSpPr>
        <p:spPr>
          <a:xfrm>
            <a:off x="850900" y="2400300"/>
            <a:ext cx="11327286" cy="6563138"/>
          </a:xfrm>
          <a:prstGeom prst="rect">
            <a:avLst/>
          </a:prstGeom>
        </p:spPr>
        <p:txBody>
          <a:bodyPr/>
          <a:lstStyle/>
          <a:p>
            <a:pPr marL="251460" indent="-251460" defTabSz="321310">
              <a:spcBef>
                <a:spcPts val="2300"/>
              </a:spcBef>
              <a:defRPr sz="2090"/>
            </a:pPr>
            <a:r>
              <a:t>git add 、git commit、git pull (git fetch + git merge)、git push、git log 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branch： -a、-v、-vv、-r、—merged | xargs git branch -d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tag：不加参数、-m、-d、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diff：—staged／cached、— &lt;branch&gt;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checkout：-b、&lt;commit_id&gt; — &lt;file&gt;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reset: —hard、—soft、—mixed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reflog: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revert：&lt;commit_id&gt;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cherry-pick：&lt;commit_id&gt;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git rebase：—onto newbase &lt;since&gt; &lt;till&gt; 、</a:t>
            </a:r>
            <a:r>
              <a:rPr>
                <a:latin typeface="Al Bayan"/>
                <a:ea typeface="Al Bayan"/>
                <a:cs typeface="Al Bayan"/>
                <a:sym typeface="Al Bayan"/>
              </a:rPr>
              <a:t>-i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底层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底层命令</a:t>
            </a:r>
          </a:p>
        </p:txBody>
      </p:sp>
      <p:sp>
        <p:nvSpPr>
          <p:cNvPr id="272" name="git cat-file   [ -t | -p ]  [ any sha1 ]…"/>
          <p:cNvSpPr txBox="1"/>
          <p:nvPr>
            <p:ph type="body" idx="1"/>
          </p:nvPr>
        </p:nvSpPr>
        <p:spPr>
          <a:xfrm>
            <a:off x="850900" y="2400300"/>
            <a:ext cx="11327286" cy="6563138"/>
          </a:xfrm>
          <a:prstGeom prst="rect">
            <a:avLst/>
          </a:prstGeom>
        </p:spPr>
        <p:txBody>
          <a:bodyPr/>
          <a:lstStyle/>
          <a:p>
            <a:pPr/>
            <a:r>
              <a:t>git cat-file   [ -t | -p ]  [ any sha1 ]</a:t>
            </a:r>
          </a:p>
          <a:p>
            <a:pPr/>
            <a:r>
              <a:t>git ls-tree [ commit_id | branch | tag ]</a:t>
            </a:r>
          </a:p>
          <a:p>
            <a:pPr/>
            <a:r>
              <a:t>git rev-parse: 将引用转成 sha1值</a:t>
            </a:r>
          </a:p>
          <a:p>
            <a:pPr/>
            <a:r>
              <a:t>………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狗血现实剧"/>
          <p:cNvSpPr txBox="1"/>
          <p:nvPr>
            <p:ph type="title"/>
          </p:nvPr>
        </p:nvSpPr>
        <p:spPr>
          <a:xfrm>
            <a:off x="952500" y="192256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狗血现实剧</a:t>
            </a:r>
          </a:p>
        </p:txBody>
      </p:sp>
      <p:sp>
        <p:nvSpPr>
          <p:cNvPr id="275" name="Action1:（错误提交）…"/>
          <p:cNvSpPr txBox="1"/>
          <p:nvPr>
            <p:ph type="body" idx="1"/>
          </p:nvPr>
        </p:nvSpPr>
        <p:spPr>
          <a:xfrm>
            <a:off x="829941" y="2071721"/>
            <a:ext cx="11611972" cy="7049784"/>
          </a:xfrm>
          <a:prstGeom prst="rect">
            <a:avLst/>
          </a:prstGeom>
        </p:spPr>
        <p:txBody>
          <a:bodyPr/>
          <a:lstStyle/>
          <a:p>
            <a:pPr marL="0" indent="0" defTabSz="350520">
              <a:spcBef>
                <a:spcPts val="2500"/>
              </a:spcBef>
              <a:buSzTx/>
              <a:buNone/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Action1:</a:t>
            </a:r>
            <a:r>
              <a:t>（错误提交）</a:t>
            </a:r>
          </a:p>
          <a:p>
            <a:pPr lvl="2" marL="0" indent="274320" defTabSz="350520">
              <a:spcBef>
                <a:spcPts val="2500"/>
              </a:spcBef>
              <a:buSzTx/>
              <a:buNone/>
              <a:defRPr sz="2280"/>
            </a:pPr>
            <a:r>
              <a:t>commit “老婆， 我想吃冰棍”                    ———— wtf？！怎么改掉这个message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Action 2:</a:t>
            </a:r>
            <a:r>
              <a:t>（一系列提交）</a:t>
            </a:r>
          </a:p>
          <a:p>
            <a:pPr lvl="2" marL="0" indent="274320" defTabSz="350520">
              <a:spcBef>
                <a:spcPts val="2500"/>
              </a:spcBef>
              <a:buSzTx/>
              <a:buNone/>
              <a:defRPr sz="2280"/>
            </a:pPr>
            <a:r>
              <a:t>commit “新增功能 xxx”</a:t>
            </a:r>
          </a:p>
          <a:p>
            <a:pPr lvl="2" marL="0" indent="274320" defTabSz="350520">
              <a:spcBef>
                <a:spcPts val="2500"/>
              </a:spcBef>
              <a:buSzTx/>
              <a:buNone/>
              <a:defRPr sz="2280"/>
            </a:pPr>
            <a:r>
              <a:t>commit “忘记加文件：补加。xxx文件 ” </a:t>
            </a:r>
          </a:p>
          <a:p>
            <a:pPr lvl="2" marL="0" indent="274320" defTabSz="350520">
              <a:spcBef>
                <a:spcPts val="2500"/>
              </a:spcBef>
              <a:buSzTx/>
              <a:buNone/>
              <a:defRPr sz="2280"/>
            </a:pPr>
            <a:r>
              <a:t>commit “又忘记加文件：补加。xxx文件 ”  ……           ————— 眼花缭乱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Action3: </a:t>
            </a:r>
            <a:r>
              <a:t>（人生豪迈，重头再来，我想回家）</a:t>
            </a:r>
          </a:p>
          <a:p>
            <a:pPr lvl="2" marL="0" indent="274320" defTabSz="350520">
              <a:spcBef>
                <a:spcPts val="2500"/>
              </a:spcBef>
              <a:buSzTx/>
              <a:buNone/>
              <a:defRPr sz="2280"/>
            </a:pPr>
            <a:r>
              <a:t>….一通骚操作，懵逼了，要重来。         ———— 1. 没有commit 2.已经commit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Action4:</a:t>
            </a:r>
            <a:r>
              <a:t>（嫁出去的女儿、泼出去的水、）</a:t>
            </a:r>
          </a:p>
          <a:p>
            <a:pPr lvl="2" marL="0" indent="274320" defTabSz="350520">
              <a:spcBef>
                <a:spcPts val="2500"/>
              </a:spcBef>
              <a:buSzTx/>
              <a:buNone/>
              <a:defRPr sz="2280"/>
            </a:pPr>
            <a:r>
              <a:t>….做了一个骚操作、pull、push。      ————  卧槽，改错了，还推送了。 怎么办？？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后悔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后悔药</a:t>
            </a:r>
          </a:p>
        </p:txBody>
      </p:sp>
      <p:sp>
        <p:nvSpPr>
          <p:cNvPr id="278" name="修改上一次的commit，用 amend…"/>
          <p:cNvSpPr txBox="1"/>
          <p:nvPr>
            <p:ph type="body" idx="1"/>
          </p:nvPr>
        </p:nvSpPr>
        <p:spPr>
          <a:xfrm>
            <a:off x="503701" y="2186360"/>
            <a:ext cx="11637592" cy="6719482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88"/>
            </a:pPr>
            <a:r>
              <a:t>修改上一次的commit，用 amend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已提交：重置提交 reset</a:t>
            </a:r>
          </a:p>
          <a:p>
            <a:pPr lvl="1" marL="694944" indent="-347472" defTabSz="443991">
              <a:spcBef>
                <a:spcPts val="3100"/>
              </a:spcBef>
              <a:defRPr sz="2888"/>
            </a:pPr>
            <a:r>
              <a:t>温柔是我  —soft  ：可以用来合并commit</a:t>
            </a:r>
          </a:p>
          <a:p>
            <a:pPr lvl="1" marL="694944" indent="-347472" defTabSz="443991">
              <a:spcBef>
                <a:spcPts val="3100"/>
              </a:spcBef>
              <a:defRPr sz="2888"/>
            </a:pPr>
            <a:r>
              <a:t>很强硬 —hard ：工作区、暂存区都被覆盖</a:t>
            </a:r>
          </a:p>
          <a:p>
            <a:pPr lvl="1" marL="694944" indent="-347472" defTabSz="443991">
              <a:spcBef>
                <a:spcPts val="3100"/>
              </a:spcBef>
              <a:defRPr sz="2888"/>
            </a:pPr>
            <a:r>
              <a:t>刚柔并济  —mixed ：可以用来合并commit，但暂存区文件会回到工作区，需要手动添加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未提交：放弃工作区和暂存区checkout。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撤销一个操作 revert： 特别是错误的操作被提交到远程的时候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成组"/>
          <p:cNvGrpSpPr/>
          <p:nvPr/>
        </p:nvGrpSpPr>
        <p:grpSpPr>
          <a:xfrm>
            <a:off x="1370326" y="2027904"/>
            <a:ext cx="9318597" cy="6409748"/>
            <a:chOff x="0" y="150705"/>
            <a:chExt cx="9318596" cy="6409747"/>
          </a:xfrm>
        </p:grpSpPr>
        <p:pic>
          <p:nvPicPr>
            <p:cNvPr id="280" name="Screen Shot 2017-07-18 at 3.15.55 PM.png" descr="Screen Shot 2017-07-18 at 3.15.5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27490" y="3637131"/>
              <a:ext cx="7291107" cy="29233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checkout："/>
            <p:cNvSpPr txBox="1"/>
            <p:nvPr/>
          </p:nvSpPr>
          <p:spPr>
            <a:xfrm>
              <a:off x="0" y="3552132"/>
              <a:ext cx="1937519" cy="581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checkout：</a:t>
              </a:r>
            </a:p>
          </p:txBody>
        </p:sp>
        <p:pic>
          <p:nvPicPr>
            <p:cNvPr id="282" name="Screen Shot 2017-07-18 at 3.17.27 PM.png" descr="Screen Shot 2017-07-18 at 3.17.27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990064" y="150705"/>
              <a:ext cx="7246320" cy="26729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reset:"/>
            <p:cNvSpPr txBox="1"/>
            <p:nvPr/>
          </p:nvSpPr>
          <p:spPr>
            <a:xfrm>
              <a:off x="476337" y="181293"/>
              <a:ext cx="984845" cy="514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reset:</a:t>
              </a:r>
            </a:p>
          </p:txBody>
        </p:sp>
      </p:grpSp>
      <p:sp>
        <p:nvSpPr>
          <p:cNvPr id="285" name="checkout和reset的区别"/>
          <p:cNvSpPr txBox="1"/>
          <p:nvPr/>
        </p:nvSpPr>
        <p:spPr>
          <a:xfrm>
            <a:off x="3100595" y="375830"/>
            <a:ext cx="640476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checkout和reset的区别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药效差? 庸医?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药效差? 庸医?!</a:t>
            </a:r>
          </a:p>
        </p:txBody>
      </p:sp>
      <p:sp>
        <p:nvSpPr>
          <p:cNvPr id="288" name="为什么用revert或者手动修改的方式？不用rebase或者reset ？这么搞一搞直接推送去远端不是很nice吗？…"/>
          <p:cNvSpPr txBox="1"/>
          <p:nvPr>
            <p:ph type="body" sz="half" idx="1"/>
          </p:nvPr>
        </p:nvSpPr>
        <p:spPr>
          <a:xfrm>
            <a:off x="1079405" y="3168851"/>
            <a:ext cx="11099801" cy="4298461"/>
          </a:xfrm>
          <a:prstGeom prst="rect">
            <a:avLst/>
          </a:prstGeom>
        </p:spPr>
        <p:txBody>
          <a:bodyPr anchor="t"/>
          <a:lstStyle/>
          <a:p>
            <a:pPr marL="0" indent="0" defTabSz="309625">
              <a:spcBef>
                <a:spcPts val="2200"/>
              </a:spcBef>
              <a:buSzTx/>
              <a:buNone/>
              <a:defRPr sz="3391"/>
            </a:pPr>
            <a:r>
              <a:t>为什么用revert或者手动修改的方式？不用rebase或者reset ？这么搞一搞直接推送去远端不是很nice吗？</a:t>
            </a:r>
          </a:p>
          <a:p>
            <a:pPr marL="0" indent="0" defTabSz="309625">
              <a:spcBef>
                <a:spcPts val="2200"/>
              </a:spcBef>
              <a:buSzTx/>
              <a:buNone/>
              <a:defRPr sz="2543"/>
            </a:pPr>
          </a:p>
          <a:p>
            <a:pPr marL="0" indent="0" defTabSz="309625">
              <a:spcBef>
                <a:spcPts val="2200"/>
              </a:spcBef>
              <a:buSzTx/>
              <a:buNone/>
              <a:defRPr sz="2543"/>
            </a:pPr>
            <a:r>
              <a:t>如果要用rebase或者reset，首先会需要强push使得大家在pull时处于非快进式提交的状态。在你的提交已经被同伴依赖情况下，需要强制他们做变基！！</a:t>
            </a:r>
          </a:p>
          <a:p>
            <a:pPr marL="0" indent="0" defTabSz="309625">
              <a:spcBef>
                <a:spcPts val="2200"/>
              </a:spcBef>
              <a:buSzTx/>
              <a:buNone/>
              <a:defRPr sz="2543"/>
            </a:pPr>
            <a:r>
              <a:t>总的来说： 改变历史是不对的，尊重历史啦！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it flo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flow </a:t>
            </a:r>
          </a:p>
        </p:txBody>
      </p:sp>
      <p:sp>
        <p:nvSpPr>
          <p:cNvPr id="291" name="团队协作工作流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3136"/>
            </a:lvl1pPr>
          </a:lstStyle>
          <a:p>
            <a:pPr/>
            <a:r>
              <a:t>团队协作工作流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it flow的分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flow的分支</a:t>
            </a:r>
          </a:p>
        </p:txBody>
      </p:sp>
      <p:sp>
        <p:nvSpPr>
          <p:cNvPr id="294" name="feature：开发新的功能，一般往develop合并，永远不向master合并。最好用完即删，可以部分避免从develop合并到feature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403097">
              <a:spcBef>
                <a:spcPts val="2800"/>
              </a:spcBef>
              <a:defRPr sz="2622"/>
            </a:pPr>
            <a:r>
              <a:t>feature：开发新的功能，一般往develop合并，永远不向master合并。最好用完即删，可以部分避免从develop合并到feature。</a:t>
            </a:r>
          </a:p>
          <a:p>
            <a:pPr marL="315468" indent="-315468" defTabSz="403097">
              <a:spcBef>
                <a:spcPts val="2800"/>
              </a:spcBef>
              <a:defRPr sz="2622"/>
            </a:pPr>
            <a:r>
              <a:t>develop：整合分支。合并feature、hotfix、release上的bugfix的代码，拉出release分支。</a:t>
            </a:r>
          </a:p>
          <a:p>
            <a:pPr marL="315468" indent="-315468" defTabSz="403097">
              <a:spcBef>
                <a:spcPts val="2800"/>
              </a:spcBef>
              <a:defRPr sz="2622"/>
            </a:pPr>
            <a:r>
              <a:t>release：总是基于develop，如果有新的提交则合并回develop和master。release时需要打上tag。</a:t>
            </a:r>
          </a:p>
          <a:p>
            <a:pPr marL="315468" indent="-315468" defTabSz="403097">
              <a:spcBef>
                <a:spcPts val="2800"/>
              </a:spcBef>
              <a:defRPr sz="2622"/>
            </a:pPr>
            <a:r>
              <a:t>hotfix：总是基于master，用于修复线上bug，最后合并到master和develop。</a:t>
            </a:r>
          </a:p>
          <a:p>
            <a:pPr marL="315468" indent="-315468" defTabSz="403097">
              <a:spcBef>
                <a:spcPts val="2800"/>
              </a:spcBef>
              <a:defRPr sz="2622"/>
            </a:pPr>
            <a:r>
              <a:t>master：长期稳定分支，不能直接修改，随时可供在生产环境中部署的代码。每一次更新，最好添加对应的版本号标签（tag）。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o_git-flow-nvie.png" descr="o_git-flow-nvi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021992" y="1945935"/>
            <a:ext cx="5206318" cy="7009043"/>
          </a:xfrm>
          <a:prstGeom prst="rect">
            <a:avLst/>
          </a:prstGeom>
        </p:spPr>
      </p:pic>
      <p:sp>
        <p:nvSpPr>
          <p:cNvPr id="297" name="feature 开发新功能的流程"/>
          <p:cNvSpPr txBox="1"/>
          <p:nvPr/>
        </p:nvSpPr>
        <p:spPr>
          <a:xfrm>
            <a:off x="449487" y="2891678"/>
            <a:ext cx="619699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buSzPct val="75000"/>
              <a:buChar char="•"/>
            </a:lvl1pPr>
          </a:lstStyle>
          <a:p>
            <a:pPr/>
            <a:r>
              <a:t>feature 开发新功能的流程</a:t>
            </a:r>
          </a:p>
        </p:txBody>
      </p:sp>
      <p:sp>
        <p:nvSpPr>
          <p:cNvPr id="298" name="hotfix 解决bug的流程"/>
          <p:cNvSpPr txBox="1"/>
          <p:nvPr/>
        </p:nvSpPr>
        <p:spPr>
          <a:xfrm>
            <a:off x="467617" y="6087221"/>
            <a:ext cx="528138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buSzPct val="75000"/>
              <a:buChar char="•"/>
            </a:lvl1pPr>
          </a:lstStyle>
          <a:p>
            <a:pPr/>
            <a:r>
              <a:t>hotfix 解决bug的流程</a:t>
            </a:r>
          </a:p>
        </p:txBody>
      </p:sp>
      <p:sp>
        <p:nvSpPr>
          <p:cNvPr id="299" name="release 发布的流程"/>
          <p:cNvSpPr txBox="1"/>
          <p:nvPr/>
        </p:nvSpPr>
        <p:spPr>
          <a:xfrm>
            <a:off x="467617" y="4489449"/>
            <a:ext cx="528138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buSzPct val="75000"/>
              <a:buChar char="•"/>
            </a:lvl1pPr>
          </a:lstStyle>
          <a:p>
            <a:pPr/>
            <a:r>
              <a:t>release 发布的流程</a:t>
            </a:r>
          </a:p>
        </p:txBody>
      </p:sp>
      <p:sp>
        <p:nvSpPr>
          <p:cNvPr id="300" name="一起yy图中的三个操作流程"/>
          <p:cNvSpPr txBox="1"/>
          <p:nvPr/>
        </p:nvSpPr>
        <p:spPr>
          <a:xfrm>
            <a:off x="2588226" y="430218"/>
            <a:ext cx="7429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一起yy图中的三个操作流程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it的运行机制"/>
          <p:cNvSpPr txBox="1"/>
          <p:nvPr>
            <p:ph type="title"/>
          </p:nvPr>
        </p:nvSpPr>
        <p:spPr>
          <a:xfrm>
            <a:off x="927100" y="528806"/>
            <a:ext cx="10464800" cy="2391867"/>
          </a:xfrm>
          <a:prstGeom prst="rect">
            <a:avLst/>
          </a:prstGeom>
        </p:spPr>
        <p:txBody>
          <a:bodyPr/>
          <a:lstStyle/>
          <a:p>
            <a:pPr/>
            <a:r>
              <a:t>git的运行机制</a:t>
            </a:r>
          </a:p>
        </p:txBody>
      </p:sp>
      <p:sp>
        <p:nvSpPr>
          <p:cNvPr id="123" name="区域划分…"/>
          <p:cNvSpPr txBox="1"/>
          <p:nvPr/>
        </p:nvSpPr>
        <p:spPr>
          <a:xfrm>
            <a:off x="1099421" y="2839869"/>
            <a:ext cx="11803081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1421" indent="-541421" algn="l">
              <a:buSzPct val="100000"/>
              <a:buAutoNum type="ea1ChsPeriod" startAt="1"/>
              <a:defRPr sz="3000"/>
            </a:pPr>
            <a:r>
              <a:t> 区域划分</a:t>
            </a:r>
          </a:p>
          <a:p>
            <a:pPr lvl="4" algn="l">
              <a:defRPr sz="3000"/>
            </a:pPr>
            <a:r>
              <a:t>工作区</a:t>
            </a:r>
          </a:p>
          <a:p>
            <a:pPr lvl="4" algn="l">
              <a:defRPr sz="3000"/>
            </a:pPr>
            <a:r>
              <a:t>版本库（ 暂存区 + 头部指向的区域 + 对象数据库 ）</a:t>
            </a:r>
          </a:p>
          <a:p>
            <a:pPr marL="541421" indent="-541421" algn="l">
              <a:buSzPct val="100000"/>
              <a:buAutoNum type="ea1ChsPeriod" startAt="1"/>
              <a:defRPr sz="3000"/>
            </a:pPr>
            <a:r>
              <a:t> 存储</a:t>
            </a:r>
          </a:p>
          <a:p>
            <a:pPr lvl="4" algn="l">
              <a:defRPr sz="3000"/>
            </a:pPr>
            <a:r>
              <a:t>树形存储</a:t>
            </a:r>
          </a:p>
          <a:p>
            <a:pPr lvl="4" algn="l">
              <a:defRPr sz="3000"/>
            </a:pPr>
            <a:r>
              <a:t>实体存储在对象数据库（objects区域）</a:t>
            </a:r>
          </a:p>
          <a:p>
            <a:pPr lvl="4" algn="l">
              <a:defRPr sz="3000"/>
            </a:pPr>
            <a:r>
              <a:t>存储形式为blob（gc后会压缩采取增量存储的方式）</a:t>
            </a:r>
          </a:p>
          <a:p>
            <a:pPr marL="541421" indent="-541421" algn="l">
              <a:buSzPct val="100000"/>
              <a:buAutoNum type="ea1ChsPeriod" startAt="1"/>
              <a:defRPr sz="3000"/>
            </a:pPr>
            <a:r>
              <a:t>版本管理</a:t>
            </a:r>
          </a:p>
          <a:p>
            <a:pPr lvl="4" algn="l">
              <a:defRPr sz="3000"/>
            </a:pPr>
            <a:r>
              <a:t>快照提交</a:t>
            </a:r>
          </a:p>
          <a:p>
            <a:pPr lvl="4" algn="l">
              <a:defRPr sz="3000"/>
            </a:pPr>
            <a:r>
              <a:t>引用标记分支</a:t>
            </a:r>
          </a:p>
          <a:p>
            <a:pPr lvl="4" algn="l">
              <a:defRPr sz="3000"/>
            </a:pPr>
            <a:r>
              <a:t>头指针HEAD切换分支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冲突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冲突</a:t>
            </a:r>
          </a:p>
        </p:txBody>
      </p:sp>
      <p:sp>
        <p:nvSpPr>
          <p:cNvPr id="303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冲突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冲突类型</a:t>
            </a:r>
          </a:p>
        </p:txBody>
      </p:sp>
      <p:sp>
        <p:nvSpPr>
          <p:cNvPr id="306" name="自动合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自动合并 </a:t>
            </a:r>
          </a:p>
          <a:p>
            <a:pPr/>
            <a:r>
              <a:t>逻辑冲突</a:t>
            </a:r>
          </a:p>
          <a:p>
            <a:pPr/>
            <a:r>
              <a:t>真正的冲突</a:t>
            </a:r>
          </a:p>
          <a:p>
            <a:pPr/>
            <a:r>
              <a:t>树冲突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it hook"/>
          <p:cNvSpPr txBox="1"/>
          <p:nvPr>
            <p:ph type="ctrTitle"/>
          </p:nvPr>
        </p:nvSpPr>
        <p:spPr>
          <a:xfrm>
            <a:off x="1426000" y="688112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git hook</a:t>
            </a:r>
          </a:p>
        </p:txBody>
      </p:sp>
      <p:sp>
        <p:nvSpPr>
          <p:cNvPr id="309" name="——— pre-commit 实例  《25行搞定代码检查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——— pre-commit 实例  《25行搞定代码检查》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需求分解：…"/>
          <p:cNvSpPr txBox="1"/>
          <p:nvPr>
            <p:ph type="subTitle" sz="half" idx="1"/>
          </p:nvPr>
        </p:nvSpPr>
        <p:spPr>
          <a:xfrm>
            <a:off x="869037" y="3451023"/>
            <a:ext cx="11266726" cy="4299354"/>
          </a:xfrm>
          <a:prstGeom prst="rect">
            <a:avLst/>
          </a:prstGeom>
        </p:spPr>
        <p:txBody>
          <a:bodyPr/>
          <a:lstStyle/>
          <a:p>
            <a:pPr algn="l"/>
            <a:r>
              <a:t>需求分解：</a:t>
            </a:r>
          </a:p>
          <a:p>
            <a:pPr algn="l"/>
          </a:p>
          <a:p>
            <a:pPr algn="l"/>
            <a:r>
              <a:t>1. 找出git当前工作分支待commit的文件</a:t>
            </a:r>
          </a:p>
          <a:p>
            <a:pPr algn="l"/>
          </a:p>
          <a:p>
            <a:pPr algn="l"/>
            <a:r>
              <a:t>2. 用某个检查工具去检查</a:t>
            </a:r>
          </a:p>
          <a:p>
            <a:pPr algn="l"/>
          </a:p>
          <a:p>
            <a:pPr algn="l"/>
            <a:r>
              <a:t>3. 检查通过则提交，不通过则提示失败以及详细的错误</a:t>
            </a:r>
          </a:p>
        </p:txBody>
      </p:sp>
      <p:sp>
        <p:nvSpPr>
          <p:cNvPr id="312" name="需求：只对提交的js文件做检查"/>
          <p:cNvSpPr txBox="1"/>
          <p:nvPr/>
        </p:nvSpPr>
        <p:spPr>
          <a:xfrm>
            <a:off x="2029317" y="1012154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4800"/>
            </a:lvl1pPr>
          </a:lstStyle>
          <a:p>
            <a:pPr/>
            <a:r>
              <a:t>需求：只对提交的js文件做检查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#!/bin/sh…"/>
          <p:cNvSpPr txBox="1"/>
          <p:nvPr/>
        </p:nvSpPr>
        <p:spPr>
          <a:xfrm>
            <a:off x="683482" y="735637"/>
            <a:ext cx="646254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#!/bin/sh</a:t>
            </a:r>
          </a:p>
          <a:p>
            <a:pPr algn="l"/>
            <a:r>
              <a:t>node eslintCheck.js</a:t>
            </a:r>
          </a:p>
        </p:txBody>
      </p:sp>
      <p:sp>
        <p:nvSpPr>
          <p:cNvPr id="315" name="const exec = require(‘child_process').exec;…"/>
          <p:cNvSpPr txBox="1"/>
          <p:nvPr/>
        </p:nvSpPr>
        <p:spPr>
          <a:xfrm>
            <a:off x="700475" y="2515562"/>
            <a:ext cx="11620842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t>const exec = require(‘child_process').exec;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function lint() {</a:t>
            </a:r>
          </a:p>
          <a:p>
            <a:pPr algn="l">
              <a:defRPr sz="1800"/>
            </a:pPr>
            <a:r>
              <a:t>  exec('git diff --staged --name-only --diff-filter=ACMR ', (error, stdout, stderr) =&gt; {</a:t>
            </a:r>
          </a:p>
          <a:p>
            <a:pPr algn="l">
              <a:defRPr sz="1800"/>
            </a:pPr>
            <a:r>
              <a:t>    let array = [];</a:t>
            </a:r>
          </a:p>
          <a:p>
            <a:pPr algn="l">
              <a:defRPr sz="1800"/>
            </a:pPr>
            <a:r>
              <a:t>    array = stdout.replace(/\n/g, ' ');</a:t>
            </a:r>
          </a:p>
          <a:p>
            <a:pPr algn="l">
              <a:defRPr sz="1800"/>
            </a:pPr>
            <a:r>
              <a:t>    if (array.length === 0){</a:t>
            </a:r>
          </a:p>
          <a:p>
            <a:pPr algn="l">
              <a:defRPr sz="1800"/>
            </a:pPr>
            <a:r>
              <a:t>      console.log('暂存区没有文件');</a:t>
            </a:r>
          </a:p>
          <a:p>
            <a:pPr algn="l">
              <a:defRPr sz="1800"/>
            </a:pPr>
            <a:r>
              <a:t>    }else{</a:t>
            </a:r>
          </a:p>
          <a:p>
            <a:pPr algn="l">
              <a:defRPr sz="1800"/>
            </a:pPr>
            <a:r>
              <a:t>      exec(`eslint -c .eslintrc ${array} --ignore-pattern .eslintignore`, (lintError, lintStdout, lintStderr ) =&gt; {</a:t>
            </a:r>
          </a:p>
          <a:p>
            <a:pPr algn="l">
              <a:defRPr sz="1800"/>
            </a:pPr>
            <a:r>
              <a:t>        if (lintError) {</a:t>
            </a:r>
          </a:p>
          <a:p>
            <a:pPr algn="l">
              <a:defRPr sz="1800"/>
            </a:pPr>
            <a:r>
              <a:t>          console.log('挂了，挂了！规则太严苛了吗？还是你的代码太不规范啦？！');</a:t>
            </a:r>
          </a:p>
          <a:p>
            <a:pPr algn="l">
              <a:defRPr sz="1800"/>
            </a:pPr>
            <a:r>
              <a:t>          console.log(lintStdout);</a:t>
            </a:r>
          </a:p>
          <a:p>
            <a:pPr algn="l">
              <a:defRPr sz="1800"/>
            </a:pPr>
            <a:r>
              <a:t>          process.exit(1);</a:t>
            </a:r>
          </a:p>
          <a:p>
            <a:pPr algn="l">
              <a:defRPr sz="1800"/>
            </a:pPr>
            <a:r>
              <a:t>        }</a:t>
            </a:r>
          </a:p>
          <a:p>
            <a:pPr algn="l">
              <a:defRPr sz="1800"/>
            </a:pPr>
            <a:r>
              <a:t>        console.log('检查通过！！');</a:t>
            </a:r>
          </a:p>
          <a:p>
            <a:pPr algn="l">
              <a:defRPr sz="1800"/>
            </a:pPr>
            <a:r>
              <a:t>      });</a:t>
            </a:r>
          </a:p>
          <a:p>
            <a:pPr algn="l">
              <a:defRPr sz="1800"/>
            </a:pPr>
            <a:r>
              <a:t>    }</a:t>
            </a:r>
          </a:p>
          <a:p>
            <a:pPr algn="l">
              <a:defRPr sz="1800"/>
            </a:pPr>
            <a:r>
              <a:t>  });</a:t>
            </a:r>
          </a:p>
          <a:p>
            <a:pPr algn="l">
              <a:defRPr sz="1800"/>
            </a:pPr>
            <a:r>
              <a:t>}</a:t>
            </a:r>
          </a:p>
          <a:p>
            <a:pPr algn="l">
              <a:defRPr sz="1800"/>
            </a:pPr>
            <a:r>
              <a:t>lint();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ommit 模版"/>
          <p:cNvSpPr txBox="1"/>
          <p:nvPr>
            <p:ph type="ctrTitle"/>
          </p:nvPr>
        </p:nvSpPr>
        <p:spPr>
          <a:xfrm>
            <a:off x="1295411" y="-1194824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commit 模版</a:t>
            </a:r>
          </a:p>
        </p:txBody>
      </p:sp>
      <p:sp>
        <p:nvSpPr>
          <p:cNvPr id="318" name="本项目：git config commit.template xxx_template…"/>
          <p:cNvSpPr txBox="1"/>
          <p:nvPr>
            <p:ph type="subTitle" sz="quarter" idx="1"/>
          </p:nvPr>
        </p:nvSpPr>
        <p:spPr>
          <a:xfrm>
            <a:off x="1241023" y="7039271"/>
            <a:ext cx="11007124" cy="1682609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本项目：git config commit.template xxx_template</a:t>
            </a:r>
          </a:p>
          <a:p>
            <a:pPr algn="l">
              <a:defRPr sz="2400"/>
            </a:pPr>
            <a:r>
              <a:t>    全局：git config — global commit.template xxx_template</a:t>
            </a:r>
          </a:p>
        </p:txBody>
      </p:sp>
      <p:sp>
        <p:nvSpPr>
          <p:cNvPr id="319" name="模版：2W+H+E 原则"/>
          <p:cNvSpPr txBox="1"/>
          <p:nvPr/>
        </p:nvSpPr>
        <p:spPr>
          <a:xfrm>
            <a:off x="1111582" y="2566504"/>
            <a:ext cx="942583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模版：2W+H+E 原则</a:t>
            </a:r>
          </a:p>
        </p:txBody>
      </p:sp>
      <p:sp>
        <p:nvSpPr>
          <p:cNvPr id="320" name="设置提交模版："/>
          <p:cNvSpPr txBox="1"/>
          <p:nvPr/>
        </p:nvSpPr>
        <p:spPr>
          <a:xfrm>
            <a:off x="1135811" y="6013237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设置提交模版：</a:t>
            </a:r>
          </a:p>
        </p:txBody>
      </p:sp>
      <p:sp>
        <p:nvSpPr>
          <p:cNvPr id="321" name="What: 我干了什么…"/>
          <p:cNvSpPr txBox="1"/>
          <p:nvPr/>
        </p:nvSpPr>
        <p:spPr>
          <a:xfrm>
            <a:off x="1136107" y="3488470"/>
            <a:ext cx="4545788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2400"/>
            </a:pPr>
            <a:r>
              <a:t>What: 我干了什么</a:t>
            </a:r>
          </a:p>
          <a:p>
            <a:pPr lvl="2" algn="l">
              <a:defRPr sz="2400"/>
            </a:pPr>
            <a:r>
              <a:t>Why：我为什么这么干</a:t>
            </a:r>
          </a:p>
          <a:p>
            <a:pPr lvl="2" algn="l">
              <a:defRPr sz="2400"/>
            </a:pPr>
            <a:r>
              <a:t>How：我是怎么干的</a:t>
            </a:r>
          </a:p>
          <a:p>
            <a:pPr lvl="2" algn="l">
              <a:defRPr sz="2400"/>
            </a:pPr>
            <a:r>
              <a:t>Effects：这么做可能影响什么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一些联想"/>
          <p:cNvSpPr txBox="1"/>
          <p:nvPr>
            <p:ph type="ctrTitle"/>
          </p:nvPr>
        </p:nvSpPr>
        <p:spPr>
          <a:xfrm>
            <a:off x="1270000" y="604926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一些联想</a:t>
            </a:r>
          </a:p>
        </p:txBody>
      </p:sp>
      <p:sp>
        <p:nvSpPr>
          <p:cNvPr id="324" name="用tag规范app的版本号…"/>
          <p:cNvSpPr txBox="1"/>
          <p:nvPr>
            <p:ph type="subTitle" sz="quarter" idx="1"/>
          </p:nvPr>
        </p:nvSpPr>
        <p:spPr>
          <a:xfrm>
            <a:off x="1356784" y="4361829"/>
            <a:ext cx="10653819" cy="1356270"/>
          </a:xfrm>
          <a:prstGeom prst="rect">
            <a:avLst/>
          </a:prstGeom>
        </p:spPr>
        <p:txBody>
          <a:bodyPr/>
          <a:lstStyle/>
          <a:p>
            <a:pPr marL="385010" indent="-385010" algn="l">
              <a:buSzPct val="75000"/>
              <a:buChar char="•"/>
            </a:pPr>
            <a:r>
              <a:t>用tag规范app的版本号</a:t>
            </a:r>
          </a:p>
          <a:p>
            <a:pPr marL="385010" indent="-385010" algn="l">
              <a:buSzPct val="75000"/>
              <a:buChar char="•"/>
            </a:pPr>
            <a:r>
              <a:t>用增量二进制文件，增量更新RN的js bundle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it工作模型.jpg" descr="git工作模型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816" t="0" r="6816" b="0"/>
          <a:stretch>
            <a:fillRect/>
          </a:stretch>
        </p:blipFill>
        <p:spPr>
          <a:xfrm>
            <a:off x="705445" y="1815754"/>
            <a:ext cx="11593864" cy="7016546"/>
          </a:xfrm>
          <a:prstGeom prst="rect">
            <a:avLst/>
          </a:prstGeom>
        </p:spPr>
      </p:pic>
      <p:sp>
        <p:nvSpPr>
          <p:cNvPr id="126" name="经典Git区域图"/>
          <p:cNvSpPr txBox="1"/>
          <p:nvPr/>
        </p:nvSpPr>
        <p:spPr>
          <a:xfrm>
            <a:off x="4096610" y="448347"/>
            <a:ext cx="517445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经典Git区域图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EAD"/>
          <p:cNvSpPr txBox="1"/>
          <p:nvPr/>
        </p:nvSpPr>
        <p:spPr>
          <a:xfrm>
            <a:off x="5978759" y="2724463"/>
            <a:ext cx="943967" cy="43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HEAD</a:t>
            </a:r>
          </a:p>
        </p:txBody>
      </p:sp>
      <p:sp>
        <p:nvSpPr>
          <p:cNvPr id="129" name="线条"/>
          <p:cNvSpPr/>
          <p:nvPr/>
        </p:nvSpPr>
        <p:spPr>
          <a:xfrm flipH="1">
            <a:off x="6396221" y="3396454"/>
            <a:ext cx="1" cy="6032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箭头 10"/>
          <p:cNvSpPr/>
          <p:nvPr/>
        </p:nvSpPr>
        <p:spPr>
          <a:xfrm rot="5406744">
            <a:off x="6009779" y="4199939"/>
            <a:ext cx="676025" cy="550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3" y="0"/>
                </a:moveTo>
                <a:lnTo>
                  <a:pt x="7430" y="3919"/>
                </a:lnTo>
                <a:lnTo>
                  <a:pt x="12357" y="8377"/>
                </a:lnTo>
                <a:lnTo>
                  <a:pt x="0" y="8377"/>
                </a:lnTo>
                <a:lnTo>
                  <a:pt x="0" y="13231"/>
                </a:lnTo>
                <a:lnTo>
                  <a:pt x="12288" y="13231"/>
                </a:lnTo>
                <a:lnTo>
                  <a:pt x="7420" y="17700"/>
                </a:lnTo>
                <a:lnTo>
                  <a:pt x="9753" y="21600"/>
                </a:lnTo>
                <a:lnTo>
                  <a:pt x="21600" y="10728"/>
                </a:lnTo>
                <a:lnTo>
                  <a:pt x="974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master"/>
          <p:cNvSpPr txBox="1"/>
          <p:nvPr/>
        </p:nvSpPr>
        <p:spPr>
          <a:xfrm>
            <a:off x="6703260" y="3945463"/>
            <a:ext cx="10457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master</a:t>
            </a:r>
          </a:p>
        </p:txBody>
      </p:sp>
      <p:sp>
        <p:nvSpPr>
          <p:cNvPr id="132" name="圆形"/>
          <p:cNvSpPr/>
          <p:nvPr/>
        </p:nvSpPr>
        <p:spPr>
          <a:xfrm>
            <a:off x="2686837" y="4994707"/>
            <a:ext cx="547836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圆形"/>
          <p:cNvSpPr/>
          <p:nvPr/>
        </p:nvSpPr>
        <p:spPr>
          <a:xfrm>
            <a:off x="3799203" y="4994707"/>
            <a:ext cx="547837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圆形"/>
          <p:cNvSpPr/>
          <p:nvPr/>
        </p:nvSpPr>
        <p:spPr>
          <a:xfrm>
            <a:off x="4901867" y="4994707"/>
            <a:ext cx="547837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线条"/>
          <p:cNvSpPr/>
          <p:nvPr/>
        </p:nvSpPr>
        <p:spPr>
          <a:xfrm flipH="1">
            <a:off x="3256177" y="5268624"/>
            <a:ext cx="5215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线条"/>
          <p:cNvSpPr/>
          <p:nvPr/>
        </p:nvSpPr>
        <p:spPr>
          <a:xfrm flipH="1">
            <a:off x="4368544" y="5268624"/>
            <a:ext cx="5119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线条"/>
          <p:cNvSpPr/>
          <p:nvPr/>
        </p:nvSpPr>
        <p:spPr>
          <a:xfrm flipH="1">
            <a:off x="5490469" y="5268624"/>
            <a:ext cx="5119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圆形"/>
          <p:cNvSpPr/>
          <p:nvPr/>
        </p:nvSpPr>
        <p:spPr>
          <a:xfrm>
            <a:off x="6043196" y="4994707"/>
            <a:ext cx="547836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线条"/>
          <p:cNvSpPr/>
          <p:nvPr/>
        </p:nvSpPr>
        <p:spPr>
          <a:xfrm flipH="1" flipV="1">
            <a:off x="6449946" y="5605691"/>
            <a:ext cx="336812" cy="3368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圆形"/>
          <p:cNvSpPr/>
          <p:nvPr/>
        </p:nvSpPr>
        <p:spPr>
          <a:xfrm>
            <a:off x="6842960" y="5746418"/>
            <a:ext cx="547836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圆形"/>
          <p:cNvSpPr/>
          <p:nvPr/>
        </p:nvSpPr>
        <p:spPr>
          <a:xfrm>
            <a:off x="7971166" y="5746418"/>
            <a:ext cx="547837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线条"/>
          <p:cNvSpPr/>
          <p:nvPr/>
        </p:nvSpPr>
        <p:spPr>
          <a:xfrm flipH="1">
            <a:off x="7402227" y="6020335"/>
            <a:ext cx="5119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箭头 10"/>
          <p:cNvSpPr/>
          <p:nvPr/>
        </p:nvSpPr>
        <p:spPr>
          <a:xfrm rot="16089842">
            <a:off x="10333723" y="6409875"/>
            <a:ext cx="539560" cy="449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3" y="0"/>
                </a:moveTo>
                <a:lnTo>
                  <a:pt x="7430" y="3919"/>
                </a:lnTo>
                <a:lnTo>
                  <a:pt x="12357" y="8377"/>
                </a:lnTo>
                <a:lnTo>
                  <a:pt x="0" y="8377"/>
                </a:lnTo>
                <a:lnTo>
                  <a:pt x="0" y="13231"/>
                </a:lnTo>
                <a:lnTo>
                  <a:pt x="12288" y="13231"/>
                </a:lnTo>
                <a:lnTo>
                  <a:pt x="7420" y="17700"/>
                </a:lnTo>
                <a:lnTo>
                  <a:pt x="9753" y="21600"/>
                </a:lnTo>
                <a:lnTo>
                  <a:pt x="21600" y="10728"/>
                </a:lnTo>
                <a:lnTo>
                  <a:pt x="974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develop"/>
          <p:cNvSpPr txBox="1"/>
          <p:nvPr/>
        </p:nvSpPr>
        <p:spPr>
          <a:xfrm>
            <a:off x="11061079" y="6400651"/>
            <a:ext cx="12152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develop</a:t>
            </a:r>
          </a:p>
        </p:txBody>
      </p:sp>
      <p:sp>
        <p:nvSpPr>
          <p:cNvPr id="145" name="线条"/>
          <p:cNvSpPr/>
          <p:nvPr/>
        </p:nvSpPr>
        <p:spPr>
          <a:xfrm flipH="1" flipV="1">
            <a:off x="7237103" y="6386294"/>
            <a:ext cx="933986" cy="123747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圆形"/>
          <p:cNvSpPr/>
          <p:nvPr/>
        </p:nvSpPr>
        <p:spPr>
          <a:xfrm>
            <a:off x="8189160" y="7473618"/>
            <a:ext cx="547836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7" name="圆形"/>
          <p:cNvSpPr/>
          <p:nvPr/>
        </p:nvSpPr>
        <p:spPr>
          <a:xfrm>
            <a:off x="9317366" y="7473618"/>
            <a:ext cx="547837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线条"/>
          <p:cNvSpPr/>
          <p:nvPr/>
        </p:nvSpPr>
        <p:spPr>
          <a:xfrm flipH="1">
            <a:off x="8748427" y="7747535"/>
            <a:ext cx="5119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箭头 10"/>
          <p:cNvSpPr/>
          <p:nvPr/>
        </p:nvSpPr>
        <p:spPr>
          <a:xfrm rot="16089842">
            <a:off x="9393922" y="8175175"/>
            <a:ext cx="539560" cy="449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3" y="0"/>
                </a:moveTo>
                <a:lnTo>
                  <a:pt x="7430" y="3919"/>
                </a:lnTo>
                <a:lnTo>
                  <a:pt x="12357" y="8377"/>
                </a:lnTo>
                <a:lnTo>
                  <a:pt x="0" y="8377"/>
                </a:lnTo>
                <a:lnTo>
                  <a:pt x="0" y="13231"/>
                </a:lnTo>
                <a:lnTo>
                  <a:pt x="12288" y="13231"/>
                </a:lnTo>
                <a:lnTo>
                  <a:pt x="7420" y="17700"/>
                </a:lnTo>
                <a:lnTo>
                  <a:pt x="9753" y="21600"/>
                </a:lnTo>
                <a:lnTo>
                  <a:pt x="21600" y="10728"/>
                </a:lnTo>
                <a:lnTo>
                  <a:pt x="974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feature 1"/>
          <p:cNvSpPr txBox="1"/>
          <p:nvPr/>
        </p:nvSpPr>
        <p:spPr>
          <a:xfrm>
            <a:off x="10072968" y="8165951"/>
            <a:ext cx="131186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feature 1</a:t>
            </a:r>
          </a:p>
        </p:txBody>
      </p:sp>
      <p:sp>
        <p:nvSpPr>
          <p:cNvPr id="151" name="圆形"/>
          <p:cNvSpPr/>
          <p:nvPr/>
        </p:nvSpPr>
        <p:spPr>
          <a:xfrm>
            <a:off x="9144919" y="5765867"/>
            <a:ext cx="547836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线条"/>
          <p:cNvSpPr/>
          <p:nvPr/>
        </p:nvSpPr>
        <p:spPr>
          <a:xfrm flipH="1">
            <a:off x="8575979" y="6039784"/>
            <a:ext cx="5119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圆形"/>
          <p:cNvSpPr/>
          <p:nvPr/>
        </p:nvSpPr>
        <p:spPr>
          <a:xfrm>
            <a:off x="10318670" y="5746418"/>
            <a:ext cx="547837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线条"/>
          <p:cNvSpPr/>
          <p:nvPr/>
        </p:nvSpPr>
        <p:spPr>
          <a:xfrm flipH="1">
            <a:off x="9749731" y="6020335"/>
            <a:ext cx="5119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箭头 10"/>
          <p:cNvSpPr/>
          <p:nvPr/>
        </p:nvSpPr>
        <p:spPr>
          <a:xfrm rot="16212517">
            <a:off x="3735228" y="5764429"/>
            <a:ext cx="676026" cy="550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3" y="0"/>
                </a:moveTo>
                <a:lnTo>
                  <a:pt x="7430" y="3919"/>
                </a:lnTo>
                <a:lnTo>
                  <a:pt x="12357" y="8377"/>
                </a:lnTo>
                <a:lnTo>
                  <a:pt x="0" y="8377"/>
                </a:lnTo>
                <a:lnTo>
                  <a:pt x="0" y="13231"/>
                </a:lnTo>
                <a:lnTo>
                  <a:pt x="12288" y="13231"/>
                </a:lnTo>
                <a:lnTo>
                  <a:pt x="7420" y="17700"/>
                </a:lnTo>
                <a:lnTo>
                  <a:pt x="9753" y="21600"/>
                </a:lnTo>
                <a:lnTo>
                  <a:pt x="21600" y="10728"/>
                </a:lnTo>
                <a:lnTo>
                  <a:pt x="974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origin/master"/>
          <p:cNvSpPr txBox="1"/>
          <p:nvPr/>
        </p:nvSpPr>
        <p:spPr>
          <a:xfrm>
            <a:off x="4278994" y="6195439"/>
            <a:ext cx="18925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origin/master</a:t>
            </a:r>
          </a:p>
        </p:txBody>
      </p:sp>
      <p:sp>
        <p:nvSpPr>
          <p:cNvPr id="157" name="圆形"/>
          <p:cNvSpPr/>
          <p:nvPr/>
        </p:nvSpPr>
        <p:spPr>
          <a:xfrm>
            <a:off x="1564912" y="4994707"/>
            <a:ext cx="547836" cy="547836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线条"/>
          <p:cNvSpPr/>
          <p:nvPr/>
        </p:nvSpPr>
        <p:spPr>
          <a:xfrm flipH="1">
            <a:off x="2134253" y="5268624"/>
            <a:ext cx="5215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分支管理"/>
          <p:cNvSpPr txBox="1"/>
          <p:nvPr/>
        </p:nvSpPr>
        <p:spPr>
          <a:xfrm>
            <a:off x="4765129" y="870927"/>
            <a:ext cx="33655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分支管理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一个栗子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一个栗子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屏幕快照 2017-07-25 上午9.54.44.png" descr="屏幕快照 2017-07-25 上午9.54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0178" y="3175762"/>
            <a:ext cx="6364443" cy="6105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屏幕快照 2017-07-25 上午9.57.08.png" descr="屏幕快照 2017-07-25 上午9.57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050" y="1674251"/>
            <a:ext cx="11696700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_git仓库的提交"/>
          <p:cNvSpPr txBox="1"/>
          <p:nvPr/>
        </p:nvSpPr>
        <p:spPr>
          <a:xfrm>
            <a:off x="3051852" y="248941"/>
            <a:ext cx="635721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learning_git仓库的提交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成组"/>
          <p:cNvGrpSpPr/>
          <p:nvPr/>
        </p:nvGrpSpPr>
        <p:grpSpPr>
          <a:xfrm>
            <a:off x="1392245" y="4790924"/>
            <a:ext cx="8429963" cy="1392883"/>
            <a:chOff x="0" y="0"/>
            <a:chExt cx="8429962" cy="1392881"/>
          </a:xfrm>
        </p:grpSpPr>
        <p:sp>
          <p:nvSpPr>
            <p:cNvPr id="167" name="圆形"/>
            <p:cNvSpPr/>
            <p:nvPr/>
          </p:nvSpPr>
          <p:spPr>
            <a:xfrm>
              <a:off x="0" y="0"/>
              <a:ext cx="1392882" cy="139288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hueOff val="105381"/>
                    <a:satOff val="14341"/>
                    <a:lumOff val="10801"/>
                  </a:schemeClr>
                </a:gs>
                <a:gs pos="100000">
                  <a:schemeClr val="accent6">
                    <a:hueOff val="105381"/>
                    <a:satOff val="14341"/>
                    <a:lumOff val="108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68" name="圆形"/>
            <p:cNvSpPr/>
            <p:nvPr/>
          </p:nvSpPr>
          <p:spPr>
            <a:xfrm>
              <a:off x="2828213" y="0"/>
              <a:ext cx="1392883" cy="139288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hueOff val="105381"/>
                    <a:satOff val="14341"/>
                    <a:lumOff val="10801"/>
                  </a:schemeClr>
                </a:gs>
                <a:gs pos="100000">
                  <a:schemeClr val="accent6">
                    <a:hueOff val="105381"/>
                    <a:satOff val="14341"/>
                    <a:lumOff val="108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69" name="圆形"/>
            <p:cNvSpPr/>
            <p:nvPr/>
          </p:nvSpPr>
          <p:spPr>
            <a:xfrm>
              <a:off x="5656426" y="0"/>
              <a:ext cx="1392883" cy="139288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hueOff val="105381"/>
                    <a:satOff val="14341"/>
                    <a:lumOff val="10801"/>
                  </a:schemeClr>
                </a:gs>
                <a:gs pos="100000">
                  <a:schemeClr val="accent6">
                    <a:hueOff val="105381"/>
                    <a:satOff val="14341"/>
                    <a:lumOff val="108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70" name="线条"/>
            <p:cNvSpPr/>
            <p:nvPr/>
          </p:nvSpPr>
          <p:spPr>
            <a:xfrm flipH="1" flipV="1">
              <a:off x="1447559" y="696440"/>
              <a:ext cx="13259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71" name="线条"/>
            <p:cNvSpPr/>
            <p:nvPr/>
          </p:nvSpPr>
          <p:spPr>
            <a:xfrm flipH="1" flipV="1">
              <a:off x="4275773" y="696440"/>
              <a:ext cx="130167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72" name="线条"/>
            <p:cNvSpPr/>
            <p:nvPr/>
          </p:nvSpPr>
          <p:spPr>
            <a:xfrm flipH="1" flipV="1">
              <a:off x="7128288" y="696440"/>
              <a:ext cx="1301675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74" name="HEAD"/>
          <p:cNvSpPr txBox="1"/>
          <p:nvPr/>
        </p:nvSpPr>
        <p:spPr>
          <a:xfrm>
            <a:off x="8613026" y="2040573"/>
            <a:ext cx="943966" cy="43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HEAD</a:t>
            </a:r>
          </a:p>
        </p:txBody>
      </p:sp>
      <p:sp>
        <p:nvSpPr>
          <p:cNvPr id="175" name="线条"/>
          <p:cNvSpPr/>
          <p:nvPr/>
        </p:nvSpPr>
        <p:spPr>
          <a:xfrm>
            <a:off x="9602653" y="2616858"/>
            <a:ext cx="825841" cy="8258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6" name="箭头 10"/>
          <p:cNvSpPr/>
          <p:nvPr/>
        </p:nvSpPr>
        <p:spPr>
          <a:xfrm rot="5406744">
            <a:off x="10158880" y="3848309"/>
            <a:ext cx="834669" cy="678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3" y="0"/>
                </a:moveTo>
                <a:lnTo>
                  <a:pt x="7430" y="3919"/>
                </a:lnTo>
                <a:lnTo>
                  <a:pt x="12357" y="8377"/>
                </a:lnTo>
                <a:lnTo>
                  <a:pt x="0" y="8377"/>
                </a:lnTo>
                <a:lnTo>
                  <a:pt x="0" y="13231"/>
                </a:lnTo>
                <a:lnTo>
                  <a:pt x="12288" y="13231"/>
                </a:lnTo>
                <a:lnTo>
                  <a:pt x="7420" y="17700"/>
                </a:lnTo>
                <a:lnTo>
                  <a:pt x="9753" y="21600"/>
                </a:lnTo>
                <a:lnTo>
                  <a:pt x="21600" y="10728"/>
                </a:lnTo>
                <a:lnTo>
                  <a:pt x="974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7" name="master"/>
          <p:cNvSpPr txBox="1"/>
          <p:nvPr/>
        </p:nvSpPr>
        <p:spPr>
          <a:xfrm>
            <a:off x="10987824" y="3686393"/>
            <a:ext cx="10457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master</a:t>
            </a:r>
          </a:p>
        </p:txBody>
      </p:sp>
      <p:sp>
        <p:nvSpPr>
          <p:cNvPr id="178" name="矩形标注"/>
          <p:cNvSpPr/>
          <p:nvPr/>
        </p:nvSpPr>
        <p:spPr>
          <a:xfrm rot="5412625">
            <a:off x="1959657" y="6007834"/>
            <a:ext cx="1336676" cy="206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83" y="0"/>
                </a:moveTo>
                <a:lnTo>
                  <a:pt x="4483" y="17231"/>
                </a:lnTo>
                <a:lnTo>
                  <a:pt x="0" y="18679"/>
                </a:lnTo>
                <a:lnTo>
                  <a:pt x="4483" y="20131"/>
                </a:lnTo>
                <a:lnTo>
                  <a:pt x="448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448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9" name="commit: 276eca"/>
          <p:cNvSpPr txBox="1"/>
          <p:nvPr/>
        </p:nvSpPr>
        <p:spPr>
          <a:xfrm>
            <a:off x="1650808" y="6645195"/>
            <a:ext cx="175336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commit: 276eca</a:t>
            </a:r>
          </a:p>
        </p:txBody>
      </p:sp>
      <p:sp>
        <p:nvSpPr>
          <p:cNvPr id="180" name="tree: bf41fa"/>
          <p:cNvSpPr txBox="1"/>
          <p:nvPr/>
        </p:nvSpPr>
        <p:spPr>
          <a:xfrm>
            <a:off x="1671967" y="6949995"/>
            <a:ext cx="127924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tree: bf41fa</a:t>
            </a:r>
          </a:p>
        </p:txBody>
      </p:sp>
      <p:sp>
        <p:nvSpPr>
          <p:cNvPr id="181" name="parent: null"/>
          <p:cNvSpPr txBox="1"/>
          <p:nvPr/>
        </p:nvSpPr>
        <p:spPr>
          <a:xfrm>
            <a:off x="1683181" y="7230325"/>
            <a:ext cx="1256818" cy="384176"/>
          </a:xfrm>
          <a:prstGeom prst="rect">
            <a:avLst/>
          </a:prstGeom>
          <a:ln w="3175">
            <a:solidFill>
              <a:srgbClr val="000000">
                <a:alpha val="798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parent: null</a:t>
            </a:r>
          </a:p>
        </p:txBody>
      </p:sp>
      <p:sp>
        <p:nvSpPr>
          <p:cNvPr id="182" name="矩形标注"/>
          <p:cNvSpPr/>
          <p:nvPr/>
        </p:nvSpPr>
        <p:spPr>
          <a:xfrm rot="5412625">
            <a:off x="4755294" y="6007834"/>
            <a:ext cx="1336676" cy="206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83" y="0"/>
                </a:moveTo>
                <a:lnTo>
                  <a:pt x="4483" y="17231"/>
                </a:lnTo>
                <a:lnTo>
                  <a:pt x="0" y="18679"/>
                </a:lnTo>
                <a:lnTo>
                  <a:pt x="4483" y="20131"/>
                </a:lnTo>
                <a:lnTo>
                  <a:pt x="448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448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3" name="commit: f9a847"/>
          <p:cNvSpPr txBox="1"/>
          <p:nvPr/>
        </p:nvSpPr>
        <p:spPr>
          <a:xfrm>
            <a:off x="4478221" y="6645195"/>
            <a:ext cx="16898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commit: f9a847</a:t>
            </a:r>
          </a:p>
        </p:txBody>
      </p:sp>
      <p:sp>
        <p:nvSpPr>
          <p:cNvPr id="184" name="tree: 3b6dd"/>
          <p:cNvSpPr txBox="1"/>
          <p:nvPr/>
        </p:nvSpPr>
        <p:spPr>
          <a:xfrm>
            <a:off x="4455030" y="6949995"/>
            <a:ext cx="13043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tree: 3b6dd</a:t>
            </a:r>
          </a:p>
        </p:txBody>
      </p:sp>
      <p:sp>
        <p:nvSpPr>
          <p:cNvPr id="185" name="parent: 276eca"/>
          <p:cNvSpPr txBox="1"/>
          <p:nvPr/>
        </p:nvSpPr>
        <p:spPr>
          <a:xfrm>
            <a:off x="4449023" y="7231912"/>
            <a:ext cx="16605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parent: 276eca</a:t>
            </a:r>
          </a:p>
        </p:txBody>
      </p:sp>
      <p:sp>
        <p:nvSpPr>
          <p:cNvPr id="186" name="圆形"/>
          <p:cNvSpPr/>
          <p:nvPr/>
        </p:nvSpPr>
        <p:spPr>
          <a:xfrm>
            <a:off x="9874467" y="4790924"/>
            <a:ext cx="1392883" cy="1392883"/>
          </a:xfrm>
          <a:prstGeom prst="ellipse">
            <a:avLst/>
          </a:prstGeom>
          <a:gradFill>
            <a:gsLst>
              <a:gs pos="0">
                <a:schemeClr val="accent6">
                  <a:hueOff val="105381"/>
                  <a:satOff val="14341"/>
                  <a:lumOff val="10801"/>
                </a:schemeClr>
              </a:gs>
              <a:gs pos="100000">
                <a:schemeClr val="accent6">
                  <a:hueOff val="105381"/>
                  <a:satOff val="14341"/>
                  <a:lumOff val="10801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7" name="矩形标注"/>
          <p:cNvSpPr/>
          <p:nvPr/>
        </p:nvSpPr>
        <p:spPr>
          <a:xfrm rot="5412625">
            <a:off x="7609258" y="6007834"/>
            <a:ext cx="1336676" cy="206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83" y="0"/>
                </a:moveTo>
                <a:lnTo>
                  <a:pt x="4483" y="17231"/>
                </a:lnTo>
                <a:lnTo>
                  <a:pt x="0" y="18679"/>
                </a:lnTo>
                <a:lnTo>
                  <a:pt x="4483" y="20131"/>
                </a:lnTo>
                <a:lnTo>
                  <a:pt x="448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448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8" name="commit: d39d8c"/>
          <p:cNvSpPr txBox="1"/>
          <p:nvPr/>
        </p:nvSpPr>
        <p:spPr>
          <a:xfrm>
            <a:off x="7287836" y="6645195"/>
            <a:ext cx="17785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commit: d39d8c</a:t>
            </a:r>
          </a:p>
        </p:txBody>
      </p:sp>
      <p:sp>
        <p:nvSpPr>
          <p:cNvPr id="189" name="tree: 3b6dd"/>
          <p:cNvSpPr txBox="1"/>
          <p:nvPr/>
        </p:nvSpPr>
        <p:spPr>
          <a:xfrm>
            <a:off x="7308994" y="6949995"/>
            <a:ext cx="13043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tree: 3b6dd</a:t>
            </a:r>
          </a:p>
        </p:txBody>
      </p:sp>
      <p:sp>
        <p:nvSpPr>
          <p:cNvPr id="190" name="parent: f9a847"/>
          <p:cNvSpPr txBox="1"/>
          <p:nvPr/>
        </p:nvSpPr>
        <p:spPr>
          <a:xfrm>
            <a:off x="7334763" y="7231912"/>
            <a:ext cx="15970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parent: f9a847</a:t>
            </a:r>
          </a:p>
        </p:txBody>
      </p:sp>
      <p:sp>
        <p:nvSpPr>
          <p:cNvPr id="191" name="矩形标注"/>
          <p:cNvSpPr/>
          <p:nvPr/>
        </p:nvSpPr>
        <p:spPr>
          <a:xfrm rot="5412625">
            <a:off x="10498896" y="6007834"/>
            <a:ext cx="1336676" cy="206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83" y="0"/>
                </a:moveTo>
                <a:lnTo>
                  <a:pt x="4483" y="17231"/>
                </a:lnTo>
                <a:lnTo>
                  <a:pt x="0" y="18679"/>
                </a:lnTo>
                <a:lnTo>
                  <a:pt x="4483" y="20131"/>
                </a:lnTo>
                <a:lnTo>
                  <a:pt x="448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448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2" name="commit: a723d8"/>
          <p:cNvSpPr txBox="1"/>
          <p:nvPr/>
        </p:nvSpPr>
        <p:spPr>
          <a:xfrm>
            <a:off x="10221861" y="6645195"/>
            <a:ext cx="17659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commit: a723d8</a:t>
            </a:r>
          </a:p>
        </p:txBody>
      </p:sp>
      <p:sp>
        <p:nvSpPr>
          <p:cNvPr id="193" name="tree: 6156e5"/>
          <p:cNvSpPr txBox="1"/>
          <p:nvPr/>
        </p:nvSpPr>
        <p:spPr>
          <a:xfrm>
            <a:off x="10192042" y="6949995"/>
            <a:ext cx="139377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tree: 6156e5</a:t>
            </a:r>
          </a:p>
        </p:txBody>
      </p:sp>
      <p:sp>
        <p:nvSpPr>
          <p:cNvPr id="194" name="parent: d39d8"/>
          <p:cNvSpPr txBox="1"/>
          <p:nvPr/>
        </p:nvSpPr>
        <p:spPr>
          <a:xfrm>
            <a:off x="10205504" y="7231912"/>
            <a:ext cx="155859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parent: d39d8</a:t>
            </a:r>
          </a:p>
        </p:txBody>
      </p:sp>
      <p:sp>
        <p:nvSpPr>
          <p:cNvPr id="195" name="learning_git 提交的模型图"/>
          <p:cNvSpPr txBox="1"/>
          <p:nvPr/>
        </p:nvSpPr>
        <p:spPr>
          <a:xfrm>
            <a:off x="2934258" y="484606"/>
            <a:ext cx="713628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learning_git 提交的模型图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成组"/>
          <p:cNvGrpSpPr/>
          <p:nvPr/>
        </p:nvGrpSpPr>
        <p:grpSpPr>
          <a:xfrm>
            <a:off x="1834097" y="939359"/>
            <a:ext cx="1799256" cy="2796410"/>
            <a:chOff x="0" y="0"/>
            <a:chExt cx="1799255" cy="2796409"/>
          </a:xfrm>
        </p:grpSpPr>
        <p:sp>
          <p:nvSpPr>
            <p:cNvPr id="197" name="f0e0c…"/>
            <p:cNvSpPr/>
            <p:nvPr/>
          </p:nvSpPr>
          <p:spPr>
            <a:xfrm>
              <a:off x="0" y="2038009"/>
              <a:ext cx="1742455" cy="758401"/>
            </a:xfrm>
            <a:prstGeom prst="roundRect">
              <a:avLst>
                <a:gd name="adj" fmla="val 17357"/>
              </a:avLst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f0e0c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blo</a:t>
              </a:r>
              <a:r>
                <a:t>b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98" name="线条"/>
            <p:cNvSpPr/>
            <p:nvPr/>
          </p:nvSpPr>
          <p:spPr>
            <a:xfrm flipH="1">
              <a:off x="871227" y="763510"/>
              <a:ext cx="1" cy="75840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99" name="bf41fa…"/>
            <p:cNvSpPr/>
            <p:nvPr/>
          </p:nvSpPr>
          <p:spPr>
            <a:xfrm>
              <a:off x="56801" y="0"/>
              <a:ext cx="1742455" cy="758400"/>
            </a:xfrm>
            <a:prstGeom prst="roundRect">
              <a:avLst>
                <a:gd name="adj" fmla="val 1735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bf41fa 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tree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0" name="hello_world.txt"/>
            <p:cNvSpPr txBox="1"/>
            <p:nvPr/>
          </p:nvSpPr>
          <p:spPr>
            <a:xfrm>
              <a:off x="322882" y="1574455"/>
              <a:ext cx="1252069" cy="341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hello_world.txt</a:t>
              </a:r>
            </a:p>
          </p:txBody>
        </p:sp>
      </p:grpSp>
      <p:sp>
        <p:nvSpPr>
          <p:cNvPr id="202" name="箭头"/>
          <p:cNvSpPr/>
          <p:nvPr/>
        </p:nvSpPr>
        <p:spPr>
          <a:xfrm>
            <a:off x="5092001" y="1857345"/>
            <a:ext cx="1575709" cy="960438"/>
          </a:xfrm>
          <a:prstGeom prst="rightArrow">
            <a:avLst>
              <a:gd name="adj1" fmla="val 32000"/>
              <a:gd name="adj2" fmla="val 6652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10" name="成组"/>
          <p:cNvGrpSpPr/>
          <p:nvPr/>
        </p:nvGrpSpPr>
        <p:grpSpPr>
          <a:xfrm>
            <a:off x="7377058" y="817429"/>
            <a:ext cx="4901126" cy="3040270"/>
            <a:chOff x="0" y="0"/>
            <a:chExt cx="4901124" cy="3040269"/>
          </a:xfrm>
        </p:grpSpPr>
        <p:sp>
          <p:nvSpPr>
            <p:cNvPr id="203" name="f0e0c…"/>
            <p:cNvSpPr/>
            <p:nvPr/>
          </p:nvSpPr>
          <p:spPr>
            <a:xfrm>
              <a:off x="0" y="2202118"/>
              <a:ext cx="1901269" cy="827525"/>
            </a:xfrm>
            <a:prstGeom prst="roundRect">
              <a:avLst>
                <a:gd name="adj" fmla="val 17357"/>
              </a:avLst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f0e0c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blo</a:t>
              </a:r>
              <a:r>
                <a:t>b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4" name="线条"/>
            <p:cNvSpPr/>
            <p:nvPr/>
          </p:nvSpPr>
          <p:spPr>
            <a:xfrm flipH="1">
              <a:off x="1294795" y="800441"/>
              <a:ext cx="900632" cy="90063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5" name="hello_world.txt"/>
            <p:cNvSpPr txBox="1"/>
            <p:nvPr/>
          </p:nvSpPr>
          <p:spPr>
            <a:xfrm>
              <a:off x="76519" y="1739437"/>
              <a:ext cx="1748230" cy="372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hello_world.txt</a:t>
              </a:r>
            </a:p>
          </p:txBody>
        </p:sp>
        <p:sp>
          <p:nvSpPr>
            <p:cNvPr id="206" name="e69de…"/>
            <p:cNvSpPr/>
            <p:nvPr/>
          </p:nvSpPr>
          <p:spPr>
            <a:xfrm>
              <a:off x="2999856" y="2212746"/>
              <a:ext cx="1901269" cy="827524"/>
            </a:xfrm>
            <a:prstGeom prst="roundRect">
              <a:avLst>
                <a:gd name="adj" fmla="val 17357"/>
              </a:avLst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e69de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blob</a:t>
              </a:r>
            </a:p>
          </p:txBody>
        </p:sp>
        <p:sp>
          <p:nvSpPr>
            <p:cNvPr id="207" name="hello_git.txt"/>
            <p:cNvSpPr txBox="1"/>
            <p:nvPr/>
          </p:nvSpPr>
          <p:spPr>
            <a:xfrm>
              <a:off x="3314784" y="1713764"/>
              <a:ext cx="1385738" cy="424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hello_git.txt</a:t>
              </a:r>
            </a:p>
          </p:txBody>
        </p:sp>
        <p:sp>
          <p:nvSpPr>
            <p:cNvPr id="208" name="线条"/>
            <p:cNvSpPr/>
            <p:nvPr/>
          </p:nvSpPr>
          <p:spPr>
            <a:xfrm>
              <a:off x="2284973" y="720729"/>
              <a:ext cx="1477892" cy="10614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9" name="bf41fa…"/>
            <p:cNvSpPr/>
            <p:nvPr/>
          </p:nvSpPr>
          <p:spPr>
            <a:xfrm>
              <a:off x="1361849" y="0"/>
              <a:ext cx="1901270" cy="827524"/>
            </a:xfrm>
            <a:prstGeom prst="roundRect">
              <a:avLst>
                <a:gd name="adj" fmla="val 1735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bf41fa 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  <a:r>
                <a:t>tree</a:t>
              </a: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11" name="2a78e…"/>
          <p:cNvSpPr/>
          <p:nvPr/>
        </p:nvSpPr>
        <p:spPr>
          <a:xfrm>
            <a:off x="5327463" y="6909763"/>
            <a:ext cx="1823839" cy="793823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2a78e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tree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2" name="f0e0c…"/>
          <p:cNvSpPr/>
          <p:nvPr/>
        </p:nvSpPr>
        <p:spPr>
          <a:xfrm>
            <a:off x="2815683" y="6909763"/>
            <a:ext cx="1823838" cy="793823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f0e0c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</a:t>
            </a:r>
            <a:r>
              <a:t>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3" name="e69de…"/>
          <p:cNvSpPr/>
          <p:nvPr/>
        </p:nvSpPr>
        <p:spPr>
          <a:xfrm>
            <a:off x="7839243" y="6909763"/>
            <a:ext cx="1823839" cy="793823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e69de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14" name="线条"/>
          <p:cNvSpPr/>
          <p:nvPr/>
        </p:nvSpPr>
        <p:spPr>
          <a:xfrm>
            <a:off x="6239382" y="5256183"/>
            <a:ext cx="1" cy="11660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5" name="线条"/>
          <p:cNvSpPr/>
          <p:nvPr/>
        </p:nvSpPr>
        <p:spPr>
          <a:xfrm flipH="1">
            <a:off x="3966299" y="4836760"/>
            <a:ext cx="2818056" cy="167306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6" name="线条"/>
          <p:cNvSpPr/>
          <p:nvPr/>
        </p:nvSpPr>
        <p:spPr>
          <a:xfrm>
            <a:off x="6234718" y="5264602"/>
            <a:ext cx="2365050" cy="107806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7" name="6156e5…"/>
          <p:cNvSpPr/>
          <p:nvPr/>
        </p:nvSpPr>
        <p:spPr>
          <a:xfrm>
            <a:off x="5327464" y="4434070"/>
            <a:ext cx="1823838" cy="793823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6156e5 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tree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8" name="hello_world.txt"/>
          <p:cNvSpPr txBox="1"/>
          <p:nvPr/>
        </p:nvSpPr>
        <p:spPr>
          <a:xfrm>
            <a:off x="2866929" y="6436987"/>
            <a:ext cx="1721347" cy="38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hello_world.txt</a:t>
            </a:r>
          </a:p>
        </p:txBody>
      </p:sp>
      <p:sp>
        <p:nvSpPr>
          <p:cNvPr id="219" name="hello_git.txt"/>
          <p:cNvSpPr txBox="1"/>
          <p:nvPr/>
        </p:nvSpPr>
        <p:spPr>
          <a:xfrm>
            <a:off x="8141345" y="6431103"/>
            <a:ext cx="1262085" cy="39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hello_git.txt</a:t>
            </a:r>
          </a:p>
        </p:txBody>
      </p:sp>
      <p:sp>
        <p:nvSpPr>
          <p:cNvPr id="220" name="src"/>
          <p:cNvSpPr txBox="1"/>
          <p:nvPr/>
        </p:nvSpPr>
        <p:spPr>
          <a:xfrm>
            <a:off x="5778032" y="6397787"/>
            <a:ext cx="885593" cy="38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src</a:t>
            </a:r>
          </a:p>
        </p:txBody>
      </p:sp>
      <p:sp>
        <p:nvSpPr>
          <p:cNvPr id="221" name="箭头"/>
          <p:cNvSpPr/>
          <p:nvPr/>
        </p:nvSpPr>
        <p:spPr>
          <a:xfrm rot="8475165">
            <a:off x="8997175" y="3982292"/>
            <a:ext cx="1197630" cy="960438"/>
          </a:xfrm>
          <a:prstGeom prst="rightArrow">
            <a:avLst>
              <a:gd name="adj1" fmla="val 32000"/>
              <a:gd name="adj2" fmla="val 6652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2" name="线条"/>
          <p:cNvSpPr/>
          <p:nvPr/>
        </p:nvSpPr>
        <p:spPr>
          <a:xfrm>
            <a:off x="6239382" y="7830407"/>
            <a:ext cx="1" cy="428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3" name="da4c7…"/>
          <p:cNvSpPr/>
          <p:nvPr/>
        </p:nvSpPr>
        <p:spPr>
          <a:xfrm>
            <a:off x="5161541" y="8690012"/>
            <a:ext cx="2191942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da4c7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24" name="inner_file_1.txt"/>
          <p:cNvSpPr txBox="1"/>
          <p:nvPr/>
        </p:nvSpPr>
        <p:spPr>
          <a:xfrm>
            <a:off x="5451741" y="8191140"/>
            <a:ext cx="15752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inner_file_1.txt</a:t>
            </a:r>
          </a:p>
        </p:txBody>
      </p:sp>
      <p:sp>
        <p:nvSpPr>
          <p:cNvPr id="225" name="commit first"/>
          <p:cNvSpPr txBox="1"/>
          <p:nvPr/>
        </p:nvSpPr>
        <p:spPr>
          <a:xfrm>
            <a:off x="1429777" y="125613"/>
            <a:ext cx="26078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 first</a:t>
            </a:r>
          </a:p>
        </p:txBody>
      </p:sp>
      <p:sp>
        <p:nvSpPr>
          <p:cNvPr id="226" name="commit second"/>
          <p:cNvSpPr txBox="1"/>
          <p:nvPr/>
        </p:nvSpPr>
        <p:spPr>
          <a:xfrm>
            <a:off x="8107671" y="13756"/>
            <a:ext cx="34398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 second</a:t>
            </a:r>
          </a:p>
        </p:txBody>
      </p:sp>
      <p:sp>
        <p:nvSpPr>
          <p:cNvPr id="227" name="commit third"/>
          <p:cNvSpPr txBox="1"/>
          <p:nvPr/>
        </p:nvSpPr>
        <p:spPr>
          <a:xfrm>
            <a:off x="9576395" y="5324931"/>
            <a:ext cx="278693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2a78e…"/>
          <p:cNvSpPr/>
          <p:nvPr/>
        </p:nvSpPr>
        <p:spPr>
          <a:xfrm>
            <a:off x="5406429" y="4754102"/>
            <a:ext cx="2191942" cy="954038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2a78e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tree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0" name="f0e0c…"/>
          <p:cNvSpPr/>
          <p:nvPr/>
        </p:nvSpPr>
        <p:spPr>
          <a:xfrm>
            <a:off x="2387699" y="4754102"/>
            <a:ext cx="2191941" cy="954038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f0e0c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</a:t>
            </a:r>
            <a:r>
              <a:t>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1" name="e69de…"/>
          <p:cNvSpPr/>
          <p:nvPr/>
        </p:nvSpPr>
        <p:spPr>
          <a:xfrm>
            <a:off x="8425160" y="4754102"/>
            <a:ext cx="2191941" cy="954038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e69de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32" name="线条"/>
          <p:cNvSpPr/>
          <p:nvPr/>
        </p:nvSpPr>
        <p:spPr>
          <a:xfrm flipH="1">
            <a:off x="6502399" y="1933802"/>
            <a:ext cx="1" cy="20507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3" name="线条"/>
          <p:cNvSpPr/>
          <p:nvPr/>
        </p:nvSpPr>
        <p:spPr>
          <a:xfrm flipH="1">
            <a:off x="3613199" y="1948648"/>
            <a:ext cx="2872582" cy="20313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4" name="线条"/>
          <p:cNvSpPr/>
          <p:nvPr/>
        </p:nvSpPr>
        <p:spPr>
          <a:xfrm>
            <a:off x="6496793" y="1943921"/>
            <a:ext cx="2911080" cy="20408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5" name="6156e5…"/>
          <p:cNvSpPr/>
          <p:nvPr/>
        </p:nvSpPr>
        <p:spPr>
          <a:xfrm>
            <a:off x="5406429" y="945763"/>
            <a:ext cx="2191942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6156e5 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tree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6" name="线条"/>
          <p:cNvSpPr/>
          <p:nvPr/>
        </p:nvSpPr>
        <p:spPr>
          <a:xfrm flipH="1">
            <a:off x="5343376" y="5708654"/>
            <a:ext cx="1136331" cy="9556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7" name="hello_world.txt"/>
          <p:cNvSpPr txBox="1"/>
          <p:nvPr/>
        </p:nvSpPr>
        <p:spPr>
          <a:xfrm>
            <a:off x="2793872" y="4170968"/>
            <a:ext cx="15750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hello_world.txt</a:t>
            </a:r>
          </a:p>
        </p:txBody>
      </p:sp>
      <p:sp>
        <p:nvSpPr>
          <p:cNvPr id="238" name="hello_git.txt"/>
          <p:cNvSpPr txBox="1"/>
          <p:nvPr/>
        </p:nvSpPr>
        <p:spPr>
          <a:xfrm>
            <a:off x="8788234" y="4178834"/>
            <a:ext cx="12703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hello_git.txt</a:t>
            </a:r>
          </a:p>
        </p:txBody>
      </p:sp>
      <p:sp>
        <p:nvSpPr>
          <p:cNvPr id="239" name="src"/>
          <p:cNvSpPr txBox="1"/>
          <p:nvPr/>
        </p:nvSpPr>
        <p:spPr>
          <a:xfrm>
            <a:off x="6288544" y="4152451"/>
            <a:ext cx="427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src</a:t>
            </a:r>
          </a:p>
        </p:txBody>
      </p:sp>
      <p:sp>
        <p:nvSpPr>
          <p:cNvPr id="240" name="da4c7…"/>
          <p:cNvSpPr/>
          <p:nvPr/>
        </p:nvSpPr>
        <p:spPr>
          <a:xfrm>
            <a:off x="3957186" y="7244198"/>
            <a:ext cx="2191941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da4c7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41" name="inner_file_1.txt"/>
          <p:cNvSpPr txBox="1"/>
          <p:nvPr/>
        </p:nvSpPr>
        <p:spPr>
          <a:xfrm>
            <a:off x="4265515" y="6763737"/>
            <a:ext cx="15752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inner_file_1.txt</a:t>
            </a:r>
          </a:p>
        </p:txBody>
      </p:sp>
      <p:sp>
        <p:nvSpPr>
          <p:cNvPr id="242" name="e69de…"/>
          <p:cNvSpPr/>
          <p:nvPr/>
        </p:nvSpPr>
        <p:spPr>
          <a:xfrm>
            <a:off x="7106717" y="7244198"/>
            <a:ext cx="2191942" cy="954039"/>
          </a:xfrm>
          <a:prstGeom prst="roundRect">
            <a:avLst>
              <a:gd name="adj" fmla="val 17357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e69de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blob</a:t>
            </a:r>
          </a:p>
        </p:txBody>
      </p:sp>
      <p:sp>
        <p:nvSpPr>
          <p:cNvPr id="243" name="inner_file_2.txt"/>
          <p:cNvSpPr txBox="1"/>
          <p:nvPr/>
        </p:nvSpPr>
        <p:spPr>
          <a:xfrm>
            <a:off x="7415046" y="6763737"/>
            <a:ext cx="15752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inner_file_2.txt</a:t>
            </a:r>
          </a:p>
        </p:txBody>
      </p:sp>
      <p:sp>
        <p:nvSpPr>
          <p:cNvPr id="244" name="线条"/>
          <p:cNvSpPr/>
          <p:nvPr/>
        </p:nvSpPr>
        <p:spPr>
          <a:xfrm>
            <a:off x="6481195" y="5675842"/>
            <a:ext cx="1262034" cy="102133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5" name="commit fourth"/>
          <p:cNvSpPr txBox="1"/>
          <p:nvPr/>
        </p:nvSpPr>
        <p:spPr>
          <a:xfrm>
            <a:off x="8417965" y="666414"/>
            <a:ext cx="30731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 fourth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