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图形数据库应用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92680"/>
          </a:xfrm>
        </p:spPr>
        <p:txBody>
          <a:bodyPr>
            <a:normAutofit lnSpcReduction="2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什么是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Cypher?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2.Cypher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的基本语法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BOM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案例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导入数据建立节点及关系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城市路线案例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)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APOC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算法包和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ALGO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算法包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8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查询整体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的组成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8990"/>
            <a:ext cx="10515600" cy="5368290"/>
          </a:xfrm>
        </p:spPr>
        <p:txBody>
          <a:bodyPr/>
          <a:p>
            <a:pPr marL="0" indent="0">
              <a:buNone/>
            </a:pPr>
            <a:r>
              <a:rPr lang="zh-CN" altLang="en-US"/>
              <a:t>match p=(a:BOM{name:'整体BOM'})&lt;-[:BELONGS_TO*]-() return p</a:t>
            </a:r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870" y="1213485"/>
            <a:ext cx="11059795" cy="478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83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查询生产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BOM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910590"/>
            <a:ext cx="10515600" cy="5266690"/>
          </a:xfrm>
        </p:spPr>
        <p:txBody>
          <a:bodyPr/>
          <a:p>
            <a:r>
              <a:rPr lang="zh-CN" altLang="en-US"/>
              <a:t>match p=(a:BOM{name:'生产BOM'})&lt;-[:BELONGS_TO*]-() return p</a:t>
            </a:r>
            <a:endParaRPr lang="zh-CN" altLang="en-US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" y="1550035"/>
            <a:ext cx="11375390" cy="498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查询原料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BOM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1070"/>
            <a:ext cx="10515600" cy="5236210"/>
          </a:xfrm>
        </p:spPr>
        <p:txBody>
          <a:bodyPr/>
          <a:p>
            <a:r>
              <a:rPr lang="zh-CN" altLang="en-US"/>
              <a:t>match p=(a:BOM{name:'原料BOM'})&lt;-[:BELONGS_TO*]-() return p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1604010"/>
            <a:ext cx="6023610" cy="455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2785"/>
          </a:xfrm>
        </p:spPr>
        <p:txBody>
          <a:bodyPr>
            <a:normAutofit fontScale="90000"/>
          </a:bodyPr>
          <a:p>
            <a:r>
              <a:rPr lang="zh-CN" altLang="en-US"/>
              <a:t>例如：想要查询大木板做了什么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7910"/>
            <a:ext cx="10515600" cy="5119370"/>
          </a:xfrm>
        </p:spPr>
        <p:txBody>
          <a:bodyPr/>
          <a:p>
            <a:r>
              <a:rPr lang="zh-CN" altLang="en-US"/>
              <a:t>match p=(a:BOM2{name:'大木板'})-[:BELONGS_TO*]-&gt;() return p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57325"/>
            <a:ext cx="8816975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导入数据建立节点及关系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7120"/>
            <a:ext cx="10515600" cy="5090160"/>
          </a:xfrm>
        </p:spPr>
        <p:txBody>
          <a:bodyPr>
            <a:normAutofit lnSpcReduction="10000"/>
          </a:bodyPr>
          <a:p>
            <a:r>
              <a:rPr lang="zh-CN" altLang="en-US" sz="1600" b="1"/>
              <a:t>// .1 测试读取文件</a:t>
            </a:r>
            <a:endParaRPr lang="zh-CN" altLang="en-US" sz="1600" b="1"/>
          </a:p>
          <a:p>
            <a:r>
              <a:rPr lang="zh-CN" altLang="en-US" sz="1600" b="1"/>
              <a:t>LOAD CSV FROM 'file:///cities.csv' AS line</a:t>
            </a:r>
            <a:endParaRPr lang="zh-CN" altLang="en-US" sz="1600" b="1"/>
          </a:p>
          <a:p>
            <a:r>
              <a:rPr lang="zh-CN" altLang="en-US" sz="1600" b="1"/>
              <a:t>WITH line LIMIT 3 </a:t>
            </a:r>
            <a:endParaRPr lang="zh-CN" altLang="en-US" sz="1600" b="1"/>
          </a:p>
          <a:p>
            <a:r>
              <a:rPr lang="zh-CN" altLang="en-US" sz="1600" b="1"/>
              <a:t>RETURN line</a:t>
            </a:r>
            <a:endParaRPr lang="zh-CN" altLang="en-US" sz="1600" b="1"/>
          </a:p>
          <a:p>
            <a:r>
              <a:rPr lang="zh-CN" altLang="en-US" sz="1600" b="1"/>
              <a:t>// .2 读取文件头</a:t>
            </a:r>
            <a:endParaRPr lang="zh-CN" altLang="en-US" sz="1600" b="1"/>
          </a:p>
          <a:p>
            <a:r>
              <a:rPr lang="zh-CN" altLang="en-US" sz="1600" b="1"/>
              <a:t>LOAD CSV WITH HEADERS FROM 'file:///cities.csv' AS line</a:t>
            </a:r>
            <a:endParaRPr lang="zh-CN" altLang="en-US" sz="1600" b="1"/>
          </a:p>
          <a:p>
            <a:r>
              <a:rPr lang="zh-CN" altLang="en-US" sz="1600" b="1"/>
              <a:t>WITH line LIMIT 3 </a:t>
            </a:r>
            <a:endParaRPr lang="zh-CN" altLang="en-US" sz="1600" b="1"/>
          </a:p>
          <a:p>
            <a:r>
              <a:rPr lang="zh-CN" altLang="en-US" sz="1600" b="1"/>
              <a:t>RETURN line</a:t>
            </a:r>
            <a:endParaRPr lang="zh-CN" altLang="en-US" sz="1600" b="1"/>
          </a:p>
          <a:p>
            <a:r>
              <a:rPr lang="zh-CN" altLang="en-US" sz="1600" b="1"/>
              <a:t>// .3 导入城市</a:t>
            </a:r>
            <a:endParaRPr lang="zh-CN" altLang="en-US" sz="1600" b="1"/>
          </a:p>
          <a:p>
            <a:r>
              <a:rPr lang="zh-CN" altLang="en-US" sz="1600" b="1"/>
              <a:t>LOAD CSV WITH HEADERS FROM 'file:///cities.csv' AS line</a:t>
            </a:r>
            <a:endParaRPr lang="zh-CN" altLang="en-US" sz="1600" b="1"/>
          </a:p>
          <a:p>
            <a:r>
              <a:rPr lang="zh-CN" altLang="en-US" sz="1600" b="1"/>
              <a:t>CREATE (c:城市{name: replace(line.city,"'",'')})</a:t>
            </a:r>
            <a:endParaRPr lang="zh-CN" altLang="en-US" sz="1600" b="1"/>
          </a:p>
          <a:p>
            <a:r>
              <a:rPr lang="zh-CN" altLang="en-US" sz="1600" b="1"/>
              <a:t>    SET c.latitude = toFloat(line.latitude)</a:t>
            </a:r>
            <a:endParaRPr lang="zh-CN" altLang="en-US" sz="1600" b="1"/>
          </a:p>
          <a:p>
            <a:r>
              <a:rPr lang="zh-CN" altLang="en-US" sz="1600" b="1"/>
              <a:t>         , c.longitude = toFloat(line.longitude)</a:t>
            </a:r>
            <a:endParaRPr lang="zh-CN" altLang="en-US" sz="1600" b="1"/>
          </a:p>
          <a:p>
            <a:r>
              <a:rPr lang="zh-CN" altLang="en-US" sz="1600" b="1"/>
              <a:t>         , c.population=toFloat(line.population)</a:t>
            </a:r>
            <a:endParaRPr lang="zh-CN" altLang="en-US" sz="1600" b="1"/>
          </a:p>
          <a:p>
            <a:r>
              <a:rPr lang="zh-CN" altLang="en-US" sz="1600" b="1"/>
              <a:t>RETURN count (c)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6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导入数据建立节点及关系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1090"/>
            <a:ext cx="10515600" cy="50761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导入铁路数据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CSV WITH HEADERS FROM 'file:///rails.csv' AS line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(c1:城市{name:line.from_city})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(c2:城市{name:line.to_city})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(c3:城市:铁路站点{name:line.from_city+'-'+line.to_city+'-'+line.line})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(c4:城市:铁路站点{name:line.to_city+'-'+line.from_city+'-'+line.line})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(c3) -[r1:铁路连接{line:line.line}]-&gt; (c4)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SET r1.distance = toInteger(line.distance),r1.cost = toFloat(line.cost),r1.order = toInteger(line.order)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(c1) -[r2:铁路连接{line:line.line}]-&gt; (c3)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SET r2.distance = 0 ,r2.cost = 0 ,r2.order = toInteger(line.order)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(c4) -[r3:铁路连接{line:line.line}]-&gt; (c2)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SET r3.distance = 0   ,r3.cost = 0  ,r3.order = toInteger(line.order)</a:t>
            </a:r>
            <a:r>
              <a:rPr lang="zh-CN" altLang="en-US" sz="1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zh-CN" altLang="en-US" sz="11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导入数据建立节点及关系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191760"/>
          </a:xfrm>
        </p:spPr>
        <p:txBody>
          <a:bodyPr>
            <a:normAutofit fontScale="70000"/>
          </a:bodyPr>
          <a:p>
            <a:r>
              <a:rPr lang="zh-CN" altLang="en-US"/>
              <a:t>// 导入道路数据</a:t>
            </a:r>
            <a:endParaRPr lang="zh-CN" altLang="en-US"/>
          </a:p>
          <a:p>
            <a:r>
              <a:rPr lang="zh-CN" altLang="en-US"/>
              <a:t>LOAD CSV WITH HEADERS FROM 'file:///roads.csv' AS line</a:t>
            </a:r>
            <a:endParaRPr lang="zh-CN" altLang="en-US"/>
          </a:p>
          <a:p>
            <a:r>
              <a:rPr lang="zh-CN" altLang="en-US"/>
              <a:t>MERGE (c1:城市{name:line.from_city})</a:t>
            </a:r>
            <a:endParaRPr lang="zh-CN" altLang="en-US"/>
          </a:p>
          <a:p>
            <a:r>
              <a:rPr lang="zh-CN" altLang="en-US"/>
              <a:t>MERGE (c2:城市{name:line.to_city})</a:t>
            </a:r>
            <a:endParaRPr lang="zh-CN" altLang="en-US"/>
          </a:p>
          <a:p>
            <a:r>
              <a:rPr lang="zh-CN" altLang="en-US"/>
              <a:t>MERGE (c3:城市:公路站点{name:line.from_city+'-'+line.to_city+'-'+line.road})</a:t>
            </a:r>
            <a:endParaRPr lang="zh-CN" altLang="en-US"/>
          </a:p>
          <a:p>
            <a:r>
              <a:rPr lang="zh-CN" altLang="en-US"/>
              <a:t>MERGE (c4:城市:公路站点{name:line.to_city+'-'+line.from_city+'-'+line.road})</a:t>
            </a:r>
            <a:endParaRPr lang="zh-CN" altLang="en-US"/>
          </a:p>
          <a:p>
            <a:r>
              <a:rPr lang="zh-CN" altLang="en-US"/>
              <a:t>MERGE (c3) -[r1:公路连接{line:line.road}]-&gt; (c4)</a:t>
            </a:r>
            <a:endParaRPr lang="zh-CN" altLang="en-US"/>
          </a:p>
          <a:p>
            <a:r>
              <a:rPr lang="zh-CN" altLang="en-US"/>
              <a:t>    SET r1.distance = toInteger(line.distance)  ,r1.cost = toFloat(line.cost)  ,r1.order = toInteger(line.order)</a:t>
            </a:r>
            <a:endParaRPr lang="zh-CN" altLang="en-US"/>
          </a:p>
          <a:p>
            <a:r>
              <a:rPr lang="zh-CN" altLang="en-US"/>
              <a:t>MERGE (c1) -[r2:公路连接{line:line.road}]-&gt; (c3)</a:t>
            </a:r>
            <a:endParaRPr lang="zh-CN" altLang="en-US"/>
          </a:p>
          <a:p>
            <a:r>
              <a:rPr lang="zh-CN" altLang="en-US"/>
              <a:t>    SET r2.distance = 0  ,r2.cost = 0  ,r2.order = toInteger(line.order)</a:t>
            </a:r>
            <a:endParaRPr lang="zh-CN" altLang="en-US"/>
          </a:p>
          <a:p>
            <a:r>
              <a:rPr lang="zh-CN" altLang="en-US"/>
              <a:t>MERGE (c4) -[r3:公路连接{line:line.road}]-&gt; (c2)</a:t>
            </a:r>
            <a:endParaRPr lang="zh-CN" altLang="en-US"/>
          </a:p>
          <a:p>
            <a:r>
              <a:rPr lang="zh-CN" altLang="en-US"/>
              <a:t>    SET r3.distance = 0 ,r3.cost = 0  ,r3.order = toInteger(line.order)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86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导入数据建立节点及关系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(4)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5985"/>
            <a:ext cx="10515600" cy="5281295"/>
          </a:xfrm>
        </p:spPr>
        <p:txBody>
          <a:bodyPr>
            <a:normAutofit lnSpcReduction="20000"/>
          </a:bodyPr>
          <a:p>
            <a:r>
              <a:rPr lang="zh-CN" altLang="en-US"/>
              <a:t>// 导入铁路数据</a:t>
            </a:r>
            <a:endParaRPr lang="zh-CN" altLang="en-US"/>
          </a:p>
          <a:p>
            <a:r>
              <a:rPr lang="zh-CN" altLang="en-US"/>
              <a:t>LOAD CSV WITH HEADERS FROM 'file:///rails.csv' AS line</a:t>
            </a:r>
            <a:endParaRPr lang="zh-CN" altLang="en-US"/>
          </a:p>
          <a:p>
            <a:r>
              <a:rPr lang="zh-CN" altLang="en-US"/>
              <a:t>MERGE (c1:城市{name:line.from_city})</a:t>
            </a:r>
            <a:endParaRPr lang="zh-CN" altLang="en-US"/>
          </a:p>
          <a:p>
            <a:r>
              <a:rPr lang="zh-CN" altLang="en-US"/>
              <a:t>MERGE (c2:城市{name:line.to_city})</a:t>
            </a:r>
            <a:endParaRPr lang="zh-CN" altLang="en-US"/>
          </a:p>
          <a:p>
            <a:r>
              <a:rPr lang="zh-CN" altLang="en-US"/>
              <a:t>MERGE (s1:铁路站点{name:line.from_city+'-'+line.line,line:line.line})</a:t>
            </a:r>
            <a:endParaRPr lang="zh-CN" altLang="en-US"/>
          </a:p>
          <a:p>
            <a:r>
              <a:rPr lang="zh-CN" altLang="en-US"/>
              <a:t>MERGE (s2:铁路站点{name:line.to_city+'-'+line.line,line:line.line})</a:t>
            </a:r>
            <a:endParaRPr lang="zh-CN" altLang="en-US"/>
          </a:p>
          <a:p>
            <a:r>
              <a:rPr lang="zh-CN" altLang="en-US"/>
              <a:t>MERGE (s1) -[:位于]-&gt; (c1)</a:t>
            </a:r>
            <a:endParaRPr lang="zh-CN" altLang="en-US"/>
          </a:p>
          <a:p>
            <a:r>
              <a:rPr lang="zh-CN" altLang="en-US"/>
              <a:t>MERGE (s2) -[:位于]-&gt; (c2)</a:t>
            </a:r>
            <a:endParaRPr lang="zh-CN" altLang="en-US"/>
          </a:p>
          <a:p>
            <a:r>
              <a:rPr lang="zh-CN" altLang="en-US"/>
              <a:t>MERGE (s1) -[r:铁路连接{line:line.line}]-&gt; (s2)</a:t>
            </a:r>
            <a:endParaRPr lang="zh-CN" altLang="en-US"/>
          </a:p>
          <a:p>
            <a:r>
              <a:rPr lang="zh-CN" altLang="en-US"/>
              <a:t>    SET r.distance = toInteger(line.distance)</a:t>
            </a:r>
            <a:endParaRPr lang="zh-CN" altLang="en-US"/>
          </a:p>
          <a:p>
            <a:r>
              <a:rPr lang="zh-CN" altLang="en-US"/>
              <a:t>        ,r.cost = toFloat(line.cost)</a:t>
            </a:r>
            <a:endParaRPr lang="zh-CN" altLang="en-US"/>
          </a:p>
          <a:p>
            <a:r>
              <a:rPr lang="zh-CN" altLang="en-US"/>
              <a:t>        ,r.order = toInteger(line.order)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00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导入新建完成后得到的图数据库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98220"/>
            <a:ext cx="10515600" cy="50660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25"/>
          </a:xfrm>
        </p:spPr>
        <p:txBody>
          <a:bodyPr>
            <a:normAutofit fontScale="90000"/>
          </a:bodyPr>
          <a:p>
            <a:r>
              <a:rPr lang="en-US" altLang="zh-CN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APOC</a:t>
            </a:r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算法包和</a:t>
            </a:r>
            <a:r>
              <a:rPr lang="en-US" altLang="zh-CN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</a:t>
            </a:r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算法包</a:t>
            </a:r>
            <a:r>
              <a:rPr lang="en-US" altLang="zh-CN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(1)</a:t>
            </a:r>
            <a:endParaRPr lang="en-US" altLang="zh-CN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2350"/>
            <a:ext cx="10515600" cy="5154930"/>
          </a:xfrm>
        </p:spPr>
        <p:txBody>
          <a:bodyPr>
            <a:normAutofit fontScale="80000"/>
          </a:bodyPr>
          <a:p>
            <a:r>
              <a:rPr lang="en-US" altLang="zh-CN"/>
              <a:t>  </a:t>
            </a:r>
            <a:r>
              <a:rPr lang="zh-CN" altLang="en-US"/>
              <a:t>APOC是Neo4j 3.3版本推出时正式推荐的一个Java存储过程包，里面包含丰富的函数和过程，作为对Cypher所不能提供的复杂图算法和数据操作功能的补充，APOC还具有使用灵活、高性能等优势。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ALGO</a:t>
            </a:r>
            <a:r>
              <a:rPr lang="zh-CN" altLang="en-US"/>
              <a:t>和</a:t>
            </a:r>
            <a:r>
              <a:rPr lang="en-US" altLang="zh-CN"/>
              <a:t>APOC</a:t>
            </a:r>
            <a:r>
              <a:rPr lang="zh-CN" altLang="en-US"/>
              <a:t>属于类似的算法包</a:t>
            </a:r>
            <a:endParaRPr lang="zh-CN" altLang="en-US"/>
          </a:p>
          <a:p>
            <a:r>
              <a:rPr lang="zh-CN" altLang="en-US"/>
              <a:t>计算两个城市之间的最短路径：</a:t>
            </a:r>
            <a:endParaRPr lang="zh-CN" altLang="en-US"/>
          </a:p>
          <a:p>
            <a:r>
              <a:rPr lang="zh-CN" altLang="en-US"/>
              <a:t>//   - 距离最短//   - 仅限公路//   - 使用ALGO过程</a:t>
            </a:r>
            <a:endParaRPr lang="zh-CN" altLang="en-US"/>
          </a:p>
          <a:p>
            <a:r>
              <a:rPr lang="zh-CN" altLang="en-US"/>
              <a:t>MATCH (start:城市{name:'天津'}),(end:城市{name:'石家庄'})</a:t>
            </a:r>
            <a:endParaRPr lang="zh-CN" altLang="en-US"/>
          </a:p>
          <a:p>
            <a:r>
              <a:rPr lang="zh-CN" altLang="en-US"/>
              <a:t>CALL algo.shortestPath.stream(start, end, 'distance', </a:t>
            </a:r>
            <a:endParaRPr lang="zh-CN" altLang="en-US"/>
          </a:p>
          <a:p>
            <a:r>
              <a:rPr lang="zh-CN" altLang="en-US"/>
              <a:t>	{relationshipQuery:'公路连接' ,direction:'BOTH'</a:t>
            </a:r>
            <a:endParaRPr lang="zh-CN" altLang="en-US"/>
          </a:p>
          <a:p>
            <a:r>
              <a:rPr lang="zh-CN" altLang="en-US"/>
              <a:t>     	}</a:t>
            </a:r>
            <a:endParaRPr lang="zh-CN" altLang="en-US"/>
          </a:p>
          <a:p>
            <a:r>
              <a:rPr lang="zh-CN" altLang="en-US"/>
              <a:t>     )YIELD nodeId, cost   WITH nodeId, cost</a:t>
            </a:r>
            <a:endParaRPr lang="zh-CN" altLang="en-US"/>
          </a:p>
          <a:p>
            <a:r>
              <a:rPr lang="zh-CN" altLang="en-US"/>
              <a:t>RETURN algo.getNodeById(nodeId).name AS city, cost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什么是</a:t>
            </a: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Cypher?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cypher</a:t>
            </a:r>
            <a:r>
              <a:rPr lang="zh-CN" altLang="en-US">
                <a:solidFill>
                  <a:srgbClr val="FF0000"/>
                </a:solidFill>
              </a:rPr>
              <a:t>是专门为图形数据库设计的，基于模式匹配的查询语句。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425065"/>
            <a:ext cx="742759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APOC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算法包和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ALGO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算法包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600"/>
          </a:xfrm>
        </p:spPr>
        <p:txBody>
          <a:bodyPr/>
          <a:p>
            <a:r>
              <a:rPr lang="en-US" altLang="zh-CN"/>
              <a:t>//</a:t>
            </a:r>
            <a:r>
              <a:rPr lang="zh-CN" altLang="en-US"/>
              <a:t>返回从北京出发的、沿着公路可以到达的所有城市及路径</a:t>
            </a:r>
            <a:endParaRPr lang="zh-CN" altLang="en-US"/>
          </a:p>
          <a:p>
            <a:r>
              <a:rPr lang="zh-CN" altLang="en-US"/>
              <a:t>// 遍历顺序显示为深度优先</a:t>
            </a:r>
            <a:endParaRPr lang="zh-CN" altLang="en-US"/>
          </a:p>
          <a:p>
            <a:r>
              <a:rPr lang="zh-CN" altLang="en-US"/>
              <a:t>MATCH (n:城市{name:'北京'})</a:t>
            </a:r>
            <a:endParaRPr lang="zh-CN" altLang="en-US"/>
          </a:p>
          <a:p>
            <a:r>
              <a:rPr lang="zh-CN" altLang="en-US"/>
              <a:t>CALL apoc.path.expandConfig(n</a:t>
            </a:r>
            <a:endParaRPr lang="zh-CN" altLang="en-US"/>
          </a:p>
          <a:p>
            <a:r>
              <a:rPr lang="zh-CN" altLang="en-US"/>
              <a:t>      ,{maxLevel:-1</a:t>
            </a:r>
            <a:endParaRPr lang="zh-CN" altLang="en-US"/>
          </a:p>
          <a:p>
            <a:r>
              <a:rPr lang="zh-CN" altLang="en-US"/>
              <a:t>      ,bfs:true</a:t>
            </a:r>
            <a:endParaRPr lang="zh-CN" altLang="en-US"/>
          </a:p>
          <a:p>
            <a:r>
              <a:rPr lang="zh-CN" altLang="en-US"/>
              <a:t>      ,uniqueness:'RELATIONSHIP_GLOBAL'</a:t>
            </a:r>
            <a:endParaRPr lang="zh-CN" altLang="en-US"/>
          </a:p>
          <a:p>
            <a:r>
              <a:rPr lang="zh-CN" altLang="en-US"/>
              <a:t>      ,labelFilter:'+城市|公路站点|-铁路站点'</a:t>
            </a:r>
            <a:endParaRPr lang="zh-CN" altLang="en-US"/>
          </a:p>
          <a:p>
            <a:r>
              <a:rPr lang="zh-CN" altLang="en-US"/>
              <a:t>      ,relationshipFilter:'位于|公路连接&gt;'}) YIELD path</a:t>
            </a:r>
            <a:endParaRPr lang="zh-CN" altLang="en-US"/>
          </a:p>
          <a:p>
            <a:r>
              <a:rPr lang="zh-CN" altLang="en-US"/>
              <a:t>RETURN path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96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谢谢观赏</a:t>
            </a:r>
            <a:endParaRPr lang="zh-CN" altLang="en-US" sz="96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Cypher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的基本语法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(1)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新建节点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create(a1:BOM{name:'</a:t>
            </a:r>
            <a:r>
              <a:rPr lang="zh-CN" altLang="en-US"/>
              <a:t>张三</a:t>
            </a:r>
            <a:r>
              <a:rPr lang="en-US" altLang="zh-CN"/>
              <a:t>'})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查询节点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match(n:BOM) return n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建立节点并且建立节点之间的关系</a:t>
            </a:r>
            <a:endParaRPr lang="zh-CN" altLang="en-US"/>
          </a:p>
          <a:p>
            <a:pPr marL="0" indent="0">
              <a:buNone/>
            </a:pPr>
            <a:r>
              <a:rPr sz="2400">
                <a:latin typeface="+mn-ea"/>
                <a:cs typeface="+mn-ea"/>
              </a:rPr>
              <a:t>create(a1:BOM{name:'张三'}) create(a:BOM{name:'李四'})  create(a)-[:关系{name:'朋友'}]-&gt;(a1)</a:t>
            </a:r>
            <a:endParaRPr sz="2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400">
                <a:latin typeface="+mn-ea"/>
                <a:cs typeface="+mn-ea"/>
              </a:rPr>
              <a:t>4.</a:t>
            </a:r>
            <a:r>
              <a:rPr lang="zh-CN" altLang="en-US" sz="2400">
                <a:latin typeface="+mn-ea"/>
                <a:cs typeface="+mn-ea"/>
              </a:rPr>
              <a:t>删除节点，如果有关系先删除关系再删除节点</a:t>
            </a:r>
            <a:endParaRPr lang="zh-CN" altLang="en-US" sz="24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  <a:cs typeface="+mn-ea"/>
              </a:rPr>
              <a:t>match ()-[n:关系]-&gt;() delete n       </a:t>
            </a:r>
            <a:r>
              <a:rPr lang="en-US" altLang="zh-CN" sz="2400">
                <a:latin typeface="+mn-ea"/>
                <a:cs typeface="+mn-ea"/>
              </a:rPr>
              <a:t>match(n:BOM{name:'</a:t>
            </a:r>
            <a:r>
              <a:rPr lang="zh-CN" altLang="en-US" sz="2400">
                <a:latin typeface="+mn-ea"/>
                <a:cs typeface="+mn-ea"/>
              </a:rPr>
              <a:t>李四</a:t>
            </a:r>
            <a:r>
              <a:rPr lang="en-US" altLang="zh-CN" sz="2400">
                <a:latin typeface="+mn-ea"/>
                <a:cs typeface="+mn-ea"/>
              </a:rPr>
              <a:t>'}) delete n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Cypher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的基本语法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(2)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修改节点属性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match (n:BOM{name:'张三'}) set n.name='王五'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在建好的节点上新增属性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match(n:BOM{name:'王五'}) set n.age='13'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删除节点上的属性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match(n:BOM{name:'王五'}) set n.age=</a:t>
            </a:r>
            <a:r>
              <a:rPr lang="en-US" altLang="zh-CN"/>
              <a:t>null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建立索引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index on :BOM(name)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Cypher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的基本语法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(3)</a:t>
            </a:r>
            <a:b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查看索引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CALL db.indexes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创建复合索引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index on :BOM(name,age)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查看运行状态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CALL dbms.procedures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查看数据库元模型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CALL db.schema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案例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业务场景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217095" name="组合 217094"/>
          <p:cNvGrpSpPr/>
          <p:nvPr/>
        </p:nvGrpSpPr>
        <p:grpSpPr>
          <a:xfrm>
            <a:off x="842010" y="2082165"/>
            <a:ext cx="7086600" cy="4616450"/>
            <a:chOff x="0" y="485"/>
            <a:chExt cx="5627" cy="3772"/>
          </a:xfrm>
        </p:grpSpPr>
        <p:sp>
          <p:nvSpPr>
            <p:cNvPr id="217096" name="矩形 217095"/>
            <p:cNvSpPr/>
            <p:nvPr/>
          </p:nvSpPr>
          <p:spPr>
            <a:xfrm>
              <a:off x="1485" y="3531"/>
              <a:ext cx="435" cy="544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97" name="直接连接符 217096"/>
            <p:cNvSpPr/>
            <p:nvPr/>
          </p:nvSpPr>
          <p:spPr>
            <a:xfrm>
              <a:off x="1473" y="3918"/>
              <a:ext cx="435" cy="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098" name="矩形 217097"/>
            <p:cNvSpPr/>
            <p:nvPr/>
          </p:nvSpPr>
          <p:spPr>
            <a:xfrm>
              <a:off x="2946" y="1501"/>
              <a:ext cx="423" cy="544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99" name="直接连接符 217098"/>
            <p:cNvSpPr/>
            <p:nvPr/>
          </p:nvSpPr>
          <p:spPr>
            <a:xfrm>
              <a:off x="2946" y="1900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00" name="直接连接符 217099"/>
            <p:cNvSpPr/>
            <p:nvPr/>
          </p:nvSpPr>
          <p:spPr>
            <a:xfrm>
              <a:off x="2946" y="1646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01" name="矩形 217100"/>
            <p:cNvSpPr/>
            <p:nvPr/>
          </p:nvSpPr>
          <p:spPr>
            <a:xfrm>
              <a:off x="2971" y="1501"/>
              <a:ext cx="350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02" name="矩形 217101"/>
            <p:cNvSpPr/>
            <p:nvPr/>
          </p:nvSpPr>
          <p:spPr>
            <a:xfrm>
              <a:off x="3032" y="1537"/>
              <a:ext cx="30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03" name="矩形 217102"/>
            <p:cNvSpPr/>
            <p:nvPr/>
          </p:nvSpPr>
          <p:spPr>
            <a:xfrm>
              <a:off x="2946" y="1888"/>
              <a:ext cx="387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04" name="矩形 217103"/>
            <p:cNvSpPr/>
            <p:nvPr/>
          </p:nvSpPr>
          <p:spPr>
            <a:xfrm>
              <a:off x="3007" y="1912"/>
              <a:ext cx="12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05" name="矩形 217104"/>
            <p:cNvSpPr/>
            <p:nvPr/>
          </p:nvSpPr>
          <p:spPr>
            <a:xfrm>
              <a:off x="3103" y="1912"/>
              <a:ext cx="21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06" name="矩形 217105"/>
            <p:cNvSpPr/>
            <p:nvPr/>
          </p:nvSpPr>
          <p:spPr>
            <a:xfrm>
              <a:off x="3043" y="1658"/>
              <a:ext cx="242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07" name="矩形 217106"/>
            <p:cNvSpPr/>
            <p:nvPr/>
          </p:nvSpPr>
          <p:spPr>
            <a:xfrm>
              <a:off x="3103" y="1670"/>
              <a:ext cx="16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08" name="直接连接符 217107"/>
            <p:cNvSpPr/>
            <p:nvPr/>
          </p:nvSpPr>
          <p:spPr>
            <a:xfrm>
              <a:off x="1316" y="1259"/>
              <a:ext cx="1836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09" name="矩形 217108"/>
            <p:cNvSpPr/>
            <p:nvPr/>
          </p:nvSpPr>
          <p:spPr>
            <a:xfrm>
              <a:off x="1932" y="485"/>
              <a:ext cx="435" cy="544"/>
            </a:xfrm>
            <a:prstGeom prst="rect">
              <a:avLst/>
            </a:prstGeom>
            <a:solidFill>
              <a:srgbClr val="FFCCFF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10" name="直接连接符 217109"/>
            <p:cNvSpPr/>
            <p:nvPr/>
          </p:nvSpPr>
          <p:spPr>
            <a:xfrm>
              <a:off x="1932" y="884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11" name="矩形 217110"/>
            <p:cNvSpPr/>
            <p:nvPr/>
          </p:nvSpPr>
          <p:spPr>
            <a:xfrm>
              <a:off x="1944" y="485"/>
              <a:ext cx="362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12" name="矩形 217111"/>
            <p:cNvSpPr/>
            <p:nvPr/>
          </p:nvSpPr>
          <p:spPr>
            <a:xfrm>
              <a:off x="2006" y="521"/>
              <a:ext cx="30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13" name="矩形 217112"/>
            <p:cNvSpPr/>
            <p:nvPr/>
          </p:nvSpPr>
          <p:spPr>
            <a:xfrm>
              <a:off x="1920" y="884"/>
              <a:ext cx="386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14" name="矩形 217113"/>
            <p:cNvSpPr/>
            <p:nvPr/>
          </p:nvSpPr>
          <p:spPr>
            <a:xfrm>
              <a:off x="1980" y="908"/>
              <a:ext cx="12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15" name="矩形 217114"/>
            <p:cNvSpPr/>
            <p:nvPr/>
          </p:nvSpPr>
          <p:spPr>
            <a:xfrm>
              <a:off x="2077" y="908"/>
              <a:ext cx="21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16" name="矩形 217115"/>
            <p:cNvSpPr/>
            <p:nvPr/>
          </p:nvSpPr>
          <p:spPr>
            <a:xfrm>
              <a:off x="2017" y="643"/>
              <a:ext cx="253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17" name="矩形 217116"/>
            <p:cNvSpPr/>
            <p:nvPr/>
          </p:nvSpPr>
          <p:spPr>
            <a:xfrm>
              <a:off x="2077" y="655"/>
              <a:ext cx="176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18" name="直接连接符 217117"/>
            <p:cNvSpPr/>
            <p:nvPr/>
          </p:nvSpPr>
          <p:spPr>
            <a:xfrm>
              <a:off x="990" y="2274"/>
              <a:ext cx="701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19" name="矩形 217118"/>
            <p:cNvSpPr/>
            <p:nvPr/>
          </p:nvSpPr>
          <p:spPr>
            <a:xfrm>
              <a:off x="1111" y="1501"/>
              <a:ext cx="423" cy="54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20" name="直接连接符 217119"/>
            <p:cNvSpPr/>
            <p:nvPr/>
          </p:nvSpPr>
          <p:spPr>
            <a:xfrm>
              <a:off x="1111" y="1900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21" name="直接连接符 217120"/>
            <p:cNvSpPr/>
            <p:nvPr/>
          </p:nvSpPr>
          <p:spPr>
            <a:xfrm>
              <a:off x="1111" y="1646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22" name="矩形 217121"/>
            <p:cNvSpPr/>
            <p:nvPr/>
          </p:nvSpPr>
          <p:spPr>
            <a:xfrm>
              <a:off x="1135" y="1501"/>
              <a:ext cx="350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23" name="矩形 217122"/>
            <p:cNvSpPr/>
            <p:nvPr/>
          </p:nvSpPr>
          <p:spPr>
            <a:xfrm>
              <a:off x="1195" y="1537"/>
              <a:ext cx="30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24" name="矩形 217123"/>
            <p:cNvSpPr/>
            <p:nvPr/>
          </p:nvSpPr>
          <p:spPr>
            <a:xfrm>
              <a:off x="1099" y="1888"/>
              <a:ext cx="386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25" name="矩形 217124"/>
            <p:cNvSpPr/>
            <p:nvPr/>
          </p:nvSpPr>
          <p:spPr>
            <a:xfrm>
              <a:off x="1160" y="1923"/>
              <a:ext cx="12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26" name="矩形 217125"/>
            <p:cNvSpPr/>
            <p:nvPr/>
          </p:nvSpPr>
          <p:spPr>
            <a:xfrm>
              <a:off x="1257" y="1923"/>
              <a:ext cx="21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27" name="矩形 217126"/>
            <p:cNvSpPr/>
            <p:nvPr/>
          </p:nvSpPr>
          <p:spPr>
            <a:xfrm>
              <a:off x="1195" y="1658"/>
              <a:ext cx="254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28" name="矩形 217127"/>
            <p:cNvSpPr/>
            <p:nvPr/>
          </p:nvSpPr>
          <p:spPr>
            <a:xfrm>
              <a:off x="1257" y="1670"/>
              <a:ext cx="175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29" name="直接连接符 217128"/>
            <p:cNvSpPr/>
            <p:nvPr/>
          </p:nvSpPr>
          <p:spPr>
            <a:xfrm>
              <a:off x="1691" y="2274"/>
              <a:ext cx="1" cy="1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30" name="矩形 217129"/>
            <p:cNvSpPr/>
            <p:nvPr/>
          </p:nvSpPr>
          <p:spPr>
            <a:xfrm>
              <a:off x="773" y="2468"/>
              <a:ext cx="422" cy="54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31" name="直接连接符 217130"/>
            <p:cNvSpPr/>
            <p:nvPr/>
          </p:nvSpPr>
          <p:spPr>
            <a:xfrm>
              <a:off x="773" y="2867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32" name="直接连接符 217131"/>
            <p:cNvSpPr/>
            <p:nvPr/>
          </p:nvSpPr>
          <p:spPr>
            <a:xfrm>
              <a:off x="773" y="2613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33" name="矩形 217132"/>
            <p:cNvSpPr/>
            <p:nvPr/>
          </p:nvSpPr>
          <p:spPr>
            <a:xfrm>
              <a:off x="773" y="3531"/>
              <a:ext cx="422" cy="532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34" name="直接连接符 217133"/>
            <p:cNvSpPr/>
            <p:nvPr/>
          </p:nvSpPr>
          <p:spPr>
            <a:xfrm>
              <a:off x="773" y="3930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35" name="直接连接符 217134"/>
            <p:cNvSpPr/>
            <p:nvPr/>
          </p:nvSpPr>
          <p:spPr>
            <a:xfrm>
              <a:off x="773" y="3676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36" name="矩形 217135"/>
            <p:cNvSpPr/>
            <p:nvPr/>
          </p:nvSpPr>
          <p:spPr>
            <a:xfrm>
              <a:off x="797" y="2468"/>
              <a:ext cx="350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37" name="矩形 217136"/>
            <p:cNvSpPr/>
            <p:nvPr/>
          </p:nvSpPr>
          <p:spPr>
            <a:xfrm>
              <a:off x="857" y="2491"/>
              <a:ext cx="30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38" name="矩形 217137"/>
            <p:cNvSpPr/>
            <p:nvPr/>
          </p:nvSpPr>
          <p:spPr>
            <a:xfrm>
              <a:off x="749" y="2854"/>
              <a:ext cx="386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39" name="矩形 217138"/>
            <p:cNvSpPr/>
            <p:nvPr/>
          </p:nvSpPr>
          <p:spPr>
            <a:xfrm>
              <a:off x="809" y="2890"/>
              <a:ext cx="12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0" name="矩形 217139"/>
            <p:cNvSpPr/>
            <p:nvPr/>
          </p:nvSpPr>
          <p:spPr>
            <a:xfrm>
              <a:off x="906" y="2890"/>
              <a:ext cx="6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1" name="矩形 217140"/>
            <p:cNvSpPr/>
            <p:nvPr/>
          </p:nvSpPr>
          <p:spPr>
            <a:xfrm>
              <a:off x="954" y="2890"/>
              <a:ext cx="15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2" name="矩形 217141"/>
            <p:cNvSpPr/>
            <p:nvPr/>
          </p:nvSpPr>
          <p:spPr>
            <a:xfrm>
              <a:off x="857" y="2613"/>
              <a:ext cx="254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43" name="矩形 217142"/>
            <p:cNvSpPr/>
            <p:nvPr/>
          </p:nvSpPr>
          <p:spPr>
            <a:xfrm>
              <a:off x="918" y="2625"/>
              <a:ext cx="175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4" name="矩形 217143"/>
            <p:cNvSpPr/>
            <p:nvPr/>
          </p:nvSpPr>
          <p:spPr>
            <a:xfrm>
              <a:off x="797" y="3531"/>
              <a:ext cx="350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45" name="矩形 217144"/>
            <p:cNvSpPr/>
            <p:nvPr/>
          </p:nvSpPr>
          <p:spPr>
            <a:xfrm>
              <a:off x="857" y="3566"/>
              <a:ext cx="30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6" name="矩形 217145"/>
            <p:cNvSpPr/>
            <p:nvPr/>
          </p:nvSpPr>
          <p:spPr>
            <a:xfrm>
              <a:off x="761" y="3918"/>
              <a:ext cx="398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47" name="矩形 217146"/>
            <p:cNvSpPr/>
            <p:nvPr/>
          </p:nvSpPr>
          <p:spPr>
            <a:xfrm>
              <a:off x="821" y="3954"/>
              <a:ext cx="9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8" name="矩形 217147"/>
            <p:cNvSpPr/>
            <p:nvPr/>
          </p:nvSpPr>
          <p:spPr>
            <a:xfrm>
              <a:off x="894" y="3942"/>
              <a:ext cx="46" cy="1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49" name="矩形 217148"/>
            <p:cNvSpPr/>
            <p:nvPr/>
          </p:nvSpPr>
          <p:spPr>
            <a:xfrm>
              <a:off x="930" y="3942"/>
              <a:ext cx="7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50" name="矩形 217149"/>
            <p:cNvSpPr/>
            <p:nvPr/>
          </p:nvSpPr>
          <p:spPr>
            <a:xfrm>
              <a:off x="990" y="3954"/>
              <a:ext cx="15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51" name="矩形 217150"/>
            <p:cNvSpPr/>
            <p:nvPr/>
          </p:nvSpPr>
          <p:spPr>
            <a:xfrm>
              <a:off x="857" y="3688"/>
              <a:ext cx="266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52" name="矩形 217151"/>
            <p:cNvSpPr/>
            <p:nvPr/>
          </p:nvSpPr>
          <p:spPr>
            <a:xfrm>
              <a:off x="906" y="3701"/>
              <a:ext cx="188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53" name="直接连接符 217152"/>
            <p:cNvSpPr/>
            <p:nvPr/>
          </p:nvSpPr>
          <p:spPr>
            <a:xfrm>
              <a:off x="145" y="1066"/>
              <a:ext cx="29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54" name="直接连接符 217153"/>
            <p:cNvSpPr/>
            <p:nvPr/>
          </p:nvSpPr>
          <p:spPr>
            <a:xfrm>
              <a:off x="145" y="4063"/>
              <a:ext cx="29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55" name="直接连接符 217154"/>
            <p:cNvSpPr/>
            <p:nvPr/>
          </p:nvSpPr>
          <p:spPr>
            <a:xfrm>
              <a:off x="145" y="3048"/>
              <a:ext cx="29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56" name="直接连接符 217155"/>
            <p:cNvSpPr/>
            <p:nvPr/>
          </p:nvSpPr>
          <p:spPr>
            <a:xfrm>
              <a:off x="145" y="2033"/>
              <a:ext cx="29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57" name="直接连接符 217156"/>
            <p:cNvSpPr/>
            <p:nvPr/>
          </p:nvSpPr>
          <p:spPr>
            <a:xfrm>
              <a:off x="145" y="969"/>
              <a:ext cx="1" cy="328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58" name="矩形 217157"/>
            <p:cNvSpPr/>
            <p:nvPr/>
          </p:nvSpPr>
          <p:spPr>
            <a:xfrm>
              <a:off x="181" y="812"/>
              <a:ext cx="193" cy="3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59" name="矩形 217158"/>
            <p:cNvSpPr/>
            <p:nvPr/>
          </p:nvSpPr>
          <p:spPr>
            <a:xfrm>
              <a:off x="242" y="836"/>
              <a:ext cx="101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60" name="矩形 217159"/>
            <p:cNvSpPr/>
            <p:nvPr/>
          </p:nvSpPr>
          <p:spPr>
            <a:xfrm>
              <a:off x="242" y="1707"/>
              <a:ext cx="101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61" name="矩形 217160"/>
            <p:cNvSpPr/>
            <p:nvPr/>
          </p:nvSpPr>
          <p:spPr>
            <a:xfrm>
              <a:off x="242" y="2746"/>
              <a:ext cx="101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62" name="矩形 217161"/>
            <p:cNvSpPr/>
            <p:nvPr/>
          </p:nvSpPr>
          <p:spPr>
            <a:xfrm>
              <a:off x="242" y="3798"/>
              <a:ext cx="101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63" name="矩形 217162"/>
            <p:cNvSpPr/>
            <p:nvPr/>
          </p:nvSpPr>
          <p:spPr>
            <a:xfrm>
              <a:off x="0" y="570"/>
              <a:ext cx="7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64" name="矩形 217163"/>
            <p:cNvSpPr/>
            <p:nvPr/>
          </p:nvSpPr>
          <p:spPr>
            <a:xfrm>
              <a:off x="62" y="606"/>
              <a:ext cx="807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结构层次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65" name="矩形 217164"/>
            <p:cNvSpPr/>
            <p:nvPr/>
          </p:nvSpPr>
          <p:spPr>
            <a:xfrm>
              <a:off x="2789" y="582"/>
              <a:ext cx="9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66" name="矩形 217165"/>
            <p:cNvSpPr/>
            <p:nvPr/>
          </p:nvSpPr>
          <p:spPr>
            <a:xfrm>
              <a:off x="2687" y="576"/>
              <a:ext cx="10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独立需求件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7167" name="组合 217166"/>
            <p:cNvGrpSpPr/>
            <p:nvPr/>
          </p:nvGrpSpPr>
          <p:grpSpPr>
            <a:xfrm>
              <a:off x="2512" y="727"/>
              <a:ext cx="1111" cy="85"/>
              <a:chOff x="2512" y="727"/>
              <a:chExt cx="1111" cy="85"/>
            </a:xfrm>
          </p:grpSpPr>
          <p:sp>
            <p:nvSpPr>
              <p:cNvPr id="217168" name="直接连接符 217167"/>
              <p:cNvSpPr/>
              <p:nvPr/>
            </p:nvSpPr>
            <p:spPr>
              <a:xfrm>
                <a:off x="2548" y="776"/>
                <a:ext cx="1075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7169" name="任意多边形 217168"/>
              <p:cNvSpPr/>
              <p:nvPr/>
            </p:nvSpPr>
            <p:spPr>
              <a:xfrm>
                <a:off x="2512" y="727"/>
                <a:ext cx="84" cy="85"/>
              </a:xfrm>
              <a:custGeom>
                <a:avLst/>
                <a:gdLst/>
                <a:ahLst/>
                <a:cxnLst/>
                <a:pathLst>
                  <a:path w="84" h="85">
                    <a:moveTo>
                      <a:pt x="84" y="0"/>
                    </a:moveTo>
                    <a:lnTo>
                      <a:pt x="0" y="49"/>
                    </a:lnTo>
                    <a:lnTo>
                      <a:pt x="84" y="85"/>
                    </a:lnTo>
                    <a:lnTo>
                      <a:pt x="60" y="4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7170" name="矩形 217169"/>
            <p:cNvSpPr/>
            <p:nvPr/>
          </p:nvSpPr>
          <p:spPr>
            <a:xfrm>
              <a:off x="2789" y="921"/>
              <a:ext cx="918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71" name="矩形 217170"/>
            <p:cNvSpPr/>
            <p:nvPr/>
          </p:nvSpPr>
          <p:spPr>
            <a:xfrm>
              <a:off x="2737" y="911"/>
              <a:ext cx="1008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相关需求件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72" name="直接连接符 217171"/>
            <p:cNvSpPr/>
            <p:nvPr/>
          </p:nvSpPr>
          <p:spPr>
            <a:xfrm>
              <a:off x="2802" y="1114"/>
              <a:ext cx="84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73" name="矩形 217172"/>
            <p:cNvSpPr/>
            <p:nvPr/>
          </p:nvSpPr>
          <p:spPr>
            <a:xfrm>
              <a:off x="1485" y="2468"/>
              <a:ext cx="423" cy="54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74" name="直接连接符 217173"/>
            <p:cNvSpPr/>
            <p:nvPr/>
          </p:nvSpPr>
          <p:spPr>
            <a:xfrm>
              <a:off x="1473" y="2867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75" name="直接连接符 217174"/>
            <p:cNvSpPr/>
            <p:nvPr/>
          </p:nvSpPr>
          <p:spPr>
            <a:xfrm>
              <a:off x="1473" y="2613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76" name="矩形 217175"/>
            <p:cNvSpPr/>
            <p:nvPr/>
          </p:nvSpPr>
          <p:spPr>
            <a:xfrm>
              <a:off x="1497" y="2468"/>
              <a:ext cx="363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77" name="矩形 217176"/>
            <p:cNvSpPr/>
            <p:nvPr/>
          </p:nvSpPr>
          <p:spPr>
            <a:xfrm>
              <a:off x="1558" y="2491"/>
              <a:ext cx="30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11200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78" name="矩形 217177"/>
            <p:cNvSpPr/>
            <p:nvPr/>
          </p:nvSpPr>
          <p:spPr>
            <a:xfrm>
              <a:off x="1546" y="2613"/>
              <a:ext cx="265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79" name="矩形 217178"/>
            <p:cNvSpPr/>
            <p:nvPr/>
          </p:nvSpPr>
          <p:spPr>
            <a:xfrm>
              <a:off x="1606" y="2625"/>
              <a:ext cx="175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80" name="矩形 217179"/>
            <p:cNvSpPr/>
            <p:nvPr/>
          </p:nvSpPr>
          <p:spPr>
            <a:xfrm>
              <a:off x="1497" y="2854"/>
              <a:ext cx="387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81" name="矩形 217180"/>
            <p:cNvSpPr/>
            <p:nvPr/>
          </p:nvSpPr>
          <p:spPr>
            <a:xfrm>
              <a:off x="1558" y="2878"/>
              <a:ext cx="121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82" name="矩形 217181"/>
            <p:cNvSpPr/>
            <p:nvPr/>
          </p:nvSpPr>
          <p:spPr>
            <a:xfrm>
              <a:off x="1655" y="2878"/>
              <a:ext cx="21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4.0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83" name="矩形 217182"/>
            <p:cNvSpPr/>
            <p:nvPr/>
          </p:nvSpPr>
          <p:spPr>
            <a:xfrm>
              <a:off x="2222" y="2468"/>
              <a:ext cx="423" cy="544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84" name="直接连接符 217183"/>
            <p:cNvSpPr/>
            <p:nvPr/>
          </p:nvSpPr>
          <p:spPr>
            <a:xfrm>
              <a:off x="2222" y="2867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85" name="直接连接符 217184"/>
            <p:cNvSpPr/>
            <p:nvPr/>
          </p:nvSpPr>
          <p:spPr>
            <a:xfrm>
              <a:off x="2222" y="2613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86" name="矩形 217185"/>
            <p:cNvSpPr/>
            <p:nvPr/>
          </p:nvSpPr>
          <p:spPr>
            <a:xfrm>
              <a:off x="2306" y="2613"/>
              <a:ext cx="266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87" name="矩形 217186"/>
            <p:cNvSpPr/>
            <p:nvPr/>
          </p:nvSpPr>
          <p:spPr>
            <a:xfrm>
              <a:off x="2366" y="2625"/>
              <a:ext cx="175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88" name="矩形 217187"/>
            <p:cNvSpPr/>
            <p:nvPr/>
          </p:nvSpPr>
          <p:spPr>
            <a:xfrm>
              <a:off x="2246" y="2468"/>
              <a:ext cx="362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89" name="矩形 217188"/>
            <p:cNvSpPr/>
            <p:nvPr/>
          </p:nvSpPr>
          <p:spPr>
            <a:xfrm>
              <a:off x="2306" y="2491"/>
              <a:ext cx="30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12100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90" name="矩形 217189"/>
            <p:cNvSpPr/>
            <p:nvPr/>
          </p:nvSpPr>
          <p:spPr>
            <a:xfrm>
              <a:off x="2222" y="2842"/>
              <a:ext cx="447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91" name="矩形 217190"/>
            <p:cNvSpPr/>
            <p:nvPr/>
          </p:nvSpPr>
          <p:spPr>
            <a:xfrm>
              <a:off x="2282" y="2890"/>
              <a:ext cx="94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92" name="矩形 217191"/>
            <p:cNvSpPr/>
            <p:nvPr/>
          </p:nvSpPr>
          <p:spPr>
            <a:xfrm>
              <a:off x="2355" y="2878"/>
              <a:ext cx="46" cy="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93" name="矩形 217192"/>
            <p:cNvSpPr/>
            <p:nvPr/>
          </p:nvSpPr>
          <p:spPr>
            <a:xfrm>
              <a:off x="2391" y="2878"/>
              <a:ext cx="36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94" name="矩形 217193"/>
            <p:cNvSpPr/>
            <p:nvPr/>
          </p:nvSpPr>
          <p:spPr>
            <a:xfrm>
              <a:off x="2427" y="2890"/>
              <a:ext cx="18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0.2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195" name="矩形 217194"/>
            <p:cNvSpPr/>
            <p:nvPr/>
          </p:nvSpPr>
          <p:spPr>
            <a:xfrm>
              <a:off x="2222" y="1513"/>
              <a:ext cx="435" cy="532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96" name="直接连接符 217195"/>
            <p:cNvSpPr/>
            <p:nvPr/>
          </p:nvSpPr>
          <p:spPr>
            <a:xfrm>
              <a:off x="2222" y="1900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97" name="直接连接符 217196"/>
            <p:cNvSpPr/>
            <p:nvPr/>
          </p:nvSpPr>
          <p:spPr>
            <a:xfrm>
              <a:off x="2222" y="1658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198" name="矩形 217197"/>
            <p:cNvSpPr/>
            <p:nvPr/>
          </p:nvSpPr>
          <p:spPr>
            <a:xfrm>
              <a:off x="2246" y="1513"/>
              <a:ext cx="362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99" name="矩形 217198"/>
            <p:cNvSpPr/>
            <p:nvPr/>
          </p:nvSpPr>
          <p:spPr>
            <a:xfrm>
              <a:off x="2306" y="1537"/>
              <a:ext cx="30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00" name="矩形 217199"/>
            <p:cNvSpPr/>
            <p:nvPr/>
          </p:nvSpPr>
          <p:spPr>
            <a:xfrm>
              <a:off x="2222" y="1888"/>
              <a:ext cx="423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01" name="矩形 217200"/>
            <p:cNvSpPr/>
            <p:nvPr/>
          </p:nvSpPr>
          <p:spPr>
            <a:xfrm>
              <a:off x="2282" y="1923"/>
              <a:ext cx="12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02" name="矩形 217201"/>
            <p:cNvSpPr/>
            <p:nvPr/>
          </p:nvSpPr>
          <p:spPr>
            <a:xfrm>
              <a:off x="2379" y="1923"/>
              <a:ext cx="27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4.0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03" name="矩形 217202"/>
            <p:cNvSpPr/>
            <p:nvPr/>
          </p:nvSpPr>
          <p:spPr>
            <a:xfrm>
              <a:off x="2306" y="1658"/>
              <a:ext cx="254" cy="2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04" name="矩形 217203"/>
            <p:cNvSpPr/>
            <p:nvPr/>
          </p:nvSpPr>
          <p:spPr>
            <a:xfrm>
              <a:off x="2366" y="1670"/>
              <a:ext cx="16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05" name="矩形 217204"/>
            <p:cNvSpPr/>
            <p:nvPr/>
          </p:nvSpPr>
          <p:spPr>
            <a:xfrm>
              <a:off x="1522" y="3531"/>
              <a:ext cx="350" cy="1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06" name="矩形 217205"/>
            <p:cNvSpPr/>
            <p:nvPr/>
          </p:nvSpPr>
          <p:spPr>
            <a:xfrm>
              <a:off x="1582" y="3555"/>
              <a:ext cx="302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11210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07" name="矩形 217206"/>
            <p:cNvSpPr/>
            <p:nvPr/>
          </p:nvSpPr>
          <p:spPr>
            <a:xfrm>
              <a:off x="1582" y="3664"/>
              <a:ext cx="229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08" name="矩形 217207"/>
            <p:cNvSpPr/>
            <p:nvPr/>
          </p:nvSpPr>
          <p:spPr>
            <a:xfrm>
              <a:off x="1641" y="3689"/>
              <a:ext cx="148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09" name="矩形 217208"/>
            <p:cNvSpPr/>
            <p:nvPr/>
          </p:nvSpPr>
          <p:spPr>
            <a:xfrm>
              <a:off x="1473" y="3930"/>
              <a:ext cx="447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10" name="矩形 217209"/>
            <p:cNvSpPr/>
            <p:nvPr/>
          </p:nvSpPr>
          <p:spPr>
            <a:xfrm>
              <a:off x="1534" y="3954"/>
              <a:ext cx="31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11" name="矩形 217210"/>
            <p:cNvSpPr/>
            <p:nvPr/>
          </p:nvSpPr>
          <p:spPr>
            <a:xfrm>
              <a:off x="1558" y="3954"/>
              <a:ext cx="9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12" name="矩形 217211"/>
            <p:cNvSpPr/>
            <p:nvPr/>
          </p:nvSpPr>
          <p:spPr>
            <a:xfrm>
              <a:off x="1630" y="3942"/>
              <a:ext cx="46" cy="1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13" name="矩形 217212"/>
            <p:cNvSpPr/>
            <p:nvPr/>
          </p:nvSpPr>
          <p:spPr>
            <a:xfrm>
              <a:off x="1665" y="3954"/>
              <a:ext cx="242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0.2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473" y="655"/>
              <a:ext cx="435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15" name="矩形 217214"/>
            <p:cNvSpPr/>
            <p:nvPr/>
          </p:nvSpPr>
          <p:spPr>
            <a:xfrm>
              <a:off x="1534" y="690"/>
              <a:ext cx="403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方桌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16" name="矩形 217215"/>
            <p:cNvSpPr/>
            <p:nvPr/>
          </p:nvSpPr>
          <p:spPr>
            <a:xfrm>
              <a:off x="785" y="1706"/>
              <a:ext cx="374" cy="2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17" name="矩形 217216"/>
            <p:cNvSpPr/>
            <p:nvPr/>
          </p:nvSpPr>
          <p:spPr>
            <a:xfrm>
              <a:off x="845" y="1755"/>
              <a:ext cx="34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桌面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18" name="矩形 217217"/>
            <p:cNvSpPr/>
            <p:nvPr/>
          </p:nvSpPr>
          <p:spPr>
            <a:xfrm>
              <a:off x="1872" y="1706"/>
              <a:ext cx="374" cy="2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19" name="矩形 217218"/>
            <p:cNvSpPr/>
            <p:nvPr/>
          </p:nvSpPr>
          <p:spPr>
            <a:xfrm>
              <a:off x="1932" y="1742"/>
              <a:ext cx="34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桌腿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20" name="矩形 217219"/>
            <p:cNvSpPr/>
            <p:nvPr/>
          </p:nvSpPr>
          <p:spPr>
            <a:xfrm>
              <a:off x="495" y="2649"/>
              <a:ext cx="24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21" name="矩形 217220"/>
            <p:cNvSpPr/>
            <p:nvPr/>
          </p:nvSpPr>
          <p:spPr>
            <a:xfrm>
              <a:off x="555" y="2686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面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22" name="矩形 217221"/>
            <p:cNvSpPr/>
            <p:nvPr/>
          </p:nvSpPr>
          <p:spPr>
            <a:xfrm>
              <a:off x="1232" y="2649"/>
              <a:ext cx="241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23" name="矩形 217222"/>
            <p:cNvSpPr/>
            <p:nvPr/>
          </p:nvSpPr>
          <p:spPr>
            <a:xfrm>
              <a:off x="1292" y="2686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框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24" name="矩形 217223"/>
            <p:cNvSpPr/>
            <p:nvPr/>
          </p:nvSpPr>
          <p:spPr>
            <a:xfrm>
              <a:off x="386" y="3713"/>
              <a:ext cx="375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25" name="矩形 217224"/>
            <p:cNvSpPr/>
            <p:nvPr/>
          </p:nvSpPr>
          <p:spPr>
            <a:xfrm>
              <a:off x="446" y="3749"/>
              <a:ext cx="343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板材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26" name="矩形 217225"/>
            <p:cNvSpPr/>
            <p:nvPr/>
          </p:nvSpPr>
          <p:spPr>
            <a:xfrm>
              <a:off x="1884" y="3725"/>
              <a:ext cx="434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27" name="矩形 217226"/>
            <p:cNvSpPr/>
            <p:nvPr/>
          </p:nvSpPr>
          <p:spPr>
            <a:xfrm>
              <a:off x="1945" y="3762"/>
              <a:ext cx="343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方木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28" name="矩形 217227"/>
            <p:cNvSpPr/>
            <p:nvPr/>
          </p:nvSpPr>
          <p:spPr>
            <a:xfrm>
              <a:off x="2198" y="3749"/>
              <a:ext cx="86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29" name="矩形 217228"/>
            <p:cNvSpPr/>
            <p:nvPr/>
          </p:nvSpPr>
          <p:spPr>
            <a:xfrm>
              <a:off x="3381" y="1694"/>
              <a:ext cx="108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30" name="矩形 217229"/>
            <p:cNvSpPr/>
            <p:nvPr/>
          </p:nvSpPr>
          <p:spPr>
            <a:xfrm>
              <a:off x="3441" y="1742"/>
              <a:ext cx="323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6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螺钉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31" name="矩形 217230"/>
            <p:cNvSpPr/>
            <p:nvPr/>
          </p:nvSpPr>
          <p:spPr>
            <a:xfrm>
              <a:off x="3768" y="1755"/>
              <a:ext cx="101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32" name="矩形 217231"/>
            <p:cNvSpPr/>
            <p:nvPr/>
          </p:nvSpPr>
          <p:spPr>
            <a:xfrm>
              <a:off x="3800" y="1742"/>
              <a:ext cx="162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6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胶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33" name="矩形 217232"/>
            <p:cNvSpPr/>
            <p:nvPr/>
          </p:nvSpPr>
          <p:spPr>
            <a:xfrm>
              <a:off x="4010" y="1755"/>
              <a:ext cx="10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34" name="矩形 217233"/>
            <p:cNvSpPr/>
            <p:nvPr/>
          </p:nvSpPr>
          <p:spPr>
            <a:xfrm>
              <a:off x="3978" y="1742"/>
              <a:ext cx="323" cy="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6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油漆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35" name="矩形 217234"/>
            <p:cNvSpPr/>
            <p:nvPr/>
          </p:nvSpPr>
          <p:spPr>
            <a:xfrm>
              <a:off x="2645" y="2649"/>
              <a:ext cx="446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36" name="矩形 217235"/>
            <p:cNvSpPr/>
            <p:nvPr/>
          </p:nvSpPr>
          <p:spPr>
            <a:xfrm>
              <a:off x="2705" y="2686"/>
              <a:ext cx="34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方木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237" name="矩形 217236"/>
            <p:cNvSpPr/>
            <p:nvPr/>
          </p:nvSpPr>
          <p:spPr>
            <a:xfrm>
              <a:off x="2957" y="2673"/>
              <a:ext cx="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7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7238" name="组合 217237"/>
            <p:cNvGrpSpPr/>
            <p:nvPr/>
          </p:nvGrpSpPr>
          <p:grpSpPr>
            <a:xfrm>
              <a:off x="5156" y="2166"/>
              <a:ext cx="61" cy="253"/>
              <a:chOff x="5156" y="2166"/>
              <a:chExt cx="61" cy="253"/>
            </a:xfrm>
          </p:grpSpPr>
          <p:sp>
            <p:nvSpPr>
              <p:cNvPr id="217239" name="任意多边形 217238"/>
              <p:cNvSpPr/>
              <p:nvPr/>
            </p:nvSpPr>
            <p:spPr>
              <a:xfrm>
                <a:off x="5156" y="2166"/>
                <a:ext cx="61" cy="253"/>
              </a:xfrm>
              <a:custGeom>
                <a:avLst/>
                <a:gdLst/>
                <a:ahLst/>
                <a:cxnLst/>
                <a:pathLst>
                  <a:path w="61" h="253">
                    <a:moveTo>
                      <a:pt x="12" y="0"/>
                    </a:moveTo>
                    <a:lnTo>
                      <a:pt x="0" y="12"/>
                    </a:lnTo>
                    <a:lnTo>
                      <a:pt x="0" y="253"/>
                    </a:lnTo>
                    <a:lnTo>
                      <a:pt x="49" y="253"/>
                    </a:lnTo>
                    <a:lnTo>
                      <a:pt x="61" y="241"/>
                    </a:lnTo>
                    <a:lnTo>
                      <a:pt x="61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40" name="任意多边形 217239"/>
              <p:cNvSpPr/>
              <p:nvPr/>
            </p:nvSpPr>
            <p:spPr>
              <a:xfrm>
                <a:off x="5156" y="2166"/>
                <a:ext cx="61" cy="12"/>
              </a:xfrm>
              <a:custGeom>
                <a:avLst/>
                <a:gdLst/>
                <a:ahLst/>
                <a:cxnLst/>
                <a:pathLst>
                  <a:path w="61" h="12">
                    <a:moveTo>
                      <a:pt x="0" y="12"/>
                    </a:moveTo>
                    <a:lnTo>
                      <a:pt x="49" y="12"/>
                    </a:lnTo>
                    <a:lnTo>
                      <a:pt x="61" y="0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41" name="任意多边形 217240"/>
              <p:cNvSpPr/>
              <p:nvPr/>
            </p:nvSpPr>
            <p:spPr>
              <a:xfrm>
                <a:off x="5205" y="2166"/>
                <a:ext cx="12" cy="253"/>
              </a:xfrm>
              <a:custGeom>
                <a:avLst/>
                <a:gdLst/>
                <a:ahLst/>
                <a:cxnLst/>
                <a:pathLst>
                  <a:path w="12" h="253">
                    <a:moveTo>
                      <a:pt x="0" y="12"/>
                    </a:moveTo>
                    <a:lnTo>
                      <a:pt x="12" y="0"/>
                    </a:lnTo>
                    <a:lnTo>
                      <a:pt x="12" y="241"/>
                    </a:lnTo>
                    <a:lnTo>
                      <a:pt x="0" y="25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DCDC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42" name="任意多边形 217241"/>
              <p:cNvSpPr/>
              <p:nvPr/>
            </p:nvSpPr>
            <p:spPr>
              <a:xfrm>
                <a:off x="5156" y="2166"/>
                <a:ext cx="61" cy="253"/>
              </a:xfrm>
              <a:custGeom>
                <a:avLst/>
                <a:gdLst/>
                <a:ahLst/>
                <a:cxnLst/>
                <a:pathLst>
                  <a:path w="5" h="21">
                    <a:moveTo>
                      <a:pt x="1" y="0"/>
                    </a:moveTo>
                    <a:lnTo>
                      <a:pt x="0" y="1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5" y="20"/>
                    </a:lnTo>
                    <a:lnTo>
                      <a:pt x="5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43" name="任意多边形 217242"/>
              <p:cNvSpPr/>
              <p:nvPr/>
            </p:nvSpPr>
            <p:spPr>
              <a:xfrm>
                <a:off x="5156" y="2166"/>
                <a:ext cx="61" cy="12"/>
              </a:xfrm>
              <a:custGeom>
                <a:avLst/>
                <a:gdLst/>
                <a:ahLst/>
                <a:cxnLst/>
                <a:pathLst>
                  <a:path w="5" h="1">
                    <a:moveTo>
                      <a:pt x="0" y="1"/>
                    </a:moveTo>
                    <a:lnTo>
                      <a:pt x="4" y="1"/>
                    </a:lnTo>
                    <a:lnTo>
                      <a:pt x="5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44" name="直接连接符 217243"/>
              <p:cNvSpPr/>
              <p:nvPr/>
            </p:nvSpPr>
            <p:spPr>
              <a:xfrm>
                <a:off x="5205" y="2178"/>
                <a:ext cx="1" cy="24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7245" name="任意多边形 217244"/>
            <p:cNvSpPr/>
            <p:nvPr/>
          </p:nvSpPr>
          <p:spPr>
            <a:xfrm>
              <a:off x="4492" y="2105"/>
              <a:ext cx="749" cy="181"/>
            </a:xfrm>
            <a:custGeom>
              <a:avLst/>
              <a:gdLst/>
              <a:ahLst/>
              <a:cxnLst/>
              <a:pathLst>
                <a:path w="749" h="181">
                  <a:moveTo>
                    <a:pt x="193" y="0"/>
                  </a:moveTo>
                  <a:lnTo>
                    <a:pt x="0" y="181"/>
                  </a:lnTo>
                  <a:lnTo>
                    <a:pt x="568" y="181"/>
                  </a:lnTo>
                  <a:lnTo>
                    <a:pt x="749" y="0"/>
                  </a:lnTo>
                  <a:lnTo>
                    <a:pt x="193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46" name="任意多边形 217245"/>
            <p:cNvSpPr/>
            <p:nvPr/>
          </p:nvSpPr>
          <p:spPr>
            <a:xfrm>
              <a:off x="4528" y="2081"/>
              <a:ext cx="749" cy="181"/>
            </a:xfrm>
            <a:custGeom>
              <a:avLst/>
              <a:gdLst/>
              <a:ahLst/>
              <a:cxnLst/>
              <a:pathLst>
                <a:path w="749" h="181">
                  <a:moveTo>
                    <a:pt x="194" y="0"/>
                  </a:moveTo>
                  <a:lnTo>
                    <a:pt x="0" y="181"/>
                  </a:lnTo>
                  <a:lnTo>
                    <a:pt x="568" y="181"/>
                  </a:lnTo>
                  <a:lnTo>
                    <a:pt x="749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47" name="直接连接符 217246"/>
            <p:cNvSpPr/>
            <p:nvPr/>
          </p:nvSpPr>
          <p:spPr>
            <a:xfrm flipV="1">
              <a:off x="5096" y="2250"/>
              <a:ext cx="1" cy="3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248" name="直接连接符 217247"/>
            <p:cNvSpPr/>
            <p:nvPr/>
          </p:nvSpPr>
          <p:spPr>
            <a:xfrm flipV="1">
              <a:off x="5072" y="2166"/>
              <a:ext cx="181" cy="18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7249" name="组合 217248"/>
            <p:cNvGrpSpPr/>
            <p:nvPr/>
          </p:nvGrpSpPr>
          <p:grpSpPr>
            <a:xfrm>
              <a:off x="4589" y="2323"/>
              <a:ext cx="60" cy="229"/>
              <a:chOff x="4589" y="2323"/>
              <a:chExt cx="60" cy="229"/>
            </a:xfrm>
          </p:grpSpPr>
          <p:sp>
            <p:nvSpPr>
              <p:cNvPr id="217250" name="任意多边形 217249"/>
              <p:cNvSpPr/>
              <p:nvPr/>
            </p:nvSpPr>
            <p:spPr>
              <a:xfrm>
                <a:off x="4589" y="2323"/>
                <a:ext cx="60" cy="229"/>
              </a:xfrm>
              <a:custGeom>
                <a:avLst/>
                <a:gdLst/>
                <a:ahLst/>
                <a:cxnLst/>
                <a:pathLst>
                  <a:path w="60" h="229">
                    <a:moveTo>
                      <a:pt x="12" y="0"/>
                    </a:moveTo>
                    <a:lnTo>
                      <a:pt x="0" y="12"/>
                    </a:lnTo>
                    <a:lnTo>
                      <a:pt x="0" y="229"/>
                    </a:lnTo>
                    <a:lnTo>
                      <a:pt x="48" y="229"/>
                    </a:lnTo>
                    <a:lnTo>
                      <a:pt x="60" y="217"/>
                    </a:lnTo>
                    <a:lnTo>
                      <a:pt x="6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1" name="任意多边形 217250"/>
              <p:cNvSpPr/>
              <p:nvPr/>
            </p:nvSpPr>
            <p:spPr>
              <a:xfrm>
                <a:off x="4589" y="2323"/>
                <a:ext cx="60" cy="12"/>
              </a:xfrm>
              <a:custGeom>
                <a:avLst/>
                <a:gdLst/>
                <a:ahLst/>
                <a:cxnLst/>
                <a:pathLst>
                  <a:path w="60" h="12">
                    <a:moveTo>
                      <a:pt x="0" y="12"/>
                    </a:moveTo>
                    <a:lnTo>
                      <a:pt x="48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2" name="任意多边形 217251"/>
              <p:cNvSpPr/>
              <p:nvPr/>
            </p:nvSpPr>
            <p:spPr>
              <a:xfrm>
                <a:off x="4637" y="2323"/>
                <a:ext cx="12" cy="229"/>
              </a:xfrm>
              <a:custGeom>
                <a:avLst/>
                <a:gdLst/>
                <a:ahLst/>
                <a:cxnLst/>
                <a:pathLst>
                  <a:path w="12" h="229">
                    <a:moveTo>
                      <a:pt x="0" y="12"/>
                    </a:moveTo>
                    <a:lnTo>
                      <a:pt x="12" y="0"/>
                    </a:lnTo>
                    <a:lnTo>
                      <a:pt x="12" y="217"/>
                    </a:lnTo>
                    <a:lnTo>
                      <a:pt x="0" y="22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DCDC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3" name="任意多边形 217252"/>
              <p:cNvSpPr/>
              <p:nvPr/>
            </p:nvSpPr>
            <p:spPr>
              <a:xfrm>
                <a:off x="4589" y="2323"/>
                <a:ext cx="60" cy="229"/>
              </a:xfrm>
              <a:custGeom>
                <a:avLst/>
                <a:gdLst/>
                <a:ahLst/>
                <a:cxnLst/>
                <a:pathLst>
                  <a:path w="5" h="19">
                    <a:moveTo>
                      <a:pt x="1" y="0"/>
                    </a:moveTo>
                    <a:lnTo>
                      <a:pt x="0" y="1"/>
                    </a:lnTo>
                    <a:lnTo>
                      <a:pt x="0" y="19"/>
                    </a:lnTo>
                    <a:lnTo>
                      <a:pt x="4" y="19"/>
                    </a:lnTo>
                    <a:lnTo>
                      <a:pt x="5" y="18"/>
                    </a:lnTo>
                    <a:lnTo>
                      <a:pt x="5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4" name="任意多边形 217253"/>
              <p:cNvSpPr/>
              <p:nvPr/>
            </p:nvSpPr>
            <p:spPr>
              <a:xfrm>
                <a:off x="4589" y="2323"/>
                <a:ext cx="60" cy="12"/>
              </a:xfrm>
              <a:custGeom>
                <a:avLst/>
                <a:gdLst/>
                <a:ahLst/>
                <a:cxnLst/>
                <a:pathLst>
                  <a:path w="5" h="1">
                    <a:moveTo>
                      <a:pt x="0" y="1"/>
                    </a:moveTo>
                    <a:lnTo>
                      <a:pt x="4" y="1"/>
                    </a:lnTo>
                    <a:lnTo>
                      <a:pt x="5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5" name="直接连接符 217254"/>
              <p:cNvSpPr/>
              <p:nvPr/>
            </p:nvSpPr>
            <p:spPr>
              <a:xfrm>
                <a:off x="4637" y="2335"/>
                <a:ext cx="1" cy="21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7256" name="组合 217255"/>
            <p:cNvGrpSpPr/>
            <p:nvPr/>
          </p:nvGrpSpPr>
          <p:grpSpPr>
            <a:xfrm>
              <a:off x="4999" y="2323"/>
              <a:ext cx="61" cy="229"/>
              <a:chOff x="4999" y="2323"/>
              <a:chExt cx="61" cy="229"/>
            </a:xfrm>
          </p:grpSpPr>
          <p:sp>
            <p:nvSpPr>
              <p:cNvPr id="217257" name="任意多边形 217256"/>
              <p:cNvSpPr/>
              <p:nvPr/>
            </p:nvSpPr>
            <p:spPr>
              <a:xfrm>
                <a:off x="4999" y="2323"/>
                <a:ext cx="61" cy="229"/>
              </a:xfrm>
              <a:custGeom>
                <a:avLst/>
                <a:gdLst/>
                <a:ahLst/>
                <a:cxnLst/>
                <a:pathLst>
                  <a:path w="61" h="229">
                    <a:moveTo>
                      <a:pt x="24" y="0"/>
                    </a:moveTo>
                    <a:lnTo>
                      <a:pt x="0" y="12"/>
                    </a:lnTo>
                    <a:lnTo>
                      <a:pt x="0" y="229"/>
                    </a:lnTo>
                    <a:lnTo>
                      <a:pt x="49" y="229"/>
                    </a:lnTo>
                    <a:lnTo>
                      <a:pt x="61" y="205"/>
                    </a:lnTo>
                    <a:lnTo>
                      <a:pt x="61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8" name="任意多边形 217257"/>
              <p:cNvSpPr/>
              <p:nvPr/>
            </p:nvSpPr>
            <p:spPr>
              <a:xfrm>
                <a:off x="4999" y="2323"/>
                <a:ext cx="61" cy="12"/>
              </a:xfrm>
              <a:custGeom>
                <a:avLst/>
                <a:gdLst/>
                <a:ahLst/>
                <a:cxnLst/>
                <a:pathLst>
                  <a:path w="61" h="12">
                    <a:moveTo>
                      <a:pt x="0" y="12"/>
                    </a:moveTo>
                    <a:lnTo>
                      <a:pt x="49" y="12"/>
                    </a:lnTo>
                    <a:lnTo>
                      <a:pt x="61" y="0"/>
                    </a:lnTo>
                    <a:lnTo>
                      <a:pt x="2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59" name="任意多边形 217258"/>
              <p:cNvSpPr/>
              <p:nvPr/>
            </p:nvSpPr>
            <p:spPr>
              <a:xfrm>
                <a:off x="5048" y="2323"/>
                <a:ext cx="12" cy="229"/>
              </a:xfrm>
              <a:custGeom>
                <a:avLst/>
                <a:gdLst/>
                <a:ahLst/>
                <a:cxnLst/>
                <a:pathLst>
                  <a:path w="12" h="229">
                    <a:moveTo>
                      <a:pt x="0" y="12"/>
                    </a:moveTo>
                    <a:lnTo>
                      <a:pt x="12" y="0"/>
                    </a:lnTo>
                    <a:lnTo>
                      <a:pt x="12" y="205"/>
                    </a:lnTo>
                    <a:lnTo>
                      <a:pt x="0" y="22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DCDC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0" name="任意多边形 217259"/>
              <p:cNvSpPr/>
              <p:nvPr/>
            </p:nvSpPr>
            <p:spPr>
              <a:xfrm>
                <a:off x="4999" y="2323"/>
                <a:ext cx="61" cy="229"/>
              </a:xfrm>
              <a:custGeom>
                <a:avLst/>
                <a:gdLst/>
                <a:ahLst/>
                <a:cxnLst/>
                <a:pathLst>
                  <a:path w="5" h="19">
                    <a:moveTo>
                      <a:pt x="2" y="0"/>
                    </a:moveTo>
                    <a:lnTo>
                      <a:pt x="0" y="1"/>
                    </a:lnTo>
                    <a:lnTo>
                      <a:pt x="0" y="19"/>
                    </a:lnTo>
                    <a:lnTo>
                      <a:pt x="4" y="19"/>
                    </a:lnTo>
                    <a:lnTo>
                      <a:pt x="5" y="17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1" name="任意多边形 217260"/>
              <p:cNvSpPr/>
              <p:nvPr/>
            </p:nvSpPr>
            <p:spPr>
              <a:xfrm>
                <a:off x="4999" y="2323"/>
                <a:ext cx="61" cy="12"/>
              </a:xfrm>
              <a:custGeom>
                <a:avLst/>
                <a:gdLst/>
                <a:ahLst/>
                <a:cxnLst/>
                <a:pathLst>
                  <a:path w="5" h="1">
                    <a:moveTo>
                      <a:pt x="0" y="1"/>
                    </a:moveTo>
                    <a:lnTo>
                      <a:pt x="4" y="1"/>
                    </a:lnTo>
                    <a:lnTo>
                      <a:pt x="5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2" name="直接连接符 217261"/>
              <p:cNvSpPr/>
              <p:nvPr/>
            </p:nvSpPr>
            <p:spPr>
              <a:xfrm>
                <a:off x="5048" y="2335"/>
                <a:ext cx="1" cy="21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7263" name="组合 217262"/>
            <p:cNvGrpSpPr/>
            <p:nvPr/>
          </p:nvGrpSpPr>
          <p:grpSpPr>
            <a:xfrm>
              <a:off x="4818" y="2286"/>
              <a:ext cx="60" cy="133"/>
              <a:chOff x="4818" y="2286"/>
              <a:chExt cx="60" cy="133"/>
            </a:xfrm>
          </p:grpSpPr>
          <p:sp>
            <p:nvSpPr>
              <p:cNvPr id="217264" name="任意多边形 217263"/>
              <p:cNvSpPr/>
              <p:nvPr/>
            </p:nvSpPr>
            <p:spPr>
              <a:xfrm>
                <a:off x="4818" y="2286"/>
                <a:ext cx="60" cy="133"/>
              </a:xfrm>
              <a:custGeom>
                <a:avLst/>
                <a:gdLst/>
                <a:ahLst/>
                <a:cxnLst/>
                <a:pathLst>
                  <a:path w="60" h="133">
                    <a:moveTo>
                      <a:pt x="24" y="0"/>
                    </a:moveTo>
                    <a:lnTo>
                      <a:pt x="0" y="25"/>
                    </a:lnTo>
                    <a:lnTo>
                      <a:pt x="0" y="133"/>
                    </a:lnTo>
                    <a:lnTo>
                      <a:pt x="48" y="133"/>
                    </a:lnTo>
                    <a:lnTo>
                      <a:pt x="60" y="109"/>
                    </a:lnTo>
                    <a:lnTo>
                      <a:pt x="6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5" name="任意多边形 217264"/>
              <p:cNvSpPr/>
              <p:nvPr/>
            </p:nvSpPr>
            <p:spPr>
              <a:xfrm>
                <a:off x="4818" y="2286"/>
                <a:ext cx="60" cy="25"/>
              </a:xfrm>
              <a:custGeom>
                <a:avLst/>
                <a:gdLst/>
                <a:ahLst/>
                <a:cxnLst/>
                <a:pathLst>
                  <a:path w="60" h="25">
                    <a:moveTo>
                      <a:pt x="0" y="25"/>
                    </a:moveTo>
                    <a:lnTo>
                      <a:pt x="48" y="25"/>
                    </a:lnTo>
                    <a:lnTo>
                      <a:pt x="60" y="0"/>
                    </a:lnTo>
                    <a:lnTo>
                      <a:pt x="24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6" name="任意多边形 217265"/>
              <p:cNvSpPr/>
              <p:nvPr/>
            </p:nvSpPr>
            <p:spPr>
              <a:xfrm>
                <a:off x="4866" y="2286"/>
                <a:ext cx="12" cy="133"/>
              </a:xfrm>
              <a:custGeom>
                <a:avLst/>
                <a:gdLst/>
                <a:ahLst/>
                <a:cxnLst/>
                <a:pathLst>
                  <a:path w="12" h="133">
                    <a:moveTo>
                      <a:pt x="0" y="25"/>
                    </a:moveTo>
                    <a:lnTo>
                      <a:pt x="12" y="0"/>
                    </a:lnTo>
                    <a:lnTo>
                      <a:pt x="12" y="109"/>
                    </a:lnTo>
                    <a:lnTo>
                      <a:pt x="0" y="13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CDCDCD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7" name="任意多边形 217266"/>
              <p:cNvSpPr/>
              <p:nvPr/>
            </p:nvSpPr>
            <p:spPr>
              <a:xfrm>
                <a:off x="4818" y="2286"/>
                <a:ext cx="60" cy="133"/>
              </a:xfrm>
              <a:custGeom>
                <a:avLst/>
                <a:gdLst/>
                <a:ahLst/>
                <a:cxnLst/>
                <a:pathLst>
                  <a:path w="5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8" name="任意多边形 217267"/>
              <p:cNvSpPr/>
              <p:nvPr/>
            </p:nvSpPr>
            <p:spPr>
              <a:xfrm>
                <a:off x="4818" y="2286"/>
                <a:ext cx="60" cy="25"/>
              </a:xfrm>
              <a:custGeom>
                <a:avLst/>
                <a:gdLst/>
                <a:ahLst/>
                <a:cxnLst/>
                <a:pathLst>
                  <a:path w="5" h="2">
                    <a:moveTo>
                      <a:pt x="0" y="2"/>
                    </a:moveTo>
                    <a:lnTo>
                      <a:pt x="4" y="2"/>
                    </a:lnTo>
                    <a:lnTo>
                      <a:pt x="5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269" name="直接连接符 217268"/>
              <p:cNvSpPr/>
              <p:nvPr/>
            </p:nvSpPr>
            <p:spPr>
              <a:xfrm>
                <a:off x="4866" y="2311"/>
                <a:ext cx="1" cy="108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7270" name="矩形 217269"/>
            <p:cNvSpPr/>
            <p:nvPr/>
          </p:nvSpPr>
          <p:spPr>
            <a:xfrm>
              <a:off x="4577" y="2286"/>
              <a:ext cx="507" cy="4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71" name="直接连接符 217270"/>
            <p:cNvSpPr/>
            <p:nvPr/>
          </p:nvSpPr>
          <p:spPr>
            <a:xfrm flipV="1">
              <a:off x="5241" y="2081"/>
              <a:ext cx="1" cy="3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272" name="直接连接符 217271"/>
            <p:cNvSpPr/>
            <p:nvPr/>
          </p:nvSpPr>
          <p:spPr>
            <a:xfrm flipV="1">
              <a:off x="5229" y="2129"/>
              <a:ext cx="1" cy="2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7273" name="组合 217272"/>
            <p:cNvGrpSpPr/>
            <p:nvPr/>
          </p:nvGrpSpPr>
          <p:grpSpPr>
            <a:xfrm>
              <a:off x="4891" y="3193"/>
              <a:ext cx="446" cy="375"/>
              <a:chOff x="4891" y="3193"/>
              <a:chExt cx="446" cy="375"/>
            </a:xfrm>
          </p:grpSpPr>
          <p:grpSp>
            <p:nvGrpSpPr>
              <p:cNvPr id="217274" name="组合 217273"/>
              <p:cNvGrpSpPr/>
              <p:nvPr/>
            </p:nvGrpSpPr>
            <p:grpSpPr>
              <a:xfrm>
                <a:off x="4891" y="3435"/>
                <a:ext cx="446" cy="133"/>
                <a:chOff x="4891" y="3435"/>
                <a:chExt cx="446" cy="133"/>
              </a:xfrm>
            </p:grpSpPr>
            <p:sp>
              <p:nvSpPr>
                <p:cNvPr id="217275" name="任意多边形 217274"/>
                <p:cNvSpPr/>
                <p:nvPr/>
              </p:nvSpPr>
              <p:spPr>
                <a:xfrm>
                  <a:off x="4891" y="3435"/>
                  <a:ext cx="446" cy="133"/>
                </a:xfrm>
                <a:custGeom>
                  <a:avLst/>
                  <a:gdLst/>
                  <a:ahLst/>
                  <a:cxnLst/>
                  <a:pathLst>
                    <a:path w="446" h="133">
                      <a:moveTo>
                        <a:pt x="36" y="0"/>
                      </a:moveTo>
                      <a:lnTo>
                        <a:pt x="0" y="36"/>
                      </a:lnTo>
                      <a:lnTo>
                        <a:pt x="0" y="133"/>
                      </a:lnTo>
                      <a:lnTo>
                        <a:pt x="410" y="133"/>
                      </a:lnTo>
                      <a:lnTo>
                        <a:pt x="446" y="96"/>
                      </a:lnTo>
                      <a:lnTo>
                        <a:pt x="446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276" name="任意多边形 217275"/>
                <p:cNvSpPr/>
                <p:nvPr/>
              </p:nvSpPr>
              <p:spPr>
                <a:xfrm>
                  <a:off x="4891" y="3435"/>
                  <a:ext cx="446" cy="36"/>
                </a:xfrm>
                <a:custGeom>
                  <a:avLst/>
                  <a:gdLst/>
                  <a:ahLst/>
                  <a:cxnLst/>
                  <a:pathLst>
                    <a:path w="446" h="36">
                      <a:moveTo>
                        <a:pt x="0" y="36"/>
                      </a:moveTo>
                      <a:lnTo>
                        <a:pt x="410" y="36"/>
                      </a:lnTo>
                      <a:lnTo>
                        <a:pt x="446" y="0"/>
                      </a:lnTo>
                      <a:lnTo>
                        <a:pt x="36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277" name="任意多边形 217276"/>
                <p:cNvSpPr/>
                <p:nvPr/>
              </p:nvSpPr>
              <p:spPr>
                <a:xfrm>
                  <a:off x="5301" y="3435"/>
                  <a:ext cx="36" cy="133"/>
                </a:xfrm>
                <a:custGeom>
                  <a:avLst/>
                  <a:gdLst/>
                  <a:ahLst/>
                  <a:cxnLst/>
                  <a:pathLst>
                    <a:path w="36" h="133">
                      <a:moveTo>
                        <a:pt x="0" y="36"/>
                      </a:moveTo>
                      <a:lnTo>
                        <a:pt x="36" y="0"/>
                      </a:lnTo>
                      <a:lnTo>
                        <a:pt x="36" y="96"/>
                      </a:lnTo>
                      <a:lnTo>
                        <a:pt x="0" y="133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278" name="任意多边形 217277"/>
                <p:cNvSpPr/>
                <p:nvPr/>
              </p:nvSpPr>
              <p:spPr>
                <a:xfrm>
                  <a:off x="4891" y="3435"/>
                  <a:ext cx="446" cy="133"/>
                </a:xfrm>
                <a:custGeom>
                  <a:avLst/>
                  <a:gdLst/>
                  <a:ahLst/>
                  <a:cxnLst/>
                  <a:pathLst>
                    <a:path w="37" h="11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34" y="11"/>
                      </a:lnTo>
                      <a:lnTo>
                        <a:pt x="37" y="8"/>
                      </a:lnTo>
                      <a:lnTo>
                        <a:pt x="37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279" name="任意多边形 217278"/>
                <p:cNvSpPr/>
                <p:nvPr/>
              </p:nvSpPr>
              <p:spPr>
                <a:xfrm>
                  <a:off x="4891" y="3435"/>
                  <a:ext cx="446" cy="36"/>
                </a:xfrm>
                <a:custGeom>
                  <a:avLst/>
                  <a:gdLst/>
                  <a:ahLst/>
                  <a:cxnLst/>
                  <a:pathLst>
                    <a:path w="37" h="3">
                      <a:moveTo>
                        <a:pt x="0" y="3"/>
                      </a:moveTo>
                      <a:lnTo>
                        <a:pt x="34" y="3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280" name="直接连接符 217279"/>
                <p:cNvSpPr/>
                <p:nvPr/>
              </p:nvSpPr>
              <p:spPr>
                <a:xfrm>
                  <a:off x="5301" y="3471"/>
                  <a:ext cx="1" cy="9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7281" name="组合 217280"/>
              <p:cNvGrpSpPr/>
              <p:nvPr/>
            </p:nvGrpSpPr>
            <p:grpSpPr>
              <a:xfrm>
                <a:off x="5096" y="3193"/>
                <a:ext cx="60" cy="217"/>
                <a:chOff x="5096" y="3193"/>
                <a:chExt cx="60" cy="217"/>
              </a:xfrm>
            </p:grpSpPr>
            <p:sp>
              <p:nvSpPr>
                <p:cNvPr id="217282" name="直接连接符 217281"/>
                <p:cNvSpPr/>
                <p:nvPr/>
              </p:nvSpPr>
              <p:spPr>
                <a:xfrm flipH="1" flipV="1">
                  <a:off x="5120" y="3229"/>
                  <a:ext cx="36" cy="181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283" name="任意多边形 217282"/>
                <p:cNvSpPr/>
                <p:nvPr/>
              </p:nvSpPr>
              <p:spPr>
                <a:xfrm>
                  <a:off x="5096" y="3193"/>
                  <a:ext cx="60" cy="60"/>
                </a:xfrm>
                <a:custGeom>
                  <a:avLst/>
                  <a:gdLst/>
                  <a:ahLst/>
                  <a:cxnLst/>
                  <a:pathLst>
                    <a:path w="60" h="60">
                      <a:moveTo>
                        <a:pt x="60" y="48"/>
                      </a:moveTo>
                      <a:lnTo>
                        <a:pt x="12" y="0"/>
                      </a:lnTo>
                      <a:lnTo>
                        <a:pt x="0" y="60"/>
                      </a:lnTo>
                      <a:lnTo>
                        <a:pt x="6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17284" name="组合 217283"/>
            <p:cNvGrpSpPr/>
            <p:nvPr/>
          </p:nvGrpSpPr>
          <p:grpSpPr>
            <a:xfrm>
              <a:off x="4021" y="2601"/>
              <a:ext cx="1606" cy="652"/>
              <a:chOff x="4021" y="2601"/>
              <a:chExt cx="1606" cy="652"/>
            </a:xfrm>
          </p:grpSpPr>
          <p:grpSp>
            <p:nvGrpSpPr>
              <p:cNvPr id="217285" name="组合 217284"/>
              <p:cNvGrpSpPr/>
              <p:nvPr/>
            </p:nvGrpSpPr>
            <p:grpSpPr>
              <a:xfrm>
                <a:off x="4021" y="2830"/>
                <a:ext cx="1606" cy="423"/>
                <a:chOff x="4021" y="2830"/>
                <a:chExt cx="1606" cy="423"/>
              </a:xfrm>
            </p:grpSpPr>
            <p:grpSp>
              <p:nvGrpSpPr>
                <p:cNvPr id="217286" name="组合 217285"/>
                <p:cNvGrpSpPr/>
                <p:nvPr/>
              </p:nvGrpSpPr>
              <p:grpSpPr>
                <a:xfrm>
                  <a:off x="4951" y="2830"/>
                  <a:ext cx="241" cy="339"/>
                  <a:chOff x="4951" y="2830"/>
                  <a:chExt cx="241" cy="339"/>
                </a:xfrm>
              </p:grpSpPr>
              <p:grpSp>
                <p:nvGrpSpPr>
                  <p:cNvPr id="217287" name="组合 217286"/>
                  <p:cNvGrpSpPr/>
                  <p:nvPr/>
                </p:nvGrpSpPr>
                <p:grpSpPr>
                  <a:xfrm>
                    <a:off x="4951" y="2879"/>
                    <a:ext cx="60" cy="229"/>
                    <a:chOff x="4951" y="2879"/>
                    <a:chExt cx="60" cy="229"/>
                  </a:xfrm>
                </p:grpSpPr>
                <p:sp>
                  <p:nvSpPr>
                    <p:cNvPr id="217288" name="任意多边形 217287"/>
                    <p:cNvSpPr/>
                    <p:nvPr/>
                  </p:nvSpPr>
                  <p:spPr>
                    <a:xfrm>
                      <a:off x="4951" y="2879"/>
                      <a:ext cx="60" cy="229"/>
                    </a:xfrm>
                    <a:custGeom>
                      <a:avLst/>
                      <a:gdLst/>
                      <a:ahLst/>
                      <a:cxnLst/>
                      <a:pathLst>
                        <a:path w="60" h="229">
                          <a:moveTo>
                            <a:pt x="12" y="0"/>
                          </a:moveTo>
                          <a:lnTo>
                            <a:pt x="0" y="12"/>
                          </a:lnTo>
                          <a:lnTo>
                            <a:pt x="0" y="229"/>
                          </a:lnTo>
                          <a:lnTo>
                            <a:pt x="48" y="229"/>
                          </a:lnTo>
                          <a:lnTo>
                            <a:pt x="60" y="217"/>
                          </a:lnTo>
                          <a:lnTo>
                            <a:pt x="60" y="0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89" name="任意多边形 217288"/>
                    <p:cNvSpPr/>
                    <p:nvPr/>
                  </p:nvSpPr>
                  <p:spPr>
                    <a:xfrm>
                      <a:off x="4951" y="2879"/>
                      <a:ext cx="60" cy="12"/>
                    </a:xfrm>
                    <a:custGeom>
                      <a:avLst/>
                      <a:gdLst/>
                      <a:ahLst/>
                      <a:cxnLst/>
                      <a:pathLst>
                        <a:path w="60" h="12">
                          <a:moveTo>
                            <a:pt x="0" y="12"/>
                          </a:moveTo>
                          <a:lnTo>
                            <a:pt x="48" y="12"/>
                          </a:lnTo>
                          <a:lnTo>
                            <a:pt x="60" y="0"/>
                          </a:lnTo>
                          <a:lnTo>
                            <a:pt x="12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0" name="任意多边形 217289"/>
                    <p:cNvSpPr/>
                    <p:nvPr/>
                  </p:nvSpPr>
                  <p:spPr>
                    <a:xfrm>
                      <a:off x="4999" y="2879"/>
                      <a:ext cx="12" cy="229"/>
                    </a:xfrm>
                    <a:custGeom>
                      <a:avLst/>
                      <a:gdLst/>
                      <a:ahLst/>
                      <a:cxnLst/>
                      <a:pathLst>
                        <a:path w="12" h="229">
                          <a:moveTo>
                            <a:pt x="0" y="12"/>
                          </a:moveTo>
                          <a:lnTo>
                            <a:pt x="12" y="0"/>
                          </a:lnTo>
                          <a:lnTo>
                            <a:pt x="12" y="217"/>
                          </a:lnTo>
                          <a:lnTo>
                            <a:pt x="0" y="229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1" name="任意多边形 217290"/>
                    <p:cNvSpPr/>
                    <p:nvPr/>
                  </p:nvSpPr>
                  <p:spPr>
                    <a:xfrm>
                      <a:off x="4951" y="2879"/>
                      <a:ext cx="60" cy="229"/>
                    </a:xfrm>
                    <a:custGeom>
                      <a:avLst/>
                      <a:gdLst/>
                      <a:ahLst/>
                      <a:cxnLst/>
                      <a:pathLst>
                        <a:path w="5" h="19">
                          <a:moveTo>
                            <a:pt x="1" y="0"/>
                          </a:moveTo>
                          <a:lnTo>
                            <a:pt x="0" y="1"/>
                          </a:lnTo>
                          <a:lnTo>
                            <a:pt x="0" y="19"/>
                          </a:lnTo>
                          <a:lnTo>
                            <a:pt x="4" y="19"/>
                          </a:lnTo>
                          <a:lnTo>
                            <a:pt x="5" y="18"/>
                          </a:lnTo>
                          <a:lnTo>
                            <a:pt x="5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2" name="任意多边形 217291"/>
                    <p:cNvSpPr/>
                    <p:nvPr/>
                  </p:nvSpPr>
                  <p:spPr>
                    <a:xfrm>
                      <a:off x="4951" y="2879"/>
                      <a:ext cx="60" cy="12"/>
                    </a:xfrm>
                    <a:custGeom>
                      <a:avLst/>
                      <a:gdLst/>
                      <a:ahLst/>
                      <a:cxnLst/>
                      <a:pathLst>
                        <a:path w="5" h="1">
                          <a:moveTo>
                            <a:pt x="0" y="1"/>
                          </a:moveTo>
                          <a:lnTo>
                            <a:pt x="4" y="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3" name="直接连接符 217292"/>
                    <p:cNvSpPr/>
                    <p:nvPr/>
                  </p:nvSpPr>
                  <p:spPr>
                    <a:xfrm>
                      <a:off x="4999" y="2891"/>
                      <a:ext cx="1" cy="217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7294" name="组合 217293"/>
                  <p:cNvGrpSpPr/>
                  <p:nvPr/>
                </p:nvGrpSpPr>
                <p:grpSpPr>
                  <a:xfrm>
                    <a:off x="5132" y="2830"/>
                    <a:ext cx="60" cy="230"/>
                    <a:chOff x="5132" y="2830"/>
                    <a:chExt cx="60" cy="230"/>
                  </a:xfrm>
                </p:grpSpPr>
                <p:sp>
                  <p:nvSpPr>
                    <p:cNvPr id="217295" name="任意多边形 217294"/>
                    <p:cNvSpPr/>
                    <p:nvPr/>
                  </p:nvSpPr>
                  <p:spPr>
                    <a:xfrm>
                      <a:off x="5132" y="2830"/>
                      <a:ext cx="60" cy="230"/>
                    </a:xfrm>
                    <a:custGeom>
                      <a:avLst/>
                      <a:gdLst/>
                      <a:ahLst/>
                      <a:cxnLst/>
                      <a:pathLst>
                        <a:path w="60" h="230">
                          <a:moveTo>
                            <a:pt x="12" y="0"/>
                          </a:moveTo>
                          <a:lnTo>
                            <a:pt x="0" y="24"/>
                          </a:lnTo>
                          <a:lnTo>
                            <a:pt x="0" y="230"/>
                          </a:lnTo>
                          <a:lnTo>
                            <a:pt x="48" y="230"/>
                          </a:lnTo>
                          <a:lnTo>
                            <a:pt x="60" y="218"/>
                          </a:lnTo>
                          <a:lnTo>
                            <a:pt x="60" y="0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6" name="任意多边形 217295"/>
                    <p:cNvSpPr/>
                    <p:nvPr/>
                  </p:nvSpPr>
                  <p:spPr>
                    <a:xfrm>
                      <a:off x="5132" y="2830"/>
                      <a:ext cx="60" cy="24"/>
                    </a:xfrm>
                    <a:custGeom>
                      <a:avLst/>
                      <a:gdLst/>
                      <a:ahLst/>
                      <a:cxnLst/>
                      <a:pathLst>
                        <a:path w="60" h="24">
                          <a:moveTo>
                            <a:pt x="0" y="24"/>
                          </a:moveTo>
                          <a:lnTo>
                            <a:pt x="48" y="24"/>
                          </a:lnTo>
                          <a:lnTo>
                            <a:pt x="60" y="0"/>
                          </a:lnTo>
                          <a:lnTo>
                            <a:pt x="12" y="0"/>
                          </a:lnTo>
                          <a:lnTo>
                            <a:pt x="0" y="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7" name="任意多边形 217296"/>
                    <p:cNvSpPr/>
                    <p:nvPr/>
                  </p:nvSpPr>
                  <p:spPr>
                    <a:xfrm>
                      <a:off x="5180" y="2830"/>
                      <a:ext cx="12" cy="230"/>
                    </a:xfrm>
                    <a:custGeom>
                      <a:avLst/>
                      <a:gdLst/>
                      <a:ahLst/>
                      <a:cxnLst/>
                      <a:pathLst>
                        <a:path w="12" h="230">
                          <a:moveTo>
                            <a:pt x="0" y="24"/>
                          </a:moveTo>
                          <a:lnTo>
                            <a:pt x="12" y="0"/>
                          </a:lnTo>
                          <a:lnTo>
                            <a:pt x="12" y="218"/>
                          </a:lnTo>
                          <a:lnTo>
                            <a:pt x="0" y="230"/>
                          </a:lnTo>
                          <a:lnTo>
                            <a:pt x="0" y="24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8" name="任意多边形 217297"/>
                    <p:cNvSpPr/>
                    <p:nvPr/>
                  </p:nvSpPr>
                  <p:spPr>
                    <a:xfrm>
                      <a:off x="5132" y="2830"/>
                      <a:ext cx="60" cy="230"/>
                    </a:xfrm>
                    <a:custGeom>
                      <a:avLst/>
                      <a:gdLst/>
                      <a:ahLst/>
                      <a:cxnLst/>
                      <a:pathLst>
                        <a:path w="5" h="19">
                          <a:moveTo>
                            <a:pt x="1" y="0"/>
                          </a:moveTo>
                          <a:lnTo>
                            <a:pt x="0" y="2"/>
                          </a:lnTo>
                          <a:lnTo>
                            <a:pt x="0" y="19"/>
                          </a:lnTo>
                          <a:lnTo>
                            <a:pt x="4" y="19"/>
                          </a:lnTo>
                          <a:lnTo>
                            <a:pt x="5" y="18"/>
                          </a:lnTo>
                          <a:lnTo>
                            <a:pt x="5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299" name="任意多边形 217298"/>
                    <p:cNvSpPr/>
                    <p:nvPr/>
                  </p:nvSpPr>
                  <p:spPr>
                    <a:xfrm>
                      <a:off x="5132" y="2830"/>
                      <a:ext cx="60" cy="24"/>
                    </a:xfrm>
                    <a:custGeom>
                      <a:avLst/>
                      <a:gdLst/>
                      <a:ahLst/>
                      <a:cxnLst/>
                      <a:pathLst>
                        <a:path w="5" h="2">
                          <a:moveTo>
                            <a:pt x="0" y="2"/>
                          </a:moveTo>
                          <a:lnTo>
                            <a:pt x="4" y="2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00" name="直接连接符 217299"/>
                    <p:cNvSpPr/>
                    <p:nvPr/>
                  </p:nvSpPr>
                  <p:spPr>
                    <a:xfrm>
                      <a:off x="5180" y="2854"/>
                      <a:ext cx="1" cy="20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7301" name="组合 217300"/>
                  <p:cNvGrpSpPr/>
                  <p:nvPr/>
                </p:nvGrpSpPr>
                <p:grpSpPr>
                  <a:xfrm>
                    <a:off x="5108" y="2927"/>
                    <a:ext cx="60" cy="230"/>
                    <a:chOff x="5108" y="2927"/>
                    <a:chExt cx="60" cy="230"/>
                  </a:xfrm>
                </p:grpSpPr>
                <p:sp>
                  <p:nvSpPr>
                    <p:cNvPr id="217302" name="任意多边形 217301"/>
                    <p:cNvSpPr/>
                    <p:nvPr/>
                  </p:nvSpPr>
                  <p:spPr>
                    <a:xfrm>
                      <a:off x="5108" y="2927"/>
                      <a:ext cx="60" cy="230"/>
                    </a:xfrm>
                    <a:custGeom>
                      <a:avLst/>
                      <a:gdLst/>
                      <a:ahLst/>
                      <a:cxnLst/>
                      <a:pathLst>
                        <a:path w="60" h="230">
                          <a:moveTo>
                            <a:pt x="12" y="0"/>
                          </a:moveTo>
                          <a:lnTo>
                            <a:pt x="0" y="24"/>
                          </a:lnTo>
                          <a:lnTo>
                            <a:pt x="0" y="230"/>
                          </a:lnTo>
                          <a:lnTo>
                            <a:pt x="36" y="230"/>
                          </a:lnTo>
                          <a:lnTo>
                            <a:pt x="60" y="218"/>
                          </a:lnTo>
                          <a:lnTo>
                            <a:pt x="60" y="0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03" name="任意多边形 217302"/>
                    <p:cNvSpPr/>
                    <p:nvPr/>
                  </p:nvSpPr>
                  <p:spPr>
                    <a:xfrm>
                      <a:off x="5108" y="2927"/>
                      <a:ext cx="60" cy="24"/>
                    </a:xfrm>
                    <a:custGeom>
                      <a:avLst/>
                      <a:gdLst/>
                      <a:ahLst/>
                      <a:cxnLst/>
                      <a:pathLst>
                        <a:path w="60" h="24">
                          <a:moveTo>
                            <a:pt x="0" y="24"/>
                          </a:moveTo>
                          <a:lnTo>
                            <a:pt x="36" y="24"/>
                          </a:lnTo>
                          <a:lnTo>
                            <a:pt x="60" y="0"/>
                          </a:lnTo>
                          <a:lnTo>
                            <a:pt x="12" y="0"/>
                          </a:lnTo>
                          <a:lnTo>
                            <a:pt x="0" y="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04" name="任意多边形 217303"/>
                    <p:cNvSpPr/>
                    <p:nvPr/>
                  </p:nvSpPr>
                  <p:spPr>
                    <a:xfrm>
                      <a:off x="5144" y="2927"/>
                      <a:ext cx="24" cy="230"/>
                    </a:xfrm>
                    <a:custGeom>
                      <a:avLst/>
                      <a:gdLst/>
                      <a:ahLst/>
                      <a:cxnLst/>
                      <a:pathLst>
                        <a:path w="24" h="230">
                          <a:moveTo>
                            <a:pt x="0" y="24"/>
                          </a:moveTo>
                          <a:lnTo>
                            <a:pt x="24" y="0"/>
                          </a:lnTo>
                          <a:lnTo>
                            <a:pt x="24" y="218"/>
                          </a:lnTo>
                          <a:lnTo>
                            <a:pt x="0" y="230"/>
                          </a:lnTo>
                          <a:lnTo>
                            <a:pt x="0" y="24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05" name="任意多边形 217304"/>
                    <p:cNvSpPr/>
                    <p:nvPr/>
                  </p:nvSpPr>
                  <p:spPr>
                    <a:xfrm>
                      <a:off x="5108" y="2927"/>
                      <a:ext cx="60" cy="230"/>
                    </a:xfrm>
                    <a:custGeom>
                      <a:avLst/>
                      <a:gdLst/>
                      <a:ahLst/>
                      <a:cxnLst/>
                      <a:pathLst>
                        <a:path w="5" h="19">
                          <a:moveTo>
                            <a:pt x="1" y="0"/>
                          </a:moveTo>
                          <a:lnTo>
                            <a:pt x="0" y="2"/>
                          </a:lnTo>
                          <a:lnTo>
                            <a:pt x="0" y="19"/>
                          </a:lnTo>
                          <a:lnTo>
                            <a:pt x="3" y="19"/>
                          </a:lnTo>
                          <a:lnTo>
                            <a:pt x="5" y="18"/>
                          </a:lnTo>
                          <a:lnTo>
                            <a:pt x="5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06" name="任意多边形 217305"/>
                    <p:cNvSpPr/>
                    <p:nvPr/>
                  </p:nvSpPr>
                  <p:spPr>
                    <a:xfrm>
                      <a:off x="5108" y="2927"/>
                      <a:ext cx="60" cy="24"/>
                    </a:xfrm>
                    <a:custGeom>
                      <a:avLst/>
                      <a:gdLst/>
                      <a:ahLst/>
                      <a:cxnLst/>
                      <a:pathLst>
                        <a:path w="5" h="2">
                          <a:moveTo>
                            <a:pt x="0" y="2"/>
                          </a:moveTo>
                          <a:lnTo>
                            <a:pt x="3" y="2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07" name="直接连接符 217306"/>
                    <p:cNvSpPr/>
                    <p:nvPr/>
                  </p:nvSpPr>
                  <p:spPr>
                    <a:xfrm>
                      <a:off x="5144" y="2951"/>
                      <a:ext cx="1" cy="20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7308" name="组合 217307"/>
                  <p:cNvGrpSpPr/>
                  <p:nvPr/>
                </p:nvGrpSpPr>
                <p:grpSpPr>
                  <a:xfrm>
                    <a:off x="4987" y="2939"/>
                    <a:ext cx="61" cy="230"/>
                    <a:chOff x="4987" y="2939"/>
                    <a:chExt cx="61" cy="230"/>
                  </a:xfrm>
                </p:grpSpPr>
                <p:sp>
                  <p:nvSpPr>
                    <p:cNvPr id="217309" name="任意多边形 217308"/>
                    <p:cNvSpPr/>
                    <p:nvPr/>
                  </p:nvSpPr>
                  <p:spPr>
                    <a:xfrm>
                      <a:off x="4987" y="2939"/>
                      <a:ext cx="61" cy="230"/>
                    </a:xfrm>
                    <a:custGeom>
                      <a:avLst/>
                      <a:gdLst/>
                      <a:ahLst/>
                      <a:cxnLst/>
                      <a:pathLst>
                        <a:path w="61" h="230">
                          <a:moveTo>
                            <a:pt x="12" y="0"/>
                          </a:moveTo>
                          <a:lnTo>
                            <a:pt x="0" y="12"/>
                          </a:lnTo>
                          <a:lnTo>
                            <a:pt x="0" y="230"/>
                          </a:lnTo>
                          <a:lnTo>
                            <a:pt x="48" y="230"/>
                          </a:lnTo>
                          <a:lnTo>
                            <a:pt x="61" y="218"/>
                          </a:lnTo>
                          <a:lnTo>
                            <a:pt x="61" y="0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10" name="任意多边形 217309"/>
                    <p:cNvSpPr/>
                    <p:nvPr/>
                  </p:nvSpPr>
                  <p:spPr>
                    <a:xfrm>
                      <a:off x="4987" y="2939"/>
                      <a:ext cx="61" cy="12"/>
                    </a:xfrm>
                    <a:custGeom>
                      <a:avLst/>
                      <a:gdLst/>
                      <a:ahLst/>
                      <a:cxnLst/>
                      <a:pathLst>
                        <a:path w="61" h="12">
                          <a:moveTo>
                            <a:pt x="0" y="12"/>
                          </a:moveTo>
                          <a:lnTo>
                            <a:pt x="48" y="12"/>
                          </a:lnTo>
                          <a:lnTo>
                            <a:pt x="61" y="0"/>
                          </a:lnTo>
                          <a:lnTo>
                            <a:pt x="12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11" name="任意多边形 217310"/>
                    <p:cNvSpPr/>
                    <p:nvPr/>
                  </p:nvSpPr>
                  <p:spPr>
                    <a:xfrm>
                      <a:off x="5035" y="2939"/>
                      <a:ext cx="13" cy="230"/>
                    </a:xfrm>
                    <a:custGeom>
                      <a:avLst/>
                      <a:gdLst/>
                      <a:ahLst/>
                      <a:cxnLst/>
                      <a:pathLst>
                        <a:path w="13" h="230">
                          <a:moveTo>
                            <a:pt x="0" y="12"/>
                          </a:moveTo>
                          <a:lnTo>
                            <a:pt x="13" y="0"/>
                          </a:lnTo>
                          <a:lnTo>
                            <a:pt x="13" y="218"/>
                          </a:lnTo>
                          <a:lnTo>
                            <a:pt x="0" y="23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12" name="任意多边形 217311"/>
                    <p:cNvSpPr/>
                    <p:nvPr/>
                  </p:nvSpPr>
                  <p:spPr>
                    <a:xfrm>
                      <a:off x="4987" y="2939"/>
                      <a:ext cx="61" cy="230"/>
                    </a:xfrm>
                    <a:custGeom>
                      <a:avLst/>
                      <a:gdLst/>
                      <a:ahLst/>
                      <a:cxnLst/>
                      <a:pathLst>
                        <a:path w="5" h="19">
                          <a:moveTo>
                            <a:pt x="1" y="0"/>
                          </a:moveTo>
                          <a:lnTo>
                            <a:pt x="0" y="1"/>
                          </a:lnTo>
                          <a:lnTo>
                            <a:pt x="0" y="19"/>
                          </a:lnTo>
                          <a:lnTo>
                            <a:pt x="4" y="19"/>
                          </a:lnTo>
                          <a:lnTo>
                            <a:pt x="5" y="18"/>
                          </a:lnTo>
                          <a:lnTo>
                            <a:pt x="5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13" name="任意多边形 217312"/>
                    <p:cNvSpPr/>
                    <p:nvPr/>
                  </p:nvSpPr>
                  <p:spPr>
                    <a:xfrm>
                      <a:off x="4987" y="2939"/>
                      <a:ext cx="61" cy="12"/>
                    </a:xfrm>
                    <a:custGeom>
                      <a:avLst/>
                      <a:gdLst/>
                      <a:ahLst/>
                      <a:cxnLst/>
                      <a:pathLst>
                        <a:path w="5" h="1">
                          <a:moveTo>
                            <a:pt x="0" y="1"/>
                          </a:moveTo>
                          <a:lnTo>
                            <a:pt x="4" y="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14" name="直接连接符 217313"/>
                    <p:cNvSpPr/>
                    <p:nvPr/>
                  </p:nvSpPr>
                  <p:spPr>
                    <a:xfrm>
                      <a:off x="5035" y="2951"/>
                      <a:ext cx="1" cy="218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17315" name="组合 217314"/>
                <p:cNvGrpSpPr/>
                <p:nvPr/>
              </p:nvGrpSpPr>
              <p:grpSpPr>
                <a:xfrm>
                  <a:off x="5374" y="2891"/>
                  <a:ext cx="253" cy="362"/>
                  <a:chOff x="5374" y="2891"/>
                  <a:chExt cx="253" cy="362"/>
                </a:xfrm>
              </p:grpSpPr>
              <p:sp>
                <p:nvSpPr>
                  <p:cNvPr id="217316" name="任意多边形 217315"/>
                  <p:cNvSpPr/>
                  <p:nvPr/>
                </p:nvSpPr>
                <p:spPr>
                  <a:xfrm>
                    <a:off x="5374" y="2891"/>
                    <a:ext cx="253" cy="157"/>
                  </a:xfrm>
                  <a:custGeom>
                    <a:avLst/>
                    <a:gdLst/>
                    <a:ahLst/>
                    <a:cxnLst/>
                    <a:pathLst>
                      <a:path w="21" h="13">
                        <a:moveTo>
                          <a:pt x="0" y="7"/>
                        </a:moveTo>
                        <a:cubicBezTo>
                          <a:pt x="0" y="3"/>
                          <a:pt x="5" y="0"/>
                          <a:pt x="11" y="0"/>
                        </a:cubicBezTo>
                        <a:cubicBezTo>
                          <a:pt x="17" y="0"/>
                          <a:pt x="21" y="3"/>
                          <a:pt x="21" y="7"/>
                        </a:cubicBezTo>
                        <a:lnTo>
                          <a:pt x="21" y="13"/>
                        </a:lnTo>
                        <a:lnTo>
                          <a:pt x="0" y="13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17317" name="组合 217316"/>
                  <p:cNvGrpSpPr/>
                  <p:nvPr/>
                </p:nvGrpSpPr>
                <p:grpSpPr>
                  <a:xfrm>
                    <a:off x="5410" y="2963"/>
                    <a:ext cx="205" cy="290"/>
                    <a:chOff x="5410" y="2963"/>
                    <a:chExt cx="205" cy="290"/>
                  </a:xfrm>
                </p:grpSpPr>
                <p:grpSp>
                  <p:nvGrpSpPr>
                    <p:cNvPr id="217318" name="组合 217317"/>
                    <p:cNvGrpSpPr/>
                    <p:nvPr/>
                  </p:nvGrpSpPr>
                  <p:grpSpPr>
                    <a:xfrm>
                      <a:off x="5410" y="2963"/>
                      <a:ext cx="205" cy="290"/>
                      <a:chOff x="5410" y="2963"/>
                      <a:chExt cx="205" cy="290"/>
                    </a:xfrm>
                  </p:grpSpPr>
                  <p:sp>
                    <p:nvSpPr>
                      <p:cNvPr id="217319" name="矩形 217318"/>
                      <p:cNvSpPr/>
                      <p:nvPr/>
                    </p:nvSpPr>
                    <p:spPr>
                      <a:xfrm>
                        <a:off x="5410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FEFEFE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0" name="矩形 217319"/>
                      <p:cNvSpPr/>
                      <p:nvPr/>
                    </p:nvSpPr>
                    <p:spPr>
                      <a:xfrm>
                        <a:off x="5422" y="2963"/>
                        <a:ext cx="24" cy="290"/>
                      </a:xfrm>
                      <a:prstGeom prst="rect">
                        <a:avLst/>
                      </a:prstGeom>
                      <a:solidFill>
                        <a:srgbClr val="FDFDFD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1" name="矩形 217320"/>
                      <p:cNvSpPr/>
                      <p:nvPr/>
                    </p:nvSpPr>
                    <p:spPr>
                      <a:xfrm>
                        <a:off x="5446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FAFAFA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2" name="矩形 217321"/>
                      <p:cNvSpPr/>
                      <p:nvPr/>
                    </p:nvSpPr>
                    <p:spPr>
                      <a:xfrm>
                        <a:off x="5458" y="2963"/>
                        <a:ext cx="24" cy="290"/>
                      </a:xfrm>
                      <a:prstGeom prst="rect">
                        <a:avLst/>
                      </a:prstGeom>
                      <a:solidFill>
                        <a:srgbClr val="F7F7F7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3" name="矩形 217322"/>
                      <p:cNvSpPr/>
                      <p:nvPr/>
                    </p:nvSpPr>
                    <p:spPr>
                      <a:xfrm>
                        <a:off x="5482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4" name="矩形 217323"/>
                      <p:cNvSpPr/>
                      <p:nvPr/>
                    </p:nvSpPr>
                    <p:spPr>
                      <a:xfrm>
                        <a:off x="5494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EEEEEE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5" name="矩形 217324"/>
                      <p:cNvSpPr/>
                      <p:nvPr/>
                    </p:nvSpPr>
                    <p:spPr>
                      <a:xfrm>
                        <a:off x="5506" y="2963"/>
                        <a:ext cx="25" cy="290"/>
                      </a:xfrm>
                      <a:prstGeom prst="rect">
                        <a:avLst/>
                      </a:prstGeom>
                      <a:solidFill>
                        <a:srgbClr val="E7E7E7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6" name="矩形 217325"/>
                      <p:cNvSpPr/>
                      <p:nvPr/>
                    </p:nvSpPr>
                    <p:spPr>
                      <a:xfrm>
                        <a:off x="5531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E0E0E0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7" name="矩形 217326"/>
                      <p:cNvSpPr/>
                      <p:nvPr/>
                    </p:nvSpPr>
                    <p:spPr>
                      <a:xfrm>
                        <a:off x="5543" y="2963"/>
                        <a:ext cx="24" cy="290"/>
                      </a:xfrm>
                      <a:prstGeom prst="rect">
                        <a:avLst/>
                      </a:prstGeom>
                      <a:solidFill>
                        <a:srgbClr val="DBDBDB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8" name="矩形 217327"/>
                      <p:cNvSpPr/>
                      <p:nvPr/>
                    </p:nvSpPr>
                    <p:spPr>
                      <a:xfrm>
                        <a:off x="5567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D6D6D6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29" name="矩形 217328"/>
                      <p:cNvSpPr/>
                      <p:nvPr/>
                    </p:nvSpPr>
                    <p:spPr>
                      <a:xfrm>
                        <a:off x="5579" y="2963"/>
                        <a:ext cx="24" cy="290"/>
                      </a:xfrm>
                      <a:prstGeom prst="rect">
                        <a:avLst/>
                      </a:prstGeom>
                      <a:solidFill>
                        <a:srgbClr val="D4D4D4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7330" name="矩形 217329"/>
                      <p:cNvSpPr/>
                      <p:nvPr/>
                    </p:nvSpPr>
                    <p:spPr>
                      <a:xfrm>
                        <a:off x="5603" y="2963"/>
                        <a:ext cx="12" cy="290"/>
                      </a:xfrm>
                      <a:prstGeom prst="rect">
                        <a:avLst/>
                      </a:prstGeom>
                      <a:solidFill>
                        <a:srgbClr val="D2D2D2"/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17331" name="椭圆 217330"/>
                    <p:cNvSpPr/>
                    <p:nvPr/>
                  </p:nvSpPr>
                  <p:spPr>
                    <a:xfrm>
                      <a:off x="5410" y="2963"/>
                      <a:ext cx="181" cy="73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32" name="任意多边形 217331"/>
                    <p:cNvSpPr/>
                    <p:nvPr/>
                  </p:nvSpPr>
                  <p:spPr>
                    <a:xfrm>
                      <a:off x="5410" y="2963"/>
                      <a:ext cx="181" cy="266"/>
                    </a:xfrm>
                    <a:custGeom>
                      <a:avLst/>
                      <a:gdLst/>
                      <a:ahLst/>
                      <a:cxnLst/>
                      <a:pathLst>
                        <a:path w="15" h="22">
                          <a:moveTo>
                            <a:pt x="7" y="0"/>
                          </a:moveTo>
                          <a:cubicBezTo>
                            <a:pt x="3" y="0"/>
                            <a:pt x="0" y="2"/>
                            <a:pt x="0" y="3"/>
                          </a:cubicBezTo>
                          <a:lnTo>
                            <a:pt x="0" y="19"/>
                          </a:lnTo>
                          <a:cubicBezTo>
                            <a:pt x="0" y="21"/>
                            <a:pt x="3" y="22"/>
                            <a:pt x="7" y="22"/>
                          </a:cubicBezTo>
                          <a:cubicBezTo>
                            <a:pt x="12" y="22"/>
                            <a:pt x="15" y="21"/>
                            <a:pt x="15" y="19"/>
                          </a:cubicBezTo>
                          <a:lnTo>
                            <a:pt x="15" y="3"/>
                          </a:lnTo>
                          <a:cubicBezTo>
                            <a:pt x="15" y="2"/>
                            <a:pt x="12" y="0"/>
                            <a:pt x="7" y="0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33" name="任意多边形 217332"/>
                    <p:cNvSpPr/>
                    <p:nvPr/>
                  </p:nvSpPr>
                  <p:spPr>
                    <a:xfrm>
                      <a:off x="5410" y="3000"/>
                      <a:ext cx="181" cy="36"/>
                    </a:xfrm>
                    <a:custGeom>
                      <a:avLst/>
                      <a:gdLst/>
                      <a:ahLst/>
                      <a:cxnLst/>
                      <a:pathLst>
                        <a:path w="15" h="3">
                          <a:moveTo>
                            <a:pt x="0" y="0"/>
                          </a:moveTo>
                          <a:cubicBezTo>
                            <a:pt x="0" y="2"/>
                            <a:pt x="3" y="3"/>
                            <a:pt x="7" y="3"/>
                          </a:cubicBezTo>
                          <a:cubicBezTo>
                            <a:pt x="12" y="3"/>
                            <a:pt x="15" y="2"/>
                            <a:pt x="15" y="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17334" name="组合 217333"/>
                <p:cNvGrpSpPr/>
                <p:nvPr/>
              </p:nvGrpSpPr>
              <p:grpSpPr>
                <a:xfrm>
                  <a:off x="4021" y="2879"/>
                  <a:ext cx="762" cy="253"/>
                  <a:chOff x="4021" y="2879"/>
                  <a:chExt cx="762" cy="253"/>
                </a:xfrm>
              </p:grpSpPr>
              <p:grpSp>
                <p:nvGrpSpPr>
                  <p:cNvPr id="217335" name="组合 217334"/>
                  <p:cNvGrpSpPr/>
                  <p:nvPr/>
                </p:nvGrpSpPr>
                <p:grpSpPr>
                  <a:xfrm>
                    <a:off x="4033" y="2879"/>
                    <a:ext cx="749" cy="205"/>
                    <a:chOff x="4033" y="2879"/>
                    <a:chExt cx="749" cy="205"/>
                  </a:xfrm>
                </p:grpSpPr>
                <p:sp>
                  <p:nvSpPr>
                    <p:cNvPr id="217336" name="任意多边形 217335"/>
                    <p:cNvSpPr/>
                    <p:nvPr/>
                  </p:nvSpPr>
                  <p:spPr>
                    <a:xfrm>
                      <a:off x="4033" y="2903"/>
                      <a:ext cx="749" cy="181"/>
                    </a:xfrm>
                    <a:custGeom>
                      <a:avLst/>
                      <a:gdLst/>
                      <a:ahLst/>
                      <a:cxnLst/>
                      <a:pathLst>
                        <a:path w="749" h="181">
                          <a:moveTo>
                            <a:pt x="181" y="0"/>
                          </a:moveTo>
                          <a:lnTo>
                            <a:pt x="0" y="181"/>
                          </a:lnTo>
                          <a:lnTo>
                            <a:pt x="556" y="181"/>
                          </a:lnTo>
                          <a:lnTo>
                            <a:pt x="749" y="0"/>
                          </a:lnTo>
                          <a:lnTo>
                            <a:pt x="18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337" name="任意多边形 217336"/>
                    <p:cNvSpPr/>
                    <p:nvPr/>
                  </p:nvSpPr>
                  <p:spPr>
                    <a:xfrm>
                      <a:off x="4033" y="2879"/>
                      <a:ext cx="749" cy="181"/>
                    </a:xfrm>
                    <a:custGeom>
                      <a:avLst/>
                      <a:gdLst/>
                      <a:ahLst/>
                      <a:cxnLst/>
                      <a:pathLst>
                        <a:path w="749" h="181">
                          <a:moveTo>
                            <a:pt x="181" y="0"/>
                          </a:moveTo>
                          <a:lnTo>
                            <a:pt x="0" y="181"/>
                          </a:lnTo>
                          <a:lnTo>
                            <a:pt x="556" y="181"/>
                          </a:lnTo>
                          <a:lnTo>
                            <a:pt x="749" y="0"/>
                          </a:lnTo>
                          <a:lnTo>
                            <a:pt x="18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7338" name="矩形 217337"/>
                  <p:cNvSpPr/>
                  <p:nvPr/>
                </p:nvSpPr>
                <p:spPr>
                  <a:xfrm>
                    <a:off x="4082" y="3072"/>
                    <a:ext cx="507" cy="48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17339" name="直接连接符 217338"/>
                  <p:cNvSpPr/>
                  <p:nvPr/>
                </p:nvSpPr>
                <p:spPr>
                  <a:xfrm flipV="1">
                    <a:off x="4577" y="2963"/>
                    <a:ext cx="181" cy="169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340" name="直接连接符 217339"/>
                  <p:cNvSpPr/>
                  <p:nvPr/>
                </p:nvSpPr>
                <p:spPr>
                  <a:xfrm>
                    <a:off x="4021" y="3060"/>
                    <a:ext cx="1" cy="24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341" name="直接连接符 217340"/>
                  <p:cNvSpPr/>
                  <p:nvPr/>
                </p:nvSpPr>
                <p:spPr>
                  <a:xfrm flipV="1">
                    <a:off x="4637" y="3048"/>
                    <a:ext cx="1" cy="36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342" name="直接连接符 217341"/>
                  <p:cNvSpPr/>
                  <p:nvPr/>
                </p:nvSpPr>
                <p:spPr>
                  <a:xfrm flipV="1">
                    <a:off x="4782" y="2879"/>
                    <a:ext cx="1" cy="24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343" name="直接连接符 217342"/>
                  <p:cNvSpPr/>
                  <p:nvPr/>
                </p:nvSpPr>
                <p:spPr>
                  <a:xfrm flipV="1">
                    <a:off x="4758" y="2939"/>
                    <a:ext cx="1" cy="24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17344" name="组合 217343"/>
              <p:cNvGrpSpPr/>
              <p:nvPr/>
            </p:nvGrpSpPr>
            <p:grpSpPr>
              <a:xfrm>
                <a:off x="4504" y="2601"/>
                <a:ext cx="314" cy="253"/>
                <a:chOff x="4504" y="2601"/>
                <a:chExt cx="314" cy="253"/>
              </a:xfrm>
            </p:grpSpPr>
            <p:sp>
              <p:nvSpPr>
                <p:cNvPr id="217345" name="直接连接符 217344"/>
                <p:cNvSpPr/>
                <p:nvPr/>
              </p:nvSpPr>
              <p:spPr>
                <a:xfrm flipV="1">
                  <a:off x="4504" y="2613"/>
                  <a:ext cx="290" cy="241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46" name="任意多边形 217345"/>
                <p:cNvSpPr/>
                <p:nvPr/>
              </p:nvSpPr>
              <p:spPr>
                <a:xfrm>
                  <a:off x="4758" y="2601"/>
                  <a:ext cx="60" cy="60"/>
                </a:xfrm>
                <a:custGeom>
                  <a:avLst/>
                  <a:gdLst/>
                  <a:ahLst/>
                  <a:cxnLst/>
                  <a:pathLst>
                    <a:path w="60" h="60">
                      <a:moveTo>
                        <a:pt x="36" y="60"/>
                      </a:moveTo>
                      <a:lnTo>
                        <a:pt x="60" y="0"/>
                      </a:lnTo>
                      <a:lnTo>
                        <a:pt x="0" y="12"/>
                      </a:lnTo>
                      <a:lnTo>
                        <a:pt x="36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17347" name="组合 217346"/>
              <p:cNvGrpSpPr/>
              <p:nvPr/>
            </p:nvGrpSpPr>
            <p:grpSpPr>
              <a:xfrm>
                <a:off x="5023" y="2601"/>
                <a:ext cx="85" cy="266"/>
                <a:chOff x="5023" y="2601"/>
                <a:chExt cx="85" cy="266"/>
              </a:xfrm>
            </p:grpSpPr>
            <p:sp>
              <p:nvSpPr>
                <p:cNvPr id="217348" name="直接连接符 217347"/>
                <p:cNvSpPr/>
                <p:nvPr/>
              </p:nvSpPr>
              <p:spPr>
                <a:xfrm flipH="1" flipV="1">
                  <a:off x="5048" y="2637"/>
                  <a:ext cx="60" cy="23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49" name="任意多边形 217348"/>
                <p:cNvSpPr/>
                <p:nvPr/>
              </p:nvSpPr>
              <p:spPr>
                <a:xfrm>
                  <a:off x="5023" y="2601"/>
                  <a:ext cx="61" cy="60"/>
                </a:xfrm>
                <a:custGeom>
                  <a:avLst/>
                  <a:gdLst/>
                  <a:ahLst/>
                  <a:cxnLst/>
                  <a:pathLst>
                    <a:path w="61" h="60">
                      <a:moveTo>
                        <a:pt x="61" y="48"/>
                      </a:move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6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17350" name="组合 217349"/>
              <p:cNvGrpSpPr/>
              <p:nvPr/>
            </p:nvGrpSpPr>
            <p:grpSpPr>
              <a:xfrm>
                <a:off x="5132" y="2648"/>
                <a:ext cx="314" cy="315"/>
                <a:chOff x="5132" y="2564"/>
                <a:chExt cx="314" cy="315"/>
              </a:xfrm>
            </p:grpSpPr>
            <p:sp>
              <p:nvSpPr>
                <p:cNvPr id="217351" name="直接连接符 217350"/>
                <p:cNvSpPr/>
                <p:nvPr/>
              </p:nvSpPr>
              <p:spPr>
                <a:xfrm flipH="1" flipV="1">
                  <a:off x="5156" y="2589"/>
                  <a:ext cx="290" cy="29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52" name="任意多边形 217351"/>
                <p:cNvSpPr/>
                <p:nvPr/>
              </p:nvSpPr>
              <p:spPr>
                <a:xfrm>
                  <a:off x="5132" y="2564"/>
                  <a:ext cx="73" cy="61"/>
                </a:xfrm>
                <a:custGeom>
                  <a:avLst/>
                  <a:gdLst/>
                  <a:ahLst/>
                  <a:cxnLst/>
                  <a:pathLst>
                    <a:path w="73" h="61">
                      <a:moveTo>
                        <a:pt x="73" y="12"/>
                      </a:moveTo>
                      <a:lnTo>
                        <a:pt x="0" y="0"/>
                      </a:lnTo>
                      <a:lnTo>
                        <a:pt x="24" y="61"/>
                      </a:lnTo>
                      <a:lnTo>
                        <a:pt x="73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17353" name="直接连接符 217352"/>
            <p:cNvSpPr/>
            <p:nvPr/>
          </p:nvSpPr>
          <p:spPr>
            <a:xfrm>
              <a:off x="2101" y="872"/>
              <a:ext cx="1" cy="14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54" name="直接连接符 217353"/>
            <p:cNvSpPr/>
            <p:nvPr/>
          </p:nvSpPr>
          <p:spPr>
            <a:xfrm>
              <a:off x="1932" y="618"/>
              <a:ext cx="423" cy="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55" name="直接连接符 217354"/>
            <p:cNvSpPr/>
            <p:nvPr/>
          </p:nvSpPr>
          <p:spPr>
            <a:xfrm>
              <a:off x="1306" y="1259"/>
              <a:ext cx="1" cy="24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56" name="直接连接符 217355"/>
            <p:cNvSpPr/>
            <p:nvPr/>
          </p:nvSpPr>
          <p:spPr>
            <a:xfrm>
              <a:off x="3164" y="1259"/>
              <a:ext cx="1" cy="24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57" name="直接连接符 217356"/>
            <p:cNvSpPr/>
            <p:nvPr/>
          </p:nvSpPr>
          <p:spPr>
            <a:xfrm>
              <a:off x="1678" y="3000"/>
              <a:ext cx="1" cy="54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58" name="直接连接符 217357"/>
            <p:cNvSpPr/>
            <p:nvPr/>
          </p:nvSpPr>
          <p:spPr>
            <a:xfrm>
              <a:off x="978" y="3000"/>
              <a:ext cx="1" cy="53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59" name="直接连接符 217358"/>
            <p:cNvSpPr/>
            <p:nvPr/>
          </p:nvSpPr>
          <p:spPr>
            <a:xfrm>
              <a:off x="1654" y="2867"/>
              <a:ext cx="1" cy="13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0" name="直接连接符 217359"/>
            <p:cNvSpPr/>
            <p:nvPr/>
          </p:nvSpPr>
          <p:spPr>
            <a:xfrm>
              <a:off x="954" y="3930"/>
              <a:ext cx="1" cy="13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1" name="直接连接符 217360"/>
            <p:cNvSpPr/>
            <p:nvPr/>
          </p:nvSpPr>
          <p:spPr>
            <a:xfrm>
              <a:off x="978" y="2274"/>
              <a:ext cx="1" cy="1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2" name="直接连接符 217361"/>
            <p:cNvSpPr/>
            <p:nvPr/>
          </p:nvSpPr>
          <p:spPr>
            <a:xfrm>
              <a:off x="3128" y="1900"/>
              <a:ext cx="1" cy="13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3" name="直接连接符 217362"/>
            <p:cNvSpPr/>
            <p:nvPr/>
          </p:nvSpPr>
          <p:spPr>
            <a:xfrm>
              <a:off x="2403" y="1900"/>
              <a:ext cx="1" cy="14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4" name="直接连接符 217363"/>
            <p:cNvSpPr/>
            <p:nvPr/>
          </p:nvSpPr>
          <p:spPr>
            <a:xfrm flipV="1">
              <a:off x="2439" y="1259"/>
              <a:ext cx="1" cy="25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5" name="直接连接符 217364"/>
            <p:cNvSpPr/>
            <p:nvPr/>
          </p:nvSpPr>
          <p:spPr>
            <a:xfrm>
              <a:off x="2427" y="2045"/>
              <a:ext cx="1" cy="42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366" name="直接连接符 217365"/>
            <p:cNvSpPr/>
            <p:nvPr/>
          </p:nvSpPr>
          <p:spPr>
            <a:xfrm>
              <a:off x="1280" y="1900"/>
              <a:ext cx="1" cy="13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7367" name="组合 217366"/>
            <p:cNvGrpSpPr/>
            <p:nvPr/>
          </p:nvGrpSpPr>
          <p:grpSpPr>
            <a:xfrm>
              <a:off x="3598" y="1114"/>
              <a:ext cx="85" cy="326"/>
              <a:chOff x="3598" y="1114"/>
              <a:chExt cx="85" cy="326"/>
            </a:xfrm>
          </p:grpSpPr>
          <p:sp>
            <p:nvSpPr>
              <p:cNvPr id="217368" name="直接连接符 217367"/>
              <p:cNvSpPr/>
              <p:nvPr/>
            </p:nvSpPr>
            <p:spPr>
              <a:xfrm>
                <a:off x="3647" y="1114"/>
                <a:ext cx="1" cy="29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7369" name="任意多边形 217368"/>
              <p:cNvSpPr/>
              <p:nvPr/>
            </p:nvSpPr>
            <p:spPr>
              <a:xfrm>
                <a:off x="3598" y="1356"/>
                <a:ext cx="85" cy="84"/>
              </a:xfrm>
              <a:custGeom>
                <a:avLst/>
                <a:gdLst/>
                <a:ahLst/>
                <a:cxnLst/>
                <a:pathLst>
                  <a:path w="85" h="84">
                    <a:moveTo>
                      <a:pt x="0" y="0"/>
                    </a:moveTo>
                    <a:lnTo>
                      <a:pt x="49" y="84"/>
                    </a:lnTo>
                    <a:lnTo>
                      <a:pt x="85" y="0"/>
                    </a:lnTo>
                    <a:lnTo>
                      <a:pt x="49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17370" name="直接连接符 217369"/>
            <p:cNvSpPr/>
            <p:nvPr/>
          </p:nvSpPr>
          <p:spPr>
            <a:xfrm>
              <a:off x="2403" y="2867"/>
              <a:ext cx="1" cy="13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7371" name="组合 217370"/>
            <p:cNvGrpSpPr/>
            <p:nvPr/>
          </p:nvGrpSpPr>
          <p:grpSpPr>
            <a:xfrm>
              <a:off x="2524" y="3640"/>
              <a:ext cx="1256" cy="568"/>
              <a:chOff x="2524" y="3640"/>
              <a:chExt cx="1256" cy="568"/>
            </a:xfrm>
          </p:grpSpPr>
          <p:grpSp>
            <p:nvGrpSpPr>
              <p:cNvPr id="217372" name="组合 217371"/>
              <p:cNvGrpSpPr/>
              <p:nvPr/>
            </p:nvGrpSpPr>
            <p:grpSpPr>
              <a:xfrm>
                <a:off x="3321" y="3640"/>
                <a:ext cx="181" cy="206"/>
                <a:chOff x="3321" y="3640"/>
                <a:chExt cx="181" cy="206"/>
              </a:xfrm>
            </p:grpSpPr>
            <p:sp>
              <p:nvSpPr>
                <p:cNvPr id="217373" name="直接连接符 217372"/>
                <p:cNvSpPr/>
                <p:nvPr/>
              </p:nvSpPr>
              <p:spPr>
                <a:xfrm flipV="1">
                  <a:off x="3321" y="3664"/>
                  <a:ext cx="169" cy="18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74" name="任意多边形 217373"/>
                <p:cNvSpPr/>
                <p:nvPr/>
              </p:nvSpPr>
              <p:spPr>
                <a:xfrm>
                  <a:off x="3442" y="3640"/>
                  <a:ext cx="60" cy="73"/>
                </a:xfrm>
                <a:custGeom>
                  <a:avLst/>
                  <a:gdLst/>
                  <a:ahLst/>
                  <a:cxnLst/>
                  <a:pathLst>
                    <a:path w="60" h="73">
                      <a:moveTo>
                        <a:pt x="48" y="73"/>
                      </a:moveTo>
                      <a:lnTo>
                        <a:pt x="60" y="0"/>
                      </a:lnTo>
                      <a:lnTo>
                        <a:pt x="0" y="36"/>
                      </a:lnTo>
                      <a:lnTo>
                        <a:pt x="4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17375" name="组合 217374"/>
              <p:cNvGrpSpPr/>
              <p:nvPr/>
            </p:nvGrpSpPr>
            <p:grpSpPr>
              <a:xfrm>
                <a:off x="2524" y="3882"/>
                <a:ext cx="1256" cy="326"/>
                <a:chOff x="2524" y="3882"/>
                <a:chExt cx="1256" cy="326"/>
              </a:xfrm>
            </p:grpSpPr>
            <p:grpSp>
              <p:nvGrpSpPr>
                <p:cNvPr id="217376" name="组合 217375"/>
                <p:cNvGrpSpPr/>
                <p:nvPr/>
              </p:nvGrpSpPr>
              <p:grpSpPr>
                <a:xfrm>
                  <a:off x="2524" y="3882"/>
                  <a:ext cx="1256" cy="326"/>
                  <a:chOff x="2524" y="3882"/>
                  <a:chExt cx="1256" cy="326"/>
                </a:xfrm>
              </p:grpSpPr>
              <p:sp>
                <p:nvSpPr>
                  <p:cNvPr id="217377" name="任意多边形 217376"/>
                  <p:cNvSpPr/>
                  <p:nvPr/>
                </p:nvSpPr>
                <p:spPr>
                  <a:xfrm>
                    <a:off x="2524" y="3930"/>
                    <a:ext cx="1256" cy="278"/>
                  </a:xfrm>
                  <a:custGeom>
                    <a:avLst/>
                    <a:gdLst/>
                    <a:ahLst/>
                    <a:cxnLst/>
                    <a:pathLst>
                      <a:path w="1256" h="278">
                        <a:moveTo>
                          <a:pt x="314" y="0"/>
                        </a:moveTo>
                        <a:lnTo>
                          <a:pt x="0" y="278"/>
                        </a:lnTo>
                        <a:lnTo>
                          <a:pt x="942" y="278"/>
                        </a:lnTo>
                        <a:lnTo>
                          <a:pt x="1256" y="0"/>
                        </a:lnTo>
                        <a:lnTo>
                          <a:pt x="314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17378" name="任意多边形 217377"/>
                  <p:cNvSpPr/>
                  <p:nvPr/>
                </p:nvSpPr>
                <p:spPr>
                  <a:xfrm>
                    <a:off x="2524" y="3882"/>
                    <a:ext cx="1256" cy="278"/>
                  </a:xfrm>
                  <a:custGeom>
                    <a:avLst/>
                    <a:gdLst/>
                    <a:ahLst/>
                    <a:cxnLst/>
                    <a:pathLst>
                      <a:path w="1256" h="278">
                        <a:moveTo>
                          <a:pt x="314" y="0"/>
                        </a:moveTo>
                        <a:lnTo>
                          <a:pt x="0" y="278"/>
                        </a:lnTo>
                        <a:lnTo>
                          <a:pt x="942" y="278"/>
                        </a:lnTo>
                        <a:lnTo>
                          <a:pt x="1256" y="0"/>
                        </a:lnTo>
                        <a:lnTo>
                          <a:pt x="3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17379" name="直接连接符 217378"/>
                <p:cNvSpPr/>
                <p:nvPr/>
              </p:nvSpPr>
              <p:spPr>
                <a:xfrm>
                  <a:off x="3768" y="3882"/>
                  <a:ext cx="1" cy="4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80" name="直接连接符 217379"/>
                <p:cNvSpPr/>
                <p:nvPr/>
              </p:nvSpPr>
              <p:spPr>
                <a:xfrm>
                  <a:off x="3454" y="4148"/>
                  <a:ext cx="1" cy="4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81" name="直接连接符 217380"/>
                <p:cNvSpPr/>
                <p:nvPr/>
              </p:nvSpPr>
              <p:spPr>
                <a:xfrm>
                  <a:off x="2524" y="4136"/>
                  <a:ext cx="1" cy="4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17382" name="直接连接符 217381"/>
            <p:cNvSpPr/>
            <p:nvPr/>
          </p:nvSpPr>
          <p:spPr>
            <a:xfrm>
              <a:off x="4480" y="2274"/>
              <a:ext cx="12" cy="3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7383" name="组合 217382"/>
            <p:cNvGrpSpPr/>
            <p:nvPr/>
          </p:nvGrpSpPr>
          <p:grpSpPr>
            <a:xfrm>
              <a:off x="4021" y="3616"/>
              <a:ext cx="664" cy="411"/>
              <a:chOff x="4021" y="3616"/>
              <a:chExt cx="664" cy="411"/>
            </a:xfrm>
          </p:grpSpPr>
          <p:grpSp>
            <p:nvGrpSpPr>
              <p:cNvPr id="217384" name="组合 217383"/>
              <p:cNvGrpSpPr/>
              <p:nvPr/>
            </p:nvGrpSpPr>
            <p:grpSpPr>
              <a:xfrm>
                <a:off x="4021" y="3870"/>
                <a:ext cx="664" cy="157"/>
                <a:chOff x="4021" y="3870"/>
                <a:chExt cx="664" cy="157"/>
              </a:xfrm>
            </p:grpSpPr>
            <p:sp>
              <p:nvSpPr>
                <p:cNvPr id="217385" name="任意多边形 217384"/>
                <p:cNvSpPr/>
                <p:nvPr/>
              </p:nvSpPr>
              <p:spPr>
                <a:xfrm>
                  <a:off x="4021" y="3870"/>
                  <a:ext cx="664" cy="157"/>
                </a:xfrm>
                <a:custGeom>
                  <a:avLst/>
                  <a:gdLst/>
                  <a:ahLst/>
                  <a:cxnLst/>
                  <a:pathLst>
                    <a:path w="664" h="157">
                      <a:moveTo>
                        <a:pt x="36" y="0"/>
                      </a:moveTo>
                      <a:lnTo>
                        <a:pt x="0" y="36"/>
                      </a:lnTo>
                      <a:lnTo>
                        <a:pt x="0" y="157"/>
                      </a:lnTo>
                      <a:lnTo>
                        <a:pt x="628" y="157"/>
                      </a:lnTo>
                      <a:lnTo>
                        <a:pt x="664" y="121"/>
                      </a:lnTo>
                      <a:lnTo>
                        <a:pt x="664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386" name="任意多边形 217385"/>
                <p:cNvSpPr/>
                <p:nvPr/>
              </p:nvSpPr>
              <p:spPr>
                <a:xfrm>
                  <a:off x="4021" y="3870"/>
                  <a:ext cx="664" cy="36"/>
                </a:xfrm>
                <a:custGeom>
                  <a:avLst/>
                  <a:gdLst/>
                  <a:ahLst/>
                  <a:cxnLst/>
                  <a:pathLst>
                    <a:path w="664" h="36">
                      <a:moveTo>
                        <a:pt x="0" y="36"/>
                      </a:moveTo>
                      <a:lnTo>
                        <a:pt x="628" y="36"/>
                      </a:lnTo>
                      <a:lnTo>
                        <a:pt x="664" y="0"/>
                      </a:lnTo>
                      <a:lnTo>
                        <a:pt x="36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387" name="任意多边形 217386"/>
                <p:cNvSpPr/>
                <p:nvPr/>
              </p:nvSpPr>
              <p:spPr>
                <a:xfrm>
                  <a:off x="4649" y="3870"/>
                  <a:ext cx="36" cy="157"/>
                </a:xfrm>
                <a:custGeom>
                  <a:avLst/>
                  <a:gdLst/>
                  <a:ahLst/>
                  <a:cxnLst/>
                  <a:pathLst>
                    <a:path w="36" h="157">
                      <a:moveTo>
                        <a:pt x="0" y="36"/>
                      </a:moveTo>
                      <a:lnTo>
                        <a:pt x="36" y="0"/>
                      </a:lnTo>
                      <a:lnTo>
                        <a:pt x="36" y="121"/>
                      </a:lnTo>
                      <a:lnTo>
                        <a:pt x="0" y="157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DCDCD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388" name="任意多边形 217387"/>
                <p:cNvSpPr/>
                <p:nvPr/>
              </p:nvSpPr>
              <p:spPr>
                <a:xfrm>
                  <a:off x="4021" y="3870"/>
                  <a:ext cx="664" cy="157"/>
                </a:xfrm>
                <a:custGeom>
                  <a:avLst/>
                  <a:gdLst/>
                  <a:ahLst/>
                  <a:cxnLst/>
                  <a:pathLst>
                    <a:path w="55" h="13">
                      <a:moveTo>
                        <a:pt x="3" y="0"/>
                      </a:moveTo>
                      <a:lnTo>
                        <a:pt x="0" y="3"/>
                      </a:lnTo>
                      <a:lnTo>
                        <a:pt x="0" y="13"/>
                      </a:lnTo>
                      <a:lnTo>
                        <a:pt x="52" y="13"/>
                      </a:lnTo>
                      <a:lnTo>
                        <a:pt x="55" y="10"/>
                      </a:lnTo>
                      <a:lnTo>
                        <a:pt x="5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389" name="任意多边形 217388"/>
                <p:cNvSpPr/>
                <p:nvPr/>
              </p:nvSpPr>
              <p:spPr>
                <a:xfrm>
                  <a:off x="4021" y="3870"/>
                  <a:ext cx="664" cy="36"/>
                </a:xfrm>
                <a:custGeom>
                  <a:avLst/>
                  <a:gdLst/>
                  <a:ahLst/>
                  <a:cxnLst/>
                  <a:pathLst>
                    <a:path w="55" h="3">
                      <a:moveTo>
                        <a:pt x="0" y="3"/>
                      </a:moveTo>
                      <a:lnTo>
                        <a:pt x="52" y="3"/>
                      </a:lnTo>
                      <a:lnTo>
                        <a:pt x="55" y="0"/>
                      </a:ln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17390" name="直接连接符 217389"/>
                <p:cNvSpPr/>
                <p:nvPr/>
              </p:nvSpPr>
              <p:spPr>
                <a:xfrm>
                  <a:off x="4649" y="3906"/>
                  <a:ext cx="1" cy="121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7391" name="组合 217390"/>
              <p:cNvGrpSpPr/>
              <p:nvPr/>
            </p:nvGrpSpPr>
            <p:grpSpPr>
              <a:xfrm>
                <a:off x="4420" y="3616"/>
                <a:ext cx="84" cy="230"/>
                <a:chOff x="4420" y="3616"/>
                <a:chExt cx="84" cy="230"/>
              </a:xfrm>
            </p:grpSpPr>
            <p:sp>
              <p:nvSpPr>
                <p:cNvPr id="217392" name="直接连接符 217391"/>
                <p:cNvSpPr/>
                <p:nvPr/>
              </p:nvSpPr>
              <p:spPr>
                <a:xfrm flipV="1">
                  <a:off x="4420" y="3652"/>
                  <a:ext cx="48" cy="19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393" name="任意多边形 217392"/>
                <p:cNvSpPr/>
                <p:nvPr/>
              </p:nvSpPr>
              <p:spPr>
                <a:xfrm>
                  <a:off x="4444" y="3616"/>
                  <a:ext cx="60" cy="72"/>
                </a:xfrm>
                <a:custGeom>
                  <a:avLst/>
                  <a:gdLst/>
                  <a:ahLst/>
                  <a:cxnLst/>
                  <a:pathLst>
                    <a:path w="60" h="72">
                      <a:moveTo>
                        <a:pt x="60" y="72"/>
                      </a:moveTo>
                      <a:lnTo>
                        <a:pt x="48" y="0"/>
                      </a:lnTo>
                      <a:lnTo>
                        <a:pt x="0" y="48"/>
                      </a:lnTo>
                      <a:lnTo>
                        <a:pt x="6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17394" name="组合 217393"/>
            <p:cNvGrpSpPr/>
            <p:nvPr/>
          </p:nvGrpSpPr>
          <p:grpSpPr>
            <a:xfrm>
              <a:off x="4770" y="1112"/>
              <a:ext cx="603" cy="298"/>
              <a:chOff x="4734" y="776"/>
              <a:chExt cx="603" cy="298"/>
            </a:xfrm>
          </p:grpSpPr>
          <p:sp>
            <p:nvSpPr>
              <p:cNvPr id="217395" name="矩形 217394"/>
              <p:cNvSpPr/>
              <p:nvPr/>
            </p:nvSpPr>
            <p:spPr>
              <a:xfrm>
                <a:off x="4734" y="812"/>
                <a:ext cx="277" cy="157"/>
              </a:xfrm>
              <a:prstGeom prst="rect">
                <a:avLst/>
              </a:prstGeom>
              <a:solidFill>
                <a:srgbClr val="FFCCFF">
                  <a:alpha val="50000"/>
                </a:srgbClr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396" name="矩形 217395"/>
              <p:cNvSpPr/>
              <p:nvPr/>
            </p:nvSpPr>
            <p:spPr>
              <a:xfrm>
                <a:off x="5060" y="776"/>
                <a:ext cx="277" cy="229"/>
              </a:xfrm>
              <a:prstGeom prst="rect">
                <a:avLst/>
              </a:prstGeom>
              <a:solidFill>
                <a:srgbClr val="FFCCFF">
                  <a:alpha val="5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397" name="矩形 217396"/>
              <p:cNvSpPr/>
              <p:nvPr/>
            </p:nvSpPr>
            <p:spPr>
              <a:xfrm>
                <a:off x="5120" y="825"/>
                <a:ext cx="201" cy="249"/>
              </a:xfrm>
              <a:prstGeom prst="rect">
                <a:avLst/>
              </a:prstGeom>
              <a:solidFill>
                <a:srgbClr val="FFCCFF">
                  <a:alpha val="50000"/>
                </a:srgbClr>
              </a:solidFill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0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销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7398" name="组合 217397"/>
            <p:cNvGrpSpPr/>
            <p:nvPr/>
          </p:nvGrpSpPr>
          <p:grpSpPr>
            <a:xfrm>
              <a:off x="4770" y="1414"/>
              <a:ext cx="615" cy="287"/>
              <a:chOff x="4734" y="1078"/>
              <a:chExt cx="615" cy="287"/>
            </a:xfrm>
          </p:grpSpPr>
          <p:sp>
            <p:nvSpPr>
              <p:cNvPr id="217399" name="矩形 217398"/>
              <p:cNvSpPr/>
              <p:nvPr/>
            </p:nvSpPr>
            <p:spPr>
              <a:xfrm>
                <a:off x="4734" y="1114"/>
                <a:ext cx="277" cy="157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400" name="矩形 217399"/>
              <p:cNvSpPr/>
              <p:nvPr/>
            </p:nvSpPr>
            <p:spPr>
              <a:xfrm>
                <a:off x="5072" y="1078"/>
                <a:ext cx="277" cy="229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401" name="矩形 217400"/>
              <p:cNvSpPr/>
              <p:nvPr/>
            </p:nvSpPr>
            <p:spPr>
              <a:xfrm>
                <a:off x="5132" y="1116"/>
                <a:ext cx="202" cy="249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20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产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7402" name="组合 217401"/>
            <p:cNvGrpSpPr/>
            <p:nvPr/>
          </p:nvGrpSpPr>
          <p:grpSpPr>
            <a:xfrm>
              <a:off x="4770" y="1728"/>
              <a:ext cx="603" cy="261"/>
              <a:chOff x="4734" y="1392"/>
              <a:chExt cx="603" cy="261"/>
            </a:xfrm>
          </p:grpSpPr>
          <p:sp>
            <p:nvSpPr>
              <p:cNvPr id="217403" name="矩形 217402"/>
              <p:cNvSpPr/>
              <p:nvPr/>
            </p:nvSpPr>
            <p:spPr>
              <a:xfrm>
                <a:off x="4734" y="1416"/>
                <a:ext cx="277" cy="157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404" name="矩形 217403"/>
              <p:cNvSpPr/>
              <p:nvPr/>
            </p:nvSpPr>
            <p:spPr>
              <a:xfrm>
                <a:off x="5072" y="1392"/>
                <a:ext cx="265" cy="218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7405" name="矩形 217404"/>
              <p:cNvSpPr/>
              <p:nvPr/>
            </p:nvSpPr>
            <p:spPr>
              <a:xfrm>
                <a:off x="5131" y="1428"/>
                <a:ext cx="181" cy="225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r>
                  <a:rPr lang="zh-CN" altLang="en-US" sz="18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供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7406" name="直接连接符 217405"/>
            <p:cNvSpPr/>
            <p:nvPr/>
          </p:nvSpPr>
          <p:spPr>
            <a:xfrm>
              <a:off x="1703" y="3918"/>
              <a:ext cx="1" cy="15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407" name="直接连接符 217406"/>
            <p:cNvSpPr/>
            <p:nvPr/>
          </p:nvSpPr>
          <p:spPr>
            <a:xfrm>
              <a:off x="1473" y="3676"/>
              <a:ext cx="4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408" name="直接连接符 217407"/>
            <p:cNvSpPr/>
            <p:nvPr/>
          </p:nvSpPr>
          <p:spPr>
            <a:xfrm>
              <a:off x="2137" y="1017"/>
              <a:ext cx="1" cy="24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7409" name="组合 217408"/>
            <p:cNvGrpSpPr/>
            <p:nvPr/>
          </p:nvGrpSpPr>
          <p:grpSpPr>
            <a:xfrm>
              <a:off x="3140" y="3169"/>
              <a:ext cx="1594" cy="435"/>
              <a:chOff x="3140" y="3169"/>
              <a:chExt cx="1594" cy="435"/>
            </a:xfrm>
          </p:grpSpPr>
          <p:grpSp>
            <p:nvGrpSpPr>
              <p:cNvPr id="217410" name="组合 217409"/>
              <p:cNvGrpSpPr/>
              <p:nvPr/>
            </p:nvGrpSpPr>
            <p:grpSpPr>
              <a:xfrm>
                <a:off x="3574" y="3169"/>
                <a:ext cx="495" cy="181"/>
                <a:chOff x="3574" y="3169"/>
                <a:chExt cx="495" cy="181"/>
              </a:xfrm>
            </p:grpSpPr>
            <p:sp>
              <p:nvSpPr>
                <p:cNvPr id="217411" name="直接连接符 217410"/>
                <p:cNvSpPr/>
                <p:nvPr/>
              </p:nvSpPr>
              <p:spPr>
                <a:xfrm flipV="1">
                  <a:off x="3574" y="3193"/>
                  <a:ext cx="459" cy="15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412" name="任意多边形 217411"/>
                <p:cNvSpPr/>
                <p:nvPr/>
              </p:nvSpPr>
              <p:spPr>
                <a:xfrm>
                  <a:off x="4009" y="3169"/>
                  <a:ext cx="60" cy="60"/>
                </a:xfrm>
                <a:custGeom>
                  <a:avLst/>
                  <a:gdLst/>
                  <a:ahLst/>
                  <a:cxnLst/>
                  <a:pathLst>
                    <a:path w="60" h="60">
                      <a:moveTo>
                        <a:pt x="12" y="60"/>
                      </a:moveTo>
                      <a:lnTo>
                        <a:pt x="60" y="0"/>
                      </a:lnTo>
                      <a:lnTo>
                        <a:pt x="0" y="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17413" name="组合 217412"/>
              <p:cNvGrpSpPr/>
              <p:nvPr/>
            </p:nvGrpSpPr>
            <p:grpSpPr>
              <a:xfrm>
                <a:off x="4432" y="3169"/>
                <a:ext cx="84" cy="241"/>
                <a:chOff x="4432" y="3169"/>
                <a:chExt cx="84" cy="241"/>
              </a:xfrm>
            </p:grpSpPr>
            <p:sp>
              <p:nvSpPr>
                <p:cNvPr id="217414" name="直接连接符 217413"/>
                <p:cNvSpPr/>
                <p:nvPr/>
              </p:nvSpPr>
              <p:spPr>
                <a:xfrm flipH="1" flipV="1">
                  <a:off x="4456" y="3205"/>
                  <a:ext cx="60" cy="205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415" name="任意多边形 217414"/>
                <p:cNvSpPr/>
                <p:nvPr/>
              </p:nvSpPr>
              <p:spPr>
                <a:xfrm>
                  <a:off x="4432" y="3169"/>
                  <a:ext cx="60" cy="60"/>
                </a:xfrm>
                <a:custGeom>
                  <a:avLst/>
                  <a:gdLst/>
                  <a:ahLst/>
                  <a:cxnLst/>
                  <a:pathLst>
                    <a:path w="60" h="60">
                      <a:moveTo>
                        <a:pt x="60" y="48"/>
                      </a:move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60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17416" name="组合 217415"/>
              <p:cNvGrpSpPr/>
              <p:nvPr/>
            </p:nvGrpSpPr>
            <p:grpSpPr>
              <a:xfrm>
                <a:off x="3140" y="3386"/>
                <a:ext cx="1594" cy="218"/>
                <a:chOff x="3140" y="3386"/>
                <a:chExt cx="1594" cy="218"/>
              </a:xfrm>
            </p:grpSpPr>
            <p:grpSp>
              <p:nvGrpSpPr>
                <p:cNvPr id="217417" name="组合 217416"/>
                <p:cNvGrpSpPr/>
                <p:nvPr/>
              </p:nvGrpSpPr>
              <p:grpSpPr>
                <a:xfrm>
                  <a:off x="3140" y="3386"/>
                  <a:ext cx="748" cy="206"/>
                  <a:chOff x="3140" y="3386"/>
                  <a:chExt cx="748" cy="206"/>
                </a:xfrm>
              </p:grpSpPr>
              <p:sp>
                <p:nvSpPr>
                  <p:cNvPr id="217418" name="任意多边形 217417"/>
                  <p:cNvSpPr/>
                  <p:nvPr/>
                </p:nvSpPr>
                <p:spPr>
                  <a:xfrm>
                    <a:off x="3140" y="3423"/>
                    <a:ext cx="748" cy="169"/>
                  </a:xfrm>
                  <a:custGeom>
                    <a:avLst/>
                    <a:gdLst/>
                    <a:ahLst/>
                    <a:cxnLst/>
                    <a:pathLst>
                      <a:path w="748" h="169">
                        <a:moveTo>
                          <a:pt x="193" y="0"/>
                        </a:moveTo>
                        <a:lnTo>
                          <a:pt x="0" y="169"/>
                        </a:lnTo>
                        <a:lnTo>
                          <a:pt x="567" y="169"/>
                        </a:lnTo>
                        <a:lnTo>
                          <a:pt x="748" y="0"/>
                        </a:lnTo>
                        <a:lnTo>
                          <a:pt x="193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17419" name="任意多边形 217418"/>
                  <p:cNvSpPr/>
                  <p:nvPr/>
                </p:nvSpPr>
                <p:spPr>
                  <a:xfrm>
                    <a:off x="3140" y="3386"/>
                    <a:ext cx="748" cy="182"/>
                  </a:xfrm>
                  <a:custGeom>
                    <a:avLst/>
                    <a:gdLst/>
                    <a:ahLst/>
                    <a:cxnLst/>
                    <a:pathLst>
                      <a:path w="748" h="182">
                        <a:moveTo>
                          <a:pt x="193" y="0"/>
                        </a:moveTo>
                        <a:lnTo>
                          <a:pt x="0" y="182"/>
                        </a:lnTo>
                        <a:lnTo>
                          <a:pt x="567" y="182"/>
                        </a:lnTo>
                        <a:lnTo>
                          <a:pt x="748" y="0"/>
                        </a:ln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217420" name="直接连接符 217419"/>
                <p:cNvSpPr/>
                <p:nvPr/>
              </p:nvSpPr>
              <p:spPr>
                <a:xfrm flipV="1">
                  <a:off x="3707" y="3580"/>
                  <a:ext cx="1" cy="24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7421" name="直接连接符 217420"/>
                <p:cNvSpPr/>
                <p:nvPr/>
              </p:nvSpPr>
              <p:spPr>
                <a:xfrm>
                  <a:off x="3888" y="3398"/>
                  <a:ext cx="12" cy="3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17422" name="组合 217421"/>
                <p:cNvGrpSpPr/>
                <p:nvPr/>
              </p:nvGrpSpPr>
              <p:grpSpPr>
                <a:xfrm>
                  <a:off x="4130" y="3410"/>
                  <a:ext cx="604" cy="182"/>
                  <a:chOff x="4130" y="3410"/>
                  <a:chExt cx="604" cy="182"/>
                </a:xfrm>
              </p:grpSpPr>
              <p:grpSp>
                <p:nvGrpSpPr>
                  <p:cNvPr id="217423" name="组合 217422"/>
                  <p:cNvGrpSpPr/>
                  <p:nvPr/>
                </p:nvGrpSpPr>
                <p:grpSpPr>
                  <a:xfrm>
                    <a:off x="4130" y="3543"/>
                    <a:ext cx="519" cy="49"/>
                    <a:chOff x="4130" y="3543"/>
                    <a:chExt cx="519" cy="49"/>
                  </a:xfrm>
                </p:grpSpPr>
                <p:sp>
                  <p:nvSpPr>
                    <p:cNvPr id="217424" name="任意多边形 217423"/>
                    <p:cNvSpPr/>
                    <p:nvPr/>
                  </p:nvSpPr>
                  <p:spPr>
                    <a:xfrm>
                      <a:off x="4130" y="3543"/>
                      <a:ext cx="519" cy="49"/>
                    </a:xfrm>
                    <a:custGeom>
                      <a:avLst/>
                      <a:gdLst/>
                      <a:ahLst/>
                      <a:cxnLst/>
                      <a:pathLst>
                        <a:path w="519" h="49">
                          <a:moveTo>
                            <a:pt x="12" y="0"/>
                          </a:moveTo>
                          <a:lnTo>
                            <a:pt x="0" y="13"/>
                          </a:lnTo>
                          <a:lnTo>
                            <a:pt x="0" y="49"/>
                          </a:lnTo>
                          <a:lnTo>
                            <a:pt x="507" y="49"/>
                          </a:lnTo>
                          <a:lnTo>
                            <a:pt x="519" y="37"/>
                          </a:lnTo>
                          <a:lnTo>
                            <a:pt x="519" y="0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25" name="任意多边形 217424"/>
                    <p:cNvSpPr/>
                    <p:nvPr/>
                  </p:nvSpPr>
                  <p:spPr>
                    <a:xfrm>
                      <a:off x="4130" y="3543"/>
                      <a:ext cx="519" cy="13"/>
                    </a:xfrm>
                    <a:custGeom>
                      <a:avLst/>
                      <a:gdLst/>
                      <a:ahLst/>
                      <a:cxnLst/>
                      <a:pathLst>
                        <a:path w="519" h="13">
                          <a:moveTo>
                            <a:pt x="0" y="13"/>
                          </a:moveTo>
                          <a:lnTo>
                            <a:pt x="507" y="13"/>
                          </a:lnTo>
                          <a:lnTo>
                            <a:pt x="519" y="0"/>
                          </a:lnTo>
                          <a:lnTo>
                            <a:pt x="12" y="0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26" name="任意多边形 217425"/>
                    <p:cNvSpPr/>
                    <p:nvPr/>
                  </p:nvSpPr>
                  <p:spPr>
                    <a:xfrm>
                      <a:off x="4637" y="3543"/>
                      <a:ext cx="12" cy="49"/>
                    </a:xfrm>
                    <a:custGeom>
                      <a:avLst/>
                      <a:gdLst/>
                      <a:ahLst/>
                      <a:cxnLst/>
                      <a:pathLst>
                        <a:path w="12" h="49">
                          <a:moveTo>
                            <a:pt x="0" y="13"/>
                          </a:moveTo>
                          <a:lnTo>
                            <a:pt x="12" y="0"/>
                          </a:lnTo>
                          <a:lnTo>
                            <a:pt x="12" y="37"/>
                          </a:lnTo>
                          <a:lnTo>
                            <a:pt x="0" y="49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27" name="任意多边形 217426"/>
                    <p:cNvSpPr/>
                    <p:nvPr/>
                  </p:nvSpPr>
                  <p:spPr>
                    <a:xfrm>
                      <a:off x="4130" y="3543"/>
                      <a:ext cx="519" cy="49"/>
                    </a:xfrm>
                    <a:custGeom>
                      <a:avLst/>
                      <a:gdLst/>
                      <a:ahLst/>
                      <a:cxnLst/>
                      <a:pathLst>
                        <a:path w="43" h="4">
                          <a:moveTo>
                            <a:pt x="1" y="0"/>
                          </a:moveTo>
                          <a:lnTo>
                            <a:pt x="0" y="1"/>
                          </a:lnTo>
                          <a:lnTo>
                            <a:pt x="0" y="4"/>
                          </a:lnTo>
                          <a:lnTo>
                            <a:pt x="42" y="4"/>
                          </a:lnTo>
                          <a:lnTo>
                            <a:pt x="43" y="3"/>
                          </a:lnTo>
                          <a:lnTo>
                            <a:pt x="43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28" name="任意多边形 217427"/>
                    <p:cNvSpPr/>
                    <p:nvPr/>
                  </p:nvSpPr>
                  <p:spPr>
                    <a:xfrm>
                      <a:off x="4130" y="3543"/>
                      <a:ext cx="519" cy="13"/>
                    </a:xfrm>
                    <a:custGeom>
                      <a:avLst/>
                      <a:gdLst/>
                      <a:ahLst/>
                      <a:cxnLst/>
                      <a:pathLst>
                        <a:path w="43" h="1">
                          <a:moveTo>
                            <a:pt x="0" y="1"/>
                          </a:moveTo>
                          <a:lnTo>
                            <a:pt x="42" y="1"/>
                          </a:lnTo>
                          <a:lnTo>
                            <a:pt x="43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29" name="直接连接符 217428"/>
                    <p:cNvSpPr/>
                    <p:nvPr/>
                  </p:nvSpPr>
                  <p:spPr>
                    <a:xfrm>
                      <a:off x="4637" y="3556"/>
                      <a:ext cx="1" cy="3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7430" name="组合 217429"/>
                  <p:cNvGrpSpPr/>
                  <p:nvPr/>
                </p:nvGrpSpPr>
                <p:grpSpPr>
                  <a:xfrm>
                    <a:off x="4226" y="3410"/>
                    <a:ext cx="508" cy="49"/>
                    <a:chOff x="4226" y="3410"/>
                    <a:chExt cx="508" cy="49"/>
                  </a:xfrm>
                </p:grpSpPr>
                <p:sp>
                  <p:nvSpPr>
                    <p:cNvPr id="217431" name="任意多边形 217430"/>
                    <p:cNvSpPr/>
                    <p:nvPr/>
                  </p:nvSpPr>
                  <p:spPr>
                    <a:xfrm>
                      <a:off x="4226" y="3410"/>
                      <a:ext cx="508" cy="49"/>
                    </a:xfrm>
                    <a:custGeom>
                      <a:avLst/>
                      <a:gdLst/>
                      <a:ahLst/>
                      <a:cxnLst/>
                      <a:pathLst>
                        <a:path w="508" h="49">
                          <a:moveTo>
                            <a:pt x="12" y="0"/>
                          </a:moveTo>
                          <a:lnTo>
                            <a:pt x="0" y="13"/>
                          </a:lnTo>
                          <a:lnTo>
                            <a:pt x="0" y="49"/>
                          </a:lnTo>
                          <a:lnTo>
                            <a:pt x="496" y="49"/>
                          </a:lnTo>
                          <a:lnTo>
                            <a:pt x="508" y="37"/>
                          </a:lnTo>
                          <a:lnTo>
                            <a:pt x="508" y="0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32" name="任意多边形 217431"/>
                    <p:cNvSpPr/>
                    <p:nvPr/>
                  </p:nvSpPr>
                  <p:spPr>
                    <a:xfrm>
                      <a:off x="4226" y="3410"/>
                      <a:ext cx="508" cy="13"/>
                    </a:xfrm>
                    <a:custGeom>
                      <a:avLst/>
                      <a:gdLst/>
                      <a:ahLst/>
                      <a:cxnLst/>
                      <a:pathLst>
                        <a:path w="508" h="13">
                          <a:moveTo>
                            <a:pt x="0" y="13"/>
                          </a:moveTo>
                          <a:lnTo>
                            <a:pt x="496" y="13"/>
                          </a:lnTo>
                          <a:lnTo>
                            <a:pt x="508" y="0"/>
                          </a:lnTo>
                          <a:lnTo>
                            <a:pt x="12" y="0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33" name="任意多边形 217432"/>
                    <p:cNvSpPr/>
                    <p:nvPr/>
                  </p:nvSpPr>
                  <p:spPr>
                    <a:xfrm>
                      <a:off x="4722" y="3410"/>
                      <a:ext cx="12" cy="49"/>
                    </a:xfrm>
                    <a:custGeom>
                      <a:avLst/>
                      <a:gdLst/>
                      <a:ahLst/>
                      <a:cxnLst/>
                      <a:pathLst>
                        <a:path w="12" h="49">
                          <a:moveTo>
                            <a:pt x="0" y="13"/>
                          </a:moveTo>
                          <a:lnTo>
                            <a:pt x="12" y="0"/>
                          </a:lnTo>
                          <a:lnTo>
                            <a:pt x="12" y="37"/>
                          </a:lnTo>
                          <a:lnTo>
                            <a:pt x="0" y="49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CDCDCD"/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34" name="任意多边形 217433"/>
                    <p:cNvSpPr/>
                    <p:nvPr/>
                  </p:nvSpPr>
                  <p:spPr>
                    <a:xfrm>
                      <a:off x="4226" y="3410"/>
                      <a:ext cx="508" cy="49"/>
                    </a:xfrm>
                    <a:custGeom>
                      <a:avLst/>
                      <a:gdLst/>
                      <a:ahLst/>
                      <a:cxnLst/>
                      <a:pathLst>
                        <a:path w="42" h="4">
                          <a:moveTo>
                            <a:pt x="1" y="0"/>
                          </a:moveTo>
                          <a:lnTo>
                            <a:pt x="0" y="1"/>
                          </a:lnTo>
                          <a:lnTo>
                            <a:pt x="0" y="4"/>
                          </a:lnTo>
                          <a:lnTo>
                            <a:pt x="41" y="4"/>
                          </a:lnTo>
                          <a:lnTo>
                            <a:pt x="42" y="3"/>
                          </a:lnTo>
                          <a:lnTo>
                            <a:pt x="42" y="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35" name="任意多边形 217434"/>
                    <p:cNvSpPr/>
                    <p:nvPr/>
                  </p:nvSpPr>
                  <p:spPr>
                    <a:xfrm>
                      <a:off x="4226" y="3410"/>
                      <a:ext cx="508" cy="13"/>
                    </a:xfrm>
                    <a:custGeom>
                      <a:avLst/>
                      <a:gdLst/>
                      <a:ahLst/>
                      <a:cxnLst/>
                      <a:pathLst>
                        <a:path w="42" h="1">
                          <a:moveTo>
                            <a:pt x="0" y="1"/>
                          </a:moveTo>
                          <a:lnTo>
                            <a:pt x="41" y="1"/>
                          </a:lnTo>
                          <a:lnTo>
                            <a:pt x="42" y="0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17436" name="直接连接符 217435"/>
                    <p:cNvSpPr/>
                    <p:nvPr/>
                  </p:nvSpPr>
                  <p:spPr>
                    <a:xfrm>
                      <a:off x="4722" y="3423"/>
                      <a:ext cx="1" cy="36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7437" name="组合 217436"/>
                  <p:cNvGrpSpPr/>
                  <p:nvPr/>
                </p:nvGrpSpPr>
                <p:grpSpPr>
                  <a:xfrm>
                    <a:off x="4130" y="3423"/>
                    <a:ext cx="121" cy="120"/>
                    <a:chOff x="4130" y="3423"/>
                    <a:chExt cx="121" cy="120"/>
                  </a:xfrm>
                </p:grpSpPr>
                <p:sp>
                  <p:nvSpPr>
                    <p:cNvPr id="217438" name="直接连接符 217437"/>
                    <p:cNvSpPr/>
                    <p:nvPr/>
                  </p:nvSpPr>
                  <p:spPr>
                    <a:xfrm flipH="1">
                      <a:off x="4130" y="3423"/>
                      <a:ext cx="96" cy="120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439" name="直接连接符 217438"/>
                    <p:cNvSpPr/>
                    <p:nvPr/>
                  </p:nvSpPr>
                  <p:spPr>
                    <a:xfrm flipH="1">
                      <a:off x="4154" y="3423"/>
                      <a:ext cx="97" cy="108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217440" name="直接连接符 217439"/>
                  <p:cNvSpPr/>
                  <p:nvPr/>
                </p:nvSpPr>
                <p:spPr>
                  <a:xfrm flipH="1">
                    <a:off x="4613" y="3423"/>
                    <a:ext cx="109" cy="12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441" name="直接连接符 217440"/>
                  <p:cNvSpPr/>
                  <p:nvPr/>
                </p:nvSpPr>
                <p:spPr>
                  <a:xfrm flipH="1">
                    <a:off x="4625" y="3435"/>
                    <a:ext cx="109" cy="121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442" name="直接连接符 217441"/>
                  <p:cNvSpPr/>
                  <p:nvPr/>
                </p:nvSpPr>
                <p:spPr>
                  <a:xfrm flipH="1">
                    <a:off x="4166" y="3459"/>
                    <a:ext cx="72" cy="84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443" name="直接连接符 217442"/>
                  <p:cNvSpPr/>
                  <p:nvPr/>
                </p:nvSpPr>
                <p:spPr>
                  <a:xfrm flipH="1">
                    <a:off x="4625" y="3459"/>
                    <a:ext cx="109" cy="121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7444" name="直接连接符 217443"/>
                  <p:cNvSpPr/>
                  <p:nvPr/>
                </p:nvSpPr>
                <p:spPr>
                  <a:xfrm>
                    <a:off x="4238" y="3423"/>
                    <a:ext cx="1" cy="36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17445" name="直接连接符 217444"/>
                <p:cNvSpPr/>
                <p:nvPr/>
              </p:nvSpPr>
              <p:spPr>
                <a:xfrm>
                  <a:off x="3152" y="3556"/>
                  <a:ext cx="1" cy="3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17446" name="直接连接符 217445"/>
            <p:cNvSpPr/>
            <p:nvPr/>
          </p:nvSpPr>
          <p:spPr>
            <a:xfrm>
              <a:off x="1306" y="20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447" name="直接连接符 217446"/>
            <p:cNvSpPr/>
            <p:nvPr/>
          </p:nvSpPr>
          <p:spPr>
            <a:xfrm>
              <a:off x="912" y="2864"/>
              <a:ext cx="0" cy="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7448" name="文本框 217447"/>
            <p:cNvSpPr txBox="1"/>
            <p:nvPr/>
          </p:nvSpPr>
          <p:spPr>
            <a:xfrm>
              <a:off x="3903" y="523"/>
              <a:ext cx="1362" cy="3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产 品 结 构 树</a:t>
              </a:r>
              <a:endParaRPr lang="zh-CN" altLang="en-US" sz="1800" b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88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数据源（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4999990"/>
          </a:xfrm>
        </p:spPr>
        <p:txBody>
          <a:bodyPr>
            <a:normAutofit fontScale="25000"/>
          </a:bodyPr>
          <a:p>
            <a:r>
              <a:rPr lang="zh-CN" altLang="en-US" sz="7200"/>
              <a:t>create(a1:BOM{name:'主BOM'})                                        </a:t>
            </a:r>
            <a:endParaRPr lang="zh-CN" altLang="en-US" sz="7200"/>
          </a:p>
          <a:p>
            <a:r>
              <a:rPr lang="zh-CN" altLang="en-US" sz="7200"/>
              <a:t>create(a2:BOM{name:'整体BOM'})</a:t>
            </a:r>
            <a:endParaRPr lang="zh-CN" altLang="en-US" sz="7200"/>
          </a:p>
          <a:p>
            <a:r>
              <a:rPr lang="zh-CN" altLang="en-US" sz="7200"/>
              <a:t>create(a3:BOM{name:'生产BOM'})</a:t>
            </a:r>
            <a:endParaRPr lang="zh-CN" altLang="en-US" sz="7200"/>
          </a:p>
          <a:p>
            <a:r>
              <a:rPr lang="zh-CN" altLang="en-US" sz="7200"/>
              <a:t>create(a4:BOM{name:'原料BOM'})</a:t>
            </a:r>
            <a:endParaRPr lang="zh-CN" altLang="en-US" sz="7200"/>
          </a:p>
          <a:p>
            <a:r>
              <a:rPr lang="zh-CN" altLang="en-US" sz="7200"/>
              <a:t>create(b1:BOM1{name:'桌面'})</a:t>
            </a:r>
            <a:endParaRPr lang="zh-CN" altLang="en-US" sz="7200"/>
          </a:p>
          <a:p>
            <a:r>
              <a:rPr lang="zh-CN" altLang="en-US" sz="7200"/>
              <a:t>create(b2:BOM1{name:'四条腿'})</a:t>
            </a:r>
            <a:endParaRPr lang="zh-CN" altLang="en-US" sz="7200"/>
          </a:p>
          <a:p>
            <a:r>
              <a:rPr lang="zh-CN" altLang="en-US" sz="7200"/>
              <a:t>create(b3:BOM1{name:'制造桌面木板'})</a:t>
            </a:r>
            <a:endParaRPr lang="zh-CN" altLang="en-US" sz="7200"/>
          </a:p>
          <a:p>
            <a:r>
              <a:rPr lang="zh-CN" altLang="en-US" sz="7200"/>
              <a:t>create(b4:BOM1{name:'制造桌面的木框'})</a:t>
            </a:r>
            <a:endParaRPr lang="zh-CN" altLang="en-US" sz="7200"/>
          </a:p>
          <a:p>
            <a:r>
              <a:rPr lang="zh-CN" altLang="en-US" sz="7200"/>
              <a:t>create(b5:BOM2{name:'大木板'})</a:t>
            </a:r>
            <a:endParaRPr lang="zh-CN" altLang="en-US" sz="7200"/>
          </a:p>
          <a:p>
            <a:r>
              <a:rPr lang="zh-CN" altLang="en-US" sz="7200"/>
              <a:t>create(b6:BOM2{name:'木条类型1'})</a:t>
            </a:r>
            <a:endParaRPr lang="zh-CN" altLang="en-US" sz="7200"/>
          </a:p>
          <a:p>
            <a:r>
              <a:rPr lang="zh-CN" altLang="en-US" sz="7200"/>
              <a:t>create(b7:BOM2{name:'木条类型2'})</a:t>
            </a:r>
            <a:endParaRPr lang="zh-CN" altLang="en-US" sz="7200"/>
          </a:p>
          <a:p>
            <a:r>
              <a:rPr lang="zh-CN" altLang="en-US" sz="7200"/>
              <a:t>create(b8:BOM2{name:'钉子和胶水'})</a:t>
            </a:r>
            <a:endParaRPr lang="zh-CN" altLang="en-US" sz="7200"/>
          </a:p>
          <a:p>
            <a:endParaRPr lang="zh-CN" altLang="en-US"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28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数据源（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2240"/>
          </a:xfrm>
        </p:spPr>
        <p:txBody>
          <a:bodyPr>
            <a:normAutofit fontScale="25000"/>
          </a:bodyPr>
          <a:p>
            <a:endParaRPr lang="zh-CN" altLang="en-US"/>
          </a:p>
          <a:p>
            <a:r>
              <a:rPr lang="zh-CN" altLang="en-US" sz="6000">
                <a:sym typeface="+mn-ea"/>
              </a:rPr>
              <a:t>create(a1)&lt;-[:BELONGS_TO]-(a2)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create(a1)&lt;-[:BELONGS_TO]-(a3)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create(a1)&lt;-[:BELONGS_TO]-(a4)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create(a3)&lt;-[:BELONGS_TO]-(b1)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create(a3)&lt;-[:BELONGS_TO]-(b2)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create(b1)&lt;-[:BELONGS_TO]-(b3)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create(b1)&lt;-[:BELONGS_TO]-(b4)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create(b3)&lt;-[:BELONGS_TO]-(b5)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create(b4)&lt;-[:BELONGS_TO]-(b6)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create(b2)&lt;-[:BELONGS_TO]-(b7)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create(a2)&lt;-[:BELONGS_TO]-(a3)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create(a2)&lt;-[:BELONGS_TO]-(b8)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create(a4)&lt;-[:BELONGS_TO]-(b5)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create(a4)&lt;-[:BELONGS_TO]-(b6)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create(a4)&lt;-[:BELONGS_TO]-(b7)</a:t>
            </a:r>
            <a:endParaRPr lang="zh-CN" altLang="en-US" sz="6000"/>
          </a:p>
          <a:p>
            <a:r>
              <a:rPr lang="zh-CN" altLang="en-US" sz="6000">
                <a:sym typeface="+mn-ea"/>
              </a:rPr>
              <a:t>create(a4)&lt;-[:BELONGS_TO]-(b8)</a:t>
            </a:r>
            <a:endParaRPr lang="zh-CN" altLang="en-US" sz="6000"/>
          </a:p>
          <a:p>
            <a:endParaRPr lang="zh-CN" altLang="en-US"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查询整个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的所有组成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2190"/>
            <a:ext cx="10515600" cy="5165090"/>
          </a:xfrm>
        </p:spPr>
        <p:txBody>
          <a:bodyPr/>
          <a:p>
            <a:r>
              <a:rPr lang="zh-CN" altLang="en-US"/>
              <a:t>match p=(a:BOM{name:'主BOM'})&lt;-[:BELONGS_TO*]-() return p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1456690"/>
            <a:ext cx="10288905" cy="4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5084</Words>
  <Application>WPS 演示</Application>
  <PresentationFormat>宽屏</PresentationFormat>
  <Paragraphs>338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Calibri</vt:lpstr>
      <vt:lpstr>Arial Unicode MS</vt:lpstr>
      <vt:lpstr>Office 主题</vt:lpstr>
      <vt:lpstr>图形数据库应用</vt:lpstr>
      <vt:lpstr>什么是Cypher?</vt:lpstr>
      <vt:lpstr>Cypher的基本语法(1) </vt:lpstr>
      <vt:lpstr>Cypher的基本语法(2) </vt:lpstr>
      <vt:lpstr>Cypher的基本语法(3) </vt:lpstr>
      <vt:lpstr>BOM案例</vt:lpstr>
      <vt:lpstr>数据源（1）</vt:lpstr>
      <vt:lpstr>数据源（2）</vt:lpstr>
      <vt:lpstr>查询整个BOM的所有组成</vt:lpstr>
      <vt:lpstr>查询整体BOM的组成</vt:lpstr>
      <vt:lpstr>查询生产BOM</vt:lpstr>
      <vt:lpstr>查询原料BOM</vt:lpstr>
      <vt:lpstr>例如：想要查询大木板做了什么</vt:lpstr>
      <vt:lpstr>导入数据建立节点及关系(1)</vt:lpstr>
      <vt:lpstr>导入数据建立节点及关系(2)</vt:lpstr>
      <vt:lpstr>导入数据建立节点及关系(3)</vt:lpstr>
      <vt:lpstr>导入数据建立节点及关系(4) </vt:lpstr>
      <vt:lpstr>导入新建完成后得到的图数据库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张现增</cp:lastModifiedBy>
  <cp:revision>50</cp:revision>
  <dcterms:created xsi:type="dcterms:W3CDTF">2019-07-30T01:28:00Z</dcterms:created>
  <dcterms:modified xsi:type="dcterms:W3CDTF">2019-07-31T04:53:19Z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