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slideLayouts/slideLayout38.xml" ContentType="application/vnd.openxmlformats-officedocument.presentationml.slideLayout+xml"/>
  <Override PartName="/ppt/theme/theme28.xml" ContentType="application/vnd.openxmlformats-officedocument.theme+xml"/>
  <Override PartName="/ppt/slideLayouts/slideLayout39.xml" ContentType="application/vnd.openxmlformats-officedocument.presentationml.slideLayout+xml"/>
  <Override PartName="/ppt/theme/theme29.xml" ContentType="application/vnd.openxmlformats-officedocument.theme+xml"/>
  <Override PartName="/ppt/slideLayouts/slideLayout40.xml" ContentType="application/vnd.openxmlformats-officedocument.presentationml.slideLayout+xml"/>
  <Override PartName="/ppt/theme/theme3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  <p:sldMasterId id="2147483701" r:id="rId22"/>
    <p:sldMasterId id="2147483703" r:id="rId23"/>
    <p:sldMasterId id="2147483705" r:id="rId24"/>
    <p:sldMasterId id="2147483707" r:id="rId25"/>
    <p:sldMasterId id="2147483709" r:id="rId26"/>
    <p:sldMasterId id="2147483711" r:id="rId27"/>
    <p:sldMasterId id="2147483713" r:id="rId28"/>
    <p:sldMasterId id="2147483715" r:id="rId29"/>
    <p:sldMasterId id="2147483717" r:id="rId30"/>
  </p:sldMasterIdLst>
  <p:sldIdLst>
    <p:sldId id="259" r:id="rId31"/>
    <p:sldId id="262" r:id="rId32"/>
    <p:sldId id="265" r:id="rId33"/>
    <p:sldId id="268" r:id="rId34"/>
    <p:sldId id="345" r:id="rId35"/>
    <p:sldId id="344" r:id="rId36"/>
    <p:sldId id="271" r:id="rId37"/>
    <p:sldId id="274" r:id="rId38"/>
    <p:sldId id="277" r:id="rId39"/>
    <p:sldId id="280" r:id="rId40"/>
    <p:sldId id="283" r:id="rId41"/>
    <p:sldId id="286" r:id="rId42"/>
    <p:sldId id="289" r:id="rId43"/>
    <p:sldId id="292" r:id="rId44"/>
    <p:sldId id="295" r:id="rId45"/>
    <p:sldId id="298" r:id="rId46"/>
    <p:sldId id="301" r:id="rId47"/>
    <p:sldId id="347" r:id="rId48"/>
    <p:sldId id="348" r:id="rId49"/>
    <p:sldId id="346" r:id="rId50"/>
    <p:sldId id="304" r:id="rId51"/>
    <p:sldId id="307" r:id="rId52"/>
    <p:sldId id="310" r:id="rId53"/>
    <p:sldId id="313" r:id="rId54"/>
    <p:sldId id="316" r:id="rId55"/>
    <p:sldId id="319" r:id="rId56"/>
    <p:sldId id="322" r:id="rId57"/>
    <p:sldId id="325" r:id="rId58"/>
    <p:sldId id="328" r:id="rId59"/>
    <p:sldId id="331" r:id="rId60"/>
    <p:sldId id="334" r:id="rId61"/>
    <p:sldId id="337" r:id="rId62"/>
    <p:sldId id="340" r:id="rId63"/>
    <p:sldId id="343" r:id="rId64"/>
  </p:sldIdLst>
  <p:sldSz cx="9144000" cy="6858000" type="screen4x3"/>
  <p:notesSz cx="6858000" cy="9144000"/>
  <p:embeddedFontLst>
    <p:embeddedFont>
      <p:font typeface="OCANHT+ArialMT" charset="0"/>
      <p:regular r:id="rId65"/>
    </p:embeddedFont>
    <p:embeddedFont>
      <p:font typeface="OGINTT+ArialMT" charset="0"/>
      <p:regular r:id="rId66"/>
    </p:embeddedFont>
    <p:embeddedFont>
      <p:font typeface="ISNGON+EucrosiaUPCBold" charset="-34"/>
      <p:regular r:id="rId67"/>
    </p:embeddedFont>
    <p:embeddedFont>
      <p:font typeface="QRWUPU+EucrosiaUPCBold" charset="-34"/>
      <p:regular r:id="rId68"/>
    </p:embeddedFont>
    <p:embeddedFont>
      <p:font typeface="QKJVLM+ArialMT" charset="0"/>
      <p:regular r:id="rId69"/>
    </p:embeddedFont>
    <p:embeddedFont>
      <p:font typeface="VGVCRD+ArialMT" charset="0"/>
      <p:regular r:id="rId70"/>
    </p:embeddedFont>
    <p:embeddedFont>
      <p:font typeface="UOTPTB+EucrosiaUPCBold" charset="-34"/>
      <p:regular r:id="rId71"/>
    </p:embeddedFont>
    <p:embeddedFont>
      <p:font typeface="CRKFRI+EucrosiaUPC" charset="-34"/>
      <p:regular r:id="rId72"/>
    </p:embeddedFont>
    <p:embeddedFont>
      <p:font typeface="EDSTWJ+EucrosiaUPCBold" charset="-34"/>
      <p:regular r:id="rId73"/>
    </p:embeddedFont>
    <p:embeddedFont>
      <p:font typeface="GIFHGE+ArialMT" charset="0"/>
      <p:regular r:id="rId74"/>
    </p:embeddedFont>
    <p:embeddedFont>
      <p:font typeface="FAQAGM+ArialMT" charset="0"/>
      <p:regular r:id="rId75"/>
    </p:embeddedFont>
    <p:embeddedFont>
      <p:font typeface="CMRVME+EucrosiaUPCBold" charset="-34"/>
      <p:regular r:id="rId76"/>
    </p:embeddedFont>
    <p:embeddedFont>
      <p:font typeface="NWMNBQ+ArialMT" charset="0"/>
      <p:regular r:id="rId77"/>
    </p:embeddedFont>
    <p:embeddedFont>
      <p:font typeface="ENKMSA+ArialMT" charset="0"/>
      <p:regular r:id="rId78"/>
    </p:embeddedFont>
    <p:embeddedFont>
      <p:font typeface="QGRFRO+ArialMT" charset="0"/>
      <p:regular r:id="rId79"/>
    </p:embeddedFont>
    <p:embeddedFont>
      <p:font typeface="KUDWKR+EucrosiaUPCBold" charset="-34"/>
      <p:regular r:id="rId80"/>
    </p:embeddedFont>
    <p:embeddedFont>
      <p:font typeface="UHSITM+ArialMT" charset="0"/>
      <p:regular r:id="rId81"/>
    </p:embeddedFont>
    <p:embeddedFont>
      <p:font typeface="PUCREK+Arial-BoldMT" charset="0"/>
      <p:regular r:id="rId82"/>
    </p:embeddedFont>
    <p:embeddedFont>
      <p:font typeface="POINLD+EucrosiaUPCBold" charset="-34"/>
      <p:regular r:id="rId83"/>
    </p:embeddedFont>
    <p:embeddedFont>
      <p:font typeface="MNKLJT+EucrosiaUPC" charset="-34"/>
      <p:regular r:id="rId84"/>
    </p:embeddedFont>
    <p:embeddedFont>
      <p:font typeface="CATDMA+ArialMT" charset="0"/>
      <p:regular r:id="rId85"/>
    </p:embeddedFont>
    <p:embeddedFont>
      <p:font typeface="CEOGEH+ArialMT" charset="0"/>
      <p:regular r:id="rId86"/>
    </p:embeddedFont>
    <p:embeddedFont>
      <p:font typeface="CNADOV+Arial-BoldMT" charset="0"/>
      <p:regular r:id="rId87"/>
    </p:embeddedFont>
    <p:embeddedFont>
      <p:font typeface="AQERUK+EucrosiaUPC" charset="-34"/>
      <p:regular r:id="rId88"/>
    </p:embeddedFont>
    <p:embeddedFont>
      <p:font typeface="WUSSJE+EucrosiaUPCBold" charset="-34"/>
      <p:regular r:id="rId89"/>
    </p:embeddedFont>
    <p:embeddedFont>
      <p:font typeface="QNBUQB+EucrosiaUPCBold" charset="-34"/>
      <p:regular r:id="rId90"/>
    </p:embeddedFont>
    <p:embeddedFont>
      <p:font typeface="UEOFEP+EucrosiaUPC" charset="-34"/>
      <p:regular r:id="rId91"/>
    </p:embeddedFont>
    <p:embeddedFont>
      <p:font typeface="PWPWTH+ArialMT" charset="0"/>
      <p:regular r:id="rId92"/>
    </p:embeddedFont>
    <p:embeddedFont>
      <p:font typeface="EHVPCM+EucrosiaUPCBold" charset="-34"/>
      <p:regular r:id="rId93"/>
    </p:embeddedFont>
    <p:embeddedFont>
      <p:font typeface="JEDOCQ+EucrosiaUPCBold" charset="-34"/>
      <p:regular r:id="rId94"/>
    </p:embeddedFont>
    <p:embeddedFont>
      <p:font typeface="NGCUPH+EucrosiaUPC" charset="-34"/>
      <p:regular r:id="rId95"/>
    </p:embeddedFont>
    <p:embeddedFont>
      <p:font typeface="GUSQKR+ArialMT" charset="0"/>
      <p:regular r:id="rId96"/>
    </p:embeddedFont>
    <p:embeddedFont>
      <p:font typeface="Calibri" pitchFamily="34" charset="0"/>
      <p:regular r:id="rId97"/>
      <p:bold r:id="rId98"/>
      <p:italic r:id="rId99"/>
      <p:boldItalic r:id="rId100"/>
    </p:embeddedFont>
    <p:embeddedFont>
      <p:font typeface="JHBPCV+ArialMT" charset="0"/>
      <p:regular r:id="rId101"/>
    </p:embeddedFont>
    <p:embeddedFont>
      <p:font typeface="KQKPPS+ArialMT" charset="0"/>
      <p:regular r:id="rId102"/>
    </p:embeddedFont>
    <p:embeddedFont>
      <p:font typeface="DRSNVS+EucrosiaUPC" charset="-34"/>
      <p:regular r:id="rId103"/>
    </p:embeddedFont>
    <p:embeddedFont>
      <p:font typeface="PGURFE+ArialMT" charset="0"/>
      <p:regular r:id="rId104"/>
    </p:embeddedFont>
    <p:embeddedFont>
      <p:font typeface="BSGVQD+EucrosiaUPC" charset="-34"/>
      <p:regular r:id="rId105"/>
    </p:embeddedFont>
    <p:embeddedFont>
      <p:font typeface="VOHPTT+EucrosiaUPC" charset="-34"/>
      <p:regular r:id="rId106"/>
    </p:embeddedFont>
    <p:embeddedFont>
      <p:font typeface="WFGROA+ArialMT" charset="0"/>
      <p:regular r:id="rId107"/>
    </p:embeddedFont>
    <p:embeddedFont>
      <p:font typeface="ELQLIK+EucrosiaUPCBold" charset="-34"/>
      <p:regular r:id="rId108"/>
    </p:embeddedFont>
    <p:embeddedFont>
      <p:font typeface="WDFPDU+EucrosiaUPC" charset="-34"/>
      <p:regular r:id="rId109"/>
    </p:embeddedFont>
    <p:embeddedFont>
      <p:font typeface="NKQANB+EucrosiaUPCBold" charset="-34"/>
      <p:regular r:id="rId110"/>
    </p:embeddedFont>
    <p:embeddedFont>
      <p:font typeface="TFIEWN+EucrosiaUPC" charset="-34"/>
      <p:regular r:id="rId111"/>
    </p:embeddedFont>
    <p:embeddedFont>
      <p:font typeface="DWSNNH+ArialMT" charset="0"/>
      <p:regular r:id="rId112"/>
    </p:embeddedFont>
    <p:embeddedFont>
      <p:font typeface="RVLAPS+ArialMT" charset="0"/>
      <p:regular r:id="rId113"/>
    </p:embeddedFont>
    <p:embeddedFont>
      <p:font typeface="LNEQKA+ArialMT" charset="0"/>
      <p:regular r:id="rId114"/>
    </p:embeddedFont>
    <p:embeddedFont>
      <p:font typeface="RUTDUC+EucrosiaUPC" charset="-34"/>
      <p:regular r:id="rId115"/>
    </p:embeddedFont>
    <p:embeddedFont>
      <p:font typeface="ABWOJC+EucrosiaUPC" charset="-34"/>
      <p:regular r:id="rId116"/>
    </p:embeddedFont>
    <p:embeddedFont>
      <p:font typeface="EFVRHU+EucrosiaUPCBold" charset="-34"/>
      <p:regular r:id="rId117"/>
    </p:embeddedFont>
    <p:embeddedFont>
      <p:font typeface="LNMLOT+ArialMT" charset="0"/>
      <p:regular r:id="rId118"/>
    </p:embeddedFont>
    <p:embeddedFont>
      <p:font typeface="BDKETG+ArialMT" charset="0"/>
      <p:regular r:id="rId119"/>
    </p:embeddedFont>
    <p:embeddedFont>
      <p:font typeface="DMINLQ+EucrosiaUPC" charset="-34"/>
      <p:regular r:id="rId120"/>
    </p:embeddedFont>
    <p:embeddedFont>
      <p:font typeface="BTOHBF+EucrosiaUPC" charset="-34"/>
      <p:regular r:id="rId121"/>
    </p:embeddedFont>
    <p:embeddedFont>
      <p:font typeface="GKNRTM+ArialMT" charset="0"/>
      <p:regular r:id="rId122"/>
    </p:embeddedFont>
    <p:embeddedFont>
      <p:font typeface="NCJIUN+EucrosiaUPCBold" charset="-34"/>
      <p:regular r:id="rId123"/>
    </p:embeddedFont>
    <p:embeddedFont>
      <p:font typeface="ITRFBQ+ArialMT" charset="0"/>
      <p:regular r:id="rId124"/>
    </p:embeddedFont>
    <p:embeddedFont>
      <p:font typeface="GCTUSN+EucrosiaUPCBold" charset="-34"/>
      <p:regular r:id="rId125"/>
    </p:embeddedFont>
    <p:embeddedFont>
      <p:font typeface="BUKANW+EucrosiaUPC" charset="-34"/>
      <p:regular r:id="rId126"/>
    </p:embeddedFont>
    <p:embeddedFont>
      <p:font typeface="WSDVLE+EucrosiaUPCBold" charset="-34"/>
      <p:regular r:id="rId127"/>
    </p:embeddedFont>
    <p:embeddedFont>
      <p:font typeface="LJDGEA+EucrosiaUPCBold" charset="-34"/>
      <p:regular r:id="rId128"/>
    </p:embeddedFont>
    <p:embeddedFont>
      <p:font typeface="BHLVWU+ArialMT" charset="0"/>
      <p:regular r:id="rId129"/>
    </p:embeddedFont>
    <p:embeddedFont>
      <p:font typeface="BQWMJE+ArialMT" charset="0"/>
      <p:regular r:id="rId130"/>
    </p:embeddedFont>
    <p:embeddedFont>
      <p:font typeface="AAIEBN+EucrosiaUPCBold" charset="-34"/>
      <p:regular r:id="rId131"/>
    </p:embeddedFont>
    <p:embeddedFont>
      <p:font typeface="AKSOOD+Arial-BoldMT" charset="0"/>
      <p:regular r:id="rId132"/>
    </p:embeddedFont>
    <p:embeddedFont>
      <p:font typeface="LIALSO+EucrosiaUPC" charset="-34"/>
      <p:regular r:id="rId133"/>
    </p:embeddedFont>
    <p:embeddedFont>
      <p:font typeface="AWGPET+EucrosiaUPCBold" charset="-34"/>
      <p:regular r:id="rId134"/>
    </p:embeddedFont>
    <p:embeddedFont>
      <p:font typeface="OPTLID+ArialMT" charset="0"/>
      <p:regular r:id="rId135"/>
    </p:embeddedFont>
    <p:embeddedFont>
      <p:font typeface="JBFJSV+ArialMT" charset="0"/>
      <p:regular r:id="rId136"/>
    </p:embeddedFont>
    <p:embeddedFont>
      <p:font typeface="KGUJBA+EucrosiaUPC" charset="-34"/>
      <p:regular r:id="rId137"/>
    </p:embeddedFont>
    <p:embeddedFont>
      <p:font typeface="GATBRR+EucrosiaUPCBold" charset="-34"/>
      <p:regular r:id="rId138"/>
    </p:embeddedFont>
    <p:embeddedFont>
      <p:font typeface="VKPCVI+EucrosiaUPC" charset="-34"/>
      <p:regular r:id="rId139"/>
    </p:embeddedFont>
    <p:embeddedFont>
      <p:font typeface="HCKJDN+ArialMT" charset="0"/>
      <p:regular r:id="rId140"/>
    </p:embeddedFont>
    <p:embeddedFont>
      <p:font typeface="EUUQWO+ArialMT" charset="0"/>
      <p:regular r:id="rId141"/>
    </p:embeddedFont>
    <p:embeddedFont>
      <p:font typeface="UHGTGF+EucrosiaUPC" charset="-34"/>
      <p:regular r:id="rId142"/>
    </p:embeddedFont>
    <p:embeddedFont>
      <p:font typeface="UURULU+EucrosiaUPC" charset="-34"/>
      <p:regular r:id="rId143"/>
    </p:embeddedFont>
    <p:embeddedFont>
      <p:font typeface="UKPADR+EucrosiaUPCBold" charset="-34"/>
      <p:regular r:id="rId144"/>
    </p:embeddedFont>
    <p:embeddedFont>
      <p:font typeface="AMGISR+ArialMT" charset="0"/>
      <p:regular r:id="rId145"/>
    </p:embeddedFont>
    <p:embeddedFont>
      <p:font typeface="TMOODA+EucrosiaUPCBold" charset="-34"/>
      <p:regular r:id="rId146"/>
    </p:embeddedFont>
    <p:embeddedFont>
      <p:font typeface="ANISIF+ArialMT" charset="0"/>
      <p:regular r:id="rId147"/>
    </p:embeddedFont>
    <p:embeddedFont>
      <p:font typeface="IIVHSK+EucrosiaUPCBold" charset="-34"/>
      <p:regular r:id="rId148"/>
    </p:embeddedFont>
    <p:embeddedFont>
      <p:font typeface="IARTKN+EucrosiaUPC" charset="-34"/>
      <p:regular r:id="rId149"/>
    </p:embeddedFont>
    <p:embeddedFont>
      <p:font typeface="PAMMSH+EucrosiaUPCBold" charset="-34"/>
      <p:regular r:id="rId150"/>
    </p:embeddedFont>
    <p:embeddedFont>
      <p:font typeface="UKOHJS+ArialMT" charset="0"/>
      <p:regular r:id="rId151"/>
    </p:embeddedFont>
    <p:embeddedFont>
      <p:font typeface="PALVUM+ArialMT" charset="0"/>
      <p:regular r:id="rId152"/>
    </p:embeddedFont>
    <p:embeddedFont>
      <p:font typeface="SEJJDH+EucrosiaUPC" charset="-34"/>
      <p:regular r:id="rId153"/>
    </p:embeddedFont>
    <p:embeddedFont>
      <p:font typeface="BAAPIS+EucrosiaUPC" charset="-34"/>
      <p:regular r:id="rId154"/>
    </p:embeddedFont>
    <p:embeddedFont>
      <p:font typeface="TKSROT+EucrosiaUPC" charset="-34"/>
      <p:regular r:id="rId155"/>
    </p:embeddedFont>
    <p:embeddedFont>
      <p:font typeface="EFRPCC+EucrosiaUPCBold" charset="-34"/>
      <p:regular r:id="rId156"/>
    </p:embeddedFont>
    <p:embeddedFont>
      <p:font typeface="CEPGAW+ArialMT" charset="0"/>
      <p:regular r:id="rId157"/>
    </p:embeddedFont>
    <p:embeddedFont>
      <p:font typeface="KTEDPQ+ArialMT" charset="0"/>
      <p:regular r:id="rId158"/>
    </p:embeddedFont>
    <p:embeddedFont>
      <p:font typeface="VIFFVP+EucrosiaUPC" charset="-34"/>
      <p:regular r:id="rId159"/>
    </p:embeddedFont>
    <p:embeddedFont>
      <p:font typeface="ESOPVE+EucrosiaUPC" charset="-34"/>
      <p:regular r:id="rId160"/>
    </p:embeddedFont>
    <p:embeddedFont>
      <p:font typeface="PDRANT+EucrosiaUPCBold" charset="-34"/>
      <p:regular r:id="rId161"/>
    </p:embeddedFont>
    <p:embeddedFont>
      <p:font typeface="RECVEL+Arial-BoldMT" charset="0"/>
      <p:regular r:id="rId162"/>
    </p:embeddedFont>
    <p:embeddedFont>
      <p:font typeface="CBKRHB+EucrosiaUPCBold" charset="-34"/>
      <p:regular r:id="rId163"/>
    </p:embeddedFont>
    <p:embeddedFont>
      <p:font typeface="GCRPJP+EucrosiaUPC" charset="-34"/>
      <p:regular r:id="rId164"/>
    </p:embeddedFont>
    <p:embeddedFont>
      <p:font typeface="GBVERL+EucrosiaUPC" charset="-34"/>
      <p:regular r:id="rId165"/>
    </p:embeddedFont>
    <p:embeddedFont>
      <p:font typeface="QJTUGI+EucrosiaUPC" charset="-34"/>
      <p:regular r:id="rId166"/>
    </p:embeddedFont>
    <p:embeddedFont>
      <p:font typeface="LALUDF+EucrosiaUPCBold" charset="-34"/>
      <p:regular r:id="rId167"/>
    </p:embeddedFont>
    <p:embeddedFont>
      <p:font typeface="TRKWEO+ArialMT" charset="0"/>
      <p:regular r:id="rId168"/>
    </p:embeddedFont>
    <p:embeddedFont>
      <p:font typeface="LULTJT+ArialMT" charset="0"/>
      <p:regular r:id="rId169"/>
    </p:embeddedFont>
    <p:embeddedFont>
      <p:font typeface="WKUVJB+ArialMT" charset="0"/>
      <p:regular r:id="rId170"/>
    </p:embeddedFont>
  </p:embeddedFontLst>
  <p:custDataLst>
    <p:tags r:id="rId17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-1764" y="-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117" Type="http://schemas.openxmlformats.org/officeDocument/2006/relationships/font" Target="fonts/font53.fntdata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2.xml"/><Relationship Id="rId47" Type="http://schemas.openxmlformats.org/officeDocument/2006/relationships/slide" Target="slides/slide17.xml"/><Relationship Id="rId63" Type="http://schemas.openxmlformats.org/officeDocument/2006/relationships/slide" Target="slides/slide33.xml"/><Relationship Id="rId68" Type="http://schemas.openxmlformats.org/officeDocument/2006/relationships/font" Target="fonts/font4.fntdata"/><Relationship Id="rId84" Type="http://schemas.openxmlformats.org/officeDocument/2006/relationships/font" Target="fonts/font20.fntdata"/><Relationship Id="rId89" Type="http://schemas.openxmlformats.org/officeDocument/2006/relationships/font" Target="fonts/font25.fntdata"/><Relationship Id="rId112" Type="http://schemas.openxmlformats.org/officeDocument/2006/relationships/font" Target="fonts/font48.fntdata"/><Relationship Id="rId133" Type="http://schemas.openxmlformats.org/officeDocument/2006/relationships/font" Target="fonts/font69.fntdata"/><Relationship Id="rId138" Type="http://schemas.openxmlformats.org/officeDocument/2006/relationships/font" Target="fonts/font74.fntdata"/><Relationship Id="rId154" Type="http://schemas.openxmlformats.org/officeDocument/2006/relationships/font" Target="fonts/font90.fntdata"/><Relationship Id="rId159" Type="http://schemas.openxmlformats.org/officeDocument/2006/relationships/font" Target="fonts/font95.fntdata"/><Relationship Id="rId175" Type="http://schemas.openxmlformats.org/officeDocument/2006/relationships/tableStyles" Target="tableStyles.xml"/><Relationship Id="rId170" Type="http://schemas.openxmlformats.org/officeDocument/2006/relationships/font" Target="fonts/font106.fntdata"/><Relationship Id="rId16" Type="http://schemas.openxmlformats.org/officeDocument/2006/relationships/slideMaster" Target="slideMasters/slideMaster16.xml"/><Relationship Id="rId107" Type="http://schemas.openxmlformats.org/officeDocument/2006/relationships/font" Target="fonts/font43.fntdata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53" Type="http://schemas.openxmlformats.org/officeDocument/2006/relationships/slide" Target="slides/slide23.xml"/><Relationship Id="rId58" Type="http://schemas.openxmlformats.org/officeDocument/2006/relationships/slide" Target="slides/slide28.xml"/><Relationship Id="rId74" Type="http://schemas.openxmlformats.org/officeDocument/2006/relationships/font" Target="fonts/font10.fntdata"/><Relationship Id="rId79" Type="http://schemas.openxmlformats.org/officeDocument/2006/relationships/font" Target="fonts/font15.fntdata"/><Relationship Id="rId102" Type="http://schemas.openxmlformats.org/officeDocument/2006/relationships/font" Target="fonts/font38.fntdata"/><Relationship Id="rId123" Type="http://schemas.openxmlformats.org/officeDocument/2006/relationships/font" Target="fonts/font59.fntdata"/><Relationship Id="rId128" Type="http://schemas.openxmlformats.org/officeDocument/2006/relationships/font" Target="fonts/font64.fntdata"/><Relationship Id="rId144" Type="http://schemas.openxmlformats.org/officeDocument/2006/relationships/font" Target="fonts/font80.fntdata"/><Relationship Id="rId149" Type="http://schemas.openxmlformats.org/officeDocument/2006/relationships/font" Target="fonts/font85.fntdata"/><Relationship Id="rId5" Type="http://schemas.openxmlformats.org/officeDocument/2006/relationships/slideMaster" Target="slideMasters/slideMaster5.xml"/><Relationship Id="rId90" Type="http://schemas.openxmlformats.org/officeDocument/2006/relationships/font" Target="fonts/font26.fntdata"/><Relationship Id="rId95" Type="http://schemas.openxmlformats.org/officeDocument/2006/relationships/font" Target="fonts/font31.fntdata"/><Relationship Id="rId160" Type="http://schemas.openxmlformats.org/officeDocument/2006/relationships/font" Target="fonts/font96.fntdata"/><Relationship Id="rId165" Type="http://schemas.openxmlformats.org/officeDocument/2006/relationships/font" Target="fonts/font101.fntdata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" Target="slides/slide13.xml"/><Relationship Id="rId48" Type="http://schemas.openxmlformats.org/officeDocument/2006/relationships/slide" Target="slides/slide18.xml"/><Relationship Id="rId64" Type="http://schemas.openxmlformats.org/officeDocument/2006/relationships/slide" Target="slides/slide34.xml"/><Relationship Id="rId69" Type="http://schemas.openxmlformats.org/officeDocument/2006/relationships/font" Target="fonts/font5.fntdata"/><Relationship Id="rId113" Type="http://schemas.openxmlformats.org/officeDocument/2006/relationships/font" Target="fonts/font49.fntdata"/><Relationship Id="rId118" Type="http://schemas.openxmlformats.org/officeDocument/2006/relationships/font" Target="fonts/font54.fntdata"/><Relationship Id="rId134" Type="http://schemas.openxmlformats.org/officeDocument/2006/relationships/font" Target="fonts/font70.fntdata"/><Relationship Id="rId139" Type="http://schemas.openxmlformats.org/officeDocument/2006/relationships/font" Target="fonts/font75.fntdata"/><Relationship Id="rId80" Type="http://schemas.openxmlformats.org/officeDocument/2006/relationships/font" Target="fonts/font16.fntdata"/><Relationship Id="rId85" Type="http://schemas.openxmlformats.org/officeDocument/2006/relationships/font" Target="fonts/font21.fntdata"/><Relationship Id="rId150" Type="http://schemas.openxmlformats.org/officeDocument/2006/relationships/font" Target="fonts/font86.fntdata"/><Relationship Id="rId155" Type="http://schemas.openxmlformats.org/officeDocument/2006/relationships/font" Target="fonts/font91.fntdata"/><Relationship Id="rId171" Type="http://schemas.openxmlformats.org/officeDocument/2006/relationships/tags" Target="tags/tag1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59" Type="http://schemas.openxmlformats.org/officeDocument/2006/relationships/slide" Target="slides/slide29.xml"/><Relationship Id="rId103" Type="http://schemas.openxmlformats.org/officeDocument/2006/relationships/font" Target="fonts/font39.fntdata"/><Relationship Id="rId108" Type="http://schemas.openxmlformats.org/officeDocument/2006/relationships/font" Target="fonts/font44.fntdata"/><Relationship Id="rId124" Type="http://schemas.openxmlformats.org/officeDocument/2006/relationships/font" Target="fonts/font60.fntdata"/><Relationship Id="rId129" Type="http://schemas.openxmlformats.org/officeDocument/2006/relationships/font" Target="fonts/font65.fntdata"/><Relationship Id="rId54" Type="http://schemas.openxmlformats.org/officeDocument/2006/relationships/slide" Target="slides/slide24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91" Type="http://schemas.openxmlformats.org/officeDocument/2006/relationships/font" Target="fonts/font27.fntdata"/><Relationship Id="rId96" Type="http://schemas.openxmlformats.org/officeDocument/2006/relationships/font" Target="fonts/font32.fntdata"/><Relationship Id="rId140" Type="http://schemas.openxmlformats.org/officeDocument/2006/relationships/font" Target="fonts/font76.fntdata"/><Relationship Id="rId145" Type="http://schemas.openxmlformats.org/officeDocument/2006/relationships/font" Target="fonts/font81.fntdata"/><Relationship Id="rId161" Type="http://schemas.openxmlformats.org/officeDocument/2006/relationships/font" Target="fonts/font97.fntdata"/><Relationship Id="rId166" Type="http://schemas.openxmlformats.org/officeDocument/2006/relationships/font" Target="fonts/font10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49" Type="http://schemas.openxmlformats.org/officeDocument/2006/relationships/slide" Target="slides/slide19.xml"/><Relationship Id="rId114" Type="http://schemas.openxmlformats.org/officeDocument/2006/relationships/font" Target="fonts/font50.fntdata"/><Relationship Id="rId119" Type="http://schemas.openxmlformats.org/officeDocument/2006/relationships/font" Target="fonts/font55.fntdata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.xml"/><Relationship Id="rId44" Type="http://schemas.openxmlformats.org/officeDocument/2006/relationships/slide" Target="slides/slide14.xml"/><Relationship Id="rId52" Type="http://schemas.openxmlformats.org/officeDocument/2006/relationships/slide" Target="slides/slide22.xml"/><Relationship Id="rId60" Type="http://schemas.openxmlformats.org/officeDocument/2006/relationships/slide" Target="slides/slide30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font" Target="fonts/font14.fntdata"/><Relationship Id="rId81" Type="http://schemas.openxmlformats.org/officeDocument/2006/relationships/font" Target="fonts/font17.fntdata"/><Relationship Id="rId86" Type="http://schemas.openxmlformats.org/officeDocument/2006/relationships/font" Target="fonts/font22.fntdata"/><Relationship Id="rId94" Type="http://schemas.openxmlformats.org/officeDocument/2006/relationships/font" Target="fonts/font30.fntdata"/><Relationship Id="rId99" Type="http://schemas.openxmlformats.org/officeDocument/2006/relationships/font" Target="fonts/font35.fntdata"/><Relationship Id="rId101" Type="http://schemas.openxmlformats.org/officeDocument/2006/relationships/font" Target="fonts/font37.fntdata"/><Relationship Id="rId122" Type="http://schemas.openxmlformats.org/officeDocument/2006/relationships/font" Target="fonts/font58.fntdata"/><Relationship Id="rId130" Type="http://schemas.openxmlformats.org/officeDocument/2006/relationships/font" Target="fonts/font66.fntdata"/><Relationship Id="rId135" Type="http://schemas.openxmlformats.org/officeDocument/2006/relationships/font" Target="fonts/font71.fntdata"/><Relationship Id="rId143" Type="http://schemas.openxmlformats.org/officeDocument/2006/relationships/font" Target="fonts/font79.fntdata"/><Relationship Id="rId148" Type="http://schemas.openxmlformats.org/officeDocument/2006/relationships/font" Target="fonts/font84.fntdata"/><Relationship Id="rId151" Type="http://schemas.openxmlformats.org/officeDocument/2006/relationships/font" Target="fonts/font87.fntdata"/><Relationship Id="rId156" Type="http://schemas.openxmlformats.org/officeDocument/2006/relationships/font" Target="fonts/font92.fntdata"/><Relationship Id="rId164" Type="http://schemas.openxmlformats.org/officeDocument/2006/relationships/font" Target="fonts/font100.fntdata"/><Relationship Id="rId169" Type="http://schemas.openxmlformats.org/officeDocument/2006/relationships/font" Target="fonts/font105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72" Type="http://schemas.openxmlformats.org/officeDocument/2006/relationships/presProps" Target="presProps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9.xml"/><Relationship Id="rId109" Type="http://schemas.openxmlformats.org/officeDocument/2006/relationships/font" Target="fonts/font45.fntdata"/><Relationship Id="rId34" Type="http://schemas.openxmlformats.org/officeDocument/2006/relationships/slide" Target="slides/slide4.xml"/><Relationship Id="rId50" Type="http://schemas.openxmlformats.org/officeDocument/2006/relationships/slide" Target="slides/slide20.xml"/><Relationship Id="rId55" Type="http://schemas.openxmlformats.org/officeDocument/2006/relationships/slide" Target="slides/slide25.xml"/><Relationship Id="rId76" Type="http://schemas.openxmlformats.org/officeDocument/2006/relationships/font" Target="fonts/font12.fntdata"/><Relationship Id="rId97" Type="http://schemas.openxmlformats.org/officeDocument/2006/relationships/font" Target="fonts/font33.fntdata"/><Relationship Id="rId104" Type="http://schemas.openxmlformats.org/officeDocument/2006/relationships/font" Target="fonts/font40.fntdata"/><Relationship Id="rId120" Type="http://schemas.openxmlformats.org/officeDocument/2006/relationships/font" Target="fonts/font56.fntdata"/><Relationship Id="rId125" Type="http://schemas.openxmlformats.org/officeDocument/2006/relationships/font" Target="fonts/font61.fntdata"/><Relationship Id="rId141" Type="http://schemas.openxmlformats.org/officeDocument/2006/relationships/font" Target="fonts/font77.fntdata"/><Relationship Id="rId146" Type="http://schemas.openxmlformats.org/officeDocument/2006/relationships/font" Target="fonts/font82.fntdata"/><Relationship Id="rId167" Type="http://schemas.openxmlformats.org/officeDocument/2006/relationships/font" Target="fonts/font103.fntdata"/><Relationship Id="rId7" Type="http://schemas.openxmlformats.org/officeDocument/2006/relationships/slideMaster" Target="slideMasters/slideMaster7.xml"/><Relationship Id="rId71" Type="http://schemas.openxmlformats.org/officeDocument/2006/relationships/font" Target="fonts/font7.fntdata"/><Relationship Id="rId92" Type="http://schemas.openxmlformats.org/officeDocument/2006/relationships/font" Target="fonts/font28.fntdata"/><Relationship Id="rId162" Type="http://schemas.openxmlformats.org/officeDocument/2006/relationships/font" Target="fonts/font98.fntdata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10.xml"/><Relationship Id="rId45" Type="http://schemas.openxmlformats.org/officeDocument/2006/relationships/slide" Target="slides/slide15.xml"/><Relationship Id="rId66" Type="http://schemas.openxmlformats.org/officeDocument/2006/relationships/font" Target="fonts/font2.fntdata"/><Relationship Id="rId87" Type="http://schemas.openxmlformats.org/officeDocument/2006/relationships/font" Target="fonts/font23.fntdata"/><Relationship Id="rId110" Type="http://schemas.openxmlformats.org/officeDocument/2006/relationships/font" Target="fonts/font46.fntdata"/><Relationship Id="rId115" Type="http://schemas.openxmlformats.org/officeDocument/2006/relationships/font" Target="fonts/font51.fntdata"/><Relationship Id="rId131" Type="http://schemas.openxmlformats.org/officeDocument/2006/relationships/font" Target="fonts/font67.fntdata"/><Relationship Id="rId136" Type="http://schemas.openxmlformats.org/officeDocument/2006/relationships/font" Target="fonts/font72.fntdata"/><Relationship Id="rId157" Type="http://schemas.openxmlformats.org/officeDocument/2006/relationships/font" Target="fonts/font93.fntdata"/><Relationship Id="rId61" Type="http://schemas.openxmlformats.org/officeDocument/2006/relationships/slide" Target="slides/slide31.xml"/><Relationship Id="rId82" Type="http://schemas.openxmlformats.org/officeDocument/2006/relationships/font" Target="fonts/font18.fntdata"/><Relationship Id="rId152" Type="http://schemas.openxmlformats.org/officeDocument/2006/relationships/font" Target="fonts/font88.fntdata"/><Relationship Id="rId173" Type="http://schemas.openxmlformats.org/officeDocument/2006/relationships/viewProps" Target="view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5.xml"/><Relationship Id="rId56" Type="http://schemas.openxmlformats.org/officeDocument/2006/relationships/slide" Target="slides/slide26.xml"/><Relationship Id="rId77" Type="http://schemas.openxmlformats.org/officeDocument/2006/relationships/font" Target="fonts/font13.fntdata"/><Relationship Id="rId100" Type="http://schemas.openxmlformats.org/officeDocument/2006/relationships/font" Target="fonts/font36.fntdata"/><Relationship Id="rId105" Type="http://schemas.openxmlformats.org/officeDocument/2006/relationships/font" Target="fonts/font41.fntdata"/><Relationship Id="rId126" Type="http://schemas.openxmlformats.org/officeDocument/2006/relationships/font" Target="fonts/font62.fntdata"/><Relationship Id="rId147" Type="http://schemas.openxmlformats.org/officeDocument/2006/relationships/font" Target="fonts/font83.fntdata"/><Relationship Id="rId168" Type="http://schemas.openxmlformats.org/officeDocument/2006/relationships/font" Target="fonts/font104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1.xml"/><Relationship Id="rId72" Type="http://schemas.openxmlformats.org/officeDocument/2006/relationships/font" Target="fonts/font8.fntdata"/><Relationship Id="rId93" Type="http://schemas.openxmlformats.org/officeDocument/2006/relationships/font" Target="fonts/font29.fntdata"/><Relationship Id="rId98" Type="http://schemas.openxmlformats.org/officeDocument/2006/relationships/font" Target="fonts/font34.fntdata"/><Relationship Id="rId121" Type="http://schemas.openxmlformats.org/officeDocument/2006/relationships/font" Target="fonts/font57.fntdata"/><Relationship Id="rId142" Type="http://schemas.openxmlformats.org/officeDocument/2006/relationships/font" Target="fonts/font78.fntdata"/><Relationship Id="rId163" Type="http://schemas.openxmlformats.org/officeDocument/2006/relationships/font" Target="fonts/font99.fntdata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" Target="slides/slide16.xml"/><Relationship Id="rId67" Type="http://schemas.openxmlformats.org/officeDocument/2006/relationships/font" Target="fonts/font3.fntdata"/><Relationship Id="rId116" Type="http://schemas.openxmlformats.org/officeDocument/2006/relationships/font" Target="fonts/font52.fntdata"/><Relationship Id="rId137" Type="http://schemas.openxmlformats.org/officeDocument/2006/relationships/font" Target="fonts/font73.fntdata"/><Relationship Id="rId158" Type="http://schemas.openxmlformats.org/officeDocument/2006/relationships/font" Target="fonts/font94.fntdata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1.xml"/><Relationship Id="rId62" Type="http://schemas.openxmlformats.org/officeDocument/2006/relationships/slide" Target="slides/slide32.xml"/><Relationship Id="rId83" Type="http://schemas.openxmlformats.org/officeDocument/2006/relationships/font" Target="fonts/font19.fntdata"/><Relationship Id="rId88" Type="http://schemas.openxmlformats.org/officeDocument/2006/relationships/font" Target="fonts/font24.fntdata"/><Relationship Id="rId111" Type="http://schemas.openxmlformats.org/officeDocument/2006/relationships/font" Target="fonts/font47.fntdata"/><Relationship Id="rId132" Type="http://schemas.openxmlformats.org/officeDocument/2006/relationships/font" Target="fonts/font68.fntdata"/><Relationship Id="rId153" Type="http://schemas.openxmlformats.org/officeDocument/2006/relationships/font" Target="fonts/font89.fntdata"/><Relationship Id="rId174" Type="http://schemas.openxmlformats.org/officeDocument/2006/relationships/theme" Target="theme/theme1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6.xml"/><Relationship Id="rId57" Type="http://schemas.openxmlformats.org/officeDocument/2006/relationships/slide" Target="slides/slide27.xml"/><Relationship Id="rId106" Type="http://schemas.openxmlformats.org/officeDocument/2006/relationships/font" Target="fonts/font42.fntdata"/><Relationship Id="rId127" Type="http://schemas.openxmlformats.org/officeDocument/2006/relationships/font" Target="fonts/font6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453644-CF02-44B4-B46C-7997B4D69800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A78E93-B441-4B14-816B-CF85944FA1D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AA3A8C-E3EC-4274-982F-806D3D0B311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7C0335-535C-43BF-9265-75276EE8F150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19B76A-9759-4B45-9A8D-694C8723ACE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8C12E9-FBD5-4800-87E9-DF8FF5B90F4A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53E19EF-6C76-4A8F-BA91-AB6C11B12021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164FFD6-CD51-4ACB-BFFC-8D4E4DD4060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AF509D6-DECE-4ECD-8A3E-7D430A747D7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41B2CA0-00E6-492F-8A1C-3DA1D3E74840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83F40C-B8A6-4B82-B706-C3555D004B2F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6922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>7/25/2019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6657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as.weber@s-pim.d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919" y="4203936"/>
            <a:ext cx="7092356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800" b="1" dirty="0">
                <a:solidFill>
                  <a:srgbClr val="376092"/>
                </a:solidFill>
                <a:latin typeface="PUCREK+Arial-BoldMT"/>
                <a:cs typeface="PUCREK+Arial-BoldMT"/>
              </a:rPr>
              <a:t>Semantic</a:t>
            </a:r>
            <a:r>
              <a:rPr sz="2800" b="1" spc="28" dirty="0">
                <a:solidFill>
                  <a:srgbClr val="376092"/>
                </a:solidFill>
                <a:latin typeface="PUCREK+Arial-BoldMT"/>
                <a:cs typeface="PUCREK+Arial-BoldMT"/>
              </a:rPr>
              <a:t> </a:t>
            </a:r>
            <a:r>
              <a:rPr sz="2800" b="1" dirty="0">
                <a:solidFill>
                  <a:srgbClr val="376092"/>
                </a:solidFill>
                <a:latin typeface="PUCREK+Arial-BoldMT"/>
                <a:cs typeface="PUCREK+Arial-BoldMT"/>
              </a:rPr>
              <a:t>Product</a:t>
            </a:r>
            <a:r>
              <a:rPr sz="2800" b="1" spc="36" dirty="0">
                <a:solidFill>
                  <a:srgbClr val="376092"/>
                </a:solidFill>
                <a:latin typeface="PUCREK+Arial-BoldMT"/>
                <a:cs typeface="PUCREK+Arial-BoldMT"/>
              </a:rPr>
              <a:t> </a:t>
            </a:r>
            <a:r>
              <a:rPr sz="2800" b="1" dirty="0">
                <a:solidFill>
                  <a:srgbClr val="376092"/>
                </a:solidFill>
                <a:latin typeface="PUCREK+Arial-BoldMT"/>
                <a:cs typeface="PUCREK+Arial-BoldMT"/>
              </a:rPr>
              <a:t>Data</a:t>
            </a:r>
            <a:r>
              <a:rPr sz="2800" b="1" spc="21" dirty="0">
                <a:solidFill>
                  <a:srgbClr val="376092"/>
                </a:solidFill>
                <a:latin typeface="PUCREK+Arial-BoldMT"/>
                <a:cs typeface="PUCREK+Arial-BoldMT"/>
              </a:rPr>
              <a:t> </a:t>
            </a:r>
            <a:r>
              <a:rPr sz="2800" b="1" dirty="0" smtClean="0">
                <a:solidFill>
                  <a:srgbClr val="376092"/>
                </a:solidFill>
                <a:latin typeface="PUCREK+Arial-BoldMT"/>
                <a:cs typeface="PUCREK+Arial-BoldMT"/>
              </a:rPr>
              <a:t>Management</a:t>
            </a:r>
            <a:endParaRPr lang="en-US" sz="2800" b="1" dirty="0" smtClean="0">
              <a:solidFill>
                <a:srgbClr val="376092"/>
              </a:solidFill>
              <a:latin typeface="PUCREK+Arial-BoldMT"/>
              <a:cs typeface="PUCREK+Arial-BoldMT"/>
            </a:endParaRPr>
          </a:p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76092"/>
                </a:solidFill>
                <a:latin typeface="PUCREK+Arial-BoldMT"/>
                <a:cs typeface="PUCREK+Arial-BoldMT"/>
              </a:rPr>
              <a:t>语义结构的产品数据管理</a:t>
            </a:r>
            <a:endParaRPr sz="2800" b="1" dirty="0">
              <a:solidFill>
                <a:srgbClr val="376092"/>
              </a:solidFill>
              <a:latin typeface="PUCREK+Arial-BoldMT"/>
              <a:cs typeface="PUCREK+Arial-Bold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872" y="5136198"/>
            <a:ext cx="7400806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HCKJDN+ArialMT"/>
                <a:cs typeface="HCKJDN+ArialMT"/>
              </a:rPr>
              <a:t>Using a Graph Data</a:t>
            </a:r>
            <a:r>
              <a:rPr sz="1800" spc="15" dirty="0">
                <a:solidFill>
                  <a:srgbClr val="000000"/>
                </a:solidFill>
                <a:latin typeface="HCKJDN+ArialMT"/>
                <a:cs typeface="HCKJDN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CKJDN+ArialMT"/>
                <a:cs typeface="HCKJDN+ArialMT"/>
              </a:rPr>
              <a:t>Model at</a:t>
            </a:r>
            <a:r>
              <a:rPr sz="1800" spc="-23" dirty="0">
                <a:solidFill>
                  <a:srgbClr val="000000"/>
                </a:solidFill>
                <a:latin typeface="HCKJDN+ArialMT"/>
                <a:cs typeface="HCKJDN+ArialMT"/>
              </a:rPr>
              <a:t> </a:t>
            </a:r>
            <a:r>
              <a:rPr sz="1800" spc="-62" dirty="0">
                <a:solidFill>
                  <a:srgbClr val="000000"/>
                </a:solidFill>
                <a:latin typeface="HCKJDN+ArialMT"/>
                <a:cs typeface="HCKJDN+ArialMT"/>
              </a:rPr>
              <a:t>Toy</a:t>
            </a:r>
            <a:r>
              <a:rPr sz="1800" spc="49" dirty="0">
                <a:solidFill>
                  <a:srgbClr val="000000"/>
                </a:solidFill>
                <a:latin typeface="HCKJDN+ArialMT"/>
                <a:cs typeface="HCKJDN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CKJDN+ArialMT"/>
                <a:cs typeface="HCKJDN+ArialMT"/>
              </a:rPr>
              <a:t>Manufacturer</a:t>
            </a:r>
            <a:r>
              <a:rPr sz="1800" spc="20" dirty="0">
                <a:solidFill>
                  <a:srgbClr val="000000"/>
                </a:solidFill>
                <a:latin typeface="HCKJDN+ArialMT"/>
                <a:cs typeface="HCKJDN+ArialMT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HCKJDN+ArialMT"/>
                <a:cs typeface="HCKJDN+ArialMT"/>
              </a:rPr>
              <a:t>Schleich</a:t>
            </a:r>
            <a:r>
              <a:rPr sz="1800" dirty="0">
                <a:solidFill>
                  <a:srgbClr val="000000"/>
                </a:solidFill>
                <a:latin typeface="HCKJDN+ArialMT"/>
                <a:cs typeface="HCKJDN+ArialMT"/>
              </a:rPr>
              <a:t> </a:t>
            </a:r>
            <a:r>
              <a:rPr sz="1800" dirty="0" smtClean="0">
                <a:solidFill>
                  <a:srgbClr val="000000"/>
                </a:solidFill>
                <a:latin typeface="HCKJDN+ArialMT"/>
                <a:cs typeface="HCKJDN+ArialMT"/>
              </a:rPr>
              <a:t>GmbH</a:t>
            </a:r>
            <a:endParaRPr lang="en-US" sz="1800" dirty="0" smtClean="0">
              <a:solidFill>
                <a:srgbClr val="000000"/>
              </a:solidFill>
              <a:latin typeface="HCKJDN+ArialMT"/>
              <a:cs typeface="HCKJDN+ArialMT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HCKJDN+ArialMT"/>
                <a:cs typeface="HCKJDN+ArialMT"/>
              </a:rPr>
              <a:t>在一家玩具制造商公司使用图形数据模型</a:t>
            </a:r>
            <a:endParaRPr sz="1800" dirty="0">
              <a:solidFill>
                <a:srgbClr val="000000"/>
              </a:solidFill>
              <a:latin typeface="HCKJDN+ArialMT"/>
              <a:cs typeface="HCKJDN+Arial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DRSNVS+EucrosiaUPC"/>
                <a:cs typeface="DRSNVS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CMRVME+EucrosiaUPCBold"/>
                <a:cs typeface="CMRVME+EucrosiaUPCBold"/>
              </a:rPr>
              <a:t>PDM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2076" y="6267088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HCKJDN+ArialMT"/>
                <a:cs typeface="HCKJDN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HCKJDN+ArialMT"/>
                <a:cs typeface="HCKJDN+ArialMT"/>
              </a:rPr>
              <a:t> </a:t>
            </a:r>
            <a:r>
              <a:rPr sz="1000">
                <a:solidFill>
                  <a:srgbClr val="7F7F7F"/>
                </a:solidFill>
                <a:latin typeface="HCKJDN+ArialMT"/>
                <a:cs typeface="HCKJDN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HCKJDN+ArialMT"/>
                <a:cs typeface="HCKJDN+ArialMT"/>
              </a:rPr>
              <a:t> </a:t>
            </a:r>
            <a:r>
              <a:rPr sz="1000">
                <a:solidFill>
                  <a:srgbClr val="7F7F7F"/>
                </a:solidFill>
                <a:latin typeface="HCKJDN+ArialMT"/>
                <a:cs typeface="HCKJDN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HCKJDN+ArialMT"/>
                <a:cs typeface="HCKJDN+ArialMT"/>
              </a:rPr>
              <a:t> </a:t>
            </a:r>
            <a:r>
              <a:rPr sz="1000">
                <a:solidFill>
                  <a:srgbClr val="7F7F7F"/>
                </a:solidFill>
                <a:latin typeface="HCKJDN+ArialMT"/>
                <a:cs typeface="HCKJDN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HCKJDN+ArialMT"/>
                <a:cs typeface="HCKJDN+ArialMT"/>
              </a:rPr>
              <a:t> </a:t>
            </a:r>
            <a:r>
              <a:rPr sz="1000">
                <a:solidFill>
                  <a:srgbClr val="7F7F7F"/>
                </a:solidFill>
                <a:latin typeface="HCKJDN+ArialMT"/>
                <a:cs typeface="HCKJDN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HCKJDN+ArialMT"/>
                <a:cs typeface="HCKJDN+ArialMT"/>
              </a:rPr>
              <a:t> </a:t>
            </a:r>
            <a:r>
              <a:rPr sz="1000">
                <a:solidFill>
                  <a:srgbClr val="7F7F7F"/>
                </a:solidFill>
                <a:latin typeface="HCKJDN+ArialMT"/>
                <a:cs typeface="HCKJDN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HCKJDN+ArialMT"/>
                <a:cs typeface="HCKJDN+ArialMT"/>
              </a:rPr>
              <a:t> </a:t>
            </a:r>
            <a:r>
              <a:rPr sz="1000">
                <a:solidFill>
                  <a:srgbClr val="7F7F7F"/>
                </a:solidFill>
                <a:latin typeface="HCKJDN+ArialMT"/>
                <a:cs typeface="HCKJDN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HCKJDN+ArialMT"/>
                <a:cs typeface="HCKJDN+ArialMT"/>
              </a:rPr>
              <a:t> </a:t>
            </a:r>
            <a:r>
              <a:rPr sz="1000">
                <a:solidFill>
                  <a:srgbClr val="7F7F7F"/>
                </a:solidFill>
                <a:latin typeface="HCKJDN+ArialMT"/>
                <a:cs typeface="HCKJDN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HCKJDN+ArialMT"/>
                <a:cs typeface="HCKJDN+ArialMT"/>
              </a:rPr>
              <a:t> </a:t>
            </a:r>
            <a:r>
              <a:rPr sz="1000">
                <a:solidFill>
                  <a:srgbClr val="7F7F7F"/>
                </a:solidFill>
                <a:latin typeface="HCKJDN+ArialMT"/>
                <a:cs typeface="HCKJDN+ArialMT"/>
              </a:rPr>
              <a:t>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/>
          <p:cNvSpPr/>
          <p:nvPr/>
        </p:nvSpPr>
        <p:spPr>
          <a:xfrm>
            <a:off x="0" y="27385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7549" y="552550"/>
            <a:ext cx="725410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3"/>
              </a:lnSpc>
              <a:spcBef>
                <a:spcPct val="0"/>
              </a:spcBef>
              <a:spcAft>
                <a:spcPct val="0"/>
              </a:spcAft>
            </a:pPr>
            <a:r>
              <a:rPr sz="2800" b="1" spc="-17" dirty="0">
                <a:solidFill>
                  <a:srgbClr val="376092"/>
                </a:solidFill>
                <a:latin typeface="Calibri"/>
                <a:cs typeface="Calibri"/>
              </a:rPr>
              <a:t>It‘s</a:t>
            </a:r>
            <a:r>
              <a:rPr sz="2800" b="1" spc="-2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76092"/>
                </a:solidFill>
                <a:latin typeface="Calibri"/>
                <a:cs typeface="Calibri"/>
              </a:rPr>
              <a:t>all about</a:t>
            </a:r>
            <a:r>
              <a:rPr sz="2800" b="1" spc="1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76092"/>
                </a:solidFill>
                <a:latin typeface="Calibri"/>
                <a:cs typeface="Calibri"/>
              </a:rPr>
              <a:t>nodes</a:t>
            </a:r>
            <a:r>
              <a:rPr sz="2800" b="1" spc="17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76092"/>
                </a:solidFill>
                <a:latin typeface="Calibri"/>
                <a:cs typeface="Calibri"/>
              </a:rPr>
              <a:t>and </a:t>
            </a:r>
            <a:r>
              <a:rPr sz="2800" b="1" dirty="0" smtClean="0">
                <a:solidFill>
                  <a:srgbClr val="376092"/>
                </a:solidFill>
                <a:latin typeface="Calibri"/>
                <a:cs typeface="Calibri"/>
              </a:rPr>
              <a:t>edges</a:t>
            </a:r>
            <a:r>
              <a:rPr lang="zh-CN" altLang="en-US" sz="2800" b="1" dirty="0">
                <a:solidFill>
                  <a:srgbClr val="376092"/>
                </a:solidFill>
                <a:latin typeface="Calibri"/>
                <a:cs typeface="Calibri"/>
              </a:rPr>
              <a:t>就是</a:t>
            </a:r>
            <a:r>
              <a:rPr lang="zh-CN" altLang="en-US" sz="2800" b="1" dirty="0" smtClean="0">
                <a:solidFill>
                  <a:srgbClr val="376092"/>
                </a:solidFill>
                <a:latin typeface="Calibri"/>
                <a:cs typeface="Calibri"/>
              </a:rPr>
              <a:t>节点、边</a:t>
            </a:r>
            <a:endParaRPr sz="28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602" y="1202500"/>
            <a:ext cx="3878022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BHLVWU+ArialMT"/>
                <a:cs typeface="BHLVWU+ArialMT"/>
              </a:rPr>
              <a:t>developing</a:t>
            </a:r>
            <a:r>
              <a:rPr sz="1800" spc="41" dirty="0">
                <a:solidFill>
                  <a:srgbClr val="000000"/>
                </a:solidFill>
                <a:latin typeface="BHLVWU+ArialMT"/>
                <a:cs typeface="BHLVWU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CATDMA+ArialMT"/>
                <a:cs typeface="CATDMA+ArialMT"/>
              </a:rPr>
              <a:t>a ‚</a:t>
            </a:r>
            <a:r>
              <a:rPr sz="1800" dirty="0" err="1">
                <a:solidFill>
                  <a:srgbClr val="000000"/>
                </a:solidFill>
                <a:latin typeface="CATDMA+ArialMT"/>
                <a:cs typeface="CATDMA+ArialMT"/>
              </a:rPr>
              <a:t>Schleich</a:t>
            </a:r>
            <a:r>
              <a:rPr sz="1800" spc="15" dirty="0">
                <a:solidFill>
                  <a:srgbClr val="000000"/>
                </a:solidFill>
                <a:latin typeface="CATDMA+ArialMT"/>
                <a:cs typeface="CATDMA+ArialMT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BHLVWU+ArialMT"/>
                <a:cs typeface="BHLVWU+ArialMT"/>
              </a:rPr>
              <a:t>onthology</a:t>
            </a:r>
            <a:r>
              <a:rPr sz="1800" dirty="0" smtClean="0">
                <a:solidFill>
                  <a:srgbClr val="000000"/>
                </a:solidFill>
                <a:latin typeface="CATDMA+ArialMT"/>
                <a:cs typeface="CATDMA+ArialMT"/>
              </a:rPr>
              <a:t>‘</a:t>
            </a:r>
            <a:endParaRPr lang="en-US" sz="1800" dirty="0" smtClean="0">
              <a:solidFill>
                <a:srgbClr val="000000"/>
              </a:solidFill>
              <a:latin typeface="CATDMA+ArialMT"/>
              <a:cs typeface="CATDMA+ArialMT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CATDMA+ArialMT"/>
                <a:cs typeface="CATDMA+ArialMT"/>
              </a:rPr>
              <a:t>开发企业的本体数据</a:t>
            </a:r>
            <a:endParaRPr sz="1800" dirty="0">
              <a:solidFill>
                <a:srgbClr val="000000"/>
              </a:solidFill>
              <a:latin typeface="CATDMA+ArialMT"/>
              <a:cs typeface="CATDMA+Arial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0408" y="1190710"/>
            <a:ext cx="1999482" cy="683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TDMA+ArialMT"/>
                <a:cs typeface="CATDMA+ArialMT"/>
              </a:rPr>
              <a:t>‚</a:t>
            </a:r>
            <a:r>
              <a:rPr sz="1200">
                <a:solidFill>
                  <a:srgbClr val="000000"/>
                </a:solidFill>
                <a:latin typeface="BHLVWU+ArialMT"/>
                <a:cs typeface="BHLVWU+ArialMT"/>
              </a:rPr>
              <a:t>nodes</a:t>
            </a:r>
            <a:r>
              <a:rPr sz="1200">
                <a:solidFill>
                  <a:srgbClr val="000000"/>
                </a:solidFill>
                <a:latin typeface="CATDMA+ArialMT"/>
                <a:cs typeface="CATDMA+ArialMT"/>
              </a:rPr>
              <a:t>‘</a:t>
            </a:r>
            <a:r>
              <a:rPr sz="1200" spc="-36">
                <a:solidFill>
                  <a:srgbClr val="000000"/>
                </a:solidFill>
                <a:latin typeface="CATDMA+ArialMT"/>
                <a:cs typeface="CATDMA+ArialMT"/>
              </a:rPr>
              <a:t> </a:t>
            </a:r>
            <a:r>
              <a:rPr sz="1200">
                <a:solidFill>
                  <a:srgbClr val="000000"/>
                </a:solidFill>
                <a:latin typeface="BHLVWU+ArialMT"/>
                <a:cs typeface="BHLVWU+ArialMT"/>
              </a:rPr>
              <a:t>= subjects/objects</a:t>
            </a:r>
          </a:p>
          <a:p>
            <a:pPr marL="0" marR="0">
              <a:lnSpc>
                <a:spcPts val="1340"/>
              </a:lnSpc>
              <a:spcBef>
                <a:spcPts val="95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TDMA+ArialMT"/>
                <a:cs typeface="CATDMA+ArialMT"/>
              </a:rPr>
              <a:t>‚</a:t>
            </a:r>
            <a:r>
              <a:rPr sz="1200">
                <a:solidFill>
                  <a:srgbClr val="000000"/>
                </a:solidFill>
                <a:latin typeface="BHLVWU+ArialMT"/>
                <a:cs typeface="BHLVWU+ArialMT"/>
              </a:rPr>
              <a:t>edges</a:t>
            </a:r>
            <a:r>
              <a:rPr sz="1200">
                <a:solidFill>
                  <a:srgbClr val="000000"/>
                </a:solidFill>
                <a:latin typeface="CATDMA+ArialMT"/>
                <a:cs typeface="CATDMA+ArialMT"/>
              </a:rPr>
              <a:t>‘</a:t>
            </a:r>
            <a:r>
              <a:rPr sz="1200" spc="-23">
                <a:solidFill>
                  <a:srgbClr val="000000"/>
                </a:solidFill>
                <a:latin typeface="CATDMA+ArialMT"/>
                <a:cs typeface="CATDMA+ArialMT"/>
              </a:rPr>
              <a:t> </a:t>
            </a:r>
            <a:r>
              <a:rPr sz="1200">
                <a:solidFill>
                  <a:srgbClr val="000000"/>
                </a:solidFill>
                <a:latin typeface="BHLVWU+ArialMT"/>
                <a:cs typeface="BHLVWU+ArialMT"/>
              </a:rPr>
              <a:t>= predicates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1183" y="2286679"/>
            <a:ext cx="227749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7897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rgbClr val="000000"/>
                </a:solidFill>
                <a:latin typeface="BHLVWU+ArialMT"/>
                <a:cs typeface="BHLVWU+ArialMT"/>
              </a:rPr>
              <a:t>汇报委员会</a:t>
            </a:r>
            <a:endParaRPr sz="1000" dirty="0" smtClean="0">
              <a:solidFill>
                <a:srgbClr val="000000"/>
              </a:solidFill>
              <a:latin typeface="BHLVWU+ArialMT"/>
              <a:cs typeface="BHLVWU+ArialMT"/>
            </a:endParaRPr>
          </a:p>
          <a:p>
            <a:pPr marL="0" marR="0">
              <a:lnSpc>
                <a:spcPts val="839"/>
              </a:lnSpc>
              <a:spcBef>
                <a:spcPts val="5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rgbClr val="000000"/>
                </a:solidFill>
                <a:latin typeface="BHLVWU+ArialMT"/>
                <a:cs typeface="BHLVWU+ArialMT"/>
              </a:rPr>
              <a:t>创意委员会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0233" y="2488736"/>
            <a:ext cx="116188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895" marR="0">
              <a:lnSpc>
                <a:spcPts val="1112"/>
              </a:lnSpc>
              <a:spcBef>
                <a:spcPts val="87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rgbClr val="000000"/>
                </a:solidFill>
                <a:latin typeface="BHLVWU+ArialMT"/>
                <a:cs typeface="BHLVWU+ArialMT"/>
              </a:rPr>
              <a:t>成分表</a:t>
            </a:r>
            <a:r>
              <a:rPr sz="1000" dirty="0" smtClean="0">
                <a:solidFill>
                  <a:srgbClr val="000000"/>
                </a:solidFill>
                <a:latin typeface="BHLVWU+ArialMT"/>
                <a:cs typeface="BHLVWU+ArialMT"/>
              </a:rPr>
              <a:t>)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4772" y="2623229"/>
            <a:ext cx="908549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BHLVWU+ArialMT"/>
                <a:cs typeface="BHLVWU+ArialMT"/>
              </a:rPr>
              <a:t>DIN EN 71-3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97277" y="2813348"/>
            <a:ext cx="1398712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rgbClr val="000000"/>
                </a:solidFill>
                <a:latin typeface="BHLVWU+ArialMT"/>
                <a:cs typeface="BHLVWU+ArialMT"/>
              </a:rPr>
              <a:t>产品创意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  <a:p>
            <a:pPr marL="786129" marR="0">
              <a:lnSpc>
                <a:spcPts val="1112"/>
              </a:lnSpc>
              <a:spcBef>
                <a:spcPts val="512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0000"/>
                </a:solidFill>
                <a:latin typeface="BHLVWU+ArialMT"/>
                <a:cs typeface="BHLVWU+ArialMT"/>
              </a:rPr>
              <a:t>产品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1778" y="3293767"/>
            <a:ext cx="1083032" cy="33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BHLVWU+ArialMT"/>
                <a:cs typeface="BHLVWU+ArialMT"/>
              </a:rPr>
              <a:t>limit</a:t>
            </a:r>
            <a:r>
              <a:rPr sz="1000" spc="10">
                <a:solidFill>
                  <a:srgbClr val="000000"/>
                </a:solidFill>
                <a:latin typeface="BHLVWU+ArialMT"/>
                <a:cs typeface="BHLVWU+ArialMT"/>
              </a:rPr>
              <a:t> </a:t>
            </a:r>
            <a:r>
              <a:rPr sz="1000">
                <a:solidFill>
                  <a:srgbClr val="000000"/>
                </a:solidFill>
                <a:latin typeface="BHLVWU+ArialMT"/>
                <a:cs typeface="BHLVWU+ArialMT"/>
              </a:rPr>
              <a:t>value</a:t>
            </a:r>
            <a:r>
              <a:rPr sz="1000" spc="14">
                <a:solidFill>
                  <a:srgbClr val="000000"/>
                </a:solidFill>
                <a:latin typeface="BHLVWU+ArialMT"/>
                <a:cs typeface="BHLVWU+ArialMT"/>
              </a:rPr>
              <a:t> </a:t>
            </a:r>
            <a:r>
              <a:rPr sz="1000">
                <a:solidFill>
                  <a:srgbClr val="000000"/>
                </a:solidFill>
                <a:latin typeface="CATDMA+ArialMT"/>
                <a:cs typeface="CATDMA+ArialMT"/>
              </a:rPr>
              <a:t>‚</a:t>
            </a:r>
            <a:r>
              <a:rPr sz="1000">
                <a:solidFill>
                  <a:srgbClr val="000000"/>
                </a:solidFill>
                <a:latin typeface="BHLVWU+ArialMT"/>
                <a:cs typeface="BHLVWU+ArialMT"/>
              </a:rPr>
              <a:t>lead</a:t>
            </a:r>
            <a:r>
              <a:rPr sz="1000">
                <a:solidFill>
                  <a:srgbClr val="000000"/>
                </a:solidFill>
                <a:latin typeface="CATDMA+ArialMT"/>
                <a:cs typeface="CATDMA+ArialMT"/>
              </a:rPr>
              <a:t>‘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2733" y="3389420"/>
            <a:ext cx="141287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0000"/>
                </a:solidFill>
                <a:latin typeface="BHLVWU+ArialMT"/>
                <a:cs typeface="BHLVWU+ArialMT"/>
              </a:rPr>
              <a:t>预算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  <a:p>
            <a:pPr marL="841527" marR="0">
              <a:lnSpc>
                <a:spcPts val="1112"/>
              </a:lnSpc>
              <a:spcBef>
                <a:spcPts val="354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rgbClr val="000000"/>
                </a:solidFill>
                <a:latin typeface="BHLVWU+ArialMT"/>
                <a:cs typeface="BHLVWU+ArialMT"/>
              </a:rPr>
              <a:t>项目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50861" y="3613194"/>
            <a:ext cx="105516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rgbClr val="000000"/>
                </a:solidFill>
                <a:latin typeface="BHLVWU+ArialMT"/>
                <a:cs typeface="BHLVWU+ArialMT"/>
              </a:rPr>
              <a:t>技术要求和文档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35623" y="3675678"/>
            <a:ext cx="46639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0000"/>
                </a:solidFill>
                <a:latin typeface="BHLVWU+ArialMT"/>
                <a:cs typeface="BHLVWU+ArialMT"/>
              </a:rPr>
              <a:t>模具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9361" y="3817134"/>
            <a:ext cx="61342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5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HLVWU+ArialMT"/>
                <a:cs typeface="BHLVWU+ArialMT"/>
              </a:rPr>
              <a:t>P</a:t>
            </a:r>
            <a:r>
              <a:rPr lang="zh-CN" altLang="en-US" sz="1000" dirty="0" smtClean="0">
                <a:solidFill>
                  <a:srgbClr val="000000"/>
                </a:solidFill>
                <a:latin typeface="BHLVWU+ArialMT"/>
                <a:cs typeface="BHLVWU+ArialMT"/>
              </a:rPr>
              <a:t>产品版本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6236" y="3997242"/>
            <a:ext cx="53710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0000"/>
                </a:solidFill>
                <a:latin typeface="BHLVWU+ArialMT"/>
                <a:cs typeface="BHLVWU+ArialMT"/>
              </a:rPr>
              <a:t>型号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3602" y="4333157"/>
            <a:ext cx="93323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rgbClr val="000000"/>
                </a:solidFill>
                <a:latin typeface="BHLVWU+ArialMT"/>
                <a:cs typeface="BHLVWU+ArialMT"/>
              </a:rPr>
              <a:t>零件</a:t>
            </a:r>
            <a:r>
              <a:rPr sz="1000" dirty="0" smtClean="0">
                <a:solidFill>
                  <a:srgbClr val="000000"/>
                </a:solidFill>
                <a:latin typeface="BHLVWU+ArialMT"/>
                <a:cs typeface="BHLVWU+ArialMT"/>
              </a:rPr>
              <a:t>X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5933" y="4554391"/>
            <a:ext cx="57112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rgbClr val="000000"/>
                </a:solidFill>
                <a:latin typeface="BHLVWU+ArialMT"/>
                <a:cs typeface="BHLVWU+ArialMT"/>
              </a:rPr>
              <a:t>产品说明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3302" y="4764703"/>
            <a:ext cx="138000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411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0000"/>
                </a:solidFill>
                <a:latin typeface="BHLVWU+ArialMT"/>
                <a:cs typeface="BHLVWU+ArialMT"/>
              </a:rPr>
              <a:t>组件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  <a:p>
            <a:pPr marL="0" marR="0">
              <a:lnSpc>
                <a:spcPts val="1112"/>
              </a:lnSpc>
              <a:spcBef>
                <a:spcPts val="87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BHLVWU+ArialMT"/>
                <a:cs typeface="BHLVWU+ArialMT"/>
              </a:rPr>
              <a:t>(bill</a:t>
            </a:r>
            <a:r>
              <a:rPr sz="1000" spc="18" dirty="0">
                <a:solidFill>
                  <a:srgbClr val="000000"/>
                </a:solidFill>
                <a:latin typeface="BHLVWU+ArialMT"/>
                <a:cs typeface="BHLVWU+ArialMT"/>
              </a:rPr>
              <a:t> </a:t>
            </a:r>
            <a:r>
              <a:rPr sz="1000" dirty="0">
                <a:solidFill>
                  <a:srgbClr val="000000"/>
                </a:solidFill>
                <a:latin typeface="BHLVWU+ArialMT"/>
                <a:cs typeface="BHLVWU+ArialMT"/>
              </a:rPr>
              <a:t>of material BOM)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270371" y="4933613"/>
            <a:ext cx="150128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71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rgbClr val="000000"/>
                </a:solidFill>
                <a:latin typeface="BHLVWU+ArialMT"/>
                <a:cs typeface="BHLVWU+ArialMT"/>
              </a:rPr>
              <a:t>生产工艺</a:t>
            </a:r>
            <a:endParaRPr sz="1000" dirty="0">
              <a:solidFill>
                <a:srgbClr val="000000"/>
              </a:solidFill>
              <a:latin typeface="BHLVWU+ArialMT"/>
              <a:cs typeface="BHLVWU+Arial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ESOPVE+EucrosiaUPC"/>
                <a:cs typeface="ESOPVE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JEDOCQ+EucrosiaUPCBold"/>
                <a:cs typeface="JEDOCQ+EucrosiaUPCBold"/>
              </a:rPr>
              <a:t>PDM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62076" y="6267088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 dirty="0">
                <a:solidFill>
                  <a:srgbClr val="7F7F7F"/>
                </a:solidFill>
                <a:latin typeface="BHLVWU+ArialMT"/>
                <a:cs typeface="BHLVWU+ArialMT"/>
              </a:rPr>
              <a:t>Dr.</a:t>
            </a:r>
            <a:r>
              <a:rPr sz="1000" spc="-21" dirty="0">
                <a:solidFill>
                  <a:srgbClr val="7F7F7F"/>
                </a:solidFill>
                <a:latin typeface="BHLVWU+ArialMT"/>
                <a:cs typeface="BHLVWU+ArialMT"/>
              </a:rPr>
              <a:t> </a:t>
            </a:r>
            <a:r>
              <a:rPr sz="1000" dirty="0">
                <a:solidFill>
                  <a:srgbClr val="7F7F7F"/>
                </a:solidFill>
                <a:latin typeface="BHLVWU+ArialMT"/>
                <a:cs typeface="BHLVWU+ArialMT"/>
              </a:rPr>
              <a:t>Andreas Weber</a:t>
            </a:r>
            <a:r>
              <a:rPr sz="1000" spc="236" dirty="0">
                <a:solidFill>
                  <a:srgbClr val="7F7F7F"/>
                </a:solidFill>
                <a:latin typeface="BHLVWU+ArialMT"/>
                <a:cs typeface="BHLVWU+ArialMT"/>
              </a:rPr>
              <a:t> </a:t>
            </a:r>
            <a:r>
              <a:rPr sz="1000" dirty="0">
                <a:solidFill>
                  <a:srgbClr val="7F7F7F"/>
                </a:solidFill>
                <a:latin typeface="BHLVWU+ArialMT"/>
                <a:cs typeface="BHLVWU+ArialMT"/>
              </a:rPr>
              <a:t>|</a:t>
            </a:r>
            <a:r>
              <a:rPr sz="1000" spc="272" dirty="0">
                <a:solidFill>
                  <a:srgbClr val="7F7F7F"/>
                </a:solidFill>
                <a:latin typeface="BHLVWU+ArialMT"/>
                <a:cs typeface="BHLVWU+ArialMT"/>
              </a:rPr>
              <a:t> </a:t>
            </a:r>
            <a:r>
              <a:rPr sz="1000" dirty="0">
                <a:solidFill>
                  <a:srgbClr val="7F7F7F"/>
                </a:solidFill>
                <a:latin typeface="BHLVWU+ArialMT"/>
                <a:cs typeface="BHLVWU+ArialMT"/>
              </a:rPr>
              <a:t>semantic PDM</a:t>
            </a:r>
            <a:r>
              <a:rPr sz="1000" spc="10" dirty="0">
                <a:solidFill>
                  <a:srgbClr val="7F7F7F"/>
                </a:solidFill>
                <a:latin typeface="BHLVWU+ArialMT"/>
                <a:cs typeface="BHLVWU+ArialMT"/>
              </a:rPr>
              <a:t> </a:t>
            </a:r>
            <a:r>
              <a:rPr sz="1000" dirty="0">
                <a:solidFill>
                  <a:srgbClr val="7F7F7F"/>
                </a:solidFill>
                <a:latin typeface="BHLVWU+ArialMT"/>
                <a:cs typeface="BHLVWU+ArialMT"/>
              </a:rPr>
              <a:t>|</a:t>
            </a:r>
            <a:r>
              <a:rPr sz="1000" spc="277" dirty="0">
                <a:solidFill>
                  <a:srgbClr val="7F7F7F"/>
                </a:solidFill>
                <a:latin typeface="BHLVWU+ArialMT"/>
                <a:cs typeface="BHLVWU+ArialMT"/>
              </a:rPr>
              <a:t> </a:t>
            </a:r>
            <a:r>
              <a:rPr sz="1000" dirty="0">
                <a:solidFill>
                  <a:srgbClr val="7F7F7F"/>
                </a:solidFill>
                <a:latin typeface="BHLVWU+ArialMT"/>
                <a:cs typeface="BHLVWU+ArialMT"/>
              </a:rPr>
              <a:t>26.04.2016</a:t>
            </a:r>
            <a:r>
              <a:rPr sz="1000" spc="253" dirty="0">
                <a:solidFill>
                  <a:srgbClr val="7F7F7F"/>
                </a:solidFill>
                <a:latin typeface="BHLVWU+ArialMT"/>
                <a:cs typeface="BHLVWU+ArialMT"/>
              </a:rPr>
              <a:t> </a:t>
            </a:r>
            <a:r>
              <a:rPr sz="1000" dirty="0">
                <a:solidFill>
                  <a:srgbClr val="7F7F7F"/>
                </a:solidFill>
                <a:latin typeface="BHLVWU+ArialMT"/>
                <a:cs typeface="BHLVWU+ArialMT"/>
              </a:rPr>
              <a:t>|</a:t>
            </a:r>
            <a:r>
              <a:rPr sz="1000" spc="277" dirty="0">
                <a:solidFill>
                  <a:srgbClr val="7F7F7F"/>
                </a:solidFill>
                <a:latin typeface="BHLVWU+ArialMT"/>
                <a:cs typeface="BHLVWU+ArialMT"/>
              </a:rPr>
              <a:t> </a:t>
            </a:r>
            <a:r>
              <a:rPr sz="1000" dirty="0">
                <a:solidFill>
                  <a:srgbClr val="7F7F7F"/>
                </a:solidFill>
                <a:latin typeface="BHLVWU+ArialMT"/>
                <a:cs typeface="BHLVWU+ArialMT"/>
              </a:rPr>
              <a:t>page</a:t>
            </a:r>
            <a:r>
              <a:rPr sz="1000" spc="-14" dirty="0">
                <a:solidFill>
                  <a:srgbClr val="7F7F7F"/>
                </a:solidFill>
                <a:latin typeface="BHLVWU+ArialMT"/>
                <a:cs typeface="BHLVWU+ArialMT"/>
              </a:rPr>
              <a:t> </a:t>
            </a:r>
            <a:r>
              <a:rPr sz="1000" dirty="0">
                <a:solidFill>
                  <a:srgbClr val="7F7F7F"/>
                </a:solidFill>
                <a:latin typeface="BHLVWU+ArialMT"/>
                <a:cs typeface="BHLVWU+ArialMT"/>
              </a:rPr>
              <a:t>8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27385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749" y="504387"/>
            <a:ext cx="6508465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 spc="-23" dirty="0" err="1">
                <a:solidFill>
                  <a:srgbClr val="376092"/>
                </a:solidFill>
                <a:latin typeface="Calibri"/>
                <a:cs typeface="Calibri"/>
              </a:rPr>
              <a:t>Anvantage</a:t>
            </a:r>
            <a:r>
              <a:rPr sz="3000" b="1" spc="34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of</a:t>
            </a:r>
            <a:r>
              <a:rPr sz="3000" b="1" spc="11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using</a:t>
            </a:r>
            <a:r>
              <a:rPr sz="3000" b="1" spc="12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a</a:t>
            </a:r>
            <a:r>
              <a:rPr sz="3000" b="1" spc="-1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semantic </a:t>
            </a:r>
            <a:r>
              <a:rPr sz="3000" b="1" dirty="0" smtClean="0">
                <a:solidFill>
                  <a:srgbClr val="376092"/>
                </a:solidFill>
                <a:latin typeface="Calibri"/>
                <a:cs typeface="Calibri"/>
              </a:rPr>
              <a:t>PDM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使用语义</a:t>
            </a:r>
            <a:r>
              <a:rPr lang="en-US" altLang="zh-CN" sz="3000" b="1" dirty="0" smtClean="0">
                <a:solidFill>
                  <a:srgbClr val="376092"/>
                </a:solidFill>
                <a:latin typeface="Calibri"/>
                <a:cs typeface="Calibri"/>
              </a:rPr>
              <a:t>PDM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的好处</a:t>
            </a:r>
            <a:endParaRPr sz="3000" b="1" dirty="0">
              <a:solidFill>
                <a:srgbClr val="376092"/>
              </a:solidFill>
              <a:latin typeface="Calibri"/>
              <a:cs typeface="Calibri"/>
            </a:endParaRPr>
          </a:p>
          <a:p>
            <a:pPr marL="0" marR="0">
              <a:lnSpc>
                <a:spcPts val="2446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11" dirty="0">
                <a:solidFill>
                  <a:srgbClr val="376092"/>
                </a:solidFill>
                <a:latin typeface="Calibri"/>
                <a:cs typeface="Calibri"/>
              </a:rPr>
              <a:t>start</a:t>
            </a:r>
            <a:r>
              <a:rPr sz="2000" b="1" spc="1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6092"/>
                </a:solidFill>
                <a:latin typeface="Calibri"/>
                <a:cs typeface="Calibri"/>
              </a:rPr>
              <a:t>small</a:t>
            </a:r>
            <a:r>
              <a:rPr sz="2000" b="1" spc="-2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6092"/>
                </a:solidFill>
                <a:latin typeface="Calibri"/>
                <a:cs typeface="Calibri"/>
              </a:rPr>
              <a:t>and focused</a:t>
            </a:r>
            <a:r>
              <a:rPr sz="2000" b="1" spc="11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 smtClean="0">
                <a:solidFill>
                  <a:srgbClr val="376092"/>
                </a:solidFill>
                <a:latin typeface="Calibri"/>
                <a:cs typeface="Calibri"/>
              </a:rPr>
              <a:t>…</a:t>
            </a:r>
            <a:r>
              <a:rPr lang="zh-CN" altLang="en-US" sz="2000" b="1" dirty="0" smtClean="0">
                <a:solidFill>
                  <a:srgbClr val="376092"/>
                </a:solidFill>
                <a:latin typeface="Calibri"/>
                <a:cs typeface="Calibri"/>
              </a:rPr>
              <a:t>小处着手但是专注于一点</a:t>
            </a:r>
            <a:endParaRPr sz="20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WDFPDU+EucrosiaUPC"/>
                <a:cs typeface="WDFPDU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GATBRR+EucrosiaUPCBold"/>
                <a:cs typeface="GATBRR+EucrosiaUPCBold"/>
              </a:rPr>
              <a:t>PDM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408" y="6249104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QGRFRO+ArialMT"/>
                <a:cs typeface="QGRFRO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QGRFRO+ArialMT"/>
                <a:cs typeface="QGRFRO+ArialMT"/>
              </a:rPr>
              <a:t> </a:t>
            </a:r>
            <a:r>
              <a:rPr sz="1000">
                <a:solidFill>
                  <a:srgbClr val="7F7F7F"/>
                </a:solidFill>
                <a:latin typeface="QGRFRO+ArialMT"/>
                <a:cs typeface="QGRFRO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QGRFRO+ArialMT"/>
                <a:cs typeface="QGRFRO+ArialMT"/>
              </a:rPr>
              <a:t> </a:t>
            </a:r>
            <a:r>
              <a:rPr sz="1000">
                <a:solidFill>
                  <a:srgbClr val="7F7F7F"/>
                </a:solidFill>
                <a:latin typeface="QGRFRO+ArialMT"/>
                <a:cs typeface="QGRFRO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QGRFRO+ArialMT"/>
                <a:cs typeface="QGRFRO+ArialMT"/>
              </a:rPr>
              <a:t> </a:t>
            </a:r>
            <a:r>
              <a:rPr sz="1000">
                <a:solidFill>
                  <a:srgbClr val="7F7F7F"/>
                </a:solidFill>
                <a:latin typeface="QGRFRO+ArialMT"/>
                <a:cs typeface="QGRFRO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QGRFRO+ArialMT"/>
                <a:cs typeface="QGRFRO+ArialMT"/>
              </a:rPr>
              <a:t> </a:t>
            </a:r>
            <a:r>
              <a:rPr sz="1000">
                <a:solidFill>
                  <a:srgbClr val="7F7F7F"/>
                </a:solidFill>
                <a:latin typeface="QGRFRO+ArialMT"/>
                <a:cs typeface="QGRFRO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QGRFRO+ArialMT"/>
                <a:cs typeface="QGRFRO+ArialMT"/>
              </a:rPr>
              <a:t> </a:t>
            </a:r>
            <a:r>
              <a:rPr sz="1000">
                <a:solidFill>
                  <a:srgbClr val="7F7F7F"/>
                </a:solidFill>
                <a:latin typeface="QGRFRO+ArialMT"/>
                <a:cs typeface="QGRFRO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QGRFRO+ArialMT"/>
                <a:cs typeface="QGRFRO+ArialMT"/>
              </a:rPr>
              <a:t> </a:t>
            </a:r>
            <a:r>
              <a:rPr sz="1000">
                <a:solidFill>
                  <a:srgbClr val="7F7F7F"/>
                </a:solidFill>
                <a:latin typeface="QGRFRO+ArialMT"/>
                <a:cs typeface="QGRFRO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QGRFRO+ArialMT"/>
                <a:cs typeface="QGRFRO+ArialMT"/>
              </a:rPr>
              <a:t> </a:t>
            </a:r>
            <a:r>
              <a:rPr sz="1000">
                <a:solidFill>
                  <a:srgbClr val="7F7F7F"/>
                </a:solidFill>
                <a:latin typeface="QGRFRO+ArialMT"/>
                <a:cs typeface="QGRFRO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QGRFRO+ArialMT"/>
                <a:cs typeface="QGRFRO+ArialMT"/>
              </a:rPr>
              <a:t> </a:t>
            </a:r>
            <a:r>
              <a:rPr sz="1000">
                <a:solidFill>
                  <a:srgbClr val="7F7F7F"/>
                </a:solidFill>
                <a:latin typeface="QGRFRO+ArialMT"/>
                <a:cs typeface="QGRFRO+ArialMT"/>
              </a:rPr>
              <a:t>9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749" y="420567"/>
            <a:ext cx="6513724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 spc="-18" dirty="0">
                <a:solidFill>
                  <a:srgbClr val="376092"/>
                </a:solidFill>
                <a:latin typeface="Calibri"/>
                <a:cs typeface="Calibri"/>
              </a:rPr>
              <a:t>Advantage</a:t>
            </a:r>
            <a:r>
              <a:rPr sz="3000" b="1" spc="28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of</a:t>
            </a:r>
            <a:r>
              <a:rPr sz="3000" b="1" spc="11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using</a:t>
            </a:r>
            <a:r>
              <a:rPr sz="3000" b="1" spc="12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a</a:t>
            </a:r>
            <a:r>
              <a:rPr sz="3000" b="1" spc="-1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semantic</a:t>
            </a:r>
            <a:r>
              <a:rPr sz="3000" b="1" spc="-1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 smtClean="0">
                <a:solidFill>
                  <a:srgbClr val="376092"/>
                </a:solidFill>
                <a:latin typeface="Calibri"/>
                <a:cs typeface="Calibri"/>
              </a:rPr>
              <a:t>PDM</a:t>
            </a:r>
            <a:r>
              <a:rPr lang="zh-CN" altLang="en-US" sz="3000" b="1" dirty="0">
                <a:solidFill>
                  <a:srgbClr val="376092"/>
                </a:solidFill>
                <a:cs typeface="Calibri"/>
              </a:rPr>
              <a:t>使用语义</a:t>
            </a:r>
            <a:r>
              <a:rPr lang="en-US" altLang="zh-CN" sz="3000" b="1" dirty="0">
                <a:solidFill>
                  <a:srgbClr val="376092"/>
                </a:solidFill>
                <a:cs typeface="Calibri"/>
              </a:rPr>
              <a:t>PDM</a:t>
            </a:r>
            <a:r>
              <a:rPr lang="zh-CN" altLang="en-US" sz="3000" b="1" dirty="0">
                <a:solidFill>
                  <a:srgbClr val="376092"/>
                </a:solidFill>
                <a:cs typeface="Calibri"/>
              </a:rPr>
              <a:t>的好处</a:t>
            </a:r>
          </a:p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endParaRPr sz="3000" b="1" dirty="0">
              <a:solidFill>
                <a:srgbClr val="376092"/>
              </a:solidFill>
              <a:latin typeface="Calibri"/>
              <a:cs typeface="Calibri"/>
            </a:endParaRPr>
          </a:p>
          <a:p>
            <a:pPr marL="0" marR="0">
              <a:lnSpc>
                <a:spcPts val="2446"/>
              </a:lnSpc>
              <a:spcBef>
                <a:spcPct val="0"/>
              </a:spcBef>
              <a:spcAft>
                <a:spcPct val="0"/>
              </a:spcAft>
            </a:pPr>
            <a:r>
              <a:rPr sz="2000" b="1" spc="-11" dirty="0">
                <a:solidFill>
                  <a:srgbClr val="376092"/>
                </a:solidFill>
                <a:latin typeface="Calibri"/>
                <a:cs typeface="Calibri"/>
              </a:rPr>
              <a:t>start</a:t>
            </a:r>
            <a:r>
              <a:rPr sz="2000" b="1" spc="1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6092"/>
                </a:solidFill>
                <a:latin typeface="Calibri"/>
                <a:cs typeface="Calibri"/>
              </a:rPr>
              <a:t>small</a:t>
            </a:r>
            <a:r>
              <a:rPr sz="2000" b="1" spc="-2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6092"/>
                </a:solidFill>
                <a:latin typeface="Calibri"/>
                <a:cs typeface="Calibri"/>
              </a:rPr>
              <a:t>and focused</a:t>
            </a:r>
            <a:r>
              <a:rPr sz="2000" b="1" spc="11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6092"/>
                </a:solidFill>
                <a:latin typeface="Calibri"/>
                <a:cs typeface="Calibri"/>
              </a:rPr>
              <a:t>… and grow as</a:t>
            </a:r>
            <a:r>
              <a:rPr sz="2000" b="1" spc="12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 smtClean="0">
                <a:solidFill>
                  <a:srgbClr val="376092"/>
                </a:solidFill>
                <a:latin typeface="Calibri"/>
                <a:cs typeface="Calibri"/>
              </a:rPr>
              <a:t>needed</a:t>
            </a:r>
            <a:r>
              <a:rPr lang="zh-CN" altLang="en-US" sz="2000" b="1" dirty="0" smtClean="0">
                <a:solidFill>
                  <a:srgbClr val="376092"/>
                </a:solidFill>
                <a:latin typeface="Calibri"/>
                <a:cs typeface="Calibri"/>
              </a:rPr>
              <a:t>随需扩展</a:t>
            </a:r>
            <a:endParaRPr sz="20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TKSROT+EucrosiaUPC"/>
                <a:cs typeface="TKSROT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QRWUPU+EucrosiaUPCBold"/>
                <a:cs typeface="QRWUPU+EucrosiaUPCBold"/>
              </a:rPr>
              <a:t>PDM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408" y="6249104"/>
            <a:ext cx="3977601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UKOHJS+ArialMT"/>
                <a:cs typeface="UKOHJS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UKOHJS+ArialMT"/>
                <a:cs typeface="UKOHJS+ArialMT"/>
              </a:rPr>
              <a:t> </a:t>
            </a:r>
            <a:r>
              <a:rPr sz="1000">
                <a:solidFill>
                  <a:srgbClr val="7F7F7F"/>
                </a:solidFill>
                <a:latin typeface="UKOHJS+ArialMT"/>
                <a:cs typeface="UKOHJS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UKOHJS+ArialMT"/>
                <a:cs typeface="UKOHJS+ArialMT"/>
              </a:rPr>
              <a:t> </a:t>
            </a:r>
            <a:r>
              <a:rPr sz="1000">
                <a:solidFill>
                  <a:srgbClr val="7F7F7F"/>
                </a:solidFill>
                <a:latin typeface="UKOHJS+ArialMT"/>
                <a:cs typeface="UKOHJS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UKOHJS+ArialMT"/>
                <a:cs typeface="UKOHJS+ArialMT"/>
              </a:rPr>
              <a:t> </a:t>
            </a:r>
            <a:r>
              <a:rPr sz="1000">
                <a:solidFill>
                  <a:srgbClr val="7F7F7F"/>
                </a:solidFill>
                <a:latin typeface="UKOHJS+ArialMT"/>
                <a:cs typeface="UKOHJS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UKOHJS+ArialMT"/>
                <a:cs typeface="UKOHJS+ArialMT"/>
              </a:rPr>
              <a:t> </a:t>
            </a:r>
            <a:r>
              <a:rPr sz="1000">
                <a:solidFill>
                  <a:srgbClr val="7F7F7F"/>
                </a:solidFill>
                <a:latin typeface="UKOHJS+ArialMT"/>
                <a:cs typeface="UKOHJS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UKOHJS+ArialMT"/>
                <a:cs typeface="UKOHJS+ArialMT"/>
              </a:rPr>
              <a:t> </a:t>
            </a:r>
            <a:r>
              <a:rPr sz="1000">
                <a:solidFill>
                  <a:srgbClr val="7F7F7F"/>
                </a:solidFill>
                <a:latin typeface="UKOHJS+ArialMT"/>
                <a:cs typeface="UKOHJS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UKOHJS+ArialMT"/>
                <a:cs typeface="UKOHJS+ArialMT"/>
              </a:rPr>
              <a:t> </a:t>
            </a:r>
            <a:r>
              <a:rPr sz="1000">
                <a:solidFill>
                  <a:srgbClr val="7F7F7F"/>
                </a:solidFill>
                <a:latin typeface="UKOHJS+ArialMT"/>
                <a:cs typeface="UKOHJS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UKOHJS+ArialMT"/>
                <a:cs typeface="UKOHJS+ArialMT"/>
              </a:rPr>
              <a:t> </a:t>
            </a:r>
            <a:r>
              <a:rPr sz="1000">
                <a:solidFill>
                  <a:srgbClr val="7F7F7F"/>
                </a:solidFill>
                <a:latin typeface="UKOHJS+ArialMT"/>
                <a:cs typeface="UKOHJS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UKOHJS+ArialMT"/>
                <a:cs typeface="UKOHJS+ArialMT"/>
              </a:rPr>
              <a:t> </a:t>
            </a:r>
            <a:r>
              <a:rPr sz="1000">
                <a:solidFill>
                  <a:srgbClr val="7F7F7F"/>
                </a:solidFill>
                <a:latin typeface="UKOHJS+ArialMT"/>
                <a:cs typeface="UKOHJS+ArialMT"/>
              </a:rPr>
              <a:t>10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27385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749" y="381832"/>
            <a:ext cx="4878139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 spc="-14" dirty="0">
                <a:solidFill>
                  <a:srgbClr val="376092"/>
                </a:solidFill>
                <a:latin typeface="Calibri"/>
                <a:cs typeface="Calibri"/>
              </a:rPr>
              <a:t>getting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 an answer</a:t>
            </a:r>
            <a:r>
              <a:rPr sz="3000" b="1" spc="1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means</a:t>
            </a:r>
            <a:r>
              <a:rPr sz="3000" b="1" spc="12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 smtClean="0">
                <a:solidFill>
                  <a:srgbClr val="376092"/>
                </a:solidFill>
                <a:latin typeface="Calibri"/>
                <a:cs typeface="Calibri"/>
              </a:rPr>
              <a:t>..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获取答案意味着</a:t>
            </a:r>
            <a:endParaRPr sz="30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UEOFEP+EucrosiaUPC"/>
                <a:cs typeface="UEOFEP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ISNGON+EucrosiaUPCBold"/>
                <a:cs typeface="ISNGON+EucrosiaUPCBold"/>
              </a:rPr>
              <a:t>PDM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408" y="6249104"/>
            <a:ext cx="39670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VGVCRD+ArialMT"/>
                <a:cs typeface="VGVCRD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VGVCRD+ArialMT"/>
                <a:cs typeface="VGVCRD+ArialMT"/>
              </a:rPr>
              <a:t> </a:t>
            </a:r>
            <a:r>
              <a:rPr sz="1000">
                <a:solidFill>
                  <a:srgbClr val="7F7F7F"/>
                </a:solidFill>
                <a:latin typeface="VGVCRD+ArialMT"/>
                <a:cs typeface="VGVCRD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VGVCRD+ArialMT"/>
                <a:cs typeface="VGVCRD+ArialMT"/>
              </a:rPr>
              <a:t> </a:t>
            </a:r>
            <a:r>
              <a:rPr sz="1000">
                <a:solidFill>
                  <a:srgbClr val="7F7F7F"/>
                </a:solidFill>
                <a:latin typeface="VGVCRD+ArialMT"/>
                <a:cs typeface="VGVCRD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VGVCRD+ArialMT"/>
                <a:cs typeface="VGVCRD+ArialMT"/>
              </a:rPr>
              <a:t> </a:t>
            </a:r>
            <a:r>
              <a:rPr sz="1000">
                <a:solidFill>
                  <a:srgbClr val="7F7F7F"/>
                </a:solidFill>
                <a:latin typeface="VGVCRD+ArialMT"/>
                <a:cs typeface="VGVCRD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VGVCRD+ArialMT"/>
                <a:cs typeface="VGVCRD+ArialMT"/>
              </a:rPr>
              <a:t> </a:t>
            </a:r>
            <a:r>
              <a:rPr sz="1000">
                <a:solidFill>
                  <a:srgbClr val="7F7F7F"/>
                </a:solidFill>
                <a:latin typeface="VGVCRD+ArialMT"/>
                <a:cs typeface="VGVCRD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VGVCRD+ArialMT"/>
                <a:cs typeface="VGVCRD+ArialMT"/>
              </a:rPr>
              <a:t> </a:t>
            </a:r>
            <a:r>
              <a:rPr sz="1000">
                <a:solidFill>
                  <a:srgbClr val="7F7F7F"/>
                </a:solidFill>
                <a:latin typeface="VGVCRD+ArialMT"/>
                <a:cs typeface="VGVCRD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VGVCRD+ArialMT"/>
                <a:cs typeface="VGVCRD+ArialMT"/>
              </a:rPr>
              <a:t> </a:t>
            </a:r>
            <a:r>
              <a:rPr sz="1000">
                <a:solidFill>
                  <a:srgbClr val="7F7F7F"/>
                </a:solidFill>
                <a:latin typeface="VGVCRD+ArialMT"/>
                <a:cs typeface="VGVCRD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VGVCRD+ArialMT"/>
                <a:cs typeface="VGVCRD+ArialMT"/>
              </a:rPr>
              <a:t> </a:t>
            </a:r>
            <a:r>
              <a:rPr sz="1000">
                <a:solidFill>
                  <a:srgbClr val="7F7F7F"/>
                </a:solidFill>
                <a:latin typeface="VGVCRD+ArialMT"/>
                <a:cs typeface="VGVCRD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VGVCRD+ArialMT"/>
                <a:cs typeface="VGVCRD+ArialMT"/>
              </a:rPr>
              <a:t> </a:t>
            </a:r>
            <a:r>
              <a:rPr sz="1000" spc="-75">
                <a:solidFill>
                  <a:srgbClr val="7F7F7F"/>
                </a:solidFill>
                <a:latin typeface="VGVCRD+ArialMT"/>
                <a:cs typeface="VGVCRD+ArialMT"/>
              </a:rPr>
              <a:t>11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749" y="381832"/>
            <a:ext cx="8836034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 spc="-14" dirty="0">
                <a:solidFill>
                  <a:srgbClr val="376092"/>
                </a:solidFill>
                <a:latin typeface="Calibri"/>
                <a:cs typeface="Calibri"/>
              </a:rPr>
              <a:t>getting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 an answer</a:t>
            </a:r>
            <a:r>
              <a:rPr sz="3000" b="1" spc="1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means</a:t>
            </a:r>
            <a:r>
              <a:rPr sz="3000" b="1" spc="12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.. finding</a:t>
            </a:r>
            <a:r>
              <a:rPr sz="3000" b="1" spc="28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the right </a:t>
            </a:r>
            <a:r>
              <a:rPr sz="3000" b="1" spc="-10" dirty="0" smtClean="0">
                <a:solidFill>
                  <a:srgbClr val="376092"/>
                </a:solidFill>
                <a:latin typeface="Calibri"/>
                <a:cs typeface="Calibri"/>
              </a:rPr>
              <a:t>path</a:t>
            </a:r>
            <a:r>
              <a:rPr lang="zh-CN" altLang="en-US" sz="3000" b="1" spc="-10" dirty="0" smtClean="0">
                <a:solidFill>
                  <a:srgbClr val="376092"/>
                </a:solidFill>
                <a:latin typeface="Calibri"/>
                <a:cs typeface="Calibri"/>
              </a:rPr>
              <a:t>就是去找到正确的路径</a:t>
            </a:r>
            <a:endParaRPr sz="3000" b="1" spc="-10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CRKFRI+EucrosiaUPC"/>
                <a:cs typeface="CRKFRI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UOTPTB+EucrosiaUPCBold"/>
                <a:cs typeface="UOTPTB+EucrosiaUPCBold"/>
              </a:rPr>
              <a:t>PDM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408" y="6249104"/>
            <a:ext cx="3977601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EUUQWO+ArialMT"/>
                <a:cs typeface="EUUQWO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EUUQWO+ArialMT"/>
                <a:cs typeface="EUUQWO+ArialMT"/>
              </a:rPr>
              <a:t> </a:t>
            </a:r>
            <a:r>
              <a:rPr sz="1000">
                <a:solidFill>
                  <a:srgbClr val="7F7F7F"/>
                </a:solidFill>
                <a:latin typeface="EUUQWO+ArialMT"/>
                <a:cs typeface="EUUQWO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EUUQWO+ArialMT"/>
                <a:cs typeface="EUUQWO+ArialMT"/>
              </a:rPr>
              <a:t> </a:t>
            </a:r>
            <a:r>
              <a:rPr sz="1000">
                <a:solidFill>
                  <a:srgbClr val="7F7F7F"/>
                </a:solidFill>
                <a:latin typeface="EUUQWO+ArialMT"/>
                <a:cs typeface="EUUQWO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EUUQWO+ArialMT"/>
                <a:cs typeface="EUUQWO+ArialMT"/>
              </a:rPr>
              <a:t> </a:t>
            </a:r>
            <a:r>
              <a:rPr sz="1000">
                <a:solidFill>
                  <a:srgbClr val="7F7F7F"/>
                </a:solidFill>
                <a:latin typeface="EUUQWO+ArialMT"/>
                <a:cs typeface="EUUQWO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EUUQWO+ArialMT"/>
                <a:cs typeface="EUUQWO+ArialMT"/>
              </a:rPr>
              <a:t> </a:t>
            </a:r>
            <a:r>
              <a:rPr sz="1000">
                <a:solidFill>
                  <a:srgbClr val="7F7F7F"/>
                </a:solidFill>
                <a:latin typeface="EUUQWO+ArialMT"/>
                <a:cs typeface="EUUQWO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EUUQWO+ArialMT"/>
                <a:cs typeface="EUUQWO+ArialMT"/>
              </a:rPr>
              <a:t> </a:t>
            </a:r>
            <a:r>
              <a:rPr sz="1000">
                <a:solidFill>
                  <a:srgbClr val="7F7F7F"/>
                </a:solidFill>
                <a:latin typeface="EUUQWO+ArialMT"/>
                <a:cs typeface="EUUQWO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EUUQWO+ArialMT"/>
                <a:cs typeface="EUUQWO+ArialMT"/>
              </a:rPr>
              <a:t> </a:t>
            </a:r>
            <a:r>
              <a:rPr sz="1000">
                <a:solidFill>
                  <a:srgbClr val="7F7F7F"/>
                </a:solidFill>
                <a:latin typeface="EUUQWO+ArialMT"/>
                <a:cs typeface="EUUQWO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EUUQWO+ArialMT"/>
                <a:cs typeface="EUUQWO+ArialMT"/>
              </a:rPr>
              <a:t> </a:t>
            </a:r>
            <a:r>
              <a:rPr sz="1000">
                <a:solidFill>
                  <a:srgbClr val="7F7F7F"/>
                </a:solidFill>
                <a:latin typeface="EUUQWO+ArialMT"/>
                <a:cs typeface="EUUQWO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EUUQWO+ArialMT"/>
                <a:cs typeface="EUUQWO+ArialMT"/>
              </a:rPr>
              <a:t> </a:t>
            </a:r>
            <a:r>
              <a:rPr sz="1000">
                <a:solidFill>
                  <a:srgbClr val="7F7F7F"/>
                </a:solidFill>
                <a:latin typeface="EUUQWO+ArialMT"/>
                <a:cs typeface="EUUQWO+ArialMT"/>
              </a:rPr>
              <a:t>12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462" y="379165"/>
            <a:ext cx="911109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 spc="-15" dirty="0">
                <a:solidFill>
                  <a:srgbClr val="376092"/>
                </a:solidFill>
                <a:latin typeface="Calibri"/>
                <a:cs typeface="Calibri"/>
              </a:rPr>
              <a:t>Data</a:t>
            </a:r>
            <a:r>
              <a:rPr sz="3000" b="1" spc="-18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delivered</a:t>
            </a:r>
            <a:r>
              <a:rPr sz="3000" b="1" spc="3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spc="-14" dirty="0">
                <a:solidFill>
                  <a:srgbClr val="376092"/>
                </a:solidFill>
                <a:latin typeface="Calibri"/>
                <a:cs typeface="Calibri"/>
              </a:rPr>
              <a:t>by</a:t>
            </a:r>
            <a:r>
              <a:rPr sz="3000" b="1" spc="15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all </a:t>
            </a:r>
            <a:r>
              <a:rPr sz="3000" b="1" spc="-17" dirty="0" smtClean="0">
                <a:solidFill>
                  <a:srgbClr val="376092"/>
                </a:solidFill>
                <a:latin typeface="Calibri"/>
                <a:cs typeface="Calibri"/>
              </a:rPr>
              <a:t>stakeholders</a:t>
            </a:r>
            <a:r>
              <a:rPr lang="zh-CN" altLang="en-US" sz="3000" b="1" spc="-17" dirty="0" smtClean="0">
                <a:solidFill>
                  <a:srgbClr val="376092"/>
                </a:solidFill>
                <a:latin typeface="Calibri"/>
                <a:cs typeface="Calibri"/>
              </a:rPr>
              <a:t>数据由各相关方提供</a:t>
            </a:r>
            <a:endParaRPr sz="3000" b="1" spc="-17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463" y="838217"/>
            <a:ext cx="2732729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76092"/>
                </a:solidFill>
                <a:latin typeface="Calibri"/>
                <a:cs typeface="Calibri"/>
              </a:rPr>
              <a:t>How</a:t>
            </a:r>
            <a:r>
              <a:rPr sz="1800" b="1" spc="-12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76092"/>
                </a:solidFill>
                <a:latin typeface="Calibri"/>
                <a:cs typeface="Calibri"/>
              </a:rPr>
              <a:t>the</a:t>
            </a:r>
            <a:r>
              <a:rPr sz="1800" b="1" spc="-18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76092"/>
                </a:solidFill>
                <a:latin typeface="Calibri"/>
                <a:cs typeface="Calibri"/>
              </a:rPr>
              <a:t>data net is</a:t>
            </a:r>
            <a:r>
              <a:rPr sz="1800" b="1" spc="-1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76092"/>
                </a:solidFill>
                <a:latin typeface="Calibri"/>
                <a:cs typeface="Calibri"/>
              </a:rPr>
              <a:t>filled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5350" y="959743"/>
            <a:ext cx="1057536" cy="349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9"/>
              </a:lnSpc>
              <a:spcBef>
                <a:spcPct val="0"/>
              </a:spcBef>
              <a:spcAft>
                <a:spcPct val="0"/>
              </a:spcAft>
            </a:pPr>
            <a:r>
              <a:rPr sz="1050" b="1">
                <a:solidFill>
                  <a:srgbClr val="000000"/>
                </a:solidFill>
                <a:latin typeface="RECVEL+Arial-BoldMT"/>
                <a:cs typeface="RECVEL+Arial-BoldMT"/>
              </a:rPr>
              <a:t>„Micro</a:t>
            </a:r>
            <a:r>
              <a:rPr sz="1050" b="1" spc="-40">
                <a:solidFill>
                  <a:srgbClr val="000000"/>
                </a:solidFill>
                <a:latin typeface="RECVEL+Arial-BoldMT"/>
                <a:cs typeface="RECVEL+Arial-BoldMT"/>
              </a:rPr>
              <a:t> </a:t>
            </a:r>
            <a:r>
              <a:rPr sz="1050" b="1">
                <a:solidFill>
                  <a:srgbClr val="000000"/>
                </a:solidFill>
                <a:latin typeface="RECVEL+Arial-BoldMT"/>
                <a:cs typeface="RECVEL+Arial-BoldMT"/>
              </a:rPr>
              <a:t>Apps“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75350" y="1279782"/>
            <a:ext cx="2336746" cy="830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9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OGINTT+ArialMT"/>
                <a:cs typeface="OGINTT+ArialMT"/>
              </a:rPr>
              <a:t>functional</a:t>
            </a:r>
            <a:r>
              <a:rPr sz="1050" spc="-18">
                <a:solidFill>
                  <a:srgbClr val="000000"/>
                </a:solidFill>
                <a:latin typeface="OGINTT+ArialMT"/>
                <a:cs typeface="OGINTT+ArialMT"/>
              </a:rPr>
              <a:t> </a:t>
            </a:r>
            <a:r>
              <a:rPr sz="1050">
                <a:solidFill>
                  <a:srgbClr val="000000"/>
                </a:solidFill>
                <a:latin typeface="OGINTT+ArialMT"/>
                <a:cs typeface="OGINTT+ArialMT"/>
              </a:rPr>
              <a:t>oriented applications</a:t>
            </a:r>
            <a:r>
              <a:rPr sz="1050" spc="-21">
                <a:solidFill>
                  <a:srgbClr val="000000"/>
                </a:solidFill>
                <a:latin typeface="OGINTT+ArialMT"/>
                <a:cs typeface="OGINTT+ArialMT"/>
              </a:rPr>
              <a:t> </a:t>
            </a:r>
            <a:r>
              <a:rPr sz="1050">
                <a:solidFill>
                  <a:srgbClr val="000000"/>
                </a:solidFill>
                <a:latin typeface="OGINTT+ArialMT"/>
                <a:cs typeface="OGINTT+ArialMT"/>
              </a:rPr>
              <a:t>for</a:t>
            </a:r>
          </a:p>
          <a:p>
            <a:pPr marL="0" marR="0">
              <a:lnSpc>
                <a:spcPts val="1182"/>
              </a:lnSpc>
              <a:spcBef>
                <a:spcPts val="28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LULTJT+ArialMT"/>
                <a:cs typeface="LULTJT+ArialMT"/>
              </a:rPr>
              <a:t>•</a:t>
            </a:r>
            <a:r>
              <a:rPr sz="1050" spc="7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OGINTT+ArialMT"/>
                <a:cs typeface="OGINTT+ArialMT"/>
              </a:rPr>
              <a:t>browser</a:t>
            </a:r>
          </a:p>
          <a:p>
            <a:pPr marL="0" marR="0">
              <a:lnSpc>
                <a:spcPts val="1179"/>
              </a:lnSpc>
              <a:spcBef>
                <a:spcPts val="81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LULTJT+ArialMT"/>
                <a:cs typeface="LULTJT+ArialMT"/>
              </a:rPr>
              <a:t>•</a:t>
            </a:r>
            <a:r>
              <a:rPr sz="1050" spc="7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OGINTT+ArialMT"/>
                <a:cs typeface="OGINTT+ArialMT"/>
              </a:rPr>
              <a:t>graphical</a:t>
            </a:r>
            <a:r>
              <a:rPr sz="1050" spc="-10">
                <a:solidFill>
                  <a:srgbClr val="000000"/>
                </a:solidFill>
                <a:latin typeface="OGINTT+ArialMT"/>
                <a:cs typeface="OGINTT+ArialMT"/>
              </a:rPr>
              <a:t> </a:t>
            </a:r>
            <a:r>
              <a:rPr sz="1050">
                <a:solidFill>
                  <a:srgbClr val="000000"/>
                </a:solidFill>
                <a:latin typeface="OGINTT+ArialMT"/>
                <a:cs typeface="OGINTT+ArialMT"/>
              </a:rPr>
              <a:t>Navigator</a:t>
            </a:r>
          </a:p>
          <a:p>
            <a:pPr marL="0" marR="0">
              <a:lnSpc>
                <a:spcPts val="1179"/>
              </a:lnSpc>
              <a:spcBef>
                <a:spcPts val="8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LULTJT+ArialMT"/>
                <a:cs typeface="LULTJT+ArialMT"/>
              </a:rPr>
              <a:t>•</a:t>
            </a:r>
            <a:r>
              <a:rPr sz="1050" spc="7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>
                <a:solidFill>
                  <a:srgbClr val="000000"/>
                </a:solidFill>
                <a:latin typeface="OGINTT+ArialMT"/>
                <a:cs typeface="OGINTT+ArialMT"/>
              </a:rPr>
              <a:t>mobile</a:t>
            </a:r>
            <a:r>
              <a:rPr sz="1050" spc="-27">
                <a:solidFill>
                  <a:srgbClr val="000000"/>
                </a:solidFill>
                <a:latin typeface="OGINTT+ArialMT"/>
                <a:cs typeface="OGINTT+ArialMT"/>
              </a:rPr>
              <a:t> </a:t>
            </a:r>
            <a:r>
              <a:rPr sz="1050">
                <a:solidFill>
                  <a:srgbClr val="000000"/>
                </a:solidFill>
                <a:latin typeface="OGINTT+ArialMT"/>
                <a:cs typeface="OGINTT+ArialMT"/>
              </a:rPr>
              <a:t>devices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75350" y="1920116"/>
            <a:ext cx="246977" cy="349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9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LULTJT+ArialMT"/>
                <a:cs typeface="LULTJT+ArialMT"/>
              </a:rPr>
              <a:t>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47561" y="1920116"/>
            <a:ext cx="334137" cy="349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9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LULTJT+ArialMT"/>
                <a:cs typeface="LULTJT+ArialMT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3531" y="2029102"/>
            <a:ext cx="711876" cy="531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OGINTT+ArialMT"/>
                <a:cs typeface="OGINTT+ArialMT"/>
              </a:rPr>
              <a:t>SAP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2784" y="2989139"/>
            <a:ext cx="806672" cy="52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9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Calibri"/>
                <a:cs typeface="Calibri"/>
              </a:rPr>
              <a:t>connectors</a:t>
            </a:r>
          </a:p>
          <a:p>
            <a:pPr marL="22859" marR="0">
              <a:lnSpc>
                <a:spcPts val="1259"/>
              </a:lnSpc>
              <a:spcBef>
                <a:spcPct val="0"/>
              </a:spcBef>
              <a:spcAft>
                <a:spcPct val="0"/>
              </a:spcAft>
            </a:pPr>
            <a:r>
              <a:rPr sz="1050">
                <a:solidFill>
                  <a:srgbClr val="000000"/>
                </a:solidFill>
                <a:latin typeface="Calibri"/>
                <a:cs typeface="Calibri"/>
              </a:rPr>
              <a:t>(mapping)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9043" y="4528462"/>
            <a:ext cx="9019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OGINTT+ArialMT"/>
                <a:cs typeface="OGINTT+ArialMT"/>
              </a:rPr>
              <a:t>Oracle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49423" y="5080699"/>
            <a:ext cx="978024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GINTT+ArialMT"/>
                <a:cs typeface="OGINTT+ArialMT"/>
              </a:rPr>
              <a:t>SVHC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88784" y="5065786"/>
            <a:ext cx="752381" cy="845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FFFFFF"/>
                </a:solidFill>
                <a:latin typeface="Calibri"/>
                <a:cs typeface="Calibri"/>
              </a:rPr>
              <a:t>BOM</a:t>
            </a:r>
          </a:p>
          <a:p>
            <a:pPr marL="18288" marR="0">
              <a:lnSpc>
                <a:spcPts val="2101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BOS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23160" y="5347894"/>
            <a:ext cx="498465" cy="366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6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OGINTT+ArialMT"/>
                <a:cs typeface="OGINTT+ArialMT"/>
              </a:rPr>
              <a:t>XML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77491" y="5733142"/>
            <a:ext cx="749121" cy="299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OGINTT+ArialMT"/>
                <a:cs typeface="OGINTT+ArialMT"/>
              </a:rPr>
              <a:t>from ECHA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QJTUGI+EucrosiaUPC"/>
                <a:cs typeface="QJTUGI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PAMMSH+EucrosiaUPCBold"/>
                <a:cs typeface="PAMMSH+EucrosiaUPCBold"/>
              </a:rPr>
              <a:t>PDM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51408" y="6257943"/>
            <a:ext cx="3977601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OGINTT+ArialMT"/>
                <a:cs typeface="OGINTT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OGINTT+ArialMT"/>
                <a:cs typeface="OGINTT+ArialMT"/>
              </a:rPr>
              <a:t> </a:t>
            </a:r>
            <a:r>
              <a:rPr sz="1000">
                <a:solidFill>
                  <a:srgbClr val="7F7F7F"/>
                </a:solidFill>
                <a:latin typeface="OGINTT+ArialMT"/>
                <a:cs typeface="OGINTT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OGINTT+ArialMT"/>
                <a:cs typeface="OGINTT+ArialMT"/>
              </a:rPr>
              <a:t> </a:t>
            </a:r>
            <a:r>
              <a:rPr sz="1000">
                <a:solidFill>
                  <a:srgbClr val="7F7F7F"/>
                </a:solidFill>
                <a:latin typeface="OGINTT+ArialMT"/>
                <a:cs typeface="OGINTT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OGINTT+ArialMT"/>
                <a:cs typeface="OGINTT+ArialMT"/>
              </a:rPr>
              <a:t> </a:t>
            </a:r>
            <a:r>
              <a:rPr sz="1000">
                <a:solidFill>
                  <a:srgbClr val="7F7F7F"/>
                </a:solidFill>
                <a:latin typeface="OGINTT+ArialMT"/>
                <a:cs typeface="OGINTT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OGINTT+ArialMT"/>
                <a:cs typeface="OGINTT+ArialMT"/>
              </a:rPr>
              <a:t> </a:t>
            </a:r>
            <a:r>
              <a:rPr sz="1000">
                <a:solidFill>
                  <a:srgbClr val="7F7F7F"/>
                </a:solidFill>
                <a:latin typeface="OGINTT+ArialMT"/>
                <a:cs typeface="OGINTT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OGINTT+ArialMT"/>
                <a:cs typeface="OGINTT+ArialMT"/>
              </a:rPr>
              <a:t> </a:t>
            </a:r>
            <a:r>
              <a:rPr sz="1000">
                <a:solidFill>
                  <a:srgbClr val="7F7F7F"/>
                </a:solidFill>
                <a:latin typeface="OGINTT+ArialMT"/>
                <a:cs typeface="OGINTT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OGINTT+ArialMT"/>
                <a:cs typeface="OGINTT+ArialMT"/>
              </a:rPr>
              <a:t> </a:t>
            </a:r>
            <a:r>
              <a:rPr sz="1000">
                <a:solidFill>
                  <a:srgbClr val="7F7F7F"/>
                </a:solidFill>
                <a:latin typeface="OGINTT+ArialMT"/>
                <a:cs typeface="OGINTT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OGINTT+ArialMT"/>
                <a:cs typeface="OGINTT+ArialMT"/>
              </a:rPr>
              <a:t> </a:t>
            </a:r>
            <a:r>
              <a:rPr sz="1000">
                <a:solidFill>
                  <a:srgbClr val="7F7F7F"/>
                </a:solidFill>
                <a:latin typeface="OGINTT+ArialMT"/>
                <a:cs typeface="OGINTT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OGINTT+ArialMT"/>
                <a:cs typeface="OGINTT+ArialMT"/>
              </a:rPr>
              <a:t> </a:t>
            </a:r>
            <a:r>
              <a:rPr sz="1000">
                <a:solidFill>
                  <a:srgbClr val="7F7F7F"/>
                </a:solidFill>
                <a:latin typeface="OGINTT+ArialMT"/>
                <a:cs typeface="OGINTT+ArialMT"/>
              </a:rPr>
              <a:t>13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848" y="430310"/>
            <a:ext cx="8063583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5"/>
              </a:lnSpc>
              <a:spcBef>
                <a:spcPct val="0"/>
              </a:spcBef>
              <a:spcAft>
                <a:spcPct val="0"/>
              </a:spcAft>
            </a:pP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common </a:t>
            </a:r>
            <a:r>
              <a:rPr sz="3000" b="1" spc="-10" dirty="0">
                <a:solidFill>
                  <a:srgbClr val="376092"/>
                </a:solidFill>
                <a:latin typeface="Calibri"/>
                <a:cs typeface="Calibri"/>
              </a:rPr>
              <a:t>focus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 in the </a:t>
            </a:r>
            <a:r>
              <a:rPr sz="3000" b="1" dirty="0" smtClean="0">
                <a:solidFill>
                  <a:srgbClr val="376092"/>
                </a:solidFill>
                <a:latin typeface="Calibri"/>
                <a:cs typeface="Calibri"/>
              </a:rPr>
              <a:t>industry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一般的行业关注点</a:t>
            </a:r>
            <a:endParaRPr sz="3000" b="1" dirty="0">
              <a:solidFill>
                <a:srgbClr val="376092"/>
              </a:solidFill>
              <a:latin typeface="Calibri"/>
              <a:cs typeface="Calibri"/>
            </a:endParaRPr>
          </a:p>
          <a:p>
            <a:pPr marL="0" marR="0">
              <a:lnSpc>
                <a:spcPts val="2449"/>
              </a:lnSpc>
              <a:spcBef>
                <a:spcPts val="53"/>
              </a:spcBef>
              <a:spcAft>
                <a:spcPct val="0"/>
              </a:spcAft>
            </a:pPr>
            <a:r>
              <a:rPr sz="2000" b="1" dirty="0">
                <a:solidFill>
                  <a:srgbClr val="376092"/>
                </a:solidFill>
                <a:latin typeface="Calibri"/>
                <a:cs typeface="Calibri"/>
              </a:rPr>
              <a:t>consolidating</a:t>
            </a:r>
            <a:r>
              <a:rPr sz="2000" b="1" spc="-25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76092"/>
                </a:solidFill>
                <a:latin typeface="Calibri"/>
                <a:cs typeface="Calibri"/>
              </a:rPr>
              <a:t>metadata</a:t>
            </a:r>
            <a:r>
              <a:rPr sz="2000" b="1" spc="14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6092"/>
                </a:solidFill>
                <a:latin typeface="Calibri"/>
                <a:cs typeface="Calibri"/>
              </a:rPr>
              <a:t>from different </a:t>
            </a:r>
            <a:r>
              <a:rPr sz="2000" b="1" spc="-14" dirty="0">
                <a:solidFill>
                  <a:srgbClr val="376092"/>
                </a:solidFill>
                <a:latin typeface="Calibri"/>
                <a:cs typeface="Calibri"/>
              </a:rPr>
              <a:t>data</a:t>
            </a:r>
            <a:r>
              <a:rPr sz="2000" b="1" spc="14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 smtClean="0">
                <a:solidFill>
                  <a:srgbClr val="376092"/>
                </a:solidFill>
                <a:latin typeface="Calibri"/>
                <a:cs typeface="Calibri"/>
              </a:rPr>
              <a:t>silos</a:t>
            </a:r>
            <a:r>
              <a:rPr lang="zh-CN" altLang="en-US" sz="2000" b="1" dirty="0" smtClean="0">
                <a:solidFill>
                  <a:srgbClr val="376092"/>
                </a:solidFill>
                <a:latin typeface="Calibri"/>
                <a:cs typeface="Calibri"/>
              </a:rPr>
              <a:t>从各个系统合并元数据</a:t>
            </a:r>
            <a:endParaRPr sz="20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280" y="2445940"/>
            <a:ext cx="1159461" cy="221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b="1" spc="-11">
                <a:solidFill>
                  <a:srgbClr val="376092"/>
                </a:solidFill>
                <a:latin typeface="Calibri"/>
                <a:cs typeface="Calibri"/>
              </a:rPr>
              <a:t>meta</a:t>
            </a:r>
            <a:r>
              <a:rPr sz="1600" b="1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600" b="1" spc="-10">
                <a:solidFill>
                  <a:srgbClr val="376092"/>
                </a:solidFill>
                <a:latin typeface="Calibri"/>
                <a:cs typeface="Calibri"/>
              </a:rPr>
              <a:t>data</a:t>
            </a:r>
          </a:p>
          <a:p>
            <a:pPr marL="51816" marR="0">
              <a:lnSpc>
                <a:spcPts val="1948"/>
              </a:lnSpc>
              <a:spcBef>
                <a:spcPts val="11229"/>
              </a:spcBef>
              <a:spcAft>
                <a:spcPct val="0"/>
              </a:spcAft>
            </a:pPr>
            <a:r>
              <a:rPr sz="1600" b="1" spc="-10">
                <a:solidFill>
                  <a:srgbClr val="376092"/>
                </a:solidFill>
                <a:latin typeface="Calibri"/>
                <a:cs typeface="Calibri"/>
              </a:rPr>
              <a:t>data</a:t>
            </a:r>
            <a:r>
              <a:rPr sz="1600" b="1" spc="1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600" b="1">
                <a:solidFill>
                  <a:srgbClr val="376092"/>
                </a:solidFill>
                <a:latin typeface="Calibri"/>
                <a:cs typeface="Calibri"/>
              </a:rPr>
              <a:t>silos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1654" y="4806653"/>
            <a:ext cx="874470" cy="49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72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product-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50564" y="4837132"/>
            <a:ext cx="386891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ERP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17084" y="4829512"/>
            <a:ext cx="874470" cy="49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724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74690" y="4829512"/>
            <a:ext cx="702445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QC</a:t>
            </a:r>
            <a:r>
              <a:rPr sz="10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/ LIMS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24142" y="4829512"/>
            <a:ext cx="694368" cy="49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967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PDM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engineers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UHGTGF+EucrosiaUPC"/>
                <a:cs typeface="UHGTGF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EFVRHU+EucrosiaUPCBold"/>
                <a:cs typeface="EFVRHU+EucrosiaUPCBold"/>
              </a:rPr>
              <a:t>PDM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1408" y="6249104"/>
            <a:ext cx="3977601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BDKETG+ArialMT"/>
                <a:cs typeface="BDKETG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BDKETG+ArialMT"/>
                <a:cs typeface="BDKETG+ArialMT"/>
              </a:rPr>
              <a:t> </a:t>
            </a:r>
            <a:r>
              <a:rPr sz="1000">
                <a:solidFill>
                  <a:srgbClr val="7F7F7F"/>
                </a:solidFill>
                <a:latin typeface="BDKETG+ArialMT"/>
                <a:cs typeface="BDKETG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BDKETG+ArialMT"/>
                <a:cs typeface="BDKETG+ArialMT"/>
              </a:rPr>
              <a:t> </a:t>
            </a:r>
            <a:r>
              <a:rPr sz="1000">
                <a:solidFill>
                  <a:srgbClr val="7F7F7F"/>
                </a:solidFill>
                <a:latin typeface="BDKETG+ArialMT"/>
                <a:cs typeface="BDKETG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BDKETG+ArialMT"/>
                <a:cs typeface="BDKETG+ArialMT"/>
              </a:rPr>
              <a:t> </a:t>
            </a:r>
            <a:r>
              <a:rPr sz="1000">
                <a:solidFill>
                  <a:srgbClr val="7F7F7F"/>
                </a:solidFill>
                <a:latin typeface="BDKETG+ArialMT"/>
                <a:cs typeface="BDKETG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BDKETG+ArialMT"/>
                <a:cs typeface="BDKETG+ArialMT"/>
              </a:rPr>
              <a:t> </a:t>
            </a:r>
            <a:r>
              <a:rPr sz="1000">
                <a:solidFill>
                  <a:srgbClr val="7F7F7F"/>
                </a:solidFill>
                <a:latin typeface="BDKETG+ArialMT"/>
                <a:cs typeface="BDKETG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DKETG+ArialMT"/>
                <a:cs typeface="BDKETG+ArialMT"/>
              </a:rPr>
              <a:t> </a:t>
            </a:r>
            <a:r>
              <a:rPr sz="1000">
                <a:solidFill>
                  <a:srgbClr val="7F7F7F"/>
                </a:solidFill>
                <a:latin typeface="BDKETG+ArialMT"/>
                <a:cs typeface="BDKETG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BDKETG+ArialMT"/>
                <a:cs typeface="BDKETG+ArialMT"/>
              </a:rPr>
              <a:t> </a:t>
            </a:r>
            <a:r>
              <a:rPr sz="1000">
                <a:solidFill>
                  <a:srgbClr val="7F7F7F"/>
                </a:solidFill>
                <a:latin typeface="BDKETG+ArialMT"/>
                <a:cs typeface="BDKETG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DKETG+ArialMT"/>
                <a:cs typeface="BDKETG+ArialMT"/>
              </a:rPr>
              <a:t> </a:t>
            </a:r>
            <a:r>
              <a:rPr sz="1000">
                <a:solidFill>
                  <a:srgbClr val="7F7F7F"/>
                </a:solidFill>
                <a:latin typeface="BDKETG+ArialMT"/>
                <a:cs typeface="BDKETG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BDKETG+ArialMT"/>
                <a:cs typeface="BDKETG+ArialMT"/>
              </a:rPr>
              <a:t> </a:t>
            </a:r>
            <a:r>
              <a:rPr sz="1000">
                <a:solidFill>
                  <a:srgbClr val="7F7F7F"/>
                </a:solidFill>
                <a:latin typeface="BDKETG+ArialMT"/>
                <a:cs typeface="BDKETG+ArialMT"/>
              </a:rPr>
              <a:t>14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849" y="430310"/>
            <a:ext cx="7804895" cy="157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5"/>
              </a:lnSpc>
              <a:spcBef>
                <a:spcPct val="0"/>
              </a:spcBef>
              <a:spcAft>
                <a:spcPct val="0"/>
              </a:spcAft>
            </a:pP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one</a:t>
            </a:r>
            <a:r>
              <a:rPr sz="3000" b="1" spc="14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semantic PDM</a:t>
            </a:r>
            <a:r>
              <a:rPr sz="3000" b="1" spc="-1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–</a:t>
            </a:r>
            <a:r>
              <a:rPr sz="3000" b="1" spc="-72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the </a:t>
            </a:r>
            <a:r>
              <a:rPr sz="3000" b="1" spc="-17" dirty="0">
                <a:solidFill>
                  <a:srgbClr val="376092"/>
                </a:solidFill>
                <a:latin typeface="Calibri"/>
                <a:cs typeface="Calibri"/>
              </a:rPr>
              <a:t>data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 smtClean="0">
                <a:solidFill>
                  <a:srgbClr val="376092"/>
                </a:solidFill>
                <a:latin typeface="Calibri"/>
                <a:cs typeface="Calibri"/>
              </a:rPr>
              <a:t>pool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一个语义</a:t>
            </a:r>
            <a:r>
              <a:rPr lang="en-US" altLang="zh-CN" sz="3000" b="1" dirty="0" smtClean="0">
                <a:solidFill>
                  <a:srgbClr val="376092"/>
                </a:solidFill>
                <a:latin typeface="Calibri"/>
                <a:cs typeface="Calibri"/>
              </a:rPr>
              <a:t>PDM-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数据池</a:t>
            </a:r>
            <a:endParaRPr sz="3000" b="1" dirty="0">
              <a:solidFill>
                <a:srgbClr val="376092"/>
              </a:solidFill>
              <a:latin typeface="Calibri"/>
              <a:cs typeface="Calibri"/>
            </a:endParaRPr>
          </a:p>
          <a:p>
            <a:pPr marL="0" marR="0">
              <a:lnSpc>
                <a:spcPts val="2449"/>
              </a:lnSpc>
              <a:spcBef>
                <a:spcPts val="53"/>
              </a:spcBef>
              <a:spcAft>
                <a:spcPct val="0"/>
              </a:spcAft>
            </a:pPr>
            <a:r>
              <a:rPr sz="2000" b="1" dirty="0">
                <a:solidFill>
                  <a:srgbClr val="376092"/>
                </a:solidFill>
                <a:latin typeface="Calibri"/>
                <a:cs typeface="Calibri"/>
              </a:rPr>
              <a:t>incrementally building</a:t>
            </a:r>
            <a:r>
              <a:rPr sz="2000" b="1" spc="-38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6092"/>
                </a:solidFill>
                <a:latin typeface="Calibri"/>
                <a:cs typeface="Calibri"/>
              </a:rPr>
              <a:t>the </a:t>
            </a:r>
            <a:r>
              <a:rPr sz="2000" b="1" spc="-14" dirty="0">
                <a:solidFill>
                  <a:srgbClr val="376092"/>
                </a:solidFill>
                <a:latin typeface="Calibri"/>
                <a:cs typeface="Calibri"/>
              </a:rPr>
              <a:t>data</a:t>
            </a:r>
            <a:r>
              <a:rPr sz="2000" b="1" spc="14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6092"/>
                </a:solidFill>
                <a:latin typeface="Calibri"/>
                <a:cs typeface="Calibri"/>
              </a:rPr>
              <a:t>net during</a:t>
            </a:r>
            <a:r>
              <a:rPr sz="2000" b="1" spc="-21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6092"/>
                </a:solidFill>
                <a:latin typeface="Calibri"/>
                <a:cs typeface="Calibri"/>
              </a:rPr>
              <a:t>product</a:t>
            </a:r>
            <a:r>
              <a:rPr sz="2000" b="1" spc="-25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 smtClean="0">
                <a:solidFill>
                  <a:srgbClr val="376092"/>
                </a:solidFill>
                <a:latin typeface="Calibri"/>
                <a:cs typeface="Calibri"/>
              </a:rPr>
              <a:t>development</a:t>
            </a:r>
            <a:r>
              <a:rPr lang="zh-CN" altLang="en-US" sz="2000" b="1" dirty="0">
                <a:solidFill>
                  <a:srgbClr val="376092"/>
                </a:solidFill>
                <a:latin typeface="Calibri"/>
                <a:cs typeface="Calibri"/>
              </a:rPr>
              <a:t>从</a:t>
            </a:r>
            <a:r>
              <a:rPr lang="zh-CN" altLang="en-US" sz="2000" b="1" dirty="0" smtClean="0">
                <a:solidFill>
                  <a:srgbClr val="376092"/>
                </a:solidFill>
                <a:latin typeface="Calibri"/>
                <a:cs typeface="Calibri"/>
              </a:rPr>
              <a:t>产品研发开始，就不断的创建、扩大数据网络</a:t>
            </a:r>
            <a:endParaRPr sz="20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6979" y="1847933"/>
            <a:ext cx="874470" cy="49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72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product-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 dirty="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3427" y="1839170"/>
            <a:ext cx="874470" cy="49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723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39660" y="1928070"/>
            <a:ext cx="654345" cy="49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technical</a:t>
            </a:r>
          </a:p>
          <a:p>
            <a:pPr marL="105156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PDM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69761" y="1963848"/>
            <a:ext cx="702857" cy="345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8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QC</a:t>
            </a:r>
            <a:r>
              <a:rPr sz="10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/ LIMS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47795" y="2019510"/>
            <a:ext cx="386891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"/>
                <a:cs typeface="Calibri"/>
              </a:rPr>
              <a:t>ERP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0631" y="2431139"/>
            <a:ext cx="944893" cy="716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376092"/>
                </a:solidFill>
                <a:latin typeface="Calibri"/>
                <a:cs typeface="Calibri"/>
              </a:rPr>
              <a:t>functional</a:t>
            </a:r>
          </a:p>
          <a:p>
            <a:pPr marL="0" marR="0">
              <a:lnSpc>
                <a:spcPts val="1320"/>
              </a:lnSpc>
              <a:spcBef>
                <a:spcPts val="50"/>
              </a:spcBef>
              <a:spcAft>
                <a:spcPct val="0"/>
              </a:spcAft>
            </a:pPr>
            <a:r>
              <a:rPr sz="1100" b="1">
                <a:solidFill>
                  <a:srgbClr val="376092"/>
                </a:solidFill>
                <a:latin typeface="Calibri"/>
                <a:cs typeface="Calibri"/>
              </a:rPr>
              <a:t>focused</a:t>
            </a:r>
          </a:p>
          <a:p>
            <a:pPr marL="0" marR="0">
              <a:lnSpc>
                <a:spcPts val="1319"/>
              </a:lnSpc>
              <a:spcBef>
                <a:spcPct val="0"/>
              </a:spcBef>
              <a:spcAft>
                <a:spcPct val="0"/>
              </a:spcAft>
            </a:pPr>
            <a:r>
              <a:rPr sz="1100" b="1" spc="-15">
                <a:solidFill>
                  <a:srgbClr val="376092"/>
                </a:solidFill>
                <a:latin typeface="Calibri"/>
                <a:cs typeface="Calibri"/>
              </a:rPr>
              <a:t>SW</a:t>
            </a:r>
            <a:r>
              <a:rPr sz="1100" b="1" spc="28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100" b="1">
                <a:solidFill>
                  <a:srgbClr val="376092"/>
                </a:solidFill>
                <a:latin typeface="Calibri"/>
                <a:cs typeface="Calibri"/>
              </a:rPr>
              <a:t>products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56480" y="3657136"/>
            <a:ext cx="837289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OCANHT+ArialMT"/>
                <a:cs typeface="OCANHT+ArialMT"/>
              </a:rPr>
              <a:t>middleware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4593" y="4499461"/>
            <a:ext cx="967660" cy="715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376092"/>
                </a:solidFill>
                <a:latin typeface="Calibri"/>
                <a:cs typeface="Calibri"/>
              </a:rPr>
              <a:t>semantic</a:t>
            </a:r>
          </a:p>
          <a:p>
            <a:pPr marL="0" marR="0">
              <a:lnSpc>
                <a:spcPts val="1320"/>
              </a:lnSpc>
              <a:spcBef>
                <a:spcPts val="50"/>
              </a:spcBef>
              <a:spcAft>
                <a:spcPct val="0"/>
              </a:spcAft>
            </a:pPr>
            <a:r>
              <a:rPr sz="1100" b="1">
                <a:solidFill>
                  <a:srgbClr val="376092"/>
                </a:solidFill>
                <a:latin typeface="Calibri"/>
                <a:cs typeface="Calibri"/>
              </a:rPr>
              <a:t>Product Data</a:t>
            </a:r>
          </a:p>
          <a:p>
            <a:pPr marL="0" marR="0">
              <a:lnSpc>
                <a:spcPts val="1320"/>
              </a:lnSpc>
              <a:spcBef>
                <a:spcPct val="0"/>
              </a:spcBef>
              <a:spcAft>
                <a:spcPct val="0"/>
              </a:spcAft>
            </a:pPr>
            <a:r>
              <a:rPr sz="1100" b="1">
                <a:solidFill>
                  <a:srgbClr val="376092"/>
                </a:solidFill>
                <a:latin typeface="Calibri"/>
                <a:cs typeface="Calibri"/>
              </a:rPr>
              <a:t>Mangement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DMINLQ+EucrosiaUPC"/>
                <a:cs typeface="DMINLQ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NCJIUN+EucrosiaUPCBold"/>
                <a:cs typeface="NCJIUN+EucrosiaUPCBold"/>
              </a:rPr>
              <a:t>PDM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1408" y="6258553"/>
            <a:ext cx="3977601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OCANHT+ArialMT"/>
                <a:cs typeface="OCANHT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OCANHT+ArialMT"/>
                <a:cs typeface="OCANHT+ArialMT"/>
              </a:rPr>
              <a:t> </a:t>
            </a:r>
            <a:r>
              <a:rPr sz="1000">
                <a:solidFill>
                  <a:srgbClr val="7F7F7F"/>
                </a:solidFill>
                <a:latin typeface="OCANHT+ArialMT"/>
                <a:cs typeface="OCANHT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OCANHT+ArialMT"/>
                <a:cs typeface="OCANHT+ArialMT"/>
              </a:rPr>
              <a:t> </a:t>
            </a:r>
            <a:r>
              <a:rPr sz="1000">
                <a:solidFill>
                  <a:srgbClr val="7F7F7F"/>
                </a:solidFill>
                <a:latin typeface="OCANHT+ArialMT"/>
                <a:cs typeface="OCANHT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OCANHT+ArialMT"/>
                <a:cs typeface="OCANHT+ArialMT"/>
              </a:rPr>
              <a:t> </a:t>
            </a:r>
            <a:r>
              <a:rPr sz="1000">
                <a:solidFill>
                  <a:srgbClr val="7F7F7F"/>
                </a:solidFill>
                <a:latin typeface="OCANHT+ArialMT"/>
                <a:cs typeface="OCANHT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OCANHT+ArialMT"/>
                <a:cs typeface="OCANHT+ArialMT"/>
              </a:rPr>
              <a:t> </a:t>
            </a:r>
            <a:r>
              <a:rPr sz="1000">
                <a:solidFill>
                  <a:srgbClr val="7F7F7F"/>
                </a:solidFill>
                <a:latin typeface="OCANHT+ArialMT"/>
                <a:cs typeface="OCANHT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OCANHT+ArialMT"/>
                <a:cs typeface="OCANHT+ArialMT"/>
              </a:rPr>
              <a:t> </a:t>
            </a:r>
            <a:r>
              <a:rPr sz="1000">
                <a:solidFill>
                  <a:srgbClr val="7F7F7F"/>
                </a:solidFill>
                <a:latin typeface="OCANHT+ArialMT"/>
                <a:cs typeface="OCANHT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OCANHT+ArialMT"/>
                <a:cs typeface="OCANHT+ArialMT"/>
              </a:rPr>
              <a:t> </a:t>
            </a:r>
            <a:r>
              <a:rPr sz="1000">
                <a:solidFill>
                  <a:srgbClr val="7F7F7F"/>
                </a:solidFill>
                <a:latin typeface="OCANHT+ArialMT"/>
                <a:cs typeface="OCANHT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OCANHT+ArialMT"/>
                <a:cs typeface="OCANHT+ArialMT"/>
              </a:rPr>
              <a:t> </a:t>
            </a:r>
            <a:r>
              <a:rPr sz="1000">
                <a:solidFill>
                  <a:srgbClr val="7F7F7F"/>
                </a:solidFill>
                <a:latin typeface="OCANHT+ArialMT"/>
                <a:cs typeface="OCANHT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OCANHT+ArialMT"/>
                <a:cs typeface="OCANHT+ArialMT"/>
              </a:rPr>
              <a:t> </a:t>
            </a:r>
            <a:r>
              <a:rPr sz="1000">
                <a:solidFill>
                  <a:srgbClr val="7F7F7F"/>
                </a:solidFill>
                <a:latin typeface="OCANHT+ArialMT"/>
                <a:cs typeface="OCANHT+ArialMT"/>
              </a:rPr>
              <a:t>15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AQERUK+EucrosiaUPC"/>
                <a:cs typeface="AQERUK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WUSSJE+EucrosiaUPCBold"/>
                <a:cs typeface="WUSSJE+EucrosiaUPCBold"/>
              </a:rPr>
              <a:t>PDM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076" y="6267088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BQWMJE+ArialMT"/>
                <a:cs typeface="BQWMJE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5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798"/>
            <a:ext cx="9144000" cy="479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258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AQERUK+EucrosiaUPC"/>
                <a:cs typeface="AQERUK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WUSSJE+EucrosiaUPCBold"/>
                <a:cs typeface="WUSSJE+EucrosiaUPCBold"/>
              </a:rPr>
              <a:t>PDM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076" y="6267088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BQWMJE+ArialMT"/>
                <a:cs typeface="BQWMJE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5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433"/>
            <a:ext cx="9144000" cy="48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63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7550" y="552550"/>
            <a:ext cx="5233999" cy="1193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3"/>
              </a:lnSpc>
              <a:spcBef>
                <a:spcPct val="0"/>
              </a:spcBef>
              <a:spcAft>
                <a:spcPct val="0"/>
              </a:spcAft>
            </a:pPr>
            <a:r>
              <a:rPr sz="2800" b="1">
                <a:solidFill>
                  <a:srgbClr val="376092"/>
                </a:solidFill>
                <a:latin typeface="Calibri"/>
                <a:cs typeface="Calibri"/>
              </a:rPr>
              <a:t>about</a:t>
            </a:r>
            <a:r>
              <a:rPr sz="2800" b="1" spc="1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800" b="1">
                <a:solidFill>
                  <a:srgbClr val="376092"/>
                </a:solidFill>
                <a:latin typeface="Calibri"/>
                <a:cs typeface="Calibri"/>
              </a:rPr>
              <a:t>Schleich</a:t>
            </a:r>
            <a:r>
              <a:rPr sz="2800" b="1" spc="25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800" b="1">
                <a:solidFill>
                  <a:srgbClr val="376092"/>
                </a:solidFill>
                <a:latin typeface="Calibri"/>
                <a:cs typeface="Calibri"/>
              </a:rPr>
              <a:t>GmbH</a:t>
            </a:r>
          </a:p>
          <a:p>
            <a:pPr marL="5181" marR="0">
              <a:lnSpc>
                <a:spcPts val="2200"/>
              </a:lnSpc>
              <a:spcBef>
                <a:spcPts val="33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toy</a:t>
            </a:r>
            <a:r>
              <a:rPr sz="1800" spc="-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figurines</a:t>
            </a:r>
            <a:r>
              <a:rPr sz="1800" spc="-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180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realistic</a:t>
            </a:r>
            <a:r>
              <a:rPr sz="1800" spc="-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800" spc="-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naturalistic</a:t>
            </a:r>
            <a:r>
              <a:rPr sz="1800" spc="-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BSGVQD+EucrosiaUPC"/>
                <a:cs typeface="BSGVQD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NKQANB+EucrosiaUPCBold"/>
                <a:cs typeface="NKQANB+EucrosiaUPCBold"/>
              </a:rPr>
              <a:t>PDM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2076" y="6267088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ANISIF+ArialMT"/>
                <a:cs typeface="ANISIF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ANISIF+ArialMT"/>
                <a:cs typeface="ANISIF+ArialMT"/>
              </a:rPr>
              <a:t> </a:t>
            </a:r>
            <a:r>
              <a:rPr sz="1000">
                <a:solidFill>
                  <a:srgbClr val="7F7F7F"/>
                </a:solidFill>
                <a:latin typeface="ANISIF+ArialMT"/>
                <a:cs typeface="ANISIF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ANISIF+ArialMT"/>
                <a:cs typeface="ANISIF+ArialMT"/>
              </a:rPr>
              <a:t> </a:t>
            </a:r>
            <a:r>
              <a:rPr sz="1000">
                <a:solidFill>
                  <a:srgbClr val="7F7F7F"/>
                </a:solidFill>
                <a:latin typeface="ANISIF+ArialMT"/>
                <a:cs typeface="ANISIF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ANISIF+ArialMT"/>
                <a:cs typeface="ANISIF+ArialMT"/>
              </a:rPr>
              <a:t> </a:t>
            </a:r>
            <a:r>
              <a:rPr sz="1000">
                <a:solidFill>
                  <a:srgbClr val="7F7F7F"/>
                </a:solidFill>
                <a:latin typeface="ANISIF+ArialMT"/>
                <a:cs typeface="ANISIF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ANISIF+ArialMT"/>
                <a:cs typeface="ANISIF+ArialMT"/>
              </a:rPr>
              <a:t> </a:t>
            </a:r>
            <a:r>
              <a:rPr sz="1000">
                <a:solidFill>
                  <a:srgbClr val="7F7F7F"/>
                </a:solidFill>
                <a:latin typeface="ANISIF+ArialMT"/>
                <a:cs typeface="ANISIF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ANISIF+ArialMT"/>
                <a:cs typeface="ANISIF+ArialMT"/>
              </a:rPr>
              <a:t> </a:t>
            </a:r>
            <a:r>
              <a:rPr sz="1000">
                <a:solidFill>
                  <a:srgbClr val="7F7F7F"/>
                </a:solidFill>
                <a:latin typeface="ANISIF+ArialMT"/>
                <a:cs typeface="ANISIF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ANISIF+ArialMT"/>
                <a:cs typeface="ANISIF+ArialMT"/>
              </a:rPr>
              <a:t> </a:t>
            </a:r>
            <a:r>
              <a:rPr sz="1000">
                <a:solidFill>
                  <a:srgbClr val="7F7F7F"/>
                </a:solidFill>
                <a:latin typeface="ANISIF+ArialMT"/>
                <a:cs typeface="ANISIF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ANISIF+ArialMT"/>
                <a:cs typeface="ANISIF+ArialMT"/>
              </a:rPr>
              <a:t> </a:t>
            </a:r>
            <a:r>
              <a:rPr sz="1000">
                <a:solidFill>
                  <a:srgbClr val="7F7F7F"/>
                </a:solidFill>
                <a:latin typeface="ANISIF+ArialMT"/>
                <a:cs typeface="ANISIF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ANISIF+ArialMT"/>
                <a:cs typeface="ANISIF+ArialMT"/>
              </a:rPr>
              <a:t> </a:t>
            </a:r>
            <a:r>
              <a:rPr sz="1000">
                <a:solidFill>
                  <a:srgbClr val="7F7F7F"/>
                </a:solidFill>
                <a:latin typeface="ANISIF+ArialMT"/>
                <a:cs typeface="ANISIF+ArialMT"/>
              </a:rPr>
              <a:t>2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AQERUK+EucrosiaUPC"/>
                <a:cs typeface="AQERUK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WUSSJE+EucrosiaUPCBold"/>
                <a:cs typeface="WUSSJE+EucrosiaUPCBold"/>
              </a:rPr>
              <a:t>PDM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076" y="6267088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BQWMJE+ArialMT"/>
                <a:cs typeface="BQWMJE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5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726"/>
            <a:ext cx="9144000" cy="48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581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27385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289" y="545281"/>
            <a:ext cx="5556083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 spc="-20" dirty="0">
                <a:solidFill>
                  <a:srgbClr val="376092"/>
                </a:solidFill>
                <a:latin typeface="Calibri"/>
                <a:cs typeface="Calibri"/>
              </a:rPr>
              <a:t>Why</a:t>
            </a:r>
            <a:r>
              <a:rPr sz="3000" b="1" spc="2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not simply</a:t>
            </a:r>
            <a:r>
              <a:rPr sz="3000" b="1" spc="3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using</a:t>
            </a:r>
            <a:r>
              <a:rPr sz="3000" b="1" spc="12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spc="-50" dirty="0">
                <a:solidFill>
                  <a:srgbClr val="376092"/>
                </a:solidFill>
                <a:latin typeface="Calibri"/>
                <a:cs typeface="Calibri"/>
              </a:rPr>
              <a:t>my</a:t>
            </a:r>
            <a:r>
              <a:rPr sz="3000" b="1" spc="5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ERP</a:t>
            </a:r>
            <a:r>
              <a:rPr sz="3000" b="1" dirty="0" smtClean="0">
                <a:solidFill>
                  <a:srgbClr val="376092"/>
                </a:solidFill>
                <a:latin typeface="Calibri"/>
                <a:cs typeface="Calibri"/>
              </a:rPr>
              <a:t>?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为什么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不使用我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的</a:t>
            </a:r>
            <a:r>
              <a:rPr lang="en-US" altLang="zh-CN" sz="3000" b="1" dirty="0" smtClean="0">
                <a:solidFill>
                  <a:srgbClr val="376092"/>
                </a:solidFill>
                <a:latin typeface="Calibri"/>
                <a:cs typeface="Calibri"/>
              </a:rPr>
              <a:t>ERP </a:t>
            </a:r>
            <a:endParaRPr sz="30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2548" y="1821752"/>
            <a:ext cx="133441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KTEDPQ+ArialMT"/>
                <a:cs typeface="KTEDPQ+ArialMT"/>
              </a:rPr>
              <a:t>„</a:t>
            </a:r>
            <a:r>
              <a:rPr sz="1800">
                <a:solidFill>
                  <a:srgbClr val="000000"/>
                </a:solidFill>
                <a:latin typeface="ENKMSA+ArialMT"/>
                <a:cs typeface="ENKMSA+ArialMT"/>
              </a:rPr>
              <a:t>my </a:t>
            </a:r>
            <a:r>
              <a:rPr sz="1800">
                <a:solidFill>
                  <a:srgbClr val="000000"/>
                </a:solidFill>
                <a:latin typeface="KTEDPQ+ArialMT"/>
                <a:cs typeface="KTEDPQ+ArialMT"/>
              </a:rPr>
              <a:t>ERP“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0384" y="3483547"/>
            <a:ext cx="167726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KMSA+ArialMT"/>
                <a:cs typeface="ENKMSA+ArialMT"/>
              </a:rPr>
              <a:t>supplier</a:t>
            </a:r>
            <a:r>
              <a:rPr sz="1800" spc="34">
                <a:solidFill>
                  <a:srgbClr val="000000"/>
                </a:solidFill>
                <a:latin typeface="ENKMSA+ArialMT"/>
                <a:cs typeface="ENKMSA+ArialMT"/>
              </a:rPr>
              <a:t> </a:t>
            </a:r>
            <a:r>
              <a:rPr sz="1800">
                <a:solidFill>
                  <a:srgbClr val="000000"/>
                </a:solidFill>
                <a:latin typeface="ENKMSA+ArialMT"/>
                <a:cs typeface="ENKMSA+ArialMT"/>
              </a:rPr>
              <a:t>ERP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8260" y="4601909"/>
            <a:ext cx="2082391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ENKMSA+ArialMT"/>
                <a:cs typeface="ENKMSA+ArialMT"/>
              </a:rPr>
              <a:t>Subsupplier</a:t>
            </a:r>
            <a:r>
              <a:rPr sz="1800" spc="25">
                <a:solidFill>
                  <a:srgbClr val="000000"/>
                </a:solidFill>
                <a:latin typeface="ENKMSA+ArialMT"/>
                <a:cs typeface="ENKMSA+ArialMT"/>
              </a:rPr>
              <a:t> </a:t>
            </a:r>
            <a:r>
              <a:rPr sz="1800">
                <a:solidFill>
                  <a:srgbClr val="000000"/>
                </a:solidFill>
                <a:latin typeface="ENKMSA+ArialMT"/>
                <a:cs typeface="ENKMSA+ArialMT"/>
              </a:rPr>
              <a:t>ERP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8634" y="5206364"/>
            <a:ext cx="2315725" cy="942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48" marR="0">
              <a:lnSpc>
                <a:spcPts val="156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0000"/>
                </a:solidFill>
                <a:latin typeface="ENKMSA+ArialMT"/>
                <a:cs typeface="ENKMSA+ArialMT"/>
              </a:rPr>
              <a:t>product</a:t>
            </a:r>
          </a:p>
          <a:p>
            <a:pPr marL="0" marR="0">
              <a:lnSpc>
                <a:spcPts val="1568"/>
              </a:lnSpc>
              <a:spcBef>
                <a:spcPts val="201"/>
              </a:spcBef>
              <a:spcAft>
                <a:spcPct val="0"/>
              </a:spcAft>
            </a:pPr>
            <a:r>
              <a:rPr sz="1400">
                <a:solidFill>
                  <a:srgbClr val="376092"/>
                </a:solidFill>
                <a:latin typeface="ENKMSA+ArialMT"/>
                <a:cs typeface="ENKMSA+ArialMT"/>
              </a:rPr>
              <a:t>component/sub</a:t>
            </a:r>
            <a:r>
              <a:rPr sz="1400" spc="-37">
                <a:solidFill>
                  <a:srgbClr val="376092"/>
                </a:solidFill>
                <a:latin typeface="ENKMSA+ArialMT"/>
                <a:cs typeface="ENKMSA+ArialMT"/>
              </a:rPr>
              <a:t> </a:t>
            </a:r>
            <a:r>
              <a:rPr sz="1400">
                <a:solidFill>
                  <a:srgbClr val="376092"/>
                </a:solidFill>
                <a:latin typeface="ENKMSA+ArialMT"/>
                <a:cs typeface="ENKMSA+ArialMT"/>
              </a:rPr>
              <a:t>assembly</a:t>
            </a:r>
          </a:p>
          <a:p>
            <a:pPr marL="0" marR="0">
              <a:lnSpc>
                <a:spcPts val="1568"/>
              </a:lnSpc>
              <a:spcBef>
                <a:spcPts val="313"/>
              </a:spcBef>
              <a:spcAft>
                <a:spcPct val="0"/>
              </a:spcAft>
            </a:pPr>
            <a:r>
              <a:rPr sz="1400">
                <a:solidFill>
                  <a:srgbClr val="37923C"/>
                </a:solidFill>
                <a:latin typeface="ENKMSA+ArialMT"/>
                <a:cs typeface="ENKMSA+ArialMT"/>
              </a:rPr>
              <a:t>raw</a:t>
            </a:r>
            <a:r>
              <a:rPr sz="1400" spc="-10">
                <a:solidFill>
                  <a:srgbClr val="37923C"/>
                </a:solidFill>
                <a:latin typeface="ENKMSA+ArialMT"/>
                <a:cs typeface="ENKMSA+ArialMT"/>
              </a:rPr>
              <a:t> </a:t>
            </a:r>
            <a:r>
              <a:rPr sz="1400">
                <a:solidFill>
                  <a:srgbClr val="37923C"/>
                </a:solidFill>
                <a:latin typeface="ENKMSA+ArialMT"/>
                <a:cs typeface="ENKMSA+ArialMT"/>
              </a:rPr>
              <a:t>material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LIALSO+EucrosiaUPC"/>
                <a:cs typeface="LIALSO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UKPADR+EucrosiaUPCBold"/>
                <a:cs typeface="UKPADR+EucrosiaUPCBold"/>
              </a:rPr>
              <a:t>PDM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0189" y="6467951"/>
            <a:ext cx="5322694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7F7F7F"/>
                </a:solidFill>
                <a:latin typeface="ENKMSA+ArialMT"/>
                <a:cs typeface="ENKMSA+ArialMT"/>
              </a:rPr>
              <a:t>traceability</a:t>
            </a:r>
            <a:r>
              <a:rPr sz="1000" spc="21">
                <a:solidFill>
                  <a:srgbClr val="7F7F7F"/>
                </a:solidFill>
                <a:latin typeface="ENKMSA+ArialMT"/>
                <a:cs typeface="ENKMSA+ArialMT"/>
              </a:rPr>
              <a:t> </a:t>
            </a:r>
            <a:r>
              <a:rPr sz="1000">
                <a:solidFill>
                  <a:srgbClr val="7F7F7F"/>
                </a:solidFill>
                <a:latin typeface="ENKMSA+ArialMT"/>
                <a:cs typeface="ENKMSA+ArialMT"/>
              </a:rPr>
              <a:t>concept</a:t>
            </a:r>
            <a:r>
              <a:rPr sz="1000" spc="-23">
                <a:solidFill>
                  <a:srgbClr val="7F7F7F"/>
                </a:solidFill>
                <a:latin typeface="ENKMSA+ArialMT"/>
                <a:cs typeface="ENKMSA+ArialMT"/>
              </a:rPr>
              <a:t> </a:t>
            </a:r>
            <a:r>
              <a:rPr sz="1000">
                <a:solidFill>
                  <a:srgbClr val="7F7F7F"/>
                </a:solidFill>
                <a:latin typeface="ENKMSA+ArialMT"/>
                <a:cs typeface="ENKMSA+ArialMT"/>
              </a:rPr>
              <a:t>Schleich GmbH</a:t>
            </a:r>
            <a:r>
              <a:rPr sz="1000" spc="-25">
                <a:solidFill>
                  <a:srgbClr val="7F7F7F"/>
                </a:solidFill>
                <a:latin typeface="ENKMSA+ArialMT"/>
                <a:cs typeface="ENKMSA+ArialMT"/>
              </a:rPr>
              <a:t> </a:t>
            </a:r>
            <a:r>
              <a:rPr sz="1000">
                <a:solidFill>
                  <a:srgbClr val="7F7F7F"/>
                </a:solidFill>
                <a:latin typeface="ENKMSA+ArialMT"/>
                <a:cs typeface="ENKMSA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ENKMSA+ArialMT"/>
                <a:cs typeface="ENKMSA+ArialMT"/>
              </a:rPr>
              <a:t> </a:t>
            </a:r>
            <a:r>
              <a:rPr sz="1000">
                <a:solidFill>
                  <a:srgbClr val="7F7F7F"/>
                </a:solidFill>
                <a:latin typeface="ENKMSA+ArialMT"/>
                <a:cs typeface="ENKMSA+ArialMT"/>
              </a:rPr>
              <a:t>12.01.2013</a:t>
            </a:r>
            <a:r>
              <a:rPr sz="1000" spc="-28">
                <a:solidFill>
                  <a:srgbClr val="7F7F7F"/>
                </a:solidFill>
                <a:latin typeface="ENKMSA+ArialMT"/>
                <a:cs typeface="ENKMSA+ArialMT"/>
              </a:rPr>
              <a:t> </a:t>
            </a:r>
            <a:r>
              <a:rPr sz="1000">
                <a:solidFill>
                  <a:srgbClr val="7F7F7F"/>
                </a:solidFill>
                <a:latin typeface="ENKMSA+ArialMT"/>
                <a:cs typeface="ENKMSA+ArialMT"/>
              </a:rPr>
              <a:t>|</a:t>
            </a:r>
            <a:r>
              <a:rPr sz="1000" spc="278">
                <a:solidFill>
                  <a:srgbClr val="7F7F7F"/>
                </a:solidFill>
                <a:latin typeface="ENKMSA+ArialMT"/>
                <a:cs typeface="ENKMSA+ArialMT"/>
              </a:rPr>
              <a:t> </a:t>
            </a:r>
            <a:r>
              <a:rPr sz="1000">
                <a:solidFill>
                  <a:srgbClr val="7F7F7F"/>
                </a:solidFill>
                <a:latin typeface="ENKMSA+ArialMT"/>
                <a:cs typeface="ENKMSA+ArialMT"/>
              </a:rPr>
              <a:t>Page 16</a:t>
            </a:r>
            <a:r>
              <a:rPr sz="1000" spc="261">
                <a:solidFill>
                  <a:srgbClr val="7F7F7F"/>
                </a:solidFill>
                <a:latin typeface="ENKMSA+ArialMT"/>
                <a:cs typeface="ENKMSA+ArialMT"/>
              </a:rPr>
              <a:t> </a:t>
            </a:r>
            <a:r>
              <a:rPr sz="1000">
                <a:solidFill>
                  <a:srgbClr val="7F7F7F"/>
                </a:solidFill>
                <a:latin typeface="ENKMSA+ArialMT"/>
                <a:cs typeface="ENKMSA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ENKMSA+ArialMT"/>
                <a:cs typeface="ENKMSA+ArialMT"/>
              </a:rPr>
              <a:t> </a:t>
            </a:r>
            <a:r>
              <a:rPr sz="1000">
                <a:solidFill>
                  <a:srgbClr val="7F7F7F"/>
                </a:solidFill>
                <a:latin typeface="ENKMSA+ArialMT"/>
                <a:cs typeface="ENKMSA+ArialMT"/>
              </a:rPr>
              <a:t>Dr. Andreas Weber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289" y="545281"/>
            <a:ext cx="5959619" cy="1036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>
                <a:solidFill>
                  <a:srgbClr val="376092"/>
                </a:solidFill>
                <a:latin typeface="Calibri"/>
                <a:cs typeface="Calibri"/>
              </a:rPr>
              <a:t>Who is</a:t>
            </a:r>
            <a:r>
              <a:rPr sz="3000" b="1" spc="14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>
                <a:solidFill>
                  <a:srgbClr val="376092"/>
                </a:solidFill>
                <a:latin typeface="Calibri"/>
                <a:cs typeface="Calibri"/>
              </a:rPr>
              <a:t>internal,</a:t>
            </a:r>
            <a:r>
              <a:rPr sz="3000" b="1" spc="11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>
                <a:solidFill>
                  <a:srgbClr val="376092"/>
                </a:solidFill>
                <a:latin typeface="Calibri"/>
                <a:cs typeface="Calibri"/>
              </a:rPr>
              <a:t>who is</a:t>
            </a:r>
            <a:r>
              <a:rPr sz="3000" b="1" spc="15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spc="-10">
                <a:solidFill>
                  <a:srgbClr val="376092"/>
                </a:solidFill>
                <a:latin typeface="Calibri"/>
                <a:cs typeface="Calibri"/>
              </a:rPr>
              <a:t>external?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8634" y="5206364"/>
            <a:ext cx="2315725" cy="942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48" marR="0">
              <a:lnSpc>
                <a:spcPts val="156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0000"/>
                </a:solidFill>
                <a:latin typeface="QKJVLM+ArialMT"/>
                <a:cs typeface="QKJVLM+ArialMT"/>
              </a:rPr>
              <a:t>product</a:t>
            </a:r>
          </a:p>
          <a:p>
            <a:pPr marL="0" marR="0">
              <a:lnSpc>
                <a:spcPts val="1568"/>
              </a:lnSpc>
              <a:spcBef>
                <a:spcPts val="201"/>
              </a:spcBef>
              <a:spcAft>
                <a:spcPct val="0"/>
              </a:spcAft>
            </a:pPr>
            <a:r>
              <a:rPr sz="1400">
                <a:solidFill>
                  <a:srgbClr val="376092"/>
                </a:solidFill>
                <a:latin typeface="QKJVLM+ArialMT"/>
                <a:cs typeface="QKJVLM+ArialMT"/>
              </a:rPr>
              <a:t>component/sub</a:t>
            </a:r>
            <a:r>
              <a:rPr sz="1400" spc="-37">
                <a:solidFill>
                  <a:srgbClr val="376092"/>
                </a:solidFill>
                <a:latin typeface="QKJVLM+ArialMT"/>
                <a:cs typeface="QKJVLM+ArialMT"/>
              </a:rPr>
              <a:t> </a:t>
            </a:r>
            <a:r>
              <a:rPr sz="1400">
                <a:solidFill>
                  <a:srgbClr val="376092"/>
                </a:solidFill>
                <a:latin typeface="QKJVLM+ArialMT"/>
                <a:cs typeface="QKJVLM+ArialMT"/>
              </a:rPr>
              <a:t>assembly</a:t>
            </a:r>
          </a:p>
          <a:p>
            <a:pPr marL="0" marR="0">
              <a:lnSpc>
                <a:spcPts val="1568"/>
              </a:lnSpc>
              <a:spcBef>
                <a:spcPts val="313"/>
              </a:spcBef>
              <a:spcAft>
                <a:spcPct val="0"/>
              </a:spcAft>
            </a:pPr>
            <a:r>
              <a:rPr sz="1400">
                <a:solidFill>
                  <a:srgbClr val="37923C"/>
                </a:solidFill>
                <a:latin typeface="QKJVLM+ArialMT"/>
                <a:cs typeface="QKJVLM+ArialMT"/>
              </a:rPr>
              <a:t>raw</a:t>
            </a:r>
            <a:r>
              <a:rPr sz="1400" spc="-10">
                <a:solidFill>
                  <a:srgbClr val="37923C"/>
                </a:solidFill>
                <a:latin typeface="QKJVLM+ArialMT"/>
                <a:cs typeface="QKJVLM+ArialMT"/>
              </a:rPr>
              <a:t> </a:t>
            </a:r>
            <a:r>
              <a:rPr sz="1400">
                <a:solidFill>
                  <a:srgbClr val="37923C"/>
                </a:solidFill>
                <a:latin typeface="QKJVLM+ArialMT"/>
                <a:cs typeface="QKJVLM+ArialMT"/>
              </a:rPr>
              <a:t>material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IARTKN+EucrosiaUPC"/>
                <a:cs typeface="IARTKN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GCTUSN+EucrosiaUPCBold"/>
                <a:cs typeface="GCTUSN+EucrosiaUPCBold"/>
              </a:rPr>
              <a:t>PDM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0189" y="6467951"/>
            <a:ext cx="5322694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7F7F7F"/>
                </a:solidFill>
                <a:latin typeface="QKJVLM+ArialMT"/>
                <a:cs typeface="QKJVLM+ArialMT"/>
              </a:rPr>
              <a:t>traceability</a:t>
            </a:r>
            <a:r>
              <a:rPr sz="1000" spc="21">
                <a:solidFill>
                  <a:srgbClr val="7F7F7F"/>
                </a:solidFill>
                <a:latin typeface="QKJVLM+ArialMT"/>
                <a:cs typeface="QKJVLM+ArialMT"/>
              </a:rPr>
              <a:t> </a:t>
            </a:r>
            <a:r>
              <a:rPr sz="1000">
                <a:solidFill>
                  <a:srgbClr val="7F7F7F"/>
                </a:solidFill>
                <a:latin typeface="QKJVLM+ArialMT"/>
                <a:cs typeface="QKJVLM+ArialMT"/>
              </a:rPr>
              <a:t>concept</a:t>
            </a:r>
            <a:r>
              <a:rPr sz="1000" spc="-23">
                <a:solidFill>
                  <a:srgbClr val="7F7F7F"/>
                </a:solidFill>
                <a:latin typeface="QKJVLM+ArialMT"/>
                <a:cs typeface="QKJVLM+ArialMT"/>
              </a:rPr>
              <a:t> </a:t>
            </a:r>
            <a:r>
              <a:rPr sz="1000">
                <a:solidFill>
                  <a:srgbClr val="7F7F7F"/>
                </a:solidFill>
                <a:latin typeface="QKJVLM+ArialMT"/>
                <a:cs typeface="QKJVLM+ArialMT"/>
              </a:rPr>
              <a:t>Schleich GmbH</a:t>
            </a:r>
            <a:r>
              <a:rPr sz="1000" spc="-25">
                <a:solidFill>
                  <a:srgbClr val="7F7F7F"/>
                </a:solidFill>
                <a:latin typeface="QKJVLM+ArialMT"/>
                <a:cs typeface="QKJVLM+ArialMT"/>
              </a:rPr>
              <a:t> </a:t>
            </a:r>
            <a:r>
              <a:rPr sz="1000">
                <a:solidFill>
                  <a:srgbClr val="7F7F7F"/>
                </a:solidFill>
                <a:latin typeface="QKJVLM+ArialMT"/>
                <a:cs typeface="QKJVLM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QKJVLM+ArialMT"/>
                <a:cs typeface="QKJVLM+ArialMT"/>
              </a:rPr>
              <a:t> </a:t>
            </a:r>
            <a:r>
              <a:rPr sz="1000">
                <a:solidFill>
                  <a:srgbClr val="7F7F7F"/>
                </a:solidFill>
                <a:latin typeface="QKJVLM+ArialMT"/>
                <a:cs typeface="QKJVLM+ArialMT"/>
              </a:rPr>
              <a:t>12.01.2013</a:t>
            </a:r>
            <a:r>
              <a:rPr sz="1000" spc="-28">
                <a:solidFill>
                  <a:srgbClr val="7F7F7F"/>
                </a:solidFill>
                <a:latin typeface="QKJVLM+ArialMT"/>
                <a:cs typeface="QKJVLM+ArialMT"/>
              </a:rPr>
              <a:t> </a:t>
            </a:r>
            <a:r>
              <a:rPr sz="1000">
                <a:solidFill>
                  <a:srgbClr val="7F7F7F"/>
                </a:solidFill>
                <a:latin typeface="QKJVLM+ArialMT"/>
                <a:cs typeface="QKJVLM+ArialMT"/>
              </a:rPr>
              <a:t>|</a:t>
            </a:r>
            <a:r>
              <a:rPr sz="1000" spc="278">
                <a:solidFill>
                  <a:srgbClr val="7F7F7F"/>
                </a:solidFill>
                <a:latin typeface="QKJVLM+ArialMT"/>
                <a:cs typeface="QKJVLM+ArialMT"/>
              </a:rPr>
              <a:t> </a:t>
            </a:r>
            <a:r>
              <a:rPr sz="1000">
                <a:solidFill>
                  <a:srgbClr val="7F7F7F"/>
                </a:solidFill>
                <a:latin typeface="QKJVLM+ArialMT"/>
                <a:cs typeface="QKJVLM+ArialMT"/>
              </a:rPr>
              <a:t>Page 17</a:t>
            </a:r>
            <a:r>
              <a:rPr sz="1000" spc="261">
                <a:solidFill>
                  <a:srgbClr val="7F7F7F"/>
                </a:solidFill>
                <a:latin typeface="QKJVLM+ArialMT"/>
                <a:cs typeface="QKJVLM+ArialMT"/>
              </a:rPr>
              <a:t> </a:t>
            </a:r>
            <a:r>
              <a:rPr sz="1000">
                <a:solidFill>
                  <a:srgbClr val="7F7F7F"/>
                </a:solidFill>
                <a:latin typeface="QKJVLM+ArialMT"/>
                <a:cs typeface="QKJVLM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QKJVLM+ArialMT"/>
                <a:cs typeface="QKJVLM+ArialMT"/>
              </a:rPr>
              <a:t> </a:t>
            </a:r>
            <a:r>
              <a:rPr sz="1000">
                <a:solidFill>
                  <a:srgbClr val="7F7F7F"/>
                </a:solidFill>
                <a:latin typeface="QKJVLM+ArialMT"/>
                <a:cs typeface="QKJVLM+ArialMT"/>
              </a:rPr>
              <a:t>Dr. Andreas Weber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289" y="545281"/>
            <a:ext cx="5959619" cy="1187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>
                <a:solidFill>
                  <a:srgbClr val="376092"/>
                </a:solidFill>
                <a:latin typeface="Calibri"/>
                <a:cs typeface="Calibri"/>
              </a:rPr>
              <a:t>Who is</a:t>
            </a:r>
            <a:r>
              <a:rPr sz="3000" b="1" spc="14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>
                <a:solidFill>
                  <a:srgbClr val="376092"/>
                </a:solidFill>
                <a:latin typeface="Calibri"/>
                <a:cs typeface="Calibri"/>
              </a:rPr>
              <a:t>internal,</a:t>
            </a:r>
            <a:r>
              <a:rPr sz="3000" b="1" spc="11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>
                <a:solidFill>
                  <a:srgbClr val="376092"/>
                </a:solidFill>
                <a:latin typeface="Calibri"/>
                <a:cs typeface="Calibri"/>
              </a:rPr>
              <a:t>who is</a:t>
            </a:r>
            <a:r>
              <a:rPr sz="3000" b="1" spc="15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spc="-10">
                <a:solidFill>
                  <a:srgbClr val="376092"/>
                </a:solidFill>
                <a:latin typeface="Calibri"/>
                <a:cs typeface="Calibri"/>
              </a:rPr>
              <a:t>external?</a:t>
            </a:r>
          </a:p>
          <a:p>
            <a:pPr marL="23469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76092"/>
                </a:solidFill>
                <a:latin typeface="Calibri"/>
                <a:cs typeface="Calibri"/>
              </a:rPr>
              <a:t>It‘s</a:t>
            </a:r>
            <a:r>
              <a:rPr sz="1800" b="1" spc="-43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376092"/>
                </a:solidFill>
                <a:latin typeface="Calibri"/>
                <a:cs typeface="Calibri"/>
              </a:rPr>
              <a:t>a </a:t>
            </a:r>
            <a:r>
              <a:rPr sz="1800" b="1" spc="-10">
                <a:solidFill>
                  <a:srgbClr val="376092"/>
                </a:solidFill>
                <a:latin typeface="Calibri"/>
                <a:cs typeface="Calibri"/>
              </a:rPr>
              <a:t>matter</a:t>
            </a:r>
            <a:r>
              <a:rPr sz="1800" b="1" spc="14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76092"/>
                </a:solidFill>
                <a:latin typeface="Calibri"/>
                <a:cs typeface="Calibri"/>
              </a:rPr>
              <a:t>of views</a:t>
            </a:r>
            <a:r>
              <a:rPr sz="1800" b="1" spc="-18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76092"/>
                </a:solidFill>
                <a:latin typeface="Calibri"/>
                <a:cs typeface="Calibri"/>
              </a:rPr>
              <a:t>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8738" y="1786805"/>
            <a:ext cx="2487816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PGURFE+ArialMT"/>
                <a:cs typeface="PGURFE+ArialMT"/>
              </a:rPr>
              <a:t>view</a:t>
            </a:r>
            <a:r>
              <a:rPr sz="1800" spc="15">
                <a:solidFill>
                  <a:srgbClr val="000000"/>
                </a:solidFill>
                <a:latin typeface="PGURFE+ArialMT"/>
                <a:cs typeface="PGURFE+ArialMT"/>
              </a:rPr>
              <a:t> </a:t>
            </a:r>
            <a:r>
              <a:rPr sz="1800">
                <a:solidFill>
                  <a:srgbClr val="000000"/>
                </a:solidFill>
                <a:latin typeface="PGURFE+ArialMT"/>
                <a:cs typeface="PGURFE+ArialMT"/>
              </a:rPr>
              <a:t>for</a:t>
            </a:r>
            <a:r>
              <a:rPr sz="1800" spc="-11">
                <a:solidFill>
                  <a:srgbClr val="000000"/>
                </a:solidFill>
                <a:latin typeface="PGURFE+ArialMT"/>
                <a:cs typeface="PGURFE+ArialMT"/>
              </a:rPr>
              <a:t> </a:t>
            </a:r>
            <a:r>
              <a:rPr sz="1800">
                <a:solidFill>
                  <a:srgbClr val="000000"/>
                </a:solidFill>
                <a:latin typeface="PGURFE+ArialMT"/>
                <a:cs typeface="PGURFE+ArialMT"/>
              </a:rPr>
              <a:t>my company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8634" y="5206364"/>
            <a:ext cx="2315725" cy="942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48" marR="0">
              <a:lnSpc>
                <a:spcPts val="156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0000"/>
                </a:solidFill>
                <a:latin typeface="PGURFE+ArialMT"/>
                <a:cs typeface="PGURFE+ArialMT"/>
              </a:rPr>
              <a:t>product</a:t>
            </a:r>
          </a:p>
          <a:p>
            <a:pPr marL="0" marR="0">
              <a:lnSpc>
                <a:spcPts val="1568"/>
              </a:lnSpc>
              <a:spcBef>
                <a:spcPts val="201"/>
              </a:spcBef>
              <a:spcAft>
                <a:spcPct val="0"/>
              </a:spcAft>
            </a:pPr>
            <a:r>
              <a:rPr sz="1400">
                <a:solidFill>
                  <a:srgbClr val="376092"/>
                </a:solidFill>
                <a:latin typeface="PGURFE+ArialMT"/>
                <a:cs typeface="PGURFE+ArialMT"/>
              </a:rPr>
              <a:t>component/sub</a:t>
            </a:r>
            <a:r>
              <a:rPr sz="1400" spc="-37">
                <a:solidFill>
                  <a:srgbClr val="376092"/>
                </a:solidFill>
                <a:latin typeface="PGURFE+ArialMT"/>
                <a:cs typeface="PGURFE+ArialMT"/>
              </a:rPr>
              <a:t> </a:t>
            </a:r>
            <a:r>
              <a:rPr sz="1400">
                <a:solidFill>
                  <a:srgbClr val="376092"/>
                </a:solidFill>
                <a:latin typeface="PGURFE+ArialMT"/>
                <a:cs typeface="PGURFE+ArialMT"/>
              </a:rPr>
              <a:t>assembly</a:t>
            </a:r>
          </a:p>
          <a:p>
            <a:pPr marL="0" marR="0">
              <a:lnSpc>
                <a:spcPts val="1568"/>
              </a:lnSpc>
              <a:spcBef>
                <a:spcPts val="313"/>
              </a:spcBef>
              <a:spcAft>
                <a:spcPct val="0"/>
              </a:spcAft>
            </a:pPr>
            <a:r>
              <a:rPr sz="1400">
                <a:solidFill>
                  <a:srgbClr val="37923C"/>
                </a:solidFill>
                <a:latin typeface="PGURFE+ArialMT"/>
                <a:cs typeface="PGURFE+ArialMT"/>
              </a:rPr>
              <a:t>raw</a:t>
            </a:r>
            <a:r>
              <a:rPr sz="1400" spc="-10">
                <a:solidFill>
                  <a:srgbClr val="37923C"/>
                </a:solidFill>
                <a:latin typeface="PGURFE+ArialMT"/>
                <a:cs typeface="PGURFE+ArialMT"/>
              </a:rPr>
              <a:t> </a:t>
            </a:r>
            <a:r>
              <a:rPr sz="1400">
                <a:solidFill>
                  <a:srgbClr val="37923C"/>
                </a:solidFill>
                <a:latin typeface="PGURFE+ArialMT"/>
                <a:cs typeface="PGURFE+ArialMT"/>
              </a:rPr>
              <a:t>material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VIFFVP+EucrosiaUPC"/>
                <a:cs typeface="VIFFVP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LJDGEA+EucrosiaUPCBold"/>
                <a:cs typeface="LJDGEA+EucrosiaUPCBold"/>
              </a:rPr>
              <a:t>PDM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0189" y="6467951"/>
            <a:ext cx="5322694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7F7F7F"/>
                </a:solidFill>
                <a:latin typeface="PGURFE+ArialMT"/>
                <a:cs typeface="PGURFE+ArialMT"/>
              </a:rPr>
              <a:t>traceability</a:t>
            </a:r>
            <a:r>
              <a:rPr sz="1000" spc="21">
                <a:solidFill>
                  <a:srgbClr val="7F7F7F"/>
                </a:solidFill>
                <a:latin typeface="PGURFE+ArialMT"/>
                <a:cs typeface="PGURFE+ArialMT"/>
              </a:rPr>
              <a:t> </a:t>
            </a:r>
            <a:r>
              <a:rPr sz="1000">
                <a:solidFill>
                  <a:srgbClr val="7F7F7F"/>
                </a:solidFill>
                <a:latin typeface="PGURFE+ArialMT"/>
                <a:cs typeface="PGURFE+ArialMT"/>
              </a:rPr>
              <a:t>concept</a:t>
            </a:r>
            <a:r>
              <a:rPr sz="1000" spc="-23">
                <a:solidFill>
                  <a:srgbClr val="7F7F7F"/>
                </a:solidFill>
                <a:latin typeface="PGURFE+ArialMT"/>
                <a:cs typeface="PGURFE+ArialMT"/>
              </a:rPr>
              <a:t> </a:t>
            </a:r>
            <a:r>
              <a:rPr sz="1000">
                <a:solidFill>
                  <a:srgbClr val="7F7F7F"/>
                </a:solidFill>
                <a:latin typeface="PGURFE+ArialMT"/>
                <a:cs typeface="PGURFE+ArialMT"/>
              </a:rPr>
              <a:t>Schleich GmbH</a:t>
            </a:r>
            <a:r>
              <a:rPr sz="1000" spc="-25">
                <a:solidFill>
                  <a:srgbClr val="7F7F7F"/>
                </a:solidFill>
                <a:latin typeface="PGURFE+ArialMT"/>
                <a:cs typeface="PGURFE+ArialMT"/>
              </a:rPr>
              <a:t> </a:t>
            </a:r>
            <a:r>
              <a:rPr sz="1000">
                <a:solidFill>
                  <a:srgbClr val="7F7F7F"/>
                </a:solidFill>
                <a:latin typeface="PGURFE+ArialMT"/>
                <a:cs typeface="PGURF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PGURFE+ArialMT"/>
                <a:cs typeface="PGURFE+ArialMT"/>
              </a:rPr>
              <a:t> </a:t>
            </a:r>
            <a:r>
              <a:rPr sz="1000">
                <a:solidFill>
                  <a:srgbClr val="7F7F7F"/>
                </a:solidFill>
                <a:latin typeface="PGURFE+ArialMT"/>
                <a:cs typeface="PGURFE+ArialMT"/>
              </a:rPr>
              <a:t>12.01.2013</a:t>
            </a:r>
            <a:r>
              <a:rPr sz="1000" spc="-28">
                <a:solidFill>
                  <a:srgbClr val="7F7F7F"/>
                </a:solidFill>
                <a:latin typeface="PGURFE+ArialMT"/>
                <a:cs typeface="PGURFE+ArialMT"/>
              </a:rPr>
              <a:t> </a:t>
            </a:r>
            <a:r>
              <a:rPr sz="1000">
                <a:solidFill>
                  <a:srgbClr val="7F7F7F"/>
                </a:solidFill>
                <a:latin typeface="PGURFE+ArialMT"/>
                <a:cs typeface="PGURFE+ArialMT"/>
              </a:rPr>
              <a:t>|</a:t>
            </a:r>
            <a:r>
              <a:rPr sz="1000" spc="278">
                <a:solidFill>
                  <a:srgbClr val="7F7F7F"/>
                </a:solidFill>
                <a:latin typeface="PGURFE+ArialMT"/>
                <a:cs typeface="PGURFE+ArialMT"/>
              </a:rPr>
              <a:t> </a:t>
            </a:r>
            <a:r>
              <a:rPr sz="1000">
                <a:solidFill>
                  <a:srgbClr val="7F7F7F"/>
                </a:solidFill>
                <a:latin typeface="PGURFE+ArialMT"/>
                <a:cs typeface="PGURFE+ArialMT"/>
              </a:rPr>
              <a:t>Page 18</a:t>
            </a:r>
            <a:r>
              <a:rPr sz="1000" spc="261">
                <a:solidFill>
                  <a:srgbClr val="7F7F7F"/>
                </a:solidFill>
                <a:latin typeface="PGURFE+ArialMT"/>
                <a:cs typeface="PGURFE+ArialMT"/>
              </a:rPr>
              <a:t> </a:t>
            </a:r>
            <a:r>
              <a:rPr sz="1000">
                <a:solidFill>
                  <a:srgbClr val="7F7F7F"/>
                </a:solidFill>
                <a:latin typeface="PGURFE+ArialMT"/>
                <a:cs typeface="PGURF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PGURFE+ArialMT"/>
                <a:cs typeface="PGURFE+ArialMT"/>
              </a:rPr>
              <a:t> </a:t>
            </a:r>
            <a:r>
              <a:rPr sz="1000">
                <a:solidFill>
                  <a:srgbClr val="7F7F7F"/>
                </a:solidFill>
                <a:latin typeface="PGURFE+ArialMT"/>
                <a:cs typeface="PGURFE+ArialMT"/>
              </a:rPr>
              <a:t>Dr. Andreas Weber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289" y="545281"/>
            <a:ext cx="5959619" cy="1187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>
                <a:solidFill>
                  <a:srgbClr val="376092"/>
                </a:solidFill>
                <a:latin typeface="Calibri"/>
                <a:cs typeface="Calibri"/>
              </a:rPr>
              <a:t>Who is</a:t>
            </a:r>
            <a:r>
              <a:rPr sz="3000" b="1" spc="14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>
                <a:solidFill>
                  <a:srgbClr val="376092"/>
                </a:solidFill>
                <a:latin typeface="Calibri"/>
                <a:cs typeface="Calibri"/>
              </a:rPr>
              <a:t>internal,</a:t>
            </a:r>
            <a:r>
              <a:rPr sz="3000" b="1" spc="11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>
                <a:solidFill>
                  <a:srgbClr val="376092"/>
                </a:solidFill>
                <a:latin typeface="Calibri"/>
                <a:cs typeface="Calibri"/>
              </a:rPr>
              <a:t>who is</a:t>
            </a:r>
            <a:r>
              <a:rPr sz="3000" b="1" spc="15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spc="-10">
                <a:solidFill>
                  <a:srgbClr val="376092"/>
                </a:solidFill>
                <a:latin typeface="Calibri"/>
                <a:cs typeface="Calibri"/>
              </a:rPr>
              <a:t>external?</a:t>
            </a:r>
          </a:p>
          <a:p>
            <a:pPr marL="23469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76092"/>
                </a:solidFill>
                <a:latin typeface="Calibri"/>
                <a:cs typeface="Calibri"/>
              </a:rPr>
              <a:t>It‘s</a:t>
            </a:r>
            <a:r>
              <a:rPr sz="1800" b="1" spc="-43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1800" b="1">
                <a:solidFill>
                  <a:srgbClr val="376092"/>
                </a:solidFill>
                <a:latin typeface="Calibri"/>
                <a:cs typeface="Calibri"/>
              </a:rPr>
              <a:t>a </a:t>
            </a:r>
            <a:r>
              <a:rPr sz="1800" b="1" spc="-10">
                <a:solidFill>
                  <a:srgbClr val="376092"/>
                </a:solidFill>
                <a:latin typeface="Calibri"/>
                <a:cs typeface="Calibri"/>
              </a:rPr>
              <a:t>matter</a:t>
            </a:r>
            <a:r>
              <a:rPr sz="1800" b="1" spc="14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76092"/>
                </a:solidFill>
                <a:latin typeface="Calibri"/>
                <a:cs typeface="Calibri"/>
              </a:rPr>
              <a:t>of views</a:t>
            </a:r>
            <a:r>
              <a:rPr sz="1800" b="1" spc="-18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76092"/>
                </a:solidFill>
                <a:latin typeface="Calibri"/>
                <a:cs typeface="Calibri"/>
              </a:rPr>
              <a:t>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2747" y="4765612"/>
            <a:ext cx="2510208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LNEQKA+ArialMT"/>
                <a:cs typeface="LNEQKA+ArialMT"/>
              </a:rPr>
              <a:t>view</a:t>
            </a:r>
            <a:r>
              <a:rPr sz="1800" spc="15">
                <a:solidFill>
                  <a:srgbClr val="000000"/>
                </a:solidFill>
                <a:latin typeface="LNEQKA+ArialMT"/>
                <a:cs typeface="LNEQKA+ArialMT"/>
              </a:rPr>
              <a:t> </a:t>
            </a:r>
            <a:r>
              <a:rPr sz="1800">
                <a:solidFill>
                  <a:srgbClr val="000000"/>
                </a:solidFill>
                <a:latin typeface="LNEQKA+ArialMT"/>
                <a:cs typeface="LNEQKA+ArialMT"/>
              </a:rPr>
              <a:t>for </a:t>
            </a:r>
            <a:r>
              <a:rPr sz="1800">
                <a:solidFill>
                  <a:srgbClr val="000000"/>
                </a:solidFill>
                <a:latin typeface="CEPGAW+ArialMT"/>
                <a:cs typeface="CEPGAW+ArialMT"/>
              </a:rPr>
              <a:t>„</a:t>
            </a:r>
            <a:r>
              <a:rPr sz="1800">
                <a:solidFill>
                  <a:srgbClr val="000000"/>
                </a:solidFill>
                <a:latin typeface="LNEQKA+ArialMT"/>
                <a:cs typeface="LNEQKA+ArialMT"/>
              </a:rPr>
              <a:t>subsupplier</a:t>
            </a:r>
            <a:r>
              <a:rPr sz="1800">
                <a:solidFill>
                  <a:srgbClr val="000000"/>
                </a:solidFill>
                <a:latin typeface="CEPGAW+ArialMT"/>
                <a:cs typeface="CEPGAW+ArialMT"/>
              </a:rPr>
              <a:t>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8634" y="5206364"/>
            <a:ext cx="2315725" cy="942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48" marR="0">
              <a:lnSpc>
                <a:spcPts val="156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0000"/>
                </a:solidFill>
                <a:latin typeface="LNEQKA+ArialMT"/>
                <a:cs typeface="LNEQKA+ArialMT"/>
              </a:rPr>
              <a:t>product</a:t>
            </a:r>
          </a:p>
          <a:p>
            <a:pPr marL="0" marR="0">
              <a:lnSpc>
                <a:spcPts val="1568"/>
              </a:lnSpc>
              <a:spcBef>
                <a:spcPts val="201"/>
              </a:spcBef>
              <a:spcAft>
                <a:spcPct val="0"/>
              </a:spcAft>
            </a:pPr>
            <a:r>
              <a:rPr sz="1400">
                <a:solidFill>
                  <a:srgbClr val="376092"/>
                </a:solidFill>
                <a:latin typeface="LNEQKA+ArialMT"/>
                <a:cs typeface="LNEQKA+ArialMT"/>
              </a:rPr>
              <a:t>component/sub</a:t>
            </a:r>
            <a:r>
              <a:rPr sz="1400" spc="-37">
                <a:solidFill>
                  <a:srgbClr val="376092"/>
                </a:solidFill>
                <a:latin typeface="LNEQKA+ArialMT"/>
                <a:cs typeface="LNEQKA+ArialMT"/>
              </a:rPr>
              <a:t> </a:t>
            </a:r>
            <a:r>
              <a:rPr sz="1400">
                <a:solidFill>
                  <a:srgbClr val="376092"/>
                </a:solidFill>
                <a:latin typeface="LNEQKA+ArialMT"/>
                <a:cs typeface="LNEQKA+ArialMT"/>
              </a:rPr>
              <a:t>assembly</a:t>
            </a:r>
          </a:p>
          <a:p>
            <a:pPr marL="0" marR="0">
              <a:lnSpc>
                <a:spcPts val="1568"/>
              </a:lnSpc>
              <a:spcBef>
                <a:spcPts val="313"/>
              </a:spcBef>
              <a:spcAft>
                <a:spcPct val="0"/>
              </a:spcAft>
            </a:pPr>
            <a:r>
              <a:rPr sz="1400">
                <a:solidFill>
                  <a:srgbClr val="37923C"/>
                </a:solidFill>
                <a:latin typeface="LNEQKA+ArialMT"/>
                <a:cs typeface="LNEQKA+ArialMT"/>
              </a:rPr>
              <a:t>raw</a:t>
            </a:r>
            <a:r>
              <a:rPr sz="1400" spc="-10">
                <a:solidFill>
                  <a:srgbClr val="37923C"/>
                </a:solidFill>
                <a:latin typeface="LNEQKA+ArialMT"/>
                <a:cs typeface="LNEQKA+ArialMT"/>
              </a:rPr>
              <a:t> </a:t>
            </a:r>
            <a:r>
              <a:rPr sz="1400">
                <a:solidFill>
                  <a:srgbClr val="37923C"/>
                </a:solidFill>
                <a:latin typeface="LNEQKA+ArialMT"/>
                <a:cs typeface="LNEQKA+ArialMT"/>
              </a:rPr>
              <a:t>material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VKPCVI+EucrosiaUPC"/>
                <a:cs typeface="VKPCVI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WSDVLE+EucrosiaUPCBold"/>
                <a:cs typeface="WSDVLE+EucrosiaUPCBold"/>
              </a:rPr>
              <a:t>PDM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0189" y="6467951"/>
            <a:ext cx="5322694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7F7F7F"/>
                </a:solidFill>
                <a:latin typeface="LNEQKA+ArialMT"/>
                <a:cs typeface="LNEQKA+ArialMT"/>
              </a:rPr>
              <a:t>traceability</a:t>
            </a:r>
            <a:r>
              <a:rPr sz="1000" spc="21">
                <a:solidFill>
                  <a:srgbClr val="7F7F7F"/>
                </a:solidFill>
                <a:latin typeface="LNEQKA+ArialMT"/>
                <a:cs typeface="LNEQKA+ArialMT"/>
              </a:rPr>
              <a:t> </a:t>
            </a:r>
            <a:r>
              <a:rPr sz="1000">
                <a:solidFill>
                  <a:srgbClr val="7F7F7F"/>
                </a:solidFill>
                <a:latin typeface="LNEQKA+ArialMT"/>
                <a:cs typeface="LNEQKA+ArialMT"/>
              </a:rPr>
              <a:t>concept</a:t>
            </a:r>
            <a:r>
              <a:rPr sz="1000" spc="-23">
                <a:solidFill>
                  <a:srgbClr val="7F7F7F"/>
                </a:solidFill>
                <a:latin typeface="LNEQKA+ArialMT"/>
                <a:cs typeface="LNEQKA+ArialMT"/>
              </a:rPr>
              <a:t> </a:t>
            </a:r>
            <a:r>
              <a:rPr sz="1000">
                <a:solidFill>
                  <a:srgbClr val="7F7F7F"/>
                </a:solidFill>
                <a:latin typeface="LNEQKA+ArialMT"/>
                <a:cs typeface="LNEQKA+ArialMT"/>
              </a:rPr>
              <a:t>Schleich GmbH</a:t>
            </a:r>
            <a:r>
              <a:rPr sz="1000" spc="-25">
                <a:solidFill>
                  <a:srgbClr val="7F7F7F"/>
                </a:solidFill>
                <a:latin typeface="LNEQKA+ArialMT"/>
                <a:cs typeface="LNEQKA+ArialMT"/>
              </a:rPr>
              <a:t> </a:t>
            </a:r>
            <a:r>
              <a:rPr sz="1000">
                <a:solidFill>
                  <a:srgbClr val="7F7F7F"/>
                </a:solidFill>
                <a:latin typeface="LNEQKA+ArialMT"/>
                <a:cs typeface="LNEQKA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LNEQKA+ArialMT"/>
                <a:cs typeface="LNEQKA+ArialMT"/>
              </a:rPr>
              <a:t> </a:t>
            </a:r>
            <a:r>
              <a:rPr sz="1000">
                <a:solidFill>
                  <a:srgbClr val="7F7F7F"/>
                </a:solidFill>
                <a:latin typeface="LNEQKA+ArialMT"/>
                <a:cs typeface="LNEQKA+ArialMT"/>
              </a:rPr>
              <a:t>12.01.2013</a:t>
            </a:r>
            <a:r>
              <a:rPr sz="1000" spc="-28">
                <a:solidFill>
                  <a:srgbClr val="7F7F7F"/>
                </a:solidFill>
                <a:latin typeface="LNEQKA+ArialMT"/>
                <a:cs typeface="LNEQKA+ArialMT"/>
              </a:rPr>
              <a:t> </a:t>
            </a:r>
            <a:r>
              <a:rPr sz="1000">
                <a:solidFill>
                  <a:srgbClr val="7F7F7F"/>
                </a:solidFill>
                <a:latin typeface="LNEQKA+ArialMT"/>
                <a:cs typeface="LNEQKA+ArialMT"/>
              </a:rPr>
              <a:t>|</a:t>
            </a:r>
            <a:r>
              <a:rPr sz="1000" spc="278">
                <a:solidFill>
                  <a:srgbClr val="7F7F7F"/>
                </a:solidFill>
                <a:latin typeface="LNEQKA+ArialMT"/>
                <a:cs typeface="LNEQKA+ArialMT"/>
              </a:rPr>
              <a:t> </a:t>
            </a:r>
            <a:r>
              <a:rPr sz="1000">
                <a:solidFill>
                  <a:srgbClr val="7F7F7F"/>
                </a:solidFill>
                <a:latin typeface="LNEQKA+ArialMT"/>
                <a:cs typeface="LNEQKA+ArialMT"/>
              </a:rPr>
              <a:t>Page 19</a:t>
            </a:r>
            <a:r>
              <a:rPr sz="1000" spc="261">
                <a:solidFill>
                  <a:srgbClr val="7F7F7F"/>
                </a:solidFill>
                <a:latin typeface="LNEQKA+ArialMT"/>
                <a:cs typeface="LNEQKA+ArialMT"/>
              </a:rPr>
              <a:t> </a:t>
            </a:r>
            <a:r>
              <a:rPr sz="1000">
                <a:solidFill>
                  <a:srgbClr val="7F7F7F"/>
                </a:solidFill>
                <a:latin typeface="LNEQKA+ArialMT"/>
                <a:cs typeface="LNEQKA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LNEQKA+ArialMT"/>
                <a:cs typeface="LNEQKA+ArialMT"/>
              </a:rPr>
              <a:t> </a:t>
            </a:r>
            <a:r>
              <a:rPr sz="1000">
                <a:solidFill>
                  <a:srgbClr val="7F7F7F"/>
                </a:solidFill>
                <a:latin typeface="LNEQKA+ArialMT"/>
                <a:cs typeface="LNEQKA+ArialMT"/>
              </a:rPr>
              <a:t>Dr. Andreas Weber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289" y="545281"/>
            <a:ext cx="6225249" cy="1036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 spc="-20" dirty="0">
                <a:solidFill>
                  <a:srgbClr val="376092"/>
                </a:solidFill>
                <a:latin typeface="Calibri"/>
                <a:cs typeface="Calibri"/>
              </a:rPr>
              <a:t>Why</a:t>
            </a:r>
            <a:r>
              <a:rPr sz="3000" b="1" spc="2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does</a:t>
            </a:r>
            <a:r>
              <a:rPr sz="3000" b="1" spc="15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 err="1">
                <a:solidFill>
                  <a:srgbClr val="376092"/>
                </a:solidFill>
                <a:latin typeface="Calibri"/>
                <a:cs typeface="Calibri"/>
              </a:rPr>
              <a:t>Schleich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spc="-14" dirty="0">
                <a:solidFill>
                  <a:srgbClr val="376092"/>
                </a:solidFill>
                <a:latin typeface="Calibri"/>
                <a:cs typeface="Calibri"/>
              </a:rPr>
              <a:t>follow</a:t>
            </a:r>
            <a:r>
              <a:rPr sz="3000" b="1" spc="34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this </a:t>
            </a:r>
            <a:r>
              <a:rPr sz="3000" b="1" spc="-46" dirty="0">
                <a:solidFill>
                  <a:srgbClr val="376092"/>
                </a:solidFill>
                <a:latin typeface="Calibri"/>
                <a:cs typeface="Calibri"/>
              </a:rPr>
              <a:t>way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9353" y="1260649"/>
            <a:ext cx="2014427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76092"/>
                </a:solidFill>
                <a:latin typeface="CEOGEH+ArialMT"/>
                <a:cs typeface="CEOGEH+ArialMT"/>
              </a:rPr>
              <a:t>•</a:t>
            </a:r>
            <a:r>
              <a:rPr sz="1600" spc="1139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376092"/>
                </a:solidFill>
                <a:latin typeface="Calibri"/>
                <a:cs typeface="Calibri"/>
              </a:rPr>
              <a:t>simple</a:t>
            </a:r>
            <a:r>
              <a:rPr sz="1600" spc="-1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76092"/>
                </a:solidFill>
                <a:latin typeface="Calibri"/>
                <a:cs typeface="Calibri"/>
              </a:rPr>
              <a:t>and stable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6053" y="1504489"/>
            <a:ext cx="4981044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easy to understand – „processes</a:t>
            </a:r>
            <a:r>
              <a:rPr sz="1600" spc="4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change, data</a:t>
            </a:r>
            <a:r>
              <a:rPr sz="1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stays“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9353" y="1992422"/>
            <a:ext cx="123259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76092"/>
                </a:solidFill>
                <a:latin typeface="CEOGEH+ArialMT"/>
                <a:cs typeface="CEOGEH+ArialMT"/>
              </a:rPr>
              <a:t>•</a:t>
            </a:r>
            <a:r>
              <a:rPr sz="1600" spc="1139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376092"/>
                </a:solidFill>
                <a:latin typeface="Calibri"/>
                <a:cs typeface="Calibri"/>
              </a:rPr>
              <a:t>scalable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6053" y="2236263"/>
            <a:ext cx="3068659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start small and</a:t>
            </a:r>
            <a:r>
              <a:rPr sz="16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grow</a:t>
            </a:r>
            <a:r>
              <a:rPr sz="1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16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demand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9353" y="2723943"/>
            <a:ext cx="1796681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76092"/>
                </a:solidFill>
                <a:latin typeface="CEOGEH+ArialMT"/>
                <a:cs typeface="CEOGEH+ArialMT"/>
              </a:rPr>
              <a:t>•</a:t>
            </a:r>
            <a:r>
              <a:rPr sz="1600" spc="1139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376092"/>
                </a:solidFill>
                <a:latin typeface="Calibri"/>
                <a:cs typeface="Calibri"/>
              </a:rPr>
              <a:t>cross</a:t>
            </a:r>
            <a:r>
              <a:rPr sz="1600" spc="23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76092"/>
                </a:solidFill>
                <a:latin typeface="Calibri"/>
                <a:cs typeface="Calibri"/>
              </a:rPr>
              <a:t>company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6053" y="2967783"/>
            <a:ext cx="4347759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applicable</a:t>
            </a:r>
            <a:r>
              <a:rPr sz="1600" spc="-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to each level</a:t>
            </a:r>
            <a:r>
              <a:rPr sz="1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production</a:t>
            </a:r>
            <a:r>
              <a:rPr sz="16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9353" y="3455716"/>
            <a:ext cx="5129162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76092"/>
                </a:solidFill>
                <a:latin typeface="CEOGEH+ArialMT"/>
                <a:cs typeface="CEOGEH+ArialMT"/>
              </a:rPr>
              <a:t>•</a:t>
            </a:r>
            <a:r>
              <a:rPr sz="1600" spc="1139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376092"/>
                </a:solidFill>
                <a:latin typeface="Calibri"/>
                <a:cs typeface="Calibri"/>
              </a:rPr>
              <a:t>independent from</a:t>
            </a:r>
            <a:r>
              <a:rPr sz="1600" spc="2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76092"/>
                </a:solidFill>
                <a:latin typeface="Calibri"/>
                <a:cs typeface="Calibri"/>
              </a:rPr>
              <a:t>software</a:t>
            </a:r>
            <a:r>
              <a:rPr sz="1600" spc="18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76092"/>
                </a:solidFill>
                <a:latin typeface="Calibri"/>
                <a:cs typeface="Calibri"/>
              </a:rPr>
              <a:t>vendors</a:t>
            </a:r>
            <a:r>
              <a:rPr sz="1600" spc="38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76092"/>
                </a:solidFill>
                <a:latin typeface="Calibri"/>
                <a:cs typeface="Calibri"/>
              </a:rPr>
              <a:t>and</a:t>
            </a:r>
            <a:r>
              <a:rPr sz="1600" spc="-14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76092"/>
                </a:solidFill>
                <a:latin typeface="Calibri"/>
                <a:cs typeface="Calibri"/>
              </a:rPr>
              <a:t>hardware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6053" y="3699557"/>
            <a:ext cx="7792374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beyond</a:t>
            </a:r>
            <a:r>
              <a:rPr sz="16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any ‚SAP update‘ – accessable and workable</a:t>
            </a:r>
            <a:r>
              <a:rPr sz="16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with the common</a:t>
            </a:r>
            <a:r>
              <a:rPr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technology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9353" y="4187237"/>
            <a:ext cx="4258400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76092"/>
                </a:solidFill>
                <a:latin typeface="CEOGEH+ArialMT"/>
                <a:cs typeface="CEOGEH+ArialMT"/>
              </a:rPr>
              <a:t>•</a:t>
            </a:r>
            <a:r>
              <a:rPr sz="1600" spc="1139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376092"/>
                </a:solidFill>
                <a:latin typeface="Calibri"/>
                <a:cs typeface="Calibri"/>
              </a:rPr>
              <a:t>collaborative and mobile (browser</a:t>
            </a:r>
            <a:r>
              <a:rPr sz="1600" spc="52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76092"/>
                </a:solidFill>
                <a:latin typeface="Calibri"/>
                <a:cs typeface="Calibri"/>
              </a:rPr>
              <a:t>based)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86053" y="4430786"/>
            <a:ext cx="6235493" cy="55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basic</a:t>
            </a:r>
            <a:r>
              <a:rPr sz="1600" spc="-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sz="16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600" spc="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working</a:t>
            </a:r>
            <a:r>
              <a:rPr sz="16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6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parallel</a:t>
            </a:r>
            <a:r>
              <a:rPr sz="16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independent of time and place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9353" y="4919138"/>
            <a:ext cx="1577522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76092"/>
                </a:solidFill>
                <a:latin typeface="CEOGEH+ArialMT"/>
                <a:cs typeface="CEOGEH+ArialMT"/>
              </a:rPr>
              <a:t>•</a:t>
            </a:r>
            <a:r>
              <a:rPr sz="1600" spc="1139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376092"/>
                </a:solidFill>
                <a:latin typeface="Calibri"/>
                <a:cs typeface="Calibri"/>
              </a:rPr>
              <a:t>load sharing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6053" y="5162978"/>
            <a:ext cx="7219525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special topics like ‚regulations‘ could be built</a:t>
            </a:r>
            <a:r>
              <a:rPr sz="16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up by third party and imported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MNKLJT+EucrosiaUPC"/>
                <a:cs typeface="MNKLJT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AWGPET+EucrosiaUPCBold"/>
                <a:cs typeface="AWGPET+EucrosiaUPCBold"/>
              </a:rPr>
              <a:t>PDM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51408" y="6258553"/>
            <a:ext cx="3977601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TRKWEO+ArialMT"/>
                <a:cs typeface="TRKWEO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TRKWEO+ArialMT"/>
                <a:cs typeface="TRKWEO+ArialMT"/>
              </a:rPr>
              <a:t> </a:t>
            </a:r>
            <a:r>
              <a:rPr sz="1000">
                <a:solidFill>
                  <a:srgbClr val="7F7F7F"/>
                </a:solidFill>
                <a:latin typeface="TRKWEO+ArialMT"/>
                <a:cs typeface="TRKWEO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TRKWEO+ArialMT"/>
                <a:cs typeface="TRKWEO+ArialMT"/>
              </a:rPr>
              <a:t> </a:t>
            </a:r>
            <a:r>
              <a:rPr sz="1000">
                <a:solidFill>
                  <a:srgbClr val="7F7F7F"/>
                </a:solidFill>
                <a:latin typeface="TRKWEO+ArialMT"/>
                <a:cs typeface="TRKWEO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TRKWEO+ArialMT"/>
                <a:cs typeface="TRKWEO+ArialMT"/>
              </a:rPr>
              <a:t> </a:t>
            </a:r>
            <a:r>
              <a:rPr sz="1000">
                <a:solidFill>
                  <a:srgbClr val="7F7F7F"/>
                </a:solidFill>
                <a:latin typeface="TRKWEO+ArialMT"/>
                <a:cs typeface="TRKWEO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TRKWEO+ArialMT"/>
                <a:cs typeface="TRKWEO+ArialMT"/>
              </a:rPr>
              <a:t> </a:t>
            </a:r>
            <a:r>
              <a:rPr sz="1000">
                <a:solidFill>
                  <a:srgbClr val="7F7F7F"/>
                </a:solidFill>
                <a:latin typeface="TRKWEO+ArialMT"/>
                <a:cs typeface="TRKWEO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TRKWEO+ArialMT"/>
                <a:cs typeface="TRKWEO+ArialMT"/>
              </a:rPr>
              <a:t> </a:t>
            </a:r>
            <a:r>
              <a:rPr sz="1000">
                <a:solidFill>
                  <a:srgbClr val="7F7F7F"/>
                </a:solidFill>
                <a:latin typeface="TRKWEO+ArialMT"/>
                <a:cs typeface="TRKWEO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TRKWEO+ArialMT"/>
                <a:cs typeface="TRKWEO+ArialMT"/>
              </a:rPr>
              <a:t> </a:t>
            </a:r>
            <a:r>
              <a:rPr sz="1000">
                <a:solidFill>
                  <a:srgbClr val="7F7F7F"/>
                </a:solidFill>
                <a:latin typeface="TRKWEO+ArialMT"/>
                <a:cs typeface="TRKWEO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TRKWEO+ArialMT"/>
                <a:cs typeface="TRKWEO+ArialMT"/>
              </a:rPr>
              <a:t> </a:t>
            </a:r>
            <a:r>
              <a:rPr sz="1000">
                <a:solidFill>
                  <a:srgbClr val="7F7F7F"/>
                </a:solidFill>
                <a:latin typeface="TRKWEO+ArialMT"/>
                <a:cs typeface="TRKWEO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TRKWEO+ArialMT"/>
                <a:cs typeface="TRKWEO+ArialMT"/>
              </a:rPr>
              <a:t> </a:t>
            </a:r>
            <a:r>
              <a:rPr sz="1000">
                <a:solidFill>
                  <a:srgbClr val="7F7F7F"/>
                </a:solidFill>
                <a:latin typeface="TRKWEO+ArialMT"/>
                <a:cs typeface="TRKWEO+ArialMT"/>
              </a:rPr>
              <a:t>20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289" y="545281"/>
            <a:ext cx="5032540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Some</a:t>
            </a:r>
            <a:r>
              <a:rPr sz="3000" b="1" spc="-74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use</a:t>
            </a:r>
            <a:r>
              <a:rPr sz="3000" b="1" spc="-64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3000" b="1" dirty="0" smtClean="0">
                <a:solidFill>
                  <a:srgbClr val="376092"/>
                </a:solidFill>
                <a:latin typeface="Calibri"/>
                <a:cs typeface="Calibri"/>
              </a:rPr>
              <a:t>cases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一些使用场景</a:t>
            </a:r>
            <a:endParaRPr sz="30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353" y="1374949"/>
            <a:ext cx="6083730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LNMLOT+ArialMT"/>
                <a:cs typeface="LNMLOT+ArialMT"/>
              </a:rPr>
              <a:t>•</a:t>
            </a:r>
            <a:r>
              <a:rPr sz="1600" spc="11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Concentrating relevant</a:t>
            </a:r>
            <a:r>
              <a:rPr sz="16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into one</a:t>
            </a:r>
            <a:r>
              <a:rPr sz="16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demand specific </a:t>
            </a:r>
            <a:r>
              <a:rPr sz="1600" dirty="0" smtClean="0">
                <a:solidFill>
                  <a:srgbClr val="000000"/>
                </a:solidFill>
                <a:latin typeface="Calibri"/>
                <a:cs typeface="Calibri"/>
              </a:rPr>
              <a:t>screen</a:t>
            </a:r>
            <a:r>
              <a:rPr lang="zh-CN" alt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根据场景将相关数据汇集到一个屏幕上</a:t>
            </a:r>
            <a:endParaRPr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1948"/>
              </a:lnSpc>
              <a:spcBef>
                <a:spcPts val="1943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LNMLOT+ArialMT"/>
                <a:cs typeface="LNMLOT+ArialMT"/>
              </a:rPr>
              <a:t>•</a:t>
            </a:r>
            <a:r>
              <a:rPr sz="1600" spc="11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Giving a</a:t>
            </a:r>
            <a:r>
              <a:rPr sz="16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quick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overview</a:t>
            </a:r>
            <a:r>
              <a:rPr sz="1600" spc="46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6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approval</a:t>
            </a:r>
            <a:r>
              <a:rPr sz="16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 smtClean="0">
                <a:solidFill>
                  <a:srgbClr val="000000"/>
                </a:solidFill>
                <a:latin typeface="Calibri"/>
                <a:cs typeface="Calibri"/>
              </a:rPr>
              <a:t>situation</a:t>
            </a:r>
            <a:r>
              <a:rPr lang="zh-CN" alt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快速了解审批状态全景</a:t>
            </a:r>
            <a:endParaRPr sz="1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1948"/>
              </a:lnSpc>
              <a:spcBef>
                <a:spcPts val="1891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LNMLOT+ArialMT"/>
                <a:cs typeface="LNMLOT+ArialMT"/>
              </a:rPr>
              <a:t>•</a:t>
            </a:r>
            <a:r>
              <a:rPr sz="1600" spc="11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Context sensitive document</a:t>
            </a:r>
            <a:r>
              <a:rPr sz="1600" spc="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 smtClean="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  <a:r>
              <a:rPr lang="zh-CN" alt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上下文关联的文档管理</a:t>
            </a:r>
            <a:endParaRPr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353" y="2838243"/>
            <a:ext cx="490147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LNMLOT+ArialMT"/>
                <a:cs typeface="LNMLOT+ArialMT"/>
              </a:rPr>
              <a:t>•</a:t>
            </a:r>
            <a:r>
              <a:rPr sz="1600" spc="11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Creating working</a:t>
            </a:r>
            <a:r>
              <a:rPr sz="16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lists</a:t>
            </a:r>
            <a:r>
              <a:rPr sz="16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based on</a:t>
            </a:r>
            <a:r>
              <a:rPr sz="16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far filter</a:t>
            </a:r>
            <a:r>
              <a:rPr sz="16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 err="1" smtClean="0">
                <a:solidFill>
                  <a:srgbClr val="000000"/>
                </a:solidFill>
                <a:latin typeface="Calibri"/>
                <a:cs typeface="Calibri"/>
              </a:rPr>
              <a:t>criterias</a:t>
            </a:r>
            <a:endParaRPr lang="en-US" sz="1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根据</a:t>
            </a:r>
            <a:r>
              <a:rPr lang="en-US" altLang="zh-CN" sz="1600" dirty="0" smtClean="0">
                <a:solidFill>
                  <a:srgbClr val="000000"/>
                </a:solidFill>
                <a:latin typeface="Calibri"/>
                <a:cs typeface="Calibri"/>
              </a:rPr>
              <a:t>far filter </a:t>
            </a:r>
            <a:r>
              <a:rPr lang="en-US" altLang="zh-CN" sz="1600" dirty="0" err="1" smtClean="0">
                <a:solidFill>
                  <a:srgbClr val="000000"/>
                </a:solidFill>
                <a:latin typeface="Calibri"/>
                <a:cs typeface="Calibri"/>
              </a:rPr>
              <a:t>criterias</a:t>
            </a:r>
            <a:r>
              <a:rPr lang="zh-CN" alt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创建任务清单</a:t>
            </a:r>
            <a:endParaRPr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SEJJDH+EucrosiaUPC"/>
                <a:cs typeface="SEJJDH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AAIEBN+EucrosiaUPCBold"/>
                <a:cs typeface="AAIEBN+EucrosiaUPCBold"/>
              </a:rPr>
              <a:t>PDM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1408" y="6258553"/>
            <a:ext cx="3977601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PWPWTH+ArialMT"/>
                <a:cs typeface="PWPWTH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PWPWTH+ArialMT"/>
                <a:cs typeface="PWPWTH+ArialMT"/>
              </a:rPr>
              <a:t> </a:t>
            </a:r>
            <a:r>
              <a:rPr sz="1000">
                <a:solidFill>
                  <a:srgbClr val="7F7F7F"/>
                </a:solidFill>
                <a:latin typeface="PWPWTH+ArialMT"/>
                <a:cs typeface="PWPWTH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PWPWTH+ArialMT"/>
                <a:cs typeface="PWPWTH+ArialMT"/>
              </a:rPr>
              <a:t> </a:t>
            </a:r>
            <a:r>
              <a:rPr sz="1000">
                <a:solidFill>
                  <a:srgbClr val="7F7F7F"/>
                </a:solidFill>
                <a:latin typeface="PWPWTH+ArialMT"/>
                <a:cs typeface="PWPWTH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PWPWTH+ArialMT"/>
                <a:cs typeface="PWPWTH+ArialMT"/>
              </a:rPr>
              <a:t> </a:t>
            </a:r>
            <a:r>
              <a:rPr sz="1000">
                <a:solidFill>
                  <a:srgbClr val="7F7F7F"/>
                </a:solidFill>
                <a:latin typeface="PWPWTH+ArialMT"/>
                <a:cs typeface="PWPWTH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PWPWTH+ArialMT"/>
                <a:cs typeface="PWPWTH+ArialMT"/>
              </a:rPr>
              <a:t> </a:t>
            </a:r>
            <a:r>
              <a:rPr sz="1000">
                <a:solidFill>
                  <a:srgbClr val="7F7F7F"/>
                </a:solidFill>
                <a:latin typeface="PWPWTH+ArialMT"/>
                <a:cs typeface="PWPWTH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PWPWTH+ArialMT"/>
                <a:cs typeface="PWPWTH+ArialMT"/>
              </a:rPr>
              <a:t> </a:t>
            </a:r>
            <a:r>
              <a:rPr sz="1000">
                <a:solidFill>
                  <a:srgbClr val="7F7F7F"/>
                </a:solidFill>
                <a:latin typeface="PWPWTH+ArialMT"/>
                <a:cs typeface="PWPWTH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PWPWTH+ArialMT"/>
                <a:cs typeface="PWPWTH+ArialMT"/>
              </a:rPr>
              <a:t> </a:t>
            </a:r>
            <a:r>
              <a:rPr sz="1000">
                <a:solidFill>
                  <a:srgbClr val="7F7F7F"/>
                </a:solidFill>
                <a:latin typeface="PWPWTH+ArialMT"/>
                <a:cs typeface="PWPWTH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PWPWTH+ArialMT"/>
                <a:cs typeface="PWPWTH+ArialMT"/>
              </a:rPr>
              <a:t> </a:t>
            </a:r>
            <a:r>
              <a:rPr sz="1000">
                <a:solidFill>
                  <a:srgbClr val="7F7F7F"/>
                </a:solidFill>
                <a:latin typeface="PWPWTH+ArialMT"/>
                <a:cs typeface="PWPWTH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PWPWTH+ArialMT"/>
                <a:cs typeface="PWPWTH+ArialMT"/>
              </a:rPr>
              <a:t> </a:t>
            </a:r>
            <a:r>
              <a:rPr sz="1000">
                <a:solidFill>
                  <a:srgbClr val="7F7F7F"/>
                </a:solidFill>
                <a:latin typeface="PWPWTH+ArialMT"/>
                <a:cs typeface="PWPWTH+ArialMT"/>
              </a:rPr>
              <a:t>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289" y="322777"/>
            <a:ext cx="5006471" cy="457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srgbClr val="376092"/>
                </a:solidFill>
                <a:latin typeface="Calibri"/>
                <a:cs typeface="Calibri"/>
              </a:rPr>
              <a:t>一个屏幕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，</a:t>
            </a:r>
            <a:r>
              <a:rPr lang="zh-CN" altLang="en-US" sz="3000" b="1" dirty="0">
                <a:solidFill>
                  <a:srgbClr val="376092"/>
                </a:solidFill>
                <a:latin typeface="Calibri"/>
                <a:cs typeface="Calibri"/>
              </a:rPr>
              <a:t>所有相关数据</a:t>
            </a:r>
            <a:endParaRPr sz="3000" b="1" spc="-14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BUKANW+EucrosiaUPC"/>
                <a:cs typeface="BUKANW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KUDWKR+EucrosiaUPCBold"/>
                <a:cs typeface="KUDWKR+EucrosiaUPCBold"/>
              </a:rPr>
              <a:t>PDM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408" y="6258553"/>
            <a:ext cx="3977601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OPTLID+ArialMT"/>
                <a:cs typeface="OPTLID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OPTLID+ArialMT"/>
                <a:cs typeface="OPTLID+ArialMT"/>
              </a:rPr>
              <a:t> </a:t>
            </a:r>
            <a:r>
              <a:rPr sz="1000">
                <a:solidFill>
                  <a:srgbClr val="7F7F7F"/>
                </a:solidFill>
                <a:latin typeface="OPTLID+ArialMT"/>
                <a:cs typeface="OPTLID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OPTLID+ArialMT"/>
                <a:cs typeface="OPTLID+ArialMT"/>
              </a:rPr>
              <a:t> </a:t>
            </a:r>
            <a:r>
              <a:rPr sz="1000">
                <a:solidFill>
                  <a:srgbClr val="7F7F7F"/>
                </a:solidFill>
                <a:latin typeface="OPTLID+ArialMT"/>
                <a:cs typeface="OPTLID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OPTLID+ArialMT"/>
                <a:cs typeface="OPTLID+ArialMT"/>
              </a:rPr>
              <a:t> </a:t>
            </a:r>
            <a:r>
              <a:rPr sz="1000">
                <a:solidFill>
                  <a:srgbClr val="7F7F7F"/>
                </a:solidFill>
                <a:latin typeface="OPTLID+ArialMT"/>
                <a:cs typeface="OPTLID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OPTLID+ArialMT"/>
                <a:cs typeface="OPTLID+ArialMT"/>
              </a:rPr>
              <a:t> </a:t>
            </a:r>
            <a:r>
              <a:rPr sz="1000">
                <a:solidFill>
                  <a:srgbClr val="7F7F7F"/>
                </a:solidFill>
                <a:latin typeface="OPTLID+ArialMT"/>
                <a:cs typeface="OPTLID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OPTLID+ArialMT"/>
                <a:cs typeface="OPTLID+ArialMT"/>
              </a:rPr>
              <a:t> </a:t>
            </a:r>
            <a:r>
              <a:rPr sz="1000">
                <a:solidFill>
                  <a:srgbClr val="7F7F7F"/>
                </a:solidFill>
                <a:latin typeface="OPTLID+ArialMT"/>
                <a:cs typeface="OPTLID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OPTLID+ArialMT"/>
                <a:cs typeface="OPTLID+ArialMT"/>
              </a:rPr>
              <a:t> </a:t>
            </a:r>
            <a:r>
              <a:rPr sz="1000">
                <a:solidFill>
                  <a:srgbClr val="7F7F7F"/>
                </a:solidFill>
                <a:latin typeface="OPTLID+ArialMT"/>
                <a:cs typeface="OPTLID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OPTLID+ArialMT"/>
                <a:cs typeface="OPTLID+ArialMT"/>
              </a:rPr>
              <a:t> </a:t>
            </a:r>
            <a:r>
              <a:rPr sz="1000">
                <a:solidFill>
                  <a:srgbClr val="7F7F7F"/>
                </a:solidFill>
                <a:latin typeface="OPTLID+ArialMT"/>
                <a:cs typeface="OPTLID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OPTLID+ArialMT"/>
                <a:cs typeface="OPTLID+ArialMT"/>
              </a:rPr>
              <a:t> </a:t>
            </a:r>
            <a:r>
              <a:rPr sz="1000">
                <a:solidFill>
                  <a:srgbClr val="7F7F7F"/>
                </a:solidFill>
                <a:latin typeface="OPTLID+ArialMT"/>
                <a:cs typeface="OPTLID+ArialMT"/>
              </a:rPr>
              <a:t>22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289" y="322777"/>
            <a:ext cx="8332183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concentrating</a:t>
            </a:r>
            <a:r>
              <a:rPr sz="3000" b="1" spc="-28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spc="-18" dirty="0">
                <a:solidFill>
                  <a:srgbClr val="376092"/>
                </a:solidFill>
                <a:latin typeface="Calibri"/>
                <a:cs typeface="Calibri"/>
              </a:rPr>
              <a:t>relevant</a:t>
            </a:r>
            <a:r>
              <a:rPr sz="3000" b="1" spc="28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spc="-14" dirty="0" smtClean="0">
                <a:solidFill>
                  <a:srgbClr val="376092"/>
                </a:solidFill>
                <a:latin typeface="Calibri"/>
                <a:cs typeface="Calibri"/>
              </a:rPr>
              <a:t>data</a:t>
            </a:r>
            <a:r>
              <a:rPr lang="zh-CN" altLang="en-US" sz="3000" b="1" spc="-14" dirty="0" smtClean="0">
                <a:solidFill>
                  <a:srgbClr val="376092"/>
                </a:solidFill>
                <a:latin typeface="Calibri"/>
                <a:cs typeface="Calibri"/>
              </a:rPr>
              <a:t>汇聚所有相关数据</a:t>
            </a:r>
            <a:endParaRPr sz="3000" b="1" spc="-14" dirty="0">
              <a:solidFill>
                <a:srgbClr val="376092"/>
              </a:solidFill>
              <a:latin typeface="Calibri"/>
              <a:cs typeface="Calibri"/>
            </a:endParaRPr>
          </a:p>
          <a:p>
            <a:pPr marL="0" marR="0">
              <a:lnSpc>
                <a:spcPts val="2446"/>
              </a:lnSpc>
              <a:spcBef>
                <a:spcPts val="550"/>
              </a:spcBef>
              <a:spcAft>
                <a:spcPct val="0"/>
              </a:spcAft>
            </a:pPr>
            <a:r>
              <a:rPr sz="2000" b="1" dirty="0">
                <a:solidFill>
                  <a:srgbClr val="376092"/>
                </a:solidFill>
                <a:latin typeface="Calibri"/>
                <a:cs typeface="Calibri"/>
              </a:rPr>
              <a:t>the explaining</a:t>
            </a:r>
            <a:r>
              <a:rPr sz="2000" b="1" spc="-11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76092"/>
                </a:solidFill>
                <a:latin typeface="Calibri"/>
                <a:cs typeface="Calibri"/>
              </a:rPr>
              <a:t>path </a:t>
            </a:r>
            <a:r>
              <a:rPr sz="2000" b="1" dirty="0" smtClean="0">
                <a:solidFill>
                  <a:srgbClr val="376092"/>
                </a:solidFill>
                <a:latin typeface="Calibri"/>
                <a:cs typeface="Calibri"/>
              </a:rPr>
              <a:t>..</a:t>
            </a:r>
            <a:r>
              <a:rPr lang="zh-CN" altLang="en-US" sz="2000" b="1" dirty="0" smtClean="0">
                <a:solidFill>
                  <a:srgbClr val="376092"/>
                </a:solidFill>
                <a:latin typeface="Calibri"/>
                <a:cs typeface="Calibri"/>
              </a:rPr>
              <a:t>并解释路径</a:t>
            </a:r>
            <a:endParaRPr sz="20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TFIEWN+EucrosiaUPC"/>
                <a:cs typeface="TFIEWN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POINLD+EucrosiaUPCBold"/>
                <a:cs typeface="POINLD+EucrosiaUPCBold"/>
              </a:rPr>
              <a:t>PDM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408" y="6258553"/>
            <a:ext cx="3977601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WFGROA+ArialMT"/>
                <a:cs typeface="WFGROA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WFGROA+ArialMT"/>
                <a:cs typeface="WFGROA+ArialMT"/>
              </a:rPr>
              <a:t> </a:t>
            </a:r>
            <a:r>
              <a:rPr sz="1000">
                <a:solidFill>
                  <a:srgbClr val="7F7F7F"/>
                </a:solidFill>
                <a:latin typeface="WFGROA+ArialMT"/>
                <a:cs typeface="WFGROA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WFGROA+ArialMT"/>
                <a:cs typeface="WFGROA+ArialMT"/>
              </a:rPr>
              <a:t> </a:t>
            </a:r>
            <a:r>
              <a:rPr sz="1000">
                <a:solidFill>
                  <a:srgbClr val="7F7F7F"/>
                </a:solidFill>
                <a:latin typeface="WFGROA+ArialMT"/>
                <a:cs typeface="WFGROA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WFGROA+ArialMT"/>
                <a:cs typeface="WFGROA+ArialMT"/>
              </a:rPr>
              <a:t> </a:t>
            </a:r>
            <a:r>
              <a:rPr sz="1000">
                <a:solidFill>
                  <a:srgbClr val="7F7F7F"/>
                </a:solidFill>
                <a:latin typeface="WFGROA+ArialMT"/>
                <a:cs typeface="WFGROA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WFGROA+ArialMT"/>
                <a:cs typeface="WFGROA+ArialMT"/>
              </a:rPr>
              <a:t> </a:t>
            </a:r>
            <a:r>
              <a:rPr sz="1000">
                <a:solidFill>
                  <a:srgbClr val="7F7F7F"/>
                </a:solidFill>
                <a:latin typeface="WFGROA+ArialMT"/>
                <a:cs typeface="WFGROA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WFGROA+ArialMT"/>
                <a:cs typeface="WFGROA+ArialMT"/>
              </a:rPr>
              <a:t> </a:t>
            </a:r>
            <a:r>
              <a:rPr sz="1000">
                <a:solidFill>
                  <a:srgbClr val="7F7F7F"/>
                </a:solidFill>
                <a:latin typeface="WFGROA+ArialMT"/>
                <a:cs typeface="WFGROA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WFGROA+ArialMT"/>
                <a:cs typeface="WFGROA+ArialMT"/>
              </a:rPr>
              <a:t> </a:t>
            </a:r>
            <a:r>
              <a:rPr sz="1000">
                <a:solidFill>
                  <a:srgbClr val="7F7F7F"/>
                </a:solidFill>
                <a:latin typeface="WFGROA+ArialMT"/>
                <a:cs typeface="WFGROA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WFGROA+ArialMT"/>
                <a:cs typeface="WFGROA+ArialMT"/>
              </a:rPr>
              <a:t> </a:t>
            </a:r>
            <a:r>
              <a:rPr sz="1000">
                <a:solidFill>
                  <a:srgbClr val="7F7F7F"/>
                </a:solidFill>
                <a:latin typeface="WFGROA+ArialMT"/>
                <a:cs typeface="WFGROA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WFGROA+ArialMT"/>
                <a:cs typeface="WFGROA+ArialMT"/>
              </a:rPr>
              <a:t> </a:t>
            </a:r>
            <a:r>
              <a:rPr sz="1000">
                <a:solidFill>
                  <a:srgbClr val="7F7F7F"/>
                </a:solidFill>
                <a:latin typeface="WFGROA+ArialMT"/>
                <a:cs typeface="WFGROA+ArialMT"/>
              </a:rPr>
              <a:t>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288" y="322777"/>
            <a:ext cx="7972143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 spc="-10" dirty="0">
                <a:solidFill>
                  <a:srgbClr val="376092"/>
                </a:solidFill>
                <a:latin typeface="Calibri"/>
                <a:cs typeface="Calibri"/>
              </a:rPr>
              <a:t>Everything</a:t>
            </a:r>
            <a:r>
              <a:rPr sz="3000" b="1" spc="28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in its </a:t>
            </a:r>
            <a:r>
              <a:rPr sz="3000" b="1" dirty="0" smtClean="0">
                <a:solidFill>
                  <a:srgbClr val="376092"/>
                </a:solidFill>
                <a:latin typeface="Calibri"/>
                <a:cs typeface="Calibri"/>
              </a:rPr>
              <a:t>place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万事俱备，且审批了</a:t>
            </a:r>
            <a:endParaRPr sz="30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406" y="785481"/>
            <a:ext cx="2035815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76092"/>
                </a:solidFill>
                <a:latin typeface="Calibri"/>
                <a:cs typeface="Calibri"/>
              </a:rPr>
              <a:t>and approved 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29245" y="1011501"/>
            <a:ext cx="787066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GUSQKR+ArialMT"/>
                <a:cs typeface="GUSQKR+ArialMT"/>
              </a:rPr>
              <a:t>特性</a:t>
            </a:r>
            <a:endParaRPr sz="1100" dirty="0">
              <a:solidFill>
                <a:srgbClr val="000000"/>
              </a:solidFill>
              <a:latin typeface="GUSQKR+ArialMT"/>
              <a:cs typeface="GUSQKR+ArialMT"/>
            </a:endParaRPr>
          </a:p>
          <a:p>
            <a:pPr marL="2667" marR="0">
              <a:lnSpc>
                <a:spcPts val="1233"/>
              </a:lnSpc>
              <a:spcBef>
                <a:spcPts val="755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GUSQKR+ArialMT"/>
                <a:cs typeface="GUSQKR+ArialMT"/>
              </a:rPr>
              <a:t>对象</a:t>
            </a:r>
            <a:endParaRPr sz="1100" dirty="0">
              <a:solidFill>
                <a:srgbClr val="000000"/>
              </a:solidFill>
              <a:latin typeface="GUSQKR+ArialMT"/>
              <a:cs typeface="GUSQKR+Arial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0811" y="1435439"/>
            <a:ext cx="90741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FFFFFF"/>
                </a:solidFill>
                <a:latin typeface="CNADOV+Arial-BoldMT"/>
                <a:cs typeface="CNADOV+Arial-BoldMT"/>
              </a:rPr>
              <a:t>加盟方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2332" y="1618319"/>
            <a:ext cx="59362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FFFFFF"/>
                </a:solidFill>
                <a:latin typeface="CNADOV+Arial-BoldMT"/>
                <a:cs typeface="CNADOV+Arial-BoldMT"/>
              </a:rPr>
              <a:t>价格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1891" y="1888321"/>
            <a:ext cx="82280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FFFF"/>
                </a:solidFill>
                <a:latin typeface="CNADOV+Arial-BoldMT"/>
                <a:cs typeface="CNADOV+Arial-BoldMT"/>
              </a:rPr>
              <a:t>预测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4132" y="2075773"/>
            <a:ext cx="88942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FFFFFF"/>
                </a:solidFill>
                <a:latin typeface="CNADOV+Arial-BoldMT"/>
                <a:cs typeface="CNADOV+Arial-BoldMT"/>
              </a:rPr>
              <a:t>目录</a:t>
            </a:r>
            <a:r>
              <a:rPr sz="1200" b="1" dirty="0" smtClean="0">
                <a:solidFill>
                  <a:srgbClr val="FFFFFF"/>
                </a:solidFill>
                <a:latin typeface="CNADOV+Arial-BoldMT"/>
                <a:cs typeface="CNADOV+Arial-BoldMT"/>
              </a:rPr>
              <a:t>#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3133" y="2271226"/>
            <a:ext cx="72052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FFFF"/>
                </a:solidFill>
                <a:latin typeface="CNADOV+Arial-BoldMT"/>
                <a:cs typeface="CNADOV+Arial-BoldMT"/>
              </a:rPr>
              <a:t>发布日期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2036" y="2420135"/>
            <a:ext cx="105915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FFFFFF"/>
                </a:solidFill>
                <a:latin typeface="CNADOV+Arial-BoldMT"/>
                <a:cs typeface="CNADOV+Arial-BoldMT"/>
              </a:rPr>
              <a:t>产品</a:t>
            </a:r>
            <a:endParaRPr sz="16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1529" y="2880191"/>
            <a:ext cx="458547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376092"/>
                </a:solidFill>
                <a:latin typeface="CNADOV+Arial-BoldMT"/>
                <a:cs typeface="CNADOV+Arial-BoldMT"/>
              </a:rPr>
              <a:t>1:n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58511" y="2875238"/>
            <a:ext cx="458547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 b="1">
                <a:solidFill>
                  <a:srgbClr val="376092"/>
                </a:solidFill>
                <a:latin typeface="CNADOV+Arial-BoldMT"/>
                <a:cs typeface="CNADOV+Arial-BoldMT"/>
              </a:rPr>
              <a:t>1:n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44334" y="3261191"/>
            <a:ext cx="82252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FFFF"/>
                </a:solidFill>
                <a:latin typeface="CNADOV+Arial-BoldMT"/>
                <a:cs typeface="CNADOV+Arial-BoldMT"/>
              </a:rPr>
              <a:t>建模人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80434" y="3359575"/>
            <a:ext cx="822005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b="1">
                <a:solidFill>
                  <a:srgbClr val="FFC000"/>
                </a:solidFill>
                <a:latin typeface="CNADOV+Arial-BoldMT"/>
                <a:cs typeface="CNADOV+Arial-BoldMT"/>
              </a:rPr>
              <a:t>is</a:t>
            </a:r>
            <a:r>
              <a:rPr sz="1000" b="1" spc="23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000" b="1">
                <a:solidFill>
                  <a:srgbClr val="FFC000"/>
                </a:solidFill>
                <a:latin typeface="CNADOV+Arial-BoldMT"/>
                <a:cs typeface="CNADOV+Arial-BoldMT"/>
              </a:rPr>
              <a:t>base</a:t>
            </a:r>
            <a:r>
              <a:rPr sz="1000" b="1" spc="15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1000" b="1">
                <a:solidFill>
                  <a:srgbClr val="FFC000"/>
                </a:solidFill>
                <a:latin typeface="CNADOV+Arial-BoldMT"/>
                <a:cs typeface="CNADOV+Arial-BoldMT"/>
              </a:rPr>
              <a:t>for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19451" y="3379682"/>
            <a:ext cx="79578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FFFF"/>
                </a:solidFill>
                <a:latin typeface="CNADOV+Arial-BoldMT"/>
                <a:cs typeface="CNADOV+Arial-BoldMT"/>
              </a:rPr>
              <a:t>产品版本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3058" y="3379682"/>
            <a:ext cx="79583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FFFF"/>
                </a:solidFill>
                <a:latin typeface="CNADOV+Arial-BoldMT"/>
                <a:cs typeface="CNADOV+Arial-BoldMT"/>
              </a:rPr>
              <a:t>产品型号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1560" y="3544655"/>
            <a:ext cx="8673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marR="0">
              <a:lnSpc>
                <a:spcPts val="1340"/>
              </a:lnSpc>
              <a:spcBef>
                <a:spcPts val="2179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FFFF"/>
                </a:solidFill>
                <a:latin typeface="CNADOV+Arial-BoldMT"/>
                <a:cs typeface="CNADOV+Arial-BoldMT"/>
              </a:rPr>
              <a:t>成本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34911" y="3918670"/>
            <a:ext cx="83024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FFFF"/>
                </a:solidFill>
                <a:latin typeface="CNADOV+Arial-BoldMT"/>
                <a:cs typeface="CNADOV+Arial-BoldMT"/>
              </a:rPr>
              <a:t>喷涂要求</a:t>
            </a:r>
            <a:r>
              <a:rPr sz="1200" b="1" dirty="0" smtClean="0">
                <a:solidFill>
                  <a:srgbClr val="FFFFFF"/>
                </a:solidFill>
                <a:latin typeface="CNADOV+Arial-BoldMT"/>
                <a:cs typeface="CNADOV+Arial-BoldMT"/>
              </a:rPr>
              <a:t>.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0983" y="4168225"/>
            <a:ext cx="85707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FFFFFF"/>
                </a:solidFill>
                <a:latin typeface="CNADOV+Arial-BoldMT"/>
                <a:cs typeface="CNADOV+Arial-BoldMT"/>
              </a:rPr>
              <a:t>场景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1095" y="4387427"/>
            <a:ext cx="77111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FFFF"/>
                </a:solidFill>
                <a:latin typeface="CNADOV+Arial-BoldMT"/>
                <a:cs typeface="CNADOV+Arial-BoldMT"/>
              </a:rPr>
              <a:t>注塑件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0419" y="4769316"/>
            <a:ext cx="82252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FFFFFF"/>
                </a:solidFill>
                <a:latin typeface="CNADOV+Arial-BoldMT"/>
                <a:cs typeface="CNADOV+Arial-BoldMT"/>
              </a:rPr>
              <a:t>供应商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4082" y="4980263"/>
            <a:ext cx="98402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FFFF"/>
                </a:solidFill>
                <a:latin typeface="CNADOV+Arial-BoldMT"/>
                <a:cs typeface="CNADOV+Arial-BoldMT"/>
              </a:rPr>
              <a:t>包装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6347" y="5383234"/>
            <a:ext cx="57696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FFFFFF"/>
                </a:solidFill>
                <a:latin typeface="CNADOV+Arial-BoldMT"/>
                <a:cs typeface="CNADOV+Arial-BoldMT"/>
              </a:rPr>
              <a:t>标签</a:t>
            </a:r>
            <a:endParaRPr sz="1200" b="1" dirty="0">
              <a:solidFill>
                <a:srgbClr val="FFFFFF"/>
              </a:solidFill>
              <a:latin typeface="CNADOV+Arial-BoldMT"/>
              <a:cs typeface="CNADOV+Arial-Bold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VOHPTT+EucrosiaUPC"/>
                <a:cs typeface="VOHPTT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EDSTWJ+EucrosiaUPCBold"/>
                <a:cs typeface="EDSTWJ+EucrosiaUPCBold"/>
              </a:rPr>
              <a:t>PDM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51408" y="6258553"/>
            <a:ext cx="3977601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GUSQKR+ArialMT"/>
                <a:cs typeface="GUSQKR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GUSQKR+ArialMT"/>
                <a:cs typeface="GUSQKR+ArialMT"/>
              </a:rPr>
              <a:t> </a:t>
            </a:r>
            <a:r>
              <a:rPr sz="1000">
                <a:solidFill>
                  <a:srgbClr val="7F7F7F"/>
                </a:solidFill>
                <a:latin typeface="GUSQKR+ArialMT"/>
                <a:cs typeface="GUSQKR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GUSQKR+ArialMT"/>
                <a:cs typeface="GUSQKR+ArialMT"/>
              </a:rPr>
              <a:t> </a:t>
            </a:r>
            <a:r>
              <a:rPr sz="1000">
                <a:solidFill>
                  <a:srgbClr val="7F7F7F"/>
                </a:solidFill>
                <a:latin typeface="GUSQKR+ArialMT"/>
                <a:cs typeface="GUSQKR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GUSQKR+ArialMT"/>
                <a:cs typeface="GUSQKR+ArialMT"/>
              </a:rPr>
              <a:t> </a:t>
            </a:r>
            <a:r>
              <a:rPr sz="1000">
                <a:solidFill>
                  <a:srgbClr val="7F7F7F"/>
                </a:solidFill>
                <a:latin typeface="GUSQKR+ArialMT"/>
                <a:cs typeface="GUSQKR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GUSQKR+ArialMT"/>
                <a:cs typeface="GUSQKR+ArialMT"/>
              </a:rPr>
              <a:t> </a:t>
            </a:r>
            <a:r>
              <a:rPr sz="1000">
                <a:solidFill>
                  <a:srgbClr val="7F7F7F"/>
                </a:solidFill>
                <a:latin typeface="GUSQKR+ArialMT"/>
                <a:cs typeface="GUSQKR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GUSQKR+ArialMT"/>
                <a:cs typeface="GUSQKR+ArialMT"/>
              </a:rPr>
              <a:t> </a:t>
            </a:r>
            <a:r>
              <a:rPr sz="1000">
                <a:solidFill>
                  <a:srgbClr val="7F7F7F"/>
                </a:solidFill>
                <a:latin typeface="GUSQKR+ArialMT"/>
                <a:cs typeface="GUSQKR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GUSQKR+ArialMT"/>
                <a:cs typeface="GUSQKR+ArialMT"/>
              </a:rPr>
              <a:t> </a:t>
            </a:r>
            <a:r>
              <a:rPr sz="1000">
                <a:solidFill>
                  <a:srgbClr val="7F7F7F"/>
                </a:solidFill>
                <a:latin typeface="GUSQKR+ArialMT"/>
                <a:cs typeface="GUSQKR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GUSQKR+ArialMT"/>
                <a:cs typeface="GUSQKR+ArialMT"/>
              </a:rPr>
              <a:t> </a:t>
            </a:r>
            <a:r>
              <a:rPr sz="1000">
                <a:solidFill>
                  <a:srgbClr val="7F7F7F"/>
                </a:solidFill>
                <a:latin typeface="GUSQKR+ArialMT"/>
                <a:cs typeface="GUSQKR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GUSQKR+ArialMT"/>
                <a:cs typeface="GUSQKR+ArialMT"/>
              </a:rPr>
              <a:t> </a:t>
            </a:r>
            <a:r>
              <a:rPr sz="1000">
                <a:solidFill>
                  <a:srgbClr val="7F7F7F"/>
                </a:solidFill>
                <a:latin typeface="GUSQKR+ArialMT"/>
                <a:cs typeface="GUSQKR+ArialMT"/>
              </a:rPr>
              <a:t>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0" y="27385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7550" y="552550"/>
            <a:ext cx="6135329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3"/>
              </a:lnSpc>
              <a:spcBef>
                <a:spcPct val="0"/>
              </a:spcBef>
              <a:spcAft>
                <a:spcPct val="0"/>
              </a:spcAft>
            </a:pPr>
            <a:r>
              <a:rPr sz="2800" b="1" dirty="0">
                <a:solidFill>
                  <a:srgbClr val="376092"/>
                </a:solidFill>
                <a:latin typeface="Calibri"/>
                <a:cs typeface="Calibri"/>
              </a:rPr>
              <a:t>equipped</a:t>
            </a:r>
            <a:r>
              <a:rPr sz="2800" b="1" spc="-52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800" b="1" spc="-23" dirty="0">
                <a:solidFill>
                  <a:srgbClr val="376092"/>
                </a:solidFill>
                <a:latin typeface="Calibri"/>
                <a:cs typeface="Calibri"/>
              </a:rPr>
              <a:t>for</a:t>
            </a:r>
            <a:r>
              <a:rPr sz="2800" b="1" spc="-28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76092"/>
                </a:solidFill>
                <a:latin typeface="Calibri"/>
                <a:cs typeface="Calibri"/>
              </a:rPr>
              <a:t>tomorrow‘s</a:t>
            </a:r>
            <a:r>
              <a:rPr sz="2800" b="1" spc="-49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800" b="1" dirty="0" smtClean="0">
                <a:solidFill>
                  <a:srgbClr val="376092"/>
                </a:solidFill>
                <a:latin typeface="Calibri"/>
                <a:cs typeface="Calibri"/>
              </a:rPr>
              <a:t>challenges</a:t>
            </a:r>
            <a:r>
              <a:rPr lang="zh-CN" altLang="en-US" sz="2800" b="1" dirty="0" smtClean="0">
                <a:solidFill>
                  <a:srgbClr val="376092"/>
                </a:solidFill>
                <a:latin typeface="Calibri"/>
                <a:cs typeface="Calibri"/>
              </a:rPr>
              <a:t>面对明日的挑战</a:t>
            </a:r>
            <a:endParaRPr sz="28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3550" y="1922845"/>
            <a:ext cx="1693755" cy="1595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5"/>
              </a:lnSpc>
              <a:spcBef>
                <a:spcPct val="0"/>
              </a:spcBef>
              <a:spcAft>
                <a:spcPct val="0"/>
              </a:spcAft>
            </a:pPr>
            <a:r>
              <a:rPr sz="4800">
                <a:solidFill>
                  <a:srgbClr val="C0504D"/>
                </a:solidFill>
                <a:latin typeface="DWSNNH+ArialMT"/>
                <a:cs typeface="DWSNNH+ArialMT"/>
              </a:rPr>
              <a:t>….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03322" y="2174136"/>
            <a:ext cx="1202478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chemical</a:t>
            </a:r>
            <a:r>
              <a:rPr sz="1400" spc="-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risk</a:t>
            </a:r>
          </a:p>
          <a:p>
            <a:pPr marL="70104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400" dirty="0" smtClean="0">
                <a:solidFill>
                  <a:srgbClr val="000000"/>
                </a:solidFill>
                <a:latin typeface="Calibri"/>
                <a:cs typeface="Calibri"/>
              </a:rPr>
              <a:t>ssessment</a:t>
            </a:r>
            <a:endParaRPr lang="en-US" sz="1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70104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化学风险评估</a:t>
            </a:r>
            <a:endParaRPr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1764" y="2178454"/>
            <a:ext cx="1072742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400" dirty="0" err="1" smtClean="0">
                <a:solidFill>
                  <a:srgbClr val="000000"/>
                </a:solidFill>
                <a:latin typeface="Calibri"/>
                <a:cs typeface="Calibri"/>
              </a:rPr>
              <a:t>rackability</a:t>
            </a:r>
            <a:endParaRPr lang="en-US" sz="1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可追溯</a:t>
            </a:r>
            <a:endParaRPr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2306" y="2204870"/>
            <a:ext cx="1080404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1400" dirty="0" smtClean="0">
                <a:solidFill>
                  <a:srgbClr val="000000"/>
                </a:solidFill>
                <a:latin typeface="Calibri"/>
                <a:cs typeface="Calibri"/>
              </a:rPr>
              <a:t>raceability</a:t>
            </a:r>
            <a:endParaRPr lang="en-US" sz="1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Calibri"/>
                <a:cs typeface="Calibri"/>
              </a:rPr>
              <a:t>可追溯</a:t>
            </a:r>
            <a:endParaRPr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7630" y="2554845"/>
            <a:ext cx="840040" cy="484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44549" y="2768750"/>
            <a:ext cx="106421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1400" dirty="0" smtClean="0">
                <a:solidFill>
                  <a:srgbClr val="000000"/>
                </a:solidFill>
                <a:latin typeface="Calibri"/>
                <a:cs typeface="Calibri"/>
              </a:rPr>
              <a:t>onformity</a:t>
            </a:r>
            <a:endParaRPr lang="en-US" sz="14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产品合格</a:t>
            </a:r>
            <a:endParaRPr sz="1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8330" y="3988139"/>
            <a:ext cx="86535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0000"/>
                </a:solidFill>
                <a:latin typeface="JBFJSV+ArialMT"/>
                <a:cs typeface="JBFJSV+ArialMT"/>
              </a:rPr>
              <a:t>明天</a:t>
            </a:r>
            <a:endParaRPr sz="1200" dirty="0">
              <a:solidFill>
                <a:srgbClr val="FF0000"/>
              </a:solidFill>
              <a:latin typeface="JBFJSV+ArialMT"/>
              <a:cs typeface="JBFJSV+Arial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7805" y="4040209"/>
            <a:ext cx="60304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0000"/>
                </a:solidFill>
                <a:latin typeface="JBFJSV+ArialMT"/>
                <a:cs typeface="JBFJSV+ArialMT"/>
              </a:rPr>
              <a:t>今天</a:t>
            </a:r>
            <a:endParaRPr sz="1200" dirty="0">
              <a:solidFill>
                <a:srgbClr val="FF0000"/>
              </a:solidFill>
              <a:latin typeface="JBFJSV+ArialMT"/>
              <a:cs typeface="JBFJSV+Arial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6613" y="4390310"/>
            <a:ext cx="422080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12364" y="4390310"/>
            <a:ext cx="415053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44514" y="4436030"/>
            <a:ext cx="412876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C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522464" y="4436030"/>
            <a:ext cx="435639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71495" y="5431244"/>
            <a:ext cx="2729831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JBFJSV+ArialMT"/>
                <a:cs typeface="JBFJSV+ArialMT"/>
              </a:rPr>
              <a:t>.. </a:t>
            </a:r>
            <a:r>
              <a:rPr sz="1800" spc="-11" dirty="0">
                <a:solidFill>
                  <a:srgbClr val="000000"/>
                </a:solidFill>
                <a:latin typeface="JBFJSV+ArialMT"/>
                <a:cs typeface="JBFJSV+ArialMT"/>
              </a:rPr>
              <a:t>yet</a:t>
            </a:r>
            <a:r>
              <a:rPr sz="1800" spc="37" dirty="0">
                <a:solidFill>
                  <a:srgbClr val="000000"/>
                </a:solidFill>
                <a:latin typeface="JBFJSV+ArialMT"/>
                <a:cs typeface="JBFJSV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JBFJSV+ArialMT"/>
                <a:cs typeface="JBFJSV+ArialMT"/>
              </a:rPr>
              <a:t>another</a:t>
            </a:r>
            <a:r>
              <a:rPr sz="1800" spc="12" dirty="0">
                <a:solidFill>
                  <a:srgbClr val="000000"/>
                </a:solidFill>
                <a:latin typeface="JBFJSV+ArialMT"/>
                <a:cs typeface="JBFJSV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JBFJSV+ArialMT"/>
                <a:cs typeface="JBFJSV+ArialMT"/>
              </a:rPr>
              <a:t>data silo</a:t>
            </a:r>
            <a:r>
              <a:rPr sz="1800" dirty="0" smtClean="0">
                <a:solidFill>
                  <a:srgbClr val="000000"/>
                </a:solidFill>
                <a:latin typeface="JBFJSV+ArialMT"/>
                <a:cs typeface="JBFJSV+ArialMT"/>
              </a:rPr>
              <a:t>?</a:t>
            </a:r>
            <a:endParaRPr lang="en-US" sz="1800" dirty="0" smtClean="0">
              <a:solidFill>
                <a:srgbClr val="000000"/>
              </a:solidFill>
              <a:latin typeface="JBFJSV+ArialMT"/>
              <a:cs typeface="JBFJSV+ArialMT"/>
            </a:endParaRPr>
          </a:p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JBFJSV+ArialMT"/>
                <a:cs typeface="JBFJSV+ArialMT"/>
              </a:rPr>
              <a:t>又要产生一个数据孤岛吗？</a:t>
            </a:r>
            <a:endParaRPr sz="1800" dirty="0">
              <a:solidFill>
                <a:srgbClr val="000000"/>
              </a:solidFill>
              <a:latin typeface="JBFJSV+ArialMT"/>
              <a:cs typeface="JBFJSV+Arial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BTOHBF+EucrosiaUPC"/>
                <a:cs typeface="BTOHBF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ELQLIK+EucrosiaUPCBold"/>
                <a:cs typeface="ELQLIK+EucrosiaUPCBold"/>
              </a:rPr>
              <a:t>PDM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62076" y="6267088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JBFJSV+ArialMT"/>
                <a:cs typeface="JBFJSV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JBFJSV+ArialMT"/>
                <a:cs typeface="JBFJSV+ArialMT"/>
              </a:rPr>
              <a:t> </a:t>
            </a:r>
            <a:r>
              <a:rPr sz="1000">
                <a:solidFill>
                  <a:srgbClr val="7F7F7F"/>
                </a:solidFill>
                <a:latin typeface="JBFJSV+ArialMT"/>
                <a:cs typeface="JBFJSV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JBFJSV+ArialMT"/>
                <a:cs typeface="JBFJSV+ArialMT"/>
              </a:rPr>
              <a:t> </a:t>
            </a:r>
            <a:r>
              <a:rPr sz="1000">
                <a:solidFill>
                  <a:srgbClr val="7F7F7F"/>
                </a:solidFill>
                <a:latin typeface="JBFJSV+ArialMT"/>
                <a:cs typeface="JBFJSV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JBFJSV+ArialMT"/>
                <a:cs typeface="JBFJSV+ArialMT"/>
              </a:rPr>
              <a:t> </a:t>
            </a:r>
            <a:r>
              <a:rPr sz="1000">
                <a:solidFill>
                  <a:srgbClr val="7F7F7F"/>
                </a:solidFill>
                <a:latin typeface="JBFJSV+ArialMT"/>
                <a:cs typeface="JBFJSV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JBFJSV+ArialMT"/>
                <a:cs typeface="JBFJSV+ArialMT"/>
              </a:rPr>
              <a:t> </a:t>
            </a:r>
            <a:r>
              <a:rPr sz="1000">
                <a:solidFill>
                  <a:srgbClr val="7F7F7F"/>
                </a:solidFill>
                <a:latin typeface="JBFJSV+ArialMT"/>
                <a:cs typeface="JBFJSV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JBFJSV+ArialMT"/>
                <a:cs typeface="JBFJSV+ArialMT"/>
              </a:rPr>
              <a:t> </a:t>
            </a:r>
            <a:r>
              <a:rPr sz="1000">
                <a:solidFill>
                  <a:srgbClr val="7F7F7F"/>
                </a:solidFill>
                <a:latin typeface="JBFJSV+ArialMT"/>
                <a:cs typeface="JBFJSV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JBFJSV+ArialMT"/>
                <a:cs typeface="JBFJSV+ArialMT"/>
              </a:rPr>
              <a:t> </a:t>
            </a:r>
            <a:r>
              <a:rPr sz="1000">
                <a:solidFill>
                  <a:srgbClr val="7F7F7F"/>
                </a:solidFill>
                <a:latin typeface="JBFJSV+ArialMT"/>
                <a:cs typeface="JBFJSV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JBFJSV+ArialMT"/>
                <a:cs typeface="JBFJSV+ArialMT"/>
              </a:rPr>
              <a:t> </a:t>
            </a:r>
            <a:r>
              <a:rPr sz="1000">
                <a:solidFill>
                  <a:srgbClr val="7F7F7F"/>
                </a:solidFill>
                <a:latin typeface="JBFJSV+ArialMT"/>
                <a:cs typeface="JBFJSV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JBFJSV+ArialMT"/>
                <a:cs typeface="JBFJSV+ArialMT"/>
              </a:rPr>
              <a:t> </a:t>
            </a:r>
            <a:r>
              <a:rPr sz="1000">
                <a:solidFill>
                  <a:srgbClr val="7F7F7F"/>
                </a:solidFill>
                <a:latin typeface="JBFJSV+ArialMT"/>
                <a:cs typeface="JBFJSV+ArialMT"/>
              </a:rPr>
              <a:t>3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289" y="376371"/>
            <a:ext cx="8548207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>
                <a:solidFill>
                  <a:srgbClr val="376092"/>
                </a:solidFill>
                <a:latin typeface="Calibri"/>
                <a:cs typeface="Calibri"/>
              </a:rPr>
              <a:t>a</a:t>
            </a:r>
            <a:r>
              <a:rPr sz="3000" b="1" spc="-1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>
                <a:solidFill>
                  <a:srgbClr val="376092"/>
                </a:solidFill>
                <a:latin typeface="Calibri"/>
                <a:cs typeface="Calibri"/>
              </a:rPr>
              <a:t>quick</a:t>
            </a:r>
            <a:r>
              <a:rPr sz="3000" b="1" spc="17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>
                <a:solidFill>
                  <a:srgbClr val="376092"/>
                </a:solidFill>
                <a:latin typeface="Calibri"/>
                <a:cs typeface="Calibri"/>
              </a:rPr>
              <a:t>overview</a:t>
            </a:r>
            <a:r>
              <a:rPr sz="3000" b="1" spc="25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>
                <a:solidFill>
                  <a:srgbClr val="376092"/>
                </a:solidFill>
                <a:latin typeface="Calibri"/>
                <a:cs typeface="Calibri"/>
              </a:rPr>
              <a:t>of </a:t>
            </a:r>
            <a:r>
              <a:rPr sz="3000" b="1" spc="-15">
                <a:solidFill>
                  <a:srgbClr val="376092"/>
                </a:solidFill>
                <a:latin typeface="Calibri"/>
                <a:cs typeface="Calibri"/>
              </a:rPr>
              <a:t>approval</a:t>
            </a:r>
            <a:r>
              <a:rPr sz="3000" b="1" spc="25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smtClean="0">
                <a:solidFill>
                  <a:srgbClr val="376092"/>
                </a:solidFill>
                <a:latin typeface="Calibri"/>
                <a:cs typeface="Calibri"/>
              </a:rPr>
              <a:t>situation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审批状态</a:t>
            </a:r>
            <a:endParaRPr sz="30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RUTDUC+EucrosiaUPC"/>
                <a:cs typeface="RUTDUC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QNBUQB+EucrosiaUPCBold"/>
                <a:cs typeface="QNBUQB+EucrosiaUPCBold"/>
              </a:rPr>
              <a:t>PDM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408" y="6258553"/>
            <a:ext cx="3977601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AMGISR+ArialMT"/>
                <a:cs typeface="AMGISR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AMGISR+ArialMT"/>
                <a:cs typeface="AMGISR+ArialMT"/>
              </a:rPr>
              <a:t> </a:t>
            </a:r>
            <a:r>
              <a:rPr sz="1000">
                <a:solidFill>
                  <a:srgbClr val="7F7F7F"/>
                </a:solidFill>
                <a:latin typeface="AMGISR+ArialMT"/>
                <a:cs typeface="AMGISR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AMGISR+ArialMT"/>
                <a:cs typeface="AMGISR+ArialMT"/>
              </a:rPr>
              <a:t> </a:t>
            </a:r>
            <a:r>
              <a:rPr sz="1000">
                <a:solidFill>
                  <a:srgbClr val="7F7F7F"/>
                </a:solidFill>
                <a:latin typeface="AMGISR+ArialMT"/>
                <a:cs typeface="AMGISR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AMGISR+ArialMT"/>
                <a:cs typeface="AMGISR+ArialMT"/>
              </a:rPr>
              <a:t> </a:t>
            </a:r>
            <a:r>
              <a:rPr sz="1000">
                <a:solidFill>
                  <a:srgbClr val="7F7F7F"/>
                </a:solidFill>
                <a:latin typeface="AMGISR+ArialMT"/>
                <a:cs typeface="AMGISR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AMGISR+ArialMT"/>
                <a:cs typeface="AMGISR+ArialMT"/>
              </a:rPr>
              <a:t> </a:t>
            </a:r>
            <a:r>
              <a:rPr sz="1000">
                <a:solidFill>
                  <a:srgbClr val="7F7F7F"/>
                </a:solidFill>
                <a:latin typeface="AMGISR+ArialMT"/>
                <a:cs typeface="AMGISR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AMGISR+ArialMT"/>
                <a:cs typeface="AMGISR+ArialMT"/>
              </a:rPr>
              <a:t> </a:t>
            </a:r>
            <a:r>
              <a:rPr sz="1000">
                <a:solidFill>
                  <a:srgbClr val="7F7F7F"/>
                </a:solidFill>
                <a:latin typeface="AMGISR+ArialMT"/>
                <a:cs typeface="AMGISR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AMGISR+ArialMT"/>
                <a:cs typeface="AMGISR+ArialMT"/>
              </a:rPr>
              <a:t> </a:t>
            </a:r>
            <a:r>
              <a:rPr sz="1000">
                <a:solidFill>
                  <a:srgbClr val="7F7F7F"/>
                </a:solidFill>
                <a:latin typeface="AMGISR+ArialMT"/>
                <a:cs typeface="AMGISR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AMGISR+ArialMT"/>
                <a:cs typeface="AMGISR+ArialMT"/>
              </a:rPr>
              <a:t> </a:t>
            </a:r>
            <a:r>
              <a:rPr sz="1000">
                <a:solidFill>
                  <a:srgbClr val="7F7F7F"/>
                </a:solidFill>
                <a:latin typeface="AMGISR+ArialMT"/>
                <a:cs typeface="AMGISR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AMGISR+ArialMT"/>
                <a:cs typeface="AMGISR+ArialMT"/>
              </a:rPr>
              <a:t> </a:t>
            </a:r>
            <a:r>
              <a:rPr sz="1000">
                <a:solidFill>
                  <a:srgbClr val="7F7F7F"/>
                </a:solidFill>
                <a:latin typeface="AMGISR+ArialMT"/>
                <a:cs typeface="AMGISR+ArialMT"/>
              </a:rPr>
              <a:t>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289" y="376371"/>
            <a:ext cx="3427914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a</a:t>
            </a:r>
            <a:r>
              <a:rPr sz="3000" b="1" spc="-1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BOM</a:t>
            </a:r>
            <a:r>
              <a:rPr sz="3000" b="1" spc="1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spc="-28" dirty="0">
                <a:solidFill>
                  <a:srgbClr val="376092"/>
                </a:solidFill>
                <a:latin typeface="Calibri"/>
                <a:cs typeface="Calibri"/>
              </a:rPr>
              <a:t>at</a:t>
            </a:r>
            <a:r>
              <a:rPr sz="3000" b="1" spc="15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a</a:t>
            </a:r>
            <a:r>
              <a:rPr sz="3000" b="1" spc="-11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dirty="0" smtClean="0">
                <a:solidFill>
                  <a:srgbClr val="376092"/>
                </a:solidFill>
                <a:latin typeface="Calibri"/>
                <a:cs typeface="Calibri"/>
              </a:rPr>
              <a:t>glance</a:t>
            </a:r>
            <a:endParaRPr lang="en-US" sz="3000" b="1" dirty="0" smtClean="0">
              <a:solidFill>
                <a:srgbClr val="376092"/>
              </a:solidFill>
              <a:latin typeface="Calibri"/>
              <a:cs typeface="Calibri"/>
            </a:endParaRPr>
          </a:p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376092"/>
                </a:solidFill>
                <a:latin typeface="Calibri"/>
                <a:cs typeface="Calibri"/>
              </a:rPr>
              <a:t>BOM</a:t>
            </a:r>
            <a:r>
              <a:rPr lang="zh-CN" altLang="en-US" sz="3000" b="1" dirty="0" smtClean="0">
                <a:solidFill>
                  <a:srgbClr val="376092"/>
                </a:solidFill>
                <a:latin typeface="Calibri"/>
                <a:cs typeface="Calibri"/>
              </a:rPr>
              <a:t>一览</a:t>
            </a:r>
            <a:endParaRPr sz="30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GCRPJP+EucrosiaUPC"/>
                <a:cs typeface="GCRPJP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EHVPCM+EucrosiaUPCBold"/>
                <a:cs typeface="EHVPCM+EucrosiaUPCBold"/>
              </a:rPr>
              <a:t>PDM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408" y="6258553"/>
            <a:ext cx="3977601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PALVUM+ArialMT"/>
                <a:cs typeface="PALVUM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PALVUM+ArialMT"/>
                <a:cs typeface="PALVUM+ArialMT"/>
              </a:rPr>
              <a:t> </a:t>
            </a:r>
            <a:r>
              <a:rPr sz="1000">
                <a:solidFill>
                  <a:srgbClr val="7F7F7F"/>
                </a:solidFill>
                <a:latin typeface="PALVUM+ArialMT"/>
                <a:cs typeface="PALVUM+ArialMT"/>
              </a:rPr>
              <a:t>Andreas Weber</a:t>
            </a:r>
            <a:r>
              <a:rPr sz="1000" spc="235">
                <a:solidFill>
                  <a:srgbClr val="7F7F7F"/>
                </a:solidFill>
                <a:latin typeface="PALVUM+ArialMT"/>
                <a:cs typeface="PALVUM+ArialMT"/>
              </a:rPr>
              <a:t> </a:t>
            </a:r>
            <a:r>
              <a:rPr sz="1000">
                <a:solidFill>
                  <a:srgbClr val="7F7F7F"/>
                </a:solidFill>
                <a:latin typeface="PALVUM+ArialMT"/>
                <a:cs typeface="PALVUM+ArialMT"/>
              </a:rPr>
              <a:t>|</a:t>
            </a:r>
            <a:r>
              <a:rPr sz="1000" spc="270">
                <a:solidFill>
                  <a:srgbClr val="7F7F7F"/>
                </a:solidFill>
                <a:latin typeface="PALVUM+ArialMT"/>
                <a:cs typeface="PALVUM+ArialMT"/>
              </a:rPr>
              <a:t> </a:t>
            </a:r>
            <a:r>
              <a:rPr sz="1000">
                <a:solidFill>
                  <a:srgbClr val="7F7F7F"/>
                </a:solidFill>
                <a:latin typeface="PALVUM+ArialMT"/>
                <a:cs typeface="PALVUM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PALVUM+ArialMT"/>
                <a:cs typeface="PALVUM+ArialMT"/>
              </a:rPr>
              <a:t> </a:t>
            </a:r>
            <a:r>
              <a:rPr sz="1000">
                <a:solidFill>
                  <a:srgbClr val="7F7F7F"/>
                </a:solidFill>
                <a:latin typeface="PALVUM+ArialMT"/>
                <a:cs typeface="PALVUM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PALVUM+ArialMT"/>
                <a:cs typeface="PALVUM+ArialMT"/>
              </a:rPr>
              <a:t> </a:t>
            </a:r>
            <a:r>
              <a:rPr sz="1000">
                <a:solidFill>
                  <a:srgbClr val="7F7F7F"/>
                </a:solidFill>
                <a:latin typeface="PALVUM+ArialMT"/>
                <a:cs typeface="PALVUM+ArialMT"/>
              </a:rPr>
              <a:t>26.04.2016</a:t>
            </a:r>
            <a:r>
              <a:rPr sz="1000" spc="251">
                <a:solidFill>
                  <a:srgbClr val="7F7F7F"/>
                </a:solidFill>
                <a:latin typeface="PALVUM+ArialMT"/>
                <a:cs typeface="PALVUM+ArialMT"/>
              </a:rPr>
              <a:t> </a:t>
            </a:r>
            <a:r>
              <a:rPr sz="1000">
                <a:solidFill>
                  <a:srgbClr val="7F7F7F"/>
                </a:solidFill>
                <a:latin typeface="PALVUM+ArialMT"/>
                <a:cs typeface="PALVUM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PALVUM+ArialMT"/>
                <a:cs typeface="PALVUM+ArialMT"/>
              </a:rPr>
              <a:t> </a:t>
            </a:r>
            <a:r>
              <a:rPr sz="1000">
                <a:solidFill>
                  <a:srgbClr val="7F7F7F"/>
                </a:solidFill>
                <a:latin typeface="PALVUM+ArialMT"/>
                <a:cs typeface="PALVUM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PALVUM+ArialMT"/>
                <a:cs typeface="PALVUM+ArialMT"/>
              </a:rPr>
              <a:t> </a:t>
            </a:r>
            <a:r>
              <a:rPr sz="1000">
                <a:solidFill>
                  <a:srgbClr val="7F7F7F"/>
                </a:solidFill>
                <a:latin typeface="PALVUM+ArialMT"/>
                <a:cs typeface="PALVUM+ArialMT"/>
              </a:rPr>
              <a:t>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4327" y="534262"/>
            <a:ext cx="6580270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3"/>
              </a:lnSpc>
              <a:spcBef>
                <a:spcPct val="0"/>
              </a:spcBef>
              <a:spcAft>
                <a:spcPct val="0"/>
              </a:spcAft>
            </a:pPr>
            <a:r>
              <a:rPr sz="2800" b="1" spc="-18" dirty="0">
                <a:solidFill>
                  <a:srgbClr val="376092"/>
                </a:solidFill>
                <a:latin typeface="Calibri"/>
                <a:cs typeface="Calibri"/>
              </a:rPr>
              <a:t>Context</a:t>
            </a:r>
            <a:r>
              <a:rPr sz="2800" b="1" spc="-18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76092"/>
                </a:solidFill>
                <a:latin typeface="Calibri"/>
                <a:cs typeface="Calibri"/>
              </a:rPr>
              <a:t>based</a:t>
            </a:r>
            <a:r>
              <a:rPr sz="2800" b="1" spc="-56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76092"/>
                </a:solidFill>
                <a:latin typeface="Calibri"/>
                <a:cs typeface="Calibri"/>
              </a:rPr>
              <a:t>document</a:t>
            </a:r>
            <a:r>
              <a:rPr sz="2800" b="1" spc="-43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800" b="1" dirty="0" smtClean="0">
                <a:solidFill>
                  <a:srgbClr val="376092"/>
                </a:solidFill>
                <a:latin typeface="Calibri"/>
                <a:cs typeface="Calibri"/>
              </a:rPr>
              <a:t>management</a:t>
            </a:r>
            <a:r>
              <a:rPr lang="zh-CN" altLang="en-US" sz="2800" b="1" dirty="0" smtClean="0">
                <a:solidFill>
                  <a:srgbClr val="376092"/>
                </a:solidFill>
                <a:latin typeface="Calibri"/>
                <a:cs typeface="Calibri"/>
              </a:rPr>
              <a:t>基于上下文的文档管理</a:t>
            </a:r>
            <a:endParaRPr sz="28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6777" y="2171191"/>
            <a:ext cx="139644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4" marR="0">
              <a:lnSpc>
                <a:spcPts val="1568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000000"/>
                </a:solidFill>
                <a:latin typeface="GKNRTM+ArialMT"/>
                <a:cs typeface="GKNRTM+ArialMT"/>
              </a:rPr>
              <a:t>文档问卷表</a:t>
            </a:r>
            <a:r>
              <a:rPr sz="1400" dirty="0" smtClean="0">
                <a:solidFill>
                  <a:srgbClr val="000000"/>
                </a:solidFill>
                <a:latin typeface="GKNRTM+ArialMT"/>
                <a:cs typeface="GKNRTM+ArialMT"/>
              </a:rPr>
              <a:t>“</a:t>
            </a:r>
            <a:endParaRPr sz="1400" dirty="0">
              <a:solidFill>
                <a:srgbClr val="000000"/>
              </a:solidFill>
              <a:latin typeface="GKNRTM+ArialMT"/>
              <a:cs typeface="GKNRTM+Arial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2223" y="2317600"/>
            <a:ext cx="108560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JHBPCV+ArialMT"/>
                <a:cs typeface="JHBPCV+ArialMT"/>
              </a:rPr>
              <a:t>供应商</a:t>
            </a:r>
            <a:r>
              <a:rPr sz="1400" spc="-27" dirty="0" smtClean="0">
                <a:solidFill>
                  <a:srgbClr val="000000"/>
                </a:solidFill>
                <a:latin typeface="JHBPCV+ArialMT"/>
                <a:cs typeface="JHBPCV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JHBPCV+ArialMT"/>
                <a:cs typeface="JHBPCV+ArialMT"/>
              </a:rPr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4511" y="2415412"/>
            <a:ext cx="151953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ct val="0"/>
              </a:spcBef>
              <a:spcAft>
                <a:spcPct val="0"/>
              </a:spcAft>
            </a:pPr>
            <a:r>
              <a:rPr sz="1400" dirty="0" smtClean="0">
                <a:solidFill>
                  <a:srgbClr val="000000"/>
                </a:solidFill>
                <a:latin typeface="JHBPCV+ArialMT"/>
                <a:cs typeface="JHBPCV+ArialMT"/>
              </a:rPr>
              <a:t>2016</a:t>
            </a:r>
            <a:r>
              <a:rPr lang="zh-CN" altLang="en-US" sz="1400" dirty="0" smtClean="0">
                <a:solidFill>
                  <a:srgbClr val="000000"/>
                </a:solidFill>
                <a:latin typeface="JHBPCV+ArialMT"/>
                <a:cs typeface="JHBPCV+ArialMT"/>
              </a:rPr>
              <a:t>市场推广活动</a:t>
            </a:r>
            <a:endParaRPr sz="1400" dirty="0">
              <a:solidFill>
                <a:srgbClr val="000000"/>
              </a:solidFill>
              <a:latin typeface="JHBPCV+ArialMT"/>
              <a:cs typeface="JHBPCV+Arial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9729" y="2656786"/>
            <a:ext cx="54990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376092"/>
                </a:solidFill>
                <a:latin typeface="JHBPCV+ArialMT"/>
                <a:cs typeface="JHBPCV+ArialMT"/>
              </a:rPr>
              <a:t>来自于</a:t>
            </a:r>
            <a:endParaRPr sz="1100" dirty="0">
              <a:solidFill>
                <a:srgbClr val="376092"/>
              </a:solidFill>
              <a:latin typeface="JHBPCV+ArialMT"/>
              <a:cs typeface="JHBPCV+Arial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2894" y="2941139"/>
            <a:ext cx="82829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376092"/>
                </a:solidFill>
                <a:latin typeface="JHBPCV+ArialMT"/>
                <a:cs typeface="JHBPCV+ArialMT"/>
              </a:rPr>
              <a:t>采购于</a:t>
            </a:r>
            <a:endParaRPr sz="1100" dirty="0">
              <a:solidFill>
                <a:srgbClr val="376092"/>
              </a:solidFill>
              <a:latin typeface="JHBPCV+ArialMT"/>
              <a:cs typeface="JHBPCV+Arial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9829" y="3472126"/>
            <a:ext cx="70279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376092"/>
                </a:solidFill>
                <a:latin typeface="JHBPCV+ArialMT"/>
                <a:cs typeface="JHBPCV+ArialMT"/>
              </a:rPr>
              <a:t>可用于</a:t>
            </a:r>
            <a:endParaRPr sz="1100" dirty="0">
              <a:solidFill>
                <a:srgbClr val="376092"/>
              </a:solidFill>
              <a:latin typeface="JHBPCV+ArialMT"/>
              <a:cs typeface="JHBPCV+Arial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3411" y="3996032"/>
            <a:ext cx="10854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spc="-27" dirty="0" smtClean="0">
                <a:solidFill>
                  <a:srgbClr val="000000"/>
                </a:solidFill>
                <a:latin typeface="JHBPCV+ArialMT"/>
                <a:cs typeface="JHBPCV+ArialMT"/>
              </a:rPr>
              <a:t>染料</a:t>
            </a:r>
            <a:r>
              <a:rPr sz="1400" spc="-27" dirty="0" smtClean="0">
                <a:solidFill>
                  <a:srgbClr val="000000"/>
                </a:solidFill>
                <a:latin typeface="JHBPCV+ArialMT"/>
                <a:cs typeface="JHBPCV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JHBPCV+ArialMT"/>
                <a:cs typeface="JHBPCV+ArialMT"/>
              </a:rPr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77714" y="4385563"/>
            <a:ext cx="108495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8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JHBPCV+ArialMT"/>
                <a:cs typeface="JHBPCV+ArialMT"/>
              </a:rPr>
              <a:t>染料</a:t>
            </a:r>
            <a:r>
              <a:rPr sz="1400" dirty="0" smtClean="0">
                <a:solidFill>
                  <a:srgbClr val="000000"/>
                </a:solidFill>
                <a:latin typeface="JHBPCV+ArialMT"/>
                <a:cs typeface="JHBPCV+ArialMT"/>
              </a:rPr>
              <a:t>B</a:t>
            </a:r>
            <a:endParaRPr sz="1400" dirty="0">
              <a:solidFill>
                <a:srgbClr val="000000"/>
              </a:solidFill>
              <a:latin typeface="JHBPCV+ArialMT"/>
              <a:cs typeface="JHBPCV+Arial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GBVERL+EucrosiaUPC"/>
                <a:cs typeface="GBVERL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PDRANT+EucrosiaUPCBold"/>
                <a:cs typeface="PDRANT+EucrosiaUPCBold"/>
              </a:rPr>
              <a:t>PDM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2076" y="6267088"/>
            <a:ext cx="3977602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JHBPCV+ArialMT"/>
                <a:cs typeface="JHBPCV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JHBPCV+ArialMT"/>
                <a:cs typeface="JHBPCV+ArialMT"/>
              </a:rPr>
              <a:t> </a:t>
            </a:r>
            <a:r>
              <a:rPr sz="1000">
                <a:solidFill>
                  <a:srgbClr val="7F7F7F"/>
                </a:solidFill>
                <a:latin typeface="JHBPCV+ArialMT"/>
                <a:cs typeface="JHBPCV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JHBPCV+ArialMT"/>
                <a:cs typeface="JHBPCV+ArialMT"/>
              </a:rPr>
              <a:t> </a:t>
            </a:r>
            <a:r>
              <a:rPr sz="1000">
                <a:solidFill>
                  <a:srgbClr val="7F7F7F"/>
                </a:solidFill>
                <a:latin typeface="JHBPCV+ArialMT"/>
                <a:cs typeface="JHBPCV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JHBPCV+ArialMT"/>
                <a:cs typeface="JHBPCV+ArialMT"/>
              </a:rPr>
              <a:t> </a:t>
            </a:r>
            <a:r>
              <a:rPr sz="1000">
                <a:solidFill>
                  <a:srgbClr val="7F7F7F"/>
                </a:solidFill>
                <a:latin typeface="JHBPCV+ArialMT"/>
                <a:cs typeface="JHBPCV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JHBPCV+ArialMT"/>
                <a:cs typeface="JHBPCV+ArialMT"/>
              </a:rPr>
              <a:t> </a:t>
            </a:r>
            <a:r>
              <a:rPr sz="1000">
                <a:solidFill>
                  <a:srgbClr val="7F7F7F"/>
                </a:solidFill>
                <a:latin typeface="JHBPCV+ArialMT"/>
                <a:cs typeface="JHBPCV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JHBPCV+ArialMT"/>
                <a:cs typeface="JHBPCV+ArialMT"/>
              </a:rPr>
              <a:t> </a:t>
            </a:r>
            <a:r>
              <a:rPr sz="1000">
                <a:solidFill>
                  <a:srgbClr val="7F7F7F"/>
                </a:solidFill>
                <a:latin typeface="JHBPCV+ArialMT"/>
                <a:cs typeface="JHBPCV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JHBPCV+ArialMT"/>
                <a:cs typeface="JHBPCV+ArialMT"/>
              </a:rPr>
              <a:t> </a:t>
            </a:r>
            <a:r>
              <a:rPr sz="1000">
                <a:solidFill>
                  <a:srgbClr val="7F7F7F"/>
                </a:solidFill>
                <a:latin typeface="JHBPCV+ArialMT"/>
                <a:cs typeface="JHBPCV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JHBPCV+ArialMT"/>
                <a:cs typeface="JHBPCV+ArialMT"/>
              </a:rPr>
              <a:t> </a:t>
            </a:r>
            <a:r>
              <a:rPr sz="1000">
                <a:solidFill>
                  <a:srgbClr val="7F7F7F"/>
                </a:solidFill>
                <a:latin typeface="JHBPCV+ArialMT"/>
                <a:cs typeface="JHBPCV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JHBPCV+ArialMT"/>
                <a:cs typeface="JHBPCV+ArialMT"/>
              </a:rPr>
              <a:t> </a:t>
            </a:r>
            <a:r>
              <a:rPr sz="1000">
                <a:solidFill>
                  <a:srgbClr val="7F7F7F"/>
                </a:solidFill>
                <a:latin typeface="JHBPCV+ArialMT"/>
                <a:cs typeface="JHBPCV+ArialMT"/>
              </a:rPr>
              <a:t>27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8289" y="239211"/>
            <a:ext cx="7748288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 b="1" dirty="0">
                <a:solidFill>
                  <a:srgbClr val="376092"/>
                </a:solidFill>
                <a:latin typeface="Calibri"/>
                <a:cs typeface="Calibri"/>
              </a:rPr>
              <a:t>Creating working</a:t>
            </a:r>
            <a:r>
              <a:rPr sz="3000" b="1" spc="17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3000" b="1" spc="-10" dirty="0" smtClean="0">
                <a:solidFill>
                  <a:srgbClr val="376092"/>
                </a:solidFill>
                <a:latin typeface="Calibri"/>
                <a:cs typeface="Calibri"/>
              </a:rPr>
              <a:t>lists</a:t>
            </a:r>
            <a:r>
              <a:rPr lang="zh-CN" altLang="en-US" sz="3000" b="1" spc="-10" dirty="0" smtClean="0">
                <a:solidFill>
                  <a:srgbClr val="376092"/>
                </a:solidFill>
                <a:latin typeface="Calibri"/>
                <a:cs typeface="Calibri"/>
              </a:rPr>
              <a:t>创建工作任务列表</a:t>
            </a:r>
            <a:endParaRPr sz="3000" b="1" spc="-10" dirty="0">
              <a:solidFill>
                <a:srgbClr val="376092"/>
              </a:solidFill>
              <a:latin typeface="Calibri"/>
              <a:cs typeface="Calibri"/>
            </a:endParaRPr>
          </a:p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b="1" dirty="0">
                <a:solidFill>
                  <a:srgbClr val="376092"/>
                </a:solidFill>
                <a:latin typeface="Calibri"/>
                <a:cs typeface="Calibri"/>
              </a:rPr>
              <a:t>„Show</a:t>
            </a:r>
            <a:r>
              <a:rPr sz="1800" b="1" spc="-18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6092"/>
                </a:solidFill>
                <a:latin typeface="Calibri"/>
                <a:cs typeface="Calibri"/>
              </a:rPr>
              <a:t>me the</a:t>
            </a:r>
            <a:r>
              <a:rPr sz="1800" b="1" spc="-12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6092"/>
                </a:solidFill>
                <a:latin typeface="Calibri"/>
                <a:cs typeface="Calibri"/>
              </a:rPr>
              <a:t>status of all</a:t>
            </a:r>
            <a:r>
              <a:rPr sz="1800" b="1" spc="-1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6092"/>
                </a:solidFill>
                <a:latin typeface="Calibri"/>
                <a:cs typeface="Calibri"/>
              </a:rPr>
              <a:t>molds</a:t>
            </a:r>
            <a:r>
              <a:rPr sz="1800" b="1" spc="-21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 spc="-14" dirty="0">
                <a:solidFill>
                  <a:srgbClr val="376092"/>
                </a:solidFill>
                <a:latin typeface="Calibri"/>
                <a:cs typeface="Calibri"/>
              </a:rPr>
              <a:t>for</a:t>
            </a:r>
            <a:r>
              <a:rPr sz="1800" b="1" spc="15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6092"/>
                </a:solidFill>
                <a:latin typeface="Calibri"/>
                <a:cs typeface="Calibri"/>
              </a:rPr>
              <a:t>products</a:t>
            </a:r>
            <a:r>
              <a:rPr sz="1800" b="1" spc="-33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 spc="-14" dirty="0">
                <a:solidFill>
                  <a:srgbClr val="376092"/>
                </a:solidFill>
                <a:latin typeface="Calibri"/>
                <a:cs typeface="Calibri"/>
              </a:rPr>
              <a:t>for</a:t>
            </a:r>
            <a:r>
              <a:rPr sz="1800" b="1" spc="27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6092"/>
                </a:solidFill>
                <a:latin typeface="Calibri"/>
                <a:cs typeface="Calibri"/>
              </a:rPr>
              <a:t>January</a:t>
            </a:r>
            <a:r>
              <a:rPr sz="1800" b="1" spc="-18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6092"/>
                </a:solidFill>
                <a:latin typeface="Calibri"/>
                <a:cs typeface="Calibri"/>
              </a:rPr>
              <a:t>launch</a:t>
            </a:r>
            <a:r>
              <a:rPr sz="1800" b="1" spc="-23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6092"/>
                </a:solidFill>
                <a:latin typeface="Calibri"/>
                <a:cs typeface="Calibri"/>
              </a:rPr>
              <a:t>2016</a:t>
            </a:r>
            <a:r>
              <a:rPr sz="1800" b="1" dirty="0" smtClean="0">
                <a:solidFill>
                  <a:srgbClr val="376092"/>
                </a:solidFill>
                <a:latin typeface="Calibri"/>
                <a:cs typeface="Calibri"/>
              </a:rPr>
              <a:t>“</a:t>
            </a:r>
            <a:endParaRPr lang="en-US" sz="1800" b="1" dirty="0" smtClean="0">
              <a:solidFill>
                <a:srgbClr val="376092"/>
              </a:solidFill>
              <a:latin typeface="Calibri"/>
              <a:cs typeface="Calibri"/>
            </a:endParaRPr>
          </a:p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376092"/>
                </a:solidFill>
                <a:latin typeface="Calibri"/>
                <a:cs typeface="Calibri"/>
              </a:rPr>
              <a:t>请列示出</a:t>
            </a:r>
            <a:r>
              <a:rPr lang="en-US" altLang="zh-CN" b="1" dirty="0" smtClean="0">
                <a:solidFill>
                  <a:srgbClr val="376092"/>
                </a:solidFill>
                <a:latin typeface="Calibri"/>
                <a:cs typeface="Calibri"/>
              </a:rPr>
              <a:t>2016</a:t>
            </a:r>
            <a:r>
              <a:rPr lang="zh-CN" altLang="en-US" b="1" dirty="0" smtClean="0">
                <a:solidFill>
                  <a:srgbClr val="376092"/>
                </a:solidFill>
                <a:latin typeface="Calibri"/>
                <a:cs typeface="Calibri"/>
              </a:rPr>
              <a:t>年</a:t>
            </a:r>
            <a:r>
              <a:rPr lang="en-US" altLang="zh-CN" b="1" dirty="0" smtClean="0">
                <a:solidFill>
                  <a:srgbClr val="376092"/>
                </a:solidFill>
                <a:latin typeface="Calibri"/>
                <a:cs typeface="Calibri"/>
              </a:rPr>
              <a:t>1</a:t>
            </a:r>
            <a:r>
              <a:rPr lang="zh-CN" altLang="en-US" b="1" dirty="0" smtClean="0">
                <a:solidFill>
                  <a:srgbClr val="376092"/>
                </a:solidFill>
                <a:latin typeface="Calibri"/>
                <a:cs typeface="Calibri"/>
              </a:rPr>
              <a:t>月发布的产品，所有的模具状态</a:t>
            </a:r>
            <a:endParaRPr sz="18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BAAPIS+EucrosiaUPC"/>
                <a:cs typeface="BAAPIS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LALUDF+EucrosiaUPCBold"/>
                <a:cs typeface="LALUDF+EucrosiaUPCBold"/>
              </a:rPr>
              <a:t>PDM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2076" y="6267088"/>
            <a:ext cx="3977602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WKUVJB+ArialMT"/>
                <a:cs typeface="WKUVJB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WKUVJB+ArialMT"/>
                <a:cs typeface="WKUVJB+ArialMT"/>
              </a:rPr>
              <a:t> </a:t>
            </a:r>
            <a:r>
              <a:rPr sz="1000">
                <a:solidFill>
                  <a:srgbClr val="7F7F7F"/>
                </a:solidFill>
                <a:latin typeface="WKUVJB+ArialMT"/>
                <a:cs typeface="WKUVJB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WKUVJB+ArialMT"/>
                <a:cs typeface="WKUVJB+ArialMT"/>
              </a:rPr>
              <a:t> </a:t>
            </a:r>
            <a:r>
              <a:rPr sz="1000">
                <a:solidFill>
                  <a:srgbClr val="7F7F7F"/>
                </a:solidFill>
                <a:latin typeface="WKUVJB+ArialMT"/>
                <a:cs typeface="WKUVJB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WKUVJB+ArialMT"/>
                <a:cs typeface="WKUVJB+ArialMT"/>
              </a:rPr>
              <a:t> </a:t>
            </a:r>
            <a:r>
              <a:rPr sz="1000">
                <a:solidFill>
                  <a:srgbClr val="7F7F7F"/>
                </a:solidFill>
                <a:latin typeface="WKUVJB+ArialMT"/>
                <a:cs typeface="WKUVJB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WKUVJB+ArialMT"/>
                <a:cs typeface="WKUVJB+ArialMT"/>
              </a:rPr>
              <a:t> </a:t>
            </a:r>
            <a:r>
              <a:rPr sz="1000">
                <a:solidFill>
                  <a:srgbClr val="7F7F7F"/>
                </a:solidFill>
                <a:latin typeface="WKUVJB+ArialMT"/>
                <a:cs typeface="WKUVJB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WKUVJB+ArialMT"/>
                <a:cs typeface="WKUVJB+ArialMT"/>
              </a:rPr>
              <a:t> </a:t>
            </a:r>
            <a:r>
              <a:rPr sz="1000">
                <a:solidFill>
                  <a:srgbClr val="7F7F7F"/>
                </a:solidFill>
                <a:latin typeface="WKUVJB+ArialMT"/>
                <a:cs typeface="WKUVJB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WKUVJB+ArialMT"/>
                <a:cs typeface="WKUVJB+ArialMT"/>
              </a:rPr>
              <a:t> </a:t>
            </a:r>
            <a:r>
              <a:rPr sz="1000">
                <a:solidFill>
                  <a:srgbClr val="7F7F7F"/>
                </a:solidFill>
                <a:latin typeface="WKUVJB+ArialMT"/>
                <a:cs typeface="WKUVJB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WKUVJB+ArialMT"/>
                <a:cs typeface="WKUVJB+ArialMT"/>
              </a:rPr>
              <a:t> </a:t>
            </a:r>
            <a:r>
              <a:rPr sz="1000">
                <a:solidFill>
                  <a:srgbClr val="7F7F7F"/>
                </a:solidFill>
                <a:latin typeface="WKUVJB+ArialMT"/>
                <a:cs typeface="WKUVJB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WKUVJB+ArialMT"/>
                <a:cs typeface="WKUVJB+ArialMT"/>
              </a:rPr>
              <a:t> </a:t>
            </a:r>
            <a:r>
              <a:rPr sz="1000">
                <a:solidFill>
                  <a:srgbClr val="7F7F7F"/>
                </a:solidFill>
                <a:latin typeface="WKUVJB+ArialMT"/>
                <a:cs typeface="WKUVJB+ArialMT"/>
              </a:rPr>
              <a:t>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4326" y="534262"/>
            <a:ext cx="4447713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376092"/>
                </a:solidFill>
                <a:latin typeface="Calibri"/>
                <a:cs typeface="Calibri"/>
              </a:rPr>
              <a:t>R</a:t>
            </a:r>
            <a:r>
              <a:rPr sz="2800" b="1" dirty="0" smtClean="0">
                <a:solidFill>
                  <a:srgbClr val="376092"/>
                </a:solidFill>
                <a:latin typeface="Calibri"/>
                <a:cs typeface="Calibri"/>
              </a:rPr>
              <a:t>ecommendations</a:t>
            </a:r>
            <a:r>
              <a:rPr lang="zh-CN" altLang="en-US" sz="2800" b="1" dirty="0" smtClean="0">
                <a:solidFill>
                  <a:srgbClr val="376092"/>
                </a:solidFill>
                <a:latin typeface="Calibri"/>
                <a:cs typeface="Calibri"/>
              </a:rPr>
              <a:t>建议</a:t>
            </a:r>
            <a:endParaRPr sz="28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793" y="1420669"/>
            <a:ext cx="3874549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376092"/>
                </a:solidFill>
                <a:latin typeface="NWMNBQ+ArialMT"/>
                <a:cs typeface="NWMNBQ+ArialMT"/>
              </a:rPr>
              <a:t>•</a:t>
            </a:r>
            <a:r>
              <a:rPr sz="1600" spc="1139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6092"/>
                </a:solidFill>
                <a:latin typeface="Calibri"/>
                <a:cs typeface="Calibri"/>
              </a:rPr>
              <a:t>Invest into </a:t>
            </a:r>
            <a:r>
              <a:rPr sz="1600" dirty="0" smtClean="0">
                <a:solidFill>
                  <a:srgbClr val="376092"/>
                </a:solidFill>
                <a:latin typeface="Calibri"/>
                <a:cs typeface="Calibri"/>
              </a:rPr>
              <a:t>workshops</a:t>
            </a:r>
            <a:r>
              <a:rPr lang="zh-CN" altLang="en-US" sz="1600" dirty="0" smtClean="0">
                <a:solidFill>
                  <a:srgbClr val="376092"/>
                </a:solidFill>
                <a:latin typeface="Calibri"/>
                <a:cs typeface="Calibri"/>
              </a:rPr>
              <a:t>现场工作</a:t>
            </a:r>
            <a:endParaRPr sz="1600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493" y="1664509"/>
            <a:ext cx="690520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analyze</a:t>
            </a:r>
            <a:r>
              <a:rPr sz="16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your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company</a:t>
            </a:r>
            <a:r>
              <a:rPr sz="16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r>
              <a:rPr sz="1600" spc="-3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- „win</a:t>
            </a:r>
            <a:r>
              <a:rPr sz="16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your</a:t>
            </a:r>
            <a:r>
              <a:rPr sz="16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staff over</a:t>
            </a:r>
            <a:r>
              <a:rPr sz="1600" dirty="0" smtClean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分析你公司的语言，赢得内部同事的支持</a:t>
            </a:r>
            <a:endParaRPr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792" y="2152443"/>
            <a:ext cx="860046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376092"/>
                </a:solidFill>
                <a:latin typeface="NWMNBQ+ArialMT"/>
                <a:cs typeface="NWMNBQ+ArialMT"/>
              </a:rPr>
              <a:t>•</a:t>
            </a:r>
            <a:r>
              <a:rPr sz="1600" spc="1139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6092"/>
                </a:solidFill>
                <a:latin typeface="Calibri"/>
                <a:cs typeface="Calibri"/>
              </a:rPr>
              <a:t>Use data</a:t>
            </a:r>
            <a:r>
              <a:rPr sz="1600" spc="-10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6092"/>
                </a:solidFill>
                <a:latin typeface="Calibri"/>
                <a:cs typeface="Calibri"/>
              </a:rPr>
              <a:t>interfaces</a:t>
            </a:r>
            <a:r>
              <a:rPr sz="1600" spc="14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6092"/>
                </a:solidFill>
                <a:latin typeface="Calibri"/>
                <a:cs typeface="Calibri"/>
              </a:rPr>
              <a:t>at an early </a:t>
            </a:r>
            <a:r>
              <a:rPr sz="1600" dirty="0" smtClean="0">
                <a:solidFill>
                  <a:srgbClr val="376092"/>
                </a:solidFill>
                <a:latin typeface="Calibri"/>
                <a:cs typeface="Calibri"/>
              </a:rPr>
              <a:t>stage</a:t>
            </a:r>
            <a:r>
              <a:rPr lang="zh-CN" altLang="en-US" sz="1600" dirty="0" smtClean="0">
                <a:solidFill>
                  <a:srgbClr val="376092"/>
                </a:solidFill>
                <a:latin typeface="Calibri"/>
                <a:cs typeface="Calibri"/>
              </a:rPr>
              <a:t>从一开始就使用数据接口</a:t>
            </a:r>
            <a:endParaRPr sz="1600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493" y="2396283"/>
            <a:ext cx="601887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import</a:t>
            </a:r>
            <a:r>
              <a:rPr sz="16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6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export</a:t>
            </a:r>
            <a:r>
              <a:rPr sz="16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from and to e.g.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ERP</a:t>
            </a:r>
            <a:r>
              <a:rPr sz="16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as „daily</a:t>
            </a:r>
            <a:r>
              <a:rPr sz="16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business</a:t>
            </a:r>
            <a:r>
              <a:rPr sz="1600" dirty="0" smtClean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r>
              <a:rPr lang="zh-CN" alt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数据的导入导出是一个日常工作</a:t>
            </a:r>
            <a:endParaRPr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793" y="2883963"/>
            <a:ext cx="2450809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376092"/>
                </a:solidFill>
                <a:latin typeface="NWMNBQ+ArialMT"/>
                <a:cs typeface="NWMNBQ+ArialMT"/>
              </a:rPr>
              <a:t>•</a:t>
            </a:r>
            <a:r>
              <a:rPr sz="1600" spc="1139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6092"/>
                </a:solidFill>
                <a:latin typeface="Calibri"/>
                <a:cs typeface="Calibri"/>
              </a:rPr>
              <a:t>Start</a:t>
            </a:r>
            <a:r>
              <a:rPr sz="1600" spc="17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600" dirty="0" smtClean="0">
                <a:solidFill>
                  <a:srgbClr val="376092"/>
                </a:solidFill>
                <a:latin typeface="Calibri"/>
                <a:cs typeface="Calibri"/>
              </a:rPr>
              <a:t>small</a:t>
            </a:r>
            <a:r>
              <a:rPr lang="zh-CN" altLang="en-US" sz="1600" dirty="0" smtClean="0">
                <a:solidFill>
                  <a:srgbClr val="376092"/>
                </a:solidFill>
                <a:latin typeface="Calibri"/>
                <a:cs typeface="Calibri"/>
              </a:rPr>
              <a:t>小处着手</a:t>
            </a:r>
            <a:endParaRPr sz="1600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493" y="3127512"/>
            <a:ext cx="7215698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1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6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initial</a:t>
            </a:r>
            <a:r>
              <a:rPr sz="160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stage focus on </a:t>
            </a: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sz="1600" b="1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area</a:t>
            </a:r>
            <a:r>
              <a:rPr sz="16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6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1600" spc="-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with an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immediate valuable</a:t>
            </a:r>
            <a:r>
              <a:rPr sz="1600" spc="-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 smtClean="0">
                <a:solidFill>
                  <a:srgbClr val="000000"/>
                </a:solidFill>
                <a:latin typeface="Calibri"/>
                <a:cs typeface="Calibri"/>
              </a:rPr>
              <a:t>benefit</a:t>
            </a:r>
            <a:r>
              <a:rPr lang="zh-CN" alt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起步阶段，从一个区域的数据开始，获得快速的回报</a:t>
            </a:r>
            <a:endParaRPr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792" y="3615737"/>
            <a:ext cx="4634919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376092"/>
                </a:solidFill>
                <a:latin typeface="NWMNBQ+ArialMT"/>
                <a:cs typeface="NWMNBQ+ArialMT"/>
              </a:rPr>
              <a:t>•</a:t>
            </a:r>
            <a:r>
              <a:rPr sz="1600" spc="1139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76092"/>
                </a:solidFill>
                <a:latin typeface="Calibri"/>
                <a:cs typeface="Calibri"/>
              </a:rPr>
              <a:t>Grow</a:t>
            </a:r>
            <a:r>
              <a:rPr sz="1600" spc="34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6092"/>
                </a:solidFill>
                <a:latin typeface="Calibri"/>
                <a:cs typeface="Calibri"/>
              </a:rPr>
              <a:t>step by </a:t>
            </a:r>
            <a:r>
              <a:rPr sz="1600" dirty="0" smtClean="0">
                <a:solidFill>
                  <a:srgbClr val="376092"/>
                </a:solidFill>
                <a:latin typeface="Calibri"/>
                <a:cs typeface="Calibri"/>
              </a:rPr>
              <a:t>step</a:t>
            </a:r>
            <a:r>
              <a:rPr lang="zh-CN" altLang="en-US" sz="1600" dirty="0" smtClean="0">
                <a:solidFill>
                  <a:srgbClr val="376092"/>
                </a:solidFill>
                <a:latin typeface="Calibri"/>
                <a:cs typeface="Calibri"/>
              </a:rPr>
              <a:t>步步为营</a:t>
            </a:r>
            <a:endParaRPr sz="1600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493" y="3859577"/>
            <a:ext cx="6905204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don‘t</a:t>
            </a:r>
            <a:r>
              <a:rPr sz="1600" spc="-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get lost in</a:t>
            </a:r>
            <a:r>
              <a:rPr sz="16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shuffle</a:t>
            </a:r>
            <a:r>
              <a:rPr sz="16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of excited </a:t>
            </a:r>
            <a:r>
              <a:rPr sz="1600" dirty="0" smtClean="0">
                <a:solidFill>
                  <a:srgbClr val="000000"/>
                </a:solidFill>
                <a:latin typeface="Calibri"/>
                <a:cs typeface="Calibri"/>
              </a:rPr>
              <a:t>whishes</a:t>
            </a:r>
            <a:r>
              <a:rPr lang="zh-CN" alt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不要在美好的幻想中迷失</a:t>
            </a:r>
            <a:endParaRPr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6144" y="4867963"/>
            <a:ext cx="735672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contact: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6144" y="5048393"/>
            <a:ext cx="2164856" cy="998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Andreas Weber</a:t>
            </a:r>
          </a:p>
          <a:p>
            <a:pPr marL="0" marR="0">
              <a:lnSpc>
                <a:spcPts val="171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semantic PDM</a:t>
            </a:r>
          </a:p>
          <a:p>
            <a:pPr marL="0" marR="0">
              <a:lnSpc>
                <a:spcPts val="1682"/>
              </a:lnSpc>
              <a:spcBef>
                <a:spcPct val="0"/>
              </a:spcBef>
              <a:spcAft>
                <a:spcPct val="0"/>
              </a:spcAft>
            </a:pPr>
            <a:r>
              <a:rPr sz="1400" u="sng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andreas.weber@s-pim.de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NGCUPH+EucrosiaUPC"/>
                <a:cs typeface="NGCUPH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TMOODA+EucrosiaUPCBold"/>
                <a:cs typeface="TMOODA+EucrosiaUPCBold"/>
              </a:rPr>
              <a:t>PDM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62076" y="6267088"/>
            <a:ext cx="3977602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ITRFBQ+ArialMT"/>
                <a:cs typeface="ITRFBQ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ITRFBQ+ArialMT"/>
                <a:cs typeface="ITRFBQ+ArialMT"/>
              </a:rPr>
              <a:t> </a:t>
            </a:r>
            <a:r>
              <a:rPr sz="1000">
                <a:solidFill>
                  <a:srgbClr val="7F7F7F"/>
                </a:solidFill>
                <a:latin typeface="ITRFBQ+ArialMT"/>
                <a:cs typeface="ITRFBQ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ITRFBQ+ArialMT"/>
                <a:cs typeface="ITRFBQ+ArialMT"/>
              </a:rPr>
              <a:t> </a:t>
            </a:r>
            <a:r>
              <a:rPr sz="1000">
                <a:solidFill>
                  <a:srgbClr val="7F7F7F"/>
                </a:solidFill>
                <a:latin typeface="ITRFBQ+ArialMT"/>
                <a:cs typeface="ITRFBQ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ITRFBQ+ArialMT"/>
                <a:cs typeface="ITRFBQ+ArialMT"/>
              </a:rPr>
              <a:t> </a:t>
            </a:r>
            <a:r>
              <a:rPr sz="1000">
                <a:solidFill>
                  <a:srgbClr val="7F7F7F"/>
                </a:solidFill>
                <a:latin typeface="ITRFBQ+ArialMT"/>
                <a:cs typeface="ITRFBQ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ITRFBQ+ArialMT"/>
                <a:cs typeface="ITRFBQ+ArialMT"/>
              </a:rPr>
              <a:t> </a:t>
            </a:r>
            <a:r>
              <a:rPr sz="1000">
                <a:solidFill>
                  <a:srgbClr val="7F7F7F"/>
                </a:solidFill>
                <a:latin typeface="ITRFBQ+ArialMT"/>
                <a:cs typeface="ITRFBQ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ITRFBQ+ArialMT"/>
                <a:cs typeface="ITRFBQ+ArialMT"/>
              </a:rPr>
              <a:t> </a:t>
            </a:r>
            <a:r>
              <a:rPr sz="1000">
                <a:solidFill>
                  <a:srgbClr val="7F7F7F"/>
                </a:solidFill>
                <a:latin typeface="ITRFBQ+ArialMT"/>
                <a:cs typeface="ITRFBQ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ITRFBQ+ArialMT"/>
                <a:cs typeface="ITRFBQ+ArialMT"/>
              </a:rPr>
              <a:t> </a:t>
            </a:r>
            <a:r>
              <a:rPr sz="1000">
                <a:solidFill>
                  <a:srgbClr val="7F7F7F"/>
                </a:solidFill>
                <a:latin typeface="ITRFBQ+ArialMT"/>
                <a:cs typeface="ITRFBQ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ITRFBQ+ArialMT"/>
                <a:cs typeface="ITRFBQ+ArialMT"/>
              </a:rPr>
              <a:t> </a:t>
            </a:r>
            <a:r>
              <a:rPr sz="1000">
                <a:solidFill>
                  <a:srgbClr val="7F7F7F"/>
                </a:solidFill>
                <a:latin typeface="ITRFBQ+ArialMT"/>
                <a:cs typeface="ITRFBQ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ITRFBQ+ArialMT"/>
                <a:cs typeface="ITRFBQ+ArialMT"/>
              </a:rPr>
              <a:t> </a:t>
            </a:r>
            <a:r>
              <a:rPr sz="1000">
                <a:solidFill>
                  <a:srgbClr val="7F7F7F"/>
                </a:solidFill>
                <a:latin typeface="ITRFBQ+ArialMT"/>
                <a:cs typeface="ITRFBQ+ArialMT"/>
              </a:rPr>
              <a:t>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0" y="27385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7550" y="552550"/>
            <a:ext cx="2326258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3"/>
              </a:lnSpc>
              <a:spcBef>
                <a:spcPct val="0"/>
              </a:spcBef>
              <a:spcAft>
                <a:spcPct val="0"/>
              </a:spcAft>
            </a:pPr>
            <a:r>
              <a:rPr sz="2800" b="1" dirty="0">
                <a:solidFill>
                  <a:srgbClr val="376092"/>
                </a:solidFill>
                <a:latin typeface="Calibri"/>
                <a:cs typeface="Calibri"/>
              </a:rPr>
              <a:t>the</a:t>
            </a:r>
            <a:r>
              <a:rPr sz="2800" b="1" spc="-57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800" b="1" dirty="0" smtClean="0">
                <a:solidFill>
                  <a:srgbClr val="376092"/>
                </a:solidFill>
                <a:latin typeface="Calibri"/>
                <a:cs typeface="Calibri"/>
              </a:rPr>
              <a:t>idea</a:t>
            </a:r>
            <a:r>
              <a:rPr lang="zh-CN" altLang="en-US" sz="2800" b="1" dirty="0" smtClean="0">
                <a:solidFill>
                  <a:srgbClr val="376092"/>
                </a:solidFill>
                <a:latin typeface="Calibri"/>
                <a:cs typeface="Calibri"/>
              </a:rPr>
              <a:t>想法</a:t>
            </a:r>
            <a:endParaRPr sz="28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0721" y="827998"/>
            <a:ext cx="1498651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GIFHGE+ArialMT"/>
                <a:cs typeface="GIFHGE+ArialMT"/>
              </a:rPr>
              <a:t>Is there</a:t>
            </a:r>
            <a:r>
              <a:rPr sz="1200" spc="-17">
                <a:solidFill>
                  <a:srgbClr val="000000"/>
                </a:solidFill>
                <a:latin typeface="GIFHGE+ArialMT"/>
                <a:cs typeface="GIFHGE+ArialMT"/>
              </a:rPr>
              <a:t> </a:t>
            </a:r>
            <a:r>
              <a:rPr sz="1200">
                <a:solidFill>
                  <a:srgbClr val="000000"/>
                </a:solidFill>
                <a:latin typeface="GIFHGE+ArialMT"/>
                <a:cs typeface="GIFHGE+ArialMT"/>
              </a:rPr>
              <a:t>any</a:t>
            </a:r>
            <a:r>
              <a:rPr sz="1200" spc="-14">
                <a:solidFill>
                  <a:srgbClr val="000000"/>
                </a:solidFill>
                <a:latin typeface="GIFHGE+ArialMT"/>
                <a:cs typeface="GIFHGE+ArialMT"/>
              </a:rPr>
              <a:t> </a:t>
            </a:r>
            <a:r>
              <a:rPr sz="1200">
                <a:solidFill>
                  <a:srgbClr val="000000"/>
                </a:solidFill>
                <a:latin typeface="GIFHGE+ArialMT"/>
                <a:cs typeface="GIFHGE+ArialMT"/>
              </a:rPr>
              <a:t>critical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0720" y="1011132"/>
            <a:ext cx="3891977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GIFHGE+ArialMT"/>
                <a:cs typeface="GIFHGE+ArialMT"/>
              </a:rPr>
              <a:t>Substance</a:t>
            </a:r>
            <a:r>
              <a:rPr sz="1200" spc="-34" dirty="0">
                <a:solidFill>
                  <a:srgbClr val="000000"/>
                </a:solidFill>
                <a:latin typeface="GIFHGE+ArialMT"/>
                <a:cs typeface="GIFHGE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GIFHGE+ArialMT"/>
                <a:cs typeface="GIFHGE+ArialMT"/>
              </a:rPr>
              <a:t>included</a:t>
            </a:r>
            <a:r>
              <a:rPr sz="1200" dirty="0" smtClean="0">
                <a:solidFill>
                  <a:srgbClr val="000000"/>
                </a:solidFill>
                <a:latin typeface="GIFHGE+ArialMT"/>
                <a:cs typeface="GIFHGE+ArialMT"/>
              </a:rPr>
              <a:t>?</a:t>
            </a:r>
            <a:endParaRPr lang="en-US" sz="1200" dirty="0" smtClean="0">
              <a:solidFill>
                <a:srgbClr val="000000"/>
              </a:solidFill>
              <a:latin typeface="GIFHGE+ArialMT"/>
              <a:cs typeface="GIFHGE+ArialMT"/>
            </a:endParaRPr>
          </a:p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000000"/>
                </a:solidFill>
                <a:latin typeface="GIFHGE+ArialMT"/>
                <a:cs typeface="GIFHGE+ArialMT"/>
              </a:rPr>
              <a:t>是否包含了任何关键（有害）的成分？</a:t>
            </a:r>
            <a:endParaRPr sz="1200" dirty="0">
              <a:solidFill>
                <a:srgbClr val="000000"/>
              </a:solidFill>
              <a:latin typeface="GIFHGE+ArialMT"/>
              <a:cs typeface="GIFHGE+Arial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659" y="1429597"/>
            <a:ext cx="176951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GIFHGE+ArialMT"/>
                <a:cs typeface="GIFHGE+ArialMT"/>
              </a:rPr>
              <a:t>bearded</a:t>
            </a:r>
            <a:r>
              <a:rPr sz="1200" spc="-27" dirty="0">
                <a:solidFill>
                  <a:srgbClr val="000000"/>
                </a:solidFill>
                <a:latin typeface="GIFHGE+ArialMT"/>
                <a:cs typeface="GIFHGE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GIFHGE+ArialMT"/>
                <a:cs typeface="GIFHGE+ArialMT"/>
              </a:rPr>
              <a:t>dragon</a:t>
            </a:r>
            <a:r>
              <a:rPr sz="1200" spc="-25" dirty="0">
                <a:solidFill>
                  <a:srgbClr val="000000"/>
                </a:solidFill>
                <a:latin typeface="GIFHGE+ArialMT"/>
                <a:cs typeface="GIFHGE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GIFHGE+ArialMT"/>
                <a:cs typeface="GIFHGE+ArialMT"/>
              </a:rPr>
              <a:t>14675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ct val="0"/>
              </a:spcAft>
            </a:pPr>
            <a:r>
              <a:rPr sz="1200" dirty="0">
                <a:solidFill>
                  <a:srgbClr val="000000"/>
                </a:solidFill>
                <a:latin typeface="GIFHGE+ArialMT"/>
                <a:cs typeface="GIFHGE+ArialMT"/>
              </a:rPr>
              <a:t>(</a:t>
            </a:r>
            <a:r>
              <a:rPr sz="1100" dirty="0">
                <a:solidFill>
                  <a:srgbClr val="000000"/>
                </a:solidFill>
                <a:latin typeface="GIFHGE+ArialMT"/>
                <a:cs typeface="GIFHGE+ArialMT"/>
              </a:rPr>
              <a:t>lot 11A1</a:t>
            </a:r>
            <a:r>
              <a:rPr sz="1100" dirty="0" smtClean="0">
                <a:solidFill>
                  <a:srgbClr val="000000"/>
                </a:solidFill>
                <a:latin typeface="GIFHGE+ArialMT"/>
                <a:cs typeface="GIFHGE+ArialMT"/>
              </a:rPr>
              <a:t>)</a:t>
            </a:r>
            <a:endParaRPr lang="en-US" sz="1100" dirty="0" smtClean="0">
              <a:solidFill>
                <a:srgbClr val="000000"/>
              </a:solidFill>
              <a:latin typeface="GIFHGE+ArialMT"/>
              <a:cs typeface="GIFHGE+ArialMT"/>
            </a:endParaRP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000"/>
                </a:solidFill>
                <a:latin typeface="GIFHGE+ArialMT"/>
                <a:cs typeface="GIFHGE+ArialMT"/>
              </a:rPr>
              <a:t>须龙 </a:t>
            </a:r>
            <a:r>
              <a:rPr lang="en-US" altLang="zh-CN" sz="1100" dirty="0" smtClean="0">
                <a:solidFill>
                  <a:srgbClr val="000000"/>
                </a:solidFill>
                <a:latin typeface="GIFHGE+ArialMT"/>
                <a:cs typeface="GIFHGE+ArialMT"/>
              </a:rPr>
              <a:t>14675(</a:t>
            </a:r>
            <a:r>
              <a:rPr lang="zh-CN" altLang="en-US" sz="1100" dirty="0" smtClean="0">
                <a:solidFill>
                  <a:srgbClr val="000000"/>
                </a:solidFill>
                <a:latin typeface="GIFHGE+ArialMT"/>
                <a:cs typeface="GIFHGE+ArialMT"/>
              </a:rPr>
              <a:t>批号</a:t>
            </a:r>
            <a:r>
              <a:rPr lang="en-US" altLang="zh-CN" sz="1100" dirty="0" smtClean="0">
                <a:solidFill>
                  <a:srgbClr val="000000"/>
                </a:solidFill>
                <a:latin typeface="GIFHGE+ArialMT"/>
                <a:cs typeface="GIFHGE+ArialMT"/>
              </a:rPr>
              <a:t>11A1)</a:t>
            </a:r>
            <a:endParaRPr sz="1100" dirty="0">
              <a:solidFill>
                <a:srgbClr val="000000"/>
              </a:solidFill>
              <a:latin typeface="GIFHGE+ArialMT"/>
              <a:cs typeface="GIFHGE+Arial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9869" y="2329244"/>
            <a:ext cx="1105383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GIFHGE+ArialMT"/>
                <a:cs typeface="GIFHGE+ArialMT"/>
              </a:rPr>
              <a:t>产品</a:t>
            </a:r>
            <a:endParaRPr sz="1800" dirty="0">
              <a:solidFill>
                <a:srgbClr val="000000"/>
              </a:solidFill>
              <a:latin typeface="GIFHGE+ArialMT"/>
              <a:cs typeface="GIFHGE+Arial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6008" y="2447840"/>
            <a:ext cx="482724" cy="598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AKSOOD+Arial-BoldMT"/>
                <a:cs typeface="AKSOOD+Arial-BoldMT"/>
              </a:rPr>
              <a:t>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3884" y="2718880"/>
            <a:ext cx="2438596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GIFHGE+ArialMT"/>
                <a:cs typeface="GIFHGE+ArialMT"/>
              </a:rPr>
              <a:t>local</a:t>
            </a:r>
            <a:r>
              <a:rPr sz="1800" spc="15" dirty="0">
                <a:solidFill>
                  <a:srgbClr val="000000"/>
                </a:solidFill>
                <a:latin typeface="GIFHGE+ArialMT"/>
                <a:cs typeface="GIFHGE+ArialMT"/>
              </a:rPr>
              <a:t> </a:t>
            </a:r>
            <a:r>
              <a:rPr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context</a:t>
            </a:r>
            <a:r>
              <a:rPr lang="zh-CN" alt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地方要求</a:t>
            </a:r>
            <a:endParaRPr sz="1800" dirty="0">
              <a:solidFill>
                <a:srgbClr val="000000"/>
              </a:solidFill>
              <a:latin typeface="GIFHGE+ArialMT"/>
              <a:cs typeface="GIFHGE+ArialMT"/>
            </a:endParaRPr>
          </a:p>
          <a:p>
            <a:pPr marL="115823" marR="0">
              <a:lnSpc>
                <a:spcPts val="2010"/>
              </a:lnSpc>
              <a:spcBef>
                <a:spcPts val="3991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L</a:t>
            </a:r>
            <a:r>
              <a:rPr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egislation</a:t>
            </a:r>
            <a:r>
              <a:rPr lang="zh-CN" alt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法规</a:t>
            </a:r>
            <a:endParaRPr sz="1800" dirty="0">
              <a:solidFill>
                <a:srgbClr val="000000"/>
              </a:solidFill>
              <a:latin typeface="GIFHGE+ArialMT"/>
              <a:cs typeface="GIFHGE+Arial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0736" y="2974531"/>
            <a:ext cx="2681184" cy="10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GIFHGE+ArialMT"/>
                <a:cs typeface="GIFHGE+ArialMT"/>
              </a:rPr>
              <a:t>process</a:t>
            </a:r>
            <a:r>
              <a:rPr sz="1800" spc="11" dirty="0">
                <a:solidFill>
                  <a:srgbClr val="000000"/>
                </a:solidFill>
                <a:latin typeface="GIFHGE+ArialMT"/>
                <a:cs typeface="GIFHGE+ArialMT"/>
              </a:rPr>
              <a:t> </a:t>
            </a:r>
            <a:r>
              <a:rPr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steps</a:t>
            </a:r>
            <a:r>
              <a:rPr lang="zh-CN" alt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工艺步骤</a:t>
            </a:r>
            <a:endParaRPr sz="1800" dirty="0">
              <a:solidFill>
                <a:srgbClr val="000000"/>
              </a:solidFill>
              <a:latin typeface="GIFHGE+ArialMT"/>
              <a:cs typeface="GIFHGE+ArialMT"/>
            </a:endParaRPr>
          </a:p>
          <a:p>
            <a:pPr marL="367868" marR="0">
              <a:lnSpc>
                <a:spcPts val="2010"/>
              </a:lnSpc>
              <a:spcBef>
                <a:spcPts val="4289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M</a:t>
            </a:r>
            <a:r>
              <a:rPr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aterials</a:t>
            </a:r>
            <a:r>
              <a:rPr lang="zh-CN" alt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材料</a:t>
            </a:r>
            <a:endParaRPr sz="1800" dirty="0">
              <a:solidFill>
                <a:srgbClr val="000000"/>
              </a:solidFill>
              <a:latin typeface="GIFHGE+ArialMT"/>
              <a:cs typeface="GIFHGE+Arial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0826" y="4206812"/>
            <a:ext cx="1471041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GIFHGE+ArialMT"/>
                <a:cs typeface="GIFHGE+ArialMT"/>
              </a:rPr>
              <a:t>limit</a:t>
            </a:r>
            <a:r>
              <a:rPr sz="1800" spc="10" dirty="0">
                <a:solidFill>
                  <a:srgbClr val="000000"/>
                </a:solidFill>
                <a:latin typeface="GIFHGE+ArialMT"/>
                <a:cs typeface="GIFHGE+ArialMT"/>
              </a:rPr>
              <a:t> </a:t>
            </a:r>
            <a:r>
              <a:rPr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values</a:t>
            </a:r>
            <a:r>
              <a:rPr lang="zh-CN" alt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限定值</a:t>
            </a:r>
            <a:endParaRPr sz="1800" dirty="0">
              <a:solidFill>
                <a:srgbClr val="000000"/>
              </a:solidFill>
              <a:latin typeface="GIFHGE+ArialMT"/>
              <a:cs typeface="GIFHGE+Arial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5441" y="4546156"/>
            <a:ext cx="210527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S</a:t>
            </a:r>
            <a:r>
              <a:rPr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ubstances</a:t>
            </a:r>
            <a:r>
              <a:rPr lang="zh-CN" alt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成分</a:t>
            </a:r>
            <a:endParaRPr sz="1800" dirty="0">
              <a:solidFill>
                <a:srgbClr val="000000"/>
              </a:solidFill>
              <a:latin typeface="GIFHGE+ArialMT"/>
              <a:cs typeface="GIFHGE+Arial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45479" y="4903915"/>
            <a:ext cx="1359433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GIFHGE+ArialMT"/>
                <a:cs typeface="GIFHGE+ArialMT"/>
              </a:rPr>
              <a:t>measured</a:t>
            </a:r>
          </a:p>
          <a:p>
            <a:pPr marL="190500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V</a:t>
            </a:r>
            <a:r>
              <a:rPr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alues</a:t>
            </a:r>
            <a:r>
              <a:rPr lang="zh-CN" alt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测量值</a:t>
            </a:r>
            <a:endParaRPr sz="1800" dirty="0">
              <a:solidFill>
                <a:srgbClr val="000000"/>
              </a:solidFill>
              <a:latin typeface="GIFHGE+ArialMT"/>
              <a:cs typeface="GIFHGE+Arial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2791" y="5097463"/>
            <a:ext cx="947929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L</a:t>
            </a:r>
            <a:r>
              <a:rPr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ots</a:t>
            </a:r>
            <a:r>
              <a:rPr lang="zh-CN" alt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批次</a:t>
            </a:r>
            <a:endParaRPr sz="1800" dirty="0">
              <a:solidFill>
                <a:srgbClr val="000000"/>
              </a:solidFill>
              <a:latin typeface="GIFHGE+ArialMT"/>
              <a:cs typeface="GIFHGE+Arial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5902" y="5286439"/>
            <a:ext cx="1194510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GIFHGE+ArialMT"/>
                <a:cs typeface="GIFHGE+ArialMT"/>
              </a:rPr>
              <a:t>lab</a:t>
            </a:r>
            <a:r>
              <a:rPr sz="1800" spc="15" dirty="0">
                <a:solidFill>
                  <a:srgbClr val="000000"/>
                </a:solidFill>
                <a:latin typeface="GIFHGE+ArialMT"/>
                <a:cs typeface="GIFHGE+ArialMT"/>
              </a:rPr>
              <a:t> </a:t>
            </a:r>
            <a:r>
              <a:rPr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tests</a:t>
            </a:r>
            <a:r>
              <a:rPr lang="zh-CN" altLang="en-US" sz="1800" dirty="0" smtClean="0">
                <a:solidFill>
                  <a:srgbClr val="000000"/>
                </a:solidFill>
                <a:latin typeface="GIFHGE+ArialMT"/>
                <a:cs typeface="GIFHGE+ArialMT"/>
              </a:rPr>
              <a:t>化验结果</a:t>
            </a:r>
            <a:endParaRPr sz="1800" dirty="0">
              <a:solidFill>
                <a:srgbClr val="000000"/>
              </a:solidFill>
              <a:latin typeface="GIFHGE+ArialMT"/>
              <a:cs typeface="GIFHGE+Arial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UURULU+EucrosiaUPC"/>
                <a:cs typeface="UURULU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IIVHSK+EucrosiaUPCBold"/>
                <a:cs typeface="IIVHSK+EucrosiaUPCBold"/>
              </a:rPr>
              <a:t>PDM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2076" y="6267088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GIFHGE+ArialMT"/>
                <a:cs typeface="GIFHGE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GIFHGE+ArialMT"/>
                <a:cs typeface="GIFHGE+ArialMT"/>
              </a:rPr>
              <a:t> </a:t>
            </a:r>
            <a:r>
              <a:rPr sz="1000">
                <a:solidFill>
                  <a:srgbClr val="7F7F7F"/>
                </a:solidFill>
                <a:latin typeface="GIFHGE+ArialMT"/>
                <a:cs typeface="GIFHGE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GIFHGE+ArialMT"/>
                <a:cs typeface="GIFHGE+ArialMT"/>
              </a:rPr>
              <a:t> </a:t>
            </a:r>
            <a:r>
              <a:rPr sz="1000">
                <a:solidFill>
                  <a:srgbClr val="7F7F7F"/>
                </a:solidFill>
                <a:latin typeface="GIFHGE+ArialMT"/>
                <a:cs typeface="GIFHGE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GIFHGE+ArialMT"/>
                <a:cs typeface="GIFHGE+ArialMT"/>
              </a:rPr>
              <a:t> </a:t>
            </a:r>
            <a:r>
              <a:rPr sz="1000">
                <a:solidFill>
                  <a:srgbClr val="7F7F7F"/>
                </a:solidFill>
                <a:latin typeface="GIFHGE+ArialMT"/>
                <a:cs typeface="GIFHGE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GIFHGE+ArialMT"/>
                <a:cs typeface="GIFHGE+ArialMT"/>
              </a:rPr>
              <a:t> </a:t>
            </a:r>
            <a:r>
              <a:rPr sz="1000">
                <a:solidFill>
                  <a:srgbClr val="7F7F7F"/>
                </a:solidFill>
                <a:latin typeface="GIFHGE+ArialMT"/>
                <a:cs typeface="GIFHG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GIFHGE+ArialMT"/>
                <a:cs typeface="GIFHGE+ArialMT"/>
              </a:rPr>
              <a:t> </a:t>
            </a:r>
            <a:r>
              <a:rPr sz="1000">
                <a:solidFill>
                  <a:srgbClr val="7F7F7F"/>
                </a:solidFill>
                <a:latin typeface="GIFHGE+ArialMT"/>
                <a:cs typeface="GIFHGE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GIFHGE+ArialMT"/>
                <a:cs typeface="GIFHGE+ArialMT"/>
              </a:rPr>
              <a:t> </a:t>
            </a:r>
            <a:r>
              <a:rPr sz="1000">
                <a:solidFill>
                  <a:srgbClr val="7F7F7F"/>
                </a:solidFill>
                <a:latin typeface="GIFHGE+ArialMT"/>
                <a:cs typeface="GIFHG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GIFHGE+ArialMT"/>
                <a:cs typeface="GIFHGE+ArialMT"/>
              </a:rPr>
              <a:t> </a:t>
            </a:r>
            <a:r>
              <a:rPr sz="1000">
                <a:solidFill>
                  <a:srgbClr val="7F7F7F"/>
                </a:solidFill>
                <a:latin typeface="GIFHGE+ArialMT"/>
                <a:cs typeface="GIFHGE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GIFHGE+ArialMT"/>
                <a:cs typeface="GIFHGE+ArialMT"/>
              </a:rPr>
              <a:t> </a:t>
            </a:r>
            <a:r>
              <a:rPr sz="1000">
                <a:solidFill>
                  <a:srgbClr val="7F7F7F"/>
                </a:solidFill>
                <a:latin typeface="GIFHGE+ArialMT"/>
                <a:cs typeface="GIFHGE+ArialMT"/>
              </a:rPr>
              <a:t>4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AQERUK+EucrosiaUPC"/>
                <a:cs typeface="AQERUK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WUSSJE+EucrosiaUPCBold"/>
                <a:cs typeface="WUSSJE+EucrosiaUPCBold"/>
              </a:rPr>
              <a:t>PDM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076" y="6267088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BQWMJE+ArialMT"/>
                <a:cs typeface="BQWMJE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89458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AQERUK+EucrosiaUPC"/>
                <a:cs typeface="AQERUK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WUSSJE+EucrosiaUPCBold"/>
                <a:cs typeface="WUSSJE+EucrosiaUPCBold"/>
              </a:rPr>
              <a:t>PDM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076" y="6267088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BQWMJE+ArialMT"/>
                <a:cs typeface="BQWMJE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295508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27385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7550" y="552550"/>
            <a:ext cx="3262362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3"/>
              </a:lnSpc>
              <a:spcBef>
                <a:spcPct val="0"/>
              </a:spcBef>
              <a:spcAft>
                <a:spcPct val="0"/>
              </a:spcAft>
            </a:pPr>
            <a:r>
              <a:rPr sz="2800" b="1" dirty="0">
                <a:solidFill>
                  <a:srgbClr val="376092"/>
                </a:solidFill>
                <a:latin typeface="Calibri"/>
                <a:cs typeface="Calibri"/>
              </a:rPr>
              <a:t>the </a:t>
            </a:r>
            <a:r>
              <a:rPr sz="2800" b="1" dirty="0" smtClean="0">
                <a:solidFill>
                  <a:srgbClr val="376092"/>
                </a:solidFill>
                <a:latin typeface="Calibri"/>
                <a:cs typeface="Calibri"/>
              </a:rPr>
              <a:t>idea</a:t>
            </a:r>
            <a:r>
              <a:rPr lang="zh-CN" altLang="en-US" sz="2800" b="1" dirty="0" smtClean="0">
                <a:solidFill>
                  <a:srgbClr val="376092"/>
                </a:solidFill>
                <a:latin typeface="Calibri"/>
                <a:cs typeface="Calibri"/>
              </a:rPr>
              <a:t>想法</a:t>
            </a:r>
            <a:endParaRPr sz="28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737" y="1413654"/>
            <a:ext cx="8192565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the development</a:t>
            </a:r>
            <a:r>
              <a:rPr sz="1800" b="1" spc="-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of a simple,</a:t>
            </a:r>
            <a:r>
              <a:rPr sz="1800" b="1" spc="-3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sz="1800" b="1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efficient,</a:t>
            </a:r>
            <a:r>
              <a:rPr sz="1800" b="1" spc="-3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flexible</a:t>
            </a:r>
            <a:r>
              <a:rPr sz="1800" b="1" spc="-3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and scalable</a:t>
            </a:r>
            <a:r>
              <a:rPr sz="1800" b="1" spc="-4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sz="1800" b="1" spc="-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  <a:p>
            <a:pPr marL="0" marR="0">
              <a:lnSpc>
                <a:spcPts val="2159"/>
              </a:lnSpc>
              <a:spcBef>
                <a:spcPct val="0"/>
              </a:spcBef>
              <a:spcAft>
                <a:spcPct val="0"/>
              </a:spcAft>
            </a:pP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sz="1800"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sz="1800" b="1" spc="-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1800"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libri"/>
                <a:cs typeface="Calibri"/>
              </a:rPr>
              <a:t>of toys (produced in China</a:t>
            </a:r>
            <a:r>
              <a:rPr sz="1800" b="1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Calibri"/>
                <a:cs typeface="Calibri"/>
              </a:rPr>
              <a:t>管理</a:t>
            </a:r>
            <a:r>
              <a:rPr lang="zh-CN" altLang="en-US" sz="1800" b="1" dirty="0" smtClean="0">
                <a:solidFill>
                  <a:srgbClr val="000000"/>
                </a:solidFill>
                <a:latin typeface="Calibri"/>
                <a:cs typeface="Calibri"/>
              </a:rPr>
              <a:t>在中国生产的产品，开发一个简单、低成本、灵活和可扩展的系统</a:t>
            </a:r>
            <a:endParaRPr sz="18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815" y="2404254"/>
            <a:ext cx="7536911" cy="197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FAQAGM+ArialMT"/>
                <a:cs typeface="FAQAGM+ArialMT"/>
              </a:rPr>
              <a:t>•</a:t>
            </a:r>
            <a:r>
              <a:rPr sz="18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cross company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(along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entire</a:t>
            </a:r>
            <a:r>
              <a:rPr sz="1800" spc="1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value chain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zh-CN" alt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跨公司全价值链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2159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FAQAGM+ArialMT"/>
                <a:cs typeface="FAQAGM+ArialMT"/>
              </a:rPr>
              <a:t>•</a:t>
            </a:r>
            <a:r>
              <a:rPr sz="18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steady data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model (no matter which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ERP systems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are used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zh-CN" alt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稳定的数据模型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FAQAGM+ArialMT"/>
                <a:cs typeface="FAQAGM+ArialMT"/>
              </a:rPr>
              <a:t>•</a:t>
            </a:r>
            <a:r>
              <a:rPr sz="18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simple to understand and</a:t>
            </a:r>
            <a:r>
              <a:rPr sz="18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simple to be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r>
              <a:rPr lang="zh-CN" alt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简单易用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2161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FAQAGM+ArialMT"/>
                <a:cs typeface="FAQAGM+ArialMT"/>
              </a:rPr>
              <a:t>•</a:t>
            </a:r>
            <a:r>
              <a:rPr sz="18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scalable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and extendable</a:t>
            </a:r>
            <a:r>
              <a:rPr sz="1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(agile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development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!)</a:t>
            </a:r>
            <a:r>
              <a:rPr lang="zh-CN" alt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可扩展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FAQAGM+ArialMT"/>
                <a:cs typeface="FAQAGM+ArialMT"/>
              </a:rPr>
              <a:t>•</a:t>
            </a:r>
            <a:r>
              <a:rPr sz="18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offering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all data for answering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 questions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coming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from 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customers</a:t>
            </a:r>
            <a:r>
              <a:rPr lang="zh-CN" alt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可以回答客户所有的问题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FAQAGM+ArialMT"/>
                <a:cs typeface="FAQAGM+ArialMT"/>
              </a:rPr>
              <a:t>•</a:t>
            </a:r>
            <a:r>
              <a:rPr sz="1800" spc="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… and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from 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officials</a:t>
            </a:r>
            <a:r>
              <a:rPr lang="zh-CN" alt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以及政府监管方的问题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0070" y="5058390"/>
            <a:ext cx="5408527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concept</a:t>
            </a:r>
            <a:r>
              <a:rPr sz="1800" spc="2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beyond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well known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existing 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Calibri"/>
                <a:cs typeface="Calibri"/>
              </a:rPr>
              <a:t>这</a:t>
            </a: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是一个超越了现有系统的概念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AQERUK+EucrosiaUPC"/>
                <a:cs typeface="AQERUK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WUSSJE+EucrosiaUPCBold"/>
                <a:cs typeface="WUSSJE+EucrosiaUPCBold"/>
              </a:rPr>
              <a:t>PDM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076" y="6267088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BQWMJE+ArialMT"/>
                <a:cs typeface="BQWMJE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BQWMJE+ArialMT"/>
                <a:cs typeface="BQWMJE+ArialMT"/>
              </a:rPr>
              <a:t> </a:t>
            </a:r>
            <a:r>
              <a:rPr sz="1000">
                <a:solidFill>
                  <a:srgbClr val="7F7F7F"/>
                </a:solidFill>
                <a:latin typeface="BQWMJE+ArialMT"/>
                <a:cs typeface="BQWMJE+ArialMT"/>
              </a:rPr>
              <a:t>5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27385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0255" y="636370"/>
            <a:ext cx="6672122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3"/>
              </a:lnSpc>
              <a:spcBef>
                <a:spcPct val="0"/>
              </a:spcBef>
              <a:spcAft>
                <a:spcPct val="0"/>
              </a:spcAft>
            </a:pPr>
            <a:r>
              <a:rPr sz="2800" b="1" dirty="0">
                <a:solidFill>
                  <a:srgbClr val="376092"/>
                </a:solidFill>
                <a:latin typeface="Calibri"/>
                <a:cs typeface="Calibri"/>
              </a:rPr>
              <a:t>Bringing</a:t>
            </a:r>
            <a:r>
              <a:rPr sz="2800" b="1" spc="-44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800" b="1" spc="-12" dirty="0">
                <a:solidFill>
                  <a:srgbClr val="376092"/>
                </a:solidFill>
                <a:latin typeface="Calibri"/>
                <a:cs typeface="Calibri"/>
              </a:rPr>
              <a:t>together</a:t>
            </a:r>
            <a:r>
              <a:rPr sz="2800" b="1" spc="-15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376092"/>
                </a:solidFill>
                <a:latin typeface="Calibri"/>
                <a:cs typeface="Calibri"/>
              </a:rPr>
              <a:t>different</a:t>
            </a:r>
            <a:r>
              <a:rPr sz="2800" b="1" spc="41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76092"/>
                </a:solidFill>
                <a:latin typeface="Calibri"/>
                <a:cs typeface="Calibri"/>
              </a:rPr>
              <a:t>„languages</a:t>
            </a:r>
            <a:r>
              <a:rPr sz="2800" b="1" dirty="0" smtClean="0">
                <a:solidFill>
                  <a:srgbClr val="376092"/>
                </a:solidFill>
                <a:latin typeface="Calibri"/>
                <a:cs typeface="Calibri"/>
              </a:rPr>
              <a:t>“</a:t>
            </a:r>
            <a:r>
              <a:rPr lang="zh-CN" altLang="en-US" sz="2800" b="1" dirty="0" smtClean="0">
                <a:solidFill>
                  <a:srgbClr val="376092"/>
                </a:solidFill>
                <a:latin typeface="Calibri"/>
                <a:cs typeface="Calibri"/>
              </a:rPr>
              <a:t>将不同的语言放在一起考虑</a:t>
            </a:r>
            <a:endParaRPr sz="28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003" y="1448372"/>
            <a:ext cx="1359544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RVLAPS+ArialMT"/>
                <a:cs typeface="RVLAPS+ArialMT"/>
              </a:rPr>
              <a:t>L</a:t>
            </a:r>
            <a:r>
              <a:rPr sz="1800" dirty="0" smtClean="0">
                <a:solidFill>
                  <a:srgbClr val="000000"/>
                </a:solidFill>
                <a:latin typeface="RVLAPS+ArialMT"/>
                <a:cs typeface="RVLAPS+ArialMT"/>
              </a:rPr>
              <a:t>egislation</a:t>
            </a:r>
            <a:r>
              <a:rPr lang="zh-CN" altLang="en-US" sz="1800" dirty="0" smtClean="0">
                <a:solidFill>
                  <a:srgbClr val="000000"/>
                </a:solidFill>
                <a:latin typeface="RVLAPS+ArialMT"/>
                <a:cs typeface="RVLAPS+ArialMT"/>
              </a:rPr>
              <a:t>法律法规</a:t>
            </a:r>
            <a:endParaRPr sz="1800" dirty="0">
              <a:solidFill>
                <a:srgbClr val="000000"/>
              </a:solidFill>
              <a:latin typeface="RVLAPS+ArialMT"/>
              <a:cs typeface="RVLAPS+Arial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8101" y="1446572"/>
            <a:ext cx="2360917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3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RVLAPS+ArialMT"/>
                <a:cs typeface="RVLAPS+ArialMT"/>
              </a:rPr>
              <a:t>(critical)</a:t>
            </a:r>
            <a:r>
              <a:rPr sz="1800" spc="18" dirty="0">
                <a:solidFill>
                  <a:srgbClr val="000000"/>
                </a:solidFill>
                <a:latin typeface="RVLAPS+ArialMT"/>
                <a:cs typeface="RVLAPS+ArialMT"/>
              </a:rPr>
              <a:t> </a:t>
            </a:r>
            <a:r>
              <a:rPr sz="1800" dirty="0" smtClean="0">
                <a:solidFill>
                  <a:srgbClr val="000000"/>
                </a:solidFill>
                <a:latin typeface="RVLAPS+ArialMT"/>
                <a:cs typeface="RVLAPS+ArialMT"/>
              </a:rPr>
              <a:t>substances</a:t>
            </a:r>
            <a:r>
              <a:rPr lang="zh-CN" altLang="en-US" sz="1800" dirty="0" smtClean="0">
                <a:solidFill>
                  <a:srgbClr val="000000"/>
                </a:solidFill>
                <a:latin typeface="RVLAPS+ArialMT"/>
                <a:cs typeface="RVLAPS+ArialMT"/>
              </a:rPr>
              <a:t>关键成分</a:t>
            </a:r>
            <a:endParaRPr sz="1800" dirty="0">
              <a:solidFill>
                <a:srgbClr val="000000"/>
              </a:solidFill>
              <a:latin typeface="RVLAPS+ArialMT"/>
              <a:cs typeface="RVLAPS+Arial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0119" y="3475528"/>
            <a:ext cx="269849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b="1" dirty="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sz="16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..</a:t>
            </a:r>
            <a:r>
              <a:rPr sz="16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consistent</a:t>
            </a:r>
            <a:r>
              <a:rPr sz="16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16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dirty="0" smtClean="0">
                <a:solidFill>
                  <a:srgbClr val="000000"/>
                </a:solidFill>
                <a:latin typeface="Calibri"/>
                <a:cs typeface="Calibri"/>
              </a:rPr>
              <a:t>mode</a:t>
            </a:r>
            <a:r>
              <a:rPr lang="zh-CN" altLang="en-US" sz="1600" dirty="0" smtClean="0">
                <a:solidFill>
                  <a:srgbClr val="000000"/>
                </a:solidFill>
                <a:latin typeface="Calibri"/>
                <a:cs typeface="Calibri"/>
              </a:rPr>
              <a:t>一个一致的数据模型</a:t>
            </a:r>
            <a:r>
              <a:rPr sz="1600" dirty="0" smtClean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endParaRPr sz="16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4051" y="4990783"/>
            <a:ext cx="2787013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RVLAPS+ArialMT"/>
                <a:cs typeface="RVLAPS+ArialMT"/>
              </a:rPr>
              <a:t>products</a:t>
            </a:r>
            <a:r>
              <a:rPr sz="1800" spc="23" dirty="0">
                <a:solidFill>
                  <a:srgbClr val="000000"/>
                </a:solidFill>
                <a:latin typeface="RVLAPS+ArialMT"/>
                <a:cs typeface="RVLAPS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RVLAPS+ArialMT"/>
                <a:cs typeface="RVLAPS+ArialMT"/>
              </a:rPr>
              <a:t>and </a:t>
            </a:r>
            <a:r>
              <a:rPr sz="1800" dirty="0" smtClean="0">
                <a:solidFill>
                  <a:srgbClr val="000000"/>
                </a:solidFill>
                <a:latin typeface="RVLAPS+ArialMT"/>
                <a:cs typeface="RVLAPS+ArialMT"/>
              </a:rPr>
              <a:t>processes</a:t>
            </a:r>
            <a:r>
              <a:rPr lang="zh-CN" altLang="en-US" sz="1800" dirty="0" smtClean="0">
                <a:solidFill>
                  <a:srgbClr val="000000"/>
                </a:solidFill>
                <a:latin typeface="RVLAPS+ArialMT"/>
                <a:cs typeface="RVLAPS+ArialMT"/>
              </a:rPr>
              <a:t>产品和流程</a:t>
            </a:r>
            <a:endParaRPr sz="1800" dirty="0">
              <a:solidFill>
                <a:srgbClr val="000000"/>
              </a:solidFill>
              <a:latin typeface="RVLAPS+ArialMT"/>
              <a:cs typeface="RVLAPS+ArialMT"/>
            </a:endParaRPr>
          </a:p>
          <a:p>
            <a:pPr marL="900938" marR="0">
              <a:lnSpc>
                <a:spcPts val="2010"/>
              </a:lnSpc>
              <a:spcBef>
                <a:spcPts val="199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RVLAPS+ArialMT"/>
                <a:cs typeface="RVLAPS+ArialMT"/>
              </a:rPr>
              <a:t>(ERP)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KGUJBA+EucrosiaUPC"/>
                <a:cs typeface="KGUJBA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EFRPCC+EucrosiaUPCBold"/>
                <a:cs typeface="EFRPCC+EucrosiaUPCBold"/>
              </a:rPr>
              <a:t>PDM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2076" y="6267088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RVLAPS+ArialMT"/>
                <a:cs typeface="RVLAPS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RVLAPS+ArialMT"/>
                <a:cs typeface="RVLAPS+ArialMT"/>
              </a:rPr>
              <a:t> </a:t>
            </a:r>
            <a:r>
              <a:rPr sz="1000">
                <a:solidFill>
                  <a:srgbClr val="7F7F7F"/>
                </a:solidFill>
                <a:latin typeface="RVLAPS+ArialMT"/>
                <a:cs typeface="RVLAPS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RVLAPS+ArialMT"/>
                <a:cs typeface="RVLAPS+ArialMT"/>
              </a:rPr>
              <a:t> </a:t>
            </a:r>
            <a:r>
              <a:rPr sz="1000">
                <a:solidFill>
                  <a:srgbClr val="7F7F7F"/>
                </a:solidFill>
                <a:latin typeface="RVLAPS+ArialMT"/>
                <a:cs typeface="RVLAPS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RVLAPS+ArialMT"/>
                <a:cs typeface="RVLAPS+ArialMT"/>
              </a:rPr>
              <a:t> </a:t>
            </a:r>
            <a:r>
              <a:rPr sz="1000">
                <a:solidFill>
                  <a:srgbClr val="7F7F7F"/>
                </a:solidFill>
                <a:latin typeface="RVLAPS+ArialMT"/>
                <a:cs typeface="RVLAPS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RVLAPS+ArialMT"/>
                <a:cs typeface="RVLAPS+ArialMT"/>
              </a:rPr>
              <a:t> </a:t>
            </a:r>
            <a:r>
              <a:rPr sz="1000">
                <a:solidFill>
                  <a:srgbClr val="7F7F7F"/>
                </a:solidFill>
                <a:latin typeface="RVLAPS+ArialMT"/>
                <a:cs typeface="RVLAPS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RVLAPS+ArialMT"/>
                <a:cs typeface="RVLAPS+ArialMT"/>
              </a:rPr>
              <a:t> </a:t>
            </a:r>
            <a:r>
              <a:rPr sz="1000">
                <a:solidFill>
                  <a:srgbClr val="7F7F7F"/>
                </a:solidFill>
                <a:latin typeface="RVLAPS+ArialMT"/>
                <a:cs typeface="RVLAPS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RVLAPS+ArialMT"/>
                <a:cs typeface="RVLAPS+ArialMT"/>
              </a:rPr>
              <a:t> </a:t>
            </a:r>
            <a:r>
              <a:rPr sz="1000">
                <a:solidFill>
                  <a:srgbClr val="7F7F7F"/>
                </a:solidFill>
                <a:latin typeface="RVLAPS+ArialMT"/>
                <a:cs typeface="RVLAPS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RVLAPS+ArialMT"/>
                <a:cs typeface="RVLAPS+ArialMT"/>
              </a:rPr>
              <a:t> </a:t>
            </a:r>
            <a:r>
              <a:rPr sz="1000">
                <a:solidFill>
                  <a:srgbClr val="7F7F7F"/>
                </a:solidFill>
                <a:latin typeface="RVLAPS+ArialMT"/>
                <a:cs typeface="RVLAPS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RVLAPS+ArialMT"/>
                <a:cs typeface="RVLAPS+ArialMT"/>
              </a:rPr>
              <a:t> </a:t>
            </a:r>
            <a:r>
              <a:rPr sz="1000">
                <a:solidFill>
                  <a:srgbClr val="7F7F7F"/>
                </a:solidFill>
                <a:latin typeface="RVLAPS+ArialMT"/>
                <a:cs typeface="RVLAPS+ArialMT"/>
              </a:rPr>
              <a:t>6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27385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7550" y="552550"/>
            <a:ext cx="593659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13"/>
              </a:lnSpc>
              <a:spcBef>
                <a:spcPct val="0"/>
              </a:spcBef>
              <a:spcAft>
                <a:spcPct val="0"/>
              </a:spcAft>
            </a:pPr>
            <a:r>
              <a:rPr sz="2800" b="1" spc="-21" dirty="0">
                <a:solidFill>
                  <a:srgbClr val="376092"/>
                </a:solidFill>
                <a:latin typeface="Calibri"/>
                <a:cs typeface="Calibri"/>
              </a:rPr>
              <a:t>why</a:t>
            </a:r>
            <a:r>
              <a:rPr sz="2800" b="1" spc="-5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76092"/>
                </a:solidFill>
                <a:latin typeface="Calibri"/>
                <a:cs typeface="Calibri"/>
              </a:rPr>
              <a:t>„semantic</a:t>
            </a:r>
            <a:r>
              <a:rPr sz="2800" b="1" dirty="0" smtClean="0">
                <a:solidFill>
                  <a:srgbClr val="376092"/>
                </a:solidFill>
                <a:latin typeface="Calibri"/>
                <a:cs typeface="Calibri"/>
              </a:rPr>
              <a:t>“</a:t>
            </a:r>
            <a:r>
              <a:rPr lang="zh-CN" altLang="en-US" sz="2800" b="1" dirty="0" smtClean="0">
                <a:solidFill>
                  <a:srgbClr val="376092"/>
                </a:solidFill>
                <a:latin typeface="Calibri"/>
                <a:cs typeface="Calibri"/>
              </a:rPr>
              <a:t>为什么需要“语义”</a:t>
            </a:r>
            <a:endParaRPr sz="2800" b="1" dirty="0">
              <a:solidFill>
                <a:srgbClr val="376092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" y="1299607"/>
            <a:ext cx="569976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KQKPPS+ArialMT"/>
                <a:cs typeface="KQKPPS+ArialMT"/>
              </a:rPr>
              <a:t>•</a:t>
            </a:r>
            <a:r>
              <a:rPr sz="1800" spc="11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semantics is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 study of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meaning</a:t>
            </a:r>
            <a:r>
              <a:rPr lang="zh-CN" alt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语义是对意义的探寻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KQKPPS+ArialMT"/>
                <a:cs typeface="KQKPPS+ArialMT"/>
              </a:rPr>
              <a:t>•</a:t>
            </a:r>
            <a:r>
              <a:rPr sz="1800" spc="11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your data get more „meaning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“?</a:t>
            </a:r>
            <a:r>
              <a:rPr lang="zh-CN" alt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你的数据如何获得更多的意义？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990" y="2209817"/>
            <a:ext cx="8226269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„there is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added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of data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objects which</a:t>
            </a:r>
            <a:r>
              <a:rPr sz="1800" spc="1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8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based on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their relationship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“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</a:rPr>
              <a:t>基于关系和关联的数据对象，能够创造更大的价值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836" y="2796556"/>
            <a:ext cx="951534" cy="554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Thus </a:t>
            </a:r>
            <a:r>
              <a:rPr lang="zh-CN" alt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所以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..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836" y="3345196"/>
            <a:ext cx="7126556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KQKPPS+ArialMT"/>
                <a:cs typeface="KQKPPS+ArialMT"/>
              </a:rPr>
              <a:t>•</a:t>
            </a:r>
            <a:r>
              <a:rPr sz="1800" spc="11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focus on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those 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relationships</a:t>
            </a:r>
            <a:r>
              <a:rPr lang="zh-CN" alt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关注关联关系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KQKPPS+ArialMT"/>
                <a:cs typeface="KQKPPS+ArialMT"/>
              </a:rPr>
              <a:t>•</a:t>
            </a:r>
            <a:r>
              <a:rPr sz="1800" spc="11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treat them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as dedicated</a:t>
            </a:r>
            <a:r>
              <a:rPr sz="1800" spc="3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data 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objects</a:t>
            </a:r>
            <a:r>
              <a:rPr lang="zh-CN" alt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把它们当做专门的数据对象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>
              <a:lnSpc>
                <a:spcPts val="2159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KQKPPS+ArialMT"/>
                <a:cs typeface="KQKPPS+ArialMT"/>
              </a:rPr>
              <a:t>•</a:t>
            </a:r>
            <a:r>
              <a:rPr sz="1800" spc="11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give them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 name</a:t>
            </a:r>
            <a:r>
              <a:rPr sz="1800" spc="41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..</a:t>
            </a:r>
            <a:r>
              <a:rPr lang="zh-CN" alt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给他们命名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3836" y="4168410"/>
            <a:ext cx="6118784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KQKPPS+ArialMT"/>
                <a:cs typeface="KQKPPS+ArialMT"/>
              </a:rPr>
              <a:t>•</a:t>
            </a:r>
            <a:r>
              <a:rPr sz="1800" spc="11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make them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usable in</a:t>
            </a:r>
            <a:r>
              <a:rPr sz="18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your queries</a:t>
            </a:r>
            <a:r>
              <a:rPr sz="18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business </a:t>
            </a:r>
            <a:r>
              <a:rPr sz="1800" dirty="0" smtClean="0">
                <a:solidFill>
                  <a:srgbClr val="000000"/>
                </a:solidFill>
                <a:latin typeface="Calibri"/>
                <a:cs typeface="Calibri"/>
              </a:rPr>
              <a:t>logic</a:t>
            </a:r>
            <a:r>
              <a:rPr lang="zh-CN" alt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并且使它们可查询，可推理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4140" y="5934871"/>
            <a:ext cx="2857114" cy="13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02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17375E"/>
                </a:solidFill>
                <a:latin typeface="ABWOJC+EucrosiaUPC"/>
                <a:cs typeface="ABWOJC+EucrosiaUPC"/>
              </a:rPr>
              <a:t>semantic</a:t>
            </a:r>
            <a:r>
              <a:rPr sz="4000" spc="-117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4000" b="1">
                <a:solidFill>
                  <a:srgbClr val="6D6D6D"/>
                </a:solidFill>
                <a:latin typeface="CBKRHB+EucrosiaUPCBold"/>
                <a:cs typeface="CBKRHB+EucrosiaUPCBold"/>
              </a:rPr>
              <a:t>PDM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2076" y="6267088"/>
            <a:ext cx="3896983" cy="33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2"/>
              </a:lnSpc>
              <a:spcBef>
                <a:spcPct val="0"/>
              </a:spcBef>
              <a:spcAft>
                <a:spcPct val="0"/>
              </a:spcAft>
            </a:pPr>
            <a:r>
              <a:rPr sz="1000" spc="-30">
                <a:solidFill>
                  <a:srgbClr val="7F7F7F"/>
                </a:solidFill>
                <a:latin typeface="UHSITM+ArialMT"/>
                <a:cs typeface="UHSITM+ArialMT"/>
              </a:rPr>
              <a:t>Dr.</a:t>
            </a:r>
            <a:r>
              <a:rPr sz="1000" spc="-21">
                <a:solidFill>
                  <a:srgbClr val="7F7F7F"/>
                </a:solidFill>
                <a:latin typeface="UHSITM+ArialMT"/>
                <a:cs typeface="UHSITM+ArialMT"/>
              </a:rPr>
              <a:t> </a:t>
            </a:r>
            <a:r>
              <a:rPr sz="1000">
                <a:solidFill>
                  <a:srgbClr val="7F7F7F"/>
                </a:solidFill>
                <a:latin typeface="UHSITM+ArialMT"/>
                <a:cs typeface="UHSITM+ArialMT"/>
              </a:rPr>
              <a:t>Andreas Weber</a:t>
            </a:r>
            <a:r>
              <a:rPr sz="1000" spc="236">
                <a:solidFill>
                  <a:srgbClr val="7F7F7F"/>
                </a:solidFill>
                <a:latin typeface="UHSITM+ArialMT"/>
                <a:cs typeface="UHSITM+ArialMT"/>
              </a:rPr>
              <a:t> </a:t>
            </a:r>
            <a:r>
              <a:rPr sz="1000">
                <a:solidFill>
                  <a:srgbClr val="7F7F7F"/>
                </a:solidFill>
                <a:latin typeface="UHSITM+ArialMT"/>
                <a:cs typeface="UHSITM+ArialMT"/>
              </a:rPr>
              <a:t>|</a:t>
            </a:r>
            <a:r>
              <a:rPr sz="1000" spc="272">
                <a:solidFill>
                  <a:srgbClr val="7F7F7F"/>
                </a:solidFill>
                <a:latin typeface="UHSITM+ArialMT"/>
                <a:cs typeface="UHSITM+ArialMT"/>
              </a:rPr>
              <a:t> </a:t>
            </a:r>
            <a:r>
              <a:rPr sz="1000">
                <a:solidFill>
                  <a:srgbClr val="7F7F7F"/>
                </a:solidFill>
                <a:latin typeface="UHSITM+ArialMT"/>
                <a:cs typeface="UHSITM+ArialMT"/>
              </a:rPr>
              <a:t>semantic PDM</a:t>
            </a:r>
            <a:r>
              <a:rPr sz="1000" spc="10">
                <a:solidFill>
                  <a:srgbClr val="7F7F7F"/>
                </a:solidFill>
                <a:latin typeface="UHSITM+ArialMT"/>
                <a:cs typeface="UHSITM+ArialMT"/>
              </a:rPr>
              <a:t> </a:t>
            </a:r>
            <a:r>
              <a:rPr sz="1000">
                <a:solidFill>
                  <a:srgbClr val="7F7F7F"/>
                </a:solidFill>
                <a:latin typeface="UHSITM+ArialMT"/>
                <a:cs typeface="UHSITM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UHSITM+ArialMT"/>
                <a:cs typeface="UHSITM+ArialMT"/>
              </a:rPr>
              <a:t> </a:t>
            </a:r>
            <a:r>
              <a:rPr sz="1000">
                <a:solidFill>
                  <a:srgbClr val="7F7F7F"/>
                </a:solidFill>
                <a:latin typeface="UHSITM+ArialMT"/>
                <a:cs typeface="UHSITM+ArialMT"/>
              </a:rPr>
              <a:t>26.04.2016</a:t>
            </a:r>
            <a:r>
              <a:rPr sz="1000" spc="253">
                <a:solidFill>
                  <a:srgbClr val="7F7F7F"/>
                </a:solidFill>
                <a:latin typeface="UHSITM+ArialMT"/>
                <a:cs typeface="UHSITM+ArialMT"/>
              </a:rPr>
              <a:t> </a:t>
            </a:r>
            <a:r>
              <a:rPr sz="1000">
                <a:solidFill>
                  <a:srgbClr val="7F7F7F"/>
                </a:solidFill>
                <a:latin typeface="UHSITM+ArialMT"/>
                <a:cs typeface="UHSITM+ArialMT"/>
              </a:rPr>
              <a:t>|</a:t>
            </a:r>
            <a:r>
              <a:rPr sz="1000" spc="277">
                <a:solidFill>
                  <a:srgbClr val="7F7F7F"/>
                </a:solidFill>
                <a:latin typeface="UHSITM+ArialMT"/>
                <a:cs typeface="UHSITM+ArialMT"/>
              </a:rPr>
              <a:t> </a:t>
            </a:r>
            <a:r>
              <a:rPr sz="1000">
                <a:solidFill>
                  <a:srgbClr val="7F7F7F"/>
                </a:solidFill>
                <a:latin typeface="UHSITM+ArialMT"/>
                <a:cs typeface="UHSITM+ArialMT"/>
              </a:rPr>
              <a:t>page</a:t>
            </a:r>
            <a:r>
              <a:rPr sz="1000" spc="-14">
                <a:solidFill>
                  <a:srgbClr val="7F7F7F"/>
                </a:solidFill>
                <a:latin typeface="UHSITM+ArialMT"/>
                <a:cs typeface="UHSITM+ArialMT"/>
              </a:rPr>
              <a:t> </a:t>
            </a:r>
            <a:r>
              <a:rPr sz="1000">
                <a:solidFill>
                  <a:srgbClr val="7F7F7F"/>
                </a:solidFill>
                <a:latin typeface="UHSITM+ArialMT"/>
                <a:cs typeface="UHSITM+ArialMT"/>
              </a:rPr>
              <a:t>7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9.04.15"/>
  <p:tag name="AS_TITLE" val="Aspose.Slides for .NET 4.0 Client Profile"/>
  <p:tag name="AS_VERSION" val="1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1757</Words>
  <Application>Microsoft Office PowerPoint</Application>
  <PresentationFormat>全屏显示(4:3)</PresentationFormat>
  <Paragraphs>313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106</vt:i4>
      </vt:variant>
      <vt:variant>
        <vt:lpstr>主题</vt:lpstr>
      </vt:variant>
      <vt:variant>
        <vt:i4>30</vt:i4>
      </vt:variant>
      <vt:variant>
        <vt:lpstr>幻灯片标题</vt:lpstr>
      </vt:variant>
      <vt:variant>
        <vt:i4>34</vt:i4>
      </vt:variant>
    </vt:vector>
  </HeadingPairs>
  <TitlesOfParts>
    <vt:vector size="170" baseType="lpstr">
      <vt:lpstr>Arial</vt:lpstr>
      <vt:lpstr>宋体</vt:lpstr>
      <vt:lpstr>OCANHT+ArialMT</vt:lpstr>
      <vt:lpstr>OGINTT+ArialMT</vt:lpstr>
      <vt:lpstr>ISNGON+EucrosiaUPCBold</vt:lpstr>
      <vt:lpstr>QRWUPU+EucrosiaUPCBold</vt:lpstr>
      <vt:lpstr>QKJVLM+ArialMT</vt:lpstr>
      <vt:lpstr>VGVCRD+ArialMT</vt:lpstr>
      <vt:lpstr>UOTPTB+EucrosiaUPCBold</vt:lpstr>
      <vt:lpstr>CRKFRI+EucrosiaUPC</vt:lpstr>
      <vt:lpstr>EDSTWJ+EucrosiaUPCBold</vt:lpstr>
      <vt:lpstr>GIFHGE+ArialMT</vt:lpstr>
      <vt:lpstr>FAQAGM+ArialMT</vt:lpstr>
      <vt:lpstr>CMRVME+EucrosiaUPCBold</vt:lpstr>
      <vt:lpstr>NWMNBQ+ArialMT</vt:lpstr>
      <vt:lpstr>ENKMSA+ArialMT</vt:lpstr>
      <vt:lpstr>QGRFRO+ArialMT</vt:lpstr>
      <vt:lpstr>KUDWKR+EucrosiaUPCBold</vt:lpstr>
      <vt:lpstr>UHSITM+ArialMT</vt:lpstr>
      <vt:lpstr>PUCREK+Arial-BoldMT</vt:lpstr>
      <vt:lpstr>POINLD+EucrosiaUPCBold</vt:lpstr>
      <vt:lpstr>MNKLJT+EucrosiaUPC</vt:lpstr>
      <vt:lpstr>CATDMA+ArialMT</vt:lpstr>
      <vt:lpstr>CEOGEH+ArialMT</vt:lpstr>
      <vt:lpstr>CNADOV+Arial-BoldMT</vt:lpstr>
      <vt:lpstr>AQERUK+EucrosiaUPC</vt:lpstr>
      <vt:lpstr>WUSSJE+EucrosiaUPCBold</vt:lpstr>
      <vt:lpstr>QNBUQB+EucrosiaUPCBold</vt:lpstr>
      <vt:lpstr>UEOFEP+EucrosiaUPC</vt:lpstr>
      <vt:lpstr>PWPWTH+ArialMT</vt:lpstr>
      <vt:lpstr>EHVPCM+EucrosiaUPCBold</vt:lpstr>
      <vt:lpstr>JEDOCQ+EucrosiaUPCBold</vt:lpstr>
      <vt:lpstr>NGCUPH+EucrosiaUPC</vt:lpstr>
      <vt:lpstr>GUSQKR+ArialMT</vt:lpstr>
      <vt:lpstr>Calibri</vt:lpstr>
      <vt:lpstr>JHBPCV+ArialMT</vt:lpstr>
      <vt:lpstr>KQKPPS+ArialMT</vt:lpstr>
      <vt:lpstr>DRSNVS+EucrosiaUPC</vt:lpstr>
      <vt:lpstr>PGURFE+ArialMT</vt:lpstr>
      <vt:lpstr>BSGVQD+EucrosiaUPC</vt:lpstr>
      <vt:lpstr>VOHPTT+EucrosiaUPC</vt:lpstr>
      <vt:lpstr>WFGROA+ArialMT</vt:lpstr>
      <vt:lpstr>ELQLIK+EucrosiaUPCBold</vt:lpstr>
      <vt:lpstr>WDFPDU+EucrosiaUPC</vt:lpstr>
      <vt:lpstr>NKQANB+EucrosiaUPCBold</vt:lpstr>
      <vt:lpstr>TFIEWN+EucrosiaUPC</vt:lpstr>
      <vt:lpstr>DWSNNH+ArialMT</vt:lpstr>
      <vt:lpstr>RVLAPS+ArialMT</vt:lpstr>
      <vt:lpstr>LNEQKA+ArialMT</vt:lpstr>
      <vt:lpstr>RUTDUC+EucrosiaUPC</vt:lpstr>
      <vt:lpstr>ABWOJC+EucrosiaUPC</vt:lpstr>
      <vt:lpstr>EFVRHU+EucrosiaUPCBold</vt:lpstr>
      <vt:lpstr>LNMLOT+ArialMT</vt:lpstr>
      <vt:lpstr>BDKETG+ArialMT</vt:lpstr>
      <vt:lpstr>DMINLQ+EucrosiaUPC</vt:lpstr>
      <vt:lpstr>BTOHBF+EucrosiaUPC</vt:lpstr>
      <vt:lpstr>GKNRTM+ArialMT</vt:lpstr>
      <vt:lpstr>NCJIUN+EucrosiaUPCBold</vt:lpstr>
      <vt:lpstr>Times New Roman</vt:lpstr>
      <vt:lpstr>ITRFBQ+ArialMT</vt:lpstr>
      <vt:lpstr>GCTUSN+EucrosiaUPCBold</vt:lpstr>
      <vt:lpstr>BUKANW+EucrosiaUPC</vt:lpstr>
      <vt:lpstr>WSDVLE+EucrosiaUPCBold</vt:lpstr>
      <vt:lpstr>LJDGEA+EucrosiaUPCBold</vt:lpstr>
      <vt:lpstr>BHLVWU+ArialMT</vt:lpstr>
      <vt:lpstr>BQWMJE+ArialMT</vt:lpstr>
      <vt:lpstr>AAIEBN+EucrosiaUPCBold</vt:lpstr>
      <vt:lpstr>AKSOOD+Arial-BoldMT</vt:lpstr>
      <vt:lpstr>LIALSO+EucrosiaUPC</vt:lpstr>
      <vt:lpstr>AWGPET+EucrosiaUPCBold</vt:lpstr>
      <vt:lpstr>OPTLID+ArialMT</vt:lpstr>
      <vt:lpstr>JBFJSV+ArialMT</vt:lpstr>
      <vt:lpstr>KGUJBA+EucrosiaUPC</vt:lpstr>
      <vt:lpstr>GATBRR+EucrosiaUPCBold</vt:lpstr>
      <vt:lpstr>VKPCVI+EucrosiaUPC</vt:lpstr>
      <vt:lpstr>HCKJDN+ArialMT</vt:lpstr>
      <vt:lpstr>EUUQWO+ArialMT</vt:lpstr>
      <vt:lpstr>UHGTGF+EucrosiaUPC</vt:lpstr>
      <vt:lpstr>UURULU+EucrosiaUPC</vt:lpstr>
      <vt:lpstr>UKPADR+EucrosiaUPCBold</vt:lpstr>
      <vt:lpstr>AMGISR+ArialMT</vt:lpstr>
      <vt:lpstr>TMOODA+EucrosiaUPCBold</vt:lpstr>
      <vt:lpstr>ANISIF+ArialMT</vt:lpstr>
      <vt:lpstr>IIVHSK+EucrosiaUPCBold</vt:lpstr>
      <vt:lpstr>IARTKN+EucrosiaUPC</vt:lpstr>
      <vt:lpstr>PAMMSH+EucrosiaUPCBold</vt:lpstr>
      <vt:lpstr>UKOHJS+ArialMT</vt:lpstr>
      <vt:lpstr>PALVUM+ArialMT</vt:lpstr>
      <vt:lpstr>SEJJDH+EucrosiaUPC</vt:lpstr>
      <vt:lpstr>BAAPIS+EucrosiaUPC</vt:lpstr>
      <vt:lpstr>TKSROT+EucrosiaUPC</vt:lpstr>
      <vt:lpstr>EFRPCC+EucrosiaUPCBold</vt:lpstr>
      <vt:lpstr>CEPGAW+ArialMT</vt:lpstr>
      <vt:lpstr>KTEDPQ+ArialMT</vt:lpstr>
      <vt:lpstr>VIFFVP+EucrosiaUPC</vt:lpstr>
      <vt:lpstr>ESOPVE+EucrosiaUPC</vt:lpstr>
      <vt:lpstr>PDRANT+EucrosiaUPCBold</vt:lpstr>
      <vt:lpstr>RECVEL+Arial-BoldMT</vt:lpstr>
      <vt:lpstr>CBKRHB+EucrosiaUPCBold</vt:lpstr>
      <vt:lpstr>GCRPJP+EucrosiaUPC</vt:lpstr>
      <vt:lpstr>GBVERL+EucrosiaUPC</vt:lpstr>
      <vt:lpstr>QJTUGI+EucrosiaUPC</vt:lpstr>
      <vt:lpstr>LALUDF+EucrosiaUPCBold</vt:lpstr>
      <vt:lpstr>TRKWEO+ArialMT</vt:lpstr>
      <vt:lpstr>LULTJT+ArialMT</vt:lpstr>
      <vt:lpstr>WKUVJB+ArialMT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HLT-B113</dc:creator>
  <cp:lastModifiedBy>未定义</cp:lastModifiedBy>
  <cp:revision>13</cp:revision>
  <cp:lastPrinted>2019-07-04T21:58:01Z</cp:lastPrinted>
  <dcterms:created xsi:type="dcterms:W3CDTF">2019-07-04T13:58:01Z</dcterms:created>
  <dcterms:modified xsi:type="dcterms:W3CDTF">2019-07-25T14:45:31Z</dcterms:modified>
</cp:coreProperties>
</file>