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10691813" cy="7559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002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3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tm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14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5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6900" y="5943600"/>
            <a:ext cx="901700" cy="6096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47200" y="6032500"/>
            <a:ext cx="1016000" cy="4699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749300"/>
            <a:ext cx="10692000" cy="6057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153400" y="6362700"/>
            <a:ext cx="977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439" dirty="0" smtClean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GraphAware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18600" y="6388100"/>
            <a:ext cx="25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82" dirty="0" smtClean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®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39800" y="2908300"/>
            <a:ext cx="7685822" cy="33162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/>
            </a:pPr>
            <a:r>
              <a:rPr lang="en-US" altLang="zh-CN" sz="4398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43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Boston</a:t>
            </a:r>
            <a:r>
              <a:rPr lang="en-US" altLang="zh-CN" sz="43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Scientiﬁc</a:t>
            </a:r>
            <a:r>
              <a:rPr lang="en-US" altLang="zh-CN" sz="43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Improves</a:t>
            </a:r>
          </a:p>
          <a:p>
            <a:pPr>
              <a:lnSpc>
                <a:spcPts val="5300"/>
              </a:lnSpc>
              <a:tabLst/>
            </a:pPr>
            <a:r>
              <a:rPr lang="en-US" altLang="zh-CN" sz="4398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Manufacturing</a:t>
            </a:r>
            <a:r>
              <a:rPr lang="en-US" altLang="zh-CN" sz="43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Quality</a:t>
            </a:r>
            <a:r>
              <a:rPr lang="en-US" altLang="zh-CN" sz="43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</a:p>
          <a:p>
            <a:pPr>
              <a:lnSpc>
                <a:spcPts val="5300"/>
              </a:lnSpc>
              <a:tabLst/>
            </a:pPr>
            <a:r>
              <a:rPr lang="en-US" altLang="zh-CN" sz="4398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43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8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Analytics</a:t>
            </a:r>
          </a:p>
          <a:p>
            <a:pPr>
              <a:lnSpc>
                <a:spcPts val="5300"/>
              </a:lnSpc>
              <a:tabLst/>
            </a:pPr>
            <a:r>
              <a:rPr lang="zh-CN" altLang="en-US" sz="4398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波士顿科学公司使用图数据库</a:t>
            </a:r>
            <a:endParaRPr lang="en-US" altLang="zh-CN" sz="4398" b="1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5300"/>
              </a:lnSpc>
              <a:tabLst/>
            </a:pPr>
            <a:r>
              <a:rPr lang="zh-CN" altLang="en-US" sz="4398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提升制造质量管理</a:t>
            </a:r>
            <a:endParaRPr lang="en-US" altLang="zh-CN" sz="4398" b="1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865971"/>
            <a:ext cx="10694799" cy="6038066"/>
          </a:xfrm>
          <a:custGeom>
            <a:avLst/>
            <a:gdLst>
              <a:gd name="connsiteX0" fmla="*/ 0 w 10694799"/>
              <a:gd name="connsiteY0" fmla="*/ 0 h 6038066"/>
              <a:gd name="connsiteX1" fmla="*/ 10694799 w 10694799"/>
              <a:gd name="connsiteY1" fmla="*/ 0 h 6038066"/>
              <a:gd name="connsiteX2" fmla="*/ 10694799 w 10694799"/>
              <a:gd name="connsiteY2" fmla="*/ 6038066 h 6038066"/>
              <a:gd name="connsiteX3" fmla="*/ 0 w 10694799"/>
              <a:gd name="connsiteY3" fmla="*/ 6038066 h 6038066"/>
              <a:gd name="connsiteX4" fmla="*/ 0 w 10694799"/>
              <a:gd name="connsiteY4" fmla="*/ 0 h 6038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94799" h="6038066">
                <a:moveTo>
                  <a:pt x="0" y="0"/>
                </a:moveTo>
                <a:lnTo>
                  <a:pt x="10694799" y="0"/>
                </a:lnTo>
                <a:lnTo>
                  <a:pt x="10694799" y="6038066"/>
                </a:lnTo>
                <a:lnTo>
                  <a:pt x="0" y="603806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5689600"/>
            <a:ext cx="1638300" cy="1003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2692400"/>
            <a:ext cx="2171700" cy="21717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26600" y="5867400"/>
            <a:ext cx="3429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96400" y="6286500"/>
            <a:ext cx="990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54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GraphAware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14400" y="3149600"/>
            <a:ext cx="508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92200" y="3086100"/>
            <a:ext cx="6585136" cy="10849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decreased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minutes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10-55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seconds</a:t>
            </a:r>
            <a:r>
              <a:rPr lang="zh-CN" altLang="en-US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缩短查询时间</a:t>
            </a:r>
            <a:endParaRPr lang="en-US" altLang="zh-CN" sz="1671" b="1" dirty="0" smtClean="0">
              <a:solidFill>
                <a:srgbClr val="812C7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Streamlines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整合流程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0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Enhances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overall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eﬃciency</a:t>
            </a:r>
            <a:r>
              <a:rPr lang="zh-CN" altLang="en-US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提高整体效率</a:t>
            </a:r>
            <a:endParaRPr lang="en-US" altLang="zh-CN" sz="1671" b="1" dirty="0" smtClean="0">
              <a:solidFill>
                <a:srgbClr val="812C7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927100" y="1231900"/>
            <a:ext cx="7763407" cy="7899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Graphs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Value:</a:t>
            </a:r>
            <a:r>
              <a:rPr lang="zh-CN" altLang="en-US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图技术的业务价值</a:t>
            </a:r>
            <a:endParaRPr lang="en-US" altLang="zh-CN" sz="2990" b="1" dirty="0" smtClean="0">
              <a:solidFill>
                <a:srgbClr val="286AA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lang="zh-CN" altLang="en-US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效率</a:t>
            </a:r>
            <a:endParaRPr lang="en-US" altLang="zh-CN" sz="2990" b="1" dirty="0" smtClean="0">
              <a:solidFill>
                <a:srgbClr val="286AA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0261600" y="6324600"/>
            <a:ext cx="25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87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65500"/>
            <a:ext cx="10694799" cy="6038066"/>
          </a:xfrm>
          <a:custGeom>
            <a:avLst/>
            <a:gdLst>
              <a:gd name="connsiteX0" fmla="*/ 0 w 10694799"/>
              <a:gd name="connsiteY0" fmla="*/ 0 h 6038066"/>
              <a:gd name="connsiteX1" fmla="*/ 10694799 w 10694799"/>
              <a:gd name="connsiteY1" fmla="*/ 0 h 6038066"/>
              <a:gd name="connsiteX2" fmla="*/ 10694799 w 10694799"/>
              <a:gd name="connsiteY2" fmla="*/ 6038066 h 6038066"/>
              <a:gd name="connsiteX3" fmla="*/ 0 w 10694799"/>
              <a:gd name="connsiteY3" fmla="*/ 6038066 h 6038066"/>
              <a:gd name="connsiteX4" fmla="*/ 0 w 10694799"/>
              <a:gd name="connsiteY4" fmla="*/ 0 h 6038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94799" h="6038066">
                <a:moveTo>
                  <a:pt x="0" y="0"/>
                </a:moveTo>
                <a:lnTo>
                  <a:pt x="10694799" y="0"/>
                </a:lnTo>
                <a:lnTo>
                  <a:pt x="10694799" y="6038066"/>
                </a:lnTo>
                <a:lnTo>
                  <a:pt x="0" y="603806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5689600"/>
            <a:ext cx="1638300" cy="1003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7700" y="1943100"/>
            <a:ext cx="3848100" cy="3683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26600" y="5867400"/>
            <a:ext cx="3429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96400" y="6286500"/>
            <a:ext cx="990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54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GraphAware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14400" y="3517900"/>
            <a:ext cx="508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92200" y="3492500"/>
            <a:ext cx="2818079" cy="143116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Simplicity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简单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67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Explainability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可解释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Whiteboard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friendly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白板友好性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Accessibility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数据可及性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914400" y="1270000"/>
            <a:ext cx="6865726" cy="181588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Graphs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zh-CN" altLang="en-US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增加业务价值</a:t>
            </a:r>
            <a:endParaRPr lang="en-US" altLang="zh-CN" sz="2990" b="1" dirty="0" smtClean="0">
              <a:solidFill>
                <a:srgbClr val="286AA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Largest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added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non-functional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areas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非功能领域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 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261600" y="6324600"/>
            <a:ext cx="25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87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65500"/>
            <a:ext cx="10694799" cy="6038066"/>
          </a:xfrm>
          <a:custGeom>
            <a:avLst/>
            <a:gdLst>
              <a:gd name="connsiteX0" fmla="*/ 0 w 10694799"/>
              <a:gd name="connsiteY0" fmla="*/ 0 h 6038066"/>
              <a:gd name="connsiteX1" fmla="*/ 10694799 w 10694799"/>
              <a:gd name="connsiteY1" fmla="*/ 0 h 6038066"/>
              <a:gd name="connsiteX2" fmla="*/ 10694799 w 10694799"/>
              <a:gd name="connsiteY2" fmla="*/ 6038066 h 6038066"/>
              <a:gd name="connsiteX3" fmla="*/ 0 w 10694799"/>
              <a:gd name="connsiteY3" fmla="*/ 6038066 h 6038066"/>
              <a:gd name="connsiteX4" fmla="*/ 0 w 10694799"/>
              <a:gd name="connsiteY4" fmla="*/ 0 h 6038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94799" h="6038066">
                <a:moveTo>
                  <a:pt x="0" y="0"/>
                </a:moveTo>
                <a:lnTo>
                  <a:pt x="10694799" y="0"/>
                </a:lnTo>
                <a:lnTo>
                  <a:pt x="10694799" y="6038066"/>
                </a:lnTo>
                <a:lnTo>
                  <a:pt x="0" y="603806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5689600"/>
            <a:ext cx="1638300" cy="1003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2527300"/>
            <a:ext cx="3835400" cy="2755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26600" y="5867400"/>
            <a:ext cx="3429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96400" y="6286500"/>
            <a:ext cx="990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54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GraphAware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14400" y="3695700"/>
            <a:ext cx="508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92200" y="3683000"/>
            <a:ext cx="50038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quintillion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bytes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daily,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accelerating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90%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world’s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generated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years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14400" y="1282700"/>
            <a:ext cx="5237011" cy="213648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Graphs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Value: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Accessibility</a:t>
            </a:r>
            <a:r>
              <a:rPr lang="zh-CN" altLang="en-US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数据可及能力</a:t>
            </a:r>
            <a:endParaRPr lang="en-US" altLang="zh-CN" sz="2990" b="1" dirty="0" smtClean="0">
              <a:solidFill>
                <a:srgbClr val="286AA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Estimates: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261600" y="6324600"/>
            <a:ext cx="25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87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65500"/>
            <a:ext cx="10694799" cy="6038066"/>
          </a:xfrm>
          <a:custGeom>
            <a:avLst/>
            <a:gdLst>
              <a:gd name="connsiteX0" fmla="*/ 0 w 10694799"/>
              <a:gd name="connsiteY0" fmla="*/ 0 h 6038066"/>
              <a:gd name="connsiteX1" fmla="*/ 10694799 w 10694799"/>
              <a:gd name="connsiteY1" fmla="*/ 0 h 6038066"/>
              <a:gd name="connsiteX2" fmla="*/ 10694799 w 10694799"/>
              <a:gd name="connsiteY2" fmla="*/ 6038066 h 6038066"/>
              <a:gd name="connsiteX3" fmla="*/ 0 w 10694799"/>
              <a:gd name="connsiteY3" fmla="*/ 6038066 h 6038066"/>
              <a:gd name="connsiteX4" fmla="*/ 0 w 10694799"/>
              <a:gd name="connsiteY4" fmla="*/ 0 h 6038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94799" h="6038066">
                <a:moveTo>
                  <a:pt x="0" y="0"/>
                </a:moveTo>
                <a:lnTo>
                  <a:pt x="10694799" y="0"/>
                </a:lnTo>
                <a:lnTo>
                  <a:pt x="10694799" y="6038066"/>
                </a:lnTo>
                <a:lnTo>
                  <a:pt x="0" y="603806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5689600"/>
            <a:ext cx="1638300" cy="1003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6500" y="2882900"/>
            <a:ext cx="6553200" cy="18034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26600" y="5867400"/>
            <a:ext cx="3429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96400" y="6286500"/>
            <a:ext cx="990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54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GraphAware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14400" y="2997200"/>
            <a:ext cx="1752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Everyone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3568700"/>
            <a:ext cx="2540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competitive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advantage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going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14400" y="4064000"/>
            <a:ext cx="1546898" cy="5334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wisdom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</a:p>
          <a:p>
            <a:pPr>
              <a:lnSpc>
                <a:spcPts val="1900"/>
              </a:lnSpc>
              <a:tabLst/>
            </a:pPr>
            <a:endParaRPr lang="en-US" altLang="zh-CN" sz="1671" b="1" dirty="0" smtClean="0">
              <a:solidFill>
                <a:srgbClr val="812C7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927100" y="1231900"/>
            <a:ext cx="49657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Graphs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Value: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Accessibility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261600" y="6324600"/>
            <a:ext cx="25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87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®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02906" y="256063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22106" y="256063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42100" y="256063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知识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60506" y="256063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经验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07500" y="256063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智慧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65500"/>
            <a:ext cx="10694799" cy="6038066"/>
          </a:xfrm>
          <a:custGeom>
            <a:avLst/>
            <a:gdLst>
              <a:gd name="connsiteX0" fmla="*/ 0 w 10694799"/>
              <a:gd name="connsiteY0" fmla="*/ 0 h 6038066"/>
              <a:gd name="connsiteX1" fmla="*/ 10694799 w 10694799"/>
              <a:gd name="connsiteY1" fmla="*/ 0 h 6038066"/>
              <a:gd name="connsiteX2" fmla="*/ 10694799 w 10694799"/>
              <a:gd name="connsiteY2" fmla="*/ 6038066 h 6038066"/>
              <a:gd name="connsiteX3" fmla="*/ 0 w 10694799"/>
              <a:gd name="connsiteY3" fmla="*/ 6038066 h 6038066"/>
              <a:gd name="connsiteX4" fmla="*/ 0 w 10694799"/>
              <a:gd name="connsiteY4" fmla="*/ 0 h 6038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94799" h="6038066">
                <a:moveTo>
                  <a:pt x="0" y="0"/>
                </a:moveTo>
                <a:lnTo>
                  <a:pt x="10694799" y="0"/>
                </a:lnTo>
                <a:lnTo>
                  <a:pt x="10694799" y="6038066"/>
                </a:lnTo>
                <a:lnTo>
                  <a:pt x="0" y="603806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5689600"/>
            <a:ext cx="1638300" cy="1003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6700" y="2159000"/>
            <a:ext cx="4838700" cy="3238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26600" y="5867400"/>
            <a:ext cx="3429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96400" y="6286500"/>
            <a:ext cx="990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54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GraphAware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14400" y="3251200"/>
            <a:ext cx="508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92200" y="3238500"/>
            <a:ext cx="2805906" cy="11233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Shortest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最短路径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距离长度变量查询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927100" y="1231900"/>
            <a:ext cx="4685642" cy="7899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Graphs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Value: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Capabilities</a:t>
            </a:r>
            <a:r>
              <a:rPr lang="zh-CN" altLang="en-US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新功能</a:t>
            </a:r>
            <a:endParaRPr lang="en-US" altLang="zh-CN" sz="2990" b="1" dirty="0" smtClean="0">
              <a:solidFill>
                <a:srgbClr val="286AA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0261600" y="6324600"/>
            <a:ext cx="25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87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65500"/>
            <a:ext cx="10694799" cy="6038066"/>
          </a:xfrm>
          <a:custGeom>
            <a:avLst/>
            <a:gdLst>
              <a:gd name="connsiteX0" fmla="*/ 0 w 10694799"/>
              <a:gd name="connsiteY0" fmla="*/ 0 h 6038066"/>
              <a:gd name="connsiteX1" fmla="*/ 10694799 w 10694799"/>
              <a:gd name="connsiteY1" fmla="*/ 0 h 6038066"/>
              <a:gd name="connsiteX2" fmla="*/ 10694799 w 10694799"/>
              <a:gd name="connsiteY2" fmla="*/ 6038066 h 6038066"/>
              <a:gd name="connsiteX3" fmla="*/ 0 w 10694799"/>
              <a:gd name="connsiteY3" fmla="*/ 6038066 h 6038066"/>
              <a:gd name="connsiteX4" fmla="*/ 0 w 10694799"/>
              <a:gd name="connsiteY4" fmla="*/ 0 h 6038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94799" h="6038066">
                <a:moveTo>
                  <a:pt x="0" y="0"/>
                </a:moveTo>
                <a:lnTo>
                  <a:pt x="10694799" y="0"/>
                </a:lnTo>
                <a:lnTo>
                  <a:pt x="10694799" y="6038066"/>
                </a:lnTo>
                <a:lnTo>
                  <a:pt x="0" y="603806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600" y="2273300"/>
            <a:ext cx="9220200" cy="30226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00" y="5689600"/>
            <a:ext cx="1638300" cy="10033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26600" y="5867400"/>
            <a:ext cx="3429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96400" y="6286500"/>
            <a:ext cx="990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54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GraphAware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1219200"/>
            <a:ext cx="5227393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Shortest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Path: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Cypher</a:t>
            </a:r>
            <a:r>
              <a:rPr lang="zh-CN" altLang="en-US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最短路径</a:t>
            </a:r>
            <a:endParaRPr lang="en-US" altLang="zh-CN" sz="2990" b="1" dirty="0" smtClean="0">
              <a:solidFill>
                <a:srgbClr val="286AA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0261600" y="6324600"/>
            <a:ext cx="25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87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89771"/>
            <a:ext cx="10694799" cy="6038066"/>
          </a:xfrm>
          <a:custGeom>
            <a:avLst/>
            <a:gdLst>
              <a:gd name="connsiteX0" fmla="*/ 0 w 10694799"/>
              <a:gd name="connsiteY0" fmla="*/ 0 h 6038066"/>
              <a:gd name="connsiteX1" fmla="*/ 10694799 w 10694799"/>
              <a:gd name="connsiteY1" fmla="*/ 0 h 6038066"/>
              <a:gd name="connsiteX2" fmla="*/ 10694799 w 10694799"/>
              <a:gd name="connsiteY2" fmla="*/ 6038066 h 6038066"/>
              <a:gd name="connsiteX3" fmla="*/ 0 w 10694799"/>
              <a:gd name="connsiteY3" fmla="*/ 6038066 h 6038066"/>
              <a:gd name="connsiteX4" fmla="*/ 0 w 10694799"/>
              <a:gd name="connsiteY4" fmla="*/ 0 h 6038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94799" h="6038066">
                <a:moveTo>
                  <a:pt x="0" y="0"/>
                </a:moveTo>
                <a:lnTo>
                  <a:pt x="10694799" y="0"/>
                </a:lnTo>
                <a:lnTo>
                  <a:pt x="10694799" y="6038066"/>
                </a:lnTo>
                <a:lnTo>
                  <a:pt x="0" y="603806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900" y="2501900"/>
            <a:ext cx="4279900" cy="31115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00" y="5689600"/>
            <a:ext cx="1638300" cy="10033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5900" y="2514600"/>
            <a:ext cx="4762500" cy="25400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26600" y="5867400"/>
            <a:ext cx="3429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96400" y="6286500"/>
            <a:ext cx="990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54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GraphAware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1981200"/>
            <a:ext cx="4098879" cy="2513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Links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failures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质量问题直接的关联性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927100" y="1219200"/>
            <a:ext cx="6729406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Boston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Scientific: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Shortest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zh-CN" altLang="en-US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最短路径</a:t>
            </a:r>
            <a:endParaRPr lang="en-US" altLang="zh-CN" sz="2990" b="1" dirty="0" smtClean="0">
              <a:solidFill>
                <a:srgbClr val="286AA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0261600" y="6324600"/>
            <a:ext cx="25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87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65500"/>
            <a:ext cx="10694799" cy="6038066"/>
          </a:xfrm>
          <a:custGeom>
            <a:avLst/>
            <a:gdLst>
              <a:gd name="connsiteX0" fmla="*/ 0 w 10694799"/>
              <a:gd name="connsiteY0" fmla="*/ 0 h 6038066"/>
              <a:gd name="connsiteX1" fmla="*/ 10694799 w 10694799"/>
              <a:gd name="connsiteY1" fmla="*/ 0 h 6038066"/>
              <a:gd name="connsiteX2" fmla="*/ 10694799 w 10694799"/>
              <a:gd name="connsiteY2" fmla="*/ 6038066 h 6038066"/>
              <a:gd name="connsiteX3" fmla="*/ 0 w 10694799"/>
              <a:gd name="connsiteY3" fmla="*/ 6038066 h 6038066"/>
              <a:gd name="connsiteX4" fmla="*/ 0 w 10694799"/>
              <a:gd name="connsiteY4" fmla="*/ 0 h 6038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94799" h="6038066">
                <a:moveTo>
                  <a:pt x="0" y="0"/>
                </a:moveTo>
                <a:lnTo>
                  <a:pt x="10694799" y="0"/>
                </a:lnTo>
                <a:lnTo>
                  <a:pt x="10694799" y="6038066"/>
                </a:lnTo>
                <a:lnTo>
                  <a:pt x="0" y="603806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5689600"/>
            <a:ext cx="1638300" cy="1003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6200" y="990600"/>
            <a:ext cx="5854700" cy="5422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26600" y="5867400"/>
            <a:ext cx="3429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96400" y="6286500"/>
            <a:ext cx="990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54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GraphAware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261600" y="6324600"/>
            <a:ext cx="25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87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1" y="1549400"/>
            <a:ext cx="1916906" cy="16106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Looking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patterns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lead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scary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graphs…</a:t>
            </a:r>
          </a:p>
          <a:p>
            <a:pPr>
              <a:lnSpc>
                <a:spcPts val="2100"/>
              </a:lnSpc>
              <a:tabLst/>
            </a:pP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查看（质量问题发生的）模式特征，会导致恐怖的网状图结构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65500"/>
            <a:ext cx="10694799" cy="6038066"/>
          </a:xfrm>
          <a:custGeom>
            <a:avLst/>
            <a:gdLst>
              <a:gd name="connsiteX0" fmla="*/ 0 w 10694799"/>
              <a:gd name="connsiteY0" fmla="*/ 0 h 6038066"/>
              <a:gd name="connsiteX1" fmla="*/ 10694799 w 10694799"/>
              <a:gd name="connsiteY1" fmla="*/ 0 h 6038066"/>
              <a:gd name="connsiteX2" fmla="*/ 10694799 w 10694799"/>
              <a:gd name="connsiteY2" fmla="*/ 6038066 h 6038066"/>
              <a:gd name="connsiteX3" fmla="*/ 0 w 10694799"/>
              <a:gd name="connsiteY3" fmla="*/ 6038066 h 6038066"/>
              <a:gd name="connsiteX4" fmla="*/ 0 w 10694799"/>
              <a:gd name="connsiteY4" fmla="*/ 0 h 6038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94799" h="6038066">
                <a:moveTo>
                  <a:pt x="0" y="0"/>
                </a:moveTo>
                <a:lnTo>
                  <a:pt x="10694799" y="0"/>
                </a:lnTo>
                <a:lnTo>
                  <a:pt x="10694799" y="6038066"/>
                </a:lnTo>
                <a:lnTo>
                  <a:pt x="0" y="603806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5689600"/>
            <a:ext cx="1638300" cy="1003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3900" y="3429000"/>
            <a:ext cx="3200400" cy="21717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6200" y="2984500"/>
            <a:ext cx="2641600" cy="26924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26600" y="5867400"/>
            <a:ext cx="3429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1498600" y="4826000"/>
            <a:ext cx="546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Score</a:t>
            </a:r>
          </a:p>
        </p:txBody>
      </p:sp>
      <p:sp>
        <p:nvSpPr>
          <p:cNvPr id="7" name="TextBox 1"/>
          <p:cNvSpPr txBox="1"/>
          <p:nvPr/>
        </p:nvSpPr>
        <p:spPr>
          <a:xfrm rot="16200000">
            <a:off x="5892800" y="5041900"/>
            <a:ext cx="546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Score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296400" y="6286500"/>
            <a:ext cx="990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54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GraphAware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01700" y="2095500"/>
            <a:ext cx="508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92200" y="2019300"/>
            <a:ext cx="5639364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batch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(node)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“score”</a:t>
            </a:r>
            <a:r>
              <a:rPr lang="zh-CN" altLang="en-US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每一个批次都有一个权重数</a:t>
            </a:r>
            <a:endParaRPr lang="en-US" altLang="zh-CN" sz="1671" b="1" dirty="0" smtClean="0">
              <a:solidFill>
                <a:srgbClr val="812C7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Scores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analyzed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权重以多种方式分析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927100" y="1219200"/>
            <a:ext cx="8516755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Extract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zh-CN" altLang="en-US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抽取和分析图数据</a:t>
            </a:r>
            <a:endParaRPr lang="en-US" altLang="zh-CN" sz="2990" b="1" dirty="0" smtClean="0">
              <a:solidFill>
                <a:srgbClr val="286AA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0261600" y="6324600"/>
            <a:ext cx="25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87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®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955800" y="5791200"/>
            <a:ext cx="444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426200" y="5854700"/>
            <a:ext cx="1270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65500"/>
            <a:ext cx="10694799" cy="6038066"/>
          </a:xfrm>
          <a:custGeom>
            <a:avLst/>
            <a:gdLst>
              <a:gd name="connsiteX0" fmla="*/ 0 w 10694799"/>
              <a:gd name="connsiteY0" fmla="*/ 0 h 6038066"/>
              <a:gd name="connsiteX1" fmla="*/ 10694799 w 10694799"/>
              <a:gd name="connsiteY1" fmla="*/ 0 h 6038066"/>
              <a:gd name="connsiteX2" fmla="*/ 10694799 w 10694799"/>
              <a:gd name="connsiteY2" fmla="*/ 6038066 h 6038066"/>
              <a:gd name="connsiteX3" fmla="*/ 0 w 10694799"/>
              <a:gd name="connsiteY3" fmla="*/ 6038066 h 6038066"/>
              <a:gd name="connsiteX4" fmla="*/ 0 w 10694799"/>
              <a:gd name="connsiteY4" fmla="*/ 0 h 6038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94799" h="6038066">
                <a:moveTo>
                  <a:pt x="0" y="0"/>
                </a:moveTo>
                <a:lnTo>
                  <a:pt x="10694799" y="0"/>
                </a:lnTo>
                <a:lnTo>
                  <a:pt x="10694799" y="6038066"/>
                </a:lnTo>
                <a:lnTo>
                  <a:pt x="0" y="603806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283004" y="3028913"/>
            <a:ext cx="863682" cy="856804"/>
          </a:xfrm>
          <a:custGeom>
            <a:avLst/>
            <a:gdLst>
              <a:gd name="connsiteX0" fmla="*/ 737199 w 863682"/>
              <a:gd name="connsiteY0" fmla="*/ 125476 h 856804"/>
              <a:gd name="connsiteX1" fmla="*/ 737199 w 863682"/>
              <a:gd name="connsiteY1" fmla="*/ 731328 h 856804"/>
              <a:gd name="connsiteX2" fmla="*/ 126482 w 863682"/>
              <a:gd name="connsiteY2" fmla="*/ 731328 h 856804"/>
              <a:gd name="connsiteX3" fmla="*/ 126482 w 863682"/>
              <a:gd name="connsiteY3" fmla="*/ 125476 h 856804"/>
              <a:gd name="connsiteX4" fmla="*/ 737199 w 863682"/>
              <a:gd name="connsiteY4" fmla="*/ 125476 h 85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3682" h="856804">
                <a:moveTo>
                  <a:pt x="737199" y="125476"/>
                </a:moveTo>
                <a:cubicBezTo>
                  <a:pt x="905843" y="292777"/>
                  <a:pt x="905843" y="564026"/>
                  <a:pt x="737199" y="731328"/>
                </a:cubicBezTo>
                <a:cubicBezTo>
                  <a:pt x="568554" y="898629"/>
                  <a:pt x="295127" y="898629"/>
                  <a:pt x="126482" y="731328"/>
                </a:cubicBezTo>
                <a:cubicBezTo>
                  <a:pt x="-42161" y="564026"/>
                  <a:pt x="-42161" y="292777"/>
                  <a:pt x="126482" y="125476"/>
                </a:cubicBezTo>
                <a:cubicBezTo>
                  <a:pt x="295127" y="-41825"/>
                  <a:pt x="568554" y="-41825"/>
                  <a:pt x="737199" y="125476"/>
                </a:cubicBezTo>
              </a:path>
            </a:pathLst>
          </a:custGeom>
          <a:solidFill>
            <a:srgbClr val="0365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276654" y="3022564"/>
            <a:ext cx="876382" cy="869504"/>
          </a:xfrm>
          <a:custGeom>
            <a:avLst/>
            <a:gdLst>
              <a:gd name="connsiteX0" fmla="*/ 743549 w 876382"/>
              <a:gd name="connsiteY0" fmla="*/ 131826 h 869504"/>
              <a:gd name="connsiteX1" fmla="*/ 743549 w 876382"/>
              <a:gd name="connsiteY1" fmla="*/ 737678 h 869504"/>
              <a:gd name="connsiteX2" fmla="*/ 132832 w 876382"/>
              <a:gd name="connsiteY2" fmla="*/ 737678 h 869504"/>
              <a:gd name="connsiteX3" fmla="*/ 132832 w 876382"/>
              <a:gd name="connsiteY3" fmla="*/ 131826 h 869504"/>
              <a:gd name="connsiteX4" fmla="*/ 743549 w 876382"/>
              <a:gd name="connsiteY4" fmla="*/ 131826 h 8695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6382" h="869504">
                <a:moveTo>
                  <a:pt x="743549" y="131826"/>
                </a:moveTo>
                <a:cubicBezTo>
                  <a:pt x="912193" y="299127"/>
                  <a:pt x="912193" y="570376"/>
                  <a:pt x="743549" y="737678"/>
                </a:cubicBezTo>
                <a:cubicBezTo>
                  <a:pt x="574904" y="904979"/>
                  <a:pt x="301477" y="904979"/>
                  <a:pt x="132832" y="737678"/>
                </a:cubicBezTo>
                <a:cubicBezTo>
                  <a:pt x="-35810" y="570376"/>
                  <a:pt x="-35810" y="299127"/>
                  <a:pt x="132832" y="131826"/>
                </a:cubicBezTo>
                <a:cubicBezTo>
                  <a:pt x="301477" y="-35475"/>
                  <a:pt x="574904" y="-35475"/>
                  <a:pt x="743549" y="1318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2498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302024" y="2186817"/>
            <a:ext cx="855052" cy="813932"/>
          </a:xfrm>
          <a:custGeom>
            <a:avLst/>
            <a:gdLst>
              <a:gd name="connsiteX0" fmla="*/ 729832 w 855052"/>
              <a:gd name="connsiteY0" fmla="*/ 119197 h 813932"/>
              <a:gd name="connsiteX1" fmla="*/ 729832 w 855052"/>
              <a:gd name="connsiteY1" fmla="*/ 694735 h 813932"/>
              <a:gd name="connsiteX2" fmla="*/ 125219 w 855052"/>
              <a:gd name="connsiteY2" fmla="*/ 694735 h 813932"/>
              <a:gd name="connsiteX3" fmla="*/ 125219 w 855052"/>
              <a:gd name="connsiteY3" fmla="*/ 119197 h 813932"/>
              <a:gd name="connsiteX4" fmla="*/ 729832 w 855052"/>
              <a:gd name="connsiteY4" fmla="*/ 119197 h 8139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052" h="813932">
                <a:moveTo>
                  <a:pt x="729832" y="119197"/>
                </a:moveTo>
                <a:cubicBezTo>
                  <a:pt x="896792" y="278127"/>
                  <a:pt x="896792" y="535804"/>
                  <a:pt x="729832" y="694735"/>
                </a:cubicBezTo>
                <a:cubicBezTo>
                  <a:pt x="562872" y="853665"/>
                  <a:pt x="292178" y="853665"/>
                  <a:pt x="125219" y="694735"/>
                </a:cubicBezTo>
                <a:cubicBezTo>
                  <a:pt x="-41740" y="535804"/>
                  <a:pt x="-41740" y="278127"/>
                  <a:pt x="125219" y="119197"/>
                </a:cubicBezTo>
                <a:cubicBezTo>
                  <a:pt x="292178" y="-39732"/>
                  <a:pt x="562872" y="-39732"/>
                  <a:pt x="729832" y="119197"/>
                </a:cubicBezTo>
              </a:path>
            </a:pathLst>
          </a:custGeom>
          <a:solidFill>
            <a:srgbClr val="773F9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295674" y="2180468"/>
            <a:ext cx="867752" cy="826632"/>
          </a:xfrm>
          <a:custGeom>
            <a:avLst/>
            <a:gdLst>
              <a:gd name="connsiteX0" fmla="*/ 736182 w 867752"/>
              <a:gd name="connsiteY0" fmla="*/ 125547 h 826632"/>
              <a:gd name="connsiteX1" fmla="*/ 736182 w 867752"/>
              <a:gd name="connsiteY1" fmla="*/ 701084 h 826632"/>
              <a:gd name="connsiteX2" fmla="*/ 131569 w 867752"/>
              <a:gd name="connsiteY2" fmla="*/ 701084 h 826632"/>
              <a:gd name="connsiteX3" fmla="*/ 131569 w 867752"/>
              <a:gd name="connsiteY3" fmla="*/ 125547 h 826632"/>
              <a:gd name="connsiteX4" fmla="*/ 736182 w 867752"/>
              <a:gd name="connsiteY4" fmla="*/ 125547 h 8266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7752" h="826632">
                <a:moveTo>
                  <a:pt x="736182" y="125547"/>
                </a:moveTo>
                <a:cubicBezTo>
                  <a:pt x="903142" y="284477"/>
                  <a:pt x="903142" y="542154"/>
                  <a:pt x="736182" y="701084"/>
                </a:cubicBezTo>
                <a:cubicBezTo>
                  <a:pt x="569223" y="860014"/>
                  <a:pt x="298529" y="860014"/>
                  <a:pt x="131569" y="701084"/>
                </a:cubicBezTo>
                <a:cubicBezTo>
                  <a:pt x="-35390" y="542154"/>
                  <a:pt x="-35390" y="284477"/>
                  <a:pt x="131569" y="125547"/>
                </a:cubicBezTo>
                <a:cubicBezTo>
                  <a:pt x="298529" y="-33382"/>
                  <a:pt x="569223" y="-33382"/>
                  <a:pt x="736182" y="12554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72E7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317866" y="3705131"/>
            <a:ext cx="823367" cy="783769"/>
          </a:xfrm>
          <a:custGeom>
            <a:avLst/>
            <a:gdLst>
              <a:gd name="connsiteX0" fmla="*/ 702787 w 823367"/>
              <a:gd name="connsiteY0" fmla="*/ 114780 h 783769"/>
              <a:gd name="connsiteX1" fmla="*/ 702787 w 823367"/>
              <a:gd name="connsiteY1" fmla="*/ 668989 h 783769"/>
              <a:gd name="connsiteX2" fmla="*/ 120579 w 823367"/>
              <a:gd name="connsiteY2" fmla="*/ 668989 h 783769"/>
              <a:gd name="connsiteX3" fmla="*/ 120579 w 823367"/>
              <a:gd name="connsiteY3" fmla="*/ 114780 h 783769"/>
              <a:gd name="connsiteX4" fmla="*/ 702787 w 823367"/>
              <a:gd name="connsiteY4" fmla="*/ 114780 h 7837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3367" h="783769">
                <a:moveTo>
                  <a:pt x="702787" y="114780"/>
                </a:moveTo>
                <a:cubicBezTo>
                  <a:pt x="863560" y="267821"/>
                  <a:pt x="863560" y="515948"/>
                  <a:pt x="702787" y="668989"/>
                </a:cubicBezTo>
                <a:cubicBezTo>
                  <a:pt x="542015" y="822030"/>
                  <a:pt x="281351" y="822030"/>
                  <a:pt x="120579" y="668989"/>
                </a:cubicBezTo>
                <a:cubicBezTo>
                  <a:pt x="-40193" y="515948"/>
                  <a:pt x="-40193" y="267821"/>
                  <a:pt x="120579" y="114780"/>
                </a:cubicBezTo>
                <a:cubicBezTo>
                  <a:pt x="281351" y="-38260"/>
                  <a:pt x="542015" y="-38260"/>
                  <a:pt x="702787" y="114780"/>
                </a:cubicBezTo>
              </a:path>
            </a:pathLst>
          </a:custGeom>
          <a:solidFill>
            <a:srgbClr val="773F9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311516" y="3698781"/>
            <a:ext cx="836067" cy="796469"/>
          </a:xfrm>
          <a:custGeom>
            <a:avLst/>
            <a:gdLst>
              <a:gd name="connsiteX0" fmla="*/ 709138 w 836067"/>
              <a:gd name="connsiteY0" fmla="*/ 121130 h 796469"/>
              <a:gd name="connsiteX1" fmla="*/ 709138 w 836067"/>
              <a:gd name="connsiteY1" fmla="*/ 675339 h 796469"/>
              <a:gd name="connsiteX2" fmla="*/ 126929 w 836067"/>
              <a:gd name="connsiteY2" fmla="*/ 675339 h 796469"/>
              <a:gd name="connsiteX3" fmla="*/ 126929 w 836067"/>
              <a:gd name="connsiteY3" fmla="*/ 121130 h 796469"/>
              <a:gd name="connsiteX4" fmla="*/ 709138 w 836067"/>
              <a:gd name="connsiteY4" fmla="*/ 121130 h 7964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6067" h="796469">
                <a:moveTo>
                  <a:pt x="709138" y="121130"/>
                </a:moveTo>
                <a:cubicBezTo>
                  <a:pt x="869910" y="274170"/>
                  <a:pt x="869910" y="522298"/>
                  <a:pt x="709138" y="675339"/>
                </a:cubicBezTo>
                <a:cubicBezTo>
                  <a:pt x="548365" y="828378"/>
                  <a:pt x="287701" y="828378"/>
                  <a:pt x="126929" y="675339"/>
                </a:cubicBezTo>
                <a:cubicBezTo>
                  <a:pt x="-33843" y="522298"/>
                  <a:pt x="-33843" y="274170"/>
                  <a:pt x="126929" y="121130"/>
                </a:cubicBezTo>
                <a:cubicBezTo>
                  <a:pt x="287701" y="-31910"/>
                  <a:pt x="548365" y="-31910"/>
                  <a:pt x="709138" y="12113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72E7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115203" y="2756802"/>
            <a:ext cx="1157230" cy="512808"/>
          </a:xfrm>
          <a:custGeom>
            <a:avLst/>
            <a:gdLst>
              <a:gd name="connsiteX0" fmla="*/ 8366 w 1157230"/>
              <a:gd name="connsiteY0" fmla="*/ 8366 h 512808"/>
              <a:gd name="connsiteX1" fmla="*/ 1141184 w 1157230"/>
              <a:gd name="connsiteY1" fmla="*/ 501101 h 512808"/>
              <a:gd name="connsiteX2" fmla="*/ 1148865 w 1157230"/>
              <a:gd name="connsiteY2" fmla="*/ 504442 h 5128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157230" h="512808">
                <a:moveTo>
                  <a:pt x="8366" y="8366"/>
                </a:moveTo>
                <a:lnTo>
                  <a:pt x="1141184" y="501101"/>
                </a:lnTo>
                <a:lnTo>
                  <a:pt x="1148865" y="50444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255290" y="3237746"/>
            <a:ext cx="58818" cy="48477"/>
          </a:xfrm>
          <a:custGeom>
            <a:avLst/>
            <a:gdLst>
              <a:gd name="connsiteX0" fmla="*/ 20963 w 58818"/>
              <a:gd name="connsiteY0" fmla="*/ 0 h 48477"/>
              <a:gd name="connsiteX1" fmla="*/ 58818 w 58818"/>
              <a:gd name="connsiteY1" fmla="*/ 45263 h 48477"/>
              <a:gd name="connsiteX2" fmla="*/ 0 w 58818"/>
              <a:gd name="connsiteY2" fmla="*/ 48477 h 48477"/>
              <a:gd name="connsiteX3" fmla="*/ 20963 w 58818"/>
              <a:gd name="connsiteY3" fmla="*/ 0 h 484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8818" h="48477">
                <a:moveTo>
                  <a:pt x="20963" y="0"/>
                </a:moveTo>
                <a:lnTo>
                  <a:pt x="58818" y="45263"/>
                </a:lnTo>
                <a:lnTo>
                  <a:pt x="0" y="48477"/>
                </a:lnTo>
                <a:lnTo>
                  <a:pt x="2096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116553" y="3599762"/>
            <a:ext cx="1138612" cy="378223"/>
          </a:xfrm>
          <a:custGeom>
            <a:avLst/>
            <a:gdLst>
              <a:gd name="connsiteX0" fmla="*/ 8366 w 1138612"/>
              <a:gd name="connsiteY0" fmla="*/ 369857 h 378223"/>
              <a:gd name="connsiteX1" fmla="*/ 1122280 w 1138612"/>
              <a:gd name="connsiteY1" fmla="*/ 10933 h 378223"/>
              <a:gd name="connsiteX2" fmla="*/ 1130246 w 1138612"/>
              <a:gd name="connsiteY2" fmla="*/ 8366 h 3782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138612" h="378223">
                <a:moveTo>
                  <a:pt x="8366" y="369857"/>
                </a:moveTo>
                <a:lnTo>
                  <a:pt x="1122280" y="10933"/>
                </a:lnTo>
                <a:lnTo>
                  <a:pt x="1130246" y="8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240509" y="3582405"/>
            <a:ext cx="58219" cy="50307"/>
          </a:xfrm>
          <a:custGeom>
            <a:avLst/>
            <a:gdLst>
              <a:gd name="connsiteX0" fmla="*/ 0 w 58219"/>
              <a:gd name="connsiteY0" fmla="*/ 0 h 50307"/>
              <a:gd name="connsiteX1" fmla="*/ 58219 w 58219"/>
              <a:gd name="connsiteY1" fmla="*/ 8990 h 50307"/>
              <a:gd name="connsiteX2" fmla="*/ 16116 w 58219"/>
              <a:gd name="connsiteY2" fmla="*/ 50307 h 50307"/>
              <a:gd name="connsiteX3" fmla="*/ 0 w 58219"/>
              <a:gd name="connsiteY3" fmla="*/ 0 h 50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8219" h="50307">
                <a:moveTo>
                  <a:pt x="0" y="0"/>
                </a:moveTo>
                <a:lnTo>
                  <a:pt x="58219" y="8990"/>
                </a:lnTo>
                <a:lnTo>
                  <a:pt x="16116" y="50307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8568628" y="3046327"/>
            <a:ext cx="808292" cy="755117"/>
          </a:xfrm>
          <a:custGeom>
            <a:avLst/>
            <a:gdLst>
              <a:gd name="connsiteX0" fmla="*/ 689920 w 808292"/>
              <a:gd name="connsiteY0" fmla="*/ 110584 h 755117"/>
              <a:gd name="connsiteX1" fmla="*/ 689920 w 808292"/>
              <a:gd name="connsiteY1" fmla="*/ 644532 h 755117"/>
              <a:gd name="connsiteX2" fmla="*/ 118371 w 808292"/>
              <a:gd name="connsiteY2" fmla="*/ 644532 h 755117"/>
              <a:gd name="connsiteX3" fmla="*/ 118371 w 808292"/>
              <a:gd name="connsiteY3" fmla="*/ 110584 h 755117"/>
              <a:gd name="connsiteX4" fmla="*/ 689920 w 808292"/>
              <a:gd name="connsiteY4" fmla="*/ 110584 h 7551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8292" h="755117">
                <a:moveTo>
                  <a:pt x="689920" y="110584"/>
                </a:moveTo>
                <a:cubicBezTo>
                  <a:pt x="847749" y="258030"/>
                  <a:pt x="847749" y="497087"/>
                  <a:pt x="689920" y="644532"/>
                </a:cubicBezTo>
                <a:cubicBezTo>
                  <a:pt x="532091" y="791978"/>
                  <a:pt x="276200" y="791978"/>
                  <a:pt x="118371" y="644532"/>
                </a:cubicBezTo>
                <a:cubicBezTo>
                  <a:pt x="-39456" y="497087"/>
                  <a:pt x="-39456" y="258030"/>
                  <a:pt x="118371" y="110584"/>
                </a:cubicBezTo>
                <a:cubicBezTo>
                  <a:pt x="276200" y="-36861"/>
                  <a:pt x="532091" y="-36861"/>
                  <a:pt x="689920" y="110584"/>
                </a:cubicBezTo>
              </a:path>
            </a:pathLst>
          </a:custGeom>
          <a:solidFill>
            <a:srgbClr val="C8250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8562278" y="3039977"/>
            <a:ext cx="820992" cy="767816"/>
          </a:xfrm>
          <a:custGeom>
            <a:avLst/>
            <a:gdLst>
              <a:gd name="connsiteX0" fmla="*/ 696270 w 820992"/>
              <a:gd name="connsiteY0" fmla="*/ 116934 h 767816"/>
              <a:gd name="connsiteX1" fmla="*/ 696270 w 820992"/>
              <a:gd name="connsiteY1" fmla="*/ 650881 h 767816"/>
              <a:gd name="connsiteX2" fmla="*/ 124721 w 820992"/>
              <a:gd name="connsiteY2" fmla="*/ 650881 h 767816"/>
              <a:gd name="connsiteX3" fmla="*/ 124721 w 820992"/>
              <a:gd name="connsiteY3" fmla="*/ 116934 h 767816"/>
              <a:gd name="connsiteX4" fmla="*/ 696270 w 820992"/>
              <a:gd name="connsiteY4" fmla="*/ 116934 h 7678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0992" h="767816">
                <a:moveTo>
                  <a:pt x="696270" y="116934"/>
                </a:moveTo>
                <a:cubicBezTo>
                  <a:pt x="854099" y="264379"/>
                  <a:pt x="854099" y="503436"/>
                  <a:pt x="696270" y="650881"/>
                </a:cubicBezTo>
                <a:cubicBezTo>
                  <a:pt x="538441" y="798327"/>
                  <a:pt x="282550" y="798327"/>
                  <a:pt x="124721" y="650881"/>
                </a:cubicBezTo>
                <a:cubicBezTo>
                  <a:pt x="-33107" y="503436"/>
                  <a:pt x="-33107" y="264379"/>
                  <a:pt x="124721" y="116934"/>
                </a:cubicBezTo>
                <a:cubicBezTo>
                  <a:pt x="282550" y="-30511"/>
                  <a:pt x="538441" y="-30511"/>
                  <a:pt x="696270" y="11693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631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143671" y="3427852"/>
            <a:ext cx="373394" cy="26211"/>
          </a:xfrm>
          <a:custGeom>
            <a:avLst/>
            <a:gdLst>
              <a:gd name="connsiteX0" fmla="*/ 8366 w 373394"/>
              <a:gd name="connsiteY0" fmla="*/ 17845 h 26211"/>
              <a:gd name="connsiteX1" fmla="*/ 356676 w 373394"/>
              <a:gd name="connsiteY1" fmla="*/ 8588 h 26211"/>
              <a:gd name="connsiteX2" fmla="*/ 365027 w 373394"/>
              <a:gd name="connsiteY2" fmla="*/ 8366 h 262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73394" h="26211">
                <a:moveTo>
                  <a:pt x="8366" y="17845"/>
                </a:moveTo>
                <a:lnTo>
                  <a:pt x="356676" y="8588"/>
                </a:lnTo>
                <a:lnTo>
                  <a:pt x="365027" y="8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8509855" y="3409758"/>
            <a:ext cx="53367" cy="52821"/>
          </a:xfrm>
          <a:custGeom>
            <a:avLst/>
            <a:gdLst>
              <a:gd name="connsiteX0" fmla="*/ 0 w 53367"/>
              <a:gd name="connsiteY0" fmla="*/ 0 h 52821"/>
              <a:gd name="connsiteX1" fmla="*/ 53366 w 53367"/>
              <a:gd name="connsiteY1" fmla="*/ 25011 h 52821"/>
              <a:gd name="connsiteX2" fmla="*/ 1396 w 53367"/>
              <a:gd name="connsiteY2" fmla="*/ 52821 h 52821"/>
              <a:gd name="connsiteX3" fmla="*/ 0 w 53367"/>
              <a:gd name="connsiteY3" fmla="*/ 0 h 528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3367" h="52821">
                <a:moveTo>
                  <a:pt x="0" y="0"/>
                </a:moveTo>
                <a:lnTo>
                  <a:pt x="53366" y="25011"/>
                </a:lnTo>
                <a:lnTo>
                  <a:pt x="1396" y="52821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5689600"/>
            <a:ext cx="1638300" cy="1003300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3200" y="5613400"/>
            <a:ext cx="2197100" cy="59690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26600" y="5867400"/>
            <a:ext cx="3429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29400" y="2806700"/>
            <a:ext cx="165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0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ed: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388100" y="2921000"/>
            <a:ext cx="20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23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604000" y="3009900"/>
            <a:ext cx="190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23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ight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6388100" y="3200400"/>
            <a:ext cx="190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23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0.7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6680200" y="3543300"/>
            <a:ext cx="279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0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ed:</a:t>
            </a:r>
            <a:r>
              <a:rPr lang="en-US" altLang="zh-CN" sz="10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6731000" y="3721100"/>
            <a:ext cx="241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23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ght: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914400" y="2120900"/>
            <a:ext cx="50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092200" y="2082800"/>
            <a:ext cx="1219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Prepare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data 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092200" y="2362200"/>
            <a:ext cx="647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914400" y="2984500"/>
            <a:ext cx="508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092200" y="2971800"/>
            <a:ext cx="22098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database 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py2neo/cypher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Augment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properties 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Weights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scores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927100" y="1219200"/>
            <a:ext cx="8891345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Extract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Insights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zh-CN" altLang="en-US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从图中洞悉问题所在</a:t>
            </a:r>
            <a:endParaRPr lang="en-US" altLang="zh-CN" sz="2990" b="1" dirty="0" smtClean="0">
              <a:solidFill>
                <a:srgbClr val="286AA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7505700" y="3352800"/>
            <a:ext cx="419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79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Product 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879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Qty:</a:t>
            </a:r>
            <a:r>
              <a:rPr lang="en-US" altLang="zh-CN" sz="8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9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5549900" y="2540000"/>
            <a:ext cx="355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5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altLang="zh-CN" sz="10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5549900" y="4038600"/>
            <a:ext cx="368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5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altLang="zh-CN" sz="10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6375400" y="2755900"/>
            <a:ext cx="584200" cy="153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25400" algn="l"/>
                <a:tab pos="101600" algn="l"/>
                <a:tab pos="215900" algn="l"/>
                <a:tab pos="2921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0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Issu</a:t>
            </a:r>
          </a:p>
          <a:p>
            <a:pPr>
              <a:lnSpc>
                <a:spcPts val="1200"/>
              </a:lnSpc>
              <a:tabLst>
                <a:tab pos="25400" algn="l"/>
                <a:tab pos="101600" algn="l"/>
                <a:tab pos="215900" algn="l"/>
                <a:tab pos="292100" algn="l"/>
                <a:tab pos="457200" algn="l"/>
              </a:tabLst>
            </a:pPr>
            <a:r>
              <a:rPr lang="en-US" altLang="zh-CN" dirty="0" smtClean="0"/>
              <a:t>					</a:t>
            </a:r>
            <a:r>
              <a:rPr lang="en-US" altLang="zh-CN" sz="10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75</a:t>
            </a:r>
          </a:p>
          <a:p>
            <a:pPr>
              <a:lnSpc>
                <a:spcPts val="1600"/>
              </a:lnSpc>
              <a:tabLst>
                <a:tab pos="25400" algn="l"/>
                <a:tab pos="101600" algn="l"/>
                <a:tab pos="215900" algn="l"/>
                <a:tab pos="292100" algn="l"/>
                <a:tab pos="457200" algn="l"/>
              </a:tabLst>
            </a:pPr>
            <a:r>
              <a:rPr lang="en-US" altLang="zh-CN" dirty="0" smtClean="0"/>
              <a:t>					</a:t>
            </a:r>
            <a:r>
              <a:rPr lang="en-US" altLang="zh-CN" sz="123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1300"/>
              </a:lnSpc>
              <a:tabLst>
                <a:tab pos="25400" algn="l"/>
                <a:tab pos="101600" algn="l"/>
                <a:tab pos="215900" algn="l"/>
                <a:tab pos="2921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123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  <a:tab pos="101600" algn="l"/>
                <a:tab pos="215900" algn="l"/>
                <a:tab pos="292100" algn="l"/>
                <a:tab pos="457200" algn="l"/>
              </a:tabLst>
            </a:pPr>
            <a:r>
              <a:rPr lang="en-US" altLang="zh-CN" sz="10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Issu</a:t>
            </a:r>
          </a:p>
          <a:p>
            <a:pPr>
              <a:lnSpc>
                <a:spcPts val="1400"/>
              </a:lnSpc>
              <a:tabLst>
                <a:tab pos="25400" algn="l"/>
                <a:tab pos="101600" algn="l"/>
                <a:tab pos="215900" algn="l"/>
                <a:tab pos="2921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23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Wei</a:t>
            </a:r>
          </a:p>
          <a:p>
            <a:pPr>
              <a:lnSpc>
                <a:spcPts val="1600"/>
              </a:lnSpc>
              <a:tabLst>
                <a:tab pos="25400" algn="l"/>
                <a:tab pos="101600" algn="l"/>
                <a:tab pos="215900" algn="l"/>
                <a:tab pos="292100" algn="l"/>
                <a:tab pos="457200" algn="l"/>
              </a:tabLst>
            </a:pPr>
            <a:r>
              <a:rPr lang="en-US" altLang="zh-CN" dirty="0" smtClean="0"/>
              <a:t>				</a:t>
            </a:r>
            <a:r>
              <a:rPr lang="en-US" altLang="zh-CN" sz="123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0.25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8712200" y="3352800"/>
            <a:ext cx="520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36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Failure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927100" y="4953000"/>
            <a:ext cx="93599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334500" algn="l"/>
              </a:tabLst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…then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production-worthy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pipeline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Hadoop: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9334500" algn="l"/>
              </a:tabLst>
            </a:pPr>
            <a:r>
              <a:rPr lang="en-US" altLang="zh-CN" dirty="0" smtClean="0"/>
              <a:t>	</a:t>
            </a:r>
            <a:r>
              <a:rPr lang="en-US" altLang="zh-CN" sz="487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3231" y="4739157"/>
            <a:ext cx="975891" cy="975891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00" y="5689600"/>
            <a:ext cx="1638300" cy="10033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27306" y="2934160"/>
            <a:ext cx="1127085" cy="108585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39973" y="6384744"/>
            <a:ext cx="1003380" cy="900293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3528" y="2989140"/>
            <a:ext cx="982763" cy="975891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61627" y="4751467"/>
            <a:ext cx="982763" cy="975891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37508" y="6445416"/>
            <a:ext cx="1428715" cy="707864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927100" y="1219200"/>
            <a:ext cx="6200415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Boston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Scientific</a:t>
            </a:r>
            <a:r>
              <a:rPr lang="zh-CN" altLang="en-US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波士顿科学公司简介</a:t>
            </a:r>
            <a:endParaRPr lang="en-US" altLang="zh-CN" sz="2990" b="1" dirty="0" smtClean="0">
              <a:solidFill>
                <a:srgbClr val="286AA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1405373" y="4882221"/>
            <a:ext cx="45719" cy="11028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87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®</a:t>
            </a:r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0" y="3094037"/>
            <a:ext cx="6554115" cy="410584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50106" y="1734011"/>
            <a:ext cx="92042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作为全球医疗技术行业创新领导者，波士顿科学</a:t>
            </a:r>
            <a:r>
              <a:rPr lang="en-US" altLang="zh-CN" dirty="0"/>
              <a:t>2013</a:t>
            </a:r>
            <a:r>
              <a:rPr lang="zh-CN" altLang="en-US" dirty="0"/>
              <a:t>年研发投入资金达</a:t>
            </a:r>
            <a:r>
              <a:rPr lang="en-US" altLang="zh-CN" dirty="0"/>
              <a:t>8.61</a:t>
            </a:r>
            <a:r>
              <a:rPr lang="zh-CN" altLang="en-US" dirty="0"/>
              <a:t>亿美金，在世界范围内拥有超过</a:t>
            </a:r>
            <a:r>
              <a:rPr lang="en-US" altLang="zh-CN" dirty="0"/>
              <a:t>16,000</a:t>
            </a:r>
            <a:r>
              <a:rPr lang="zh-CN" altLang="en-US" dirty="0"/>
              <a:t>项授权专利。公司总部设在美国马萨诸塞州波士顿地区的内提克市，全球共有约</a:t>
            </a:r>
            <a:r>
              <a:rPr lang="en-US" altLang="zh-CN" dirty="0"/>
              <a:t>23,000</a:t>
            </a:r>
            <a:r>
              <a:rPr lang="zh-CN" altLang="en-US" dirty="0"/>
              <a:t>名员工，业务遍及全球各个国家</a:t>
            </a:r>
            <a:r>
              <a:rPr lang="zh-CN" altLang="en-US" dirty="0" smtClean="0"/>
              <a:t>。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年度</a:t>
            </a:r>
            <a:r>
              <a:rPr lang="zh-CN" altLang="en-US" dirty="0"/>
              <a:t>，波士顿科学实现年度营业</a:t>
            </a:r>
            <a:r>
              <a:rPr lang="zh-CN" altLang="en-US" dirty="0" smtClean="0"/>
              <a:t>收入</a:t>
            </a:r>
            <a:r>
              <a:rPr lang="en-US" altLang="zh-CN" dirty="0" smtClean="0"/>
              <a:t>90</a:t>
            </a:r>
            <a:r>
              <a:rPr lang="zh-CN" altLang="en-US" dirty="0" smtClean="0"/>
              <a:t>亿美元，财富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强排名</a:t>
            </a:r>
            <a:r>
              <a:rPr lang="en-US" altLang="zh-CN" dirty="0" smtClean="0"/>
              <a:t>319</a:t>
            </a:r>
            <a:r>
              <a:rPr lang="zh-CN" altLang="en-US" dirty="0" smtClean="0"/>
              <a:t>位。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49300"/>
            <a:ext cx="10692000" cy="6057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14400" y="3365500"/>
            <a:ext cx="3908827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759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BOSTON</a:t>
            </a:r>
            <a:r>
              <a:rPr lang="en-US" altLang="zh-CN" sz="175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59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SCIENTIFIC</a:t>
            </a:r>
            <a:r>
              <a:rPr lang="en-US" altLang="zh-CN" sz="175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59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altLang="zh-CN" sz="175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59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STEPS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27100" y="3644900"/>
            <a:ext cx="5934317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Evolution</a:t>
            </a:r>
            <a:r>
              <a:rPr lang="zh-CN" altLang="en-US" sz="299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数据模型演进</a:t>
            </a:r>
            <a:endParaRPr lang="en-US" altLang="zh-CN" sz="2990" b="1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65500"/>
            <a:ext cx="10694799" cy="6038066"/>
          </a:xfrm>
          <a:custGeom>
            <a:avLst/>
            <a:gdLst>
              <a:gd name="connsiteX0" fmla="*/ 0 w 10694799"/>
              <a:gd name="connsiteY0" fmla="*/ 0 h 6038066"/>
              <a:gd name="connsiteX1" fmla="*/ 10694799 w 10694799"/>
              <a:gd name="connsiteY1" fmla="*/ 0 h 6038066"/>
              <a:gd name="connsiteX2" fmla="*/ 10694799 w 10694799"/>
              <a:gd name="connsiteY2" fmla="*/ 6038066 h 6038066"/>
              <a:gd name="connsiteX3" fmla="*/ 0 w 10694799"/>
              <a:gd name="connsiteY3" fmla="*/ 6038066 h 6038066"/>
              <a:gd name="connsiteX4" fmla="*/ 0 w 10694799"/>
              <a:gd name="connsiteY4" fmla="*/ 0 h 6038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94799" h="6038066">
                <a:moveTo>
                  <a:pt x="0" y="0"/>
                </a:moveTo>
                <a:lnTo>
                  <a:pt x="10694799" y="0"/>
                </a:lnTo>
                <a:lnTo>
                  <a:pt x="10694799" y="6038066"/>
                </a:lnTo>
                <a:lnTo>
                  <a:pt x="0" y="603806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5689600"/>
            <a:ext cx="1638300" cy="1003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26600" y="5867400"/>
            <a:ext cx="3429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96400" y="6286500"/>
            <a:ext cx="990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54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GraphAware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2705100"/>
            <a:ext cx="508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92200" y="2679700"/>
            <a:ext cx="6566862" cy="10336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ok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getting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started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开始是可以的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crawl,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walk,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遵循爬、走、跑的原则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take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advantage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strengths</a:t>
            </a:r>
            <a:r>
              <a:rPr lang="zh-CN" altLang="en-US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但是不能发挥图数据库的优势</a:t>
            </a:r>
            <a:endParaRPr lang="en-US" altLang="zh-CN" sz="1671" b="1" dirty="0" smtClean="0">
              <a:solidFill>
                <a:srgbClr val="812C7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914400" y="4165600"/>
            <a:ext cx="7554953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Graphs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highly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ﬂexible,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easy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zh-CN" altLang="en-US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图数据库的特点就是高度灵活，易于变更</a:t>
            </a:r>
            <a:endParaRPr lang="en-US" altLang="zh-CN" sz="1671" b="1" dirty="0" smtClean="0">
              <a:solidFill>
                <a:srgbClr val="812C7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914400" y="4660900"/>
            <a:ext cx="508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92200" y="4635500"/>
            <a:ext cx="8877300" cy="132856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accustomed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barriers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non-graphs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Leads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“Mentality</a:t>
            </a:r>
            <a:r>
              <a:rPr lang="en-US" altLang="zh-CN" sz="16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en-US" altLang="zh-CN" sz="16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perfection”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非图数据库的方法，面对需求变更，开发代价非常大。非图数据库的方法论是“设计开始就要完美”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Avoid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mentality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revise,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evolve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easily,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needed</a:t>
            </a:r>
          </a:p>
          <a:p>
            <a:pPr>
              <a:lnSpc>
                <a:spcPts val="2100"/>
              </a:lnSpc>
              <a:tabLst/>
            </a:pPr>
            <a:r>
              <a:rPr lang="zh-CN" altLang="en-US" sz="167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应当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避免这种局限思维，而遵循按照业务需求进行不断的变更、进化的做法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914400" y="1244600"/>
            <a:ext cx="7606249" cy="13029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Adoption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Lessons</a:t>
            </a:r>
            <a:r>
              <a:rPr lang="zh-CN" altLang="en-US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经验教训</a:t>
            </a:r>
            <a:endParaRPr lang="en-US" altLang="zh-CN" sz="2990" b="1" dirty="0" smtClean="0">
              <a:solidFill>
                <a:srgbClr val="286AA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transfer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existing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1:1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按照一对一的方式导入数据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0261600" y="6324600"/>
            <a:ext cx="25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87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®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65500"/>
            <a:ext cx="10694799" cy="6038066"/>
          </a:xfrm>
          <a:custGeom>
            <a:avLst/>
            <a:gdLst>
              <a:gd name="connsiteX0" fmla="*/ 0 w 10694799"/>
              <a:gd name="connsiteY0" fmla="*/ 0 h 6038066"/>
              <a:gd name="connsiteX1" fmla="*/ 10694799 w 10694799"/>
              <a:gd name="connsiteY1" fmla="*/ 0 h 6038066"/>
              <a:gd name="connsiteX2" fmla="*/ 10694799 w 10694799"/>
              <a:gd name="connsiteY2" fmla="*/ 6038066 h 6038066"/>
              <a:gd name="connsiteX3" fmla="*/ 0 w 10694799"/>
              <a:gd name="connsiteY3" fmla="*/ 6038066 h 6038066"/>
              <a:gd name="connsiteX4" fmla="*/ 0 w 10694799"/>
              <a:gd name="connsiteY4" fmla="*/ 0 h 6038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94799" h="6038066">
                <a:moveTo>
                  <a:pt x="0" y="0"/>
                </a:moveTo>
                <a:lnTo>
                  <a:pt x="10694799" y="0"/>
                </a:lnTo>
                <a:lnTo>
                  <a:pt x="10694799" y="6038066"/>
                </a:lnTo>
                <a:lnTo>
                  <a:pt x="0" y="603806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5689600"/>
            <a:ext cx="1638300" cy="1003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5100" y="1943100"/>
            <a:ext cx="3822700" cy="3683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26600" y="5867400"/>
            <a:ext cx="3429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96400" y="6286500"/>
            <a:ext cx="990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54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GraphAware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14400" y="3251200"/>
            <a:ext cx="508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92200" y="3238500"/>
            <a:ext cx="5244306" cy="11233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TopAssembly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(TA)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“product”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顶级产品有一个属性叫“产品”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Next: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extract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“product”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dedicated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node,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relationship 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后来，抽取出“产品”为一个特定节点和关系（边）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927100" y="1231900"/>
            <a:ext cx="7769756" cy="7899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Boston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Scientific: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Evolution</a:t>
            </a:r>
            <a:r>
              <a:rPr lang="zh-CN" altLang="en-US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图数据模型的调整优化</a:t>
            </a:r>
            <a:endParaRPr lang="en-US" altLang="zh-CN" sz="2990" b="1" dirty="0" smtClean="0">
              <a:solidFill>
                <a:srgbClr val="286AA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0261600" y="6324600"/>
            <a:ext cx="25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87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65500"/>
            <a:ext cx="10694799" cy="6038066"/>
          </a:xfrm>
          <a:custGeom>
            <a:avLst/>
            <a:gdLst>
              <a:gd name="connsiteX0" fmla="*/ 0 w 10694799"/>
              <a:gd name="connsiteY0" fmla="*/ 0 h 6038066"/>
              <a:gd name="connsiteX1" fmla="*/ 10694799 w 10694799"/>
              <a:gd name="connsiteY1" fmla="*/ 0 h 6038066"/>
              <a:gd name="connsiteX2" fmla="*/ 10694799 w 10694799"/>
              <a:gd name="connsiteY2" fmla="*/ 6038066 h 6038066"/>
              <a:gd name="connsiteX3" fmla="*/ 0 w 10694799"/>
              <a:gd name="connsiteY3" fmla="*/ 6038066 h 6038066"/>
              <a:gd name="connsiteX4" fmla="*/ 0 w 10694799"/>
              <a:gd name="connsiteY4" fmla="*/ 0 h 6038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94799" h="6038066">
                <a:moveTo>
                  <a:pt x="0" y="0"/>
                </a:moveTo>
                <a:lnTo>
                  <a:pt x="10694799" y="0"/>
                </a:lnTo>
                <a:lnTo>
                  <a:pt x="10694799" y="6038066"/>
                </a:lnTo>
                <a:lnTo>
                  <a:pt x="0" y="603806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5689600"/>
            <a:ext cx="1638300" cy="1003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500" y="2095500"/>
            <a:ext cx="4024500" cy="32512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26600" y="5867400"/>
            <a:ext cx="3429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96400" y="6286500"/>
            <a:ext cx="990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54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GraphAware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14400" y="3035300"/>
            <a:ext cx="1930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match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(ta:TA)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3594100"/>
            <a:ext cx="5715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(:Product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{name: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ta.product})-[:HAS_PRODUCT]-&gt;(ta)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14400" y="4152900"/>
            <a:ext cx="1701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remove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ta.product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7101" y="1219200"/>
            <a:ext cx="9334500" cy="116185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Evolution</a:t>
            </a:r>
            <a:r>
              <a:rPr lang="zh-CN" altLang="en-US" sz="2990" b="1" dirty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图数据模型</a:t>
            </a:r>
            <a:r>
              <a:rPr lang="zh-CN" altLang="en-US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的调整优化（三行代码而已）</a:t>
            </a:r>
            <a:endParaRPr lang="zh-CN" altLang="en-US" sz="2990" b="1" dirty="0">
              <a:solidFill>
                <a:srgbClr val="286AA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900"/>
              </a:lnSpc>
              <a:tabLst/>
            </a:pPr>
            <a:endParaRPr lang="en-US" altLang="zh-CN" sz="2990" b="1" dirty="0" smtClean="0">
              <a:solidFill>
                <a:srgbClr val="286AA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0261600" y="6324600"/>
            <a:ext cx="25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87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65500"/>
            <a:ext cx="10694799" cy="6038066"/>
          </a:xfrm>
          <a:custGeom>
            <a:avLst/>
            <a:gdLst>
              <a:gd name="connsiteX0" fmla="*/ 0 w 10694799"/>
              <a:gd name="connsiteY0" fmla="*/ 0 h 6038066"/>
              <a:gd name="connsiteX1" fmla="*/ 10694799 w 10694799"/>
              <a:gd name="connsiteY1" fmla="*/ 0 h 6038066"/>
              <a:gd name="connsiteX2" fmla="*/ 10694799 w 10694799"/>
              <a:gd name="connsiteY2" fmla="*/ 6038066 h 6038066"/>
              <a:gd name="connsiteX3" fmla="*/ 0 w 10694799"/>
              <a:gd name="connsiteY3" fmla="*/ 6038066 h 6038066"/>
              <a:gd name="connsiteX4" fmla="*/ 0 w 10694799"/>
              <a:gd name="connsiteY4" fmla="*/ 0 h 6038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94799" h="6038066">
                <a:moveTo>
                  <a:pt x="0" y="0"/>
                </a:moveTo>
                <a:lnTo>
                  <a:pt x="10694799" y="0"/>
                </a:lnTo>
                <a:lnTo>
                  <a:pt x="10694799" y="6038066"/>
                </a:lnTo>
                <a:lnTo>
                  <a:pt x="0" y="603806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5689600"/>
            <a:ext cx="1638300" cy="1003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4400" y="1955800"/>
            <a:ext cx="4508500" cy="36576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26600" y="5867400"/>
            <a:ext cx="3429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96400" y="6286500"/>
            <a:ext cx="990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54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GraphAware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14400" y="3517900"/>
            <a:ext cx="2438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expansion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3835400"/>
            <a:ext cx="3226845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supplier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supplier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facility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600"/>
              </a:lnSpc>
              <a:tabLst/>
            </a:pP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增加供应商和供应地数据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927100" y="1219200"/>
            <a:ext cx="30861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Boston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Scientific: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7100" y="1587500"/>
            <a:ext cx="9308639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Evolution</a:t>
            </a:r>
            <a:r>
              <a:rPr lang="zh-CN" altLang="en-US" sz="2990" b="1" dirty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图数据模型的调整</a:t>
            </a:r>
            <a:r>
              <a:rPr lang="zh-CN" altLang="en-US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优化（扩展）</a:t>
            </a:r>
            <a:endParaRPr lang="en-US" altLang="zh-CN" sz="2990" b="1" dirty="0" smtClean="0">
              <a:solidFill>
                <a:srgbClr val="286AA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0261600" y="6324600"/>
            <a:ext cx="25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87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65500"/>
            <a:ext cx="10694799" cy="6038066"/>
          </a:xfrm>
          <a:custGeom>
            <a:avLst/>
            <a:gdLst>
              <a:gd name="connsiteX0" fmla="*/ 0 w 10694799"/>
              <a:gd name="connsiteY0" fmla="*/ 0 h 6038066"/>
              <a:gd name="connsiteX1" fmla="*/ 10694799 w 10694799"/>
              <a:gd name="connsiteY1" fmla="*/ 0 h 6038066"/>
              <a:gd name="connsiteX2" fmla="*/ 10694799 w 10694799"/>
              <a:gd name="connsiteY2" fmla="*/ 6038066 h 6038066"/>
              <a:gd name="connsiteX3" fmla="*/ 0 w 10694799"/>
              <a:gd name="connsiteY3" fmla="*/ 6038066 h 6038066"/>
              <a:gd name="connsiteX4" fmla="*/ 0 w 10694799"/>
              <a:gd name="connsiteY4" fmla="*/ 0 h 6038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94799" h="6038066">
                <a:moveTo>
                  <a:pt x="0" y="0"/>
                </a:moveTo>
                <a:lnTo>
                  <a:pt x="10694799" y="0"/>
                </a:lnTo>
                <a:lnTo>
                  <a:pt x="10694799" y="6038066"/>
                </a:lnTo>
                <a:lnTo>
                  <a:pt x="0" y="603806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582348" y="5150224"/>
            <a:ext cx="894312" cy="841956"/>
          </a:xfrm>
          <a:custGeom>
            <a:avLst/>
            <a:gdLst>
              <a:gd name="connsiteX0" fmla="*/ 763343 w 894312"/>
              <a:gd name="connsiteY0" fmla="*/ 123301 h 841956"/>
              <a:gd name="connsiteX1" fmla="*/ 763343 w 894312"/>
              <a:gd name="connsiteY1" fmla="*/ 718654 h 841956"/>
              <a:gd name="connsiteX2" fmla="*/ 130969 w 894312"/>
              <a:gd name="connsiteY2" fmla="*/ 718654 h 841956"/>
              <a:gd name="connsiteX3" fmla="*/ 130969 w 894312"/>
              <a:gd name="connsiteY3" fmla="*/ 123301 h 841956"/>
              <a:gd name="connsiteX4" fmla="*/ 763343 w 894312"/>
              <a:gd name="connsiteY4" fmla="*/ 123301 h 8419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4312" h="841956">
                <a:moveTo>
                  <a:pt x="763343" y="123301"/>
                </a:moveTo>
                <a:cubicBezTo>
                  <a:pt x="937968" y="287703"/>
                  <a:pt x="937968" y="554252"/>
                  <a:pt x="763343" y="718654"/>
                </a:cubicBezTo>
                <a:cubicBezTo>
                  <a:pt x="588718" y="883056"/>
                  <a:pt x="305594" y="883056"/>
                  <a:pt x="130969" y="718654"/>
                </a:cubicBezTo>
                <a:cubicBezTo>
                  <a:pt x="-43657" y="554252"/>
                  <a:pt x="-43657" y="287703"/>
                  <a:pt x="130969" y="123301"/>
                </a:cubicBezTo>
                <a:cubicBezTo>
                  <a:pt x="305594" y="-41100"/>
                  <a:pt x="588718" y="-41100"/>
                  <a:pt x="763343" y="123301"/>
                </a:cubicBezTo>
              </a:path>
            </a:pathLst>
          </a:custGeom>
          <a:solidFill>
            <a:srgbClr val="0365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575998" y="5143874"/>
            <a:ext cx="907012" cy="854655"/>
          </a:xfrm>
          <a:custGeom>
            <a:avLst/>
            <a:gdLst>
              <a:gd name="connsiteX0" fmla="*/ 769693 w 907012"/>
              <a:gd name="connsiteY0" fmla="*/ 129651 h 854655"/>
              <a:gd name="connsiteX1" fmla="*/ 769693 w 907012"/>
              <a:gd name="connsiteY1" fmla="*/ 725004 h 854655"/>
              <a:gd name="connsiteX2" fmla="*/ 137319 w 907012"/>
              <a:gd name="connsiteY2" fmla="*/ 725004 h 854655"/>
              <a:gd name="connsiteX3" fmla="*/ 137319 w 907012"/>
              <a:gd name="connsiteY3" fmla="*/ 129651 h 854655"/>
              <a:gd name="connsiteX4" fmla="*/ 769693 w 907012"/>
              <a:gd name="connsiteY4" fmla="*/ 129651 h 854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7012" h="854655">
                <a:moveTo>
                  <a:pt x="769693" y="129651"/>
                </a:moveTo>
                <a:cubicBezTo>
                  <a:pt x="944318" y="294053"/>
                  <a:pt x="944318" y="560602"/>
                  <a:pt x="769693" y="725004"/>
                </a:cubicBezTo>
                <a:cubicBezTo>
                  <a:pt x="595068" y="889406"/>
                  <a:pt x="311944" y="889406"/>
                  <a:pt x="137319" y="725004"/>
                </a:cubicBezTo>
                <a:cubicBezTo>
                  <a:pt x="-37306" y="560602"/>
                  <a:pt x="-37306" y="294053"/>
                  <a:pt x="137319" y="129651"/>
                </a:cubicBezTo>
                <a:cubicBezTo>
                  <a:pt x="311944" y="-34750"/>
                  <a:pt x="595068" y="-34750"/>
                  <a:pt x="769693" y="12965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2498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052984" y="5262048"/>
            <a:ext cx="894311" cy="841955"/>
          </a:xfrm>
          <a:custGeom>
            <a:avLst/>
            <a:gdLst>
              <a:gd name="connsiteX0" fmla="*/ 763342 w 894311"/>
              <a:gd name="connsiteY0" fmla="*/ 123302 h 841955"/>
              <a:gd name="connsiteX1" fmla="*/ 763342 w 894311"/>
              <a:gd name="connsiteY1" fmla="*/ 718654 h 841955"/>
              <a:gd name="connsiteX2" fmla="*/ 130968 w 894311"/>
              <a:gd name="connsiteY2" fmla="*/ 718654 h 841955"/>
              <a:gd name="connsiteX3" fmla="*/ 130968 w 894311"/>
              <a:gd name="connsiteY3" fmla="*/ 123302 h 841955"/>
              <a:gd name="connsiteX4" fmla="*/ 763342 w 894311"/>
              <a:gd name="connsiteY4" fmla="*/ 123302 h 8419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4311" h="841955">
                <a:moveTo>
                  <a:pt x="763342" y="123302"/>
                </a:moveTo>
                <a:cubicBezTo>
                  <a:pt x="937967" y="287703"/>
                  <a:pt x="937967" y="554251"/>
                  <a:pt x="763342" y="718654"/>
                </a:cubicBezTo>
                <a:cubicBezTo>
                  <a:pt x="588717" y="883055"/>
                  <a:pt x="305593" y="883055"/>
                  <a:pt x="130968" y="718654"/>
                </a:cubicBezTo>
                <a:cubicBezTo>
                  <a:pt x="-43656" y="554251"/>
                  <a:pt x="-43656" y="287703"/>
                  <a:pt x="130968" y="123302"/>
                </a:cubicBezTo>
                <a:cubicBezTo>
                  <a:pt x="305593" y="-41100"/>
                  <a:pt x="588717" y="-41100"/>
                  <a:pt x="763342" y="123302"/>
                </a:cubicBezTo>
              </a:path>
            </a:pathLst>
          </a:custGeom>
          <a:solidFill>
            <a:srgbClr val="0365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046634" y="5255699"/>
            <a:ext cx="907010" cy="854655"/>
          </a:xfrm>
          <a:custGeom>
            <a:avLst/>
            <a:gdLst>
              <a:gd name="connsiteX0" fmla="*/ 769692 w 907010"/>
              <a:gd name="connsiteY0" fmla="*/ 129651 h 854655"/>
              <a:gd name="connsiteX1" fmla="*/ 769692 w 907010"/>
              <a:gd name="connsiteY1" fmla="*/ 725003 h 854655"/>
              <a:gd name="connsiteX2" fmla="*/ 137318 w 907010"/>
              <a:gd name="connsiteY2" fmla="*/ 725003 h 854655"/>
              <a:gd name="connsiteX3" fmla="*/ 137318 w 907010"/>
              <a:gd name="connsiteY3" fmla="*/ 129651 h 854655"/>
              <a:gd name="connsiteX4" fmla="*/ 769692 w 907010"/>
              <a:gd name="connsiteY4" fmla="*/ 129651 h 854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7010" h="854655">
                <a:moveTo>
                  <a:pt x="769692" y="129651"/>
                </a:moveTo>
                <a:cubicBezTo>
                  <a:pt x="944317" y="294053"/>
                  <a:pt x="944317" y="560601"/>
                  <a:pt x="769692" y="725003"/>
                </a:cubicBezTo>
                <a:cubicBezTo>
                  <a:pt x="595067" y="889405"/>
                  <a:pt x="311944" y="889405"/>
                  <a:pt x="137318" y="725003"/>
                </a:cubicBezTo>
                <a:cubicBezTo>
                  <a:pt x="-37306" y="560601"/>
                  <a:pt x="-37306" y="294053"/>
                  <a:pt x="137318" y="129651"/>
                </a:cubicBezTo>
                <a:cubicBezTo>
                  <a:pt x="311944" y="-34750"/>
                  <a:pt x="595067" y="-34750"/>
                  <a:pt x="769692" y="12965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2498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55074" y="5154883"/>
            <a:ext cx="884412" cy="832637"/>
          </a:xfrm>
          <a:custGeom>
            <a:avLst/>
            <a:gdLst>
              <a:gd name="connsiteX0" fmla="*/ 754893 w 884412"/>
              <a:gd name="connsiteY0" fmla="*/ 121937 h 832637"/>
              <a:gd name="connsiteX1" fmla="*/ 754893 w 884412"/>
              <a:gd name="connsiteY1" fmla="*/ 710700 h 832637"/>
              <a:gd name="connsiteX2" fmla="*/ 129519 w 884412"/>
              <a:gd name="connsiteY2" fmla="*/ 710700 h 832637"/>
              <a:gd name="connsiteX3" fmla="*/ 129519 w 884412"/>
              <a:gd name="connsiteY3" fmla="*/ 121937 h 832637"/>
              <a:gd name="connsiteX4" fmla="*/ 754893 w 884412"/>
              <a:gd name="connsiteY4" fmla="*/ 121937 h 8326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4412" h="832637">
                <a:moveTo>
                  <a:pt x="754893" y="121937"/>
                </a:moveTo>
                <a:cubicBezTo>
                  <a:pt x="927585" y="284518"/>
                  <a:pt x="927585" y="548117"/>
                  <a:pt x="754893" y="710700"/>
                </a:cubicBezTo>
                <a:cubicBezTo>
                  <a:pt x="582200" y="873283"/>
                  <a:pt x="302211" y="873283"/>
                  <a:pt x="129519" y="710700"/>
                </a:cubicBezTo>
                <a:cubicBezTo>
                  <a:pt x="-43173" y="548117"/>
                  <a:pt x="-43173" y="284518"/>
                  <a:pt x="129519" y="121937"/>
                </a:cubicBezTo>
                <a:cubicBezTo>
                  <a:pt x="302211" y="-40645"/>
                  <a:pt x="582200" y="-40645"/>
                  <a:pt x="754893" y="121937"/>
                </a:cubicBezTo>
              </a:path>
            </a:pathLst>
          </a:custGeom>
          <a:solidFill>
            <a:srgbClr val="DCBD2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748723" y="5148533"/>
            <a:ext cx="897113" cy="845336"/>
          </a:xfrm>
          <a:custGeom>
            <a:avLst/>
            <a:gdLst>
              <a:gd name="connsiteX0" fmla="*/ 761244 w 897113"/>
              <a:gd name="connsiteY0" fmla="*/ 128286 h 845336"/>
              <a:gd name="connsiteX1" fmla="*/ 761244 w 897113"/>
              <a:gd name="connsiteY1" fmla="*/ 717050 h 845336"/>
              <a:gd name="connsiteX2" fmla="*/ 135869 w 897113"/>
              <a:gd name="connsiteY2" fmla="*/ 717050 h 845336"/>
              <a:gd name="connsiteX3" fmla="*/ 135869 w 897113"/>
              <a:gd name="connsiteY3" fmla="*/ 128286 h 845336"/>
              <a:gd name="connsiteX4" fmla="*/ 761244 w 897113"/>
              <a:gd name="connsiteY4" fmla="*/ 128286 h 8453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7113" h="845336">
                <a:moveTo>
                  <a:pt x="761244" y="128286"/>
                </a:moveTo>
                <a:cubicBezTo>
                  <a:pt x="933936" y="290869"/>
                  <a:pt x="933936" y="554467"/>
                  <a:pt x="761244" y="717050"/>
                </a:cubicBezTo>
                <a:cubicBezTo>
                  <a:pt x="588551" y="879632"/>
                  <a:pt x="308561" y="879632"/>
                  <a:pt x="135869" y="717050"/>
                </a:cubicBezTo>
                <a:cubicBezTo>
                  <a:pt x="-36822" y="554467"/>
                  <a:pt x="-36822" y="290869"/>
                  <a:pt x="135869" y="128286"/>
                </a:cubicBezTo>
                <a:cubicBezTo>
                  <a:pt x="308561" y="-34295"/>
                  <a:pt x="588551" y="-34295"/>
                  <a:pt x="761244" y="12828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CBD2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337848" y="3750647"/>
            <a:ext cx="896133" cy="843671"/>
          </a:xfrm>
          <a:custGeom>
            <a:avLst/>
            <a:gdLst>
              <a:gd name="connsiteX0" fmla="*/ 764898 w 896133"/>
              <a:gd name="connsiteY0" fmla="*/ 123552 h 843671"/>
              <a:gd name="connsiteX1" fmla="*/ 764898 w 896133"/>
              <a:gd name="connsiteY1" fmla="*/ 720118 h 843671"/>
              <a:gd name="connsiteX2" fmla="*/ 131235 w 896133"/>
              <a:gd name="connsiteY2" fmla="*/ 720118 h 843671"/>
              <a:gd name="connsiteX3" fmla="*/ 131235 w 896133"/>
              <a:gd name="connsiteY3" fmla="*/ 123552 h 843671"/>
              <a:gd name="connsiteX4" fmla="*/ 764898 w 896133"/>
              <a:gd name="connsiteY4" fmla="*/ 123552 h 843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6133" h="843671">
                <a:moveTo>
                  <a:pt x="764898" y="123552"/>
                </a:moveTo>
                <a:cubicBezTo>
                  <a:pt x="939878" y="288290"/>
                  <a:pt x="939878" y="555381"/>
                  <a:pt x="764898" y="720118"/>
                </a:cubicBezTo>
                <a:cubicBezTo>
                  <a:pt x="589917" y="884855"/>
                  <a:pt x="306216" y="884855"/>
                  <a:pt x="131235" y="720118"/>
                </a:cubicBezTo>
                <a:cubicBezTo>
                  <a:pt x="-43745" y="555381"/>
                  <a:pt x="-43745" y="288290"/>
                  <a:pt x="131235" y="123552"/>
                </a:cubicBezTo>
                <a:cubicBezTo>
                  <a:pt x="306216" y="-41183"/>
                  <a:pt x="589917" y="-41183"/>
                  <a:pt x="764898" y="123552"/>
                </a:cubicBezTo>
              </a:path>
            </a:pathLst>
          </a:custGeom>
          <a:solidFill>
            <a:srgbClr val="C8250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331498" y="3744297"/>
            <a:ext cx="908834" cy="856370"/>
          </a:xfrm>
          <a:custGeom>
            <a:avLst/>
            <a:gdLst>
              <a:gd name="connsiteX0" fmla="*/ 771248 w 908834"/>
              <a:gd name="connsiteY0" fmla="*/ 129902 h 856370"/>
              <a:gd name="connsiteX1" fmla="*/ 771248 w 908834"/>
              <a:gd name="connsiteY1" fmla="*/ 726468 h 856370"/>
              <a:gd name="connsiteX2" fmla="*/ 137585 w 908834"/>
              <a:gd name="connsiteY2" fmla="*/ 726468 h 856370"/>
              <a:gd name="connsiteX3" fmla="*/ 137585 w 908834"/>
              <a:gd name="connsiteY3" fmla="*/ 129902 h 856370"/>
              <a:gd name="connsiteX4" fmla="*/ 771248 w 908834"/>
              <a:gd name="connsiteY4" fmla="*/ 129902 h 8563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8834" h="856370">
                <a:moveTo>
                  <a:pt x="771248" y="129902"/>
                </a:moveTo>
                <a:cubicBezTo>
                  <a:pt x="946229" y="294639"/>
                  <a:pt x="946229" y="561731"/>
                  <a:pt x="771248" y="726468"/>
                </a:cubicBezTo>
                <a:cubicBezTo>
                  <a:pt x="596267" y="891205"/>
                  <a:pt x="312566" y="891205"/>
                  <a:pt x="137585" y="726468"/>
                </a:cubicBezTo>
                <a:cubicBezTo>
                  <a:pt x="-37395" y="561731"/>
                  <a:pt x="-37395" y="294639"/>
                  <a:pt x="137585" y="129902"/>
                </a:cubicBezTo>
                <a:cubicBezTo>
                  <a:pt x="312566" y="-34834"/>
                  <a:pt x="596267" y="-34834"/>
                  <a:pt x="771248" y="12990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8250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539529" y="3902631"/>
            <a:ext cx="1421280" cy="1338073"/>
          </a:xfrm>
          <a:custGeom>
            <a:avLst/>
            <a:gdLst>
              <a:gd name="connsiteX0" fmla="*/ 1213138 w 1421280"/>
              <a:gd name="connsiteY0" fmla="*/ 195955 h 1338073"/>
              <a:gd name="connsiteX1" fmla="*/ 1213138 w 1421280"/>
              <a:gd name="connsiteY1" fmla="*/ 1142117 h 1338073"/>
              <a:gd name="connsiteX2" fmla="*/ 208141 w 1421280"/>
              <a:gd name="connsiteY2" fmla="*/ 1142117 h 1338073"/>
              <a:gd name="connsiteX3" fmla="*/ 208141 w 1421280"/>
              <a:gd name="connsiteY3" fmla="*/ 195955 h 1338073"/>
              <a:gd name="connsiteX4" fmla="*/ 1213138 w 1421280"/>
              <a:gd name="connsiteY4" fmla="*/ 195955 h 1338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1280" h="1338073">
                <a:moveTo>
                  <a:pt x="1213138" y="195955"/>
                </a:moveTo>
                <a:cubicBezTo>
                  <a:pt x="1490660" y="457231"/>
                  <a:pt x="1490660" y="880841"/>
                  <a:pt x="1213138" y="1142117"/>
                </a:cubicBezTo>
                <a:cubicBezTo>
                  <a:pt x="935616" y="1403391"/>
                  <a:pt x="485664" y="1403391"/>
                  <a:pt x="208141" y="1142117"/>
                </a:cubicBezTo>
                <a:cubicBezTo>
                  <a:pt x="-69380" y="880841"/>
                  <a:pt x="-69380" y="457231"/>
                  <a:pt x="208141" y="195955"/>
                </a:cubicBezTo>
                <a:cubicBezTo>
                  <a:pt x="485664" y="-65318"/>
                  <a:pt x="935616" y="-65318"/>
                  <a:pt x="1213138" y="195955"/>
                </a:cubicBezTo>
              </a:path>
            </a:pathLst>
          </a:custGeom>
          <a:solidFill>
            <a:srgbClr val="0365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533179" y="3896281"/>
            <a:ext cx="1433979" cy="1350772"/>
          </a:xfrm>
          <a:custGeom>
            <a:avLst/>
            <a:gdLst>
              <a:gd name="connsiteX0" fmla="*/ 1219488 w 1433979"/>
              <a:gd name="connsiteY0" fmla="*/ 202306 h 1350772"/>
              <a:gd name="connsiteX1" fmla="*/ 1219488 w 1433979"/>
              <a:gd name="connsiteY1" fmla="*/ 1148466 h 1350772"/>
              <a:gd name="connsiteX2" fmla="*/ 214491 w 1433979"/>
              <a:gd name="connsiteY2" fmla="*/ 1148466 h 1350772"/>
              <a:gd name="connsiteX3" fmla="*/ 214491 w 1433979"/>
              <a:gd name="connsiteY3" fmla="*/ 202306 h 1350772"/>
              <a:gd name="connsiteX4" fmla="*/ 1219488 w 1433979"/>
              <a:gd name="connsiteY4" fmla="*/ 202306 h 1350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33979" h="1350772">
                <a:moveTo>
                  <a:pt x="1219488" y="202306"/>
                </a:moveTo>
                <a:cubicBezTo>
                  <a:pt x="1497010" y="463581"/>
                  <a:pt x="1497010" y="887191"/>
                  <a:pt x="1219488" y="1148466"/>
                </a:cubicBezTo>
                <a:cubicBezTo>
                  <a:pt x="941966" y="1409741"/>
                  <a:pt x="492013" y="1409741"/>
                  <a:pt x="214491" y="1148466"/>
                </a:cubicBezTo>
                <a:cubicBezTo>
                  <a:pt x="-63030" y="887191"/>
                  <a:pt x="-63030" y="463581"/>
                  <a:pt x="214491" y="202306"/>
                </a:cubicBezTo>
                <a:cubicBezTo>
                  <a:pt x="492013" y="-58968"/>
                  <a:pt x="941966" y="-58968"/>
                  <a:pt x="1219488" y="20230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2498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8803595" y="3434812"/>
            <a:ext cx="1163639" cy="1095516"/>
          </a:xfrm>
          <a:custGeom>
            <a:avLst/>
            <a:gdLst>
              <a:gd name="connsiteX0" fmla="*/ 993226 w 1163639"/>
              <a:gd name="connsiteY0" fmla="*/ 160435 h 1095516"/>
              <a:gd name="connsiteX1" fmla="*/ 993226 w 1163639"/>
              <a:gd name="connsiteY1" fmla="*/ 935082 h 1095516"/>
              <a:gd name="connsiteX2" fmla="*/ 170410 w 1163639"/>
              <a:gd name="connsiteY2" fmla="*/ 935082 h 1095516"/>
              <a:gd name="connsiteX3" fmla="*/ 170410 w 1163639"/>
              <a:gd name="connsiteY3" fmla="*/ 160435 h 1095516"/>
              <a:gd name="connsiteX4" fmla="*/ 993226 w 1163639"/>
              <a:gd name="connsiteY4" fmla="*/ 160435 h 1095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63639" h="1095516">
                <a:moveTo>
                  <a:pt x="993226" y="160435"/>
                </a:moveTo>
                <a:cubicBezTo>
                  <a:pt x="1220442" y="374347"/>
                  <a:pt x="1220442" y="721169"/>
                  <a:pt x="993226" y="935082"/>
                </a:cubicBezTo>
                <a:cubicBezTo>
                  <a:pt x="766012" y="1148994"/>
                  <a:pt x="397625" y="1148994"/>
                  <a:pt x="170410" y="935082"/>
                </a:cubicBezTo>
                <a:cubicBezTo>
                  <a:pt x="-56803" y="721169"/>
                  <a:pt x="-56803" y="374347"/>
                  <a:pt x="170410" y="160435"/>
                </a:cubicBezTo>
                <a:cubicBezTo>
                  <a:pt x="397625" y="-53478"/>
                  <a:pt x="766012" y="-53478"/>
                  <a:pt x="993226" y="160435"/>
                </a:cubicBezTo>
              </a:path>
            </a:pathLst>
          </a:custGeom>
          <a:solidFill>
            <a:srgbClr val="DE6A1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7107" y="3905537"/>
            <a:ext cx="896134" cy="843671"/>
          </a:xfrm>
          <a:custGeom>
            <a:avLst/>
            <a:gdLst>
              <a:gd name="connsiteX0" fmla="*/ 764898 w 896134"/>
              <a:gd name="connsiteY0" fmla="*/ 123552 h 843671"/>
              <a:gd name="connsiteX1" fmla="*/ 764898 w 896134"/>
              <a:gd name="connsiteY1" fmla="*/ 720118 h 843671"/>
              <a:gd name="connsiteX2" fmla="*/ 131235 w 896134"/>
              <a:gd name="connsiteY2" fmla="*/ 720118 h 843671"/>
              <a:gd name="connsiteX3" fmla="*/ 131235 w 896134"/>
              <a:gd name="connsiteY3" fmla="*/ 123552 h 843671"/>
              <a:gd name="connsiteX4" fmla="*/ 764898 w 896134"/>
              <a:gd name="connsiteY4" fmla="*/ 123552 h 8436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6134" h="843671">
                <a:moveTo>
                  <a:pt x="764898" y="123552"/>
                </a:moveTo>
                <a:cubicBezTo>
                  <a:pt x="939879" y="288289"/>
                  <a:pt x="939879" y="555381"/>
                  <a:pt x="764898" y="720118"/>
                </a:cubicBezTo>
                <a:cubicBezTo>
                  <a:pt x="589917" y="884855"/>
                  <a:pt x="306216" y="884855"/>
                  <a:pt x="131235" y="720118"/>
                </a:cubicBezTo>
                <a:cubicBezTo>
                  <a:pt x="-43745" y="555381"/>
                  <a:pt x="-43745" y="288289"/>
                  <a:pt x="131235" y="123552"/>
                </a:cubicBezTo>
                <a:cubicBezTo>
                  <a:pt x="306216" y="-41184"/>
                  <a:pt x="589917" y="-41184"/>
                  <a:pt x="764898" y="123552"/>
                </a:cubicBezTo>
              </a:path>
            </a:pathLst>
          </a:custGeom>
          <a:solidFill>
            <a:srgbClr val="C8250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757" y="3899187"/>
            <a:ext cx="908834" cy="856370"/>
          </a:xfrm>
          <a:custGeom>
            <a:avLst/>
            <a:gdLst>
              <a:gd name="connsiteX0" fmla="*/ 771248 w 908834"/>
              <a:gd name="connsiteY0" fmla="*/ 129902 h 856370"/>
              <a:gd name="connsiteX1" fmla="*/ 771248 w 908834"/>
              <a:gd name="connsiteY1" fmla="*/ 726468 h 856370"/>
              <a:gd name="connsiteX2" fmla="*/ 137585 w 908834"/>
              <a:gd name="connsiteY2" fmla="*/ 726468 h 856370"/>
              <a:gd name="connsiteX3" fmla="*/ 137585 w 908834"/>
              <a:gd name="connsiteY3" fmla="*/ 129902 h 856370"/>
              <a:gd name="connsiteX4" fmla="*/ 771248 w 908834"/>
              <a:gd name="connsiteY4" fmla="*/ 129902 h 8563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8834" h="856370">
                <a:moveTo>
                  <a:pt x="771248" y="129902"/>
                </a:moveTo>
                <a:cubicBezTo>
                  <a:pt x="946229" y="294639"/>
                  <a:pt x="946229" y="561731"/>
                  <a:pt x="771248" y="726468"/>
                </a:cubicBezTo>
                <a:cubicBezTo>
                  <a:pt x="596267" y="891205"/>
                  <a:pt x="312566" y="891205"/>
                  <a:pt x="137585" y="726468"/>
                </a:cubicBezTo>
                <a:cubicBezTo>
                  <a:pt x="-37395" y="561731"/>
                  <a:pt x="-37395" y="294639"/>
                  <a:pt x="137585" y="129902"/>
                </a:cubicBezTo>
                <a:cubicBezTo>
                  <a:pt x="312566" y="-34834"/>
                  <a:pt x="596267" y="-34834"/>
                  <a:pt x="771248" y="12990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8250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8306915" y="4426584"/>
            <a:ext cx="700460" cy="818504"/>
          </a:xfrm>
          <a:custGeom>
            <a:avLst/>
            <a:gdLst>
              <a:gd name="connsiteX0" fmla="*/ 6350 w 700460"/>
              <a:gd name="connsiteY0" fmla="*/ 812154 h 818504"/>
              <a:gd name="connsiteX1" fmla="*/ 692298 w 700460"/>
              <a:gd name="connsiteY1" fmla="*/ 8472 h 818504"/>
              <a:gd name="connsiteX2" fmla="*/ 694111 w 700460"/>
              <a:gd name="connsiteY2" fmla="*/ 6350 h 8185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00460" h="818504">
                <a:moveTo>
                  <a:pt x="6350" y="812154"/>
                </a:moveTo>
                <a:lnTo>
                  <a:pt x="692298" y="8472"/>
                </a:lnTo>
                <a:lnTo>
                  <a:pt x="69411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8986522" y="4409596"/>
            <a:ext cx="34423" cy="36356"/>
          </a:xfrm>
          <a:custGeom>
            <a:avLst/>
            <a:gdLst>
              <a:gd name="connsiteX0" fmla="*/ 25386 w 34423"/>
              <a:gd name="connsiteY0" fmla="*/ 36356 h 36356"/>
              <a:gd name="connsiteX1" fmla="*/ 34423 w 34423"/>
              <a:gd name="connsiteY1" fmla="*/ 0 h 36356"/>
              <a:gd name="connsiteX2" fmla="*/ 0 w 34423"/>
              <a:gd name="connsiteY2" fmla="*/ 14563 h 36356"/>
              <a:gd name="connsiteX3" fmla="*/ 25386 w 34423"/>
              <a:gd name="connsiteY3" fmla="*/ 36356 h 36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4423" h="36356">
                <a:moveTo>
                  <a:pt x="25386" y="36356"/>
                </a:moveTo>
                <a:lnTo>
                  <a:pt x="34423" y="0"/>
                </a:lnTo>
                <a:lnTo>
                  <a:pt x="0" y="14563"/>
                </a:lnTo>
                <a:lnTo>
                  <a:pt x="25386" y="3635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859044" y="4910918"/>
            <a:ext cx="761178" cy="433155"/>
          </a:xfrm>
          <a:custGeom>
            <a:avLst/>
            <a:gdLst>
              <a:gd name="connsiteX0" fmla="*/ 6350 w 761178"/>
              <a:gd name="connsiteY0" fmla="*/ 6350 h 433155"/>
              <a:gd name="connsiteX1" fmla="*/ 752392 w 761178"/>
              <a:gd name="connsiteY1" fmla="*/ 425436 h 433155"/>
              <a:gd name="connsiteX2" fmla="*/ 754829 w 761178"/>
              <a:gd name="connsiteY2" fmla="*/ 426805 h 4331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61178" h="433155">
                <a:moveTo>
                  <a:pt x="6350" y="6350"/>
                </a:moveTo>
                <a:lnTo>
                  <a:pt x="752392" y="425436"/>
                </a:lnTo>
                <a:lnTo>
                  <a:pt x="754829" y="42680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7603279" y="5321737"/>
            <a:ext cx="37320" cy="30997"/>
          </a:xfrm>
          <a:custGeom>
            <a:avLst/>
            <a:gdLst>
              <a:gd name="connsiteX0" fmla="*/ 0 w 37320"/>
              <a:gd name="connsiteY0" fmla="*/ 29240 h 30997"/>
              <a:gd name="connsiteX1" fmla="*/ 37320 w 37320"/>
              <a:gd name="connsiteY1" fmla="*/ 30996 h 30997"/>
              <a:gd name="connsiteX2" fmla="*/ 16329 w 37320"/>
              <a:gd name="connsiteY2" fmla="*/ 0 h 30997"/>
              <a:gd name="connsiteX3" fmla="*/ 0 w 37320"/>
              <a:gd name="connsiteY3" fmla="*/ 29240 h 309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7320" h="30997">
                <a:moveTo>
                  <a:pt x="0" y="29240"/>
                </a:moveTo>
                <a:lnTo>
                  <a:pt x="37320" y="30996"/>
                </a:lnTo>
                <a:lnTo>
                  <a:pt x="16329" y="0"/>
                </a:lnTo>
                <a:lnTo>
                  <a:pt x="0" y="292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4895170" y="4942489"/>
            <a:ext cx="767425" cy="491989"/>
          </a:xfrm>
          <a:custGeom>
            <a:avLst/>
            <a:gdLst>
              <a:gd name="connsiteX0" fmla="*/ 761075 w 767425"/>
              <a:gd name="connsiteY0" fmla="*/ 6350 h 491989"/>
              <a:gd name="connsiteX1" fmla="*/ 8708 w 767425"/>
              <a:gd name="connsiteY1" fmla="*/ 484141 h 491989"/>
              <a:gd name="connsiteX2" fmla="*/ 6350 w 767425"/>
              <a:gd name="connsiteY2" fmla="*/ 485639 h 4919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67425" h="491989">
                <a:moveTo>
                  <a:pt x="761075" y="6350"/>
                </a:moveTo>
                <a:lnTo>
                  <a:pt x="8708" y="484141"/>
                </a:lnTo>
                <a:lnTo>
                  <a:pt x="6350" y="48563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4875640" y="5412476"/>
            <a:ext cx="37171" cy="32086"/>
          </a:xfrm>
          <a:custGeom>
            <a:avLst/>
            <a:gdLst>
              <a:gd name="connsiteX0" fmla="*/ 19295 w 37171"/>
              <a:gd name="connsiteY0" fmla="*/ 0 h 32086"/>
              <a:gd name="connsiteX1" fmla="*/ 0 w 37171"/>
              <a:gd name="connsiteY1" fmla="*/ 32086 h 32086"/>
              <a:gd name="connsiteX2" fmla="*/ 37171 w 37171"/>
              <a:gd name="connsiteY2" fmla="*/ 28314 h 32086"/>
              <a:gd name="connsiteX3" fmla="*/ 19295 w 37171"/>
              <a:gd name="connsiteY3" fmla="*/ 0 h 320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7171" h="32086">
                <a:moveTo>
                  <a:pt x="19295" y="0"/>
                </a:moveTo>
                <a:lnTo>
                  <a:pt x="0" y="32086"/>
                </a:lnTo>
                <a:lnTo>
                  <a:pt x="37171" y="28314"/>
                </a:lnTo>
                <a:lnTo>
                  <a:pt x="1929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668628" y="5588048"/>
            <a:ext cx="1385736" cy="79373"/>
          </a:xfrm>
          <a:custGeom>
            <a:avLst/>
            <a:gdLst>
              <a:gd name="connsiteX0" fmla="*/ 6350 w 1385736"/>
              <a:gd name="connsiteY0" fmla="*/ 6350 h 79373"/>
              <a:gd name="connsiteX1" fmla="*/ 9131 w 1385736"/>
              <a:gd name="connsiteY1" fmla="*/ 6485 h 79373"/>
              <a:gd name="connsiteX2" fmla="*/ 1379386 w 1385736"/>
              <a:gd name="connsiteY2" fmla="*/ 73023 h 79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385736" h="79373">
                <a:moveTo>
                  <a:pt x="6350" y="6350"/>
                </a:moveTo>
                <a:lnTo>
                  <a:pt x="9131" y="6485"/>
                </a:lnTo>
                <a:lnTo>
                  <a:pt x="1379386" y="7302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644382" y="5577796"/>
            <a:ext cx="34185" cy="33474"/>
          </a:xfrm>
          <a:custGeom>
            <a:avLst/>
            <a:gdLst>
              <a:gd name="connsiteX0" fmla="*/ 34185 w 34185"/>
              <a:gd name="connsiteY0" fmla="*/ 0 h 33474"/>
              <a:gd name="connsiteX1" fmla="*/ 0 w 34185"/>
              <a:gd name="connsiteY1" fmla="*/ 15115 h 33474"/>
              <a:gd name="connsiteX2" fmla="*/ 32569 w 34185"/>
              <a:gd name="connsiteY2" fmla="*/ 33474 h 33474"/>
              <a:gd name="connsiteX3" fmla="*/ 34185 w 34185"/>
              <a:gd name="connsiteY3" fmla="*/ 0 h 334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4185" h="33474">
                <a:moveTo>
                  <a:pt x="34185" y="0"/>
                </a:moveTo>
                <a:lnTo>
                  <a:pt x="0" y="15115"/>
                </a:lnTo>
                <a:lnTo>
                  <a:pt x="32569" y="33474"/>
                </a:lnTo>
                <a:lnTo>
                  <a:pt x="3418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2518105" y="4478252"/>
            <a:ext cx="919662" cy="811238"/>
          </a:xfrm>
          <a:custGeom>
            <a:avLst/>
            <a:gdLst>
              <a:gd name="connsiteX0" fmla="*/ 6350 w 919662"/>
              <a:gd name="connsiteY0" fmla="*/ 804888 h 811238"/>
              <a:gd name="connsiteX1" fmla="*/ 911218 w 919662"/>
              <a:gd name="connsiteY1" fmla="*/ 8193 h 811238"/>
              <a:gd name="connsiteX2" fmla="*/ 913312 w 919662"/>
              <a:gd name="connsiteY2" fmla="*/ 6350 h 8112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919662" h="811238">
                <a:moveTo>
                  <a:pt x="6350" y="804888"/>
                </a:moveTo>
                <a:lnTo>
                  <a:pt x="911218" y="8193"/>
                </a:lnTo>
                <a:lnTo>
                  <a:pt x="91331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3418301" y="4464334"/>
            <a:ext cx="36136" cy="34702"/>
          </a:xfrm>
          <a:custGeom>
            <a:avLst/>
            <a:gdLst>
              <a:gd name="connsiteX0" fmla="*/ 22047 w 36136"/>
              <a:gd name="connsiteY0" fmla="*/ 34702 h 34702"/>
              <a:gd name="connsiteX1" fmla="*/ 36136 w 36136"/>
              <a:gd name="connsiteY1" fmla="*/ 0 h 34702"/>
              <a:gd name="connsiteX2" fmla="*/ 0 w 36136"/>
              <a:gd name="connsiteY2" fmla="*/ 9517 h 34702"/>
              <a:gd name="connsiteX3" fmla="*/ 22047 w 36136"/>
              <a:gd name="connsiteY3" fmla="*/ 34702 h 347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6136" h="34702">
                <a:moveTo>
                  <a:pt x="22047" y="34702"/>
                </a:moveTo>
                <a:lnTo>
                  <a:pt x="36136" y="0"/>
                </a:lnTo>
                <a:lnTo>
                  <a:pt x="0" y="9517"/>
                </a:lnTo>
                <a:lnTo>
                  <a:pt x="22047" y="3470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159708" y="4636801"/>
            <a:ext cx="720067" cy="649296"/>
          </a:xfrm>
          <a:custGeom>
            <a:avLst/>
            <a:gdLst>
              <a:gd name="connsiteX0" fmla="*/ 713717 w 720067"/>
              <a:gd name="connsiteY0" fmla="*/ 642946 h 649296"/>
              <a:gd name="connsiteX1" fmla="*/ 8423 w 720067"/>
              <a:gd name="connsiteY1" fmla="*/ 8215 h 649296"/>
              <a:gd name="connsiteX2" fmla="*/ 6350 w 720067"/>
              <a:gd name="connsiteY2" fmla="*/ 6350 h 6492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20067" h="649296">
                <a:moveTo>
                  <a:pt x="713717" y="642946"/>
                </a:moveTo>
                <a:lnTo>
                  <a:pt x="8423" y="8215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43259" y="4622633"/>
            <a:ext cx="36030" cy="34855"/>
          </a:xfrm>
          <a:custGeom>
            <a:avLst/>
            <a:gdLst>
              <a:gd name="connsiteX0" fmla="*/ 36030 w 36030"/>
              <a:gd name="connsiteY0" fmla="*/ 9911 h 34855"/>
              <a:gd name="connsiteX1" fmla="*/ 0 w 36030"/>
              <a:gd name="connsiteY1" fmla="*/ 0 h 34855"/>
              <a:gd name="connsiteX2" fmla="*/ 13712 w 36030"/>
              <a:gd name="connsiteY2" fmla="*/ 34855 h 34855"/>
              <a:gd name="connsiteX3" fmla="*/ 36030 w 36030"/>
              <a:gd name="connsiteY3" fmla="*/ 9911 h 34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6030" h="34855">
                <a:moveTo>
                  <a:pt x="36030" y="9911"/>
                </a:moveTo>
                <a:lnTo>
                  <a:pt x="0" y="0"/>
                </a:lnTo>
                <a:lnTo>
                  <a:pt x="13712" y="34855"/>
                </a:lnTo>
                <a:lnTo>
                  <a:pt x="36030" y="991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89600"/>
            <a:ext cx="1803400" cy="1117600"/>
          </a:xfrm>
          <a:prstGeom prst="rect">
            <a:avLst/>
          </a:prstGeom>
          <a:noFill/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26600" y="5867400"/>
            <a:ext cx="3429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96400" y="6286500"/>
            <a:ext cx="990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54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GraphAware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914400" y="2247900"/>
            <a:ext cx="508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1092200" y="2222500"/>
            <a:ext cx="8699500" cy="131574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ﬁndings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existing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products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ones</a:t>
            </a:r>
            <a:r>
              <a:rPr lang="zh-CN" altLang="en-US" sz="167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查找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已有产品中查找新产品的关联度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Alert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suspicious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raw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material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batches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quickly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向内部用户警示某个可疑批次原材料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Improve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sensitivity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weak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signals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强化弱信号的敏感度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" name="TextBox 1"/>
          <p:cNvSpPr txBox="1"/>
          <p:nvPr/>
        </p:nvSpPr>
        <p:spPr>
          <a:xfrm>
            <a:off x="927100" y="1219200"/>
            <a:ext cx="7707816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Connecting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Products</a:t>
            </a:r>
            <a:r>
              <a:rPr lang="zh-CN" altLang="en-US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关联不同的产品</a:t>
            </a:r>
            <a:endParaRPr lang="en-US" altLang="zh-CN" sz="2990" b="1" dirty="0" smtClean="0">
              <a:solidFill>
                <a:srgbClr val="286AA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TextBox 1"/>
          <p:cNvSpPr txBox="1"/>
          <p:nvPr/>
        </p:nvSpPr>
        <p:spPr>
          <a:xfrm>
            <a:off x="10261600" y="6324600"/>
            <a:ext cx="25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87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®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7899400" y="5499100"/>
            <a:ext cx="254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14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4368800" y="5613400"/>
            <a:ext cx="254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14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1943100" y="5511800"/>
            <a:ext cx="495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14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Product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596900" y="3937000"/>
            <a:ext cx="91948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971800" algn="l"/>
                <a:tab pos="5232400" algn="l"/>
                <a:tab pos="8369300" algn="l"/>
              </a:tabLst>
            </a:pPr>
            <a:r>
              <a:rPr lang="en-US" altLang="zh-CN" dirty="0" smtClean="0"/>
              <a:t>			</a:t>
            </a:r>
            <a:r>
              <a:rPr lang="en-US" altLang="zh-CN" sz="114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14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4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Product</a:t>
            </a:r>
          </a:p>
          <a:p>
            <a:pPr>
              <a:lnSpc>
                <a:spcPts val="1500"/>
              </a:lnSpc>
              <a:tabLst>
                <a:tab pos="2971800" algn="l"/>
                <a:tab pos="5232400" algn="l"/>
                <a:tab pos="8369300" algn="l"/>
              </a:tabLst>
            </a:pPr>
            <a:r>
              <a:rPr lang="en-US" altLang="zh-CN" dirty="0" smtClean="0"/>
              <a:t>	</a:t>
            </a:r>
            <a:r>
              <a:rPr lang="en-US" altLang="zh-CN" sz="114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Failure</a:t>
            </a:r>
          </a:p>
          <a:p>
            <a:pPr>
              <a:lnSpc>
                <a:spcPts val="1300"/>
              </a:lnSpc>
              <a:tabLst>
                <a:tab pos="2971800" algn="l"/>
                <a:tab pos="5232400" algn="l"/>
                <a:tab pos="8369300" algn="l"/>
              </a:tabLst>
            </a:pPr>
            <a:r>
              <a:rPr lang="en-US" altLang="zh-CN" sz="114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Failure</a:t>
            </a:r>
          </a:p>
          <a:p>
            <a:pPr>
              <a:lnSpc>
                <a:spcPts val="1900"/>
              </a:lnSpc>
              <a:tabLst>
                <a:tab pos="2971800" algn="l"/>
                <a:tab pos="5232400" algn="l"/>
                <a:tab pos="8369300" algn="l"/>
              </a:tabLst>
            </a:pPr>
            <a:r>
              <a:rPr lang="en-US" altLang="zh-CN" dirty="0" smtClean="0"/>
              <a:t>		</a:t>
            </a:r>
            <a:r>
              <a:rPr lang="en-US" altLang="zh-CN" sz="114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Raw</a:t>
            </a:r>
            <a:r>
              <a:rPr lang="en-US" altLang="zh-CN" sz="114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4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Material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65500"/>
            <a:ext cx="10694799" cy="6038066"/>
          </a:xfrm>
          <a:custGeom>
            <a:avLst/>
            <a:gdLst>
              <a:gd name="connsiteX0" fmla="*/ 0 w 10694799"/>
              <a:gd name="connsiteY0" fmla="*/ 0 h 6038066"/>
              <a:gd name="connsiteX1" fmla="*/ 10694799 w 10694799"/>
              <a:gd name="connsiteY1" fmla="*/ 0 h 6038066"/>
              <a:gd name="connsiteX2" fmla="*/ 10694799 w 10694799"/>
              <a:gd name="connsiteY2" fmla="*/ 6038066 h 6038066"/>
              <a:gd name="connsiteX3" fmla="*/ 0 w 10694799"/>
              <a:gd name="connsiteY3" fmla="*/ 6038066 h 6038066"/>
              <a:gd name="connsiteX4" fmla="*/ 0 w 10694799"/>
              <a:gd name="connsiteY4" fmla="*/ 0 h 6038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94799" h="6038066">
                <a:moveTo>
                  <a:pt x="0" y="0"/>
                </a:moveTo>
                <a:lnTo>
                  <a:pt x="10694799" y="0"/>
                </a:lnTo>
                <a:lnTo>
                  <a:pt x="10694799" y="6038066"/>
                </a:lnTo>
                <a:lnTo>
                  <a:pt x="0" y="603806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696790" y="5619071"/>
            <a:ext cx="894312" cy="841955"/>
          </a:xfrm>
          <a:custGeom>
            <a:avLst/>
            <a:gdLst>
              <a:gd name="connsiteX0" fmla="*/ 763343 w 894312"/>
              <a:gd name="connsiteY0" fmla="*/ 123301 h 841955"/>
              <a:gd name="connsiteX1" fmla="*/ 763343 w 894312"/>
              <a:gd name="connsiteY1" fmla="*/ 718654 h 841955"/>
              <a:gd name="connsiteX2" fmla="*/ 130969 w 894312"/>
              <a:gd name="connsiteY2" fmla="*/ 718654 h 841955"/>
              <a:gd name="connsiteX3" fmla="*/ 130969 w 894312"/>
              <a:gd name="connsiteY3" fmla="*/ 123301 h 841955"/>
              <a:gd name="connsiteX4" fmla="*/ 763343 w 894312"/>
              <a:gd name="connsiteY4" fmla="*/ 123301 h 8419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4312" h="841955">
                <a:moveTo>
                  <a:pt x="763343" y="123301"/>
                </a:moveTo>
                <a:cubicBezTo>
                  <a:pt x="937968" y="287703"/>
                  <a:pt x="937968" y="554252"/>
                  <a:pt x="763343" y="718654"/>
                </a:cubicBezTo>
                <a:cubicBezTo>
                  <a:pt x="588718" y="883056"/>
                  <a:pt x="305594" y="883056"/>
                  <a:pt x="130969" y="718654"/>
                </a:cubicBezTo>
                <a:cubicBezTo>
                  <a:pt x="-43656" y="554252"/>
                  <a:pt x="-43656" y="287703"/>
                  <a:pt x="130969" y="123301"/>
                </a:cubicBezTo>
                <a:cubicBezTo>
                  <a:pt x="305594" y="-41100"/>
                  <a:pt x="588718" y="-41100"/>
                  <a:pt x="763343" y="123301"/>
                </a:cubicBezTo>
              </a:path>
            </a:pathLst>
          </a:custGeom>
          <a:solidFill>
            <a:srgbClr val="0365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690440" y="5612720"/>
            <a:ext cx="907012" cy="854655"/>
          </a:xfrm>
          <a:custGeom>
            <a:avLst/>
            <a:gdLst>
              <a:gd name="connsiteX0" fmla="*/ 769692 w 907012"/>
              <a:gd name="connsiteY0" fmla="*/ 129651 h 854655"/>
              <a:gd name="connsiteX1" fmla="*/ 769692 w 907012"/>
              <a:gd name="connsiteY1" fmla="*/ 725004 h 854655"/>
              <a:gd name="connsiteX2" fmla="*/ 137318 w 907012"/>
              <a:gd name="connsiteY2" fmla="*/ 725004 h 854655"/>
              <a:gd name="connsiteX3" fmla="*/ 137318 w 907012"/>
              <a:gd name="connsiteY3" fmla="*/ 129651 h 854655"/>
              <a:gd name="connsiteX4" fmla="*/ 769692 w 907012"/>
              <a:gd name="connsiteY4" fmla="*/ 129651 h 854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7012" h="854655">
                <a:moveTo>
                  <a:pt x="769692" y="129651"/>
                </a:moveTo>
                <a:cubicBezTo>
                  <a:pt x="944318" y="294053"/>
                  <a:pt x="944318" y="560602"/>
                  <a:pt x="769692" y="725004"/>
                </a:cubicBezTo>
                <a:cubicBezTo>
                  <a:pt x="595067" y="889406"/>
                  <a:pt x="311944" y="889406"/>
                  <a:pt x="137318" y="725004"/>
                </a:cubicBezTo>
                <a:cubicBezTo>
                  <a:pt x="-37306" y="560602"/>
                  <a:pt x="-37306" y="294053"/>
                  <a:pt x="137318" y="129651"/>
                </a:cubicBezTo>
                <a:cubicBezTo>
                  <a:pt x="311944" y="-34750"/>
                  <a:pt x="595067" y="-34750"/>
                  <a:pt x="769692" y="12965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2498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92404" y="4462808"/>
            <a:ext cx="884414" cy="832637"/>
          </a:xfrm>
          <a:custGeom>
            <a:avLst/>
            <a:gdLst>
              <a:gd name="connsiteX0" fmla="*/ 754894 w 884414"/>
              <a:gd name="connsiteY0" fmla="*/ 121937 h 832637"/>
              <a:gd name="connsiteX1" fmla="*/ 754894 w 884414"/>
              <a:gd name="connsiteY1" fmla="*/ 710700 h 832637"/>
              <a:gd name="connsiteX2" fmla="*/ 129519 w 884414"/>
              <a:gd name="connsiteY2" fmla="*/ 710700 h 832637"/>
              <a:gd name="connsiteX3" fmla="*/ 129519 w 884414"/>
              <a:gd name="connsiteY3" fmla="*/ 121937 h 832637"/>
              <a:gd name="connsiteX4" fmla="*/ 754894 w 884414"/>
              <a:gd name="connsiteY4" fmla="*/ 121937 h 8326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4414" h="832637">
                <a:moveTo>
                  <a:pt x="754894" y="121937"/>
                </a:moveTo>
                <a:cubicBezTo>
                  <a:pt x="927587" y="284518"/>
                  <a:pt x="927587" y="548117"/>
                  <a:pt x="754894" y="710700"/>
                </a:cubicBezTo>
                <a:cubicBezTo>
                  <a:pt x="582202" y="873283"/>
                  <a:pt x="302211" y="873283"/>
                  <a:pt x="129519" y="710700"/>
                </a:cubicBezTo>
                <a:cubicBezTo>
                  <a:pt x="-43173" y="548117"/>
                  <a:pt x="-43173" y="284518"/>
                  <a:pt x="129519" y="121937"/>
                </a:cubicBezTo>
                <a:cubicBezTo>
                  <a:pt x="302211" y="-40645"/>
                  <a:pt x="582202" y="-40645"/>
                  <a:pt x="754894" y="121937"/>
                </a:cubicBezTo>
              </a:path>
            </a:pathLst>
          </a:custGeom>
          <a:solidFill>
            <a:srgbClr val="0088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84037" y="4454441"/>
            <a:ext cx="901146" cy="849369"/>
          </a:xfrm>
          <a:custGeom>
            <a:avLst/>
            <a:gdLst>
              <a:gd name="connsiteX0" fmla="*/ 763260 w 901146"/>
              <a:gd name="connsiteY0" fmla="*/ 130303 h 849369"/>
              <a:gd name="connsiteX1" fmla="*/ 763260 w 901146"/>
              <a:gd name="connsiteY1" fmla="*/ 719067 h 849369"/>
              <a:gd name="connsiteX2" fmla="*/ 137885 w 901146"/>
              <a:gd name="connsiteY2" fmla="*/ 719067 h 849369"/>
              <a:gd name="connsiteX3" fmla="*/ 137885 w 901146"/>
              <a:gd name="connsiteY3" fmla="*/ 130303 h 849369"/>
              <a:gd name="connsiteX4" fmla="*/ 763260 w 901146"/>
              <a:gd name="connsiteY4" fmla="*/ 130303 h 8493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1146" h="849369">
                <a:moveTo>
                  <a:pt x="763260" y="130303"/>
                </a:moveTo>
                <a:cubicBezTo>
                  <a:pt x="935953" y="292885"/>
                  <a:pt x="935953" y="556484"/>
                  <a:pt x="763260" y="719067"/>
                </a:cubicBezTo>
                <a:cubicBezTo>
                  <a:pt x="590568" y="881649"/>
                  <a:pt x="310578" y="881649"/>
                  <a:pt x="137885" y="719067"/>
                </a:cubicBezTo>
                <a:cubicBezTo>
                  <a:pt x="-34806" y="556484"/>
                  <a:pt x="-34806" y="292885"/>
                  <a:pt x="137885" y="130303"/>
                </a:cubicBezTo>
                <a:cubicBezTo>
                  <a:pt x="310578" y="-32279"/>
                  <a:pt x="590568" y="-32279"/>
                  <a:pt x="763260" y="13030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781242" y="3494473"/>
            <a:ext cx="892085" cy="839858"/>
          </a:xfrm>
          <a:custGeom>
            <a:avLst/>
            <a:gdLst>
              <a:gd name="connsiteX0" fmla="*/ 761443 w 892085"/>
              <a:gd name="connsiteY0" fmla="*/ 122994 h 839858"/>
              <a:gd name="connsiteX1" fmla="*/ 761443 w 892085"/>
              <a:gd name="connsiteY1" fmla="*/ 716864 h 839858"/>
              <a:gd name="connsiteX2" fmla="*/ 130642 w 892085"/>
              <a:gd name="connsiteY2" fmla="*/ 716864 h 839858"/>
              <a:gd name="connsiteX3" fmla="*/ 130642 w 892085"/>
              <a:gd name="connsiteY3" fmla="*/ 122994 h 839858"/>
              <a:gd name="connsiteX4" fmla="*/ 761443 w 892085"/>
              <a:gd name="connsiteY4" fmla="*/ 122994 h 8398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2085" h="839858">
                <a:moveTo>
                  <a:pt x="761443" y="122994"/>
                </a:moveTo>
                <a:cubicBezTo>
                  <a:pt x="935632" y="286987"/>
                  <a:pt x="935632" y="552871"/>
                  <a:pt x="761443" y="716864"/>
                </a:cubicBezTo>
                <a:cubicBezTo>
                  <a:pt x="587252" y="880856"/>
                  <a:pt x="304833" y="880856"/>
                  <a:pt x="130642" y="716864"/>
                </a:cubicBezTo>
                <a:cubicBezTo>
                  <a:pt x="-43547" y="552871"/>
                  <a:pt x="-43547" y="286987"/>
                  <a:pt x="130642" y="122994"/>
                </a:cubicBezTo>
                <a:cubicBezTo>
                  <a:pt x="304833" y="-40998"/>
                  <a:pt x="587252" y="-40998"/>
                  <a:pt x="761443" y="122994"/>
                </a:cubicBezTo>
              </a:path>
            </a:pathLst>
          </a:custGeom>
          <a:solidFill>
            <a:srgbClr val="0365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774892" y="3488123"/>
            <a:ext cx="904784" cy="852559"/>
          </a:xfrm>
          <a:custGeom>
            <a:avLst/>
            <a:gdLst>
              <a:gd name="connsiteX0" fmla="*/ 767792 w 904784"/>
              <a:gd name="connsiteY0" fmla="*/ 129344 h 852559"/>
              <a:gd name="connsiteX1" fmla="*/ 767792 w 904784"/>
              <a:gd name="connsiteY1" fmla="*/ 723214 h 852559"/>
              <a:gd name="connsiteX2" fmla="*/ 136992 w 904784"/>
              <a:gd name="connsiteY2" fmla="*/ 723214 h 852559"/>
              <a:gd name="connsiteX3" fmla="*/ 136992 w 904784"/>
              <a:gd name="connsiteY3" fmla="*/ 129344 h 852559"/>
              <a:gd name="connsiteX4" fmla="*/ 767792 w 904784"/>
              <a:gd name="connsiteY4" fmla="*/ 129344 h 85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4784" h="852559">
                <a:moveTo>
                  <a:pt x="767792" y="129344"/>
                </a:moveTo>
                <a:cubicBezTo>
                  <a:pt x="941982" y="293337"/>
                  <a:pt x="941982" y="559221"/>
                  <a:pt x="767792" y="723214"/>
                </a:cubicBezTo>
                <a:cubicBezTo>
                  <a:pt x="593601" y="887207"/>
                  <a:pt x="311183" y="887207"/>
                  <a:pt x="136992" y="723214"/>
                </a:cubicBezTo>
                <a:cubicBezTo>
                  <a:pt x="-37197" y="559221"/>
                  <a:pt x="-37197" y="293337"/>
                  <a:pt x="136992" y="129344"/>
                </a:cubicBezTo>
                <a:cubicBezTo>
                  <a:pt x="311183" y="-34648"/>
                  <a:pt x="593601" y="-34648"/>
                  <a:pt x="767792" y="1293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2498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31032" y="4115924"/>
            <a:ext cx="1249327" cy="584961"/>
          </a:xfrm>
          <a:custGeom>
            <a:avLst/>
            <a:gdLst>
              <a:gd name="connsiteX0" fmla="*/ 8366 w 1249327"/>
              <a:gd name="connsiteY0" fmla="*/ 576595 h 584961"/>
              <a:gd name="connsiteX1" fmla="*/ 1233355 w 1249327"/>
              <a:gd name="connsiteY1" fmla="*/ 11874 h 584961"/>
              <a:gd name="connsiteX2" fmla="*/ 1240960 w 1249327"/>
              <a:gd name="connsiteY2" fmla="*/ 8366 h 5849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49327" h="584961">
                <a:moveTo>
                  <a:pt x="8366" y="576595"/>
                </a:moveTo>
                <a:lnTo>
                  <a:pt x="1233355" y="11874"/>
                </a:lnTo>
                <a:lnTo>
                  <a:pt x="1240960" y="8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762678" y="4099507"/>
            <a:ext cx="58874" cy="48012"/>
          </a:xfrm>
          <a:custGeom>
            <a:avLst/>
            <a:gdLst>
              <a:gd name="connsiteX0" fmla="*/ 0 w 58874"/>
              <a:gd name="connsiteY0" fmla="*/ 0 h 48012"/>
              <a:gd name="connsiteX1" fmla="*/ 58874 w 58874"/>
              <a:gd name="connsiteY1" fmla="*/ 1937 h 48012"/>
              <a:gd name="connsiteX2" fmla="*/ 22003 w 58874"/>
              <a:gd name="connsiteY2" fmla="*/ 48012 h 48012"/>
              <a:gd name="connsiteX3" fmla="*/ 0 w 58874"/>
              <a:gd name="connsiteY3" fmla="*/ 0 h 480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8874" h="48012">
                <a:moveTo>
                  <a:pt x="0" y="0"/>
                </a:moveTo>
                <a:lnTo>
                  <a:pt x="58874" y="1937"/>
                </a:lnTo>
                <a:lnTo>
                  <a:pt x="22003" y="48012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510463" y="5092748"/>
            <a:ext cx="1208601" cy="705352"/>
          </a:xfrm>
          <a:custGeom>
            <a:avLst/>
            <a:gdLst>
              <a:gd name="connsiteX0" fmla="*/ 8366 w 1208601"/>
              <a:gd name="connsiteY0" fmla="*/ 8366 h 705352"/>
              <a:gd name="connsiteX1" fmla="*/ 1192983 w 1208601"/>
              <a:gd name="connsiteY1" fmla="*/ 692795 h 705352"/>
              <a:gd name="connsiteX2" fmla="*/ 1200235 w 1208601"/>
              <a:gd name="connsiteY2" fmla="*/ 696986 h 705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08601" h="705352">
                <a:moveTo>
                  <a:pt x="8366" y="8366"/>
                </a:moveTo>
                <a:lnTo>
                  <a:pt x="1192983" y="692795"/>
                </a:lnTo>
                <a:lnTo>
                  <a:pt x="1200235" y="69698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699157" y="5767771"/>
            <a:ext cx="58803" cy="49269"/>
          </a:xfrm>
          <a:custGeom>
            <a:avLst/>
            <a:gdLst>
              <a:gd name="connsiteX0" fmla="*/ 26299 w 58803"/>
              <a:gd name="connsiteY0" fmla="*/ 0 h 49269"/>
              <a:gd name="connsiteX1" fmla="*/ 58803 w 58803"/>
              <a:gd name="connsiteY1" fmla="*/ 49269 h 49269"/>
              <a:gd name="connsiteX2" fmla="*/ 0 w 58803"/>
              <a:gd name="connsiteY2" fmla="*/ 45785 h 49269"/>
              <a:gd name="connsiteX3" fmla="*/ 26299 w 58803"/>
              <a:gd name="connsiteY3" fmla="*/ 0 h 492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8803" h="49269">
                <a:moveTo>
                  <a:pt x="26299" y="0"/>
                </a:moveTo>
                <a:lnTo>
                  <a:pt x="58803" y="49269"/>
                </a:lnTo>
                <a:lnTo>
                  <a:pt x="0" y="45785"/>
                </a:lnTo>
                <a:lnTo>
                  <a:pt x="26299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37554" y="4175996"/>
            <a:ext cx="748937" cy="488901"/>
          </a:xfrm>
          <a:custGeom>
            <a:avLst/>
            <a:gdLst>
              <a:gd name="connsiteX0" fmla="*/ 740571 w 748937"/>
              <a:gd name="connsiteY0" fmla="*/ 480535 h 488901"/>
              <a:gd name="connsiteX1" fmla="*/ 15404 w 748937"/>
              <a:gd name="connsiteY1" fmla="*/ 12905 h 488901"/>
              <a:gd name="connsiteX2" fmla="*/ 8366 w 748937"/>
              <a:gd name="connsiteY2" fmla="*/ 8366 h 488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48937" h="488901">
                <a:moveTo>
                  <a:pt x="740571" y="480535"/>
                </a:moveTo>
                <a:lnTo>
                  <a:pt x="15404" y="12905"/>
                </a:lnTo>
                <a:lnTo>
                  <a:pt x="8366" y="8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00042" y="4154778"/>
            <a:ext cx="58565" cy="50801"/>
          </a:xfrm>
          <a:custGeom>
            <a:avLst/>
            <a:gdLst>
              <a:gd name="connsiteX0" fmla="*/ 30069 w 58565"/>
              <a:gd name="connsiteY0" fmla="*/ 50801 h 50801"/>
              <a:gd name="connsiteX1" fmla="*/ 0 w 58565"/>
              <a:gd name="connsiteY1" fmla="*/ 0 h 50801"/>
              <a:gd name="connsiteX2" fmla="*/ 58565 w 58565"/>
              <a:gd name="connsiteY2" fmla="*/ 6355 h 50801"/>
              <a:gd name="connsiteX3" fmla="*/ 30069 w 58565"/>
              <a:gd name="connsiteY3" fmla="*/ 50801 h 50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8565" h="50801">
                <a:moveTo>
                  <a:pt x="30069" y="50801"/>
                </a:moveTo>
                <a:lnTo>
                  <a:pt x="0" y="0"/>
                </a:lnTo>
                <a:lnTo>
                  <a:pt x="58565" y="6355"/>
                </a:lnTo>
                <a:lnTo>
                  <a:pt x="30069" y="5080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307848" y="4480055"/>
            <a:ext cx="884413" cy="832637"/>
          </a:xfrm>
          <a:custGeom>
            <a:avLst/>
            <a:gdLst>
              <a:gd name="connsiteX0" fmla="*/ 754894 w 884413"/>
              <a:gd name="connsiteY0" fmla="*/ 121937 h 832637"/>
              <a:gd name="connsiteX1" fmla="*/ 754894 w 884413"/>
              <a:gd name="connsiteY1" fmla="*/ 710700 h 832637"/>
              <a:gd name="connsiteX2" fmla="*/ 129520 w 884413"/>
              <a:gd name="connsiteY2" fmla="*/ 710700 h 832637"/>
              <a:gd name="connsiteX3" fmla="*/ 129520 w 884413"/>
              <a:gd name="connsiteY3" fmla="*/ 121937 h 832637"/>
              <a:gd name="connsiteX4" fmla="*/ 754894 w 884413"/>
              <a:gd name="connsiteY4" fmla="*/ 121937 h 8326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4413" h="832637">
                <a:moveTo>
                  <a:pt x="754894" y="121937"/>
                </a:moveTo>
                <a:cubicBezTo>
                  <a:pt x="927586" y="284518"/>
                  <a:pt x="927586" y="548117"/>
                  <a:pt x="754894" y="710700"/>
                </a:cubicBezTo>
                <a:cubicBezTo>
                  <a:pt x="582202" y="873283"/>
                  <a:pt x="302211" y="873283"/>
                  <a:pt x="129520" y="710700"/>
                </a:cubicBezTo>
                <a:cubicBezTo>
                  <a:pt x="-43173" y="548117"/>
                  <a:pt x="-43173" y="284518"/>
                  <a:pt x="129520" y="121937"/>
                </a:cubicBezTo>
                <a:cubicBezTo>
                  <a:pt x="302211" y="-40645"/>
                  <a:pt x="582202" y="-40645"/>
                  <a:pt x="754894" y="121937"/>
                </a:cubicBezTo>
              </a:path>
            </a:pathLst>
          </a:custGeom>
          <a:solidFill>
            <a:srgbClr val="00882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299482" y="4471687"/>
            <a:ext cx="901146" cy="849369"/>
          </a:xfrm>
          <a:custGeom>
            <a:avLst/>
            <a:gdLst>
              <a:gd name="connsiteX0" fmla="*/ 763260 w 901146"/>
              <a:gd name="connsiteY0" fmla="*/ 130303 h 849369"/>
              <a:gd name="connsiteX1" fmla="*/ 763260 w 901146"/>
              <a:gd name="connsiteY1" fmla="*/ 719067 h 849369"/>
              <a:gd name="connsiteX2" fmla="*/ 137885 w 901146"/>
              <a:gd name="connsiteY2" fmla="*/ 719067 h 849369"/>
              <a:gd name="connsiteX3" fmla="*/ 137885 w 901146"/>
              <a:gd name="connsiteY3" fmla="*/ 130303 h 849369"/>
              <a:gd name="connsiteX4" fmla="*/ 763260 w 901146"/>
              <a:gd name="connsiteY4" fmla="*/ 130303 h 8493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1146" h="849369">
                <a:moveTo>
                  <a:pt x="763260" y="130303"/>
                </a:moveTo>
                <a:cubicBezTo>
                  <a:pt x="935953" y="292885"/>
                  <a:pt x="935953" y="556484"/>
                  <a:pt x="763260" y="719067"/>
                </a:cubicBezTo>
                <a:cubicBezTo>
                  <a:pt x="590568" y="881649"/>
                  <a:pt x="310578" y="881649"/>
                  <a:pt x="137885" y="719067"/>
                </a:cubicBezTo>
                <a:cubicBezTo>
                  <a:pt x="-34806" y="556484"/>
                  <a:pt x="-34806" y="292885"/>
                  <a:pt x="137885" y="130303"/>
                </a:cubicBezTo>
                <a:cubicBezTo>
                  <a:pt x="310578" y="-32279"/>
                  <a:pt x="590568" y="-32279"/>
                  <a:pt x="763260" y="13030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705836" y="4447791"/>
            <a:ext cx="2758722" cy="1003144"/>
          </a:xfrm>
          <a:custGeom>
            <a:avLst/>
            <a:gdLst>
              <a:gd name="connsiteX0" fmla="*/ 19515 w 2758722"/>
              <a:gd name="connsiteY0" fmla="*/ 955747 h 1003144"/>
              <a:gd name="connsiteX1" fmla="*/ 2739206 w 2758722"/>
              <a:gd name="connsiteY1" fmla="*/ 19515 h 1003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58722" h="1003144">
                <a:moveTo>
                  <a:pt x="19515" y="955747"/>
                </a:moveTo>
                <a:cubicBezTo>
                  <a:pt x="1456277" y="1098686"/>
                  <a:pt x="2673924" y="679520"/>
                  <a:pt x="2739206" y="19515"/>
                </a:cubicBezTo>
              </a:path>
            </a:pathLst>
          </a:custGeom>
          <a:ln w="38100">
            <a:solidFill>
              <a:srgbClr val="0365C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268594" y="3429891"/>
            <a:ext cx="16883" cy="2478842"/>
          </a:xfrm>
          <a:custGeom>
            <a:avLst/>
            <a:gdLst>
              <a:gd name="connsiteX0" fmla="*/ 6350 w 16883"/>
              <a:gd name="connsiteY0" fmla="*/ 6350 h 2478842"/>
              <a:gd name="connsiteX1" fmla="*/ 6350 w 16883"/>
              <a:gd name="connsiteY1" fmla="*/ 2472492 h 24788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883" h="2478842">
                <a:moveTo>
                  <a:pt x="6350" y="6350"/>
                </a:moveTo>
                <a:lnTo>
                  <a:pt x="6350" y="247249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6268593" y="5896034"/>
            <a:ext cx="3492239" cy="16883"/>
          </a:xfrm>
          <a:custGeom>
            <a:avLst/>
            <a:gdLst>
              <a:gd name="connsiteX0" fmla="*/ 3485889 w 3492239"/>
              <a:gd name="connsiteY0" fmla="*/ 6350 h 16883"/>
              <a:gd name="connsiteX1" fmla="*/ 6350 w 3492239"/>
              <a:gd name="connsiteY1" fmla="*/ 6350 h 168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92239" h="16883">
                <a:moveTo>
                  <a:pt x="3485889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689600"/>
            <a:ext cx="1803400" cy="1117600"/>
          </a:xfrm>
          <a:prstGeom prst="rect">
            <a:avLst/>
          </a:prstGeom>
          <a:noFill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0200" y="4178300"/>
            <a:ext cx="2819400" cy="1549400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26600" y="5867400"/>
            <a:ext cx="3429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5519725" y="4547987"/>
            <a:ext cx="98745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zh-CN" altLang="en-US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主题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的热度</a:t>
            </a:r>
            <a:endParaRPr lang="en-US" altLang="zh-CN" sz="1403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3924300" y="4165600"/>
            <a:ext cx="228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23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23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3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9296400" y="6286500"/>
            <a:ext cx="990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54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GraphAware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240506" y="808037"/>
            <a:ext cx="10210800" cy="268791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88900" algn="l"/>
                <a:tab pos="381000" algn="l"/>
              </a:tabLst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NLP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Cases</a:t>
            </a:r>
            <a:r>
              <a:rPr lang="zh-CN" altLang="en-US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未来自然语言处理的使用</a:t>
            </a:r>
            <a:endParaRPr lang="en-US" altLang="zh-CN" sz="2990" b="1" dirty="0" smtClean="0">
              <a:solidFill>
                <a:srgbClr val="286AA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88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2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37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23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raw</a:t>
            </a:r>
            <a:r>
              <a:rPr lang="en-US" altLang="zh-CN" sz="23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23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describing</a:t>
            </a:r>
            <a:r>
              <a:rPr lang="en-US" altLang="zh-CN" sz="23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inspection</a:t>
            </a:r>
            <a:r>
              <a:rPr lang="en-US" altLang="zh-CN" sz="23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failures </a:t>
            </a:r>
            <a:r>
              <a:rPr lang="zh-CN" altLang="en-US" sz="2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从质量问题报告导入文本数据</a:t>
            </a:r>
            <a:endParaRPr lang="en-US" altLang="zh-CN" sz="237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889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2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37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Extract</a:t>
            </a:r>
            <a:r>
              <a:rPr lang="en-US" altLang="zh-CN" sz="23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3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correlate</a:t>
            </a:r>
            <a:r>
              <a:rPr lang="en-US" altLang="zh-CN" sz="23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topics</a:t>
            </a:r>
            <a:r>
              <a:rPr lang="en-US" altLang="zh-CN" sz="23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3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better</a:t>
            </a:r>
            <a:r>
              <a:rPr lang="en-US" altLang="zh-CN" sz="23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zh-CN" sz="23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cause</a:t>
            </a:r>
            <a:r>
              <a:rPr lang="zh-CN" altLang="en-US" sz="2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抽取相关主题以更直观的找到问题根源</a:t>
            </a:r>
            <a:endParaRPr lang="en-US" altLang="zh-CN" sz="237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  <a:tabLst>
                <a:tab pos="88900" algn="l"/>
                <a:tab pos="381000" algn="l"/>
              </a:tabLst>
            </a:pPr>
            <a:r>
              <a:rPr lang="en-US" altLang="zh-CN" dirty="0" smtClean="0"/>
              <a:t>		</a:t>
            </a:r>
            <a:r>
              <a:rPr lang="en-US" altLang="zh-CN" sz="2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investigation</a:t>
            </a:r>
            <a:r>
              <a:rPr lang="zh-CN" altLang="en-US" sz="237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细化调查</a:t>
            </a:r>
            <a:endParaRPr lang="en-US" altLang="zh-CN" sz="237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10261600" y="6324600"/>
            <a:ext cx="25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87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®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812800" y="4762500"/>
            <a:ext cx="623569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8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r>
              <a:rPr lang="en-US" altLang="zh-CN" sz="15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700"/>
              </a:lnSpc>
              <a:tabLst/>
            </a:pPr>
            <a:r>
              <a:rPr lang="zh-CN" altLang="en-US" sz="158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事件</a:t>
            </a:r>
            <a:r>
              <a:rPr lang="en-US" altLang="zh-CN" sz="158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1583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1828800" y="5130800"/>
            <a:ext cx="215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2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2057400" y="5219700"/>
            <a:ext cx="304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2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tains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2400300" y="5359400"/>
            <a:ext cx="114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2832100" y="5880100"/>
            <a:ext cx="609398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8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  <a:r>
              <a:rPr lang="en-US" altLang="zh-CN" sz="15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700"/>
              </a:lnSpc>
              <a:tabLst/>
            </a:pPr>
            <a:r>
              <a:rPr lang="zh-CN" altLang="en-US" sz="158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主题</a:t>
            </a:r>
            <a:r>
              <a:rPr lang="en-US" altLang="zh-CN" sz="158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1583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" name="TextBox 1"/>
          <p:cNvSpPr txBox="1"/>
          <p:nvPr/>
        </p:nvSpPr>
        <p:spPr>
          <a:xfrm>
            <a:off x="2908300" y="3797300"/>
            <a:ext cx="609398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8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  <a:r>
              <a:rPr lang="en-US" altLang="zh-CN" sz="15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8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700"/>
              </a:lnSpc>
              <a:tabLst/>
            </a:pPr>
            <a:r>
              <a:rPr lang="zh-CN" altLang="en-US" sz="158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主题</a:t>
            </a:r>
            <a:r>
              <a:rPr lang="en-US" altLang="zh-CN" sz="1583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1583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TextBox 1"/>
          <p:cNvSpPr txBox="1"/>
          <p:nvPr/>
        </p:nvSpPr>
        <p:spPr>
          <a:xfrm>
            <a:off x="4432300" y="4775200"/>
            <a:ext cx="623569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8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 </a:t>
            </a:r>
            <a:r>
              <a:rPr lang="en-US" altLang="zh-CN" sz="158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700"/>
              </a:lnSpc>
              <a:tabLst/>
            </a:pPr>
            <a:r>
              <a:rPr lang="zh-CN" altLang="en-US" sz="158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事件</a:t>
            </a:r>
            <a:r>
              <a:rPr lang="en-US" altLang="zh-CN" sz="158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1583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TextBox 1"/>
          <p:cNvSpPr txBox="1"/>
          <p:nvPr/>
        </p:nvSpPr>
        <p:spPr>
          <a:xfrm>
            <a:off x="1689100" y="4216400"/>
            <a:ext cx="165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23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1854200" y="4127500"/>
            <a:ext cx="152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23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rta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2019300" y="40767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3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2133600" y="3975100"/>
            <a:ext cx="215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23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2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3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3695700" y="4076700"/>
            <a:ext cx="215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23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3962400" y="41910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3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4152900" y="4279900"/>
            <a:ext cx="228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23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2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3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6096000" y="5041900"/>
            <a:ext cx="355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83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7556500" y="5930900"/>
            <a:ext cx="362279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zh-CN" altLang="en-US" sz="14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时间</a:t>
            </a:r>
            <a:endParaRPr lang="en-US" altLang="zh-CN" sz="1407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6" name="TextBox 1035"/>
          <p:cNvSpPr txBox="1"/>
          <p:nvPr/>
        </p:nvSpPr>
        <p:spPr>
          <a:xfrm rot="19893844">
            <a:off x="1383506" y="3797300"/>
            <a:ext cx="82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属于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 rot="2139983">
            <a:off x="3852083" y="3890052"/>
            <a:ext cx="82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属于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 rot="1916680">
            <a:off x="1569119" y="5467354"/>
            <a:ext cx="82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属于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49300"/>
            <a:ext cx="10692000" cy="6070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96400" y="6286500"/>
            <a:ext cx="990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54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GraphAware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261600" y="6324600"/>
            <a:ext cx="25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87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®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65500"/>
            <a:ext cx="10694799" cy="6038066"/>
          </a:xfrm>
          <a:custGeom>
            <a:avLst/>
            <a:gdLst>
              <a:gd name="connsiteX0" fmla="*/ 0 w 10694799"/>
              <a:gd name="connsiteY0" fmla="*/ 0 h 6038066"/>
              <a:gd name="connsiteX1" fmla="*/ 10694799 w 10694799"/>
              <a:gd name="connsiteY1" fmla="*/ 0 h 6038066"/>
              <a:gd name="connsiteX2" fmla="*/ 10694799 w 10694799"/>
              <a:gd name="connsiteY2" fmla="*/ 6038066 h 6038066"/>
              <a:gd name="connsiteX3" fmla="*/ 0 w 10694799"/>
              <a:gd name="connsiteY3" fmla="*/ 6038066 h 6038066"/>
              <a:gd name="connsiteX4" fmla="*/ 0 w 10694799"/>
              <a:gd name="connsiteY4" fmla="*/ 0 h 6038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94799" h="6038066">
                <a:moveTo>
                  <a:pt x="0" y="0"/>
                </a:moveTo>
                <a:lnTo>
                  <a:pt x="10694799" y="0"/>
                </a:lnTo>
                <a:lnTo>
                  <a:pt x="10694799" y="6038066"/>
                </a:lnTo>
                <a:lnTo>
                  <a:pt x="0" y="603806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5689600"/>
            <a:ext cx="1638300" cy="1003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26600" y="5867400"/>
            <a:ext cx="3429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96400" y="6286500"/>
            <a:ext cx="990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54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GraphAware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813300" y="3848100"/>
            <a:ext cx="1066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Questions?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261600" y="6324600"/>
            <a:ext cx="25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87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178300" y="2870200"/>
            <a:ext cx="23241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694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Thank</a:t>
            </a:r>
            <a:r>
              <a:rPr lang="en-US" altLang="zh-CN" sz="36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94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816600"/>
            <a:ext cx="1638300" cy="9906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49300"/>
            <a:ext cx="10692000" cy="6057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90600" y="3086100"/>
            <a:ext cx="1628651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759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THEME</a:t>
            </a:r>
            <a:r>
              <a:rPr lang="en-US" altLang="zh-CN" sz="175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59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759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视角</a:t>
            </a:r>
            <a:r>
              <a:rPr lang="en-US" altLang="zh-CN" sz="1759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965200" y="3492500"/>
            <a:ext cx="7689477" cy="9438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1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FOCUS</a:t>
            </a:r>
            <a:r>
              <a:rPr lang="en-US" altLang="zh-CN" sz="351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51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351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51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51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51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351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51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</a:p>
          <a:p>
            <a:pPr>
              <a:lnSpc>
                <a:spcPts val="3500"/>
              </a:lnSpc>
              <a:tabLst/>
            </a:pPr>
            <a:r>
              <a:rPr lang="zh-CN" altLang="en-US" sz="351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关注业务问题</a:t>
            </a:r>
            <a:endParaRPr lang="en-US" altLang="zh-CN" sz="3518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816600"/>
            <a:ext cx="1638300" cy="9906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49300"/>
            <a:ext cx="10692000" cy="6057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90600" y="3086100"/>
            <a:ext cx="1628651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759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THEME</a:t>
            </a:r>
            <a:r>
              <a:rPr lang="en-US" altLang="zh-CN" sz="175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59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1759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视角</a:t>
            </a:r>
            <a:r>
              <a:rPr lang="en-US" altLang="zh-CN" sz="1759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965200" y="3492500"/>
            <a:ext cx="4866204" cy="9438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1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351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51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51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51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351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51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</a:p>
          <a:p>
            <a:pPr>
              <a:lnSpc>
                <a:spcPts val="3500"/>
              </a:lnSpc>
              <a:tabLst/>
            </a:pPr>
            <a:r>
              <a:rPr lang="zh-CN" altLang="en-US" sz="351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zh-CN" altLang="en-US" sz="3518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正确</a:t>
            </a:r>
            <a:r>
              <a:rPr lang="zh-CN" altLang="en-US" sz="351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的工具</a:t>
            </a:r>
            <a:endParaRPr lang="en-US" altLang="zh-CN" sz="3518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816600"/>
            <a:ext cx="1638300" cy="9906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49300"/>
            <a:ext cx="10692000" cy="6057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90600" y="3086100"/>
            <a:ext cx="1628651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759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THEME</a:t>
            </a:r>
            <a:r>
              <a:rPr lang="en-US" altLang="zh-CN" sz="175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59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759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视角</a:t>
            </a:r>
            <a:r>
              <a:rPr lang="en-US" altLang="zh-CN" sz="1759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965200" y="3492500"/>
            <a:ext cx="3360664" cy="9438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1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KEEP</a:t>
            </a:r>
            <a:r>
              <a:rPr lang="en-US" altLang="zh-CN" sz="351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51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351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51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</a:p>
          <a:p>
            <a:pPr>
              <a:lnSpc>
                <a:spcPts val="3500"/>
              </a:lnSpc>
              <a:tabLst/>
            </a:pPr>
            <a:r>
              <a:rPr lang="zh-CN" altLang="en-US" sz="351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保持简单</a:t>
            </a:r>
            <a:endParaRPr lang="en-US" altLang="zh-CN" sz="3518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89771"/>
            <a:ext cx="10694799" cy="6038066"/>
          </a:xfrm>
          <a:custGeom>
            <a:avLst/>
            <a:gdLst>
              <a:gd name="connsiteX0" fmla="*/ 0 w 10694799"/>
              <a:gd name="connsiteY0" fmla="*/ 0 h 6038066"/>
              <a:gd name="connsiteX1" fmla="*/ 10694799 w 10694799"/>
              <a:gd name="connsiteY1" fmla="*/ 0 h 6038066"/>
              <a:gd name="connsiteX2" fmla="*/ 10694799 w 10694799"/>
              <a:gd name="connsiteY2" fmla="*/ 6038066 h 6038066"/>
              <a:gd name="connsiteX3" fmla="*/ 0 w 10694799"/>
              <a:gd name="connsiteY3" fmla="*/ 6038066 h 6038066"/>
              <a:gd name="connsiteX4" fmla="*/ 0 w 10694799"/>
              <a:gd name="connsiteY4" fmla="*/ 0 h 6038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94799" h="6038066">
                <a:moveTo>
                  <a:pt x="0" y="0"/>
                </a:moveTo>
                <a:lnTo>
                  <a:pt x="10694799" y="0"/>
                </a:lnTo>
                <a:lnTo>
                  <a:pt x="10694799" y="6038066"/>
                </a:lnTo>
                <a:lnTo>
                  <a:pt x="0" y="603806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5689600"/>
            <a:ext cx="1638300" cy="1003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26600" y="5867400"/>
            <a:ext cx="3429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96400" y="6286500"/>
            <a:ext cx="990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54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GraphAware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2717800"/>
            <a:ext cx="50800" cy="229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92200" y="2692400"/>
            <a:ext cx="8597106" cy="240578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存在业务问题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Discover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graphs</a:t>
            </a:r>
            <a:r>
              <a:rPr lang="zh-CN" altLang="en-US" sz="167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发现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图数据库技术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Exploration,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vetting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technology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调研，评估技术路线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Proof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concept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(PoC)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Minimum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Viable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Product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(MVP)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原型验证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最小变量产品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demonstrated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业务价值体现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Evaluate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additional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opportunities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评估后续业务机会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Repeat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循环重复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927100" y="1231900"/>
            <a:ext cx="8911094" cy="7899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Boston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Scientific: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Study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Adoption</a:t>
            </a:r>
            <a:r>
              <a:rPr lang="zh-CN" altLang="en-US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使用图数据库的历程</a:t>
            </a:r>
            <a:endParaRPr lang="en-US" altLang="zh-CN" sz="2990" b="1" dirty="0" smtClean="0">
              <a:solidFill>
                <a:srgbClr val="286AA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0261600" y="6324600"/>
            <a:ext cx="25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87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®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89771"/>
            <a:ext cx="10694799" cy="6038066"/>
          </a:xfrm>
          <a:custGeom>
            <a:avLst/>
            <a:gdLst>
              <a:gd name="connsiteX0" fmla="*/ 0 w 10694799"/>
              <a:gd name="connsiteY0" fmla="*/ 0 h 6038066"/>
              <a:gd name="connsiteX1" fmla="*/ 10694799 w 10694799"/>
              <a:gd name="connsiteY1" fmla="*/ 0 h 6038066"/>
              <a:gd name="connsiteX2" fmla="*/ 10694799 w 10694799"/>
              <a:gd name="connsiteY2" fmla="*/ 6038066 h 6038066"/>
              <a:gd name="connsiteX3" fmla="*/ 0 w 10694799"/>
              <a:gd name="connsiteY3" fmla="*/ 6038066 h 6038066"/>
              <a:gd name="connsiteX4" fmla="*/ 0 w 10694799"/>
              <a:gd name="connsiteY4" fmla="*/ 0 h 6038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94799" h="6038066">
                <a:moveTo>
                  <a:pt x="0" y="0"/>
                </a:moveTo>
                <a:lnTo>
                  <a:pt x="10694799" y="0"/>
                </a:lnTo>
                <a:lnTo>
                  <a:pt x="10694799" y="6038066"/>
                </a:lnTo>
                <a:lnTo>
                  <a:pt x="0" y="603806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65066" y="3465038"/>
            <a:ext cx="5005382" cy="394545"/>
          </a:xfrm>
          <a:custGeom>
            <a:avLst/>
            <a:gdLst>
              <a:gd name="connsiteX0" fmla="*/ 4997015 w 5005382"/>
              <a:gd name="connsiteY0" fmla="*/ 8366 h 394545"/>
              <a:gd name="connsiteX1" fmla="*/ 4965624 w 5005382"/>
              <a:gd name="connsiteY1" fmla="*/ 197272 h 394545"/>
              <a:gd name="connsiteX2" fmla="*/ 2534083 w 5005382"/>
              <a:gd name="connsiteY2" fmla="*/ 197272 h 394545"/>
              <a:gd name="connsiteX3" fmla="*/ 2502690 w 5005382"/>
              <a:gd name="connsiteY3" fmla="*/ 386179 h 394545"/>
              <a:gd name="connsiteX4" fmla="*/ 2471298 w 5005382"/>
              <a:gd name="connsiteY4" fmla="*/ 197272 h 394545"/>
              <a:gd name="connsiteX5" fmla="*/ 39758 w 5005382"/>
              <a:gd name="connsiteY5" fmla="*/ 197272 h 394545"/>
              <a:gd name="connsiteX6" fmla="*/ 8366 w 5005382"/>
              <a:gd name="connsiteY6" fmla="*/ 8366 h 3945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005382" h="394545">
                <a:moveTo>
                  <a:pt x="4997015" y="8366"/>
                </a:moveTo>
                <a:cubicBezTo>
                  <a:pt x="4997015" y="112696"/>
                  <a:pt x="4982960" y="197272"/>
                  <a:pt x="4965624" y="197272"/>
                </a:cubicBezTo>
                <a:lnTo>
                  <a:pt x="2534083" y="197272"/>
                </a:lnTo>
                <a:cubicBezTo>
                  <a:pt x="2516745" y="197272"/>
                  <a:pt x="2502690" y="281849"/>
                  <a:pt x="2502690" y="386179"/>
                </a:cubicBezTo>
                <a:cubicBezTo>
                  <a:pt x="2502690" y="281849"/>
                  <a:pt x="2488636" y="197272"/>
                  <a:pt x="2471298" y="197272"/>
                </a:cubicBezTo>
                <a:lnTo>
                  <a:pt x="39758" y="197272"/>
                </a:lnTo>
                <a:cubicBezTo>
                  <a:pt x="22421" y="197272"/>
                  <a:pt x="8366" y="112696"/>
                  <a:pt x="8366" y="8366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859391" y="3842851"/>
            <a:ext cx="16732" cy="115580"/>
          </a:xfrm>
          <a:custGeom>
            <a:avLst/>
            <a:gdLst>
              <a:gd name="connsiteX0" fmla="*/ 8366 w 16732"/>
              <a:gd name="connsiteY0" fmla="*/ 8366 h 115580"/>
              <a:gd name="connsiteX1" fmla="*/ 8366 w 16732"/>
              <a:gd name="connsiteY1" fmla="*/ 98835 h 115580"/>
              <a:gd name="connsiteX2" fmla="*/ 8366 w 16732"/>
              <a:gd name="connsiteY2" fmla="*/ 107213 h 1155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6732" h="115580">
                <a:moveTo>
                  <a:pt x="8366" y="8366"/>
                </a:moveTo>
                <a:lnTo>
                  <a:pt x="8366" y="98835"/>
                </a:lnTo>
                <a:lnTo>
                  <a:pt x="8366" y="1072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841414" y="3951926"/>
            <a:ext cx="52687" cy="52840"/>
          </a:xfrm>
          <a:custGeom>
            <a:avLst/>
            <a:gdLst>
              <a:gd name="connsiteX0" fmla="*/ 52687 w 52687"/>
              <a:gd name="connsiteY0" fmla="*/ 0 h 52840"/>
              <a:gd name="connsiteX1" fmla="*/ 26343 w 52687"/>
              <a:gd name="connsiteY1" fmla="*/ 52840 h 52840"/>
              <a:gd name="connsiteX2" fmla="*/ 0 w 52687"/>
              <a:gd name="connsiteY2" fmla="*/ 0 h 52840"/>
              <a:gd name="connsiteX3" fmla="*/ 52687 w 52687"/>
              <a:gd name="connsiteY3" fmla="*/ 0 h 52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2687" h="52840">
                <a:moveTo>
                  <a:pt x="52687" y="0"/>
                </a:moveTo>
                <a:lnTo>
                  <a:pt x="26343" y="52840"/>
                </a:lnTo>
                <a:lnTo>
                  <a:pt x="0" y="0"/>
                </a:lnTo>
                <a:lnTo>
                  <a:pt x="52687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5689600"/>
            <a:ext cx="1638300" cy="1003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0" y="2311400"/>
            <a:ext cx="1143000" cy="11430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32800" y="2387600"/>
            <a:ext cx="1651000" cy="9271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51600" y="4368800"/>
            <a:ext cx="2832100" cy="15875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626600" y="5867400"/>
            <a:ext cx="3429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96400" y="6286500"/>
            <a:ext cx="990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54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GraphAware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14400" y="2489200"/>
            <a:ext cx="2286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caused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b="1" dirty="0" smtClean="0">
                <a:solidFill>
                  <a:srgbClr val="812C7C"/>
                </a:solidFill>
                <a:latin typeface="Times New Roman" pitchFamily="18" charset="0"/>
                <a:cs typeface="Times New Roman" pitchFamily="18" charset="0"/>
              </a:rPr>
              <a:t>failure? 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914400" y="3251200"/>
            <a:ext cx="508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253" dirty="0" smtClean="0">
                <a:solidFill>
                  <a:srgbClr val="8C42A1"/>
                </a:solidFill>
                <a:latin typeface="Times New Roman" pitchFamily="18" charset="0"/>
                <a:cs typeface="Times New Roman" pitchFamily="18" charset="0"/>
              </a:rPr>
              <a:t>‣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92200" y="3225800"/>
            <a:ext cx="4566956" cy="17132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Vertically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integrated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纵向关联集成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Batch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批次业务特点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teams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多团队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Nonstandard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非标准分析方法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Lots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spreadsheet</a:t>
            </a:r>
            <a:r>
              <a:rPr lang="en-US" altLang="zh-CN" sz="167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manipulation</a:t>
            </a:r>
            <a:r>
              <a:rPr lang="zh-CN" altLang="en-US" sz="167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大量使用电子表格</a:t>
            </a:r>
            <a:endParaRPr lang="en-US" altLang="zh-CN" sz="167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927100" y="1346200"/>
            <a:ext cx="7584897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zh-CN" altLang="en-US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业务问题及用例</a:t>
            </a:r>
            <a:endParaRPr lang="en-US" altLang="zh-CN" sz="2990" b="1" dirty="0" smtClean="0">
              <a:solidFill>
                <a:srgbClr val="286AA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0261600" y="6324600"/>
            <a:ext cx="25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87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®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772400" y="2705100"/>
            <a:ext cx="1905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63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65500"/>
            <a:ext cx="10694799" cy="6038066"/>
          </a:xfrm>
          <a:custGeom>
            <a:avLst/>
            <a:gdLst>
              <a:gd name="connsiteX0" fmla="*/ 0 w 10694799"/>
              <a:gd name="connsiteY0" fmla="*/ 0 h 6038066"/>
              <a:gd name="connsiteX1" fmla="*/ 10694799 w 10694799"/>
              <a:gd name="connsiteY1" fmla="*/ 0 h 6038066"/>
              <a:gd name="connsiteX2" fmla="*/ 10694799 w 10694799"/>
              <a:gd name="connsiteY2" fmla="*/ 6038066 h 6038066"/>
              <a:gd name="connsiteX3" fmla="*/ 0 w 10694799"/>
              <a:gd name="connsiteY3" fmla="*/ 6038066 h 6038066"/>
              <a:gd name="connsiteX4" fmla="*/ 0 w 10694799"/>
              <a:gd name="connsiteY4" fmla="*/ 0 h 6038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94799" h="6038066">
                <a:moveTo>
                  <a:pt x="0" y="0"/>
                </a:moveTo>
                <a:lnTo>
                  <a:pt x="10694799" y="0"/>
                </a:lnTo>
                <a:lnTo>
                  <a:pt x="10694799" y="6038066"/>
                </a:lnTo>
                <a:lnTo>
                  <a:pt x="0" y="603806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71984" y="3431204"/>
            <a:ext cx="1011159" cy="989302"/>
          </a:xfrm>
          <a:custGeom>
            <a:avLst/>
            <a:gdLst>
              <a:gd name="connsiteX0" fmla="*/ 863077 w 1011159"/>
              <a:gd name="connsiteY0" fmla="*/ 144880 h 989302"/>
              <a:gd name="connsiteX1" fmla="*/ 863077 w 1011159"/>
              <a:gd name="connsiteY1" fmla="*/ 844422 h 989302"/>
              <a:gd name="connsiteX2" fmla="*/ 148080 w 1011159"/>
              <a:gd name="connsiteY2" fmla="*/ 844422 h 989302"/>
              <a:gd name="connsiteX3" fmla="*/ 148080 w 1011159"/>
              <a:gd name="connsiteY3" fmla="*/ 144880 h 989302"/>
              <a:gd name="connsiteX4" fmla="*/ 863077 w 1011159"/>
              <a:gd name="connsiteY4" fmla="*/ 144880 h 9893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1159" h="989302">
                <a:moveTo>
                  <a:pt x="863077" y="144880"/>
                </a:moveTo>
                <a:cubicBezTo>
                  <a:pt x="1060519" y="338053"/>
                  <a:pt x="1060519" y="651249"/>
                  <a:pt x="863077" y="844422"/>
                </a:cubicBezTo>
                <a:cubicBezTo>
                  <a:pt x="665637" y="1037596"/>
                  <a:pt x="345522" y="1037596"/>
                  <a:pt x="148080" y="844422"/>
                </a:cubicBezTo>
                <a:cubicBezTo>
                  <a:pt x="-49360" y="651249"/>
                  <a:pt x="-49360" y="338053"/>
                  <a:pt x="148080" y="144880"/>
                </a:cubicBezTo>
                <a:cubicBezTo>
                  <a:pt x="345522" y="-48293"/>
                  <a:pt x="665637" y="-48293"/>
                  <a:pt x="863077" y="144880"/>
                </a:cubicBezTo>
              </a:path>
            </a:pathLst>
          </a:custGeom>
          <a:solidFill>
            <a:srgbClr val="0365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165634" y="3424854"/>
            <a:ext cx="1023858" cy="1002002"/>
          </a:xfrm>
          <a:custGeom>
            <a:avLst/>
            <a:gdLst>
              <a:gd name="connsiteX0" fmla="*/ 869427 w 1023858"/>
              <a:gd name="connsiteY0" fmla="*/ 151229 h 1002002"/>
              <a:gd name="connsiteX1" fmla="*/ 869427 w 1023858"/>
              <a:gd name="connsiteY1" fmla="*/ 850772 h 1002002"/>
              <a:gd name="connsiteX2" fmla="*/ 154430 w 1023858"/>
              <a:gd name="connsiteY2" fmla="*/ 850772 h 1002002"/>
              <a:gd name="connsiteX3" fmla="*/ 154430 w 1023858"/>
              <a:gd name="connsiteY3" fmla="*/ 151229 h 1002002"/>
              <a:gd name="connsiteX4" fmla="*/ 869427 w 1023858"/>
              <a:gd name="connsiteY4" fmla="*/ 151229 h 1002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3858" h="1002002">
                <a:moveTo>
                  <a:pt x="869427" y="151229"/>
                </a:moveTo>
                <a:cubicBezTo>
                  <a:pt x="1066869" y="344403"/>
                  <a:pt x="1066869" y="657599"/>
                  <a:pt x="869427" y="850772"/>
                </a:cubicBezTo>
                <a:cubicBezTo>
                  <a:pt x="671987" y="1043945"/>
                  <a:pt x="351871" y="1043945"/>
                  <a:pt x="154430" y="850772"/>
                </a:cubicBezTo>
                <a:cubicBezTo>
                  <a:pt x="-43010" y="657599"/>
                  <a:pt x="-43010" y="344403"/>
                  <a:pt x="154430" y="151229"/>
                </a:cubicBezTo>
                <a:cubicBezTo>
                  <a:pt x="351871" y="-41943"/>
                  <a:pt x="671987" y="-41943"/>
                  <a:pt x="869427" y="15122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2498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904621" y="2846365"/>
            <a:ext cx="864614" cy="811707"/>
          </a:xfrm>
          <a:custGeom>
            <a:avLst/>
            <a:gdLst>
              <a:gd name="connsiteX0" fmla="*/ 737993 w 864614"/>
              <a:gd name="connsiteY0" fmla="*/ 118872 h 811707"/>
              <a:gd name="connsiteX1" fmla="*/ 737993 w 864614"/>
              <a:gd name="connsiteY1" fmla="*/ 692835 h 811707"/>
              <a:gd name="connsiteX2" fmla="*/ 126619 w 864614"/>
              <a:gd name="connsiteY2" fmla="*/ 692835 h 811707"/>
              <a:gd name="connsiteX3" fmla="*/ 126619 w 864614"/>
              <a:gd name="connsiteY3" fmla="*/ 118872 h 811707"/>
              <a:gd name="connsiteX4" fmla="*/ 737993 w 864614"/>
              <a:gd name="connsiteY4" fmla="*/ 118872 h 8117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4614" h="811707">
                <a:moveTo>
                  <a:pt x="737993" y="118872"/>
                </a:moveTo>
                <a:cubicBezTo>
                  <a:pt x="906821" y="277367"/>
                  <a:pt x="906821" y="534340"/>
                  <a:pt x="737993" y="692835"/>
                </a:cubicBezTo>
                <a:cubicBezTo>
                  <a:pt x="569167" y="851331"/>
                  <a:pt x="295445" y="851331"/>
                  <a:pt x="126619" y="692835"/>
                </a:cubicBezTo>
                <a:cubicBezTo>
                  <a:pt x="-42206" y="534340"/>
                  <a:pt x="-42206" y="277367"/>
                  <a:pt x="126619" y="118872"/>
                </a:cubicBezTo>
                <a:cubicBezTo>
                  <a:pt x="295445" y="-39624"/>
                  <a:pt x="569167" y="-39624"/>
                  <a:pt x="737993" y="118872"/>
                </a:cubicBezTo>
              </a:path>
            </a:pathLst>
          </a:custGeom>
          <a:solidFill>
            <a:srgbClr val="773F9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898270" y="2840015"/>
            <a:ext cx="877315" cy="824408"/>
          </a:xfrm>
          <a:custGeom>
            <a:avLst/>
            <a:gdLst>
              <a:gd name="connsiteX0" fmla="*/ 744345 w 877315"/>
              <a:gd name="connsiteY0" fmla="*/ 125221 h 824408"/>
              <a:gd name="connsiteX1" fmla="*/ 744345 w 877315"/>
              <a:gd name="connsiteY1" fmla="*/ 699185 h 824408"/>
              <a:gd name="connsiteX2" fmla="*/ 132969 w 877315"/>
              <a:gd name="connsiteY2" fmla="*/ 699185 h 824408"/>
              <a:gd name="connsiteX3" fmla="*/ 132969 w 877315"/>
              <a:gd name="connsiteY3" fmla="*/ 125221 h 824408"/>
              <a:gd name="connsiteX4" fmla="*/ 744345 w 877315"/>
              <a:gd name="connsiteY4" fmla="*/ 125221 h 8244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7315" h="824408">
                <a:moveTo>
                  <a:pt x="744345" y="125221"/>
                </a:moveTo>
                <a:cubicBezTo>
                  <a:pt x="913171" y="283717"/>
                  <a:pt x="913171" y="540690"/>
                  <a:pt x="744345" y="699185"/>
                </a:cubicBezTo>
                <a:cubicBezTo>
                  <a:pt x="575518" y="857681"/>
                  <a:pt x="301796" y="857681"/>
                  <a:pt x="132969" y="699185"/>
                </a:cubicBezTo>
                <a:cubicBezTo>
                  <a:pt x="-35856" y="540690"/>
                  <a:pt x="-35856" y="283717"/>
                  <a:pt x="132969" y="125221"/>
                </a:cubicBezTo>
                <a:cubicBezTo>
                  <a:pt x="301796" y="-33274"/>
                  <a:pt x="575518" y="-33274"/>
                  <a:pt x="744345" y="12522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72E7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047758" y="3514256"/>
            <a:ext cx="893466" cy="823199"/>
          </a:xfrm>
          <a:custGeom>
            <a:avLst/>
            <a:gdLst>
              <a:gd name="connsiteX0" fmla="*/ 762622 w 893466"/>
              <a:gd name="connsiteY0" fmla="*/ 120555 h 823199"/>
              <a:gd name="connsiteX1" fmla="*/ 762622 w 893466"/>
              <a:gd name="connsiteY1" fmla="*/ 702645 h 823199"/>
              <a:gd name="connsiteX2" fmla="*/ 130845 w 893466"/>
              <a:gd name="connsiteY2" fmla="*/ 702645 h 823199"/>
              <a:gd name="connsiteX3" fmla="*/ 130845 w 893466"/>
              <a:gd name="connsiteY3" fmla="*/ 120555 h 823199"/>
              <a:gd name="connsiteX4" fmla="*/ 762622 w 893466"/>
              <a:gd name="connsiteY4" fmla="*/ 120555 h 8231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3466" h="823199">
                <a:moveTo>
                  <a:pt x="762622" y="120555"/>
                </a:moveTo>
                <a:cubicBezTo>
                  <a:pt x="937081" y="281294"/>
                  <a:pt x="937081" y="541905"/>
                  <a:pt x="762622" y="702645"/>
                </a:cubicBezTo>
                <a:cubicBezTo>
                  <a:pt x="588160" y="863384"/>
                  <a:pt x="305305" y="863384"/>
                  <a:pt x="130845" y="702645"/>
                </a:cubicBezTo>
                <a:cubicBezTo>
                  <a:pt x="-43614" y="541905"/>
                  <a:pt x="-43614" y="281294"/>
                  <a:pt x="130845" y="120555"/>
                </a:cubicBezTo>
                <a:cubicBezTo>
                  <a:pt x="305305" y="-40185"/>
                  <a:pt x="588160" y="-40185"/>
                  <a:pt x="762622" y="120555"/>
                </a:cubicBezTo>
              </a:path>
            </a:pathLst>
          </a:custGeom>
          <a:solidFill>
            <a:srgbClr val="C8250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041407" y="3507905"/>
            <a:ext cx="906166" cy="835900"/>
          </a:xfrm>
          <a:custGeom>
            <a:avLst/>
            <a:gdLst>
              <a:gd name="connsiteX0" fmla="*/ 768971 w 906166"/>
              <a:gd name="connsiteY0" fmla="*/ 126904 h 835900"/>
              <a:gd name="connsiteX1" fmla="*/ 768971 w 906166"/>
              <a:gd name="connsiteY1" fmla="*/ 708995 h 835900"/>
              <a:gd name="connsiteX2" fmla="*/ 137195 w 906166"/>
              <a:gd name="connsiteY2" fmla="*/ 708995 h 835900"/>
              <a:gd name="connsiteX3" fmla="*/ 137195 w 906166"/>
              <a:gd name="connsiteY3" fmla="*/ 126904 h 835900"/>
              <a:gd name="connsiteX4" fmla="*/ 768971 w 906166"/>
              <a:gd name="connsiteY4" fmla="*/ 126904 h 83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6166" h="835900">
                <a:moveTo>
                  <a:pt x="768971" y="126904"/>
                </a:moveTo>
                <a:cubicBezTo>
                  <a:pt x="943431" y="287644"/>
                  <a:pt x="943431" y="548255"/>
                  <a:pt x="768971" y="708995"/>
                </a:cubicBezTo>
                <a:cubicBezTo>
                  <a:pt x="594511" y="869735"/>
                  <a:pt x="311655" y="869735"/>
                  <a:pt x="137195" y="708995"/>
                </a:cubicBezTo>
                <a:cubicBezTo>
                  <a:pt x="-37264" y="548255"/>
                  <a:pt x="-37264" y="287644"/>
                  <a:pt x="137195" y="126904"/>
                </a:cubicBezTo>
                <a:cubicBezTo>
                  <a:pt x="311655" y="-33835"/>
                  <a:pt x="594511" y="-33835"/>
                  <a:pt x="768971" y="12690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631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180396" y="3917489"/>
            <a:ext cx="815614" cy="16732"/>
          </a:xfrm>
          <a:custGeom>
            <a:avLst/>
            <a:gdLst>
              <a:gd name="connsiteX0" fmla="*/ 8366 w 815614"/>
              <a:gd name="connsiteY0" fmla="*/ 8366 h 16732"/>
              <a:gd name="connsiteX1" fmla="*/ 798894 w 815614"/>
              <a:gd name="connsiteY1" fmla="*/ 8366 h 16732"/>
              <a:gd name="connsiteX2" fmla="*/ 807248 w 815614"/>
              <a:gd name="connsiteY2" fmla="*/ 8366 h 167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15614" h="16732">
                <a:moveTo>
                  <a:pt x="8366" y="8366"/>
                </a:moveTo>
                <a:lnTo>
                  <a:pt x="798894" y="8366"/>
                </a:lnTo>
                <a:lnTo>
                  <a:pt x="807248" y="8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989501" y="3899436"/>
            <a:ext cx="52687" cy="52839"/>
          </a:xfrm>
          <a:custGeom>
            <a:avLst/>
            <a:gdLst>
              <a:gd name="connsiteX0" fmla="*/ 0 w 52687"/>
              <a:gd name="connsiteY0" fmla="*/ 0 h 52839"/>
              <a:gd name="connsiteX1" fmla="*/ 52687 w 52687"/>
              <a:gd name="connsiteY1" fmla="*/ 26419 h 52839"/>
              <a:gd name="connsiteX2" fmla="*/ 0 w 52687"/>
              <a:gd name="connsiteY2" fmla="*/ 52839 h 52839"/>
              <a:gd name="connsiteX3" fmla="*/ 0 w 52687"/>
              <a:gd name="connsiteY3" fmla="*/ 0 h 528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2687" h="52839">
                <a:moveTo>
                  <a:pt x="0" y="0"/>
                </a:moveTo>
                <a:lnTo>
                  <a:pt x="52687" y="26419"/>
                </a:lnTo>
                <a:lnTo>
                  <a:pt x="0" y="52839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817821" y="3757214"/>
            <a:ext cx="864615" cy="811707"/>
          </a:xfrm>
          <a:custGeom>
            <a:avLst/>
            <a:gdLst>
              <a:gd name="connsiteX0" fmla="*/ 737994 w 864615"/>
              <a:gd name="connsiteY0" fmla="*/ 118872 h 811707"/>
              <a:gd name="connsiteX1" fmla="*/ 737994 w 864615"/>
              <a:gd name="connsiteY1" fmla="*/ 692836 h 811707"/>
              <a:gd name="connsiteX2" fmla="*/ 126620 w 864615"/>
              <a:gd name="connsiteY2" fmla="*/ 692836 h 811707"/>
              <a:gd name="connsiteX3" fmla="*/ 126620 w 864615"/>
              <a:gd name="connsiteY3" fmla="*/ 118872 h 811707"/>
              <a:gd name="connsiteX4" fmla="*/ 737994 w 864615"/>
              <a:gd name="connsiteY4" fmla="*/ 118872 h 8117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4615" h="811707">
                <a:moveTo>
                  <a:pt x="737994" y="118872"/>
                </a:moveTo>
                <a:cubicBezTo>
                  <a:pt x="906822" y="277367"/>
                  <a:pt x="906822" y="534339"/>
                  <a:pt x="737994" y="692836"/>
                </a:cubicBezTo>
                <a:cubicBezTo>
                  <a:pt x="569168" y="851331"/>
                  <a:pt x="295446" y="851331"/>
                  <a:pt x="126620" y="692836"/>
                </a:cubicBezTo>
                <a:cubicBezTo>
                  <a:pt x="-42206" y="534339"/>
                  <a:pt x="-42206" y="277367"/>
                  <a:pt x="126620" y="118872"/>
                </a:cubicBezTo>
                <a:cubicBezTo>
                  <a:pt x="295446" y="-39623"/>
                  <a:pt x="569168" y="-39623"/>
                  <a:pt x="737994" y="118872"/>
                </a:cubicBezTo>
              </a:path>
            </a:pathLst>
          </a:custGeom>
          <a:solidFill>
            <a:srgbClr val="773F9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811471" y="3750864"/>
            <a:ext cx="877314" cy="824408"/>
          </a:xfrm>
          <a:custGeom>
            <a:avLst/>
            <a:gdLst>
              <a:gd name="connsiteX0" fmla="*/ 744344 w 877314"/>
              <a:gd name="connsiteY0" fmla="*/ 125222 h 824408"/>
              <a:gd name="connsiteX1" fmla="*/ 744344 w 877314"/>
              <a:gd name="connsiteY1" fmla="*/ 699186 h 824408"/>
              <a:gd name="connsiteX2" fmla="*/ 132969 w 877314"/>
              <a:gd name="connsiteY2" fmla="*/ 699186 h 824408"/>
              <a:gd name="connsiteX3" fmla="*/ 132969 w 877314"/>
              <a:gd name="connsiteY3" fmla="*/ 125222 h 824408"/>
              <a:gd name="connsiteX4" fmla="*/ 744344 w 877314"/>
              <a:gd name="connsiteY4" fmla="*/ 125222 h 8244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7314" h="824408">
                <a:moveTo>
                  <a:pt x="744344" y="125222"/>
                </a:moveTo>
                <a:cubicBezTo>
                  <a:pt x="913171" y="283717"/>
                  <a:pt x="913171" y="540690"/>
                  <a:pt x="744344" y="699186"/>
                </a:cubicBezTo>
                <a:cubicBezTo>
                  <a:pt x="575518" y="857682"/>
                  <a:pt x="301796" y="857682"/>
                  <a:pt x="132969" y="699186"/>
                </a:cubicBezTo>
                <a:cubicBezTo>
                  <a:pt x="-35856" y="540690"/>
                  <a:pt x="-35856" y="283717"/>
                  <a:pt x="132969" y="125222"/>
                </a:cubicBezTo>
                <a:cubicBezTo>
                  <a:pt x="301796" y="-33273"/>
                  <a:pt x="575518" y="-33273"/>
                  <a:pt x="744344" y="12522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572E7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714811" y="3437933"/>
            <a:ext cx="467477" cy="243221"/>
          </a:xfrm>
          <a:custGeom>
            <a:avLst/>
            <a:gdLst>
              <a:gd name="connsiteX0" fmla="*/ 8366 w 467477"/>
              <a:gd name="connsiteY0" fmla="*/ 8366 h 243221"/>
              <a:gd name="connsiteX1" fmla="*/ 451627 w 467477"/>
              <a:gd name="connsiteY1" fmla="*/ 231093 h 243221"/>
              <a:gd name="connsiteX2" fmla="*/ 459111 w 467477"/>
              <a:gd name="connsiteY2" fmla="*/ 234855 h 2432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67477" h="243221">
                <a:moveTo>
                  <a:pt x="8366" y="8366"/>
                </a:moveTo>
                <a:lnTo>
                  <a:pt x="451627" y="231093"/>
                </a:lnTo>
                <a:lnTo>
                  <a:pt x="459111" y="23485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163782" y="3650002"/>
            <a:ext cx="58905" cy="47289"/>
          </a:xfrm>
          <a:custGeom>
            <a:avLst/>
            <a:gdLst>
              <a:gd name="connsiteX0" fmla="*/ 23598 w 58905"/>
              <a:gd name="connsiteY0" fmla="*/ 0 h 47289"/>
              <a:gd name="connsiteX1" fmla="*/ 58904 w 58905"/>
              <a:gd name="connsiteY1" fmla="*/ 47289 h 47289"/>
              <a:gd name="connsiteX2" fmla="*/ 0 w 58905"/>
              <a:gd name="connsiteY2" fmla="*/ 47242 h 47289"/>
              <a:gd name="connsiteX3" fmla="*/ 23598 w 58905"/>
              <a:gd name="connsiteY3" fmla="*/ 0 h 472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8905" h="47289">
                <a:moveTo>
                  <a:pt x="23598" y="0"/>
                </a:moveTo>
                <a:lnTo>
                  <a:pt x="58904" y="47289"/>
                </a:lnTo>
                <a:lnTo>
                  <a:pt x="0" y="47242"/>
                </a:lnTo>
                <a:lnTo>
                  <a:pt x="23598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73019" y="4010183"/>
            <a:ext cx="455114" cy="89584"/>
          </a:xfrm>
          <a:custGeom>
            <a:avLst/>
            <a:gdLst>
              <a:gd name="connsiteX0" fmla="*/ 8366 w 455114"/>
              <a:gd name="connsiteY0" fmla="*/ 81217 h 89584"/>
              <a:gd name="connsiteX1" fmla="*/ 438501 w 455114"/>
              <a:gd name="connsiteY1" fmla="*/ 9737 h 89584"/>
              <a:gd name="connsiteX2" fmla="*/ 446747 w 455114"/>
              <a:gd name="connsiteY2" fmla="*/ 8366 h 89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55114" h="89584">
                <a:moveTo>
                  <a:pt x="8366" y="81217"/>
                </a:moveTo>
                <a:lnTo>
                  <a:pt x="438501" y="9737"/>
                </a:lnTo>
                <a:lnTo>
                  <a:pt x="446747" y="8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117291" y="3992181"/>
            <a:ext cx="56285" cy="52129"/>
          </a:xfrm>
          <a:custGeom>
            <a:avLst/>
            <a:gdLst>
              <a:gd name="connsiteX0" fmla="*/ 0 w 56285"/>
              <a:gd name="connsiteY0" fmla="*/ 0 h 52129"/>
              <a:gd name="connsiteX1" fmla="*/ 56285 w 56285"/>
              <a:gd name="connsiteY1" fmla="*/ 17426 h 52129"/>
              <a:gd name="connsiteX2" fmla="*/ 8613 w 56285"/>
              <a:gd name="connsiteY2" fmla="*/ 52129 h 52129"/>
              <a:gd name="connsiteX3" fmla="*/ 0 w 56285"/>
              <a:gd name="connsiteY3" fmla="*/ 0 h 521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6285" h="52129">
                <a:moveTo>
                  <a:pt x="0" y="0"/>
                </a:moveTo>
                <a:lnTo>
                  <a:pt x="56285" y="17426"/>
                </a:lnTo>
                <a:lnTo>
                  <a:pt x="8613" y="52129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616772" y="2425052"/>
            <a:ext cx="758053" cy="712444"/>
          </a:xfrm>
          <a:custGeom>
            <a:avLst/>
            <a:gdLst>
              <a:gd name="connsiteX0" fmla="*/ 642548 w 758053"/>
              <a:gd name="connsiteY0" fmla="*/ 108825 h 712444"/>
              <a:gd name="connsiteX1" fmla="*/ 642548 w 758053"/>
              <a:gd name="connsiteY1" fmla="*/ 603619 h 712444"/>
              <a:gd name="connsiteX2" fmla="*/ 115504 w 758053"/>
              <a:gd name="connsiteY2" fmla="*/ 603619 h 712444"/>
              <a:gd name="connsiteX3" fmla="*/ 115504 w 758053"/>
              <a:gd name="connsiteY3" fmla="*/ 108825 h 712444"/>
              <a:gd name="connsiteX4" fmla="*/ 642548 w 758053"/>
              <a:gd name="connsiteY4" fmla="*/ 108825 h 712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8053" h="712444">
                <a:moveTo>
                  <a:pt x="642548" y="108825"/>
                </a:moveTo>
                <a:cubicBezTo>
                  <a:pt x="788088" y="245458"/>
                  <a:pt x="788088" y="466985"/>
                  <a:pt x="642548" y="603619"/>
                </a:cubicBezTo>
                <a:cubicBezTo>
                  <a:pt x="497009" y="740252"/>
                  <a:pt x="261043" y="740252"/>
                  <a:pt x="115504" y="603619"/>
                </a:cubicBezTo>
                <a:cubicBezTo>
                  <a:pt x="-30034" y="466985"/>
                  <a:pt x="-30034" y="245458"/>
                  <a:pt x="115504" y="108825"/>
                </a:cubicBezTo>
                <a:cubicBezTo>
                  <a:pt x="261043" y="-27808"/>
                  <a:pt x="497009" y="-27808"/>
                  <a:pt x="642548" y="1088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753B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616772" y="3241514"/>
            <a:ext cx="758053" cy="712444"/>
          </a:xfrm>
          <a:custGeom>
            <a:avLst/>
            <a:gdLst>
              <a:gd name="connsiteX0" fmla="*/ 642548 w 758053"/>
              <a:gd name="connsiteY0" fmla="*/ 108825 h 712444"/>
              <a:gd name="connsiteX1" fmla="*/ 642548 w 758053"/>
              <a:gd name="connsiteY1" fmla="*/ 603619 h 712444"/>
              <a:gd name="connsiteX2" fmla="*/ 115504 w 758053"/>
              <a:gd name="connsiteY2" fmla="*/ 603619 h 712444"/>
              <a:gd name="connsiteX3" fmla="*/ 115504 w 758053"/>
              <a:gd name="connsiteY3" fmla="*/ 108825 h 712444"/>
              <a:gd name="connsiteX4" fmla="*/ 642548 w 758053"/>
              <a:gd name="connsiteY4" fmla="*/ 108825 h 712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8053" h="712444">
                <a:moveTo>
                  <a:pt x="642548" y="108825"/>
                </a:moveTo>
                <a:cubicBezTo>
                  <a:pt x="788088" y="245458"/>
                  <a:pt x="788088" y="466985"/>
                  <a:pt x="642548" y="603619"/>
                </a:cubicBezTo>
                <a:cubicBezTo>
                  <a:pt x="497009" y="740252"/>
                  <a:pt x="261043" y="740252"/>
                  <a:pt x="115504" y="603619"/>
                </a:cubicBezTo>
                <a:cubicBezTo>
                  <a:pt x="-30034" y="466985"/>
                  <a:pt x="-30034" y="245458"/>
                  <a:pt x="115504" y="108825"/>
                </a:cubicBezTo>
                <a:cubicBezTo>
                  <a:pt x="261043" y="-27808"/>
                  <a:pt x="497009" y="-27808"/>
                  <a:pt x="642548" y="1088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753B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616772" y="4057977"/>
            <a:ext cx="758799" cy="713144"/>
          </a:xfrm>
          <a:custGeom>
            <a:avLst/>
            <a:gdLst>
              <a:gd name="connsiteX0" fmla="*/ 643185 w 758799"/>
              <a:gd name="connsiteY0" fmla="*/ 108927 h 713144"/>
              <a:gd name="connsiteX1" fmla="*/ 643185 w 758799"/>
              <a:gd name="connsiteY1" fmla="*/ 604217 h 713144"/>
              <a:gd name="connsiteX2" fmla="*/ 115613 w 758799"/>
              <a:gd name="connsiteY2" fmla="*/ 604217 h 713144"/>
              <a:gd name="connsiteX3" fmla="*/ 115613 w 758799"/>
              <a:gd name="connsiteY3" fmla="*/ 108927 h 713144"/>
              <a:gd name="connsiteX4" fmla="*/ 643185 w 758799"/>
              <a:gd name="connsiteY4" fmla="*/ 108927 h 713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8799" h="713144">
                <a:moveTo>
                  <a:pt x="643185" y="108927"/>
                </a:moveTo>
                <a:cubicBezTo>
                  <a:pt x="788870" y="245698"/>
                  <a:pt x="788870" y="467446"/>
                  <a:pt x="643185" y="604217"/>
                </a:cubicBezTo>
                <a:cubicBezTo>
                  <a:pt x="497500" y="740987"/>
                  <a:pt x="261298" y="740987"/>
                  <a:pt x="115613" y="604217"/>
                </a:cubicBezTo>
                <a:cubicBezTo>
                  <a:pt x="-30071" y="467446"/>
                  <a:pt x="-30071" y="245698"/>
                  <a:pt x="115613" y="108927"/>
                </a:cubicBezTo>
                <a:cubicBezTo>
                  <a:pt x="261298" y="-27842"/>
                  <a:pt x="497500" y="-27842"/>
                  <a:pt x="643185" y="10892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753B9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338564" y="2896210"/>
            <a:ext cx="545021" cy="202244"/>
          </a:xfrm>
          <a:custGeom>
            <a:avLst/>
            <a:gdLst>
              <a:gd name="connsiteX0" fmla="*/ 8366 w 545021"/>
              <a:gd name="connsiteY0" fmla="*/ 8366 h 202244"/>
              <a:gd name="connsiteX1" fmla="*/ 528756 w 545021"/>
              <a:gd name="connsiteY1" fmla="*/ 191104 h 202244"/>
              <a:gd name="connsiteX2" fmla="*/ 536654 w 545021"/>
              <a:gd name="connsiteY2" fmla="*/ 193877 h 2022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45021" h="202244">
                <a:moveTo>
                  <a:pt x="8366" y="8366"/>
                </a:moveTo>
                <a:lnTo>
                  <a:pt x="528756" y="191104"/>
                </a:lnTo>
                <a:lnTo>
                  <a:pt x="536654" y="19387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2868265" y="3065767"/>
            <a:ext cx="58432" cy="49871"/>
          </a:xfrm>
          <a:custGeom>
            <a:avLst/>
            <a:gdLst>
              <a:gd name="connsiteX0" fmla="*/ 17411 w 58432"/>
              <a:gd name="connsiteY0" fmla="*/ 0 h 49871"/>
              <a:gd name="connsiteX1" fmla="*/ 58432 w 58432"/>
              <a:gd name="connsiteY1" fmla="*/ 42397 h 49871"/>
              <a:gd name="connsiteX2" fmla="*/ 0 w 58432"/>
              <a:gd name="connsiteY2" fmla="*/ 49871 h 49871"/>
              <a:gd name="connsiteX3" fmla="*/ 17411 w 58432"/>
              <a:gd name="connsiteY3" fmla="*/ 0 h 498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8432" h="49871">
                <a:moveTo>
                  <a:pt x="17411" y="0"/>
                </a:moveTo>
                <a:lnTo>
                  <a:pt x="58432" y="42397"/>
                </a:lnTo>
                <a:lnTo>
                  <a:pt x="0" y="49871"/>
                </a:lnTo>
                <a:lnTo>
                  <a:pt x="17411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354742" y="4251316"/>
            <a:ext cx="422003" cy="98010"/>
          </a:xfrm>
          <a:custGeom>
            <a:avLst/>
            <a:gdLst>
              <a:gd name="connsiteX0" fmla="*/ 8366 w 422003"/>
              <a:gd name="connsiteY0" fmla="*/ 89644 h 98010"/>
              <a:gd name="connsiteX1" fmla="*/ 405438 w 422003"/>
              <a:gd name="connsiteY1" fmla="*/ 10011 h 98010"/>
              <a:gd name="connsiteX2" fmla="*/ 413637 w 422003"/>
              <a:gd name="connsiteY2" fmla="*/ 8366 h 98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22003" h="98010">
                <a:moveTo>
                  <a:pt x="8366" y="89644"/>
                </a:moveTo>
                <a:lnTo>
                  <a:pt x="405438" y="10011"/>
                </a:lnTo>
                <a:lnTo>
                  <a:pt x="413637" y="8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765035" y="4233410"/>
            <a:ext cx="56830" cy="51815"/>
          </a:xfrm>
          <a:custGeom>
            <a:avLst/>
            <a:gdLst>
              <a:gd name="connsiteX0" fmla="*/ 0 w 56830"/>
              <a:gd name="connsiteY0" fmla="*/ 0 h 51815"/>
              <a:gd name="connsiteX1" fmla="*/ 56830 w 56830"/>
              <a:gd name="connsiteY1" fmla="*/ 15547 h 51815"/>
              <a:gd name="connsiteX2" fmla="*/ 10331 w 56830"/>
              <a:gd name="connsiteY2" fmla="*/ 51815 h 51815"/>
              <a:gd name="connsiteX3" fmla="*/ 0 w 56830"/>
              <a:gd name="connsiteY3" fmla="*/ 0 h 518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6830" h="51815">
                <a:moveTo>
                  <a:pt x="0" y="0"/>
                </a:moveTo>
                <a:lnTo>
                  <a:pt x="56830" y="15547"/>
                </a:lnTo>
                <a:lnTo>
                  <a:pt x="10331" y="51815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2325405" y="3741697"/>
            <a:ext cx="488474" cy="229349"/>
          </a:xfrm>
          <a:custGeom>
            <a:avLst/>
            <a:gdLst>
              <a:gd name="connsiteX0" fmla="*/ 8366 w 488474"/>
              <a:gd name="connsiteY0" fmla="*/ 8366 h 229349"/>
              <a:gd name="connsiteX1" fmla="*/ 472472 w 488474"/>
              <a:gd name="connsiteY1" fmla="*/ 217540 h 229349"/>
              <a:gd name="connsiteX2" fmla="*/ 480107 w 488474"/>
              <a:gd name="connsiteY2" fmla="*/ 220983 h 2293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88474" h="229349">
                <a:moveTo>
                  <a:pt x="8366" y="8366"/>
                </a:moveTo>
                <a:lnTo>
                  <a:pt x="472472" y="217540"/>
                </a:lnTo>
                <a:lnTo>
                  <a:pt x="480107" y="22098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2796409" y="3939345"/>
            <a:ext cx="58855" cy="48196"/>
          </a:xfrm>
          <a:custGeom>
            <a:avLst/>
            <a:gdLst>
              <a:gd name="connsiteX0" fmla="*/ 21596 w 58855"/>
              <a:gd name="connsiteY0" fmla="*/ 0 h 48196"/>
              <a:gd name="connsiteX1" fmla="*/ 58855 w 58855"/>
              <a:gd name="connsiteY1" fmla="*/ 45756 h 48196"/>
              <a:gd name="connsiteX2" fmla="*/ 0 w 58855"/>
              <a:gd name="connsiteY2" fmla="*/ 48196 h 48196"/>
              <a:gd name="connsiteX3" fmla="*/ 21596 w 58855"/>
              <a:gd name="connsiteY3" fmla="*/ 0 h 481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8855" h="48196">
                <a:moveTo>
                  <a:pt x="21596" y="0"/>
                </a:moveTo>
                <a:lnTo>
                  <a:pt x="58855" y="45756"/>
                </a:lnTo>
                <a:lnTo>
                  <a:pt x="0" y="48196"/>
                </a:lnTo>
                <a:lnTo>
                  <a:pt x="21596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2263435" y="3558632"/>
            <a:ext cx="718759" cy="625334"/>
          </a:xfrm>
          <a:custGeom>
            <a:avLst/>
            <a:gdLst>
              <a:gd name="connsiteX0" fmla="*/ 8366 w 718759"/>
              <a:gd name="connsiteY0" fmla="*/ 616968 h 625334"/>
              <a:gd name="connsiteX1" fmla="*/ 704070 w 718759"/>
              <a:gd name="connsiteY1" fmla="*/ 13847 h 625334"/>
              <a:gd name="connsiteX2" fmla="*/ 710393 w 718759"/>
              <a:gd name="connsiteY2" fmla="*/ 8366 h 6253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18759" h="625334">
                <a:moveTo>
                  <a:pt x="8366" y="616968"/>
                </a:moveTo>
                <a:lnTo>
                  <a:pt x="704070" y="13847"/>
                </a:lnTo>
                <a:lnTo>
                  <a:pt x="710393" y="8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2958005" y="3531225"/>
            <a:ext cx="57087" cy="54543"/>
          </a:xfrm>
          <a:custGeom>
            <a:avLst/>
            <a:gdLst>
              <a:gd name="connsiteX0" fmla="*/ 0 w 57087"/>
              <a:gd name="connsiteY0" fmla="*/ 14568 h 54543"/>
              <a:gd name="connsiteX1" fmla="*/ 57087 w 57087"/>
              <a:gd name="connsiteY1" fmla="*/ 0 h 54543"/>
              <a:gd name="connsiteX2" fmla="*/ 34455 w 57087"/>
              <a:gd name="connsiteY2" fmla="*/ 54542 h 54543"/>
              <a:gd name="connsiteX3" fmla="*/ 0 w 57087"/>
              <a:gd name="connsiteY3" fmla="*/ 14568 h 545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7087" h="54543">
                <a:moveTo>
                  <a:pt x="0" y="14568"/>
                </a:moveTo>
                <a:lnTo>
                  <a:pt x="57087" y="0"/>
                </a:lnTo>
                <a:lnTo>
                  <a:pt x="34455" y="54542"/>
                </a:lnTo>
                <a:lnTo>
                  <a:pt x="0" y="1456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2348978" y="3366270"/>
            <a:ext cx="521147" cy="146686"/>
          </a:xfrm>
          <a:custGeom>
            <a:avLst/>
            <a:gdLst>
              <a:gd name="connsiteX0" fmla="*/ 8366 w 521147"/>
              <a:gd name="connsiteY0" fmla="*/ 138320 h 146686"/>
              <a:gd name="connsiteX1" fmla="*/ 504679 w 521147"/>
              <a:gd name="connsiteY1" fmla="*/ 10454 h 146686"/>
              <a:gd name="connsiteX2" fmla="*/ 512780 w 521147"/>
              <a:gd name="connsiteY2" fmla="*/ 8366 h 146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21147" h="146686">
                <a:moveTo>
                  <a:pt x="8366" y="138320"/>
                </a:moveTo>
                <a:lnTo>
                  <a:pt x="504679" y="10454"/>
                </a:lnTo>
                <a:lnTo>
                  <a:pt x="512780" y="8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2857003" y="3348584"/>
            <a:ext cx="57584" cy="51178"/>
          </a:xfrm>
          <a:custGeom>
            <a:avLst/>
            <a:gdLst>
              <a:gd name="connsiteX0" fmla="*/ 0 w 57584"/>
              <a:gd name="connsiteY0" fmla="*/ 0 h 51178"/>
              <a:gd name="connsiteX1" fmla="*/ 57584 w 57584"/>
              <a:gd name="connsiteY1" fmla="*/ 12443 h 51178"/>
              <a:gd name="connsiteX2" fmla="*/ 13107 w 57584"/>
              <a:gd name="connsiteY2" fmla="*/ 51178 h 51178"/>
              <a:gd name="connsiteX3" fmla="*/ 0 w 57584"/>
              <a:gd name="connsiteY3" fmla="*/ 0 h 511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7584" h="51178">
                <a:moveTo>
                  <a:pt x="0" y="0"/>
                </a:moveTo>
                <a:lnTo>
                  <a:pt x="57584" y="12443"/>
                </a:lnTo>
                <a:lnTo>
                  <a:pt x="13107" y="51178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3762885" y="4758421"/>
            <a:ext cx="877315" cy="824408"/>
          </a:xfrm>
          <a:custGeom>
            <a:avLst/>
            <a:gdLst>
              <a:gd name="connsiteX0" fmla="*/ 744345 w 877315"/>
              <a:gd name="connsiteY0" fmla="*/ 125221 h 824408"/>
              <a:gd name="connsiteX1" fmla="*/ 744345 w 877315"/>
              <a:gd name="connsiteY1" fmla="*/ 699186 h 824408"/>
              <a:gd name="connsiteX2" fmla="*/ 132970 w 877315"/>
              <a:gd name="connsiteY2" fmla="*/ 699186 h 824408"/>
              <a:gd name="connsiteX3" fmla="*/ 132970 w 877315"/>
              <a:gd name="connsiteY3" fmla="*/ 125221 h 824408"/>
              <a:gd name="connsiteX4" fmla="*/ 744345 w 877315"/>
              <a:gd name="connsiteY4" fmla="*/ 125221 h 8244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7315" h="824408">
                <a:moveTo>
                  <a:pt x="744345" y="125221"/>
                </a:moveTo>
                <a:cubicBezTo>
                  <a:pt x="913171" y="283717"/>
                  <a:pt x="913171" y="540690"/>
                  <a:pt x="744345" y="699186"/>
                </a:cubicBezTo>
                <a:cubicBezTo>
                  <a:pt x="575518" y="857682"/>
                  <a:pt x="301796" y="857682"/>
                  <a:pt x="132970" y="699186"/>
                </a:cubicBezTo>
                <a:cubicBezTo>
                  <a:pt x="-35856" y="540690"/>
                  <a:pt x="-35856" y="283717"/>
                  <a:pt x="132970" y="125221"/>
                </a:cubicBezTo>
                <a:cubicBezTo>
                  <a:pt x="301796" y="-33273"/>
                  <a:pt x="575518" y="-33273"/>
                  <a:pt x="744345" y="12522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E670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4340042" y="4437264"/>
            <a:ext cx="147117" cy="357682"/>
          </a:xfrm>
          <a:custGeom>
            <a:avLst/>
            <a:gdLst>
              <a:gd name="connsiteX0" fmla="*/ 8366 w 147117"/>
              <a:gd name="connsiteY0" fmla="*/ 349316 h 357682"/>
              <a:gd name="connsiteX1" fmla="*/ 135754 w 147117"/>
              <a:gd name="connsiteY1" fmla="*/ 16204 h 357682"/>
              <a:gd name="connsiteX2" fmla="*/ 138751 w 147117"/>
              <a:gd name="connsiteY2" fmla="*/ 8366 h 3576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47117" h="357682">
                <a:moveTo>
                  <a:pt x="8366" y="349316"/>
                </a:moveTo>
                <a:lnTo>
                  <a:pt x="135754" y="16204"/>
                </a:lnTo>
                <a:lnTo>
                  <a:pt x="138751" y="8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4454861" y="4394556"/>
            <a:ext cx="49193" cy="58797"/>
          </a:xfrm>
          <a:custGeom>
            <a:avLst/>
            <a:gdLst>
              <a:gd name="connsiteX0" fmla="*/ 0 w 49193"/>
              <a:gd name="connsiteY0" fmla="*/ 39875 h 58797"/>
              <a:gd name="connsiteX1" fmla="*/ 43463 w 49193"/>
              <a:gd name="connsiteY1" fmla="*/ 0 h 58797"/>
              <a:gd name="connsiteX2" fmla="*/ 49193 w 49193"/>
              <a:gd name="connsiteY2" fmla="*/ 58797 h 58797"/>
              <a:gd name="connsiteX3" fmla="*/ 0 w 49193"/>
              <a:gd name="connsiteY3" fmla="*/ 39875 h 58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9193" h="58797">
                <a:moveTo>
                  <a:pt x="0" y="39875"/>
                </a:moveTo>
                <a:lnTo>
                  <a:pt x="43463" y="0"/>
                </a:lnTo>
                <a:lnTo>
                  <a:pt x="49193" y="58797"/>
                </a:lnTo>
                <a:lnTo>
                  <a:pt x="0" y="3987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2900" y="2425700"/>
            <a:ext cx="762000" cy="711200"/>
          </a:xfrm>
          <a:prstGeom prst="rect">
            <a:avLst/>
          </a:prstGeom>
          <a:noFill/>
        </p:spPr>
      </p:pic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2900" y="3238500"/>
            <a:ext cx="762000" cy="711200"/>
          </a:xfrm>
          <a:prstGeom prst="rect">
            <a:avLst/>
          </a:prstGeom>
          <a:noFill/>
        </p:spPr>
      </p:pic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2900" y="4051300"/>
            <a:ext cx="774700" cy="723900"/>
          </a:xfrm>
          <a:prstGeom prst="rect">
            <a:avLst/>
          </a:prstGeom>
          <a:noFill/>
        </p:spPr>
      </p:pic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5100" y="5689600"/>
            <a:ext cx="1638300" cy="1003300"/>
          </a:xfrm>
          <a:prstGeom prst="rect">
            <a:avLst/>
          </a:prstGeom>
          <a:noFill/>
        </p:spPr>
      </p:pic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59200" y="4749800"/>
            <a:ext cx="889000" cy="825500"/>
          </a:xfrm>
          <a:prstGeom prst="rect">
            <a:avLst/>
          </a:prstGeom>
          <a:noFill/>
        </p:spPr>
      </p:pic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626600" y="5867400"/>
            <a:ext cx="3429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470400" y="3822700"/>
            <a:ext cx="419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79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Product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879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Qty:</a:t>
            </a:r>
            <a:r>
              <a:rPr lang="en-US" altLang="zh-CN" sz="8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79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3149600" y="3289300"/>
            <a:ext cx="3683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79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Qty:</a:t>
            </a:r>
            <a:r>
              <a:rPr lang="en-US" altLang="zh-CN" sz="7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6337300" y="3822700"/>
            <a:ext cx="304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25400" algn="l"/>
              </a:tabLst>
            </a:pPr>
            <a:r>
              <a:rPr lang="en-US" altLang="zh-CN" sz="79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Failure</a:t>
            </a:r>
          </a:p>
          <a:p>
            <a:pPr>
              <a:lnSpc>
                <a:spcPts val="10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79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Qty:</a:t>
            </a:r>
            <a:r>
              <a:rPr lang="en-US" altLang="zh-CN" sz="7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3060700" y="4051300"/>
            <a:ext cx="368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5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altLang="zh-CN" sz="10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79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Qty:</a:t>
            </a:r>
            <a:r>
              <a:rPr lang="en-US" altLang="zh-CN" sz="7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3759200" y="3314700"/>
            <a:ext cx="177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0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Iss</a:t>
            </a:r>
          </a:p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sz="10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75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3949700" y="3390900"/>
            <a:ext cx="127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0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ue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4076700" y="3467100"/>
            <a:ext cx="6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05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3695700" y="3848100"/>
            <a:ext cx="381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90500" algn="l"/>
              </a:tabLst>
            </a:pPr>
            <a:r>
              <a:rPr lang="en-US" altLang="zh-CN" sz="10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Issued</a:t>
            </a:r>
          </a:p>
          <a:p>
            <a:pPr>
              <a:lnSpc>
                <a:spcPts val="16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7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5321300" y="37846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0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altLang="zh-CN" sz="10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927100" y="1270000"/>
            <a:ext cx="6530634" cy="20980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939800" algn="l"/>
                <a:tab pos="2222500" algn="l"/>
              </a:tabLst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Supply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Chain</a:t>
            </a:r>
            <a:r>
              <a:rPr lang="en-US" altLang="zh-CN" sz="29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Mapping</a:t>
            </a:r>
            <a:r>
              <a:rPr lang="zh-CN" altLang="en-US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供应链过程匹配</a:t>
            </a:r>
            <a:endParaRPr lang="en-US" altLang="zh-CN" sz="2990" b="1" dirty="0" smtClean="0">
              <a:solidFill>
                <a:srgbClr val="286AA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939800" algn="l"/>
                <a:tab pos="2222500" algn="l"/>
              </a:tabLst>
            </a:pPr>
            <a:r>
              <a:rPr lang="en-US" altLang="zh-CN" dirty="0" smtClean="0"/>
              <a:t>	</a:t>
            </a:r>
            <a:r>
              <a:rPr lang="en-US" altLang="zh-CN" sz="10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939800" algn="l"/>
                <a:tab pos="2222500" algn="l"/>
              </a:tabLst>
            </a:pPr>
            <a:r>
              <a:rPr lang="en-US" altLang="zh-CN" dirty="0" smtClean="0"/>
              <a:t>		</a:t>
            </a:r>
            <a:r>
              <a:rPr lang="en-US" altLang="zh-CN" sz="105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altLang="zh-CN" sz="10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1866900" y="3543300"/>
            <a:ext cx="241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0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1879600" y="4419600"/>
            <a:ext cx="8407400" cy="203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133600" algn="l"/>
                <a:tab pos="8382000" algn="l"/>
              </a:tabLst>
            </a:pPr>
            <a:r>
              <a:rPr lang="en-US" altLang="zh-CN" sz="10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133600" algn="l"/>
                <a:tab pos="8382000" algn="l"/>
              </a:tabLst>
            </a:pPr>
            <a:r>
              <a:rPr lang="en-US" altLang="zh-CN" dirty="0" smtClean="0"/>
              <a:t>	</a:t>
            </a:r>
            <a:r>
              <a:rPr lang="en-US" altLang="zh-CN" sz="10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altLang="zh-CN" sz="10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2133600" algn="l"/>
                <a:tab pos="8382000" algn="l"/>
              </a:tabLst>
            </a:pPr>
            <a:r>
              <a:rPr lang="en-US" altLang="zh-CN" dirty="0" smtClean="0"/>
              <a:t>		</a:t>
            </a:r>
            <a:r>
              <a:rPr lang="en-US" altLang="zh-CN" sz="487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65500"/>
            <a:ext cx="10694799" cy="6038066"/>
          </a:xfrm>
          <a:custGeom>
            <a:avLst/>
            <a:gdLst>
              <a:gd name="connsiteX0" fmla="*/ 0 w 10694799"/>
              <a:gd name="connsiteY0" fmla="*/ 0 h 6038066"/>
              <a:gd name="connsiteX1" fmla="*/ 10694799 w 10694799"/>
              <a:gd name="connsiteY1" fmla="*/ 0 h 6038066"/>
              <a:gd name="connsiteX2" fmla="*/ 10694799 w 10694799"/>
              <a:gd name="connsiteY2" fmla="*/ 6038066 h 6038066"/>
              <a:gd name="connsiteX3" fmla="*/ 0 w 10694799"/>
              <a:gd name="connsiteY3" fmla="*/ 6038066 h 6038066"/>
              <a:gd name="connsiteX4" fmla="*/ 0 w 10694799"/>
              <a:gd name="connsiteY4" fmla="*/ 0 h 6038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94799" h="6038066">
                <a:moveTo>
                  <a:pt x="0" y="0"/>
                </a:moveTo>
                <a:lnTo>
                  <a:pt x="10694799" y="0"/>
                </a:lnTo>
                <a:lnTo>
                  <a:pt x="10694799" y="6038066"/>
                </a:lnTo>
                <a:lnTo>
                  <a:pt x="0" y="6038066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2095500"/>
            <a:ext cx="8648700" cy="45974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26600" y="5867400"/>
            <a:ext cx="3429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96400" y="6286500"/>
            <a:ext cx="990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454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GraphAware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27100" y="1219200"/>
            <a:ext cx="3674083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Analogy</a:t>
            </a:r>
            <a:r>
              <a:rPr lang="zh-CN" altLang="en-US" sz="2990" b="1" dirty="0" smtClean="0">
                <a:solidFill>
                  <a:srgbClr val="286AA6"/>
                </a:solidFill>
                <a:latin typeface="Times New Roman" pitchFamily="18" charset="0"/>
                <a:cs typeface="Times New Roman" pitchFamily="18" charset="0"/>
              </a:rPr>
              <a:t>打个简单比方</a:t>
            </a:r>
            <a:endParaRPr lang="en-US" altLang="zh-CN" sz="2990" b="1" dirty="0" smtClean="0">
              <a:solidFill>
                <a:srgbClr val="286AA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0261600" y="6324600"/>
            <a:ext cx="25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87" dirty="0" smtClean="0">
                <a:solidFill>
                  <a:srgbClr val="231F20"/>
                </a:solidFill>
                <a:latin typeface="MS Shell Dlg" pitchFamily="18" charset="0"/>
                <a:cs typeface="MS Shell Dlg" pitchFamily="18" charset="0"/>
              </a:rPr>
              <a:t>®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7906" y="3017837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鸡蛋批次</a:t>
            </a:r>
            <a:endParaRPr lang="zh-CN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221706" y="4263395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/>
              <a:t>鸡蛋批次</a:t>
            </a:r>
            <a:endParaRPr lang="zh-CN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560811" y="6117595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面粉</a:t>
            </a:r>
            <a:r>
              <a:rPr lang="zh-CN" altLang="en-US" sz="1100" dirty="0" smtClean="0"/>
              <a:t>批次</a:t>
            </a:r>
            <a:endParaRPr lang="zh-CN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4115900" y="579629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面团</a:t>
            </a:r>
            <a:r>
              <a:rPr lang="zh-CN" altLang="en-US" sz="1100" dirty="0" smtClean="0"/>
              <a:t>批次</a:t>
            </a:r>
            <a:endParaRPr lang="zh-CN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050506" y="4127827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面团</a:t>
            </a:r>
            <a:r>
              <a:rPr lang="zh-CN" altLang="en-US" sz="1100" dirty="0" smtClean="0"/>
              <a:t>批次</a:t>
            </a:r>
            <a:endParaRPr lang="zh-CN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7022306" y="6225545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糖霜</a:t>
            </a:r>
            <a:r>
              <a:rPr lang="zh-CN" altLang="en-US" sz="1100" dirty="0" smtClean="0"/>
              <a:t>批次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1052</Words>
  <Application>Microsoft Office PowerPoint</Application>
  <PresentationFormat>自定义</PresentationFormat>
  <Paragraphs>400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HLT-B113</dc:creator>
  <cp:lastModifiedBy>未定义</cp:lastModifiedBy>
  <cp:revision>12</cp:revision>
  <dcterms:created xsi:type="dcterms:W3CDTF">2006-08-16T00:00:00Z</dcterms:created>
  <dcterms:modified xsi:type="dcterms:W3CDTF">2019-07-26T09:41:55Z</dcterms:modified>
</cp:coreProperties>
</file>