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4C11C7F-79D8-4A3C-92CF-8B2F6AB0FD7D}">
          <p14:sldIdLst>
            <p14:sldId id="2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8A8042"/>
    <a:srgbClr val="4C5A6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0" d="100"/>
          <a:sy n="40" d="100"/>
        </p:scale>
        <p:origin x="-5194" y="-1118"/>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3/28/2018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3/28/2018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3/28/2018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3.png"/><Relationship Id="rId26" Type="http://schemas.openxmlformats.org/officeDocument/2006/relationships/image" Target="../media/image11.png"/><Relationship Id="rId3" Type="http://schemas.openxmlformats.org/officeDocument/2006/relationships/tags" Target="../tags/tag3.xml"/><Relationship Id="rId21" Type="http://schemas.openxmlformats.org/officeDocument/2006/relationships/image" Target="../media/image6.png"/><Relationship Id="rId34" Type="http://schemas.openxmlformats.org/officeDocument/2006/relationships/image" Target="../media/image19.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2.png"/><Relationship Id="rId25" Type="http://schemas.openxmlformats.org/officeDocument/2006/relationships/image" Target="../media/image10.png"/><Relationship Id="rId33" Type="http://schemas.openxmlformats.org/officeDocument/2006/relationships/image" Target="../media/image18.png"/><Relationship Id="rId2" Type="http://schemas.openxmlformats.org/officeDocument/2006/relationships/tags" Target="../tags/tag2.xml"/><Relationship Id="rId16" Type="http://schemas.openxmlformats.org/officeDocument/2006/relationships/image" Target="../media/image1.png"/><Relationship Id="rId20" Type="http://schemas.openxmlformats.org/officeDocument/2006/relationships/image" Target="../media/image5.png"/><Relationship Id="rId29" Type="http://schemas.openxmlformats.org/officeDocument/2006/relationships/image" Target="../media/image1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9.png"/><Relationship Id="rId32" Type="http://schemas.openxmlformats.org/officeDocument/2006/relationships/image" Target="../media/image17.png"/><Relationship Id="rId5" Type="http://schemas.openxmlformats.org/officeDocument/2006/relationships/tags" Target="../tags/tag5.xml"/><Relationship Id="rId15" Type="http://schemas.openxmlformats.org/officeDocument/2006/relationships/slideLayout" Target="../slideLayouts/slideLayout1.xml"/><Relationship Id="rId23" Type="http://schemas.openxmlformats.org/officeDocument/2006/relationships/image" Target="../media/image8.png"/><Relationship Id="rId28" Type="http://schemas.openxmlformats.org/officeDocument/2006/relationships/image" Target="../media/image13.png"/><Relationship Id="rId10" Type="http://schemas.openxmlformats.org/officeDocument/2006/relationships/tags" Target="../tags/tag10.xml"/><Relationship Id="rId19" Type="http://schemas.openxmlformats.org/officeDocument/2006/relationships/image" Target="../media/image4.png"/><Relationship Id="rId31" Type="http://schemas.openxmlformats.org/officeDocument/2006/relationships/image" Target="../media/image16.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7.png"/><Relationship Id="rId27" Type="http://schemas.openxmlformats.org/officeDocument/2006/relationships/image" Target="../media/image12.png"/><Relationship Id="rId30"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37722" y="618086"/>
            <a:ext cx="36615756" cy="1557976"/>
          </a:xfrm>
        </p:spPr>
        <p:txBody>
          <a:bodyPr>
            <a:noAutofit/>
          </a:bodyPr>
          <a:lstStyle/>
          <a:p>
            <a:r>
              <a:rPr lang="en-US" sz="9600" dirty="0"/>
              <a:t>Are parameters in Epstein-Zin asset pricing model identifiable?</a:t>
            </a:r>
          </a:p>
        </p:txBody>
      </p:sp>
      <p:sp>
        <p:nvSpPr>
          <p:cNvPr id="23" name="Text Placeholder 22"/>
          <p:cNvSpPr>
            <a:spLocks noGrp="1"/>
          </p:cNvSpPr>
          <p:nvPr>
            <p:ph type="body" sz="quarter" idx="36"/>
          </p:nvPr>
        </p:nvSpPr>
        <p:spPr>
          <a:xfrm>
            <a:off x="18379441" y="2293303"/>
            <a:ext cx="6468385" cy="1135976"/>
          </a:xfrm>
        </p:spPr>
        <p:txBody>
          <a:bodyPr/>
          <a:lstStyle/>
          <a:p>
            <a:r>
              <a:rPr lang="en-US" sz="7200" b="1" dirty="0"/>
              <a:t>Zhonghui Zhang</a:t>
            </a:r>
          </a:p>
        </p:txBody>
      </p:sp>
      <p:sp>
        <p:nvSpPr>
          <p:cNvPr id="5" name="Text Placeholder 4"/>
          <p:cNvSpPr>
            <a:spLocks noGrp="1"/>
          </p:cNvSpPr>
          <p:nvPr>
            <p:ph type="body" sz="quarter" idx="13"/>
          </p:nvPr>
        </p:nvSpPr>
        <p:spPr/>
        <p:txBody>
          <a:bodyPr/>
          <a:lstStyle/>
          <a:p>
            <a:r>
              <a:rPr lang="en-US" dirty="0"/>
              <a:t>Introduction</a:t>
            </a:r>
          </a:p>
        </p:txBody>
      </p:sp>
      <p:sp>
        <p:nvSpPr>
          <p:cNvPr id="11" name="Content Placeholder 10"/>
          <p:cNvSpPr>
            <a:spLocks noGrp="1"/>
          </p:cNvSpPr>
          <p:nvPr>
            <p:ph sz="quarter" idx="24"/>
          </p:nvPr>
        </p:nvSpPr>
        <p:spPr>
          <a:xfrm>
            <a:off x="901075" y="7448596"/>
            <a:ext cx="13106975" cy="9318430"/>
          </a:xfrm>
        </p:spPr>
        <p:txBody>
          <a:bodyPr>
            <a:normAutofit/>
          </a:bodyPr>
          <a:lstStyle/>
          <a:p>
            <a:pPr algn="just"/>
            <a:r>
              <a:rPr lang="en-US" dirty="0"/>
              <a:t>This paper verifies the result of Smith (1999) that the generalized method of moment (GMM) estimators of Epstein-Zin recursive preference (EZW) model are poorly identified. Theoretically, EZW model can provide us more flexibility to distinguish the coefficient of relative risk aversion (CRRA) and the elasticity of intertemporal substitution (EIS), however, in practice, the GMM objective function cannot produce enough variation to identify each parameter no matter using real or simulated data. </a:t>
            </a:r>
          </a:p>
          <a:p>
            <a:pPr marL="0" indent="0" algn="just">
              <a:buNone/>
            </a:pPr>
            <a:endParaRPr lang="en-US" dirty="0"/>
          </a:p>
          <a:p>
            <a:pPr algn="just"/>
            <a:r>
              <a:rPr lang="en-US" dirty="0"/>
              <a:t>I also apply the Sieve Minimum Distance (SMD) approach in Chen, </a:t>
            </a:r>
            <a:r>
              <a:rPr lang="en-US" dirty="0" err="1"/>
              <a:t>Favilukis</a:t>
            </a:r>
            <a:r>
              <a:rPr lang="en-US" dirty="0"/>
              <a:t>, and </a:t>
            </a:r>
            <a:r>
              <a:rPr lang="en-US" dirty="0" err="1"/>
              <a:t>Ludvigson</a:t>
            </a:r>
            <a:r>
              <a:rPr lang="en-US" dirty="0"/>
              <a:t> (2013), to verify this conclusion. During the application process, I find some technical issues of applying GMM method on nonlinear model such as EZW model. One frequent problem is non-numerical (either infinite or undefined) conditional moment could be generated for some combination of parameters. Another finding is that the recursive model tends to collapse to the standard time separable model during the estimation process.</a:t>
            </a:r>
          </a:p>
        </p:txBody>
      </p:sp>
      <p:sp>
        <p:nvSpPr>
          <p:cNvPr id="7" name="Text Placeholder 6"/>
          <p:cNvSpPr>
            <a:spLocks noGrp="1"/>
          </p:cNvSpPr>
          <p:nvPr>
            <p:ph type="body" sz="quarter" idx="17"/>
          </p:nvPr>
        </p:nvSpPr>
        <p:spPr>
          <a:xfrm>
            <a:off x="1143000" y="15129997"/>
            <a:ext cx="12801600" cy="1219200"/>
          </a:xfrm>
        </p:spPr>
        <p:txBody>
          <a:bodyPr/>
          <a:lstStyle/>
          <a:p>
            <a:r>
              <a:rPr lang="en-US" dirty="0"/>
              <a:t>EZW model</a:t>
            </a:r>
          </a:p>
        </p:txBody>
      </p:sp>
      <mc:AlternateContent xmlns:mc="http://schemas.openxmlformats.org/markup-compatibility/2006" xmlns:a14="http://schemas.microsoft.com/office/drawing/2010/main">
        <mc:Choice Requires="a14">
          <p:sp>
            <p:nvSpPr>
              <p:cNvPr id="12" name="Content Placeholder 11"/>
              <p:cNvSpPr>
                <a:spLocks noGrp="1"/>
              </p:cNvSpPr>
              <p:nvPr>
                <p:ph sz="quarter" idx="25"/>
              </p:nvPr>
            </p:nvSpPr>
            <p:spPr>
              <a:xfrm>
                <a:off x="971550" y="16528141"/>
                <a:ext cx="12973050" cy="3711451"/>
              </a:xfrm>
            </p:spPr>
            <p:txBody>
              <a:bodyPr>
                <a:normAutofit lnSpcReduction="10000"/>
              </a:bodyPr>
              <a:lstStyle/>
              <a:p>
                <a:r>
                  <a:rPr lang="en-US" dirty="0"/>
                  <a:t>In the EZW setup, the representative agent maximizes</a:t>
                </a:r>
              </a:p>
              <a:p>
                <a:pPr marL="0" indent="0">
                  <a:buNone/>
                </a:pPr>
                <a:endParaRPr lang="en-US" dirty="0"/>
              </a:p>
              <a:p>
                <a:pPr marL="0" indent="0">
                  <a:buNone/>
                </a:pPr>
                <a:endParaRPr lang="en-US" dirty="0"/>
              </a:p>
              <a:p>
                <a:pPr marL="0" indent="0">
                  <a:buNone/>
                </a:pPr>
                <a:endParaRPr lang="en-US" dirty="0"/>
              </a:p>
              <a:p>
                <a:pPr lvl="1" algn="just"/>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a:t> = continuation value function</a:t>
                </a:r>
              </a:p>
              <a:p>
                <a:pPr lvl="1" algn="just"/>
                <a:r>
                  <a:rPr lang="el-GR" dirty="0"/>
                  <a:t>θ</a:t>
                </a:r>
                <a:r>
                  <a:rPr lang="en-US" dirty="0"/>
                  <a:t> = coefficient of risk averse (CRRA</a:t>
                </a:r>
              </a:p>
              <a:p>
                <a:pPr lvl="1" algn="just"/>
                <a:r>
                  <a:rPr lang="en-US" dirty="0"/>
                  <a:t>1/</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 elasticity of inter-temporal substitution (EIS)</a:t>
                </a:r>
              </a:p>
            </p:txBody>
          </p:sp>
        </mc:Choice>
        <mc:Fallback xmlns="">
          <p:sp>
            <p:nvSpPr>
              <p:cNvPr id="12" name="Content Placeholder 11"/>
              <p:cNvSpPr>
                <a:spLocks noGrp="1" noRot="1" noChangeAspect="1" noMove="1" noResize="1" noEditPoints="1" noAdjustHandles="1" noChangeArrowheads="1" noChangeShapeType="1" noTextEdit="1"/>
              </p:cNvSpPr>
              <p:nvPr>
                <p:ph sz="quarter" idx="25"/>
              </p:nvPr>
            </p:nvSpPr>
            <p:spPr>
              <a:xfrm>
                <a:off x="971550" y="16528141"/>
                <a:ext cx="12973050" cy="3711451"/>
              </a:xfrm>
              <a:blipFill>
                <a:blip r:embed="rId16"/>
                <a:stretch>
                  <a:fillRect b="-2627"/>
                </a:stretch>
              </a:blipFill>
            </p:spPr>
            <p:txBody>
              <a:bodyPr/>
              <a:lstStyle/>
              <a:p>
                <a:r>
                  <a:rPr lang="en-US">
                    <a:noFill/>
                  </a:rPr>
                  <a:t> </a:t>
                </a:r>
              </a:p>
            </p:txBody>
          </p:sp>
        </mc:Fallback>
      </mc:AlternateContent>
      <p:sp>
        <p:nvSpPr>
          <p:cNvPr id="8" name="Text Placeholder 7"/>
          <p:cNvSpPr>
            <a:spLocks noGrp="1"/>
          </p:cNvSpPr>
          <p:nvPr>
            <p:ph type="body" sz="quarter" idx="19"/>
          </p:nvPr>
        </p:nvSpPr>
        <p:spPr>
          <a:xfrm>
            <a:off x="1143000" y="20756275"/>
            <a:ext cx="12801600" cy="1219200"/>
          </a:xfrm>
        </p:spPr>
        <p:txBody>
          <a:bodyPr/>
          <a:lstStyle/>
          <a:p>
            <a:r>
              <a:rPr lang="en-US" dirty="0"/>
              <a:t>Proxy approach</a:t>
            </a:r>
          </a:p>
        </p:txBody>
      </p:sp>
      <p:sp>
        <p:nvSpPr>
          <p:cNvPr id="9" name="Text Placeholder 8"/>
          <p:cNvSpPr>
            <a:spLocks noGrp="1"/>
          </p:cNvSpPr>
          <p:nvPr>
            <p:ph type="body" sz="quarter" idx="21"/>
          </p:nvPr>
        </p:nvSpPr>
        <p:spPr>
          <a:xfrm>
            <a:off x="15512143" y="5852160"/>
            <a:ext cx="12973048" cy="1219200"/>
          </a:xfrm>
        </p:spPr>
        <p:txBody>
          <a:bodyPr/>
          <a:lstStyle/>
          <a:p>
            <a:r>
              <a:rPr lang="en-US" dirty="0"/>
              <a:t>SMD approach</a:t>
            </a:r>
          </a:p>
        </p:txBody>
      </p:sp>
      <p:sp>
        <p:nvSpPr>
          <p:cNvPr id="16" name="Text Placeholder 15"/>
          <p:cNvSpPr>
            <a:spLocks noGrp="1"/>
          </p:cNvSpPr>
          <p:nvPr>
            <p:ph type="body" sz="quarter" idx="29"/>
          </p:nvPr>
        </p:nvSpPr>
        <p:spPr>
          <a:xfrm>
            <a:off x="15147113" y="20374860"/>
            <a:ext cx="13338077" cy="1219200"/>
          </a:xfrm>
          <a:solidFill>
            <a:schemeClr val="tx1">
              <a:lumMod val="75000"/>
              <a:lumOff val="25000"/>
            </a:schemeClr>
          </a:solidFill>
        </p:spPr>
        <p:txBody>
          <a:bodyPr/>
          <a:lstStyle/>
          <a:p>
            <a:r>
              <a:rPr lang="en-US" dirty="0"/>
              <a:t>Data </a:t>
            </a:r>
          </a:p>
        </p:txBody>
      </p:sp>
      <mc:AlternateContent xmlns:mc="http://schemas.openxmlformats.org/markup-compatibility/2006" xmlns:a14="http://schemas.microsoft.com/office/drawing/2010/main">
        <mc:Choice Requires="a14">
          <p:sp>
            <p:nvSpPr>
              <p:cNvPr id="17" name="Content Placeholder 16"/>
              <p:cNvSpPr>
                <a:spLocks noGrp="1"/>
              </p:cNvSpPr>
              <p:nvPr>
                <p:ph sz="quarter" idx="30"/>
              </p:nvPr>
            </p:nvSpPr>
            <p:spPr>
              <a:xfrm>
                <a:off x="14805770" y="21837456"/>
                <a:ext cx="13688268" cy="4788475"/>
              </a:xfrm>
            </p:spPr>
            <p:txBody>
              <a:bodyPr/>
              <a:lstStyle/>
              <a:p>
                <a:pPr algn="just"/>
                <a:r>
                  <a:rPr lang="en-US" dirty="0"/>
                  <a:t>Simulation data are generated follows Smith (1999) by the following VAR(2) estimates</a:t>
                </a:r>
              </a:p>
              <a:p>
                <a:pPr marL="0" indent="0" algn="just">
                  <a:buNone/>
                </a:pPr>
                <a:endParaRPr lang="en-US" dirty="0"/>
              </a:p>
              <a:p>
                <a:pPr marL="0" indent="0" algn="just">
                  <a:buNone/>
                </a:pPr>
                <a:endParaRPr lang="en-US" dirty="0"/>
              </a:p>
              <a:p>
                <a:pPr lvl="1" algn="just"/>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r>
                          <a:rPr lang="en-US" i="1">
                            <a:latin typeface="Cambria Math" panose="02040503050406030204" pitchFamily="18" charset="0"/>
                          </a:rPr>
                          <m:t>−1</m:t>
                        </m:r>
                      </m:sub>
                    </m:sSub>
                  </m:oMath>
                </a14:m>
                <a:r>
                  <a:rPr lang="en-US" dirty="0"/>
                  <a:t>  is the consumption growth</a:t>
                </a:r>
              </a:p>
              <a:p>
                <a:pPr lvl="1" algn="just"/>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𝑡</m:t>
                        </m:r>
                        <m:r>
                          <a:rPr lang="en-US" i="1">
                            <a:latin typeface="Cambria Math" panose="02040503050406030204" pitchFamily="18" charset="0"/>
                          </a:rPr>
                          <m:t>−1</m:t>
                        </m:r>
                      </m:sub>
                    </m:sSub>
                  </m:oMath>
                </a14:m>
                <a:r>
                  <a:rPr lang="en-US" dirty="0"/>
                  <a:t> is the dividend growth</a:t>
                </a:r>
              </a:p>
            </p:txBody>
          </p:sp>
        </mc:Choice>
        <mc:Fallback xmlns="">
          <p:sp>
            <p:nvSpPr>
              <p:cNvPr id="17" name="Content Placeholder 16"/>
              <p:cNvSpPr>
                <a:spLocks noGrp="1" noRot="1" noChangeAspect="1" noMove="1" noResize="1" noEditPoints="1" noAdjustHandles="1" noChangeArrowheads="1" noChangeShapeType="1" noTextEdit="1"/>
              </p:cNvSpPr>
              <p:nvPr>
                <p:ph sz="quarter" idx="30"/>
              </p:nvPr>
            </p:nvSpPr>
            <p:spPr>
              <a:xfrm>
                <a:off x="14805770" y="21837456"/>
                <a:ext cx="13688268" cy="4788475"/>
              </a:xfrm>
              <a:blipFill>
                <a:blip r:embed="rId17"/>
                <a:stretch>
                  <a:fillRect/>
                </a:stretch>
              </a:blipFill>
            </p:spPr>
            <p:txBody>
              <a:bodyPr/>
              <a:lstStyle/>
              <a:p>
                <a:r>
                  <a:rPr lang="en-US">
                    <a:noFill/>
                  </a:rPr>
                  <a:t> </a:t>
                </a:r>
              </a:p>
            </p:txBody>
          </p:sp>
        </mc:Fallback>
      </mc:AlternateContent>
      <p:sp>
        <p:nvSpPr>
          <p:cNvPr id="18" name="Text Placeholder 17"/>
          <p:cNvSpPr>
            <a:spLocks noGrp="1"/>
          </p:cNvSpPr>
          <p:nvPr>
            <p:ph type="body" sz="quarter" idx="31"/>
          </p:nvPr>
        </p:nvSpPr>
        <p:spPr>
          <a:xfrm>
            <a:off x="29812100" y="15672550"/>
            <a:ext cx="13426855" cy="1219200"/>
          </a:xfrm>
        </p:spPr>
        <p:txBody>
          <a:bodyPr/>
          <a:lstStyle/>
          <a:p>
            <a:r>
              <a:rPr lang="en-US" dirty="0"/>
              <a:t>results</a:t>
            </a:r>
          </a:p>
        </p:txBody>
      </p:sp>
      <p:sp>
        <p:nvSpPr>
          <p:cNvPr id="21" name="Text Placeholder 20"/>
          <p:cNvSpPr>
            <a:spLocks noGrp="1"/>
          </p:cNvSpPr>
          <p:nvPr>
            <p:ph type="body" sz="quarter" idx="34"/>
          </p:nvPr>
        </p:nvSpPr>
        <p:spPr>
          <a:xfrm>
            <a:off x="29812099" y="26368917"/>
            <a:ext cx="13426855" cy="1219200"/>
          </a:xfrm>
        </p:spPr>
        <p:txBody>
          <a:bodyPr/>
          <a:lstStyle/>
          <a:p>
            <a:r>
              <a:rPr lang="en-US" dirty="0"/>
              <a:t>conclusions</a:t>
            </a:r>
          </a:p>
        </p:txBody>
      </p:sp>
      <p:sp>
        <p:nvSpPr>
          <p:cNvPr id="26" name="Text Placeholder 22">
            <a:extLst>
              <a:ext uri="{FF2B5EF4-FFF2-40B4-BE49-F238E27FC236}">
                <a16:creationId xmlns:a16="http://schemas.microsoft.com/office/drawing/2014/main" id="{1EBC3D7B-3F8C-4321-A31D-02C569A13963}"/>
              </a:ext>
            </a:extLst>
          </p:cNvPr>
          <p:cNvSpPr txBox="1">
            <a:spLocks/>
          </p:cNvSpPr>
          <p:nvPr/>
        </p:nvSpPr>
        <p:spPr bwMode="auto">
          <a:xfrm>
            <a:off x="16803094" y="3487417"/>
            <a:ext cx="14976281" cy="1135976"/>
          </a:xfrm>
          <a:prstGeom prst="rect">
            <a:avLst/>
          </a:prstGeom>
        </p:spPr>
        <p:txBody>
          <a:bodyPr vert="horz" lIns="91440" tIns="45720" rIns="91440" bIns="45720" rtlCol="0">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9pPr>
          </a:lstStyle>
          <a:p>
            <a:r>
              <a:rPr lang="en-US" sz="7200" dirty="0"/>
              <a:t>University of Connecticut</a:t>
            </a:r>
          </a:p>
        </p:txBody>
      </p:sp>
      <p:pic>
        <p:nvPicPr>
          <p:cNvPr id="40" name="Picture 39">
            <a:extLst>
              <a:ext uri="{FF2B5EF4-FFF2-40B4-BE49-F238E27FC236}">
                <a16:creationId xmlns:a16="http://schemas.microsoft.com/office/drawing/2014/main" id="{D163CEC9-3B48-401C-8AC6-A939F84B20CE}"/>
              </a:ext>
            </a:extLst>
          </p:cNvPr>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36594619" y="17258653"/>
            <a:ext cx="6644335" cy="8597538"/>
          </a:xfrm>
          <a:prstGeom prst="rect">
            <a:avLst/>
          </a:prstGeom>
        </p:spPr>
      </p:pic>
      <p:pic>
        <p:nvPicPr>
          <p:cNvPr id="46" name="Picture 45">
            <a:extLst>
              <a:ext uri="{FF2B5EF4-FFF2-40B4-BE49-F238E27FC236}">
                <a16:creationId xmlns:a16="http://schemas.microsoft.com/office/drawing/2014/main" id="{773067FC-6B79-41FE-92BA-FC5CEB6D756F}"/>
              </a:ext>
            </a:extLst>
          </p:cNvPr>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3173258" y="17503462"/>
            <a:ext cx="8216637" cy="906190"/>
          </a:xfrm>
          <a:prstGeom prst="rect">
            <a:avLst/>
          </a:prstGeom>
        </p:spPr>
      </p:pic>
      <mc:AlternateContent xmlns:mc="http://schemas.openxmlformats.org/markup-compatibility/2006" xmlns:a14="http://schemas.microsoft.com/office/drawing/2010/main">
        <mc:Choice Requires="a14">
          <p:sp>
            <p:nvSpPr>
              <p:cNvPr id="48" name="Content Placeholder 47">
                <a:extLst>
                  <a:ext uri="{FF2B5EF4-FFF2-40B4-BE49-F238E27FC236}">
                    <a16:creationId xmlns:a16="http://schemas.microsoft.com/office/drawing/2014/main" id="{9BA7EB85-4BC2-4381-BB05-C6646248568F}"/>
                  </a:ext>
                </a:extLst>
              </p:cNvPr>
              <p:cNvSpPr>
                <a:spLocks noGrp="1"/>
              </p:cNvSpPr>
              <p:nvPr>
                <p:ph sz="quarter" idx="26"/>
              </p:nvPr>
            </p:nvSpPr>
            <p:spPr>
              <a:xfrm>
                <a:off x="652246" y="22198447"/>
                <a:ext cx="13338074" cy="11417970"/>
              </a:xfrm>
            </p:spPr>
            <p:txBody>
              <a:bodyPr/>
              <a:lstStyle/>
              <a:p>
                <a:pPr algn="just"/>
                <a:r>
                  <a:rPr lang="en-US" dirty="0"/>
                  <a:t>The stochastic discount factor (SDF) is given by</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algn="just"/>
                <a:r>
                  <a:rPr lang="en-US" dirty="0"/>
                  <a:t>The GMM moment condition is  </a:t>
                </a:r>
              </a:p>
              <a:p>
                <a:pPr marL="0" indent="0" algn="just">
                  <a:buNone/>
                </a:pPr>
                <a:endParaRPr lang="en-US" dirty="0"/>
              </a:p>
              <a:p>
                <a:pPr marL="0" indent="0" algn="just">
                  <a:buNone/>
                </a:pPr>
                <a:endParaRPr lang="en-US" dirty="0"/>
              </a:p>
              <a:p>
                <a:pPr marL="0" indent="0" algn="just">
                  <a:buNone/>
                </a:pPr>
                <a:endParaRPr lang="en-US" dirty="0"/>
              </a:p>
              <a:p>
                <a:pPr algn="just"/>
                <a:r>
                  <a:rPr lang="en-US" dirty="0"/>
                  <a:t>Then the parameters </a:t>
                </a:r>
                <a14:m>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oMath>
                </a14:m>
                <a:r>
                  <a:rPr lang="en-US" dirty="0"/>
                  <a:t> are the minimizer of the standard sandwich form</a:t>
                </a:r>
              </a:p>
              <a:p>
                <a:pPr marL="0" indent="0" algn="just">
                  <a:buNone/>
                </a:pPr>
                <a:endParaRPr lang="en-US" dirty="0"/>
              </a:p>
              <a:p>
                <a:pPr marL="0" indent="0" algn="just">
                  <a:buNone/>
                </a:pPr>
                <a:endParaRPr lang="en-US" dirty="0"/>
              </a:p>
              <a:p>
                <a:pPr marL="0" indent="0" algn="just">
                  <a:buNone/>
                </a:pPr>
                <a:endParaRPr lang="en-US" i="1" dirty="0">
                  <a:latin typeface="Cambria Math" panose="02040503050406030204" pitchFamily="18" charset="0"/>
                </a:endParaRPr>
              </a:p>
              <a:p>
                <a:pPr lvl="1" algn="just"/>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i="1" dirty="0">
                    <a:latin typeface="Cambria Math" panose="02040503050406030204" pitchFamily="18" charset="0"/>
                  </a:rPr>
                  <a:t> = </a:t>
                </a:r>
                <a:r>
                  <a:rPr lang="en-US" dirty="0">
                    <a:latin typeface="Cambria Math" panose="02040503050406030204" pitchFamily="18" charset="0"/>
                  </a:rPr>
                  <a:t>return to aggregate wealth</a:t>
                </a:r>
                <a:endParaRPr lang="en-US" i="1" dirty="0">
                  <a:latin typeface="Cambria Math" panose="02040503050406030204" pitchFamily="18" charset="0"/>
                </a:endParaRPr>
              </a:p>
              <a:p>
                <a:pPr lvl="1" algn="just"/>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𝑔</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𝑔</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𝑔</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oMath>
                </a14:m>
                <a:r>
                  <a:rPr lang="en-US" dirty="0"/>
                  <a:t> is the vector of moment conditions</a:t>
                </a:r>
              </a:p>
              <a:p>
                <a:pPr lvl="1" algn="just"/>
                <a:r>
                  <a:rPr lang="en-US" i="1" dirty="0"/>
                  <a:t>W</a:t>
                </a: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weighting matrix.</a:t>
                </a:r>
              </a:p>
              <a:p>
                <a:pPr marL="0" indent="0" algn="just">
                  <a:buNone/>
                </a:pPr>
                <a:endParaRPr lang="en-US" dirty="0"/>
              </a:p>
            </p:txBody>
          </p:sp>
        </mc:Choice>
        <mc:Fallback xmlns="">
          <p:sp>
            <p:nvSpPr>
              <p:cNvPr id="48" name="Content Placeholder 47">
                <a:extLst>
                  <a:ext uri="{FF2B5EF4-FFF2-40B4-BE49-F238E27FC236}">
                    <a16:creationId xmlns:a16="http://schemas.microsoft.com/office/drawing/2014/main" id="{9BA7EB85-4BC2-4381-BB05-C6646248568F}"/>
                  </a:ext>
                </a:extLst>
              </p:cNvPr>
              <p:cNvSpPr>
                <a:spLocks noGrp="1" noRot="1" noChangeAspect="1" noMove="1" noResize="1" noEditPoints="1" noAdjustHandles="1" noChangeArrowheads="1" noChangeShapeType="1" noTextEdit="1"/>
              </p:cNvSpPr>
              <p:nvPr>
                <p:ph sz="quarter" idx="26"/>
              </p:nvPr>
            </p:nvSpPr>
            <p:spPr>
              <a:xfrm>
                <a:off x="652246" y="22198447"/>
                <a:ext cx="13338074" cy="11417970"/>
              </a:xfrm>
              <a:blipFill>
                <a:blip r:embed="rId20"/>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4815729A-DEFA-43A3-B07E-6DCFF386AD9A}"/>
              </a:ext>
            </a:extLst>
          </p:cNvPr>
          <p:cNvPicPr>
            <a:picLocks noChangeAspect="1"/>
          </p:cNvPicPr>
          <p:nvPr>
            <p:custDataLst>
              <p:tags r:id="rId3"/>
            </p:custDataLst>
          </p:nvPr>
        </p:nvPicPr>
        <p:blipFill>
          <a:blip r:embed="rId21" cstate="print">
            <a:extLst>
              <a:ext uri="{28A0092B-C50C-407E-A947-70E740481C1C}">
                <a14:useLocalDpi xmlns:a14="http://schemas.microsoft.com/office/drawing/2010/main" val="0"/>
              </a:ext>
            </a:extLst>
          </a:blip>
          <a:stretch>
            <a:fillRect/>
          </a:stretch>
        </p:blipFill>
        <p:spPr>
          <a:xfrm>
            <a:off x="4678975" y="23058528"/>
            <a:ext cx="6419371" cy="2062043"/>
          </a:xfrm>
          <a:prstGeom prst="rect">
            <a:avLst/>
          </a:prstGeom>
        </p:spPr>
      </p:pic>
      <p:pic>
        <p:nvPicPr>
          <p:cNvPr id="14" name="Picture 13">
            <a:extLst>
              <a:ext uri="{FF2B5EF4-FFF2-40B4-BE49-F238E27FC236}">
                <a16:creationId xmlns:a16="http://schemas.microsoft.com/office/drawing/2014/main" id="{FA02D774-D76B-4377-A4E3-B9B579043B0D}"/>
              </a:ext>
            </a:extLst>
          </p:cNvPr>
          <p:cNvPicPr>
            <a:picLocks noChangeAspect="1"/>
          </p:cNvPicPr>
          <p:nvPr>
            <p:custDataLst>
              <p:tags r:id="rId4"/>
            </p:custDataLst>
          </p:nvPr>
        </p:nvPicPr>
        <p:blipFill>
          <a:blip r:embed="rId22" cstate="print">
            <a:extLst>
              <a:ext uri="{28A0092B-C50C-407E-A947-70E740481C1C}">
                <a14:useLocalDpi xmlns:a14="http://schemas.microsoft.com/office/drawing/2010/main" val="0"/>
              </a:ext>
            </a:extLst>
          </a:blip>
          <a:stretch>
            <a:fillRect/>
          </a:stretch>
        </p:blipFill>
        <p:spPr>
          <a:xfrm>
            <a:off x="2098336" y="26068436"/>
            <a:ext cx="11580647" cy="1257746"/>
          </a:xfrm>
          <a:prstGeom prst="rect">
            <a:avLst/>
          </a:prstGeom>
        </p:spPr>
      </p:pic>
      <p:pic>
        <p:nvPicPr>
          <p:cNvPr id="22" name="Picture 21">
            <a:extLst>
              <a:ext uri="{FF2B5EF4-FFF2-40B4-BE49-F238E27FC236}">
                <a16:creationId xmlns:a16="http://schemas.microsoft.com/office/drawing/2014/main" id="{831ECFA1-0621-4C54-9B64-61D11C160C27}"/>
              </a:ext>
            </a:extLst>
          </p:cNvPr>
          <p:cNvPicPr>
            <a:picLocks noChangeAspect="1"/>
          </p:cNvPicPr>
          <p:nvPr>
            <p:custDataLst>
              <p:tags r:id="rId5"/>
            </p:custDataLst>
          </p:nvPr>
        </p:nvPicPr>
        <p:blipFill>
          <a:blip r:embed="rId23" cstate="print">
            <a:extLst>
              <a:ext uri="{28A0092B-C50C-407E-A947-70E740481C1C}">
                <a14:useLocalDpi xmlns:a14="http://schemas.microsoft.com/office/drawing/2010/main" val="0"/>
              </a:ext>
            </a:extLst>
          </a:blip>
          <a:stretch>
            <a:fillRect/>
          </a:stretch>
        </p:blipFill>
        <p:spPr>
          <a:xfrm>
            <a:off x="5571961" y="28597149"/>
            <a:ext cx="3406599" cy="674198"/>
          </a:xfrm>
          <a:prstGeom prst="rect">
            <a:avLst/>
          </a:prstGeom>
        </p:spPr>
      </p:pic>
      <mc:AlternateContent xmlns:mc="http://schemas.openxmlformats.org/markup-compatibility/2006" xmlns:a14="http://schemas.microsoft.com/office/drawing/2010/main">
        <mc:Choice Requires="a14">
          <p:sp>
            <p:nvSpPr>
              <p:cNvPr id="24" name="Content Placeholder 16">
                <a:extLst>
                  <a:ext uri="{FF2B5EF4-FFF2-40B4-BE49-F238E27FC236}">
                    <a16:creationId xmlns:a16="http://schemas.microsoft.com/office/drawing/2014/main" id="{45A57DE9-3CC9-48D3-B542-78F66A0FCDC9}"/>
                  </a:ext>
                </a:extLst>
              </p:cNvPr>
              <p:cNvSpPr txBox="1">
                <a:spLocks/>
              </p:cNvSpPr>
              <p:nvPr/>
            </p:nvSpPr>
            <p:spPr>
              <a:xfrm>
                <a:off x="15271512" y="7194885"/>
                <a:ext cx="13106974" cy="13415677"/>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algn="just"/>
                <a:r>
                  <a:rPr lang="en-US" dirty="0"/>
                  <a:t>The stochastic discount factor (SDF) is given by</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algn="just"/>
                <a:r>
                  <a:rPr lang="en-US" dirty="0"/>
                  <a:t>Rather than finding an proxy for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oMath>
                </a14:m>
                <a:r>
                  <a:rPr lang="en-US" dirty="0"/>
                  <a:t>,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m:t>
                        </m:r>
                      </m:sub>
                    </m:sSub>
                  </m:oMath>
                </a14:m>
                <a:r>
                  <a:rPr lang="en-US" dirty="0"/>
                  <a:t> is approximated as follows</a:t>
                </a:r>
              </a:p>
              <a:p>
                <a:pPr marL="0" indent="0" algn="just">
                  <a:buNone/>
                </a:pPr>
                <a:endParaRPr lang="en-US" dirty="0"/>
              </a:p>
              <a:p>
                <a:pPr marL="0" indent="0" algn="just">
                  <a:buNone/>
                </a:pPr>
                <a:endParaRPr lang="en-US" dirty="0"/>
              </a:p>
              <a:p>
                <a:pPr marL="0" indent="0" algn="just">
                  <a:buNone/>
                </a:pPr>
                <a:endParaRPr lang="en-US" dirty="0"/>
              </a:p>
              <a:p>
                <a:pPr lvl="1" algn="just"/>
                <a:r>
                  <a:rPr lang="en-US" dirty="0"/>
                  <a:t>The coefficients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𝑛</m:t>
                        </m:r>
                      </m:sub>
                    </m:sSub>
                  </m:oMath>
                </a14:m>
                <a:r>
                  <a:rPr lang="en-US" dirty="0"/>
                  <a:t>} depend on </a:t>
                </a:r>
                <a14:m>
                  <m:oMath xmlns:m="http://schemas.openxmlformats.org/officeDocument/2006/math">
                    <m:r>
                      <a:rPr lang="en-US" i="1" smtClean="0">
                        <a:latin typeface="Cambria Math" panose="02040503050406030204" pitchFamily="18" charset="0"/>
                        <a:ea typeface="Cambria Math" panose="02040503050406030204" pitchFamily="18" charset="0"/>
                      </a:rPr>
                      <m:t>𝛿</m:t>
                    </m:r>
                  </m:oMath>
                </a14:m>
                <a:endParaRPr lang="en-US" dirty="0"/>
              </a:p>
              <a:p>
                <a:pPr lvl="1" algn="just"/>
                <a:r>
                  <a:rPr lang="en-US" dirty="0"/>
                  <a:t>The basis function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oMath>
                </a14:m>
                <a:r>
                  <a:rPr lang="en-US" dirty="0"/>
                  <a:t>: j=1,…,</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𝑇</m:t>
                        </m:r>
                      </m:sub>
                    </m:sSub>
                  </m:oMath>
                </a14:m>
                <a:r>
                  <a:rPr lang="en-US" dirty="0"/>
                  <a:t>} have known forms independent of </a:t>
                </a:r>
                <a14:m>
                  <m:oMath xmlns:m="http://schemas.openxmlformats.org/officeDocument/2006/math">
                    <m:r>
                      <a:rPr lang="en-US" i="1">
                        <a:latin typeface="Cambria Math" panose="02040503050406030204" pitchFamily="18" charset="0"/>
                        <a:ea typeface="Cambria Math" panose="02040503050406030204" pitchFamily="18" charset="0"/>
                      </a:rPr>
                      <m:t>𝛿</m:t>
                    </m:r>
                  </m:oMath>
                </a14:m>
                <a:r>
                  <a:rPr lang="en-US" dirty="0"/>
                  <a:t>. </a:t>
                </a:r>
              </a:p>
              <a:p>
                <a:pPr algn="just"/>
                <a:r>
                  <a:rPr lang="en-US" dirty="0"/>
                  <a:t>The GMM moment condition is</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algn="just"/>
                <a:r>
                  <a:rPr lang="en-US" dirty="0"/>
                  <a:t>Given an initial value of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0</m:t>
                                </m:r>
                              </m:sub>
                            </m:sSub>
                          </m:den>
                        </m:f>
                      </m:e>
                    </m:d>
                    <m:r>
                      <a:rPr lang="en-US" b="0" i="0" smtClean="0">
                        <a:latin typeface="Cambria Math" panose="02040503050406030204" pitchFamily="18" charset="0"/>
                        <a:ea typeface="Cambria Math" panose="02040503050406030204" pitchFamily="18" charset="0"/>
                      </a:rPr>
                      <m:t>, </m:t>
                    </m:r>
                  </m:oMath>
                </a14:m>
                <a:r>
                  <a:rPr lang="en-US" dirty="0"/>
                  <a:t> we can first estimate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𝐾𝑇</m:t>
                        </m:r>
                      </m:sub>
                    </m:sSub>
                  </m:oMath>
                </a14:m>
                <a:r>
                  <a:rPr lang="en-US" dirty="0"/>
                  <a:t> by</a:t>
                </a:r>
              </a:p>
              <a:p>
                <a:pPr marL="0" indent="0" algn="just">
                  <a:buNone/>
                </a:pPr>
                <a:endParaRPr lang="en-US" dirty="0"/>
              </a:p>
              <a:p>
                <a:pPr marL="0" indent="0" algn="just">
                  <a:buNone/>
                </a:pPr>
                <a:endParaRPr lang="en-US" dirty="0"/>
              </a:p>
              <a:p>
                <a:pPr algn="just"/>
                <a:r>
                  <a:rPr lang="en-US" dirty="0"/>
                  <a:t>Once the approximation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𝐹</m:t>
                            </m:r>
                          </m:e>
                        </m:acc>
                      </m:e>
                      <m:sub>
                        <m:r>
                          <a:rPr lang="en-US" b="0" i="1" smtClean="0">
                            <a:latin typeface="Cambria Math" panose="02040503050406030204" pitchFamily="18" charset="0"/>
                          </a:rPr>
                          <m:t>𝐾𝑇</m:t>
                        </m:r>
                      </m:sub>
                    </m:sSub>
                  </m:oMath>
                </a14:m>
                <a:r>
                  <a:rPr lang="en-US" dirty="0"/>
                  <a:t>  is given, the parameters </a:t>
                </a:r>
                <a14:m>
                  <m:oMath xmlns:m="http://schemas.openxmlformats.org/officeDocument/2006/math">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m:t>
                    </m:r>
                  </m:oMath>
                </a14:m>
                <a:r>
                  <a:rPr lang="en-US" dirty="0"/>
                  <a:t> are estimated by</a:t>
                </a:r>
              </a:p>
              <a:p>
                <a:pPr marL="0" indent="0" algn="just">
                  <a:buNone/>
                </a:pPr>
                <a:endParaRPr lang="en-US" dirty="0"/>
              </a:p>
              <a:p>
                <a:pPr marL="0" indent="0" algn="just">
                  <a:buNone/>
                </a:pPr>
                <a:endParaRPr lang="en-US" dirty="0"/>
              </a:p>
            </p:txBody>
          </p:sp>
        </mc:Choice>
        <mc:Fallback xmlns="">
          <p:sp>
            <p:nvSpPr>
              <p:cNvPr id="24" name="Content Placeholder 16">
                <a:extLst>
                  <a:ext uri="{FF2B5EF4-FFF2-40B4-BE49-F238E27FC236}">
                    <a16:creationId xmlns:a16="http://schemas.microsoft.com/office/drawing/2014/main" id="{45A57DE9-3CC9-48D3-B542-78F66A0FCDC9}"/>
                  </a:ext>
                </a:extLst>
              </p:cNvPr>
              <p:cNvSpPr txBox="1">
                <a:spLocks noRot="1" noChangeAspect="1" noMove="1" noResize="1" noEditPoints="1" noAdjustHandles="1" noChangeArrowheads="1" noChangeShapeType="1" noTextEdit="1"/>
              </p:cNvSpPr>
              <p:nvPr/>
            </p:nvSpPr>
            <p:spPr>
              <a:xfrm>
                <a:off x="15271512" y="7194885"/>
                <a:ext cx="13106974" cy="13415677"/>
              </a:xfrm>
              <a:prstGeom prst="rect">
                <a:avLst/>
              </a:prstGeom>
              <a:blipFill>
                <a:blip r:embed="rId24"/>
                <a:stretch>
                  <a:fillRect r="-744"/>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545AC411-6BA2-4C42-9349-DED229403533}"/>
              </a:ext>
            </a:extLst>
          </p:cNvPr>
          <p:cNvPicPr>
            <a:picLocks noChangeAspect="1"/>
          </p:cNvPicPr>
          <p:nvPr>
            <p:custDataLst>
              <p:tags r:id="rId6"/>
            </p:custDataLst>
          </p:nvPr>
        </p:nvPicPr>
        <p:blipFill>
          <a:blip r:embed="rId25" cstate="print">
            <a:extLst>
              <a:ext uri="{28A0092B-C50C-407E-A947-70E740481C1C}">
                <a14:useLocalDpi xmlns:a14="http://schemas.microsoft.com/office/drawing/2010/main" val="0"/>
              </a:ext>
            </a:extLst>
          </a:blip>
          <a:stretch>
            <a:fillRect/>
          </a:stretch>
        </p:blipFill>
        <p:spPr>
          <a:xfrm>
            <a:off x="17819202" y="8052516"/>
            <a:ext cx="7980930" cy="1788957"/>
          </a:xfrm>
          <a:prstGeom prst="rect">
            <a:avLst/>
          </a:prstGeom>
        </p:spPr>
      </p:pic>
      <p:pic>
        <p:nvPicPr>
          <p:cNvPr id="19" name="Picture 18">
            <a:extLst>
              <a:ext uri="{FF2B5EF4-FFF2-40B4-BE49-F238E27FC236}">
                <a16:creationId xmlns:a16="http://schemas.microsoft.com/office/drawing/2014/main" id="{E825A6CD-83A7-496B-AAB2-7B6A0B9F57E2}"/>
              </a:ext>
            </a:extLst>
          </p:cNvPr>
          <p:cNvPicPr>
            <a:picLocks noChangeAspect="1"/>
          </p:cNvPicPr>
          <p:nvPr>
            <p:custDataLst>
              <p:tags r:id="rId7"/>
            </p:custDataLst>
          </p:nvPr>
        </p:nvPicPr>
        <p:blipFill>
          <a:blip r:embed="rId26" cstate="print">
            <a:extLst>
              <a:ext uri="{28A0092B-C50C-407E-A947-70E740481C1C}">
                <a14:useLocalDpi xmlns:a14="http://schemas.microsoft.com/office/drawing/2010/main" val="0"/>
              </a:ext>
            </a:extLst>
          </a:blip>
          <a:stretch>
            <a:fillRect/>
          </a:stretch>
        </p:blipFill>
        <p:spPr>
          <a:xfrm>
            <a:off x="17819202" y="11206916"/>
            <a:ext cx="7457427" cy="1004986"/>
          </a:xfrm>
          <a:prstGeom prst="rect">
            <a:avLst/>
          </a:prstGeom>
        </p:spPr>
      </p:pic>
      <p:pic>
        <p:nvPicPr>
          <p:cNvPr id="25" name="Picture 24">
            <a:extLst>
              <a:ext uri="{FF2B5EF4-FFF2-40B4-BE49-F238E27FC236}">
                <a16:creationId xmlns:a16="http://schemas.microsoft.com/office/drawing/2014/main" id="{E79F478C-363C-4038-8EEF-994B30E4C311}"/>
              </a:ext>
            </a:extLst>
          </p:cNvPr>
          <p:cNvPicPr>
            <a:picLocks noChangeAspect="1"/>
          </p:cNvPicPr>
          <p:nvPr>
            <p:custDataLst>
              <p:tags r:id="rId8"/>
            </p:custDataLst>
          </p:nvPr>
        </p:nvPicPr>
        <p:blipFill>
          <a:blip r:embed="rId27" cstate="print">
            <a:extLst>
              <a:ext uri="{28A0092B-C50C-407E-A947-70E740481C1C}">
                <a14:useLocalDpi xmlns:a14="http://schemas.microsoft.com/office/drawing/2010/main" val="0"/>
              </a:ext>
            </a:extLst>
          </a:blip>
          <a:stretch>
            <a:fillRect/>
          </a:stretch>
        </p:blipFill>
        <p:spPr>
          <a:xfrm>
            <a:off x="15723798" y="14340796"/>
            <a:ext cx="12622602" cy="1788957"/>
          </a:xfrm>
          <a:prstGeom prst="rect">
            <a:avLst/>
          </a:prstGeom>
        </p:spPr>
      </p:pic>
      <p:pic>
        <p:nvPicPr>
          <p:cNvPr id="30" name="Picture 29">
            <a:extLst>
              <a:ext uri="{FF2B5EF4-FFF2-40B4-BE49-F238E27FC236}">
                <a16:creationId xmlns:a16="http://schemas.microsoft.com/office/drawing/2014/main" id="{3A28FBCD-E5DC-44C3-AD56-F182FF377B11}"/>
              </a:ext>
            </a:extLst>
          </p:cNvPr>
          <p:cNvPicPr>
            <a:picLocks noChangeAspect="1"/>
          </p:cNvPicPr>
          <p:nvPr>
            <p:custDataLst>
              <p:tags r:id="rId9"/>
            </p:custDataLst>
          </p:nvPr>
        </p:nvPicPr>
        <p:blipFill>
          <a:blip r:embed="rId28" cstate="print">
            <a:extLst>
              <a:ext uri="{28A0092B-C50C-407E-A947-70E740481C1C}">
                <a14:useLocalDpi xmlns:a14="http://schemas.microsoft.com/office/drawing/2010/main" val="0"/>
              </a:ext>
            </a:extLst>
          </a:blip>
          <a:stretch>
            <a:fillRect/>
          </a:stretch>
        </p:blipFill>
        <p:spPr>
          <a:xfrm>
            <a:off x="17301865" y="17508030"/>
            <a:ext cx="8650667" cy="727467"/>
          </a:xfrm>
          <a:prstGeom prst="rect">
            <a:avLst/>
          </a:prstGeom>
        </p:spPr>
      </p:pic>
      <p:pic>
        <p:nvPicPr>
          <p:cNvPr id="34" name="Picture 33">
            <a:extLst>
              <a:ext uri="{FF2B5EF4-FFF2-40B4-BE49-F238E27FC236}">
                <a16:creationId xmlns:a16="http://schemas.microsoft.com/office/drawing/2014/main" id="{0AAF2269-B0AE-4BED-AC9A-3F4B79C85D85}"/>
              </a:ext>
            </a:extLst>
          </p:cNvPr>
          <p:cNvPicPr>
            <a:picLocks noChangeAspect="1"/>
          </p:cNvPicPr>
          <p:nvPr>
            <p:custDataLst>
              <p:tags r:id="rId10"/>
            </p:custDataLst>
          </p:nvPr>
        </p:nvPicPr>
        <p:blipFill>
          <a:blip r:embed="rId29" cstate="print">
            <a:extLst>
              <a:ext uri="{28A0092B-C50C-407E-A947-70E740481C1C}">
                <a14:useLocalDpi xmlns:a14="http://schemas.microsoft.com/office/drawing/2010/main" val="0"/>
              </a:ext>
            </a:extLst>
          </a:blip>
          <a:stretch>
            <a:fillRect/>
          </a:stretch>
        </p:blipFill>
        <p:spPr>
          <a:xfrm>
            <a:off x="18076821" y="19406082"/>
            <a:ext cx="7675563" cy="667534"/>
          </a:xfrm>
          <a:prstGeom prst="rect">
            <a:avLst/>
          </a:prstGeom>
        </p:spPr>
      </p:pic>
      <p:sp>
        <p:nvSpPr>
          <p:cNvPr id="38" name="Text Placeholder 15">
            <a:extLst>
              <a:ext uri="{FF2B5EF4-FFF2-40B4-BE49-F238E27FC236}">
                <a16:creationId xmlns:a16="http://schemas.microsoft.com/office/drawing/2014/main" id="{528FD9ED-559F-49CC-8417-C0526FC85ADF}"/>
              </a:ext>
            </a:extLst>
          </p:cNvPr>
          <p:cNvSpPr txBox="1">
            <a:spLocks/>
          </p:cNvSpPr>
          <p:nvPr/>
        </p:nvSpPr>
        <p:spPr>
          <a:xfrm>
            <a:off x="29776162" y="5852160"/>
            <a:ext cx="13462796" cy="1219200"/>
          </a:xfrm>
          <a:prstGeom prst="round1Rect">
            <a:avLst/>
          </a:prstGeom>
          <a:solidFill>
            <a:srgbClr val="8A8042"/>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Surface of </a:t>
            </a:r>
            <a:r>
              <a:rPr lang="en-US" dirty="0" err="1"/>
              <a:t>Gmm</a:t>
            </a:r>
            <a:r>
              <a:rPr lang="en-US" dirty="0"/>
              <a:t> objective</a:t>
            </a:r>
          </a:p>
        </p:txBody>
      </p:sp>
      <p:pic>
        <p:nvPicPr>
          <p:cNvPr id="49" name="Picture 48">
            <a:extLst>
              <a:ext uri="{FF2B5EF4-FFF2-40B4-BE49-F238E27FC236}">
                <a16:creationId xmlns:a16="http://schemas.microsoft.com/office/drawing/2014/main" id="{DDC6D815-31A2-4B68-8A34-52D73411CE70}"/>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9079597" y="7393964"/>
            <a:ext cx="14633768" cy="3708207"/>
          </a:xfrm>
          <a:prstGeom prst="rect">
            <a:avLst/>
          </a:prstGeom>
        </p:spPr>
      </p:pic>
      <p:pic>
        <p:nvPicPr>
          <p:cNvPr id="51" name="Picture 50">
            <a:extLst>
              <a:ext uri="{FF2B5EF4-FFF2-40B4-BE49-F238E27FC236}">
                <a16:creationId xmlns:a16="http://schemas.microsoft.com/office/drawing/2014/main" id="{23D8185C-CBA9-465C-8BA1-41B434D4AF45}"/>
              </a:ext>
            </a:extLst>
          </p:cNvPr>
          <p:cNvPicPr>
            <a:picLocks noChangeAspect="1"/>
          </p:cNvPicPr>
          <p:nvPr>
            <p:custDataLst>
              <p:tags r:id="rId11"/>
            </p:custDataLst>
          </p:nvPr>
        </p:nvPicPr>
        <p:blipFill>
          <a:blip r:embed="rId31" cstate="print">
            <a:extLst>
              <a:ext uri="{28A0092B-C50C-407E-A947-70E740481C1C}">
                <a14:useLocalDpi xmlns:a14="http://schemas.microsoft.com/office/drawing/2010/main" val="0"/>
              </a:ext>
            </a:extLst>
          </a:blip>
          <a:stretch>
            <a:fillRect/>
          </a:stretch>
        </p:blipFill>
        <p:spPr>
          <a:xfrm>
            <a:off x="15698757" y="24957286"/>
            <a:ext cx="9412649" cy="6975167"/>
          </a:xfrm>
          <a:prstGeom prst="rect">
            <a:avLst/>
          </a:prstGeom>
        </p:spPr>
      </p:pic>
      <p:pic>
        <p:nvPicPr>
          <p:cNvPr id="53" name="Picture 52">
            <a:extLst>
              <a:ext uri="{FF2B5EF4-FFF2-40B4-BE49-F238E27FC236}">
                <a16:creationId xmlns:a16="http://schemas.microsoft.com/office/drawing/2014/main" id="{130F1FC2-EA49-4DD2-A282-4B82FBB0F3F6}"/>
              </a:ext>
            </a:extLst>
          </p:cNvPr>
          <p:cNvPicPr>
            <a:picLocks noChangeAspect="1"/>
          </p:cNvPicPr>
          <p:nvPr>
            <p:custDataLst>
              <p:tags r:id="rId12"/>
            </p:custDataLst>
          </p:nvPr>
        </p:nvPicPr>
        <p:blipFill>
          <a:blip r:embed="rId32" cstate="print">
            <a:extLst>
              <a:ext uri="{28A0092B-C50C-407E-A947-70E740481C1C}">
                <a14:useLocalDpi xmlns:a14="http://schemas.microsoft.com/office/drawing/2010/main" val="0"/>
              </a:ext>
            </a:extLst>
          </a:blip>
          <a:stretch>
            <a:fillRect/>
          </a:stretch>
        </p:blipFill>
        <p:spPr>
          <a:xfrm>
            <a:off x="29776161" y="17264684"/>
            <a:ext cx="6644335" cy="8622042"/>
          </a:xfrm>
          <a:prstGeom prst="rect">
            <a:avLst/>
          </a:prstGeom>
        </p:spPr>
      </p:pic>
      <p:sp>
        <p:nvSpPr>
          <p:cNvPr id="54" name="Text Placeholder 6">
            <a:extLst>
              <a:ext uri="{FF2B5EF4-FFF2-40B4-BE49-F238E27FC236}">
                <a16:creationId xmlns:a16="http://schemas.microsoft.com/office/drawing/2014/main" id="{EC5029DE-1276-4A86-9BAB-BD8F74B64C81}"/>
              </a:ext>
            </a:extLst>
          </p:cNvPr>
          <p:cNvSpPr txBox="1">
            <a:spLocks/>
          </p:cNvSpPr>
          <p:nvPr/>
        </p:nvSpPr>
        <p:spPr>
          <a:xfrm>
            <a:off x="29776161" y="11647787"/>
            <a:ext cx="13462795" cy="1219200"/>
          </a:xfrm>
          <a:prstGeom prst="round1Rect">
            <a:avLst/>
          </a:prstGeom>
          <a:solidFill>
            <a:schemeClr val="accent3"/>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Two optimization algorithm</a:t>
            </a:r>
          </a:p>
        </p:txBody>
      </p:sp>
      <p:sp>
        <p:nvSpPr>
          <p:cNvPr id="33" name="Content Placeholder 16">
            <a:extLst>
              <a:ext uri="{FF2B5EF4-FFF2-40B4-BE49-F238E27FC236}">
                <a16:creationId xmlns:a16="http://schemas.microsoft.com/office/drawing/2014/main" id="{B6EB99FD-AEC1-4EFB-BA21-EB2DDFE19FA3}"/>
              </a:ext>
            </a:extLst>
          </p:cNvPr>
          <p:cNvSpPr txBox="1">
            <a:spLocks/>
          </p:cNvSpPr>
          <p:nvPr/>
        </p:nvSpPr>
        <p:spPr>
          <a:xfrm>
            <a:off x="29705398" y="13005147"/>
            <a:ext cx="13338077" cy="3487699"/>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algn="just"/>
            <a:r>
              <a:rPr lang="en-US" dirty="0"/>
              <a:t>Gradient-based algorithm, known as </a:t>
            </a:r>
            <a:r>
              <a:rPr lang="en-US" b="1" i="1" dirty="0" err="1"/>
              <a:t>nlminb</a:t>
            </a:r>
            <a:r>
              <a:rPr lang="en-US" b="1" i="1" dirty="0"/>
              <a:t>  </a:t>
            </a:r>
            <a:r>
              <a:rPr lang="en-US" dirty="0"/>
              <a:t>in R</a:t>
            </a:r>
          </a:p>
          <a:p>
            <a:pPr algn="just"/>
            <a:r>
              <a:rPr lang="en-US"/>
              <a:t>Gradient-free algorithm, </a:t>
            </a:r>
            <a:r>
              <a:rPr lang="en-US" dirty="0"/>
              <a:t>known as </a:t>
            </a:r>
            <a:r>
              <a:rPr lang="en-US" b="1" i="1" dirty="0" err="1"/>
              <a:t>Nelder</a:t>
            </a:r>
            <a:r>
              <a:rPr lang="en-US" b="1" i="1" dirty="0"/>
              <a:t>-Mead </a:t>
            </a:r>
            <a:r>
              <a:rPr lang="en-US" dirty="0"/>
              <a:t> in R</a:t>
            </a:r>
          </a:p>
          <a:p>
            <a:pPr lvl="1" algn="just"/>
            <a:r>
              <a:rPr lang="en-US" dirty="0"/>
              <a:t>The second algorithm can be considered as direct search by using a nonlinear simplex</a:t>
            </a:r>
          </a:p>
          <a:p>
            <a:pPr lvl="1" algn="just"/>
            <a:r>
              <a:rPr lang="en-US" dirty="0"/>
              <a:t> It avoids the second order derivative but pay the price of longer computation time</a:t>
            </a:r>
            <a:endParaRPr lang="en-US" b="1" i="1" dirty="0"/>
          </a:p>
        </p:txBody>
      </p:sp>
      <p:pic>
        <p:nvPicPr>
          <p:cNvPr id="15" name="Picture 14">
            <a:extLst>
              <a:ext uri="{FF2B5EF4-FFF2-40B4-BE49-F238E27FC236}">
                <a16:creationId xmlns:a16="http://schemas.microsoft.com/office/drawing/2014/main" id="{038265AD-5373-4569-9F12-D0D5A9818A1D}"/>
              </a:ext>
            </a:extLst>
          </p:cNvPr>
          <p:cNvPicPr>
            <a:picLocks noChangeAspect="1"/>
          </p:cNvPicPr>
          <p:nvPr>
            <p:custDataLst>
              <p:tags r:id="rId13"/>
            </p:custDataLst>
          </p:nvPr>
        </p:nvPicPr>
        <p:blipFill>
          <a:blip r:embed="rId33" cstate="print">
            <a:extLst>
              <a:ext uri="{28A0092B-C50C-407E-A947-70E740481C1C}">
                <a14:useLocalDpi xmlns:a14="http://schemas.microsoft.com/office/drawing/2010/main" val="0"/>
              </a:ext>
            </a:extLst>
          </a:blip>
          <a:stretch>
            <a:fillRect/>
          </a:stretch>
        </p:blipFill>
        <p:spPr>
          <a:xfrm>
            <a:off x="16159416" y="22700436"/>
            <a:ext cx="5740900" cy="764896"/>
          </a:xfrm>
          <a:prstGeom prst="rect">
            <a:avLst/>
          </a:prstGeom>
        </p:spPr>
      </p:pic>
      <p:pic>
        <p:nvPicPr>
          <p:cNvPr id="27" name="Picture 26">
            <a:extLst>
              <a:ext uri="{FF2B5EF4-FFF2-40B4-BE49-F238E27FC236}">
                <a16:creationId xmlns:a16="http://schemas.microsoft.com/office/drawing/2014/main" id="{805788A0-D352-42F7-8123-F7D0D9BB16D7}"/>
              </a:ext>
            </a:extLst>
          </p:cNvPr>
          <p:cNvPicPr>
            <a:picLocks noChangeAspect="1"/>
          </p:cNvPicPr>
          <p:nvPr>
            <p:custDataLst>
              <p:tags r:id="rId14"/>
            </p:custDataLst>
          </p:nvPr>
        </p:nvPicPr>
        <p:blipFill>
          <a:blip r:embed="rId34" cstate="print">
            <a:extLst>
              <a:ext uri="{28A0092B-C50C-407E-A947-70E740481C1C}">
                <a14:useLocalDpi xmlns:a14="http://schemas.microsoft.com/office/drawing/2010/main" val="0"/>
              </a:ext>
            </a:extLst>
          </a:blip>
          <a:stretch>
            <a:fillRect/>
          </a:stretch>
        </p:blipFill>
        <p:spPr>
          <a:xfrm>
            <a:off x="22588789" y="22742776"/>
            <a:ext cx="4133213" cy="728746"/>
          </a:xfrm>
          <a:prstGeom prst="rect">
            <a:avLst/>
          </a:prstGeom>
        </p:spPr>
      </p:pic>
      <p:sp>
        <p:nvSpPr>
          <p:cNvPr id="41" name="Content Placeholder 16">
            <a:extLst>
              <a:ext uri="{FF2B5EF4-FFF2-40B4-BE49-F238E27FC236}">
                <a16:creationId xmlns:a16="http://schemas.microsoft.com/office/drawing/2014/main" id="{79A9BB1D-C60D-41B8-A0A1-A0C96D9E316C}"/>
              </a:ext>
            </a:extLst>
          </p:cNvPr>
          <p:cNvSpPr txBox="1">
            <a:spLocks/>
          </p:cNvSpPr>
          <p:nvPr/>
        </p:nvSpPr>
        <p:spPr>
          <a:xfrm>
            <a:off x="14272991" y="27415082"/>
            <a:ext cx="5539009" cy="3487699"/>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just">
              <a:buFont typeface="Arial" panose="020B0604020202020204" pitchFamily="34" charset="0"/>
              <a:buNone/>
            </a:pPr>
            <a:endParaRPr lang="en-US" b="1" i="1" dirty="0"/>
          </a:p>
        </p:txBody>
      </p:sp>
      <p:sp>
        <p:nvSpPr>
          <p:cNvPr id="28" name="TextBox 27">
            <a:extLst>
              <a:ext uri="{FF2B5EF4-FFF2-40B4-BE49-F238E27FC236}">
                <a16:creationId xmlns:a16="http://schemas.microsoft.com/office/drawing/2014/main" id="{D3B9D570-EC35-452E-B031-480D6D35876F}"/>
              </a:ext>
            </a:extLst>
          </p:cNvPr>
          <p:cNvSpPr txBox="1"/>
          <p:nvPr/>
        </p:nvSpPr>
        <p:spPr>
          <a:xfrm>
            <a:off x="29705398" y="27894608"/>
            <a:ext cx="13454042" cy="4832092"/>
          </a:xfrm>
          <a:prstGeom prst="rect">
            <a:avLst/>
          </a:prstGeom>
          <a:noFill/>
        </p:spPr>
        <p:txBody>
          <a:bodyPr wrap="square" rtlCol="0">
            <a:spAutoFit/>
          </a:bodyPr>
          <a:lstStyle/>
          <a:p>
            <a:pPr marL="457200" indent="-457200" algn="just">
              <a:buClr>
                <a:schemeClr val="accent2"/>
              </a:buClr>
              <a:buFont typeface="Arial" panose="020B0604020202020204" pitchFamily="34" charset="0"/>
              <a:buChar char="•"/>
            </a:pPr>
            <a:r>
              <a:rPr lang="en-US" sz="2800" dirty="0"/>
              <a:t>Some widely used GMM moment condition, particularly in the case of the nonlinear model, may be well defined theoretically but may not have a numerical result</a:t>
            </a:r>
          </a:p>
          <a:p>
            <a:pPr algn="just">
              <a:buClr>
                <a:schemeClr val="accent2"/>
              </a:buClr>
            </a:pPr>
            <a:endParaRPr lang="en-US" sz="2800" dirty="0"/>
          </a:p>
          <a:p>
            <a:pPr marL="457200" indent="-457200" algn="just">
              <a:buClr>
                <a:schemeClr val="accent2"/>
              </a:buClr>
              <a:buFont typeface="Arial" panose="020B0604020202020204" pitchFamily="34" charset="0"/>
              <a:buChar char="•"/>
            </a:pPr>
            <a:r>
              <a:rPr lang="en-US" sz="2800" dirty="0"/>
              <a:t>Most computer algorithm requires a given starting point, this may lead to a result that the estimates are close to the starting point when the surface of the objective function is flat. In another word, the estimates highly depend on the initial values</a:t>
            </a:r>
          </a:p>
          <a:p>
            <a:pPr algn="just">
              <a:buClr>
                <a:schemeClr val="accent2"/>
              </a:buClr>
            </a:pPr>
            <a:endParaRPr lang="en-US" sz="2800" dirty="0"/>
          </a:p>
          <a:p>
            <a:pPr marL="457200" indent="-457200" algn="just">
              <a:buClr>
                <a:schemeClr val="accent2"/>
              </a:buClr>
              <a:buFont typeface="Arial" panose="020B0604020202020204" pitchFamily="34" charset="0"/>
              <a:buChar char="•"/>
            </a:pPr>
            <a:r>
              <a:rPr lang="en-US" sz="2800" dirty="0"/>
              <a:t>GMM method using lagged endogenous variables as instruments may suffer from the collinearity problem. Simply drop instruments may lead to larger measurement error</a:t>
            </a:r>
          </a:p>
          <a:p>
            <a:pPr marL="457200" indent="-457200" algn="just">
              <a:buClr>
                <a:schemeClr val="accent2"/>
              </a:buClr>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p:txBody>
      </p:sp>
      <p:sp>
        <p:nvSpPr>
          <p:cNvPr id="3" name="Rectangle 2">
            <a:extLst>
              <a:ext uri="{FF2B5EF4-FFF2-40B4-BE49-F238E27FC236}">
                <a16:creationId xmlns:a16="http://schemas.microsoft.com/office/drawing/2014/main" id="{8158F541-54AD-4564-80A7-8E1700D399AD}"/>
              </a:ext>
            </a:extLst>
          </p:cNvPr>
          <p:cNvSpPr/>
          <p:nvPr/>
        </p:nvSpPr>
        <p:spPr>
          <a:xfrm>
            <a:off x="37277151" y="17373941"/>
            <a:ext cx="1082040" cy="213019"/>
          </a:xfrm>
          <a:prstGeom prst="rect">
            <a:avLst/>
          </a:prstGeom>
          <a:solidFill>
            <a:srgbClr val="FFFF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39" name="Rectangle 38">
            <a:extLst>
              <a:ext uri="{FF2B5EF4-FFF2-40B4-BE49-F238E27FC236}">
                <a16:creationId xmlns:a16="http://schemas.microsoft.com/office/drawing/2014/main" id="{3D8B610C-EB2C-48D8-8101-7B536FA62B1A}"/>
              </a:ext>
            </a:extLst>
          </p:cNvPr>
          <p:cNvSpPr/>
          <p:nvPr/>
        </p:nvSpPr>
        <p:spPr>
          <a:xfrm>
            <a:off x="36594619" y="19488332"/>
            <a:ext cx="6199301" cy="213019"/>
          </a:xfrm>
          <a:prstGeom prst="rect">
            <a:avLst/>
          </a:prstGeom>
          <a:solidFill>
            <a:srgbClr val="FFFF00">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2" name="Rectangle 41">
            <a:extLst>
              <a:ext uri="{FF2B5EF4-FFF2-40B4-BE49-F238E27FC236}">
                <a16:creationId xmlns:a16="http://schemas.microsoft.com/office/drawing/2014/main" id="{B7DA020B-6360-48C3-88A1-3A6E4C3896CE}"/>
              </a:ext>
            </a:extLst>
          </p:cNvPr>
          <p:cNvSpPr/>
          <p:nvPr/>
        </p:nvSpPr>
        <p:spPr>
          <a:xfrm>
            <a:off x="36594619" y="21439259"/>
            <a:ext cx="6199301" cy="213019"/>
          </a:xfrm>
          <a:prstGeom prst="rect">
            <a:avLst/>
          </a:prstGeom>
          <a:solidFill>
            <a:srgbClr val="FFFF00">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3" name="Rectangle 42">
            <a:extLst>
              <a:ext uri="{FF2B5EF4-FFF2-40B4-BE49-F238E27FC236}">
                <a16:creationId xmlns:a16="http://schemas.microsoft.com/office/drawing/2014/main" id="{9B5D3076-8F8D-49D2-B7DE-FD7A434E33BF}"/>
              </a:ext>
            </a:extLst>
          </p:cNvPr>
          <p:cNvSpPr/>
          <p:nvPr/>
        </p:nvSpPr>
        <p:spPr>
          <a:xfrm>
            <a:off x="36594619" y="25276669"/>
            <a:ext cx="6199301" cy="213019"/>
          </a:xfrm>
          <a:prstGeom prst="rect">
            <a:avLst/>
          </a:prstGeom>
          <a:solidFill>
            <a:srgbClr val="FFFF00">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4" name="Rectangle 43">
            <a:extLst>
              <a:ext uri="{FF2B5EF4-FFF2-40B4-BE49-F238E27FC236}">
                <a16:creationId xmlns:a16="http://schemas.microsoft.com/office/drawing/2014/main" id="{3A74FEE7-45FC-4269-8574-B8A621A9E409}"/>
              </a:ext>
            </a:extLst>
          </p:cNvPr>
          <p:cNvSpPr/>
          <p:nvPr/>
        </p:nvSpPr>
        <p:spPr>
          <a:xfrm>
            <a:off x="36594619" y="23325742"/>
            <a:ext cx="6199301" cy="213019"/>
          </a:xfrm>
          <a:prstGeom prst="rect">
            <a:avLst/>
          </a:prstGeom>
          <a:solidFill>
            <a:srgbClr val="FFFF00">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5" name="Rectangle 44">
            <a:extLst>
              <a:ext uri="{FF2B5EF4-FFF2-40B4-BE49-F238E27FC236}">
                <a16:creationId xmlns:a16="http://schemas.microsoft.com/office/drawing/2014/main" id="{65B2AA59-EB55-47B4-B999-0A98D93A987F}"/>
              </a:ext>
            </a:extLst>
          </p:cNvPr>
          <p:cNvSpPr/>
          <p:nvPr/>
        </p:nvSpPr>
        <p:spPr>
          <a:xfrm>
            <a:off x="36594618" y="18271372"/>
            <a:ext cx="1566341" cy="213019"/>
          </a:xfrm>
          <a:prstGeom prst="rect">
            <a:avLst/>
          </a:prstGeom>
          <a:solidFill>
            <a:srgbClr val="FFFF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7" name="Rectangle 46">
            <a:extLst>
              <a:ext uri="{FF2B5EF4-FFF2-40B4-BE49-F238E27FC236}">
                <a16:creationId xmlns:a16="http://schemas.microsoft.com/office/drawing/2014/main" id="{CE61DC64-69BB-453B-A0BE-24324A17BFE1}"/>
              </a:ext>
            </a:extLst>
          </p:cNvPr>
          <p:cNvSpPr/>
          <p:nvPr/>
        </p:nvSpPr>
        <p:spPr>
          <a:xfrm>
            <a:off x="36594618" y="20190585"/>
            <a:ext cx="1566341" cy="213019"/>
          </a:xfrm>
          <a:prstGeom prst="rect">
            <a:avLst/>
          </a:prstGeom>
          <a:solidFill>
            <a:srgbClr val="FFFF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0" name="Rectangle 49">
            <a:extLst>
              <a:ext uri="{FF2B5EF4-FFF2-40B4-BE49-F238E27FC236}">
                <a16:creationId xmlns:a16="http://schemas.microsoft.com/office/drawing/2014/main" id="{D4A584B5-0013-4E51-89DA-334CB396B636}"/>
              </a:ext>
            </a:extLst>
          </p:cNvPr>
          <p:cNvSpPr/>
          <p:nvPr/>
        </p:nvSpPr>
        <p:spPr>
          <a:xfrm>
            <a:off x="36587085" y="22109798"/>
            <a:ext cx="1566341" cy="213019"/>
          </a:xfrm>
          <a:prstGeom prst="rect">
            <a:avLst/>
          </a:prstGeom>
          <a:solidFill>
            <a:srgbClr val="FFFF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2" name="Rectangle 51">
            <a:extLst>
              <a:ext uri="{FF2B5EF4-FFF2-40B4-BE49-F238E27FC236}">
                <a16:creationId xmlns:a16="http://schemas.microsoft.com/office/drawing/2014/main" id="{9070D84E-58E6-4977-8C03-2B3338FE5EF9}"/>
              </a:ext>
            </a:extLst>
          </p:cNvPr>
          <p:cNvSpPr/>
          <p:nvPr/>
        </p:nvSpPr>
        <p:spPr>
          <a:xfrm>
            <a:off x="36587084" y="24051487"/>
            <a:ext cx="1566341" cy="213019"/>
          </a:xfrm>
          <a:prstGeom prst="rect">
            <a:avLst/>
          </a:prstGeom>
          <a:solidFill>
            <a:srgbClr val="FFFF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5" name="Rectangle 54">
            <a:extLst>
              <a:ext uri="{FF2B5EF4-FFF2-40B4-BE49-F238E27FC236}">
                <a16:creationId xmlns:a16="http://schemas.microsoft.com/office/drawing/2014/main" id="{F3FACB2D-278A-4B17-A4F4-4B53D4665291}"/>
              </a:ext>
            </a:extLst>
          </p:cNvPr>
          <p:cNvSpPr/>
          <p:nvPr/>
        </p:nvSpPr>
        <p:spPr>
          <a:xfrm>
            <a:off x="29774719" y="19495952"/>
            <a:ext cx="6199301" cy="213019"/>
          </a:xfrm>
          <a:prstGeom prst="rect">
            <a:avLst/>
          </a:prstGeom>
          <a:solidFill>
            <a:srgbClr val="FFFF00">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6" name="Rectangle 55">
            <a:extLst>
              <a:ext uri="{FF2B5EF4-FFF2-40B4-BE49-F238E27FC236}">
                <a16:creationId xmlns:a16="http://schemas.microsoft.com/office/drawing/2014/main" id="{193EE8F8-DD53-475A-B48F-02D7DBE9B605}"/>
              </a:ext>
            </a:extLst>
          </p:cNvPr>
          <p:cNvSpPr/>
          <p:nvPr/>
        </p:nvSpPr>
        <p:spPr>
          <a:xfrm>
            <a:off x="29774719" y="21446879"/>
            <a:ext cx="6199301" cy="213019"/>
          </a:xfrm>
          <a:prstGeom prst="rect">
            <a:avLst/>
          </a:prstGeom>
          <a:solidFill>
            <a:srgbClr val="FFFF00">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7" name="Rectangle 56">
            <a:extLst>
              <a:ext uri="{FF2B5EF4-FFF2-40B4-BE49-F238E27FC236}">
                <a16:creationId xmlns:a16="http://schemas.microsoft.com/office/drawing/2014/main" id="{BC74CCEB-FEE3-472D-9902-D16CFF0CB8D4}"/>
              </a:ext>
            </a:extLst>
          </p:cNvPr>
          <p:cNvSpPr/>
          <p:nvPr/>
        </p:nvSpPr>
        <p:spPr>
          <a:xfrm>
            <a:off x="29774719" y="25284289"/>
            <a:ext cx="6199301" cy="213019"/>
          </a:xfrm>
          <a:prstGeom prst="rect">
            <a:avLst/>
          </a:prstGeom>
          <a:solidFill>
            <a:srgbClr val="FFFF00">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8" name="Rectangle 57">
            <a:extLst>
              <a:ext uri="{FF2B5EF4-FFF2-40B4-BE49-F238E27FC236}">
                <a16:creationId xmlns:a16="http://schemas.microsoft.com/office/drawing/2014/main" id="{77CEB736-3B45-4206-A606-58874E466BD6}"/>
              </a:ext>
            </a:extLst>
          </p:cNvPr>
          <p:cNvSpPr/>
          <p:nvPr/>
        </p:nvSpPr>
        <p:spPr>
          <a:xfrm>
            <a:off x="29774719" y="23333362"/>
            <a:ext cx="6199301" cy="213019"/>
          </a:xfrm>
          <a:prstGeom prst="rect">
            <a:avLst/>
          </a:prstGeom>
          <a:solidFill>
            <a:srgbClr val="FFFF00">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9" name="Rectangle 58">
            <a:extLst>
              <a:ext uri="{FF2B5EF4-FFF2-40B4-BE49-F238E27FC236}">
                <a16:creationId xmlns:a16="http://schemas.microsoft.com/office/drawing/2014/main" id="{6D4E464D-64C0-48A2-9119-888FEF61F330}"/>
              </a:ext>
            </a:extLst>
          </p:cNvPr>
          <p:cNvSpPr/>
          <p:nvPr/>
        </p:nvSpPr>
        <p:spPr>
          <a:xfrm>
            <a:off x="29774718" y="18278992"/>
            <a:ext cx="1566341" cy="213019"/>
          </a:xfrm>
          <a:prstGeom prst="rect">
            <a:avLst/>
          </a:prstGeom>
          <a:solidFill>
            <a:srgbClr val="FFFF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60" name="Rectangle 59">
            <a:extLst>
              <a:ext uri="{FF2B5EF4-FFF2-40B4-BE49-F238E27FC236}">
                <a16:creationId xmlns:a16="http://schemas.microsoft.com/office/drawing/2014/main" id="{564A1BBD-93D4-4A25-9970-AC66A8DBA55E}"/>
              </a:ext>
            </a:extLst>
          </p:cNvPr>
          <p:cNvSpPr/>
          <p:nvPr/>
        </p:nvSpPr>
        <p:spPr>
          <a:xfrm>
            <a:off x="29774718" y="20198205"/>
            <a:ext cx="1566341" cy="213019"/>
          </a:xfrm>
          <a:prstGeom prst="rect">
            <a:avLst/>
          </a:prstGeom>
          <a:solidFill>
            <a:srgbClr val="FFFF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61" name="Rectangle 60">
            <a:extLst>
              <a:ext uri="{FF2B5EF4-FFF2-40B4-BE49-F238E27FC236}">
                <a16:creationId xmlns:a16="http://schemas.microsoft.com/office/drawing/2014/main" id="{9248D435-5123-4745-9068-21AFFED271C6}"/>
              </a:ext>
            </a:extLst>
          </p:cNvPr>
          <p:cNvSpPr/>
          <p:nvPr/>
        </p:nvSpPr>
        <p:spPr>
          <a:xfrm>
            <a:off x="29767185" y="22117418"/>
            <a:ext cx="1566341" cy="213019"/>
          </a:xfrm>
          <a:prstGeom prst="rect">
            <a:avLst/>
          </a:prstGeom>
          <a:solidFill>
            <a:srgbClr val="FFFF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62" name="Rectangle 61">
            <a:extLst>
              <a:ext uri="{FF2B5EF4-FFF2-40B4-BE49-F238E27FC236}">
                <a16:creationId xmlns:a16="http://schemas.microsoft.com/office/drawing/2014/main" id="{E066D2AC-EE76-45BD-BFD2-DBD7A1D96DD1}"/>
              </a:ext>
            </a:extLst>
          </p:cNvPr>
          <p:cNvSpPr/>
          <p:nvPr/>
        </p:nvSpPr>
        <p:spPr>
          <a:xfrm>
            <a:off x="29767184" y="24059107"/>
            <a:ext cx="1566341" cy="213019"/>
          </a:xfrm>
          <a:prstGeom prst="rect">
            <a:avLst/>
          </a:prstGeom>
          <a:solidFill>
            <a:srgbClr val="FFFF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Tree>
    <p:extLst>
      <p:ext uri="{BB962C8B-B14F-4D97-AF65-F5344CB8AC3E}">
        <p14:creationId xmlns:p14="http://schemas.microsoft.com/office/powerpoint/2010/main" val="9311989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542.6235"/>
  <p:tag name="ORIGINALWIDTH" val="419.3495"/>
  <p:tag name="LATEXADDIN" val="\documentclass{article}&#10;\usepackage{amssymb,amsmath,amsfonts,eurosym,geometry,ulem,graphicx,caption,color,setspace,sectsty,comment,float,footmisc,caption,natbib,pdflscape,subfigure,array,hyperref,tabularx,graphicx}&#10;\DeclareMathOperator*{\argmin}{\arg\!\min}&#10;\normalem&#10;&#10;\onehalfspacing&#10;\newtheorem{theorem}{Theorem}&#10;\newtheorem{corollary}[theorem]{Corollary}&#10;\newtheorem{proposition}{Proposition}&#10;\newenvironment{proof}[1][Proof]{\noindent\textbf{#1.} }{\ \rule{0.5em}{0.5em}}&#10;&#10;\newtheorem{hyp}{Hypothesis}&#10;\newtheorem{subhyp}{Hypothesis}[hyp]&#10;\renewcommand{\thesubhyp}{\thehyp\alph{subhyp}}&#10;&#10;\newcommand{\red}[1]{{\color{red} #1}}&#10;\newcommand{\blue}[1]{{\color{blue} #1}}&#10;&#10;\newcolumntype{L}[1]{&gt;{\raggedright\let\newline\\arraybackslash\hspace{0pt}}m{#1}}&#10;\newcolumntype{C}[1]{&gt;{\centering\let\newline\\arraybackslash\hspace{0pt}}m{#1}}&#10;\newcolumntype{R}[1]{&gt;{\raggedleft\let\newline\\arraybackslash\hspace{0pt}}m{#1}}&#10;&#10;\geometry{left=1.0in,right=1.0in,top=1.0in,bottom=1.0in}&#10;\pagestyle{empty}&#10;\begin{document}&#10;&#10;\begin{table}[htbp]&#10;\centering&#10;\resizebox{0.89\textwidth}{!}{\begin{minipage}{\textwidth}&#10;\caption*{Table 3: Summary of estimates of EZ parameters from Monte Carlo simulations using the same true parameter values (0.98,0.8,0.8,1.0) but different starting value for the estimation.}&#10;\begin{tabularx}{\textwidth}{lm{2cm}rrrrm{3mm}rrrr}&#10;\hline\hline&#10;\multicolumn{11}{l}{\hspace{6cm}nlminb\hspace{4.5cm}Nelder-Mead}\\&#10;\cline{3-6}\cline{8-11} &#10;&amp;  &amp; $\hat{\beta}$ &amp; $\hat{\theta}$ &amp; $\hat{\rho}$ &amp; $\hat{\gamma}$ &amp;&amp; $\hat{\beta}$ &amp; $\hat{\theta}$ &amp; $\hat{\rho}$ &amp; $\hat{\gamma}$ \\ &#10;\hline\\&#10;\multicolumn{7}{l}{(0.98, 0.80, 0.80, 1.00)}\vspace{1mm}\\&#10;Series1 &amp; Mean &amp; 0.970 &amp; 0.763 &amp; 0.818 &amp; 2.626 &amp;&amp; 0.972 &amp; 0.872 &amp; 0.776 &amp; 0.696 \\ &#10;&amp; Median &amp; 0.976 &amp; 0.765 &amp; 0.865 &amp; 1.765 &amp;&amp; 0.975 &amp; 0.865 &amp; 0.794 &amp; 0.633 \\ &#10;&amp; std.dev &amp; 0.019 &amp; 0.128 &amp; 0.244 &amp; 2.821 &amp;&amp; 0.017 &amp; 0.047 &amp; 0.144 &amp; 0.393 \\ &#10;Series2 &amp; Mean &amp; 0.970 &amp; 0.418 &amp; 0.732 &amp; 2.639 &amp;&amp; 0.971 &amp; 0.870 &amp; 0.776 &amp; 0.701 \\ &#10;&amp; Median &amp; 0.975 &amp; 0.752 &amp; 0.834 &amp; 1.911 &amp;&amp; 0.975 &amp; 0.865 &amp; 0.796 &amp; 0.632 \\ &#10;&amp; std.dev &amp; 0.019 &amp; 1.206 &amp; 0.395 &amp; 2.643 &amp;&amp; 0.017 &amp; 0.045 &amp; 0.145 &amp; 0.382 \\ &#10;Series3 &amp; Mean &amp; 0.968 &amp; -1.656 &amp; 0.388 &amp; 3.804 &amp;&amp; 0.971 &amp; 0.842 &amp; 0.767 &amp; 1.017 \\ &#10;&amp; Median &amp; 0.968 &amp; -0.735 &amp; 0.415 &amp; 2.753 &amp;&amp; 0.975 &amp; 0.865 &amp; 0.808 &amp; 0.753 \\ &#10;&amp; std.dev &amp; 0.017 &amp; 3.712 &amp; 0.743 &amp; 3.478 &amp;&amp; 0.018 &amp; 0.209 &amp; 0.300 &amp; 0.918 \\ &#10;\hline\\&#10;\multicolumn{7}{l}{(0.98, 0.80, 5.20, -0.05)}\vspace{1mm}\\&#10;Series1 &amp; Mean &amp; 0.958 &amp; 0.318 &amp; 5.176 &amp; -0.164 &amp;&amp; 0.954 &amp; 1.076 &amp; 5.264 &amp; 0.013 \\ &#10;&amp; Median &amp; 0.961 &amp; 0.364 &amp; 5.185 &amp; -0.152 &amp;&amp; 0.960 &amp; 1.236 &amp; 5.238 &amp; 0.056 \\ &#10;&amp; std.dev &amp; 0.021 &amp; 0.455 &amp; 0.031 &amp; 0.110 &amp;&amp; 0.029 &amp; 0.24 &amp; 0.651 &amp; 0.088 \\ &#10;Series2 &amp; Mean &amp; 0.968 &amp; 0.418 &amp; 1.093 &amp; 2.266 &amp;&amp; 0.953 &amp; 1.087 &amp; 5.227 &amp; 0.015 \\ &#10;&amp; Median &amp; 0.974 &amp; 0.750 &amp; 0.843 &amp; 1.651 &amp;&amp; 0.954 &amp; 1.245 &amp; 5.240 &amp; 0.058 \\ &#10;&amp; std.dev &amp; 0.020 &amp; 1.181 &amp; 1.283 &amp; 2.447 &amp;&amp; 0.029 &amp; 0.241 &amp; 0.769 &amp; 0.086 \\ &#10;Series3 &amp; Mean &amp; 0.969 &amp; -1.256 &amp; 0.711 &amp; 2.912 &amp;&amp; 0.953 &amp; 1.146 &amp; 4.845 &amp; -0.013 \\ &#10;&amp; Median &amp; 0.969 &amp; -0.056 &amp; 0.599 &amp; 2.202 &amp;&amp; 0.957 &amp; 1.267 &amp; 5.234 &amp; 0.063 \\ &#10;&amp; std.dev &amp; 0.018 &amp; 3.491 &amp; 1.242 &amp; 3.785 &amp;&amp; 0.029 &amp; 0.235 &amp; 1.367 &amp; 0.416 \\ &#10;\hline\\&#10;\multicolumn{7}{l}{(0.98, 1.35, 1.35, 1.00)}\vspace{1mm}\\&#10;Series1 &amp; Mean &amp; 0.975 &amp; 1.377 &amp; 1.279 &amp; 2.403 &amp;&amp; 0.979 &amp; 1.310 &amp; 1.534 &amp; 0.674 \\ &#10;&amp; Median &amp; 0.979 &amp; 1.424 &amp; 1.271 &amp; 1.633 &amp;&amp; 0.981 &amp; 1.317 &amp; 1.482 &amp; 0.667 \\ &#10;&amp; std.dev &amp; 0.018 &amp; 0.321 &amp; 0.177 &amp; 2.551 &amp;&amp; 0.013 &amp; 0.103 &amp; 0.480 &amp; 0.288 \\ &#10;Series2 &amp; Mean &amp; 0.971 &amp; 1.044 &amp; 1.211 &amp; 2.379 &amp;&amp; 0.979 &amp; 1.312 &amp; 1.570 &amp; 0.682 \\ &#10;&amp; Median &amp; 0.977 &amp; 1.054 &amp; 1.076 &amp; 1.550 &amp;&amp; 0.980 &amp; 1.317 &amp; 1.479 &amp; 0.669 \\ &#10;&amp; std.dev &amp; 0.020 &amp; 0.953 &amp; 0.882 &amp; 2.648 &amp;&amp; 0.013 &amp; 0.093 &amp; 0.940 &amp; 0.280 \\ &#10;Series3 &amp; Mean &amp; 0.969 &amp; -1.044 &amp; 0.679 &amp; 3.078 &amp;&amp; 0.977 &amp; 1.287 &amp; 24.697 &amp; 0.869 \\ &#10;&amp; Median &amp; 0.971 &amp; 0.218 &amp; 0.617 &amp; 2.220 &amp;&amp; 0.980 &amp; 1.292 &amp; 1.467 &amp; 0.681 \\ &#10;&amp; std.dev &amp; 0.017 &amp; 3.517 &amp; 1.348 &amp; 3.467 &amp;&amp; 0.015 &amp; 0.221 &amp; 399.502 &amp; 0.750 \\ &#10;\hline\\&#10;\multicolumn{7}{l}{(0.98, 1.35, 5.20, 0.08)}\vspace{1mm}\\&#10;Series1 &amp; Mean &amp; 0.960 &amp; 2.175 &amp; 4.949 &amp; 0.551 &amp;&amp; 0.958 &amp; 1.355 &amp; 5.445 &amp; 0.083 \\ &#10;&amp; Median &amp; 0.959 &amp; 1.361 &amp; 5.200 &amp; 0.086 &amp;&amp; 0.967 &amp; 1.418 &amp; 5.413 &amp; 0.094 \\ &#10;&amp; std.dev &amp; 0.028 &amp; 1.847 &amp; 0.816 &amp; 1.342 &amp;&amp; 0.026 &amp; 0.298 &amp; 0.517 &amp; 0.068 \\ &#10;Series2 &amp; Mean &amp; 0.971 &amp; 1.142 &amp; 1.607 &amp; 2.169 &amp;&amp; 0.960 &amp; 1.355 &amp; 5.421 &amp; 0.087 \\ &#10;&amp; Median &amp; 0.977 &amp; 1.091 &amp; 1.140 &amp; 1.394 &amp;&amp; 0.967 &amp; 1.414 &amp; 5.413 &amp; 0.093 \\ &#10;&amp; std.dev &amp; 0.021 &amp; 0.954 &amp; 1.462 &amp; 2.606 &amp;&amp; 0.025 &amp; 0.298 &amp; 0.859 &amp; 0.087 \\ &#10;Series3 &amp; Mean &amp; 0.971 &amp; -0.344 &amp; 1.016 &amp; 2.695 &amp;&amp; 0.960 &amp; 1.371 &amp; 5.188 &amp; 0.129 \\ &#10;&amp; Median &amp; 0.973 &amp; 0.784 &amp; 0.929 &amp; 1.957 &amp;&amp; 0.967 &amp; 1.435 &amp; 5.367 &amp; 0.102 \\ &#10;&amp; std.dev &amp; 0.018 &amp; 3.452 &amp; 1.600 &amp; 3.134 &amp;&amp; 0.024 &amp; 0.353 &amp; 1.185 &amp; 0.249 \\ &#10;\hline\hline&#10;\end{tabularx}\end{minipage}}&#10;\end{table}&#10;&#10;&#10;&#10;\end{document}"/>
  <p:tag name="IGUANATEXSIZE" val="20"/>
  <p:tag name="IGUANATEXCURSOR" val="213"/>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231.721"/>
  <p:tag name="ORIGINALWIDTH" val="2664.417"/>
  <p:tag name="LATEXADDIN" val="\documentclass{article}&#10;\usepackage{amsmath}&#10;\pagestyle{empty}&#10;\DeclareMathOperator*{\argmin}{\arg\!\min}&#10;\begin{document}&#10;&#10;\begin{align*}&#10;\hat{\delta}=\argmin_{\delta\in\mathcal{D}}\left[\hat{g}_T(\delta,F_{K_T}(\delta,\cdot))\right]'W_T \left[\hat{g}_T(\delta,F_{K_T}(\delta,\cdot))\right]&#10;\end{align*}&#10;&#10;&#10;\end{document}"/>
  <p:tag name="IGUANATEXSIZE" val="20"/>
  <p:tag name="IGUANATEXCURSOR" val="105"/>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536.9506"/>
  <p:tag name="ORIGINALWIDTH" val="724.5888"/>
  <p:tag name="LATEXADDIN" val="\documentclass{article}&#10;\usepackage{amssymb,amsmath,amsfonts,eurosym,geometry,ulem,graphicx,caption,color,setspace,sectsty,comment,float,footmisc,caption,natbib,pdflscape,subfigure,array,hyperref,tabularx,graphicx}&#10;\DeclareMathOperator*{\argmin}{\arg\!\min}&#10;\normalem&#10;&#10;\onehalfspacing&#10;\newtheorem{theorem}{Theorem}&#10;\newtheorem{corollary}[theorem]{Corollary}&#10;\newtheorem{proposition}{Proposition}&#10;\newenvironment{proof}[1][Proof]{\noindent\textbf{#1.} }{\ \rule{0.5em}{0.5em}}&#10;&#10;\newtheorem{hyp}{Hypothesis}&#10;\newtheorem{subhyp}{Hypothesis}[hyp]&#10;\renewcommand{\thesubhyp}{\thehyp\alph{subhyp}}&#10;&#10;\newcommand{\red}[1]{{\color{red} #1}}&#10;\newcommand{\blue}[1]{{\color{blue} #1}}&#10;&#10;\newcolumntype{L}[1]{&gt;{\raggedright\let\newline\\arraybackslash\hspace{0pt}}m{#1}}&#10;\newcolumntype{C}[1]{&gt;{\centering\let\newline\\arraybackslash\hspace{0pt}}m{#1}}&#10;\newcolumntype{R}[1]{&gt;{\raggedleft\let\newline\\arraybackslash\hspace{0pt}}m{#1}}&#10;&#10;\geometry{left=1.0in,right=1.0in,top=1.0in,bottom=1.0in}&#10;\pagestyle{empty}&#10;\begin{document}&#10;&#10;\begin{table}[ht]&#10;\centering&#10;\setstretch{1.3}&#10;\resizebox{0.9\textwidth}{!}{\begin{minipage}{\textwidth}&#10;\caption{Summary information on endowment variables and security returns from Monte Carlo simulations using 500 draws of 90 observations from annual DGP.}&#10;\begin{tabularx}{\textwidth}{lllllll}&#10;\hline\hline&#10;\multicolumn{7}{l}{Panel A: Mean slope and the standard error of estimates from annual VAR(2) regressions }\\&#10;\multicolumn{7}{l}{of consumption and dividend growth.}\\&#10;\hline&#10;&amp; &amp; &amp; Estimates &amp; &amp;\\               &#10;\cline{3-7} &#10;Variable    &amp; &amp; Intercept &amp; $\xi_{t-1}$ &amp; $\lambda_{t-1}$ &amp; $Var(\varepsilon)$ &amp; $Cov(\varepsilon)$\vspace{2mm}\\&#10;\hline&#10;$\lambda_t$\hspace{5mm} &amp; Estimator\hspace{5mm} &amp; 1.172\hspace{5mm} &amp; 0.011 &amp; -0.162\hspace{5mm} &amp; 0.001\hspace{5mm} &amp; 0.002 \\ &#10;            &amp; Std.error &amp; 0.116 &amp; 0.034 &amp; 0.109 &amp;   &amp;   \\   &#10;$\xi_t$     &amp; Estimator &amp; 0.460 &amp; 0.097 &amp; 0.454 &amp; 0.015 &amp; 0.002 \\ &#10;            &amp; Std.error &amp; 0.396 &amp; 0.115 &amp; 0.373 &amp;   &amp;   \vspace{2mm}\\ &#10;\hline    &#10;\multicolumn{7}{l}{Panel B: Average sample mean, standard error and equity premium of three simulated}\\&#10;\multicolumn{7}{l}{returns using the parameter values from Epstein and Zin (1991).}\\&#10;\hline&#10; $\theta$, $\rho$ &amp; &amp; $R_w$ &amp; $R_{sp}$ &amp; $R_f$ &amp; Equity premium \\ &#10;\hline&#10;$0.80$, $0.80$ &amp; Estimator &amp; 0.036 &amp; 0.038 &amp; 0.035 &amp; 0.003 \\ &#10;             &amp; Std.error &amp; 0.035 &amp; 0.125 &amp; 0.004 &amp;   \\ &#10;$0.80$, $5.20$ &amp; Estimator &amp; 0.124 &amp; 0.126 &amp; 0.122 &amp; 0.004 \\ &#10;             &amp; Std.error &amp; 0.063 &amp; 0.137 &amp; 0.030 &amp;   \\ &#10;$1.35$, $1.35$ &amp; Estimator &amp; 0.047 &amp; 0.048 &amp; 0.045 &amp; 0.003 \\ &#10;             &amp; Std.error &amp; 0.038 &amp; 0.126 &amp; 0.007 &amp;   \\ &#10;$1.35$, $5.20$ &amp; Estimator &amp; 0.123 &amp; 0.123 &amp; 0.120 &amp; 0.003 \\ &#10;             &amp; Std.error &amp; 0.063 &amp; 0.136 &amp; 0.030 &amp;   \\ &#10;\hline\hline&#10;\end{tabularx}\end{minipage}}&#10;\end{table}&#10;&#10;&#10;\end{document}"/>
  <p:tag name="IGUANATEXSIZE" val="28"/>
  <p:tag name="IGUANATEXCURSOR" val="213"/>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542.6235"/>
  <p:tag name="ORIGINALWIDTH" val="419.3495"/>
  <p:tag name="LATEXADDIN" val="\documentclass{article}&#10;\usepackage{amssymb,amsmath,amsfonts,eurosym,geometry,ulem,graphicx,caption,color,setspace,sectsty,comment,float,footmisc,caption,natbib,pdflscape,subfigure,array,hyperref,tabularx,graphicx}&#10;\DeclareMathOperator*{\argmin}{\arg\!\min}&#10;\normalem&#10;&#10;\onehalfspacing&#10;\newtheorem{theorem}{Theorem}&#10;\newtheorem{corollary}[theorem]{Corollary}&#10;\newtheorem{proposition}{Proposition}&#10;\newenvironment{proof}[1][Proof]{\noindent\textbf{#1.} }{\ \rule{0.5em}{0.5em}}&#10;&#10;\newtheorem{hyp}{Hypothesis}&#10;\newtheorem{subhyp}{Hypothesis}[hyp]&#10;\renewcommand{\thesubhyp}{\thehyp\alph{subhyp}}&#10;&#10;\newcommand{\red}[1]{{\color{red} #1}}&#10;\newcommand{\blue}[1]{{\color{blue} #1}}&#10;&#10;\newcolumntype{L}[1]{&gt;{\raggedright\let\newline\\arraybackslash\hspace{0pt}}m{#1}}&#10;\newcolumntype{C}[1]{&gt;{\centering\let\newline\\arraybackslash\hspace{0pt}}m{#1}}&#10;\newcolumntype{R}[1]{&gt;{\raggedleft\let\newline\\arraybackslash\hspace{0pt}}m{#1}}&#10;&#10;\geometry{left=1.0in,right=1.0in,top=1.0in,bottom=1.0in}&#10;&#10;\pagestyle{empty}&#10;\begin{document}&#10;&#10;\begin{table}[htbp]&#10;\centering&#10;\resizebox{0.89\textwidth}{!}{\begin{minipage}{\textwidth}&#10;\caption*{Table 2: Summary of estimates of EZ parameters from Monte Carlo simulations using parameter values from Epstein and Zin (1991) and 500 draws of 90 observations DGP.}&#10;\begin{tabularx}{\textwidth}{lm{2cm}rrrrm{3mm}rrrr}&#10;\hline\hline&#10;\multicolumn{11}{l}{\hspace{6cm}nlminb\hspace{4.5cm}Nelder-Mead}\\&#10;\cline{3-6}\cline{8-11} &#10;&amp;  &amp; $\hat{\beta}$ &amp; $\hat{\theta}$ &amp; $\hat{\rho}$ &amp; $\hat{\gamma}$ &amp;&amp; $\hat{\beta}$ &amp; $\hat{\theta}$ &amp; $\hat{\rho}$ &amp; $\hat{\gamma}$ \\ &#10;\hline\\&#10;\multicolumn{7}{l}{(0.98, 0.80, 0.80, 1.00)}\vspace{1mm}\\&#10;Series1 &amp; Mean &amp; 0.970 &amp; 0.763 &amp; 0.818 &amp; 2.626 &amp;&amp; 0.972 &amp; 0.872 &amp; 0.776 &amp; 0.696 \\ &#10;&amp; Median &amp; 0.976 &amp; 0.765 &amp; 0.865 &amp; 1.765 &amp;&amp; 0.975 &amp; 0.865 &amp; 0.794 &amp; 0.633 \\ &#10;&amp; std.dev &amp; 0.019 &amp; 0.128 &amp; 0.244 &amp; 2.821 &amp;&amp; 0.017 &amp; 0.047 &amp; 0.144 &amp; 0.393 \\ &#10;Series2 &amp; Mean &amp; 0.970 &amp; 0.418 &amp; 0.732 &amp; 2.639 &amp;&amp; 0.971 &amp; 0.870 &amp; 0.776 &amp; 0.701 \\ &#10;&amp; Median &amp; 0.975 &amp; 0.752 &amp; 0.834 &amp; 1.911 &amp;&amp; 0.975 &amp; 0.865 &amp; 0.796 &amp; 0.632 \\ &#10;&amp; std.dev &amp; 0.019 &amp; 1.206 &amp; 0.395 &amp; 2.643 &amp;&amp; 0.017 &amp; 0.045 &amp; 0.145 &amp; 0.382 \\ &#10;Series3 &amp; Mean &amp; 0.968 &amp; -1.656 &amp; 0.388 &amp; 3.804 &amp;&amp; 0.971 &amp; 0.842 &amp; 0.767 &amp; 1.017 \\ &#10;&amp; Median &amp; 0.968 &amp; -0.735 &amp; 0.415 &amp; 2.753 &amp;&amp; 0.975 &amp; 0.865 &amp; 0.808 &amp; 0.753 \\ &#10;&amp; std.dev &amp; 0.017 &amp; 3.712 &amp; 0.743 &amp; 3.478 &amp;&amp; 0.018 &amp; 0.209 &amp; 0.300 &amp; 0.918 \\ &#10;\hline\\&#10;\multicolumn{7}{l}{(0.98, 0.80, 5.20, -0.05)}\vspace{1mm}\\&#10;Series1 &amp; Mean &amp; 0.970 &amp; -2.227 &amp; 5.136 &amp; -0.784 &amp;&amp; 0.936 &amp; 0.752 &amp; 5.613 &amp; -0.050 \\ &#10;&amp; Median &amp; 0.979 &amp; -1.590 &amp; 5.137 &amp; -0.623 &amp;&amp; 0.931 &amp; 0.755 &amp; 5.685 &amp; -0.052 \\ &#10;&amp; std.dev &amp; 0.026 &amp; 1.935 &amp; 0.047 &amp; 0.478 &amp;&amp; 0.027 &amp; 0.376 &amp; 0.326 &amp; 0.077 \\ &#10;Series2 &amp; Mean &amp; 0.968 &amp; 0.265 &amp; 1.469 &amp; 2.010 &amp;&amp; 0.936 &amp; 0.769 &amp; 5.578 &amp; -0.046 \\ &#10;&amp; Median &amp; 0.974 &amp; 0.736 &amp; 0.878 &amp; 1.389 &amp;&amp; 0.933 &amp; 0.770 &amp; 5.705 &amp; -0.049 \\ &#10;&amp; std.dev &amp; 0.021 &amp; 1.226 &amp; 1.742 &amp; 2.699 &amp;&amp; 0.026 &amp; 0.367 &amp; 0.416 &amp; 0.074 \\ &#10;Series3 &amp; Mean &amp; 0.963 &amp; -1.510 &amp; 0.913 &amp; 2.895 &amp;&amp; 0.935 &amp; 0.863 &amp; 4.798 &amp; 0.039 \\ &#10;&amp; Median &amp; 0.967 &amp; -0.654 &amp; 0.634 &amp; 2.189 &amp;&amp; 0.929 &amp; 0.789 &amp; 5.370 &amp; -0.045 \\ &#10;&amp; std.dev &amp; 0.020 &amp; 3.383 &amp; 1.591 &amp; 3.730 &amp;&amp; 0.026 &amp; 0.643 &amp; 1.731 &amp; 0.497 \\ &#10;\hline\\&#10;\multicolumn{7}{l}{(0.98, 1.35, 1.35, 1.00)}\vspace{1mm}\\&#10;Series1 &amp; Mean &amp; 0.967 &amp; 1.415 &amp; 1.284 &amp; 2.461 &amp;&amp; 0.973 &amp; 1.316 &amp; 1.490 &amp; 0.700 \\ &#10;&amp; Median &amp; 0.970 &amp; 1.427 &amp; 1.276 &amp; 1.720 &amp;&amp; 0.977 &amp; 1.318 &amp; 1.480 &amp; 0.656 \\ &#10;&amp; std.dev &amp; 0.015 &amp; 0.229 &amp; 0.142 &amp; 2.584 &amp;&amp; 0.016 &amp; 0.122 &amp; 0.235 &amp; 0.296 \\ &#10;Series2 &amp; Mean &amp; 0.967 &amp; 0.962 &amp; 1.452 &amp; 2.130 &amp;&amp; 0.973 &amp; 1.314 &amp; 1.487 &amp; 0.694 \\ &#10;&amp; Median &amp; 0.971 &amp; 1.012 &amp; 1.115 &amp; 1.418 &amp;&amp; 0.977 &amp; 1.320 &amp; 1.481 &amp; 0.654 \\ &#10;&amp; std.dev &amp; 0.021 &amp; 1.225 &amp; 1.300 &amp; 2.647 &amp;&amp; 0.016 &amp; 0.090 &amp; 0.169 &amp; 0.273 \\ &#10;Series3 &amp; Mean &amp; 0.962 &amp; -0.907 &amp; 1.140 &amp; 2.883 &amp;&amp; 0.969 &amp; 1.266 &amp; 1.421 &amp; 0.846 \\ &#10;&amp; Median &amp; 0.966 &amp; 0.248 &amp; 0.745 &amp; 2.064 &amp;&amp; 0.972 &amp; 1.306 &amp; 1.478 &amp; 0.643 \\ &#10;&amp; std.dev &amp; 0.019 &amp; 3.317 &amp; 6.633 &amp; 3.261 &amp;&amp; 0.019 &amp; 0.379 &amp; 0.520 &amp; 0.734 \\ &#10;\hline\\&#10;\multicolumn{7}{l}{(0.98, 1.35, 5.20, 0.08)}\vspace{1mm}\\&#10;Series1 &amp; Mean &amp; 0.960 &amp; 3.745 &amp; 5.078 &amp; 0.713 &amp;&amp; 0.949 &amp; 1.443 &amp; 5.405 &amp; 0.108 \\ &#10;&amp; Median &amp; 0.960 &amp; 2.965 &amp; 5.165 &amp; 0.471 &amp;&amp; 0.949 &amp; 1.467 &amp; 5.537 &amp; 0.104 \\ &#10;&amp; std.dev &amp; 0.023 &amp; 2.215 &amp; 0.310 &amp; 0.684 &amp;&amp; 0.028 &amp; 0.246 &amp; 0.752 &amp; 0.100 \\ &#10;Series2 &amp; Mean &amp; 0.958 &amp; 1.495 &amp; 2.199 &amp; 1.727 &amp;&amp; 0.948 &amp; 1.442 &amp; 5.385 &amp; 0.110 \\ &#10;&amp; Median &amp; 0.966 &amp; 1.168 &amp; 1.350 &amp; 1.000 &amp;&amp; 0.943 &amp; 1.447 &amp; 5.537 &amp; 0.102 \\ &#10;&amp; std.dev &amp; 0.027 &amp; 1.601 &amp; 1.884 &amp; 2.283 &amp;&amp; 0.026 &amp; 0.230 &amp; 0.812 &amp; 0.087 \\ &#10;Series3 &amp; Mean &amp; 0.950 &amp; 0.028 &amp; 1.619 &amp; 2.593 &amp;&amp;  0.938 &amp; 1.663 &amp; 4.762 &amp; 0.308 \\ &#10;&amp; Median &amp; 0.958 &amp; 1.000 &amp; 1.000 &amp; 1.728 &amp;&amp; 0.932 &amp; 1.542 &amp; 5.479 &amp; 0.122 \\ &#10;&amp; std.dev &amp; 0.027 &amp; 3.451 &amp; 6.374 &amp; 2.954 &amp;&amp; 0.025 &amp; 0.580 &amp; 1.982 &amp; 0.445 \\ &#10;\hline\hline&#10;\end{tabularx}\end{minipage}}&#10;\end{table}&#10;&#10;&#10;&#10;\end{document}"/>
  <p:tag name="IGUANATEXSIZE" val="20"/>
  <p:tag name="IGUANATEXCURSOR" val="213"/>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342.7072"/>
  <p:tag name="ORIGINALWIDTH" val="2572.178"/>
  <p:tag name="LATEXADDIN" val="\documentclass{article}&#10;\usepackage{amsmath}&#10;\pagestyle{empty}&#10;\begin{document}&#10;&#10;\begin{align*}&#10;\begin{split}&#10;\ln\lambda_t&amp;=0.021+0.017\ln\xi_{t-1}-0.161\ln\lambda_{t-1}+\varepsilon_t^1 \\&#10;\ln\xi_t&amp;=0.004+0.117\ln\lambda_{t-1}+0.414\ln\xi_{t-1}+\varepsilon_t^2 \\&#10;\end{split}&#10;\end{align*}&#10;&#10;&#10;\end{document}"/>
  <p:tag name="IGUANATEXSIZE" val="20"/>
  <p:tag name="IGUANATEXCURSOR" val="264"/>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697.038"/>
  <p:tag name="LATEXADDIN" val="\documentclass{article}&#10;\usepackage{amsmath}&#10;\pagestyle{empty}&#10;\begin{document}&#10;&#10;&#10;\begin{align*}&#10;\begin{split}&#10;Var(\epsilon)=&#10;\left[&#10;\begin{array}{cc}&#10;0.01400 &amp; 0.00177\\&#10;0.00177 &amp; 0.00120&#10;\end{array}&#10;\right]&#10;\end{split}&#10;\end{align*}&#10;&#10;\end{document}"/>
  <p:tag name="IGUANATEXSIZE" val="28"/>
  <p:tag name="IGUANATEXCURSOR" val="111"/>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67.7165"/>
  <p:tag name="ORIGINALWIDTH" val="2427.447"/>
  <p:tag name="LATEXADDIN" val="\documentclass{article}&#10;\usepackage{amsmath}&#10;\pagestyle{empty}&#10;\begin{document}&#10;&#10;\begin{align*}&#10;V_t=\left[ (1-\beta)C_t^{1-\rho}+\beta(E\left[ V_{t+1}^{1-\theta}|\mathcal{F}_t \right])^{\frac{1-\rho}{1-\theta}}\right]^{\frac{1}{1-\rho}}&#10;\end{align*}&#10;&#10;&#10;\end{document}"/>
  <p:tag name="IGUANATEXSIZE" val="20"/>
  <p:tag name="IGUANATEXCURSOR" val="248"/>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749.1564"/>
  <p:tag name="ORIGINALWIDTH" val="2332.208"/>
  <p:tag name="LATEXADDIN" val="\documentclass{article}&#10;\usepackage{amsmath}&#10;\pagestyle{empty}&#10;\begin{document}&#10;&#10;\begin{align*}&#10;\begin{split}&#10;M_{t+1}=&amp;\left(\beta\left(\frac{C_{t+1}}{C_t}\right)^{-\rho}\right)^{\frac{1-\theta}{1-\rho}}\left(\mathcal{R}_{w,t+1}\right)^{\frac{1-\theta}{1-\rho}-1}\\&#10;&amp;\mathcal{R}_{w,t+1}\equiv \frac{W_{t+1}}{W_t-C_t}&#10;\end{split}&#10;\end{align*}&#10;&#10;&#10;\end{document}"/>
  <p:tag name="IGUANATEXSIZE" val="20"/>
  <p:tag name="IGUANATEXCURSOR" val="340"/>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462.6921"/>
  <p:tag name="ORIGINALWIDTH" val="4260.217"/>
  <p:tag name="LATEXADDIN" val="\documentclass{article}&#10;\usepackage{amsmath}&#10;\pagestyle{empty}&#10;\begin{document}&#10;&#10;\begin{align*}&#10;g_{i,t}\equiv E_t\left[\left(\beta\left(\frac{C_{t+1}}{C_t}\right)^{-\rho}\right)^{\frac{1-\theta}{1-\rho}}\left(\frac{1}{\mathcal{R}_{w,t+1}}\right)^{\frac{\theta-\rho}{1-\rho}} R_{i,t+1}-1\right]=0, \quad i=1,2,...,N.&#10;\end{align*}&#10;&#10;&#10;\end{document}"/>
  <p:tag name="IGUANATEXSIZE" val="20"/>
  <p:tag name="IGUANATEXCURSOR" val="327"/>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12.9734"/>
  <p:tag name="ORIGINALWIDTH" val="1076.115"/>
  <p:tag name="LATEXADDIN" val="\documentclass{article}&#10;\usepackage{amsmath}&#10;\pagestyle{empty}&#10;\DeclareMathOperator*{\argmin}{\arg\!\min}&#10;\begin{document}&#10;&#10;\begin{align*}&#10;\delta = \argmin_{\delta\in \Theta}E[g'Wg]&#10;\end{align*}&#10;&#10;&#10;\end{document}"/>
  <p:tag name="IGUANATEXSIZE" val="20"/>
  <p:tag name="IGUANATEXCURSOR" val="193"/>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725.1594"/>
  <p:tag name="ORIGINALWIDTH" val="3235.095"/>
  <p:tag name="LATEXADDIN" val="\documentclass{article}&#10;\usepackage{amsmath}&#10;\pagestyle{empty}&#10;\begin{document}&#10;\begin{align*}&#10;M_{t+1}=\beta\left(\frac{C_{t+1}}{C_t} \right)^{-\rho}\left(\frac{\frac{V_{t+1}}{C_{t+1}}\frac{C_{t+1}}{C_t}}{\left(\frac{1}{\beta}\left[\left(\frac{V_t}{C_t}\right)^{1-\rho}-(1-\beta) \right]\right)^{\frac{1}{1-\rho}}} \right)^{\rho-\theta}&#10;\end{align*}&#10;&#10;&#10;&#10;\end{document}"/>
  <p:tag name="IGUANATEXSIZE" val="20"/>
  <p:tag name="IGUANATEXCURSOR" val="348"/>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381.7023"/>
  <p:tag name="ORIGINALWIDTH" val="2832.396"/>
  <p:tag name="LATEXADDIN" val="\documentclass{article}&#10;\usepackage{amsmath}&#10;\pagestyle{empty}&#10;\begin{document}&#10;&#10;&#10;\begin{align*}&#10;\frac{V_{t}}{C_{t}}\approx F_{K_T}(\cdot,\delta) = a_0(\delta)+\sum^{K_T}_{j=1}a_j(\delta)B_j\left(\frac{V_{t-1}}{C_{t-1}},\frac{C_t}{C_{t-1}}\right)&#10;\end{align*}&#10;&#10;\end{document}"/>
  <p:tag name="IGUANATEXSIZE" val="20"/>
  <p:tag name="IGUANATEXCURSOR" val="258"/>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725.1594"/>
  <p:tag name="ORIGINALWIDTH" val="5116.61"/>
  <p:tag name="LATEXADDIN" val="\documentclass{article}&#10;\usepackage{amsmath}&#10;\pagestyle{empty}&#10;\begin{document}&#10;&#10;\begin{align*}&#10;\hat{g}_{i,t} = \frac{1}{n}\sum^T_{t=1}\left[ \beta\left(\frac{C_{t+1}}{C_t} \right)^{-\rho}\left(\frac{\frac{V_{t+1}}{C_{t+1}}\frac{C_{t+1}}{C_t}}{\left(\frac{1}{\beta}\left[\left(\frac{V_t}{C_t}\right)^{1-\rho}-(1-\beta) \right]\right)^{\frac{1}{1-\rho}}} \right)^{\rho-\theta}R_{i,t+1}-1\right], \quad i=1,2,...,N.&#10;\end{align*}&#10;&#10;&#10;\end{document}"/>
  <p:tag name="IGUANATEXSIZE" val="28"/>
  <p:tag name="IGUANATEXCURSOR" val="425"/>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3040.87"/>
  <p:tag name="LATEXADDIN" val="\documentclass{article}&#10;\usepackage{amsmath}&#10;\pagestyle{empty}&#10;\DeclareMathOperator*{\argmin}{\arg\!\min}&#10;\begin{document}&#10;&#10;\begin{align*}&#10;\hat{F}_T(\cdot,\delta)=\argmin_{F_{K_T}\in \mathcal{V_T}} \left[\hat{g}_T(\delta,F_{K_T}(\delta,\cdot))\right]'W_T \left[\hat{g}_T(\delta,F_{K_T}(\delta,\cdot))\right]&#10;\end{align*}&#10;&#10;&#10;\end{document}"/>
  <p:tag name="IGUANATEXSIZE" val="28"/>
  <p:tag name="IGUANATEXCURSOR" val="105"/>
  <p:tag name="TRANSPARENCY" val="True"/>
  <p:tag name="FILENAME" val=""/>
  <p:tag name="LATEXENGINEID" val="0"/>
  <p:tag name="TEMPFOLDER" val="C:\Users\Administrator.SKY-20170205BQX\Desktop\"/>
  <p:tag name="LATEXFORMHEIGHT" val="312"/>
  <p:tag name="LATEXFORMWIDTH" val="384"/>
  <p:tag name="LATEXFORMWRAP" val="True"/>
  <p:tag name="BITMAPVECTOR" val="0"/>
</p:tagLst>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Comp Poster " id="{668E0E68-AEB2-4C39-9D2B-C77449FA7F18}" vid="{F79836C6-1F53-4B17-BFC7-AE2B99D78B00}"/>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Comp Poster </Template>
  <TotalTime>0</TotalTime>
  <Words>581</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Cambria Math</vt:lpstr>
      <vt:lpstr>Medical Poster</vt:lpstr>
      <vt:lpstr>Are parameters in Epstein-Zin asset pricing model identifiable?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2018-03-25T15:39:48Z</dcterms:created>
  <dcterms:modified xsi:type="dcterms:W3CDTF">2018-03-28T17:45:43Z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