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9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7" r:id="rId10"/>
    <p:sldId id="265" r:id="rId11"/>
    <p:sldId id="266" r:id="rId12"/>
    <p:sldId id="268" r:id="rId13"/>
    <p:sldId id="269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0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977284-CE5C-4D1A-B6C1-DD82637DBE62}" type="datetimeFigureOut">
              <a:rPr lang="zh-CN" altLang="en-US" smtClean="0"/>
              <a:t>2016/3/21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1D2500-F6EC-4EE5-A941-673402C7B7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02998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·</a:t>
            </a:r>
            <a:r>
              <a:rPr lang="zh-CN" altLang="en-US" dirty="0" smtClean="0"/>
              <a:t>仿真或线上的时候更多可能只关注功能，忘记了文案或符号。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7CB3EA-F7D5-4CEA-998A-EA0CADFFCB6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97912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zh-CN" altLang="en-US" dirty="0" smtClean="0"/>
              <a:t>根据我的经验，在测试</a:t>
            </a:r>
            <a:r>
              <a:rPr lang="en-US" altLang="zh-CN" dirty="0" smtClean="0"/>
              <a:t>CBMS</a:t>
            </a:r>
            <a:r>
              <a:rPr lang="zh-CN" altLang="en-US" dirty="0" smtClean="0"/>
              <a:t>时每次的金额的用例可能执行结果不一样时，无法肯定，需要多次测试验证。</a:t>
            </a:r>
            <a:endParaRPr lang="en-US" altLang="zh-CN" dirty="0" smtClean="0"/>
          </a:p>
          <a:p>
            <a:pPr marL="228600" indent="-228600">
              <a:buAutoNum type="arabicPeriod"/>
            </a:pPr>
            <a:r>
              <a:rPr lang="zh-CN" altLang="en-US" dirty="0" smtClean="0"/>
              <a:t>单独的机器自动会回归，测试、开发只需要看报告即可</a:t>
            </a:r>
            <a:endParaRPr lang="en-US" altLang="zh-CN" dirty="0" smtClean="0"/>
          </a:p>
          <a:p>
            <a:pPr marL="228600" indent="-228600">
              <a:buAutoNum type="arabicPeriod"/>
            </a:pPr>
            <a:r>
              <a:rPr lang="zh-CN" altLang="en-US" dirty="0" smtClean="0"/>
              <a:t>执行手工测试困难，或不可能做得测试，（模拟多个用户并发测试）</a:t>
            </a:r>
            <a:endParaRPr lang="en-US" altLang="zh-CN" dirty="0" smtClean="0"/>
          </a:p>
          <a:p>
            <a:pPr marL="228600" indent="-228600">
              <a:buAutoNum type="arabicPeriod"/>
            </a:pPr>
            <a:endParaRPr lang="en-US" altLang="zh-CN" dirty="0" smtClean="0"/>
          </a:p>
          <a:p>
            <a:pPr marL="228600" indent="-228600"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7CB3EA-F7D5-4CEA-998A-EA0CADFFCB6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04362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开发协助开发接口，开发可能本身就很忙。</a:t>
            </a:r>
            <a:endParaRPr lang="en-US" altLang="zh-CN" dirty="0" smtClean="0"/>
          </a:p>
          <a:p>
            <a:r>
              <a:rPr lang="zh-CN" altLang="en-US" dirty="0" smtClean="0"/>
              <a:t>控制环境的影响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独立的测试环境</a:t>
            </a:r>
            <a:endParaRPr lang="en-US" altLang="zh-CN" dirty="0" smtClean="0"/>
          </a:p>
          <a:p>
            <a:r>
              <a:rPr lang="zh-CN" altLang="en-US" dirty="0" smtClean="0"/>
              <a:t>控制端到端的自动化用 例数量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分层自动化测试</a:t>
            </a:r>
            <a:endParaRPr lang="en-US" altLang="zh-CN" dirty="0" smtClean="0"/>
          </a:p>
          <a:p>
            <a:r>
              <a:rPr lang="zh-CN" altLang="en-US" dirty="0" smtClean="0"/>
              <a:t>产品可测性缺乏 </a:t>
            </a:r>
            <a:r>
              <a:rPr lang="en-US" altLang="zh-CN" dirty="0" smtClean="0"/>
              <a:t>:</a:t>
            </a:r>
            <a:r>
              <a:rPr lang="zh-CN" altLang="en-US" dirty="0" smtClean="0"/>
              <a:t>产品设计阶段的时候就没有考虑到自动化。例如：开单</a:t>
            </a:r>
            <a:r>
              <a:rPr lang="en-US" altLang="zh-CN" dirty="0" smtClean="0">
                <a:sym typeface="Wingdings" panose="05000000000000000000" pitchFamily="2" charset="2"/>
              </a:rPr>
              <a:t></a:t>
            </a:r>
            <a:r>
              <a:rPr lang="zh-CN" altLang="en-US" dirty="0" smtClean="0">
                <a:sym typeface="Wingdings" panose="05000000000000000000" pitchFamily="2" charset="2"/>
              </a:rPr>
              <a:t>结束</a:t>
            </a:r>
            <a:r>
              <a:rPr lang="en-US" altLang="zh-CN" dirty="0" smtClean="0">
                <a:sym typeface="Wingdings" panose="05000000000000000000" pitchFamily="2" charset="2"/>
              </a:rPr>
              <a:t></a:t>
            </a:r>
            <a:r>
              <a:rPr lang="zh-CN" altLang="en-US" dirty="0" smtClean="0">
                <a:sym typeface="Wingdings" panose="05000000000000000000" pitchFamily="2" charset="2"/>
              </a:rPr>
              <a:t>开单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7CB3EA-F7D5-4CEA-998A-EA0CADFFCB6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60556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http://redmine.gtxh.cn/issues/1727</a:t>
            </a:r>
          </a:p>
          <a:p>
            <a:r>
              <a:rPr lang="en-US" altLang="zh-CN" dirty="0" smtClean="0"/>
              <a:t>Instrumentation</a:t>
            </a:r>
            <a:r>
              <a:rPr lang="zh-CN" altLang="en-US" dirty="0" smtClean="0"/>
              <a:t>：</a:t>
            </a:r>
            <a:r>
              <a:rPr lang="en-US" altLang="zh-CN" dirty="0" smtClean="0"/>
              <a:t>http://developer.android.com/reference/android/app/Instrumentation.html</a:t>
            </a:r>
          </a:p>
          <a:p>
            <a:r>
              <a:rPr lang="en-US" altLang="zh-CN" dirty="0" err="1" smtClean="0"/>
              <a:t>Uiautomator:https</a:t>
            </a:r>
            <a:r>
              <a:rPr lang="en-US" altLang="zh-CN" dirty="0" smtClean="0"/>
              <a:t>://developer.android.com/tools/testing-support-library/index.html</a:t>
            </a:r>
          </a:p>
          <a:p>
            <a:r>
              <a:rPr lang="en-US" altLang="zh-CN" dirty="0" err="1" smtClean="0"/>
              <a:t>Robotium:http</a:t>
            </a:r>
            <a:r>
              <a:rPr lang="en-US" altLang="zh-CN" dirty="0" smtClean="0"/>
              <a:t>://robotium.com/</a:t>
            </a:r>
          </a:p>
          <a:p>
            <a:r>
              <a:rPr lang="en-US" altLang="zh-CN" dirty="0" err="1" smtClean="0"/>
              <a:t>Appium:http</a:t>
            </a:r>
            <a:r>
              <a:rPr lang="en-US" altLang="zh-CN" dirty="0" smtClean="0"/>
              <a:t>://appium.io/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7CB3EA-F7D5-4CEA-998A-EA0CADFFCB61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36129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Robotium</a:t>
            </a:r>
            <a:r>
              <a:rPr lang="zh-CN" altLang="en-US" dirty="0" smtClean="0"/>
              <a:t>跨应用：</a:t>
            </a:r>
            <a:r>
              <a:rPr lang="en-US" altLang="zh-CN" dirty="0" smtClean="0"/>
              <a:t>https://github.com/gb112211/Adb-For-Robotium</a:t>
            </a:r>
          </a:p>
          <a:p>
            <a:r>
              <a:rPr lang="en-US" altLang="zh-CN" dirty="0" err="1" smtClean="0"/>
              <a:t>Appium</a:t>
            </a:r>
            <a:r>
              <a:rPr lang="en-US" altLang="zh-CN" dirty="0" smtClean="0"/>
              <a:t> issues</a:t>
            </a:r>
            <a:r>
              <a:rPr lang="zh-CN" altLang="en-US" dirty="0" smtClean="0"/>
              <a:t>：</a:t>
            </a:r>
            <a:r>
              <a:rPr lang="en-US" altLang="zh-CN" dirty="0" smtClean="0"/>
              <a:t>https://github.com/appium/appium/issues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7CB3EA-F7D5-4CEA-998A-EA0CADFFCB61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48805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301CC-14C4-46C1-B50B-2FD6F6C93F20}" type="datetimeFigureOut">
              <a:rPr lang="zh-CN" altLang="en-US" smtClean="0"/>
              <a:t>2016/3/21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86386-3CD1-4481-B3CB-57BB228B73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1233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301CC-14C4-46C1-B50B-2FD6F6C93F20}" type="datetimeFigureOut">
              <a:rPr lang="zh-CN" altLang="en-US" smtClean="0"/>
              <a:t>2016/3/21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86386-3CD1-4481-B3CB-57BB228B73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7762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301CC-14C4-46C1-B50B-2FD6F6C93F20}" type="datetimeFigureOut">
              <a:rPr lang="zh-CN" altLang="en-US" smtClean="0"/>
              <a:t>2016/3/21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86386-3CD1-4481-B3CB-57BB228B73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4978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301CC-14C4-46C1-B50B-2FD6F6C93F20}" type="datetimeFigureOut">
              <a:rPr lang="zh-CN" altLang="en-US" smtClean="0"/>
              <a:t>2016/3/21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86386-3CD1-4481-B3CB-57BB228B73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7409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301CC-14C4-46C1-B50B-2FD6F6C93F20}" type="datetimeFigureOut">
              <a:rPr lang="zh-CN" altLang="en-US" smtClean="0"/>
              <a:t>2016/3/21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86386-3CD1-4481-B3CB-57BB228B73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4625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301CC-14C4-46C1-B50B-2FD6F6C93F20}" type="datetimeFigureOut">
              <a:rPr lang="zh-CN" altLang="en-US" smtClean="0"/>
              <a:t>2016/3/21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86386-3CD1-4481-B3CB-57BB228B73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4341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301CC-14C4-46C1-B50B-2FD6F6C93F20}" type="datetimeFigureOut">
              <a:rPr lang="zh-CN" altLang="en-US" smtClean="0"/>
              <a:t>2016/3/21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86386-3CD1-4481-B3CB-57BB228B73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9370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301CC-14C4-46C1-B50B-2FD6F6C93F20}" type="datetimeFigureOut">
              <a:rPr lang="zh-CN" altLang="en-US" smtClean="0"/>
              <a:t>2016/3/21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86386-3CD1-4481-B3CB-57BB228B73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6265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301CC-14C4-46C1-B50B-2FD6F6C93F20}" type="datetimeFigureOut">
              <a:rPr lang="zh-CN" altLang="en-US" smtClean="0"/>
              <a:t>2016/3/21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86386-3CD1-4481-B3CB-57BB228B73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8171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301CC-14C4-46C1-B50B-2FD6F6C93F20}" type="datetimeFigureOut">
              <a:rPr lang="zh-CN" altLang="en-US" smtClean="0"/>
              <a:t>2016/3/21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86386-3CD1-4481-B3CB-57BB228B73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2999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301CC-14C4-46C1-B50B-2FD6F6C93F20}" type="datetimeFigureOut">
              <a:rPr lang="zh-CN" altLang="en-US" smtClean="0"/>
              <a:t>2016/3/21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86386-3CD1-4481-B3CB-57BB228B73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2102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301CC-14C4-46C1-B50B-2FD6F6C93F20}" type="datetimeFigureOut">
              <a:rPr lang="zh-CN" altLang="en-US" smtClean="0"/>
              <a:t>2016/3/21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686386-3CD1-4481-B3CB-57BB228B73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85904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iki.gtxh.cn:8080/xwiki/bin/view/QA/UIAutomator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自动化测试概念杂谈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615687"/>
          </a:xfrm>
        </p:spPr>
        <p:txBody>
          <a:bodyPr>
            <a:noAutofit/>
          </a:bodyPr>
          <a:lstStyle/>
          <a:p>
            <a:pPr algn="r"/>
            <a:r>
              <a:rPr lang="zh-CN" altLang="en-US" dirty="0" smtClean="0"/>
              <a:t>单</a:t>
            </a:r>
            <a:r>
              <a:rPr lang="zh-CN" altLang="en-US" dirty="0"/>
              <a:t>东东</a:t>
            </a:r>
            <a:endParaRPr lang="en-US" altLang="zh-CN" dirty="0" smtClean="0"/>
          </a:p>
          <a:p>
            <a:pPr algn="r"/>
            <a:r>
              <a:rPr lang="en-US" altLang="zh-CN" dirty="0"/>
              <a:t>2016-03-21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9164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我所接触过的自动化工具</a:t>
            </a:r>
            <a:r>
              <a:rPr lang="en-US" altLang="zh-CN" dirty="0" smtClean="0"/>
              <a:t>(Android</a:t>
            </a:r>
            <a:r>
              <a:rPr lang="zh-CN" altLang="en-US" dirty="0" smtClean="0"/>
              <a:t>客户端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smtClean="0"/>
              <a:t>Instrumentation</a:t>
            </a:r>
          </a:p>
          <a:p>
            <a:r>
              <a:rPr lang="en-US" altLang="zh-CN" sz="2800" dirty="0" err="1" smtClean="0"/>
              <a:t>Uiautomator</a:t>
            </a:r>
            <a:r>
              <a:rPr lang="zh-CN" altLang="en-US" sz="2800" dirty="0" smtClean="0"/>
              <a:t>：</a:t>
            </a:r>
            <a:r>
              <a:rPr lang="en-US" altLang="zh-CN" sz="2800" dirty="0" smtClean="0">
                <a:solidFill>
                  <a:schemeClr val="tx1"/>
                </a:solidFill>
                <a:hlinkClick r:id="rId3"/>
              </a:rPr>
              <a:t>http://wiki.gtxh.cn:8080/xwiki/bin/view/QA/UIAutomator</a:t>
            </a:r>
            <a:endParaRPr lang="en-US" altLang="zh-CN" sz="2800" dirty="0" smtClean="0">
              <a:solidFill>
                <a:schemeClr val="tx1"/>
              </a:solidFill>
            </a:endParaRPr>
          </a:p>
          <a:p>
            <a:r>
              <a:rPr lang="en-US" altLang="zh-CN" sz="2800" dirty="0" err="1" smtClean="0"/>
              <a:t>Robotium</a:t>
            </a:r>
            <a:endParaRPr lang="en-US" altLang="zh-CN" sz="2800" dirty="0" smtClean="0"/>
          </a:p>
          <a:p>
            <a:r>
              <a:rPr lang="en-US" altLang="zh-CN" sz="2800" dirty="0" err="1" smtClean="0"/>
              <a:t>Appium</a:t>
            </a:r>
            <a:endParaRPr lang="en-US" altLang="zh-CN" sz="2800" dirty="0" smtClean="0"/>
          </a:p>
          <a:p>
            <a:r>
              <a:rPr lang="en-US" altLang="zh-CN" sz="2800" dirty="0" smtClean="0"/>
              <a:t>……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84346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48424" y="317770"/>
            <a:ext cx="10353762" cy="970450"/>
          </a:xfrm>
        </p:spPr>
        <p:txBody>
          <a:bodyPr/>
          <a:lstStyle/>
          <a:p>
            <a:r>
              <a:rPr lang="zh-CN" altLang="en-US" dirty="0" smtClean="0"/>
              <a:t>下面是几个主流框架的对比：</a:t>
            </a:r>
            <a:endParaRPr lang="zh-CN" altLang="en-US" dirty="0"/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idx="1"/>
            <p:extLst/>
          </p:nvPr>
        </p:nvGraphicFramePr>
        <p:xfrm>
          <a:off x="686961" y="1410943"/>
          <a:ext cx="10415226" cy="4668842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324624"/>
                <a:gridCol w="990101"/>
                <a:gridCol w="1107948"/>
                <a:gridCol w="1416247"/>
                <a:gridCol w="1416247"/>
                <a:gridCol w="1999540"/>
                <a:gridCol w="1160519"/>
              </a:tblGrid>
              <a:tr h="657447"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dirty="0" smtClean="0"/>
                        <a:t>框架</a:t>
                      </a:r>
                      <a:endParaRPr lang="zh-CN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dirty="0" smtClean="0"/>
                        <a:t>语言</a:t>
                      </a:r>
                      <a:endParaRPr lang="zh-CN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dirty="0" smtClean="0"/>
                        <a:t>跨应用</a:t>
                      </a:r>
                      <a:endParaRPr lang="zh-CN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dirty="0" err="1" smtClean="0"/>
                        <a:t>WebView</a:t>
                      </a:r>
                      <a:endParaRPr lang="zh-CN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dirty="0" smtClean="0"/>
                        <a:t>兼容性</a:t>
                      </a:r>
                      <a:endParaRPr lang="zh-CN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dirty="0" smtClean="0"/>
                        <a:t>优点</a:t>
                      </a:r>
                      <a:endParaRPr lang="zh-CN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dirty="0" smtClean="0"/>
                        <a:t>不足</a:t>
                      </a:r>
                      <a:endParaRPr lang="zh-CN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63461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dirty="0" smtClean="0"/>
                        <a:t>Instrumentation</a:t>
                      </a:r>
                      <a:endParaRPr lang="zh-CN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dirty="0" smtClean="0"/>
                        <a:t>Java</a:t>
                      </a:r>
                      <a:endParaRPr lang="zh-CN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dirty="0" smtClean="0"/>
                        <a:t>不支持</a:t>
                      </a:r>
                      <a:endParaRPr lang="zh-CN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dirty="0" smtClean="0"/>
                        <a:t>支持</a:t>
                      </a:r>
                      <a:endParaRPr lang="zh-CN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dirty="0" smtClean="0"/>
                        <a:t>所有版本</a:t>
                      </a:r>
                      <a:endParaRPr lang="zh-CN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dirty="0" smtClean="0"/>
                        <a:t>Google</a:t>
                      </a:r>
                      <a:r>
                        <a:rPr lang="zh-CN" altLang="en-US" sz="2400" dirty="0" smtClean="0"/>
                        <a:t>原生</a:t>
                      </a:r>
                      <a:endParaRPr lang="zh-CN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dirty="0" smtClean="0"/>
                        <a:t>需要编写的代码太多</a:t>
                      </a:r>
                      <a:endParaRPr lang="zh-CN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15978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dirty="0" err="1" smtClean="0"/>
                        <a:t>Robotium</a:t>
                      </a:r>
                      <a:endParaRPr lang="zh-CN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dirty="0" smtClean="0"/>
                        <a:t>Java</a:t>
                      </a:r>
                      <a:endParaRPr lang="zh-CN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dirty="0" smtClean="0"/>
                        <a:t>不支持</a:t>
                      </a:r>
                      <a:endParaRPr lang="zh-CN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dirty="0" smtClean="0"/>
                        <a:t>支持</a:t>
                      </a:r>
                      <a:endParaRPr lang="zh-CN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dirty="0" smtClean="0"/>
                        <a:t>所有版本</a:t>
                      </a:r>
                      <a:endParaRPr lang="zh-CN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dirty="0" smtClean="0"/>
                        <a:t>提供的</a:t>
                      </a:r>
                      <a:r>
                        <a:rPr lang="en-US" altLang="zh-CN" sz="2400" dirty="0" smtClean="0"/>
                        <a:t>API</a:t>
                      </a:r>
                      <a:r>
                        <a:rPr lang="zh-CN" altLang="en-US" sz="2400" dirty="0" smtClean="0"/>
                        <a:t>强大、可扩展</a:t>
                      </a:r>
                      <a:endParaRPr lang="zh-CN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dirty="0" smtClean="0"/>
                        <a:t>需要源码</a:t>
                      </a:r>
                      <a:endParaRPr lang="zh-CN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15978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dirty="0" err="1" smtClean="0"/>
                        <a:t>UiAutomator</a:t>
                      </a:r>
                      <a:endParaRPr lang="zh-CN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dirty="0" smtClean="0"/>
                        <a:t>Java</a:t>
                      </a:r>
                      <a:endParaRPr lang="zh-CN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dirty="0" smtClean="0"/>
                        <a:t>支持</a:t>
                      </a:r>
                      <a:endParaRPr lang="zh-CN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dirty="0" smtClean="0"/>
                        <a:t>不支持</a:t>
                      </a:r>
                      <a:endParaRPr lang="zh-CN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dirty="0" smtClean="0"/>
                        <a:t>Android4.1+</a:t>
                      </a:r>
                      <a:endParaRPr lang="zh-CN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dirty="0" smtClean="0"/>
                        <a:t>API</a:t>
                      </a:r>
                      <a:r>
                        <a:rPr lang="zh-CN" altLang="en-US" sz="2400" dirty="0" smtClean="0"/>
                        <a:t>简单</a:t>
                      </a:r>
                      <a:endParaRPr lang="zh-CN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dirty="0" smtClean="0"/>
                        <a:t>版本限制</a:t>
                      </a:r>
                      <a:endParaRPr lang="zh-CN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15978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dirty="0" err="1" smtClean="0"/>
                        <a:t>Appium</a:t>
                      </a:r>
                      <a:endParaRPr lang="zh-CN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dirty="0" smtClean="0"/>
                        <a:t>任意</a:t>
                      </a:r>
                      <a:endParaRPr lang="zh-CN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dirty="0" smtClean="0"/>
                        <a:t>支持</a:t>
                      </a:r>
                      <a:endParaRPr lang="zh-CN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dirty="0" smtClean="0"/>
                        <a:t>支持</a:t>
                      </a:r>
                      <a:endParaRPr lang="zh-CN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dirty="0" smtClean="0"/>
                        <a:t>Android2.3+</a:t>
                      </a:r>
                      <a:endParaRPr lang="zh-CN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dirty="0" smtClean="0"/>
                        <a:t>跨平台</a:t>
                      </a:r>
                      <a:r>
                        <a:rPr lang="en-US" altLang="zh-CN" sz="2400" dirty="0" err="1" smtClean="0"/>
                        <a:t>Android+IOS</a:t>
                      </a:r>
                      <a:endParaRPr lang="zh-CN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dirty="0" smtClean="0"/>
                        <a:t>不太稳定</a:t>
                      </a:r>
                      <a:endParaRPr lang="zh-CN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019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自动化之</a:t>
            </a:r>
            <a:r>
              <a:rPr lang="en-US" altLang="zh-CN" dirty="0"/>
              <a:t>UI</a:t>
            </a:r>
            <a:r>
              <a:rPr lang="zh-CN" altLang="en-US" dirty="0"/>
              <a:t>解决方案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如何避免</a:t>
            </a:r>
            <a:r>
              <a:rPr lang="en-US" altLang="zh-CN" dirty="0"/>
              <a:t>UI</a:t>
            </a:r>
            <a:r>
              <a:rPr lang="zh-CN" altLang="en-US" dirty="0"/>
              <a:t>的改变造成代码的</a:t>
            </a:r>
            <a:r>
              <a:rPr lang="zh-CN" altLang="en-US" dirty="0" smtClean="0"/>
              <a:t>修改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733306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传统方式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QTP</a:t>
            </a:r>
          </a:p>
          <a:p>
            <a:r>
              <a:rPr lang="en-US" altLang="zh-CN" dirty="0" err="1" smtClean="0"/>
              <a:t>AutoIT</a:t>
            </a:r>
            <a:endParaRPr lang="en-US" altLang="zh-CN" dirty="0" smtClean="0"/>
          </a:p>
          <a:p>
            <a:r>
              <a:rPr lang="en-US" altLang="zh-CN" dirty="0" smtClean="0"/>
              <a:t>HTML</a:t>
            </a:r>
          </a:p>
          <a:p>
            <a:r>
              <a:rPr lang="en-US" altLang="zh-CN" smtClean="0"/>
              <a:t>……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45613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传统方式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60482" y="1825625"/>
            <a:ext cx="727103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1510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直接编码方式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Robotium</a:t>
            </a:r>
            <a:endParaRPr lang="en-US" altLang="zh-CN" dirty="0" smtClean="0"/>
          </a:p>
          <a:p>
            <a:r>
              <a:rPr lang="en-US" altLang="zh-CN" dirty="0" err="1" smtClean="0"/>
              <a:t>Uiautomator</a:t>
            </a:r>
            <a:endParaRPr lang="en-US" altLang="zh-CN" dirty="0" smtClean="0"/>
          </a:p>
          <a:p>
            <a:r>
              <a:rPr lang="en-US" altLang="zh-CN" dirty="0" smtClean="0"/>
              <a:t>……..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125403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直接编码方式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88156" y="1825625"/>
            <a:ext cx="681568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7863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谢谢大家！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31812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什么是自动化测试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自动化测</a:t>
            </a:r>
            <a:r>
              <a:rPr lang="zh-CN" altLang="en-US" dirty="0" smtClean="0"/>
              <a:t>试是</a:t>
            </a:r>
            <a:r>
              <a:rPr lang="zh-CN" altLang="en-US" dirty="0"/>
              <a:t>把以人为驱动的测试行为转化为机器执行的一种过</a:t>
            </a:r>
            <a:r>
              <a:rPr lang="zh-CN" altLang="en-US" dirty="0" smtClean="0"/>
              <a:t>程</a:t>
            </a:r>
            <a:r>
              <a:rPr lang="zh-CN" altLang="en-US" dirty="0" smtClean="0"/>
              <a:t>。</a:t>
            </a:r>
            <a:r>
              <a:rPr lang="en-US" altLang="zh-CN" dirty="0" smtClean="0"/>
              <a:t>(</a:t>
            </a:r>
            <a:r>
              <a:rPr lang="zh-CN" altLang="en-US" dirty="0" smtClean="0"/>
              <a:t>百度说</a:t>
            </a:r>
            <a:r>
              <a:rPr lang="en-US" altLang="zh-CN" dirty="0" smtClean="0"/>
              <a:t>)</a:t>
            </a:r>
            <a:endParaRPr lang="en-US" altLang="zh-CN" dirty="0" smtClean="0"/>
          </a:p>
          <a:p>
            <a:r>
              <a:rPr lang="zh-CN" altLang="en-US" dirty="0"/>
              <a:t>代</a:t>
            </a:r>
            <a:r>
              <a:rPr lang="zh-CN" altLang="en-US" dirty="0" smtClean="0"/>
              <a:t>码测试代码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518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400" dirty="0"/>
              <a:t>为什么要使用自动化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/>
              <a:t>开发每次修改代码，测试不可能全部覆盖所有测试用例。</a:t>
            </a:r>
            <a:endParaRPr lang="en-US" altLang="zh-CN" sz="2800" dirty="0" smtClean="0"/>
          </a:p>
          <a:p>
            <a:r>
              <a:rPr lang="zh-CN" altLang="en-US" sz="2800" dirty="0" smtClean="0"/>
              <a:t>频繁的迭代到后期项目的质量难以把控。例如：越来越多的集成，接口的不断增加和应用之间互相地调用。</a:t>
            </a:r>
            <a:endParaRPr lang="en-US" altLang="zh-CN" sz="2800" dirty="0" smtClean="0"/>
          </a:p>
          <a:p>
            <a:r>
              <a:rPr lang="zh-CN" altLang="en-US" sz="2800" dirty="0" smtClean="0"/>
              <a:t>代码重构后主流程回归耗时较多，测试人员重复去做重复的校验，效率势必降低，而且难以保证每次执行的结果都相同。</a:t>
            </a:r>
            <a:endParaRPr lang="en-US" altLang="zh-CN" sz="2800" dirty="0" smtClean="0"/>
          </a:p>
          <a:p>
            <a:r>
              <a:rPr lang="zh-CN" altLang="en-US" sz="2800" dirty="0"/>
              <a:t>不</a:t>
            </a:r>
            <a:r>
              <a:rPr lang="zh-CN" altLang="en-US" sz="2800" dirty="0" smtClean="0"/>
              <a:t>是总结的总结：开展自动化测试可以有效</a:t>
            </a:r>
            <a:r>
              <a:rPr lang="zh-CN" altLang="en-US" sz="2800" dirty="0"/>
              <a:t>地</a:t>
            </a:r>
            <a:r>
              <a:rPr lang="zh-CN" altLang="en-US" sz="2800" dirty="0" smtClean="0"/>
              <a:t>解决上述问题。</a:t>
            </a:r>
            <a:endParaRPr lang="zh-CN" altLang="en-US" sz="2800" dirty="0"/>
          </a:p>
          <a:p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040642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自动</a:t>
            </a:r>
            <a:r>
              <a:rPr lang="zh-CN" altLang="en-US" dirty="0" smtClean="0"/>
              <a:t>化测试的优缺点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/>
          </p:nvPr>
        </p:nvGraphicFramePr>
        <p:xfrm>
          <a:off x="914400" y="1731963"/>
          <a:ext cx="10353158" cy="4133816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5176579"/>
                <a:gridCol w="5176579"/>
              </a:tblGrid>
              <a:tr h="54057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/>
                        <a:t>优点</a:t>
                      </a:r>
                      <a:endParaRPr lang="zh-CN" altLang="en-US" sz="2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/>
                        <a:t>缺点</a:t>
                      </a:r>
                      <a:endParaRPr lang="zh-CN" altLang="en-US" sz="2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98575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 dirty="0" smtClean="0"/>
                        <a:t>缩短测试执行周期</a:t>
                      </a:r>
                      <a:endParaRPr lang="en-US" altLang="zh-CN" sz="2800" dirty="0" smtClean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 dirty="0" smtClean="0"/>
                        <a:t>难开展，需要多方配合，对技术的要求较高</a:t>
                      </a:r>
                      <a:endParaRPr lang="zh-CN" altLang="en-US" sz="2800" dirty="0"/>
                    </a:p>
                  </a:txBody>
                  <a:tcPr/>
                </a:tc>
              </a:tr>
              <a:tr h="54057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 dirty="0" smtClean="0"/>
                        <a:t>提高用例的覆盖率</a:t>
                      </a:r>
                      <a:endParaRPr lang="en-US" altLang="zh-CN" sz="2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 dirty="0" smtClean="0"/>
                        <a:t>维护成本较高</a:t>
                      </a:r>
                    </a:p>
                  </a:txBody>
                  <a:tcPr/>
                </a:tc>
              </a:tr>
              <a:tr h="54057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 dirty="0" smtClean="0"/>
                        <a:t>避免人为出错</a:t>
                      </a:r>
                      <a:endParaRPr lang="en-US" altLang="zh-CN" sz="2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 dirty="0" smtClean="0"/>
                        <a:t>很难发现新的问题</a:t>
                      </a:r>
                      <a:endParaRPr lang="en-US" altLang="zh-CN" sz="2800" dirty="0" smtClean="0"/>
                    </a:p>
                  </a:txBody>
                  <a:tcPr/>
                </a:tc>
              </a:tr>
              <a:tr h="54057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 dirty="0" smtClean="0"/>
                        <a:t>为持续集成做准备</a:t>
                      </a:r>
                      <a:endParaRPr lang="en-US" altLang="zh-CN" sz="2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 dirty="0" smtClean="0"/>
                        <a:t>不能取代手工测试</a:t>
                      </a:r>
                      <a:endParaRPr lang="en-US" altLang="zh-CN" sz="2800" dirty="0" smtClean="0"/>
                    </a:p>
                  </a:txBody>
                  <a:tcPr/>
                </a:tc>
              </a:tr>
              <a:tr h="98575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 dirty="0" smtClean="0"/>
                        <a:t>解放重复的人力活动，使人能做更有意义的测试</a:t>
                      </a:r>
                      <a:endParaRPr lang="en-US" altLang="zh-CN" sz="2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 dirty="0" smtClean="0"/>
                        <a:t>手工测试比自动化测试发现的</a:t>
                      </a:r>
                      <a:r>
                        <a:rPr lang="en-US" altLang="zh-CN" sz="2800" dirty="0" smtClean="0"/>
                        <a:t>bug</a:t>
                      </a:r>
                      <a:r>
                        <a:rPr lang="zh-CN" altLang="en-US" sz="2800" dirty="0" smtClean="0"/>
                        <a:t>要多</a:t>
                      </a:r>
                      <a:endParaRPr lang="en-US" altLang="zh-CN" sz="280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3539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04067" y="453958"/>
            <a:ext cx="10353762" cy="970450"/>
          </a:xfrm>
        </p:spPr>
        <p:txBody>
          <a:bodyPr/>
          <a:lstStyle/>
          <a:p>
            <a:r>
              <a:rPr lang="zh-CN" altLang="en-US" dirty="0"/>
              <a:t>手</a:t>
            </a:r>
            <a:r>
              <a:rPr lang="zh-CN" altLang="en-US" dirty="0" smtClean="0"/>
              <a:t>工   </a:t>
            </a:r>
            <a:r>
              <a:rPr lang="en-US" altLang="zh-CN" smtClean="0"/>
              <a:t>VS   </a:t>
            </a:r>
            <a:r>
              <a:rPr lang="zh-CN" altLang="en-US" smtClean="0"/>
              <a:t>自</a:t>
            </a:r>
            <a:r>
              <a:rPr lang="zh-CN" altLang="en-US"/>
              <a:t>动化 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/>
          </p:nvPr>
        </p:nvGraphicFramePr>
        <p:xfrm>
          <a:off x="622569" y="1535581"/>
          <a:ext cx="10933890" cy="4802718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5680954"/>
                <a:gridCol w="5252936"/>
              </a:tblGrid>
              <a:tr h="53399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/>
                        <a:t>手工</a:t>
                      </a:r>
                      <a:endParaRPr lang="zh-CN" altLang="en-US" sz="2800" dirty="0"/>
                    </a:p>
                  </a:txBody>
                  <a:tcPr marL="90032" marR="900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/>
                        <a:t>自动化</a:t>
                      </a:r>
                      <a:endParaRPr lang="zh-CN" altLang="en-US" sz="2800" dirty="0"/>
                    </a:p>
                  </a:txBody>
                  <a:tcPr marL="90032" marR="900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24985">
                <a:tc>
                  <a:txBody>
                    <a:bodyPr/>
                    <a:lstStyle/>
                    <a:p>
                      <a:r>
                        <a:rPr lang="zh-CN" altLang="en-US" sz="2800" dirty="0" smtClean="0"/>
                        <a:t>执行过程中对数据的结果存在怀疑</a:t>
                      </a:r>
                      <a:endParaRPr lang="zh-CN" altLang="en-US" sz="2800" dirty="0"/>
                    </a:p>
                  </a:txBody>
                  <a:tcPr marL="90032" marR="900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800" dirty="0" smtClean="0"/>
                        <a:t>数据准确性，结果已在设计</a:t>
                      </a:r>
                      <a:endParaRPr lang="zh-CN" altLang="en-US" sz="2800" dirty="0"/>
                    </a:p>
                  </a:txBody>
                  <a:tcPr marL="90032" marR="900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33996">
                <a:tc>
                  <a:txBody>
                    <a:bodyPr/>
                    <a:lstStyle/>
                    <a:p>
                      <a:r>
                        <a:rPr lang="zh-CN" altLang="en-US" sz="2800" dirty="0" smtClean="0"/>
                        <a:t>用例覆盖率不全</a:t>
                      </a:r>
                      <a:endParaRPr lang="zh-CN" altLang="en-US" sz="2800" dirty="0"/>
                    </a:p>
                  </a:txBody>
                  <a:tcPr marL="90032" marR="900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800" dirty="0" smtClean="0"/>
                        <a:t>每次开发代码提交自动全覆盖</a:t>
                      </a:r>
                      <a:endParaRPr lang="zh-CN" altLang="en-US" sz="2800" dirty="0"/>
                    </a:p>
                  </a:txBody>
                  <a:tcPr marL="90032" marR="900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33996">
                <a:tc>
                  <a:txBody>
                    <a:bodyPr/>
                    <a:lstStyle/>
                    <a:p>
                      <a:r>
                        <a:rPr lang="zh-CN" altLang="en-US" sz="2800" dirty="0" smtClean="0"/>
                        <a:t>回归时间较长</a:t>
                      </a:r>
                      <a:endParaRPr lang="zh-CN" altLang="en-US" sz="2800" dirty="0"/>
                    </a:p>
                  </a:txBody>
                  <a:tcPr marL="90032" marR="900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800" dirty="0" smtClean="0"/>
                        <a:t>回归时间短，基本可以不考虑</a:t>
                      </a:r>
                      <a:endParaRPr lang="en-US" altLang="zh-CN" sz="2800" dirty="0" smtClean="0"/>
                    </a:p>
                  </a:txBody>
                  <a:tcPr marL="90032" marR="900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33996">
                <a:tc>
                  <a:txBody>
                    <a:bodyPr/>
                    <a:lstStyle/>
                    <a:p>
                      <a:r>
                        <a:rPr lang="zh-CN" altLang="en-US" sz="2800" dirty="0" smtClean="0"/>
                        <a:t>多用户并发难以模拟</a:t>
                      </a:r>
                      <a:endParaRPr lang="zh-CN" altLang="en-US" sz="2800" dirty="0"/>
                    </a:p>
                  </a:txBody>
                  <a:tcPr marL="90032" marR="900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800" dirty="0" smtClean="0"/>
                        <a:t>指定多个设备同时并发</a:t>
                      </a:r>
                      <a:endParaRPr lang="en-US" altLang="zh-CN" sz="2800" dirty="0" smtClean="0"/>
                    </a:p>
                  </a:txBody>
                  <a:tcPr marL="90032" marR="900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73757">
                <a:tc>
                  <a:txBody>
                    <a:bodyPr/>
                    <a:lstStyle/>
                    <a:p>
                      <a:r>
                        <a:rPr lang="zh-CN" altLang="en-US" sz="2800" dirty="0" smtClean="0"/>
                        <a:t>多次执行，其中某一次结果可能与其它不同</a:t>
                      </a:r>
                      <a:endParaRPr lang="zh-CN" altLang="en-US" sz="2800" dirty="0"/>
                    </a:p>
                  </a:txBody>
                  <a:tcPr marL="90032" marR="900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800" dirty="0" smtClean="0"/>
                        <a:t>一致性、可重复性</a:t>
                      </a:r>
                      <a:endParaRPr lang="en-US" altLang="zh-CN" sz="2800" dirty="0" smtClean="0"/>
                    </a:p>
                  </a:txBody>
                  <a:tcPr marL="90032" marR="900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33996">
                <a:tc>
                  <a:txBody>
                    <a:bodyPr/>
                    <a:lstStyle/>
                    <a:p>
                      <a:r>
                        <a:rPr lang="zh-CN" altLang="en-US" sz="2800" dirty="0" smtClean="0"/>
                        <a:t>兼容性测试</a:t>
                      </a:r>
                      <a:endParaRPr lang="zh-CN" altLang="en-US" sz="2800" dirty="0"/>
                    </a:p>
                  </a:txBody>
                  <a:tcPr marL="90032" marR="900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800" dirty="0" smtClean="0"/>
                        <a:t>相同脚本、不同配置、不同环境</a:t>
                      </a:r>
                      <a:endParaRPr lang="en-US" altLang="zh-CN" sz="2800" dirty="0" smtClean="0"/>
                    </a:p>
                  </a:txBody>
                  <a:tcPr marL="90032" marR="900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33996">
                <a:tc>
                  <a:txBody>
                    <a:bodyPr/>
                    <a:lstStyle/>
                    <a:p>
                      <a:r>
                        <a:rPr lang="zh-CN" altLang="en-US" sz="2800" dirty="0" smtClean="0"/>
                        <a:t>测试复用性难</a:t>
                      </a:r>
                      <a:endParaRPr lang="zh-CN" altLang="en-US" sz="2800" dirty="0"/>
                    </a:p>
                  </a:txBody>
                  <a:tcPr marL="90032" marR="900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800" dirty="0" smtClean="0"/>
                        <a:t>代码相对于文字，其复用性更强</a:t>
                      </a:r>
                      <a:endParaRPr lang="en-US" altLang="zh-CN" sz="2800" dirty="0" smtClean="0"/>
                    </a:p>
                  </a:txBody>
                  <a:tcPr marL="90032" marR="900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1292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为什么自动化测试难开展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580802"/>
          </a:xfrm>
        </p:spPr>
        <p:txBody>
          <a:bodyPr>
            <a:noAutofit/>
          </a:bodyPr>
          <a:lstStyle/>
          <a:p>
            <a:r>
              <a:rPr lang="zh-CN" altLang="en-US" sz="2800" dirty="0" smtClean="0"/>
              <a:t>测试人员对编程缺乏经</a:t>
            </a:r>
            <a:r>
              <a:rPr lang="zh-CN" altLang="en-US" sz="2800" dirty="0"/>
              <a:t>验</a:t>
            </a:r>
            <a:endParaRPr lang="en-US" altLang="zh-CN" sz="2800" dirty="0" smtClean="0"/>
          </a:p>
          <a:p>
            <a:r>
              <a:rPr lang="zh-CN" altLang="en-US" sz="2800" dirty="0" smtClean="0"/>
              <a:t>开发人员对测试缺乏兴 趣 </a:t>
            </a:r>
            <a:endParaRPr lang="en-US" altLang="zh-CN" sz="2800" dirty="0" smtClean="0"/>
          </a:p>
          <a:p>
            <a:r>
              <a:rPr lang="zh-CN" altLang="en-US" sz="2800" dirty="0" smtClean="0"/>
              <a:t>自动化团队对领域知识缺乏深入了解 </a:t>
            </a:r>
            <a:endParaRPr lang="en-US" altLang="zh-CN" sz="2800" dirty="0" smtClean="0"/>
          </a:p>
          <a:p>
            <a:r>
              <a:rPr lang="zh-CN" altLang="en-US" sz="2800" dirty="0"/>
              <a:t>组织上的支</a:t>
            </a:r>
            <a:r>
              <a:rPr lang="zh-CN" altLang="en-US" sz="2800" dirty="0" smtClean="0"/>
              <a:t>持</a:t>
            </a:r>
            <a:endParaRPr lang="en-US" altLang="zh-CN" sz="2800" dirty="0" smtClean="0"/>
          </a:p>
          <a:p>
            <a:r>
              <a:rPr lang="zh-CN" altLang="en-US" sz="2800" dirty="0" smtClean="0"/>
              <a:t>产品缺乏可测性 </a:t>
            </a:r>
            <a:endParaRPr lang="en-US" altLang="zh-CN" sz="2800" dirty="0" smtClean="0"/>
          </a:p>
          <a:p>
            <a:r>
              <a:rPr lang="zh-CN" altLang="en-US" sz="2800" dirty="0" smtClean="0"/>
              <a:t>接口经常改变 </a:t>
            </a:r>
            <a:endParaRPr lang="en-US" altLang="zh-CN" sz="2800" dirty="0" smtClean="0"/>
          </a:p>
          <a:p>
            <a:r>
              <a:rPr lang="zh-CN" altLang="en-US" sz="2800" b="1" dirty="0" smtClean="0"/>
              <a:t>我们太忙了 </a:t>
            </a:r>
            <a:endParaRPr lang="en-US" altLang="zh-CN" sz="2800" b="1" dirty="0" smtClean="0">
              <a:solidFill>
                <a:srgbClr val="FF0000"/>
              </a:solidFill>
            </a:endParaRPr>
          </a:p>
          <a:p>
            <a:r>
              <a:rPr lang="en-US" altLang="zh-CN" sz="2800" dirty="0" smtClean="0"/>
              <a:t>……</a:t>
            </a:r>
            <a:endParaRPr lang="zh-CN" altLang="en-US" sz="2800" dirty="0"/>
          </a:p>
        </p:txBody>
      </p:sp>
      <p:sp>
        <p:nvSpPr>
          <p:cNvPr id="4" name="文本框 3"/>
          <p:cNvSpPr txBox="1"/>
          <p:nvPr/>
        </p:nvSpPr>
        <p:spPr>
          <a:xfrm>
            <a:off x="3785220" y="5360259"/>
            <a:ext cx="5155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对，我们真的很忙。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zh-CN" altLang="en-US" dirty="0">
                <a:solidFill>
                  <a:srgbClr val="FF0000"/>
                </a:solidFill>
              </a:rPr>
              <a:t>忙着做重复低效的事情？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83897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</a:t>
            </a:r>
            <a:r>
              <a:rPr lang="zh-CN" altLang="en-US" dirty="0" smtClean="0"/>
              <a:t>么样的项目适合做自动化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/>
              <a:t>增量式开发、持续集成</a:t>
            </a:r>
            <a:endParaRPr lang="en-US" altLang="zh-CN" sz="2800" dirty="0" smtClean="0"/>
          </a:p>
          <a:p>
            <a:r>
              <a:rPr lang="zh-CN" altLang="en-US" sz="2800" dirty="0" smtClean="0"/>
              <a:t>能够自动编译、自动发布</a:t>
            </a:r>
            <a:endParaRPr lang="en-US" altLang="zh-CN" sz="2800" dirty="0" smtClean="0"/>
          </a:p>
          <a:p>
            <a:r>
              <a:rPr lang="zh-CN" altLang="en-US" sz="2800" dirty="0" smtClean="0"/>
              <a:t>需要频繁地运行测试</a:t>
            </a:r>
            <a:endParaRPr lang="en-US" altLang="zh-CN" sz="2800" dirty="0" smtClean="0"/>
          </a:p>
          <a:p>
            <a:r>
              <a:rPr lang="zh-CN" altLang="en-US" sz="2800" dirty="0" smtClean="0"/>
              <a:t>对质量、覆盖率要求高</a:t>
            </a:r>
            <a:endParaRPr lang="en-US" altLang="zh-CN" sz="2800" dirty="0" smtClean="0"/>
          </a:p>
          <a:p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47912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自动化最终应该</a:t>
            </a:r>
            <a:r>
              <a:rPr lang="zh-CN" altLang="en-US" dirty="0"/>
              <a:t>达到</a:t>
            </a:r>
            <a:r>
              <a:rPr lang="zh-CN" altLang="en-US" dirty="0" smtClean="0"/>
              <a:t>什么样的效果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可持</a:t>
            </a:r>
            <a:r>
              <a:rPr lang="zh-CN" altLang="en-US" sz="2800" dirty="0" smtClean="0"/>
              <a:t>续集成、功能测试自动化、压力测试自动化、性能测试数据采集</a:t>
            </a:r>
            <a:endParaRPr lang="en-US" altLang="zh-CN" sz="2800" dirty="0" smtClean="0"/>
          </a:p>
          <a:p>
            <a:r>
              <a:rPr lang="zh-CN" altLang="en-US" sz="2800" dirty="0"/>
              <a:t>实</a:t>
            </a:r>
            <a:r>
              <a:rPr lang="zh-CN" altLang="en-US" sz="2800" dirty="0" smtClean="0"/>
              <a:t>时监控系统运行状况，并在发生错误时能及时通知相应人员</a:t>
            </a:r>
            <a:endParaRPr lang="en-US" altLang="zh-CN" sz="2800" dirty="0" smtClean="0"/>
          </a:p>
          <a:p>
            <a:r>
              <a:rPr lang="zh-CN" altLang="en-US" sz="2800" dirty="0" smtClean="0"/>
              <a:t>可制定自动发送测试报告</a:t>
            </a:r>
            <a:r>
              <a:rPr lang="zh-CN" altLang="en-US" sz="2800" smtClean="0"/>
              <a:t>的</a:t>
            </a:r>
            <a:r>
              <a:rPr lang="zh-CN" altLang="en-US" sz="2800" smtClean="0"/>
              <a:t>方式</a:t>
            </a:r>
            <a:endParaRPr lang="en-US" altLang="zh-CN" sz="2800" dirty="0" smtClean="0"/>
          </a:p>
          <a:p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3505183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我所接触过的自动化工具</a:t>
            </a:r>
            <a:r>
              <a:rPr lang="en-US" altLang="zh-CN" dirty="0" smtClean="0"/>
              <a:t>(</a:t>
            </a:r>
            <a:r>
              <a:rPr lang="en-US" altLang="zh-CN" dirty="0"/>
              <a:t>PC</a:t>
            </a:r>
            <a:r>
              <a:rPr lang="zh-CN" altLang="en-US" dirty="0"/>
              <a:t>客户端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Selenium2</a:t>
            </a:r>
          </a:p>
          <a:p>
            <a:r>
              <a:rPr lang="en-US" altLang="zh-CN" dirty="0" smtClean="0"/>
              <a:t>QTP</a:t>
            </a:r>
          </a:p>
          <a:p>
            <a:r>
              <a:rPr lang="en-US" altLang="zh-CN" dirty="0" err="1" smtClean="0"/>
              <a:t>AutoIt</a:t>
            </a:r>
            <a:endParaRPr lang="en-US" altLang="zh-CN" dirty="0" smtClean="0"/>
          </a:p>
          <a:p>
            <a:r>
              <a:rPr lang="en-US" altLang="zh-CN" dirty="0" err="1" smtClean="0"/>
              <a:t>RobotFramework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681084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</TotalTime>
  <Words>733</Words>
  <Application>Microsoft Office PowerPoint</Application>
  <PresentationFormat>宽屏</PresentationFormat>
  <Paragraphs>145</Paragraphs>
  <Slides>17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3" baseType="lpstr">
      <vt:lpstr>宋体</vt:lpstr>
      <vt:lpstr>Arial</vt:lpstr>
      <vt:lpstr>Calibri</vt:lpstr>
      <vt:lpstr>Calibri Light</vt:lpstr>
      <vt:lpstr>Wingdings</vt:lpstr>
      <vt:lpstr>Office Theme</vt:lpstr>
      <vt:lpstr>自动化测试概念杂谈</vt:lpstr>
      <vt:lpstr>什么是自动化测试</vt:lpstr>
      <vt:lpstr>为什么要使用自动化</vt:lpstr>
      <vt:lpstr>自动化测试的优缺点</vt:lpstr>
      <vt:lpstr>手工   VS   自动化 </vt:lpstr>
      <vt:lpstr>为什么自动化测试难开展</vt:lpstr>
      <vt:lpstr>什么样的项目适合做自动化</vt:lpstr>
      <vt:lpstr>自动化最终应该达到什么样的效果</vt:lpstr>
      <vt:lpstr>我所接触过的自动化工具(PC客户端)</vt:lpstr>
      <vt:lpstr>我所接触过的自动化工具(Android客户端)</vt:lpstr>
      <vt:lpstr>下面是几个主流框架的对比：</vt:lpstr>
      <vt:lpstr>自动化之UI解决方案</vt:lpstr>
      <vt:lpstr>传统方式</vt:lpstr>
      <vt:lpstr>传统方式</vt:lpstr>
      <vt:lpstr>直接编码方式</vt:lpstr>
      <vt:lpstr>直接编码方式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test</dc:creator>
  <cp:lastModifiedBy>test</cp:lastModifiedBy>
  <cp:revision>12</cp:revision>
  <dcterms:created xsi:type="dcterms:W3CDTF">2016-03-21T01:26:20Z</dcterms:created>
  <dcterms:modified xsi:type="dcterms:W3CDTF">2016-03-21T02:12:47Z</dcterms:modified>
</cp:coreProperties>
</file>