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17"/>
  </p:notesMasterIdLst>
  <p:handoutMasterIdLst>
    <p:handoutMasterId r:id="rId18"/>
  </p:handoutMasterIdLst>
  <p:sldIdLst>
    <p:sldId id="256" r:id="rId2"/>
    <p:sldId id="273" r:id="rId3"/>
    <p:sldId id="272" r:id="rId4"/>
    <p:sldId id="259" r:id="rId5"/>
    <p:sldId id="271" r:id="rId6"/>
    <p:sldId id="264" r:id="rId7"/>
    <p:sldId id="262" r:id="rId8"/>
    <p:sldId id="263" r:id="rId9"/>
    <p:sldId id="257" r:id="rId10"/>
    <p:sldId id="269" r:id="rId11"/>
    <p:sldId id="265" r:id="rId12"/>
    <p:sldId id="266" r:id="rId13"/>
    <p:sldId id="267" r:id="rId14"/>
    <p:sldId id="268" r:id="rId15"/>
    <p:sldId id="27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4606" autoAdjust="0"/>
  </p:normalViewPr>
  <p:slideViewPr>
    <p:cSldViewPr snapToGrid="0">
      <p:cViewPr varScale="1">
        <p:scale>
          <a:sx n="98" d="100"/>
          <a:sy n="98" d="100"/>
        </p:scale>
        <p:origin x="10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680335-6696-4241-B3DE-FAC2C677458C}" type="datetimeFigureOut">
              <a:rPr lang="zh-CN" altLang="en-US" smtClean="0"/>
              <a:t>2015/10/15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9F42C7-B54A-4399-A516-80B6C3E5C6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85740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8455A0-4FA9-4B82-9BFF-9A58E0ED4112}" type="datetimeFigureOut">
              <a:rPr lang="zh-CN" altLang="en-US" smtClean="0"/>
              <a:t>2015/10/15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7CB3EA-F7D5-4CEA-998A-EA0CADFFCB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9231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·</a:t>
            </a:r>
            <a:r>
              <a:rPr lang="zh-CN" altLang="en-US" dirty="0" smtClean="0"/>
              <a:t>仿真或线上的时候更多可能只关注功能，忘记了文案或符号。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CB3EA-F7D5-4CEA-998A-EA0CADFFCB6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27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 smtClean="0"/>
              <a:t>根据我的经验，在测试</a:t>
            </a:r>
            <a:r>
              <a:rPr lang="en-US" altLang="zh-CN" dirty="0" smtClean="0"/>
              <a:t>CBMS</a:t>
            </a:r>
            <a:r>
              <a:rPr lang="zh-CN" altLang="en-US" dirty="0" smtClean="0"/>
              <a:t>时每次的金额的用例可能执行结果不一样时，无法肯定，需要多次测试验证。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单独的机器自动会回归，测试、</a:t>
            </a:r>
            <a:r>
              <a:rPr lang="zh-CN" altLang="en-US" dirty="0" smtClean="0"/>
              <a:t>开发只需要</a:t>
            </a:r>
            <a:r>
              <a:rPr lang="zh-CN" altLang="en-US" dirty="0" smtClean="0"/>
              <a:t>看报告即可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执行手工测试困难，或不可能做得测试，（模拟多个用户并发测试）</a:t>
            </a:r>
            <a:endParaRPr lang="en-US" altLang="zh-CN" dirty="0" smtClean="0"/>
          </a:p>
          <a:p>
            <a:pPr marL="228600" indent="-228600">
              <a:buAutoNum type="arabicPeriod"/>
            </a:pPr>
            <a:endParaRPr lang="en-US" altLang="zh-CN" dirty="0" smtClean="0"/>
          </a:p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CB3EA-F7D5-4CEA-998A-EA0CADFFCB6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4296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开发协助开发接口，开发可能本身就很忙。</a:t>
            </a:r>
            <a:endParaRPr lang="en-US" altLang="zh-CN" dirty="0" smtClean="0"/>
          </a:p>
          <a:p>
            <a:r>
              <a:rPr lang="zh-CN" altLang="en-US" dirty="0" smtClean="0"/>
              <a:t>控制环境的影响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独立的测试环境</a:t>
            </a:r>
            <a:endParaRPr lang="en-US" altLang="zh-CN" dirty="0" smtClean="0"/>
          </a:p>
          <a:p>
            <a:r>
              <a:rPr lang="zh-CN" altLang="en-US" dirty="0" smtClean="0"/>
              <a:t>控制端到端的自动化用 例数量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分层自动化测试</a:t>
            </a:r>
            <a:endParaRPr lang="en-US" altLang="zh-CN" dirty="0" smtClean="0"/>
          </a:p>
          <a:p>
            <a:r>
              <a:rPr lang="zh-CN" altLang="en-US" dirty="0" smtClean="0"/>
              <a:t>产品可测性缺乏 </a:t>
            </a:r>
            <a:r>
              <a:rPr lang="en-US" altLang="zh-CN" dirty="0" smtClean="0"/>
              <a:t>:</a:t>
            </a:r>
            <a:r>
              <a:rPr lang="zh-CN" altLang="en-US" dirty="0" smtClean="0"/>
              <a:t>产品设计阶段的时候就没有考虑到自动化。例如：开单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ym typeface="Wingdings" panose="05000000000000000000" pitchFamily="2" charset="2"/>
              </a:rPr>
              <a:t>结束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ym typeface="Wingdings" panose="05000000000000000000" pitchFamily="2" charset="2"/>
              </a:rPr>
              <a:t>开单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CB3EA-F7D5-4CEA-998A-EA0CADFFCB6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1610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http://redmine.gtxh.cn/issues/1727</a:t>
            </a:r>
          </a:p>
          <a:p>
            <a:r>
              <a:rPr lang="en-US" altLang="zh-CN" dirty="0" smtClean="0"/>
              <a:t>Instrumentation</a:t>
            </a:r>
            <a:r>
              <a:rPr lang="zh-CN" altLang="en-US" dirty="0" smtClean="0"/>
              <a:t>：</a:t>
            </a:r>
            <a:r>
              <a:rPr lang="en-US" altLang="zh-CN" dirty="0" smtClean="0"/>
              <a:t>http://developer.android.com/reference/android/app/Instrumentation.html</a:t>
            </a:r>
          </a:p>
          <a:p>
            <a:r>
              <a:rPr lang="en-US" altLang="zh-CN" dirty="0" err="1" smtClean="0"/>
              <a:t>Uiautomator:https</a:t>
            </a:r>
            <a:r>
              <a:rPr lang="en-US" altLang="zh-CN" dirty="0" smtClean="0"/>
              <a:t>://developer.android.com/tools/testing-support-library/index.html</a:t>
            </a:r>
          </a:p>
          <a:p>
            <a:r>
              <a:rPr lang="en-US" altLang="zh-CN" dirty="0" err="1" smtClean="0"/>
              <a:t>Robotium:http</a:t>
            </a:r>
            <a:r>
              <a:rPr lang="en-US" altLang="zh-CN" dirty="0" smtClean="0"/>
              <a:t>://robotium.com/</a:t>
            </a:r>
          </a:p>
          <a:p>
            <a:r>
              <a:rPr lang="en-US" altLang="zh-CN" dirty="0" err="1" smtClean="0"/>
              <a:t>Appium:http</a:t>
            </a:r>
            <a:r>
              <a:rPr lang="en-US" altLang="zh-CN" dirty="0" smtClean="0"/>
              <a:t>://appium.io/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CB3EA-F7D5-4CEA-998A-EA0CADFFCB6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08444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Robotium</a:t>
            </a:r>
            <a:r>
              <a:rPr lang="zh-CN" altLang="en-US" dirty="0" smtClean="0"/>
              <a:t>跨应用：</a:t>
            </a:r>
            <a:r>
              <a:rPr lang="en-US" altLang="zh-CN" dirty="0" smtClean="0"/>
              <a:t>https://github.com/gb112211/Adb-For-Robotium</a:t>
            </a:r>
          </a:p>
          <a:p>
            <a:r>
              <a:rPr lang="en-US" altLang="zh-CN" dirty="0" err="1" smtClean="0"/>
              <a:t>Appium</a:t>
            </a:r>
            <a:r>
              <a:rPr lang="en-US" altLang="zh-CN" dirty="0" smtClean="0"/>
              <a:t> issues</a:t>
            </a:r>
            <a:r>
              <a:rPr lang="zh-CN" altLang="en-US" dirty="0" smtClean="0"/>
              <a:t>：</a:t>
            </a:r>
            <a:r>
              <a:rPr lang="en-US" altLang="zh-CN" dirty="0" smtClean="0"/>
              <a:t>https://github.com/appium/appium/issues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CB3EA-F7D5-4CEA-998A-EA0CADFFCB6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1785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CB3EA-F7D5-4CEA-998A-EA0CADFFCB6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64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CFE40-6189-4F7D-B085-05EFC836DB91}" type="datetimeFigureOut">
              <a:rPr lang="zh-CN" altLang="en-US" smtClean="0"/>
              <a:t>2015/10/15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48B6D-0FEC-4F89-8CCC-918EABDB0B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8938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CFE40-6189-4F7D-B085-05EFC836DB91}" type="datetimeFigureOut">
              <a:rPr lang="zh-CN" altLang="en-US" smtClean="0"/>
              <a:t>2015/10/15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48B6D-0FEC-4F89-8CCC-918EABDB0B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9794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CFE40-6189-4F7D-B085-05EFC836DB91}" type="datetimeFigureOut">
              <a:rPr lang="zh-CN" altLang="en-US" smtClean="0"/>
              <a:t>2015/10/15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48B6D-0FEC-4F89-8CCC-918EABDB0B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20319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CFE40-6189-4F7D-B085-05EFC836DB91}" type="datetimeFigureOut">
              <a:rPr lang="zh-CN" altLang="en-US" smtClean="0"/>
              <a:t>2015/10/15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48B6D-0FEC-4F89-8CCC-918EABDB0B2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074101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CFE40-6189-4F7D-B085-05EFC836DB91}" type="datetimeFigureOut">
              <a:rPr lang="zh-CN" altLang="en-US" smtClean="0"/>
              <a:t>2015/10/15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48B6D-0FEC-4F89-8CCC-918EABDB0B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7516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CFE40-6189-4F7D-B085-05EFC836DB91}" type="datetimeFigureOut">
              <a:rPr lang="zh-CN" altLang="en-US" smtClean="0"/>
              <a:t>2015/10/15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48B6D-0FEC-4F89-8CCC-918EABDB0B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30022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CFE40-6189-4F7D-B085-05EFC836DB91}" type="datetimeFigureOut">
              <a:rPr lang="zh-CN" altLang="en-US" smtClean="0"/>
              <a:t>2015/10/15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48B6D-0FEC-4F89-8CCC-918EABDB0B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77732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CFE40-6189-4F7D-B085-05EFC836DB91}" type="datetimeFigureOut">
              <a:rPr lang="zh-CN" altLang="en-US" smtClean="0"/>
              <a:t>2015/10/15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48B6D-0FEC-4F89-8CCC-918EABDB0B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68568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CFE40-6189-4F7D-B085-05EFC836DB91}" type="datetimeFigureOut">
              <a:rPr lang="zh-CN" altLang="en-US" smtClean="0"/>
              <a:t>2015/10/15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48B6D-0FEC-4F89-8CCC-918EABDB0B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955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CFE40-6189-4F7D-B085-05EFC836DB91}" type="datetimeFigureOut">
              <a:rPr lang="zh-CN" altLang="en-US" smtClean="0"/>
              <a:t>2015/10/15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48B6D-0FEC-4F89-8CCC-918EABDB0B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033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CFE40-6189-4F7D-B085-05EFC836DB91}" type="datetimeFigureOut">
              <a:rPr lang="zh-CN" altLang="en-US" smtClean="0"/>
              <a:t>2015/10/15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48B6D-0FEC-4F89-8CCC-918EABDB0B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632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CFE40-6189-4F7D-B085-05EFC836DB91}" type="datetimeFigureOut">
              <a:rPr lang="zh-CN" altLang="en-US" smtClean="0"/>
              <a:t>2015/10/15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48B6D-0FEC-4F89-8CCC-918EABDB0B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1981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CFE40-6189-4F7D-B085-05EFC836DB91}" type="datetimeFigureOut">
              <a:rPr lang="zh-CN" altLang="en-US" smtClean="0"/>
              <a:t>2015/10/15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48B6D-0FEC-4F89-8CCC-918EABDB0B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07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CFE40-6189-4F7D-B085-05EFC836DB91}" type="datetimeFigureOut">
              <a:rPr lang="zh-CN" altLang="en-US" smtClean="0"/>
              <a:t>2015/10/15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48B6D-0FEC-4F89-8CCC-918EABDB0B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97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CFE40-6189-4F7D-B085-05EFC836DB91}" type="datetimeFigureOut">
              <a:rPr lang="zh-CN" altLang="en-US" smtClean="0"/>
              <a:t>2015/10/15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48B6D-0FEC-4F89-8CCC-918EABDB0B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467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CFE40-6189-4F7D-B085-05EFC836DB91}" type="datetimeFigureOut">
              <a:rPr lang="zh-CN" altLang="en-US" smtClean="0"/>
              <a:t>2015/10/15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48B6D-0FEC-4F89-8CCC-918EABDB0B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3678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CFE40-6189-4F7D-B085-05EFC836DB91}" type="datetimeFigureOut">
              <a:rPr lang="zh-CN" altLang="en-US" smtClean="0"/>
              <a:t>2015/10/15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48B6D-0FEC-4F89-8CCC-918EABDB0B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587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B6CFE40-6189-4F7D-B085-05EFC836DB91}" type="datetimeFigureOut">
              <a:rPr lang="zh-CN" altLang="en-US" smtClean="0"/>
              <a:t>2015/10/15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5048B6D-0FEC-4F89-8CCC-918EABDB0B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69907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gtxh.cn:8080/xwiki/bin/view/QA/UIAutomator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自动化测试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615687"/>
          </a:xfrm>
        </p:spPr>
        <p:txBody>
          <a:bodyPr>
            <a:noAutofit/>
          </a:bodyPr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自动化测试之</a:t>
            </a:r>
            <a:r>
              <a:rPr lang="en-US" altLang="zh-CN" dirty="0" err="1" smtClean="0"/>
              <a:t>Robotium</a:t>
            </a:r>
            <a:r>
              <a:rPr lang="en-US" altLang="zh-CN" dirty="0" smtClean="0"/>
              <a:t>(</a:t>
            </a:r>
            <a:r>
              <a:rPr lang="zh-CN" altLang="en-US" dirty="0" smtClean="0"/>
              <a:t>一</a:t>
            </a:r>
            <a:r>
              <a:rPr lang="en-US" altLang="zh-CN" dirty="0" smtClean="0"/>
              <a:t>)</a:t>
            </a:r>
          </a:p>
          <a:p>
            <a:pPr algn="r"/>
            <a:r>
              <a:rPr lang="zh-CN" altLang="en-US" dirty="0"/>
              <a:t>单东东</a:t>
            </a:r>
            <a:endParaRPr lang="en-US" altLang="zh-CN" dirty="0" smtClean="0"/>
          </a:p>
          <a:p>
            <a:pPr algn="r"/>
            <a:r>
              <a:rPr lang="en-US" altLang="zh-CN" dirty="0" smtClean="0"/>
              <a:t>2015-09-20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927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8424" y="317770"/>
            <a:ext cx="10353762" cy="970450"/>
          </a:xfrm>
        </p:spPr>
        <p:txBody>
          <a:bodyPr/>
          <a:lstStyle/>
          <a:p>
            <a:r>
              <a:rPr lang="zh-CN" altLang="en-US" dirty="0" smtClean="0"/>
              <a:t>下面是几个主流框架的对比：</a:t>
            </a:r>
            <a:endParaRPr lang="zh-CN" altLang="en-US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4274486"/>
              </p:ext>
            </p:extLst>
          </p:nvPr>
        </p:nvGraphicFramePr>
        <p:xfrm>
          <a:off x="686961" y="1410943"/>
          <a:ext cx="10415226" cy="466884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324624"/>
                <a:gridCol w="990101"/>
                <a:gridCol w="1107948"/>
                <a:gridCol w="1416247"/>
                <a:gridCol w="1416247"/>
                <a:gridCol w="1999540"/>
                <a:gridCol w="1160519"/>
              </a:tblGrid>
              <a:tr h="657447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 smtClean="0"/>
                        <a:t>框架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 smtClean="0"/>
                        <a:t>语言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 smtClean="0"/>
                        <a:t>跨应用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 err="1" smtClean="0"/>
                        <a:t>WebView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 smtClean="0"/>
                        <a:t>兼容性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 smtClean="0"/>
                        <a:t>优点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 smtClean="0"/>
                        <a:t>不足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63461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 smtClean="0"/>
                        <a:t>Instrumentation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 smtClean="0"/>
                        <a:t>Java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 smtClean="0"/>
                        <a:t>不支持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 smtClean="0"/>
                        <a:t>支持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 smtClean="0"/>
                        <a:t>所有版本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 smtClean="0"/>
                        <a:t>Google</a:t>
                      </a:r>
                      <a:r>
                        <a:rPr lang="zh-CN" altLang="en-US" sz="2400" dirty="0" smtClean="0"/>
                        <a:t>原生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 smtClean="0"/>
                        <a:t>需要编写的代码太多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5978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 err="1" smtClean="0"/>
                        <a:t>Robotium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 smtClean="0"/>
                        <a:t>Java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 smtClean="0"/>
                        <a:t>不支持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 smtClean="0"/>
                        <a:t>支持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 smtClean="0"/>
                        <a:t>所有版本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 smtClean="0"/>
                        <a:t>提供的</a:t>
                      </a:r>
                      <a:r>
                        <a:rPr lang="en-US" altLang="zh-CN" sz="2400" dirty="0" smtClean="0"/>
                        <a:t>API</a:t>
                      </a:r>
                      <a:r>
                        <a:rPr lang="zh-CN" altLang="en-US" sz="2400" dirty="0" smtClean="0"/>
                        <a:t>强大、可扩展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 smtClean="0"/>
                        <a:t>需要源码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5978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 err="1" smtClean="0"/>
                        <a:t>UiAutomator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 smtClean="0"/>
                        <a:t>Java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 smtClean="0"/>
                        <a:t>支持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 smtClean="0"/>
                        <a:t>不支持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 smtClean="0"/>
                        <a:t>Android4.1+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 smtClean="0"/>
                        <a:t>API</a:t>
                      </a:r>
                      <a:r>
                        <a:rPr lang="zh-CN" altLang="en-US" sz="2400" dirty="0" smtClean="0"/>
                        <a:t>简单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 smtClean="0"/>
                        <a:t>版本限制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5978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 err="1" smtClean="0"/>
                        <a:t>Appium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 smtClean="0"/>
                        <a:t>任意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 smtClean="0"/>
                        <a:t>支持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 smtClean="0"/>
                        <a:t>支持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 smtClean="0"/>
                        <a:t>Android2.3+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 smtClean="0"/>
                        <a:t>跨平台</a:t>
                      </a:r>
                      <a:r>
                        <a:rPr lang="en-US" altLang="zh-CN" sz="2400" dirty="0" err="1" smtClean="0"/>
                        <a:t>Android+IOS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 smtClean="0"/>
                        <a:t>不太稳定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6652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Instrumentation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Android</a:t>
            </a:r>
            <a:r>
              <a:rPr lang="zh-CN" altLang="en-US" sz="2800" dirty="0" smtClean="0"/>
              <a:t>测试环境的核心是一个</a:t>
            </a:r>
            <a:r>
              <a:rPr lang="en-US" altLang="zh-CN" sz="2800" dirty="0" smtClean="0"/>
              <a:t>Instrumentation</a:t>
            </a:r>
            <a:r>
              <a:rPr lang="zh-CN" altLang="en-US" sz="2800" dirty="0" smtClean="0"/>
              <a:t>框架，在这个框架下，你的测试应用程序可以精确控制应用程序。 </a:t>
            </a:r>
            <a:r>
              <a:rPr lang="en-US" altLang="zh-CN" sz="2800" dirty="0" smtClean="0"/>
              <a:t>Instrumentation</a:t>
            </a:r>
            <a:r>
              <a:rPr lang="zh-CN" altLang="en-US" sz="2800" dirty="0" smtClean="0"/>
              <a:t>框架通过将主程序和测试程序运行在同一个</a:t>
            </a:r>
            <a:r>
              <a:rPr lang="zh-CN" altLang="en-US" sz="2800" dirty="0"/>
              <a:t>进</a:t>
            </a:r>
            <a:r>
              <a:rPr lang="zh-CN" altLang="en-US" sz="2800" dirty="0" smtClean="0"/>
              <a:t>程</a:t>
            </a:r>
            <a:r>
              <a:rPr lang="zh-CN" altLang="en-US" sz="2800" dirty="0"/>
              <a:t>中</a:t>
            </a:r>
            <a:r>
              <a:rPr lang="zh-CN" altLang="en-US" sz="2800" dirty="0" smtClean="0"/>
              <a:t>来实现控制应用程序的功能。</a:t>
            </a:r>
            <a:endParaRPr lang="en-US" altLang="zh-CN" sz="2800" dirty="0" smtClean="0"/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6963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Android Instrumentation </a:t>
            </a:r>
            <a:r>
              <a:rPr lang="zh-CN" altLang="en-US" dirty="0"/>
              <a:t>测试用例流程</a:t>
            </a:r>
            <a:br>
              <a:rPr lang="zh-CN" altLang="en-US" dirty="0"/>
            </a:b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6786" y="1580050"/>
            <a:ext cx="7878707" cy="477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073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Instrumentation</a:t>
            </a:r>
            <a:r>
              <a:rPr lang="zh-CN" altLang="en-US" sz="2800" dirty="0" smtClean="0"/>
              <a:t>如何实现控件点击：</a:t>
            </a:r>
            <a:r>
              <a:rPr lang="en-US" altLang="zh-CN" sz="2800" dirty="0" err="1" smtClean="0"/>
              <a:t>instrumentationtest</a:t>
            </a:r>
            <a:endParaRPr lang="en-US" altLang="zh-CN" sz="2800" dirty="0"/>
          </a:p>
          <a:p>
            <a:r>
              <a:rPr lang="en-US" altLang="zh-CN" sz="2800" dirty="0" err="1" smtClean="0"/>
              <a:t>Robotiuim</a:t>
            </a:r>
            <a:r>
              <a:rPr lang="zh-CN" altLang="en-US" sz="2800" dirty="0" smtClean="0"/>
              <a:t>是如何实现点击的？ </a:t>
            </a:r>
            <a:r>
              <a:rPr lang="en-US" altLang="zh-CN" sz="2800" dirty="0" err="1" smtClean="0"/>
              <a:t>Androidcalculator</a:t>
            </a:r>
            <a:endParaRPr lang="en-US" altLang="zh-CN" sz="2800" dirty="0" smtClean="0"/>
          </a:p>
          <a:p>
            <a:r>
              <a:rPr lang="zh-CN" altLang="en-US" sz="2800" dirty="0"/>
              <a:t>完</a:t>
            </a:r>
            <a:r>
              <a:rPr lang="zh-CN" altLang="en-US" sz="2800" dirty="0" smtClean="0"/>
              <a:t>整的持续集成</a:t>
            </a:r>
            <a:r>
              <a:rPr lang="en-US" altLang="zh-CN" sz="2800" dirty="0" smtClean="0"/>
              <a:t>Demo: </a:t>
            </a:r>
            <a:r>
              <a:rPr lang="en-US" altLang="zh-CN" sz="2800" dirty="0" err="1" smtClean="0"/>
              <a:t>Robotium+AndroidJunitReport+Jenkins</a:t>
            </a:r>
            <a:r>
              <a:rPr lang="zh-CN" altLang="en-US" sz="2800" dirty="0"/>
              <a:t> </a:t>
            </a:r>
            <a:r>
              <a:rPr lang="zh-CN" altLang="en-US" sz="2800" dirty="0" smtClean="0"/>
              <a:t>实现无人值守的自动化编译、打包、测试、报告</a:t>
            </a:r>
            <a:endParaRPr lang="en-US" altLang="zh-CN" sz="2800" dirty="0" smtClean="0"/>
          </a:p>
          <a:p>
            <a:pPr lvl="2"/>
            <a:r>
              <a:rPr lang="zh-CN" altLang="en-US" sz="2600" dirty="0"/>
              <a:t>错</a:t>
            </a:r>
            <a:r>
              <a:rPr lang="zh-CN" altLang="en-US" sz="2600" dirty="0" smtClean="0"/>
              <a:t>误截图演示：</a:t>
            </a:r>
            <a:r>
              <a:rPr lang="en-US" altLang="zh-CN" sz="2600" dirty="0" smtClean="0"/>
              <a:t>Login_3.java</a:t>
            </a:r>
            <a:endParaRPr lang="en-US" altLang="zh-CN" sz="2600" dirty="0"/>
          </a:p>
          <a:p>
            <a:r>
              <a:rPr lang="zh-CN" altLang="en-US" sz="2800" dirty="0" smtClean="0"/>
              <a:t>迭代版</a:t>
            </a:r>
            <a:r>
              <a:rPr lang="en-US" altLang="zh-CN" sz="2800" dirty="0" smtClean="0"/>
              <a:t>Demo</a:t>
            </a:r>
            <a:r>
              <a:rPr lang="zh-CN" altLang="en-US" sz="2800" dirty="0" smtClean="0"/>
              <a:t>：</a:t>
            </a:r>
            <a:r>
              <a:rPr lang="en-US" altLang="zh-CN" sz="2800" dirty="0" smtClean="0"/>
              <a:t>CBMS</a:t>
            </a:r>
            <a:r>
              <a:rPr lang="zh-CN" altLang="en-US" sz="2800" dirty="0"/>
              <a:t>登</a:t>
            </a:r>
            <a:r>
              <a:rPr lang="zh-CN" altLang="en-US" sz="2800" dirty="0" smtClean="0"/>
              <a:t>录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2957625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目前主流的开源自动化框架从内核上主要分两大派系：基于</a:t>
            </a:r>
            <a:r>
              <a:rPr lang="en-US" altLang="zh-CN" sz="2800" dirty="0" smtClean="0"/>
              <a:t>Instrumentation</a:t>
            </a:r>
            <a:r>
              <a:rPr lang="zh-CN" altLang="en-US" sz="2800" dirty="0" smtClean="0"/>
              <a:t>的和基于</a:t>
            </a:r>
            <a:r>
              <a:rPr lang="en-US" altLang="zh-CN" sz="2800" dirty="0" err="1" smtClean="0"/>
              <a:t>Uiautomator</a:t>
            </a:r>
            <a:r>
              <a:rPr lang="zh-CN" altLang="en-US" sz="2800" dirty="0" smtClean="0"/>
              <a:t>的。也就是说如果</a:t>
            </a:r>
            <a:r>
              <a:rPr lang="en-US" altLang="zh-CN" sz="2800" dirty="0" smtClean="0"/>
              <a:t>Google</a:t>
            </a:r>
            <a:r>
              <a:rPr lang="zh-CN" altLang="en-US" sz="2800" dirty="0" smtClean="0"/>
              <a:t>大神没</a:t>
            </a:r>
            <a:r>
              <a:rPr lang="zh-CN" altLang="en-US" sz="2800" dirty="0"/>
              <a:t>开放</a:t>
            </a:r>
            <a:r>
              <a:rPr lang="zh-CN" altLang="en-US" sz="2800" dirty="0" smtClean="0"/>
              <a:t>接口，大家都没得玩。而</a:t>
            </a:r>
            <a:r>
              <a:rPr lang="en-US" altLang="zh-CN" sz="2800" dirty="0" err="1" smtClean="0"/>
              <a:t>Appium</a:t>
            </a:r>
            <a:r>
              <a:rPr lang="zh-CN" altLang="en-US" sz="2800" dirty="0" smtClean="0"/>
              <a:t>正是这两大体系的集大成者，功能最为强大，唯一的缺点就是使用起来比较麻烦。</a:t>
            </a:r>
            <a:endParaRPr lang="en-US" altLang="zh-CN" sz="2800" dirty="0" smtClean="0"/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250661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谢谢大家</a:t>
            </a:r>
            <a:r>
              <a:rPr lang="zh-CN" altLang="en-US" dirty="0" smtClean="0"/>
              <a:t>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感谢宇航、好哥等人在我研究中给予的帮助</a:t>
            </a:r>
            <a:endParaRPr lang="en-US" altLang="zh-CN" sz="2800" dirty="0" smtClean="0"/>
          </a:p>
          <a:p>
            <a:r>
              <a:rPr lang="zh-CN" altLang="en-US" sz="2800" dirty="0"/>
              <a:t>感</a:t>
            </a:r>
            <a:r>
              <a:rPr lang="zh-CN" altLang="en-US" sz="2800" dirty="0" smtClean="0"/>
              <a:t>谢龚欢同学对</a:t>
            </a:r>
            <a:r>
              <a:rPr lang="en-US" altLang="zh-CN" sz="2800" dirty="0" smtClean="0"/>
              <a:t>PPT</a:t>
            </a:r>
            <a:r>
              <a:rPr lang="zh-CN" altLang="en-US" sz="2800" dirty="0" smtClean="0"/>
              <a:t>中的有问题的语句给予帮助</a:t>
            </a:r>
            <a:endParaRPr lang="en-US" altLang="zh-CN" sz="2800" dirty="0" smtClean="0"/>
          </a:p>
          <a:p>
            <a:r>
              <a:rPr lang="zh-CN" altLang="en-US" sz="2800" dirty="0"/>
              <a:t>感</a:t>
            </a:r>
            <a:r>
              <a:rPr lang="zh-CN" altLang="en-US" sz="2800" dirty="0" smtClean="0"/>
              <a:t>谢公司给</a:t>
            </a:r>
            <a:r>
              <a:rPr lang="zh-CN" altLang="en-US" sz="2800" dirty="0"/>
              <a:t>予分享的机会</a:t>
            </a:r>
          </a:p>
        </p:txBody>
      </p:sp>
      <p:sp>
        <p:nvSpPr>
          <p:cNvPr id="4" name="笑脸 3"/>
          <p:cNvSpPr/>
          <p:nvPr/>
        </p:nvSpPr>
        <p:spPr>
          <a:xfrm>
            <a:off x="4747096" y="3761824"/>
            <a:ext cx="1896893" cy="1744031"/>
          </a:xfrm>
          <a:prstGeom prst="smileyFace">
            <a:avLst/>
          </a:prstGeom>
          <a:ln>
            <a:solidFill>
              <a:srgbClr val="FFFF00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5329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什么是自动化测试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自动化测</a:t>
            </a:r>
            <a:r>
              <a:rPr lang="zh-CN" altLang="en-US" dirty="0" smtClean="0"/>
              <a:t>试是</a:t>
            </a:r>
            <a:r>
              <a:rPr lang="zh-CN" altLang="en-US" dirty="0"/>
              <a:t>把以人为驱动的测试行为转化为机器执行的一种过</a:t>
            </a:r>
            <a:r>
              <a:rPr lang="zh-CN" altLang="en-US" dirty="0" smtClean="0"/>
              <a:t>程。</a:t>
            </a:r>
            <a:endParaRPr lang="en-US" altLang="zh-CN" dirty="0" smtClean="0"/>
          </a:p>
          <a:p>
            <a:r>
              <a:rPr lang="zh-CN" altLang="en-US" dirty="0"/>
              <a:t>代</a:t>
            </a:r>
            <a:r>
              <a:rPr lang="zh-CN" altLang="en-US" dirty="0" smtClean="0"/>
              <a:t>码测试代码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7350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/>
              <a:t>为什么要使用自动化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开发每次修改代码，测试不可能全部覆盖所有测试用例。</a:t>
            </a:r>
            <a:endParaRPr lang="en-US" altLang="zh-CN" sz="2800" dirty="0" smtClean="0"/>
          </a:p>
          <a:p>
            <a:r>
              <a:rPr lang="zh-CN" altLang="en-US" sz="2800" dirty="0" smtClean="0"/>
              <a:t>频繁的迭代到后期项目的质量难以把控。例如：越来越多的集成，接口的不断增加和应用之间互相地调用。</a:t>
            </a:r>
            <a:endParaRPr lang="en-US" altLang="zh-CN" sz="2800" dirty="0" smtClean="0"/>
          </a:p>
          <a:p>
            <a:r>
              <a:rPr lang="zh-CN" altLang="en-US" sz="2800" dirty="0" smtClean="0"/>
              <a:t>代码重构后主流程回归耗时较多，测试人员重复去做重复的校验，效率势必降低，而且难以保证每次执行的结果都相同。</a:t>
            </a:r>
            <a:endParaRPr lang="en-US" altLang="zh-CN" sz="2800" dirty="0" smtClean="0"/>
          </a:p>
          <a:p>
            <a:r>
              <a:rPr lang="zh-CN" altLang="en-US" sz="2800" dirty="0"/>
              <a:t>不</a:t>
            </a:r>
            <a:r>
              <a:rPr lang="zh-CN" altLang="en-US" sz="2800" dirty="0" smtClean="0"/>
              <a:t>是总结的总结：开展自动化测试可以有效</a:t>
            </a:r>
            <a:r>
              <a:rPr lang="zh-CN" altLang="en-US" sz="2800" dirty="0"/>
              <a:t>地</a:t>
            </a:r>
            <a:r>
              <a:rPr lang="zh-CN" altLang="en-US" sz="2800" dirty="0" smtClean="0"/>
              <a:t>解决上述问题。</a:t>
            </a:r>
            <a:endParaRPr lang="zh-CN" altLang="en-US" sz="2800" dirty="0"/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55580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自动</a:t>
            </a:r>
            <a:r>
              <a:rPr lang="zh-CN" altLang="en-US" dirty="0" smtClean="0"/>
              <a:t>化测试的优缺点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2490533"/>
              </p:ext>
            </p:extLst>
          </p:nvPr>
        </p:nvGraphicFramePr>
        <p:xfrm>
          <a:off x="914400" y="1731963"/>
          <a:ext cx="10353158" cy="413381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5176579"/>
                <a:gridCol w="5176579"/>
              </a:tblGrid>
              <a:tr h="54057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优点</a:t>
                      </a:r>
                      <a:endParaRPr lang="zh-CN" altLang="en-US" sz="2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缺点</a:t>
                      </a:r>
                      <a:endParaRPr lang="zh-CN" altLang="en-US" sz="2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98575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dirty="0" smtClean="0"/>
                        <a:t>缩短测试执行周期</a:t>
                      </a:r>
                      <a:endParaRPr lang="en-US" altLang="zh-CN" sz="2800" dirty="0" smtClean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dirty="0" smtClean="0"/>
                        <a:t>难开展，需要多方配合，对技术的要求较高</a:t>
                      </a:r>
                      <a:endParaRPr lang="zh-CN" altLang="en-US" sz="2800" dirty="0"/>
                    </a:p>
                  </a:txBody>
                  <a:tcPr/>
                </a:tc>
              </a:tr>
              <a:tr h="54057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dirty="0" smtClean="0"/>
                        <a:t>提高用例的覆盖率</a:t>
                      </a:r>
                      <a:endParaRPr lang="en-US" altLang="zh-CN" sz="2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dirty="0" smtClean="0"/>
                        <a:t>维护成本较高</a:t>
                      </a:r>
                    </a:p>
                  </a:txBody>
                  <a:tcPr/>
                </a:tc>
              </a:tr>
              <a:tr h="54057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dirty="0" smtClean="0"/>
                        <a:t>避免人为出错</a:t>
                      </a:r>
                      <a:endParaRPr lang="en-US" altLang="zh-CN" sz="2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dirty="0" smtClean="0"/>
                        <a:t>很难发现新的问题</a:t>
                      </a:r>
                      <a:endParaRPr lang="en-US" altLang="zh-CN" sz="2800" dirty="0" smtClean="0"/>
                    </a:p>
                  </a:txBody>
                  <a:tcPr/>
                </a:tc>
              </a:tr>
              <a:tr h="54057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dirty="0" smtClean="0"/>
                        <a:t>为持续集成做准备</a:t>
                      </a:r>
                      <a:endParaRPr lang="en-US" altLang="zh-CN" sz="2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dirty="0" smtClean="0"/>
                        <a:t>不能取代手工测试</a:t>
                      </a:r>
                      <a:endParaRPr lang="en-US" altLang="zh-CN" sz="2800" dirty="0" smtClean="0"/>
                    </a:p>
                  </a:txBody>
                  <a:tcPr/>
                </a:tc>
              </a:tr>
              <a:tr h="98575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dirty="0" smtClean="0"/>
                        <a:t>解放重复的人力活动，使人能做更有意义的测试</a:t>
                      </a:r>
                      <a:endParaRPr lang="en-US" altLang="zh-CN" sz="2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dirty="0" smtClean="0"/>
                        <a:t>手工测试比自动化测试发现的</a:t>
                      </a:r>
                      <a:r>
                        <a:rPr lang="en-US" altLang="zh-CN" sz="2800" dirty="0" smtClean="0"/>
                        <a:t>bug</a:t>
                      </a:r>
                      <a:r>
                        <a:rPr lang="zh-CN" altLang="en-US" sz="2800" dirty="0" smtClean="0"/>
                        <a:t>要多</a:t>
                      </a:r>
                      <a:endParaRPr lang="en-US" altLang="zh-CN" sz="28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0559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4067" y="453958"/>
            <a:ext cx="10353762" cy="970450"/>
          </a:xfrm>
        </p:spPr>
        <p:txBody>
          <a:bodyPr/>
          <a:lstStyle/>
          <a:p>
            <a:r>
              <a:rPr lang="zh-CN" altLang="en-US" dirty="0"/>
              <a:t>手</a:t>
            </a:r>
            <a:r>
              <a:rPr lang="zh-CN" altLang="en-US" dirty="0" smtClean="0"/>
              <a:t>工   </a:t>
            </a:r>
            <a:r>
              <a:rPr lang="en-US" altLang="zh-CN" smtClean="0"/>
              <a:t>VS   </a:t>
            </a:r>
            <a:r>
              <a:rPr lang="zh-CN" altLang="en-US" smtClean="0"/>
              <a:t>自</a:t>
            </a:r>
            <a:r>
              <a:rPr lang="zh-CN" altLang="en-US"/>
              <a:t>动化 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4921237"/>
              </p:ext>
            </p:extLst>
          </p:nvPr>
        </p:nvGraphicFramePr>
        <p:xfrm>
          <a:off x="622569" y="1535581"/>
          <a:ext cx="10933890" cy="480271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5680954"/>
                <a:gridCol w="5252936"/>
              </a:tblGrid>
              <a:tr h="53399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手工</a:t>
                      </a:r>
                      <a:endParaRPr lang="zh-CN" altLang="en-US" sz="2800" dirty="0"/>
                    </a:p>
                  </a:txBody>
                  <a:tcPr marL="90032" marR="900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自动化</a:t>
                      </a:r>
                      <a:endParaRPr lang="zh-CN" altLang="en-US" sz="2800" dirty="0"/>
                    </a:p>
                  </a:txBody>
                  <a:tcPr marL="90032" marR="900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24985">
                <a:tc>
                  <a:txBody>
                    <a:bodyPr/>
                    <a:lstStyle/>
                    <a:p>
                      <a:r>
                        <a:rPr lang="zh-CN" altLang="en-US" sz="2800" dirty="0" smtClean="0"/>
                        <a:t>执行过程中对数据的结果存在怀疑</a:t>
                      </a:r>
                      <a:endParaRPr lang="zh-CN" altLang="en-US" sz="2800" dirty="0"/>
                    </a:p>
                  </a:txBody>
                  <a:tcPr marL="90032" marR="900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/>
                        <a:t>数据准确性，结果已在设计</a:t>
                      </a:r>
                      <a:endParaRPr lang="zh-CN" altLang="en-US" sz="2800" dirty="0"/>
                    </a:p>
                  </a:txBody>
                  <a:tcPr marL="90032" marR="900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33996">
                <a:tc>
                  <a:txBody>
                    <a:bodyPr/>
                    <a:lstStyle/>
                    <a:p>
                      <a:r>
                        <a:rPr lang="zh-CN" altLang="en-US" sz="2800" dirty="0" smtClean="0"/>
                        <a:t>用例覆盖率不全</a:t>
                      </a:r>
                      <a:endParaRPr lang="zh-CN" altLang="en-US" sz="2800" dirty="0"/>
                    </a:p>
                  </a:txBody>
                  <a:tcPr marL="90032" marR="900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/>
                        <a:t>每次开发代码提交自动全覆盖</a:t>
                      </a:r>
                      <a:endParaRPr lang="zh-CN" altLang="en-US" sz="2800" dirty="0"/>
                    </a:p>
                  </a:txBody>
                  <a:tcPr marL="90032" marR="900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33996">
                <a:tc>
                  <a:txBody>
                    <a:bodyPr/>
                    <a:lstStyle/>
                    <a:p>
                      <a:r>
                        <a:rPr lang="zh-CN" altLang="en-US" sz="2800" dirty="0" smtClean="0"/>
                        <a:t>回归时间较长</a:t>
                      </a:r>
                      <a:endParaRPr lang="zh-CN" altLang="en-US" sz="2800" dirty="0"/>
                    </a:p>
                  </a:txBody>
                  <a:tcPr marL="90032" marR="900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/>
                        <a:t>回归时间短，基本可以不考虑</a:t>
                      </a:r>
                      <a:endParaRPr lang="en-US" altLang="zh-CN" sz="2800" dirty="0" smtClean="0"/>
                    </a:p>
                  </a:txBody>
                  <a:tcPr marL="90032" marR="900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33996">
                <a:tc>
                  <a:txBody>
                    <a:bodyPr/>
                    <a:lstStyle/>
                    <a:p>
                      <a:r>
                        <a:rPr lang="zh-CN" altLang="en-US" sz="2800" dirty="0" smtClean="0"/>
                        <a:t>多用户并发难以模拟</a:t>
                      </a:r>
                      <a:endParaRPr lang="zh-CN" altLang="en-US" sz="2800" dirty="0"/>
                    </a:p>
                  </a:txBody>
                  <a:tcPr marL="90032" marR="900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/>
                        <a:t>指定多个设备同时并发</a:t>
                      </a:r>
                      <a:endParaRPr lang="en-US" altLang="zh-CN" sz="2800" dirty="0" smtClean="0"/>
                    </a:p>
                  </a:txBody>
                  <a:tcPr marL="90032" marR="900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73757">
                <a:tc>
                  <a:txBody>
                    <a:bodyPr/>
                    <a:lstStyle/>
                    <a:p>
                      <a:r>
                        <a:rPr lang="zh-CN" altLang="en-US" sz="2800" dirty="0" smtClean="0"/>
                        <a:t>多次执行，其中某一次结果可能与其它不同</a:t>
                      </a:r>
                      <a:endParaRPr lang="zh-CN" altLang="en-US" sz="2800" dirty="0"/>
                    </a:p>
                  </a:txBody>
                  <a:tcPr marL="90032" marR="900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/>
                        <a:t>一致性、可重复性</a:t>
                      </a:r>
                      <a:endParaRPr lang="en-US" altLang="zh-CN" sz="2800" dirty="0" smtClean="0"/>
                    </a:p>
                  </a:txBody>
                  <a:tcPr marL="90032" marR="900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33996">
                <a:tc>
                  <a:txBody>
                    <a:bodyPr/>
                    <a:lstStyle/>
                    <a:p>
                      <a:r>
                        <a:rPr lang="zh-CN" altLang="en-US" sz="2800" dirty="0" smtClean="0"/>
                        <a:t>兼容性测试</a:t>
                      </a:r>
                      <a:endParaRPr lang="zh-CN" altLang="en-US" sz="2800" dirty="0"/>
                    </a:p>
                  </a:txBody>
                  <a:tcPr marL="90032" marR="900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/>
                        <a:t>相同脚本、不同配置、不同环境</a:t>
                      </a:r>
                      <a:endParaRPr lang="en-US" altLang="zh-CN" sz="2800" dirty="0" smtClean="0"/>
                    </a:p>
                  </a:txBody>
                  <a:tcPr marL="90032" marR="900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33996">
                <a:tc>
                  <a:txBody>
                    <a:bodyPr/>
                    <a:lstStyle/>
                    <a:p>
                      <a:r>
                        <a:rPr lang="zh-CN" altLang="en-US" sz="2800" dirty="0" smtClean="0"/>
                        <a:t>测试复用性难</a:t>
                      </a:r>
                      <a:endParaRPr lang="zh-CN" altLang="en-US" sz="2800" dirty="0"/>
                    </a:p>
                  </a:txBody>
                  <a:tcPr marL="90032" marR="900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/>
                        <a:t>代码相对于文字，其复用性更强</a:t>
                      </a:r>
                      <a:endParaRPr lang="en-US" altLang="zh-CN" sz="2800" dirty="0" smtClean="0"/>
                    </a:p>
                  </a:txBody>
                  <a:tcPr marL="90032" marR="900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6606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为什么自动化测试难开展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580802"/>
          </a:xfrm>
        </p:spPr>
        <p:txBody>
          <a:bodyPr>
            <a:noAutofit/>
          </a:bodyPr>
          <a:lstStyle/>
          <a:p>
            <a:r>
              <a:rPr lang="zh-CN" altLang="en-US" sz="2800" dirty="0" smtClean="0"/>
              <a:t>测试人员对编程缺乏经</a:t>
            </a:r>
            <a:r>
              <a:rPr lang="zh-CN" altLang="en-US" sz="2800" dirty="0"/>
              <a:t>验</a:t>
            </a:r>
            <a:endParaRPr lang="en-US" altLang="zh-CN" sz="2800" dirty="0" smtClean="0"/>
          </a:p>
          <a:p>
            <a:r>
              <a:rPr lang="zh-CN" altLang="en-US" sz="2800" dirty="0" smtClean="0"/>
              <a:t>开发人员对测试缺乏兴 趣 </a:t>
            </a:r>
            <a:endParaRPr lang="en-US" altLang="zh-CN" sz="2800" dirty="0" smtClean="0"/>
          </a:p>
          <a:p>
            <a:r>
              <a:rPr lang="zh-CN" altLang="en-US" sz="2800" dirty="0" smtClean="0"/>
              <a:t>自动化团队对领域知识缺乏深入了解 </a:t>
            </a:r>
            <a:endParaRPr lang="en-US" altLang="zh-CN" sz="2800" dirty="0" smtClean="0"/>
          </a:p>
          <a:p>
            <a:r>
              <a:rPr lang="zh-CN" altLang="en-US" sz="2800" dirty="0"/>
              <a:t>组织上的支</a:t>
            </a:r>
            <a:r>
              <a:rPr lang="zh-CN" altLang="en-US" sz="2800" dirty="0" smtClean="0"/>
              <a:t>持</a:t>
            </a:r>
            <a:endParaRPr lang="en-US" altLang="zh-CN" sz="2800" dirty="0" smtClean="0"/>
          </a:p>
          <a:p>
            <a:r>
              <a:rPr lang="zh-CN" altLang="en-US" sz="2800" dirty="0" smtClean="0"/>
              <a:t>产品缺乏可测性 </a:t>
            </a:r>
            <a:endParaRPr lang="en-US" altLang="zh-CN" sz="2800" dirty="0" smtClean="0"/>
          </a:p>
          <a:p>
            <a:r>
              <a:rPr lang="zh-CN" altLang="en-US" sz="2800" dirty="0" smtClean="0"/>
              <a:t>接口经常改变 </a:t>
            </a:r>
            <a:endParaRPr lang="en-US" altLang="zh-CN" sz="2800" dirty="0" smtClean="0"/>
          </a:p>
          <a:p>
            <a:r>
              <a:rPr lang="zh-CN" altLang="en-US" sz="2800" b="1" dirty="0" smtClean="0"/>
              <a:t>我们太忙了 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r>
              <a:rPr lang="en-US" altLang="zh-CN" sz="2800" dirty="0" smtClean="0"/>
              <a:t>……</a:t>
            </a:r>
            <a:endParaRPr lang="zh-CN" altLang="en-US" sz="2800" dirty="0"/>
          </a:p>
        </p:txBody>
      </p:sp>
      <p:sp>
        <p:nvSpPr>
          <p:cNvPr id="4" name="文本框 3"/>
          <p:cNvSpPr txBox="1"/>
          <p:nvPr/>
        </p:nvSpPr>
        <p:spPr>
          <a:xfrm>
            <a:off x="3785220" y="5360259"/>
            <a:ext cx="5155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对，我们真的很忙。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忙着做重复低效的事情？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9670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</a:t>
            </a:r>
            <a:r>
              <a:rPr lang="zh-CN" altLang="en-US" dirty="0" smtClean="0"/>
              <a:t>么样的项目适合做自动化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增量式开发、持续集成</a:t>
            </a:r>
            <a:endParaRPr lang="en-US" altLang="zh-CN" sz="2800" dirty="0" smtClean="0"/>
          </a:p>
          <a:p>
            <a:r>
              <a:rPr lang="zh-CN" altLang="en-US" sz="2800" dirty="0" smtClean="0"/>
              <a:t>能够自动编译、自动发布</a:t>
            </a:r>
            <a:endParaRPr lang="en-US" altLang="zh-CN" sz="2800" dirty="0" smtClean="0"/>
          </a:p>
          <a:p>
            <a:r>
              <a:rPr lang="zh-CN" altLang="en-US" sz="2800" dirty="0" smtClean="0"/>
              <a:t>需要频繁地运行测试</a:t>
            </a:r>
            <a:endParaRPr lang="en-US" altLang="zh-CN" sz="2800" dirty="0" smtClean="0"/>
          </a:p>
          <a:p>
            <a:r>
              <a:rPr lang="zh-CN" altLang="en-US" sz="2800" dirty="0" smtClean="0"/>
              <a:t>对质量、覆盖率要求高</a:t>
            </a:r>
            <a:endParaRPr lang="en-US" altLang="zh-CN" sz="2800" dirty="0" smtClean="0"/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72879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自动化最终应该</a:t>
            </a:r>
            <a:r>
              <a:rPr lang="zh-CN" altLang="en-US" dirty="0"/>
              <a:t>达到</a:t>
            </a:r>
            <a:r>
              <a:rPr lang="zh-CN" altLang="en-US" dirty="0" smtClean="0"/>
              <a:t>什么样的效果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可持</a:t>
            </a:r>
            <a:r>
              <a:rPr lang="zh-CN" altLang="en-US" sz="2800" dirty="0" smtClean="0"/>
              <a:t>续集成、功能测试自动化、压力测试自动化、性能测试数据采集</a:t>
            </a:r>
            <a:endParaRPr lang="en-US" altLang="zh-CN" sz="2800" dirty="0" smtClean="0"/>
          </a:p>
          <a:p>
            <a:r>
              <a:rPr lang="zh-CN" altLang="en-US" sz="2800" dirty="0"/>
              <a:t>实</a:t>
            </a:r>
            <a:r>
              <a:rPr lang="zh-CN" altLang="en-US" sz="2800" dirty="0" smtClean="0"/>
              <a:t>时监控系统运行状况，并在发生错误时能及时通知相应人员</a:t>
            </a:r>
            <a:endParaRPr lang="en-US" altLang="zh-CN" sz="2800" dirty="0" smtClean="0"/>
          </a:p>
          <a:p>
            <a:r>
              <a:rPr lang="zh-CN" altLang="en-US" sz="2800" dirty="0" smtClean="0"/>
              <a:t>可制定自动发送测试报告的方式</a:t>
            </a:r>
            <a:endParaRPr lang="en-US" altLang="zh-CN" sz="2800" dirty="0" smtClean="0"/>
          </a:p>
          <a:p>
            <a:r>
              <a:rPr lang="zh-CN" altLang="en-US" sz="2800" dirty="0"/>
              <a:t>减</a:t>
            </a:r>
            <a:r>
              <a:rPr lang="zh-CN" altLang="en-US" sz="2800" dirty="0" smtClean="0"/>
              <a:t>少沉睡的用例</a:t>
            </a:r>
            <a:endParaRPr lang="en-US" altLang="zh-CN" sz="2800" dirty="0" smtClean="0"/>
          </a:p>
          <a:p>
            <a:pPr marL="36900" indent="0">
              <a:buNone/>
            </a:pPr>
            <a:endParaRPr lang="en-US" altLang="zh-CN" sz="2800" dirty="0" smtClean="0"/>
          </a:p>
          <a:p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2433010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</a:t>
            </a:r>
            <a:r>
              <a:rPr lang="zh-CN" altLang="en-US" dirty="0" smtClean="0"/>
              <a:t>流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自动化工具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Instrumentation</a:t>
            </a:r>
          </a:p>
          <a:p>
            <a:r>
              <a:rPr lang="en-US" altLang="zh-CN" sz="2800" dirty="0" err="1" smtClean="0"/>
              <a:t>Uiautomator</a:t>
            </a:r>
            <a:r>
              <a:rPr lang="zh-CN" altLang="en-US" sz="2800" dirty="0" smtClean="0"/>
              <a:t>：</a:t>
            </a:r>
            <a:r>
              <a:rPr lang="en-US" altLang="zh-CN" sz="2800" dirty="0" smtClean="0">
                <a:solidFill>
                  <a:schemeClr val="tx1"/>
                </a:solidFill>
                <a:hlinkClick r:id="rId3"/>
              </a:rPr>
              <a:t>http://wiki.gtxh.cn:8080/xwiki/bin/view/QA/UIAutomator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r>
              <a:rPr lang="en-US" altLang="zh-CN" sz="2800" dirty="0" err="1" smtClean="0"/>
              <a:t>Robotium</a:t>
            </a:r>
            <a:endParaRPr lang="en-US" altLang="zh-CN" sz="2800" dirty="0" smtClean="0"/>
          </a:p>
          <a:p>
            <a:r>
              <a:rPr lang="en-US" altLang="zh-CN" sz="2800" dirty="0" err="1" smtClean="0"/>
              <a:t>Appium</a:t>
            </a:r>
            <a:endParaRPr lang="en-US" altLang="zh-CN" sz="2800" dirty="0" smtClean="0"/>
          </a:p>
          <a:p>
            <a:r>
              <a:rPr lang="en-US" altLang="zh-CN" sz="2800" dirty="0" smtClean="0"/>
              <a:t>……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86705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石板">
  <a:themeElements>
    <a:clrScheme name="灰度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石板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石板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TM04033929[[fn=石板]]</Template>
  <TotalTime>1066</TotalTime>
  <Words>879</Words>
  <Application>Microsoft Office PowerPoint</Application>
  <PresentationFormat>宽屏</PresentationFormat>
  <Paragraphs>144</Paragraphs>
  <Slides>15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Calisto MT</vt:lpstr>
      <vt:lpstr>方正舒体</vt:lpstr>
      <vt:lpstr>宋体</vt:lpstr>
      <vt:lpstr>Calibri</vt:lpstr>
      <vt:lpstr>Trebuchet MS</vt:lpstr>
      <vt:lpstr>Wingdings</vt:lpstr>
      <vt:lpstr>Wingdings 2</vt:lpstr>
      <vt:lpstr>石板</vt:lpstr>
      <vt:lpstr>Android自动化测试</vt:lpstr>
      <vt:lpstr>什么是自动化测试</vt:lpstr>
      <vt:lpstr>为什么要使用自动化</vt:lpstr>
      <vt:lpstr>自动化测试的优缺点</vt:lpstr>
      <vt:lpstr>手工   VS   自动化 </vt:lpstr>
      <vt:lpstr>为什么自动化测试难开展</vt:lpstr>
      <vt:lpstr>什么样的项目适合做自动化</vt:lpstr>
      <vt:lpstr>自动化最终应该达到什么样的效果</vt:lpstr>
      <vt:lpstr>主流Android自动化工具</vt:lpstr>
      <vt:lpstr>下面是几个主流框架的对比：</vt:lpstr>
      <vt:lpstr>Instrumentation</vt:lpstr>
      <vt:lpstr>Android Instrumentation 测试用例流程 </vt:lpstr>
      <vt:lpstr>例子</vt:lpstr>
      <vt:lpstr>小结</vt:lpstr>
      <vt:lpstr>谢谢大家！</vt:lpstr>
    </vt:vector>
  </TitlesOfParts>
  <Company>gtxh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Android自动化测试</dc:title>
  <dc:creator>单东东</dc:creator>
  <cp:lastModifiedBy>test</cp:lastModifiedBy>
  <cp:revision>220</cp:revision>
  <dcterms:created xsi:type="dcterms:W3CDTF">2015-09-19T03:53:25Z</dcterms:created>
  <dcterms:modified xsi:type="dcterms:W3CDTF">2015-10-15T07:15:58Z</dcterms:modified>
</cp:coreProperties>
</file>