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534" r:id="rId2"/>
    <p:sldId id="532" r:id="rId3"/>
    <p:sldId id="555" r:id="rId4"/>
    <p:sldId id="535" r:id="rId5"/>
    <p:sldId id="556" r:id="rId6"/>
    <p:sldId id="557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2" r:id="rId16"/>
    <p:sldId id="573" r:id="rId17"/>
    <p:sldId id="561" r:id="rId18"/>
    <p:sldId id="559" r:id="rId19"/>
    <p:sldId id="571" r:id="rId20"/>
    <p:sldId id="560" r:id="rId21"/>
    <p:sldId id="558" r:id="rId22"/>
    <p:sldId id="533" r:id="rId23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5D2"/>
    <a:srgbClr val="FEB9A4"/>
    <a:srgbClr val="FECABA"/>
    <a:srgbClr val="FFD85B"/>
    <a:srgbClr val="CFC215"/>
    <a:srgbClr val="F2F3C9"/>
    <a:srgbClr val="CCDB9D"/>
    <a:srgbClr val="EAD896"/>
    <a:srgbClr val="B1F1B7"/>
    <a:srgbClr val="FFF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0929"/>
  </p:normalViewPr>
  <p:slideViewPr>
    <p:cSldViewPr>
      <p:cViewPr varScale="1">
        <p:scale>
          <a:sx n="86" d="100"/>
          <a:sy n="86" d="100"/>
        </p:scale>
        <p:origin x="46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21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909887" y="4891561"/>
            <a:ext cx="282641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14 – Connect to Database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86150"/>
            <a:ext cx="6781800" cy="598884"/>
          </a:xfrm>
        </p:spPr>
        <p:txBody>
          <a:bodyPr/>
          <a:lstStyle/>
          <a:p>
            <a:pPr marL="2462213" indent="-2462213"/>
            <a:r>
              <a:rPr lang="en-US" dirty="0"/>
              <a:t>Chapter 13 – Connect Java Program to Database</a:t>
            </a:r>
          </a:p>
        </p:txBody>
      </p:sp>
    </p:spTree>
    <p:extLst>
      <p:ext uri="{BB962C8B-B14F-4D97-AF65-F5344CB8AC3E}">
        <p14:creationId xmlns:p14="http://schemas.microsoft.com/office/powerpoint/2010/main" val="151317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85750"/>
            <a:ext cx="7772401" cy="490538"/>
          </a:xfrm>
        </p:spPr>
        <p:txBody>
          <a:bodyPr/>
          <a:lstStyle/>
          <a:p>
            <a:r>
              <a:rPr lang="en-US" dirty="0"/>
              <a:t>Executing Database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217" y="971550"/>
            <a:ext cx="8182215" cy="6955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Once a connection is established, a Statement can be created.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EFD1-1E6E-267B-C2AA-B59EBCD26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111" y="1883324"/>
            <a:ext cx="8315565" cy="230362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try (Statement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stmt.executeUpdate</a:t>
            </a:r>
            <a:r>
              <a:rPr lang="en-US" sz="1800" dirty="0"/>
              <a:t>("INSERT INTO </a:t>
            </a:r>
            <a:r>
              <a:rPr lang="en-US" sz="1800" dirty="0" err="1"/>
              <a:t>MyTable</a:t>
            </a:r>
            <a:r>
              <a:rPr lang="en-US" sz="1800" dirty="0"/>
              <a:t>(name) VALUES ('my name')");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or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try (Statement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stmt.executeUpdate</a:t>
            </a:r>
            <a:r>
              <a:rPr lang="en-US" sz="1800" dirty="0"/>
              <a:t>(“SELECT * FROM </a:t>
            </a:r>
            <a:r>
              <a:rPr lang="en-US" sz="1800" dirty="0" err="1"/>
              <a:t>MyTable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F6577B-97CF-BE31-4E1E-D880CA311B32}"/>
              </a:ext>
            </a:extLst>
          </p:cNvPr>
          <p:cNvCxnSpPr/>
          <p:nvPr/>
        </p:nvCxnSpPr>
        <p:spPr bwMode="auto">
          <a:xfrm flipV="1">
            <a:off x="414217" y="1667112"/>
            <a:ext cx="76962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615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85750"/>
            <a:ext cx="7848600" cy="490538"/>
          </a:xfrm>
        </p:spPr>
        <p:txBody>
          <a:bodyPr/>
          <a:lstStyle/>
          <a:p>
            <a:r>
              <a:rPr lang="en-US" dirty="0"/>
              <a:t>Close the Connection Resources After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23951"/>
            <a:ext cx="7326312" cy="2667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Note that Connections, Statements, and </a:t>
            </a:r>
            <a:r>
              <a:rPr lang="en-US" sz="1800" dirty="0" err="1"/>
              <a:t>ResultSets</a:t>
            </a:r>
            <a:r>
              <a:rPr lang="en-US" sz="1800" dirty="0"/>
              <a:t> often tie up operating system resources such as sockets or file descriptors.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In the case of Connections to remote database servers, further resources are tied up on the server, e.g. cursors for currently open </a:t>
            </a:r>
            <a:r>
              <a:rPr lang="en-US" sz="1800" dirty="0" err="1"/>
              <a:t>ResultSets</a:t>
            </a:r>
            <a:r>
              <a:rPr lang="en-US" sz="1800" dirty="0"/>
              <a:t>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It is </a:t>
            </a:r>
            <a:r>
              <a:rPr lang="en-US" sz="1800" b="1" i="1" dirty="0"/>
              <a:t>vital to close() any JDBC object </a:t>
            </a:r>
            <a:r>
              <a:rPr lang="en-US" sz="1800" dirty="0"/>
              <a:t>as soon as it has played its part; garbage collection should not be relied upon.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 above try-with-resources construct is a code pattern that obviates this.</a:t>
            </a:r>
          </a:p>
        </p:txBody>
      </p:sp>
    </p:spTree>
    <p:extLst>
      <p:ext uri="{BB962C8B-B14F-4D97-AF65-F5344CB8AC3E}">
        <p14:creationId xmlns:p14="http://schemas.microsoft.com/office/powerpoint/2010/main" val="392755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8229599" cy="490538"/>
          </a:xfrm>
        </p:spPr>
        <p:txBody>
          <a:bodyPr/>
          <a:lstStyle/>
          <a:p>
            <a:r>
              <a:rPr lang="en-US" dirty="0"/>
              <a:t>Retrieving Data from Database and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71550"/>
            <a:ext cx="8686802" cy="281940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try (Statement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err="1"/>
              <a:t>rs</a:t>
            </a:r>
            <a:r>
              <a:rPr lang="en-US" sz="1800" dirty="0"/>
              <a:t> = </a:t>
            </a:r>
            <a:r>
              <a:rPr lang="en-US" sz="1800" dirty="0" err="1"/>
              <a:t>stmt.executeQuery</a:t>
            </a:r>
            <a:r>
              <a:rPr lang="en-US" sz="1800" dirty="0"/>
              <a:t>("SELECT * FROM </a:t>
            </a:r>
            <a:r>
              <a:rPr lang="en-US" sz="1800" dirty="0" err="1"/>
              <a:t>MyTable</a:t>
            </a:r>
            <a:r>
              <a:rPr lang="en-US" sz="1800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while (</a:t>
            </a:r>
            <a:r>
              <a:rPr lang="en-US" sz="1800" dirty="0" err="1"/>
              <a:t>rs.next</a:t>
            </a:r>
            <a:r>
              <a:rPr lang="en-US" sz="18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int </a:t>
            </a:r>
            <a:r>
              <a:rPr lang="en-US" sz="1800" dirty="0" err="1"/>
              <a:t>numColumns</a:t>
            </a:r>
            <a:r>
              <a:rPr lang="en-US" sz="1800" dirty="0"/>
              <a:t> = </a:t>
            </a:r>
            <a:r>
              <a:rPr lang="en-US" sz="1800" dirty="0" err="1"/>
              <a:t>rs.getMetaData</a:t>
            </a:r>
            <a:r>
              <a:rPr lang="en-US" sz="1800" dirty="0"/>
              <a:t>().</a:t>
            </a:r>
            <a:r>
              <a:rPr lang="en-US" sz="1800" dirty="0" err="1"/>
              <a:t>getColumnCount</a:t>
            </a:r>
            <a:r>
              <a:rPr lang="en-US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for (int </a:t>
            </a:r>
            <a:r>
              <a:rPr lang="en-US" sz="1800" dirty="0" err="1"/>
              <a:t>i</a:t>
            </a:r>
            <a:r>
              <a:rPr lang="en-US" sz="1800" dirty="0"/>
              <a:t> = 1; </a:t>
            </a:r>
            <a:r>
              <a:rPr lang="en-US" sz="1800" dirty="0" err="1"/>
              <a:t>i</a:t>
            </a:r>
            <a:r>
              <a:rPr lang="en-US" sz="1800" dirty="0"/>
              <a:t> &lt;= </a:t>
            </a:r>
            <a:r>
              <a:rPr lang="en-US" sz="1800" dirty="0" err="1"/>
              <a:t>numColumns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// Column numbers start at 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// Also, there are many methods on the result set to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//  the column as a particular type. Refer to the Sun documentation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//  for the list of valid conversions.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</a:t>
            </a:r>
            <a:r>
              <a:rPr lang="en-US" sz="1800" dirty="0" err="1"/>
              <a:t>System.out.println</a:t>
            </a:r>
            <a:r>
              <a:rPr lang="en-US" sz="1800" dirty="0"/>
              <a:t>( "COLUMN " + </a:t>
            </a:r>
            <a:r>
              <a:rPr lang="en-US" sz="1800" dirty="0" err="1"/>
              <a:t>i</a:t>
            </a:r>
            <a:r>
              <a:rPr lang="en-US" sz="1800" dirty="0"/>
              <a:t> + " = " + </a:t>
            </a:r>
            <a:r>
              <a:rPr lang="en-US" sz="1800" dirty="0" err="1"/>
              <a:t>rs.getObject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96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FC8F-51E7-A3EA-A870-3CF3038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285750"/>
            <a:ext cx="7962900" cy="490538"/>
          </a:xfrm>
        </p:spPr>
        <p:txBody>
          <a:bodyPr/>
          <a:lstStyle/>
          <a:p>
            <a:r>
              <a:rPr lang="en-US" dirty="0"/>
              <a:t>Example of a </a:t>
            </a:r>
            <a:r>
              <a:rPr lang="en-US" dirty="0" err="1"/>
              <a:t>PreparedStatement</a:t>
            </a:r>
            <a:r>
              <a:rPr lang="en-US" dirty="0"/>
              <a:t> Query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36FA-2B75-24C8-D45C-E1DFDF77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43557"/>
            <a:ext cx="8763000" cy="345638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try (</a:t>
            </a:r>
            <a:r>
              <a:rPr lang="en-US" sz="1600" dirty="0" err="1"/>
              <a:t>PreparedStatement</a:t>
            </a:r>
            <a:r>
              <a:rPr lang="en-US" sz="1600" dirty="0"/>
              <a:t> </a:t>
            </a:r>
            <a:r>
              <a:rPr lang="en-US" sz="1600" dirty="0" err="1"/>
              <a:t>ps</a:t>
            </a:r>
            <a:r>
              <a:rPr lang="en-US" sz="1600" dirty="0"/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conn.prepareStatement</a:t>
            </a:r>
            <a:r>
              <a:rPr lang="en-US" sz="1600" dirty="0"/>
              <a:t>("SELECT </a:t>
            </a:r>
            <a:r>
              <a:rPr lang="en-US" sz="1600" dirty="0" err="1"/>
              <a:t>i</a:t>
            </a:r>
            <a:r>
              <a:rPr lang="en-US" sz="1600" dirty="0"/>
              <a:t>.*, j.* FROM Omega </a:t>
            </a:r>
            <a:r>
              <a:rPr lang="en-US" sz="1600" dirty="0" err="1"/>
              <a:t>i</a:t>
            </a:r>
            <a:r>
              <a:rPr lang="en-US" sz="1600" dirty="0"/>
              <a:t>, Zappa j WHERE i.name = ? AND </a:t>
            </a:r>
            <a:r>
              <a:rPr lang="en-US" sz="1600" dirty="0" err="1"/>
              <a:t>j.num</a:t>
            </a:r>
            <a:r>
              <a:rPr lang="en-US" sz="1600" dirty="0"/>
              <a:t> = ?")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In the SQL statement being prepared, each question mark is a placeholder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that must be replaced with a value you provide through a "set" method invocation.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The following two method calls replace the two placeholders; the first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replaced by a string value, and the second by an integer value.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ps.setString</a:t>
            </a:r>
            <a:r>
              <a:rPr lang="en-US" sz="1600" dirty="0"/>
              <a:t>(1, "Poor Yorick");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ps.setInt</a:t>
            </a:r>
            <a:r>
              <a:rPr lang="en-US" sz="1600" dirty="0"/>
              <a:t>(2, 8008);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The </a:t>
            </a:r>
            <a:r>
              <a:rPr lang="en-US" sz="1600" dirty="0" err="1"/>
              <a:t>ResultSet</a:t>
            </a:r>
            <a:r>
              <a:rPr lang="en-US" sz="1600" dirty="0"/>
              <a:t>, </a:t>
            </a:r>
            <a:r>
              <a:rPr lang="en-US" sz="1600" dirty="0" err="1"/>
              <a:t>rs</a:t>
            </a:r>
            <a:r>
              <a:rPr lang="en-US" sz="1600" dirty="0"/>
              <a:t>, conveys the result of executing the SQL statement.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Each time you call </a:t>
            </a:r>
            <a:r>
              <a:rPr lang="en-US" sz="1600" dirty="0" err="1"/>
              <a:t>rs.next</a:t>
            </a:r>
            <a:r>
              <a:rPr lang="en-US" sz="1600" dirty="0"/>
              <a:t>(), an internal row pointer, or cursor,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is advanced to the next row of the result.  The cursor initially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// positioned before the first row.</a:t>
            </a:r>
          </a:p>
        </p:txBody>
      </p:sp>
    </p:spTree>
    <p:extLst>
      <p:ext uri="{BB962C8B-B14F-4D97-AF65-F5344CB8AC3E}">
        <p14:creationId xmlns:p14="http://schemas.microsoft.com/office/powerpoint/2010/main" val="228203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FC8F-51E7-A3EA-A870-3CF3038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24" y="281852"/>
            <a:ext cx="8077196" cy="490538"/>
          </a:xfrm>
        </p:spPr>
        <p:txBody>
          <a:bodyPr/>
          <a:lstStyle/>
          <a:p>
            <a:r>
              <a:rPr lang="en-US" dirty="0"/>
              <a:t>Example of a </a:t>
            </a:r>
            <a:r>
              <a:rPr lang="en-US" dirty="0" err="1"/>
              <a:t>PreparedStatement</a:t>
            </a:r>
            <a:r>
              <a:rPr lang="en-US" dirty="0"/>
              <a:t> Query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36FA-2B75-24C8-D45C-E1DFDF77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648" y="1428749"/>
            <a:ext cx="8820149" cy="1524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// positioned before the first row. – THIS LINE IS DUPLICATED TO SHOW THE CODE FORMAT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try (</a:t>
            </a:r>
            <a:r>
              <a:rPr lang="en-US" sz="1600" dirty="0" err="1"/>
              <a:t>ResultSet</a:t>
            </a:r>
            <a:r>
              <a:rPr lang="en-US" sz="1600" dirty="0"/>
              <a:t> </a:t>
            </a:r>
            <a:r>
              <a:rPr lang="en-US" sz="1600" dirty="0" err="1"/>
              <a:t>rs</a:t>
            </a:r>
            <a:r>
              <a:rPr lang="en-US" sz="1600" dirty="0"/>
              <a:t> = </a:t>
            </a:r>
            <a:r>
              <a:rPr lang="en-US" sz="1600" dirty="0" err="1"/>
              <a:t>ps.executeQuery</a:t>
            </a:r>
            <a:r>
              <a:rPr lang="en-US" sz="16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while (</a:t>
            </a:r>
            <a:r>
              <a:rPr lang="en-US" sz="1600" dirty="0" err="1"/>
              <a:t>rs.next</a:t>
            </a:r>
            <a:r>
              <a:rPr lang="en-US" sz="16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int </a:t>
            </a:r>
            <a:r>
              <a:rPr lang="en-US" sz="1600" dirty="0" err="1"/>
              <a:t>numColumns</a:t>
            </a:r>
            <a:r>
              <a:rPr lang="en-US" sz="1600" dirty="0"/>
              <a:t> = </a:t>
            </a:r>
            <a:r>
              <a:rPr lang="en-US" sz="1600" dirty="0" err="1"/>
              <a:t>rs.getMetaData</a:t>
            </a:r>
            <a:r>
              <a:rPr lang="en-US" sz="1600" dirty="0"/>
              <a:t>().</a:t>
            </a:r>
            <a:r>
              <a:rPr lang="en-US" sz="1600" dirty="0" err="1"/>
              <a:t>getColumnCount</a:t>
            </a:r>
            <a:r>
              <a:rPr lang="en-US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for (int 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&lt;= </a:t>
            </a:r>
            <a:r>
              <a:rPr lang="en-US" sz="1600" dirty="0" err="1"/>
              <a:t>numColumns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// Column numbers start at 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// Also, there are many methods on the result set to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// the column as a particular type. Refer to the Sun documentation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// for the list of valid conversions.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("COLUMN " + </a:t>
            </a:r>
            <a:r>
              <a:rPr lang="en-US" sz="1600" dirty="0" err="1"/>
              <a:t>i</a:t>
            </a:r>
            <a:r>
              <a:rPr lang="en-US" sz="1600" dirty="0"/>
              <a:t> + " = " + </a:t>
            </a:r>
            <a:r>
              <a:rPr lang="en-US" sz="1600" dirty="0" err="1"/>
              <a:t>rs.getObject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} //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} // while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} //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 // 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200C7-9674-6EF3-4A82-F6F2E14B5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47" y="841749"/>
            <a:ext cx="8515349" cy="457198"/>
          </a:xfrm>
        </p:spPr>
        <p:txBody>
          <a:bodyPr/>
          <a:lstStyle/>
          <a:p>
            <a:r>
              <a:rPr lang="en-US" dirty="0"/>
              <a:t>Continuation of the code in the previous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3E6327-175C-FC1D-B856-BFCC9A03C5CB}"/>
              </a:ext>
            </a:extLst>
          </p:cNvPr>
          <p:cNvCxnSpPr/>
          <p:nvPr/>
        </p:nvCxnSpPr>
        <p:spPr bwMode="auto">
          <a:xfrm flipV="1">
            <a:off x="400047" y="1290029"/>
            <a:ext cx="76962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898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1B99A-38EE-E625-D69E-09E829BB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Database Operation Fails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6DC3-5BE9-1019-F1B3-A265A40B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database operation fails, JDBC raises an </a:t>
            </a:r>
            <a:r>
              <a:rPr lang="en-US" dirty="0" err="1"/>
              <a:t>SQLException</a:t>
            </a:r>
            <a:r>
              <a:rPr lang="en-US" dirty="0"/>
              <a:t>. </a:t>
            </a:r>
          </a:p>
          <a:p>
            <a:r>
              <a:rPr lang="en-US" dirty="0"/>
              <a:t>There is typically very little one can do to recover from such an error, apart from logging it with as much detail as possible. </a:t>
            </a:r>
          </a:p>
          <a:p>
            <a:r>
              <a:rPr lang="en-US" dirty="0"/>
              <a:t>It is recommended that the </a:t>
            </a:r>
            <a:r>
              <a:rPr lang="en-US" dirty="0" err="1"/>
              <a:t>SQLException</a:t>
            </a:r>
            <a:r>
              <a:rPr lang="en-US" dirty="0"/>
              <a:t> be translated into an application domain exception (an unchecked one) that eventually results in a transaction rollback and a notification to the user.</a:t>
            </a:r>
          </a:p>
          <a:p>
            <a:endParaRPr lang="en-US" dirty="0"/>
          </a:p>
          <a:p>
            <a:r>
              <a:rPr lang="en-US" dirty="0"/>
              <a:t>The following code is an example of a database transaction: </a:t>
            </a:r>
          </a:p>
        </p:txBody>
      </p:sp>
    </p:spTree>
    <p:extLst>
      <p:ext uri="{BB962C8B-B14F-4D97-AF65-F5344CB8AC3E}">
        <p14:creationId xmlns:p14="http://schemas.microsoft.com/office/powerpoint/2010/main" val="109538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1B99A-38EE-E625-D69E-09E829BB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Database Operation Fails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6DC3-5BE9-1019-F1B3-A265A40B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707" y="776288"/>
            <a:ext cx="7696200" cy="390762"/>
          </a:xfrm>
        </p:spPr>
        <p:txBody>
          <a:bodyPr/>
          <a:lstStyle/>
          <a:p>
            <a:r>
              <a:rPr lang="en-US" dirty="0"/>
              <a:t>The following code is an example of a database transaction: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E2E4D1-EB0A-6387-B775-89B2B62A8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0706" y="1167050"/>
            <a:ext cx="7900867" cy="298942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autoCommitDefault</a:t>
            </a:r>
            <a:r>
              <a:rPr lang="en-US" sz="1600" dirty="0"/>
              <a:t> = </a:t>
            </a:r>
            <a:r>
              <a:rPr lang="en-US" sz="1600" dirty="0" err="1"/>
              <a:t>conn.getAutoCommit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try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conn.setAutoCommit</a:t>
            </a:r>
            <a:r>
              <a:rPr lang="en-US" sz="1600" dirty="0"/>
              <a:t>(false);</a:t>
            </a:r>
          </a:p>
          <a:p>
            <a:pPr marL="0" indent="0">
              <a:buNone/>
            </a:pPr>
            <a:r>
              <a:rPr lang="en-US" sz="1600" dirty="0"/>
              <a:t>    /* You execute statements against conn here transactionally */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conn.commit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 catch (Throwable e) {</a:t>
            </a:r>
          </a:p>
          <a:p>
            <a:pPr marL="0" indent="0">
              <a:buNone/>
            </a:pPr>
            <a:r>
              <a:rPr lang="en-US" sz="1600" dirty="0"/>
              <a:t>    try { </a:t>
            </a:r>
            <a:r>
              <a:rPr lang="en-US" sz="1600" dirty="0" err="1"/>
              <a:t>conn.rollback</a:t>
            </a:r>
            <a:r>
              <a:rPr lang="en-US" sz="1600" dirty="0"/>
              <a:t>(); } catch (Throwable e) { </a:t>
            </a:r>
            <a:r>
              <a:rPr lang="en-US" sz="1600" dirty="0" err="1"/>
              <a:t>logger.warn</a:t>
            </a:r>
            <a:r>
              <a:rPr lang="en-US" sz="1600" dirty="0"/>
              <a:t>("Could not rollback transaction", e); }</a:t>
            </a:r>
          </a:p>
          <a:p>
            <a:pPr marL="0" indent="0">
              <a:buNone/>
            </a:pPr>
            <a:r>
              <a:rPr lang="en-US" sz="1600" dirty="0"/>
              <a:t>    throw e;</a:t>
            </a:r>
          </a:p>
          <a:p>
            <a:pPr marL="0" indent="0">
              <a:buNone/>
            </a:pPr>
            <a:r>
              <a:rPr lang="en-US" sz="1600" dirty="0"/>
              <a:t>} finally {</a:t>
            </a:r>
          </a:p>
          <a:p>
            <a:pPr marL="0" indent="0">
              <a:buNone/>
            </a:pPr>
            <a:r>
              <a:rPr lang="en-US" sz="1600" dirty="0"/>
              <a:t>    try { </a:t>
            </a:r>
            <a:r>
              <a:rPr lang="en-US" sz="1600" dirty="0" err="1"/>
              <a:t>conn.setAutoCommit</a:t>
            </a:r>
            <a:r>
              <a:rPr lang="en-US" sz="1600" dirty="0"/>
              <a:t>(</a:t>
            </a:r>
            <a:r>
              <a:rPr lang="en-US" sz="1600" dirty="0" err="1"/>
              <a:t>autoCommitDefault</a:t>
            </a:r>
            <a:r>
              <a:rPr lang="en-US" sz="1600" dirty="0"/>
              <a:t>); } catch (Throwable e) { </a:t>
            </a:r>
            <a:r>
              <a:rPr lang="en-US" sz="1600" dirty="0" err="1"/>
              <a:t>logger.warn</a:t>
            </a:r>
            <a:r>
              <a:rPr lang="en-US" sz="1600" dirty="0"/>
              <a:t>("Could not restore </a:t>
            </a:r>
            <a:r>
              <a:rPr lang="en-US" sz="1600" dirty="0" err="1"/>
              <a:t>AutoCommit</a:t>
            </a:r>
            <a:r>
              <a:rPr lang="en-US" sz="1600" dirty="0"/>
              <a:t> </a:t>
            </a:r>
            <a:r>
              <a:rPr lang="en-US" sz="1600" dirty="0" err="1"/>
              <a:t>setting",e</a:t>
            </a:r>
            <a:r>
              <a:rPr lang="en-US" sz="1600" dirty="0"/>
              <a:t>);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17D4B-D6DF-9899-B147-2294372E34C2}"/>
              </a:ext>
            </a:extLst>
          </p:cNvPr>
          <p:cNvCxnSpPr/>
          <p:nvPr/>
        </p:nvCxnSpPr>
        <p:spPr bwMode="auto">
          <a:xfrm flipV="1">
            <a:off x="762000" y="1167050"/>
            <a:ext cx="76962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708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581725" y="2248584"/>
            <a:ext cx="598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Connectivity with MySQL</a:t>
            </a:r>
          </a:p>
        </p:txBody>
      </p:sp>
    </p:spTree>
    <p:extLst>
      <p:ext uri="{BB962C8B-B14F-4D97-AF65-F5344CB8AC3E}">
        <p14:creationId xmlns:p14="http://schemas.microsoft.com/office/powerpoint/2010/main" val="154394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30E-7856-EDF5-EE3E-8113E19B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5750"/>
            <a:ext cx="8077200" cy="490538"/>
          </a:xfrm>
        </p:spPr>
        <p:txBody>
          <a:bodyPr/>
          <a:lstStyle/>
          <a:p>
            <a:r>
              <a:rPr lang="en-US" dirty="0"/>
              <a:t>Java Database Connectivity with MySQL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2D34-E779-F83A-51BC-B734FF19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0150"/>
            <a:ext cx="8534401" cy="3032523"/>
          </a:xfrm>
        </p:spPr>
        <p:txBody>
          <a:bodyPr/>
          <a:lstStyle/>
          <a:p>
            <a:r>
              <a:rPr lang="en-US" sz="1800" dirty="0"/>
              <a:t>MySQL is an opensource software (www.mysql.com)</a:t>
            </a:r>
          </a:p>
          <a:p>
            <a:r>
              <a:rPr lang="en-US" sz="1800" dirty="0"/>
              <a:t>Instruction on how to get started with MySQL are available on https://dev.mysql.com/doc/mysql-getting-started/en/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To connect Java application with the MySQL database, we need to follow 5 following steps.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Register the Driver class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Create connection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Create statement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Execute queries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Close connection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6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30E-7856-EDF5-EE3E-8113E19B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5750"/>
            <a:ext cx="8077200" cy="490538"/>
          </a:xfrm>
        </p:spPr>
        <p:txBody>
          <a:bodyPr/>
          <a:lstStyle/>
          <a:p>
            <a:r>
              <a:rPr lang="en-US" dirty="0"/>
              <a:t>Java Database Connectivity with MySQL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2D34-E779-F83A-51BC-B734FF19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55488"/>
            <a:ext cx="8534401" cy="303252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In this example, we are using MySQL as the database. So, we need to know following information for the </a:t>
            </a:r>
            <a:r>
              <a:rPr lang="en-US" sz="1800" dirty="0" err="1"/>
              <a:t>mysql</a:t>
            </a:r>
            <a:r>
              <a:rPr lang="en-US" sz="1800" dirty="0"/>
              <a:t> database: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Driver class</a:t>
            </a:r>
            <a:r>
              <a:rPr lang="en-US" sz="1800" dirty="0"/>
              <a:t>: The driver class for the </a:t>
            </a:r>
            <a:r>
              <a:rPr lang="en-US" sz="1800" dirty="0" err="1"/>
              <a:t>mysql</a:t>
            </a:r>
            <a:r>
              <a:rPr lang="en-US" sz="1800" dirty="0"/>
              <a:t> database is </a:t>
            </a:r>
            <a:r>
              <a:rPr lang="en-US" sz="1800" dirty="0" err="1"/>
              <a:t>com.mysql.jdbc.Driver</a:t>
            </a:r>
            <a:r>
              <a:rPr lang="en-US" sz="18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Connection URL</a:t>
            </a:r>
            <a:r>
              <a:rPr lang="en-US" sz="1800" dirty="0"/>
              <a:t>: The connection URL for the </a:t>
            </a:r>
            <a:r>
              <a:rPr lang="en-US" sz="1800" dirty="0" err="1"/>
              <a:t>mysql</a:t>
            </a:r>
            <a:r>
              <a:rPr lang="en-US" sz="1800" dirty="0"/>
              <a:t> database is </a:t>
            </a:r>
            <a:r>
              <a:rPr lang="en-US" sz="1800" dirty="0" err="1"/>
              <a:t>jdbc:mysql</a:t>
            </a:r>
            <a:r>
              <a:rPr lang="en-US" sz="1800" dirty="0"/>
              <a:t>://localhost:3306/</a:t>
            </a:r>
            <a:r>
              <a:rPr lang="en-US" sz="1800" dirty="0" err="1"/>
              <a:t>sonoo</a:t>
            </a:r>
            <a:r>
              <a:rPr lang="en-US" sz="1800" dirty="0"/>
              <a:t> where </a:t>
            </a:r>
            <a:r>
              <a:rPr lang="en-US" sz="1800" dirty="0" err="1"/>
              <a:t>jdbc</a:t>
            </a:r>
            <a:r>
              <a:rPr lang="en-US" sz="1800" dirty="0"/>
              <a:t> is the API, </a:t>
            </a:r>
            <a:r>
              <a:rPr lang="en-US" sz="1800" dirty="0" err="1"/>
              <a:t>mysql</a:t>
            </a:r>
            <a:r>
              <a:rPr lang="en-US" sz="1800" dirty="0"/>
              <a:t> is the database, localhost is the server name on which </a:t>
            </a:r>
            <a:r>
              <a:rPr lang="en-US" sz="1800" dirty="0" err="1"/>
              <a:t>mysql</a:t>
            </a:r>
            <a:r>
              <a:rPr lang="en-US" sz="1800" dirty="0"/>
              <a:t> is running, we may also use IP address, 3306 is the port number and </a:t>
            </a:r>
            <a:r>
              <a:rPr lang="en-US" sz="1800" dirty="0" err="1"/>
              <a:t>sonoo</a:t>
            </a:r>
            <a:r>
              <a:rPr lang="en-US" sz="1800" dirty="0"/>
              <a:t> is the database name. We may use any database, in such case, we need to replace the </a:t>
            </a:r>
            <a:r>
              <a:rPr lang="en-US" sz="1800" dirty="0" err="1"/>
              <a:t>sonoo</a:t>
            </a:r>
            <a:r>
              <a:rPr lang="en-US" sz="1800" dirty="0"/>
              <a:t> with our database name.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Username</a:t>
            </a:r>
            <a:r>
              <a:rPr lang="en-US" sz="1800" dirty="0"/>
              <a:t>: The default username for the </a:t>
            </a:r>
            <a:r>
              <a:rPr lang="en-US" sz="1800" dirty="0" err="1"/>
              <a:t>mysql</a:t>
            </a:r>
            <a:r>
              <a:rPr lang="en-US" sz="1800" dirty="0"/>
              <a:t> database is root.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Password</a:t>
            </a:r>
            <a:r>
              <a:rPr lang="en-US" sz="1800" dirty="0"/>
              <a:t>: It is the password given by the user at the time of installing the </a:t>
            </a:r>
            <a:r>
              <a:rPr lang="en-US" sz="1800" dirty="0" err="1"/>
              <a:t>mysql</a:t>
            </a:r>
            <a:r>
              <a:rPr lang="en-US" sz="1800" dirty="0"/>
              <a:t> database. In this example, we are going to use root as the password.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226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B1A0A-2014-B303-7DC9-64BF2B3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867D3-A205-370C-EC15-DE070E84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5 steps to connect any java application with the database using JDBC. These steps are as follows:</a:t>
            </a:r>
          </a:p>
          <a:p>
            <a:r>
              <a:rPr lang="en-US" dirty="0"/>
              <a:t>Register the Driver class</a:t>
            </a:r>
          </a:p>
          <a:p>
            <a:r>
              <a:rPr lang="en-US" dirty="0"/>
              <a:t>Create connection</a:t>
            </a:r>
          </a:p>
          <a:p>
            <a:r>
              <a:rPr lang="en-US" dirty="0"/>
              <a:t>Create statement</a:t>
            </a:r>
          </a:p>
          <a:p>
            <a:r>
              <a:rPr lang="en-US" dirty="0"/>
              <a:t>Execute queries</a:t>
            </a:r>
          </a:p>
          <a:p>
            <a:r>
              <a:rPr lang="en-US" dirty="0"/>
              <a:t>Close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6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30E-7856-EDF5-EE3E-8113E19B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7924799" cy="490538"/>
          </a:xfrm>
        </p:spPr>
        <p:txBody>
          <a:bodyPr/>
          <a:lstStyle/>
          <a:p>
            <a:r>
              <a:rPr lang="en-US" dirty="0"/>
              <a:t>Java Database Connectivity with MySQL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2D34-E779-F83A-51BC-B734FF19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258415" cy="771762"/>
          </a:xfrm>
        </p:spPr>
        <p:txBody>
          <a:bodyPr/>
          <a:lstStyle/>
          <a:p>
            <a:r>
              <a:rPr lang="en-US" dirty="0"/>
              <a:t>Let's first create a table in the </a:t>
            </a:r>
            <a:r>
              <a:rPr lang="en-US" dirty="0" err="1"/>
              <a:t>testDB</a:t>
            </a:r>
            <a:r>
              <a:rPr lang="en-US" dirty="0"/>
              <a:t> database, but before creating table, we need to create database first.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88E2F-BB6F-F0D2-1859-87F806FE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3257550"/>
            <a:ext cx="8610600" cy="1371600"/>
          </a:xfrm>
        </p:spPr>
        <p:txBody>
          <a:bodyPr/>
          <a:lstStyle/>
          <a:p>
            <a:pPr marL="0" indent="0">
              <a:buNone/>
            </a:pPr>
            <a:r>
              <a:rPr lang="en-US" cap="all" dirty="0"/>
              <a:t>create database </a:t>
            </a:r>
            <a:r>
              <a:rPr lang="en-US" dirty="0" err="1"/>
              <a:t>testDB</a:t>
            </a:r>
            <a:r>
              <a:rPr lang="en-US" dirty="0"/>
              <a:t>;  // SQL statement to create a new database</a:t>
            </a:r>
          </a:p>
          <a:p>
            <a:pPr marL="0" indent="0">
              <a:buNone/>
            </a:pPr>
            <a:r>
              <a:rPr lang="en-US" cap="all" dirty="0"/>
              <a:t>use</a:t>
            </a:r>
            <a:r>
              <a:rPr lang="en-US" dirty="0"/>
              <a:t> </a:t>
            </a:r>
            <a:r>
              <a:rPr lang="en-US" dirty="0" err="1"/>
              <a:t>testDB</a:t>
            </a:r>
            <a:r>
              <a:rPr lang="en-US" dirty="0"/>
              <a:t>;  		      // Select the database we want to work with</a:t>
            </a:r>
          </a:p>
          <a:p>
            <a:pPr marL="0" indent="0">
              <a:buNone/>
            </a:pPr>
            <a:r>
              <a:rPr lang="en-US" cap="all" dirty="0"/>
              <a:t>create table </a:t>
            </a:r>
            <a:r>
              <a:rPr lang="en-US" dirty="0"/>
              <a:t>students(id int(10), name varchar(40), age int(3));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0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8EF9-3872-9901-994A-3793313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Database Connectivity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9607-B47B-8A7E-A025-E50776D6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71550"/>
            <a:ext cx="8915400" cy="345638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import </a:t>
            </a:r>
            <a:r>
              <a:rPr lang="en-US" sz="1500" dirty="0" err="1"/>
              <a:t>java.sql</a:t>
            </a:r>
            <a:r>
              <a:rPr lang="en-US" sz="1500" dirty="0"/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class </a:t>
            </a:r>
            <a:r>
              <a:rPr lang="en-US" sz="1500" dirty="0" err="1"/>
              <a:t>MysqlCon</a:t>
            </a:r>
            <a:r>
              <a:rPr lang="en-US" sz="1500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try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</a:t>
            </a:r>
            <a:r>
              <a:rPr lang="en-US" sz="1500" dirty="0" err="1"/>
              <a:t>Class.forName</a:t>
            </a:r>
            <a:r>
              <a:rPr lang="en-US" sz="1500" dirty="0"/>
              <a:t>("</a:t>
            </a:r>
            <a:r>
              <a:rPr lang="en-US" sz="1500" dirty="0" err="1"/>
              <a:t>com.mysql.jdbc.Driver</a:t>
            </a:r>
            <a:r>
              <a:rPr lang="en-US" sz="1500" dirty="0"/>
              <a:t>");  // This example is for MySQL database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</a:t>
            </a:r>
            <a:r>
              <a:rPr lang="en-US" sz="1500" dirty="0">
                <a:highlight>
                  <a:srgbClr val="C1F5D2"/>
                </a:highlight>
              </a:rPr>
              <a:t>Connection con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    </a:t>
            </a:r>
            <a:r>
              <a:rPr lang="en-US" sz="1500" dirty="0" err="1">
                <a:highlight>
                  <a:srgbClr val="C1F5D2"/>
                </a:highlight>
              </a:rPr>
              <a:t>DriverManager.getConnection</a:t>
            </a:r>
            <a:r>
              <a:rPr lang="en-US" sz="1500" dirty="0">
                <a:highlight>
                  <a:srgbClr val="C1F5D2"/>
                </a:highlight>
              </a:rPr>
              <a:t>("</a:t>
            </a:r>
            <a:r>
              <a:rPr lang="en-US" sz="1500" dirty="0" err="1">
                <a:highlight>
                  <a:srgbClr val="C1F5D2"/>
                </a:highlight>
              </a:rPr>
              <a:t>jdbc:mysql</a:t>
            </a:r>
            <a:r>
              <a:rPr lang="en-US" sz="1500" dirty="0">
                <a:highlight>
                  <a:srgbClr val="C1F5D2"/>
                </a:highlight>
              </a:rPr>
              <a:t>://localhost:3306/</a:t>
            </a:r>
            <a:r>
              <a:rPr lang="en-US" sz="1500" dirty="0" err="1">
                <a:highlight>
                  <a:srgbClr val="C1F5D2"/>
                </a:highlight>
              </a:rPr>
              <a:t>testDB</a:t>
            </a:r>
            <a:r>
              <a:rPr lang="en-US" sz="1500" dirty="0">
                <a:highlight>
                  <a:srgbClr val="C1F5D2"/>
                </a:highlight>
              </a:rPr>
              <a:t>",“my_name",“</a:t>
            </a:r>
            <a:r>
              <a:rPr lang="en-US" sz="1500" dirty="0" err="1">
                <a:highlight>
                  <a:srgbClr val="C1F5D2"/>
                </a:highlight>
              </a:rPr>
              <a:t>my_pass</a:t>
            </a:r>
            <a:r>
              <a:rPr lang="en-US" sz="1500" dirty="0">
                <a:highlight>
                  <a:srgbClr val="C1F5D2"/>
                </a:highlight>
              </a:rPr>
              <a:t>"); </a:t>
            </a:r>
            <a:r>
              <a:rPr lang="en-US" sz="15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// here “</a:t>
            </a:r>
            <a:r>
              <a:rPr lang="en-US" sz="1500" dirty="0" err="1"/>
              <a:t>testDB</a:t>
            </a:r>
            <a:r>
              <a:rPr lang="en-US" sz="1500" dirty="0"/>
              <a:t>” is database name, “</a:t>
            </a:r>
            <a:r>
              <a:rPr lang="en-US" sz="1500" dirty="0" err="1"/>
              <a:t>my_name</a:t>
            </a:r>
            <a:r>
              <a:rPr lang="en-US" sz="1500" dirty="0"/>
              <a:t>“ and “</a:t>
            </a:r>
            <a:r>
              <a:rPr lang="en-US" sz="1500" dirty="0" err="1"/>
              <a:t>my_pass</a:t>
            </a:r>
            <a:r>
              <a:rPr lang="en-US" sz="1500" dirty="0"/>
              <a:t>” are username and password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Statement </a:t>
            </a:r>
            <a:r>
              <a:rPr lang="en-US" sz="1500" dirty="0" err="1"/>
              <a:t>stmt</a:t>
            </a:r>
            <a:r>
              <a:rPr lang="en-US" sz="1500" dirty="0"/>
              <a:t> = </a:t>
            </a:r>
            <a:r>
              <a:rPr lang="en-US" sz="1500" dirty="0" err="1"/>
              <a:t>con.createStatement</a:t>
            </a:r>
            <a:r>
              <a:rPr lang="en-US" sz="1500" dirty="0"/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</a:t>
            </a:r>
            <a:r>
              <a:rPr lang="en-US" sz="1500" dirty="0" err="1"/>
              <a:t>ResultSet</a:t>
            </a:r>
            <a:r>
              <a:rPr lang="en-US" sz="1500" dirty="0"/>
              <a:t> </a:t>
            </a:r>
            <a:r>
              <a:rPr lang="en-US" sz="1500" dirty="0" err="1"/>
              <a:t>rs</a:t>
            </a:r>
            <a:r>
              <a:rPr lang="en-US" sz="1500" dirty="0"/>
              <a:t> = </a:t>
            </a:r>
            <a:r>
              <a:rPr lang="en-US" sz="1500" dirty="0" err="1"/>
              <a:t>stmt.executeQuery</a:t>
            </a:r>
            <a:r>
              <a:rPr lang="en-US" sz="1500" dirty="0"/>
              <a:t>("</a:t>
            </a:r>
            <a:r>
              <a:rPr lang="en-US" sz="1500" cap="all" dirty="0"/>
              <a:t>select</a:t>
            </a:r>
            <a:r>
              <a:rPr lang="en-US" sz="1500" dirty="0"/>
              <a:t> * </a:t>
            </a:r>
            <a:r>
              <a:rPr lang="en-US" sz="1500" cap="all" dirty="0"/>
              <a:t>from</a:t>
            </a:r>
            <a:r>
              <a:rPr lang="en-US" sz="1500" dirty="0"/>
              <a:t> students");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while(</a:t>
            </a:r>
            <a:r>
              <a:rPr lang="en-US" sz="1500" dirty="0" err="1"/>
              <a:t>rs.next</a:t>
            </a:r>
            <a:r>
              <a:rPr lang="en-US" sz="1500" dirty="0"/>
              <a:t>())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    </a:t>
            </a:r>
            <a:r>
              <a:rPr lang="en-US" sz="1500" dirty="0" err="1"/>
              <a:t>System.out.println</a:t>
            </a:r>
            <a:r>
              <a:rPr lang="en-US" sz="1500" dirty="0"/>
              <a:t>(</a:t>
            </a:r>
            <a:r>
              <a:rPr lang="en-US" sz="1500" dirty="0" err="1"/>
              <a:t>rs.getInt</a:t>
            </a:r>
            <a:r>
              <a:rPr lang="en-US" sz="1500" dirty="0"/>
              <a:t>(1) + "  “ + </a:t>
            </a:r>
            <a:r>
              <a:rPr lang="en-US" sz="1500" dirty="0" err="1"/>
              <a:t>rs.getString</a:t>
            </a:r>
            <a:r>
              <a:rPr lang="en-US" sz="1500" dirty="0"/>
              <a:t>(2) + "  “ + </a:t>
            </a:r>
            <a:r>
              <a:rPr lang="en-US" sz="1500" dirty="0" err="1"/>
              <a:t>rs.getString</a:t>
            </a:r>
            <a:r>
              <a:rPr lang="en-US" sz="1500" dirty="0"/>
              <a:t>(3));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</a:t>
            </a:r>
            <a:r>
              <a:rPr lang="en-US" sz="1500" dirty="0" err="1">
                <a:highlight>
                  <a:srgbClr val="FEB9A4"/>
                </a:highlight>
              </a:rPr>
              <a:t>con.close</a:t>
            </a:r>
            <a:r>
              <a:rPr lang="en-US" sz="1500" dirty="0">
                <a:highlight>
                  <a:srgbClr val="FEB9A4"/>
                </a:highlight>
              </a:rPr>
              <a:t>(); </a:t>
            </a:r>
            <a:r>
              <a:rPr lang="en-US" sz="15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catch(Exception e) { </a:t>
            </a:r>
            <a:r>
              <a:rPr lang="en-US" sz="1500" dirty="0" err="1"/>
              <a:t>System.out.println</a:t>
            </a:r>
            <a:r>
              <a:rPr lang="en-US" sz="1500" dirty="0"/>
              <a:t>(e);}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9922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86150"/>
            <a:ext cx="6781800" cy="598884"/>
          </a:xfrm>
        </p:spPr>
        <p:txBody>
          <a:bodyPr/>
          <a:lstStyle/>
          <a:p>
            <a:pPr marL="2462213" indent="-2462213"/>
            <a:r>
              <a:rPr lang="en-US" dirty="0"/>
              <a:t>Chapter 13 – Connect Java Program to Database</a:t>
            </a:r>
          </a:p>
        </p:txBody>
      </p:sp>
    </p:spTree>
    <p:extLst>
      <p:ext uri="{BB962C8B-B14F-4D97-AF65-F5344CB8AC3E}">
        <p14:creationId xmlns:p14="http://schemas.microsoft.com/office/powerpoint/2010/main" val="25524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79158" y="1851404"/>
            <a:ext cx="454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34297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D9B8-C446-40B6-B307-8589F64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– Java Database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A16D-8D34-3D08-D483-B641E1CE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 stands for Java Database Connectivity. JDBC is a Java API to connect and execute the query with the database. </a:t>
            </a:r>
          </a:p>
          <a:p>
            <a:r>
              <a:rPr lang="en-US" dirty="0"/>
              <a:t>It is a part of </a:t>
            </a:r>
            <a:r>
              <a:rPr lang="en-US" dirty="0" err="1"/>
              <a:t>JavaSE</a:t>
            </a:r>
            <a:r>
              <a:rPr lang="en-US" dirty="0"/>
              <a:t> (Java Standard Edition). </a:t>
            </a:r>
          </a:p>
          <a:p>
            <a:r>
              <a:rPr lang="en-US" dirty="0"/>
              <a:t>JDBC API uses JDBC drivers to connect with the database. </a:t>
            </a:r>
          </a:p>
          <a:p>
            <a:r>
              <a:rPr lang="en-US" dirty="0"/>
              <a:t>There are four types of JDBC drivers:</a:t>
            </a:r>
          </a:p>
          <a:p>
            <a:pPr lvl="1"/>
            <a:r>
              <a:rPr lang="en-US" dirty="0"/>
              <a:t>JDBC-ODBC Bridge Driver,</a:t>
            </a:r>
          </a:p>
          <a:p>
            <a:pPr lvl="1"/>
            <a:r>
              <a:rPr lang="en-US" dirty="0"/>
              <a:t>Native Driver,</a:t>
            </a:r>
          </a:p>
          <a:p>
            <a:pPr lvl="1"/>
            <a:r>
              <a:rPr lang="en-US" dirty="0"/>
              <a:t>Network Protocol Driver, and</a:t>
            </a:r>
          </a:p>
          <a:p>
            <a:pPr lvl="1"/>
            <a:r>
              <a:rPr lang="en-US" dirty="0"/>
              <a:t>Thin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0D29-C411-A996-A542-0EB91685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D653-1887-A460-B009-A94854B8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843557"/>
            <a:ext cx="8251823" cy="1575793"/>
          </a:xfrm>
        </p:spPr>
        <p:txBody>
          <a:bodyPr/>
          <a:lstStyle/>
          <a:p>
            <a:r>
              <a:rPr lang="en-US" dirty="0"/>
              <a:t>We can use JDBC API to access tabular data stored in any relational database. </a:t>
            </a:r>
          </a:p>
          <a:p>
            <a:r>
              <a:rPr lang="en-US" dirty="0"/>
              <a:t>By the help of JDBC API, we can save, update, delete and fetch data from the database. </a:t>
            </a:r>
          </a:p>
          <a:p>
            <a:r>
              <a:rPr lang="en-US" dirty="0"/>
              <a:t>It is like Open Database Connectivity (ODBC) provided by Microsoft.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2AECC5-6C43-1A0F-2E4E-15A404B7BD56}"/>
              </a:ext>
            </a:extLst>
          </p:cNvPr>
          <p:cNvGrpSpPr/>
          <p:nvPr/>
        </p:nvGrpSpPr>
        <p:grpSpPr>
          <a:xfrm>
            <a:off x="990600" y="2724151"/>
            <a:ext cx="6936855" cy="2043447"/>
            <a:chOff x="1027627" y="2636145"/>
            <a:chExt cx="6936855" cy="20434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E71C98-3E46-27C3-888F-3F57ADDCE5D1}"/>
                </a:ext>
              </a:extLst>
            </p:cNvPr>
            <p:cNvSpPr/>
            <p:nvPr/>
          </p:nvSpPr>
          <p:spPr bwMode="auto">
            <a:xfrm>
              <a:off x="1066800" y="3714750"/>
              <a:ext cx="1600200" cy="838200"/>
            </a:xfrm>
            <a:prstGeom prst="rect">
              <a:avLst/>
            </a:prstGeom>
            <a:solidFill>
              <a:srgbClr val="C1F5D2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Java</a:t>
              </a:r>
              <a:b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</a:b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85709D-0664-B097-3678-1A39A28DFC84}"/>
                </a:ext>
              </a:extLst>
            </p:cNvPr>
            <p:cNvSpPr/>
            <p:nvPr/>
          </p:nvSpPr>
          <p:spPr bwMode="auto">
            <a:xfrm>
              <a:off x="1027627" y="2636145"/>
              <a:ext cx="1600200" cy="685799"/>
            </a:xfrm>
            <a:prstGeom prst="ellipse">
              <a:avLst/>
            </a:prstGeom>
            <a:solidFill>
              <a:srgbClr val="FFD85B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JDBC API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151EA443-A7E6-C8D2-9C1A-CBB1DCB1EA6F}"/>
                </a:ext>
              </a:extLst>
            </p:cNvPr>
            <p:cNvSpPr/>
            <p:nvPr/>
          </p:nvSpPr>
          <p:spPr bwMode="auto">
            <a:xfrm>
              <a:off x="6477000" y="3637199"/>
              <a:ext cx="1487482" cy="1042393"/>
            </a:xfrm>
            <a:prstGeom prst="can">
              <a:avLst/>
            </a:prstGeom>
            <a:solidFill>
              <a:srgbClr val="FEB9A4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Database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696971-7189-0A63-A66F-F914FA971CCA}"/>
                </a:ext>
              </a:extLst>
            </p:cNvPr>
            <p:cNvSpPr/>
            <p:nvPr/>
          </p:nvSpPr>
          <p:spPr bwMode="auto">
            <a:xfrm>
              <a:off x="3505199" y="3790950"/>
              <a:ext cx="2133600" cy="685799"/>
            </a:xfrm>
            <a:prstGeom prst="ellipse">
              <a:avLst/>
            </a:prstGeom>
            <a:solidFill>
              <a:srgbClr val="FFD85B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JDBC Driver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B5C10D-E979-7E42-71AF-80D12C9BF078}"/>
                </a:ext>
              </a:extLst>
            </p:cNvPr>
            <p:cNvCxnSpPr>
              <a:stCxn id="4" idx="3"/>
              <a:endCxn id="7" idx="2"/>
            </p:cNvCxnSpPr>
            <p:nvPr/>
          </p:nvCxnSpPr>
          <p:spPr bwMode="auto">
            <a:xfrm>
              <a:off x="2667000" y="4133850"/>
              <a:ext cx="83819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30CB51-77E0-47CB-BFBE-2886F48944DC}"/>
                </a:ext>
              </a:extLst>
            </p:cNvPr>
            <p:cNvCxnSpPr/>
            <p:nvPr/>
          </p:nvCxnSpPr>
          <p:spPr bwMode="auto">
            <a:xfrm>
              <a:off x="5638799" y="4144313"/>
              <a:ext cx="83819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DE3E3E-0DED-1741-9C5A-A057AC18163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879242" y="3321944"/>
              <a:ext cx="0" cy="3901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110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8B54-3998-8EBE-8BC7-B84F82F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Java.sql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1AC1-32D9-063F-52D7-833FF7BB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version of JDBC is 4.3. </a:t>
            </a:r>
          </a:p>
          <a:p>
            <a:r>
              <a:rPr lang="en-US" dirty="0"/>
              <a:t>It is based on the X/Open SQL Call Level Interface. </a:t>
            </a:r>
          </a:p>
          <a:p>
            <a:r>
              <a:rPr lang="en-US" dirty="0"/>
              <a:t>The </a:t>
            </a:r>
            <a:r>
              <a:rPr lang="en-US" dirty="0" err="1"/>
              <a:t>java.sql</a:t>
            </a:r>
            <a:r>
              <a:rPr lang="en-US" dirty="0"/>
              <a:t> package contains classes and interfaces for JDBC API. </a:t>
            </a:r>
          </a:p>
          <a:p>
            <a:r>
              <a:rPr lang="en-US" dirty="0"/>
              <a:t>A list of popular interfaces of JDBC API are given below:</a:t>
            </a:r>
          </a:p>
        </p:txBody>
      </p:sp>
    </p:spTree>
    <p:extLst>
      <p:ext uri="{BB962C8B-B14F-4D97-AF65-F5344CB8AC3E}">
        <p14:creationId xmlns:p14="http://schemas.microsoft.com/office/powerpoint/2010/main" val="280769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BD8A-21EA-F073-F569-CBDD9831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FC40-29F6-73C6-60D2-BDAC573E4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 application needs a database connection, one of the </a:t>
            </a:r>
            <a:r>
              <a:rPr lang="en-US" dirty="0" err="1"/>
              <a:t>DriverManager.getConnection</a:t>
            </a:r>
            <a:r>
              <a:rPr lang="en-US" dirty="0"/>
              <a:t>() methods is used to create a JDBC Connection. </a:t>
            </a:r>
          </a:p>
          <a:p>
            <a:r>
              <a:rPr lang="en-US" dirty="0"/>
              <a:t>The URL used is dependent upon the particular database and JDBC driver. It will always begin with the "</a:t>
            </a:r>
            <a:r>
              <a:rPr lang="en-US" dirty="0" err="1"/>
              <a:t>jdbc</a:t>
            </a:r>
            <a:r>
              <a:rPr lang="en-US" dirty="0"/>
              <a:t>:" protocol, but the rest is up to the particular vendor.</a:t>
            </a:r>
          </a:p>
        </p:txBody>
      </p:sp>
    </p:spTree>
    <p:extLst>
      <p:ext uri="{BB962C8B-B14F-4D97-AF65-F5344CB8AC3E}">
        <p14:creationId xmlns:p14="http://schemas.microsoft.com/office/powerpoint/2010/main" val="179153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Connection to a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76288"/>
            <a:ext cx="8251823" cy="345638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java.sql</a:t>
            </a:r>
            <a:r>
              <a:rPr lang="en-US" sz="1400" dirty="0"/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class </a:t>
            </a:r>
            <a:r>
              <a:rPr lang="en-US" sz="1400" dirty="0" err="1"/>
              <a:t>dbConn</a:t>
            </a:r>
            <a:r>
              <a:rPr lang="en-US" sz="1400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Connection conn = </a:t>
            </a:r>
            <a:r>
              <a:rPr lang="en-US" sz="1400" dirty="0" err="1"/>
              <a:t>DriverManager.getConnection</a:t>
            </a:r>
            <a:r>
              <a:rPr lang="en-US" sz="1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jdbc:somejdbcvendor:other</a:t>
            </a:r>
            <a:r>
              <a:rPr lang="en-US" sz="1400" dirty="0"/>
              <a:t> data needed by some </a:t>
            </a:r>
            <a:r>
              <a:rPr lang="en-US" sz="1400" dirty="0" err="1"/>
              <a:t>jdbc</a:t>
            </a:r>
            <a:r>
              <a:rPr lang="en-US" sz="1400" dirty="0"/>
              <a:t> vendor",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myLogin</a:t>
            </a:r>
            <a:r>
              <a:rPr lang="en-US" sz="1400" dirty="0"/>
              <a:t>", "</a:t>
            </a:r>
            <a:r>
              <a:rPr lang="en-US" sz="1400" dirty="0" err="1"/>
              <a:t>myPassword</a:t>
            </a:r>
            <a:r>
              <a:rPr lang="en-US" sz="14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/* you use the connection here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//It's important to close the connection when you are done with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try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 </a:t>
            </a:r>
            <a:r>
              <a:rPr lang="en-US" sz="1400" dirty="0" err="1"/>
              <a:t>conn.close</a:t>
            </a:r>
            <a:r>
              <a:rPr lang="en-US" sz="1400" dirty="0"/>
              <a:t>();   // You must close the connection after you do not need it any more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} catch (Throwable e) { /* Propagate the original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                instead of this one that you want just logged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</a:t>
            </a:r>
            <a:r>
              <a:rPr lang="en-US" sz="1400" dirty="0" err="1"/>
              <a:t>logger.warn</a:t>
            </a:r>
            <a:r>
              <a:rPr lang="en-US" sz="1400" dirty="0"/>
              <a:t>("Could not close JDBC Connection", e); // If any problem closing the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16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83B-8430-46A0-0E39-052E8AA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85750"/>
            <a:ext cx="7848600" cy="490538"/>
          </a:xfrm>
        </p:spPr>
        <p:txBody>
          <a:bodyPr/>
          <a:lstStyle/>
          <a:p>
            <a:r>
              <a:rPr lang="en-US" dirty="0"/>
              <a:t>Simplified Generic Connection to a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9584-48CB-EB38-73FB-00485937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217" y="971550"/>
            <a:ext cx="8182215" cy="6955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You can use Java's try-with-resources statement to simplify the code in the previous slide: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EFD1-1E6E-267B-C2AA-B59EBCD26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217" y="2038350"/>
            <a:ext cx="8315565" cy="230362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java.sql</a:t>
            </a:r>
            <a:r>
              <a:rPr lang="en-US" sz="1800" dirty="0"/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class </a:t>
            </a:r>
            <a:r>
              <a:rPr lang="en-US" sz="1800" dirty="0" err="1"/>
              <a:t>dbConn</a:t>
            </a:r>
            <a:r>
              <a:rPr lang="en-US" sz="1800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try (Connection conn = </a:t>
            </a:r>
            <a:r>
              <a:rPr lang="en-US" sz="1800" dirty="0" err="1"/>
              <a:t>DriverManager.getConnection</a:t>
            </a:r>
            <a:r>
              <a:rPr lang="en-US" sz="18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"</a:t>
            </a:r>
            <a:r>
              <a:rPr lang="en-US" sz="1800" dirty="0" err="1"/>
              <a:t>jdbc:somejdbcvendor:other</a:t>
            </a:r>
            <a:r>
              <a:rPr lang="en-US" sz="1800" dirty="0"/>
              <a:t> data needed by some </a:t>
            </a:r>
            <a:r>
              <a:rPr lang="en-US" sz="1800" dirty="0" err="1"/>
              <a:t>jdbc</a:t>
            </a:r>
            <a:r>
              <a:rPr lang="en-US" sz="1800" dirty="0"/>
              <a:t> vendor",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"</a:t>
            </a:r>
            <a:r>
              <a:rPr lang="en-US" sz="1800" dirty="0" err="1"/>
              <a:t>myLogin</a:t>
            </a:r>
            <a:r>
              <a:rPr lang="en-US" sz="1800" dirty="0"/>
              <a:t>", "</a:t>
            </a:r>
            <a:r>
              <a:rPr lang="en-US" sz="1800" dirty="0" err="1"/>
              <a:t>myPassword</a:t>
            </a:r>
            <a:r>
              <a:rPr lang="en-US" sz="1800" dirty="0"/>
              <a:t>"))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/* you use the connection here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  // the VM (virtual machine) will take care of closing the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F6577B-97CF-BE31-4E1E-D880CA311B32}"/>
              </a:ext>
            </a:extLst>
          </p:cNvPr>
          <p:cNvCxnSpPr/>
          <p:nvPr/>
        </p:nvCxnSpPr>
        <p:spPr bwMode="auto">
          <a:xfrm flipV="1">
            <a:off x="457200" y="1733550"/>
            <a:ext cx="76962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038961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11739</TotalTime>
  <Words>1910</Words>
  <Application>Microsoft Office PowerPoint</Application>
  <PresentationFormat>On-screen Show (16:9)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Tahoma</vt:lpstr>
      <vt:lpstr>Wingdings</vt:lpstr>
      <vt:lpstr>Blends</vt:lpstr>
      <vt:lpstr>Chapter 13 – Connect Java Program to Database</vt:lpstr>
      <vt:lpstr>PowerPoint Presentation</vt:lpstr>
      <vt:lpstr>PowerPoint Presentation</vt:lpstr>
      <vt:lpstr>JDBC – Java Database Connectivity</vt:lpstr>
      <vt:lpstr>JDBC API</vt:lpstr>
      <vt:lpstr>Java.sql Package</vt:lpstr>
      <vt:lpstr>Connecting to Database</vt:lpstr>
      <vt:lpstr>Generic Connection to a Database</vt:lpstr>
      <vt:lpstr>Simplified Generic Connection to a Database</vt:lpstr>
      <vt:lpstr>Executing Database Statements</vt:lpstr>
      <vt:lpstr>Close the Connection Resources After Usage</vt:lpstr>
      <vt:lpstr>Retrieving Data from Database and Processing</vt:lpstr>
      <vt:lpstr>Example of a PreparedStatement Query (1/2)</vt:lpstr>
      <vt:lpstr>Example of a PreparedStatement Query (2/2)</vt:lpstr>
      <vt:lpstr>If the Database Operation Fails (1/2)</vt:lpstr>
      <vt:lpstr>If the Database Operation Fails (2/2)</vt:lpstr>
      <vt:lpstr>PowerPoint Presentation</vt:lpstr>
      <vt:lpstr>Java Database Connectivity with MySQL (1/3)</vt:lpstr>
      <vt:lpstr>Java Database Connectivity with MySQL (2/3)</vt:lpstr>
      <vt:lpstr>Java Database Connectivity with MySQL (3/3)</vt:lpstr>
      <vt:lpstr>Sample Database Connectivity Code</vt:lpstr>
      <vt:lpstr>Chapter 13 – Connect Java Program to Database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Sergey Aityan</cp:lastModifiedBy>
  <cp:revision>338</cp:revision>
  <cp:lastPrinted>1601-01-01T00:00:00Z</cp:lastPrinted>
  <dcterms:created xsi:type="dcterms:W3CDTF">2003-11-11T09:16:48Z</dcterms:created>
  <dcterms:modified xsi:type="dcterms:W3CDTF">2023-10-20T18:44:22Z</dcterms:modified>
</cp:coreProperties>
</file>