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handoutMasterIdLst>
    <p:handoutMasterId r:id="rId64"/>
  </p:handoutMasterIdLst>
  <p:sldIdLst>
    <p:sldId id="534" r:id="rId2"/>
    <p:sldId id="535" r:id="rId3"/>
    <p:sldId id="632" r:id="rId4"/>
    <p:sldId id="633" r:id="rId5"/>
    <p:sldId id="634" r:id="rId6"/>
    <p:sldId id="635" r:id="rId7"/>
    <p:sldId id="590" r:id="rId8"/>
    <p:sldId id="555" r:id="rId9"/>
    <p:sldId id="557" r:id="rId10"/>
    <p:sldId id="575" r:id="rId11"/>
    <p:sldId id="577" r:id="rId12"/>
    <p:sldId id="576" r:id="rId13"/>
    <p:sldId id="601" r:id="rId14"/>
    <p:sldId id="578" r:id="rId15"/>
    <p:sldId id="579" r:id="rId16"/>
    <p:sldId id="602" r:id="rId17"/>
    <p:sldId id="580" r:id="rId18"/>
    <p:sldId id="581" r:id="rId19"/>
    <p:sldId id="594" r:id="rId20"/>
    <p:sldId id="598" r:id="rId21"/>
    <p:sldId id="599" r:id="rId22"/>
    <p:sldId id="595" r:id="rId23"/>
    <p:sldId id="596" r:id="rId24"/>
    <p:sldId id="597" r:id="rId25"/>
    <p:sldId id="600" r:id="rId26"/>
    <p:sldId id="582" r:id="rId27"/>
    <p:sldId id="583" r:id="rId28"/>
    <p:sldId id="584" r:id="rId29"/>
    <p:sldId id="585" r:id="rId30"/>
    <p:sldId id="587" r:id="rId31"/>
    <p:sldId id="589" r:id="rId32"/>
    <p:sldId id="592" r:id="rId33"/>
    <p:sldId id="593" r:id="rId34"/>
    <p:sldId id="619" r:id="rId35"/>
    <p:sldId id="620" r:id="rId36"/>
    <p:sldId id="621" r:id="rId37"/>
    <p:sldId id="622" r:id="rId38"/>
    <p:sldId id="603" r:id="rId39"/>
    <p:sldId id="604" r:id="rId40"/>
    <p:sldId id="605" r:id="rId41"/>
    <p:sldId id="607" r:id="rId42"/>
    <p:sldId id="609" r:id="rId43"/>
    <p:sldId id="610" r:id="rId44"/>
    <p:sldId id="611" r:id="rId45"/>
    <p:sldId id="608" r:id="rId46"/>
    <p:sldId id="612" r:id="rId47"/>
    <p:sldId id="613" r:id="rId48"/>
    <p:sldId id="614" r:id="rId49"/>
    <p:sldId id="615" r:id="rId50"/>
    <p:sldId id="616" r:id="rId51"/>
    <p:sldId id="617" r:id="rId52"/>
    <p:sldId id="618" r:id="rId53"/>
    <p:sldId id="623" r:id="rId54"/>
    <p:sldId id="624" r:id="rId55"/>
    <p:sldId id="625" r:id="rId56"/>
    <p:sldId id="626" r:id="rId57"/>
    <p:sldId id="627" r:id="rId58"/>
    <p:sldId id="628" r:id="rId59"/>
    <p:sldId id="629" r:id="rId60"/>
    <p:sldId id="631" r:id="rId61"/>
    <p:sldId id="574" r:id="rId62"/>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9B"/>
    <a:srgbClr val="FFD85B"/>
    <a:srgbClr val="5DFFD5"/>
    <a:srgbClr val="C1F5D2"/>
    <a:srgbClr val="FEB9A4"/>
    <a:srgbClr val="FECABA"/>
    <a:srgbClr val="CFC215"/>
    <a:srgbClr val="F2F3C9"/>
    <a:srgbClr val="CCDB9D"/>
    <a:srgbClr val="EA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86" d="100"/>
          <a:sy n="86" d="100"/>
        </p:scale>
        <p:origin x="216"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60</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909886" y="4891561"/>
            <a:ext cx="2795714" cy="300082"/>
          </a:xfrm>
          <a:prstGeom prst="rect">
            <a:avLst/>
          </a:prstGeom>
          <a:noFill/>
          <a:ln w="9525">
            <a:noFill/>
            <a:miter lim="800000"/>
            <a:headEnd/>
            <a:tailEnd/>
          </a:ln>
          <a:effectLst/>
        </p:spPr>
        <p:txBody>
          <a:bodyPr wrap="square">
            <a:spAutoFit/>
          </a:bodyPr>
          <a:lstStyle/>
          <a:p>
            <a:pPr>
              <a:defRPr/>
            </a:pPr>
            <a:r>
              <a:rPr lang="en-US" sz="1350" dirty="0"/>
              <a:t>Chapter 14 – Java GUI - Swing</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828800" y="3333750"/>
            <a:ext cx="58674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151317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FAD-8E02-D8C6-7F2C-7F582A3C3B9B}"/>
              </a:ext>
            </a:extLst>
          </p:cNvPr>
          <p:cNvSpPr>
            <a:spLocks noGrp="1"/>
          </p:cNvSpPr>
          <p:nvPr>
            <p:ph type="title"/>
          </p:nvPr>
        </p:nvSpPr>
        <p:spPr/>
        <p:txBody>
          <a:bodyPr/>
          <a:lstStyle/>
          <a:p>
            <a:r>
              <a:rPr lang="en-US" dirty="0"/>
              <a:t>Java GUI Basics</a:t>
            </a:r>
          </a:p>
        </p:txBody>
      </p:sp>
      <p:sp>
        <p:nvSpPr>
          <p:cNvPr id="3" name="Content Placeholder 2">
            <a:extLst>
              <a:ext uri="{FF2B5EF4-FFF2-40B4-BE49-F238E27FC236}">
                <a16:creationId xmlns:a16="http://schemas.microsoft.com/office/drawing/2014/main" id="{ED21A4C2-D2C5-4F3B-8B0A-EC973911817A}"/>
              </a:ext>
            </a:extLst>
          </p:cNvPr>
          <p:cNvSpPr>
            <a:spLocks noGrp="1"/>
          </p:cNvSpPr>
          <p:nvPr>
            <p:ph idx="1"/>
          </p:nvPr>
        </p:nvSpPr>
        <p:spPr>
          <a:xfrm>
            <a:off x="2057400" y="1123950"/>
            <a:ext cx="6629398" cy="3430756"/>
          </a:xfrm>
        </p:spPr>
        <p:txBody>
          <a:bodyPr/>
          <a:lstStyle/>
          <a:p>
            <a:r>
              <a:rPr lang="en-US" dirty="0"/>
              <a:t>What is Swing in Java?</a:t>
            </a:r>
          </a:p>
          <a:p>
            <a:r>
              <a:rPr lang="en-US" dirty="0"/>
              <a:t>What is a Container Class?</a:t>
            </a:r>
          </a:p>
          <a:p>
            <a:r>
              <a:rPr lang="en-US" dirty="0"/>
              <a:t>What is GUI in Java?</a:t>
            </a:r>
          </a:p>
          <a:p>
            <a:r>
              <a:rPr lang="en-US" dirty="0"/>
              <a:t>How to Make a GUI in Java with Example</a:t>
            </a:r>
          </a:p>
          <a:p>
            <a:r>
              <a:rPr lang="en-US" dirty="0"/>
              <a:t>Java Layout Manager</a:t>
            </a:r>
          </a:p>
          <a:p>
            <a:r>
              <a:rPr lang="en-US" dirty="0"/>
              <a:t>Java </a:t>
            </a:r>
            <a:r>
              <a:rPr lang="en-US" dirty="0" err="1"/>
              <a:t>BorderLayout</a:t>
            </a:r>
            <a:endParaRPr lang="en-US" dirty="0"/>
          </a:p>
          <a:p>
            <a:r>
              <a:rPr lang="en-US" dirty="0"/>
              <a:t>Java </a:t>
            </a:r>
            <a:r>
              <a:rPr lang="en-US" dirty="0" err="1"/>
              <a:t>FlowLayout</a:t>
            </a:r>
            <a:endParaRPr lang="en-US" dirty="0"/>
          </a:p>
          <a:p>
            <a:r>
              <a:rPr lang="en-US" dirty="0"/>
              <a:t>Java </a:t>
            </a:r>
            <a:r>
              <a:rPr lang="en-US" dirty="0" err="1"/>
              <a:t>GridBagLayout</a:t>
            </a:r>
            <a:endParaRPr lang="en-US" dirty="0"/>
          </a:p>
          <a:p>
            <a:endParaRPr lang="en-US" dirty="0"/>
          </a:p>
        </p:txBody>
      </p:sp>
    </p:spTree>
    <p:extLst>
      <p:ext uri="{BB962C8B-B14F-4D97-AF65-F5344CB8AC3E}">
        <p14:creationId xmlns:p14="http://schemas.microsoft.com/office/powerpoint/2010/main" val="39940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DEA1-F8AF-9D53-A549-4145C2B57A48}"/>
              </a:ext>
            </a:extLst>
          </p:cNvPr>
          <p:cNvSpPr>
            <a:spLocks noGrp="1"/>
          </p:cNvSpPr>
          <p:nvPr>
            <p:ph type="title"/>
          </p:nvPr>
        </p:nvSpPr>
        <p:spPr/>
        <p:txBody>
          <a:bodyPr/>
          <a:lstStyle/>
          <a:p>
            <a:r>
              <a:rPr lang="en-US" dirty="0"/>
              <a:t>Java Swing Class Hierarchy Diagram</a:t>
            </a:r>
          </a:p>
        </p:txBody>
      </p:sp>
      <p:pic>
        <p:nvPicPr>
          <p:cNvPr id="5" name="Content Placeholder 4" descr="A diagram of a software component&#10;&#10;Description automatically generated">
            <a:extLst>
              <a:ext uri="{FF2B5EF4-FFF2-40B4-BE49-F238E27FC236}">
                <a16:creationId xmlns:a16="http://schemas.microsoft.com/office/drawing/2014/main" id="{3D68A417-FF62-C777-8BFF-DD327F325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55619"/>
            <a:ext cx="6096000" cy="4201524"/>
          </a:xfrm>
        </p:spPr>
      </p:pic>
      <p:sp>
        <p:nvSpPr>
          <p:cNvPr id="7" name="TextBox 6">
            <a:extLst>
              <a:ext uri="{FF2B5EF4-FFF2-40B4-BE49-F238E27FC236}">
                <a16:creationId xmlns:a16="http://schemas.microsoft.com/office/drawing/2014/main" id="{5F7B0A9F-C3D9-1B60-EBB1-5E827E3549DE}"/>
              </a:ext>
            </a:extLst>
          </p:cNvPr>
          <p:cNvSpPr txBox="1"/>
          <p:nvPr/>
        </p:nvSpPr>
        <p:spPr>
          <a:xfrm>
            <a:off x="5952518" y="2309722"/>
            <a:ext cx="2812103" cy="1200329"/>
          </a:xfrm>
          <a:prstGeom prst="rect">
            <a:avLst/>
          </a:prstGeom>
          <a:noFill/>
        </p:spPr>
        <p:txBody>
          <a:bodyPr wrap="square">
            <a:spAutoFit/>
          </a:bodyPr>
          <a:lstStyle/>
          <a:p>
            <a:r>
              <a:rPr lang="en-US" dirty="0"/>
              <a:t>All components in Java Swing are </a:t>
            </a:r>
            <a:r>
              <a:rPr lang="en-US" dirty="0" err="1"/>
              <a:t>JComponent</a:t>
            </a:r>
            <a:r>
              <a:rPr lang="en-US" dirty="0"/>
              <a:t> which can be added to container classes</a:t>
            </a:r>
          </a:p>
        </p:txBody>
      </p:sp>
    </p:spTree>
    <p:extLst>
      <p:ext uri="{BB962C8B-B14F-4D97-AF65-F5344CB8AC3E}">
        <p14:creationId xmlns:p14="http://schemas.microsoft.com/office/powerpoint/2010/main" val="195370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105A-3780-7788-A121-457CC628E09F}"/>
              </a:ext>
            </a:extLst>
          </p:cNvPr>
          <p:cNvSpPr>
            <a:spLocks noGrp="1"/>
          </p:cNvSpPr>
          <p:nvPr>
            <p:ph type="title"/>
          </p:nvPr>
        </p:nvSpPr>
        <p:spPr/>
        <p:txBody>
          <a:bodyPr/>
          <a:lstStyle/>
          <a:p>
            <a:r>
              <a:rPr lang="en-US" dirty="0"/>
              <a:t>What is a Container Class?</a:t>
            </a:r>
          </a:p>
        </p:txBody>
      </p:sp>
      <p:sp>
        <p:nvSpPr>
          <p:cNvPr id="3" name="Content Placeholder 2">
            <a:extLst>
              <a:ext uri="{FF2B5EF4-FFF2-40B4-BE49-F238E27FC236}">
                <a16:creationId xmlns:a16="http://schemas.microsoft.com/office/drawing/2014/main" id="{AEA884E6-AC37-C961-DB2A-EDC7959369F1}"/>
              </a:ext>
            </a:extLst>
          </p:cNvPr>
          <p:cNvSpPr>
            <a:spLocks noGrp="1"/>
          </p:cNvSpPr>
          <p:nvPr>
            <p:ph idx="1"/>
          </p:nvPr>
        </p:nvSpPr>
        <p:spPr>
          <a:xfrm>
            <a:off x="446089" y="895351"/>
            <a:ext cx="8164512" cy="3352800"/>
          </a:xfrm>
        </p:spPr>
        <p:txBody>
          <a:bodyPr/>
          <a:lstStyle/>
          <a:p>
            <a:r>
              <a:rPr lang="en-US" dirty="0"/>
              <a:t>Container classes are classes that can have other components on it. </a:t>
            </a:r>
          </a:p>
          <a:p>
            <a:r>
              <a:rPr lang="en-US" dirty="0"/>
              <a:t>So, for creating a Java Swing GUI, we need at least one container object. </a:t>
            </a:r>
          </a:p>
          <a:p>
            <a:r>
              <a:rPr lang="en-US" dirty="0"/>
              <a:t>There are 3 types of Java Swing containers.</a:t>
            </a:r>
          </a:p>
          <a:p>
            <a:pPr lvl="1"/>
            <a:r>
              <a:rPr lang="en-US" b="1" u="sng" dirty="0"/>
              <a:t>Panel</a:t>
            </a:r>
            <a:r>
              <a:rPr lang="en-US" dirty="0"/>
              <a:t>: It is a pure container and is not a window in itself. The sole purpose of a Panel is to organize the components on to a window.</a:t>
            </a:r>
          </a:p>
          <a:p>
            <a:pPr lvl="1"/>
            <a:r>
              <a:rPr lang="en-US" b="1" u="sng" dirty="0"/>
              <a:t>Frame</a:t>
            </a:r>
            <a:r>
              <a:rPr lang="en-US" dirty="0"/>
              <a:t>: It is a fully functioning window with its title and icons.</a:t>
            </a:r>
          </a:p>
          <a:p>
            <a:pPr lvl="1"/>
            <a:r>
              <a:rPr lang="en-US" b="1" u="sng" dirty="0"/>
              <a:t>Dialog</a:t>
            </a:r>
            <a:r>
              <a:rPr lang="en-US" dirty="0"/>
              <a:t>: It can be thought of like a pop-up window that pops out when a message has to be displayed. It is not a fully functioning window like the Frame.</a:t>
            </a:r>
          </a:p>
          <a:p>
            <a:endParaRPr lang="en-US" dirty="0"/>
          </a:p>
        </p:txBody>
      </p:sp>
    </p:spTree>
    <p:extLst>
      <p:ext uri="{BB962C8B-B14F-4D97-AF65-F5344CB8AC3E}">
        <p14:creationId xmlns:p14="http://schemas.microsoft.com/office/powerpoint/2010/main" val="40975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5C69-26AE-1713-5DB9-1F306E968610}"/>
              </a:ext>
            </a:extLst>
          </p:cNvPr>
          <p:cNvSpPr>
            <a:spLocks noGrp="1"/>
          </p:cNvSpPr>
          <p:nvPr>
            <p:ph type="title"/>
          </p:nvPr>
        </p:nvSpPr>
        <p:spPr>
          <a:xfrm>
            <a:off x="1066801" y="285750"/>
            <a:ext cx="7924800" cy="490538"/>
          </a:xfrm>
        </p:spPr>
        <p:txBody>
          <a:bodyPr/>
          <a:lstStyle/>
          <a:p>
            <a:r>
              <a:rPr lang="en-US" dirty="0"/>
              <a:t>How Swing GUI Interacts with Java Program</a:t>
            </a:r>
          </a:p>
        </p:txBody>
      </p:sp>
      <p:sp>
        <p:nvSpPr>
          <p:cNvPr id="3" name="Content Placeholder 2">
            <a:extLst>
              <a:ext uri="{FF2B5EF4-FFF2-40B4-BE49-F238E27FC236}">
                <a16:creationId xmlns:a16="http://schemas.microsoft.com/office/drawing/2014/main" id="{17638056-CC67-7745-A84C-98A2C92D0EC5}"/>
              </a:ext>
            </a:extLst>
          </p:cNvPr>
          <p:cNvSpPr>
            <a:spLocks noGrp="1"/>
          </p:cNvSpPr>
          <p:nvPr>
            <p:ph idx="1"/>
          </p:nvPr>
        </p:nvSpPr>
        <p:spPr>
          <a:xfrm>
            <a:off x="304800" y="913533"/>
            <a:ext cx="5127623" cy="2768828"/>
          </a:xfrm>
        </p:spPr>
        <p:txBody>
          <a:bodyPr/>
          <a:lstStyle/>
          <a:p>
            <a:r>
              <a:rPr lang="en-US" dirty="0"/>
              <a:t>Any activity on the GUI level (Swing or other GUI) generates a specific event.</a:t>
            </a:r>
          </a:p>
          <a:p>
            <a:r>
              <a:rPr lang="en-US" dirty="0"/>
              <a:t>The event listener picks up the event and runs a specific Java code related to the Java program.</a:t>
            </a:r>
          </a:p>
          <a:p>
            <a:r>
              <a:rPr lang="en-US" dirty="0"/>
              <a:t>It could be a certain action or value assignment. </a:t>
            </a:r>
          </a:p>
          <a:p>
            <a:r>
              <a:rPr lang="en-US" dirty="0"/>
              <a:t>For example, GUI  component field enters a name. Once the enter button is pressed, the respective Java variable, say,  age is assigned the value in the age filed entered in the GUI.</a:t>
            </a:r>
          </a:p>
        </p:txBody>
      </p:sp>
      <p:grpSp>
        <p:nvGrpSpPr>
          <p:cNvPr id="17" name="Group 16">
            <a:extLst>
              <a:ext uri="{FF2B5EF4-FFF2-40B4-BE49-F238E27FC236}">
                <a16:creationId xmlns:a16="http://schemas.microsoft.com/office/drawing/2014/main" id="{6F9B1185-E8DD-2610-943D-02EA9A2E7635}"/>
              </a:ext>
            </a:extLst>
          </p:cNvPr>
          <p:cNvGrpSpPr/>
          <p:nvPr/>
        </p:nvGrpSpPr>
        <p:grpSpPr>
          <a:xfrm>
            <a:off x="6096000" y="1123950"/>
            <a:ext cx="1936124" cy="3192125"/>
            <a:chOff x="5087155" y="1098322"/>
            <a:chExt cx="1936124" cy="3192125"/>
          </a:xfrm>
        </p:grpSpPr>
        <p:sp>
          <p:nvSpPr>
            <p:cNvPr id="4" name="Rectangle 3">
              <a:extLst>
                <a:ext uri="{FF2B5EF4-FFF2-40B4-BE49-F238E27FC236}">
                  <a16:creationId xmlns:a16="http://schemas.microsoft.com/office/drawing/2014/main" id="{0A0D9A88-1651-8D97-4212-5ACAD3F7319B}"/>
                </a:ext>
              </a:extLst>
            </p:cNvPr>
            <p:cNvSpPr/>
            <p:nvPr/>
          </p:nvSpPr>
          <p:spPr bwMode="auto">
            <a:xfrm>
              <a:off x="5105400" y="1098322"/>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ahoma" pitchFamily="34" charset="0"/>
                </a:rPr>
                <a:t>JComponent</a:t>
              </a:r>
              <a:endParaRPr kumimoji="0" lang="en-US" sz="2400" b="0" i="0" u="none" strike="noStrike" cap="none" normalizeH="0" baseline="0" dirty="0">
                <a:ln>
                  <a:noFill/>
                </a:ln>
                <a:solidFill>
                  <a:schemeClr val="tx1"/>
                </a:solidFill>
                <a:effectLst/>
                <a:latin typeface="Tahoma" pitchFamily="34" charset="0"/>
              </a:endParaRPr>
            </a:p>
          </p:txBody>
        </p:sp>
        <p:sp>
          <p:nvSpPr>
            <p:cNvPr id="5" name="Rectangle 4">
              <a:extLst>
                <a:ext uri="{FF2B5EF4-FFF2-40B4-BE49-F238E27FC236}">
                  <a16:creationId xmlns:a16="http://schemas.microsoft.com/office/drawing/2014/main" id="{CB13686E-C33C-3375-8BEC-26694E92422C}"/>
                </a:ext>
              </a:extLst>
            </p:cNvPr>
            <p:cNvSpPr/>
            <p:nvPr/>
          </p:nvSpPr>
          <p:spPr bwMode="auto">
            <a:xfrm>
              <a:off x="5118279" y="1931554"/>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a:t>
              </a:r>
            </a:p>
          </p:txBody>
        </p:sp>
        <p:cxnSp>
          <p:nvCxnSpPr>
            <p:cNvPr id="11" name="Straight Connector 10">
              <a:extLst>
                <a:ext uri="{FF2B5EF4-FFF2-40B4-BE49-F238E27FC236}">
                  <a16:creationId xmlns:a16="http://schemas.microsoft.com/office/drawing/2014/main" id="{875A52DD-FA12-7AF6-AE5E-3D9DB5A02568}"/>
                </a:ext>
              </a:extLst>
            </p:cNvPr>
            <p:cNvCxnSpPr>
              <a:stCxn id="4" idx="2"/>
              <a:endCxn id="5" idx="0"/>
            </p:cNvCxnSpPr>
            <p:nvPr/>
          </p:nvCxnSpPr>
          <p:spPr bwMode="auto">
            <a:xfrm>
              <a:off x="6057900" y="1588860"/>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2" name="Rectangle 11">
              <a:extLst>
                <a:ext uri="{FF2B5EF4-FFF2-40B4-BE49-F238E27FC236}">
                  <a16:creationId xmlns:a16="http://schemas.microsoft.com/office/drawing/2014/main" id="{30E33C2C-C1F1-6A21-6DB0-8D99B4DA4564}"/>
                </a:ext>
              </a:extLst>
            </p:cNvPr>
            <p:cNvSpPr/>
            <p:nvPr/>
          </p:nvSpPr>
          <p:spPr bwMode="auto">
            <a:xfrm>
              <a:off x="5105400" y="3799909"/>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Java Program</a:t>
              </a:r>
            </a:p>
          </p:txBody>
        </p:sp>
        <p:sp>
          <p:nvSpPr>
            <p:cNvPr id="13" name="Rectangle 12">
              <a:extLst>
                <a:ext uri="{FF2B5EF4-FFF2-40B4-BE49-F238E27FC236}">
                  <a16:creationId xmlns:a16="http://schemas.microsoft.com/office/drawing/2014/main" id="{578B5535-491E-DC14-3D6A-03C76B274CA1}"/>
                </a:ext>
              </a:extLst>
            </p:cNvPr>
            <p:cNvSpPr/>
            <p:nvPr/>
          </p:nvSpPr>
          <p:spPr bwMode="auto">
            <a:xfrm>
              <a:off x="5087155" y="2931337"/>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 Listener</a:t>
              </a:r>
            </a:p>
          </p:txBody>
        </p:sp>
        <p:cxnSp>
          <p:nvCxnSpPr>
            <p:cNvPr id="14" name="Straight Connector 13">
              <a:extLst>
                <a:ext uri="{FF2B5EF4-FFF2-40B4-BE49-F238E27FC236}">
                  <a16:creationId xmlns:a16="http://schemas.microsoft.com/office/drawing/2014/main" id="{C9B99598-8268-1C3C-0AA3-232414D80456}"/>
                </a:ext>
              </a:extLst>
            </p:cNvPr>
            <p:cNvCxnSpPr>
              <a:cxnSpLocks/>
            </p:cNvCxnSpPr>
            <p:nvPr/>
          </p:nvCxnSpPr>
          <p:spPr bwMode="auto">
            <a:xfrm flipH="1">
              <a:off x="6096000" y="2422092"/>
              <a:ext cx="0" cy="509245"/>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BD4300C5-E739-668E-C16F-8AAED4265412}"/>
                </a:ext>
              </a:extLst>
            </p:cNvPr>
            <p:cNvCxnSpPr/>
            <p:nvPr/>
          </p:nvCxnSpPr>
          <p:spPr bwMode="auto">
            <a:xfrm>
              <a:off x="6083658" y="3457215"/>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98950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524000" y="285750"/>
            <a:ext cx="7391400" cy="490538"/>
          </a:xfrm>
        </p:spPr>
        <p:txBody>
          <a:bodyPr/>
          <a:lstStyle/>
          <a:p>
            <a:r>
              <a:rPr lang="en-US" dirty="0"/>
              <a:t>Creating GUI with Swing Step-by-Step</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295400" y="1276351"/>
            <a:ext cx="6364282" cy="2667000"/>
          </a:xfrm>
        </p:spPr>
        <p:txBody>
          <a:bodyPr/>
          <a:lstStyle/>
          <a:p>
            <a:pPr marL="0" indent="0">
              <a:buNone/>
            </a:pPr>
            <a:r>
              <a:rPr lang="en-US" sz="1900" dirty="0"/>
              <a:t>Let’s create a </a:t>
            </a:r>
            <a:r>
              <a:rPr lang="en-US" sz="1900" dirty="0" err="1"/>
              <a:t>JFrame</a:t>
            </a:r>
            <a:r>
              <a:rPr lang="en-US" sz="1900" dirty="0"/>
              <a:t> step-by-step</a:t>
            </a:r>
          </a:p>
        </p:txBody>
      </p:sp>
    </p:spTree>
    <p:extLst>
      <p:ext uri="{BB962C8B-B14F-4D97-AF65-F5344CB8AC3E}">
        <p14:creationId xmlns:p14="http://schemas.microsoft.com/office/powerpoint/2010/main" val="170489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Creating a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228600" y="1047750"/>
            <a:ext cx="8763000" cy="3227785"/>
          </a:xfrm>
        </p:spPr>
        <p:txBody>
          <a:bodyPr/>
          <a:lstStyle/>
          <a:p>
            <a:pPr marL="0" indent="0">
              <a:spcBef>
                <a:spcPts val="0"/>
              </a:spcBef>
              <a:buNone/>
            </a:pPr>
            <a:r>
              <a:rPr lang="en-US" sz="1900" dirty="0"/>
              <a:t>import </a:t>
            </a:r>
            <a:r>
              <a:rPr lang="en-US" sz="1900" dirty="0" err="1"/>
              <a:t>javax.swing</a:t>
            </a:r>
            <a:r>
              <a:rPr lang="en-US" sz="1900" dirty="0"/>
              <a:t>.*;</a:t>
            </a:r>
          </a:p>
          <a:p>
            <a:pPr marL="0" indent="0">
              <a:spcBef>
                <a:spcPts val="0"/>
              </a:spcBef>
              <a:buNone/>
            </a:pPr>
            <a:r>
              <a:rPr lang="en-US" sz="1900" dirty="0"/>
              <a:t>class </a:t>
            </a:r>
            <a:r>
              <a:rPr lang="en-US" sz="1900" dirty="0" err="1"/>
              <a:t>gui</a:t>
            </a:r>
            <a:r>
              <a:rPr lang="en-US" sz="1900" dirty="0"/>
              <a:t> {</a:t>
            </a:r>
          </a:p>
          <a:p>
            <a:pPr marL="0" indent="0">
              <a:spcBef>
                <a:spcPts val="0"/>
              </a:spcBef>
              <a:buNone/>
            </a:pPr>
            <a:r>
              <a:rPr lang="en-US" sz="1900" dirty="0"/>
              <a:t>    public static void main(String </a:t>
            </a:r>
            <a:r>
              <a:rPr lang="en-US" sz="1900" dirty="0" err="1"/>
              <a:t>args</a:t>
            </a:r>
            <a:r>
              <a:rPr lang="en-US" sz="1900" dirty="0"/>
              <a:t>[]) {</a:t>
            </a:r>
          </a:p>
          <a:p>
            <a:pPr marL="0" indent="0">
              <a:spcBef>
                <a:spcPts val="0"/>
              </a:spcBef>
              <a:buNone/>
            </a:pPr>
            <a:r>
              <a:rPr lang="en-US" sz="1900" dirty="0"/>
              <a:t>       </a:t>
            </a:r>
            <a:r>
              <a:rPr lang="en-US" sz="1900" dirty="0" err="1"/>
              <a:t>JFrame</a:t>
            </a:r>
            <a:r>
              <a:rPr lang="en-US" sz="1900" dirty="0"/>
              <a:t> frame = new </a:t>
            </a:r>
            <a:r>
              <a:rPr lang="en-US" sz="1900" dirty="0" err="1"/>
              <a:t>JFrame</a:t>
            </a:r>
            <a:r>
              <a:rPr lang="en-US" sz="1900" dirty="0"/>
              <a:t>("My First GUI"); // Create a frame</a:t>
            </a:r>
          </a:p>
          <a:p>
            <a:pPr marL="0" indent="0">
              <a:spcBef>
                <a:spcPts val="0"/>
              </a:spcBef>
              <a:buNone/>
            </a:pPr>
            <a:r>
              <a:rPr lang="en-US" sz="1900" dirty="0"/>
              <a:t>       </a:t>
            </a:r>
            <a:r>
              <a:rPr lang="en-US" sz="1900" dirty="0" err="1"/>
              <a:t>frame.setDefaultCloseOperation</a:t>
            </a:r>
            <a:r>
              <a:rPr lang="en-US" sz="1900" dirty="0"/>
              <a:t>(</a:t>
            </a:r>
            <a:r>
              <a:rPr lang="en-US" sz="1900" dirty="0" err="1"/>
              <a:t>JFrame.EXIT_ON_CLOSE</a:t>
            </a:r>
            <a:r>
              <a:rPr lang="en-US" sz="1900" dirty="0"/>
              <a:t>); </a:t>
            </a:r>
          </a:p>
          <a:p>
            <a:pPr marL="0" indent="0">
              <a:spcBef>
                <a:spcPts val="0"/>
              </a:spcBef>
              <a:buNone/>
            </a:pPr>
            <a:r>
              <a:rPr lang="en-US" sz="1900" dirty="0"/>
              <a:t>       </a:t>
            </a:r>
            <a:r>
              <a:rPr lang="en-US" sz="1900" dirty="0" err="1"/>
              <a:t>frame.setSize</a:t>
            </a:r>
            <a:r>
              <a:rPr lang="en-US" sz="1900" dirty="0"/>
              <a:t>(300,300);  // Sets the frame size</a:t>
            </a:r>
          </a:p>
          <a:p>
            <a:pPr marL="0" indent="0">
              <a:spcBef>
                <a:spcPts val="0"/>
              </a:spcBef>
              <a:buNone/>
            </a:pPr>
            <a:r>
              <a:rPr lang="en-US" sz="1900" dirty="0"/>
              <a:t>       </a:t>
            </a:r>
            <a:r>
              <a:rPr lang="en-US" sz="1900" dirty="0" err="1"/>
              <a:t>JButton</a:t>
            </a:r>
            <a:r>
              <a:rPr lang="en-US" sz="1900" dirty="0"/>
              <a:t> button = new </a:t>
            </a:r>
            <a:r>
              <a:rPr lang="en-US" sz="1900" dirty="0" err="1"/>
              <a:t>JButton</a:t>
            </a:r>
            <a:r>
              <a:rPr lang="en-US" sz="1900" dirty="0"/>
              <a:t>("Press");  // Creates a button</a:t>
            </a:r>
          </a:p>
          <a:p>
            <a:pPr marL="0" indent="0">
              <a:spcBef>
                <a:spcPts val="0"/>
              </a:spcBef>
              <a:buNone/>
            </a:pPr>
            <a:r>
              <a:rPr lang="en-US" sz="1900" dirty="0"/>
              <a:t>       </a:t>
            </a:r>
            <a:r>
              <a:rPr lang="en-US" sz="1900" dirty="0" err="1"/>
              <a:t>frame.getContentPane</a:t>
            </a:r>
            <a:r>
              <a:rPr lang="en-US" sz="1900" dirty="0"/>
              <a:t>().add(button); // Adds Button to content pane of frame</a:t>
            </a:r>
          </a:p>
          <a:p>
            <a:pPr marL="0" indent="0">
              <a:spcBef>
                <a:spcPts val="0"/>
              </a:spcBef>
              <a:buNone/>
            </a:pPr>
            <a:r>
              <a:rPr lang="en-US" sz="1900" dirty="0"/>
              <a:t>       </a:t>
            </a:r>
            <a:r>
              <a:rPr lang="en-US" sz="1900" dirty="0" err="1"/>
              <a:t>frame.setVisible</a:t>
            </a:r>
            <a:r>
              <a:rPr lang="en-US" sz="1900" dirty="0"/>
              <a:t>(true);   // Makes the frame visible</a:t>
            </a:r>
          </a:p>
          <a:p>
            <a:pPr marL="0" indent="0">
              <a:spcBef>
                <a:spcPts val="0"/>
              </a:spcBef>
              <a:buNone/>
            </a:pPr>
            <a:r>
              <a:rPr lang="en-US" sz="1900" dirty="0"/>
              <a:t>    }</a:t>
            </a:r>
          </a:p>
          <a:p>
            <a:pPr marL="0" indent="0">
              <a:spcBef>
                <a:spcPts val="0"/>
              </a:spcBef>
              <a:buNone/>
            </a:pPr>
            <a:r>
              <a:rPr lang="en-US" sz="1900" dirty="0"/>
              <a:t>}</a:t>
            </a:r>
          </a:p>
        </p:txBody>
      </p:sp>
      <p:sp>
        <p:nvSpPr>
          <p:cNvPr id="5" name="TextBox 4">
            <a:extLst>
              <a:ext uri="{FF2B5EF4-FFF2-40B4-BE49-F238E27FC236}">
                <a16:creationId xmlns:a16="http://schemas.microsoft.com/office/drawing/2014/main" id="{5D14BC90-AEE2-D232-6FFE-D4C4A3299928}"/>
              </a:ext>
            </a:extLst>
          </p:cNvPr>
          <p:cNvSpPr txBox="1"/>
          <p:nvPr/>
        </p:nvSpPr>
        <p:spPr>
          <a:xfrm>
            <a:off x="5562600" y="4594127"/>
            <a:ext cx="3363337" cy="276999"/>
          </a:xfrm>
          <a:prstGeom prst="rect">
            <a:avLst/>
          </a:prstGeom>
          <a:noFill/>
          <a:ln>
            <a:solidFill>
              <a:schemeClr val="tx1"/>
            </a:solidFill>
          </a:ln>
        </p:spPr>
        <p:txBody>
          <a:bodyPr wrap="square">
            <a:spAutoFit/>
          </a:bodyPr>
          <a:lstStyle/>
          <a:p>
            <a:r>
              <a:rPr lang="en-US" sz="1200" dirty="0"/>
              <a:t>https://www.guru99.com/java-swing-gui.html</a:t>
            </a:r>
          </a:p>
        </p:txBody>
      </p:sp>
    </p:spTree>
    <p:extLst>
      <p:ext uri="{BB962C8B-B14F-4D97-AF65-F5344CB8AC3E}">
        <p14:creationId xmlns:p14="http://schemas.microsoft.com/office/powerpoint/2010/main" val="5308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521759"/>
            <a:ext cx="3352800" cy="769441"/>
          </a:xfrm>
          <a:prstGeom prst="rect">
            <a:avLst/>
          </a:prstGeom>
          <a:noFill/>
        </p:spPr>
        <p:txBody>
          <a:bodyPr wrap="square" rtlCol="0">
            <a:spAutoFit/>
          </a:bodyPr>
          <a:lstStyle/>
          <a:p>
            <a:r>
              <a:rPr lang="en-US" sz="4400" dirty="0">
                <a:solidFill>
                  <a:srgbClr val="0070C0"/>
                </a:solidFill>
              </a:rPr>
              <a:t>Texts</a:t>
            </a:r>
          </a:p>
        </p:txBody>
      </p:sp>
    </p:spTree>
    <p:extLst>
      <p:ext uri="{BB962C8B-B14F-4D97-AF65-F5344CB8AC3E}">
        <p14:creationId xmlns:p14="http://schemas.microsoft.com/office/powerpoint/2010/main" val="42718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a Button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 </a:t>
            </a:r>
            <a:r>
              <a:rPr lang="en-US" dirty="0" err="1"/>
              <a:t>frame.setResizable</a:t>
            </a:r>
            <a:r>
              <a:rPr lang="en-US" dirty="0"/>
              <a:t>(true);  // allow to resize the frame–true by default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("Press");</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732" y="2844530"/>
            <a:ext cx="1981200" cy="1981200"/>
          </a:xfrm>
          <a:prstGeom prst="rect">
            <a:avLst/>
          </a:prstGeom>
        </p:spPr>
      </p:pic>
    </p:spTree>
    <p:extLst>
      <p:ext uri="{BB962C8B-B14F-4D97-AF65-F5344CB8AC3E}">
        <p14:creationId xmlns:p14="http://schemas.microsoft.com/office/powerpoint/2010/main" val="386681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two Buttons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 {</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("Button 1");</a:t>
            </a:r>
          </a:p>
          <a:p>
            <a:pPr marL="0" indent="0">
              <a:spcBef>
                <a:spcPts val="0"/>
              </a:spcBef>
              <a:buNone/>
            </a:pPr>
            <a:r>
              <a:rPr lang="en-US" dirty="0"/>
              <a:t>          </a:t>
            </a:r>
            <a:r>
              <a:rPr lang="en-US" dirty="0" err="1"/>
              <a:t>JButton</a:t>
            </a:r>
            <a:r>
              <a:rPr lang="en-US" dirty="0"/>
              <a:t> button2 = new </a:t>
            </a:r>
            <a:r>
              <a:rPr lang="en-US" dirty="0" err="1"/>
              <a:t>JButton</a:t>
            </a:r>
            <a:r>
              <a:rPr lang="en-US" dirty="0"/>
              <a:t>("Button 2");</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frame.getContentPane</a:t>
            </a:r>
            <a:r>
              <a:rPr lang="en-US" dirty="0"/>
              <a:t>().add(button2);</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     }</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3105584"/>
            <a:ext cx="1600200" cy="1600200"/>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3962400" y="4010620"/>
            <a:ext cx="3352800" cy="923330"/>
          </a:xfrm>
          <a:prstGeom prst="rect">
            <a:avLst/>
          </a:prstGeom>
          <a:noFill/>
          <a:ln w="12700">
            <a:solidFill>
              <a:schemeClr val="tx1"/>
            </a:solidFill>
          </a:ln>
        </p:spPr>
        <p:txBody>
          <a:bodyPr wrap="square">
            <a:spAutoFit/>
          </a:bodyPr>
          <a:lstStyle/>
          <a:p>
            <a:r>
              <a:rPr lang="en-US" dirty="0"/>
              <a:t>Check the output:</a:t>
            </a:r>
          </a:p>
          <a:p>
            <a:r>
              <a:rPr lang="en-US" dirty="0"/>
              <a:t>Unexpected output -&gt; Buttons are getting overlapped.</a:t>
            </a:r>
          </a:p>
        </p:txBody>
      </p:sp>
      <p:sp>
        <p:nvSpPr>
          <p:cNvPr id="7" name="Arrow: Right 6">
            <a:extLst>
              <a:ext uri="{FF2B5EF4-FFF2-40B4-BE49-F238E27FC236}">
                <a16:creationId xmlns:a16="http://schemas.microsoft.com/office/drawing/2014/main" id="{EB702EC1-29ED-E531-1DBF-84695F762E95}"/>
              </a:ext>
            </a:extLst>
          </p:cNvPr>
          <p:cNvSpPr/>
          <p:nvPr/>
        </p:nvSpPr>
        <p:spPr bwMode="auto">
          <a:xfrm>
            <a:off x="6972300" y="4019550"/>
            <a:ext cx="685800" cy="3048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41012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Buttons Position in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009946" y="753665"/>
            <a:ext cx="8915400" cy="3380185"/>
          </a:xfrm>
        </p:spPr>
        <p:txBody>
          <a:bodyPr/>
          <a:lstStyle/>
          <a:p>
            <a:pPr marL="0" indent="0">
              <a:spcBef>
                <a:spcPts val="0"/>
              </a:spcBef>
              <a:buNone/>
            </a:pPr>
            <a:r>
              <a:rPr lang="en-US" sz="1800" dirty="0"/>
              <a:t>import </a:t>
            </a:r>
            <a:r>
              <a:rPr lang="en-US" sz="1800" dirty="0" err="1"/>
              <a:t>javax.swing</a:t>
            </a:r>
            <a:r>
              <a:rPr lang="en-US" sz="1800" dirty="0"/>
              <a:t>.*;</a:t>
            </a:r>
          </a:p>
          <a:p>
            <a:pPr marL="0" indent="0">
              <a:spcBef>
                <a:spcPts val="0"/>
              </a:spcBef>
              <a:buNone/>
            </a:pPr>
            <a:r>
              <a:rPr lang="en-US" sz="1800" dirty="0"/>
              <a:t>public class Simple2 extends </a:t>
            </a:r>
            <a:r>
              <a:rPr lang="en-US" sz="1800" dirty="0" err="1"/>
              <a:t>Jframe</a:t>
            </a:r>
            <a:r>
              <a:rPr lang="en-US" sz="1800" dirty="0"/>
              <a:t> {</a:t>
            </a:r>
          </a:p>
          <a:p>
            <a:pPr marL="0" indent="0">
              <a:spcBef>
                <a:spcPts val="0"/>
              </a:spcBef>
              <a:buNone/>
            </a:pPr>
            <a:r>
              <a:rPr lang="en-US" sz="1800" dirty="0"/>
              <a:t>    </a:t>
            </a:r>
            <a:r>
              <a:rPr lang="en-US" sz="1800" dirty="0" err="1"/>
              <a:t>JFrame</a:t>
            </a:r>
            <a:r>
              <a:rPr lang="en-US" sz="1800" dirty="0"/>
              <a:t> f;</a:t>
            </a:r>
          </a:p>
          <a:p>
            <a:pPr marL="0" indent="0">
              <a:spcBef>
                <a:spcPts val="0"/>
              </a:spcBef>
              <a:buNone/>
            </a:pPr>
            <a:r>
              <a:rPr lang="en-US" sz="1800" dirty="0"/>
              <a:t>    Simple2() {</a:t>
            </a:r>
          </a:p>
          <a:p>
            <a:pPr marL="0" indent="0">
              <a:spcBef>
                <a:spcPts val="0"/>
              </a:spcBef>
              <a:buNone/>
            </a:pPr>
            <a:r>
              <a:rPr lang="en-US" sz="1800" dirty="0"/>
              <a:t>        </a:t>
            </a:r>
            <a:r>
              <a:rPr lang="en-US" sz="1800" dirty="0" err="1"/>
              <a:t>JButton</a:t>
            </a:r>
            <a:r>
              <a:rPr lang="en-US" sz="1800" dirty="0"/>
              <a:t> b = new </a:t>
            </a:r>
            <a:r>
              <a:rPr lang="en-US" sz="1800" dirty="0" err="1"/>
              <a:t>JButton</a:t>
            </a:r>
            <a:r>
              <a:rPr lang="en-US" sz="1800" dirty="0"/>
              <a:t>(“Click Here");  </a:t>
            </a:r>
            <a:r>
              <a:rPr lang="en-US" sz="1600" dirty="0"/>
              <a:t>//create button  </a:t>
            </a:r>
            <a:endParaRPr lang="en-US" sz="1800" dirty="0"/>
          </a:p>
          <a:p>
            <a:pPr marL="0" indent="0">
              <a:spcBef>
                <a:spcPts val="0"/>
              </a:spcBef>
              <a:buNone/>
            </a:pPr>
            <a:r>
              <a:rPr lang="en-US" sz="1800" dirty="0"/>
              <a:t>        </a:t>
            </a:r>
            <a:r>
              <a:rPr lang="en-US" sz="1800" dirty="0" err="1"/>
              <a:t>b.setBounds</a:t>
            </a:r>
            <a:r>
              <a:rPr lang="en-US" sz="1800" dirty="0"/>
              <a:t>(130,100,100, 40);     // set location and size</a:t>
            </a:r>
          </a:p>
          <a:p>
            <a:pPr marL="0" indent="0">
              <a:spcBef>
                <a:spcPts val="0"/>
              </a:spcBef>
              <a:buNone/>
            </a:pPr>
            <a:r>
              <a:rPr lang="en-US" sz="1800" dirty="0"/>
              <a:t>        add(b); </a:t>
            </a:r>
            <a:r>
              <a:rPr lang="en-US" sz="1600" dirty="0"/>
              <a:t>//adding button on frame  </a:t>
            </a:r>
            <a:endParaRPr lang="en-US" sz="1800" dirty="0"/>
          </a:p>
          <a:p>
            <a:pPr marL="0" indent="0">
              <a:spcBef>
                <a:spcPts val="0"/>
              </a:spcBef>
              <a:buNone/>
            </a:pPr>
            <a:r>
              <a:rPr lang="en-US" sz="1800" dirty="0"/>
              <a:t>        </a:t>
            </a:r>
            <a:r>
              <a:rPr lang="en-US" sz="1800" dirty="0" err="1"/>
              <a:t>setSize</a:t>
            </a:r>
            <a:r>
              <a:rPr lang="en-US" sz="1800" dirty="0"/>
              <a:t>(400,500); // set size</a:t>
            </a:r>
          </a:p>
          <a:p>
            <a:pPr marL="0" indent="0">
              <a:spcBef>
                <a:spcPts val="0"/>
              </a:spcBef>
              <a:buNone/>
            </a:pPr>
            <a:r>
              <a:rPr lang="en-US" sz="1800" dirty="0"/>
              <a:t>        </a:t>
            </a:r>
            <a:r>
              <a:rPr lang="en-US" sz="1800" dirty="0" err="1"/>
              <a:t>setLayout</a:t>
            </a:r>
            <a:r>
              <a:rPr lang="en-US" sz="1800" dirty="0"/>
              <a:t>(null);</a:t>
            </a:r>
          </a:p>
          <a:p>
            <a:pPr marL="0" indent="0">
              <a:spcBef>
                <a:spcPts val="0"/>
              </a:spcBef>
              <a:buNone/>
            </a:pPr>
            <a:r>
              <a:rPr lang="en-US" sz="1800" dirty="0"/>
              <a:t>        </a:t>
            </a:r>
            <a:r>
              <a:rPr lang="en-US" sz="1800" dirty="0" err="1"/>
              <a:t>setVisible</a:t>
            </a:r>
            <a:r>
              <a:rPr lang="en-US" sz="1800" dirty="0"/>
              <a:t>(true);</a:t>
            </a:r>
          </a:p>
          <a:p>
            <a:pPr marL="0" indent="0">
              <a:spcBef>
                <a:spcPts val="0"/>
              </a:spcBef>
              <a:buNone/>
            </a:pPr>
            <a:r>
              <a:rPr lang="en-US" sz="1800" dirty="0"/>
              <a:t>    }</a:t>
            </a:r>
          </a:p>
          <a:p>
            <a:pPr marL="0" indent="0">
              <a:spcBef>
                <a:spcPts val="0"/>
              </a:spcBef>
              <a:buNone/>
            </a:pPr>
            <a:r>
              <a:rPr lang="en-US" sz="1800" dirty="0"/>
              <a:t>    public static void main(String[] </a:t>
            </a:r>
            <a:r>
              <a:rPr lang="en-US" sz="1800" dirty="0" err="1"/>
              <a:t>args</a:t>
            </a:r>
            <a:r>
              <a:rPr lang="en-US" sz="1800" dirty="0"/>
              <a:t>) {</a:t>
            </a:r>
          </a:p>
          <a:p>
            <a:pPr marL="0" indent="0">
              <a:spcBef>
                <a:spcPts val="0"/>
              </a:spcBef>
              <a:buNone/>
            </a:pPr>
            <a:r>
              <a:rPr lang="en-US" sz="1800" dirty="0"/>
              <a:t>        new Simple2();</a:t>
            </a:r>
          </a:p>
          <a:p>
            <a:pPr marL="0" indent="0">
              <a:spcBef>
                <a:spcPts val="0"/>
              </a:spcBef>
              <a:buNone/>
            </a:pPr>
            <a:r>
              <a:rPr lang="en-US" sz="1800" dirty="0"/>
              <a:t>    }</a:t>
            </a:r>
          </a:p>
          <a:p>
            <a:pPr marL="0" indent="0">
              <a:spcBef>
                <a:spcPts val="0"/>
              </a:spcBef>
              <a:buNone/>
            </a:pPr>
            <a:r>
              <a:rPr lang="en-US" sz="1800"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706896"/>
            <a:ext cx="2667000" cy="1770426"/>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6354114" y="753665"/>
            <a:ext cx="2667000" cy="1200329"/>
          </a:xfrm>
          <a:prstGeom prst="rect">
            <a:avLst/>
          </a:prstGeom>
          <a:noFill/>
          <a:ln w="12700">
            <a:solidFill>
              <a:schemeClr val="tx1"/>
            </a:solidFill>
          </a:ln>
        </p:spPr>
        <p:txBody>
          <a:bodyPr wrap="square">
            <a:spAutoFit/>
          </a:bodyPr>
          <a:lstStyle/>
          <a:p>
            <a:pPr marL="566738" indent="-566738"/>
            <a:r>
              <a:rPr lang="en-US" dirty="0" err="1"/>
              <a:t>setBounds</a:t>
            </a:r>
            <a:r>
              <a:rPr lang="en-US" dirty="0"/>
              <a:t>(</a:t>
            </a:r>
            <a:r>
              <a:rPr lang="en-US" dirty="0" err="1"/>
              <a:t>x,y,w,h</a:t>
            </a:r>
            <a:r>
              <a:rPr lang="en-US" dirty="0"/>
              <a:t>)</a:t>
            </a:r>
          </a:p>
          <a:p>
            <a:pPr marL="566738" indent="-566738"/>
            <a:r>
              <a:rPr lang="en-US" dirty="0" err="1"/>
              <a:t>x,y</a:t>
            </a:r>
            <a:r>
              <a:rPr lang="en-US" dirty="0"/>
              <a:t> – coordinates of the left-upper corner</a:t>
            </a:r>
          </a:p>
          <a:p>
            <a:pPr marL="566738" indent="-566738"/>
            <a:r>
              <a:rPr lang="en-US" dirty="0"/>
              <a:t>w, h – width and height</a:t>
            </a:r>
          </a:p>
        </p:txBody>
      </p:sp>
      <p:cxnSp>
        <p:nvCxnSpPr>
          <p:cNvPr id="8" name="Straight Arrow Connector 7">
            <a:extLst>
              <a:ext uri="{FF2B5EF4-FFF2-40B4-BE49-F238E27FC236}">
                <a16:creationId xmlns:a16="http://schemas.microsoft.com/office/drawing/2014/main" id="{DAC92B03-DEA4-70B7-A0E3-DE88BC23BAD2}"/>
              </a:ext>
            </a:extLst>
          </p:cNvPr>
          <p:cNvCxnSpPr>
            <a:cxnSpLocks/>
          </p:cNvCxnSpPr>
          <p:nvPr/>
        </p:nvCxnSpPr>
        <p:spPr bwMode="auto">
          <a:xfrm>
            <a:off x="6934200" y="1262480"/>
            <a:ext cx="152400" cy="2179822"/>
          </a:xfrm>
          <a:prstGeom prst="straightConnector1">
            <a:avLst/>
          </a:prstGeom>
          <a:solidFill>
            <a:schemeClr val="accent1"/>
          </a:solidFill>
          <a:ln w="25400" cap="flat" cmpd="sng" algn="ctr">
            <a:solidFill>
              <a:srgbClr val="FF0000"/>
            </a:solidFill>
            <a:prstDash val="solid"/>
            <a:miter lim="800000"/>
            <a:headEnd type="none" w="med" len="med"/>
            <a:tailEnd type="stealth" w="lg" len="lg"/>
          </a:ln>
          <a:effectLst/>
        </p:spPr>
      </p:cxnSp>
      <p:sp>
        <p:nvSpPr>
          <p:cNvPr id="11" name="Rectangle 10">
            <a:extLst>
              <a:ext uri="{FF2B5EF4-FFF2-40B4-BE49-F238E27FC236}">
                <a16:creationId xmlns:a16="http://schemas.microsoft.com/office/drawing/2014/main" id="{94D2E951-42BC-58A7-895C-18FACA9153F8}"/>
              </a:ext>
            </a:extLst>
          </p:cNvPr>
          <p:cNvSpPr/>
          <p:nvPr/>
        </p:nvSpPr>
        <p:spPr bwMode="auto">
          <a:xfrm>
            <a:off x="7086600" y="3442302"/>
            <a:ext cx="1524000" cy="438717"/>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Click Here</a:t>
            </a:r>
          </a:p>
        </p:txBody>
      </p:sp>
      <p:cxnSp>
        <p:nvCxnSpPr>
          <p:cNvPr id="13" name="Straight Arrow Connector 12">
            <a:extLst>
              <a:ext uri="{FF2B5EF4-FFF2-40B4-BE49-F238E27FC236}">
                <a16:creationId xmlns:a16="http://schemas.microsoft.com/office/drawing/2014/main" id="{CF9E5AE0-FA9C-88A6-D63A-B11A10529A14}"/>
              </a:ext>
            </a:extLst>
          </p:cNvPr>
          <p:cNvCxnSpPr>
            <a:cxnSpLocks/>
          </p:cNvCxnSpPr>
          <p:nvPr/>
        </p:nvCxnSpPr>
        <p:spPr bwMode="auto">
          <a:xfrm>
            <a:off x="6909515" y="3442302"/>
            <a:ext cx="0" cy="438717"/>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cxnSp>
        <p:nvCxnSpPr>
          <p:cNvPr id="15" name="Straight Arrow Connector 14">
            <a:extLst>
              <a:ext uri="{FF2B5EF4-FFF2-40B4-BE49-F238E27FC236}">
                <a16:creationId xmlns:a16="http://schemas.microsoft.com/office/drawing/2014/main" id="{33504338-2E3C-A858-93E7-3FA27E7CA2BD}"/>
              </a:ext>
            </a:extLst>
          </p:cNvPr>
          <p:cNvCxnSpPr>
            <a:cxnSpLocks/>
          </p:cNvCxnSpPr>
          <p:nvPr/>
        </p:nvCxnSpPr>
        <p:spPr bwMode="auto">
          <a:xfrm flipH="1">
            <a:off x="7100552" y="4033419"/>
            <a:ext cx="1548685" cy="0"/>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sp>
        <p:nvSpPr>
          <p:cNvPr id="18" name="TextBox 17">
            <a:extLst>
              <a:ext uri="{FF2B5EF4-FFF2-40B4-BE49-F238E27FC236}">
                <a16:creationId xmlns:a16="http://schemas.microsoft.com/office/drawing/2014/main" id="{41D59CE9-1A88-0796-162E-39F93733014A}"/>
              </a:ext>
            </a:extLst>
          </p:cNvPr>
          <p:cNvSpPr txBox="1"/>
          <p:nvPr/>
        </p:nvSpPr>
        <p:spPr>
          <a:xfrm>
            <a:off x="7666431" y="3956303"/>
            <a:ext cx="364337" cy="369332"/>
          </a:xfrm>
          <a:prstGeom prst="rect">
            <a:avLst/>
          </a:prstGeom>
          <a:noFill/>
        </p:spPr>
        <p:txBody>
          <a:bodyPr wrap="square">
            <a:spAutoFit/>
          </a:bodyPr>
          <a:lstStyle/>
          <a:p>
            <a:r>
              <a:rPr lang="en-US" dirty="0">
                <a:solidFill>
                  <a:srgbClr val="FF0000"/>
                </a:solidFill>
              </a:rPr>
              <a:t>w</a:t>
            </a:r>
          </a:p>
        </p:txBody>
      </p:sp>
      <p:sp>
        <p:nvSpPr>
          <p:cNvPr id="19" name="TextBox 18">
            <a:extLst>
              <a:ext uri="{FF2B5EF4-FFF2-40B4-BE49-F238E27FC236}">
                <a16:creationId xmlns:a16="http://schemas.microsoft.com/office/drawing/2014/main" id="{4F9F48FF-E10A-2D5C-5056-87EE8ECE1354}"/>
              </a:ext>
            </a:extLst>
          </p:cNvPr>
          <p:cNvSpPr txBox="1"/>
          <p:nvPr/>
        </p:nvSpPr>
        <p:spPr>
          <a:xfrm>
            <a:off x="6569863" y="3440044"/>
            <a:ext cx="364337" cy="369332"/>
          </a:xfrm>
          <a:prstGeom prst="rect">
            <a:avLst/>
          </a:prstGeom>
          <a:noFill/>
        </p:spPr>
        <p:txBody>
          <a:bodyPr wrap="square">
            <a:spAutoFit/>
          </a:bodyPr>
          <a:lstStyle/>
          <a:p>
            <a:r>
              <a:rPr lang="en-US" dirty="0">
                <a:solidFill>
                  <a:srgbClr val="FF0000"/>
                </a:solidFill>
              </a:rPr>
              <a:t>h</a:t>
            </a:r>
          </a:p>
        </p:txBody>
      </p:sp>
    </p:spTree>
    <p:extLst>
      <p:ext uri="{BB962C8B-B14F-4D97-AF65-F5344CB8AC3E}">
        <p14:creationId xmlns:p14="http://schemas.microsoft.com/office/powerpoint/2010/main" val="30173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D9B8-C446-40B6-B307-8589F6472026}"/>
              </a:ext>
            </a:extLst>
          </p:cNvPr>
          <p:cNvSpPr>
            <a:spLocks noGrp="1"/>
          </p:cNvSpPr>
          <p:nvPr>
            <p:ph type="title"/>
          </p:nvPr>
        </p:nvSpPr>
        <p:spPr/>
        <p:txBody>
          <a:bodyPr/>
          <a:lstStyle/>
          <a:p>
            <a:r>
              <a:rPr lang="en-US" dirty="0"/>
              <a:t>GUI – Graphical User Interface</a:t>
            </a:r>
          </a:p>
        </p:txBody>
      </p:sp>
      <p:sp>
        <p:nvSpPr>
          <p:cNvPr id="3" name="Content Placeholder 2">
            <a:extLst>
              <a:ext uri="{FF2B5EF4-FFF2-40B4-BE49-F238E27FC236}">
                <a16:creationId xmlns:a16="http://schemas.microsoft.com/office/drawing/2014/main" id="{25B2A16D-8D34-3D08-D483-B641E1CEE887}"/>
              </a:ext>
            </a:extLst>
          </p:cNvPr>
          <p:cNvSpPr>
            <a:spLocks noGrp="1"/>
          </p:cNvSpPr>
          <p:nvPr>
            <p:ph idx="1"/>
          </p:nvPr>
        </p:nvSpPr>
        <p:spPr>
          <a:xfrm>
            <a:off x="685800" y="1238250"/>
            <a:ext cx="7431082" cy="2667000"/>
          </a:xfrm>
        </p:spPr>
        <p:txBody>
          <a:bodyPr/>
          <a:lstStyle/>
          <a:p>
            <a:r>
              <a:rPr lang="en-US" dirty="0"/>
              <a:t>GUI, which stands for Graphical User Interface, is a user-friendly visual experience builder for Java applications. </a:t>
            </a:r>
          </a:p>
          <a:p>
            <a:r>
              <a:rPr lang="en-US" dirty="0"/>
              <a:t>GUI plays an important role to build easy interfaces for Java applications.</a:t>
            </a:r>
          </a:p>
          <a:p>
            <a:r>
              <a:rPr lang="en-US" dirty="0"/>
              <a:t>It comprises graphical units like buttons, labels, windows, etc. via which users can connect with an application. </a:t>
            </a:r>
          </a:p>
          <a:p>
            <a:r>
              <a:rPr lang="en-US" dirty="0"/>
              <a:t>AWT (Abstract Window Toolkit) API and entirely written in java.</a:t>
            </a:r>
          </a:p>
          <a:p>
            <a:r>
              <a:rPr lang="en-US" dirty="0"/>
              <a:t>Swing and JavaFX are two commonly used applications to create GUIs in Java.</a:t>
            </a:r>
          </a:p>
        </p:txBody>
      </p:sp>
    </p:spTree>
    <p:extLst>
      <p:ext uri="{BB962C8B-B14F-4D97-AF65-F5344CB8AC3E}">
        <p14:creationId xmlns:p14="http://schemas.microsoft.com/office/powerpoint/2010/main" val="105681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533400" y="285750"/>
            <a:ext cx="8610599" cy="490538"/>
          </a:xfrm>
        </p:spPr>
        <p:txBody>
          <a:bodyPr/>
          <a:lstStyle/>
          <a:p>
            <a:r>
              <a:rPr lang="en-US" dirty="0"/>
              <a:t>How to Listen for Events on Buttons in Java (1/2)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256935" y="957027"/>
            <a:ext cx="8487015" cy="1295400"/>
          </a:xfrm>
        </p:spPr>
        <p:txBody>
          <a:bodyPr/>
          <a:lstStyle/>
          <a:p>
            <a:r>
              <a:rPr lang="en-US" dirty="0"/>
              <a:t>There are three steps programmers need to follow in order to listen for an event on a button. First, you need to implement the </a:t>
            </a:r>
            <a:r>
              <a:rPr lang="en-US" b="1" dirty="0"/>
              <a:t>ActionListener</a:t>
            </a:r>
            <a:r>
              <a:rPr lang="en-US" dirty="0"/>
              <a:t> interface on your event handling class. You could also extend a class that implements </a:t>
            </a:r>
            <a:r>
              <a:rPr lang="en-US" b="1" dirty="0"/>
              <a:t>ActionListener</a:t>
            </a:r>
            <a:r>
              <a:rPr lang="en-US" dirty="0"/>
              <a:t> instead. Here is how that looks in Java code:</a:t>
            </a:r>
          </a:p>
          <a:p>
            <a:endParaRPr lang="en-US" dirty="0"/>
          </a:p>
        </p:txBody>
      </p:sp>
      <p:sp>
        <p:nvSpPr>
          <p:cNvPr id="4" name="Content Placeholder 3">
            <a:extLst>
              <a:ext uri="{FF2B5EF4-FFF2-40B4-BE49-F238E27FC236}">
                <a16:creationId xmlns:a16="http://schemas.microsoft.com/office/drawing/2014/main" id="{61518E48-102D-715E-C282-8C9E0D04170D}"/>
              </a:ext>
            </a:extLst>
          </p:cNvPr>
          <p:cNvSpPr>
            <a:spLocks noGrp="1"/>
          </p:cNvSpPr>
          <p:nvPr>
            <p:ph sz="half" idx="2"/>
          </p:nvPr>
        </p:nvSpPr>
        <p:spPr>
          <a:xfrm>
            <a:off x="2057400" y="3257550"/>
            <a:ext cx="5619750" cy="1295400"/>
          </a:xfrm>
        </p:spPr>
        <p:txBody>
          <a:bodyPr/>
          <a:lstStyle/>
          <a:p>
            <a:pPr marL="0" indent="0">
              <a:buNone/>
            </a:pPr>
            <a:r>
              <a:rPr lang="en-US" dirty="0"/>
              <a:t>class </a:t>
            </a:r>
            <a:r>
              <a:rPr lang="en-US" dirty="0" err="1"/>
              <a:t>EventClass</a:t>
            </a:r>
            <a:r>
              <a:rPr lang="en-US" dirty="0"/>
              <a:t> implements ActionListener { </a:t>
            </a:r>
          </a:p>
          <a:p>
            <a:pPr marL="0" indent="0">
              <a:buNone/>
            </a:pPr>
            <a:r>
              <a:rPr lang="en-US" dirty="0"/>
              <a:t>     //some code here</a:t>
            </a:r>
          </a:p>
          <a:p>
            <a:pPr marL="0" indent="0">
              <a:buNone/>
            </a:pPr>
            <a:r>
              <a:rPr lang="en-US" dirty="0"/>
              <a:t>}</a:t>
            </a:r>
          </a:p>
          <a:p>
            <a:endParaRPr lang="en-US" dirty="0"/>
          </a:p>
        </p:txBody>
      </p:sp>
    </p:spTree>
    <p:extLst>
      <p:ext uri="{BB962C8B-B14F-4D97-AF65-F5344CB8AC3E}">
        <p14:creationId xmlns:p14="http://schemas.microsoft.com/office/powerpoint/2010/main" val="399687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609600" y="285750"/>
            <a:ext cx="8534399" cy="490538"/>
          </a:xfrm>
        </p:spPr>
        <p:txBody>
          <a:bodyPr/>
          <a:lstStyle/>
          <a:p>
            <a:r>
              <a:rPr lang="en-US" dirty="0"/>
              <a:t>How to Listen for Events on Buttons in Java (2/2)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326266" y="1082156"/>
            <a:ext cx="8410815" cy="490538"/>
          </a:xfrm>
        </p:spPr>
        <p:txBody>
          <a:bodyPr/>
          <a:lstStyle/>
          <a:p>
            <a:r>
              <a:rPr lang="en-US" dirty="0"/>
              <a:t>Second, you need to add an instance of the event handler as an action listener to one or more components using the </a:t>
            </a:r>
            <a:r>
              <a:rPr lang="en-US" b="1" dirty="0" err="1"/>
              <a:t>addActionListener</a:t>
            </a:r>
            <a:r>
              <a:rPr lang="en-US" b="1" dirty="0"/>
              <a:t>()</a:t>
            </a:r>
            <a:r>
              <a:rPr lang="en-US" dirty="0"/>
              <a:t> method:</a:t>
            </a:r>
          </a:p>
          <a:p>
            <a:endParaRPr lang="en-US" dirty="0"/>
          </a:p>
          <a:p>
            <a:endParaRPr lang="en-US" dirty="0"/>
          </a:p>
          <a:p>
            <a:r>
              <a:rPr lang="en-US" dirty="0"/>
              <a:t>The final step is to provide an implementation of the </a:t>
            </a:r>
            <a:r>
              <a:rPr lang="en-US" b="1" dirty="0" err="1"/>
              <a:t>actionPerformed</a:t>
            </a:r>
            <a:r>
              <a:rPr lang="en-US" b="1" dirty="0"/>
              <a:t>(</a:t>
            </a:r>
            <a:r>
              <a:rPr lang="en-US" b="1" dirty="0" err="1"/>
              <a:t>ActionEvent</a:t>
            </a:r>
            <a:r>
              <a:rPr lang="en-US" b="1" dirty="0"/>
              <a:t> e) </a:t>
            </a:r>
            <a:r>
              <a:rPr lang="en-US" dirty="0"/>
              <a:t>method, which performs some action whenever an event is registered on a component. </a:t>
            </a:r>
          </a:p>
          <a:p>
            <a:r>
              <a:rPr lang="en-US" dirty="0"/>
              <a:t>This method is the only method in the </a:t>
            </a:r>
            <a:r>
              <a:rPr lang="en-US" b="1" dirty="0"/>
              <a:t>ActionListener</a:t>
            </a:r>
            <a:r>
              <a:rPr lang="en-US" dirty="0"/>
              <a:t> interface and it is always called when an action is performed.</a:t>
            </a:r>
          </a:p>
        </p:txBody>
      </p:sp>
      <p:sp>
        <p:nvSpPr>
          <p:cNvPr id="4" name="Content Placeholder 3">
            <a:extLst>
              <a:ext uri="{FF2B5EF4-FFF2-40B4-BE49-F238E27FC236}">
                <a16:creationId xmlns:a16="http://schemas.microsoft.com/office/drawing/2014/main" id="{0740D5EE-5278-ECFE-2D84-56C4535CE598}"/>
              </a:ext>
            </a:extLst>
          </p:cNvPr>
          <p:cNvSpPr>
            <a:spLocks noGrp="1"/>
          </p:cNvSpPr>
          <p:nvPr>
            <p:ph sz="half" idx="2"/>
          </p:nvPr>
        </p:nvSpPr>
        <p:spPr>
          <a:xfrm>
            <a:off x="1609724" y="2190750"/>
            <a:ext cx="6534150" cy="490539"/>
          </a:xfrm>
        </p:spPr>
        <p:txBody>
          <a:bodyPr/>
          <a:lstStyle/>
          <a:p>
            <a:pPr marL="0" indent="0">
              <a:buNone/>
            </a:pPr>
            <a:r>
              <a:rPr lang="en-US" dirty="0" err="1"/>
              <a:t>GuiComponent.addActionListener</a:t>
            </a:r>
            <a:r>
              <a:rPr lang="en-US" dirty="0"/>
              <a:t>(</a:t>
            </a:r>
            <a:r>
              <a:rPr lang="en-US" dirty="0" err="1"/>
              <a:t>EventClassInstance</a:t>
            </a:r>
            <a:r>
              <a:rPr lang="en-US" dirty="0"/>
              <a:t>);</a:t>
            </a:r>
          </a:p>
          <a:p>
            <a:endParaRPr lang="en-US" dirty="0"/>
          </a:p>
        </p:txBody>
      </p:sp>
    </p:spTree>
    <p:extLst>
      <p:ext uri="{BB962C8B-B14F-4D97-AF65-F5344CB8AC3E}">
        <p14:creationId xmlns:p14="http://schemas.microsoft.com/office/powerpoint/2010/main" val="190362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762000" y="280303"/>
            <a:ext cx="8381999" cy="490538"/>
          </a:xfrm>
        </p:spPr>
        <p:txBody>
          <a:bodyPr/>
          <a:lstStyle/>
          <a:p>
            <a:r>
              <a:rPr lang="en-US" dirty="0"/>
              <a:t>Java Code Example for Button Click Events (1/4)</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098321"/>
            <a:ext cx="4289425" cy="3378429"/>
          </a:xfrm>
        </p:spPr>
        <p:txBody>
          <a:bodyPr/>
          <a:lstStyle/>
          <a:p>
            <a:r>
              <a:rPr lang="en-US" dirty="0"/>
              <a:t>The Java code example in the next slide displays the number of clicks a user has so far made when they click Button1.</a:t>
            </a:r>
          </a:p>
          <a:p>
            <a:r>
              <a:rPr lang="en-US" dirty="0"/>
              <a:t>When you compile and run the code above, you should see two buttons. If you take good notice, you will observe that Button1 has been highlighted. This is because it has been set as the default button.</a:t>
            </a:r>
          </a:p>
          <a:p>
            <a:endParaRPr lang="en-US" dirty="0"/>
          </a:p>
        </p:txBody>
      </p:sp>
      <p:pic>
        <p:nvPicPr>
          <p:cNvPr id="9" name="Picture 8" descr="A screenshot of a computer&#10;&#10;Description automatically generated">
            <a:extLst>
              <a:ext uri="{FF2B5EF4-FFF2-40B4-BE49-F238E27FC236}">
                <a16:creationId xmlns:a16="http://schemas.microsoft.com/office/drawing/2014/main" id="{AEBC5A42-85B5-249D-0D63-D30DC32CB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047768"/>
            <a:ext cx="3563972" cy="3570160"/>
          </a:xfrm>
          <a:prstGeom prst="rect">
            <a:avLst/>
          </a:prstGeom>
        </p:spPr>
      </p:pic>
    </p:spTree>
    <p:extLst>
      <p:ext uri="{BB962C8B-B14F-4D97-AF65-F5344CB8AC3E}">
        <p14:creationId xmlns:p14="http://schemas.microsoft.com/office/powerpoint/2010/main" val="75586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458199" cy="490538"/>
          </a:xfrm>
        </p:spPr>
        <p:txBody>
          <a:bodyPr/>
          <a:lstStyle/>
          <a:p>
            <a:r>
              <a:rPr lang="en-US" dirty="0"/>
              <a:t>Java Code Example for Button Click Events (1/3)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46088" y="776288"/>
            <a:ext cx="8251823" cy="3456385"/>
          </a:xfrm>
          <a:solidFill>
            <a:schemeClr val="bg1"/>
          </a:solidFill>
        </p:spPr>
        <p:txBody>
          <a:bodyPr/>
          <a:lstStyle/>
          <a:p>
            <a:pPr marL="0" indent="0">
              <a:buNone/>
            </a:pPr>
            <a:r>
              <a:rPr lang="en-US" sz="1200" dirty="0"/>
              <a:t>import </a:t>
            </a:r>
            <a:r>
              <a:rPr lang="en-US" sz="1200" dirty="0" err="1"/>
              <a:t>javax.swing</a:t>
            </a:r>
            <a:r>
              <a:rPr lang="en-US" sz="1200" dirty="0"/>
              <a:t>.*;</a:t>
            </a:r>
          </a:p>
          <a:p>
            <a:pPr marL="0" indent="0">
              <a:buNone/>
            </a:pPr>
            <a:r>
              <a:rPr lang="en-US" sz="1200" dirty="0"/>
              <a:t>import </a:t>
            </a:r>
            <a:r>
              <a:rPr lang="en-US" sz="1200" dirty="0" err="1"/>
              <a:t>java.awt</a:t>
            </a:r>
            <a:r>
              <a:rPr lang="en-US" sz="1200" dirty="0"/>
              <a:t>.*;</a:t>
            </a:r>
          </a:p>
          <a:p>
            <a:pPr marL="0" indent="0">
              <a:buNone/>
            </a:pPr>
            <a:r>
              <a:rPr lang="en-US" sz="1200" dirty="0"/>
              <a:t>import </a:t>
            </a:r>
            <a:r>
              <a:rPr lang="en-US" sz="1200" dirty="0" err="1"/>
              <a:t>java.awt.event</a:t>
            </a:r>
            <a:r>
              <a:rPr lang="en-US" sz="1200" dirty="0"/>
              <a:t>.*;</a:t>
            </a:r>
          </a:p>
          <a:p>
            <a:pPr marL="0" indent="0">
              <a:buNone/>
            </a:pPr>
            <a:r>
              <a:rPr lang="en-US" sz="1200" dirty="0"/>
              <a:t>class </a:t>
            </a:r>
            <a:r>
              <a:rPr lang="en-US" sz="1200" dirty="0" err="1"/>
              <a:t>ClicksCount</a:t>
            </a:r>
            <a:r>
              <a:rPr lang="en-US" sz="1200" dirty="0"/>
              <a:t> implements ActionListener {</a:t>
            </a:r>
          </a:p>
          <a:p>
            <a:pPr marL="0" indent="0">
              <a:buNone/>
            </a:pPr>
            <a:r>
              <a:rPr lang="en-US" sz="1200" dirty="0"/>
              <a:t>   int count = 0;// store number of clicks</a:t>
            </a:r>
          </a:p>
          <a:p>
            <a:pPr marL="0" indent="0">
              <a:buNone/>
            </a:pPr>
            <a:r>
              <a:rPr lang="en-US" sz="1200" dirty="0"/>
              <a:t>   </a:t>
            </a:r>
            <a:r>
              <a:rPr lang="en-US" sz="1200" dirty="0" err="1"/>
              <a:t>ClicksCount</a:t>
            </a:r>
            <a:r>
              <a:rPr lang="en-US" sz="1200" dirty="0"/>
              <a:t>() {</a:t>
            </a:r>
          </a:p>
          <a:p>
            <a:pPr marL="0" indent="0">
              <a:buNone/>
            </a:pPr>
            <a:r>
              <a:rPr lang="en-US" sz="1200" dirty="0"/>
              <a:t>       </a:t>
            </a:r>
            <a:r>
              <a:rPr lang="en-US" sz="1200" dirty="0" err="1"/>
              <a:t>JFrame</a:t>
            </a:r>
            <a:r>
              <a:rPr lang="en-US" sz="1200" dirty="0"/>
              <a:t> frame = new </a:t>
            </a:r>
            <a:r>
              <a:rPr lang="en-US" sz="1200" dirty="0" err="1"/>
              <a:t>JFrame</a:t>
            </a:r>
            <a:r>
              <a:rPr lang="en-US" sz="1200" dirty="0"/>
              <a:t>();</a:t>
            </a:r>
          </a:p>
          <a:p>
            <a:pPr marL="0" indent="0">
              <a:buNone/>
            </a:pPr>
            <a:r>
              <a:rPr lang="en-US" sz="1200" dirty="0"/>
              <a:t>       </a:t>
            </a:r>
            <a:r>
              <a:rPr lang="en-US" sz="1200" dirty="0" err="1"/>
              <a:t>JButton</a:t>
            </a:r>
            <a:r>
              <a:rPr lang="en-US" sz="1200" dirty="0"/>
              <a:t> button1 = new </a:t>
            </a:r>
            <a:r>
              <a:rPr lang="en-US" sz="1200" dirty="0" err="1"/>
              <a:t>JButton</a:t>
            </a:r>
            <a:r>
              <a:rPr lang="en-US" sz="1200" dirty="0"/>
              <a:t>("Button1");</a:t>
            </a:r>
          </a:p>
          <a:p>
            <a:pPr marL="0" indent="0">
              <a:buNone/>
            </a:pPr>
            <a:r>
              <a:rPr lang="en-US" sz="1200" dirty="0"/>
              <a:t>       </a:t>
            </a:r>
            <a:r>
              <a:rPr lang="en-US" sz="1200" dirty="0" err="1"/>
              <a:t>JButton</a:t>
            </a:r>
            <a:r>
              <a:rPr lang="en-US" sz="1200" dirty="0"/>
              <a:t> button2 = new </a:t>
            </a:r>
            <a:r>
              <a:rPr lang="en-US" sz="1200" dirty="0" err="1"/>
              <a:t>JButton</a:t>
            </a:r>
            <a:r>
              <a:rPr lang="en-US" sz="1200" dirty="0"/>
              <a:t>("Button2");</a:t>
            </a:r>
          </a:p>
          <a:p>
            <a:pPr marL="0" indent="0">
              <a:buNone/>
            </a:pPr>
            <a:r>
              <a:rPr lang="en-US" sz="1200" dirty="0"/>
              <a:t>       button1.addActionListener(this); </a:t>
            </a:r>
          </a:p>
          <a:p>
            <a:pPr marL="0" indent="0">
              <a:buNone/>
            </a:pPr>
            <a:r>
              <a:rPr lang="en-US" sz="1200" dirty="0"/>
              <a:t>       </a:t>
            </a:r>
            <a:r>
              <a:rPr lang="en-US" sz="1200" dirty="0" err="1"/>
              <a:t>frame.setLayout</a:t>
            </a:r>
            <a:r>
              <a:rPr lang="en-US" sz="1200" dirty="0"/>
              <a:t>(new </a:t>
            </a:r>
            <a:r>
              <a:rPr lang="en-US" sz="1200" dirty="0" err="1"/>
              <a:t>BoxLayout</a:t>
            </a:r>
            <a:r>
              <a:rPr lang="en-US" sz="1200" dirty="0"/>
              <a:t>(</a:t>
            </a:r>
            <a:r>
              <a:rPr lang="en-US" sz="1200" dirty="0" err="1"/>
              <a:t>frame.getContentPane</a:t>
            </a:r>
            <a:r>
              <a:rPr lang="en-US" sz="1200" dirty="0"/>
              <a:t>(), </a:t>
            </a:r>
            <a:r>
              <a:rPr lang="en-US" sz="1200" dirty="0" err="1"/>
              <a:t>BoxLayout.Y_AXIS</a:t>
            </a:r>
            <a:r>
              <a:rPr lang="en-US" sz="1200" dirty="0"/>
              <a:t>));</a:t>
            </a:r>
          </a:p>
          <a:p>
            <a:pPr marL="0" indent="0">
              <a:buNone/>
            </a:pPr>
            <a:r>
              <a:rPr lang="en-US" sz="1200" dirty="0"/>
              <a:t>       </a:t>
            </a:r>
            <a:r>
              <a:rPr lang="en-US" sz="1200" dirty="0" err="1"/>
              <a:t>frame.add</a:t>
            </a:r>
            <a:r>
              <a:rPr lang="en-US" sz="1200" dirty="0"/>
              <a:t>(button1);</a:t>
            </a:r>
          </a:p>
          <a:p>
            <a:pPr marL="0" indent="0">
              <a:buNone/>
            </a:pPr>
            <a:r>
              <a:rPr lang="en-US" sz="1200" dirty="0"/>
              <a:t>       </a:t>
            </a:r>
            <a:r>
              <a:rPr lang="en-US" sz="1200" dirty="0" err="1"/>
              <a:t>frame.add</a:t>
            </a:r>
            <a:r>
              <a:rPr lang="en-US" sz="1200" dirty="0"/>
              <a:t>(button2);</a:t>
            </a:r>
          </a:p>
          <a:p>
            <a:pPr marL="0" indent="0">
              <a:buNone/>
            </a:pPr>
            <a:r>
              <a:rPr lang="en-US" sz="1200" dirty="0"/>
              <a:t>       </a:t>
            </a:r>
            <a:r>
              <a:rPr lang="en-US" sz="1200" dirty="0" err="1"/>
              <a:t>frame.getRootPane</a:t>
            </a:r>
            <a:r>
              <a:rPr lang="en-US" sz="1200" dirty="0"/>
              <a:t>().</a:t>
            </a:r>
            <a:r>
              <a:rPr lang="en-US" sz="1200" dirty="0" err="1"/>
              <a:t>setDefaultButton</a:t>
            </a:r>
            <a:r>
              <a:rPr lang="en-US" sz="1200" dirty="0"/>
              <a:t>(button1); // sets default button</a:t>
            </a:r>
          </a:p>
          <a:p>
            <a:pPr marL="0" indent="0">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buNone/>
            </a:pPr>
            <a:r>
              <a:rPr lang="en-US" sz="1200" dirty="0"/>
              <a:t>       </a:t>
            </a:r>
            <a:r>
              <a:rPr lang="en-US" sz="1200" dirty="0" err="1"/>
              <a:t>frame.setSize</a:t>
            </a:r>
            <a:r>
              <a:rPr lang="en-US" sz="1200" dirty="0"/>
              <a:t>(450,450);</a:t>
            </a:r>
          </a:p>
          <a:p>
            <a:pPr marL="0" indent="0">
              <a:buNone/>
            </a:pPr>
            <a:r>
              <a:rPr lang="en-US" sz="1200" dirty="0"/>
              <a:t>       </a:t>
            </a:r>
            <a:r>
              <a:rPr lang="en-US" sz="1200" dirty="0" err="1"/>
              <a:t>frame.setLocationRelativeTo</a:t>
            </a:r>
            <a:r>
              <a:rPr lang="en-US" sz="1200" dirty="0"/>
              <a:t>(null);</a:t>
            </a:r>
          </a:p>
          <a:p>
            <a:pPr marL="0" indent="0">
              <a:buNone/>
            </a:pPr>
            <a:r>
              <a:rPr lang="en-US" sz="1200" dirty="0"/>
              <a:t>       </a:t>
            </a:r>
            <a:r>
              <a:rPr lang="en-US" sz="1200" dirty="0" err="1"/>
              <a:t>frame.setVisible</a:t>
            </a:r>
            <a:r>
              <a:rPr lang="en-US" sz="1200" dirty="0"/>
              <a:t>(true);</a:t>
            </a:r>
          </a:p>
          <a:p>
            <a:pPr marL="0" indent="0">
              <a:buNone/>
            </a:pPr>
            <a:r>
              <a:rPr lang="en-US" sz="1200" dirty="0"/>
              <a:t>   }</a:t>
            </a:r>
          </a:p>
          <a:p>
            <a:pPr marL="0" indent="0">
              <a:buNone/>
            </a:pPr>
            <a:r>
              <a:rPr lang="en-US" sz="1200" dirty="0"/>
              <a:t> </a:t>
            </a:r>
          </a:p>
        </p:txBody>
      </p:sp>
      <p:sp>
        <p:nvSpPr>
          <p:cNvPr id="5" name="Arrow: Down 4">
            <a:extLst>
              <a:ext uri="{FF2B5EF4-FFF2-40B4-BE49-F238E27FC236}">
                <a16:creationId xmlns:a16="http://schemas.microsoft.com/office/drawing/2014/main" id="{C8AC1011-DA86-632A-FA8D-38938938113E}"/>
              </a:ext>
            </a:extLst>
          </p:cNvPr>
          <p:cNvSpPr/>
          <p:nvPr/>
        </p:nvSpPr>
        <p:spPr bwMode="auto">
          <a:xfrm>
            <a:off x="5238933" y="4116109"/>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95C3F935-85BD-0A8F-2E9D-EFED9F7D6BDB}"/>
              </a:ext>
            </a:extLst>
          </p:cNvPr>
          <p:cNvSpPr txBox="1"/>
          <p:nvPr/>
        </p:nvSpPr>
        <p:spPr>
          <a:xfrm>
            <a:off x="5696539" y="4123135"/>
            <a:ext cx="2819400" cy="646331"/>
          </a:xfrm>
          <a:prstGeom prst="rect">
            <a:avLst/>
          </a:prstGeom>
          <a:noFill/>
          <a:ln w="12700">
            <a:solidFill>
              <a:schemeClr val="tx1"/>
            </a:solidFill>
          </a:ln>
        </p:spPr>
        <p:txBody>
          <a:bodyPr wrap="square">
            <a:spAutoFit/>
          </a:bodyPr>
          <a:lstStyle/>
          <a:p>
            <a:r>
              <a:rPr lang="en-US" dirty="0"/>
              <a:t>Code to continue on the next slide</a:t>
            </a:r>
          </a:p>
        </p:txBody>
      </p:sp>
    </p:spTree>
    <p:extLst>
      <p:ext uri="{BB962C8B-B14F-4D97-AF65-F5344CB8AC3E}">
        <p14:creationId xmlns:p14="http://schemas.microsoft.com/office/powerpoint/2010/main" val="169922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381999" cy="490538"/>
          </a:xfrm>
        </p:spPr>
        <p:txBody>
          <a:bodyPr/>
          <a:lstStyle/>
          <a:p>
            <a:r>
              <a:rPr lang="en-US" dirty="0"/>
              <a:t>Java Code Example for Button Click Events (3/3)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657350"/>
            <a:ext cx="8251823" cy="2514600"/>
          </a:xfrm>
          <a:solidFill>
            <a:schemeClr val="bg1"/>
          </a:solidFill>
        </p:spPr>
        <p:txBody>
          <a:bodyPr/>
          <a:lstStyle/>
          <a:p>
            <a:pPr marL="0" indent="0">
              <a:buNone/>
            </a:pPr>
            <a:r>
              <a:rPr lang="en-US" sz="1200" dirty="0"/>
              <a:t>   public void </a:t>
            </a:r>
            <a:r>
              <a:rPr lang="en-US" sz="1200" dirty="0" err="1"/>
              <a:t>actionPerformed</a:t>
            </a:r>
            <a:r>
              <a:rPr lang="en-US" sz="1200" dirty="0"/>
              <a:t>(</a:t>
            </a:r>
            <a:r>
              <a:rPr lang="en-US" sz="1200" dirty="0" err="1"/>
              <a:t>ActionEvent</a:t>
            </a:r>
            <a:r>
              <a:rPr lang="en-US" sz="1200" dirty="0"/>
              <a:t> e) {</a:t>
            </a:r>
          </a:p>
          <a:p>
            <a:pPr marL="0" indent="0">
              <a:buNone/>
            </a:pPr>
            <a:r>
              <a:rPr lang="en-US" sz="1200" dirty="0"/>
              <a:t>       count++;</a:t>
            </a:r>
          </a:p>
          <a:p>
            <a:pPr marL="0" indent="0">
              <a:buNone/>
            </a:pPr>
            <a:r>
              <a:rPr lang="en-US" sz="1200" dirty="0"/>
              <a:t>       </a:t>
            </a:r>
            <a:r>
              <a:rPr lang="en-US" sz="1200" dirty="0" err="1"/>
              <a:t>System.out.println</a:t>
            </a:r>
            <a:r>
              <a:rPr lang="en-US" sz="1200" dirty="0"/>
              <a:t>("You have clicked the ACTIVE button " + count + " times");</a:t>
            </a:r>
          </a:p>
          <a:p>
            <a:pPr marL="0" indent="0">
              <a:buNone/>
            </a:pPr>
            <a:r>
              <a:rPr lang="en-US" sz="1200" dirty="0"/>
              <a:t>   }</a:t>
            </a:r>
          </a:p>
          <a:p>
            <a:pPr marL="0" indent="0">
              <a:buNone/>
            </a:pPr>
            <a:r>
              <a:rPr lang="en-US" sz="1200" dirty="0"/>
              <a:t>      </a:t>
            </a:r>
          </a:p>
          <a:p>
            <a:pPr marL="0" indent="0">
              <a:buNone/>
            </a:pPr>
            <a:r>
              <a:rPr lang="en-US" sz="1200" dirty="0"/>
              <a:t>   public static void main(String </a:t>
            </a:r>
            <a:r>
              <a:rPr lang="en-US" sz="1200" dirty="0" err="1"/>
              <a:t>args</a:t>
            </a:r>
            <a:r>
              <a:rPr lang="en-US" sz="1200" dirty="0"/>
              <a:t>[]){</a:t>
            </a:r>
          </a:p>
          <a:p>
            <a:pPr marL="0" indent="0">
              <a:buNone/>
            </a:pPr>
            <a:r>
              <a:rPr lang="en-US" sz="1200" dirty="0"/>
              <a:t> </a:t>
            </a:r>
          </a:p>
          <a:p>
            <a:pPr marL="0" indent="0">
              <a:buNone/>
            </a:pPr>
            <a:r>
              <a:rPr lang="en-US" sz="1200" dirty="0"/>
              <a:t>       </a:t>
            </a:r>
            <a:r>
              <a:rPr lang="en-US" sz="1200" dirty="0" err="1"/>
              <a:t>ClicksCount</a:t>
            </a:r>
            <a:r>
              <a:rPr lang="en-US" sz="1200" dirty="0"/>
              <a:t> Clicks = new </a:t>
            </a:r>
            <a:r>
              <a:rPr lang="en-US" sz="1200" dirty="0" err="1"/>
              <a:t>ClicksCount</a:t>
            </a:r>
            <a:r>
              <a:rPr lang="en-US" sz="1200" dirty="0"/>
              <a:t>();</a:t>
            </a:r>
          </a:p>
          <a:p>
            <a:pPr marL="0" indent="0">
              <a:buNone/>
            </a:pPr>
            <a:r>
              <a:rPr lang="en-US" sz="1200" dirty="0"/>
              <a:t>    }</a:t>
            </a:r>
          </a:p>
          <a:p>
            <a:pPr marL="0" indent="0">
              <a:buNone/>
            </a:pPr>
            <a:r>
              <a:rPr lang="en-US" sz="1200" dirty="0"/>
              <a:t>}</a:t>
            </a:r>
          </a:p>
        </p:txBody>
      </p:sp>
      <p:sp>
        <p:nvSpPr>
          <p:cNvPr id="5" name="Arrow: Down 4">
            <a:extLst>
              <a:ext uri="{FF2B5EF4-FFF2-40B4-BE49-F238E27FC236}">
                <a16:creationId xmlns:a16="http://schemas.microsoft.com/office/drawing/2014/main" id="{6C37FEE5-84C5-E053-6E1E-C92A7A6689D3}"/>
              </a:ext>
            </a:extLst>
          </p:cNvPr>
          <p:cNvSpPr/>
          <p:nvPr/>
        </p:nvSpPr>
        <p:spPr bwMode="auto">
          <a:xfrm>
            <a:off x="1600200" y="910827"/>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E18707C1-9AFA-FF71-9738-47CDB14E3CDD}"/>
              </a:ext>
            </a:extLst>
          </p:cNvPr>
          <p:cNvSpPr txBox="1"/>
          <p:nvPr/>
        </p:nvSpPr>
        <p:spPr>
          <a:xfrm>
            <a:off x="2057806" y="917853"/>
            <a:ext cx="5181194" cy="369332"/>
          </a:xfrm>
          <a:prstGeom prst="rect">
            <a:avLst/>
          </a:prstGeom>
          <a:noFill/>
          <a:ln w="12700">
            <a:solidFill>
              <a:schemeClr val="tx1"/>
            </a:solidFill>
          </a:ln>
        </p:spPr>
        <p:txBody>
          <a:bodyPr wrap="square">
            <a:spAutoFit/>
          </a:bodyPr>
          <a:lstStyle/>
          <a:p>
            <a:r>
              <a:rPr lang="en-US" dirty="0"/>
              <a:t>Continuation of the code from the previous slide</a:t>
            </a:r>
          </a:p>
        </p:txBody>
      </p:sp>
    </p:spTree>
    <p:extLst>
      <p:ext uri="{BB962C8B-B14F-4D97-AF65-F5344CB8AC3E}">
        <p14:creationId xmlns:p14="http://schemas.microsoft.com/office/powerpoint/2010/main" val="370805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F23C7B-8D84-A050-49BF-0732B33D195E}"/>
              </a:ext>
            </a:extLst>
          </p:cNvPr>
          <p:cNvSpPr>
            <a:spLocks noGrp="1"/>
          </p:cNvSpPr>
          <p:nvPr>
            <p:ph type="title"/>
          </p:nvPr>
        </p:nvSpPr>
        <p:spPr>
          <a:xfrm>
            <a:off x="892179" y="285750"/>
            <a:ext cx="8251822" cy="490538"/>
          </a:xfrm>
        </p:spPr>
        <p:txBody>
          <a:bodyPr/>
          <a:lstStyle/>
          <a:p>
            <a:r>
              <a:rPr lang="en-US" dirty="0"/>
              <a:t>Final Thoughts on Buttons and Events in Java</a:t>
            </a:r>
          </a:p>
        </p:txBody>
      </p:sp>
      <p:sp>
        <p:nvSpPr>
          <p:cNvPr id="6" name="Content Placeholder 5">
            <a:extLst>
              <a:ext uri="{FF2B5EF4-FFF2-40B4-BE49-F238E27FC236}">
                <a16:creationId xmlns:a16="http://schemas.microsoft.com/office/drawing/2014/main" id="{7FCAF47C-A5FB-E51D-D68D-943D5AACFAEF}"/>
              </a:ext>
            </a:extLst>
          </p:cNvPr>
          <p:cNvSpPr>
            <a:spLocks noGrp="1"/>
          </p:cNvSpPr>
          <p:nvPr>
            <p:ph idx="1"/>
          </p:nvPr>
        </p:nvSpPr>
        <p:spPr/>
        <p:txBody>
          <a:bodyPr/>
          <a:lstStyle/>
          <a:p>
            <a:endParaRPr lang="en-US" dirty="0"/>
          </a:p>
          <a:p>
            <a:r>
              <a:rPr lang="en-US" dirty="0"/>
              <a:t>Since you are dealing with Swing components when using buttons and </a:t>
            </a:r>
            <a:r>
              <a:rPr lang="en-US" dirty="0" err="1"/>
              <a:t>JButtons</a:t>
            </a:r>
            <a:r>
              <a:rPr lang="en-US" dirty="0"/>
              <a:t>, remember to import the </a:t>
            </a:r>
            <a:r>
              <a:rPr lang="en-US" dirty="0" err="1"/>
              <a:t>javax.swing</a:t>
            </a:r>
            <a:r>
              <a:rPr lang="en-US" dirty="0"/>
              <a:t> library into your Java code. </a:t>
            </a:r>
          </a:p>
          <a:p>
            <a:r>
              <a:rPr lang="en-US" dirty="0"/>
              <a:t>Also, in order to use an event listener, you need to add the </a:t>
            </a:r>
            <a:r>
              <a:rPr lang="en-US" dirty="0" err="1"/>
              <a:t>java.awt</a:t>
            </a:r>
            <a:r>
              <a:rPr lang="en-US" dirty="0"/>
              <a:t> library, as shown in the last code example. </a:t>
            </a:r>
          </a:p>
          <a:p>
            <a:r>
              <a:rPr lang="en-US" dirty="0"/>
              <a:t>If you do not include these libraries, you will get a compilation error.</a:t>
            </a:r>
          </a:p>
        </p:txBody>
      </p:sp>
    </p:spTree>
    <p:extLst>
      <p:ext uri="{BB962C8B-B14F-4D97-AF65-F5344CB8AC3E}">
        <p14:creationId xmlns:p14="http://schemas.microsoft.com/office/powerpoint/2010/main" val="195004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(1/4)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sz="half" idx="1"/>
          </p:nvPr>
        </p:nvSpPr>
        <p:spPr>
          <a:xfrm>
            <a:off x="299061" y="843557"/>
            <a:ext cx="3663339" cy="1575793"/>
          </a:xfrm>
        </p:spPr>
        <p:txBody>
          <a:bodyPr/>
          <a:lstStyle/>
          <a:p>
            <a:pPr marL="0" indent="0">
              <a:buNone/>
            </a:pPr>
            <a:r>
              <a:rPr lang="en-US" dirty="0"/>
              <a:t>Java Layout Manager</a:t>
            </a:r>
          </a:p>
          <a:p>
            <a:r>
              <a:rPr lang="en-US" dirty="0"/>
              <a:t>The Layout manager is used to layout (or arrange) the GUI Java components inside a container. </a:t>
            </a:r>
          </a:p>
          <a:p>
            <a:r>
              <a:rPr lang="en-US" dirty="0"/>
              <a:t>There are many layout managers, but the most frequently used are-</a:t>
            </a:r>
          </a:p>
        </p:txBody>
      </p:sp>
      <p:sp>
        <p:nvSpPr>
          <p:cNvPr id="4" name="Content Placeholder 3">
            <a:extLst>
              <a:ext uri="{FF2B5EF4-FFF2-40B4-BE49-F238E27FC236}">
                <a16:creationId xmlns:a16="http://schemas.microsoft.com/office/drawing/2014/main" id="{A6354EFA-9794-6953-225C-BCE5E424BC68}"/>
              </a:ext>
            </a:extLst>
          </p:cNvPr>
          <p:cNvSpPr>
            <a:spLocks noGrp="1"/>
          </p:cNvSpPr>
          <p:nvPr>
            <p:ph sz="half" idx="2"/>
          </p:nvPr>
        </p:nvSpPr>
        <p:spPr>
          <a:xfrm>
            <a:off x="4297976" y="843556"/>
            <a:ext cx="4731187" cy="1836651"/>
          </a:xfrm>
        </p:spPr>
        <p:txBody>
          <a:bodyPr/>
          <a:lstStyle/>
          <a:p>
            <a:pPr marL="0" indent="0">
              <a:buNone/>
            </a:pPr>
            <a:r>
              <a:rPr lang="en-US" dirty="0"/>
              <a:t>Java </a:t>
            </a:r>
            <a:r>
              <a:rPr lang="en-US" dirty="0" err="1"/>
              <a:t>BorderLayout</a:t>
            </a:r>
            <a:endParaRPr lang="en-US" dirty="0"/>
          </a:p>
          <a:p>
            <a:r>
              <a:rPr lang="en-US" dirty="0"/>
              <a:t>A </a:t>
            </a:r>
            <a:r>
              <a:rPr lang="en-US" dirty="0" err="1"/>
              <a:t>BorderLayout</a:t>
            </a:r>
            <a:r>
              <a:rPr lang="en-US" dirty="0"/>
              <a:t> places components in up to five areas: top, bottom, left, right, and center. </a:t>
            </a:r>
          </a:p>
          <a:p>
            <a:r>
              <a:rPr lang="en-US" dirty="0"/>
              <a:t>It is the default layout manager for every java </a:t>
            </a:r>
            <a:r>
              <a:rPr lang="en-US" dirty="0" err="1"/>
              <a:t>JFrame</a:t>
            </a:r>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0D0D354C-2C7C-33D3-E32D-8F1115C88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292" y="3017265"/>
            <a:ext cx="4731187" cy="1825728"/>
          </a:xfrm>
          <a:prstGeom prst="rect">
            <a:avLst/>
          </a:prstGeom>
        </p:spPr>
      </p:pic>
    </p:spTree>
    <p:extLst>
      <p:ext uri="{BB962C8B-B14F-4D97-AF65-F5344CB8AC3E}">
        <p14:creationId xmlns:p14="http://schemas.microsoft.com/office/powerpoint/2010/main" val="127860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(2/4)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158734"/>
            <a:ext cx="7239000" cy="2826032"/>
          </a:xfrm>
        </p:spPr>
        <p:txBody>
          <a:bodyPr/>
          <a:lstStyle/>
          <a:p>
            <a:pPr marL="0" indent="0">
              <a:buNone/>
            </a:pPr>
            <a:r>
              <a:rPr lang="en-US" dirty="0"/>
              <a:t>Java </a:t>
            </a:r>
            <a:r>
              <a:rPr lang="en-US" dirty="0" err="1"/>
              <a:t>FlowLayout</a:t>
            </a:r>
            <a:endParaRPr lang="en-US" dirty="0"/>
          </a:p>
          <a:p>
            <a:r>
              <a:rPr lang="en-US" dirty="0" err="1"/>
              <a:t>FlowLayout</a:t>
            </a:r>
            <a:r>
              <a:rPr lang="en-US" dirty="0"/>
              <a:t> is the default layout manager for every </a:t>
            </a:r>
            <a:r>
              <a:rPr lang="en-US" dirty="0" err="1"/>
              <a:t>JPanel</a:t>
            </a:r>
            <a:r>
              <a:rPr lang="en-US" dirty="0"/>
              <a:t>. </a:t>
            </a:r>
          </a:p>
          <a:p>
            <a:r>
              <a:rPr lang="en-US" dirty="0"/>
              <a:t>It simply lays out components in a single row one after the other.</a:t>
            </a:r>
          </a:p>
        </p:txBody>
      </p:sp>
      <p:pic>
        <p:nvPicPr>
          <p:cNvPr id="7" name="Picture 6" descr="A blue and white screen with black text&#10;&#10;Description automatically generated">
            <a:extLst>
              <a:ext uri="{FF2B5EF4-FFF2-40B4-BE49-F238E27FC236}">
                <a16:creationId xmlns:a16="http://schemas.microsoft.com/office/drawing/2014/main" id="{E1AE6F02-1957-2A7F-A272-FE09C0404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34" y="3057455"/>
            <a:ext cx="5983063" cy="927311"/>
          </a:xfrm>
          <a:prstGeom prst="rect">
            <a:avLst/>
          </a:prstGeom>
        </p:spPr>
      </p:pic>
    </p:spTree>
    <p:extLst>
      <p:ext uri="{BB962C8B-B14F-4D97-AF65-F5344CB8AC3E}">
        <p14:creationId xmlns:p14="http://schemas.microsoft.com/office/powerpoint/2010/main" val="172737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(3/4)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069627"/>
            <a:ext cx="7239000" cy="1413016"/>
          </a:xfrm>
        </p:spPr>
        <p:txBody>
          <a:bodyPr/>
          <a:lstStyle/>
          <a:p>
            <a:pPr marL="0" indent="0">
              <a:buNone/>
            </a:pPr>
            <a:r>
              <a:rPr lang="en-US" dirty="0"/>
              <a:t>Java </a:t>
            </a:r>
            <a:r>
              <a:rPr lang="en-US" dirty="0" err="1"/>
              <a:t>GridBagLayout</a:t>
            </a:r>
            <a:endParaRPr lang="en-US" dirty="0"/>
          </a:p>
          <a:p>
            <a:r>
              <a:rPr lang="en-US" dirty="0"/>
              <a:t>It is the more sophisticated of all layouts. </a:t>
            </a:r>
          </a:p>
          <a:p>
            <a:r>
              <a:rPr lang="en-US" dirty="0"/>
              <a:t>It aligns components by placing them within a grid of cells, allowing components to span more than one cell.</a:t>
            </a:r>
          </a:p>
        </p:txBody>
      </p:sp>
      <p:pic>
        <p:nvPicPr>
          <p:cNvPr id="5" name="Picture 4" descr="A screenshot of a computer program&#10;&#10;Description automatically generated">
            <a:extLst>
              <a:ext uri="{FF2B5EF4-FFF2-40B4-BE49-F238E27FC236}">
                <a16:creationId xmlns:a16="http://schemas.microsoft.com/office/drawing/2014/main" id="{A68DF732-B6AC-7FA5-FCF8-6B4E7CB82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74" y="2602624"/>
            <a:ext cx="3188426" cy="2083275"/>
          </a:xfrm>
          <a:prstGeom prst="rect">
            <a:avLst/>
          </a:prstGeom>
        </p:spPr>
      </p:pic>
    </p:spTree>
    <p:extLst>
      <p:ext uri="{BB962C8B-B14F-4D97-AF65-F5344CB8AC3E}">
        <p14:creationId xmlns:p14="http://schemas.microsoft.com/office/powerpoint/2010/main" val="90222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(4/4)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517526" y="1134888"/>
            <a:ext cx="2911473" cy="490539"/>
          </a:xfrm>
        </p:spPr>
        <p:txBody>
          <a:bodyPr/>
          <a:lstStyle/>
          <a:p>
            <a:pPr marL="0" indent="0">
              <a:buNone/>
            </a:pPr>
            <a:r>
              <a:rPr lang="en-US" dirty="0"/>
              <a:t>Creating a Chat Frame</a:t>
            </a:r>
          </a:p>
        </p:txBody>
      </p:sp>
      <p:pic>
        <p:nvPicPr>
          <p:cNvPr id="8" name="Picture 7" descr="A screenshot of a chat frame&#10;&#10;Description automatically generated">
            <a:extLst>
              <a:ext uri="{FF2B5EF4-FFF2-40B4-BE49-F238E27FC236}">
                <a16:creationId xmlns:a16="http://schemas.microsoft.com/office/drawing/2014/main" id="{0BDBC302-D42E-24EF-1F68-0FEEA169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71550"/>
            <a:ext cx="3759779" cy="3759779"/>
          </a:xfrm>
          <a:prstGeom prst="rect">
            <a:avLst/>
          </a:prstGeom>
        </p:spPr>
      </p:pic>
      <p:sp>
        <p:nvSpPr>
          <p:cNvPr id="9" name="Content Placeholder 2">
            <a:extLst>
              <a:ext uri="{FF2B5EF4-FFF2-40B4-BE49-F238E27FC236}">
                <a16:creationId xmlns:a16="http://schemas.microsoft.com/office/drawing/2014/main" id="{BF53DEFE-87BD-C14D-A65F-A6E7CEE2F167}"/>
              </a:ext>
            </a:extLst>
          </p:cNvPr>
          <p:cNvSpPr txBox="1">
            <a:spLocks/>
          </p:cNvSpPr>
          <p:nvPr/>
        </p:nvSpPr>
        <p:spPr bwMode="auto">
          <a:xfrm>
            <a:off x="381000" y="2851439"/>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this and in the three preceding frames is shown in the next two slides</a:t>
            </a:r>
          </a:p>
        </p:txBody>
      </p:sp>
      <p:sp>
        <p:nvSpPr>
          <p:cNvPr id="10" name="Arrow: Down 9">
            <a:extLst>
              <a:ext uri="{FF2B5EF4-FFF2-40B4-BE49-F238E27FC236}">
                <a16:creationId xmlns:a16="http://schemas.microsoft.com/office/drawing/2014/main" id="{673591D4-4F75-151B-51CA-341374FB6BF0}"/>
              </a:ext>
            </a:extLst>
          </p:cNvPr>
          <p:cNvSpPr/>
          <p:nvPr/>
        </p:nvSpPr>
        <p:spPr bwMode="auto">
          <a:xfrm>
            <a:off x="2438400" y="4171950"/>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30725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084718" y="2088815"/>
            <a:ext cx="6863401" cy="646331"/>
          </a:xfrm>
          <a:prstGeom prst="rect">
            <a:avLst/>
          </a:prstGeom>
          <a:noFill/>
        </p:spPr>
        <p:txBody>
          <a:bodyPr wrap="square" rtlCol="0">
            <a:spAutoFit/>
          </a:bodyPr>
          <a:lstStyle/>
          <a:p>
            <a:r>
              <a:rPr lang="en-US" sz="3600" dirty="0">
                <a:solidFill>
                  <a:srgbClr val="333399"/>
                </a:solidFill>
              </a:rPr>
              <a:t>AWT – Abstract Window Toolkit</a:t>
            </a:r>
          </a:p>
        </p:txBody>
      </p:sp>
    </p:spTree>
    <p:extLst>
      <p:ext uri="{BB962C8B-B14F-4D97-AF65-F5344CB8AC3E}">
        <p14:creationId xmlns:p14="http://schemas.microsoft.com/office/powerpoint/2010/main" val="266140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066805" y="285750"/>
            <a:ext cx="7924796" cy="490538"/>
          </a:xfrm>
        </p:spPr>
        <p:txBody>
          <a:bodyPr/>
          <a:lstStyle/>
          <a:p>
            <a:r>
              <a:rPr lang="en-US" dirty="0"/>
              <a:t>Java Layout Management: Source Code (1/2)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76600" y="848826"/>
            <a:ext cx="5410196" cy="3456385"/>
          </a:xfrm>
        </p:spPr>
        <p:txBody>
          <a:bodyPr/>
          <a:lstStyle/>
          <a:p>
            <a:pPr marL="0" indent="0">
              <a:spcBef>
                <a:spcPts val="0"/>
              </a:spcBef>
              <a:buNone/>
            </a:pPr>
            <a:r>
              <a:rPr lang="en-US" sz="1200" dirty="0"/>
              <a:t>//Usually, you will require both swing and </a:t>
            </a:r>
            <a:r>
              <a:rPr lang="en-US" sz="1200" dirty="0" err="1"/>
              <a:t>awt</a:t>
            </a:r>
            <a:r>
              <a:rPr lang="en-US" sz="1200" dirty="0"/>
              <a:t> packages</a:t>
            </a:r>
          </a:p>
          <a:p>
            <a:pPr marL="0" indent="0">
              <a:spcBef>
                <a:spcPts val="0"/>
              </a:spcBef>
              <a:buNone/>
            </a:pPr>
            <a:r>
              <a:rPr lang="en-US" sz="1200" dirty="0"/>
              <a:t>// even if you are working with just swings.</a:t>
            </a:r>
          </a:p>
          <a:p>
            <a:pPr marL="0" indent="0">
              <a:spcBef>
                <a:spcPts val="0"/>
              </a:spcBef>
              <a:buNone/>
            </a:pPr>
            <a:r>
              <a:rPr lang="en-US" sz="1200" dirty="0"/>
              <a:t>import </a:t>
            </a:r>
            <a:r>
              <a:rPr lang="en-US" sz="1200" dirty="0" err="1"/>
              <a:t>javax.swing</a:t>
            </a:r>
            <a:r>
              <a:rPr lang="en-US" sz="1200" dirty="0"/>
              <a:t>.*;</a:t>
            </a:r>
          </a:p>
          <a:p>
            <a:pPr marL="0" indent="0">
              <a:spcBef>
                <a:spcPts val="0"/>
              </a:spcBef>
              <a:buNone/>
            </a:pPr>
            <a:r>
              <a:rPr lang="en-US" sz="1200" dirty="0"/>
              <a:t>import </a:t>
            </a:r>
            <a:r>
              <a:rPr lang="en-US" sz="1200" dirty="0" err="1"/>
              <a:t>java.awt</a:t>
            </a:r>
            <a:r>
              <a:rPr lang="en-US" sz="1200" dirty="0"/>
              <a:t>.*;</a:t>
            </a:r>
          </a:p>
          <a:p>
            <a:pPr marL="0" indent="0">
              <a:spcBef>
                <a:spcPts val="0"/>
              </a:spcBef>
              <a:buNone/>
            </a:pPr>
            <a:r>
              <a:rPr lang="en-US" sz="1200" dirty="0"/>
              <a:t>class </a:t>
            </a:r>
            <a:r>
              <a:rPr lang="en-US" sz="1200" dirty="0" err="1"/>
              <a:t>gui</a:t>
            </a:r>
            <a:r>
              <a:rPr lang="en-US" sz="1200" dirty="0"/>
              <a:t> {</a:t>
            </a:r>
          </a:p>
          <a:p>
            <a:pPr marL="0" indent="0">
              <a:spcBef>
                <a:spcPts val="0"/>
              </a:spcBef>
              <a:buNone/>
            </a:pPr>
            <a:r>
              <a:rPr lang="en-US" sz="1200" dirty="0"/>
              <a:t>    public static void main(String </a:t>
            </a:r>
            <a:r>
              <a:rPr lang="en-US" sz="1200" dirty="0" err="1"/>
              <a:t>args</a:t>
            </a:r>
            <a:r>
              <a:rPr lang="en-US" sz="1200" dirty="0"/>
              <a:t>[]) {</a:t>
            </a:r>
          </a:p>
          <a:p>
            <a:pPr marL="0" indent="0">
              <a:spcBef>
                <a:spcPts val="0"/>
              </a:spcBef>
              <a:buNone/>
            </a:pPr>
            <a:endParaRPr lang="en-US" sz="1200" dirty="0"/>
          </a:p>
          <a:p>
            <a:pPr marL="0" indent="0">
              <a:spcBef>
                <a:spcPts val="0"/>
              </a:spcBef>
              <a:buNone/>
            </a:pPr>
            <a:r>
              <a:rPr lang="en-US" sz="1200" dirty="0"/>
              <a:t>        //Creating the Frame</a:t>
            </a:r>
          </a:p>
          <a:p>
            <a:pPr marL="0" indent="0">
              <a:spcBef>
                <a:spcPts val="0"/>
              </a:spcBef>
              <a:buNone/>
            </a:pPr>
            <a:r>
              <a:rPr lang="en-US" sz="1200" dirty="0"/>
              <a:t>        </a:t>
            </a:r>
            <a:r>
              <a:rPr lang="en-US" sz="1200" dirty="0" err="1"/>
              <a:t>JFrame</a:t>
            </a:r>
            <a:r>
              <a:rPr lang="en-US" sz="1200" dirty="0"/>
              <a:t> frame = new </a:t>
            </a:r>
            <a:r>
              <a:rPr lang="en-US" sz="1200" dirty="0" err="1"/>
              <a:t>JFrame</a:t>
            </a:r>
            <a:r>
              <a:rPr lang="en-US" sz="1200" dirty="0"/>
              <a:t>("Chat Frame"); </a:t>
            </a:r>
          </a:p>
          <a:p>
            <a:pPr marL="0" indent="0">
              <a:spcBef>
                <a:spcPts val="0"/>
              </a:spcBef>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spcBef>
                <a:spcPts val="0"/>
              </a:spcBef>
              <a:buNone/>
            </a:pPr>
            <a:r>
              <a:rPr lang="en-US" sz="1200" dirty="0"/>
              <a:t>        </a:t>
            </a:r>
            <a:r>
              <a:rPr lang="en-US" sz="1200" dirty="0" err="1"/>
              <a:t>frame.setSize</a:t>
            </a:r>
            <a:r>
              <a:rPr lang="en-US" sz="1200" dirty="0"/>
              <a:t>(400, 400);</a:t>
            </a:r>
          </a:p>
          <a:p>
            <a:pPr marL="0" indent="0">
              <a:spcBef>
                <a:spcPts val="0"/>
              </a:spcBef>
              <a:buNone/>
            </a:pPr>
            <a:endParaRPr lang="en-US" sz="1200" dirty="0"/>
          </a:p>
          <a:p>
            <a:pPr marL="0" indent="0">
              <a:spcBef>
                <a:spcPts val="0"/>
              </a:spcBef>
              <a:buNone/>
            </a:pPr>
            <a:r>
              <a:rPr lang="en-US" sz="1200" dirty="0"/>
              <a:t>        //Creating the </a:t>
            </a:r>
            <a:r>
              <a:rPr lang="en-US" sz="1200" dirty="0" err="1"/>
              <a:t>MenuBar</a:t>
            </a:r>
            <a:r>
              <a:rPr lang="en-US" sz="1200" dirty="0"/>
              <a:t> and adding components</a:t>
            </a:r>
          </a:p>
          <a:p>
            <a:pPr marL="0" indent="0">
              <a:spcBef>
                <a:spcPts val="0"/>
              </a:spcBef>
              <a:buNone/>
            </a:pPr>
            <a:r>
              <a:rPr lang="en-US" sz="1200" dirty="0"/>
              <a:t>        </a:t>
            </a:r>
            <a:r>
              <a:rPr lang="en-US" sz="1200" dirty="0" err="1"/>
              <a:t>JMenuBar</a:t>
            </a:r>
            <a:r>
              <a:rPr lang="en-US" sz="1200" dirty="0"/>
              <a:t> mb = new </a:t>
            </a:r>
            <a:r>
              <a:rPr lang="en-US" sz="1200" dirty="0" err="1"/>
              <a:t>JMenuBar</a:t>
            </a:r>
            <a:r>
              <a:rPr lang="en-US" sz="1200" dirty="0"/>
              <a:t>();</a:t>
            </a:r>
          </a:p>
          <a:p>
            <a:pPr marL="0" indent="0">
              <a:spcBef>
                <a:spcPts val="0"/>
              </a:spcBef>
              <a:buNone/>
            </a:pPr>
            <a:r>
              <a:rPr lang="en-US" sz="1200" dirty="0"/>
              <a:t>        </a:t>
            </a:r>
            <a:r>
              <a:rPr lang="en-US" sz="1200" dirty="0" err="1"/>
              <a:t>JMenu</a:t>
            </a:r>
            <a:r>
              <a:rPr lang="en-US" sz="1200" dirty="0"/>
              <a:t> m1 = new </a:t>
            </a:r>
            <a:r>
              <a:rPr lang="en-US" sz="1200" dirty="0" err="1"/>
              <a:t>JMenu</a:t>
            </a:r>
            <a:r>
              <a:rPr lang="en-US" sz="1200" dirty="0"/>
              <a:t>("FILE");</a:t>
            </a:r>
          </a:p>
          <a:p>
            <a:pPr marL="0" indent="0">
              <a:spcBef>
                <a:spcPts val="0"/>
              </a:spcBef>
              <a:buNone/>
            </a:pPr>
            <a:r>
              <a:rPr lang="en-US" sz="1200" dirty="0"/>
              <a:t>        </a:t>
            </a:r>
            <a:r>
              <a:rPr lang="en-US" sz="1200" dirty="0" err="1"/>
              <a:t>JMenu</a:t>
            </a:r>
            <a:r>
              <a:rPr lang="en-US" sz="1200" dirty="0"/>
              <a:t> m2 = new </a:t>
            </a:r>
            <a:r>
              <a:rPr lang="en-US" sz="1200" dirty="0" err="1"/>
              <a:t>JMenu</a:t>
            </a:r>
            <a:r>
              <a:rPr lang="en-US" sz="1200" dirty="0"/>
              <a:t>("Help");</a:t>
            </a:r>
          </a:p>
          <a:p>
            <a:pPr marL="0" indent="0">
              <a:spcBef>
                <a:spcPts val="0"/>
              </a:spcBef>
              <a:buNone/>
            </a:pPr>
            <a:r>
              <a:rPr lang="en-US" sz="1200" dirty="0"/>
              <a:t>        </a:t>
            </a:r>
            <a:r>
              <a:rPr lang="en-US" sz="1200" dirty="0" err="1"/>
              <a:t>mb.add</a:t>
            </a:r>
            <a:r>
              <a:rPr lang="en-US" sz="1200" dirty="0"/>
              <a:t>(m1);</a:t>
            </a:r>
          </a:p>
          <a:p>
            <a:pPr marL="0" indent="0">
              <a:spcBef>
                <a:spcPts val="0"/>
              </a:spcBef>
              <a:buNone/>
            </a:pPr>
            <a:r>
              <a:rPr lang="en-US" sz="1200" dirty="0"/>
              <a:t>        </a:t>
            </a:r>
            <a:r>
              <a:rPr lang="en-US" sz="1200" dirty="0" err="1"/>
              <a:t>mb.add</a:t>
            </a:r>
            <a:r>
              <a:rPr lang="en-US" sz="1200" dirty="0"/>
              <a:t>(m2);</a:t>
            </a:r>
          </a:p>
          <a:p>
            <a:pPr marL="0" indent="0">
              <a:spcBef>
                <a:spcPts val="0"/>
              </a:spcBef>
              <a:buNone/>
            </a:pPr>
            <a:r>
              <a:rPr lang="en-US" sz="1200" dirty="0"/>
              <a:t>        </a:t>
            </a:r>
            <a:r>
              <a:rPr lang="en-US" sz="1200" dirty="0" err="1"/>
              <a:t>JMenuItem</a:t>
            </a:r>
            <a:r>
              <a:rPr lang="en-US" sz="1200" dirty="0"/>
              <a:t> m11 = new </a:t>
            </a:r>
            <a:r>
              <a:rPr lang="en-US" sz="1200" dirty="0" err="1"/>
              <a:t>JMenuItem</a:t>
            </a:r>
            <a:r>
              <a:rPr lang="en-US" sz="1200" dirty="0"/>
              <a:t>("Open");</a:t>
            </a:r>
          </a:p>
          <a:p>
            <a:pPr marL="0" indent="0">
              <a:spcBef>
                <a:spcPts val="0"/>
              </a:spcBef>
              <a:buNone/>
            </a:pPr>
            <a:r>
              <a:rPr lang="en-US" sz="1200" dirty="0"/>
              <a:t>        </a:t>
            </a:r>
            <a:r>
              <a:rPr lang="en-US" sz="1200" dirty="0" err="1"/>
              <a:t>JMenuItem</a:t>
            </a:r>
            <a:r>
              <a:rPr lang="en-US" sz="1200" dirty="0"/>
              <a:t> m22 = new </a:t>
            </a:r>
            <a:r>
              <a:rPr lang="en-US" sz="1200" dirty="0" err="1"/>
              <a:t>JMenuItem</a:t>
            </a:r>
            <a:r>
              <a:rPr lang="en-US" sz="1200" dirty="0"/>
              <a:t>("Save as");</a:t>
            </a:r>
          </a:p>
          <a:p>
            <a:pPr marL="0" indent="0">
              <a:spcBef>
                <a:spcPts val="0"/>
              </a:spcBef>
              <a:buNone/>
            </a:pPr>
            <a:r>
              <a:rPr lang="en-US" sz="1200" dirty="0"/>
              <a:t>        m1.add(m11);</a:t>
            </a:r>
          </a:p>
          <a:p>
            <a:pPr marL="0" indent="0">
              <a:spcBef>
                <a:spcPts val="0"/>
              </a:spcBef>
              <a:buNone/>
            </a:pPr>
            <a:r>
              <a:rPr lang="en-US" sz="1200" dirty="0"/>
              <a:t>        m1.add(m22);</a:t>
            </a:r>
          </a:p>
          <a:p>
            <a:pPr marL="0" indent="0">
              <a:spcBef>
                <a:spcPts val="0"/>
              </a:spcBef>
              <a:buNone/>
            </a:pPr>
            <a:endParaRPr lang="en-US" sz="1200" dirty="0"/>
          </a:p>
        </p:txBody>
      </p:sp>
      <p:sp>
        <p:nvSpPr>
          <p:cNvPr id="5" name="TextBox 4">
            <a:extLst>
              <a:ext uri="{FF2B5EF4-FFF2-40B4-BE49-F238E27FC236}">
                <a16:creationId xmlns:a16="http://schemas.microsoft.com/office/drawing/2014/main" id="{0C1E92A1-4A49-CAE8-357B-E5FCEDA1B3EA}"/>
              </a:ext>
            </a:extLst>
          </p:cNvPr>
          <p:cNvSpPr txBox="1"/>
          <p:nvPr/>
        </p:nvSpPr>
        <p:spPr>
          <a:xfrm>
            <a:off x="228601" y="3838277"/>
            <a:ext cx="1676400" cy="923330"/>
          </a:xfrm>
          <a:prstGeom prst="rect">
            <a:avLst/>
          </a:prstGeom>
          <a:noFill/>
          <a:ln w="12700">
            <a:solidFill>
              <a:schemeClr val="tx1"/>
            </a:solidFill>
          </a:ln>
        </p:spPr>
        <p:txBody>
          <a:bodyPr wrap="square" rtlCol="0">
            <a:spAutoFit/>
          </a:bodyPr>
          <a:lstStyle/>
          <a:p>
            <a:r>
              <a:rPr lang="en-US" dirty="0"/>
              <a:t>Code to continue on the next slide</a:t>
            </a:r>
          </a:p>
        </p:txBody>
      </p:sp>
      <p:cxnSp>
        <p:nvCxnSpPr>
          <p:cNvPr id="7" name="Straight Connector 6">
            <a:extLst>
              <a:ext uri="{FF2B5EF4-FFF2-40B4-BE49-F238E27FC236}">
                <a16:creationId xmlns:a16="http://schemas.microsoft.com/office/drawing/2014/main" id="{17D1B763-4727-96E8-3C45-85A0DBCB6812}"/>
              </a:ext>
            </a:extLst>
          </p:cNvPr>
          <p:cNvCxnSpPr/>
          <p:nvPr/>
        </p:nvCxnSpPr>
        <p:spPr bwMode="auto">
          <a:xfrm>
            <a:off x="3063873" y="898743"/>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4" name="Content Placeholder 2">
            <a:extLst>
              <a:ext uri="{FF2B5EF4-FFF2-40B4-BE49-F238E27FC236}">
                <a16:creationId xmlns:a16="http://schemas.microsoft.com/office/drawing/2014/main" id="{DCB5E19E-F1D2-669A-494F-E21BA1269102}"/>
              </a:ext>
            </a:extLst>
          </p:cNvPr>
          <p:cNvSpPr txBox="1">
            <a:spLocks/>
          </p:cNvSpPr>
          <p:nvPr/>
        </p:nvSpPr>
        <p:spPr bwMode="auto">
          <a:xfrm>
            <a:off x="152400" y="1200150"/>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the four preceding frames is shown in this and the next slide</a:t>
            </a:r>
          </a:p>
        </p:txBody>
      </p:sp>
      <p:sp>
        <p:nvSpPr>
          <p:cNvPr id="6" name="Arrow: Down 5">
            <a:extLst>
              <a:ext uri="{FF2B5EF4-FFF2-40B4-BE49-F238E27FC236}">
                <a16:creationId xmlns:a16="http://schemas.microsoft.com/office/drawing/2014/main" id="{0404B21B-A4B4-2826-DFB4-A98DC1184136}"/>
              </a:ext>
            </a:extLst>
          </p:cNvPr>
          <p:cNvSpPr/>
          <p:nvPr/>
        </p:nvSpPr>
        <p:spPr bwMode="auto">
          <a:xfrm>
            <a:off x="7467600" y="429467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Arrow: Down 7">
            <a:extLst>
              <a:ext uri="{FF2B5EF4-FFF2-40B4-BE49-F238E27FC236}">
                <a16:creationId xmlns:a16="http://schemas.microsoft.com/office/drawing/2014/main" id="{93F0576C-4805-D602-85CF-B3BC5B5E423F}"/>
              </a:ext>
            </a:extLst>
          </p:cNvPr>
          <p:cNvSpPr/>
          <p:nvPr/>
        </p:nvSpPr>
        <p:spPr bwMode="auto">
          <a:xfrm>
            <a:off x="149156" y="5691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46339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914401" y="285750"/>
            <a:ext cx="8001000" cy="490538"/>
          </a:xfrm>
        </p:spPr>
        <p:txBody>
          <a:bodyPr/>
          <a:lstStyle/>
          <a:p>
            <a:r>
              <a:rPr lang="en-US" dirty="0"/>
              <a:t>Java Layout Management: Source Code (2/2)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00400" y="843557"/>
            <a:ext cx="5626993" cy="3456385"/>
          </a:xfrm>
        </p:spPr>
        <p:txBody>
          <a:bodyPr/>
          <a:lstStyle/>
          <a:p>
            <a:pPr marL="0" indent="0">
              <a:spcBef>
                <a:spcPts val="0"/>
              </a:spcBef>
              <a:buNone/>
            </a:pPr>
            <a:r>
              <a:rPr lang="en-US" sz="1200" dirty="0"/>
              <a:t>        //Creating the panel at bottom and adding components</a:t>
            </a:r>
          </a:p>
          <a:p>
            <a:pPr marL="0" indent="0">
              <a:spcBef>
                <a:spcPts val="0"/>
              </a:spcBef>
              <a:buNone/>
            </a:pPr>
            <a:r>
              <a:rPr lang="en-US" sz="1200" dirty="0"/>
              <a:t>        </a:t>
            </a:r>
            <a:r>
              <a:rPr lang="en-US" sz="1200" dirty="0" err="1"/>
              <a:t>JPanel</a:t>
            </a:r>
            <a:r>
              <a:rPr lang="en-US" sz="1200" dirty="0"/>
              <a:t> panel = new </a:t>
            </a:r>
            <a:r>
              <a:rPr lang="en-US" sz="1200" dirty="0" err="1"/>
              <a:t>JPanel</a:t>
            </a:r>
            <a:r>
              <a:rPr lang="en-US" sz="1200" dirty="0"/>
              <a:t>(); // the panel is not visible in output</a:t>
            </a:r>
          </a:p>
          <a:p>
            <a:pPr marL="0" indent="0">
              <a:spcBef>
                <a:spcPts val="0"/>
              </a:spcBef>
              <a:buNone/>
            </a:pPr>
            <a:r>
              <a:rPr lang="en-US" sz="1200" dirty="0"/>
              <a:t>        </a:t>
            </a:r>
            <a:r>
              <a:rPr lang="en-US" sz="1200" dirty="0" err="1"/>
              <a:t>JLabel</a:t>
            </a:r>
            <a:r>
              <a:rPr lang="en-US" sz="1200" dirty="0"/>
              <a:t> label = new </a:t>
            </a:r>
            <a:r>
              <a:rPr lang="en-US" sz="1200" dirty="0" err="1"/>
              <a:t>JLabel</a:t>
            </a:r>
            <a:r>
              <a:rPr lang="en-US" sz="1200" dirty="0"/>
              <a:t>("Enter Text");</a:t>
            </a:r>
          </a:p>
          <a:p>
            <a:pPr marL="0" indent="0">
              <a:spcBef>
                <a:spcPts val="0"/>
              </a:spcBef>
              <a:buNone/>
            </a:pPr>
            <a:r>
              <a:rPr lang="en-US" sz="1200" dirty="0"/>
              <a:t>        </a:t>
            </a:r>
            <a:r>
              <a:rPr lang="en-US" sz="1200" dirty="0" err="1"/>
              <a:t>JTextField</a:t>
            </a:r>
            <a:r>
              <a:rPr lang="en-US" sz="1200" dirty="0"/>
              <a:t> </a:t>
            </a:r>
            <a:r>
              <a:rPr lang="en-US" sz="1200" dirty="0" err="1"/>
              <a:t>tf</a:t>
            </a:r>
            <a:r>
              <a:rPr lang="en-US" sz="1200" dirty="0"/>
              <a:t> = new </a:t>
            </a:r>
            <a:r>
              <a:rPr lang="en-US" sz="1200" dirty="0" err="1"/>
              <a:t>JTextField</a:t>
            </a:r>
            <a:r>
              <a:rPr lang="en-US" sz="1200" dirty="0"/>
              <a:t>(10); // accepts up to 10 characters</a:t>
            </a:r>
          </a:p>
          <a:p>
            <a:pPr marL="0" indent="0">
              <a:spcBef>
                <a:spcPts val="0"/>
              </a:spcBef>
              <a:buNone/>
            </a:pPr>
            <a:r>
              <a:rPr lang="en-US" sz="1200" dirty="0"/>
              <a:t>        </a:t>
            </a:r>
            <a:r>
              <a:rPr lang="en-US" sz="1200" dirty="0" err="1"/>
              <a:t>JButton</a:t>
            </a:r>
            <a:r>
              <a:rPr lang="en-US" sz="1200" dirty="0"/>
              <a:t> send = new </a:t>
            </a:r>
            <a:r>
              <a:rPr lang="en-US" sz="1200" dirty="0" err="1"/>
              <a:t>JButton</a:t>
            </a:r>
            <a:r>
              <a:rPr lang="en-US" sz="1200" dirty="0"/>
              <a:t>("Send");</a:t>
            </a:r>
          </a:p>
          <a:p>
            <a:pPr marL="0" indent="0">
              <a:spcBef>
                <a:spcPts val="0"/>
              </a:spcBef>
              <a:buNone/>
            </a:pPr>
            <a:r>
              <a:rPr lang="en-US" sz="1200" dirty="0"/>
              <a:t>        </a:t>
            </a:r>
            <a:r>
              <a:rPr lang="en-US" sz="1200" dirty="0" err="1"/>
              <a:t>JButton</a:t>
            </a:r>
            <a:r>
              <a:rPr lang="en-US" sz="1200" dirty="0"/>
              <a:t> reset = new </a:t>
            </a:r>
            <a:r>
              <a:rPr lang="en-US" sz="1200" dirty="0" err="1"/>
              <a:t>JButton</a:t>
            </a:r>
            <a:r>
              <a:rPr lang="en-US" sz="1200" dirty="0"/>
              <a:t>("Reset");</a:t>
            </a:r>
          </a:p>
          <a:p>
            <a:pPr marL="0" indent="0">
              <a:spcBef>
                <a:spcPts val="0"/>
              </a:spcBef>
              <a:buNone/>
            </a:pPr>
            <a:r>
              <a:rPr lang="en-US" sz="1200" dirty="0"/>
              <a:t>        </a:t>
            </a:r>
            <a:r>
              <a:rPr lang="en-US" sz="1200" dirty="0" err="1"/>
              <a:t>panel.add</a:t>
            </a:r>
            <a:r>
              <a:rPr lang="en-US" sz="1200" dirty="0"/>
              <a:t>(label); // Components Added using Flow Layout</a:t>
            </a:r>
          </a:p>
          <a:p>
            <a:pPr marL="0" indent="0">
              <a:spcBef>
                <a:spcPts val="0"/>
              </a:spcBef>
              <a:buNone/>
            </a:pPr>
            <a:r>
              <a:rPr lang="en-US" sz="1200" dirty="0"/>
              <a:t>        </a:t>
            </a:r>
            <a:r>
              <a:rPr lang="en-US" sz="1200" dirty="0" err="1"/>
              <a:t>panel.add</a:t>
            </a:r>
            <a:r>
              <a:rPr lang="en-US" sz="1200" dirty="0"/>
              <a:t>(</a:t>
            </a:r>
            <a:r>
              <a:rPr lang="en-US" sz="1200" dirty="0" err="1"/>
              <a:t>tf</a:t>
            </a:r>
            <a:r>
              <a:rPr lang="en-US" sz="1200" dirty="0"/>
              <a:t>);</a:t>
            </a:r>
          </a:p>
          <a:p>
            <a:pPr marL="0" indent="0">
              <a:spcBef>
                <a:spcPts val="0"/>
              </a:spcBef>
              <a:buNone/>
            </a:pPr>
            <a:r>
              <a:rPr lang="en-US" sz="1200" dirty="0"/>
              <a:t>        </a:t>
            </a:r>
            <a:r>
              <a:rPr lang="en-US" sz="1200" dirty="0" err="1"/>
              <a:t>panel.add</a:t>
            </a:r>
            <a:r>
              <a:rPr lang="en-US" sz="1200" dirty="0"/>
              <a:t>(send);</a:t>
            </a:r>
          </a:p>
          <a:p>
            <a:pPr marL="0" indent="0">
              <a:spcBef>
                <a:spcPts val="0"/>
              </a:spcBef>
              <a:buNone/>
            </a:pPr>
            <a:r>
              <a:rPr lang="en-US" sz="1200" dirty="0"/>
              <a:t>        </a:t>
            </a:r>
            <a:r>
              <a:rPr lang="en-US" sz="1200" dirty="0" err="1"/>
              <a:t>panel.add</a:t>
            </a:r>
            <a:r>
              <a:rPr lang="en-US" sz="1200" dirty="0"/>
              <a:t>(reset);</a:t>
            </a:r>
          </a:p>
          <a:p>
            <a:pPr marL="0" indent="0">
              <a:spcBef>
                <a:spcPts val="0"/>
              </a:spcBef>
              <a:buNone/>
            </a:pPr>
            <a:endParaRPr lang="en-US" sz="1200" dirty="0"/>
          </a:p>
          <a:p>
            <a:pPr marL="0" indent="0">
              <a:spcBef>
                <a:spcPts val="0"/>
              </a:spcBef>
              <a:buNone/>
            </a:pPr>
            <a:r>
              <a:rPr lang="en-US" sz="1200" dirty="0"/>
              <a:t>        // Text Area at the Center</a:t>
            </a:r>
          </a:p>
          <a:p>
            <a:pPr marL="0" indent="0">
              <a:spcBef>
                <a:spcPts val="0"/>
              </a:spcBef>
              <a:buNone/>
            </a:pPr>
            <a:r>
              <a:rPr lang="en-US" sz="1200" dirty="0"/>
              <a:t>        </a:t>
            </a:r>
            <a:r>
              <a:rPr lang="en-US" sz="1200" dirty="0" err="1"/>
              <a:t>JTextArea</a:t>
            </a:r>
            <a:r>
              <a:rPr lang="en-US" sz="1200" dirty="0"/>
              <a:t> ta = new </a:t>
            </a:r>
            <a:r>
              <a:rPr lang="en-US" sz="1200" dirty="0" err="1"/>
              <a:t>JTextArea</a:t>
            </a:r>
            <a:r>
              <a:rPr lang="en-US" sz="1200" dirty="0"/>
              <a:t>();</a:t>
            </a:r>
          </a:p>
          <a:p>
            <a:pPr marL="0" indent="0">
              <a:spcBef>
                <a:spcPts val="0"/>
              </a:spcBef>
              <a:buNone/>
            </a:pPr>
            <a:endParaRPr lang="en-US" sz="1200" dirty="0"/>
          </a:p>
          <a:p>
            <a:pPr marL="0" indent="0">
              <a:spcBef>
                <a:spcPts val="0"/>
              </a:spcBef>
              <a:buNone/>
            </a:pPr>
            <a:r>
              <a:rPr lang="en-US" sz="1200" dirty="0"/>
              <a:t>        //Adding Components to the frame.</a:t>
            </a:r>
          </a:p>
          <a:p>
            <a:pPr marL="0" indent="0">
              <a:spcBef>
                <a:spcPts val="0"/>
              </a:spcBef>
              <a:buNone/>
            </a:pPr>
            <a:r>
              <a:rPr lang="en-US" sz="1200" dirty="0"/>
              <a:t>        </a:t>
            </a:r>
            <a:r>
              <a:rPr lang="en-US" sz="1200" dirty="0" err="1"/>
              <a:t>frame.getContentPane</a:t>
            </a:r>
            <a:r>
              <a:rPr lang="en-US" sz="1200" dirty="0"/>
              <a:t>().add(</a:t>
            </a:r>
            <a:r>
              <a:rPr lang="en-US" sz="1200" dirty="0" err="1"/>
              <a:t>BorderLayout.SOUTH</a:t>
            </a:r>
            <a:r>
              <a:rPr lang="en-US" sz="1200" dirty="0"/>
              <a:t>, panel);</a:t>
            </a:r>
          </a:p>
          <a:p>
            <a:pPr marL="0" indent="0">
              <a:spcBef>
                <a:spcPts val="0"/>
              </a:spcBef>
              <a:buNone/>
            </a:pPr>
            <a:r>
              <a:rPr lang="en-US" sz="1200" dirty="0"/>
              <a:t>        </a:t>
            </a:r>
            <a:r>
              <a:rPr lang="en-US" sz="1200" dirty="0" err="1"/>
              <a:t>frame.getContentPane</a:t>
            </a:r>
            <a:r>
              <a:rPr lang="en-US" sz="1200" dirty="0"/>
              <a:t>().add(</a:t>
            </a:r>
            <a:r>
              <a:rPr lang="en-US" sz="1200" dirty="0" err="1"/>
              <a:t>BorderLayout.NORTH</a:t>
            </a:r>
            <a:r>
              <a:rPr lang="en-US" sz="1200" dirty="0"/>
              <a:t>, mb);</a:t>
            </a:r>
          </a:p>
          <a:p>
            <a:pPr marL="0" indent="0">
              <a:spcBef>
                <a:spcPts val="0"/>
              </a:spcBef>
              <a:buNone/>
            </a:pPr>
            <a:r>
              <a:rPr lang="en-US" sz="1200" dirty="0"/>
              <a:t>        </a:t>
            </a:r>
            <a:r>
              <a:rPr lang="en-US" sz="1200" dirty="0" err="1"/>
              <a:t>frame.getContentPane</a:t>
            </a:r>
            <a:r>
              <a:rPr lang="en-US" sz="1200" dirty="0"/>
              <a:t>().add(</a:t>
            </a:r>
            <a:r>
              <a:rPr lang="en-US" sz="1200" dirty="0" err="1"/>
              <a:t>BorderLayout.CENTER</a:t>
            </a:r>
            <a:r>
              <a:rPr lang="en-US" sz="1200" dirty="0"/>
              <a:t>, ta);</a:t>
            </a:r>
          </a:p>
          <a:p>
            <a:pPr marL="0" indent="0">
              <a:spcBef>
                <a:spcPts val="0"/>
              </a:spcBef>
              <a:buNone/>
            </a:pPr>
            <a:r>
              <a:rPr lang="en-US" sz="1200" dirty="0"/>
              <a:t>        </a:t>
            </a:r>
            <a:r>
              <a:rPr lang="en-US" sz="1200" dirty="0" err="1"/>
              <a:t>frame.setVisible</a:t>
            </a:r>
            <a:r>
              <a:rPr lang="en-US" sz="1200" dirty="0"/>
              <a:t>(true);</a:t>
            </a:r>
          </a:p>
          <a:p>
            <a:pPr marL="0" indent="0">
              <a:spcBef>
                <a:spcPts val="0"/>
              </a:spcBef>
              <a:buNone/>
            </a:pPr>
            <a:r>
              <a:rPr lang="en-US" sz="1200" dirty="0"/>
              <a:t>    }</a:t>
            </a:r>
          </a:p>
          <a:p>
            <a:pPr marL="0" indent="0">
              <a:spcBef>
                <a:spcPts val="0"/>
              </a:spcBef>
              <a:buNone/>
            </a:pPr>
            <a:r>
              <a:rPr lang="en-US" sz="1200" dirty="0"/>
              <a:t>}</a:t>
            </a:r>
          </a:p>
        </p:txBody>
      </p:sp>
      <p:sp>
        <p:nvSpPr>
          <p:cNvPr id="4" name="TextBox 3">
            <a:extLst>
              <a:ext uri="{FF2B5EF4-FFF2-40B4-BE49-F238E27FC236}">
                <a16:creationId xmlns:a16="http://schemas.microsoft.com/office/drawing/2014/main" id="{EBCF63AA-A970-898D-A3A8-5820FEA348E5}"/>
              </a:ext>
            </a:extLst>
          </p:cNvPr>
          <p:cNvSpPr txBox="1"/>
          <p:nvPr/>
        </p:nvSpPr>
        <p:spPr>
          <a:xfrm>
            <a:off x="304800" y="1047750"/>
            <a:ext cx="1828800" cy="923330"/>
          </a:xfrm>
          <a:prstGeom prst="rect">
            <a:avLst/>
          </a:prstGeom>
          <a:noFill/>
          <a:ln w="12700">
            <a:solidFill>
              <a:schemeClr val="tx1"/>
            </a:solidFill>
          </a:ln>
        </p:spPr>
        <p:txBody>
          <a:bodyPr wrap="square" rtlCol="0">
            <a:spAutoFit/>
          </a:bodyPr>
          <a:lstStyle/>
          <a:p>
            <a:r>
              <a:rPr lang="en-US" dirty="0"/>
              <a:t>Code continues from the previous slide</a:t>
            </a:r>
          </a:p>
        </p:txBody>
      </p:sp>
      <p:sp>
        <p:nvSpPr>
          <p:cNvPr id="5" name="TextBox 4">
            <a:extLst>
              <a:ext uri="{FF2B5EF4-FFF2-40B4-BE49-F238E27FC236}">
                <a16:creationId xmlns:a16="http://schemas.microsoft.com/office/drawing/2014/main" id="{285082D7-B0DF-2F68-4986-1B7B661A44E8}"/>
              </a:ext>
            </a:extLst>
          </p:cNvPr>
          <p:cNvSpPr txBox="1"/>
          <p:nvPr/>
        </p:nvSpPr>
        <p:spPr>
          <a:xfrm>
            <a:off x="304800" y="3357086"/>
            <a:ext cx="1828800" cy="1477328"/>
          </a:xfrm>
          <a:prstGeom prst="rect">
            <a:avLst/>
          </a:prstGeom>
          <a:noFill/>
          <a:ln w="12700">
            <a:solidFill>
              <a:schemeClr val="tx1"/>
            </a:solidFill>
          </a:ln>
        </p:spPr>
        <p:txBody>
          <a:bodyPr wrap="square" rtlCol="0">
            <a:spAutoFit/>
          </a:bodyPr>
          <a:lstStyle/>
          <a:p>
            <a:r>
              <a:rPr lang="en-US" dirty="0"/>
              <a:t>The resulting GUI element are shown in the slides to follow.</a:t>
            </a:r>
          </a:p>
        </p:txBody>
      </p:sp>
      <p:cxnSp>
        <p:nvCxnSpPr>
          <p:cNvPr id="7" name="Straight Connector 6">
            <a:extLst>
              <a:ext uri="{FF2B5EF4-FFF2-40B4-BE49-F238E27FC236}">
                <a16:creationId xmlns:a16="http://schemas.microsoft.com/office/drawing/2014/main" id="{8DFBF2F9-87F0-2C69-4857-EE55FDB0DE2B}"/>
              </a:ext>
            </a:extLst>
          </p:cNvPr>
          <p:cNvCxnSpPr/>
          <p:nvPr/>
        </p:nvCxnSpPr>
        <p:spPr bwMode="auto">
          <a:xfrm>
            <a:off x="2971800" y="971550"/>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Arrow: Down 5">
            <a:extLst>
              <a:ext uri="{FF2B5EF4-FFF2-40B4-BE49-F238E27FC236}">
                <a16:creationId xmlns:a16="http://schemas.microsoft.com/office/drawing/2014/main" id="{9C6DDA0D-33EF-5464-7411-EDE73A384266}"/>
              </a:ext>
            </a:extLst>
          </p:cNvPr>
          <p:cNvSpPr/>
          <p:nvPr/>
        </p:nvSpPr>
        <p:spPr bwMode="auto">
          <a:xfrm>
            <a:off x="8370193" y="9500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447963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3E71-6ACC-AB63-C97F-0BF344DAA264}"/>
              </a:ext>
            </a:extLst>
          </p:cNvPr>
          <p:cNvSpPr>
            <a:spLocks noGrp="1"/>
          </p:cNvSpPr>
          <p:nvPr>
            <p:ph type="title"/>
          </p:nvPr>
        </p:nvSpPr>
        <p:spPr/>
        <p:txBody>
          <a:bodyPr/>
          <a:lstStyle/>
          <a:p>
            <a:r>
              <a:rPr lang="en-US" dirty="0"/>
              <a:t>Basic Swing GUI Classes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idx="1"/>
          </p:nvPr>
        </p:nvSpPr>
        <p:spPr>
          <a:xfrm>
            <a:off x="2667001" y="1047750"/>
            <a:ext cx="4191000" cy="3456385"/>
          </a:xfrm>
        </p:spPr>
        <p:txBody>
          <a:bodyPr/>
          <a:lstStyle/>
          <a:p>
            <a:r>
              <a:rPr lang="en-US" dirty="0" err="1"/>
              <a:t>JButton</a:t>
            </a:r>
            <a:r>
              <a:rPr lang="en-US" dirty="0"/>
              <a:t> class</a:t>
            </a:r>
          </a:p>
          <a:p>
            <a:r>
              <a:rPr lang="en-US" dirty="0" err="1"/>
              <a:t>JRadioButton</a:t>
            </a:r>
            <a:r>
              <a:rPr lang="en-US" dirty="0"/>
              <a:t> class</a:t>
            </a:r>
          </a:p>
          <a:p>
            <a:r>
              <a:rPr lang="en-US" dirty="0" err="1"/>
              <a:t>JTextArea</a:t>
            </a:r>
            <a:r>
              <a:rPr lang="en-US" dirty="0"/>
              <a:t> class</a:t>
            </a:r>
          </a:p>
          <a:p>
            <a:r>
              <a:rPr lang="en-US" dirty="0" err="1"/>
              <a:t>JComboBox</a:t>
            </a:r>
            <a:r>
              <a:rPr lang="en-US" dirty="0"/>
              <a:t> class</a:t>
            </a:r>
          </a:p>
          <a:p>
            <a:r>
              <a:rPr lang="en-US" dirty="0" err="1"/>
              <a:t>JTable</a:t>
            </a:r>
            <a:r>
              <a:rPr lang="en-US" dirty="0"/>
              <a:t> class</a:t>
            </a:r>
          </a:p>
          <a:p>
            <a:r>
              <a:rPr lang="en-US" dirty="0" err="1"/>
              <a:t>JColorChooser</a:t>
            </a:r>
            <a:r>
              <a:rPr lang="en-US" dirty="0"/>
              <a:t> class</a:t>
            </a:r>
          </a:p>
          <a:p>
            <a:r>
              <a:rPr lang="en-US" dirty="0" err="1"/>
              <a:t>JProgressBar</a:t>
            </a:r>
            <a:r>
              <a:rPr lang="en-US" dirty="0"/>
              <a:t> class</a:t>
            </a:r>
          </a:p>
          <a:p>
            <a:r>
              <a:rPr lang="en-US" dirty="0" err="1"/>
              <a:t>JSlider</a:t>
            </a:r>
            <a:r>
              <a:rPr lang="en-US" dirty="0"/>
              <a:t> class</a:t>
            </a:r>
          </a:p>
          <a:p>
            <a:endParaRPr lang="en-US" dirty="0"/>
          </a:p>
        </p:txBody>
      </p:sp>
    </p:spTree>
    <p:extLst>
      <p:ext uri="{BB962C8B-B14F-4D97-AF65-F5344CB8AC3E}">
        <p14:creationId xmlns:p14="http://schemas.microsoft.com/office/powerpoint/2010/main" val="74407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0F3-8FEA-DF8F-E8E0-8D2BCEFADD68}"/>
              </a:ext>
            </a:extLst>
          </p:cNvPr>
          <p:cNvSpPr>
            <a:spLocks noGrp="1"/>
          </p:cNvSpPr>
          <p:nvPr>
            <p:ph type="title"/>
          </p:nvPr>
        </p:nvSpPr>
        <p:spPr/>
        <p:txBody>
          <a:bodyPr/>
          <a:lstStyle/>
          <a:p>
            <a:r>
              <a:rPr lang="en-US" dirty="0"/>
              <a:t>List of Sample Applications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sz="half" idx="1"/>
          </p:nvPr>
        </p:nvSpPr>
        <p:spPr>
          <a:xfrm>
            <a:off x="910806" y="1312035"/>
            <a:ext cx="4029315" cy="2989423"/>
          </a:xfrm>
        </p:spPr>
        <p:txBody>
          <a:bodyPr/>
          <a:lstStyle/>
          <a:p>
            <a:r>
              <a:rPr lang="en-US" dirty="0"/>
              <a:t>Digital Watch</a:t>
            </a:r>
          </a:p>
          <a:p>
            <a:r>
              <a:rPr lang="en-US" dirty="0"/>
              <a:t>Graphics in swing</a:t>
            </a:r>
          </a:p>
          <a:p>
            <a:r>
              <a:rPr lang="en-US" dirty="0"/>
              <a:t>Displaying image</a:t>
            </a:r>
          </a:p>
          <a:p>
            <a:r>
              <a:rPr lang="en-US" dirty="0"/>
              <a:t>Edit menu code for Notepad</a:t>
            </a:r>
          </a:p>
          <a:p>
            <a:r>
              <a:rPr lang="en-US" dirty="0" err="1"/>
              <a:t>OpenDialog</a:t>
            </a:r>
            <a:r>
              <a:rPr lang="en-US" dirty="0"/>
              <a:t> Box</a:t>
            </a:r>
          </a:p>
          <a:p>
            <a:r>
              <a:rPr lang="en-US" dirty="0"/>
              <a:t>Notepad</a:t>
            </a:r>
          </a:p>
          <a:p>
            <a:endParaRPr lang="en-US" dirty="0"/>
          </a:p>
        </p:txBody>
      </p:sp>
      <p:sp>
        <p:nvSpPr>
          <p:cNvPr id="5" name="Content Placeholder 4">
            <a:extLst>
              <a:ext uri="{FF2B5EF4-FFF2-40B4-BE49-F238E27FC236}">
                <a16:creationId xmlns:a16="http://schemas.microsoft.com/office/drawing/2014/main" id="{A543F2C2-FC0C-D35A-9922-84D31213B084}"/>
              </a:ext>
            </a:extLst>
          </p:cNvPr>
          <p:cNvSpPr>
            <a:spLocks noGrp="1"/>
          </p:cNvSpPr>
          <p:nvPr>
            <p:ph sz="half" idx="2"/>
          </p:nvPr>
        </p:nvSpPr>
        <p:spPr>
          <a:xfrm>
            <a:off x="4953000" y="1200150"/>
            <a:ext cx="3943350" cy="3065623"/>
          </a:xfrm>
        </p:spPr>
        <p:txBody>
          <a:bodyPr/>
          <a:lstStyle/>
          <a:p>
            <a:r>
              <a:rPr lang="en-US" dirty="0"/>
              <a:t>Puzzle Game</a:t>
            </a:r>
          </a:p>
          <a:p>
            <a:r>
              <a:rPr lang="en-US" dirty="0"/>
              <a:t>Pic Puzzle Game</a:t>
            </a:r>
          </a:p>
          <a:p>
            <a:r>
              <a:rPr lang="en-US" dirty="0"/>
              <a:t>Tic Tac Toe Game</a:t>
            </a:r>
          </a:p>
          <a:p>
            <a:r>
              <a:rPr lang="en-US" dirty="0" err="1"/>
              <a:t>BorderLayout</a:t>
            </a:r>
            <a:endParaRPr lang="en-US" dirty="0"/>
          </a:p>
          <a:p>
            <a:r>
              <a:rPr lang="en-US" dirty="0" err="1"/>
              <a:t>GridLayout</a:t>
            </a:r>
            <a:endParaRPr lang="en-US" dirty="0"/>
          </a:p>
          <a:p>
            <a:r>
              <a:rPr lang="en-US" dirty="0" err="1"/>
              <a:t>FlowLayout</a:t>
            </a:r>
            <a:endParaRPr lang="en-US" dirty="0"/>
          </a:p>
          <a:p>
            <a:r>
              <a:rPr lang="en-US" dirty="0" err="1"/>
              <a:t>CardLayout</a:t>
            </a:r>
            <a:endParaRPr lang="en-US" dirty="0"/>
          </a:p>
          <a:p>
            <a:endParaRPr lang="en-US" dirty="0"/>
          </a:p>
        </p:txBody>
      </p:sp>
    </p:spTree>
    <p:extLst>
      <p:ext uri="{BB962C8B-B14F-4D97-AF65-F5344CB8AC3E}">
        <p14:creationId xmlns:p14="http://schemas.microsoft.com/office/powerpoint/2010/main" val="41717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895601" y="2055158"/>
            <a:ext cx="3352800" cy="769441"/>
          </a:xfrm>
          <a:prstGeom prst="rect">
            <a:avLst/>
          </a:prstGeom>
          <a:noFill/>
        </p:spPr>
        <p:txBody>
          <a:bodyPr wrap="square" rtlCol="0">
            <a:spAutoFit/>
          </a:bodyPr>
          <a:lstStyle/>
          <a:p>
            <a:r>
              <a:rPr lang="en-US" sz="4400" dirty="0">
                <a:solidFill>
                  <a:srgbClr val="0070C0"/>
                </a:solidFill>
              </a:rPr>
              <a:t>Digital Clock</a:t>
            </a:r>
          </a:p>
        </p:txBody>
      </p:sp>
    </p:spTree>
    <p:extLst>
      <p:ext uri="{BB962C8B-B14F-4D97-AF65-F5344CB8AC3E}">
        <p14:creationId xmlns:p14="http://schemas.microsoft.com/office/powerpoint/2010/main" val="269419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java.text</a:t>
            </a:r>
            <a:r>
              <a:rPr lang="en-US" sz="1400" dirty="0"/>
              <a:t>.*;  </a:t>
            </a:r>
          </a:p>
          <a:p>
            <a:pPr marL="0" indent="0">
              <a:spcBef>
                <a:spcPts val="0"/>
              </a:spcBef>
              <a:buNone/>
            </a:pPr>
            <a:r>
              <a:rPr lang="en-US" sz="1400" dirty="0"/>
              <a:t>import </a:t>
            </a:r>
            <a:r>
              <a:rPr lang="en-US" sz="1400" dirty="0" err="1"/>
              <a:t>java.util</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DigitalWatch</a:t>
            </a:r>
            <a:r>
              <a:rPr lang="en-US" sz="1400" dirty="0"/>
              <a:t> implements Runnable {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Thread t=null;  </a:t>
            </a:r>
          </a:p>
          <a:p>
            <a:pPr marL="0" indent="0">
              <a:spcBef>
                <a:spcPts val="0"/>
              </a:spcBef>
              <a:buNone/>
            </a:pPr>
            <a:r>
              <a:rPr lang="en-US" sz="1400" dirty="0"/>
              <a:t>    int hours=0, minutes=0, seconds=0;  </a:t>
            </a:r>
          </a:p>
          <a:p>
            <a:pPr marL="0" indent="0">
              <a:spcBef>
                <a:spcPts val="0"/>
              </a:spcBef>
              <a:buNone/>
            </a:pPr>
            <a:r>
              <a:rPr lang="en-US" sz="1400" dirty="0"/>
              <a:t>    String </a:t>
            </a:r>
            <a:r>
              <a:rPr lang="en-US" sz="1400" dirty="0" err="1"/>
              <a:t>timeString</a:t>
            </a:r>
            <a:r>
              <a:rPr lang="en-US" sz="1400" dirty="0"/>
              <a:t> = "";  </a:t>
            </a:r>
          </a:p>
          <a:p>
            <a:pPr marL="0" indent="0">
              <a:spcBef>
                <a:spcPts val="0"/>
              </a:spcBef>
              <a:buNone/>
            </a:pPr>
            <a:r>
              <a:rPr lang="en-US" sz="1400" dirty="0"/>
              <a:t>    </a:t>
            </a:r>
            <a:r>
              <a:rPr lang="en-US" sz="1400" dirty="0" err="1"/>
              <a:t>JButton</a:t>
            </a:r>
            <a:r>
              <a:rPr lang="en-US" sz="1400" dirty="0"/>
              <a:t> b;  </a:t>
            </a:r>
          </a:p>
          <a:p>
            <a:pPr marL="0" indent="0">
              <a:spcBef>
                <a:spcPts val="0"/>
              </a:spcBef>
              <a:buNone/>
            </a:pPr>
            <a:r>
              <a:rPr lang="en-US" sz="1400" dirty="0"/>
              <a:t>      </a:t>
            </a:r>
          </a:p>
          <a:p>
            <a:pPr marL="0" indent="0">
              <a:spcBef>
                <a:spcPts val="0"/>
              </a:spcBef>
              <a:buNone/>
            </a:pPr>
            <a:r>
              <a:rPr lang="en-US" sz="1400" dirty="0"/>
              <a:t>    </a:t>
            </a:r>
            <a:r>
              <a:rPr lang="en-US" sz="1400" dirty="0" err="1"/>
              <a:t>DigitalWatch</a:t>
            </a:r>
            <a:r>
              <a:rPr lang="en-US" sz="1400" dirty="0"/>
              <a:t>() {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t = new Thread(this);  </a:t>
            </a:r>
          </a:p>
          <a:p>
            <a:pPr marL="0" indent="0">
              <a:spcBef>
                <a:spcPts val="0"/>
              </a:spcBef>
              <a:buNone/>
            </a:pPr>
            <a:r>
              <a:rPr lang="en-US" sz="1400" dirty="0"/>
              <a:t>        </a:t>
            </a:r>
            <a:r>
              <a:rPr lang="en-US" sz="1400" dirty="0" err="1"/>
              <a:t>t.start</a:t>
            </a:r>
            <a:r>
              <a:rPr lang="en-US" sz="1400" dirty="0"/>
              <a:t>();  </a:t>
            </a:r>
          </a:p>
          <a:p>
            <a:pPr marL="0" indent="0">
              <a:spcBef>
                <a:spcPts val="0"/>
              </a:spcBef>
              <a:buNone/>
            </a:pPr>
            <a:r>
              <a:rPr lang="en-US" sz="1400" dirty="0"/>
              <a:t>          </a:t>
            </a:r>
          </a:p>
          <a:p>
            <a:pPr marL="0" indent="0">
              <a:spcBef>
                <a:spcPts val="0"/>
              </a:spcBef>
              <a:buNone/>
            </a:pPr>
            <a:r>
              <a:rPr lang="en-US" sz="1400" dirty="0"/>
              <a:t>        b=new </a:t>
            </a:r>
            <a:r>
              <a:rPr lang="en-US" sz="1400" dirty="0" err="1"/>
              <a:t>JButton</a:t>
            </a:r>
            <a:r>
              <a:rPr lang="en-US" sz="1400" dirty="0"/>
              <a:t>();  </a:t>
            </a:r>
          </a:p>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pic>
        <p:nvPicPr>
          <p:cNvPr id="7" name="Picture 6" descr="A white rectangular object with a black text&#10;&#10;Description automatically generated">
            <a:extLst>
              <a:ext uri="{FF2B5EF4-FFF2-40B4-BE49-F238E27FC236}">
                <a16:creationId xmlns:a16="http://schemas.microsoft.com/office/drawing/2014/main" id="{527786C6-F376-6F51-D620-57DDB87CD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580" y="460870"/>
            <a:ext cx="3333750" cy="4076700"/>
          </a:xfrm>
          <a:prstGeom prst="rect">
            <a:avLst/>
          </a:prstGeom>
        </p:spPr>
      </p:pic>
    </p:spTree>
    <p:extLst>
      <p:ext uri="{BB962C8B-B14F-4D97-AF65-F5344CB8AC3E}">
        <p14:creationId xmlns:p14="http://schemas.microsoft.com/office/powerpoint/2010/main" val="349028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r>
              <a:rPr lang="en-US" sz="1400" dirty="0"/>
              <a:t>        </a:t>
            </a:r>
            <a:r>
              <a:rPr lang="en-US" sz="1400" dirty="0" err="1"/>
              <a:t>f.add</a:t>
            </a:r>
            <a:r>
              <a:rPr lang="en-US" sz="1400" dirty="0"/>
              <a:t>(b);  </a:t>
            </a:r>
          </a:p>
          <a:p>
            <a:pPr marL="0" indent="0">
              <a:spcBef>
                <a:spcPts val="0"/>
              </a:spcBef>
              <a:buNone/>
            </a:pPr>
            <a:r>
              <a:rPr lang="en-US" sz="1400" dirty="0"/>
              <a:t>        </a:t>
            </a:r>
            <a:r>
              <a:rPr lang="en-US" sz="1400" dirty="0" err="1"/>
              <a:t>f.setSize</a:t>
            </a:r>
            <a:r>
              <a:rPr lang="en-US" sz="1400" dirty="0"/>
              <a:t>(300,400);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void run() {  </a:t>
            </a:r>
          </a:p>
          <a:p>
            <a:pPr marL="0" indent="0">
              <a:spcBef>
                <a:spcPts val="0"/>
              </a:spcBef>
              <a:buNone/>
            </a:pPr>
            <a:r>
              <a:rPr lang="en-US" sz="1400" dirty="0"/>
              <a:t>          try {  </a:t>
            </a:r>
          </a:p>
          <a:p>
            <a:pPr marL="0" indent="0">
              <a:spcBef>
                <a:spcPts val="0"/>
              </a:spcBef>
              <a:buNone/>
            </a:pPr>
            <a:r>
              <a:rPr lang="en-US" sz="1400" dirty="0"/>
              <a:t>             while (true) {  </a:t>
            </a:r>
          </a:p>
          <a:p>
            <a:pPr marL="0" indent="0">
              <a:spcBef>
                <a:spcPts val="0"/>
              </a:spcBef>
              <a:buNone/>
            </a:pPr>
            <a:r>
              <a:rPr lang="en-US" sz="1400" dirty="0"/>
              <a:t>      </a:t>
            </a:r>
          </a:p>
          <a:p>
            <a:pPr marL="0" indent="0">
              <a:spcBef>
                <a:spcPts val="0"/>
              </a:spcBef>
              <a:buNone/>
            </a:pPr>
            <a:r>
              <a:rPr lang="en-US" sz="1400" dirty="0"/>
              <a:t>                Calendar </a:t>
            </a:r>
            <a:r>
              <a:rPr lang="en-US" sz="1400" dirty="0" err="1"/>
              <a:t>cal</a:t>
            </a:r>
            <a:r>
              <a:rPr lang="en-US" sz="1400" dirty="0"/>
              <a:t> = </a:t>
            </a:r>
            <a:r>
              <a:rPr lang="en-US" sz="1400" dirty="0" err="1"/>
              <a:t>Calendar.getInstance</a:t>
            </a:r>
            <a:r>
              <a:rPr lang="en-US" sz="1400" dirty="0"/>
              <a:t>();  </a:t>
            </a:r>
          </a:p>
          <a:p>
            <a:pPr marL="0" indent="0">
              <a:spcBef>
                <a:spcPts val="0"/>
              </a:spcBef>
              <a:buNone/>
            </a:pPr>
            <a:r>
              <a:rPr lang="en-US" sz="1400" dirty="0"/>
              <a:t>                hours = </a:t>
            </a:r>
            <a:r>
              <a:rPr lang="en-US" sz="1400" dirty="0" err="1"/>
              <a:t>cal.get</a:t>
            </a:r>
            <a:r>
              <a:rPr lang="en-US" sz="1400" dirty="0"/>
              <a:t>( </a:t>
            </a:r>
            <a:r>
              <a:rPr lang="en-US" sz="1400" dirty="0" err="1"/>
              <a:t>Calendar.HOUR_OF_DAY</a:t>
            </a:r>
            <a:r>
              <a:rPr lang="en-US" sz="1400" dirty="0"/>
              <a:t> );  </a:t>
            </a:r>
          </a:p>
          <a:p>
            <a:pPr marL="0" indent="0">
              <a:spcBef>
                <a:spcPts val="0"/>
              </a:spcBef>
              <a:buNone/>
            </a:pPr>
            <a:r>
              <a:rPr lang="en-US" sz="1400" dirty="0"/>
              <a:t>                if ( hours &gt; 12 ) hours -= 12;  </a:t>
            </a:r>
          </a:p>
          <a:p>
            <a:pPr marL="0" indent="0">
              <a:spcBef>
                <a:spcPts val="0"/>
              </a:spcBef>
              <a:buNone/>
            </a:pPr>
            <a:r>
              <a:rPr lang="en-US" sz="1400" dirty="0"/>
              <a:t>                minutes = </a:t>
            </a:r>
            <a:r>
              <a:rPr lang="en-US" sz="1400" dirty="0" err="1"/>
              <a:t>cal.get</a:t>
            </a:r>
            <a:r>
              <a:rPr lang="en-US" sz="1400" dirty="0"/>
              <a:t>( </a:t>
            </a:r>
            <a:r>
              <a:rPr lang="en-US" sz="1400" dirty="0" err="1"/>
              <a:t>Calendar.MINUTE</a:t>
            </a:r>
            <a:r>
              <a:rPr lang="en-US" sz="1400" dirty="0"/>
              <a:t> );  </a:t>
            </a:r>
          </a:p>
          <a:p>
            <a:pPr marL="0" indent="0">
              <a:spcBef>
                <a:spcPts val="0"/>
              </a:spcBef>
              <a:buNone/>
            </a:pPr>
            <a:r>
              <a:rPr lang="en-US" sz="1400" dirty="0"/>
              <a:t>                seconds = </a:t>
            </a:r>
            <a:r>
              <a:rPr lang="en-US" sz="1400" dirty="0" err="1"/>
              <a:t>cal.get</a:t>
            </a:r>
            <a:r>
              <a:rPr lang="en-US" sz="1400" dirty="0"/>
              <a:t>( </a:t>
            </a:r>
            <a:r>
              <a:rPr lang="en-US" sz="1400" dirty="0" err="1"/>
              <a:t>Calendar.SECOND</a:t>
            </a:r>
            <a:r>
              <a:rPr lang="en-US" sz="1400" dirty="0"/>
              <a:t> );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486400" y="432210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1887378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7301504" cy="3456385"/>
          </a:xfrm>
        </p:spPr>
        <p:txBody>
          <a:bodyPr/>
          <a:lstStyle/>
          <a:p>
            <a:pPr marL="0" indent="0">
              <a:spcBef>
                <a:spcPts val="0"/>
              </a:spcBef>
              <a:buNone/>
            </a:pPr>
            <a:r>
              <a:rPr lang="en-US" sz="1400" dirty="0"/>
              <a:t>      </a:t>
            </a:r>
          </a:p>
          <a:p>
            <a:pPr marL="0" indent="0">
              <a:spcBef>
                <a:spcPts val="0"/>
              </a:spcBef>
              <a:buNone/>
            </a:pPr>
            <a:r>
              <a:rPr lang="en-US" sz="1400" dirty="0"/>
              <a:t>                </a:t>
            </a:r>
            <a:r>
              <a:rPr lang="en-US" sz="1400" dirty="0" err="1"/>
              <a:t>SimpleDateFormat</a:t>
            </a:r>
            <a:r>
              <a:rPr lang="en-US" sz="1400" dirty="0"/>
              <a:t> formatter = new </a:t>
            </a:r>
            <a:r>
              <a:rPr lang="en-US" sz="1400" dirty="0" err="1"/>
              <a:t>SimpleDateFormat</a:t>
            </a:r>
            <a:r>
              <a:rPr lang="en-US" sz="1400" dirty="0"/>
              <a:t>("</a:t>
            </a:r>
            <a:r>
              <a:rPr lang="en-US" sz="1400" dirty="0" err="1"/>
              <a:t>hh:mm:ss</a:t>
            </a:r>
            <a:r>
              <a:rPr lang="en-US" sz="1400" dirty="0"/>
              <a:t>");  </a:t>
            </a:r>
          </a:p>
          <a:p>
            <a:pPr marL="0" indent="0">
              <a:spcBef>
                <a:spcPts val="0"/>
              </a:spcBef>
              <a:buNone/>
            </a:pPr>
            <a:r>
              <a:rPr lang="en-US" sz="1400" dirty="0"/>
              <a:t>                Date </a:t>
            </a:r>
            <a:r>
              <a:rPr lang="en-US" sz="1400" dirty="0" err="1"/>
              <a:t>date</a:t>
            </a:r>
            <a:r>
              <a:rPr lang="en-US" sz="1400" dirty="0"/>
              <a:t> = </a:t>
            </a:r>
            <a:r>
              <a:rPr lang="en-US" sz="1400" dirty="0" err="1"/>
              <a:t>cal.getTime</a:t>
            </a:r>
            <a:r>
              <a:rPr lang="en-US" sz="1400" dirty="0"/>
              <a:t>();  </a:t>
            </a:r>
          </a:p>
          <a:p>
            <a:pPr marL="0" indent="0">
              <a:spcBef>
                <a:spcPts val="0"/>
              </a:spcBef>
              <a:buNone/>
            </a:pPr>
            <a:r>
              <a:rPr lang="en-US" sz="1400" dirty="0"/>
              <a:t>                </a:t>
            </a:r>
            <a:r>
              <a:rPr lang="en-US" sz="1400" dirty="0" err="1"/>
              <a:t>timeString</a:t>
            </a:r>
            <a:r>
              <a:rPr lang="en-US" sz="1400" dirty="0"/>
              <a:t> = </a:t>
            </a:r>
            <a:r>
              <a:rPr lang="en-US" sz="1400" dirty="0" err="1"/>
              <a:t>formatter.format</a:t>
            </a:r>
            <a:r>
              <a:rPr lang="en-US" sz="1400" dirty="0"/>
              <a:t>( date );  </a:t>
            </a:r>
          </a:p>
          <a:p>
            <a:pPr marL="0" indent="0">
              <a:spcBef>
                <a:spcPts val="0"/>
              </a:spcBef>
              <a:buNone/>
            </a:pPr>
            <a:r>
              <a:rPr lang="en-US" sz="1400" dirty="0"/>
              <a:t>      </a:t>
            </a:r>
          </a:p>
          <a:p>
            <a:pPr marL="0" indent="0">
              <a:spcBef>
                <a:spcPts val="0"/>
              </a:spcBef>
              <a:buNone/>
            </a:pPr>
            <a:r>
              <a:rPr lang="en-US" sz="1400" dirty="0"/>
              <a:t>                </a:t>
            </a:r>
            <a:r>
              <a:rPr lang="en-US" sz="1400" dirty="0" err="1"/>
              <a:t>printTime</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t.sleep</a:t>
            </a:r>
            <a:r>
              <a:rPr lang="en-US" sz="1400" dirty="0"/>
              <a:t>( 1000 );  // interval given in milliseconds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catch (Exception e) { }  </a:t>
            </a:r>
          </a:p>
          <a:p>
            <a:pPr marL="0" indent="0">
              <a:spcBef>
                <a:spcPts val="0"/>
              </a:spcBef>
              <a:buNone/>
            </a:pPr>
            <a:r>
              <a:rPr lang="en-US" sz="1400" dirty="0"/>
              <a:t>     }  </a:t>
            </a:r>
          </a:p>
          <a:p>
            <a:pPr marL="0" indent="0">
              <a:spcBef>
                <a:spcPts val="0"/>
              </a:spcBef>
              <a:buNone/>
            </a:pPr>
            <a:r>
              <a:rPr lang="en-US" sz="1400" dirty="0"/>
              <a:t>     public void </a:t>
            </a:r>
            <a:r>
              <a:rPr lang="en-US" sz="1400" dirty="0" err="1"/>
              <a:t>printTime</a:t>
            </a:r>
            <a:r>
              <a:rPr lang="en-US" sz="1400" dirty="0"/>
              <a:t>() {  </a:t>
            </a:r>
          </a:p>
          <a:p>
            <a:pPr marL="0" indent="0">
              <a:spcBef>
                <a:spcPts val="0"/>
              </a:spcBef>
              <a:buNone/>
            </a:pPr>
            <a:r>
              <a:rPr lang="en-US" sz="1400" dirty="0"/>
              <a:t>         </a:t>
            </a:r>
            <a:r>
              <a:rPr lang="en-US" sz="1400" dirty="0" err="1"/>
              <a:t>b.setText</a:t>
            </a:r>
            <a:r>
              <a:rPr lang="en-US" sz="1400" dirty="0"/>
              <a:t>(</a:t>
            </a:r>
            <a:r>
              <a:rPr lang="en-US" sz="1400" dirty="0" err="1"/>
              <a:t>timeString</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a:t>
            </a:r>
            <a:r>
              <a:rPr lang="en-US" sz="1400" dirty="0" err="1"/>
              <a:t>DigitalWatch</a:t>
            </a:r>
            <a:r>
              <a:rPr lang="en-US" sz="1400" dirty="0"/>
              <a:t>(); </a:t>
            </a:r>
          </a:p>
          <a:p>
            <a:pPr marL="0" indent="0">
              <a:spcBef>
                <a:spcPts val="0"/>
              </a:spcBef>
              <a:buNone/>
            </a:pPr>
            <a:r>
              <a:rPr lang="en-US" sz="1400" dirty="0"/>
              <a:t>     }  </a:t>
            </a:r>
          </a:p>
          <a:p>
            <a:pPr marL="0" indent="0">
              <a:spcBef>
                <a:spcPts val="0"/>
              </a:spcBef>
              <a:buNone/>
            </a:pPr>
            <a:r>
              <a:rPr lang="en-US" sz="1400" dirty="0"/>
              <a:t>} </a:t>
            </a: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3568120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Graphics</a:t>
            </a:r>
          </a:p>
        </p:txBody>
      </p:sp>
    </p:spTree>
    <p:extLst>
      <p:ext uri="{BB962C8B-B14F-4D97-AF65-F5344CB8AC3E}">
        <p14:creationId xmlns:p14="http://schemas.microsoft.com/office/powerpoint/2010/main" val="3598931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(1/2)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375444" y="843557"/>
            <a:ext cx="8393112" cy="3456385"/>
          </a:xfrm>
        </p:spPr>
        <p:txBody>
          <a:bodyPr/>
          <a:lstStyle/>
          <a:p>
            <a:r>
              <a:rPr lang="en-US" b="1" dirty="0"/>
              <a:t>public abstract void </a:t>
            </a:r>
            <a:r>
              <a:rPr lang="en-US" b="1" dirty="0" err="1"/>
              <a:t>drawString</a:t>
            </a:r>
            <a:r>
              <a:rPr lang="en-US" b="1" dirty="0"/>
              <a:t>(String str, int x, int y)</a:t>
            </a:r>
            <a:r>
              <a:rPr lang="en-US" dirty="0"/>
              <a:t>: is used to draw the specified string.</a:t>
            </a:r>
          </a:p>
          <a:p>
            <a:r>
              <a:rPr lang="en-US" b="1" dirty="0"/>
              <a:t>public void </a:t>
            </a:r>
            <a:r>
              <a:rPr lang="en-US" b="1" dirty="0" err="1"/>
              <a:t>drawRect</a:t>
            </a:r>
            <a:r>
              <a:rPr lang="en-US" b="1" dirty="0"/>
              <a:t>(int x, int y, int width, int height)</a:t>
            </a:r>
            <a:r>
              <a:rPr lang="en-US" dirty="0"/>
              <a:t>: draws a rectangle with the specified width and height.</a:t>
            </a:r>
          </a:p>
          <a:p>
            <a:r>
              <a:rPr lang="en-US" b="1" dirty="0"/>
              <a:t>public abstract void </a:t>
            </a:r>
            <a:r>
              <a:rPr lang="en-US" b="1" dirty="0" err="1"/>
              <a:t>fillRect</a:t>
            </a:r>
            <a:r>
              <a:rPr lang="en-US" b="1" dirty="0"/>
              <a:t>(int x, int y, int width, int height)</a:t>
            </a:r>
            <a:r>
              <a:rPr lang="en-US" dirty="0"/>
              <a:t>: is used to fill rectangle with the default color and specified width and height.</a:t>
            </a:r>
          </a:p>
          <a:p>
            <a:r>
              <a:rPr lang="en-US" b="1" dirty="0"/>
              <a:t>public abstract void </a:t>
            </a:r>
            <a:r>
              <a:rPr lang="en-US" b="1" dirty="0" err="1"/>
              <a:t>drawOval</a:t>
            </a:r>
            <a:r>
              <a:rPr lang="en-US" b="1" dirty="0"/>
              <a:t>(int x, int y, int width, int height)</a:t>
            </a:r>
            <a:r>
              <a:rPr lang="en-US" dirty="0"/>
              <a:t>: is used to draw oval with the specified width and height.</a:t>
            </a:r>
          </a:p>
          <a:p>
            <a:r>
              <a:rPr lang="en-US" b="1" dirty="0"/>
              <a:t>public abstract void </a:t>
            </a:r>
            <a:r>
              <a:rPr lang="en-US" b="1" dirty="0" err="1"/>
              <a:t>fillOval</a:t>
            </a:r>
            <a:r>
              <a:rPr lang="en-US" b="1" dirty="0"/>
              <a:t>(int x, int y, int width, int height)</a:t>
            </a:r>
            <a:r>
              <a:rPr lang="en-US" dirty="0"/>
              <a:t>: is used to fill oval with the default color and specified width and height.</a:t>
            </a:r>
          </a:p>
        </p:txBody>
      </p:sp>
      <p:sp>
        <p:nvSpPr>
          <p:cNvPr id="5" name="TextBox 4">
            <a:extLst>
              <a:ext uri="{FF2B5EF4-FFF2-40B4-BE49-F238E27FC236}">
                <a16:creationId xmlns:a16="http://schemas.microsoft.com/office/drawing/2014/main" id="{B71FD998-BA76-FE70-617F-A4CAA96CB318}"/>
              </a:ext>
            </a:extLst>
          </p:cNvPr>
          <p:cNvSpPr txBox="1"/>
          <p:nvPr/>
        </p:nvSpPr>
        <p:spPr>
          <a:xfrm>
            <a:off x="5029200" y="4629150"/>
            <a:ext cx="3886200" cy="307777"/>
          </a:xfrm>
          <a:prstGeom prst="rect">
            <a:avLst/>
          </a:prstGeom>
          <a:noFill/>
        </p:spPr>
        <p:txBody>
          <a:bodyPr wrap="square">
            <a:spAutoFit/>
          </a:bodyPr>
          <a:lstStyle/>
          <a:p>
            <a:r>
              <a:rPr lang="en-US" sz="1400" dirty="0"/>
              <a:t>https://www.javatpoint.com/Graphics-in-swing</a:t>
            </a:r>
          </a:p>
        </p:txBody>
      </p:sp>
    </p:spTree>
    <p:extLst>
      <p:ext uri="{BB962C8B-B14F-4D97-AF65-F5344CB8AC3E}">
        <p14:creationId xmlns:p14="http://schemas.microsoft.com/office/powerpoint/2010/main" val="40109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Abstract Window Toolkit (AWT)</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pPr marL="0" indent="0">
              <a:buNone/>
            </a:pPr>
            <a:r>
              <a:rPr lang="en-US" dirty="0"/>
              <a:t>The Abstract Window Toolkit (AWT) supports Graphical User Interface (GUI) programming. AWT features include:</a:t>
            </a:r>
          </a:p>
          <a:p>
            <a:pPr marL="234950" indent="-234950"/>
            <a:r>
              <a:rPr lang="en-US" dirty="0"/>
              <a:t>A set of native user interface components</a:t>
            </a:r>
          </a:p>
          <a:p>
            <a:pPr marL="234950" indent="-234950"/>
            <a:r>
              <a:rPr lang="en-US" dirty="0"/>
              <a:t>A robust event-handling model</a:t>
            </a:r>
          </a:p>
          <a:p>
            <a:pPr marL="234950" indent="-234950"/>
            <a:r>
              <a:rPr lang="en-US" dirty="0"/>
              <a:t>Graphics and imaging tools, including shape, color, and font classes</a:t>
            </a:r>
          </a:p>
          <a:p>
            <a:pPr marL="234950" indent="-234950"/>
            <a:r>
              <a:rPr lang="en-US" dirty="0"/>
              <a:t>Layout managers, for flexible window layouts that do not depend on a particular window size or screen resolution</a:t>
            </a:r>
          </a:p>
          <a:p>
            <a:pPr marL="234950" indent="-234950"/>
            <a:r>
              <a:rPr lang="en-US" dirty="0"/>
              <a:t>Data transfer classes, for cut-and-paste through the native platform clipboard</a:t>
            </a:r>
          </a:p>
          <a:p>
            <a:pPr marL="0" indent="0">
              <a:buNone/>
            </a:pPr>
            <a:endParaRPr lang="en-US" dirty="0"/>
          </a:p>
          <a:p>
            <a:pPr marL="0" indent="0">
              <a:buNone/>
            </a:pPr>
            <a:r>
              <a:rPr lang="en-US" dirty="0"/>
              <a:t>The Swing classes are built on top of the AWT architecture.</a:t>
            </a:r>
          </a:p>
        </p:txBody>
      </p:sp>
      <p:sp>
        <p:nvSpPr>
          <p:cNvPr id="5" name="TextBox 4">
            <a:extLst>
              <a:ext uri="{FF2B5EF4-FFF2-40B4-BE49-F238E27FC236}">
                <a16:creationId xmlns:a16="http://schemas.microsoft.com/office/drawing/2014/main" id="{70AFCE25-7666-AA5F-641B-F067D2888FE8}"/>
              </a:ext>
            </a:extLst>
          </p:cNvPr>
          <p:cNvSpPr txBox="1"/>
          <p:nvPr/>
        </p:nvSpPr>
        <p:spPr>
          <a:xfrm>
            <a:off x="4800600" y="4623197"/>
            <a:ext cx="4583874" cy="276999"/>
          </a:xfrm>
          <a:prstGeom prst="rect">
            <a:avLst/>
          </a:prstGeom>
          <a:noFill/>
        </p:spPr>
        <p:txBody>
          <a:bodyPr wrap="square">
            <a:spAutoFit/>
          </a:bodyPr>
          <a:lstStyle/>
          <a:p>
            <a:r>
              <a:rPr lang="en-US" sz="1200" dirty="0"/>
              <a:t>https://docs.oracle.com/javase/8/docs/technotes/guides/awt/</a:t>
            </a:r>
          </a:p>
        </p:txBody>
      </p:sp>
    </p:spTree>
    <p:extLst>
      <p:ext uri="{BB962C8B-B14F-4D97-AF65-F5344CB8AC3E}">
        <p14:creationId xmlns:p14="http://schemas.microsoft.com/office/powerpoint/2010/main" val="386160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(2/2)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217488" y="819150"/>
            <a:ext cx="8480423" cy="3456385"/>
          </a:xfrm>
        </p:spPr>
        <p:txBody>
          <a:bodyPr/>
          <a:lstStyle/>
          <a:p>
            <a:r>
              <a:rPr lang="en-US" b="1" dirty="0"/>
              <a:t>public abstract void </a:t>
            </a:r>
            <a:r>
              <a:rPr lang="en-US" b="1" dirty="0" err="1"/>
              <a:t>drawLine</a:t>
            </a:r>
            <a:r>
              <a:rPr lang="en-US" b="1" dirty="0"/>
              <a:t>(int x1, int y1, int x2, int y2)</a:t>
            </a:r>
            <a:r>
              <a:rPr lang="en-US" dirty="0"/>
              <a:t>: is used to draw line between the points(x1, y1) and (x2, y2).</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int x, int y, </a:t>
            </a:r>
            <a:r>
              <a:rPr lang="en-US" b="1" dirty="0" err="1"/>
              <a:t>ImageObserver</a:t>
            </a:r>
            <a:r>
              <a:rPr lang="en-US" b="1" dirty="0"/>
              <a:t> observer)</a:t>
            </a:r>
            <a:r>
              <a:rPr lang="en-US" dirty="0"/>
              <a:t>: is used draw the specified image.</a:t>
            </a:r>
          </a:p>
          <a:p>
            <a:r>
              <a:rPr lang="en-US" b="1" dirty="0"/>
              <a:t>public abstract void </a:t>
            </a:r>
            <a:r>
              <a:rPr lang="en-US" b="1" dirty="0" err="1"/>
              <a:t>drawArc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draw a circular or elliptical arc.</a:t>
            </a:r>
          </a:p>
          <a:p>
            <a:r>
              <a:rPr lang="en-US" b="1" dirty="0"/>
              <a:t>public abstract void </a:t>
            </a:r>
            <a:r>
              <a:rPr lang="en-US" b="1" dirty="0" err="1"/>
              <a:t>fillArc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to fill a circular or elliptical arc.</a:t>
            </a:r>
          </a:p>
          <a:p>
            <a:r>
              <a:rPr lang="en-US" b="1" dirty="0"/>
              <a:t>public abstract void </a:t>
            </a:r>
            <a:r>
              <a:rPr lang="en-US" b="1" dirty="0" err="1"/>
              <a:t>setColor</a:t>
            </a:r>
            <a:r>
              <a:rPr lang="en-US" b="1" dirty="0"/>
              <a:t>(Color c)</a:t>
            </a:r>
            <a:r>
              <a:rPr lang="en-US" dirty="0"/>
              <a:t>: is used to set the graphics current color to the specified color.</a:t>
            </a:r>
          </a:p>
          <a:p>
            <a:r>
              <a:rPr lang="en-US" b="1" dirty="0"/>
              <a:t>public abstract void </a:t>
            </a:r>
            <a:r>
              <a:rPr lang="en-US" b="1" dirty="0" err="1"/>
              <a:t>setFont</a:t>
            </a:r>
            <a:r>
              <a:rPr lang="en-US" b="1" dirty="0"/>
              <a:t>(Font font)</a:t>
            </a:r>
            <a:r>
              <a:rPr lang="en-US" dirty="0"/>
              <a:t>: is used to set the graphics current font to the specified font.</a:t>
            </a:r>
          </a:p>
        </p:txBody>
      </p:sp>
    </p:spTree>
    <p:extLst>
      <p:ext uri="{BB962C8B-B14F-4D97-AF65-F5344CB8AC3E}">
        <p14:creationId xmlns:p14="http://schemas.microsoft.com/office/powerpoint/2010/main" val="2543767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Example of Displaying Graphics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419597" cy="3456385"/>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DisplayGraphics</a:t>
            </a:r>
            <a:r>
              <a:rPr lang="en-US" sz="1600" dirty="0"/>
              <a:t> extends Canvas {  </a:t>
            </a:r>
          </a:p>
          <a:p>
            <a:pPr marL="0" indent="0">
              <a:spcBef>
                <a:spcPts val="0"/>
              </a:spcBef>
              <a:buNone/>
            </a:pPr>
            <a:r>
              <a:rPr lang="en-US" sz="1600" dirty="0"/>
              <a:t>          </a:t>
            </a:r>
          </a:p>
          <a:p>
            <a:pPr marL="0" indent="0">
              <a:spcBef>
                <a:spcPts val="0"/>
              </a:spcBef>
              <a:buNone/>
            </a:pPr>
            <a:r>
              <a:rPr lang="en-US" sz="1600" dirty="0"/>
              <a:t>   public void paint(Graphics g) {  </a:t>
            </a:r>
          </a:p>
          <a:p>
            <a:pPr marL="0" indent="0">
              <a:spcBef>
                <a:spcPts val="0"/>
              </a:spcBef>
              <a:buNone/>
            </a:pPr>
            <a:r>
              <a:rPr lang="en-US" sz="1600" dirty="0"/>
              <a:t>       </a:t>
            </a:r>
            <a:r>
              <a:rPr lang="en-US" sz="1600" dirty="0" err="1"/>
              <a:t>g.drawString</a:t>
            </a:r>
            <a:r>
              <a:rPr lang="en-US" sz="1600" dirty="0"/>
              <a:t>("Hello",40,40);  </a:t>
            </a:r>
          </a:p>
          <a:p>
            <a:pPr marL="0" indent="0">
              <a:spcBef>
                <a:spcPts val="0"/>
              </a:spcBef>
              <a:buNone/>
            </a:pPr>
            <a:r>
              <a:rPr lang="en-US" sz="1600" dirty="0"/>
              <a:t>       </a:t>
            </a:r>
            <a:r>
              <a:rPr lang="en-US" sz="1600" dirty="0" err="1"/>
              <a:t>setBackground</a:t>
            </a:r>
            <a:r>
              <a:rPr lang="en-US" sz="1600" dirty="0"/>
              <a:t>(</a:t>
            </a:r>
            <a:r>
              <a:rPr lang="en-US" sz="1600" dirty="0" err="1"/>
              <a:t>Color.WHITE</a:t>
            </a:r>
            <a:r>
              <a:rPr lang="en-US" sz="1600" dirty="0"/>
              <a:t>);  </a:t>
            </a:r>
          </a:p>
          <a:p>
            <a:pPr marL="0" indent="0">
              <a:spcBef>
                <a:spcPts val="0"/>
              </a:spcBef>
              <a:buNone/>
            </a:pPr>
            <a:r>
              <a:rPr lang="en-US" sz="1600" dirty="0"/>
              <a:t>       </a:t>
            </a:r>
            <a:r>
              <a:rPr lang="en-US" sz="1600" dirty="0" err="1"/>
              <a:t>g.fillRect</a:t>
            </a:r>
            <a:r>
              <a:rPr lang="en-US" sz="1600" dirty="0"/>
              <a:t>(130, 30,100, 80);  </a:t>
            </a:r>
          </a:p>
          <a:p>
            <a:pPr marL="0" indent="0">
              <a:spcBef>
                <a:spcPts val="0"/>
              </a:spcBef>
              <a:buNone/>
            </a:pPr>
            <a:r>
              <a:rPr lang="en-US" sz="1600" dirty="0"/>
              <a:t>       </a:t>
            </a:r>
            <a:r>
              <a:rPr lang="en-US" sz="1600" dirty="0" err="1"/>
              <a:t>g.drawOval</a:t>
            </a:r>
            <a:r>
              <a:rPr lang="en-US" sz="1600" dirty="0"/>
              <a:t>(30,130,50, 60);  </a:t>
            </a:r>
          </a:p>
          <a:p>
            <a:pPr marL="0" indent="0">
              <a:spcBef>
                <a:spcPts val="0"/>
              </a:spcBef>
              <a:buNone/>
            </a:pPr>
            <a:r>
              <a:rPr lang="en-US" sz="1600" dirty="0"/>
              <a:t>       </a:t>
            </a:r>
            <a:r>
              <a:rPr lang="en-US" sz="1600" dirty="0" err="1"/>
              <a:t>setForeground</a:t>
            </a:r>
            <a:r>
              <a:rPr lang="en-US" sz="1600" dirty="0"/>
              <a:t>(</a:t>
            </a:r>
            <a:r>
              <a:rPr lang="en-US" sz="1600" dirty="0" err="1"/>
              <a:t>Color.RED</a:t>
            </a:r>
            <a:r>
              <a:rPr lang="en-US" sz="1600" dirty="0"/>
              <a:t>);  </a:t>
            </a:r>
          </a:p>
          <a:p>
            <a:pPr marL="0" indent="0">
              <a:spcBef>
                <a:spcPts val="0"/>
              </a:spcBef>
              <a:buNone/>
            </a:pPr>
            <a:r>
              <a:rPr lang="en-US" sz="1600" dirty="0"/>
              <a:t>       </a:t>
            </a:r>
            <a:r>
              <a:rPr lang="en-US" sz="1600" dirty="0" err="1"/>
              <a:t>g.fillOval</a:t>
            </a:r>
            <a:r>
              <a:rPr lang="en-US" sz="1600" dirty="0"/>
              <a:t>(130,130,50, 60);  </a:t>
            </a:r>
          </a:p>
          <a:p>
            <a:pPr marL="0" indent="0">
              <a:spcBef>
                <a:spcPts val="0"/>
              </a:spcBef>
              <a:buNone/>
            </a:pPr>
            <a:r>
              <a:rPr lang="en-US" sz="1600" dirty="0"/>
              <a:t>       </a:t>
            </a:r>
            <a:r>
              <a:rPr lang="en-US" sz="1600" dirty="0" err="1"/>
              <a:t>g.drawArc</a:t>
            </a:r>
            <a:r>
              <a:rPr lang="en-US" sz="1600" dirty="0"/>
              <a:t>(30, 200, 40,50,90,60);  </a:t>
            </a:r>
          </a:p>
          <a:p>
            <a:pPr marL="0" indent="0">
              <a:spcBef>
                <a:spcPts val="0"/>
              </a:spcBef>
              <a:buNone/>
            </a:pPr>
            <a:r>
              <a:rPr lang="en-US" sz="1600" dirty="0"/>
              <a:t>       </a:t>
            </a:r>
            <a:r>
              <a:rPr lang="en-US" sz="1600" dirty="0" err="1"/>
              <a:t>g.fillArc</a:t>
            </a:r>
            <a:r>
              <a:rPr lang="en-US" sz="1600" dirty="0"/>
              <a:t>(30, 130, 40,50,180,40);           </a:t>
            </a:r>
          </a:p>
          <a:p>
            <a:pPr marL="0" indent="0">
              <a:spcBef>
                <a:spcPts val="0"/>
              </a:spcBef>
              <a:buNone/>
            </a:pPr>
            <a:r>
              <a:rPr lang="en-US" sz="1600" dirty="0"/>
              <a:t>   }  </a:t>
            </a:r>
          </a:p>
          <a:p>
            <a:pPr marL="0" indent="0">
              <a:spcBef>
                <a:spcPts val="0"/>
              </a:spcBef>
              <a:buNone/>
            </a:pPr>
            <a:endParaRPr lang="en-US" sz="1600" dirty="0"/>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876804" y="719657"/>
            <a:ext cx="4190991" cy="1728193"/>
          </a:xfrm>
        </p:spPr>
        <p:txBody>
          <a:bodyPr/>
          <a:lstStyle/>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DisplayGraphics</a:t>
            </a:r>
            <a:r>
              <a:rPr lang="en-US" sz="1600" dirty="0"/>
              <a:t> m=new </a:t>
            </a:r>
            <a:r>
              <a:rPr lang="en-US" sz="1600" dirty="0" err="1"/>
              <a:t>DisplayGraphics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f.setLayout</a:t>
            </a:r>
            <a:r>
              <a:rPr lang="en-US" sz="1600" dirty="0"/>
              <a:t>(null);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a:cxnSpLocks/>
          </p:cNvCxnSpPr>
          <p:nvPr/>
        </p:nvCxnSpPr>
        <p:spPr bwMode="auto">
          <a:xfrm>
            <a:off x="4724400" y="914069"/>
            <a:ext cx="0" cy="356268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9" name="Picture 8" descr="A screenshot of a computer&#10;&#10;Description automatically generated">
            <a:extLst>
              <a:ext uri="{FF2B5EF4-FFF2-40B4-BE49-F238E27FC236}">
                <a16:creationId xmlns:a16="http://schemas.microsoft.com/office/drawing/2014/main" id="{5140F24B-899C-B683-B054-18D2671B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22" y="2709797"/>
            <a:ext cx="2758778" cy="2222003"/>
          </a:xfrm>
          <a:prstGeom prst="rect">
            <a:avLst/>
          </a:prstGeom>
        </p:spPr>
      </p:pic>
      <p:sp>
        <p:nvSpPr>
          <p:cNvPr id="11" name="TextBox 10">
            <a:extLst>
              <a:ext uri="{FF2B5EF4-FFF2-40B4-BE49-F238E27FC236}">
                <a16:creationId xmlns:a16="http://schemas.microsoft.com/office/drawing/2014/main" id="{4A19002F-F30F-6D6D-63A2-0137A4EE5026}"/>
              </a:ext>
            </a:extLst>
          </p:cNvPr>
          <p:cNvSpPr txBox="1"/>
          <p:nvPr/>
        </p:nvSpPr>
        <p:spPr>
          <a:xfrm>
            <a:off x="2948248" y="4580751"/>
            <a:ext cx="3436974" cy="276999"/>
          </a:xfrm>
          <a:prstGeom prst="rect">
            <a:avLst/>
          </a:prstGeom>
          <a:noFill/>
        </p:spPr>
        <p:txBody>
          <a:bodyPr wrap="square">
            <a:spAutoFit/>
          </a:bodyPr>
          <a:lstStyle/>
          <a:p>
            <a:pPr algn="r"/>
            <a:r>
              <a:rPr lang="en-US" sz="1200" dirty="0"/>
              <a:t>https://www.javatpoint.com/Graphics-in-swing</a:t>
            </a:r>
          </a:p>
        </p:txBody>
      </p:sp>
    </p:spTree>
    <p:extLst>
      <p:ext uri="{BB962C8B-B14F-4D97-AF65-F5344CB8AC3E}">
        <p14:creationId xmlns:p14="http://schemas.microsoft.com/office/powerpoint/2010/main" val="193434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Images</a:t>
            </a:r>
          </a:p>
        </p:txBody>
      </p:sp>
    </p:spTree>
    <p:extLst>
      <p:ext uri="{BB962C8B-B14F-4D97-AF65-F5344CB8AC3E}">
        <p14:creationId xmlns:p14="http://schemas.microsoft.com/office/powerpoint/2010/main" val="2310814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Displaying Image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267198" cy="438481"/>
          </a:xfrm>
        </p:spPr>
        <p:txBody>
          <a:bodyPr/>
          <a:lstStyle/>
          <a:p>
            <a:pPr>
              <a:spcBef>
                <a:spcPts val="0"/>
              </a:spcBef>
            </a:pPr>
            <a:r>
              <a:rPr lang="en-US" sz="1600" dirty="0"/>
              <a:t>For displaying image, we can use the method </a:t>
            </a:r>
            <a:r>
              <a:rPr lang="en-US" sz="1600" b="1" dirty="0" err="1"/>
              <a:t>drawImage</a:t>
            </a:r>
            <a:r>
              <a:rPr lang="en-US" sz="1600" b="1" dirty="0"/>
              <a:t>() </a:t>
            </a:r>
            <a:r>
              <a:rPr lang="en-US" sz="1600" dirty="0"/>
              <a:t>of Graphics class.</a:t>
            </a:r>
          </a:p>
          <a:p>
            <a:pPr>
              <a:spcBef>
                <a:spcPts val="0"/>
              </a:spcBef>
            </a:pPr>
            <a:r>
              <a:rPr lang="en-US" sz="1600" dirty="0"/>
              <a:t>Syntax of </a:t>
            </a:r>
            <a:r>
              <a:rPr lang="en-US" sz="1600" dirty="0" err="1"/>
              <a:t>drawImage</a:t>
            </a:r>
            <a:r>
              <a:rPr lang="en-US" sz="1600" dirty="0"/>
              <a:t>() method:</a:t>
            </a:r>
          </a:p>
          <a:p>
            <a:pPr>
              <a:spcBef>
                <a:spcPts val="0"/>
              </a:spcBef>
            </a:pPr>
            <a:r>
              <a:rPr lang="en-US" sz="1600" b="1" dirty="0"/>
              <a:t>public abstract </a:t>
            </a:r>
            <a:r>
              <a:rPr lang="en-US" sz="1600" b="1" dirty="0" err="1"/>
              <a:t>boolean</a:t>
            </a:r>
            <a:r>
              <a:rPr lang="en-US" sz="1600" b="1" dirty="0"/>
              <a:t> </a:t>
            </a:r>
            <a:r>
              <a:rPr lang="en-US" sz="1600" b="1" dirty="0" err="1"/>
              <a:t>drawImage</a:t>
            </a:r>
            <a:r>
              <a:rPr lang="en-US" sz="1600" b="1" dirty="0"/>
              <a:t>(Image </a:t>
            </a:r>
            <a:r>
              <a:rPr lang="en-US" sz="1600" b="1" dirty="0" err="1"/>
              <a:t>img</a:t>
            </a:r>
            <a:r>
              <a:rPr lang="en-US" sz="1600" b="1" dirty="0"/>
              <a:t>, int x, int y, </a:t>
            </a:r>
            <a:r>
              <a:rPr lang="en-US" sz="1600" b="1" dirty="0" err="1"/>
              <a:t>ImageObserver</a:t>
            </a:r>
            <a:r>
              <a:rPr lang="en-US" sz="1600" b="1" dirty="0"/>
              <a:t> observer)</a:t>
            </a:r>
            <a:r>
              <a:rPr lang="en-US" sz="1600" dirty="0"/>
              <a:t>: is used draw the specified image.</a:t>
            </a:r>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572000" y="719657"/>
            <a:ext cx="4495795" cy="1728193"/>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MyCanvas</a:t>
            </a:r>
            <a:r>
              <a:rPr lang="en-US" sz="1600" dirty="0"/>
              <a:t> extends Canvas {           </a:t>
            </a:r>
          </a:p>
          <a:p>
            <a:pPr marL="0" indent="0">
              <a:spcBef>
                <a:spcPts val="0"/>
              </a:spcBef>
              <a:buNone/>
            </a:pPr>
            <a:r>
              <a:rPr lang="en-US" sz="1600" dirty="0"/>
              <a:t>    public void paint(Graphics g) {      </a:t>
            </a:r>
          </a:p>
          <a:p>
            <a:pPr marL="0" indent="0">
              <a:spcBef>
                <a:spcPts val="0"/>
              </a:spcBef>
              <a:buNone/>
            </a:pPr>
            <a:r>
              <a:rPr lang="en-US" sz="1600" dirty="0"/>
              <a:t>        Toolkit t=</a:t>
            </a:r>
            <a:r>
              <a:rPr lang="en-US" sz="1600" dirty="0" err="1"/>
              <a:t>Toolkit.getDefaultToolkit</a:t>
            </a:r>
            <a:r>
              <a:rPr lang="en-US" sz="1600" dirty="0"/>
              <a:t>();  </a:t>
            </a:r>
          </a:p>
          <a:p>
            <a:pPr marL="0" indent="0">
              <a:spcBef>
                <a:spcPts val="0"/>
              </a:spcBef>
              <a:buNone/>
            </a:pPr>
            <a:r>
              <a:rPr lang="en-US" sz="1600" dirty="0"/>
              <a:t>        Image </a:t>
            </a:r>
            <a:r>
              <a:rPr lang="en-US" sz="1600" dirty="0" err="1"/>
              <a:t>i</a:t>
            </a:r>
            <a:r>
              <a:rPr lang="en-US" sz="1600" dirty="0"/>
              <a:t>=</a:t>
            </a:r>
            <a:r>
              <a:rPr lang="en-US" sz="1600" dirty="0" err="1"/>
              <a:t>t.getImage</a:t>
            </a:r>
            <a:r>
              <a:rPr lang="en-US" sz="1600" dirty="0"/>
              <a:t>("p3.gif");  </a:t>
            </a:r>
          </a:p>
          <a:p>
            <a:pPr marL="0" indent="0">
              <a:spcBef>
                <a:spcPts val="0"/>
              </a:spcBef>
              <a:buNone/>
            </a:pPr>
            <a:r>
              <a:rPr lang="en-US" sz="1600" dirty="0"/>
              <a:t>        </a:t>
            </a:r>
            <a:r>
              <a:rPr lang="en-US" sz="1600" dirty="0" err="1"/>
              <a:t>g.drawImage</a:t>
            </a:r>
            <a:r>
              <a:rPr lang="en-US" sz="1600" dirty="0"/>
              <a:t>(</a:t>
            </a:r>
            <a:r>
              <a:rPr lang="en-US" sz="1600" dirty="0" err="1"/>
              <a:t>i</a:t>
            </a:r>
            <a:r>
              <a:rPr lang="en-US" sz="1600" dirty="0"/>
              <a:t>, 120,100,this);  </a:t>
            </a:r>
          </a:p>
          <a:p>
            <a:pPr marL="0" indent="0">
              <a:spcBef>
                <a:spcPts val="0"/>
              </a:spcBef>
              <a:buNone/>
            </a:pPr>
            <a:r>
              <a:rPr lang="en-US" sz="1600" dirty="0"/>
              <a:t>    }  </a:t>
            </a:r>
          </a:p>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MyCanvas</a:t>
            </a:r>
            <a:r>
              <a:rPr lang="en-US" sz="1600" dirty="0"/>
              <a:t> m=new </a:t>
            </a:r>
            <a:r>
              <a:rPr lang="en-US" sz="1600" dirty="0" err="1"/>
              <a:t>MyCanvas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p:nvPr/>
        </p:nvCxnSpPr>
        <p:spPr bwMode="auto">
          <a:xfrm>
            <a:off x="4419600" y="914069"/>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7" name="Picture 6" descr="A computer screen with a red circle&#10;&#10;Description automatically generated">
            <a:extLst>
              <a:ext uri="{FF2B5EF4-FFF2-40B4-BE49-F238E27FC236}">
                <a16:creationId xmlns:a16="http://schemas.microsoft.com/office/drawing/2014/main" id="{0773B49C-3A0A-80A9-41DC-256DA27F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32812"/>
            <a:ext cx="3429000" cy="2316278"/>
          </a:xfrm>
          <a:prstGeom prst="rect">
            <a:avLst/>
          </a:prstGeom>
        </p:spPr>
      </p:pic>
      <p:sp>
        <p:nvSpPr>
          <p:cNvPr id="10" name="TextBox 9">
            <a:extLst>
              <a:ext uri="{FF2B5EF4-FFF2-40B4-BE49-F238E27FC236}">
                <a16:creationId xmlns:a16="http://schemas.microsoft.com/office/drawing/2014/main" id="{4C87BD6F-1B06-A7C7-4400-9F62F07B63D9}"/>
              </a:ext>
            </a:extLst>
          </p:cNvPr>
          <p:cNvSpPr txBox="1"/>
          <p:nvPr/>
        </p:nvSpPr>
        <p:spPr>
          <a:xfrm>
            <a:off x="4953001" y="4672091"/>
            <a:ext cx="4114792" cy="276999"/>
          </a:xfrm>
          <a:prstGeom prst="rect">
            <a:avLst/>
          </a:prstGeom>
          <a:noFill/>
        </p:spPr>
        <p:txBody>
          <a:bodyPr wrap="square">
            <a:spAutoFit/>
          </a:bodyPr>
          <a:lstStyle/>
          <a:p>
            <a:pPr algn="r"/>
            <a:r>
              <a:rPr lang="en-US" sz="1200" dirty="0"/>
              <a:t>//https://www.javatpoint.com/Displaying-image-in-swing</a:t>
            </a:r>
          </a:p>
        </p:txBody>
      </p:sp>
    </p:spTree>
    <p:extLst>
      <p:ext uri="{BB962C8B-B14F-4D97-AF65-F5344CB8AC3E}">
        <p14:creationId xmlns:p14="http://schemas.microsoft.com/office/powerpoint/2010/main" val="236480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134021" y="2187029"/>
            <a:ext cx="5896450" cy="769441"/>
          </a:xfrm>
          <a:prstGeom prst="rect">
            <a:avLst/>
          </a:prstGeom>
          <a:noFill/>
        </p:spPr>
        <p:txBody>
          <a:bodyPr wrap="square" rtlCol="0">
            <a:spAutoFit/>
          </a:bodyPr>
          <a:lstStyle/>
          <a:p>
            <a:r>
              <a:rPr lang="en-US" sz="4400" dirty="0">
                <a:solidFill>
                  <a:srgbClr val="0070C0"/>
                </a:solidFill>
              </a:rPr>
              <a:t>Edit Menu for Notepad</a:t>
            </a:r>
          </a:p>
        </p:txBody>
      </p:sp>
    </p:spTree>
    <p:extLst>
      <p:ext uri="{BB962C8B-B14F-4D97-AF65-F5344CB8AC3E}">
        <p14:creationId xmlns:p14="http://schemas.microsoft.com/office/powerpoint/2010/main" val="2659879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71550"/>
            <a:ext cx="6804023"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    import </a:t>
            </a:r>
            <a:r>
              <a:rPr lang="en-US" sz="1400" dirty="0" err="1"/>
              <a:t>java.awt.event</a:t>
            </a:r>
            <a:r>
              <a:rPr lang="en-US" sz="1400" dirty="0"/>
              <a:t>.*;  </a:t>
            </a:r>
          </a:p>
          <a:p>
            <a:pPr marL="0" indent="0">
              <a:spcBef>
                <a:spcPts val="0"/>
              </a:spcBef>
              <a:buNone/>
            </a:pPr>
            <a:r>
              <a:rPr lang="en-US" sz="1400" dirty="0"/>
              <a:t>      </a:t>
            </a:r>
          </a:p>
          <a:p>
            <a:pPr marL="0" indent="0">
              <a:spcBef>
                <a:spcPts val="0"/>
              </a:spcBef>
              <a:buNone/>
            </a:pPr>
            <a:r>
              <a:rPr lang="en-US" sz="1400" dirty="0"/>
              <a:t>    public class Notepad implements ActionListener{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a:t>
            </a:r>
            <a:r>
              <a:rPr lang="en-US" sz="1400" dirty="0" err="1"/>
              <a:t>file,edit,help</a:t>
            </a:r>
            <a:r>
              <a:rPr lang="en-US" sz="1400" dirty="0"/>
              <a:t>;  </a:t>
            </a:r>
          </a:p>
          <a:p>
            <a:pPr marL="0" indent="0">
              <a:spcBef>
                <a:spcPts val="0"/>
              </a:spcBef>
              <a:buNone/>
            </a:pPr>
            <a:r>
              <a:rPr lang="en-US" sz="1400" dirty="0"/>
              <a:t>    </a:t>
            </a:r>
            <a:r>
              <a:rPr lang="en-US" sz="1400" dirty="0" err="1"/>
              <a:t>JMenuItem</a:t>
            </a:r>
            <a:r>
              <a:rPr lang="en-US" sz="1400" dirty="0"/>
              <a:t> </a:t>
            </a:r>
            <a:r>
              <a:rPr lang="en-US" sz="1400" dirty="0" err="1"/>
              <a:t>cut,copy,paste,selectAll</a:t>
            </a:r>
            <a:r>
              <a:rPr lang="en-US" sz="1400" dirty="0"/>
              <a:t>;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p>
          <a:p>
            <a:pPr marL="0" indent="0">
              <a:spcBef>
                <a:spcPts val="0"/>
              </a:spcBef>
              <a:buNone/>
            </a:pPr>
            <a:r>
              <a:rPr lang="en-US" sz="1400" dirty="0"/>
              <a:t>    Notepad(){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a:t>
            </a:r>
          </a:p>
          <a:p>
            <a:pPr marL="0" indent="0">
              <a:spcBef>
                <a:spcPts val="0"/>
              </a:spcBef>
              <a:buNone/>
            </a:pPr>
            <a:r>
              <a:rPr lang="en-US" sz="1400" dirty="0"/>
              <a:t>    cut=new </a:t>
            </a:r>
            <a:r>
              <a:rPr lang="en-US" sz="1400" dirty="0" err="1"/>
              <a:t>JMenuItem</a:t>
            </a:r>
            <a:r>
              <a:rPr lang="en-US" sz="1400" dirty="0"/>
              <a:t>("cut");  </a:t>
            </a:r>
          </a:p>
          <a:p>
            <a:pPr marL="0" indent="0">
              <a:spcBef>
                <a:spcPts val="0"/>
              </a:spcBef>
              <a:buNone/>
            </a:pPr>
            <a:r>
              <a:rPr lang="en-US" sz="1400" dirty="0"/>
              <a:t>    copy=new </a:t>
            </a:r>
            <a:r>
              <a:rPr lang="en-US" sz="1400" dirty="0" err="1"/>
              <a:t>JMenuItem</a:t>
            </a:r>
            <a:r>
              <a:rPr lang="en-US" sz="1400" dirty="0"/>
              <a:t>("copy");  </a:t>
            </a:r>
          </a:p>
          <a:p>
            <a:pPr marL="0" indent="0">
              <a:spcBef>
                <a:spcPts val="0"/>
              </a:spcBef>
              <a:buNone/>
            </a:pPr>
            <a:r>
              <a:rPr lang="en-US" sz="1400" dirty="0"/>
              <a:t>    paste=new </a:t>
            </a:r>
            <a:r>
              <a:rPr lang="en-US" sz="1400" dirty="0" err="1"/>
              <a:t>JMenuItem</a:t>
            </a:r>
            <a:r>
              <a:rPr lang="en-US" sz="1400" dirty="0"/>
              <a:t>("paste");  </a:t>
            </a:r>
          </a:p>
          <a:p>
            <a:pPr marL="0" indent="0">
              <a:spcBef>
                <a:spcPts val="0"/>
              </a:spcBef>
              <a:buNone/>
            </a:pPr>
            <a:r>
              <a:rPr lang="en-US" sz="1400" dirty="0"/>
              <a:t>    </a:t>
            </a:r>
            <a:r>
              <a:rPr lang="en-US" sz="1400" dirty="0" err="1"/>
              <a:t>selectAll</a:t>
            </a:r>
            <a:r>
              <a:rPr lang="en-US" sz="1400" dirty="0"/>
              <a:t>=new </a:t>
            </a:r>
            <a:r>
              <a:rPr lang="en-US" sz="1400" dirty="0" err="1"/>
              <a:t>JMenuItem</a:t>
            </a:r>
            <a:r>
              <a:rPr lang="en-US" sz="1400" dirty="0"/>
              <a:t>("</a:t>
            </a:r>
            <a:r>
              <a:rPr lang="en-US" sz="1400" dirty="0" err="1"/>
              <a:t>selectAll</a:t>
            </a:r>
            <a:r>
              <a:rPr lang="en-US" sz="1400" dirty="0"/>
              <a:t>");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953000" y="4343507"/>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78945D08-1A45-3698-F7BB-F3684A4728D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342937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cut.addActionListener</a:t>
            </a:r>
            <a:r>
              <a:rPr lang="en-US" sz="1400" dirty="0"/>
              <a:t>(this);  </a:t>
            </a:r>
          </a:p>
          <a:p>
            <a:pPr marL="0" indent="0">
              <a:spcBef>
                <a:spcPts val="0"/>
              </a:spcBef>
              <a:buNone/>
            </a:pPr>
            <a:r>
              <a:rPr lang="en-US" sz="1400" dirty="0"/>
              <a:t>    </a:t>
            </a:r>
            <a:r>
              <a:rPr lang="en-US" sz="1400" dirty="0" err="1"/>
              <a:t>copy.addActionListener</a:t>
            </a:r>
            <a:r>
              <a:rPr lang="en-US" sz="1400" dirty="0"/>
              <a:t>(this);  </a:t>
            </a:r>
          </a:p>
          <a:p>
            <a:pPr marL="0" indent="0">
              <a:spcBef>
                <a:spcPts val="0"/>
              </a:spcBef>
              <a:buNone/>
            </a:pPr>
            <a:r>
              <a:rPr lang="en-US" sz="1400" dirty="0"/>
              <a:t>    </a:t>
            </a:r>
            <a:r>
              <a:rPr lang="en-US" sz="1400" dirty="0" err="1"/>
              <a:t>paste.addActionListener</a:t>
            </a:r>
            <a:r>
              <a:rPr lang="en-US" sz="1400" dirty="0"/>
              <a:t>(this);  </a:t>
            </a:r>
          </a:p>
          <a:p>
            <a:pPr marL="0" indent="0">
              <a:spcBef>
                <a:spcPts val="0"/>
              </a:spcBef>
              <a:buNone/>
            </a:pPr>
            <a:r>
              <a:rPr lang="en-US" sz="1400" dirty="0"/>
              <a:t>    </a:t>
            </a:r>
            <a:r>
              <a:rPr lang="en-US" sz="1400" dirty="0" err="1"/>
              <a:t>selectAll.addActionListener</a:t>
            </a:r>
            <a:r>
              <a:rPr lang="en-US" sz="1400" dirty="0"/>
              <a:t>(this);  </a:t>
            </a:r>
          </a:p>
          <a:p>
            <a:pPr marL="0" indent="0">
              <a:spcBef>
                <a:spcPts val="0"/>
              </a:spcBef>
              <a:buNone/>
            </a:pPr>
            <a:r>
              <a:rPr lang="en-US" sz="1400" dirty="0"/>
              <a:t>      </a:t>
            </a:r>
          </a:p>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(5,5,400,40);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edit=new </a:t>
            </a:r>
            <a:r>
              <a:rPr lang="en-US" sz="1400" dirty="0" err="1"/>
              <a:t>JMenu</a:t>
            </a:r>
            <a:r>
              <a:rPr lang="en-US" sz="1400" dirty="0"/>
              <a:t>("Edit");  </a:t>
            </a:r>
          </a:p>
          <a:p>
            <a:pPr marL="0" indent="0">
              <a:spcBef>
                <a:spcPts val="0"/>
              </a:spcBef>
              <a:buNone/>
            </a:pPr>
            <a:r>
              <a:rPr lang="en-US" sz="1400" dirty="0"/>
              <a:t>    help=new </a:t>
            </a:r>
            <a:r>
              <a:rPr lang="en-US" sz="1400" dirty="0" err="1"/>
              <a:t>JMenu</a:t>
            </a:r>
            <a:r>
              <a:rPr lang="en-US" sz="1400" dirty="0"/>
              <a:t>("Help");  </a:t>
            </a:r>
          </a:p>
          <a:p>
            <a:pPr marL="0" indent="0">
              <a:spcBef>
                <a:spcPts val="0"/>
              </a:spcBef>
              <a:buNone/>
            </a:pPr>
            <a:r>
              <a:rPr lang="en-US" sz="1400" dirty="0"/>
              <a:t>      </a:t>
            </a:r>
          </a:p>
          <a:p>
            <a:pPr marL="0" indent="0">
              <a:spcBef>
                <a:spcPts val="0"/>
              </a:spcBef>
              <a:buNone/>
            </a:pPr>
            <a:r>
              <a:rPr lang="en-US" sz="1400" dirty="0"/>
              <a:t>    </a:t>
            </a:r>
            <a:r>
              <a:rPr lang="en-US" sz="1400" dirty="0" err="1"/>
              <a:t>edit.add</a:t>
            </a:r>
            <a:r>
              <a:rPr lang="en-US" sz="1400" dirty="0"/>
              <a:t>(cut);</a:t>
            </a:r>
            <a:r>
              <a:rPr lang="en-US" sz="1400" dirty="0" err="1"/>
              <a:t>edit.add</a:t>
            </a:r>
            <a:r>
              <a:rPr lang="en-US" sz="1400" dirty="0"/>
              <a:t>(copy);</a:t>
            </a:r>
            <a:r>
              <a:rPr lang="en-US" sz="1400" dirty="0" err="1"/>
              <a:t>edit.add</a:t>
            </a:r>
            <a:r>
              <a:rPr lang="en-US" sz="1400" dirty="0"/>
              <a:t>(paste);</a:t>
            </a:r>
            <a:r>
              <a:rPr lang="en-US" sz="1400" dirty="0" err="1"/>
              <a:t>edit.add</a:t>
            </a:r>
            <a:r>
              <a:rPr lang="en-US" sz="1400" dirty="0"/>
              <a:t>(</a:t>
            </a:r>
            <a:r>
              <a:rPr lang="en-US" sz="1400" dirty="0" err="1"/>
              <a:t>selectAll</a:t>
            </a: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mb.add</a:t>
            </a:r>
            <a:r>
              <a:rPr lang="en-US" sz="1400" dirty="0"/>
              <a:t>(file);</a:t>
            </a:r>
            <a:r>
              <a:rPr lang="en-US" sz="1400" dirty="0" err="1"/>
              <a:t>mb.add</a:t>
            </a:r>
            <a:r>
              <a:rPr lang="en-US" sz="1400" dirty="0"/>
              <a:t>(edit);</a:t>
            </a:r>
            <a:r>
              <a:rPr lang="en-US" sz="1400" dirty="0" err="1"/>
              <a:t>mb.add</a:t>
            </a:r>
            <a:r>
              <a:rPr lang="en-US" sz="1400" dirty="0"/>
              <a:t>(help);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  </a:t>
            </a:r>
          </a:p>
          <a:p>
            <a:pPr marL="0" indent="0">
              <a:spcBef>
                <a:spcPts val="0"/>
              </a:spcBef>
              <a:buNone/>
            </a:pPr>
            <a:r>
              <a:rPr lang="en-US" sz="1400" dirty="0"/>
              <a:t>    </a:t>
            </a:r>
            <a:r>
              <a:rPr lang="en-US" sz="1400" dirty="0" err="1"/>
              <a:t>ta.setBounds</a:t>
            </a:r>
            <a:r>
              <a:rPr lang="en-US" sz="1400" dirty="0"/>
              <a:t>(5,30,460,460);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220052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f.add</a:t>
            </a:r>
            <a:r>
              <a:rPr lang="en-US" sz="1400" dirty="0"/>
              <a:t>(mb);</a:t>
            </a:r>
            <a:r>
              <a:rPr lang="en-US" sz="1400" dirty="0" err="1"/>
              <a:t>f.add</a:t>
            </a:r>
            <a:r>
              <a:rPr lang="en-US" sz="1400" dirty="0"/>
              <a:t>(ta);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f.setSize</a:t>
            </a:r>
            <a:r>
              <a:rPr lang="en-US" sz="1400" dirty="0"/>
              <a:t>(500,500);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()==cut)  </a:t>
            </a:r>
          </a:p>
          <a:p>
            <a:pPr marL="0" indent="0">
              <a:spcBef>
                <a:spcPts val="0"/>
              </a:spcBef>
              <a:buNone/>
            </a:pPr>
            <a:r>
              <a:rPr lang="en-US" sz="1400" dirty="0"/>
              <a:t>    </a:t>
            </a:r>
            <a:r>
              <a:rPr lang="en-US" sz="1400" dirty="0" err="1"/>
              <a:t>ta.cut</a:t>
            </a:r>
            <a:r>
              <a:rPr lang="en-US" sz="1400" dirty="0"/>
              <a:t>();  </a:t>
            </a:r>
          </a:p>
          <a:p>
            <a:pPr marL="0" indent="0">
              <a:spcBef>
                <a:spcPts val="0"/>
              </a:spcBef>
              <a:buNone/>
            </a:pPr>
            <a:r>
              <a:rPr lang="en-US" sz="1400" dirty="0"/>
              <a:t>    if(</a:t>
            </a:r>
            <a:r>
              <a:rPr lang="en-US" sz="1400" dirty="0" err="1"/>
              <a:t>e.getSource</a:t>
            </a:r>
            <a:r>
              <a:rPr lang="en-US" sz="1400" dirty="0"/>
              <a:t>()==paste)  </a:t>
            </a:r>
          </a:p>
          <a:p>
            <a:pPr marL="0" indent="0">
              <a:spcBef>
                <a:spcPts val="0"/>
              </a:spcBef>
              <a:buNone/>
            </a:pPr>
            <a:r>
              <a:rPr lang="en-US" sz="1400" dirty="0"/>
              <a:t>    </a:t>
            </a:r>
            <a:r>
              <a:rPr lang="en-US" sz="1400" dirty="0" err="1"/>
              <a:t>ta.paste</a:t>
            </a:r>
            <a:r>
              <a:rPr lang="en-US" sz="1400" dirty="0"/>
              <a:t>();  </a:t>
            </a:r>
          </a:p>
          <a:p>
            <a:pPr marL="0" indent="0">
              <a:spcBef>
                <a:spcPts val="0"/>
              </a:spcBef>
              <a:buNone/>
            </a:pPr>
            <a:r>
              <a:rPr lang="en-US" sz="1400" dirty="0"/>
              <a:t>    if(</a:t>
            </a:r>
            <a:r>
              <a:rPr lang="en-US" sz="1400" dirty="0" err="1"/>
              <a:t>e.getSource</a:t>
            </a:r>
            <a:r>
              <a:rPr lang="en-US" sz="1400" dirty="0"/>
              <a:t>()==copy)  </a:t>
            </a:r>
          </a:p>
          <a:p>
            <a:pPr marL="0" indent="0">
              <a:spcBef>
                <a:spcPts val="0"/>
              </a:spcBef>
              <a:buNone/>
            </a:pPr>
            <a:r>
              <a:rPr lang="en-US" sz="1400" dirty="0"/>
              <a:t>    </a:t>
            </a:r>
            <a:r>
              <a:rPr lang="en-US" sz="1400" dirty="0" err="1"/>
              <a:t>ta.copy</a:t>
            </a:r>
            <a:r>
              <a:rPr lang="en-US" sz="1400" dirty="0"/>
              <a:t>();  </a:t>
            </a:r>
          </a:p>
          <a:p>
            <a:pPr marL="0" indent="0">
              <a:spcBef>
                <a:spcPts val="0"/>
              </a:spcBef>
              <a:buNone/>
            </a:pPr>
            <a:r>
              <a:rPr lang="en-US" sz="1400" dirty="0"/>
              <a:t>    if(</a:t>
            </a:r>
            <a:r>
              <a:rPr lang="en-US" sz="1400" dirty="0" err="1"/>
              <a:t>e.getSource</a:t>
            </a:r>
            <a:r>
              <a:rPr lang="en-US" sz="1400" dirty="0"/>
              <a:t>()==</a:t>
            </a:r>
            <a:r>
              <a:rPr lang="en-US" sz="1400" dirty="0" err="1"/>
              <a:t>selectAll</a:t>
            </a:r>
            <a:r>
              <a:rPr lang="en-US" sz="1400" dirty="0"/>
              <a:t>)  </a:t>
            </a:r>
          </a:p>
          <a:p>
            <a:pPr marL="0" indent="0">
              <a:spcBef>
                <a:spcPts val="0"/>
              </a:spcBef>
              <a:buNone/>
            </a:pPr>
            <a:r>
              <a:rPr lang="en-US" sz="1400" dirty="0"/>
              <a:t>    </a:t>
            </a:r>
            <a:r>
              <a:rPr lang="en-US" sz="1400" dirty="0" err="1"/>
              <a:t>ta.selectAll</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Notepad();  </a:t>
            </a:r>
          </a:p>
          <a:p>
            <a:pPr marL="0" indent="0">
              <a:spcBef>
                <a:spcPts val="0"/>
              </a:spcBef>
              <a:buNone/>
            </a:pPr>
            <a:r>
              <a:rPr lang="en-US" sz="1400" dirty="0"/>
              <a:t>    }   </a:t>
            </a:r>
          </a:p>
          <a:p>
            <a:pPr marL="0" indent="0">
              <a:spcBef>
                <a:spcPts val="0"/>
              </a:spcBef>
              <a:buNone/>
            </a:pPr>
            <a:r>
              <a:rPr lang="en-US" sz="1400" dirty="0"/>
              <a:t>}</a:t>
            </a:r>
          </a:p>
        </p:txBody>
      </p:sp>
      <p:sp>
        <p:nvSpPr>
          <p:cNvPr id="6" name="TextBox 5">
            <a:extLst>
              <a:ext uri="{FF2B5EF4-FFF2-40B4-BE49-F238E27FC236}">
                <a16:creationId xmlns:a16="http://schemas.microsoft.com/office/drawing/2014/main" id="{3A355D40-0A64-7E27-EB41-F3DFD5F909EE}"/>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727167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630031" y="2085750"/>
            <a:ext cx="5379760" cy="769441"/>
          </a:xfrm>
          <a:prstGeom prst="rect">
            <a:avLst/>
          </a:prstGeom>
          <a:noFill/>
        </p:spPr>
        <p:txBody>
          <a:bodyPr wrap="square" rtlCol="0">
            <a:spAutoFit/>
          </a:bodyPr>
          <a:lstStyle/>
          <a:p>
            <a:r>
              <a:rPr lang="en-US" sz="4400" dirty="0">
                <a:solidFill>
                  <a:srgbClr val="0070C0"/>
                </a:solidFill>
              </a:rPr>
              <a:t>Open Dialog Box</a:t>
            </a:r>
          </a:p>
        </p:txBody>
      </p:sp>
    </p:spTree>
    <p:extLst>
      <p:ext uri="{BB962C8B-B14F-4D97-AF65-F5344CB8AC3E}">
        <p14:creationId xmlns:p14="http://schemas.microsoft.com/office/powerpoint/2010/main" val="3517385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(1/4)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java.awt.event</a:t>
            </a:r>
            <a:r>
              <a:rPr lang="en-US" sz="1400" dirty="0"/>
              <a:t>.*;  </a:t>
            </a:r>
          </a:p>
          <a:p>
            <a:pPr marL="0" indent="0">
              <a:spcBef>
                <a:spcPts val="0"/>
              </a:spcBef>
              <a:buNone/>
            </a:pPr>
            <a:r>
              <a:rPr lang="en-US" sz="1400" dirty="0"/>
              <a:t>import java.io.*;  </a:t>
            </a:r>
          </a:p>
          <a:p>
            <a:pPr marL="0" indent="0">
              <a:spcBef>
                <a:spcPts val="0"/>
              </a:spcBef>
              <a:buNone/>
            </a:pPr>
            <a:r>
              <a:rPr lang="en-US" sz="1400" dirty="0"/>
              <a:t>      </a:t>
            </a:r>
          </a:p>
          <a:p>
            <a:pPr marL="0" indent="0">
              <a:spcBef>
                <a:spcPts val="0"/>
              </a:spcBef>
              <a:buNone/>
            </a:pPr>
            <a:r>
              <a:rPr lang="en-US" sz="1400" dirty="0"/>
              <a:t>public class </a:t>
            </a:r>
            <a:r>
              <a:rPr lang="en-US" sz="1400" dirty="0" err="1"/>
              <a:t>OpenMenu</a:t>
            </a:r>
            <a:r>
              <a:rPr lang="en-US" sz="1400" dirty="0"/>
              <a:t> extends </a:t>
            </a:r>
            <a:r>
              <a:rPr lang="en-US" sz="1400" dirty="0" err="1"/>
              <a:t>JFrame</a:t>
            </a:r>
            <a:r>
              <a:rPr lang="en-US" sz="1400" dirty="0"/>
              <a:t> implements ActionListener {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file;  </a:t>
            </a:r>
          </a:p>
          <a:p>
            <a:pPr marL="0" indent="0">
              <a:spcBef>
                <a:spcPts val="0"/>
              </a:spcBef>
              <a:buNone/>
            </a:pPr>
            <a:r>
              <a:rPr lang="en-US" sz="1400" dirty="0"/>
              <a:t>   </a:t>
            </a:r>
            <a:r>
              <a:rPr lang="en-US" sz="1400" dirty="0" err="1"/>
              <a:t>JMenuItem</a:t>
            </a:r>
            <a:r>
              <a:rPr lang="en-US" sz="1400" dirty="0"/>
              <a:t> open;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r>
              <a:rPr lang="en-US" sz="1400" dirty="0" err="1"/>
              <a:t>OpenMenu</a:t>
            </a:r>
            <a:r>
              <a:rPr lang="en-US" sz="1400" dirty="0"/>
              <a:t>(){  </a:t>
            </a:r>
          </a:p>
          <a:p>
            <a:pPr marL="0" indent="0">
              <a:spcBef>
                <a:spcPts val="0"/>
              </a:spcBef>
              <a:buNone/>
            </a:pPr>
            <a:r>
              <a:rPr lang="en-US" sz="1400" dirty="0"/>
              <a:t>   open=new </a:t>
            </a:r>
            <a:r>
              <a:rPr lang="en-US" sz="1400" dirty="0" err="1"/>
              <a:t>JMenuItem</a:t>
            </a:r>
            <a:r>
              <a:rPr lang="en-US" sz="1400" dirty="0"/>
              <a:t>("Open File");  </a:t>
            </a:r>
          </a:p>
          <a:p>
            <a:pPr marL="0" indent="0">
              <a:spcBef>
                <a:spcPts val="0"/>
              </a:spcBef>
              <a:buNone/>
            </a:pPr>
            <a:r>
              <a:rPr lang="en-US" sz="1400" dirty="0"/>
              <a:t>   </a:t>
            </a:r>
            <a:r>
              <a:rPr lang="en-US" sz="1400" dirty="0" err="1"/>
              <a:t>open.addActionListener</a:t>
            </a:r>
            <a:r>
              <a:rPr lang="en-US" sz="1400" dirty="0"/>
              <a:t>(this);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a:t>
            </a:r>
            <a:r>
              <a:rPr lang="en-US" sz="1400" dirty="0" err="1"/>
              <a:t>file.add</a:t>
            </a:r>
            <a:r>
              <a:rPr lang="en-US" sz="1400" dirty="0"/>
              <a:t>(open);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88101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API Specification</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1893887" y="1657350"/>
            <a:ext cx="5356225" cy="1473429"/>
          </a:xfrm>
        </p:spPr>
        <p:txBody>
          <a:bodyPr/>
          <a:lstStyle/>
          <a:p>
            <a:r>
              <a:rPr lang="en-US" dirty="0"/>
              <a:t>    API Reference</a:t>
            </a:r>
          </a:p>
          <a:p>
            <a:r>
              <a:rPr lang="en-US" dirty="0"/>
              <a:t>    Focus Model Specification</a:t>
            </a:r>
          </a:p>
          <a:p>
            <a:endParaRPr lang="en-US" dirty="0"/>
          </a:p>
          <a:p>
            <a:endParaRPr lang="en-US" dirty="0"/>
          </a:p>
        </p:txBody>
      </p:sp>
    </p:spTree>
    <p:extLst>
      <p:ext uri="{BB962C8B-B14F-4D97-AF65-F5344CB8AC3E}">
        <p14:creationId xmlns:p14="http://schemas.microsoft.com/office/powerpoint/2010/main" val="2022668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(2/4)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(0,0,800,20);  </a:t>
            </a:r>
          </a:p>
          <a:p>
            <a:pPr marL="0" indent="0">
              <a:spcBef>
                <a:spcPts val="0"/>
              </a:spcBef>
              <a:buNone/>
            </a:pPr>
            <a:r>
              <a:rPr lang="en-US" sz="1400" dirty="0"/>
              <a:t>    </a:t>
            </a:r>
            <a:r>
              <a:rPr lang="en-US" sz="1400" dirty="0" err="1"/>
              <a:t>mb.add</a:t>
            </a:r>
            <a:r>
              <a:rPr lang="en-US" sz="1400" dirty="0"/>
              <a:t>(file);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(800,800);  </a:t>
            </a:r>
          </a:p>
          <a:p>
            <a:pPr marL="0" indent="0">
              <a:spcBef>
                <a:spcPts val="0"/>
              </a:spcBef>
              <a:buNone/>
            </a:pPr>
            <a:r>
              <a:rPr lang="en-US" sz="1400" dirty="0"/>
              <a:t>    </a:t>
            </a:r>
            <a:r>
              <a:rPr lang="en-US" sz="1400" dirty="0" err="1"/>
              <a:t>ta.setBounds</a:t>
            </a:r>
            <a:r>
              <a:rPr lang="en-US" sz="1400" dirty="0"/>
              <a:t>(0,20,800,800);  </a:t>
            </a:r>
          </a:p>
          <a:p>
            <a:pPr marL="0" indent="0">
              <a:spcBef>
                <a:spcPts val="0"/>
              </a:spcBef>
              <a:buNone/>
            </a:pPr>
            <a:r>
              <a:rPr lang="en-US" sz="1400" dirty="0"/>
              <a:t>              </a:t>
            </a:r>
          </a:p>
          <a:p>
            <a:pPr marL="0" indent="0">
              <a:spcBef>
                <a:spcPts val="0"/>
              </a:spcBef>
              <a:buNone/>
            </a:pPr>
            <a:r>
              <a:rPr lang="en-US" sz="1400" dirty="0"/>
              <a:t>    add(mb);  </a:t>
            </a:r>
          </a:p>
          <a:p>
            <a:pPr marL="0" indent="0">
              <a:spcBef>
                <a:spcPts val="0"/>
              </a:spcBef>
              <a:buNone/>
            </a:pPr>
            <a:r>
              <a:rPr lang="en-US" sz="1400" dirty="0"/>
              <a:t>    add(ta);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()==open) {  </a:t>
            </a:r>
          </a:p>
          <a:p>
            <a:pPr marL="0" indent="0">
              <a:spcBef>
                <a:spcPts val="0"/>
              </a:spcBef>
              <a:buNone/>
            </a:pPr>
            <a:r>
              <a:rPr lang="en-US" sz="1400" dirty="0"/>
              <a:t>           </a:t>
            </a:r>
            <a:r>
              <a:rPr lang="en-US" sz="1400" dirty="0" err="1"/>
              <a:t>openFile</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337580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(3/4)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void </a:t>
            </a:r>
            <a:r>
              <a:rPr lang="en-US" sz="1400" dirty="0" err="1"/>
              <a:t>openFile</a:t>
            </a:r>
            <a:r>
              <a:rPr lang="en-US" sz="1400" dirty="0"/>
              <a:t>() {  </a:t>
            </a:r>
          </a:p>
          <a:p>
            <a:pPr marL="0" indent="0">
              <a:spcBef>
                <a:spcPts val="0"/>
              </a:spcBef>
              <a:buNone/>
            </a:pPr>
            <a:r>
              <a:rPr lang="en-US" sz="1400" dirty="0"/>
              <a:t>       </a:t>
            </a:r>
            <a:r>
              <a:rPr lang="en-US" sz="1400" dirty="0" err="1"/>
              <a:t>JFileChooser</a:t>
            </a:r>
            <a:r>
              <a:rPr lang="en-US" sz="1400" dirty="0"/>
              <a:t> fc=new </a:t>
            </a:r>
            <a:r>
              <a:rPr lang="en-US" sz="1400" dirty="0" err="1"/>
              <a:t>JFileChooser</a:t>
            </a:r>
            <a:r>
              <a:rPr lang="en-US" sz="1400" dirty="0"/>
              <a:t>();  </a:t>
            </a:r>
          </a:p>
          <a:p>
            <a:pPr marL="0" indent="0">
              <a:spcBef>
                <a:spcPts val="0"/>
              </a:spcBef>
              <a:buNone/>
            </a:pPr>
            <a:r>
              <a:rPr lang="en-US" sz="1400" dirty="0"/>
              <a:t>       int </a:t>
            </a:r>
            <a:r>
              <a:rPr lang="en-US" sz="1400" dirty="0" err="1"/>
              <a:t>i</a:t>
            </a:r>
            <a:r>
              <a:rPr lang="en-US" sz="1400" dirty="0"/>
              <a:t>=</a:t>
            </a:r>
            <a:r>
              <a:rPr lang="en-US" sz="1400" dirty="0" err="1"/>
              <a:t>fc.showOpenDialog</a:t>
            </a:r>
            <a:r>
              <a:rPr lang="en-US" sz="1400" dirty="0"/>
              <a:t>(this);  </a:t>
            </a:r>
          </a:p>
          <a:p>
            <a:pPr marL="0" indent="0">
              <a:spcBef>
                <a:spcPts val="0"/>
              </a:spcBef>
              <a:buNone/>
            </a:pPr>
            <a:r>
              <a:rPr lang="en-US" sz="1400" dirty="0"/>
              <a:t>              </a:t>
            </a:r>
          </a:p>
          <a:p>
            <a:pPr marL="0" indent="0">
              <a:spcBef>
                <a:spcPts val="0"/>
              </a:spcBef>
              <a:buNone/>
            </a:pPr>
            <a:r>
              <a:rPr lang="en-US" sz="1400" dirty="0"/>
              <a:t>       if(</a:t>
            </a:r>
            <a:r>
              <a:rPr lang="en-US" sz="1400" dirty="0" err="1"/>
              <a:t>i</a:t>
            </a:r>
            <a:r>
              <a:rPr lang="en-US" sz="1400" dirty="0"/>
              <a:t>==</a:t>
            </a:r>
            <a:r>
              <a:rPr lang="en-US" sz="1400" dirty="0" err="1"/>
              <a:t>JFileChooser.APPROVE_OPTION</a:t>
            </a:r>
            <a:r>
              <a:rPr lang="en-US" sz="1400" dirty="0"/>
              <a:t>) {  </a:t>
            </a:r>
          </a:p>
          <a:p>
            <a:pPr marL="0" indent="0">
              <a:spcBef>
                <a:spcPts val="0"/>
              </a:spcBef>
              <a:buNone/>
            </a:pPr>
            <a:r>
              <a:rPr lang="en-US" sz="1400" dirty="0"/>
              <a:t>           File f=</a:t>
            </a:r>
            <a:r>
              <a:rPr lang="en-US" sz="1400" dirty="0" err="1"/>
              <a:t>fc.getSelectedFile</a:t>
            </a:r>
            <a:r>
              <a:rPr lang="en-US" sz="1400" dirty="0"/>
              <a:t>();  </a:t>
            </a:r>
          </a:p>
          <a:p>
            <a:pPr marL="0" indent="0">
              <a:spcBef>
                <a:spcPts val="0"/>
              </a:spcBef>
              <a:buNone/>
            </a:pPr>
            <a:r>
              <a:rPr lang="en-US" sz="1400" dirty="0"/>
              <a:t>           String </a:t>
            </a:r>
            <a:r>
              <a:rPr lang="en-US" sz="1400" dirty="0" err="1"/>
              <a:t>filepath</a:t>
            </a:r>
            <a:r>
              <a:rPr lang="en-US" sz="1400" dirty="0"/>
              <a:t>=</a:t>
            </a:r>
            <a:r>
              <a:rPr lang="en-US" sz="1400" dirty="0" err="1"/>
              <a:t>f.getPath</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displayContent</a:t>
            </a:r>
            <a:r>
              <a:rPr lang="en-US" sz="1400" dirty="0"/>
              <a:t>(</a:t>
            </a:r>
            <a:r>
              <a:rPr lang="en-US" sz="1400" dirty="0" err="1"/>
              <a:t>filepath</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a:t>
            </a:r>
          </a:p>
          <a:p>
            <a:pPr marL="0" indent="0">
              <a:spcBef>
                <a:spcPts val="0"/>
              </a:spcBef>
              <a:buNone/>
            </a:pPr>
            <a:r>
              <a:rPr lang="en-US" sz="1400" dirty="0"/>
              <a:t>    while((s1=</a:t>
            </a:r>
            <a:r>
              <a:rPr lang="en-US" sz="1400" dirty="0" err="1"/>
              <a:t>br.readLine</a:t>
            </a:r>
            <a:r>
              <a:rPr lang="en-US" sz="1400" dirty="0"/>
              <a:t>())!=null){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46329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(4/4)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039523" y="807287"/>
            <a:ext cx="6804023" cy="3456385"/>
          </a:xfrm>
        </p:spPr>
        <p:txBody>
          <a:bodyPr/>
          <a:lstStyle/>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while((s1=</a:t>
            </a:r>
            <a:r>
              <a:rPr lang="en-US" sz="1400" dirty="0" err="1"/>
              <a:t>br.readLine</a:t>
            </a:r>
            <a:r>
              <a:rPr lang="en-US" sz="1400" dirty="0"/>
              <a:t>())!=null) {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a:t>
            </a: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833712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270761" y="2187029"/>
            <a:ext cx="4149019" cy="769441"/>
          </a:xfrm>
          <a:prstGeom prst="rect">
            <a:avLst/>
          </a:prstGeom>
          <a:noFill/>
        </p:spPr>
        <p:txBody>
          <a:bodyPr wrap="square" rtlCol="0">
            <a:spAutoFit/>
          </a:bodyPr>
          <a:lstStyle/>
          <a:p>
            <a:r>
              <a:rPr lang="en-US" sz="4400" dirty="0">
                <a:solidFill>
                  <a:srgbClr val="0070C0"/>
                </a:solidFill>
              </a:rPr>
              <a:t>Notepad in Java</a:t>
            </a:r>
          </a:p>
        </p:txBody>
      </p:sp>
    </p:spTree>
    <p:extLst>
      <p:ext uri="{BB962C8B-B14F-4D97-AF65-F5344CB8AC3E}">
        <p14:creationId xmlns:p14="http://schemas.microsoft.com/office/powerpoint/2010/main" val="73132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Notepad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4746625" cy="2692629"/>
          </a:xfrm>
        </p:spPr>
        <p:txBody>
          <a:bodyPr/>
          <a:lstStyle/>
          <a:p>
            <a:r>
              <a:rPr lang="en-US" dirty="0"/>
              <a:t>We can develop Notepad in java with the help of AWT/Swing with event handling. </a:t>
            </a:r>
          </a:p>
          <a:p>
            <a:r>
              <a:rPr lang="en-US" dirty="0"/>
              <a:t>See the code of creating Notepad in java on https://www.javatpoint.com/notepad .</a:t>
            </a:r>
          </a:p>
        </p:txBody>
      </p:sp>
      <p:pic>
        <p:nvPicPr>
          <p:cNvPr id="5" name="Picture 4" descr="A screenshot of a computer&#10;&#10;Description automatically generated">
            <a:extLst>
              <a:ext uri="{FF2B5EF4-FFF2-40B4-BE49-F238E27FC236}">
                <a16:creationId xmlns:a16="http://schemas.microsoft.com/office/drawing/2014/main" id="{FB4280EE-9865-80B0-3ED2-0FCFC8C5A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24150"/>
            <a:ext cx="3650374" cy="2018922"/>
          </a:xfrm>
          <a:prstGeom prst="rect">
            <a:avLst/>
          </a:prstGeom>
        </p:spPr>
      </p:pic>
    </p:spTree>
    <p:extLst>
      <p:ext uri="{BB962C8B-B14F-4D97-AF65-F5344CB8AC3E}">
        <p14:creationId xmlns:p14="http://schemas.microsoft.com/office/powerpoint/2010/main" val="3955441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68946" y="2269075"/>
            <a:ext cx="4567587" cy="769441"/>
          </a:xfrm>
          <a:prstGeom prst="rect">
            <a:avLst/>
          </a:prstGeom>
          <a:noFill/>
        </p:spPr>
        <p:txBody>
          <a:bodyPr wrap="square" rtlCol="0">
            <a:spAutoFit/>
          </a:bodyPr>
          <a:lstStyle/>
          <a:p>
            <a:r>
              <a:rPr lang="en-US" sz="4400" dirty="0">
                <a:solidFill>
                  <a:srgbClr val="0070C0"/>
                </a:solidFill>
              </a:rPr>
              <a:t>Calculator in Java</a:t>
            </a:r>
          </a:p>
        </p:txBody>
      </p:sp>
    </p:spTree>
    <p:extLst>
      <p:ext uri="{BB962C8B-B14F-4D97-AF65-F5344CB8AC3E}">
        <p14:creationId xmlns:p14="http://schemas.microsoft.com/office/powerpoint/2010/main" val="1079183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Calculator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calculator in java with the help of AWT/Swing with event handling. </a:t>
            </a:r>
          </a:p>
          <a:p>
            <a:r>
              <a:rPr lang="en-US" dirty="0"/>
              <a:t>See the code of creating calculator in java on https://www.javatpoint.com/calculator-in-java.</a:t>
            </a:r>
          </a:p>
        </p:txBody>
      </p:sp>
      <p:pic>
        <p:nvPicPr>
          <p:cNvPr id="6" name="Picture 5" descr="A screenshot of a calculator&#10;&#10;Description automatically generated">
            <a:extLst>
              <a:ext uri="{FF2B5EF4-FFF2-40B4-BE49-F238E27FC236}">
                <a16:creationId xmlns:a16="http://schemas.microsoft.com/office/drawing/2014/main" id="{E569A003-F751-9948-F282-E2C0115D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9750"/>
            <a:ext cx="2881046" cy="2924175"/>
          </a:xfrm>
          <a:prstGeom prst="rect">
            <a:avLst/>
          </a:prstGeom>
        </p:spPr>
      </p:pic>
    </p:spTree>
    <p:extLst>
      <p:ext uri="{BB962C8B-B14F-4D97-AF65-F5344CB8AC3E}">
        <p14:creationId xmlns:p14="http://schemas.microsoft.com/office/powerpoint/2010/main" val="2738452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32690" y="2091518"/>
            <a:ext cx="5473415" cy="769441"/>
          </a:xfrm>
          <a:prstGeom prst="rect">
            <a:avLst/>
          </a:prstGeom>
          <a:noFill/>
        </p:spPr>
        <p:txBody>
          <a:bodyPr wrap="square" rtlCol="0">
            <a:spAutoFit/>
          </a:bodyPr>
          <a:lstStyle/>
          <a:p>
            <a:r>
              <a:rPr lang="en-US" sz="4400" dirty="0">
                <a:solidFill>
                  <a:srgbClr val="0070C0"/>
                </a:solidFill>
              </a:rPr>
              <a:t>Puzzle Game in Java</a:t>
            </a:r>
          </a:p>
        </p:txBody>
      </p:sp>
    </p:spTree>
    <p:extLst>
      <p:ext uri="{BB962C8B-B14F-4D97-AF65-F5344CB8AC3E}">
        <p14:creationId xmlns:p14="http://schemas.microsoft.com/office/powerpoint/2010/main" val="4000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Puzzle Game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a Puzzle Game in Java with the help of AWT/Swing with event handling. </a:t>
            </a:r>
          </a:p>
          <a:p>
            <a:r>
              <a:rPr lang="en-US" dirty="0"/>
              <a:t>See the code of creating Puzzle Game in java on https://www.javatpoint.com/Puzzle-Game.</a:t>
            </a:r>
          </a:p>
        </p:txBody>
      </p:sp>
      <p:pic>
        <p:nvPicPr>
          <p:cNvPr id="5" name="Picture 4" descr="A screenshot of a puzzle game&#10;&#10;Description automatically generated">
            <a:extLst>
              <a:ext uri="{FF2B5EF4-FFF2-40B4-BE49-F238E27FC236}">
                <a16:creationId xmlns:a16="http://schemas.microsoft.com/office/drawing/2014/main" id="{26DDD88A-A7F4-2F19-DC7B-0B50F81A0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895350"/>
            <a:ext cx="3076575" cy="3657600"/>
          </a:xfrm>
          <a:prstGeom prst="rect">
            <a:avLst/>
          </a:prstGeom>
        </p:spPr>
      </p:pic>
    </p:spTree>
    <p:extLst>
      <p:ext uri="{BB962C8B-B14F-4D97-AF65-F5344CB8AC3E}">
        <p14:creationId xmlns:p14="http://schemas.microsoft.com/office/powerpoint/2010/main" val="2012906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273411" y="1797339"/>
            <a:ext cx="3972626" cy="769441"/>
          </a:xfrm>
          <a:prstGeom prst="rect">
            <a:avLst/>
          </a:prstGeom>
          <a:noFill/>
        </p:spPr>
        <p:txBody>
          <a:bodyPr wrap="square" rtlCol="0">
            <a:spAutoFit/>
          </a:bodyPr>
          <a:lstStyle/>
          <a:p>
            <a:r>
              <a:rPr lang="en-US" sz="4400" dirty="0">
                <a:solidFill>
                  <a:srgbClr val="0070C0"/>
                </a:solidFill>
              </a:rPr>
              <a:t>Graphs</a:t>
            </a:r>
          </a:p>
        </p:txBody>
      </p:sp>
    </p:spTree>
    <p:extLst>
      <p:ext uri="{BB962C8B-B14F-4D97-AF65-F5344CB8AC3E}">
        <p14:creationId xmlns:p14="http://schemas.microsoft.com/office/powerpoint/2010/main" val="23395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What to Learn In Swing</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762000" y="1200150"/>
            <a:ext cx="7543800" cy="3048000"/>
          </a:xfrm>
        </p:spPr>
        <p:txBody>
          <a:bodyPr/>
          <a:lstStyle/>
          <a:p>
            <a:r>
              <a:rPr lang="en-US" dirty="0"/>
              <a:t>The Swing Tutorial touches on parts of the AWT that support the Swing architecture:</a:t>
            </a:r>
          </a:p>
          <a:p>
            <a:pPr lvl="1"/>
            <a:r>
              <a:rPr lang="en-US" dirty="0"/>
              <a:t>Introduction to Event Listeners</a:t>
            </a:r>
          </a:p>
          <a:p>
            <a:pPr lvl="1"/>
            <a:r>
              <a:rPr lang="en-US" dirty="0"/>
              <a:t>Top-Level Containers and the Containment Hierarchy</a:t>
            </a:r>
          </a:p>
          <a:p>
            <a:pPr lvl="1"/>
            <a:r>
              <a:rPr lang="en-US" dirty="0"/>
              <a:t>Laying out Components in a Container/a&gt;</a:t>
            </a:r>
          </a:p>
          <a:p>
            <a:pPr lvl="1"/>
            <a:r>
              <a:rPr lang="en-US" dirty="0"/>
              <a:t>Modality, Splash Screen, Desktop, and System Tray</a:t>
            </a:r>
          </a:p>
          <a:p>
            <a:r>
              <a:rPr lang="en-US" dirty="0"/>
              <a:t>Full-Screen Exclusive Mode API</a:t>
            </a:r>
          </a:p>
          <a:p>
            <a:r>
              <a:rPr lang="en-US" dirty="0"/>
              <a:t>How to Create Translucent and Shaped Windows</a:t>
            </a:r>
          </a:p>
          <a:p>
            <a:endParaRPr lang="en-US" dirty="0"/>
          </a:p>
          <a:p>
            <a:endParaRPr lang="en-US" dirty="0"/>
          </a:p>
        </p:txBody>
      </p:sp>
    </p:spTree>
    <p:extLst>
      <p:ext uri="{BB962C8B-B14F-4D97-AF65-F5344CB8AC3E}">
        <p14:creationId xmlns:p14="http://schemas.microsoft.com/office/powerpoint/2010/main" val="3578451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a:xfrm>
            <a:off x="1393827" y="285750"/>
            <a:ext cx="3330573" cy="490538"/>
          </a:xfrm>
        </p:spPr>
        <p:txBody>
          <a:bodyPr/>
          <a:lstStyle/>
          <a:p>
            <a:r>
              <a:rPr lang="en-US" dirty="0"/>
              <a:t>Swing Histogram</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sz="half" idx="1"/>
          </p:nvPr>
        </p:nvSpPr>
        <p:spPr>
          <a:xfrm>
            <a:off x="228600" y="971550"/>
            <a:ext cx="8182215" cy="1305162"/>
          </a:xfrm>
        </p:spPr>
        <p:txBody>
          <a:bodyPr/>
          <a:lstStyle/>
          <a:p>
            <a:pPr marL="0" indent="0">
              <a:buNone/>
            </a:pPr>
            <a:r>
              <a:rPr lang="en-US" sz="400" dirty="0"/>
              <a:t>import </a:t>
            </a:r>
            <a:r>
              <a:rPr lang="en-US" sz="400" dirty="0" err="1"/>
              <a:t>java.awt</a:t>
            </a:r>
            <a:r>
              <a:rPr lang="en-US" sz="400" dirty="0"/>
              <a:t>.*;</a:t>
            </a:r>
          </a:p>
          <a:p>
            <a:pPr marL="0" indent="0">
              <a:buNone/>
            </a:pPr>
            <a:r>
              <a:rPr lang="en-US" sz="400" dirty="0"/>
              <a:t>import </a:t>
            </a:r>
            <a:r>
              <a:rPr lang="en-US" sz="400" dirty="0" err="1"/>
              <a:t>java.util.List</a:t>
            </a:r>
            <a:r>
              <a:rPr lang="en-US" sz="400" dirty="0"/>
              <a:t>;</a:t>
            </a:r>
          </a:p>
          <a:p>
            <a:pPr marL="0" indent="0">
              <a:buNone/>
            </a:pPr>
            <a:r>
              <a:rPr lang="en-US" sz="400" dirty="0"/>
              <a:t>import </a:t>
            </a:r>
            <a:r>
              <a:rPr lang="en-US" sz="400" dirty="0" err="1"/>
              <a:t>java.util.ArrayList</a:t>
            </a:r>
            <a:r>
              <a:rPr lang="en-US" sz="400" dirty="0"/>
              <a:t>;</a:t>
            </a:r>
          </a:p>
          <a:p>
            <a:pPr marL="0" indent="0">
              <a:buNone/>
            </a:pPr>
            <a:r>
              <a:rPr lang="en-US" sz="400" dirty="0"/>
              <a:t>import </a:t>
            </a:r>
            <a:r>
              <a:rPr lang="en-US" sz="400" dirty="0" err="1"/>
              <a:t>javax.swing</a:t>
            </a:r>
            <a:r>
              <a:rPr lang="en-US" sz="400" dirty="0"/>
              <a:t>.*;</a:t>
            </a:r>
          </a:p>
          <a:p>
            <a:pPr marL="0" indent="0">
              <a:buNone/>
            </a:pPr>
            <a:r>
              <a:rPr lang="en-US" sz="400" dirty="0"/>
              <a:t>import </a:t>
            </a:r>
            <a:r>
              <a:rPr lang="en-US" sz="400" dirty="0" err="1"/>
              <a:t>javax.swing.border</a:t>
            </a:r>
            <a:r>
              <a:rPr lang="en-US" sz="400" dirty="0"/>
              <a:t>.*;</a:t>
            </a:r>
          </a:p>
          <a:p>
            <a:pPr marL="0" indent="0">
              <a:buNone/>
            </a:pPr>
            <a:endParaRPr lang="en-US" sz="400" dirty="0"/>
          </a:p>
          <a:p>
            <a:pPr marL="0" indent="0">
              <a:buNone/>
            </a:pPr>
            <a:r>
              <a:rPr lang="en-US" sz="400" dirty="0"/>
              <a:t>public class </a:t>
            </a:r>
            <a:r>
              <a:rPr lang="en-US" sz="400" dirty="0" err="1"/>
              <a:t>HistogramPanel</a:t>
            </a:r>
            <a:r>
              <a:rPr lang="en-US" sz="400" dirty="0"/>
              <a:t> extends </a:t>
            </a:r>
            <a:r>
              <a:rPr lang="en-US" sz="400" dirty="0" err="1"/>
              <a:t>JPanel</a:t>
            </a:r>
            <a:endParaRPr lang="en-US" sz="400" dirty="0"/>
          </a:p>
          <a:p>
            <a:pPr marL="0" indent="0">
              <a:buNone/>
            </a:pPr>
            <a:r>
              <a:rPr lang="en-US" sz="400" dirty="0"/>
              <a:t>{</a:t>
            </a:r>
          </a:p>
          <a:p>
            <a:pPr marL="0" indent="0">
              <a:buNone/>
            </a:pPr>
            <a:r>
              <a:rPr lang="en-US" sz="400" dirty="0"/>
              <a:t>    private int </a:t>
            </a:r>
            <a:r>
              <a:rPr lang="en-US" sz="400" dirty="0" err="1"/>
              <a:t>histogramHeight</a:t>
            </a:r>
            <a:r>
              <a:rPr lang="en-US" sz="400" dirty="0"/>
              <a:t> = 200;</a:t>
            </a:r>
          </a:p>
          <a:p>
            <a:pPr marL="0" indent="0">
              <a:buNone/>
            </a:pPr>
            <a:r>
              <a:rPr lang="en-US" sz="400" dirty="0"/>
              <a:t>    private int </a:t>
            </a:r>
            <a:r>
              <a:rPr lang="en-US" sz="400" dirty="0" err="1"/>
              <a:t>barWidth</a:t>
            </a:r>
            <a:r>
              <a:rPr lang="en-US" sz="400" dirty="0"/>
              <a:t> = 50;</a:t>
            </a:r>
          </a:p>
          <a:p>
            <a:pPr marL="0" indent="0">
              <a:buNone/>
            </a:pPr>
            <a:r>
              <a:rPr lang="en-US" sz="400" dirty="0"/>
              <a:t>    private int </a:t>
            </a:r>
            <a:r>
              <a:rPr lang="en-US" sz="400" dirty="0" err="1"/>
              <a:t>barGap</a:t>
            </a:r>
            <a:r>
              <a:rPr lang="en-US" sz="400" dirty="0"/>
              <a:t> = 10;</a:t>
            </a:r>
          </a:p>
          <a:p>
            <a:pPr marL="0" indent="0">
              <a:buNone/>
            </a:pPr>
            <a:endParaRPr lang="en-US" sz="400" dirty="0"/>
          </a:p>
          <a:p>
            <a:pPr marL="0" indent="0">
              <a:buNone/>
            </a:pPr>
            <a:r>
              <a:rPr lang="en-US" sz="400" dirty="0"/>
              <a:t>    private </a:t>
            </a:r>
            <a:r>
              <a:rPr lang="en-US" sz="400" dirty="0" err="1"/>
              <a:t>JPanel</a:t>
            </a:r>
            <a:r>
              <a:rPr lang="en-US" sz="400" dirty="0"/>
              <a:t> </a:t>
            </a:r>
            <a:r>
              <a:rPr lang="en-US" sz="400" dirty="0" err="1"/>
              <a:t>barPanel</a:t>
            </a:r>
            <a:r>
              <a:rPr lang="en-US" sz="400" dirty="0"/>
              <a:t>;</a:t>
            </a:r>
          </a:p>
          <a:p>
            <a:pPr marL="0" indent="0">
              <a:buNone/>
            </a:pPr>
            <a:r>
              <a:rPr lang="en-US" sz="400" dirty="0"/>
              <a:t>    private </a:t>
            </a:r>
            <a:r>
              <a:rPr lang="en-US" sz="400" dirty="0" err="1"/>
              <a:t>JPanel</a:t>
            </a:r>
            <a:r>
              <a:rPr lang="en-US" sz="400" dirty="0"/>
              <a:t> </a:t>
            </a:r>
            <a:r>
              <a:rPr lang="en-US" sz="400" dirty="0" err="1"/>
              <a:t>labelPanel</a:t>
            </a:r>
            <a:r>
              <a:rPr lang="en-US" sz="400" dirty="0"/>
              <a:t>;</a:t>
            </a:r>
          </a:p>
          <a:p>
            <a:pPr marL="0" indent="0">
              <a:buNone/>
            </a:pPr>
            <a:endParaRPr lang="en-US" sz="400" dirty="0"/>
          </a:p>
          <a:p>
            <a:pPr marL="0" indent="0">
              <a:buNone/>
            </a:pPr>
            <a:r>
              <a:rPr lang="en-US" sz="400" dirty="0"/>
              <a:t>    private List&lt;Bar&gt; bars = new </a:t>
            </a:r>
            <a:r>
              <a:rPr lang="en-US" sz="400" dirty="0" err="1"/>
              <a:t>ArrayList</a:t>
            </a:r>
            <a:r>
              <a:rPr lang="en-US" sz="400" dirty="0"/>
              <a:t>&lt;Bar&gt;();</a:t>
            </a:r>
          </a:p>
          <a:p>
            <a:pPr marL="0" indent="0">
              <a:buNone/>
            </a:pPr>
            <a:endParaRPr lang="en-US" sz="400" dirty="0"/>
          </a:p>
          <a:p>
            <a:pPr marL="0" indent="0">
              <a:buNone/>
            </a:pPr>
            <a:r>
              <a:rPr lang="en-US" sz="400" dirty="0"/>
              <a:t>    public </a:t>
            </a:r>
            <a:r>
              <a:rPr lang="en-US" sz="400" dirty="0" err="1"/>
              <a:t>HistogramPanel</a:t>
            </a:r>
            <a:r>
              <a:rPr lang="en-US" sz="400" dirty="0"/>
              <a:t>()</a:t>
            </a:r>
          </a:p>
          <a:p>
            <a:pPr marL="0" indent="0">
              <a:buNone/>
            </a:pPr>
            <a:r>
              <a:rPr lang="en-US" sz="400" dirty="0"/>
              <a:t>    {</a:t>
            </a:r>
          </a:p>
          <a:p>
            <a:pPr marL="0" indent="0">
              <a:buNone/>
            </a:pPr>
            <a:r>
              <a:rPr lang="en-US" sz="400" dirty="0"/>
              <a:t>        </a:t>
            </a:r>
            <a:r>
              <a:rPr lang="en-US" sz="400" dirty="0" err="1"/>
              <a:t>setBorder</a:t>
            </a:r>
            <a:r>
              <a:rPr lang="en-US" sz="400" dirty="0"/>
              <a:t>( new </a:t>
            </a:r>
            <a:r>
              <a:rPr lang="en-US" sz="400" dirty="0" err="1"/>
              <a:t>EmptyBorder</a:t>
            </a:r>
            <a:r>
              <a:rPr lang="en-US" sz="400" dirty="0"/>
              <a:t>(10, 10, 10, 10) );</a:t>
            </a:r>
          </a:p>
          <a:p>
            <a:pPr marL="0" indent="0">
              <a:buNone/>
            </a:pPr>
            <a:r>
              <a:rPr lang="en-US" sz="400" dirty="0"/>
              <a:t>        </a:t>
            </a:r>
            <a:r>
              <a:rPr lang="en-US" sz="400" dirty="0" err="1"/>
              <a:t>setLayout</a:t>
            </a:r>
            <a:r>
              <a:rPr lang="en-US" sz="400" dirty="0"/>
              <a:t>( new </a:t>
            </a:r>
            <a:r>
              <a:rPr lang="en-US" sz="400" dirty="0" err="1"/>
              <a:t>BorderLayout</a:t>
            </a:r>
            <a:r>
              <a:rPr lang="en-US" sz="400" dirty="0"/>
              <a:t>() );</a:t>
            </a:r>
          </a:p>
          <a:p>
            <a:pPr marL="0" indent="0">
              <a:buNone/>
            </a:pPr>
            <a:endParaRPr lang="en-US" sz="400" dirty="0"/>
          </a:p>
          <a:p>
            <a:pPr marL="0" indent="0">
              <a:buNone/>
            </a:pPr>
            <a:r>
              <a:rPr lang="en-US" sz="400" dirty="0"/>
              <a:t>        </a:t>
            </a:r>
            <a:r>
              <a:rPr lang="en-US" sz="400" dirty="0" err="1"/>
              <a:t>barPanel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Border outer = new </a:t>
            </a:r>
            <a:r>
              <a:rPr lang="en-US" sz="400" dirty="0" err="1"/>
              <a:t>MatteBorder</a:t>
            </a:r>
            <a:r>
              <a:rPr lang="en-US" sz="400" dirty="0"/>
              <a:t>(1, 1, 1, 1, </a:t>
            </a:r>
            <a:r>
              <a:rPr lang="en-US" sz="400" dirty="0" err="1"/>
              <a:t>Color.BLACK</a:t>
            </a:r>
            <a:r>
              <a:rPr lang="en-US" sz="400" dirty="0"/>
              <a:t>);</a:t>
            </a:r>
          </a:p>
          <a:p>
            <a:pPr marL="0" indent="0">
              <a:buNone/>
            </a:pPr>
            <a:r>
              <a:rPr lang="en-US" sz="400" dirty="0"/>
              <a:t>        Border inner = new </a:t>
            </a:r>
            <a:r>
              <a:rPr lang="en-US" sz="400" dirty="0" err="1"/>
              <a:t>EmptyBorder</a:t>
            </a:r>
            <a:r>
              <a:rPr lang="en-US" sz="400" dirty="0"/>
              <a:t>(10, 10, 0, 10);</a:t>
            </a:r>
          </a:p>
          <a:p>
            <a:pPr marL="0" indent="0">
              <a:buNone/>
            </a:pPr>
            <a:r>
              <a:rPr lang="en-US" sz="400" dirty="0"/>
              <a:t>        Border compound = new </a:t>
            </a:r>
            <a:r>
              <a:rPr lang="en-US" sz="400" dirty="0" err="1"/>
              <a:t>CompoundBorder</a:t>
            </a:r>
            <a:r>
              <a:rPr lang="en-US" sz="400" dirty="0"/>
              <a:t>(outer, inner);</a:t>
            </a:r>
          </a:p>
          <a:p>
            <a:pPr marL="0" indent="0">
              <a:buNone/>
            </a:pPr>
            <a:r>
              <a:rPr lang="en-US" sz="400" dirty="0"/>
              <a:t>        </a:t>
            </a:r>
            <a:r>
              <a:rPr lang="en-US" sz="400" dirty="0" err="1"/>
              <a:t>barPanel.setBorder</a:t>
            </a:r>
            <a:r>
              <a:rPr lang="en-US" sz="400" dirty="0"/>
              <a:t>( compound );</a:t>
            </a:r>
          </a:p>
          <a:p>
            <a:pPr marL="0" indent="0">
              <a:buNone/>
            </a:pPr>
            <a:endParaRPr lang="en-US" sz="400" dirty="0"/>
          </a:p>
          <a:p>
            <a:pPr marL="0" indent="0">
              <a:buNone/>
            </a:pPr>
            <a:r>
              <a:rPr lang="en-US" sz="400" dirty="0"/>
              <a:t>        </a:t>
            </a:r>
            <a:r>
              <a:rPr lang="en-US" sz="400" dirty="0" err="1"/>
              <a:t>labelPanel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a:t>
            </a:r>
            <a:r>
              <a:rPr lang="en-US" sz="400" dirty="0" err="1"/>
              <a:t>labelPanel.setBorder</a:t>
            </a:r>
            <a:r>
              <a:rPr lang="en-US" sz="400" dirty="0"/>
              <a:t>( new </a:t>
            </a:r>
            <a:r>
              <a:rPr lang="en-US" sz="400" dirty="0" err="1"/>
              <a:t>EmptyBorder</a:t>
            </a:r>
            <a:r>
              <a:rPr lang="en-US" sz="400" dirty="0"/>
              <a:t>(5, 10, 0, 10) );</a:t>
            </a:r>
          </a:p>
          <a:p>
            <a:pPr marL="0" indent="0">
              <a:buNone/>
            </a:pPr>
            <a:endParaRPr lang="en-US" sz="400" dirty="0"/>
          </a:p>
          <a:p>
            <a:pPr marL="0" indent="0">
              <a:buNone/>
            </a:pPr>
            <a:r>
              <a:rPr lang="en-US" sz="400" dirty="0"/>
              <a:t>        add(</a:t>
            </a:r>
            <a:r>
              <a:rPr lang="en-US" sz="400" dirty="0" err="1"/>
              <a:t>barPanel</a:t>
            </a:r>
            <a:r>
              <a:rPr lang="en-US" sz="400" dirty="0"/>
              <a:t>, </a:t>
            </a:r>
            <a:r>
              <a:rPr lang="en-US" sz="400" dirty="0" err="1"/>
              <a:t>BorderLayout.CENTER</a:t>
            </a:r>
            <a:r>
              <a:rPr lang="en-US" sz="400" dirty="0"/>
              <a:t>);</a:t>
            </a:r>
          </a:p>
          <a:p>
            <a:pPr marL="0" indent="0">
              <a:buNone/>
            </a:pPr>
            <a:r>
              <a:rPr lang="en-US" sz="400" dirty="0"/>
              <a:t>        add(</a:t>
            </a:r>
            <a:r>
              <a:rPr lang="en-US" sz="400" dirty="0" err="1"/>
              <a:t>labelPanel</a:t>
            </a:r>
            <a:r>
              <a:rPr lang="en-US" sz="400" dirty="0"/>
              <a:t>, </a:t>
            </a:r>
            <a:r>
              <a:rPr lang="en-US" sz="400" dirty="0" err="1"/>
              <a:t>BorderLayout.PAGE_END</a:t>
            </a:r>
            <a:r>
              <a:rPr lang="en-US" sz="400" dirty="0"/>
              <a: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addHistogramColumn</a:t>
            </a:r>
            <a:r>
              <a:rPr lang="en-US" sz="400" dirty="0"/>
              <a:t>(String label, int value, Color color)</a:t>
            </a:r>
          </a:p>
          <a:p>
            <a:pPr marL="0" indent="0">
              <a:buNone/>
            </a:pPr>
            <a:r>
              <a:rPr lang="en-US" sz="400" dirty="0"/>
              <a:t>    {</a:t>
            </a:r>
          </a:p>
          <a:p>
            <a:pPr marL="0" indent="0">
              <a:buNone/>
            </a:pPr>
            <a:r>
              <a:rPr lang="en-US" sz="400" dirty="0"/>
              <a:t>        Bar </a:t>
            </a:r>
            <a:r>
              <a:rPr lang="en-US" sz="400" dirty="0" err="1"/>
              <a:t>bar</a:t>
            </a:r>
            <a:r>
              <a:rPr lang="en-US" sz="400" dirty="0"/>
              <a:t> = new Bar(label, value, color);</a:t>
            </a:r>
          </a:p>
          <a:p>
            <a:pPr marL="0" indent="0">
              <a:buNone/>
            </a:pPr>
            <a:r>
              <a:rPr lang="en-US" sz="400" dirty="0"/>
              <a:t>        </a:t>
            </a:r>
            <a:r>
              <a:rPr lang="en-US" sz="400" dirty="0" err="1"/>
              <a:t>bars.add</a:t>
            </a:r>
            <a:r>
              <a:rPr lang="en-US" sz="400" dirty="0"/>
              <a:t>( bar );</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layoutHistogram</a:t>
            </a:r>
            <a:r>
              <a:rPr lang="en-US" sz="400" dirty="0"/>
              <a:t>()</a:t>
            </a:r>
          </a:p>
          <a:p>
            <a:pPr marL="0" indent="0">
              <a:buNone/>
            </a:pPr>
            <a:r>
              <a:rPr lang="en-US" sz="400" dirty="0"/>
              <a:t>    {</a:t>
            </a:r>
          </a:p>
          <a:p>
            <a:pPr marL="0" indent="0">
              <a:buNone/>
            </a:pPr>
            <a:r>
              <a:rPr lang="en-US" sz="400" dirty="0"/>
              <a:t>        </a:t>
            </a:r>
            <a:r>
              <a:rPr lang="en-US" sz="400" dirty="0" err="1"/>
              <a:t>barPanel.removeAll</a:t>
            </a:r>
            <a:r>
              <a:rPr lang="en-US" sz="400" dirty="0"/>
              <a:t>();</a:t>
            </a:r>
          </a:p>
          <a:p>
            <a:pPr marL="0" indent="0">
              <a:buNone/>
            </a:pPr>
            <a:r>
              <a:rPr lang="en-US" sz="400" dirty="0"/>
              <a:t>        </a:t>
            </a:r>
            <a:r>
              <a:rPr lang="en-US" sz="400" dirty="0" err="1"/>
              <a:t>labelPanel.removeAll</a:t>
            </a:r>
            <a:r>
              <a:rPr lang="en-US" sz="400" dirty="0"/>
              <a:t>();</a:t>
            </a:r>
          </a:p>
          <a:p>
            <a:pPr marL="0" indent="0">
              <a:buNone/>
            </a:pPr>
            <a:endParaRPr lang="en-US" sz="400" dirty="0"/>
          </a:p>
          <a:p>
            <a:pPr marL="0" indent="0">
              <a:buNone/>
            </a:pPr>
            <a:r>
              <a:rPr lang="en-US" sz="400" dirty="0"/>
              <a:t>        int </a:t>
            </a:r>
            <a:r>
              <a:rPr lang="en-US" sz="400" dirty="0" err="1"/>
              <a:t>maxValue</a:t>
            </a:r>
            <a:r>
              <a:rPr lang="en-US" sz="400" dirty="0"/>
              <a:t> = 0;</a:t>
            </a:r>
          </a:p>
          <a:p>
            <a:pPr marL="0" indent="0">
              <a:buNone/>
            </a:pPr>
            <a:endParaRPr lang="en-US" sz="400" dirty="0"/>
          </a:p>
          <a:p>
            <a:pPr marL="0" indent="0">
              <a:buNone/>
            </a:pPr>
            <a:r>
              <a:rPr lang="en-US" sz="400" dirty="0"/>
              <a:t>        for (Bar </a:t>
            </a:r>
            <a:r>
              <a:rPr lang="en-US" sz="400" dirty="0" err="1"/>
              <a:t>bar</a:t>
            </a:r>
            <a:r>
              <a:rPr lang="en-US" sz="400" dirty="0"/>
              <a:t>: bars)</a:t>
            </a:r>
          </a:p>
          <a:p>
            <a:pPr marL="0" indent="0">
              <a:buNone/>
            </a:pPr>
            <a:r>
              <a:rPr lang="en-US" sz="400" dirty="0"/>
              <a:t>            </a:t>
            </a:r>
            <a:r>
              <a:rPr lang="en-US" sz="400" dirty="0" err="1"/>
              <a:t>maxValue</a:t>
            </a:r>
            <a:r>
              <a:rPr lang="en-US" sz="400" dirty="0"/>
              <a:t> = </a:t>
            </a:r>
            <a:r>
              <a:rPr lang="en-US" sz="400" dirty="0" err="1"/>
              <a:t>Math.max</a:t>
            </a:r>
            <a:r>
              <a:rPr lang="en-US" sz="400" dirty="0"/>
              <a:t>(</a:t>
            </a:r>
            <a:r>
              <a:rPr lang="en-US" sz="400" dirty="0" err="1"/>
              <a:t>maxValue</a:t>
            </a:r>
            <a:r>
              <a:rPr lang="en-US" sz="400" dirty="0"/>
              <a:t>, </a:t>
            </a:r>
            <a:r>
              <a:rPr lang="en-US" sz="400" dirty="0" err="1"/>
              <a:t>bar.getValue</a:t>
            </a:r>
            <a:r>
              <a:rPr lang="en-US" sz="400" dirty="0"/>
              <a:t>());</a:t>
            </a:r>
          </a:p>
          <a:p>
            <a:pPr marL="0" indent="0">
              <a:buNone/>
            </a:pPr>
            <a:endParaRPr lang="en-US" sz="400" dirty="0"/>
          </a:p>
        </p:txBody>
      </p:sp>
      <p:sp>
        <p:nvSpPr>
          <p:cNvPr id="8" name="Content Placeholder 7">
            <a:extLst>
              <a:ext uri="{FF2B5EF4-FFF2-40B4-BE49-F238E27FC236}">
                <a16:creationId xmlns:a16="http://schemas.microsoft.com/office/drawing/2014/main" id="{F004107B-09E3-9B2F-CF3D-900F50F8EC03}"/>
              </a:ext>
            </a:extLst>
          </p:cNvPr>
          <p:cNvSpPr>
            <a:spLocks noGrp="1"/>
          </p:cNvSpPr>
          <p:nvPr>
            <p:ph sz="half" idx="2"/>
          </p:nvPr>
        </p:nvSpPr>
        <p:spPr>
          <a:xfrm>
            <a:off x="2615431" y="1421218"/>
            <a:ext cx="2379567" cy="2750731"/>
          </a:xfrm>
        </p:spPr>
        <p:txBody>
          <a:bodyPr/>
          <a:lstStyle/>
          <a:p>
            <a:pPr marL="0" indent="0">
              <a:buNone/>
            </a:pPr>
            <a:r>
              <a:rPr lang="en-US" sz="400" dirty="0"/>
              <a:t>        for (Bar </a:t>
            </a:r>
            <a:r>
              <a:rPr lang="en-US" sz="400" dirty="0" err="1"/>
              <a:t>bar</a:t>
            </a:r>
            <a:r>
              <a:rPr lang="en-US" sz="400" dirty="0"/>
              <a:t>: bars)</a:t>
            </a:r>
          </a:p>
          <a:p>
            <a:pPr marL="0" indent="0">
              <a:buNone/>
            </a:pPr>
            <a:r>
              <a:rPr lang="en-US" sz="400" dirty="0"/>
              <a:t>        {</a:t>
            </a:r>
          </a:p>
          <a:p>
            <a:pPr marL="0" indent="0">
              <a:buNone/>
            </a:pPr>
            <a:r>
              <a:rPr lang="en-US" sz="400" dirty="0"/>
              <a:t>            </a:t>
            </a:r>
            <a:r>
              <a:rPr lang="en-US" sz="400" dirty="0" err="1"/>
              <a:t>JLabel</a:t>
            </a:r>
            <a:r>
              <a:rPr lang="en-US" sz="400" dirty="0"/>
              <a:t> label = new </a:t>
            </a:r>
            <a:r>
              <a:rPr lang="en-US" sz="400" dirty="0" err="1"/>
              <a:t>JLabel</a:t>
            </a:r>
            <a:r>
              <a:rPr lang="en-US" sz="400" dirty="0"/>
              <a:t>(</a:t>
            </a:r>
            <a:r>
              <a:rPr lang="en-US" sz="400" dirty="0" err="1"/>
              <a:t>bar.getValue</a:t>
            </a:r>
            <a:r>
              <a:rPr lang="en-US" sz="400" dirty="0"/>
              <a:t>() + "");</a:t>
            </a:r>
          </a:p>
          <a:p>
            <a:pPr marL="0" indent="0">
              <a:buNone/>
            </a:pPr>
            <a:r>
              <a:rPr lang="en-US" sz="400" dirty="0"/>
              <a:t>            </a:t>
            </a:r>
            <a:r>
              <a:rPr lang="en-US" sz="400" dirty="0" err="1"/>
              <a:t>label.setHorizontalTextPosition</a:t>
            </a:r>
            <a:r>
              <a:rPr lang="en-US" sz="400" dirty="0"/>
              <a:t>(</a:t>
            </a:r>
            <a:r>
              <a:rPr lang="en-US" sz="400" dirty="0" err="1"/>
              <a:t>JLabel.CENTER</a:t>
            </a:r>
            <a:r>
              <a:rPr lang="en-US" sz="400" dirty="0"/>
              <a:t>);</a:t>
            </a:r>
          </a:p>
          <a:p>
            <a:pPr marL="0" indent="0">
              <a:buNone/>
            </a:pPr>
            <a:r>
              <a:rPr lang="en-US" sz="400" dirty="0"/>
              <a:t>            </a:t>
            </a:r>
            <a:r>
              <a:rPr lang="en-US" sz="400" dirty="0" err="1"/>
              <a:t>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label.setVerticalTextPosition</a:t>
            </a:r>
            <a:r>
              <a:rPr lang="en-US" sz="400" dirty="0"/>
              <a:t>(</a:t>
            </a:r>
            <a:r>
              <a:rPr lang="en-US" sz="400" dirty="0" err="1"/>
              <a:t>JLabel.TOP</a:t>
            </a:r>
            <a:r>
              <a:rPr lang="en-US" sz="400" dirty="0"/>
              <a:t>);</a:t>
            </a:r>
          </a:p>
          <a:p>
            <a:pPr marL="0" indent="0">
              <a:buNone/>
            </a:pPr>
            <a:r>
              <a:rPr lang="en-US" sz="400" dirty="0"/>
              <a:t>            </a:t>
            </a:r>
            <a:r>
              <a:rPr lang="en-US" sz="400" dirty="0" err="1"/>
              <a:t>label.setVerticalAlignment</a:t>
            </a:r>
            <a:r>
              <a:rPr lang="en-US" sz="400" dirty="0"/>
              <a:t>(</a:t>
            </a:r>
            <a:r>
              <a:rPr lang="en-US" sz="400" dirty="0" err="1"/>
              <a:t>JLabel.BOTTOM</a:t>
            </a:r>
            <a:r>
              <a:rPr lang="en-US" sz="400" dirty="0"/>
              <a:t>);</a:t>
            </a:r>
          </a:p>
          <a:p>
            <a:pPr marL="0" indent="0">
              <a:buNone/>
            </a:pPr>
            <a:r>
              <a:rPr lang="en-US" sz="400" dirty="0"/>
              <a:t>            int </a:t>
            </a:r>
            <a:r>
              <a:rPr lang="en-US" sz="400" dirty="0" err="1"/>
              <a:t>barHeight</a:t>
            </a:r>
            <a:r>
              <a:rPr lang="en-US" sz="400" dirty="0"/>
              <a:t> = (</a:t>
            </a:r>
            <a:r>
              <a:rPr lang="en-US" sz="400" dirty="0" err="1"/>
              <a:t>bar.getValue</a:t>
            </a:r>
            <a:r>
              <a:rPr lang="en-US" sz="400" dirty="0"/>
              <a:t>() * </a:t>
            </a:r>
            <a:r>
              <a:rPr lang="en-US" sz="400" dirty="0" err="1"/>
              <a:t>histogramHeight</a:t>
            </a:r>
            <a:r>
              <a:rPr lang="en-US" sz="400" dirty="0"/>
              <a:t>) / </a:t>
            </a:r>
            <a:r>
              <a:rPr lang="en-US" sz="400" dirty="0" err="1"/>
              <a:t>maxValue</a:t>
            </a:r>
            <a:r>
              <a:rPr lang="en-US" sz="400" dirty="0"/>
              <a:t>;</a:t>
            </a:r>
          </a:p>
          <a:p>
            <a:pPr marL="0" indent="0">
              <a:buNone/>
            </a:pPr>
            <a:r>
              <a:rPr lang="en-US" sz="400" dirty="0"/>
              <a:t>            Icon </a:t>
            </a:r>
            <a:r>
              <a:rPr lang="en-US" sz="400" dirty="0" err="1"/>
              <a:t>icon</a:t>
            </a:r>
            <a:r>
              <a:rPr lang="en-US" sz="400" dirty="0"/>
              <a:t> = new </a:t>
            </a:r>
            <a:r>
              <a:rPr lang="en-US" sz="400" dirty="0" err="1"/>
              <a:t>ColorIcon</a:t>
            </a:r>
            <a:r>
              <a:rPr lang="en-US" sz="400" dirty="0"/>
              <a:t>(</a:t>
            </a:r>
            <a:r>
              <a:rPr lang="en-US" sz="400" dirty="0" err="1"/>
              <a:t>bar.getColor</a:t>
            </a:r>
            <a:r>
              <a:rPr lang="en-US" sz="400" dirty="0"/>
              <a:t>(), </a:t>
            </a:r>
            <a:r>
              <a:rPr lang="en-US" sz="400" dirty="0" err="1"/>
              <a:t>barWidth</a:t>
            </a:r>
            <a:r>
              <a:rPr lang="en-US" sz="400" dirty="0"/>
              <a:t>, </a:t>
            </a:r>
            <a:r>
              <a:rPr lang="en-US" sz="400" dirty="0" err="1"/>
              <a:t>barHeight</a:t>
            </a:r>
            <a:r>
              <a:rPr lang="en-US" sz="400" dirty="0"/>
              <a:t>);</a:t>
            </a:r>
          </a:p>
          <a:p>
            <a:pPr marL="0" indent="0">
              <a:buNone/>
            </a:pPr>
            <a:r>
              <a:rPr lang="en-US" sz="400" dirty="0"/>
              <a:t>            </a:t>
            </a:r>
            <a:r>
              <a:rPr lang="en-US" sz="400" dirty="0" err="1"/>
              <a:t>label.setIcon</a:t>
            </a:r>
            <a:r>
              <a:rPr lang="en-US" sz="400" dirty="0"/>
              <a:t>( icon );</a:t>
            </a:r>
          </a:p>
          <a:p>
            <a:pPr marL="0" indent="0">
              <a:buNone/>
            </a:pPr>
            <a:r>
              <a:rPr lang="en-US" sz="400" dirty="0"/>
              <a:t>            </a:t>
            </a:r>
            <a:r>
              <a:rPr lang="en-US" sz="400" dirty="0" err="1"/>
              <a:t>barPanel.add</a:t>
            </a:r>
            <a:r>
              <a:rPr lang="en-US" sz="400" dirty="0"/>
              <a:t>( label );</a:t>
            </a:r>
          </a:p>
          <a:p>
            <a:pPr marL="0" indent="0">
              <a:buNone/>
            </a:pPr>
            <a:endParaRPr lang="en-US" sz="400" dirty="0"/>
          </a:p>
          <a:p>
            <a:pPr marL="0" indent="0">
              <a:buNone/>
            </a:pPr>
            <a:r>
              <a:rPr lang="en-US" sz="400" dirty="0"/>
              <a:t>            </a:t>
            </a:r>
            <a:r>
              <a:rPr lang="en-US" sz="400" dirty="0" err="1"/>
              <a:t>JLabel</a:t>
            </a:r>
            <a:r>
              <a:rPr lang="en-US" sz="400" dirty="0"/>
              <a:t> </a:t>
            </a:r>
            <a:r>
              <a:rPr lang="en-US" sz="400" dirty="0" err="1"/>
              <a:t>barLabel</a:t>
            </a:r>
            <a:r>
              <a:rPr lang="en-US" sz="400" dirty="0"/>
              <a:t> = new </a:t>
            </a:r>
            <a:r>
              <a:rPr lang="en-US" sz="400" dirty="0" err="1"/>
              <a:t>JLabel</a:t>
            </a:r>
            <a:r>
              <a:rPr lang="en-US" sz="400" dirty="0"/>
              <a:t>( </a:t>
            </a:r>
            <a:r>
              <a:rPr lang="en-US" sz="400" dirty="0" err="1"/>
              <a:t>bar.getLabel</a:t>
            </a:r>
            <a:r>
              <a:rPr lang="en-US" sz="400" dirty="0"/>
              <a:t>() );</a:t>
            </a:r>
          </a:p>
          <a:p>
            <a:pPr marL="0" indent="0">
              <a:buNone/>
            </a:pPr>
            <a:r>
              <a:rPr lang="en-US" sz="400" dirty="0"/>
              <a:t>            </a:t>
            </a:r>
            <a:r>
              <a:rPr lang="en-US" sz="400" dirty="0" err="1"/>
              <a:t>barLabel.setHorizontalAlignment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labelPanel.add</a:t>
            </a:r>
            <a:r>
              <a:rPr lang="en-US" sz="400" dirty="0"/>
              <a:t>( </a:t>
            </a:r>
            <a:r>
              <a:rPr lang="en-US" sz="400" dirty="0" err="1"/>
              <a:t>barLabel</a:t>
            </a:r>
            <a:r>
              <a:rPr lang="en-US" sz="400" dirty="0"/>
              <a:t> );</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class Bar</a:t>
            </a:r>
          </a:p>
          <a:p>
            <a:pPr marL="0" indent="0">
              <a:buNone/>
            </a:pPr>
            <a:r>
              <a:rPr lang="en-US" sz="400" dirty="0"/>
              <a:t>    {</a:t>
            </a:r>
          </a:p>
          <a:p>
            <a:pPr marL="0" indent="0">
              <a:buNone/>
            </a:pPr>
            <a:r>
              <a:rPr lang="en-US" sz="400" dirty="0"/>
              <a:t>        private String label;</a:t>
            </a:r>
          </a:p>
          <a:p>
            <a:pPr marL="0" indent="0">
              <a:buNone/>
            </a:pPr>
            <a:r>
              <a:rPr lang="en-US" sz="400" dirty="0"/>
              <a:t>        private int value;</a:t>
            </a:r>
          </a:p>
          <a:p>
            <a:pPr marL="0" indent="0">
              <a:buNone/>
            </a:pPr>
            <a:r>
              <a:rPr lang="en-US" sz="400" dirty="0"/>
              <a:t>        private Color </a:t>
            </a:r>
            <a:r>
              <a:rPr lang="en-US" sz="400" dirty="0" err="1"/>
              <a:t>color</a:t>
            </a:r>
            <a:r>
              <a:rPr lang="en-US" sz="400" dirty="0"/>
              <a:t>;</a:t>
            </a:r>
          </a:p>
          <a:p>
            <a:pPr marL="0" indent="0">
              <a:buNone/>
            </a:pPr>
            <a:endParaRPr lang="en-US" sz="400" dirty="0"/>
          </a:p>
          <a:p>
            <a:pPr marL="0" indent="0">
              <a:buNone/>
            </a:pPr>
            <a:r>
              <a:rPr lang="en-US" sz="400" dirty="0"/>
              <a:t>        public Bar(String label, int value, Color color)</a:t>
            </a:r>
          </a:p>
          <a:p>
            <a:pPr marL="0" indent="0">
              <a:buNone/>
            </a:pPr>
            <a:r>
              <a:rPr lang="en-US" sz="400" dirty="0"/>
              <a:t>        {</a:t>
            </a:r>
          </a:p>
          <a:p>
            <a:pPr marL="0" indent="0">
              <a:buNone/>
            </a:pPr>
            <a:r>
              <a:rPr lang="en-US" sz="400" dirty="0"/>
              <a:t>            </a:t>
            </a:r>
            <a:r>
              <a:rPr lang="en-US" sz="400" dirty="0" err="1"/>
              <a:t>this.label</a:t>
            </a:r>
            <a:r>
              <a:rPr lang="en-US" sz="400" dirty="0"/>
              <a:t> = label;</a:t>
            </a:r>
          </a:p>
          <a:p>
            <a:pPr marL="0" indent="0">
              <a:buNone/>
            </a:pPr>
            <a:r>
              <a:rPr lang="en-US" sz="400" dirty="0"/>
              <a:t>            </a:t>
            </a:r>
            <a:r>
              <a:rPr lang="en-US" sz="400" dirty="0" err="1"/>
              <a:t>this.value</a:t>
            </a:r>
            <a:r>
              <a:rPr lang="en-US" sz="400" dirty="0"/>
              <a:t> = value;</a:t>
            </a:r>
          </a:p>
          <a:p>
            <a:pPr marL="0" indent="0">
              <a:buNone/>
            </a:pPr>
            <a:r>
              <a:rPr lang="en-US" sz="400" dirty="0"/>
              <a:t>            </a:t>
            </a:r>
            <a:r>
              <a:rPr lang="en-US" sz="400" dirty="0" err="1"/>
              <a:t>this.color</a:t>
            </a:r>
            <a:r>
              <a:rPr lang="en-US" sz="400" dirty="0"/>
              <a:t> = color;</a:t>
            </a:r>
          </a:p>
          <a:p>
            <a:pPr marL="0" indent="0">
              <a:buNone/>
            </a:pPr>
            <a:r>
              <a:rPr lang="en-US" sz="400" dirty="0"/>
              <a:t>        }</a:t>
            </a:r>
          </a:p>
          <a:p>
            <a:pPr marL="0" indent="0">
              <a:buNone/>
            </a:pPr>
            <a:endParaRPr lang="en-US" sz="400" dirty="0"/>
          </a:p>
          <a:p>
            <a:pPr marL="0" indent="0">
              <a:buNone/>
            </a:pPr>
            <a:r>
              <a:rPr lang="en-US" sz="400" dirty="0"/>
              <a:t>        public String </a:t>
            </a:r>
            <a:r>
              <a:rPr lang="en-US" sz="400" dirty="0" err="1"/>
              <a:t>getLabel</a:t>
            </a:r>
            <a:r>
              <a:rPr lang="en-US" sz="400" dirty="0"/>
              <a:t>()</a:t>
            </a:r>
          </a:p>
          <a:p>
            <a:pPr marL="0" indent="0">
              <a:buNone/>
            </a:pPr>
            <a:r>
              <a:rPr lang="en-US" sz="400" dirty="0"/>
              <a:t>        {</a:t>
            </a:r>
          </a:p>
          <a:p>
            <a:pPr marL="0" indent="0">
              <a:buNone/>
            </a:pPr>
            <a:r>
              <a:rPr lang="en-US" sz="400" dirty="0"/>
              <a:t>            return label;</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getValue</a:t>
            </a:r>
            <a:r>
              <a:rPr lang="en-US" sz="400" dirty="0"/>
              <a:t>()</a:t>
            </a:r>
          </a:p>
          <a:p>
            <a:pPr marL="0" indent="0">
              <a:buNone/>
            </a:pPr>
            <a:r>
              <a:rPr lang="en-US" sz="400" dirty="0"/>
              <a:t>        {</a:t>
            </a:r>
          </a:p>
          <a:p>
            <a:pPr marL="0" indent="0">
              <a:buNone/>
            </a:pPr>
            <a:r>
              <a:rPr lang="en-US" sz="400" dirty="0"/>
              <a:t>            return value;</a:t>
            </a:r>
          </a:p>
          <a:p>
            <a:pPr marL="0" indent="0">
              <a:buNone/>
            </a:pPr>
            <a:r>
              <a:rPr lang="en-US" sz="400" dirty="0"/>
              <a:t>        }</a:t>
            </a:r>
          </a:p>
          <a:p>
            <a:pPr marL="0" indent="0">
              <a:buNone/>
            </a:pPr>
            <a:endParaRPr lang="en-US" sz="400" dirty="0"/>
          </a:p>
          <a:p>
            <a:pPr marL="0" indent="0">
              <a:buNone/>
            </a:pPr>
            <a:r>
              <a:rPr lang="en-US" sz="400" dirty="0"/>
              <a:t>        public Color </a:t>
            </a:r>
            <a:r>
              <a:rPr lang="en-US" sz="400" dirty="0" err="1"/>
              <a:t>getColor</a:t>
            </a:r>
            <a:r>
              <a:rPr lang="en-US" sz="400" dirty="0"/>
              <a:t>()</a:t>
            </a:r>
          </a:p>
          <a:p>
            <a:pPr marL="0" indent="0">
              <a:buNone/>
            </a:pPr>
            <a:r>
              <a:rPr lang="en-US" sz="400" dirty="0"/>
              <a:t>        {</a:t>
            </a:r>
          </a:p>
          <a:p>
            <a:pPr marL="0" indent="0">
              <a:buNone/>
            </a:pPr>
            <a:r>
              <a:rPr lang="en-US" sz="400" dirty="0"/>
              <a:t>            return color;</a:t>
            </a:r>
          </a:p>
          <a:p>
            <a:pPr marL="0" indent="0">
              <a:buNone/>
            </a:pPr>
            <a:r>
              <a:rPr lang="en-US" sz="400" dirty="0"/>
              <a:t>        }</a:t>
            </a:r>
          </a:p>
          <a:p>
            <a:pPr marL="0" indent="0">
              <a:buNone/>
            </a:pPr>
            <a:r>
              <a:rPr lang="en-US" sz="400" dirty="0"/>
              <a:t>    }</a:t>
            </a:r>
          </a:p>
          <a:p>
            <a:pPr marL="0" indent="0">
              <a:buNone/>
            </a:pPr>
            <a:endParaRPr lang="en-US" sz="400" dirty="0"/>
          </a:p>
        </p:txBody>
      </p:sp>
      <p:sp>
        <p:nvSpPr>
          <p:cNvPr id="9" name="Content Placeholder 8">
            <a:extLst>
              <a:ext uri="{FF2B5EF4-FFF2-40B4-BE49-F238E27FC236}">
                <a16:creationId xmlns:a16="http://schemas.microsoft.com/office/drawing/2014/main" id="{99DEC80D-CE54-81D3-BDE2-A1B2250F07D2}"/>
              </a:ext>
            </a:extLst>
          </p:cNvPr>
          <p:cNvSpPr>
            <a:spLocks noGrp="1"/>
          </p:cNvSpPr>
          <p:nvPr>
            <p:ph sz="half" idx="10"/>
          </p:nvPr>
        </p:nvSpPr>
        <p:spPr>
          <a:xfrm>
            <a:off x="5125379" y="285750"/>
            <a:ext cx="2133600" cy="3566227"/>
          </a:xfrm>
          <a:solidFill>
            <a:schemeClr val="bg1"/>
          </a:solidFill>
        </p:spPr>
        <p:txBody>
          <a:bodyPr/>
          <a:lstStyle/>
          <a:p>
            <a:pPr marL="0" indent="0">
              <a:buNone/>
            </a:pPr>
            <a:r>
              <a:rPr lang="en-US" sz="400" dirty="0"/>
              <a:t>    private class </a:t>
            </a:r>
            <a:r>
              <a:rPr lang="en-US" sz="400" dirty="0" err="1"/>
              <a:t>ColorIcon</a:t>
            </a:r>
            <a:r>
              <a:rPr lang="en-US" sz="400" dirty="0"/>
              <a:t> implements Icon</a:t>
            </a:r>
          </a:p>
          <a:p>
            <a:pPr marL="0" indent="0">
              <a:buNone/>
            </a:pPr>
            <a:r>
              <a:rPr lang="en-US" sz="400" dirty="0"/>
              <a:t>    {</a:t>
            </a:r>
          </a:p>
          <a:p>
            <a:pPr marL="0" indent="0">
              <a:buNone/>
            </a:pPr>
            <a:r>
              <a:rPr lang="en-US" sz="400" dirty="0"/>
              <a:t>        private int shadow = 3;</a:t>
            </a:r>
          </a:p>
          <a:p>
            <a:pPr marL="0" indent="0">
              <a:buNone/>
            </a:pPr>
            <a:endParaRPr lang="en-US" sz="400" dirty="0"/>
          </a:p>
          <a:p>
            <a:pPr marL="0" indent="0">
              <a:buNone/>
            </a:pPr>
            <a:r>
              <a:rPr lang="en-US" sz="400" dirty="0"/>
              <a:t>        private Color </a:t>
            </a:r>
            <a:r>
              <a:rPr lang="en-US" sz="400" dirty="0" err="1"/>
              <a:t>color</a:t>
            </a:r>
            <a:r>
              <a:rPr lang="en-US" sz="400" dirty="0"/>
              <a:t>;</a:t>
            </a:r>
          </a:p>
          <a:p>
            <a:pPr marL="0" indent="0">
              <a:buNone/>
            </a:pPr>
            <a:r>
              <a:rPr lang="en-US" sz="400" dirty="0"/>
              <a:t>        private int width;</a:t>
            </a:r>
          </a:p>
          <a:p>
            <a:pPr marL="0" indent="0">
              <a:buNone/>
            </a:pPr>
            <a:r>
              <a:rPr lang="en-US" sz="400" dirty="0"/>
              <a:t>        private int height;</a:t>
            </a:r>
          </a:p>
          <a:p>
            <a:pPr marL="0" indent="0">
              <a:buNone/>
            </a:pPr>
            <a:endParaRPr lang="en-US" sz="400" dirty="0"/>
          </a:p>
          <a:p>
            <a:pPr marL="0" indent="0">
              <a:buNone/>
            </a:pPr>
            <a:r>
              <a:rPr lang="en-US" sz="400" dirty="0"/>
              <a:t>        public </a:t>
            </a:r>
            <a:r>
              <a:rPr lang="en-US" sz="400" dirty="0" err="1"/>
              <a:t>ColorIcon</a:t>
            </a:r>
            <a:r>
              <a:rPr lang="en-US" sz="400" dirty="0"/>
              <a:t>(Color </a:t>
            </a:r>
            <a:r>
              <a:rPr lang="en-US" sz="400" dirty="0" err="1"/>
              <a:t>color</a:t>
            </a:r>
            <a:r>
              <a:rPr lang="en-US" sz="400" dirty="0"/>
              <a:t>, int width, int height)</a:t>
            </a:r>
          </a:p>
          <a:p>
            <a:pPr marL="0" indent="0">
              <a:buNone/>
            </a:pPr>
            <a:r>
              <a:rPr lang="en-US" sz="400" dirty="0"/>
              <a:t>        {</a:t>
            </a:r>
          </a:p>
          <a:p>
            <a:pPr marL="0" indent="0">
              <a:buNone/>
            </a:pPr>
            <a:r>
              <a:rPr lang="en-US" sz="400" dirty="0"/>
              <a:t>            </a:t>
            </a:r>
            <a:r>
              <a:rPr lang="en-US" sz="400" dirty="0" err="1"/>
              <a:t>this.color</a:t>
            </a:r>
            <a:r>
              <a:rPr lang="en-US" sz="400" dirty="0"/>
              <a:t> = color;</a:t>
            </a:r>
          </a:p>
          <a:p>
            <a:pPr marL="0" indent="0">
              <a:buNone/>
            </a:pPr>
            <a:r>
              <a:rPr lang="en-US" sz="400" dirty="0"/>
              <a:t>            </a:t>
            </a:r>
            <a:r>
              <a:rPr lang="en-US" sz="400" dirty="0" err="1"/>
              <a:t>this.width</a:t>
            </a:r>
            <a:r>
              <a:rPr lang="en-US" sz="400" dirty="0"/>
              <a:t> = width;</a:t>
            </a:r>
          </a:p>
          <a:p>
            <a:pPr marL="0" indent="0">
              <a:buNone/>
            </a:pPr>
            <a:r>
              <a:rPr lang="en-US" sz="400" dirty="0"/>
              <a:t>            </a:t>
            </a:r>
            <a:r>
              <a:rPr lang="en-US" sz="400" dirty="0" err="1"/>
              <a:t>this.height</a:t>
            </a:r>
            <a:r>
              <a:rPr lang="en-US" sz="400" dirty="0"/>
              <a:t> = height;</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getIconWidth</a:t>
            </a:r>
            <a:r>
              <a:rPr lang="en-US" sz="400" dirty="0"/>
              <a:t>()</a:t>
            </a:r>
          </a:p>
          <a:p>
            <a:pPr marL="0" indent="0">
              <a:buNone/>
            </a:pPr>
            <a:r>
              <a:rPr lang="en-US" sz="400" dirty="0"/>
              <a:t>        {</a:t>
            </a:r>
          </a:p>
          <a:p>
            <a:pPr marL="0" indent="0">
              <a:buNone/>
            </a:pPr>
            <a:r>
              <a:rPr lang="en-US" sz="400" dirty="0"/>
              <a:t>            return width;</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getIconHeight</a:t>
            </a:r>
            <a:r>
              <a:rPr lang="en-US" sz="400" dirty="0"/>
              <a:t>()</a:t>
            </a:r>
          </a:p>
          <a:p>
            <a:pPr marL="0" indent="0">
              <a:buNone/>
            </a:pPr>
            <a:r>
              <a:rPr lang="en-US" sz="400" dirty="0"/>
              <a:t>        {</a:t>
            </a:r>
          </a:p>
          <a:p>
            <a:pPr marL="0" indent="0">
              <a:buNone/>
            </a:pPr>
            <a:r>
              <a:rPr lang="en-US" sz="400" dirty="0"/>
              <a:t>            return height;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paintIcon</a:t>
            </a:r>
            <a:r>
              <a:rPr lang="en-US" sz="400" dirty="0"/>
              <a:t>(Component c, Graphics g, int x, int y)</a:t>
            </a:r>
          </a:p>
          <a:p>
            <a:pPr marL="0" indent="0">
              <a:buNone/>
            </a:pPr>
            <a:r>
              <a:rPr lang="en-US" sz="400" dirty="0"/>
              <a:t>        {</a:t>
            </a:r>
          </a:p>
          <a:p>
            <a:pPr marL="0" indent="0">
              <a:buNone/>
            </a:pPr>
            <a:r>
              <a:rPr lang="en-US" sz="400" dirty="0"/>
              <a:t>            </a:t>
            </a:r>
            <a:r>
              <a:rPr lang="en-US" sz="400" dirty="0" err="1"/>
              <a:t>g.setColor</a:t>
            </a:r>
            <a:r>
              <a:rPr lang="en-US" sz="400" dirty="0"/>
              <a:t>(color);</a:t>
            </a:r>
          </a:p>
          <a:p>
            <a:pPr marL="0" indent="0">
              <a:buNone/>
            </a:pPr>
            <a:r>
              <a:rPr lang="en-US" sz="400" dirty="0"/>
              <a:t>            </a:t>
            </a:r>
            <a:r>
              <a:rPr lang="en-US" sz="400" dirty="0" err="1"/>
              <a:t>g.fillRect</a:t>
            </a:r>
            <a:r>
              <a:rPr lang="en-US" sz="400" dirty="0"/>
              <a:t>(x, y, width - shadow, height);</a:t>
            </a:r>
          </a:p>
          <a:p>
            <a:pPr marL="0" indent="0">
              <a:buNone/>
            </a:pPr>
            <a:r>
              <a:rPr lang="en-US" sz="400" dirty="0"/>
              <a:t>            </a:t>
            </a:r>
            <a:r>
              <a:rPr lang="en-US" sz="400" dirty="0" err="1"/>
              <a:t>g.setColor</a:t>
            </a:r>
            <a:r>
              <a:rPr lang="en-US" sz="400" dirty="0"/>
              <a:t>(</a:t>
            </a:r>
            <a:r>
              <a:rPr lang="en-US" sz="400" dirty="0" err="1"/>
              <a:t>Color.GRAY</a:t>
            </a:r>
            <a:r>
              <a:rPr lang="en-US" sz="400" dirty="0"/>
              <a:t>);</a:t>
            </a:r>
          </a:p>
          <a:p>
            <a:pPr marL="0" indent="0">
              <a:buNone/>
            </a:pPr>
            <a:r>
              <a:rPr lang="en-US" sz="400" dirty="0"/>
              <a:t>            </a:t>
            </a:r>
            <a:r>
              <a:rPr lang="en-US" sz="400" dirty="0" err="1"/>
              <a:t>g.fillRect</a:t>
            </a:r>
            <a:r>
              <a:rPr lang="en-US" sz="400" dirty="0"/>
              <a:t>(x + width - shadow, y + shadow, shadow, height - shadow);</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static void </a:t>
            </a:r>
            <a:r>
              <a:rPr lang="en-US" sz="400" dirty="0" err="1"/>
              <a:t>createAndShowGUI</a:t>
            </a:r>
            <a:r>
              <a:rPr lang="en-US" sz="400" dirty="0"/>
              <a:t>()</a:t>
            </a:r>
          </a:p>
          <a:p>
            <a:pPr marL="0" indent="0">
              <a:buNone/>
            </a:pPr>
            <a:r>
              <a:rPr lang="en-US" sz="400" dirty="0"/>
              <a:t>    {</a:t>
            </a:r>
          </a:p>
          <a:p>
            <a:pPr marL="0" indent="0">
              <a:buNone/>
            </a:pPr>
            <a:r>
              <a:rPr lang="en-US" sz="400" dirty="0"/>
              <a:t>        </a:t>
            </a:r>
            <a:r>
              <a:rPr lang="en-US" sz="400" dirty="0" err="1"/>
              <a:t>HistogramPanel</a:t>
            </a:r>
            <a:r>
              <a:rPr lang="en-US" sz="400" dirty="0"/>
              <a:t> panel = new </a:t>
            </a:r>
            <a:r>
              <a:rPr lang="en-US" sz="400" dirty="0" err="1"/>
              <a:t>HistogramPanel</a:t>
            </a:r>
            <a:r>
              <a:rPr lang="en-US" sz="400" dirty="0"/>
              <a:t>();</a:t>
            </a:r>
          </a:p>
          <a:p>
            <a:pPr marL="0" indent="0">
              <a:buNone/>
            </a:pPr>
            <a:r>
              <a:rPr lang="en-US" sz="400" dirty="0"/>
              <a:t>        </a:t>
            </a:r>
            <a:r>
              <a:rPr lang="en-US" sz="400" dirty="0" err="1"/>
              <a:t>panel.addHistogramColumn</a:t>
            </a:r>
            <a:r>
              <a:rPr lang="en-US" sz="400" dirty="0"/>
              <a:t>("A", 350, </a:t>
            </a:r>
            <a:r>
              <a:rPr lang="en-US" sz="400" dirty="0" err="1"/>
              <a:t>Color.RED</a:t>
            </a:r>
            <a:r>
              <a:rPr lang="en-US" sz="400" dirty="0"/>
              <a:t>);</a:t>
            </a:r>
          </a:p>
          <a:p>
            <a:pPr marL="0" indent="0">
              <a:buNone/>
            </a:pPr>
            <a:r>
              <a:rPr lang="en-US" sz="400" dirty="0"/>
              <a:t>        </a:t>
            </a:r>
            <a:r>
              <a:rPr lang="en-US" sz="400" dirty="0" err="1"/>
              <a:t>panel.addHistogramColumn</a:t>
            </a:r>
            <a:r>
              <a:rPr lang="en-US" sz="400" dirty="0"/>
              <a:t>("B", 690, </a:t>
            </a:r>
            <a:r>
              <a:rPr lang="en-US" sz="400" dirty="0" err="1"/>
              <a:t>Color.YELLOW</a:t>
            </a:r>
            <a:r>
              <a:rPr lang="en-US" sz="400" dirty="0"/>
              <a:t>);</a:t>
            </a:r>
          </a:p>
          <a:p>
            <a:pPr marL="0" indent="0">
              <a:buNone/>
            </a:pPr>
            <a:r>
              <a:rPr lang="en-US" sz="400" dirty="0"/>
              <a:t>        </a:t>
            </a:r>
            <a:r>
              <a:rPr lang="en-US" sz="400" dirty="0" err="1"/>
              <a:t>panel.addHistogramColumn</a:t>
            </a:r>
            <a:r>
              <a:rPr lang="en-US" sz="400" dirty="0"/>
              <a:t>("C", 510, </a:t>
            </a:r>
            <a:r>
              <a:rPr lang="en-US" sz="400" dirty="0" err="1"/>
              <a:t>Color.BLUE</a:t>
            </a:r>
            <a:r>
              <a:rPr lang="en-US" sz="400" dirty="0"/>
              <a:t>);</a:t>
            </a:r>
          </a:p>
          <a:p>
            <a:pPr marL="0" indent="0">
              <a:buNone/>
            </a:pPr>
            <a:r>
              <a:rPr lang="en-US" sz="400" dirty="0"/>
              <a:t>        </a:t>
            </a:r>
            <a:r>
              <a:rPr lang="en-US" sz="400" dirty="0" err="1"/>
              <a:t>panel.addHistogramColumn</a:t>
            </a:r>
            <a:r>
              <a:rPr lang="en-US" sz="400" dirty="0"/>
              <a:t>("D", 570, </a:t>
            </a:r>
            <a:r>
              <a:rPr lang="en-US" sz="400" dirty="0" err="1"/>
              <a:t>Color.ORANGE</a:t>
            </a:r>
            <a:r>
              <a:rPr lang="en-US" sz="400" dirty="0"/>
              <a:t>);</a:t>
            </a:r>
          </a:p>
          <a:p>
            <a:pPr marL="0" indent="0">
              <a:buNone/>
            </a:pPr>
            <a:r>
              <a:rPr lang="en-US" sz="400" dirty="0"/>
              <a:t>        </a:t>
            </a:r>
            <a:r>
              <a:rPr lang="en-US" sz="400" dirty="0" err="1"/>
              <a:t>panel.addHistogramColumn</a:t>
            </a:r>
            <a:r>
              <a:rPr lang="en-US" sz="400" dirty="0"/>
              <a:t>("E", 180, </a:t>
            </a:r>
            <a:r>
              <a:rPr lang="en-US" sz="400" dirty="0" err="1"/>
              <a:t>Color.MAGENTA</a:t>
            </a:r>
            <a:r>
              <a:rPr lang="en-US" sz="400" dirty="0"/>
              <a:t>);</a:t>
            </a:r>
          </a:p>
          <a:p>
            <a:pPr marL="0" indent="0">
              <a:buNone/>
            </a:pPr>
            <a:r>
              <a:rPr lang="en-US" sz="400" dirty="0"/>
              <a:t>        </a:t>
            </a:r>
            <a:r>
              <a:rPr lang="en-US" sz="400" dirty="0" err="1"/>
              <a:t>panel.addHistogramColumn</a:t>
            </a:r>
            <a:r>
              <a:rPr lang="en-US" sz="400" dirty="0"/>
              <a:t>("F", 504, </a:t>
            </a:r>
            <a:r>
              <a:rPr lang="en-US" sz="400" dirty="0" err="1"/>
              <a:t>Color.CYAN</a:t>
            </a:r>
            <a:r>
              <a:rPr lang="en-US" sz="400" dirty="0"/>
              <a:t>);</a:t>
            </a:r>
          </a:p>
          <a:p>
            <a:pPr marL="0" indent="0">
              <a:buNone/>
            </a:pPr>
            <a:r>
              <a:rPr lang="en-US" sz="400" dirty="0"/>
              <a:t>        </a:t>
            </a:r>
            <a:r>
              <a:rPr lang="en-US" sz="400" dirty="0" err="1"/>
              <a:t>panel.layoutHistogram</a:t>
            </a:r>
            <a:r>
              <a:rPr lang="en-US" sz="400" dirty="0"/>
              <a:t>();</a:t>
            </a:r>
          </a:p>
          <a:p>
            <a:pPr marL="0" indent="0">
              <a:buNone/>
            </a:pPr>
            <a:endParaRPr lang="en-US" sz="400" dirty="0"/>
          </a:p>
          <a:p>
            <a:pPr marL="0" indent="0">
              <a:buNone/>
            </a:pPr>
            <a:r>
              <a:rPr lang="en-US" sz="400" dirty="0"/>
              <a:t>        </a:t>
            </a:r>
            <a:r>
              <a:rPr lang="en-US" sz="400" dirty="0" err="1"/>
              <a:t>JFrame</a:t>
            </a:r>
            <a:r>
              <a:rPr lang="en-US" sz="400" dirty="0"/>
              <a:t> frame = new </a:t>
            </a:r>
            <a:r>
              <a:rPr lang="en-US" sz="400" dirty="0" err="1"/>
              <a:t>JFrame</a:t>
            </a:r>
            <a:r>
              <a:rPr lang="en-US" sz="400" dirty="0"/>
              <a:t>("Histogram Panel");</a:t>
            </a:r>
          </a:p>
          <a:p>
            <a:pPr marL="0" indent="0">
              <a:buNone/>
            </a:pPr>
            <a:r>
              <a:rPr lang="en-US" sz="400" dirty="0"/>
              <a:t>        </a:t>
            </a:r>
            <a:r>
              <a:rPr lang="en-US" sz="400" dirty="0" err="1"/>
              <a:t>frame.setDefaultCloseOperation</a:t>
            </a:r>
            <a:r>
              <a:rPr lang="en-US" sz="400" dirty="0"/>
              <a:t>(</a:t>
            </a:r>
            <a:r>
              <a:rPr lang="en-US" sz="400" dirty="0" err="1"/>
              <a:t>JFrame.EXIT_ON_CLOSE</a:t>
            </a:r>
            <a:r>
              <a:rPr lang="en-US" sz="400" dirty="0"/>
              <a:t>);</a:t>
            </a:r>
          </a:p>
          <a:p>
            <a:pPr marL="0" indent="0">
              <a:buNone/>
            </a:pPr>
            <a:r>
              <a:rPr lang="en-US" sz="400" dirty="0"/>
              <a:t>        </a:t>
            </a:r>
            <a:r>
              <a:rPr lang="en-US" sz="400" dirty="0" err="1"/>
              <a:t>frame.add</a:t>
            </a:r>
            <a:r>
              <a:rPr lang="en-US" sz="400" dirty="0"/>
              <a:t>( panel );</a:t>
            </a:r>
          </a:p>
          <a:p>
            <a:pPr marL="0" indent="0">
              <a:buNone/>
            </a:pPr>
            <a:r>
              <a:rPr lang="en-US" sz="400" dirty="0"/>
              <a:t>        </a:t>
            </a:r>
            <a:r>
              <a:rPr lang="en-US" sz="400" dirty="0" err="1"/>
              <a:t>frame.setLocationByPlatform</a:t>
            </a:r>
            <a:r>
              <a:rPr lang="en-US" sz="400" dirty="0"/>
              <a:t>( true );</a:t>
            </a:r>
          </a:p>
          <a:p>
            <a:pPr marL="0" indent="0">
              <a:buNone/>
            </a:pPr>
            <a:r>
              <a:rPr lang="en-US" sz="400" dirty="0"/>
              <a:t>        </a:t>
            </a:r>
            <a:r>
              <a:rPr lang="en-US" sz="400" dirty="0" err="1"/>
              <a:t>frame.pack</a:t>
            </a:r>
            <a:r>
              <a:rPr lang="en-US" sz="400" dirty="0"/>
              <a:t>();</a:t>
            </a:r>
          </a:p>
          <a:p>
            <a:pPr marL="0" indent="0">
              <a:buNone/>
            </a:pPr>
            <a:r>
              <a:rPr lang="en-US" sz="400" dirty="0"/>
              <a:t>        </a:t>
            </a:r>
            <a:r>
              <a:rPr lang="en-US" sz="400" dirty="0" err="1"/>
              <a:t>frame.setVisible</a:t>
            </a:r>
            <a:r>
              <a:rPr lang="en-US" sz="400" dirty="0"/>
              <a:t>( true );</a:t>
            </a:r>
          </a:p>
          <a:p>
            <a:pPr marL="0" indent="0">
              <a:buNone/>
            </a:pPr>
            <a:r>
              <a:rPr lang="en-US" sz="400" dirty="0"/>
              <a:t>    }</a:t>
            </a:r>
          </a:p>
          <a:p>
            <a:pPr marL="0" indent="0">
              <a:buNone/>
            </a:pPr>
            <a:endParaRPr lang="en-US" sz="400" dirty="0"/>
          </a:p>
          <a:p>
            <a:pPr marL="0" indent="0">
              <a:buNone/>
            </a:pPr>
            <a:r>
              <a:rPr lang="en-US" sz="400" dirty="0"/>
              <a:t>    public static void main(String[] </a:t>
            </a:r>
            <a:r>
              <a:rPr lang="en-US" sz="400" dirty="0" err="1"/>
              <a:t>args</a:t>
            </a:r>
            <a:r>
              <a:rPr lang="en-US" sz="400" dirty="0"/>
              <a:t>)</a:t>
            </a:r>
          </a:p>
          <a:p>
            <a:pPr marL="0" indent="0">
              <a:buNone/>
            </a:pPr>
            <a:r>
              <a:rPr lang="en-US" sz="400" dirty="0"/>
              <a:t>    {</a:t>
            </a:r>
          </a:p>
          <a:p>
            <a:pPr marL="0" indent="0">
              <a:buNone/>
            </a:pPr>
            <a:r>
              <a:rPr lang="en-US" sz="400" dirty="0"/>
              <a:t>        </a:t>
            </a:r>
            <a:r>
              <a:rPr lang="en-US" sz="400" dirty="0" err="1"/>
              <a:t>EventQueue.invokeLater</a:t>
            </a:r>
            <a:r>
              <a:rPr lang="en-US" sz="400" dirty="0"/>
              <a:t>(new Runnable()</a:t>
            </a:r>
          </a:p>
          <a:p>
            <a:pPr marL="0" indent="0">
              <a:buNone/>
            </a:pPr>
            <a:r>
              <a:rPr lang="en-US" sz="400" dirty="0"/>
              <a:t>        {</a:t>
            </a:r>
          </a:p>
          <a:p>
            <a:pPr marL="0" indent="0">
              <a:buNone/>
            </a:pPr>
            <a:r>
              <a:rPr lang="en-US" sz="400" dirty="0"/>
              <a:t>            public void run()</a:t>
            </a:r>
          </a:p>
          <a:p>
            <a:pPr marL="0" indent="0">
              <a:buNone/>
            </a:pPr>
            <a:r>
              <a:rPr lang="en-US" sz="400" dirty="0"/>
              <a:t>            {</a:t>
            </a:r>
          </a:p>
          <a:p>
            <a:pPr marL="0" indent="0">
              <a:buNone/>
            </a:pPr>
            <a:r>
              <a:rPr lang="en-US" sz="400" dirty="0"/>
              <a:t>                </a:t>
            </a:r>
            <a:r>
              <a:rPr lang="en-US" sz="400" dirty="0" err="1"/>
              <a:t>createAndShowGUI</a:t>
            </a:r>
            <a:r>
              <a:rPr lang="en-US" sz="400" dirty="0"/>
              <a:t>();</a:t>
            </a:r>
          </a:p>
          <a:p>
            <a:pPr marL="0" indent="0">
              <a:buNone/>
            </a:pPr>
            <a:r>
              <a:rPr lang="en-US" sz="400" dirty="0"/>
              <a:t>            }</a:t>
            </a:r>
          </a:p>
          <a:p>
            <a:pPr marL="0" indent="0">
              <a:buNone/>
            </a:pPr>
            <a:r>
              <a:rPr lang="en-US" sz="400" dirty="0"/>
              <a:t>        });</a:t>
            </a:r>
          </a:p>
          <a:p>
            <a:pPr marL="0" indent="0">
              <a:buNone/>
            </a:pPr>
            <a:r>
              <a:rPr lang="en-US" sz="400" dirty="0"/>
              <a:t>    }</a:t>
            </a:r>
          </a:p>
          <a:p>
            <a:pPr marL="0" indent="0">
              <a:buNone/>
            </a:pPr>
            <a:r>
              <a:rPr lang="en-US" sz="400" dirty="0"/>
              <a:t>}</a:t>
            </a:r>
          </a:p>
        </p:txBody>
      </p:sp>
      <p:pic>
        <p:nvPicPr>
          <p:cNvPr id="7" name="Picture 6" descr="A screenshot of a computer&#10;&#10;Description automatically generated">
            <a:extLst>
              <a:ext uri="{FF2B5EF4-FFF2-40B4-BE49-F238E27FC236}">
                <a16:creationId xmlns:a16="http://schemas.microsoft.com/office/drawing/2014/main" id="{87BA555D-9E48-4CED-ECA5-A6D0CFF7D8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981" y="497578"/>
            <a:ext cx="1243605" cy="947944"/>
          </a:xfrm>
          <a:prstGeom prst="rect">
            <a:avLst/>
          </a:prstGeom>
        </p:spPr>
      </p:pic>
      <p:sp>
        <p:nvSpPr>
          <p:cNvPr id="11" name="TextBox 10">
            <a:extLst>
              <a:ext uri="{FF2B5EF4-FFF2-40B4-BE49-F238E27FC236}">
                <a16:creationId xmlns:a16="http://schemas.microsoft.com/office/drawing/2014/main" id="{52ED11A0-100E-88E7-9CC8-9B9DB8DFE2E7}"/>
              </a:ext>
            </a:extLst>
          </p:cNvPr>
          <p:cNvSpPr txBox="1"/>
          <p:nvPr/>
        </p:nvSpPr>
        <p:spPr>
          <a:xfrm>
            <a:off x="4038600" y="-12680"/>
            <a:ext cx="5251137" cy="276999"/>
          </a:xfrm>
          <a:prstGeom prst="rect">
            <a:avLst/>
          </a:prstGeom>
          <a:noFill/>
        </p:spPr>
        <p:txBody>
          <a:bodyPr wrap="square">
            <a:spAutoFit/>
          </a:bodyPr>
          <a:lstStyle/>
          <a:p>
            <a:r>
              <a:rPr lang="en-US" sz="1200" dirty="0"/>
              <a:t>https://stackoverflow.com/questions/29708147/custom-graph-java-swing</a:t>
            </a:r>
          </a:p>
        </p:txBody>
      </p:sp>
      <p:cxnSp>
        <p:nvCxnSpPr>
          <p:cNvPr id="13" name="Straight Connector 12">
            <a:extLst>
              <a:ext uri="{FF2B5EF4-FFF2-40B4-BE49-F238E27FC236}">
                <a16:creationId xmlns:a16="http://schemas.microsoft.com/office/drawing/2014/main" id="{F6472056-51E3-9AE1-0F49-1535790F4628}"/>
              </a:ext>
            </a:extLst>
          </p:cNvPr>
          <p:cNvCxnSpPr>
            <a:cxnSpLocks/>
          </p:cNvCxnSpPr>
          <p:nvPr/>
        </p:nvCxnSpPr>
        <p:spPr bwMode="auto">
          <a:xfrm>
            <a:off x="2275083" y="971550"/>
            <a:ext cx="0" cy="37338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D33325ED-5EC1-64E8-E0AF-7FAF7AFD82E5}"/>
              </a:ext>
            </a:extLst>
          </p:cNvPr>
          <p:cNvCxnSpPr>
            <a:cxnSpLocks/>
          </p:cNvCxnSpPr>
          <p:nvPr/>
        </p:nvCxnSpPr>
        <p:spPr bwMode="auto">
          <a:xfrm>
            <a:off x="48768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8" name="Freeform: Shape 17">
            <a:extLst>
              <a:ext uri="{FF2B5EF4-FFF2-40B4-BE49-F238E27FC236}">
                <a16:creationId xmlns:a16="http://schemas.microsoft.com/office/drawing/2014/main" id="{FCF8C5DF-63D3-E161-2C7B-F51BD7117650}"/>
              </a:ext>
            </a:extLst>
          </p:cNvPr>
          <p:cNvSpPr/>
          <p:nvPr/>
        </p:nvSpPr>
        <p:spPr bwMode="auto">
          <a:xfrm>
            <a:off x="1518082" y="1118501"/>
            <a:ext cx="1491448" cy="3755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 name="Freeform: Shape 18">
            <a:extLst>
              <a:ext uri="{FF2B5EF4-FFF2-40B4-BE49-F238E27FC236}">
                <a16:creationId xmlns:a16="http://schemas.microsoft.com/office/drawing/2014/main" id="{89826CC1-7D86-0D61-321D-0A63E5EC28DC}"/>
              </a:ext>
            </a:extLst>
          </p:cNvPr>
          <p:cNvSpPr/>
          <p:nvPr/>
        </p:nvSpPr>
        <p:spPr bwMode="auto">
          <a:xfrm>
            <a:off x="3807961" y="133350"/>
            <a:ext cx="1364765" cy="4703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20" name="Straight Connector 19">
            <a:extLst>
              <a:ext uri="{FF2B5EF4-FFF2-40B4-BE49-F238E27FC236}">
                <a16:creationId xmlns:a16="http://schemas.microsoft.com/office/drawing/2014/main" id="{7E3F1908-412F-62C9-EC63-EBB6BBE9C805}"/>
              </a:ext>
            </a:extLst>
          </p:cNvPr>
          <p:cNvCxnSpPr>
            <a:cxnSpLocks/>
          </p:cNvCxnSpPr>
          <p:nvPr/>
        </p:nvCxnSpPr>
        <p:spPr bwMode="auto">
          <a:xfrm>
            <a:off x="73152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2" name="TextBox 21">
            <a:extLst>
              <a:ext uri="{FF2B5EF4-FFF2-40B4-BE49-F238E27FC236}">
                <a16:creationId xmlns:a16="http://schemas.microsoft.com/office/drawing/2014/main" id="{085A8800-641C-D06E-ABC0-1176F7CD99DC}"/>
              </a:ext>
            </a:extLst>
          </p:cNvPr>
          <p:cNvSpPr txBox="1"/>
          <p:nvPr/>
        </p:nvSpPr>
        <p:spPr>
          <a:xfrm>
            <a:off x="7507556" y="1678645"/>
            <a:ext cx="1484043" cy="1815882"/>
          </a:xfrm>
          <a:prstGeom prst="rect">
            <a:avLst/>
          </a:prstGeom>
          <a:noFill/>
        </p:spPr>
        <p:txBody>
          <a:bodyPr wrap="square" rtlCol="0">
            <a:spAutoFit/>
          </a:bodyPr>
          <a:lstStyle/>
          <a:p>
            <a:r>
              <a:rPr lang="en-US" sz="1600" dirty="0"/>
              <a:t>The code is presented with a very small font size on purpose to fit it into one slide.</a:t>
            </a:r>
          </a:p>
        </p:txBody>
      </p:sp>
    </p:spTree>
    <p:extLst>
      <p:ext uri="{BB962C8B-B14F-4D97-AF65-F5344CB8AC3E}">
        <p14:creationId xmlns:p14="http://schemas.microsoft.com/office/powerpoint/2010/main" val="465419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905000" y="3486150"/>
            <a:ext cx="57912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32899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6673-565E-3FC4-0519-FBA8404F46C6}"/>
              </a:ext>
            </a:extLst>
          </p:cNvPr>
          <p:cNvSpPr>
            <a:spLocks noGrp="1"/>
          </p:cNvSpPr>
          <p:nvPr>
            <p:ph type="title"/>
          </p:nvPr>
        </p:nvSpPr>
        <p:spPr/>
        <p:txBody>
          <a:bodyPr/>
          <a:lstStyle/>
          <a:p>
            <a:r>
              <a:rPr lang="en-US" dirty="0"/>
              <a:t>Differences Between AWT and Swing</a:t>
            </a:r>
          </a:p>
        </p:txBody>
      </p:sp>
      <p:graphicFrame>
        <p:nvGraphicFramePr>
          <p:cNvPr id="4" name="Content Placeholder 3">
            <a:extLst>
              <a:ext uri="{FF2B5EF4-FFF2-40B4-BE49-F238E27FC236}">
                <a16:creationId xmlns:a16="http://schemas.microsoft.com/office/drawing/2014/main" id="{1F33E663-D045-AE28-7539-9B3641023ECF}"/>
              </a:ext>
            </a:extLst>
          </p:cNvPr>
          <p:cNvGraphicFramePr>
            <a:graphicFrameLocks noGrp="1"/>
          </p:cNvGraphicFramePr>
          <p:nvPr>
            <p:ph idx="1"/>
            <p:extLst>
              <p:ext uri="{D42A27DB-BD31-4B8C-83A1-F6EECF244321}">
                <p14:modId xmlns:p14="http://schemas.microsoft.com/office/powerpoint/2010/main" val="521455755"/>
              </p:ext>
            </p:extLst>
          </p:nvPr>
        </p:nvGraphicFramePr>
        <p:xfrm>
          <a:off x="228600" y="820145"/>
          <a:ext cx="8686800" cy="4068997"/>
        </p:xfrm>
        <a:graphic>
          <a:graphicData uri="http://schemas.openxmlformats.org/drawingml/2006/table">
            <a:tbl>
              <a:tblPr/>
              <a:tblGrid>
                <a:gridCol w="609600">
                  <a:extLst>
                    <a:ext uri="{9D8B030D-6E8A-4147-A177-3AD203B41FA5}">
                      <a16:colId xmlns:a16="http://schemas.microsoft.com/office/drawing/2014/main" val="2935862196"/>
                    </a:ext>
                  </a:extLst>
                </a:gridCol>
                <a:gridCol w="4495800">
                  <a:extLst>
                    <a:ext uri="{9D8B030D-6E8A-4147-A177-3AD203B41FA5}">
                      <a16:colId xmlns:a16="http://schemas.microsoft.com/office/drawing/2014/main" val="3184085069"/>
                    </a:ext>
                  </a:extLst>
                </a:gridCol>
                <a:gridCol w="3581400">
                  <a:extLst>
                    <a:ext uri="{9D8B030D-6E8A-4147-A177-3AD203B41FA5}">
                      <a16:colId xmlns:a16="http://schemas.microsoft.com/office/drawing/2014/main" val="2141696238"/>
                    </a:ext>
                  </a:extLst>
                </a:gridCol>
              </a:tblGrid>
              <a:tr h="253830">
                <a:tc>
                  <a:txBody>
                    <a:bodyPr/>
                    <a:lstStyle/>
                    <a:p>
                      <a:r>
                        <a:rPr lang="en-US" sz="1600" b="1"/>
                        <a:t>No.</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a:t>Java AWT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dirty="0"/>
                        <a:t>Java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8150038"/>
                  </a:ext>
                </a:extLst>
              </a:tr>
              <a:tr h="429558">
                <a:tc>
                  <a:txBody>
                    <a:bodyPr/>
                    <a:lstStyle/>
                    <a:p>
                      <a:r>
                        <a:rPr lang="en-US" sz="1600"/>
                        <a:t>1)</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(Abstract Window Toolkit) components are </a:t>
                      </a:r>
                      <a:r>
                        <a:rPr lang="en-US" sz="1600" b="1" dirty="0"/>
                        <a:t>platform-dependent</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Java swing components are </a:t>
                      </a:r>
                      <a:r>
                        <a:rPr lang="en-US" sz="1600" b="1"/>
                        <a:t>platform-independent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872831"/>
                  </a:ext>
                </a:extLst>
              </a:tr>
              <a:tr h="429558">
                <a:tc>
                  <a:txBody>
                    <a:bodyPr/>
                    <a:lstStyle/>
                    <a:p>
                      <a:r>
                        <a:rPr lang="en-US" sz="1600"/>
                        <a:t>2)</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AWT components are </a:t>
                      </a:r>
                      <a:r>
                        <a:rPr lang="en-US" sz="1600" b="1"/>
                        <a:t>heavyweight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components are </a:t>
                      </a:r>
                      <a:r>
                        <a:rPr lang="en-US" sz="1600" b="1"/>
                        <a:t>lightweight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934519"/>
                  </a:ext>
                </a:extLst>
              </a:tr>
              <a:tr h="429558">
                <a:tc>
                  <a:txBody>
                    <a:bodyPr/>
                    <a:lstStyle/>
                    <a:p>
                      <a:r>
                        <a:rPr lang="en-US" sz="1600"/>
                        <a:t>3)</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AWT </a:t>
                      </a:r>
                      <a:r>
                        <a:rPr lang="en-US" sz="1600" b="1"/>
                        <a:t>doesn't support pluggable look and feel</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supports pluggable look and feel</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42460"/>
                  </a:ext>
                </a:extLst>
              </a:tr>
              <a:tr h="781014">
                <a:tc>
                  <a:txBody>
                    <a:bodyPr/>
                    <a:lstStyle/>
                    <a:p>
                      <a:r>
                        <a:rPr lang="en-US" sz="1600"/>
                        <a:t>4)</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provides </a:t>
                      </a:r>
                      <a:r>
                        <a:rPr lang="en-US" sz="1600" b="1" dirty="0"/>
                        <a:t>less components</a:t>
                      </a:r>
                      <a:r>
                        <a:rPr lang="en-US" sz="1600" dirty="0"/>
                        <a:t> than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provides </a:t>
                      </a:r>
                      <a:r>
                        <a:rPr lang="en-US" sz="1600" b="1"/>
                        <a:t>more powerful components</a:t>
                      </a:r>
                      <a:r>
                        <a:rPr lang="en-US" sz="1600"/>
                        <a:t> such as tables, lists, scrollpanes, colorchooser, tabbedpane etc.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42426"/>
                  </a:ext>
                </a:extLst>
              </a:tr>
              <a:tr h="1132471">
                <a:tc>
                  <a:txBody>
                    <a:bodyPr/>
                    <a:lstStyle/>
                    <a:p>
                      <a:r>
                        <a:rPr lang="en-US" sz="1600"/>
                        <a:t>5)</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AWT </a:t>
                      </a:r>
                      <a:r>
                        <a:rPr lang="en-US" sz="1600" b="1"/>
                        <a:t>doesn't follows MVC</a:t>
                      </a:r>
                      <a:r>
                        <a:rPr lang="en-US" sz="1600"/>
                        <a:t>(Model View Controller) where model represents data, view represents presentation and controller acts as an interface between model and view.</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follows MVC</a:t>
                      </a:r>
                      <a:r>
                        <a:rPr lang="en-US" sz="1600" dirty="0"/>
                        <a:t>.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650063"/>
                  </a:ext>
                </a:extLst>
              </a:tr>
            </a:tbl>
          </a:graphicData>
        </a:graphic>
      </p:graphicFrame>
    </p:spTree>
    <p:extLst>
      <p:ext uri="{BB962C8B-B14F-4D97-AF65-F5344CB8AC3E}">
        <p14:creationId xmlns:p14="http://schemas.microsoft.com/office/powerpoint/2010/main" val="271803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79158" y="1851404"/>
            <a:ext cx="4544396" cy="646331"/>
          </a:xfrm>
          <a:prstGeom prst="rect">
            <a:avLst/>
          </a:prstGeom>
          <a:noFill/>
        </p:spPr>
        <p:txBody>
          <a:bodyPr wrap="square" rtlCol="0">
            <a:spAutoFit/>
          </a:bodyPr>
          <a:lstStyle/>
          <a:p>
            <a:r>
              <a:rPr lang="en-US" sz="3600" dirty="0">
                <a:solidFill>
                  <a:srgbClr val="333399"/>
                </a:solidFill>
              </a:rPr>
              <a:t>SWING</a:t>
            </a:r>
          </a:p>
        </p:txBody>
      </p:sp>
    </p:spTree>
    <p:extLst>
      <p:ext uri="{BB962C8B-B14F-4D97-AF65-F5344CB8AC3E}">
        <p14:creationId xmlns:p14="http://schemas.microsoft.com/office/powerpoint/2010/main" val="134297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Swing in Java</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r>
              <a:rPr lang="en-US" dirty="0"/>
              <a:t>Swing in Java is a Graphical User Interface (GUI) toolkit that includes the GUI components. </a:t>
            </a:r>
          </a:p>
          <a:p>
            <a:r>
              <a:rPr lang="en-US" dirty="0"/>
              <a:t>Swing provides a rich set of widgets and packages to make sophisticated GUI components for Java applications. </a:t>
            </a:r>
          </a:p>
          <a:p>
            <a:r>
              <a:rPr lang="en-US" dirty="0"/>
              <a:t>Swing is a part of Java Foundation Classes(JFC), which is an API for Java GUI programing that provide GUI.</a:t>
            </a:r>
          </a:p>
          <a:p>
            <a:r>
              <a:rPr lang="en-US" dirty="0"/>
              <a:t>The Java Swing library is built on top of the Java Abstract Widget Toolkit (AWT), an older, platform dependent GUI toolkit. </a:t>
            </a:r>
          </a:p>
          <a:p>
            <a:r>
              <a:rPr lang="en-US" dirty="0"/>
              <a:t>You can use the Java simple GUI programming components like button, textbox, etc., from the library and do not have to create the components from scratch.</a:t>
            </a:r>
          </a:p>
        </p:txBody>
      </p:sp>
    </p:spTree>
    <p:extLst>
      <p:ext uri="{BB962C8B-B14F-4D97-AF65-F5344CB8AC3E}">
        <p14:creationId xmlns:p14="http://schemas.microsoft.com/office/powerpoint/2010/main" val="280769532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14365</TotalTime>
  <Words>5512</Words>
  <Application>Microsoft Office PowerPoint</Application>
  <PresentationFormat>On-screen Show (16:9)</PresentationFormat>
  <Paragraphs>757</Paragraphs>
  <Slides>61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Tahoma</vt:lpstr>
      <vt:lpstr>Wingdings</vt:lpstr>
      <vt:lpstr>Blends</vt:lpstr>
      <vt:lpstr>Chapter 14 – Java GUI - Swing</vt:lpstr>
      <vt:lpstr>GUI – Graphical User Interface</vt:lpstr>
      <vt:lpstr>PowerPoint Presentation</vt:lpstr>
      <vt:lpstr>Abstract Window Toolkit (AWT)</vt:lpstr>
      <vt:lpstr>API Specification</vt:lpstr>
      <vt:lpstr>What to Learn In Swing</vt:lpstr>
      <vt:lpstr>Differences Between AWT and Swing</vt:lpstr>
      <vt:lpstr>PowerPoint Presentation</vt:lpstr>
      <vt:lpstr>Swing in Java</vt:lpstr>
      <vt:lpstr>Java GUI Basics</vt:lpstr>
      <vt:lpstr>Java Swing Class Hierarchy Diagram</vt:lpstr>
      <vt:lpstr>What is a Container Class?</vt:lpstr>
      <vt:lpstr>How Swing GUI Interacts with Java Program</vt:lpstr>
      <vt:lpstr>Creating GUI with Swing Step-by-Step</vt:lpstr>
      <vt:lpstr>Creating a Frame</vt:lpstr>
      <vt:lpstr>PowerPoint Presentation</vt:lpstr>
      <vt:lpstr>Adding a Button to the Frame</vt:lpstr>
      <vt:lpstr>Adding two Buttons to the Frame</vt:lpstr>
      <vt:lpstr>Buttons Position in the Frame</vt:lpstr>
      <vt:lpstr>How to Listen for Events on Buttons in Java (1/2)</vt:lpstr>
      <vt:lpstr>How to Listen for Events on Buttons in Java (2/2)</vt:lpstr>
      <vt:lpstr>Java Code Example for Button Click Events (1/4)</vt:lpstr>
      <vt:lpstr>Java Code Example for Button Click Events (1/3)</vt:lpstr>
      <vt:lpstr>Java Code Example for Button Click Events (3/3)</vt:lpstr>
      <vt:lpstr>Final Thoughts on Buttons and Events in Java</vt:lpstr>
      <vt:lpstr>Java Layout Management (1/4)</vt:lpstr>
      <vt:lpstr>Java Layout Management (2/4)</vt:lpstr>
      <vt:lpstr>Java Layout Management (3/4)</vt:lpstr>
      <vt:lpstr>Java Layout Management (4/4)</vt:lpstr>
      <vt:lpstr>Java Layout Management: Source Code (1/2)</vt:lpstr>
      <vt:lpstr>Java Layout Management: Source Code (2/2)</vt:lpstr>
      <vt:lpstr>Basic Swing GUI Classes</vt:lpstr>
      <vt:lpstr>List of Sample Applications</vt:lpstr>
      <vt:lpstr>PowerPoint Presentation</vt:lpstr>
      <vt:lpstr>Digital Clock (1/3)</vt:lpstr>
      <vt:lpstr>Digital Clock (2/3)</vt:lpstr>
      <vt:lpstr>Digital Clock (3/3)</vt:lpstr>
      <vt:lpstr>PowerPoint Presentation</vt:lpstr>
      <vt:lpstr>Commonly Used Methods of Graphics Class (1/2)</vt:lpstr>
      <vt:lpstr>Commonly Used Methods of Graphics Class (2/2)</vt:lpstr>
      <vt:lpstr>Example of Displaying Graphics in Swing</vt:lpstr>
      <vt:lpstr>PowerPoint Presentation</vt:lpstr>
      <vt:lpstr>Displaying Image in Swing</vt:lpstr>
      <vt:lpstr>PowerPoint Presentation</vt:lpstr>
      <vt:lpstr>Creating Edit Menu for Notepad (1/3)</vt:lpstr>
      <vt:lpstr>Creating Edit Menu for Notepad (2/3)</vt:lpstr>
      <vt:lpstr>Creating Edit Menu for Notepad (3/3)</vt:lpstr>
      <vt:lpstr>PowerPoint Presentation</vt:lpstr>
      <vt:lpstr>Open Dialog Box (1/4)</vt:lpstr>
      <vt:lpstr>Open Dialog Box (2/4)</vt:lpstr>
      <vt:lpstr>Open Dialog Box (3/4)</vt:lpstr>
      <vt:lpstr>Open Dialog Box (4/4)</vt:lpstr>
      <vt:lpstr>PowerPoint Presentation</vt:lpstr>
      <vt:lpstr>Notepad in Java</vt:lpstr>
      <vt:lpstr>PowerPoint Presentation</vt:lpstr>
      <vt:lpstr>Calculator in Java</vt:lpstr>
      <vt:lpstr>PowerPoint Presentation</vt:lpstr>
      <vt:lpstr>Puzzle Game in Java</vt:lpstr>
      <vt:lpstr>PowerPoint Presentation</vt:lpstr>
      <vt:lpstr>Swing Histogram</vt:lpstr>
      <vt:lpstr>Chapter 14 – Java GUI - Swing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Sergey Aityan</cp:lastModifiedBy>
  <cp:revision>373</cp:revision>
  <cp:lastPrinted>1601-01-01T00:00:00Z</cp:lastPrinted>
  <dcterms:created xsi:type="dcterms:W3CDTF">2003-11-11T09:16:48Z</dcterms:created>
  <dcterms:modified xsi:type="dcterms:W3CDTF">2023-11-27T20:59:30Z</dcterms:modified>
</cp:coreProperties>
</file>