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handoutMasterIdLst>
    <p:handoutMasterId r:id="rId31"/>
  </p:handoutMasterIdLst>
  <p:sldIdLst>
    <p:sldId id="559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560" r:id="rId29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0929"/>
  </p:normalViewPr>
  <p:slideViewPr>
    <p:cSldViewPr>
      <p:cViewPr varScale="1">
        <p:scale>
          <a:sx n="108" d="100"/>
          <a:sy n="108" d="100"/>
        </p:scale>
        <p:origin x="25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33DCBD9-7AC2-44BE-AA12-1EA29EDDE3DA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87FABF-CDAE-42B2-9BE6-35573B0D99BB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EBE1F4C-1ADD-4578-9F0F-F72AC73A8802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2867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033CCD-BC4A-4E73-91F1-040A26C76285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44805B0-D185-4B27-A4F9-4B813108ED05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3072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552619-84EB-4FF2-85B8-204BA7726C65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743CE86-377F-4A45-810D-1752E8DB7C91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3277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43EABE-8D79-47DD-9A41-187D1C1E8FF7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2EAD52C-0EE8-4BA4-8413-1889BB65507D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3481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CDB7DE-E30B-4415-98D9-A89767B52D31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78847F4-4154-471F-B2AF-F91EE41C9FEB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3686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018090-9C57-45AE-9B5A-5738F8607F47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274E8A7-CEEF-4467-BA76-3E824AA8F1AC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3891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CBC833-0025-4F8E-BC32-5FCF57995347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80E7877-556C-4A6A-AA48-26283D88BFCE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4096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0F059D-7DEE-40FE-8C48-8B6606D7E3FE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890E8EE-2798-44B6-8ECD-B3189B0088D6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4301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773A89-748E-42E7-81EF-6BB3D65CCD50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9A3C3EA-3B1B-4199-88E6-0EAD733954AC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4505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C93D48-7872-4696-87BA-5EDF4FA50B90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A0B4A2E-3AA6-4CEB-85F9-BF78D1285B4F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4710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9B7816-E8D8-48A2-B674-178E245DA676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674E4DD-1347-49FE-AF25-A54BBBB668CB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1229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3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2F13A8-E21F-48F1-B2BE-B10205F90AE8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ACB4109-C6C1-46A0-A2F1-A7780A218691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4915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F0ADC05-E323-463C-AB7F-EB23BEAA1C6F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03EC9DE-709D-4490-8693-1479DF1C2968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5120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903326-A6DF-41F2-AAE0-99BB99A0C86E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4881927-754E-46E8-A1D7-AB3C6B81AE78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5325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A53BA1-80CE-4066-B7AE-257D8D585B82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E158340-7BF4-4F4E-8980-5429209ABBB0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5529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6CF5EB-5289-4C00-8862-121834C2D9A1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89F6BDA-4E84-4D14-8FFB-8D3A14EF6633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5734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43102F-E9FC-44F7-9800-534B570BF4F5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34859D9-0650-4838-AC4C-7B876F828584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5939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8247166-4094-4C2D-8797-954DDC131D74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1E84B5D-A407-4D89-AF95-DE4697B6E955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27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6144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6E0F8B-0FDD-4017-8D0F-24E4D48EAAE8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8D180DD-982B-41CA-88DD-DC66F1C86086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1433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1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0C3FD6-B310-4B98-9D00-132043868844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4700D9A-9AFA-4860-A005-FC69DE5483E1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5574FF-5BD0-4B57-8B56-0A795EA06491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EC25D49-B786-4451-9483-63F6C9A57494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7420213-C237-4477-94A0-5AE2667805A2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D354507-37E6-489C-8937-F306CC32345B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2048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C7789B-F915-4689-897F-581A02AE067C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825D53F-324F-42CE-AD56-B91CD25F84F3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2253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6A6850D-0C63-4539-90CB-8440A770E297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01DE1CF-8482-4255-B280-E3D3F190B740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2457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C60B1A-7CF3-46C7-B4FF-3A696B262F16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C4507CF-F9C3-4E4E-8A5F-C320DC0F66EE}" type="slidenum">
              <a:rPr kumimoji="0" lang="en-US" altLang="en-US">
                <a:latin typeface="Tahoma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>
              <a:latin typeface="Tahoma" pitchFamily="34" charset="0"/>
            </a:endParaRPr>
          </a:p>
        </p:txBody>
      </p:sp>
      <p:sp>
        <p:nvSpPr>
          <p:cNvPr id="2662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 anchor="b"/>
          <a:lstStyle>
            <a:lvl1pPr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329FDF-5FB1-455F-8850-0D4632CD894B}" type="slidenum">
              <a:rPr kumimoji="0" lang="en-US" altLang="en-US">
                <a:latin typeface="Tahoma" pitchFamily="34" charset="0"/>
                <a:cs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en-US"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27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4200532" y="4891561"/>
            <a:ext cx="16338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15 – SDLC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alliance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333750"/>
            <a:ext cx="8305800" cy="533400"/>
          </a:xfrm>
        </p:spPr>
        <p:txBody>
          <a:bodyPr/>
          <a:lstStyle/>
          <a:p>
            <a:pPr marL="2452688" indent="-2452688"/>
            <a:r>
              <a:rPr lang="en-US" dirty="0"/>
              <a:t>Chapter 15 – System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35944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4601766" y="771578"/>
            <a:ext cx="3829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  <a:cs typeface="Arial" charset="0"/>
              </a:rPr>
              <a:t>The heart of systems development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4381" y="118267"/>
            <a:ext cx="8229600" cy="62865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The Heart of the Systems Development Process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3692749" y="3934420"/>
            <a:ext cx="56007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+mn-lt"/>
                <a:cs typeface="Arial" charset="0"/>
              </a:rPr>
              <a:t>Current practice combines analysis, design, and implementation into a single iterative and parallel process of activities.</a:t>
            </a:r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415178" y="917358"/>
            <a:ext cx="27628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  <a:cs typeface="Arial" charset="0"/>
              </a:rPr>
              <a:t>The analysis–design–coding–testing loop</a:t>
            </a:r>
          </a:p>
        </p:txBody>
      </p:sp>
      <p:grpSp>
        <p:nvGrpSpPr>
          <p:cNvPr id="25606" name="Group 35"/>
          <p:cNvGrpSpPr>
            <a:grpSpLocks/>
          </p:cNvGrpSpPr>
          <p:nvPr/>
        </p:nvGrpSpPr>
        <p:grpSpPr bwMode="auto">
          <a:xfrm>
            <a:off x="4015409" y="1145271"/>
            <a:ext cx="4955380" cy="2521744"/>
            <a:chOff x="2526" y="1200"/>
            <a:chExt cx="3312" cy="2118"/>
          </a:xfrm>
        </p:grpSpPr>
        <p:sp>
          <p:nvSpPr>
            <p:cNvPr id="25616" name="AutoShape 33"/>
            <p:cNvSpPr>
              <a:spLocks noChangeArrowheads="1"/>
            </p:cNvSpPr>
            <p:nvPr/>
          </p:nvSpPr>
          <p:spPr bwMode="auto">
            <a:xfrm rot="-625424">
              <a:off x="2526" y="1830"/>
              <a:ext cx="3312" cy="1488"/>
            </a:xfrm>
            <a:prstGeom prst="parallelogram">
              <a:avLst>
                <a:gd name="adj" fmla="val 72143"/>
              </a:avLst>
            </a:prstGeom>
            <a:solidFill>
              <a:srgbClr val="A9DBF9">
                <a:alpha val="5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+mn-lt"/>
              </a:endParaRP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3661" y="1200"/>
              <a:ext cx="787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Planning</a:t>
              </a:r>
            </a:p>
          </p:txBody>
        </p:sp>
        <p:sp>
          <p:nvSpPr>
            <p:cNvPr id="25618" name="Text Box 12"/>
            <p:cNvSpPr txBox="1">
              <a:spLocks noChangeArrowheads="1"/>
            </p:cNvSpPr>
            <p:nvPr/>
          </p:nvSpPr>
          <p:spPr bwMode="auto">
            <a:xfrm>
              <a:off x="2730" y="2577"/>
              <a:ext cx="1254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Implementation</a:t>
              </a:r>
            </a:p>
          </p:txBody>
        </p:sp>
        <p:sp>
          <p:nvSpPr>
            <p:cNvPr id="25619" name="Text Box 13"/>
            <p:cNvSpPr txBox="1">
              <a:spLocks noChangeArrowheads="1"/>
            </p:cNvSpPr>
            <p:nvPr/>
          </p:nvSpPr>
          <p:spPr bwMode="auto">
            <a:xfrm>
              <a:off x="2544" y="1824"/>
              <a:ext cx="1036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Maintenance</a:t>
              </a:r>
            </a:p>
          </p:txBody>
        </p:sp>
        <p:sp>
          <p:nvSpPr>
            <p:cNvPr id="25620" name="Text Box 14"/>
            <p:cNvSpPr txBox="1">
              <a:spLocks noChangeArrowheads="1"/>
            </p:cNvSpPr>
            <p:nvPr/>
          </p:nvSpPr>
          <p:spPr bwMode="auto">
            <a:xfrm>
              <a:off x="4541" y="1819"/>
              <a:ext cx="787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Analysis</a:t>
              </a:r>
            </a:p>
          </p:txBody>
        </p:sp>
        <p:sp>
          <p:nvSpPr>
            <p:cNvPr id="25621" name="Text Box 15"/>
            <p:cNvSpPr txBox="1">
              <a:spLocks noChangeArrowheads="1"/>
            </p:cNvSpPr>
            <p:nvPr/>
          </p:nvSpPr>
          <p:spPr bwMode="auto">
            <a:xfrm>
              <a:off x="4355" y="2580"/>
              <a:ext cx="741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Design</a:t>
              </a:r>
            </a:p>
          </p:txBody>
        </p:sp>
        <p:sp>
          <p:nvSpPr>
            <p:cNvPr id="25622" name="Line 16"/>
            <p:cNvSpPr>
              <a:spLocks noChangeShapeType="1"/>
            </p:cNvSpPr>
            <p:nvPr/>
          </p:nvSpPr>
          <p:spPr bwMode="auto">
            <a:xfrm flipH="1">
              <a:off x="4726" y="2152"/>
              <a:ext cx="231" cy="4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23" name="Line 17"/>
            <p:cNvSpPr>
              <a:spLocks noChangeShapeType="1"/>
            </p:cNvSpPr>
            <p:nvPr/>
          </p:nvSpPr>
          <p:spPr bwMode="auto">
            <a:xfrm flipH="1" flipV="1">
              <a:off x="3072" y="2184"/>
              <a:ext cx="336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24" name="Line 18"/>
            <p:cNvSpPr>
              <a:spLocks noChangeShapeType="1"/>
            </p:cNvSpPr>
            <p:nvPr/>
          </p:nvSpPr>
          <p:spPr bwMode="auto">
            <a:xfrm>
              <a:off x="4448" y="1343"/>
              <a:ext cx="509" cy="4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25" name="Line 19"/>
            <p:cNvSpPr>
              <a:spLocks noChangeShapeType="1"/>
            </p:cNvSpPr>
            <p:nvPr/>
          </p:nvSpPr>
          <p:spPr bwMode="auto">
            <a:xfrm flipV="1">
              <a:off x="3054" y="1392"/>
              <a:ext cx="609" cy="43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26" name="Line 20"/>
            <p:cNvSpPr>
              <a:spLocks noChangeShapeType="1"/>
            </p:cNvSpPr>
            <p:nvPr/>
          </p:nvSpPr>
          <p:spPr bwMode="auto">
            <a:xfrm flipH="1">
              <a:off x="3984" y="2736"/>
              <a:ext cx="36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607" name="Group 32"/>
          <p:cNvGrpSpPr>
            <a:grpSpLocks/>
          </p:cNvGrpSpPr>
          <p:nvPr/>
        </p:nvGrpSpPr>
        <p:grpSpPr bwMode="auto">
          <a:xfrm>
            <a:off x="280224" y="1674613"/>
            <a:ext cx="2977683" cy="1970485"/>
            <a:chOff x="192" y="1392"/>
            <a:chExt cx="2181" cy="1655"/>
          </a:xfrm>
        </p:grpSpPr>
        <p:sp>
          <p:nvSpPr>
            <p:cNvPr id="25608" name="Text Box 22"/>
            <p:cNvSpPr txBox="1">
              <a:spLocks noChangeArrowheads="1"/>
            </p:cNvSpPr>
            <p:nvPr/>
          </p:nvSpPr>
          <p:spPr bwMode="auto">
            <a:xfrm>
              <a:off x="864" y="2640"/>
              <a:ext cx="787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Coding</a:t>
              </a:r>
            </a:p>
          </p:txBody>
        </p:sp>
        <p:sp>
          <p:nvSpPr>
            <p:cNvPr id="25609" name="Text Box 24"/>
            <p:cNvSpPr txBox="1">
              <a:spLocks noChangeArrowheads="1"/>
            </p:cNvSpPr>
            <p:nvPr/>
          </p:nvSpPr>
          <p:spPr bwMode="auto">
            <a:xfrm>
              <a:off x="192" y="2016"/>
              <a:ext cx="687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Testing</a:t>
              </a:r>
            </a:p>
          </p:txBody>
        </p:sp>
        <p:sp>
          <p:nvSpPr>
            <p:cNvPr id="25610" name="Text Box 25"/>
            <p:cNvSpPr txBox="1">
              <a:spLocks noChangeArrowheads="1"/>
            </p:cNvSpPr>
            <p:nvPr/>
          </p:nvSpPr>
          <p:spPr bwMode="auto">
            <a:xfrm>
              <a:off x="864" y="1392"/>
              <a:ext cx="787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Analysis</a:t>
              </a:r>
            </a:p>
          </p:txBody>
        </p:sp>
        <p:sp>
          <p:nvSpPr>
            <p:cNvPr id="25611" name="Text Box 26"/>
            <p:cNvSpPr txBox="1">
              <a:spLocks noChangeArrowheads="1"/>
            </p:cNvSpPr>
            <p:nvPr/>
          </p:nvSpPr>
          <p:spPr bwMode="auto">
            <a:xfrm>
              <a:off x="1632" y="2016"/>
              <a:ext cx="741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Design</a:t>
              </a:r>
            </a:p>
          </p:txBody>
        </p:sp>
        <p:sp>
          <p:nvSpPr>
            <p:cNvPr id="25612" name="Line 27"/>
            <p:cNvSpPr>
              <a:spLocks noChangeShapeType="1"/>
            </p:cNvSpPr>
            <p:nvPr/>
          </p:nvSpPr>
          <p:spPr bwMode="auto">
            <a:xfrm flipH="1">
              <a:off x="1644" y="2358"/>
              <a:ext cx="384" cy="4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13" name="Line 28"/>
            <p:cNvSpPr>
              <a:spLocks noChangeShapeType="1"/>
            </p:cNvSpPr>
            <p:nvPr/>
          </p:nvSpPr>
          <p:spPr bwMode="auto">
            <a:xfrm flipH="1" flipV="1">
              <a:off x="528" y="2352"/>
              <a:ext cx="336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14" name="Line 29"/>
            <p:cNvSpPr>
              <a:spLocks noChangeShapeType="1"/>
            </p:cNvSpPr>
            <p:nvPr/>
          </p:nvSpPr>
          <p:spPr bwMode="auto">
            <a:xfrm>
              <a:off x="1632" y="1536"/>
              <a:ext cx="432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15" name="Line 30"/>
            <p:cNvSpPr>
              <a:spLocks noChangeShapeType="1"/>
            </p:cNvSpPr>
            <p:nvPr/>
          </p:nvSpPr>
          <p:spPr bwMode="auto">
            <a:xfrm flipV="1">
              <a:off x="528" y="1584"/>
              <a:ext cx="339" cy="43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2178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02394"/>
            <a:ext cx="5844779" cy="6858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Traditional Waterfall SDLC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6307931" y="848654"/>
            <a:ext cx="2514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+mn-lt"/>
                <a:cs typeface="Arial" charset="0"/>
              </a:rPr>
              <a:t>In the traditional waterfall model, next phase begins when another completes, with little or no backtracking and looping.</a:t>
            </a: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400050" y="3543300"/>
            <a:ext cx="85915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Problems with the traditional waterfall SDLC: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System requirements “locked in” after being determined (cannot change)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Limited user involvement (only in requirements phase)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Too much focus on milestone deadlines of SDLC phases to the detriment of sound development practices.</a:t>
            </a:r>
          </a:p>
        </p:txBody>
      </p:sp>
      <p:grpSp>
        <p:nvGrpSpPr>
          <p:cNvPr id="27653" name="Group 34"/>
          <p:cNvGrpSpPr>
            <a:grpSpLocks/>
          </p:cNvGrpSpPr>
          <p:nvPr/>
        </p:nvGrpSpPr>
        <p:grpSpPr bwMode="auto">
          <a:xfrm>
            <a:off x="400050" y="971550"/>
            <a:ext cx="5314950" cy="2609850"/>
            <a:chOff x="144" y="948"/>
            <a:chExt cx="4464" cy="2192"/>
          </a:xfrm>
        </p:grpSpPr>
        <p:sp>
          <p:nvSpPr>
            <p:cNvPr id="27654" name="Rectangle 30"/>
            <p:cNvSpPr>
              <a:spLocks noChangeArrowheads="1"/>
            </p:cNvSpPr>
            <p:nvPr/>
          </p:nvSpPr>
          <p:spPr bwMode="auto">
            <a:xfrm>
              <a:off x="1250" y="1638"/>
              <a:ext cx="2038" cy="737"/>
            </a:xfrm>
            <a:prstGeom prst="rect">
              <a:avLst/>
            </a:prstGeom>
            <a:solidFill>
              <a:srgbClr val="00D09A">
                <a:alpha val="34901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+mn-lt"/>
              </a:endParaRPr>
            </a:p>
          </p:txBody>
        </p: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>
              <a:off x="824" y="1316"/>
              <a:ext cx="968" cy="3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Analysis</a:t>
              </a:r>
            </a:p>
          </p:txBody>
        </p:sp>
        <p:sp>
          <p:nvSpPr>
            <p:cNvPr id="27657" name="Text Box 19"/>
            <p:cNvSpPr txBox="1">
              <a:spLocks noChangeArrowheads="1"/>
            </p:cNvSpPr>
            <p:nvPr/>
          </p:nvSpPr>
          <p:spPr bwMode="auto">
            <a:xfrm>
              <a:off x="144" y="948"/>
              <a:ext cx="986" cy="3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Planning</a:t>
              </a:r>
            </a:p>
          </p:txBody>
        </p:sp>
        <p:sp>
          <p:nvSpPr>
            <p:cNvPr id="27659" name="Text Box 21"/>
            <p:cNvSpPr txBox="1">
              <a:spLocks noChangeArrowheads="1"/>
            </p:cNvSpPr>
            <p:nvPr/>
          </p:nvSpPr>
          <p:spPr bwMode="auto">
            <a:xfrm>
              <a:off x="1408" y="1685"/>
              <a:ext cx="844" cy="5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Logical Design</a:t>
              </a:r>
            </a:p>
          </p:txBody>
        </p:sp>
        <p:sp>
          <p:nvSpPr>
            <p:cNvPr id="27660" name="Text Box 22"/>
            <p:cNvSpPr txBox="1">
              <a:spLocks noChangeArrowheads="1"/>
            </p:cNvSpPr>
            <p:nvPr/>
          </p:nvSpPr>
          <p:spPr bwMode="auto">
            <a:xfrm>
              <a:off x="2053" y="1994"/>
              <a:ext cx="1012" cy="5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Physical Design</a:t>
              </a:r>
            </a:p>
          </p:txBody>
        </p:sp>
        <p:sp>
          <p:nvSpPr>
            <p:cNvPr id="27661" name="Arc 24"/>
            <p:cNvSpPr>
              <a:spLocks/>
            </p:cNvSpPr>
            <p:nvPr/>
          </p:nvSpPr>
          <p:spPr bwMode="auto">
            <a:xfrm>
              <a:off x="1134" y="1095"/>
              <a:ext cx="313" cy="221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62" name="Arc 26"/>
            <p:cNvSpPr>
              <a:spLocks/>
            </p:cNvSpPr>
            <p:nvPr/>
          </p:nvSpPr>
          <p:spPr bwMode="auto">
            <a:xfrm>
              <a:off x="1792" y="1464"/>
              <a:ext cx="313" cy="221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63" name="Arc 27"/>
            <p:cNvSpPr>
              <a:spLocks/>
            </p:cNvSpPr>
            <p:nvPr/>
          </p:nvSpPr>
          <p:spPr bwMode="auto">
            <a:xfrm>
              <a:off x="2273" y="1812"/>
              <a:ext cx="312" cy="221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64" name="Arc 28"/>
            <p:cNvSpPr>
              <a:spLocks/>
            </p:cNvSpPr>
            <p:nvPr/>
          </p:nvSpPr>
          <p:spPr bwMode="auto">
            <a:xfrm>
              <a:off x="3072" y="2254"/>
              <a:ext cx="313" cy="221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65" name="Arc 29"/>
            <p:cNvSpPr>
              <a:spLocks/>
            </p:cNvSpPr>
            <p:nvPr/>
          </p:nvSpPr>
          <p:spPr bwMode="auto">
            <a:xfrm>
              <a:off x="3982" y="2569"/>
              <a:ext cx="313" cy="221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55" name="Text Box 11"/>
            <p:cNvSpPr txBox="1">
              <a:spLocks noChangeArrowheads="1"/>
            </p:cNvSpPr>
            <p:nvPr/>
          </p:nvSpPr>
          <p:spPr bwMode="auto">
            <a:xfrm>
              <a:off x="2364" y="2479"/>
              <a:ext cx="1664" cy="3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Implementation</a:t>
              </a:r>
            </a:p>
          </p:txBody>
        </p:sp>
        <p:sp>
          <p:nvSpPr>
            <p:cNvPr id="27658" name="Text Box 20"/>
            <p:cNvSpPr txBox="1">
              <a:spLocks noChangeArrowheads="1"/>
            </p:cNvSpPr>
            <p:nvPr/>
          </p:nvSpPr>
          <p:spPr bwMode="auto">
            <a:xfrm>
              <a:off x="3200" y="2791"/>
              <a:ext cx="1408" cy="3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6917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33350"/>
            <a:ext cx="8785224" cy="584597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Different Approaches to Improving Development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276350"/>
            <a:ext cx="4876060" cy="1905000"/>
          </a:xfrm>
        </p:spPr>
        <p:txBody>
          <a:bodyPr/>
          <a:lstStyle/>
          <a:p>
            <a:pPr eaLnBrk="1" hangingPunct="1"/>
            <a:r>
              <a:rPr lang="en-US" altLang="en-US" dirty="0"/>
              <a:t>CASE Tools</a:t>
            </a:r>
          </a:p>
          <a:p>
            <a:pPr eaLnBrk="1" hangingPunct="1"/>
            <a:r>
              <a:rPr lang="en-US" altLang="en-US" dirty="0"/>
              <a:t>Rapid Application Development (RAD)</a:t>
            </a:r>
          </a:p>
          <a:p>
            <a:pPr eaLnBrk="1" hangingPunct="1"/>
            <a:r>
              <a:rPr lang="en-US" altLang="en-US" dirty="0"/>
              <a:t>Agile Methodologies</a:t>
            </a:r>
          </a:p>
          <a:p>
            <a:pPr eaLnBrk="1" hangingPunct="1"/>
            <a:r>
              <a:rPr lang="en-US" altLang="en-US" dirty="0" err="1"/>
              <a:t>eXtreme</a:t>
            </a:r>
            <a:r>
              <a:rPr lang="en-US" altLang="en-US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31514634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0" y="342901"/>
            <a:ext cx="6286500" cy="527447"/>
          </a:xfrm>
        </p:spPr>
        <p:txBody>
          <a:bodyPr anchor="ctr"/>
          <a:lstStyle/>
          <a:p>
            <a:pPr eaLnBrk="1" hangingPunct="1"/>
            <a:r>
              <a:rPr lang="en-US" altLang="en-US" sz="2100"/>
              <a:t>Computer-Aided Software Engineering (CASE) Tools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Diagramming tools enable graphical representation.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Computer displays and report generators help prototype how systems “look and feel”.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Analysis tools automatically check for consistency in diagrams, forms, and reports.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central repository provides integrated storage of diagrams, reports, and project management specifications.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Documentation generators standardize technical and user documentation.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Code generators enable automatic generation of programs and database code directly from design documents, diagrams, forms, and reports.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42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4550" y="285750"/>
            <a:ext cx="5486400" cy="628650"/>
          </a:xfrm>
        </p:spPr>
        <p:txBody>
          <a:bodyPr anchor="ctr"/>
          <a:lstStyle/>
          <a:p>
            <a:pPr eaLnBrk="1" hangingPunct="1"/>
            <a:r>
              <a:rPr lang="en-US" altLang="en-US"/>
              <a:t>CASE Tools</a:t>
            </a:r>
          </a:p>
        </p:txBody>
      </p:sp>
      <p:pic>
        <p:nvPicPr>
          <p:cNvPr id="33795" name="Picture 8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028700"/>
            <a:ext cx="4857750" cy="37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6457950" y="2114550"/>
            <a:ext cx="1428750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charset="0"/>
                <a:cs typeface="Arial" charset="0"/>
              </a:rPr>
              <a:t>A class diagram from IBM’s Rational Rose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charset="0"/>
                <a:cs typeface="Arial" charset="0"/>
              </a:rPr>
              <a:t>(</a:t>
            </a:r>
            <a:r>
              <a:rPr lang="en-US" altLang="en-US" sz="1350" i="1">
                <a:latin typeface="Arial" charset="0"/>
                <a:cs typeface="Arial" charset="0"/>
              </a:rPr>
              <a:t>Source: IBM)</a:t>
            </a:r>
            <a:endParaRPr lang="en-US" altLang="en-US" sz="135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568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CASE Tools (Cont.)</a:t>
            </a:r>
          </a:p>
        </p:txBody>
      </p:sp>
      <p:pic>
        <p:nvPicPr>
          <p:cNvPr id="35843" name="Picture 7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1550"/>
            <a:ext cx="67437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17095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Rapid Application Development (RAD)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3050" y="1028700"/>
            <a:ext cx="6229350" cy="857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Methodology to radically decrease design and implementation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Involves:  extensive user involvement, prototyping, JAD sessions, integrated  CASE tools, and code generators.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Joint Application Design (JAD) is a process used in the prototyping life cycle.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1771650" y="2400300"/>
            <a:ext cx="1714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" charset="0"/>
                <a:cs typeface="Arial" charset="0"/>
              </a:rPr>
              <a:t>RAD life cycle:</a:t>
            </a:r>
          </a:p>
        </p:txBody>
      </p: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2228850" y="2721769"/>
            <a:ext cx="4389835" cy="2005013"/>
            <a:chOff x="912" y="2286"/>
            <a:chExt cx="3687" cy="1684"/>
          </a:xfrm>
        </p:grpSpPr>
        <p:sp>
          <p:nvSpPr>
            <p:cNvPr id="37894" name="Text Box 12"/>
            <p:cNvSpPr txBox="1">
              <a:spLocks noChangeArrowheads="1"/>
            </p:cNvSpPr>
            <p:nvPr/>
          </p:nvSpPr>
          <p:spPr bwMode="auto">
            <a:xfrm>
              <a:off x="2202" y="2748"/>
              <a:ext cx="1031" cy="3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/>
                <a:t>User Design</a:t>
              </a:r>
            </a:p>
          </p:txBody>
        </p:sp>
        <p:sp>
          <p:nvSpPr>
            <p:cNvPr id="37895" name="Text Box 13"/>
            <p:cNvSpPr txBox="1">
              <a:spLocks noChangeArrowheads="1"/>
            </p:cNvSpPr>
            <p:nvPr/>
          </p:nvSpPr>
          <p:spPr bwMode="auto">
            <a:xfrm>
              <a:off x="912" y="2286"/>
              <a:ext cx="1920" cy="3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/>
                <a:t>Requirements Planning</a:t>
              </a:r>
            </a:p>
          </p:txBody>
        </p:sp>
        <p:sp>
          <p:nvSpPr>
            <p:cNvPr id="37896" name="Text Box 15"/>
            <p:cNvSpPr txBox="1">
              <a:spLocks noChangeArrowheads="1"/>
            </p:cNvSpPr>
            <p:nvPr/>
          </p:nvSpPr>
          <p:spPr bwMode="auto">
            <a:xfrm>
              <a:off x="2976" y="3212"/>
              <a:ext cx="1059" cy="3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/>
                <a:t>Construction</a:t>
              </a:r>
            </a:p>
          </p:txBody>
        </p:sp>
        <p:sp>
          <p:nvSpPr>
            <p:cNvPr id="37897" name="Text Box 16"/>
            <p:cNvSpPr txBox="1">
              <a:spLocks noChangeArrowheads="1"/>
            </p:cNvSpPr>
            <p:nvPr/>
          </p:nvSpPr>
          <p:spPr bwMode="auto">
            <a:xfrm>
              <a:off x="3816" y="3660"/>
              <a:ext cx="783" cy="3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/>
                <a:t>Cutover</a:t>
              </a:r>
            </a:p>
          </p:txBody>
        </p:sp>
        <p:sp>
          <p:nvSpPr>
            <p:cNvPr id="37898" name="Arc 23"/>
            <p:cNvSpPr>
              <a:spLocks/>
            </p:cNvSpPr>
            <p:nvPr/>
          </p:nvSpPr>
          <p:spPr bwMode="auto">
            <a:xfrm rot="16200000" flipH="1">
              <a:off x="1907" y="2605"/>
              <a:ext cx="313" cy="288"/>
            </a:xfrm>
            <a:custGeom>
              <a:avLst/>
              <a:gdLst>
                <a:gd name="T0" fmla="*/ 0 w 21600"/>
                <a:gd name="T1" fmla="*/ 0 h 26185"/>
                <a:gd name="T2" fmla="*/ 4 w 21600"/>
                <a:gd name="T3" fmla="*/ 3 h 26185"/>
                <a:gd name="T4" fmla="*/ 0 w 21600"/>
                <a:gd name="T5" fmla="*/ 3 h 261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85"/>
                <a:gd name="T11" fmla="*/ 21600 w 21600"/>
                <a:gd name="T12" fmla="*/ 26185 h 26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41"/>
                    <a:pt x="21434" y="24678"/>
                    <a:pt x="21107" y="26184"/>
                  </a:cubicBezTo>
                </a:path>
                <a:path w="21600" h="261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41"/>
                    <a:pt x="21434" y="24678"/>
                    <a:pt x="21107" y="2618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350"/>
            </a:p>
          </p:txBody>
        </p:sp>
        <p:sp>
          <p:nvSpPr>
            <p:cNvPr id="37899" name="Arc 26"/>
            <p:cNvSpPr>
              <a:spLocks/>
            </p:cNvSpPr>
            <p:nvPr/>
          </p:nvSpPr>
          <p:spPr bwMode="auto">
            <a:xfrm rot="16200000" flipH="1">
              <a:off x="2675" y="3067"/>
              <a:ext cx="313" cy="288"/>
            </a:xfrm>
            <a:custGeom>
              <a:avLst/>
              <a:gdLst>
                <a:gd name="T0" fmla="*/ 0 w 21600"/>
                <a:gd name="T1" fmla="*/ 0 h 26185"/>
                <a:gd name="T2" fmla="*/ 4 w 21600"/>
                <a:gd name="T3" fmla="*/ 3 h 26185"/>
                <a:gd name="T4" fmla="*/ 0 w 21600"/>
                <a:gd name="T5" fmla="*/ 3 h 261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85"/>
                <a:gd name="T11" fmla="*/ 21600 w 21600"/>
                <a:gd name="T12" fmla="*/ 26185 h 26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41"/>
                    <a:pt x="21434" y="24678"/>
                    <a:pt x="21107" y="26184"/>
                  </a:cubicBezTo>
                </a:path>
                <a:path w="21600" h="261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41"/>
                    <a:pt x="21434" y="24678"/>
                    <a:pt x="21107" y="2618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350"/>
            </a:p>
          </p:txBody>
        </p:sp>
        <p:sp>
          <p:nvSpPr>
            <p:cNvPr id="37900" name="Arc 27"/>
            <p:cNvSpPr>
              <a:spLocks/>
            </p:cNvSpPr>
            <p:nvPr/>
          </p:nvSpPr>
          <p:spPr bwMode="auto">
            <a:xfrm rot="16200000" flipH="1">
              <a:off x="3491" y="3529"/>
              <a:ext cx="313" cy="288"/>
            </a:xfrm>
            <a:custGeom>
              <a:avLst/>
              <a:gdLst>
                <a:gd name="T0" fmla="*/ 0 w 21600"/>
                <a:gd name="T1" fmla="*/ 0 h 26185"/>
                <a:gd name="T2" fmla="*/ 4 w 21600"/>
                <a:gd name="T3" fmla="*/ 3 h 26185"/>
                <a:gd name="T4" fmla="*/ 0 w 21600"/>
                <a:gd name="T5" fmla="*/ 3 h 261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85"/>
                <a:gd name="T11" fmla="*/ 21600 w 21600"/>
                <a:gd name="T12" fmla="*/ 26185 h 26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41"/>
                    <a:pt x="21434" y="24678"/>
                    <a:pt x="21107" y="26184"/>
                  </a:cubicBezTo>
                </a:path>
                <a:path w="21600" h="261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41"/>
                    <a:pt x="21434" y="24678"/>
                    <a:pt x="21107" y="2618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350"/>
            </a:p>
          </p:txBody>
        </p:sp>
        <p:sp>
          <p:nvSpPr>
            <p:cNvPr id="37901" name="Arc 28"/>
            <p:cNvSpPr>
              <a:spLocks/>
            </p:cNvSpPr>
            <p:nvPr/>
          </p:nvSpPr>
          <p:spPr bwMode="auto">
            <a:xfrm>
              <a:off x="3240" y="2910"/>
              <a:ext cx="313" cy="288"/>
            </a:xfrm>
            <a:custGeom>
              <a:avLst/>
              <a:gdLst>
                <a:gd name="T0" fmla="*/ 0 w 21600"/>
                <a:gd name="T1" fmla="*/ 0 h 26185"/>
                <a:gd name="T2" fmla="*/ 4 w 21600"/>
                <a:gd name="T3" fmla="*/ 3 h 26185"/>
                <a:gd name="T4" fmla="*/ 0 w 21600"/>
                <a:gd name="T5" fmla="*/ 3 h 261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85"/>
                <a:gd name="T11" fmla="*/ 21600 w 21600"/>
                <a:gd name="T12" fmla="*/ 26185 h 26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41"/>
                    <a:pt x="21434" y="24678"/>
                    <a:pt x="21107" y="26184"/>
                  </a:cubicBezTo>
                </a:path>
                <a:path w="21600" h="261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41"/>
                    <a:pt x="21434" y="24678"/>
                    <a:pt x="21107" y="2618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376191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z="2100"/>
              <a:t>Service-Oriented Architecture (SOA)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14500" y="971550"/>
            <a:ext cx="6057900" cy="914400"/>
          </a:xfrm>
        </p:spPr>
        <p:txBody>
          <a:bodyPr/>
          <a:lstStyle/>
          <a:p>
            <a:pPr eaLnBrk="1" hangingPunct="1"/>
            <a:r>
              <a:rPr lang="en-US" altLang="en-US"/>
              <a:t>An approach to systems development based on building complete systems through assembling software components, each of which model generic business functions.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2000250" y="1828800"/>
            <a:ext cx="3657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" charset="0"/>
                <a:cs typeface="Arial" charset="0"/>
              </a:rPr>
              <a:t>Illustration of a service, a credit check,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" charset="0"/>
                <a:cs typeface="Arial" charset="0"/>
              </a:rPr>
              <a:t>used by applications and other services:</a:t>
            </a:r>
          </a:p>
        </p:txBody>
      </p:sp>
      <p:grpSp>
        <p:nvGrpSpPr>
          <p:cNvPr id="39941" name="Group 23"/>
          <p:cNvGrpSpPr>
            <a:grpSpLocks/>
          </p:cNvGrpSpPr>
          <p:nvPr/>
        </p:nvGrpSpPr>
        <p:grpSpPr bwMode="auto">
          <a:xfrm>
            <a:off x="2743200" y="2400301"/>
            <a:ext cx="3915966" cy="2182415"/>
            <a:chOff x="1584" y="1428"/>
            <a:chExt cx="3289" cy="1833"/>
          </a:xfrm>
        </p:grpSpPr>
        <p:sp>
          <p:nvSpPr>
            <p:cNvPr id="39942" name="Text Box 10"/>
            <p:cNvSpPr txBox="1">
              <a:spLocks noChangeArrowheads="1"/>
            </p:cNvSpPr>
            <p:nvPr/>
          </p:nvSpPr>
          <p:spPr bwMode="auto">
            <a:xfrm>
              <a:off x="1596" y="2796"/>
              <a:ext cx="1031" cy="465"/>
            </a:xfrm>
            <a:prstGeom prst="rect">
              <a:avLst/>
            </a:prstGeom>
            <a:solidFill>
              <a:srgbClr val="FBEC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350"/>
                <a:t>Billing Application</a:t>
              </a:r>
            </a:p>
          </p:txBody>
        </p:sp>
        <p:sp>
          <p:nvSpPr>
            <p:cNvPr id="39943" name="Text Box 11"/>
            <p:cNvSpPr txBox="1">
              <a:spLocks noChangeArrowheads="1"/>
            </p:cNvSpPr>
            <p:nvPr/>
          </p:nvSpPr>
          <p:spPr bwMode="auto">
            <a:xfrm>
              <a:off x="1584" y="1428"/>
              <a:ext cx="1056" cy="698"/>
            </a:xfrm>
            <a:prstGeom prst="rect">
              <a:avLst/>
            </a:prstGeom>
            <a:solidFill>
              <a:srgbClr val="FBEC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/>
                <a:t>Add New Vendor Service</a:t>
              </a:r>
            </a:p>
          </p:txBody>
        </p:sp>
        <p:sp>
          <p:nvSpPr>
            <p:cNvPr id="39944" name="Text Box 12"/>
            <p:cNvSpPr txBox="1">
              <a:spLocks noChangeArrowheads="1"/>
            </p:cNvSpPr>
            <p:nvPr/>
          </p:nvSpPr>
          <p:spPr bwMode="auto">
            <a:xfrm>
              <a:off x="2736" y="2172"/>
              <a:ext cx="1059" cy="465"/>
            </a:xfrm>
            <a:prstGeom prst="rect">
              <a:avLst/>
            </a:prstGeom>
            <a:solidFill>
              <a:srgbClr val="E3F7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350"/>
                <a:t>Credit Check Service</a:t>
              </a:r>
            </a:p>
          </p:txBody>
        </p:sp>
        <p:sp>
          <p:nvSpPr>
            <p:cNvPr id="39945" name="Text Box 13"/>
            <p:cNvSpPr txBox="1">
              <a:spLocks noChangeArrowheads="1"/>
            </p:cNvSpPr>
            <p:nvPr/>
          </p:nvSpPr>
          <p:spPr bwMode="auto">
            <a:xfrm>
              <a:off x="3862" y="2796"/>
              <a:ext cx="1011" cy="465"/>
            </a:xfrm>
            <a:prstGeom prst="rect">
              <a:avLst/>
            </a:prstGeom>
            <a:solidFill>
              <a:srgbClr val="FBEC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350"/>
                <a:t>Order entry Application</a:t>
              </a:r>
            </a:p>
          </p:txBody>
        </p:sp>
        <p:sp>
          <p:nvSpPr>
            <p:cNvPr id="39946" name="Text Box 18"/>
            <p:cNvSpPr txBox="1">
              <a:spLocks noChangeArrowheads="1"/>
            </p:cNvSpPr>
            <p:nvPr/>
          </p:nvSpPr>
          <p:spPr bwMode="auto">
            <a:xfrm>
              <a:off x="3888" y="1428"/>
              <a:ext cx="960" cy="640"/>
            </a:xfrm>
            <a:prstGeom prst="rect">
              <a:avLst/>
            </a:prstGeom>
            <a:solidFill>
              <a:srgbClr val="FBEC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68580" bIns="6858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350"/>
                <a:t>Add New Customer Service</a:t>
              </a:r>
            </a:p>
          </p:txBody>
        </p:sp>
        <p:sp>
          <p:nvSpPr>
            <p:cNvPr id="39947" name="Arc 19"/>
            <p:cNvSpPr>
              <a:spLocks/>
            </p:cNvSpPr>
            <p:nvPr/>
          </p:nvSpPr>
          <p:spPr bwMode="auto">
            <a:xfrm>
              <a:off x="2640" y="1800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9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948" name="Arc 20"/>
            <p:cNvSpPr>
              <a:spLocks/>
            </p:cNvSpPr>
            <p:nvPr/>
          </p:nvSpPr>
          <p:spPr bwMode="auto">
            <a:xfrm flipV="1">
              <a:off x="2640" y="2640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9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949" name="Arc 21"/>
            <p:cNvSpPr>
              <a:spLocks/>
            </p:cNvSpPr>
            <p:nvPr/>
          </p:nvSpPr>
          <p:spPr bwMode="auto">
            <a:xfrm flipH="1">
              <a:off x="3456" y="1800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9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950" name="Arc 22"/>
            <p:cNvSpPr>
              <a:spLocks/>
            </p:cNvSpPr>
            <p:nvPr/>
          </p:nvSpPr>
          <p:spPr bwMode="auto">
            <a:xfrm flipH="1" flipV="1">
              <a:off x="3456" y="2640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9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206861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228600"/>
            <a:ext cx="5844779" cy="685800"/>
          </a:xfrm>
        </p:spPr>
        <p:txBody>
          <a:bodyPr anchor="ctr"/>
          <a:lstStyle/>
          <a:p>
            <a:pPr eaLnBrk="1" hangingPunct="1"/>
            <a:r>
              <a:rPr lang="en-US" altLang="en-US"/>
              <a:t>Agile Methodologies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14500" y="1143000"/>
            <a:ext cx="57150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500"/>
              <a:t>Motivated by recognition of software development as fluid, unpredictable, and dynamic.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Three key principles: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Adaptive rather than predictive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Emphasize people rather than roles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Self-adaptive processes</a:t>
            </a:r>
          </a:p>
        </p:txBody>
      </p:sp>
      <p:sp>
        <p:nvSpPr>
          <p:cNvPr id="41988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057650" y="3200400"/>
            <a:ext cx="3429000" cy="14859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/>
              <a:t>The Agile Methodologies group argues that software development methodologies adapted from engineering generally do not fit with real-world software development.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23012847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228600"/>
            <a:ext cx="5844779" cy="685800"/>
          </a:xfrm>
        </p:spPr>
        <p:txBody>
          <a:bodyPr anchor="ctr"/>
          <a:lstStyle/>
          <a:p>
            <a:pPr eaLnBrk="1" hangingPunct="1"/>
            <a:r>
              <a:rPr lang="en-US" altLang="en-US"/>
              <a:t>The Agile Manifesto (1/2)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78914"/>
            <a:ext cx="2514600" cy="339783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 dirty="0"/>
              <a:t>The Manifesto for Agile Software Development signed by Ken Beck, Mike Beedle, Arie van </a:t>
            </a:r>
            <a:r>
              <a:rPr lang="en-US" altLang="en-US" sz="1500" dirty="0" err="1"/>
              <a:t>Bennekum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Alisair</a:t>
            </a:r>
            <a:r>
              <a:rPr lang="en-US" altLang="en-US" sz="1500" dirty="0"/>
              <a:t> Cockburn, Ward Cunningham, Martin Fowler, James </a:t>
            </a:r>
            <a:r>
              <a:rPr lang="en-US" altLang="en-US" sz="1500" dirty="0" err="1"/>
              <a:t>Grenning</a:t>
            </a:r>
            <a:r>
              <a:rPr lang="en-US" altLang="en-US" sz="1500" dirty="0"/>
              <a:t>, Jim Highsmith, Andrew Hunt, Ron Jeffries, Jon Kern, Brian </a:t>
            </a:r>
            <a:r>
              <a:rPr lang="en-US" altLang="en-US" sz="1500" dirty="0" err="1"/>
              <a:t>Marick</a:t>
            </a:r>
            <a:r>
              <a:rPr lang="en-US" altLang="en-US" sz="1500" dirty="0"/>
              <a:t>, Robert C. Marlin, Steve Mellor, Ken </a:t>
            </a:r>
            <a:r>
              <a:rPr lang="en-US" altLang="en-US" sz="1500" dirty="0" err="1"/>
              <a:t>Schwaber</a:t>
            </a:r>
            <a:r>
              <a:rPr lang="en-US" altLang="en-US" sz="1500" dirty="0"/>
              <a:t>, Jeff Sutherland, Dave Thomas (</a:t>
            </a:r>
            <a:r>
              <a:rPr lang="en-US" altLang="en-US" sz="1500" dirty="0">
                <a:hlinkClick r:id="rId3"/>
              </a:rPr>
              <a:t>www.agileAlliance.org</a:t>
            </a:r>
            <a:r>
              <a:rPr lang="en-US" altLang="en-US" sz="1500" dirty="0"/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5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500" dirty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2837895" y="1200150"/>
            <a:ext cx="5844779" cy="2514600"/>
          </a:xfrm>
          <a:solidFill>
            <a:srgbClr val="F8F1D8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 dirty="0"/>
              <a:t>Seventeen anarchists agree: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 dirty="0"/>
              <a:t>We are uncovering better ways of developing software by doing it and helping others do it.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 dirty="0"/>
              <a:t>Through this work we have come to value:</a:t>
            </a:r>
          </a:p>
          <a:p>
            <a:pPr marL="300038" lvl="1" eaLnBrk="1" hangingPunct="1">
              <a:lnSpc>
                <a:spcPct val="90000"/>
              </a:lnSpc>
            </a:pPr>
            <a:r>
              <a:rPr lang="en-US" altLang="en-US" sz="1500" dirty="0"/>
              <a:t>Individuals and interactions over processes and tools.</a:t>
            </a:r>
          </a:p>
          <a:p>
            <a:pPr marL="300038" lvl="1" eaLnBrk="1" hangingPunct="1">
              <a:lnSpc>
                <a:spcPct val="90000"/>
              </a:lnSpc>
            </a:pPr>
            <a:r>
              <a:rPr lang="en-US" altLang="en-US" sz="1500" dirty="0"/>
              <a:t>Working software over comprehensive documentation.</a:t>
            </a:r>
          </a:p>
          <a:p>
            <a:pPr marL="300038" lvl="1" eaLnBrk="1" hangingPunct="1">
              <a:lnSpc>
                <a:spcPct val="90000"/>
              </a:lnSpc>
            </a:pPr>
            <a:r>
              <a:rPr lang="en-US" altLang="en-US" sz="1500" dirty="0"/>
              <a:t>Customer collaboration over contract negotiation.</a:t>
            </a:r>
          </a:p>
          <a:p>
            <a:pPr marL="300038" lvl="1" eaLnBrk="1" hangingPunct="1">
              <a:lnSpc>
                <a:spcPct val="90000"/>
              </a:lnSpc>
            </a:pPr>
            <a:r>
              <a:rPr lang="en-US" altLang="en-US" sz="1500" dirty="0"/>
              <a:t>Responding to change over following a plan.</a:t>
            </a:r>
          </a:p>
          <a:p>
            <a:pPr marL="0" indent="0" eaLnBrk="1" hangingPunct="1">
              <a:lnSpc>
                <a:spcPct val="70000"/>
              </a:lnSpc>
              <a:spcBef>
                <a:spcPct val="20000"/>
              </a:spcBef>
              <a:buNone/>
            </a:pPr>
            <a:r>
              <a:rPr lang="en-US" altLang="en-US" sz="1500" dirty="0"/>
              <a:t>That is, while we value the items on the right, we value the items on the left more.</a:t>
            </a:r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5372100" y="4686301"/>
            <a:ext cx="19737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7811489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0250" y="171450"/>
            <a:ext cx="5844779" cy="6858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255" y="1135106"/>
            <a:ext cx="4636199" cy="2150269"/>
          </a:xfrm>
        </p:spPr>
        <p:txBody>
          <a:bodyPr/>
          <a:lstStyle/>
          <a:p>
            <a:pPr eaLnBrk="1" hangingPunct="1"/>
            <a:r>
              <a:rPr lang="en-US" altLang="en-US" dirty="0"/>
              <a:t>Information Systems Analysis and Design</a:t>
            </a:r>
          </a:p>
          <a:p>
            <a:pPr lvl="1" eaLnBrk="1" hangingPunct="1"/>
            <a:r>
              <a:rPr lang="en-US" altLang="en-US" dirty="0"/>
              <a:t>Complex organizational process</a:t>
            </a:r>
          </a:p>
          <a:p>
            <a:pPr eaLnBrk="1" hangingPunct="1"/>
            <a:r>
              <a:rPr lang="en-US" altLang="en-US" dirty="0"/>
              <a:t>The process is used to develop and maintain computer-based information systems</a:t>
            </a:r>
          </a:p>
          <a:p>
            <a:pPr lvl="1" eaLnBrk="1" hangingPunct="1"/>
            <a:r>
              <a:rPr lang="en-US" altLang="en-US" dirty="0"/>
              <a:t>Used by a team of business and systems professionals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4374960" y="3904281"/>
            <a:ext cx="45404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An organizational approach to systems analysis and design is driven by methodologies, techniques, and tools</a:t>
            </a:r>
          </a:p>
        </p:txBody>
      </p:sp>
      <p:grpSp>
        <p:nvGrpSpPr>
          <p:cNvPr id="9221" name="Group 18"/>
          <p:cNvGrpSpPr>
            <a:grpSpLocks/>
          </p:cNvGrpSpPr>
          <p:nvPr/>
        </p:nvGrpSpPr>
        <p:grpSpPr bwMode="auto">
          <a:xfrm>
            <a:off x="5105400" y="966523"/>
            <a:ext cx="3110746" cy="2462213"/>
            <a:chOff x="96" y="1152"/>
            <a:chExt cx="2903" cy="2068"/>
          </a:xfrm>
        </p:grpSpPr>
        <p:sp>
          <p:nvSpPr>
            <p:cNvPr id="9222" name="AutoShape 11"/>
            <p:cNvSpPr>
              <a:spLocks noChangeArrowheads="1"/>
            </p:cNvSpPr>
            <p:nvPr/>
          </p:nvSpPr>
          <p:spPr bwMode="auto">
            <a:xfrm>
              <a:off x="528" y="1191"/>
              <a:ext cx="2016" cy="1728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23" name="Oval 12"/>
            <p:cNvSpPr>
              <a:spLocks noChangeArrowheads="1"/>
            </p:cNvSpPr>
            <p:nvPr/>
          </p:nvSpPr>
          <p:spPr bwMode="auto">
            <a:xfrm>
              <a:off x="949" y="1872"/>
              <a:ext cx="1174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System Design</a:t>
              </a:r>
            </a:p>
          </p:txBody>
        </p:sp>
        <p:sp>
          <p:nvSpPr>
            <p:cNvPr id="9224" name="Oval 14"/>
            <p:cNvSpPr>
              <a:spLocks noChangeArrowheads="1"/>
            </p:cNvSpPr>
            <p:nvPr/>
          </p:nvSpPr>
          <p:spPr bwMode="auto">
            <a:xfrm rot="18964345">
              <a:off x="1440" y="2596"/>
              <a:ext cx="1559" cy="624"/>
            </a:xfrm>
            <a:prstGeom prst="ellipse">
              <a:avLst/>
            </a:prstGeom>
            <a:solidFill>
              <a:srgbClr val="D0EB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8" rIns="6858" anchor="ctr"/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Techniques</a:t>
              </a:r>
            </a:p>
          </p:txBody>
        </p:sp>
        <p:sp>
          <p:nvSpPr>
            <p:cNvPr id="9225" name="Oval 16"/>
            <p:cNvSpPr>
              <a:spLocks noChangeArrowheads="1"/>
            </p:cNvSpPr>
            <p:nvPr/>
          </p:nvSpPr>
          <p:spPr bwMode="auto">
            <a:xfrm>
              <a:off x="392" y="1152"/>
              <a:ext cx="2016" cy="624"/>
            </a:xfrm>
            <a:prstGeom prst="ellipse">
              <a:avLst/>
            </a:prstGeom>
            <a:solidFill>
              <a:srgbClr val="D0EB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8" rIns="6858" anchor="ctr"/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Methodologies</a:t>
              </a:r>
            </a:p>
          </p:txBody>
        </p:sp>
        <p:sp>
          <p:nvSpPr>
            <p:cNvPr id="9226" name="Oval 15"/>
            <p:cNvSpPr>
              <a:spLocks noChangeArrowheads="1"/>
            </p:cNvSpPr>
            <p:nvPr/>
          </p:nvSpPr>
          <p:spPr bwMode="auto">
            <a:xfrm rot="2369448">
              <a:off x="96" y="2592"/>
              <a:ext cx="1392" cy="624"/>
            </a:xfrm>
            <a:prstGeom prst="ellipse">
              <a:avLst/>
            </a:prstGeom>
            <a:solidFill>
              <a:srgbClr val="D0EB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8" rIns="6858" anchor="ctr"/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5643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ChangeArrowheads="1"/>
          </p:cNvSpPr>
          <p:nvPr/>
        </p:nvSpPr>
        <p:spPr bwMode="auto">
          <a:xfrm>
            <a:off x="1371600" y="2196704"/>
            <a:ext cx="21145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>
              <a:latin typeface="Arial" charset="0"/>
              <a:cs typeface="Arial" charset="0"/>
            </a:endParaRPr>
          </a:p>
        </p:txBody>
      </p:sp>
      <p:sp>
        <p:nvSpPr>
          <p:cNvPr id="4608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Agile Manifesto (2/2)</a:t>
            </a:r>
          </a:p>
        </p:txBody>
      </p:sp>
      <p:sp>
        <p:nvSpPr>
          <p:cNvPr id="4608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371600" y="895350"/>
            <a:ext cx="6515100" cy="3829050"/>
          </a:xfrm>
          <a:solidFill>
            <a:srgbClr val="F8F1D8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350" dirty="0"/>
              <a:t>We follow the following principles: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Our highest priority is to satisfy the customer through early and continuous delivery of valuable software.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Welcome changing requirements, even late in development. Agile process harness change for the customer’s competitive advantage.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Deliver working software frequently, from a couple of weeks to a couple of months, with a preference to the shorter timescale.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Business people and developers work together daily through the project.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Build projects around motivated individuals. Give them the environment and support they need, and trust them to get the job done.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The most efficient and effective method of converting information to and within a development team is face-to-face conversation.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Working software is the primary measure of progress.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Continuous attention to technical excellence and good design enhances agility.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Agile processes promote sustainable development.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The sponsors, developers, and users should be able to maintain a constant pace indefinitely.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Simplicity – the art of maximizing the amount of work not done – is essential.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The best architectures, requirements, and designs emerge from self-organizing teams.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1350" dirty="0"/>
              <a:t>At regular intervals, the team reflects on how to become more effective, then tunes and adjusts its behavior accordingly.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304493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33350"/>
            <a:ext cx="6419850" cy="5715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When to use Agile Methodologies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371600" y="1428750"/>
            <a:ext cx="6553200" cy="2857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If your project involves:</a:t>
            </a:r>
          </a:p>
          <a:p>
            <a:pPr marL="300038" lvl="1" eaLnBrk="1" hangingPunct="1"/>
            <a:r>
              <a:rPr lang="en-US" altLang="en-US" dirty="0"/>
              <a:t>Unpredictable or dynamic requirements</a:t>
            </a:r>
          </a:p>
          <a:p>
            <a:pPr marL="300038" lvl="1" eaLnBrk="1" hangingPunct="1"/>
            <a:r>
              <a:rPr lang="en-US" altLang="en-US" dirty="0"/>
              <a:t>Responsible and motivated developers</a:t>
            </a:r>
          </a:p>
          <a:p>
            <a:pPr marL="300038" lvl="1" eaLnBrk="1" hangingPunct="1"/>
            <a:r>
              <a:rPr lang="en-US" altLang="en-US" dirty="0"/>
              <a:t>Customers who understand the process and will get involved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53162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6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9057"/>
            <a:ext cx="6686550" cy="490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3770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eXtreme Programming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200150"/>
            <a:ext cx="7162798" cy="3354556"/>
          </a:xfrm>
        </p:spPr>
        <p:txBody>
          <a:bodyPr/>
          <a:lstStyle/>
          <a:p>
            <a:pPr eaLnBrk="1" hangingPunct="1"/>
            <a:r>
              <a:rPr lang="en-US" altLang="en-US" dirty="0"/>
              <a:t>Short, incremental development cycles</a:t>
            </a:r>
          </a:p>
          <a:p>
            <a:pPr eaLnBrk="1" hangingPunct="1"/>
            <a:r>
              <a:rPr lang="en-US" altLang="en-US" dirty="0"/>
              <a:t>Automated tests</a:t>
            </a:r>
          </a:p>
          <a:p>
            <a:pPr eaLnBrk="1" hangingPunct="1"/>
            <a:r>
              <a:rPr lang="en-US" altLang="en-US" dirty="0"/>
              <a:t>Two-person programming teams</a:t>
            </a:r>
          </a:p>
          <a:p>
            <a:pPr eaLnBrk="1" hangingPunct="1"/>
            <a:r>
              <a:rPr lang="en-US" altLang="en-US" dirty="0"/>
              <a:t>Coding and testing operate together</a:t>
            </a:r>
          </a:p>
          <a:p>
            <a:pPr eaLnBrk="1" hangingPunct="1"/>
            <a:r>
              <a:rPr lang="en-US" altLang="en-US" dirty="0"/>
              <a:t>Advantages:</a:t>
            </a:r>
          </a:p>
          <a:p>
            <a:pPr lvl="1" eaLnBrk="1" hangingPunct="1"/>
            <a:r>
              <a:rPr lang="en-US" altLang="en-US" dirty="0"/>
              <a:t>Communication between developers</a:t>
            </a:r>
          </a:p>
          <a:p>
            <a:pPr lvl="1" eaLnBrk="1" hangingPunct="1"/>
            <a:r>
              <a:rPr lang="en-US" altLang="en-US" dirty="0"/>
              <a:t>High level of productivity</a:t>
            </a:r>
          </a:p>
          <a:p>
            <a:pPr lvl="1" eaLnBrk="1" hangingPunct="1"/>
            <a:r>
              <a:rPr lang="en-US" altLang="en-US" dirty="0"/>
              <a:t>High-quality code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6804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09550"/>
            <a:ext cx="7848600" cy="490538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Object-Oriented Analysis and Design (OOAD)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352550"/>
            <a:ext cx="7010400" cy="2686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b="1" i="1" dirty="0"/>
              <a:t>OOAD</a:t>
            </a:r>
            <a:r>
              <a:rPr lang="en-US" altLang="en-US" dirty="0"/>
              <a:t> is based on objects rather than data or processes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b="1" dirty="0"/>
              <a:t>Object</a:t>
            </a:r>
            <a:r>
              <a:rPr lang="en-US" altLang="en-US" dirty="0"/>
              <a:t>: a structure encapsulating attributes and behaviors of a real-world entity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b="1" dirty="0"/>
              <a:t>Object class</a:t>
            </a:r>
            <a:r>
              <a:rPr lang="en-US" altLang="en-US" dirty="0"/>
              <a:t>: a logical grouping of objects sharing the same attributes and behaviors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b="1" dirty="0"/>
              <a:t>Inheritance</a:t>
            </a:r>
            <a:r>
              <a:rPr lang="en-US" altLang="en-US" dirty="0"/>
              <a:t>: hierarchical arrangement of classes enable subclasses to inherit properties of </a:t>
            </a:r>
            <a:r>
              <a:rPr lang="en-US" altLang="en-US" dirty="0" err="1"/>
              <a:t>superclasses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663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1922" y="209550"/>
            <a:ext cx="6723055" cy="490538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Rational Unified Process (RUP)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352550"/>
            <a:ext cx="6191250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An object-oriented systems development methodology</a:t>
            </a:r>
          </a:p>
          <a:p>
            <a:pPr eaLnBrk="1" hangingPunct="1"/>
            <a:r>
              <a:rPr lang="en-US" altLang="en-US" dirty="0"/>
              <a:t>RUP establishes four phase of development: inception, elaboration, construction, and transition.</a:t>
            </a:r>
          </a:p>
          <a:p>
            <a:pPr eaLnBrk="1" hangingPunct="1"/>
            <a:r>
              <a:rPr lang="en-US" altLang="en-US" dirty="0"/>
              <a:t>Each phase is organized into a number of separate iterations.</a:t>
            </a:r>
          </a:p>
        </p:txBody>
      </p:sp>
    </p:spTree>
    <p:extLst>
      <p:ext uri="{BB962C8B-B14F-4D97-AF65-F5344CB8AC3E}">
        <p14:creationId xmlns:p14="http://schemas.microsoft.com/office/powerpoint/2010/main" val="36776827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title"/>
          </p:nvPr>
        </p:nvSpPr>
        <p:spPr>
          <a:xfrm>
            <a:off x="1447800" y="237789"/>
            <a:ext cx="6838950" cy="4953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OOSAD-Based Development</a:t>
            </a:r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4975" y="1098322"/>
            <a:ext cx="8251823" cy="6634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phases of Object-Oriented Systems Analysis and Design (OOSAD) approach are:</a:t>
            </a:r>
          </a:p>
        </p:txBody>
      </p:sp>
      <p:grpSp>
        <p:nvGrpSpPr>
          <p:cNvPr id="58372" name="Group 17"/>
          <p:cNvGrpSpPr>
            <a:grpSpLocks/>
          </p:cNvGrpSpPr>
          <p:nvPr/>
        </p:nvGrpSpPr>
        <p:grpSpPr bwMode="auto">
          <a:xfrm>
            <a:off x="1447800" y="2057400"/>
            <a:ext cx="5581650" cy="2369344"/>
            <a:chOff x="528" y="2208"/>
            <a:chExt cx="3744" cy="1990"/>
          </a:xfrm>
        </p:grpSpPr>
        <p:sp>
          <p:nvSpPr>
            <p:cNvPr id="58373" name="Line 9"/>
            <p:cNvSpPr>
              <a:spLocks noChangeShapeType="1"/>
            </p:cNvSpPr>
            <p:nvPr/>
          </p:nvSpPr>
          <p:spPr bwMode="auto">
            <a:xfrm>
              <a:off x="528" y="2208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74" name="Line 10"/>
            <p:cNvSpPr>
              <a:spLocks noChangeShapeType="1"/>
            </p:cNvSpPr>
            <p:nvPr/>
          </p:nvSpPr>
          <p:spPr bwMode="auto">
            <a:xfrm>
              <a:off x="528" y="3840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75" name="Text Box 11"/>
            <p:cNvSpPr txBox="1">
              <a:spLocks noChangeArrowheads="1"/>
            </p:cNvSpPr>
            <p:nvPr/>
          </p:nvSpPr>
          <p:spPr bwMode="auto">
            <a:xfrm>
              <a:off x="3552" y="3888"/>
              <a:ext cx="7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</a:t>
              </a:r>
            </a:p>
          </p:txBody>
        </p:sp>
        <p:sp>
          <p:nvSpPr>
            <p:cNvPr id="58376" name="Text Box 12"/>
            <p:cNvSpPr txBox="1">
              <a:spLocks noChangeArrowheads="1"/>
            </p:cNvSpPr>
            <p:nvPr/>
          </p:nvSpPr>
          <p:spPr bwMode="auto">
            <a:xfrm>
              <a:off x="528" y="2208"/>
              <a:ext cx="864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Resource</a:t>
              </a:r>
            </a:p>
          </p:txBody>
        </p:sp>
        <p:sp>
          <p:nvSpPr>
            <p:cNvPr id="58377" name="Rectangle 13"/>
            <p:cNvSpPr>
              <a:spLocks noChangeArrowheads="1"/>
            </p:cNvSpPr>
            <p:nvPr/>
          </p:nvSpPr>
          <p:spPr bwMode="auto">
            <a:xfrm>
              <a:off x="528" y="3360"/>
              <a:ext cx="672" cy="480"/>
            </a:xfrm>
            <a:prstGeom prst="rect">
              <a:avLst/>
            </a:prstGeom>
            <a:solidFill>
              <a:srgbClr val="E3F7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Inception</a:t>
              </a:r>
            </a:p>
          </p:txBody>
        </p:sp>
        <p:sp>
          <p:nvSpPr>
            <p:cNvPr id="58378" name="Rectangle 14"/>
            <p:cNvSpPr>
              <a:spLocks noChangeArrowheads="1"/>
            </p:cNvSpPr>
            <p:nvPr/>
          </p:nvSpPr>
          <p:spPr bwMode="auto">
            <a:xfrm>
              <a:off x="1200" y="3168"/>
              <a:ext cx="816" cy="672"/>
            </a:xfrm>
            <a:prstGeom prst="rect">
              <a:avLst/>
            </a:prstGeom>
            <a:solidFill>
              <a:srgbClr val="B8EB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Elaboration</a:t>
              </a:r>
            </a:p>
          </p:txBody>
        </p:sp>
        <p:sp>
          <p:nvSpPr>
            <p:cNvPr id="58379" name="Rectangle 15"/>
            <p:cNvSpPr>
              <a:spLocks noChangeArrowheads="1"/>
            </p:cNvSpPr>
            <p:nvPr/>
          </p:nvSpPr>
          <p:spPr bwMode="auto">
            <a:xfrm>
              <a:off x="2016" y="2784"/>
              <a:ext cx="1440" cy="1056"/>
            </a:xfrm>
            <a:prstGeom prst="rect">
              <a:avLst/>
            </a:prstGeom>
            <a:solidFill>
              <a:srgbClr val="8CD38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Construction</a:t>
              </a:r>
            </a:p>
          </p:txBody>
        </p:sp>
        <p:sp>
          <p:nvSpPr>
            <p:cNvPr id="58380" name="Rectangle 16"/>
            <p:cNvSpPr>
              <a:spLocks noChangeArrowheads="1"/>
            </p:cNvSpPr>
            <p:nvPr/>
          </p:nvSpPr>
          <p:spPr bwMode="auto">
            <a:xfrm>
              <a:off x="3456" y="2976"/>
              <a:ext cx="672" cy="864"/>
            </a:xfrm>
            <a:prstGeom prst="rect">
              <a:avLst/>
            </a:prstGeom>
            <a:solidFill>
              <a:srgbClr val="7DB9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8903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44258" y="209550"/>
            <a:ext cx="7369173" cy="490538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Our Approach to Systems Development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52550"/>
            <a:ext cx="73152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The SDLC is an organizing and guiding  principle in this book.</a:t>
            </a:r>
          </a:p>
          <a:p>
            <a:pPr eaLnBrk="1" hangingPunct="1"/>
            <a:r>
              <a:rPr lang="en-US" altLang="en-US" dirty="0"/>
              <a:t>We may construct artificial boundaries or artificially separate activities and processes for learning purposes.</a:t>
            </a:r>
          </a:p>
          <a:p>
            <a:pPr eaLnBrk="1" hangingPunct="1"/>
            <a:r>
              <a:rPr lang="en-US" altLang="en-US" dirty="0"/>
              <a:t>Our intent is to help you understand all the pieces and how to assemble them.</a:t>
            </a:r>
          </a:p>
        </p:txBody>
      </p:sp>
    </p:spTree>
    <p:extLst>
      <p:ext uri="{BB962C8B-B14F-4D97-AF65-F5344CB8AC3E}">
        <p14:creationId xmlns:p14="http://schemas.microsoft.com/office/powerpoint/2010/main" val="320810667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333750"/>
            <a:ext cx="8305800" cy="533400"/>
          </a:xfrm>
        </p:spPr>
        <p:txBody>
          <a:bodyPr/>
          <a:lstStyle/>
          <a:p>
            <a:pPr marL="2452688" indent="-2452688"/>
            <a:r>
              <a:rPr lang="en-US" dirty="0"/>
              <a:t>Chapter 15 – System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398603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238999" cy="490538"/>
          </a:xfrm>
        </p:spPr>
        <p:txBody>
          <a:bodyPr anchor="ctr"/>
          <a:lstStyle/>
          <a:p>
            <a:pPr eaLnBrk="1" hangingPunct="1"/>
            <a:r>
              <a:rPr lang="en-US" altLang="en-US" sz="2000" dirty="0"/>
              <a:t>A Modern Approach to Systems Analysis and Design: </a:t>
            </a:r>
            <a:br>
              <a:rPr lang="en-US" altLang="en-US" sz="2100" dirty="0"/>
            </a:br>
            <a:r>
              <a:rPr lang="en-US" altLang="en-US" dirty="0"/>
              <a:t>History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028700"/>
            <a:ext cx="7315200" cy="3086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1950s: focus on efficient automation of existing processes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1960s: advent of 3GL, faster and more reliable computers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1970s: system development becomes more like an engineering discipline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1980s: major breakthrough with 4GL, CASE (Computer Aided Software Engineering) tools, object oriented methods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1990s: focus on system integration, GUI  (Graphical User Interface) applications, client/server platforms, Internet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The new century: Web application development, wireless PDAs (Personal Digital Assistant), component-based applications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240631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133350"/>
            <a:ext cx="6723055" cy="490538"/>
          </a:xfrm>
        </p:spPr>
        <p:txBody>
          <a:bodyPr anchor="ctr"/>
          <a:lstStyle/>
          <a:p>
            <a:pPr eaLnBrk="1" hangingPunct="1"/>
            <a:r>
              <a:rPr lang="en-US" altLang="en-US" sz="2000" dirty="0"/>
              <a:t>A Modern Approach to Systems Analysis and Design: </a:t>
            </a:r>
            <a:r>
              <a:rPr lang="en-US" altLang="en-US" dirty="0"/>
              <a:t>Directions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28750"/>
            <a:ext cx="7180255" cy="2514600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 Software</a:t>
            </a:r>
          </a:p>
          <a:p>
            <a:pPr lvl="1" eaLnBrk="1" hangingPunct="1"/>
            <a:r>
              <a:rPr lang="en-US" altLang="en-US" dirty="0"/>
              <a:t>Computer software designed to support organizational functions or processes</a:t>
            </a:r>
          </a:p>
          <a:p>
            <a:pPr eaLnBrk="1" hangingPunct="1"/>
            <a:r>
              <a:rPr lang="en-US" altLang="en-US" dirty="0"/>
              <a:t>Systems Analyst</a:t>
            </a:r>
          </a:p>
          <a:p>
            <a:pPr lvl="1" eaLnBrk="1" hangingPunct="1"/>
            <a:r>
              <a:rPr lang="en-US" altLang="en-US" dirty="0"/>
              <a:t>Organizational role most responsible for analysis and design of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10370480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Developing Information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657350"/>
            <a:ext cx="6096000" cy="2438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i="1" dirty="0"/>
              <a:t>System Development Methodology</a:t>
            </a:r>
            <a:r>
              <a:rPr lang="en-US" altLang="en-US" dirty="0"/>
              <a:t> is a standard process followed in an organization to conduct all the steps necessary to analyze, design, implement, and maintain information systems.</a:t>
            </a:r>
          </a:p>
        </p:txBody>
      </p:sp>
    </p:spTree>
    <p:extLst>
      <p:ext uri="{BB962C8B-B14F-4D97-AF65-F5344CB8AC3E}">
        <p14:creationId xmlns:p14="http://schemas.microsoft.com/office/powerpoint/2010/main" val="4533898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93827" y="285750"/>
            <a:ext cx="7521573" cy="490538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Systems Development Life Cycle (SDLC)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352550"/>
            <a:ext cx="6096000" cy="2438400"/>
          </a:xfrm>
        </p:spPr>
        <p:txBody>
          <a:bodyPr/>
          <a:lstStyle/>
          <a:p>
            <a:pPr eaLnBrk="1" hangingPunct="1"/>
            <a:r>
              <a:rPr lang="en-US" altLang="en-US" dirty="0"/>
              <a:t>Traditional methodology used to develop, maintain, and replace information systems.</a:t>
            </a:r>
          </a:p>
          <a:p>
            <a:pPr eaLnBrk="1" hangingPunct="1"/>
            <a:r>
              <a:rPr lang="en-US" altLang="en-US" dirty="0"/>
              <a:t>Phases in SDLC are:</a:t>
            </a:r>
          </a:p>
          <a:p>
            <a:pPr lvl="1" eaLnBrk="1" hangingPunct="1"/>
            <a:r>
              <a:rPr lang="en-US" altLang="en-US" dirty="0"/>
              <a:t>Planning</a:t>
            </a:r>
          </a:p>
          <a:p>
            <a:pPr lvl="1" eaLnBrk="1" hangingPunct="1"/>
            <a:r>
              <a:rPr lang="en-US" altLang="en-US" dirty="0"/>
              <a:t>Analysis</a:t>
            </a:r>
          </a:p>
          <a:p>
            <a:pPr lvl="1" eaLnBrk="1" hangingPunct="1"/>
            <a:r>
              <a:rPr lang="en-US" altLang="en-US" dirty="0"/>
              <a:t>Design</a:t>
            </a:r>
          </a:p>
          <a:p>
            <a:pPr lvl="1" eaLnBrk="1" hangingPunct="1"/>
            <a:r>
              <a:rPr lang="en-US" altLang="en-US" dirty="0"/>
              <a:t>Implementation</a:t>
            </a:r>
          </a:p>
          <a:p>
            <a:pPr lvl="1" eaLnBrk="1" hangingPunct="1"/>
            <a:r>
              <a:rPr lang="en-US" altLang="en-US" dirty="0"/>
              <a:t>Maintenance</a:t>
            </a:r>
          </a:p>
          <a:p>
            <a:pPr lvl="1" eaLnBrk="1" hangingPunct="1"/>
            <a:r>
              <a:rPr lang="en-US" altLang="en-US" dirty="0"/>
              <a:t>Obsolescence </a:t>
            </a:r>
          </a:p>
        </p:txBody>
      </p:sp>
    </p:spTree>
    <p:extLst>
      <p:ext uri="{BB962C8B-B14F-4D97-AF65-F5344CB8AC3E}">
        <p14:creationId xmlns:p14="http://schemas.microsoft.com/office/powerpoint/2010/main" val="6186568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393827" y="285750"/>
            <a:ext cx="7445373" cy="490538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Standard and Evolutionary Views of SDLC</a:t>
            </a:r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4800601" y="903307"/>
            <a:ext cx="40385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  <a:cs typeface="Arial" charset="0"/>
              </a:rPr>
              <a:t>Evolutionary model. Every new spiral is launched as a “Obsolescence” phase of the previous implementation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469397" y="1073160"/>
            <a:ext cx="3874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  <a:cs typeface="Arial" charset="0"/>
              </a:rPr>
              <a:t>The systems development life cycle:</a:t>
            </a:r>
          </a:p>
        </p:txBody>
      </p:sp>
      <p:grpSp>
        <p:nvGrpSpPr>
          <p:cNvPr id="19462" name="Group 59"/>
          <p:cNvGrpSpPr>
            <a:grpSpLocks/>
          </p:cNvGrpSpPr>
          <p:nvPr/>
        </p:nvGrpSpPr>
        <p:grpSpPr bwMode="auto">
          <a:xfrm>
            <a:off x="542996" y="1826637"/>
            <a:ext cx="3782827" cy="2405063"/>
            <a:chOff x="90" y="1248"/>
            <a:chExt cx="2646" cy="2020"/>
          </a:xfrm>
        </p:grpSpPr>
        <p:sp>
          <p:nvSpPr>
            <p:cNvPr id="19464" name="Text Box 10"/>
            <p:cNvSpPr txBox="1">
              <a:spLocks noChangeArrowheads="1"/>
            </p:cNvSpPr>
            <p:nvPr/>
          </p:nvSpPr>
          <p:spPr bwMode="auto">
            <a:xfrm>
              <a:off x="1069" y="1248"/>
              <a:ext cx="78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Planning</a:t>
              </a:r>
            </a:p>
          </p:txBody>
        </p:sp>
        <p:sp>
          <p:nvSpPr>
            <p:cNvPr id="19465" name="Text Box 11"/>
            <p:cNvSpPr txBox="1">
              <a:spLocks noChangeArrowheads="1"/>
            </p:cNvSpPr>
            <p:nvPr/>
          </p:nvSpPr>
          <p:spPr bwMode="auto">
            <a:xfrm>
              <a:off x="90" y="2628"/>
              <a:ext cx="1254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Implementation</a:t>
              </a:r>
            </a:p>
          </p:txBody>
        </p:sp>
        <p:sp>
          <p:nvSpPr>
            <p:cNvPr id="19466" name="Text Box 12"/>
            <p:cNvSpPr txBox="1">
              <a:spLocks noChangeArrowheads="1"/>
            </p:cNvSpPr>
            <p:nvPr/>
          </p:nvSpPr>
          <p:spPr bwMode="auto">
            <a:xfrm>
              <a:off x="142" y="1867"/>
              <a:ext cx="1154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Maintenance</a:t>
              </a:r>
            </a:p>
          </p:txBody>
        </p:sp>
        <p:sp>
          <p:nvSpPr>
            <p:cNvPr id="19467" name="Text Box 13"/>
            <p:cNvSpPr txBox="1">
              <a:spLocks noChangeArrowheads="1"/>
            </p:cNvSpPr>
            <p:nvPr/>
          </p:nvSpPr>
          <p:spPr bwMode="auto">
            <a:xfrm>
              <a:off x="1949" y="1867"/>
              <a:ext cx="78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Analysis</a:t>
              </a:r>
            </a:p>
          </p:txBody>
        </p:sp>
        <p:sp>
          <p:nvSpPr>
            <p:cNvPr id="19468" name="Text Box 16"/>
            <p:cNvSpPr txBox="1">
              <a:spLocks noChangeArrowheads="1"/>
            </p:cNvSpPr>
            <p:nvPr/>
          </p:nvSpPr>
          <p:spPr bwMode="auto">
            <a:xfrm>
              <a:off x="1763" y="2628"/>
              <a:ext cx="741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02870" bIns="102870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Design</a:t>
              </a:r>
            </a:p>
          </p:txBody>
        </p:sp>
        <p:sp>
          <p:nvSpPr>
            <p:cNvPr id="19469" name="Line 17"/>
            <p:cNvSpPr>
              <a:spLocks noChangeShapeType="1"/>
            </p:cNvSpPr>
            <p:nvPr/>
          </p:nvSpPr>
          <p:spPr bwMode="auto">
            <a:xfrm flipH="1">
              <a:off x="2134" y="2200"/>
              <a:ext cx="231" cy="4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70" name="Line 18"/>
            <p:cNvSpPr>
              <a:spLocks noChangeShapeType="1"/>
            </p:cNvSpPr>
            <p:nvPr/>
          </p:nvSpPr>
          <p:spPr bwMode="auto">
            <a:xfrm flipH="1" flipV="1">
              <a:off x="652" y="2200"/>
              <a:ext cx="185" cy="4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71" name="Line 19"/>
            <p:cNvSpPr>
              <a:spLocks noChangeShapeType="1"/>
            </p:cNvSpPr>
            <p:nvPr/>
          </p:nvSpPr>
          <p:spPr bwMode="auto">
            <a:xfrm>
              <a:off x="1856" y="1391"/>
              <a:ext cx="509" cy="4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72" name="Line 20"/>
            <p:cNvSpPr>
              <a:spLocks noChangeShapeType="1"/>
            </p:cNvSpPr>
            <p:nvPr/>
          </p:nvSpPr>
          <p:spPr bwMode="auto">
            <a:xfrm flipV="1">
              <a:off x="652" y="1438"/>
              <a:ext cx="417" cy="4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73" name="Line 21"/>
            <p:cNvSpPr>
              <a:spLocks noChangeShapeType="1"/>
            </p:cNvSpPr>
            <p:nvPr/>
          </p:nvSpPr>
          <p:spPr bwMode="auto">
            <a:xfrm flipH="1" flipV="1">
              <a:off x="1344" y="2808"/>
              <a:ext cx="41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7C1D27-9BE4-5146-8281-473AD59E75E4}"/>
              </a:ext>
            </a:extLst>
          </p:cNvPr>
          <p:cNvGrpSpPr/>
          <p:nvPr/>
        </p:nvGrpSpPr>
        <p:grpSpPr>
          <a:xfrm>
            <a:off x="4735117" y="2109517"/>
            <a:ext cx="4155281" cy="2703910"/>
            <a:chOff x="4735117" y="2109517"/>
            <a:chExt cx="4155281" cy="2703910"/>
          </a:xfrm>
        </p:grpSpPr>
        <p:sp>
          <p:nvSpPr>
            <p:cNvPr id="19474" name="Text Box 24"/>
            <p:cNvSpPr txBox="1">
              <a:spLocks noChangeArrowheads="1"/>
            </p:cNvSpPr>
            <p:nvPr/>
          </p:nvSpPr>
          <p:spPr bwMode="auto">
            <a:xfrm>
              <a:off x="5036345" y="3652567"/>
              <a:ext cx="1232297" cy="36909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Planning</a:t>
              </a:r>
            </a:p>
          </p:txBody>
        </p:sp>
        <p:sp>
          <p:nvSpPr>
            <p:cNvPr id="19475" name="Text Box 25"/>
            <p:cNvSpPr txBox="1">
              <a:spLocks noChangeArrowheads="1"/>
            </p:cNvSpPr>
            <p:nvPr/>
          </p:nvSpPr>
          <p:spPr bwMode="auto">
            <a:xfrm>
              <a:off x="6782992" y="2109517"/>
              <a:ext cx="1428750" cy="6465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Implementation</a:t>
              </a:r>
            </a:p>
          </p:txBody>
        </p:sp>
        <p:sp>
          <p:nvSpPr>
            <p:cNvPr id="19476" name="Text Box 27"/>
            <p:cNvSpPr txBox="1">
              <a:spLocks noChangeArrowheads="1"/>
            </p:cNvSpPr>
            <p:nvPr/>
          </p:nvSpPr>
          <p:spPr bwMode="auto">
            <a:xfrm>
              <a:off x="4735117" y="2909617"/>
              <a:ext cx="1076325" cy="36909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Analysis</a:t>
              </a:r>
            </a:p>
          </p:txBody>
        </p:sp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5468542" y="2109517"/>
              <a:ext cx="914400" cy="36909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Design</a:t>
              </a:r>
            </a:p>
          </p:txBody>
        </p:sp>
        <p:sp>
          <p:nvSpPr>
            <p:cNvPr id="19478" name="Text Box 35"/>
            <p:cNvSpPr txBox="1">
              <a:spLocks noChangeArrowheads="1"/>
            </p:cNvSpPr>
            <p:nvPr/>
          </p:nvSpPr>
          <p:spPr bwMode="auto">
            <a:xfrm>
              <a:off x="7354492" y="2395267"/>
              <a:ext cx="1314450" cy="646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hlink"/>
                  </a:solidFill>
                  <a:latin typeface="+mn-lt"/>
                </a:rPr>
                <a:t>“Go / No Go” Axis</a:t>
              </a:r>
            </a:p>
          </p:txBody>
        </p:sp>
        <p:sp>
          <p:nvSpPr>
            <p:cNvPr id="19479" name="Text Box 36"/>
            <p:cNvSpPr txBox="1">
              <a:spLocks noChangeArrowheads="1"/>
            </p:cNvSpPr>
            <p:nvPr/>
          </p:nvSpPr>
          <p:spPr bwMode="auto">
            <a:xfrm>
              <a:off x="5754292" y="4166917"/>
              <a:ext cx="2343150" cy="646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66FF"/>
                  </a:solidFill>
                  <a:latin typeface="+mn-lt"/>
                </a:rPr>
                <a:t>Obsolescence Decision</a:t>
              </a:r>
            </a:p>
          </p:txBody>
        </p:sp>
        <p:grpSp>
          <p:nvGrpSpPr>
            <p:cNvPr id="19480" name="Group 44"/>
            <p:cNvGrpSpPr>
              <a:grpSpLocks/>
            </p:cNvGrpSpPr>
            <p:nvPr/>
          </p:nvGrpSpPr>
          <p:grpSpPr bwMode="auto">
            <a:xfrm>
              <a:off x="5754292" y="2223817"/>
              <a:ext cx="1771650" cy="1943100"/>
              <a:chOff x="3312" y="2016"/>
              <a:chExt cx="1488" cy="1632"/>
            </a:xfrm>
          </p:grpSpPr>
          <p:sp>
            <p:nvSpPr>
              <p:cNvPr id="19506" name="Line 38"/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72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07" name="Line 39"/>
              <p:cNvSpPr>
                <a:spLocks noChangeShapeType="1"/>
              </p:cNvSpPr>
              <p:nvPr/>
            </p:nvSpPr>
            <p:spPr bwMode="auto">
              <a:xfrm>
                <a:off x="4032" y="2016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08" name="Line 40"/>
              <p:cNvSpPr>
                <a:spLocks noChangeShapeType="1"/>
              </p:cNvSpPr>
              <p:nvPr/>
            </p:nvSpPr>
            <p:spPr bwMode="auto">
              <a:xfrm flipH="1">
                <a:off x="4752" y="2400"/>
                <a:ext cx="4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09" name="Line 41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10" name="Line 42"/>
              <p:cNvSpPr>
                <a:spLocks noChangeShapeType="1"/>
              </p:cNvSpPr>
              <p:nvPr/>
            </p:nvSpPr>
            <p:spPr bwMode="auto">
              <a:xfrm flipH="1" flipV="1">
                <a:off x="3360" y="3024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11" name="Line 43"/>
              <p:cNvSpPr>
                <a:spLocks noChangeShapeType="1"/>
              </p:cNvSpPr>
              <p:nvPr/>
            </p:nvSpPr>
            <p:spPr bwMode="auto">
              <a:xfrm flipH="1" flipV="1">
                <a:off x="3312" y="2352"/>
                <a:ext cx="4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9481" name="Group 45"/>
            <p:cNvGrpSpPr>
              <a:grpSpLocks/>
            </p:cNvGrpSpPr>
            <p:nvPr/>
          </p:nvGrpSpPr>
          <p:grpSpPr bwMode="auto">
            <a:xfrm>
              <a:off x="5911455" y="2388123"/>
              <a:ext cx="1485900" cy="1543050"/>
              <a:chOff x="3312" y="2016"/>
              <a:chExt cx="1488" cy="1632"/>
            </a:xfrm>
          </p:grpSpPr>
          <p:sp>
            <p:nvSpPr>
              <p:cNvPr id="19500" name="Line 46"/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72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01" name="Line 47"/>
              <p:cNvSpPr>
                <a:spLocks noChangeShapeType="1"/>
              </p:cNvSpPr>
              <p:nvPr/>
            </p:nvSpPr>
            <p:spPr bwMode="auto">
              <a:xfrm>
                <a:off x="4032" y="2016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02" name="Line 48"/>
              <p:cNvSpPr>
                <a:spLocks noChangeShapeType="1"/>
              </p:cNvSpPr>
              <p:nvPr/>
            </p:nvSpPr>
            <p:spPr bwMode="auto">
              <a:xfrm flipH="1">
                <a:off x="4752" y="2400"/>
                <a:ext cx="4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03" name="Line 49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04" name="Line 50"/>
              <p:cNvSpPr>
                <a:spLocks noChangeShapeType="1"/>
              </p:cNvSpPr>
              <p:nvPr/>
            </p:nvSpPr>
            <p:spPr bwMode="auto">
              <a:xfrm flipH="1" flipV="1">
                <a:off x="3360" y="3024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505" name="Line 51"/>
              <p:cNvSpPr>
                <a:spLocks noChangeShapeType="1"/>
              </p:cNvSpPr>
              <p:nvPr/>
            </p:nvSpPr>
            <p:spPr bwMode="auto">
              <a:xfrm flipH="1" flipV="1">
                <a:off x="3312" y="2352"/>
                <a:ext cx="4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9482" name="Group 52"/>
            <p:cNvGrpSpPr>
              <a:grpSpLocks/>
            </p:cNvGrpSpPr>
            <p:nvPr/>
          </p:nvGrpSpPr>
          <p:grpSpPr bwMode="auto">
            <a:xfrm>
              <a:off x="6097192" y="2566717"/>
              <a:ext cx="1107281" cy="1178719"/>
              <a:chOff x="3312" y="2016"/>
              <a:chExt cx="1488" cy="1632"/>
            </a:xfrm>
          </p:grpSpPr>
          <p:sp>
            <p:nvSpPr>
              <p:cNvPr id="19494" name="Line 53"/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72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495" name="Line 54"/>
              <p:cNvSpPr>
                <a:spLocks noChangeShapeType="1"/>
              </p:cNvSpPr>
              <p:nvPr/>
            </p:nvSpPr>
            <p:spPr bwMode="auto">
              <a:xfrm>
                <a:off x="4032" y="2016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496" name="Line 55"/>
              <p:cNvSpPr>
                <a:spLocks noChangeShapeType="1"/>
              </p:cNvSpPr>
              <p:nvPr/>
            </p:nvSpPr>
            <p:spPr bwMode="auto">
              <a:xfrm flipH="1">
                <a:off x="4752" y="2400"/>
                <a:ext cx="4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497" name="Line 56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498" name="Line 57"/>
              <p:cNvSpPr>
                <a:spLocks noChangeShapeType="1"/>
              </p:cNvSpPr>
              <p:nvPr/>
            </p:nvSpPr>
            <p:spPr bwMode="auto">
              <a:xfrm flipH="1" flipV="1">
                <a:off x="3360" y="3024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499" name="Line 58"/>
              <p:cNvSpPr>
                <a:spLocks noChangeShapeType="1"/>
              </p:cNvSpPr>
              <p:nvPr/>
            </p:nvSpPr>
            <p:spPr bwMode="auto">
              <a:xfrm flipH="1" flipV="1">
                <a:off x="3312" y="2352"/>
                <a:ext cx="4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9483" name="Line 60"/>
            <p:cNvSpPr>
              <a:spLocks noChangeShapeType="1"/>
            </p:cNvSpPr>
            <p:nvPr/>
          </p:nvSpPr>
          <p:spPr bwMode="auto">
            <a:xfrm flipV="1">
              <a:off x="6325792" y="2738167"/>
              <a:ext cx="28575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84" name="Line 61"/>
            <p:cNvSpPr>
              <a:spLocks noChangeShapeType="1"/>
            </p:cNvSpPr>
            <p:nvPr/>
          </p:nvSpPr>
          <p:spPr bwMode="auto">
            <a:xfrm>
              <a:off x="6611542" y="2738167"/>
              <a:ext cx="426244" cy="290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85" name="Line 62"/>
            <p:cNvSpPr>
              <a:spLocks noChangeShapeType="1"/>
            </p:cNvSpPr>
            <p:nvPr/>
          </p:nvSpPr>
          <p:spPr bwMode="auto">
            <a:xfrm flipH="1">
              <a:off x="7011592" y="3023917"/>
              <a:ext cx="22622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86" name="Line 63"/>
            <p:cNvSpPr>
              <a:spLocks noChangeShapeType="1"/>
            </p:cNvSpPr>
            <p:nvPr/>
          </p:nvSpPr>
          <p:spPr bwMode="auto">
            <a:xfrm flipV="1">
              <a:off x="6668692" y="3366817"/>
              <a:ext cx="342900" cy="255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87" name="Line 64"/>
            <p:cNvSpPr>
              <a:spLocks noChangeShapeType="1"/>
            </p:cNvSpPr>
            <p:nvPr/>
          </p:nvSpPr>
          <p:spPr bwMode="auto">
            <a:xfrm flipH="1" flipV="1">
              <a:off x="6347223" y="3202511"/>
              <a:ext cx="346472" cy="198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88" name="Line 65"/>
            <p:cNvSpPr>
              <a:spLocks noChangeShapeType="1"/>
            </p:cNvSpPr>
            <p:nvPr/>
          </p:nvSpPr>
          <p:spPr bwMode="auto">
            <a:xfrm flipH="1" flipV="1">
              <a:off x="6325792" y="2909617"/>
              <a:ext cx="22622" cy="308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89" name="Line 66"/>
            <p:cNvSpPr>
              <a:spLocks noChangeShapeType="1"/>
            </p:cNvSpPr>
            <p:nvPr/>
          </p:nvSpPr>
          <p:spPr bwMode="auto">
            <a:xfrm>
              <a:off x="6668692" y="3081067"/>
              <a:ext cx="0" cy="108585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90" name="Line 67"/>
            <p:cNvSpPr>
              <a:spLocks noChangeShapeType="1"/>
            </p:cNvSpPr>
            <p:nvPr/>
          </p:nvSpPr>
          <p:spPr bwMode="auto">
            <a:xfrm flipV="1">
              <a:off x="5811442" y="2681017"/>
              <a:ext cx="1714500" cy="7429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91" name="Line 68"/>
            <p:cNvSpPr>
              <a:spLocks noChangeShapeType="1"/>
            </p:cNvSpPr>
            <p:nvPr/>
          </p:nvSpPr>
          <p:spPr bwMode="auto">
            <a:xfrm>
              <a:off x="6611542" y="2223817"/>
              <a:ext cx="57150" cy="857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92" name="Line 69"/>
            <p:cNvSpPr>
              <a:spLocks noChangeShapeType="1"/>
            </p:cNvSpPr>
            <p:nvPr/>
          </p:nvSpPr>
          <p:spPr bwMode="auto">
            <a:xfrm flipH="1" flipV="1">
              <a:off x="5754292" y="2623867"/>
              <a:ext cx="914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93" name="Freeform 74"/>
            <p:cNvSpPr>
              <a:spLocks/>
            </p:cNvSpPr>
            <p:nvPr/>
          </p:nvSpPr>
          <p:spPr bwMode="auto">
            <a:xfrm>
              <a:off x="6057901" y="2623867"/>
              <a:ext cx="400050" cy="342900"/>
            </a:xfrm>
            <a:custGeom>
              <a:avLst/>
              <a:gdLst>
                <a:gd name="T0" fmla="*/ 0 w 336"/>
                <a:gd name="T1" fmla="*/ 288 h 288"/>
                <a:gd name="T2" fmla="*/ 48 w 336"/>
                <a:gd name="T3" fmla="*/ 144 h 288"/>
                <a:gd name="T4" fmla="*/ 192 w 336"/>
                <a:gd name="T5" fmla="*/ 48 h 288"/>
                <a:gd name="T6" fmla="*/ 336 w 336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88"/>
                <a:gd name="T14" fmla="*/ 336 w 33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88">
                  <a:moveTo>
                    <a:pt x="0" y="288"/>
                  </a:moveTo>
                  <a:cubicBezTo>
                    <a:pt x="8" y="236"/>
                    <a:pt x="16" y="184"/>
                    <a:pt x="48" y="144"/>
                  </a:cubicBezTo>
                  <a:cubicBezTo>
                    <a:pt x="80" y="104"/>
                    <a:pt x="144" y="72"/>
                    <a:pt x="192" y="48"/>
                  </a:cubicBezTo>
                  <a:cubicBezTo>
                    <a:pt x="240" y="24"/>
                    <a:pt x="288" y="12"/>
                    <a:pt x="336" y="0"/>
                  </a:cubicBezTo>
                </a:path>
              </a:pathLst>
            </a:cu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63" name="Text Box 26"/>
            <p:cNvSpPr txBox="1">
              <a:spLocks noChangeArrowheads="1"/>
            </p:cNvSpPr>
            <p:nvPr/>
          </p:nvSpPr>
          <p:spPr bwMode="auto">
            <a:xfrm>
              <a:off x="7399888" y="3276806"/>
              <a:ext cx="1490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3672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1" y="154781"/>
            <a:ext cx="5486400" cy="490538"/>
          </a:xfrm>
        </p:spPr>
        <p:txBody>
          <a:bodyPr anchor="ctr"/>
          <a:lstStyle/>
          <a:p>
            <a:pPr eaLnBrk="1" hangingPunct="1"/>
            <a:r>
              <a:rPr lang="en-US" altLang="en-US" sz="1800" dirty="0"/>
              <a:t>Systems Development Life Cycle (SDLC):</a:t>
            </a:r>
            <a:br>
              <a:rPr lang="en-US" altLang="en-US" sz="2100" dirty="0"/>
            </a:br>
            <a:r>
              <a:rPr lang="en-US" altLang="en-US" dirty="0"/>
              <a:t>Description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95350"/>
            <a:ext cx="8458199" cy="3771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Planning</a:t>
            </a:r>
            <a:r>
              <a:rPr lang="en-US" altLang="en-US" sz="1900" dirty="0"/>
              <a:t> – an organization’s total information system needs are identified, analyzed, prioritized, and arranged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Analysis</a:t>
            </a:r>
            <a:r>
              <a:rPr lang="en-US" altLang="en-US" sz="1900" dirty="0"/>
              <a:t> – system requirements are studied and structured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Design</a:t>
            </a:r>
            <a:r>
              <a:rPr lang="en-US" altLang="en-US" sz="1900" dirty="0"/>
              <a:t> – a description of the recommended solution is converted into logical and then physical system specifications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b="1" dirty="0"/>
              <a:t>Logical design</a:t>
            </a:r>
            <a:r>
              <a:rPr lang="en-US" altLang="en-US" sz="1900" dirty="0"/>
              <a:t> – all functional features of the system chosen for development in analysis are described independently of any computer platform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b="1" dirty="0"/>
              <a:t>Physical design</a:t>
            </a:r>
            <a:r>
              <a:rPr lang="en-US" altLang="en-US" sz="1900" dirty="0"/>
              <a:t> – the logical specifications of the system from logical design are transformed into the technology-specific details from which all programming and system construction can be accomplished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Implementation</a:t>
            </a:r>
            <a:r>
              <a:rPr lang="en-US" altLang="en-US" sz="1900" dirty="0"/>
              <a:t> – the information system is coded, tested, installed and supported in the organization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Maintenance</a:t>
            </a:r>
            <a:r>
              <a:rPr lang="en-US" altLang="en-US" sz="1900" dirty="0"/>
              <a:t> – an information system is systematically repaired and improved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Obsolescence</a:t>
            </a:r>
            <a:r>
              <a:rPr lang="en-US" altLang="en-US" sz="1900" dirty="0"/>
              <a:t> – as the system becomes obsolete it must be replaced with the next generation one.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423814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5750"/>
            <a:ext cx="6800850" cy="456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277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dbl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13186</TotalTime>
  <Words>1525</Words>
  <Application>Microsoft Office PowerPoint</Application>
  <PresentationFormat>On-screen Show (16:9)</PresentationFormat>
  <Paragraphs>239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Tahoma</vt:lpstr>
      <vt:lpstr>Wingdings</vt:lpstr>
      <vt:lpstr>Blends</vt:lpstr>
      <vt:lpstr>Chapter 15 – System Development Life Cycle</vt:lpstr>
      <vt:lpstr>Introduction</vt:lpstr>
      <vt:lpstr>A Modern Approach to Systems Analysis and Design:  History</vt:lpstr>
      <vt:lpstr>A Modern Approach to Systems Analysis and Design: Directions</vt:lpstr>
      <vt:lpstr>Developing Information Systems</vt:lpstr>
      <vt:lpstr>Systems Development Life Cycle (SDLC)</vt:lpstr>
      <vt:lpstr>Standard and Evolutionary Views of SDLC</vt:lpstr>
      <vt:lpstr>Systems Development Life Cycle (SDLC): Description</vt:lpstr>
      <vt:lpstr>PowerPoint Presentation</vt:lpstr>
      <vt:lpstr>The Heart of the Systems Development Process</vt:lpstr>
      <vt:lpstr>Traditional Waterfall SDLC</vt:lpstr>
      <vt:lpstr>Different Approaches to Improving Development</vt:lpstr>
      <vt:lpstr>Computer-Aided Software Engineering (CASE) Tools</vt:lpstr>
      <vt:lpstr>CASE Tools</vt:lpstr>
      <vt:lpstr>CASE Tools (Cont.)</vt:lpstr>
      <vt:lpstr>Rapid Application Development (RAD)</vt:lpstr>
      <vt:lpstr>Service-Oriented Architecture (SOA)</vt:lpstr>
      <vt:lpstr>Agile Methodologies</vt:lpstr>
      <vt:lpstr>The Agile Manifesto (1/2)</vt:lpstr>
      <vt:lpstr>The Agile Manifesto (2/2)</vt:lpstr>
      <vt:lpstr>When to use Agile Methodologies</vt:lpstr>
      <vt:lpstr>PowerPoint Presentation</vt:lpstr>
      <vt:lpstr>eXtreme Programming</vt:lpstr>
      <vt:lpstr>Object-Oriented Analysis and Design (OOAD)</vt:lpstr>
      <vt:lpstr>Rational Unified Process (RUP)</vt:lpstr>
      <vt:lpstr>Phases of OOSAD-Based Development</vt:lpstr>
      <vt:lpstr>Our Approach to Systems Development</vt:lpstr>
      <vt:lpstr>Chapter 15 – System Development Life Cycle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Sergey Aityan</cp:lastModifiedBy>
  <cp:revision>397</cp:revision>
  <cp:lastPrinted>1601-01-01T00:00:00Z</cp:lastPrinted>
  <dcterms:created xsi:type="dcterms:W3CDTF">2003-11-11T09:16:48Z</dcterms:created>
  <dcterms:modified xsi:type="dcterms:W3CDTF">2023-10-21T17:46:18Z</dcterms:modified>
</cp:coreProperties>
</file>