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559" r:id="rId2"/>
    <p:sldId id="555" r:id="rId3"/>
    <p:sldId id="557" r:id="rId4"/>
    <p:sldId id="567" r:id="rId5"/>
    <p:sldId id="568" r:id="rId6"/>
    <p:sldId id="569" r:id="rId7"/>
    <p:sldId id="570" r:id="rId8"/>
    <p:sldId id="572" r:id="rId9"/>
    <p:sldId id="573" r:id="rId10"/>
    <p:sldId id="574" r:id="rId11"/>
    <p:sldId id="561" r:id="rId12"/>
    <p:sldId id="564" r:id="rId13"/>
    <p:sldId id="575" r:id="rId14"/>
    <p:sldId id="576" r:id="rId15"/>
    <p:sldId id="577" r:id="rId16"/>
    <p:sldId id="578" r:id="rId17"/>
    <p:sldId id="579" r:id="rId18"/>
    <p:sldId id="580" r:id="rId19"/>
    <p:sldId id="562" r:id="rId20"/>
    <p:sldId id="583" r:id="rId21"/>
    <p:sldId id="584" r:id="rId22"/>
    <p:sldId id="596" r:id="rId23"/>
    <p:sldId id="585" r:id="rId24"/>
    <p:sldId id="582" r:id="rId25"/>
    <p:sldId id="565" r:id="rId26"/>
    <p:sldId id="586" r:id="rId27"/>
    <p:sldId id="587" r:id="rId28"/>
    <p:sldId id="588" r:id="rId29"/>
    <p:sldId id="597" r:id="rId30"/>
    <p:sldId id="599" r:id="rId31"/>
    <p:sldId id="598" r:id="rId32"/>
    <p:sldId id="589" r:id="rId33"/>
    <p:sldId id="590" r:id="rId34"/>
    <p:sldId id="563" r:id="rId35"/>
    <p:sldId id="566" r:id="rId36"/>
    <p:sldId id="591" r:id="rId37"/>
    <p:sldId id="593" r:id="rId38"/>
    <p:sldId id="594" r:id="rId39"/>
    <p:sldId id="595" r:id="rId40"/>
    <p:sldId id="600" r:id="rId41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0929"/>
  </p:normalViewPr>
  <p:slideViewPr>
    <p:cSldViewPr>
      <p:cViewPr varScale="1">
        <p:scale>
          <a:sx n="161" d="100"/>
          <a:sy n="161" d="100"/>
        </p:scale>
        <p:origin x="320" y="-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39</a:t>
            </a:r>
          </a:p>
          <a:p>
            <a:pPr algn="r" eaLnBrk="1" hangingPunct="1">
              <a:spcBef>
                <a:spcPct val="50000"/>
              </a:spcBef>
            </a:pPr>
            <a:endParaRPr lang="en-US" altLang="en-US" sz="1350" dirty="0"/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657600" y="4891561"/>
            <a:ext cx="385246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11 – Handling Errors, Threads, Lambda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105150"/>
            <a:ext cx="7239000" cy="1143000"/>
          </a:xfrm>
        </p:spPr>
        <p:txBody>
          <a:bodyPr/>
          <a:lstStyle/>
          <a:p>
            <a:pPr marL="2452688" indent="-2452688"/>
            <a:r>
              <a:rPr lang="en-US" dirty="0"/>
              <a:t>Chapter 11 – Handling Errors, Threads,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Exception: Example (2/2)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8F1D50-7914-DBE1-69D7-6F7B017D5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777" y="902257"/>
            <a:ext cx="8315565" cy="7717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output of the program in the previous slide will be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java.lang.ArithmeticException</a:t>
            </a:r>
            <a:r>
              <a:rPr lang="en-US" dirty="0"/>
              <a:t>: Access denied - You must be at least 18 years old.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Main.checkAge</a:t>
            </a:r>
            <a:r>
              <a:rPr lang="en-US" dirty="0"/>
              <a:t>(Main.java:4)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Main.main</a:t>
            </a:r>
            <a:r>
              <a:rPr lang="en-US" dirty="0"/>
              <a:t>(Main.java:12)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BB7649-F830-415A-27A0-412C6D28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2589190"/>
            <a:ext cx="6000750" cy="1998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age was 20, you would not get an exception: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checkAge</a:t>
            </a:r>
            <a:r>
              <a:rPr lang="en-US" dirty="0"/>
              <a:t>(20);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Access granted - You are old enough! 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9BC907-F945-3C56-419A-F30A7128ED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800" y="2554310"/>
            <a:ext cx="8305800" cy="1744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915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754590" y="2042158"/>
            <a:ext cx="605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333399"/>
                </a:solidFill>
              </a:rPr>
              <a:t>RegEx</a:t>
            </a:r>
            <a:r>
              <a:rPr lang="en-US" sz="3600" dirty="0">
                <a:solidFill>
                  <a:srgbClr val="333399"/>
                </a:solidFill>
              </a:rPr>
              <a:t> -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1324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Regular Expression?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59" y="776288"/>
            <a:ext cx="7964482" cy="2895600"/>
          </a:xfrm>
        </p:spPr>
        <p:txBody>
          <a:bodyPr/>
          <a:lstStyle/>
          <a:p>
            <a:r>
              <a:rPr lang="en-US" sz="1900" dirty="0"/>
              <a:t>A regular expression is a sequence of characters that forms a search pattern. When you search for data in a text, you can use this search pattern to describe what you are searching for.</a:t>
            </a:r>
          </a:p>
          <a:p>
            <a:r>
              <a:rPr lang="en-US" sz="1900" dirty="0"/>
              <a:t>A regular expression can be a single character, or a more complicated pattern.</a:t>
            </a:r>
          </a:p>
          <a:p>
            <a:r>
              <a:rPr lang="en-US" sz="1900" dirty="0"/>
              <a:t>Regular expressions can be used to perform all types of text search and text replace operations.</a:t>
            </a:r>
          </a:p>
          <a:p>
            <a:r>
              <a:rPr lang="en-US" sz="1900" dirty="0"/>
              <a:t>Java does not have a built-in Regular Expression class, but we can import the </a:t>
            </a:r>
            <a:r>
              <a:rPr lang="en-US" sz="1900" dirty="0" err="1"/>
              <a:t>java.util.regex</a:t>
            </a:r>
            <a:r>
              <a:rPr lang="en-US" sz="1900" dirty="0"/>
              <a:t> package to work with regular expressions. The package includes the following classes:</a:t>
            </a:r>
          </a:p>
          <a:p>
            <a:pPr lvl="1"/>
            <a:r>
              <a:rPr lang="en-US" sz="1900" dirty="0"/>
              <a:t>Pattern Class - Defines a pattern (to be used in a search)</a:t>
            </a:r>
          </a:p>
          <a:p>
            <a:pPr lvl="1"/>
            <a:r>
              <a:rPr lang="en-US" sz="1900" dirty="0"/>
              <a:t>Matcher Class - Used to search for the pattern</a:t>
            </a:r>
          </a:p>
          <a:p>
            <a:pPr lvl="1"/>
            <a:r>
              <a:rPr lang="en-US" sz="1900" dirty="0" err="1"/>
              <a:t>PatternSyntaxException</a:t>
            </a:r>
            <a:r>
              <a:rPr lang="en-US" sz="1900" dirty="0"/>
              <a:t> Class - Indicates syntax error in a regular expression pattern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8706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RegEx</a:t>
            </a:r>
            <a:r>
              <a:rPr lang="en-US" dirty="0"/>
              <a:t>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95035"/>
            <a:ext cx="2768557" cy="2086315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/>
              <a:t>Find out if there are any occurrences of the word “Northeastern" in a sentence.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F0E8-B7B3-EDAA-D401-C76B3801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965" y="666750"/>
            <a:ext cx="6223035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java.util.regex.Matcher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java.util.regex.Pattern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public class Main {</a:t>
            </a:r>
          </a:p>
          <a:p>
            <a:pPr marL="0" indent="0">
              <a:buNone/>
            </a:pPr>
            <a:r>
              <a:rPr lang="en-US" sz="1700" dirty="0"/>
              <a:t>   public static void main(String[] </a:t>
            </a:r>
            <a:r>
              <a:rPr lang="en-US" sz="1700" dirty="0" err="1"/>
              <a:t>args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Pattern </a:t>
            </a:r>
            <a:r>
              <a:rPr lang="en-US" sz="1700" dirty="0" err="1"/>
              <a:t>pattern</a:t>
            </a:r>
            <a:r>
              <a:rPr lang="en-US" sz="1700" dirty="0"/>
              <a:t> = </a:t>
            </a:r>
            <a:r>
              <a:rPr lang="en-US" sz="1700" dirty="0" err="1"/>
              <a:t>Pattern.compile</a:t>
            </a:r>
            <a:r>
              <a:rPr lang="en-US" sz="1700" dirty="0"/>
              <a:t>(" Northeastern ", </a:t>
            </a:r>
          </a:p>
          <a:p>
            <a:pPr marL="0" indent="0">
              <a:buNone/>
            </a:pPr>
            <a:r>
              <a:rPr lang="en-US" sz="1700" dirty="0"/>
              <a:t>                                              </a:t>
            </a:r>
            <a:r>
              <a:rPr lang="en-US" sz="1700" dirty="0" err="1"/>
              <a:t>Pattern.CASE_INSENSITIVE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    Matcher </a:t>
            </a:r>
            <a:r>
              <a:rPr lang="en-US" sz="1700" dirty="0" err="1"/>
              <a:t>matcher</a:t>
            </a:r>
            <a:r>
              <a:rPr lang="en-US" sz="1700" dirty="0"/>
              <a:t> = </a:t>
            </a:r>
            <a:r>
              <a:rPr lang="en-US" sz="1700" dirty="0" err="1"/>
              <a:t>pattern.matcher</a:t>
            </a:r>
            <a:r>
              <a:rPr lang="en-US" sz="1700" dirty="0"/>
              <a:t>("Visit Northeastern");</a:t>
            </a:r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dirty="0" err="1"/>
              <a:t>boolean</a:t>
            </a:r>
            <a:r>
              <a:rPr lang="en-US" sz="1700" dirty="0"/>
              <a:t> </a:t>
            </a:r>
            <a:r>
              <a:rPr lang="en-US" sz="1700" dirty="0" err="1"/>
              <a:t>matchFound</a:t>
            </a:r>
            <a:r>
              <a:rPr lang="en-US" sz="1700" dirty="0"/>
              <a:t> = </a:t>
            </a:r>
            <a:r>
              <a:rPr lang="en-US" sz="1700" dirty="0" err="1"/>
              <a:t>matcher.find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      if (</a:t>
            </a:r>
            <a:r>
              <a:rPr lang="en-US" sz="1700" dirty="0" err="1"/>
              <a:t>matchFound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   </a:t>
            </a:r>
            <a:r>
              <a:rPr lang="en-US" sz="1700" dirty="0" err="1"/>
              <a:t>System.out.println</a:t>
            </a:r>
            <a:r>
              <a:rPr lang="en-US" sz="1700" dirty="0"/>
              <a:t>("Match found");</a:t>
            </a:r>
          </a:p>
          <a:p>
            <a:pPr marL="0" indent="0">
              <a:buNone/>
            </a:pPr>
            <a:r>
              <a:rPr lang="en-US" sz="1700" dirty="0"/>
              <a:t>      } else {</a:t>
            </a:r>
          </a:p>
          <a:p>
            <a:pPr marL="0" indent="0">
              <a:buNone/>
            </a:pPr>
            <a:r>
              <a:rPr lang="en-US" sz="1700" dirty="0"/>
              <a:t>         </a:t>
            </a:r>
            <a:r>
              <a:rPr lang="en-US" sz="1700" dirty="0" err="1"/>
              <a:t>System.out.println</a:t>
            </a:r>
            <a:r>
              <a:rPr lang="en-US" sz="1700" dirty="0"/>
              <a:t>("Match not found");</a:t>
            </a:r>
          </a:p>
          <a:p>
            <a:pPr marL="0" indent="0">
              <a:buNone/>
            </a:pPr>
            <a:r>
              <a:rPr lang="en-US" sz="1700" dirty="0"/>
              <a:t>      }</a:t>
            </a:r>
          </a:p>
          <a:p>
            <a:pPr marL="0" indent="0">
              <a:buNone/>
            </a:pPr>
            <a:r>
              <a:rPr lang="en-US" sz="1700" dirty="0"/>
              <a:t>   }</a:t>
            </a:r>
          </a:p>
          <a:p>
            <a:pPr marL="0" indent="0">
              <a:buNone/>
            </a:pPr>
            <a:r>
              <a:rPr lang="en-US" sz="1700" dirty="0"/>
              <a:t>}               // Outputs Match found</a:t>
            </a:r>
          </a:p>
          <a:p>
            <a:pPr marL="0" indent="0">
              <a:buNone/>
            </a:pPr>
            <a:endParaRPr lang="en-US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1B3C7-6C0E-EC3F-9247-C6B19DB6FF77}"/>
              </a:ext>
            </a:extLst>
          </p:cNvPr>
          <p:cNvCxnSpPr>
            <a:cxnSpLocks/>
          </p:cNvCxnSpPr>
          <p:nvPr/>
        </p:nvCxnSpPr>
        <p:spPr bwMode="auto">
          <a:xfrm>
            <a:off x="2819400" y="895350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249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RegEx</a:t>
            </a:r>
            <a:r>
              <a:rPr lang="en-US" dirty="0"/>
              <a:t>: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79" y="971550"/>
            <a:ext cx="7944641" cy="2547938"/>
          </a:xfrm>
        </p:spPr>
        <p:txBody>
          <a:bodyPr/>
          <a:lstStyle/>
          <a:p>
            <a:r>
              <a:rPr lang="en-US" sz="1900" dirty="0"/>
              <a:t>In this example, The word "</a:t>
            </a:r>
            <a:r>
              <a:rPr lang="en-US" sz="2000" dirty="0"/>
              <a:t> Northeastern</a:t>
            </a:r>
            <a:r>
              <a:rPr lang="en-US" sz="1900" dirty="0"/>
              <a:t>" is being searched for in a sentence.</a:t>
            </a:r>
          </a:p>
          <a:p>
            <a:r>
              <a:rPr lang="en-US" sz="1900" dirty="0"/>
              <a:t>First, the pattern is created using the </a:t>
            </a:r>
            <a:r>
              <a:rPr lang="en-US" sz="1900" dirty="0" err="1"/>
              <a:t>Pattern.compile</a:t>
            </a:r>
            <a:r>
              <a:rPr lang="en-US" sz="1900" dirty="0"/>
              <a:t>() method. </a:t>
            </a:r>
          </a:p>
          <a:p>
            <a:pPr lvl="1"/>
            <a:r>
              <a:rPr lang="en-US" sz="1900" dirty="0"/>
              <a:t>The first parameter indicates which pattern is being searched for and the second parameter has a flag to indicates that the search should be case-insensitive. </a:t>
            </a:r>
          </a:p>
          <a:p>
            <a:pPr lvl="1"/>
            <a:r>
              <a:rPr lang="en-US" sz="1900" dirty="0"/>
              <a:t>The second parameter is optional.</a:t>
            </a:r>
          </a:p>
          <a:p>
            <a:r>
              <a:rPr lang="en-US" sz="1900" dirty="0"/>
              <a:t>The matcher() method is used to search for the pattern in a string. </a:t>
            </a:r>
          </a:p>
          <a:p>
            <a:r>
              <a:rPr lang="en-US" sz="1900" dirty="0"/>
              <a:t>It returns a Matcher object which contains information about the search that was performed.</a:t>
            </a:r>
          </a:p>
          <a:p>
            <a:r>
              <a:rPr lang="en-US" sz="1900" dirty="0"/>
              <a:t>The find() method returns true if the pattern was found in the string and false if it was not found.</a:t>
            </a:r>
          </a:p>
        </p:txBody>
      </p:sp>
    </p:spTree>
    <p:extLst>
      <p:ext uri="{BB962C8B-B14F-4D97-AF65-F5344CB8AC3E}">
        <p14:creationId xmlns:p14="http://schemas.microsoft.com/office/powerpoint/2010/main" val="220292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3950"/>
            <a:ext cx="76962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Flags in the compile() method change how the search is performed. Here are a few of them:</a:t>
            </a:r>
          </a:p>
          <a:p>
            <a:r>
              <a:rPr lang="en-US" dirty="0" err="1"/>
              <a:t>Pattern.CASE_INSENSITIVE</a:t>
            </a:r>
            <a:r>
              <a:rPr lang="en-US" dirty="0"/>
              <a:t> - The case of letters will be ignored when performing a search.</a:t>
            </a:r>
          </a:p>
          <a:p>
            <a:r>
              <a:rPr lang="en-US" dirty="0" err="1"/>
              <a:t>Pattern.LITERAL</a:t>
            </a:r>
            <a:r>
              <a:rPr lang="en-US" dirty="0"/>
              <a:t> - Special characters in the pattern will not have any special meaning and will be treated as ordinary characters when performing a search.</a:t>
            </a:r>
          </a:p>
          <a:p>
            <a:r>
              <a:rPr lang="en-US" dirty="0" err="1"/>
              <a:t>Pattern.UNICODE_CASE</a:t>
            </a:r>
            <a:r>
              <a:rPr lang="en-US" dirty="0"/>
              <a:t> - Use it together with the CASE_INSENSITIVE flag to also ignore the case of letters outside of the English alphabet</a:t>
            </a:r>
          </a:p>
        </p:txBody>
      </p:sp>
    </p:spTree>
    <p:extLst>
      <p:ext uri="{BB962C8B-B14F-4D97-AF65-F5344CB8AC3E}">
        <p14:creationId xmlns:p14="http://schemas.microsoft.com/office/powerpoint/2010/main" val="51143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 Expression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4" y="1064419"/>
            <a:ext cx="7696200" cy="1447800"/>
          </a:xfrm>
        </p:spPr>
        <p:txBody>
          <a:bodyPr/>
          <a:lstStyle/>
          <a:p>
            <a:r>
              <a:rPr lang="en-US" dirty="0"/>
              <a:t>The first parameter of the </a:t>
            </a:r>
            <a:r>
              <a:rPr lang="en-US" dirty="0" err="1"/>
              <a:t>Pattern.compile</a:t>
            </a:r>
            <a:r>
              <a:rPr lang="en-US" dirty="0"/>
              <a:t>() method is the pattern. </a:t>
            </a:r>
          </a:p>
          <a:p>
            <a:r>
              <a:rPr lang="en-US" dirty="0"/>
              <a:t>It describes what is being searched for.</a:t>
            </a:r>
          </a:p>
          <a:p>
            <a:r>
              <a:rPr lang="en-US" dirty="0"/>
              <a:t>Brackets are used to find a range of characters: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A591F-B0E6-9B30-1CA6-4E2C6B15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44084"/>
              </p:ext>
            </p:extLst>
          </p:nvPr>
        </p:nvGraphicFramePr>
        <p:xfrm>
          <a:off x="533400" y="2800350"/>
          <a:ext cx="8251824" cy="1889760"/>
        </p:xfrm>
        <a:graphic>
          <a:graphicData uri="http://schemas.openxmlformats.org/drawingml/2006/table">
            <a:tbl>
              <a:tblPr/>
              <a:tblGrid>
                <a:gridCol w="1732758">
                  <a:extLst>
                    <a:ext uri="{9D8B030D-6E8A-4147-A177-3AD203B41FA5}">
                      <a16:colId xmlns:a16="http://schemas.microsoft.com/office/drawing/2014/main" val="2044190941"/>
                    </a:ext>
                  </a:extLst>
                </a:gridCol>
                <a:gridCol w="6519066">
                  <a:extLst>
                    <a:ext uri="{9D8B030D-6E8A-4147-A177-3AD203B41FA5}">
                      <a16:colId xmlns:a16="http://schemas.microsoft.com/office/drawing/2014/main" val="7236124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7617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Find one character from the options between the brackets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7908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2000"/>
                        <a:t>[^abc]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Find one character NOT between the brackets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97459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2000"/>
                        <a:t>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one character from the range 0 to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7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68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288"/>
            <a:ext cx="7696200" cy="490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Metacharacters are characters with a special meaning: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B5EBE3-523C-D62B-A46D-EF883F29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8847"/>
              </p:ext>
            </p:extLst>
          </p:nvPr>
        </p:nvGraphicFramePr>
        <p:xfrm>
          <a:off x="186207" y="1200150"/>
          <a:ext cx="4385793" cy="3743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242793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Meta-character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|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match for any one of the patterns separated by | as in: cat|dog|fish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7352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.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just one instance of any character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730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 dirty="0"/>
                        <a:t>^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 match as the beginning of a string as in: ^Hello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6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$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Finds a match at the end of the string as in: World$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36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BC998-0CA7-23E0-E6B8-4AC6704A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26172"/>
              </p:ext>
            </p:extLst>
          </p:nvPr>
        </p:nvGraphicFramePr>
        <p:xfrm>
          <a:off x="4755354" y="1200150"/>
          <a:ext cx="4151827" cy="3743600"/>
        </p:xfrm>
        <a:graphic>
          <a:graphicData uri="http://schemas.openxmlformats.org/drawingml/2006/table">
            <a:tbl>
              <a:tblPr/>
              <a:tblGrid>
                <a:gridCol w="1130119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021708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Meta-character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\d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digit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8204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\s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whitespace character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57377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\b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match at the beginning of a word like this: \</a:t>
                      </a:r>
                      <a:r>
                        <a:rPr lang="en-US" sz="1800" dirty="0" err="1"/>
                        <a:t>bWORD</a:t>
                      </a:r>
                      <a:r>
                        <a:rPr lang="en-US" sz="1800" dirty="0"/>
                        <a:t>, or at the end of a word like this: WORD\b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5838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\uxxxx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the Unicode character specified by the hexadecimal number </a:t>
                      </a:r>
                      <a:r>
                        <a:rPr lang="en-US" sz="1800" dirty="0" err="1"/>
                        <a:t>xxxx</a:t>
                      </a:r>
                      <a:endParaRPr lang="en-US" sz="1800" dirty="0"/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05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2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4" y="982734"/>
            <a:ext cx="7696200" cy="490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Quantifiers define quantities: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B5EBE3-523C-D62B-A46D-EF883F29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17722"/>
              </p:ext>
            </p:extLst>
          </p:nvPr>
        </p:nvGraphicFramePr>
        <p:xfrm>
          <a:off x="155253" y="1732104"/>
          <a:ext cx="3852393" cy="2833552"/>
        </p:xfrm>
        <a:graphic>
          <a:graphicData uri="http://schemas.openxmlformats.org/drawingml/2006/table">
            <a:tbl>
              <a:tblPr/>
              <a:tblGrid>
                <a:gridCol w="1185393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Quantifier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at least one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7352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zero or more occurrences of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730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zero or one occurrences of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673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BC998-0CA7-23E0-E6B8-4AC6704A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4691"/>
              </p:ext>
            </p:extLst>
          </p:nvPr>
        </p:nvGraphicFramePr>
        <p:xfrm>
          <a:off x="4353596" y="1732104"/>
          <a:ext cx="4409404" cy="2833552"/>
        </p:xfrm>
        <a:graphic>
          <a:graphicData uri="http://schemas.openxmlformats.org/drawingml/2006/table">
            <a:tbl>
              <a:tblPr/>
              <a:tblGrid>
                <a:gridCol w="1188246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221158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Quantifier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n{x}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Matches any string that contains a sequence of </a:t>
                      </a:r>
                      <a:r>
                        <a:rPr lang="en-US" sz="1800" i="1"/>
                        <a:t>X</a:t>
                      </a:r>
                      <a:r>
                        <a:rPr lang="en-US" sz="1800"/>
                        <a:t> </a:t>
                      </a:r>
                      <a:r>
                        <a:rPr lang="en-US" sz="1800" i="1"/>
                        <a:t>n</a:t>
                      </a:r>
                      <a:r>
                        <a:rPr lang="en-US" sz="180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8204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n{x,y}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Matches any string that contains a sequence of X to Y </a:t>
                      </a:r>
                      <a:r>
                        <a:rPr lang="en-US" sz="1800" i="1"/>
                        <a:t>n</a:t>
                      </a:r>
                      <a:r>
                        <a:rPr lang="en-US" sz="180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57377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n{x,}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a sequence of at least X </a:t>
                      </a:r>
                      <a:r>
                        <a:rPr lang="en-US" sz="1800" i="1" dirty="0"/>
                        <a:t>n</a:t>
                      </a:r>
                      <a:r>
                        <a:rPr lang="en-US" sz="1800" dirty="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5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2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87000" y="1837687"/>
            <a:ext cx="406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5465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066409" y="197433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Exceptions - Try...Catch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5350"/>
            <a:ext cx="5715000" cy="1981200"/>
          </a:xfrm>
        </p:spPr>
        <p:txBody>
          <a:bodyPr/>
          <a:lstStyle/>
          <a:p>
            <a:r>
              <a:rPr lang="en-US" dirty="0"/>
              <a:t>A thread is a single sequential flow of control within a program. </a:t>
            </a:r>
          </a:p>
          <a:p>
            <a:r>
              <a:rPr lang="en-US" dirty="0"/>
              <a:t>The real excitement surrounding threads is not about a single sequential thread. </a:t>
            </a:r>
          </a:p>
          <a:p>
            <a:r>
              <a:rPr lang="en-US" dirty="0"/>
              <a:t>Rather, it's about the use of multiple threads running at the same time and performing different tasks in a single program.</a:t>
            </a:r>
          </a:p>
        </p:txBody>
      </p:sp>
      <p:pic>
        <p:nvPicPr>
          <p:cNvPr id="6" name="Picture 5" descr="A diagram of a thread&#10;&#10;Description automatically generated">
            <a:extLst>
              <a:ext uri="{FF2B5EF4-FFF2-40B4-BE49-F238E27FC236}">
                <a16:creationId xmlns:a16="http://schemas.microsoft.com/office/drawing/2014/main" id="{B2E2E48C-2118-B8EE-3B3C-C570BE42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42" y="1087799"/>
            <a:ext cx="2085975" cy="1619250"/>
          </a:xfrm>
          <a:prstGeom prst="rect">
            <a:avLst/>
          </a:prstGeom>
        </p:spPr>
      </p:pic>
      <p:pic>
        <p:nvPicPr>
          <p:cNvPr id="8" name="Picture 7" descr="A diagram of a thread&#10;&#10;Description automatically generated">
            <a:extLst>
              <a:ext uri="{FF2B5EF4-FFF2-40B4-BE49-F238E27FC236}">
                <a16:creationId xmlns:a16="http://schemas.microsoft.com/office/drawing/2014/main" id="{A016CA4F-CD62-23AB-252E-3204E2C47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85655"/>
            <a:ext cx="2628900" cy="1619250"/>
          </a:xfrm>
          <a:prstGeom prst="rect">
            <a:avLst/>
          </a:prstGeom>
        </p:spPr>
      </p:pic>
      <p:pic>
        <p:nvPicPr>
          <p:cNvPr id="10" name="Picture 9" descr="A line with dots and lines&#10;&#10;Description automatically generated">
            <a:extLst>
              <a:ext uri="{FF2B5EF4-FFF2-40B4-BE49-F238E27FC236}">
                <a16:creationId xmlns:a16="http://schemas.microsoft.com/office/drawing/2014/main" id="{79494A65-D488-229A-AB1E-E19B5A4B2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05151"/>
            <a:ext cx="5500306" cy="17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2318-6A67-4398-710C-6AC20E9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Concept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C095-E3FD-6B33-63A9-7A6FA1A9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3456385"/>
          </a:xfrm>
        </p:spPr>
        <p:txBody>
          <a:bodyPr/>
          <a:lstStyle/>
          <a:p>
            <a:r>
              <a:rPr lang="en-US" dirty="0"/>
              <a:t>Before introducing the thread concept, we were unable to run more than one task in parallel. </a:t>
            </a:r>
          </a:p>
          <a:p>
            <a:pPr lvl="1"/>
            <a:r>
              <a:rPr lang="en-US" dirty="0"/>
              <a:t>It was a drawback, and to remove that drawback, the thread concept was introduced.</a:t>
            </a:r>
          </a:p>
          <a:p>
            <a:r>
              <a:rPr lang="en-US" dirty="0"/>
              <a:t>A </a:t>
            </a:r>
            <a:r>
              <a:rPr lang="en-US" b="1" i="1" dirty="0"/>
              <a:t>thread</a:t>
            </a:r>
            <a:r>
              <a:rPr lang="en-US" dirty="0"/>
              <a:t> is a very light-weighted process, or we can say the smallest part of the process that allows a program to operate more efficiently by running multiple tasks simultaneously.</a:t>
            </a:r>
          </a:p>
          <a:p>
            <a:r>
              <a:rPr lang="en-US" dirty="0"/>
              <a:t>In order to perform complicated tasks in the background, we used the </a:t>
            </a:r>
          </a:p>
          <a:p>
            <a:pPr lvl="1"/>
            <a:r>
              <a:rPr lang="en-US" dirty="0"/>
              <a:t>Thread concept in Java. </a:t>
            </a:r>
          </a:p>
          <a:p>
            <a:pPr lvl="1"/>
            <a:r>
              <a:rPr lang="en-US" dirty="0"/>
              <a:t>All the tasks are executed without affecting the main program. </a:t>
            </a:r>
          </a:p>
          <a:p>
            <a:pPr lvl="1"/>
            <a:r>
              <a:rPr lang="en-US" dirty="0"/>
              <a:t>In a program or process, all the threads have their own separate path for execution, so each thread of a process is independent.</a:t>
            </a:r>
          </a:p>
        </p:txBody>
      </p:sp>
    </p:spTree>
    <p:extLst>
      <p:ext uri="{BB962C8B-B14F-4D97-AF65-F5344CB8AC3E}">
        <p14:creationId xmlns:p14="http://schemas.microsoft.com/office/powerpoint/2010/main" val="224948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7" y="968330"/>
            <a:ext cx="4556983" cy="3429000"/>
          </a:xfrm>
        </p:spPr>
        <p:txBody>
          <a:bodyPr/>
          <a:lstStyle/>
          <a:p>
            <a:r>
              <a:rPr lang="en-US" dirty="0"/>
              <a:t>Another benefit of using thread is that if a thread gets an exception or an error at the time of its execution, it doesn't affect the execution of the other threads. </a:t>
            </a:r>
          </a:p>
          <a:p>
            <a:r>
              <a:rPr lang="en-US" dirty="0"/>
              <a:t>All the threads share a common memory and have their own stack, local variables and program counter. </a:t>
            </a:r>
          </a:p>
          <a:p>
            <a:r>
              <a:rPr lang="en-US" dirty="0"/>
              <a:t>When multiple threads are executed in parallel at the same time, this process is known as Multithreading.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1BC61C1-5F20-AD78-98E1-9F6CA2F23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15" y="776288"/>
            <a:ext cx="3855686" cy="37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417" y="133350"/>
            <a:ext cx="4765183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Just like a process, a thread exists in several states. These states are as follows:</a:t>
            </a:r>
          </a:p>
          <a:p>
            <a:pPr marL="0" indent="0">
              <a:buNone/>
            </a:pPr>
            <a:r>
              <a:rPr lang="en-US" sz="1800" b="1" dirty="0"/>
              <a:t>1) New (Ready to run)</a:t>
            </a:r>
          </a:p>
          <a:p>
            <a:pPr marL="0" indent="0">
              <a:buNone/>
            </a:pPr>
            <a:r>
              <a:rPr lang="en-US" sz="1800" dirty="0"/>
              <a:t>A thread is in New when it gets CPU time.</a:t>
            </a:r>
          </a:p>
          <a:p>
            <a:pPr marL="0" indent="0">
              <a:buNone/>
            </a:pPr>
            <a:r>
              <a:rPr lang="en-US" sz="1800" b="1" dirty="0"/>
              <a:t>2) Running</a:t>
            </a:r>
          </a:p>
          <a:p>
            <a:pPr marL="0" indent="0">
              <a:buNone/>
            </a:pPr>
            <a:r>
              <a:rPr lang="en-US" sz="1800" dirty="0"/>
              <a:t>A thread is in a Running state when it is under execution.</a:t>
            </a:r>
          </a:p>
          <a:p>
            <a:pPr marL="0" indent="0">
              <a:buNone/>
            </a:pPr>
            <a:r>
              <a:rPr lang="en-US" sz="1800" b="1" dirty="0"/>
              <a:t>3) Suspended</a:t>
            </a:r>
          </a:p>
          <a:p>
            <a:pPr marL="0" indent="0">
              <a:buNone/>
            </a:pPr>
            <a:r>
              <a:rPr lang="en-US" sz="1800" dirty="0"/>
              <a:t>A thread is in the Suspended state when it is temporarily inactive or under execution.</a:t>
            </a:r>
          </a:p>
          <a:p>
            <a:pPr marL="0" indent="0">
              <a:buNone/>
            </a:pPr>
            <a:r>
              <a:rPr lang="en-US" sz="1800" b="1" dirty="0"/>
              <a:t>4) Blocked</a:t>
            </a:r>
          </a:p>
          <a:p>
            <a:pPr marL="0" indent="0">
              <a:buNone/>
            </a:pPr>
            <a:r>
              <a:rPr lang="en-US" sz="1800" dirty="0"/>
              <a:t>A thread is in the Blocked state when it is waiting for resources.</a:t>
            </a:r>
          </a:p>
          <a:p>
            <a:pPr marL="0" indent="0">
              <a:buNone/>
            </a:pPr>
            <a:r>
              <a:rPr lang="en-US" sz="1800" b="1" dirty="0"/>
              <a:t>5) Terminated</a:t>
            </a:r>
          </a:p>
          <a:p>
            <a:pPr marL="0" indent="0">
              <a:buNone/>
            </a:pPr>
            <a:r>
              <a:rPr lang="en-US" sz="1800" dirty="0"/>
              <a:t>A thread comes in this state when at any given time, it halts its execution immediately.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A30B247-B781-68E1-A0DD-6A688FD0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0" y="905461"/>
            <a:ext cx="3657600" cy="335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CDF52-542E-9214-9F48-228A110C645A}"/>
              </a:ext>
            </a:extLst>
          </p:cNvPr>
          <p:cNvSpPr txBox="1"/>
          <p:nvPr/>
        </p:nvSpPr>
        <p:spPr>
          <a:xfrm>
            <a:off x="19318" y="4586049"/>
            <a:ext cx="3790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https://www.javatpoint.com/thread-concept-in-java</a:t>
            </a:r>
          </a:p>
        </p:txBody>
      </p:sp>
    </p:spTree>
    <p:extLst>
      <p:ext uri="{BB962C8B-B14F-4D97-AF65-F5344CB8AC3E}">
        <p14:creationId xmlns:p14="http://schemas.microsoft.com/office/powerpoint/2010/main" val="170482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1"/>
            <a:ext cx="8382000" cy="3352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 Threads</a:t>
            </a:r>
          </a:p>
          <a:p>
            <a:r>
              <a:rPr lang="en-US" dirty="0"/>
              <a:t>Threads allows a program to operate more efficiently by doing multiple things at the same time.</a:t>
            </a:r>
          </a:p>
          <a:p>
            <a:r>
              <a:rPr lang="en-US" dirty="0"/>
              <a:t>Threads can be used to perform complicated tasks in the background without interrupting the main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Creating a Thread</a:t>
            </a:r>
          </a:p>
          <a:p>
            <a:r>
              <a:rPr lang="en-US" dirty="0"/>
              <a:t>There are two ways to create a thread.</a:t>
            </a:r>
          </a:p>
          <a:p>
            <a:r>
              <a:rPr lang="en-US" dirty="0"/>
              <a:t>It can be created by </a:t>
            </a:r>
          </a:p>
          <a:p>
            <a:pPr lvl="1"/>
            <a:r>
              <a:rPr lang="en-US" dirty="0"/>
              <a:t>extending the Thread class and overriding its run() method.</a:t>
            </a:r>
          </a:p>
          <a:p>
            <a:pPr lvl="1"/>
            <a:r>
              <a:rPr lang="en-US" dirty="0"/>
              <a:t>Creating a thread by 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201125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7620000" cy="2895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Main extends Thread {</a:t>
            </a:r>
          </a:p>
          <a:p>
            <a:pPr marL="0" indent="0">
              <a:buNone/>
            </a:pPr>
            <a:r>
              <a:rPr lang="en-US" dirty="0"/>
              <a:t>   public void run()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("This code is running in a thread");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9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490538"/>
          </a:xfrm>
        </p:spPr>
        <p:txBody>
          <a:bodyPr/>
          <a:lstStyle/>
          <a:p>
            <a:r>
              <a:rPr lang="en-US" dirty="0"/>
              <a:t>Running Threads: Extend Thread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95350"/>
            <a:ext cx="8410815" cy="69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 extends the Thread class, the thread can be run by creating an instance of the class and call its start() method:</a:t>
            </a:r>
          </a:p>
          <a:p>
            <a:pPr marL="0" indent="0">
              <a:buNone/>
            </a:pPr>
            <a:r>
              <a:rPr lang="en-US" dirty="0"/>
              <a:t>Extend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785D1-57FE-5B26-6331-283584BA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809750"/>
            <a:ext cx="7272054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Main extends Thread {</a:t>
            </a:r>
          </a:p>
          <a:p>
            <a:pPr marL="0" indent="0">
              <a:buNone/>
            </a:pPr>
            <a:r>
              <a:rPr lang="en-US" sz="2000" dirty="0"/>
              <a:t>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Main thread = new Main();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("This code is outside of the thread");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  public void run()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("This code is running in a thread");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9082"/>
            <a:ext cx="8382000" cy="490538"/>
          </a:xfrm>
        </p:spPr>
        <p:txBody>
          <a:bodyPr/>
          <a:lstStyle/>
          <a:p>
            <a:pPr algn="r"/>
            <a:r>
              <a:rPr lang="en-US" dirty="0"/>
              <a:t>Running Threads: Implement Runnable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25146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 implements the Runnable interface, the thread can be run by passing an instance of the class to a Thread object's constructor and then calling the thread's start()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785D1-57FE-5B26-6331-283584BA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1123950"/>
            <a:ext cx="6400800" cy="3311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// Implement Example</a:t>
            </a:r>
          </a:p>
          <a:p>
            <a:pPr marL="0" indent="0">
              <a:buNone/>
            </a:pPr>
            <a:r>
              <a:rPr lang="en-US" sz="1800" dirty="0"/>
              <a:t>public class Main implements Runnable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Main obj = new Main();</a:t>
            </a:r>
          </a:p>
          <a:p>
            <a:pPr marL="0" indent="0">
              <a:buNone/>
            </a:pPr>
            <a:r>
              <a:rPr lang="en-US" sz="1800" dirty="0"/>
              <a:t>    Thread </a:t>
            </a:r>
            <a:r>
              <a:rPr lang="en-US" sz="1800" dirty="0" err="1"/>
              <a:t>thread</a:t>
            </a:r>
            <a:r>
              <a:rPr lang="en-US" sz="1800" dirty="0"/>
              <a:t> = new Thread(obj);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System.out.println</a:t>
            </a:r>
            <a:r>
              <a:rPr lang="en-US" sz="1800" dirty="0"/>
              <a:t>("This code is outside of the thread");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  public void run()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("This code is running in a thread");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144F9-5C74-79EC-7B38-85469947DD9F}"/>
              </a:ext>
            </a:extLst>
          </p:cNvPr>
          <p:cNvCxnSpPr/>
          <p:nvPr/>
        </p:nvCxnSpPr>
        <p:spPr bwMode="auto">
          <a:xfrm>
            <a:off x="2743200" y="11239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282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D6DA55-6E47-23F6-FB90-08F3C2D6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8150"/>
            <a:ext cx="6723055" cy="490538"/>
          </a:xfrm>
        </p:spPr>
        <p:txBody>
          <a:bodyPr/>
          <a:lstStyle/>
          <a:p>
            <a:r>
              <a:rPr lang="en-US" dirty="0"/>
              <a:t>Differences between "extending" and "implementing" Threads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CE10-7C15-AA37-7EE0-4508599A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6934200" cy="2895600"/>
          </a:xfrm>
        </p:spPr>
        <p:txBody>
          <a:bodyPr/>
          <a:lstStyle/>
          <a:p>
            <a:r>
              <a:rPr lang="en-US" dirty="0"/>
              <a:t>The major difference is that when a class extends the Thread class, you cannot extend any other class, but by implementing the Runnable interface, it is possible to extend from another class as well, like: class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/>
              <a:t>OtherClass</a:t>
            </a:r>
            <a:r>
              <a:rPr lang="en-US" dirty="0"/>
              <a:t> implements Runnable.</a:t>
            </a:r>
          </a:p>
        </p:txBody>
      </p:sp>
    </p:spTree>
    <p:extLst>
      <p:ext uri="{BB962C8B-B14F-4D97-AF65-F5344CB8AC3E}">
        <p14:creationId xmlns:p14="http://schemas.microsoft.com/office/powerpoint/2010/main" val="100938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2456-73E5-43DB-904E-68D4BEB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2E9F-5894-22D5-F17A-F5B87850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7115"/>
            <a:ext cx="7670794" cy="1728193"/>
          </a:xfrm>
        </p:spPr>
        <p:txBody>
          <a:bodyPr/>
          <a:lstStyle/>
          <a:p>
            <a:r>
              <a:rPr lang="en-US" dirty="0"/>
              <a:t>start() method of thread class is implemented as when it is called a new Thread is created and code inside run() method is executed in that new Thread. </a:t>
            </a:r>
          </a:p>
          <a:p>
            <a:r>
              <a:rPr lang="en-US" dirty="0"/>
              <a:t>run() method is executed directly than no new Thread is created, and code inside run() will execute on current Thread and no multi-threading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3139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7620000" cy="2895600"/>
          </a:xfrm>
        </p:spPr>
        <p:txBody>
          <a:bodyPr/>
          <a:lstStyle/>
          <a:p>
            <a:r>
              <a:rPr lang="en-US" dirty="0"/>
              <a:t>When executing Java code, different errors can occur: </a:t>
            </a:r>
          </a:p>
          <a:p>
            <a:pPr lvl="1"/>
            <a:r>
              <a:rPr lang="en-US" dirty="0"/>
              <a:t>coding errors made by the programmer, </a:t>
            </a:r>
          </a:p>
          <a:p>
            <a:pPr lvl="1"/>
            <a:r>
              <a:rPr lang="en-US" dirty="0"/>
              <a:t>errors due to wrong input, or </a:t>
            </a:r>
          </a:p>
          <a:p>
            <a:pPr lvl="1"/>
            <a:r>
              <a:rPr lang="en-US" dirty="0"/>
              <a:t>other unforeseeable things.</a:t>
            </a:r>
          </a:p>
          <a:p>
            <a:endParaRPr lang="en-US" dirty="0"/>
          </a:p>
          <a:p>
            <a:r>
              <a:rPr lang="en-US" dirty="0"/>
              <a:t>When an error occurs, Java will normally stop and generate an error message. </a:t>
            </a:r>
          </a:p>
          <a:p>
            <a:r>
              <a:rPr lang="en-US" dirty="0"/>
              <a:t>The technical term for this is: Java will throw an exception (throw an error).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7619C-3E45-A83B-E6E7-88D76C51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(2/3)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421D29-0D18-DCF3-23D6-115B0C76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92235"/>
              </p:ext>
            </p:extLst>
          </p:nvPr>
        </p:nvGraphicFramePr>
        <p:xfrm>
          <a:off x="304800" y="1123950"/>
          <a:ext cx="84582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61851506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78268054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run()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0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start method is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sprvified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in the thread class, which is part of the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</a:rPr>
                        <a:t>java.lang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package.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run() method is a Runnable interface method that is also defined in the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</a:rPr>
                        <a:t>java.lang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package.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Because the thread class implements the Runnable interface, it implements its run function in such a way that when a new thread is created, the start method internally called run.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 the other hand, run method is called directly if we implement the Runnable interface and invoke run method.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4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F8AE9-F00D-007B-EC5E-CE9CD9C2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5D93-AE4D-76C8-8BF7-FE87E1C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98321"/>
            <a:ext cx="7467598" cy="3226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JavaTester</a:t>
            </a:r>
            <a:r>
              <a:rPr lang="en-US" dirty="0"/>
              <a:t> extends Thread{</a:t>
            </a:r>
          </a:p>
          <a:p>
            <a:pPr marL="0" indent="0">
              <a:buNone/>
            </a:pPr>
            <a:r>
              <a:rPr lang="en-US" dirty="0"/>
              <a:t>   public void run(){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("Thread is running...");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JavaTester</a:t>
            </a:r>
            <a:r>
              <a:rPr lang="en-US" dirty="0"/>
              <a:t> t1=new </a:t>
            </a:r>
            <a:r>
              <a:rPr lang="en-US" dirty="0" err="1"/>
              <a:t>JavaTester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// this will call run() method</a:t>
            </a:r>
          </a:p>
          <a:p>
            <a:pPr marL="0" indent="0">
              <a:buNone/>
            </a:pPr>
            <a:r>
              <a:rPr lang="en-US" dirty="0"/>
              <a:t>      t1.start();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0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43557"/>
            <a:ext cx="3886200" cy="3456385"/>
          </a:xfrm>
        </p:spPr>
        <p:txBody>
          <a:bodyPr/>
          <a:lstStyle/>
          <a:p>
            <a:r>
              <a:rPr lang="en-US" sz="1800" dirty="0"/>
              <a:t>Because threads run at the same time as other parts of the program, there is no way to know in which order the code will run. </a:t>
            </a:r>
          </a:p>
          <a:p>
            <a:r>
              <a:rPr lang="en-US" sz="1800" dirty="0"/>
              <a:t>When the threads and main program are reading and writing the same variables, the values are unpredictable. </a:t>
            </a:r>
          </a:p>
          <a:p>
            <a:r>
              <a:rPr lang="en-US" sz="1800" dirty="0"/>
              <a:t>The problems that result from this are called concurrency problems.</a:t>
            </a:r>
          </a:p>
          <a:p>
            <a:r>
              <a:rPr lang="en-US" sz="1800" dirty="0"/>
              <a:t>Example: A code example where the value of the variable amount is unpredictable: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776288"/>
            <a:ext cx="4648200" cy="37270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extends Thread {</a:t>
            </a:r>
          </a:p>
          <a:p>
            <a:pPr marL="0" indent="0">
              <a:buNone/>
            </a:pPr>
            <a:r>
              <a:rPr lang="en-US" sz="1800" dirty="0"/>
              <a:t>   public static int amount = 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Main thread = new Main();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(amount);</a:t>
            </a:r>
          </a:p>
          <a:p>
            <a:pPr marL="0" indent="0">
              <a:buNone/>
            </a:pPr>
            <a:r>
              <a:rPr lang="en-US" sz="1800" dirty="0"/>
              <a:t>      amount++;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(amount);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public void run() {</a:t>
            </a:r>
          </a:p>
          <a:p>
            <a:pPr marL="0" indent="0">
              <a:buNone/>
            </a:pPr>
            <a:r>
              <a:rPr lang="en-US" sz="1800" dirty="0"/>
              <a:t>      amount++;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4343400" y="843557"/>
            <a:ext cx="0" cy="393799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498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927"/>
            <a:ext cx="4162556" cy="490538"/>
          </a:xfrm>
        </p:spPr>
        <p:txBody>
          <a:bodyPr/>
          <a:lstStyle/>
          <a:p>
            <a:r>
              <a:rPr lang="en-US" dirty="0"/>
              <a:t>Avoiding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52550"/>
            <a:ext cx="4341541" cy="2947392"/>
          </a:xfrm>
        </p:spPr>
        <p:txBody>
          <a:bodyPr/>
          <a:lstStyle/>
          <a:p>
            <a:r>
              <a:rPr lang="en-US" sz="1800" dirty="0"/>
              <a:t>To avoid concurrency problems, it is best to share as few attributes between threads as possible. </a:t>
            </a:r>
          </a:p>
          <a:p>
            <a:r>
              <a:rPr lang="en-US" sz="1800" dirty="0"/>
              <a:t>If attributes need to be shared, one possible solution is to use the </a:t>
            </a:r>
            <a:r>
              <a:rPr lang="en-US" sz="1800" dirty="0" err="1"/>
              <a:t>isAlive</a:t>
            </a:r>
            <a:r>
              <a:rPr lang="en-US" sz="1800" dirty="0"/>
              <a:t>() method of the thread to check whether the thread has finished running before using any attributes that the thread can change.</a:t>
            </a:r>
          </a:p>
          <a:p>
            <a:r>
              <a:rPr lang="en-US" sz="1800" dirty="0"/>
              <a:t>Example: Use </a:t>
            </a:r>
            <a:r>
              <a:rPr lang="en-US" sz="1800" dirty="0" err="1"/>
              <a:t>isAlive</a:t>
            </a:r>
            <a:r>
              <a:rPr lang="en-US" sz="1800" dirty="0"/>
              <a:t>() to prevent concurrency problems.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0"/>
            <a:ext cx="4495800" cy="37270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extends Thread {</a:t>
            </a:r>
          </a:p>
          <a:p>
            <a:pPr marL="0" indent="0">
              <a:buNone/>
            </a:pPr>
            <a:r>
              <a:rPr lang="en-US" sz="1800" dirty="0"/>
              <a:t>   public static int amount = 0;</a:t>
            </a:r>
          </a:p>
          <a:p>
            <a:pPr marL="0" indent="0">
              <a:buNone/>
            </a:pPr>
            <a:r>
              <a:rPr lang="en-US" sz="1800" dirty="0"/>
              <a:t>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Main thread = new Main();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// Wait for the thread to finish</a:t>
            </a:r>
          </a:p>
          <a:p>
            <a:pPr marL="0" indent="0">
              <a:buNone/>
            </a:pPr>
            <a:r>
              <a:rPr lang="en-US" sz="1800" dirty="0"/>
              <a:t>      while(</a:t>
            </a:r>
            <a:r>
              <a:rPr lang="en-US" sz="1800" dirty="0" err="1"/>
              <a:t>thread.isAlive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("Waiting...");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// Update amount and print its value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System.out.println</a:t>
            </a:r>
            <a:r>
              <a:rPr lang="en-US" sz="1800" dirty="0"/>
              <a:t>("Main: " + amount);</a:t>
            </a:r>
          </a:p>
          <a:p>
            <a:pPr marL="0" indent="0">
              <a:buNone/>
            </a:pPr>
            <a:r>
              <a:rPr lang="en-US" sz="1800" dirty="0"/>
              <a:t>   amount++;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System.out.println</a:t>
            </a:r>
            <a:r>
              <a:rPr lang="en-US" sz="1800" dirty="0"/>
              <a:t>("Main: " + amount);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public void run() {</a:t>
            </a:r>
          </a:p>
          <a:p>
            <a:pPr marL="0" indent="0">
              <a:buNone/>
            </a:pPr>
            <a:r>
              <a:rPr lang="en-US" sz="1800" dirty="0"/>
              <a:t>    amount++;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4722541" y="0"/>
            <a:ext cx="1859" cy="501015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558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13204" y="1845323"/>
            <a:ext cx="41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39393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2" y="895350"/>
            <a:ext cx="8189918" cy="2895600"/>
          </a:xfrm>
        </p:spPr>
        <p:txBody>
          <a:bodyPr/>
          <a:lstStyle/>
          <a:p>
            <a:r>
              <a:rPr lang="en-US" dirty="0"/>
              <a:t>A lambda expression is a short block of code which takes in parameters and returns a value. </a:t>
            </a:r>
          </a:p>
          <a:p>
            <a:r>
              <a:rPr lang="en-US" dirty="0"/>
              <a:t>Lambda expressions are similar to methods, but they do not need a name and they can be implemented right in the body of a method.</a:t>
            </a:r>
          </a:p>
          <a:p>
            <a:r>
              <a:rPr lang="en-US" b="1" dirty="0"/>
              <a:t>Syntax</a:t>
            </a:r>
            <a:r>
              <a:rPr lang="en-US" dirty="0"/>
              <a:t>: The simplest lambda expression contains a single parameter and an expression: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parameter -&gt; expression</a:t>
            </a:r>
          </a:p>
          <a:p>
            <a:endParaRPr lang="en-US" dirty="0"/>
          </a:p>
          <a:p>
            <a:r>
              <a:rPr lang="en-US" dirty="0"/>
              <a:t>To use more than one parameter, wrap them in parentheses: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(parameter1, parameter2) -&gt; expression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5350"/>
            <a:ext cx="7202482" cy="2895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Expressions are limited. </a:t>
            </a:r>
          </a:p>
          <a:p>
            <a:r>
              <a:rPr lang="en-US" dirty="0"/>
              <a:t>They have to immediately return a value, and they cannot contain variables, assignments or statements such as if or for. In order to do more complex operations, a code block can be used with curly braces. </a:t>
            </a:r>
          </a:p>
          <a:p>
            <a:r>
              <a:rPr lang="en-US" dirty="0"/>
              <a:t>If the lambda expression needs to return a value, then the code block should have a return 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(parameter1, parameter2) -&gt; { code block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60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2574"/>
            <a:ext cx="6553200" cy="490538"/>
          </a:xfrm>
        </p:spPr>
        <p:txBody>
          <a:bodyPr/>
          <a:lstStyle/>
          <a:p>
            <a:r>
              <a:rPr lang="en-US" dirty="0"/>
              <a:t>Using Lambda Expressions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792803"/>
            <a:ext cx="8948855" cy="572927"/>
          </a:xfrm>
        </p:spPr>
        <p:txBody>
          <a:bodyPr/>
          <a:lstStyle/>
          <a:p>
            <a:r>
              <a:rPr lang="en-US" sz="1800" dirty="0"/>
              <a:t>Lambda Expressions were added in Java 8.</a:t>
            </a:r>
          </a:p>
          <a:p>
            <a:r>
              <a:rPr lang="en-US" sz="1800" dirty="0"/>
              <a:t>Lambda expressions are usually passed as parameters to a function:</a:t>
            </a:r>
          </a:p>
          <a:p>
            <a:r>
              <a:rPr lang="en-US" sz="1800" dirty="0"/>
              <a:t>Example: Use a lambda expression in the </a:t>
            </a:r>
            <a:r>
              <a:rPr lang="en-US" sz="1800" dirty="0" err="1"/>
              <a:t>ArrayList's</a:t>
            </a:r>
            <a:r>
              <a:rPr lang="en-US" sz="1800" dirty="0"/>
              <a:t> </a:t>
            </a:r>
            <a:r>
              <a:rPr lang="en-US" sz="1800" dirty="0" err="1"/>
              <a:t>forEach</a:t>
            </a:r>
            <a:r>
              <a:rPr lang="en-US" sz="1800" dirty="0"/>
              <a:t>() method to print every item in the list and the list as </a:t>
            </a:r>
            <a:r>
              <a:rPr lang="en-US" sz="1800" dirty="0" err="1"/>
              <a:t>awhole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962150"/>
            <a:ext cx="5889703" cy="20166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java.util.ArrayList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public class Main {</a:t>
            </a:r>
          </a:p>
          <a:p>
            <a:pPr marL="0" indent="0">
              <a:buNone/>
            </a:pPr>
            <a:r>
              <a:rPr lang="en-US" sz="1400" dirty="0"/>
              <a:t>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ArrayList</a:t>
            </a:r>
            <a:r>
              <a:rPr lang="en-US" sz="1400" dirty="0"/>
              <a:t>&lt;Integer&gt; numbers = new </a:t>
            </a:r>
            <a:r>
              <a:rPr lang="en-US" sz="1400" dirty="0" err="1"/>
              <a:t>ArrayList</a:t>
            </a:r>
            <a:r>
              <a:rPr lang="en-US" sz="1400" dirty="0"/>
              <a:t>&lt;Integer&gt;();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(5);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(9);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(8);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(1);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numbers.forEach</a:t>
            </a:r>
            <a:r>
              <a:rPr lang="en-US" sz="1400" dirty="0"/>
              <a:t>( (n) -&gt; { </a:t>
            </a:r>
            <a:r>
              <a:rPr lang="en-US" sz="1400" dirty="0" err="1"/>
              <a:t>System.out.println</a:t>
            </a:r>
            <a:r>
              <a:rPr lang="en-US" sz="1400" dirty="0"/>
              <a:t>(n); } 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("numbers = " + numbers);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// numbers is not seen outside main() method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6629400" y="1885950"/>
            <a:ext cx="0" cy="2743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9149F-4052-73A3-DA97-57399CFD9C9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800" y="1885950"/>
            <a:ext cx="8458200" cy="76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34983A-5F4D-ECB4-5B38-A8DF33BE7561}"/>
              </a:ext>
            </a:extLst>
          </p:cNvPr>
          <p:cNvSpPr txBox="1"/>
          <p:nvPr/>
        </p:nvSpPr>
        <p:spPr>
          <a:xfrm>
            <a:off x="6629400" y="2874824"/>
            <a:ext cx="2733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Output: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numbers = [5, 9, 8, 1]</a:t>
            </a:r>
          </a:p>
        </p:txBody>
      </p:sp>
    </p:spTree>
    <p:extLst>
      <p:ext uri="{BB962C8B-B14F-4D97-AF65-F5344CB8AC3E}">
        <p14:creationId xmlns:p14="http://schemas.microsoft.com/office/powerpoint/2010/main" val="326952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4421"/>
            <a:ext cx="5943599" cy="490538"/>
          </a:xfrm>
        </p:spPr>
        <p:txBody>
          <a:bodyPr/>
          <a:lstStyle/>
          <a:p>
            <a:r>
              <a:rPr lang="en-US" dirty="0"/>
              <a:t>Using Lambda Expressions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5474" y="0"/>
            <a:ext cx="2776651" cy="2947392"/>
          </a:xfrm>
        </p:spPr>
        <p:txBody>
          <a:bodyPr/>
          <a:lstStyle/>
          <a:p>
            <a:pPr marL="166688" indent="-166688"/>
            <a:r>
              <a:rPr lang="en-US" sz="1600" dirty="0"/>
              <a:t>Lambda expressions can be stored in variables if the variable's type is an interface which has only one method. </a:t>
            </a:r>
          </a:p>
          <a:p>
            <a:pPr marL="166688" indent="-166688"/>
            <a:r>
              <a:rPr lang="en-US" sz="1600" dirty="0"/>
              <a:t>The lambda expression should have the same number of parameters and the same return type as that method. </a:t>
            </a:r>
          </a:p>
          <a:p>
            <a:pPr marL="166688" indent="-166688"/>
            <a:r>
              <a:rPr lang="en-US" sz="1600" dirty="0"/>
              <a:t>Java has many of these kinds of interfaces built in, such as the Consumer interface (found in the </a:t>
            </a:r>
            <a:r>
              <a:rPr lang="en-US" sz="1600" dirty="0" err="1"/>
              <a:t>java.util</a:t>
            </a:r>
            <a:r>
              <a:rPr lang="en-US" sz="1600" dirty="0"/>
              <a:t> package) used by lists.</a:t>
            </a:r>
          </a:p>
          <a:p>
            <a:pPr marL="166688" indent="-166688"/>
            <a:r>
              <a:rPr lang="en-US" sz="1600" dirty="0"/>
              <a:t>Example: Use Java's Consumer interface to store a lambda expression in a variable:</a:t>
            </a:r>
          </a:p>
          <a:p>
            <a:pPr marL="166688" indent="-166688"/>
            <a:endParaRPr lang="en-US" sz="1600" dirty="0"/>
          </a:p>
          <a:p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6155474" y="209550"/>
            <a:ext cx="26020" cy="4642842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82D3A9-2FAB-D250-37FF-804D0487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271" y="1072156"/>
            <a:ext cx="6214946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java.util.function.Consumer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Main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ArrayList</a:t>
            </a:r>
            <a:r>
              <a:rPr lang="en-US" sz="1600" dirty="0"/>
              <a:t>&lt;Integer&gt; numbers = new </a:t>
            </a:r>
            <a:r>
              <a:rPr lang="en-US" sz="1600" dirty="0" err="1"/>
              <a:t>ArrayList</a:t>
            </a:r>
            <a:r>
              <a:rPr lang="en-US" sz="1600" dirty="0"/>
              <a:t>&lt;Integer&gt;();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(5);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(9);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(8);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(1);</a:t>
            </a:r>
          </a:p>
          <a:p>
            <a:pPr marL="0" indent="0">
              <a:buNone/>
            </a:pPr>
            <a:r>
              <a:rPr lang="en-US" sz="1600" dirty="0"/>
              <a:t>    Consumer&lt;Integer&gt; method = (n) -&gt; { </a:t>
            </a:r>
            <a:r>
              <a:rPr lang="en-US" sz="1600" dirty="0" err="1"/>
              <a:t>System.out.println</a:t>
            </a:r>
            <a:r>
              <a:rPr lang="en-US" sz="1600" dirty="0"/>
              <a:t>(n); };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numbers.forEach</a:t>
            </a:r>
            <a:r>
              <a:rPr lang="en-US" sz="1600" dirty="0"/>
              <a:t>( method 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43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2574"/>
            <a:ext cx="6553200" cy="490538"/>
          </a:xfrm>
        </p:spPr>
        <p:txBody>
          <a:bodyPr/>
          <a:lstStyle/>
          <a:p>
            <a:r>
              <a:rPr lang="en-US" dirty="0"/>
              <a:t>Using Lambda Expressions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146" y="837952"/>
            <a:ext cx="2929054" cy="3562598"/>
          </a:xfrm>
        </p:spPr>
        <p:txBody>
          <a:bodyPr/>
          <a:lstStyle/>
          <a:p>
            <a:r>
              <a:rPr lang="en-US" sz="1800" dirty="0"/>
              <a:t>To use a lambda expression in a method, the method should have a parameter with a single-method interface as its type. Calling the interface's method will run the lambda expression:</a:t>
            </a:r>
          </a:p>
          <a:p>
            <a:r>
              <a:rPr lang="en-US" sz="1800" dirty="0"/>
              <a:t>Example: Create a method which takes a lambda expression as a parameter,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4297" y="694723"/>
            <a:ext cx="5889703" cy="20166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interface </a:t>
            </a:r>
            <a:r>
              <a:rPr lang="en-US" sz="1600" dirty="0" err="1"/>
              <a:t>StringFunction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String run(String str);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Main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StringFunction</a:t>
            </a:r>
            <a:r>
              <a:rPr lang="en-US" sz="1600" dirty="0"/>
              <a:t> exclaim = (s) -&gt; s + "!";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StringFunction</a:t>
            </a:r>
            <a:r>
              <a:rPr lang="en-US" sz="1600" dirty="0"/>
              <a:t> ask = (s) -&gt; s + "?";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printFormatted</a:t>
            </a:r>
            <a:r>
              <a:rPr lang="en-US" sz="1600" dirty="0"/>
              <a:t>("Hello", exclaim);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printFormatted</a:t>
            </a:r>
            <a:r>
              <a:rPr lang="en-US" sz="1600" dirty="0"/>
              <a:t>("Hello", ask);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  public static void </a:t>
            </a:r>
            <a:r>
              <a:rPr lang="en-US" sz="1600" dirty="0" err="1"/>
              <a:t>printFormatted</a:t>
            </a:r>
            <a:r>
              <a:rPr lang="en-US" sz="1600" dirty="0"/>
              <a:t>(String str, </a:t>
            </a:r>
            <a:r>
              <a:rPr lang="en-US" sz="1600" dirty="0" err="1"/>
              <a:t>StringFunction</a:t>
            </a:r>
            <a:r>
              <a:rPr lang="en-US" sz="1600" dirty="0"/>
              <a:t> format) {</a:t>
            </a:r>
          </a:p>
          <a:p>
            <a:pPr marL="0" indent="0">
              <a:buNone/>
            </a:pPr>
            <a:r>
              <a:rPr lang="en-US" sz="1600" dirty="0"/>
              <a:t>    String result = </a:t>
            </a:r>
            <a:r>
              <a:rPr lang="en-US" sz="1600" dirty="0" err="1"/>
              <a:t>format.run</a:t>
            </a:r>
            <a:r>
              <a:rPr lang="en-US" sz="1600" dirty="0"/>
              <a:t>(str);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(result);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3113049" y="837952"/>
            <a:ext cx="0" cy="401979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“try” statement allows you to define a block of code to be tested for errors while it is being executed.</a:t>
            </a:r>
          </a:p>
          <a:p>
            <a:r>
              <a:rPr lang="en-US" dirty="0"/>
              <a:t>The “catch” statement allows you to define a block of code to be executed, if an error occurs in the try block.</a:t>
            </a:r>
          </a:p>
          <a:p>
            <a:r>
              <a:rPr lang="en-US" dirty="0"/>
              <a:t>The “try” and “catch” keywords come in pairs: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4191000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Syntax for try and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//  Block of code to try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 e) {</a:t>
            </a:r>
          </a:p>
          <a:p>
            <a:pPr marL="0" indent="0">
              <a:buNone/>
            </a:pPr>
            <a:r>
              <a:rPr lang="en-US" dirty="0"/>
              <a:t>   //  Block of code to handle errors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/>
          <p:nvPr/>
        </p:nvCxnSpPr>
        <p:spPr bwMode="auto">
          <a:xfrm>
            <a:off x="4619385" y="1114188"/>
            <a:ext cx="0" cy="345638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116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105150"/>
            <a:ext cx="7239000" cy="1143000"/>
          </a:xfrm>
        </p:spPr>
        <p:txBody>
          <a:bodyPr/>
          <a:lstStyle/>
          <a:p>
            <a:pPr marL="2452688" indent="-2452688"/>
            <a:r>
              <a:rPr lang="en-US" dirty="0"/>
              <a:t>Chapter 11 – Handling Errors, Threads,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88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25" y="971549"/>
            <a:ext cx="4029315" cy="3456385"/>
          </a:xfrm>
        </p:spPr>
        <p:txBody>
          <a:bodyPr/>
          <a:lstStyle/>
          <a:p>
            <a:r>
              <a:rPr lang="en-US" dirty="0"/>
              <a:t>Consider the following example.</a:t>
            </a:r>
          </a:p>
          <a:p>
            <a:endParaRPr lang="en-US" dirty="0"/>
          </a:p>
          <a:p>
            <a:r>
              <a:rPr lang="en-US" dirty="0"/>
              <a:t>This will generate an error, because </a:t>
            </a:r>
            <a:r>
              <a:rPr lang="en-US" dirty="0" err="1"/>
              <a:t>myNumbers</a:t>
            </a:r>
            <a:r>
              <a:rPr lang="en-US" dirty="0"/>
              <a:t>[10] does not exist.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7140" y="971550"/>
            <a:ext cx="4191000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 // error!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4619385" y="1114188"/>
            <a:ext cx="0" cy="2448162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727107-D8D3-8433-1640-1B752DBAAE83}"/>
              </a:ext>
            </a:extLst>
          </p:cNvPr>
          <p:cNvSpPr txBox="1"/>
          <p:nvPr/>
        </p:nvSpPr>
        <p:spPr>
          <a:xfrm>
            <a:off x="698111" y="3867150"/>
            <a:ext cx="797638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output will be something like this:</a:t>
            </a:r>
          </a:p>
          <a:p>
            <a:pPr marL="0" indent="0"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java.lang.ArrayIndexOutOfBoundsException</a:t>
            </a:r>
            <a:r>
              <a:rPr lang="en-US" dirty="0"/>
              <a:t>: 10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Main.main</a:t>
            </a:r>
            <a:r>
              <a:rPr lang="en-US" dirty="0"/>
              <a:t>(Main.java:4)</a:t>
            </a:r>
          </a:p>
        </p:txBody>
      </p:sp>
    </p:spTree>
    <p:extLst>
      <p:ext uri="{BB962C8B-B14F-4D97-AF65-F5344CB8AC3E}">
        <p14:creationId xmlns:p14="http://schemas.microsoft.com/office/powerpoint/2010/main" val="365387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26" y="1047750"/>
            <a:ext cx="2619274" cy="1534232"/>
          </a:xfrm>
        </p:spPr>
        <p:txBody>
          <a:bodyPr/>
          <a:lstStyle/>
          <a:p>
            <a:r>
              <a:rPr lang="en-US" dirty="0"/>
              <a:t>If an error occurs, we can use try...catch to catch the error and execute some code to handle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2497" y="952535"/>
            <a:ext cx="6220267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public static void main(String[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</a:t>
            </a:r>
          </a:p>
          <a:p>
            <a:pPr marL="0" indent="0">
              <a:buNone/>
            </a:pPr>
            <a:r>
              <a:rPr lang="en-US" dirty="0"/>
              <a:t>      } catch (Exception e)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("Something went wrong.");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// Something went wrong.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667000" y="952535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55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26" y="1047750"/>
            <a:ext cx="2619274" cy="1534232"/>
          </a:xfrm>
        </p:spPr>
        <p:txBody>
          <a:bodyPr/>
          <a:lstStyle/>
          <a:p>
            <a:r>
              <a:rPr lang="en-US" dirty="0"/>
              <a:t>The finally statement lets you execute code, after try...catch, regardless of the result.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776288"/>
            <a:ext cx="6465764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</a:t>
            </a:r>
          </a:p>
          <a:p>
            <a:pPr marL="0" indent="0">
              <a:buNone/>
            </a:pPr>
            <a:r>
              <a:rPr lang="en-US" dirty="0"/>
              <a:t>      } catch (Exception e)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("Something went wrong.");</a:t>
            </a:r>
          </a:p>
          <a:p>
            <a:pPr marL="0" indent="0">
              <a:buNone/>
            </a:pPr>
            <a:r>
              <a:rPr lang="en-US" dirty="0"/>
              <a:t>      } finally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("The 'try catch' is finished.");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667000" y="952535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86A99-ABB8-B625-CD3A-B9B05677C6E9}"/>
              </a:ext>
            </a:extLst>
          </p:cNvPr>
          <p:cNvSpPr txBox="1"/>
          <p:nvPr/>
        </p:nvSpPr>
        <p:spPr>
          <a:xfrm>
            <a:off x="4526924" y="3889112"/>
            <a:ext cx="294067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Something went wrong.</a:t>
            </a:r>
          </a:p>
          <a:p>
            <a:pPr marL="0" indent="0">
              <a:buNone/>
            </a:pPr>
            <a:r>
              <a:rPr lang="en-US" dirty="0"/>
              <a:t>The 'try catch' is finished. </a:t>
            </a:r>
          </a:p>
        </p:txBody>
      </p:sp>
    </p:spTree>
    <p:extLst>
      <p:ext uri="{BB962C8B-B14F-4D97-AF65-F5344CB8AC3E}">
        <p14:creationId xmlns:p14="http://schemas.microsoft.com/office/powerpoint/2010/main" val="10128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“throw”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0150"/>
            <a:ext cx="7935911" cy="3303985"/>
          </a:xfrm>
        </p:spPr>
        <p:txBody>
          <a:bodyPr/>
          <a:lstStyle/>
          <a:p>
            <a:r>
              <a:rPr lang="en-US" dirty="0"/>
              <a:t>The “throw” statement allows you to create a custom error.</a:t>
            </a:r>
          </a:p>
          <a:p>
            <a:r>
              <a:rPr lang="en-US" dirty="0"/>
              <a:t>The “throw” statement is used together with an exception type. </a:t>
            </a:r>
          </a:p>
          <a:p>
            <a:r>
              <a:rPr lang="en-US" dirty="0"/>
              <a:t>There are many exception types available in Java: </a:t>
            </a:r>
          </a:p>
          <a:p>
            <a:pPr lvl="1"/>
            <a:r>
              <a:rPr lang="en-US" dirty="0" err="1"/>
              <a:t>ArithmeticException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FileNotFoundException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ArrayIndexOutOfBoundsException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SecurityException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Exception: Example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89" y="887639"/>
            <a:ext cx="2125611" cy="1534232"/>
          </a:xfrm>
        </p:spPr>
        <p:txBody>
          <a:bodyPr/>
          <a:lstStyle/>
          <a:p>
            <a:r>
              <a:rPr lang="en-US" sz="1800" dirty="0"/>
              <a:t>Throw an exception if age is below 18 (print "Access denied"). </a:t>
            </a:r>
          </a:p>
          <a:p>
            <a:r>
              <a:rPr lang="en-US" sz="1800" dirty="0"/>
              <a:t>If age is 18 or older, print "Access granted":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2" y="776288"/>
            <a:ext cx="6846762" cy="23719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static void </a:t>
            </a:r>
            <a:r>
              <a:rPr lang="en-US" sz="1800" dirty="0" err="1"/>
              <a:t>checkAge</a:t>
            </a:r>
            <a:r>
              <a:rPr lang="en-US" sz="1800" dirty="0"/>
              <a:t>(int age) {</a:t>
            </a:r>
          </a:p>
          <a:p>
            <a:pPr marL="0" indent="0">
              <a:buNone/>
            </a:pPr>
            <a:r>
              <a:rPr lang="en-US" sz="1800" dirty="0"/>
              <a:t>    if (age &lt; 18) {</a:t>
            </a:r>
          </a:p>
          <a:p>
            <a:pPr marL="0" indent="0">
              <a:buNone/>
            </a:pPr>
            <a:r>
              <a:rPr lang="en-US" sz="1800" dirty="0"/>
              <a:t>      throw new </a:t>
            </a:r>
            <a:r>
              <a:rPr lang="en-US" sz="1800" dirty="0" err="1"/>
              <a:t>ArithmeticException</a:t>
            </a:r>
            <a:r>
              <a:rPr lang="en-US" sz="1800" dirty="0"/>
              <a:t>("Access denied - You must be at least 18 years old.");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("Access granted - You are old enough!");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checkAge</a:t>
            </a:r>
            <a:r>
              <a:rPr lang="en-US" sz="1800" dirty="0"/>
              <a:t>(15); // Set age to 15 (which is below 18...)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223752" y="971550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45208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13547</TotalTime>
  <Words>3612</Words>
  <Application>Microsoft Macintosh PowerPoint</Application>
  <PresentationFormat>On-screen Show (16:9)</PresentationFormat>
  <Paragraphs>421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Tahoma</vt:lpstr>
      <vt:lpstr>Wingdings</vt:lpstr>
      <vt:lpstr>Blends</vt:lpstr>
      <vt:lpstr>Chapter 11 – Handling Errors, Threads, and Lambda Expressions</vt:lpstr>
      <vt:lpstr>PowerPoint Presentation</vt:lpstr>
      <vt:lpstr>Exceptions</vt:lpstr>
      <vt:lpstr>Try and Catch</vt:lpstr>
      <vt:lpstr>Example of Try and Catch</vt:lpstr>
      <vt:lpstr>Example of Try and Catch</vt:lpstr>
      <vt:lpstr>Finally</vt:lpstr>
      <vt:lpstr>The “throw” Keyword</vt:lpstr>
      <vt:lpstr>Throw an Exception: Example (1/2)</vt:lpstr>
      <vt:lpstr>Throw an Exception: Example (2/2)</vt:lpstr>
      <vt:lpstr>PowerPoint Presentation</vt:lpstr>
      <vt:lpstr>What is a Regular Expression? </vt:lpstr>
      <vt:lpstr>Example of RegEx: Code</vt:lpstr>
      <vt:lpstr>Example of RegEx: Explained</vt:lpstr>
      <vt:lpstr>Flags</vt:lpstr>
      <vt:lpstr>Regular Expression Patterns</vt:lpstr>
      <vt:lpstr>Metacharacters</vt:lpstr>
      <vt:lpstr> Quantifiers</vt:lpstr>
      <vt:lpstr>PowerPoint Presentation</vt:lpstr>
      <vt:lpstr>What is Thread?</vt:lpstr>
      <vt:lpstr>Thread Concept in Java</vt:lpstr>
      <vt:lpstr>Benefit of Using Threads</vt:lpstr>
      <vt:lpstr>Thread Model</vt:lpstr>
      <vt:lpstr>Threads</vt:lpstr>
      <vt:lpstr>Syntax for Creating a Thread</vt:lpstr>
      <vt:lpstr>Running Threads: Extend Thread Example</vt:lpstr>
      <vt:lpstr>Running Threads: Implement Runnable Example</vt:lpstr>
      <vt:lpstr>Differences between "extending" and "implementing" Threads</vt:lpstr>
      <vt:lpstr>start() vs run()    (1/3)</vt:lpstr>
      <vt:lpstr>start() vs run()    (2/3)</vt:lpstr>
      <vt:lpstr>start() vs run()    (3/3)</vt:lpstr>
      <vt:lpstr>Concurrency Problems</vt:lpstr>
      <vt:lpstr>Avoiding Concurrency Problems</vt:lpstr>
      <vt:lpstr>PowerPoint Presentation</vt:lpstr>
      <vt:lpstr>Java Lambda Expressions (1/2)</vt:lpstr>
      <vt:lpstr>Java Lambda Expressions (2/2)</vt:lpstr>
      <vt:lpstr>Using Lambda Expressions (1/3)</vt:lpstr>
      <vt:lpstr>Using Lambda Expressions (2/3)</vt:lpstr>
      <vt:lpstr>Using Lambda Expressions (3/3)</vt:lpstr>
      <vt:lpstr>Chapter 11 – Handling Errors, Threads, and Lambda Expressions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Xijing Zhang</cp:lastModifiedBy>
  <cp:revision>405</cp:revision>
  <cp:lastPrinted>1601-01-01T00:00:00Z</cp:lastPrinted>
  <dcterms:created xsi:type="dcterms:W3CDTF">2003-11-11T09:16:48Z</dcterms:created>
  <dcterms:modified xsi:type="dcterms:W3CDTF">2024-03-26T22:33:48Z</dcterms:modified>
</cp:coreProperties>
</file>