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3"/>
  </p:notesMasterIdLst>
  <p:handoutMasterIdLst>
    <p:handoutMasterId r:id="rId64"/>
  </p:handoutMasterIdLst>
  <p:sldIdLst>
    <p:sldId id="534" r:id="rId2"/>
    <p:sldId id="535" r:id="rId3"/>
    <p:sldId id="632" r:id="rId4"/>
    <p:sldId id="633" r:id="rId5"/>
    <p:sldId id="634" r:id="rId6"/>
    <p:sldId id="635" r:id="rId7"/>
    <p:sldId id="590" r:id="rId8"/>
    <p:sldId id="555" r:id="rId9"/>
    <p:sldId id="557" r:id="rId10"/>
    <p:sldId id="575" r:id="rId11"/>
    <p:sldId id="577" r:id="rId12"/>
    <p:sldId id="576" r:id="rId13"/>
    <p:sldId id="601" r:id="rId14"/>
    <p:sldId id="578" r:id="rId15"/>
    <p:sldId id="579" r:id="rId16"/>
    <p:sldId id="602" r:id="rId17"/>
    <p:sldId id="580" r:id="rId18"/>
    <p:sldId id="581" r:id="rId19"/>
    <p:sldId id="594" r:id="rId20"/>
    <p:sldId id="598" r:id="rId21"/>
    <p:sldId id="599" r:id="rId22"/>
    <p:sldId id="595" r:id="rId23"/>
    <p:sldId id="596" r:id="rId24"/>
    <p:sldId id="597" r:id="rId25"/>
    <p:sldId id="600" r:id="rId26"/>
    <p:sldId id="582" r:id="rId27"/>
    <p:sldId id="583" r:id="rId28"/>
    <p:sldId id="584" r:id="rId29"/>
    <p:sldId id="585" r:id="rId30"/>
    <p:sldId id="587" r:id="rId31"/>
    <p:sldId id="589" r:id="rId32"/>
    <p:sldId id="592" r:id="rId33"/>
    <p:sldId id="593" r:id="rId34"/>
    <p:sldId id="619" r:id="rId35"/>
    <p:sldId id="620" r:id="rId36"/>
    <p:sldId id="621" r:id="rId37"/>
    <p:sldId id="622" r:id="rId38"/>
    <p:sldId id="603" r:id="rId39"/>
    <p:sldId id="604" r:id="rId40"/>
    <p:sldId id="605" r:id="rId41"/>
    <p:sldId id="607" r:id="rId42"/>
    <p:sldId id="609" r:id="rId43"/>
    <p:sldId id="610" r:id="rId44"/>
    <p:sldId id="611" r:id="rId45"/>
    <p:sldId id="608" r:id="rId46"/>
    <p:sldId id="612" r:id="rId47"/>
    <p:sldId id="613" r:id="rId48"/>
    <p:sldId id="614" r:id="rId49"/>
    <p:sldId id="615" r:id="rId50"/>
    <p:sldId id="616" r:id="rId51"/>
    <p:sldId id="617" r:id="rId52"/>
    <p:sldId id="618" r:id="rId53"/>
    <p:sldId id="623" r:id="rId54"/>
    <p:sldId id="624" r:id="rId55"/>
    <p:sldId id="625" r:id="rId56"/>
    <p:sldId id="626" r:id="rId57"/>
    <p:sldId id="627" r:id="rId58"/>
    <p:sldId id="628" r:id="rId59"/>
    <p:sldId id="629" r:id="rId60"/>
    <p:sldId id="631" r:id="rId61"/>
    <p:sldId id="574" r:id="rId62"/>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9B"/>
    <a:srgbClr val="FFD85B"/>
    <a:srgbClr val="5DFFD5"/>
    <a:srgbClr val="C1F5D2"/>
    <a:srgbClr val="FEB9A4"/>
    <a:srgbClr val="FECABA"/>
    <a:srgbClr val="CFC215"/>
    <a:srgbClr val="F2F3C9"/>
    <a:srgbClr val="CCDB9D"/>
    <a:srgbClr val="EAD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0929"/>
  </p:normalViewPr>
  <p:slideViewPr>
    <p:cSldViewPr>
      <p:cViewPr varScale="1">
        <p:scale>
          <a:sx n="160" d="100"/>
          <a:sy n="160" d="100"/>
        </p:scale>
        <p:origin x="320"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996370" y="1978942"/>
            <a:ext cx="8076403" cy="584775"/>
          </a:xfrm>
          <a:prstGeom prst="rect">
            <a:avLst/>
          </a:prstGeom>
          <a:noFill/>
          <a:ln w="9525">
            <a:noFill/>
            <a:miter lim="800000"/>
            <a:headEnd/>
            <a:tailEnd/>
          </a:ln>
          <a:effectLst/>
        </p:spPr>
        <p:txBody>
          <a:bodyPr wrap="square">
            <a:spAutoFit/>
          </a:bodyPr>
          <a:lstStyle/>
          <a:p>
            <a:r>
              <a:rPr lang="en-US" sz="3200" baseline="0" dirty="0">
                <a:solidFill>
                  <a:srgbClr val="333399"/>
                </a:solidFill>
              </a:rPr>
              <a:t>Application Engineering and Development</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8"/>
            <a:ext cx="4029315"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114188"/>
            <a:ext cx="3943350"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6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901453"/>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60</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Application Engineering and Development</a:t>
            </a:r>
          </a:p>
        </p:txBody>
      </p:sp>
      <p:sp>
        <p:nvSpPr>
          <p:cNvPr id="64532" name="Rectangle 20"/>
          <p:cNvSpPr>
            <a:spLocks noChangeArrowheads="1"/>
          </p:cNvSpPr>
          <p:nvPr userDrawn="1"/>
        </p:nvSpPr>
        <p:spPr bwMode="auto">
          <a:xfrm>
            <a:off x="3909886" y="4891561"/>
            <a:ext cx="2795714" cy="300082"/>
          </a:xfrm>
          <a:prstGeom prst="rect">
            <a:avLst/>
          </a:prstGeom>
          <a:noFill/>
          <a:ln w="9525">
            <a:noFill/>
            <a:miter lim="800000"/>
            <a:headEnd/>
            <a:tailEnd/>
          </a:ln>
          <a:effectLst/>
        </p:spPr>
        <p:txBody>
          <a:bodyPr wrap="square">
            <a:spAutoFit/>
          </a:bodyPr>
          <a:lstStyle/>
          <a:p>
            <a:pPr>
              <a:defRPr/>
            </a:pPr>
            <a:r>
              <a:rPr lang="en-US" sz="1350" dirty="0"/>
              <a:t>Chapter 14 – Java GUI - Swing</a:t>
            </a:r>
          </a:p>
        </p:txBody>
      </p:sp>
      <p:sp>
        <p:nvSpPr>
          <p:cNvPr id="64533" name="Line 21"/>
          <p:cNvSpPr>
            <a:spLocks noChangeShapeType="1"/>
          </p:cNvSpPr>
          <p:nvPr userDrawn="1"/>
        </p:nvSpPr>
        <p:spPr bwMode="auto">
          <a:xfrm>
            <a:off x="228600" y="4931569"/>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77" r:id="rId3"/>
    <p:sldLayoutId id="2147483681"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ct val="2000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ct val="2000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828800" y="3333750"/>
            <a:ext cx="5867400" cy="598884"/>
          </a:xfrm>
        </p:spPr>
        <p:txBody>
          <a:bodyPr/>
          <a:lstStyle/>
          <a:p>
            <a:pPr marL="2462213" indent="-2462213"/>
            <a:r>
              <a:rPr lang="en-US" dirty="0"/>
              <a:t>Chapter 14 – Java GUI - Swing</a:t>
            </a:r>
          </a:p>
        </p:txBody>
      </p:sp>
    </p:spTree>
    <p:extLst>
      <p:ext uri="{BB962C8B-B14F-4D97-AF65-F5344CB8AC3E}">
        <p14:creationId xmlns:p14="http://schemas.microsoft.com/office/powerpoint/2010/main" val="151317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6FAD-8E02-D8C6-7F2C-7F582A3C3B9B}"/>
              </a:ext>
            </a:extLst>
          </p:cNvPr>
          <p:cNvSpPr>
            <a:spLocks noGrp="1"/>
          </p:cNvSpPr>
          <p:nvPr>
            <p:ph type="title"/>
          </p:nvPr>
        </p:nvSpPr>
        <p:spPr/>
        <p:txBody>
          <a:bodyPr/>
          <a:lstStyle/>
          <a:p>
            <a:r>
              <a:rPr lang="en-US" dirty="0"/>
              <a:t>Java GUI Basics</a:t>
            </a:r>
          </a:p>
        </p:txBody>
      </p:sp>
      <p:sp>
        <p:nvSpPr>
          <p:cNvPr id="3" name="Content Placeholder 2">
            <a:extLst>
              <a:ext uri="{FF2B5EF4-FFF2-40B4-BE49-F238E27FC236}">
                <a16:creationId xmlns:a16="http://schemas.microsoft.com/office/drawing/2014/main" id="{ED21A4C2-D2C5-4F3B-8B0A-EC973911817A}"/>
              </a:ext>
            </a:extLst>
          </p:cNvPr>
          <p:cNvSpPr>
            <a:spLocks noGrp="1"/>
          </p:cNvSpPr>
          <p:nvPr>
            <p:ph idx="1"/>
          </p:nvPr>
        </p:nvSpPr>
        <p:spPr>
          <a:xfrm>
            <a:off x="2057400" y="1123950"/>
            <a:ext cx="6629398" cy="3430756"/>
          </a:xfrm>
        </p:spPr>
        <p:txBody>
          <a:bodyPr/>
          <a:lstStyle/>
          <a:p>
            <a:r>
              <a:rPr lang="en-US" dirty="0"/>
              <a:t>What is Swing in Java?</a:t>
            </a:r>
          </a:p>
          <a:p>
            <a:r>
              <a:rPr lang="en-US" dirty="0"/>
              <a:t>What is a Container Class?</a:t>
            </a:r>
          </a:p>
          <a:p>
            <a:r>
              <a:rPr lang="en-US" dirty="0"/>
              <a:t>What is GUI in Java?</a:t>
            </a:r>
          </a:p>
          <a:p>
            <a:r>
              <a:rPr lang="en-US" dirty="0"/>
              <a:t>How to Make a GUI in Java with Example</a:t>
            </a:r>
          </a:p>
          <a:p>
            <a:r>
              <a:rPr lang="en-US" dirty="0"/>
              <a:t>Java Layout Manager</a:t>
            </a:r>
          </a:p>
          <a:p>
            <a:r>
              <a:rPr lang="en-US" dirty="0"/>
              <a:t>Java </a:t>
            </a:r>
            <a:r>
              <a:rPr lang="en-US" dirty="0" err="1"/>
              <a:t>BorderLayout</a:t>
            </a:r>
            <a:endParaRPr lang="en-US" dirty="0"/>
          </a:p>
          <a:p>
            <a:r>
              <a:rPr lang="en-US" dirty="0"/>
              <a:t>Java </a:t>
            </a:r>
            <a:r>
              <a:rPr lang="en-US" dirty="0" err="1"/>
              <a:t>FlowLayout</a:t>
            </a:r>
            <a:endParaRPr lang="en-US" dirty="0"/>
          </a:p>
          <a:p>
            <a:r>
              <a:rPr lang="en-US" dirty="0"/>
              <a:t>Java </a:t>
            </a:r>
            <a:r>
              <a:rPr lang="en-US" dirty="0" err="1"/>
              <a:t>GridBagLayout</a:t>
            </a:r>
            <a:endParaRPr lang="en-US" dirty="0"/>
          </a:p>
          <a:p>
            <a:endParaRPr lang="en-US" dirty="0"/>
          </a:p>
        </p:txBody>
      </p:sp>
    </p:spTree>
    <p:extLst>
      <p:ext uri="{BB962C8B-B14F-4D97-AF65-F5344CB8AC3E}">
        <p14:creationId xmlns:p14="http://schemas.microsoft.com/office/powerpoint/2010/main" val="39940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DEA1-F8AF-9D53-A549-4145C2B57A48}"/>
              </a:ext>
            </a:extLst>
          </p:cNvPr>
          <p:cNvSpPr>
            <a:spLocks noGrp="1"/>
          </p:cNvSpPr>
          <p:nvPr>
            <p:ph type="title"/>
          </p:nvPr>
        </p:nvSpPr>
        <p:spPr/>
        <p:txBody>
          <a:bodyPr/>
          <a:lstStyle/>
          <a:p>
            <a:r>
              <a:rPr lang="en-US" dirty="0"/>
              <a:t>Java Swing Class Hierarchy Diagram</a:t>
            </a:r>
          </a:p>
        </p:txBody>
      </p:sp>
      <p:pic>
        <p:nvPicPr>
          <p:cNvPr id="5" name="Content Placeholder 4" descr="A diagram of a software component&#10;&#10;Description automatically generated">
            <a:extLst>
              <a:ext uri="{FF2B5EF4-FFF2-40B4-BE49-F238E27FC236}">
                <a16:creationId xmlns:a16="http://schemas.microsoft.com/office/drawing/2014/main" id="{3D68A417-FF62-C777-8BFF-DD327F325D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755619"/>
            <a:ext cx="6096000" cy="4201524"/>
          </a:xfrm>
        </p:spPr>
      </p:pic>
      <p:sp>
        <p:nvSpPr>
          <p:cNvPr id="7" name="TextBox 6">
            <a:extLst>
              <a:ext uri="{FF2B5EF4-FFF2-40B4-BE49-F238E27FC236}">
                <a16:creationId xmlns:a16="http://schemas.microsoft.com/office/drawing/2014/main" id="{5F7B0A9F-C3D9-1B60-EBB1-5E827E3549DE}"/>
              </a:ext>
            </a:extLst>
          </p:cNvPr>
          <p:cNvSpPr txBox="1"/>
          <p:nvPr/>
        </p:nvSpPr>
        <p:spPr>
          <a:xfrm>
            <a:off x="5952518" y="2309722"/>
            <a:ext cx="2812103" cy="1200329"/>
          </a:xfrm>
          <a:prstGeom prst="rect">
            <a:avLst/>
          </a:prstGeom>
          <a:noFill/>
        </p:spPr>
        <p:txBody>
          <a:bodyPr wrap="square">
            <a:spAutoFit/>
          </a:bodyPr>
          <a:lstStyle/>
          <a:p>
            <a:r>
              <a:rPr lang="en-US" dirty="0"/>
              <a:t>All components in Java Swing are </a:t>
            </a:r>
            <a:r>
              <a:rPr lang="en-US" dirty="0" err="1"/>
              <a:t>JComponent</a:t>
            </a:r>
            <a:r>
              <a:rPr lang="en-US" dirty="0"/>
              <a:t> which can be added to container classes</a:t>
            </a:r>
          </a:p>
        </p:txBody>
      </p:sp>
    </p:spTree>
    <p:extLst>
      <p:ext uri="{BB962C8B-B14F-4D97-AF65-F5344CB8AC3E}">
        <p14:creationId xmlns:p14="http://schemas.microsoft.com/office/powerpoint/2010/main" val="195370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105A-3780-7788-A121-457CC628E09F}"/>
              </a:ext>
            </a:extLst>
          </p:cNvPr>
          <p:cNvSpPr>
            <a:spLocks noGrp="1"/>
          </p:cNvSpPr>
          <p:nvPr>
            <p:ph type="title"/>
          </p:nvPr>
        </p:nvSpPr>
        <p:spPr/>
        <p:txBody>
          <a:bodyPr/>
          <a:lstStyle/>
          <a:p>
            <a:r>
              <a:rPr lang="en-US" dirty="0"/>
              <a:t>What is a Container Class?</a:t>
            </a:r>
          </a:p>
        </p:txBody>
      </p:sp>
      <p:sp>
        <p:nvSpPr>
          <p:cNvPr id="3" name="Content Placeholder 2">
            <a:extLst>
              <a:ext uri="{FF2B5EF4-FFF2-40B4-BE49-F238E27FC236}">
                <a16:creationId xmlns:a16="http://schemas.microsoft.com/office/drawing/2014/main" id="{AEA884E6-AC37-C961-DB2A-EDC7959369F1}"/>
              </a:ext>
            </a:extLst>
          </p:cNvPr>
          <p:cNvSpPr>
            <a:spLocks noGrp="1"/>
          </p:cNvSpPr>
          <p:nvPr>
            <p:ph idx="1"/>
          </p:nvPr>
        </p:nvSpPr>
        <p:spPr>
          <a:xfrm>
            <a:off x="446089" y="895351"/>
            <a:ext cx="8164512" cy="3352800"/>
          </a:xfrm>
        </p:spPr>
        <p:txBody>
          <a:bodyPr/>
          <a:lstStyle/>
          <a:p>
            <a:r>
              <a:rPr lang="en-US" dirty="0"/>
              <a:t>Container classes are classes that can have other components on it. </a:t>
            </a:r>
          </a:p>
          <a:p>
            <a:r>
              <a:rPr lang="en-US" dirty="0"/>
              <a:t>So, for creating a Java Swing GUI, we need at least one container object. </a:t>
            </a:r>
          </a:p>
          <a:p>
            <a:r>
              <a:rPr lang="en-US" dirty="0"/>
              <a:t>There are 3 types of Java Swing containers.</a:t>
            </a:r>
          </a:p>
          <a:p>
            <a:pPr lvl="1"/>
            <a:r>
              <a:rPr lang="en-US" b="1" u="sng" dirty="0"/>
              <a:t>Panel</a:t>
            </a:r>
            <a:r>
              <a:rPr lang="en-US" dirty="0"/>
              <a:t>: It is a pure container and is not a window in itself. The sole purpose of a Panel is to organize the components on to a window.</a:t>
            </a:r>
          </a:p>
          <a:p>
            <a:pPr lvl="1"/>
            <a:r>
              <a:rPr lang="en-US" b="1" u="sng" dirty="0"/>
              <a:t>Frame</a:t>
            </a:r>
            <a:r>
              <a:rPr lang="en-US" dirty="0"/>
              <a:t>: It is a fully functioning window with its title and icons.</a:t>
            </a:r>
          </a:p>
          <a:p>
            <a:pPr lvl="1"/>
            <a:r>
              <a:rPr lang="en-US" b="1" u="sng" dirty="0"/>
              <a:t>Dialog</a:t>
            </a:r>
            <a:r>
              <a:rPr lang="en-US" dirty="0"/>
              <a:t>: It can be thought of like a pop-up window that pops out when a message has to be displayed. It is not a fully functioning window like the Frame.</a:t>
            </a:r>
          </a:p>
          <a:p>
            <a:endParaRPr lang="en-US" dirty="0"/>
          </a:p>
        </p:txBody>
      </p:sp>
    </p:spTree>
    <p:extLst>
      <p:ext uri="{BB962C8B-B14F-4D97-AF65-F5344CB8AC3E}">
        <p14:creationId xmlns:p14="http://schemas.microsoft.com/office/powerpoint/2010/main" val="4097589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5C69-26AE-1713-5DB9-1F306E968610}"/>
              </a:ext>
            </a:extLst>
          </p:cNvPr>
          <p:cNvSpPr>
            <a:spLocks noGrp="1"/>
          </p:cNvSpPr>
          <p:nvPr>
            <p:ph type="title"/>
          </p:nvPr>
        </p:nvSpPr>
        <p:spPr>
          <a:xfrm>
            <a:off x="1066801" y="285750"/>
            <a:ext cx="7924800" cy="490538"/>
          </a:xfrm>
        </p:spPr>
        <p:txBody>
          <a:bodyPr/>
          <a:lstStyle/>
          <a:p>
            <a:r>
              <a:rPr lang="en-US" dirty="0"/>
              <a:t>How Swing GUI Interacts with Java Program</a:t>
            </a:r>
          </a:p>
        </p:txBody>
      </p:sp>
      <p:sp>
        <p:nvSpPr>
          <p:cNvPr id="3" name="Content Placeholder 2">
            <a:extLst>
              <a:ext uri="{FF2B5EF4-FFF2-40B4-BE49-F238E27FC236}">
                <a16:creationId xmlns:a16="http://schemas.microsoft.com/office/drawing/2014/main" id="{17638056-CC67-7745-A84C-98A2C92D0EC5}"/>
              </a:ext>
            </a:extLst>
          </p:cNvPr>
          <p:cNvSpPr>
            <a:spLocks noGrp="1"/>
          </p:cNvSpPr>
          <p:nvPr>
            <p:ph idx="1"/>
          </p:nvPr>
        </p:nvSpPr>
        <p:spPr>
          <a:xfrm>
            <a:off x="304800" y="913533"/>
            <a:ext cx="5127623" cy="2768828"/>
          </a:xfrm>
        </p:spPr>
        <p:txBody>
          <a:bodyPr/>
          <a:lstStyle/>
          <a:p>
            <a:r>
              <a:rPr lang="en-US" dirty="0"/>
              <a:t>Any activity on the GUI level (Swing or other GUI) generates a specific event.</a:t>
            </a:r>
          </a:p>
          <a:p>
            <a:r>
              <a:rPr lang="en-US" dirty="0"/>
              <a:t>The event listener picks up the event and runs a specific Java code related to the Java program.</a:t>
            </a:r>
          </a:p>
          <a:p>
            <a:r>
              <a:rPr lang="en-US" dirty="0"/>
              <a:t>It could be a certain action or value assignment. </a:t>
            </a:r>
          </a:p>
          <a:p>
            <a:r>
              <a:rPr lang="en-US" dirty="0"/>
              <a:t>For example, GUI  component field enters a name. Once the enter button is pressed, the respective Java variable, say,  age is assigned the value in the age filed entered in the GUI.</a:t>
            </a:r>
          </a:p>
        </p:txBody>
      </p:sp>
      <p:grpSp>
        <p:nvGrpSpPr>
          <p:cNvPr id="17" name="Group 16">
            <a:extLst>
              <a:ext uri="{FF2B5EF4-FFF2-40B4-BE49-F238E27FC236}">
                <a16:creationId xmlns:a16="http://schemas.microsoft.com/office/drawing/2014/main" id="{6F9B1185-E8DD-2610-943D-02EA9A2E7635}"/>
              </a:ext>
            </a:extLst>
          </p:cNvPr>
          <p:cNvGrpSpPr/>
          <p:nvPr/>
        </p:nvGrpSpPr>
        <p:grpSpPr>
          <a:xfrm>
            <a:off x="6096000" y="1123950"/>
            <a:ext cx="1936124" cy="3192125"/>
            <a:chOff x="5087155" y="1098322"/>
            <a:chExt cx="1936124" cy="3192125"/>
          </a:xfrm>
        </p:grpSpPr>
        <p:sp>
          <p:nvSpPr>
            <p:cNvPr id="4" name="Rectangle 3">
              <a:extLst>
                <a:ext uri="{FF2B5EF4-FFF2-40B4-BE49-F238E27FC236}">
                  <a16:creationId xmlns:a16="http://schemas.microsoft.com/office/drawing/2014/main" id="{0A0D9A88-1651-8D97-4212-5ACAD3F7319B}"/>
                </a:ext>
              </a:extLst>
            </p:cNvPr>
            <p:cNvSpPr/>
            <p:nvPr/>
          </p:nvSpPr>
          <p:spPr bwMode="auto">
            <a:xfrm>
              <a:off x="5105400" y="1098322"/>
              <a:ext cx="1905000" cy="490538"/>
            </a:xfrm>
            <a:prstGeom prst="rect">
              <a:avLst/>
            </a:prstGeom>
            <a:solidFill>
              <a:srgbClr val="5DFFD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ahoma" pitchFamily="34" charset="0"/>
                </a:rPr>
                <a:t>JComponent</a:t>
              </a:r>
              <a:endParaRPr kumimoji="0" lang="en-US" sz="2400" b="0" i="0" u="none" strike="noStrike" cap="none" normalizeH="0" baseline="0" dirty="0">
                <a:ln>
                  <a:noFill/>
                </a:ln>
                <a:solidFill>
                  <a:schemeClr val="tx1"/>
                </a:solidFill>
                <a:effectLst/>
                <a:latin typeface="Tahoma" pitchFamily="34" charset="0"/>
              </a:endParaRPr>
            </a:p>
          </p:txBody>
        </p:sp>
        <p:sp>
          <p:nvSpPr>
            <p:cNvPr id="5" name="Rectangle 4">
              <a:extLst>
                <a:ext uri="{FF2B5EF4-FFF2-40B4-BE49-F238E27FC236}">
                  <a16:creationId xmlns:a16="http://schemas.microsoft.com/office/drawing/2014/main" id="{CB13686E-C33C-3375-8BEC-26694E92422C}"/>
                </a:ext>
              </a:extLst>
            </p:cNvPr>
            <p:cNvSpPr/>
            <p:nvPr/>
          </p:nvSpPr>
          <p:spPr bwMode="auto">
            <a:xfrm>
              <a:off x="5118279" y="1931554"/>
              <a:ext cx="1905000" cy="490538"/>
            </a:xfrm>
            <a:prstGeom prst="rect">
              <a:avLst/>
            </a:prstGeom>
            <a:solidFill>
              <a:srgbClr val="5DFFD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Event</a:t>
              </a:r>
            </a:p>
          </p:txBody>
        </p:sp>
        <p:cxnSp>
          <p:nvCxnSpPr>
            <p:cNvPr id="11" name="Straight Connector 10">
              <a:extLst>
                <a:ext uri="{FF2B5EF4-FFF2-40B4-BE49-F238E27FC236}">
                  <a16:creationId xmlns:a16="http://schemas.microsoft.com/office/drawing/2014/main" id="{875A52DD-FA12-7AF6-AE5E-3D9DB5A02568}"/>
                </a:ext>
              </a:extLst>
            </p:cNvPr>
            <p:cNvCxnSpPr>
              <a:stCxn id="4" idx="2"/>
              <a:endCxn id="5" idx="0"/>
            </p:cNvCxnSpPr>
            <p:nvPr/>
          </p:nvCxnSpPr>
          <p:spPr bwMode="auto">
            <a:xfrm>
              <a:off x="6057900" y="1588860"/>
              <a:ext cx="12879" cy="342694"/>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
          <p:nvSpPr>
            <p:cNvPr id="12" name="Rectangle 11">
              <a:extLst>
                <a:ext uri="{FF2B5EF4-FFF2-40B4-BE49-F238E27FC236}">
                  <a16:creationId xmlns:a16="http://schemas.microsoft.com/office/drawing/2014/main" id="{30E33C2C-C1F1-6A21-6DB0-8D99B4DA4564}"/>
                </a:ext>
              </a:extLst>
            </p:cNvPr>
            <p:cNvSpPr/>
            <p:nvPr/>
          </p:nvSpPr>
          <p:spPr bwMode="auto">
            <a:xfrm>
              <a:off x="5105400" y="3799909"/>
              <a:ext cx="1905000" cy="490538"/>
            </a:xfrm>
            <a:prstGeom prst="rect">
              <a:avLst/>
            </a:prstGeom>
            <a:solidFill>
              <a:srgbClr val="FFE79B"/>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Java Program</a:t>
              </a:r>
            </a:p>
          </p:txBody>
        </p:sp>
        <p:sp>
          <p:nvSpPr>
            <p:cNvPr id="13" name="Rectangle 12">
              <a:extLst>
                <a:ext uri="{FF2B5EF4-FFF2-40B4-BE49-F238E27FC236}">
                  <a16:creationId xmlns:a16="http://schemas.microsoft.com/office/drawing/2014/main" id="{578B5535-491E-DC14-3D6A-03C76B274CA1}"/>
                </a:ext>
              </a:extLst>
            </p:cNvPr>
            <p:cNvSpPr/>
            <p:nvPr/>
          </p:nvSpPr>
          <p:spPr bwMode="auto">
            <a:xfrm>
              <a:off x="5087155" y="2931337"/>
              <a:ext cx="1905000" cy="490538"/>
            </a:xfrm>
            <a:prstGeom prst="rect">
              <a:avLst/>
            </a:prstGeom>
            <a:solidFill>
              <a:srgbClr val="FFE79B"/>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Event Listener</a:t>
              </a:r>
            </a:p>
          </p:txBody>
        </p:sp>
        <p:cxnSp>
          <p:nvCxnSpPr>
            <p:cNvPr id="14" name="Straight Connector 13">
              <a:extLst>
                <a:ext uri="{FF2B5EF4-FFF2-40B4-BE49-F238E27FC236}">
                  <a16:creationId xmlns:a16="http://schemas.microsoft.com/office/drawing/2014/main" id="{C9B99598-8268-1C3C-0AA3-232414D80456}"/>
                </a:ext>
              </a:extLst>
            </p:cNvPr>
            <p:cNvCxnSpPr>
              <a:cxnSpLocks/>
            </p:cNvCxnSpPr>
            <p:nvPr/>
          </p:nvCxnSpPr>
          <p:spPr bwMode="auto">
            <a:xfrm flipH="1">
              <a:off x="6096000" y="2422092"/>
              <a:ext cx="0" cy="509245"/>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cxnSp>
          <p:nvCxnSpPr>
            <p:cNvPr id="15" name="Straight Connector 14">
              <a:extLst>
                <a:ext uri="{FF2B5EF4-FFF2-40B4-BE49-F238E27FC236}">
                  <a16:creationId xmlns:a16="http://schemas.microsoft.com/office/drawing/2014/main" id="{BD4300C5-E739-668E-C16F-8AAED4265412}"/>
                </a:ext>
              </a:extLst>
            </p:cNvPr>
            <p:cNvCxnSpPr/>
            <p:nvPr/>
          </p:nvCxnSpPr>
          <p:spPr bwMode="auto">
            <a:xfrm>
              <a:off x="6083658" y="3457215"/>
              <a:ext cx="12879" cy="342694"/>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198950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524000" y="285750"/>
            <a:ext cx="7391400" cy="490538"/>
          </a:xfrm>
        </p:spPr>
        <p:txBody>
          <a:bodyPr/>
          <a:lstStyle/>
          <a:p>
            <a:r>
              <a:rPr lang="en-US" dirty="0"/>
              <a:t>Creating GUI with Swing Step-by-Step</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1295400" y="1276351"/>
            <a:ext cx="6364282" cy="2667000"/>
          </a:xfrm>
        </p:spPr>
        <p:txBody>
          <a:bodyPr/>
          <a:lstStyle/>
          <a:p>
            <a:pPr marL="0" indent="0">
              <a:buNone/>
            </a:pPr>
            <a:r>
              <a:rPr lang="en-US" sz="1900" dirty="0"/>
              <a:t>Let’s create a </a:t>
            </a:r>
            <a:r>
              <a:rPr lang="en-US" sz="1900" dirty="0" err="1"/>
              <a:t>JFrame</a:t>
            </a:r>
            <a:r>
              <a:rPr lang="en-US" sz="1900" dirty="0"/>
              <a:t> step-by-step</a:t>
            </a:r>
          </a:p>
        </p:txBody>
      </p:sp>
    </p:spTree>
    <p:extLst>
      <p:ext uri="{BB962C8B-B14F-4D97-AF65-F5344CB8AC3E}">
        <p14:creationId xmlns:p14="http://schemas.microsoft.com/office/powerpoint/2010/main" val="1704899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752600" y="285750"/>
            <a:ext cx="6364282" cy="490538"/>
          </a:xfrm>
        </p:spPr>
        <p:txBody>
          <a:bodyPr/>
          <a:lstStyle/>
          <a:p>
            <a:r>
              <a:rPr lang="en-US" dirty="0"/>
              <a:t>Creating a Frame</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228600" y="1047750"/>
            <a:ext cx="8763000" cy="3227785"/>
          </a:xfrm>
        </p:spPr>
        <p:txBody>
          <a:bodyPr/>
          <a:lstStyle/>
          <a:p>
            <a:pPr marL="0" indent="0">
              <a:spcBef>
                <a:spcPts val="0"/>
              </a:spcBef>
              <a:buNone/>
            </a:pPr>
            <a:r>
              <a:rPr lang="en-US" sz="1900" dirty="0"/>
              <a:t>import </a:t>
            </a:r>
            <a:r>
              <a:rPr lang="en-US" sz="1900" dirty="0" err="1"/>
              <a:t>javax.swing</a:t>
            </a:r>
            <a:r>
              <a:rPr lang="en-US" sz="1900" dirty="0"/>
              <a:t>.*;</a:t>
            </a:r>
          </a:p>
          <a:p>
            <a:pPr marL="0" indent="0">
              <a:spcBef>
                <a:spcPts val="0"/>
              </a:spcBef>
              <a:buNone/>
            </a:pPr>
            <a:r>
              <a:rPr lang="en-US" sz="1900" dirty="0"/>
              <a:t>class </a:t>
            </a:r>
            <a:r>
              <a:rPr lang="en-US" sz="1900" dirty="0" err="1"/>
              <a:t>gui</a:t>
            </a:r>
            <a:r>
              <a:rPr lang="en-US" sz="1900" dirty="0"/>
              <a:t> {</a:t>
            </a:r>
          </a:p>
          <a:p>
            <a:pPr marL="0" indent="0">
              <a:spcBef>
                <a:spcPts val="0"/>
              </a:spcBef>
              <a:buNone/>
            </a:pPr>
            <a:r>
              <a:rPr lang="en-US" sz="1900" dirty="0"/>
              <a:t>    public static void main(String </a:t>
            </a:r>
            <a:r>
              <a:rPr lang="en-US" sz="1900" dirty="0" err="1"/>
              <a:t>args</a:t>
            </a:r>
            <a:r>
              <a:rPr lang="en-US" sz="1900" dirty="0"/>
              <a:t>[]) {</a:t>
            </a:r>
          </a:p>
          <a:p>
            <a:pPr marL="0" indent="0">
              <a:spcBef>
                <a:spcPts val="0"/>
              </a:spcBef>
              <a:buNone/>
            </a:pPr>
            <a:r>
              <a:rPr lang="en-US" sz="1900" dirty="0"/>
              <a:t>       </a:t>
            </a:r>
            <a:r>
              <a:rPr lang="en-US" sz="1900" dirty="0" err="1"/>
              <a:t>JFrame</a:t>
            </a:r>
            <a:r>
              <a:rPr lang="en-US" sz="1900" dirty="0"/>
              <a:t> frame = new </a:t>
            </a:r>
            <a:r>
              <a:rPr lang="en-US" sz="1900" dirty="0" err="1"/>
              <a:t>JFrame</a:t>
            </a:r>
            <a:r>
              <a:rPr lang="en-US" sz="1900" dirty="0"/>
              <a:t>("My First GUI"); // Create a frame</a:t>
            </a:r>
          </a:p>
          <a:p>
            <a:pPr marL="0" indent="0">
              <a:spcBef>
                <a:spcPts val="0"/>
              </a:spcBef>
              <a:buNone/>
            </a:pPr>
            <a:r>
              <a:rPr lang="en-US" sz="1900" dirty="0"/>
              <a:t>       </a:t>
            </a:r>
            <a:r>
              <a:rPr lang="en-US" sz="1900" dirty="0" err="1"/>
              <a:t>frame.setDefaultCloseOperation</a:t>
            </a:r>
            <a:r>
              <a:rPr lang="en-US" sz="1900" dirty="0"/>
              <a:t>(</a:t>
            </a:r>
            <a:r>
              <a:rPr lang="en-US" sz="1900" dirty="0" err="1"/>
              <a:t>JFrame.EXIT_ON_CLOSE</a:t>
            </a:r>
            <a:r>
              <a:rPr lang="en-US" sz="1900" dirty="0"/>
              <a:t>); </a:t>
            </a:r>
          </a:p>
          <a:p>
            <a:pPr marL="0" indent="0">
              <a:spcBef>
                <a:spcPts val="0"/>
              </a:spcBef>
              <a:buNone/>
            </a:pPr>
            <a:r>
              <a:rPr lang="en-US" sz="1900" dirty="0"/>
              <a:t>       </a:t>
            </a:r>
            <a:r>
              <a:rPr lang="en-US" sz="1900" dirty="0" err="1"/>
              <a:t>frame.setSize</a:t>
            </a:r>
            <a:r>
              <a:rPr lang="en-US" sz="1900" dirty="0"/>
              <a:t>(300,300);  // Sets the frame size</a:t>
            </a:r>
          </a:p>
          <a:p>
            <a:pPr marL="0" indent="0">
              <a:spcBef>
                <a:spcPts val="0"/>
              </a:spcBef>
              <a:buNone/>
            </a:pPr>
            <a:r>
              <a:rPr lang="en-US" sz="1900" dirty="0"/>
              <a:t>       </a:t>
            </a:r>
            <a:r>
              <a:rPr lang="en-US" sz="1900" dirty="0" err="1"/>
              <a:t>JButton</a:t>
            </a:r>
            <a:r>
              <a:rPr lang="en-US" sz="1900" dirty="0"/>
              <a:t> button = new </a:t>
            </a:r>
            <a:r>
              <a:rPr lang="en-US" sz="1900" dirty="0" err="1"/>
              <a:t>JButton</a:t>
            </a:r>
            <a:r>
              <a:rPr lang="en-US" sz="1900" dirty="0"/>
              <a:t>("Press");  // Creates a button</a:t>
            </a:r>
          </a:p>
          <a:p>
            <a:pPr marL="0" indent="0">
              <a:spcBef>
                <a:spcPts val="0"/>
              </a:spcBef>
              <a:buNone/>
            </a:pPr>
            <a:r>
              <a:rPr lang="en-US" sz="1900" dirty="0"/>
              <a:t>       </a:t>
            </a:r>
            <a:r>
              <a:rPr lang="en-US" sz="1900" dirty="0" err="1"/>
              <a:t>frame.getContentPane</a:t>
            </a:r>
            <a:r>
              <a:rPr lang="en-US" sz="1900" dirty="0"/>
              <a:t>().add(button); // Adds Button to content pane of frame</a:t>
            </a:r>
          </a:p>
          <a:p>
            <a:pPr marL="0" indent="0">
              <a:spcBef>
                <a:spcPts val="0"/>
              </a:spcBef>
              <a:buNone/>
            </a:pPr>
            <a:r>
              <a:rPr lang="en-US" sz="1900" dirty="0"/>
              <a:t>       </a:t>
            </a:r>
            <a:r>
              <a:rPr lang="en-US" sz="1900" dirty="0" err="1"/>
              <a:t>frame.setVisible</a:t>
            </a:r>
            <a:r>
              <a:rPr lang="en-US" sz="1900" dirty="0"/>
              <a:t>(true);   // Makes the frame visible</a:t>
            </a:r>
          </a:p>
          <a:p>
            <a:pPr marL="0" indent="0">
              <a:spcBef>
                <a:spcPts val="0"/>
              </a:spcBef>
              <a:buNone/>
            </a:pPr>
            <a:r>
              <a:rPr lang="en-US" sz="1900" dirty="0"/>
              <a:t>    }</a:t>
            </a:r>
          </a:p>
          <a:p>
            <a:pPr marL="0" indent="0">
              <a:spcBef>
                <a:spcPts val="0"/>
              </a:spcBef>
              <a:buNone/>
            </a:pPr>
            <a:r>
              <a:rPr lang="en-US" sz="1900" dirty="0"/>
              <a:t>}</a:t>
            </a:r>
          </a:p>
        </p:txBody>
      </p:sp>
      <p:sp>
        <p:nvSpPr>
          <p:cNvPr id="5" name="TextBox 4">
            <a:extLst>
              <a:ext uri="{FF2B5EF4-FFF2-40B4-BE49-F238E27FC236}">
                <a16:creationId xmlns:a16="http://schemas.microsoft.com/office/drawing/2014/main" id="{5D14BC90-AEE2-D232-6FFE-D4C4A3299928}"/>
              </a:ext>
            </a:extLst>
          </p:cNvPr>
          <p:cNvSpPr txBox="1"/>
          <p:nvPr/>
        </p:nvSpPr>
        <p:spPr>
          <a:xfrm>
            <a:off x="5562600" y="4594127"/>
            <a:ext cx="3363337" cy="276999"/>
          </a:xfrm>
          <a:prstGeom prst="rect">
            <a:avLst/>
          </a:prstGeom>
          <a:noFill/>
          <a:ln>
            <a:solidFill>
              <a:schemeClr val="tx1"/>
            </a:solidFill>
          </a:ln>
        </p:spPr>
        <p:txBody>
          <a:bodyPr wrap="square">
            <a:spAutoFit/>
          </a:bodyPr>
          <a:lstStyle/>
          <a:p>
            <a:r>
              <a:rPr lang="en-US" sz="1200" dirty="0"/>
              <a:t>https://www.guru99.com/java-swing-gui.html</a:t>
            </a:r>
          </a:p>
        </p:txBody>
      </p:sp>
    </p:spTree>
    <p:extLst>
      <p:ext uri="{BB962C8B-B14F-4D97-AF65-F5344CB8AC3E}">
        <p14:creationId xmlns:p14="http://schemas.microsoft.com/office/powerpoint/2010/main" val="53083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3140829" y="1521759"/>
            <a:ext cx="3352800" cy="769441"/>
          </a:xfrm>
          <a:prstGeom prst="rect">
            <a:avLst/>
          </a:prstGeom>
          <a:noFill/>
        </p:spPr>
        <p:txBody>
          <a:bodyPr wrap="square" rtlCol="0">
            <a:spAutoFit/>
          </a:bodyPr>
          <a:lstStyle/>
          <a:p>
            <a:r>
              <a:rPr lang="en-US" sz="4400" dirty="0">
                <a:solidFill>
                  <a:srgbClr val="0070C0"/>
                </a:solidFill>
              </a:rPr>
              <a:t>Texts</a:t>
            </a:r>
          </a:p>
        </p:txBody>
      </p:sp>
    </p:spTree>
    <p:extLst>
      <p:ext uri="{BB962C8B-B14F-4D97-AF65-F5344CB8AC3E}">
        <p14:creationId xmlns:p14="http://schemas.microsoft.com/office/powerpoint/2010/main" val="427183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752600" y="285750"/>
            <a:ext cx="6364282" cy="490538"/>
          </a:xfrm>
        </p:spPr>
        <p:txBody>
          <a:bodyPr/>
          <a:lstStyle/>
          <a:p>
            <a:r>
              <a:rPr lang="en-US" dirty="0"/>
              <a:t>Adding a Button to the Frame</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152400" y="895350"/>
            <a:ext cx="8915400" cy="3380185"/>
          </a:xfrm>
        </p:spPr>
        <p:txBody>
          <a:bodyPr/>
          <a:lstStyle/>
          <a:p>
            <a:pPr marL="0" indent="0">
              <a:spcBef>
                <a:spcPts val="0"/>
              </a:spcBef>
              <a:buNone/>
            </a:pPr>
            <a:r>
              <a:rPr lang="en-US" dirty="0"/>
              <a:t>import </a:t>
            </a:r>
            <a:r>
              <a:rPr lang="en-US" dirty="0" err="1"/>
              <a:t>javax.swing</a:t>
            </a:r>
            <a:r>
              <a:rPr lang="en-US" dirty="0"/>
              <a:t>.*;</a:t>
            </a:r>
          </a:p>
          <a:p>
            <a:pPr marL="0" indent="0">
              <a:spcBef>
                <a:spcPts val="0"/>
              </a:spcBef>
              <a:buNone/>
            </a:pPr>
            <a:r>
              <a:rPr lang="en-US" dirty="0"/>
              <a:t>class </a:t>
            </a:r>
            <a:r>
              <a:rPr lang="en-US" dirty="0" err="1"/>
              <a:t>gui</a:t>
            </a:r>
            <a:r>
              <a:rPr lang="en-US" dirty="0"/>
              <a:t>{</a:t>
            </a:r>
          </a:p>
          <a:p>
            <a:pPr marL="0" indent="0">
              <a:spcBef>
                <a:spcPts val="0"/>
              </a:spcBef>
              <a:buNone/>
            </a:pPr>
            <a:r>
              <a:rPr lang="en-US" dirty="0"/>
              <a:t>   public static void main(String </a:t>
            </a:r>
            <a:r>
              <a:rPr lang="en-US" dirty="0" err="1"/>
              <a:t>args</a:t>
            </a:r>
            <a:r>
              <a:rPr lang="en-US" dirty="0"/>
              <a:t>[]) {</a:t>
            </a:r>
          </a:p>
          <a:p>
            <a:pPr marL="0" indent="0">
              <a:spcBef>
                <a:spcPts val="0"/>
              </a:spcBef>
              <a:buNone/>
            </a:pPr>
            <a:r>
              <a:rPr lang="en-US" dirty="0"/>
              <a:t>       </a:t>
            </a:r>
            <a:r>
              <a:rPr lang="en-US" dirty="0" err="1"/>
              <a:t>JFrame</a:t>
            </a:r>
            <a:r>
              <a:rPr lang="en-US" dirty="0"/>
              <a:t> frame = new </a:t>
            </a:r>
            <a:r>
              <a:rPr lang="en-US" dirty="0" err="1"/>
              <a:t>JFrame</a:t>
            </a:r>
            <a:r>
              <a:rPr lang="en-US" dirty="0"/>
              <a:t>("My First GUI");</a:t>
            </a:r>
          </a:p>
          <a:p>
            <a:pPr marL="0" indent="0">
              <a:spcBef>
                <a:spcPts val="0"/>
              </a:spcBef>
              <a:buNone/>
            </a:pPr>
            <a:r>
              <a:rPr lang="en-US" dirty="0"/>
              <a:t>       </a:t>
            </a:r>
            <a:r>
              <a:rPr lang="en-US" dirty="0" err="1"/>
              <a:t>frame.setDefaultCloseOperation</a:t>
            </a:r>
            <a:r>
              <a:rPr lang="en-US" dirty="0"/>
              <a:t>(</a:t>
            </a:r>
            <a:r>
              <a:rPr lang="en-US" dirty="0" err="1"/>
              <a:t>JFrame.EXIT_ON_CLOSE</a:t>
            </a:r>
            <a:r>
              <a:rPr lang="en-US" dirty="0"/>
              <a:t>);</a:t>
            </a:r>
          </a:p>
          <a:p>
            <a:pPr marL="0" indent="0">
              <a:spcBef>
                <a:spcPts val="0"/>
              </a:spcBef>
              <a:buNone/>
            </a:pPr>
            <a:r>
              <a:rPr lang="en-US" dirty="0"/>
              <a:t>       // </a:t>
            </a:r>
            <a:r>
              <a:rPr lang="en-US" dirty="0" err="1"/>
              <a:t>frame.setResizable</a:t>
            </a:r>
            <a:r>
              <a:rPr lang="en-US" dirty="0"/>
              <a:t>(true);  // allow to resize the frame–true by default</a:t>
            </a:r>
          </a:p>
          <a:p>
            <a:pPr marL="0" indent="0">
              <a:spcBef>
                <a:spcPts val="0"/>
              </a:spcBef>
              <a:buNone/>
            </a:pPr>
            <a:r>
              <a:rPr lang="en-US" dirty="0"/>
              <a:t>        </a:t>
            </a:r>
            <a:r>
              <a:rPr lang="en-US" dirty="0" err="1"/>
              <a:t>frame.setSize</a:t>
            </a:r>
            <a:r>
              <a:rPr lang="en-US" dirty="0"/>
              <a:t>(300,300);</a:t>
            </a:r>
          </a:p>
          <a:p>
            <a:pPr marL="0" indent="0">
              <a:spcBef>
                <a:spcPts val="0"/>
              </a:spcBef>
              <a:buNone/>
            </a:pPr>
            <a:r>
              <a:rPr lang="en-US" dirty="0"/>
              <a:t>       </a:t>
            </a:r>
            <a:r>
              <a:rPr lang="en-US" dirty="0" err="1"/>
              <a:t>JButton</a:t>
            </a:r>
            <a:r>
              <a:rPr lang="en-US" dirty="0"/>
              <a:t> button1 = new </a:t>
            </a:r>
            <a:r>
              <a:rPr lang="en-US" dirty="0" err="1"/>
              <a:t>JButton</a:t>
            </a:r>
            <a:r>
              <a:rPr lang="en-US" dirty="0"/>
              <a:t>("Press");</a:t>
            </a:r>
          </a:p>
          <a:p>
            <a:pPr marL="0" indent="0">
              <a:spcBef>
                <a:spcPts val="0"/>
              </a:spcBef>
              <a:buNone/>
            </a:pPr>
            <a:r>
              <a:rPr lang="en-US" dirty="0"/>
              <a:t>       </a:t>
            </a:r>
            <a:r>
              <a:rPr lang="en-US" dirty="0" err="1"/>
              <a:t>frame.getContentPane</a:t>
            </a:r>
            <a:r>
              <a:rPr lang="en-US" dirty="0"/>
              <a:t>().add(button1);</a:t>
            </a:r>
          </a:p>
          <a:p>
            <a:pPr marL="0" indent="0">
              <a:spcBef>
                <a:spcPts val="0"/>
              </a:spcBef>
              <a:buNone/>
            </a:pPr>
            <a:r>
              <a:rPr lang="en-US" dirty="0"/>
              <a:t>       </a:t>
            </a:r>
            <a:r>
              <a:rPr lang="en-US" dirty="0" err="1"/>
              <a:t>frame.setVisible</a:t>
            </a:r>
            <a:r>
              <a:rPr lang="en-US" dirty="0"/>
              <a:t>(true);</a:t>
            </a:r>
          </a:p>
          <a:p>
            <a:pPr marL="0" indent="0">
              <a:spcBef>
                <a:spcPts val="0"/>
              </a:spcBef>
              <a:buNone/>
            </a:pPr>
            <a:r>
              <a:rPr lang="en-US" dirty="0"/>
              <a:t>}</a:t>
            </a:r>
          </a:p>
        </p:txBody>
      </p:sp>
      <p:pic>
        <p:nvPicPr>
          <p:cNvPr id="5" name="Picture 4" descr="A screenshot of a computer&#10;&#10;Description automatically generated">
            <a:extLst>
              <a:ext uri="{FF2B5EF4-FFF2-40B4-BE49-F238E27FC236}">
                <a16:creationId xmlns:a16="http://schemas.microsoft.com/office/drawing/2014/main" id="{0B0F6A35-813E-0F04-EC98-64C2C4A03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732" y="2844530"/>
            <a:ext cx="1981200" cy="1981200"/>
          </a:xfrm>
          <a:prstGeom prst="rect">
            <a:avLst/>
          </a:prstGeom>
        </p:spPr>
      </p:pic>
    </p:spTree>
    <p:extLst>
      <p:ext uri="{BB962C8B-B14F-4D97-AF65-F5344CB8AC3E}">
        <p14:creationId xmlns:p14="http://schemas.microsoft.com/office/powerpoint/2010/main" val="386681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752600" y="285750"/>
            <a:ext cx="6364282" cy="490538"/>
          </a:xfrm>
        </p:spPr>
        <p:txBody>
          <a:bodyPr/>
          <a:lstStyle/>
          <a:p>
            <a:r>
              <a:rPr lang="en-US" dirty="0"/>
              <a:t>Adding two Buttons to the Frame</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152400" y="895350"/>
            <a:ext cx="8915400" cy="3380185"/>
          </a:xfrm>
        </p:spPr>
        <p:txBody>
          <a:bodyPr/>
          <a:lstStyle/>
          <a:p>
            <a:pPr marL="0" indent="0">
              <a:spcBef>
                <a:spcPts val="0"/>
              </a:spcBef>
              <a:buNone/>
            </a:pPr>
            <a:r>
              <a:rPr lang="en-US" dirty="0"/>
              <a:t>import </a:t>
            </a:r>
            <a:r>
              <a:rPr lang="en-US" dirty="0" err="1"/>
              <a:t>javax.swing</a:t>
            </a:r>
            <a:r>
              <a:rPr lang="en-US" dirty="0"/>
              <a:t>.*;</a:t>
            </a:r>
          </a:p>
          <a:p>
            <a:pPr marL="0" indent="0">
              <a:spcBef>
                <a:spcPts val="0"/>
              </a:spcBef>
              <a:buNone/>
            </a:pPr>
            <a:r>
              <a:rPr lang="en-US" dirty="0"/>
              <a:t>class </a:t>
            </a:r>
            <a:r>
              <a:rPr lang="en-US" dirty="0" err="1"/>
              <a:t>gui</a:t>
            </a:r>
            <a:r>
              <a:rPr lang="en-US" dirty="0"/>
              <a:t> {</a:t>
            </a:r>
          </a:p>
          <a:p>
            <a:pPr marL="0" indent="0">
              <a:spcBef>
                <a:spcPts val="0"/>
              </a:spcBef>
              <a:buNone/>
            </a:pPr>
            <a:r>
              <a:rPr lang="en-US" dirty="0"/>
              <a:t>      public static void main(String </a:t>
            </a:r>
            <a:r>
              <a:rPr lang="en-US" dirty="0" err="1"/>
              <a:t>args</a:t>
            </a:r>
            <a:r>
              <a:rPr lang="en-US" dirty="0"/>
              <a:t>[]) {</a:t>
            </a:r>
          </a:p>
          <a:p>
            <a:pPr marL="0" indent="0">
              <a:spcBef>
                <a:spcPts val="0"/>
              </a:spcBef>
              <a:buNone/>
            </a:pPr>
            <a:r>
              <a:rPr lang="en-US" dirty="0"/>
              <a:t>          </a:t>
            </a:r>
            <a:r>
              <a:rPr lang="en-US" dirty="0" err="1"/>
              <a:t>JFrame</a:t>
            </a:r>
            <a:r>
              <a:rPr lang="en-US" dirty="0"/>
              <a:t> frame = new </a:t>
            </a:r>
            <a:r>
              <a:rPr lang="en-US" dirty="0" err="1"/>
              <a:t>JFrame</a:t>
            </a:r>
            <a:r>
              <a:rPr lang="en-US" dirty="0"/>
              <a:t>("My First GUI");</a:t>
            </a:r>
          </a:p>
          <a:p>
            <a:pPr marL="0" indent="0">
              <a:spcBef>
                <a:spcPts val="0"/>
              </a:spcBef>
              <a:buNone/>
            </a:pPr>
            <a:r>
              <a:rPr lang="en-US" dirty="0"/>
              <a:t>          </a:t>
            </a:r>
            <a:r>
              <a:rPr lang="en-US" dirty="0" err="1"/>
              <a:t>frame.setDefaultCloseOperation</a:t>
            </a:r>
            <a:r>
              <a:rPr lang="en-US" dirty="0"/>
              <a:t>(</a:t>
            </a:r>
            <a:r>
              <a:rPr lang="en-US" dirty="0" err="1"/>
              <a:t>JFrame.EXIT_ON_CLOSE</a:t>
            </a:r>
            <a:r>
              <a:rPr lang="en-US" dirty="0"/>
              <a:t>);</a:t>
            </a:r>
          </a:p>
          <a:p>
            <a:pPr marL="0" indent="0">
              <a:spcBef>
                <a:spcPts val="0"/>
              </a:spcBef>
              <a:buNone/>
            </a:pPr>
            <a:r>
              <a:rPr lang="en-US" dirty="0"/>
              <a:t>          </a:t>
            </a:r>
            <a:r>
              <a:rPr lang="en-US" dirty="0" err="1"/>
              <a:t>frame.setSize</a:t>
            </a:r>
            <a:r>
              <a:rPr lang="en-US" dirty="0"/>
              <a:t>(300,300);</a:t>
            </a:r>
          </a:p>
          <a:p>
            <a:pPr marL="0" indent="0">
              <a:spcBef>
                <a:spcPts val="0"/>
              </a:spcBef>
              <a:buNone/>
            </a:pPr>
            <a:r>
              <a:rPr lang="en-US" dirty="0"/>
              <a:t>          </a:t>
            </a:r>
            <a:r>
              <a:rPr lang="en-US" dirty="0" err="1"/>
              <a:t>JButton</a:t>
            </a:r>
            <a:r>
              <a:rPr lang="en-US" dirty="0"/>
              <a:t> button1 = new </a:t>
            </a:r>
            <a:r>
              <a:rPr lang="en-US" dirty="0" err="1"/>
              <a:t>JButton</a:t>
            </a:r>
            <a:r>
              <a:rPr lang="en-US" dirty="0"/>
              <a:t>("Button 1");</a:t>
            </a:r>
          </a:p>
          <a:p>
            <a:pPr marL="0" indent="0">
              <a:spcBef>
                <a:spcPts val="0"/>
              </a:spcBef>
              <a:buNone/>
            </a:pPr>
            <a:r>
              <a:rPr lang="en-US" dirty="0"/>
              <a:t>          </a:t>
            </a:r>
            <a:r>
              <a:rPr lang="en-US" dirty="0" err="1"/>
              <a:t>JButton</a:t>
            </a:r>
            <a:r>
              <a:rPr lang="en-US" dirty="0"/>
              <a:t> button2 = new </a:t>
            </a:r>
            <a:r>
              <a:rPr lang="en-US" dirty="0" err="1"/>
              <a:t>JButton</a:t>
            </a:r>
            <a:r>
              <a:rPr lang="en-US" dirty="0"/>
              <a:t>("Button 2");</a:t>
            </a:r>
          </a:p>
          <a:p>
            <a:pPr marL="0" indent="0">
              <a:spcBef>
                <a:spcPts val="0"/>
              </a:spcBef>
              <a:buNone/>
            </a:pPr>
            <a:r>
              <a:rPr lang="en-US" dirty="0"/>
              <a:t>          </a:t>
            </a:r>
            <a:r>
              <a:rPr lang="en-US" dirty="0" err="1"/>
              <a:t>frame.getContentPane</a:t>
            </a:r>
            <a:r>
              <a:rPr lang="en-US" dirty="0"/>
              <a:t>().add(button1);</a:t>
            </a:r>
          </a:p>
          <a:p>
            <a:pPr marL="0" indent="0">
              <a:spcBef>
                <a:spcPts val="0"/>
              </a:spcBef>
              <a:buNone/>
            </a:pPr>
            <a:r>
              <a:rPr lang="en-US" dirty="0"/>
              <a:t>          </a:t>
            </a:r>
            <a:r>
              <a:rPr lang="en-US" dirty="0" err="1"/>
              <a:t>frame.getContentPane</a:t>
            </a:r>
            <a:r>
              <a:rPr lang="en-US" dirty="0"/>
              <a:t>().add(button2);</a:t>
            </a:r>
          </a:p>
          <a:p>
            <a:pPr marL="0" indent="0">
              <a:spcBef>
                <a:spcPts val="0"/>
              </a:spcBef>
              <a:buNone/>
            </a:pPr>
            <a:r>
              <a:rPr lang="en-US" dirty="0"/>
              <a:t>          </a:t>
            </a:r>
            <a:r>
              <a:rPr lang="en-US" dirty="0" err="1"/>
              <a:t>frame.setVisible</a:t>
            </a:r>
            <a:r>
              <a:rPr lang="en-US" dirty="0"/>
              <a:t>(true);</a:t>
            </a:r>
          </a:p>
          <a:p>
            <a:pPr marL="0" indent="0">
              <a:spcBef>
                <a:spcPts val="0"/>
              </a:spcBef>
              <a:buNone/>
            </a:pPr>
            <a:r>
              <a:rPr lang="en-US" dirty="0"/>
              <a:t>     }</a:t>
            </a:r>
          </a:p>
          <a:p>
            <a:pPr marL="0" indent="0">
              <a:spcBef>
                <a:spcPts val="0"/>
              </a:spcBef>
              <a:buNone/>
            </a:pPr>
            <a:r>
              <a:rPr lang="en-US" dirty="0"/>
              <a:t>}</a:t>
            </a:r>
          </a:p>
        </p:txBody>
      </p:sp>
      <p:pic>
        <p:nvPicPr>
          <p:cNvPr id="5" name="Picture 4" descr="A screenshot of a computer&#10;&#10;Description automatically generated">
            <a:extLst>
              <a:ext uri="{FF2B5EF4-FFF2-40B4-BE49-F238E27FC236}">
                <a16:creationId xmlns:a16="http://schemas.microsoft.com/office/drawing/2014/main" id="{0B0F6A35-813E-0F04-EC98-64C2C4A03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3105584"/>
            <a:ext cx="1600200" cy="1600200"/>
          </a:xfrm>
          <a:prstGeom prst="rect">
            <a:avLst/>
          </a:prstGeom>
        </p:spPr>
      </p:pic>
      <p:sp>
        <p:nvSpPr>
          <p:cNvPr id="6" name="TextBox 5">
            <a:extLst>
              <a:ext uri="{FF2B5EF4-FFF2-40B4-BE49-F238E27FC236}">
                <a16:creationId xmlns:a16="http://schemas.microsoft.com/office/drawing/2014/main" id="{678F3FCB-E6B6-F761-77BE-D8C54806A52B}"/>
              </a:ext>
            </a:extLst>
          </p:cNvPr>
          <p:cNvSpPr txBox="1"/>
          <p:nvPr/>
        </p:nvSpPr>
        <p:spPr>
          <a:xfrm>
            <a:off x="3962400" y="4010620"/>
            <a:ext cx="3352800" cy="923330"/>
          </a:xfrm>
          <a:prstGeom prst="rect">
            <a:avLst/>
          </a:prstGeom>
          <a:noFill/>
          <a:ln w="12700">
            <a:solidFill>
              <a:schemeClr val="tx1"/>
            </a:solidFill>
          </a:ln>
        </p:spPr>
        <p:txBody>
          <a:bodyPr wrap="square">
            <a:spAutoFit/>
          </a:bodyPr>
          <a:lstStyle/>
          <a:p>
            <a:r>
              <a:rPr lang="en-US" dirty="0"/>
              <a:t>Check the output:</a:t>
            </a:r>
          </a:p>
          <a:p>
            <a:r>
              <a:rPr lang="en-US" dirty="0"/>
              <a:t>Unexpected output -&gt; Buttons are getting overlapped.</a:t>
            </a:r>
          </a:p>
        </p:txBody>
      </p:sp>
      <p:sp>
        <p:nvSpPr>
          <p:cNvPr id="7" name="Arrow: Right 6">
            <a:extLst>
              <a:ext uri="{FF2B5EF4-FFF2-40B4-BE49-F238E27FC236}">
                <a16:creationId xmlns:a16="http://schemas.microsoft.com/office/drawing/2014/main" id="{EB702EC1-29ED-E531-1DBF-84695F762E95}"/>
              </a:ext>
            </a:extLst>
          </p:cNvPr>
          <p:cNvSpPr/>
          <p:nvPr/>
        </p:nvSpPr>
        <p:spPr bwMode="auto">
          <a:xfrm>
            <a:off x="6972300" y="4019550"/>
            <a:ext cx="685800" cy="30480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41012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752600" y="285750"/>
            <a:ext cx="6364282" cy="490538"/>
          </a:xfrm>
        </p:spPr>
        <p:txBody>
          <a:bodyPr/>
          <a:lstStyle/>
          <a:p>
            <a:r>
              <a:rPr lang="en-US" dirty="0"/>
              <a:t>Buttons Position in the Frame</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1009946" y="753665"/>
            <a:ext cx="8915400" cy="3380185"/>
          </a:xfrm>
        </p:spPr>
        <p:txBody>
          <a:bodyPr/>
          <a:lstStyle/>
          <a:p>
            <a:pPr marL="0" indent="0">
              <a:spcBef>
                <a:spcPts val="0"/>
              </a:spcBef>
              <a:buNone/>
            </a:pPr>
            <a:r>
              <a:rPr lang="en-US" sz="1800" dirty="0"/>
              <a:t>import </a:t>
            </a:r>
            <a:r>
              <a:rPr lang="en-US" sz="1800" dirty="0" err="1"/>
              <a:t>javax.swing</a:t>
            </a:r>
            <a:r>
              <a:rPr lang="en-US" sz="1800" dirty="0"/>
              <a:t>.*;</a:t>
            </a:r>
          </a:p>
          <a:p>
            <a:pPr marL="0" indent="0">
              <a:spcBef>
                <a:spcPts val="0"/>
              </a:spcBef>
              <a:buNone/>
            </a:pPr>
            <a:r>
              <a:rPr lang="en-US" sz="1800" dirty="0"/>
              <a:t>public class Simple2 extends </a:t>
            </a:r>
            <a:r>
              <a:rPr lang="en-US" sz="1800" dirty="0" err="1"/>
              <a:t>Jframe</a:t>
            </a:r>
            <a:r>
              <a:rPr lang="en-US" sz="1800" dirty="0"/>
              <a:t> {</a:t>
            </a:r>
          </a:p>
          <a:p>
            <a:pPr marL="0" indent="0">
              <a:spcBef>
                <a:spcPts val="0"/>
              </a:spcBef>
              <a:buNone/>
            </a:pPr>
            <a:r>
              <a:rPr lang="en-US" sz="1800" dirty="0"/>
              <a:t>    </a:t>
            </a:r>
            <a:r>
              <a:rPr lang="en-US" sz="1800" dirty="0" err="1"/>
              <a:t>JFrame</a:t>
            </a:r>
            <a:r>
              <a:rPr lang="en-US" sz="1800" dirty="0"/>
              <a:t> f;</a:t>
            </a:r>
          </a:p>
          <a:p>
            <a:pPr marL="0" indent="0">
              <a:spcBef>
                <a:spcPts val="0"/>
              </a:spcBef>
              <a:buNone/>
            </a:pPr>
            <a:r>
              <a:rPr lang="en-US" sz="1800" dirty="0"/>
              <a:t>    Simple2() {</a:t>
            </a:r>
          </a:p>
          <a:p>
            <a:pPr marL="0" indent="0">
              <a:spcBef>
                <a:spcPts val="0"/>
              </a:spcBef>
              <a:buNone/>
            </a:pPr>
            <a:r>
              <a:rPr lang="en-US" sz="1800" dirty="0"/>
              <a:t>        </a:t>
            </a:r>
            <a:r>
              <a:rPr lang="en-US" sz="1800" dirty="0" err="1"/>
              <a:t>JButton</a:t>
            </a:r>
            <a:r>
              <a:rPr lang="en-US" sz="1800" dirty="0"/>
              <a:t> b = new </a:t>
            </a:r>
            <a:r>
              <a:rPr lang="en-US" sz="1800" dirty="0" err="1"/>
              <a:t>JButton</a:t>
            </a:r>
            <a:r>
              <a:rPr lang="en-US" sz="1800" dirty="0"/>
              <a:t>(“Click Here");  </a:t>
            </a:r>
            <a:r>
              <a:rPr lang="en-US" sz="1600" dirty="0"/>
              <a:t>//create button  </a:t>
            </a:r>
            <a:endParaRPr lang="en-US" sz="1800" dirty="0"/>
          </a:p>
          <a:p>
            <a:pPr marL="0" indent="0">
              <a:spcBef>
                <a:spcPts val="0"/>
              </a:spcBef>
              <a:buNone/>
            </a:pPr>
            <a:r>
              <a:rPr lang="en-US" sz="1800" dirty="0"/>
              <a:t>        </a:t>
            </a:r>
            <a:r>
              <a:rPr lang="en-US" sz="1800" dirty="0" err="1"/>
              <a:t>b.setBounds</a:t>
            </a:r>
            <a:r>
              <a:rPr lang="en-US" sz="1800" dirty="0"/>
              <a:t>(130,100,100, 40);     // set location and size</a:t>
            </a:r>
          </a:p>
          <a:p>
            <a:pPr marL="0" indent="0">
              <a:spcBef>
                <a:spcPts val="0"/>
              </a:spcBef>
              <a:buNone/>
            </a:pPr>
            <a:r>
              <a:rPr lang="en-US" sz="1800" dirty="0"/>
              <a:t>        add(b); </a:t>
            </a:r>
            <a:r>
              <a:rPr lang="en-US" sz="1600" dirty="0"/>
              <a:t>//adding button on frame  </a:t>
            </a:r>
            <a:endParaRPr lang="en-US" sz="1800" dirty="0"/>
          </a:p>
          <a:p>
            <a:pPr marL="0" indent="0">
              <a:spcBef>
                <a:spcPts val="0"/>
              </a:spcBef>
              <a:buNone/>
            </a:pPr>
            <a:r>
              <a:rPr lang="en-US" sz="1800" dirty="0"/>
              <a:t>        </a:t>
            </a:r>
            <a:r>
              <a:rPr lang="en-US" sz="1800" dirty="0" err="1"/>
              <a:t>setSize</a:t>
            </a:r>
            <a:r>
              <a:rPr lang="en-US" sz="1800" dirty="0"/>
              <a:t>(400,500); // set size</a:t>
            </a:r>
          </a:p>
          <a:p>
            <a:pPr marL="0" indent="0">
              <a:spcBef>
                <a:spcPts val="0"/>
              </a:spcBef>
              <a:buNone/>
            </a:pPr>
            <a:r>
              <a:rPr lang="en-US" sz="1800" dirty="0"/>
              <a:t>        </a:t>
            </a:r>
            <a:r>
              <a:rPr lang="en-US" sz="1800" dirty="0" err="1"/>
              <a:t>setLayout</a:t>
            </a:r>
            <a:r>
              <a:rPr lang="en-US" sz="1800" dirty="0"/>
              <a:t>(null);</a:t>
            </a:r>
          </a:p>
          <a:p>
            <a:pPr marL="0" indent="0">
              <a:spcBef>
                <a:spcPts val="0"/>
              </a:spcBef>
              <a:buNone/>
            </a:pPr>
            <a:r>
              <a:rPr lang="en-US" sz="1800" dirty="0"/>
              <a:t>        </a:t>
            </a:r>
            <a:r>
              <a:rPr lang="en-US" sz="1800" dirty="0" err="1"/>
              <a:t>setVisible</a:t>
            </a:r>
            <a:r>
              <a:rPr lang="en-US" sz="1800" dirty="0"/>
              <a:t>(true);</a:t>
            </a:r>
          </a:p>
          <a:p>
            <a:pPr marL="0" indent="0">
              <a:spcBef>
                <a:spcPts val="0"/>
              </a:spcBef>
              <a:buNone/>
            </a:pPr>
            <a:r>
              <a:rPr lang="en-US" sz="1800" dirty="0"/>
              <a:t>    }</a:t>
            </a:r>
          </a:p>
          <a:p>
            <a:pPr marL="0" indent="0">
              <a:spcBef>
                <a:spcPts val="0"/>
              </a:spcBef>
              <a:buNone/>
            </a:pPr>
            <a:r>
              <a:rPr lang="en-US" sz="1800" dirty="0"/>
              <a:t>    public static void main(String[] </a:t>
            </a:r>
            <a:r>
              <a:rPr lang="en-US" sz="1800" dirty="0" err="1"/>
              <a:t>args</a:t>
            </a:r>
            <a:r>
              <a:rPr lang="en-US" sz="1800" dirty="0"/>
              <a:t>) {</a:t>
            </a:r>
          </a:p>
          <a:p>
            <a:pPr marL="0" indent="0">
              <a:spcBef>
                <a:spcPts val="0"/>
              </a:spcBef>
              <a:buNone/>
            </a:pPr>
            <a:r>
              <a:rPr lang="en-US" sz="1800" dirty="0"/>
              <a:t>        new Simple2();</a:t>
            </a:r>
          </a:p>
          <a:p>
            <a:pPr marL="0" indent="0">
              <a:spcBef>
                <a:spcPts val="0"/>
              </a:spcBef>
              <a:buNone/>
            </a:pPr>
            <a:r>
              <a:rPr lang="en-US" sz="1800" dirty="0"/>
              <a:t>    }</a:t>
            </a:r>
          </a:p>
          <a:p>
            <a:pPr marL="0" indent="0">
              <a:spcBef>
                <a:spcPts val="0"/>
              </a:spcBef>
              <a:buNone/>
            </a:pPr>
            <a:r>
              <a:rPr lang="en-US" sz="1800" dirty="0"/>
              <a:t>}</a:t>
            </a:r>
          </a:p>
        </p:txBody>
      </p:sp>
      <p:pic>
        <p:nvPicPr>
          <p:cNvPr id="5" name="Picture 4" descr="A screenshot of a computer&#10;&#10;Description automatically generated">
            <a:extLst>
              <a:ext uri="{FF2B5EF4-FFF2-40B4-BE49-F238E27FC236}">
                <a16:creationId xmlns:a16="http://schemas.microsoft.com/office/drawing/2014/main" id="{0B0F6A35-813E-0F04-EC98-64C2C4A03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706896"/>
            <a:ext cx="2667000" cy="1770426"/>
          </a:xfrm>
          <a:prstGeom prst="rect">
            <a:avLst/>
          </a:prstGeom>
        </p:spPr>
      </p:pic>
      <p:sp>
        <p:nvSpPr>
          <p:cNvPr id="6" name="TextBox 5">
            <a:extLst>
              <a:ext uri="{FF2B5EF4-FFF2-40B4-BE49-F238E27FC236}">
                <a16:creationId xmlns:a16="http://schemas.microsoft.com/office/drawing/2014/main" id="{678F3FCB-E6B6-F761-77BE-D8C54806A52B}"/>
              </a:ext>
            </a:extLst>
          </p:cNvPr>
          <p:cNvSpPr txBox="1"/>
          <p:nvPr/>
        </p:nvSpPr>
        <p:spPr>
          <a:xfrm>
            <a:off x="6354114" y="753665"/>
            <a:ext cx="2667000" cy="1200329"/>
          </a:xfrm>
          <a:prstGeom prst="rect">
            <a:avLst/>
          </a:prstGeom>
          <a:noFill/>
          <a:ln w="12700">
            <a:solidFill>
              <a:schemeClr val="tx1"/>
            </a:solidFill>
          </a:ln>
        </p:spPr>
        <p:txBody>
          <a:bodyPr wrap="square">
            <a:spAutoFit/>
          </a:bodyPr>
          <a:lstStyle/>
          <a:p>
            <a:pPr marL="566738" indent="-566738"/>
            <a:r>
              <a:rPr lang="en-US" dirty="0" err="1"/>
              <a:t>setBounds</a:t>
            </a:r>
            <a:r>
              <a:rPr lang="en-US" dirty="0"/>
              <a:t>(</a:t>
            </a:r>
            <a:r>
              <a:rPr lang="en-US" dirty="0" err="1"/>
              <a:t>x,y,w,h</a:t>
            </a:r>
            <a:r>
              <a:rPr lang="en-US" dirty="0"/>
              <a:t>)</a:t>
            </a:r>
          </a:p>
          <a:p>
            <a:pPr marL="566738" indent="-566738"/>
            <a:r>
              <a:rPr lang="en-US" dirty="0" err="1"/>
              <a:t>x,y</a:t>
            </a:r>
            <a:r>
              <a:rPr lang="en-US" dirty="0"/>
              <a:t> – coordinates of the left-upper corner</a:t>
            </a:r>
          </a:p>
          <a:p>
            <a:pPr marL="566738" indent="-566738"/>
            <a:r>
              <a:rPr lang="en-US" dirty="0"/>
              <a:t>w, h – width and height</a:t>
            </a:r>
          </a:p>
        </p:txBody>
      </p:sp>
      <p:cxnSp>
        <p:nvCxnSpPr>
          <p:cNvPr id="8" name="Straight Arrow Connector 7">
            <a:extLst>
              <a:ext uri="{FF2B5EF4-FFF2-40B4-BE49-F238E27FC236}">
                <a16:creationId xmlns:a16="http://schemas.microsoft.com/office/drawing/2014/main" id="{DAC92B03-DEA4-70B7-A0E3-DE88BC23BAD2}"/>
              </a:ext>
            </a:extLst>
          </p:cNvPr>
          <p:cNvCxnSpPr>
            <a:cxnSpLocks/>
          </p:cNvCxnSpPr>
          <p:nvPr/>
        </p:nvCxnSpPr>
        <p:spPr bwMode="auto">
          <a:xfrm>
            <a:off x="6934200" y="1262480"/>
            <a:ext cx="152400" cy="2179822"/>
          </a:xfrm>
          <a:prstGeom prst="straightConnector1">
            <a:avLst/>
          </a:prstGeom>
          <a:solidFill>
            <a:schemeClr val="accent1"/>
          </a:solidFill>
          <a:ln w="25400" cap="flat" cmpd="sng" algn="ctr">
            <a:solidFill>
              <a:srgbClr val="FF0000"/>
            </a:solidFill>
            <a:prstDash val="solid"/>
            <a:miter lim="800000"/>
            <a:headEnd type="none" w="med" len="med"/>
            <a:tailEnd type="stealth" w="lg" len="lg"/>
          </a:ln>
          <a:effectLst/>
        </p:spPr>
      </p:cxnSp>
      <p:sp>
        <p:nvSpPr>
          <p:cNvPr id="11" name="Rectangle 10">
            <a:extLst>
              <a:ext uri="{FF2B5EF4-FFF2-40B4-BE49-F238E27FC236}">
                <a16:creationId xmlns:a16="http://schemas.microsoft.com/office/drawing/2014/main" id="{94D2E951-42BC-58A7-895C-18FACA9153F8}"/>
              </a:ext>
            </a:extLst>
          </p:cNvPr>
          <p:cNvSpPr/>
          <p:nvPr/>
        </p:nvSpPr>
        <p:spPr bwMode="auto">
          <a:xfrm>
            <a:off x="7086600" y="3442302"/>
            <a:ext cx="1524000" cy="438717"/>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pitchFamily="34" charset="0"/>
              </a:rPr>
              <a:t>Click Here</a:t>
            </a:r>
          </a:p>
        </p:txBody>
      </p:sp>
      <p:cxnSp>
        <p:nvCxnSpPr>
          <p:cNvPr id="13" name="Straight Arrow Connector 12">
            <a:extLst>
              <a:ext uri="{FF2B5EF4-FFF2-40B4-BE49-F238E27FC236}">
                <a16:creationId xmlns:a16="http://schemas.microsoft.com/office/drawing/2014/main" id="{CF9E5AE0-FA9C-88A6-D63A-B11A10529A14}"/>
              </a:ext>
            </a:extLst>
          </p:cNvPr>
          <p:cNvCxnSpPr>
            <a:cxnSpLocks/>
          </p:cNvCxnSpPr>
          <p:nvPr/>
        </p:nvCxnSpPr>
        <p:spPr bwMode="auto">
          <a:xfrm>
            <a:off x="6909515" y="3442302"/>
            <a:ext cx="0" cy="438717"/>
          </a:xfrm>
          <a:prstGeom prst="straightConnector1">
            <a:avLst/>
          </a:prstGeom>
          <a:solidFill>
            <a:schemeClr val="accent1"/>
          </a:solidFill>
          <a:ln w="25400" cap="flat" cmpd="sng" algn="ctr">
            <a:solidFill>
              <a:srgbClr val="FF0000"/>
            </a:solidFill>
            <a:prstDash val="solid"/>
            <a:miter lim="800000"/>
            <a:headEnd type="stealth" w="lg" len="lg"/>
            <a:tailEnd type="stealth" w="lg" len="lg"/>
          </a:ln>
          <a:effectLst/>
        </p:spPr>
      </p:cxnSp>
      <p:cxnSp>
        <p:nvCxnSpPr>
          <p:cNvPr id="15" name="Straight Arrow Connector 14">
            <a:extLst>
              <a:ext uri="{FF2B5EF4-FFF2-40B4-BE49-F238E27FC236}">
                <a16:creationId xmlns:a16="http://schemas.microsoft.com/office/drawing/2014/main" id="{33504338-2E3C-A858-93E7-3FA27E7CA2BD}"/>
              </a:ext>
            </a:extLst>
          </p:cNvPr>
          <p:cNvCxnSpPr>
            <a:cxnSpLocks/>
          </p:cNvCxnSpPr>
          <p:nvPr/>
        </p:nvCxnSpPr>
        <p:spPr bwMode="auto">
          <a:xfrm flipH="1">
            <a:off x="7100552" y="4033419"/>
            <a:ext cx="1548685" cy="0"/>
          </a:xfrm>
          <a:prstGeom prst="straightConnector1">
            <a:avLst/>
          </a:prstGeom>
          <a:solidFill>
            <a:schemeClr val="accent1"/>
          </a:solidFill>
          <a:ln w="25400" cap="flat" cmpd="sng" algn="ctr">
            <a:solidFill>
              <a:srgbClr val="FF0000"/>
            </a:solidFill>
            <a:prstDash val="solid"/>
            <a:miter lim="800000"/>
            <a:headEnd type="stealth" w="lg" len="lg"/>
            <a:tailEnd type="stealth" w="lg" len="lg"/>
          </a:ln>
          <a:effectLst/>
        </p:spPr>
      </p:cxnSp>
      <p:sp>
        <p:nvSpPr>
          <p:cNvPr id="18" name="TextBox 17">
            <a:extLst>
              <a:ext uri="{FF2B5EF4-FFF2-40B4-BE49-F238E27FC236}">
                <a16:creationId xmlns:a16="http://schemas.microsoft.com/office/drawing/2014/main" id="{41D59CE9-1A88-0796-162E-39F93733014A}"/>
              </a:ext>
            </a:extLst>
          </p:cNvPr>
          <p:cNvSpPr txBox="1"/>
          <p:nvPr/>
        </p:nvSpPr>
        <p:spPr>
          <a:xfrm>
            <a:off x="7666431" y="3956303"/>
            <a:ext cx="364337" cy="369332"/>
          </a:xfrm>
          <a:prstGeom prst="rect">
            <a:avLst/>
          </a:prstGeom>
          <a:noFill/>
        </p:spPr>
        <p:txBody>
          <a:bodyPr wrap="square">
            <a:spAutoFit/>
          </a:bodyPr>
          <a:lstStyle/>
          <a:p>
            <a:r>
              <a:rPr lang="en-US" dirty="0">
                <a:solidFill>
                  <a:srgbClr val="FF0000"/>
                </a:solidFill>
              </a:rPr>
              <a:t>w</a:t>
            </a:r>
          </a:p>
        </p:txBody>
      </p:sp>
      <p:sp>
        <p:nvSpPr>
          <p:cNvPr id="19" name="TextBox 18">
            <a:extLst>
              <a:ext uri="{FF2B5EF4-FFF2-40B4-BE49-F238E27FC236}">
                <a16:creationId xmlns:a16="http://schemas.microsoft.com/office/drawing/2014/main" id="{4F9F48FF-E10A-2D5C-5056-87EE8ECE1354}"/>
              </a:ext>
            </a:extLst>
          </p:cNvPr>
          <p:cNvSpPr txBox="1"/>
          <p:nvPr/>
        </p:nvSpPr>
        <p:spPr>
          <a:xfrm>
            <a:off x="6569863" y="3440044"/>
            <a:ext cx="364337" cy="369332"/>
          </a:xfrm>
          <a:prstGeom prst="rect">
            <a:avLst/>
          </a:prstGeom>
          <a:noFill/>
        </p:spPr>
        <p:txBody>
          <a:bodyPr wrap="square">
            <a:spAutoFit/>
          </a:bodyPr>
          <a:lstStyle/>
          <a:p>
            <a:r>
              <a:rPr lang="en-US" dirty="0">
                <a:solidFill>
                  <a:srgbClr val="FF0000"/>
                </a:solidFill>
              </a:rPr>
              <a:t>h</a:t>
            </a:r>
          </a:p>
        </p:txBody>
      </p:sp>
    </p:spTree>
    <p:extLst>
      <p:ext uri="{BB962C8B-B14F-4D97-AF65-F5344CB8AC3E}">
        <p14:creationId xmlns:p14="http://schemas.microsoft.com/office/powerpoint/2010/main" val="301734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D9B8-C446-40B6-B307-8589F6472026}"/>
              </a:ext>
            </a:extLst>
          </p:cNvPr>
          <p:cNvSpPr>
            <a:spLocks noGrp="1"/>
          </p:cNvSpPr>
          <p:nvPr>
            <p:ph type="title"/>
          </p:nvPr>
        </p:nvSpPr>
        <p:spPr/>
        <p:txBody>
          <a:bodyPr/>
          <a:lstStyle/>
          <a:p>
            <a:r>
              <a:rPr lang="en-US" dirty="0"/>
              <a:t>GUI – Graphical User Interface</a:t>
            </a:r>
          </a:p>
        </p:txBody>
      </p:sp>
      <p:sp>
        <p:nvSpPr>
          <p:cNvPr id="3" name="Content Placeholder 2">
            <a:extLst>
              <a:ext uri="{FF2B5EF4-FFF2-40B4-BE49-F238E27FC236}">
                <a16:creationId xmlns:a16="http://schemas.microsoft.com/office/drawing/2014/main" id="{25B2A16D-8D34-3D08-D483-B641E1CEE887}"/>
              </a:ext>
            </a:extLst>
          </p:cNvPr>
          <p:cNvSpPr>
            <a:spLocks noGrp="1"/>
          </p:cNvSpPr>
          <p:nvPr>
            <p:ph idx="1"/>
          </p:nvPr>
        </p:nvSpPr>
        <p:spPr>
          <a:xfrm>
            <a:off x="685800" y="1238250"/>
            <a:ext cx="7431082" cy="2667000"/>
          </a:xfrm>
        </p:spPr>
        <p:txBody>
          <a:bodyPr/>
          <a:lstStyle/>
          <a:p>
            <a:r>
              <a:rPr lang="en-US" dirty="0"/>
              <a:t>GUI, which stands for Graphical User Interface, is a user-friendly visual experience builder for Java applications. </a:t>
            </a:r>
          </a:p>
          <a:p>
            <a:r>
              <a:rPr lang="en-US" dirty="0"/>
              <a:t>GUI plays an important role to build easy interfaces for Java applications.</a:t>
            </a:r>
          </a:p>
          <a:p>
            <a:r>
              <a:rPr lang="en-US" dirty="0"/>
              <a:t>It comprises graphical units like buttons, labels, windows, etc. via which users can connect with an application. </a:t>
            </a:r>
          </a:p>
          <a:p>
            <a:r>
              <a:rPr lang="en-US" dirty="0"/>
              <a:t>AWT (Abstract Window Toolkit) API and entirely written in java.</a:t>
            </a:r>
          </a:p>
          <a:p>
            <a:r>
              <a:rPr lang="en-US" dirty="0"/>
              <a:t>Swing and JavaFX are two commonly used applications to create GUIs in Java.</a:t>
            </a:r>
          </a:p>
        </p:txBody>
      </p:sp>
    </p:spTree>
    <p:extLst>
      <p:ext uri="{BB962C8B-B14F-4D97-AF65-F5344CB8AC3E}">
        <p14:creationId xmlns:p14="http://schemas.microsoft.com/office/powerpoint/2010/main" val="105681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456D-3F8A-AE94-0552-04A767B08ABA}"/>
              </a:ext>
            </a:extLst>
          </p:cNvPr>
          <p:cNvSpPr>
            <a:spLocks noGrp="1"/>
          </p:cNvSpPr>
          <p:nvPr>
            <p:ph type="title"/>
          </p:nvPr>
        </p:nvSpPr>
        <p:spPr>
          <a:xfrm>
            <a:off x="533400" y="285750"/>
            <a:ext cx="8610599" cy="490538"/>
          </a:xfrm>
        </p:spPr>
        <p:txBody>
          <a:bodyPr/>
          <a:lstStyle/>
          <a:p>
            <a:r>
              <a:rPr lang="en-US" dirty="0"/>
              <a:t>How to Listen for Events on Buttons in Java (1/2)</a:t>
            </a:r>
          </a:p>
        </p:txBody>
      </p:sp>
      <p:sp>
        <p:nvSpPr>
          <p:cNvPr id="3" name="Content Placeholder 2">
            <a:extLst>
              <a:ext uri="{FF2B5EF4-FFF2-40B4-BE49-F238E27FC236}">
                <a16:creationId xmlns:a16="http://schemas.microsoft.com/office/drawing/2014/main" id="{D4302960-0884-A6C6-F290-D707E21BF9D2}"/>
              </a:ext>
            </a:extLst>
          </p:cNvPr>
          <p:cNvSpPr>
            <a:spLocks noGrp="1"/>
          </p:cNvSpPr>
          <p:nvPr>
            <p:ph sz="half" idx="1"/>
          </p:nvPr>
        </p:nvSpPr>
        <p:spPr>
          <a:xfrm>
            <a:off x="256935" y="957027"/>
            <a:ext cx="8487015" cy="1295400"/>
          </a:xfrm>
        </p:spPr>
        <p:txBody>
          <a:bodyPr/>
          <a:lstStyle/>
          <a:p>
            <a:r>
              <a:rPr lang="en-US" dirty="0"/>
              <a:t>There are three steps programmers need to follow in order to listen for an event on a button. First, you need to implement the </a:t>
            </a:r>
            <a:r>
              <a:rPr lang="en-US" b="1" dirty="0"/>
              <a:t>ActionListener</a:t>
            </a:r>
            <a:r>
              <a:rPr lang="en-US" dirty="0"/>
              <a:t> interface on your event handling class. You could also extend a class that implements </a:t>
            </a:r>
            <a:r>
              <a:rPr lang="en-US" b="1" dirty="0"/>
              <a:t>ActionListener</a:t>
            </a:r>
            <a:r>
              <a:rPr lang="en-US" dirty="0"/>
              <a:t> instead. Here is how that looks in Java code:</a:t>
            </a:r>
          </a:p>
          <a:p>
            <a:endParaRPr lang="en-US" dirty="0"/>
          </a:p>
        </p:txBody>
      </p:sp>
      <p:sp>
        <p:nvSpPr>
          <p:cNvPr id="4" name="Content Placeholder 3">
            <a:extLst>
              <a:ext uri="{FF2B5EF4-FFF2-40B4-BE49-F238E27FC236}">
                <a16:creationId xmlns:a16="http://schemas.microsoft.com/office/drawing/2014/main" id="{61518E48-102D-715E-C282-8C9E0D04170D}"/>
              </a:ext>
            </a:extLst>
          </p:cNvPr>
          <p:cNvSpPr>
            <a:spLocks noGrp="1"/>
          </p:cNvSpPr>
          <p:nvPr>
            <p:ph sz="half" idx="2"/>
          </p:nvPr>
        </p:nvSpPr>
        <p:spPr>
          <a:xfrm>
            <a:off x="2057400" y="3257550"/>
            <a:ext cx="5619750" cy="1295400"/>
          </a:xfrm>
        </p:spPr>
        <p:txBody>
          <a:bodyPr/>
          <a:lstStyle/>
          <a:p>
            <a:pPr marL="0" indent="0">
              <a:buNone/>
            </a:pPr>
            <a:r>
              <a:rPr lang="en-US" dirty="0"/>
              <a:t>class </a:t>
            </a:r>
            <a:r>
              <a:rPr lang="en-US" dirty="0" err="1"/>
              <a:t>EventClass</a:t>
            </a:r>
            <a:r>
              <a:rPr lang="en-US" dirty="0"/>
              <a:t> implements ActionListener { </a:t>
            </a:r>
          </a:p>
          <a:p>
            <a:pPr marL="0" indent="0">
              <a:buNone/>
            </a:pPr>
            <a:r>
              <a:rPr lang="en-US" dirty="0"/>
              <a:t>     //some code here</a:t>
            </a:r>
          </a:p>
          <a:p>
            <a:pPr marL="0" indent="0">
              <a:buNone/>
            </a:pPr>
            <a:r>
              <a:rPr lang="en-US" dirty="0"/>
              <a:t>}</a:t>
            </a:r>
          </a:p>
          <a:p>
            <a:endParaRPr lang="en-US" dirty="0"/>
          </a:p>
        </p:txBody>
      </p:sp>
    </p:spTree>
    <p:extLst>
      <p:ext uri="{BB962C8B-B14F-4D97-AF65-F5344CB8AC3E}">
        <p14:creationId xmlns:p14="http://schemas.microsoft.com/office/powerpoint/2010/main" val="3996870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456D-3F8A-AE94-0552-04A767B08ABA}"/>
              </a:ext>
            </a:extLst>
          </p:cNvPr>
          <p:cNvSpPr>
            <a:spLocks noGrp="1"/>
          </p:cNvSpPr>
          <p:nvPr>
            <p:ph type="title"/>
          </p:nvPr>
        </p:nvSpPr>
        <p:spPr>
          <a:xfrm>
            <a:off x="609600" y="285750"/>
            <a:ext cx="8534399" cy="490538"/>
          </a:xfrm>
        </p:spPr>
        <p:txBody>
          <a:bodyPr/>
          <a:lstStyle/>
          <a:p>
            <a:r>
              <a:rPr lang="en-US" dirty="0"/>
              <a:t>How to Listen for Events on Buttons in Java (2/2)</a:t>
            </a:r>
          </a:p>
        </p:txBody>
      </p:sp>
      <p:sp>
        <p:nvSpPr>
          <p:cNvPr id="3" name="Content Placeholder 2">
            <a:extLst>
              <a:ext uri="{FF2B5EF4-FFF2-40B4-BE49-F238E27FC236}">
                <a16:creationId xmlns:a16="http://schemas.microsoft.com/office/drawing/2014/main" id="{D4302960-0884-A6C6-F290-D707E21BF9D2}"/>
              </a:ext>
            </a:extLst>
          </p:cNvPr>
          <p:cNvSpPr>
            <a:spLocks noGrp="1"/>
          </p:cNvSpPr>
          <p:nvPr>
            <p:ph sz="half" idx="1"/>
          </p:nvPr>
        </p:nvSpPr>
        <p:spPr>
          <a:xfrm>
            <a:off x="326266" y="1082156"/>
            <a:ext cx="8410815" cy="490538"/>
          </a:xfrm>
        </p:spPr>
        <p:txBody>
          <a:bodyPr/>
          <a:lstStyle/>
          <a:p>
            <a:r>
              <a:rPr lang="en-US" dirty="0"/>
              <a:t>Second, you need to add an instance of the event handler as an action listener to one or more components using the </a:t>
            </a:r>
            <a:r>
              <a:rPr lang="en-US" b="1" dirty="0" err="1"/>
              <a:t>addActionListener</a:t>
            </a:r>
            <a:r>
              <a:rPr lang="en-US" b="1" dirty="0"/>
              <a:t>()</a:t>
            </a:r>
            <a:r>
              <a:rPr lang="en-US" dirty="0"/>
              <a:t> method:</a:t>
            </a:r>
          </a:p>
          <a:p>
            <a:endParaRPr lang="en-US" dirty="0"/>
          </a:p>
          <a:p>
            <a:endParaRPr lang="en-US" dirty="0"/>
          </a:p>
          <a:p>
            <a:r>
              <a:rPr lang="en-US" dirty="0"/>
              <a:t>The final step is to provide an implementation of the </a:t>
            </a:r>
            <a:r>
              <a:rPr lang="en-US" b="1" dirty="0" err="1"/>
              <a:t>actionPerformed</a:t>
            </a:r>
            <a:r>
              <a:rPr lang="en-US" b="1" dirty="0"/>
              <a:t>(</a:t>
            </a:r>
            <a:r>
              <a:rPr lang="en-US" b="1" dirty="0" err="1"/>
              <a:t>ActionEvent</a:t>
            </a:r>
            <a:r>
              <a:rPr lang="en-US" b="1" dirty="0"/>
              <a:t> e) </a:t>
            </a:r>
            <a:r>
              <a:rPr lang="en-US" dirty="0"/>
              <a:t>method, which performs some action whenever an event is registered on a component. </a:t>
            </a:r>
          </a:p>
          <a:p>
            <a:r>
              <a:rPr lang="en-US" dirty="0"/>
              <a:t>This method is the only method in the </a:t>
            </a:r>
            <a:r>
              <a:rPr lang="en-US" b="1" dirty="0"/>
              <a:t>ActionListener</a:t>
            </a:r>
            <a:r>
              <a:rPr lang="en-US" dirty="0"/>
              <a:t> interface and it is always called when an action is performed.</a:t>
            </a:r>
          </a:p>
        </p:txBody>
      </p:sp>
      <p:sp>
        <p:nvSpPr>
          <p:cNvPr id="4" name="Content Placeholder 3">
            <a:extLst>
              <a:ext uri="{FF2B5EF4-FFF2-40B4-BE49-F238E27FC236}">
                <a16:creationId xmlns:a16="http://schemas.microsoft.com/office/drawing/2014/main" id="{0740D5EE-5278-ECFE-2D84-56C4535CE598}"/>
              </a:ext>
            </a:extLst>
          </p:cNvPr>
          <p:cNvSpPr>
            <a:spLocks noGrp="1"/>
          </p:cNvSpPr>
          <p:nvPr>
            <p:ph sz="half" idx="2"/>
          </p:nvPr>
        </p:nvSpPr>
        <p:spPr>
          <a:xfrm>
            <a:off x="1609724" y="2190750"/>
            <a:ext cx="6534150" cy="490539"/>
          </a:xfrm>
        </p:spPr>
        <p:txBody>
          <a:bodyPr/>
          <a:lstStyle/>
          <a:p>
            <a:pPr marL="0" indent="0">
              <a:buNone/>
            </a:pPr>
            <a:r>
              <a:rPr lang="en-US" dirty="0" err="1"/>
              <a:t>GuiComponent.addActionListener</a:t>
            </a:r>
            <a:r>
              <a:rPr lang="en-US" dirty="0"/>
              <a:t>(</a:t>
            </a:r>
            <a:r>
              <a:rPr lang="en-US" dirty="0" err="1"/>
              <a:t>EventClassInstance</a:t>
            </a:r>
            <a:r>
              <a:rPr lang="en-US" dirty="0"/>
              <a:t>);</a:t>
            </a:r>
          </a:p>
          <a:p>
            <a:endParaRPr lang="en-US" dirty="0"/>
          </a:p>
        </p:txBody>
      </p:sp>
    </p:spTree>
    <p:extLst>
      <p:ext uri="{BB962C8B-B14F-4D97-AF65-F5344CB8AC3E}">
        <p14:creationId xmlns:p14="http://schemas.microsoft.com/office/powerpoint/2010/main" val="1903623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1A4D-1F81-056D-469D-5A5C77649D44}"/>
              </a:ext>
            </a:extLst>
          </p:cNvPr>
          <p:cNvSpPr>
            <a:spLocks noGrp="1"/>
          </p:cNvSpPr>
          <p:nvPr>
            <p:ph type="title"/>
          </p:nvPr>
        </p:nvSpPr>
        <p:spPr>
          <a:xfrm>
            <a:off x="762000" y="280303"/>
            <a:ext cx="8381999" cy="490538"/>
          </a:xfrm>
        </p:spPr>
        <p:txBody>
          <a:bodyPr/>
          <a:lstStyle/>
          <a:p>
            <a:r>
              <a:rPr lang="en-US" dirty="0"/>
              <a:t>Java Code Example for Button Click Events (1/4)</a:t>
            </a:r>
          </a:p>
        </p:txBody>
      </p:sp>
      <p:sp>
        <p:nvSpPr>
          <p:cNvPr id="3" name="Content Placeholder 2">
            <a:extLst>
              <a:ext uri="{FF2B5EF4-FFF2-40B4-BE49-F238E27FC236}">
                <a16:creationId xmlns:a16="http://schemas.microsoft.com/office/drawing/2014/main" id="{C2810057-A313-1B51-730A-00230B11111D}"/>
              </a:ext>
            </a:extLst>
          </p:cNvPr>
          <p:cNvSpPr>
            <a:spLocks noGrp="1"/>
          </p:cNvSpPr>
          <p:nvPr>
            <p:ph idx="1"/>
          </p:nvPr>
        </p:nvSpPr>
        <p:spPr>
          <a:xfrm>
            <a:off x="434975" y="1098321"/>
            <a:ext cx="4289425" cy="3378429"/>
          </a:xfrm>
        </p:spPr>
        <p:txBody>
          <a:bodyPr/>
          <a:lstStyle/>
          <a:p>
            <a:r>
              <a:rPr lang="en-US" dirty="0"/>
              <a:t>The Java code example in the next slide displays the number of clicks a user has so far made when they click Button1.</a:t>
            </a:r>
          </a:p>
          <a:p>
            <a:r>
              <a:rPr lang="en-US" dirty="0"/>
              <a:t>When you compile and run the code above, you should see two buttons. If you take good notice, you will observe that Button1 has been highlighted. This is because it has been set as the default button.</a:t>
            </a:r>
          </a:p>
          <a:p>
            <a:endParaRPr lang="en-US" dirty="0"/>
          </a:p>
        </p:txBody>
      </p:sp>
      <p:pic>
        <p:nvPicPr>
          <p:cNvPr id="9" name="Picture 8" descr="A screenshot of a computer&#10;&#10;Description automatically generated">
            <a:extLst>
              <a:ext uri="{FF2B5EF4-FFF2-40B4-BE49-F238E27FC236}">
                <a16:creationId xmlns:a16="http://schemas.microsoft.com/office/drawing/2014/main" id="{AEBC5A42-85B5-249D-0D63-D30DC32CB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047768"/>
            <a:ext cx="3563972" cy="3570160"/>
          </a:xfrm>
          <a:prstGeom prst="rect">
            <a:avLst/>
          </a:prstGeom>
        </p:spPr>
      </p:pic>
    </p:spTree>
    <p:extLst>
      <p:ext uri="{BB962C8B-B14F-4D97-AF65-F5344CB8AC3E}">
        <p14:creationId xmlns:p14="http://schemas.microsoft.com/office/powerpoint/2010/main" val="755864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1A4D-1F81-056D-469D-5A5C77649D44}"/>
              </a:ext>
            </a:extLst>
          </p:cNvPr>
          <p:cNvSpPr>
            <a:spLocks noGrp="1"/>
          </p:cNvSpPr>
          <p:nvPr>
            <p:ph type="title"/>
          </p:nvPr>
        </p:nvSpPr>
        <p:spPr>
          <a:xfrm>
            <a:off x="685800" y="285750"/>
            <a:ext cx="8458199" cy="490538"/>
          </a:xfrm>
        </p:spPr>
        <p:txBody>
          <a:bodyPr/>
          <a:lstStyle/>
          <a:p>
            <a:r>
              <a:rPr lang="en-US" dirty="0"/>
              <a:t>Java Code Example for Button Click Events (1/3)</a:t>
            </a:r>
          </a:p>
        </p:txBody>
      </p:sp>
      <p:sp>
        <p:nvSpPr>
          <p:cNvPr id="3" name="Content Placeholder 2">
            <a:extLst>
              <a:ext uri="{FF2B5EF4-FFF2-40B4-BE49-F238E27FC236}">
                <a16:creationId xmlns:a16="http://schemas.microsoft.com/office/drawing/2014/main" id="{C2810057-A313-1B51-730A-00230B11111D}"/>
              </a:ext>
            </a:extLst>
          </p:cNvPr>
          <p:cNvSpPr>
            <a:spLocks noGrp="1"/>
          </p:cNvSpPr>
          <p:nvPr>
            <p:ph idx="1"/>
          </p:nvPr>
        </p:nvSpPr>
        <p:spPr>
          <a:xfrm>
            <a:off x="446088" y="776288"/>
            <a:ext cx="8251823" cy="3456385"/>
          </a:xfrm>
          <a:solidFill>
            <a:schemeClr val="bg1"/>
          </a:solidFill>
        </p:spPr>
        <p:txBody>
          <a:bodyPr/>
          <a:lstStyle/>
          <a:p>
            <a:pPr marL="0" indent="0">
              <a:buNone/>
            </a:pPr>
            <a:r>
              <a:rPr lang="en-US" sz="1200" dirty="0"/>
              <a:t>import </a:t>
            </a:r>
            <a:r>
              <a:rPr lang="en-US" sz="1200" dirty="0" err="1"/>
              <a:t>javax.swing</a:t>
            </a:r>
            <a:r>
              <a:rPr lang="en-US" sz="1200" dirty="0"/>
              <a:t>.*;</a:t>
            </a:r>
          </a:p>
          <a:p>
            <a:pPr marL="0" indent="0">
              <a:buNone/>
            </a:pPr>
            <a:r>
              <a:rPr lang="en-US" sz="1200" dirty="0"/>
              <a:t>import </a:t>
            </a:r>
            <a:r>
              <a:rPr lang="en-US" sz="1200" dirty="0" err="1"/>
              <a:t>java.awt</a:t>
            </a:r>
            <a:r>
              <a:rPr lang="en-US" sz="1200" dirty="0"/>
              <a:t>.*;</a:t>
            </a:r>
          </a:p>
          <a:p>
            <a:pPr marL="0" indent="0">
              <a:buNone/>
            </a:pPr>
            <a:r>
              <a:rPr lang="en-US" sz="1200" dirty="0"/>
              <a:t>import </a:t>
            </a:r>
            <a:r>
              <a:rPr lang="en-US" sz="1200" dirty="0" err="1"/>
              <a:t>java.awt.event</a:t>
            </a:r>
            <a:r>
              <a:rPr lang="en-US" sz="1200" dirty="0"/>
              <a:t>.*;</a:t>
            </a:r>
          </a:p>
          <a:p>
            <a:pPr marL="0" indent="0">
              <a:buNone/>
            </a:pPr>
            <a:r>
              <a:rPr lang="en-US" sz="1200" dirty="0"/>
              <a:t>class </a:t>
            </a:r>
            <a:r>
              <a:rPr lang="en-US" sz="1200" dirty="0" err="1"/>
              <a:t>ClicksCount</a:t>
            </a:r>
            <a:r>
              <a:rPr lang="en-US" sz="1200" dirty="0"/>
              <a:t> implements ActionListener {</a:t>
            </a:r>
          </a:p>
          <a:p>
            <a:pPr marL="0" indent="0">
              <a:buNone/>
            </a:pPr>
            <a:r>
              <a:rPr lang="en-US" sz="1200" dirty="0"/>
              <a:t>   int count = 0;// store number of clicks</a:t>
            </a:r>
          </a:p>
          <a:p>
            <a:pPr marL="0" indent="0">
              <a:buNone/>
            </a:pPr>
            <a:r>
              <a:rPr lang="en-US" sz="1200" dirty="0"/>
              <a:t>   </a:t>
            </a:r>
            <a:r>
              <a:rPr lang="en-US" sz="1200" dirty="0" err="1"/>
              <a:t>ClicksCount</a:t>
            </a:r>
            <a:r>
              <a:rPr lang="en-US" sz="1200" dirty="0"/>
              <a:t>() {</a:t>
            </a:r>
          </a:p>
          <a:p>
            <a:pPr marL="0" indent="0">
              <a:buNone/>
            </a:pPr>
            <a:r>
              <a:rPr lang="en-US" sz="1200" dirty="0"/>
              <a:t>       </a:t>
            </a:r>
            <a:r>
              <a:rPr lang="en-US" sz="1200" dirty="0" err="1"/>
              <a:t>JFrame</a:t>
            </a:r>
            <a:r>
              <a:rPr lang="en-US" sz="1200" dirty="0"/>
              <a:t> frame = new </a:t>
            </a:r>
            <a:r>
              <a:rPr lang="en-US" sz="1200" dirty="0" err="1"/>
              <a:t>JFrame</a:t>
            </a:r>
            <a:r>
              <a:rPr lang="en-US" sz="1200" dirty="0"/>
              <a:t>();</a:t>
            </a:r>
          </a:p>
          <a:p>
            <a:pPr marL="0" indent="0">
              <a:buNone/>
            </a:pPr>
            <a:r>
              <a:rPr lang="en-US" sz="1200" dirty="0"/>
              <a:t>       </a:t>
            </a:r>
            <a:r>
              <a:rPr lang="en-US" sz="1200" dirty="0" err="1"/>
              <a:t>JButton</a:t>
            </a:r>
            <a:r>
              <a:rPr lang="en-US" sz="1200" dirty="0"/>
              <a:t> button1 = new </a:t>
            </a:r>
            <a:r>
              <a:rPr lang="en-US" sz="1200" dirty="0" err="1"/>
              <a:t>JButton</a:t>
            </a:r>
            <a:r>
              <a:rPr lang="en-US" sz="1200" dirty="0"/>
              <a:t>("Button1");</a:t>
            </a:r>
          </a:p>
          <a:p>
            <a:pPr marL="0" indent="0">
              <a:buNone/>
            </a:pPr>
            <a:r>
              <a:rPr lang="en-US" sz="1200" dirty="0"/>
              <a:t>       </a:t>
            </a:r>
            <a:r>
              <a:rPr lang="en-US" sz="1200" dirty="0" err="1"/>
              <a:t>JButton</a:t>
            </a:r>
            <a:r>
              <a:rPr lang="en-US" sz="1200" dirty="0"/>
              <a:t> button2 = new </a:t>
            </a:r>
            <a:r>
              <a:rPr lang="en-US" sz="1200" dirty="0" err="1"/>
              <a:t>JButton</a:t>
            </a:r>
            <a:r>
              <a:rPr lang="en-US" sz="1200" dirty="0"/>
              <a:t>("Button2");</a:t>
            </a:r>
          </a:p>
          <a:p>
            <a:pPr marL="0" indent="0">
              <a:buNone/>
            </a:pPr>
            <a:r>
              <a:rPr lang="en-US" sz="1200" dirty="0"/>
              <a:t>       button1.addActionListener(this); </a:t>
            </a:r>
          </a:p>
          <a:p>
            <a:pPr marL="0" indent="0">
              <a:buNone/>
            </a:pPr>
            <a:r>
              <a:rPr lang="en-US" sz="1200" dirty="0"/>
              <a:t>       </a:t>
            </a:r>
            <a:r>
              <a:rPr lang="en-US" sz="1200" dirty="0" err="1"/>
              <a:t>frame.setLayout</a:t>
            </a:r>
            <a:r>
              <a:rPr lang="en-US" sz="1200" dirty="0"/>
              <a:t>(new </a:t>
            </a:r>
            <a:r>
              <a:rPr lang="en-US" sz="1200" dirty="0" err="1"/>
              <a:t>BoxLayout</a:t>
            </a:r>
            <a:r>
              <a:rPr lang="en-US" sz="1200" dirty="0"/>
              <a:t>(</a:t>
            </a:r>
            <a:r>
              <a:rPr lang="en-US" sz="1200" dirty="0" err="1"/>
              <a:t>frame.getContentPane</a:t>
            </a:r>
            <a:r>
              <a:rPr lang="en-US" sz="1200" dirty="0"/>
              <a:t>(), </a:t>
            </a:r>
            <a:r>
              <a:rPr lang="en-US" sz="1200" dirty="0" err="1"/>
              <a:t>BoxLayout.Y_AXIS</a:t>
            </a:r>
            <a:r>
              <a:rPr lang="en-US" sz="1200" dirty="0"/>
              <a:t>));</a:t>
            </a:r>
          </a:p>
          <a:p>
            <a:pPr marL="0" indent="0">
              <a:buNone/>
            </a:pPr>
            <a:r>
              <a:rPr lang="en-US" sz="1200" dirty="0"/>
              <a:t>       </a:t>
            </a:r>
            <a:r>
              <a:rPr lang="en-US" sz="1200" dirty="0" err="1"/>
              <a:t>frame.add</a:t>
            </a:r>
            <a:r>
              <a:rPr lang="en-US" sz="1200" dirty="0"/>
              <a:t>(button1);</a:t>
            </a:r>
          </a:p>
          <a:p>
            <a:pPr marL="0" indent="0">
              <a:buNone/>
            </a:pPr>
            <a:r>
              <a:rPr lang="en-US" sz="1200" dirty="0"/>
              <a:t>       </a:t>
            </a:r>
            <a:r>
              <a:rPr lang="en-US" sz="1200" dirty="0" err="1"/>
              <a:t>frame.add</a:t>
            </a:r>
            <a:r>
              <a:rPr lang="en-US" sz="1200" dirty="0"/>
              <a:t>(button2);</a:t>
            </a:r>
          </a:p>
          <a:p>
            <a:pPr marL="0" indent="0">
              <a:buNone/>
            </a:pPr>
            <a:r>
              <a:rPr lang="en-US" sz="1200" dirty="0"/>
              <a:t>       </a:t>
            </a:r>
            <a:r>
              <a:rPr lang="en-US" sz="1200" dirty="0" err="1"/>
              <a:t>frame.getRootPane</a:t>
            </a:r>
            <a:r>
              <a:rPr lang="en-US" sz="1200" dirty="0"/>
              <a:t>().</a:t>
            </a:r>
            <a:r>
              <a:rPr lang="en-US" sz="1200" dirty="0" err="1"/>
              <a:t>setDefaultButton</a:t>
            </a:r>
            <a:r>
              <a:rPr lang="en-US" sz="1200" dirty="0"/>
              <a:t>(button1); // sets default button</a:t>
            </a:r>
          </a:p>
          <a:p>
            <a:pPr marL="0" indent="0">
              <a:buNone/>
            </a:pPr>
            <a:r>
              <a:rPr lang="en-US" sz="1200" dirty="0"/>
              <a:t>       </a:t>
            </a:r>
            <a:r>
              <a:rPr lang="en-US" sz="1200" dirty="0" err="1"/>
              <a:t>frame.setDefaultCloseOperation</a:t>
            </a:r>
            <a:r>
              <a:rPr lang="en-US" sz="1200" dirty="0"/>
              <a:t>(</a:t>
            </a:r>
            <a:r>
              <a:rPr lang="en-US" sz="1200" dirty="0" err="1"/>
              <a:t>JFrame.EXIT_ON_CLOSE</a:t>
            </a:r>
            <a:r>
              <a:rPr lang="en-US" sz="1200" dirty="0"/>
              <a:t>);</a:t>
            </a:r>
          </a:p>
          <a:p>
            <a:pPr marL="0" indent="0">
              <a:buNone/>
            </a:pPr>
            <a:r>
              <a:rPr lang="en-US" sz="1200" dirty="0"/>
              <a:t>       </a:t>
            </a:r>
            <a:r>
              <a:rPr lang="en-US" sz="1200" dirty="0" err="1"/>
              <a:t>frame.setSize</a:t>
            </a:r>
            <a:r>
              <a:rPr lang="en-US" sz="1200" dirty="0"/>
              <a:t>(450,450);</a:t>
            </a:r>
          </a:p>
          <a:p>
            <a:pPr marL="0" indent="0">
              <a:buNone/>
            </a:pPr>
            <a:r>
              <a:rPr lang="en-US" sz="1200" dirty="0"/>
              <a:t>       </a:t>
            </a:r>
            <a:r>
              <a:rPr lang="en-US" sz="1200" dirty="0" err="1"/>
              <a:t>frame.setLocationRelativeTo</a:t>
            </a:r>
            <a:r>
              <a:rPr lang="en-US" sz="1200" dirty="0"/>
              <a:t>(null);</a:t>
            </a:r>
          </a:p>
          <a:p>
            <a:pPr marL="0" indent="0">
              <a:buNone/>
            </a:pPr>
            <a:r>
              <a:rPr lang="en-US" sz="1200" dirty="0"/>
              <a:t>       </a:t>
            </a:r>
            <a:r>
              <a:rPr lang="en-US" sz="1200" dirty="0" err="1"/>
              <a:t>frame.setVisible</a:t>
            </a:r>
            <a:r>
              <a:rPr lang="en-US" sz="1200" dirty="0"/>
              <a:t>(true);</a:t>
            </a:r>
          </a:p>
          <a:p>
            <a:pPr marL="0" indent="0">
              <a:buNone/>
            </a:pPr>
            <a:r>
              <a:rPr lang="en-US" sz="1200" dirty="0"/>
              <a:t>   }</a:t>
            </a:r>
          </a:p>
          <a:p>
            <a:pPr marL="0" indent="0">
              <a:buNone/>
            </a:pPr>
            <a:r>
              <a:rPr lang="en-US" sz="1200" dirty="0"/>
              <a:t> </a:t>
            </a:r>
          </a:p>
        </p:txBody>
      </p:sp>
      <p:sp>
        <p:nvSpPr>
          <p:cNvPr id="5" name="Arrow: Down 4">
            <a:extLst>
              <a:ext uri="{FF2B5EF4-FFF2-40B4-BE49-F238E27FC236}">
                <a16:creationId xmlns:a16="http://schemas.microsoft.com/office/drawing/2014/main" id="{C8AC1011-DA86-632A-FA8D-38938938113E}"/>
              </a:ext>
            </a:extLst>
          </p:cNvPr>
          <p:cNvSpPr/>
          <p:nvPr/>
        </p:nvSpPr>
        <p:spPr bwMode="auto">
          <a:xfrm>
            <a:off x="5238933" y="4116109"/>
            <a:ext cx="304800" cy="517923"/>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95C3F935-85BD-0A8F-2E9D-EFED9F7D6BDB}"/>
              </a:ext>
            </a:extLst>
          </p:cNvPr>
          <p:cNvSpPr txBox="1"/>
          <p:nvPr/>
        </p:nvSpPr>
        <p:spPr>
          <a:xfrm>
            <a:off x="5696539" y="4123135"/>
            <a:ext cx="2819400" cy="646331"/>
          </a:xfrm>
          <a:prstGeom prst="rect">
            <a:avLst/>
          </a:prstGeom>
          <a:noFill/>
          <a:ln w="12700">
            <a:solidFill>
              <a:schemeClr val="tx1"/>
            </a:solidFill>
          </a:ln>
        </p:spPr>
        <p:txBody>
          <a:bodyPr wrap="square">
            <a:spAutoFit/>
          </a:bodyPr>
          <a:lstStyle/>
          <a:p>
            <a:r>
              <a:rPr lang="en-US" dirty="0"/>
              <a:t>Code to continue on the next slide</a:t>
            </a:r>
          </a:p>
        </p:txBody>
      </p:sp>
    </p:spTree>
    <p:extLst>
      <p:ext uri="{BB962C8B-B14F-4D97-AF65-F5344CB8AC3E}">
        <p14:creationId xmlns:p14="http://schemas.microsoft.com/office/powerpoint/2010/main" val="1699226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1A4D-1F81-056D-469D-5A5C77649D44}"/>
              </a:ext>
            </a:extLst>
          </p:cNvPr>
          <p:cNvSpPr>
            <a:spLocks noGrp="1"/>
          </p:cNvSpPr>
          <p:nvPr>
            <p:ph type="title"/>
          </p:nvPr>
        </p:nvSpPr>
        <p:spPr>
          <a:xfrm>
            <a:off x="685800" y="285750"/>
            <a:ext cx="8381999" cy="490538"/>
          </a:xfrm>
        </p:spPr>
        <p:txBody>
          <a:bodyPr/>
          <a:lstStyle/>
          <a:p>
            <a:r>
              <a:rPr lang="en-US" dirty="0"/>
              <a:t>Java Code Example for Button Click Events (3/3)</a:t>
            </a:r>
          </a:p>
        </p:txBody>
      </p:sp>
      <p:sp>
        <p:nvSpPr>
          <p:cNvPr id="3" name="Content Placeholder 2">
            <a:extLst>
              <a:ext uri="{FF2B5EF4-FFF2-40B4-BE49-F238E27FC236}">
                <a16:creationId xmlns:a16="http://schemas.microsoft.com/office/drawing/2014/main" id="{C2810057-A313-1B51-730A-00230B11111D}"/>
              </a:ext>
            </a:extLst>
          </p:cNvPr>
          <p:cNvSpPr>
            <a:spLocks noGrp="1"/>
          </p:cNvSpPr>
          <p:nvPr>
            <p:ph idx="1"/>
          </p:nvPr>
        </p:nvSpPr>
        <p:spPr>
          <a:xfrm>
            <a:off x="434975" y="1657350"/>
            <a:ext cx="8251823" cy="2514600"/>
          </a:xfrm>
          <a:solidFill>
            <a:schemeClr val="bg1"/>
          </a:solidFill>
        </p:spPr>
        <p:txBody>
          <a:bodyPr/>
          <a:lstStyle/>
          <a:p>
            <a:pPr marL="0" indent="0">
              <a:buNone/>
            </a:pPr>
            <a:r>
              <a:rPr lang="en-US" sz="1200" dirty="0"/>
              <a:t>   public void </a:t>
            </a:r>
            <a:r>
              <a:rPr lang="en-US" sz="1200" dirty="0" err="1"/>
              <a:t>actionPerformed</a:t>
            </a:r>
            <a:r>
              <a:rPr lang="en-US" sz="1200" dirty="0"/>
              <a:t>(</a:t>
            </a:r>
            <a:r>
              <a:rPr lang="en-US" sz="1200" dirty="0" err="1"/>
              <a:t>ActionEvent</a:t>
            </a:r>
            <a:r>
              <a:rPr lang="en-US" sz="1200" dirty="0"/>
              <a:t> e) {</a:t>
            </a:r>
          </a:p>
          <a:p>
            <a:pPr marL="0" indent="0">
              <a:buNone/>
            </a:pPr>
            <a:r>
              <a:rPr lang="en-US" sz="1200" dirty="0"/>
              <a:t>       count++;</a:t>
            </a:r>
          </a:p>
          <a:p>
            <a:pPr marL="0" indent="0">
              <a:buNone/>
            </a:pPr>
            <a:r>
              <a:rPr lang="en-US" sz="1200" dirty="0"/>
              <a:t>       </a:t>
            </a:r>
            <a:r>
              <a:rPr lang="en-US" sz="1200" dirty="0" err="1"/>
              <a:t>System.out.println</a:t>
            </a:r>
            <a:r>
              <a:rPr lang="en-US" sz="1200" dirty="0"/>
              <a:t>("You have clicked the ACTIVE button " + count + " times");</a:t>
            </a:r>
          </a:p>
          <a:p>
            <a:pPr marL="0" indent="0">
              <a:buNone/>
            </a:pPr>
            <a:r>
              <a:rPr lang="en-US" sz="1200" dirty="0"/>
              <a:t>   }</a:t>
            </a:r>
          </a:p>
          <a:p>
            <a:pPr marL="0" indent="0">
              <a:buNone/>
            </a:pPr>
            <a:r>
              <a:rPr lang="en-US" sz="1200" dirty="0"/>
              <a:t>      </a:t>
            </a:r>
          </a:p>
          <a:p>
            <a:pPr marL="0" indent="0">
              <a:buNone/>
            </a:pPr>
            <a:r>
              <a:rPr lang="en-US" sz="1200" dirty="0"/>
              <a:t>   public static void main(String </a:t>
            </a:r>
            <a:r>
              <a:rPr lang="en-US" sz="1200" dirty="0" err="1"/>
              <a:t>args</a:t>
            </a:r>
            <a:r>
              <a:rPr lang="en-US" sz="1200" dirty="0"/>
              <a:t>[]){</a:t>
            </a:r>
          </a:p>
          <a:p>
            <a:pPr marL="0" indent="0">
              <a:buNone/>
            </a:pPr>
            <a:r>
              <a:rPr lang="en-US" sz="1200" dirty="0"/>
              <a:t> </a:t>
            </a:r>
          </a:p>
          <a:p>
            <a:pPr marL="0" indent="0">
              <a:buNone/>
            </a:pPr>
            <a:r>
              <a:rPr lang="en-US" sz="1200" dirty="0"/>
              <a:t>       </a:t>
            </a:r>
            <a:r>
              <a:rPr lang="en-US" sz="1200" dirty="0" err="1"/>
              <a:t>ClicksCount</a:t>
            </a:r>
            <a:r>
              <a:rPr lang="en-US" sz="1200" dirty="0"/>
              <a:t> Clicks = new </a:t>
            </a:r>
            <a:r>
              <a:rPr lang="en-US" sz="1200" dirty="0" err="1"/>
              <a:t>ClicksCount</a:t>
            </a:r>
            <a:r>
              <a:rPr lang="en-US" sz="1200" dirty="0"/>
              <a:t>();</a:t>
            </a:r>
          </a:p>
          <a:p>
            <a:pPr marL="0" indent="0">
              <a:buNone/>
            </a:pPr>
            <a:r>
              <a:rPr lang="en-US" sz="1200" dirty="0"/>
              <a:t>    }</a:t>
            </a:r>
          </a:p>
          <a:p>
            <a:pPr marL="0" indent="0">
              <a:buNone/>
            </a:pPr>
            <a:r>
              <a:rPr lang="en-US" sz="1200" dirty="0"/>
              <a:t>}</a:t>
            </a:r>
          </a:p>
        </p:txBody>
      </p:sp>
      <p:sp>
        <p:nvSpPr>
          <p:cNvPr id="5" name="Arrow: Down 4">
            <a:extLst>
              <a:ext uri="{FF2B5EF4-FFF2-40B4-BE49-F238E27FC236}">
                <a16:creationId xmlns:a16="http://schemas.microsoft.com/office/drawing/2014/main" id="{6C37FEE5-84C5-E053-6E1E-C92A7A6689D3}"/>
              </a:ext>
            </a:extLst>
          </p:cNvPr>
          <p:cNvSpPr/>
          <p:nvPr/>
        </p:nvSpPr>
        <p:spPr bwMode="auto">
          <a:xfrm>
            <a:off x="1600200" y="910827"/>
            <a:ext cx="304800" cy="517923"/>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E18707C1-9AFA-FF71-9738-47CDB14E3CDD}"/>
              </a:ext>
            </a:extLst>
          </p:cNvPr>
          <p:cNvSpPr txBox="1"/>
          <p:nvPr/>
        </p:nvSpPr>
        <p:spPr>
          <a:xfrm>
            <a:off x="2057806" y="917853"/>
            <a:ext cx="5181194" cy="369332"/>
          </a:xfrm>
          <a:prstGeom prst="rect">
            <a:avLst/>
          </a:prstGeom>
          <a:noFill/>
          <a:ln w="12700">
            <a:solidFill>
              <a:schemeClr val="tx1"/>
            </a:solidFill>
          </a:ln>
        </p:spPr>
        <p:txBody>
          <a:bodyPr wrap="square">
            <a:spAutoFit/>
          </a:bodyPr>
          <a:lstStyle/>
          <a:p>
            <a:r>
              <a:rPr lang="en-US" dirty="0"/>
              <a:t>Continuation of the code from the previous slide</a:t>
            </a:r>
          </a:p>
        </p:txBody>
      </p:sp>
    </p:spTree>
    <p:extLst>
      <p:ext uri="{BB962C8B-B14F-4D97-AF65-F5344CB8AC3E}">
        <p14:creationId xmlns:p14="http://schemas.microsoft.com/office/powerpoint/2010/main" val="3708052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F23C7B-8D84-A050-49BF-0732B33D195E}"/>
              </a:ext>
            </a:extLst>
          </p:cNvPr>
          <p:cNvSpPr>
            <a:spLocks noGrp="1"/>
          </p:cNvSpPr>
          <p:nvPr>
            <p:ph type="title"/>
          </p:nvPr>
        </p:nvSpPr>
        <p:spPr>
          <a:xfrm>
            <a:off x="892179" y="285750"/>
            <a:ext cx="8251822" cy="490538"/>
          </a:xfrm>
        </p:spPr>
        <p:txBody>
          <a:bodyPr/>
          <a:lstStyle/>
          <a:p>
            <a:r>
              <a:rPr lang="en-US" dirty="0"/>
              <a:t>Final Thoughts on Buttons and Events in Java</a:t>
            </a:r>
          </a:p>
        </p:txBody>
      </p:sp>
      <p:sp>
        <p:nvSpPr>
          <p:cNvPr id="6" name="Content Placeholder 5">
            <a:extLst>
              <a:ext uri="{FF2B5EF4-FFF2-40B4-BE49-F238E27FC236}">
                <a16:creationId xmlns:a16="http://schemas.microsoft.com/office/drawing/2014/main" id="{7FCAF47C-A5FB-E51D-D68D-943D5AACFAEF}"/>
              </a:ext>
            </a:extLst>
          </p:cNvPr>
          <p:cNvSpPr>
            <a:spLocks noGrp="1"/>
          </p:cNvSpPr>
          <p:nvPr>
            <p:ph idx="1"/>
          </p:nvPr>
        </p:nvSpPr>
        <p:spPr/>
        <p:txBody>
          <a:bodyPr/>
          <a:lstStyle/>
          <a:p>
            <a:endParaRPr lang="en-US" dirty="0"/>
          </a:p>
          <a:p>
            <a:r>
              <a:rPr lang="en-US" dirty="0"/>
              <a:t>Since you are dealing with Swing components when using buttons and </a:t>
            </a:r>
            <a:r>
              <a:rPr lang="en-US" dirty="0" err="1"/>
              <a:t>JButtons</a:t>
            </a:r>
            <a:r>
              <a:rPr lang="en-US" dirty="0"/>
              <a:t>, remember to import the </a:t>
            </a:r>
            <a:r>
              <a:rPr lang="en-US" dirty="0" err="1"/>
              <a:t>javax.swing</a:t>
            </a:r>
            <a:r>
              <a:rPr lang="en-US" dirty="0"/>
              <a:t> library into your Java code. </a:t>
            </a:r>
          </a:p>
          <a:p>
            <a:r>
              <a:rPr lang="en-US" dirty="0"/>
              <a:t>Also, in order to use an event listener, you need to add the </a:t>
            </a:r>
            <a:r>
              <a:rPr lang="en-US" dirty="0" err="1"/>
              <a:t>java.awt</a:t>
            </a:r>
            <a:r>
              <a:rPr lang="en-US" dirty="0"/>
              <a:t> library, as shown in the last code example. </a:t>
            </a:r>
          </a:p>
          <a:p>
            <a:r>
              <a:rPr lang="en-US" dirty="0"/>
              <a:t>If you do not include these libraries, you will get a compilation error.</a:t>
            </a:r>
          </a:p>
        </p:txBody>
      </p:sp>
    </p:spTree>
    <p:extLst>
      <p:ext uri="{BB962C8B-B14F-4D97-AF65-F5344CB8AC3E}">
        <p14:creationId xmlns:p14="http://schemas.microsoft.com/office/powerpoint/2010/main" val="1950049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5723-494C-65FD-3B00-CDA3114A361F}"/>
              </a:ext>
            </a:extLst>
          </p:cNvPr>
          <p:cNvSpPr>
            <a:spLocks noGrp="1"/>
          </p:cNvSpPr>
          <p:nvPr>
            <p:ph type="title"/>
          </p:nvPr>
        </p:nvSpPr>
        <p:spPr/>
        <p:txBody>
          <a:bodyPr/>
          <a:lstStyle/>
          <a:p>
            <a:r>
              <a:rPr lang="en-US" dirty="0"/>
              <a:t>Java Layout Management (1/4)</a:t>
            </a:r>
          </a:p>
        </p:txBody>
      </p:sp>
      <p:sp>
        <p:nvSpPr>
          <p:cNvPr id="3" name="Content Placeholder 2">
            <a:extLst>
              <a:ext uri="{FF2B5EF4-FFF2-40B4-BE49-F238E27FC236}">
                <a16:creationId xmlns:a16="http://schemas.microsoft.com/office/drawing/2014/main" id="{3464A16E-47E2-E08A-2255-FC61B12BD272}"/>
              </a:ext>
            </a:extLst>
          </p:cNvPr>
          <p:cNvSpPr>
            <a:spLocks noGrp="1"/>
          </p:cNvSpPr>
          <p:nvPr>
            <p:ph sz="half" idx="1"/>
          </p:nvPr>
        </p:nvSpPr>
        <p:spPr>
          <a:xfrm>
            <a:off x="299061" y="843557"/>
            <a:ext cx="3663339" cy="1575793"/>
          </a:xfrm>
        </p:spPr>
        <p:txBody>
          <a:bodyPr/>
          <a:lstStyle/>
          <a:p>
            <a:pPr marL="0" indent="0">
              <a:buNone/>
            </a:pPr>
            <a:r>
              <a:rPr lang="en-US" dirty="0"/>
              <a:t>Java Layout Manager</a:t>
            </a:r>
          </a:p>
          <a:p>
            <a:r>
              <a:rPr lang="en-US" dirty="0"/>
              <a:t>The Layout manager is used to layout (or arrange) the GUI Java components inside a container. </a:t>
            </a:r>
          </a:p>
          <a:p>
            <a:r>
              <a:rPr lang="en-US" dirty="0"/>
              <a:t>There are many layout managers, but the most frequently used are-</a:t>
            </a:r>
          </a:p>
        </p:txBody>
      </p:sp>
      <p:sp>
        <p:nvSpPr>
          <p:cNvPr id="4" name="Content Placeholder 3">
            <a:extLst>
              <a:ext uri="{FF2B5EF4-FFF2-40B4-BE49-F238E27FC236}">
                <a16:creationId xmlns:a16="http://schemas.microsoft.com/office/drawing/2014/main" id="{A6354EFA-9794-6953-225C-BCE5E424BC68}"/>
              </a:ext>
            </a:extLst>
          </p:cNvPr>
          <p:cNvSpPr>
            <a:spLocks noGrp="1"/>
          </p:cNvSpPr>
          <p:nvPr>
            <p:ph sz="half" idx="2"/>
          </p:nvPr>
        </p:nvSpPr>
        <p:spPr>
          <a:xfrm>
            <a:off x="4297976" y="843556"/>
            <a:ext cx="4731187" cy="1836651"/>
          </a:xfrm>
        </p:spPr>
        <p:txBody>
          <a:bodyPr/>
          <a:lstStyle/>
          <a:p>
            <a:pPr marL="0" indent="0">
              <a:buNone/>
            </a:pPr>
            <a:r>
              <a:rPr lang="en-US" dirty="0"/>
              <a:t>Java </a:t>
            </a:r>
            <a:r>
              <a:rPr lang="en-US" dirty="0" err="1"/>
              <a:t>BorderLayout</a:t>
            </a:r>
            <a:endParaRPr lang="en-US" dirty="0"/>
          </a:p>
          <a:p>
            <a:r>
              <a:rPr lang="en-US" dirty="0"/>
              <a:t>A </a:t>
            </a:r>
            <a:r>
              <a:rPr lang="en-US" dirty="0" err="1"/>
              <a:t>BorderLayout</a:t>
            </a:r>
            <a:r>
              <a:rPr lang="en-US" dirty="0"/>
              <a:t> places components in up to five areas: top, bottom, left, right, and center. </a:t>
            </a:r>
          </a:p>
          <a:p>
            <a:r>
              <a:rPr lang="en-US" dirty="0"/>
              <a:t>It is the default layout manager for every java </a:t>
            </a:r>
            <a:r>
              <a:rPr lang="en-US" dirty="0" err="1"/>
              <a:t>JFrame</a:t>
            </a:r>
            <a:endParaRPr lang="en-US" dirty="0"/>
          </a:p>
          <a:p>
            <a:endParaRPr lang="en-US" dirty="0"/>
          </a:p>
        </p:txBody>
      </p:sp>
      <p:pic>
        <p:nvPicPr>
          <p:cNvPr id="6" name="Picture 5" descr="A screenshot of a computer&#10;&#10;Description automatically generated">
            <a:extLst>
              <a:ext uri="{FF2B5EF4-FFF2-40B4-BE49-F238E27FC236}">
                <a16:creationId xmlns:a16="http://schemas.microsoft.com/office/drawing/2014/main" id="{0D0D354C-2C7C-33D3-E32D-8F1115C88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0292" y="3017265"/>
            <a:ext cx="4731187" cy="1825728"/>
          </a:xfrm>
          <a:prstGeom prst="rect">
            <a:avLst/>
          </a:prstGeom>
        </p:spPr>
      </p:pic>
    </p:spTree>
    <p:extLst>
      <p:ext uri="{BB962C8B-B14F-4D97-AF65-F5344CB8AC3E}">
        <p14:creationId xmlns:p14="http://schemas.microsoft.com/office/powerpoint/2010/main" val="1278601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5723-494C-65FD-3B00-CDA3114A361F}"/>
              </a:ext>
            </a:extLst>
          </p:cNvPr>
          <p:cNvSpPr>
            <a:spLocks noGrp="1"/>
          </p:cNvSpPr>
          <p:nvPr>
            <p:ph type="title"/>
          </p:nvPr>
        </p:nvSpPr>
        <p:spPr/>
        <p:txBody>
          <a:bodyPr/>
          <a:lstStyle/>
          <a:p>
            <a:r>
              <a:rPr lang="en-US" dirty="0"/>
              <a:t>Java Layout Management (2/4)</a:t>
            </a:r>
          </a:p>
        </p:txBody>
      </p:sp>
      <p:sp>
        <p:nvSpPr>
          <p:cNvPr id="3" name="Content Placeholder 2">
            <a:extLst>
              <a:ext uri="{FF2B5EF4-FFF2-40B4-BE49-F238E27FC236}">
                <a16:creationId xmlns:a16="http://schemas.microsoft.com/office/drawing/2014/main" id="{3464A16E-47E2-E08A-2255-FC61B12BD272}"/>
              </a:ext>
            </a:extLst>
          </p:cNvPr>
          <p:cNvSpPr>
            <a:spLocks noGrp="1"/>
          </p:cNvSpPr>
          <p:nvPr>
            <p:ph idx="1"/>
          </p:nvPr>
        </p:nvSpPr>
        <p:spPr>
          <a:xfrm>
            <a:off x="990600" y="1158734"/>
            <a:ext cx="7239000" cy="2826032"/>
          </a:xfrm>
        </p:spPr>
        <p:txBody>
          <a:bodyPr/>
          <a:lstStyle/>
          <a:p>
            <a:pPr marL="0" indent="0">
              <a:buNone/>
            </a:pPr>
            <a:r>
              <a:rPr lang="en-US" dirty="0"/>
              <a:t>Java </a:t>
            </a:r>
            <a:r>
              <a:rPr lang="en-US" dirty="0" err="1"/>
              <a:t>FlowLayout</a:t>
            </a:r>
            <a:endParaRPr lang="en-US" dirty="0"/>
          </a:p>
          <a:p>
            <a:r>
              <a:rPr lang="en-US" dirty="0" err="1"/>
              <a:t>FlowLayout</a:t>
            </a:r>
            <a:r>
              <a:rPr lang="en-US" dirty="0"/>
              <a:t> is the default layout manager for every </a:t>
            </a:r>
            <a:r>
              <a:rPr lang="en-US" dirty="0" err="1"/>
              <a:t>JPanel</a:t>
            </a:r>
            <a:r>
              <a:rPr lang="en-US" dirty="0"/>
              <a:t>. </a:t>
            </a:r>
          </a:p>
          <a:p>
            <a:r>
              <a:rPr lang="en-US" dirty="0"/>
              <a:t>It simply lays out components in a single row one after the other.</a:t>
            </a:r>
          </a:p>
        </p:txBody>
      </p:sp>
      <p:pic>
        <p:nvPicPr>
          <p:cNvPr id="7" name="Picture 6" descr="A blue and white screen with black text&#10;&#10;Description automatically generated">
            <a:extLst>
              <a:ext uri="{FF2B5EF4-FFF2-40B4-BE49-F238E27FC236}">
                <a16:creationId xmlns:a16="http://schemas.microsoft.com/office/drawing/2014/main" id="{E1AE6F02-1957-2A7F-A272-FE09C0404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434" y="3057455"/>
            <a:ext cx="5983063" cy="927311"/>
          </a:xfrm>
          <a:prstGeom prst="rect">
            <a:avLst/>
          </a:prstGeom>
        </p:spPr>
      </p:pic>
    </p:spTree>
    <p:extLst>
      <p:ext uri="{BB962C8B-B14F-4D97-AF65-F5344CB8AC3E}">
        <p14:creationId xmlns:p14="http://schemas.microsoft.com/office/powerpoint/2010/main" val="1727371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5723-494C-65FD-3B00-CDA3114A361F}"/>
              </a:ext>
            </a:extLst>
          </p:cNvPr>
          <p:cNvSpPr>
            <a:spLocks noGrp="1"/>
          </p:cNvSpPr>
          <p:nvPr>
            <p:ph type="title"/>
          </p:nvPr>
        </p:nvSpPr>
        <p:spPr/>
        <p:txBody>
          <a:bodyPr/>
          <a:lstStyle/>
          <a:p>
            <a:r>
              <a:rPr lang="en-US" dirty="0"/>
              <a:t>Java Layout Management (3/4)</a:t>
            </a:r>
          </a:p>
        </p:txBody>
      </p:sp>
      <p:sp>
        <p:nvSpPr>
          <p:cNvPr id="3" name="Content Placeholder 2">
            <a:extLst>
              <a:ext uri="{FF2B5EF4-FFF2-40B4-BE49-F238E27FC236}">
                <a16:creationId xmlns:a16="http://schemas.microsoft.com/office/drawing/2014/main" id="{3464A16E-47E2-E08A-2255-FC61B12BD272}"/>
              </a:ext>
            </a:extLst>
          </p:cNvPr>
          <p:cNvSpPr>
            <a:spLocks noGrp="1"/>
          </p:cNvSpPr>
          <p:nvPr>
            <p:ph idx="1"/>
          </p:nvPr>
        </p:nvSpPr>
        <p:spPr>
          <a:xfrm>
            <a:off x="990600" y="1069627"/>
            <a:ext cx="7239000" cy="1413016"/>
          </a:xfrm>
        </p:spPr>
        <p:txBody>
          <a:bodyPr/>
          <a:lstStyle/>
          <a:p>
            <a:pPr marL="0" indent="0">
              <a:buNone/>
            </a:pPr>
            <a:r>
              <a:rPr lang="en-US" dirty="0"/>
              <a:t>Java </a:t>
            </a:r>
            <a:r>
              <a:rPr lang="en-US" dirty="0" err="1"/>
              <a:t>GridBagLayout</a:t>
            </a:r>
            <a:endParaRPr lang="en-US" dirty="0"/>
          </a:p>
          <a:p>
            <a:r>
              <a:rPr lang="en-US" dirty="0"/>
              <a:t>It is the more sophisticated of all layouts. </a:t>
            </a:r>
          </a:p>
          <a:p>
            <a:r>
              <a:rPr lang="en-US" dirty="0"/>
              <a:t>It aligns components by placing them within a grid of cells, allowing components to span more than one cell.</a:t>
            </a:r>
          </a:p>
        </p:txBody>
      </p:sp>
      <p:pic>
        <p:nvPicPr>
          <p:cNvPr id="5" name="Picture 4" descr="A screenshot of a computer program&#10;&#10;Description automatically generated">
            <a:extLst>
              <a:ext uri="{FF2B5EF4-FFF2-40B4-BE49-F238E27FC236}">
                <a16:creationId xmlns:a16="http://schemas.microsoft.com/office/drawing/2014/main" id="{A68DF732-B6AC-7FA5-FCF8-6B4E7CB82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174" y="2602624"/>
            <a:ext cx="3188426" cy="2083275"/>
          </a:xfrm>
          <a:prstGeom prst="rect">
            <a:avLst/>
          </a:prstGeom>
        </p:spPr>
      </p:pic>
    </p:spTree>
    <p:extLst>
      <p:ext uri="{BB962C8B-B14F-4D97-AF65-F5344CB8AC3E}">
        <p14:creationId xmlns:p14="http://schemas.microsoft.com/office/powerpoint/2010/main" val="902223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5723-494C-65FD-3B00-CDA3114A361F}"/>
              </a:ext>
            </a:extLst>
          </p:cNvPr>
          <p:cNvSpPr>
            <a:spLocks noGrp="1"/>
          </p:cNvSpPr>
          <p:nvPr>
            <p:ph type="title"/>
          </p:nvPr>
        </p:nvSpPr>
        <p:spPr/>
        <p:txBody>
          <a:bodyPr/>
          <a:lstStyle/>
          <a:p>
            <a:r>
              <a:rPr lang="en-US" dirty="0"/>
              <a:t>Java Layout Management (4/4)</a:t>
            </a:r>
          </a:p>
        </p:txBody>
      </p:sp>
      <p:sp>
        <p:nvSpPr>
          <p:cNvPr id="3" name="Content Placeholder 2">
            <a:extLst>
              <a:ext uri="{FF2B5EF4-FFF2-40B4-BE49-F238E27FC236}">
                <a16:creationId xmlns:a16="http://schemas.microsoft.com/office/drawing/2014/main" id="{3464A16E-47E2-E08A-2255-FC61B12BD272}"/>
              </a:ext>
            </a:extLst>
          </p:cNvPr>
          <p:cNvSpPr>
            <a:spLocks noGrp="1"/>
          </p:cNvSpPr>
          <p:nvPr>
            <p:ph idx="1"/>
          </p:nvPr>
        </p:nvSpPr>
        <p:spPr>
          <a:xfrm>
            <a:off x="517526" y="1134888"/>
            <a:ext cx="2911473" cy="490539"/>
          </a:xfrm>
        </p:spPr>
        <p:txBody>
          <a:bodyPr/>
          <a:lstStyle/>
          <a:p>
            <a:pPr marL="0" indent="0">
              <a:buNone/>
            </a:pPr>
            <a:r>
              <a:rPr lang="en-US" dirty="0"/>
              <a:t>Creating a Chat Frame</a:t>
            </a:r>
          </a:p>
        </p:txBody>
      </p:sp>
      <p:pic>
        <p:nvPicPr>
          <p:cNvPr id="8" name="Picture 7" descr="A screenshot of a chat frame&#10;&#10;Description automatically generated">
            <a:extLst>
              <a:ext uri="{FF2B5EF4-FFF2-40B4-BE49-F238E27FC236}">
                <a16:creationId xmlns:a16="http://schemas.microsoft.com/office/drawing/2014/main" id="{0BDBC302-D42E-24EF-1F68-0FEEA1699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971550"/>
            <a:ext cx="3759779" cy="3759779"/>
          </a:xfrm>
          <a:prstGeom prst="rect">
            <a:avLst/>
          </a:prstGeom>
        </p:spPr>
      </p:pic>
      <p:sp>
        <p:nvSpPr>
          <p:cNvPr id="9" name="Content Placeholder 2">
            <a:extLst>
              <a:ext uri="{FF2B5EF4-FFF2-40B4-BE49-F238E27FC236}">
                <a16:creationId xmlns:a16="http://schemas.microsoft.com/office/drawing/2014/main" id="{BF53DEFE-87BD-C14D-A65F-A6E7CEE2F167}"/>
              </a:ext>
            </a:extLst>
          </p:cNvPr>
          <p:cNvSpPr txBox="1">
            <a:spLocks/>
          </p:cNvSpPr>
          <p:nvPr/>
        </p:nvSpPr>
        <p:spPr bwMode="auto">
          <a:xfrm>
            <a:off x="381000" y="2851439"/>
            <a:ext cx="2911473" cy="49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ct val="2000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ct val="2000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kern="0" dirty="0"/>
              <a:t>The source code for the frames in this and in the three preceding frames is shown in the next two slides</a:t>
            </a:r>
          </a:p>
        </p:txBody>
      </p:sp>
      <p:sp>
        <p:nvSpPr>
          <p:cNvPr id="10" name="Arrow: Down 9">
            <a:extLst>
              <a:ext uri="{FF2B5EF4-FFF2-40B4-BE49-F238E27FC236}">
                <a16:creationId xmlns:a16="http://schemas.microsoft.com/office/drawing/2014/main" id="{673591D4-4F75-151B-51CA-341374FB6BF0}"/>
              </a:ext>
            </a:extLst>
          </p:cNvPr>
          <p:cNvSpPr/>
          <p:nvPr/>
        </p:nvSpPr>
        <p:spPr bwMode="auto">
          <a:xfrm>
            <a:off x="2438400" y="4171950"/>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30725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084718" y="2088815"/>
            <a:ext cx="6863401" cy="646331"/>
          </a:xfrm>
          <a:prstGeom prst="rect">
            <a:avLst/>
          </a:prstGeom>
          <a:noFill/>
        </p:spPr>
        <p:txBody>
          <a:bodyPr wrap="square" rtlCol="0">
            <a:spAutoFit/>
          </a:bodyPr>
          <a:lstStyle/>
          <a:p>
            <a:r>
              <a:rPr lang="en-US" sz="3600" dirty="0">
                <a:solidFill>
                  <a:srgbClr val="333399"/>
                </a:solidFill>
              </a:rPr>
              <a:t>AWT – Abstract Window Toolkit</a:t>
            </a:r>
          </a:p>
        </p:txBody>
      </p:sp>
    </p:spTree>
    <p:extLst>
      <p:ext uri="{BB962C8B-B14F-4D97-AF65-F5344CB8AC3E}">
        <p14:creationId xmlns:p14="http://schemas.microsoft.com/office/powerpoint/2010/main" val="2661401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1066805" y="285750"/>
            <a:ext cx="7924796" cy="490538"/>
          </a:xfrm>
        </p:spPr>
        <p:txBody>
          <a:bodyPr/>
          <a:lstStyle/>
          <a:p>
            <a:r>
              <a:rPr lang="en-US" dirty="0"/>
              <a:t>Java Layout Management: Source Code (1/2)</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3276600" y="848826"/>
            <a:ext cx="5410196" cy="3456385"/>
          </a:xfrm>
        </p:spPr>
        <p:txBody>
          <a:bodyPr/>
          <a:lstStyle/>
          <a:p>
            <a:pPr marL="0" indent="0">
              <a:spcBef>
                <a:spcPts val="0"/>
              </a:spcBef>
              <a:buNone/>
            </a:pPr>
            <a:r>
              <a:rPr lang="en-US" sz="1200" dirty="0"/>
              <a:t>//Usually, you will require both swing and </a:t>
            </a:r>
            <a:r>
              <a:rPr lang="en-US" sz="1200" dirty="0" err="1"/>
              <a:t>awt</a:t>
            </a:r>
            <a:r>
              <a:rPr lang="en-US" sz="1200" dirty="0"/>
              <a:t> packages</a:t>
            </a:r>
          </a:p>
          <a:p>
            <a:pPr marL="0" indent="0">
              <a:spcBef>
                <a:spcPts val="0"/>
              </a:spcBef>
              <a:buNone/>
            </a:pPr>
            <a:r>
              <a:rPr lang="en-US" sz="1200" dirty="0"/>
              <a:t>// even if you are working with just swings.</a:t>
            </a:r>
          </a:p>
          <a:p>
            <a:pPr marL="0" indent="0">
              <a:spcBef>
                <a:spcPts val="0"/>
              </a:spcBef>
              <a:buNone/>
            </a:pPr>
            <a:r>
              <a:rPr lang="en-US" sz="1200" dirty="0"/>
              <a:t>import </a:t>
            </a:r>
            <a:r>
              <a:rPr lang="en-US" sz="1200" dirty="0" err="1"/>
              <a:t>javax.swing</a:t>
            </a:r>
            <a:r>
              <a:rPr lang="en-US" sz="1200" dirty="0"/>
              <a:t>.*;</a:t>
            </a:r>
          </a:p>
          <a:p>
            <a:pPr marL="0" indent="0">
              <a:spcBef>
                <a:spcPts val="0"/>
              </a:spcBef>
              <a:buNone/>
            </a:pPr>
            <a:r>
              <a:rPr lang="en-US" sz="1200" dirty="0"/>
              <a:t>import </a:t>
            </a:r>
            <a:r>
              <a:rPr lang="en-US" sz="1200" dirty="0" err="1"/>
              <a:t>java.awt</a:t>
            </a:r>
            <a:r>
              <a:rPr lang="en-US" sz="1200" dirty="0"/>
              <a:t>.*;</a:t>
            </a:r>
          </a:p>
          <a:p>
            <a:pPr marL="0" indent="0">
              <a:spcBef>
                <a:spcPts val="0"/>
              </a:spcBef>
              <a:buNone/>
            </a:pPr>
            <a:r>
              <a:rPr lang="en-US" sz="1200" dirty="0"/>
              <a:t>class </a:t>
            </a:r>
            <a:r>
              <a:rPr lang="en-US" sz="1200" dirty="0" err="1"/>
              <a:t>gui</a:t>
            </a:r>
            <a:r>
              <a:rPr lang="en-US" sz="1200" dirty="0"/>
              <a:t> {</a:t>
            </a:r>
          </a:p>
          <a:p>
            <a:pPr marL="0" indent="0">
              <a:spcBef>
                <a:spcPts val="0"/>
              </a:spcBef>
              <a:buNone/>
            </a:pPr>
            <a:r>
              <a:rPr lang="en-US" sz="1200" dirty="0"/>
              <a:t>    public static void main(String </a:t>
            </a:r>
            <a:r>
              <a:rPr lang="en-US" sz="1200" dirty="0" err="1"/>
              <a:t>args</a:t>
            </a:r>
            <a:r>
              <a:rPr lang="en-US" sz="1200" dirty="0"/>
              <a:t>[]) {</a:t>
            </a:r>
          </a:p>
          <a:p>
            <a:pPr marL="0" indent="0">
              <a:spcBef>
                <a:spcPts val="0"/>
              </a:spcBef>
              <a:buNone/>
            </a:pPr>
            <a:endParaRPr lang="en-US" sz="1200" dirty="0"/>
          </a:p>
          <a:p>
            <a:pPr marL="0" indent="0">
              <a:spcBef>
                <a:spcPts val="0"/>
              </a:spcBef>
              <a:buNone/>
            </a:pPr>
            <a:r>
              <a:rPr lang="en-US" sz="1200" dirty="0"/>
              <a:t>        //Creating the Frame</a:t>
            </a:r>
          </a:p>
          <a:p>
            <a:pPr marL="0" indent="0">
              <a:spcBef>
                <a:spcPts val="0"/>
              </a:spcBef>
              <a:buNone/>
            </a:pPr>
            <a:r>
              <a:rPr lang="en-US" sz="1200" dirty="0"/>
              <a:t>        </a:t>
            </a:r>
            <a:r>
              <a:rPr lang="en-US" sz="1200" dirty="0" err="1"/>
              <a:t>JFrame</a:t>
            </a:r>
            <a:r>
              <a:rPr lang="en-US" sz="1200" dirty="0"/>
              <a:t> frame = new </a:t>
            </a:r>
            <a:r>
              <a:rPr lang="en-US" sz="1200" dirty="0" err="1"/>
              <a:t>JFrame</a:t>
            </a:r>
            <a:r>
              <a:rPr lang="en-US" sz="1200" dirty="0"/>
              <a:t>("Chat Frame"); </a:t>
            </a:r>
          </a:p>
          <a:p>
            <a:pPr marL="0" indent="0">
              <a:spcBef>
                <a:spcPts val="0"/>
              </a:spcBef>
              <a:buNone/>
            </a:pPr>
            <a:r>
              <a:rPr lang="en-US" sz="1200" dirty="0"/>
              <a:t>        </a:t>
            </a:r>
            <a:r>
              <a:rPr lang="en-US" sz="1200" dirty="0" err="1"/>
              <a:t>frame.setDefaultCloseOperation</a:t>
            </a:r>
            <a:r>
              <a:rPr lang="en-US" sz="1200" dirty="0"/>
              <a:t>(</a:t>
            </a:r>
            <a:r>
              <a:rPr lang="en-US" sz="1200" dirty="0" err="1"/>
              <a:t>JFrame.EXIT_ON_CLOSE</a:t>
            </a:r>
            <a:r>
              <a:rPr lang="en-US" sz="1200" dirty="0"/>
              <a:t>);</a:t>
            </a:r>
          </a:p>
          <a:p>
            <a:pPr marL="0" indent="0">
              <a:spcBef>
                <a:spcPts val="0"/>
              </a:spcBef>
              <a:buNone/>
            </a:pPr>
            <a:r>
              <a:rPr lang="en-US" sz="1200" dirty="0"/>
              <a:t>        </a:t>
            </a:r>
            <a:r>
              <a:rPr lang="en-US" sz="1200" dirty="0" err="1"/>
              <a:t>frame.setSize</a:t>
            </a:r>
            <a:r>
              <a:rPr lang="en-US" sz="1200" dirty="0"/>
              <a:t>(400, 400);</a:t>
            </a:r>
          </a:p>
          <a:p>
            <a:pPr marL="0" indent="0">
              <a:spcBef>
                <a:spcPts val="0"/>
              </a:spcBef>
              <a:buNone/>
            </a:pPr>
            <a:endParaRPr lang="en-US" sz="1200" dirty="0"/>
          </a:p>
          <a:p>
            <a:pPr marL="0" indent="0">
              <a:spcBef>
                <a:spcPts val="0"/>
              </a:spcBef>
              <a:buNone/>
            </a:pPr>
            <a:r>
              <a:rPr lang="en-US" sz="1200" dirty="0"/>
              <a:t>        //Creating the </a:t>
            </a:r>
            <a:r>
              <a:rPr lang="en-US" sz="1200" dirty="0" err="1"/>
              <a:t>MenuBar</a:t>
            </a:r>
            <a:r>
              <a:rPr lang="en-US" sz="1200" dirty="0"/>
              <a:t> and adding components</a:t>
            </a:r>
          </a:p>
          <a:p>
            <a:pPr marL="0" indent="0">
              <a:spcBef>
                <a:spcPts val="0"/>
              </a:spcBef>
              <a:buNone/>
            </a:pPr>
            <a:r>
              <a:rPr lang="en-US" sz="1200" dirty="0"/>
              <a:t>        </a:t>
            </a:r>
            <a:r>
              <a:rPr lang="en-US" sz="1200" dirty="0" err="1"/>
              <a:t>JMenuBar</a:t>
            </a:r>
            <a:r>
              <a:rPr lang="en-US" sz="1200" dirty="0"/>
              <a:t> mb = new </a:t>
            </a:r>
            <a:r>
              <a:rPr lang="en-US" sz="1200" dirty="0" err="1"/>
              <a:t>JMenuBar</a:t>
            </a:r>
            <a:r>
              <a:rPr lang="en-US" sz="1200" dirty="0"/>
              <a:t>();</a:t>
            </a:r>
          </a:p>
          <a:p>
            <a:pPr marL="0" indent="0">
              <a:spcBef>
                <a:spcPts val="0"/>
              </a:spcBef>
              <a:buNone/>
            </a:pPr>
            <a:r>
              <a:rPr lang="en-US" sz="1200" dirty="0"/>
              <a:t>        </a:t>
            </a:r>
            <a:r>
              <a:rPr lang="en-US" sz="1200" dirty="0" err="1"/>
              <a:t>JMenu</a:t>
            </a:r>
            <a:r>
              <a:rPr lang="en-US" sz="1200" dirty="0"/>
              <a:t> m1 = new </a:t>
            </a:r>
            <a:r>
              <a:rPr lang="en-US" sz="1200" dirty="0" err="1"/>
              <a:t>JMenu</a:t>
            </a:r>
            <a:r>
              <a:rPr lang="en-US" sz="1200" dirty="0"/>
              <a:t>("FILE");</a:t>
            </a:r>
          </a:p>
          <a:p>
            <a:pPr marL="0" indent="0">
              <a:spcBef>
                <a:spcPts val="0"/>
              </a:spcBef>
              <a:buNone/>
            </a:pPr>
            <a:r>
              <a:rPr lang="en-US" sz="1200" dirty="0"/>
              <a:t>        </a:t>
            </a:r>
            <a:r>
              <a:rPr lang="en-US" sz="1200" dirty="0" err="1"/>
              <a:t>JMenu</a:t>
            </a:r>
            <a:r>
              <a:rPr lang="en-US" sz="1200" dirty="0"/>
              <a:t> m2 = new </a:t>
            </a:r>
            <a:r>
              <a:rPr lang="en-US" sz="1200" dirty="0" err="1"/>
              <a:t>JMenu</a:t>
            </a:r>
            <a:r>
              <a:rPr lang="en-US" sz="1200" dirty="0"/>
              <a:t>("Help");</a:t>
            </a:r>
          </a:p>
          <a:p>
            <a:pPr marL="0" indent="0">
              <a:spcBef>
                <a:spcPts val="0"/>
              </a:spcBef>
              <a:buNone/>
            </a:pPr>
            <a:r>
              <a:rPr lang="en-US" sz="1200" dirty="0"/>
              <a:t>        </a:t>
            </a:r>
            <a:r>
              <a:rPr lang="en-US" sz="1200" dirty="0" err="1"/>
              <a:t>mb.add</a:t>
            </a:r>
            <a:r>
              <a:rPr lang="en-US" sz="1200" dirty="0"/>
              <a:t>(m1);</a:t>
            </a:r>
          </a:p>
          <a:p>
            <a:pPr marL="0" indent="0">
              <a:spcBef>
                <a:spcPts val="0"/>
              </a:spcBef>
              <a:buNone/>
            </a:pPr>
            <a:r>
              <a:rPr lang="en-US" sz="1200" dirty="0"/>
              <a:t>        </a:t>
            </a:r>
            <a:r>
              <a:rPr lang="en-US" sz="1200" dirty="0" err="1"/>
              <a:t>mb.add</a:t>
            </a:r>
            <a:r>
              <a:rPr lang="en-US" sz="1200" dirty="0"/>
              <a:t>(m2);</a:t>
            </a:r>
          </a:p>
          <a:p>
            <a:pPr marL="0" indent="0">
              <a:spcBef>
                <a:spcPts val="0"/>
              </a:spcBef>
              <a:buNone/>
            </a:pPr>
            <a:r>
              <a:rPr lang="en-US" sz="1200" dirty="0"/>
              <a:t>        </a:t>
            </a:r>
            <a:r>
              <a:rPr lang="en-US" sz="1200" dirty="0" err="1"/>
              <a:t>JMenuItem</a:t>
            </a:r>
            <a:r>
              <a:rPr lang="en-US" sz="1200" dirty="0"/>
              <a:t> m11 = new </a:t>
            </a:r>
            <a:r>
              <a:rPr lang="en-US" sz="1200" dirty="0" err="1"/>
              <a:t>JMenuItem</a:t>
            </a:r>
            <a:r>
              <a:rPr lang="en-US" sz="1200" dirty="0"/>
              <a:t>("Open");</a:t>
            </a:r>
          </a:p>
          <a:p>
            <a:pPr marL="0" indent="0">
              <a:spcBef>
                <a:spcPts val="0"/>
              </a:spcBef>
              <a:buNone/>
            </a:pPr>
            <a:r>
              <a:rPr lang="en-US" sz="1200" dirty="0"/>
              <a:t>        </a:t>
            </a:r>
            <a:r>
              <a:rPr lang="en-US" sz="1200" dirty="0" err="1"/>
              <a:t>JMenuItem</a:t>
            </a:r>
            <a:r>
              <a:rPr lang="en-US" sz="1200" dirty="0"/>
              <a:t> m22 = new </a:t>
            </a:r>
            <a:r>
              <a:rPr lang="en-US" sz="1200" dirty="0" err="1"/>
              <a:t>JMenuItem</a:t>
            </a:r>
            <a:r>
              <a:rPr lang="en-US" sz="1200" dirty="0"/>
              <a:t>("Save as");</a:t>
            </a:r>
          </a:p>
          <a:p>
            <a:pPr marL="0" indent="0">
              <a:spcBef>
                <a:spcPts val="0"/>
              </a:spcBef>
              <a:buNone/>
            </a:pPr>
            <a:r>
              <a:rPr lang="en-US" sz="1200" dirty="0"/>
              <a:t>        m1.add(m11);</a:t>
            </a:r>
          </a:p>
          <a:p>
            <a:pPr marL="0" indent="0">
              <a:spcBef>
                <a:spcPts val="0"/>
              </a:spcBef>
              <a:buNone/>
            </a:pPr>
            <a:r>
              <a:rPr lang="en-US" sz="1200" dirty="0"/>
              <a:t>        m1.add(m22);</a:t>
            </a:r>
          </a:p>
          <a:p>
            <a:pPr marL="0" indent="0">
              <a:spcBef>
                <a:spcPts val="0"/>
              </a:spcBef>
              <a:buNone/>
            </a:pPr>
            <a:endParaRPr lang="en-US" sz="1200" dirty="0"/>
          </a:p>
        </p:txBody>
      </p:sp>
      <p:sp>
        <p:nvSpPr>
          <p:cNvPr id="5" name="TextBox 4">
            <a:extLst>
              <a:ext uri="{FF2B5EF4-FFF2-40B4-BE49-F238E27FC236}">
                <a16:creationId xmlns:a16="http://schemas.microsoft.com/office/drawing/2014/main" id="{0C1E92A1-4A49-CAE8-357B-E5FCEDA1B3EA}"/>
              </a:ext>
            </a:extLst>
          </p:cNvPr>
          <p:cNvSpPr txBox="1"/>
          <p:nvPr/>
        </p:nvSpPr>
        <p:spPr>
          <a:xfrm>
            <a:off x="228601" y="3838277"/>
            <a:ext cx="1676400" cy="923330"/>
          </a:xfrm>
          <a:prstGeom prst="rect">
            <a:avLst/>
          </a:prstGeom>
          <a:noFill/>
          <a:ln w="12700">
            <a:solidFill>
              <a:schemeClr val="tx1"/>
            </a:solidFill>
          </a:ln>
        </p:spPr>
        <p:txBody>
          <a:bodyPr wrap="square" rtlCol="0">
            <a:spAutoFit/>
          </a:bodyPr>
          <a:lstStyle/>
          <a:p>
            <a:r>
              <a:rPr lang="en-US" dirty="0"/>
              <a:t>Code to continue on the next slide</a:t>
            </a:r>
          </a:p>
        </p:txBody>
      </p:sp>
      <p:cxnSp>
        <p:nvCxnSpPr>
          <p:cNvPr id="7" name="Straight Connector 6">
            <a:extLst>
              <a:ext uri="{FF2B5EF4-FFF2-40B4-BE49-F238E27FC236}">
                <a16:creationId xmlns:a16="http://schemas.microsoft.com/office/drawing/2014/main" id="{17D1B763-4727-96E8-3C45-85A0DBCB6812}"/>
              </a:ext>
            </a:extLst>
          </p:cNvPr>
          <p:cNvCxnSpPr/>
          <p:nvPr/>
        </p:nvCxnSpPr>
        <p:spPr bwMode="auto">
          <a:xfrm>
            <a:off x="3063873" y="898743"/>
            <a:ext cx="0" cy="386286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4" name="Content Placeholder 2">
            <a:extLst>
              <a:ext uri="{FF2B5EF4-FFF2-40B4-BE49-F238E27FC236}">
                <a16:creationId xmlns:a16="http://schemas.microsoft.com/office/drawing/2014/main" id="{DCB5E19E-F1D2-669A-494F-E21BA1269102}"/>
              </a:ext>
            </a:extLst>
          </p:cNvPr>
          <p:cNvSpPr txBox="1">
            <a:spLocks/>
          </p:cNvSpPr>
          <p:nvPr/>
        </p:nvSpPr>
        <p:spPr bwMode="auto">
          <a:xfrm>
            <a:off x="152400" y="1200150"/>
            <a:ext cx="2911473" cy="49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ct val="2000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ct val="2000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ct val="2000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ct val="2000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Font typeface="Wingdings" pitchFamily="2" charset="2"/>
              <a:buNone/>
            </a:pPr>
            <a:r>
              <a:rPr lang="en-US" kern="0" dirty="0"/>
              <a:t>The source code for the frames in the four preceding frames is shown in this and the next slide</a:t>
            </a:r>
          </a:p>
        </p:txBody>
      </p:sp>
      <p:sp>
        <p:nvSpPr>
          <p:cNvPr id="6" name="Arrow: Down 5">
            <a:extLst>
              <a:ext uri="{FF2B5EF4-FFF2-40B4-BE49-F238E27FC236}">
                <a16:creationId xmlns:a16="http://schemas.microsoft.com/office/drawing/2014/main" id="{0404B21B-A4B4-2826-DFB4-A98DC1184136}"/>
              </a:ext>
            </a:extLst>
          </p:cNvPr>
          <p:cNvSpPr/>
          <p:nvPr/>
        </p:nvSpPr>
        <p:spPr bwMode="auto">
          <a:xfrm>
            <a:off x="7467600" y="4294674"/>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8" name="Arrow: Down 7">
            <a:extLst>
              <a:ext uri="{FF2B5EF4-FFF2-40B4-BE49-F238E27FC236}">
                <a16:creationId xmlns:a16="http://schemas.microsoft.com/office/drawing/2014/main" id="{93F0576C-4805-D602-85CF-B3BC5B5E423F}"/>
              </a:ext>
            </a:extLst>
          </p:cNvPr>
          <p:cNvSpPr/>
          <p:nvPr/>
        </p:nvSpPr>
        <p:spPr bwMode="auto">
          <a:xfrm>
            <a:off x="149156" y="569136"/>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463393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A09-CB46-B06A-0290-3E530987FC18}"/>
              </a:ext>
            </a:extLst>
          </p:cNvPr>
          <p:cNvSpPr>
            <a:spLocks noGrp="1"/>
          </p:cNvSpPr>
          <p:nvPr>
            <p:ph type="title"/>
          </p:nvPr>
        </p:nvSpPr>
        <p:spPr>
          <a:xfrm>
            <a:off x="914401" y="285750"/>
            <a:ext cx="8001000" cy="490538"/>
          </a:xfrm>
        </p:spPr>
        <p:txBody>
          <a:bodyPr/>
          <a:lstStyle/>
          <a:p>
            <a:r>
              <a:rPr lang="en-US" dirty="0"/>
              <a:t>Java Layout Management: Source Code (2/2)</a:t>
            </a:r>
          </a:p>
        </p:txBody>
      </p:sp>
      <p:sp>
        <p:nvSpPr>
          <p:cNvPr id="3" name="Content Placeholder 2">
            <a:extLst>
              <a:ext uri="{FF2B5EF4-FFF2-40B4-BE49-F238E27FC236}">
                <a16:creationId xmlns:a16="http://schemas.microsoft.com/office/drawing/2014/main" id="{0A08BCA8-17C0-9343-1546-239ED6856929}"/>
              </a:ext>
            </a:extLst>
          </p:cNvPr>
          <p:cNvSpPr>
            <a:spLocks noGrp="1"/>
          </p:cNvSpPr>
          <p:nvPr>
            <p:ph idx="1"/>
          </p:nvPr>
        </p:nvSpPr>
        <p:spPr>
          <a:xfrm>
            <a:off x="3200400" y="843557"/>
            <a:ext cx="5626993" cy="3456385"/>
          </a:xfrm>
        </p:spPr>
        <p:txBody>
          <a:bodyPr/>
          <a:lstStyle/>
          <a:p>
            <a:pPr marL="0" indent="0">
              <a:spcBef>
                <a:spcPts val="0"/>
              </a:spcBef>
              <a:buNone/>
            </a:pPr>
            <a:r>
              <a:rPr lang="en-US" sz="1200" dirty="0"/>
              <a:t>        //Creating the panel at bottom and adding components</a:t>
            </a:r>
          </a:p>
          <a:p>
            <a:pPr marL="0" indent="0">
              <a:spcBef>
                <a:spcPts val="0"/>
              </a:spcBef>
              <a:buNone/>
            </a:pPr>
            <a:r>
              <a:rPr lang="en-US" sz="1200" dirty="0"/>
              <a:t>        </a:t>
            </a:r>
            <a:r>
              <a:rPr lang="en-US" sz="1200" dirty="0" err="1"/>
              <a:t>JPanel</a:t>
            </a:r>
            <a:r>
              <a:rPr lang="en-US" sz="1200" dirty="0"/>
              <a:t> panel = new </a:t>
            </a:r>
            <a:r>
              <a:rPr lang="en-US" sz="1200" dirty="0" err="1"/>
              <a:t>JPanel</a:t>
            </a:r>
            <a:r>
              <a:rPr lang="en-US" sz="1200" dirty="0"/>
              <a:t>(); // the panel is not visible in output</a:t>
            </a:r>
          </a:p>
          <a:p>
            <a:pPr marL="0" indent="0">
              <a:spcBef>
                <a:spcPts val="0"/>
              </a:spcBef>
              <a:buNone/>
            </a:pPr>
            <a:r>
              <a:rPr lang="en-US" sz="1200" dirty="0"/>
              <a:t>        </a:t>
            </a:r>
            <a:r>
              <a:rPr lang="en-US" sz="1200" dirty="0" err="1"/>
              <a:t>JLabel</a:t>
            </a:r>
            <a:r>
              <a:rPr lang="en-US" sz="1200" dirty="0"/>
              <a:t> label = new </a:t>
            </a:r>
            <a:r>
              <a:rPr lang="en-US" sz="1200" dirty="0" err="1"/>
              <a:t>JLabel</a:t>
            </a:r>
            <a:r>
              <a:rPr lang="en-US" sz="1200" dirty="0"/>
              <a:t>("Enter Text");</a:t>
            </a:r>
          </a:p>
          <a:p>
            <a:pPr marL="0" indent="0">
              <a:spcBef>
                <a:spcPts val="0"/>
              </a:spcBef>
              <a:buNone/>
            </a:pPr>
            <a:r>
              <a:rPr lang="en-US" sz="1200" dirty="0"/>
              <a:t>        </a:t>
            </a:r>
            <a:r>
              <a:rPr lang="en-US" sz="1200" dirty="0" err="1"/>
              <a:t>JTextField</a:t>
            </a:r>
            <a:r>
              <a:rPr lang="en-US" sz="1200" dirty="0"/>
              <a:t> </a:t>
            </a:r>
            <a:r>
              <a:rPr lang="en-US" sz="1200" dirty="0" err="1"/>
              <a:t>tf</a:t>
            </a:r>
            <a:r>
              <a:rPr lang="en-US" sz="1200" dirty="0"/>
              <a:t> = new </a:t>
            </a:r>
            <a:r>
              <a:rPr lang="en-US" sz="1200" dirty="0" err="1"/>
              <a:t>JTextField</a:t>
            </a:r>
            <a:r>
              <a:rPr lang="en-US" sz="1200" dirty="0"/>
              <a:t>(10); // accepts up to 10 characters</a:t>
            </a:r>
          </a:p>
          <a:p>
            <a:pPr marL="0" indent="0">
              <a:spcBef>
                <a:spcPts val="0"/>
              </a:spcBef>
              <a:buNone/>
            </a:pPr>
            <a:r>
              <a:rPr lang="en-US" sz="1200" dirty="0"/>
              <a:t>        </a:t>
            </a:r>
            <a:r>
              <a:rPr lang="en-US" sz="1200" dirty="0" err="1"/>
              <a:t>JButton</a:t>
            </a:r>
            <a:r>
              <a:rPr lang="en-US" sz="1200" dirty="0"/>
              <a:t> send = new </a:t>
            </a:r>
            <a:r>
              <a:rPr lang="en-US" sz="1200" dirty="0" err="1"/>
              <a:t>JButton</a:t>
            </a:r>
            <a:r>
              <a:rPr lang="en-US" sz="1200" dirty="0"/>
              <a:t>("Send");</a:t>
            </a:r>
          </a:p>
          <a:p>
            <a:pPr marL="0" indent="0">
              <a:spcBef>
                <a:spcPts val="0"/>
              </a:spcBef>
              <a:buNone/>
            </a:pPr>
            <a:r>
              <a:rPr lang="en-US" sz="1200" dirty="0"/>
              <a:t>        </a:t>
            </a:r>
            <a:r>
              <a:rPr lang="en-US" sz="1200" dirty="0" err="1"/>
              <a:t>JButton</a:t>
            </a:r>
            <a:r>
              <a:rPr lang="en-US" sz="1200" dirty="0"/>
              <a:t> reset = new </a:t>
            </a:r>
            <a:r>
              <a:rPr lang="en-US" sz="1200" dirty="0" err="1"/>
              <a:t>JButton</a:t>
            </a:r>
            <a:r>
              <a:rPr lang="en-US" sz="1200" dirty="0"/>
              <a:t>("Reset");</a:t>
            </a:r>
          </a:p>
          <a:p>
            <a:pPr marL="0" indent="0">
              <a:spcBef>
                <a:spcPts val="0"/>
              </a:spcBef>
              <a:buNone/>
            </a:pPr>
            <a:r>
              <a:rPr lang="en-US" sz="1200" dirty="0"/>
              <a:t>        </a:t>
            </a:r>
            <a:r>
              <a:rPr lang="en-US" sz="1200" dirty="0" err="1"/>
              <a:t>panel.add</a:t>
            </a:r>
            <a:r>
              <a:rPr lang="en-US" sz="1200" dirty="0"/>
              <a:t>(label); // Components Added using Flow Layout</a:t>
            </a:r>
          </a:p>
          <a:p>
            <a:pPr marL="0" indent="0">
              <a:spcBef>
                <a:spcPts val="0"/>
              </a:spcBef>
              <a:buNone/>
            </a:pPr>
            <a:r>
              <a:rPr lang="en-US" sz="1200" dirty="0"/>
              <a:t>        </a:t>
            </a:r>
            <a:r>
              <a:rPr lang="en-US" sz="1200" dirty="0" err="1"/>
              <a:t>panel.add</a:t>
            </a:r>
            <a:r>
              <a:rPr lang="en-US" sz="1200" dirty="0"/>
              <a:t>(</a:t>
            </a:r>
            <a:r>
              <a:rPr lang="en-US" sz="1200" dirty="0" err="1"/>
              <a:t>tf</a:t>
            </a:r>
            <a:r>
              <a:rPr lang="en-US" sz="1200" dirty="0"/>
              <a:t>);</a:t>
            </a:r>
          </a:p>
          <a:p>
            <a:pPr marL="0" indent="0">
              <a:spcBef>
                <a:spcPts val="0"/>
              </a:spcBef>
              <a:buNone/>
            </a:pPr>
            <a:r>
              <a:rPr lang="en-US" sz="1200" dirty="0"/>
              <a:t>        </a:t>
            </a:r>
            <a:r>
              <a:rPr lang="en-US" sz="1200" dirty="0" err="1"/>
              <a:t>panel.add</a:t>
            </a:r>
            <a:r>
              <a:rPr lang="en-US" sz="1200" dirty="0"/>
              <a:t>(send);</a:t>
            </a:r>
          </a:p>
          <a:p>
            <a:pPr marL="0" indent="0">
              <a:spcBef>
                <a:spcPts val="0"/>
              </a:spcBef>
              <a:buNone/>
            </a:pPr>
            <a:r>
              <a:rPr lang="en-US" sz="1200" dirty="0"/>
              <a:t>        </a:t>
            </a:r>
            <a:r>
              <a:rPr lang="en-US" sz="1200" dirty="0" err="1"/>
              <a:t>panel.add</a:t>
            </a:r>
            <a:r>
              <a:rPr lang="en-US" sz="1200" dirty="0"/>
              <a:t>(reset);</a:t>
            </a:r>
          </a:p>
          <a:p>
            <a:pPr marL="0" indent="0">
              <a:spcBef>
                <a:spcPts val="0"/>
              </a:spcBef>
              <a:buNone/>
            </a:pPr>
            <a:endParaRPr lang="en-US" sz="1200" dirty="0"/>
          </a:p>
          <a:p>
            <a:pPr marL="0" indent="0">
              <a:spcBef>
                <a:spcPts val="0"/>
              </a:spcBef>
              <a:buNone/>
            </a:pPr>
            <a:r>
              <a:rPr lang="en-US" sz="1200" dirty="0"/>
              <a:t>        // Text Area at the Center</a:t>
            </a:r>
          </a:p>
          <a:p>
            <a:pPr marL="0" indent="0">
              <a:spcBef>
                <a:spcPts val="0"/>
              </a:spcBef>
              <a:buNone/>
            </a:pPr>
            <a:r>
              <a:rPr lang="en-US" sz="1200" dirty="0"/>
              <a:t>        </a:t>
            </a:r>
            <a:r>
              <a:rPr lang="en-US" sz="1200" dirty="0" err="1"/>
              <a:t>JTextArea</a:t>
            </a:r>
            <a:r>
              <a:rPr lang="en-US" sz="1200" dirty="0"/>
              <a:t> ta = new </a:t>
            </a:r>
            <a:r>
              <a:rPr lang="en-US" sz="1200" dirty="0" err="1"/>
              <a:t>JTextArea</a:t>
            </a:r>
            <a:r>
              <a:rPr lang="en-US" sz="1200" dirty="0"/>
              <a:t>();</a:t>
            </a:r>
          </a:p>
          <a:p>
            <a:pPr marL="0" indent="0">
              <a:spcBef>
                <a:spcPts val="0"/>
              </a:spcBef>
              <a:buNone/>
            </a:pPr>
            <a:endParaRPr lang="en-US" sz="1200" dirty="0"/>
          </a:p>
          <a:p>
            <a:pPr marL="0" indent="0">
              <a:spcBef>
                <a:spcPts val="0"/>
              </a:spcBef>
              <a:buNone/>
            </a:pPr>
            <a:r>
              <a:rPr lang="en-US" sz="1200" dirty="0"/>
              <a:t>        //Adding Components to the frame.</a:t>
            </a:r>
          </a:p>
          <a:p>
            <a:pPr marL="0" indent="0">
              <a:spcBef>
                <a:spcPts val="0"/>
              </a:spcBef>
              <a:buNone/>
            </a:pPr>
            <a:r>
              <a:rPr lang="en-US" sz="1200" dirty="0"/>
              <a:t>        </a:t>
            </a:r>
            <a:r>
              <a:rPr lang="en-US" sz="1200" dirty="0" err="1"/>
              <a:t>frame.getContentPane</a:t>
            </a:r>
            <a:r>
              <a:rPr lang="en-US" sz="1200" dirty="0"/>
              <a:t>().add(</a:t>
            </a:r>
            <a:r>
              <a:rPr lang="en-US" sz="1200" dirty="0" err="1"/>
              <a:t>BorderLayout.SOUTH</a:t>
            </a:r>
            <a:r>
              <a:rPr lang="en-US" sz="1200" dirty="0"/>
              <a:t>, panel);</a:t>
            </a:r>
          </a:p>
          <a:p>
            <a:pPr marL="0" indent="0">
              <a:spcBef>
                <a:spcPts val="0"/>
              </a:spcBef>
              <a:buNone/>
            </a:pPr>
            <a:r>
              <a:rPr lang="en-US" sz="1200" dirty="0"/>
              <a:t>        </a:t>
            </a:r>
            <a:r>
              <a:rPr lang="en-US" sz="1200" dirty="0" err="1"/>
              <a:t>frame.getContentPane</a:t>
            </a:r>
            <a:r>
              <a:rPr lang="en-US" sz="1200" dirty="0"/>
              <a:t>().add(</a:t>
            </a:r>
            <a:r>
              <a:rPr lang="en-US" sz="1200" dirty="0" err="1"/>
              <a:t>BorderLayout.NORTH</a:t>
            </a:r>
            <a:r>
              <a:rPr lang="en-US" sz="1200" dirty="0"/>
              <a:t>, mb);</a:t>
            </a:r>
          </a:p>
          <a:p>
            <a:pPr marL="0" indent="0">
              <a:spcBef>
                <a:spcPts val="0"/>
              </a:spcBef>
              <a:buNone/>
            </a:pPr>
            <a:r>
              <a:rPr lang="en-US" sz="1200" dirty="0"/>
              <a:t>        </a:t>
            </a:r>
            <a:r>
              <a:rPr lang="en-US" sz="1200" dirty="0" err="1"/>
              <a:t>frame.getContentPane</a:t>
            </a:r>
            <a:r>
              <a:rPr lang="en-US" sz="1200" dirty="0"/>
              <a:t>().add(</a:t>
            </a:r>
            <a:r>
              <a:rPr lang="en-US" sz="1200" dirty="0" err="1"/>
              <a:t>BorderLayout.CENTER</a:t>
            </a:r>
            <a:r>
              <a:rPr lang="en-US" sz="1200" dirty="0"/>
              <a:t>, ta);</a:t>
            </a:r>
          </a:p>
          <a:p>
            <a:pPr marL="0" indent="0">
              <a:spcBef>
                <a:spcPts val="0"/>
              </a:spcBef>
              <a:buNone/>
            </a:pPr>
            <a:r>
              <a:rPr lang="en-US" sz="1200" dirty="0"/>
              <a:t>        </a:t>
            </a:r>
            <a:r>
              <a:rPr lang="en-US" sz="1200" dirty="0" err="1"/>
              <a:t>frame.setVisible</a:t>
            </a:r>
            <a:r>
              <a:rPr lang="en-US" sz="1200" dirty="0"/>
              <a:t>(true);</a:t>
            </a:r>
          </a:p>
          <a:p>
            <a:pPr marL="0" indent="0">
              <a:spcBef>
                <a:spcPts val="0"/>
              </a:spcBef>
              <a:buNone/>
            </a:pPr>
            <a:r>
              <a:rPr lang="en-US" sz="1200" dirty="0"/>
              <a:t>    }</a:t>
            </a:r>
          </a:p>
          <a:p>
            <a:pPr marL="0" indent="0">
              <a:spcBef>
                <a:spcPts val="0"/>
              </a:spcBef>
              <a:buNone/>
            </a:pPr>
            <a:r>
              <a:rPr lang="en-US" sz="1200" dirty="0"/>
              <a:t>}</a:t>
            </a:r>
          </a:p>
        </p:txBody>
      </p:sp>
      <p:sp>
        <p:nvSpPr>
          <p:cNvPr id="4" name="TextBox 3">
            <a:extLst>
              <a:ext uri="{FF2B5EF4-FFF2-40B4-BE49-F238E27FC236}">
                <a16:creationId xmlns:a16="http://schemas.microsoft.com/office/drawing/2014/main" id="{EBCF63AA-A970-898D-A3A8-5820FEA348E5}"/>
              </a:ext>
            </a:extLst>
          </p:cNvPr>
          <p:cNvSpPr txBox="1"/>
          <p:nvPr/>
        </p:nvSpPr>
        <p:spPr>
          <a:xfrm>
            <a:off x="304800" y="1047750"/>
            <a:ext cx="1828800" cy="923330"/>
          </a:xfrm>
          <a:prstGeom prst="rect">
            <a:avLst/>
          </a:prstGeom>
          <a:noFill/>
          <a:ln w="12700">
            <a:solidFill>
              <a:schemeClr val="tx1"/>
            </a:solidFill>
          </a:ln>
        </p:spPr>
        <p:txBody>
          <a:bodyPr wrap="square" rtlCol="0">
            <a:spAutoFit/>
          </a:bodyPr>
          <a:lstStyle/>
          <a:p>
            <a:r>
              <a:rPr lang="en-US" dirty="0"/>
              <a:t>Code continues from the previous slide</a:t>
            </a:r>
          </a:p>
        </p:txBody>
      </p:sp>
      <p:sp>
        <p:nvSpPr>
          <p:cNvPr id="5" name="TextBox 4">
            <a:extLst>
              <a:ext uri="{FF2B5EF4-FFF2-40B4-BE49-F238E27FC236}">
                <a16:creationId xmlns:a16="http://schemas.microsoft.com/office/drawing/2014/main" id="{285082D7-B0DF-2F68-4986-1B7B661A44E8}"/>
              </a:ext>
            </a:extLst>
          </p:cNvPr>
          <p:cNvSpPr txBox="1"/>
          <p:nvPr/>
        </p:nvSpPr>
        <p:spPr>
          <a:xfrm>
            <a:off x="304800" y="3357086"/>
            <a:ext cx="1828800" cy="1477328"/>
          </a:xfrm>
          <a:prstGeom prst="rect">
            <a:avLst/>
          </a:prstGeom>
          <a:noFill/>
          <a:ln w="12700">
            <a:solidFill>
              <a:schemeClr val="tx1"/>
            </a:solidFill>
          </a:ln>
        </p:spPr>
        <p:txBody>
          <a:bodyPr wrap="square" rtlCol="0">
            <a:spAutoFit/>
          </a:bodyPr>
          <a:lstStyle/>
          <a:p>
            <a:r>
              <a:rPr lang="en-US" dirty="0"/>
              <a:t>The resulting GUI element are shown in the slides to follow.</a:t>
            </a:r>
          </a:p>
        </p:txBody>
      </p:sp>
      <p:cxnSp>
        <p:nvCxnSpPr>
          <p:cNvPr id="7" name="Straight Connector 6">
            <a:extLst>
              <a:ext uri="{FF2B5EF4-FFF2-40B4-BE49-F238E27FC236}">
                <a16:creationId xmlns:a16="http://schemas.microsoft.com/office/drawing/2014/main" id="{8DFBF2F9-87F0-2C69-4857-EE55FDB0DE2B}"/>
              </a:ext>
            </a:extLst>
          </p:cNvPr>
          <p:cNvCxnSpPr/>
          <p:nvPr/>
        </p:nvCxnSpPr>
        <p:spPr bwMode="auto">
          <a:xfrm>
            <a:off x="2971800" y="971550"/>
            <a:ext cx="0" cy="386286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6" name="Arrow: Down 5">
            <a:extLst>
              <a:ext uri="{FF2B5EF4-FFF2-40B4-BE49-F238E27FC236}">
                <a16:creationId xmlns:a16="http://schemas.microsoft.com/office/drawing/2014/main" id="{9C6DDA0D-33EF-5464-7411-EDE73A384266}"/>
              </a:ext>
            </a:extLst>
          </p:cNvPr>
          <p:cNvSpPr/>
          <p:nvPr/>
        </p:nvSpPr>
        <p:spPr bwMode="auto">
          <a:xfrm>
            <a:off x="8370193" y="950036"/>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2447963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3E71-6ACC-AB63-C97F-0BF344DAA264}"/>
              </a:ext>
            </a:extLst>
          </p:cNvPr>
          <p:cNvSpPr>
            <a:spLocks noGrp="1"/>
          </p:cNvSpPr>
          <p:nvPr>
            <p:ph type="title"/>
          </p:nvPr>
        </p:nvSpPr>
        <p:spPr/>
        <p:txBody>
          <a:bodyPr/>
          <a:lstStyle/>
          <a:p>
            <a:r>
              <a:rPr lang="en-US" dirty="0"/>
              <a:t>Basic Swing GUI Classes</a:t>
            </a:r>
          </a:p>
        </p:txBody>
      </p:sp>
      <p:sp>
        <p:nvSpPr>
          <p:cNvPr id="3" name="Content Placeholder 2">
            <a:extLst>
              <a:ext uri="{FF2B5EF4-FFF2-40B4-BE49-F238E27FC236}">
                <a16:creationId xmlns:a16="http://schemas.microsoft.com/office/drawing/2014/main" id="{6AE95890-7143-57BC-901E-355E82C55CC9}"/>
              </a:ext>
            </a:extLst>
          </p:cNvPr>
          <p:cNvSpPr>
            <a:spLocks noGrp="1"/>
          </p:cNvSpPr>
          <p:nvPr>
            <p:ph idx="1"/>
          </p:nvPr>
        </p:nvSpPr>
        <p:spPr>
          <a:xfrm>
            <a:off x="2667001" y="1047750"/>
            <a:ext cx="4191000" cy="3456385"/>
          </a:xfrm>
        </p:spPr>
        <p:txBody>
          <a:bodyPr/>
          <a:lstStyle/>
          <a:p>
            <a:r>
              <a:rPr lang="en-US" dirty="0" err="1"/>
              <a:t>JButton</a:t>
            </a:r>
            <a:r>
              <a:rPr lang="en-US" dirty="0"/>
              <a:t> class</a:t>
            </a:r>
          </a:p>
          <a:p>
            <a:r>
              <a:rPr lang="en-US" dirty="0" err="1"/>
              <a:t>JRadioButton</a:t>
            </a:r>
            <a:r>
              <a:rPr lang="en-US" dirty="0"/>
              <a:t> class</a:t>
            </a:r>
          </a:p>
          <a:p>
            <a:r>
              <a:rPr lang="en-US" dirty="0" err="1"/>
              <a:t>JTextArea</a:t>
            </a:r>
            <a:r>
              <a:rPr lang="en-US" dirty="0"/>
              <a:t> class</a:t>
            </a:r>
          </a:p>
          <a:p>
            <a:r>
              <a:rPr lang="en-US" dirty="0" err="1"/>
              <a:t>JComboBox</a:t>
            </a:r>
            <a:r>
              <a:rPr lang="en-US" dirty="0"/>
              <a:t> class</a:t>
            </a:r>
          </a:p>
          <a:p>
            <a:r>
              <a:rPr lang="en-US" dirty="0" err="1"/>
              <a:t>JTable</a:t>
            </a:r>
            <a:r>
              <a:rPr lang="en-US" dirty="0"/>
              <a:t> class</a:t>
            </a:r>
          </a:p>
          <a:p>
            <a:r>
              <a:rPr lang="en-US" dirty="0" err="1"/>
              <a:t>JColorChooser</a:t>
            </a:r>
            <a:r>
              <a:rPr lang="en-US" dirty="0"/>
              <a:t> class</a:t>
            </a:r>
          </a:p>
          <a:p>
            <a:r>
              <a:rPr lang="en-US" dirty="0" err="1"/>
              <a:t>JProgressBar</a:t>
            </a:r>
            <a:r>
              <a:rPr lang="en-US" dirty="0"/>
              <a:t> class</a:t>
            </a:r>
          </a:p>
          <a:p>
            <a:r>
              <a:rPr lang="en-US" dirty="0" err="1"/>
              <a:t>JSlider</a:t>
            </a:r>
            <a:r>
              <a:rPr lang="en-US" dirty="0"/>
              <a:t> class</a:t>
            </a:r>
          </a:p>
          <a:p>
            <a:endParaRPr lang="en-US" dirty="0"/>
          </a:p>
        </p:txBody>
      </p:sp>
    </p:spTree>
    <p:extLst>
      <p:ext uri="{BB962C8B-B14F-4D97-AF65-F5344CB8AC3E}">
        <p14:creationId xmlns:p14="http://schemas.microsoft.com/office/powerpoint/2010/main" val="744077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0F3-8FEA-DF8F-E8E0-8D2BCEFADD68}"/>
              </a:ext>
            </a:extLst>
          </p:cNvPr>
          <p:cNvSpPr>
            <a:spLocks noGrp="1"/>
          </p:cNvSpPr>
          <p:nvPr>
            <p:ph type="title"/>
          </p:nvPr>
        </p:nvSpPr>
        <p:spPr/>
        <p:txBody>
          <a:bodyPr/>
          <a:lstStyle/>
          <a:p>
            <a:r>
              <a:rPr lang="en-US" dirty="0"/>
              <a:t>List of Sample Applications</a:t>
            </a:r>
          </a:p>
        </p:txBody>
      </p:sp>
      <p:sp>
        <p:nvSpPr>
          <p:cNvPr id="3" name="Content Placeholder 2">
            <a:extLst>
              <a:ext uri="{FF2B5EF4-FFF2-40B4-BE49-F238E27FC236}">
                <a16:creationId xmlns:a16="http://schemas.microsoft.com/office/drawing/2014/main" id="{6AE95890-7143-57BC-901E-355E82C55CC9}"/>
              </a:ext>
            </a:extLst>
          </p:cNvPr>
          <p:cNvSpPr>
            <a:spLocks noGrp="1"/>
          </p:cNvSpPr>
          <p:nvPr>
            <p:ph sz="half" idx="1"/>
          </p:nvPr>
        </p:nvSpPr>
        <p:spPr>
          <a:xfrm>
            <a:off x="910806" y="1312035"/>
            <a:ext cx="4029315" cy="2989423"/>
          </a:xfrm>
        </p:spPr>
        <p:txBody>
          <a:bodyPr/>
          <a:lstStyle/>
          <a:p>
            <a:r>
              <a:rPr lang="en-US" dirty="0"/>
              <a:t>Digital Watch</a:t>
            </a:r>
          </a:p>
          <a:p>
            <a:r>
              <a:rPr lang="en-US" dirty="0"/>
              <a:t>Graphics in swing</a:t>
            </a:r>
          </a:p>
          <a:p>
            <a:r>
              <a:rPr lang="en-US" dirty="0"/>
              <a:t>Displaying image</a:t>
            </a:r>
          </a:p>
          <a:p>
            <a:r>
              <a:rPr lang="en-US" dirty="0"/>
              <a:t>Edit menu code for Notepad</a:t>
            </a:r>
          </a:p>
          <a:p>
            <a:r>
              <a:rPr lang="en-US" dirty="0" err="1"/>
              <a:t>OpenDialog</a:t>
            </a:r>
            <a:r>
              <a:rPr lang="en-US" dirty="0"/>
              <a:t> Box</a:t>
            </a:r>
          </a:p>
          <a:p>
            <a:r>
              <a:rPr lang="en-US" dirty="0"/>
              <a:t>Notepad</a:t>
            </a:r>
          </a:p>
          <a:p>
            <a:endParaRPr lang="en-US" dirty="0"/>
          </a:p>
        </p:txBody>
      </p:sp>
      <p:sp>
        <p:nvSpPr>
          <p:cNvPr id="5" name="Content Placeholder 4">
            <a:extLst>
              <a:ext uri="{FF2B5EF4-FFF2-40B4-BE49-F238E27FC236}">
                <a16:creationId xmlns:a16="http://schemas.microsoft.com/office/drawing/2014/main" id="{A543F2C2-FC0C-D35A-9922-84D31213B084}"/>
              </a:ext>
            </a:extLst>
          </p:cNvPr>
          <p:cNvSpPr>
            <a:spLocks noGrp="1"/>
          </p:cNvSpPr>
          <p:nvPr>
            <p:ph sz="half" idx="2"/>
          </p:nvPr>
        </p:nvSpPr>
        <p:spPr>
          <a:xfrm>
            <a:off x="4953000" y="1200150"/>
            <a:ext cx="3943350" cy="3065623"/>
          </a:xfrm>
        </p:spPr>
        <p:txBody>
          <a:bodyPr/>
          <a:lstStyle/>
          <a:p>
            <a:r>
              <a:rPr lang="en-US" dirty="0"/>
              <a:t>Puzzle Game</a:t>
            </a:r>
          </a:p>
          <a:p>
            <a:r>
              <a:rPr lang="en-US" dirty="0"/>
              <a:t>Pic Puzzle Game</a:t>
            </a:r>
          </a:p>
          <a:p>
            <a:r>
              <a:rPr lang="en-US" dirty="0"/>
              <a:t>Tic Tac Toe Game</a:t>
            </a:r>
          </a:p>
          <a:p>
            <a:r>
              <a:rPr lang="en-US" dirty="0" err="1"/>
              <a:t>BorderLayout</a:t>
            </a:r>
            <a:endParaRPr lang="en-US" dirty="0"/>
          </a:p>
          <a:p>
            <a:r>
              <a:rPr lang="en-US" dirty="0" err="1"/>
              <a:t>GridLayout</a:t>
            </a:r>
            <a:endParaRPr lang="en-US" dirty="0"/>
          </a:p>
          <a:p>
            <a:r>
              <a:rPr lang="en-US" dirty="0" err="1"/>
              <a:t>FlowLayout</a:t>
            </a:r>
            <a:endParaRPr lang="en-US" dirty="0"/>
          </a:p>
          <a:p>
            <a:r>
              <a:rPr lang="en-US" dirty="0" err="1"/>
              <a:t>CardLayout</a:t>
            </a:r>
            <a:endParaRPr lang="en-US" dirty="0"/>
          </a:p>
          <a:p>
            <a:endParaRPr lang="en-US" dirty="0"/>
          </a:p>
        </p:txBody>
      </p:sp>
    </p:spTree>
    <p:extLst>
      <p:ext uri="{BB962C8B-B14F-4D97-AF65-F5344CB8AC3E}">
        <p14:creationId xmlns:p14="http://schemas.microsoft.com/office/powerpoint/2010/main" val="417178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2895601" y="2055158"/>
            <a:ext cx="3352800" cy="769441"/>
          </a:xfrm>
          <a:prstGeom prst="rect">
            <a:avLst/>
          </a:prstGeom>
          <a:noFill/>
        </p:spPr>
        <p:txBody>
          <a:bodyPr wrap="square" rtlCol="0">
            <a:spAutoFit/>
          </a:bodyPr>
          <a:lstStyle/>
          <a:p>
            <a:r>
              <a:rPr lang="en-US" sz="4400" dirty="0">
                <a:solidFill>
                  <a:srgbClr val="0070C0"/>
                </a:solidFill>
              </a:rPr>
              <a:t>Digital Clock</a:t>
            </a:r>
          </a:p>
        </p:txBody>
      </p:sp>
    </p:spTree>
    <p:extLst>
      <p:ext uri="{BB962C8B-B14F-4D97-AF65-F5344CB8AC3E}">
        <p14:creationId xmlns:p14="http://schemas.microsoft.com/office/powerpoint/2010/main" val="2694199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Digital Clock (1/3)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56696" y="771027"/>
            <a:ext cx="4926012" cy="3456385"/>
          </a:xfrm>
        </p:spPr>
        <p:txBody>
          <a:bodyPr/>
          <a:lstStyle/>
          <a:p>
            <a:pPr marL="0" indent="0">
              <a:spcBef>
                <a:spcPts val="0"/>
              </a:spcBef>
              <a:buNone/>
            </a:pPr>
            <a:r>
              <a:rPr lang="en-US" sz="1400" dirty="0"/>
              <a:t>import </a:t>
            </a:r>
            <a:r>
              <a:rPr lang="en-US" sz="1400" dirty="0" err="1"/>
              <a:t>javax.swing</a:t>
            </a:r>
            <a:r>
              <a:rPr lang="en-US" sz="1400" dirty="0"/>
              <a:t>.*;  </a:t>
            </a:r>
          </a:p>
          <a:p>
            <a:pPr marL="0" indent="0">
              <a:spcBef>
                <a:spcPts val="0"/>
              </a:spcBef>
              <a:buNone/>
            </a:pPr>
            <a:r>
              <a:rPr lang="en-US" sz="1400" dirty="0"/>
              <a:t>import </a:t>
            </a:r>
            <a:r>
              <a:rPr lang="en-US" sz="1400" dirty="0" err="1"/>
              <a:t>java.awt</a:t>
            </a:r>
            <a:r>
              <a:rPr lang="en-US" sz="1400" dirty="0"/>
              <a:t>.*;  </a:t>
            </a:r>
          </a:p>
          <a:p>
            <a:pPr marL="0" indent="0">
              <a:spcBef>
                <a:spcPts val="0"/>
              </a:spcBef>
              <a:buNone/>
            </a:pPr>
            <a:r>
              <a:rPr lang="en-US" sz="1400" dirty="0"/>
              <a:t>import </a:t>
            </a:r>
            <a:r>
              <a:rPr lang="en-US" sz="1400" dirty="0" err="1"/>
              <a:t>java.text</a:t>
            </a:r>
            <a:r>
              <a:rPr lang="en-US" sz="1400" dirty="0"/>
              <a:t>.*;  </a:t>
            </a:r>
          </a:p>
          <a:p>
            <a:pPr marL="0" indent="0">
              <a:spcBef>
                <a:spcPts val="0"/>
              </a:spcBef>
              <a:buNone/>
            </a:pPr>
            <a:r>
              <a:rPr lang="en-US" sz="1400" dirty="0"/>
              <a:t>import </a:t>
            </a:r>
            <a:r>
              <a:rPr lang="en-US" sz="1400" dirty="0" err="1"/>
              <a:t>java.util</a:t>
            </a:r>
            <a:r>
              <a:rPr lang="en-US" sz="1400" dirty="0"/>
              <a:t>.*;  </a:t>
            </a:r>
          </a:p>
          <a:p>
            <a:pPr marL="0" indent="0">
              <a:spcBef>
                <a:spcPts val="0"/>
              </a:spcBef>
              <a:buNone/>
            </a:pPr>
            <a:endParaRPr lang="en-US" sz="1400" dirty="0"/>
          </a:p>
          <a:p>
            <a:pPr marL="0" indent="0">
              <a:spcBef>
                <a:spcPts val="0"/>
              </a:spcBef>
              <a:buNone/>
            </a:pPr>
            <a:r>
              <a:rPr lang="en-US" sz="1400" dirty="0"/>
              <a:t>public class </a:t>
            </a:r>
            <a:r>
              <a:rPr lang="en-US" sz="1400" dirty="0" err="1"/>
              <a:t>DigitalWatch</a:t>
            </a:r>
            <a:r>
              <a:rPr lang="en-US" sz="1400" dirty="0"/>
              <a:t> implements Runnable {  </a:t>
            </a:r>
          </a:p>
          <a:p>
            <a:pPr marL="0" indent="0">
              <a:spcBef>
                <a:spcPts val="0"/>
              </a:spcBef>
              <a:buNone/>
            </a:pPr>
            <a:r>
              <a:rPr lang="en-US" sz="1400" dirty="0"/>
              <a:t>    </a:t>
            </a:r>
            <a:r>
              <a:rPr lang="en-US" sz="1400" dirty="0" err="1"/>
              <a:t>JFrame</a:t>
            </a:r>
            <a:r>
              <a:rPr lang="en-US" sz="1400" dirty="0"/>
              <a:t> f;  </a:t>
            </a:r>
          </a:p>
          <a:p>
            <a:pPr marL="0" indent="0">
              <a:spcBef>
                <a:spcPts val="0"/>
              </a:spcBef>
              <a:buNone/>
            </a:pPr>
            <a:r>
              <a:rPr lang="en-US" sz="1400" dirty="0"/>
              <a:t>    Thread t=null;  </a:t>
            </a:r>
          </a:p>
          <a:p>
            <a:pPr marL="0" indent="0">
              <a:spcBef>
                <a:spcPts val="0"/>
              </a:spcBef>
              <a:buNone/>
            </a:pPr>
            <a:r>
              <a:rPr lang="en-US" sz="1400" dirty="0"/>
              <a:t>    int hours=0, minutes=0, seconds=0;  </a:t>
            </a:r>
          </a:p>
          <a:p>
            <a:pPr marL="0" indent="0">
              <a:spcBef>
                <a:spcPts val="0"/>
              </a:spcBef>
              <a:buNone/>
            </a:pPr>
            <a:r>
              <a:rPr lang="en-US" sz="1400" dirty="0"/>
              <a:t>    String </a:t>
            </a:r>
            <a:r>
              <a:rPr lang="en-US" sz="1400" dirty="0" err="1"/>
              <a:t>timeString</a:t>
            </a:r>
            <a:r>
              <a:rPr lang="en-US" sz="1400" dirty="0"/>
              <a:t> = "";  </a:t>
            </a:r>
          </a:p>
          <a:p>
            <a:pPr marL="0" indent="0">
              <a:spcBef>
                <a:spcPts val="0"/>
              </a:spcBef>
              <a:buNone/>
            </a:pPr>
            <a:r>
              <a:rPr lang="en-US" sz="1400" dirty="0"/>
              <a:t>    </a:t>
            </a:r>
            <a:r>
              <a:rPr lang="en-US" sz="1400" dirty="0" err="1"/>
              <a:t>JButton</a:t>
            </a:r>
            <a:r>
              <a:rPr lang="en-US" sz="1400" dirty="0"/>
              <a:t> b;  </a:t>
            </a:r>
          </a:p>
          <a:p>
            <a:pPr marL="0" indent="0">
              <a:spcBef>
                <a:spcPts val="0"/>
              </a:spcBef>
              <a:buNone/>
            </a:pPr>
            <a:r>
              <a:rPr lang="en-US" sz="1400" dirty="0"/>
              <a:t>      </a:t>
            </a:r>
          </a:p>
          <a:p>
            <a:pPr marL="0" indent="0">
              <a:spcBef>
                <a:spcPts val="0"/>
              </a:spcBef>
              <a:buNone/>
            </a:pPr>
            <a:r>
              <a:rPr lang="en-US" sz="1400" dirty="0"/>
              <a:t>    </a:t>
            </a:r>
            <a:r>
              <a:rPr lang="en-US" sz="1400" dirty="0" err="1"/>
              <a:t>DigitalWatch</a:t>
            </a:r>
            <a:r>
              <a:rPr lang="en-US" sz="1400" dirty="0"/>
              <a:t>() {  </a:t>
            </a:r>
          </a:p>
          <a:p>
            <a:pPr marL="0" indent="0">
              <a:spcBef>
                <a:spcPts val="0"/>
              </a:spcBef>
              <a:buNone/>
            </a:pPr>
            <a:r>
              <a:rPr lang="en-US" sz="1400" dirty="0"/>
              <a:t>        f=new </a:t>
            </a:r>
            <a:r>
              <a:rPr lang="en-US" sz="1400" dirty="0" err="1"/>
              <a:t>JFrame</a:t>
            </a:r>
            <a:r>
              <a:rPr lang="en-US" sz="1400" dirty="0"/>
              <a:t>();  </a:t>
            </a:r>
          </a:p>
          <a:p>
            <a:pPr marL="0" indent="0">
              <a:spcBef>
                <a:spcPts val="0"/>
              </a:spcBef>
              <a:buNone/>
            </a:pPr>
            <a:r>
              <a:rPr lang="en-US" sz="1400" dirty="0"/>
              <a:t>        t = new Thread(this);  </a:t>
            </a:r>
          </a:p>
          <a:p>
            <a:pPr marL="0" indent="0">
              <a:spcBef>
                <a:spcPts val="0"/>
              </a:spcBef>
              <a:buNone/>
            </a:pPr>
            <a:r>
              <a:rPr lang="en-US" sz="1400" dirty="0"/>
              <a:t>        </a:t>
            </a:r>
            <a:r>
              <a:rPr lang="en-US" sz="1400" dirty="0" err="1"/>
              <a:t>t.start</a:t>
            </a:r>
            <a:r>
              <a:rPr lang="en-US" sz="1400" dirty="0"/>
              <a:t>();  </a:t>
            </a:r>
          </a:p>
          <a:p>
            <a:pPr marL="0" indent="0">
              <a:spcBef>
                <a:spcPts val="0"/>
              </a:spcBef>
              <a:buNone/>
            </a:pPr>
            <a:r>
              <a:rPr lang="en-US" sz="1400" dirty="0"/>
              <a:t>          </a:t>
            </a:r>
          </a:p>
          <a:p>
            <a:pPr marL="0" indent="0">
              <a:spcBef>
                <a:spcPts val="0"/>
              </a:spcBef>
              <a:buNone/>
            </a:pPr>
            <a:r>
              <a:rPr lang="en-US" sz="1400" dirty="0"/>
              <a:t>        b=new </a:t>
            </a:r>
            <a:r>
              <a:rPr lang="en-US" sz="1400" dirty="0" err="1"/>
              <a:t>JButton</a:t>
            </a:r>
            <a:r>
              <a:rPr lang="en-US" sz="1400" dirty="0"/>
              <a:t>();  </a:t>
            </a:r>
          </a:p>
          <a:p>
            <a:pPr marL="0" indent="0">
              <a:spcBef>
                <a:spcPts val="0"/>
              </a:spcBef>
              <a:buNone/>
            </a:pPr>
            <a:r>
              <a:rPr lang="en-US" sz="1400" dirty="0"/>
              <a:t>        </a:t>
            </a:r>
            <a:r>
              <a:rPr lang="en-US" sz="1400" dirty="0" err="1"/>
              <a:t>b.setBounds</a:t>
            </a:r>
            <a:r>
              <a:rPr lang="en-US" sz="1400" dirty="0"/>
              <a:t>(100,100,100,50);  </a:t>
            </a:r>
          </a:p>
          <a:p>
            <a:pPr marL="0" indent="0">
              <a:spcBef>
                <a:spcPts val="0"/>
              </a:spcBef>
              <a:buNone/>
            </a:pPr>
            <a:r>
              <a:rPr lang="en-US" sz="1400" dirty="0"/>
              <a:t>          </a:t>
            </a:r>
          </a:p>
          <a:p>
            <a:pPr marL="0" indent="0">
              <a:spcBef>
                <a:spcPts val="0"/>
              </a:spcBef>
              <a:buNone/>
            </a:pPr>
            <a:endParaRPr lang="en-US" sz="1400" dirty="0"/>
          </a:p>
        </p:txBody>
      </p:sp>
      <p:sp>
        <p:nvSpPr>
          <p:cNvPr id="5" name="Arrow: Down 4">
            <a:extLst>
              <a:ext uri="{FF2B5EF4-FFF2-40B4-BE49-F238E27FC236}">
                <a16:creationId xmlns:a16="http://schemas.microsoft.com/office/drawing/2014/main" id="{046A5E41-2747-A387-3774-B49FF1AB9957}"/>
              </a:ext>
            </a:extLst>
          </p:cNvPr>
          <p:cNvSpPr/>
          <p:nvPr/>
        </p:nvSpPr>
        <p:spPr bwMode="auto">
          <a:xfrm>
            <a:off x="4755354" y="4342954"/>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 name="TextBox 3">
            <a:extLst>
              <a:ext uri="{FF2B5EF4-FFF2-40B4-BE49-F238E27FC236}">
                <a16:creationId xmlns:a16="http://schemas.microsoft.com/office/drawing/2014/main" id="{081E7CBF-86D7-638E-2072-40527A4EA851}"/>
              </a:ext>
            </a:extLst>
          </p:cNvPr>
          <p:cNvSpPr txBox="1"/>
          <p:nvPr/>
        </p:nvSpPr>
        <p:spPr>
          <a:xfrm>
            <a:off x="5943600" y="4580751"/>
            <a:ext cx="3048000" cy="276999"/>
          </a:xfrm>
          <a:prstGeom prst="rect">
            <a:avLst/>
          </a:prstGeom>
          <a:noFill/>
        </p:spPr>
        <p:txBody>
          <a:bodyPr wrap="square">
            <a:spAutoFit/>
          </a:bodyPr>
          <a:lstStyle/>
          <a:p>
            <a:pPr algn="r"/>
            <a:r>
              <a:rPr lang="en-US" sz="1200" dirty="0"/>
              <a:t>https://www.javatpoint.com/digital-watch</a:t>
            </a:r>
          </a:p>
        </p:txBody>
      </p:sp>
      <p:pic>
        <p:nvPicPr>
          <p:cNvPr id="7" name="Picture 6" descr="A white rectangular object with a black text&#10;&#10;Description automatically generated">
            <a:extLst>
              <a:ext uri="{FF2B5EF4-FFF2-40B4-BE49-F238E27FC236}">
                <a16:creationId xmlns:a16="http://schemas.microsoft.com/office/drawing/2014/main" id="{527786C6-F376-6F51-D620-57DDB87CD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6580" y="460870"/>
            <a:ext cx="3333750" cy="4076700"/>
          </a:xfrm>
          <a:prstGeom prst="rect">
            <a:avLst/>
          </a:prstGeom>
        </p:spPr>
      </p:pic>
    </p:spTree>
    <p:extLst>
      <p:ext uri="{BB962C8B-B14F-4D97-AF65-F5344CB8AC3E}">
        <p14:creationId xmlns:p14="http://schemas.microsoft.com/office/powerpoint/2010/main" val="3490288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Digital Clock (2/3)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56696" y="771027"/>
            <a:ext cx="4926012" cy="3456385"/>
          </a:xfrm>
        </p:spPr>
        <p:txBody>
          <a:bodyPr/>
          <a:lstStyle/>
          <a:p>
            <a:pPr marL="0" indent="0">
              <a:spcBef>
                <a:spcPts val="0"/>
              </a:spcBef>
              <a:buNone/>
            </a:pPr>
            <a:r>
              <a:rPr lang="en-US" sz="1400" dirty="0"/>
              <a:t>       </a:t>
            </a:r>
            <a:r>
              <a:rPr lang="en-US" sz="1400" dirty="0" err="1"/>
              <a:t>b.setBounds</a:t>
            </a:r>
            <a:r>
              <a:rPr lang="en-US" sz="1400" dirty="0"/>
              <a:t>(100,100,100,50);  </a:t>
            </a:r>
          </a:p>
          <a:p>
            <a:pPr marL="0" indent="0">
              <a:spcBef>
                <a:spcPts val="0"/>
              </a:spcBef>
              <a:buNone/>
            </a:pPr>
            <a:r>
              <a:rPr lang="en-US" sz="1400" dirty="0"/>
              <a:t>          </a:t>
            </a:r>
          </a:p>
          <a:p>
            <a:pPr marL="0" indent="0">
              <a:spcBef>
                <a:spcPts val="0"/>
              </a:spcBef>
              <a:buNone/>
            </a:pPr>
            <a:r>
              <a:rPr lang="en-US" sz="1400" dirty="0"/>
              <a:t>        </a:t>
            </a:r>
            <a:r>
              <a:rPr lang="en-US" sz="1400" dirty="0" err="1"/>
              <a:t>f.add</a:t>
            </a:r>
            <a:r>
              <a:rPr lang="en-US" sz="1400" dirty="0"/>
              <a:t>(b);  </a:t>
            </a:r>
          </a:p>
          <a:p>
            <a:pPr marL="0" indent="0">
              <a:spcBef>
                <a:spcPts val="0"/>
              </a:spcBef>
              <a:buNone/>
            </a:pPr>
            <a:r>
              <a:rPr lang="en-US" sz="1400" dirty="0"/>
              <a:t>        </a:t>
            </a:r>
            <a:r>
              <a:rPr lang="en-US" sz="1400" dirty="0" err="1"/>
              <a:t>f.setSize</a:t>
            </a:r>
            <a:r>
              <a:rPr lang="en-US" sz="1400" dirty="0"/>
              <a:t>(300,400);  </a:t>
            </a:r>
          </a:p>
          <a:p>
            <a:pPr marL="0" indent="0">
              <a:spcBef>
                <a:spcPts val="0"/>
              </a:spcBef>
              <a:buNone/>
            </a:pPr>
            <a:r>
              <a:rPr lang="en-US" sz="1400" dirty="0"/>
              <a:t>        </a:t>
            </a:r>
            <a:r>
              <a:rPr lang="en-US" sz="1400" dirty="0" err="1"/>
              <a:t>f.setLayout</a:t>
            </a:r>
            <a:r>
              <a:rPr lang="en-US" sz="1400" dirty="0"/>
              <a:t>(null);  </a:t>
            </a:r>
          </a:p>
          <a:p>
            <a:pPr marL="0" indent="0">
              <a:spcBef>
                <a:spcPts val="0"/>
              </a:spcBef>
              <a:buNone/>
            </a:pPr>
            <a:r>
              <a:rPr lang="en-US" sz="1400" dirty="0"/>
              <a:t>        </a:t>
            </a:r>
            <a:r>
              <a:rPr lang="en-US" sz="1400" dirty="0" err="1"/>
              <a:t>f.setVisible</a:t>
            </a:r>
            <a:r>
              <a:rPr lang="en-US" sz="1400" dirty="0"/>
              <a:t>(true);  </a:t>
            </a:r>
          </a:p>
          <a:p>
            <a:pPr marL="0" indent="0">
              <a:spcBef>
                <a:spcPts val="0"/>
              </a:spcBef>
              <a:buNone/>
            </a:pPr>
            <a:r>
              <a:rPr lang="en-US" sz="1400" dirty="0"/>
              <a:t>    }  </a:t>
            </a:r>
          </a:p>
          <a:p>
            <a:pPr marL="0" indent="0">
              <a:spcBef>
                <a:spcPts val="0"/>
              </a:spcBef>
              <a:buNone/>
            </a:pPr>
            <a:r>
              <a:rPr lang="en-US" sz="1400" dirty="0"/>
              <a:t>      </a:t>
            </a:r>
          </a:p>
          <a:p>
            <a:pPr marL="0" indent="0">
              <a:spcBef>
                <a:spcPts val="0"/>
              </a:spcBef>
              <a:buNone/>
            </a:pPr>
            <a:r>
              <a:rPr lang="en-US" sz="1400" dirty="0"/>
              <a:t>     public void run() {  </a:t>
            </a:r>
          </a:p>
          <a:p>
            <a:pPr marL="0" indent="0">
              <a:spcBef>
                <a:spcPts val="0"/>
              </a:spcBef>
              <a:buNone/>
            </a:pPr>
            <a:r>
              <a:rPr lang="en-US" sz="1400" dirty="0"/>
              <a:t>          try {  </a:t>
            </a:r>
          </a:p>
          <a:p>
            <a:pPr marL="0" indent="0">
              <a:spcBef>
                <a:spcPts val="0"/>
              </a:spcBef>
              <a:buNone/>
            </a:pPr>
            <a:r>
              <a:rPr lang="en-US" sz="1400" dirty="0"/>
              <a:t>             while (true) {  </a:t>
            </a:r>
          </a:p>
          <a:p>
            <a:pPr marL="0" indent="0">
              <a:spcBef>
                <a:spcPts val="0"/>
              </a:spcBef>
              <a:buNone/>
            </a:pPr>
            <a:r>
              <a:rPr lang="en-US" sz="1400" dirty="0"/>
              <a:t>      </a:t>
            </a:r>
          </a:p>
          <a:p>
            <a:pPr marL="0" indent="0">
              <a:spcBef>
                <a:spcPts val="0"/>
              </a:spcBef>
              <a:buNone/>
            </a:pPr>
            <a:r>
              <a:rPr lang="en-US" sz="1400" dirty="0"/>
              <a:t>                Calendar </a:t>
            </a:r>
            <a:r>
              <a:rPr lang="en-US" sz="1400" dirty="0" err="1"/>
              <a:t>cal</a:t>
            </a:r>
            <a:r>
              <a:rPr lang="en-US" sz="1400" dirty="0"/>
              <a:t> = </a:t>
            </a:r>
            <a:r>
              <a:rPr lang="en-US" sz="1400" dirty="0" err="1"/>
              <a:t>Calendar.getInstance</a:t>
            </a:r>
            <a:r>
              <a:rPr lang="en-US" sz="1400" dirty="0"/>
              <a:t>();  </a:t>
            </a:r>
          </a:p>
          <a:p>
            <a:pPr marL="0" indent="0">
              <a:spcBef>
                <a:spcPts val="0"/>
              </a:spcBef>
              <a:buNone/>
            </a:pPr>
            <a:r>
              <a:rPr lang="en-US" sz="1400" dirty="0"/>
              <a:t>                hours = </a:t>
            </a:r>
            <a:r>
              <a:rPr lang="en-US" sz="1400" dirty="0" err="1"/>
              <a:t>cal.get</a:t>
            </a:r>
            <a:r>
              <a:rPr lang="en-US" sz="1400" dirty="0"/>
              <a:t>( </a:t>
            </a:r>
            <a:r>
              <a:rPr lang="en-US" sz="1400" dirty="0" err="1"/>
              <a:t>Calendar.HOUR_OF_DAY</a:t>
            </a:r>
            <a:r>
              <a:rPr lang="en-US" sz="1400" dirty="0"/>
              <a:t> );  </a:t>
            </a:r>
          </a:p>
          <a:p>
            <a:pPr marL="0" indent="0">
              <a:spcBef>
                <a:spcPts val="0"/>
              </a:spcBef>
              <a:buNone/>
            </a:pPr>
            <a:r>
              <a:rPr lang="en-US" sz="1400" dirty="0"/>
              <a:t>                if ( hours &gt; 12 ) hours -= 12;  </a:t>
            </a:r>
          </a:p>
          <a:p>
            <a:pPr marL="0" indent="0">
              <a:spcBef>
                <a:spcPts val="0"/>
              </a:spcBef>
              <a:buNone/>
            </a:pPr>
            <a:r>
              <a:rPr lang="en-US" sz="1400" dirty="0"/>
              <a:t>                minutes = </a:t>
            </a:r>
            <a:r>
              <a:rPr lang="en-US" sz="1400" dirty="0" err="1"/>
              <a:t>cal.get</a:t>
            </a:r>
            <a:r>
              <a:rPr lang="en-US" sz="1400" dirty="0"/>
              <a:t>( </a:t>
            </a:r>
            <a:r>
              <a:rPr lang="en-US" sz="1400" dirty="0" err="1"/>
              <a:t>Calendar.MINUTE</a:t>
            </a:r>
            <a:r>
              <a:rPr lang="en-US" sz="1400" dirty="0"/>
              <a:t> );  </a:t>
            </a:r>
          </a:p>
          <a:p>
            <a:pPr marL="0" indent="0">
              <a:spcBef>
                <a:spcPts val="0"/>
              </a:spcBef>
              <a:buNone/>
            </a:pPr>
            <a:r>
              <a:rPr lang="en-US" sz="1400" dirty="0"/>
              <a:t>                seconds = </a:t>
            </a:r>
            <a:r>
              <a:rPr lang="en-US" sz="1400" dirty="0" err="1"/>
              <a:t>cal.get</a:t>
            </a:r>
            <a:r>
              <a:rPr lang="en-US" sz="1400" dirty="0"/>
              <a:t>( </a:t>
            </a:r>
            <a:r>
              <a:rPr lang="en-US" sz="1400" dirty="0" err="1"/>
              <a:t>Calendar.SECOND</a:t>
            </a:r>
            <a:r>
              <a:rPr lang="en-US" sz="1400" dirty="0"/>
              <a:t> );  </a:t>
            </a:r>
          </a:p>
          <a:p>
            <a:pPr marL="0" indent="0">
              <a:spcBef>
                <a:spcPts val="0"/>
              </a:spcBef>
              <a:buNone/>
            </a:pPr>
            <a:r>
              <a:rPr lang="en-US" sz="1400" dirty="0"/>
              <a:t>      </a:t>
            </a:r>
          </a:p>
          <a:p>
            <a:pPr marL="0" indent="0">
              <a:spcBef>
                <a:spcPts val="0"/>
              </a:spcBef>
              <a:buNone/>
            </a:pPr>
            <a:endParaRPr lang="en-US" sz="1400" dirty="0"/>
          </a:p>
        </p:txBody>
      </p:sp>
      <p:sp>
        <p:nvSpPr>
          <p:cNvPr id="5" name="Arrow: Down 4">
            <a:extLst>
              <a:ext uri="{FF2B5EF4-FFF2-40B4-BE49-F238E27FC236}">
                <a16:creationId xmlns:a16="http://schemas.microsoft.com/office/drawing/2014/main" id="{046A5E41-2747-A387-3774-B49FF1AB9957}"/>
              </a:ext>
            </a:extLst>
          </p:cNvPr>
          <p:cNvSpPr/>
          <p:nvPr/>
        </p:nvSpPr>
        <p:spPr bwMode="auto">
          <a:xfrm>
            <a:off x="5486400" y="4322102"/>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 name="TextBox 3">
            <a:extLst>
              <a:ext uri="{FF2B5EF4-FFF2-40B4-BE49-F238E27FC236}">
                <a16:creationId xmlns:a16="http://schemas.microsoft.com/office/drawing/2014/main" id="{081E7CBF-86D7-638E-2072-40527A4EA851}"/>
              </a:ext>
            </a:extLst>
          </p:cNvPr>
          <p:cNvSpPr txBox="1"/>
          <p:nvPr/>
        </p:nvSpPr>
        <p:spPr>
          <a:xfrm>
            <a:off x="5943600" y="4580751"/>
            <a:ext cx="3048000" cy="276999"/>
          </a:xfrm>
          <a:prstGeom prst="rect">
            <a:avLst/>
          </a:prstGeom>
          <a:noFill/>
        </p:spPr>
        <p:txBody>
          <a:bodyPr wrap="square">
            <a:spAutoFit/>
          </a:bodyPr>
          <a:lstStyle/>
          <a:p>
            <a:pPr algn="r"/>
            <a:r>
              <a:rPr lang="en-US" sz="1200" dirty="0"/>
              <a:t>https://www.javatpoint.com/digital-watch</a:t>
            </a:r>
          </a:p>
        </p:txBody>
      </p:sp>
    </p:spTree>
    <p:extLst>
      <p:ext uri="{BB962C8B-B14F-4D97-AF65-F5344CB8AC3E}">
        <p14:creationId xmlns:p14="http://schemas.microsoft.com/office/powerpoint/2010/main" val="1887378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Digital Clock (3/3)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56696" y="771027"/>
            <a:ext cx="7301504" cy="3456385"/>
          </a:xfrm>
        </p:spPr>
        <p:txBody>
          <a:bodyPr/>
          <a:lstStyle/>
          <a:p>
            <a:pPr marL="0" indent="0">
              <a:spcBef>
                <a:spcPts val="0"/>
              </a:spcBef>
              <a:buNone/>
            </a:pPr>
            <a:r>
              <a:rPr lang="en-US" sz="1400" dirty="0"/>
              <a:t>      </a:t>
            </a:r>
          </a:p>
          <a:p>
            <a:pPr marL="0" indent="0">
              <a:spcBef>
                <a:spcPts val="0"/>
              </a:spcBef>
              <a:buNone/>
            </a:pPr>
            <a:r>
              <a:rPr lang="en-US" sz="1400" dirty="0"/>
              <a:t>                </a:t>
            </a:r>
            <a:r>
              <a:rPr lang="en-US" sz="1400" dirty="0" err="1"/>
              <a:t>SimpleDateFormat</a:t>
            </a:r>
            <a:r>
              <a:rPr lang="en-US" sz="1400" dirty="0"/>
              <a:t> formatter = new </a:t>
            </a:r>
            <a:r>
              <a:rPr lang="en-US" sz="1400" dirty="0" err="1"/>
              <a:t>SimpleDateFormat</a:t>
            </a:r>
            <a:r>
              <a:rPr lang="en-US" sz="1400" dirty="0"/>
              <a:t>("</a:t>
            </a:r>
            <a:r>
              <a:rPr lang="en-US" sz="1400" dirty="0" err="1"/>
              <a:t>hh:mm:ss</a:t>
            </a:r>
            <a:r>
              <a:rPr lang="en-US" sz="1400" dirty="0"/>
              <a:t>");  </a:t>
            </a:r>
          </a:p>
          <a:p>
            <a:pPr marL="0" indent="0">
              <a:spcBef>
                <a:spcPts val="0"/>
              </a:spcBef>
              <a:buNone/>
            </a:pPr>
            <a:r>
              <a:rPr lang="en-US" sz="1400" dirty="0"/>
              <a:t>                Date </a:t>
            </a:r>
            <a:r>
              <a:rPr lang="en-US" sz="1400" dirty="0" err="1"/>
              <a:t>date</a:t>
            </a:r>
            <a:r>
              <a:rPr lang="en-US" sz="1400" dirty="0"/>
              <a:t> = </a:t>
            </a:r>
            <a:r>
              <a:rPr lang="en-US" sz="1400" dirty="0" err="1"/>
              <a:t>cal.getTime</a:t>
            </a:r>
            <a:r>
              <a:rPr lang="en-US" sz="1400" dirty="0"/>
              <a:t>();  </a:t>
            </a:r>
          </a:p>
          <a:p>
            <a:pPr marL="0" indent="0">
              <a:spcBef>
                <a:spcPts val="0"/>
              </a:spcBef>
              <a:buNone/>
            </a:pPr>
            <a:r>
              <a:rPr lang="en-US" sz="1400" dirty="0"/>
              <a:t>                </a:t>
            </a:r>
            <a:r>
              <a:rPr lang="en-US" sz="1400" dirty="0" err="1"/>
              <a:t>timeString</a:t>
            </a:r>
            <a:r>
              <a:rPr lang="en-US" sz="1400" dirty="0"/>
              <a:t> = </a:t>
            </a:r>
            <a:r>
              <a:rPr lang="en-US" sz="1400" dirty="0" err="1"/>
              <a:t>formatter.format</a:t>
            </a:r>
            <a:r>
              <a:rPr lang="en-US" sz="1400" dirty="0"/>
              <a:t>( date );  </a:t>
            </a:r>
          </a:p>
          <a:p>
            <a:pPr marL="0" indent="0">
              <a:spcBef>
                <a:spcPts val="0"/>
              </a:spcBef>
              <a:buNone/>
            </a:pPr>
            <a:r>
              <a:rPr lang="en-US" sz="1400" dirty="0"/>
              <a:t>      </a:t>
            </a:r>
          </a:p>
          <a:p>
            <a:pPr marL="0" indent="0">
              <a:spcBef>
                <a:spcPts val="0"/>
              </a:spcBef>
              <a:buNone/>
            </a:pPr>
            <a:r>
              <a:rPr lang="en-US" sz="1400" dirty="0"/>
              <a:t>                </a:t>
            </a:r>
            <a:r>
              <a:rPr lang="en-US" sz="1400" dirty="0" err="1"/>
              <a:t>printTime</a:t>
            </a:r>
            <a:r>
              <a:rPr lang="en-US" sz="1400" dirty="0"/>
              <a:t>();  </a:t>
            </a:r>
          </a:p>
          <a:p>
            <a:pPr marL="0" indent="0">
              <a:spcBef>
                <a:spcPts val="0"/>
              </a:spcBef>
              <a:buNone/>
            </a:pPr>
            <a:r>
              <a:rPr lang="en-US" sz="1400" dirty="0"/>
              <a:t>    </a:t>
            </a:r>
          </a:p>
          <a:p>
            <a:pPr marL="0" indent="0">
              <a:spcBef>
                <a:spcPts val="0"/>
              </a:spcBef>
              <a:buNone/>
            </a:pPr>
            <a:r>
              <a:rPr lang="en-US" sz="1400" dirty="0"/>
              <a:t>                </a:t>
            </a:r>
            <a:r>
              <a:rPr lang="en-US" sz="1400" dirty="0" err="1"/>
              <a:t>t.sleep</a:t>
            </a:r>
            <a:r>
              <a:rPr lang="en-US" sz="1400" dirty="0"/>
              <a:t>( 1000 );  // interval given in milliseconds  </a:t>
            </a:r>
          </a:p>
          <a:p>
            <a:pPr marL="0" indent="0">
              <a:spcBef>
                <a:spcPts val="0"/>
              </a:spcBef>
              <a:buNone/>
            </a:pPr>
            <a:r>
              <a:rPr lang="en-US" sz="1400" dirty="0"/>
              <a:t>             }  </a:t>
            </a:r>
          </a:p>
          <a:p>
            <a:pPr marL="0" indent="0">
              <a:spcBef>
                <a:spcPts val="0"/>
              </a:spcBef>
              <a:buNone/>
            </a:pPr>
            <a:r>
              <a:rPr lang="en-US" sz="1400" dirty="0"/>
              <a:t>          }  </a:t>
            </a:r>
          </a:p>
          <a:p>
            <a:pPr marL="0" indent="0">
              <a:spcBef>
                <a:spcPts val="0"/>
              </a:spcBef>
              <a:buNone/>
            </a:pPr>
            <a:r>
              <a:rPr lang="en-US" sz="1400" dirty="0"/>
              <a:t>          catch (Exception e) { }  </a:t>
            </a:r>
          </a:p>
          <a:p>
            <a:pPr marL="0" indent="0">
              <a:spcBef>
                <a:spcPts val="0"/>
              </a:spcBef>
              <a:buNone/>
            </a:pPr>
            <a:r>
              <a:rPr lang="en-US" sz="1400" dirty="0"/>
              <a:t>     }  </a:t>
            </a:r>
          </a:p>
          <a:p>
            <a:pPr marL="0" indent="0">
              <a:spcBef>
                <a:spcPts val="0"/>
              </a:spcBef>
              <a:buNone/>
            </a:pPr>
            <a:r>
              <a:rPr lang="en-US" sz="1400" dirty="0"/>
              <a:t>     public void </a:t>
            </a:r>
            <a:r>
              <a:rPr lang="en-US" sz="1400" dirty="0" err="1"/>
              <a:t>printTime</a:t>
            </a:r>
            <a:r>
              <a:rPr lang="en-US" sz="1400" dirty="0"/>
              <a:t>() {  </a:t>
            </a:r>
          </a:p>
          <a:p>
            <a:pPr marL="0" indent="0">
              <a:spcBef>
                <a:spcPts val="0"/>
              </a:spcBef>
              <a:buNone/>
            </a:pPr>
            <a:r>
              <a:rPr lang="en-US" sz="1400" dirty="0"/>
              <a:t>         </a:t>
            </a:r>
            <a:r>
              <a:rPr lang="en-US" sz="1400" dirty="0" err="1"/>
              <a:t>b.setText</a:t>
            </a:r>
            <a:r>
              <a:rPr lang="en-US" sz="1400" dirty="0"/>
              <a:t>(</a:t>
            </a:r>
            <a:r>
              <a:rPr lang="en-US" sz="1400" dirty="0" err="1"/>
              <a:t>timeString</a:t>
            </a:r>
            <a:r>
              <a:rPr lang="en-US" sz="1400" dirty="0"/>
              <a:t>);  </a:t>
            </a:r>
          </a:p>
          <a:p>
            <a:pPr marL="0" indent="0">
              <a:spcBef>
                <a:spcPts val="0"/>
              </a:spcBef>
              <a:buNone/>
            </a:pPr>
            <a:r>
              <a:rPr lang="en-US" sz="1400" dirty="0"/>
              <a:t>     }        </a:t>
            </a:r>
          </a:p>
          <a:p>
            <a:pPr marL="0" indent="0">
              <a:spcBef>
                <a:spcPts val="0"/>
              </a:spcBef>
              <a:buNone/>
            </a:pPr>
            <a:r>
              <a:rPr lang="en-US" sz="1400" dirty="0"/>
              <a:t>     public static void main(String[] </a:t>
            </a:r>
            <a:r>
              <a:rPr lang="en-US" sz="1400" dirty="0" err="1"/>
              <a:t>args</a:t>
            </a:r>
            <a:r>
              <a:rPr lang="en-US" sz="1400" dirty="0"/>
              <a:t>) {  </a:t>
            </a:r>
          </a:p>
          <a:p>
            <a:pPr marL="0" indent="0">
              <a:spcBef>
                <a:spcPts val="0"/>
              </a:spcBef>
              <a:buNone/>
            </a:pPr>
            <a:r>
              <a:rPr lang="en-US" sz="1400" dirty="0"/>
              <a:t>         new </a:t>
            </a:r>
            <a:r>
              <a:rPr lang="en-US" sz="1400" dirty="0" err="1"/>
              <a:t>DigitalWatch</a:t>
            </a:r>
            <a:r>
              <a:rPr lang="en-US" sz="1400" dirty="0"/>
              <a:t>(); </a:t>
            </a:r>
          </a:p>
          <a:p>
            <a:pPr marL="0" indent="0">
              <a:spcBef>
                <a:spcPts val="0"/>
              </a:spcBef>
              <a:buNone/>
            </a:pPr>
            <a:r>
              <a:rPr lang="en-US" sz="1400" dirty="0"/>
              <a:t>     }  </a:t>
            </a:r>
          </a:p>
          <a:p>
            <a:pPr marL="0" indent="0">
              <a:spcBef>
                <a:spcPts val="0"/>
              </a:spcBef>
              <a:buNone/>
            </a:pPr>
            <a:r>
              <a:rPr lang="en-US" sz="1400" dirty="0"/>
              <a:t>} </a:t>
            </a:r>
          </a:p>
        </p:txBody>
      </p:sp>
      <p:sp>
        <p:nvSpPr>
          <p:cNvPr id="4" name="TextBox 3">
            <a:extLst>
              <a:ext uri="{FF2B5EF4-FFF2-40B4-BE49-F238E27FC236}">
                <a16:creationId xmlns:a16="http://schemas.microsoft.com/office/drawing/2014/main" id="{081E7CBF-86D7-638E-2072-40527A4EA851}"/>
              </a:ext>
            </a:extLst>
          </p:cNvPr>
          <p:cNvSpPr txBox="1"/>
          <p:nvPr/>
        </p:nvSpPr>
        <p:spPr>
          <a:xfrm>
            <a:off x="5943600" y="4580751"/>
            <a:ext cx="3048000" cy="276999"/>
          </a:xfrm>
          <a:prstGeom prst="rect">
            <a:avLst/>
          </a:prstGeom>
          <a:noFill/>
        </p:spPr>
        <p:txBody>
          <a:bodyPr wrap="square">
            <a:spAutoFit/>
          </a:bodyPr>
          <a:lstStyle/>
          <a:p>
            <a:pPr algn="r"/>
            <a:r>
              <a:rPr lang="en-US" sz="1200" dirty="0"/>
              <a:t>https://www.javatpoint.com/digital-watch</a:t>
            </a:r>
          </a:p>
        </p:txBody>
      </p:sp>
    </p:spTree>
    <p:extLst>
      <p:ext uri="{BB962C8B-B14F-4D97-AF65-F5344CB8AC3E}">
        <p14:creationId xmlns:p14="http://schemas.microsoft.com/office/powerpoint/2010/main" val="3568120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3140829" y="1902758"/>
            <a:ext cx="3352800" cy="769441"/>
          </a:xfrm>
          <a:prstGeom prst="rect">
            <a:avLst/>
          </a:prstGeom>
          <a:noFill/>
        </p:spPr>
        <p:txBody>
          <a:bodyPr wrap="square" rtlCol="0">
            <a:spAutoFit/>
          </a:bodyPr>
          <a:lstStyle/>
          <a:p>
            <a:r>
              <a:rPr lang="en-US" sz="4400" dirty="0">
                <a:solidFill>
                  <a:srgbClr val="0070C0"/>
                </a:solidFill>
              </a:rPr>
              <a:t>Graphics</a:t>
            </a:r>
          </a:p>
        </p:txBody>
      </p:sp>
    </p:spTree>
    <p:extLst>
      <p:ext uri="{BB962C8B-B14F-4D97-AF65-F5344CB8AC3E}">
        <p14:creationId xmlns:p14="http://schemas.microsoft.com/office/powerpoint/2010/main" val="3598931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214D-A52A-BA61-2538-162E70FA9A25}"/>
              </a:ext>
            </a:extLst>
          </p:cNvPr>
          <p:cNvSpPr>
            <a:spLocks noGrp="1"/>
          </p:cNvSpPr>
          <p:nvPr>
            <p:ph type="title"/>
          </p:nvPr>
        </p:nvSpPr>
        <p:spPr>
          <a:xfrm>
            <a:off x="533400" y="285750"/>
            <a:ext cx="8480423" cy="490538"/>
          </a:xfrm>
        </p:spPr>
        <p:txBody>
          <a:bodyPr/>
          <a:lstStyle/>
          <a:p>
            <a:pPr algn="r"/>
            <a:r>
              <a:rPr lang="en-US" dirty="0"/>
              <a:t>Commonly Used Methods of Graphics Class (1/2)</a:t>
            </a:r>
          </a:p>
        </p:txBody>
      </p:sp>
      <p:sp>
        <p:nvSpPr>
          <p:cNvPr id="3" name="Content Placeholder 2">
            <a:extLst>
              <a:ext uri="{FF2B5EF4-FFF2-40B4-BE49-F238E27FC236}">
                <a16:creationId xmlns:a16="http://schemas.microsoft.com/office/drawing/2014/main" id="{53A915FD-7C29-DE13-DAEB-65DAB6AEADBF}"/>
              </a:ext>
            </a:extLst>
          </p:cNvPr>
          <p:cNvSpPr>
            <a:spLocks noGrp="1"/>
          </p:cNvSpPr>
          <p:nvPr>
            <p:ph idx="1"/>
          </p:nvPr>
        </p:nvSpPr>
        <p:spPr>
          <a:xfrm>
            <a:off x="375444" y="843557"/>
            <a:ext cx="8393112" cy="3456385"/>
          </a:xfrm>
        </p:spPr>
        <p:txBody>
          <a:bodyPr/>
          <a:lstStyle/>
          <a:p>
            <a:r>
              <a:rPr lang="en-US" b="1" dirty="0"/>
              <a:t>public abstract void </a:t>
            </a:r>
            <a:r>
              <a:rPr lang="en-US" b="1" dirty="0" err="1"/>
              <a:t>drawString</a:t>
            </a:r>
            <a:r>
              <a:rPr lang="en-US" b="1" dirty="0"/>
              <a:t>(String str, int x, int y)</a:t>
            </a:r>
            <a:r>
              <a:rPr lang="en-US" dirty="0"/>
              <a:t>: is used to draw the specified string.</a:t>
            </a:r>
          </a:p>
          <a:p>
            <a:r>
              <a:rPr lang="en-US" b="1" dirty="0"/>
              <a:t>public void </a:t>
            </a:r>
            <a:r>
              <a:rPr lang="en-US" b="1" dirty="0" err="1"/>
              <a:t>drawRect</a:t>
            </a:r>
            <a:r>
              <a:rPr lang="en-US" b="1" dirty="0"/>
              <a:t>(int x, int y, int width, int height)</a:t>
            </a:r>
            <a:r>
              <a:rPr lang="en-US" dirty="0"/>
              <a:t>: draws a rectangle with the specified width and height.</a:t>
            </a:r>
          </a:p>
          <a:p>
            <a:r>
              <a:rPr lang="en-US" b="1" dirty="0"/>
              <a:t>public abstract void </a:t>
            </a:r>
            <a:r>
              <a:rPr lang="en-US" b="1" dirty="0" err="1"/>
              <a:t>fillRect</a:t>
            </a:r>
            <a:r>
              <a:rPr lang="en-US" b="1" dirty="0"/>
              <a:t>(int x, int y, int width, int height)</a:t>
            </a:r>
            <a:r>
              <a:rPr lang="en-US" dirty="0"/>
              <a:t>: is used to fill rectangle with the default color and specified width and height.</a:t>
            </a:r>
          </a:p>
          <a:p>
            <a:r>
              <a:rPr lang="en-US" b="1" dirty="0"/>
              <a:t>public abstract void </a:t>
            </a:r>
            <a:r>
              <a:rPr lang="en-US" b="1" dirty="0" err="1"/>
              <a:t>drawOval</a:t>
            </a:r>
            <a:r>
              <a:rPr lang="en-US" b="1" dirty="0"/>
              <a:t>(int x, int y, int width, int height)</a:t>
            </a:r>
            <a:r>
              <a:rPr lang="en-US" dirty="0"/>
              <a:t>: is used to draw oval with the specified width and height.</a:t>
            </a:r>
          </a:p>
          <a:p>
            <a:r>
              <a:rPr lang="en-US" b="1" dirty="0"/>
              <a:t>public abstract void </a:t>
            </a:r>
            <a:r>
              <a:rPr lang="en-US" b="1" dirty="0" err="1"/>
              <a:t>fillOval</a:t>
            </a:r>
            <a:r>
              <a:rPr lang="en-US" b="1" dirty="0"/>
              <a:t>(int x, int y, int width, int height)</a:t>
            </a:r>
            <a:r>
              <a:rPr lang="en-US" dirty="0"/>
              <a:t>: is used to fill oval with the default color and specified width and height.</a:t>
            </a:r>
          </a:p>
        </p:txBody>
      </p:sp>
      <p:sp>
        <p:nvSpPr>
          <p:cNvPr id="5" name="TextBox 4">
            <a:extLst>
              <a:ext uri="{FF2B5EF4-FFF2-40B4-BE49-F238E27FC236}">
                <a16:creationId xmlns:a16="http://schemas.microsoft.com/office/drawing/2014/main" id="{B71FD998-BA76-FE70-617F-A4CAA96CB318}"/>
              </a:ext>
            </a:extLst>
          </p:cNvPr>
          <p:cNvSpPr txBox="1"/>
          <p:nvPr/>
        </p:nvSpPr>
        <p:spPr>
          <a:xfrm>
            <a:off x="5029200" y="4629150"/>
            <a:ext cx="3886200" cy="307777"/>
          </a:xfrm>
          <a:prstGeom prst="rect">
            <a:avLst/>
          </a:prstGeom>
          <a:noFill/>
        </p:spPr>
        <p:txBody>
          <a:bodyPr wrap="square">
            <a:spAutoFit/>
          </a:bodyPr>
          <a:lstStyle/>
          <a:p>
            <a:r>
              <a:rPr lang="en-US" sz="1400" dirty="0"/>
              <a:t>https://www.javatpoint.com/Graphics-in-swing</a:t>
            </a:r>
          </a:p>
        </p:txBody>
      </p:sp>
    </p:spTree>
    <p:extLst>
      <p:ext uri="{BB962C8B-B14F-4D97-AF65-F5344CB8AC3E}">
        <p14:creationId xmlns:p14="http://schemas.microsoft.com/office/powerpoint/2010/main" val="401098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8B54-3998-8EBE-8BC7-B84F82FAFB61}"/>
              </a:ext>
            </a:extLst>
          </p:cNvPr>
          <p:cNvSpPr>
            <a:spLocks noGrp="1"/>
          </p:cNvSpPr>
          <p:nvPr>
            <p:ph type="title"/>
          </p:nvPr>
        </p:nvSpPr>
        <p:spPr>
          <a:xfrm>
            <a:off x="1676400" y="285750"/>
            <a:ext cx="6440482" cy="490538"/>
          </a:xfrm>
        </p:spPr>
        <p:txBody>
          <a:bodyPr/>
          <a:lstStyle/>
          <a:p>
            <a:r>
              <a:rPr lang="en-US" dirty="0"/>
              <a:t>Abstract Window Toolkit (AWT)</a:t>
            </a:r>
          </a:p>
        </p:txBody>
      </p:sp>
      <p:sp>
        <p:nvSpPr>
          <p:cNvPr id="3" name="Content Placeholder 2">
            <a:extLst>
              <a:ext uri="{FF2B5EF4-FFF2-40B4-BE49-F238E27FC236}">
                <a16:creationId xmlns:a16="http://schemas.microsoft.com/office/drawing/2014/main" id="{CF5A1AC1-32D9-063F-52D7-833FF7BBC6D9}"/>
              </a:ext>
            </a:extLst>
          </p:cNvPr>
          <p:cNvSpPr>
            <a:spLocks noGrp="1"/>
          </p:cNvSpPr>
          <p:nvPr>
            <p:ph idx="1"/>
          </p:nvPr>
        </p:nvSpPr>
        <p:spPr>
          <a:xfrm>
            <a:off x="304800" y="971550"/>
            <a:ext cx="8251823" cy="3456385"/>
          </a:xfrm>
        </p:spPr>
        <p:txBody>
          <a:bodyPr/>
          <a:lstStyle/>
          <a:p>
            <a:pPr marL="0" indent="0">
              <a:buNone/>
            </a:pPr>
            <a:r>
              <a:rPr lang="en-US" dirty="0"/>
              <a:t>The Abstract Window Toolkit (AWT) supports Graphical User Interface (GUI) programming. AWT features include:</a:t>
            </a:r>
          </a:p>
          <a:p>
            <a:pPr marL="234950" indent="-234950"/>
            <a:r>
              <a:rPr lang="en-US" dirty="0"/>
              <a:t>A set of native user interface components</a:t>
            </a:r>
          </a:p>
          <a:p>
            <a:pPr marL="234950" indent="-234950"/>
            <a:r>
              <a:rPr lang="en-US" dirty="0"/>
              <a:t>A robust event-handling model</a:t>
            </a:r>
          </a:p>
          <a:p>
            <a:pPr marL="234950" indent="-234950"/>
            <a:r>
              <a:rPr lang="en-US" dirty="0"/>
              <a:t>Graphics and imaging tools, including shape, color, and font classes</a:t>
            </a:r>
          </a:p>
          <a:p>
            <a:pPr marL="234950" indent="-234950"/>
            <a:r>
              <a:rPr lang="en-US" dirty="0"/>
              <a:t>Layout managers, for flexible window layouts that do not depend on a particular window size or screen resolution</a:t>
            </a:r>
          </a:p>
          <a:p>
            <a:pPr marL="234950" indent="-234950"/>
            <a:r>
              <a:rPr lang="en-US" dirty="0"/>
              <a:t>Data transfer classes, for cut-and-paste through the native platform clipboard</a:t>
            </a:r>
          </a:p>
          <a:p>
            <a:pPr marL="0" indent="0">
              <a:buNone/>
            </a:pPr>
            <a:endParaRPr lang="en-US" dirty="0"/>
          </a:p>
          <a:p>
            <a:pPr marL="0" indent="0">
              <a:buNone/>
            </a:pPr>
            <a:r>
              <a:rPr lang="en-US" dirty="0"/>
              <a:t>The Swing classes are built on top of the AWT architecture.</a:t>
            </a:r>
          </a:p>
        </p:txBody>
      </p:sp>
      <p:sp>
        <p:nvSpPr>
          <p:cNvPr id="5" name="TextBox 4">
            <a:extLst>
              <a:ext uri="{FF2B5EF4-FFF2-40B4-BE49-F238E27FC236}">
                <a16:creationId xmlns:a16="http://schemas.microsoft.com/office/drawing/2014/main" id="{70AFCE25-7666-AA5F-641B-F067D2888FE8}"/>
              </a:ext>
            </a:extLst>
          </p:cNvPr>
          <p:cNvSpPr txBox="1"/>
          <p:nvPr/>
        </p:nvSpPr>
        <p:spPr>
          <a:xfrm>
            <a:off x="4800600" y="4623197"/>
            <a:ext cx="4583874" cy="276999"/>
          </a:xfrm>
          <a:prstGeom prst="rect">
            <a:avLst/>
          </a:prstGeom>
          <a:noFill/>
        </p:spPr>
        <p:txBody>
          <a:bodyPr wrap="square">
            <a:spAutoFit/>
          </a:bodyPr>
          <a:lstStyle/>
          <a:p>
            <a:r>
              <a:rPr lang="en-US" sz="1200" dirty="0"/>
              <a:t>https://docs.oracle.com/javase/8/docs/technotes/guides/awt/</a:t>
            </a:r>
          </a:p>
        </p:txBody>
      </p:sp>
    </p:spTree>
    <p:extLst>
      <p:ext uri="{BB962C8B-B14F-4D97-AF65-F5344CB8AC3E}">
        <p14:creationId xmlns:p14="http://schemas.microsoft.com/office/powerpoint/2010/main" val="3861602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214D-A52A-BA61-2538-162E70FA9A25}"/>
              </a:ext>
            </a:extLst>
          </p:cNvPr>
          <p:cNvSpPr>
            <a:spLocks noGrp="1"/>
          </p:cNvSpPr>
          <p:nvPr>
            <p:ph type="title"/>
          </p:nvPr>
        </p:nvSpPr>
        <p:spPr>
          <a:xfrm>
            <a:off x="533400" y="285750"/>
            <a:ext cx="8480423" cy="490538"/>
          </a:xfrm>
        </p:spPr>
        <p:txBody>
          <a:bodyPr/>
          <a:lstStyle/>
          <a:p>
            <a:pPr algn="r"/>
            <a:r>
              <a:rPr lang="en-US" dirty="0"/>
              <a:t>Commonly Used Methods of Graphics Class (2/2)</a:t>
            </a:r>
          </a:p>
        </p:txBody>
      </p:sp>
      <p:sp>
        <p:nvSpPr>
          <p:cNvPr id="3" name="Content Placeholder 2">
            <a:extLst>
              <a:ext uri="{FF2B5EF4-FFF2-40B4-BE49-F238E27FC236}">
                <a16:creationId xmlns:a16="http://schemas.microsoft.com/office/drawing/2014/main" id="{53A915FD-7C29-DE13-DAEB-65DAB6AEADBF}"/>
              </a:ext>
            </a:extLst>
          </p:cNvPr>
          <p:cNvSpPr>
            <a:spLocks noGrp="1"/>
          </p:cNvSpPr>
          <p:nvPr>
            <p:ph idx="1"/>
          </p:nvPr>
        </p:nvSpPr>
        <p:spPr>
          <a:xfrm>
            <a:off x="217488" y="819150"/>
            <a:ext cx="8480423" cy="3456385"/>
          </a:xfrm>
        </p:spPr>
        <p:txBody>
          <a:bodyPr/>
          <a:lstStyle/>
          <a:p>
            <a:r>
              <a:rPr lang="en-US" b="1" dirty="0"/>
              <a:t>public abstract void </a:t>
            </a:r>
            <a:r>
              <a:rPr lang="en-US" b="1" dirty="0" err="1"/>
              <a:t>drawLine</a:t>
            </a:r>
            <a:r>
              <a:rPr lang="en-US" b="1" dirty="0"/>
              <a:t>(int x1, int y1, int x2, int y2)</a:t>
            </a:r>
            <a:r>
              <a:rPr lang="en-US" dirty="0"/>
              <a:t>: is used to draw line between the points(x1, y1) and (x2, y2).</a:t>
            </a:r>
          </a:p>
          <a:p>
            <a:r>
              <a:rPr lang="en-US" b="1" dirty="0"/>
              <a:t>public abstract </a:t>
            </a:r>
            <a:r>
              <a:rPr lang="en-US" b="1" dirty="0" err="1"/>
              <a:t>boolean</a:t>
            </a:r>
            <a:r>
              <a:rPr lang="en-US" b="1" dirty="0"/>
              <a:t> </a:t>
            </a:r>
            <a:r>
              <a:rPr lang="en-US" b="1" dirty="0" err="1"/>
              <a:t>drawImage</a:t>
            </a:r>
            <a:r>
              <a:rPr lang="en-US" b="1" dirty="0"/>
              <a:t>(Image </a:t>
            </a:r>
            <a:r>
              <a:rPr lang="en-US" b="1" dirty="0" err="1"/>
              <a:t>img</a:t>
            </a:r>
            <a:r>
              <a:rPr lang="en-US" b="1" dirty="0"/>
              <a:t>, int x, int y, </a:t>
            </a:r>
            <a:r>
              <a:rPr lang="en-US" b="1" dirty="0" err="1"/>
              <a:t>ImageObserver</a:t>
            </a:r>
            <a:r>
              <a:rPr lang="en-US" b="1" dirty="0"/>
              <a:t> observer)</a:t>
            </a:r>
            <a:r>
              <a:rPr lang="en-US" dirty="0"/>
              <a:t>: is used draw the specified image.</a:t>
            </a:r>
          </a:p>
          <a:p>
            <a:r>
              <a:rPr lang="en-US" b="1" dirty="0"/>
              <a:t>public abstract void </a:t>
            </a:r>
            <a:r>
              <a:rPr lang="en-US" b="1" dirty="0" err="1"/>
              <a:t>drawArc</a:t>
            </a:r>
            <a:r>
              <a:rPr lang="en-US" b="1" dirty="0"/>
              <a:t>(int x, int y, int width, int height, int </a:t>
            </a:r>
            <a:r>
              <a:rPr lang="en-US" b="1" dirty="0" err="1"/>
              <a:t>startAngle</a:t>
            </a:r>
            <a:r>
              <a:rPr lang="en-US" b="1" dirty="0"/>
              <a:t>, int </a:t>
            </a:r>
            <a:r>
              <a:rPr lang="en-US" b="1" dirty="0" err="1"/>
              <a:t>arcAngle</a:t>
            </a:r>
            <a:r>
              <a:rPr lang="en-US" b="1" dirty="0"/>
              <a:t>)</a:t>
            </a:r>
            <a:r>
              <a:rPr lang="en-US" dirty="0"/>
              <a:t>: is used draw a circular or elliptical arc.</a:t>
            </a:r>
          </a:p>
          <a:p>
            <a:r>
              <a:rPr lang="en-US" b="1" dirty="0"/>
              <a:t>public abstract void </a:t>
            </a:r>
            <a:r>
              <a:rPr lang="en-US" b="1" dirty="0" err="1"/>
              <a:t>fillArc</a:t>
            </a:r>
            <a:r>
              <a:rPr lang="en-US" b="1" dirty="0"/>
              <a:t>(int x, int y, int width, int height, int </a:t>
            </a:r>
            <a:r>
              <a:rPr lang="en-US" b="1" dirty="0" err="1"/>
              <a:t>startAngle</a:t>
            </a:r>
            <a:r>
              <a:rPr lang="en-US" b="1" dirty="0"/>
              <a:t>, int </a:t>
            </a:r>
            <a:r>
              <a:rPr lang="en-US" b="1" dirty="0" err="1"/>
              <a:t>arcAngle</a:t>
            </a:r>
            <a:r>
              <a:rPr lang="en-US" b="1" dirty="0"/>
              <a:t>)</a:t>
            </a:r>
            <a:r>
              <a:rPr lang="en-US" dirty="0"/>
              <a:t>: is used to fill a circular or elliptical arc.</a:t>
            </a:r>
          </a:p>
          <a:p>
            <a:r>
              <a:rPr lang="en-US" b="1" dirty="0"/>
              <a:t>public abstract void </a:t>
            </a:r>
            <a:r>
              <a:rPr lang="en-US" b="1" dirty="0" err="1"/>
              <a:t>setColor</a:t>
            </a:r>
            <a:r>
              <a:rPr lang="en-US" b="1" dirty="0"/>
              <a:t>(Color c)</a:t>
            </a:r>
            <a:r>
              <a:rPr lang="en-US" dirty="0"/>
              <a:t>: is used to set the graphics current color to the specified color.</a:t>
            </a:r>
          </a:p>
          <a:p>
            <a:r>
              <a:rPr lang="en-US" b="1" dirty="0"/>
              <a:t>public abstract void </a:t>
            </a:r>
            <a:r>
              <a:rPr lang="en-US" b="1" dirty="0" err="1"/>
              <a:t>setFont</a:t>
            </a:r>
            <a:r>
              <a:rPr lang="en-US" b="1" dirty="0"/>
              <a:t>(Font font)</a:t>
            </a:r>
            <a:r>
              <a:rPr lang="en-US" dirty="0"/>
              <a:t>: is used to set the graphics current font to the specified font.</a:t>
            </a:r>
          </a:p>
        </p:txBody>
      </p:sp>
    </p:spTree>
    <p:extLst>
      <p:ext uri="{BB962C8B-B14F-4D97-AF65-F5344CB8AC3E}">
        <p14:creationId xmlns:p14="http://schemas.microsoft.com/office/powerpoint/2010/main" val="2543767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F785C5-66F2-5CF5-B817-5C3C2856284B}"/>
              </a:ext>
            </a:extLst>
          </p:cNvPr>
          <p:cNvSpPr>
            <a:spLocks noGrp="1"/>
          </p:cNvSpPr>
          <p:nvPr>
            <p:ph type="title"/>
          </p:nvPr>
        </p:nvSpPr>
        <p:spPr>
          <a:xfrm>
            <a:off x="1371600" y="285750"/>
            <a:ext cx="7696193" cy="490538"/>
          </a:xfrm>
        </p:spPr>
        <p:txBody>
          <a:bodyPr/>
          <a:lstStyle/>
          <a:p>
            <a:r>
              <a:rPr lang="en-US" dirty="0"/>
              <a:t>Example of Displaying Graphics in Swing</a:t>
            </a:r>
          </a:p>
        </p:txBody>
      </p:sp>
      <p:sp>
        <p:nvSpPr>
          <p:cNvPr id="3" name="Content Placeholder 2">
            <a:extLst>
              <a:ext uri="{FF2B5EF4-FFF2-40B4-BE49-F238E27FC236}">
                <a16:creationId xmlns:a16="http://schemas.microsoft.com/office/drawing/2014/main" id="{A8B9384C-6862-D102-200D-6C0331A15B7B}"/>
              </a:ext>
            </a:extLst>
          </p:cNvPr>
          <p:cNvSpPr>
            <a:spLocks noGrp="1"/>
          </p:cNvSpPr>
          <p:nvPr>
            <p:ph sz="half" idx="1"/>
          </p:nvPr>
        </p:nvSpPr>
        <p:spPr>
          <a:xfrm>
            <a:off x="152400" y="914069"/>
            <a:ext cx="4419597" cy="3456385"/>
          </a:xfrm>
        </p:spPr>
        <p:txBody>
          <a:bodyPr/>
          <a:lstStyle/>
          <a:p>
            <a:pPr marL="0" indent="0">
              <a:spcBef>
                <a:spcPts val="0"/>
              </a:spcBef>
              <a:buNone/>
            </a:pPr>
            <a:r>
              <a:rPr lang="en-US" sz="1600" dirty="0"/>
              <a:t>import </a:t>
            </a:r>
            <a:r>
              <a:rPr lang="en-US" sz="1600" dirty="0" err="1"/>
              <a:t>java.awt</a:t>
            </a:r>
            <a:r>
              <a:rPr lang="en-US" sz="1600" dirty="0"/>
              <a:t>.*;  </a:t>
            </a:r>
          </a:p>
          <a:p>
            <a:pPr marL="0" indent="0">
              <a:spcBef>
                <a:spcPts val="0"/>
              </a:spcBef>
              <a:buNone/>
            </a:pPr>
            <a:r>
              <a:rPr lang="en-US" sz="1600" dirty="0"/>
              <a:t>import </a:t>
            </a:r>
            <a:r>
              <a:rPr lang="en-US" sz="1600" dirty="0" err="1"/>
              <a:t>javax.swing.JFrame</a:t>
            </a:r>
            <a:r>
              <a:rPr lang="en-US" sz="1600" dirty="0"/>
              <a:t>;  </a:t>
            </a:r>
          </a:p>
          <a:p>
            <a:pPr marL="0" indent="0">
              <a:spcBef>
                <a:spcPts val="0"/>
              </a:spcBef>
              <a:buNone/>
            </a:pPr>
            <a:r>
              <a:rPr lang="en-US" sz="1600" dirty="0"/>
              <a:t>      </a:t>
            </a:r>
          </a:p>
          <a:p>
            <a:pPr marL="0" indent="0">
              <a:spcBef>
                <a:spcPts val="0"/>
              </a:spcBef>
              <a:buNone/>
            </a:pPr>
            <a:r>
              <a:rPr lang="en-US" sz="1600" dirty="0"/>
              <a:t>public class </a:t>
            </a:r>
            <a:r>
              <a:rPr lang="en-US" sz="1600" dirty="0" err="1"/>
              <a:t>DisplayGraphics</a:t>
            </a:r>
            <a:r>
              <a:rPr lang="en-US" sz="1600" dirty="0"/>
              <a:t> extends Canvas {  </a:t>
            </a:r>
          </a:p>
          <a:p>
            <a:pPr marL="0" indent="0">
              <a:spcBef>
                <a:spcPts val="0"/>
              </a:spcBef>
              <a:buNone/>
            </a:pPr>
            <a:r>
              <a:rPr lang="en-US" sz="1600" dirty="0"/>
              <a:t>          </a:t>
            </a:r>
          </a:p>
          <a:p>
            <a:pPr marL="0" indent="0">
              <a:spcBef>
                <a:spcPts val="0"/>
              </a:spcBef>
              <a:buNone/>
            </a:pPr>
            <a:r>
              <a:rPr lang="en-US" sz="1600" dirty="0"/>
              <a:t>   public void paint(Graphics g) {  </a:t>
            </a:r>
          </a:p>
          <a:p>
            <a:pPr marL="0" indent="0">
              <a:spcBef>
                <a:spcPts val="0"/>
              </a:spcBef>
              <a:buNone/>
            </a:pPr>
            <a:r>
              <a:rPr lang="en-US" sz="1600" dirty="0"/>
              <a:t>       </a:t>
            </a:r>
            <a:r>
              <a:rPr lang="en-US" sz="1600" dirty="0" err="1"/>
              <a:t>g.drawString</a:t>
            </a:r>
            <a:r>
              <a:rPr lang="en-US" sz="1600" dirty="0"/>
              <a:t>("Hello",40,40);  </a:t>
            </a:r>
          </a:p>
          <a:p>
            <a:pPr marL="0" indent="0">
              <a:spcBef>
                <a:spcPts val="0"/>
              </a:spcBef>
              <a:buNone/>
            </a:pPr>
            <a:r>
              <a:rPr lang="en-US" sz="1600" dirty="0"/>
              <a:t>       </a:t>
            </a:r>
            <a:r>
              <a:rPr lang="en-US" sz="1600" dirty="0" err="1"/>
              <a:t>setBackground</a:t>
            </a:r>
            <a:r>
              <a:rPr lang="en-US" sz="1600" dirty="0"/>
              <a:t>(</a:t>
            </a:r>
            <a:r>
              <a:rPr lang="en-US" sz="1600" dirty="0" err="1"/>
              <a:t>Color.WHITE</a:t>
            </a:r>
            <a:r>
              <a:rPr lang="en-US" sz="1600" dirty="0"/>
              <a:t>);  </a:t>
            </a:r>
          </a:p>
          <a:p>
            <a:pPr marL="0" indent="0">
              <a:spcBef>
                <a:spcPts val="0"/>
              </a:spcBef>
              <a:buNone/>
            </a:pPr>
            <a:r>
              <a:rPr lang="en-US" sz="1600" dirty="0"/>
              <a:t>       </a:t>
            </a:r>
            <a:r>
              <a:rPr lang="en-US" sz="1600" dirty="0" err="1"/>
              <a:t>g.fillRect</a:t>
            </a:r>
            <a:r>
              <a:rPr lang="en-US" sz="1600" dirty="0"/>
              <a:t>(130, 30,100, 80);  </a:t>
            </a:r>
          </a:p>
          <a:p>
            <a:pPr marL="0" indent="0">
              <a:spcBef>
                <a:spcPts val="0"/>
              </a:spcBef>
              <a:buNone/>
            </a:pPr>
            <a:r>
              <a:rPr lang="en-US" sz="1600" dirty="0"/>
              <a:t>       </a:t>
            </a:r>
            <a:r>
              <a:rPr lang="en-US" sz="1600" dirty="0" err="1"/>
              <a:t>g.drawOval</a:t>
            </a:r>
            <a:r>
              <a:rPr lang="en-US" sz="1600" dirty="0"/>
              <a:t>(30,130,50, 60);  </a:t>
            </a:r>
          </a:p>
          <a:p>
            <a:pPr marL="0" indent="0">
              <a:spcBef>
                <a:spcPts val="0"/>
              </a:spcBef>
              <a:buNone/>
            </a:pPr>
            <a:r>
              <a:rPr lang="en-US" sz="1600" dirty="0"/>
              <a:t>       </a:t>
            </a:r>
            <a:r>
              <a:rPr lang="en-US" sz="1600" dirty="0" err="1"/>
              <a:t>setForeground</a:t>
            </a:r>
            <a:r>
              <a:rPr lang="en-US" sz="1600" dirty="0"/>
              <a:t>(</a:t>
            </a:r>
            <a:r>
              <a:rPr lang="en-US" sz="1600" dirty="0" err="1"/>
              <a:t>Color.RED</a:t>
            </a:r>
            <a:r>
              <a:rPr lang="en-US" sz="1600" dirty="0"/>
              <a:t>);  </a:t>
            </a:r>
          </a:p>
          <a:p>
            <a:pPr marL="0" indent="0">
              <a:spcBef>
                <a:spcPts val="0"/>
              </a:spcBef>
              <a:buNone/>
            </a:pPr>
            <a:r>
              <a:rPr lang="en-US" sz="1600" dirty="0"/>
              <a:t>       </a:t>
            </a:r>
            <a:r>
              <a:rPr lang="en-US" sz="1600" dirty="0" err="1"/>
              <a:t>g.fillOval</a:t>
            </a:r>
            <a:r>
              <a:rPr lang="en-US" sz="1600" dirty="0"/>
              <a:t>(130,130,50, 60);  </a:t>
            </a:r>
          </a:p>
          <a:p>
            <a:pPr marL="0" indent="0">
              <a:spcBef>
                <a:spcPts val="0"/>
              </a:spcBef>
              <a:buNone/>
            </a:pPr>
            <a:r>
              <a:rPr lang="en-US" sz="1600" dirty="0"/>
              <a:t>       </a:t>
            </a:r>
            <a:r>
              <a:rPr lang="en-US" sz="1600" dirty="0" err="1"/>
              <a:t>g.drawArc</a:t>
            </a:r>
            <a:r>
              <a:rPr lang="en-US" sz="1600" dirty="0"/>
              <a:t>(30, 200, 40,50,90,60);  </a:t>
            </a:r>
          </a:p>
          <a:p>
            <a:pPr marL="0" indent="0">
              <a:spcBef>
                <a:spcPts val="0"/>
              </a:spcBef>
              <a:buNone/>
            </a:pPr>
            <a:r>
              <a:rPr lang="en-US" sz="1600" dirty="0"/>
              <a:t>       </a:t>
            </a:r>
            <a:r>
              <a:rPr lang="en-US" sz="1600" dirty="0" err="1"/>
              <a:t>g.fillArc</a:t>
            </a:r>
            <a:r>
              <a:rPr lang="en-US" sz="1600" dirty="0"/>
              <a:t>(30, 130, 40,50,180,40);           </a:t>
            </a:r>
          </a:p>
          <a:p>
            <a:pPr marL="0" indent="0">
              <a:spcBef>
                <a:spcPts val="0"/>
              </a:spcBef>
              <a:buNone/>
            </a:pPr>
            <a:r>
              <a:rPr lang="en-US" sz="1600" dirty="0"/>
              <a:t>   }  </a:t>
            </a:r>
          </a:p>
          <a:p>
            <a:pPr marL="0" indent="0">
              <a:spcBef>
                <a:spcPts val="0"/>
              </a:spcBef>
              <a:buNone/>
            </a:pPr>
            <a:endParaRPr lang="en-US" sz="1600" dirty="0"/>
          </a:p>
        </p:txBody>
      </p:sp>
      <p:sp>
        <p:nvSpPr>
          <p:cNvPr id="6" name="Content Placeholder 5">
            <a:extLst>
              <a:ext uri="{FF2B5EF4-FFF2-40B4-BE49-F238E27FC236}">
                <a16:creationId xmlns:a16="http://schemas.microsoft.com/office/drawing/2014/main" id="{0939EBE5-23F9-2C12-3CAE-31567B14128D}"/>
              </a:ext>
            </a:extLst>
          </p:cNvPr>
          <p:cNvSpPr>
            <a:spLocks noGrp="1"/>
          </p:cNvSpPr>
          <p:nvPr>
            <p:ph sz="half" idx="2"/>
          </p:nvPr>
        </p:nvSpPr>
        <p:spPr>
          <a:xfrm>
            <a:off x="4876804" y="719657"/>
            <a:ext cx="4190991" cy="1728193"/>
          </a:xfrm>
        </p:spPr>
        <p:txBody>
          <a:bodyPr/>
          <a:lstStyle/>
          <a:p>
            <a:pPr marL="0" indent="0">
              <a:spcBef>
                <a:spcPts val="0"/>
              </a:spcBef>
              <a:buNone/>
            </a:pPr>
            <a:r>
              <a:rPr lang="en-US" sz="1600" dirty="0"/>
              <a:t>   public static void main(String[] </a:t>
            </a:r>
            <a:r>
              <a:rPr lang="en-US" sz="1600" dirty="0" err="1"/>
              <a:t>args</a:t>
            </a:r>
            <a:r>
              <a:rPr lang="en-US" sz="1600" dirty="0"/>
              <a:t>) {  </a:t>
            </a:r>
          </a:p>
          <a:p>
            <a:pPr marL="0" indent="0">
              <a:spcBef>
                <a:spcPts val="0"/>
              </a:spcBef>
              <a:buNone/>
            </a:pPr>
            <a:r>
              <a:rPr lang="en-US" sz="1600" dirty="0"/>
              <a:t>       </a:t>
            </a:r>
            <a:r>
              <a:rPr lang="en-US" sz="1600" dirty="0" err="1"/>
              <a:t>DisplayGraphics</a:t>
            </a:r>
            <a:r>
              <a:rPr lang="en-US" sz="1600" dirty="0"/>
              <a:t> m=new </a:t>
            </a:r>
            <a:r>
              <a:rPr lang="en-US" sz="1600" dirty="0" err="1"/>
              <a:t>DisplayGraphics</a:t>
            </a:r>
            <a:r>
              <a:rPr lang="en-US" sz="1600" dirty="0"/>
              <a:t>();  </a:t>
            </a:r>
          </a:p>
          <a:p>
            <a:pPr marL="0" indent="0">
              <a:spcBef>
                <a:spcPts val="0"/>
              </a:spcBef>
              <a:buNone/>
            </a:pPr>
            <a:r>
              <a:rPr lang="en-US" sz="1600" dirty="0"/>
              <a:t>       </a:t>
            </a:r>
            <a:r>
              <a:rPr lang="en-US" sz="1600" dirty="0" err="1"/>
              <a:t>JFrame</a:t>
            </a:r>
            <a:r>
              <a:rPr lang="en-US" sz="1600" dirty="0"/>
              <a:t> f=new </a:t>
            </a:r>
            <a:r>
              <a:rPr lang="en-US" sz="1600" dirty="0" err="1"/>
              <a:t>JFrame</a:t>
            </a:r>
            <a:r>
              <a:rPr lang="en-US" sz="1600" dirty="0"/>
              <a:t>();  </a:t>
            </a:r>
          </a:p>
          <a:p>
            <a:pPr marL="0" indent="0">
              <a:spcBef>
                <a:spcPts val="0"/>
              </a:spcBef>
              <a:buNone/>
            </a:pPr>
            <a:r>
              <a:rPr lang="en-US" sz="1600" dirty="0"/>
              <a:t>        </a:t>
            </a:r>
            <a:r>
              <a:rPr lang="en-US" sz="1600" dirty="0" err="1"/>
              <a:t>f.add</a:t>
            </a:r>
            <a:r>
              <a:rPr lang="en-US" sz="1600" dirty="0"/>
              <a:t>(m);  </a:t>
            </a:r>
          </a:p>
          <a:p>
            <a:pPr marL="0" indent="0">
              <a:spcBef>
                <a:spcPts val="0"/>
              </a:spcBef>
              <a:buNone/>
            </a:pPr>
            <a:r>
              <a:rPr lang="en-US" sz="1600" dirty="0"/>
              <a:t>        </a:t>
            </a:r>
            <a:r>
              <a:rPr lang="en-US" sz="1600" dirty="0" err="1"/>
              <a:t>f.setSize</a:t>
            </a:r>
            <a:r>
              <a:rPr lang="en-US" sz="1600" dirty="0"/>
              <a:t>(400,400);  </a:t>
            </a:r>
          </a:p>
          <a:p>
            <a:pPr marL="0" indent="0">
              <a:spcBef>
                <a:spcPts val="0"/>
              </a:spcBef>
              <a:buNone/>
            </a:pPr>
            <a:r>
              <a:rPr lang="en-US" sz="1600" dirty="0"/>
              <a:t>        //</a:t>
            </a:r>
            <a:r>
              <a:rPr lang="en-US" sz="1600" dirty="0" err="1"/>
              <a:t>f.setLayout</a:t>
            </a:r>
            <a:r>
              <a:rPr lang="en-US" sz="1600" dirty="0"/>
              <a:t>(null);  </a:t>
            </a:r>
          </a:p>
          <a:p>
            <a:pPr marL="0" indent="0">
              <a:spcBef>
                <a:spcPts val="0"/>
              </a:spcBef>
              <a:buNone/>
            </a:pPr>
            <a:r>
              <a:rPr lang="en-US" sz="1600" dirty="0"/>
              <a:t>        </a:t>
            </a:r>
            <a:r>
              <a:rPr lang="en-US" sz="1600" dirty="0" err="1"/>
              <a:t>f.setVisible</a:t>
            </a:r>
            <a:r>
              <a:rPr lang="en-US" sz="1600" dirty="0"/>
              <a:t>(true);  </a:t>
            </a:r>
          </a:p>
          <a:p>
            <a:pPr marL="0" indent="0">
              <a:spcBef>
                <a:spcPts val="0"/>
              </a:spcBef>
              <a:buNone/>
            </a:pPr>
            <a:r>
              <a:rPr lang="en-US" sz="1600" dirty="0"/>
              <a:t>   }       </a:t>
            </a:r>
          </a:p>
          <a:p>
            <a:pPr marL="0" indent="0">
              <a:spcBef>
                <a:spcPts val="0"/>
              </a:spcBef>
              <a:buNone/>
            </a:pPr>
            <a:r>
              <a:rPr lang="en-US" sz="1600" dirty="0"/>
              <a:t>} </a:t>
            </a:r>
          </a:p>
        </p:txBody>
      </p:sp>
      <p:cxnSp>
        <p:nvCxnSpPr>
          <p:cNvPr id="4" name="Straight Connector 3">
            <a:extLst>
              <a:ext uri="{FF2B5EF4-FFF2-40B4-BE49-F238E27FC236}">
                <a16:creationId xmlns:a16="http://schemas.microsoft.com/office/drawing/2014/main" id="{0D31FAC2-CD93-A08D-BB61-3BFE7E9219FB}"/>
              </a:ext>
            </a:extLst>
          </p:cNvPr>
          <p:cNvCxnSpPr>
            <a:cxnSpLocks/>
          </p:cNvCxnSpPr>
          <p:nvPr/>
        </p:nvCxnSpPr>
        <p:spPr bwMode="auto">
          <a:xfrm>
            <a:off x="4724400" y="914069"/>
            <a:ext cx="0" cy="3562681"/>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pic>
        <p:nvPicPr>
          <p:cNvPr id="9" name="Picture 8" descr="A screenshot of a computer&#10;&#10;Description automatically generated">
            <a:extLst>
              <a:ext uri="{FF2B5EF4-FFF2-40B4-BE49-F238E27FC236}">
                <a16:creationId xmlns:a16="http://schemas.microsoft.com/office/drawing/2014/main" id="{5140F24B-899C-B683-B054-18D2671B4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222" y="2709797"/>
            <a:ext cx="2758778" cy="2222003"/>
          </a:xfrm>
          <a:prstGeom prst="rect">
            <a:avLst/>
          </a:prstGeom>
        </p:spPr>
      </p:pic>
      <p:sp>
        <p:nvSpPr>
          <p:cNvPr id="11" name="TextBox 10">
            <a:extLst>
              <a:ext uri="{FF2B5EF4-FFF2-40B4-BE49-F238E27FC236}">
                <a16:creationId xmlns:a16="http://schemas.microsoft.com/office/drawing/2014/main" id="{4A19002F-F30F-6D6D-63A2-0137A4EE5026}"/>
              </a:ext>
            </a:extLst>
          </p:cNvPr>
          <p:cNvSpPr txBox="1"/>
          <p:nvPr/>
        </p:nvSpPr>
        <p:spPr>
          <a:xfrm>
            <a:off x="2948248" y="4580751"/>
            <a:ext cx="3436974" cy="276999"/>
          </a:xfrm>
          <a:prstGeom prst="rect">
            <a:avLst/>
          </a:prstGeom>
          <a:noFill/>
        </p:spPr>
        <p:txBody>
          <a:bodyPr wrap="square">
            <a:spAutoFit/>
          </a:bodyPr>
          <a:lstStyle/>
          <a:p>
            <a:pPr algn="r"/>
            <a:r>
              <a:rPr lang="en-US" sz="1200" dirty="0"/>
              <a:t>https://www.javatpoint.com/Graphics-in-swing</a:t>
            </a:r>
          </a:p>
        </p:txBody>
      </p:sp>
    </p:spTree>
    <p:extLst>
      <p:ext uri="{BB962C8B-B14F-4D97-AF65-F5344CB8AC3E}">
        <p14:creationId xmlns:p14="http://schemas.microsoft.com/office/powerpoint/2010/main" val="1934342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3140829" y="1902758"/>
            <a:ext cx="3352800" cy="769441"/>
          </a:xfrm>
          <a:prstGeom prst="rect">
            <a:avLst/>
          </a:prstGeom>
          <a:noFill/>
        </p:spPr>
        <p:txBody>
          <a:bodyPr wrap="square" rtlCol="0">
            <a:spAutoFit/>
          </a:bodyPr>
          <a:lstStyle/>
          <a:p>
            <a:r>
              <a:rPr lang="en-US" sz="4400" dirty="0">
                <a:solidFill>
                  <a:srgbClr val="0070C0"/>
                </a:solidFill>
              </a:rPr>
              <a:t>Images</a:t>
            </a:r>
          </a:p>
        </p:txBody>
      </p:sp>
    </p:spTree>
    <p:extLst>
      <p:ext uri="{BB962C8B-B14F-4D97-AF65-F5344CB8AC3E}">
        <p14:creationId xmlns:p14="http://schemas.microsoft.com/office/powerpoint/2010/main" val="2310814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F785C5-66F2-5CF5-B817-5C3C2856284B}"/>
              </a:ext>
            </a:extLst>
          </p:cNvPr>
          <p:cNvSpPr>
            <a:spLocks noGrp="1"/>
          </p:cNvSpPr>
          <p:nvPr>
            <p:ph type="title"/>
          </p:nvPr>
        </p:nvSpPr>
        <p:spPr>
          <a:xfrm>
            <a:off x="1371600" y="285750"/>
            <a:ext cx="7696193" cy="490538"/>
          </a:xfrm>
        </p:spPr>
        <p:txBody>
          <a:bodyPr/>
          <a:lstStyle/>
          <a:p>
            <a:r>
              <a:rPr lang="en-US" dirty="0"/>
              <a:t>Displaying Image in Swing</a:t>
            </a:r>
          </a:p>
        </p:txBody>
      </p:sp>
      <p:sp>
        <p:nvSpPr>
          <p:cNvPr id="3" name="Content Placeholder 2">
            <a:extLst>
              <a:ext uri="{FF2B5EF4-FFF2-40B4-BE49-F238E27FC236}">
                <a16:creationId xmlns:a16="http://schemas.microsoft.com/office/drawing/2014/main" id="{A8B9384C-6862-D102-200D-6C0331A15B7B}"/>
              </a:ext>
            </a:extLst>
          </p:cNvPr>
          <p:cNvSpPr>
            <a:spLocks noGrp="1"/>
          </p:cNvSpPr>
          <p:nvPr>
            <p:ph sz="half" idx="1"/>
          </p:nvPr>
        </p:nvSpPr>
        <p:spPr>
          <a:xfrm>
            <a:off x="152400" y="914069"/>
            <a:ext cx="4267198" cy="438481"/>
          </a:xfrm>
        </p:spPr>
        <p:txBody>
          <a:bodyPr/>
          <a:lstStyle/>
          <a:p>
            <a:pPr>
              <a:spcBef>
                <a:spcPts val="0"/>
              </a:spcBef>
            </a:pPr>
            <a:r>
              <a:rPr lang="en-US" sz="1600" dirty="0"/>
              <a:t>For displaying image, we can use the method </a:t>
            </a:r>
            <a:r>
              <a:rPr lang="en-US" sz="1600" b="1" dirty="0" err="1"/>
              <a:t>drawImage</a:t>
            </a:r>
            <a:r>
              <a:rPr lang="en-US" sz="1600" b="1" dirty="0"/>
              <a:t>() </a:t>
            </a:r>
            <a:r>
              <a:rPr lang="en-US" sz="1600" dirty="0"/>
              <a:t>of Graphics class.</a:t>
            </a:r>
          </a:p>
          <a:p>
            <a:pPr>
              <a:spcBef>
                <a:spcPts val="0"/>
              </a:spcBef>
            </a:pPr>
            <a:r>
              <a:rPr lang="en-US" sz="1600" dirty="0"/>
              <a:t>Syntax of </a:t>
            </a:r>
            <a:r>
              <a:rPr lang="en-US" sz="1600" dirty="0" err="1"/>
              <a:t>drawImage</a:t>
            </a:r>
            <a:r>
              <a:rPr lang="en-US" sz="1600" dirty="0"/>
              <a:t>() method:</a:t>
            </a:r>
          </a:p>
          <a:p>
            <a:pPr>
              <a:spcBef>
                <a:spcPts val="0"/>
              </a:spcBef>
            </a:pPr>
            <a:r>
              <a:rPr lang="en-US" sz="1600" b="1" dirty="0"/>
              <a:t>public abstract </a:t>
            </a:r>
            <a:r>
              <a:rPr lang="en-US" sz="1600" b="1" dirty="0" err="1"/>
              <a:t>boolean</a:t>
            </a:r>
            <a:r>
              <a:rPr lang="en-US" sz="1600" b="1" dirty="0"/>
              <a:t> </a:t>
            </a:r>
            <a:r>
              <a:rPr lang="en-US" sz="1600" b="1" dirty="0" err="1"/>
              <a:t>drawImage</a:t>
            </a:r>
            <a:r>
              <a:rPr lang="en-US" sz="1600" b="1" dirty="0"/>
              <a:t>(Image </a:t>
            </a:r>
            <a:r>
              <a:rPr lang="en-US" sz="1600" b="1" dirty="0" err="1"/>
              <a:t>img</a:t>
            </a:r>
            <a:r>
              <a:rPr lang="en-US" sz="1600" b="1" dirty="0"/>
              <a:t>, int x, int y, </a:t>
            </a:r>
            <a:r>
              <a:rPr lang="en-US" sz="1600" b="1" dirty="0" err="1"/>
              <a:t>ImageObserver</a:t>
            </a:r>
            <a:r>
              <a:rPr lang="en-US" sz="1600" b="1" dirty="0"/>
              <a:t> observer)</a:t>
            </a:r>
            <a:r>
              <a:rPr lang="en-US" sz="1600" dirty="0"/>
              <a:t>: is used draw the specified image.</a:t>
            </a:r>
          </a:p>
        </p:txBody>
      </p:sp>
      <p:sp>
        <p:nvSpPr>
          <p:cNvPr id="6" name="Content Placeholder 5">
            <a:extLst>
              <a:ext uri="{FF2B5EF4-FFF2-40B4-BE49-F238E27FC236}">
                <a16:creationId xmlns:a16="http://schemas.microsoft.com/office/drawing/2014/main" id="{0939EBE5-23F9-2C12-3CAE-31567B14128D}"/>
              </a:ext>
            </a:extLst>
          </p:cNvPr>
          <p:cNvSpPr>
            <a:spLocks noGrp="1"/>
          </p:cNvSpPr>
          <p:nvPr>
            <p:ph sz="half" idx="2"/>
          </p:nvPr>
        </p:nvSpPr>
        <p:spPr>
          <a:xfrm>
            <a:off x="4572000" y="719657"/>
            <a:ext cx="4495795" cy="1728193"/>
          </a:xfrm>
        </p:spPr>
        <p:txBody>
          <a:bodyPr/>
          <a:lstStyle/>
          <a:p>
            <a:pPr marL="0" indent="0">
              <a:spcBef>
                <a:spcPts val="0"/>
              </a:spcBef>
              <a:buNone/>
            </a:pPr>
            <a:r>
              <a:rPr lang="en-US" sz="1600" dirty="0"/>
              <a:t>import </a:t>
            </a:r>
            <a:r>
              <a:rPr lang="en-US" sz="1600" dirty="0" err="1"/>
              <a:t>java.awt</a:t>
            </a:r>
            <a:r>
              <a:rPr lang="en-US" sz="1600" dirty="0"/>
              <a:t>.*;  </a:t>
            </a:r>
          </a:p>
          <a:p>
            <a:pPr marL="0" indent="0">
              <a:spcBef>
                <a:spcPts val="0"/>
              </a:spcBef>
              <a:buNone/>
            </a:pPr>
            <a:r>
              <a:rPr lang="en-US" sz="1600" dirty="0"/>
              <a:t>import </a:t>
            </a:r>
            <a:r>
              <a:rPr lang="en-US" sz="1600" dirty="0" err="1"/>
              <a:t>javax.swing.JFrame</a:t>
            </a:r>
            <a:r>
              <a:rPr lang="en-US" sz="1600" dirty="0"/>
              <a:t>;  </a:t>
            </a:r>
          </a:p>
          <a:p>
            <a:pPr marL="0" indent="0">
              <a:spcBef>
                <a:spcPts val="0"/>
              </a:spcBef>
              <a:buNone/>
            </a:pPr>
            <a:r>
              <a:rPr lang="en-US" sz="1600" dirty="0"/>
              <a:t>     </a:t>
            </a:r>
          </a:p>
          <a:p>
            <a:pPr marL="0" indent="0">
              <a:spcBef>
                <a:spcPts val="0"/>
              </a:spcBef>
              <a:buNone/>
            </a:pPr>
            <a:r>
              <a:rPr lang="en-US" sz="1600" dirty="0"/>
              <a:t>public class </a:t>
            </a:r>
            <a:r>
              <a:rPr lang="en-US" sz="1600" dirty="0" err="1"/>
              <a:t>MyCanvas</a:t>
            </a:r>
            <a:r>
              <a:rPr lang="en-US" sz="1600" dirty="0"/>
              <a:t> extends Canvas {           </a:t>
            </a:r>
          </a:p>
          <a:p>
            <a:pPr marL="0" indent="0">
              <a:spcBef>
                <a:spcPts val="0"/>
              </a:spcBef>
              <a:buNone/>
            </a:pPr>
            <a:r>
              <a:rPr lang="en-US" sz="1600" dirty="0"/>
              <a:t>    public void paint(Graphics g) {      </a:t>
            </a:r>
          </a:p>
          <a:p>
            <a:pPr marL="0" indent="0">
              <a:spcBef>
                <a:spcPts val="0"/>
              </a:spcBef>
              <a:buNone/>
            </a:pPr>
            <a:r>
              <a:rPr lang="en-US" sz="1600" dirty="0"/>
              <a:t>        Toolkit t=</a:t>
            </a:r>
            <a:r>
              <a:rPr lang="en-US" sz="1600" dirty="0" err="1"/>
              <a:t>Toolkit.getDefaultToolkit</a:t>
            </a:r>
            <a:r>
              <a:rPr lang="en-US" sz="1600" dirty="0"/>
              <a:t>();  </a:t>
            </a:r>
          </a:p>
          <a:p>
            <a:pPr marL="0" indent="0">
              <a:spcBef>
                <a:spcPts val="0"/>
              </a:spcBef>
              <a:buNone/>
            </a:pPr>
            <a:r>
              <a:rPr lang="en-US" sz="1600" dirty="0"/>
              <a:t>        Image </a:t>
            </a:r>
            <a:r>
              <a:rPr lang="en-US" sz="1600" dirty="0" err="1"/>
              <a:t>i</a:t>
            </a:r>
            <a:r>
              <a:rPr lang="en-US" sz="1600" dirty="0"/>
              <a:t>=</a:t>
            </a:r>
            <a:r>
              <a:rPr lang="en-US" sz="1600" dirty="0" err="1"/>
              <a:t>t.getImage</a:t>
            </a:r>
            <a:r>
              <a:rPr lang="en-US" sz="1600" dirty="0"/>
              <a:t>("p3.gif");  </a:t>
            </a:r>
          </a:p>
          <a:p>
            <a:pPr marL="0" indent="0">
              <a:spcBef>
                <a:spcPts val="0"/>
              </a:spcBef>
              <a:buNone/>
            </a:pPr>
            <a:r>
              <a:rPr lang="en-US" sz="1600" dirty="0"/>
              <a:t>        </a:t>
            </a:r>
            <a:r>
              <a:rPr lang="en-US" sz="1600" dirty="0" err="1"/>
              <a:t>g.drawImage</a:t>
            </a:r>
            <a:r>
              <a:rPr lang="en-US" sz="1600" dirty="0"/>
              <a:t>(</a:t>
            </a:r>
            <a:r>
              <a:rPr lang="en-US" sz="1600" dirty="0" err="1"/>
              <a:t>i</a:t>
            </a:r>
            <a:r>
              <a:rPr lang="en-US" sz="1600" dirty="0"/>
              <a:t>, 120,100,this);  </a:t>
            </a:r>
          </a:p>
          <a:p>
            <a:pPr marL="0" indent="0">
              <a:spcBef>
                <a:spcPts val="0"/>
              </a:spcBef>
              <a:buNone/>
            </a:pPr>
            <a:r>
              <a:rPr lang="en-US" sz="1600" dirty="0"/>
              <a:t>    }  </a:t>
            </a:r>
          </a:p>
          <a:p>
            <a:pPr marL="0" indent="0">
              <a:spcBef>
                <a:spcPts val="0"/>
              </a:spcBef>
              <a:buNone/>
            </a:pPr>
            <a:r>
              <a:rPr lang="en-US" sz="1600" dirty="0"/>
              <a:t>    public static void main(String[] </a:t>
            </a:r>
            <a:r>
              <a:rPr lang="en-US" sz="1600" dirty="0" err="1"/>
              <a:t>args</a:t>
            </a:r>
            <a:r>
              <a:rPr lang="en-US" sz="1600" dirty="0"/>
              <a:t>) {  </a:t>
            </a:r>
          </a:p>
          <a:p>
            <a:pPr marL="0" indent="0">
              <a:spcBef>
                <a:spcPts val="0"/>
              </a:spcBef>
              <a:buNone/>
            </a:pPr>
            <a:r>
              <a:rPr lang="en-US" sz="1600" dirty="0"/>
              <a:t>        </a:t>
            </a:r>
            <a:r>
              <a:rPr lang="en-US" sz="1600" dirty="0" err="1"/>
              <a:t>MyCanvas</a:t>
            </a:r>
            <a:r>
              <a:rPr lang="en-US" sz="1600" dirty="0"/>
              <a:t> m=new </a:t>
            </a:r>
            <a:r>
              <a:rPr lang="en-US" sz="1600" dirty="0" err="1"/>
              <a:t>MyCanvas</a:t>
            </a:r>
            <a:r>
              <a:rPr lang="en-US" sz="1600" dirty="0"/>
              <a:t>();  </a:t>
            </a:r>
          </a:p>
          <a:p>
            <a:pPr marL="0" indent="0">
              <a:spcBef>
                <a:spcPts val="0"/>
              </a:spcBef>
              <a:buNone/>
            </a:pPr>
            <a:r>
              <a:rPr lang="en-US" sz="1600" dirty="0"/>
              <a:t>        </a:t>
            </a:r>
            <a:r>
              <a:rPr lang="en-US" sz="1600" dirty="0" err="1"/>
              <a:t>JFrame</a:t>
            </a:r>
            <a:r>
              <a:rPr lang="en-US" sz="1600" dirty="0"/>
              <a:t> f=new </a:t>
            </a:r>
            <a:r>
              <a:rPr lang="en-US" sz="1600" dirty="0" err="1"/>
              <a:t>JFrame</a:t>
            </a:r>
            <a:r>
              <a:rPr lang="en-US" sz="1600" dirty="0"/>
              <a:t>();  </a:t>
            </a:r>
          </a:p>
          <a:p>
            <a:pPr marL="0" indent="0">
              <a:spcBef>
                <a:spcPts val="0"/>
              </a:spcBef>
              <a:buNone/>
            </a:pPr>
            <a:r>
              <a:rPr lang="en-US" sz="1600" dirty="0"/>
              <a:t>         </a:t>
            </a:r>
            <a:r>
              <a:rPr lang="en-US" sz="1600" dirty="0" err="1"/>
              <a:t>f.add</a:t>
            </a:r>
            <a:r>
              <a:rPr lang="en-US" sz="1600" dirty="0"/>
              <a:t>(m);  </a:t>
            </a:r>
          </a:p>
          <a:p>
            <a:pPr marL="0" indent="0">
              <a:spcBef>
                <a:spcPts val="0"/>
              </a:spcBef>
              <a:buNone/>
            </a:pPr>
            <a:r>
              <a:rPr lang="en-US" sz="1600" dirty="0"/>
              <a:t>         </a:t>
            </a:r>
            <a:r>
              <a:rPr lang="en-US" sz="1600" dirty="0" err="1"/>
              <a:t>f.setSize</a:t>
            </a:r>
            <a:r>
              <a:rPr lang="en-US" sz="1600" dirty="0"/>
              <a:t>(400,400);  </a:t>
            </a:r>
          </a:p>
          <a:p>
            <a:pPr marL="0" indent="0">
              <a:spcBef>
                <a:spcPts val="0"/>
              </a:spcBef>
              <a:buNone/>
            </a:pPr>
            <a:r>
              <a:rPr lang="en-US" sz="1600" dirty="0"/>
              <a:t>         </a:t>
            </a:r>
            <a:r>
              <a:rPr lang="en-US" sz="1600" dirty="0" err="1"/>
              <a:t>f.setVisible</a:t>
            </a:r>
            <a:r>
              <a:rPr lang="en-US" sz="1600" dirty="0"/>
              <a:t>(true);  </a:t>
            </a:r>
          </a:p>
          <a:p>
            <a:pPr marL="0" indent="0">
              <a:spcBef>
                <a:spcPts val="0"/>
              </a:spcBef>
              <a:buNone/>
            </a:pPr>
            <a:r>
              <a:rPr lang="en-US" sz="1600" dirty="0"/>
              <a:t>    }       </a:t>
            </a:r>
          </a:p>
          <a:p>
            <a:pPr marL="0" indent="0">
              <a:spcBef>
                <a:spcPts val="0"/>
              </a:spcBef>
              <a:buNone/>
            </a:pPr>
            <a:r>
              <a:rPr lang="en-US" sz="1600" dirty="0"/>
              <a:t>} </a:t>
            </a:r>
          </a:p>
        </p:txBody>
      </p:sp>
      <p:cxnSp>
        <p:nvCxnSpPr>
          <p:cNvPr id="4" name="Straight Connector 3">
            <a:extLst>
              <a:ext uri="{FF2B5EF4-FFF2-40B4-BE49-F238E27FC236}">
                <a16:creationId xmlns:a16="http://schemas.microsoft.com/office/drawing/2014/main" id="{0D31FAC2-CD93-A08D-BB61-3BFE7E9219FB}"/>
              </a:ext>
            </a:extLst>
          </p:cNvPr>
          <p:cNvCxnSpPr/>
          <p:nvPr/>
        </p:nvCxnSpPr>
        <p:spPr bwMode="auto">
          <a:xfrm>
            <a:off x="4419600" y="914069"/>
            <a:ext cx="0" cy="3862864"/>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pic>
        <p:nvPicPr>
          <p:cNvPr id="7" name="Picture 6" descr="A computer screen with a red circle&#10;&#10;Description automatically generated">
            <a:extLst>
              <a:ext uri="{FF2B5EF4-FFF2-40B4-BE49-F238E27FC236}">
                <a16:creationId xmlns:a16="http://schemas.microsoft.com/office/drawing/2014/main" id="{0773B49C-3A0A-80A9-41DC-256DA27F6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32812"/>
            <a:ext cx="3429000" cy="2316278"/>
          </a:xfrm>
          <a:prstGeom prst="rect">
            <a:avLst/>
          </a:prstGeom>
        </p:spPr>
      </p:pic>
      <p:sp>
        <p:nvSpPr>
          <p:cNvPr id="10" name="TextBox 9">
            <a:extLst>
              <a:ext uri="{FF2B5EF4-FFF2-40B4-BE49-F238E27FC236}">
                <a16:creationId xmlns:a16="http://schemas.microsoft.com/office/drawing/2014/main" id="{4C87BD6F-1B06-A7C7-4400-9F62F07B63D9}"/>
              </a:ext>
            </a:extLst>
          </p:cNvPr>
          <p:cNvSpPr txBox="1"/>
          <p:nvPr/>
        </p:nvSpPr>
        <p:spPr>
          <a:xfrm>
            <a:off x="4953001" y="4672091"/>
            <a:ext cx="4114792" cy="276999"/>
          </a:xfrm>
          <a:prstGeom prst="rect">
            <a:avLst/>
          </a:prstGeom>
          <a:noFill/>
        </p:spPr>
        <p:txBody>
          <a:bodyPr wrap="square">
            <a:spAutoFit/>
          </a:bodyPr>
          <a:lstStyle/>
          <a:p>
            <a:pPr algn="r"/>
            <a:r>
              <a:rPr lang="en-US" sz="1200" dirty="0"/>
              <a:t>//https://www.javatpoint.com/Displaying-image-in-swing</a:t>
            </a:r>
          </a:p>
        </p:txBody>
      </p:sp>
    </p:spTree>
    <p:extLst>
      <p:ext uri="{BB962C8B-B14F-4D97-AF65-F5344CB8AC3E}">
        <p14:creationId xmlns:p14="http://schemas.microsoft.com/office/powerpoint/2010/main" val="2364804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1134021" y="2187029"/>
            <a:ext cx="5896450" cy="769441"/>
          </a:xfrm>
          <a:prstGeom prst="rect">
            <a:avLst/>
          </a:prstGeom>
          <a:noFill/>
        </p:spPr>
        <p:txBody>
          <a:bodyPr wrap="square" rtlCol="0">
            <a:spAutoFit/>
          </a:bodyPr>
          <a:lstStyle/>
          <a:p>
            <a:r>
              <a:rPr lang="en-US" sz="4400" dirty="0">
                <a:solidFill>
                  <a:srgbClr val="0070C0"/>
                </a:solidFill>
              </a:rPr>
              <a:t>Edit Menu for Notepad</a:t>
            </a:r>
          </a:p>
        </p:txBody>
      </p:sp>
    </p:spTree>
    <p:extLst>
      <p:ext uri="{BB962C8B-B14F-4D97-AF65-F5344CB8AC3E}">
        <p14:creationId xmlns:p14="http://schemas.microsoft.com/office/powerpoint/2010/main" val="2659879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Creating Edit Menu for Notepad (1/3)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971550"/>
            <a:ext cx="6804023" cy="3456385"/>
          </a:xfrm>
        </p:spPr>
        <p:txBody>
          <a:bodyPr/>
          <a:lstStyle/>
          <a:p>
            <a:pPr marL="0" indent="0">
              <a:spcBef>
                <a:spcPts val="0"/>
              </a:spcBef>
              <a:buNone/>
            </a:pPr>
            <a:r>
              <a:rPr lang="en-US" sz="1400" dirty="0"/>
              <a:t>import </a:t>
            </a:r>
            <a:r>
              <a:rPr lang="en-US" sz="1400" dirty="0" err="1"/>
              <a:t>javax.swing</a:t>
            </a:r>
            <a:r>
              <a:rPr lang="en-US" sz="1400" dirty="0"/>
              <a:t>.*;  </a:t>
            </a:r>
          </a:p>
          <a:p>
            <a:pPr marL="0" indent="0">
              <a:spcBef>
                <a:spcPts val="0"/>
              </a:spcBef>
              <a:buNone/>
            </a:pPr>
            <a:r>
              <a:rPr lang="en-US" sz="1400" dirty="0"/>
              <a:t>    import </a:t>
            </a:r>
            <a:r>
              <a:rPr lang="en-US" sz="1400" dirty="0" err="1"/>
              <a:t>java.awt.event</a:t>
            </a:r>
            <a:r>
              <a:rPr lang="en-US" sz="1400" dirty="0"/>
              <a:t>.*;  </a:t>
            </a:r>
          </a:p>
          <a:p>
            <a:pPr marL="0" indent="0">
              <a:spcBef>
                <a:spcPts val="0"/>
              </a:spcBef>
              <a:buNone/>
            </a:pPr>
            <a:r>
              <a:rPr lang="en-US" sz="1400" dirty="0"/>
              <a:t>      </a:t>
            </a:r>
          </a:p>
          <a:p>
            <a:pPr marL="0" indent="0">
              <a:spcBef>
                <a:spcPts val="0"/>
              </a:spcBef>
              <a:buNone/>
            </a:pPr>
            <a:r>
              <a:rPr lang="en-US" sz="1400" dirty="0"/>
              <a:t>    public class Notepad implements ActionListener{  </a:t>
            </a:r>
          </a:p>
          <a:p>
            <a:pPr marL="0" indent="0">
              <a:spcBef>
                <a:spcPts val="0"/>
              </a:spcBef>
              <a:buNone/>
            </a:pPr>
            <a:r>
              <a:rPr lang="en-US" sz="1400" dirty="0"/>
              <a:t>    </a:t>
            </a:r>
            <a:r>
              <a:rPr lang="en-US" sz="1400" dirty="0" err="1"/>
              <a:t>JFrame</a:t>
            </a:r>
            <a:r>
              <a:rPr lang="en-US" sz="1400" dirty="0"/>
              <a:t> f;  </a:t>
            </a:r>
          </a:p>
          <a:p>
            <a:pPr marL="0" indent="0">
              <a:spcBef>
                <a:spcPts val="0"/>
              </a:spcBef>
              <a:buNone/>
            </a:pPr>
            <a:r>
              <a:rPr lang="en-US" sz="1400" dirty="0"/>
              <a:t>    </a:t>
            </a:r>
            <a:r>
              <a:rPr lang="en-US" sz="1400" dirty="0" err="1"/>
              <a:t>JMenuBar</a:t>
            </a:r>
            <a:r>
              <a:rPr lang="en-US" sz="1400" dirty="0"/>
              <a:t> mb;  </a:t>
            </a:r>
          </a:p>
          <a:p>
            <a:pPr marL="0" indent="0">
              <a:spcBef>
                <a:spcPts val="0"/>
              </a:spcBef>
              <a:buNone/>
            </a:pPr>
            <a:r>
              <a:rPr lang="en-US" sz="1400" dirty="0"/>
              <a:t>    </a:t>
            </a:r>
            <a:r>
              <a:rPr lang="en-US" sz="1400" dirty="0" err="1"/>
              <a:t>JMenu</a:t>
            </a:r>
            <a:r>
              <a:rPr lang="en-US" sz="1400" dirty="0"/>
              <a:t> </a:t>
            </a:r>
            <a:r>
              <a:rPr lang="en-US" sz="1400" dirty="0" err="1"/>
              <a:t>file,edit,help</a:t>
            </a:r>
            <a:r>
              <a:rPr lang="en-US" sz="1400" dirty="0"/>
              <a:t>;  </a:t>
            </a:r>
          </a:p>
          <a:p>
            <a:pPr marL="0" indent="0">
              <a:spcBef>
                <a:spcPts val="0"/>
              </a:spcBef>
              <a:buNone/>
            </a:pPr>
            <a:r>
              <a:rPr lang="en-US" sz="1400" dirty="0"/>
              <a:t>    </a:t>
            </a:r>
            <a:r>
              <a:rPr lang="en-US" sz="1400" dirty="0" err="1"/>
              <a:t>JMenuItem</a:t>
            </a:r>
            <a:r>
              <a:rPr lang="en-US" sz="1400" dirty="0"/>
              <a:t> </a:t>
            </a:r>
            <a:r>
              <a:rPr lang="en-US" sz="1400" dirty="0" err="1"/>
              <a:t>cut,copy,paste,selectAll</a:t>
            </a:r>
            <a:r>
              <a:rPr lang="en-US" sz="1400" dirty="0"/>
              <a:t>;  </a:t>
            </a:r>
          </a:p>
          <a:p>
            <a:pPr marL="0" indent="0">
              <a:spcBef>
                <a:spcPts val="0"/>
              </a:spcBef>
              <a:buNone/>
            </a:pPr>
            <a:r>
              <a:rPr lang="en-US" sz="1400" dirty="0"/>
              <a:t>    </a:t>
            </a:r>
            <a:r>
              <a:rPr lang="en-US" sz="1400" dirty="0" err="1"/>
              <a:t>JTextArea</a:t>
            </a:r>
            <a:r>
              <a:rPr lang="en-US" sz="1400" dirty="0"/>
              <a:t> ta;  </a:t>
            </a:r>
          </a:p>
          <a:p>
            <a:pPr marL="0" indent="0">
              <a:spcBef>
                <a:spcPts val="0"/>
              </a:spcBef>
              <a:buNone/>
            </a:pPr>
            <a:r>
              <a:rPr lang="en-US" sz="1400" dirty="0"/>
              <a:t>          </a:t>
            </a:r>
          </a:p>
          <a:p>
            <a:pPr marL="0" indent="0">
              <a:spcBef>
                <a:spcPts val="0"/>
              </a:spcBef>
              <a:buNone/>
            </a:pPr>
            <a:r>
              <a:rPr lang="en-US" sz="1400" dirty="0"/>
              <a:t>    Notepad(){  </a:t>
            </a:r>
          </a:p>
          <a:p>
            <a:pPr marL="0" indent="0">
              <a:spcBef>
                <a:spcPts val="0"/>
              </a:spcBef>
              <a:buNone/>
            </a:pPr>
            <a:r>
              <a:rPr lang="en-US" sz="1400" dirty="0"/>
              <a:t>    f=new </a:t>
            </a:r>
            <a:r>
              <a:rPr lang="en-US" sz="1400" dirty="0" err="1"/>
              <a:t>JFrame</a:t>
            </a:r>
            <a:r>
              <a:rPr lang="en-US" sz="1400" dirty="0"/>
              <a:t>();  </a:t>
            </a:r>
          </a:p>
          <a:p>
            <a:pPr marL="0" indent="0">
              <a:spcBef>
                <a:spcPts val="0"/>
              </a:spcBef>
              <a:buNone/>
            </a:pPr>
            <a:r>
              <a:rPr lang="en-US" sz="1400" dirty="0"/>
              <a:t>      </a:t>
            </a:r>
          </a:p>
          <a:p>
            <a:pPr marL="0" indent="0">
              <a:spcBef>
                <a:spcPts val="0"/>
              </a:spcBef>
              <a:buNone/>
            </a:pPr>
            <a:r>
              <a:rPr lang="en-US" sz="1400" dirty="0"/>
              <a:t>    cut=new </a:t>
            </a:r>
            <a:r>
              <a:rPr lang="en-US" sz="1400" dirty="0" err="1"/>
              <a:t>JMenuItem</a:t>
            </a:r>
            <a:r>
              <a:rPr lang="en-US" sz="1400" dirty="0"/>
              <a:t>("cut");  </a:t>
            </a:r>
          </a:p>
          <a:p>
            <a:pPr marL="0" indent="0">
              <a:spcBef>
                <a:spcPts val="0"/>
              </a:spcBef>
              <a:buNone/>
            </a:pPr>
            <a:r>
              <a:rPr lang="en-US" sz="1400" dirty="0"/>
              <a:t>    copy=new </a:t>
            </a:r>
            <a:r>
              <a:rPr lang="en-US" sz="1400" dirty="0" err="1"/>
              <a:t>JMenuItem</a:t>
            </a:r>
            <a:r>
              <a:rPr lang="en-US" sz="1400" dirty="0"/>
              <a:t>("copy");  </a:t>
            </a:r>
          </a:p>
          <a:p>
            <a:pPr marL="0" indent="0">
              <a:spcBef>
                <a:spcPts val="0"/>
              </a:spcBef>
              <a:buNone/>
            </a:pPr>
            <a:r>
              <a:rPr lang="en-US" sz="1400" dirty="0"/>
              <a:t>    paste=new </a:t>
            </a:r>
            <a:r>
              <a:rPr lang="en-US" sz="1400" dirty="0" err="1"/>
              <a:t>JMenuItem</a:t>
            </a:r>
            <a:r>
              <a:rPr lang="en-US" sz="1400" dirty="0"/>
              <a:t>("paste");  </a:t>
            </a:r>
          </a:p>
          <a:p>
            <a:pPr marL="0" indent="0">
              <a:spcBef>
                <a:spcPts val="0"/>
              </a:spcBef>
              <a:buNone/>
            </a:pPr>
            <a:r>
              <a:rPr lang="en-US" sz="1400" dirty="0"/>
              <a:t>    </a:t>
            </a:r>
            <a:r>
              <a:rPr lang="en-US" sz="1400" dirty="0" err="1"/>
              <a:t>selectAll</a:t>
            </a:r>
            <a:r>
              <a:rPr lang="en-US" sz="1400" dirty="0"/>
              <a:t>=new </a:t>
            </a:r>
            <a:r>
              <a:rPr lang="en-US" sz="1400" dirty="0" err="1"/>
              <a:t>JMenuItem</a:t>
            </a:r>
            <a:r>
              <a:rPr lang="en-US" sz="1400" dirty="0"/>
              <a:t>("</a:t>
            </a:r>
            <a:r>
              <a:rPr lang="en-US" sz="1400" dirty="0" err="1"/>
              <a:t>selectAll</a:t>
            </a:r>
            <a:r>
              <a:rPr lang="en-US" sz="1400" dirty="0"/>
              <a:t>");  </a:t>
            </a:r>
          </a:p>
          <a:p>
            <a:pPr marL="0" indent="0">
              <a:spcBef>
                <a:spcPts val="0"/>
              </a:spcBef>
              <a:buNone/>
            </a:pPr>
            <a:r>
              <a:rPr lang="en-US" sz="1400" dirty="0"/>
              <a:t>      </a:t>
            </a:r>
          </a:p>
        </p:txBody>
      </p:sp>
      <p:sp>
        <p:nvSpPr>
          <p:cNvPr id="5" name="Arrow: Down 4">
            <a:extLst>
              <a:ext uri="{FF2B5EF4-FFF2-40B4-BE49-F238E27FC236}">
                <a16:creationId xmlns:a16="http://schemas.microsoft.com/office/drawing/2014/main" id="{046A5E41-2747-A387-3774-B49FF1AB9957}"/>
              </a:ext>
            </a:extLst>
          </p:cNvPr>
          <p:cNvSpPr/>
          <p:nvPr/>
        </p:nvSpPr>
        <p:spPr bwMode="auto">
          <a:xfrm>
            <a:off x="4953000" y="4343507"/>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78945D08-1A45-3698-F7BB-F3684A4728D1}"/>
              </a:ext>
            </a:extLst>
          </p:cNvPr>
          <p:cNvSpPr txBox="1"/>
          <p:nvPr/>
        </p:nvSpPr>
        <p:spPr>
          <a:xfrm>
            <a:off x="5486400" y="4580751"/>
            <a:ext cx="3505200" cy="276999"/>
          </a:xfrm>
          <a:prstGeom prst="rect">
            <a:avLst/>
          </a:prstGeom>
          <a:noFill/>
        </p:spPr>
        <p:txBody>
          <a:bodyPr wrap="square">
            <a:spAutoFit/>
          </a:bodyPr>
          <a:lstStyle/>
          <a:p>
            <a:pPr algn="r"/>
            <a:r>
              <a:rPr lang="en-US" sz="1200" dirty="0"/>
              <a:t>https://www.javatpoint.com/creating-edit-menu</a:t>
            </a:r>
          </a:p>
        </p:txBody>
      </p:sp>
    </p:spTree>
    <p:extLst>
      <p:ext uri="{BB962C8B-B14F-4D97-AF65-F5344CB8AC3E}">
        <p14:creationId xmlns:p14="http://schemas.microsoft.com/office/powerpoint/2010/main" val="342937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Creating Edit Menu for Notepad (2/3)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765767"/>
            <a:ext cx="6804023" cy="3456385"/>
          </a:xfrm>
        </p:spPr>
        <p:txBody>
          <a:bodyPr/>
          <a:lstStyle/>
          <a:p>
            <a:pPr marL="0" indent="0">
              <a:spcBef>
                <a:spcPts val="0"/>
              </a:spcBef>
              <a:buNone/>
            </a:pPr>
            <a:r>
              <a:rPr lang="en-US" sz="1400" dirty="0"/>
              <a:t>    </a:t>
            </a:r>
            <a:r>
              <a:rPr lang="en-US" sz="1400" dirty="0" err="1"/>
              <a:t>cut.addActionListener</a:t>
            </a:r>
            <a:r>
              <a:rPr lang="en-US" sz="1400" dirty="0"/>
              <a:t>(this);  </a:t>
            </a:r>
          </a:p>
          <a:p>
            <a:pPr marL="0" indent="0">
              <a:spcBef>
                <a:spcPts val="0"/>
              </a:spcBef>
              <a:buNone/>
            </a:pPr>
            <a:r>
              <a:rPr lang="en-US" sz="1400" dirty="0"/>
              <a:t>    </a:t>
            </a:r>
            <a:r>
              <a:rPr lang="en-US" sz="1400" dirty="0" err="1"/>
              <a:t>copy.addActionListener</a:t>
            </a:r>
            <a:r>
              <a:rPr lang="en-US" sz="1400" dirty="0"/>
              <a:t>(this);  </a:t>
            </a:r>
          </a:p>
          <a:p>
            <a:pPr marL="0" indent="0">
              <a:spcBef>
                <a:spcPts val="0"/>
              </a:spcBef>
              <a:buNone/>
            </a:pPr>
            <a:r>
              <a:rPr lang="en-US" sz="1400" dirty="0"/>
              <a:t>    </a:t>
            </a:r>
            <a:r>
              <a:rPr lang="en-US" sz="1400" dirty="0" err="1"/>
              <a:t>paste.addActionListener</a:t>
            </a:r>
            <a:r>
              <a:rPr lang="en-US" sz="1400" dirty="0"/>
              <a:t>(this);  </a:t>
            </a:r>
          </a:p>
          <a:p>
            <a:pPr marL="0" indent="0">
              <a:spcBef>
                <a:spcPts val="0"/>
              </a:spcBef>
              <a:buNone/>
            </a:pPr>
            <a:r>
              <a:rPr lang="en-US" sz="1400" dirty="0"/>
              <a:t>    </a:t>
            </a:r>
            <a:r>
              <a:rPr lang="en-US" sz="1400" dirty="0" err="1"/>
              <a:t>selectAll.addActionListener</a:t>
            </a:r>
            <a:r>
              <a:rPr lang="en-US" sz="1400" dirty="0"/>
              <a:t>(this);  </a:t>
            </a:r>
          </a:p>
          <a:p>
            <a:pPr marL="0" indent="0">
              <a:spcBef>
                <a:spcPts val="0"/>
              </a:spcBef>
              <a:buNone/>
            </a:pPr>
            <a:r>
              <a:rPr lang="en-US" sz="1400" dirty="0"/>
              <a:t>      </a:t>
            </a:r>
          </a:p>
          <a:p>
            <a:pPr marL="0" indent="0">
              <a:spcBef>
                <a:spcPts val="0"/>
              </a:spcBef>
              <a:buNone/>
            </a:pPr>
            <a:r>
              <a:rPr lang="en-US" sz="1400" dirty="0"/>
              <a:t>    mb=new </a:t>
            </a:r>
            <a:r>
              <a:rPr lang="en-US" sz="1400" dirty="0" err="1"/>
              <a:t>JMenuBar</a:t>
            </a:r>
            <a:r>
              <a:rPr lang="en-US" sz="1400" dirty="0"/>
              <a:t>();  </a:t>
            </a:r>
          </a:p>
          <a:p>
            <a:pPr marL="0" indent="0">
              <a:spcBef>
                <a:spcPts val="0"/>
              </a:spcBef>
              <a:buNone/>
            </a:pPr>
            <a:r>
              <a:rPr lang="en-US" sz="1400" dirty="0"/>
              <a:t>    </a:t>
            </a:r>
            <a:r>
              <a:rPr lang="en-US" sz="1400" dirty="0" err="1"/>
              <a:t>mb.setBounds</a:t>
            </a:r>
            <a:r>
              <a:rPr lang="en-US" sz="1400" dirty="0"/>
              <a:t>(5,5,400,40);  </a:t>
            </a:r>
          </a:p>
          <a:p>
            <a:pPr marL="0" indent="0">
              <a:spcBef>
                <a:spcPts val="0"/>
              </a:spcBef>
              <a:buNone/>
            </a:pPr>
            <a:r>
              <a:rPr lang="en-US" sz="1400" dirty="0"/>
              <a:t>      </a:t>
            </a:r>
          </a:p>
          <a:p>
            <a:pPr marL="0" indent="0">
              <a:spcBef>
                <a:spcPts val="0"/>
              </a:spcBef>
              <a:buNone/>
            </a:pPr>
            <a:r>
              <a:rPr lang="en-US" sz="1400" dirty="0"/>
              <a:t>    file=new </a:t>
            </a:r>
            <a:r>
              <a:rPr lang="en-US" sz="1400" dirty="0" err="1"/>
              <a:t>JMenu</a:t>
            </a:r>
            <a:r>
              <a:rPr lang="en-US" sz="1400" dirty="0"/>
              <a:t>("File");  </a:t>
            </a:r>
          </a:p>
          <a:p>
            <a:pPr marL="0" indent="0">
              <a:spcBef>
                <a:spcPts val="0"/>
              </a:spcBef>
              <a:buNone/>
            </a:pPr>
            <a:r>
              <a:rPr lang="en-US" sz="1400" dirty="0"/>
              <a:t>    edit=new </a:t>
            </a:r>
            <a:r>
              <a:rPr lang="en-US" sz="1400" dirty="0" err="1"/>
              <a:t>JMenu</a:t>
            </a:r>
            <a:r>
              <a:rPr lang="en-US" sz="1400" dirty="0"/>
              <a:t>("Edit");  </a:t>
            </a:r>
          </a:p>
          <a:p>
            <a:pPr marL="0" indent="0">
              <a:spcBef>
                <a:spcPts val="0"/>
              </a:spcBef>
              <a:buNone/>
            </a:pPr>
            <a:r>
              <a:rPr lang="en-US" sz="1400" dirty="0"/>
              <a:t>    help=new </a:t>
            </a:r>
            <a:r>
              <a:rPr lang="en-US" sz="1400" dirty="0" err="1"/>
              <a:t>JMenu</a:t>
            </a:r>
            <a:r>
              <a:rPr lang="en-US" sz="1400" dirty="0"/>
              <a:t>("Help");  </a:t>
            </a:r>
          </a:p>
          <a:p>
            <a:pPr marL="0" indent="0">
              <a:spcBef>
                <a:spcPts val="0"/>
              </a:spcBef>
              <a:buNone/>
            </a:pPr>
            <a:r>
              <a:rPr lang="en-US" sz="1400" dirty="0"/>
              <a:t>      </a:t>
            </a:r>
          </a:p>
          <a:p>
            <a:pPr marL="0" indent="0">
              <a:spcBef>
                <a:spcPts val="0"/>
              </a:spcBef>
              <a:buNone/>
            </a:pPr>
            <a:r>
              <a:rPr lang="en-US" sz="1400" dirty="0"/>
              <a:t>    </a:t>
            </a:r>
            <a:r>
              <a:rPr lang="en-US" sz="1400" dirty="0" err="1"/>
              <a:t>edit.add</a:t>
            </a:r>
            <a:r>
              <a:rPr lang="en-US" sz="1400" dirty="0"/>
              <a:t>(cut);</a:t>
            </a:r>
            <a:r>
              <a:rPr lang="en-US" sz="1400" dirty="0" err="1"/>
              <a:t>edit.add</a:t>
            </a:r>
            <a:r>
              <a:rPr lang="en-US" sz="1400" dirty="0"/>
              <a:t>(copy);</a:t>
            </a:r>
            <a:r>
              <a:rPr lang="en-US" sz="1400" dirty="0" err="1"/>
              <a:t>edit.add</a:t>
            </a:r>
            <a:r>
              <a:rPr lang="en-US" sz="1400" dirty="0"/>
              <a:t>(paste);</a:t>
            </a:r>
            <a:r>
              <a:rPr lang="en-US" sz="1400" dirty="0" err="1"/>
              <a:t>edit.add</a:t>
            </a:r>
            <a:r>
              <a:rPr lang="en-US" sz="1400" dirty="0"/>
              <a:t>(</a:t>
            </a:r>
            <a:r>
              <a:rPr lang="en-US" sz="1400" dirty="0" err="1"/>
              <a:t>selectAll</a:t>
            </a:r>
            <a:r>
              <a:rPr lang="en-US" sz="1400" dirty="0"/>
              <a:t>);  </a:t>
            </a:r>
          </a:p>
          <a:p>
            <a:pPr marL="0" indent="0">
              <a:spcBef>
                <a:spcPts val="0"/>
              </a:spcBef>
              <a:buNone/>
            </a:pPr>
            <a:r>
              <a:rPr lang="en-US" sz="1400" dirty="0"/>
              <a:t>      </a:t>
            </a:r>
          </a:p>
          <a:p>
            <a:pPr marL="0" indent="0">
              <a:spcBef>
                <a:spcPts val="0"/>
              </a:spcBef>
              <a:buNone/>
            </a:pPr>
            <a:r>
              <a:rPr lang="en-US" sz="1400" dirty="0"/>
              <a:t>      </a:t>
            </a:r>
          </a:p>
          <a:p>
            <a:pPr marL="0" indent="0">
              <a:spcBef>
                <a:spcPts val="0"/>
              </a:spcBef>
              <a:buNone/>
            </a:pPr>
            <a:r>
              <a:rPr lang="en-US" sz="1400" dirty="0"/>
              <a:t>    </a:t>
            </a:r>
            <a:r>
              <a:rPr lang="en-US" sz="1400" dirty="0" err="1"/>
              <a:t>mb.add</a:t>
            </a:r>
            <a:r>
              <a:rPr lang="en-US" sz="1400" dirty="0"/>
              <a:t>(file);</a:t>
            </a:r>
            <a:r>
              <a:rPr lang="en-US" sz="1400" dirty="0" err="1"/>
              <a:t>mb.add</a:t>
            </a:r>
            <a:r>
              <a:rPr lang="en-US" sz="1400" dirty="0"/>
              <a:t>(edit);</a:t>
            </a:r>
            <a:r>
              <a:rPr lang="en-US" sz="1400" dirty="0" err="1"/>
              <a:t>mb.add</a:t>
            </a:r>
            <a:r>
              <a:rPr lang="en-US" sz="1400" dirty="0"/>
              <a:t>(help);  </a:t>
            </a:r>
          </a:p>
          <a:p>
            <a:pPr marL="0" indent="0">
              <a:spcBef>
                <a:spcPts val="0"/>
              </a:spcBef>
              <a:buNone/>
            </a:pPr>
            <a:r>
              <a:rPr lang="en-US" sz="1400" dirty="0"/>
              <a:t>      </a:t>
            </a:r>
          </a:p>
          <a:p>
            <a:pPr marL="0" indent="0">
              <a:spcBef>
                <a:spcPts val="0"/>
              </a:spcBef>
              <a:buNone/>
            </a:pPr>
            <a:r>
              <a:rPr lang="en-US" sz="1400" dirty="0"/>
              <a:t>    ta=new </a:t>
            </a:r>
            <a:r>
              <a:rPr lang="en-US" sz="1400" dirty="0" err="1"/>
              <a:t>JTextArea</a:t>
            </a:r>
            <a:r>
              <a:rPr lang="en-US" sz="1400" dirty="0"/>
              <a:t>();  </a:t>
            </a:r>
          </a:p>
          <a:p>
            <a:pPr marL="0" indent="0">
              <a:spcBef>
                <a:spcPts val="0"/>
              </a:spcBef>
              <a:buNone/>
            </a:pPr>
            <a:r>
              <a:rPr lang="en-US" sz="1400" dirty="0"/>
              <a:t>    </a:t>
            </a:r>
            <a:r>
              <a:rPr lang="en-US" sz="1400" dirty="0" err="1"/>
              <a:t>ta.setBounds</a:t>
            </a:r>
            <a:r>
              <a:rPr lang="en-US" sz="1400" dirty="0"/>
              <a:t>(5,30,460,460);  </a:t>
            </a:r>
          </a:p>
          <a:p>
            <a:pPr marL="0" indent="0">
              <a:spcBef>
                <a:spcPts val="0"/>
              </a:spcBef>
              <a:buNone/>
            </a:pPr>
            <a:r>
              <a:rPr lang="en-US" sz="1400" dirty="0"/>
              <a:t>      </a:t>
            </a:r>
          </a:p>
          <a:p>
            <a:pPr marL="0" indent="0">
              <a:spcBef>
                <a:spcPts val="0"/>
              </a:spcBef>
              <a:buNone/>
            </a:pPr>
            <a:endParaRPr lang="en-US" sz="1400" dirty="0"/>
          </a:p>
        </p:txBody>
      </p:sp>
      <p:sp>
        <p:nvSpPr>
          <p:cNvPr id="5" name="Arrow: Down 4">
            <a:extLst>
              <a:ext uri="{FF2B5EF4-FFF2-40B4-BE49-F238E27FC236}">
                <a16:creationId xmlns:a16="http://schemas.microsoft.com/office/drawing/2014/main" id="{046A5E41-2747-A387-3774-B49FF1AB9957}"/>
              </a:ext>
            </a:extLst>
          </p:cNvPr>
          <p:cNvSpPr/>
          <p:nvPr/>
        </p:nvSpPr>
        <p:spPr bwMode="auto">
          <a:xfrm>
            <a:off x="4755354" y="4342954"/>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 name="TextBox 3">
            <a:extLst>
              <a:ext uri="{FF2B5EF4-FFF2-40B4-BE49-F238E27FC236}">
                <a16:creationId xmlns:a16="http://schemas.microsoft.com/office/drawing/2014/main" id="{081E7CBF-86D7-638E-2072-40527A4EA851}"/>
              </a:ext>
            </a:extLst>
          </p:cNvPr>
          <p:cNvSpPr txBox="1"/>
          <p:nvPr/>
        </p:nvSpPr>
        <p:spPr>
          <a:xfrm>
            <a:off x="5486400" y="4580751"/>
            <a:ext cx="3505200" cy="276999"/>
          </a:xfrm>
          <a:prstGeom prst="rect">
            <a:avLst/>
          </a:prstGeom>
          <a:noFill/>
        </p:spPr>
        <p:txBody>
          <a:bodyPr wrap="square">
            <a:spAutoFit/>
          </a:bodyPr>
          <a:lstStyle/>
          <a:p>
            <a:pPr algn="r"/>
            <a:r>
              <a:rPr lang="en-US" sz="1200" dirty="0"/>
              <a:t>https://www.javatpoint.com/creating-edit-menu</a:t>
            </a:r>
          </a:p>
        </p:txBody>
      </p:sp>
    </p:spTree>
    <p:extLst>
      <p:ext uri="{BB962C8B-B14F-4D97-AF65-F5344CB8AC3E}">
        <p14:creationId xmlns:p14="http://schemas.microsoft.com/office/powerpoint/2010/main" val="2200523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Creating Edit Menu for Notepad (3/3)</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765767"/>
            <a:ext cx="6804023" cy="3456385"/>
          </a:xfrm>
        </p:spPr>
        <p:txBody>
          <a:bodyPr/>
          <a:lstStyle/>
          <a:p>
            <a:pPr marL="0" indent="0">
              <a:spcBef>
                <a:spcPts val="0"/>
              </a:spcBef>
              <a:buNone/>
            </a:pPr>
            <a:r>
              <a:rPr lang="en-US" sz="1400" dirty="0"/>
              <a:t>    </a:t>
            </a:r>
            <a:r>
              <a:rPr lang="en-US" sz="1400" dirty="0" err="1"/>
              <a:t>f.add</a:t>
            </a:r>
            <a:r>
              <a:rPr lang="en-US" sz="1400" dirty="0"/>
              <a:t>(mb);</a:t>
            </a:r>
            <a:r>
              <a:rPr lang="en-US" sz="1400" dirty="0" err="1"/>
              <a:t>f.add</a:t>
            </a:r>
            <a:r>
              <a:rPr lang="en-US" sz="1400" dirty="0"/>
              <a:t>(ta);  </a:t>
            </a:r>
          </a:p>
          <a:p>
            <a:pPr marL="0" indent="0">
              <a:spcBef>
                <a:spcPts val="0"/>
              </a:spcBef>
              <a:buNone/>
            </a:pPr>
            <a:r>
              <a:rPr lang="en-US" sz="1400" dirty="0"/>
              <a:t>    </a:t>
            </a:r>
            <a:r>
              <a:rPr lang="en-US" sz="1400" dirty="0" err="1"/>
              <a:t>f.setLayout</a:t>
            </a:r>
            <a:r>
              <a:rPr lang="en-US" sz="1400" dirty="0"/>
              <a:t>(null);  </a:t>
            </a:r>
          </a:p>
          <a:p>
            <a:pPr marL="0" indent="0">
              <a:spcBef>
                <a:spcPts val="0"/>
              </a:spcBef>
              <a:buNone/>
            </a:pPr>
            <a:r>
              <a:rPr lang="en-US" sz="1400" dirty="0"/>
              <a:t>    </a:t>
            </a:r>
            <a:r>
              <a:rPr lang="en-US" sz="1400" dirty="0" err="1"/>
              <a:t>f.setSize</a:t>
            </a:r>
            <a:r>
              <a:rPr lang="en-US" sz="1400" dirty="0"/>
              <a:t>(500,500);  </a:t>
            </a:r>
          </a:p>
          <a:p>
            <a:pPr marL="0" indent="0">
              <a:spcBef>
                <a:spcPts val="0"/>
              </a:spcBef>
              <a:buNone/>
            </a:pPr>
            <a:r>
              <a:rPr lang="en-US" sz="1400" dirty="0"/>
              <a:t>    </a:t>
            </a:r>
            <a:r>
              <a:rPr lang="en-US" sz="1400" dirty="0" err="1"/>
              <a:t>f.setVisible</a:t>
            </a:r>
            <a:r>
              <a:rPr lang="en-US" sz="1400" dirty="0"/>
              <a:t>(true);  </a:t>
            </a:r>
          </a:p>
          <a:p>
            <a:pPr marL="0" indent="0">
              <a:spcBef>
                <a:spcPts val="0"/>
              </a:spcBef>
              <a:buNone/>
            </a:pPr>
            <a:r>
              <a:rPr lang="en-US" sz="1400" dirty="0"/>
              <a:t>    }  </a:t>
            </a:r>
          </a:p>
          <a:p>
            <a:pPr marL="0" indent="0">
              <a:spcBef>
                <a:spcPts val="0"/>
              </a:spcBef>
              <a:buNone/>
            </a:pPr>
            <a:r>
              <a:rPr lang="en-US" sz="1400" dirty="0"/>
              <a:t>    public void </a:t>
            </a:r>
            <a:r>
              <a:rPr lang="en-US" sz="1400" dirty="0" err="1"/>
              <a:t>actionPerformed</a:t>
            </a:r>
            <a:r>
              <a:rPr lang="en-US" sz="1400" dirty="0"/>
              <a:t>(</a:t>
            </a:r>
            <a:r>
              <a:rPr lang="en-US" sz="1400" dirty="0" err="1"/>
              <a:t>ActionEvent</a:t>
            </a:r>
            <a:r>
              <a:rPr lang="en-US" sz="1400" dirty="0"/>
              <a:t> e) {  </a:t>
            </a:r>
          </a:p>
          <a:p>
            <a:pPr marL="0" indent="0">
              <a:spcBef>
                <a:spcPts val="0"/>
              </a:spcBef>
              <a:buNone/>
            </a:pPr>
            <a:r>
              <a:rPr lang="en-US" sz="1400" dirty="0"/>
              <a:t>    if(</a:t>
            </a:r>
            <a:r>
              <a:rPr lang="en-US" sz="1400" dirty="0" err="1"/>
              <a:t>e.getSource</a:t>
            </a:r>
            <a:r>
              <a:rPr lang="en-US" sz="1400" dirty="0"/>
              <a:t>()==cut)  </a:t>
            </a:r>
          </a:p>
          <a:p>
            <a:pPr marL="0" indent="0">
              <a:spcBef>
                <a:spcPts val="0"/>
              </a:spcBef>
              <a:buNone/>
            </a:pPr>
            <a:r>
              <a:rPr lang="en-US" sz="1400" dirty="0"/>
              <a:t>    </a:t>
            </a:r>
            <a:r>
              <a:rPr lang="en-US" sz="1400" dirty="0" err="1"/>
              <a:t>ta.cut</a:t>
            </a:r>
            <a:r>
              <a:rPr lang="en-US" sz="1400" dirty="0"/>
              <a:t>();  </a:t>
            </a:r>
          </a:p>
          <a:p>
            <a:pPr marL="0" indent="0">
              <a:spcBef>
                <a:spcPts val="0"/>
              </a:spcBef>
              <a:buNone/>
            </a:pPr>
            <a:r>
              <a:rPr lang="en-US" sz="1400" dirty="0"/>
              <a:t>    if(</a:t>
            </a:r>
            <a:r>
              <a:rPr lang="en-US" sz="1400" dirty="0" err="1"/>
              <a:t>e.getSource</a:t>
            </a:r>
            <a:r>
              <a:rPr lang="en-US" sz="1400" dirty="0"/>
              <a:t>()==paste)  </a:t>
            </a:r>
          </a:p>
          <a:p>
            <a:pPr marL="0" indent="0">
              <a:spcBef>
                <a:spcPts val="0"/>
              </a:spcBef>
              <a:buNone/>
            </a:pPr>
            <a:r>
              <a:rPr lang="en-US" sz="1400" dirty="0"/>
              <a:t>    </a:t>
            </a:r>
            <a:r>
              <a:rPr lang="en-US" sz="1400" dirty="0" err="1"/>
              <a:t>ta.paste</a:t>
            </a:r>
            <a:r>
              <a:rPr lang="en-US" sz="1400" dirty="0"/>
              <a:t>();  </a:t>
            </a:r>
          </a:p>
          <a:p>
            <a:pPr marL="0" indent="0">
              <a:spcBef>
                <a:spcPts val="0"/>
              </a:spcBef>
              <a:buNone/>
            </a:pPr>
            <a:r>
              <a:rPr lang="en-US" sz="1400" dirty="0"/>
              <a:t>    if(</a:t>
            </a:r>
            <a:r>
              <a:rPr lang="en-US" sz="1400" dirty="0" err="1"/>
              <a:t>e.getSource</a:t>
            </a:r>
            <a:r>
              <a:rPr lang="en-US" sz="1400" dirty="0"/>
              <a:t>()==copy)  </a:t>
            </a:r>
          </a:p>
          <a:p>
            <a:pPr marL="0" indent="0">
              <a:spcBef>
                <a:spcPts val="0"/>
              </a:spcBef>
              <a:buNone/>
            </a:pPr>
            <a:r>
              <a:rPr lang="en-US" sz="1400" dirty="0"/>
              <a:t>    </a:t>
            </a:r>
            <a:r>
              <a:rPr lang="en-US" sz="1400" dirty="0" err="1"/>
              <a:t>ta.copy</a:t>
            </a:r>
            <a:r>
              <a:rPr lang="en-US" sz="1400" dirty="0"/>
              <a:t>();  </a:t>
            </a:r>
          </a:p>
          <a:p>
            <a:pPr marL="0" indent="0">
              <a:spcBef>
                <a:spcPts val="0"/>
              </a:spcBef>
              <a:buNone/>
            </a:pPr>
            <a:r>
              <a:rPr lang="en-US" sz="1400" dirty="0"/>
              <a:t>    if(</a:t>
            </a:r>
            <a:r>
              <a:rPr lang="en-US" sz="1400" dirty="0" err="1"/>
              <a:t>e.getSource</a:t>
            </a:r>
            <a:r>
              <a:rPr lang="en-US" sz="1400" dirty="0"/>
              <a:t>()==</a:t>
            </a:r>
            <a:r>
              <a:rPr lang="en-US" sz="1400" dirty="0" err="1"/>
              <a:t>selectAll</a:t>
            </a:r>
            <a:r>
              <a:rPr lang="en-US" sz="1400" dirty="0"/>
              <a:t>)  </a:t>
            </a:r>
          </a:p>
          <a:p>
            <a:pPr marL="0" indent="0">
              <a:spcBef>
                <a:spcPts val="0"/>
              </a:spcBef>
              <a:buNone/>
            </a:pPr>
            <a:r>
              <a:rPr lang="en-US" sz="1400" dirty="0"/>
              <a:t>    </a:t>
            </a:r>
            <a:r>
              <a:rPr lang="en-US" sz="1400" dirty="0" err="1"/>
              <a:t>ta.selectAll</a:t>
            </a:r>
            <a:r>
              <a:rPr lang="en-US" sz="1400" dirty="0"/>
              <a:t>();  </a:t>
            </a:r>
          </a:p>
          <a:p>
            <a:pPr marL="0" indent="0">
              <a:spcBef>
                <a:spcPts val="0"/>
              </a:spcBef>
              <a:buNone/>
            </a:pPr>
            <a:r>
              <a:rPr lang="en-US" sz="1400" dirty="0"/>
              <a:t>    }  </a:t>
            </a:r>
          </a:p>
          <a:p>
            <a:pPr marL="0" indent="0">
              <a:spcBef>
                <a:spcPts val="0"/>
              </a:spcBef>
              <a:buNone/>
            </a:pPr>
            <a:r>
              <a:rPr lang="en-US" sz="1400" dirty="0"/>
              <a:t>    public static void main(String[] </a:t>
            </a:r>
            <a:r>
              <a:rPr lang="en-US" sz="1400" dirty="0" err="1"/>
              <a:t>args</a:t>
            </a:r>
            <a:r>
              <a:rPr lang="en-US" sz="1400" dirty="0"/>
              <a:t>) {  </a:t>
            </a:r>
          </a:p>
          <a:p>
            <a:pPr marL="0" indent="0">
              <a:spcBef>
                <a:spcPts val="0"/>
              </a:spcBef>
              <a:buNone/>
            </a:pPr>
            <a:r>
              <a:rPr lang="en-US" sz="1400" dirty="0"/>
              <a:t>        new Notepad();  </a:t>
            </a:r>
          </a:p>
          <a:p>
            <a:pPr marL="0" indent="0">
              <a:spcBef>
                <a:spcPts val="0"/>
              </a:spcBef>
              <a:buNone/>
            </a:pPr>
            <a:r>
              <a:rPr lang="en-US" sz="1400" dirty="0"/>
              <a:t>    }   </a:t>
            </a:r>
          </a:p>
          <a:p>
            <a:pPr marL="0" indent="0">
              <a:spcBef>
                <a:spcPts val="0"/>
              </a:spcBef>
              <a:buNone/>
            </a:pPr>
            <a:r>
              <a:rPr lang="en-US" sz="1400" dirty="0"/>
              <a:t>}</a:t>
            </a:r>
          </a:p>
        </p:txBody>
      </p:sp>
      <p:sp>
        <p:nvSpPr>
          <p:cNvPr id="6" name="TextBox 5">
            <a:extLst>
              <a:ext uri="{FF2B5EF4-FFF2-40B4-BE49-F238E27FC236}">
                <a16:creationId xmlns:a16="http://schemas.microsoft.com/office/drawing/2014/main" id="{3A355D40-0A64-7E27-EB41-F3DFD5F909EE}"/>
              </a:ext>
            </a:extLst>
          </p:cNvPr>
          <p:cNvSpPr txBox="1"/>
          <p:nvPr/>
        </p:nvSpPr>
        <p:spPr>
          <a:xfrm>
            <a:off x="5486400" y="4580751"/>
            <a:ext cx="3505200" cy="276999"/>
          </a:xfrm>
          <a:prstGeom prst="rect">
            <a:avLst/>
          </a:prstGeom>
          <a:noFill/>
        </p:spPr>
        <p:txBody>
          <a:bodyPr wrap="square">
            <a:spAutoFit/>
          </a:bodyPr>
          <a:lstStyle/>
          <a:p>
            <a:pPr algn="r"/>
            <a:r>
              <a:rPr lang="en-US" sz="1200" dirty="0"/>
              <a:t>https://www.javatpoint.com/creating-edit-menu</a:t>
            </a:r>
          </a:p>
        </p:txBody>
      </p:sp>
    </p:spTree>
    <p:extLst>
      <p:ext uri="{BB962C8B-B14F-4D97-AF65-F5344CB8AC3E}">
        <p14:creationId xmlns:p14="http://schemas.microsoft.com/office/powerpoint/2010/main" val="727167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1630031" y="2085750"/>
            <a:ext cx="5379760" cy="769441"/>
          </a:xfrm>
          <a:prstGeom prst="rect">
            <a:avLst/>
          </a:prstGeom>
          <a:noFill/>
        </p:spPr>
        <p:txBody>
          <a:bodyPr wrap="square" rtlCol="0">
            <a:spAutoFit/>
          </a:bodyPr>
          <a:lstStyle/>
          <a:p>
            <a:r>
              <a:rPr lang="en-US" sz="4400" dirty="0">
                <a:solidFill>
                  <a:srgbClr val="0070C0"/>
                </a:solidFill>
              </a:rPr>
              <a:t>Open Dialog Box</a:t>
            </a:r>
          </a:p>
        </p:txBody>
      </p:sp>
    </p:spTree>
    <p:extLst>
      <p:ext uri="{BB962C8B-B14F-4D97-AF65-F5344CB8AC3E}">
        <p14:creationId xmlns:p14="http://schemas.microsoft.com/office/powerpoint/2010/main" val="35173852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Open Dialog Box (1/4)</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926426"/>
            <a:ext cx="6804023" cy="3456385"/>
          </a:xfrm>
        </p:spPr>
        <p:txBody>
          <a:bodyPr/>
          <a:lstStyle/>
          <a:p>
            <a:pPr marL="0" indent="0">
              <a:spcBef>
                <a:spcPts val="0"/>
              </a:spcBef>
              <a:buNone/>
            </a:pPr>
            <a:r>
              <a:rPr lang="en-US" sz="1400" dirty="0"/>
              <a:t>import </a:t>
            </a:r>
            <a:r>
              <a:rPr lang="en-US" sz="1400" dirty="0" err="1"/>
              <a:t>java.awt</a:t>
            </a:r>
            <a:r>
              <a:rPr lang="en-US" sz="1400" dirty="0"/>
              <a:t>.*;  </a:t>
            </a:r>
          </a:p>
          <a:p>
            <a:pPr marL="0" indent="0">
              <a:spcBef>
                <a:spcPts val="0"/>
              </a:spcBef>
              <a:buNone/>
            </a:pPr>
            <a:r>
              <a:rPr lang="en-US" sz="1400" dirty="0"/>
              <a:t>import </a:t>
            </a:r>
            <a:r>
              <a:rPr lang="en-US" sz="1400" dirty="0" err="1"/>
              <a:t>javax.swing</a:t>
            </a:r>
            <a:r>
              <a:rPr lang="en-US" sz="1400" dirty="0"/>
              <a:t>.*;  </a:t>
            </a:r>
          </a:p>
          <a:p>
            <a:pPr marL="0" indent="0">
              <a:spcBef>
                <a:spcPts val="0"/>
              </a:spcBef>
              <a:buNone/>
            </a:pPr>
            <a:r>
              <a:rPr lang="en-US" sz="1400" dirty="0"/>
              <a:t>import </a:t>
            </a:r>
            <a:r>
              <a:rPr lang="en-US" sz="1400" dirty="0" err="1"/>
              <a:t>java.awt.event</a:t>
            </a:r>
            <a:r>
              <a:rPr lang="en-US" sz="1400" dirty="0"/>
              <a:t>.*;  </a:t>
            </a:r>
          </a:p>
          <a:p>
            <a:pPr marL="0" indent="0">
              <a:spcBef>
                <a:spcPts val="0"/>
              </a:spcBef>
              <a:buNone/>
            </a:pPr>
            <a:r>
              <a:rPr lang="en-US" sz="1400" dirty="0"/>
              <a:t>import java.io.*;  </a:t>
            </a:r>
          </a:p>
          <a:p>
            <a:pPr marL="0" indent="0">
              <a:spcBef>
                <a:spcPts val="0"/>
              </a:spcBef>
              <a:buNone/>
            </a:pPr>
            <a:r>
              <a:rPr lang="en-US" sz="1400" dirty="0"/>
              <a:t>      </a:t>
            </a:r>
          </a:p>
          <a:p>
            <a:pPr marL="0" indent="0">
              <a:spcBef>
                <a:spcPts val="0"/>
              </a:spcBef>
              <a:buNone/>
            </a:pPr>
            <a:r>
              <a:rPr lang="en-US" sz="1400" dirty="0"/>
              <a:t>public class </a:t>
            </a:r>
            <a:r>
              <a:rPr lang="en-US" sz="1400" dirty="0" err="1"/>
              <a:t>OpenMenu</a:t>
            </a:r>
            <a:r>
              <a:rPr lang="en-US" sz="1400" dirty="0"/>
              <a:t> extends </a:t>
            </a:r>
            <a:r>
              <a:rPr lang="en-US" sz="1400" dirty="0" err="1"/>
              <a:t>JFrame</a:t>
            </a:r>
            <a:r>
              <a:rPr lang="en-US" sz="1400" dirty="0"/>
              <a:t> implements ActionListener {  </a:t>
            </a:r>
          </a:p>
          <a:p>
            <a:pPr marL="0" indent="0">
              <a:spcBef>
                <a:spcPts val="0"/>
              </a:spcBef>
              <a:buNone/>
            </a:pPr>
            <a:r>
              <a:rPr lang="en-US" sz="1400" dirty="0"/>
              <a:t>   </a:t>
            </a:r>
            <a:r>
              <a:rPr lang="en-US" sz="1400" dirty="0" err="1"/>
              <a:t>JMenuBar</a:t>
            </a:r>
            <a:r>
              <a:rPr lang="en-US" sz="1400" dirty="0"/>
              <a:t> mb;  </a:t>
            </a:r>
          </a:p>
          <a:p>
            <a:pPr marL="0" indent="0">
              <a:spcBef>
                <a:spcPts val="0"/>
              </a:spcBef>
              <a:buNone/>
            </a:pPr>
            <a:r>
              <a:rPr lang="en-US" sz="1400" dirty="0"/>
              <a:t>   </a:t>
            </a:r>
            <a:r>
              <a:rPr lang="en-US" sz="1400" dirty="0" err="1"/>
              <a:t>JMenu</a:t>
            </a:r>
            <a:r>
              <a:rPr lang="en-US" sz="1400" dirty="0"/>
              <a:t> file;  </a:t>
            </a:r>
          </a:p>
          <a:p>
            <a:pPr marL="0" indent="0">
              <a:spcBef>
                <a:spcPts val="0"/>
              </a:spcBef>
              <a:buNone/>
            </a:pPr>
            <a:r>
              <a:rPr lang="en-US" sz="1400" dirty="0"/>
              <a:t>   </a:t>
            </a:r>
            <a:r>
              <a:rPr lang="en-US" sz="1400" dirty="0" err="1"/>
              <a:t>JMenuItem</a:t>
            </a:r>
            <a:r>
              <a:rPr lang="en-US" sz="1400" dirty="0"/>
              <a:t> open;  </a:t>
            </a:r>
          </a:p>
          <a:p>
            <a:pPr marL="0" indent="0">
              <a:spcBef>
                <a:spcPts val="0"/>
              </a:spcBef>
              <a:buNone/>
            </a:pPr>
            <a:r>
              <a:rPr lang="en-US" sz="1400" dirty="0"/>
              <a:t>   </a:t>
            </a:r>
            <a:r>
              <a:rPr lang="en-US" sz="1400" dirty="0" err="1"/>
              <a:t>JTextArea</a:t>
            </a:r>
            <a:r>
              <a:rPr lang="en-US" sz="1400" dirty="0"/>
              <a:t> ta;  </a:t>
            </a:r>
          </a:p>
          <a:p>
            <a:pPr marL="0" indent="0">
              <a:spcBef>
                <a:spcPts val="0"/>
              </a:spcBef>
              <a:buNone/>
            </a:pPr>
            <a:r>
              <a:rPr lang="en-US" sz="1400" dirty="0"/>
              <a:t>   </a:t>
            </a:r>
            <a:r>
              <a:rPr lang="en-US" sz="1400" dirty="0" err="1"/>
              <a:t>OpenMenu</a:t>
            </a:r>
            <a:r>
              <a:rPr lang="en-US" sz="1400" dirty="0"/>
              <a:t>(){  </a:t>
            </a:r>
          </a:p>
          <a:p>
            <a:pPr marL="0" indent="0">
              <a:spcBef>
                <a:spcPts val="0"/>
              </a:spcBef>
              <a:buNone/>
            </a:pPr>
            <a:r>
              <a:rPr lang="en-US" sz="1400" dirty="0"/>
              <a:t>   open=new </a:t>
            </a:r>
            <a:r>
              <a:rPr lang="en-US" sz="1400" dirty="0" err="1"/>
              <a:t>JMenuItem</a:t>
            </a:r>
            <a:r>
              <a:rPr lang="en-US" sz="1400" dirty="0"/>
              <a:t>("Open File");  </a:t>
            </a:r>
          </a:p>
          <a:p>
            <a:pPr marL="0" indent="0">
              <a:spcBef>
                <a:spcPts val="0"/>
              </a:spcBef>
              <a:buNone/>
            </a:pPr>
            <a:r>
              <a:rPr lang="en-US" sz="1400" dirty="0"/>
              <a:t>   </a:t>
            </a:r>
            <a:r>
              <a:rPr lang="en-US" sz="1400" dirty="0" err="1"/>
              <a:t>open.addActionListener</a:t>
            </a:r>
            <a:r>
              <a:rPr lang="en-US" sz="1400" dirty="0"/>
              <a:t>(this);  </a:t>
            </a:r>
          </a:p>
          <a:p>
            <a:pPr marL="0" indent="0">
              <a:spcBef>
                <a:spcPts val="0"/>
              </a:spcBef>
              <a:buNone/>
            </a:pPr>
            <a:r>
              <a:rPr lang="en-US" sz="1400" dirty="0"/>
              <a:t>              </a:t>
            </a:r>
          </a:p>
          <a:p>
            <a:pPr marL="0" indent="0">
              <a:spcBef>
                <a:spcPts val="0"/>
              </a:spcBef>
              <a:buNone/>
            </a:pPr>
            <a:r>
              <a:rPr lang="en-US" sz="1400" dirty="0"/>
              <a:t>   file=new </a:t>
            </a:r>
            <a:r>
              <a:rPr lang="en-US" sz="1400" dirty="0" err="1"/>
              <a:t>JMenu</a:t>
            </a:r>
            <a:r>
              <a:rPr lang="en-US" sz="1400" dirty="0"/>
              <a:t>("File");  </a:t>
            </a:r>
          </a:p>
          <a:p>
            <a:pPr marL="0" indent="0">
              <a:spcBef>
                <a:spcPts val="0"/>
              </a:spcBef>
              <a:buNone/>
            </a:pPr>
            <a:r>
              <a:rPr lang="en-US" sz="1400" dirty="0"/>
              <a:t>   </a:t>
            </a:r>
            <a:r>
              <a:rPr lang="en-US" sz="1400" dirty="0" err="1"/>
              <a:t>file.add</a:t>
            </a:r>
            <a:r>
              <a:rPr lang="en-US" sz="1400" dirty="0"/>
              <a:t>(open);  </a:t>
            </a:r>
          </a:p>
          <a:p>
            <a:pPr marL="0" indent="0">
              <a:spcBef>
                <a:spcPts val="0"/>
              </a:spcBef>
              <a:buNone/>
            </a:pPr>
            <a:r>
              <a:rPr lang="en-US" sz="1400" dirty="0"/>
              <a:t>              </a:t>
            </a:r>
          </a:p>
        </p:txBody>
      </p:sp>
      <p:sp>
        <p:nvSpPr>
          <p:cNvPr id="5" name="Arrow: Down 4">
            <a:extLst>
              <a:ext uri="{FF2B5EF4-FFF2-40B4-BE49-F238E27FC236}">
                <a16:creationId xmlns:a16="http://schemas.microsoft.com/office/drawing/2014/main" id="{046A5E41-2747-A387-3774-B49FF1AB9957}"/>
              </a:ext>
            </a:extLst>
          </p:cNvPr>
          <p:cNvSpPr/>
          <p:nvPr/>
        </p:nvSpPr>
        <p:spPr bwMode="auto">
          <a:xfrm>
            <a:off x="5029200" y="4294672"/>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4B2C6C13-D56B-019C-5D75-38540EBB041A}"/>
              </a:ext>
            </a:extLst>
          </p:cNvPr>
          <p:cNvSpPr txBox="1"/>
          <p:nvPr/>
        </p:nvSpPr>
        <p:spPr>
          <a:xfrm>
            <a:off x="5486400" y="4435863"/>
            <a:ext cx="3368748" cy="276999"/>
          </a:xfrm>
          <a:prstGeom prst="rect">
            <a:avLst/>
          </a:prstGeom>
          <a:noFill/>
        </p:spPr>
        <p:txBody>
          <a:bodyPr wrap="square">
            <a:spAutoFit/>
          </a:bodyPr>
          <a:lstStyle/>
          <a:p>
            <a:pPr algn="r"/>
            <a:r>
              <a:rPr lang="en-US" sz="1200" dirty="0"/>
              <a:t>https://www.javatpoint.com/open-dialog-box</a:t>
            </a:r>
          </a:p>
        </p:txBody>
      </p:sp>
    </p:spTree>
    <p:extLst>
      <p:ext uri="{BB962C8B-B14F-4D97-AF65-F5344CB8AC3E}">
        <p14:creationId xmlns:p14="http://schemas.microsoft.com/office/powerpoint/2010/main" val="88101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2F81-0965-33D8-75EC-5C75A885D5EE}"/>
              </a:ext>
            </a:extLst>
          </p:cNvPr>
          <p:cNvSpPr>
            <a:spLocks noGrp="1"/>
          </p:cNvSpPr>
          <p:nvPr>
            <p:ph type="title"/>
          </p:nvPr>
        </p:nvSpPr>
        <p:spPr/>
        <p:txBody>
          <a:bodyPr/>
          <a:lstStyle/>
          <a:p>
            <a:r>
              <a:rPr lang="en-US" dirty="0"/>
              <a:t>API Specification</a:t>
            </a:r>
          </a:p>
        </p:txBody>
      </p:sp>
      <p:sp>
        <p:nvSpPr>
          <p:cNvPr id="3" name="Content Placeholder 2">
            <a:extLst>
              <a:ext uri="{FF2B5EF4-FFF2-40B4-BE49-F238E27FC236}">
                <a16:creationId xmlns:a16="http://schemas.microsoft.com/office/drawing/2014/main" id="{9C45CF4A-FB7C-F025-08D8-270B35E5964A}"/>
              </a:ext>
            </a:extLst>
          </p:cNvPr>
          <p:cNvSpPr>
            <a:spLocks noGrp="1"/>
          </p:cNvSpPr>
          <p:nvPr>
            <p:ph idx="1"/>
          </p:nvPr>
        </p:nvSpPr>
        <p:spPr>
          <a:xfrm>
            <a:off x="1893887" y="1657350"/>
            <a:ext cx="5356225" cy="1473429"/>
          </a:xfrm>
        </p:spPr>
        <p:txBody>
          <a:bodyPr/>
          <a:lstStyle/>
          <a:p>
            <a:r>
              <a:rPr lang="en-US" dirty="0"/>
              <a:t>    API Reference</a:t>
            </a:r>
          </a:p>
          <a:p>
            <a:r>
              <a:rPr lang="en-US" dirty="0"/>
              <a:t>    Focus Model Specification</a:t>
            </a:r>
          </a:p>
          <a:p>
            <a:endParaRPr lang="en-US" dirty="0"/>
          </a:p>
          <a:p>
            <a:endParaRPr lang="en-US" dirty="0"/>
          </a:p>
        </p:txBody>
      </p:sp>
    </p:spTree>
    <p:extLst>
      <p:ext uri="{BB962C8B-B14F-4D97-AF65-F5344CB8AC3E}">
        <p14:creationId xmlns:p14="http://schemas.microsoft.com/office/powerpoint/2010/main" val="2022668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Open Dialog Box (2/4)</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926426"/>
            <a:ext cx="6804023" cy="3456385"/>
          </a:xfrm>
        </p:spPr>
        <p:txBody>
          <a:bodyPr/>
          <a:lstStyle/>
          <a:p>
            <a:pPr marL="0" indent="0">
              <a:spcBef>
                <a:spcPts val="0"/>
              </a:spcBef>
              <a:buNone/>
            </a:pPr>
            <a:r>
              <a:rPr lang="en-US" sz="1400" dirty="0"/>
              <a:t>    mb=new </a:t>
            </a:r>
            <a:r>
              <a:rPr lang="en-US" sz="1400" dirty="0" err="1"/>
              <a:t>JMenuBar</a:t>
            </a:r>
            <a:r>
              <a:rPr lang="en-US" sz="1400" dirty="0"/>
              <a:t>();  </a:t>
            </a:r>
          </a:p>
          <a:p>
            <a:pPr marL="0" indent="0">
              <a:spcBef>
                <a:spcPts val="0"/>
              </a:spcBef>
              <a:buNone/>
            </a:pPr>
            <a:r>
              <a:rPr lang="en-US" sz="1400" dirty="0"/>
              <a:t>    </a:t>
            </a:r>
            <a:r>
              <a:rPr lang="en-US" sz="1400" dirty="0" err="1"/>
              <a:t>mb.setBounds</a:t>
            </a:r>
            <a:r>
              <a:rPr lang="en-US" sz="1400" dirty="0"/>
              <a:t>(0,0,800,20);  </a:t>
            </a:r>
          </a:p>
          <a:p>
            <a:pPr marL="0" indent="0">
              <a:spcBef>
                <a:spcPts val="0"/>
              </a:spcBef>
              <a:buNone/>
            </a:pPr>
            <a:r>
              <a:rPr lang="en-US" sz="1400" dirty="0"/>
              <a:t>    </a:t>
            </a:r>
            <a:r>
              <a:rPr lang="en-US" sz="1400" dirty="0" err="1"/>
              <a:t>mb.add</a:t>
            </a:r>
            <a:r>
              <a:rPr lang="en-US" sz="1400" dirty="0"/>
              <a:t>(file);  </a:t>
            </a:r>
          </a:p>
          <a:p>
            <a:pPr marL="0" indent="0">
              <a:spcBef>
                <a:spcPts val="0"/>
              </a:spcBef>
              <a:buNone/>
            </a:pPr>
            <a:r>
              <a:rPr lang="en-US" sz="1400" dirty="0"/>
              <a:t>              </a:t>
            </a:r>
          </a:p>
          <a:p>
            <a:pPr marL="0" indent="0">
              <a:spcBef>
                <a:spcPts val="0"/>
              </a:spcBef>
              <a:buNone/>
            </a:pPr>
            <a:r>
              <a:rPr lang="en-US" sz="1400" dirty="0"/>
              <a:t>    ta=new </a:t>
            </a:r>
            <a:r>
              <a:rPr lang="en-US" sz="1400" dirty="0" err="1"/>
              <a:t>JTextArea</a:t>
            </a:r>
            <a:r>
              <a:rPr lang="en-US" sz="1400" dirty="0"/>
              <a:t>(800,800);  </a:t>
            </a:r>
          </a:p>
          <a:p>
            <a:pPr marL="0" indent="0">
              <a:spcBef>
                <a:spcPts val="0"/>
              </a:spcBef>
              <a:buNone/>
            </a:pPr>
            <a:r>
              <a:rPr lang="en-US" sz="1400" dirty="0"/>
              <a:t>    </a:t>
            </a:r>
            <a:r>
              <a:rPr lang="en-US" sz="1400" dirty="0" err="1"/>
              <a:t>ta.setBounds</a:t>
            </a:r>
            <a:r>
              <a:rPr lang="en-US" sz="1400" dirty="0"/>
              <a:t>(0,20,800,800);  </a:t>
            </a:r>
          </a:p>
          <a:p>
            <a:pPr marL="0" indent="0">
              <a:spcBef>
                <a:spcPts val="0"/>
              </a:spcBef>
              <a:buNone/>
            </a:pPr>
            <a:r>
              <a:rPr lang="en-US" sz="1400" dirty="0"/>
              <a:t>              </a:t>
            </a:r>
          </a:p>
          <a:p>
            <a:pPr marL="0" indent="0">
              <a:spcBef>
                <a:spcPts val="0"/>
              </a:spcBef>
              <a:buNone/>
            </a:pPr>
            <a:r>
              <a:rPr lang="en-US" sz="1400" dirty="0"/>
              <a:t>    add(mb);  </a:t>
            </a:r>
          </a:p>
          <a:p>
            <a:pPr marL="0" indent="0">
              <a:spcBef>
                <a:spcPts val="0"/>
              </a:spcBef>
              <a:buNone/>
            </a:pPr>
            <a:r>
              <a:rPr lang="en-US" sz="1400" dirty="0"/>
              <a:t>    add(ta);  </a:t>
            </a:r>
          </a:p>
          <a:p>
            <a:pPr marL="0" indent="0">
              <a:spcBef>
                <a:spcPts val="0"/>
              </a:spcBef>
              <a:buNone/>
            </a:pPr>
            <a:r>
              <a:rPr lang="en-US" sz="1400" dirty="0"/>
              <a:t>              </a:t>
            </a:r>
          </a:p>
          <a:p>
            <a:pPr marL="0" indent="0">
              <a:spcBef>
                <a:spcPts val="0"/>
              </a:spcBef>
              <a:buNone/>
            </a:pPr>
            <a:r>
              <a:rPr lang="en-US" sz="1400" dirty="0"/>
              <a:t>    }</a:t>
            </a:r>
          </a:p>
          <a:p>
            <a:pPr marL="0" indent="0">
              <a:spcBef>
                <a:spcPts val="0"/>
              </a:spcBef>
              <a:buNone/>
            </a:pPr>
            <a:r>
              <a:rPr lang="en-US" sz="1400" dirty="0"/>
              <a:t>  </a:t>
            </a:r>
          </a:p>
          <a:p>
            <a:pPr marL="0" indent="0">
              <a:spcBef>
                <a:spcPts val="0"/>
              </a:spcBef>
              <a:buNone/>
            </a:pPr>
            <a:r>
              <a:rPr lang="en-US" sz="1400" dirty="0"/>
              <a:t>    public void </a:t>
            </a:r>
            <a:r>
              <a:rPr lang="en-US" sz="1400" dirty="0" err="1"/>
              <a:t>actionPerformed</a:t>
            </a:r>
            <a:r>
              <a:rPr lang="en-US" sz="1400" dirty="0"/>
              <a:t>(</a:t>
            </a:r>
            <a:r>
              <a:rPr lang="en-US" sz="1400" dirty="0" err="1"/>
              <a:t>ActionEvent</a:t>
            </a:r>
            <a:r>
              <a:rPr lang="en-US" sz="1400" dirty="0"/>
              <a:t> e) {  </a:t>
            </a:r>
          </a:p>
          <a:p>
            <a:pPr marL="0" indent="0">
              <a:spcBef>
                <a:spcPts val="0"/>
              </a:spcBef>
              <a:buNone/>
            </a:pPr>
            <a:r>
              <a:rPr lang="en-US" sz="1400" dirty="0"/>
              <a:t>       if(</a:t>
            </a:r>
            <a:r>
              <a:rPr lang="en-US" sz="1400" dirty="0" err="1"/>
              <a:t>e.getSource</a:t>
            </a:r>
            <a:r>
              <a:rPr lang="en-US" sz="1400" dirty="0"/>
              <a:t>()==open) {  </a:t>
            </a:r>
          </a:p>
          <a:p>
            <a:pPr marL="0" indent="0">
              <a:spcBef>
                <a:spcPts val="0"/>
              </a:spcBef>
              <a:buNone/>
            </a:pPr>
            <a:r>
              <a:rPr lang="en-US" sz="1400" dirty="0"/>
              <a:t>           </a:t>
            </a:r>
            <a:r>
              <a:rPr lang="en-US" sz="1400" dirty="0" err="1"/>
              <a:t>openFile</a:t>
            </a:r>
            <a:r>
              <a:rPr lang="en-US" sz="1400" dirty="0"/>
              <a:t>();  </a:t>
            </a:r>
          </a:p>
          <a:p>
            <a:pPr marL="0" indent="0">
              <a:spcBef>
                <a:spcPts val="0"/>
              </a:spcBef>
              <a:buNone/>
            </a:pPr>
            <a:r>
              <a:rPr lang="en-US" sz="1400" dirty="0"/>
              <a:t>       }  </a:t>
            </a:r>
          </a:p>
          <a:p>
            <a:pPr marL="0" indent="0">
              <a:spcBef>
                <a:spcPts val="0"/>
              </a:spcBef>
              <a:buNone/>
            </a:pPr>
            <a:r>
              <a:rPr lang="en-US" sz="1400" dirty="0"/>
              <a:t>   }  </a:t>
            </a:r>
          </a:p>
          <a:p>
            <a:pPr marL="0" indent="0">
              <a:spcBef>
                <a:spcPts val="0"/>
              </a:spcBef>
              <a:buNone/>
            </a:pPr>
            <a:r>
              <a:rPr lang="en-US" sz="1400" dirty="0"/>
              <a:t>          </a:t>
            </a:r>
          </a:p>
        </p:txBody>
      </p:sp>
      <p:sp>
        <p:nvSpPr>
          <p:cNvPr id="5" name="Arrow: Down 4">
            <a:extLst>
              <a:ext uri="{FF2B5EF4-FFF2-40B4-BE49-F238E27FC236}">
                <a16:creationId xmlns:a16="http://schemas.microsoft.com/office/drawing/2014/main" id="{046A5E41-2747-A387-3774-B49FF1AB9957}"/>
              </a:ext>
            </a:extLst>
          </p:cNvPr>
          <p:cNvSpPr/>
          <p:nvPr/>
        </p:nvSpPr>
        <p:spPr bwMode="auto">
          <a:xfrm>
            <a:off x="5029200" y="4294672"/>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4B2C6C13-D56B-019C-5D75-38540EBB041A}"/>
              </a:ext>
            </a:extLst>
          </p:cNvPr>
          <p:cNvSpPr txBox="1"/>
          <p:nvPr/>
        </p:nvSpPr>
        <p:spPr>
          <a:xfrm>
            <a:off x="5486400" y="4435863"/>
            <a:ext cx="3368748" cy="276999"/>
          </a:xfrm>
          <a:prstGeom prst="rect">
            <a:avLst/>
          </a:prstGeom>
          <a:noFill/>
        </p:spPr>
        <p:txBody>
          <a:bodyPr wrap="square">
            <a:spAutoFit/>
          </a:bodyPr>
          <a:lstStyle/>
          <a:p>
            <a:pPr algn="r"/>
            <a:r>
              <a:rPr lang="en-US" sz="1200" dirty="0"/>
              <a:t>https://www.javatpoint.com/open-dialog-box</a:t>
            </a:r>
          </a:p>
        </p:txBody>
      </p:sp>
    </p:spTree>
    <p:extLst>
      <p:ext uri="{BB962C8B-B14F-4D97-AF65-F5344CB8AC3E}">
        <p14:creationId xmlns:p14="http://schemas.microsoft.com/office/powerpoint/2010/main" val="2337580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Open Dialog Box (3/4)</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169988" y="926426"/>
            <a:ext cx="6804023" cy="3456385"/>
          </a:xfrm>
        </p:spPr>
        <p:txBody>
          <a:bodyPr/>
          <a:lstStyle/>
          <a:p>
            <a:pPr marL="0" indent="0">
              <a:spcBef>
                <a:spcPts val="0"/>
              </a:spcBef>
              <a:buNone/>
            </a:pPr>
            <a:r>
              <a:rPr lang="en-US" sz="1400" dirty="0"/>
              <a:t>    void </a:t>
            </a:r>
            <a:r>
              <a:rPr lang="en-US" sz="1400" dirty="0" err="1"/>
              <a:t>openFile</a:t>
            </a:r>
            <a:r>
              <a:rPr lang="en-US" sz="1400" dirty="0"/>
              <a:t>() {  </a:t>
            </a:r>
          </a:p>
          <a:p>
            <a:pPr marL="0" indent="0">
              <a:spcBef>
                <a:spcPts val="0"/>
              </a:spcBef>
              <a:buNone/>
            </a:pPr>
            <a:r>
              <a:rPr lang="en-US" sz="1400" dirty="0"/>
              <a:t>       </a:t>
            </a:r>
            <a:r>
              <a:rPr lang="en-US" sz="1400" dirty="0" err="1"/>
              <a:t>JFileChooser</a:t>
            </a:r>
            <a:r>
              <a:rPr lang="en-US" sz="1400" dirty="0"/>
              <a:t> fc=new </a:t>
            </a:r>
            <a:r>
              <a:rPr lang="en-US" sz="1400" dirty="0" err="1"/>
              <a:t>JFileChooser</a:t>
            </a:r>
            <a:r>
              <a:rPr lang="en-US" sz="1400" dirty="0"/>
              <a:t>();  </a:t>
            </a:r>
          </a:p>
          <a:p>
            <a:pPr marL="0" indent="0">
              <a:spcBef>
                <a:spcPts val="0"/>
              </a:spcBef>
              <a:buNone/>
            </a:pPr>
            <a:r>
              <a:rPr lang="en-US" sz="1400" dirty="0"/>
              <a:t>       int </a:t>
            </a:r>
            <a:r>
              <a:rPr lang="en-US" sz="1400" dirty="0" err="1"/>
              <a:t>i</a:t>
            </a:r>
            <a:r>
              <a:rPr lang="en-US" sz="1400" dirty="0"/>
              <a:t>=</a:t>
            </a:r>
            <a:r>
              <a:rPr lang="en-US" sz="1400" dirty="0" err="1"/>
              <a:t>fc.showOpenDialog</a:t>
            </a:r>
            <a:r>
              <a:rPr lang="en-US" sz="1400" dirty="0"/>
              <a:t>(this);  </a:t>
            </a:r>
          </a:p>
          <a:p>
            <a:pPr marL="0" indent="0">
              <a:spcBef>
                <a:spcPts val="0"/>
              </a:spcBef>
              <a:buNone/>
            </a:pPr>
            <a:r>
              <a:rPr lang="en-US" sz="1400" dirty="0"/>
              <a:t>              </a:t>
            </a:r>
          </a:p>
          <a:p>
            <a:pPr marL="0" indent="0">
              <a:spcBef>
                <a:spcPts val="0"/>
              </a:spcBef>
              <a:buNone/>
            </a:pPr>
            <a:r>
              <a:rPr lang="en-US" sz="1400" dirty="0"/>
              <a:t>       if(</a:t>
            </a:r>
            <a:r>
              <a:rPr lang="en-US" sz="1400" dirty="0" err="1"/>
              <a:t>i</a:t>
            </a:r>
            <a:r>
              <a:rPr lang="en-US" sz="1400" dirty="0"/>
              <a:t>==</a:t>
            </a:r>
            <a:r>
              <a:rPr lang="en-US" sz="1400" dirty="0" err="1"/>
              <a:t>JFileChooser.APPROVE_OPTION</a:t>
            </a:r>
            <a:r>
              <a:rPr lang="en-US" sz="1400" dirty="0"/>
              <a:t>) {  </a:t>
            </a:r>
          </a:p>
          <a:p>
            <a:pPr marL="0" indent="0">
              <a:spcBef>
                <a:spcPts val="0"/>
              </a:spcBef>
              <a:buNone/>
            </a:pPr>
            <a:r>
              <a:rPr lang="en-US" sz="1400" dirty="0"/>
              <a:t>           File f=</a:t>
            </a:r>
            <a:r>
              <a:rPr lang="en-US" sz="1400" dirty="0" err="1"/>
              <a:t>fc.getSelectedFile</a:t>
            </a:r>
            <a:r>
              <a:rPr lang="en-US" sz="1400" dirty="0"/>
              <a:t>();  </a:t>
            </a:r>
          </a:p>
          <a:p>
            <a:pPr marL="0" indent="0">
              <a:spcBef>
                <a:spcPts val="0"/>
              </a:spcBef>
              <a:buNone/>
            </a:pPr>
            <a:r>
              <a:rPr lang="en-US" sz="1400" dirty="0"/>
              <a:t>           String </a:t>
            </a:r>
            <a:r>
              <a:rPr lang="en-US" sz="1400" dirty="0" err="1"/>
              <a:t>filepath</a:t>
            </a:r>
            <a:r>
              <a:rPr lang="en-US" sz="1400" dirty="0"/>
              <a:t>=</a:t>
            </a:r>
            <a:r>
              <a:rPr lang="en-US" sz="1400" dirty="0" err="1"/>
              <a:t>f.getPath</a:t>
            </a:r>
            <a:r>
              <a:rPr lang="en-US" sz="1400" dirty="0"/>
              <a:t>();  </a:t>
            </a:r>
          </a:p>
          <a:p>
            <a:pPr marL="0" indent="0">
              <a:spcBef>
                <a:spcPts val="0"/>
              </a:spcBef>
              <a:buNone/>
            </a:pPr>
            <a:r>
              <a:rPr lang="en-US" sz="1400" dirty="0"/>
              <a:t>                  </a:t>
            </a:r>
          </a:p>
          <a:p>
            <a:pPr marL="0" indent="0">
              <a:spcBef>
                <a:spcPts val="0"/>
              </a:spcBef>
              <a:buNone/>
            </a:pPr>
            <a:r>
              <a:rPr lang="en-US" sz="1400" dirty="0"/>
              <a:t>           </a:t>
            </a:r>
            <a:r>
              <a:rPr lang="en-US" sz="1400" dirty="0" err="1"/>
              <a:t>displayContent</a:t>
            </a:r>
            <a:r>
              <a:rPr lang="en-US" sz="1400" dirty="0"/>
              <a:t>(</a:t>
            </a:r>
            <a:r>
              <a:rPr lang="en-US" sz="1400" dirty="0" err="1"/>
              <a:t>filepath</a:t>
            </a:r>
            <a:r>
              <a:rPr lang="en-US" sz="1400" dirty="0"/>
              <a:t>);               </a:t>
            </a:r>
          </a:p>
          <a:p>
            <a:pPr marL="0" indent="0">
              <a:spcBef>
                <a:spcPts val="0"/>
              </a:spcBef>
              <a:buNone/>
            </a:pPr>
            <a:r>
              <a:rPr lang="en-US" sz="1400" dirty="0"/>
              <a:t>      }                </a:t>
            </a:r>
          </a:p>
          <a:p>
            <a:pPr marL="0" indent="0">
              <a:spcBef>
                <a:spcPts val="0"/>
              </a:spcBef>
              <a:buNone/>
            </a:pPr>
            <a:r>
              <a:rPr lang="en-US" sz="1400" dirty="0"/>
              <a:t>   }  </a:t>
            </a:r>
          </a:p>
          <a:p>
            <a:pPr marL="0" indent="0">
              <a:spcBef>
                <a:spcPts val="0"/>
              </a:spcBef>
              <a:buNone/>
            </a:pPr>
            <a:r>
              <a:rPr lang="en-US" sz="1400" dirty="0"/>
              <a:t>      </a:t>
            </a:r>
          </a:p>
          <a:p>
            <a:pPr marL="0" indent="0">
              <a:spcBef>
                <a:spcPts val="0"/>
              </a:spcBef>
              <a:buNone/>
            </a:pPr>
            <a:r>
              <a:rPr lang="en-US" sz="1400" dirty="0"/>
              <a:t>    void </a:t>
            </a:r>
            <a:r>
              <a:rPr lang="en-US" sz="1400" dirty="0" err="1"/>
              <a:t>displayContent</a:t>
            </a:r>
            <a:r>
              <a:rPr lang="en-US" sz="1400" dirty="0"/>
              <a:t>(String </a:t>
            </a:r>
            <a:r>
              <a:rPr lang="en-US" sz="1400" dirty="0" err="1"/>
              <a:t>fpath</a:t>
            </a:r>
            <a:r>
              <a:rPr lang="en-US" sz="1400" dirty="0"/>
              <a:t>) {  </a:t>
            </a:r>
          </a:p>
          <a:p>
            <a:pPr marL="0" indent="0">
              <a:spcBef>
                <a:spcPts val="0"/>
              </a:spcBef>
              <a:buNone/>
            </a:pPr>
            <a:r>
              <a:rPr lang="en-US" sz="1400" dirty="0"/>
              <a:t>    try{  </a:t>
            </a:r>
          </a:p>
          <a:p>
            <a:pPr marL="0" indent="0">
              <a:spcBef>
                <a:spcPts val="0"/>
              </a:spcBef>
              <a:buNone/>
            </a:pPr>
            <a:r>
              <a:rPr lang="en-US" sz="1400" dirty="0"/>
              <a:t>    </a:t>
            </a:r>
            <a:r>
              <a:rPr lang="en-US" sz="1400" dirty="0" err="1"/>
              <a:t>BufferedReader</a:t>
            </a:r>
            <a:r>
              <a:rPr lang="en-US" sz="1400" dirty="0"/>
              <a:t> </a:t>
            </a:r>
            <a:r>
              <a:rPr lang="en-US" sz="1400" dirty="0" err="1"/>
              <a:t>br</a:t>
            </a:r>
            <a:r>
              <a:rPr lang="en-US" sz="1400" dirty="0"/>
              <a:t>=new </a:t>
            </a:r>
            <a:r>
              <a:rPr lang="en-US" sz="1400" dirty="0" err="1"/>
              <a:t>BufferedReader</a:t>
            </a:r>
            <a:r>
              <a:rPr lang="en-US" sz="1400" dirty="0"/>
              <a:t>(new </a:t>
            </a:r>
            <a:r>
              <a:rPr lang="en-US" sz="1400" dirty="0" err="1"/>
              <a:t>FileReader</a:t>
            </a:r>
            <a:r>
              <a:rPr lang="en-US" sz="1400" dirty="0"/>
              <a:t>(</a:t>
            </a:r>
            <a:r>
              <a:rPr lang="en-US" sz="1400" dirty="0" err="1"/>
              <a:t>fpath</a:t>
            </a:r>
            <a:r>
              <a:rPr lang="en-US" sz="1400" dirty="0"/>
              <a:t>));  </a:t>
            </a:r>
          </a:p>
          <a:p>
            <a:pPr marL="0" indent="0">
              <a:spcBef>
                <a:spcPts val="0"/>
              </a:spcBef>
              <a:buNone/>
            </a:pPr>
            <a:r>
              <a:rPr lang="en-US" sz="1400" dirty="0"/>
              <a:t>    String s1="",s2="";  </a:t>
            </a:r>
          </a:p>
          <a:p>
            <a:pPr marL="0" indent="0">
              <a:spcBef>
                <a:spcPts val="0"/>
              </a:spcBef>
              <a:buNone/>
            </a:pPr>
            <a:r>
              <a:rPr lang="en-US" sz="1400" dirty="0"/>
              <a:t>                  </a:t>
            </a:r>
          </a:p>
          <a:p>
            <a:pPr marL="0" indent="0">
              <a:spcBef>
                <a:spcPts val="0"/>
              </a:spcBef>
              <a:buNone/>
            </a:pPr>
            <a:r>
              <a:rPr lang="en-US" sz="1400" dirty="0"/>
              <a:t>    while((s1=</a:t>
            </a:r>
            <a:r>
              <a:rPr lang="en-US" sz="1400" dirty="0" err="1"/>
              <a:t>br.readLine</a:t>
            </a:r>
            <a:r>
              <a:rPr lang="en-US" sz="1400" dirty="0"/>
              <a:t>())!=null){  </a:t>
            </a:r>
          </a:p>
          <a:p>
            <a:pPr marL="0" indent="0">
              <a:spcBef>
                <a:spcPts val="0"/>
              </a:spcBef>
              <a:buNone/>
            </a:pPr>
            <a:r>
              <a:rPr lang="en-US" sz="1400" dirty="0"/>
              <a:t>    s2+=s1+"\n";  </a:t>
            </a:r>
          </a:p>
          <a:p>
            <a:pPr marL="0" indent="0">
              <a:spcBef>
                <a:spcPts val="0"/>
              </a:spcBef>
              <a:buNone/>
            </a:pPr>
            <a:r>
              <a:rPr lang="en-US" sz="1400" dirty="0"/>
              <a:t>    }  </a:t>
            </a:r>
          </a:p>
          <a:p>
            <a:pPr marL="0" indent="0">
              <a:spcBef>
                <a:spcPts val="0"/>
              </a:spcBef>
              <a:buNone/>
            </a:pPr>
            <a:r>
              <a:rPr lang="en-US" sz="1400" dirty="0"/>
              <a:t>    </a:t>
            </a:r>
            <a:r>
              <a:rPr lang="en-US" sz="1400" dirty="0" err="1"/>
              <a:t>ta.setText</a:t>
            </a:r>
            <a:r>
              <a:rPr lang="en-US" sz="1400" dirty="0"/>
              <a:t>(s2);  </a:t>
            </a:r>
          </a:p>
          <a:p>
            <a:pPr marL="0" indent="0">
              <a:spcBef>
                <a:spcPts val="0"/>
              </a:spcBef>
              <a:buNone/>
            </a:pPr>
            <a:r>
              <a:rPr lang="en-US" sz="1400" dirty="0"/>
              <a:t>    </a:t>
            </a:r>
            <a:r>
              <a:rPr lang="en-US" sz="1400" dirty="0" err="1"/>
              <a:t>br.close</a:t>
            </a:r>
            <a:r>
              <a:rPr lang="en-US" sz="1400" dirty="0"/>
              <a:t>();  </a:t>
            </a:r>
          </a:p>
          <a:p>
            <a:pPr marL="0" indent="0">
              <a:spcBef>
                <a:spcPts val="0"/>
              </a:spcBef>
              <a:buNone/>
            </a:pPr>
            <a:r>
              <a:rPr lang="en-US" sz="1400" dirty="0"/>
              <a:t>    }catch (Exception e) {</a:t>
            </a:r>
            <a:r>
              <a:rPr lang="en-US" sz="1400" dirty="0" err="1"/>
              <a:t>e.printStackTrace</a:t>
            </a:r>
            <a:r>
              <a:rPr lang="en-US" sz="1400" dirty="0"/>
              <a:t>();  }  </a:t>
            </a:r>
          </a:p>
          <a:p>
            <a:pPr marL="0" indent="0">
              <a:spcBef>
                <a:spcPts val="0"/>
              </a:spcBef>
              <a:buNone/>
            </a:pPr>
            <a:r>
              <a:rPr lang="en-US" sz="1400" dirty="0"/>
              <a:t>    }  </a:t>
            </a:r>
          </a:p>
          <a:p>
            <a:pPr marL="0" indent="0">
              <a:spcBef>
                <a:spcPts val="0"/>
              </a:spcBef>
              <a:buNone/>
            </a:pPr>
            <a:r>
              <a:rPr lang="en-US" sz="1400" dirty="0"/>
              <a:t>      </a:t>
            </a:r>
          </a:p>
          <a:p>
            <a:pPr marL="0" indent="0">
              <a:spcBef>
                <a:spcPts val="0"/>
              </a:spcBef>
              <a:buNone/>
            </a:pPr>
            <a:r>
              <a:rPr lang="en-US" sz="1400" dirty="0"/>
              <a:t>    public static void main(String[] </a:t>
            </a:r>
            <a:r>
              <a:rPr lang="en-US" sz="1400" dirty="0" err="1"/>
              <a:t>args</a:t>
            </a:r>
            <a:r>
              <a:rPr lang="en-US" sz="1400" dirty="0"/>
              <a:t>) {  </a:t>
            </a:r>
          </a:p>
          <a:p>
            <a:pPr marL="0" indent="0">
              <a:spcBef>
                <a:spcPts val="0"/>
              </a:spcBef>
              <a:buNone/>
            </a:pPr>
            <a:r>
              <a:rPr lang="en-US" sz="1400" dirty="0"/>
              <a:t>        </a:t>
            </a:r>
            <a:r>
              <a:rPr lang="en-US" sz="1400" dirty="0" err="1"/>
              <a:t>OpenMenu</a:t>
            </a:r>
            <a:r>
              <a:rPr lang="en-US" sz="1400" dirty="0"/>
              <a:t> om=new </a:t>
            </a:r>
            <a:r>
              <a:rPr lang="en-US" sz="1400" dirty="0" err="1"/>
              <a:t>OpenMenu</a:t>
            </a:r>
            <a:r>
              <a:rPr lang="en-US" sz="1400" dirty="0"/>
              <a:t>();  </a:t>
            </a:r>
          </a:p>
          <a:p>
            <a:pPr marL="0" indent="0">
              <a:spcBef>
                <a:spcPts val="0"/>
              </a:spcBef>
              <a:buNone/>
            </a:pPr>
            <a:r>
              <a:rPr lang="en-US" sz="1400" dirty="0"/>
              <a:t>        </a:t>
            </a:r>
            <a:r>
              <a:rPr lang="en-US" sz="1400" dirty="0" err="1"/>
              <a:t>om.setSize</a:t>
            </a:r>
            <a:r>
              <a:rPr lang="en-US" sz="1400" dirty="0"/>
              <a:t>(800,800);  </a:t>
            </a:r>
          </a:p>
          <a:p>
            <a:pPr marL="0" indent="0">
              <a:spcBef>
                <a:spcPts val="0"/>
              </a:spcBef>
              <a:buNone/>
            </a:pPr>
            <a:r>
              <a:rPr lang="en-US" sz="1400" dirty="0"/>
              <a:t>        </a:t>
            </a:r>
            <a:r>
              <a:rPr lang="en-US" sz="1400" dirty="0" err="1"/>
              <a:t>om.setLayout</a:t>
            </a:r>
            <a:r>
              <a:rPr lang="en-US" sz="1400" dirty="0"/>
              <a:t>(null);  </a:t>
            </a:r>
          </a:p>
          <a:p>
            <a:pPr marL="0" indent="0">
              <a:spcBef>
                <a:spcPts val="0"/>
              </a:spcBef>
              <a:buNone/>
            </a:pPr>
            <a:r>
              <a:rPr lang="en-US" sz="1400" dirty="0"/>
              <a:t>        </a:t>
            </a:r>
            <a:r>
              <a:rPr lang="en-US" sz="1400" dirty="0" err="1"/>
              <a:t>om.setVisible</a:t>
            </a:r>
            <a:r>
              <a:rPr lang="en-US" sz="1400" dirty="0"/>
              <a:t>(true);  </a:t>
            </a:r>
          </a:p>
          <a:p>
            <a:pPr marL="0" indent="0">
              <a:spcBef>
                <a:spcPts val="0"/>
              </a:spcBef>
              <a:buNone/>
            </a:pPr>
            <a:r>
              <a:rPr lang="en-US" sz="1400" dirty="0"/>
              <a:t>        </a:t>
            </a:r>
            <a:r>
              <a:rPr lang="en-US" sz="1400" dirty="0" err="1"/>
              <a:t>om.setDefaultCloseOperation</a:t>
            </a:r>
            <a:r>
              <a:rPr lang="en-US" sz="1400" dirty="0"/>
              <a:t>(EXIT_ON_CLOSE);  </a:t>
            </a:r>
          </a:p>
          <a:p>
            <a:pPr marL="0" indent="0">
              <a:spcBef>
                <a:spcPts val="0"/>
              </a:spcBef>
              <a:buNone/>
            </a:pPr>
            <a:r>
              <a:rPr lang="en-US" sz="1400" dirty="0"/>
              <a:t>    }  </a:t>
            </a:r>
          </a:p>
          <a:p>
            <a:pPr marL="0" indent="0">
              <a:spcBef>
                <a:spcPts val="0"/>
              </a:spcBef>
              <a:buNone/>
            </a:pPr>
            <a:r>
              <a:rPr lang="en-US" sz="1400" dirty="0"/>
              <a:t>    } </a:t>
            </a:r>
          </a:p>
        </p:txBody>
      </p:sp>
      <p:sp>
        <p:nvSpPr>
          <p:cNvPr id="5" name="Arrow: Down 4">
            <a:extLst>
              <a:ext uri="{FF2B5EF4-FFF2-40B4-BE49-F238E27FC236}">
                <a16:creationId xmlns:a16="http://schemas.microsoft.com/office/drawing/2014/main" id="{046A5E41-2747-A387-3774-B49FF1AB9957}"/>
              </a:ext>
            </a:extLst>
          </p:cNvPr>
          <p:cNvSpPr/>
          <p:nvPr/>
        </p:nvSpPr>
        <p:spPr bwMode="auto">
          <a:xfrm>
            <a:off x="5029200" y="4294672"/>
            <a:ext cx="457200" cy="559379"/>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 name="TextBox 5">
            <a:extLst>
              <a:ext uri="{FF2B5EF4-FFF2-40B4-BE49-F238E27FC236}">
                <a16:creationId xmlns:a16="http://schemas.microsoft.com/office/drawing/2014/main" id="{4B2C6C13-D56B-019C-5D75-38540EBB041A}"/>
              </a:ext>
            </a:extLst>
          </p:cNvPr>
          <p:cNvSpPr txBox="1"/>
          <p:nvPr/>
        </p:nvSpPr>
        <p:spPr>
          <a:xfrm>
            <a:off x="5486400" y="4435863"/>
            <a:ext cx="3368748" cy="276999"/>
          </a:xfrm>
          <a:prstGeom prst="rect">
            <a:avLst/>
          </a:prstGeom>
          <a:noFill/>
        </p:spPr>
        <p:txBody>
          <a:bodyPr wrap="square">
            <a:spAutoFit/>
          </a:bodyPr>
          <a:lstStyle/>
          <a:p>
            <a:pPr algn="r"/>
            <a:r>
              <a:rPr lang="en-US" sz="1200" dirty="0"/>
              <a:t>https://www.javatpoint.com/open-dialog-box</a:t>
            </a:r>
          </a:p>
        </p:txBody>
      </p:sp>
    </p:spTree>
    <p:extLst>
      <p:ext uri="{BB962C8B-B14F-4D97-AF65-F5344CB8AC3E}">
        <p14:creationId xmlns:p14="http://schemas.microsoft.com/office/powerpoint/2010/main" val="246329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4DB-1ED1-F938-A635-FAE2307D4390}"/>
              </a:ext>
            </a:extLst>
          </p:cNvPr>
          <p:cNvSpPr>
            <a:spLocks noGrp="1"/>
          </p:cNvSpPr>
          <p:nvPr>
            <p:ph type="title"/>
          </p:nvPr>
        </p:nvSpPr>
        <p:spPr/>
        <p:txBody>
          <a:bodyPr/>
          <a:lstStyle/>
          <a:p>
            <a:r>
              <a:rPr lang="en-US" dirty="0"/>
              <a:t>Open Dialog Box (4/4)</a:t>
            </a:r>
          </a:p>
        </p:txBody>
      </p:sp>
      <p:sp>
        <p:nvSpPr>
          <p:cNvPr id="3" name="Content Placeholder 2">
            <a:extLst>
              <a:ext uri="{FF2B5EF4-FFF2-40B4-BE49-F238E27FC236}">
                <a16:creationId xmlns:a16="http://schemas.microsoft.com/office/drawing/2014/main" id="{66EA7D4C-87FD-155E-CA00-B6FE7DF349BE}"/>
              </a:ext>
            </a:extLst>
          </p:cNvPr>
          <p:cNvSpPr>
            <a:spLocks noGrp="1"/>
          </p:cNvSpPr>
          <p:nvPr>
            <p:ph idx="1"/>
          </p:nvPr>
        </p:nvSpPr>
        <p:spPr>
          <a:xfrm>
            <a:off x="1039523" y="807287"/>
            <a:ext cx="6804023" cy="3456385"/>
          </a:xfrm>
        </p:spPr>
        <p:txBody>
          <a:bodyPr/>
          <a:lstStyle/>
          <a:p>
            <a:pPr marL="0" indent="0">
              <a:spcBef>
                <a:spcPts val="0"/>
              </a:spcBef>
              <a:buNone/>
            </a:pPr>
            <a:r>
              <a:rPr lang="en-US" sz="1400" dirty="0"/>
              <a:t>   void </a:t>
            </a:r>
            <a:r>
              <a:rPr lang="en-US" sz="1400" dirty="0" err="1"/>
              <a:t>displayContent</a:t>
            </a:r>
            <a:r>
              <a:rPr lang="en-US" sz="1400" dirty="0"/>
              <a:t>(String </a:t>
            </a:r>
            <a:r>
              <a:rPr lang="en-US" sz="1400" dirty="0" err="1"/>
              <a:t>fpath</a:t>
            </a:r>
            <a:r>
              <a:rPr lang="en-US" sz="1400" dirty="0"/>
              <a:t>) {  </a:t>
            </a:r>
          </a:p>
          <a:p>
            <a:pPr marL="0" indent="0">
              <a:spcBef>
                <a:spcPts val="0"/>
              </a:spcBef>
              <a:buNone/>
            </a:pPr>
            <a:r>
              <a:rPr lang="en-US" sz="1400" dirty="0"/>
              <a:t>       try {  </a:t>
            </a:r>
          </a:p>
          <a:p>
            <a:pPr marL="0" indent="0">
              <a:spcBef>
                <a:spcPts val="0"/>
              </a:spcBef>
              <a:buNone/>
            </a:pPr>
            <a:r>
              <a:rPr lang="en-US" sz="1400" dirty="0"/>
              <a:t>       </a:t>
            </a:r>
            <a:r>
              <a:rPr lang="en-US" sz="1400" dirty="0" err="1"/>
              <a:t>BufferedReader</a:t>
            </a:r>
            <a:r>
              <a:rPr lang="en-US" sz="1400" dirty="0"/>
              <a:t> </a:t>
            </a:r>
            <a:r>
              <a:rPr lang="en-US" sz="1400" dirty="0" err="1"/>
              <a:t>br</a:t>
            </a:r>
            <a:r>
              <a:rPr lang="en-US" sz="1400" dirty="0"/>
              <a:t>=new </a:t>
            </a:r>
            <a:r>
              <a:rPr lang="en-US" sz="1400" dirty="0" err="1"/>
              <a:t>BufferedReader</a:t>
            </a:r>
            <a:r>
              <a:rPr lang="en-US" sz="1400" dirty="0"/>
              <a:t>(new </a:t>
            </a:r>
            <a:r>
              <a:rPr lang="en-US" sz="1400" dirty="0" err="1"/>
              <a:t>FileReader</a:t>
            </a:r>
            <a:r>
              <a:rPr lang="en-US" sz="1400" dirty="0"/>
              <a:t>(</a:t>
            </a:r>
            <a:r>
              <a:rPr lang="en-US" sz="1400" dirty="0" err="1"/>
              <a:t>fpath</a:t>
            </a:r>
            <a:r>
              <a:rPr lang="en-US" sz="1400" dirty="0"/>
              <a:t>));  </a:t>
            </a:r>
          </a:p>
          <a:p>
            <a:pPr marL="0" indent="0">
              <a:spcBef>
                <a:spcPts val="0"/>
              </a:spcBef>
              <a:buNone/>
            </a:pPr>
            <a:r>
              <a:rPr lang="en-US" sz="1400" dirty="0"/>
              <a:t>       String s1="",s2="";  </a:t>
            </a:r>
          </a:p>
          <a:p>
            <a:pPr marL="0" indent="0">
              <a:spcBef>
                <a:spcPts val="0"/>
              </a:spcBef>
              <a:buNone/>
            </a:pPr>
            <a:r>
              <a:rPr lang="en-US" sz="1400" dirty="0"/>
              <a:t>       while((s1=</a:t>
            </a:r>
            <a:r>
              <a:rPr lang="en-US" sz="1400" dirty="0" err="1"/>
              <a:t>br.readLine</a:t>
            </a:r>
            <a:r>
              <a:rPr lang="en-US" sz="1400" dirty="0"/>
              <a:t>())!=null) {  </a:t>
            </a:r>
          </a:p>
          <a:p>
            <a:pPr marL="0" indent="0">
              <a:spcBef>
                <a:spcPts val="0"/>
              </a:spcBef>
              <a:buNone/>
            </a:pPr>
            <a:r>
              <a:rPr lang="en-US" sz="1400" dirty="0"/>
              <a:t>           s2+=s1+"\n";  </a:t>
            </a:r>
          </a:p>
          <a:p>
            <a:pPr marL="0" indent="0">
              <a:spcBef>
                <a:spcPts val="0"/>
              </a:spcBef>
              <a:buNone/>
            </a:pPr>
            <a:r>
              <a:rPr lang="en-US" sz="1400" dirty="0"/>
              <a:t>       }  </a:t>
            </a:r>
          </a:p>
          <a:p>
            <a:pPr marL="0" indent="0">
              <a:spcBef>
                <a:spcPts val="0"/>
              </a:spcBef>
              <a:buNone/>
            </a:pPr>
            <a:r>
              <a:rPr lang="en-US" sz="1400" dirty="0"/>
              <a:t>       </a:t>
            </a:r>
            <a:r>
              <a:rPr lang="en-US" sz="1400" dirty="0" err="1"/>
              <a:t>ta.setText</a:t>
            </a:r>
            <a:r>
              <a:rPr lang="en-US" sz="1400" dirty="0"/>
              <a:t>(s2);  </a:t>
            </a:r>
          </a:p>
          <a:p>
            <a:pPr marL="0" indent="0">
              <a:spcBef>
                <a:spcPts val="0"/>
              </a:spcBef>
              <a:buNone/>
            </a:pPr>
            <a:r>
              <a:rPr lang="en-US" sz="1400" dirty="0"/>
              <a:t>       </a:t>
            </a:r>
            <a:r>
              <a:rPr lang="en-US" sz="1400" dirty="0" err="1"/>
              <a:t>br.close</a:t>
            </a:r>
            <a:r>
              <a:rPr lang="en-US" sz="1400" dirty="0"/>
              <a:t>();  </a:t>
            </a:r>
          </a:p>
          <a:p>
            <a:pPr marL="0" indent="0">
              <a:spcBef>
                <a:spcPts val="0"/>
              </a:spcBef>
              <a:buNone/>
            </a:pPr>
            <a:r>
              <a:rPr lang="en-US" sz="1400" dirty="0"/>
              <a:t>       } catch (Exception e) {</a:t>
            </a:r>
            <a:r>
              <a:rPr lang="en-US" sz="1400" dirty="0" err="1"/>
              <a:t>e.printStackTrace</a:t>
            </a:r>
            <a:r>
              <a:rPr lang="en-US" sz="1400" dirty="0"/>
              <a:t>();  }  </a:t>
            </a:r>
          </a:p>
          <a:p>
            <a:pPr marL="0" indent="0">
              <a:spcBef>
                <a:spcPts val="0"/>
              </a:spcBef>
              <a:buNone/>
            </a:pPr>
            <a:r>
              <a:rPr lang="en-US" sz="1400" dirty="0"/>
              <a:t>   }  </a:t>
            </a:r>
          </a:p>
          <a:p>
            <a:pPr marL="0" indent="0">
              <a:spcBef>
                <a:spcPts val="0"/>
              </a:spcBef>
              <a:buNone/>
            </a:pPr>
            <a:r>
              <a:rPr lang="en-US" sz="1400" dirty="0"/>
              <a:t>public static void main(String[] </a:t>
            </a:r>
            <a:r>
              <a:rPr lang="en-US" sz="1400" dirty="0" err="1"/>
              <a:t>args</a:t>
            </a:r>
            <a:r>
              <a:rPr lang="en-US" sz="1400" dirty="0"/>
              <a:t>) {  </a:t>
            </a:r>
          </a:p>
          <a:p>
            <a:pPr marL="0" indent="0">
              <a:spcBef>
                <a:spcPts val="0"/>
              </a:spcBef>
              <a:buNone/>
            </a:pPr>
            <a:r>
              <a:rPr lang="en-US" sz="1400" dirty="0"/>
              <a:t>        </a:t>
            </a:r>
            <a:r>
              <a:rPr lang="en-US" sz="1400" dirty="0" err="1"/>
              <a:t>OpenMenu</a:t>
            </a:r>
            <a:r>
              <a:rPr lang="en-US" sz="1400" dirty="0"/>
              <a:t> om=new </a:t>
            </a:r>
            <a:r>
              <a:rPr lang="en-US" sz="1400" dirty="0" err="1"/>
              <a:t>OpenMenu</a:t>
            </a:r>
            <a:r>
              <a:rPr lang="en-US" sz="1400" dirty="0"/>
              <a:t>();  </a:t>
            </a:r>
          </a:p>
          <a:p>
            <a:pPr marL="0" indent="0">
              <a:spcBef>
                <a:spcPts val="0"/>
              </a:spcBef>
              <a:buNone/>
            </a:pPr>
            <a:r>
              <a:rPr lang="en-US" sz="1400" dirty="0"/>
              <a:t>        </a:t>
            </a:r>
            <a:r>
              <a:rPr lang="en-US" sz="1400" dirty="0" err="1"/>
              <a:t>om.setSize</a:t>
            </a:r>
            <a:r>
              <a:rPr lang="en-US" sz="1400" dirty="0"/>
              <a:t>(800,800);  </a:t>
            </a:r>
          </a:p>
          <a:p>
            <a:pPr marL="0" indent="0">
              <a:spcBef>
                <a:spcPts val="0"/>
              </a:spcBef>
              <a:buNone/>
            </a:pPr>
            <a:r>
              <a:rPr lang="en-US" sz="1400" dirty="0"/>
              <a:t>        </a:t>
            </a:r>
            <a:r>
              <a:rPr lang="en-US" sz="1400" dirty="0" err="1"/>
              <a:t>om.setLayout</a:t>
            </a:r>
            <a:r>
              <a:rPr lang="en-US" sz="1400" dirty="0"/>
              <a:t>(null);  </a:t>
            </a:r>
          </a:p>
          <a:p>
            <a:pPr marL="0" indent="0">
              <a:spcBef>
                <a:spcPts val="0"/>
              </a:spcBef>
              <a:buNone/>
            </a:pPr>
            <a:r>
              <a:rPr lang="en-US" sz="1400" dirty="0"/>
              <a:t>        </a:t>
            </a:r>
            <a:r>
              <a:rPr lang="en-US" sz="1400" dirty="0" err="1"/>
              <a:t>om.setVisible</a:t>
            </a:r>
            <a:r>
              <a:rPr lang="en-US" sz="1400" dirty="0"/>
              <a:t>(true);  </a:t>
            </a:r>
          </a:p>
          <a:p>
            <a:pPr marL="0" indent="0">
              <a:spcBef>
                <a:spcPts val="0"/>
              </a:spcBef>
              <a:buNone/>
            </a:pPr>
            <a:r>
              <a:rPr lang="en-US" sz="1400" dirty="0"/>
              <a:t>        </a:t>
            </a:r>
            <a:r>
              <a:rPr lang="en-US" sz="1400" dirty="0" err="1"/>
              <a:t>om.setDefaultCloseOperation</a:t>
            </a:r>
            <a:r>
              <a:rPr lang="en-US" sz="1400" dirty="0"/>
              <a:t>(EXIT_ON_CLOSE);  </a:t>
            </a:r>
          </a:p>
          <a:p>
            <a:pPr marL="0" indent="0">
              <a:spcBef>
                <a:spcPts val="0"/>
              </a:spcBef>
              <a:buNone/>
            </a:pPr>
            <a:r>
              <a:rPr lang="en-US" sz="1400" dirty="0"/>
              <a:t>    }  </a:t>
            </a:r>
          </a:p>
          <a:p>
            <a:pPr marL="0" indent="0">
              <a:spcBef>
                <a:spcPts val="0"/>
              </a:spcBef>
              <a:buNone/>
            </a:pPr>
            <a:r>
              <a:rPr lang="en-US" sz="1400" dirty="0"/>
              <a:t>} </a:t>
            </a:r>
          </a:p>
        </p:txBody>
      </p:sp>
      <p:sp>
        <p:nvSpPr>
          <p:cNvPr id="6" name="TextBox 5">
            <a:extLst>
              <a:ext uri="{FF2B5EF4-FFF2-40B4-BE49-F238E27FC236}">
                <a16:creationId xmlns:a16="http://schemas.microsoft.com/office/drawing/2014/main" id="{4B2C6C13-D56B-019C-5D75-38540EBB041A}"/>
              </a:ext>
            </a:extLst>
          </p:cNvPr>
          <p:cNvSpPr txBox="1"/>
          <p:nvPr/>
        </p:nvSpPr>
        <p:spPr>
          <a:xfrm>
            <a:off x="5486400" y="4435863"/>
            <a:ext cx="3368748" cy="276999"/>
          </a:xfrm>
          <a:prstGeom prst="rect">
            <a:avLst/>
          </a:prstGeom>
          <a:noFill/>
        </p:spPr>
        <p:txBody>
          <a:bodyPr wrap="square">
            <a:spAutoFit/>
          </a:bodyPr>
          <a:lstStyle/>
          <a:p>
            <a:pPr algn="r"/>
            <a:r>
              <a:rPr lang="en-US" sz="1200" dirty="0"/>
              <a:t>https://www.javatpoint.com/open-dialog-box</a:t>
            </a:r>
          </a:p>
        </p:txBody>
      </p:sp>
    </p:spTree>
    <p:extLst>
      <p:ext uri="{BB962C8B-B14F-4D97-AF65-F5344CB8AC3E}">
        <p14:creationId xmlns:p14="http://schemas.microsoft.com/office/powerpoint/2010/main" val="2833712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2270761" y="2187029"/>
            <a:ext cx="4149019" cy="769441"/>
          </a:xfrm>
          <a:prstGeom prst="rect">
            <a:avLst/>
          </a:prstGeom>
          <a:noFill/>
        </p:spPr>
        <p:txBody>
          <a:bodyPr wrap="square" rtlCol="0">
            <a:spAutoFit/>
          </a:bodyPr>
          <a:lstStyle/>
          <a:p>
            <a:r>
              <a:rPr lang="en-US" sz="4400" dirty="0">
                <a:solidFill>
                  <a:srgbClr val="0070C0"/>
                </a:solidFill>
              </a:rPr>
              <a:t>Notepad in Java</a:t>
            </a:r>
          </a:p>
        </p:txBody>
      </p:sp>
    </p:spTree>
    <p:extLst>
      <p:ext uri="{BB962C8B-B14F-4D97-AF65-F5344CB8AC3E}">
        <p14:creationId xmlns:p14="http://schemas.microsoft.com/office/powerpoint/2010/main" val="731324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A073-AA77-FECB-967A-E4545F33071C}"/>
              </a:ext>
            </a:extLst>
          </p:cNvPr>
          <p:cNvSpPr>
            <a:spLocks noGrp="1"/>
          </p:cNvSpPr>
          <p:nvPr>
            <p:ph type="title"/>
          </p:nvPr>
        </p:nvSpPr>
        <p:spPr/>
        <p:txBody>
          <a:bodyPr/>
          <a:lstStyle/>
          <a:p>
            <a:r>
              <a:rPr lang="en-US" dirty="0"/>
              <a:t>Notepad in Java</a:t>
            </a:r>
          </a:p>
        </p:txBody>
      </p:sp>
      <p:sp>
        <p:nvSpPr>
          <p:cNvPr id="3" name="Content Placeholder 2">
            <a:extLst>
              <a:ext uri="{FF2B5EF4-FFF2-40B4-BE49-F238E27FC236}">
                <a16:creationId xmlns:a16="http://schemas.microsoft.com/office/drawing/2014/main" id="{120E3CD3-85BC-1D38-B4D9-26674564DF40}"/>
              </a:ext>
            </a:extLst>
          </p:cNvPr>
          <p:cNvSpPr>
            <a:spLocks noGrp="1"/>
          </p:cNvSpPr>
          <p:nvPr>
            <p:ph idx="1"/>
          </p:nvPr>
        </p:nvSpPr>
        <p:spPr>
          <a:xfrm>
            <a:off x="304800" y="1040982"/>
            <a:ext cx="4746625" cy="2692629"/>
          </a:xfrm>
        </p:spPr>
        <p:txBody>
          <a:bodyPr/>
          <a:lstStyle/>
          <a:p>
            <a:r>
              <a:rPr lang="en-US" dirty="0"/>
              <a:t>We can develop Notepad in java with the help of AWT/Swing with event handling. </a:t>
            </a:r>
          </a:p>
          <a:p>
            <a:r>
              <a:rPr lang="en-US" dirty="0"/>
              <a:t>See the code of creating Notepad in java on https://www.javatpoint.com/notepad .</a:t>
            </a:r>
          </a:p>
        </p:txBody>
      </p:sp>
      <p:pic>
        <p:nvPicPr>
          <p:cNvPr id="5" name="Picture 4" descr="A screenshot of a computer&#10;&#10;Description automatically generated">
            <a:extLst>
              <a:ext uri="{FF2B5EF4-FFF2-40B4-BE49-F238E27FC236}">
                <a16:creationId xmlns:a16="http://schemas.microsoft.com/office/drawing/2014/main" id="{FB4280EE-9865-80B0-3ED2-0FCFC8C5A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724150"/>
            <a:ext cx="3650374" cy="2018922"/>
          </a:xfrm>
          <a:prstGeom prst="rect">
            <a:avLst/>
          </a:prstGeom>
        </p:spPr>
      </p:pic>
    </p:spTree>
    <p:extLst>
      <p:ext uri="{BB962C8B-B14F-4D97-AF65-F5344CB8AC3E}">
        <p14:creationId xmlns:p14="http://schemas.microsoft.com/office/powerpoint/2010/main" val="3955441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1868946" y="2269075"/>
            <a:ext cx="4567587" cy="769441"/>
          </a:xfrm>
          <a:prstGeom prst="rect">
            <a:avLst/>
          </a:prstGeom>
          <a:noFill/>
        </p:spPr>
        <p:txBody>
          <a:bodyPr wrap="square" rtlCol="0">
            <a:spAutoFit/>
          </a:bodyPr>
          <a:lstStyle/>
          <a:p>
            <a:r>
              <a:rPr lang="en-US" sz="4400" dirty="0">
                <a:solidFill>
                  <a:srgbClr val="0070C0"/>
                </a:solidFill>
              </a:rPr>
              <a:t>Calculator in Java</a:t>
            </a:r>
          </a:p>
        </p:txBody>
      </p:sp>
    </p:spTree>
    <p:extLst>
      <p:ext uri="{BB962C8B-B14F-4D97-AF65-F5344CB8AC3E}">
        <p14:creationId xmlns:p14="http://schemas.microsoft.com/office/powerpoint/2010/main" val="1079183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A073-AA77-FECB-967A-E4545F33071C}"/>
              </a:ext>
            </a:extLst>
          </p:cNvPr>
          <p:cNvSpPr>
            <a:spLocks noGrp="1"/>
          </p:cNvSpPr>
          <p:nvPr>
            <p:ph type="title"/>
          </p:nvPr>
        </p:nvSpPr>
        <p:spPr/>
        <p:txBody>
          <a:bodyPr/>
          <a:lstStyle/>
          <a:p>
            <a:r>
              <a:rPr lang="en-US" dirty="0"/>
              <a:t>Calculator in Java</a:t>
            </a:r>
          </a:p>
        </p:txBody>
      </p:sp>
      <p:sp>
        <p:nvSpPr>
          <p:cNvPr id="3" name="Content Placeholder 2">
            <a:extLst>
              <a:ext uri="{FF2B5EF4-FFF2-40B4-BE49-F238E27FC236}">
                <a16:creationId xmlns:a16="http://schemas.microsoft.com/office/drawing/2014/main" id="{120E3CD3-85BC-1D38-B4D9-26674564DF40}"/>
              </a:ext>
            </a:extLst>
          </p:cNvPr>
          <p:cNvSpPr>
            <a:spLocks noGrp="1"/>
          </p:cNvSpPr>
          <p:nvPr>
            <p:ph idx="1"/>
          </p:nvPr>
        </p:nvSpPr>
        <p:spPr>
          <a:xfrm>
            <a:off x="304800" y="1040982"/>
            <a:ext cx="5791200" cy="2692629"/>
          </a:xfrm>
        </p:spPr>
        <p:txBody>
          <a:bodyPr/>
          <a:lstStyle/>
          <a:p>
            <a:r>
              <a:rPr lang="en-US" dirty="0"/>
              <a:t>We can develop calculator in java with the help of AWT/Swing with event handling. </a:t>
            </a:r>
          </a:p>
          <a:p>
            <a:r>
              <a:rPr lang="en-US" dirty="0"/>
              <a:t>See the code of creating calculator in java on https://www.javatpoint.com/calculator-in-java.</a:t>
            </a:r>
          </a:p>
        </p:txBody>
      </p:sp>
      <p:pic>
        <p:nvPicPr>
          <p:cNvPr id="6" name="Picture 5" descr="A screenshot of a calculator&#10;&#10;Description automatically generated">
            <a:extLst>
              <a:ext uri="{FF2B5EF4-FFF2-40B4-BE49-F238E27FC236}">
                <a16:creationId xmlns:a16="http://schemas.microsoft.com/office/drawing/2014/main" id="{E569A003-F751-9948-F282-E2C0115DD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09750"/>
            <a:ext cx="2881046" cy="2924175"/>
          </a:xfrm>
          <a:prstGeom prst="rect">
            <a:avLst/>
          </a:prstGeom>
        </p:spPr>
      </p:pic>
    </p:spTree>
    <p:extLst>
      <p:ext uri="{BB962C8B-B14F-4D97-AF65-F5344CB8AC3E}">
        <p14:creationId xmlns:p14="http://schemas.microsoft.com/office/powerpoint/2010/main" val="27384520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1832690" y="2091518"/>
            <a:ext cx="5473415" cy="769441"/>
          </a:xfrm>
          <a:prstGeom prst="rect">
            <a:avLst/>
          </a:prstGeom>
          <a:noFill/>
        </p:spPr>
        <p:txBody>
          <a:bodyPr wrap="square" rtlCol="0">
            <a:spAutoFit/>
          </a:bodyPr>
          <a:lstStyle/>
          <a:p>
            <a:r>
              <a:rPr lang="en-US" sz="4400" dirty="0">
                <a:solidFill>
                  <a:srgbClr val="0070C0"/>
                </a:solidFill>
              </a:rPr>
              <a:t>Puzzle Game in Java</a:t>
            </a:r>
          </a:p>
        </p:txBody>
      </p:sp>
    </p:spTree>
    <p:extLst>
      <p:ext uri="{BB962C8B-B14F-4D97-AF65-F5344CB8AC3E}">
        <p14:creationId xmlns:p14="http://schemas.microsoft.com/office/powerpoint/2010/main" val="4000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A073-AA77-FECB-967A-E4545F33071C}"/>
              </a:ext>
            </a:extLst>
          </p:cNvPr>
          <p:cNvSpPr>
            <a:spLocks noGrp="1"/>
          </p:cNvSpPr>
          <p:nvPr>
            <p:ph type="title"/>
          </p:nvPr>
        </p:nvSpPr>
        <p:spPr/>
        <p:txBody>
          <a:bodyPr/>
          <a:lstStyle/>
          <a:p>
            <a:r>
              <a:rPr lang="en-US" dirty="0"/>
              <a:t>Puzzle Game in Java</a:t>
            </a:r>
          </a:p>
        </p:txBody>
      </p:sp>
      <p:sp>
        <p:nvSpPr>
          <p:cNvPr id="3" name="Content Placeholder 2">
            <a:extLst>
              <a:ext uri="{FF2B5EF4-FFF2-40B4-BE49-F238E27FC236}">
                <a16:creationId xmlns:a16="http://schemas.microsoft.com/office/drawing/2014/main" id="{120E3CD3-85BC-1D38-B4D9-26674564DF40}"/>
              </a:ext>
            </a:extLst>
          </p:cNvPr>
          <p:cNvSpPr>
            <a:spLocks noGrp="1"/>
          </p:cNvSpPr>
          <p:nvPr>
            <p:ph idx="1"/>
          </p:nvPr>
        </p:nvSpPr>
        <p:spPr>
          <a:xfrm>
            <a:off x="304800" y="1040982"/>
            <a:ext cx="5791200" cy="2692629"/>
          </a:xfrm>
        </p:spPr>
        <p:txBody>
          <a:bodyPr/>
          <a:lstStyle/>
          <a:p>
            <a:r>
              <a:rPr lang="en-US" dirty="0"/>
              <a:t>We can develop a Puzzle Game in Java with the help of AWT/Swing with event handling. </a:t>
            </a:r>
          </a:p>
          <a:p>
            <a:r>
              <a:rPr lang="en-US" dirty="0"/>
              <a:t>See the code of creating Puzzle Game in java on https://www.javatpoint.com/Puzzle-Game.</a:t>
            </a:r>
          </a:p>
        </p:txBody>
      </p:sp>
      <p:pic>
        <p:nvPicPr>
          <p:cNvPr id="5" name="Picture 4" descr="A screenshot of a puzzle game&#10;&#10;Description automatically generated">
            <a:extLst>
              <a:ext uri="{FF2B5EF4-FFF2-40B4-BE49-F238E27FC236}">
                <a16:creationId xmlns:a16="http://schemas.microsoft.com/office/drawing/2014/main" id="{26DDD88A-A7F4-2F19-DC7B-0B50F81A0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895350"/>
            <a:ext cx="3076575" cy="3657600"/>
          </a:xfrm>
          <a:prstGeom prst="rect">
            <a:avLst/>
          </a:prstGeom>
        </p:spPr>
      </p:pic>
    </p:spTree>
    <p:extLst>
      <p:ext uri="{BB962C8B-B14F-4D97-AF65-F5344CB8AC3E}">
        <p14:creationId xmlns:p14="http://schemas.microsoft.com/office/powerpoint/2010/main" val="20129062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5C56-3CC2-A579-C9A0-B528FF8877D9}"/>
              </a:ext>
            </a:extLst>
          </p:cNvPr>
          <p:cNvSpPr txBox="1"/>
          <p:nvPr/>
        </p:nvSpPr>
        <p:spPr>
          <a:xfrm rot="20215136">
            <a:off x="3273411" y="1797339"/>
            <a:ext cx="3972626" cy="769441"/>
          </a:xfrm>
          <a:prstGeom prst="rect">
            <a:avLst/>
          </a:prstGeom>
          <a:noFill/>
        </p:spPr>
        <p:txBody>
          <a:bodyPr wrap="square" rtlCol="0">
            <a:spAutoFit/>
          </a:bodyPr>
          <a:lstStyle/>
          <a:p>
            <a:r>
              <a:rPr lang="en-US" sz="4400" dirty="0">
                <a:solidFill>
                  <a:srgbClr val="0070C0"/>
                </a:solidFill>
              </a:rPr>
              <a:t>Graphs</a:t>
            </a:r>
          </a:p>
        </p:txBody>
      </p:sp>
    </p:spTree>
    <p:extLst>
      <p:ext uri="{BB962C8B-B14F-4D97-AF65-F5344CB8AC3E}">
        <p14:creationId xmlns:p14="http://schemas.microsoft.com/office/powerpoint/2010/main" val="23395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2F81-0965-33D8-75EC-5C75A885D5EE}"/>
              </a:ext>
            </a:extLst>
          </p:cNvPr>
          <p:cNvSpPr>
            <a:spLocks noGrp="1"/>
          </p:cNvSpPr>
          <p:nvPr>
            <p:ph type="title"/>
          </p:nvPr>
        </p:nvSpPr>
        <p:spPr/>
        <p:txBody>
          <a:bodyPr/>
          <a:lstStyle/>
          <a:p>
            <a:r>
              <a:rPr lang="en-US" dirty="0"/>
              <a:t>What to Learn In Swing</a:t>
            </a:r>
          </a:p>
        </p:txBody>
      </p:sp>
      <p:sp>
        <p:nvSpPr>
          <p:cNvPr id="3" name="Content Placeholder 2">
            <a:extLst>
              <a:ext uri="{FF2B5EF4-FFF2-40B4-BE49-F238E27FC236}">
                <a16:creationId xmlns:a16="http://schemas.microsoft.com/office/drawing/2014/main" id="{9C45CF4A-FB7C-F025-08D8-270B35E5964A}"/>
              </a:ext>
            </a:extLst>
          </p:cNvPr>
          <p:cNvSpPr>
            <a:spLocks noGrp="1"/>
          </p:cNvSpPr>
          <p:nvPr>
            <p:ph idx="1"/>
          </p:nvPr>
        </p:nvSpPr>
        <p:spPr>
          <a:xfrm>
            <a:off x="762000" y="1200150"/>
            <a:ext cx="7543800" cy="3048000"/>
          </a:xfrm>
        </p:spPr>
        <p:txBody>
          <a:bodyPr/>
          <a:lstStyle/>
          <a:p>
            <a:r>
              <a:rPr lang="en-US" dirty="0"/>
              <a:t>The Swing Tutorial touches on parts of the AWT that support the Swing architecture:</a:t>
            </a:r>
          </a:p>
          <a:p>
            <a:pPr lvl="1"/>
            <a:r>
              <a:rPr lang="en-US" dirty="0"/>
              <a:t>Introduction to Event Listeners</a:t>
            </a:r>
          </a:p>
          <a:p>
            <a:pPr lvl="1"/>
            <a:r>
              <a:rPr lang="en-US" dirty="0"/>
              <a:t>Top-Level Containers and the Containment Hierarchy</a:t>
            </a:r>
          </a:p>
          <a:p>
            <a:pPr lvl="1"/>
            <a:r>
              <a:rPr lang="en-US" dirty="0"/>
              <a:t>Laying out Components in a Container/a&gt;</a:t>
            </a:r>
          </a:p>
          <a:p>
            <a:pPr lvl="1"/>
            <a:r>
              <a:rPr lang="en-US" dirty="0"/>
              <a:t>Modality, Splash Screen, Desktop, and System Tray</a:t>
            </a:r>
          </a:p>
          <a:p>
            <a:r>
              <a:rPr lang="en-US" dirty="0"/>
              <a:t>Full-Screen Exclusive Mode API</a:t>
            </a:r>
          </a:p>
          <a:p>
            <a:r>
              <a:rPr lang="en-US" dirty="0"/>
              <a:t>How to Create Translucent and Shaped Windows</a:t>
            </a:r>
          </a:p>
          <a:p>
            <a:endParaRPr lang="en-US" dirty="0"/>
          </a:p>
          <a:p>
            <a:endParaRPr lang="en-US" dirty="0"/>
          </a:p>
        </p:txBody>
      </p:sp>
    </p:spTree>
    <p:extLst>
      <p:ext uri="{BB962C8B-B14F-4D97-AF65-F5344CB8AC3E}">
        <p14:creationId xmlns:p14="http://schemas.microsoft.com/office/powerpoint/2010/main" val="3578451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A073-AA77-FECB-967A-E4545F33071C}"/>
              </a:ext>
            </a:extLst>
          </p:cNvPr>
          <p:cNvSpPr>
            <a:spLocks noGrp="1"/>
          </p:cNvSpPr>
          <p:nvPr>
            <p:ph type="title"/>
          </p:nvPr>
        </p:nvSpPr>
        <p:spPr>
          <a:xfrm>
            <a:off x="1393827" y="285750"/>
            <a:ext cx="3330573" cy="490538"/>
          </a:xfrm>
        </p:spPr>
        <p:txBody>
          <a:bodyPr/>
          <a:lstStyle/>
          <a:p>
            <a:r>
              <a:rPr lang="en-US" dirty="0"/>
              <a:t>Swing Histogram</a:t>
            </a:r>
          </a:p>
        </p:txBody>
      </p:sp>
      <p:sp>
        <p:nvSpPr>
          <p:cNvPr id="3" name="Content Placeholder 2">
            <a:extLst>
              <a:ext uri="{FF2B5EF4-FFF2-40B4-BE49-F238E27FC236}">
                <a16:creationId xmlns:a16="http://schemas.microsoft.com/office/drawing/2014/main" id="{120E3CD3-85BC-1D38-B4D9-26674564DF40}"/>
              </a:ext>
            </a:extLst>
          </p:cNvPr>
          <p:cNvSpPr>
            <a:spLocks noGrp="1"/>
          </p:cNvSpPr>
          <p:nvPr>
            <p:ph sz="half" idx="1"/>
          </p:nvPr>
        </p:nvSpPr>
        <p:spPr>
          <a:xfrm>
            <a:off x="228600" y="971550"/>
            <a:ext cx="8182215" cy="1305162"/>
          </a:xfrm>
        </p:spPr>
        <p:txBody>
          <a:bodyPr/>
          <a:lstStyle/>
          <a:p>
            <a:pPr marL="0" indent="0">
              <a:buNone/>
            </a:pPr>
            <a:r>
              <a:rPr lang="en-US" sz="400" dirty="0"/>
              <a:t>import </a:t>
            </a:r>
            <a:r>
              <a:rPr lang="en-US" sz="400" dirty="0" err="1"/>
              <a:t>java.awt</a:t>
            </a:r>
            <a:r>
              <a:rPr lang="en-US" sz="400" dirty="0"/>
              <a:t>.*;</a:t>
            </a:r>
          </a:p>
          <a:p>
            <a:pPr marL="0" indent="0">
              <a:buNone/>
            </a:pPr>
            <a:r>
              <a:rPr lang="en-US" sz="400" dirty="0"/>
              <a:t>import </a:t>
            </a:r>
            <a:r>
              <a:rPr lang="en-US" sz="400" dirty="0" err="1"/>
              <a:t>java.util.List</a:t>
            </a:r>
            <a:r>
              <a:rPr lang="en-US" sz="400" dirty="0"/>
              <a:t>;</a:t>
            </a:r>
          </a:p>
          <a:p>
            <a:pPr marL="0" indent="0">
              <a:buNone/>
            </a:pPr>
            <a:r>
              <a:rPr lang="en-US" sz="400" dirty="0"/>
              <a:t>import </a:t>
            </a:r>
            <a:r>
              <a:rPr lang="en-US" sz="400" dirty="0" err="1"/>
              <a:t>java.util.ArrayList</a:t>
            </a:r>
            <a:r>
              <a:rPr lang="en-US" sz="400" dirty="0"/>
              <a:t>;</a:t>
            </a:r>
          </a:p>
          <a:p>
            <a:pPr marL="0" indent="0">
              <a:buNone/>
            </a:pPr>
            <a:r>
              <a:rPr lang="en-US" sz="400" dirty="0"/>
              <a:t>import </a:t>
            </a:r>
            <a:r>
              <a:rPr lang="en-US" sz="400" dirty="0" err="1"/>
              <a:t>javax.swing</a:t>
            </a:r>
            <a:r>
              <a:rPr lang="en-US" sz="400" dirty="0"/>
              <a:t>.*;</a:t>
            </a:r>
          </a:p>
          <a:p>
            <a:pPr marL="0" indent="0">
              <a:buNone/>
            </a:pPr>
            <a:r>
              <a:rPr lang="en-US" sz="400" dirty="0"/>
              <a:t>import </a:t>
            </a:r>
            <a:r>
              <a:rPr lang="en-US" sz="400" dirty="0" err="1"/>
              <a:t>javax.swing.border</a:t>
            </a:r>
            <a:r>
              <a:rPr lang="en-US" sz="400" dirty="0"/>
              <a:t>.*;</a:t>
            </a:r>
          </a:p>
          <a:p>
            <a:pPr marL="0" indent="0">
              <a:buNone/>
            </a:pPr>
            <a:endParaRPr lang="en-US" sz="400" dirty="0"/>
          </a:p>
          <a:p>
            <a:pPr marL="0" indent="0">
              <a:buNone/>
            </a:pPr>
            <a:r>
              <a:rPr lang="en-US" sz="400" dirty="0"/>
              <a:t>public class </a:t>
            </a:r>
            <a:r>
              <a:rPr lang="en-US" sz="400" dirty="0" err="1"/>
              <a:t>HistogramPanel</a:t>
            </a:r>
            <a:r>
              <a:rPr lang="en-US" sz="400" dirty="0"/>
              <a:t> extends </a:t>
            </a:r>
            <a:r>
              <a:rPr lang="en-US" sz="400" dirty="0" err="1"/>
              <a:t>JPanel</a:t>
            </a:r>
            <a:endParaRPr lang="en-US" sz="400" dirty="0"/>
          </a:p>
          <a:p>
            <a:pPr marL="0" indent="0">
              <a:buNone/>
            </a:pPr>
            <a:r>
              <a:rPr lang="en-US" sz="400" dirty="0"/>
              <a:t>{</a:t>
            </a:r>
          </a:p>
          <a:p>
            <a:pPr marL="0" indent="0">
              <a:buNone/>
            </a:pPr>
            <a:r>
              <a:rPr lang="en-US" sz="400" dirty="0"/>
              <a:t>    private int </a:t>
            </a:r>
            <a:r>
              <a:rPr lang="en-US" sz="400" dirty="0" err="1"/>
              <a:t>histogramHeight</a:t>
            </a:r>
            <a:r>
              <a:rPr lang="en-US" sz="400" dirty="0"/>
              <a:t> = 200;</a:t>
            </a:r>
          </a:p>
          <a:p>
            <a:pPr marL="0" indent="0">
              <a:buNone/>
            </a:pPr>
            <a:r>
              <a:rPr lang="en-US" sz="400" dirty="0"/>
              <a:t>    private int </a:t>
            </a:r>
            <a:r>
              <a:rPr lang="en-US" sz="400" dirty="0" err="1"/>
              <a:t>barWidth</a:t>
            </a:r>
            <a:r>
              <a:rPr lang="en-US" sz="400" dirty="0"/>
              <a:t> = 50;</a:t>
            </a:r>
          </a:p>
          <a:p>
            <a:pPr marL="0" indent="0">
              <a:buNone/>
            </a:pPr>
            <a:r>
              <a:rPr lang="en-US" sz="400" dirty="0"/>
              <a:t>    private int </a:t>
            </a:r>
            <a:r>
              <a:rPr lang="en-US" sz="400" dirty="0" err="1"/>
              <a:t>barGap</a:t>
            </a:r>
            <a:r>
              <a:rPr lang="en-US" sz="400" dirty="0"/>
              <a:t> = 10;</a:t>
            </a:r>
          </a:p>
          <a:p>
            <a:pPr marL="0" indent="0">
              <a:buNone/>
            </a:pPr>
            <a:endParaRPr lang="en-US" sz="400" dirty="0"/>
          </a:p>
          <a:p>
            <a:pPr marL="0" indent="0">
              <a:buNone/>
            </a:pPr>
            <a:r>
              <a:rPr lang="en-US" sz="400" dirty="0"/>
              <a:t>    private </a:t>
            </a:r>
            <a:r>
              <a:rPr lang="en-US" sz="400" dirty="0" err="1"/>
              <a:t>JPanel</a:t>
            </a:r>
            <a:r>
              <a:rPr lang="en-US" sz="400" dirty="0"/>
              <a:t> </a:t>
            </a:r>
            <a:r>
              <a:rPr lang="en-US" sz="400" dirty="0" err="1"/>
              <a:t>barPanel</a:t>
            </a:r>
            <a:r>
              <a:rPr lang="en-US" sz="400" dirty="0"/>
              <a:t>;</a:t>
            </a:r>
          </a:p>
          <a:p>
            <a:pPr marL="0" indent="0">
              <a:buNone/>
            </a:pPr>
            <a:r>
              <a:rPr lang="en-US" sz="400" dirty="0"/>
              <a:t>    private </a:t>
            </a:r>
            <a:r>
              <a:rPr lang="en-US" sz="400" dirty="0" err="1"/>
              <a:t>JPanel</a:t>
            </a:r>
            <a:r>
              <a:rPr lang="en-US" sz="400" dirty="0"/>
              <a:t> </a:t>
            </a:r>
            <a:r>
              <a:rPr lang="en-US" sz="400" dirty="0" err="1"/>
              <a:t>labelPanel</a:t>
            </a:r>
            <a:r>
              <a:rPr lang="en-US" sz="400" dirty="0"/>
              <a:t>;</a:t>
            </a:r>
          </a:p>
          <a:p>
            <a:pPr marL="0" indent="0">
              <a:buNone/>
            </a:pPr>
            <a:endParaRPr lang="en-US" sz="400" dirty="0"/>
          </a:p>
          <a:p>
            <a:pPr marL="0" indent="0">
              <a:buNone/>
            </a:pPr>
            <a:r>
              <a:rPr lang="en-US" sz="400" dirty="0"/>
              <a:t>    private List&lt;Bar&gt; bars = new </a:t>
            </a:r>
            <a:r>
              <a:rPr lang="en-US" sz="400" dirty="0" err="1"/>
              <a:t>ArrayList</a:t>
            </a:r>
            <a:r>
              <a:rPr lang="en-US" sz="400" dirty="0"/>
              <a:t>&lt;Bar&gt;();</a:t>
            </a:r>
          </a:p>
          <a:p>
            <a:pPr marL="0" indent="0">
              <a:buNone/>
            </a:pPr>
            <a:endParaRPr lang="en-US" sz="400" dirty="0"/>
          </a:p>
          <a:p>
            <a:pPr marL="0" indent="0">
              <a:buNone/>
            </a:pPr>
            <a:r>
              <a:rPr lang="en-US" sz="400" dirty="0"/>
              <a:t>    public </a:t>
            </a:r>
            <a:r>
              <a:rPr lang="en-US" sz="400" dirty="0" err="1"/>
              <a:t>HistogramPanel</a:t>
            </a:r>
            <a:r>
              <a:rPr lang="en-US" sz="400" dirty="0"/>
              <a:t>()</a:t>
            </a:r>
          </a:p>
          <a:p>
            <a:pPr marL="0" indent="0">
              <a:buNone/>
            </a:pPr>
            <a:r>
              <a:rPr lang="en-US" sz="400" dirty="0"/>
              <a:t>    {</a:t>
            </a:r>
          </a:p>
          <a:p>
            <a:pPr marL="0" indent="0">
              <a:buNone/>
            </a:pPr>
            <a:r>
              <a:rPr lang="en-US" sz="400" dirty="0"/>
              <a:t>        </a:t>
            </a:r>
            <a:r>
              <a:rPr lang="en-US" sz="400" dirty="0" err="1"/>
              <a:t>setBorder</a:t>
            </a:r>
            <a:r>
              <a:rPr lang="en-US" sz="400" dirty="0"/>
              <a:t>( new </a:t>
            </a:r>
            <a:r>
              <a:rPr lang="en-US" sz="400" dirty="0" err="1"/>
              <a:t>EmptyBorder</a:t>
            </a:r>
            <a:r>
              <a:rPr lang="en-US" sz="400" dirty="0"/>
              <a:t>(10, 10, 10, 10) );</a:t>
            </a:r>
          </a:p>
          <a:p>
            <a:pPr marL="0" indent="0">
              <a:buNone/>
            </a:pPr>
            <a:r>
              <a:rPr lang="en-US" sz="400" dirty="0"/>
              <a:t>        </a:t>
            </a:r>
            <a:r>
              <a:rPr lang="en-US" sz="400" dirty="0" err="1"/>
              <a:t>setLayout</a:t>
            </a:r>
            <a:r>
              <a:rPr lang="en-US" sz="400" dirty="0"/>
              <a:t>( new </a:t>
            </a:r>
            <a:r>
              <a:rPr lang="en-US" sz="400" dirty="0" err="1"/>
              <a:t>BorderLayout</a:t>
            </a:r>
            <a:r>
              <a:rPr lang="en-US" sz="400" dirty="0"/>
              <a:t>() );</a:t>
            </a:r>
          </a:p>
          <a:p>
            <a:pPr marL="0" indent="0">
              <a:buNone/>
            </a:pPr>
            <a:endParaRPr lang="en-US" sz="400" dirty="0"/>
          </a:p>
          <a:p>
            <a:pPr marL="0" indent="0">
              <a:buNone/>
            </a:pPr>
            <a:r>
              <a:rPr lang="en-US" sz="400" dirty="0"/>
              <a:t>        </a:t>
            </a:r>
            <a:r>
              <a:rPr lang="en-US" sz="400" dirty="0" err="1"/>
              <a:t>barPanel</a:t>
            </a:r>
            <a:r>
              <a:rPr lang="en-US" sz="400" dirty="0"/>
              <a:t> = new </a:t>
            </a:r>
            <a:r>
              <a:rPr lang="en-US" sz="400" dirty="0" err="1"/>
              <a:t>JPanel</a:t>
            </a:r>
            <a:r>
              <a:rPr lang="en-US" sz="400" dirty="0"/>
              <a:t>( new </a:t>
            </a:r>
            <a:r>
              <a:rPr lang="en-US" sz="400" dirty="0" err="1"/>
              <a:t>GridLayout</a:t>
            </a:r>
            <a:r>
              <a:rPr lang="en-US" sz="400" dirty="0"/>
              <a:t>(1, 0, </a:t>
            </a:r>
            <a:r>
              <a:rPr lang="en-US" sz="400" dirty="0" err="1"/>
              <a:t>barGap</a:t>
            </a:r>
            <a:r>
              <a:rPr lang="en-US" sz="400" dirty="0"/>
              <a:t>, 0) );</a:t>
            </a:r>
          </a:p>
          <a:p>
            <a:pPr marL="0" indent="0">
              <a:buNone/>
            </a:pPr>
            <a:r>
              <a:rPr lang="en-US" sz="400" dirty="0"/>
              <a:t>        Border outer = new </a:t>
            </a:r>
            <a:r>
              <a:rPr lang="en-US" sz="400" dirty="0" err="1"/>
              <a:t>MatteBorder</a:t>
            </a:r>
            <a:r>
              <a:rPr lang="en-US" sz="400" dirty="0"/>
              <a:t>(1, 1, 1, 1, </a:t>
            </a:r>
            <a:r>
              <a:rPr lang="en-US" sz="400" dirty="0" err="1"/>
              <a:t>Color.BLACK</a:t>
            </a:r>
            <a:r>
              <a:rPr lang="en-US" sz="400" dirty="0"/>
              <a:t>);</a:t>
            </a:r>
          </a:p>
          <a:p>
            <a:pPr marL="0" indent="0">
              <a:buNone/>
            </a:pPr>
            <a:r>
              <a:rPr lang="en-US" sz="400" dirty="0"/>
              <a:t>        Border inner = new </a:t>
            </a:r>
            <a:r>
              <a:rPr lang="en-US" sz="400" dirty="0" err="1"/>
              <a:t>EmptyBorder</a:t>
            </a:r>
            <a:r>
              <a:rPr lang="en-US" sz="400" dirty="0"/>
              <a:t>(10, 10, 0, 10);</a:t>
            </a:r>
          </a:p>
          <a:p>
            <a:pPr marL="0" indent="0">
              <a:buNone/>
            </a:pPr>
            <a:r>
              <a:rPr lang="en-US" sz="400" dirty="0"/>
              <a:t>        Border compound = new </a:t>
            </a:r>
            <a:r>
              <a:rPr lang="en-US" sz="400" dirty="0" err="1"/>
              <a:t>CompoundBorder</a:t>
            </a:r>
            <a:r>
              <a:rPr lang="en-US" sz="400" dirty="0"/>
              <a:t>(outer, inner);</a:t>
            </a:r>
          </a:p>
          <a:p>
            <a:pPr marL="0" indent="0">
              <a:buNone/>
            </a:pPr>
            <a:r>
              <a:rPr lang="en-US" sz="400" dirty="0"/>
              <a:t>        </a:t>
            </a:r>
            <a:r>
              <a:rPr lang="en-US" sz="400" dirty="0" err="1"/>
              <a:t>barPanel.setBorder</a:t>
            </a:r>
            <a:r>
              <a:rPr lang="en-US" sz="400" dirty="0"/>
              <a:t>( compound );</a:t>
            </a:r>
          </a:p>
          <a:p>
            <a:pPr marL="0" indent="0">
              <a:buNone/>
            </a:pPr>
            <a:endParaRPr lang="en-US" sz="400" dirty="0"/>
          </a:p>
          <a:p>
            <a:pPr marL="0" indent="0">
              <a:buNone/>
            </a:pPr>
            <a:r>
              <a:rPr lang="en-US" sz="400" dirty="0"/>
              <a:t>        </a:t>
            </a:r>
            <a:r>
              <a:rPr lang="en-US" sz="400" dirty="0" err="1"/>
              <a:t>labelPanel</a:t>
            </a:r>
            <a:r>
              <a:rPr lang="en-US" sz="400" dirty="0"/>
              <a:t> = new </a:t>
            </a:r>
            <a:r>
              <a:rPr lang="en-US" sz="400" dirty="0" err="1"/>
              <a:t>JPanel</a:t>
            </a:r>
            <a:r>
              <a:rPr lang="en-US" sz="400" dirty="0"/>
              <a:t>( new </a:t>
            </a:r>
            <a:r>
              <a:rPr lang="en-US" sz="400" dirty="0" err="1"/>
              <a:t>GridLayout</a:t>
            </a:r>
            <a:r>
              <a:rPr lang="en-US" sz="400" dirty="0"/>
              <a:t>(1, 0, </a:t>
            </a:r>
            <a:r>
              <a:rPr lang="en-US" sz="400" dirty="0" err="1"/>
              <a:t>barGap</a:t>
            </a:r>
            <a:r>
              <a:rPr lang="en-US" sz="400" dirty="0"/>
              <a:t>, 0) );</a:t>
            </a:r>
          </a:p>
          <a:p>
            <a:pPr marL="0" indent="0">
              <a:buNone/>
            </a:pPr>
            <a:r>
              <a:rPr lang="en-US" sz="400" dirty="0"/>
              <a:t>        </a:t>
            </a:r>
            <a:r>
              <a:rPr lang="en-US" sz="400" dirty="0" err="1"/>
              <a:t>labelPanel.setBorder</a:t>
            </a:r>
            <a:r>
              <a:rPr lang="en-US" sz="400" dirty="0"/>
              <a:t>( new </a:t>
            </a:r>
            <a:r>
              <a:rPr lang="en-US" sz="400" dirty="0" err="1"/>
              <a:t>EmptyBorder</a:t>
            </a:r>
            <a:r>
              <a:rPr lang="en-US" sz="400" dirty="0"/>
              <a:t>(5, 10, 0, 10) );</a:t>
            </a:r>
          </a:p>
          <a:p>
            <a:pPr marL="0" indent="0">
              <a:buNone/>
            </a:pPr>
            <a:endParaRPr lang="en-US" sz="400" dirty="0"/>
          </a:p>
          <a:p>
            <a:pPr marL="0" indent="0">
              <a:buNone/>
            </a:pPr>
            <a:r>
              <a:rPr lang="en-US" sz="400" dirty="0"/>
              <a:t>        add(</a:t>
            </a:r>
            <a:r>
              <a:rPr lang="en-US" sz="400" dirty="0" err="1"/>
              <a:t>barPanel</a:t>
            </a:r>
            <a:r>
              <a:rPr lang="en-US" sz="400" dirty="0"/>
              <a:t>, </a:t>
            </a:r>
            <a:r>
              <a:rPr lang="en-US" sz="400" dirty="0" err="1"/>
              <a:t>BorderLayout.CENTER</a:t>
            </a:r>
            <a:r>
              <a:rPr lang="en-US" sz="400" dirty="0"/>
              <a:t>);</a:t>
            </a:r>
          </a:p>
          <a:p>
            <a:pPr marL="0" indent="0">
              <a:buNone/>
            </a:pPr>
            <a:r>
              <a:rPr lang="en-US" sz="400" dirty="0"/>
              <a:t>        add(</a:t>
            </a:r>
            <a:r>
              <a:rPr lang="en-US" sz="400" dirty="0" err="1"/>
              <a:t>labelPanel</a:t>
            </a:r>
            <a:r>
              <a:rPr lang="en-US" sz="400" dirty="0"/>
              <a:t>, </a:t>
            </a:r>
            <a:r>
              <a:rPr lang="en-US" sz="400" dirty="0" err="1"/>
              <a:t>BorderLayout.PAGE_END</a:t>
            </a:r>
            <a:r>
              <a:rPr lang="en-US" sz="400" dirty="0"/>
              <a:t>);</a:t>
            </a:r>
          </a:p>
          <a:p>
            <a:pPr marL="0" indent="0">
              <a:buNone/>
            </a:pPr>
            <a:r>
              <a:rPr lang="en-US" sz="400" dirty="0"/>
              <a:t>    }</a:t>
            </a:r>
          </a:p>
          <a:p>
            <a:pPr marL="0" indent="0">
              <a:buNone/>
            </a:pPr>
            <a:endParaRPr lang="en-US" sz="400" dirty="0"/>
          </a:p>
          <a:p>
            <a:pPr marL="0" indent="0">
              <a:buNone/>
            </a:pPr>
            <a:r>
              <a:rPr lang="en-US" sz="400" dirty="0"/>
              <a:t>    public void </a:t>
            </a:r>
            <a:r>
              <a:rPr lang="en-US" sz="400" dirty="0" err="1"/>
              <a:t>addHistogramColumn</a:t>
            </a:r>
            <a:r>
              <a:rPr lang="en-US" sz="400" dirty="0"/>
              <a:t>(String label, int value, Color color)</a:t>
            </a:r>
          </a:p>
          <a:p>
            <a:pPr marL="0" indent="0">
              <a:buNone/>
            </a:pPr>
            <a:r>
              <a:rPr lang="en-US" sz="400" dirty="0"/>
              <a:t>    {</a:t>
            </a:r>
          </a:p>
          <a:p>
            <a:pPr marL="0" indent="0">
              <a:buNone/>
            </a:pPr>
            <a:r>
              <a:rPr lang="en-US" sz="400" dirty="0"/>
              <a:t>        Bar </a:t>
            </a:r>
            <a:r>
              <a:rPr lang="en-US" sz="400" dirty="0" err="1"/>
              <a:t>bar</a:t>
            </a:r>
            <a:r>
              <a:rPr lang="en-US" sz="400" dirty="0"/>
              <a:t> = new Bar(label, value, color);</a:t>
            </a:r>
          </a:p>
          <a:p>
            <a:pPr marL="0" indent="0">
              <a:buNone/>
            </a:pPr>
            <a:r>
              <a:rPr lang="en-US" sz="400" dirty="0"/>
              <a:t>        </a:t>
            </a:r>
            <a:r>
              <a:rPr lang="en-US" sz="400" dirty="0" err="1"/>
              <a:t>bars.add</a:t>
            </a:r>
            <a:r>
              <a:rPr lang="en-US" sz="400" dirty="0"/>
              <a:t>( bar );</a:t>
            </a:r>
          </a:p>
          <a:p>
            <a:pPr marL="0" indent="0">
              <a:buNone/>
            </a:pPr>
            <a:r>
              <a:rPr lang="en-US" sz="400" dirty="0"/>
              <a:t>    }</a:t>
            </a:r>
          </a:p>
          <a:p>
            <a:pPr marL="0" indent="0">
              <a:buNone/>
            </a:pPr>
            <a:endParaRPr lang="en-US" sz="400" dirty="0"/>
          </a:p>
          <a:p>
            <a:pPr marL="0" indent="0">
              <a:buNone/>
            </a:pPr>
            <a:r>
              <a:rPr lang="en-US" sz="400" dirty="0"/>
              <a:t>    public void </a:t>
            </a:r>
            <a:r>
              <a:rPr lang="en-US" sz="400" dirty="0" err="1"/>
              <a:t>layoutHistogram</a:t>
            </a:r>
            <a:r>
              <a:rPr lang="en-US" sz="400" dirty="0"/>
              <a:t>()</a:t>
            </a:r>
          </a:p>
          <a:p>
            <a:pPr marL="0" indent="0">
              <a:buNone/>
            </a:pPr>
            <a:r>
              <a:rPr lang="en-US" sz="400" dirty="0"/>
              <a:t>    {</a:t>
            </a:r>
          </a:p>
          <a:p>
            <a:pPr marL="0" indent="0">
              <a:buNone/>
            </a:pPr>
            <a:r>
              <a:rPr lang="en-US" sz="400" dirty="0"/>
              <a:t>        </a:t>
            </a:r>
            <a:r>
              <a:rPr lang="en-US" sz="400" dirty="0" err="1"/>
              <a:t>barPanel.removeAll</a:t>
            </a:r>
            <a:r>
              <a:rPr lang="en-US" sz="400" dirty="0"/>
              <a:t>();</a:t>
            </a:r>
          </a:p>
          <a:p>
            <a:pPr marL="0" indent="0">
              <a:buNone/>
            </a:pPr>
            <a:r>
              <a:rPr lang="en-US" sz="400" dirty="0"/>
              <a:t>        </a:t>
            </a:r>
            <a:r>
              <a:rPr lang="en-US" sz="400" dirty="0" err="1"/>
              <a:t>labelPanel.removeAll</a:t>
            </a:r>
            <a:r>
              <a:rPr lang="en-US" sz="400" dirty="0"/>
              <a:t>();</a:t>
            </a:r>
          </a:p>
          <a:p>
            <a:pPr marL="0" indent="0">
              <a:buNone/>
            </a:pPr>
            <a:endParaRPr lang="en-US" sz="400" dirty="0"/>
          </a:p>
          <a:p>
            <a:pPr marL="0" indent="0">
              <a:buNone/>
            </a:pPr>
            <a:r>
              <a:rPr lang="en-US" sz="400" dirty="0"/>
              <a:t>        int </a:t>
            </a:r>
            <a:r>
              <a:rPr lang="en-US" sz="400" dirty="0" err="1"/>
              <a:t>maxValue</a:t>
            </a:r>
            <a:r>
              <a:rPr lang="en-US" sz="400" dirty="0"/>
              <a:t> = 0;</a:t>
            </a:r>
          </a:p>
          <a:p>
            <a:pPr marL="0" indent="0">
              <a:buNone/>
            </a:pPr>
            <a:endParaRPr lang="en-US" sz="400" dirty="0"/>
          </a:p>
          <a:p>
            <a:pPr marL="0" indent="0">
              <a:buNone/>
            </a:pPr>
            <a:r>
              <a:rPr lang="en-US" sz="400" dirty="0"/>
              <a:t>        for (Bar </a:t>
            </a:r>
            <a:r>
              <a:rPr lang="en-US" sz="400" dirty="0" err="1"/>
              <a:t>bar</a:t>
            </a:r>
            <a:r>
              <a:rPr lang="en-US" sz="400" dirty="0"/>
              <a:t>: bars)</a:t>
            </a:r>
          </a:p>
          <a:p>
            <a:pPr marL="0" indent="0">
              <a:buNone/>
            </a:pPr>
            <a:r>
              <a:rPr lang="en-US" sz="400" dirty="0"/>
              <a:t>            </a:t>
            </a:r>
            <a:r>
              <a:rPr lang="en-US" sz="400" dirty="0" err="1"/>
              <a:t>maxValue</a:t>
            </a:r>
            <a:r>
              <a:rPr lang="en-US" sz="400" dirty="0"/>
              <a:t> = </a:t>
            </a:r>
            <a:r>
              <a:rPr lang="en-US" sz="400" dirty="0" err="1"/>
              <a:t>Math.max</a:t>
            </a:r>
            <a:r>
              <a:rPr lang="en-US" sz="400" dirty="0"/>
              <a:t>(</a:t>
            </a:r>
            <a:r>
              <a:rPr lang="en-US" sz="400" dirty="0" err="1"/>
              <a:t>maxValue</a:t>
            </a:r>
            <a:r>
              <a:rPr lang="en-US" sz="400" dirty="0"/>
              <a:t>, </a:t>
            </a:r>
            <a:r>
              <a:rPr lang="en-US" sz="400" dirty="0" err="1"/>
              <a:t>bar.getValue</a:t>
            </a:r>
            <a:r>
              <a:rPr lang="en-US" sz="400" dirty="0"/>
              <a:t>());</a:t>
            </a:r>
          </a:p>
          <a:p>
            <a:pPr marL="0" indent="0">
              <a:buNone/>
            </a:pPr>
            <a:endParaRPr lang="en-US" sz="400" dirty="0"/>
          </a:p>
        </p:txBody>
      </p:sp>
      <p:sp>
        <p:nvSpPr>
          <p:cNvPr id="8" name="Content Placeholder 7">
            <a:extLst>
              <a:ext uri="{FF2B5EF4-FFF2-40B4-BE49-F238E27FC236}">
                <a16:creationId xmlns:a16="http://schemas.microsoft.com/office/drawing/2014/main" id="{F004107B-09E3-9B2F-CF3D-900F50F8EC03}"/>
              </a:ext>
            </a:extLst>
          </p:cNvPr>
          <p:cNvSpPr>
            <a:spLocks noGrp="1"/>
          </p:cNvSpPr>
          <p:nvPr>
            <p:ph sz="half" idx="2"/>
          </p:nvPr>
        </p:nvSpPr>
        <p:spPr>
          <a:xfrm>
            <a:off x="2615431" y="1421218"/>
            <a:ext cx="2379567" cy="2750731"/>
          </a:xfrm>
        </p:spPr>
        <p:txBody>
          <a:bodyPr/>
          <a:lstStyle/>
          <a:p>
            <a:pPr marL="0" indent="0">
              <a:buNone/>
            </a:pPr>
            <a:r>
              <a:rPr lang="en-US" sz="400" dirty="0"/>
              <a:t>        for (Bar </a:t>
            </a:r>
            <a:r>
              <a:rPr lang="en-US" sz="400" dirty="0" err="1"/>
              <a:t>bar</a:t>
            </a:r>
            <a:r>
              <a:rPr lang="en-US" sz="400" dirty="0"/>
              <a:t>: bars)</a:t>
            </a:r>
          </a:p>
          <a:p>
            <a:pPr marL="0" indent="0">
              <a:buNone/>
            </a:pPr>
            <a:r>
              <a:rPr lang="en-US" sz="400" dirty="0"/>
              <a:t>        {</a:t>
            </a:r>
          </a:p>
          <a:p>
            <a:pPr marL="0" indent="0">
              <a:buNone/>
            </a:pPr>
            <a:r>
              <a:rPr lang="en-US" sz="400" dirty="0"/>
              <a:t>            </a:t>
            </a:r>
            <a:r>
              <a:rPr lang="en-US" sz="400" dirty="0" err="1"/>
              <a:t>JLabel</a:t>
            </a:r>
            <a:r>
              <a:rPr lang="en-US" sz="400" dirty="0"/>
              <a:t> label = new </a:t>
            </a:r>
            <a:r>
              <a:rPr lang="en-US" sz="400" dirty="0" err="1"/>
              <a:t>JLabel</a:t>
            </a:r>
            <a:r>
              <a:rPr lang="en-US" sz="400" dirty="0"/>
              <a:t>(</a:t>
            </a:r>
            <a:r>
              <a:rPr lang="en-US" sz="400" dirty="0" err="1"/>
              <a:t>bar.getValue</a:t>
            </a:r>
            <a:r>
              <a:rPr lang="en-US" sz="400" dirty="0"/>
              <a:t>() + "");</a:t>
            </a:r>
          </a:p>
          <a:p>
            <a:pPr marL="0" indent="0">
              <a:buNone/>
            </a:pPr>
            <a:r>
              <a:rPr lang="en-US" sz="400" dirty="0"/>
              <a:t>            </a:t>
            </a:r>
            <a:r>
              <a:rPr lang="en-US" sz="400" dirty="0" err="1"/>
              <a:t>label.setHorizontalTextPosition</a:t>
            </a:r>
            <a:r>
              <a:rPr lang="en-US" sz="400" dirty="0"/>
              <a:t>(</a:t>
            </a:r>
            <a:r>
              <a:rPr lang="en-US" sz="400" dirty="0" err="1"/>
              <a:t>JLabel.CENTER</a:t>
            </a:r>
            <a:r>
              <a:rPr lang="en-US" sz="400" dirty="0"/>
              <a:t>);</a:t>
            </a:r>
          </a:p>
          <a:p>
            <a:pPr marL="0" indent="0">
              <a:buNone/>
            </a:pPr>
            <a:r>
              <a:rPr lang="en-US" sz="400" dirty="0"/>
              <a:t>            </a:t>
            </a:r>
            <a:r>
              <a:rPr lang="en-US" sz="400" dirty="0" err="1"/>
              <a:t>label.setHorizontalAlignment</a:t>
            </a:r>
            <a:r>
              <a:rPr lang="en-US" sz="400" dirty="0"/>
              <a:t>(</a:t>
            </a:r>
            <a:r>
              <a:rPr lang="en-US" sz="400" dirty="0" err="1"/>
              <a:t>JLabel.CENTER</a:t>
            </a:r>
            <a:r>
              <a:rPr lang="en-US" sz="400" dirty="0"/>
              <a:t>);</a:t>
            </a:r>
          </a:p>
          <a:p>
            <a:pPr marL="0" indent="0">
              <a:buNone/>
            </a:pPr>
            <a:r>
              <a:rPr lang="en-US" sz="400" dirty="0"/>
              <a:t>            </a:t>
            </a:r>
            <a:r>
              <a:rPr lang="en-US" sz="400" dirty="0" err="1"/>
              <a:t>label.setVerticalTextPosition</a:t>
            </a:r>
            <a:r>
              <a:rPr lang="en-US" sz="400" dirty="0"/>
              <a:t>(</a:t>
            </a:r>
            <a:r>
              <a:rPr lang="en-US" sz="400" dirty="0" err="1"/>
              <a:t>JLabel.TOP</a:t>
            </a:r>
            <a:r>
              <a:rPr lang="en-US" sz="400" dirty="0"/>
              <a:t>);</a:t>
            </a:r>
          </a:p>
          <a:p>
            <a:pPr marL="0" indent="0">
              <a:buNone/>
            </a:pPr>
            <a:r>
              <a:rPr lang="en-US" sz="400" dirty="0"/>
              <a:t>            </a:t>
            </a:r>
            <a:r>
              <a:rPr lang="en-US" sz="400" dirty="0" err="1"/>
              <a:t>label.setVerticalAlignment</a:t>
            </a:r>
            <a:r>
              <a:rPr lang="en-US" sz="400" dirty="0"/>
              <a:t>(</a:t>
            </a:r>
            <a:r>
              <a:rPr lang="en-US" sz="400" dirty="0" err="1"/>
              <a:t>JLabel.BOTTOM</a:t>
            </a:r>
            <a:r>
              <a:rPr lang="en-US" sz="400" dirty="0"/>
              <a:t>);</a:t>
            </a:r>
          </a:p>
          <a:p>
            <a:pPr marL="0" indent="0">
              <a:buNone/>
            </a:pPr>
            <a:r>
              <a:rPr lang="en-US" sz="400" dirty="0"/>
              <a:t>            int </a:t>
            </a:r>
            <a:r>
              <a:rPr lang="en-US" sz="400" dirty="0" err="1"/>
              <a:t>barHeight</a:t>
            </a:r>
            <a:r>
              <a:rPr lang="en-US" sz="400" dirty="0"/>
              <a:t> = (</a:t>
            </a:r>
            <a:r>
              <a:rPr lang="en-US" sz="400" dirty="0" err="1"/>
              <a:t>bar.getValue</a:t>
            </a:r>
            <a:r>
              <a:rPr lang="en-US" sz="400" dirty="0"/>
              <a:t>() * </a:t>
            </a:r>
            <a:r>
              <a:rPr lang="en-US" sz="400" dirty="0" err="1"/>
              <a:t>histogramHeight</a:t>
            </a:r>
            <a:r>
              <a:rPr lang="en-US" sz="400" dirty="0"/>
              <a:t>) / </a:t>
            </a:r>
            <a:r>
              <a:rPr lang="en-US" sz="400" dirty="0" err="1"/>
              <a:t>maxValue</a:t>
            </a:r>
            <a:r>
              <a:rPr lang="en-US" sz="400" dirty="0"/>
              <a:t>;</a:t>
            </a:r>
          </a:p>
          <a:p>
            <a:pPr marL="0" indent="0">
              <a:buNone/>
            </a:pPr>
            <a:r>
              <a:rPr lang="en-US" sz="400" dirty="0"/>
              <a:t>            Icon </a:t>
            </a:r>
            <a:r>
              <a:rPr lang="en-US" sz="400" dirty="0" err="1"/>
              <a:t>icon</a:t>
            </a:r>
            <a:r>
              <a:rPr lang="en-US" sz="400" dirty="0"/>
              <a:t> = new </a:t>
            </a:r>
            <a:r>
              <a:rPr lang="en-US" sz="400" dirty="0" err="1"/>
              <a:t>ColorIcon</a:t>
            </a:r>
            <a:r>
              <a:rPr lang="en-US" sz="400" dirty="0"/>
              <a:t>(</a:t>
            </a:r>
            <a:r>
              <a:rPr lang="en-US" sz="400" dirty="0" err="1"/>
              <a:t>bar.getColor</a:t>
            </a:r>
            <a:r>
              <a:rPr lang="en-US" sz="400" dirty="0"/>
              <a:t>(), </a:t>
            </a:r>
            <a:r>
              <a:rPr lang="en-US" sz="400" dirty="0" err="1"/>
              <a:t>barWidth</a:t>
            </a:r>
            <a:r>
              <a:rPr lang="en-US" sz="400" dirty="0"/>
              <a:t>, </a:t>
            </a:r>
            <a:r>
              <a:rPr lang="en-US" sz="400" dirty="0" err="1"/>
              <a:t>barHeight</a:t>
            </a:r>
            <a:r>
              <a:rPr lang="en-US" sz="400" dirty="0"/>
              <a:t>);</a:t>
            </a:r>
          </a:p>
          <a:p>
            <a:pPr marL="0" indent="0">
              <a:buNone/>
            </a:pPr>
            <a:r>
              <a:rPr lang="en-US" sz="400" dirty="0"/>
              <a:t>            </a:t>
            </a:r>
            <a:r>
              <a:rPr lang="en-US" sz="400" dirty="0" err="1"/>
              <a:t>label.setIcon</a:t>
            </a:r>
            <a:r>
              <a:rPr lang="en-US" sz="400" dirty="0"/>
              <a:t>( icon );</a:t>
            </a:r>
          </a:p>
          <a:p>
            <a:pPr marL="0" indent="0">
              <a:buNone/>
            </a:pPr>
            <a:r>
              <a:rPr lang="en-US" sz="400" dirty="0"/>
              <a:t>            </a:t>
            </a:r>
            <a:r>
              <a:rPr lang="en-US" sz="400" dirty="0" err="1"/>
              <a:t>barPanel.add</a:t>
            </a:r>
            <a:r>
              <a:rPr lang="en-US" sz="400" dirty="0"/>
              <a:t>( label );</a:t>
            </a:r>
          </a:p>
          <a:p>
            <a:pPr marL="0" indent="0">
              <a:buNone/>
            </a:pPr>
            <a:endParaRPr lang="en-US" sz="400" dirty="0"/>
          </a:p>
          <a:p>
            <a:pPr marL="0" indent="0">
              <a:buNone/>
            </a:pPr>
            <a:r>
              <a:rPr lang="en-US" sz="400" dirty="0"/>
              <a:t>            </a:t>
            </a:r>
            <a:r>
              <a:rPr lang="en-US" sz="400" dirty="0" err="1"/>
              <a:t>JLabel</a:t>
            </a:r>
            <a:r>
              <a:rPr lang="en-US" sz="400" dirty="0"/>
              <a:t> </a:t>
            </a:r>
            <a:r>
              <a:rPr lang="en-US" sz="400" dirty="0" err="1"/>
              <a:t>barLabel</a:t>
            </a:r>
            <a:r>
              <a:rPr lang="en-US" sz="400" dirty="0"/>
              <a:t> = new </a:t>
            </a:r>
            <a:r>
              <a:rPr lang="en-US" sz="400" dirty="0" err="1"/>
              <a:t>JLabel</a:t>
            </a:r>
            <a:r>
              <a:rPr lang="en-US" sz="400" dirty="0"/>
              <a:t>( </a:t>
            </a:r>
            <a:r>
              <a:rPr lang="en-US" sz="400" dirty="0" err="1"/>
              <a:t>bar.getLabel</a:t>
            </a:r>
            <a:r>
              <a:rPr lang="en-US" sz="400" dirty="0"/>
              <a:t>() );</a:t>
            </a:r>
          </a:p>
          <a:p>
            <a:pPr marL="0" indent="0">
              <a:buNone/>
            </a:pPr>
            <a:r>
              <a:rPr lang="en-US" sz="400" dirty="0"/>
              <a:t>            </a:t>
            </a:r>
            <a:r>
              <a:rPr lang="en-US" sz="400" dirty="0" err="1"/>
              <a:t>barLabel.setHorizontalAlignment</a:t>
            </a:r>
            <a:r>
              <a:rPr lang="en-US" sz="400" dirty="0"/>
              <a:t>(</a:t>
            </a:r>
            <a:r>
              <a:rPr lang="en-US" sz="400" dirty="0" err="1"/>
              <a:t>JLabel.CENTER</a:t>
            </a:r>
            <a:r>
              <a:rPr lang="en-US" sz="400" dirty="0"/>
              <a:t>);</a:t>
            </a:r>
          </a:p>
          <a:p>
            <a:pPr marL="0" indent="0">
              <a:buNone/>
            </a:pPr>
            <a:r>
              <a:rPr lang="en-US" sz="400" dirty="0"/>
              <a:t>            </a:t>
            </a:r>
            <a:r>
              <a:rPr lang="en-US" sz="400" dirty="0" err="1"/>
              <a:t>labelPanel.add</a:t>
            </a:r>
            <a:r>
              <a:rPr lang="en-US" sz="400" dirty="0"/>
              <a:t>( </a:t>
            </a:r>
            <a:r>
              <a:rPr lang="en-US" sz="400" dirty="0" err="1"/>
              <a:t>barLabel</a:t>
            </a:r>
            <a:r>
              <a:rPr lang="en-US" sz="400" dirty="0"/>
              <a:t> );</a:t>
            </a:r>
          </a:p>
          <a:p>
            <a:pPr marL="0" indent="0">
              <a:buNone/>
            </a:pPr>
            <a:r>
              <a:rPr lang="en-US" sz="400" dirty="0"/>
              <a:t>        }</a:t>
            </a:r>
          </a:p>
          <a:p>
            <a:pPr marL="0" indent="0">
              <a:buNone/>
            </a:pPr>
            <a:r>
              <a:rPr lang="en-US" sz="400" dirty="0"/>
              <a:t>    }</a:t>
            </a:r>
          </a:p>
          <a:p>
            <a:pPr marL="0" indent="0">
              <a:buNone/>
            </a:pPr>
            <a:endParaRPr lang="en-US" sz="400" dirty="0"/>
          </a:p>
          <a:p>
            <a:pPr marL="0" indent="0">
              <a:buNone/>
            </a:pPr>
            <a:r>
              <a:rPr lang="en-US" sz="400" dirty="0"/>
              <a:t>    private class Bar</a:t>
            </a:r>
          </a:p>
          <a:p>
            <a:pPr marL="0" indent="0">
              <a:buNone/>
            </a:pPr>
            <a:r>
              <a:rPr lang="en-US" sz="400" dirty="0"/>
              <a:t>    {</a:t>
            </a:r>
          </a:p>
          <a:p>
            <a:pPr marL="0" indent="0">
              <a:buNone/>
            </a:pPr>
            <a:r>
              <a:rPr lang="en-US" sz="400" dirty="0"/>
              <a:t>        private String label;</a:t>
            </a:r>
          </a:p>
          <a:p>
            <a:pPr marL="0" indent="0">
              <a:buNone/>
            </a:pPr>
            <a:r>
              <a:rPr lang="en-US" sz="400" dirty="0"/>
              <a:t>        private int value;</a:t>
            </a:r>
          </a:p>
          <a:p>
            <a:pPr marL="0" indent="0">
              <a:buNone/>
            </a:pPr>
            <a:r>
              <a:rPr lang="en-US" sz="400" dirty="0"/>
              <a:t>        private Color </a:t>
            </a:r>
            <a:r>
              <a:rPr lang="en-US" sz="400" dirty="0" err="1"/>
              <a:t>color</a:t>
            </a:r>
            <a:r>
              <a:rPr lang="en-US" sz="400" dirty="0"/>
              <a:t>;</a:t>
            </a:r>
          </a:p>
          <a:p>
            <a:pPr marL="0" indent="0">
              <a:buNone/>
            </a:pPr>
            <a:endParaRPr lang="en-US" sz="400" dirty="0"/>
          </a:p>
          <a:p>
            <a:pPr marL="0" indent="0">
              <a:buNone/>
            </a:pPr>
            <a:r>
              <a:rPr lang="en-US" sz="400" dirty="0"/>
              <a:t>        public Bar(String label, int value, Color color)</a:t>
            </a:r>
          </a:p>
          <a:p>
            <a:pPr marL="0" indent="0">
              <a:buNone/>
            </a:pPr>
            <a:r>
              <a:rPr lang="en-US" sz="400" dirty="0"/>
              <a:t>        {</a:t>
            </a:r>
          </a:p>
          <a:p>
            <a:pPr marL="0" indent="0">
              <a:buNone/>
            </a:pPr>
            <a:r>
              <a:rPr lang="en-US" sz="400" dirty="0"/>
              <a:t>            </a:t>
            </a:r>
            <a:r>
              <a:rPr lang="en-US" sz="400" dirty="0" err="1"/>
              <a:t>this.label</a:t>
            </a:r>
            <a:r>
              <a:rPr lang="en-US" sz="400" dirty="0"/>
              <a:t> = label;</a:t>
            </a:r>
          </a:p>
          <a:p>
            <a:pPr marL="0" indent="0">
              <a:buNone/>
            </a:pPr>
            <a:r>
              <a:rPr lang="en-US" sz="400" dirty="0"/>
              <a:t>            </a:t>
            </a:r>
            <a:r>
              <a:rPr lang="en-US" sz="400" dirty="0" err="1"/>
              <a:t>this.value</a:t>
            </a:r>
            <a:r>
              <a:rPr lang="en-US" sz="400" dirty="0"/>
              <a:t> = value;</a:t>
            </a:r>
          </a:p>
          <a:p>
            <a:pPr marL="0" indent="0">
              <a:buNone/>
            </a:pPr>
            <a:r>
              <a:rPr lang="en-US" sz="400" dirty="0"/>
              <a:t>            </a:t>
            </a:r>
            <a:r>
              <a:rPr lang="en-US" sz="400" dirty="0" err="1"/>
              <a:t>this.color</a:t>
            </a:r>
            <a:r>
              <a:rPr lang="en-US" sz="400" dirty="0"/>
              <a:t> = color;</a:t>
            </a:r>
          </a:p>
          <a:p>
            <a:pPr marL="0" indent="0">
              <a:buNone/>
            </a:pPr>
            <a:r>
              <a:rPr lang="en-US" sz="400" dirty="0"/>
              <a:t>        }</a:t>
            </a:r>
          </a:p>
          <a:p>
            <a:pPr marL="0" indent="0">
              <a:buNone/>
            </a:pPr>
            <a:endParaRPr lang="en-US" sz="400" dirty="0"/>
          </a:p>
          <a:p>
            <a:pPr marL="0" indent="0">
              <a:buNone/>
            </a:pPr>
            <a:r>
              <a:rPr lang="en-US" sz="400" dirty="0"/>
              <a:t>        public String </a:t>
            </a:r>
            <a:r>
              <a:rPr lang="en-US" sz="400" dirty="0" err="1"/>
              <a:t>getLabel</a:t>
            </a:r>
            <a:r>
              <a:rPr lang="en-US" sz="400" dirty="0"/>
              <a:t>()</a:t>
            </a:r>
          </a:p>
          <a:p>
            <a:pPr marL="0" indent="0">
              <a:buNone/>
            </a:pPr>
            <a:r>
              <a:rPr lang="en-US" sz="400" dirty="0"/>
              <a:t>        {</a:t>
            </a:r>
          </a:p>
          <a:p>
            <a:pPr marL="0" indent="0">
              <a:buNone/>
            </a:pPr>
            <a:r>
              <a:rPr lang="en-US" sz="400" dirty="0"/>
              <a:t>            return label;</a:t>
            </a:r>
          </a:p>
          <a:p>
            <a:pPr marL="0" indent="0">
              <a:buNone/>
            </a:pPr>
            <a:r>
              <a:rPr lang="en-US" sz="400" dirty="0"/>
              <a:t>        }</a:t>
            </a:r>
          </a:p>
          <a:p>
            <a:pPr marL="0" indent="0">
              <a:buNone/>
            </a:pPr>
            <a:endParaRPr lang="en-US" sz="400" dirty="0"/>
          </a:p>
          <a:p>
            <a:pPr marL="0" indent="0">
              <a:buNone/>
            </a:pPr>
            <a:r>
              <a:rPr lang="en-US" sz="400" dirty="0"/>
              <a:t>        public int </a:t>
            </a:r>
            <a:r>
              <a:rPr lang="en-US" sz="400" dirty="0" err="1"/>
              <a:t>getValue</a:t>
            </a:r>
            <a:r>
              <a:rPr lang="en-US" sz="400" dirty="0"/>
              <a:t>()</a:t>
            </a:r>
          </a:p>
          <a:p>
            <a:pPr marL="0" indent="0">
              <a:buNone/>
            </a:pPr>
            <a:r>
              <a:rPr lang="en-US" sz="400" dirty="0"/>
              <a:t>        {</a:t>
            </a:r>
          </a:p>
          <a:p>
            <a:pPr marL="0" indent="0">
              <a:buNone/>
            </a:pPr>
            <a:r>
              <a:rPr lang="en-US" sz="400" dirty="0"/>
              <a:t>            return value;</a:t>
            </a:r>
          </a:p>
          <a:p>
            <a:pPr marL="0" indent="0">
              <a:buNone/>
            </a:pPr>
            <a:r>
              <a:rPr lang="en-US" sz="400" dirty="0"/>
              <a:t>        }</a:t>
            </a:r>
          </a:p>
          <a:p>
            <a:pPr marL="0" indent="0">
              <a:buNone/>
            </a:pPr>
            <a:endParaRPr lang="en-US" sz="400" dirty="0"/>
          </a:p>
          <a:p>
            <a:pPr marL="0" indent="0">
              <a:buNone/>
            </a:pPr>
            <a:r>
              <a:rPr lang="en-US" sz="400" dirty="0"/>
              <a:t>        public Color </a:t>
            </a:r>
            <a:r>
              <a:rPr lang="en-US" sz="400" dirty="0" err="1"/>
              <a:t>getColor</a:t>
            </a:r>
            <a:r>
              <a:rPr lang="en-US" sz="400" dirty="0"/>
              <a:t>()</a:t>
            </a:r>
          </a:p>
          <a:p>
            <a:pPr marL="0" indent="0">
              <a:buNone/>
            </a:pPr>
            <a:r>
              <a:rPr lang="en-US" sz="400" dirty="0"/>
              <a:t>        {</a:t>
            </a:r>
          </a:p>
          <a:p>
            <a:pPr marL="0" indent="0">
              <a:buNone/>
            </a:pPr>
            <a:r>
              <a:rPr lang="en-US" sz="400" dirty="0"/>
              <a:t>            return color;</a:t>
            </a:r>
          </a:p>
          <a:p>
            <a:pPr marL="0" indent="0">
              <a:buNone/>
            </a:pPr>
            <a:r>
              <a:rPr lang="en-US" sz="400" dirty="0"/>
              <a:t>        }</a:t>
            </a:r>
          </a:p>
          <a:p>
            <a:pPr marL="0" indent="0">
              <a:buNone/>
            </a:pPr>
            <a:r>
              <a:rPr lang="en-US" sz="400" dirty="0"/>
              <a:t>    }</a:t>
            </a:r>
          </a:p>
          <a:p>
            <a:pPr marL="0" indent="0">
              <a:buNone/>
            </a:pPr>
            <a:endParaRPr lang="en-US" sz="400" dirty="0"/>
          </a:p>
        </p:txBody>
      </p:sp>
      <p:sp>
        <p:nvSpPr>
          <p:cNvPr id="9" name="Content Placeholder 8">
            <a:extLst>
              <a:ext uri="{FF2B5EF4-FFF2-40B4-BE49-F238E27FC236}">
                <a16:creationId xmlns:a16="http://schemas.microsoft.com/office/drawing/2014/main" id="{99DEC80D-CE54-81D3-BDE2-A1B2250F07D2}"/>
              </a:ext>
            </a:extLst>
          </p:cNvPr>
          <p:cNvSpPr>
            <a:spLocks noGrp="1"/>
          </p:cNvSpPr>
          <p:nvPr>
            <p:ph sz="half" idx="10"/>
          </p:nvPr>
        </p:nvSpPr>
        <p:spPr>
          <a:xfrm>
            <a:off x="5125379" y="285750"/>
            <a:ext cx="2133600" cy="3566227"/>
          </a:xfrm>
          <a:solidFill>
            <a:schemeClr val="bg1"/>
          </a:solidFill>
        </p:spPr>
        <p:txBody>
          <a:bodyPr/>
          <a:lstStyle/>
          <a:p>
            <a:pPr marL="0" indent="0">
              <a:buNone/>
            </a:pPr>
            <a:r>
              <a:rPr lang="en-US" sz="400" dirty="0"/>
              <a:t>    private class </a:t>
            </a:r>
            <a:r>
              <a:rPr lang="en-US" sz="400" dirty="0" err="1"/>
              <a:t>ColorIcon</a:t>
            </a:r>
            <a:r>
              <a:rPr lang="en-US" sz="400" dirty="0"/>
              <a:t> implements Icon</a:t>
            </a:r>
          </a:p>
          <a:p>
            <a:pPr marL="0" indent="0">
              <a:buNone/>
            </a:pPr>
            <a:r>
              <a:rPr lang="en-US" sz="400" dirty="0"/>
              <a:t>    {</a:t>
            </a:r>
          </a:p>
          <a:p>
            <a:pPr marL="0" indent="0">
              <a:buNone/>
            </a:pPr>
            <a:r>
              <a:rPr lang="en-US" sz="400" dirty="0"/>
              <a:t>        private int shadow = 3;</a:t>
            </a:r>
          </a:p>
          <a:p>
            <a:pPr marL="0" indent="0">
              <a:buNone/>
            </a:pPr>
            <a:endParaRPr lang="en-US" sz="400" dirty="0"/>
          </a:p>
          <a:p>
            <a:pPr marL="0" indent="0">
              <a:buNone/>
            </a:pPr>
            <a:r>
              <a:rPr lang="en-US" sz="400" dirty="0"/>
              <a:t>        private Color </a:t>
            </a:r>
            <a:r>
              <a:rPr lang="en-US" sz="400" dirty="0" err="1"/>
              <a:t>color</a:t>
            </a:r>
            <a:r>
              <a:rPr lang="en-US" sz="400" dirty="0"/>
              <a:t>;</a:t>
            </a:r>
          </a:p>
          <a:p>
            <a:pPr marL="0" indent="0">
              <a:buNone/>
            </a:pPr>
            <a:r>
              <a:rPr lang="en-US" sz="400" dirty="0"/>
              <a:t>        private int width;</a:t>
            </a:r>
          </a:p>
          <a:p>
            <a:pPr marL="0" indent="0">
              <a:buNone/>
            </a:pPr>
            <a:r>
              <a:rPr lang="en-US" sz="400" dirty="0"/>
              <a:t>        private int height;</a:t>
            </a:r>
          </a:p>
          <a:p>
            <a:pPr marL="0" indent="0">
              <a:buNone/>
            </a:pPr>
            <a:endParaRPr lang="en-US" sz="400" dirty="0"/>
          </a:p>
          <a:p>
            <a:pPr marL="0" indent="0">
              <a:buNone/>
            </a:pPr>
            <a:r>
              <a:rPr lang="en-US" sz="400" dirty="0"/>
              <a:t>        public </a:t>
            </a:r>
            <a:r>
              <a:rPr lang="en-US" sz="400" dirty="0" err="1"/>
              <a:t>ColorIcon</a:t>
            </a:r>
            <a:r>
              <a:rPr lang="en-US" sz="400" dirty="0"/>
              <a:t>(Color </a:t>
            </a:r>
            <a:r>
              <a:rPr lang="en-US" sz="400" dirty="0" err="1"/>
              <a:t>color</a:t>
            </a:r>
            <a:r>
              <a:rPr lang="en-US" sz="400" dirty="0"/>
              <a:t>, int width, int height)</a:t>
            </a:r>
          </a:p>
          <a:p>
            <a:pPr marL="0" indent="0">
              <a:buNone/>
            </a:pPr>
            <a:r>
              <a:rPr lang="en-US" sz="400" dirty="0"/>
              <a:t>        {</a:t>
            </a:r>
          </a:p>
          <a:p>
            <a:pPr marL="0" indent="0">
              <a:buNone/>
            </a:pPr>
            <a:r>
              <a:rPr lang="en-US" sz="400" dirty="0"/>
              <a:t>            </a:t>
            </a:r>
            <a:r>
              <a:rPr lang="en-US" sz="400" dirty="0" err="1"/>
              <a:t>this.color</a:t>
            </a:r>
            <a:r>
              <a:rPr lang="en-US" sz="400" dirty="0"/>
              <a:t> = color;</a:t>
            </a:r>
          </a:p>
          <a:p>
            <a:pPr marL="0" indent="0">
              <a:buNone/>
            </a:pPr>
            <a:r>
              <a:rPr lang="en-US" sz="400" dirty="0"/>
              <a:t>            </a:t>
            </a:r>
            <a:r>
              <a:rPr lang="en-US" sz="400" dirty="0" err="1"/>
              <a:t>this.width</a:t>
            </a:r>
            <a:r>
              <a:rPr lang="en-US" sz="400" dirty="0"/>
              <a:t> = width;</a:t>
            </a:r>
          </a:p>
          <a:p>
            <a:pPr marL="0" indent="0">
              <a:buNone/>
            </a:pPr>
            <a:r>
              <a:rPr lang="en-US" sz="400" dirty="0"/>
              <a:t>            </a:t>
            </a:r>
            <a:r>
              <a:rPr lang="en-US" sz="400" dirty="0" err="1"/>
              <a:t>this.height</a:t>
            </a:r>
            <a:r>
              <a:rPr lang="en-US" sz="400" dirty="0"/>
              <a:t> = height;</a:t>
            </a:r>
          </a:p>
          <a:p>
            <a:pPr marL="0" indent="0">
              <a:buNone/>
            </a:pPr>
            <a:r>
              <a:rPr lang="en-US" sz="400" dirty="0"/>
              <a:t>        }</a:t>
            </a:r>
          </a:p>
          <a:p>
            <a:pPr marL="0" indent="0">
              <a:buNone/>
            </a:pPr>
            <a:endParaRPr lang="en-US" sz="400" dirty="0"/>
          </a:p>
          <a:p>
            <a:pPr marL="0" indent="0">
              <a:buNone/>
            </a:pPr>
            <a:r>
              <a:rPr lang="en-US" sz="400" dirty="0"/>
              <a:t>        public int </a:t>
            </a:r>
            <a:r>
              <a:rPr lang="en-US" sz="400" dirty="0" err="1"/>
              <a:t>getIconWidth</a:t>
            </a:r>
            <a:r>
              <a:rPr lang="en-US" sz="400" dirty="0"/>
              <a:t>()</a:t>
            </a:r>
          </a:p>
          <a:p>
            <a:pPr marL="0" indent="0">
              <a:buNone/>
            </a:pPr>
            <a:r>
              <a:rPr lang="en-US" sz="400" dirty="0"/>
              <a:t>        {</a:t>
            </a:r>
          </a:p>
          <a:p>
            <a:pPr marL="0" indent="0">
              <a:buNone/>
            </a:pPr>
            <a:r>
              <a:rPr lang="en-US" sz="400" dirty="0"/>
              <a:t>            return width;</a:t>
            </a:r>
          </a:p>
          <a:p>
            <a:pPr marL="0" indent="0">
              <a:buNone/>
            </a:pPr>
            <a:r>
              <a:rPr lang="en-US" sz="400" dirty="0"/>
              <a:t>        }</a:t>
            </a:r>
          </a:p>
          <a:p>
            <a:pPr marL="0" indent="0">
              <a:buNone/>
            </a:pPr>
            <a:endParaRPr lang="en-US" sz="400" dirty="0"/>
          </a:p>
          <a:p>
            <a:pPr marL="0" indent="0">
              <a:buNone/>
            </a:pPr>
            <a:r>
              <a:rPr lang="en-US" sz="400" dirty="0"/>
              <a:t>        public int </a:t>
            </a:r>
            <a:r>
              <a:rPr lang="en-US" sz="400" dirty="0" err="1"/>
              <a:t>getIconHeight</a:t>
            </a:r>
            <a:r>
              <a:rPr lang="en-US" sz="400" dirty="0"/>
              <a:t>()</a:t>
            </a:r>
          </a:p>
          <a:p>
            <a:pPr marL="0" indent="0">
              <a:buNone/>
            </a:pPr>
            <a:r>
              <a:rPr lang="en-US" sz="400" dirty="0"/>
              <a:t>        {</a:t>
            </a:r>
          </a:p>
          <a:p>
            <a:pPr marL="0" indent="0">
              <a:buNone/>
            </a:pPr>
            <a:r>
              <a:rPr lang="en-US" sz="400" dirty="0"/>
              <a:t>            return height;</a:t>
            </a:r>
          </a:p>
          <a:p>
            <a:pPr marL="0" indent="0">
              <a:buNone/>
            </a:pPr>
            <a:r>
              <a:rPr lang="en-US" sz="400" dirty="0"/>
              <a:t>        }</a:t>
            </a:r>
          </a:p>
          <a:p>
            <a:pPr marL="0" indent="0">
              <a:buNone/>
            </a:pPr>
            <a:endParaRPr lang="en-US" sz="400" dirty="0"/>
          </a:p>
          <a:p>
            <a:pPr marL="0" indent="0">
              <a:buNone/>
            </a:pPr>
            <a:r>
              <a:rPr lang="en-US" sz="400" dirty="0"/>
              <a:t>        public void </a:t>
            </a:r>
            <a:r>
              <a:rPr lang="en-US" sz="400" dirty="0" err="1"/>
              <a:t>paintIcon</a:t>
            </a:r>
            <a:r>
              <a:rPr lang="en-US" sz="400" dirty="0"/>
              <a:t>(Component c, Graphics g, int x, int y)</a:t>
            </a:r>
          </a:p>
          <a:p>
            <a:pPr marL="0" indent="0">
              <a:buNone/>
            </a:pPr>
            <a:r>
              <a:rPr lang="en-US" sz="400" dirty="0"/>
              <a:t>        {</a:t>
            </a:r>
          </a:p>
          <a:p>
            <a:pPr marL="0" indent="0">
              <a:buNone/>
            </a:pPr>
            <a:r>
              <a:rPr lang="en-US" sz="400" dirty="0"/>
              <a:t>            </a:t>
            </a:r>
            <a:r>
              <a:rPr lang="en-US" sz="400" dirty="0" err="1"/>
              <a:t>g.setColor</a:t>
            </a:r>
            <a:r>
              <a:rPr lang="en-US" sz="400" dirty="0"/>
              <a:t>(color);</a:t>
            </a:r>
          </a:p>
          <a:p>
            <a:pPr marL="0" indent="0">
              <a:buNone/>
            </a:pPr>
            <a:r>
              <a:rPr lang="en-US" sz="400" dirty="0"/>
              <a:t>            </a:t>
            </a:r>
            <a:r>
              <a:rPr lang="en-US" sz="400" dirty="0" err="1"/>
              <a:t>g.fillRect</a:t>
            </a:r>
            <a:r>
              <a:rPr lang="en-US" sz="400" dirty="0"/>
              <a:t>(x, y, width - shadow, height);</a:t>
            </a:r>
          </a:p>
          <a:p>
            <a:pPr marL="0" indent="0">
              <a:buNone/>
            </a:pPr>
            <a:r>
              <a:rPr lang="en-US" sz="400" dirty="0"/>
              <a:t>            </a:t>
            </a:r>
            <a:r>
              <a:rPr lang="en-US" sz="400" dirty="0" err="1"/>
              <a:t>g.setColor</a:t>
            </a:r>
            <a:r>
              <a:rPr lang="en-US" sz="400" dirty="0"/>
              <a:t>(</a:t>
            </a:r>
            <a:r>
              <a:rPr lang="en-US" sz="400" dirty="0" err="1"/>
              <a:t>Color.GRAY</a:t>
            </a:r>
            <a:r>
              <a:rPr lang="en-US" sz="400" dirty="0"/>
              <a:t>);</a:t>
            </a:r>
          </a:p>
          <a:p>
            <a:pPr marL="0" indent="0">
              <a:buNone/>
            </a:pPr>
            <a:r>
              <a:rPr lang="en-US" sz="400" dirty="0"/>
              <a:t>            </a:t>
            </a:r>
            <a:r>
              <a:rPr lang="en-US" sz="400" dirty="0" err="1"/>
              <a:t>g.fillRect</a:t>
            </a:r>
            <a:r>
              <a:rPr lang="en-US" sz="400" dirty="0"/>
              <a:t>(x + width - shadow, y + shadow, shadow, height - shadow);</a:t>
            </a:r>
          </a:p>
          <a:p>
            <a:pPr marL="0" indent="0">
              <a:buNone/>
            </a:pPr>
            <a:r>
              <a:rPr lang="en-US" sz="400" dirty="0"/>
              <a:t>        }</a:t>
            </a:r>
          </a:p>
          <a:p>
            <a:pPr marL="0" indent="0">
              <a:buNone/>
            </a:pPr>
            <a:r>
              <a:rPr lang="en-US" sz="400" dirty="0"/>
              <a:t>    }</a:t>
            </a:r>
          </a:p>
          <a:p>
            <a:pPr marL="0" indent="0">
              <a:buNone/>
            </a:pPr>
            <a:endParaRPr lang="en-US" sz="400" dirty="0"/>
          </a:p>
          <a:p>
            <a:pPr marL="0" indent="0">
              <a:buNone/>
            </a:pPr>
            <a:r>
              <a:rPr lang="en-US" sz="400" dirty="0"/>
              <a:t>    private static void </a:t>
            </a:r>
            <a:r>
              <a:rPr lang="en-US" sz="400" dirty="0" err="1"/>
              <a:t>createAndShowGUI</a:t>
            </a:r>
            <a:r>
              <a:rPr lang="en-US" sz="400" dirty="0"/>
              <a:t>()</a:t>
            </a:r>
          </a:p>
          <a:p>
            <a:pPr marL="0" indent="0">
              <a:buNone/>
            </a:pPr>
            <a:r>
              <a:rPr lang="en-US" sz="400" dirty="0"/>
              <a:t>    {</a:t>
            </a:r>
          </a:p>
          <a:p>
            <a:pPr marL="0" indent="0">
              <a:buNone/>
            </a:pPr>
            <a:r>
              <a:rPr lang="en-US" sz="400" dirty="0"/>
              <a:t>        </a:t>
            </a:r>
            <a:r>
              <a:rPr lang="en-US" sz="400" dirty="0" err="1"/>
              <a:t>HistogramPanel</a:t>
            </a:r>
            <a:r>
              <a:rPr lang="en-US" sz="400" dirty="0"/>
              <a:t> panel = new </a:t>
            </a:r>
            <a:r>
              <a:rPr lang="en-US" sz="400" dirty="0" err="1"/>
              <a:t>HistogramPanel</a:t>
            </a:r>
            <a:r>
              <a:rPr lang="en-US" sz="400" dirty="0"/>
              <a:t>();</a:t>
            </a:r>
          </a:p>
          <a:p>
            <a:pPr marL="0" indent="0">
              <a:buNone/>
            </a:pPr>
            <a:r>
              <a:rPr lang="en-US" sz="400" dirty="0"/>
              <a:t>        </a:t>
            </a:r>
            <a:r>
              <a:rPr lang="en-US" sz="400" dirty="0" err="1"/>
              <a:t>panel.addHistogramColumn</a:t>
            </a:r>
            <a:r>
              <a:rPr lang="en-US" sz="400" dirty="0"/>
              <a:t>("A", 350, </a:t>
            </a:r>
            <a:r>
              <a:rPr lang="en-US" sz="400" dirty="0" err="1"/>
              <a:t>Color.RED</a:t>
            </a:r>
            <a:r>
              <a:rPr lang="en-US" sz="400" dirty="0"/>
              <a:t>);</a:t>
            </a:r>
          </a:p>
          <a:p>
            <a:pPr marL="0" indent="0">
              <a:buNone/>
            </a:pPr>
            <a:r>
              <a:rPr lang="en-US" sz="400" dirty="0"/>
              <a:t>        </a:t>
            </a:r>
            <a:r>
              <a:rPr lang="en-US" sz="400" dirty="0" err="1"/>
              <a:t>panel.addHistogramColumn</a:t>
            </a:r>
            <a:r>
              <a:rPr lang="en-US" sz="400" dirty="0"/>
              <a:t>("B", 690, </a:t>
            </a:r>
            <a:r>
              <a:rPr lang="en-US" sz="400" dirty="0" err="1"/>
              <a:t>Color.YELLOW</a:t>
            </a:r>
            <a:r>
              <a:rPr lang="en-US" sz="400" dirty="0"/>
              <a:t>);</a:t>
            </a:r>
          </a:p>
          <a:p>
            <a:pPr marL="0" indent="0">
              <a:buNone/>
            </a:pPr>
            <a:r>
              <a:rPr lang="en-US" sz="400" dirty="0"/>
              <a:t>        </a:t>
            </a:r>
            <a:r>
              <a:rPr lang="en-US" sz="400" dirty="0" err="1"/>
              <a:t>panel.addHistogramColumn</a:t>
            </a:r>
            <a:r>
              <a:rPr lang="en-US" sz="400" dirty="0"/>
              <a:t>("C", 510, </a:t>
            </a:r>
            <a:r>
              <a:rPr lang="en-US" sz="400" dirty="0" err="1"/>
              <a:t>Color.BLUE</a:t>
            </a:r>
            <a:r>
              <a:rPr lang="en-US" sz="400" dirty="0"/>
              <a:t>);</a:t>
            </a:r>
          </a:p>
          <a:p>
            <a:pPr marL="0" indent="0">
              <a:buNone/>
            </a:pPr>
            <a:r>
              <a:rPr lang="en-US" sz="400" dirty="0"/>
              <a:t>        </a:t>
            </a:r>
            <a:r>
              <a:rPr lang="en-US" sz="400" dirty="0" err="1"/>
              <a:t>panel.addHistogramColumn</a:t>
            </a:r>
            <a:r>
              <a:rPr lang="en-US" sz="400" dirty="0"/>
              <a:t>("D", 570, </a:t>
            </a:r>
            <a:r>
              <a:rPr lang="en-US" sz="400" dirty="0" err="1"/>
              <a:t>Color.ORANGE</a:t>
            </a:r>
            <a:r>
              <a:rPr lang="en-US" sz="400" dirty="0"/>
              <a:t>);</a:t>
            </a:r>
          </a:p>
          <a:p>
            <a:pPr marL="0" indent="0">
              <a:buNone/>
            </a:pPr>
            <a:r>
              <a:rPr lang="en-US" sz="400" dirty="0"/>
              <a:t>        </a:t>
            </a:r>
            <a:r>
              <a:rPr lang="en-US" sz="400" dirty="0" err="1"/>
              <a:t>panel.addHistogramColumn</a:t>
            </a:r>
            <a:r>
              <a:rPr lang="en-US" sz="400" dirty="0"/>
              <a:t>("E", 180, </a:t>
            </a:r>
            <a:r>
              <a:rPr lang="en-US" sz="400" dirty="0" err="1"/>
              <a:t>Color.MAGENTA</a:t>
            </a:r>
            <a:r>
              <a:rPr lang="en-US" sz="400" dirty="0"/>
              <a:t>);</a:t>
            </a:r>
          </a:p>
          <a:p>
            <a:pPr marL="0" indent="0">
              <a:buNone/>
            </a:pPr>
            <a:r>
              <a:rPr lang="en-US" sz="400" dirty="0"/>
              <a:t>        </a:t>
            </a:r>
            <a:r>
              <a:rPr lang="en-US" sz="400" dirty="0" err="1"/>
              <a:t>panel.addHistogramColumn</a:t>
            </a:r>
            <a:r>
              <a:rPr lang="en-US" sz="400" dirty="0"/>
              <a:t>("F", 504, </a:t>
            </a:r>
            <a:r>
              <a:rPr lang="en-US" sz="400" dirty="0" err="1"/>
              <a:t>Color.CYAN</a:t>
            </a:r>
            <a:r>
              <a:rPr lang="en-US" sz="400" dirty="0"/>
              <a:t>);</a:t>
            </a:r>
          </a:p>
          <a:p>
            <a:pPr marL="0" indent="0">
              <a:buNone/>
            </a:pPr>
            <a:r>
              <a:rPr lang="en-US" sz="400" dirty="0"/>
              <a:t>        </a:t>
            </a:r>
            <a:r>
              <a:rPr lang="en-US" sz="400" dirty="0" err="1"/>
              <a:t>panel.layoutHistogram</a:t>
            </a:r>
            <a:r>
              <a:rPr lang="en-US" sz="400" dirty="0"/>
              <a:t>();</a:t>
            </a:r>
          </a:p>
          <a:p>
            <a:pPr marL="0" indent="0">
              <a:buNone/>
            </a:pPr>
            <a:endParaRPr lang="en-US" sz="400" dirty="0"/>
          </a:p>
          <a:p>
            <a:pPr marL="0" indent="0">
              <a:buNone/>
            </a:pPr>
            <a:r>
              <a:rPr lang="en-US" sz="400" dirty="0"/>
              <a:t>        </a:t>
            </a:r>
            <a:r>
              <a:rPr lang="en-US" sz="400" dirty="0" err="1"/>
              <a:t>JFrame</a:t>
            </a:r>
            <a:r>
              <a:rPr lang="en-US" sz="400" dirty="0"/>
              <a:t> frame = new </a:t>
            </a:r>
            <a:r>
              <a:rPr lang="en-US" sz="400" dirty="0" err="1"/>
              <a:t>JFrame</a:t>
            </a:r>
            <a:r>
              <a:rPr lang="en-US" sz="400" dirty="0"/>
              <a:t>("Histogram Panel");</a:t>
            </a:r>
          </a:p>
          <a:p>
            <a:pPr marL="0" indent="0">
              <a:buNone/>
            </a:pPr>
            <a:r>
              <a:rPr lang="en-US" sz="400" dirty="0"/>
              <a:t>        </a:t>
            </a:r>
            <a:r>
              <a:rPr lang="en-US" sz="400" dirty="0" err="1"/>
              <a:t>frame.setDefaultCloseOperation</a:t>
            </a:r>
            <a:r>
              <a:rPr lang="en-US" sz="400" dirty="0"/>
              <a:t>(</a:t>
            </a:r>
            <a:r>
              <a:rPr lang="en-US" sz="400" dirty="0" err="1"/>
              <a:t>JFrame.EXIT_ON_CLOSE</a:t>
            </a:r>
            <a:r>
              <a:rPr lang="en-US" sz="400" dirty="0"/>
              <a:t>);</a:t>
            </a:r>
          </a:p>
          <a:p>
            <a:pPr marL="0" indent="0">
              <a:buNone/>
            </a:pPr>
            <a:r>
              <a:rPr lang="en-US" sz="400" dirty="0"/>
              <a:t>        </a:t>
            </a:r>
            <a:r>
              <a:rPr lang="en-US" sz="400" dirty="0" err="1"/>
              <a:t>frame.add</a:t>
            </a:r>
            <a:r>
              <a:rPr lang="en-US" sz="400" dirty="0"/>
              <a:t>( panel );</a:t>
            </a:r>
          </a:p>
          <a:p>
            <a:pPr marL="0" indent="0">
              <a:buNone/>
            </a:pPr>
            <a:r>
              <a:rPr lang="en-US" sz="400" dirty="0"/>
              <a:t>        </a:t>
            </a:r>
            <a:r>
              <a:rPr lang="en-US" sz="400" dirty="0" err="1"/>
              <a:t>frame.setLocationByPlatform</a:t>
            </a:r>
            <a:r>
              <a:rPr lang="en-US" sz="400" dirty="0"/>
              <a:t>( true );</a:t>
            </a:r>
          </a:p>
          <a:p>
            <a:pPr marL="0" indent="0">
              <a:buNone/>
            </a:pPr>
            <a:r>
              <a:rPr lang="en-US" sz="400" dirty="0"/>
              <a:t>        </a:t>
            </a:r>
            <a:r>
              <a:rPr lang="en-US" sz="400" dirty="0" err="1"/>
              <a:t>frame.pack</a:t>
            </a:r>
            <a:r>
              <a:rPr lang="en-US" sz="400" dirty="0"/>
              <a:t>();</a:t>
            </a:r>
          </a:p>
          <a:p>
            <a:pPr marL="0" indent="0">
              <a:buNone/>
            </a:pPr>
            <a:r>
              <a:rPr lang="en-US" sz="400" dirty="0"/>
              <a:t>        </a:t>
            </a:r>
            <a:r>
              <a:rPr lang="en-US" sz="400" dirty="0" err="1"/>
              <a:t>frame.setVisible</a:t>
            </a:r>
            <a:r>
              <a:rPr lang="en-US" sz="400" dirty="0"/>
              <a:t>( true );</a:t>
            </a:r>
          </a:p>
          <a:p>
            <a:pPr marL="0" indent="0">
              <a:buNone/>
            </a:pPr>
            <a:r>
              <a:rPr lang="en-US" sz="400" dirty="0"/>
              <a:t>    }</a:t>
            </a:r>
          </a:p>
          <a:p>
            <a:pPr marL="0" indent="0">
              <a:buNone/>
            </a:pPr>
            <a:endParaRPr lang="en-US" sz="400" dirty="0"/>
          </a:p>
          <a:p>
            <a:pPr marL="0" indent="0">
              <a:buNone/>
            </a:pPr>
            <a:r>
              <a:rPr lang="en-US" sz="400" dirty="0"/>
              <a:t>    public static void main(String[] </a:t>
            </a:r>
            <a:r>
              <a:rPr lang="en-US" sz="400" dirty="0" err="1"/>
              <a:t>args</a:t>
            </a:r>
            <a:r>
              <a:rPr lang="en-US" sz="400" dirty="0"/>
              <a:t>)</a:t>
            </a:r>
          </a:p>
          <a:p>
            <a:pPr marL="0" indent="0">
              <a:buNone/>
            </a:pPr>
            <a:r>
              <a:rPr lang="en-US" sz="400" dirty="0"/>
              <a:t>    {</a:t>
            </a:r>
          </a:p>
          <a:p>
            <a:pPr marL="0" indent="0">
              <a:buNone/>
            </a:pPr>
            <a:r>
              <a:rPr lang="en-US" sz="400" dirty="0"/>
              <a:t>        </a:t>
            </a:r>
            <a:r>
              <a:rPr lang="en-US" sz="400" dirty="0" err="1"/>
              <a:t>EventQueue.invokeLater</a:t>
            </a:r>
            <a:r>
              <a:rPr lang="en-US" sz="400" dirty="0"/>
              <a:t>(new Runnable()</a:t>
            </a:r>
          </a:p>
          <a:p>
            <a:pPr marL="0" indent="0">
              <a:buNone/>
            </a:pPr>
            <a:r>
              <a:rPr lang="en-US" sz="400" dirty="0"/>
              <a:t>        {</a:t>
            </a:r>
          </a:p>
          <a:p>
            <a:pPr marL="0" indent="0">
              <a:buNone/>
            </a:pPr>
            <a:r>
              <a:rPr lang="en-US" sz="400" dirty="0"/>
              <a:t>            public void run()</a:t>
            </a:r>
          </a:p>
          <a:p>
            <a:pPr marL="0" indent="0">
              <a:buNone/>
            </a:pPr>
            <a:r>
              <a:rPr lang="en-US" sz="400" dirty="0"/>
              <a:t>            {</a:t>
            </a:r>
          </a:p>
          <a:p>
            <a:pPr marL="0" indent="0">
              <a:buNone/>
            </a:pPr>
            <a:r>
              <a:rPr lang="en-US" sz="400" dirty="0"/>
              <a:t>                </a:t>
            </a:r>
            <a:r>
              <a:rPr lang="en-US" sz="400" dirty="0" err="1"/>
              <a:t>createAndShowGUI</a:t>
            </a:r>
            <a:r>
              <a:rPr lang="en-US" sz="400" dirty="0"/>
              <a:t>();</a:t>
            </a:r>
          </a:p>
          <a:p>
            <a:pPr marL="0" indent="0">
              <a:buNone/>
            </a:pPr>
            <a:r>
              <a:rPr lang="en-US" sz="400" dirty="0"/>
              <a:t>            }</a:t>
            </a:r>
          </a:p>
          <a:p>
            <a:pPr marL="0" indent="0">
              <a:buNone/>
            </a:pPr>
            <a:r>
              <a:rPr lang="en-US" sz="400" dirty="0"/>
              <a:t>        });</a:t>
            </a:r>
          </a:p>
          <a:p>
            <a:pPr marL="0" indent="0">
              <a:buNone/>
            </a:pPr>
            <a:r>
              <a:rPr lang="en-US" sz="400" dirty="0"/>
              <a:t>    }</a:t>
            </a:r>
          </a:p>
          <a:p>
            <a:pPr marL="0" indent="0">
              <a:buNone/>
            </a:pPr>
            <a:r>
              <a:rPr lang="en-US" sz="400" dirty="0"/>
              <a:t>}</a:t>
            </a:r>
          </a:p>
        </p:txBody>
      </p:sp>
      <p:pic>
        <p:nvPicPr>
          <p:cNvPr id="7" name="Picture 6" descr="A screenshot of a computer&#10;&#10;Description automatically generated">
            <a:extLst>
              <a:ext uri="{FF2B5EF4-FFF2-40B4-BE49-F238E27FC236}">
                <a16:creationId xmlns:a16="http://schemas.microsoft.com/office/drawing/2014/main" id="{87BA555D-9E48-4CED-ECA5-A6D0CFF7D8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0981" y="497578"/>
            <a:ext cx="1243605" cy="947944"/>
          </a:xfrm>
          <a:prstGeom prst="rect">
            <a:avLst/>
          </a:prstGeom>
        </p:spPr>
      </p:pic>
      <p:sp>
        <p:nvSpPr>
          <p:cNvPr id="11" name="TextBox 10">
            <a:extLst>
              <a:ext uri="{FF2B5EF4-FFF2-40B4-BE49-F238E27FC236}">
                <a16:creationId xmlns:a16="http://schemas.microsoft.com/office/drawing/2014/main" id="{52ED11A0-100E-88E7-9CC8-9B9DB8DFE2E7}"/>
              </a:ext>
            </a:extLst>
          </p:cNvPr>
          <p:cNvSpPr txBox="1"/>
          <p:nvPr/>
        </p:nvSpPr>
        <p:spPr>
          <a:xfrm>
            <a:off x="4038600" y="-12680"/>
            <a:ext cx="5251137" cy="276999"/>
          </a:xfrm>
          <a:prstGeom prst="rect">
            <a:avLst/>
          </a:prstGeom>
          <a:noFill/>
        </p:spPr>
        <p:txBody>
          <a:bodyPr wrap="square">
            <a:spAutoFit/>
          </a:bodyPr>
          <a:lstStyle/>
          <a:p>
            <a:r>
              <a:rPr lang="en-US" sz="1200" dirty="0"/>
              <a:t>https://stackoverflow.com/questions/29708147/custom-graph-java-swing</a:t>
            </a:r>
          </a:p>
        </p:txBody>
      </p:sp>
      <p:cxnSp>
        <p:nvCxnSpPr>
          <p:cNvPr id="13" name="Straight Connector 12">
            <a:extLst>
              <a:ext uri="{FF2B5EF4-FFF2-40B4-BE49-F238E27FC236}">
                <a16:creationId xmlns:a16="http://schemas.microsoft.com/office/drawing/2014/main" id="{F6472056-51E3-9AE1-0F49-1535790F4628}"/>
              </a:ext>
            </a:extLst>
          </p:cNvPr>
          <p:cNvCxnSpPr>
            <a:cxnSpLocks/>
          </p:cNvCxnSpPr>
          <p:nvPr/>
        </p:nvCxnSpPr>
        <p:spPr bwMode="auto">
          <a:xfrm>
            <a:off x="2275083" y="971550"/>
            <a:ext cx="0" cy="373380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5" name="Straight Connector 14">
            <a:extLst>
              <a:ext uri="{FF2B5EF4-FFF2-40B4-BE49-F238E27FC236}">
                <a16:creationId xmlns:a16="http://schemas.microsoft.com/office/drawing/2014/main" id="{D33325ED-5EC1-64E8-E0AF-7FAF7AFD82E5}"/>
              </a:ext>
            </a:extLst>
          </p:cNvPr>
          <p:cNvCxnSpPr>
            <a:cxnSpLocks/>
          </p:cNvCxnSpPr>
          <p:nvPr/>
        </p:nvCxnSpPr>
        <p:spPr bwMode="auto">
          <a:xfrm>
            <a:off x="4876800" y="326619"/>
            <a:ext cx="0" cy="43787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8" name="Freeform: Shape 17">
            <a:extLst>
              <a:ext uri="{FF2B5EF4-FFF2-40B4-BE49-F238E27FC236}">
                <a16:creationId xmlns:a16="http://schemas.microsoft.com/office/drawing/2014/main" id="{FCF8C5DF-63D3-E161-2C7B-F51BD7117650}"/>
              </a:ext>
            </a:extLst>
          </p:cNvPr>
          <p:cNvSpPr/>
          <p:nvPr/>
        </p:nvSpPr>
        <p:spPr bwMode="auto">
          <a:xfrm>
            <a:off x="1518082" y="1118501"/>
            <a:ext cx="1491448" cy="3755339"/>
          </a:xfrm>
          <a:custGeom>
            <a:avLst/>
            <a:gdLst>
              <a:gd name="connsiteX0" fmla="*/ 1491448 w 1491448"/>
              <a:gd name="connsiteY0" fmla="*/ 266330 h 4305670"/>
              <a:gd name="connsiteX1" fmla="*/ 1455937 w 1491448"/>
              <a:gd name="connsiteY1" fmla="*/ 177553 h 4305670"/>
              <a:gd name="connsiteX2" fmla="*/ 1429304 w 1491448"/>
              <a:gd name="connsiteY2" fmla="*/ 115410 h 4305670"/>
              <a:gd name="connsiteX3" fmla="*/ 1402671 w 1491448"/>
              <a:gd name="connsiteY3" fmla="*/ 79899 h 4305670"/>
              <a:gd name="connsiteX4" fmla="*/ 1393794 w 1491448"/>
              <a:gd name="connsiteY4" fmla="*/ 44388 h 4305670"/>
              <a:gd name="connsiteX5" fmla="*/ 1305017 w 1491448"/>
              <a:gd name="connsiteY5" fmla="*/ 0 h 4305670"/>
              <a:gd name="connsiteX6" fmla="*/ 1118586 w 1491448"/>
              <a:gd name="connsiteY6" fmla="*/ 8878 h 4305670"/>
              <a:gd name="connsiteX7" fmla="*/ 1083075 w 1491448"/>
              <a:gd name="connsiteY7" fmla="*/ 17755 h 4305670"/>
              <a:gd name="connsiteX8" fmla="*/ 1029809 w 1491448"/>
              <a:gd name="connsiteY8" fmla="*/ 44388 h 4305670"/>
              <a:gd name="connsiteX9" fmla="*/ 985421 w 1491448"/>
              <a:gd name="connsiteY9" fmla="*/ 97654 h 4305670"/>
              <a:gd name="connsiteX10" fmla="*/ 967666 w 1491448"/>
              <a:gd name="connsiteY10" fmla="*/ 115410 h 4305670"/>
              <a:gd name="connsiteX11" fmla="*/ 949910 w 1491448"/>
              <a:gd name="connsiteY11" fmla="*/ 159798 h 4305670"/>
              <a:gd name="connsiteX12" fmla="*/ 941033 w 1491448"/>
              <a:gd name="connsiteY12" fmla="*/ 186431 h 4305670"/>
              <a:gd name="connsiteX13" fmla="*/ 923277 w 1491448"/>
              <a:gd name="connsiteY13" fmla="*/ 204186 h 4305670"/>
              <a:gd name="connsiteX14" fmla="*/ 914400 w 1491448"/>
              <a:gd name="connsiteY14" fmla="*/ 257452 h 4305670"/>
              <a:gd name="connsiteX15" fmla="*/ 905522 w 1491448"/>
              <a:gd name="connsiteY15" fmla="*/ 301841 h 4305670"/>
              <a:gd name="connsiteX16" fmla="*/ 896644 w 1491448"/>
              <a:gd name="connsiteY16" fmla="*/ 426128 h 4305670"/>
              <a:gd name="connsiteX17" fmla="*/ 896644 w 1491448"/>
              <a:gd name="connsiteY17" fmla="*/ 914400 h 4305670"/>
              <a:gd name="connsiteX18" fmla="*/ 887767 w 1491448"/>
              <a:gd name="connsiteY18" fmla="*/ 1003177 h 4305670"/>
              <a:gd name="connsiteX19" fmla="*/ 870011 w 1491448"/>
              <a:gd name="connsiteY19" fmla="*/ 1065320 h 4305670"/>
              <a:gd name="connsiteX20" fmla="*/ 816745 w 1491448"/>
              <a:gd name="connsiteY20" fmla="*/ 1216241 h 4305670"/>
              <a:gd name="connsiteX21" fmla="*/ 781235 w 1491448"/>
              <a:gd name="connsiteY21" fmla="*/ 1322773 h 4305670"/>
              <a:gd name="connsiteX22" fmla="*/ 763479 w 1491448"/>
              <a:gd name="connsiteY22" fmla="*/ 1393794 h 4305670"/>
              <a:gd name="connsiteX23" fmla="*/ 745724 w 1491448"/>
              <a:gd name="connsiteY23" fmla="*/ 1447060 h 4305670"/>
              <a:gd name="connsiteX24" fmla="*/ 727968 w 1491448"/>
              <a:gd name="connsiteY24" fmla="*/ 1553592 h 4305670"/>
              <a:gd name="connsiteX25" fmla="*/ 710213 w 1491448"/>
              <a:gd name="connsiteY25" fmla="*/ 1633491 h 4305670"/>
              <a:gd name="connsiteX26" fmla="*/ 692458 w 1491448"/>
              <a:gd name="connsiteY26" fmla="*/ 1748901 h 4305670"/>
              <a:gd name="connsiteX27" fmla="*/ 683580 w 1491448"/>
              <a:gd name="connsiteY27" fmla="*/ 1784412 h 4305670"/>
              <a:gd name="connsiteX28" fmla="*/ 648069 w 1491448"/>
              <a:gd name="connsiteY28" fmla="*/ 1917577 h 4305670"/>
              <a:gd name="connsiteX29" fmla="*/ 621436 w 1491448"/>
              <a:gd name="connsiteY29" fmla="*/ 2095130 h 4305670"/>
              <a:gd name="connsiteX30" fmla="*/ 603681 w 1491448"/>
              <a:gd name="connsiteY30" fmla="*/ 2157274 h 4305670"/>
              <a:gd name="connsiteX31" fmla="*/ 585926 w 1491448"/>
              <a:gd name="connsiteY31" fmla="*/ 2290439 h 4305670"/>
              <a:gd name="connsiteX32" fmla="*/ 568170 w 1491448"/>
              <a:gd name="connsiteY32" fmla="*/ 2361460 h 4305670"/>
              <a:gd name="connsiteX33" fmla="*/ 541537 w 1491448"/>
              <a:gd name="connsiteY33" fmla="*/ 2556769 h 4305670"/>
              <a:gd name="connsiteX34" fmla="*/ 506027 w 1491448"/>
              <a:gd name="connsiteY34" fmla="*/ 2787588 h 4305670"/>
              <a:gd name="connsiteX35" fmla="*/ 514904 w 1491448"/>
              <a:gd name="connsiteY35" fmla="*/ 3133817 h 4305670"/>
              <a:gd name="connsiteX36" fmla="*/ 470516 w 1491448"/>
              <a:gd name="connsiteY36" fmla="*/ 3844031 h 4305670"/>
              <a:gd name="connsiteX37" fmla="*/ 461638 w 1491448"/>
              <a:gd name="connsiteY37" fmla="*/ 3897297 h 4305670"/>
              <a:gd name="connsiteX38" fmla="*/ 443883 w 1491448"/>
              <a:gd name="connsiteY38" fmla="*/ 3932808 h 4305670"/>
              <a:gd name="connsiteX39" fmla="*/ 417250 w 1491448"/>
              <a:gd name="connsiteY39" fmla="*/ 3977196 h 4305670"/>
              <a:gd name="connsiteX40" fmla="*/ 381739 w 1491448"/>
              <a:gd name="connsiteY40" fmla="*/ 4030462 h 4305670"/>
              <a:gd name="connsiteX41" fmla="*/ 355106 w 1491448"/>
              <a:gd name="connsiteY41" fmla="*/ 4092606 h 4305670"/>
              <a:gd name="connsiteX42" fmla="*/ 346229 w 1491448"/>
              <a:gd name="connsiteY42" fmla="*/ 4128116 h 4305670"/>
              <a:gd name="connsiteX43" fmla="*/ 292963 w 1491448"/>
              <a:gd name="connsiteY43" fmla="*/ 4199138 h 4305670"/>
              <a:gd name="connsiteX44" fmla="*/ 248574 w 1491448"/>
              <a:gd name="connsiteY44" fmla="*/ 4279037 h 4305670"/>
              <a:gd name="connsiteX45" fmla="*/ 213064 w 1491448"/>
              <a:gd name="connsiteY45" fmla="*/ 4305670 h 4305670"/>
              <a:gd name="connsiteX46" fmla="*/ 97654 w 1491448"/>
              <a:gd name="connsiteY46" fmla="*/ 4296792 h 4305670"/>
              <a:gd name="connsiteX47" fmla="*/ 0 w 1491448"/>
              <a:gd name="connsiteY47" fmla="*/ 4287914 h 430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91448" h="4305670">
                <a:moveTo>
                  <a:pt x="1491448" y="266330"/>
                </a:moveTo>
                <a:cubicBezTo>
                  <a:pt x="1479611" y="236738"/>
                  <a:pt x="1466015" y="207790"/>
                  <a:pt x="1455937" y="177553"/>
                </a:cubicBezTo>
                <a:cubicBezTo>
                  <a:pt x="1447306" y="151659"/>
                  <a:pt x="1444979" y="140489"/>
                  <a:pt x="1429304" y="115410"/>
                </a:cubicBezTo>
                <a:cubicBezTo>
                  <a:pt x="1421462" y="102863"/>
                  <a:pt x="1411549" y="91736"/>
                  <a:pt x="1402671" y="79899"/>
                </a:cubicBezTo>
                <a:cubicBezTo>
                  <a:pt x="1399712" y="68062"/>
                  <a:pt x="1401829" y="53570"/>
                  <a:pt x="1393794" y="44388"/>
                </a:cubicBezTo>
                <a:cubicBezTo>
                  <a:pt x="1364200" y="10566"/>
                  <a:pt x="1341890" y="9218"/>
                  <a:pt x="1305017" y="0"/>
                </a:cubicBezTo>
                <a:cubicBezTo>
                  <a:pt x="1242873" y="2959"/>
                  <a:pt x="1180602" y="3917"/>
                  <a:pt x="1118586" y="8878"/>
                </a:cubicBezTo>
                <a:cubicBezTo>
                  <a:pt x="1106424" y="9851"/>
                  <a:pt x="1094290" y="12949"/>
                  <a:pt x="1083075" y="17755"/>
                </a:cubicBezTo>
                <a:cubicBezTo>
                  <a:pt x="962619" y="69379"/>
                  <a:pt x="1142022" y="6986"/>
                  <a:pt x="1029809" y="44388"/>
                </a:cubicBezTo>
                <a:cubicBezTo>
                  <a:pt x="989654" y="84545"/>
                  <a:pt x="1038179" y="34344"/>
                  <a:pt x="985421" y="97654"/>
                </a:cubicBezTo>
                <a:cubicBezTo>
                  <a:pt x="980063" y="104084"/>
                  <a:pt x="973584" y="109491"/>
                  <a:pt x="967666" y="115410"/>
                </a:cubicBezTo>
                <a:cubicBezTo>
                  <a:pt x="961747" y="130206"/>
                  <a:pt x="955505" y="144877"/>
                  <a:pt x="949910" y="159798"/>
                </a:cubicBezTo>
                <a:cubicBezTo>
                  <a:pt x="946624" y="168560"/>
                  <a:pt x="945848" y="178407"/>
                  <a:pt x="941033" y="186431"/>
                </a:cubicBezTo>
                <a:cubicBezTo>
                  <a:pt x="936727" y="193608"/>
                  <a:pt x="929196" y="198268"/>
                  <a:pt x="923277" y="204186"/>
                </a:cubicBezTo>
                <a:cubicBezTo>
                  <a:pt x="920318" y="221941"/>
                  <a:pt x="917620" y="239742"/>
                  <a:pt x="914400" y="257452"/>
                </a:cubicBezTo>
                <a:cubicBezTo>
                  <a:pt x="911701" y="272298"/>
                  <a:pt x="907102" y="286835"/>
                  <a:pt x="905522" y="301841"/>
                </a:cubicBezTo>
                <a:cubicBezTo>
                  <a:pt x="901174" y="343147"/>
                  <a:pt x="899603" y="384699"/>
                  <a:pt x="896644" y="426128"/>
                </a:cubicBezTo>
                <a:cubicBezTo>
                  <a:pt x="909416" y="668794"/>
                  <a:pt x="910317" y="599918"/>
                  <a:pt x="896644" y="914400"/>
                </a:cubicBezTo>
                <a:cubicBezTo>
                  <a:pt x="895352" y="944112"/>
                  <a:pt x="892935" y="973890"/>
                  <a:pt x="887767" y="1003177"/>
                </a:cubicBezTo>
                <a:cubicBezTo>
                  <a:pt x="884023" y="1024392"/>
                  <a:pt x="876437" y="1044757"/>
                  <a:pt x="870011" y="1065320"/>
                </a:cubicBezTo>
                <a:cubicBezTo>
                  <a:pt x="848366" y="1134582"/>
                  <a:pt x="841542" y="1150116"/>
                  <a:pt x="816745" y="1216241"/>
                </a:cubicBezTo>
                <a:cubicBezTo>
                  <a:pt x="796744" y="1336255"/>
                  <a:pt x="824587" y="1201390"/>
                  <a:pt x="781235" y="1322773"/>
                </a:cubicBezTo>
                <a:cubicBezTo>
                  <a:pt x="773027" y="1345754"/>
                  <a:pt x="770183" y="1370331"/>
                  <a:pt x="763479" y="1393794"/>
                </a:cubicBezTo>
                <a:cubicBezTo>
                  <a:pt x="758337" y="1411790"/>
                  <a:pt x="749784" y="1428790"/>
                  <a:pt x="745724" y="1447060"/>
                </a:cubicBezTo>
                <a:cubicBezTo>
                  <a:pt x="737914" y="1482203"/>
                  <a:pt x="734704" y="1518227"/>
                  <a:pt x="727968" y="1553592"/>
                </a:cubicBezTo>
                <a:cubicBezTo>
                  <a:pt x="722863" y="1580393"/>
                  <a:pt x="715241" y="1606676"/>
                  <a:pt x="710213" y="1633491"/>
                </a:cubicBezTo>
                <a:cubicBezTo>
                  <a:pt x="684644" y="1769862"/>
                  <a:pt x="716943" y="1626472"/>
                  <a:pt x="692458" y="1748901"/>
                </a:cubicBezTo>
                <a:cubicBezTo>
                  <a:pt x="690065" y="1760865"/>
                  <a:pt x="686137" y="1772482"/>
                  <a:pt x="683580" y="1784412"/>
                </a:cubicBezTo>
                <a:cubicBezTo>
                  <a:pt x="659487" y="1896847"/>
                  <a:pt x="678730" y="1840927"/>
                  <a:pt x="648069" y="1917577"/>
                </a:cubicBezTo>
                <a:cubicBezTo>
                  <a:pt x="640251" y="1980128"/>
                  <a:pt x="634779" y="2031750"/>
                  <a:pt x="621436" y="2095130"/>
                </a:cubicBezTo>
                <a:cubicBezTo>
                  <a:pt x="616998" y="2116211"/>
                  <a:pt x="609599" y="2136559"/>
                  <a:pt x="603681" y="2157274"/>
                </a:cubicBezTo>
                <a:cubicBezTo>
                  <a:pt x="601523" y="2174537"/>
                  <a:pt x="590006" y="2270037"/>
                  <a:pt x="585926" y="2290439"/>
                </a:cubicBezTo>
                <a:cubicBezTo>
                  <a:pt x="581140" y="2314367"/>
                  <a:pt x="574089" y="2337786"/>
                  <a:pt x="568170" y="2361460"/>
                </a:cubicBezTo>
                <a:cubicBezTo>
                  <a:pt x="551917" y="2556507"/>
                  <a:pt x="570406" y="2383556"/>
                  <a:pt x="541537" y="2556769"/>
                </a:cubicBezTo>
                <a:cubicBezTo>
                  <a:pt x="528739" y="2633555"/>
                  <a:pt x="506027" y="2787588"/>
                  <a:pt x="506027" y="2787588"/>
                </a:cubicBezTo>
                <a:cubicBezTo>
                  <a:pt x="508986" y="2902998"/>
                  <a:pt x="515935" y="3018374"/>
                  <a:pt x="514904" y="3133817"/>
                </a:cubicBezTo>
                <a:cubicBezTo>
                  <a:pt x="509180" y="3774903"/>
                  <a:pt x="580957" y="3586333"/>
                  <a:pt x="470516" y="3844031"/>
                </a:cubicBezTo>
                <a:cubicBezTo>
                  <a:pt x="467557" y="3861786"/>
                  <a:pt x="466810" y="3880056"/>
                  <a:pt x="461638" y="3897297"/>
                </a:cubicBezTo>
                <a:cubicBezTo>
                  <a:pt x="457835" y="3909973"/>
                  <a:pt x="450310" y="3921239"/>
                  <a:pt x="443883" y="3932808"/>
                </a:cubicBezTo>
                <a:cubicBezTo>
                  <a:pt x="435503" y="3947892"/>
                  <a:pt x="426514" y="3962639"/>
                  <a:pt x="417250" y="3977196"/>
                </a:cubicBezTo>
                <a:cubicBezTo>
                  <a:pt x="405793" y="3995199"/>
                  <a:pt x="391856" y="4011673"/>
                  <a:pt x="381739" y="4030462"/>
                </a:cubicBezTo>
                <a:cubicBezTo>
                  <a:pt x="371054" y="4050305"/>
                  <a:pt x="362808" y="4071426"/>
                  <a:pt x="355106" y="4092606"/>
                </a:cubicBezTo>
                <a:cubicBezTo>
                  <a:pt x="350936" y="4104072"/>
                  <a:pt x="352377" y="4117577"/>
                  <a:pt x="346229" y="4128116"/>
                </a:cubicBezTo>
                <a:cubicBezTo>
                  <a:pt x="331318" y="4153677"/>
                  <a:pt x="306198" y="4172670"/>
                  <a:pt x="292963" y="4199138"/>
                </a:cubicBezTo>
                <a:cubicBezTo>
                  <a:pt x="283166" y="4218730"/>
                  <a:pt x="261576" y="4264177"/>
                  <a:pt x="248574" y="4279037"/>
                </a:cubicBezTo>
                <a:cubicBezTo>
                  <a:pt x="238831" y="4290172"/>
                  <a:pt x="224901" y="4296792"/>
                  <a:pt x="213064" y="4305670"/>
                </a:cubicBezTo>
                <a:lnTo>
                  <a:pt x="97654" y="4296792"/>
                </a:lnTo>
                <a:cubicBezTo>
                  <a:pt x="-7190" y="4287260"/>
                  <a:pt x="48762" y="4287914"/>
                  <a:pt x="0" y="4287914"/>
                </a:cubicBezTo>
              </a:path>
            </a:pathLst>
          </a:custGeom>
          <a:noFill/>
          <a:ln w="25400" cap="flat" cmpd="sng" algn="ctr">
            <a:solidFill>
              <a:srgbClr val="FF0000"/>
            </a:solidFill>
            <a:prstDash val="solid"/>
            <a:miter lim="800000"/>
            <a:headEnd type="triangle" w="lg" len="lg"/>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9" name="Freeform: Shape 18">
            <a:extLst>
              <a:ext uri="{FF2B5EF4-FFF2-40B4-BE49-F238E27FC236}">
                <a16:creationId xmlns:a16="http://schemas.microsoft.com/office/drawing/2014/main" id="{89826CC1-7D86-0D61-321D-0A63E5EC28DC}"/>
              </a:ext>
            </a:extLst>
          </p:cNvPr>
          <p:cNvSpPr/>
          <p:nvPr/>
        </p:nvSpPr>
        <p:spPr bwMode="auto">
          <a:xfrm>
            <a:off x="3807961" y="133350"/>
            <a:ext cx="1364765" cy="4703339"/>
          </a:xfrm>
          <a:custGeom>
            <a:avLst/>
            <a:gdLst>
              <a:gd name="connsiteX0" fmla="*/ 1491448 w 1491448"/>
              <a:gd name="connsiteY0" fmla="*/ 266330 h 4305670"/>
              <a:gd name="connsiteX1" fmla="*/ 1455937 w 1491448"/>
              <a:gd name="connsiteY1" fmla="*/ 177553 h 4305670"/>
              <a:gd name="connsiteX2" fmla="*/ 1429304 w 1491448"/>
              <a:gd name="connsiteY2" fmla="*/ 115410 h 4305670"/>
              <a:gd name="connsiteX3" fmla="*/ 1402671 w 1491448"/>
              <a:gd name="connsiteY3" fmla="*/ 79899 h 4305670"/>
              <a:gd name="connsiteX4" fmla="*/ 1393794 w 1491448"/>
              <a:gd name="connsiteY4" fmla="*/ 44388 h 4305670"/>
              <a:gd name="connsiteX5" fmla="*/ 1305017 w 1491448"/>
              <a:gd name="connsiteY5" fmla="*/ 0 h 4305670"/>
              <a:gd name="connsiteX6" fmla="*/ 1118586 w 1491448"/>
              <a:gd name="connsiteY6" fmla="*/ 8878 h 4305670"/>
              <a:gd name="connsiteX7" fmla="*/ 1083075 w 1491448"/>
              <a:gd name="connsiteY7" fmla="*/ 17755 h 4305670"/>
              <a:gd name="connsiteX8" fmla="*/ 1029809 w 1491448"/>
              <a:gd name="connsiteY8" fmla="*/ 44388 h 4305670"/>
              <a:gd name="connsiteX9" fmla="*/ 985421 w 1491448"/>
              <a:gd name="connsiteY9" fmla="*/ 97654 h 4305670"/>
              <a:gd name="connsiteX10" fmla="*/ 967666 w 1491448"/>
              <a:gd name="connsiteY10" fmla="*/ 115410 h 4305670"/>
              <a:gd name="connsiteX11" fmla="*/ 949910 w 1491448"/>
              <a:gd name="connsiteY11" fmla="*/ 159798 h 4305670"/>
              <a:gd name="connsiteX12" fmla="*/ 941033 w 1491448"/>
              <a:gd name="connsiteY12" fmla="*/ 186431 h 4305670"/>
              <a:gd name="connsiteX13" fmla="*/ 923277 w 1491448"/>
              <a:gd name="connsiteY13" fmla="*/ 204186 h 4305670"/>
              <a:gd name="connsiteX14" fmla="*/ 914400 w 1491448"/>
              <a:gd name="connsiteY14" fmla="*/ 257452 h 4305670"/>
              <a:gd name="connsiteX15" fmla="*/ 905522 w 1491448"/>
              <a:gd name="connsiteY15" fmla="*/ 301841 h 4305670"/>
              <a:gd name="connsiteX16" fmla="*/ 896644 w 1491448"/>
              <a:gd name="connsiteY16" fmla="*/ 426128 h 4305670"/>
              <a:gd name="connsiteX17" fmla="*/ 896644 w 1491448"/>
              <a:gd name="connsiteY17" fmla="*/ 914400 h 4305670"/>
              <a:gd name="connsiteX18" fmla="*/ 887767 w 1491448"/>
              <a:gd name="connsiteY18" fmla="*/ 1003177 h 4305670"/>
              <a:gd name="connsiteX19" fmla="*/ 870011 w 1491448"/>
              <a:gd name="connsiteY19" fmla="*/ 1065320 h 4305670"/>
              <a:gd name="connsiteX20" fmla="*/ 816745 w 1491448"/>
              <a:gd name="connsiteY20" fmla="*/ 1216241 h 4305670"/>
              <a:gd name="connsiteX21" fmla="*/ 781235 w 1491448"/>
              <a:gd name="connsiteY21" fmla="*/ 1322773 h 4305670"/>
              <a:gd name="connsiteX22" fmla="*/ 763479 w 1491448"/>
              <a:gd name="connsiteY22" fmla="*/ 1393794 h 4305670"/>
              <a:gd name="connsiteX23" fmla="*/ 745724 w 1491448"/>
              <a:gd name="connsiteY23" fmla="*/ 1447060 h 4305670"/>
              <a:gd name="connsiteX24" fmla="*/ 727968 w 1491448"/>
              <a:gd name="connsiteY24" fmla="*/ 1553592 h 4305670"/>
              <a:gd name="connsiteX25" fmla="*/ 710213 w 1491448"/>
              <a:gd name="connsiteY25" fmla="*/ 1633491 h 4305670"/>
              <a:gd name="connsiteX26" fmla="*/ 692458 w 1491448"/>
              <a:gd name="connsiteY26" fmla="*/ 1748901 h 4305670"/>
              <a:gd name="connsiteX27" fmla="*/ 683580 w 1491448"/>
              <a:gd name="connsiteY27" fmla="*/ 1784412 h 4305670"/>
              <a:gd name="connsiteX28" fmla="*/ 648069 w 1491448"/>
              <a:gd name="connsiteY28" fmla="*/ 1917577 h 4305670"/>
              <a:gd name="connsiteX29" fmla="*/ 621436 w 1491448"/>
              <a:gd name="connsiteY29" fmla="*/ 2095130 h 4305670"/>
              <a:gd name="connsiteX30" fmla="*/ 603681 w 1491448"/>
              <a:gd name="connsiteY30" fmla="*/ 2157274 h 4305670"/>
              <a:gd name="connsiteX31" fmla="*/ 585926 w 1491448"/>
              <a:gd name="connsiteY31" fmla="*/ 2290439 h 4305670"/>
              <a:gd name="connsiteX32" fmla="*/ 568170 w 1491448"/>
              <a:gd name="connsiteY32" fmla="*/ 2361460 h 4305670"/>
              <a:gd name="connsiteX33" fmla="*/ 541537 w 1491448"/>
              <a:gd name="connsiteY33" fmla="*/ 2556769 h 4305670"/>
              <a:gd name="connsiteX34" fmla="*/ 506027 w 1491448"/>
              <a:gd name="connsiteY34" fmla="*/ 2787588 h 4305670"/>
              <a:gd name="connsiteX35" fmla="*/ 514904 w 1491448"/>
              <a:gd name="connsiteY35" fmla="*/ 3133817 h 4305670"/>
              <a:gd name="connsiteX36" fmla="*/ 470516 w 1491448"/>
              <a:gd name="connsiteY36" fmla="*/ 3844031 h 4305670"/>
              <a:gd name="connsiteX37" fmla="*/ 461638 w 1491448"/>
              <a:gd name="connsiteY37" fmla="*/ 3897297 h 4305670"/>
              <a:gd name="connsiteX38" fmla="*/ 443883 w 1491448"/>
              <a:gd name="connsiteY38" fmla="*/ 3932808 h 4305670"/>
              <a:gd name="connsiteX39" fmla="*/ 417250 w 1491448"/>
              <a:gd name="connsiteY39" fmla="*/ 3977196 h 4305670"/>
              <a:gd name="connsiteX40" fmla="*/ 381739 w 1491448"/>
              <a:gd name="connsiteY40" fmla="*/ 4030462 h 4305670"/>
              <a:gd name="connsiteX41" fmla="*/ 355106 w 1491448"/>
              <a:gd name="connsiteY41" fmla="*/ 4092606 h 4305670"/>
              <a:gd name="connsiteX42" fmla="*/ 346229 w 1491448"/>
              <a:gd name="connsiteY42" fmla="*/ 4128116 h 4305670"/>
              <a:gd name="connsiteX43" fmla="*/ 292963 w 1491448"/>
              <a:gd name="connsiteY43" fmla="*/ 4199138 h 4305670"/>
              <a:gd name="connsiteX44" fmla="*/ 248574 w 1491448"/>
              <a:gd name="connsiteY44" fmla="*/ 4279037 h 4305670"/>
              <a:gd name="connsiteX45" fmla="*/ 213064 w 1491448"/>
              <a:gd name="connsiteY45" fmla="*/ 4305670 h 4305670"/>
              <a:gd name="connsiteX46" fmla="*/ 97654 w 1491448"/>
              <a:gd name="connsiteY46" fmla="*/ 4296792 h 4305670"/>
              <a:gd name="connsiteX47" fmla="*/ 0 w 1491448"/>
              <a:gd name="connsiteY47" fmla="*/ 4287914 h 430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91448" h="4305670">
                <a:moveTo>
                  <a:pt x="1491448" y="266330"/>
                </a:moveTo>
                <a:cubicBezTo>
                  <a:pt x="1479611" y="236738"/>
                  <a:pt x="1466015" y="207790"/>
                  <a:pt x="1455937" y="177553"/>
                </a:cubicBezTo>
                <a:cubicBezTo>
                  <a:pt x="1447306" y="151659"/>
                  <a:pt x="1444979" y="140489"/>
                  <a:pt x="1429304" y="115410"/>
                </a:cubicBezTo>
                <a:cubicBezTo>
                  <a:pt x="1421462" y="102863"/>
                  <a:pt x="1411549" y="91736"/>
                  <a:pt x="1402671" y="79899"/>
                </a:cubicBezTo>
                <a:cubicBezTo>
                  <a:pt x="1399712" y="68062"/>
                  <a:pt x="1401829" y="53570"/>
                  <a:pt x="1393794" y="44388"/>
                </a:cubicBezTo>
                <a:cubicBezTo>
                  <a:pt x="1364200" y="10566"/>
                  <a:pt x="1341890" y="9218"/>
                  <a:pt x="1305017" y="0"/>
                </a:cubicBezTo>
                <a:cubicBezTo>
                  <a:pt x="1242873" y="2959"/>
                  <a:pt x="1180602" y="3917"/>
                  <a:pt x="1118586" y="8878"/>
                </a:cubicBezTo>
                <a:cubicBezTo>
                  <a:pt x="1106424" y="9851"/>
                  <a:pt x="1094290" y="12949"/>
                  <a:pt x="1083075" y="17755"/>
                </a:cubicBezTo>
                <a:cubicBezTo>
                  <a:pt x="962619" y="69379"/>
                  <a:pt x="1142022" y="6986"/>
                  <a:pt x="1029809" y="44388"/>
                </a:cubicBezTo>
                <a:cubicBezTo>
                  <a:pt x="989654" y="84545"/>
                  <a:pt x="1038179" y="34344"/>
                  <a:pt x="985421" y="97654"/>
                </a:cubicBezTo>
                <a:cubicBezTo>
                  <a:pt x="980063" y="104084"/>
                  <a:pt x="973584" y="109491"/>
                  <a:pt x="967666" y="115410"/>
                </a:cubicBezTo>
                <a:cubicBezTo>
                  <a:pt x="961747" y="130206"/>
                  <a:pt x="955505" y="144877"/>
                  <a:pt x="949910" y="159798"/>
                </a:cubicBezTo>
                <a:cubicBezTo>
                  <a:pt x="946624" y="168560"/>
                  <a:pt x="945848" y="178407"/>
                  <a:pt x="941033" y="186431"/>
                </a:cubicBezTo>
                <a:cubicBezTo>
                  <a:pt x="936727" y="193608"/>
                  <a:pt x="929196" y="198268"/>
                  <a:pt x="923277" y="204186"/>
                </a:cubicBezTo>
                <a:cubicBezTo>
                  <a:pt x="920318" y="221941"/>
                  <a:pt x="917620" y="239742"/>
                  <a:pt x="914400" y="257452"/>
                </a:cubicBezTo>
                <a:cubicBezTo>
                  <a:pt x="911701" y="272298"/>
                  <a:pt x="907102" y="286835"/>
                  <a:pt x="905522" y="301841"/>
                </a:cubicBezTo>
                <a:cubicBezTo>
                  <a:pt x="901174" y="343147"/>
                  <a:pt x="899603" y="384699"/>
                  <a:pt x="896644" y="426128"/>
                </a:cubicBezTo>
                <a:cubicBezTo>
                  <a:pt x="909416" y="668794"/>
                  <a:pt x="910317" y="599918"/>
                  <a:pt x="896644" y="914400"/>
                </a:cubicBezTo>
                <a:cubicBezTo>
                  <a:pt x="895352" y="944112"/>
                  <a:pt x="892935" y="973890"/>
                  <a:pt x="887767" y="1003177"/>
                </a:cubicBezTo>
                <a:cubicBezTo>
                  <a:pt x="884023" y="1024392"/>
                  <a:pt x="876437" y="1044757"/>
                  <a:pt x="870011" y="1065320"/>
                </a:cubicBezTo>
                <a:cubicBezTo>
                  <a:pt x="848366" y="1134582"/>
                  <a:pt x="841542" y="1150116"/>
                  <a:pt x="816745" y="1216241"/>
                </a:cubicBezTo>
                <a:cubicBezTo>
                  <a:pt x="796744" y="1336255"/>
                  <a:pt x="824587" y="1201390"/>
                  <a:pt x="781235" y="1322773"/>
                </a:cubicBezTo>
                <a:cubicBezTo>
                  <a:pt x="773027" y="1345754"/>
                  <a:pt x="770183" y="1370331"/>
                  <a:pt x="763479" y="1393794"/>
                </a:cubicBezTo>
                <a:cubicBezTo>
                  <a:pt x="758337" y="1411790"/>
                  <a:pt x="749784" y="1428790"/>
                  <a:pt x="745724" y="1447060"/>
                </a:cubicBezTo>
                <a:cubicBezTo>
                  <a:pt x="737914" y="1482203"/>
                  <a:pt x="734704" y="1518227"/>
                  <a:pt x="727968" y="1553592"/>
                </a:cubicBezTo>
                <a:cubicBezTo>
                  <a:pt x="722863" y="1580393"/>
                  <a:pt x="715241" y="1606676"/>
                  <a:pt x="710213" y="1633491"/>
                </a:cubicBezTo>
                <a:cubicBezTo>
                  <a:pt x="684644" y="1769862"/>
                  <a:pt x="716943" y="1626472"/>
                  <a:pt x="692458" y="1748901"/>
                </a:cubicBezTo>
                <a:cubicBezTo>
                  <a:pt x="690065" y="1760865"/>
                  <a:pt x="686137" y="1772482"/>
                  <a:pt x="683580" y="1784412"/>
                </a:cubicBezTo>
                <a:cubicBezTo>
                  <a:pt x="659487" y="1896847"/>
                  <a:pt x="678730" y="1840927"/>
                  <a:pt x="648069" y="1917577"/>
                </a:cubicBezTo>
                <a:cubicBezTo>
                  <a:pt x="640251" y="1980128"/>
                  <a:pt x="634779" y="2031750"/>
                  <a:pt x="621436" y="2095130"/>
                </a:cubicBezTo>
                <a:cubicBezTo>
                  <a:pt x="616998" y="2116211"/>
                  <a:pt x="609599" y="2136559"/>
                  <a:pt x="603681" y="2157274"/>
                </a:cubicBezTo>
                <a:cubicBezTo>
                  <a:pt x="601523" y="2174537"/>
                  <a:pt x="590006" y="2270037"/>
                  <a:pt x="585926" y="2290439"/>
                </a:cubicBezTo>
                <a:cubicBezTo>
                  <a:pt x="581140" y="2314367"/>
                  <a:pt x="574089" y="2337786"/>
                  <a:pt x="568170" y="2361460"/>
                </a:cubicBezTo>
                <a:cubicBezTo>
                  <a:pt x="551917" y="2556507"/>
                  <a:pt x="570406" y="2383556"/>
                  <a:pt x="541537" y="2556769"/>
                </a:cubicBezTo>
                <a:cubicBezTo>
                  <a:pt x="528739" y="2633555"/>
                  <a:pt x="506027" y="2787588"/>
                  <a:pt x="506027" y="2787588"/>
                </a:cubicBezTo>
                <a:cubicBezTo>
                  <a:pt x="508986" y="2902998"/>
                  <a:pt x="515935" y="3018374"/>
                  <a:pt x="514904" y="3133817"/>
                </a:cubicBezTo>
                <a:cubicBezTo>
                  <a:pt x="509180" y="3774903"/>
                  <a:pt x="580957" y="3586333"/>
                  <a:pt x="470516" y="3844031"/>
                </a:cubicBezTo>
                <a:cubicBezTo>
                  <a:pt x="467557" y="3861786"/>
                  <a:pt x="466810" y="3880056"/>
                  <a:pt x="461638" y="3897297"/>
                </a:cubicBezTo>
                <a:cubicBezTo>
                  <a:pt x="457835" y="3909973"/>
                  <a:pt x="450310" y="3921239"/>
                  <a:pt x="443883" y="3932808"/>
                </a:cubicBezTo>
                <a:cubicBezTo>
                  <a:pt x="435503" y="3947892"/>
                  <a:pt x="426514" y="3962639"/>
                  <a:pt x="417250" y="3977196"/>
                </a:cubicBezTo>
                <a:cubicBezTo>
                  <a:pt x="405793" y="3995199"/>
                  <a:pt x="391856" y="4011673"/>
                  <a:pt x="381739" y="4030462"/>
                </a:cubicBezTo>
                <a:cubicBezTo>
                  <a:pt x="371054" y="4050305"/>
                  <a:pt x="362808" y="4071426"/>
                  <a:pt x="355106" y="4092606"/>
                </a:cubicBezTo>
                <a:cubicBezTo>
                  <a:pt x="350936" y="4104072"/>
                  <a:pt x="352377" y="4117577"/>
                  <a:pt x="346229" y="4128116"/>
                </a:cubicBezTo>
                <a:cubicBezTo>
                  <a:pt x="331318" y="4153677"/>
                  <a:pt x="306198" y="4172670"/>
                  <a:pt x="292963" y="4199138"/>
                </a:cubicBezTo>
                <a:cubicBezTo>
                  <a:pt x="283166" y="4218730"/>
                  <a:pt x="261576" y="4264177"/>
                  <a:pt x="248574" y="4279037"/>
                </a:cubicBezTo>
                <a:cubicBezTo>
                  <a:pt x="238831" y="4290172"/>
                  <a:pt x="224901" y="4296792"/>
                  <a:pt x="213064" y="4305670"/>
                </a:cubicBezTo>
                <a:lnTo>
                  <a:pt x="97654" y="4296792"/>
                </a:lnTo>
                <a:cubicBezTo>
                  <a:pt x="-7190" y="4287260"/>
                  <a:pt x="48762" y="4287914"/>
                  <a:pt x="0" y="4287914"/>
                </a:cubicBezTo>
              </a:path>
            </a:pathLst>
          </a:custGeom>
          <a:noFill/>
          <a:ln w="25400" cap="flat" cmpd="sng" algn="ctr">
            <a:solidFill>
              <a:srgbClr val="FF0000"/>
            </a:solidFill>
            <a:prstDash val="solid"/>
            <a:miter lim="800000"/>
            <a:headEnd type="triangle" w="lg" len="lg"/>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20" name="Straight Connector 19">
            <a:extLst>
              <a:ext uri="{FF2B5EF4-FFF2-40B4-BE49-F238E27FC236}">
                <a16:creationId xmlns:a16="http://schemas.microsoft.com/office/drawing/2014/main" id="{7E3F1908-412F-62C9-EC63-EBB6BBE9C805}"/>
              </a:ext>
            </a:extLst>
          </p:cNvPr>
          <p:cNvCxnSpPr>
            <a:cxnSpLocks/>
          </p:cNvCxnSpPr>
          <p:nvPr/>
        </p:nvCxnSpPr>
        <p:spPr bwMode="auto">
          <a:xfrm>
            <a:off x="7315200" y="326619"/>
            <a:ext cx="0" cy="437873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22" name="TextBox 21">
            <a:extLst>
              <a:ext uri="{FF2B5EF4-FFF2-40B4-BE49-F238E27FC236}">
                <a16:creationId xmlns:a16="http://schemas.microsoft.com/office/drawing/2014/main" id="{085A8800-641C-D06E-ABC0-1176F7CD99DC}"/>
              </a:ext>
            </a:extLst>
          </p:cNvPr>
          <p:cNvSpPr txBox="1"/>
          <p:nvPr/>
        </p:nvSpPr>
        <p:spPr>
          <a:xfrm>
            <a:off x="7507556" y="1678645"/>
            <a:ext cx="1484043" cy="1815882"/>
          </a:xfrm>
          <a:prstGeom prst="rect">
            <a:avLst/>
          </a:prstGeom>
          <a:noFill/>
        </p:spPr>
        <p:txBody>
          <a:bodyPr wrap="square" rtlCol="0">
            <a:spAutoFit/>
          </a:bodyPr>
          <a:lstStyle/>
          <a:p>
            <a:r>
              <a:rPr lang="en-US" sz="1600" dirty="0"/>
              <a:t>The code is presented with a very small font size on purpose to fit it into one slide.</a:t>
            </a:r>
          </a:p>
        </p:txBody>
      </p:sp>
    </p:spTree>
    <p:extLst>
      <p:ext uri="{BB962C8B-B14F-4D97-AF65-F5344CB8AC3E}">
        <p14:creationId xmlns:p14="http://schemas.microsoft.com/office/powerpoint/2010/main" val="4654193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905000" y="3486150"/>
            <a:ext cx="5791200" cy="598884"/>
          </a:xfrm>
        </p:spPr>
        <p:txBody>
          <a:bodyPr/>
          <a:lstStyle/>
          <a:p>
            <a:pPr marL="2462213" indent="-2462213"/>
            <a:r>
              <a:rPr lang="en-US" dirty="0"/>
              <a:t>Chapter 14 – Java GUI - Swing</a:t>
            </a:r>
          </a:p>
        </p:txBody>
      </p:sp>
    </p:spTree>
    <p:extLst>
      <p:ext uri="{BB962C8B-B14F-4D97-AF65-F5344CB8AC3E}">
        <p14:creationId xmlns:p14="http://schemas.microsoft.com/office/powerpoint/2010/main" val="328993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6673-565E-3FC4-0519-FBA8404F46C6}"/>
              </a:ext>
            </a:extLst>
          </p:cNvPr>
          <p:cNvSpPr>
            <a:spLocks noGrp="1"/>
          </p:cNvSpPr>
          <p:nvPr>
            <p:ph type="title"/>
          </p:nvPr>
        </p:nvSpPr>
        <p:spPr/>
        <p:txBody>
          <a:bodyPr/>
          <a:lstStyle/>
          <a:p>
            <a:r>
              <a:rPr lang="en-US" dirty="0"/>
              <a:t>Differences Between AWT and Swing</a:t>
            </a:r>
          </a:p>
        </p:txBody>
      </p:sp>
      <p:graphicFrame>
        <p:nvGraphicFramePr>
          <p:cNvPr id="4" name="Content Placeholder 3">
            <a:extLst>
              <a:ext uri="{FF2B5EF4-FFF2-40B4-BE49-F238E27FC236}">
                <a16:creationId xmlns:a16="http://schemas.microsoft.com/office/drawing/2014/main" id="{1F33E663-D045-AE28-7539-9B3641023ECF}"/>
              </a:ext>
            </a:extLst>
          </p:cNvPr>
          <p:cNvGraphicFramePr>
            <a:graphicFrameLocks noGrp="1"/>
          </p:cNvGraphicFramePr>
          <p:nvPr>
            <p:ph idx="1"/>
            <p:extLst>
              <p:ext uri="{D42A27DB-BD31-4B8C-83A1-F6EECF244321}">
                <p14:modId xmlns:p14="http://schemas.microsoft.com/office/powerpoint/2010/main" val="521455755"/>
              </p:ext>
            </p:extLst>
          </p:nvPr>
        </p:nvGraphicFramePr>
        <p:xfrm>
          <a:off x="228600" y="820145"/>
          <a:ext cx="8686800" cy="4068997"/>
        </p:xfrm>
        <a:graphic>
          <a:graphicData uri="http://schemas.openxmlformats.org/drawingml/2006/table">
            <a:tbl>
              <a:tblPr/>
              <a:tblGrid>
                <a:gridCol w="609600">
                  <a:extLst>
                    <a:ext uri="{9D8B030D-6E8A-4147-A177-3AD203B41FA5}">
                      <a16:colId xmlns:a16="http://schemas.microsoft.com/office/drawing/2014/main" val="2935862196"/>
                    </a:ext>
                  </a:extLst>
                </a:gridCol>
                <a:gridCol w="4495800">
                  <a:extLst>
                    <a:ext uri="{9D8B030D-6E8A-4147-A177-3AD203B41FA5}">
                      <a16:colId xmlns:a16="http://schemas.microsoft.com/office/drawing/2014/main" val="3184085069"/>
                    </a:ext>
                  </a:extLst>
                </a:gridCol>
                <a:gridCol w="3581400">
                  <a:extLst>
                    <a:ext uri="{9D8B030D-6E8A-4147-A177-3AD203B41FA5}">
                      <a16:colId xmlns:a16="http://schemas.microsoft.com/office/drawing/2014/main" val="2141696238"/>
                    </a:ext>
                  </a:extLst>
                </a:gridCol>
              </a:tblGrid>
              <a:tr h="253830">
                <a:tc>
                  <a:txBody>
                    <a:bodyPr/>
                    <a:lstStyle/>
                    <a:p>
                      <a:r>
                        <a:rPr lang="en-US" sz="1600" b="1"/>
                        <a:t>No.</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b="1"/>
                        <a:t>Java AWT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b="1" dirty="0"/>
                        <a:t>Java Swing</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98150038"/>
                  </a:ext>
                </a:extLst>
              </a:tr>
              <a:tr h="429558">
                <a:tc>
                  <a:txBody>
                    <a:bodyPr/>
                    <a:lstStyle/>
                    <a:p>
                      <a:r>
                        <a:rPr lang="en-US" sz="1600"/>
                        <a:t>1)</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AWT (Abstract Window Toolkit) components are </a:t>
                      </a:r>
                      <a:r>
                        <a:rPr lang="en-US" sz="1600" b="1" dirty="0"/>
                        <a:t>platform-dependent</a:t>
                      </a:r>
                      <a:r>
                        <a:rPr lang="en-US" sz="1600" dirty="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Java swing components are </a:t>
                      </a:r>
                      <a:r>
                        <a:rPr lang="en-US" sz="1600" b="1"/>
                        <a:t>platform-independent</a:t>
                      </a:r>
                      <a:r>
                        <a:rPr lang="en-US" sz="160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872831"/>
                  </a:ext>
                </a:extLst>
              </a:tr>
              <a:tr h="429558">
                <a:tc>
                  <a:txBody>
                    <a:bodyPr/>
                    <a:lstStyle/>
                    <a:p>
                      <a:r>
                        <a:rPr lang="en-US" sz="1600"/>
                        <a:t>2)</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AWT components are </a:t>
                      </a:r>
                      <a:r>
                        <a:rPr lang="en-US" sz="1600" b="1" dirty="0"/>
                        <a:t>heavyweight</a:t>
                      </a:r>
                      <a:r>
                        <a:rPr lang="en-US" sz="1600" dirty="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Swing components are </a:t>
                      </a:r>
                      <a:r>
                        <a:rPr lang="en-US" sz="1600" b="1"/>
                        <a:t>lightweight</a:t>
                      </a:r>
                      <a:r>
                        <a:rPr lang="en-US" sz="160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0934519"/>
                  </a:ext>
                </a:extLst>
              </a:tr>
              <a:tr h="429558">
                <a:tc>
                  <a:txBody>
                    <a:bodyPr/>
                    <a:lstStyle/>
                    <a:p>
                      <a:r>
                        <a:rPr lang="en-US" sz="1600"/>
                        <a:t>3)</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AWT </a:t>
                      </a:r>
                      <a:r>
                        <a:rPr lang="en-US" sz="1600" b="1"/>
                        <a:t>doesn't support pluggable look and feel</a:t>
                      </a:r>
                      <a:r>
                        <a:rPr lang="en-US" sz="160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Swing </a:t>
                      </a:r>
                      <a:r>
                        <a:rPr lang="en-US" sz="1600" b="1" dirty="0"/>
                        <a:t>supports pluggable look and feel</a:t>
                      </a:r>
                      <a:r>
                        <a:rPr lang="en-US" sz="1600" dirty="0"/>
                        <a:t>.</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942460"/>
                  </a:ext>
                </a:extLst>
              </a:tr>
              <a:tr h="781014">
                <a:tc>
                  <a:txBody>
                    <a:bodyPr/>
                    <a:lstStyle/>
                    <a:p>
                      <a:r>
                        <a:rPr lang="en-US" sz="1600"/>
                        <a:t>4)</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AWT provides </a:t>
                      </a:r>
                      <a:r>
                        <a:rPr lang="en-US" sz="1600" b="1" dirty="0"/>
                        <a:t>less components</a:t>
                      </a:r>
                      <a:r>
                        <a:rPr lang="en-US" sz="1600" dirty="0"/>
                        <a:t> than Swing.</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Swing provides </a:t>
                      </a:r>
                      <a:r>
                        <a:rPr lang="en-US" sz="1600" b="1"/>
                        <a:t>more powerful components</a:t>
                      </a:r>
                      <a:r>
                        <a:rPr lang="en-US" sz="1600"/>
                        <a:t> such as tables, lists, scrollpanes, colorchooser, tabbedpane etc. </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742426"/>
                  </a:ext>
                </a:extLst>
              </a:tr>
              <a:tr h="1132471">
                <a:tc>
                  <a:txBody>
                    <a:bodyPr/>
                    <a:lstStyle/>
                    <a:p>
                      <a:r>
                        <a:rPr lang="en-US" sz="1600"/>
                        <a:t>5)</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AWT </a:t>
                      </a:r>
                      <a:r>
                        <a:rPr lang="en-US" sz="1600" b="1" dirty="0"/>
                        <a:t>doesn't follows MVC</a:t>
                      </a:r>
                      <a:r>
                        <a:rPr lang="en-US" sz="1600" dirty="0"/>
                        <a:t>(Model View Controller) where model represents data, view represents presentation and controller acts as an interface between model and view.</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Swing </a:t>
                      </a:r>
                      <a:r>
                        <a:rPr lang="en-US" sz="1600" b="1" dirty="0"/>
                        <a:t>follows MVC</a:t>
                      </a:r>
                      <a:r>
                        <a:rPr lang="en-US" sz="1600" dirty="0"/>
                        <a:t>. </a:t>
                      </a:r>
                    </a:p>
                  </a:txBody>
                  <a:tcPr marL="78101" marR="78101" marT="39051" marB="390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650063"/>
                  </a:ext>
                </a:extLst>
              </a:tr>
            </a:tbl>
          </a:graphicData>
        </a:graphic>
      </p:graphicFrame>
    </p:spTree>
    <p:extLst>
      <p:ext uri="{BB962C8B-B14F-4D97-AF65-F5344CB8AC3E}">
        <p14:creationId xmlns:p14="http://schemas.microsoft.com/office/powerpoint/2010/main" val="271803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3379158" y="1851404"/>
            <a:ext cx="4544396" cy="646331"/>
          </a:xfrm>
          <a:prstGeom prst="rect">
            <a:avLst/>
          </a:prstGeom>
          <a:noFill/>
        </p:spPr>
        <p:txBody>
          <a:bodyPr wrap="square" rtlCol="0">
            <a:spAutoFit/>
          </a:bodyPr>
          <a:lstStyle/>
          <a:p>
            <a:r>
              <a:rPr lang="en-US" sz="3600" dirty="0">
                <a:solidFill>
                  <a:srgbClr val="333399"/>
                </a:solidFill>
              </a:rPr>
              <a:t>SWING</a:t>
            </a:r>
          </a:p>
        </p:txBody>
      </p:sp>
    </p:spTree>
    <p:extLst>
      <p:ext uri="{BB962C8B-B14F-4D97-AF65-F5344CB8AC3E}">
        <p14:creationId xmlns:p14="http://schemas.microsoft.com/office/powerpoint/2010/main" val="134297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8B54-3998-8EBE-8BC7-B84F82FAFB61}"/>
              </a:ext>
            </a:extLst>
          </p:cNvPr>
          <p:cNvSpPr>
            <a:spLocks noGrp="1"/>
          </p:cNvSpPr>
          <p:nvPr>
            <p:ph type="title"/>
          </p:nvPr>
        </p:nvSpPr>
        <p:spPr>
          <a:xfrm>
            <a:off x="1676400" y="285750"/>
            <a:ext cx="6440482" cy="490538"/>
          </a:xfrm>
        </p:spPr>
        <p:txBody>
          <a:bodyPr/>
          <a:lstStyle/>
          <a:p>
            <a:r>
              <a:rPr lang="en-US" dirty="0"/>
              <a:t>Swing in Java</a:t>
            </a:r>
          </a:p>
        </p:txBody>
      </p:sp>
      <p:sp>
        <p:nvSpPr>
          <p:cNvPr id="3" name="Content Placeholder 2">
            <a:extLst>
              <a:ext uri="{FF2B5EF4-FFF2-40B4-BE49-F238E27FC236}">
                <a16:creationId xmlns:a16="http://schemas.microsoft.com/office/drawing/2014/main" id="{CF5A1AC1-32D9-063F-52D7-833FF7BBC6D9}"/>
              </a:ext>
            </a:extLst>
          </p:cNvPr>
          <p:cNvSpPr>
            <a:spLocks noGrp="1"/>
          </p:cNvSpPr>
          <p:nvPr>
            <p:ph idx="1"/>
          </p:nvPr>
        </p:nvSpPr>
        <p:spPr>
          <a:xfrm>
            <a:off x="304800" y="971550"/>
            <a:ext cx="8251823" cy="3456385"/>
          </a:xfrm>
        </p:spPr>
        <p:txBody>
          <a:bodyPr/>
          <a:lstStyle/>
          <a:p>
            <a:r>
              <a:rPr lang="en-US" dirty="0"/>
              <a:t>Swing in Java is a Graphical User Interface (GUI) toolkit that includes the GUI components. </a:t>
            </a:r>
          </a:p>
          <a:p>
            <a:r>
              <a:rPr lang="en-US" dirty="0"/>
              <a:t>Swing provides a rich set of widgets and packages to make sophisticated GUI components for Java applications. </a:t>
            </a:r>
          </a:p>
          <a:p>
            <a:r>
              <a:rPr lang="en-US" dirty="0"/>
              <a:t>Swing is a part of Java Foundation Classes(JFC), which is an API for Java GUI programing that provide GUI.</a:t>
            </a:r>
          </a:p>
          <a:p>
            <a:r>
              <a:rPr lang="en-US" dirty="0"/>
              <a:t>The Java Swing library is built on top of the Java Abstract Widget Toolkit (AWT), an older, platform dependent GUI toolkit. </a:t>
            </a:r>
          </a:p>
          <a:p>
            <a:r>
              <a:rPr lang="en-US" dirty="0"/>
              <a:t>You can use the Java simple GUI programming components like button, textbox, etc., from the library and do not have to create the components from scratch.</a:t>
            </a:r>
          </a:p>
        </p:txBody>
      </p:sp>
    </p:spTree>
    <p:extLst>
      <p:ext uri="{BB962C8B-B14F-4D97-AF65-F5344CB8AC3E}">
        <p14:creationId xmlns:p14="http://schemas.microsoft.com/office/powerpoint/2010/main" val="2807695325"/>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14486</TotalTime>
  <Words>5512</Words>
  <Application>Microsoft Macintosh PowerPoint</Application>
  <PresentationFormat>On-screen Show (16:9)</PresentationFormat>
  <Paragraphs>757</Paragraphs>
  <Slides>61</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Tahoma</vt:lpstr>
      <vt:lpstr>Wingdings</vt:lpstr>
      <vt:lpstr>Blends</vt:lpstr>
      <vt:lpstr>Chapter 14 – Java GUI - Swing</vt:lpstr>
      <vt:lpstr>GUI – Graphical User Interface</vt:lpstr>
      <vt:lpstr>PowerPoint Presentation</vt:lpstr>
      <vt:lpstr>Abstract Window Toolkit (AWT)</vt:lpstr>
      <vt:lpstr>API Specification</vt:lpstr>
      <vt:lpstr>What to Learn In Swing</vt:lpstr>
      <vt:lpstr>Differences Between AWT and Swing</vt:lpstr>
      <vt:lpstr>PowerPoint Presentation</vt:lpstr>
      <vt:lpstr>Swing in Java</vt:lpstr>
      <vt:lpstr>Java GUI Basics</vt:lpstr>
      <vt:lpstr>Java Swing Class Hierarchy Diagram</vt:lpstr>
      <vt:lpstr>What is a Container Class?</vt:lpstr>
      <vt:lpstr>How Swing GUI Interacts with Java Program</vt:lpstr>
      <vt:lpstr>Creating GUI with Swing Step-by-Step</vt:lpstr>
      <vt:lpstr>Creating a Frame</vt:lpstr>
      <vt:lpstr>PowerPoint Presentation</vt:lpstr>
      <vt:lpstr>Adding a Button to the Frame</vt:lpstr>
      <vt:lpstr>Adding two Buttons to the Frame</vt:lpstr>
      <vt:lpstr>Buttons Position in the Frame</vt:lpstr>
      <vt:lpstr>How to Listen for Events on Buttons in Java (1/2)</vt:lpstr>
      <vt:lpstr>How to Listen for Events on Buttons in Java (2/2)</vt:lpstr>
      <vt:lpstr>Java Code Example for Button Click Events (1/4)</vt:lpstr>
      <vt:lpstr>Java Code Example for Button Click Events (1/3)</vt:lpstr>
      <vt:lpstr>Java Code Example for Button Click Events (3/3)</vt:lpstr>
      <vt:lpstr>Final Thoughts on Buttons and Events in Java</vt:lpstr>
      <vt:lpstr>Java Layout Management (1/4)</vt:lpstr>
      <vt:lpstr>Java Layout Management (2/4)</vt:lpstr>
      <vt:lpstr>Java Layout Management (3/4)</vt:lpstr>
      <vt:lpstr>Java Layout Management (4/4)</vt:lpstr>
      <vt:lpstr>Java Layout Management: Source Code (1/2)</vt:lpstr>
      <vt:lpstr>Java Layout Management: Source Code (2/2)</vt:lpstr>
      <vt:lpstr>Basic Swing GUI Classes</vt:lpstr>
      <vt:lpstr>List of Sample Applications</vt:lpstr>
      <vt:lpstr>PowerPoint Presentation</vt:lpstr>
      <vt:lpstr>Digital Clock (1/3)</vt:lpstr>
      <vt:lpstr>Digital Clock (2/3)</vt:lpstr>
      <vt:lpstr>Digital Clock (3/3)</vt:lpstr>
      <vt:lpstr>PowerPoint Presentation</vt:lpstr>
      <vt:lpstr>Commonly Used Methods of Graphics Class (1/2)</vt:lpstr>
      <vt:lpstr>Commonly Used Methods of Graphics Class (2/2)</vt:lpstr>
      <vt:lpstr>Example of Displaying Graphics in Swing</vt:lpstr>
      <vt:lpstr>PowerPoint Presentation</vt:lpstr>
      <vt:lpstr>Displaying Image in Swing</vt:lpstr>
      <vt:lpstr>PowerPoint Presentation</vt:lpstr>
      <vt:lpstr>Creating Edit Menu for Notepad (1/3)</vt:lpstr>
      <vt:lpstr>Creating Edit Menu for Notepad (2/3)</vt:lpstr>
      <vt:lpstr>Creating Edit Menu for Notepad (3/3)</vt:lpstr>
      <vt:lpstr>PowerPoint Presentation</vt:lpstr>
      <vt:lpstr>Open Dialog Box (1/4)</vt:lpstr>
      <vt:lpstr>Open Dialog Box (2/4)</vt:lpstr>
      <vt:lpstr>Open Dialog Box (3/4)</vt:lpstr>
      <vt:lpstr>Open Dialog Box (4/4)</vt:lpstr>
      <vt:lpstr>PowerPoint Presentation</vt:lpstr>
      <vt:lpstr>Notepad in Java</vt:lpstr>
      <vt:lpstr>PowerPoint Presentation</vt:lpstr>
      <vt:lpstr>Calculator in Java</vt:lpstr>
      <vt:lpstr>PowerPoint Presentation</vt:lpstr>
      <vt:lpstr>Puzzle Game in Java</vt:lpstr>
      <vt:lpstr>PowerPoint Presentation</vt:lpstr>
      <vt:lpstr>Swing Histogram</vt:lpstr>
      <vt:lpstr>Chapter 14 – Java GUI - Swing</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Xijing Zhang</cp:lastModifiedBy>
  <cp:revision>373</cp:revision>
  <cp:lastPrinted>1601-01-01T00:00:00Z</cp:lastPrinted>
  <dcterms:created xsi:type="dcterms:W3CDTF">2003-11-11T09:16:48Z</dcterms:created>
  <dcterms:modified xsi:type="dcterms:W3CDTF">2024-04-16T06:03:40Z</dcterms:modified>
</cp:coreProperties>
</file>