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8"/>
  </p:notesMasterIdLst>
  <p:handoutMasterIdLst>
    <p:handoutMasterId r:id="rId49"/>
  </p:handoutMasterIdLst>
  <p:sldIdLst>
    <p:sldId id="559" r:id="rId2"/>
    <p:sldId id="561" r:id="rId3"/>
    <p:sldId id="562" r:id="rId4"/>
    <p:sldId id="563" r:id="rId5"/>
    <p:sldId id="568" r:id="rId6"/>
    <p:sldId id="569" r:id="rId7"/>
    <p:sldId id="565" r:id="rId8"/>
    <p:sldId id="564" r:id="rId9"/>
    <p:sldId id="566" r:id="rId10"/>
    <p:sldId id="567" r:id="rId11"/>
    <p:sldId id="571" r:id="rId12"/>
    <p:sldId id="580" r:id="rId13"/>
    <p:sldId id="572" r:id="rId14"/>
    <p:sldId id="573" r:id="rId15"/>
    <p:sldId id="581" r:id="rId16"/>
    <p:sldId id="583" r:id="rId17"/>
    <p:sldId id="584" r:id="rId18"/>
    <p:sldId id="574" r:id="rId19"/>
    <p:sldId id="586" r:id="rId20"/>
    <p:sldId id="587" r:id="rId21"/>
    <p:sldId id="588" r:id="rId22"/>
    <p:sldId id="575" r:id="rId23"/>
    <p:sldId id="576" r:id="rId24"/>
    <p:sldId id="589" r:id="rId25"/>
    <p:sldId id="590" r:id="rId26"/>
    <p:sldId id="577" r:id="rId27"/>
    <p:sldId id="591" r:id="rId28"/>
    <p:sldId id="592" r:id="rId29"/>
    <p:sldId id="593" r:id="rId30"/>
    <p:sldId id="578" r:id="rId31"/>
    <p:sldId id="594" r:id="rId32"/>
    <p:sldId id="595" r:id="rId33"/>
    <p:sldId id="579" r:id="rId34"/>
    <p:sldId id="596" r:id="rId35"/>
    <p:sldId id="597" r:id="rId36"/>
    <p:sldId id="598" r:id="rId37"/>
    <p:sldId id="599" r:id="rId38"/>
    <p:sldId id="601" r:id="rId39"/>
    <p:sldId id="603" r:id="rId40"/>
    <p:sldId id="604" r:id="rId41"/>
    <p:sldId id="605" r:id="rId42"/>
    <p:sldId id="600" r:id="rId43"/>
    <p:sldId id="606" r:id="rId44"/>
    <p:sldId id="607" r:id="rId45"/>
    <p:sldId id="602" r:id="rId46"/>
    <p:sldId id="608" r:id="rId47"/>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215"/>
    <a:srgbClr val="F2F3C9"/>
    <a:srgbClr val="CCDB9D"/>
    <a:srgbClr val="EAD896"/>
    <a:srgbClr val="B1F1B7"/>
    <a:srgbClr val="FFF1C9"/>
    <a:srgbClr val="FFFCF3"/>
    <a:srgbClr val="FFEAA7"/>
    <a:srgbClr val="33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0929"/>
  </p:normalViewPr>
  <p:slideViewPr>
    <p:cSldViewPr>
      <p:cViewPr varScale="1">
        <p:scale>
          <a:sx n="138" d="100"/>
          <a:sy n="138" d="100"/>
        </p:scale>
        <p:origin x="120" y="8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82981"/>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45</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810000" y="4881879"/>
            <a:ext cx="3674211" cy="300082"/>
          </a:xfrm>
          <a:prstGeom prst="rect">
            <a:avLst/>
          </a:prstGeom>
          <a:noFill/>
          <a:ln w="9525">
            <a:noFill/>
            <a:miter lim="800000"/>
            <a:headEnd/>
            <a:tailEnd/>
          </a:ln>
          <a:effectLst/>
        </p:spPr>
        <p:txBody>
          <a:bodyPr wrap="none">
            <a:spAutoFit/>
          </a:bodyPr>
          <a:lstStyle/>
          <a:p>
            <a:pPr>
              <a:defRPr/>
            </a:pPr>
            <a:r>
              <a:rPr lang="en-US" sz="1350" dirty="0"/>
              <a:t>Chapter 16 – Functional Programming in Java</a:t>
            </a:r>
          </a:p>
        </p:txBody>
      </p:sp>
      <p:sp>
        <p:nvSpPr>
          <p:cNvPr id="64533" name="Line 21"/>
          <p:cNvSpPr>
            <a:spLocks noChangeShapeType="1"/>
          </p:cNvSpPr>
          <p:nvPr userDrawn="1"/>
        </p:nvSpPr>
        <p:spPr bwMode="auto">
          <a:xfrm>
            <a:off x="2286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143000" y="3638550"/>
            <a:ext cx="7391400" cy="533400"/>
          </a:xfrm>
        </p:spPr>
        <p:txBody>
          <a:bodyPr/>
          <a:lstStyle/>
          <a:p>
            <a:pPr marL="2452688" indent="-2452688"/>
            <a:r>
              <a:rPr lang="en-US" dirty="0"/>
              <a:t>Chapter 16 – Functional Programming in Java</a:t>
            </a:r>
          </a:p>
        </p:txBody>
      </p:sp>
      <p:sp>
        <p:nvSpPr>
          <p:cNvPr id="2" name="Title 3">
            <a:extLst>
              <a:ext uri="{FF2B5EF4-FFF2-40B4-BE49-F238E27FC236}">
                <a16:creationId xmlns:a16="http://schemas.microsoft.com/office/drawing/2014/main" id="{C717BF0D-AB57-9EFD-A775-4A193F932293}"/>
              </a:ext>
            </a:extLst>
          </p:cNvPr>
          <p:cNvSpPr txBox="1">
            <a:spLocks/>
          </p:cNvSpPr>
          <p:nvPr/>
        </p:nvSpPr>
        <p:spPr bwMode="auto">
          <a:xfrm>
            <a:off x="514350" y="4159827"/>
            <a:ext cx="8115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a:lstStyle>
          <a:p>
            <a:pPr marL="2452688" indent="-2452688"/>
            <a:r>
              <a:rPr lang="en-US" kern="0" dirty="0">
                <a:solidFill>
                  <a:srgbClr val="FF0000"/>
                </a:solidFill>
              </a:rPr>
              <a:t>This Chapter is Optional and Extracurricular </a:t>
            </a:r>
          </a:p>
        </p:txBody>
      </p:sp>
    </p:spTree>
    <p:extLst>
      <p:ext uri="{BB962C8B-B14F-4D97-AF65-F5344CB8AC3E}">
        <p14:creationId xmlns:p14="http://schemas.microsoft.com/office/powerpoint/2010/main" val="359442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7642-525C-5D77-9F8F-B6D076D725A2}"/>
              </a:ext>
            </a:extLst>
          </p:cNvPr>
          <p:cNvSpPr>
            <a:spLocks noGrp="1"/>
          </p:cNvSpPr>
          <p:nvPr>
            <p:ph type="title"/>
          </p:nvPr>
        </p:nvSpPr>
        <p:spPr>
          <a:xfrm>
            <a:off x="815976" y="285750"/>
            <a:ext cx="8251823" cy="490538"/>
          </a:xfrm>
        </p:spPr>
        <p:txBody>
          <a:bodyPr/>
          <a:lstStyle/>
          <a:p>
            <a:r>
              <a:rPr lang="en-US" dirty="0"/>
              <a:t>Categorization of Programming Paradigms (2/2)</a:t>
            </a:r>
          </a:p>
        </p:txBody>
      </p:sp>
      <p:sp>
        <p:nvSpPr>
          <p:cNvPr id="3" name="Content Placeholder 2">
            <a:extLst>
              <a:ext uri="{FF2B5EF4-FFF2-40B4-BE49-F238E27FC236}">
                <a16:creationId xmlns:a16="http://schemas.microsoft.com/office/drawing/2014/main" id="{278B43D4-84F3-F63E-5BF0-295A535AC7BA}"/>
              </a:ext>
            </a:extLst>
          </p:cNvPr>
          <p:cNvSpPr>
            <a:spLocks noGrp="1"/>
          </p:cNvSpPr>
          <p:nvPr>
            <p:ph idx="1"/>
          </p:nvPr>
        </p:nvSpPr>
        <p:spPr>
          <a:xfrm>
            <a:off x="202324" y="1047750"/>
            <a:ext cx="8839199" cy="2057400"/>
          </a:xfrm>
        </p:spPr>
        <p:txBody>
          <a:bodyPr/>
          <a:lstStyle/>
          <a:p>
            <a:r>
              <a:rPr lang="en-US" sz="1800" dirty="0"/>
              <a:t>In contrast, the </a:t>
            </a:r>
            <a:r>
              <a:rPr lang="en-US" sz="1800" b="1" i="1" dirty="0"/>
              <a:t>declarative approach expresses the logic of a computation without describing its control flow </a:t>
            </a:r>
            <a:r>
              <a:rPr lang="en-US" sz="1800" dirty="0"/>
              <a:t>in terms of a sequence of statements.</a:t>
            </a:r>
          </a:p>
          <a:p>
            <a:r>
              <a:rPr lang="en-US" sz="1800" dirty="0"/>
              <a:t>Simply put, the declarative approach’s focus is to define what the program has to achieve rather than how it should achieve it.</a:t>
            </a:r>
          </a:p>
          <a:p>
            <a:r>
              <a:rPr lang="en-US" sz="1800" b="1" i="1" dirty="0"/>
              <a:t>Functional programming </a:t>
            </a:r>
            <a:r>
              <a:rPr lang="en-US" sz="1800" dirty="0"/>
              <a:t>is a subset of the declarative programming languages.</a:t>
            </a:r>
          </a:p>
          <a:p>
            <a:r>
              <a:rPr lang="en-US" sz="1800" dirty="0"/>
              <a:t>These categories have further subcategories, and the taxonomy gets quite complex, but we won’t get into that for this tutorial.</a:t>
            </a:r>
          </a:p>
        </p:txBody>
      </p:sp>
      <p:sp>
        <p:nvSpPr>
          <p:cNvPr id="5" name="TextBox 4">
            <a:extLst>
              <a:ext uri="{FF2B5EF4-FFF2-40B4-BE49-F238E27FC236}">
                <a16:creationId xmlns:a16="http://schemas.microsoft.com/office/drawing/2014/main" id="{FB6B2DA2-2CDE-D52A-BD22-16534EE4058F}"/>
              </a:ext>
            </a:extLst>
          </p:cNvPr>
          <p:cNvSpPr txBox="1"/>
          <p:nvPr/>
        </p:nvSpPr>
        <p:spPr>
          <a:xfrm>
            <a:off x="1893887" y="3224214"/>
            <a:ext cx="5649913" cy="1477328"/>
          </a:xfrm>
          <a:prstGeom prst="rect">
            <a:avLst/>
          </a:prstGeom>
          <a:noFill/>
          <a:ln w="12700">
            <a:solidFill>
              <a:schemeClr val="tx1"/>
            </a:solidFill>
          </a:ln>
        </p:spPr>
        <p:txBody>
          <a:bodyPr wrap="square">
            <a:spAutoFit/>
          </a:bodyPr>
          <a:lstStyle/>
          <a:p>
            <a:pPr marL="285750" indent="-285750">
              <a:buClr>
                <a:srgbClr val="002060"/>
              </a:buClr>
              <a:buSzPct val="120000"/>
              <a:buFont typeface="Wingdings" panose="05000000000000000000" pitchFamily="2" charset="2"/>
              <a:buChar char="§"/>
              <a:tabLst>
                <a:tab pos="284163" algn="l"/>
              </a:tabLst>
            </a:pPr>
            <a:r>
              <a:rPr lang="en-US" b="1" i="1" dirty="0"/>
              <a:t>Imperative approach </a:t>
            </a:r>
            <a:r>
              <a:rPr lang="en-US" dirty="0"/>
              <a:t>defines a program as a sequence of statements that change the program’s state.</a:t>
            </a:r>
          </a:p>
          <a:p>
            <a:pPr marL="285750" indent="-285750">
              <a:buClr>
                <a:srgbClr val="002060"/>
              </a:buClr>
              <a:buSzPct val="120000"/>
              <a:buFont typeface="Wingdings" panose="05000000000000000000" pitchFamily="2" charset="2"/>
              <a:buChar char="§"/>
              <a:tabLst>
                <a:tab pos="284163" algn="l"/>
              </a:tabLst>
            </a:pPr>
            <a:r>
              <a:rPr lang="en-US" b="1" i="1" dirty="0"/>
              <a:t>Declarative approach </a:t>
            </a:r>
            <a:r>
              <a:rPr lang="en-US" dirty="0"/>
              <a:t>expresses the logic of a computation without describing its control flow. </a:t>
            </a:r>
          </a:p>
        </p:txBody>
      </p:sp>
    </p:spTree>
    <p:extLst>
      <p:ext uri="{BB962C8B-B14F-4D97-AF65-F5344CB8AC3E}">
        <p14:creationId xmlns:p14="http://schemas.microsoft.com/office/powerpoint/2010/main" val="975950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720C-9A60-698D-3C35-F6DF90F57EA0}"/>
              </a:ext>
            </a:extLst>
          </p:cNvPr>
          <p:cNvSpPr>
            <a:spLocks noGrp="1"/>
          </p:cNvSpPr>
          <p:nvPr>
            <p:ph type="title"/>
          </p:nvPr>
        </p:nvSpPr>
        <p:spPr>
          <a:xfrm>
            <a:off x="1393827" y="285750"/>
            <a:ext cx="7369173" cy="490538"/>
          </a:xfrm>
        </p:spPr>
        <p:txBody>
          <a:bodyPr/>
          <a:lstStyle/>
          <a:p>
            <a:r>
              <a:rPr lang="en-US" dirty="0"/>
              <a:t>Categorization of Programming Languages</a:t>
            </a:r>
          </a:p>
        </p:txBody>
      </p:sp>
      <p:sp>
        <p:nvSpPr>
          <p:cNvPr id="3" name="Content Placeholder 2">
            <a:extLst>
              <a:ext uri="{FF2B5EF4-FFF2-40B4-BE49-F238E27FC236}">
                <a16:creationId xmlns:a16="http://schemas.microsoft.com/office/drawing/2014/main" id="{F5EEAEC4-372B-5384-CCCB-33AF018B52CA}"/>
              </a:ext>
            </a:extLst>
          </p:cNvPr>
          <p:cNvSpPr>
            <a:spLocks noGrp="1"/>
          </p:cNvSpPr>
          <p:nvPr>
            <p:ph idx="1"/>
          </p:nvPr>
        </p:nvSpPr>
        <p:spPr>
          <a:xfrm>
            <a:off x="446088" y="1047750"/>
            <a:ext cx="8251823" cy="3456385"/>
          </a:xfrm>
        </p:spPr>
        <p:txBody>
          <a:bodyPr/>
          <a:lstStyle/>
          <a:p>
            <a:r>
              <a:rPr lang="en-US" dirty="0"/>
              <a:t>Now we’ll try to understand how programming languages are divided based on their support for functional programming for our purposes.</a:t>
            </a:r>
          </a:p>
          <a:p>
            <a:r>
              <a:rPr lang="en-US" dirty="0"/>
              <a:t>Pure functional languages, such as Haskell, only allow pure functional programs.</a:t>
            </a:r>
          </a:p>
          <a:p>
            <a:r>
              <a:rPr lang="en-US" dirty="0"/>
              <a:t>Other languages allow both </a:t>
            </a:r>
            <a:r>
              <a:rPr lang="en-US" b="1" i="1" dirty="0"/>
              <a:t>functional and procedural programs </a:t>
            </a:r>
            <a:r>
              <a:rPr lang="en-US" dirty="0"/>
              <a:t>and are considered impure functional languages. </a:t>
            </a:r>
          </a:p>
          <a:p>
            <a:pPr lvl="1"/>
            <a:r>
              <a:rPr lang="en-US" dirty="0"/>
              <a:t>Many languages fall into this category, including Scala, Kotlin and Java.</a:t>
            </a:r>
          </a:p>
          <a:p>
            <a:r>
              <a:rPr lang="en-US" dirty="0"/>
              <a:t>It’s important to understand that most of the popular programming languages today are general-purpose languages, so they tend to support multiple programming paradigms.</a:t>
            </a:r>
          </a:p>
        </p:txBody>
      </p:sp>
    </p:spTree>
    <p:extLst>
      <p:ext uri="{BB962C8B-B14F-4D97-AF65-F5344CB8AC3E}">
        <p14:creationId xmlns:p14="http://schemas.microsoft.com/office/powerpoint/2010/main" val="14858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140573" cy="490538"/>
          </a:xfrm>
        </p:spPr>
        <p:txBody>
          <a:bodyPr/>
          <a:lstStyle/>
          <a:p>
            <a:r>
              <a:rPr lang="en-US" dirty="0"/>
              <a:t>Fundamental Principles and Concepts</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750887" y="1276350"/>
            <a:ext cx="7642225" cy="2083029"/>
          </a:xfrm>
        </p:spPr>
        <p:txBody>
          <a:bodyPr/>
          <a:lstStyle/>
          <a:p>
            <a:r>
              <a:rPr lang="en-US" dirty="0"/>
              <a:t>This section will cover some of the basic principles of functional programming and how to adopt them in Java.</a:t>
            </a:r>
          </a:p>
          <a:p>
            <a:r>
              <a:rPr lang="en-US" dirty="0"/>
              <a:t>Please note that many features we’ll be using haven’t always been part of Java, and it’s </a:t>
            </a:r>
            <a:r>
              <a:rPr lang="en-US" b="1" i="1" dirty="0"/>
              <a:t>advisable to be on Java 8 or later to exercise functional programming </a:t>
            </a:r>
            <a:r>
              <a:rPr lang="en-US" b="1" i="1" dirty="0" err="1"/>
              <a:t>effextively</a:t>
            </a:r>
            <a:r>
              <a:rPr lang="en-US" b="1" i="1" dirty="0"/>
              <a:t>.</a:t>
            </a:r>
          </a:p>
        </p:txBody>
      </p:sp>
    </p:spTree>
    <p:extLst>
      <p:ext uri="{BB962C8B-B14F-4D97-AF65-F5344CB8AC3E}">
        <p14:creationId xmlns:p14="http://schemas.microsoft.com/office/powerpoint/2010/main" val="273951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140573" cy="490538"/>
          </a:xfrm>
        </p:spPr>
        <p:txBody>
          <a:bodyPr/>
          <a:lstStyle/>
          <a:p>
            <a:r>
              <a:rPr lang="en-US" sz="1800" dirty="0"/>
              <a:t>Fundamental Principles and Concepts:</a:t>
            </a:r>
            <a:br>
              <a:rPr lang="en-US" sz="1800" dirty="0"/>
            </a:br>
            <a:r>
              <a:rPr lang="en-US" dirty="0"/>
              <a:t>First-Class and Higher-Order Functions</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304800" y="739075"/>
            <a:ext cx="8382000" cy="2083029"/>
          </a:xfrm>
        </p:spPr>
        <p:txBody>
          <a:bodyPr/>
          <a:lstStyle/>
          <a:p>
            <a:r>
              <a:rPr lang="en-US" sz="1800" dirty="0"/>
              <a:t>A programming language is said to have first-class functions if it treats functions as first-class citizens.</a:t>
            </a:r>
          </a:p>
          <a:p>
            <a:r>
              <a:rPr lang="en-US" sz="1800" dirty="0"/>
              <a:t>This means that </a:t>
            </a:r>
            <a:r>
              <a:rPr lang="en-US" sz="1800" b="1" i="1" dirty="0"/>
              <a:t>functions are allowed to support all operations typically available to other entities</a:t>
            </a:r>
            <a:r>
              <a:rPr lang="en-US" sz="1800" dirty="0"/>
              <a:t>. These include assigning functions to variables, passing them as arguments to other functions and returning them as values from other functions.</a:t>
            </a:r>
          </a:p>
          <a:p>
            <a:r>
              <a:rPr lang="en-US" sz="1800" dirty="0"/>
              <a:t>This property makes it possible to define higher-order functions in functional programming. </a:t>
            </a:r>
            <a:r>
              <a:rPr lang="en-US" sz="1800" b="1" i="1" dirty="0"/>
              <a:t>Higher-order functions are capable of receiving functions as arguments and returning a function as a result</a:t>
            </a:r>
            <a:r>
              <a:rPr lang="en-US" sz="1800" dirty="0"/>
              <a:t>. This further enables several techniques in functional programming such as function composition and currying.</a:t>
            </a:r>
          </a:p>
          <a:p>
            <a:r>
              <a:rPr lang="en-US" sz="1800" dirty="0"/>
              <a:t>Traditionally, it was only possible to pass functions in Java using constructs such as functional interfaces or anonymous inner classes. Functional interfaces have exactly one abstract method and are also known as Single Abstract Method (SAM) interfaces. </a:t>
            </a:r>
          </a:p>
        </p:txBody>
      </p:sp>
    </p:spTree>
    <p:extLst>
      <p:ext uri="{BB962C8B-B14F-4D97-AF65-F5344CB8AC3E}">
        <p14:creationId xmlns:p14="http://schemas.microsoft.com/office/powerpoint/2010/main" val="117528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1D990EF-D7B1-CB90-234D-8BB5396D31D2}"/>
              </a:ext>
            </a:extLst>
          </p:cNvPr>
          <p:cNvSpPr>
            <a:spLocks noGrp="1"/>
          </p:cNvSpPr>
          <p:nvPr>
            <p:ph type="title"/>
          </p:nvPr>
        </p:nvSpPr>
        <p:spPr/>
        <p:txBody>
          <a:bodyPr/>
          <a:lstStyle/>
          <a:p>
            <a:r>
              <a:rPr lang="en-US" sz="1800" dirty="0"/>
              <a:t>Fundamental Principles and Concepts:</a:t>
            </a:r>
            <a:br>
              <a:rPr lang="en-US" sz="3200" dirty="0"/>
            </a:br>
            <a:r>
              <a:rPr lang="en-US" dirty="0"/>
              <a:t>An Example: Imperative Approach </a:t>
            </a:r>
          </a:p>
        </p:txBody>
      </p:sp>
      <p:sp>
        <p:nvSpPr>
          <p:cNvPr id="9" name="Content Placeholder 8">
            <a:extLst>
              <a:ext uri="{FF2B5EF4-FFF2-40B4-BE49-F238E27FC236}">
                <a16:creationId xmlns:a16="http://schemas.microsoft.com/office/drawing/2014/main" id="{7B6C006B-0297-65E0-9BB7-8233AA6D30DC}"/>
              </a:ext>
            </a:extLst>
          </p:cNvPr>
          <p:cNvSpPr>
            <a:spLocks noGrp="1"/>
          </p:cNvSpPr>
          <p:nvPr>
            <p:ph idx="1"/>
          </p:nvPr>
        </p:nvSpPr>
        <p:spPr>
          <a:xfrm>
            <a:off x="609600" y="895350"/>
            <a:ext cx="8077200" cy="3456385"/>
          </a:xfrm>
        </p:spPr>
        <p:txBody>
          <a:bodyPr/>
          <a:lstStyle/>
          <a:p>
            <a:r>
              <a:rPr lang="en-US" sz="1800" dirty="0"/>
              <a:t>Let’s say we have to provide a custom comparator to </a:t>
            </a:r>
            <a:r>
              <a:rPr lang="en-US" sz="1800" dirty="0" err="1"/>
              <a:t>Collections.sort</a:t>
            </a:r>
            <a:r>
              <a:rPr lang="en-US" sz="1800" dirty="0"/>
              <a:t> method:</a:t>
            </a:r>
          </a:p>
          <a:p>
            <a:pPr marL="0" indent="0">
              <a:buNone/>
            </a:pPr>
            <a:endParaRPr lang="en-US" sz="1800" dirty="0"/>
          </a:p>
          <a:p>
            <a:pPr marL="0" indent="0">
              <a:buNone/>
            </a:pPr>
            <a:endParaRPr lang="en-US" sz="1800" dirty="0"/>
          </a:p>
          <a:p>
            <a:pPr marL="0" indent="0">
              <a:buNone/>
            </a:pPr>
            <a:r>
              <a:rPr lang="en-US" sz="1800" dirty="0" err="1">
                <a:solidFill>
                  <a:srgbClr val="0070C0"/>
                </a:solidFill>
              </a:rPr>
              <a:t>Collections.sort</a:t>
            </a:r>
            <a:r>
              <a:rPr lang="en-US" sz="1800" dirty="0">
                <a:solidFill>
                  <a:srgbClr val="0070C0"/>
                </a:solidFill>
              </a:rPr>
              <a:t>(numbers, new Comparator&lt;Integer&gt;() {</a:t>
            </a:r>
          </a:p>
          <a:p>
            <a:pPr marL="0" indent="0">
              <a:buNone/>
            </a:pPr>
            <a:r>
              <a:rPr lang="en-US" sz="1800" dirty="0">
                <a:solidFill>
                  <a:srgbClr val="0070C0"/>
                </a:solidFill>
              </a:rPr>
              <a:t>    @Override</a:t>
            </a:r>
          </a:p>
          <a:p>
            <a:pPr marL="0" indent="0">
              <a:buNone/>
            </a:pPr>
            <a:r>
              <a:rPr lang="en-US" sz="1800" dirty="0">
                <a:solidFill>
                  <a:srgbClr val="0070C0"/>
                </a:solidFill>
              </a:rPr>
              <a:t>    public int compare(Integer n1, Integer n2) {</a:t>
            </a:r>
          </a:p>
          <a:p>
            <a:pPr marL="0" indent="0">
              <a:buNone/>
            </a:pPr>
            <a:r>
              <a:rPr lang="en-US" sz="1800" dirty="0">
                <a:solidFill>
                  <a:srgbClr val="0070C0"/>
                </a:solidFill>
              </a:rPr>
              <a:t>        return n1.compareTo(n2);</a:t>
            </a:r>
          </a:p>
          <a:p>
            <a:pPr marL="0" indent="0">
              <a:buNone/>
            </a:pPr>
            <a:r>
              <a:rPr lang="en-US" sz="1800" dirty="0">
                <a:solidFill>
                  <a:srgbClr val="0070C0"/>
                </a:solidFill>
              </a:rPr>
              <a:t>    }</a:t>
            </a:r>
          </a:p>
          <a:p>
            <a:pPr marL="0" indent="0">
              <a:buNone/>
            </a:pPr>
            <a:r>
              <a:rPr lang="en-US" sz="1800" dirty="0">
                <a:solidFill>
                  <a:srgbClr val="0070C0"/>
                </a:solidFill>
              </a:rPr>
              <a:t>}); </a:t>
            </a:r>
          </a:p>
          <a:p>
            <a:pPr marL="0" indent="0">
              <a:buNone/>
            </a:pPr>
            <a:endParaRPr lang="en-US" sz="1800" dirty="0"/>
          </a:p>
          <a:p>
            <a:pPr marL="0" indent="0">
              <a:buNone/>
            </a:pPr>
            <a:endParaRPr lang="en-US" sz="1800" dirty="0"/>
          </a:p>
          <a:p>
            <a:r>
              <a:rPr lang="en-US" sz="1800" dirty="0"/>
              <a:t>As we can see, this is a tedious and verbose technique — certainly not something that encourages developers to adopt functional programming.</a:t>
            </a:r>
          </a:p>
          <a:p>
            <a:pPr marL="0" indent="0">
              <a:buNone/>
            </a:pPr>
            <a:endParaRPr lang="en-US" sz="1800" dirty="0"/>
          </a:p>
        </p:txBody>
      </p:sp>
    </p:spTree>
    <p:extLst>
      <p:ext uri="{BB962C8B-B14F-4D97-AF65-F5344CB8AC3E}">
        <p14:creationId xmlns:p14="http://schemas.microsoft.com/office/powerpoint/2010/main" val="23235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1D990EF-D7B1-CB90-234D-8BB5396D31D2}"/>
              </a:ext>
            </a:extLst>
          </p:cNvPr>
          <p:cNvSpPr>
            <a:spLocks noGrp="1"/>
          </p:cNvSpPr>
          <p:nvPr>
            <p:ph type="title"/>
          </p:nvPr>
        </p:nvSpPr>
        <p:spPr/>
        <p:txBody>
          <a:bodyPr/>
          <a:lstStyle/>
          <a:p>
            <a:r>
              <a:rPr lang="en-US" sz="1800" dirty="0"/>
              <a:t>Fundamental Principles and Concepts:</a:t>
            </a:r>
            <a:br>
              <a:rPr lang="en-US" dirty="0"/>
            </a:br>
            <a:r>
              <a:rPr lang="en-US" dirty="0"/>
              <a:t>An Example: Declarative Approach </a:t>
            </a:r>
          </a:p>
        </p:txBody>
      </p:sp>
      <p:sp>
        <p:nvSpPr>
          <p:cNvPr id="9" name="Content Placeholder 8">
            <a:extLst>
              <a:ext uri="{FF2B5EF4-FFF2-40B4-BE49-F238E27FC236}">
                <a16:creationId xmlns:a16="http://schemas.microsoft.com/office/drawing/2014/main" id="{7B6C006B-0297-65E0-9BB7-8233AA6D30DC}"/>
              </a:ext>
            </a:extLst>
          </p:cNvPr>
          <p:cNvSpPr>
            <a:spLocks noGrp="1"/>
          </p:cNvSpPr>
          <p:nvPr>
            <p:ph idx="1"/>
          </p:nvPr>
        </p:nvSpPr>
        <p:spPr>
          <a:xfrm>
            <a:off x="533400" y="957857"/>
            <a:ext cx="7772400" cy="3227785"/>
          </a:xfrm>
        </p:spPr>
        <p:txBody>
          <a:bodyPr/>
          <a:lstStyle/>
          <a:p>
            <a:r>
              <a:rPr lang="en-US" sz="1800" dirty="0"/>
              <a:t>Fortunately, Java 8 brought many </a:t>
            </a:r>
            <a:r>
              <a:rPr lang="en-US" sz="1800" b="1" i="1" dirty="0"/>
              <a:t>new features to ease the process, such as lambda expressions, method references and predefined functional interfaces</a:t>
            </a:r>
            <a:r>
              <a:rPr lang="en-US" sz="1800" dirty="0"/>
              <a:t>.</a:t>
            </a:r>
          </a:p>
          <a:p>
            <a:r>
              <a:rPr lang="en-US" sz="1800" dirty="0"/>
              <a:t>Let’s see how a lambda expression can help us with the same task:</a:t>
            </a:r>
          </a:p>
          <a:p>
            <a:pPr marL="0" indent="0">
              <a:buNone/>
            </a:pPr>
            <a:endParaRPr lang="en-US" sz="1800" dirty="0"/>
          </a:p>
          <a:p>
            <a:pPr marL="0" indent="0">
              <a:buNone/>
            </a:pPr>
            <a:r>
              <a:rPr lang="en-US" sz="1800" dirty="0"/>
              <a:t>	</a:t>
            </a:r>
            <a:r>
              <a:rPr lang="en-US" sz="1800" dirty="0" err="1">
                <a:solidFill>
                  <a:srgbClr val="0070C0"/>
                </a:solidFill>
              </a:rPr>
              <a:t>Collections.sort</a:t>
            </a:r>
            <a:r>
              <a:rPr lang="en-US" sz="1800" dirty="0">
                <a:solidFill>
                  <a:srgbClr val="0070C0"/>
                </a:solidFill>
              </a:rPr>
              <a:t>(numbers, (n1, n2) -&gt; n1.compareTo(n2));</a:t>
            </a:r>
          </a:p>
          <a:p>
            <a:pPr marL="0" indent="0">
              <a:buNone/>
            </a:pPr>
            <a:endParaRPr lang="en-US" sz="1800" dirty="0"/>
          </a:p>
          <a:p>
            <a:r>
              <a:rPr lang="en-US" sz="1800" dirty="0"/>
              <a:t>This is definitely, more concise and understandable.</a:t>
            </a:r>
          </a:p>
          <a:p>
            <a:r>
              <a:rPr lang="en-US" sz="1800" dirty="0"/>
              <a:t>However, please note that while this may give us the impression of using functions as first-class citizens in Java, that’s not the case.</a:t>
            </a:r>
          </a:p>
          <a:p>
            <a:r>
              <a:rPr lang="en-US" sz="1800" dirty="0"/>
              <a:t>Behind the syntactic sugar of lambda expressions, Java still wraps these into functional interfaces. </a:t>
            </a:r>
          </a:p>
          <a:p>
            <a:r>
              <a:rPr lang="en-US" sz="1800" dirty="0"/>
              <a:t>So, </a:t>
            </a:r>
            <a:r>
              <a:rPr lang="en-US" sz="1800" b="1" i="1" dirty="0"/>
              <a:t>Java treats a lambda expression as an Object</a:t>
            </a:r>
            <a:r>
              <a:rPr lang="en-US" sz="1800" dirty="0"/>
              <a:t>, which is the true first-class citizen in Java.</a:t>
            </a:r>
          </a:p>
          <a:p>
            <a:pPr marL="0" indent="0">
              <a:buNone/>
            </a:pPr>
            <a:endParaRPr lang="en-US" sz="1800" dirty="0"/>
          </a:p>
        </p:txBody>
      </p:sp>
    </p:spTree>
    <p:extLst>
      <p:ext uri="{BB962C8B-B14F-4D97-AF65-F5344CB8AC3E}">
        <p14:creationId xmlns:p14="http://schemas.microsoft.com/office/powerpoint/2010/main" val="326078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524000" y="285750"/>
            <a:ext cx="7445373" cy="490538"/>
          </a:xfrm>
        </p:spPr>
        <p:txBody>
          <a:bodyPr/>
          <a:lstStyle/>
          <a:p>
            <a:r>
              <a:rPr lang="en-US" sz="1800" dirty="0"/>
              <a:t>Fundamental Principles and Concepts:</a:t>
            </a:r>
            <a:br>
              <a:rPr lang="en-US" sz="1800" dirty="0"/>
            </a:br>
            <a:r>
              <a:rPr lang="en-US" dirty="0"/>
              <a:t>Pure Functions 					(1/2)</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533400" y="1200150"/>
            <a:ext cx="8153400" cy="1621954"/>
          </a:xfrm>
        </p:spPr>
        <p:txBody>
          <a:bodyPr/>
          <a:lstStyle/>
          <a:p>
            <a:r>
              <a:rPr lang="en-US" sz="1800" dirty="0"/>
              <a:t>The definition of pure function emphasizes that </a:t>
            </a:r>
            <a:r>
              <a:rPr lang="en-US" sz="1800" b="1" i="1" dirty="0"/>
              <a:t>a pure function should return a value based only on the arguments and should have no side effects</a:t>
            </a:r>
            <a:r>
              <a:rPr lang="en-US" sz="1800" dirty="0"/>
              <a:t>.</a:t>
            </a:r>
          </a:p>
          <a:p>
            <a:r>
              <a:rPr lang="en-US" sz="1800" dirty="0"/>
              <a:t>This can sound quite contrary to all the best practices in Java.</a:t>
            </a:r>
          </a:p>
          <a:p>
            <a:r>
              <a:rPr lang="en-US" sz="1800" dirty="0"/>
              <a:t>As an object-oriented language, Java recommends encapsulation as a core programming practice. It encourages hiding an object’s internal state and exposing only necessary methods to access and modify it. So, these methods aren’t strictly pure functions.</a:t>
            </a:r>
          </a:p>
          <a:p>
            <a:r>
              <a:rPr lang="en-US" sz="1800" dirty="0"/>
              <a:t>Of course, encapsulation and other object-oriented principles are only recommendations and not binding in Java.</a:t>
            </a:r>
          </a:p>
          <a:p>
            <a:r>
              <a:rPr lang="en-US" sz="1800" dirty="0"/>
              <a:t>In fact, developers have recently started to realize the value of defining immutable states and methods without side effects.</a:t>
            </a:r>
          </a:p>
        </p:txBody>
      </p:sp>
    </p:spTree>
    <p:extLst>
      <p:ext uri="{BB962C8B-B14F-4D97-AF65-F5344CB8AC3E}">
        <p14:creationId xmlns:p14="http://schemas.microsoft.com/office/powerpoint/2010/main" val="421925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524000" y="285750"/>
            <a:ext cx="7445373" cy="490538"/>
          </a:xfrm>
        </p:spPr>
        <p:txBody>
          <a:bodyPr/>
          <a:lstStyle/>
          <a:p>
            <a:r>
              <a:rPr lang="en-US" sz="1800" dirty="0"/>
              <a:t>Fundamental Principles and Concepts:</a:t>
            </a:r>
            <a:br>
              <a:rPr lang="en-US" sz="1800" dirty="0"/>
            </a:br>
            <a:r>
              <a:rPr lang="en-US" dirty="0"/>
              <a:t>Pure Functions 					(2/2)</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344214" y="757994"/>
            <a:ext cx="8588373" cy="1621954"/>
          </a:xfrm>
        </p:spPr>
        <p:txBody>
          <a:bodyPr/>
          <a:lstStyle/>
          <a:p>
            <a:r>
              <a:rPr lang="en-US" sz="1800" dirty="0"/>
              <a:t>Let’s say we want to find the sum of all the numbers we’ve just sorted:</a:t>
            </a:r>
          </a:p>
          <a:p>
            <a:endParaRPr lang="en-US" sz="1800" dirty="0"/>
          </a:p>
          <a:p>
            <a:pPr marL="0" indent="0">
              <a:buNone/>
            </a:pPr>
            <a:r>
              <a:rPr lang="en-US" sz="1800" dirty="0">
                <a:solidFill>
                  <a:srgbClr val="0070C0"/>
                </a:solidFill>
              </a:rPr>
              <a:t>Integer sum(List&lt;Integer&gt; numbers) {</a:t>
            </a:r>
          </a:p>
          <a:p>
            <a:pPr marL="0" indent="0">
              <a:buNone/>
            </a:pPr>
            <a:r>
              <a:rPr lang="en-US" sz="1800" dirty="0">
                <a:solidFill>
                  <a:srgbClr val="0070C0"/>
                </a:solidFill>
              </a:rPr>
              <a:t>    return </a:t>
            </a:r>
            <a:r>
              <a:rPr lang="en-US" sz="1800" dirty="0" err="1">
                <a:solidFill>
                  <a:srgbClr val="0070C0"/>
                </a:solidFill>
              </a:rPr>
              <a:t>numbers.stream</a:t>
            </a:r>
            <a:r>
              <a:rPr lang="en-US" sz="1800" dirty="0">
                <a:solidFill>
                  <a:srgbClr val="0070C0"/>
                </a:solidFill>
              </a:rPr>
              <a:t>().collect(</a:t>
            </a:r>
            <a:r>
              <a:rPr lang="en-US" sz="1800" dirty="0" err="1">
                <a:solidFill>
                  <a:srgbClr val="0070C0"/>
                </a:solidFill>
              </a:rPr>
              <a:t>Collectors.summingInt</a:t>
            </a:r>
            <a:r>
              <a:rPr lang="en-US" sz="1800" dirty="0">
                <a:solidFill>
                  <a:srgbClr val="0070C0"/>
                </a:solidFill>
              </a:rPr>
              <a:t>(Integer::</a:t>
            </a:r>
            <a:r>
              <a:rPr lang="en-US" sz="1800" dirty="0" err="1">
                <a:solidFill>
                  <a:srgbClr val="0070C0"/>
                </a:solidFill>
              </a:rPr>
              <a:t>intValue</a:t>
            </a:r>
            <a:r>
              <a:rPr lang="en-US" sz="1800" dirty="0">
                <a:solidFill>
                  <a:srgbClr val="0070C0"/>
                </a:solidFill>
              </a:rPr>
              <a:t>));</a:t>
            </a:r>
          </a:p>
          <a:p>
            <a:pPr marL="0" indent="0">
              <a:buNone/>
            </a:pPr>
            <a:r>
              <a:rPr lang="en-US" sz="1800" dirty="0">
                <a:solidFill>
                  <a:srgbClr val="0070C0"/>
                </a:solidFill>
              </a:rPr>
              <a:t>}</a:t>
            </a:r>
          </a:p>
          <a:p>
            <a:endParaRPr lang="en-US" sz="1800" dirty="0"/>
          </a:p>
          <a:p>
            <a:r>
              <a:rPr lang="en-US" sz="1800" dirty="0"/>
              <a:t>This method depends only on the arguments it receives, so it’s deterministic. Moreover, it doesn’t produce any side effects.</a:t>
            </a:r>
          </a:p>
          <a:p>
            <a:r>
              <a:rPr lang="en-US" sz="1800" dirty="0"/>
              <a:t>Side effects can be anything apart from the intended behavior of the method. For instance, </a:t>
            </a:r>
            <a:r>
              <a:rPr lang="en-US" sz="1800" b="1" i="1" dirty="0"/>
              <a:t>side effects can be as simple as updating a local or global state </a:t>
            </a:r>
            <a:r>
              <a:rPr lang="en-US" sz="1800" dirty="0"/>
              <a:t>or saving to a database before returning a value. (Purists also treat logging as a side effect.)</a:t>
            </a:r>
          </a:p>
          <a:p>
            <a:r>
              <a:rPr lang="en-US" sz="1800" dirty="0"/>
              <a:t>So, let’s look at how we deal with legitimate side effects. For instance, we may need to save the result in a database for genuine reasons. There are techniques in functional programming to handle side effects while retaining pure functions.</a:t>
            </a:r>
          </a:p>
          <a:p>
            <a:endParaRPr lang="en-US" sz="1800" dirty="0"/>
          </a:p>
          <a:p>
            <a:r>
              <a:rPr lang="en-US" sz="1800" dirty="0"/>
              <a:t>We’ll discuss some of them in later sections.</a:t>
            </a:r>
          </a:p>
        </p:txBody>
      </p:sp>
    </p:spTree>
    <p:extLst>
      <p:ext uri="{BB962C8B-B14F-4D97-AF65-F5344CB8AC3E}">
        <p14:creationId xmlns:p14="http://schemas.microsoft.com/office/powerpoint/2010/main" val="34442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800" dirty="0"/>
              <a:t>Fundamental Principles and Concepts:</a:t>
            </a:r>
            <a:br>
              <a:rPr lang="en-US" sz="1800" dirty="0"/>
            </a:br>
            <a:r>
              <a:rPr lang="en-US" dirty="0"/>
              <a:t>Immutability					(1/4)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446088" y="971550"/>
            <a:ext cx="8251823" cy="3456385"/>
          </a:xfrm>
        </p:spPr>
        <p:txBody>
          <a:bodyPr/>
          <a:lstStyle/>
          <a:p>
            <a:r>
              <a:rPr lang="en-US" sz="1800" dirty="0"/>
              <a:t>Immutability is one of the core principles of functional programming, and it </a:t>
            </a:r>
            <a:r>
              <a:rPr lang="en-US" sz="1800" b="1" i="1" dirty="0"/>
              <a:t>refers to the property that an entity can’t be modified after being instantiated</a:t>
            </a:r>
            <a:r>
              <a:rPr lang="en-US" sz="1800" dirty="0"/>
              <a:t>.</a:t>
            </a:r>
          </a:p>
          <a:p>
            <a:r>
              <a:rPr lang="en-US" sz="1800" dirty="0"/>
              <a:t>In a functional programming language, this is supported by design at the language level. But in Java we have to make our own decision to create immutable data structures.</a:t>
            </a:r>
          </a:p>
          <a:p>
            <a:r>
              <a:rPr lang="en-US" sz="1800" dirty="0"/>
              <a:t>Please note that </a:t>
            </a:r>
            <a:r>
              <a:rPr lang="en-US" sz="1800" b="1" i="1" dirty="0"/>
              <a:t>Java itself provides several built-in immutable types</a:t>
            </a:r>
            <a:r>
              <a:rPr lang="en-US" sz="1800" dirty="0"/>
              <a:t>, for instance, </a:t>
            </a:r>
            <a:r>
              <a:rPr lang="en-US" sz="1800" i="1" dirty="0"/>
              <a:t>String</a:t>
            </a:r>
            <a:r>
              <a:rPr lang="en-US" sz="1800" dirty="0"/>
              <a:t>. This is primarily for security reasons because we heavily use String in class loading and as keys in hash-based data structures. There are also several other built-in immutable types such as primitive wrappers and math types.</a:t>
            </a:r>
          </a:p>
          <a:p>
            <a:r>
              <a:rPr lang="en-US" sz="1800" dirty="0"/>
              <a:t>But what about the data structures we create in Java? Of course, they are not immutable by default, and we have to make a few changes to achieve immutability.</a:t>
            </a:r>
          </a:p>
        </p:txBody>
      </p:sp>
    </p:spTree>
    <p:extLst>
      <p:ext uri="{BB962C8B-B14F-4D97-AF65-F5344CB8AC3E}">
        <p14:creationId xmlns:p14="http://schemas.microsoft.com/office/powerpoint/2010/main" val="416994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800" dirty="0"/>
              <a:t>Fundamental Principles and Concepts:</a:t>
            </a:r>
            <a:br>
              <a:rPr lang="en-US" sz="1800" dirty="0"/>
            </a:br>
            <a:r>
              <a:rPr lang="en-US" dirty="0"/>
              <a:t>Immutability - An Example			(2/4)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537079" y="819150"/>
            <a:ext cx="8382000" cy="3303985"/>
          </a:xfrm>
        </p:spPr>
        <p:txBody>
          <a:bodyPr/>
          <a:lstStyle/>
          <a:p>
            <a:pPr marL="0" indent="0">
              <a:buNone/>
            </a:pPr>
            <a:r>
              <a:rPr lang="en-US" sz="1800" dirty="0">
                <a:solidFill>
                  <a:srgbClr val="0070C0"/>
                </a:solidFill>
              </a:rPr>
              <a:t>// The use of the final keyword is one of them, but it doesn’t stop there:</a:t>
            </a:r>
          </a:p>
          <a:p>
            <a:pPr marL="0" indent="0">
              <a:buNone/>
            </a:pPr>
            <a:r>
              <a:rPr lang="en-US" sz="1600" dirty="0">
                <a:solidFill>
                  <a:srgbClr val="0070C0"/>
                </a:solidFill>
              </a:rPr>
              <a:t>public class </a:t>
            </a:r>
            <a:r>
              <a:rPr lang="en-US" sz="1600" dirty="0" err="1">
                <a:solidFill>
                  <a:srgbClr val="0070C0"/>
                </a:solidFill>
              </a:rPr>
              <a:t>ImmutableData</a:t>
            </a:r>
            <a:r>
              <a:rPr lang="en-US" sz="1600" dirty="0">
                <a:solidFill>
                  <a:srgbClr val="0070C0"/>
                </a:solidFill>
              </a:rPr>
              <a:t> {</a:t>
            </a:r>
          </a:p>
          <a:p>
            <a:pPr marL="0" indent="0">
              <a:buNone/>
            </a:pPr>
            <a:r>
              <a:rPr lang="en-US" sz="1600" dirty="0">
                <a:solidFill>
                  <a:srgbClr val="0070C0"/>
                </a:solidFill>
              </a:rPr>
              <a:t>    private final String </a:t>
            </a:r>
            <a:r>
              <a:rPr lang="en-US" sz="1600" dirty="0" err="1">
                <a:solidFill>
                  <a:srgbClr val="0070C0"/>
                </a:solidFill>
              </a:rPr>
              <a:t>someData</a:t>
            </a:r>
            <a:r>
              <a:rPr lang="en-US" sz="1600" dirty="0">
                <a:solidFill>
                  <a:srgbClr val="0070C0"/>
                </a:solidFill>
              </a:rPr>
              <a:t>;</a:t>
            </a:r>
          </a:p>
          <a:p>
            <a:pPr marL="0" indent="0">
              <a:buNone/>
            </a:pPr>
            <a:r>
              <a:rPr lang="en-US" sz="1600" dirty="0">
                <a:solidFill>
                  <a:srgbClr val="0070C0"/>
                </a:solidFill>
              </a:rPr>
              <a:t>    private final </a:t>
            </a:r>
            <a:r>
              <a:rPr lang="en-US" sz="1600" dirty="0" err="1">
                <a:solidFill>
                  <a:srgbClr val="0070C0"/>
                </a:solidFill>
              </a:rPr>
              <a:t>AnotherImmutableData</a:t>
            </a:r>
            <a:r>
              <a:rPr lang="en-US" sz="1600" dirty="0">
                <a:solidFill>
                  <a:srgbClr val="0070C0"/>
                </a:solidFill>
              </a:rPr>
              <a:t> </a:t>
            </a:r>
            <a:r>
              <a:rPr lang="en-US" sz="1600" dirty="0" err="1">
                <a:solidFill>
                  <a:srgbClr val="0070C0"/>
                </a:solidFill>
              </a:rPr>
              <a:t>anotherImmutableData</a:t>
            </a:r>
            <a:r>
              <a:rPr lang="en-US" sz="1600" dirty="0">
                <a:solidFill>
                  <a:srgbClr val="0070C0"/>
                </a:solidFill>
              </a:rPr>
              <a:t>;</a:t>
            </a:r>
          </a:p>
          <a:p>
            <a:pPr marL="0" indent="0">
              <a:buNone/>
            </a:pPr>
            <a:r>
              <a:rPr lang="en-US" sz="1600" dirty="0">
                <a:solidFill>
                  <a:srgbClr val="0070C0"/>
                </a:solidFill>
              </a:rPr>
              <a:t>    public </a:t>
            </a:r>
            <a:r>
              <a:rPr lang="en-US" sz="1600" dirty="0" err="1">
                <a:solidFill>
                  <a:srgbClr val="0070C0"/>
                </a:solidFill>
              </a:rPr>
              <a:t>ImmutableData</a:t>
            </a:r>
            <a:r>
              <a:rPr lang="en-US" sz="1600" dirty="0">
                <a:solidFill>
                  <a:srgbClr val="0070C0"/>
                </a:solidFill>
              </a:rPr>
              <a:t>(final String </a:t>
            </a:r>
            <a:r>
              <a:rPr lang="en-US" sz="1600" dirty="0" err="1">
                <a:solidFill>
                  <a:srgbClr val="0070C0"/>
                </a:solidFill>
              </a:rPr>
              <a:t>someData</a:t>
            </a:r>
            <a:r>
              <a:rPr lang="en-US" sz="1600" dirty="0">
                <a:solidFill>
                  <a:srgbClr val="0070C0"/>
                </a:solidFill>
              </a:rPr>
              <a:t>, final </a:t>
            </a:r>
            <a:r>
              <a:rPr lang="en-US" sz="1600" dirty="0" err="1">
                <a:solidFill>
                  <a:srgbClr val="0070C0"/>
                </a:solidFill>
              </a:rPr>
              <a:t>AnotherImmutableData</a:t>
            </a:r>
            <a:r>
              <a:rPr lang="en-US" sz="1600" dirty="0">
                <a:solidFill>
                  <a:srgbClr val="0070C0"/>
                </a:solidFill>
              </a:rPr>
              <a:t> </a:t>
            </a:r>
            <a:r>
              <a:rPr lang="en-US" sz="1600" dirty="0" err="1">
                <a:solidFill>
                  <a:srgbClr val="0070C0"/>
                </a:solidFill>
              </a:rPr>
              <a:t>anotherImmutableData</a:t>
            </a:r>
            <a:r>
              <a:rPr lang="en-US" sz="1600" dirty="0">
                <a:solidFill>
                  <a:srgbClr val="0070C0"/>
                </a:solidFill>
              </a:rPr>
              <a:t>) {</a:t>
            </a:r>
          </a:p>
          <a:p>
            <a:pPr marL="0" indent="0">
              <a:buNone/>
            </a:pPr>
            <a:r>
              <a:rPr lang="en-US" sz="1600" dirty="0">
                <a:solidFill>
                  <a:srgbClr val="0070C0"/>
                </a:solidFill>
              </a:rPr>
              <a:t>        </a:t>
            </a:r>
            <a:r>
              <a:rPr lang="en-US" sz="1600" dirty="0" err="1">
                <a:solidFill>
                  <a:srgbClr val="0070C0"/>
                </a:solidFill>
              </a:rPr>
              <a:t>this.someData</a:t>
            </a:r>
            <a:r>
              <a:rPr lang="en-US" sz="1600" dirty="0">
                <a:solidFill>
                  <a:srgbClr val="0070C0"/>
                </a:solidFill>
              </a:rPr>
              <a:t> = </a:t>
            </a:r>
            <a:r>
              <a:rPr lang="en-US" sz="1600" dirty="0" err="1">
                <a:solidFill>
                  <a:srgbClr val="0070C0"/>
                </a:solidFill>
              </a:rPr>
              <a:t>someData</a:t>
            </a:r>
            <a:r>
              <a:rPr lang="en-US" sz="1600" dirty="0">
                <a:solidFill>
                  <a:srgbClr val="0070C0"/>
                </a:solidFill>
              </a:rPr>
              <a:t>;</a:t>
            </a:r>
          </a:p>
          <a:p>
            <a:pPr marL="0" indent="0">
              <a:buNone/>
            </a:pPr>
            <a:r>
              <a:rPr lang="en-US" sz="1600" dirty="0">
                <a:solidFill>
                  <a:srgbClr val="0070C0"/>
                </a:solidFill>
              </a:rPr>
              <a:t>        </a:t>
            </a:r>
            <a:r>
              <a:rPr lang="en-US" sz="1600" dirty="0" err="1">
                <a:solidFill>
                  <a:srgbClr val="0070C0"/>
                </a:solidFill>
              </a:rPr>
              <a:t>this.anotherImmutableData</a:t>
            </a:r>
            <a:r>
              <a:rPr lang="en-US" sz="1600" dirty="0">
                <a:solidFill>
                  <a:srgbClr val="0070C0"/>
                </a:solidFill>
              </a:rPr>
              <a:t> = </a:t>
            </a:r>
            <a:r>
              <a:rPr lang="en-US" sz="1600" dirty="0" err="1">
                <a:solidFill>
                  <a:srgbClr val="0070C0"/>
                </a:solidFill>
              </a:rPr>
              <a:t>anotherImmutableData</a:t>
            </a:r>
            <a:r>
              <a:rPr lang="en-US" sz="1600" dirty="0">
                <a:solidFill>
                  <a:srgbClr val="0070C0"/>
                </a:solidFill>
              </a:rPr>
              <a:t>;</a:t>
            </a:r>
          </a:p>
          <a:p>
            <a:pPr marL="0" indent="0">
              <a:buNone/>
            </a:pPr>
            <a:r>
              <a:rPr lang="en-US" sz="1600" dirty="0">
                <a:solidFill>
                  <a:srgbClr val="0070C0"/>
                </a:solidFill>
              </a:rPr>
              <a:t>    }</a:t>
            </a:r>
          </a:p>
          <a:p>
            <a:pPr marL="0" indent="0">
              <a:buNone/>
            </a:pPr>
            <a:r>
              <a:rPr lang="en-US" sz="1600" dirty="0">
                <a:solidFill>
                  <a:srgbClr val="0070C0"/>
                </a:solidFill>
              </a:rPr>
              <a:t>    public String </a:t>
            </a:r>
            <a:r>
              <a:rPr lang="en-US" sz="1600" dirty="0" err="1">
                <a:solidFill>
                  <a:srgbClr val="0070C0"/>
                </a:solidFill>
              </a:rPr>
              <a:t>getSomeData</a:t>
            </a:r>
            <a:r>
              <a:rPr lang="en-US" sz="1600" dirty="0">
                <a:solidFill>
                  <a:srgbClr val="0070C0"/>
                </a:solidFill>
              </a:rPr>
              <a:t>() {</a:t>
            </a:r>
          </a:p>
          <a:p>
            <a:pPr marL="0" indent="0">
              <a:buNone/>
            </a:pPr>
            <a:r>
              <a:rPr lang="en-US" sz="1600" dirty="0">
                <a:solidFill>
                  <a:srgbClr val="0070C0"/>
                </a:solidFill>
              </a:rPr>
              <a:t>        return </a:t>
            </a:r>
            <a:r>
              <a:rPr lang="en-US" sz="1600" dirty="0" err="1">
                <a:solidFill>
                  <a:srgbClr val="0070C0"/>
                </a:solidFill>
              </a:rPr>
              <a:t>someData</a:t>
            </a:r>
            <a:r>
              <a:rPr lang="en-US" sz="1600" dirty="0">
                <a:solidFill>
                  <a:srgbClr val="0070C0"/>
                </a:solidFill>
              </a:rPr>
              <a:t>;</a:t>
            </a:r>
          </a:p>
          <a:p>
            <a:pPr marL="0" indent="0">
              <a:buNone/>
            </a:pPr>
            <a:r>
              <a:rPr lang="en-US" sz="1600" dirty="0">
                <a:solidFill>
                  <a:srgbClr val="0070C0"/>
                </a:solidFill>
              </a:rPr>
              <a:t>    }</a:t>
            </a:r>
          </a:p>
          <a:p>
            <a:pPr marL="0" indent="0">
              <a:buNone/>
            </a:pPr>
            <a:r>
              <a:rPr lang="en-US" sz="1600" dirty="0">
                <a:solidFill>
                  <a:srgbClr val="0070C0"/>
                </a:solidFill>
              </a:rPr>
              <a:t>    public </a:t>
            </a:r>
            <a:r>
              <a:rPr lang="en-US" sz="1600" dirty="0" err="1">
                <a:solidFill>
                  <a:srgbClr val="0070C0"/>
                </a:solidFill>
              </a:rPr>
              <a:t>AnotherImmutableData</a:t>
            </a:r>
            <a:r>
              <a:rPr lang="en-US" sz="1600" dirty="0">
                <a:solidFill>
                  <a:srgbClr val="0070C0"/>
                </a:solidFill>
              </a:rPr>
              <a:t> </a:t>
            </a:r>
            <a:r>
              <a:rPr lang="en-US" sz="1600" dirty="0" err="1">
                <a:solidFill>
                  <a:srgbClr val="0070C0"/>
                </a:solidFill>
              </a:rPr>
              <a:t>getAnotherImmutableData</a:t>
            </a:r>
            <a:r>
              <a:rPr lang="en-US" sz="1600" dirty="0">
                <a:solidFill>
                  <a:srgbClr val="0070C0"/>
                </a:solidFill>
              </a:rPr>
              <a:t>() {</a:t>
            </a:r>
          </a:p>
          <a:p>
            <a:pPr marL="0" indent="0">
              <a:buNone/>
            </a:pPr>
            <a:r>
              <a:rPr lang="en-US" sz="1600" dirty="0">
                <a:solidFill>
                  <a:srgbClr val="0070C0"/>
                </a:solidFill>
              </a:rPr>
              <a:t>        return </a:t>
            </a:r>
            <a:r>
              <a:rPr lang="en-US" sz="1600" dirty="0" err="1">
                <a:solidFill>
                  <a:srgbClr val="0070C0"/>
                </a:solidFill>
              </a:rPr>
              <a:t>anotherImmutableData</a:t>
            </a:r>
            <a:r>
              <a:rPr lang="en-US" sz="1600" dirty="0">
                <a:solidFill>
                  <a:srgbClr val="0070C0"/>
                </a:solidFill>
              </a:rPr>
              <a:t>;</a:t>
            </a:r>
          </a:p>
          <a:p>
            <a:pPr marL="0" indent="0">
              <a:buNone/>
            </a:pPr>
            <a:r>
              <a:rPr lang="en-US" sz="1600" dirty="0">
                <a:solidFill>
                  <a:srgbClr val="0070C0"/>
                </a:solidFill>
              </a:rPr>
              <a:t>    }</a:t>
            </a:r>
          </a:p>
          <a:p>
            <a:pPr marL="0" indent="0">
              <a:buNone/>
            </a:pPr>
            <a:r>
              <a:rPr lang="en-US" sz="1600" dirty="0">
                <a:solidFill>
                  <a:srgbClr val="0070C0"/>
                </a:solidFill>
              </a:rPr>
              <a:t>} // Continuation in the next slide</a:t>
            </a:r>
          </a:p>
        </p:txBody>
      </p:sp>
    </p:spTree>
    <p:extLst>
      <p:ext uri="{BB962C8B-B14F-4D97-AF65-F5344CB8AC3E}">
        <p14:creationId xmlns:p14="http://schemas.microsoft.com/office/powerpoint/2010/main" val="363301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B420-50AC-0A81-561B-B92B083DD68D}"/>
              </a:ext>
            </a:extLst>
          </p:cNvPr>
          <p:cNvSpPr>
            <a:spLocks noGrp="1"/>
          </p:cNvSpPr>
          <p:nvPr>
            <p:ph type="title"/>
          </p:nvPr>
        </p:nvSpPr>
        <p:spPr/>
        <p:txBody>
          <a:bodyPr/>
          <a:lstStyle/>
          <a:p>
            <a:r>
              <a:rPr lang="en-US" dirty="0"/>
              <a:t>Functional Programming</a:t>
            </a:r>
          </a:p>
        </p:txBody>
      </p:sp>
      <p:sp>
        <p:nvSpPr>
          <p:cNvPr id="3" name="Content Placeholder 2">
            <a:extLst>
              <a:ext uri="{FF2B5EF4-FFF2-40B4-BE49-F238E27FC236}">
                <a16:creationId xmlns:a16="http://schemas.microsoft.com/office/drawing/2014/main" id="{DFD247E0-ECD5-8CF0-7AD2-CBC46AA3C695}"/>
              </a:ext>
            </a:extLst>
          </p:cNvPr>
          <p:cNvSpPr>
            <a:spLocks noGrp="1"/>
          </p:cNvSpPr>
          <p:nvPr>
            <p:ph idx="1"/>
          </p:nvPr>
        </p:nvSpPr>
        <p:spPr>
          <a:xfrm>
            <a:off x="266700" y="953242"/>
            <a:ext cx="8610599" cy="1702029"/>
          </a:xfrm>
        </p:spPr>
        <p:txBody>
          <a:bodyPr/>
          <a:lstStyle/>
          <a:p>
            <a:r>
              <a:rPr lang="en-US" dirty="0"/>
              <a:t>Basically, functional programming is a style of writing computer programs that treat computations as evaluating mathematical functions.</a:t>
            </a:r>
          </a:p>
          <a:p>
            <a:r>
              <a:rPr lang="en-US" dirty="0"/>
              <a:t>In mathematics, a function is an expression that relates an input set to an output set.</a:t>
            </a:r>
          </a:p>
          <a:p>
            <a:r>
              <a:rPr lang="en-US" dirty="0"/>
              <a:t>Importantly, the output of a function depends only on its input. </a:t>
            </a:r>
          </a:p>
          <a:p>
            <a:r>
              <a:rPr lang="en-US" dirty="0"/>
              <a:t>More interestingly, we can compose two or more functions together to get a new function. </a:t>
            </a:r>
          </a:p>
        </p:txBody>
      </p:sp>
      <p:sp>
        <p:nvSpPr>
          <p:cNvPr id="5" name="TextBox 4">
            <a:extLst>
              <a:ext uri="{FF2B5EF4-FFF2-40B4-BE49-F238E27FC236}">
                <a16:creationId xmlns:a16="http://schemas.microsoft.com/office/drawing/2014/main" id="{FF123E42-CA8E-72FC-95F9-5159FCB3A66F}"/>
              </a:ext>
            </a:extLst>
          </p:cNvPr>
          <p:cNvSpPr txBox="1"/>
          <p:nvPr/>
        </p:nvSpPr>
        <p:spPr>
          <a:xfrm>
            <a:off x="3429000" y="4629150"/>
            <a:ext cx="5791199" cy="276999"/>
          </a:xfrm>
          <a:prstGeom prst="rect">
            <a:avLst/>
          </a:prstGeom>
          <a:noFill/>
        </p:spPr>
        <p:txBody>
          <a:bodyPr wrap="square">
            <a:spAutoFit/>
          </a:bodyPr>
          <a:lstStyle/>
          <a:p>
            <a:r>
              <a:rPr lang="en-US" sz="1200" dirty="0"/>
              <a:t>https://www.geeksforgeeks.org/functional-programming-in-java-with-examples/</a:t>
            </a:r>
          </a:p>
        </p:txBody>
      </p:sp>
      <p:sp>
        <p:nvSpPr>
          <p:cNvPr id="6" name="TextBox 5">
            <a:extLst>
              <a:ext uri="{FF2B5EF4-FFF2-40B4-BE49-F238E27FC236}">
                <a16:creationId xmlns:a16="http://schemas.microsoft.com/office/drawing/2014/main" id="{2C07876A-0329-9569-A9AB-0057983D7518}"/>
              </a:ext>
            </a:extLst>
          </p:cNvPr>
          <p:cNvSpPr txBox="1"/>
          <p:nvPr/>
        </p:nvSpPr>
        <p:spPr>
          <a:xfrm>
            <a:off x="3048000" y="2928201"/>
            <a:ext cx="5710067" cy="1477328"/>
          </a:xfrm>
          <a:prstGeom prst="rect">
            <a:avLst/>
          </a:prstGeom>
          <a:noFill/>
          <a:ln w="19050">
            <a:solidFill>
              <a:schemeClr val="tx1"/>
            </a:solidFill>
          </a:ln>
        </p:spPr>
        <p:txBody>
          <a:bodyPr wrap="square">
            <a:spAutoFit/>
          </a:bodyPr>
          <a:lstStyle/>
          <a:p>
            <a:pPr marL="230188" indent="-230188">
              <a:buClr>
                <a:srgbClr val="002060"/>
              </a:buClr>
              <a:buSzPct val="120000"/>
              <a:buFont typeface="Wingdings" panose="05000000000000000000" pitchFamily="2" charset="2"/>
              <a:buChar char="§"/>
            </a:pPr>
            <a:r>
              <a:rPr lang="en-US" b="1" i="1" dirty="0"/>
              <a:t>Functional programming </a:t>
            </a:r>
            <a:r>
              <a:rPr lang="en-US" dirty="0"/>
              <a:t>(FP) is an approach to software development that uses pure functions to create maintainable software. </a:t>
            </a:r>
          </a:p>
          <a:p>
            <a:pPr marL="230188" indent="-230188">
              <a:buClr>
                <a:srgbClr val="002060"/>
              </a:buClr>
              <a:buSzPct val="120000"/>
              <a:buFont typeface="Wingdings" panose="05000000000000000000" pitchFamily="2" charset="2"/>
              <a:buChar char="§"/>
            </a:pPr>
            <a:r>
              <a:rPr lang="en-US" dirty="0"/>
              <a:t>In other words, building programs by applying and composing functions.</a:t>
            </a:r>
          </a:p>
        </p:txBody>
      </p:sp>
      <p:sp>
        <p:nvSpPr>
          <p:cNvPr id="8" name="TextBox 7">
            <a:extLst>
              <a:ext uri="{FF2B5EF4-FFF2-40B4-BE49-F238E27FC236}">
                <a16:creationId xmlns:a16="http://schemas.microsoft.com/office/drawing/2014/main" id="{DD1A04C0-1517-B549-57AF-38F940980192}"/>
              </a:ext>
            </a:extLst>
          </p:cNvPr>
          <p:cNvSpPr txBox="1"/>
          <p:nvPr/>
        </p:nvSpPr>
        <p:spPr>
          <a:xfrm>
            <a:off x="4953000" y="4421290"/>
            <a:ext cx="4584356" cy="276999"/>
          </a:xfrm>
          <a:prstGeom prst="rect">
            <a:avLst/>
          </a:prstGeom>
          <a:noFill/>
        </p:spPr>
        <p:txBody>
          <a:bodyPr wrap="square">
            <a:spAutoFit/>
          </a:bodyPr>
          <a:lstStyle/>
          <a:p>
            <a:r>
              <a:rPr lang="en-US" sz="1200" dirty="0"/>
              <a:t>https://www.baeldung.com/java-functional-programming</a:t>
            </a:r>
          </a:p>
        </p:txBody>
      </p:sp>
    </p:spTree>
    <p:extLst>
      <p:ext uri="{BB962C8B-B14F-4D97-AF65-F5344CB8AC3E}">
        <p14:creationId xmlns:p14="http://schemas.microsoft.com/office/powerpoint/2010/main" val="978680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800" dirty="0"/>
              <a:t>Fundamental Principles and Concepts:</a:t>
            </a:r>
            <a:br>
              <a:rPr lang="en-US" sz="1800" dirty="0"/>
            </a:br>
            <a:r>
              <a:rPr lang="en-US" dirty="0"/>
              <a:t>Immutability: An Example			(3/4)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685800" y="1047750"/>
            <a:ext cx="8382000" cy="3456385"/>
          </a:xfrm>
        </p:spPr>
        <p:txBody>
          <a:bodyPr/>
          <a:lstStyle/>
          <a:p>
            <a:pPr marL="0" indent="0">
              <a:buNone/>
            </a:pPr>
            <a:r>
              <a:rPr lang="en-US" sz="1600" dirty="0">
                <a:solidFill>
                  <a:srgbClr val="0070C0"/>
                </a:solidFill>
              </a:rPr>
              <a:t>// Continuation of the code</a:t>
            </a:r>
          </a:p>
          <a:p>
            <a:pPr marL="0" indent="0">
              <a:buNone/>
            </a:pPr>
            <a:r>
              <a:rPr lang="en-US" sz="1600" dirty="0">
                <a:solidFill>
                  <a:srgbClr val="0070C0"/>
                </a:solidFill>
              </a:rPr>
              <a:t>public class </a:t>
            </a:r>
            <a:r>
              <a:rPr lang="en-US" sz="1600" dirty="0" err="1">
                <a:solidFill>
                  <a:srgbClr val="0070C0"/>
                </a:solidFill>
              </a:rPr>
              <a:t>AnotherImmutableData</a:t>
            </a:r>
            <a:r>
              <a:rPr lang="en-US" sz="1600" dirty="0">
                <a:solidFill>
                  <a:srgbClr val="0070C0"/>
                </a:solidFill>
              </a:rPr>
              <a:t> {</a:t>
            </a:r>
          </a:p>
          <a:p>
            <a:pPr marL="0" indent="0">
              <a:buNone/>
            </a:pPr>
            <a:r>
              <a:rPr lang="en-US" sz="1600" dirty="0">
                <a:solidFill>
                  <a:srgbClr val="0070C0"/>
                </a:solidFill>
              </a:rPr>
              <a:t>    private final Integer </a:t>
            </a:r>
            <a:r>
              <a:rPr lang="en-US" sz="1600" dirty="0" err="1">
                <a:solidFill>
                  <a:srgbClr val="0070C0"/>
                </a:solidFill>
              </a:rPr>
              <a:t>someOtherData</a:t>
            </a:r>
            <a:r>
              <a:rPr lang="en-US" sz="1600" dirty="0">
                <a:solidFill>
                  <a:srgbClr val="0070C0"/>
                </a:solidFill>
              </a:rPr>
              <a:t>;</a:t>
            </a:r>
          </a:p>
          <a:p>
            <a:pPr marL="0" indent="0">
              <a:buNone/>
            </a:pPr>
            <a:r>
              <a:rPr lang="en-US" sz="1600" dirty="0">
                <a:solidFill>
                  <a:srgbClr val="0070C0"/>
                </a:solidFill>
              </a:rPr>
              <a:t>    public </a:t>
            </a:r>
            <a:r>
              <a:rPr lang="en-US" sz="1600" dirty="0" err="1">
                <a:solidFill>
                  <a:srgbClr val="0070C0"/>
                </a:solidFill>
              </a:rPr>
              <a:t>AnotherImmutableData</a:t>
            </a:r>
            <a:r>
              <a:rPr lang="en-US" sz="1600" dirty="0">
                <a:solidFill>
                  <a:srgbClr val="0070C0"/>
                </a:solidFill>
              </a:rPr>
              <a:t>(final Integer </a:t>
            </a:r>
            <a:r>
              <a:rPr lang="en-US" sz="1600" dirty="0" err="1">
                <a:solidFill>
                  <a:srgbClr val="0070C0"/>
                </a:solidFill>
              </a:rPr>
              <a:t>someData</a:t>
            </a:r>
            <a:r>
              <a:rPr lang="en-US" sz="1600" dirty="0">
                <a:solidFill>
                  <a:srgbClr val="0070C0"/>
                </a:solidFill>
              </a:rPr>
              <a:t>) {</a:t>
            </a:r>
          </a:p>
          <a:p>
            <a:pPr marL="0" indent="0">
              <a:buNone/>
            </a:pPr>
            <a:r>
              <a:rPr lang="en-US" sz="1600" dirty="0">
                <a:solidFill>
                  <a:srgbClr val="0070C0"/>
                </a:solidFill>
              </a:rPr>
              <a:t>        </a:t>
            </a:r>
            <a:r>
              <a:rPr lang="en-US" sz="1600" dirty="0" err="1">
                <a:solidFill>
                  <a:srgbClr val="0070C0"/>
                </a:solidFill>
              </a:rPr>
              <a:t>this.someOtherData</a:t>
            </a:r>
            <a:r>
              <a:rPr lang="en-US" sz="1600" dirty="0">
                <a:solidFill>
                  <a:srgbClr val="0070C0"/>
                </a:solidFill>
              </a:rPr>
              <a:t> = </a:t>
            </a:r>
            <a:r>
              <a:rPr lang="en-US" sz="1600" dirty="0" err="1">
                <a:solidFill>
                  <a:srgbClr val="0070C0"/>
                </a:solidFill>
              </a:rPr>
              <a:t>someData</a:t>
            </a:r>
            <a:r>
              <a:rPr lang="en-US" sz="1600" dirty="0">
                <a:solidFill>
                  <a:srgbClr val="0070C0"/>
                </a:solidFill>
              </a:rPr>
              <a:t>;</a:t>
            </a:r>
          </a:p>
          <a:p>
            <a:pPr marL="0" indent="0">
              <a:buNone/>
            </a:pPr>
            <a:r>
              <a:rPr lang="en-US" sz="1600" dirty="0">
                <a:solidFill>
                  <a:srgbClr val="0070C0"/>
                </a:solidFill>
              </a:rPr>
              <a:t>    }</a:t>
            </a:r>
          </a:p>
          <a:p>
            <a:pPr marL="0" indent="0">
              <a:buNone/>
            </a:pPr>
            <a:r>
              <a:rPr lang="en-US" sz="1600" dirty="0">
                <a:solidFill>
                  <a:srgbClr val="0070C0"/>
                </a:solidFill>
              </a:rPr>
              <a:t>    public Integer </a:t>
            </a:r>
            <a:r>
              <a:rPr lang="en-US" sz="1600" dirty="0" err="1">
                <a:solidFill>
                  <a:srgbClr val="0070C0"/>
                </a:solidFill>
              </a:rPr>
              <a:t>getSomeOtherData</a:t>
            </a:r>
            <a:r>
              <a:rPr lang="en-US" sz="1600" dirty="0">
                <a:solidFill>
                  <a:srgbClr val="0070C0"/>
                </a:solidFill>
              </a:rPr>
              <a:t>() {</a:t>
            </a:r>
          </a:p>
          <a:p>
            <a:pPr marL="0" indent="0">
              <a:buNone/>
            </a:pPr>
            <a:r>
              <a:rPr lang="en-US" sz="1600" dirty="0">
                <a:solidFill>
                  <a:srgbClr val="0070C0"/>
                </a:solidFill>
              </a:rPr>
              <a:t>        return </a:t>
            </a:r>
            <a:r>
              <a:rPr lang="en-US" sz="1600" dirty="0" err="1">
                <a:solidFill>
                  <a:srgbClr val="0070C0"/>
                </a:solidFill>
              </a:rPr>
              <a:t>someOtherData</a:t>
            </a:r>
            <a:r>
              <a:rPr lang="en-US" sz="1600" dirty="0">
                <a:solidFill>
                  <a:srgbClr val="0070C0"/>
                </a:solidFill>
              </a:rPr>
              <a:t>;</a:t>
            </a:r>
          </a:p>
          <a:p>
            <a:pPr marL="0" indent="0">
              <a:buNone/>
            </a:pPr>
            <a:r>
              <a:rPr lang="en-US" sz="1600" dirty="0">
                <a:solidFill>
                  <a:srgbClr val="0070C0"/>
                </a:solidFill>
              </a:rPr>
              <a:t>    }</a:t>
            </a:r>
          </a:p>
          <a:p>
            <a:pPr marL="0" indent="0">
              <a:buNone/>
            </a:pPr>
            <a:r>
              <a:rPr lang="en-US" sz="1600" dirty="0">
                <a:solidFill>
                  <a:srgbClr val="0070C0"/>
                </a:solidFill>
              </a:rPr>
              <a:t>}</a:t>
            </a:r>
          </a:p>
        </p:txBody>
      </p:sp>
    </p:spTree>
    <p:extLst>
      <p:ext uri="{BB962C8B-B14F-4D97-AF65-F5344CB8AC3E}">
        <p14:creationId xmlns:p14="http://schemas.microsoft.com/office/powerpoint/2010/main" val="326332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800" dirty="0"/>
              <a:t>Fundamental Principles and Concepts:</a:t>
            </a:r>
            <a:br>
              <a:rPr lang="en-US" sz="1800" dirty="0"/>
            </a:br>
            <a:r>
              <a:rPr lang="en-US" dirty="0"/>
              <a:t>Immutability					(4/4)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446088" y="971550"/>
            <a:ext cx="8251823" cy="3456385"/>
          </a:xfrm>
        </p:spPr>
        <p:txBody>
          <a:bodyPr/>
          <a:lstStyle/>
          <a:p>
            <a:r>
              <a:rPr lang="en-US" sz="1800" dirty="0"/>
              <a:t>Note that we have to diligently observe a few rules:</a:t>
            </a:r>
          </a:p>
          <a:p>
            <a:pPr lvl="1"/>
            <a:r>
              <a:rPr lang="en-US" sz="1800" dirty="0"/>
              <a:t>All fields of an immutable data structure must be immutable.</a:t>
            </a:r>
          </a:p>
          <a:p>
            <a:pPr lvl="1"/>
            <a:r>
              <a:rPr lang="en-US" sz="1800" dirty="0"/>
              <a:t>This must apply to all the nested types and collections (including what they contain) as well.</a:t>
            </a:r>
          </a:p>
          <a:p>
            <a:pPr lvl="1"/>
            <a:r>
              <a:rPr lang="en-US" sz="1800" dirty="0"/>
              <a:t>There should be one or more constructors for initialization as needed.</a:t>
            </a:r>
          </a:p>
          <a:p>
            <a:pPr lvl="1"/>
            <a:r>
              <a:rPr lang="en-US" sz="1800" dirty="0"/>
              <a:t>There should only be accessor methods, possibly with no side effects.</a:t>
            </a:r>
          </a:p>
          <a:p>
            <a:r>
              <a:rPr lang="en-US" sz="1800" dirty="0"/>
              <a:t>It’s </a:t>
            </a:r>
            <a:r>
              <a:rPr lang="en-US" sz="1800" b="1" i="1" dirty="0"/>
              <a:t>not easy to get it completely right every time</a:t>
            </a:r>
            <a:r>
              <a:rPr lang="en-US" sz="1800" dirty="0"/>
              <a:t>, especially when the data structures start to get complex.</a:t>
            </a:r>
          </a:p>
          <a:p>
            <a:r>
              <a:rPr lang="en-US" sz="1800" dirty="0"/>
              <a:t>However, several external libraries can make working with immutable data in Java easier. </a:t>
            </a:r>
          </a:p>
          <a:p>
            <a:pPr lvl="1"/>
            <a:r>
              <a:rPr lang="en-US" sz="1800" dirty="0"/>
              <a:t>For instance, </a:t>
            </a:r>
            <a:r>
              <a:rPr lang="en-US" sz="1800" dirty="0" err="1"/>
              <a:t>Immutables</a:t>
            </a:r>
            <a:r>
              <a:rPr lang="en-US" sz="1800" dirty="0"/>
              <a:t> and Project Lombok provide ready-to-use frameworks for defining immutable data structures in Java.</a:t>
            </a:r>
          </a:p>
        </p:txBody>
      </p:sp>
    </p:spTree>
    <p:extLst>
      <p:ext uri="{BB962C8B-B14F-4D97-AF65-F5344CB8AC3E}">
        <p14:creationId xmlns:p14="http://schemas.microsoft.com/office/powerpoint/2010/main" val="381763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br>
              <a:rPr lang="en-US" dirty="0"/>
            </a:br>
            <a:r>
              <a:rPr lang="en-US" sz="1800" dirty="0"/>
              <a:t>Fundamental Principles and Concepts:</a:t>
            </a:r>
            <a:br>
              <a:rPr lang="en-US" sz="1800" dirty="0"/>
            </a:br>
            <a:r>
              <a:rPr lang="en-US" dirty="0"/>
              <a:t>Referential Transparency			(1/4)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p:txBody>
          <a:bodyPr/>
          <a:lstStyle/>
          <a:p>
            <a:r>
              <a:rPr lang="en-US" dirty="0"/>
              <a:t>Referential transparency is perhaps one of the more difficult principles of functional programming to understand, but the concept is pretty simple.</a:t>
            </a:r>
          </a:p>
          <a:p>
            <a:endParaRPr lang="en-US" dirty="0"/>
          </a:p>
          <a:p>
            <a:r>
              <a:rPr lang="en-US" dirty="0"/>
              <a:t>We </a:t>
            </a:r>
            <a:r>
              <a:rPr lang="en-US" b="1" i="1" dirty="0"/>
              <a:t>call an expression referentially transparent if replacing it with its corresponding value has no impact on the program’s behavior</a:t>
            </a:r>
            <a:r>
              <a:rPr lang="en-US" dirty="0"/>
              <a:t>.</a:t>
            </a:r>
          </a:p>
          <a:p>
            <a:endParaRPr lang="en-US" dirty="0"/>
          </a:p>
          <a:p>
            <a:r>
              <a:rPr lang="en-US" dirty="0"/>
              <a:t>This enables some powerful techniques in functional programming such as higher-order functions and lazy evaluation.</a:t>
            </a:r>
          </a:p>
          <a:p>
            <a:endParaRPr lang="en-US" dirty="0"/>
          </a:p>
          <a:p>
            <a:r>
              <a:rPr lang="en-US" dirty="0"/>
              <a:t>To understand this better, let’s take an example (see the next slide)</a:t>
            </a:r>
          </a:p>
          <a:p>
            <a:endParaRPr lang="en-US" dirty="0"/>
          </a:p>
        </p:txBody>
      </p:sp>
    </p:spTree>
    <p:extLst>
      <p:ext uri="{BB962C8B-B14F-4D97-AF65-F5344CB8AC3E}">
        <p14:creationId xmlns:p14="http://schemas.microsoft.com/office/powerpoint/2010/main" val="3265888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800" dirty="0"/>
              <a:t>Fundamental Principles and Concepts:</a:t>
            </a:r>
            <a:br>
              <a:rPr lang="en-US" sz="1800" dirty="0"/>
            </a:br>
            <a:r>
              <a:rPr lang="en-US" dirty="0"/>
              <a:t>Referential Transparency			(2/4)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533400" y="843557"/>
            <a:ext cx="8251823" cy="3456385"/>
          </a:xfrm>
        </p:spPr>
        <p:txBody>
          <a:bodyPr/>
          <a:lstStyle/>
          <a:p>
            <a:pPr marL="0" indent="0">
              <a:buNone/>
            </a:pPr>
            <a:r>
              <a:rPr lang="en-US" sz="1600" dirty="0">
                <a:solidFill>
                  <a:srgbClr val="0070C0"/>
                </a:solidFill>
              </a:rPr>
              <a:t>public class </a:t>
            </a:r>
            <a:r>
              <a:rPr lang="en-US" sz="1600" dirty="0" err="1">
                <a:solidFill>
                  <a:srgbClr val="0070C0"/>
                </a:solidFill>
              </a:rPr>
              <a:t>SimpleData</a:t>
            </a:r>
            <a:r>
              <a:rPr lang="en-US" sz="1600" dirty="0">
                <a:solidFill>
                  <a:srgbClr val="0070C0"/>
                </a:solidFill>
              </a:rPr>
              <a:t> {</a:t>
            </a:r>
          </a:p>
          <a:p>
            <a:pPr marL="0" indent="0">
              <a:buNone/>
            </a:pPr>
            <a:r>
              <a:rPr lang="en-US" sz="1600" dirty="0">
                <a:solidFill>
                  <a:srgbClr val="0070C0"/>
                </a:solidFill>
              </a:rPr>
              <a:t>    private Logger </a:t>
            </a:r>
            <a:r>
              <a:rPr lang="en-US" sz="1600" dirty="0" err="1">
                <a:solidFill>
                  <a:srgbClr val="0070C0"/>
                </a:solidFill>
              </a:rPr>
              <a:t>logger</a:t>
            </a:r>
            <a:r>
              <a:rPr lang="en-US" sz="1600" dirty="0">
                <a:solidFill>
                  <a:srgbClr val="0070C0"/>
                </a:solidFill>
              </a:rPr>
              <a:t> = </a:t>
            </a:r>
            <a:r>
              <a:rPr lang="en-US" sz="1600" dirty="0" err="1">
                <a:solidFill>
                  <a:srgbClr val="0070C0"/>
                </a:solidFill>
              </a:rPr>
              <a:t>Logger.getGlobal</a:t>
            </a:r>
            <a:r>
              <a:rPr lang="en-US" sz="1600" dirty="0">
                <a:solidFill>
                  <a:srgbClr val="0070C0"/>
                </a:solidFill>
              </a:rPr>
              <a:t>();</a:t>
            </a:r>
          </a:p>
          <a:p>
            <a:pPr marL="0" indent="0">
              <a:buNone/>
            </a:pPr>
            <a:r>
              <a:rPr lang="en-US" sz="1600" dirty="0">
                <a:solidFill>
                  <a:srgbClr val="0070C0"/>
                </a:solidFill>
              </a:rPr>
              <a:t>    private String data;</a:t>
            </a:r>
          </a:p>
          <a:p>
            <a:pPr marL="0" indent="0">
              <a:buNone/>
            </a:pPr>
            <a:r>
              <a:rPr lang="en-US" sz="1600" dirty="0">
                <a:solidFill>
                  <a:srgbClr val="0070C0"/>
                </a:solidFill>
              </a:rPr>
              <a:t>    public String </a:t>
            </a:r>
            <a:r>
              <a:rPr lang="en-US" sz="1600" dirty="0" err="1">
                <a:solidFill>
                  <a:srgbClr val="0070C0"/>
                </a:solidFill>
              </a:rPr>
              <a:t>getData</a:t>
            </a:r>
            <a:r>
              <a:rPr lang="en-US" sz="1600" dirty="0">
                <a:solidFill>
                  <a:srgbClr val="0070C0"/>
                </a:solidFill>
              </a:rPr>
              <a:t>() {</a:t>
            </a:r>
          </a:p>
          <a:p>
            <a:pPr marL="0" indent="0">
              <a:buNone/>
            </a:pPr>
            <a:r>
              <a:rPr lang="en-US" sz="1600" dirty="0">
                <a:solidFill>
                  <a:srgbClr val="0070C0"/>
                </a:solidFill>
              </a:rPr>
              <a:t>        logger.log(Level.INFO, "Get data called for </a:t>
            </a:r>
            <a:r>
              <a:rPr lang="en-US" sz="1600" dirty="0" err="1">
                <a:solidFill>
                  <a:srgbClr val="0070C0"/>
                </a:solidFill>
              </a:rPr>
              <a:t>SimpleData</a:t>
            </a:r>
            <a:r>
              <a:rPr lang="en-US" sz="1600" dirty="0">
                <a:solidFill>
                  <a:srgbClr val="0070C0"/>
                </a:solidFill>
              </a:rPr>
              <a:t>");</a:t>
            </a:r>
          </a:p>
          <a:p>
            <a:pPr marL="0" indent="0">
              <a:buNone/>
            </a:pPr>
            <a:r>
              <a:rPr lang="en-US" sz="1600" dirty="0">
                <a:solidFill>
                  <a:srgbClr val="0070C0"/>
                </a:solidFill>
              </a:rPr>
              <a:t>        return data;</a:t>
            </a:r>
          </a:p>
          <a:p>
            <a:pPr marL="0" indent="0">
              <a:buNone/>
            </a:pPr>
            <a:r>
              <a:rPr lang="en-US" sz="1600" dirty="0">
                <a:solidFill>
                  <a:srgbClr val="0070C0"/>
                </a:solidFill>
              </a:rPr>
              <a:t>    }</a:t>
            </a:r>
          </a:p>
          <a:p>
            <a:pPr marL="0" indent="0">
              <a:buNone/>
            </a:pPr>
            <a:r>
              <a:rPr lang="en-US" sz="1600" dirty="0">
                <a:solidFill>
                  <a:srgbClr val="0070C0"/>
                </a:solidFill>
              </a:rPr>
              <a:t>    public </a:t>
            </a:r>
            <a:r>
              <a:rPr lang="en-US" sz="1600" dirty="0" err="1">
                <a:solidFill>
                  <a:srgbClr val="0070C0"/>
                </a:solidFill>
              </a:rPr>
              <a:t>SimpleData</a:t>
            </a:r>
            <a:r>
              <a:rPr lang="en-US" sz="1600" dirty="0">
                <a:solidFill>
                  <a:srgbClr val="0070C0"/>
                </a:solidFill>
              </a:rPr>
              <a:t> </a:t>
            </a:r>
            <a:r>
              <a:rPr lang="en-US" sz="1600" dirty="0" err="1">
                <a:solidFill>
                  <a:srgbClr val="0070C0"/>
                </a:solidFill>
              </a:rPr>
              <a:t>setData</a:t>
            </a:r>
            <a:r>
              <a:rPr lang="en-US" sz="1600" dirty="0">
                <a:solidFill>
                  <a:srgbClr val="0070C0"/>
                </a:solidFill>
              </a:rPr>
              <a:t>(String data) {</a:t>
            </a:r>
          </a:p>
          <a:p>
            <a:pPr marL="0" indent="0">
              <a:buNone/>
            </a:pPr>
            <a:r>
              <a:rPr lang="en-US" sz="1600" dirty="0">
                <a:solidFill>
                  <a:srgbClr val="0070C0"/>
                </a:solidFill>
              </a:rPr>
              <a:t>        logger.log(Level.INFO, "Set data called for </a:t>
            </a:r>
            <a:r>
              <a:rPr lang="en-US" sz="1600" dirty="0" err="1">
                <a:solidFill>
                  <a:srgbClr val="0070C0"/>
                </a:solidFill>
              </a:rPr>
              <a:t>SimpleData</a:t>
            </a:r>
            <a:r>
              <a:rPr lang="en-US" sz="1600" dirty="0">
                <a:solidFill>
                  <a:srgbClr val="0070C0"/>
                </a:solidFill>
              </a:rPr>
              <a:t>");</a:t>
            </a:r>
          </a:p>
          <a:p>
            <a:pPr marL="0" indent="0">
              <a:buNone/>
            </a:pPr>
            <a:r>
              <a:rPr lang="en-US" sz="1600" dirty="0">
                <a:solidFill>
                  <a:srgbClr val="0070C0"/>
                </a:solidFill>
              </a:rPr>
              <a:t>        </a:t>
            </a:r>
            <a:r>
              <a:rPr lang="en-US" sz="1600" dirty="0" err="1">
                <a:solidFill>
                  <a:srgbClr val="0070C0"/>
                </a:solidFill>
              </a:rPr>
              <a:t>this.data</a:t>
            </a:r>
            <a:r>
              <a:rPr lang="en-US" sz="1600" dirty="0">
                <a:solidFill>
                  <a:srgbClr val="0070C0"/>
                </a:solidFill>
              </a:rPr>
              <a:t> = data;</a:t>
            </a:r>
          </a:p>
          <a:p>
            <a:pPr marL="0" indent="0">
              <a:buNone/>
            </a:pPr>
            <a:r>
              <a:rPr lang="en-US" sz="1600" dirty="0">
                <a:solidFill>
                  <a:srgbClr val="0070C0"/>
                </a:solidFill>
              </a:rPr>
              <a:t>        return this;</a:t>
            </a:r>
          </a:p>
          <a:p>
            <a:pPr marL="0" indent="0">
              <a:buNone/>
            </a:pPr>
            <a:r>
              <a:rPr lang="en-US" sz="1600" dirty="0">
                <a:solidFill>
                  <a:srgbClr val="0070C0"/>
                </a:solidFill>
              </a:rPr>
              <a:t>    }</a:t>
            </a:r>
          </a:p>
          <a:p>
            <a:pPr marL="0" indent="0">
              <a:buNone/>
            </a:pPr>
            <a:r>
              <a:rPr lang="en-US" sz="1600" dirty="0">
                <a:solidFill>
                  <a:srgbClr val="0070C0"/>
                </a:solidFill>
              </a:rPr>
              <a:t>}</a:t>
            </a:r>
          </a:p>
          <a:p>
            <a:pPr marL="0" indent="0">
              <a:buNone/>
            </a:pPr>
            <a:endParaRPr lang="en-US" sz="1800" dirty="0"/>
          </a:p>
          <a:p>
            <a:r>
              <a:rPr lang="en-US" sz="1800" dirty="0"/>
              <a:t>This is a typical POJO class in Java, but we’re interested in finding if this provides referential </a:t>
            </a:r>
            <a:r>
              <a:rPr lang="en-US" dirty="0"/>
              <a:t>transparency.</a:t>
            </a:r>
          </a:p>
        </p:txBody>
      </p:sp>
    </p:spTree>
    <p:extLst>
      <p:ext uri="{BB962C8B-B14F-4D97-AF65-F5344CB8AC3E}">
        <p14:creationId xmlns:p14="http://schemas.microsoft.com/office/powerpoint/2010/main" val="413909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800" dirty="0"/>
              <a:t>Fundamental Principles and Concepts:</a:t>
            </a:r>
            <a:br>
              <a:rPr lang="en-US" sz="1800" dirty="0"/>
            </a:br>
            <a:r>
              <a:rPr lang="en-US" dirty="0"/>
              <a:t>Referential Transparency			(3/4)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228600" y="1098321"/>
            <a:ext cx="8610600" cy="3456385"/>
          </a:xfrm>
        </p:spPr>
        <p:txBody>
          <a:bodyPr/>
          <a:lstStyle/>
          <a:p>
            <a:r>
              <a:rPr lang="en-US" dirty="0"/>
              <a:t>Let’s observe the following statements:</a:t>
            </a:r>
          </a:p>
          <a:p>
            <a:pPr marL="0" indent="0">
              <a:buNone/>
            </a:pPr>
            <a:endParaRPr lang="en-US" dirty="0"/>
          </a:p>
          <a:p>
            <a:pPr marL="0" indent="0">
              <a:buNone/>
            </a:pPr>
            <a:r>
              <a:rPr lang="en-US" sz="1800" dirty="0">
                <a:solidFill>
                  <a:srgbClr val="0070C0"/>
                </a:solidFill>
              </a:rPr>
              <a:t>	String data = new </a:t>
            </a:r>
            <a:r>
              <a:rPr lang="en-US" sz="1800" dirty="0" err="1">
                <a:solidFill>
                  <a:srgbClr val="0070C0"/>
                </a:solidFill>
              </a:rPr>
              <a:t>SimpleData</a:t>
            </a:r>
            <a:r>
              <a:rPr lang="en-US" sz="1800" dirty="0">
                <a:solidFill>
                  <a:srgbClr val="0070C0"/>
                </a:solidFill>
              </a:rPr>
              <a:t>().</a:t>
            </a:r>
            <a:r>
              <a:rPr lang="en-US" sz="1800" dirty="0" err="1">
                <a:solidFill>
                  <a:srgbClr val="0070C0"/>
                </a:solidFill>
              </a:rPr>
              <a:t>setData</a:t>
            </a:r>
            <a:r>
              <a:rPr lang="en-US" sz="1800" dirty="0">
                <a:solidFill>
                  <a:srgbClr val="0070C0"/>
                </a:solidFill>
              </a:rPr>
              <a:t>("</a:t>
            </a:r>
            <a:r>
              <a:rPr lang="en-US" sz="1800" dirty="0" err="1">
                <a:solidFill>
                  <a:srgbClr val="0070C0"/>
                </a:solidFill>
              </a:rPr>
              <a:t>Baeldung</a:t>
            </a:r>
            <a:r>
              <a:rPr lang="en-US" sz="1800" dirty="0">
                <a:solidFill>
                  <a:srgbClr val="0070C0"/>
                </a:solidFill>
              </a:rPr>
              <a:t>").</a:t>
            </a:r>
            <a:r>
              <a:rPr lang="en-US" sz="1800" dirty="0" err="1">
                <a:solidFill>
                  <a:srgbClr val="0070C0"/>
                </a:solidFill>
              </a:rPr>
              <a:t>getData</a:t>
            </a:r>
            <a:r>
              <a:rPr lang="en-US" sz="1800" dirty="0">
                <a:solidFill>
                  <a:srgbClr val="0070C0"/>
                </a:solidFill>
              </a:rPr>
              <a:t>();</a:t>
            </a:r>
          </a:p>
          <a:p>
            <a:pPr marL="0" indent="0">
              <a:buNone/>
            </a:pPr>
            <a:r>
              <a:rPr lang="en-US" sz="1800" dirty="0">
                <a:solidFill>
                  <a:srgbClr val="0070C0"/>
                </a:solidFill>
              </a:rPr>
              <a:t>	logger.log(Level.INFO, new </a:t>
            </a:r>
            <a:r>
              <a:rPr lang="en-US" sz="1800" dirty="0" err="1">
                <a:solidFill>
                  <a:srgbClr val="0070C0"/>
                </a:solidFill>
              </a:rPr>
              <a:t>SimpleData</a:t>
            </a:r>
            <a:r>
              <a:rPr lang="en-US" sz="1800" dirty="0">
                <a:solidFill>
                  <a:srgbClr val="0070C0"/>
                </a:solidFill>
              </a:rPr>
              <a:t>().</a:t>
            </a:r>
            <a:r>
              <a:rPr lang="en-US" sz="1800" dirty="0" err="1">
                <a:solidFill>
                  <a:srgbClr val="0070C0"/>
                </a:solidFill>
              </a:rPr>
              <a:t>setData</a:t>
            </a:r>
            <a:r>
              <a:rPr lang="en-US" sz="1800" dirty="0">
                <a:solidFill>
                  <a:srgbClr val="0070C0"/>
                </a:solidFill>
              </a:rPr>
              <a:t>("</a:t>
            </a:r>
            <a:r>
              <a:rPr lang="en-US" sz="1800" dirty="0" err="1">
                <a:solidFill>
                  <a:srgbClr val="0070C0"/>
                </a:solidFill>
              </a:rPr>
              <a:t>Baeldung</a:t>
            </a:r>
            <a:r>
              <a:rPr lang="en-US" sz="1800" dirty="0">
                <a:solidFill>
                  <a:srgbClr val="0070C0"/>
                </a:solidFill>
              </a:rPr>
              <a:t>").</a:t>
            </a:r>
            <a:r>
              <a:rPr lang="en-US" sz="1800" dirty="0" err="1">
                <a:solidFill>
                  <a:srgbClr val="0070C0"/>
                </a:solidFill>
              </a:rPr>
              <a:t>getData</a:t>
            </a:r>
            <a:r>
              <a:rPr lang="en-US" sz="1800" dirty="0">
                <a:solidFill>
                  <a:srgbClr val="0070C0"/>
                </a:solidFill>
              </a:rPr>
              <a:t>());</a:t>
            </a:r>
          </a:p>
          <a:p>
            <a:pPr marL="0" indent="0">
              <a:buNone/>
            </a:pPr>
            <a:r>
              <a:rPr lang="en-US" sz="1800" dirty="0">
                <a:solidFill>
                  <a:srgbClr val="0070C0"/>
                </a:solidFill>
              </a:rPr>
              <a:t>	logger.log(Level.INFO, data);</a:t>
            </a:r>
          </a:p>
          <a:p>
            <a:pPr marL="0" indent="0">
              <a:buNone/>
            </a:pPr>
            <a:r>
              <a:rPr lang="en-US" sz="1800" dirty="0">
                <a:solidFill>
                  <a:srgbClr val="0070C0"/>
                </a:solidFill>
              </a:rPr>
              <a:t>	logger.log(Level.INFO, "</a:t>
            </a:r>
            <a:r>
              <a:rPr lang="en-US" sz="1800" dirty="0" err="1">
                <a:solidFill>
                  <a:srgbClr val="0070C0"/>
                </a:solidFill>
              </a:rPr>
              <a:t>Baeldung</a:t>
            </a:r>
            <a:r>
              <a:rPr lang="en-US" sz="1800" dirty="0">
                <a:solidFill>
                  <a:srgbClr val="0070C0"/>
                </a:solidFill>
              </a:rPr>
              <a:t>");</a:t>
            </a:r>
          </a:p>
          <a:p>
            <a:endParaRPr lang="en-US" dirty="0"/>
          </a:p>
        </p:txBody>
      </p:sp>
    </p:spTree>
    <p:extLst>
      <p:ext uri="{BB962C8B-B14F-4D97-AF65-F5344CB8AC3E}">
        <p14:creationId xmlns:p14="http://schemas.microsoft.com/office/powerpoint/2010/main" val="4125841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sz="1600" dirty="0"/>
              <a:t>Fundamental Principles and Concepts:</a:t>
            </a:r>
            <a:br>
              <a:rPr lang="en-US" sz="1600" dirty="0"/>
            </a:br>
            <a:r>
              <a:rPr lang="en-US" dirty="0"/>
              <a:t>Referential Transparency			(4/4)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434975" y="1098321"/>
            <a:ext cx="8404225" cy="3456385"/>
          </a:xfrm>
        </p:spPr>
        <p:txBody>
          <a:bodyPr/>
          <a:lstStyle/>
          <a:p>
            <a:r>
              <a:rPr lang="en-US" sz="1800" dirty="0"/>
              <a:t>The following is the analysis of the code in the previous slide.</a:t>
            </a:r>
          </a:p>
          <a:p>
            <a:r>
              <a:rPr lang="en-US" sz="1800" dirty="0"/>
              <a:t>The three calls to </a:t>
            </a:r>
            <a:r>
              <a:rPr lang="en-US" sz="1800" i="1" dirty="0"/>
              <a:t>logger</a:t>
            </a:r>
            <a:r>
              <a:rPr lang="en-US" sz="1800" dirty="0"/>
              <a:t> are semantically equivalent but not referentially transparent.</a:t>
            </a:r>
          </a:p>
          <a:p>
            <a:r>
              <a:rPr lang="en-US" sz="1800" dirty="0"/>
              <a:t>The first call is not referentially transparent since it produces a side effect. If we replace this call with its value as in the third call, we’ll miss the logs.</a:t>
            </a:r>
          </a:p>
          <a:p>
            <a:r>
              <a:rPr lang="en-US" sz="1800" dirty="0"/>
              <a:t>The second call is also not referentially transparent since </a:t>
            </a:r>
            <a:r>
              <a:rPr lang="en-US" sz="1800" i="1" dirty="0" err="1"/>
              <a:t>SimpleData</a:t>
            </a:r>
            <a:r>
              <a:rPr lang="en-US" sz="1800" dirty="0"/>
              <a:t> is mutable. A call to </a:t>
            </a:r>
            <a:r>
              <a:rPr lang="en-US" sz="1800" i="1" dirty="0" err="1"/>
              <a:t>data.setData</a:t>
            </a:r>
            <a:r>
              <a:rPr lang="en-US" sz="1800" i="1" dirty="0"/>
              <a:t> </a:t>
            </a:r>
            <a:r>
              <a:rPr lang="en-US" sz="1800" dirty="0"/>
              <a:t>anywhere in the program would make it difficult for it to be replaced with its value.</a:t>
            </a:r>
          </a:p>
          <a:p>
            <a:r>
              <a:rPr lang="en-US" sz="1800" dirty="0"/>
              <a:t>So, </a:t>
            </a:r>
            <a:r>
              <a:rPr lang="en-US" sz="1800" b="1" i="1" dirty="0"/>
              <a:t>for referential transparency, we need our functions to be pure and immutable</a:t>
            </a:r>
            <a:r>
              <a:rPr lang="en-US" sz="1800" dirty="0"/>
              <a:t>. These are the two preconditions we discussed earlier.</a:t>
            </a:r>
          </a:p>
          <a:p>
            <a:r>
              <a:rPr lang="en-US" sz="1800" dirty="0"/>
              <a:t>As an interesting outcome of referential transparency, we produce context-free code. In other words, we can run them in any order and context, which leads to different optimization </a:t>
            </a:r>
            <a:r>
              <a:rPr lang="en-US" sz="1800" dirty="0" err="1"/>
              <a:t>possibilities.optimization</a:t>
            </a:r>
            <a:r>
              <a:rPr lang="en-US" sz="1800" dirty="0"/>
              <a:t> possibilities.</a:t>
            </a:r>
          </a:p>
        </p:txBody>
      </p:sp>
    </p:spTree>
    <p:extLst>
      <p:ext uri="{BB962C8B-B14F-4D97-AF65-F5344CB8AC3E}">
        <p14:creationId xmlns:p14="http://schemas.microsoft.com/office/powerpoint/2010/main" val="153855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p:txBody>
          <a:bodyPr/>
          <a:lstStyle/>
          <a:p>
            <a:r>
              <a:rPr lang="en-US" dirty="0"/>
              <a:t>Functional Programming Techniques</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685800" y="1276350"/>
            <a:ext cx="7924798" cy="3125956"/>
          </a:xfrm>
        </p:spPr>
        <p:txBody>
          <a:bodyPr/>
          <a:lstStyle/>
          <a:p>
            <a:r>
              <a:rPr lang="en-US" dirty="0"/>
              <a:t>The functional programming principles that we discussed earlier enable us to use several techniques to benefit from functional programming.</a:t>
            </a:r>
          </a:p>
          <a:p>
            <a:r>
              <a:rPr lang="en-US" dirty="0"/>
              <a:t>In this section, we’ll cover some of these popular techniques and understand how we can implement them in Java.</a:t>
            </a:r>
          </a:p>
          <a:p>
            <a:endParaRPr lang="en-US" dirty="0"/>
          </a:p>
        </p:txBody>
      </p:sp>
    </p:spTree>
    <p:extLst>
      <p:ext uri="{BB962C8B-B14F-4D97-AF65-F5344CB8AC3E}">
        <p14:creationId xmlns:p14="http://schemas.microsoft.com/office/powerpoint/2010/main" val="132241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447800" y="285750"/>
            <a:ext cx="7543799" cy="490538"/>
          </a:xfrm>
        </p:spPr>
        <p:txBody>
          <a:bodyPr/>
          <a:lstStyle/>
          <a:p>
            <a:r>
              <a:rPr lang="en-US" sz="1800" dirty="0"/>
              <a:t>Functional Programming Techniques:</a:t>
            </a:r>
            <a:br>
              <a:rPr lang="en-US" sz="1800" dirty="0"/>
            </a:br>
            <a:r>
              <a:rPr lang="en-US" dirty="0"/>
              <a:t>Function Composition				(1/3)</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304800" y="776288"/>
            <a:ext cx="8458200" cy="3456385"/>
          </a:xfrm>
        </p:spPr>
        <p:txBody>
          <a:bodyPr/>
          <a:lstStyle/>
          <a:p>
            <a:r>
              <a:rPr lang="en-US" sz="1800" dirty="0"/>
              <a:t>Function composition </a:t>
            </a:r>
            <a:r>
              <a:rPr lang="en-US" sz="1800" b="1" i="1" dirty="0"/>
              <a:t>refers to composing complex functions by combining simpler functions</a:t>
            </a:r>
            <a:r>
              <a:rPr lang="en-US" sz="1800" dirty="0"/>
              <a:t>.</a:t>
            </a:r>
          </a:p>
          <a:p>
            <a:r>
              <a:rPr lang="en-US" sz="1800" dirty="0"/>
              <a:t>This is primarily achieved in Java using functional interfaces, which are target types for lambda expressions and method references.</a:t>
            </a:r>
          </a:p>
          <a:p>
            <a:r>
              <a:rPr lang="en-US" sz="1800" dirty="0"/>
              <a:t>Typically, </a:t>
            </a:r>
            <a:r>
              <a:rPr lang="en-US" sz="1800" b="1" i="1" dirty="0"/>
              <a:t>any interface with a single abstract method can serve as a functional interface</a:t>
            </a:r>
            <a:r>
              <a:rPr lang="en-US" sz="1800" dirty="0"/>
              <a:t>. So, we can define a functional interface quite easily.</a:t>
            </a:r>
          </a:p>
          <a:p>
            <a:r>
              <a:rPr lang="en-US" sz="1800" dirty="0"/>
              <a:t>However, Java 8 provides us many functional interfaces by default for different use cases under the package </a:t>
            </a:r>
            <a:r>
              <a:rPr lang="en-US" sz="1800" i="1" dirty="0" err="1"/>
              <a:t>java.util.function</a:t>
            </a:r>
            <a:r>
              <a:rPr lang="en-US" sz="1800" dirty="0"/>
              <a:t>.</a:t>
            </a:r>
          </a:p>
          <a:p>
            <a:r>
              <a:rPr lang="en-US" sz="1800" dirty="0"/>
              <a:t>Many of these functional interfaces provide support for function composition in terms of </a:t>
            </a:r>
            <a:r>
              <a:rPr lang="en-US" sz="1800" i="1" dirty="0"/>
              <a:t>default</a:t>
            </a:r>
            <a:r>
              <a:rPr lang="en-US" sz="1800" dirty="0"/>
              <a:t> and </a:t>
            </a:r>
            <a:r>
              <a:rPr lang="en-US" sz="1800" i="1" dirty="0"/>
              <a:t>static methods</a:t>
            </a:r>
            <a:r>
              <a:rPr lang="en-US" sz="1800" dirty="0"/>
              <a:t>. Let’s pick the Function interface to understand this better.</a:t>
            </a:r>
          </a:p>
          <a:p>
            <a:r>
              <a:rPr lang="en-US" sz="1800" dirty="0"/>
              <a:t>Function is a simple and generic functional interface that accepts one argument and produces a result.</a:t>
            </a:r>
          </a:p>
          <a:p>
            <a:r>
              <a:rPr lang="en-US" sz="1800" dirty="0"/>
              <a:t>It also provides two default methods, compose and </a:t>
            </a:r>
            <a:r>
              <a:rPr lang="en-US" sz="1800" i="1" dirty="0" err="1"/>
              <a:t>andThen</a:t>
            </a:r>
            <a:r>
              <a:rPr lang="en-US" sz="1800" dirty="0"/>
              <a:t>, which will help us in function composition as shown in the code in the next slide.</a:t>
            </a:r>
          </a:p>
        </p:txBody>
      </p:sp>
    </p:spTree>
    <p:extLst>
      <p:ext uri="{BB962C8B-B14F-4D97-AF65-F5344CB8AC3E}">
        <p14:creationId xmlns:p14="http://schemas.microsoft.com/office/powerpoint/2010/main" val="422689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447800" y="285750"/>
            <a:ext cx="7543799" cy="490538"/>
          </a:xfrm>
        </p:spPr>
        <p:txBody>
          <a:bodyPr/>
          <a:lstStyle/>
          <a:p>
            <a:r>
              <a:rPr lang="en-US" sz="1800" dirty="0"/>
              <a:t>Functional Programming Techniques:</a:t>
            </a:r>
            <a:br>
              <a:rPr lang="en-US" sz="1800" dirty="0"/>
            </a:br>
            <a:r>
              <a:rPr lang="en-US" dirty="0"/>
              <a:t>Function Composition				(2/3)</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838200" y="1352550"/>
            <a:ext cx="7086600" cy="2895600"/>
          </a:xfrm>
        </p:spPr>
        <p:txBody>
          <a:bodyPr/>
          <a:lstStyle/>
          <a:p>
            <a:pPr marL="0" indent="0">
              <a:buNone/>
            </a:pPr>
            <a:r>
              <a:rPr lang="en-US" sz="1800" dirty="0">
                <a:solidFill>
                  <a:srgbClr val="0070C0"/>
                </a:solidFill>
              </a:rPr>
              <a:t>Function&lt;Double, Double&gt; log = (value) -&gt; Math.log(value);</a:t>
            </a:r>
          </a:p>
          <a:p>
            <a:pPr marL="0" indent="0">
              <a:buNone/>
            </a:pPr>
            <a:r>
              <a:rPr lang="en-US" sz="1800" dirty="0">
                <a:solidFill>
                  <a:srgbClr val="0070C0"/>
                </a:solidFill>
              </a:rPr>
              <a:t>Function&lt;Double, Double&gt; sqrt = (value) -&gt; </a:t>
            </a:r>
            <a:r>
              <a:rPr lang="en-US" sz="1800" dirty="0" err="1">
                <a:solidFill>
                  <a:srgbClr val="0070C0"/>
                </a:solidFill>
              </a:rPr>
              <a:t>Math.sqrt</a:t>
            </a:r>
            <a:r>
              <a:rPr lang="en-US" sz="1800" dirty="0">
                <a:solidFill>
                  <a:srgbClr val="0070C0"/>
                </a:solidFill>
              </a:rPr>
              <a:t>(value);</a:t>
            </a:r>
          </a:p>
          <a:p>
            <a:pPr marL="0" indent="0">
              <a:buNone/>
            </a:pPr>
            <a:r>
              <a:rPr lang="en-US" sz="1800" dirty="0">
                <a:solidFill>
                  <a:srgbClr val="0070C0"/>
                </a:solidFill>
              </a:rPr>
              <a:t>Function&lt;Double, Double&gt; </a:t>
            </a:r>
            <a:r>
              <a:rPr lang="en-US" sz="1800" dirty="0" err="1">
                <a:solidFill>
                  <a:srgbClr val="0070C0"/>
                </a:solidFill>
              </a:rPr>
              <a:t>logThenSqrt</a:t>
            </a:r>
            <a:r>
              <a:rPr lang="en-US" sz="1800" dirty="0">
                <a:solidFill>
                  <a:srgbClr val="0070C0"/>
                </a:solidFill>
              </a:rPr>
              <a:t> = </a:t>
            </a:r>
            <a:r>
              <a:rPr lang="en-US" sz="1800" dirty="0" err="1">
                <a:solidFill>
                  <a:srgbClr val="0070C0"/>
                </a:solidFill>
              </a:rPr>
              <a:t>sqrt.compose</a:t>
            </a:r>
            <a:r>
              <a:rPr lang="en-US" sz="1800" dirty="0">
                <a:solidFill>
                  <a:srgbClr val="0070C0"/>
                </a:solidFill>
              </a:rPr>
              <a:t>(log);</a:t>
            </a:r>
          </a:p>
          <a:p>
            <a:pPr marL="0" indent="0">
              <a:buNone/>
            </a:pPr>
            <a:r>
              <a:rPr lang="en-US" sz="1800" dirty="0">
                <a:solidFill>
                  <a:srgbClr val="0070C0"/>
                </a:solidFill>
              </a:rPr>
              <a:t>logger.log(Level.INFO, </a:t>
            </a:r>
            <a:r>
              <a:rPr lang="en-US" sz="1800" dirty="0" err="1">
                <a:solidFill>
                  <a:srgbClr val="0070C0"/>
                </a:solidFill>
              </a:rPr>
              <a:t>String.valueOf</a:t>
            </a:r>
            <a:r>
              <a:rPr lang="en-US" sz="1800" dirty="0">
                <a:solidFill>
                  <a:srgbClr val="0070C0"/>
                </a:solidFill>
              </a:rPr>
              <a:t>(</a:t>
            </a:r>
            <a:r>
              <a:rPr lang="en-US" sz="1800" dirty="0" err="1">
                <a:solidFill>
                  <a:srgbClr val="0070C0"/>
                </a:solidFill>
              </a:rPr>
              <a:t>logThenSqrt.apply</a:t>
            </a:r>
            <a:r>
              <a:rPr lang="en-US" sz="1800" dirty="0">
                <a:solidFill>
                  <a:srgbClr val="0070C0"/>
                </a:solidFill>
              </a:rPr>
              <a:t>(3.14)));</a:t>
            </a:r>
          </a:p>
          <a:p>
            <a:pPr marL="0" indent="0">
              <a:buNone/>
            </a:pPr>
            <a:r>
              <a:rPr lang="en-US" sz="1800" dirty="0">
                <a:solidFill>
                  <a:srgbClr val="0070C0"/>
                </a:solidFill>
              </a:rPr>
              <a:t>// Output: 1.06</a:t>
            </a:r>
          </a:p>
          <a:p>
            <a:pPr marL="0" indent="0">
              <a:buNone/>
            </a:pPr>
            <a:r>
              <a:rPr lang="en-US" sz="1800" dirty="0">
                <a:solidFill>
                  <a:srgbClr val="0070C0"/>
                </a:solidFill>
              </a:rPr>
              <a:t>Function&lt;Double, Double&gt; </a:t>
            </a:r>
            <a:r>
              <a:rPr lang="en-US" sz="1800" dirty="0" err="1">
                <a:solidFill>
                  <a:srgbClr val="0070C0"/>
                </a:solidFill>
              </a:rPr>
              <a:t>sqrtThenLog</a:t>
            </a:r>
            <a:r>
              <a:rPr lang="en-US" sz="1800" dirty="0">
                <a:solidFill>
                  <a:srgbClr val="0070C0"/>
                </a:solidFill>
              </a:rPr>
              <a:t> = </a:t>
            </a:r>
            <a:r>
              <a:rPr lang="en-US" sz="1800" dirty="0" err="1">
                <a:solidFill>
                  <a:srgbClr val="0070C0"/>
                </a:solidFill>
              </a:rPr>
              <a:t>sqrt.andThen</a:t>
            </a:r>
            <a:r>
              <a:rPr lang="en-US" sz="1800" dirty="0">
                <a:solidFill>
                  <a:srgbClr val="0070C0"/>
                </a:solidFill>
              </a:rPr>
              <a:t>(log);</a:t>
            </a:r>
          </a:p>
          <a:p>
            <a:pPr marL="0" indent="0">
              <a:buNone/>
            </a:pPr>
            <a:r>
              <a:rPr lang="en-US" sz="1800" dirty="0">
                <a:solidFill>
                  <a:srgbClr val="0070C0"/>
                </a:solidFill>
              </a:rPr>
              <a:t>logger.log(Level.INFO, </a:t>
            </a:r>
            <a:r>
              <a:rPr lang="en-US" sz="1800" dirty="0" err="1">
                <a:solidFill>
                  <a:srgbClr val="0070C0"/>
                </a:solidFill>
              </a:rPr>
              <a:t>String.valueOf</a:t>
            </a:r>
            <a:r>
              <a:rPr lang="en-US" sz="1800" dirty="0">
                <a:solidFill>
                  <a:srgbClr val="0070C0"/>
                </a:solidFill>
              </a:rPr>
              <a:t>(</a:t>
            </a:r>
            <a:r>
              <a:rPr lang="en-US" sz="1800" dirty="0" err="1">
                <a:solidFill>
                  <a:srgbClr val="0070C0"/>
                </a:solidFill>
              </a:rPr>
              <a:t>sqrtThenLog.apply</a:t>
            </a:r>
            <a:r>
              <a:rPr lang="en-US" sz="1800" dirty="0">
                <a:solidFill>
                  <a:srgbClr val="0070C0"/>
                </a:solidFill>
              </a:rPr>
              <a:t>(3.14)));</a:t>
            </a:r>
          </a:p>
          <a:p>
            <a:pPr marL="0" indent="0">
              <a:buNone/>
            </a:pPr>
            <a:r>
              <a:rPr lang="en-US" sz="1800" dirty="0">
                <a:solidFill>
                  <a:srgbClr val="0070C0"/>
                </a:solidFill>
              </a:rPr>
              <a:t>// Output: 0.57</a:t>
            </a:r>
          </a:p>
        </p:txBody>
      </p:sp>
    </p:spTree>
    <p:extLst>
      <p:ext uri="{BB962C8B-B14F-4D97-AF65-F5344CB8AC3E}">
        <p14:creationId xmlns:p14="http://schemas.microsoft.com/office/powerpoint/2010/main" val="1683610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447800" y="285750"/>
            <a:ext cx="7543799" cy="490538"/>
          </a:xfrm>
        </p:spPr>
        <p:txBody>
          <a:bodyPr/>
          <a:lstStyle/>
          <a:p>
            <a:r>
              <a:rPr lang="en-US" sz="1800" dirty="0"/>
              <a:t>Functional Programming Techniques:</a:t>
            </a:r>
            <a:br>
              <a:rPr lang="en-US" sz="1800" dirty="0"/>
            </a:br>
            <a:r>
              <a:rPr lang="en-US" dirty="0"/>
              <a:t>Function Composition				(3/3)</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533400" y="1200151"/>
            <a:ext cx="7924800" cy="2819400"/>
          </a:xfrm>
        </p:spPr>
        <p:txBody>
          <a:bodyPr/>
          <a:lstStyle/>
          <a:p>
            <a:r>
              <a:rPr lang="en-US" sz="1800" dirty="0"/>
              <a:t>Both these methods allow us to compose multiple functions into a single function but offer different semantics. While compose applies the function passed in the argument first and then the function on which it’s invoked, </a:t>
            </a:r>
            <a:r>
              <a:rPr lang="en-US" sz="1800" i="1" dirty="0" err="1"/>
              <a:t>andThen</a:t>
            </a:r>
            <a:r>
              <a:rPr lang="en-US" sz="1800" dirty="0"/>
              <a:t> does the same in reverse.</a:t>
            </a:r>
          </a:p>
          <a:p>
            <a:r>
              <a:rPr lang="en-US" sz="1800" dirty="0"/>
              <a:t>Several other functional interfaces have </a:t>
            </a:r>
            <a:r>
              <a:rPr lang="en-US" sz="1800" b="1" i="1" dirty="0"/>
              <a:t>interesting methods to use in function composition</a:t>
            </a:r>
            <a:r>
              <a:rPr lang="en-US" sz="1800" dirty="0"/>
              <a:t>, such as the default methods and, or and </a:t>
            </a:r>
            <a:r>
              <a:rPr lang="en-US" sz="1800" i="1" dirty="0"/>
              <a:t>negate</a:t>
            </a:r>
            <a:r>
              <a:rPr lang="en-US" sz="1800" dirty="0"/>
              <a:t> in the </a:t>
            </a:r>
            <a:r>
              <a:rPr lang="en-US" sz="1800" i="1" dirty="0"/>
              <a:t>Predicate</a:t>
            </a:r>
            <a:r>
              <a:rPr lang="en-US" sz="1800" dirty="0"/>
              <a:t> interface. While these functional interfaces accept a single argument, there are two-arity specializations, such as </a:t>
            </a:r>
            <a:r>
              <a:rPr lang="en-US" sz="1800" i="1" dirty="0" err="1"/>
              <a:t>BiFunction</a:t>
            </a:r>
            <a:r>
              <a:rPr lang="en-US" sz="1800" dirty="0"/>
              <a:t> and </a:t>
            </a:r>
            <a:r>
              <a:rPr lang="en-US" sz="1800" i="1" dirty="0" err="1"/>
              <a:t>BiPredicate</a:t>
            </a:r>
            <a:r>
              <a:rPr lang="en-US" sz="1800" dirty="0"/>
              <a:t>.</a:t>
            </a:r>
          </a:p>
        </p:txBody>
      </p:sp>
    </p:spTree>
    <p:extLst>
      <p:ext uri="{BB962C8B-B14F-4D97-AF65-F5344CB8AC3E}">
        <p14:creationId xmlns:p14="http://schemas.microsoft.com/office/powerpoint/2010/main" val="24329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68B6-8311-7C8B-BAEF-A8BBCA457F45}"/>
              </a:ext>
            </a:extLst>
          </p:cNvPr>
          <p:cNvSpPr>
            <a:spLocks noGrp="1"/>
          </p:cNvSpPr>
          <p:nvPr>
            <p:ph type="title"/>
          </p:nvPr>
        </p:nvSpPr>
        <p:spPr/>
        <p:txBody>
          <a:bodyPr/>
          <a:lstStyle/>
          <a:p>
            <a:r>
              <a:rPr lang="en-US" dirty="0"/>
              <a:t>What is Functional Programming?</a:t>
            </a:r>
          </a:p>
        </p:txBody>
      </p:sp>
      <p:sp>
        <p:nvSpPr>
          <p:cNvPr id="3" name="Content Placeholder 2">
            <a:extLst>
              <a:ext uri="{FF2B5EF4-FFF2-40B4-BE49-F238E27FC236}">
                <a16:creationId xmlns:a16="http://schemas.microsoft.com/office/drawing/2014/main" id="{EB18B4D6-6C2F-13C2-A6FB-A9B1D021100E}"/>
              </a:ext>
            </a:extLst>
          </p:cNvPr>
          <p:cNvSpPr>
            <a:spLocks noGrp="1"/>
          </p:cNvSpPr>
          <p:nvPr>
            <p:ph idx="1"/>
          </p:nvPr>
        </p:nvSpPr>
        <p:spPr/>
        <p:txBody>
          <a:bodyPr/>
          <a:lstStyle/>
          <a:p>
            <a:r>
              <a:rPr lang="en-US" dirty="0"/>
              <a:t>Functional programming is a declarative style of programming rather than imperative. </a:t>
            </a:r>
          </a:p>
          <a:p>
            <a:r>
              <a:rPr lang="en-US" dirty="0"/>
              <a:t>The basic objective of this style of programming is to make code more concise, less complex, more predictable, and easier to test compared to the legacy style of coding. </a:t>
            </a:r>
          </a:p>
          <a:p>
            <a:r>
              <a:rPr lang="en-US" dirty="0"/>
              <a:t>Functional programming deals with certain key concepts such as pure function, immutable state, assignment-less programming etc. </a:t>
            </a:r>
          </a:p>
        </p:txBody>
      </p:sp>
    </p:spTree>
    <p:extLst>
      <p:ext uri="{BB962C8B-B14F-4D97-AF65-F5344CB8AC3E}">
        <p14:creationId xmlns:p14="http://schemas.microsoft.com/office/powerpoint/2010/main" val="1559323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97773" cy="490538"/>
          </a:xfrm>
        </p:spPr>
        <p:txBody>
          <a:bodyPr/>
          <a:lstStyle/>
          <a:p>
            <a:r>
              <a:rPr lang="en-US" sz="1800" dirty="0"/>
              <a:t>Functional Programming Techniques:</a:t>
            </a:r>
            <a:br>
              <a:rPr lang="en-US" sz="1800" dirty="0"/>
            </a:br>
            <a:r>
              <a:rPr lang="en-US" dirty="0"/>
              <a:t>Monads						(1/3)</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446088" y="1200150"/>
            <a:ext cx="8251823" cy="3151585"/>
          </a:xfrm>
        </p:spPr>
        <p:txBody>
          <a:bodyPr/>
          <a:lstStyle/>
          <a:p>
            <a:r>
              <a:rPr lang="en-US" sz="1800" dirty="0"/>
              <a:t>Many of the functional programming concepts derive from </a:t>
            </a:r>
            <a:r>
              <a:rPr lang="en-US" sz="1800" b="1" i="1" dirty="0"/>
              <a:t>Category Theory</a:t>
            </a:r>
            <a:r>
              <a:rPr lang="en-US" sz="1800" dirty="0"/>
              <a:t>, which is </a:t>
            </a:r>
            <a:r>
              <a:rPr lang="en-US" sz="1800" b="1" i="1" dirty="0"/>
              <a:t>a general theory of functions in mathematics</a:t>
            </a:r>
            <a:r>
              <a:rPr lang="en-US" sz="1800" dirty="0"/>
              <a:t>. It presents several concepts of categories such as functors and natural transformations.</a:t>
            </a:r>
          </a:p>
          <a:p>
            <a:r>
              <a:rPr lang="en-US" sz="1800" dirty="0"/>
              <a:t>For us, it’s only important to know that this is the basis of using monads in functional programming.</a:t>
            </a:r>
          </a:p>
          <a:p>
            <a:r>
              <a:rPr lang="en-US" sz="1800" dirty="0"/>
              <a:t>Formally, a monad is an abstraction that allows structuring programs generically. So, </a:t>
            </a:r>
            <a:r>
              <a:rPr lang="en-US" sz="1800" b="1" i="1" dirty="0"/>
              <a:t>a monad allows us to wrap a value, apply a set of transformations, and get the value back with all transformations applied</a:t>
            </a:r>
            <a:r>
              <a:rPr lang="en-US" sz="1800" dirty="0"/>
              <a:t>.</a:t>
            </a:r>
          </a:p>
        </p:txBody>
      </p:sp>
    </p:spTree>
    <p:extLst>
      <p:ext uri="{BB962C8B-B14F-4D97-AF65-F5344CB8AC3E}">
        <p14:creationId xmlns:p14="http://schemas.microsoft.com/office/powerpoint/2010/main" val="225316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97773" cy="490538"/>
          </a:xfrm>
        </p:spPr>
        <p:txBody>
          <a:bodyPr/>
          <a:lstStyle/>
          <a:p>
            <a:r>
              <a:rPr lang="en-US" sz="1800" dirty="0"/>
              <a:t>Functional Programming Techniques:</a:t>
            </a:r>
            <a:br>
              <a:rPr lang="en-US" sz="1800" dirty="0"/>
            </a:br>
            <a:r>
              <a:rPr lang="en-US" dirty="0"/>
              <a:t>Monads						(2/3)</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228600" y="895350"/>
            <a:ext cx="8763000" cy="3456385"/>
          </a:xfrm>
        </p:spPr>
        <p:txBody>
          <a:bodyPr/>
          <a:lstStyle/>
          <a:p>
            <a:r>
              <a:rPr lang="en-US" sz="1800" dirty="0"/>
              <a:t>Of course, there are three laws that any monad needs to follow</a:t>
            </a:r>
          </a:p>
          <a:p>
            <a:pPr lvl="1"/>
            <a:r>
              <a:rPr lang="en-US" sz="1800" dirty="0"/>
              <a:t>left identity, </a:t>
            </a:r>
          </a:p>
          <a:p>
            <a:pPr lvl="1"/>
            <a:r>
              <a:rPr lang="en-US" sz="1800" dirty="0"/>
              <a:t>right identity and </a:t>
            </a:r>
          </a:p>
          <a:p>
            <a:pPr lvl="1"/>
            <a:r>
              <a:rPr lang="en-US" sz="1800" dirty="0"/>
              <a:t>Associativity</a:t>
            </a:r>
          </a:p>
          <a:p>
            <a:pPr>
              <a:buClr>
                <a:schemeClr val="bg1"/>
              </a:buClr>
            </a:pPr>
            <a:r>
              <a:rPr lang="en-US" sz="1800" dirty="0"/>
              <a:t>but we won’t get into the details here.</a:t>
            </a:r>
          </a:p>
          <a:p>
            <a:endParaRPr lang="en-US" sz="1800" dirty="0"/>
          </a:p>
          <a:p>
            <a:r>
              <a:rPr lang="en-US" sz="1800" dirty="0"/>
              <a:t>In Java, there are a few monads that we use quite often, such as Optional and Stream:</a:t>
            </a:r>
          </a:p>
          <a:p>
            <a:endParaRPr lang="en-US" sz="1800" dirty="0"/>
          </a:p>
          <a:p>
            <a:pPr marL="0" indent="0">
              <a:buNone/>
            </a:pPr>
            <a:r>
              <a:rPr lang="en-US" sz="1800" dirty="0"/>
              <a:t>	</a:t>
            </a:r>
            <a:r>
              <a:rPr lang="en-US" sz="1800" dirty="0" err="1">
                <a:solidFill>
                  <a:srgbClr val="0070C0"/>
                </a:solidFill>
              </a:rPr>
              <a:t>Optional.of</a:t>
            </a:r>
            <a:r>
              <a:rPr lang="en-US" sz="1800" dirty="0">
                <a:solidFill>
                  <a:srgbClr val="0070C0"/>
                </a:solidFill>
              </a:rPr>
              <a:t>(2).</a:t>
            </a:r>
            <a:r>
              <a:rPr lang="en-US" sz="1800" dirty="0" err="1">
                <a:solidFill>
                  <a:srgbClr val="0070C0"/>
                </a:solidFill>
              </a:rPr>
              <a:t>flatMap</a:t>
            </a:r>
            <a:r>
              <a:rPr lang="en-US" sz="1800" dirty="0">
                <a:solidFill>
                  <a:srgbClr val="0070C0"/>
                </a:solidFill>
              </a:rPr>
              <a:t>(f -&gt; </a:t>
            </a:r>
            <a:r>
              <a:rPr lang="en-US" sz="1800" dirty="0" err="1">
                <a:solidFill>
                  <a:srgbClr val="0070C0"/>
                </a:solidFill>
              </a:rPr>
              <a:t>Optional.of</a:t>
            </a:r>
            <a:r>
              <a:rPr lang="en-US" sz="1800" dirty="0">
                <a:solidFill>
                  <a:srgbClr val="0070C0"/>
                </a:solidFill>
              </a:rPr>
              <a:t>(3).</a:t>
            </a:r>
            <a:r>
              <a:rPr lang="en-US" sz="1800" dirty="0" err="1">
                <a:solidFill>
                  <a:srgbClr val="0070C0"/>
                </a:solidFill>
              </a:rPr>
              <a:t>flatMap</a:t>
            </a:r>
            <a:r>
              <a:rPr lang="en-US" sz="1800" dirty="0">
                <a:solidFill>
                  <a:srgbClr val="0070C0"/>
                </a:solidFill>
              </a:rPr>
              <a:t>(s -&gt; </a:t>
            </a:r>
            <a:r>
              <a:rPr lang="en-US" sz="1800" dirty="0" err="1">
                <a:solidFill>
                  <a:srgbClr val="0070C0"/>
                </a:solidFill>
              </a:rPr>
              <a:t>Optional.of</a:t>
            </a:r>
            <a:r>
              <a:rPr lang="en-US" sz="1800" dirty="0">
                <a:solidFill>
                  <a:srgbClr val="0070C0"/>
                </a:solidFill>
              </a:rPr>
              <a:t>(f + s)))</a:t>
            </a:r>
          </a:p>
          <a:p>
            <a:endParaRPr lang="en-US" sz="1800" dirty="0"/>
          </a:p>
          <a:p>
            <a:r>
              <a:rPr lang="en-US" sz="1800" dirty="0"/>
              <a:t>Why do we c</a:t>
            </a:r>
            <a:r>
              <a:rPr lang="en-US" dirty="0"/>
              <a:t>all Optional a monad?</a:t>
            </a:r>
          </a:p>
        </p:txBody>
      </p:sp>
    </p:spTree>
    <p:extLst>
      <p:ext uri="{BB962C8B-B14F-4D97-AF65-F5344CB8AC3E}">
        <p14:creationId xmlns:p14="http://schemas.microsoft.com/office/powerpoint/2010/main" val="315502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97773" cy="490538"/>
          </a:xfrm>
        </p:spPr>
        <p:txBody>
          <a:bodyPr/>
          <a:lstStyle/>
          <a:p>
            <a:r>
              <a:rPr lang="en-US" sz="1800" dirty="0"/>
              <a:t>Functional Programming Techniques:</a:t>
            </a:r>
            <a:br>
              <a:rPr lang="en-US" sz="1800" dirty="0"/>
            </a:br>
            <a:r>
              <a:rPr lang="en-US" dirty="0"/>
              <a:t>Monads						(3/3)</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228600" y="895350"/>
            <a:ext cx="8763000" cy="3456385"/>
          </a:xfrm>
        </p:spPr>
        <p:txBody>
          <a:bodyPr/>
          <a:lstStyle/>
          <a:p>
            <a:r>
              <a:rPr lang="en-US" sz="1800" dirty="0"/>
              <a:t>Here </a:t>
            </a:r>
            <a:r>
              <a:rPr lang="en-US" sz="1800" i="1" dirty="0"/>
              <a:t>Optional</a:t>
            </a:r>
            <a:r>
              <a:rPr lang="en-US" sz="1800" dirty="0"/>
              <a:t> allows us to wrap a value using the method </a:t>
            </a:r>
            <a:r>
              <a:rPr lang="en-US" sz="1800" i="1" dirty="0"/>
              <a:t>of</a:t>
            </a:r>
            <a:r>
              <a:rPr lang="en-US" sz="1800" dirty="0"/>
              <a:t> and apply a series of transformations. We’re applying the transformation of adding another wrapped value using the method </a:t>
            </a:r>
            <a:r>
              <a:rPr lang="en-US" sz="1800" i="1" dirty="0" err="1"/>
              <a:t>flatMap</a:t>
            </a:r>
            <a:r>
              <a:rPr lang="en-US" sz="1800" dirty="0"/>
              <a:t>.</a:t>
            </a:r>
          </a:p>
          <a:p>
            <a:r>
              <a:rPr lang="en-US" sz="1800" dirty="0"/>
              <a:t>We could show that </a:t>
            </a:r>
            <a:r>
              <a:rPr lang="en-US" sz="1800" i="1" dirty="0"/>
              <a:t>Optional</a:t>
            </a:r>
            <a:r>
              <a:rPr lang="en-US" sz="1800" dirty="0"/>
              <a:t> follows the three laws of monads. However, an </a:t>
            </a:r>
            <a:r>
              <a:rPr lang="en-US" sz="1800" i="1" dirty="0"/>
              <a:t>Optional</a:t>
            </a:r>
            <a:r>
              <a:rPr lang="en-US" sz="1800" dirty="0"/>
              <a:t> does break the monad laws under some circumstances. But it should be good enough for us for most practical situations.</a:t>
            </a:r>
          </a:p>
          <a:p>
            <a:r>
              <a:rPr lang="en-US" sz="1800" dirty="0"/>
              <a:t>If we understand monads’ basics, we’ll soon realize that there are many other examples in Java, such as </a:t>
            </a:r>
            <a:r>
              <a:rPr lang="en-US" sz="1800" i="1" dirty="0"/>
              <a:t>Stream</a:t>
            </a:r>
            <a:r>
              <a:rPr lang="en-US" sz="1800" dirty="0"/>
              <a:t> and </a:t>
            </a:r>
            <a:r>
              <a:rPr lang="en-US" sz="1800" i="1" dirty="0" err="1"/>
              <a:t>CompletableFuture</a:t>
            </a:r>
            <a:r>
              <a:rPr lang="en-US" sz="1800" dirty="0"/>
              <a:t>. They help us achieve different objectives, but they all have a standard composition in which context manipulation or transformation is handled.</a:t>
            </a:r>
          </a:p>
          <a:p>
            <a:r>
              <a:rPr lang="en-US" sz="1800" dirty="0"/>
              <a:t>Of course, </a:t>
            </a:r>
            <a:r>
              <a:rPr lang="en-US" sz="1800" b="1" dirty="0"/>
              <a:t>we can define our own monad types in Java to achieve different objectives</a:t>
            </a:r>
            <a:r>
              <a:rPr lang="en-US" sz="1800" dirty="0"/>
              <a:t> such as log monad, report monad or audit monad. For example, the monad is one of the functional programming techniques to handle side effects in functional programming.</a:t>
            </a:r>
          </a:p>
        </p:txBody>
      </p:sp>
    </p:spTree>
    <p:extLst>
      <p:ext uri="{BB962C8B-B14F-4D97-AF65-F5344CB8AC3E}">
        <p14:creationId xmlns:p14="http://schemas.microsoft.com/office/powerpoint/2010/main" val="4227741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445373" cy="490538"/>
          </a:xfrm>
        </p:spPr>
        <p:txBody>
          <a:bodyPr/>
          <a:lstStyle/>
          <a:p>
            <a:r>
              <a:rPr lang="en-US" dirty="0"/>
              <a:t>Currying						(1/4)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609600" y="1047750"/>
            <a:ext cx="7924800" cy="3456385"/>
          </a:xfrm>
        </p:spPr>
        <p:txBody>
          <a:bodyPr/>
          <a:lstStyle/>
          <a:p>
            <a:r>
              <a:rPr lang="en-US" dirty="0"/>
              <a:t>Currying is a mathematical technique of converting a function that takes multiple arguments into a sequence of functions that take a single argument.</a:t>
            </a:r>
          </a:p>
          <a:p>
            <a:r>
              <a:rPr lang="en-US" dirty="0"/>
              <a:t>In functional programming, it gives us a powerful composition technique where we don’t need to call a function with all its arguments.</a:t>
            </a:r>
          </a:p>
          <a:p>
            <a:r>
              <a:rPr lang="en-US" dirty="0"/>
              <a:t>Moreover, a curried function does not realize its effect until it receives all the arguments.</a:t>
            </a:r>
          </a:p>
          <a:p>
            <a:r>
              <a:rPr lang="en-US" dirty="0"/>
              <a:t>In pure functional programming languages such as Haskell, currying is well supported. </a:t>
            </a:r>
          </a:p>
          <a:p>
            <a:r>
              <a:rPr lang="en-US" dirty="0"/>
              <a:t>In fact, all functions are curried by default.</a:t>
            </a:r>
          </a:p>
        </p:txBody>
      </p:sp>
    </p:spTree>
    <p:extLst>
      <p:ext uri="{BB962C8B-B14F-4D97-AF65-F5344CB8AC3E}">
        <p14:creationId xmlns:p14="http://schemas.microsoft.com/office/powerpoint/2010/main" val="4280351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dirty="0"/>
              <a:t>Currying						(2/4)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304800" y="1200150"/>
            <a:ext cx="8610600" cy="3151585"/>
          </a:xfrm>
        </p:spPr>
        <p:txBody>
          <a:bodyPr/>
          <a:lstStyle/>
          <a:p>
            <a:r>
              <a:rPr lang="en-US" sz="1800" dirty="0"/>
              <a:t>However, in Java it’s not that straightforward:</a:t>
            </a:r>
          </a:p>
          <a:p>
            <a:pPr marL="0" indent="0">
              <a:buNone/>
            </a:pPr>
            <a:endParaRPr lang="en-US" sz="1800" dirty="0"/>
          </a:p>
          <a:p>
            <a:pPr marL="0" indent="0">
              <a:buNone/>
            </a:pPr>
            <a:r>
              <a:rPr lang="en-US" sz="1600" dirty="0">
                <a:solidFill>
                  <a:srgbClr val="0070C0"/>
                </a:solidFill>
              </a:rPr>
              <a:t>Function&lt;Double, Function&lt;Double, Double&gt;&gt; weight = gravity -&gt; mass -&gt; mass * gravity;</a:t>
            </a:r>
          </a:p>
          <a:p>
            <a:endParaRPr lang="en-US" sz="1600" dirty="0">
              <a:solidFill>
                <a:srgbClr val="0070C0"/>
              </a:solidFill>
            </a:endParaRPr>
          </a:p>
          <a:p>
            <a:pPr marL="0" indent="0">
              <a:buNone/>
            </a:pPr>
            <a:r>
              <a:rPr lang="en-US" sz="1600" dirty="0">
                <a:solidFill>
                  <a:srgbClr val="0070C0"/>
                </a:solidFill>
              </a:rPr>
              <a:t>Function&lt;Double, Double&gt; </a:t>
            </a:r>
            <a:r>
              <a:rPr lang="en-US" sz="1600" dirty="0" err="1">
                <a:solidFill>
                  <a:srgbClr val="0070C0"/>
                </a:solidFill>
              </a:rPr>
              <a:t>weightOnEarth</a:t>
            </a:r>
            <a:r>
              <a:rPr lang="en-US" sz="1600" dirty="0">
                <a:solidFill>
                  <a:srgbClr val="0070C0"/>
                </a:solidFill>
              </a:rPr>
              <a:t> = </a:t>
            </a:r>
            <a:r>
              <a:rPr lang="en-US" sz="1600" dirty="0" err="1">
                <a:solidFill>
                  <a:srgbClr val="0070C0"/>
                </a:solidFill>
              </a:rPr>
              <a:t>weight.apply</a:t>
            </a:r>
            <a:r>
              <a:rPr lang="en-US" sz="1600" dirty="0">
                <a:solidFill>
                  <a:srgbClr val="0070C0"/>
                </a:solidFill>
              </a:rPr>
              <a:t>(9.81);</a:t>
            </a:r>
          </a:p>
          <a:p>
            <a:pPr marL="0" indent="0">
              <a:buNone/>
            </a:pPr>
            <a:r>
              <a:rPr lang="en-US" sz="1600" dirty="0">
                <a:solidFill>
                  <a:srgbClr val="0070C0"/>
                </a:solidFill>
              </a:rPr>
              <a:t>logger.log(Level.INFO, "My weight on Earth: " + </a:t>
            </a:r>
            <a:r>
              <a:rPr lang="en-US" sz="1600" dirty="0" err="1">
                <a:solidFill>
                  <a:srgbClr val="0070C0"/>
                </a:solidFill>
              </a:rPr>
              <a:t>weightOnEarth.apply</a:t>
            </a:r>
            <a:r>
              <a:rPr lang="en-US" sz="1600" dirty="0">
                <a:solidFill>
                  <a:srgbClr val="0070C0"/>
                </a:solidFill>
              </a:rPr>
              <a:t>(60.0));</a:t>
            </a:r>
          </a:p>
          <a:p>
            <a:endParaRPr lang="en-US" sz="1600" dirty="0">
              <a:solidFill>
                <a:srgbClr val="0070C0"/>
              </a:solidFill>
            </a:endParaRPr>
          </a:p>
          <a:p>
            <a:pPr marL="0" indent="0">
              <a:buNone/>
            </a:pPr>
            <a:r>
              <a:rPr lang="en-US" sz="1600" dirty="0">
                <a:solidFill>
                  <a:srgbClr val="0070C0"/>
                </a:solidFill>
              </a:rPr>
              <a:t>Function&lt;Double, Double&gt; </a:t>
            </a:r>
            <a:r>
              <a:rPr lang="en-US" sz="1600" dirty="0" err="1">
                <a:solidFill>
                  <a:srgbClr val="0070C0"/>
                </a:solidFill>
              </a:rPr>
              <a:t>weightOnMars</a:t>
            </a:r>
            <a:r>
              <a:rPr lang="en-US" sz="1600" dirty="0">
                <a:solidFill>
                  <a:srgbClr val="0070C0"/>
                </a:solidFill>
              </a:rPr>
              <a:t> = </a:t>
            </a:r>
            <a:r>
              <a:rPr lang="en-US" sz="1600" dirty="0" err="1">
                <a:solidFill>
                  <a:srgbClr val="0070C0"/>
                </a:solidFill>
              </a:rPr>
              <a:t>weight.apply</a:t>
            </a:r>
            <a:r>
              <a:rPr lang="en-US" sz="1600" dirty="0">
                <a:solidFill>
                  <a:srgbClr val="0070C0"/>
                </a:solidFill>
              </a:rPr>
              <a:t>(3.75);</a:t>
            </a:r>
          </a:p>
          <a:p>
            <a:pPr marL="0" indent="0">
              <a:buNone/>
            </a:pPr>
            <a:r>
              <a:rPr lang="en-US" sz="1600" dirty="0">
                <a:solidFill>
                  <a:srgbClr val="0070C0"/>
                </a:solidFill>
              </a:rPr>
              <a:t>logger.log(Level.INFO, "My weight on Mars: " + </a:t>
            </a:r>
            <a:r>
              <a:rPr lang="en-US" sz="1600" dirty="0" err="1">
                <a:solidFill>
                  <a:srgbClr val="0070C0"/>
                </a:solidFill>
              </a:rPr>
              <a:t>weightOnMars.apply</a:t>
            </a:r>
            <a:r>
              <a:rPr lang="en-US" sz="1600" dirty="0">
                <a:solidFill>
                  <a:srgbClr val="0070C0"/>
                </a:solidFill>
              </a:rPr>
              <a:t>(60.0));</a:t>
            </a:r>
          </a:p>
          <a:p>
            <a:endParaRPr lang="en-US" sz="1800" dirty="0"/>
          </a:p>
        </p:txBody>
      </p:sp>
    </p:spTree>
    <p:extLst>
      <p:ext uri="{BB962C8B-B14F-4D97-AF65-F5344CB8AC3E}">
        <p14:creationId xmlns:p14="http://schemas.microsoft.com/office/powerpoint/2010/main" val="1653087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dirty="0"/>
              <a:t>Currying						(3/4)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685800" y="971550"/>
            <a:ext cx="7924800" cy="3657600"/>
          </a:xfrm>
        </p:spPr>
        <p:txBody>
          <a:bodyPr/>
          <a:lstStyle/>
          <a:p>
            <a:r>
              <a:rPr lang="en-US" sz="1800" dirty="0"/>
              <a:t>Here we’ve defined a function to calculate our weight on a planet. While our mass remains the same, gravity varies by the planet we’re on.</a:t>
            </a:r>
          </a:p>
          <a:p>
            <a:r>
              <a:rPr lang="en-US" sz="1800" dirty="0"/>
              <a:t>We can partially apply the function by passing just the gravity to define a function for a specific planet. </a:t>
            </a:r>
          </a:p>
          <a:p>
            <a:pPr lvl="1"/>
            <a:r>
              <a:rPr lang="en-US" sz="1800" dirty="0"/>
              <a:t>Moreover, we can pass this partially applied function around as an argument or return value for arbitrary composition.</a:t>
            </a:r>
          </a:p>
          <a:p>
            <a:r>
              <a:rPr lang="en-US" sz="1800" dirty="0"/>
              <a:t>Currying depends on the language to provide two fundamental features: lambda expressions and closures. </a:t>
            </a:r>
          </a:p>
          <a:p>
            <a:pPr lvl="1"/>
            <a:r>
              <a:rPr lang="en-US" sz="1800" dirty="0"/>
              <a:t>Lambda expressions are anonymous functions that help us to treat code as data. </a:t>
            </a:r>
          </a:p>
          <a:p>
            <a:pPr lvl="1"/>
            <a:r>
              <a:rPr lang="en-US" sz="1800" dirty="0"/>
              <a:t>We’ve seen earlier how to implement them using functional interfaces.</a:t>
            </a:r>
          </a:p>
          <a:p>
            <a:r>
              <a:rPr lang="en-US" sz="1800" dirty="0"/>
              <a:t>A lambda expression may close upon its lexical scope, which we define as its closure.</a:t>
            </a:r>
          </a:p>
        </p:txBody>
      </p:sp>
    </p:spTree>
    <p:extLst>
      <p:ext uri="{BB962C8B-B14F-4D97-AF65-F5344CB8AC3E}">
        <p14:creationId xmlns:p14="http://schemas.microsoft.com/office/powerpoint/2010/main" val="132435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F87-0D79-60CC-8B36-2F7CF0026432}"/>
              </a:ext>
            </a:extLst>
          </p:cNvPr>
          <p:cNvSpPr>
            <a:spLocks noGrp="1"/>
          </p:cNvSpPr>
          <p:nvPr>
            <p:ph type="title"/>
          </p:nvPr>
        </p:nvSpPr>
        <p:spPr>
          <a:xfrm>
            <a:off x="1393827" y="285750"/>
            <a:ext cx="7521573" cy="490538"/>
          </a:xfrm>
        </p:spPr>
        <p:txBody>
          <a:bodyPr/>
          <a:lstStyle/>
          <a:p>
            <a:r>
              <a:rPr lang="en-US" dirty="0"/>
              <a:t>Currying						(4/4)</a:t>
            </a:r>
          </a:p>
        </p:txBody>
      </p:sp>
      <p:sp>
        <p:nvSpPr>
          <p:cNvPr id="3" name="Content Placeholder 2">
            <a:extLst>
              <a:ext uri="{FF2B5EF4-FFF2-40B4-BE49-F238E27FC236}">
                <a16:creationId xmlns:a16="http://schemas.microsoft.com/office/drawing/2014/main" id="{FA79C346-4A87-1DE7-243F-1012B6790458}"/>
              </a:ext>
            </a:extLst>
          </p:cNvPr>
          <p:cNvSpPr>
            <a:spLocks noGrp="1"/>
          </p:cNvSpPr>
          <p:nvPr>
            <p:ph idx="1"/>
          </p:nvPr>
        </p:nvSpPr>
        <p:spPr>
          <a:xfrm>
            <a:off x="609600" y="1047750"/>
            <a:ext cx="8001000" cy="3456385"/>
          </a:xfrm>
        </p:spPr>
        <p:txBody>
          <a:bodyPr/>
          <a:lstStyle/>
          <a:p>
            <a:r>
              <a:rPr lang="en-US" sz="1800" dirty="0"/>
              <a:t>Let’s see an example:</a:t>
            </a:r>
          </a:p>
          <a:p>
            <a:endParaRPr lang="en-US" sz="1800" dirty="0"/>
          </a:p>
          <a:p>
            <a:pPr marL="0" indent="0">
              <a:buNone/>
            </a:pPr>
            <a:r>
              <a:rPr lang="en-US" sz="1800" dirty="0">
                <a:solidFill>
                  <a:srgbClr val="0070C0"/>
                </a:solidFill>
              </a:rPr>
              <a:t>private static Function&lt;Double, Double&gt; </a:t>
            </a:r>
            <a:r>
              <a:rPr lang="en-US" sz="1800" dirty="0" err="1">
                <a:solidFill>
                  <a:srgbClr val="0070C0"/>
                </a:solidFill>
              </a:rPr>
              <a:t>weightOnEarth</a:t>
            </a:r>
            <a:r>
              <a:rPr lang="en-US" sz="1800" dirty="0">
                <a:solidFill>
                  <a:srgbClr val="0070C0"/>
                </a:solidFill>
              </a:rPr>
              <a:t>() {	</a:t>
            </a:r>
          </a:p>
          <a:p>
            <a:pPr marL="0" indent="0">
              <a:buNone/>
            </a:pPr>
            <a:r>
              <a:rPr lang="en-US" sz="1800" dirty="0">
                <a:solidFill>
                  <a:srgbClr val="0070C0"/>
                </a:solidFill>
              </a:rPr>
              <a:t>    final double gravity = 9.81;	</a:t>
            </a:r>
          </a:p>
          <a:p>
            <a:pPr marL="0" indent="0">
              <a:buNone/>
            </a:pPr>
            <a:r>
              <a:rPr lang="en-US" sz="1800" dirty="0">
                <a:solidFill>
                  <a:srgbClr val="0070C0"/>
                </a:solidFill>
              </a:rPr>
              <a:t>    return mass -&gt; mass * gravity;</a:t>
            </a:r>
          </a:p>
          <a:p>
            <a:pPr marL="0" indent="0">
              <a:buNone/>
            </a:pPr>
            <a:r>
              <a:rPr lang="en-US" sz="1800" dirty="0">
                <a:solidFill>
                  <a:srgbClr val="0070C0"/>
                </a:solidFill>
              </a:rPr>
              <a:t>}</a:t>
            </a:r>
          </a:p>
          <a:p>
            <a:endParaRPr lang="en-US" sz="1800" dirty="0"/>
          </a:p>
          <a:p>
            <a:r>
              <a:rPr lang="en-US" sz="1800" dirty="0"/>
              <a:t>Please note how the lambda expression, which we return in the method above, depends on the enclosing variable, which we call closure. Unlike other functional programming languages, Java has a limitation that the enclosing scope has to be final or effectively final.</a:t>
            </a:r>
          </a:p>
          <a:p>
            <a:r>
              <a:rPr lang="en-US" sz="1800" dirty="0"/>
              <a:t>As an interesting outcome, currying also allows us to create a functional interface in Java of arbitrary arity.</a:t>
            </a:r>
          </a:p>
        </p:txBody>
      </p:sp>
    </p:spTree>
    <p:extLst>
      <p:ext uri="{BB962C8B-B14F-4D97-AF65-F5344CB8AC3E}">
        <p14:creationId xmlns:p14="http://schemas.microsoft.com/office/powerpoint/2010/main" val="1282168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C686-3C62-90F1-0621-18C46E7E9527}"/>
              </a:ext>
            </a:extLst>
          </p:cNvPr>
          <p:cNvSpPr>
            <a:spLocks noGrp="1"/>
          </p:cNvSpPr>
          <p:nvPr>
            <p:ph type="title"/>
          </p:nvPr>
        </p:nvSpPr>
        <p:spPr>
          <a:xfrm>
            <a:off x="1393827" y="285750"/>
            <a:ext cx="7521573" cy="490538"/>
          </a:xfrm>
        </p:spPr>
        <p:txBody>
          <a:bodyPr/>
          <a:lstStyle/>
          <a:p>
            <a:r>
              <a:rPr lang="en-US" sz="3200" dirty="0"/>
              <a:t>Recursion						(1/2)</a:t>
            </a:r>
          </a:p>
        </p:txBody>
      </p:sp>
      <p:sp>
        <p:nvSpPr>
          <p:cNvPr id="3" name="Content Placeholder 2">
            <a:extLst>
              <a:ext uri="{FF2B5EF4-FFF2-40B4-BE49-F238E27FC236}">
                <a16:creationId xmlns:a16="http://schemas.microsoft.com/office/drawing/2014/main" id="{BC79D5CD-DAA9-BA99-C131-778F24A72CE2}"/>
              </a:ext>
            </a:extLst>
          </p:cNvPr>
          <p:cNvSpPr>
            <a:spLocks noGrp="1"/>
          </p:cNvSpPr>
          <p:nvPr>
            <p:ph idx="1"/>
          </p:nvPr>
        </p:nvSpPr>
        <p:spPr>
          <a:xfrm>
            <a:off x="533400" y="776288"/>
            <a:ext cx="8251823" cy="3456385"/>
          </a:xfrm>
        </p:spPr>
        <p:txBody>
          <a:bodyPr/>
          <a:lstStyle/>
          <a:p>
            <a:r>
              <a:rPr lang="en-US" sz="1800" dirty="0"/>
              <a:t>Recursion is another powerful technique in functional programming that allows us to break down a problem into smaller pieces. </a:t>
            </a:r>
          </a:p>
          <a:p>
            <a:r>
              <a:rPr lang="en-US" sz="1800" dirty="0"/>
              <a:t>The main benefit of recursion is that it helps us eliminate the side effects, which is typical of any imperative style looping.</a:t>
            </a:r>
          </a:p>
          <a:p>
            <a:r>
              <a:rPr lang="en-US" sz="1800" dirty="0"/>
              <a:t>Let’s see how we calculate the factorial of a number using recursion:</a:t>
            </a:r>
          </a:p>
          <a:p>
            <a:endParaRPr lang="en-US" sz="1800" dirty="0"/>
          </a:p>
          <a:p>
            <a:pPr marL="0" indent="0">
              <a:buNone/>
            </a:pPr>
            <a:r>
              <a:rPr lang="en-US" sz="1800" dirty="0"/>
              <a:t>	</a:t>
            </a:r>
            <a:r>
              <a:rPr lang="en-US" sz="1800" dirty="0">
                <a:solidFill>
                  <a:srgbClr val="0070C0"/>
                </a:solidFill>
              </a:rPr>
              <a:t>Integer factorial(Integer number) {</a:t>
            </a:r>
          </a:p>
          <a:p>
            <a:pPr marL="0" indent="0">
              <a:buNone/>
            </a:pPr>
            <a:r>
              <a:rPr lang="en-US" sz="1800" dirty="0">
                <a:solidFill>
                  <a:srgbClr val="0070C0"/>
                </a:solidFill>
              </a:rPr>
              <a:t>	    return (number == 1) ? 1 : number * factorial(number - 1);</a:t>
            </a:r>
          </a:p>
          <a:p>
            <a:pPr marL="0" indent="0">
              <a:buNone/>
            </a:pPr>
            <a:r>
              <a:rPr lang="en-US" sz="1800" dirty="0">
                <a:solidFill>
                  <a:srgbClr val="0070C0"/>
                </a:solidFill>
              </a:rPr>
              <a:t>	}</a:t>
            </a:r>
          </a:p>
          <a:p>
            <a:endParaRPr lang="en-US" sz="1800" dirty="0"/>
          </a:p>
          <a:p>
            <a:r>
              <a:rPr lang="en-US" sz="1800" dirty="0"/>
              <a:t>Here we call the same function recursively until we reach the base case and then start to calculate our result.</a:t>
            </a:r>
          </a:p>
          <a:p>
            <a:r>
              <a:rPr lang="en-US" sz="1800" dirty="0"/>
              <a:t>Notice that we’re making the recursive call before calculating the result at each step or in words at the head of the calculation. So, this style of recursion is also known as head recursion. elimination.</a:t>
            </a:r>
          </a:p>
        </p:txBody>
      </p:sp>
    </p:spTree>
    <p:extLst>
      <p:ext uri="{BB962C8B-B14F-4D97-AF65-F5344CB8AC3E}">
        <p14:creationId xmlns:p14="http://schemas.microsoft.com/office/powerpoint/2010/main" val="903176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C686-3C62-90F1-0621-18C46E7E9527}"/>
              </a:ext>
            </a:extLst>
          </p:cNvPr>
          <p:cNvSpPr>
            <a:spLocks noGrp="1"/>
          </p:cNvSpPr>
          <p:nvPr>
            <p:ph type="title"/>
          </p:nvPr>
        </p:nvSpPr>
        <p:spPr>
          <a:xfrm>
            <a:off x="1393827" y="285750"/>
            <a:ext cx="7521573" cy="490538"/>
          </a:xfrm>
        </p:spPr>
        <p:txBody>
          <a:bodyPr/>
          <a:lstStyle/>
          <a:p>
            <a:r>
              <a:rPr lang="en-US" sz="3200" dirty="0"/>
              <a:t>Recursion						(2/2)</a:t>
            </a:r>
          </a:p>
        </p:txBody>
      </p:sp>
      <p:sp>
        <p:nvSpPr>
          <p:cNvPr id="3" name="Content Placeholder 2">
            <a:extLst>
              <a:ext uri="{FF2B5EF4-FFF2-40B4-BE49-F238E27FC236}">
                <a16:creationId xmlns:a16="http://schemas.microsoft.com/office/drawing/2014/main" id="{BC79D5CD-DAA9-BA99-C131-778F24A72CE2}"/>
              </a:ext>
            </a:extLst>
          </p:cNvPr>
          <p:cNvSpPr>
            <a:spLocks noGrp="1"/>
          </p:cNvSpPr>
          <p:nvPr>
            <p:ph idx="1"/>
          </p:nvPr>
        </p:nvSpPr>
        <p:spPr>
          <a:xfrm>
            <a:off x="228600" y="1200150"/>
            <a:ext cx="8763000" cy="3032523"/>
          </a:xfrm>
        </p:spPr>
        <p:txBody>
          <a:bodyPr/>
          <a:lstStyle/>
          <a:p>
            <a:r>
              <a:rPr lang="en-US" sz="1800" dirty="0"/>
              <a:t>A drawback of this type of recursion is that every step has to hold the state of all previous steps until we reach the base case. This is not really a problem for small numbers, but holding the state for large numbers can be inefficient.</a:t>
            </a:r>
          </a:p>
          <a:p>
            <a:r>
              <a:rPr lang="en-US" sz="1800" dirty="0"/>
              <a:t>A solution is a slightly different implementation of the recursion known as tail recursion. Here we ensure that the recursive call is the last call a function makes.</a:t>
            </a:r>
          </a:p>
          <a:p>
            <a:r>
              <a:rPr lang="en-US" sz="1800" dirty="0"/>
              <a:t>Let’s see how we can rewrite the above function to use tail recursion:</a:t>
            </a:r>
          </a:p>
          <a:p>
            <a:endParaRPr lang="en-US" sz="1800" dirty="0"/>
          </a:p>
          <a:p>
            <a:pPr marL="0" indent="0">
              <a:buNone/>
            </a:pPr>
            <a:r>
              <a:rPr lang="en-US" sz="1800" dirty="0">
                <a:solidFill>
                  <a:srgbClr val="0070C0"/>
                </a:solidFill>
              </a:rPr>
              <a:t>	Integer factorial(Integer number, Integer result) {</a:t>
            </a:r>
          </a:p>
          <a:p>
            <a:pPr marL="0" indent="0">
              <a:buNone/>
            </a:pPr>
            <a:r>
              <a:rPr lang="en-US" sz="1800" dirty="0">
                <a:solidFill>
                  <a:srgbClr val="0070C0"/>
                </a:solidFill>
              </a:rPr>
              <a:t>	    return (number == 1) ? result : factorial(number - 1, result * number);</a:t>
            </a:r>
          </a:p>
          <a:p>
            <a:pPr marL="0" indent="0">
              <a:buNone/>
            </a:pPr>
            <a:r>
              <a:rPr lang="en-US" sz="1800" dirty="0">
                <a:solidFill>
                  <a:srgbClr val="0070C0"/>
                </a:solidFill>
              </a:rPr>
              <a:t>	}</a:t>
            </a:r>
          </a:p>
          <a:p>
            <a:endParaRPr lang="en-US" sz="1800" dirty="0"/>
          </a:p>
        </p:txBody>
      </p:sp>
    </p:spTree>
    <p:extLst>
      <p:ext uri="{BB962C8B-B14F-4D97-AF65-F5344CB8AC3E}">
        <p14:creationId xmlns:p14="http://schemas.microsoft.com/office/powerpoint/2010/main" val="2341770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C686-3C62-90F1-0621-18C46E7E9527}"/>
              </a:ext>
            </a:extLst>
          </p:cNvPr>
          <p:cNvSpPr>
            <a:spLocks noGrp="1"/>
          </p:cNvSpPr>
          <p:nvPr>
            <p:ph type="title"/>
          </p:nvPr>
        </p:nvSpPr>
        <p:spPr>
          <a:xfrm>
            <a:off x="1393827" y="285750"/>
            <a:ext cx="7521573" cy="490538"/>
          </a:xfrm>
        </p:spPr>
        <p:txBody>
          <a:bodyPr/>
          <a:lstStyle/>
          <a:p>
            <a:r>
              <a:rPr lang="en-US" sz="3200" dirty="0"/>
              <a:t>Recursion						(3/3)</a:t>
            </a:r>
          </a:p>
        </p:txBody>
      </p:sp>
      <p:sp>
        <p:nvSpPr>
          <p:cNvPr id="3" name="Content Placeholder 2">
            <a:extLst>
              <a:ext uri="{FF2B5EF4-FFF2-40B4-BE49-F238E27FC236}">
                <a16:creationId xmlns:a16="http://schemas.microsoft.com/office/drawing/2014/main" id="{BC79D5CD-DAA9-BA99-C131-778F24A72CE2}"/>
              </a:ext>
            </a:extLst>
          </p:cNvPr>
          <p:cNvSpPr>
            <a:spLocks noGrp="1"/>
          </p:cNvSpPr>
          <p:nvPr>
            <p:ph idx="1"/>
          </p:nvPr>
        </p:nvSpPr>
        <p:spPr>
          <a:xfrm>
            <a:off x="533400" y="1200150"/>
            <a:ext cx="7924800" cy="2667000"/>
          </a:xfrm>
        </p:spPr>
        <p:txBody>
          <a:bodyPr/>
          <a:lstStyle/>
          <a:p>
            <a:r>
              <a:rPr lang="en-US" sz="1800" dirty="0"/>
              <a:t>Notice the use of an accumulator in the function, eliminating the need to hold the state at every step of recursion. </a:t>
            </a:r>
          </a:p>
          <a:p>
            <a:r>
              <a:rPr lang="en-US" sz="1800" dirty="0"/>
              <a:t>The real benefit of this style is to leverage compiler optimizations where the compiler can decide to let go of the current function’s stack frame, a technique known as tail-call elimination.</a:t>
            </a:r>
          </a:p>
          <a:p>
            <a:r>
              <a:rPr lang="en-US" sz="1800" dirty="0"/>
              <a:t>While many languages such as Scala support tail-call elimination, Java still does not have support for this. </a:t>
            </a:r>
          </a:p>
          <a:p>
            <a:r>
              <a:rPr lang="en-US" sz="1800" dirty="0"/>
              <a:t>This is part of the backlog for Java and will perhaps come in some shape as part of larger changes proposed under Project Loom.</a:t>
            </a:r>
          </a:p>
        </p:txBody>
      </p:sp>
    </p:spTree>
    <p:extLst>
      <p:ext uri="{BB962C8B-B14F-4D97-AF65-F5344CB8AC3E}">
        <p14:creationId xmlns:p14="http://schemas.microsoft.com/office/powerpoint/2010/main" val="252444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AD2-21E9-BAC8-2670-94FBC76A6D84}"/>
              </a:ext>
            </a:extLst>
          </p:cNvPr>
          <p:cNvSpPr>
            <a:spLocks noGrp="1"/>
          </p:cNvSpPr>
          <p:nvPr>
            <p:ph type="title"/>
          </p:nvPr>
        </p:nvSpPr>
        <p:spPr>
          <a:xfrm>
            <a:off x="76201" y="285750"/>
            <a:ext cx="8915400" cy="490538"/>
          </a:xfrm>
        </p:spPr>
        <p:txBody>
          <a:bodyPr/>
          <a:lstStyle/>
          <a:p>
            <a:r>
              <a:rPr lang="en-US" sz="2600" dirty="0"/>
              <a:t>Functional Programming vs Purely Functional Programming</a:t>
            </a:r>
          </a:p>
        </p:txBody>
      </p:sp>
      <p:sp>
        <p:nvSpPr>
          <p:cNvPr id="3" name="Content Placeholder 2">
            <a:extLst>
              <a:ext uri="{FF2B5EF4-FFF2-40B4-BE49-F238E27FC236}">
                <a16:creationId xmlns:a16="http://schemas.microsoft.com/office/drawing/2014/main" id="{0559EF1D-2359-4859-0B57-45AA0EA1CC7D}"/>
              </a:ext>
            </a:extLst>
          </p:cNvPr>
          <p:cNvSpPr>
            <a:spLocks noGrp="1"/>
          </p:cNvSpPr>
          <p:nvPr>
            <p:ph idx="1"/>
          </p:nvPr>
        </p:nvSpPr>
        <p:spPr/>
        <p:txBody>
          <a:bodyPr/>
          <a:lstStyle/>
          <a:p>
            <a:r>
              <a:rPr lang="en-US" dirty="0"/>
              <a:t>Pure functional programming languages don’t allow any mutability in its nature whereas a functional style language provides higher-order functions but often permits mutability at the risk of we failing to do the right things, which put a burden on us rather than protecting us. </a:t>
            </a:r>
          </a:p>
          <a:p>
            <a:r>
              <a:rPr lang="en-US" dirty="0"/>
              <a:t>So, in general, we can say if a language provides higher-order function it is functional style language, and if a language goes to the extent of limiting mutability in addition to higher-order function then it becomes purely functional language. </a:t>
            </a:r>
          </a:p>
          <a:p>
            <a:r>
              <a:rPr lang="en-US" dirty="0"/>
              <a:t>Java is a functional style language.</a:t>
            </a:r>
          </a:p>
          <a:p>
            <a:endParaRPr lang="en-US" dirty="0"/>
          </a:p>
        </p:txBody>
      </p:sp>
    </p:spTree>
    <p:extLst>
      <p:ext uri="{BB962C8B-B14F-4D97-AF65-F5344CB8AC3E}">
        <p14:creationId xmlns:p14="http://schemas.microsoft.com/office/powerpoint/2010/main" val="2550565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C686-3C62-90F1-0621-18C46E7E9527}"/>
              </a:ext>
            </a:extLst>
          </p:cNvPr>
          <p:cNvSpPr>
            <a:spLocks noGrp="1"/>
          </p:cNvSpPr>
          <p:nvPr>
            <p:ph type="title"/>
          </p:nvPr>
        </p:nvSpPr>
        <p:spPr>
          <a:xfrm>
            <a:off x="914401" y="285750"/>
            <a:ext cx="8001000" cy="490538"/>
          </a:xfrm>
        </p:spPr>
        <p:txBody>
          <a:bodyPr/>
          <a:lstStyle/>
          <a:p>
            <a:r>
              <a:rPr lang="en-US" sz="3200" dirty="0"/>
              <a:t>Why Functional Programming Matters (1/2)</a:t>
            </a:r>
          </a:p>
        </p:txBody>
      </p:sp>
      <p:sp>
        <p:nvSpPr>
          <p:cNvPr id="3" name="Content Placeholder 2">
            <a:extLst>
              <a:ext uri="{FF2B5EF4-FFF2-40B4-BE49-F238E27FC236}">
                <a16:creationId xmlns:a16="http://schemas.microsoft.com/office/drawing/2014/main" id="{BC79D5CD-DAA9-BA99-C131-778F24A72CE2}"/>
              </a:ext>
            </a:extLst>
          </p:cNvPr>
          <p:cNvSpPr>
            <a:spLocks noGrp="1"/>
          </p:cNvSpPr>
          <p:nvPr>
            <p:ph idx="1"/>
          </p:nvPr>
        </p:nvSpPr>
        <p:spPr>
          <a:xfrm>
            <a:off x="533400" y="971550"/>
            <a:ext cx="8001000" cy="3352800"/>
          </a:xfrm>
        </p:spPr>
        <p:txBody>
          <a:bodyPr/>
          <a:lstStyle/>
          <a:p>
            <a:r>
              <a:rPr lang="en-US" sz="1800" dirty="0"/>
              <a:t>By now, we might wonder why we even want to make this much effort. For someone coming from a Java background, the shift that functional programming demands is not trivial. </a:t>
            </a:r>
          </a:p>
          <a:p>
            <a:r>
              <a:rPr lang="en-US" sz="1800" dirty="0"/>
              <a:t>So, there should be some really promising advantages for adopting functional programming in Java.</a:t>
            </a:r>
          </a:p>
          <a:p>
            <a:endParaRPr lang="en-US" sz="1800" dirty="0"/>
          </a:p>
          <a:p>
            <a:r>
              <a:rPr lang="en-US" sz="1800" dirty="0"/>
              <a:t>The biggest advantage of adopting functional programming in any language, including Java, is pure functions and immutable states. </a:t>
            </a:r>
          </a:p>
          <a:p>
            <a:r>
              <a:rPr lang="en-US" sz="1800" dirty="0"/>
              <a:t>If we think back, most of the programming challenges are rooted in the side effects and mutable state one way or the other. </a:t>
            </a:r>
          </a:p>
          <a:p>
            <a:r>
              <a:rPr lang="en-US" sz="1800" dirty="0"/>
              <a:t>Simply getting rid of them makes our program easier to read, reason about, test and maintain.</a:t>
            </a:r>
          </a:p>
          <a:p>
            <a:endParaRPr lang="en-US" sz="1800" dirty="0"/>
          </a:p>
        </p:txBody>
      </p:sp>
    </p:spTree>
    <p:extLst>
      <p:ext uri="{BB962C8B-B14F-4D97-AF65-F5344CB8AC3E}">
        <p14:creationId xmlns:p14="http://schemas.microsoft.com/office/powerpoint/2010/main" val="1112600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C686-3C62-90F1-0621-18C46E7E9527}"/>
              </a:ext>
            </a:extLst>
          </p:cNvPr>
          <p:cNvSpPr>
            <a:spLocks noGrp="1"/>
          </p:cNvSpPr>
          <p:nvPr>
            <p:ph type="title"/>
          </p:nvPr>
        </p:nvSpPr>
        <p:spPr>
          <a:xfrm>
            <a:off x="914401" y="285750"/>
            <a:ext cx="8001000" cy="490538"/>
          </a:xfrm>
        </p:spPr>
        <p:txBody>
          <a:bodyPr/>
          <a:lstStyle/>
          <a:p>
            <a:r>
              <a:rPr lang="en-US" sz="3200" dirty="0"/>
              <a:t>Why Functional Programming Matters (2/2)</a:t>
            </a:r>
          </a:p>
        </p:txBody>
      </p:sp>
      <p:sp>
        <p:nvSpPr>
          <p:cNvPr id="3" name="Content Placeholder 2">
            <a:extLst>
              <a:ext uri="{FF2B5EF4-FFF2-40B4-BE49-F238E27FC236}">
                <a16:creationId xmlns:a16="http://schemas.microsoft.com/office/drawing/2014/main" id="{BC79D5CD-DAA9-BA99-C131-778F24A72CE2}"/>
              </a:ext>
            </a:extLst>
          </p:cNvPr>
          <p:cNvSpPr>
            <a:spLocks noGrp="1"/>
          </p:cNvSpPr>
          <p:nvPr>
            <p:ph idx="1"/>
          </p:nvPr>
        </p:nvSpPr>
        <p:spPr>
          <a:xfrm>
            <a:off x="571500" y="1047750"/>
            <a:ext cx="8001000" cy="3352800"/>
          </a:xfrm>
        </p:spPr>
        <p:txBody>
          <a:bodyPr/>
          <a:lstStyle/>
          <a:p>
            <a:r>
              <a:rPr lang="en-US" sz="1800" dirty="0"/>
              <a:t>Declarative programming leads to very concise and readable programs. As a subset of declarative programming, functional programming offers several constructs such as higher-order functions, function composition and function chaining. Think of the benefits that Stream API has brought into Java 8 for handling data manipulations.</a:t>
            </a:r>
          </a:p>
          <a:p>
            <a:r>
              <a:rPr lang="en-US" sz="1800" dirty="0"/>
              <a:t>But don’t get tempted to switch over unless completely ready. Please note that functional programming is not a simple design pattern that we can immediately use and benefit from.</a:t>
            </a:r>
          </a:p>
          <a:p>
            <a:r>
              <a:rPr lang="en-US" sz="1800" dirty="0"/>
              <a:t>Functional programming is more of a change in how we reason about problems and their solutions and how to structure the algorithm.</a:t>
            </a:r>
          </a:p>
          <a:p>
            <a:r>
              <a:rPr lang="en-US" sz="1800" dirty="0"/>
              <a:t>So, before we start using functional programming, we must train ourselves to think about our programs in terms of functions.</a:t>
            </a:r>
          </a:p>
        </p:txBody>
      </p:sp>
    </p:spTree>
    <p:extLst>
      <p:ext uri="{BB962C8B-B14F-4D97-AF65-F5344CB8AC3E}">
        <p14:creationId xmlns:p14="http://schemas.microsoft.com/office/powerpoint/2010/main" val="3295544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3DA4-F949-FF7B-E083-EF9AF9516548}"/>
              </a:ext>
            </a:extLst>
          </p:cNvPr>
          <p:cNvSpPr>
            <a:spLocks noGrp="1"/>
          </p:cNvSpPr>
          <p:nvPr>
            <p:ph type="title"/>
          </p:nvPr>
        </p:nvSpPr>
        <p:spPr>
          <a:xfrm>
            <a:off x="1393827" y="285750"/>
            <a:ext cx="7521573" cy="490538"/>
          </a:xfrm>
        </p:spPr>
        <p:txBody>
          <a:bodyPr/>
          <a:lstStyle/>
          <a:p>
            <a:r>
              <a:rPr lang="en-US" dirty="0"/>
              <a:t>Is Java a Suitable Fit?			(1/3)</a:t>
            </a:r>
          </a:p>
        </p:txBody>
      </p:sp>
      <p:sp>
        <p:nvSpPr>
          <p:cNvPr id="3" name="Content Placeholder 2">
            <a:extLst>
              <a:ext uri="{FF2B5EF4-FFF2-40B4-BE49-F238E27FC236}">
                <a16:creationId xmlns:a16="http://schemas.microsoft.com/office/drawing/2014/main" id="{C3BF5078-C370-5F06-A559-60B50D348875}"/>
              </a:ext>
            </a:extLst>
          </p:cNvPr>
          <p:cNvSpPr>
            <a:spLocks noGrp="1"/>
          </p:cNvSpPr>
          <p:nvPr>
            <p:ph idx="1"/>
          </p:nvPr>
        </p:nvSpPr>
        <p:spPr>
          <a:xfrm>
            <a:off x="446089" y="895350"/>
            <a:ext cx="8088312" cy="3456385"/>
          </a:xfrm>
        </p:spPr>
        <p:txBody>
          <a:bodyPr/>
          <a:lstStyle/>
          <a:p>
            <a:r>
              <a:rPr lang="en-US" sz="1800" dirty="0"/>
              <a:t>It’s hard to deny functional programming benefits, but is Java a suitable choice for it?</a:t>
            </a:r>
          </a:p>
          <a:p>
            <a:r>
              <a:rPr lang="en-US" sz="1800" dirty="0"/>
              <a:t>Historically, Java evolved as a general-purpose programming language more suitable for object-oriented programming. Even thinking about using functional programming before Java 8 was tedious! But things have definitely changed after Java 8.</a:t>
            </a:r>
          </a:p>
          <a:p>
            <a:r>
              <a:rPr lang="en-US" sz="1800" dirty="0"/>
              <a:t>The fact that there are no true function types in Java goes against functional programming’s basic principles. The functional interfaces disguised as lambda expressions largely make up for it, at least syntactically.</a:t>
            </a:r>
          </a:p>
          <a:p>
            <a:r>
              <a:rPr lang="en-US" sz="1800" dirty="0"/>
              <a:t>Then it doesn’t help that types in Java are inherently mutable and we have to write so much boilerplate to create immutable types.</a:t>
            </a:r>
          </a:p>
        </p:txBody>
      </p:sp>
    </p:spTree>
    <p:extLst>
      <p:ext uri="{BB962C8B-B14F-4D97-AF65-F5344CB8AC3E}">
        <p14:creationId xmlns:p14="http://schemas.microsoft.com/office/powerpoint/2010/main" val="2773896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3DA4-F949-FF7B-E083-EF9AF9516548}"/>
              </a:ext>
            </a:extLst>
          </p:cNvPr>
          <p:cNvSpPr>
            <a:spLocks noGrp="1"/>
          </p:cNvSpPr>
          <p:nvPr>
            <p:ph type="title"/>
          </p:nvPr>
        </p:nvSpPr>
        <p:spPr>
          <a:xfrm>
            <a:off x="1393827" y="285750"/>
            <a:ext cx="7521573" cy="490538"/>
          </a:xfrm>
        </p:spPr>
        <p:txBody>
          <a:bodyPr/>
          <a:lstStyle/>
          <a:p>
            <a:r>
              <a:rPr lang="en-US" dirty="0"/>
              <a:t>Is Java a Suitable Fit?			(2/3)</a:t>
            </a:r>
          </a:p>
        </p:txBody>
      </p:sp>
      <p:sp>
        <p:nvSpPr>
          <p:cNvPr id="3" name="Content Placeholder 2">
            <a:extLst>
              <a:ext uri="{FF2B5EF4-FFF2-40B4-BE49-F238E27FC236}">
                <a16:creationId xmlns:a16="http://schemas.microsoft.com/office/drawing/2014/main" id="{C3BF5078-C370-5F06-A559-60B50D348875}"/>
              </a:ext>
            </a:extLst>
          </p:cNvPr>
          <p:cNvSpPr>
            <a:spLocks noGrp="1"/>
          </p:cNvSpPr>
          <p:nvPr>
            <p:ph idx="1"/>
          </p:nvPr>
        </p:nvSpPr>
        <p:spPr>
          <a:xfrm>
            <a:off x="446089" y="895350"/>
            <a:ext cx="8088312" cy="3456385"/>
          </a:xfrm>
        </p:spPr>
        <p:txBody>
          <a:bodyPr/>
          <a:lstStyle/>
          <a:p>
            <a:r>
              <a:rPr lang="en-US" sz="1800" dirty="0"/>
              <a:t>We expect other things from a functional programming language that are missing or difficult in Java. For instance, the default evaluation strategy for arguments in Java is eager. But lazy evaluation is a more efficient and recommended way in functional programming.</a:t>
            </a:r>
          </a:p>
          <a:p>
            <a:r>
              <a:rPr lang="en-US" sz="1800" dirty="0"/>
              <a:t>We can still achieve lazy evaluation in Java using operator short-circuiting and functional interfaces, but it’s more involved.</a:t>
            </a:r>
          </a:p>
          <a:p>
            <a:r>
              <a:rPr lang="en-US" sz="1800" dirty="0"/>
              <a:t>The list is certainly not complete and can include generics support with type-erasure, missing support for tail-call optimization and other things. However, we get a broad idea.</a:t>
            </a:r>
          </a:p>
          <a:p>
            <a:r>
              <a:rPr lang="en-US" sz="1800" dirty="0"/>
              <a:t>Java is definitely not suitable for starting a program from scratch in functional programming.</a:t>
            </a:r>
          </a:p>
        </p:txBody>
      </p:sp>
    </p:spTree>
    <p:extLst>
      <p:ext uri="{BB962C8B-B14F-4D97-AF65-F5344CB8AC3E}">
        <p14:creationId xmlns:p14="http://schemas.microsoft.com/office/powerpoint/2010/main" val="3092110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3DA4-F949-FF7B-E083-EF9AF9516548}"/>
              </a:ext>
            </a:extLst>
          </p:cNvPr>
          <p:cNvSpPr>
            <a:spLocks noGrp="1"/>
          </p:cNvSpPr>
          <p:nvPr>
            <p:ph type="title"/>
          </p:nvPr>
        </p:nvSpPr>
        <p:spPr>
          <a:xfrm>
            <a:off x="1393827" y="285750"/>
            <a:ext cx="7521573" cy="490538"/>
          </a:xfrm>
        </p:spPr>
        <p:txBody>
          <a:bodyPr/>
          <a:lstStyle/>
          <a:p>
            <a:r>
              <a:rPr lang="en-US" dirty="0"/>
              <a:t>Is Java a Suitable Fit?			(3/3)</a:t>
            </a:r>
          </a:p>
        </p:txBody>
      </p:sp>
      <p:sp>
        <p:nvSpPr>
          <p:cNvPr id="3" name="Content Placeholder 2">
            <a:extLst>
              <a:ext uri="{FF2B5EF4-FFF2-40B4-BE49-F238E27FC236}">
                <a16:creationId xmlns:a16="http://schemas.microsoft.com/office/drawing/2014/main" id="{C3BF5078-C370-5F06-A559-60B50D348875}"/>
              </a:ext>
            </a:extLst>
          </p:cNvPr>
          <p:cNvSpPr>
            <a:spLocks noGrp="1"/>
          </p:cNvSpPr>
          <p:nvPr>
            <p:ph idx="1"/>
          </p:nvPr>
        </p:nvSpPr>
        <p:spPr>
          <a:xfrm>
            <a:off x="457200" y="1047751"/>
            <a:ext cx="8088312" cy="2743200"/>
          </a:xfrm>
        </p:spPr>
        <p:txBody>
          <a:bodyPr/>
          <a:lstStyle/>
          <a:p>
            <a:r>
              <a:rPr lang="en-US" sz="1800" dirty="0"/>
              <a:t>But what if we already have an existing program written in Java, probably in object-oriented programming? Nothing stops us from getting some of the benefits of functional programming, especially with Java 8.</a:t>
            </a:r>
          </a:p>
          <a:p>
            <a:endParaRPr lang="en-US" sz="1800" dirty="0"/>
          </a:p>
          <a:p>
            <a:r>
              <a:rPr lang="en-US" sz="1800" dirty="0"/>
              <a:t>This is where most of the benefits of functional programming lie for a Java developer. A combination of object-oriented programming with the benefits of functional programming can go a long way.</a:t>
            </a:r>
          </a:p>
        </p:txBody>
      </p:sp>
    </p:spTree>
    <p:extLst>
      <p:ext uri="{BB962C8B-B14F-4D97-AF65-F5344CB8AC3E}">
        <p14:creationId xmlns:p14="http://schemas.microsoft.com/office/powerpoint/2010/main" val="3061756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3DA4-F949-FF7B-E083-EF9AF95165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3BF5078-C370-5F06-A559-60B50D348875}"/>
              </a:ext>
            </a:extLst>
          </p:cNvPr>
          <p:cNvSpPr>
            <a:spLocks noGrp="1"/>
          </p:cNvSpPr>
          <p:nvPr>
            <p:ph idx="1"/>
          </p:nvPr>
        </p:nvSpPr>
        <p:spPr>
          <a:xfrm>
            <a:off x="609600" y="1504950"/>
            <a:ext cx="8077198" cy="2514600"/>
          </a:xfrm>
        </p:spPr>
        <p:txBody>
          <a:bodyPr/>
          <a:lstStyle/>
          <a:p>
            <a:r>
              <a:rPr lang="en-US" dirty="0"/>
              <a:t>In this chapter, we went through the basics of functional programming. </a:t>
            </a:r>
          </a:p>
          <a:p>
            <a:r>
              <a:rPr lang="en-US" dirty="0"/>
              <a:t>We covered the fundamental principles and how we can adopt them in Java.</a:t>
            </a:r>
          </a:p>
          <a:p>
            <a:r>
              <a:rPr lang="en-US" dirty="0"/>
              <a:t>Further, we discussed some popular techniques in functional programming with examples in Java.</a:t>
            </a:r>
          </a:p>
          <a:p>
            <a:r>
              <a:rPr lang="en-US" dirty="0"/>
              <a:t>Finally, we covered some of the benefits of adopting functional programming and answered if Java is suitable for the same.</a:t>
            </a:r>
          </a:p>
        </p:txBody>
      </p:sp>
    </p:spTree>
    <p:extLst>
      <p:ext uri="{BB962C8B-B14F-4D97-AF65-F5344CB8AC3E}">
        <p14:creationId xmlns:p14="http://schemas.microsoft.com/office/powerpoint/2010/main" val="3436033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143000" y="3638550"/>
            <a:ext cx="7391400" cy="533400"/>
          </a:xfrm>
        </p:spPr>
        <p:txBody>
          <a:bodyPr/>
          <a:lstStyle/>
          <a:p>
            <a:pPr marL="2452688" indent="-2452688"/>
            <a:r>
              <a:rPr lang="en-US" dirty="0"/>
              <a:t>Chapter 16 – Functional Programming in Java</a:t>
            </a:r>
          </a:p>
        </p:txBody>
      </p:sp>
      <p:sp>
        <p:nvSpPr>
          <p:cNvPr id="2" name="Title 3">
            <a:extLst>
              <a:ext uri="{FF2B5EF4-FFF2-40B4-BE49-F238E27FC236}">
                <a16:creationId xmlns:a16="http://schemas.microsoft.com/office/drawing/2014/main" id="{C717BF0D-AB57-9EFD-A775-4A193F932293}"/>
              </a:ext>
            </a:extLst>
          </p:cNvPr>
          <p:cNvSpPr txBox="1">
            <a:spLocks/>
          </p:cNvSpPr>
          <p:nvPr/>
        </p:nvSpPr>
        <p:spPr bwMode="auto">
          <a:xfrm>
            <a:off x="514350" y="4159827"/>
            <a:ext cx="8115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a:lstStyle>
          <a:p>
            <a:pPr marL="2452688" indent="-2452688"/>
            <a:r>
              <a:rPr lang="en-US" kern="0" dirty="0">
                <a:solidFill>
                  <a:srgbClr val="FF0000"/>
                </a:solidFill>
              </a:rPr>
              <a:t>This Chapter is Optional and Extracurricular </a:t>
            </a:r>
          </a:p>
        </p:txBody>
      </p:sp>
    </p:spTree>
    <p:extLst>
      <p:ext uri="{BB962C8B-B14F-4D97-AF65-F5344CB8AC3E}">
        <p14:creationId xmlns:p14="http://schemas.microsoft.com/office/powerpoint/2010/main" val="79470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AD2-21E9-BAC8-2670-94FBC76A6D84}"/>
              </a:ext>
            </a:extLst>
          </p:cNvPr>
          <p:cNvSpPr>
            <a:spLocks noGrp="1"/>
          </p:cNvSpPr>
          <p:nvPr>
            <p:ph type="title"/>
          </p:nvPr>
        </p:nvSpPr>
        <p:spPr>
          <a:xfrm>
            <a:off x="76201" y="285750"/>
            <a:ext cx="8915400" cy="490538"/>
          </a:xfrm>
        </p:spPr>
        <p:txBody>
          <a:bodyPr/>
          <a:lstStyle/>
          <a:p>
            <a:r>
              <a:rPr lang="en-US" sz="2600" dirty="0"/>
              <a:t>Functional Programming vs Purely Functional Programming</a:t>
            </a:r>
          </a:p>
        </p:txBody>
      </p:sp>
      <p:sp>
        <p:nvSpPr>
          <p:cNvPr id="3" name="Content Placeholder 2">
            <a:extLst>
              <a:ext uri="{FF2B5EF4-FFF2-40B4-BE49-F238E27FC236}">
                <a16:creationId xmlns:a16="http://schemas.microsoft.com/office/drawing/2014/main" id="{0559EF1D-2359-4859-0B57-45AA0EA1CC7D}"/>
              </a:ext>
            </a:extLst>
          </p:cNvPr>
          <p:cNvSpPr>
            <a:spLocks noGrp="1"/>
          </p:cNvSpPr>
          <p:nvPr>
            <p:ph idx="1"/>
          </p:nvPr>
        </p:nvSpPr>
        <p:spPr>
          <a:xfrm>
            <a:off x="407989" y="843557"/>
            <a:ext cx="8251823" cy="3456385"/>
          </a:xfrm>
        </p:spPr>
        <p:txBody>
          <a:bodyPr/>
          <a:lstStyle/>
          <a:p>
            <a:pPr marL="0" indent="0">
              <a:buNone/>
            </a:pPr>
            <a:r>
              <a:rPr lang="en-US" dirty="0"/>
              <a:t>Let’s understand a few concepts in functional programming. </a:t>
            </a:r>
          </a:p>
          <a:p>
            <a:r>
              <a:rPr lang="en-US" dirty="0"/>
              <a:t>Higher-order functions: In functional programming, functions are to be considered as first-class citizens. </a:t>
            </a:r>
          </a:p>
          <a:p>
            <a:r>
              <a:rPr lang="en-US" dirty="0"/>
              <a:t>That is, so far in the legacy style of coding, we can do below stuff with objects. </a:t>
            </a:r>
          </a:p>
          <a:p>
            <a:pPr lvl="1"/>
            <a:r>
              <a:rPr lang="en-US" dirty="0"/>
              <a:t>We can pass objects to a function.</a:t>
            </a:r>
          </a:p>
          <a:p>
            <a:pPr lvl="1"/>
            <a:r>
              <a:rPr lang="en-US" dirty="0"/>
              <a:t>We can create objects within function.</a:t>
            </a:r>
          </a:p>
          <a:p>
            <a:pPr lvl="1"/>
            <a:r>
              <a:rPr lang="en-US" dirty="0"/>
              <a:t>We can return objects from a function.</a:t>
            </a:r>
          </a:p>
          <a:p>
            <a:pPr lvl="1"/>
            <a:r>
              <a:rPr lang="en-US" dirty="0"/>
              <a:t>We can pass a function to a function.</a:t>
            </a:r>
          </a:p>
          <a:p>
            <a:pPr lvl="1"/>
            <a:r>
              <a:rPr lang="en-US" dirty="0"/>
              <a:t>We can create a function within function.</a:t>
            </a:r>
          </a:p>
          <a:p>
            <a:pPr lvl="1"/>
            <a:r>
              <a:rPr lang="en-US" dirty="0"/>
              <a:t>We can return a function from a function.</a:t>
            </a:r>
          </a:p>
          <a:p>
            <a:endParaRPr lang="en-US" dirty="0"/>
          </a:p>
        </p:txBody>
      </p:sp>
    </p:spTree>
    <p:extLst>
      <p:ext uri="{BB962C8B-B14F-4D97-AF65-F5344CB8AC3E}">
        <p14:creationId xmlns:p14="http://schemas.microsoft.com/office/powerpoint/2010/main" val="181259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AD2-21E9-BAC8-2670-94FBC76A6D84}"/>
              </a:ext>
            </a:extLst>
          </p:cNvPr>
          <p:cNvSpPr>
            <a:spLocks noGrp="1"/>
          </p:cNvSpPr>
          <p:nvPr>
            <p:ph type="title"/>
          </p:nvPr>
        </p:nvSpPr>
        <p:spPr>
          <a:xfrm>
            <a:off x="1523999" y="285750"/>
            <a:ext cx="7315201" cy="490538"/>
          </a:xfrm>
        </p:spPr>
        <p:txBody>
          <a:bodyPr/>
          <a:lstStyle/>
          <a:p>
            <a:r>
              <a:rPr lang="en-US" sz="3200" dirty="0"/>
              <a:t>Pure Functions and Lambda </a:t>
            </a:r>
            <a:r>
              <a:rPr lang="en-US" sz="3200" dirty="0" err="1"/>
              <a:t>Exressions</a:t>
            </a:r>
            <a:endParaRPr lang="en-US" sz="3200" dirty="0"/>
          </a:p>
        </p:txBody>
      </p:sp>
      <p:sp>
        <p:nvSpPr>
          <p:cNvPr id="3" name="Content Placeholder 2">
            <a:extLst>
              <a:ext uri="{FF2B5EF4-FFF2-40B4-BE49-F238E27FC236}">
                <a16:creationId xmlns:a16="http://schemas.microsoft.com/office/drawing/2014/main" id="{0559EF1D-2359-4859-0B57-45AA0EA1CC7D}"/>
              </a:ext>
            </a:extLst>
          </p:cNvPr>
          <p:cNvSpPr>
            <a:spLocks noGrp="1"/>
          </p:cNvSpPr>
          <p:nvPr>
            <p:ph idx="1"/>
          </p:nvPr>
        </p:nvSpPr>
        <p:spPr>
          <a:xfrm>
            <a:off x="407989" y="971550"/>
            <a:ext cx="8251823" cy="3328392"/>
          </a:xfrm>
        </p:spPr>
        <p:txBody>
          <a:bodyPr/>
          <a:lstStyle/>
          <a:p>
            <a:r>
              <a:rPr lang="en-US" sz="1800" b="1" i="1" dirty="0"/>
              <a:t>Pure functions</a:t>
            </a:r>
            <a:r>
              <a:rPr lang="en-US" sz="1800" dirty="0"/>
              <a:t>: A function is called pure function if it always returns the same result for same argument values and it has no side effects like modifying an argument (or global variable) or outputting something.</a:t>
            </a:r>
          </a:p>
          <a:p>
            <a:r>
              <a:rPr lang="en-US" sz="1800" b="1" i="1" dirty="0"/>
              <a:t>Lambda expressions</a:t>
            </a:r>
            <a:r>
              <a:rPr lang="en-US" sz="1800" dirty="0"/>
              <a:t>: A Lambda expression is an anonymous method that has mutability at very minimum and it has only a parameter list and a body. </a:t>
            </a:r>
          </a:p>
          <a:p>
            <a:r>
              <a:rPr lang="en-US" sz="1800" dirty="0"/>
              <a:t>The return type is always inferred based on the context. Also, make a note, Lambda expressions work in parallel with the functional interface. </a:t>
            </a:r>
          </a:p>
          <a:p>
            <a:r>
              <a:rPr lang="en-US" sz="1800" dirty="0"/>
              <a:t>The syntax of a lambda expression is: </a:t>
            </a:r>
          </a:p>
          <a:p>
            <a:endParaRPr lang="en-US" sz="1800" dirty="0"/>
          </a:p>
          <a:p>
            <a:pPr marL="0" indent="0">
              <a:buNone/>
            </a:pPr>
            <a:r>
              <a:rPr lang="en-US" sz="1800" dirty="0">
                <a:solidFill>
                  <a:srgbClr val="0070C0"/>
                </a:solidFill>
              </a:rPr>
              <a:t>		(parameter) -&gt; body</a:t>
            </a:r>
          </a:p>
          <a:p>
            <a:endParaRPr lang="en-US" sz="1800" dirty="0"/>
          </a:p>
          <a:p>
            <a:r>
              <a:rPr lang="en-US" sz="1800" dirty="0"/>
              <a:t>In its simple form, a lambda could be represented as a comma-separated list of parameters, the “–&gt;” symbol, and the body.</a:t>
            </a:r>
          </a:p>
          <a:p>
            <a:endParaRPr lang="en-US" sz="1800" dirty="0"/>
          </a:p>
        </p:txBody>
      </p:sp>
    </p:spTree>
    <p:extLst>
      <p:ext uri="{BB962C8B-B14F-4D97-AF65-F5344CB8AC3E}">
        <p14:creationId xmlns:p14="http://schemas.microsoft.com/office/powerpoint/2010/main" val="202434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D2E4-3568-D2D3-AFB3-FCE8BED79B18}"/>
              </a:ext>
            </a:extLst>
          </p:cNvPr>
          <p:cNvSpPr>
            <a:spLocks noGrp="1"/>
          </p:cNvSpPr>
          <p:nvPr>
            <p:ph type="title"/>
          </p:nvPr>
        </p:nvSpPr>
        <p:spPr/>
        <p:txBody>
          <a:bodyPr/>
          <a:lstStyle/>
          <a:p>
            <a:r>
              <a:rPr lang="en-US" dirty="0"/>
              <a:t>Alonzo Church (1903 –1995)</a:t>
            </a:r>
          </a:p>
        </p:txBody>
      </p:sp>
      <p:sp>
        <p:nvSpPr>
          <p:cNvPr id="3" name="Content Placeholder 2">
            <a:extLst>
              <a:ext uri="{FF2B5EF4-FFF2-40B4-BE49-F238E27FC236}">
                <a16:creationId xmlns:a16="http://schemas.microsoft.com/office/drawing/2014/main" id="{A326C87E-C5CF-1813-DF3C-DC0D5887B7C9}"/>
              </a:ext>
            </a:extLst>
          </p:cNvPr>
          <p:cNvSpPr>
            <a:spLocks noGrp="1"/>
          </p:cNvSpPr>
          <p:nvPr>
            <p:ph idx="1"/>
          </p:nvPr>
        </p:nvSpPr>
        <p:spPr/>
        <p:txBody>
          <a:bodyPr/>
          <a:lstStyle/>
          <a:p>
            <a:r>
              <a:rPr lang="en-US" dirty="0"/>
              <a:t>Alonzo Church was an American mathematician, computer scientist, logician, and philosopher who made major contributions to mathematical logic and the foundations of theoretical computer science. </a:t>
            </a:r>
          </a:p>
          <a:p>
            <a:r>
              <a:rPr lang="en-US" dirty="0"/>
              <a:t>He is best known for the lambda calculus, the Church–Turing thesis, proving the </a:t>
            </a:r>
            <a:r>
              <a:rPr lang="en-US" dirty="0" err="1"/>
              <a:t>unsolvability</a:t>
            </a:r>
            <a:r>
              <a:rPr lang="en-US" dirty="0"/>
              <a:t> of the </a:t>
            </a:r>
            <a:r>
              <a:rPr lang="en-US" dirty="0" err="1"/>
              <a:t>Entscheidungsproblem</a:t>
            </a:r>
            <a:r>
              <a:rPr lang="en-US" dirty="0"/>
              <a:t> ("decision problem"), the Frege–Church ontology, and the Church–Rosser theorem. </a:t>
            </a:r>
          </a:p>
          <a:p>
            <a:r>
              <a:rPr lang="en-US" dirty="0"/>
              <a:t>Alongside his doctoral student Alan Turing, Church is considered one of the founders of computer science.</a:t>
            </a:r>
          </a:p>
        </p:txBody>
      </p:sp>
    </p:spTree>
    <p:extLst>
      <p:ext uri="{BB962C8B-B14F-4D97-AF65-F5344CB8AC3E}">
        <p14:creationId xmlns:p14="http://schemas.microsoft.com/office/powerpoint/2010/main" val="314692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ED80-F81C-05A3-26D0-8509F45C4D4D}"/>
              </a:ext>
            </a:extLst>
          </p:cNvPr>
          <p:cNvSpPr>
            <a:spLocks noGrp="1"/>
          </p:cNvSpPr>
          <p:nvPr>
            <p:ph type="title"/>
          </p:nvPr>
        </p:nvSpPr>
        <p:spPr/>
        <p:txBody>
          <a:bodyPr/>
          <a:lstStyle/>
          <a:p>
            <a:r>
              <a:rPr lang="en-US" dirty="0"/>
              <a:t>Lambda Calculus</a:t>
            </a:r>
          </a:p>
        </p:txBody>
      </p:sp>
      <p:sp>
        <p:nvSpPr>
          <p:cNvPr id="3" name="Content Placeholder 2">
            <a:extLst>
              <a:ext uri="{FF2B5EF4-FFF2-40B4-BE49-F238E27FC236}">
                <a16:creationId xmlns:a16="http://schemas.microsoft.com/office/drawing/2014/main" id="{9276A799-2FBB-C865-7664-0BA295EEE25A}"/>
              </a:ext>
            </a:extLst>
          </p:cNvPr>
          <p:cNvSpPr>
            <a:spLocks noGrp="1"/>
          </p:cNvSpPr>
          <p:nvPr>
            <p:ph idx="1"/>
          </p:nvPr>
        </p:nvSpPr>
        <p:spPr>
          <a:xfrm>
            <a:off x="381000" y="971550"/>
            <a:ext cx="8305800" cy="3456385"/>
          </a:xfrm>
        </p:spPr>
        <p:txBody>
          <a:bodyPr/>
          <a:lstStyle/>
          <a:p>
            <a:r>
              <a:rPr lang="en-US" sz="1900" dirty="0"/>
              <a:t>To understand why these definitions and properties of mathematical functions are important in programming, we’ll have to go back in time a bit.</a:t>
            </a:r>
          </a:p>
          <a:p>
            <a:r>
              <a:rPr lang="en-US" sz="1900" dirty="0"/>
              <a:t>In the 1930s, Alonzo Church developed a formal system to express computations based on function abstraction. </a:t>
            </a:r>
          </a:p>
          <a:p>
            <a:r>
              <a:rPr lang="en-US" sz="1900" dirty="0"/>
              <a:t>This universal model of computation came to be known as </a:t>
            </a:r>
            <a:r>
              <a:rPr lang="en-US" sz="1900" b="1" i="1" dirty="0"/>
              <a:t>lambda calculus</a:t>
            </a:r>
            <a:r>
              <a:rPr lang="en-US" sz="1900" dirty="0"/>
              <a:t>.</a:t>
            </a:r>
          </a:p>
          <a:p>
            <a:r>
              <a:rPr lang="en-US" sz="1900" dirty="0"/>
              <a:t>Lambda calculus had a tremendous impact on developing the theory of programming languages, particularly functional programming languages. </a:t>
            </a:r>
          </a:p>
          <a:p>
            <a:r>
              <a:rPr lang="en-US" sz="1900" dirty="0"/>
              <a:t>Typically, functional programming languages implement lambda calculus.</a:t>
            </a:r>
          </a:p>
          <a:p>
            <a:r>
              <a:rPr lang="en-US" sz="1900" dirty="0"/>
              <a:t>Since lambda calculus focuses on function composition, functional programming languages provide expressive ways to compose software in function composition.</a:t>
            </a:r>
          </a:p>
        </p:txBody>
      </p:sp>
    </p:spTree>
    <p:extLst>
      <p:ext uri="{BB962C8B-B14F-4D97-AF65-F5344CB8AC3E}">
        <p14:creationId xmlns:p14="http://schemas.microsoft.com/office/powerpoint/2010/main" val="395154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7642-525C-5D77-9F8F-B6D076D725A2}"/>
              </a:ext>
            </a:extLst>
          </p:cNvPr>
          <p:cNvSpPr>
            <a:spLocks noGrp="1"/>
          </p:cNvSpPr>
          <p:nvPr>
            <p:ph type="title"/>
          </p:nvPr>
        </p:nvSpPr>
        <p:spPr>
          <a:xfrm>
            <a:off x="815976" y="285750"/>
            <a:ext cx="8251823" cy="490538"/>
          </a:xfrm>
        </p:spPr>
        <p:txBody>
          <a:bodyPr/>
          <a:lstStyle/>
          <a:p>
            <a:r>
              <a:rPr lang="en-US" dirty="0"/>
              <a:t>Categorization of Programming Paradigms (1/2)</a:t>
            </a:r>
          </a:p>
        </p:txBody>
      </p:sp>
      <p:sp>
        <p:nvSpPr>
          <p:cNvPr id="3" name="Content Placeholder 2">
            <a:extLst>
              <a:ext uri="{FF2B5EF4-FFF2-40B4-BE49-F238E27FC236}">
                <a16:creationId xmlns:a16="http://schemas.microsoft.com/office/drawing/2014/main" id="{278B43D4-84F3-F63E-5BF0-295A535AC7BA}"/>
              </a:ext>
            </a:extLst>
          </p:cNvPr>
          <p:cNvSpPr>
            <a:spLocks noGrp="1"/>
          </p:cNvSpPr>
          <p:nvPr>
            <p:ph idx="1"/>
          </p:nvPr>
        </p:nvSpPr>
        <p:spPr>
          <a:xfrm>
            <a:off x="446088" y="971550"/>
            <a:ext cx="8251823" cy="3456385"/>
          </a:xfrm>
        </p:spPr>
        <p:txBody>
          <a:bodyPr/>
          <a:lstStyle/>
          <a:p>
            <a:r>
              <a:rPr lang="en-US" dirty="0"/>
              <a:t>Of course, </a:t>
            </a:r>
            <a:r>
              <a:rPr lang="en-US" b="1" i="1" dirty="0"/>
              <a:t>functional programming </a:t>
            </a:r>
            <a:r>
              <a:rPr lang="en-US" dirty="0"/>
              <a:t>is not the only programming style in practice. </a:t>
            </a:r>
          </a:p>
          <a:p>
            <a:r>
              <a:rPr lang="en-US" dirty="0"/>
              <a:t>Broadly speaking, programming styles can be categorized into </a:t>
            </a:r>
            <a:r>
              <a:rPr lang="en-US" b="1" i="1" dirty="0"/>
              <a:t>imperative and declarative programming paradigms</a:t>
            </a:r>
            <a:r>
              <a:rPr lang="en-US" dirty="0"/>
              <a:t>.</a:t>
            </a:r>
          </a:p>
          <a:p>
            <a:r>
              <a:rPr lang="en-US" dirty="0"/>
              <a:t>The </a:t>
            </a:r>
            <a:r>
              <a:rPr lang="en-US" b="1" i="1" dirty="0"/>
              <a:t>imperative approach defines a program as a sequence of statements that change the program’s state </a:t>
            </a:r>
            <a:r>
              <a:rPr lang="en-US" dirty="0"/>
              <a:t>until it reaches the final state.</a:t>
            </a:r>
          </a:p>
          <a:p>
            <a:r>
              <a:rPr lang="en-US" b="1" i="1" dirty="0"/>
              <a:t>Procedural programming </a:t>
            </a:r>
            <a:r>
              <a:rPr lang="en-US" dirty="0"/>
              <a:t>is a type of imperative programming where we construct programs using procedures or subroutines. </a:t>
            </a:r>
          </a:p>
          <a:p>
            <a:r>
              <a:rPr lang="en-US" dirty="0"/>
              <a:t>One of the popular programming paradigms known as </a:t>
            </a:r>
            <a:r>
              <a:rPr lang="en-US" b="1" i="1" dirty="0"/>
              <a:t>Object-Oriented Programming (OOP) </a:t>
            </a:r>
            <a:r>
              <a:rPr lang="en-US" dirty="0"/>
              <a:t>extends procedural programming concepts.</a:t>
            </a:r>
          </a:p>
        </p:txBody>
      </p:sp>
    </p:spTree>
    <p:extLst>
      <p:ext uri="{BB962C8B-B14F-4D97-AF65-F5344CB8AC3E}">
        <p14:creationId xmlns:p14="http://schemas.microsoft.com/office/powerpoint/2010/main" val="326903332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dbl" algn="ctr">
          <a:solidFill>
            <a:schemeClr val="tx1"/>
          </a:solidFill>
          <a:prstDash val="solid"/>
          <a:miter lim="800000"/>
          <a:headEnd type="none" w="med" len="med"/>
          <a:tailEnd type="none" w="med" len="med"/>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13547</TotalTime>
  <Words>5082</Words>
  <Application>Microsoft Office PowerPoint</Application>
  <PresentationFormat>On-screen Show (16:9)</PresentationFormat>
  <Paragraphs>331</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Tahoma</vt:lpstr>
      <vt:lpstr>Wingdings</vt:lpstr>
      <vt:lpstr>Blends</vt:lpstr>
      <vt:lpstr>Chapter 16 – Functional Programming in Java</vt:lpstr>
      <vt:lpstr>Functional Programming</vt:lpstr>
      <vt:lpstr>What is Functional Programming?</vt:lpstr>
      <vt:lpstr>Functional Programming vs Purely Functional Programming</vt:lpstr>
      <vt:lpstr>Functional Programming vs Purely Functional Programming</vt:lpstr>
      <vt:lpstr>Pure Functions and Lambda Exressions</vt:lpstr>
      <vt:lpstr>Alonzo Church (1903 –1995)</vt:lpstr>
      <vt:lpstr>Lambda Calculus</vt:lpstr>
      <vt:lpstr>Categorization of Programming Paradigms (1/2)</vt:lpstr>
      <vt:lpstr>Categorization of Programming Paradigms (2/2)</vt:lpstr>
      <vt:lpstr>Categorization of Programming Languages</vt:lpstr>
      <vt:lpstr>Fundamental Principles and Concepts</vt:lpstr>
      <vt:lpstr>Fundamental Principles and Concepts: First-Class and Higher-Order Functions</vt:lpstr>
      <vt:lpstr>Fundamental Principles and Concepts: An Example: Imperative Approach </vt:lpstr>
      <vt:lpstr>Fundamental Principles and Concepts: An Example: Declarative Approach </vt:lpstr>
      <vt:lpstr>Fundamental Principles and Concepts: Pure Functions      (1/2)</vt:lpstr>
      <vt:lpstr>Fundamental Principles and Concepts: Pure Functions      (2/2)</vt:lpstr>
      <vt:lpstr>Fundamental Principles and Concepts: Immutability     (1/4)</vt:lpstr>
      <vt:lpstr>Fundamental Principles and Concepts: Immutability - An Example   (2/4)</vt:lpstr>
      <vt:lpstr>Fundamental Principles and Concepts: Immutability: An Example   (3/4)</vt:lpstr>
      <vt:lpstr>Fundamental Principles and Concepts: Immutability     (4/4)</vt:lpstr>
      <vt:lpstr> Fundamental Principles and Concepts: Referential Transparency   (1/4)</vt:lpstr>
      <vt:lpstr>Fundamental Principles and Concepts: Referential Transparency   (2/4)</vt:lpstr>
      <vt:lpstr>Fundamental Principles and Concepts: Referential Transparency   (3/4)</vt:lpstr>
      <vt:lpstr>Fundamental Principles and Concepts: Referential Transparency   (4/4)</vt:lpstr>
      <vt:lpstr>Functional Programming Techniques</vt:lpstr>
      <vt:lpstr>Functional Programming Techniques: Function Composition    (1/3)</vt:lpstr>
      <vt:lpstr>Functional Programming Techniques: Function Composition    (2/3)</vt:lpstr>
      <vt:lpstr>Functional Programming Techniques: Function Composition    (3/3)</vt:lpstr>
      <vt:lpstr>Functional Programming Techniques: Monads      (1/3)</vt:lpstr>
      <vt:lpstr>Functional Programming Techniques: Monads      (2/3)</vt:lpstr>
      <vt:lpstr>Functional Programming Techniques: Monads      (3/3)</vt:lpstr>
      <vt:lpstr>Currying      (1/4)</vt:lpstr>
      <vt:lpstr>Currying      (2/4)</vt:lpstr>
      <vt:lpstr>Currying      (3/4)</vt:lpstr>
      <vt:lpstr>Currying      (4/4)</vt:lpstr>
      <vt:lpstr>Recursion      (1/2)</vt:lpstr>
      <vt:lpstr>Recursion      (2/2)</vt:lpstr>
      <vt:lpstr>Recursion      (3/3)</vt:lpstr>
      <vt:lpstr>Why Functional Programming Matters (1/2)</vt:lpstr>
      <vt:lpstr>Why Functional Programming Matters (2/2)</vt:lpstr>
      <vt:lpstr>Is Java a Suitable Fit?   (1/3)</vt:lpstr>
      <vt:lpstr>Is Java a Suitable Fit?   (2/3)</vt:lpstr>
      <vt:lpstr>Is Java a Suitable Fit?   (3/3)</vt:lpstr>
      <vt:lpstr>Conclusion</vt:lpstr>
      <vt:lpstr>Chapter 16 – Functional Programming in Java</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415</cp:revision>
  <cp:lastPrinted>1601-01-01T00:00:00Z</cp:lastPrinted>
  <dcterms:created xsi:type="dcterms:W3CDTF">2003-11-11T09:16:48Z</dcterms:created>
  <dcterms:modified xsi:type="dcterms:W3CDTF">2024-04-04T00:39:28Z</dcterms:modified>
</cp:coreProperties>
</file>