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447" r:id="rId2"/>
    <p:sldId id="382" r:id="rId3"/>
    <p:sldId id="375" r:id="rId4"/>
    <p:sldId id="379" r:id="rId5"/>
    <p:sldId id="383" r:id="rId6"/>
    <p:sldId id="449" r:id="rId7"/>
    <p:sldId id="384" r:id="rId8"/>
    <p:sldId id="385" r:id="rId9"/>
    <p:sldId id="448" r:id="rId10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C9"/>
    <a:srgbClr val="FFFCF3"/>
    <a:srgbClr val="FFEAA7"/>
    <a:srgbClr val="333399"/>
    <a:srgbClr val="008000"/>
    <a:srgbClr val="BFFDD1"/>
    <a:srgbClr val="9AFCB6"/>
    <a:srgbClr val="D9ECFF"/>
    <a:srgbClr val="339933"/>
    <a:srgbClr val="E52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0929"/>
  </p:normalViewPr>
  <p:slideViewPr>
    <p:cSldViewPr>
      <p:cViewPr varScale="1">
        <p:scale>
          <a:sx n="112" d="100"/>
          <a:sy n="112" d="100"/>
        </p:scale>
        <p:origin x="120" y="2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3288" y="1935272"/>
            <a:ext cx="8076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aseline="0" dirty="0">
                <a:solidFill>
                  <a:srgbClr val="333399"/>
                </a:solidFill>
              </a:rPr>
              <a:t>Application Engineering and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4B44E0-2627-4099-D0B0-B10E2221B5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4029315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3943350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5146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901453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8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Application Engineering and Development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4506244" y="4898092"/>
            <a:ext cx="151355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About the Course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228600" y="4931569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7" r:id="rId3"/>
    <p:sldLayoutId id="2147483675" r:id="rId4"/>
    <p:sldLayoutId id="2147483674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028950"/>
            <a:ext cx="6398416" cy="598884"/>
          </a:xfrm>
        </p:spPr>
        <p:txBody>
          <a:bodyPr/>
          <a:lstStyle/>
          <a:p>
            <a:r>
              <a:rPr lang="en-US" dirty="0"/>
              <a:t>About the Course</a:t>
            </a:r>
          </a:p>
        </p:txBody>
      </p:sp>
    </p:spTree>
    <p:extLst>
      <p:ext uri="{BB962C8B-B14F-4D97-AF65-F5344CB8AC3E}">
        <p14:creationId xmlns:p14="http://schemas.microsoft.com/office/powerpoint/2010/main" val="57975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Recommended Textbook</a:t>
            </a:r>
          </a:p>
        </p:txBody>
      </p:sp>
      <p:sp>
        <p:nvSpPr>
          <p:cNvPr id="4099" name="Rectangle 2051"/>
          <p:cNvSpPr>
            <a:spLocks noGrp="1" noChangeArrowheads="1"/>
          </p:cNvSpPr>
          <p:nvPr>
            <p:ph sz="half" idx="1"/>
          </p:nvPr>
        </p:nvSpPr>
        <p:spPr>
          <a:xfrm>
            <a:off x="400050" y="854815"/>
            <a:ext cx="5772150" cy="2174135"/>
          </a:xfrm>
        </p:spPr>
        <p:txBody>
          <a:bodyPr/>
          <a:lstStyle/>
          <a:p>
            <a:pPr marL="254794" indent="-254794" eaLnBrk="1" hangingPunct="1"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Main source: Sergey Aityan, 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CSYE 5100 lecture notes </a:t>
            </a:r>
          </a:p>
          <a:p>
            <a:pPr marL="254794" indent="-254794" eaLnBrk="1" hangingPunct="1"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Recommended textbook: 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Scott Brandt (2023). Java From Zero: Learn Java Programming Fast for Beginners to Professionals: The Complete Guide With Code Examples and Exercises to Become a Professional, 288 pages, 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ISBN-13: 979-8377148494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0D7725-8FA5-A4CC-EA34-B0BA770F3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881" y="3790950"/>
            <a:ext cx="8343900" cy="703423"/>
          </a:xfrm>
        </p:spPr>
        <p:txBody>
          <a:bodyPr/>
          <a:lstStyle/>
          <a:p>
            <a:r>
              <a:rPr lang="en-US" altLang="en-US" dirty="0">
                <a:latin typeface="Arial" charset="0"/>
              </a:rPr>
              <a:t>Java reference source: 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Arial" charset="0"/>
              </a:rPr>
              <a:t>https://www.w3schools.com/java/</a:t>
            </a:r>
          </a:p>
          <a:p>
            <a:r>
              <a:rPr lang="en-US" altLang="en-US" dirty="0">
                <a:latin typeface="Arial" charset="0"/>
              </a:rPr>
              <a:t>Other materials and sources have been also used in the course.</a:t>
            </a:r>
          </a:p>
          <a:p>
            <a:endParaRPr lang="en-US" dirty="0"/>
          </a:p>
        </p:txBody>
      </p:sp>
      <p:pic>
        <p:nvPicPr>
          <p:cNvPr id="4" name="Picture 3" descr="A book cover with text and a person sitting at a desk&#10;&#10;Description automatically generated">
            <a:extLst>
              <a:ext uri="{FF2B5EF4-FFF2-40B4-BE49-F238E27FC236}">
                <a16:creationId xmlns:a16="http://schemas.microsoft.com/office/drawing/2014/main" id="{6ACBF3EA-EBBD-E314-758A-44810B68B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89" y="807244"/>
            <a:ext cx="2362200" cy="29527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133350"/>
            <a:ext cx="5143500" cy="552450"/>
          </a:xfrm>
        </p:spPr>
        <p:txBody>
          <a:bodyPr/>
          <a:lstStyle/>
          <a:p>
            <a:pPr eaLnBrk="1" hangingPunct="1"/>
            <a:r>
              <a:rPr lang="en-US" altLang="en-US" dirty="0"/>
              <a:t>Course Activities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42975"/>
            <a:ext cx="8153400" cy="3257550"/>
          </a:xfrm>
        </p:spPr>
        <p:txBody>
          <a:bodyPr/>
          <a:lstStyle/>
          <a:p>
            <a:pPr marL="173831" indent="-173831" eaLnBrk="1" hangingPunct="1">
              <a:spcBef>
                <a:spcPct val="50000"/>
              </a:spcBef>
            </a:pPr>
            <a:r>
              <a:rPr lang="en-US" altLang="en-US" dirty="0"/>
              <a:t>Lectures</a:t>
            </a:r>
          </a:p>
          <a:p>
            <a:pPr marL="173831" indent="-173831" eaLnBrk="1" hangingPunct="1">
              <a:spcBef>
                <a:spcPct val="50000"/>
              </a:spcBef>
            </a:pPr>
            <a:r>
              <a:rPr lang="en-US" altLang="en-US" dirty="0"/>
              <a:t>Practical exercises</a:t>
            </a:r>
          </a:p>
          <a:p>
            <a:pPr marL="173831" indent="-173831" eaLnBrk="1" hangingPunct="1">
              <a:spcBef>
                <a:spcPct val="50000"/>
              </a:spcBef>
            </a:pPr>
            <a:r>
              <a:rPr lang="en-US" altLang="en-US" dirty="0"/>
              <a:t>Programming assignments</a:t>
            </a:r>
          </a:p>
          <a:p>
            <a:pPr marL="173831" indent="-173831" eaLnBrk="1" hangingPunct="1">
              <a:spcBef>
                <a:spcPct val="50000"/>
              </a:spcBef>
            </a:pPr>
            <a:r>
              <a:rPr lang="en-US" altLang="en-US" dirty="0"/>
              <a:t>The course project. Students should submit the assigned project to complete the course.</a:t>
            </a:r>
          </a:p>
          <a:p>
            <a:pPr marL="173831" indent="-173831" eaLnBrk="1" hangingPunct="1">
              <a:spcBef>
                <a:spcPct val="50000"/>
              </a:spcBef>
            </a:pPr>
            <a:r>
              <a:rPr lang="en-US" altLang="en-US" dirty="0"/>
              <a:t>Quizzes</a:t>
            </a:r>
          </a:p>
          <a:p>
            <a:pPr marL="173831" indent="-173831" eaLnBrk="1" hangingPunct="1">
              <a:spcBef>
                <a:spcPct val="50000"/>
              </a:spcBef>
            </a:pPr>
            <a:r>
              <a:rPr lang="en-US" altLang="en-US" dirty="0"/>
              <a:t>Home tasks</a:t>
            </a:r>
          </a:p>
          <a:p>
            <a:pPr marL="173831" indent="-173831" eaLnBrk="1" hangingPunct="1">
              <a:spcBef>
                <a:spcPct val="50000"/>
              </a:spcBef>
            </a:pPr>
            <a:r>
              <a:rPr lang="en-US" altLang="en-US" dirty="0"/>
              <a:t>Midterm exam</a:t>
            </a:r>
          </a:p>
          <a:p>
            <a:pPr marL="173831" indent="-173831" eaLnBrk="1" hangingPunct="1">
              <a:spcBef>
                <a:spcPct val="50000"/>
              </a:spcBef>
            </a:pPr>
            <a:r>
              <a:rPr lang="en-US" altLang="en-US" dirty="0"/>
              <a:t>Final exam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14550" y="152563"/>
            <a:ext cx="51435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Computer Requirements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504950"/>
            <a:ext cx="6343650" cy="2324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/>
              <a:t>All student in class should have laptops connected to the internet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/>
              <a:t>Operating systems: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/>
              <a:t>Windows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/>
              <a:t>macOS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82774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9550"/>
            <a:ext cx="7010400" cy="552450"/>
          </a:xfrm>
        </p:spPr>
        <p:txBody>
          <a:bodyPr/>
          <a:lstStyle/>
          <a:p>
            <a:pPr eaLnBrk="1" hangingPunct="1"/>
            <a:r>
              <a:rPr lang="en-US" altLang="en-US" dirty="0"/>
              <a:t>Projects and Assignments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2550"/>
            <a:ext cx="8229600" cy="2686050"/>
          </a:xfrm>
          <a:ln w="6350"/>
        </p:spPr>
        <p:txBody>
          <a:bodyPr/>
          <a:lstStyle/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Each student should submit each home task by the beginning of the next class.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Each student should do and submit three individual software design/programming assignments by the assigned deadline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Students should work in teams (4-6 students) on the course project. Each team should submit a final report on the project, make a presentation, and show a project demo in class in the last week of the class according to the project defense schedule.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09550"/>
            <a:ext cx="4457700" cy="552450"/>
          </a:xfrm>
        </p:spPr>
        <p:txBody>
          <a:bodyPr/>
          <a:lstStyle/>
          <a:p>
            <a:pPr eaLnBrk="1" hangingPunct="1"/>
            <a:r>
              <a:rPr lang="en-US" altLang="en-US" dirty="0"/>
              <a:t>Exams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62000"/>
            <a:ext cx="8305800" cy="2686050"/>
          </a:xfrm>
          <a:ln w="6350"/>
        </p:spPr>
        <p:txBody>
          <a:bodyPr/>
          <a:lstStyle/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There will be a midterm exam and a final exam, both structured as a written essay to answer the given questions. 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Each exam includes up to six questions. The essay must be written clearly and easy to read, with a clear and logical structure. 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Diagrams and other supporting illustrations are required if needed.  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Simple examples to illustrate the answers are required.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The exams are neither “open book” nor “open notes.” 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The final exam is comprehensive, i.e. includes the whole course.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Cheating in exam results in immediate termination of the exam, and grade “F” with ZERO points.</a:t>
            </a:r>
          </a:p>
          <a:p>
            <a:pPr marL="170260" indent="-170260" eaLnBrk="1" hangingPunct="1">
              <a:spcBef>
                <a:spcPts val="450"/>
              </a:spcBef>
              <a:defRPr/>
            </a:pPr>
            <a:r>
              <a:rPr lang="en-US" altLang="en-US" dirty="0"/>
              <a:t>The instructor reserves the right to replace the written exam with a verbal exam or multiple choice if finds appropriate.</a:t>
            </a:r>
          </a:p>
        </p:txBody>
      </p:sp>
    </p:spTree>
    <p:extLst>
      <p:ext uri="{BB962C8B-B14F-4D97-AF65-F5344CB8AC3E}">
        <p14:creationId xmlns:p14="http://schemas.microsoft.com/office/powerpoint/2010/main" val="342442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69985"/>
            <a:ext cx="5143500" cy="571500"/>
          </a:xfrm>
        </p:spPr>
        <p:txBody>
          <a:bodyPr/>
          <a:lstStyle/>
          <a:p>
            <a:pPr eaLnBrk="1" hangingPunct="1"/>
            <a:r>
              <a:rPr lang="en-US" altLang="en-US" dirty="0"/>
              <a:t>Grading and Scoring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1550"/>
            <a:ext cx="8229600" cy="228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en-US" dirty="0"/>
              <a:t>All activities will be graded according to the points as shown below.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33383"/>
              </p:ext>
            </p:extLst>
          </p:nvPr>
        </p:nvGraphicFramePr>
        <p:xfrm>
          <a:off x="349665" y="1504950"/>
          <a:ext cx="8534400" cy="1009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Grade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B+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B-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C+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C-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D+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b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Points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93-100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90-93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87-89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83-86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80-82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77-79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73-76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70-72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67-69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60-66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0-59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13" name="Rectangle 5"/>
          <p:cNvSpPr>
            <a:spLocks noChangeArrowheads="1"/>
          </p:cNvSpPr>
          <p:nvPr/>
        </p:nvSpPr>
        <p:spPr bwMode="auto">
          <a:xfrm>
            <a:off x="266700" y="2591514"/>
            <a:ext cx="8458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n-lt"/>
              </a:rPr>
              <a:t>In exams, every answer is graded by points that converted into percentage point from 0 to 100. 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n-lt"/>
              </a:rPr>
              <a:t>The total percentage points for an exam are calculated as the </a:t>
            </a:r>
            <a:r>
              <a:rPr lang="en-US" altLang="en-US" sz="2000">
                <a:latin typeface="+mn-lt"/>
              </a:rPr>
              <a:t>total received points </a:t>
            </a:r>
            <a:r>
              <a:rPr lang="en-US" altLang="en-US" sz="2000" dirty="0">
                <a:latin typeface="+mn-lt"/>
              </a:rPr>
              <a:t>divided by the maximum possible total point for all answers in the exam.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n-lt"/>
              </a:rPr>
              <a:t>The total percentage points for the course is calculated as the weighted sum for all activities during the course (see next slide)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48" y="305093"/>
            <a:ext cx="5143500" cy="514350"/>
          </a:xfrm>
        </p:spPr>
        <p:txBody>
          <a:bodyPr/>
          <a:lstStyle/>
          <a:p>
            <a:pPr eaLnBrk="1" hangingPunct="1"/>
            <a:r>
              <a:rPr lang="en-US" altLang="en-US" dirty="0"/>
              <a:t>The Course Grading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8" y="873369"/>
            <a:ext cx="8534401" cy="2857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en-US" dirty="0"/>
              <a:t>The final grade for the course will be given as the total weighted score for all activities according to the percentage shown in the table below:</a:t>
            </a:r>
          </a:p>
        </p:txBody>
      </p:sp>
      <p:sp>
        <p:nvSpPr>
          <p:cNvPr id="8222" name="Rectangle 1"/>
          <p:cNvSpPr>
            <a:spLocks noChangeArrowheads="1"/>
          </p:cNvSpPr>
          <p:nvPr/>
        </p:nvSpPr>
        <p:spPr bwMode="auto">
          <a:xfrm>
            <a:off x="457198" y="4286251"/>
            <a:ext cx="83820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en-US" sz="2000" dirty="0"/>
              <a:t>Failed grades “F” in both, midterm and final exams results in term grade “F” regardless of other components.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AF15C7-6313-E2B5-EA74-11C443949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52239"/>
              </p:ext>
            </p:extLst>
          </p:nvPr>
        </p:nvGraphicFramePr>
        <p:xfrm>
          <a:off x="480644" y="1581150"/>
          <a:ext cx="8206156" cy="257937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82970">
                  <a:extLst>
                    <a:ext uri="{9D8B030D-6E8A-4147-A177-3AD203B41FA5}">
                      <a16:colId xmlns:a16="http://schemas.microsoft.com/office/drawing/2014/main" val="3816432012"/>
                    </a:ext>
                  </a:extLst>
                </a:gridCol>
                <a:gridCol w="3403986">
                  <a:extLst>
                    <a:ext uri="{9D8B030D-6E8A-4147-A177-3AD203B41FA5}">
                      <a16:colId xmlns:a16="http://schemas.microsoft.com/office/drawing/2014/main" val="176752984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4752833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  <a:effectLst/>
                        </a:rPr>
                        <a:t>Activity</a:t>
                      </a:r>
                      <a:endParaRPr lang="en-US" sz="20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00"/>
                          </a:solidFill>
                          <a:effectLst/>
                        </a:rPr>
                        <a:t>Time</a:t>
                      </a:r>
                      <a:endParaRPr lang="en-US" sz="2000" b="1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  <a:effectLst/>
                        </a:rPr>
                        <a:t>Percent</a:t>
                      </a:r>
                      <a:endParaRPr lang="en-US" sz="20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85451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Quizzes, home tasks, and classroom activities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Every week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41109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Lab assignments (for all labs)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As assigned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235038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Course project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Last week of the course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30%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737928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Mid-term exam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In the middle of the course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724675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Final exam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At the end of the course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9673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028950"/>
            <a:ext cx="6398416" cy="598884"/>
          </a:xfrm>
        </p:spPr>
        <p:txBody>
          <a:bodyPr/>
          <a:lstStyle/>
          <a:p>
            <a:r>
              <a:rPr lang="en-US" dirty="0"/>
              <a:t>About the Course</a:t>
            </a:r>
          </a:p>
        </p:txBody>
      </p:sp>
    </p:spTree>
    <p:extLst>
      <p:ext uri="{BB962C8B-B14F-4D97-AF65-F5344CB8AC3E}">
        <p14:creationId xmlns:p14="http://schemas.microsoft.com/office/powerpoint/2010/main" val="137979663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5463</TotalTime>
  <Words>584</Words>
  <Application>Microsoft Office PowerPoint</Application>
  <PresentationFormat>On-screen Show (16:9)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Tahoma</vt:lpstr>
      <vt:lpstr>Times New Roman</vt:lpstr>
      <vt:lpstr>Wingdings</vt:lpstr>
      <vt:lpstr>Blends</vt:lpstr>
      <vt:lpstr>About the Course</vt:lpstr>
      <vt:lpstr>Recommended Textbook</vt:lpstr>
      <vt:lpstr>Course Activities</vt:lpstr>
      <vt:lpstr>Computer Requirements</vt:lpstr>
      <vt:lpstr>Projects and Assignments</vt:lpstr>
      <vt:lpstr>Exams</vt:lpstr>
      <vt:lpstr>Grading and Scoring</vt:lpstr>
      <vt:lpstr>The Course Grading</vt:lpstr>
      <vt:lpstr>About the Course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Course</dc:title>
  <dc:creator>Sergey K. Aityan</dc:creator>
  <cp:lastModifiedBy>Sergey Aityan</cp:lastModifiedBy>
  <cp:revision>249</cp:revision>
  <cp:lastPrinted>1601-01-01T00:00:00Z</cp:lastPrinted>
  <dcterms:created xsi:type="dcterms:W3CDTF">2003-11-11T09:16:48Z</dcterms:created>
  <dcterms:modified xsi:type="dcterms:W3CDTF">2023-12-24T21:28:35Z</dcterms:modified>
</cp:coreProperties>
</file>