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5"/>
  </p:notesMasterIdLst>
  <p:handoutMasterIdLst>
    <p:handoutMasterId r:id="rId36"/>
  </p:handoutMasterIdLst>
  <p:sldIdLst>
    <p:sldId id="447" r:id="rId2"/>
    <p:sldId id="451" r:id="rId3"/>
    <p:sldId id="453" r:id="rId4"/>
    <p:sldId id="473" r:id="rId5"/>
    <p:sldId id="454" r:id="rId6"/>
    <p:sldId id="331" r:id="rId7"/>
    <p:sldId id="333" r:id="rId8"/>
    <p:sldId id="352" r:id="rId9"/>
    <p:sldId id="351" r:id="rId10"/>
    <p:sldId id="334" r:id="rId11"/>
    <p:sldId id="367" r:id="rId12"/>
    <p:sldId id="362" r:id="rId13"/>
    <p:sldId id="452" r:id="rId14"/>
    <p:sldId id="449" r:id="rId15"/>
    <p:sldId id="450" r:id="rId16"/>
    <p:sldId id="448" r:id="rId17"/>
    <p:sldId id="464" r:id="rId18"/>
    <p:sldId id="465" r:id="rId19"/>
    <p:sldId id="455" r:id="rId20"/>
    <p:sldId id="456" r:id="rId21"/>
    <p:sldId id="466" r:id="rId22"/>
    <p:sldId id="469" r:id="rId23"/>
    <p:sldId id="446" r:id="rId24"/>
    <p:sldId id="468" r:id="rId25"/>
    <p:sldId id="457" r:id="rId26"/>
    <p:sldId id="458" r:id="rId27"/>
    <p:sldId id="472" r:id="rId28"/>
    <p:sldId id="459" r:id="rId29"/>
    <p:sldId id="460" r:id="rId30"/>
    <p:sldId id="461" r:id="rId31"/>
    <p:sldId id="462" r:id="rId32"/>
    <p:sldId id="463" r:id="rId33"/>
    <p:sldId id="471" r:id="rId34"/>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1C9"/>
    <a:srgbClr val="FFFCF3"/>
    <a:srgbClr val="FFEAA7"/>
    <a:srgbClr val="333399"/>
    <a:srgbClr val="008000"/>
    <a:srgbClr val="BFFDD1"/>
    <a:srgbClr val="9AFCB6"/>
    <a:srgbClr val="D9ECFF"/>
    <a:srgbClr val="339933"/>
    <a:srgbClr val="E520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1" autoAdjust="0"/>
    <p:restoredTop sz="90927" autoAdjust="0"/>
  </p:normalViewPr>
  <p:slideViewPr>
    <p:cSldViewPr>
      <p:cViewPr varScale="1">
        <p:scale>
          <a:sx n="77" d="100"/>
          <a:sy n="77" d="100"/>
        </p:scale>
        <p:origin x="1674" y="6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96000" y="113340"/>
            <a:ext cx="29130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959647" y="1969182"/>
            <a:ext cx="8076403" cy="584775"/>
          </a:xfrm>
          <a:prstGeom prst="rect">
            <a:avLst/>
          </a:prstGeom>
          <a:noFill/>
          <a:ln w="9525">
            <a:noFill/>
            <a:miter lim="800000"/>
            <a:headEnd/>
            <a:tailEnd/>
          </a:ln>
          <a:effectLst/>
        </p:spPr>
        <p:txBody>
          <a:bodyPr wrap="square">
            <a:spAutoFit/>
          </a:bodyPr>
          <a:lstStyle/>
          <a:p>
            <a:r>
              <a:rPr lang="en-US" sz="3200" baseline="0" dirty="0">
                <a:solidFill>
                  <a:srgbClr val="333399"/>
                </a:solidFill>
              </a:rPr>
              <a:t>Application Engineering and Development</a:t>
            </a:r>
          </a:p>
        </p:txBody>
      </p:sp>
      <p:pic>
        <p:nvPicPr>
          <p:cNvPr id="2" name="Picture 1">
            <a:extLst>
              <a:ext uri="{FF2B5EF4-FFF2-40B4-BE49-F238E27FC236}">
                <a16:creationId xmlns:a16="http://schemas.microsoft.com/office/drawing/2014/main" id="{0ED335DE-13A8-3E7E-7122-192923CFECC3}"/>
              </a:ext>
            </a:extLst>
          </p:cNvPr>
          <p:cNvPicPr>
            <a:picLocks noChangeAspect="1"/>
          </p:cNvPicPr>
          <p:nvPr userDrawn="1"/>
        </p:nvPicPr>
        <p:blipFill>
          <a:blip r:embed="rId2"/>
          <a:stretch>
            <a:fillRect/>
          </a:stretch>
        </p:blipFill>
        <p:spPr>
          <a:xfrm>
            <a:off x="151939" y="167161"/>
            <a:ext cx="2178511" cy="610857"/>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8"/>
            <a:ext cx="4029315"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114188"/>
            <a:ext cx="3943350"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6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1905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901453"/>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26</a:t>
            </a:r>
          </a:p>
        </p:txBody>
      </p:sp>
      <p:sp>
        <p:nvSpPr>
          <p:cNvPr id="64530" name="Text Box 18"/>
          <p:cNvSpPr txBox="1">
            <a:spLocks noChangeArrowheads="1"/>
          </p:cNvSpPr>
          <p:nvPr userDrawn="1"/>
        </p:nvSpPr>
        <p:spPr bwMode="auto">
          <a:xfrm>
            <a:off x="125342" y="4879390"/>
            <a:ext cx="36846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Application Engineering and Development</a:t>
            </a:r>
          </a:p>
        </p:txBody>
      </p:sp>
      <p:sp>
        <p:nvSpPr>
          <p:cNvPr id="64532" name="Rectangle 20"/>
          <p:cNvSpPr>
            <a:spLocks noChangeArrowheads="1"/>
          </p:cNvSpPr>
          <p:nvPr userDrawn="1"/>
        </p:nvSpPr>
        <p:spPr bwMode="auto">
          <a:xfrm>
            <a:off x="3433199" y="4891561"/>
            <a:ext cx="4339201" cy="300082"/>
          </a:xfrm>
          <a:prstGeom prst="rect">
            <a:avLst/>
          </a:prstGeom>
          <a:noFill/>
          <a:ln w="9525">
            <a:noFill/>
            <a:miter lim="800000"/>
            <a:headEnd/>
            <a:tailEnd/>
          </a:ln>
          <a:effectLst/>
        </p:spPr>
        <p:txBody>
          <a:bodyPr wrap="none">
            <a:spAutoFit/>
          </a:bodyPr>
          <a:lstStyle/>
          <a:p>
            <a:pPr>
              <a:defRPr/>
            </a:pPr>
            <a:r>
              <a:rPr lang="en-US" sz="1350" dirty="0"/>
              <a:t>Chapter 1 – Software, Languages, Design, and Coding</a:t>
            </a:r>
          </a:p>
        </p:txBody>
      </p:sp>
      <p:sp>
        <p:nvSpPr>
          <p:cNvPr id="64533" name="Line 21"/>
          <p:cNvSpPr>
            <a:spLocks noChangeShapeType="1"/>
          </p:cNvSpPr>
          <p:nvPr userDrawn="1"/>
        </p:nvSpPr>
        <p:spPr bwMode="auto">
          <a:xfrm>
            <a:off x="228600" y="4931569"/>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77" r:id="rId3"/>
    <p:sldLayoutId id="2147483675" r:id="rId4"/>
    <p:sldLayoutId id="2147483674" r:id="rId5"/>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ct val="2000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ct val="2000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609600" y="3714750"/>
            <a:ext cx="8153400" cy="598884"/>
          </a:xfrm>
        </p:spPr>
        <p:txBody>
          <a:bodyPr/>
          <a:lstStyle/>
          <a:p>
            <a:pPr marL="2227263" indent="-2227263"/>
            <a:r>
              <a:rPr lang="en-US" dirty="0"/>
              <a:t>Chapter 1 – Computers, Software, Languages, Design, and Coding</a:t>
            </a:r>
          </a:p>
        </p:txBody>
      </p:sp>
    </p:spTree>
    <p:extLst>
      <p:ext uri="{BB962C8B-B14F-4D97-AF65-F5344CB8AC3E}">
        <p14:creationId xmlns:p14="http://schemas.microsoft.com/office/powerpoint/2010/main" val="57975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E212741-08C7-5449-51C5-86E7E869EA50}"/>
              </a:ext>
            </a:extLst>
          </p:cNvPr>
          <p:cNvSpPr>
            <a:spLocks noGrp="1" noChangeArrowheads="1"/>
          </p:cNvSpPr>
          <p:nvPr>
            <p:ph type="title"/>
          </p:nvPr>
        </p:nvSpPr>
        <p:spPr/>
        <p:txBody>
          <a:bodyPr/>
          <a:lstStyle/>
          <a:p>
            <a:pPr eaLnBrk="1" hangingPunct="1"/>
            <a:r>
              <a:rPr lang="en-US" altLang="en-US" dirty="0"/>
              <a:t>Computer Storage Units</a:t>
            </a:r>
          </a:p>
        </p:txBody>
      </p:sp>
      <p:sp>
        <p:nvSpPr>
          <p:cNvPr id="11267" name="Rectangle 3">
            <a:extLst>
              <a:ext uri="{FF2B5EF4-FFF2-40B4-BE49-F238E27FC236}">
                <a16:creationId xmlns:a16="http://schemas.microsoft.com/office/drawing/2014/main" id="{9C85C49B-7FA2-3C98-806A-232C962FB0CA}"/>
              </a:ext>
            </a:extLst>
          </p:cNvPr>
          <p:cNvSpPr>
            <a:spLocks noGrp="1" noChangeArrowheads="1"/>
          </p:cNvSpPr>
          <p:nvPr>
            <p:ph idx="1"/>
          </p:nvPr>
        </p:nvSpPr>
        <p:spPr>
          <a:xfrm>
            <a:off x="417513" y="948105"/>
            <a:ext cx="7029451" cy="709246"/>
          </a:xfrm>
        </p:spPr>
        <p:txBody>
          <a:bodyPr/>
          <a:lstStyle/>
          <a:p>
            <a:pPr marL="173831" indent="-173831" eaLnBrk="1" hangingPunct="1">
              <a:lnSpc>
                <a:spcPct val="90000"/>
              </a:lnSpc>
              <a:spcBef>
                <a:spcPct val="50000"/>
              </a:spcBef>
            </a:pPr>
            <a:r>
              <a:rPr lang="en-US" altLang="en-US" dirty="0">
                <a:solidFill>
                  <a:srgbClr val="000000"/>
                </a:solidFill>
                <a:cs typeface="Times New Roman" panose="02020603050405020304" pitchFamily="18" charset="0"/>
              </a:rPr>
              <a:t>1 Bit is an atomic information unit that stores 0 or 1</a:t>
            </a:r>
          </a:p>
          <a:p>
            <a:pPr marL="173831" indent="-173831" eaLnBrk="1" hangingPunct="1">
              <a:lnSpc>
                <a:spcPct val="90000"/>
              </a:lnSpc>
              <a:spcBef>
                <a:spcPct val="50000"/>
              </a:spcBef>
            </a:pPr>
            <a:r>
              <a:rPr lang="en-US" altLang="en-US" dirty="0">
                <a:solidFill>
                  <a:srgbClr val="000000"/>
                </a:solidFill>
                <a:cs typeface="Times New Roman" panose="02020603050405020304" pitchFamily="18" charset="0"/>
              </a:rPr>
              <a:t>1 Byte = 8 Bits</a:t>
            </a:r>
          </a:p>
          <a:p>
            <a:pPr marL="173831" indent="-173831" eaLnBrk="1" hangingPunct="1">
              <a:lnSpc>
                <a:spcPct val="90000"/>
              </a:lnSpc>
              <a:spcBef>
                <a:spcPct val="50000"/>
              </a:spcBef>
            </a:pPr>
            <a:endParaRPr lang="en-US" altLang="en-US" dirty="0"/>
          </a:p>
        </p:txBody>
      </p:sp>
      <p:graphicFrame>
        <p:nvGraphicFramePr>
          <p:cNvPr id="236651" name="Group 107">
            <a:extLst>
              <a:ext uri="{FF2B5EF4-FFF2-40B4-BE49-F238E27FC236}">
                <a16:creationId xmlns:a16="http://schemas.microsoft.com/office/drawing/2014/main" id="{65D1B5A3-B73B-33F7-130E-4A57875F83A9}"/>
              </a:ext>
            </a:extLst>
          </p:cNvPr>
          <p:cNvGraphicFramePr>
            <a:graphicFrameLocks noGrp="1"/>
          </p:cNvGraphicFramePr>
          <p:nvPr>
            <p:extLst>
              <p:ext uri="{D42A27DB-BD31-4B8C-83A1-F6EECF244321}">
                <p14:modId xmlns:p14="http://schemas.microsoft.com/office/powerpoint/2010/main" val="2500058875"/>
              </p:ext>
            </p:extLst>
          </p:nvPr>
        </p:nvGraphicFramePr>
        <p:xfrm>
          <a:off x="943829" y="1829168"/>
          <a:ext cx="7029450" cy="2987040"/>
        </p:xfrm>
        <a:graphic>
          <a:graphicData uri="http://schemas.openxmlformats.org/drawingml/2006/table">
            <a:tbl>
              <a:tblPr/>
              <a:tblGrid>
                <a:gridCol w="13017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2082800">
                  <a:extLst>
                    <a:ext uri="{9D8B030D-6E8A-4147-A177-3AD203B41FA5}">
                      <a16:colId xmlns:a16="http://schemas.microsoft.com/office/drawing/2014/main" val="20002"/>
                    </a:ext>
                  </a:extLst>
                </a:gridCol>
                <a:gridCol w="2863850">
                  <a:extLst>
                    <a:ext uri="{9D8B030D-6E8A-4147-A177-3AD203B41FA5}">
                      <a16:colId xmlns:a16="http://schemas.microsoft.com/office/drawing/2014/main" val="20003"/>
                    </a:ext>
                  </a:extLst>
                </a:gridCol>
              </a:tblGrid>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rgbClr val="FFFF66"/>
                          </a:solidFill>
                          <a:effectLst/>
                          <a:latin typeface="Tahoma" panose="020B0604030504040204" pitchFamily="34" charset="0"/>
                        </a:rPr>
                        <a:t>Name</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rgbClr val="FFFF66"/>
                          </a:solidFill>
                          <a:effectLst/>
                          <a:latin typeface="Tahoma" panose="020B0604030504040204" pitchFamily="34" charset="0"/>
                        </a:rPr>
                        <a:t>Abbr.</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rgbClr val="FFFF66"/>
                          </a:solidFill>
                          <a:effectLst/>
                          <a:latin typeface="Tahoma" panose="020B0604030504040204" pitchFamily="34" charset="0"/>
                        </a:rPr>
                        <a:t>Number of Bytes</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rgbClr val="FFFF66"/>
                          </a:solidFill>
                          <a:effectLst/>
                          <a:latin typeface="Tahoma" panose="020B0604030504040204" pitchFamily="34" charset="0"/>
                        </a:rPr>
                        <a:t>How Much is That</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rPr>
                        <a:t>Byte</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rPr>
                        <a:t>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1</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Tahoma" panose="020B0604030504040204" pitchFamily="34" charset="0"/>
                      </a:endParaRP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rPr>
                        <a:t>Kilobyte</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rPr>
                        <a:t>KB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rPr>
                        <a:t>2</a:t>
                      </a:r>
                      <a:r>
                        <a:rPr kumimoji="0" lang="en-US" altLang="en-US" sz="2000" b="0" i="0" u="none" strike="noStrike" cap="none" normalizeH="0" baseline="30000" dirty="0">
                          <a:ln>
                            <a:noFill/>
                          </a:ln>
                          <a:solidFill>
                            <a:schemeClr val="tx1"/>
                          </a:solidFill>
                          <a:effectLst/>
                          <a:latin typeface="Tahoma" panose="020B0604030504040204" pitchFamily="34" charset="0"/>
                        </a:rPr>
                        <a:t>10</a:t>
                      </a:r>
                      <a:r>
                        <a:rPr kumimoji="0" lang="en-US" altLang="en-US" sz="2000" b="0" i="0" u="none" strike="noStrike" cap="none" normalizeH="0" baseline="0" dirty="0">
                          <a:ln>
                            <a:noFill/>
                          </a:ln>
                          <a:solidFill>
                            <a:schemeClr val="tx1"/>
                          </a:solidFill>
                          <a:effectLst/>
                          <a:latin typeface="Tahoma" panose="020B0604030504040204" pitchFamily="34" charset="0"/>
                        </a:rPr>
                        <a:t> = 1,024 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cs typeface="Tahoma" panose="020B0604030504040204" pitchFamily="34" charset="0"/>
                        </a:rPr>
                        <a:t>~ about 1 thousand</a:t>
                      </a:r>
                      <a:endParaRPr kumimoji="0" lang="en-US" altLang="en-US" sz="2000" b="0" i="0" u="none" strike="noStrike" cap="none" normalizeH="0" baseline="0">
                        <a:ln>
                          <a:noFill/>
                        </a:ln>
                        <a:solidFill>
                          <a:schemeClr val="tx1"/>
                        </a:solidFill>
                        <a:effectLst/>
                        <a:latin typeface="Tahoma" panose="020B0604030504040204" pitchFamily="34" charset="0"/>
                      </a:endParaRP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Megabyte</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MB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rPr>
                        <a:t>2</a:t>
                      </a:r>
                      <a:r>
                        <a:rPr kumimoji="0" lang="en-US" altLang="en-US" sz="2000" b="0" i="0" u="none" strike="noStrike" cap="none" normalizeH="0" baseline="30000" dirty="0">
                          <a:ln>
                            <a:noFill/>
                          </a:ln>
                          <a:solidFill>
                            <a:schemeClr val="tx1"/>
                          </a:solidFill>
                          <a:effectLst/>
                          <a:latin typeface="Tahoma" panose="020B0604030504040204" pitchFamily="34" charset="0"/>
                        </a:rPr>
                        <a:t>20</a:t>
                      </a:r>
                      <a:r>
                        <a:rPr kumimoji="0" lang="en-US" altLang="en-US" sz="2000" b="0" i="0" u="none" strike="noStrike" cap="none" normalizeH="0" baseline="0" dirty="0">
                          <a:ln>
                            <a:noFill/>
                          </a:ln>
                          <a:solidFill>
                            <a:schemeClr val="tx1"/>
                          </a:solidFill>
                          <a:effectLst/>
                          <a:latin typeface="Tahoma" panose="020B0604030504040204" pitchFamily="34" charset="0"/>
                        </a:rPr>
                        <a:t> = 1,024 KB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cs typeface="Tahoma" panose="020B0604030504040204" pitchFamily="34" charset="0"/>
                        </a:rPr>
                        <a:t>~ about 1 million</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Gigabyte</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GB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rPr>
                        <a:t>2</a:t>
                      </a:r>
                      <a:r>
                        <a:rPr kumimoji="0" lang="en-US" altLang="en-US" sz="2000" b="0" i="0" u="none" strike="noStrike" cap="none" normalizeH="0" baseline="30000" dirty="0">
                          <a:ln>
                            <a:noFill/>
                          </a:ln>
                          <a:solidFill>
                            <a:schemeClr val="tx1"/>
                          </a:solidFill>
                          <a:effectLst/>
                          <a:latin typeface="Tahoma" panose="020B0604030504040204" pitchFamily="34" charset="0"/>
                        </a:rPr>
                        <a:t>30</a:t>
                      </a:r>
                      <a:r>
                        <a:rPr kumimoji="0" lang="en-US" altLang="en-US" sz="2000" b="0" i="0" u="none" strike="noStrike" cap="none" normalizeH="0" baseline="0" dirty="0">
                          <a:ln>
                            <a:noFill/>
                          </a:ln>
                          <a:solidFill>
                            <a:schemeClr val="tx1"/>
                          </a:solidFill>
                          <a:effectLst/>
                          <a:latin typeface="Tahoma" panose="020B0604030504040204" pitchFamily="34" charset="0"/>
                        </a:rPr>
                        <a:t> = 1,024 MB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 about 1 billion</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4"/>
                  </a:ext>
                </a:extLst>
              </a:tr>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Terabyte</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TB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rPr>
                        <a:t>2</a:t>
                      </a:r>
                      <a:r>
                        <a:rPr kumimoji="0" lang="en-US" altLang="en-US" sz="2000" b="0" i="0" u="none" strike="noStrike" cap="none" normalizeH="0" baseline="30000" dirty="0">
                          <a:ln>
                            <a:noFill/>
                          </a:ln>
                          <a:solidFill>
                            <a:schemeClr val="tx1"/>
                          </a:solidFill>
                          <a:effectLst/>
                          <a:latin typeface="Tahoma" panose="020B0604030504040204" pitchFamily="34" charset="0"/>
                        </a:rPr>
                        <a:t>40</a:t>
                      </a:r>
                      <a:r>
                        <a:rPr kumimoji="0" lang="en-US" altLang="en-US" sz="2000" b="0" i="0" u="none" strike="noStrike" cap="none" normalizeH="0" baseline="0" dirty="0">
                          <a:ln>
                            <a:noFill/>
                          </a:ln>
                          <a:solidFill>
                            <a:schemeClr val="tx1"/>
                          </a:solidFill>
                          <a:effectLst/>
                          <a:latin typeface="Tahoma" panose="020B0604030504040204" pitchFamily="34" charset="0"/>
                        </a:rPr>
                        <a:t> = 1,024 GB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 about 1 trillion</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Petabyte</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PB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2</a:t>
                      </a:r>
                      <a:r>
                        <a:rPr kumimoji="0" lang="en-US" altLang="en-US" sz="2000" b="0" i="0" u="none" strike="noStrike" cap="none" normalizeH="0" baseline="30000">
                          <a:ln>
                            <a:noFill/>
                          </a:ln>
                          <a:solidFill>
                            <a:schemeClr val="tx1"/>
                          </a:solidFill>
                          <a:effectLst/>
                          <a:latin typeface="Tahoma" panose="020B0604030504040204" pitchFamily="34" charset="0"/>
                        </a:rPr>
                        <a:t>50</a:t>
                      </a:r>
                      <a:r>
                        <a:rPr kumimoji="0" lang="en-US" altLang="en-US" sz="2000" b="0" i="0" u="none" strike="noStrike" cap="none" normalizeH="0" baseline="0">
                          <a:ln>
                            <a:noFill/>
                          </a:ln>
                          <a:solidFill>
                            <a:schemeClr val="tx1"/>
                          </a:solidFill>
                          <a:effectLst/>
                          <a:latin typeface="Tahoma" panose="020B0604030504040204" pitchFamily="34" charset="0"/>
                        </a:rPr>
                        <a:t> = 1,024 TB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AEAEA"/>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rPr>
                        <a:t>~ about 1 quadrillion</a:t>
                      </a: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6"/>
                  </a:ext>
                </a:extLst>
              </a:tr>
              <a:tr h="3429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Exabyte</a:t>
                      </a:r>
                    </a:p>
                  </a:txBody>
                  <a:tcPr marL="68580" marR="68580"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EB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rPr>
                        <a:t>2</a:t>
                      </a:r>
                      <a:r>
                        <a:rPr kumimoji="0" lang="en-US" altLang="en-US" sz="2000" b="0" i="0" u="none" strike="noStrike" cap="none" normalizeH="0" baseline="30000">
                          <a:ln>
                            <a:noFill/>
                          </a:ln>
                          <a:solidFill>
                            <a:schemeClr val="tx1"/>
                          </a:solidFill>
                          <a:effectLst/>
                          <a:latin typeface="Tahoma" panose="020B0604030504040204" pitchFamily="34" charset="0"/>
                        </a:rPr>
                        <a:t>60</a:t>
                      </a:r>
                      <a:r>
                        <a:rPr kumimoji="0" lang="en-US" altLang="en-US" sz="2000" b="0" i="0" u="none" strike="noStrike" cap="none" normalizeH="0" baseline="0">
                          <a:ln>
                            <a:noFill/>
                          </a:ln>
                          <a:solidFill>
                            <a:schemeClr val="tx1"/>
                          </a:solidFill>
                          <a:effectLst/>
                          <a:latin typeface="Tahoma" panose="020B0604030504040204" pitchFamily="34" charset="0"/>
                        </a:rPr>
                        <a:t> = 1,024 PB</a:t>
                      </a:r>
                    </a:p>
                  </a:txBody>
                  <a:tcPr marL="68580" marR="68580"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Tahoma" panose="020B0604030504040204" pitchFamily="34" charset="0"/>
                        </a:rPr>
                        <a:t>~ about 1 billion </a:t>
                      </a:r>
                      <a:r>
                        <a:rPr kumimoji="0" lang="en-US" altLang="en-US" sz="2000" b="0" i="0" u="none" strike="noStrike" cap="none" normalizeH="0" baseline="0" dirty="0" err="1">
                          <a:ln>
                            <a:noFill/>
                          </a:ln>
                          <a:solidFill>
                            <a:schemeClr val="tx1"/>
                          </a:solidFill>
                          <a:effectLst/>
                          <a:latin typeface="Tahoma" panose="020B0604030504040204" pitchFamily="34" charset="0"/>
                        </a:rPr>
                        <a:t>billion</a:t>
                      </a:r>
                      <a:endParaRPr kumimoji="0" lang="en-US" altLang="en-US" sz="2000" b="0" i="0" u="none" strike="noStrike" cap="none" normalizeH="0" baseline="0" dirty="0">
                        <a:ln>
                          <a:noFill/>
                        </a:ln>
                        <a:solidFill>
                          <a:schemeClr val="tx1"/>
                        </a:solidFill>
                        <a:effectLst/>
                        <a:latin typeface="Tahoma" panose="020B0604030504040204" pitchFamily="34" charset="0"/>
                      </a:endParaRPr>
                    </a:p>
                  </a:txBody>
                  <a:tcPr marL="68580" marR="68580"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1315" name="Group 116">
            <a:extLst>
              <a:ext uri="{FF2B5EF4-FFF2-40B4-BE49-F238E27FC236}">
                <a16:creationId xmlns:a16="http://schemas.microsoft.com/office/drawing/2014/main" id="{6A00A93B-A6B6-BFAD-DBB1-071C060FBD80}"/>
              </a:ext>
            </a:extLst>
          </p:cNvPr>
          <p:cNvGrpSpPr>
            <a:grpSpLocks/>
          </p:cNvGrpSpPr>
          <p:nvPr/>
        </p:nvGrpSpPr>
        <p:grpSpPr bwMode="auto">
          <a:xfrm>
            <a:off x="6407149" y="1358413"/>
            <a:ext cx="2319338" cy="285750"/>
            <a:chOff x="1776" y="480"/>
            <a:chExt cx="1948" cy="240"/>
          </a:xfrm>
        </p:grpSpPr>
        <p:sp>
          <p:nvSpPr>
            <p:cNvPr id="11316" name="Rectangle 108">
              <a:extLst>
                <a:ext uri="{FF2B5EF4-FFF2-40B4-BE49-F238E27FC236}">
                  <a16:creationId xmlns:a16="http://schemas.microsoft.com/office/drawing/2014/main" id="{A0994A66-D706-F172-A3D5-EE6D1174400E}"/>
                </a:ext>
              </a:extLst>
            </p:cNvPr>
            <p:cNvSpPr>
              <a:spLocks noChangeArrowheads="1"/>
            </p:cNvSpPr>
            <p:nvPr/>
          </p:nvSpPr>
          <p:spPr bwMode="auto">
            <a:xfrm>
              <a:off x="1776" y="480"/>
              <a:ext cx="240" cy="240"/>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1</a:t>
              </a:r>
            </a:p>
          </p:txBody>
        </p:sp>
        <p:sp>
          <p:nvSpPr>
            <p:cNvPr id="11317" name="Rectangle 109">
              <a:extLst>
                <a:ext uri="{FF2B5EF4-FFF2-40B4-BE49-F238E27FC236}">
                  <a16:creationId xmlns:a16="http://schemas.microsoft.com/office/drawing/2014/main" id="{84DE467B-3717-CBCE-A496-D438AE35762D}"/>
                </a:ext>
              </a:extLst>
            </p:cNvPr>
            <p:cNvSpPr>
              <a:spLocks noChangeArrowheads="1"/>
            </p:cNvSpPr>
            <p:nvPr/>
          </p:nvSpPr>
          <p:spPr bwMode="auto">
            <a:xfrm>
              <a:off x="2020" y="480"/>
              <a:ext cx="240" cy="240"/>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dirty="0"/>
                <a:t>0</a:t>
              </a:r>
            </a:p>
          </p:txBody>
        </p:sp>
        <p:sp>
          <p:nvSpPr>
            <p:cNvPr id="11318" name="Rectangle 110">
              <a:extLst>
                <a:ext uri="{FF2B5EF4-FFF2-40B4-BE49-F238E27FC236}">
                  <a16:creationId xmlns:a16="http://schemas.microsoft.com/office/drawing/2014/main" id="{F1FB391F-96AE-24FD-8694-1A5EB6B7F516}"/>
                </a:ext>
              </a:extLst>
            </p:cNvPr>
            <p:cNvSpPr>
              <a:spLocks noChangeArrowheads="1"/>
            </p:cNvSpPr>
            <p:nvPr/>
          </p:nvSpPr>
          <p:spPr bwMode="auto">
            <a:xfrm>
              <a:off x="2264" y="480"/>
              <a:ext cx="240" cy="240"/>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0</a:t>
              </a:r>
            </a:p>
          </p:txBody>
        </p:sp>
        <p:sp>
          <p:nvSpPr>
            <p:cNvPr id="11319" name="Rectangle 111">
              <a:extLst>
                <a:ext uri="{FF2B5EF4-FFF2-40B4-BE49-F238E27FC236}">
                  <a16:creationId xmlns:a16="http://schemas.microsoft.com/office/drawing/2014/main" id="{A0125784-DD78-9406-DC91-154963F2E48E}"/>
                </a:ext>
              </a:extLst>
            </p:cNvPr>
            <p:cNvSpPr>
              <a:spLocks noChangeArrowheads="1"/>
            </p:cNvSpPr>
            <p:nvPr/>
          </p:nvSpPr>
          <p:spPr bwMode="auto">
            <a:xfrm>
              <a:off x="2508" y="480"/>
              <a:ext cx="240" cy="240"/>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1</a:t>
              </a:r>
            </a:p>
          </p:txBody>
        </p:sp>
        <p:sp>
          <p:nvSpPr>
            <p:cNvPr id="11320" name="Rectangle 112">
              <a:extLst>
                <a:ext uri="{FF2B5EF4-FFF2-40B4-BE49-F238E27FC236}">
                  <a16:creationId xmlns:a16="http://schemas.microsoft.com/office/drawing/2014/main" id="{B5323ED7-55A1-C03F-226C-9AD1304A2C1D}"/>
                </a:ext>
              </a:extLst>
            </p:cNvPr>
            <p:cNvSpPr>
              <a:spLocks noChangeArrowheads="1"/>
            </p:cNvSpPr>
            <p:nvPr/>
          </p:nvSpPr>
          <p:spPr bwMode="auto">
            <a:xfrm>
              <a:off x="2752" y="480"/>
              <a:ext cx="240" cy="240"/>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0</a:t>
              </a:r>
            </a:p>
          </p:txBody>
        </p:sp>
        <p:sp>
          <p:nvSpPr>
            <p:cNvPr id="11321" name="Rectangle 113">
              <a:extLst>
                <a:ext uri="{FF2B5EF4-FFF2-40B4-BE49-F238E27FC236}">
                  <a16:creationId xmlns:a16="http://schemas.microsoft.com/office/drawing/2014/main" id="{39491DA5-D23C-3EDE-80AE-D33C7712364A}"/>
                </a:ext>
              </a:extLst>
            </p:cNvPr>
            <p:cNvSpPr>
              <a:spLocks noChangeArrowheads="1"/>
            </p:cNvSpPr>
            <p:nvPr/>
          </p:nvSpPr>
          <p:spPr bwMode="auto">
            <a:xfrm>
              <a:off x="2996" y="480"/>
              <a:ext cx="240" cy="240"/>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dirty="0"/>
                <a:t>1</a:t>
              </a:r>
            </a:p>
          </p:txBody>
        </p:sp>
        <p:sp>
          <p:nvSpPr>
            <p:cNvPr id="11322" name="Rectangle 114">
              <a:extLst>
                <a:ext uri="{FF2B5EF4-FFF2-40B4-BE49-F238E27FC236}">
                  <a16:creationId xmlns:a16="http://schemas.microsoft.com/office/drawing/2014/main" id="{E6F6BE11-CC6D-FC37-34D4-3D28D0FA3BB3}"/>
                </a:ext>
              </a:extLst>
            </p:cNvPr>
            <p:cNvSpPr>
              <a:spLocks noChangeArrowheads="1"/>
            </p:cNvSpPr>
            <p:nvPr/>
          </p:nvSpPr>
          <p:spPr bwMode="auto">
            <a:xfrm>
              <a:off x="3240" y="480"/>
              <a:ext cx="240" cy="240"/>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1</a:t>
              </a:r>
            </a:p>
          </p:txBody>
        </p:sp>
        <p:sp>
          <p:nvSpPr>
            <p:cNvPr id="11323" name="Rectangle 115">
              <a:extLst>
                <a:ext uri="{FF2B5EF4-FFF2-40B4-BE49-F238E27FC236}">
                  <a16:creationId xmlns:a16="http://schemas.microsoft.com/office/drawing/2014/main" id="{26373308-9502-1294-2EC6-B8F5F41B31AD}"/>
                </a:ext>
              </a:extLst>
            </p:cNvPr>
            <p:cNvSpPr>
              <a:spLocks noChangeArrowheads="1"/>
            </p:cNvSpPr>
            <p:nvPr/>
          </p:nvSpPr>
          <p:spPr bwMode="auto">
            <a:xfrm>
              <a:off x="3484" y="480"/>
              <a:ext cx="240" cy="240"/>
            </a:xfrm>
            <a:prstGeom prst="rect">
              <a:avLst/>
            </a:prstGeom>
            <a:gradFill rotWithShape="0">
              <a:gsLst>
                <a:gs pos="0">
                  <a:schemeClr val="bg1"/>
                </a:gs>
                <a:gs pos="100000">
                  <a:schemeClr val="accent1"/>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dirty="0"/>
                <a:t>0</a:t>
              </a: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12B467D-06F3-2D24-C546-74CA2E07C867}"/>
              </a:ext>
            </a:extLst>
          </p:cNvPr>
          <p:cNvSpPr>
            <a:spLocks noGrp="1" noChangeArrowheads="1"/>
          </p:cNvSpPr>
          <p:nvPr>
            <p:ph type="title"/>
          </p:nvPr>
        </p:nvSpPr>
        <p:spPr>
          <a:xfrm>
            <a:off x="2286000" y="285750"/>
            <a:ext cx="5830882" cy="490538"/>
          </a:xfrm>
        </p:spPr>
        <p:txBody>
          <a:bodyPr/>
          <a:lstStyle/>
          <a:p>
            <a:pPr eaLnBrk="1" hangingPunct="1"/>
            <a:r>
              <a:rPr lang="en-US" altLang="en-US" dirty="0"/>
              <a:t>File Storage on Disk</a:t>
            </a:r>
          </a:p>
        </p:txBody>
      </p:sp>
      <p:sp>
        <p:nvSpPr>
          <p:cNvPr id="20483" name="Rectangle 3">
            <a:extLst>
              <a:ext uri="{FF2B5EF4-FFF2-40B4-BE49-F238E27FC236}">
                <a16:creationId xmlns:a16="http://schemas.microsoft.com/office/drawing/2014/main" id="{973018C3-EBA9-0C4B-4A50-0ED7A701B25B}"/>
              </a:ext>
            </a:extLst>
          </p:cNvPr>
          <p:cNvSpPr>
            <a:spLocks noGrp="1" noChangeArrowheads="1"/>
          </p:cNvSpPr>
          <p:nvPr>
            <p:ph idx="1"/>
          </p:nvPr>
        </p:nvSpPr>
        <p:spPr>
          <a:xfrm>
            <a:off x="381000" y="1047750"/>
            <a:ext cx="3733800" cy="3364142"/>
          </a:xfrm>
        </p:spPr>
        <p:txBody>
          <a:bodyPr/>
          <a:lstStyle/>
          <a:p>
            <a:pPr eaLnBrk="1" hangingPunct="1">
              <a:spcBef>
                <a:spcPct val="50000"/>
              </a:spcBef>
            </a:pPr>
            <a:r>
              <a:rPr lang="en-US" altLang="en-US" dirty="0"/>
              <a:t>OS manages files to ensure that files in secondary storage are available when needed and that they are protected from access by unauthorized users.</a:t>
            </a:r>
          </a:p>
          <a:p>
            <a:pPr eaLnBrk="1" hangingPunct="1">
              <a:spcBef>
                <a:spcPct val="50000"/>
              </a:spcBef>
            </a:pPr>
            <a:r>
              <a:rPr lang="en-US" altLang="en-US" dirty="0"/>
              <a:t>The OS places files in the storage by breaking the files into smaller pieces if there is no single place of the appropriate size is found.</a:t>
            </a:r>
          </a:p>
        </p:txBody>
      </p:sp>
      <p:pic>
        <p:nvPicPr>
          <p:cNvPr id="20484" name="Picture 6" descr="http://www.karbosguide.com/images/u1901.gif">
            <a:extLst>
              <a:ext uri="{FF2B5EF4-FFF2-40B4-BE49-F238E27FC236}">
                <a16:creationId xmlns:a16="http://schemas.microsoft.com/office/drawing/2014/main" id="{A5D49501-41ED-52EE-18B0-7651D6744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700" y="886354"/>
            <a:ext cx="3659182" cy="3818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AF3BE9E-1003-2988-1F49-6968098ABCD8}"/>
              </a:ext>
            </a:extLst>
          </p:cNvPr>
          <p:cNvSpPr>
            <a:spLocks noGrp="1" noChangeArrowheads="1"/>
          </p:cNvSpPr>
          <p:nvPr>
            <p:ph type="title"/>
          </p:nvPr>
        </p:nvSpPr>
        <p:spPr>
          <a:xfrm>
            <a:off x="1905000" y="285750"/>
            <a:ext cx="6211882" cy="490538"/>
          </a:xfrm>
        </p:spPr>
        <p:txBody>
          <a:bodyPr/>
          <a:lstStyle/>
          <a:p>
            <a:pPr eaLnBrk="1" hangingPunct="1"/>
            <a:r>
              <a:rPr lang="en-US" altLang="en-US" dirty="0"/>
              <a:t>Software Layers</a:t>
            </a:r>
          </a:p>
        </p:txBody>
      </p:sp>
      <p:sp>
        <p:nvSpPr>
          <p:cNvPr id="15363" name="Rectangle 3">
            <a:extLst>
              <a:ext uri="{FF2B5EF4-FFF2-40B4-BE49-F238E27FC236}">
                <a16:creationId xmlns:a16="http://schemas.microsoft.com/office/drawing/2014/main" id="{29BAF61E-33A7-2D33-519B-B7384818DA0F}"/>
              </a:ext>
            </a:extLst>
          </p:cNvPr>
          <p:cNvSpPr>
            <a:spLocks noGrp="1" noChangeArrowheads="1"/>
          </p:cNvSpPr>
          <p:nvPr>
            <p:ph idx="1"/>
          </p:nvPr>
        </p:nvSpPr>
        <p:spPr>
          <a:xfrm>
            <a:off x="360357" y="1123950"/>
            <a:ext cx="5127625" cy="3454629"/>
          </a:xfrm>
        </p:spPr>
        <p:txBody>
          <a:bodyPr/>
          <a:lstStyle/>
          <a:p>
            <a:pPr eaLnBrk="1" hangingPunct="1">
              <a:spcBef>
                <a:spcPct val="50000"/>
              </a:spcBef>
            </a:pPr>
            <a:r>
              <a:rPr lang="en-US" altLang="en-US" dirty="0"/>
              <a:t>Application Program Interface (API) is an interface that allows applications to make use of the operating system.</a:t>
            </a:r>
          </a:p>
          <a:p>
            <a:pPr eaLnBrk="1" hangingPunct="1">
              <a:spcBef>
                <a:spcPct val="50000"/>
              </a:spcBef>
            </a:pPr>
            <a:r>
              <a:rPr lang="en-US" altLang="en-US" dirty="0"/>
              <a:t>API links application software to the operating system.</a:t>
            </a:r>
          </a:p>
          <a:p>
            <a:pPr eaLnBrk="1" hangingPunct="1">
              <a:spcBef>
                <a:spcPct val="50000"/>
              </a:spcBef>
            </a:pPr>
            <a:r>
              <a:rPr lang="en-US" altLang="en-US" dirty="0"/>
              <a:t>Application software can run on different operating systems or different hardware if the appropriate APIs are developed. Such APIs provide hardware independence.</a:t>
            </a:r>
          </a:p>
        </p:txBody>
      </p:sp>
      <p:grpSp>
        <p:nvGrpSpPr>
          <p:cNvPr id="15364" name="Group 13">
            <a:extLst>
              <a:ext uri="{FF2B5EF4-FFF2-40B4-BE49-F238E27FC236}">
                <a16:creationId xmlns:a16="http://schemas.microsoft.com/office/drawing/2014/main" id="{1A716139-3192-8DEF-7F50-CDD465A3960B}"/>
              </a:ext>
            </a:extLst>
          </p:cNvPr>
          <p:cNvGrpSpPr>
            <a:grpSpLocks/>
          </p:cNvGrpSpPr>
          <p:nvPr/>
        </p:nvGrpSpPr>
        <p:grpSpPr bwMode="auto">
          <a:xfrm>
            <a:off x="5945182" y="1231222"/>
            <a:ext cx="2171700" cy="3143250"/>
            <a:chOff x="3312" y="1056"/>
            <a:chExt cx="1824" cy="2640"/>
          </a:xfrm>
        </p:grpSpPr>
        <p:sp>
          <p:nvSpPr>
            <p:cNvPr id="15365" name="Rectangle 5">
              <a:extLst>
                <a:ext uri="{FF2B5EF4-FFF2-40B4-BE49-F238E27FC236}">
                  <a16:creationId xmlns:a16="http://schemas.microsoft.com/office/drawing/2014/main" id="{1335463C-DEAE-BFEC-A3DA-B12425B95F0A}"/>
                </a:ext>
              </a:extLst>
            </p:cNvPr>
            <p:cNvSpPr>
              <a:spLocks noChangeArrowheads="1"/>
            </p:cNvSpPr>
            <p:nvPr/>
          </p:nvSpPr>
          <p:spPr bwMode="auto">
            <a:xfrm>
              <a:off x="3312" y="1056"/>
              <a:ext cx="1824" cy="528"/>
            </a:xfrm>
            <a:prstGeom prst="rect">
              <a:avLst/>
            </a:prstGeom>
            <a:solidFill>
              <a:srgbClr val="EAE4C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Application software</a:t>
              </a:r>
            </a:p>
          </p:txBody>
        </p:sp>
        <p:sp>
          <p:nvSpPr>
            <p:cNvPr id="15366" name="Rectangle 6">
              <a:extLst>
                <a:ext uri="{FF2B5EF4-FFF2-40B4-BE49-F238E27FC236}">
                  <a16:creationId xmlns:a16="http://schemas.microsoft.com/office/drawing/2014/main" id="{D2D1A566-AA8A-CC8B-1391-77DD5B8F2F35}"/>
                </a:ext>
              </a:extLst>
            </p:cNvPr>
            <p:cNvSpPr>
              <a:spLocks noChangeArrowheads="1"/>
            </p:cNvSpPr>
            <p:nvPr/>
          </p:nvSpPr>
          <p:spPr bwMode="auto">
            <a:xfrm>
              <a:off x="3312" y="2112"/>
              <a:ext cx="1824" cy="528"/>
            </a:xfrm>
            <a:prstGeom prst="rect">
              <a:avLst/>
            </a:prstGeom>
            <a:solidFill>
              <a:srgbClr val="D7E6C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Operating System</a:t>
              </a:r>
            </a:p>
          </p:txBody>
        </p:sp>
        <p:sp>
          <p:nvSpPr>
            <p:cNvPr id="15367" name="Rectangle 7">
              <a:extLst>
                <a:ext uri="{FF2B5EF4-FFF2-40B4-BE49-F238E27FC236}">
                  <a16:creationId xmlns:a16="http://schemas.microsoft.com/office/drawing/2014/main" id="{4CB2C4D3-ED30-415F-0600-162FAE29342B}"/>
                </a:ext>
              </a:extLst>
            </p:cNvPr>
            <p:cNvSpPr>
              <a:spLocks noChangeArrowheads="1"/>
            </p:cNvSpPr>
            <p:nvPr/>
          </p:nvSpPr>
          <p:spPr bwMode="auto">
            <a:xfrm>
              <a:off x="3312" y="3168"/>
              <a:ext cx="1824" cy="528"/>
            </a:xfrm>
            <a:prstGeom prst="rect">
              <a:avLst/>
            </a:prstGeom>
            <a:solidFill>
              <a:srgbClr val="A4CDE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t>Computer System Hardware</a:t>
              </a:r>
            </a:p>
          </p:txBody>
        </p:sp>
        <p:sp>
          <p:nvSpPr>
            <p:cNvPr id="15368" name="Line 8">
              <a:extLst>
                <a:ext uri="{FF2B5EF4-FFF2-40B4-BE49-F238E27FC236}">
                  <a16:creationId xmlns:a16="http://schemas.microsoft.com/office/drawing/2014/main" id="{D9AEB284-03CD-337F-A05D-5D37464F3F12}"/>
                </a:ext>
              </a:extLst>
            </p:cNvPr>
            <p:cNvSpPr>
              <a:spLocks noChangeShapeType="1"/>
            </p:cNvSpPr>
            <p:nvPr/>
          </p:nvSpPr>
          <p:spPr bwMode="auto">
            <a:xfrm>
              <a:off x="4080" y="1584"/>
              <a:ext cx="0" cy="528"/>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5369" name="Line 9">
              <a:extLst>
                <a:ext uri="{FF2B5EF4-FFF2-40B4-BE49-F238E27FC236}">
                  <a16:creationId xmlns:a16="http://schemas.microsoft.com/office/drawing/2014/main" id="{76C44D10-50D9-848A-39F1-3FB4698C7938}"/>
                </a:ext>
              </a:extLst>
            </p:cNvPr>
            <p:cNvSpPr>
              <a:spLocks noChangeShapeType="1"/>
            </p:cNvSpPr>
            <p:nvPr/>
          </p:nvSpPr>
          <p:spPr bwMode="auto">
            <a:xfrm flipV="1">
              <a:off x="4320" y="1584"/>
              <a:ext cx="0" cy="528"/>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5370" name="Line 10">
              <a:extLst>
                <a:ext uri="{FF2B5EF4-FFF2-40B4-BE49-F238E27FC236}">
                  <a16:creationId xmlns:a16="http://schemas.microsoft.com/office/drawing/2014/main" id="{C0E33D06-E17A-28F2-7CB5-34AED3D97F86}"/>
                </a:ext>
              </a:extLst>
            </p:cNvPr>
            <p:cNvSpPr>
              <a:spLocks noChangeShapeType="1"/>
            </p:cNvSpPr>
            <p:nvPr/>
          </p:nvSpPr>
          <p:spPr bwMode="auto">
            <a:xfrm>
              <a:off x="4080" y="2640"/>
              <a:ext cx="0" cy="528"/>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5371" name="Line 11">
              <a:extLst>
                <a:ext uri="{FF2B5EF4-FFF2-40B4-BE49-F238E27FC236}">
                  <a16:creationId xmlns:a16="http://schemas.microsoft.com/office/drawing/2014/main" id="{F0032CC7-615E-16AB-3650-C879E6836A5E}"/>
                </a:ext>
              </a:extLst>
            </p:cNvPr>
            <p:cNvSpPr>
              <a:spLocks noChangeShapeType="1"/>
            </p:cNvSpPr>
            <p:nvPr/>
          </p:nvSpPr>
          <p:spPr bwMode="auto">
            <a:xfrm flipV="1">
              <a:off x="4320" y="2640"/>
              <a:ext cx="0" cy="528"/>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5372" name="Text Box 12">
              <a:extLst>
                <a:ext uri="{FF2B5EF4-FFF2-40B4-BE49-F238E27FC236}">
                  <a16:creationId xmlns:a16="http://schemas.microsoft.com/office/drawing/2014/main" id="{CD47733B-25B5-6A01-D33A-75B7043C9490}"/>
                </a:ext>
              </a:extLst>
            </p:cNvPr>
            <p:cNvSpPr txBox="1">
              <a:spLocks noChangeArrowheads="1"/>
            </p:cNvSpPr>
            <p:nvPr/>
          </p:nvSpPr>
          <p:spPr bwMode="auto">
            <a:xfrm>
              <a:off x="4464" y="1680"/>
              <a:ext cx="45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API</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3154-8D55-4E0E-3890-3A589F4E29CD}"/>
              </a:ext>
            </a:extLst>
          </p:cNvPr>
          <p:cNvSpPr>
            <a:spLocks noGrp="1"/>
          </p:cNvSpPr>
          <p:nvPr>
            <p:ph type="title"/>
          </p:nvPr>
        </p:nvSpPr>
        <p:spPr>
          <a:xfrm>
            <a:off x="1676400" y="285750"/>
            <a:ext cx="6440482" cy="490538"/>
          </a:xfrm>
        </p:spPr>
        <p:txBody>
          <a:bodyPr/>
          <a:lstStyle/>
          <a:p>
            <a:r>
              <a:rPr lang="en-US" dirty="0"/>
              <a:t>Programming Languages</a:t>
            </a:r>
          </a:p>
        </p:txBody>
      </p:sp>
      <p:sp>
        <p:nvSpPr>
          <p:cNvPr id="3" name="Content Placeholder 2">
            <a:extLst>
              <a:ext uri="{FF2B5EF4-FFF2-40B4-BE49-F238E27FC236}">
                <a16:creationId xmlns:a16="http://schemas.microsoft.com/office/drawing/2014/main" id="{D498D6C3-09BB-0C23-40A1-DDC88ABFB83D}"/>
              </a:ext>
            </a:extLst>
          </p:cNvPr>
          <p:cNvSpPr>
            <a:spLocks noGrp="1"/>
          </p:cNvSpPr>
          <p:nvPr>
            <p:ph idx="1"/>
          </p:nvPr>
        </p:nvSpPr>
        <p:spPr>
          <a:xfrm>
            <a:off x="457200" y="1200150"/>
            <a:ext cx="8229598" cy="3581399"/>
          </a:xfrm>
        </p:spPr>
        <p:txBody>
          <a:bodyPr/>
          <a:lstStyle/>
          <a:p>
            <a:r>
              <a:rPr lang="en-US" dirty="0"/>
              <a:t>A programming language is a system of notation for writing computer programs. </a:t>
            </a:r>
          </a:p>
          <a:p>
            <a:pPr lvl="1"/>
            <a:r>
              <a:rPr lang="en-US" dirty="0"/>
              <a:t>Most programming languages are text-based formal languages</a:t>
            </a:r>
          </a:p>
          <a:p>
            <a:pPr lvl="1"/>
            <a:r>
              <a:rPr lang="en-US" dirty="0"/>
              <a:t>They may also be graphical. </a:t>
            </a:r>
          </a:p>
          <a:p>
            <a:r>
              <a:rPr lang="en-US" dirty="0"/>
              <a:t>Programming languages usually contain abstractions for defining and manipulating data structures or controlling the flow of execution. </a:t>
            </a:r>
          </a:p>
          <a:p>
            <a:r>
              <a:rPr lang="en-US" dirty="0"/>
              <a:t>The practical necessity that a programming language supports adequate abstractions is expressed by the abstraction principle.</a:t>
            </a:r>
          </a:p>
        </p:txBody>
      </p:sp>
    </p:spTree>
    <p:extLst>
      <p:ext uri="{BB962C8B-B14F-4D97-AF65-F5344CB8AC3E}">
        <p14:creationId xmlns:p14="http://schemas.microsoft.com/office/powerpoint/2010/main" val="3334074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B602-DA98-44CA-8107-C5AD033E9897}"/>
              </a:ext>
            </a:extLst>
          </p:cNvPr>
          <p:cNvSpPr>
            <a:spLocks noGrp="1"/>
          </p:cNvSpPr>
          <p:nvPr>
            <p:ph type="title"/>
          </p:nvPr>
        </p:nvSpPr>
        <p:spPr>
          <a:xfrm>
            <a:off x="169559" y="285750"/>
            <a:ext cx="8898241" cy="490538"/>
          </a:xfrm>
        </p:spPr>
        <p:txBody>
          <a:bodyPr/>
          <a:lstStyle/>
          <a:p>
            <a:r>
              <a:rPr lang="en-US" dirty="0"/>
              <a:t>Procedural vs Functional Programming Languages</a:t>
            </a:r>
          </a:p>
        </p:txBody>
      </p:sp>
      <p:sp>
        <p:nvSpPr>
          <p:cNvPr id="3" name="Content Placeholder 2">
            <a:extLst>
              <a:ext uri="{FF2B5EF4-FFF2-40B4-BE49-F238E27FC236}">
                <a16:creationId xmlns:a16="http://schemas.microsoft.com/office/drawing/2014/main" id="{3B9D6E66-A4C9-7DD5-448B-19CD9F5F0DB7}"/>
              </a:ext>
            </a:extLst>
          </p:cNvPr>
          <p:cNvSpPr>
            <a:spLocks noGrp="1"/>
          </p:cNvSpPr>
          <p:nvPr>
            <p:ph idx="1"/>
          </p:nvPr>
        </p:nvSpPr>
        <p:spPr>
          <a:xfrm>
            <a:off x="457200" y="929946"/>
            <a:ext cx="4453548" cy="3710705"/>
          </a:xfrm>
          <a:ln w="12700">
            <a:solidFill>
              <a:schemeClr val="tx1"/>
            </a:solidFill>
          </a:ln>
        </p:spPr>
        <p:txBody>
          <a:bodyPr/>
          <a:lstStyle/>
          <a:p>
            <a:pPr marL="0" indent="0">
              <a:buNone/>
            </a:pPr>
            <a:r>
              <a:rPr lang="en-US" dirty="0"/>
              <a:t>Programming languages can be procedural and functional</a:t>
            </a:r>
          </a:p>
          <a:p>
            <a:r>
              <a:rPr lang="en-US" u="sng" dirty="0"/>
              <a:t>Procedural programming </a:t>
            </a:r>
            <a:r>
              <a:rPr lang="en-US" dirty="0"/>
              <a:t>– specifies the steps a program must take to reach a desired state. </a:t>
            </a:r>
          </a:p>
          <a:p>
            <a:pPr lvl="1"/>
            <a:r>
              <a:rPr lang="en-US" dirty="0"/>
              <a:t>C/C++, Java, Python, </a:t>
            </a:r>
            <a:r>
              <a:rPr lang="en-US" dirty="0" err="1"/>
              <a:t>etc</a:t>
            </a:r>
            <a:endParaRPr lang="en-US" dirty="0"/>
          </a:p>
          <a:p>
            <a:r>
              <a:rPr lang="en-US" u="sng" dirty="0"/>
              <a:t>Functional programming </a:t>
            </a:r>
            <a:r>
              <a:rPr lang="en-US" dirty="0"/>
              <a:t>– treats programs as evaluating mathematical functions and avoids state and mutable data.</a:t>
            </a:r>
          </a:p>
          <a:p>
            <a:pPr lvl="1"/>
            <a:r>
              <a:rPr lang="en-US" dirty="0"/>
              <a:t>LISP, Prolog, </a:t>
            </a:r>
            <a:r>
              <a:rPr lang="en-US" dirty="0" err="1"/>
              <a:t>etc</a:t>
            </a:r>
            <a:endParaRPr lang="en-US" dirty="0"/>
          </a:p>
          <a:p>
            <a:endParaRPr lang="en-US" dirty="0"/>
          </a:p>
          <a:p>
            <a:endParaRPr lang="en-US" dirty="0"/>
          </a:p>
        </p:txBody>
      </p:sp>
      <p:sp>
        <p:nvSpPr>
          <p:cNvPr id="4" name="Content Placeholder 2">
            <a:extLst>
              <a:ext uri="{FF2B5EF4-FFF2-40B4-BE49-F238E27FC236}">
                <a16:creationId xmlns:a16="http://schemas.microsoft.com/office/drawing/2014/main" id="{DFCBA074-250A-01F0-7758-4FD975E9D34B}"/>
              </a:ext>
            </a:extLst>
          </p:cNvPr>
          <p:cNvSpPr txBox="1">
            <a:spLocks/>
          </p:cNvSpPr>
          <p:nvPr/>
        </p:nvSpPr>
        <p:spPr bwMode="auto">
          <a:xfrm>
            <a:off x="5562600" y="1398649"/>
            <a:ext cx="3335641" cy="277330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ct val="2000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ct val="2000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r>
              <a:rPr lang="en-US" u="sng" kern="0" dirty="0"/>
              <a:t>Object oriented programming languages</a:t>
            </a:r>
            <a:r>
              <a:rPr lang="en-US" kern="0" dirty="0"/>
              <a:t> deal with objects rather than with a chain of procedures.</a:t>
            </a:r>
          </a:p>
          <a:p>
            <a:r>
              <a:rPr lang="en-US" kern="0" dirty="0"/>
              <a:t>They can be both procedural and functional</a:t>
            </a:r>
          </a:p>
          <a:p>
            <a:pPr lvl="1"/>
            <a:r>
              <a:rPr lang="en-US" kern="0" dirty="0"/>
              <a:t>C++, Java, LISP, </a:t>
            </a:r>
            <a:r>
              <a:rPr lang="en-US" kern="0" dirty="0" err="1"/>
              <a:t>etc</a:t>
            </a:r>
            <a:endParaRPr lang="en-US" kern="0" dirty="0"/>
          </a:p>
          <a:p>
            <a:endParaRPr lang="en-US" kern="0" dirty="0"/>
          </a:p>
        </p:txBody>
      </p:sp>
      <p:cxnSp>
        <p:nvCxnSpPr>
          <p:cNvPr id="10" name="Straight Arrow Connector 9">
            <a:extLst>
              <a:ext uri="{FF2B5EF4-FFF2-40B4-BE49-F238E27FC236}">
                <a16:creationId xmlns:a16="http://schemas.microsoft.com/office/drawing/2014/main" id="{A60225C7-19A9-5C81-B369-D931CD60C052}"/>
              </a:ext>
            </a:extLst>
          </p:cNvPr>
          <p:cNvCxnSpPr/>
          <p:nvPr/>
        </p:nvCxnSpPr>
        <p:spPr bwMode="auto">
          <a:xfrm>
            <a:off x="4910748" y="1962150"/>
            <a:ext cx="651852" cy="152400"/>
          </a:xfrm>
          <a:prstGeom prst="straightConnector1">
            <a:avLst/>
          </a:prstGeom>
          <a:solidFill>
            <a:schemeClr val="accent1"/>
          </a:solidFill>
          <a:ln w="63500" cap="flat" cmpd="sng" algn="ctr">
            <a:solidFill>
              <a:srgbClr val="0070C0"/>
            </a:solidFill>
            <a:prstDash val="solid"/>
            <a:miter lim="800000"/>
            <a:headEnd type="none" w="med" len="med"/>
            <a:tailEnd type="triangle"/>
          </a:ln>
          <a:effectLst/>
        </p:spPr>
      </p:cxnSp>
      <p:cxnSp>
        <p:nvCxnSpPr>
          <p:cNvPr id="12" name="Straight Arrow Connector 11">
            <a:extLst>
              <a:ext uri="{FF2B5EF4-FFF2-40B4-BE49-F238E27FC236}">
                <a16:creationId xmlns:a16="http://schemas.microsoft.com/office/drawing/2014/main" id="{D75F599A-0733-C432-F8F3-681C9BCB4077}"/>
              </a:ext>
            </a:extLst>
          </p:cNvPr>
          <p:cNvCxnSpPr>
            <a:cxnSpLocks/>
          </p:cNvCxnSpPr>
          <p:nvPr/>
        </p:nvCxnSpPr>
        <p:spPr bwMode="auto">
          <a:xfrm flipV="1">
            <a:off x="4876800" y="2654300"/>
            <a:ext cx="685800" cy="411101"/>
          </a:xfrm>
          <a:prstGeom prst="straightConnector1">
            <a:avLst/>
          </a:prstGeom>
          <a:solidFill>
            <a:schemeClr val="accent1"/>
          </a:solidFill>
          <a:ln w="63500" cap="flat" cmpd="sng" algn="ctr">
            <a:solidFill>
              <a:srgbClr val="0070C0"/>
            </a:solidFill>
            <a:prstDash val="solid"/>
            <a:miter lim="800000"/>
            <a:headEnd type="none" w="med" len="med"/>
            <a:tailEnd type="triangle"/>
          </a:ln>
          <a:effectLst/>
        </p:spPr>
      </p:cxnSp>
    </p:spTree>
    <p:extLst>
      <p:ext uri="{BB962C8B-B14F-4D97-AF65-F5344CB8AC3E}">
        <p14:creationId xmlns:p14="http://schemas.microsoft.com/office/powerpoint/2010/main" val="2769113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59F3-80E2-8E00-AAD1-3173F8C38AFE}"/>
              </a:ext>
            </a:extLst>
          </p:cNvPr>
          <p:cNvSpPr>
            <a:spLocks noGrp="1"/>
          </p:cNvSpPr>
          <p:nvPr>
            <p:ph type="title"/>
          </p:nvPr>
        </p:nvSpPr>
        <p:spPr/>
        <p:txBody>
          <a:bodyPr/>
          <a:lstStyle/>
          <a:p>
            <a:r>
              <a:rPr lang="en-US" dirty="0"/>
              <a:t>Compiled vs Interpreted Languages</a:t>
            </a:r>
          </a:p>
        </p:txBody>
      </p:sp>
      <p:sp>
        <p:nvSpPr>
          <p:cNvPr id="3" name="Content Placeholder 2">
            <a:extLst>
              <a:ext uri="{FF2B5EF4-FFF2-40B4-BE49-F238E27FC236}">
                <a16:creationId xmlns:a16="http://schemas.microsoft.com/office/drawing/2014/main" id="{C848FCBB-632A-E885-87F5-62BC618DBDE4}"/>
              </a:ext>
            </a:extLst>
          </p:cNvPr>
          <p:cNvSpPr>
            <a:spLocks noGrp="1"/>
          </p:cNvSpPr>
          <p:nvPr>
            <p:ph idx="1"/>
          </p:nvPr>
        </p:nvSpPr>
        <p:spPr/>
        <p:txBody>
          <a:bodyPr/>
          <a:lstStyle/>
          <a:p>
            <a:r>
              <a:rPr lang="en-US" dirty="0"/>
              <a:t>An </a:t>
            </a:r>
            <a:r>
              <a:rPr lang="en-US" u="sng" dirty="0"/>
              <a:t>interpreted language </a:t>
            </a:r>
            <a:r>
              <a:rPr lang="en-US" dirty="0"/>
              <a:t>is a programming language whose implementations execute instructions directly step-by-step as they assigned, without previously compiling a program into machine-language instructions.</a:t>
            </a:r>
          </a:p>
          <a:p>
            <a:pPr lvl="1"/>
            <a:r>
              <a:rPr lang="en-US" dirty="0"/>
              <a:t>Python, JavaScript, </a:t>
            </a:r>
            <a:r>
              <a:rPr lang="en-US" dirty="0" err="1"/>
              <a:t>etc</a:t>
            </a:r>
            <a:endParaRPr lang="en-US" dirty="0"/>
          </a:p>
          <a:p>
            <a:r>
              <a:rPr lang="en-US" dirty="0"/>
              <a:t>A </a:t>
            </a:r>
            <a:r>
              <a:rPr lang="en-US" u="sng" dirty="0"/>
              <a:t>compiled language </a:t>
            </a:r>
            <a:r>
              <a:rPr lang="en-US" dirty="0"/>
              <a:t>is a programming language whose instructions and preliminary compiled into machine code and optimized with all relevant links and references. </a:t>
            </a:r>
          </a:p>
          <a:p>
            <a:pPr lvl="1"/>
            <a:r>
              <a:rPr lang="en-US" dirty="0"/>
              <a:t>C/C++, Java, Cobol, </a:t>
            </a:r>
            <a:r>
              <a:rPr lang="en-US" dirty="0" err="1"/>
              <a:t>etc</a:t>
            </a:r>
            <a:endParaRPr lang="en-US" dirty="0"/>
          </a:p>
        </p:txBody>
      </p:sp>
    </p:spTree>
    <p:extLst>
      <p:ext uri="{BB962C8B-B14F-4D97-AF65-F5344CB8AC3E}">
        <p14:creationId xmlns:p14="http://schemas.microsoft.com/office/powerpoint/2010/main" val="83295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ADF5-4CB8-56E6-08AA-2851E2095BFD}"/>
              </a:ext>
            </a:extLst>
          </p:cNvPr>
          <p:cNvSpPr>
            <a:spLocks noGrp="1"/>
          </p:cNvSpPr>
          <p:nvPr>
            <p:ph type="title"/>
          </p:nvPr>
        </p:nvSpPr>
        <p:spPr>
          <a:xfrm>
            <a:off x="1393827" y="285750"/>
            <a:ext cx="7292973" cy="490538"/>
          </a:xfrm>
        </p:spPr>
        <p:txBody>
          <a:bodyPr/>
          <a:lstStyle/>
          <a:p>
            <a:r>
              <a:rPr lang="en-US" dirty="0"/>
              <a:t>Paradigm of Procedural Programing (1/3)</a:t>
            </a:r>
          </a:p>
        </p:txBody>
      </p:sp>
      <p:sp>
        <p:nvSpPr>
          <p:cNvPr id="3" name="Content Placeholder 2">
            <a:extLst>
              <a:ext uri="{FF2B5EF4-FFF2-40B4-BE49-F238E27FC236}">
                <a16:creationId xmlns:a16="http://schemas.microsoft.com/office/drawing/2014/main" id="{69F883A4-EF6F-BEDD-5D16-64A84E3DF164}"/>
              </a:ext>
            </a:extLst>
          </p:cNvPr>
          <p:cNvSpPr>
            <a:spLocks noGrp="1"/>
          </p:cNvSpPr>
          <p:nvPr>
            <p:ph idx="1"/>
          </p:nvPr>
        </p:nvSpPr>
        <p:spPr>
          <a:xfrm>
            <a:off x="434975" y="1098321"/>
            <a:ext cx="7947025" cy="2997429"/>
          </a:xfrm>
        </p:spPr>
        <p:txBody>
          <a:bodyPr/>
          <a:lstStyle/>
          <a:p>
            <a:r>
              <a:rPr lang="en-US" dirty="0"/>
              <a:t>Procedural programming is a programming paradigm built around the idea that programs are sequences of instructions to be executed. </a:t>
            </a:r>
          </a:p>
          <a:p>
            <a:r>
              <a:rPr lang="en-US" dirty="0"/>
              <a:t>They focus heavily on splitting up programs into named sets of instructions called procedures, analogous to functions.</a:t>
            </a:r>
          </a:p>
        </p:txBody>
      </p:sp>
    </p:spTree>
    <p:extLst>
      <p:ext uri="{BB962C8B-B14F-4D97-AF65-F5344CB8AC3E}">
        <p14:creationId xmlns:p14="http://schemas.microsoft.com/office/powerpoint/2010/main" val="1971802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ADF5-4CB8-56E6-08AA-2851E2095BFD}"/>
              </a:ext>
            </a:extLst>
          </p:cNvPr>
          <p:cNvSpPr>
            <a:spLocks noGrp="1"/>
          </p:cNvSpPr>
          <p:nvPr>
            <p:ph type="title"/>
          </p:nvPr>
        </p:nvSpPr>
        <p:spPr>
          <a:xfrm>
            <a:off x="1393827" y="285750"/>
            <a:ext cx="7369173" cy="490538"/>
          </a:xfrm>
        </p:spPr>
        <p:txBody>
          <a:bodyPr/>
          <a:lstStyle/>
          <a:p>
            <a:r>
              <a:rPr lang="en-US" dirty="0"/>
              <a:t>Paradigm of Procedural Programing (2/3)</a:t>
            </a:r>
          </a:p>
        </p:txBody>
      </p:sp>
      <p:sp>
        <p:nvSpPr>
          <p:cNvPr id="3" name="Content Placeholder 2">
            <a:extLst>
              <a:ext uri="{FF2B5EF4-FFF2-40B4-BE49-F238E27FC236}">
                <a16:creationId xmlns:a16="http://schemas.microsoft.com/office/drawing/2014/main" id="{69F883A4-EF6F-BEDD-5D16-64A84E3DF164}"/>
              </a:ext>
            </a:extLst>
          </p:cNvPr>
          <p:cNvSpPr>
            <a:spLocks noGrp="1"/>
          </p:cNvSpPr>
          <p:nvPr>
            <p:ph idx="1"/>
          </p:nvPr>
        </p:nvSpPr>
        <p:spPr>
          <a:xfrm>
            <a:off x="434975" y="1098321"/>
            <a:ext cx="7947025" cy="2997429"/>
          </a:xfrm>
        </p:spPr>
        <p:txBody>
          <a:bodyPr/>
          <a:lstStyle/>
          <a:p>
            <a:r>
              <a:rPr lang="en-US" dirty="0"/>
              <a:t>Programs are composed of sequences of instructions. Minimal abstraction is present between the code and the machine.</a:t>
            </a:r>
          </a:p>
          <a:p>
            <a:r>
              <a:rPr lang="en-US" dirty="0"/>
              <a:t>Procedures, which are logical blocks consisting of groups of instructions, can be invoked from other places in the code.</a:t>
            </a:r>
          </a:p>
          <a:p>
            <a:r>
              <a:rPr lang="en-US" dirty="0"/>
              <a:t>A procedure can accept arguments and return values to the caller. Additionally, functions can access and modify variables in the global scope.</a:t>
            </a:r>
          </a:p>
          <a:p>
            <a:r>
              <a:rPr lang="en-US" dirty="0"/>
              <a:t>Procedural languages follow structured programming practices and use block-based control flow rather than </a:t>
            </a:r>
            <a:r>
              <a:rPr lang="en-US" dirty="0" err="1"/>
              <a:t>goto</a:t>
            </a:r>
            <a:r>
              <a:rPr lang="en-US" dirty="0"/>
              <a:t> commands.</a:t>
            </a:r>
          </a:p>
        </p:txBody>
      </p:sp>
    </p:spTree>
    <p:extLst>
      <p:ext uri="{BB962C8B-B14F-4D97-AF65-F5344CB8AC3E}">
        <p14:creationId xmlns:p14="http://schemas.microsoft.com/office/powerpoint/2010/main" val="243084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ADF5-4CB8-56E6-08AA-2851E2095BFD}"/>
              </a:ext>
            </a:extLst>
          </p:cNvPr>
          <p:cNvSpPr>
            <a:spLocks noGrp="1"/>
          </p:cNvSpPr>
          <p:nvPr>
            <p:ph type="title"/>
          </p:nvPr>
        </p:nvSpPr>
        <p:spPr>
          <a:xfrm>
            <a:off x="1905000" y="546496"/>
            <a:ext cx="6723055" cy="490538"/>
          </a:xfrm>
        </p:spPr>
        <p:txBody>
          <a:bodyPr/>
          <a:lstStyle/>
          <a:p>
            <a:r>
              <a:rPr lang="en-US" dirty="0"/>
              <a:t>Advantages and Disadvantages of Procedural Programing</a:t>
            </a:r>
          </a:p>
        </p:txBody>
      </p:sp>
      <p:sp>
        <p:nvSpPr>
          <p:cNvPr id="3" name="Content Placeholder 2">
            <a:extLst>
              <a:ext uri="{FF2B5EF4-FFF2-40B4-BE49-F238E27FC236}">
                <a16:creationId xmlns:a16="http://schemas.microsoft.com/office/drawing/2014/main" id="{69F883A4-EF6F-BEDD-5D16-64A84E3DF164}"/>
              </a:ext>
            </a:extLst>
          </p:cNvPr>
          <p:cNvSpPr>
            <a:spLocks noGrp="1"/>
          </p:cNvSpPr>
          <p:nvPr>
            <p:ph sz="half" idx="1"/>
          </p:nvPr>
        </p:nvSpPr>
        <p:spPr>
          <a:xfrm>
            <a:off x="271457" y="1017983"/>
            <a:ext cx="4029315" cy="3456385"/>
          </a:xfrm>
        </p:spPr>
        <p:txBody>
          <a:bodyPr/>
          <a:lstStyle/>
          <a:p>
            <a:pPr marL="0" indent="0">
              <a:buNone/>
            </a:pPr>
            <a:r>
              <a:rPr lang="en-US" b="1" dirty="0"/>
              <a:t>Advantages</a:t>
            </a:r>
          </a:p>
          <a:p>
            <a:r>
              <a:rPr lang="en-US" dirty="0"/>
              <a:t>One advantage of procedural programming language is that it is less prone to errors than other types of programming. </a:t>
            </a:r>
          </a:p>
          <a:p>
            <a:r>
              <a:rPr lang="en-US" dirty="0"/>
              <a:t>When debugging a program written in procedural programming language, the steps are usually quite clear, making it easier for coders to pinpoint mistakes and fix them quickly.</a:t>
            </a:r>
          </a:p>
        </p:txBody>
      </p:sp>
      <p:sp>
        <p:nvSpPr>
          <p:cNvPr id="4" name="Content Placeholder 3">
            <a:extLst>
              <a:ext uri="{FF2B5EF4-FFF2-40B4-BE49-F238E27FC236}">
                <a16:creationId xmlns:a16="http://schemas.microsoft.com/office/drawing/2014/main" id="{FC67A399-9187-F338-EA14-25C8A22CF92A}"/>
              </a:ext>
            </a:extLst>
          </p:cNvPr>
          <p:cNvSpPr>
            <a:spLocks noGrp="1"/>
          </p:cNvSpPr>
          <p:nvPr>
            <p:ph sz="half" idx="2"/>
          </p:nvPr>
        </p:nvSpPr>
        <p:spPr>
          <a:xfrm>
            <a:off x="4556983" y="1041430"/>
            <a:ext cx="4315560" cy="3456385"/>
          </a:xfrm>
        </p:spPr>
        <p:txBody>
          <a:bodyPr/>
          <a:lstStyle/>
          <a:p>
            <a:pPr marL="0" indent="0">
              <a:buNone/>
            </a:pPr>
            <a:r>
              <a:rPr lang="en-US" b="1" dirty="0"/>
              <a:t>Disadvantages</a:t>
            </a:r>
          </a:p>
          <a:p>
            <a:r>
              <a:rPr lang="en-US" dirty="0"/>
              <a:t>Procedural programming has great versatility. Sometimes, though, it isn't the best approach, and developers may wish to use a different language. </a:t>
            </a:r>
          </a:p>
          <a:p>
            <a:r>
              <a:rPr lang="en-US" dirty="0"/>
              <a:t>Some of its disadvantages </a:t>
            </a:r>
            <a:r>
              <a:rPr lang="en-US" dirty="0" err="1"/>
              <a:t>prioritising</a:t>
            </a:r>
            <a:r>
              <a:rPr lang="en-US" dirty="0"/>
              <a:t> operations over data because procedural programming values sequential functions and operations over actual data.</a:t>
            </a:r>
          </a:p>
          <a:p>
            <a:endParaRPr lang="en-US" dirty="0"/>
          </a:p>
        </p:txBody>
      </p:sp>
    </p:spTree>
    <p:extLst>
      <p:ext uri="{BB962C8B-B14F-4D97-AF65-F5344CB8AC3E}">
        <p14:creationId xmlns:p14="http://schemas.microsoft.com/office/powerpoint/2010/main" val="374579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ADF5-4CB8-56E6-08AA-2851E2095BFD}"/>
              </a:ext>
            </a:extLst>
          </p:cNvPr>
          <p:cNvSpPr>
            <a:spLocks noGrp="1"/>
          </p:cNvSpPr>
          <p:nvPr>
            <p:ph type="title"/>
          </p:nvPr>
        </p:nvSpPr>
        <p:spPr/>
        <p:txBody>
          <a:bodyPr wrap="square" anchor="b">
            <a:normAutofit/>
          </a:bodyPr>
          <a:lstStyle/>
          <a:p>
            <a:pPr>
              <a:lnSpc>
                <a:spcPct val="90000"/>
              </a:lnSpc>
            </a:pPr>
            <a:r>
              <a:rPr lang="en-US" sz="2800" dirty="0"/>
              <a:t>Paradigm of Functional Programing (1/2)</a:t>
            </a:r>
          </a:p>
        </p:txBody>
      </p:sp>
      <p:sp>
        <p:nvSpPr>
          <p:cNvPr id="3" name="Content Placeholder 2">
            <a:extLst>
              <a:ext uri="{FF2B5EF4-FFF2-40B4-BE49-F238E27FC236}">
                <a16:creationId xmlns:a16="http://schemas.microsoft.com/office/drawing/2014/main" id="{69F883A4-EF6F-BEDD-5D16-64A84E3DF164}"/>
              </a:ext>
            </a:extLst>
          </p:cNvPr>
          <p:cNvSpPr>
            <a:spLocks noGrp="1"/>
          </p:cNvSpPr>
          <p:nvPr>
            <p:ph sz="half" idx="1"/>
          </p:nvPr>
        </p:nvSpPr>
        <p:spPr>
          <a:xfrm>
            <a:off x="5257800" y="959491"/>
            <a:ext cx="3638551" cy="2295762"/>
          </a:xfrm>
        </p:spPr>
        <p:txBody>
          <a:bodyPr wrap="square" anchor="t">
            <a:normAutofit/>
          </a:bodyPr>
          <a:lstStyle/>
          <a:p>
            <a:r>
              <a:rPr lang="en-US" dirty="0"/>
              <a:t>Pure functions</a:t>
            </a:r>
          </a:p>
          <a:p>
            <a:r>
              <a:rPr lang="en-US" dirty="0"/>
              <a:t>Recursion</a:t>
            </a:r>
          </a:p>
          <a:p>
            <a:r>
              <a:rPr lang="en-US" dirty="0"/>
              <a:t>Referential transparency</a:t>
            </a:r>
          </a:p>
          <a:p>
            <a:r>
              <a:rPr lang="en-US" dirty="0"/>
              <a:t>Functions are First-Class and can be Higher-Order</a:t>
            </a:r>
          </a:p>
          <a:p>
            <a:r>
              <a:rPr lang="en-US" dirty="0"/>
              <a:t>Variables are Immutable</a:t>
            </a:r>
          </a:p>
        </p:txBody>
      </p:sp>
      <p:sp>
        <p:nvSpPr>
          <p:cNvPr id="6" name="Content Placeholder 5">
            <a:extLst>
              <a:ext uri="{FF2B5EF4-FFF2-40B4-BE49-F238E27FC236}">
                <a16:creationId xmlns:a16="http://schemas.microsoft.com/office/drawing/2014/main" id="{14B0AD93-1E6E-9CDF-AF9A-4DE04AFEDFA3}"/>
              </a:ext>
            </a:extLst>
          </p:cNvPr>
          <p:cNvSpPr>
            <a:spLocks noGrp="1"/>
          </p:cNvSpPr>
          <p:nvPr>
            <p:ph sz="half" idx="2"/>
          </p:nvPr>
        </p:nvSpPr>
        <p:spPr>
          <a:xfrm>
            <a:off x="152400" y="961659"/>
            <a:ext cx="4876799" cy="1762491"/>
          </a:xfrm>
        </p:spPr>
        <p:txBody>
          <a:bodyPr/>
          <a:lstStyle/>
          <a:p>
            <a:r>
              <a:rPr lang="en-US" dirty="0"/>
              <a:t>Functional programming is a programming paradigm in which we try to bind everything in pure mathematical functions style. It is a declarative type of programming style. Its main focus is on “what to solve” in contrast to an imperative style where the main focus is “how to solve”.</a:t>
            </a:r>
          </a:p>
          <a:p>
            <a:r>
              <a:rPr lang="en-US" dirty="0"/>
              <a:t>Programming Languages that support functional programming: </a:t>
            </a:r>
            <a:br>
              <a:rPr lang="en-US" dirty="0"/>
            </a:br>
            <a:r>
              <a:rPr lang="en-US" dirty="0"/>
              <a:t>Lisp, new versions of Java, ML, Python JavaScript, Scala, </a:t>
            </a:r>
            <a:r>
              <a:rPr lang="en-US" dirty="0" err="1"/>
              <a:t>etc</a:t>
            </a:r>
            <a:r>
              <a:rPr lang="en-US" dirty="0"/>
              <a:t> </a:t>
            </a:r>
          </a:p>
        </p:txBody>
      </p:sp>
      <p:cxnSp>
        <p:nvCxnSpPr>
          <p:cNvPr id="5" name="Straight Connector 4">
            <a:extLst>
              <a:ext uri="{FF2B5EF4-FFF2-40B4-BE49-F238E27FC236}">
                <a16:creationId xmlns:a16="http://schemas.microsoft.com/office/drawing/2014/main" id="{5DEF0F23-89F1-84A7-7F78-32C9A761965A}"/>
              </a:ext>
            </a:extLst>
          </p:cNvPr>
          <p:cNvCxnSpPr/>
          <p:nvPr/>
        </p:nvCxnSpPr>
        <p:spPr bwMode="auto">
          <a:xfrm>
            <a:off x="5029199" y="961659"/>
            <a:ext cx="0" cy="3667491"/>
          </a:xfrm>
          <a:prstGeom prst="line">
            <a:avLst/>
          </a:prstGeom>
          <a:solidFill>
            <a:schemeClr val="accent1"/>
          </a:solidFill>
          <a:ln w="34925"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1541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55CC49-5444-E9DA-E3A6-85879EB76B60}"/>
              </a:ext>
            </a:extLst>
          </p:cNvPr>
          <p:cNvSpPr>
            <a:spLocks noGrp="1"/>
          </p:cNvSpPr>
          <p:nvPr>
            <p:ph type="title"/>
          </p:nvPr>
        </p:nvSpPr>
        <p:spPr>
          <a:xfrm>
            <a:off x="1600200" y="285750"/>
            <a:ext cx="6516682" cy="490538"/>
          </a:xfrm>
        </p:spPr>
        <p:txBody>
          <a:bodyPr/>
          <a:lstStyle/>
          <a:p>
            <a:r>
              <a:rPr lang="en-US" dirty="0"/>
              <a:t>In this Lecture</a:t>
            </a:r>
          </a:p>
        </p:txBody>
      </p:sp>
      <p:sp>
        <p:nvSpPr>
          <p:cNvPr id="6" name="Content Placeholder 5">
            <a:extLst>
              <a:ext uri="{FF2B5EF4-FFF2-40B4-BE49-F238E27FC236}">
                <a16:creationId xmlns:a16="http://schemas.microsoft.com/office/drawing/2014/main" id="{3221264F-7FDA-4C5D-73D6-F004D0344A7A}"/>
              </a:ext>
            </a:extLst>
          </p:cNvPr>
          <p:cNvSpPr>
            <a:spLocks noGrp="1"/>
          </p:cNvSpPr>
          <p:nvPr>
            <p:ph idx="1"/>
          </p:nvPr>
        </p:nvSpPr>
        <p:spPr/>
        <p:txBody>
          <a:bodyPr/>
          <a:lstStyle/>
          <a:p>
            <a:r>
              <a:rPr lang="en-US" dirty="0"/>
              <a:t>The role of computers in the modern society </a:t>
            </a:r>
          </a:p>
          <a:p>
            <a:r>
              <a:rPr lang="en-US" dirty="0"/>
              <a:t>Turing Machine</a:t>
            </a:r>
          </a:p>
          <a:p>
            <a:r>
              <a:rPr lang="en-US" dirty="0"/>
              <a:t>Computers – hardware and software</a:t>
            </a:r>
          </a:p>
          <a:p>
            <a:r>
              <a:rPr lang="en-US" dirty="0"/>
              <a:t>Overview of programming languages</a:t>
            </a:r>
          </a:p>
          <a:p>
            <a:r>
              <a:rPr lang="en-US" dirty="0"/>
              <a:t>OOD vs procedural design </a:t>
            </a:r>
          </a:p>
          <a:p>
            <a:r>
              <a:rPr lang="en-US" dirty="0"/>
              <a:t>The ultimate role of conceptual and technical design</a:t>
            </a:r>
          </a:p>
          <a:p>
            <a:r>
              <a:rPr lang="en-US" dirty="0"/>
              <a:t>OOD/OOP in modern software engineering</a:t>
            </a:r>
          </a:p>
          <a:p>
            <a:endParaRPr lang="en-US" dirty="0"/>
          </a:p>
        </p:txBody>
      </p:sp>
    </p:spTree>
    <p:extLst>
      <p:ext uri="{BB962C8B-B14F-4D97-AF65-F5344CB8AC3E}">
        <p14:creationId xmlns:p14="http://schemas.microsoft.com/office/powerpoint/2010/main" val="613713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ADF5-4CB8-56E6-08AA-2851E2095BFD}"/>
              </a:ext>
            </a:extLst>
          </p:cNvPr>
          <p:cNvSpPr>
            <a:spLocks noGrp="1"/>
          </p:cNvSpPr>
          <p:nvPr>
            <p:ph type="title"/>
          </p:nvPr>
        </p:nvSpPr>
        <p:spPr>
          <a:xfrm>
            <a:off x="1393827" y="285750"/>
            <a:ext cx="7292971" cy="490538"/>
          </a:xfrm>
        </p:spPr>
        <p:txBody>
          <a:bodyPr/>
          <a:lstStyle/>
          <a:p>
            <a:r>
              <a:rPr lang="en-US" dirty="0"/>
              <a:t>Paradigm of Object-Oriented Programing</a:t>
            </a:r>
          </a:p>
        </p:txBody>
      </p:sp>
      <p:sp>
        <p:nvSpPr>
          <p:cNvPr id="3" name="Content Placeholder 2">
            <a:extLst>
              <a:ext uri="{FF2B5EF4-FFF2-40B4-BE49-F238E27FC236}">
                <a16:creationId xmlns:a16="http://schemas.microsoft.com/office/drawing/2014/main" id="{69F883A4-EF6F-BEDD-5D16-64A84E3DF164}"/>
              </a:ext>
            </a:extLst>
          </p:cNvPr>
          <p:cNvSpPr>
            <a:spLocks noGrp="1"/>
          </p:cNvSpPr>
          <p:nvPr>
            <p:ph idx="1"/>
          </p:nvPr>
        </p:nvSpPr>
        <p:spPr>
          <a:xfrm>
            <a:off x="434975" y="1047750"/>
            <a:ext cx="8251823" cy="3456385"/>
          </a:xfrm>
        </p:spPr>
        <p:txBody>
          <a:bodyPr/>
          <a:lstStyle/>
          <a:p>
            <a:r>
              <a:rPr lang="en-US" dirty="0"/>
              <a:t>Object-Oriented Programming (OOP) is a programming paradigm based on the concept of "objects", which can contain data and code.</a:t>
            </a:r>
          </a:p>
          <a:p>
            <a:r>
              <a:rPr lang="en-US" dirty="0"/>
              <a:t>The data is in the form of fields (often known as attributes or properties), and the code is in the form of procedures (often known as methods).</a:t>
            </a:r>
          </a:p>
          <a:p>
            <a:r>
              <a:rPr lang="en-US" dirty="0" err="1"/>
              <a:t>Onject</a:t>
            </a:r>
            <a:r>
              <a:rPr lang="en-US" dirty="0"/>
              <a:t>-Oriented Design (OOD) can be divided into two stages:</a:t>
            </a:r>
          </a:p>
          <a:p>
            <a:pPr lvl="1"/>
            <a:r>
              <a:rPr lang="en-US" dirty="0"/>
              <a:t>Conceptual design and </a:t>
            </a:r>
          </a:p>
          <a:p>
            <a:pPr lvl="1"/>
            <a:r>
              <a:rPr lang="en-US" dirty="0"/>
              <a:t>Detailed design. </a:t>
            </a:r>
          </a:p>
          <a:p>
            <a:r>
              <a:rPr lang="en-US" dirty="0"/>
              <a:t>The system is conceived as a set of interacting subsystems that in turn is composed of a hierarchy of interacting objects, grouped into classes.</a:t>
            </a:r>
          </a:p>
        </p:txBody>
      </p:sp>
    </p:spTree>
    <p:extLst>
      <p:ext uri="{BB962C8B-B14F-4D97-AF65-F5344CB8AC3E}">
        <p14:creationId xmlns:p14="http://schemas.microsoft.com/office/powerpoint/2010/main" val="1278927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ADF5-4CB8-56E6-08AA-2851E2095BFD}"/>
              </a:ext>
            </a:extLst>
          </p:cNvPr>
          <p:cNvSpPr>
            <a:spLocks noGrp="1"/>
          </p:cNvSpPr>
          <p:nvPr>
            <p:ph type="title"/>
          </p:nvPr>
        </p:nvSpPr>
        <p:spPr>
          <a:xfrm>
            <a:off x="1600200" y="639769"/>
            <a:ext cx="6723055" cy="490538"/>
          </a:xfrm>
        </p:spPr>
        <p:txBody>
          <a:bodyPr/>
          <a:lstStyle/>
          <a:p>
            <a:r>
              <a:rPr lang="en-US" dirty="0"/>
              <a:t>Advantages and Disadvantages of Object-Oriented Programing</a:t>
            </a:r>
          </a:p>
        </p:txBody>
      </p:sp>
      <p:sp>
        <p:nvSpPr>
          <p:cNvPr id="3" name="Content Placeholder 2">
            <a:extLst>
              <a:ext uri="{FF2B5EF4-FFF2-40B4-BE49-F238E27FC236}">
                <a16:creationId xmlns:a16="http://schemas.microsoft.com/office/drawing/2014/main" id="{69F883A4-EF6F-BEDD-5D16-64A84E3DF164}"/>
              </a:ext>
            </a:extLst>
          </p:cNvPr>
          <p:cNvSpPr>
            <a:spLocks noGrp="1"/>
          </p:cNvSpPr>
          <p:nvPr>
            <p:ph sz="half" idx="1"/>
          </p:nvPr>
        </p:nvSpPr>
        <p:spPr>
          <a:xfrm>
            <a:off x="504585" y="1276350"/>
            <a:ext cx="4029315" cy="3456385"/>
          </a:xfrm>
        </p:spPr>
        <p:txBody>
          <a:bodyPr/>
          <a:lstStyle/>
          <a:p>
            <a:r>
              <a:rPr lang="en-US" dirty="0"/>
              <a:t>The advantages of OOP include</a:t>
            </a:r>
          </a:p>
          <a:p>
            <a:pPr lvl="1"/>
            <a:r>
              <a:rPr lang="en-US" dirty="0"/>
              <a:t>typically good reusability,</a:t>
            </a:r>
          </a:p>
          <a:p>
            <a:pPr lvl="1"/>
            <a:r>
              <a:rPr lang="en-US" dirty="0"/>
              <a:t>modularity, </a:t>
            </a:r>
          </a:p>
          <a:p>
            <a:pPr lvl="1"/>
            <a:r>
              <a:rPr lang="en-US" dirty="0"/>
              <a:t>encapsulation, </a:t>
            </a:r>
          </a:p>
          <a:p>
            <a:pPr lvl="1"/>
            <a:r>
              <a:rPr lang="en-US" dirty="0"/>
              <a:t>inheritance. </a:t>
            </a:r>
          </a:p>
          <a:p>
            <a:r>
              <a:rPr lang="en-US" dirty="0"/>
              <a:t>These features make it easier to develop, test, and maintain code. </a:t>
            </a:r>
          </a:p>
        </p:txBody>
      </p:sp>
      <p:sp>
        <p:nvSpPr>
          <p:cNvPr id="4" name="Content Placeholder 3">
            <a:extLst>
              <a:ext uri="{FF2B5EF4-FFF2-40B4-BE49-F238E27FC236}">
                <a16:creationId xmlns:a16="http://schemas.microsoft.com/office/drawing/2014/main" id="{6D9EAE78-3896-AEAE-E903-B903A3467593}"/>
              </a:ext>
            </a:extLst>
          </p:cNvPr>
          <p:cNvSpPr>
            <a:spLocks noGrp="1"/>
          </p:cNvSpPr>
          <p:nvPr>
            <p:ph sz="half" idx="2"/>
          </p:nvPr>
        </p:nvSpPr>
        <p:spPr>
          <a:xfrm>
            <a:off x="4876800" y="1276350"/>
            <a:ext cx="3943350" cy="3456385"/>
          </a:xfrm>
        </p:spPr>
        <p:txBody>
          <a:bodyPr/>
          <a:lstStyle/>
          <a:p>
            <a:r>
              <a:rPr lang="en-US" dirty="0"/>
              <a:t>However, OOD also has some disadvantages, including:</a:t>
            </a:r>
          </a:p>
          <a:p>
            <a:pPr lvl="1"/>
            <a:r>
              <a:rPr lang="en-US" dirty="0"/>
              <a:t>steep learning curve, overhead, </a:t>
            </a:r>
          </a:p>
          <a:p>
            <a:pPr lvl="1"/>
            <a:r>
              <a:rPr lang="en-US" dirty="0"/>
              <a:t>complexity, and </a:t>
            </a:r>
          </a:p>
          <a:p>
            <a:pPr lvl="1"/>
            <a:r>
              <a:rPr lang="en-US" dirty="0"/>
              <a:t>sometimes, limited reusability.</a:t>
            </a:r>
          </a:p>
        </p:txBody>
      </p:sp>
    </p:spTree>
    <p:extLst>
      <p:ext uri="{BB962C8B-B14F-4D97-AF65-F5344CB8AC3E}">
        <p14:creationId xmlns:p14="http://schemas.microsoft.com/office/powerpoint/2010/main" val="3705679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55B4-AAB7-7481-39FF-B919939FF63D}"/>
              </a:ext>
            </a:extLst>
          </p:cNvPr>
          <p:cNvSpPr>
            <a:spLocks noGrp="1"/>
          </p:cNvSpPr>
          <p:nvPr>
            <p:ph type="title"/>
          </p:nvPr>
        </p:nvSpPr>
        <p:spPr>
          <a:xfrm>
            <a:off x="2057400" y="285750"/>
            <a:ext cx="6059482" cy="490538"/>
          </a:xfrm>
        </p:spPr>
        <p:txBody>
          <a:bodyPr/>
          <a:lstStyle/>
          <a:p>
            <a:r>
              <a:rPr lang="en-US" dirty="0"/>
              <a:t>Java Programming Language</a:t>
            </a:r>
          </a:p>
        </p:txBody>
      </p:sp>
      <p:sp>
        <p:nvSpPr>
          <p:cNvPr id="3" name="Content Placeholder 2">
            <a:extLst>
              <a:ext uri="{FF2B5EF4-FFF2-40B4-BE49-F238E27FC236}">
                <a16:creationId xmlns:a16="http://schemas.microsoft.com/office/drawing/2014/main" id="{A350901D-32CA-B710-CEDB-9DE9F232FA5D}"/>
              </a:ext>
            </a:extLst>
          </p:cNvPr>
          <p:cNvSpPr>
            <a:spLocks noGrp="1"/>
          </p:cNvSpPr>
          <p:nvPr>
            <p:ph idx="1"/>
          </p:nvPr>
        </p:nvSpPr>
        <p:spPr>
          <a:xfrm>
            <a:off x="246467" y="1123167"/>
            <a:ext cx="6885213" cy="2768829"/>
          </a:xfrm>
        </p:spPr>
        <p:txBody>
          <a:bodyPr/>
          <a:lstStyle/>
          <a:p>
            <a:r>
              <a:rPr lang="en-US" dirty="0"/>
              <a:t>Java is a high-level, class-based, object-oriented programming language that is designed to have as few implementation dependencies as possible.</a:t>
            </a:r>
          </a:p>
          <a:p>
            <a:r>
              <a:rPr lang="en-US" dirty="0"/>
              <a:t>Java was originally developed by James Gosling at Sun Microsystems. </a:t>
            </a:r>
          </a:p>
          <a:p>
            <a:r>
              <a:rPr lang="en-US" dirty="0"/>
              <a:t>It was released in May 1995 as a core component of Sun Microsystems' Java platform. </a:t>
            </a:r>
          </a:p>
          <a:p>
            <a:r>
              <a:rPr lang="en-US" dirty="0"/>
              <a:t>In 2010, Sun Microsystems was purchased by Oracle Corporation</a:t>
            </a:r>
          </a:p>
        </p:txBody>
      </p:sp>
      <p:pic>
        <p:nvPicPr>
          <p:cNvPr id="4" name="Graphic 3">
            <a:extLst>
              <a:ext uri="{FF2B5EF4-FFF2-40B4-BE49-F238E27FC236}">
                <a16:creationId xmlns:a16="http://schemas.microsoft.com/office/drawing/2014/main" id="{E97B6CC5-BF2F-B37B-092E-2DBE5FD317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84093" y="971550"/>
            <a:ext cx="1593387" cy="2914401"/>
          </a:xfrm>
          <a:prstGeom prst="rect">
            <a:avLst/>
          </a:prstGeom>
        </p:spPr>
      </p:pic>
      <p:pic>
        <p:nvPicPr>
          <p:cNvPr id="6" name="Picture 5" descr="A close-up of a logo&#10;&#10;Description automatically generated">
            <a:extLst>
              <a:ext uri="{FF2B5EF4-FFF2-40B4-BE49-F238E27FC236}">
                <a16:creationId xmlns:a16="http://schemas.microsoft.com/office/drawing/2014/main" id="{EDBD915A-8132-D566-BEB9-8F95D9686D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0422" y="2428750"/>
            <a:ext cx="1071563" cy="423863"/>
          </a:xfrm>
          <a:prstGeom prst="rect">
            <a:avLst/>
          </a:prstGeom>
        </p:spPr>
      </p:pic>
      <p:pic>
        <p:nvPicPr>
          <p:cNvPr id="5" name="Picture 4">
            <a:extLst>
              <a:ext uri="{FF2B5EF4-FFF2-40B4-BE49-F238E27FC236}">
                <a16:creationId xmlns:a16="http://schemas.microsoft.com/office/drawing/2014/main" id="{B5C38D4A-E6A9-E56F-35B1-92B9C2EB65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4626" y="4271167"/>
            <a:ext cx="2342515" cy="295275"/>
          </a:xfrm>
          <a:prstGeom prst="rect">
            <a:avLst/>
          </a:prstGeom>
        </p:spPr>
      </p:pic>
    </p:spTree>
    <p:extLst>
      <p:ext uri="{BB962C8B-B14F-4D97-AF65-F5344CB8AC3E}">
        <p14:creationId xmlns:p14="http://schemas.microsoft.com/office/powerpoint/2010/main" val="2122801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741F-3476-BA54-9701-E08E79BE9A91}"/>
              </a:ext>
            </a:extLst>
          </p:cNvPr>
          <p:cNvSpPr>
            <a:spLocks noGrp="1"/>
          </p:cNvSpPr>
          <p:nvPr>
            <p:ph type="title"/>
          </p:nvPr>
        </p:nvSpPr>
        <p:spPr/>
        <p:txBody>
          <a:bodyPr/>
          <a:lstStyle/>
          <a:p>
            <a:r>
              <a:rPr lang="en-US" dirty="0"/>
              <a:t>Conceptual and Detailed Design</a:t>
            </a:r>
          </a:p>
        </p:txBody>
      </p:sp>
      <p:sp>
        <p:nvSpPr>
          <p:cNvPr id="3" name="Content Placeholder 2">
            <a:extLst>
              <a:ext uri="{FF2B5EF4-FFF2-40B4-BE49-F238E27FC236}">
                <a16:creationId xmlns:a16="http://schemas.microsoft.com/office/drawing/2014/main" id="{94CE9071-7DD4-06C1-DEA4-0489852861E1}"/>
              </a:ext>
            </a:extLst>
          </p:cNvPr>
          <p:cNvSpPr>
            <a:spLocks noGrp="1"/>
          </p:cNvSpPr>
          <p:nvPr>
            <p:ph idx="1"/>
          </p:nvPr>
        </p:nvSpPr>
        <p:spPr/>
        <p:txBody>
          <a:bodyPr/>
          <a:lstStyle/>
          <a:p>
            <a:pPr marL="0" indent="0">
              <a:buNone/>
            </a:pPr>
            <a:r>
              <a:rPr lang="en-US" dirty="0"/>
              <a:t>Conceptual design</a:t>
            </a:r>
          </a:p>
          <a:p>
            <a:r>
              <a:rPr lang="en-US" dirty="0"/>
              <a:t>Conceptual design is the first phase of the product design process, with drawings, illustrations, or solid models to produce the main output. </a:t>
            </a:r>
          </a:p>
          <a:p>
            <a:r>
              <a:rPr lang="en-US" dirty="0"/>
              <a:t>This stage describes the proposed product with integrated ideas and concepts. It determines what it should do, perform &amp; look like to make users understand its idea.</a:t>
            </a:r>
          </a:p>
          <a:p>
            <a:r>
              <a:rPr lang="en-US" dirty="0"/>
              <a:t>Visualizing the product is an essential aspect of this phase. It includes the design of interactions, processes, experiences &amp; strategies. The design is grounded in more abstract thinking until a detailed plan is ready to be created.</a:t>
            </a:r>
          </a:p>
        </p:txBody>
      </p:sp>
    </p:spTree>
    <p:extLst>
      <p:ext uri="{BB962C8B-B14F-4D97-AF65-F5344CB8AC3E}">
        <p14:creationId xmlns:p14="http://schemas.microsoft.com/office/powerpoint/2010/main" val="1577349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741F-3476-BA54-9701-E08E79BE9A91}"/>
              </a:ext>
            </a:extLst>
          </p:cNvPr>
          <p:cNvSpPr>
            <a:spLocks noGrp="1"/>
          </p:cNvSpPr>
          <p:nvPr>
            <p:ph type="title"/>
          </p:nvPr>
        </p:nvSpPr>
        <p:spPr/>
        <p:txBody>
          <a:bodyPr/>
          <a:lstStyle/>
          <a:p>
            <a:r>
              <a:rPr lang="en-US" dirty="0"/>
              <a:t>Conceptual and Detailed Design</a:t>
            </a:r>
          </a:p>
        </p:txBody>
      </p:sp>
      <p:sp>
        <p:nvSpPr>
          <p:cNvPr id="3" name="Content Placeholder 2">
            <a:extLst>
              <a:ext uri="{FF2B5EF4-FFF2-40B4-BE49-F238E27FC236}">
                <a16:creationId xmlns:a16="http://schemas.microsoft.com/office/drawing/2014/main" id="{94CE9071-7DD4-06C1-DEA4-0489852861E1}"/>
              </a:ext>
            </a:extLst>
          </p:cNvPr>
          <p:cNvSpPr>
            <a:spLocks noGrp="1"/>
          </p:cNvSpPr>
          <p:nvPr>
            <p:ph idx="1"/>
          </p:nvPr>
        </p:nvSpPr>
        <p:spPr/>
        <p:txBody>
          <a:bodyPr/>
          <a:lstStyle/>
          <a:p>
            <a:pPr marL="0" indent="0">
              <a:buNone/>
            </a:pPr>
            <a:r>
              <a:rPr lang="en-US" dirty="0"/>
              <a:t>Detailed design</a:t>
            </a:r>
          </a:p>
          <a:p>
            <a:r>
              <a:rPr lang="en-US" dirty="0"/>
              <a:t>Detailed design is a phase that takes on and develops the approved conceptual design. It is a stage where the design is refined and plans, specifications &amp; estimates are created. The detailed design includes 2D and 3D models, cost build-up estimates, procurement plans, P &amp;ID’s and more. It is the crucial phase in which project’s costs are defined and set.</a:t>
            </a:r>
          </a:p>
          <a:p>
            <a:r>
              <a:rPr lang="en-US" dirty="0"/>
              <a:t>Engineering companies are continually looking to improve their detailed design phase to shorten the product development lifecycle considering the increased product complexity.</a:t>
            </a:r>
          </a:p>
        </p:txBody>
      </p:sp>
    </p:spTree>
    <p:extLst>
      <p:ext uri="{BB962C8B-B14F-4D97-AF65-F5344CB8AC3E}">
        <p14:creationId xmlns:p14="http://schemas.microsoft.com/office/powerpoint/2010/main" val="402449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741F-3476-BA54-9701-E08E79BE9A91}"/>
              </a:ext>
            </a:extLst>
          </p:cNvPr>
          <p:cNvSpPr>
            <a:spLocks noGrp="1"/>
          </p:cNvSpPr>
          <p:nvPr>
            <p:ph type="title"/>
          </p:nvPr>
        </p:nvSpPr>
        <p:spPr>
          <a:xfrm>
            <a:off x="1828800" y="285750"/>
            <a:ext cx="6288082" cy="490538"/>
          </a:xfrm>
        </p:spPr>
        <p:txBody>
          <a:bodyPr/>
          <a:lstStyle/>
          <a:p>
            <a:r>
              <a:rPr lang="en-US" dirty="0"/>
              <a:t>OOD vs Procedural Design </a:t>
            </a:r>
          </a:p>
        </p:txBody>
      </p:sp>
      <p:sp>
        <p:nvSpPr>
          <p:cNvPr id="3" name="Content Placeholder 2">
            <a:extLst>
              <a:ext uri="{FF2B5EF4-FFF2-40B4-BE49-F238E27FC236}">
                <a16:creationId xmlns:a16="http://schemas.microsoft.com/office/drawing/2014/main" id="{94CE9071-7DD4-06C1-DEA4-0489852861E1}"/>
              </a:ext>
            </a:extLst>
          </p:cNvPr>
          <p:cNvSpPr>
            <a:spLocks noGrp="1"/>
          </p:cNvSpPr>
          <p:nvPr>
            <p:ph idx="1"/>
          </p:nvPr>
        </p:nvSpPr>
        <p:spPr>
          <a:xfrm>
            <a:off x="434975" y="1098321"/>
            <a:ext cx="4289425" cy="3456385"/>
          </a:xfrm>
        </p:spPr>
        <p:txBody>
          <a:bodyPr/>
          <a:lstStyle/>
          <a:p>
            <a:r>
              <a:rPr lang="en-US" dirty="0"/>
              <a:t>In procedural design, the focus is given to the chain of data transformations along the system workflow.</a:t>
            </a:r>
          </a:p>
          <a:p>
            <a:r>
              <a:rPr lang="en-US" dirty="0"/>
              <a:t>In Object-Oriented Design, the focus is given to objects their functionality, and interaction with other objects</a:t>
            </a:r>
          </a:p>
          <a:p>
            <a:pPr lvl="1"/>
            <a:r>
              <a:rPr lang="en-US" dirty="0"/>
              <a:t>Objects are instances of classes determining the object types.</a:t>
            </a:r>
          </a:p>
        </p:txBody>
      </p:sp>
    </p:spTree>
    <p:extLst>
      <p:ext uri="{BB962C8B-B14F-4D97-AF65-F5344CB8AC3E}">
        <p14:creationId xmlns:p14="http://schemas.microsoft.com/office/powerpoint/2010/main" val="2559762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741F-3476-BA54-9701-E08E79BE9A91}"/>
              </a:ext>
            </a:extLst>
          </p:cNvPr>
          <p:cNvSpPr>
            <a:spLocks noGrp="1"/>
          </p:cNvSpPr>
          <p:nvPr>
            <p:ph type="title"/>
          </p:nvPr>
        </p:nvSpPr>
        <p:spPr>
          <a:xfrm>
            <a:off x="1247287" y="285750"/>
            <a:ext cx="7445373" cy="490538"/>
          </a:xfrm>
        </p:spPr>
        <p:txBody>
          <a:bodyPr/>
          <a:lstStyle/>
          <a:p>
            <a:r>
              <a:rPr lang="en-US" dirty="0"/>
              <a:t>OOD/OOP in Modern Software Engineering</a:t>
            </a:r>
          </a:p>
        </p:txBody>
      </p:sp>
      <p:sp>
        <p:nvSpPr>
          <p:cNvPr id="3" name="Content Placeholder 2">
            <a:extLst>
              <a:ext uri="{FF2B5EF4-FFF2-40B4-BE49-F238E27FC236}">
                <a16:creationId xmlns:a16="http://schemas.microsoft.com/office/drawing/2014/main" id="{94CE9071-7DD4-06C1-DEA4-0489852861E1}"/>
              </a:ext>
            </a:extLst>
          </p:cNvPr>
          <p:cNvSpPr>
            <a:spLocks noGrp="1"/>
          </p:cNvSpPr>
          <p:nvPr>
            <p:ph idx="1"/>
          </p:nvPr>
        </p:nvSpPr>
        <p:spPr>
          <a:xfrm>
            <a:off x="434975" y="1098321"/>
            <a:ext cx="8251823" cy="1092429"/>
          </a:xfrm>
        </p:spPr>
        <p:txBody>
          <a:bodyPr/>
          <a:lstStyle/>
          <a:p>
            <a:r>
              <a:rPr lang="en-US" dirty="0"/>
              <a:t>Object-Oriented Design (OOD) allows software engineers to significantly increase the scale of projects without the necessity to dive into the detailed chain of operations with data.</a:t>
            </a:r>
          </a:p>
          <a:p>
            <a:endParaRPr lang="en-US" dirty="0"/>
          </a:p>
        </p:txBody>
      </p:sp>
      <p:pic>
        <p:nvPicPr>
          <p:cNvPr id="5" name="Picture 4" descr="A diagram of a diagram&#10;&#10;Description automatically generated with medium confidence">
            <a:extLst>
              <a:ext uri="{FF2B5EF4-FFF2-40B4-BE49-F238E27FC236}">
                <a16:creationId xmlns:a16="http://schemas.microsoft.com/office/drawing/2014/main" id="{920D5CB0-CAD9-2162-6DBA-DEF809E99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195945"/>
            <a:ext cx="4267200" cy="2481943"/>
          </a:xfrm>
          <a:prstGeom prst="rect">
            <a:avLst/>
          </a:prstGeom>
        </p:spPr>
      </p:pic>
    </p:spTree>
    <p:extLst>
      <p:ext uri="{BB962C8B-B14F-4D97-AF65-F5344CB8AC3E}">
        <p14:creationId xmlns:p14="http://schemas.microsoft.com/office/powerpoint/2010/main" val="168761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609600" y="3714750"/>
            <a:ext cx="8153400" cy="598884"/>
          </a:xfrm>
        </p:spPr>
        <p:txBody>
          <a:bodyPr/>
          <a:lstStyle/>
          <a:p>
            <a:pPr marL="2227263" indent="-2227263"/>
            <a:r>
              <a:rPr lang="en-US" dirty="0"/>
              <a:t>Chapter 1 – Computers, Software, Languages, Design, and Coding</a:t>
            </a:r>
          </a:p>
        </p:txBody>
      </p:sp>
    </p:spTree>
    <p:extLst>
      <p:ext uri="{BB962C8B-B14F-4D97-AF65-F5344CB8AC3E}">
        <p14:creationId xmlns:p14="http://schemas.microsoft.com/office/powerpoint/2010/main" val="1297541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ADF5-4CB8-56E6-08AA-2851E2095BFD}"/>
              </a:ext>
            </a:extLst>
          </p:cNvPr>
          <p:cNvSpPr>
            <a:spLocks noGrp="1"/>
          </p:cNvSpPr>
          <p:nvPr>
            <p:ph type="title"/>
          </p:nvPr>
        </p:nvSpPr>
        <p:spPr>
          <a:xfrm>
            <a:off x="1393827" y="285750"/>
            <a:ext cx="7307380" cy="490538"/>
          </a:xfrm>
        </p:spPr>
        <p:txBody>
          <a:bodyPr/>
          <a:lstStyle/>
          <a:p>
            <a:r>
              <a:rPr lang="en-US" dirty="0"/>
              <a:t>Paradigm of Functional Programing (2/3)</a:t>
            </a:r>
          </a:p>
        </p:txBody>
      </p:sp>
      <p:sp>
        <p:nvSpPr>
          <p:cNvPr id="3" name="Content Placeholder 2">
            <a:extLst>
              <a:ext uri="{FF2B5EF4-FFF2-40B4-BE49-F238E27FC236}">
                <a16:creationId xmlns:a16="http://schemas.microsoft.com/office/drawing/2014/main" id="{69F883A4-EF6F-BEDD-5D16-64A84E3DF164}"/>
              </a:ext>
            </a:extLst>
          </p:cNvPr>
          <p:cNvSpPr>
            <a:spLocks noGrp="1"/>
          </p:cNvSpPr>
          <p:nvPr>
            <p:ph sz="half" idx="1"/>
          </p:nvPr>
        </p:nvSpPr>
        <p:spPr>
          <a:xfrm>
            <a:off x="442792" y="971550"/>
            <a:ext cx="8258415" cy="3456385"/>
          </a:xfrm>
        </p:spPr>
        <p:txBody>
          <a:bodyPr/>
          <a:lstStyle/>
          <a:p>
            <a:r>
              <a:rPr lang="en-US" b="1" i="1" u="sng" dirty="0"/>
              <a:t>Pure functions</a:t>
            </a:r>
            <a:r>
              <a:rPr lang="en-US" dirty="0"/>
              <a:t>: These functions have two main properties. First, they always produce the same output for same arguments irrespective of anything else. </a:t>
            </a:r>
          </a:p>
          <a:p>
            <a:r>
              <a:rPr lang="en-US" i="1" u="sng" dirty="0"/>
              <a:t>Recursion</a:t>
            </a:r>
            <a:r>
              <a:rPr lang="en-US" dirty="0"/>
              <a:t>: Recursive functions repeatedly call themselves, until it reaches the base case. </a:t>
            </a:r>
          </a:p>
          <a:p>
            <a:pPr lvl="1"/>
            <a:r>
              <a:rPr lang="en-US" dirty="0"/>
              <a:t>There are no “for” or “while” loop in functional languages. Iteration in functional languages is implemented through recursion.</a:t>
            </a:r>
          </a:p>
          <a:p>
            <a:r>
              <a:rPr lang="en-US" b="1" i="1" dirty="0"/>
              <a:t>Referential transparency</a:t>
            </a:r>
            <a:r>
              <a:rPr lang="en-US" dirty="0"/>
              <a:t>: In functional programs variables once defined do not change their value throughout the program.</a:t>
            </a:r>
          </a:p>
          <a:p>
            <a:pPr lvl="1"/>
            <a:r>
              <a:rPr lang="en-US" dirty="0"/>
              <a:t> Functional programs do not have assignment statements.</a:t>
            </a:r>
          </a:p>
        </p:txBody>
      </p:sp>
    </p:spTree>
    <p:extLst>
      <p:ext uri="{BB962C8B-B14F-4D97-AF65-F5344CB8AC3E}">
        <p14:creationId xmlns:p14="http://schemas.microsoft.com/office/powerpoint/2010/main" val="3896105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ADF5-4CB8-56E6-08AA-2851E2095BFD}"/>
              </a:ext>
            </a:extLst>
          </p:cNvPr>
          <p:cNvSpPr>
            <a:spLocks noGrp="1"/>
          </p:cNvSpPr>
          <p:nvPr>
            <p:ph type="title"/>
          </p:nvPr>
        </p:nvSpPr>
        <p:spPr>
          <a:xfrm>
            <a:off x="1393827" y="285750"/>
            <a:ext cx="7292973" cy="490538"/>
          </a:xfrm>
        </p:spPr>
        <p:txBody>
          <a:bodyPr/>
          <a:lstStyle/>
          <a:p>
            <a:r>
              <a:rPr lang="en-US" dirty="0"/>
              <a:t>Paradigm of Functional Programing (3/3)</a:t>
            </a:r>
          </a:p>
        </p:txBody>
      </p:sp>
      <p:sp>
        <p:nvSpPr>
          <p:cNvPr id="3" name="Content Placeholder 2">
            <a:extLst>
              <a:ext uri="{FF2B5EF4-FFF2-40B4-BE49-F238E27FC236}">
                <a16:creationId xmlns:a16="http://schemas.microsoft.com/office/drawing/2014/main" id="{69F883A4-EF6F-BEDD-5D16-64A84E3DF164}"/>
              </a:ext>
            </a:extLst>
          </p:cNvPr>
          <p:cNvSpPr>
            <a:spLocks noGrp="1"/>
          </p:cNvSpPr>
          <p:nvPr>
            <p:ph sz="half" idx="1"/>
          </p:nvPr>
        </p:nvSpPr>
        <p:spPr>
          <a:xfrm>
            <a:off x="442792" y="971550"/>
            <a:ext cx="8258415" cy="3456385"/>
          </a:xfrm>
        </p:spPr>
        <p:txBody>
          <a:bodyPr/>
          <a:lstStyle/>
          <a:p>
            <a:r>
              <a:rPr lang="en-US" b="1" i="1" u="sng" dirty="0"/>
              <a:t>Functions are First-Class and can be Higher-Order</a:t>
            </a:r>
            <a:r>
              <a:rPr lang="en-US" dirty="0"/>
              <a:t>: First-class functions are treated as first-class variable. The first class variables can be passed to functions as parameter, can be returned from functions or stored in data structures. Higher order functions are the functions that take other functions as arguments and they can also return functions.</a:t>
            </a:r>
          </a:p>
          <a:p>
            <a:r>
              <a:rPr lang="en-US" b="1" i="1" u="sng" dirty="0"/>
              <a:t>Variables are Immutable</a:t>
            </a:r>
            <a:r>
              <a:rPr lang="en-US" dirty="0"/>
              <a:t>: In functional programming, we can’t modify a variable after it’s been initialized. We can create new variables – but we can’t modify existing variables, and this really helps to maintain state throughout the runtime of a program. Once we create a variable and set its value, we can have full confidence knowing that the value of that variable will never change. </a:t>
            </a:r>
          </a:p>
        </p:txBody>
      </p:sp>
    </p:spTree>
    <p:extLst>
      <p:ext uri="{BB962C8B-B14F-4D97-AF65-F5344CB8AC3E}">
        <p14:creationId xmlns:p14="http://schemas.microsoft.com/office/powerpoint/2010/main" val="299904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8858-5AFC-705C-4DF1-F7ECF8338E2C}"/>
              </a:ext>
            </a:extLst>
          </p:cNvPr>
          <p:cNvSpPr>
            <a:spLocks noGrp="1"/>
          </p:cNvSpPr>
          <p:nvPr>
            <p:ph type="title"/>
          </p:nvPr>
        </p:nvSpPr>
        <p:spPr>
          <a:xfrm>
            <a:off x="1393827" y="285750"/>
            <a:ext cx="7216773" cy="490538"/>
          </a:xfrm>
        </p:spPr>
        <p:txBody>
          <a:bodyPr/>
          <a:lstStyle/>
          <a:p>
            <a:r>
              <a:rPr lang="en-US" dirty="0"/>
              <a:t>The Role of Computers in Modern Society</a:t>
            </a:r>
          </a:p>
        </p:txBody>
      </p:sp>
      <p:sp>
        <p:nvSpPr>
          <p:cNvPr id="3" name="Content Placeholder 2">
            <a:extLst>
              <a:ext uri="{FF2B5EF4-FFF2-40B4-BE49-F238E27FC236}">
                <a16:creationId xmlns:a16="http://schemas.microsoft.com/office/drawing/2014/main" id="{91B541D4-5F44-FA93-58B3-9E5E946F0B5F}"/>
              </a:ext>
            </a:extLst>
          </p:cNvPr>
          <p:cNvSpPr>
            <a:spLocks noGrp="1"/>
          </p:cNvSpPr>
          <p:nvPr>
            <p:ph idx="1"/>
          </p:nvPr>
        </p:nvSpPr>
        <p:spPr>
          <a:xfrm>
            <a:off x="434975" y="1098321"/>
            <a:ext cx="4670425" cy="1702029"/>
          </a:xfrm>
        </p:spPr>
        <p:txBody>
          <a:bodyPr/>
          <a:lstStyle/>
          <a:p>
            <a:r>
              <a:rPr lang="en-US" dirty="0"/>
              <a:t>The role of computers in modern society is hard to overestimate.</a:t>
            </a:r>
          </a:p>
          <a:p>
            <a:r>
              <a:rPr lang="en-US" dirty="0"/>
              <a:t>It is hard to find an area of human activities without involvement of computers.</a:t>
            </a:r>
          </a:p>
        </p:txBody>
      </p:sp>
      <p:pic>
        <p:nvPicPr>
          <p:cNvPr id="5" name="Picture 4" descr="A computer network with several computers&#10;&#10;Description automatically generated">
            <a:extLst>
              <a:ext uri="{FF2B5EF4-FFF2-40B4-BE49-F238E27FC236}">
                <a16:creationId xmlns:a16="http://schemas.microsoft.com/office/drawing/2014/main" id="{EECB75DA-AF0B-4C07-0B0B-A2609FD2C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098321"/>
            <a:ext cx="2495550" cy="1828800"/>
          </a:xfrm>
          <a:prstGeom prst="rect">
            <a:avLst/>
          </a:prstGeom>
        </p:spPr>
      </p:pic>
      <p:pic>
        <p:nvPicPr>
          <p:cNvPr id="7" name="Picture 6" descr="A hand reaching out to a computer&#10;&#10;Description automatically generated">
            <a:extLst>
              <a:ext uri="{FF2B5EF4-FFF2-40B4-BE49-F238E27FC236}">
                <a16:creationId xmlns:a16="http://schemas.microsoft.com/office/drawing/2014/main" id="{876500B8-DDF5-4D03-F6D2-E3CFC26DD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100" y="3181350"/>
            <a:ext cx="3238500" cy="1409700"/>
          </a:xfrm>
          <a:prstGeom prst="rect">
            <a:avLst/>
          </a:prstGeom>
        </p:spPr>
      </p:pic>
      <p:pic>
        <p:nvPicPr>
          <p:cNvPr id="9" name="Picture 8" descr="A robot standing in front of a blackboard with math equations&#10;&#10;Description automatically generated">
            <a:extLst>
              <a:ext uri="{FF2B5EF4-FFF2-40B4-BE49-F238E27FC236}">
                <a16:creationId xmlns:a16="http://schemas.microsoft.com/office/drawing/2014/main" id="{7BD5148C-E089-8889-A5A6-46A14984C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837906"/>
            <a:ext cx="2390775" cy="1914525"/>
          </a:xfrm>
          <a:prstGeom prst="rect">
            <a:avLst/>
          </a:prstGeom>
        </p:spPr>
      </p:pic>
    </p:spTree>
    <p:extLst>
      <p:ext uri="{BB962C8B-B14F-4D97-AF65-F5344CB8AC3E}">
        <p14:creationId xmlns:p14="http://schemas.microsoft.com/office/powerpoint/2010/main" val="592083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14CE-ADF1-3D3B-6638-12E353DBB27C}"/>
              </a:ext>
            </a:extLst>
          </p:cNvPr>
          <p:cNvSpPr>
            <a:spLocks noGrp="1"/>
          </p:cNvSpPr>
          <p:nvPr>
            <p:ph type="title"/>
          </p:nvPr>
        </p:nvSpPr>
        <p:spPr>
          <a:xfrm>
            <a:off x="1524000" y="301227"/>
            <a:ext cx="6934200" cy="490538"/>
          </a:xfrm>
        </p:spPr>
        <p:txBody>
          <a:bodyPr/>
          <a:lstStyle/>
          <a:p>
            <a:r>
              <a:rPr lang="en-US" dirty="0"/>
              <a:t>Advantages of Functional Programming</a:t>
            </a:r>
          </a:p>
        </p:txBody>
      </p:sp>
      <p:sp>
        <p:nvSpPr>
          <p:cNvPr id="3" name="Content Placeholder 2">
            <a:extLst>
              <a:ext uri="{FF2B5EF4-FFF2-40B4-BE49-F238E27FC236}">
                <a16:creationId xmlns:a16="http://schemas.microsoft.com/office/drawing/2014/main" id="{1BCC1540-BD26-1E4B-3F8C-2900C9C1A303}"/>
              </a:ext>
            </a:extLst>
          </p:cNvPr>
          <p:cNvSpPr>
            <a:spLocks noGrp="1"/>
          </p:cNvSpPr>
          <p:nvPr>
            <p:ph sz="half" idx="1"/>
          </p:nvPr>
        </p:nvSpPr>
        <p:spPr>
          <a:xfrm>
            <a:off x="609600" y="895350"/>
            <a:ext cx="8258415" cy="3456385"/>
          </a:xfrm>
        </p:spPr>
        <p:txBody>
          <a:bodyPr/>
          <a:lstStyle/>
          <a:p>
            <a:r>
              <a:rPr lang="en-US" dirty="0"/>
              <a:t>Pure functions are easier to understand because they don’t change any states and depend only on the input given to them. </a:t>
            </a:r>
          </a:p>
          <a:p>
            <a:r>
              <a:rPr lang="en-US" dirty="0"/>
              <a:t>The ability of functional programming languages to treat functions as values and pass them to functions as parameters make the code more readable and easily understandable.</a:t>
            </a:r>
          </a:p>
          <a:p>
            <a:r>
              <a:rPr lang="en-US" dirty="0"/>
              <a:t>Testing and debugging is easier. Since pure functions take only arguments and produce output, they don’t produce any changes don’t take input or produce some hidden output</a:t>
            </a:r>
          </a:p>
          <a:p>
            <a:r>
              <a:rPr lang="en-US" dirty="0"/>
              <a:t>It is used to implement concurrency/parallelism because pure functions don’t change variables or any other data outside of it.</a:t>
            </a:r>
          </a:p>
          <a:p>
            <a:r>
              <a:rPr lang="en-US" dirty="0"/>
              <a:t>It adopts lazy evaluation which avoids repeated evaluation because the value is evaluated and stored only when it is needed.</a:t>
            </a:r>
          </a:p>
          <a:p>
            <a:endParaRPr lang="en-US" dirty="0"/>
          </a:p>
        </p:txBody>
      </p:sp>
    </p:spTree>
    <p:extLst>
      <p:ext uri="{BB962C8B-B14F-4D97-AF65-F5344CB8AC3E}">
        <p14:creationId xmlns:p14="http://schemas.microsoft.com/office/powerpoint/2010/main" val="170457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14CE-ADF1-3D3B-6638-12E353DBB27C}"/>
              </a:ext>
            </a:extLst>
          </p:cNvPr>
          <p:cNvSpPr>
            <a:spLocks noGrp="1"/>
          </p:cNvSpPr>
          <p:nvPr>
            <p:ph type="title"/>
          </p:nvPr>
        </p:nvSpPr>
        <p:spPr>
          <a:xfrm>
            <a:off x="1524000" y="209550"/>
            <a:ext cx="7467600" cy="490538"/>
          </a:xfrm>
        </p:spPr>
        <p:txBody>
          <a:bodyPr/>
          <a:lstStyle/>
          <a:p>
            <a:r>
              <a:rPr lang="en-US" dirty="0"/>
              <a:t>Disadvantages of Functional Programming</a:t>
            </a:r>
          </a:p>
        </p:txBody>
      </p:sp>
      <p:sp>
        <p:nvSpPr>
          <p:cNvPr id="3" name="Content Placeholder 2">
            <a:extLst>
              <a:ext uri="{FF2B5EF4-FFF2-40B4-BE49-F238E27FC236}">
                <a16:creationId xmlns:a16="http://schemas.microsoft.com/office/drawing/2014/main" id="{1BCC1540-BD26-1E4B-3F8C-2900C9C1A303}"/>
              </a:ext>
            </a:extLst>
          </p:cNvPr>
          <p:cNvSpPr>
            <a:spLocks noGrp="1"/>
          </p:cNvSpPr>
          <p:nvPr>
            <p:ph sz="half" idx="1"/>
          </p:nvPr>
        </p:nvSpPr>
        <p:spPr>
          <a:xfrm>
            <a:off x="533400" y="1276350"/>
            <a:ext cx="8001000" cy="3294223"/>
          </a:xfrm>
        </p:spPr>
        <p:txBody>
          <a:bodyPr/>
          <a:lstStyle/>
          <a:p>
            <a:r>
              <a:rPr lang="en-US" dirty="0"/>
              <a:t>Sometimes writing pure functions can reduce the readability of code.</a:t>
            </a:r>
          </a:p>
          <a:p>
            <a:r>
              <a:rPr lang="en-US" dirty="0"/>
              <a:t>Writing programs in recursive style instead of using loops can be bit intimidating.</a:t>
            </a:r>
          </a:p>
          <a:p>
            <a:r>
              <a:rPr lang="en-US" dirty="0"/>
              <a:t>Writing pure functions are easy but combining them with the rest of the application and I/O operations is a difficult task.</a:t>
            </a:r>
          </a:p>
          <a:p>
            <a:r>
              <a:rPr lang="en-US" dirty="0"/>
              <a:t>Immutable values and recursion can lead to decrease in performance.</a:t>
            </a:r>
          </a:p>
          <a:p>
            <a:endParaRPr lang="en-US" dirty="0"/>
          </a:p>
        </p:txBody>
      </p:sp>
    </p:spTree>
    <p:extLst>
      <p:ext uri="{BB962C8B-B14F-4D97-AF65-F5344CB8AC3E}">
        <p14:creationId xmlns:p14="http://schemas.microsoft.com/office/powerpoint/2010/main" val="611619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14CE-ADF1-3D3B-6638-12E353DBB27C}"/>
              </a:ext>
            </a:extLst>
          </p:cNvPr>
          <p:cNvSpPr>
            <a:spLocks noGrp="1"/>
          </p:cNvSpPr>
          <p:nvPr>
            <p:ph type="title"/>
          </p:nvPr>
        </p:nvSpPr>
        <p:spPr>
          <a:xfrm>
            <a:off x="1524000" y="209550"/>
            <a:ext cx="6934200" cy="490538"/>
          </a:xfrm>
        </p:spPr>
        <p:txBody>
          <a:bodyPr/>
          <a:lstStyle/>
          <a:p>
            <a:r>
              <a:rPr lang="en-US" dirty="0"/>
              <a:t>Applications of Functional Programming</a:t>
            </a:r>
          </a:p>
        </p:txBody>
      </p:sp>
      <p:sp>
        <p:nvSpPr>
          <p:cNvPr id="3" name="Content Placeholder 2">
            <a:extLst>
              <a:ext uri="{FF2B5EF4-FFF2-40B4-BE49-F238E27FC236}">
                <a16:creationId xmlns:a16="http://schemas.microsoft.com/office/drawing/2014/main" id="{1BCC1540-BD26-1E4B-3F8C-2900C9C1A303}"/>
              </a:ext>
            </a:extLst>
          </p:cNvPr>
          <p:cNvSpPr>
            <a:spLocks noGrp="1"/>
          </p:cNvSpPr>
          <p:nvPr>
            <p:ph sz="half" idx="1"/>
          </p:nvPr>
        </p:nvSpPr>
        <p:spPr>
          <a:xfrm>
            <a:off x="609600" y="1504950"/>
            <a:ext cx="7496415" cy="1457562"/>
          </a:xfrm>
        </p:spPr>
        <p:txBody>
          <a:bodyPr/>
          <a:lstStyle/>
          <a:p>
            <a:endParaRPr lang="en-US" dirty="0"/>
          </a:p>
          <a:p>
            <a:r>
              <a:rPr lang="en-US" dirty="0"/>
              <a:t>    It is used in mathematical computations.</a:t>
            </a:r>
          </a:p>
          <a:p>
            <a:r>
              <a:rPr lang="en-US" dirty="0"/>
              <a:t>    It is needed where concurrency or parallelism is required.</a:t>
            </a:r>
          </a:p>
        </p:txBody>
      </p:sp>
    </p:spTree>
    <p:extLst>
      <p:ext uri="{BB962C8B-B14F-4D97-AF65-F5344CB8AC3E}">
        <p14:creationId xmlns:p14="http://schemas.microsoft.com/office/powerpoint/2010/main" val="2188706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609600" y="3714750"/>
            <a:ext cx="8153400" cy="598884"/>
          </a:xfrm>
        </p:spPr>
        <p:txBody>
          <a:bodyPr/>
          <a:lstStyle/>
          <a:p>
            <a:pPr marL="2227263" indent="-2227263"/>
            <a:r>
              <a:rPr lang="en-US" dirty="0"/>
              <a:t>Chapter 1 – Computers, Software, Languages, Design, and Coding</a:t>
            </a:r>
          </a:p>
        </p:txBody>
      </p:sp>
    </p:spTree>
    <p:extLst>
      <p:ext uri="{BB962C8B-B14F-4D97-AF65-F5344CB8AC3E}">
        <p14:creationId xmlns:p14="http://schemas.microsoft.com/office/powerpoint/2010/main" val="294926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2BB6-89D7-234A-9B44-6B895033D38C}"/>
              </a:ext>
            </a:extLst>
          </p:cNvPr>
          <p:cNvSpPr>
            <a:spLocks noGrp="1"/>
          </p:cNvSpPr>
          <p:nvPr>
            <p:ph type="title"/>
          </p:nvPr>
        </p:nvSpPr>
        <p:spPr>
          <a:xfrm>
            <a:off x="1905000" y="285750"/>
            <a:ext cx="6858000" cy="490538"/>
          </a:xfrm>
        </p:spPr>
        <p:txBody>
          <a:bodyPr/>
          <a:lstStyle/>
          <a:p>
            <a:r>
              <a:rPr lang="en-US" dirty="0"/>
              <a:t>Binary System - Unit of Information</a:t>
            </a:r>
          </a:p>
        </p:txBody>
      </p:sp>
      <p:sp>
        <p:nvSpPr>
          <p:cNvPr id="3" name="Content Placeholder 2">
            <a:extLst>
              <a:ext uri="{FF2B5EF4-FFF2-40B4-BE49-F238E27FC236}">
                <a16:creationId xmlns:a16="http://schemas.microsoft.com/office/drawing/2014/main" id="{55B7E338-03CA-9406-E1D2-6ABED1645FFF}"/>
              </a:ext>
            </a:extLst>
          </p:cNvPr>
          <p:cNvSpPr>
            <a:spLocks noGrp="1"/>
          </p:cNvSpPr>
          <p:nvPr>
            <p:ph idx="1"/>
          </p:nvPr>
        </p:nvSpPr>
        <p:spPr>
          <a:xfrm>
            <a:off x="152400" y="3409950"/>
            <a:ext cx="8839200" cy="635229"/>
          </a:xfrm>
        </p:spPr>
        <p:txBody>
          <a:bodyPr/>
          <a:lstStyle/>
          <a:p>
            <a:r>
              <a:rPr lang="en-US" dirty="0"/>
              <a:t>Binary numbers</a:t>
            </a:r>
          </a:p>
          <a:p>
            <a:r>
              <a:rPr lang="en-US" dirty="0"/>
              <a:t>01101001 = 0*2</a:t>
            </a:r>
            <a:r>
              <a:rPr lang="en-US" baseline="30000" dirty="0"/>
              <a:t>7</a:t>
            </a:r>
            <a:r>
              <a:rPr lang="en-US" dirty="0"/>
              <a:t>+1*2</a:t>
            </a:r>
            <a:r>
              <a:rPr lang="en-US" baseline="30000" dirty="0"/>
              <a:t>6</a:t>
            </a:r>
            <a:r>
              <a:rPr lang="en-US" dirty="0"/>
              <a:t>+1*2</a:t>
            </a:r>
            <a:r>
              <a:rPr lang="en-US" baseline="30000" dirty="0"/>
              <a:t>5</a:t>
            </a:r>
            <a:r>
              <a:rPr lang="en-US" dirty="0"/>
              <a:t>+0*2</a:t>
            </a:r>
            <a:r>
              <a:rPr lang="en-US" baseline="30000" dirty="0"/>
              <a:t>4</a:t>
            </a:r>
            <a:r>
              <a:rPr lang="en-US" dirty="0"/>
              <a:t>+1*2</a:t>
            </a:r>
            <a:r>
              <a:rPr lang="en-US" baseline="30000" dirty="0"/>
              <a:t>3</a:t>
            </a:r>
            <a:r>
              <a:rPr lang="en-US" dirty="0"/>
              <a:t>+0*2</a:t>
            </a:r>
            <a:r>
              <a:rPr lang="en-US" baseline="30000" dirty="0"/>
              <a:t>2</a:t>
            </a:r>
            <a:r>
              <a:rPr lang="en-US" dirty="0"/>
              <a:t>+0*2</a:t>
            </a:r>
            <a:r>
              <a:rPr lang="en-US" baseline="30000" dirty="0"/>
              <a:t>1</a:t>
            </a:r>
            <a:r>
              <a:rPr lang="en-US" dirty="0"/>
              <a:t>+1*2</a:t>
            </a:r>
            <a:r>
              <a:rPr lang="en-US" baseline="30000" dirty="0"/>
              <a:t>0 =</a:t>
            </a:r>
            <a:br>
              <a:rPr lang="en-US" baseline="30000" dirty="0"/>
            </a:br>
            <a:r>
              <a:rPr lang="en-US" baseline="30000" dirty="0"/>
              <a:t>	          </a:t>
            </a:r>
            <a:r>
              <a:rPr lang="en-US" dirty="0"/>
              <a:t>= 0* 128 + 1*64 + 1*32 + 0*16 + 1*8 + 0*4 + 0*2 + 1* 1 =</a:t>
            </a:r>
            <a:br>
              <a:rPr lang="en-US" dirty="0"/>
            </a:br>
            <a:r>
              <a:rPr lang="en-US" dirty="0"/>
              <a:t>	       = 105 (in decimal system)</a:t>
            </a:r>
          </a:p>
        </p:txBody>
      </p:sp>
      <p:graphicFrame>
        <p:nvGraphicFramePr>
          <p:cNvPr id="4" name="Table 4">
            <a:extLst>
              <a:ext uri="{FF2B5EF4-FFF2-40B4-BE49-F238E27FC236}">
                <a16:creationId xmlns:a16="http://schemas.microsoft.com/office/drawing/2014/main" id="{411B59C5-C70E-037E-1228-FFECB1D20996}"/>
              </a:ext>
            </a:extLst>
          </p:cNvPr>
          <p:cNvGraphicFramePr>
            <a:graphicFrameLocks noGrp="1"/>
          </p:cNvGraphicFramePr>
          <p:nvPr>
            <p:extLst>
              <p:ext uri="{D42A27DB-BD31-4B8C-83A1-F6EECF244321}">
                <p14:modId xmlns:p14="http://schemas.microsoft.com/office/powerpoint/2010/main" val="1472940633"/>
              </p:ext>
            </p:extLst>
          </p:nvPr>
        </p:nvGraphicFramePr>
        <p:xfrm>
          <a:off x="4572000" y="1749099"/>
          <a:ext cx="4191000" cy="396240"/>
        </p:xfrm>
        <a:graphic>
          <a:graphicData uri="http://schemas.openxmlformats.org/drawingml/2006/table">
            <a:tbl>
              <a:tblPr firstRow="1" bandRow="1">
                <a:tableStyleId>{5C22544A-7EE6-4342-B048-85BDC9FD1C3A}</a:tableStyleId>
              </a:tblPr>
              <a:tblGrid>
                <a:gridCol w="523875">
                  <a:extLst>
                    <a:ext uri="{9D8B030D-6E8A-4147-A177-3AD203B41FA5}">
                      <a16:colId xmlns:a16="http://schemas.microsoft.com/office/drawing/2014/main" val="2197139690"/>
                    </a:ext>
                  </a:extLst>
                </a:gridCol>
                <a:gridCol w="523875">
                  <a:extLst>
                    <a:ext uri="{9D8B030D-6E8A-4147-A177-3AD203B41FA5}">
                      <a16:colId xmlns:a16="http://schemas.microsoft.com/office/drawing/2014/main" val="3752695165"/>
                    </a:ext>
                  </a:extLst>
                </a:gridCol>
                <a:gridCol w="523875">
                  <a:extLst>
                    <a:ext uri="{9D8B030D-6E8A-4147-A177-3AD203B41FA5}">
                      <a16:colId xmlns:a16="http://schemas.microsoft.com/office/drawing/2014/main" val="59188266"/>
                    </a:ext>
                  </a:extLst>
                </a:gridCol>
                <a:gridCol w="523875">
                  <a:extLst>
                    <a:ext uri="{9D8B030D-6E8A-4147-A177-3AD203B41FA5}">
                      <a16:colId xmlns:a16="http://schemas.microsoft.com/office/drawing/2014/main" val="2728608248"/>
                    </a:ext>
                  </a:extLst>
                </a:gridCol>
                <a:gridCol w="523875">
                  <a:extLst>
                    <a:ext uri="{9D8B030D-6E8A-4147-A177-3AD203B41FA5}">
                      <a16:colId xmlns:a16="http://schemas.microsoft.com/office/drawing/2014/main" val="37694261"/>
                    </a:ext>
                  </a:extLst>
                </a:gridCol>
                <a:gridCol w="523875">
                  <a:extLst>
                    <a:ext uri="{9D8B030D-6E8A-4147-A177-3AD203B41FA5}">
                      <a16:colId xmlns:a16="http://schemas.microsoft.com/office/drawing/2014/main" val="85081398"/>
                    </a:ext>
                  </a:extLst>
                </a:gridCol>
                <a:gridCol w="523875">
                  <a:extLst>
                    <a:ext uri="{9D8B030D-6E8A-4147-A177-3AD203B41FA5}">
                      <a16:colId xmlns:a16="http://schemas.microsoft.com/office/drawing/2014/main" val="3919152792"/>
                    </a:ext>
                  </a:extLst>
                </a:gridCol>
                <a:gridCol w="523875">
                  <a:extLst>
                    <a:ext uri="{9D8B030D-6E8A-4147-A177-3AD203B41FA5}">
                      <a16:colId xmlns:a16="http://schemas.microsoft.com/office/drawing/2014/main" val="2583765525"/>
                    </a:ext>
                  </a:extLst>
                </a:gridCol>
              </a:tblGrid>
              <a:tr h="370840">
                <a:tc>
                  <a:txBody>
                    <a:bodyPr/>
                    <a:lstStyle/>
                    <a:p>
                      <a:pPr algn="ctr"/>
                      <a:r>
                        <a:rPr lang="en-US" sz="2000"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0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933731566"/>
                  </a:ext>
                </a:extLst>
              </a:tr>
            </a:tbl>
          </a:graphicData>
        </a:graphic>
      </p:graphicFrame>
      <p:sp>
        <p:nvSpPr>
          <p:cNvPr id="5" name="TextBox 4">
            <a:extLst>
              <a:ext uri="{FF2B5EF4-FFF2-40B4-BE49-F238E27FC236}">
                <a16:creationId xmlns:a16="http://schemas.microsoft.com/office/drawing/2014/main" id="{928ACC0C-DFFB-499E-5727-80278F6E54EE}"/>
              </a:ext>
            </a:extLst>
          </p:cNvPr>
          <p:cNvSpPr txBox="1"/>
          <p:nvPr/>
        </p:nvSpPr>
        <p:spPr>
          <a:xfrm>
            <a:off x="4343400" y="898266"/>
            <a:ext cx="990600" cy="400110"/>
          </a:xfrm>
          <a:prstGeom prst="rect">
            <a:avLst/>
          </a:prstGeom>
          <a:noFill/>
        </p:spPr>
        <p:txBody>
          <a:bodyPr wrap="square" rtlCol="0">
            <a:spAutoFit/>
          </a:bodyPr>
          <a:lstStyle/>
          <a:p>
            <a:pPr algn="ctr"/>
            <a:r>
              <a:rPr lang="en-US" sz="2000" dirty="0"/>
              <a:t>1 bit</a:t>
            </a:r>
          </a:p>
        </p:txBody>
      </p:sp>
      <p:cxnSp>
        <p:nvCxnSpPr>
          <p:cNvPr id="7" name="Straight Arrow Connector 6">
            <a:extLst>
              <a:ext uri="{FF2B5EF4-FFF2-40B4-BE49-F238E27FC236}">
                <a16:creationId xmlns:a16="http://schemas.microsoft.com/office/drawing/2014/main" id="{CC73D8B7-B81E-D9F4-729B-0B8F0C724848}"/>
              </a:ext>
            </a:extLst>
          </p:cNvPr>
          <p:cNvCxnSpPr>
            <a:cxnSpLocks/>
            <a:stCxn id="5" idx="2"/>
          </p:cNvCxnSpPr>
          <p:nvPr/>
        </p:nvCxnSpPr>
        <p:spPr bwMode="auto">
          <a:xfrm>
            <a:off x="4838700" y="1298376"/>
            <a:ext cx="0" cy="450723"/>
          </a:xfrm>
          <a:prstGeom prst="straightConnector1">
            <a:avLst/>
          </a:prstGeom>
          <a:solidFill>
            <a:schemeClr val="accent1"/>
          </a:solidFill>
          <a:ln w="63500" cap="flat" cmpd="sng" algn="ctr">
            <a:solidFill>
              <a:schemeClr val="tx1"/>
            </a:solidFill>
            <a:prstDash val="solid"/>
            <a:miter lim="800000"/>
            <a:headEnd type="none" w="med" len="med"/>
            <a:tailEnd type="triangle"/>
          </a:ln>
          <a:effectLst/>
        </p:spPr>
      </p:cxnSp>
      <p:sp>
        <p:nvSpPr>
          <p:cNvPr id="9" name="Left Brace 8">
            <a:extLst>
              <a:ext uri="{FF2B5EF4-FFF2-40B4-BE49-F238E27FC236}">
                <a16:creationId xmlns:a16="http://schemas.microsoft.com/office/drawing/2014/main" id="{8753C584-4B85-8D00-06C8-9430BE7F8D09}"/>
              </a:ext>
            </a:extLst>
          </p:cNvPr>
          <p:cNvSpPr/>
          <p:nvPr/>
        </p:nvSpPr>
        <p:spPr bwMode="auto">
          <a:xfrm rot="16200000">
            <a:off x="6410325" y="397113"/>
            <a:ext cx="495300" cy="4171950"/>
          </a:xfrm>
          <a:prstGeom prst="leftBrace">
            <a:avLst>
              <a:gd name="adj1" fmla="val 89384"/>
              <a:gd name="adj2" fmla="val 50535"/>
            </a:avLst>
          </a:prstGeom>
          <a:no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0" name="TextBox 9">
            <a:extLst>
              <a:ext uri="{FF2B5EF4-FFF2-40B4-BE49-F238E27FC236}">
                <a16:creationId xmlns:a16="http://schemas.microsoft.com/office/drawing/2014/main" id="{DC0EDF59-7D50-2393-E532-C54301F395E4}"/>
              </a:ext>
            </a:extLst>
          </p:cNvPr>
          <p:cNvSpPr txBox="1"/>
          <p:nvPr/>
        </p:nvSpPr>
        <p:spPr>
          <a:xfrm>
            <a:off x="5486400" y="2788776"/>
            <a:ext cx="2133600" cy="400110"/>
          </a:xfrm>
          <a:prstGeom prst="rect">
            <a:avLst/>
          </a:prstGeom>
          <a:noFill/>
        </p:spPr>
        <p:txBody>
          <a:bodyPr wrap="square" rtlCol="0">
            <a:spAutoFit/>
          </a:bodyPr>
          <a:lstStyle/>
          <a:p>
            <a:pPr algn="ctr"/>
            <a:r>
              <a:rPr lang="en-US" sz="2000" dirty="0"/>
              <a:t>1 byte = 8 bit</a:t>
            </a:r>
          </a:p>
        </p:txBody>
      </p:sp>
    </p:spTree>
    <p:extLst>
      <p:ext uri="{BB962C8B-B14F-4D97-AF65-F5344CB8AC3E}">
        <p14:creationId xmlns:p14="http://schemas.microsoft.com/office/powerpoint/2010/main" val="354033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58AD-A9C3-9416-704E-E6C56A921404}"/>
              </a:ext>
            </a:extLst>
          </p:cNvPr>
          <p:cNvSpPr>
            <a:spLocks noGrp="1"/>
          </p:cNvSpPr>
          <p:nvPr>
            <p:ph type="title"/>
          </p:nvPr>
        </p:nvSpPr>
        <p:spPr/>
        <p:txBody>
          <a:bodyPr/>
          <a:lstStyle/>
          <a:p>
            <a:r>
              <a:rPr lang="en-US" dirty="0"/>
              <a:t>Turing Machine – Alan Turing</a:t>
            </a:r>
          </a:p>
        </p:txBody>
      </p:sp>
      <p:sp>
        <p:nvSpPr>
          <p:cNvPr id="3" name="Content Placeholder 2">
            <a:extLst>
              <a:ext uri="{FF2B5EF4-FFF2-40B4-BE49-F238E27FC236}">
                <a16:creationId xmlns:a16="http://schemas.microsoft.com/office/drawing/2014/main" id="{D874AD72-39E7-C5F6-CBC5-DA413E08F7EE}"/>
              </a:ext>
            </a:extLst>
          </p:cNvPr>
          <p:cNvSpPr>
            <a:spLocks noGrp="1"/>
          </p:cNvSpPr>
          <p:nvPr>
            <p:ph sz="half" idx="1"/>
          </p:nvPr>
        </p:nvSpPr>
        <p:spPr>
          <a:xfrm>
            <a:off x="381000" y="800559"/>
            <a:ext cx="4848813" cy="1371602"/>
          </a:xfrm>
        </p:spPr>
        <p:txBody>
          <a:bodyPr/>
          <a:lstStyle/>
          <a:p>
            <a:pPr>
              <a:spcBef>
                <a:spcPts val="0"/>
              </a:spcBef>
            </a:pPr>
            <a:r>
              <a:rPr lang="en-US" sz="1800" dirty="0"/>
              <a:t>A Turing machine is a mathematical model of computation describing an abstract machine that manipulates symbols on a strip of tape according to a table of rules. </a:t>
            </a:r>
          </a:p>
          <a:p>
            <a:pPr>
              <a:spcBef>
                <a:spcPts val="0"/>
              </a:spcBef>
            </a:pPr>
            <a:r>
              <a:rPr lang="en-US" sz="1800" dirty="0"/>
              <a:t>Despite the model's simplicity, it is capable of implementing any algorithm.</a:t>
            </a:r>
          </a:p>
        </p:txBody>
      </p:sp>
      <p:sp>
        <p:nvSpPr>
          <p:cNvPr id="8" name="Content Placeholder 7">
            <a:extLst>
              <a:ext uri="{FF2B5EF4-FFF2-40B4-BE49-F238E27FC236}">
                <a16:creationId xmlns:a16="http://schemas.microsoft.com/office/drawing/2014/main" id="{0A1934C3-EC31-7C0A-1314-7A0F8FE1EAFF}"/>
              </a:ext>
            </a:extLst>
          </p:cNvPr>
          <p:cNvSpPr>
            <a:spLocks noGrp="1"/>
          </p:cNvSpPr>
          <p:nvPr>
            <p:ph sz="half" idx="2"/>
          </p:nvPr>
        </p:nvSpPr>
        <p:spPr>
          <a:xfrm>
            <a:off x="381000" y="2419350"/>
            <a:ext cx="8326292" cy="1617823"/>
          </a:xfrm>
        </p:spPr>
        <p:txBody>
          <a:bodyPr/>
          <a:lstStyle/>
          <a:p>
            <a:pPr>
              <a:spcBef>
                <a:spcPts val="0"/>
              </a:spcBef>
            </a:pPr>
            <a:r>
              <a:rPr lang="en-US" sz="1800" dirty="0"/>
              <a:t>The machine operates on an infinite memory tape divided into discrete cells, each of which can hold a single symbol drawn from a finite set of symbols called the alphabet of the machine. </a:t>
            </a:r>
          </a:p>
          <a:p>
            <a:pPr lvl="1">
              <a:spcBef>
                <a:spcPts val="0"/>
              </a:spcBef>
            </a:pPr>
            <a:r>
              <a:rPr lang="en-US" sz="1800" dirty="0"/>
              <a:t>It has a "head" that, at any point in the machine's operation, is positioned over one of these cells, and a "state" selected from a finite set of states. </a:t>
            </a:r>
          </a:p>
          <a:p>
            <a:pPr lvl="1">
              <a:spcBef>
                <a:spcPts val="0"/>
              </a:spcBef>
            </a:pPr>
            <a:r>
              <a:rPr lang="en-US" sz="1800" dirty="0"/>
              <a:t>At each step of its operation, the head reads the symbol in its cell.</a:t>
            </a:r>
          </a:p>
          <a:p>
            <a:pPr lvl="1">
              <a:spcBef>
                <a:spcPts val="0"/>
              </a:spcBef>
            </a:pPr>
            <a:r>
              <a:rPr lang="en-US" sz="1800" dirty="0"/>
              <a:t>Then, based on the symbol and the machine's own present state, the machine writes a symbol into the same cell, and moves the head one step to the left or the right, or halts the computation.</a:t>
            </a:r>
          </a:p>
          <a:p>
            <a:endParaRPr lang="en-US" dirty="0"/>
          </a:p>
        </p:txBody>
      </p:sp>
      <p:pic>
        <p:nvPicPr>
          <p:cNvPr id="7" name="Picture 6" descr="A person in a suit and tie&#10;&#10;Description automatically generated">
            <a:extLst>
              <a:ext uri="{FF2B5EF4-FFF2-40B4-BE49-F238E27FC236}">
                <a16:creationId xmlns:a16="http://schemas.microsoft.com/office/drawing/2014/main" id="{79D56423-0BEE-1E0E-C563-A747D9D206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8293" y="133351"/>
            <a:ext cx="1540770" cy="2133600"/>
          </a:xfrm>
          <a:prstGeom prst="rect">
            <a:avLst/>
          </a:prstGeom>
        </p:spPr>
      </p:pic>
      <p:pic>
        <p:nvPicPr>
          <p:cNvPr id="10" name="Picture 9" descr="A machine with a tape dispenser&#10;&#10;Description automatically generated">
            <a:extLst>
              <a:ext uri="{FF2B5EF4-FFF2-40B4-BE49-F238E27FC236}">
                <a16:creationId xmlns:a16="http://schemas.microsoft.com/office/drawing/2014/main" id="{ADC81C71-9CF3-13FF-9A15-134F2C2EB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094" y="1123951"/>
            <a:ext cx="1714500" cy="1143000"/>
          </a:xfrm>
          <a:prstGeom prst="rect">
            <a:avLst/>
          </a:prstGeom>
        </p:spPr>
      </p:pic>
    </p:spTree>
    <p:extLst>
      <p:ext uri="{BB962C8B-B14F-4D97-AF65-F5344CB8AC3E}">
        <p14:creationId xmlns:p14="http://schemas.microsoft.com/office/powerpoint/2010/main" val="122199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4B9D89A-FD9A-7C40-B4C4-060AF0CB1D49}"/>
              </a:ext>
            </a:extLst>
          </p:cNvPr>
          <p:cNvSpPr>
            <a:spLocks noGrp="1" noChangeArrowheads="1"/>
          </p:cNvSpPr>
          <p:nvPr>
            <p:ph type="title"/>
          </p:nvPr>
        </p:nvSpPr>
        <p:spPr/>
        <p:txBody>
          <a:bodyPr/>
          <a:lstStyle/>
          <a:p>
            <a:pPr eaLnBrk="1" hangingPunct="1"/>
            <a:r>
              <a:rPr lang="en-US" altLang="en-US" dirty="0"/>
              <a:t>Hardware Components - CPU</a:t>
            </a:r>
          </a:p>
        </p:txBody>
      </p:sp>
      <p:sp>
        <p:nvSpPr>
          <p:cNvPr id="7171" name="Rectangle 3">
            <a:extLst>
              <a:ext uri="{FF2B5EF4-FFF2-40B4-BE49-F238E27FC236}">
                <a16:creationId xmlns:a16="http://schemas.microsoft.com/office/drawing/2014/main" id="{2F64E9BC-7D26-59FC-2B20-8826C99691E2}"/>
              </a:ext>
            </a:extLst>
          </p:cNvPr>
          <p:cNvSpPr>
            <a:spLocks noGrp="1" noChangeArrowheads="1"/>
          </p:cNvSpPr>
          <p:nvPr>
            <p:ph idx="1"/>
          </p:nvPr>
        </p:nvSpPr>
        <p:spPr>
          <a:xfrm>
            <a:off x="838200" y="666750"/>
            <a:ext cx="7620000" cy="3456385"/>
          </a:xfrm>
        </p:spPr>
        <p:txBody>
          <a:bodyPr/>
          <a:lstStyle/>
          <a:p>
            <a:pPr marL="173831" indent="-173831" eaLnBrk="1" hangingPunct="1">
              <a:spcBef>
                <a:spcPts val="300"/>
              </a:spcBef>
              <a:buNone/>
            </a:pPr>
            <a:r>
              <a:rPr lang="en-US" altLang="en-US" dirty="0">
                <a:solidFill>
                  <a:srgbClr val="000000"/>
                </a:solidFill>
                <a:cs typeface="Times New Roman" panose="02020603050405020304" pitchFamily="18" charset="0"/>
              </a:rPr>
              <a:t>Central Processing Unit (CPU) consists of:</a:t>
            </a:r>
          </a:p>
          <a:p>
            <a:pPr marL="173831" indent="-173831" eaLnBrk="1" hangingPunct="1">
              <a:spcBef>
                <a:spcPts val="300"/>
              </a:spcBef>
            </a:pPr>
            <a:r>
              <a:rPr lang="en-US" altLang="en-US" b="1" dirty="0">
                <a:solidFill>
                  <a:srgbClr val="000000"/>
                </a:solidFill>
                <a:cs typeface="Times New Roman" panose="02020603050405020304" pitchFamily="18" charset="0"/>
              </a:rPr>
              <a:t>Arithmetic-Logic Unit (ALU)</a:t>
            </a:r>
          </a:p>
          <a:p>
            <a:pPr marL="173831" indent="-173831" eaLnBrk="1" hangingPunct="1">
              <a:spcBef>
                <a:spcPts val="300"/>
              </a:spcBef>
              <a:buNone/>
            </a:pPr>
            <a:r>
              <a:rPr lang="en-US" altLang="en-US" dirty="0">
                <a:solidFill>
                  <a:srgbClr val="000000"/>
                </a:solidFill>
                <a:cs typeface="Times New Roman" panose="02020603050405020304" pitchFamily="18" charset="0"/>
              </a:rPr>
              <a:t>	The part of the CPU that performs mathematical calculations and makes logical comparisons.</a:t>
            </a:r>
          </a:p>
          <a:p>
            <a:pPr marL="173831" indent="-173831" eaLnBrk="1" hangingPunct="1">
              <a:spcBef>
                <a:spcPts val="300"/>
              </a:spcBef>
            </a:pPr>
            <a:r>
              <a:rPr lang="en-US" altLang="en-US" b="1" dirty="0">
                <a:solidFill>
                  <a:srgbClr val="000000"/>
                </a:solidFill>
                <a:cs typeface="Times New Roman" panose="02020603050405020304" pitchFamily="18" charset="0"/>
              </a:rPr>
              <a:t>Control Unit</a:t>
            </a:r>
          </a:p>
          <a:p>
            <a:pPr marL="173831" indent="-173831" eaLnBrk="1" hangingPunct="1">
              <a:spcBef>
                <a:spcPts val="300"/>
              </a:spcBef>
              <a:buNone/>
            </a:pPr>
            <a:r>
              <a:rPr lang="en-US" altLang="en-US" dirty="0">
                <a:solidFill>
                  <a:srgbClr val="000000"/>
                </a:solidFill>
                <a:cs typeface="Times New Roman" panose="02020603050405020304" pitchFamily="18" charset="0"/>
              </a:rPr>
              <a:t>	The part of the CPU that sequentially accesses program instructions, decodes them, and coordinates the flow of data in and out of the ALU, registers, primary storage, and even secondary storage, and various output devices.</a:t>
            </a:r>
          </a:p>
          <a:p>
            <a:pPr marL="173831" indent="-173831" eaLnBrk="1" hangingPunct="1">
              <a:spcBef>
                <a:spcPts val="300"/>
              </a:spcBef>
            </a:pPr>
            <a:r>
              <a:rPr lang="en-US" altLang="en-US" b="1" dirty="0">
                <a:solidFill>
                  <a:srgbClr val="000000"/>
                </a:solidFill>
                <a:cs typeface="Times New Roman" panose="02020603050405020304" pitchFamily="18" charset="0"/>
              </a:rPr>
              <a:t>Register Area</a:t>
            </a:r>
          </a:p>
          <a:p>
            <a:pPr marL="173831" indent="-173831" eaLnBrk="1" hangingPunct="1">
              <a:spcBef>
                <a:spcPts val="300"/>
              </a:spcBef>
              <a:buNone/>
            </a:pPr>
            <a:r>
              <a:rPr lang="en-US" altLang="en-US" dirty="0">
                <a:solidFill>
                  <a:srgbClr val="000000"/>
                </a:solidFill>
                <a:cs typeface="Times New Roman" panose="02020603050405020304" pitchFamily="18" charset="0"/>
              </a:rPr>
              <a:t>	A high-speed storage area in the CPU used to temporarily hold small units of program instructions and data immediately before, during, and after execution by the CPU.</a:t>
            </a:r>
          </a:p>
          <a:p>
            <a:pPr marL="173831" indent="-173831" eaLnBrk="1" hangingPunct="1">
              <a:lnSpc>
                <a:spcPct val="90000"/>
              </a:lnSpc>
              <a:spcBef>
                <a:spcPct val="50000"/>
              </a:spcBef>
            </a:pPr>
            <a:endParaRPr lang="en-US" altLang="en-US" sz="135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59E0954-1F12-1288-31D0-1A1EF6B21777}"/>
              </a:ext>
            </a:extLst>
          </p:cNvPr>
          <p:cNvSpPr>
            <a:spLocks noGrp="1" noChangeArrowheads="1"/>
          </p:cNvSpPr>
          <p:nvPr>
            <p:ph type="title"/>
          </p:nvPr>
        </p:nvSpPr>
        <p:spPr/>
        <p:txBody>
          <a:bodyPr/>
          <a:lstStyle/>
          <a:p>
            <a:pPr eaLnBrk="1" hangingPunct="1"/>
            <a:r>
              <a:rPr lang="en-US" altLang="en-US" dirty="0"/>
              <a:t>Execution of an Instruction</a:t>
            </a:r>
          </a:p>
        </p:txBody>
      </p:sp>
      <p:sp>
        <p:nvSpPr>
          <p:cNvPr id="8195" name="Rectangle 3">
            <a:extLst>
              <a:ext uri="{FF2B5EF4-FFF2-40B4-BE49-F238E27FC236}">
                <a16:creationId xmlns:a16="http://schemas.microsoft.com/office/drawing/2014/main" id="{2318632A-43A2-E6BE-0EA4-A43A455A9D5C}"/>
              </a:ext>
            </a:extLst>
          </p:cNvPr>
          <p:cNvSpPr>
            <a:spLocks noGrp="1" noChangeArrowheads="1"/>
          </p:cNvSpPr>
          <p:nvPr>
            <p:ph idx="1"/>
          </p:nvPr>
        </p:nvSpPr>
        <p:spPr>
          <a:xfrm>
            <a:off x="4038602" y="945041"/>
            <a:ext cx="4800598" cy="3456385"/>
          </a:xfrm>
        </p:spPr>
        <p:txBody>
          <a:bodyPr/>
          <a:lstStyle/>
          <a:p>
            <a:pPr marL="287338" indent="-287338" eaLnBrk="1" hangingPunct="1">
              <a:spcBef>
                <a:spcPct val="50000"/>
              </a:spcBef>
              <a:buClr>
                <a:schemeClr val="tx1"/>
              </a:buClr>
              <a:buSzTx/>
              <a:buFont typeface="Wingdings" panose="05000000000000000000" pitchFamily="2" charset="2"/>
              <a:buAutoNum type="arabicPeriod"/>
            </a:pPr>
            <a:r>
              <a:rPr lang="en-US" altLang="en-US" b="1" dirty="0"/>
              <a:t>Fetch</a:t>
            </a:r>
            <a:r>
              <a:rPr lang="en-US" altLang="en-US" dirty="0"/>
              <a:t>: A program instruction and any necessary data are read into the processor.</a:t>
            </a:r>
          </a:p>
          <a:p>
            <a:pPr marL="287338" indent="-287338" eaLnBrk="1" hangingPunct="1">
              <a:spcBef>
                <a:spcPct val="50000"/>
              </a:spcBef>
              <a:buClr>
                <a:schemeClr val="tx1"/>
              </a:buClr>
              <a:buSzTx/>
              <a:buFont typeface="Wingdings" panose="05000000000000000000" pitchFamily="2" charset="2"/>
              <a:buAutoNum type="arabicPeriod"/>
            </a:pPr>
            <a:r>
              <a:rPr lang="en-US" altLang="en-US" b="1" dirty="0"/>
              <a:t>Decode</a:t>
            </a:r>
            <a:r>
              <a:rPr lang="en-US" altLang="en-US" dirty="0"/>
              <a:t>: The instruction is decoded so the central processor can understand what to do.</a:t>
            </a:r>
          </a:p>
          <a:p>
            <a:pPr marL="287338" indent="-287338" eaLnBrk="1" hangingPunct="1">
              <a:spcBef>
                <a:spcPct val="50000"/>
              </a:spcBef>
              <a:buClr>
                <a:schemeClr val="tx1"/>
              </a:buClr>
              <a:buSzTx/>
              <a:buFont typeface="Wingdings" panose="05000000000000000000" pitchFamily="2" charset="2"/>
              <a:buAutoNum type="arabicPeriod"/>
            </a:pPr>
            <a:r>
              <a:rPr lang="en-US" altLang="en-US" b="1" dirty="0"/>
              <a:t>Execute</a:t>
            </a:r>
            <a:r>
              <a:rPr lang="en-US" altLang="en-US" dirty="0"/>
              <a:t>: ALU (Arithmetic-Logical Unit) does what is instructed to do.</a:t>
            </a:r>
          </a:p>
          <a:p>
            <a:pPr marL="287338" indent="-287338" eaLnBrk="1" hangingPunct="1">
              <a:spcBef>
                <a:spcPct val="50000"/>
              </a:spcBef>
              <a:buClr>
                <a:schemeClr val="tx1"/>
              </a:buClr>
              <a:buSzTx/>
              <a:buFont typeface="Wingdings" panose="05000000000000000000" pitchFamily="2" charset="2"/>
              <a:buAutoNum type="arabicPeriod"/>
            </a:pPr>
            <a:r>
              <a:rPr lang="en-US" altLang="en-US" b="1" dirty="0"/>
              <a:t>Store results</a:t>
            </a:r>
            <a:r>
              <a:rPr lang="en-US" altLang="en-US" dirty="0"/>
              <a:t>. The results are stored in the registers in memory.</a:t>
            </a:r>
          </a:p>
        </p:txBody>
      </p:sp>
      <p:grpSp>
        <p:nvGrpSpPr>
          <p:cNvPr id="8196" name="Group 18">
            <a:extLst>
              <a:ext uri="{FF2B5EF4-FFF2-40B4-BE49-F238E27FC236}">
                <a16:creationId xmlns:a16="http://schemas.microsoft.com/office/drawing/2014/main" id="{DD3CBA89-B868-1338-63F5-8A3D035BD3F1}"/>
              </a:ext>
            </a:extLst>
          </p:cNvPr>
          <p:cNvGrpSpPr>
            <a:grpSpLocks/>
          </p:cNvGrpSpPr>
          <p:nvPr/>
        </p:nvGrpSpPr>
        <p:grpSpPr bwMode="auto">
          <a:xfrm>
            <a:off x="304800" y="1098320"/>
            <a:ext cx="3581400" cy="3149829"/>
            <a:chOff x="384" y="1248"/>
            <a:chExt cx="2496" cy="2016"/>
          </a:xfrm>
        </p:grpSpPr>
        <p:grpSp>
          <p:nvGrpSpPr>
            <p:cNvPr id="8197" name="Group 12">
              <a:extLst>
                <a:ext uri="{FF2B5EF4-FFF2-40B4-BE49-F238E27FC236}">
                  <a16:creationId xmlns:a16="http://schemas.microsoft.com/office/drawing/2014/main" id="{9F78468B-106E-BDF0-6310-FAAF1DAFE465}"/>
                </a:ext>
              </a:extLst>
            </p:cNvPr>
            <p:cNvGrpSpPr>
              <a:grpSpLocks/>
            </p:cNvGrpSpPr>
            <p:nvPr/>
          </p:nvGrpSpPr>
          <p:grpSpPr bwMode="auto">
            <a:xfrm>
              <a:off x="384" y="1248"/>
              <a:ext cx="2496" cy="2016"/>
              <a:chOff x="816" y="1008"/>
              <a:chExt cx="2496" cy="2016"/>
            </a:xfrm>
          </p:grpSpPr>
          <p:sp>
            <p:nvSpPr>
              <p:cNvPr id="8202" name="Rectangle 11">
                <a:extLst>
                  <a:ext uri="{FF2B5EF4-FFF2-40B4-BE49-F238E27FC236}">
                    <a16:creationId xmlns:a16="http://schemas.microsoft.com/office/drawing/2014/main" id="{8E695CB8-1330-A19A-769B-97792460C989}"/>
                  </a:ext>
                </a:extLst>
              </p:cNvPr>
              <p:cNvSpPr>
                <a:spLocks noChangeArrowheads="1"/>
              </p:cNvSpPr>
              <p:nvPr/>
            </p:nvSpPr>
            <p:spPr bwMode="auto">
              <a:xfrm>
                <a:off x="816" y="1008"/>
                <a:ext cx="2496" cy="2016"/>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dirty="0"/>
                  <a:t>Processing Device</a:t>
                </a:r>
              </a:p>
            </p:txBody>
          </p:sp>
          <p:sp>
            <p:nvSpPr>
              <p:cNvPr id="8203" name="Rectangle 4">
                <a:extLst>
                  <a:ext uri="{FF2B5EF4-FFF2-40B4-BE49-F238E27FC236}">
                    <a16:creationId xmlns:a16="http://schemas.microsoft.com/office/drawing/2014/main" id="{C7C2FFAB-C8A7-B137-0761-394B00C064E4}"/>
                  </a:ext>
                </a:extLst>
              </p:cNvPr>
              <p:cNvSpPr>
                <a:spLocks noChangeArrowheads="1"/>
              </p:cNvSpPr>
              <p:nvPr/>
            </p:nvSpPr>
            <p:spPr bwMode="auto">
              <a:xfrm>
                <a:off x="912" y="2016"/>
                <a:ext cx="2303" cy="384"/>
              </a:xfrm>
              <a:prstGeom prst="rect">
                <a:avLst/>
              </a:prstGeom>
              <a:solidFill>
                <a:srgbClr val="D7E6C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a:defRPr sz="2400">
                    <a:solidFill>
                      <a:schemeClr val="tx1"/>
                    </a:solidFill>
                    <a:latin typeface="Tahoma" panose="020B0604030504040204" pitchFamily="34" charset="0"/>
                  </a:defRPr>
                </a:lvl1pPr>
                <a:lvl2pPr marL="914400" indent="-457200">
                  <a:defRPr sz="2400">
                    <a:solidFill>
                      <a:schemeClr val="tx1"/>
                    </a:solidFill>
                    <a:latin typeface="Tahoma" panose="020B0604030504040204" pitchFamily="34" charset="0"/>
                  </a:defRPr>
                </a:lvl2pPr>
                <a:lvl3pPr marL="1371600" indent="-457200">
                  <a:defRPr sz="2400">
                    <a:solidFill>
                      <a:schemeClr val="tx1"/>
                    </a:solidFill>
                    <a:latin typeface="Tahoma" panose="020B0604030504040204" pitchFamily="34" charset="0"/>
                  </a:defRPr>
                </a:lvl3pPr>
                <a:lvl4pPr marL="1828800" indent="-457200">
                  <a:defRPr sz="2400">
                    <a:solidFill>
                      <a:schemeClr val="tx1"/>
                    </a:solidFill>
                    <a:latin typeface="Tahoma" panose="020B0604030504040204" pitchFamily="34" charset="0"/>
                  </a:defRPr>
                </a:lvl4pPr>
                <a:lvl5pPr marL="2286000" indent="-457200">
                  <a:defRPr sz="2400">
                    <a:solidFill>
                      <a:schemeClr val="tx1"/>
                    </a:solidFill>
                    <a:latin typeface="Tahoma" panose="020B0604030504040204" pitchFamily="34" charset="0"/>
                  </a:defRPr>
                </a:lvl5pPr>
                <a:lvl6pPr marL="2743200" indent="-457200" eaLnBrk="0" fontAlgn="base" hangingPunct="0">
                  <a:spcBef>
                    <a:spcPct val="0"/>
                  </a:spcBef>
                  <a:spcAft>
                    <a:spcPct val="0"/>
                  </a:spcAft>
                  <a:defRPr sz="2400">
                    <a:solidFill>
                      <a:schemeClr val="tx1"/>
                    </a:solidFill>
                    <a:latin typeface="Tahoma" panose="020B0604030504040204" pitchFamily="34" charset="0"/>
                  </a:defRPr>
                </a:lvl6pPr>
                <a:lvl7pPr marL="3200400" indent="-457200" eaLnBrk="0" fontAlgn="base" hangingPunct="0">
                  <a:spcBef>
                    <a:spcPct val="0"/>
                  </a:spcBef>
                  <a:spcAft>
                    <a:spcPct val="0"/>
                  </a:spcAft>
                  <a:defRPr sz="2400">
                    <a:solidFill>
                      <a:schemeClr val="tx1"/>
                    </a:solidFill>
                    <a:latin typeface="Tahoma" panose="020B0604030504040204" pitchFamily="34" charset="0"/>
                  </a:defRPr>
                </a:lvl7pPr>
                <a:lvl8pPr marL="3657600" indent="-457200" eaLnBrk="0" fontAlgn="base" hangingPunct="0">
                  <a:spcBef>
                    <a:spcPct val="0"/>
                  </a:spcBef>
                  <a:spcAft>
                    <a:spcPct val="0"/>
                  </a:spcAft>
                  <a:defRPr sz="2400">
                    <a:solidFill>
                      <a:schemeClr val="tx1"/>
                    </a:solidFill>
                    <a:latin typeface="Tahoma" panose="020B0604030504040204" pitchFamily="34" charset="0"/>
                  </a:defRPr>
                </a:lvl8pPr>
                <a:lvl9pPr marL="4114800" indent="-4572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buFontTx/>
                  <a:buAutoNum type="arabicParenBoth"/>
                </a:pPr>
                <a:r>
                  <a:rPr lang="en-US" altLang="en-US" sz="2000" dirty="0"/>
                  <a:t>Fetch	(4) Register</a:t>
                </a:r>
              </a:p>
              <a:p>
                <a:pPr algn="ctr" eaLnBrk="1" hangingPunct="1"/>
                <a:r>
                  <a:rPr lang="en-US" altLang="en-US" sz="2000" dirty="0"/>
                  <a:t>Registers</a:t>
                </a:r>
              </a:p>
            </p:txBody>
          </p:sp>
          <p:sp>
            <p:nvSpPr>
              <p:cNvPr id="8204" name="Rectangle 8">
                <a:extLst>
                  <a:ext uri="{FF2B5EF4-FFF2-40B4-BE49-F238E27FC236}">
                    <a16:creationId xmlns:a16="http://schemas.microsoft.com/office/drawing/2014/main" id="{1574DBFC-4DB8-6896-63D9-4860D7C35829}"/>
                  </a:ext>
                </a:extLst>
              </p:cNvPr>
              <p:cNvSpPr>
                <a:spLocks noChangeArrowheads="1"/>
              </p:cNvSpPr>
              <p:nvPr/>
            </p:nvSpPr>
            <p:spPr bwMode="auto">
              <a:xfrm>
                <a:off x="912" y="1248"/>
                <a:ext cx="1152" cy="768"/>
              </a:xfrm>
              <a:prstGeom prst="rect">
                <a:avLst/>
              </a:prstGeom>
              <a:solidFill>
                <a:srgbClr val="FFEEDD"/>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974725" indent="-457200">
                  <a:defRPr sz="2400">
                    <a:solidFill>
                      <a:schemeClr val="tx1"/>
                    </a:solidFill>
                    <a:latin typeface="Tahoma" panose="020B0604030504040204" pitchFamily="34" charset="0"/>
                  </a:defRPr>
                </a:lvl2pPr>
                <a:lvl3pPr marL="1546225" indent="-457200">
                  <a:defRPr sz="2400">
                    <a:solidFill>
                      <a:schemeClr val="tx1"/>
                    </a:solidFill>
                    <a:latin typeface="Tahoma" panose="020B0604030504040204" pitchFamily="34" charset="0"/>
                  </a:defRPr>
                </a:lvl3pPr>
                <a:lvl4pPr marL="2117725" indent="-457200">
                  <a:defRPr sz="2400">
                    <a:solidFill>
                      <a:schemeClr val="tx1"/>
                    </a:solidFill>
                    <a:latin typeface="Tahoma" panose="020B0604030504040204" pitchFamily="34" charset="0"/>
                  </a:defRPr>
                </a:lvl4pPr>
                <a:lvl5pPr marL="2689225" indent="-457200">
                  <a:defRPr sz="2400">
                    <a:solidFill>
                      <a:schemeClr val="tx1"/>
                    </a:solidFill>
                    <a:latin typeface="Tahoma" panose="020B0604030504040204" pitchFamily="34" charset="0"/>
                  </a:defRPr>
                </a:lvl5pPr>
                <a:lvl6pPr marL="3146425" indent="-457200" eaLnBrk="0" fontAlgn="base" hangingPunct="0">
                  <a:spcBef>
                    <a:spcPct val="0"/>
                  </a:spcBef>
                  <a:spcAft>
                    <a:spcPct val="0"/>
                  </a:spcAft>
                  <a:defRPr sz="2400">
                    <a:solidFill>
                      <a:schemeClr val="tx1"/>
                    </a:solidFill>
                    <a:latin typeface="Tahoma" panose="020B0604030504040204" pitchFamily="34" charset="0"/>
                  </a:defRPr>
                </a:lvl6pPr>
                <a:lvl7pPr marL="3603625" indent="-457200" eaLnBrk="0" fontAlgn="base" hangingPunct="0">
                  <a:spcBef>
                    <a:spcPct val="0"/>
                  </a:spcBef>
                  <a:spcAft>
                    <a:spcPct val="0"/>
                  </a:spcAft>
                  <a:defRPr sz="2400">
                    <a:solidFill>
                      <a:schemeClr val="tx1"/>
                    </a:solidFill>
                    <a:latin typeface="Tahoma" panose="020B0604030504040204" pitchFamily="34" charset="0"/>
                  </a:defRPr>
                </a:lvl7pPr>
                <a:lvl8pPr marL="4060825" indent="-457200" eaLnBrk="0" fontAlgn="base" hangingPunct="0">
                  <a:spcBef>
                    <a:spcPct val="0"/>
                  </a:spcBef>
                  <a:spcAft>
                    <a:spcPct val="0"/>
                  </a:spcAft>
                  <a:defRPr sz="2400">
                    <a:solidFill>
                      <a:schemeClr val="tx1"/>
                    </a:solidFill>
                    <a:latin typeface="Tahoma" panose="020B0604030504040204" pitchFamily="34" charset="0"/>
                  </a:defRPr>
                </a:lvl8pPr>
                <a:lvl9pPr marL="4518025" indent="-457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2000" dirty="0"/>
                  <a:t>Control unit</a:t>
                </a:r>
                <a:br>
                  <a:rPr lang="en-US" altLang="en-US" sz="2000" dirty="0"/>
                </a:br>
                <a:r>
                  <a:rPr lang="en-US" altLang="en-US" sz="2000" dirty="0"/>
                  <a:t>(2) Decode</a:t>
                </a:r>
              </a:p>
              <a:p>
                <a:pPr eaLnBrk="1" hangingPunct="1"/>
                <a:endParaRPr lang="en-US" altLang="en-US" sz="2000" dirty="0"/>
              </a:p>
              <a:p>
                <a:pPr eaLnBrk="1" hangingPunct="1"/>
                <a:r>
                  <a:rPr lang="en-US" altLang="en-US" sz="2000" dirty="0"/>
                  <a:t>         I-Time</a:t>
                </a:r>
              </a:p>
            </p:txBody>
          </p:sp>
          <p:sp>
            <p:nvSpPr>
              <p:cNvPr id="8205" name="Rectangle 9">
                <a:extLst>
                  <a:ext uri="{FF2B5EF4-FFF2-40B4-BE49-F238E27FC236}">
                    <a16:creationId xmlns:a16="http://schemas.microsoft.com/office/drawing/2014/main" id="{A575F813-ACA7-A11A-78DC-D1038DDE38B5}"/>
                  </a:ext>
                </a:extLst>
              </p:cNvPr>
              <p:cNvSpPr>
                <a:spLocks noChangeArrowheads="1"/>
              </p:cNvSpPr>
              <p:nvPr/>
            </p:nvSpPr>
            <p:spPr bwMode="auto">
              <a:xfrm>
                <a:off x="2064" y="1248"/>
                <a:ext cx="1152" cy="768"/>
              </a:xfrm>
              <a:prstGeom prst="rect">
                <a:avLst/>
              </a:prstGeom>
              <a:solidFill>
                <a:srgbClr val="D8EBF8"/>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974725" indent="-457200">
                  <a:defRPr sz="2400">
                    <a:solidFill>
                      <a:schemeClr val="tx1"/>
                    </a:solidFill>
                    <a:latin typeface="Tahoma" panose="020B0604030504040204" pitchFamily="34" charset="0"/>
                  </a:defRPr>
                </a:lvl2pPr>
                <a:lvl3pPr marL="1546225" indent="-457200">
                  <a:defRPr sz="2400">
                    <a:solidFill>
                      <a:schemeClr val="tx1"/>
                    </a:solidFill>
                    <a:latin typeface="Tahoma" panose="020B0604030504040204" pitchFamily="34" charset="0"/>
                  </a:defRPr>
                </a:lvl3pPr>
                <a:lvl4pPr marL="2117725" indent="-457200">
                  <a:defRPr sz="2400">
                    <a:solidFill>
                      <a:schemeClr val="tx1"/>
                    </a:solidFill>
                    <a:latin typeface="Tahoma" panose="020B0604030504040204" pitchFamily="34" charset="0"/>
                  </a:defRPr>
                </a:lvl4pPr>
                <a:lvl5pPr marL="2689225" indent="-457200">
                  <a:defRPr sz="2400">
                    <a:solidFill>
                      <a:schemeClr val="tx1"/>
                    </a:solidFill>
                    <a:latin typeface="Tahoma" panose="020B0604030504040204" pitchFamily="34" charset="0"/>
                  </a:defRPr>
                </a:lvl5pPr>
                <a:lvl6pPr marL="3146425" indent="-457200" eaLnBrk="0" fontAlgn="base" hangingPunct="0">
                  <a:spcBef>
                    <a:spcPct val="0"/>
                  </a:spcBef>
                  <a:spcAft>
                    <a:spcPct val="0"/>
                  </a:spcAft>
                  <a:defRPr sz="2400">
                    <a:solidFill>
                      <a:schemeClr val="tx1"/>
                    </a:solidFill>
                    <a:latin typeface="Tahoma" panose="020B0604030504040204" pitchFamily="34" charset="0"/>
                  </a:defRPr>
                </a:lvl6pPr>
                <a:lvl7pPr marL="3603625" indent="-457200" eaLnBrk="0" fontAlgn="base" hangingPunct="0">
                  <a:spcBef>
                    <a:spcPct val="0"/>
                  </a:spcBef>
                  <a:spcAft>
                    <a:spcPct val="0"/>
                  </a:spcAft>
                  <a:defRPr sz="2400">
                    <a:solidFill>
                      <a:schemeClr val="tx1"/>
                    </a:solidFill>
                    <a:latin typeface="Tahoma" panose="020B0604030504040204" pitchFamily="34" charset="0"/>
                  </a:defRPr>
                </a:lvl7pPr>
                <a:lvl8pPr marL="4060825" indent="-457200" eaLnBrk="0" fontAlgn="base" hangingPunct="0">
                  <a:spcBef>
                    <a:spcPct val="0"/>
                  </a:spcBef>
                  <a:spcAft>
                    <a:spcPct val="0"/>
                  </a:spcAft>
                  <a:defRPr sz="2400">
                    <a:solidFill>
                      <a:schemeClr val="tx1"/>
                    </a:solidFill>
                    <a:latin typeface="Tahoma" panose="020B0604030504040204" pitchFamily="34" charset="0"/>
                  </a:defRPr>
                </a:lvl8pPr>
                <a:lvl9pPr marL="4518025" indent="-4572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r>
                  <a:rPr lang="en-US" altLang="en-US" sz="2000" dirty="0"/>
                  <a:t>ALU</a:t>
                </a:r>
                <a:br>
                  <a:rPr lang="en-US" altLang="en-US" sz="2000" dirty="0"/>
                </a:br>
                <a:r>
                  <a:rPr lang="en-US" altLang="en-US" sz="2000" dirty="0"/>
                  <a:t>(3) Execute</a:t>
                </a:r>
              </a:p>
              <a:p>
                <a:pPr algn="r" eaLnBrk="1" hangingPunct="1"/>
                <a:endParaRPr lang="en-US" altLang="en-US" sz="2000" dirty="0"/>
              </a:p>
              <a:p>
                <a:pPr algn="r" eaLnBrk="1" hangingPunct="1"/>
                <a:r>
                  <a:rPr lang="en-US" altLang="en-US" sz="2000" dirty="0"/>
                  <a:t>E-Time         </a:t>
                </a:r>
              </a:p>
            </p:txBody>
          </p:sp>
          <p:sp>
            <p:nvSpPr>
              <p:cNvPr id="8206" name="Rectangle 10">
                <a:extLst>
                  <a:ext uri="{FF2B5EF4-FFF2-40B4-BE49-F238E27FC236}">
                    <a16:creationId xmlns:a16="http://schemas.microsoft.com/office/drawing/2014/main" id="{D1EA5705-AACC-B3FA-5011-4F0D13AC2CE8}"/>
                  </a:ext>
                </a:extLst>
              </p:cNvPr>
              <p:cNvSpPr>
                <a:spLocks noChangeArrowheads="1"/>
              </p:cNvSpPr>
              <p:nvPr/>
            </p:nvSpPr>
            <p:spPr bwMode="auto">
              <a:xfrm>
                <a:off x="912" y="2544"/>
                <a:ext cx="2303" cy="384"/>
              </a:xfrm>
              <a:prstGeom prst="rect">
                <a:avLst/>
              </a:prstGeom>
              <a:solidFill>
                <a:srgbClr val="EDC7D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a:defRPr sz="2400">
                    <a:solidFill>
                      <a:schemeClr val="tx1"/>
                    </a:solidFill>
                    <a:latin typeface="Tahoma" panose="020B0604030504040204" pitchFamily="34" charset="0"/>
                  </a:defRPr>
                </a:lvl1pPr>
                <a:lvl2pPr marL="914400" indent="-457200">
                  <a:defRPr sz="2400">
                    <a:solidFill>
                      <a:schemeClr val="tx1"/>
                    </a:solidFill>
                    <a:latin typeface="Tahoma" panose="020B0604030504040204" pitchFamily="34" charset="0"/>
                  </a:defRPr>
                </a:lvl2pPr>
                <a:lvl3pPr marL="1371600" indent="-457200">
                  <a:defRPr sz="2400">
                    <a:solidFill>
                      <a:schemeClr val="tx1"/>
                    </a:solidFill>
                    <a:latin typeface="Tahoma" panose="020B0604030504040204" pitchFamily="34" charset="0"/>
                  </a:defRPr>
                </a:lvl3pPr>
                <a:lvl4pPr marL="1828800" indent="-457200">
                  <a:defRPr sz="2400">
                    <a:solidFill>
                      <a:schemeClr val="tx1"/>
                    </a:solidFill>
                    <a:latin typeface="Tahoma" panose="020B0604030504040204" pitchFamily="34" charset="0"/>
                  </a:defRPr>
                </a:lvl4pPr>
                <a:lvl5pPr marL="2286000" indent="-457200">
                  <a:defRPr sz="2400">
                    <a:solidFill>
                      <a:schemeClr val="tx1"/>
                    </a:solidFill>
                    <a:latin typeface="Tahoma" panose="020B0604030504040204" pitchFamily="34" charset="0"/>
                  </a:defRPr>
                </a:lvl5pPr>
                <a:lvl6pPr marL="2743200" indent="-457200" eaLnBrk="0" fontAlgn="base" hangingPunct="0">
                  <a:spcBef>
                    <a:spcPct val="0"/>
                  </a:spcBef>
                  <a:spcAft>
                    <a:spcPct val="0"/>
                  </a:spcAft>
                  <a:defRPr sz="2400">
                    <a:solidFill>
                      <a:schemeClr val="tx1"/>
                    </a:solidFill>
                    <a:latin typeface="Tahoma" panose="020B0604030504040204" pitchFamily="34" charset="0"/>
                  </a:defRPr>
                </a:lvl6pPr>
                <a:lvl7pPr marL="3200400" indent="-457200" eaLnBrk="0" fontAlgn="base" hangingPunct="0">
                  <a:spcBef>
                    <a:spcPct val="0"/>
                  </a:spcBef>
                  <a:spcAft>
                    <a:spcPct val="0"/>
                  </a:spcAft>
                  <a:defRPr sz="2400">
                    <a:solidFill>
                      <a:schemeClr val="tx1"/>
                    </a:solidFill>
                    <a:latin typeface="Tahoma" panose="020B0604030504040204" pitchFamily="34" charset="0"/>
                  </a:defRPr>
                </a:lvl7pPr>
                <a:lvl8pPr marL="3657600" indent="-457200" eaLnBrk="0" fontAlgn="base" hangingPunct="0">
                  <a:spcBef>
                    <a:spcPct val="0"/>
                  </a:spcBef>
                  <a:spcAft>
                    <a:spcPct val="0"/>
                  </a:spcAft>
                  <a:defRPr sz="2400">
                    <a:solidFill>
                      <a:schemeClr val="tx1"/>
                    </a:solidFill>
                    <a:latin typeface="Tahoma" panose="020B0604030504040204" pitchFamily="34" charset="0"/>
                  </a:defRPr>
                </a:lvl8pPr>
                <a:lvl9pPr marL="4114800" indent="-4572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sz="2000" dirty="0"/>
                  <a:t>Memory</a:t>
                </a:r>
              </a:p>
            </p:txBody>
          </p:sp>
        </p:grpSp>
        <p:sp>
          <p:nvSpPr>
            <p:cNvPr id="8198" name="Arc 14">
              <a:extLst>
                <a:ext uri="{FF2B5EF4-FFF2-40B4-BE49-F238E27FC236}">
                  <a16:creationId xmlns:a16="http://schemas.microsoft.com/office/drawing/2014/main" id="{37D76B38-549E-EAE8-5138-D819F93C8B3E}"/>
                </a:ext>
              </a:extLst>
            </p:cNvPr>
            <p:cNvSpPr>
              <a:spLocks/>
            </p:cNvSpPr>
            <p:nvPr/>
          </p:nvSpPr>
          <p:spPr bwMode="auto">
            <a:xfrm>
              <a:off x="1824" y="1584"/>
              <a:ext cx="624" cy="686"/>
            </a:xfrm>
            <a:custGeom>
              <a:avLst/>
              <a:gdLst>
                <a:gd name="T0" fmla="*/ 0 w 21600"/>
                <a:gd name="T1" fmla="*/ 0 h 23760"/>
                <a:gd name="T2" fmla="*/ 18 w 21600"/>
                <a:gd name="T3" fmla="*/ 20 h 23760"/>
                <a:gd name="T4" fmla="*/ 0 w 21600"/>
                <a:gd name="T5" fmla="*/ 18 h 23760"/>
                <a:gd name="T6" fmla="*/ 0 60000 65536"/>
                <a:gd name="T7" fmla="*/ 0 60000 65536"/>
                <a:gd name="T8" fmla="*/ 0 60000 65536"/>
              </a:gdLst>
              <a:ahLst/>
              <a:cxnLst>
                <a:cxn ang="T6">
                  <a:pos x="T0" y="T1"/>
                </a:cxn>
                <a:cxn ang="T7">
                  <a:pos x="T2" y="T3"/>
                </a:cxn>
                <a:cxn ang="T8">
                  <a:pos x="T4" y="T5"/>
                </a:cxn>
              </a:cxnLst>
              <a:rect l="0" t="0" r="r" b="b"/>
              <a:pathLst>
                <a:path w="21600" h="23760" fill="none" extrusionOk="0">
                  <a:moveTo>
                    <a:pt x="0" y="0"/>
                  </a:moveTo>
                  <a:cubicBezTo>
                    <a:pt x="11929" y="0"/>
                    <a:pt x="21600" y="9670"/>
                    <a:pt x="21600" y="21600"/>
                  </a:cubicBezTo>
                  <a:cubicBezTo>
                    <a:pt x="21600" y="22321"/>
                    <a:pt x="21563" y="23042"/>
                    <a:pt x="21491" y="23759"/>
                  </a:cubicBezTo>
                </a:path>
                <a:path w="21600" h="23760" stroke="0" extrusionOk="0">
                  <a:moveTo>
                    <a:pt x="0" y="0"/>
                  </a:moveTo>
                  <a:cubicBezTo>
                    <a:pt x="11929" y="0"/>
                    <a:pt x="21600" y="9670"/>
                    <a:pt x="21600" y="21600"/>
                  </a:cubicBezTo>
                  <a:cubicBezTo>
                    <a:pt x="21600" y="22321"/>
                    <a:pt x="21563" y="23042"/>
                    <a:pt x="21491" y="23759"/>
                  </a:cubicBezTo>
                  <a:lnTo>
                    <a:pt x="0" y="21600"/>
                  </a:lnTo>
                  <a:lnTo>
                    <a:pt x="0" y="0"/>
                  </a:lnTo>
                  <a:close/>
                </a:path>
              </a:pathLst>
            </a:custGeom>
            <a:noFill/>
            <a:ln w="38100">
              <a:solidFill>
                <a:srgbClr val="FF00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199" name="Arc 15">
              <a:extLst>
                <a:ext uri="{FF2B5EF4-FFF2-40B4-BE49-F238E27FC236}">
                  <a16:creationId xmlns:a16="http://schemas.microsoft.com/office/drawing/2014/main" id="{749929E5-3831-C6C9-54F7-F1FAFEFED455}"/>
                </a:ext>
              </a:extLst>
            </p:cNvPr>
            <p:cNvSpPr>
              <a:spLocks/>
            </p:cNvSpPr>
            <p:nvPr/>
          </p:nvSpPr>
          <p:spPr bwMode="auto">
            <a:xfrm rot="-5400000">
              <a:off x="895" y="1553"/>
              <a:ext cx="624" cy="686"/>
            </a:xfrm>
            <a:custGeom>
              <a:avLst/>
              <a:gdLst>
                <a:gd name="T0" fmla="*/ 0 w 21600"/>
                <a:gd name="T1" fmla="*/ 0 h 23760"/>
                <a:gd name="T2" fmla="*/ 18 w 21600"/>
                <a:gd name="T3" fmla="*/ 20 h 23760"/>
                <a:gd name="T4" fmla="*/ 0 w 21600"/>
                <a:gd name="T5" fmla="*/ 18 h 23760"/>
                <a:gd name="T6" fmla="*/ 0 60000 65536"/>
                <a:gd name="T7" fmla="*/ 0 60000 65536"/>
                <a:gd name="T8" fmla="*/ 0 60000 65536"/>
              </a:gdLst>
              <a:ahLst/>
              <a:cxnLst>
                <a:cxn ang="T6">
                  <a:pos x="T0" y="T1"/>
                </a:cxn>
                <a:cxn ang="T7">
                  <a:pos x="T2" y="T3"/>
                </a:cxn>
                <a:cxn ang="T8">
                  <a:pos x="T4" y="T5"/>
                </a:cxn>
              </a:cxnLst>
              <a:rect l="0" t="0" r="r" b="b"/>
              <a:pathLst>
                <a:path w="21600" h="23760" fill="none" extrusionOk="0">
                  <a:moveTo>
                    <a:pt x="0" y="0"/>
                  </a:moveTo>
                  <a:cubicBezTo>
                    <a:pt x="11929" y="0"/>
                    <a:pt x="21600" y="9670"/>
                    <a:pt x="21600" y="21600"/>
                  </a:cubicBezTo>
                  <a:cubicBezTo>
                    <a:pt x="21600" y="22321"/>
                    <a:pt x="21563" y="23042"/>
                    <a:pt x="21491" y="23759"/>
                  </a:cubicBezTo>
                </a:path>
                <a:path w="21600" h="23760" stroke="0" extrusionOk="0">
                  <a:moveTo>
                    <a:pt x="0" y="0"/>
                  </a:moveTo>
                  <a:cubicBezTo>
                    <a:pt x="11929" y="0"/>
                    <a:pt x="21600" y="9670"/>
                    <a:pt x="21600" y="21600"/>
                  </a:cubicBezTo>
                  <a:cubicBezTo>
                    <a:pt x="21600" y="22321"/>
                    <a:pt x="21563" y="23042"/>
                    <a:pt x="21491" y="23759"/>
                  </a:cubicBezTo>
                  <a:lnTo>
                    <a:pt x="0" y="21600"/>
                  </a:lnTo>
                  <a:lnTo>
                    <a:pt x="0" y="0"/>
                  </a:lnTo>
                  <a:close/>
                </a:path>
              </a:pathLst>
            </a:custGeom>
            <a:noFill/>
            <a:ln w="38100">
              <a:solidFill>
                <a:srgbClr val="FF00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200" name="Arc 16">
              <a:extLst>
                <a:ext uri="{FF2B5EF4-FFF2-40B4-BE49-F238E27FC236}">
                  <a16:creationId xmlns:a16="http://schemas.microsoft.com/office/drawing/2014/main" id="{0E588371-BF7B-8596-B01E-6A03B5A54E1B}"/>
                </a:ext>
              </a:extLst>
            </p:cNvPr>
            <p:cNvSpPr>
              <a:spLocks/>
            </p:cNvSpPr>
            <p:nvPr/>
          </p:nvSpPr>
          <p:spPr bwMode="auto">
            <a:xfrm rot="5400000">
              <a:off x="1807" y="2417"/>
              <a:ext cx="624" cy="686"/>
            </a:xfrm>
            <a:custGeom>
              <a:avLst/>
              <a:gdLst>
                <a:gd name="T0" fmla="*/ 0 w 21600"/>
                <a:gd name="T1" fmla="*/ 0 h 23760"/>
                <a:gd name="T2" fmla="*/ 18 w 21600"/>
                <a:gd name="T3" fmla="*/ 20 h 23760"/>
                <a:gd name="T4" fmla="*/ 0 w 21600"/>
                <a:gd name="T5" fmla="*/ 18 h 23760"/>
                <a:gd name="T6" fmla="*/ 0 60000 65536"/>
                <a:gd name="T7" fmla="*/ 0 60000 65536"/>
                <a:gd name="T8" fmla="*/ 0 60000 65536"/>
              </a:gdLst>
              <a:ahLst/>
              <a:cxnLst>
                <a:cxn ang="T6">
                  <a:pos x="T0" y="T1"/>
                </a:cxn>
                <a:cxn ang="T7">
                  <a:pos x="T2" y="T3"/>
                </a:cxn>
                <a:cxn ang="T8">
                  <a:pos x="T4" y="T5"/>
                </a:cxn>
              </a:cxnLst>
              <a:rect l="0" t="0" r="r" b="b"/>
              <a:pathLst>
                <a:path w="21600" h="23760" fill="none" extrusionOk="0">
                  <a:moveTo>
                    <a:pt x="0" y="0"/>
                  </a:moveTo>
                  <a:cubicBezTo>
                    <a:pt x="11929" y="0"/>
                    <a:pt x="21600" y="9670"/>
                    <a:pt x="21600" y="21600"/>
                  </a:cubicBezTo>
                  <a:cubicBezTo>
                    <a:pt x="21600" y="22321"/>
                    <a:pt x="21563" y="23042"/>
                    <a:pt x="21491" y="23759"/>
                  </a:cubicBezTo>
                </a:path>
                <a:path w="21600" h="23760" stroke="0" extrusionOk="0">
                  <a:moveTo>
                    <a:pt x="0" y="0"/>
                  </a:moveTo>
                  <a:cubicBezTo>
                    <a:pt x="11929" y="0"/>
                    <a:pt x="21600" y="9670"/>
                    <a:pt x="21600" y="21600"/>
                  </a:cubicBezTo>
                  <a:cubicBezTo>
                    <a:pt x="21600" y="22321"/>
                    <a:pt x="21563" y="23042"/>
                    <a:pt x="21491" y="23759"/>
                  </a:cubicBezTo>
                  <a:lnTo>
                    <a:pt x="0" y="21600"/>
                  </a:lnTo>
                  <a:lnTo>
                    <a:pt x="0" y="0"/>
                  </a:lnTo>
                  <a:close/>
                </a:path>
              </a:pathLst>
            </a:custGeom>
            <a:noFill/>
            <a:ln w="38100">
              <a:solidFill>
                <a:srgbClr val="FF00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8201" name="Arc 17">
              <a:extLst>
                <a:ext uri="{FF2B5EF4-FFF2-40B4-BE49-F238E27FC236}">
                  <a16:creationId xmlns:a16="http://schemas.microsoft.com/office/drawing/2014/main" id="{F95BD218-2A19-0358-6478-AD47F1F0FE36}"/>
                </a:ext>
              </a:extLst>
            </p:cNvPr>
            <p:cNvSpPr>
              <a:spLocks/>
            </p:cNvSpPr>
            <p:nvPr/>
          </p:nvSpPr>
          <p:spPr bwMode="auto">
            <a:xfrm flipH="1" flipV="1">
              <a:off x="864" y="2400"/>
              <a:ext cx="624" cy="686"/>
            </a:xfrm>
            <a:custGeom>
              <a:avLst/>
              <a:gdLst>
                <a:gd name="T0" fmla="*/ 0 w 21600"/>
                <a:gd name="T1" fmla="*/ 0 h 23760"/>
                <a:gd name="T2" fmla="*/ 18 w 21600"/>
                <a:gd name="T3" fmla="*/ 20 h 23760"/>
                <a:gd name="T4" fmla="*/ 0 w 21600"/>
                <a:gd name="T5" fmla="*/ 18 h 23760"/>
                <a:gd name="T6" fmla="*/ 0 60000 65536"/>
                <a:gd name="T7" fmla="*/ 0 60000 65536"/>
                <a:gd name="T8" fmla="*/ 0 60000 65536"/>
              </a:gdLst>
              <a:ahLst/>
              <a:cxnLst>
                <a:cxn ang="T6">
                  <a:pos x="T0" y="T1"/>
                </a:cxn>
                <a:cxn ang="T7">
                  <a:pos x="T2" y="T3"/>
                </a:cxn>
                <a:cxn ang="T8">
                  <a:pos x="T4" y="T5"/>
                </a:cxn>
              </a:cxnLst>
              <a:rect l="0" t="0" r="r" b="b"/>
              <a:pathLst>
                <a:path w="21600" h="23760" fill="none" extrusionOk="0">
                  <a:moveTo>
                    <a:pt x="0" y="0"/>
                  </a:moveTo>
                  <a:cubicBezTo>
                    <a:pt x="11929" y="0"/>
                    <a:pt x="21600" y="9670"/>
                    <a:pt x="21600" y="21600"/>
                  </a:cubicBezTo>
                  <a:cubicBezTo>
                    <a:pt x="21600" y="22321"/>
                    <a:pt x="21563" y="23042"/>
                    <a:pt x="21491" y="23759"/>
                  </a:cubicBezTo>
                </a:path>
                <a:path w="21600" h="23760" stroke="0" extrusionOk="0">
                  <a:moveTo>
                    <a:pt x="0" y="0"/>
                  </a:moveTo>
                  <a:cubicBezTo>
                    <a:pt x="11929" y="0"/>
                    <a:pt x="21600" y="9670"/>
                    <a:pt x="21600" y="21600"/>
                  </a:cubicBezTo>
                  <a:cubicBezTo>
                    <a:pt x="21600" y="22321"/>
                    <a:pt x="21563" y="23042"/>
                    <a:pt x="21491" y="23759"/>
                  </a:cubicBezTo>
                  <a:lnTo>
                    <a:pt x="0" y="21600"/>
                  </a:lnTo>
                  <a:lnTo>
                    <a:pt x="0" y="0"/>
                  </a:lnTo>
                  <a:close/>
                </a:path>
              </a:pathLst>
            </a:custGeom>
            <a:noFill/>
            <a:ln w="38100">
              <a:solidFill>
                <a:srgbClr val="FF00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104803F-666C-C89A-4CEE-1BCA737FA1F6}"/>
              </a:ext>
            </a:extLst>
          </p:cNvPr>
          <p:cNvSpPr>
            <a:spLocks noGrp="1" noChangeArrowheads="1"/>
          </p:cNvSpPr>
          <p:nvPr>
            <p:ph type="title"/>
          </p:nvPr>
        </p:nvSpPr>
        <p:spPr>
          <a:xfrm>
            <a:off x="2819400" y="285750"/>
            <a:ext cx="5297482" cy="490538"/>
          </a:xfrm>
        </p:spPr>
        <p:txBody>
          <a:bodyPr/>
          <a:lstStyle/>
          <a:p>
            <a:pPr eaLnBrk="1" hangingPunct="1"/>
            <a:r>
              <a:rPr lang="en-US" altLang="en-US" dirty="0"/>
              <a:t>Computer</a:t>
            </a:r>
          </a:p>
        </p:txBody>
      </p:sp>
      <p:grpSp>
        <p:nvGrpSpPr>
          <p:cNvPr id="9220" name="Group 23">
            <a:extLst>
              <a:ext uri="{FF2B5EF4-FFF2-40B4-BE49-F238E27FC236}">
                <a16:creationId xmlns:a16="http://schemas.microsoft.com/office/drawing/2014/main" id="{795C129E-5277-52AF-B04B-D67204BAE69A}"/>
              </a:ext>
            </a:extLst>
          </p:cNvPr>
          <p:cNvGrpSpPr>
            <a:grpSpLocks/>
          </p:cNvGrpSpPr>
          <p:nvPr/>
        </p:nvGrpSpPr>
        <p:grpSpPr bwMode="auto">
          <a:xfrm>
            <a:off x="533400" y="1007168"/>
            <a:ext cx="8229600" cy="3702944"/>
            <a:chOff x="336" y="960"/>
            <a:chExt cx="4952" cy="3044"/>
          </a:xfrm>
        </p:grpSpPr>
        <p:grpSp>
          <p:nvGrpSpPr>
            <p:cNvPr id="9221" name="Group 4">
              <a:extLst>
                <a:ext uri="{FF2B5EF4-FFF2-40B4-BE49-F238E27FC236}">
                  <a16:creationId xmlns:a16="http://schemas.microsoft.com/office/drawing/2014/main" id="{24843123-4CC8-2CBF-EAD5-FD927C491A0D}"/>
                </a:ext>
              </a:extLst>
            </p:cNvPr>
            <p:cNvGrpSpPr>
              <a:grpSpLocks/>
            </p:cNvGrpSpPr>
            <p:nvPr/>
          </p:nvGrpSpPr>
          <p:grpSpPr bwMode="auto">
            <a:xfrm>
              <a:off x="1740" y="1667"/>
              <a:ext cx="2173" cy="1630"/>
              <a:chOff x="278" y="1099"/>
              <a:chExt cx="2755" cy="2208"/>
            </a:xfrm>
          </p:grpSpPr>
          <p:grpSp>
            <p:nvGrpSpPr>
              <p:cNvPr id="9230" name="Group 5">
                <a:extLst>
                  <a:ext uri="{FF2B5EF4-FFF2-40B4-BE49-F238E27FC236}">
                    <a16:creationId xmlns:a16="http://schemas.microsoft.com/office/drawing/2014/main" id="{4B59E670-BD97-CE54-53F4-39E47A7EB300}"/>
                  </a:ext>
                </a:extLst>
              </p:cNvPr>
              <p:cNvGrpSpPr>
                <a:grpSpLocks/>
              </p:cNvGrpSpPr>
              <p:nvPr/>
            </p:nvGrpSpPr>
            <p:grpSpPr bwMode="auto">
              <a:xfrm>
                <a:off x="278" y="1099"/>
                <a:ext cx="2755" cy="2208"/>
                <a:chOff x="710" y="859"/>
                <a:chExt cx="2755" cy="2208"/>
              </a:xfrm>
            </p:grpSpPr>
            <p:sp>
              <p:nvSpPr>
                <p:cNvPr id="9235" name="Rectangle 6">
                  <a:extLst>
                    <a:ext uri="{FF2B5EF4-FFF2-40B4-BE49-F238E27FC236}">
                      <a16:creationId xmlns:a16="http://schemas.microsoft.com/office/drawing/2014/main" id="{DC6F5A1F-A631-56AE-1529-18BD13852957}"/>
                    </a:ext>
                  </a:extLst>
                </p:cNvPr>
                <p:cNvSpPr>
                  <a:spLocks noChangeArrowheads="1"/>
                </p:cNvSpPr>
                <p:nvPr/>
              </p:nvSpPr>
              <p:spPr bwMode="auto">
                <a:xfrm>
                  <a:off x="710" y="859"/>
                  <a:ext cx="2755" cy="2208"/>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dirty="0"/>
                    <a:t>Processing Device</a:t>
                  </a:r>
                </a:p>
              </p:txBody>
            </p:sp>
            <p:sp>
              <p:nvSpPr>
                <p:cNvPr id="9236" name="Rectangle 7">
                  <a:extLst>
                    <a:ext uri="{FF2B5EF4-FFF2-40B4-BE49-F238E27FC236}">
                      <a16:creationId xmlns:a16="http://schemas.microsoft.com/office/drawing/2014/main" id="{513008BC-A3F6-2DC5-CC5B-C2194AD7DC76}"/>
                    </a:ext>
                  </a:extLst>
                </p:cNvPr>
                <p:cNvSpPr>
                  <a:spLocks noChangeArrowheads="1"/>
                </p:cNvSpPr>
                <p:nvPr/>
              </p:nvSpPr>
              <p:spPr bwMode="auto">
                <a:xfrm>
                  <a:off x="912" y="2016"/>
                  <a:ext cx="2303" cy="528"/>
                </a:xfrm>
                <a:prstGeom prst="rect">
                  <a:avLst/>
                </a:prstGeom>
                <a:solidFill>
                  <a:srgbClr val="D7E6C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a:defRPr sz="2400">
                      <a:solidFill>
                        <a:schemeClr val="tx1"/>
                      </a:solidFill>
                      <a:latin typeface="Tahoma" panose="020B0604030504040204" pitchFamily="34" charset="0"/>
                    </a:defRPr>
                  </a:lvl1pPr>
                  <a:lvl2pPr marL="914400" indent="-457200">
                    <a:defRPr sz="2400">
                      <a:solidFill>
                        <a:schemeClr val="tx1"/>
                      </a:solidFill>
                      <a:latin typeface="Tahoma" panose="020B0604030504040204" pitchFamily="34" charset="0"/>
                    </a:defRPr>
                  </a:lvl2pPr>
                  <a:lvl3pPr marL="1371600" indent="-457200">
                    <a:defRPr sz="2400">
                      <a:solidFill>
                        <a:schemeClr val="tx1"/>
                      </a:solidFill>
                      <a:latin typeface="Tahoma" panose="020B0604030504040204" pitchFamily="34" charset="0"/>
                    </a:defRPr>
                  </a:lvl3pPr>
                  <a:lvl4pPr marL="1828800" indent="-457200">
                    <a:defRPr sz="2400">
                      <a:solidFill>
                        <a:schemeClr val="tx1"/>
                      </a:solidFill>
                      <a:latin typeface="Tahoma" panose="020B0604030504040204" pitchFamily="34" charset="0"/>
                    </a:defRPr>
                  </a:lvl4pPr>
                  <a:lvl5pPr marL="2286000" indent="-457200">
                    <a:defRPr sz="2400">
                      <a:solidFill>
                        <a:schemeClr val="tx1"/>
                      </a:solidFill>
                      <a:latin typeface="Tahoma" panose="020B0604030504040204" pitchFamily="34" charset="0"/>
                    </a:defRPr>
                  </a:lvl5pPr>
                  <a:lvl6pPr marL="2743200" indent="-457200" eaLnBrk="0" fontAlgn="base" hangingPunct="0">
                    <a:spcBef>
                      <a:spcPct val="0"/>
                    </a:spcBef>
                    <a:spcAft>
                      <a:spcPct val="0"/>
                    </a:spcAft>
                    <a:defRPr sz="2400">
                      <a:solidFill>
                        <a:schemeClr val="tx1"/>
                      </a:solidFill>
                      <a:latin typeface="Tahoma" panose="020B0604030504040204" pitchFamily="34" charset="0"/>
                    </a:defRPr>
                  </a:lvl6pPr>
                  <a:lvl7pPr marL="3200400" indent="-457200" eaLnBrk="0" fontAlgn="base" hangingPunct="0">
                    <a:spcBef>
                      <a:spcPct val="0"/>
                    </a:spcBef>
                    <a:spcAft>
                      <a:spcPct val="0"/>
                    </a:spcAft>
                    <a:defRPr sz="2400">
                      <a:solidFill>
                        <a:schemeClr val="tx1"/>
                      </a:solidFill>
                      <a:latin typeface="Tahoma" panose="020B0604030504040204" pitchFamily="34" charset="0"/>
                    </a:defRPr>
                  </a:lvl7pPr>
                  <a:lvl8pPr marL="3657600" indent="-457200" eaLnBrk="0" fontAlgn="base" hangingPunct="0">
                    <a:spcBef>
                      <a:spcPct val="0"/>
                    </a:spcBef>
                    <a:spcAft>
                      <a:spcPct val="0"/>
                    </a:spcAft>
                    <a:defRPr sz="2400">
                      <a:solidFill>
                        <a:schemeClr val="tx1"/>
                      </a:solidFill>
                      <a:latin typeface="Tahoma" panose="020B0604030504040204" pitchFamily="34" charset="0"/>
                    </a:defRPr>
                  </a:lvl8pPr>
                  <a:lvl9pPr marL="4114800" indent="-4572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buFontTx/>
                    <a:buAutoNum type="arabicParenBoth"/>
                  </a:pPr>
                  <a:r>
                    <a:rPr lang="en-US" altLang="en-US" sz="1600" dirty="0"/>
                    <a:t>Fetch	(4) Register</a:t>
                  </a:r>
                </a:p>
                <a:p>
                  <a:pPr algn="ctr" eaLnBrk="1" hangingPunct="1"/>
                  <a:r>
                    <a:rPr lang="en-US" altLang="en-US" sz="1600" dirty="0"/>
                    <a:t>Registers</a:t>
                  </a:r>
                </a:p>
              </p:txBody>
            </p:sp>
            <p:sp>
              <p:nvSpPr>
                <p:cNvPr id="9237" name="Rectangle 8">
                  <a:extLst>
                    <a:ext uri="{FF2B5EF4-FFF2-40B4-BE49-F238E27FC236}">
                      <a16:creationId xmlns:a16="http://schemas.microsoft.com/office/drawing/2014/main" id="{04F0545D-9093-BCA1-35E3-775695210E96}"/>
                    </a:ext>
                  </a:extLst>
                </p:cNvPr>
                <p:cNvSpPr>
                  <a:spLocks noChangeArrowheads="1"/>
                </p:cNvSpPr>
                <p:nvPr/>
              </p:nvSpPr>
              <p:spPr bwMode="auto">
                <a:xfrm>
                  <a:off x="912" y="1248"/>
                  <a:ext cx="1152" cy="768"/>
                </a:xfrm>
                <a:prstGeom prst="rect">
                  <a:avLst/>
                </a:prstGeom>
                <a:solidFill>
                  <a:srgbClr val="FFEEDD"/>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974725" indent="-457200">
                    <a:defRPr sz="2400">
                      <a:solidFill>
                        <a:schemeClr val="tx1"/>
                      </a:solidFill>
                      <a:latin typeface="Tahoma" panose="020B0604030504040204" pitchFamily="34" charset="0"/>
                    </a:defRPr>
                  </a:lvl2pPr>
                  <a:lvl3pPr marL="1546225" indent="-457200">
                    <a:defRPr sz="2400">
                      <a:solidFill>
                        <a:schemeClr val="tx1"/>
                      </a:solidFill>
                      <a:latin typeface="Tahoma" panose="020B0604030504040204" pitchFamily="34" charset="0"/>
                    </a:defRPr>
                  </a:lvl3pPr>
                  <a:lvl4pPr marL="2117725" indent="-457200">
                    <a:defRPr sz="2400">
                      <a:solidFill>
                        <a:schemeClr val="tx1"/>
                      </a:solidFill>
                      <a:latin typeface="Tahoma" panose="020B0604030504040204" pitchFamily="34" charset="0"/>
                    </a:defRPr>
                  </a:lvl4pPr>
                  <a:lvl5pPr marL="2689225" indent="-457200">
                    <a:defRPr sz="2400">
                      <a:solidFill>
                        <a:schemeClr val="tx1"/>
                      </a:solidFill>
                      <a:latin typeface="Tahoma" panose="020B0604030504040204" pitchFamily="34" charset="0"/>
                    </a:defRPr>
                  </a:lvl5pPr>
                  <a:lvl6pPr marL="3146425" indent="-457200" eaLnBrk="0" fontAlgn="base" hangingPunct="0">
                    <a:spcBef>
                      <a:spcPct val="0"/>
                    </a:spcBef>
                    <a:spcAft>
                      <a:spcPct val="0"/>
                    </a:spcAft>
                    <a:defRPr sz="2400">
                      <a:solidFill>
                        <a:schemeClr val="tx1"/>
                      </a:solidFill>
                      <a:latin typeface="Tahoma" panose="020B0604030504040204" pitchFamily="34" charset="0"/>
                    </a:defRPr>
                  </a:lvl6pPr>
                  <a:lvl7pPr marL="3603625" indent="-457200" eaLnBrk="0" fontAlgn="base" hangingPunct="0">
                    <a:spcBef>
                      <a:spcPct val="0"/>
                    </a:spcBef>
                    <a:spcAft>
                      <a:spcPct val="0"/>
                    </a:spcAft>
                    <a:defRPr sz="2400">
                      <a:solidFill>
                        <a:schemeClr val="tx1"/>
                      </a:solidFill>
                      <a:latin typeface="Tahoma" panose="020B0604030504040204" pitchFamily="34" charset="0"/>
                    </a:defRPr>
                  </a:lvl7pPr>
                  <a:lvl8pPr marL="4060825" indent="-457200" eaLnBrk="0" fontAlgn="base" hangingPunct="0">
                    <a:spcBef>
                      <a:spcPct val="0"/>
                    </a:spcBef>
                    <a:spcAft>
                      <a:spcPct val="0"/>
                    </a:spcAft>
                    <a:defRPr sz="2400">
                      <a:solidFill>
                        <a:schemeClr val="tx1"/>
                      </a:solidFill>
                      <a:latin typeface="Tahoma" panose="020B0604030504040204" pitchFamily="34" charset="0"/>
                    </a:defRPr>
                  </a:lvl8pPr>
                  <a:lvl9pPr marL="4518025" indent="-457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600" dirty="0"/>
                    <a:t>Control unit</a:t>
                  </a:r>
                  <a:br>
                    <a:rPr lang="en-US" altLang="en-US" sz="1600" dirty="0"/>
                  </a:br>
                  <a:r>
                    <a:rPr lang="en-US" altLang="en-US" sz="1600" dirty="0"/>
                    <a:t>(2) Decode</a:t>
                  </a:r>
                </a:p>
                <a:p>
                  <a:pPr eaLnBrk="1" hangingPunct="1"/>
                  <a:r>
                    <a:rPr lang="en-US" altLang="en-US" sz="1600" dirty="0"/>
                    <a:t>         I-Time</a:t>
                  </a:r>
                </a:p>
              </p:txBody>
            </p:sp>
            <p:sp>
              <p:nvSpPr>
                <p:cNvPr id="9238" name="Rectangle 9">
                  <a:extLst>
                    <a:ext uri="{FF2B5EF4-FFF2-40B4-BE49-F238E27FC236}">
                      <a16:creationId xmlns:a16="http://schemas.microsoft.com/office/drawing/2014/main" id="{D0429185-98B0-ABE5-839D-0874A5661B4F}"/>
                    </a:ext>
                  </a:extLst>
                </p:cNvPr>
                <p:cNvSpPr>
                  <a:spLocks noChangeArrowheads="1"/>
                </p:cNvSpPr>
                <p:nvPr/>
              </p:nvSpPr>
              <p:spPr bwMode="auto">
                <a:xfrm>
                  <a:off x="2064" y="1248"/>
                  <a:ext cx="1152" cy="768"/>
                </a:xfrm>
                <a:prstGeom prst="rect">
                  <a:avLst/>
                </a:prstGeom>
                <a:solidFill>
                  <a:srgbClr val="D8EBF8"/>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974725" indent="-457200">
                    <a:defRPr sz="2400">
                      <a:solidFill>
                        <a:schemeClr val="tx1"/>
                      </a:solidFill>
                      <a:latin typeface="Tahoma" panose="020B0604030504040204" pitchFamily="34" charset="0"/>
                    </a:defRPr>
                  </a:lvl2pPr>
                  <a:lvl3pPr marL="1546225" indent="-457200">
                    <a:defRPr sz="2400">
                      <a:solidFill>
                        <a:schemeClr val="tx1"/>
                      </a:solidFill>
                      <a:latin typeface="Tahoma" panose="020B0604030504040204" pitchFamily="34" charset="0"/>
                    </a:defRPr>
                  </a:lvl3pPr>
                  <a:lvl4pPr marL="2117725" indent="-457200">
                    <a:defRPr sz="2400">
                      <a:solidFill>
                        <a:schemeClr val="tx1"/>
                      </a:solidFill>
                      <a:latin typeface="Tahoma" panose="020B0604030504040204" pitchFamily="34" charset="0"/>
                    </a:defRPr>
                  </a:lvl4pPr>
                  <a:lvl5pPr marL="2689225" indent="-457200">
                    <a:defRPr sz="2400">
                      <a:solidFill>
                        <a:schemeClr val="tx1"/>
                      </a:solidFill>
                      <a:latin typeface="Tahoma" panose="020B0604030504040204" pitchFamily="34" charset="0"/>
                    </a:defRPr>
                  </a:lvl5pPr>
                  <a:lvl6pPr marL="3146425" indent="-457200" eaLnBrk="0" fontAlgn="base" hangingPunct="0">
                    <a:spcBef>
                      <a:spcPct val="0"/>
                    </a:spcBef>
                    <a:spcAft>
                      <a:spcPct val="0"/>
                    </a:spcAft>
                    <a:defRPr sz="2400">
                      <a:solidFill>
                        <a:schemeClr val="tx1"/>
                      </a:solidFill>
                      <a:latin typeface="Tahoma" panose="020B0604030504040204" pitchFamily="34" charset="0"/>
                    </a:defRPr>
                  </a:lvl6pPr>
                  <a:lvl7pPr marL="3603625" indent="-457200" eaLnBrk="0" fontAlgn="base" hangingPunct="0">
                    <a:spcBef>
                      <a:spcPct val="0"/>
                    </a:spcBef>
                    <a:spcAft>
                      <a:spcPct val="0"/>
                    </a:spcAft>
                    <a:defRPr sz="2400">
                      <a:solidFill>
                        <a:schemeClr val="tx1"/>
                      </a:solidFill>
                      <a:latin typeface="Tahoma" panose="020B0604030504040204" pitchFamily="34" charset="0"/>
                    </a:defRPr>
                  </a:lvl7pPr>
                  <a:lvl8pPr marL="4060825" indent="-457200" eaLnBrk="0" fontAlgn="base" hangingPunct="0">
                    <a:spcBef>
                      <a:spcPct val="0"/>
                    </a:spcBef>
                    <a:spcAft>
                      <a:spcPct val="0"/>
                    </a:spcAft>
                    <a:defRPr sz="2400">
                      <a:solidFill>
                        <a:schemeClr val="tx1"/>
                      </a:solidFill>
                      <a:latin typeface="Tahoma" panose="020B0604030504040204" pitchFamily="34" charset="0"/>
                    </a:defRPr>
                  </a:lvl8pPr>
                  <a:lvl9pPr marL="4518025" indent="-4572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r>
                    <a:rPr lang="en-US" altLang="en-US" sz="1600" dirty="0"/>
                    <a:t>ALU</a:t>
                  </a:r>
                  <a:br>
                    <a:rPr lang="en-US" altLang="en-US" sz="1600" dirty="0"/>
                  </a:br>
                  <a:r>
                    <a:rPr lang="en-US" altLang="en-US" sz="1600" dirty="0"/>
                    <a:t>(3) Execute</a:t>
                  </a:r>
                </a:p>
                <a:p>
                  <a:pPr algn="r" eaLnBrk="1" hangingPunct="1"/>
                  <a:r>
                    <a:rPr lang="en-US" altLang="en-US" sz="1600" dirty="0"/>
                    <a:t>E-Time         </a:t>
                  </a:r>
                </a:p>
              </p:txBody>
            </p:sp>
            <p:sp>
              <p:nvSpPr>
                <p:cNvPr id="9239" name="Rectangle 10">
                  <a:extLst>
                    <a:ext uri="{FF2B5EF4-FFF2-40B4-BE49-F238E27FC236}">
                      <a16:creationId xmlns:a16="http://schemas.microsoft.com/office/drawing/2014/main" id="{161E2D7F-A0BE-2908-F4C3-68393E9CFF6D}"/>
                    </a:ext>
                  </a:extLst>
                </p:cNvPr>
                <p:cNvSpPr>
                  <a:spLocks noChangeArrowheads="1"/>
                </p:cNvSpPr>
                <p:nvPr/>
              </p:nvSpPr>
              <p:spPr bwMode="auto">
                <a:xfrm>
                  <a:off x="912" y="2544"/>
                  <a:ext cx="2303" cy="384"/>
                </a:xfrm>
                <a:prstGeom prst="rect">
                  <a:avLst/>
                </a:prstGeom>
                <a:solidFill>
                  <a:srgbClr val="EDC7D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a:defRPr sz="2400">
                      <a:solidFill>
                        <a:schemeClr val="tx1"/>
                      </a:solidFill>
                      <a:latin typeface="Tahoma" panose="020B0604030504040204" pitchFamily="34" charset="0"/>
                    </a:defRPr>
                  </a:lvl1pPr>
                  <a:lvl2pPr marL="914400" indent="-457200">
                    <a:defRPr sz="2400">
                      <a:solidFill>
                        <a:schemeClr val="tx1"/>
                      </a:solidFill>
                      <a:latin typeface="Tahoma" panose="020B0604030504040204" pitchFamily="34" charset="0"/>
                    </a:defRPr>
                  </a:lvl2pPr>
                  <a:lvl3pPr marL="1371600" indent="-457200">
                    <a:defRPr sz="2400">
                      <a:solidFill>
                        <a:schemeClr val="tx1"/>
                      </a:solidFill>
                      <a:latin typeface="Tahoma" panose="020B0604030504040204" pitchFamily="34" charset="0"/>
                    </a:defRPr>
                  </a:lvl3pPr>
                  <a:lvl4pPr marL="1828800" indent="-457200">
                    <a:defRPr sz="2400">
                      <a:solidFill>
                        <a:schemeClr val="tx1"/>
                      </a:solidFill>
                      <a:latin typeface="Tahoma" panose="020B0604030504040204" pitchFamily="34" charset="0"/>
                    </a:defRPr>
                  </a:lvl4pPr>
                  <a:lvl5pPr marL="2286000" indent="-457200">
                    <a:defRPr sz="2400">
                      <a:solidFill>
                        <a:schemeClr val="tx1"/>
                      </a:solidFill>
                      <a:latin typeface="Tahoma" panose="020B0604030504040204" pitchFamily="34" charset="0"/>
                    </a:defRPr>
                  </a:lvl5pPr>
                  <a:lvl6pPr marL="2743200" indent="-457200" eaLnBrk="0" fontAlgn="base" hangingPunct="0">
                    <a:spcBef>
                      <a:spcPct val="0"/>
                    </a:spcBef>
                    <a:spcAft>
                      <a:spcPct val="0"/>
                    </a:spcAft>
                    <a:defRPr sz="2400">
                      <a:solidFill>
                        <a:schemeClr val="tx1"/>
                      </a:solidFill>
                      <a:latin typeface="Tahoma" panose="020B0604030504040204" pitchFamily="34" charset="0"/>
                    </a:defRPr>
                  </a:lvl6pPr>
                  <a:lvl7pPr marL="3200400" indent="-457200" eaLnBrk="0" fontAlgn="base" hangingPunct="0">
                    <a:spcBef>
                      <a:spcPct val="0"/>
                    </a:spcBef>
                    <a:spcAft>
                      <a:spcPct val="0"/>
                    </a:spcAft>
                    <a:defRPr sz="2400">
                      <a:solidFill>
                        <a:schemeClr val="tx1"/>
                      </a:solidFill>
                      <a:latin typeface="Tahoma" panose="020B0604030504040204" pitchFamily="34" charset="0"/>
                    </a:defRPr>
                  </a:lvl7pPr>
                  <a:lvl8pPr marL="3657600" indent="-457200" eaLnBrk="0" fontAlgn="base" hangingPunct="0">
                    <a:spcBef>
                      <a:spcPct val="0"/>
                    </a:spcBef>
                    <a:spcAft>
                      <a:spcPct val="0"/>
                    </a:spcAft>
                    <a:defRPr sz="2400">
                      <a:solidFill>
                        <a:schemeClr val="tx1"/>
                      </a:solidFill>
                      <a:latin typeface="Tahoma" panose="020B0604030504040204" pitchFamily="34" charset="0"/>
                    </a:defRPr>
                  </a:lvl8pPr>
                  <a:lvl9pPr marL="4114800" indent="-4572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sz="1600" dirty="0"/>
                    <a:t>Memory</a:t>
                  </a:r>
                </a:p>
              </p:txBody>
            </p:sp>
          </p:grpSp>
          <p:sp>
            <p:nvSpPr>
              <p:cNvPr id="9231" name="Arc 11">
                <a:extLst>
                  <a:ext uri="{FF2B5EF4-FFF2-40B4-BE49-F238E27FC236}">
                    <a16:creationId xmlns:a16="http://schemas.microsoft.com/office/drawing/2014/main" id="{74EA7384-D600-1441-72F9-3AC95595B2B2}"/>
                  </a:ext>
                </a:extLst>
              </p:cNvPr>
              <p:cNvSpPr>
                <a:spLocks/>
              </p:cNvSpPr>
              <p:nvPr/>
            </p:nvSpPr>
            <p:spPr bwMode="auto">
              <a:xfrm>
                <a:off x="1824" y="1584"/>
                <a:ext cx="624" cy="686"/>
              </a:xfrm>
              <a:custGeom>
                <a:avLst/>
                <a:gdLst>
                  <a:gd name="T0" fmla="*/ 0 w 21600"/>
                  <a:gd name="T1" fmla="*/ 0 h 23760"/>
                  <a:gd name="T2" fmla="*/ 18 w 21600"/>
                  <a:gd name="T3" fmla="*/ 20 h 23760"/>
                  <a:gd name="T4" fmla="*/ 0 w 21600"/>
                  <a:gd name="T5" fmla="*/ 18 h 23760"/>
                  <a:gd name="T6" fmla="*/ 0 60000 65536"/>
                  <a:gd name="T7" fmla="*/ 0 60000 65536"/>
                  <a:gd name="T8" fmla="*/ 0 60000 65536"/>
                </a:gdLst>
                <a:ahLst/>
                <a:cxnLst>
                  <a:cxn ang="T6">
                    <a:pos x="T0" y="T1"/>
                  </a:cxn>
                  <a:cxn ang="T7">
                    <a:pos x="T2" y="T3"/>
                  </a:cxn>
                  <a:cxn ang="T8">
                    <a:pos x="T4" y="T5"/>
                  </a:cxn>
                </a:cxnLst>
                <a:rect l="0" t="0" r="r" b="b"/>
                <a:pathLst>
                  <a:path w="21600" h="23760" fill="none" extrusionOk="0">
                    <a:moveTo>
                      <a:pt x="0" y="0"/>
                    </a:moveTo>
                    <a:cubicBezTo>
                      <a:pt x="11929" y="0"/>
                      <a:pt x="21600" y="9670"/>
                      <a:pt x="21600" y="21600"/>
                    </a:cubicBezTo>
                    <a:cubicBezTo>
                      <a:pt x="21600" y="22321"/>
                      <a:pt x="21563" y="23042"/>
                      <a:pt x="21491" y="23759"/>
                    </a:cubicBezTo>
                  </a:path>
                  <a:path w="21600" h="23760" stroke="0" extrusionOk="0">
                    <a:moveTo>
                      <a:pt x="0" y="0"/>
                    </a:moveTo>
                    <a:cubicBezTo>
                      <a:pt x="11929" y="0"/>
                      <a:pt x="21600" y="9670"/>
                      <a:pt x="21600" y="21600"/>
                    </a:cubicBezTo>
                    <a:cubicBezTo>
                      <a:pt x="21600" y="22321"/>
                      <a:pt x="21563" y="23042"/>
                      <a:pt x="21491" y="23759"/>
                    </a:cubicBezTo>
                    <a:lnTo>
                      <a:pt x="0" y="21600"/>
                    </a:lnTo>
                    <a:lnTo>
                      <a:pt x="0" y="0"/>
                    </a:lnTo>
                    <a:close/>
                  </a:path>
                </a:pathLst>
              </a:custGeom>
              <a:noFill/>
              <a:ln w="38100">
                <a:solidFill>
                  <a:srgbClr val="FF00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9232" name="Arc 12">
                <a:extLst>
                  <a:ext uri="{FF2B5EF4-FFF2-40B4-BE49-F238E27FC236}">
                    <a16:creationId xmlns:a16="http://schemas.microsoft.com/office/drawing/2014/main" id="{0BF3CF17-C966-E82A-5C25-FC7347710A23}"/>
                  </a:ext>
                </a:extLst>
              </p:cNvPr>
              <p:cNvSpPr>
                <a:spLocks/>
              </p:cNvSpPr>
              <p:nvPr/>
            </p:nvSpPr>
            <p:spPr bwMode="auto">
              <a:xfrm rot="-5400000">
                <a:off x="895" y="1553"/>
                <a:ext cx="624" cy="686"/>
              </a:xfrm>
              <a:custGeom>
                <a:avLst/>
                <a:gdLst>
                  <a:gd name="T0" fmla="*/ 0 w 21600"/>
                  <a:gd name="T1" fmla="*/ 0 h 23760"/>
                  <a:gd name="T2" fmla="*/ 18 w 21600"/>
                  <a:gd name="T3" fmla="*/ 20 h 23760"/>
                  <a:gd name="T4" fmla="*/ 0 w 21600"/>
                  <a:gd name="T5" fmla="*/ 18 h 23760"/>
                  <a:gd name="T6" fmla="*/ 0 60000 65536"/>
                  <a:gd name="T7" fmla="*/ 0 60000 65536"/>
                  <a:gd name="T8" fmla="*/ 0 60000 65536"/>
                </a:gdLst>
                <a:ahLst/>
                <a:cxnLst>
                  <a:cxn ang="T6">
                    <a:pos x="T0" y="T1"/>
                  </a:cxn>
                  <a:cxn ang="T7">
                    <a:pos x="T2" y="T3"/>
                  </a:cxn>
                  <a:cxn ang="T8">
                    <a:pos x="T4" y="T5"/>
                  </a:cxn>
                </a:cxnLst>
                <a:rect l="0" t="0" r="r" b="b"/>
                <a:pathLst>
                  <a:path w="21600" h="23760" fill="none" extrusionOk="0">
                    <a:moveTo>
                      <a:pt x="0" y="0"/>
                    </a:moveTo>
                    <a:cubicBezTo>
                      <a:pt x="11929" y="0"/>
                      <a:pt x="21600" y="9670"/>
                      <a:pt x="21600" y="21600"/>
                    </a:cubicBezTo>
                    <a:cubicBezTo>
                      <a:pt x="21600" y="22321"/>
                      <a:pt x="21563" y="23042"/>
                      <a:pt x="21491" y="23759"/>
                    </a:cubicBezTo>
                  </a:path>
                  <a:path w="21600" h="23760" stroke="0" extrusionOk="0">
                    <a:moveTo>
                      <a:pt x="0" y="0"/>
                    </a:moveTo>
                    <a:cubicBezTo>
                      <a:pt x="11929" y="0"/>
                      <a:pt x="21600" y="9670"/>
                      <a:pt x="21600" y="21600"/>
                    </a:cubicBezTo>
                    <a:cubicBezTo>
                      <a:pt x="21600" y="22321"/>
                      <a:pt x="21563" y="23042"/>
                      <a:pt x="21491" y="23759"/>
                    </a:cubicBezTo>
                    <a:lnTo>
                      <a:pt x="0" y="21600"/>
                    </a:lnTo>
                    <a:lnTo>
                      <a:pt x="0" y="0"/>
                    </a:lnTo>
                    <a:close/>
                  </a:path>
                </a:pathLst>
              </a:custGeom>
              <a:noFill/>
              <a:ln w="38100">
                <a:solidFill>
                  <a:srgbClr val="FF00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9233" name="Arc 13">
                <a:extLst>
                  <a:ext uri="{FF2B5EF4-FFF2-40B4-BE49-F238E27FC236}">
                    <a16:creationId xmlns:a16="http://schemas.microsoft.com/office/drawing/2014/main" id="{B28B898C-CE1A-73FF-748A-F28BA57C5386}"/>
                  </a:ext>
                </a:extLst>
              </p:cNvPr>
              <p:cNvSpPr>
                <a:spLocks/>
              </p:cNvSpPr>
              <p:nvPr/>
            </p:nvSpPr>
            <p:spPr bwMode="auto">
              <a:xfrm rot="5400000">
                <a:off x="1807" y="2417"/>
                <a:ext cx="624" cy="686"/>
              </a:xfrm>
              <a:custGeom>
                <a:avLst/>
                <a:gdLst>
                  <a:gd name="T0" fmla="*/ 0 w 21600"/>
                  <a:gd name="T1" fmla="*/ 0 h 23760"/>
                  <a:gd name="T2" fmla="*/ 18 w 21600"/>
                  <a:gd name="T3" fmla="*/ 20 h 23760"/>
                  <a:gd name="T4" fmla="*/ 0 w 21600"/>
                  <a:gd name="T5" fmla="*/ 18 h 23760"/>
                  <a:gd name="T6" fmla="*/ 0 60000 65536"/>
                  <a:gd name="T7" fmla="*/ 0 60000 65536"/>
                  <a:gd name="T8" fmla="*/ 0 60000 65536"/>
                </a:gdLst>
                <a:ahLst/>
                <a:cxnLst>
                  <a:cxn ang="T6">
                    <a:pos x="T0" y="T1"/>
                  </a:cxn>
                  <a:cxn ang="T7">
                    <a:pos x="T2" y="T3"/>
                  </a:cxn>
                  <a:cxn ang="T8">
                    <a:pos x="T4" y="T5"/>
                  </a:cxn>
                </a:cxnLst>
                <a:rect l="0" t="0" r="r" b="b"/>
                <a:pathLst>
                  <a:path w="21600" h="23760" fill="none" extrusionOk="0">
                    <a:moveTo>
                      <a:pt x="0" y="0"/>
                    </a:moveTo>
                    <a:cubicBezTo>
                      <a:pt x="11929" y="0"/>
                      <a:pt x="21600" y="9670"/>
                      <a:pt x="21600" y="21600"/>
                    </a:cubicBezTo>
                    <a:cubicBezTo>
                      <a:pt x="21600" y="22321"/>
                      <a:pt x="21563" y="23042"/>
                      <a:pt x="21491" y="23759"/>
                    </a:cubicBezTo>
                  </a:path>
                  <a:path w="21600" h="23760" stroke="0" extrusionOk="0">
                    <a:moveTo>
                      <a:pt x="0" y="0"/>
                    </a:moveTo>
                    <a:cubicBezTo>
                      <a:pt x="11929" y="0"/>
                      <a:pt x="21600" y="9670"/>
                      <a:pt x="21600" y="21600"/>
                    </a:cubicBezTo>
                    <a:cubicBezTo>
                      <a:pt x="21600" y="22321"/>
                      <a:pt x="21563" y="23042"/>
                      <a:pt x="21491" y="23759"/>
                    </a:cubicBezTo>
                    <a:lnTo>
                      <a:pt x="0" y="21600"/>
                    </a:lnTo>
                    <a:lnTo>
                      <a:pt x="0" y="0"/>
                    </a:lnTo>
                    <a:close/>
                  </a:path>
                </a:pathLst>
              </a:custGeom>
              <a:noFill/>
              <a:ln w="38100">
                <a:solidFill>
                  <a:srgbClr val="FF00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9234" name="Arc 14">
                <a:extLst>
                  <a:ext uri="{FF2B5EF4-FFF2-40B4-BE49-F238E27FC236}">
                    <a16:creationId xmlns:a16="http://schemas.microsoft.com/office/drawing/2014/main" id="{6F875167-C57E-9390-C220-8F141F058332}"/>
                  </a:ext>
                </a:extLst>
              </p:cNvPr>
              <p:cNvSpPr>
                <a:spLocks/>
              </p:cNvSpPr>
              <p:nvPr/>
            </p:nvSpPr>
            <p:spPr bwMode="auto">
              <a:xfrm flipH="1" flipV="1">
                <a:off x="864" y="2400"/>
                <a:ext cx="624" cy="686"/>
              </a:xfrm>
              <a:custGeom>
                <a:avLst/>
                <a:gdLst>
                  <a:gd name="T0" fmla="*/ 0 w 21600"/>
                  <a:gd name="T1" fmla="*/ 0 h 23760"/>
                  <a:gd name="T2" fmla="*/ 18 w 21600"/>
                  <a:gd name="T3" fmla="*/ 20 h 23760"/>
                  <a:gd name="T4" fmla="*/ 0 w 21600"/>
                  <a:gd name="T5" fmla="*/ 18 h 23760"/>
                  <a:gd name="T6" fmla="*/ 0 60000 65536"/>
                  <a:gd name="T7" fmla="*/ 0 60000 65536"/>
                  <a:gd name="T8" fmla="*/ 0 60000 65536"/>
                </a:gdLst>
                <a:ahLst/>
                <a:cxnLst>
                  <a:cxn ang="T6">
                    <a:pos x="T0" y="T1"/>
                  </a:cxn>
                  <a:cxn ang="T7">
                    <a:pos x="T2" y="T3"/>
                  </a:cxn>
                  <a:cxn ang="T8">
                    <a:pos x="T4" y="T5"/>
                  </a:cxn>
                </a:cxnLst>
                <a:rect l="0" t="0" r="r" b="b"/>
                <a:pathLst>
                  <a:path w="21600" h="23760" fill="none" extrusionOk="0">
                    <a:moveTo>
                      <a:pt x="0" y="0"/>
                    </a:moveTo>
                    <a:cubicBezTo>
                      <a:pt x="11929" y="0"/>
                      <a:pt x="21600" y="9670"/>
                      <a:pt x="21600" y="21600"/>
                    </a:cubicBezTo>
                    <a:cubicBezTo>
                      <a:pt x="21600" y="22321"/>
                      <a:pt x="21563" y="23042"/>
                      <a:pt x="21491" y="23759"/>
                    </a:cubicBezTo>
                  </a:path>
                  <a:path w="21600" h="23760" stroke="0" extrusionOk="0">
                    <a:moveTo>
                      <a:pt x="0" y="0"/>
                    </a:moveTo>
                    <a:cubicBezTo>
                      <a:pt x="11929" y="0"/>
                      <a:pt x="21600" y="9670"/>
                      <a:pt x="21600" y="21600"/>
                    </a:cubicBezTo>
                    <a:cubicBezTo>
                      <a:pt x="21600" y="22321"/>
                      <a:pt x="21563" y="23042"/>
                      <a:pt x="21491" y="23759"/>
                    </a:cubicBezTo>
                    <a:lnTo>
                      <a:pt x="0" y="21600"/>
                    </a:lnTo>
                    <a:lnTo>
                      <a:pt x="0" y="0"/>
                    </a:lnTo>
                    <a:close/>
                  </a:path>
                </a:pathLst>
              </a:custGeom>
              <a:noFill/>
              <a:ln w="38100">
                <a:solidFill>
                  <a:srgbClr val="FF00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grpSp>
        <p:sp>
          <p:nvSpPr>
            <p:cNvPr id="9222" name="Rectangle 15">
              <a:extLst>
                <a:ext uri="{FF2B5EF4-FFF2-40B4-BE49-F238E27FC236}">
                  <a16:creationId xmlns:a16="http://schemas.microsoft.com/office/drawing/2014/main" id="{0699C578-0C95-5937-82EE-7F76F009D135}"/>
                </a:ext>
              </a:extLst>
            </p:cNvPr>
            <p:cNvSpPr>
              <a:spLocks noChangeArrowheads="1"/>
            </p:cNvSpPr>
            <p:nvPr/>
          </p:nvSpPr>
          <p:spPr bwMode="auto">
            <a:xfrm>
              <a:off x="1824" y="960"/>
              <a:ext cx="1968" cy="3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dirty="0"/>
                <a:t>Communications Devices</a:t>
              </a:r>
            </a:p>
          </p:txBody>
        </p:sp>
        <p:sp>
          <p:nvSpPr>
            <p:cNvPr id="9223" name="Rectangle 16">
              <a:extLst>
                <a:ext uri="{FF2B5EF4-FFF2-40B4-BE49-F238E27FC236}">
                  <a16:creationId xmlns:a16="http://schemas.microsoft.com/office/drawing/2014/main" id="{37808DF8-773B-EA78-52A7-95E01EA41F3B}"/>
                </a:ext>
              </a:extLst>
            </p:cNvPr>
            <p:cNvSpPr>
              <a:spLocks noChangeArrowheads="1"/>
            </p:cNvSpPr>
            <p:nvPr/>
          </p:nvSpPr>
          <p:spPr bwMode="auto">
            <a:xfrm>
              <a:off x="336" y="2304"/>
              <a:ext cx="1104" cy="3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dirty="0"/>
                <a:t>Input Devices</a:t>
              </a:r>
            </a:p>
          </p:txBody>
        </p:sp>
        <p:sp>
          <p:nvSpPr>
            <p:cNvPr id="9224" name="Rectangle 17">
              <a:extLst>
                <a:ext uri="{FF2B5EF4-FFF2-40B4-BE49-F238E27FC236}">
                  <a16:creationId xmlns:a16="http://schemas.microsoft.com/office/drawing/2014/main" id="{4370B2CA-804F-2F48-70AD-FED08175F22D}"/>
                </a:ext>
              </a:extLst>
            </p:cNvPr>
            <p:cNvSpPr>
              <a:spLocks noChangeArrowheads="1"/>
            </p:cNvSpPr>
            <p:nvPr/>
          </p:nvSpPr>
          <p:spPr bwMode="auto">
            <a:xfrm>
              <a:off x="4184" y="2276"/>
              <a:ext cx="1104" cy="3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Output Devices</a:t>
              </a:r>
            </a:p>
          </p:txBody>
        </p:sp>
        <p:sp>
          <p:nvSpPr>
            <p:cNvPr id="9225" name="Rectangle 18">
              <a:extLst>
                <a:ext uri="{FF2B5EF4-FFF2-40B4-BE49-F238E27FC236}">
                  <a16:creationId xmlns:a16="http://schemas.microsoft.com/office/drawing/2014/main" id="{46510F3A-1CB5-E0A5-7F7B-8595A733C279}"/>
                </a:ext>
              </a:extLst>
            </p:cNvPr>
            <p:cNvSpPr>
              <a:spLocks noChangeArrowheads="1"/>
            </p:cNvSpPr>
            <p:nvPr/>
          </p:nvSpPr>
          <p:spPr bwMode="auto">
            <a:xfrm>
              <a:off x="1824" y="3668"/>
              <a:ext cx="1968" cy="3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Secondary Storage</a:t>
              </a:r>
            </a:p>
          </p:txBody>
        </p:sp>
        <p:sp>
          <p:nvSpPr>
            <p:cNvPr id="9226" name="AutoShape 19">
              <a:extLst>
                <a:ext uri="{FF2B5EF4-FFF2-40B4-BE49-F238E27FC236}">
                  <a16:creationId xmlns:a16="http://schemas.microsoft.com/office/drawing/2014/main" id="{6CE2BB71-92F9-AF2D-65E1-1CA650326086}"/>
                </a:ext>
              </a:extLst>
            </p:cNvPr>
            <p:cNvSpPr>
              <a:spLocks noChangeArrowheads="1"/>
            </p:cNvSpPr>
            <p:nvPr/>
          </p:nvSpPr>
          <p:spPr bwMode="auto">
            <a:xfrm>
              <a:off x="1440" y="2352"/>
              <a:ext cx="308" cy="240"/>
            </a:xfrm>
            <a:prstGeom prst="leftRightArrow">
              <a:avLst>
                <a:gd name="adj1" fmla="val 50000"/>
                <a:gd name="adj2" fmla="val 40000"/>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sp>
          <p:nvSpPr>
            <p:cNvPr id="9228" name="AutoShape 21">
              <a:extLst>
                <a:ext uri="{FF2B5EF4-FFF2-40B4-BE49-F238E27FC236}">
                  <a16:creationId xmlns:a16="http://schemas.microsoft.com/office/drawing/2014/main" id="{FB61DA00-888C-E30B-D9DB-AE141C74568F}"/>
                </a:ext>
              </a:extLst>
            </p:cNvPr>
            <p:cNvSpPr>
              <a:spLocks noChangeArrowheads="1"/>
            </p:cNvSpPr>
            <p:nvPr/>
          </p:nvSpPr>
          <p:spPr bwMode="auto">
            <a:xfrm rot="5400000">
              <a:off x="2584" y="1403"/>
              <a:ext cx="384" cy="192"/>
            </a:xfrm>
            <a:prstGeom prst="leftRightArrow">
              <a:avLst>
                <a:gd name="adj1" fmla="val 50000"/>
                <a:gd name="adj2" fmla="val 40000"/>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sp>
          <p:nvSpPr>
            <p:cNvPr id="9229" name="AutoShape 22">
              <a:extLst>
                <a:ext uri="{FF2B5EF4-FFF2-40B4-BE49-F238E27FC236}">
                  <a16:creationId xmlns:a16="http://schemas.microsoft.com/office/drawing/2014/main" id="{41C64E51-7F80-0813-BD01-3805090D7FA9}"/>
                </a:ext>
              </a:extLst>
            </p:cNvPr>
            <p:cNvSpPr>
              <a:spLocks noChangeArrowheads="1"/>
            </p:cNvSpPr>
            <p:nvPr/>
          </p:nvSpPr>
          <p:spPr bwMode="auto">
            <a:xfrm rot="5400000">
              <a:off x="2592" y="3372"/>
              <a:ext cx="384" cy="192"/>
            </a:xfrm>
            <a:prstGeom prst="leftRightArrow">
              <a:avLst>
                <a:gd name="adj1" fmla="val 50000"/>
                <a:gd name="adj2" fmla="val 40000"/>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grpSp>
      <p:sp>
        <p:nvSpPr>
          <p:cNvPr id="2" name="AutoShape 19">
            <a:extLst>
              <a:ext uri="{FF2B5EF4-FFF2-40B4-BE49-F238E27FC236}">
                <a16:creationId xmlns:a16="http://schemas.microsoft.com/office/drawing/2014/main" id="{9031A0BB-3935-E518-D8CE-2EFDFEB27EC7}"/>
              </a:ext>
            </a:extLst>
          </p:cNvPr>
          <p:cNvSpPr>
            <a:spLocks noChangeArrowheads="1"/>
          </p:cNvSpPr>
          <p:nvPr/>
        </p:nvSpPr>
        <p:spPr bwMode="auto">
          <a:xfrm>
            <a:off x="6441553" y="2666437"/>
            <a:ext cx="511857" cy="291954"/>
          </a:xfrm>
          <a:prstGeom prst="leftRightArrow">
            <a:avLst>
              <a:gd name="adj1" fmla="val 50000"/>
              <a:gd name="adj2" fmla="val 40000"/>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0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188B73F-B75C-CF04-77D0-298AFCE67E31}"/>
              </a:ext>
            </a:extLst>
          </p:cNvPr>
          <p:cNvSpPr>
            <a:spLocks noGrp="1" noChangeArrowheads="1"/>
          </p:cNvSpPr>
          <p:nvPr>
            <p:ph type="title"/>
          </p:nvPr>
        </p:nvSpPr>
        <p:spPr>
          <a:xfrm>
            <a:off x="1393827" y="285750"/>
            <a:ext cx="7140573" cy="490538"/>
          </a:xfrm>
        </p:spPr>
        <p:txBody>
          <a:bodyPr/>
          <a:lstStyle/>
          <a:p>
            <a:pPr eaLnBrk="1" hangingPunct="1"/>
            <a:r>
              <a:rPr lang="en-US" altLang="en-US" dirty="0"/>
              <a:t>Processing Characteristics and Functions</a:t>
            </a:r>
          </a:p>
        </p:txBody>
      </p:sp>
      <p:sp>
        <p:nvSpPr>
          <p:cNvPr id="10243" name="Rectangle 3">
            <a:extLst>
              <a:ext uri="{FF2B5EF4-FFF2-40B4-BE49-F238E27FC236}">
                <a16:creationId xmlns:a16="http://schemas.microsoft.com/office/drawing/2014/main" id="{E91D333B-DE61-2F75-A585-87143DBF8176}"/>
              </a:ext>
            </a:extLst>
          </p:cNvPr>
          <p:cNvSpPr>
            <a:spLocks noGrp="1" noChangeArrowheads="1"/>
          </p:cNvSpPr>
          <p:nvPr>
            <p:ph type="body" idx="4294967295"/>
          </p:nvPr>
        </p:nvSpPr>
        <p:spPr>
          <a:xfrm>
            <a:off x="838200" y="666750"/>
            <a:ext cx="8153400" cy="3657600"/>
          </a:xfrm>
        </p:spPr>
        <p:txBody>
          <a:bodyPr/>
          <a:lstStyle/>
          <a:p>
            <a:pPr marL="173831" indent="-173831" eaLnBrk="1" hangingPunct="1">
              <a:spcBef>
                <a:spcPts val="0"/>
              </a:spcBef>
            </a:pPr>
            <a:r>
              <a:rPr lang="en-US" altLang="en-US" dirty="0">
                <a:solidFill>
                  <a:srgbClr val="000000"/>
                </a:solidFill>
                <a:cs typeface="Times New Roman" panose="02020603050405020304" pitchFamily="18" charset="0"/>
              </a:rPr>
              <a:t>Machine Cycle Time</a:t>
            </a:r>
          </a:p>
          <a:p>
            <a:pPr lvl="1" eaLnBrk="1" hangingPunct="1">
              <a:spcBef>
                <a:spcPts val="0"/>
              </a:spcBef>
              <a:buSzTx/>
              <a:buFont typeface="Wingdings" panose="05000000000000000000" pitchFamily="2" charset="2"/>
              <a:buChar char="Ø"/>
            </a:pPr>
            <a:r>
              <a:rPr lang="en-US" altLang="en-US" dirty="0">
                <a:solidFill>
                  <a:srgbClr val="000000"/>
                </a:solidFill>
                <a:cs typeface="Times New Roman" panose="02020603050405020304" pitchFamily="18" charset="0"/>
              </a:rPr>
              <a:t>Machine executes an instruction during a </a:t>
            </a:r>
            <a:r>
              <a:rPr lang="en-US" altLang="en-US" b="1" i="1" dirty="0">
                <a:solidFill>
                  <a:srgbClr val="000000"/>
                </a:solidFill>
                <a:cs typeface="Times New Roman" panose="02020603050405020304" pitchFamily="18" charset="0"/>
              </a:rPr>
              <a:t>machine cycle</a:t>
            </a:r>
            <a:r>
              <a:rPr lang="en-US" altLang="en-US" dirty="0">
                <a:solidFill>
                  <a:srgbClr val="000000"/>
                </a:solidFill>
                <a:cs typeface="Times New Roman" panose="02020603050405020304" pitchFamily="18" charset="0"/>
              </a:rPr>
              <a:t>. </a:t>
            </a:r>
          </a:p>
          <a:p>
            <a:pPr lvl="1" eaLnBrk="1" hangingPunct="1">
              <a:spcBef>
                <a:spcPts val="0"/>
              </a:spcBef>
              <a:buSzTx/>
              <a:buFont typeface="Wingdings" panose="05000000000000000000" pitchFamily="2" charset="2"/>
              <a:buChar char="Ø"/>
            </a:pPr>
            <a:r>
              <a:rPr lang="en-US" altLang="en-US" dirty="0">
                <a:solidFill>
                  <a:srgbClr val="000000"/>
                </a:solidFill>
                <a:cs typeface="Times New Roman" panose="02020603050405020304" pitchFamily="18" charset="0"/>
              </a:rPr>
              <a:t>The time in which a machine cycle occurs is measured in nanoseconds (10</a:t>
            </a:r>
            <a:r>
              <a:rPr lang="en-US" altLang="en-US" baseline="30000" dirty="0">
                <a:solidFill>
                  <a:srgbClr val="000000"/>
                </a:solidFill>
                <a:cs typeface="Times New Roman" panose="02020603050405020304" pitchFamily="18" charset="0"/>
              </a:rPr>
              <a:t>-9</a:t>
            </a:r>
            <a:r>
              <a:rPr lang="en-US" altLang="en-US" dirty="0">
                <a:solidFill>
                  <a:srgbClr val="000000"/>
                </a:solidFill>
                <a:cs typeface="Times New Roman" panose="02020603050405020304" pitchFamily="18" charset="0"/>
              </a:rPr>
              <a:t> sec) and picoseconds (10</a:t>
            </a:r>
            <a:r>
              <a:rPr lang="en-US" altLang="en-US" baseline="30000" dirty="0">
                <a:solidFill>
                  <a:srgbClr val="000000"/>
                </a:solidFill>
                <a:cs typeface="Times New Roman" panose="02020603050405020304" pitchFamily="18" charset="0"/>
              </a:rPr>
              <a:t>-12</a:t>
            </a:r>
            <a:r>
              <a:rPr lang="en-US" altLang="en-US" dirty="0">
                <a:solidFill>
                  <a:srgbClr val="000000"/>
                </a:solidFill>
                <a:cs typeface="Times New Roman" panose="02020603050405020304" pitchFamily="18" charset="0"/>
              </a:rPr>
              <a:t> sec) </a:t>
            </a:r>
          </a:p>
          <a:p>
            <a:pPr marL="173831" indent="-173831" eaLnBrk="1" hangingPunct="1">
              <a:spcBef>
                <a:spcPts val="0"/>
              </a:spcBef>
            </a:pPr>
            <a:r>
              <a:rPr lang="en-US" altLang="en-US" dirty="0">
                <a:solidFill>
                  <a:srgbClr val="000000"/>
                </a:solidFill>
                <a:cs typeface="Times New Roman" panose="02020603050405020304" pitchFamily="18" charset="0"/>
              </a:rPr>
              <a:t>Clock Speed</a:t>
            </a:r>
          </a:p>
          <a:p>
            <a:pPr lvl="1" eaLnBrk="1" hangingPunct="1">
              <a:spcBef>
                <a:spcPts val="0"/>
              </a:spcBef>
              <a:buSzTx/>
              <a:buFont typeface="Wingdings" panose="05000000000000000000" pitchFamily="2" charset="2"/>
              <a:buChar char="Ø"/>
            </a:pPr>
            <a:r>
              <a:rPr lang="en-US" altLang="en-US" dirty="0">
                <a:solidFill>
                  <a:srgbClr val="000000"/>
                </a:solidFill>
                <a:cs typeface="Times New Roman" panose="02020603050405020304" pitchFamily="18" charset="0"/>
              </a:rPr>
              <a:t>Each CPU produces a series of electronic pulses at a predetermined rate, called a </a:t>
            </a:r>
            <a:r>
              <a:rPr lang="en-US" altLang="en-US" b="1" i="1" dirty="0">
                <a:solidFill>
                  <a:srgbClr val="000000"/>
                </a:solidFill>
                <a:cs typeface="Times New Roman" panose="02020603050405020304" pitchFamily="18" charset="0"/>
              </a:rPr>
              <a:t>clock speed</a:t>
            </a:r>
            <a:r>
              <a:rPr lang="en-US" altLang="en-US" dirty="0">
                <a:solidFill>
                  <a:srgbClr val="000000"/>
                </a:solidFill>
                <a:cs typeface="Times New Roman" panose="02020603050405020304" pitchFamily="18" charset="0"/>
              </a:rPr>
              <a:t>.</a:t>
            </a:r>
          </a:p>
          <a:p>
            <a:pPr lvl="1" eaLnBrk="1" hangingPunct="1">
              <a:spcBef>
                <a:spcPts val="0"/>
              </a:spcBef>
              <a:buSzTx/>
              <a:buFont typeface="Wingdings" panose="05000000000000000000" pitchFamily="2" charset="2"/>
              <a:buChar char="Ø"/>
            </a:pPr>
            <a:r>
              <a:rPr lang="en-US" altLang="en-US" dirty="0">
                <a:solidFill>
                  <a:srgbClr val="000000"/>
                </a:solidFill>
                <a:cs typeface="Times New Roman" panose="02020603050405020304" pitchFamily="18" charset="0"/>
              </a:rPr>
              <a:t>The control unit in the CPU manages the stages of the machine cycle by following predetermined internal instructions, known as </a:t>
            </a:r>
            <a:r>
              <a:rPr lang="en-US" altLang="en-US" b="1" i="1" dirty="0">
                <a:solidFill>
                  <a:srgbClr val="000000"/>
                </a:solidFill>
                <a:cs typeface="Times New Roman" panose="02020603050405020304" pitchFamily="18" charset="0"/>
              </a:rPr>
              <a:t>microcode</a:t>
            </a:r>
            <a:r>
              <a:rPr lang="en-US" altLang="en-US" dirty="0">
                <a:solidFill>
                  <a:srgbClr val="000000"/>
                </a:solidFill>
                <a:cs typeface="Times New Roman" panose="02020603050405020304" pitchFamily="18" charset="0"/>
              </a:rPr>
              <a:t>. </a:t>
            </a:r>
          </a:p>
          <a:p>
            <a:pPr marL="173831" indent="-173831" eaLnBrk="1" hangingPunct="1">
              <a:spcBef>
                <a:spcPts val="0"/>
              </a:spcBef>
            </a:pPr>
            <a:r>
              <a:rPr lang="en-US" altLang="en-US" dirty="0">
                <a:solidFill>
                  <a:srgbClr val="000000"/>
                </a:solidFill>
                <a:cs typeface="Times New Roman" panose="02020603050405020304" pitchFamily="18" charset="0"/>
              </a:rPr>
              <a:t>Clock Speed Units</a:t>
            </a:r>
          </a:p>
          <a:p>
            <a:pPr lvl="1" eaLnBrk="1" hangingPunct="1">
              <a:spcBef>
                <a:spcPts val="0"/>
              </a:spcBef>
              <a:buSzTx/>
              <a:buFont typeface="Wingdings" panose="05000000000000000000" pitchFamily="2" charset="2"/>
              <a:buChar char="Ø"/>
            </a:pPr>
            <a:r>
              <a:rPr lang="en-US" altLang="en-US" dirty="0">
                <a:solidFill>
                  <a:srgbClr val="000000"/>
                </a:solidFill>
                <a:cs typeface="Times New Roman" panose="02020603050405020304" pitchFamily="18" charset="0"/>
              </a:rPr>
              <a:t>1 MIPS = 10</a:t>
            </a:r>
            <a:r>
              <a:rPr lang="en-US" altLang="en-US" baseline="30000" dirty="0">
                <a:solidFill>
                  <a:srgbClr val="000000"/>
                </a:solidFill>
                <a:cs typeface="Times New Roman" panose="02020603050405020304" pitchFamily="18" charset="0"/>
              </a:rPr>
              <a:t>6</a:t>
            </a:r>
            <a:r>
              <a:rPr lang="en-US" altLang="en-US" dirty="0">
                <a:solidFill>
                  <a:srgbClr val="000000"/>
                </a:solidFill>
                <a:cs typeface="Times New Roman" panose="02020603050405020304" pitchFamily="18" charset="0"/>
              </a:rPr>
              <a:t> instructions per second</a:t>
            </a:r>
          </a:p>
          <a:p>
            <a:pPr lvl="1" eaLnBrk="1" hangingPunct="1">
              <a:spcBef>
                <a:spcPts val="0"/>
              </a:spcBef>
              <a:buSzTx/>
              <a:buFont typeface="Wingdings" panose="05000000000000000000" pitchFamily="2" charset="2"/>
              <a:buChar char="Ø"/>
            </a:pPr>
            <a:r>
              <a:rPr lang="en-US" altLang="en-US" dirty="0">
                <a:solidFill>
                  <a:srgbClr val="000000"/>
                </a:solidFill>
                <a:cs typeface="Times New Roman" panose="02020603050405020304" pitchFamily="18" charset="0"/>
              </a:rPr>
              <a:t>1 MHz = 10</a:t>
            </a:r>
            <a:r>
              <a:rPr lang="en-US" altLang="en-US" baseline="30000" dirty="0">
                <a:solidFill>
                  <a:srgbClr val="000000"/>
                </a:solidFill>
                <a:cs typeface="Times New Roman" panose="02020603050405020304" pitchFamily="18" charset="0"/>
              </a:rPr>
              <a:t>6</a:t>
            </a:r>
            <a:r>
              <a:rPr lang="en-US" altLang="en-US" dirty="0">
                <a:solidFill>
                  <a:srgbClr val="000000"/>
                </a:solidFill>
                <a:cs typeface="Times New Roman" panose="02020603050405020304" pitchFamily="18" charset="0"/>
              </a:rPr>
              <a:t> machine cycles per second (1 megahertz)</a:t>
            </a:r>
          </a:p>
          <a:p>
            <a:pPr lvl="1" eaLnBrk="1" hangingPunct="1">
              <a:spcBef>
                <a:spcPts val="0"/>
              </a:spcBef>
              <a:buSzTx/>
              <a:buFont typeface="Wingdings" panose="05000000000000000000" pitchFamily="2" charset="2"/>
              <a:buChar char="Ø"/>
            </a:pPr>
            <a:r>
              <a:rPr lang="en-US" altLang="en-US" dirty="0">
                <a:solidFill>
                  <a:srgbClr val="000000"/>
                </a:solidFill>
                <a:cs typeface="Times New Roman" panose="02020603050405020304" pitchFamily="18" charset="0"/>
              </a:rPr>
              <a:t>1 GHz = 10</a:t>
            </a:r>
            <a:r>
              <a:rPr lang="en-US" altLang="en-US" baseline="30000" dirty="0">
                <a:solidFill>
                  <a:srgbClr val="000000"/>
                </a:solidFill>
                <a:cs typeface="Times New Roman" panose="02020603050405020304" pitchFamily="18" charset="0"/>
              </a:rPr>
              <a:t>9</a:t>
            </a:r>
            <a:r>
              <a:rPr lang="en-US" altLang="en-US" dirty="0">
                <a:solidFill>
                  <a:srgbClr val="000000"/>
                </a:solidFill>
                <a:cs typeface="Times New Roman" panose="02020603050405020304" pitchFamily="18" charset="0"/>
              </a:rPr>
              <a:t> machine cycles per second (1 gigahertz)</a:t>
            </a:r>
          </a:p>
          <a:p>
            <a:pPr lvl="1" eaLnBrk="1" hangingPunct="1">
              <a:spcBef>
                <a:spcPts val="0"/>
              </a:spcBef>
              <a:buSzTx/>
              <a:buFont typeface="Wingdings" panose="05000000000000000000" pitchFamily="2" charset="2"/>
              <a:buChar char="Ø"/>
            </a:pPr>
            <a:endParaRPr lang="en-US" altLang="en-US" dirty="0">
              <a:solidFill>
                <a:srgbClr val="000000"/>
              </a:solidFill>
              <a:cs typeface="Times New Roman" panose="02020603050405020304" pitchFamily="18" charset="0"/>
            </a:endParaRPr>
          </a:p>
        </p:txBody>
      </p:sp>
    </p:spTree>
  </p:cSld>
  <p:clrMapOvr>
    <a:masterClrMapping/>
  </p:clrMapOvr>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6209</TotalTime>
  <Words>2437</Words>
  <Application>Microsoft Office PowerPoint</Application>
  <PresentationFormat>On-screen Show (16:9)</PresentationFormat>
  <Paragraphs>239</Paragraphs>
  <Slides>33</Slides>
  <Notes>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Tahoma</vt:lpstr>
      <vt:lpstr>Wingdings</vt:lpstr>
      <vt:lpstr>Blends</vt:lpstr>
      <vt:lpstr>Chapter 1 – Computers, Software, Languages, Design, and Coding</vt:lpstr>
      <vt:lpstr>In this Lecture</vt:lpstr>
      <vt:lpstr>The Role of Computers in Modern Society</vt:lpstr>
      <vt:lpstr>Binary System - Unit of Information</vt:lpstr>
      <vt:lpstr>Turing Machine – Alan Turing</vt:lpstr>
      <vt:lpstr>Hardware Components - CPU</vt:lpstr>
      <vt:lpstr>Execution of an Instruction</vt:lpstr>
      <vt:lpstr>Computer</vt:lpstr>
      <vt:lpstr>Processing Characteristics and Functions</vt:lpstr>
      <vt:lpstr>Computer Storage Units</vt:lpstr>
      <vt:lpstr>File Storage on Disk</vt:lpstr>
      <vt:lpstr>Software Layers</vt:lpstr>
      <vt:lpstr>Programming Languages</vt:lpstr>
      <vt:lpstr>Procedural vs Functional Programming Languages</vt:lpstr>
      <vt:lpstr>Compiled vs Interpreted Languages</vt:lpstr>
      <vt:lpstr>Paradigm of Procedural Programing (1/3)</vt:lpstr>
      <vt:lpstr>Paradigm of Procedural Programing (2/3)</vt:lpstr>
      <vt:lpstr>Advantages and Disadvantages of Procedural Programing</vt:lpstr>
      <vt:lpstr>Paradigm of Functional Programing (1/2)</vt:lpstr>
      <vt:lpstr>Paradigm of Object-Oriented Programing</vt:lpstr>
      <vt:lpstr>Advantages and Disadvantages of Object-Oriented Programing</vt:lpstr>
      <vt:lpstr>Java Programming Language</vt:lpstr>
      <vt:lpstr>Conceptual and Detailed Design</vt:lpstr>
      <vt:lpstr>Conceptual and Detailed Design</vt:lpstr>
      <vt:lpstr>OOD vs Procedural Design </vt:lpstr>
      <vt:lpstr>OOD/OOP in Modern Software Engineering</vt:lpstr>
      <vt:lpstr>Chapter 1 – Computers, Software, Languages, Design, and Coding</vt:lpstr>
      <vt:lpstr>Paradigm of Functional Programing (2/3)</vt:lpstr>
      <vt:lpstr>Paradigm of Functional Programing (3/3)</vt:lpstr>
      <vt:lpstr>Advantages of Functional Programming</vt:lpstr>
      <vt:lpstr>Disadvantages of Functional Programming</vt:lpstr>
      <vt:lpstr>Applications of Functional Programming</vt:lpstr>
      <vt:lpstr>Chapter 1 – Computers, Software, Languages, Design, and Coding</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Computers, Software, Languages, Design, and Coding</dc:title>
  <dc:creator>Sergey K. Aityan</dc:creator>
  <cp:lastModifiedBy>Sergey Aityan</cp:lastModifiedBy>
  <cp:revision>262</cp:revision>
  <cp:lastPrinted>1601-01-01T00:00:00Z</cp:lastPrinted>
  <dcterms:created xsi:type="dcterms:W3CDTF">2003-11-11T09:16:48Z</dcterms:created>
  <dcterms:modified xsi:type="dcterms:W3CDTF">2023-09-13T14:16:00Z</dcterms:modified>
</cp:coreProperties>
</file>