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53"/>
  </p:notesMasterIdLst>
  <p:handoutMasterIdLst>
    <p:handoutMasterId r:id="rId54"/>
  </p:handoutMasterIdLst>
  <p:sldIdLst>
    <p:sldId id="478" r:id="rId2"/>
    <p:sldId id="472" r:id="rId3"/>
    <p:sldId id="513" r:id="rId4"/>
    <p:sldId id="476" r:id="rId5"/>
    <p:sldId id="514" r:id="rId6"/>
    <p:sldId id="479" r:id="rId7"/>
    <p:sldId id="524" r:id="rId8"/>
    <p:sldId id="507" r:id="rId9"/>
    <p:sldId id="475" r:id="rId10"/>
    <p:sldId id="525" r:id="rId11"/>
    <p:sldId id="501" r:id="rId12"/>
    <p:sldId id="502" r:id="rId13"/>
    <p:sldId id="503" r:id="rId14"/>
    <p:sldId id="504" r:id="rId15"/>
    <p:sldId id="505" r:id="rId16"/>
    <p:sldId id="506" r:id="rId17"/>
    <p:sldId id="526" r:id="rId18"/>
    <p:sldId id="527" r:id="rId19"/>
    <p:sldId id="528" r:id="rId20"/>
    <p:sldId id="529" r:id="rId21"/>
    <p:sldId id="530" r:id="rId22"/>
    <p:sldId id="499" r:id="rId23"/>
    <p:sldId id="531" r:id="rId24"/>
    <p:sldId id="532" r:id="rId25"/>
    <p:sldId id="512" r:id="rId26"/>
    <p:sldId id="509" r:id="rId27"/>
    <p:sldId id="510" r:id="rId28"/>
    <p:sldId id="511" r:id="rId29"/>
    <p:sldId id="515" r:id="rId30"/>
    <p:sldId id="490" r:id="rId31"/>
    <p:sldId id="516" r:id="rId32"/>
    <p:sldId id="522" r:id="rId33"/>
    <p:sldId id="520" r:id="rId34"/>
    <p:sldId id="521" r:id="rId35"/>
    <p:sldId id="533" r:id="rId36"/>
    <p:sldId id="534" r:id="rId37"/>
    <p:sldId id="535" r:id="rId38"/>
    <p:sldId id="536" r:id="rId39"/>
    <p:sldId id="537" r:id="rId40"/>
    <p:sldId id="545" r:id="rId41"/>
    <p:sldId id="538" r:id="rId42"/>
    <p:sldId id="539" r:id="rId43"/>
    <p:sldId id="540" r:id="rId44"/>
    <p:sldId id="546" r:id="rId45"/>
    <p:sldId id="547" r:id="rId46"/>
    <p:sldId id="548" r:id="rId47"/>
    <p:sldId id="549" r:id="rId48"/>
    <p:sldId id="542" r:id="rId49"/>
    <p:sldId id="543" r:id="rId50"/>
    <p:sldId id="544" r:id="rId51"/>
    <p:sldId id="550" r:id="rId52"/>
  </p:sldIdLst>
  <p:sldSz cx="9144000" cy="5143500" type="screen16x9"/>
  <p:notesSz cx="6950075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429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6858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287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3716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1714500" algn="l" defTabSz="685800" rtl="0" eaLnBrk="1" latinLnBrk="0" hangingPunct="1"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057400" algn="l" defTabSz="685800" rtl="0" eaLnBrk="1" latinLnBrk="0" hangingPunct="1"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2400300" algn="l" defTabSz="685800" rtl="0" eaLnBrk="1" latinLnBrk="0" hangingPunct="1"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2743200" algn="l" defTabSz="685800" rtl="0" eaLnBrk="1" latinLnBrk="0" hangingPunct="1"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18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DB9D"/>
    <a:srgbClr val="FFF0C1"/>
    <a:srgbClr val="DDF0C8"/>
    <a:srgbClr val="CFC215"/>
    <a:srgbClr val="F2F3C9"/>
    <a:srgbClr val="EAD896"/>
    <a:srgbClr val="B1F1B7"/>
    <a:srgbClr val="FFF1C9"/>
    <a:srgbClr val="FFFCF3"/>
    <a:srgbClr val="FFEA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7" autoAdjust="0"/>
    <p:restoredTop sz="90929"/>
  </p:normalViewPr>
  <p:slideViewPr>
    <p:cSldViewPr>
      <p:cViewPr varScale="1">
        <p:scale>
          <a:sx n="160" d="100"/>
          <a:sy n="160" d="100"/>
        </p:scale>
        <p:origin x="320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4"/>
    </p:cViewPr>
  </p:sorterViewPr>
  <p:notesViewPr>
    <p:cSldViewPr>
      <p:cViewPr varScale="1">
        <p:scale>
          <a:sx n="85" d="100"/>
          <a:sy n="85" d="100"/>
        </p:scale>
        <p:origin x="3342" y="90"/>
      </p:cViewPr>
      <p:guideLst>
        <p:guide orient="horz" pos="2909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8588" y="0"/>
            <a:ext cx="30114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113"/>
            <a:ext cx="30114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8588" y="8774113"/>
            <a:ext cx="30114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 smtClean="0"/>
            </a:lvl1pPr>
          </a:lstStyle>
          <a:p>
            <a:pPr>
              <a:defRPr/>
            </a:pPr>
            <a:fld id="{F1D50257-17F5-44CD-923E-9E9E8834CB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827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8588" y="0"/>
            <a:ext cx="30114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96875" y="692150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7100" y="4387850"/>
            <a:ext cx="5095875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30114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8588" y="8774113"/>
            <a:ext cx="30114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 smtClean="0"/>
            </a:lvl1pPr>
          </a:lstStyle>
          <a:p>
            <a:pPr>
              <a:defRPr/>
            </a:pPr>
            <a:fld id="{72847581-2AB3-4E1B-9DDC-68E157F3E9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272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1pPr>
    <a:lvl2pPr marL="342900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2pPr>
    <a:lvl3pPr marL="685800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3pPr>
    <a:lvl4pPr marL="1028700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4pPr>
    <a:lvl5pPr marL="1371600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2"/>
          <p:cNvSpPr>
            <a:spLocks noChangeArrowheads="1"/>
          </p:cNvSpPr>
          <p:nvPr userDrawn="1"/>
        </p:nvSpPr>
        <p:spPr bwMode="ltGray">
          <a:xfrm>
            <a:off x="398464" y="2227660"/>
            <a:ext cx="668337" cy="355997"/>
          </a:xfrm>
          <a:prstGeom prst="rect">
            <a:avLst/>
          </a:prstGeom>
          <a:gradFill rotWithShape="0">
            <a:gsLst>
              <a:gs pos="0">
                <a:srgbClr val="9966FF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5" name="Rectangle 25"/>
          <p:cNvSpPr>
            <a:spLocks noChangeArrowheads="1"/>
          </p:cNvSpPr>
          <p:nvPr userDrawn="1"/>
        </p:nvSpPr>
        <p:spPr bwMode="ltGray">
          <a:xfrm>
            <a:off x="522288" y="2532460"/>
            <a:ext cx="849312" cy="355997"/>
          </a:xfrm>
          <a:prstGeom prst="rect">
            <a:avLst/>
          </a:prstGeom>
          <a:gradFill rotWithShape="0">
            <a:gsLst>
              <a:gs pos="0">
                <a:srgbClr val="FF00FF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6" name="Rectangle 27"/>
          <p:cNvSpPr>
            <a:spLocks noChangeArrowheads="1"/>
          </p:cNvSpPr>
          <p:nvPr userDrawn="1"/>
        </p:nvSpPr>
        <p:spPr bwMode="ltGray">
          <a:xfrm>
            <a:off x="107950" y="2477692"/>
            <a:ext cx="560388" cy="316706"/>
          </a:xfrm>
          <a:prstGeom prst="rect">
            <a:avLst/>
          </a:prstGeom>
          <a:gradFill rotWithShape="0">
            <a:gsLst>
              <a:gs pos="0">
                <a:srgbClr val="CC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635001" y="2103835"/>
            <a:ext cx="31750" cy="789384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315913" y="2720578"/>
            <a:ext cx="8693150" cy="4167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9" name="Text Box 29"/>
          <p:cNvSpPr txBox="1">
            <a:spLocks noChangeArrowheads="1"/>
          </p:cNvSpPr>
          <p:nvPr userDrawn="1"/>
        </p:nvSpPr>
        <p:spPr bwMode="auto">
          <a:xfrm>
            <a:off x="6019800" y="113340"/>
            <a:ext cx="29892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sz="1800" dirty="0"/>
              <a:t>Sergey K. Aityan</a:t>
            </a:r>
          </a:p>
          <a:p>
            <a:pPr>
              <a:spcBef>
                <a:spcPts val="0"/>
              </a:spcBef>
              <a:defRPr/>
            </a:pPr>
            <a:r>
              <a:rPr lang="en-US" sz="1800" dirty="0"/>
              <a:t>s.aityan@northeastern.edu</a:t>
            </a:r>
          </a:p>
        </p:txBody>
      </p: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524000" y="3095491"/>
            <a:ext cx="5564995" cy="59888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Box 29">
            <a:extLst>
              <a:ext uri="{FF2B5EF4-FFF2-40B4-BE49-F238E27FC236}">
                <a16:creationId xmlns:a16="http://schemas.microsoft.com/office/drawing/2014/main" id="{A64F5065-D737-E9BE-1E51-58481296AB4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36235" y="1934351"/>
            <a:ext cx="77535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200" baseline="0" dirty="0">
                <a:solidFill>
                  <a:srgbClr val="333399"/>
                </a:solidFill>
              </a:rPr>
              <a:t>Application Engineering and Development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456850-AB26-F658-4BCE-ACAB9ECB15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6687" y="189691"/>
            <a:ext cx="2074864" cy="5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6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0659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385" y="1114188"/>
            <a:ext cx="4029315" cy="345638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114188"/>
            <a:ext cx="3943350" cy="345638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2368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385" y="1114189"/>
            <a:ext cx="8182215" cy="130516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472" y="2792489"/>
            <a:ext cx="3984127" cy="19128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AB43A41-22AC-44C6-F385-3B4D3B2D5428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626473" y="2767555"/>
            <a:ext cx="3984127" cy="19128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6081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563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122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37" name="Rectangle 25"/>
          <p:cNvSpPr>
            <a:spLocks noChangeArrowheads="1"/>
          </p:cNvSpPr>
          <p:nvPr userDrawn="1"/>
        </p:nvSpPr>
        <p:spPr bwMode="ltGray">
          <a:xfrm>
            <a:off x="398464" y="303610"/>
            <a:ext cx="668337" cy="355997"/>
          </a:xfrm>
          <a:prstGeom prst="rect">
            <a:avLst/>
          </a:prstGeom>
          <a:gradFill rotWithShape="0">
            <a:gsLst>
              <a:gs pos="0">
                <a:srgbClr val="9966FF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64538" name="Rectangle 26"/>
          <p:cNvSpPr>
            <a:spLocks noChangeArrowheads="1"/>
          </p:cNvSpPr>
          <p:nvPr userDrawn="1"/>
        </p:nvSpPr>
        <p:spPr bwMode="ltGray">
          <a:xfrm>
            <a:off x="522288" y="608410"/>
            <a:ext cx="849312" cy="355997"/>
          </a:xfrm>
          <a:prstGeom prst="rect">
            <a:avLst/>
          </a:prstGeom>
          <a:gradFill rotWithShape="0">
            <a:gsLst>
              <a:gs pos="0">
                <a:srgbClr val="FF00FF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64539" name="Rectangle 27"/>
          <p:cNvSpPr>
            <a:spLocks noChangeArrowheads="1"/>
          </p:cNvSpPr>
          <p:nvPr userDrawn="1"/>
        </p:nvSpPr>
        <p:spPr bwMode="ltGray">
          <a:xfrm>
            <a:off x="107950" y="553641"/>
            <a:ext cx="560388" cy="316706"/>
          </a:xfrm>
          <a:prstGeom prst="rect">
            <a:avLst/>
          </a:prstGeom>
          <a:gradFill rotWithShape="0">
            <a:gsLst>
              <a:gs pos="0">
                <a:srgbClr val="CC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gray">
          <a:xfrm>
            <a:off x="434976" y="776287"/>
            <a:ext cx="8226425" cy="2381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393827" y="285750"/>
            <a:ext cx="6723055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4975" y="1098321"/>
            <a:ext cx="8251823" cy="345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64526" name="Text Box 14"/>
          <p:cNvSpPr txBox="1">
            <a:spLocks noChangeArrowheads="1"/>
          </p:cNvSpPr>
          <p:nvPr userDrawn="1"/>
        </p:nvSpPr>
        <p:spPr bwMode="auto">
          <a:xfrm>
            <a:off x="0" y="0"/>
            <a:ext cx="22860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500" dirty="0"/>
              <a:t>Sergey Aityan</a:t>
            </a:r>
          </a:p>
        </p:txBody>
      </p:sp>
      <p:sp>
        <p:nvSpPr>
          <p:cNvPr id="64529" name="Text Box 17"/>
          <p:cNvSpPr txBox="1">
            <a:spLocks noChangeArrowheads="1"/>
          </p:cNvSpPr>
          <p:nvPr userDrawn="1"/>
        </p:nvSpPr>
        <p:spPr bwMode="auto">
          <a:xfrm>
            <a:off x="7543800" y="4901453"/>
            <a:ext cx="137160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350" dirty="0"/>
              <a:t>Slide </a:t>
            </a:r>
            <a:fld id="{67157EC5-6444-444D-B5D1-86515F90BDAD}" type="slidenum">
              <a:rPr lang="en-US" altLang="en-US" sz="1350"/>
              <a:pPr algn="r" eaLnBrk="1" hangingPunct="1">
                <a:spcBef>
                  <a:spcPct val="50000"/>
                </a:spcBef>
              </a:pPr>
              <a:t>‹#›</a:t>
            </a:fld>
            <a:r>
              <a:rPr lang="en-US" altLang="en-US" sz="1350" dirty="0"/>
              <a:t> / 50</a:t>
            </a:r>
          </a:p>
        </p:txBody>
      </p:sp>
      <p:sp>
        <p:nvSpPr>
          <p:cNvPr id="64530" name="Text Box 18"/>
          <p:cNvSpPr txBox="1">
            <a:spLocks noChangeArrowheads="1"/>
          </p:cNvSpPr>
          <p:nvPr userDrawn="1"/>
        </p:nvSpPr>
        <p:spPr bwMode="auto">
          <a:xfrm>
            <a:off x="125342" y="4879390"/>
            <a:ext cx="3456058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350" dirty="0"/>
              <a:t>Application Engineering and Development</a:t>
            </a:r>
          </a:p>
        </p:txBody>
      </p:sp>
      <p:sp>
        <p:nvSpPr>
          <p:cNvPr id="64532" name="Rectangle 20"/>
          <p:cNvSpPr>
            <a:spLocks noChangeArrowheads="1"/>
          </p:cNvSpPr>
          <p:nvPr userDrawn="1"/>
        </p:nvSpPr>
        <p:spPr bwMode="auto">
          <a:xfrm>
            <a:off x="3929954" y="4879390"/>
            <a:ext cx="2928046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350" dirty="0"/>
              <a:t>Chapter 3 – Your First Java Project</a:t>
            </a:r>
          </a:p>
        </p:txBody>
      </p:sp>
      <p:sp>
        <p:nvSpPr>
          <p:cNvPr id="64533" name="Line 21"/>
          <p:cNvSpPr>
            <a:spLocks noChangeShapeType="1"/>
          </p:cNvSpPr>
          <p:nvPr userDrawn="1"/>
        </p:nvSpPr>
        <p:spPr bwMode="auto">
          <a:xfrm>
            <a:off x="228600" y="4933950"/>
            <a:ext cx="8686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US" sz="1800"/>
          </a:p>
        </p:txBody>
      </p:sp>
      <p:cxnSp>
        <p:nvCxnSpPr>
          <p:cNvPr id="3" name="Straight Connector 2"/>
          <p:cNvCxnSpPr/>
          <p:nvPr userDrawn="1"/>
        </p:nvCxnSpPr>
        <p:spPr bwMode="auto">
          <a:xfrm>
            <a:off x="732631" y="228601"/>
            <a:ext cx="0" cy="73580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9" r:id="rId2"/>
    <p:sldLayoutId id="2147483677" r:id="rId3"/>
    <p:sldLayoutId id="2147483681" r:id="rId4"/>
    <p:sldLayoutId id="2147483675" r:id="rId5"/>
    <p:sldLayoutId id="2147483674" r:id="rId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9pPr>
    </p:titleStyle>
    <p:bodyStyle>
      <a:lvl1pPr marL="257175" indent="-257175" algn="l" rtl="0" eaLnBrk="0" fontAlgn="base" hangingPunct="0">
        <a:spcBef>
          <a:spcPts val="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ts val="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</a:defRPr>
      </a:lvl2pPr>
      <a:lvl3pPr marL="942975" indent="-257175" algn="l" rtl="0" eaLnBrk="0" fontAlgn="base" hangingPunct="0">
        <a:spcBef>
          <a:spcPts val="0"/>
        </a:spcBef>
        <a:spcAft>
          <a:spcPct val="0"/>
        </a:spcAft>
        <a:buClr>
          <a:srgbClr val="008000"/>
        </a:buClr>
        <a:buSzPct val="70000"/>
        <a:buFont typeface="Wingdings" panose="05000000000000000000" pitchFamily="2" charset="2"/>
        <a:buChar char="ü"/>
        <a:defRPr sz="20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ts val="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18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ts val="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marketplace.visualstudio.com/items?itemName=KeeganBruer.javadoc-generator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technical-resources/articles/java/javadoc-tool.html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735B6E-92D5-AE01-69BE-3DF618D2C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3181350"/>
            <a:ext cx="7772400" cy="598884"/>
          </a:xfrm>
        </p:spPr>
        <p:txBody>
          <a:bodyPr/>
          <a:lstStyle/>
          <a:p>
            <a:pPr marL="2227263" indent="-2227263"/>
            <a:r>
              <a:rPr lang="en-US" dirty="0"/>
              <a:t>Chapter 3 – Your First Java Project</a:t>
            </a:r>
          </a:p>
        </p:txBody>
      </p:sp>
    </p:spTree>
    <p:extLst>
      <p:ext uri="{BB962C8B-B14F-4D97-AF65-F5344CB8AC3E}">
        <p14:creationId xmlns:p14="http://schemas.microsoft.com/office/powerpoint/2010/main" val="1812875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EE8F3-4B91-FA96-9995-1AC039908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569" y="200619"/>
            <a:ext cx="6575423" cy="490538"/>
          </a:xfrm>
        </p:spPr>
        <p:txBody>
          <a:bodyPr/>
          <a:lstStyle/>
          <a:p>
            <a:r>
              <a:rPr lang="en-US" dirty="0"/>
              <a:t>Creating your New Java Project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9F134-5CC6-D74D-A1DB-6E707B3CA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71550"/>
            <a:ext cx="8251823" cy="348079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File Explorer comes up. Navigate to the folder where you project folder will be created. For example, folder “</a:t>
            </a:r>
            <a:r>
              <a:rPr lang="en-US" dirty="0" err="1"/>
              <a:t>java_projects</a:t>
            </a:r>
            <a:r>
              <a:rPr lang="en-US" dirty="0"/>
              <a:t>”</a:t>
            </a:r>
          </a:p>
          <a:p>
            <a:pPr>
              <a:spcBef>
                <a:spcPts val="0"/>
              </a:spcBef>
            </a:pPr>
            <a:r>
              <a:rPr lang="en-US" dirty="0"/>
              <a:t>Press “Select Destination Folder”</a:t>
            </a:r>
          </a:p>
          <a:p>
            <a:pPr>
              <a:spcBef>
                <a:spcPts val="0"/>
              </a:spcBef>
            </a:pPr>
            <a:r>
              <a:rPr lang="en-US" dirty="0"/>
              <a:t>Then “Open”</a:t>
            </a:r>
          </a:p>
          <a:p>
            <a:pPr>
              <a:spcBef>
                <a:spcPts val="0"/>
              </a:spcBef>
            </a:pPr>
            <a:r>
              <a:rPr lang="en-US" dirty="0"/>
              <a:t>Then “Trust authors”</a:t>
            </a:r>
          </a:p>
          <a:p>
            <a:pPr>
              <a:spcBef>
                <a:spcPts val="0"/>
              </a:spcBef>
            </a:pPr>
            <a:r>
              <a:rPr lang="en-US" dirty="0"/>
              <a:t>A new project is ready to go.</a:t>
            </a:r>
          </a:p>
        </p:txBody>
      </p:sp>
    </p:spTree>
    <p:extLst>
      <p:ext uri="{BB962C8B-B14F-4D97-AF65-F5344CB8AC3E}">
        <p14:creationId xmlns:p14="http://schemas.microsoft.com/office/powerpoint/2010/main" val="3980019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45919A2-5126-72D3-80DF-13EE34121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“Java: Create Java Project”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6BBCFFD-CBAC-1D96-00F1-ADB8DDF9D2AF}"/>
              </a:ext>
            </a:extLst>
          </p:cNvPr>
          <p:cNvGrpSpPr/>
          <p:nvPr/>
        </p:nvGrpSpPr>
        <p:grpSpPr>
          <a:xfrm>
            <a:off x="1752600" y="1047750"/>
            <a:ext cx="5291799" cy="3455988"/>
            <a:chOff x="3429000" y="1047750"/>
            <a:chExt cx="5291799" cy="3455988"/>
          </a:xfrm>
        </p:grpSpPr>
        <p:pic>
          <p:nvPicPr>
            <p:cNvPr id="8" name="Content Placeholder 3">
              <a:extLst>
                <a:ext uri="{FF2B5EF4-FFF2-40B4-BE49-F238E27FC236}">
                  <a16:creationId xmlns:a16="http://schemas.microsoft.com/office/drawing/2014/main" id="{1DC130E4-E2D7-197D-CE69-939F25406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3429000" y="1047750"/>
              <a:ext cx="5291799" cy="3455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B358282-BDEE-C32D-7606-5C79B8E44FB9}"/>
                </a:ext>
              </a:extLst>
            </p:cNvPr>
            <p:cNvSpPr/>
            <p:nvPr/>
          </p:nvSpPr>
          <p:spPr bwMode="auto">
            <a:xfrm>
              <a:off x="4419600" y="1393850"/>
              <a:ext cx="1371600" cy="304800"/>
            </a:xfrm>
            <a:prstGeom prst="ellipse">
              <a:avLst/>
            </a:prstGeom>
            <a:noFill/>
            <a:ln w="508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0664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45919A2-5126-72D3-80DF-13EE34121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“Maven” (Project type)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D566045-92DB-D0AD-EE84-7C9E09B62B57}"/>
              </a:ext>
            </a:extLst>
          </p:cNvPr>
          <p:cNvGrpSpPr/>
          <p:nvPr/>
        </p:nvGrpSpPr>
        <p:grpSpPr>
          <a:xfrm>
            <a:off x="1447800" y="1047750"/>
            <a:ext cx="5486400" cy="3555545"/>
            <a:chOff x="1447800" y="971550"/>
            <a:chExt cx="5719568" cy="370794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4C284F27-FED3-82DC-EB77-17881812A8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7800" y="971550"/>
              <a:ext cx="5719568" cy="3707945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B358282-BDEE-C32D-7606-5C79B8E44FB9}"/>
                </a:ext>
              </a:extLst>
            </p:cNvPr>
            <p:cNvSpPr/>
            <p:nvPr/>
          </p:nvSpPr>
          <p:spPr bwMode="auto">
            <a:xfrm>
              <a:off x="2590800" y="1733550"/>
              <a:ext cx="1524000" cy="304800"/>
            </a:xfrm>
            <a:prstGeom prst="ellipse">
              <a:avLst/>
            </a:prstGeom>
            <a:noFill/>
            <a:ln w="508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3099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45919A2-5126-72D3-80DF-13EE34121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285750"/>
            <a:ext cx="8077199" cy="490538"/>
          </a:xfrm>
        </p:spPr>
        <p:txBody>
          <a:bodyPr/>
          <a:lstStyle/>
          <a:p>
            <a:r>
              <a:rPr lang="en-US" sz="2800" dirty="0"/>
              <a:t>Choose “maven-archetype-</a:t>
            </a:r>
            <a:r>
              <a:rPr lang="en-US" sz="2800" dirty="0" err="1"/>
              <a:t>quickstart</a:t>
            </a:r>
            <a:r>
              <a:rPr lang="en-US" sz="2800" dirty="0"/>
              <a:t>” (Archetype)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B6EA37D-6922-DFB4-1CCC-3B191B12D923}"/>
              </a:ext>
            </a:extLst>
          </p:cNvPr>
          <p:cNvGrpSpPr/>
          <p:nvPr/>
        </p:nvGrpSpPr>
        <p:grpSpPr>
          <a:xfrm>
            <a:off x="1524000" y="1123950"/>
            <a:ext cx="5257800" cy="3432015"/>
            <a:chOff x="1524000" y="1123950"/>
            <a:chExt cx="5257800" cy="343201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C341A60-5E6D-0D19-590D-31BDF1727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4000" y="1123950"/>
              <a:ext cx="5257800" cy="3432015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B358282-BDEE-C32D-7606-5C79B8E44FB9}"/>
                </a:ext>
              </a:extLst>
            </p:cNvPr>
            <p:cNvSpPr/>
            <p:nvPr/>
          </p:nvSpPr>
          <p:spPr bwMode="auto">
            <a:xfrm>
              <a:off x="2514600" y="2343150"/>
              <a:ext cx="3276600" cy="292272"/>
            </a:xfrm>
            <a:prstGeom prst="ellipse">
              <a:avLst/>
            </a:prstGeom>
            <a:noFill/>
            <a:ln w="508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3508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45919A2-5126-72D3-80DF-13EE34121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285750"/>
            <a:ext cx="8077199" cy="490538"/>
          </a:xfrm>
        </p:spPr>
        <p:txBody>
          <a:bodyPr/>
          <a:lstStyle/>
          <a:p>
            <a:r>
              <a:rPr lang="en-US" sz="2800" dirty="0"/>
              <a:t>Choose Version Number (for example, 1.0)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5B28156-DD60-2CB3-5CFC-8547659A60A3}"/>
              </a:ext>
            </a:extLst>
          </p:cNvPr>
          <p:cNvGrpSpPr/>
          <p:nvPr/>
        </p:nvGrpSpPr>
        <p:grpSpPr>
          <a:xfrm>
            <a:off x="1524000" y="1123950"/>
            <a:ext cx="5170068" cy="3365368"/>
            <a:chOff x="1524000" y="1123950"/>
            <a:chExt cx="5170068" cy="336536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EAA6B07-E97C-1B49-7F83-90BD18DCF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4000" y="1123950"/>
              <a:ext cx="5170068" cy="3365368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B358282-BDEE-C32D-7606-5C79B8E44FB9}"/>
                </a:ext>
              </a:extLst>
            </p:cNvPr>
            <p:cNvSpPr/>
            <p:nvPr/>
          </p:nvSpPr>
          <p:spPr bwMode="auto">
            <a:xfrm>
              <a:off x="2514600" y="2176120"/>
              <a:ext cx="381000" cy="228600"/>
            </a:xfrm>
            <a:prstGeom prst="ellipse">
              <a:avLst/>
            </a:prstGeom>
            <a:noFill/>
            <a:ln w="508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8642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45919A2-5126-72D3-80DF-13EE34121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85750"/>
            <a:ext cx="6516682" cy="490538"/>
          </a:xfrm>
        </p:spPr>
        <p:txBody>
          <a:bodyPr/>
          <a:lstStyle/>
          <a:p>
            <a:r>
              <a:rPr lang="en-US" sz="2800" dirty="0"/>
              <a:t>Enter the Inverse Domain Name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319A71-4EEC-7C75-B6BA-DD78AEFA1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460" y="1033806"/>
            <a:ext cx="3222625" cy="490538"/>
          </a:xfrm>
        </p:spPr>
        <p:txBody>
          <a:bodyPr/>
          <a:lstStyle/>
          <a:p>
            <a:r>
              <a:rPr lang="en-US" dirty="0"/>
              <a:t>Inverse domain name is a Java convention.</a:t>
            </a:r>
          </a:p>
          <a:p>
            <a:r>
              <a:rPr lang="en-US" dirty="0"/>
              <a:t>All characters in the domain name should be lowercase.</a:t>
            </a:r>
          </a:p>
          <a:p>
            <a:r>
              <a:rPr lang="en-US" dirty="0"/>
              <a:t>For example, the domain name is “mgen.neu.edu”, </a:t>
            </a:r>
            <a:br>
              <a:rPr lang="en-US" dirty="0"/>
            </a:br>
            <a:r>
              <a:rPr lang="en-US" dirty="0"/>
              <a:t>then we enter “</a:t>
            </a:r>
            <a:r>
              <a:rPr lang="en-US" dirty="0" err="1"/>
              <a:t>edu.neu.mgen</a:t>
            </a:r>
            <a:r>
              <a:rPr lang="en-US" dirty="0"/>
              <a:t>”</a:t>
            </a:r>
          </a:p>
          <a:p>
            <a:r>
              <a:rPr lang="en-US" dirty="0"/>
              <a:t>Press “Enter”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E8FA2F6-0509-F915-1521-3657B75415E3}"/>
              </a:ext>
            </a:extLst>
          </p:cNvPr>
          <p:cNvGrpSpPr/>
          <p:nvPr/>
        </p:nvGrpSpPr>
        <p:grpSpPr>
          <a:xfrm>
            <a:off x="3505200" y="1121805"/>
            <a:ext cx="5201323" cy="3369233"/>
            <a:chOff x="3505200" y="1121805"/>
            <a:chExt cx="5201323" cy="336923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FAF2074-2E22-A57B-AECE-0B33EF587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05200" y="1121805"/>
              <a:ext cx="5201323" cy="3369233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B358282-BDEE-C32D-7606-5C79B8E44FB9}"/>
                </a:ext>
              </a:extLst>
            </p:cNvPr>
            <p:cNvSpPr/>
            <p:nvPr/>
          </p:nvSpPr>
          <p:spPr bwMode="auto">
            <a:xfrm>
              <a:off x="4489122" y="1410044"/>
              <a:ext cx="844877" cy="323506"/>
            </a:xfrm>
            <a:prstGeom prst="ellipse">
              <a:avLst/>
            </a:prstGeom>
            <a:noFill/>
            <a:ln w="508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772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45919A2-5126-72D3-80DF-13EE34121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85750"/>
            <a:ext cx="6516682" cy="490538"/>
          </a:xfrm>
        </p:spPr>
        <p:txBody>
          <a:bodyPr/>
          <a:lstStyle/>
          <a:p>
            <a:r>
              <a:rPr lang="en-US" sz="2800" dirty="0"/>
              <a:t>Enter the Project Name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319A71-4EEC-7C75-B6BA-DD78AEFA1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460" y="1033806"/>
            <a:ext cx="3222625" cy="490538"/>
          </a:xfrm>
        </p:spPr>
        <p:txBody>
          <a:bodyPr/>
          <a:lstStyle/>
          <a:p>
            <a:r>
              <a:rPr lang="en-US" dirty="0"/>
              <a:t>Type the name of your project. </a:t>
            </a:r>
          </a:p>
          <a:p>
            <a:r>
              <a:rPr lang="en-US" dirty="0"/>
              <a:t>Suppose your project name is “demo1”.</a:t>
            </a:r>
          </a:p>
          <a:p>
            <a:r>
              <a:rPr lang="en-US" dirty="0"/>
              <a:t>All characters in the project name should be lowercase.</a:t>
            </a:r>
          </a:p>
          <a:p>
            <a:r>
              <a:rPr lang="en-US" dirty="0"/>
              <a:t>Press “Enter”.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0FA3FAB-5CF8-B059-C07E-B81DDFCEC6BF}"/>
              </a:ext>
            </a:extLst>
          </p:cNvPr>
          <p:cNvGrpSpPr/>
          <p:nvPr/>
        </p:nvGrpSpPr>
        <p:grpSpPr>
          <a:xfrm>
            <a:off x="3449364" y="1123950"/>
            <a:ext cx="5293330" cy="3343752"/>
            <a:chOff x="3449364" y="1123950"/>
            <a:chExt cx="5293330" cy="334375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9FEDAFB9-E8B6-D44C-5D8A-AB9178FD7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49364" y="1123950"/>
              <a:ext cx="5293330" cy="334375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7823D4-3A09-F74B-98C3-C8A404DD21E4}"/>
                </a:ext>
              </a:extLst>
            </p:cNvPr>
            <p:cNvSpPr txBox="1"/>
            <p:nvPr/>
          </p:nvSpPr>
          <p:spPr>
            <a:xfrm>
              <a:off x="4559300" y="1437446"/>
              <a:ext cx="685800" cy="26161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</a:rPr>
                <a:t>demo1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B358282-BDEE-C32D-7606-5C79B8E44FB9}"/>
                </a:ext>
              </a:extLst>
            </p:cNvPr>
            <p:cNvSpPr/>
            <p:nvPr/>
          </p:nvSpPr>
          <p:spPr bwMode="auto">
            <a:xfrm>
              <a:off x="4449273" y="1416337"/>
              <a:ext cx="815828" cy="282719"/>
            </a:xfrm>
            <a:prstGeom prst="ellipse">
              <a:avLst/>
            </a:prstGeom>
            <a:noFill/>
            <a:ln w="508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2DE14F-5682-97BD-EDFA-AB2F37252010}"/>
              </a:ext>
            </a:extLst>
          </p:cNvPr>
          <p:cNvCxnSpPr>
            <a:cxnSpLocks/>
            <a:stCxn id="4" idx="2"/>
          </p:cNvCxnSpPr>
          <p:nvPr/>
        </p:nvCxnSpPr>
        <p:spPr bwMode="auto">
          <a:xfrm>
            <a:off x="1855773" y="1524344"/>
            <a:ext cx="2586873" cy="75657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miter lim="800000"/>
            <a:headEnd type="none" w="lg" len="lg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4117864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45919A2-5126-72D3-80DF-13EE34121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52927"/>
            <a:ext cx="7924800" cy="490538"/>
          </a:xfrm>
        </p:spPr>
        <p:txBody>
          <a:bodyPr/>
          <a:lstStyle/>
          <a:p>
            <a:r>
              <a:rPr lang="en-US" sz="3200" dirty="0"/>
              <a:t>Choose the Source Code Folder (Directory)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319A71-4EEC-7C75-B6BA-DD78AEFA1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460" y="1033806"/>
            <a:ext cx="3489340" cy="490538"/>
          </a:xfrm>
        </p:spPr>
        <p:txBody>
          <a:bodyPr/>
          <a:lstStyle/>
          <a:p>
            <a:r>
              <a:rPr lang="en-US" dirty="0"/>
              <a:t>The File Explorer pops up.</a:t>
            </a:r>
          </a:p>
          <a:p>
            <a:r>
              <a:rPr lang="en-US" dirty="0"/>
              <a:t>Navigate to the folder (directory) where you want to create your project. For example, folder “</a:t>
            </a:r>
            <a:r>
              <a:rPr lang="en-US" dirty="0" err="1"/>
              <a:t>java_projects</a:t>
            </a:r>
            <a:r>
              <a:rPr lang="en-US" dirty="0"/>
              <a:t>”.</a:t>
            </a:r>
          </a:p>
          <a:p>
            <a:r>
              <a:rPr lang="en-US" dirty="0"/>
              <a:t>Press “Select Destination Folder”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BF741E7-BBF5-5413-AD51-0D7135465CD5}"/>
              </a:ext>
            </a:extLst>
          </p:cNvPr>
          <p:cNvGrpSpPr/>
          <p:nvPr/>
        </p:nvGrpSpPr>
        <p:grpSpPr>
          <a:xfrm>
            <a:off x="3812570" y="899874"/>
            <a:ext cx="5293330" cy="3343752"/>
            <a:chOff x="3812570" y="899874"/>
            <a:chExt cx="5293330" cy="334375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9FEDAFB9-E8B6-D44C-5D8A-AB9178FD7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2570" y="899874"/>
              <a:ext cx="5293330" cy="334375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1455DF1-6323-3DD4-2EE8-49DA8270F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01806" y="1365646"/>
              <a:ext cx="3858965" cy="2580836"/>
            </a:xfrm>
            <a:prstGeom prst="rect">
              <a:avLst/>
            </a:prstGeom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7DADEC8-0E23-5105-51E2-009FC7D56118}"/>
                </a:ext>
              </a:extLst>
            </p:cNvPr>
            <p:cNvSpPr/>
            <p:nvPr/>
          </p:nvSpPr>
          <p:spPr bwMode="auto">
            <a:xfrm>
              <a:off x="6154406" y="3636642"/>
              <a:ext cx="1524000" cy="293759"/>
            </a:xfrm>
            <a:prstGeom prst="ellipse">
              <a:avLst/>
            </a:prstGeom>
            <a:noFill/>
            <a:ln w="508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278E129-9C86-BD72-6F97-21238A5D0F9F}"/>
                </a:ext>
              </a:extLst>
            </p:cNvPr>
            <p:cNvSpPr/>
            <p:nvPr/>
          </p:nvSpPr>
          <p:spPr bwMode="auto">
            <a:xfrm>
              <a:off x="4975164" y="1575054"/>
              <a:ext cx="1407842" cy="293759"/>
            </a:xfrm>
            <a:prstGeom prst="ellipse">
              <a:avLst/>
            </a:prstGeom>
            <a:noFill/>
            <a:ln w="508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94718F-66DC-6E18-9CB7-5FE9CDC1A35D}"/>
                </a:ext>
              </a:extLst>
            </p:cNvPr>
            <p:cNvSpPr/>
            <p:nvPr/>
          </p:nvSpPr>
          <p:spPr bwMode="auto">
            <a:xfrm>
              <a:off x="5486400" y="2254250"/>
              <a:ext cx="533400" cy="22404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7FB218E-6B0B-D080-474D-A4463C3CB2C5}"/>
              </a:ext>
            </a:extLst>
          </p:cNvPr>
          <p:cNvCxnSpPr>
            <a:cxnSpLocks/>
          </p:cNvCxnSpPr>
          <p:nvPr/>
        </p:nvCxnSpPr>
        <p:spPr bwMode="auto">
          <a:xfrm flipV="1">
            <a:off x="3204326" y="1809777"/>
            <a:ext cx="2586874" cy="983565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miter lim="800000"/>
            <a:headEnd type="none" w="lg" len="lg"/>
            <a:tailEnd type="triangle" w="lg" len="lg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25A6FF-79D3-FDB3-4AFA-E563C20EAE91}"/>
              </a:ext>
            </a:extLst>
          </p:cNvPr>
          <p:cNvCxnSpPr>
            <a:cxnSpLocks/>
          </p:cNvCxnSpPr>
          <p:nvPr/>
        </p:nvCxnSpPr>
        <p:spPr bwMode="auto">
          <a:xfrm>
            <a:off x="1828800" y="3415523"/>
            <a:ext cx="4325606" cy="375427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miter lim="800000"/>
            <a:headEnd type="none" w="lg" len="lg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303816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45919A2-5126-72D3-80DF-13EE34121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252927"/>
            <a:ext cx="7924800" cy="490538"/>
          </a:xfrm>
        </p:spPr>
        <p:txBody>
          <a:bodyPr/>
          <a:lstStyle/>
          <a:p>
            <a:r>
              <a:rPr lang="en-US" sz="3200" dirty="0"/>
              <a:t>Choose the Source Code Folder (Directory)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319A71-4EEC-7C75-B6BA-DD78AEFA1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460" y="1033806"/>
            <a:ext cx="3489340" cy="490538"/>
          </a:xfrm>
        </p:spPr>
        <p:txBody>
          <a:bodyPr/>
          <a:lstStyle/>
          <a:p>
            <a:r>
              <a:rPr lang="en-US" dirty="0"/>
              <a:t>The File Explorer pops up.</a:t>
            </a:r>
          </a:p>
          <a:p>
            <a:r>
              <a:rPr lang="en-US" dirty="0"/>
              <a:t>Navigate to the folder (directory) where you want to create your project. For example, folder “</a:t>
            </a:r>
            <a:r>
              <a:rPr lang="en-US" dirty="0" err="1"/>
              <a:t>java_projects</a:t>
            </a:r>
            <a:r>
              <a:rPr lang="en-US" dirty="0"/>
              <a:t>”.</a:t>
            </a:r>
          </a:p>
          <a:p>
            <a:r>
              <a:rPr lang="en-US" dirty="0"/>
              <a:t>Press “Select Destination Folder”</a:t>
            </a:r>
          </a:p>
          <a:p>
            <a:r>
              <a:rPr lang="en-US" dirty="0"/>
              <a:t>A new folder with the name of your project “demo1” is created in this folder.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2D34F8-E96D-F2B1-5EEE-9D0E2F05ED5D}"/>
              </a:ext>
            </a:extLst>
          </p:cNvPr>
          <p:cNvGrpSpPr/>
          <p:nvPr/>
        </p:nvGrpSpPr>
        <p:grpSpPr>
          <a:xfrm>
            <a:off x="3812570" y="899874"/>
            <a:ext cx="5293330" cy="3343752"/>
            <a:chOff x="3812570" y="899874"/>
            <a:chExt cx="5293330" cy="334375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9FEDAFB9-E8B6-D44C-5D8A-AB9178FD7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2570" y="899874"/>
              <a:ext cx="5293330" cy="334375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1455DF1-6323-3DD4-2EE8-49DA8270F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01806" y="1365646"/>
              <a:ext cx="3858965" cy="2580836"/>
            </a:xfrm>
            <a:prstGeom prst="rect">
              <a:avLst/>
            </a:prstGeom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7DADEC8-0E23-5105-51E2-009FC7D56118}"/>
                </a:ext>
              </a:extLst>
            </p:cNvPr>
            <p:cNvSpPr/>
            <p:nvPr/>
          </p:nvSpPr>
          <p:spPr bwMode="auto">
            <a:xfrm>
              <a:off x="6154406" y="3636642"/>
              <a:ext cx="1524000" cy="293759"/>
            </a:xfrm>
            <a:prstGeom prst="ellipse">
              <a:avLst/>
            </a:prstGeom>
            <a:noFill/>
            <a:ln w="508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278E129-9C86-BD72-6F97-21238A5D0F9F}"/>
                </a:ext>
              </a:extLst>
            </p:cNvPr>
            <p:cNvSpPr/>
            <p:nvPr/>
          </p:nvSpPr>
          <p:spPr bwMode="auto">
            <a:xfrm>
              <a:off x="4975164" y="1575054"/>
              <a:ext cx="1407842" cy="293759"/>
            </a:xfrm>
            <a:prstGeom prst="ellipse">
              <a:avLst/>
            </a:prstGeom>
            <a:noFill/>
            <a:ln w="508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095EB60-F89F-1144-1858-E5A0635720D6}"/>
                </a:ext>
              </a:extLst>
            </p:cNvPr>
            <p:cNvSpPr/>
            <p:nvPr/>
          </p:nvSpPr>
          <p:spPr bwMode="auto">
            <a:xfrm>
              <a:off x="5383182" y="2185309"/>
              <a:ext cx="901297" cy="317937"/>
            </a:xfrm>
            <a:prstGeom prst="ellipse">
              <a:avLst/>
            </a:prstGeom>
            <a:noFill/>
            <a:ln w="508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7FB218E-6B0B-D080-474D-A4463C3CB2C5}"/>
              </a:ext>
            </a:extLst>
          </p:cNvPr>
          <p:cNvCxnSpPr>
            <a:cxnSpLocks/>
          </p:cNvCxnSpPr>
          <p:nvPr/>
        </p:nvCxnSpPr>
        <p:spPr bwMode="auto">
          <a:xfrm flipV="1">
            <a:off x="3204326" y="1816785"/>
            <a:ext cx="2586874" cy="983565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miter lim="800000"/>
            <a:headEnd type="none" w="lg" len="lg"/>
            <a:tailEnd type="triangle" w="lg" len="lg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25A6FF-79D3-FDB3-4AFA-E563C20EAE91}"/>
              </a:ext>
            </a:extLst>
          </p:cNvPr>
          <p:cNvCxnSpPr>
            <a:cxnSpLocks/>
          </p:cNvCxnSpPr>
          <p:nvPr/>
        </p:nvCxnSpPr>
        <p:spPr bwMode="auto">
          <a:xfrm>
            <a:off x="1828800" y="3339498"/>
            <a:ext cx="4325606" cy="451627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miter lim="800000"/>
            <a:headEnd type="none" w="lg" len="lg"/>
            <a:tailEnd type="triangle" w="lg" len="lg"/>
          </a:ln>
          <a:effectLst/>
        </p:spPr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DDB6191-F876-4EC4-2A88-02D0E875D10B}"/>
              </a:ext>
            </a:extLst>
          </p:cNvPr>
          <p:cNvCxnSpPr>
            <a:cxnSpLocks/>
          </p:cNvCxnSpPr>
          <p:nvPr/>
        </p:nvCxnSpPr>
        <p:spPr bwMode="auto">
          <a:xfrm flipV="1">
            <a:off x="3204326" y="2503246"/>
            <a:ext cx="2490917" cy="1474848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miter lim="800000"/>
            <a:headEnd type="none" w="lg" len="lg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094190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30D9B00-4E4E-ACBC-ABD1-99D4DA0FD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673" y="839269"/>
            <a:ext cx="4197867" cy="316801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45919A2-5126-72D3-80DF-13EE34121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252927"/>
            <a:ext cx="6304294" cy="490538"/>
          </a:xfrm>
        </p:spPr>
        <p:txBody>
          <a:bodyPr/>
          <a:lstStyle/>
          <a:p>
            <a:r>
              <a:rPr lang="en-US" sz="3200" dirty="0"/>
              <a:t>Open the 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319A71-4EEC-7C75-B6BA-DD78AEFA1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30" y="910375"/>
            <a:ext cx="4327540" cy="490538"/>
          </a:xfrm>
        </p:spPr>
        <p:txBody>
          <a:bodyPr/>
          <a:lstStyle/>
          <a:p>
            <a:r>
              <a:rPr lang="en-US" dirty="0"/>
              <a:t>The project “demo1” opens in the editor.</a:t>
            </a:r>
          </a:p>
          <a:p>
            <a:r>
              <a:rPr lang="en-US" dirty="0"/>
              <a:t>If for any reason the project does not open, open it manually as “Menu” -&gt;”File” -&gt; “Open Folder”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78E129-9C86-BD72-6F97-21238A5D0F9F}"/>
              </a:ext>
            </a:extLst>
          </p:cNvPr>
          <p:cNvSpPr/>
          <p:nvPr/>
        </p:nvSpPr>
        <p:spPr bwMode="auto">
          <a:xfrm>
            <a:off x="4929259" y="1423644"/>
            <a:ext cx="557141" cy="293759"/>
          </a:xfrm>
          <a:prstGeom prst="ellipse">
            <a:avLst/>
          </a:prstGeom>
          <a:noFill/>
          <a:ln w="508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7FB218E-6B0B-D080-474D-A4463C3CB2C5}"/>
              </a:ext>
            </a:extLst>
          </p:cNvPr>
          <p:cNvCxnSpPr>
            <a:cxnSpLocks/>
          </p:cNvCxnSpPr>
          <p:nvPr/>
        </p:nvCxnSpPr>
        <p:spPr bwMode="auto">
          <a:xfrm>
            <a:off x="3991603" y="1423644"/>
            <a:ext cx="989722" cy="115189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miter lim="800000"/>
            <a:headEnd type="none" w="lg" len="lg"/>
            <a:tailEnd type="triangle" w="lg" len="lg"/>
          </a:ln>
          <a:effectLst/>
        </p:spPr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DDB6191-F876-4EC4-2A88-02D0E875D10B}"/>
              </a:ext>
            </a:extLst>
          </p:cNvPr>
          <p:cNvCxnSpPr>
            <a:cxnSpLocks/>
            <a:endCxn id="13" idx="0"/>
          </p:cNvCxnSpPr>
          <p:nvPr/>
        </p:nvCxnSpPr>
        <p:spPr bwMode="auto">
          <a:xfrm flipH="1">
            <a:off x="724099" y="2527252"/>
            <a:ext cx="280949" cy="303494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miter lim="800000"/>
            <a:headEnd type="none" w="lg" len="lg"/>
            <a:tailEnd type="triangle" w="lg" len="lg"/>
          </a:ln>
          <a:effectLst/>
        </p:spPr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44DF019-9861-25EC-C865-24C7C0EB842A}"/>
              </a:ext>
            </a:extLst>
          </p:cNvPr>
          <p:cNvGrpSpPr/>
          <p:nvPr/>
        </p:nvGrpSpPr>
        <p:grpSpPr>
          <a:xfrm>
            <a:off x="544685" y="2826564"/>
            <a:ext cx="2823708" cy="2054484"/>
            <a:chOff x="587515" y="2428187"/>
            <a:chExt cx="2998193" cy="227424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0632420-AC2D-A0D5-8BD7-D92883700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7515" y="2428187"/>
              <a:ext cx="2998193" cy="2274247"/>
            </a:xfrm>
            <a:prstGeom prst="rect">
              <a:avLst/>
            </a:prstGeom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7DADEC8-0E23-5105-51E2-009FC7D56118}"/>
                </a:ext>
              </a:extLst>
            </p:cNvPr>
            <p:cNvSpPr/>
            <p:nvPr/>
          </p:nvSpPr>
          <p:spPr bwMode="auto">
            <a:xfrm>
              <a:off x="1573953" y="3036214"/>
              <a:ext cx="628407" cy="293759"/>
            </a:xfrm>
            <a:prstGeom prst="ellipse">
              <a:avLst/>
            </a:prstGeom>
            <a:noFill/>
            <a:ln w="508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095EB60-F89F-1144-1858-E5A0635720D6}"/>
                </a:ext>
              </a:extLst>
            </p:cNvPr>
            <p:cNvSpPr/>
            <p:nvPr/>
          </p:nvSpPr>
          <p:spPr bwMode="auto">
            <a:xfrm>
              <a:off x="587515" y="2432816"/>
              <a:ext cx="381000" cy="148459"/>
            </a:xfrm>
            <a:prstGeom prst="ellipse">
              <a:avLst/>
            </a:prstGeom>
            <a:noFill/>
            <a:ln w="508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6795D29-13E0-79BC-9F8C-8B590BEC19E5}"/>
                </a:ext>
              </a:extLst>
            </p:cNvPr>
            <p:cNvSpPr/>
            <p:nvPr/>
          </p:nvSpPr>
          <p:spPr bwMode="auto">
            <a:xfrm>
              <a:off x="695325" y="2581274"/>
              <a:ext cx="381000" cy="148459"/>
            </a:xfrm>
            <a:prstGeom prst="ellipse">
              <a:avLst/>
            </a:prstGeom>
            <a:noFill/>
            <a:ln w="508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25A6FF-79D3-FDB3-4AFA-E563C20EAE91}"/>
              </a:ext>
            </a:extLst>
          </p:cNvPr>
          <p:cNvCxnSpPr>
            <a:cxnSpLocks/>
            <a:endCxn id="9" idx="7"/>
          </p:cNvCxnSpPr>
          <p:nvPr/>
        </p:nvCxnSpPr>
        <p:spPr bwMode="auto">
          <a:xfrm flipH="1">
            <a:off x="1978880" y="2486935"/>
            <a:ext cx="1336520" cy="927765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miter lim="800000"/>
            <a:headEnd type="none" w="lg" len="lg"/>
            <a:tailEnd type="triangle" w="lg" len="lg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14A3715-2483-4BC6-F6FD-FE4DCFFD6084}"/>
              </a:ext>
            </a:extLst>
          </p:cNvPr>
          <p:cNvCxnSpPr>
            <a:cxnSpLocks/>
          </p:cNvCxnSpPr>
          <p:nvPr/>
        </p:nvCxnSpPr>
        <p:spPr bwMode="auto">
          <a:xfrm flipH="1">
            <a:off x="1033185" y="2486935"/>
            <a:ext cx="844159" cy="544979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miter lim="800000"/>
            <a:headEnd type="none" w="lg" len="lg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819053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F2899-3A3F-E199-C666-400CD3B66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6815" y="285750"/>
            <a:ext cx="6130067" cy="490538"/>
          </a:xfrm>
        </p:spPr>
        <p:txBody>
          <a:bodyPr/>
          <a:lstStyle/>
          <a:p>
            <a:r>
              <a:rPr lang="en-US" dirty="0"/>
              <a:t>Reserved Words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A0A74-CA63-E244-7E9E-31078B06D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590" y="874830"/>
            <a:ext cx="1546225" cy="3456385"/>
          </a:xfrm>
        </p:spPr>
        <p:txBody>
          <a:bodyPr/>
          <a:lstStyle/>
          <a:p>
            <a:r>
              <a:rPr lang="en-US" dirty="0"/>
              <a:t>abstract</a:t>
            </a:r>
          </a:p>
          <a:p>
            <a:r>
              <a:rPr lang="en-US" dirty="0"/>
              <a:t>assert</a:t>
            </a:r>
          </a:p>
          <a:p>
            <a:r>
              <a:rPr lang="en-US" dirty="0" err="1"/>
              <a:t>boolean</a:t>
            </a:r>
            <a:endParaRPr lang="en-US" dirty="0"/>
          </a:p>
          <a:p>
            <a:r>
              <a:rPr lang="en-US" dirty="0"/>
              <a:t>break</a:t>
            </a:r>
          </a:p>
          <a:p>
            <a:r>
              <a:rPr lang="en-US" dirty="0"/>
              <a:t>byte</a:t>
            </a:r>
          </a:p>
          <a:p>
            <a:r>
              <a:rPr lang="en-US" dirty="0"/>
              <a:t>case</a:t>
            </a:r>
          </a:p>
          <a:p>
            <a:r>
              <a:rPr lang="en-US" dirty="0"/>
              <a:t>catch</a:t>
            </a:r>
          </a:p>
          <a:p>
            <a:r>
              <a:rPr lang="en-US" dirty="0"/>
              <a:t>char</a:t>
            </a:r>
          </a:p>
          <a:p>
            <a:r>
              <a:rPr lang="en-US" dirty="0"/>
              <a:t>class</a:t>
            </a:r>
          </a:p>
          <a:p>
            <a:r>
              <a:rPr lang="en-US" dirty="0"/>
              <a:t>Const</a:t>
            </a:r>
          </a:p>
          <a:p>
            <a:r>
              <a:rPr lang="en-US" dirty="0"/>
              <a:t>default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00A1BF-BB1D-6E92-1002-DEBBC1C5755A}"/>
              </a:ext>
            </a:extLst>
          </p:cNvPr>
          <p:cNvSpPr txBox="1">
            <a:spLocks/>
          </p:cNvSpPr>
          <p:nvPr/>
        </p:nvSpPr>
        <p:spPr bwMode="auto">
          <a:xfrm>
            <a:off x="2027664" y="851134"/>
            <a:ext cx="1546225" cy="345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</a:defRPr>
            </a:lvl2pPr>
            <a:lvl3pPr marL="9429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7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500">
                <a:solidFill>
                  <a:schemeClr val="tx1"/>
                </a:solidFill>
                <a:latin typeface="+mn-lt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500">
                <a:solidFill>
                  <a:schemeClr val="tx1"/>
                </a:solidFill>
                <a:latin typeface="+mn-lt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500">
                <a:solidFill>
                  <a:schemeClr val="tx1"/>
                </a:solidFill>
                <a:latin typeface="+mn-lt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500">
                <a:solidFill>
                  <a:schemeClr val="tx1"/>
                </a:solidFill>
                <a:latin typeface="+mn-lt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do</a:t>
            </a:r>
          </a:p>
          <a:p>
            <a:r>
              <a:rPr lang="en-US" kern="0" dirty="0"/>
              <a:t>double</a:t>
            </a:r>
          </a:p>
          <a:p>
            <a:r>
              <a:rPr lang="en-US" kern="0" dirty="0"/>
              <a:t>else</a:t>
            </a:r>
          </a:p>
          <a:p>
            <a:r>
              <a:rPr lang="en-US" kern="0" dirty="0" err="1"/>
              <a:t>enum</a:t>
            </a:r>
            <a:endParaRPr lang="en-US" kern="0" dirty="0"/>
          </a:p>
          <a:p>
            <a:r>
              <a:rPr lang="en-US" kern="0" dirty="0"/>
              <a:t>extends</a:t>
            </a:r>
          </a:p>
          <a:p>
            <a:r>
              <a:rPr lang="en-US" kern="0" dirty="0"/>
              <a:t>false</a:t>
            </a:r>
          </a:p>
          <a:p>
            <a:r>
              <a:rPr lang="en-US" kern="0" dirty="0"/>
              <a:t>final</a:t>
            </a:r>
          </a:p>
          <a:p>
            <a:r>
              <a:rPr lang="en-US" kern="0" dirty="0"/>
              <a:t>finally</a:t>
            </a:r>
          </a:p>
          <a:p>
            <a:r>
              <a:rPr lang="en-US" kern="0" dirty="0"/>
              <a:t>Float</a:t>
            </a:r>
          </a:p>
          <a:p>
            <a:r>
              <a:rPr lang="en-US" kern="0" dirty="0"/>
              <a:t>for</a:t>
            </a:r>
          </a:p>
          <a:p>
            <a:r>
              <a:rPr lang="en-US" kern="0" dirty="0" err="1"/>
              <a:t>goto</a:t>
            </a:r>
            <a:endParaRPr lang="en-US" kern="0" dirty="0"/>
          </a:p>
          <a:p>
            <a:endParaRPr lang="en-US" kern="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7AF5A5A-9B9E-26F3-19EB-53083FC6B5CA}"/>
              </a:ext>
            </a:extLst>
          </p:cNvPr>
          <p:cNvSpPr txBox="1">
            <a:spLocks/>
          </p:cNvSpPr>
          <p:nvPr/>
        </p:nvSpPr>
        <p:spPr bwMode="auto">
          <a:xfrm>
            <a:off x="3492190" y="843557"/>
            <a:ext cx="1828800" cy="345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</a:defRPr>
            </a:lvl2pPr>
            <a:lvl3pPr marL="9429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7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500">
                <a:solidFill>
                  <a:schemeClr val="tx1"/>
                </a:solidFill>
                <a:latin typeface="+mn-lt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500">
                <a:solidFill>
                  <a:schemeClr val="tx1"/>
                </a:solidFill>
                <a:latin typeface="+mn-lt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500">
                <a:solidFill>
                  <a:schemeClr val="tx1"/>
                </a:solidFill>
                <a:latin typeface="+mn-lt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500">
                <a:solidFill>
                  <a:schemeClr val="tx1"/>
                </a:solidFill>
                <a:latin typeface="+mn-lt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if</a:t>
            </a:r>
          </a:p>
          <a:p>
            <a:r>
              <a:rPr lang="en-US" kern="0" dirty="0"/>
              <a:t>implements</a:t>
            </a:r>
          </a:p>
          <a:p>
            <a:r>
              <a:rPr lang="en-US" kern="0" dirty="0"/>
              <a:t>import</a:t>
            </a:r>
          </a:p>
          <a:p>
            <a:r>
              <a:rPr lang="en-US" kern="0" dirty="0"/>
              <a:t>Instance of</a:t>
            </a:r>
          </a:p>
          <a:p>
            <a:r>
              <a:rPr lang="en-US" kern="0" dirty="0"/>
              <a:t>int</a:t>
            </a:r>
          </a:p>
          <a:p>
            <a:r>
              <a:rPr lang="en-US" kern="0" dirty="0"/>
              <a:t>interface</a:t>
            </a:r>
          </a:p>
          <a:p>
            <a:r>
              <a:rPr lang="en-US" kern="0" dirty="0"/>
              <a:t>long</a:t>
            </a:r>
          </a:p>
          <a:p>
            <a:r>
              <a:rPr lang="en-US" kern="0" dirty="0"/>
              <a:t>Native</a:t>
            </a:r>
          </a:p>
          <a:p>
            <a:r>
              <a:rPr lang="en-US" kern="0" dirty="0"/>
              <a:t>new</a:t>
            </a:r>
          </a:p>
          <a:p>
            <a:r>
              <a:rPr lang="en-US" kern="0" dirty="0"/>
              <a:t>null</a:t>
            </a:r>
          </a:p>
          <a:p>
            <a:r>
              <a:rPr lang="en-US" kern="0" dirty="0"/>
              <a:t>package</a:t>
            </a:r>
          </a:p>
          <a:p>
            <a:endParaRPr lang="en-US" kern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491CFBA-61DA-955E-C2D5-03D3BA84BBA8}"/>
              </a:ext>
            </a:extLst>
          </p:cNvPr>
          <p:cNvSpPr txBox="1">
            <a:spLocks/>
          </p:cNvSpPr>
          <p:nvPr/>
        </p:nvSpPr>
        <p:spPr bwMode="auto">
          <a:xfrm>
            <a:off x="5324707" y="843557"/>
            <a:ext cx="2019062" cy="345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</a:defRPr>
            </a:lvl2pPr>
            <a:lvl3pPr marL="9429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7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500">
                <a:solidFill>
                  <a:schemeClr val="tx1"/>
                </a:solidFill>
                <a:latin typeface="+mn-lt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500">
                <a:solidFill>
                  <a:schemeClr val="tx1"/>
                </a:solidFill>
                <a:latin typeface="+mn-lt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500">
                <a:solidFill>
                  <a:schemeClr val="tx1"/>
                </a:solidFill>
                <a:latin typeface="+mn-lt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500">
                <a:solidFill>
                  <a:schemeClr val="tx1"/>
                </a:solidFill>
                <a:latin typeface="+mn-lt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private</a:t>
            </a:r>
          </a:p>
          <a:p>
            <a:r>
              <a:rPr lang="en-US" kern="0" dirty="0"/>
              <a:t>protected</a:t>
            </a:r>
          </a:p>
          <a:p>
            <a:r>
              <a:rPr lang="en-US" kern="0" dirty="0"/>
              <a:t>public</a:t>
            </a:r>
          </a:p>
          <a:p>
            <a:r>
              <a:rPr lang="en-US" kern="0" dirty="0"/>
              <a:t>return</a:t>
            </a:r>
          </a:p>
          <a:p>
            <a:r>
              <a:rPr lang="en-US" kern="0" dirty="0"/>
              <a:t>short</a:t>
            </a:r>
          </a:p>
          <a:p>
            <a:r>
              <a:rPr lang="en-US" kern="0" dirty="0"/>
              <a:t>static</a:t>
            </a:r>
          </a:p>
          <a:p>
            <a:r>
              <a:rPr lang="en-US" kern="0" dirty="0" err="1"/>
              <a:t>strictfp</a:t>
            </a:r>
            <a:endParaRPr lang="en-US" kern="0" dirty="0"/>
          </a:p>
          <a:p>
            <a:r>
              <a:rPr lang="en-US" kern="0" dirty="0"/>
              <a:t>super</a:t>
            </a:r>
          </a:p>
          <a:p>
            <a:r>
              <a:rPr lang="en-US" kern="0" dirty="0"/>
              <a:t>switch</a:t>
            </a:r>
          </a:p>
          <a:p>
            <a:r>
              <a:rPr lang="en-US" kern="0" dirty="0"/>
              <a:t>synchronized</a:t>
            </a:r>
          </a:p>
          <a:p>
            <a:r>
              <a:rPr lang="en-US" kern="0" dirty="0"/>
              <a:t>this</a:t>
            </a:r>
          </a:p>
          <a:p>
            <a:endParaRPr lang="en-US" kern="0" dirty="0"/>
          </a:p>
          <a:p>
            <a:pPr marL="0" indent="0">
              <a:buNone/>
            </a:pPr>
            <a:endParaRPr lang="en-US" kern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AB8BD3-343D-87DE-1869-CF5D01A1F5D9}"/>
              </a:ext>
            </a:extLst>
          </p:cNvPr>
          <p:cNvSpPr txBox="1">
            <a:spLocks/>
          </p:cNvSpPr>
          <p:nvPr/>
        </p:nvSpPr>
        <p:spPr bwMode="auto">
          <a:xfrm>
            <a:off x="7343769" y="839260"/>
            <a:ext cx="1546225" cy="345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</a:defRPr>
            </a:lvl2pPr>
            <a:lvl3pPr marL="9429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7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500">
                <a:solidFill>
                  <a:schemeClr val="tx1"/>
                </a:solidFill>
                <a:latin typeface="+mn-lt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500">
                <a:solidFill>
                  <a:schemeClr val="tx1"/>
                </a:solidFill>
                <a:latin typeface="+mn-lt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500">
                <a:solidFill>
                  <a:schemeClr val="tx1"/>
                </a:solidFill>
                <a:latin typeface="+mn-lt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500">
                <a:solidFill>
                  <a:schemeClr val="tx1"/>
                </a:solidFill>
                <a:latin typeface="+mn-lt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throw</a:t>
            </a:r>
          </a:p>
          <a:p>
            <a:r>
              <a:rPr lang="en-US" kern="0" dirty="0"/>
              <a:t>throws</a:t>
            </a:r>
          </a:p>
          <a:p>
            <a:r>
              <a:rPr lang="en-US" kern="0" dirty="0"/>
              <a:t>transient</a:t>
            </a:r>
          </a:p>
          <a:p>
            <a:r>
              <a:rPr lang="en-US" kern="0" dirty="0"/>
              <a:t>true</a:t>
            </a:r>
          </a:p>
          <a:p>
            <a:r>
              <a:rPr lang="en-US" kern="0" dirty="0"/>
              <a:t>try</a:t>
            </a:r>
          </a:p>
          <a:p>
            <a:r>
              <a:rPr lang="en-US" kern="0" dirty="0"/>
              <a:t>void</a:t>
            </a:r>
          </a:p>
          <a:p>
            <a:r>
              <a:rPr lang="en-US" kern="0" dirty="0"/>
              <a:t>volatile</a:t>
            </a:r>
          </a:p>
          <a:p>
            <a:r>
              <a:rPr lang="en-US" kern="0" dirty="0"/>
              <a:t>while</a:t>
            </a:r>
          </a:p>
          <a:p>
            <a:r>
              <a:rPr lang="en-US" kern="0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963568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30D9B00-4E4E-ACBC-ABD1-99D4DA0FD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673" y="839269"/>
            <a:ext cx="4197867" cy="316801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45919A2-5126-72D3-80DF-13EE34121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880" y="247876"/>
            <a:ext cx="6304294" cy="490538"/>
          </a:xfrm>
        </p:spPr>
        <p:txBody>
          <a:bodyPr/>
          <a:lstStyle/>
          <a:p>
            <a:r>
              <a:rPr lang="en-US" sz="3200" dirty="0"/>
              <a:t>Creating a Java Source File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319A71-4EEC-7C75-B6BA-DD78AEFA1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30" y="910375"/>
            <a:ext cx="4327540" cy="490538"/>
          </a:xfrm>
        </p:spPr>
        <p:txBody>
          <a:bodyPr/>
          <a:lstStyle/>
          <a:p>
            <a:r>
              <a:rPr lang="en-US" dirty="0"/>
              <a:t>Click on “</a:t>
            </a:r>
            <a:r>
              <a:rPr lang="en-US" dirty="0" err="1"/>
              <a:t>src</a:t>
            </a:r>
            <a:r>
              <a:rPr lang="en-US" dirty="0"/>
              <a:t>” under your project to open the source code folder.</a:t>
            </a:r>
          </a:p>
          <a:p>
            <a:r>
              <a:rPr lang="en-US" dirty="0"/>
              <a:t>In this folder, type the name of your first Java source code file.</a:t>
            </a:r>
          </a:p>
          <a:p>
            <a:r>
              <a:rPr lang="en-US" dirty="0"/>
              <a:t>The name of the file must be the same as the class name in this file.</a:t>
            </a:r>
          </a:p>
          <a:p>
            <a:r>
              <a:rPr lang="en-US" dirty="0"/>
              <a:t>Suppose class will be “</a:t>
            </a:r>
            <a:r>
              <a:rPr lang="en-US" dirty="0" err="1"/>
              <a:t>HelloApp</a:t>
            </a:r>
            <a:r>
              <a:rPr lang="en-US" dirty="0"/>
              <a:t>”, then the file name should be “HelloApp.java”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78E129-9C86-BD72-6F97-21238A5D0F9F}"/>
              </a:ext>
            </a:extLst>
          </p:cNvPr>
          <p:cNvSpPr/>
          <p:nvPr/>
        </p:nvSpPr>
        <p:spPr bwMode="auto">
          <a:xfrm>
            <a:off x="5000375" y="1590676"/>
            <a:ext cx="428875" cy="198638"/>
          </a:xfrm>
          <a:prstGeom prst="ellipse">
            <a:avLst/>
          </a:prstGeom>
          <a:noFill/>
          <a:ln w="508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7FB218E-6B0B-D080-474D-A4463C3CB2C5}"/>
              </a:ext>
            </a:extLst>
          </p:cNvPr>
          <p:cNvCxnSpPr>
            <a:cxnSpLocks/>
            <a:endCxn id="10" idx="2"/>
          </p:cNvCxnSpPr>
          <p:nvPr/>
        </p:nvCxnSpPr>
        <p:spPr bwMode="auto">
          <a:xfrm>
            <a:off x="4267200" y="1489821"/>
            <a:ext cx="733175" cy="200174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miter lim="800000"/>
            <a:headEnd type="none" w="lg" len="lg"/>
            <a:tailEnd type="triangle" w="lg" len="lg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25A6FF-79D3-FDB3-4AFA-E563C20EAE91}"/>
              </a:ext>
            </a:extLst>
          </p:cNvPr>
          <p:cNvCxnSpPr>
            <a:cxnSpLocks/>
            <a:endCxn id="8" idx="3"/>
          </p:cNvCxnSpPr>
          <p:nvPr/>
        </p:nvCxnSpPr>
        <p:spPr bwMode="auto">
          <a:xfrm flipV="1">
            <a:off x="4048575" y="1898580"/>
            <a:ext cx="1246441" cy="1133334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miter lim="800000"/>
            <a:headEnd type="none" w="lg" len="lg"/>
            <a:tailEnd type="triangle" w="lg" len="lg"/>
          </a:ln>
          <a:effectLst/>
        </p:spPr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8F6F2255-4F7B-EE70-EC3B-167AB07D4E46}"/>
              </a:ext>
            </a:extLst>
          </p:cNvPr>
          <p:cNvSpPr/>
          <p:nvPr/>
        </p:nvSpPr>
        <p:spPr bwMode="auto">
          <a:xfrm>
            <a:off x="5137978" y="1729032"/>
            <a:ext cx="1072322" cy="198638"/>
          </a:xfrm>
          <a:prstGeom prst="ellipse">
            <a:avLst/>
          </a:prstGeom>
          <a:noFill/>
          <a:ln w="508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425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0078CF-0E09-0967-36B9-CF96C0DB6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082" y="1003907"/>
            <a:ext cx="4625708" cy="3091844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45919A2-5126-72D3-80DF-13EE34121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880" y="247876"/>
            <a:ext cx="6304294" cy="490538"/>
          </a:xfrm>
        </p:spPr>
        <p:txBody>
          <a:bodyPr/>
          <a:lstStyle/>
          <a:p>
            <a:r>
              <a:rPr lang="en-US" sz="3200" dirty="0"/>
              <a:t>Creating a Java Source File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319A71-4EEC-7C75-B6BA-DD78AEFA1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30" y="910375"/>
            <a:ext cx="4327540" cy="490538"/>
          </a:xfrm>
        </p:spPr>
        <p:txBody>
          <a:bodyPr/>
          <a:lstStyle/>
          <a:p>
            <a:r>
              <a:rPr lang="en-US" dirty="0"/>
              <a:t>Click on the file name “HelloApp.java” to open it.</a:t>
            </a:r>
          </a:p>
          <a:p>
            <a:r>
              <a:rPr lang="en-US" dirty="0"/>
              <a:t>The Editor automatically generates the source code for class “</a:t>
            </a:r>
            <a:r>
              <a:rPr lang="en-US" dirty="0" err="1"/>
              <a:t>HelloApp</a:t>
            </a:r>
            <a:r>
              <a:rPr lang="en-US" dirty="0"/>
              <a:t>”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78E129-9C86-BD72-6F97-21238A5D0F9F}"/>
              </a:ext>
            </a:extLst>
          </p:cNvPr>
          <p:cNvSpPr/>
          <p:nvPr/>
        </p:nvSpPr>
        <p:spPr bwMode="auto">
          <a:xfrm>
            <a:off x="4876800" y="2110590"/>
            <a:ext cx="685800" cy="265493"/>
          </a:xfrm>
          <a:prstGeom prst="ellipse">
            <a:avLst/>
          </a:prstGeom>
          <a:noFill/>
          <a:ln w="508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7FB218E-6B0B-D080-474D-A4463C3CB2C5}"/>
              </a:ext>
            </a:extLst>
          </p:cNvPr>
          <p:cNvCxnSpPr>
            <a:cxnSpLocks/>
            <a:endCxn id="10" idx="2"/>
          </p:cNvCxnSpPr>
          <p:nvPr/>
        </p:nvCxnSpPr>
        <p:spPr bwMode="auto">
          <a:xfrm>
            <a:off x="3657600" y="1494445"/>
            <a:ext cx="1219200" cy="748892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miter lim="800000"/>
            <a:headEnd type="none" w="lg" len="lg"/>
            <a:tailEnd type="triangle" w="lg" len="lg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25A6FF-79D3-FDB3-4AFA-E563C20EAE91}"/>
              </a:ext>
            </a:extLst>
          </p:cNvPr>
          <p:cNvCxnSpPr>
            <a:cxnSpLocks/>
          </p:cNvCxnSpPr>
          <p:nvPr/>
        </p:nvCxnSpPr>
        <p:spPr bwMode="auto">
          <a:xfrm>
            <a:off x="2590800" y="2376083"/>
            <a:ext cx="3291354" cy="125727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miter lim="800000"/>
            <a:headEnd type="none" w="lg" len="lg"/>
            <a:tailEnd type="triangle" w="lg" len="lg"/>
          </a:ln>
          <a:effectLst/>
        </p:spPr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8F6F2255-4F7B-EE70-EC3B-167AB07D4E46}"/>
              </a:ext>
            </a:extLst>
          </p:cNvPr>
          <p:cNvSpPr/>
          <p:nvPr/>
        </p:nvSpPr>
        <p:spPr bwMode="auto">
          <a:xfrm>
            <a:off x="5830257" y="1200150"/>
            <a:ext cx="3247365" cy="2362200"/>
          </a:xfrm>
          <a:prstGeom prst="ellipse">
            <a:avLst/>
          </a:prstGeom>
          <a:noFill/>
          <a:ln w="508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559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E5BD6-5DFC-BC9E-484F-85C96563D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750"/>
            <a:ext cx="8099422" cy="490538"/>
          </a:xfrm>
        </p:spPr>
        <p:txBody>
          <a:bodyPr/>
          <a:lstStyle/>
          <a:p>
            <a:r>
              <a:rPr lang="en-US" dirty="0"/>
              <a:t>The Generated Source Code for “Hello World”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E8FE2-0C81-8EC5-8684-63EF11E71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1123950"/>
            <a:ext cx="5638800" cy="2514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package </a:t>
            </a:r>
            <a:r>
              <a:rPr lang="en-US" dirty="0" err="1"/>
              <a:t>edu.neu.mgen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/*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* Hello world!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public class App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public static void main( String[] </a:t>
            </a:r>
            <a:r>
              <a:rPr lang="en-US" dirty="0" err="1"/>
              <a:t>args</a:t>
            </a:r>
            <a:r>
              <a:rPr lang="en-US" dirty="0"/>
              <a:t> 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 "Hello World!"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880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45919A2-5126-72D3-80DF-13EE34121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47876"/>
            <a:ext cx="6606774" cy="490538"/>
          </a:xfrm>
        </p:spPr>
        <p:txBody>
          <a:bodyPr/>
          <a:lstStyle/>
          <a:p>
            <a:r>
              <a:rPr lang="en-US" sz="3200" dirty="0"/>
              <a:t>Running “Hello World” Program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B9ABD38-18A3-0F42-A7D3-FC171399BC5F}"/>
              </a:ext>
            </a:extLst>
          </p:cNvPr>
          <p:cNvGrpSpPr/>
          <p:nvPr/>
        </p:nvGrpSpPr>
        <p:grpSpPr>
          <a:xfrm>
            <a:off x="4038600" y="945725"/>
            <a:ext cx="4829877" cy="3252049"/>
            <a:chOff x="4038600" y="945725"/>
            <a:chExt cx="4829877" cy="325204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A83FD92-1C12-7E92-745A-6D1A6BAA3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38600" y="945725"/>
              <a:ext cx="4829877" cy="3252049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278E129-9C86-BD72-6F97-21238A5D0F9F}"/>
                </a:ext>
              </a:extLst>
            </p:cNvPr>
            <p:cNvSpPr/>
            <p:nvPr/>
          </p:nvSpPr>
          <p:spPr bwMode="auto">
            <a:xfrm>
              <a:off x="8001000" y="1163995"/>
              <a:ext cx="457200" cy="265493"/>
            </a:xfrm>
            <a:prstGeom prst="ellipse">
              <a:avLst/>
            </a:prstGeom>
            <a:noFill/>
            <a:ln w="508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F6F2255-4F7B-EE70-EC3B-167AB07D4E46}"/>
                </a:ext>
              </a:extLst>
            </p:cNvPr>
            <p:cNvSpPr/>
            <p:nvPr/>
          </p:nvSpPr>
          <p:spPr bwMode="auto">
            <a:xfrm>
              <a:off x="5486400" y="3684561"/>
              <a:ext cx="914400" cy="324396"/>
            </a:xfrm>
            <a:prstGeom prst="ellipse">
              <a:avLst/>
            </a:prstGeom>
            <a:noFill/>
            <a:ln w="508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319A71-4EEC-7C75-B6BA-DD78AEFA1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30" y="910375"/>
            <a:ext cx="3687770" cy="490538"/>
          </a:xfrm>
        </p:spPr>
        <p:txBody>
          <a:bodyPr/>
          <a:lstStyle/>
          <a:p>
            <a:r>
              <a:rPr lang="en-US" dirty="0"/>
              <a:t>To run the “HelloApp.java” click on “Run” icon.</a:t>
            </a:r>
          </a:p>
          <a:p>
            <a:r>
              <a:rPr lang="en-US" dirty="0"/>
              <a:t>The IDE automatically compiles and runs the program.</a:t>
            </a:r>
          </a:p>
          <a:p>
            <a:r>
              <a:rPr lang="en-US" dirty="0"/>
              <a:t>The program output is shown in the Terminal. </a:t>
            </a:r>
          </a:p>
          <a:p>
            <a:r>
              <a:rPr lang="en-US" dirty="0"/>
              <a:t>To close the Editor (</a:t>
            </a:r>
            <a:r>
              <a:rPr lang="en-US" dirty="0" err="1"/>
              <a:t>VSCode</a:t>
            </a:r>
            <a:r>
              <a:rPr lang="en-US" dirty="0"/>
              <a:t>) just close the window.</a:t>
            </a:r>
          </a:p>
          <a:p>
            <a:r>
              <a:rPr lang="en-US" dirty="0"/>
              <a:t>Do not forget to save your source file by </a:t>
            </a:r>
            <a:r>
              <a:rPr lang="en-US"/>
              <a:t>pressing </a:t>
            </a:r>
            <a:br>
              <a:rPr lang="en-US"/>
            </a:br>
            <a:r>
              <a:rPr lang="en-US"/>
              <a:t>“</a:t>
            </a:r>
            <a:r>
              <a:rPr lang="en-US" dirty="0"/>
              <a:t>Ctr-S” on the keyboard.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7FB218E-6B0B-D080-474D-A4463C3CB2C5}"/>
              </a:ext>
            </a:extLst>
          </p:cNvPr>
          <p:cNvCxnSpPr>
            <a:cxnSpLocks/>
            <a:endCxn id="10" idx="2"/>
          </p:cNvCxnSpPr>
          <p:nvPr/>
        </p:nvCxnSpPr>
        <p:spPr bwMode="auto">
          <a:xfrm flipV="1">
            <a:off x="2956715" y="1296742"/>
            <a:ext cx="5044285" cy="125727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miter lim="800000"/>
            <a:headEnd type="none" w="lg" len="lg"/>
            <a:tailEnd type="triangle" w="lg" len="lg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25A6FF-79D3-FDB3-4AFA-E563C20EAE91}"/>
              </a:ext>
            </a:extLst>
          </p:cNvPr>
          <p:cNvCxnSpPr>
            <a:cxnSpLocks/>
          </p:cNvCxnSpPr>
          <p:nvPr/>
        </p:nvCxnSpPr>
        <p:spPr bwMode="auto">
          <a:xfrm>
            <a:off x="3334110" y="2937642"/>
            <a:ext cx="2380890" cy="725363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miter lim="800000"/>
            <a:headEnd type="none" w="lg" len="lg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116863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AC1E5B-0BA6-01CC-1FE5-0232DD51DD0A}"/>
              </a:ext>
            </a:extLst>
          </p:cNvPr>
          <p:cNvSpPr txBox="1"/>
          <p:nvPr/>
        </p:nvSpPr>
        <p:spPr>
          <a:xfrm rot="20891098">
            <a:off x="789405" y="1504732"/>
            <a:ext cx="7565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33399"/>
                </a:solidFill>
              </a:rPr>
              <a:t>Congratulation!</a:t>
            </a:r>
          </a:p>
          <a:p>
            <a:r>
              <a:rPr lang="en-US" sz="3600" dirty="0">
                <a:solidFill>
                  <a:srgbClr val="333399"/>
                </a:solidFill>
              </a:rPr>
              <a:t>Your First Java Project is Developed.</a:t>
            </a:r>
          </a:p>
        </p:txBody>
      </p:sp>
    </p:spTree>
    <p:extLst>
      <p:ext uri="{BB962C8B-B14F-4D97-AF65-F5344CB8AC3E}">
        <p14:creationId xmlns:p14="http://schemas.microsoft.com/office/powerpoint/2010/main" val="1019137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AC1E5B-0BA6-01CC-1FE5-0232DD51DD0A}"/>
              </a:ext>
            </a:extLst>
          </p:cNvPr>
          <p:cNvSpPr txBox="1"/>
          <p:nvPr/>
        </p:nvSpPr>
        <p:spPr>
          <a:xfrm rot="20891098">
            <a:off x="1597450" y="1706970"/>
            <a:ext cx="6506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33399"/>
                </a:solidFill>
              </a:rPr>
              <a:t>Debugging your Program</a:t>
            </a:r>
          </a:p>
        </p:txBody>
      </p:sp>
    </p:spTree>
    <p:extLst>
      <p:ext uri="{BB962C8B-B14F-4D97-AF65-F5344CB8AC3E}">
        <p14:creationId xmlns:p14="http://schemas.microsoft.com/office/powerpoint/2010/main" val="2089543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59DAA-63C7-B4D6-E53C-4ED589E37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85750"/>
            <a:ext cx="6516682" cy="490538"/>
          </a:xfrm>
        </p:spPr>
        <p:txBody>
          <a:bodyPr/>
          <a:lstStyle/>
          <a:p>
            <a:r>
              <a:rPr lang="en-US" dirty="0"/>
              <a:t>Running or Debugging Your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FA5D4-E5B3-D7AD-F323-948B99121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921934"/>
            <a:ext cx="3140922" cy="43232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To run or debug your program use anyone of three options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03A9EF-0257-3420-3397-89D90BEE4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874" y="741025"/>
            <a:ext cx="4039213" cy="28640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C6CE9A-F2B1-2695-A34F-A611A52888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258" t="10351" r="15080" b="25048"/>
          <a:stretch/>
        </p:blipFill>
        <p:spPr bwMode="auto">
          <a:xfrm>
            <a:off x="399602" y="1907684"/>
            <a:ext cx="4198156" cy="29717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AA22F4C-F558-C872-D025-6879AA1A820A}"/>
              </a:ext>
            </a:extLst>
          </p:cNvPr>
          <p:cNvCxnSpPr>
            <a:cxnSpLocks/>
          </p:cNvCxnSpPr>
          <p:nvPr/>
        </p:nvCxnSpPr>
        <p:spPr bwMode="auto">
          <a:xfrm flipH="1">
            <a:off x="516561" y="1290072"/>
            <a:ext cx="2508129" cy="1719166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miter lim="800000"/>
            <a:headEnd type="none" w="lg" len="lg"/>
            <a:tailEnd type="triangle" w="lg" len="lg"/>
          </a:ln>
          <a:effectLst/>
        </p:spPr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00652333-7DCA-3FA6-0D67-C7BF58F05C56}"/>
              </a:ext>
            </a:extLst>
          </p:cNvPr>
          <p:cNvSpPr/>
          <p:nvPr/>
        </p:nvSpPr>
        <p:spPr bwMode="auto">
          <a:xfrm>
            <a:off x="297228" y="2891061"/>
            <a:ext cx="1503300" cy="290289"/>
          </a:xfrm>
          <a:prstGeom prst="ellipse">
            <a:avLst/>
          </a:prstGeom>
          <a:noFill/>
          <a:ln w="508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06307C-E7AA-FD81-84B6-4EEE10AD5CB7}"/>
              </a:ext>
            </a:extLst>
          </p:cNvPr>
          <p:cNvCxnSpPr>
            <a:cxnSpLocks/>
          </p:cNvCxnSpPr>
          <p:nvPr/>
        </p:nvCxnSpPr>
        <p:spPr bwMode="auto">
          <a:xfrm flipV="1">
            <a:off x="3100630" y="1044631"/>
            <a:ext cx="5433770" cy="186932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miter lim="800000"/>
            <a:headEnd type="none" w="lg" len="lg"/>
            <a:tailEnd type="triangle" w="lg" len="lg"/>
          </a:ln>
          <a:effectLst/>
        </p:spPr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2515C94-23FD-79C3-2A10-7AC45AA469FD}"/>
              </a:ext>
            </a:extLst>
          </p:cNvPr>
          <p:cNvSpPr/>
          <p:nvPr/>
        </p:nvSpPr>
        <p:spPr bwMode="auto">
          <a:xfrm>
            <a:off x="7732462" y="872441"/>
            <a:ext cx="1267710" cy="793956"/>
          </a:xfrm>
          <a:prstGeom prst="ellipse">
            <a:avLst/>
          </a:prstGeom>
          <a:noFill/>
          <a:ln w="508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4FDE0B9-08A2-61C6-27A0-30EE16CB197A}"/>
              </a:ext>
            </a:extLst>
          </p:cNvPr>
          <p:cNvSpPr/>
          <p:nvPr/>
        </p:nvSpPr>
        <p:spPr bwMode="auto">
          <a:xfrm>
            <a:off x="3046440" y="1193802"/>
            <a:ext cx="108381" cy="112787"/>
          </a:xfrm>
          <a:prstGeom prst="ellipse">
            <a:avLst/>
          </a:prstGeom>
          <a:solidFill>
            <a:srgbClr val="FF0000"/>
          </a:solidFill>
          <a:ln w="508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613719F-5A06-14F7-D918-BB0AFB0F0A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12"/>
          <a:stretch/>
        </p:blipFill>
        <p:spPr>
          <a:xfrm>
            <a:off x="3462603" y="1482216"/>
            <a:ext cx="4081197" cy="286402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DD659B3-C327-7489-02F2-E52336BA306C}"/>
              </a:ext>
            </a:extLst>
          </p:cNvPr>
          <p:cNvCxnSpPr>
            <a:cxnSpLocks/>
            <a:stCxn id="28" idx="3"/>
            <a:endCxn id="26" idx="1"/>
          </p:cNvCxnSpPr>
          <p:nvPr/>
        </p:nvCxnSpPr>
        <p:spPr bwMode="auto">
          <a:xfrm flipH="1">
            <a:off x="3558475" y="1705161"/>
            <a:ext cx="52370" cy="642526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miter lim="800000"/>
            <a:headEnd type="none" w="lg" len="lg"/>
            <a:tailEnd type="triangle" w="lg" len="lg"/>
          </a:ln>
          <a:effectLst/>
        </p:spPr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3A2D307A-110B-6B97-34D6-69859C3CC8DF}"/>
              </a:ext>
            </a:extLst>
          </p:cNvPr>
          <p:cNvSpPr/>
          <p:nvPr/>
        </p:nvSpPr>
        <p:spPr bwMode="auto">
          <a:xfrm>
            <a:off x="3434252" y="2306589"/>
            <a:ext cx="848249" cy="280633"/>
          </a:xfrm>
          <a:prstGeom prst="ellipse">
            <a:avLst/>
          </a:prstGeom>
          <a:noFill/>
          <a:ln w="508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CDE0482-A06C-A45F-C1B9-ACBCC56AAC71}"/>
              </a:ext>
            </a:extLst>
          </p:cNvPr>
          <p:cNvCxnSpPr>
            <a:cxnSpLocks/>
            <a:stCxn id="22" idx="5"/>
            <a:endCxn id="28" idx="2"/>
          </p:cNvCxnSpPr>
          <p:nvPr/>
        </p:nvCxnSpPr>
        <p:spPr bwMode="auto">
          <a:xfrm>
            <a:off x="3138949" y="1290072"/>
            <a:ext cx="411190" cy="27627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miter lim="800000"/>
            <a:headEnd type="none" w="lg" len="lg"/>
            <a:tailEnd type="triangle" w="lg" len="lg"/>
          </a:ln>
          <a:effectLst/>
        </p:spPr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04AC039-5147-272D-66A6-84FA306D5FC5}"/>
              </a:ext>
            </a:extLst>
          </p:cNvPr>
          <p:cNvSpPr/>
          <p:nvPr/>
        </p:nvSpPr>
        <p:spPr bwMode="auto">
          <a:xfrm>
            <a:off x="3550139" y="1370025"/>
            <a:ext cx="414528" cy="392636"/>
          </a:xfrm>
          <a:prstGeom prst="ellipse">
            <a:avLst/>
          </a:prstGeom>
          <a:noFill/>
          <a:ln w="508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F3F190E-F0A3-CAC9-D356-F1B164050103}"/>
              </a:ext>
            </a:extLst>
          </p:cNvPr>
          <p:cNvCxnSpPr>
            <a:cxnSpLocks/>
            <a:stCxn id="26" idx="6"/>
          </p:cNvCxnSpPr>
          <p:nvPr/>
        </p:nvCxnSpPr>
        <p:spPr bwMode="auto">
          <a:xfrm flipV="1">
            <a:off x="4282501" y="2080986"/>
            <a:ext cx="384666" cy="36592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miter lim="800000"/>
            <a:headEnd type="none" w="lg" len="lg"/>
            <a:tailEnd type="triangle" w="lg" len="lg"/>
          </a:ln>
          <a:effectLst/>
        </p:spPr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42EB09B7-7A1F-627B-834F-80D7D6F3C09C}"/>
              </a:ext>
            </a:extLst>
          </p:cNvPr>
          <p:cNvSpPr/>
          <p:nvPr/>
        </p:nvSpPr>
        <p:spPr bwMode="auto">
          <a:xfrm>
            <a:off x="4533668" y="1661247"/>
            <a:ext cx="1867132" cy="516427"/>
          </a:xfrm>
          <a:prstGeom prst="ellipse">
            <a:avLst/>
          </a:prstGeom>
          <a:noFill/>
          <a:ln w="508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2186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59DAA-63C7-B4D6-E53C-4ED589E37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285750"/>
            <a:ext cx="6059482" cy="490538"/>
          </a:xfrm>
        </p:spPr>
        <p:txBody>
          <a:bodyPr/>
          <a:lstStyle/>
          <a:p>
            <a:r>
              <a:rPr lang="en-US" dirty="0"/>
              <a:t>Debugging Your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FA5D4-E5B3-D7AD-F323-948B99121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71550"/>
            <a:ext cx="3505200" cy="205739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Suppose your forgot to put “;” after the print statement in the program.</a:t>
            </a:r>
          </a:p>
          <a:p>
            <a:pPr>
              <a:spcBef>
                <a:spcPts val="0"/>
              </a:spcBef>
            </a:pPr>
            <a:r>
              <a:rPr lang="en-US" dirty="0"/>
              <a:t>The line with a wrong syntax is highlighted by the red-orange lines in the editor.</a:t>
            </a:r>
          </a:p>
          <a:p>
            <a:pPr>
              <a:spcBef>
                <a:spcPts val="0"/>
              </a:spcBef>
            </a:pPr>
            <a:r>
              <a:rPr lang="en-US" dirty="0"/>
              <a:t>Place the cursor over the selected line </a:t>
            </a:r>
          </a:p>
          <a:p>
            <a:pPr>
              <a:spcBef>
                <a:spcPts val="0"/>
              </a:spcBef>
            </a:pPr>
            <a:r>
              <a:rPr lang="en-US" dirty="0"/>
              <a:t>and the syntax correction hint pops up.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C25410-34AF-E9CD-DFBC-8ACDF92606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3765646" y="971551"/>
            <a:ext cx="5000598" cy="356235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C9B8BB1-482D-A432-3B54-5298946DC636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3352800" y="2495550"/>
            <a:ext cx="1905000" cy="52782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miter lim="800000"/>
            <a:headEnd type="none" w="lg" len="lg"/>
            <a:tailEnd type="triangle" w="lg" len="lg"/>
          </a:ln>
          <a:effectLst/>
        </p:spPr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6364E94B-D015-EA1A-8B78-406B65BA1E26}"/>
              </a:ext>
            </a:extLst>
          </p:cNvPr>
          <p:cNvSpPr/>
          <p:nvPr/>
        </p:nvSpPr>
        <p:spPr bwMode="auto">
          <a:xfrm>
            <a:off x="5257800" y="2343151"/>
            <a:ext cx="3200400" cy="410362"/>
          </a:xfrm>
          <a:prstGeom prst="ellipse">
            <a:avLst/>
          </a:prstGeom>
          <a:noFill/>
          <a:ln w="508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9367C7-6756-B013-FF7F-44D9DC062D6E}"/>
              </a:ext>
            </a:extLst>
          </p:cNvPr>
          <p:cNvCxnSpPr>
            <a:cxnSpLocks/>
          </p:cNvCxnSpPr>
          <p:nvPr/>
        </p:nvCxnSpPr>
        <p:spPr bwMode="auto">
          <a:xfrm flipV="1">
            <a:off x="3419534" y="2128739"/>
            <a:ext cx="1708043" cy="1871366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miter lim="800000"/>
            <a:headEnd type="none" w="lg" len="lg"/>
            <a:tailEnd type="triangle" w="lg" len="lg"/>
          </a:ln>
          <a:effectLst/>
        </p:spPr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85EA8EC-2AF3-33D8-AD55-A381B255E0F7}"/>
              </a:ext>
            </a:extLst>
          </p:cNvPr>
          <p:cNvSpPr/>
          <p:nvPr/>
        </p:nvSpPr>
        <p:spPr bwMode="auto">
          <a:xfrm>
            <a:off x="5105400" y="1942707"/>
            <a:ext cx="2362200" cy="410362"/>
          </a:xfrm>
          <a:prstGeom prst="ellipse">
            <a:avLst/>
          </a:prstGeom>
          <a:noFill/>
          <a:ln w="508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26936ED-25A6-B0BE-3A14-095A299985AB}"/>
              </a:ext>
            </a:extLst>
          </p:cNvPr>
          <p:cNvCxnSpPr>
            <a:cxnSpLocks/>
          </p:cNvCxnSpPr>
          <p:nvPr/>
        </p:nvCxnSpPr>
        <p:spPr bwMode="auto">
          <a:xfrm flipV="1">
            <a:off x="2190734" y="2752726"/>
            <a:ext cx="3813244" cy="85219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miter lim="800000"/>
            <a:headEnd type="none" w="lg" len="lg"/>
            <a:tailEnd type="triangle" w="lg" len="lg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3E80C8B-7433-78C3-C03F-D8BC5E03EA8D}"/>
              </a:ext>
            </a:extLst>
          </p:cNvPr>
          <p:cNvCxnSpPr>
            <a:cxnSpLocks/>
          </p:cNvCxnSpPr>
          <p:nvPr/>
        </p:nvCxnSpPr>
        <p:spPr bwMode="auto">
          <a:xfrm>
            <a:off x="7965137" y="829070"/>
            <a:ext cx="22605" cy="1719262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miter lim="800000"/>
            <a:headEnd type="none" w="lg" len="lg"/>
            <a:tailEnd type="triangle" w="lg" len="lg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5172F55-4454-A050-C966-49F79C10E4E1}"/>
              </a:ext>
            </a:extLst>
          </p:cNvPr>
          <p:cNvSpPr txBox="1"/>
          <p:nvPr/>
        </p:nvSpPr>
        <p:spPr>
          <a:xfrm>
            <a:off x="6387542" y="186727"/>
            <a:ext cx="2070658" cy="6423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Semicolon “;” sign is missing here</a:t>
            </a:r>
          </a:p>
        </p:txBody>
      </p:sp>
    </p:spTree>
    <p:extLst>
      <p:ext uri="{BB962C8B-B14F-4D97-AF65-F5344CB8AC3E}">
        <p14:creationId xmlns:p14="http://schemas.microsoft.com/office/powerpoint/2010/main" val="26302434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A99A2-89A7-5239-D05B-2B7B53327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85750"/>
            <a:ext cx="6135682" cy="490538"/>
          </a:xfrm>
        </p:spPr>
        <p:txBody>
          <a:bodyPr/>
          <a:lstStyle/>
          <a:p>
            <a:r>
              <a:rPr lang="en-US" dirty="0"/>
              <a:t>Debug</a:t>
            </a:r>
            <a:r>
              <a:rPr lang="ru-RU" dirty="0"/>
              <a:t> </a:t>
            </a:r>
            <a:r>
              <a:rPr lang="en-US" dirty="0"/>
              <a:t>Breakpoints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577A4-058B-77EA-8A0E-4B73149A3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125" y="1007192"/>
            <a:ext cx="3759996" cy="1092429"/>
          </a:xfrm>
        </p:spPr>
        <p:txBody>
          <a:bodyPr/>
          <a:lstStyle/>
          <a:p>
            <a:r>
              <a:rPr lang="en-US" dirty="0"/>
              <a:t>You can set up a breakpoint in the debug process.</a:t>
            </a:r>
          </a:p>
          <a:p>
            <a:r>
              <a:rPr lang="en-US" dirty="0"/>
              <a:t>Place a cursor in the beginning of the desired code line and click. </a:t>
            </a:r>
          </a:p>
          <a:p>
            <a:r>
              <a:rPr lang="en-US" dirty="0"/>
              <a:t>The Red dot indicates that the breakpoint is set. </a:t>
            </a:r>
          </a:p>
          <a:p>
            <a:r>
              <a:rPr lang="en-US" dirty="0"/>
              <a:t>You can set many breakpoints.</a:t>
            </a:r>
          </a:p>
          <a:p>
            <a:r>
              <a:rPr lang="en-US" dirty="0"/>
              <a:t>You can remove a breakpoint to click on it one more time.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584C78-5D6D-95B4-419D-E48B01051C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93"/>
          <a:stretch/>
        </p:blipFill>
        <p:spPr>
          <a:xfrm>
            <a:off x="4038600" y="1098321"/>
            <a:ext cx="4902996" cy="340995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AB9446A-035E-9F45-687F-7B8048651EF5}"/>
              </a:ext>
            </a:extLst>
          </p:cNvPr>
          <p:cNvCxnSpPr>
            <a:cxnSpLocks/>
          </p:cNvCxnSpPr>
          <p:nvPr/>
        </p:nvCxnSpPr>
        <p:spPr bwMode="auto">
          <a:xfrm>
            <a:off x="2953966" y="2464079"/>
            <a:ext cx="2303834" cy="84253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miter lim="800000"/>
            <a:headEnd type="none" w="lg" len="lg"/>
            <a:tailEnd type="triangle" w="lg" len="lg"/>
          </a:ln>
          <a:effectLst/>
        </p:spPr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D1B445B-99A1-7E43-36D0-6940F3968932}"/>
              </a:ext>
            </a:extLst>
          </p:cNvPr>
          <p:cNvSpPr/>
          <p:nvPr/>
        </p:nvSpPr>
        <p:spPr bwMode="auto">
          <a:xfrm>
            <a:off x="5334000" y="2343151"/>
            <a:ext cx="381000" cy="410362"/>
          </a:xfrm>
          <a:prstGeom prst="ellipse">
            <a:avLst/>
          </a:prstGeom>
          <a:noFill/>
          <a:ln w="508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004DB0-501B-28A1-964D-ECD46A701182}"/>
              </a:ext>
            </a:extLst>
          </p:cNvPr>
          <p:cNvCxnSpPr>
            <a:cxnSpLocks/>
          </p:cNvCxnSpPr>
          <p:nvPr/>
        </p:nvCxnSpPr>
        <p:spPr bwMode="auto">
          <a:xfrm flipV="1">
            <a:off x="3200400" y="2608424"/>
            <a:ext cx="2306266" cy="429536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miter lim="800000"/>
            <a:headEnd type="none" w="lg" len="lg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3220475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AC1E5B-0BA6-01CC-1FE5-0232DD51DD0A}"/>
              </a:ext>
            </a:extLst>
          </p:cNvPr>
          <p:cNvSpPr txBox="1"/>
          <p:nvPr/>
        </p:nvSpPr>
        <p:spPr>
          <a:xfrm rot="20891098">
            <a:off x="1597450" y="1706970"/>
            <a:ext cx="6506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33399"/>
                </a:solidFill>
              </a:rPr>
              <a:t>Distributing Your Project</a:t>
            </a:r>
          </a:p>
        </p:txBody>
      </p:sp>
    </p:spTree>
    <p:extLst>
      <p:ext uri="{BB962C8B-B14F-4D97-AF65-F5344CB8AC3E}">
        <p14:creationId xmlns:p14="http://schemas.microsoft.com/office/powerpoint/2010/main" val="272648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AC1E5B-0BA6-01CC-1FE5-0232DD51DD0A}"/>
              </a:ext>
            </a:extLst>
          </p:cNvPr>
          <p:cNvSpPr txBox="1"/>
          <p:nvPr/>
        </p:nvSpPr>
        <p:spPr>
          <a:xfrm rot="20891098">
            <a:off x="2369161" y="2025341"/>
            <a:ext cx="4405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33399"/>
                </a:solidFill>
              </a:rPr>
              <a:t>Classes and Objects</a:t>
            </a:r>
          </a:p>
        </p:txBody>
      </p:sp>
    </p:spTree>
    <p:extLst>
      <p:ext uri="{BB962C8B-B14F-4D97-AF65-F5344CB8AC3E}">
        <p14:creationId xmlns:p14="http://schemas.microsoft.com/office/powerpoint/2010/main" val="24137653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151DF-CE69-923D-F54B-CEB51FC0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Distributing your Java Program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55B6F-BF53-C9C1-A52B-AC7DC526E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88" y="971550"/>
            <a:ext cx="8251823" cy="3456385"/>
          </a:xfrm>
        </p:spPr>
        <p:txBody>
          <a:bodyPr/>
          <a:lstStyle/>
          <a:p>
            <a:r>
              <a:rPr lang="en-US" dirty="0"/>
              <a:t>Once your Java program is developed, compiled, tested, and ready, it I time to publish or distribute it.</a:t>
            </a:r>
          </a:p>
          <a:p>
            <a:r>
              <a:rPr lang="en-US" dirty="0"/>
              <a:t>You  first need to save the file  into </a:t>
            </a:r>
            <a:r>
              <a:rPr lang="en-US" b="1" i="1" dirty="0"/>
              <a:t>Java Archive </a:t>
            </a:r>
            <a:r>
              <a:rPr lang="en-US" dirty="0"/>
              <a:t>(JAR) file and sign it.</a:t>
            </a:r>
          </a:p>
          <a:p>
            <a:r>
              <a:rPr lang="en-US" dirty="0"/>
              <a:t>When your compile something into JAR, you are compressing it so that it occupies less space possible your computer’s memory.</a:t>
            </a:r>
          </a:p>
          <a:p>
            <a:r>
              <a:rPr lang="en-US" dirty="0"/>
              <a:t>If you use the Java Web Start applications, you will need to use the </a:t>
            </a:r>
            <a:r>
              <a:rPr lang="en-US" b="1" i="1" dirty="0"/>
              <a:t>Java Network Launch Protocol </a:t>
            </a:r>
            <a:r>
              <a:rPr lang="en-US" dirty="0"/>
              <a:t>(JNLP), a file you will need to deploy the program.</a:t>
            </a:r>
          </a:p>
          <a:p>
            <a:r>
              <a:rPr lang="en-US" dirty="0"/>
              <a:t>You can run the program whether you are using an IDE or not. This  will depend on the user preferences and the method you have chosen to write the 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3802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151DF-CE69-923D-F54B-CEB51FC0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Distributing your Java Program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55B6F-BF53-C9C1-A52B-AC7DC526E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47750"/>
            <a:ext cx="8382000" cy="3380185"/>
          </a:xfrm>
        </p:spPr>
        <p:txBody>
          <a:bodyPr/>
          <a:lstStyle/>
          <a:p>
            <a:r>
              <a:rPr lang="en-US" dirty="0"/>
              <a:t>Once you have a JNLP file, you can run your code from a web browser.</a:t>
            </a:r>
          </a:p>
          <a:p>
            <a:r>
              <a:rPr lang="en-US" dirty="0"/>
              <a:t>All you need is type a typical HTML reference in the browser address field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&lt;a </a:t>
            </a:r>
            <a:r>
              <a:rPr lang="en-US" dirty="0" err="1"/>
              <a:t>href</a:t>
            </a:r>
            <a:r>
              <a:rPr lang="en-US" dirty="0"/>
              <a:t>=“/</a:t>
            </a:r>
            <a:r>
              <a:rPr lang="en-US" dirty="0" err="1"/>
              <a:t>a_full_path_to_the_program.jnlp</a:t>
            </a:r>
            <a:r>
              <a:rPr lang="en-US" dirty="0"/>
              <a:t>”&gt;Launch Application&lt;/a&gt;</a:t>
            </a:r>
          </a:p>
          <a:p>
            <a:endParaRPr lang="en-US" dirty="0"/>
          </a:p>
          <a:p>
            <a:r>
              <a:rPr lang="en-US" dirty="0"/>
              <a:t>Another option for deploying your program is to run it through the computer cache or the desktop.</a:t>
            </a:r>
          </a:p>
        </p:txBody>
      </p:sp>
    </p:spTree>
    <p:extLst>
      <p:ext uri="{BB962C8B-B14F-4D97-AF65-F5344CB8AC3E}">
        <p14:creationId xmlns:p14="http://schemas.microsoft.com/office/powerpoint/2010/main" val="1207216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AC1E5B-0BA6-01CC-1FE5-0232DD51DD0A}"/>
              </a:ext>
            </a:extLst>
          </p:cNvPr>
          <p:cNvSpPr txBox="1"/>
          <p:nvPr/>
        </p:nvSpPr>
        <p:spPr>
          <a:xfrm rot="20891098">
            <a:off x="1902250" y="1783171"/>
            <a:ext cx="6506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33399"/>
                </a:solidFill>
              </a:rPr>
              <a:t>Java Naming Convention</a:t>
            </a:r>
          </a:p>
        </p:txBody>
      </p:sp>
    </p:spTree>
    <p:extLst>
      <p:ext uri="{BB962C8B-B14F-4D97-AF65-F5344CB8AC3E}">
        <p14:creationId xmlns:p14="http://schemas.microsoft.com/office/powerpoint/2010/main" val="38560274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5B004-B10C-C0E9-AAB3-3AEA932E5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Naming Convention (1/2)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87DAEE0-4515-A644-551E-4F2FBDB387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9193002"/>
              </p:ext>
            </p:extLst>
          </p:nvPr>
        </p:nvGraphicFramePr>
        <p:xfrm>
          <a:off x="337344" y="1048402"/>
          <a:ext cx="8469312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550">
                  <a:extLst>
                    <a:ext uri="{9D8B030D-6E8A-4147-A177-3AD203B41FA5}">
                      <a16:colId xmlns:a16="http://schemas.microsoft.com/office/drawing/2014/main" val="3290886598"/>
                    </a:ext>
                  </a:extLst>
                </a:gridCol>
                <a:gridCol w="4527550">
                  <a:extLst>
                    <a:ext uri="{9D8B030D-6E8A-4147-A177-3AD203B41FA5}">
                      <a16:colId xmlns:a16="http://schemas.microsoft.com/office/drawing/2014/main" val="2603668173"/>
                    </a:ext>
                  </a:extLst>
                </a:gridCol>
                <a:gridCol w="2081212">
                  <a:extLst>
                    <a:ext uri="{9D8B030D-6E8A-4147-A177-3AD203B41FA5}">
                      <a16:colId xmlns:a16="http://schemas.microsoft.com/office/drawing/2014/main" val="3446884447"/>
                    </a:ext>
                  </a:extLst>
                </a:gridCol>
              </a:tblGrid>
              <a:tr h="3337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Identifier 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Rules for Naming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Examples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3175176"/>
                  </a:ext>
                </a:extLst>
              </a:tr>
              <a:tr h="99377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Class names should be nouns, in mixed case with the first letter of each internal word capitalized. Try to keep your class names simple and descriptive. Use whole words-avoid acronyms and abbreviations (unless the abbreviation is much more widely used than the long form, such as URL or HTML).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class Raster; 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class </a:t>
                      </a:r>
                      <a:r>
                        <a:rPr lang="en-US" sz="1600" dirty="0" err="1"/>
                        <a:t>ImageSprite</a:t>
                      </a:r>
                      <a:r>
                        <a:rPr lang="en-US" sz="1600" dirty="0"/>
                        <a:t>;</a:t>
                      </a: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Class HelloWorld;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520207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Interfaces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Interface names should be capitalized like class names.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interface </a:t>
                      </a:r>
                      <a:r>
                        <a:rPr lang="en-US" sz="1600" dirty="0" err="1"/>
                        <a:t>RasterDelegate</a:t>
                      </a:r>
                      <a:r>
                        <a:rPr lang="en-US" sz="1600" dirty="0"/>
                        <a:t>; 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interface Storing;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67230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Methods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Methods should be verbs, in mixed case with the first letter lowercase, with the first letter of each internal word capitalized.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run(); </a:t>
                      </a:r>
                      <a:br>
                        <a:rPr lang="en-US" sz="1600" dirty="0"/>
                      </a:br>
                      <a:r>
                        <a:rPr lang="en-US" sz="1600" dirty="0" err="1"/>
                        <a:t>runFast</a:t>
                      </a:r>
                      <a:r>
                        <a:rPr lang="en-US" sz="1600" dirty="0"/>
                        <a:t>(); </a:t>
                      </a:r>
                      <a:br>
                        <a:rPr lang="en-US" sz="1600" dirty="0"/>
                      </a:br>
                      <a:r>
                        <a:rPr lang="en-US" sz="1600" dirty="0" err="1"/>
                        <a:t>getBackground</a:t>
                      </a:r>
                      <a:r>
                        <a:rPr lang="en-US" sz="1600" dirty="0"/>
                        <a:t>();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2879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2691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5B004-B10C-C0E9-AAB3-3AEA932E5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85750"/>
            <a:ext cx="6211882" cy="490538"/>
          </a:xfrm>
        </p:spPr>
        <p:txBody>
          <a:bodyPr/>
          <a:lstStyle/>
          <a:p>
            <a:r>
              <a:rPr lang="en-US" dirty="0"/>
              <a:t>Java Naming Convention (2/2)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87DAEE0-4515-A644-551E-4F2FBDB387B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58585223"/>
              </p:ext>
            </p:extLst>
          </p:nvPr>
        </p:nvGraphicFramePr>
        <p:xfrm>
          <a:off x="206542" y="849630"/>
          <a:ext cx="8801100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089">
                  <a:extLst>
                    <a:ext uri="{9D8B030D-6E8A-4147-A177-3AD203B41FA5}">
                      <a16:colId xmlns:a16="http://schemas.microsoft.com/office/drawing/2014/main" val="3290886598"/>
                    </a:ext>
                  </a:extLst>
                </a:gridCol>
                <a:gridCol w="4271211">
                  <a:extLst>
                    <a:ext uri="{9D8B030D-6E8A-4147-A177-3AD203B41FA5}">
                      <a16:colId xmlns:a16="http://schemas.microsoft.com/office/drawing/2014/main" val="2603668173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3446884447"/>
                    </a:ext>
                  </a:extLst>
                </a:gridCol>
              </a:tblGrid>
              <a:tr h="3337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Identifier 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Rules for Naming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Examples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3175176"/>
                  </a:ext>
                </a:extLst>
              </a:tr>
              <a:tr h="99377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Except for variables, all instance, class, and class constants are in mixed case with a lowercase first letter. Internal words start with capital letters. Variable names should not start with underscore _ or dollar sign $ characters, even though both are allowed.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int            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char           c;</a:t>
                      </a: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float          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myWidth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520207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Constants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The names of variables declared class constants and of ANSI constants should be all uppercase with words separated by underscores ("_"). (ANSI constants should be avoided, for ease of debugging.)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static final int MIN_WIDTH = 4;</a:t>
                      </a: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static final int MAX_WIDTH = 999;</a:t>
                      </a: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static final int GET_THE_CPU = 1;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672308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E3CC3-23DC-9ACB-EBBF-B53ED8CD7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8148" y="4293870"/>
            <a:ext cx="8599310" cy="541262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More detailed naming convention for Java is available on https://www.oracle.com/java/technologies/javase/codeconventions-namingconventions.html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8938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AC1E5B-0BA6-01CC-1FE5-0232DD51DD0A}"/>
              </a:ext>
            </a:extLst>
          </p:cNvPr>
          <p:cNvSpPr txBox="1"/>
          <p:nvPr/>
        </p:nvSpPr>
        <p:spPr>
          <a:xfrm rot="20891098">
            <a:off x="1597450" y="1706970"/>
            <a:ext cx="6506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33399"/>
                </a:solidFill>
              </a:rPr>
              <a:t>Using Comments in Java</a:t>
            </a:r>
          </a:p>
        </p:txBody>
      </p:sp>
    </p:spTree>
    <p:extLst>
      <p:ext uri="{BB962C8B-B14F-4D97-AF65-F5344CB8AC3E}">
        <p14:creationId xmlns:p14="http://schemas.microsoft.com/office/powerpoint/2010/main" val="22890131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F8EF2-F875-FEAD-9957-EDD27DB91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85750"/>
            <a:ext cx="6288082" cy="490538"/>
          </a:xfrm>
        </p:spPr>
        <p:txBody>
          <a:bodyPr/>
          <a:lstStyle/>
          <a:p>
            <a:r>
              <a:rPr lang="en-US" dirty="0"/>
              <a:t>What are Comments?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4A9E2-382A-8923-93AE-F1178F20A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Comments are the lines of source code which are ignored by the complier.</a:t>
            </a:r>
          </a:p>
          <a:p>
            <a:r>
              <a:rPr lang="en-US" dirty="0"/>
              <a:t>Comments are used to leave some notes or documentation in the source code.</a:t>
            </a:r>
          </a:p>
          <a:p>
            <a:r>
              <a:rPr lang="en-US" dirty="0"/>
              <a:t>Comments help clarify the algorithms and semantics of the source code.</a:t>
            </a:r>
          </a:p>
          <a:p>
            <a:r>
              <a:rPr lang="en-US" dirty="0"/>
              <a:t>Comments help other developers and yourself understand complex source code and algorithms.</a:t>
            </a:r>
          </a:p>
          <a:p>
            <a:r>
              <a:rPr lang="en-US" dirty="0"/>
              <a:t>Making comments in the source code is a very good manner. It saves your time in the program expansion, upgrades, debugging, future development, and sharing.</a:t>
            </a:r>
          </a:p>
        </p:txBody>
      </p:sp>
    </p:spTree>
    <p:extLst>
      <p:ext uri="{BB962C8B-B14F-4D97-AF65-F5344CB8AC3E}">
        <p14:creationId xmlns:p14="http://schemas.microsoft.com/office/powerpoint/2010/main" val="39826936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80E4-2426-9CB9-D101-0E238E5B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Comments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522BB-FF20-BD35-17A7-71DBBC95B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352550"/>
            <a:ext cx="7126282" cy="2971800"/>
          </a:xfrm>
        </p:spPr>
        <p:txBody>
          <a:bodyPr/>
          <a:lstStyle/>
          <a:p>
            <a:r>
              <a:rPr lang="en-US" dirty="0"/>
              <a:t>To understand writing comments in Java, you first need to understand that there are three types of comments:</a:t>
            </a:r>
          </a:p>
          <a:p>
            <a:pPr lvl="1"/>
            <a:r>
              <a:rPr lang="en-US" dirty="0"/>
              <a:t>Single-line comments</a:t>
            </a:r>
          </a:p>
          <a:p>
            <a:pPr lvl="1"/>
            <a:r>
              <a:rPr lang="en-US" dirty="0"/>
              <a:t>Multi-line comments</a:t>
            </a:r>
          </a:p>
          <a:p>
            <a:pPr lvl="1"/>
            <a:r>
              <a:rPr lang="en-US" dirty="0"/>
              <a:t>Documentation comments</a:t>
            </a:r>
          </a:p>
          <a:p>
            <a:endParaRPr lang="en-US" dirty="0"/>
          </a:p>
          <a:p>
            <a:r>
              <a:rPr lang="en-US" dirty="0"/>
              <a:t>Each of these will serve a different [</a:t>
            </a:r>
            <a:r>
              <a:rPr lang="en-US" dirty="0" err="1"/>
              <a:t>urpose</a:t>
            </a:r>
            <a:r>
              <a:rPr lang="en-US" dirty="0"/>
              <a:t> and have a different methodology to apply.</a:t>
            </a:r>
          </a:p>
        </p:txBody>
      </p:sp>
    </p:spTree>
    <p:extLst>
      <p:ext uri="{BB962C8B-B14F-4D97-AF65-F5344CB8AC3E}">
        <p14:creationId xmlns:p14="http://schemas.microsoft.com/office/powerpoint/2010/main" val="35424835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CC3AB-34A2-A18F-0643-BBC4801F5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85750"/>
            <a:ext cx="6288082" cy="490538"/>
          </a:xfrm>
        </p:spPr>
        <p:txBody>
          <a:bodyPr/>
          <a:lstStyle/>
          <a:p>
            <a:r>
              <a:rPr lang="en-US" dirty="0"/>
              <a:t>Single-Line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8F814-467E-5EBF-6AF0-392B1B089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787" y="1123950"/>
            <a:ext cx="7718425" cy="3151585"/>
          </a:xfrm>
        </p:spPr>
        <p:txBody>
          <a:bodyPr/>
          <a:lstStyle/>
          <a:p>
            <a:r>
              <a:rPr lang="en-US" dirty="0"/>
              <a:t>Single-line comments are the most common and usually placed in code.</a:t>
            </a:r>
          </a:p>
          <a:p>
            <a:r>
              <a:rPr lang="en-US" dirty="0"/>
              <a:t>The syntax for these types of comments is a double forwards slash “//”.</a:t>
            </a:r>
          </a:p>
          <a:p>
            <a:r>
              <a:rPr lang="en-US" dirty="0"/>
              <a:t>Everything written in a line of code after “//” is considered a comment and ignored by the compiler.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	// This is class </a:t>
            </a:r>
            <a:r>
              <a:rPr lang="en-US" dirty="0" err="1"/>
              <a:t>HelloApp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public class </a:t>
            </a:r>
            <a:r>
              <a:rPr lang="en-US" dirty="0" err="1"/>
              <a:t>HelloApp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9001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CC3AB-34A2-A18F-0643-BBC4801F5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85750"/>
            <a:ext cx="6288082" cy="490538"/>
          </a:xfrm>
        </p:spPr>
        <p:txBody>
          <a:bodyPr/>
          <a:lstStyle/>
          <a:p>
            <a:r>
              <a:rPr lang="en-US" dirty="0"/>
              <a:t>Multi-Line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8F814-467E-5EBF-6AF0-392B1B089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0826"/>
            <a:ext cx="8686800" cy="3456385"/>
          </a:xfrm>
        </p:spPr>
        <p:txBody>
          <a:bodyPr/>
          <a:lstStyle/>
          <a:p>
            <a:r>
              <a:rPr lang="en-US" sz="1900" dirty="0"/>
              <a:t>Multi-line comments are used to place comments in multiple lines.</a:t>
            </a:r>
          </a:p>
          <a:p>
            <a:r>
              <a:rPr lang="en-US" sz="1900" dirty="0"/>
              <a:t>Mark “/*” denotes the beginning of the comment, and “*/” denote the end of the comment, even they are on different lines.</a:t>
            </a:r>
          </a:p>
          <a:p>
            <a:r>
              <a:rPr lang="en-US" sz="1900" dirty="0"/>
              <a:t>Everything between these  marks, even on different lines, is considered comments and ignored by the compiler.</a:t>
            </a:r>
          </a:p>
          <a:p>
            <a:r>
              <a:rPr lang="en-US" sz="1900" dirty="0"/>
              <a:t>The convenience of multi-line comments is that there is no need to identify comment on each line between the marks. </a:t>
            </a:r>
          </a:p>
          <a:p>
            <a:r>
              <a:rPr lang="en-US" sz="1900" dirty="0"/>
              <a:t>One can just add a new line between the marks, and it is automatically treated by a compiler as a comment line.</a:t>
            </a:r>
          </a:p>
          <a:p>
            <a:r>
              <a:rPr lang="en-US" sz="1900" dirty="0"/>
              <a:t>Example:</a:t>
            </a:r>
          </a:p>
          <a:p>
            <a:pPr marL="0" indent="0">
              <a:buNone/>
            </a:pPr>
            <a:r>
              <a:rPr lang="en-US" sz="1900" dirty="0"/>
              <a:t>			/* This is the first comment line</a:t>
            </a:r>
          </a:p>
          <a:p>
            <a:pPr marL="0" indent="0">
              <a:buNone/>
            </a:pPr>
            <a:r>
              <a:rPr lang="en-US" sz="1900" dirty="0"/>
              <a:t>			this is a comment line</a:t>
            </a:r>
          </a:p>
          <a:p>
            <a:pPr marL="0" indent="0">
              <a:buNone/>
            </a:pPr>
            <a:r>
              <a:rPr lang="en-US" sz="1900" dirty="0"/>
              <a:t>			*/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9442715-8423-A857-20F8-590141DC7166}"/>
              </a:ext>
            </a:extLst>
          </p:cNvPr>
          <p:cNvGrpSpPr/>
          <p:nvPr/>
        </p:nvGrpSpPr>
        <p:grpSpPr>
          <a:xfrm>
            <a:off x="5105399" y="3570803"/>
            <a:ext cx="3906041" cy="1200329"/>
            <a:chOff x="3390900" y="3409949"/>
            <a:chExt cx="4038600" cy="120032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1BFE7DD-56B2-76C4-3AB9-6C53CC2D0B9F}"/>
                </a:ext>
              </a:extLst>
            </p:cNvPr>
            <p:cNvSpPr txBox="1"/>
            <p:nvPr/>
          </p:nvSpPr>
          <p:spPr>
            <a:xfrm>
              <a:off x="4991100" y="3409949"/>
              <a:ext cx="2438400" cy="1200329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You can add another line here and it will be considered a comment line too.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AE5F3C0-42B2-F40E-FE86-293982A89779}"/>
                </a:ext>
              </a:extLst>
            </p:cNvPr>
            <p:cNvCxnSpPr>
              <a:cxnSpLocks/>
              <a:stCxn id="4" idx="1"/>
            </p:cNvCxnSpPr>
            <p:nvPr/>
          </p:nvCxnSpPr>
          <p:spPr bwMode="auto">
            <a:xfrm flipH="1">
              <a:off x="3390900" y="4010114"/>
              <a:ext cx="16002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stealth" w="lg" len="lg"/>
            </a:ln>
            <a:effectLst/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A22F5AD-A819-3E1F-7135-799714E3C19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467100" y="4010114"/>
              <a:ext cx="1485900" cy="28089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stealth" w="lg" len="lg"/>
            </a:ln>
            <a:effectLst/>
          </p:spPr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342E671-23A5-36A4-2D77-0721EB97690E}"/>
              </a:ext>
            </a:extLst>
          </p:cNvPr>
          <p:cNvSpPr txBox="1"/>
          <p:nvPr/>
        </p:nvSpPr>
        <p:spPr>
          <a:xfrm>
            <a:off x="698489" y="3838277"/>
            <a:ext cx="1970093" cy="92333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All written after “*/” is considered program code.</a:t>
            </a:r>
          </a:p>
        </p:txBody>
      </p:sp>
    </p:spTree>
    <p:extLst>
      <p:ext uri="{BB962C8B-B14F-4D97-AF65-F5344CB8AC3E}">
        <p14:creationId xmlns:p14="http://schemas.microsoft.com/office/powerpoint/2010/main" val="395952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511D-1DE3-E448-B74B-084C1932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285750"/>
            <a:ext cx="5830882" cy="490538"/>
          </a:xfrm>
        </p:spPr>
        <p:txBody>
          <a:bodyPr/>
          <a:lstStyle/>
          <a:p>
            <a:r>
              <a:rPr lang="en-US" dirty="0"/>
              <a:t>Structure of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7DD8D-653F-B297-AE7E-D666C4B92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825" y="1341089"/>
            <a:ext cx="4289425" cy="1930629"/>
          </a:xfrm>
        </p:spPr>
        <p:txBody>
          <a:bodyPr/>
          <a:lstStyle/>
          <a:p>
            <a:r>
              <a:rPr lang="en-US" dirty="0"/>
              <a:t>Java is based on classes and objects.</a:t>
            </a:r>
          </a:p>
          <a:p>
            <a:r>
              <a:rPr lang="en-US" dirty="0"/>
              <a:t>Java operates with the following concepts:</a:t>
            </a:r>
          </a:p>
          <a:p>
            <a:pPr lvl="1"/>
            <a:r>
              <a:rPr lang="en-US" dirty="0"/>
              <a:t>Object</a:t>
            </a:r>
          </a:p>
          <a:p>
            <a:pPr lvl="1"/>
            <a:r>
              <a:rPr lang="en-US" dirty="0"/>
              <a:t>Class</a:t>
            </a:r>
          </a:p>
          <a:p>
            <a:pPr lvl="1"/>
            <a:r>
              <a:rPr lang="en-US" dirty="0"/>
              <a:t>Attribute</a:t>
            </a:r>
          </a:p>
          <a:p>
            <a:pPr lvl="1"/>
            <a:r>
              <a:rPr lang="en-US" dirty="0"/>
              <a:t>Method</a:t>
            </a:r>
          </a:p>
          <a:p>
            <a:pPr lvl="1"/>
            <a:r>
              <a:rPr lang="en-US" dirty="0"/>
              <a:t>Statement</a:t>
            </a:r>
          </a:p>
          <a:p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266C8F-A06C-10B4-7B76-6C97809E6ED3}"/>
              </a:ext>
            </a:extLst>
          </p:cNvPr>
          <p:cNvGrpSpPr/>
          <p:nvPr/>
        </p:nvGrpSpPr>
        <p:grpSpPr>
          <a:xfrm>
            <a:off x="4884523" y="1296173"/>
            <a:ext cx="3563650" cy="3180577"/>
            <a:chOff x="4884523" y="1296173"/>
            <a:chExt cx="3563650" cy="318057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D27A8E5-62F9-1E5F-55BB-865D8BD2B8B4}"/>
                </a:ext>
              </a:extLst>
            </p:cNvPr>
            <p:cNvGrpSpPr/>
            <p:nvPr/>
          </p:nvGrpSpPr>
          <p:grpSpPr>
            <a:xfrm>
              <a:off x="4991100" y="1957969"/>
              <a:ext cx="1257300" cy="1039770"/>
              <a:chOff x="4114800" y="2190750"/>
              <a:chExt cx="1447800" cy="103977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1AB0F13-24F9-9F55-C414-A1781F1FF143}"/>
                  </a:ext>
                </a:extLst>
              </p:cNvPr>
              <p:cNvSpPr/>
              <p:nvPr/>
            </p:nvSpPr>
            <p:spPr bwMode="auto">
              <a:xfrm>
                <a:off x="4114800" y="2190750"/>
                <a:ext cx="1447800" cy="1039770"/>
              </a:xfrm>
              <a:prstGeom prst="rect">
                <a:avLst/>
              </a:prstGeom>
              <a:solidFill>
                <a:srgbClr val="DDF0C8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Class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dirty="0"/>
                  <a:t>Attributes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Methods</a:t>
                </a:r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5C1CE638-BE10-853A-81EB-8605F912479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114800" y="2539185"/>
                <a:ext cx="144780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2642C19-5E2F-7613-CF64-5E0CA02E5953}"/>
                </a:ext>
              </a:extLst>
            </p:cNvPr>
            <p:cNvGrpSpPr/>
            <p:nvPr/>
          </p:nvGrpSpPr>
          <p:grpSpPr>
            <a:xfrm>
              <a:off x="7162800" y="1930417"/>
              <a:ext cx="1253125" cy="1067322"/>
              <a:chOff x="4114800" y="2190750"/>
              <a:chExt cx="1447800" cy="129540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7ACE623-5345-F173-5EAD-389DFAC1551D}"/>
                  </a:ext>
                </a:extLst>
              </p:cNvPr>
              <p:cNvSpPr/>
              <p:nvPr/>
            </p:nvSpPr>
            <p:spPr bwMode="auto">
              <a:xfrm>
                <a:off x="4114800" y="2190750"/>
                <a:ext cx="1447800" cy="1295400"/>
              </a:xfrm>
              <a:prstGeom prst="rect">
                <a:avLst/>
              </a:prstGeom>
              <a:solidFill>
                <a:srgbClr val="FFF0C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Object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dirty="0"/>
                  <a:t>Attributes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Methods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15D840DC-187C-2996-585F-EA68898E8D5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114800" y="2648626"/>
                <a:ext cx="144780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EA4D4C5-5369-FBAE-5BCF-D0F056E32A1F}"/>
                </a:ext>
              </a:extLst>
            </p:cNvPr>
            <p:cNvGrpSpPr/>
            <p:nvPr/>
          </p:nvGrpSpPr>
          <p:grpSpPr>
            <a:xfrm>
              <a:off x="7195048" y="3409428"/>
              <a:ext cx="1253125" cy="1067322"/>
              <a:chOff x="4114800" y="2190750"/>
              <a:chExt cx="1447800" cy="129540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7235F22-2053-1938-D69D-EA01C3D90CBF}"/>
                  </a:ext>
                </a:extLst>
              </p:cNvPr>
              <p:cNvSpPr/>
              <p:nvPr/>
            </p:nvSpPr>
            <p:spPr bwMode="auto">
              <a:xfrm>
                <a:off x="4114800" y="2190750"/>
                <a:ext cx="1447800" cy="1295400"/>
              </a:xfrm>
              <a:prstGeom prst="rect">
                <a:avLst/>
              </a:prstGeom>
              <a:solidFill>
                <a:srgbClr val="FFF0C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Object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dirty="0"/>
                  <a:t>Attributes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Methods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52B3C957-9187-49B7-F914-8B2463FAA32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114800" y="2648626"/>
                <a:ext cx="144780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E665C14-808A-04C1-DFCD-5E1142059A0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274166" y="2477854"/>
              <a:ext cx="88863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D2FDE8C-2160-C542-82D1-EDD1BF7259EC}"/>
                </a:ext>
              </a:extLst>
            </p:cNvPr>
            <p:cNvCxnSpPr>
              <a:cxnSpLocks/>
              <a:stCxn id="4" idx="3"/>
              <a:endCxn id="7" idx="1"/>
            </p:cNvCxnSpPr>
            <p:nvPr/>
          </p:nvCxnSpPr>
          <p:spPr bwMode="auto">
            <a:xfrm>
              <a:off x="6248400" y="2477854"/>
              <a:ext cx="946648" cy="146523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88389A-BA8C-8630-C5C1-B4A754A914BF}"/>
                </a:ext>
              </a:extLst>
            </p:cNvPr>
            <p:cNvSpPr txBox="1"/>
            <p:nvPr/>
          </p:nvSpPr>
          <p:spPr>
            <a:xfrm>
              <a:off x="4884523" y="1296173"/>
              <a:ext cx="1485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Declaration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8D49B70-15AB-7006-8688-420F36FA0B9F}"/>
                </a:ext>
              </a:extLst>
            </p:cNvPr>
            <p:cNvSpPr txBox="1"/>
            <p:nvPr/>
          </p:nvSpPr>
          <p:spPr>
            <a:xfrm>
              <a:off x="7209006" y="1315765"/>
              <a:ext cx="11729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Instance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00966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CC3AB-34A2-A18F-0643-BBC4801F5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85750"/>
            <a:ext cx="8229600" cy="490538"/>
          </a:xfrm>
        </p:spPr>
        <p:txBody>
          <a:bodyPr/>
          <a:lstStyle/>
          <a:p>
            <a:r>
              <a:rPr lang="en-US" dirty="0"/>
              <a:t>A Single-Line Comments with Multi-Line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8F814-467E-5EBF-6AF0-392B1B089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52550"/>
            <a:ext cx="7620000" cy="2871192"/>
          </a:xfrm>
        </p:spPr>
        <p:txBody>
          <a:bodyPr/>
          <a:lstStyle/>
          <a:p>
            <a:r>
              <a:rPr lang="en-US" sz="1900" dirty="0"/>
              <a:t>You can use Multi-line comment marks in a sing line too.</a:t>
            </a:r>
          </a:p>
          <a:p>
            <a:r>
              <a:rPr lang="en-US" sz="1900" dirty="0"/>
              <a:t>Mark “/*” denotes the beginning of the comment, and “*/” denote the end of the comment, even they are on different lines.</a:t>
            </a:r>
          </a:p>
          <a:p>
            <a:r>
              <a:rPr lang="en-US" sz="1900" dirty="0"/>
              <a:t>Everything between marks, “/*” and “*/”, either on a single line or on different lines, is considered comments and ignored by the compiler.</a:t>
            </a:r>
          </a:p>
          <a:p>
            <a:endParaRPr lang="en-US" sz="1900" dirty="0"/>
          </a:p>
          <a:p>
            <a:r>
              <a:rPr lang="en-US" sz="1900" dirty="0"/>
              <a:t>Example:</a:t>
            </a:r>
          </a:p>
          <a:p>
            <a:endParaRPr lang="en-US" sz="1900" dirty="0"/>
          </a:p>
          <a:p>
            <a:pPr marL="0" indent="0">
              <a:buNone/>
            </a:pPr>
            <a:r>
              <a:rPr lang="en-US" sz="1900" dirty="0"/>
              <a:t>	/* This is a single-line comment with the multi-line format */</a:t>
            </a:r>
          </a:p>
          <a:p>
            <a:pPr marL="0" indent="0">
              <a:buNone/>
            </a:pPr>
            <a:r>
              <a:rPr lang="en-US" sz="19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669899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CC3AB-34A2-A18F-0643-BBC4801F5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85750"/>
            <a:ext cx="6288082" cy="490538"/>
          </a:xfrm>
        </p:spPr>
        <p:txBody>
          <a:bodyPr/>
          <a:lstStyle/>
          <a:p>
            <a:r>
              <a:rPr lang="en-US" dirty="0"/>
              <a:t>Documentation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8F814-467E-5EBF-6AF0-392B1B089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88" y="785813"/>
            <a:ext cx="8251823" cy="3456385"/>
          </a:xfrm>
        </p:spPr>
        <p:txBody>
          <a:bodyPr/>
          <a:lstStyle/>
          <a:p>
            <a:r>
              <a:rPr lang="en-US" dirty="0"/>
              <a:t>To create documentation while writing your code, you need to use the Javadoc tool.</a:t>
            </a:r>
          </a:p>
          <a:p>
            <a:r>
              <a:rPr lang="en-US" dirty="0"/>
              <a:t>It helps you create an API that will generate the documentation for everything that is between the /** and */ symbols.</a:t>
            </a:r>
          </a:p>
          <a:p>
            <a:r>
              <a:rPr lang="en-US" dirty="0"/>
              <a:t>Please notice that the beginning is /** (with two asterisks instead of just one in the multi-line comments.</a:t>
            </a:r>
          </a:p>
          <a:p>
            <a:r>
              <a:rPr lang="en-US" dirty="0"/>
              <a:t>Javadoc Generator is an extension to </a:t>
            </a:r>
            <a:r>
              <a:rPr lang="en-US" dirty="0" err="1"/>
              <a:t>VSCode</a:t>
            </a:r>
            <a:r>
              <a:rPr lang="en-US" dirty="0"/>
              <a:t> that wraps the </a:t>
            </a:r>
            <a:r>
              <a:rPr lang="en-US" dirty="0" err="1"/>
              <a:t>commandline</a:t>
            </a:r>
            <a:r>
              <a:rPr lang="en-US" dirty="0"/>
              <a:t> </a:t>
            </a:r>
            <a:r>
              <a:rPr lang="en-US" dirty="0" err="1"/>
              <a:t>javadoc</a:t>
            </a:r>
            <a:r>
              <a:rPr lang="en-US" dirty="0"/>
              <a:t> compiler. </a:t>
            </a:r>
          </a:p>
          <a:p>
            <a:r>
              <a:rPr lang="en-US" dirty="0"/>
              <a:t>To use just open any “.java” file and run the generator. </a:t>
            </a:r>
          </a:p>
          <a:p>
            <a:r>
              <a:rPr lang="en-US" dirty="0"/>
              <a:t>The generator will then scan the rest of the project and generate a </a:t>
            </a:r>
            <a:r>
              <a:rPr lang="en-US" dirty="0" err="1"/>
              <a:t>javadoc</a:t>
            </a:r>
            <a:r>
              <a:rPr lang="en-US" dirty="0"/>
              <a:t> for the project.</a:t>
            </a:r>
          </a:p>
          <a:p>
            <a:r>
              <a:rPr lang="en-US" dirty="0"/>
              <a:t>To install “Javadoc Generator” go to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1600" dirty="0">
                <a:hlinkClick r:id="rId2"/>
              </a:rPr>
              <a:t>https://marketplace.visualstudio.com/items?itemName=KeeganBruer.javadoc-generator</a:t>
            </a:r>
            <a:endParaRPr lang="en-US" sz="1600" dirty="0"/>
          </a:p>
          <a:p>
            <a:pPr marL="0" indent="0">
              <a:buNone/>
            </a:pPr>
            <a:r>
              <a:rPr 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1049753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CC3AB-34A2-A18F-0643-BBC4801F5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0" y="285750"/>
            <a:ext cx="5145082" cy="490538"/>
          </a:xfrm>
        </p:spPr>
        <p:txBody>
          <a:bodyPr/>
          <a:lstStyle/>
          <a:p>
            <a:r>
              <a:rPr lang="en-US" dirty="0"/>
              <a:t>Using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8F814-467E-5EBF-6AF0-392B1B089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1098321"/>
            <a:ext cx="8686800" cy="3456385"/>
          </a:xfrm>
        </p:spPr>
        <p:txBody>
          <a:bodyPr/>
          <a:lstStyle/>
          <a:p>
            <a:r>
              <a:rPr lang="en-US" dirty="0"/>
              <a:t>One of the things you will be able to use when generating document is a tool known as a tag.</a:t>
            </a:r>
          </a:p>
          <a:p>
            <a:r>
              <a:rPr lang="en-US" dirty="0"/>
              <a:t>This will tell the program what exactly it is you want to generate.</a:t>
            </a:r>
          </a:p>
          <a:p>
            <a:r>
              <a:rPr lang="en-US" dirty="0"/>
              <a:t>Some tags are more common than others.</a:t>
            </a:r>
          </a:p>
          <a:p>
            <a:r>
              <a:rPr lang="en-US" dirty="0"/>
              <a:t>For more information see: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https://www.oracle.com/technical-resources/articles/java/javadoc-tool.html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8238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CC3AB-34A2-A18F-0643-BBC4801F5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285750"/>
            <a:ext cx="5754682" cy="490538"/>
          </a:xfrm>
        </p:spPr>
        <p:txBody>
          <a:bodyPr/>
          <a:lstStyle/>
          <a:p>
            <a:r>
              <a:rPr lang="en-US" dirty="0"/>
              <a:t>Order of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8F814-467E-5EBF-6AF0-392B1B089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Include tags in the following order:</a:t>
            </a:r>
          </a:p>
          <a:p>
            <a:r>
              <a:rPr lang="en-US" dirty="0"/>
              <a:t>    @author (classes and interfaces only, required)</a:t>
            </a:r>
          </a:p>
          <a:p>
            <a:r>
              <a:rPr lang="en-US" dirty="0"/>
              <a:t>    @version (classes and interfaces only, required. See footnote 1)</a:t>
            </a:r>
          </a:p>
          <a:p>
            <a:r>
              <a:rPr lang="en-US" dirty="0"/>
              <a:t>    @param (methods and constructors only)</a:t>
            </a:r>
          </a:p>
          <a:p>
            <a:r>
              <a:rPr lang="en-US" dirty="0"/>
              <a:t>    @return (methods only)</a:t>
            </a:r>
          </a:p>
          <a:p>
            <a:r>
              <a:rPr lang="en-US" dirty="0"/>
              <a:t>    @exception (@throws is a synonym added in Javadoc 1.2)</a:t>
            </a:r>
          </a:p>
          <a:p>
            <a:r>
              <a:rPr lang="en-US" dirty="0"/>
              <a:t>    @see</a:t>
            </a:r>
          </a:p>
          <a:p>
            <a:r>
              <a:rPr lang="en-US" dirty="0"/>
              <a:t>    @since</a:t>
            </a:r>
          </a:p>
          <a:p>
            <a:r>
              <a:rPr lang="en-US" dirty="0"/>
              <a:t>    @serial (or @serialField or @serialData)</a:t>
            </a:r>
          </a:p>
          <a:p>
            <a:r>
              <a:rPr lang="en-US" dirty="0"/>
              <a:t>    @deprecated (see How and When To Deprecate APIs)</a:t>
            </a:r>
          </a:p>
        </p:txBody>
      </p:sp>
    </p:spTree>
    <p:extLst>
      <p:ext uri="{BB962C8B-B14F-4D97-AF65-F5344CB8AC3E}">
        <p14:creationId xmlns:p14="http://schemas.microsoft.com/office/powerpoint/2010/main" val="35918911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CC3AB-34A2-A18F-0643-BBC4801F5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285750"/>
            <a:ext cx="5754682" cy="490538"/>
          </a:xfrm>
        </p:spPr>
        <p:txBody>
          <a:bodyPr/>
          <a:lstStyle/>
          <a:p>
            <a:r>
              <a:rPr lang="en-US" dirty="0"/>
              <a:t>Ordering Multiple Tags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8F814-467E-5EBF-6AF0-392B1B089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employ the following conventions when a tag appears more than once in a documentation comment. </a:t>
            </a:r>
          </a:p>
          <a:p>
            <a:r>
              <a:rPr lang="en-US" dirty="0"/>
              <a:t>If desired, groups of tags, such as multiple @see tags, can be separated from the other tags by a blank line with a single asterisk.</a:t>
            </a:r>
          </a:p>
          <a:p>
            <a:r>
              <a:rPr lang="en-US" dirty="0"/>
              <a:t>Multiple @author tags should be listed in chronological order, with the creator of the class listed at the top.</a:t>
            </a:r>
          </a:p>
          <a:p>
            <a:r>
              <a:rPr lang="en-US" dirty="0"/>
              <a:t>Multiple @param tags should be listed in argument-declaration order. This makes it easier to visually match the list to the declaration.</a:t>
            </a:r>
          </a:p>
          <a:p>
            <a:r>
              <a:rPr lang="en-US" dirty="0"/>
              <a:t>Multiple @throws tags (also known as @exception) should be listed alphabetically by the exception names.  </a:t>
            </a:r>
          </a:p>
        </p:txBody>
      </p:sp>
    </p:spTree>
    <p:extLst>
      <p:ext uri="{BB962C8B-B14F-4D97-AF65-F5344CB8AC3E}">
        <p14:creationId xmlns:p14="http://schemas.microsoft.com/office/powerpoint/2010/main" val="2280123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CC3AB-34A2-A18F-0643-BBC4801F5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285750"/>
            <a:ext cx="5754682" cy="490538"/>
          </a:xfrm>
        </p:spPr>
        <p:txBody>
          <a:bodyPr/>
          <a:lstStyle/>
          <a:p>
            <a:r>
              <a:rPr lang="en-US" dirty="0"/>
              <a:t>Ordering Multiple Tags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8F814-467E-5EBF-6AF0-392B1B089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@see tags should be ordered as follows, which is roughly the same order as their arguments are searched for by </a:t>
            </a:r>
            <a:r>
              <a:rPr lang="en-US" dirty="0" err="1"/>
              <a:t>javadoc</a:t>
            </a:r>
            <a:r>
              <a:rPr lang="en-US" dirty="0"/>
              <a:t>, basically from nearest to farthest access, from least-qualified to fully-qualified. </a:t>
            </a:r>
          </a:p>
          <a:p>
            <a:endParaRPr lang="en-US" dirty="0"/>
          </a:p>
          <a:p>
            <a:r>
              <a:rPr lang="en-US" dirty="0"/>
              <a:t>The list in the following slide shows this progression. </a:t>
            </a:r>
          </a:p>
          <a:p>
            <a:r>
              <a:rPr lang="en-US" dirty="0"/>
              <a:t>Notice the methods and constructors are in "telescoping" order, which means the "no </a:t>
            </a:r>
            <a:r>
              <a:rPr lang="en-US" dirty="0" err="1"/>
              <a:t>arg</a:t>
            </a:r>
            <a:r>
              <a:rPr lang="en-US" dirty="0"/>
              <a:t>" form first, then the "1 </a:t>
            </a:r>
            <a:r>
              <a:rPr lang="en-US" dirty="0" err="1"/>
              <a:t>arg</a:t>
            </a:r>
            <a:r>
              <a:rPr lang="en-US" dirty="0"/>
              <a:t>" form, then the "2 </a:t>
            </a:r>
            <a:r>
              <a:rPr lang="en-US" dirty="0" err="1"/>
              <a:t>arg</a:t>
            </a:r>
            <a:r>
              <a:rPr lang="en-US" dirty="0"/>
              <a:t>" form, and so forth. </a:t>
            </a:r>
          </a:p>
          <a:p>
            <a:r>
              <a:rPr lang="en-US" dirty="0"/>
              <a:t>Where a second sorting key is needed, they could be listed either alphabetically or grouped logically.</a:t>
            </a:r>
          </a:p>
        </p:txBody>
      </p:sp>
    </p:spTree>
    <p:extLst>
      <p:ext uri="{BB962C8B-B14F-4D97-AF65-F5344CB8AC3E}">
        <p14:creationId xmlns:p14="http://schemas.microsoft.com/office/powerpoint/2010/main" val="449457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CC3AB-34A2-A18F-0643-BBC4801F5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285750"/>
            <a:ext cx="5754682" cy="490538"/>
          </a:xfrm>
        </p:spPr>
        <p:txBody>
          <a:bodyPr/>
          <a:lstStyle/>
          <a:p>
            <a:r>
              <a:rPr lang="en-US" dirty="0"/>
              <a:t>Ordering Multiple Tags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8F814-467E-5EBF-6AF0-392B1B089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1" y="776288"/>
            <a:ext cx="6248400" cy="3456385"/>
          </a:xfrm>
        </p:spPr>
        <p:txBody>
          <a:bodyPr/>
          <a:lstStyle/>
          <a:p>
            <a:r>
              <a:rPr lang="en-US" sz="1500" dirty="0"/>
              <a:t>@see #field</a:t>
            </a:r>
          </a:p>
          <a:p>
            <a:r>
              <a:rPr lang="en-US" sz="1500" dirty="0"/>
              <a:t>@see #Constructor(Type, Type...)</a:t>
            </a:r>
          </a:p>
          <a:p>
            <a:r>
              <a:rPr lang="en-US" sz="1500" dirty="0"/>
              <a:t>@see #Constructor(Type id, Type id...)</a:t>
            </a:r>
          </a:p>
          <a:p>
            <a:r>
              <a:rPr lang="en-US" sz="1500" dirty="0"/>
              <a:t>@see #method(Type, Type,...)</a:t>
            </a:r>
          </a:p>
          <a:p>
            <a:r>
              <a:rPr lang="en-US" sz="1500" dirty="0"/>
              <a:t>@see #method(Type id, Type, id...)</a:t>
            </a:r>
          </a:p>
          <a:p>
            <a:r>
              <a:rPr lang="en-US" sz="1500" dirty="0"/>
              <a:t>@see Class</a:t>
            </a:r>
          </a:p>
          <a:p>
            <a:r>
              <a:rPr lang="en-US" sz="1500" dirty="0"/>
              <a:t>@see </a:t>
            </a:r>
            <a:r>
              <a:rPr lang="en-US" sz="1500" dirty="0" err="1"/>
              <a:t>Class#field</a:t>
            </a:r>
            <a:endParaRPr lang="en-US" sz="1500" dirty="0"/>
          </a:p>
          <a:p>
            <a:r>
              <a:rPr lang="en-US" sz="1500" dirty="0"/>
              <a:t>@see </a:t>
            </a:r>
            <a:r>
              <a:rPr lang="en-US" sz="1500" dirty="0" err="1"/>
              <a:t>Class#Constructor</a:t>
            </a:r>
            <a:r>
              <a:rPr lang="en-US" sz="1500" dirty="0"/>
              <a:t>(Type, Type...)</a:t>
            </a:r>
          </a:p>
          <a:p>
            <a:r>
              <a:rPr lang="en-US" sz="1500" dirty="0"/>
              <a:t>@see </a:t>
            </a:r>
            <a:r>
              <a:rPr lang="en-US" sz="1500" dirty="0" err="1"/>
              <a:t>Class#Constructor</a:t>
            </a:r>
            <a:r>
              <a:rPr lang="en-US" sz="1500" dirty="0"/>
              <a:t>(Type id, Type id)</a:t>
            </a:r>
          </a:p>
          <a:p>
            <a:r>
              <a:rPr lang="en-US" sz="1500" dirty="0"/>
              <a:t>@see </a:t>
            </a:r>
            <a:r>
              <a:rPr lang="en-US" sz="1500" dirty="0" err="1"/>
              <a:t>Class#method</a:t>
            </a:r>
            <a:r>
              <a:rPr lang="en-US" sz="1500" dirty="0"/>
              <a:t>(Type, Type,...)</a:t>
            </a:r>
          </a:p>
          <a:p>
            <a:r>
              <a:rPr lang="en-US" sz="1500" dirty="0"/>
              <a:t>@see </a:t>
            </a:r>
            <a:r>
              <a:rPr lang="en-US" sz="1500" dirty="0" err="1"/>
              <a:t>Class#method</a:t>
            </a:r>
            <a:r>
              <a:rPr lang="en-US" sz="1500" dirty="0"/>
              <a:t>(Type id, Type id,...)</a:t>
            </a:r>
          </a:p>
          <a:p>
            <a:r>
              <a:rPr lang="en-US" sz="1500" dirty="0"/>
              <a:t>@see </a:t>
            </a:r>
            <a:r>
              <a:rPr lang="en-US" sz="1500" dirty="0" err="1"/>
              <a:t>package.Class</a:t>
            </a:r>
            <a:endParaRPr lang="en-US" sz="1500" dirty="0"/>
          </a:p>
          <a:p>
            <a:r>
              <a:rPr lang="en-US" sz="1500" dirty="0"/>
              <a:t>@see </a:t>
            </a:r>
            <a:r>
              <a:rPr lang="en-US" sz="1500" dirty="0" err="1"/>
              <a:t>package.Class#field</a:t>
            </a:r>
            <a:endParaRPr lang="en-US" sz="1500" dirty="0"/>
          </a:p>
          <a:p>
            <a:r>
              <a:rPr lang="en-US" sz="1500" dirty="0"/>
              <a:t>@see </a:t>
            </a:r>
            <a:r>
              <a:rPr lang="en-US" sz="1500" dirty="0" err="1"/>
              <a:t>package.Class#Constructor</a:t>
            </a:r>
            <a:r>
              <a:rPr lang="en-US" sz="1500" dirty="0"/>
              <a:t>(Type, Type...)</a:t>
            </a:r>
          </a:p>
          <a:p>
            <a:r>
              <a:rPr lang="en-US" sz="1500" dirty="0"/>
              <a:t>@see </a:t>
            </a:r>
            <a:r>
              <a:rPr lang="en-US" sz="1500" dirty="0" err="1"/>
              <a:t>package.Class#Constructor</a:t>
            </a:r>
            <a:r>
              <a:rPr lang="en-US" sz="1500" dirty="0"/>
              <a:t>(Type id, Type id)</a:t>
            </a:r>
          </a:p>
          <a:p>
            <a:r>
              <a:rPr lang="en-US" sz="1500" dirty="0"/>
              <a:t>@see </a:t>
            </a:r>
            <a:r>
              <a:rPr lang="en-US" sz="1500" dirty="0" err="1"/>
              <a:t>package.Class#method</a:t>
            </a:r>
            <a:r>
              <a:rPr lang="en-US" sz="1500" dirty="0"/>
              <a:t>(Type, Type,...)</a:t>
            </a:r>
          </a:p>
          <a:p>
            <a:r>
              <a:rPr lang="en-US" sz="1500" dirty="0"/>
              <a:t>@see </a:t>
            </a:r>
            <a:r>
              <a:rPr lang="en-US" sz="1500" dirty="0" err="1"/>
              <a:t>package.Class#method</a:t>
            </a:r>
            <a:r>
              <a:rPr lang="en-US" sz="1500" dirty="0"/>
              <a:t>(Type id, Type, id)</a:t>
            </a:r>
          </a:p>
          <a:p>
            <a:r>
              <a:rPr lang="en-US" sz="1500" dirty="0"/>
              <a:t>@see package</a:t>
            </a:r>
          </a:p>
        </p:txBody>
      </p:sp>
    </p:spTree>
    <p:extLst>
      <p:ext uri="{BB962C8B-B14F-4D97-AF65-F5344CB8AC3E}">
        <p14:creationId xmlns:p14="http://schemas.microsoft.com/office/powerpoint/2010/main" val="9485225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CC3AB-34A2-A18F-0643-BBC4801F5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285750"/>
            <a:ext cx="5754682" cy="490538"/>
          </a:xfrm>
        </p:spPr>
        <p:txBody>
          <a:bodyPr/>
          <a:lstStyle/>
          <a:p>
            <a:r>
              <a:rPr lang="en-US" dirty="0"/>
              <a:t>Required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8F814-467E-5EBF-6AF0-392B1B089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352550"/>
            <a:ext cx="6934200" cy="2651523"/>
          </a:xfrm>
        </p:spPr>
        <p:txBody>
          <a:bodyPr/>
          <a:lstStyle/>
          <a:p>
            <a:r>
              <a:rPr lang="en-US" dirty="0"/>
              <a:t>An @param tag is "required" (by convention) for every parameter, even when the description is obvious. </a:t>
            </a:r>
          </a:p>
          <a:p>
            <a:r>
              <a:rPr lang="en-US" dirty="0"/>
              <a:t>The @return tag is required for every method that returns something other than void, even if it is redundant with the method description. </a:t>
            </a:r>
          </a:p>
          <a:p>
            <a:r>
              <a:rPr lang="en-US" dirty="0"/>
              <a:t>Whenever possible, find something non-redundant (ideally, more specific) to use for the tag comment.</a:t>
            </a:r>
          </a:p>
        </p:txBody>
      </p:sp>
    </p:spTree>
    <p:extLst>
      <p:ext uri="{BB962C8B-B14F-4D97-AF65-F5344CB8AC3E}">
        <p14:creationId xmlns:p14="http://schemas.microsoft.com/office/powerpoint/2010/main" val="28092609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CC3AB-34A2-A18F-0643-BBC4801F5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85750"/>
            <a:ext cx="5449882" cy="490538"/>
          </a:xfrm>
        </p:spPr>
        <p:txBody>
          <a:bodyPr/>
          <a:lstStyle/>
          <a:p>
            <a:r>
              <a:rPr lang="en-US" dirty="0"/>
              <a:t>Why Use Comments?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8F814-467E-5EBF-6AF0-392B1B089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43557"/>
            <a:ext cx="8686800" cy="345638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If you in doubt about using comments or not, consider the following list. Comments can:</a:t>
            </a:r>
          </a:p>
          <a:p>
            <a:r>
              <a:rPr lang="en-US" sz="1800" dirty="0"/>
              <a:t>Make the code easier to read and understand.</a:t>
            </a:r>
          </a:p>
          <a:p>
            <a:r>
              <a:rPr lang="en-US" sz="1800" dirty="0"/>
              <a:t>Help you experiment with different codes and ways to improve them by adding “reminders”.</a:t>
            </a:r>
          </a:p>
          <a:p>
            <a:r>
              <a:rPr lang="en-US" sz="1800" dirty="0"/>
              <a:t>Explain the reasons for a specific line of code, such as a business decision.</a:t>
            </a:r>
          </a:p>
          <a:p>
            <a:r>
              <a:rPr lang="en-US" sz="1800" dirty="0"/>
              <a:t>Aid you remembering what the code does if you return to it after a while.</a:t>
            </a:r>
          </a:p>
          <a:p>
            <a:r>
              <a:rPr lang="en-US" sz="1800" dirty="0"/>
              <a:t>Write out the strategy that you will use without having to focus on the code itself</a:t>
            </a:r>
          </a:p>
          <a:p>
            <a:r>
              <a:rPr lang="en-US" sz="1800" dirty="0"/>
              <a:t>Be useful for debugging purposes by temporary removing parts of the code to see if that fixes the problem.</a:t>
            </a:r>
          </a:p>
          <a:p>
            <a:r>
              <a:rPr lang="en-US" sz="1800" dirty="0"/>
              <a:t>Help in generating documentation</a:t>
            </a:r>
          </a:p>
          <a:p>
            <a:r>
              <a:rPr lang="en-US" sz="1800" dirty="0"/>
              <a:t>Create warnings or alert signs regarding the code and what will happened if it is modified.</a:t>
            </a:r>
          </a:p>
          <a:p>
            <a:r>
              <a:rPr lang="en-US" sz="1800" dirty="0"/>
              <a:t>Explain your code and reasoning to less experienced developers as a training method.</a:t>
            </a:r>
          </a:p>
        </p:txBody>
      </p:sp>
    </p:spTree>
    <p:extLst>
      <p:ext uri="{BB962C8B-B14F-4D97-AF65-F5344CB8AC3E}">
        <p14:creationId xmlns:p14="http://schemas.microsoft.com/office/powerpoint/2010/main" val="11953779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CC3AB-34A2-A18F-0643-BBC4801F5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285750"/>
            <a:ext cx="5983282" cy="490538"/>
          </a:xfrm>
        </p:spPr>
        <p:txBody>
          <a:bodyPr/>
          <a:lstStyle/>
          <a:p>
            <a:r>
              <a:rPr lang="en-US" dirty="0"/>
              <a:t>How NOT to Use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8F814-467E-5EBF-6AF0-392B1B089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 not write comments that:</a:t>
            </a:r>
          </a:p>
          <a:p>
            <a:r>
              <a:rPr lang="en-US" dirty="0"/>
              <a:t>Are longer than a couple of lines.</a:t>
            </a:r>
          </a:p>
          <a:p>
            <a:r>
              <a:rPr lang="en-US" dirty="0"/>
              <a:t>State the obvious or duplicate the code.</a:t>
            </a:r>
          </a:p>
          <a:p>
            <a:r>
              <a:rPr lang="en-US" dirty="0"/>
              <a:t>Are redundant when the code already tells us what is happening.</a:t>
            </a:r>
          </a:p>
          <a:p>
            <a:r>
              <a:rPr lang="en-US" dirty="0"/>
              <a:t>Make situation more confusing than without the comment.</a:t>
            </a:r>
          </a:p>
          <a:p>
            <a:r>
              <a:rPr lang="en-US" dirty="0"/>
              <a:t>Long </a:t>
            </a:r>
            <a:r>
              <a:rPr lang="en-US" dirty="0" err="1"/>
              <a:t>sdntence</a:t>
            </a:r>
            <a:r>
              <a:rPr lang="en-US" dirty="0"/>
              <a:t> addressing more than one function in one comment line.</a:t>
            </a:r>
          </a:p>
          <a:p>
            <a:r>
              <a:rPr lang="en-US" dirty="0"/>
              <a:t>Can be differently interpreted by  different developers.</a:t>
            </a:r>
          </a:p>
          <a:p>
            <a:r>
              <a:rPr lang="en-US" dirty="0"/>
              <a:t>Come embedding with a TO DO option unless you will delete as soon as the action is taken. Do not keep such comments after the action had been taken.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907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511D-1DE3-E448-B74B-084C1932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85750"/>
            <a:ext cx="6440482" cy="490538"/>
          </a:xfrm>
        </p:spPr>
        <p:txBody>
          <a:bodyPr/>
          <a:lstStyle/>
          <a:p>
            <a:r>
              <a:rPr lang="en-US" dirty="0"/>
              <a:t>Classes and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7DD8D-653F-B297-AE7E-D666C4B92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Class</a:t>
            </a:r>
            <a:r>
              <a:rPr lang="en-US" dirty="0"/>
              <a:t>: A class is a blueprint description of a tight coupling of data structures with the methods that act on the methods. It includes </a:t>
            </a:r>
          </a:p>
          <a:p>
            <a:pPr lvl="1"/>
            <a:r>
              <a:rPr lang="en-US" dirty="0"/>
              <a:t>attributes, i.e. entities - physical or virtual, </a:t>
            </a:r>
          </a:p>
          <a:p>
            <a:pPr lvl="1"/>
            <a:r>
              <a:rPr lang="en-US" dirty="0"/>
              <a:t>behavior, i.e. activities of the object</a:t>
            </a:r>
          </a:p>
          <a:p>
            <a:r>
              <a:rPr lang="en-US" b="1" dirty="0"/>
              <a:t>Object</a:t>
            </a:r>
            <a:r>
              <a:rPr lang="en-US" dirty="0"/>
              <a:t>: An object is also known as an instance in Java. </a:t>
            </a:r>
          </a:p>
          <a:p>
            <a:r>
              <a:rPr lang="en-US" dirty="0"/>
              <a:t>This instance holds all related characteristics such as </a:t>
            </a:r>
            <a:r>
              <a:rPr lang="en-US" b="1" i="1" dirty="0"/>
              <a:t>identity</a:t>
            </a:r>
            <a:r>
              <a:rPr lang="en-US" dirty="0"/>
              <a:t>, </a:t>
            </a:r>
            <a:r>
              <a:rPr lang="en-US" b="1" i="1" dirty="0"/>
              <a:t>state</a:t>
            </a:r>
            <a:r>
              <a:rPr lang="en-US" dirty="0"/>
              <a:t>, and </a:t>
            </a:r>
            <a:r>
              <a:rPr lang="en-US" b="1" i="1" dirty="0"/>
              <a:t>behavior</a:t>
            </a:r>
            <a:r>
              <a:rPr lang="en-US" dirty="0"/>
              <a:t>. </a:t>
            </a:r>
          </a:p>
          <a:p>
            <a:r>
              <a:rPr lang="en-US" dirty="0"/>
              <a:t>This includes physical and virtual characteristics as well as behavioral actions.</a:t>
            </a:r>
          </a:p>
        </p:txBody>
      </p:sp>
    </p:spTree>
    <p:extLst>
      <p:ext uri="{BB962C8B-B14F-4D97-AF65-F5344CB8AC3E}">
        <p14:creationId xmlns:p14="http://schemas.microsoft.com/office/powerpoint/2010/main" val="15329805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CC3AB-34A2-A18F-0643-BBC4801F5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85750"/>
            <a:ext cx="6288082" cy="490538"/>
          </a:xfrm>
        </p:spPr>
        <p:txBody>
          <a:bodyPr/>
          <a:lstStyle/>
          <a:p>
            <a:r>
              <a:rPr lang="en-US" dirty="0"/>
              <a:t>Tips for Using Comments Effectively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8F814-467E-5EBF-6AF0-392B1B089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Comments should be used to make the code easier to understand and not to state the obvious or write lengthy explanations.</a:t>
            </a:r>
          </a:p>
          <a:p>
            <a:r>
              <a:rPr lang="en-US" dirty="0"/>
              <a:t>Ensure that the comment is really needed.</a:t>
            </a:r>
          </a:p>
          <a:p>
            <a:r>
              <a:rPr lang="en-US" dirty="0"/>
              <a:t>Be consistent with your commenting style</a:t>
            </a:r>
          </a:p>
          <a:p>
            <a:r>
              <a:rPr lang="en-US" dirty="0"/>
              <a:t>Do it when needed but do not overdo it.</a:t>
            </a:r>
          </a:p>
          <a:p>
            <a:r>
              <a:rPr lang="en-US" dirty="0"/>
              <a:t>Use comments to cite  the source of a problem or information that you are obtaining the solution from, especially the external references.</a:t>
            </a:r>
          </a:p>
          <a:p>
            <a:r>
              <a:rPr lang="en-US" dirty="0"/>
              <a:t>If you are using a code you copied from somewhere else, use a comment to acknowledge the authorship.</a:t>
            </a:r>
          </a:p>
        </p:txBody>
      </p:sp>
    </p:spTree>
    <p:extLst>
      <p:ext uri="{BB962C8B-B14F-4D97-AF65-F5344CB8AC3E}">
        <p14:creationId xmlns:p14="http://schemas.microsoft.com/office/powerpoint/2010/main" val="40245427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735B6E-92D5-AE01-69BE-3DF618D2C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3181350"/>
            <a:ext cx="7772400" cy="598884"/>
          </a:xfrm>
        </p:spPr>
        <p:txBody>
          <a:bodyPr/>
          <a:lstStyle/>
          <a:p>
            <a:pPr marL="2227263" indent="-2227263"/>
            <a:r>
              <a:rPr lang="en-US" dirty="0"/>
              <a:t>Chapter 3 – Your First Java Project</a:t>
            </a:r>
          </a:p>
        </p:txBody>
      </p:sp>
    </p:spTree>
    <p:extLst>
      <p:ext uri="{BB962C8B-B14F-4D97-AF65-F5344CB8AC3E}">
        <p14:creationId xmlns:p14="http://schemas.microsoft.com/office/powerpoint/2010/main" val="612581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AC1E5B-0BA6-01CC-1FE5-0232DD51DD0A}"/>
              </a:ext>
            </a:extLst>
          </p:cNvPr>
          <p:cNvSpPr txBox="1"/>
          <p:nvPr/>
        </p:nvSpPr>
        <p:spPr>
          <a:xfrm rot="20891098">
            <a:off x="816865" y="1710323"/>
            <a:ext cx="7283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33399"/>
                </a:solidFill>
              </a:rPr>
              <a:t>Creating your New Java Project</a:t>
            </a:r>
          </a:p>
        </p:txBody>
      </p:sp>
    </p:spTree>
    <p:extLst>
      <p:ext uri="{BB962C8B-B14F-4D97-AF65-F5344CB8AC3E}">
        <p14:creationId xmlns:p14="http://schemas.microsoft.com/office/powerpoint/2010/main" val="184909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59DAA-63C7-B4D6-E53C-4ED589E37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1" y="285750"/>
            <a:ext cx="7173910" cy="490538"/>
          </a:xfrm>
        </p:spPr>
        <p:txBody>
          <a:bodyPr/>
          <a:lstStyle/>
          <a:p>
            <a:r>
              <a:rPr lang="en-US" dirty="0"/>
              <a:t>How our First Program was Organized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FA5D4-E5B3-D7AD-F323-948B99121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88" y="1047750"/>
            <a:ext cx="8251823" cy="338018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You already wrote and ran a simple “Hello World” Java program.</a:t>
            </a:r>
          </a:p>
          <a:p>
            <a:pPr>
              <a:spcBef>
                <a:spcPts val="0"/>
              </a:spcBef>
            </a:pPr>
            <a:r>
              <a:rPr lang="en-US" dirty="0"/>
              <a:t>If you remember, you had to write everything by yourself, even standard and routine parts of your program.</a:t>
            </a:r>
          </a:p>
          <a:p>
            <a:pPr lvl="1">
              <a:spcBef>
                <a:spcPts val="0"/>
              </a:spcBef>
            </a:pPr>
            <a:r>
              <a:rPr lang="en-US" dirty="0"/>
              <a:t>You could use any simple word processor to write the Java code, even the Notepad.</a:t>
            </a:r>
          </a:p>
          <a:p>
            <a:pPr lvl="1">
              <a:spcBef>
                <a:spcPts val="0"/>
              </a:spcBef>
            </a:pPr>
            <a:r>
              <a:rPr lang="en-US" dirty="0"/>
              <a:t>You should compile all involved files manually. In our first “Hello World” program, it was just one file “</a:t>
            </a:r>
            <a:r>
              <a:rPr lang="en-US" dirty="0" err="1"/>
              <a:t>Hello,java</a:t>
            </a:r>
            <a:r>
              <a:rPr lang="en-US" dirty="0"/>
              <a:t>”.</a:t>
            </a:r>
          </a:p>
          <a:p>
            <a:pPr lvl="1">
              <a:spcBef>
                <a:spcPts val="0"/>
              </a:spcBef>
            </a:pPr>
            <a:r>
              <a:rPr lang="en-US" dirty="0"/>
              <a:t>IDE editor (</a:t>
            </a:r>
            <a:r>
              <a:rPr lang="en-US" dirty="0" err="1"/>
              <a:t>VSCode</a:t>
            </a:r>
            <a:r>
              <a:rPr lang="en-US" dirty="0"/>
              <a:t>) helped by providing an integrated environment and by showing different parts of you program in different colors that showed different structural parts of the program.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468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59DAA-63C7-B4D6-E53C-4ED589E37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285750"/>
            <a:ext cx="5983282" cy="490538"/>
          </a:xfrm>
        </p:spPr>
        <p:txBody>
          <a:bodyPr/>
          <a:lstStyle/>
          <a:p>
            <a:r>
              <a:rPr lang="en-US" dirty="0"/>
              <a:t>IDE Helps in Writing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FA5D4-E5B3-D7AD-F323-948B99121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88" y="1200150"/>
            <a:ext cx="8251823" cy="322778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However, IDE can do much more than we did in our first program.</a:t>
            </a:r>
          </a:p>
          <a:p>
            <a:pPr lvl="1">
              <a:spcBef>
                <a:spcPts val="0"/>
              </a:spcBef>
            </a:pPr>
            <a:r>
              <a:rPr lang="en-US" dirty="0"/>
              <a:t>It helps you writing code</a:t>
            </a:r>
          </a:p>
          <a:p>
            <a:pPr lvl="1">
              <a:spcBef>
                <a:spcPts val="0"/>
              </a:spcBef>
            </a:pPr>
            <a:r>
              <a:rPr lang="en-US" dirty="0"/>
              <a:t>It helps you fixing errors (debug)</a:t>
            </a:r>
          </a:p>
          <a:p>
            <a:pPr lvl="1"/>
            <a:r>
              <a:rPr lang="en-US" dirty="0"/>
              <a:t>It helps you consolidating all involved files in an integrated project.</a:t>
            </a:r>
          </a:p>
          <a:p>
            <a:pPr lvl="1">
              <a:spcBef>
                <a:spcPts val="0"/>
              </a:spcBef>
            </a:pPr>
            <a:r>
              <a:rPr lang="en-US" dirty="0"/>
              <a:t>and much more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002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EE8F3-4B91-FA96-9995-1AC039908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799" y="285750"/>
            <a:ext cx="6575423" cy="490538"/>
          </a:xfrm>
        </p:spPr>
        <p:txBody>
          <a:bodyPr/>
          <a:lstStyle/>
          <a:p>
            <a:r>
              <a:rPr lang="en-US" dirty="0"/>
              <a:t>Creating your New Java Project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9F134-5CC6-D74D-A1DB-6E707B3CA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71550"/>
            <a:ext cx="8251823" cy="348079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Start Visual Studio Code.</a:t>
            </a:r>
          </a:p>
          <a:p>
            <a:pPr>
              <a:spcBef>
                <a:spcPts val="0"/>
              </a:spcBef>
            </a:pPr>
            <a:r>
              <a:rPr lang="en-US" dirty="0"/>
              <a:t>Press “Ctr-Shift-P” to open a new project setting.</a:t>
            </a:r>
          </a:p>
          <a:p>
            <a:pPr>
              <a:spcBef>
                <a:spcPts val="0"/>
              </a:spcBef>
            </a:pPr>
            <a:r>
              <a:rPr lang="en-US" dirty="0"/>
              <a:t>Choose “Java: Create Java Project”. </a:t>
            </a:r>
          </a:p>
          <a:p>
            <a:pPr>
              <a:spcBef>
                <a:spcPts val="0"/>
              </a:spcBef>
            </a:pPr>
            <a:r>
              <a:rPr lang="en-US" dirty="0"/>
              <a:t>Choose project type “Maven”. </a:t>
            </a:r>
          </a:p>
          <a:p>
            <a:pPr>
              <a:spcBef>
                <a:spcPts val="0"/>
              </a:spcBef>
            </a:pPr>
            <a:r>
              <a:rPr lang="en-US" dirty="0"/>
              <a:t>Choose archetype “maven-archetype-</a:t>
            </a:r>
            <a:r>
              <a:rPr lang="en-US" dirty="0" err="1"/>
              <a:t>quickstart</a:t>
            </a:r>
            <a:r>
              <a:rPr lang="en-US" dirty="0"/>
              <a:t>”</a:t>
            </a:r>
          </a:p>
          <a:p>
            <a:pPr>
              <a:spcBef>
                <a:spcPts val="0"/>
              </a:spcBef>
            </a:pPr>
            <a:r>
              <a:rPr lang="en-US" dirty="0"/>
              <a:t>Choose version number, for example, 1.0</a:t>
            </a:r>
          </a:p>
          <a:p>
            <a:pPr>
              <a:spcBef>
                <a:spcPts val="0"/>
              </a:spcBef>
            </a:pPr>
            <a:r>
              <a:rPr lang="en-US" dirty="0"/>
              <a:t>Enter an inverse domain name (it is a Java convention):</a:t>
            </a:r>
          </a:p>
          <a:p>
            <a:pPr lvl="1">
              <a:spcBef>
                <a:spcPts val="0"/>
              </a:spcBef>
            </a:pPr>
            <a:r>
              <a:rPr lang="en-US" dirty="0" err="1"/>
              <a:t>edu.neu.mgen</a:t>
            </a:r>
            <a:r>
              <a:rPr lang="en-US" dirty="0"/>
              <a:t> (Press “Enter”)</a:t>
            </a:r>
          </a:p>
          <a:p>
            <a:pPr lvl="1">
              <a:spcBef>
                <a:spcPts val="0"/>
              </a:spcBef>
            </a:pPr>
            <a:r>
              <a:rPr lang="en-US" dirty="0" err="1"/>
              <a:t>myproject</a:t>
            </a:r>
            <a:r>
              <a:rPr lang="en-US" dirty="0"/>
              <a:t> (Press “Enter”)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3CC56F-2604-AF76-973D-B4216638EB41}"/>
              </a:ext>
            </a:extLst>
          </p:cNvPr>
          <p:cNvSpPr txBox="1"/>
          <p:nvPr/>
        </p:nvSpPr>
        <p:spPr>
          <a:xfrm>
            <a:off x="3810000" y="3459383"/>
            <a:ext cx="4038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Give a specific name to your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E86F09-9CAA-B8C6-4C7C-654E70F9272D}"/>
              </a:ext>
            </a:extLst>
          </p:cNvPr>
          <p:cNvSpPr txBox="1"/>
          <p:nvPr/>
        </p:nvSpPr>
        <p:spPr>
          <a:xfrm>
            <a:off x="4495800" y="3128975"/>
            <a:ext cx="43656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is a Java convention for project</a:t>
            </a:r>
          </a:p>
        </p:txBody>
      </p:sp>
    </p:spTree>
    <p:extLst>
      <p:ext uri="{BB962C8B-B14F-4D97-AF65-F5344CB8AC3E}">
        <p14:creationId xmlns:p14="http://schemas.microsoft.com/office/powerpoint/2010/main" val="771574721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10000</TotalTime>
  <Words>3197</Words>
  <Application>Microsoft Macintosh PowerPoint</Application>
  <PresentationFormat>On-screen Show (16:9)</PresentationFormat>
  <Paragraphs>362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Tahoma</vt:lpstr>
      <vt:lpstr>Wingdings</vt:lpstr>
      <vt:lpstr>Blends</vt:lpstr>
      <vt:lpstr>Chapter 3 – Your First Java Project</vt:lpstr>
      <vt:lpstr>Reserved Words in Java</vt:lpstr>
      <vt:lpstr>PowerPoint Presentation</vt:lpstr>
      <vt:lpstr>Structure of Java</vt:lpstr>
      <vt:lpstr>Classes and Objects</vt:lpstr>
      <vt:lpstr>PowerPoint Presentation</vt:lpstr>
      <vt:lpstr>How our First Program was Organized</vt:lpstr>
      <vt:lpstr>IDE Helps in Writing Code</vt:lpstr>
      <vt:lpstr>Creating your New Java Project (1/2)</vt:lpstr>
      <vt:lpstr>Creating your New Java Project (1/2)</vt:lpstr>
      <vt:lpstr>Choose “Java: Create Java Project”</vt:lpstr>
      <vt:lpstr>Choose “Maven” (Project type)</vt:lpstr>
      <vt:lpstr>Choose “maven-archetype-quickstart” (Archetype)</vt:lpstr>
      <vt:lpstr>Choose Version Number (for example, 1.0)</vt:lpstr>
      <vt:lpstr>Enter the Inverse Domain Name</vt:lpstr>
      <vt:lpstr>Enter the Project Name</vt:lpstr>
      <vt:lpstr>Choose the Source Code Folder (Directory)</vt:lpstr>
      <vt:lpstr>Choose the Source Code Folder (Directory)</vt:lpstr>
      <vt:lpstr>Open the Project</vt:lpstr>
      <vt:lpstr>Creating a Java Source File</vt:lpstr>
      <vt:lpstr>Creating a Java Source File</vt:lpstr>
      <vt:lpstr>The Generated Source Code for “Hello World”</vt:lpstr>
      <vt:lpstr>Running “Hello World” Program</vt:lpstr>
      <vt:lpstr>PowerPoint Presentation</vt:lpstr>
      <vt:lpstr>PowerPoint Presentation</vt:lpstr>
      <vt:lpstr>Running or Debugging Your Code</vt:lpstr>
      <vt:lpstr>Debugging Your Code</vt:lpstr>
      <vt:lpstr>Debug Breakpoints </vt:lpstr>
      <vt:lpstr>PowerPoint Presentation</vt:lpstr>
      <vt:lpstr>Distributing your Java Program (1/2)</vt:lpstr>
      <vt:lpstr>Distributing your Java Program (2/2)</vt:lpstr>
      <vt:lpstr>PowerPoint Presentation</vt:lpstr>
      <vt:lpstr>Java Naming Convention (1/2)</vt:lpstr>
      <vt:lpstr>Java Naming Convention (2/2)</vt:lpstr>
      <vt:lpstr>PowerPoint Presentation</vt:lpstr>
      <vt:lpstr>What are Comments?</vt:lpstr>
      <vt:lpstr>How to Write Comments in Java</vt:lpstr>
      <vt:lpstr>Single-Line Comments</vt:lpstr>
      <vt:lpstr>Multi-Line Comments</vt:lpstr>
      <vt:lpstr>A Single-Line Comments with Multi-Line Format</vt:lpstr>
      <vt:lpstr>Documentation Comments</vt:lpstr>
      <vt:lpstr>Using Tags</vt:lpstr>
      <vt:lpstr>Order of Tags</vt:lpstr>
      <vt:lpstr>Ordering Multiple Tags (1/3)</vt:lpstr>
      <vt:lpstr>Ordering Multiple Tags (2/3)</vt:lpstr>
      <vt:lpstr>Ordering Multiple Tags (3/3)</vt:lpstr>
      <vt:lpstr>Required Tags</vt:lpstr>
      <vt:lpstr>Why Use Comments?</vt:lpstr>
      <vt:lpstr>How NOT to Use Comments</vt:lpstr>
      <vt:lpstr>Tips for Using Comments Effectively</vt:lpstr>
      <vt:lpstr>Chapter 3 – Your First Java Project</vt:lpstr>
    </vt:vector>
  </TitlesOfParts>
  <Company>Lincoln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–Tools for Java Development</dc:title>
  <dc:creator>Sergey K. Aityan</dc:creator>
  <cp:lastModifiedBy>Xijing Zhang</cp:lastModifiedBy>
  <cp:revision>352</cp:revision>
  <cp:lastPrinted>1601-01-01T00:00:00Z</cp:lastPrinted>
  <dcterms:created xsi:type="dcterms:W3CDTF">2003-11-11T09:16:48Z</dcterms:created>
  <dcterms:modified xsi:type="dcterms:W3CDTF">2024-01-30T06:47:32Z</dcterms:modified>
</cp:coreProperties>
</file>