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9"/>
  </p:notesMasterIdLst>
  <p:handoutMasterIdLst>
    <p:handoutMasterId r:id="rId50"/>
  </p:handoutMasterIdLst>
  <p:sldIdLst>
    <p:sldId id="447" r:id="rId2"/>
    <p:sldId id="483" r:id="rId3"/>
    <p:sldId id="500" r:id="rId4"/>
    <p:sldId id="479" r:id="rId5"/>
    <p:sldId id="485" r:id="rId6"/>
    <p:sldId id="522" r:id="rId7"/>
    <p:sldId id="482" r:id="rId8"/>
    <p:sldId id="480" r:id="rId9"/>
    <p:sldId id="501" r:id="rId10"/>
    <p:sldId id="481" r:id="rId11"/>
    <p:sldId id="486" r:id="rId12"/>
    <p:sldId id="487" r:id="rId13"/>
    <p:sldId id="521" r:id="rId14"/>
    <p:sldId id="572" r:id="rId15"/>
    <p:sldId id="571" r:id="rId16"/>
    <p:sldId id="506" r:id="rId17"/>
    <p:sldId id="523" r:id="rId18"/>
    <p:sldId id="524" r:id="rId19"/>
    <p:sldId id="542" r:id="rId20"/>
    <p:sldId id="545" r:id="rId21"/>
    <p:sldId id="543" r:id="rId22"/>
    <p:sldId id="544" r:id="rId23"/>
    <p:sldId id="551" r:id="rId24"/>
    <p:sldId id="547" r:id="rId25"/>
    <p:sldId id="549" r:id="rId26"/>
    <p:sldId id="546" r:id="rId27"/>
    <p:sldId id="550" r:id="rId28"/>
    <p:sldId id="548" r:id="rId29"/>
    <p:sldId id="552" r:id="rId30"/>
    <p:sldId id="553" r:id="rId31"/>
    <p:sldId id="512" r:id="rId32"/>
    <p:sldId id="476" r:id="rId33"/>
    <p:sldId id="518" r:id="rId34"/>
    <p:sldId id="520" r:id="rId35"/>
    <p:sldId id="475" r:id="rId36"/>
    <p:sldId id="519" r:id="rId37"/>
    <p:sldId id="554" r:id="rId38"/>
    <p:sldId id="567" r:id="rId39"/>
    <p:sldId id="570" r:id="rId40"/>
    <p:sldId id="568" r:id="rId41"/>
    <p:sldId id="569" r:id="rId42"/>
    <p:sldId id="507" r:id="rId43"/>
    <p:sldId id="508" r:id="rId44"/>
    <p:sldId id="509" r:id="rId45"/>
    <p:sldId id="510" r:id="rId46"/>
    <p:sldId id="511" r:id="rId47"/>
    <p:sldId id="541" r:id="rId48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88" d="100"/>
          <a:sy n="88" d="100"/>
        </p:scale>
        <p:origin x="84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46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810000" y="4891561"/>
            <a:ext cx="370973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4 – Types, Variables, Classes, Objects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81350"/>
            <a:ext cx="7239000" cy="598884"/>
          </a:xfrm>
        </p:spPr>
        <p:txBody>
          <a:bodyPr/>
          <a:lstStyle/>
          <a:p>
            <a:pPr marL="2227263" indent="-2227263"/>
            <a:r>
              <a:rPr lang="en-US" dirty="0"/>
              <a:t>Chapter 4 – Types and Variables,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57975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BD44-9E18-1A86-844E-C1D924CC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85750"/>
            <a:ext cx="5602282" cy="490538"/>
          </a:xfrm>
        </p:spPr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765C-EDBB-D95D-1C11-7CBC7137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7357"/>
            <a:ext cx="8191500" cy="4014193"/>
          </a:xfrm>
        </p:spPr>
        <p:txBody>
          <a:bodyPr/>
          <a:lstStyle/>
          <a:p>
            <a:r>
              <a:rPr lang="en-US" dirty="0"/>
              <a:t>A variable is an entity that can take a value from the allowed set of values.</a:t>
            </a:r>
          </a:p>
          <a:p>
            <a:r>
              <a:rPr lang="en-US" dirty="0"/>
              <a:t>Each variable in the system (software program) has it own unique identifier (symbol or a combination of symbols).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variable n is can be defined as taking integer values (integer)</a:t>
            </a:r>
          </a:p>
          <a:p>
            <a:pPr lvl="1"/>
            <a:r>
              <a:rPr lang="en-US" dirty="0"/>
              <a:t>Variable x is can be defined as taking rational numbers (float)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ch</a:t>
            </a:r>
            <a:r>
              <a:rPr lang="en-US" dirty="0"/>
              <a:t> is defined as taking a value as a symbol (char)</a:t>
            </a:r>
          </a:p>
          <a:p>
            <a:pPr lvl="1"/>
            <a:r>
              <a:rPr lang="en-US" dirty="0"/>
              <a:t>variable str is defined as taking a value as a combination of characters (a string).</a:t>
            </a:r>
          </a:p>
          <a:p>
            <a:r>
              <a:rPr lang="en-US" dirty="0"/>
              <a:t>n = 2 as an integer number is not the same as </a:t>
            </a:r>
            <a:r>
              <a:rPr lang="en-US" dirty="0" err="1"/>
              <a:t>ch</a:t>
            </a:r>
            <a:r>
              <a:rPr lang="en-US" dirty="0"/>
              <a:t> = ‘2’ as a char.</a:t>
            </a:r>
          </a:p>
          <a:p>
            <a:r>
              <a:rPr lang="en-US" dirty="0"/>
              <a:t>n = 2 as an integer number is not the same as x = 2.0 as a float.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9D46-1943-9E73-CD80-DB04FB6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Variable as an Instance of as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03AB-4AB0-E0AF-E39A-B65390D5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50" y="992840"/>
            <a:ext cx="3298825" cy="3759427"/>
          </a:xfrm>
        </p:spPr>
        <p:txBody>
          <a:bodyPr/>
          <a:lstStyle/>
          <a:p>
            <a:r>
              <a:rPr lang="en-US" dirty="0"/>
              <a:t>A type plays the role of declaration of the data structure and semantics.</a:t>
            </a:r>
          </a:p>
          <a:p>
            <a:r>
              <a:rPr lang="en-US" dirty="0"/>
              <a:t>A variable is an instance of the associated type with the respective memory allocation.</a:t>
            </a:r>
          </a:p>
          <a:p>
            <a:r>
              <a:rPr lang="en-US" dirty="0"/>
              <a:t>Every time a new varia0le is defined, the respective memory is allocated for this instance.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B5442C-EC43-C4EE-8F43-3EBC26D3A3A6}"/>
              </a:ext>
            </a:extLst>
          </p:cNvPr>
          <p:cNvGrpSpPr/>
          <p:nvPr/>
        </p:nvGrpSpPr>
        <p:grpSpPr>
          <a:xfrm>
            <a:off x="3567316" y="727103"/>
            <a:ext cx="5424284" cy="4026437"/>
            <a:chOff x="3567316" y="727103"/>
            <a:chExt cx="5424284" cy="4026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2BFF39-6A24-988D-2547-67F6902D719B}"/>
                </a:ext>
              </a:extLst>
            </p:cNvPr>
            <p:cNvGrpSpPr/>
            <p:nvPr/>
          </p:nvGrpSpPr>
          <p:grpSpPr>
            <a:xfrm>
              <a:off x="3882228" y="1561849"/>
              <a:ext cx="1379543" cy="690060"/>
              <a:chOff x="4081788" y="2190750"/>
              <a:chExt cx="1480812" cy="103977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BC8CB6-F54E-D728-E5A4-9D837DECBF6A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Type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declaration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A9B3BAA-B8E1-BFAB-3758-59A7349989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81788" y="271063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9C7DA87-780A-3206-D69C-5B3F4F4E65CF}"/>
                </a:ext>
              </a:extLst>
            </p:cNvPr>
            <p:cNvGrpSpPr/>
            <p:nvPr/>
          </p:nvGrpSpPr>
          <p:grpSpPr>
            <a:xfrm>
              <a:off x="6629400" y="1561849"/>
              <a:ext cx="1282744" cy="3191691"/>
              <a:chOff x="6248400" y="1044304"/>
              <a:chExt cx="1282744" cy="31916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C58FB46-4663-B179-676E-E0D00402A1F1}"/>
                  </a:ext>
                </a:extLst>
              </p:cNvPr>
              <p:cNvGrpSpPr/>
              <p:nvPr/>
            </p:nvGrpSpPr>
            <p:grpSpPr>
              <a:xfrm>
                <a:off x="6248400" y="1044304"/>
                <a:ext cx="1253125" cy="690060"/>
                <a:chOff x="4114800" y="2190750"/>
                <a:chExt cx="1447800" cy="12954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42EF395-17F1-FBC8-0488-A83E368DF5D8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129540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Instance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/>
                    <a:t>definition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40F24D1-31DA-53A1-597C-A56B79C1FE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896563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43D28EB-B00D-F04B-5092-3B6950952ADD}"/>
                  </a:ext>
                </a:extLst>
              </p:cNvPr>
              <p:cNvGrpSpPr/>
              <p:nvPr/>
            </p:nvGrpSpPr>
            <p:grpSpPr>
              <a:xfrm>
                <a:off x="6248400" y="2004510"/>
                <a:ext cx="1253125" cy="690060"/>
                <a:chOff x="4114800" y="2190750"/>
                <a:chExt cx="1447800" cy="12954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F5EBC14-F0CC-F687-995A-EF06ADFB1524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129540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Instance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/>
                    <a:t>definition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81B2579-C813-8224-7D10-C4DC9C750D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896563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7B61A8-FFDE-D305-A4C7-4E31BDF37BD6}"/>
                  </a:ext>
                </a:extLst>
              </p:cNvPr>
              <p:cNvSpPr/>
              <p:nvPr/>
            </p:nvSpPr>
            <p:spPr bwMode="auto">
              <a:xfrm>
                <a:off x="6278018" y="2855875"/>
                <a:ext cx="1253125" cy="6900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…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AF02178-8154-10E9-4052-E604D746428D}"/>
                  </a:ext>
                </a:extLst>
              </p:cNvPr>
              <p:cNvGrpSpPr/>
              <p:nvPr/>
            </p:nvGrpSpPr>
            <p:grpSpPr>
              <a:xfrm>
                <a:off x="6278019" y="3545935"/>
                <a:ext cx="1253125" cy="690060"/>
                <a:chOff x="4114800" y="2190750"/>
                <a:chExt cx="1447800" cy="12954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251FC55-DBC8-4E18-AF5A-37EA83143E1A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129540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Instance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/>
                    <a:t>definition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5DE36C0-6BB8-CC8C-425D-BEF0B377AEE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896563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67368D-6F18-8EA6-7B01-23773981DD74}"/>
                </a:ext>
              </a:extLst>
            </p:cNvPr>
            <p:cNvSpPr/>
            <p:nvPr/>
          </p:nvSpPr>
          <p:spPr bwMode="auto">
            <a:xfrm>
              <a:off x="3567316" y="727103"/>
              <a:ext cx="1995284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No memory allocation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0A5982-1C2F-CFEE-3C4B-766D4D05E2FB}"/>
                </a:ext>
              </a:extLst>
            </p:cNvPr>
            <p:cNvSpPr/>
            <p:nvPr/>
          </p:nvSpPr>
          <p:spPr bwMode="auto">
            <a:xfrm>
              <a:off x="5562600" y="734990"/>
              <a:ext cx="3429000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Allocates respective memory size for each instance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94FAFB-B68C-D572-C3F0-4561AA98E131}"/>
                </a:ext>
              </a:extLst>
            </p:cNvPr>
            <p:cNvCxnSpPr>
              <a:stCxn id="5" idx="3"/>
              <a:endCxn id="8" idx="1"/>
            </p:cNvCxnSpPr>
            <p:nvPr/>
          </p:nvCxnSpPr>
          <p:spPr bwMode="auto">
            <a:xfrm>
              <a:off x="5261771" y="1906879"/>
              <a:ext cx="136762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85AF2F-4648-31DC-DF61-800F8BC04B02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5261771" y="1906879"/>
              <a:ext cx="1397247" cy="10458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7F3A2-CDF6-334B-14B0-AB81AEA50941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 bwMode="auto">
            <a:xfrm>
              <a:off x="5261771" y="1906879"/>
              <a:ext cx="1397248" cy="25016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27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9D46-1943-9E73-CD80-DB04FB6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Memory Allocation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03AB-4AB0-E0AF-E39A-B65390D5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853" y="909480"/>
            <a:ext cx="6004925" cy="7415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// Suppose we define the following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byte n, k;   // integer from -128 to +127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float x;       // fractional number with 6 or 7 digits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char a, b;   // a UTF-16 or ASCII symbol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9362C0-4DDF-B6F2-82F0-8DDEFBFFACF8}"/>
              </a:ext>
            </a:extLst>
          </p:cNvPr>
          <p:cNvGrpSpPr/>
          <p:nvPr/>
        </p:nvGrpSpPr>
        <p:grpSpPr>
          <a:xfrm>
            <a:off x="192972" y="2408883"/>
            <a:ext cx="8493828" cy="2364492"/>
            <a:chOff x="-78953" y="2408883"/>
            <a:chExt cx="8493828" cy="23644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2BFF39-6A24-988D-2547-67F6902D719B}"/>
                </a:ext>
              </a:extLst>
            </p:cNvPr>
            <p:cNvGrpSpPr/>
            <p:nvPr/>
          </p:nvGrpSpPr>
          <p:grpSpPr>
            <a:xfrm>
              <a:off x="1765929" y="2663317"/>
              <a:ext cx="1063728" cy="690060"/>
              <a:chOff x="4081788" y="2190750"/>
              <a:chExt cx="1149376" cy="103977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BC8CB6-F54E-D728-E5A4-9D837DECBF6A}"/>
                  </a:ext>
                </a:extLst>
              </p:cNvPr>
              <p:cNvSpPr/>
              <p:nvPr/>
            </p:nvSpPr>
            <p:spPr bwMode="auto">
              <a:xfrm>
                <a:off x="4114801" y="2190750"/>
                <a:ext cx="1116363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byte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1 bytes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A9B3BAA-B8E1-BFAB-3758-59A73499893E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 bwMode="auto">
              <a:xfrm>
                <a:off x="4081788" y="2710635"/>
                <a:ext cx="114937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67368D-6F18-8EA6-7B01-23773981DD74}"/>
                </a:ext>
              </a:extLst>
            </p:cNvPr>
            <p:cNvSpPr/>
            <p:nvPr/>
          </p:nvSpPr>
          <p:spPr bwMode="auto">
            <a:xfrm>
              <a:off x="-78953" y="2408883"/>
              <a:ext cx="1995284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Types: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(no memory allocation)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0A5982-1C2F-CFEE-3C4B-766D4D05E2FB}"/>
                </a:ext>
              </a:extLst>
            </p:cNvPr>
            <p:cNvSpPr/>
            <p:nvPr/>
          </p:nvSpPr>
          <p:spPr bwMode="auto">
            <a:xfrm>
              <a:off x="-6152" y="3382437"/>
              <a:ext cx="1990014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memory address &amp; size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85AF2F-4648-31DC-DF61-800F8BC04B02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1817960" y="3353377"/>
              <a:ext cx="495109" cy="62189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F075FA-419A-6475-82E8-D178A9D16455}"/>
                </a:ext>
              </a:extLst>
            </p:cNvPr>
            <p:cNvSpPr/>
            <p:nvPr/>
          </p:nvSpPr>
          <p:spPr bwMode="auto">
            <a:xfrm>
              <a:off x="3255147" y="2630728"/>
              <a:ext cx="1040018" cy="69006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float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4 bytes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1340F1-1DFB-5473-9CEA-8AD78DEA24B9}"/>
                </a:ext>
              </a:extLst>
            </p:cNvPr>
            <p:cNvSpPr/>
            <p:nvPr/>
          </p:nvSpPr>
          <p:spPr bwMode="auto">
            <a:xfrm>
              <a:off x="4768533" y="2619390"/>
              <a:ext cx="1040018" cy="69006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char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 bytes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0E8C06-A10F-F898-E851-A8FE5DB9DBF8}"/>
                </a:ext>
              </a:extLst>
            </p:cNvPr>
            <p:cNvSpPr/>
            <p:nvPr/>
          </p:nvSpPr>
          <p:spPr bwMode="auto">
            <a:xfrm>
              <a:off x="-71367" y="3882800"/>
              <a:ext cx="1995284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Instances</a:t>
              </a: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(memory is allocated)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0D161AE-F506-1FEC-42C0-E0889D856E94}"/>
                </a:ext>
              </a:extLst>
            </p:cNvPr>
            <p:cNvGrpSpPr/>
            <p:nvPr/>
          </p:nvGrpSpPr>
          <p:grpSpPr>
            <a:xfrm>
              <a:off x="1765927" y="3947322"/>
              <a:ext cx="6648948" cy="826053"/>
              <a:chOff x="1765927" y="3863651"/>
              <a:chExt cx="6648948" cy="8260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DE2F43-01FF-72DF-9AD3-28B23D081D7A}"/>
                  </a:ext>
                </a:extLst>
              </p:cNvPr>
              <p:cNvGrpSpPr/>
              <p:nvPr/>
            </p:nvGrpSpPr>
            <p:grpSpPr>
              <a:xfrm>
                <a:off x="1765927" y="3863651"/>
                <a:ext cx="3990362" cy="826053"/>
                <a:chOff x="1762315" y="3924293"/>
                <a:chExt cx="4690654" cy="76595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90B6C8F-DBB0-30F3-E69E-A425A6EE3532}"/>
                    </a:ext>
                  </a:extLst>
                </p:cNvPr>
                <p:cNvGrpSpPr/>
                <p:nvPr/>
              </p:nvGrpSpPr>
              <p:grpSpPr>
                <a:xfrm>
                  <a:off x="1762315" y="3926263"/>
                  <a:ext cx="812096" cy="752958"/>
                  <a:chOff x="4637785" y="3786556"/>
                  <a:chExt cx="812096" cy="752958"/>
                </a:xfrm>
              </p:grpSpPr>
              <p:sp>
                <p:nvSpPr>
                  <p:cNvPr id="29" name="Left Brace 28">
                    <a:extLst>
                      <a:ext uri="{FF2B5EF4-FFF2-40B4-BE49-F238E27FC236}">
                        <a16:creationId xmlns:a16="http://schemas.microsoft.com/office/drawing/2014/main" id="{3062B2BF-D65A-AE36-8689-89164F4E189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966501" y="3855909"/>
                    <a:ext cx="173972" cy="764274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75EE5B-60B7-7620-0157-938594D1B4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785" y="4368284"/>
                    <a:ext cx="685078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n:1 byte</a:t>
                    </a:r>
                  </a:p>
                </p:txBody>
              </p:sp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0A4A813-4B08-7EA5-CD47-E8655B9D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B1D5CC8E-DB83-100D-BC58-0143DCAE7D8B}"/>
                    </a:ext>
                  </a:extLst>
                </p:cNvPr>
                <p:cNvGrpSpPr/>
                <p:nvPr/>
              </p:nvGrpSpPr>
              <p:grpSpPr>
                <a:xfrm>
                  <a:off x="2553323" y="3927381"/>
                  <a:ext cx="787902" cy="752958"/>
                  <a:chOff x="4661979" y="3786556"/>
                  <a:chExt cx="787902" cy="752958"/>
                </a:xfrm>
              </p:grpSpPr>
              <p:sp>
                <p:nvSpPr>
                  <p:cNvPr id="54" name="Left Brace 53">
                    <a:extLst>
                      <a:ext uri="{FF2B5EF4-FFF2-40B4-BE49-F238E27FC236}">
                        <a16:creationId xmlns:a16="http://schemas.microsoft.com/office/drawing/2014/main" id="{2D56453F-751C-12B2-09DB-BEC318AA8075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966501" y="3855909"/>
                    <a:ext cx="173972" cy="764274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8F75077-0934-2DA2-41D1-EA078FE6672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802" y="4368284"/>
                    <a:ext cx="685078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K:1 byte</a:t>
                    </a:r>
                  </a:p>
                </p:txBody>
              </p:sp>
              <p:pic>
                <p:nvPicPr>
                  <p:cNvPr id="56" name="Picture 55">
                    <a:extLst>
                      <a:ext uri="{FF2B5EF4-FFF2-40B4-BE49-F238E27FC236}">
                        <a16:creationId xmlns:a16="http://schemas.microsoft.com/office/drawing/2014/main" id="{1DA4E1A3-6500-56C1-E3C4-0E674080A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23F8E81-F0AB-BCFF-EEDD-84832CC6387C}"/>
                    </a:ext>
                  </a:extLst>
                </p:cNvPr>
                <p:cNvGrpSpPr/>
                <p:nvPr/>
              </p:nvGrpSpPr>
              <p:grpSpPr>
                <a:xfrm>
                  <a:off x="3352800" y="3926067"/>
                  <a:ext cx="3100169" cy="764176"/>
                  <a:chOff x="4661979" y="3786556"/>
                  <a:chExt cx="3100169" cy="764176"/>
                </a:xfrm>
              </p:grpSpPr>
              <p:sp>
                <p:nvSpPr>
                  <p:cNvPr id="58" name="Left Brace 57">
                    <a:extLst>
                      <a:ext uri="{FF2B5EF4-FFF2-40B4-BE49-F238E27FC236}">
                        <a16:creationId xmlns:a16="http://schemas.microsoft.com/office/drawing/2014/main" id="{FA93661B-188E-0843-94E8-B15199B88F7E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6133786" y="2688623"/>
                    <a:ext cx="165925" cy="3090798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A1CAAF2-0EE8-978B-F3EB-C1D7CA96FB0B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865" y="4379502"/>
                    <a:ext cx="1412268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X: 4 bytes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5768F523-4720-AD2B-D2CA-3B1B0F48DB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80D3AC37-A8E9-233B-9877-2C555A7CE2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6375" y="3924293"/>
                  <a:ext cx="787902" cy="306918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E6FB1CF-4F8E-733F-93A0-3E9715173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99950" y="3930720"/>
                  <a:ext cx="787902" cy="306918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ED7C577-2553-1021-A0EC-B82EB6BF8D38}"/>
                  </a:ext>
                </a:extLst>
              </p:cNvPr>
              <p:cNvGrpSpPr/>
              <p:nvPr/>
            </p:nvGrpSpPr>
            <p:grpSpPr>
              <a:xfrm>
                <a:off x="5095984" y="3864418"/>
                <a:ext cx="3318891" cy="815372"/>
                <a:chOff x="1786509" y="3924293"/>
                <a:chExt cx="3901343" cy="756046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86DFD94A-EAE5-7920-184A-716351E632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6509" y="3926263"/>
                  <a:ext cx="787902" cy="306918"/>
                </a:xfrm>
                <a:prstGeom prst="rect">
                  <a:avLst/>
                </a:prstGeom>
              </p:spPr>
            </p:pic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BE73B35-2E81-6990-9FCB-E4778083C017}"/>
                    </a:ext>
                  </a:extLst>
                </p:cNvPr>
                <p:cNvGrpSpPr/>
                <p:nvPr/>
              </p:nvGrpSpPr>
              <p:grpSpPr>
                <a:xfrm>
                  <a:off x="2553323" y="3927381"/>
                  <a:ext cx="1573053" cy="752958"/>
                  <a:chOff x="4661979" y="3786556"/>
                  <a:chExt cx="1573053" cy="752958"/>
                </a:xfrm>
              </p:grpSpPr>
              <p:sp>
                <p:nvSpPr>
                  <p:cNvPr id="85" name="Left Brace 84">
                    <a:extLst>
                      <a:ext uri="{FF2B5EF4-FFF2-40B4-BE49-F238E27FC236}">
                        <a16:creationId xmlns:a16="http://schemas.microsoft.com/office/drawing/2014/main" id="{ABB7105D-0A17-D7D2-4E34-A76C37BDC204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5371241" y="3451168"/>
                    <a:ext cx="163900" cy="1563683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678383F-9CA2-87D2-389E-23A0288454DD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188" y="4368284"/>
                    <a:ext cx="1073691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a: 2 bytes</a:t>
                    </a:r>
                  </a:p>
                </p:txBody>
              </p:sp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666E2A1C-7957-CE7D-90E9-004125ADDB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EFF4453E-3D37-AE27-A484-4B9DCB341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52800" y="3926067"/>
                  <a:ext cx="787902" cy="306918"/>
                </a:xfrm>
                <a:prstGeom prst="rect">
                  <a:avLst/>
                </a:prstGeom>
              </p:spPr>
            </p:pic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70AAC9B7-210A-F029-E32A-59B48D1572D2}"/>
                    </a:ext>
                  </a:extLst>
                </p:cNvPr>
                <p:cNvGrpSpPr/>
                <p:nvPr/>
              </p:nvGrpSpPr>
              <p:grpSpPr>
                <a:xfrm>
                  <a:off x="4126375" y="3924293"/>
                  <a:ext cx="1527118" cy="754217"/>
                  <a:chOff x="4661979" y="3786556"/>
                  <a:chExt cx="1527118" cy="754217"/>
                </a:xfrm>
              </p:grpSpPr>
              <p:sp>
                <p:nvSpPr>
                  <p:cNvPr id="79" name="Left Brace 78">
                    <a:extLst>
                      <a:ext uri="{FF2B5EF4-FFF2-40B4-BE49-F238E27FC236}">
                        <a16:creationId xmlns:a16="http://schemas.microsoft.com/office/drawing/2014/main" id="{6425ABD8-845A-AAFD-C631-0095527EDE65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5344608" y="3477801"/>
                    <a:ext cx="171231" cy="1517747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127CA22-B75C-D0A1-FA4D-452773E980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158" y="4369543"/>
                    <a:ext cx="1012129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b: 1 bytes</a:t>
                    </a:r>
                  </a:p>
                </p:txBody>
              </p:sp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2376913F-EAA4-7126-65FC-8FFAAC9EB2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59103C07-F634-B92B-D1E2-FFF0738A7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99950" y="3930720"/>
                  <a:ext cx="787902" cy="306918"/>
                </a:xfrm>
                <a:prstGeom prst="rect">
                  <a:avLst/>
                </a:prstGeom>
              </p:spPr>
            </p:pic>
          </p:grp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36F92C3-697F-540A-B867-9A9334DA1AE2}"/>
                </a:ext>
              </a:extLst>
            </p:cNvPr>
            <p:cNvSpPr/>
            <p:nvPr/>
          </p:nvSpPr>
          <p:spPr bwMode="auto">
            <a:xfrm>
              <a:off x="1906851" y="3669285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F3E58E-0117-129D-0393-6E6AC8F4A7DF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>
              <a:off x="2313069" y="3353377"/>
              <a:ext cx="120456" cy="6494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DC865CD-3C65-DC28-0D54-C9CC0D503ABF}"/>
                </a:ext>
              </a:extLst>
            </p:cNvPr>
            <p:cNvCxnSpPr>
              <a:cxnSpLocks/>
              <a:stCxn id="20" idx="2"/>
            </p:cNvCxnSpPr>
            <p:nvPr/>
          </p:nvCxnSpPr>
          <p:spPr bwMode="auto">
            <a:xfrm flipH="1">
              <a:off x="3150908" y="3320788"/>
              <a:ext cx="624248" cy="6583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FA60D2E-D51F-9EC9-3F35-0DCD8429EDD5}"/>
                </a:ext>
              </a:extLst>
            </p:cNvPr>
            <p:cNvCxnSpPr>
              <a:cxnSpLocks/>
              <a:stCxn id="21" idx="2"/>
            </p:cNvCxnSpPr>
            <p:nvPr/>
          </p:nvCxnSpPr>
          <p:spPr bwMode="auto">
            <a:xfrm>
              <a:off x="5288542" y="3309450"/>
              <a:ext cx="474942" cy="6933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263BCC-B1DD-23AA-199A-8FC10529C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8542" y="3319972"/>
              <a:ext cx="1846024" cy="6281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E51C1D-EB31-9407-99BF-21768493269D}"/>
                </a:ext>
              </a:extLst>
            </p:cNvPr>
            <p:cNvSpPr/>
            <p:nvPr/>
          </p:nvSpPr>
          <p:spPr bwMode="auto">
            <a:xfrm>
              <a:off x="2406186" y="3684831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k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4315C04-45F0-5BF5-EE29-C9C406DF25F8}"/>
                </a:ext>
              </a:extLst>
            </p:cNvPr>
            <p:cNvSpPr/>
            <p:nvPr/>
          </p:nvSpPr>
          <p:spPr bwMode="auto">
            <a:xfrm>
              <a:off x="3318570" y="3669285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CE643B9-B947-E0ED-9389-A6434E5018F1}"/>
                </a:ext>
              </a:extLst>
            </p:cNvPr>
            <p:cNvSpPr/>
            <p:nvPr/>
          </p:nvSpPr>
          <p:spPr bwMode="auto">
            <a:xfrm>
              <a:off x="5183412" y="3661700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a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06363ED-00F9-B7A6-484C-21B5C392C5DD}"/>
                </a:ext>
              </a:extLst>
            </p:cNvPr>
            <p:cNvSpPr/>
            <p:nvPr/>
          </p:nvSpPr>
          <p:spPr bwMode="auto">
            <a:xfrm>
              <a:off x="6122674" y="3669285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4DB4C8-6D13-EECA-D811-F8D9A8CF3F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9323" y="3337107"/>
              <a:ext cx="1846024" cy="6281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6A496D-D1B2-048A-8081-C8D35A52CA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31437" y="2966885"/>
              <a:ext cx="10637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9FC5-F3FE-43DA-9C6E-639E50FCA6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4823" y="2952750"/>
              <a:ext cx="10637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662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1E3-300E-2E76-D737-F66AFF7E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5750"/>
            <a:ext cx="6364282" cy="490538"/>
          </a:xfrm>
        </p:spPr>
        <p:txBody>
          <a:bodyPr/>
          <a:lstStyle/>
          <a:p>
            <a:r>
              <a:rPr lang="en-US" dirty="0"/>
              <a:t>Examples of 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6B65-27A7-8D03-BC32-36CCABA3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44360"/>
            <a:ext cx="8029815" cy="1762361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7;               		// Integer (whole number)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6.78f;		// Floating point number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‘A';        		// Character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 		// Boolean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 World";		// String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9D1726-4BEC-D1BF-7B07-B599E7C6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878045"/>
            <a:ext cx="8315565" cy="1008223"/>
          </a:xfrm>
        </p:spPr>
        <p:txBody>
          <a:bodyPr/>
          <a:lstStyle/>
          <a:p>
            <a:r>
              <a:rPr lang="en-US" dirty="0"/>
              <a:t>You may have noticed that type “String” was written with a capital character.</a:t>
            </a:r>
          </a:p>
          <a:p>
            <a:r>
              <a:rPr lang="en-US" dirty="0"/>
              <a:t>It was not a typo pr a violation of the naming convention.</a:t>
            </a:r>
          </a:p>
          <a:p>
            <a:r>
              <a:rPr lang="en-US" dirty="0"/>
              <a:t>Type String is a class type. We will discuss this next in this lecture.</a:t>
            </a:r>
          </a:p>
          <a:p>
            <a:r>
              <a:rPr lang="en-US" dirty="0"/>
              <a:t>When store a number as “float” append the letter “f” to the end the number, otherwise it will be stored as “double”.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F084B-04CA-FBBA-DF10-94B410F562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05200" y="1581150"/>
            <a:ext cx="2971800" cy="2617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8339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55DF-2961-AA2A-1A47-4A1E65D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and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07613-966F-A6A5-BB71-5F32D98EF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4162183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Variable declaration</a:t>
            </a:r>
          </a:p>
          <a:p>
            <a:r>
              <a:rPr lang="en-US" dirty="0"/>
              <a:t>Variable declaration implies variable type and identifier without value initialization.</a:t>
            </a:r>
          </a:p>
          <a:p>
            <a:r>
              <a:rPr lang="en-US" dirty="0"/>
              <a:t>Memory is allocated but its value is not set. Must be set later.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firstInt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secondInt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firstDouble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secondDouble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C4F23-12CC-E03E-87D7-B44D62B5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415" y="971550"/>
            <a:ext cx="394335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Variable definition</a:t>
            </a:r>
          </a:p>
          <a:p>
            <a:r>
              <a:rPr lang="en-US" dirty="0"/>
              <a:t>Variable definition implies variable type and identifier as well as value initialization.</a:t>
            </a:r>
          </a:p>
          <a:p>
            <a:r>
              <a:rPr lang="en-US" dirty="0"/>
              <a:t>Memory is allocated and its value initialized.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firstInt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secondInt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firstDouble</a:t>
            </a:r>
            <a:r>
              <a:rPr lang="en-US" dirty="0"/>
              <a:t> = 2.87;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secondDouble</a:t>
            </a:r>
            <a:r>
              <a:rPr lang="en-US" dirty="0"/>
              <a:t> = 4.9567;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0AC5E5-6FFF-C698-FC57-A1A1B113F999}"/>
              </a:ext>
            </a:extLst>
          </p:cNvPr>
          <p:cNvCxnSpPr>
            <a:cxnSpLocks/>
          </p:cNvCxnSpPr>
          <p:nvPr/>
        </p:nvCxnSpPr>
        <p:spPr bwMode="auto">
          <a:xfrm>
            <a:off x="4724400" y="1093567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848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DF240-D6AE-AF13-E1BD-43002FC5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the Same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93664-207D-731C-5B9C-1E8A0A00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the same type can be declared or defined in one statement of code separated by coma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firstInt</a:t>
            </a:r>
            <a:r>
              <a:rPr lang="en-US" dirty="0"/>
              <a:t> is defined and </a:t>
            </a:r>
            <a:r>
              <a:rPr lang="en-US" dirty="0" err="1"/>
              <a:t>secondInt</a:t>
            </a:r>
            <a:r>
              <a:rPr lang="en-US" dirty="0"/>
              <a:t> is just declared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firstInt</a:t>
            </a:r>
            <a:r>
              <a:rPr lang="en-US" dirty="0"/>
              <a:t> = 2, </a:t>
            </a:r>
            <a:r>
              <a:rPr lang="en-US" dirty="0" err="1"/>
              <a:t>secondInt</a:t>
            </a:r>
            <a:r>
              <a:rPr lang="en-US" dirty="0"/>
              <a:t>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 err="1"/>
              <a:t>firstDouble</a:t>
            </a:r>
            <a:r>
              <a:rPr lang="en-US" dirty="0"/>
              <a:t> </a:t>
            </a:r>
            <a:r>
              <a:rPr lang="en-US" dirty="0" err="1"/>
              <a:t>amd</a:t>
            </a:r>
            <a:r>
              <a:rPr lang="en-US" dirty="0"/>
              <a:t> </a:t>
            </a:r>
            <a:r>
              <a:rPr lang="en-US" dirty="0" err="1"/>
              <a:t>thirdDouble</a:t>
            </a:r>
            <a:r>
              <a:rPr lang="en-US" dirty="0"/>
              <a:t> are is defined and </a:t>
            </a:r>
            <a:r>
              <a:rPr lang="en-US" dirty="0" err="1"/>
              <a:t>secondDouble</a:t>
            </a:r>
            <a:r>
              <a:rPr lang="en-US" dirty="0"/>
              <a:t> is just declared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firstDouble</a:t>
            </a:r>
            <a:r>
              <a:rPr lang="en-US" dirty="0"/>
              <a:t> = 2.87, </a:t>
            </a:r>
            <a:r>
              <a:rPr lang="en-US" dirty="0" err="1"/>
              <a:t>secondDouble</a:t>
            </a:r>
            <a:r>
              <a:rPr lang="en-US" dirty="0"/>
              <a:t>, </a:t>
            </a:r>
            <a:r>
              <a:rPr lang="en-US" dirty="0" err="1"/>
              <a:t>thirdDouble</a:t>
            </a:r>
            <a:r>
              <a:rPr lang="en-US" dirty="0"/>
              <a:t> = 3.34;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Java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different types are not compatible.</a:t>
            </a:r>
          </a:p>
          <a:p>
            <a:r>
              <a:rPr lang="en-US" dirty="0"/>
              <a:t>Type casting is when you assign a value of one primitive data type to another type.</a:t>
            </a:r>
          </a:p>
          <a:p>
            <a:r>
              <a:rPr lang="en-US" dirty="0"/>
              <a:t>In Java, there are two types of casting:</a:t>
            </a:r>
          </a:p>
          <a:p>
            <a:pPr lvl="1"/>
            <a:r>
              <a:rPr lang="en-US" dirty="0"/>
              <a:t>Widening Casting (automatically) - converting a smaller type to a larger type size</a:t>
            </a:r>
          </a:p>
          <a:p>
            <a:pPr marL="342900" lvl="1" indent="0">
              <a:buNone/>
            </a:pPr>
            <a:r>
              <a:rPr lang="en-US" dirty="0"/>
              <a:t>	byte -&gt; short -&gt; char -&gt; int -&gt; long -&gt; float -&gt; double</a:t>
            </a:r>
          </a:p>
          <a:p>
            <a:pPr lvl="1"/>
            <a:r>
              <a:rPr lang="en-US" dirty="0"/>
              <a:t>Narrowing Casting (manually) - converting a larger type to a smaller size type</a:t>
            </a:r>
          </a:p>
          <a:p>
            <a:pPr marL="342900" lvl="1" indent="0">
              <a:buNone/>
            </a:pPr>
            <a:r>
              <a:rPr lang="en-US" dirty="0"/>
              <a:t>	double -&gt; float -&gt; long -&gt; int -&gt; char -&gt; short -&gt; byte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514" y="916781"/>
            <a:ext cx="8487015" cy="490538"/>
          </a:xfrm>
        </p:spPr>
        <p:txBody>
          <a:bodyPr/>
          <a:lstStyle/>
          <a:p>
            <a:r>
              <a:rPr lang="en-US" dirty="0"/>
              <a:t>Widening casting is done automatically when passing a smaller size type to a larger size type.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085A-AA85-55A8-D093-C3DB8B45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6" y="2038350"/>
            <a:ext cx="8487015" cy="2627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myInt</a:t>
            </a:r>
            <a:r>
              <a:rPr lang="en-US" dirty="0"/>
              <a:t> = 9;</a:t>
            </a:r>
          </a:p>
          <a:p>
            <a:pPr marL="0" indent="0">
              <a:buNone/>
            </a:pPr>
            <a:r>
              <a:rPr lang="en-US" dirty="0"/>
              <a:t>        double </a:t>
            </a:r>
            <a:r>
              <a:rPr lang="en-US" dirty="0" err="1"/>
              <a:t>myDouble</a:t>
            </a:r>
            <a:r>
              <a:rPr lang="en-US" dirty="0"/>
              <a:t> = </a:t>
            </a:r>
            <a:r>
              <a:rPr lang="en-US" dirty="0" err="1"/>
              <a:t>myInt</a:t>
            </a:r>
            <a:r>
              <a:rPr lang="en-US" dirty="0"/>
              <a:t>;        // Automatic casting: int to 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);         // Outputs 9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myDouble</a:t>
            </a:r>
            <a:r>
              <a:rPr lang="en-US" dirty="0"/>
              <a:t>);   // Outputs 9.0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514" y="916781"/>
            <a:ext cx="8487015" cy="490538"/>
          </a:xfrm>
        </p:spPr>
        <p:txBody>
          <a:bodyPr/>
          <a:lstStyle/>
          <a:p>
            <a:r>
              <a:rPr lang="en-US" dirty="0"/>
              <a:t>Narrowing casting must be done manually by placing the type in parentheses in front of the value.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085A-AA85-55A8-D093-C3DB8B45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6" y="2038350"/>
            <a:ext cx="8487015" cy="2627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double </a:t>
            </a:r>
            <a:r>
              <a:rPr lang="en-US" dirty="0" err="1"/>
              <a:t>myDouble</a:t>
            </a:r>
            <a:r>
              <a:rPr lang="en-US" dirty="0"/>
              <a:t> = 9.78d;</a:t>
            </a:r>
          </a:p>
          <a:p>
            <a:pPr marL="0" indent="0">
              <a:buNone/>
            </a:pPr>
            <a:r>
              <a:rPr lang="en-US" dirty="0"/>
              <a:t>       int </a:t>
            </a:r>
            <a:r>
              <a:rPr lang="en-US" dirty="0" err="1"/>
              <a:t>myInt</a:t>
            </a:r>
            <a:r>
              <a:rPr lang="en-US" dirty="0"/>
              <a:t> = (int) </a:t>
            </a:r>
            <a:r>
              <a:rPr lang="en-US" dirty="0" err="1"/>
              <a:t>myDouble</a:t>
            </a:r>
            <a:r>
              <a:rPr lang="en-US" dirty="0"/>
              <a:t>; 	// Manual casting: double to 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myDouble</a:t>
            </a:r>
            <a:r>
              <a:rPr lang="en-US" dirty="0"/>
              <a:t>);   	// Outputs 9.78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);      	// Outputs 9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0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1484-BF15-542E-0169-363C8C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a Statically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06F2-64C0-05A9-FF64-31F8FAB08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Dynamically typed languages</a:t>
            </a:r>
          </a:p>
          <a:p>
            <a:r>
              <a:rPr lang="en-US" dirty="0"/>
              <a:t>In dynamically typed languages, any variable can change its type as the program runs.</a:t>
            </a:r>
          </a:p>
          <a:p>
            <a:r>
              <a:rPr lang="en-US" dirty="0"/>
              <a:t>Data types can be received at any moment throughout the program runtime.</a:t>
            </a:r>
          </a:p>
          <a:p>
            <a:r>
              <a:rPr lang="en-US" dirty="0" err="1"/>
              <a:t>Javascript</a:t>
            </a:r>
            <a:r>
              <a:rPr lang="en-US" dirty="0"/>
              <a:t>, Python, Ruby belong to the category of dynamically typed languages.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5D9D0-328A-8E43-05D5-90BD8C8B3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Statically typed languages</a:t>
            </a:r>
          </a:p>
          <a:p>
            <a:r>
              <a:rPr lang="en-US" dirty="0"/>
              <a:t>In statically typed languages, each variable and expression type is already defined and known at compile time.</a:t>
            </a:r>
          </a:p>
          <a:p>
            <a:r>
              <a:rPr lang="en-US" dirty="0"/>
              <a:t>It cannot change its type during the program execution.</a:t>
            </a:r>
          </a:p>
          <a:p>
            <a:r>
              <a:rPr lang="en-US" dirty="0"/>
              <a:t>Java, C/C++, Scala, Rust, Fortran, PL1 belong to the category of statically typed languages.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14D823-B76F-EDF3-5B4E-454A21760DAF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114188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93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6BFB-0A55-02F5-7E69-8215388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0663-8208-CAE8-622A-9C299F3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092" y="829696"/>
            <a:ext cx="8029815" cy="1076562"/>
          </a:xfrm>
        </p:spPr>
        <p:txBody>
          <a:bodyPr/>
          <a:lstStyle/>
          <a:p>
            <a:r>
              <a:rPr lang="en-US" dirty="0"/>
              <a:t>1 bit is a memory size of one binary memory cell that can take values 0 or 1.</a:t>
            </a:r>
          </a:p>
          <a:p>
            <a:r>
              <a:rPr lang="en-US" dirty="0"/>
              <a:t>1 byte equals 8 bits, thus can take values in the range of 2</a:t>
            </a:r>
            <a:r>
              <a:rPr lang="en-US" baseline="30000" dirty="0"/>
              <a:t>8</a:t>
            </a:r>
            <a:r>
              <a:rPr lang="en-US" dirty="0"/>
              <a:t> in the range from 0 to 255.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B218F-9167-4A4B-98FE-2D4B3C0A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0" y="2067638"/>
            <a:ext cx="5210486" cy="1770223"/>
          </a:xfrm>
        </p:spPr>
        <p:txBody>
          <a:bodyPr/>
          <a:lstStyle/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1</a:t>
            </a:r>
            <a:br>
              <a:rPr lang="en-US" dirty="0"/>
            </a:br>
            <a:r>
              <a:rPr lang="en-US" sz="1800" dirty="0"/>
              <a:t>0*2</a:t>
            </a:r>
            <a:r>
              <a:rPr lang="en-US" sz="1800" baseline="30000" dirty="0"/>
              <a:t>7</a:t>
            </a:r>
            <a:r>
              <a:rPr lang="en-US" sz="1800" dirty="0"/>
              <a:t>+0*2</a:t>
            </a:r>
            <a:r>
              <a:rPr lang="en-US" sz="1800" baseline="30000" dirty="0"/>
              <a:t>6</a:t>
            </a:r>
            <a:r>
              <a:rPr lang="en-US" sz="1800" dirty="0"/>
              <a:t>+0*2</a:t>
            </a:r>
            <a:r>
              <a:rPr lang="en-US" sz="1800" baseline="30000" dirty="0"/>
              <a:t>5</a:t>
            </a:r>
            <a:r>
              <a:rPr lang="en-US" sz="1800" dirty="0"/>
              <a:t>+0*2</a:t>
            </a:r>
            <a:r>
              <a:rPr lang="en-US" sz="1800" baseline="30000" dirty="0"/>
              <a:t>4</a:t>
            </a:r>
            <a:r>
              <a:rPr lang="en-US" sz="1800" dirty="0"/>
              <a:t>+0*2</a:t>
            </a:r>
            <a:r>
              <a:rPr lang="en-US" sz="1800" baseline="30000" dirty="0"/>
              <a:t>3</a:t>
            </a:r>
            <a:r>
              <a:rPr lang="en-US" sz="1800" dirty="0"/>
              <a:t>+0*2</a:t>
            </a:r>
            <a:r>
              <a:rPr lang="en-US" sz="1800" baseline="30000" dirty="0"/>
              <a:t>2</a:t>
            </a:r>
            <a:r>
              <a:rPr lang="en-US" sz="1800" dirty="0"/>
              <a:t>+0*2</a:t>
            </a:r>
            <a:r>
              <a:rPr lang="en-US" sz="1800" baseline="30000" dirty="0"/>
              <a:t>1</a:t>
            </a:r>
            <a:r>
              <a:rPr lang="en-US" sz="1800" dirty="0"/>
              <a:t>+1*2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10</a:t>
            </a:r>
            <a:br>
              <a:rPr lang="en-US" dirty="0"/>
            </a:br>
            <a:r>
              <a:rPr lang="en-US" sz="1800" dirty="0"/>
              <a:t>0*2</a:t>
            </a:r>
            <a:r>
              <a:rPr lang="en-US" sz="1800" baseline="30000" dirty="0"/>
              <a:t>7</a:t>
            </a:r>
            <a:r>
              <a:rPr lang="en-US" sz="1800" dirty="0"/>
              <a:t>+0*2</a:t>
            </a:r>
            <a:r>
              <a:rPr lang="en-US" sz="1800" baseline="30000" dirty="0"/>
              <a:t>6</a:t>
            </a:r>
            <a:r>
              <a:rPr lang="en-US" sz="1800" dirty="0"/>
              <a:t>+0*2</a:t>
            </a:r>
            <a:r>
              <a:rPr lang="en-US" sz="1800" baseline="30000" dirty="0"/>
              <a:t>5</a:t>
            </a:r>
            <a:r>
              <a:rPr lang="en-US" sz="1800" dirty="0"/>
              <a:t>+0*2</a:t>
            </a:r>
            <a:r>
              <a:rPr lang="en-US" sz="1800" baseline="30000" dirty="0"/>
              <a:t>4</a:t>
            </a:r>
            <a:r>
              <a:rPr lang="en-US" sz="1800" dirty="0"/>
              <a:t>+1*2</a:t>
            </a:r>
            <a:r>
              <a:rPr lang="en-US" sz="1800" baseline="30000" dirty="0"/>
              <a:t>3</a:t>
            </a:r>
            <a:r>
              <a:rPr lang="en-US" sz="1800" dirty="0"/>
              <a:t>+0*2</a:t>
            </a:r>
            <a:r>
              <a:rPr lang="en-US" sz="1800" baseline="30000" dirty="0"/>
              <a:t>2</a:t>
            </a:r>
            <a:r>
              <a:rPr lang="en-US" sz="1800" dirty="0"/>
              <a:t>+1*2</a:t>
            </a:r>
            <a:r>
              <a:rPr lang="en-US" sz="1800" baseline="30000" dirty="0"/>
              <a:t>1</a:t>
            </a:r>
            <a:r>
              <a:rPr lang="en-US" sz="1800" dirty="0"/>
              <a:t>+0*2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145</a:t>
            </a:r>
            <a:br>
              <a:rPr lang="en-US" dirty="0"/>
            </a:br>
            <a:r>
              <a:rPr lang="en-US" sz="1800" dirty="0"/>
              <a:t>1*2</a:t>
            </a:r>
            <a:r>
              <a:rPr lang="en-US" sz="1800" baseline="30000" dirty="0"/>
              <a:t>7</a:t>
            </a:r>
            <a:r>
              <a:rPr lang="en-US" sz="1800" dirty="0"/>
              <a:t>+0*2</a:t>
            </a:r>
            <a:r>
              <a:rPr lang="en-US" sz="1800" baseline="30000" dirty="0"/>
              <a:t>6</a:t>
            </a:r>
            <a:r>
              <a:rPr lang="en-US" sz="1800" dirty="0"/>
              <a:t>+0*2</a:t>
            </a:r>
            <a:r>
              <a:rPr lang="en-US" sz="1800" baseline="30000" dirty="0"/>
              <a:t>5</a:t>
            </a:r>
            <a:r>
              <a:rPr lang="en-US" sz="1800" dirty="0"/>
              <a:t>+1*2</a:t>
            </a:r>
            <a:r>
              <a:rPr lang="en-US" sz="1800" baseline="30000" dirty="0"/>
              <a:t>4</a:t>
            </a:r>
            <a:r>
              <a:rPr lang="en-US" sz="1800" dirty="0"/>
              <a:t>+0*2</a:t>
            </a:r>
            <a:r>
              <a:rPr lang="en-US" sz="1800" baseline="30000" dirty="0"/>
              <a:t>3</a:t>
            </a:r>
            <a:r>
              <a:rPr lang="en-US" sz="1800" dirty="0"/>
              <a:t>+0*2</a:t>
            </a:r>
            <a:r>
              <a:rPr lang="en-US" sz="1800" baseline="30000" dirty="0"/>
              <a:t>2</a:t>
            </a:r>
            <a:r>
              <a:rPr lang="en-US" sz="1800" dirty="0"/>
              <a:t>+0*2</a:t>
            </a:r>
            <a:r>
              <a:rPr lang="en-US" sz="1800" baseline="30000" dirty="0"/>
              <a:t>1</a:t>
            </a:r>
            <a:r>
              <a:rPr lang="en-US" sz="1800" dirty="0"/>
              <a:t>+1*2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255</a:t>
            </a:r>
            <a:br>
              <a:rPr lang="en-US" dirty="0"/>
            </a:br>
            <a:r>
              <a:rPr lang="en-US" sz="1800" dirty="0"/>
              <a:t>1*2</a:t>
            </a:r>
            <a:r>
              <a:rPr lang="en-US" sz="1800" baseline="30000" dirty="0"/>
              <a:t>7</a:t>
            </a:r>
            <a:r>
              <a:rPr lang="en-US" sz="1800" dirty="0"/>
              <a:t>+1*2</a:t>
            </a:r>
            <a:r>
              <a:rPr lang="en-US" sz="1800" baseline="30000" dirty="0"/>
              <a:t>6</a:t>
            </a:r>
            <a:r>
              <a:rPr lang="en-US" sz="1800" dirty="0"/>
              <a:t>+1*2</a:t>
            </a:r>
            <a:r>
              <a:rPr lang="en-US" sz="1800" baseline="30000" dirty="0"/>
              <a:t>5</a:t>
            </a:r>
            <a:r>
              <a:rPr lang="en-US" sz="1800" dirty="0"/>
              <a:t>+1*2</a:t>
            </a:r>
            <a:r>
              <a:rPr lang="en-US" sz="1800" baseline="30000" dirty="0"/>
              <a:t>4</a:t>
            </a:r>
            <a:r>
              <a:rPr lang="en-US" sz="1800" dirty="0"/>
              <a:t>+1*2</a:t>
            </a:r>
            <a:r>
              <a:rPr lang="en-US" sz="1800" baseline="30000" dirty="0"/>
              <a:t>3</a:t>
            </a:r>
            <a:r>
              <a:rPr lang="en-US" sz="1800" dirty="0"/>
              <a:t>+1*2</a:t>
            </a:r>
            <a:r>
              <a:rPr lang="en-US" sz="1800" baseline="30000" dirty="0"/>
              <a:t>2</a:t>
            </a:r>
            <a:r>
              <a:rPr lang="en-US" sz="1800" dirty="0"/>
              <a:t>+1*2</a:t>
            </a:r>
            <a:r>
              <a:rPr lang="en-US" sz="1800" baseline="30000" dirty="0"/>
              <a:t>1</a:t>
            </a:r>
            <a:r>
              <a:rPr lang="en-US" sz="1800" dirty="0"/>
              <a:t>+1*2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0A55E-83BE-2203-A023-03110A44C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20852"/>
              </p:ext>
            </p:extLst>
          </p:nvPr>
        </p:nvGraphicFramePr>
        <p:xfrm>
          <a:off x="228600" y="2233749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BE189-08E3-B1D4-98E9-3AB0E1401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50969"/>
              </p:ext>
            </p:extLst>
          </p:nvPr>
        </p:nvGraphicFramePr>
        <p:xfrm>
          <a:off x="228600" y="2952750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9A9741-300E-3C52-1D0B-434D7509C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08031"/>
              </p:ext>
            </p:extLst>
          </p:nvPr>
        </p:nvGraphicFramePr>
        <p:xfrm>
          <a:off x="228600" y="3699510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821B91-05C3-0B96-62DF-43C79A29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56035"/>
              </p:ext>
            </p:extLst>
          </p:nvPr>
        </p:nvGraphicFramePr>
        <p:xfrm>
          <a:off x="237893" y="4385310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9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Naming Convention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997505"/>
            <a:ext cx="447294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Rules:</a:t>
            </a:r>
          </a:p>
          <a:p>
            <a:r>
              <a:rPr lang="en-US" dirty="0"/>
              <a:t>Names of a variable can be a combination of letters and numbers but starts with a letter only.</a:t>
            </a:r>
          </a:p>
          <a:p>
            <a:r>
              <a:rPr lang="en-US" dirty="0"/>
              <a:t>Names of variables is written with the lowercase characters.</a:t>
            </a:r>
          </a:p>
          <a:p>
            <a:r>
              <a:rPr lang="en-US" dirty="0"/>
              <a:t>If the name of a variable combines a number of words, all them are written together without space. </a:t>
            </a:r>
          </a:p>
          <a:p>
            <a:r>
              <a:rPr lang="en-US" dirty="0"/>
              <a:t>Except the first part, each part of the name of a variable starts with a capital letter.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6E09-5EA1-9FE5-41F6-E2D66C6B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1660" y="986790"/>
            <a:ext cx="3078479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/>
              <a:t>number123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gender</a:t>
            </a:r>
          </a:p>
          <a:p>
            <a:pPr marL="0" indent="0">
              <a:buNone/>
            </a:pPr>
            <a:r>
              <a:rPr lang="en-US" dirty="0"/>
              <a:t>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myNumber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myMatrix2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89561-2053-76C2-7469-933E83BA7EE2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047750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754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2671-E7E7-59E3-8420-0E649D1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BCB6-681D-A283-82C6-F43AA7D3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09750"/>
            <a:ext cx="6857998" cy="2744956"/>
          </a:xfrm>
        </p:spPr>
        <p:txBody>
          <a:bodyPr/>
          <a:lstStyle/>
          <a:p>
            <a:r>
              <a:rPr lang="en-US" dirty="0"/>
              <a:t>There are three types of variables in Java: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0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52550"/>
            <a:ext cx="7794625" cy="3073629"/>
          </a:xfrm>
        </p:spPr>
        <p:txBody>
          <a:bodyPr/>
          <a:lstStyle/>
          <a:p>
            <a:r>
              <a:rPr lang="en-US" dirty="0"/>
              <a:t>Local variables are created within a block or a method.</a:t>
            </a:r>
          </a:p>
          <a:p>
            <a:r>
              <a:rPr lang="en-US" dirty="0"/>
              <a:t>This means that it is within the set of keys {and} during the method declaration.</a:t>
            </a:r>
          </a:p>
          <a:p>
            <a:r>
              <a:rPr lang="en-US" dirty="0"/>
              <a:t>Such a variable will be automatically created at the block creation and then eliminated once the program exits the block.</a:t>
            </a:r>
          </a:p>
          <a:p>
            <a:r>
              <a:rPr lang="en-US" dirty="0"/>
              <a:t>Local variables are only accessible inside the block during its run, therefore called local.</a:t>
            </a:r>
          </a:p>
        </p:txBody>
      </p:sp>
    </p:spTree>
    <p:extLst>
      <p:ext uri="{BB962C8B-B14F-4D97-AF65-F5344CB8AC3E}">
        <p14:creationId xmlns:p14="http://schemas.microsoft.com/office/powerpoint/2010/main" val="262143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Example of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31929"/>
            <a:ext cx="7010400" cy="928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r>
              <a:rPr lang="en-US" dirty="0"/>
              <a:t>   String </a:t>
            </a:r>
            <a:r>
              <a:rPr lang="en-US" dirty="0" err="1"/>
              <a:t>firstName</a:t>
            </a:r>
            <a:r>
              <a:rPr lang="en-US" dirty="0"/>
              <a:t> = “Scott”;	 // declared Local variable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 + </a:t>
            </a:r>
            <a:r>
              <a:rPr lang="en-US" dirty="0" err="1"/>
              <a:t>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8750"/>
            <a:ext cx="8153400" cy="838200"/>
          </a:xfrm>
        </p:spPr>
        <p:txBody>
          <a:bodyPr/>
          <a:lstStyle/>
          <a:p>
            <a:r>
              <a:rPr lang="en-US" dirty="0"/>
              <a:t>Instance variables are also referred to as </a:t>
            </a:r>
            <a:r>
              <a:rPr lang="en-US" b="1" i="1" dirty="0"/>
              <a:t>non-static</a:t>
            </a:r>
            <a:r>
              <a:rPr lang="en-US" dirty="0"/>
              <a:t> variables.</a:t>
            </a:r>
          </a:p>
          <a:p>
            <a:r>
              <a:rPr lang="en-US" dirty="0"/>
              <a:t>Such variables, in contrast to the local variables, are declared outside the method or block.</a:t>
            </a:r>
          </a:p>
          <a:p>
            <a:r>
              <a:rPr lang="en-US" dirty="0"/>
              <a:t>Instance variables are generally declared within a class while the local variables are created and destroyed at the beginning and the end of the respective method or block.</a:t>
            </a:r>
          </a:p>
          <a:p>
            <a:r>
              <a:rPr lang="en-US" dirty="0"/>
              <a:t>To create a non-static variable, you need to create an instance of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2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Example of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73956"/>
            <a:ext cx="8763000" cy="928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342900" lvl="1" indent="0">
              <a:buNone/>
            </a:pPr>
            <a:r>
              <a:rPr lang="en-US" dirty="0"/>
              <a:t>public String </a:t>
            </a:r>
            <a:r>
              <a:rPr lang="en-US" dirty="0" err="1"/>
              <a:t>firstName</a:t>
            </a:r>
            <a:r>
              <a:rPr lang="en-US" dirty="0"/>
              <a:t>;	// declared instance variable</a:t>
            </a:r>
          </a:p>
          <a:p>
            <a:pPr marL="342900" lvl="1" indent="0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() {		// default constructor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this.firstName</a:t>
            </a:r>
            <a:r>
              <a:rPr lang="en-US" dirty="0"/>
              <a:t> = “Scott”;	// use the word this to call for instance var</a:t>
            </a:r>
            <a:endParaRPr lang="ru-RU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scott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();  //this is the creation of the object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 + </a:t>
            </a:r>
            <a:r>
              <a:rPr lang="en-US" dirty="0" err="1"/>
              <a:t>scott.firstName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7794625" cy="3073629"/>
          </a:xfrm>
        </p:spPr>
        <p:txBody>
          <a:bodyPr/>
          <a:lstStyle/>
          <a:p>
            <a:r>
              <a:rPr lang="en-US" dirty="0"/>
              <a:t>Opposite to the instance variables, the </a:t>
            </a:r>
            <a:r>
              <a:rPr lang="en-US" b="1" i="1" dirty="0"/>
              <a:t>class variables </a:t>
            </a:r>
            <a:r>
              <a:rPr lang="en-US" dirty="0"/>
              <a:t>are also known as </a:t>
            </a:r>
            <a:r>
              <a:rPr lang="en-US" b="1" i="1" dirty="0"/>
              <a:t>static variables</a:t>
            </a:r>
            <a:r>
              <a:rPr lang="en-US" dirty="0"/>
              <a:t>.</a:t>
            </a:r>
          </a:p>
          <a:p>
            <a:r>
              <a:rPr lang="en-US" dirty="0"/>
              <a:t>They are declared similarly to the instance variables, but you need to use word </a:t>
            </a:r>
            <a:r>
              <a:rPr lang="en-US" b="1" i="1" dirty="0"/>
              <a:t>static</a:t>
            </a:r>
            <a:r>
              <a:rPr lang="en-US" dirty="0"/>
              <a:t> within the line of code  to declare it.</a:t>
            </a:r>
          </a:p>
          <a:p>
            <a:r>
              <a:rPr lang="en-US" dirty="0"/>
              <a:t>These variables are created in the beginning and eliminated at the end of the program.</a:t>
            </a:r>
          </a:p>
          <a:p>
            <a:r>
              <a:rPr lang="en-US" dirty="0"/>
              <a:t>The word might suggest, when you declare a static variable, it will not move; it remains the same for all the instances in the same classes</a:t>
            </a:r>
          </a:p>
          <a:p>
            <a:r>
              <a:rPr lang="en-US" dirty="0"/>
              <a:t>Its default value is zero. Please do not rely on default values and explicitly set initial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8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Example of 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00781"/>
            <a:ext cx="8915400" cy="928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342900" lvl="1" indent="0">
              <a:buNone/>
            </a:pPr>
            <a:r>
              <a:rPr lang="en-US" dirty="0"/>
              <a:t>public static String treatment = “Mr./Mrs.”;	// declared class variable</a:t>
            </a:r>
          </a:p>
          <a:p>
            <a:pPr marL="342900" lvl="1" indent="0">
              <a:buNone/>
            </a:pPr>
            <a:r>
              <a:rPr lang="en-US" dirty="0"/>
              <a:t>Public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342900" lvl="1" indent="0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) {		// constructor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	// use the word this to call for instance var</a:t>
            </a:r>
            <a:endParaRPr lang="ru-RU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scott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(“Scott”);  //this is the creation of the obj.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steve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(“Steve”);  //this is the creation of the obj.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“+ </a:t>
            </a:r>
            <a:r>
              <a:rPr lang="en-US" dirty="0" err="1"/>
              <a:t>scott.treatment</a:t>
            </a:r>
            <a:r>
              <a:rPr lang="en-US" dirty="0"/>
              <a:t> + “ “ + </a:t>
            </a:r>
            <a:r>
              <a:rPr lang="en-US" dirty="0" err="1"/>
              <a:t>scott.firstName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“+ </a:t>
            </a:r>
            <a:r>
              <a:rPr lang="en-US" dirty="0" err="1"/>
              <a:t>scott.treatment</a:t>
            </a:r>
            <a:r>
              <a:rPr lang="en-US" dirty="0"/>
              <a:t> + “ “ + </a:t>
            </a:r>
            <a:r>
              <a:rPr lang="en-US" dirty="0" err="1"/>
              <a:t>scott.firstName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71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85750"/>
            <a:ext cx="6669082" cy="490538"/>
          </a:xfrm>
        </p:spPr>
        <p:txBody>
          <a:bodyPr/>
          <a:lstStyle/>
          <a:p>
            <a:r>
              <a:rPr lang="en-US" dirty="0"/>
              <a:t>Mutable and Immutable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7794625" cy="3073629"/>
          </a:xfrm>
        </p:spPr>
        <p:txBody>
          <a:bodyPr/>
          <a:lstStyle/>
          <a:p>
            <a:r>
              <a:rPr lang="en-US" dirty="0"/>
              <a:t>Variables can be either mutable (fields can be modified) or immutable (fields cannot be changed after the object is created).</a:t>
            </a:r>
          </a:p>
        </p:txBody>
      </p:sp>
    </p:spTree>
    <p:extLst>
      <p:ext uri="{BB962C8B-B14F-4D97-AF65-F5344CB8AC3E}">
        <p14:creationId xmlns:p14="http://schemas.microsoft.com/office/powerpoint/2010/main" val="21016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2389"/>
            <a:ext cx="5619747" cy="490538"/>
          </a:xfrm>
        </p:spPr>
        <p:txBody>
          <a:bodyPr/>
          <a:lstStyle/>
          <a:p>
            <a:r>
              <a:rPr lang="en-US" dirty="0"/>
              <a:t>Example of 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" y="531019"/>
            <a:ext cx="6076949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public class </a:t>
            </a:r>
            <a:r>
              <a:rPr lang="en-US" sz="1500" dirty="0" err="1"/>
              <a:t>JtpExample</a:t>
            </a:r>
            <a:r>
              <a:rPr lang="en-US" sz="1500" dirty="0"/>
              <a:t> {  </a:t>
            </a:r>
          </a:p>
          <a:p>
            <a:pPr marL="0" indent="0">
              <a:buNone/>
            </a:pPr>
            <a:r>
              <a:rPr lang="en-US" sz="1500" dirty="0"/>
              <a:t>   private String s;  </a:t>
            </a:r>
          </a:p>
          <a:p>
            <a:pPr marL="0" indent="0">
              <a:buNone/>
            </a:pPr>
            <a:r>
              <a:rPr lang="en-US" sz="1500" dirty="0"/>
              <a:t>   </a:t>
            </a:r>
            <a:r>
              <a:rPr lang="en-US" sz="1500" dirty="0" err="1"/>
              <a:t>JtpExample</a:t>
            </a:r>
            <a:r>
              <a:rPr lang="en-US" sz="1500" dirty="0"/>
              <a:t>(String s) {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this.s</a:t>
            </a:r>
            <a:r>
              <a:rPr lang="en-US" sz="1500" dirty="0"/>
              <a:t> = s;  </a:t>
            </a:r>
          </a:p>
          <a:p>
            <a:pPr marL="0" indent="0">
              <a:buNone/>
            </a:pPr>
            <a:r>
              <a:rPr lang="en-US" sz="1500" dirty="0"/>
              <a:t>   }  </a:t>
            </a:r>
          </a:p>
          <a:p>
            <a:pPr marL="0" indent="0">
              <a:buNone/>
            </a:pPr>
            <a:r>
              <a:rPr lang="en-US" sz="1500" dirty="0"/>
              <a:t>   public String </a:t>
            </a:r>
            <a:r>
              <a:rPr lang="en-US" sz="1500" dirty="0" err="1"/>
              <a:t>getName</a:t>
            </a:r>
            <a:r>
              <a:rPr lang="en-US" sz="1500" dirty="0"/>
              <a:t>() {  </a:t>
            </a:r>
          </a:p>
          <a:p>
            <a:pPr marL="0" indent="0">
              <a:buNone/>
            </a:pPr>
            <a:r>
              <a:rPr lang="en-US" sz="1500" dirty="0"/>
              <a:t>      return s;  </a:t>
            </a:r>
          </a:p>
          <a:p>
            <a:pPr marL="0" indent="0">
              <a:buNone/>
            </a:pPr>
            <a:r>
              <a:rPr lang="en-US" sz="1500" dirty="0"/>
              <a:t>   }  </a:t>
            </a:r>
          </a:p>
          <a:p>
            <a:pPr marL="0" indent="0">
              <a:buNone/>
            </a:pPr>
            <a:r>
              <a:rPr lang="en-US" sz="1500" dirty="0"/>
              <a:t>   public void </a:t>
            </a:r>
            <a:r>
              <a:rPr lang="en-US" sz="1500" dirty="0" err="1"/>
              <a:t>setName</a:t>
            </a:r>
            <a:r>
              <a:rPr lang="en-US" sz="1500" dirty="0"/>
              <a:t>(String </a:t>
            </a:r>
            <a:r>
              <a:rPr lang="en-US" sz="1500" dirty="0" err="1"/>
              <a:t>coursename</a:t>
            </a:r>
            <a:r>
              <a:rPr lang="en-US" sz="1500" dirty="0"/>
              <a:t>) {  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this.s</a:t>
            </a:r>
            <a:r>
              <a:rPr lang="en-US" sz="1500" dirty="0"/>
              <a:t> = </a:t>
            </a:r>
            <a:r>
              <a:rPr lang="en-US" sz="1500" dirty="0" err="1"/>
              <a:t>coursename</a:t>
            </a:r>
            <a:r>
              <a:rPr lang="en-US" sz="1500" dirty="0"/>
              <a:t>;  </a:t>
            </a:r>
          </a:p>
          <a:p>
            <a:pPr marL="0" indent="0">
              <a:buNone/>
            </a:pPr>
            <a:r>
              <a:rPr lang="en-US" sz="1500" dirty="0"/>
              <a:t>   }  </a:t>
            </a:r>
          </a:p>
          <a:p>
            <a:pPr marL="0" indent="0">
              <a:buNone/>
            </a:pPr>
            <a:r>
              <a:rPr lang="en-US" sz="1500" dirty="0"/>
              <a:t>   public static void main(String[] </a:t>
            </a:r>
            <a:r>
              <a:rPr lang="en-US" sz="1500" dirty="0" err="1"/>
              <a:t>args</a:t>
            </a:r>
            <a:r>
              <a:rPr lang="en-US" sz="1500" dirty="0"/>
              <a:t>) {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JtpExample</a:t>
            </a:r>
            <a:r>
              <a:rPr lang="en-US" sz="1500" dirty="0"/>
              <a:t> obj = new </a:t>
            </a:r>
            <a:r>
              <a:rPr lang="en-US" sz="1500" dirty="0" err="1"/>
              <a:t>JtpExample</a:t>
            </a:r>
            <a:r>
              <a:rPr lang="en-US" sz="1500" dirty="0"/>
              <a:t>("</a:t>
            </a:r>
            <a:r>
              <a:rPr lang="en-US" sz="1500" dirty="0" err="1"/>
              <a:t>JavaTpoint</a:t>
            </a:r>
            <a:r>
              <a:rPr lang="en-US" sz="1500" dirty="0"/>
              <a:t>");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obj.getName</a:t>
            </a:r>
            <a:r>
              <a:rPr lang="en-US" sz="1500" dirty="0"/>
              <a:t>());  </a:t>
            </a:r>
          </a:p>
          <a:p>
            <a:pPr marL="0" indent="0">
              <a:buNone/>
            </a:pPr>
            <a:r>
              <a:rPr lang="en-US" sz="1500" dirty="0"/>
              <a:t>      // Here, we can update the name using the </a:t>
            </a:r>
            <a:r>
              <a:rPr lang="en-US" sz="1500" dirty="0" err="1"/>
              <a:t>setName</a:t>
            </a:r>
            <a:r>
              <a:rPr lang="en-US" sz="1500" dirty="0"/>
              <a:t> method.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obj.setName</a:t>
            </a:r>
            <a:r>
              <a:rPr lang="en-US" sz="1500" dirty="0"/>
              <a:t>("Java Training");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obj.getName</a:t>
            </a:r>
            <a:r>
              <a:rPr lang="en-US" sz="1500" dirty="0"/>
              <a:t>());  </a:t>
            </a:r>
          </a:p>
          <a:p>
            <a:pPr marL="0" indent="0">
              <a:buNone/>
            </a:pPr>
            <a:r>
              <a:rPr lang="en-US" sz="1500" dirty="0"/>
              <a:t>  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9CFF-28BB-3857-59B1-D7674E62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114188"/>
            <a:ext cx="2266951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JavaTpoint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Java Training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2D883-3E9B-B7F6-34D3-2AC4333629F6}"/>
              </a:ext>
            </a:extLst>
          </p:cNvPr>
          <p:cNvCxnSpPr>
            <a:cxnSpLocks/>
          </p:cNvCxnSpPr>
          <p:nvPr/>
        </p:nvCxnSpPr>
        <p:spPr bwMode="auto">
          <a:xfrm>
            <a:off x="6248400" y="819150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5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20416" y="2018937"/>
            <a:ext cx="211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700485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Unmutable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038732"/>
            <a:ext cx="6723055" cy="345638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JtpExample1 {  </a:t>
            </a:r>
          </a:p>
          <a:p>
            <a:pPr marL="0" indent="0">
              <a:buNone/>
            </a:pPr>
            <a:r>
              <a:rPr lang="en-US" sz="1800" dirty="0"/>
              <a:t>    private final String s;  </a:t>
            </a:r>
          </a:p>
          <a:p>
            <a:pPr marL="0" indent="0">
              <a:buNone/>
            </a:pPr>
            <a:r>
              <a:rPr lang="en-US" sz="1800" dirty="0"/>
              <a:t>    JtpExample1(final String s) { 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this.s</a:t>
            </a:r>
            <a:r>
              <a:rPr lang="en-US" sz="1800" dirty="0"/>
              <a:t> = s;  </a:t>
            </a:r>
          </a:p>
          <a:p>
            <a:pPr marL="0" indent="0">
              <a:buNone/>
            </a:pPr>
            <a:r>
              <a:rPr lang="en-US" sz="1800" dirty="0"/>
              <a:t>     }  </a:t>
            </a:r>
          </a:p>
          <a:p>
            <a:pPr marL="0" indent="0">
              <a:buNone/>
            </a:pPr>
            <a:r>
              <a:rPr lang="en-US" sz="1800" dirty="0"/>
              <a:t>     public final String </a:t>
            </a:r>
            <a:r>
              <a:rPr lang="en-US" sz="1800" dirty="0" err="1"/>
              <a:t>getName</a:t>
            </a:r>
            <a:r>
              <a:rPr lang="en-US" sz="1800" dirty="0"/>
              <a:t>() {  </a:t>
            </a:r>
          </a:p>
          <a:p>
            <a:pPr marL="0" indent="0">
              <a:buNone/>
            </a:pPr>
            <a:r>
              <a:rPr lang="en-US" sz="1800" dirty="0"/>
              <a:t>         return s;  </a:t>
            </a:r>
          </a:p>
          <a:p>
            <a:pPr marL="0" indent="0">
              <a:buNone/>
            </a:pPr>
            <a:r>
              <a:rPr lang="en-US" sz="1800" dirty="0"/>
              <a:t>     }  </a:t>
            </a:r>
          </a:p>
          <a:p>
            <a:pPr marL="0" indent="0">
              <a:buNone/>
            </a:pPr>
            <a:r>
              <a:rPr lang="en-US" sz="1800" dirty="0"/>
              <a:t> 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JtpExample</a:t>
            </a:r>
            <a:r>
              <a:rPr lang="en-US" sz="1800" dirty="0"/>
              <a:t> obj = new </a:t>
            </a:r>
            <a:r>
              <a:rPr lang="en-US" sz="1800" dirty="0" err="1"/>
              <a:t>JtpExample</a:t>
            </a:r>
            <a:r>
              <a:rPr lang="en-US" sz="1800" dirty="0"/>
              <a:t>("Core Java Training");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obj.getName</a:t>
            </a:r>
            <a:r>
              <a:rPr lang="en-US" sz="1800" dirty="0"/>
              <a:t>());  </a:t>
            </a:r>
          </a:p>
          <a:p>
            <a:pPr marL="0" indent="0">
              <a:buNone/>
            </a:pPr>
            <a:r>
              <a:rPr lang="en-US" sz="1800" dirty="0"/>
              <a:t>     }  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B0EC-2417-8F6D-30A8-5B370603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8103" y="1060100"/>
            <a:ext cx="2279696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Java Training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75BA7E-7A6C-31E8-823C-50553F2D468F}"/>
              </a:ext>
            </a:extLst>
          </p:cNvPr>
          <p:cNvCxnSpPr>
            <a:cxnSpLocks/>
          </p:cNvCxnSpPr>
          <p:nvPr/>
        </p:nvCxnSpPr>
        <p:spPr bwMode="auto">
          <a:xfrm>
            <a:off x="6788104" y="989917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4813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69161" y="2025341"/>
            <a:ext cx="440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95812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Framework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4289425" cy="3073629"/>
          </a:xfrm>
        </p:spPr>
        <p:txBody>
          <a:bodyPr/>
          <a:lstStyle/>
          <a:p>
            <a:r>
              <a:rPr lang="en-US" dirty="0"/>
              <a:t>Java is based on classes and objects.</a:t>
            </a:r>
          </a:p>
          <a:p>
            <a:r>
              <a:rPr lang="en-US" dirty="0"/>
              <a:t>Java operates with he following concepts: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Attribute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Statement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27A8E5-62F9-1E5F-55BB-865D8BD2B8B4}"/>
              </a:ext>
            </a:extLst>
          </p:cNvPr>
          <p:cNvGrpSpPr/>
          <p:nvPr/>
        </p:nvGrpSpPr>
        <p:grpSpPr>
          <a:xfrm>
            <a:off x="4991100" y="1137506"/>
            <a:ext cx="1257300" cy="1039770"/>
            <a:chOff x="4114800" y="2190750"/>
            <a:chExt cx="1447800" cy="10397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AB0F13-24F9-9F55-C414-A1781F1FF143}"/>
                </a:ext>
              </a:extLst>
            </p:cNvPr>
            <p:cNvSpPr/>
            <p:nvPr/>
          </p:nvSpPr>
          <p:spPr bwMode="auto">
            <a:xfrm>
              <a:off x="4114800" y="2190750"/>
              <a:ext cx="1447800" cy="103977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Class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Methods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1CE638-BE10-853A-81EB-8605F91247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2539185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42C19-5E2F-7613-CF64-5E0CA02E5953}"/>
              </a:ext>
            </a:extLst>
          </p:cNvPr>
          <p:cNvGrpSpPr/>
          <p:nvPr/>
        </p:nvGrpSpPr>
        <p:grpSpPr>
          <a:xfrm>
            <a:off x="7162800" y="1109954"/>
            <a:ext cx="1253125" cy="1067322"/>
            <a:chOff x="4114800" y="2190750"/>
            <a:chExt cx="1447800" cy="1295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ACE623-5345-F173-5EAD-389DFAC1551D}"/>
                </a:ext>
              </a:extLst>
            </p:cNvPr>
            <p:cNvSpPr/>
            <p:nvPr/>
          </p:nvSpPr>
          <p:spPr bwMode="auto">
            <a:xfrm>
              <a:off x="4114800" y="2190750"/>
              <a:ext cx="1447800" cy="1295400"/>
            </a:xfrm>
            <a:prstGeom prst="rect">
              <a:avLst/>
            </a:prstGeom>
            <a:solidFill>
              <a:srgbClr val="FFF0C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Object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Methods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D840DC-187C-2996-585F-EA68898E8D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2648626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4D4C5-5369-FBAE-5BCF-D0F056E32A1F}"/>
              </a:ext>
            </a:extLst>
          </p:cNvPr>
          <p:cNvGrpSpPr/>
          <p:nvPr/>
        </p:nvGrpSpPr>
        <p:grpSpPr>
          <a:xfrm>
            <a:off x="7195048" y="2588965"/>
            <a:ext cx="1253125" cy="1067322"/>
            <a:chOff x="4114800" y="2190750"/>
            <a:chExt cx="1447800" cy="1295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235F22-2053-1938-D69D-EA01C3D90CBF}"/>
                </a:ext>
              </a:extLst>
            </p:cNvPr>
            <p:cNvSpPr/>
            <p:nvPr/>
          </p:nvSpPr>
          <p:spPr bwMode="auto">
            <a:xfrm>
              <a:off x="4114800" y="2190750"/>
              <a:ext cx="1447800" cy="1295400"/>
            </a:xfrm>
            <a:prstGeom prst="rect">
              <a:avLst/>
            </a:prstGeom>
            <a:solidFill>
              <a:srgbClr val="FFF0C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Object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Methods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B3C957-9187-49B7-F914-8B2463FAA3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2648626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65C14-808A-04C1-DFCD-5E1142059A09}"/>
              </a:ext>
            </a:extLst>
          </p:cNvPr>
          <p:cNvCxnSpPr>
            <a:cxnSpLocks/>
          </p:cNvCxnSpPr>
          <p:nvPr/>
        </p:nvCxnSpPr>
        <p:spPr bwMode="auto">
          <a:xfrm>
            <a:off x="6274166" y="1657391"/>
            <a:ext cx="8886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2FDE8C-2160-C542-82D1-EDD1BF7259E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 bwMode="auto">
          <a:xfrm>
            <a:off x="6248400" y="1657391"/>
            <a:ext cx="946648" cy="14652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747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971550"/>
            <a:ext cx="4594225" cy="3302229"/>
          </a:xfrm>
        </p:spPr>
        <p:txBody>
          <a:bodyPr/>
          <a:lstStyle/>
          <a:p>
            <a:r>
              <a:rPr lang="en-US" dirty="0"/>
              <a:t>Class consists of attributes and methods.</a:t>
            </a:r>
          </a:p>
          <a:p>
            <a:r>
              <a:rPr lang="en-US" dirty="0"/>
              <a:t>Class attributes is the collection of data types (basic or other classes)</a:t>
            </a:r>
          </a:p>
          <a:p>
            <a:r>
              <a:rPr lang="en-US" dirty="0"/>
              <a:t>Class method is a function that deals with the attributes and other methods of this class or accessible classes. </a:t>
            </a:r>
          </a:p>
          <a:p>
            <a:r>
              <a:rPr lang="en-US" dirty="0"/>
              <a:t>A class is a complex (non-primitive type).</a:t>
            </a:r>
          </a:p>
          <a:p>
            <a:r>
              <a:rPr lang="en-US" dirty="0"/>
              <a:t>An object is an instance of a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5DA90-CE9D-D2BD-6B67-D4577AC11B0A}"/>
              </a:ext>
            </a:extLst>
          </p:cNvPr>
          <p:cNvGrpSpPr/>
          <p:nvPr/>
        </p:nvGrpSpPr>
        <p:grpSpPr>
          <a:xfrm>
            <a:off x="5251952" y="1476268"/>
            <a:ext cx="3457073" cy="2546333"/>
            <a:chOff x="4991100" y="1109954"/>
            <a:chExt cx="3457073" cy="25463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27A8E5-62F9-1E5F-55BB-865D8BD2B8B4}"/>
                </a:ext>
              </a:extLst>
            </p:cNvPr>
            <p:cNvGrpSpPr/>
            <p:nvPr/>
          </p:nvGrpSpPr>
          <p:grpSpPr>
            <a:xfrm>
              <a:off x="4991100" y="1137506"/>
              <a:ext cx="1257300" cy="1039770"/>
              <a:chOff x="4114800" y="2190750"/>
              <a:chExt cx="1447800" cy="10397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AB0F13-24F9-9F55-C414-A1781F1FF143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Class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C1CE638-BE10-853A-81EB-8605F91247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53918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642C19-5E2F-7613-CF64-5E0CA02E5953}"/>
                </a:ext>
              </a:extLst>
            </p:cNvPr>
            <p:cNvGrpSpPr/>
            <p:nvPr/>
          </p:nvGrpSpPr>
          <p:grpSpPr>
            <a:xfrm>
              <a:off x="7162800" y="1109954"/>
              <a:ext cx="1253125" cy="1067322"/>
              <a:chOff x="4114800" y="2190750"/>
              <a:chExt cx="1447800" cy="12954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ACE623-5345-F173-5EAD-389DFAC1551D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D840DC-187C-2996-585F-EA68898E8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A4D4C5-5369-FBAE-5BCF-D0F056E32A1F}"/>
                </a:ext>
              </a:extLst>
            </p:cNvPr>
            <p:cNvGrpSpPr/>
            <p:nvPr/>
          </p:nvGrpSpPr>
          <p:grpSpPr>
            <a:xfrm>
              <a:off x="7195048" y="2588965"/>
              <a:ext cx="1253125" cy="1067322"/>
              <a:chOff x="4114800" y="2190750"/>
              <a:chExt cx="1447800" cy="1295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35F22-2053-1938-D69D-EA01C3D90CBF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B3C957-9187-49B7-F914-8B2463FAA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665C14-808A-04C1-DFCD-5E1142059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4166" y="1657391"/>
              <a:ext cx="8886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2FDE8C-2160-C542-82D1-EDD1BF7259E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 bwMode="auto">
            <a:xfrm>
              <a:off x="6248400" y="1657391"/>
              <a:ext cx="946648" cy="14652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1005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8486"/>
            <a:ext cx="4343400" cy="490538"/>
          </a:xfrm>
        </p:spPr>
        <p:txBody>
          <a:bodyPr/>
          <a:lstStyle/>
          <a:p>
            <a:r>
              <a:rPr lang="en-US" dirty="0"/>
              <a:t>Composition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851" y="1148288"/>
            <a:ext cx="4623134" cy="1465236"/>
          </a:xfrm>
        </p:spPr>
        <p:txBody>
          <a:bodyPr/>
          <a:lstStyle/>
          <a:p>
            <a:r>
              <a:rPr lang="en-US" dirty="0"/>
              <a:t>A class attribute can be addressed as </a:t>
            </a:r>
            <a:r>
              <a:rPr lang="en-US" dirty="0" err="1"/>
              <a:t>ClassName.attributeName</a:t>
            </a:r>
            <a:endParaRPr lang="en-US" dirty="0"/>
          </a:p>
          <a:p>
            <a:r>
              <a:rPr lang="en-US" dirty="0"/>
              <a:t>A class method can be addressed as </a:t>
            </a:r>
            <a:r>
              <a:rPr lang="en-US" dirty="0" err="1"/>
              <a:t>ClassName.methodName</a:t>
            </a:r>
            <a:r>
              <a:rPr lang="en-US" dirty="0"/>
              <a:t>(param)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9622E90-C1C0-1275-B2D9-51490BA3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851" y="3399499"/>
            <a:ext cx="4953000" cy="1191426"/>
          </a:xfrm>
        </p:spPr>
        <p:txBody>
          <a:bodyPr/>
          <a:lstStyle/>
          <a:p>
            <a:r>
              <a:rPr lang="en-US" dirty="0"/>
              <a:t>An object attribute can be addressed as </a:t>
            </a:r>
            <a:r>
              <a:rPr lang="en-US" dirty="0" err="1"/>
              <a:t>objectName.attributeName</a:t>
            </a:r>
            <a:endParaRPr lang="en-US" dirty="0"/>
          </a:p>
          <a:p>
            <a:r>
              <a:rPr lang="en-US" dirty="0"/>
              <a:t>An object method can be addressed as </a:t>
            </a:r>
            <a:r>
              <a:rPr lang="en-US" dirty="0" err="1"/>
              <a:t>objectName.methodName</a:t>
            </a:r>
            <a:r>
              <a:rPr lang="en-US" dirty="0"/>
              <a:t>(param)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5DA90-CE9D-D2BD-6B67-D4577AC11B0A}"/>
              </a:ext>
            </a:extLst>
          </p:cNvPr>
          <p:cNvGrpSpPr/>
          <p:nvPr/>
        </p:nvGrpSpPr>
        <p:grpSpPr>
          <a:xfrm>
            <a:off x="5377129" y="1783399"/>
            <a:ext cx="3457073" cy="2546333"/>
            <a:chOff x="4991100" y="1109954"/>
            <a:chExt cx="3457073" cy="25463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27A8E5-62F9-1E5F-55BB-865D8BD2B8B4}"/>
                </a:ext>
              </a:extLst>
            </p:cNvPr>
            <p:cNvGrpSpPr/>
            <p:nvPr/>
          </p:nvGrpSpPr>
          <p:grpSpPr>
            <a:xfrm>
              <a:off x="4991100" y="1137506"/>
              <a:ext cx="1257300" cy="1039770"/>
              <a:chOff x="4114800" y="2190750"/>
              <a:chExt cx="1447800" cy="10397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AB0F13-24F9-9F55-C414-A1781F1FF143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Class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C1CE638-BE10-853A-81EB-8605F91247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53918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642C19-5E2F-7613-CF64-5E0CA02E5953}"/>
                </a:ext>
              </a:extLst>
            </p:cNvPr>
            <p:cNvGrpSpPr/>
            <p:nvPr/>
          </p:nvGrpSpPr>
          <p:grpSpPr>
            <a:xfrm>
              <a:off x="7162800" y="1109954"/>
              <a:ext cx="1253125" cy="1067322"/>
              <a:chOff x="4114800" y="2190750"/>
              <a:chExt cx="1447800" cy="12954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ACE623-5345-F173-5EAD-389DFAC1551D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D840DC-187C-2996-585F-EA68898E8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A4D4C5-5369-FBAE-5BCF-D0F056E32A1F}"/>
                </a:ext>
              </a:extLst>
            </p:cNvPr>
            <p:cNvGrpSpPr/>
            <p:nvPr/>
          </p:nvGrpSpPr>
          <p:grpSpPr>
            <a:xfrm>
              <a:off x="7195048" y="2588965"/>
              <a:ext cx="1253125" cy="1067322"/>
              <a:chOff x="4114800" y="2190750"/>
              <a:chExt cx="1447800" cy="1295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35F22-2053-1938-D69D-EA01C3D90CBF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B3C957-9187-49B7-F914-8B2463FAA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665C14-808A-04C1-DFCD-5E1142059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4166" y="1657391"/>
              <a:ext cx="8886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2FDE8C-2160-C542-82D1-EDD1BF7259E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 bwMode="auto">
            <a:xfrm>
              <a:off x="6248400" y="1657391"/>
              <a:ext cx="946648" cy="14652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3AA70D-DCB8-2279-29E5-0C43FAD9EB5E}"/>
              </a:ext>
            </a:extLst>
          </p:cNvPr>
          <p:cNvSpPr txBox="1"/>
          <p:nvPr/>
        </p:nvSpPr>
        <p:spPr>
          <a:xfrm>
            <a:off x="5450826" y="986319"/>
            <a:ext cx="3397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object is implementation of a class.</a:t>
            </a:r>
          </a:p>
        </p:txBody>
      </p:sp>
    </p:spTree>
    <p:extLst>
      <p:ext uri="{BB962C8B-B14F-4D97-AF65-F5344CB8AC3E}">
        <p14:creationId xmlns:p14="http://schemas.microsoft.com/office/powerpoint/2010/main" val="276899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5750"/>
            <a:ext cx="6440482" cy="490538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: A class is a blueprint description of a tight coupling of data structures with the methods that act on the methods. It includes </a:t>
            </a:r>
          </a:p>
          <a:p>
            <a:pPr lvl="1"/>
            <a:r>
              <a:rPr lang="en-US" dirty="0"/>
              <a:t>attributes, i.e. entities - physical or virtual, </a:t>
            </a:r>
          </a:p>
          <a:p>
            <a:pPr lvl="1"/>
            <a:r>
              <a:rPr lang="en-US" dirty="0"/>
              <a:t>behavior, i.e. activities of the object</a:t>
            </a:r>
          </a:p>
          <a:p>
            <a:r>
              <a:rPr lang="en-US" b="1" dirty="0"/>
              <a:t>Object</a:t>
            </a:r>
            <a:r>
              <a:rPr lang="en-US" dirty="0"/>
              <a:t>: An object is also known as an instance in Java. </a:t>
            </a:r>
          </a:p>
          <a:p>
            <a:r>
              <a:rPr lang="en-US" dirty="0"/>
              <a:t>This instance holds all related characteristics such as </a:t>
            </a:r>
            <a:r>
              <a:rPr lang="en-US" b="1" i="1" dirty="0"/>
              <a:t>identity</a:t>
            </a:r>
            <a:r>
              <a:rPr lang="en-US" dirty="0"/>
              <a:t>, </a:t>
            </a:r>
            <a:r>
              <a:rPr lang="en-US" b="1" i="1" dirty="0"/>
              <a:t>state</a:t>
            </a:r>
            <a:r>
              <a:rPr lang="en-US" dirty="0"/>
              <a:t>, and </a:t>
            </a:r>
            <a:r>
              <a:rPr lang="en-US" b="1" i="1" dirty="0"/>
              <a:t>behavior</a:t>
            </a:r>
            <a:r>
              <a:rPr lang="en-US" dirty="0"/>
              <a:t>. </a:t>
            </a:r>
          </a:p>
          <a:p>
            <a:r>
              <a:rPr lang="en-US" dirty="0"/>
              <a:t>This includes physical and virtual characteristics as well as behavioral actions.</a:t>
            </a:r>
          </a:p>
        </p:txBody>
      </p:sp>
    </p:spTree>
    <p:extLst>
      <p:ext uri="{BB962C8B-B14F-4D97-AF65-F5344CB8AC3E}">
        <p14:creationId xmlns:p14="http://schemas.microsoft.com/office/powerpoint/2010/main" val="168000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82E8-86AB-2A31-0C26-63AB1EB0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C255-FB62-60E6-A21C-E166C0CC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76288"/>
            <a:ext cx="8686800" cy="3456385"/>
          </a:xfrm>
        </p:spPr>
        <p:txBody>
          <a:bodyPr/>
          <a:lstStyle/>
          <a:p>
            <a:r>
              <a:rPr lang="en-US" sz="1900" dirty="0"/>
              <a:t>A class is a complex data type, thus and object is an implementation of a class.</a:t>
            </a:r>
          </a:p>
          <a:p>
            <a:r>
              <a:rPr lang="en-US" sz="1900" dirty="0"/>
              <a:t>A class implementation is referred to as an Object. </a:t>
            </a:r>
          </a:p>
          <a:p>
            <a:r>
              <a:rPr lang="en-US" sz="1900" dirty="0"/>
              <a:t>There could be many implementations (Objects) of one Class, similarly to possible multiple implementations of a type.</a:t>
            </a:r>
          </a:p>
          <a:p>
            <a:r>
              <a:rPr lang="en-US" sz="1900" dirty="0"/>
              <a:t>Some complex data types as</a:t>
            </a:r>
          </a:p>
          <a:p>
            <a:pPr lvl="1"/>
            <a:r>
              <a:rPr lang="en-US" sz="1900" dirty="0"/>
              <a:t>strings</a:t>
            </a:r>
          </a:p>
          <a:p>
            <a:pPr lvl="1"/>
            <a:r>
              <a:rPr lang="en-US" sz="1900" dirty="0"/>
              <a:t>arrays</a:t>
            </a:r>
          </a:p>
          <a:p>
            <a:pPr lvl="1"/>
            <a:r>
              <a:rPr lang="en-US" sz="1900" dirty="0"/>
              <a:t>lists</a:t>
            </a:r>
          </a:p>
          <a:p>
            <a:pPr lvl="1"/>
            <a:r>
              <a:rPr lang="en-US" sz="1900" dirty="0"/>
              <a:t>and some other</a:t>
            </a:r>
          </a:p>
          <a:p>
            <a:pPr marL="0" indent="0">
              <a:buNone/>
            </a:pPr>
            <a:r>
              <a:rPr lang="en-US" sz="1900" dirty="0"/>
              <a:t>   are implemented in java as Classes</a:t>
            </a:r>
          </a:p>
          <a:p>
            <a:r>
              <a:rPr lang="en-US" sz="1900" dirty="0"/>
              <a:t>Therefore, according to the Java naming convention, the </a:t>
            </a:r>
            <a:r>
              <a:rPr lang="en-US" sz="1900" dirty="0" err="1"/>
              <a:t>hnames</a:t>
            </a:r>
            <a:r>
              <a:rPr lang="en-US" sz="1900" dirty="0"/>
              <a:t> of those complex types are written </a:t>
            </a:r>
            <a:r>
              <a:rPr lang="en-US" sz="1900"/>
              <a:t>with a </a:t>
            </a:r>
            <a:r>
              <a:rPr lang="en-US" sz="1900" dirty="0"/>
              <a:t>capital first character similarly to the names of classes.</a:t>
            </a:r>
          </a:p>
        </p:txBody>
      </p:sp>
    </p:spTree>
    <p:extLst>
      <p:ext uri="{BB962C8B-B14F-4D97-AF65-F5344CB8AC3E}">
        <p14:creationId xmlns:p14="http://schemas.microsoft.com/office/powerpoint/2010/main" val="1878976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75211" y="2011853"/>
            <a:ext cx="501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Output to Terminal</a:t>
            </a:r>
          </a:p>
        </p:txBody>
      </p:sp>
    </p:spTree>
    <p:extLst>
      <p:ext uri="{BB962C8B-B14F-4D97-AF65-F5344CB8AC3E}">
        <p14:creationId xmlns:p14="http://schemas.microsoft.com/office/powerpoint/2010/main" val="75007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2071-DCE2-301A-4A9F-A205909B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00D9-73AB-D032-96E7-2DF70C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763000" cy="3456385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System.out.println</a:t>
            </a:r>
            <a:r>
              <a:rPr lang="en-US" dirty="0"/>
              <a:t>() is used to print an argument that is passed to it. </a:t>
            </a:r>
          </a:p>
          <a:p>
            <a:r>
              <a:rPr lang="en-US" dirty="0"/>
              <a:t>The statement can be broken into 3 parts which can be understood separately as:</a:t>
            </a:r>
          </a:p>
          <a:p>
            <a:pPr lvl="1"/>
            <a:r>
              <a:rPr lang="en-US" dirty="0"/>
              <a:t>System: It is a final class defined in the </a:t>
            </a:r>
            <a:r>
              <a:rPr lang="en-US" dirty="0" err="1"/>
              <a:t>java.lang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out: This is an instance of </a:t>
            </a:r>
            <a:r>
              <a:rPr lang="en-US" dirty="0" err="1"/>
              <a:t>PrintStream</a:t>
            </a:r>
            <a:r>
              <a:rPr lang="en-US" dirty="0"/>
              <a:t> type, which is a public and static member field of the System class.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(): As all instances of </a:t>
            </a:r>
            <a:r>
              <a:rPr lang="en-US" dirty="0" err="1"/>
              <a:t>PrintStream</a:t>
            </a:r>
            <a:r>
              <a:rPr lang="en-US" dirty="0"/>
              <a:t> class have a public method </a:t>
            </a:r>
            <a:r>
              <a:rPr lang="en-US" dirty="0" err="1"/>
              <a:t>println</a:t>
            </a:r>
            <a:r>
              <a:rPr lang="en-US" dirty="0"/>
              <a:t>(), hence we can invoke the same on out as well. </a:t>
            </a:r>
          </a:p>
          <a:p>
            <a:r>
              <a:rPr lang="en-US" dirty="0"/>
              <a:t>This is an upgraded version of print(). </a:t>
            </a:r>
          </a:p>
          <a:p>
            <a:r>
              <a:rPr lang="en-US" dirty="0"/>
              <a:t>It prints any argument passed to it and adds a new line to the output. </a:t>
            </a:r>
          </a:p>
          <a:p>
            <a:r>
              <a:rPr lang="en-US" dirty="0"/>
              <a:t>We can assume that </a:t>
            </a:r>
            <a:r>
              <a:rPr lang="en-US" dirty="0" err="1"/>
              <a:t>System.out</a:t>
            </a:r>
            <a:r>
              <a:rPr lang="en-US" dirty="0"/>
              <a:t> represents the Standard Output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9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2071-DCE2-301A-4A9F-A205909B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97773" cy="490538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 vs </a:t>
            </a:r>
            <a:r>
              <a:rPr lang="en-US" dirty="0" err="1"/>
              <a:t>System.out.print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00D9-73AB-D032-96E7-2DF70C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550"/>
            <a:ext cx="7467600" cy="3151585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 prints the parameters in one line and then makes the line break.</a:t>
            </a:r>
          </a:p>
          <a:p>
            <a:r>
              <a:rPr lang="en-US" dirty="0" err="1"/>
              <a:t>System.out.print</a:t>
            </a:r>
            <a:r>
              <a:rPr lang="en-US" dirty="0"/>
              <a:t> () prints the parameters and stays on the same line without the line break.</a:t>
            </a:r>
          </a:p>
          <a:p>
            <a:r>
              <a:rPr lang="en-US" dirty="0"/>
              <a:t>To make line break add to the parameters “\n”. This combination is interpreted by the compiler as the line break.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983-A07C-D2E3-AFEA-B84544B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The Notion of Type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785-8775-DCE1-9530-0829A24A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1550"/>
            <a:ext cx="8099423" cy="3456385"/>
          </a:xfrm>
        </p:spPr>
        <p:txBody>
          <a:bodyPr/>
          <a:lstStyle/>
          <a:p>
            <a:r>
              <a:rPr lang="en-US" dirty="0"/>
              <a:t>Programming languages work with variables which have values.</a:t>
            </a:r>
          </a:p>
          <a:p>
            <a:r>
              <a:rPr lang="en-US" dirty="0"/>
              <a:t>Variable x can hold value assigned to it, for example:</a:t>
            </a:r>
          </a:p>
          <a:p>
            <a:pPr lvl="1"/>
            <a:r>
              <a:rPr lang="en-US" dirty="0"/>
              <a:t>numbers 1, 2, 3, …</a:t>
            </a:r>
          </a:p>
          <a:p>
            <a:pPr lvl="1"/>
            <a:r>
              <a:rPr lang="en-US" dirty="0"/>
              <a:t>characters “A”, “B”, “C”, …</a:t>
            </a:r>
          </a:p>
          <a:p>
            <a:pPr lvl="1"/>
            <a:r>
              <a:rPr lang="en-US" dirty="0"/>
              <a:t>or some other values</a:t>
            </a:r>
          </a:p>
          <a:p>
            <a:r>
              <a:rPr lang="en-US" dirty="0"/>
              <a:t>Everything on computers is encoded in numbers. For example, character “A” is encoded as number 65 or in the binary representation as 01000001 (in one byte).</a:t>
            </a:r>
          </a:p>
          <a:p>
            <a:r>
              <a:rPr lang="en-US" dirty="0"/>
              <a:t>How would the computer know what is stored in its memory –number 65 in the binary code or character “A”?</a:t>
            </a:r>
          </a:p>
          <a:p>
            <a:r>
              <a:rPr lang="en-US" dirty="0"/>
              <a:t>Somehow, we have to let the computer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796346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0DE-8B72-1220-26A3-BF2712F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Example1 -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5F00C-CA60-2066-A2B0-2BD02C1227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6435998"/>
              </p:ext>
            </p:extLst>
          </p:nvPr>
        </p:nvGraphicFramePr>
        <p:xfrm>
          <a:off x="428625" y="1114425"/>
          <a:ext cx="5819775" cy="3048000"/>
        </p:xfrm>
        <a:graphic>
          <a:graphicData uri="http://schemas.openxmlformats.org/drawingml/2006/table">
            <a:tbl>
              <a:tblPr/>
              <a:tblGrid>
                <a:gridCol w="5819775">
                  <a:extLst>
                    <a:ext uri="{9D8B030D-6E8A-4147-A177-3AD203B41FA5}">
                      <a16:colId xmlns:a16="http://schemas.microsoft.com/office/drawing/2014/main" val="160741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import java.io.*;</a:t>
                      </a:r>
                    </a:p>
                    <a:p>
                      <a:r>
                        <a:rPr lang="en-US" sz="2000" dirty="0"/>
                        <a:t>  </a:t>
                      </a:r>
                    </a:p>
                    <a:p>
                      <a:r>
                        <a:rPr lang="en-US" sz="2000" dirty="0"/>
                        <a:t>class GFG {</a:t>
                      </a:r>
                    </a:p>
                    <a:p>
                      <a:r>
                        <a:rPr lang="en-US" sz="2000" dirty="0"/>
                        <a:t>    public static void main(String[] </a:t>
                      </a:r>
                      <a:r>
                        <a:rPr lang="en-US" sz="2000" dirty="0" err="1"/>
                        <a:t>args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/>
                        <a:t>    {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("Welcome");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("To");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("</a:t>
                      </a:r>
                      <a:r>
                        <a:rPr lang="en-US" sz="2000" dirty="0" err="1"/>
                        <a:t>GeeksforGeeks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    }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383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4892F-48D0-3A5B-464D-C41F6CDB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14188"/>
            <a:ext cx="219075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Welcome</a:t>
            </a:r>
          </a:p>
          <a:p>
            <a:pPr marL="0" indent="0">
              <a:buNone/>
            </a:pP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US" dirty="0" err="1"/>
              <a:t>GeeksforGeeks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7DD239-3648-AED9-2CFA-AADF4CC8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Welcome To GeeksforGeeks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933D9A-2A78-03C5-7270-F82F1D3865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8400" y="1065373"/>
            <a:ext cx="7620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1648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0DE-8B72-1220-26A3-BF2712F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Example2 -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5F00C-CA60-2066-A2B0-2BD02C1227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9767934"/>
              </p:ext>
            </p:extLst>
          </p:nvPr>
        </p:nvGraphicFramePr>
        <p:xfrm>
          <a:off x="304803" y="895350"/>
          <a:ext cx="6857997" cy="3962400"/>
        </p:xfrm>
        <a:graphic>
          <a:graphicData uri="http://schemas.openxmlformats.org/drawingml/2006/table">
            <a:tbl>
              <a:tblPr/>
              <a:tblGrid>
                <a:gridCol w="6857997">
                  <a:extLst>
                    <a:ext uri="{9D8B030D-6E8A-4147-A177-3AD203B41FA5}">
                      <a16:colId xmlns:a16="http://schemas.microsoft.com/office/drawing/2014/main" val="160741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import java.io.*;</a:t>
                      </a:r>
                    </a:p>
                    <a:p>
                      <a:r>
                        <a:rPr lang="en-US" sz="2000" dirty="0"/>
                        <a:t>class GFG {</a:t>
                      </a:r>
                    </a:p>
                    <a:p>
                      <a:r>
                        <a:rPr lang="en-US" sz="2000" dirty="0"/>
                        <a:t>    public static void main(String[] </a:t>
                      </a:r>
                      <a:r>
                        <a:rPr lang="en-US" sz="2000" dirty="0" err="1"/>
                        <a:t>args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/>
                        <a:t>    {</a:t>
                      </a:r>
                    </a:p>
                    <a:p>
                      <a:r>
                        <a:rPr lang="en-US" sz="2000" dirty="0"/>
                        <a:t>        // Declaring variable</a:t>
                      </a:r>
                    </a:p>
                    <a:p>
                      <a:r>
                        <a:rPr lang="en-US" sz="2000" dirty="0"/>
                        <a:t>        int num1 = 10, num2 = 20, sum;</a:t>
                      </a:r>
                    </a:p>
                    <a:p>
                      <a:r>
                        <a:rPr lang="en-US" sz="2000" dirty="0"/>
                        <a:t>        // Printing the variables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</a:t>
                      </a:r>
                      <a:r>
                        <a:rPr lang="en-US" sz="2000" dirty="0"/>
                        <a:t>("The addition of ");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(num1 + " and " + num2 + " is:");</a:t>
                      </a:r>
                    </a:p>
                    <a:p>
                      <a:r>
                        <a:rPr lang="en-US" sz="2000" dirty="0"/>
                        <a:t>        // Printing the result after operation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(num1 + num2);</a:t>
                      </a:r>
                    </a:p>
                    <a:p>
                      <a:r>
                        <a:rPr lang="en-US" sz="2000" dirty="0"/>
                        <a:t>    }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383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4892F-48D0-3A5B-464D-C41F6CDB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2800" y="1114188"/>
            <a:ext cx="198120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Welcome</a:t>
            </a:r>
          </a:p>
          <a:p>
            <a:pPr marL="0" indent="0">
              <a:buNone/>
            </a:pP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US" dirty="0" err="1"/>
              <a:t>GeeksforGeeks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7DD239-3648-AED9-2CFA-AADF4CC8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Welcome To GeeksforGeeks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933D9A-2A78-03C5-7270-F82F1D38652B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0400" y="1114188"/>
            <a:ext cx="0" cy="3599023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6844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75211" y="2011853"/>
            <a:ext cx="501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Input from Terminal</a:t>
            </a:r>
          </a:p>
        </p:txBody>
      </p:sp>
    </p:spTree>
    <p:extLst>
      <p:ext uri="{BB962C8B-B14F-4D97-AF65-F5344CB8AC3E}">
        <p14:creationId xmlns:p14="http://schemas.microsoft.com/office/powerpoint/2010/main" val="1837416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Read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8750"/>
            <a:ext cx="7391400" cy="307538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Scanner class </a:t>
            </a:r>
            <a:r>
              <a:rPr lang="en-US" dirty="0"/>
              <a:t>is used to get user input, and it is found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To use the Scanner class, create an object of the class and use any of the available methods found in the Scanner class documentation. </a:t>
            </a:r>
          </a:p>
          <a:p>
            <a:r>
              <a:rPr lang="en-US" dirty="0"/>
              <a:t>In our example, we will use the </a:t>
            </a:r>
            <a:r>
              <a:rPr lang="en-US" dirty="0" err="1"/>
              <a:t>nextLine</a:t>
            </a:r>
            <a:r>
              <a:rPr lang="en-US" dirty="0"/>
              <a:t>() method, which is used to read Strings:</a:t>
            </a:r>
          </a:p>
        </p:txBody>
      </p:sp>
    </p:spTree>
    <p:extLst>
      <p:ext uri="{BB962C8B-B14F-4D97-AF65-F5344CB8AC3E}">
        <p14:creationId xmlns:p14="http://schemas.microsoft.com/office/powerpoint/2010/main" val="2390303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Read Input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14" y="776288"/>
            <a:ext cx="8236772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/* Projects created with maven already include the Scanner class, so you may skip importing it. */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java.util.Scanner</a:t>
            </a:r>
            <a:r>
              <a:rPr lang="en-US" sz="1800" dirty="0"/>
              <a:t>;  // Import the Scanner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Scanner </a:t>
            </a:r>
            <a:r>
              <a:rPr lang="en-US" sz="1800" dirty="0" err="1"/>
              <a:t>myObj</a:t>
            </a:r>
            <a:r>
              <a:rPr lang="en-US" sz="1800" dirty="0"/>
              <a:t> = new Scanner(System.in);  // Create a Scanner object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("Enter username:");</a:t>
            </a:r>
          </a:p>
          <a:p>
            <a:pPr marL="0" indent="0">
              <a:buNone/>
            </a:pPr>
            <a:r>
              <a:rPr lang="en-US" sz="1800" dirty="0"/>
              <a:t>    String </a:t>
            </a:r>
            <a:r>
              <a:rPr lang="en-US" sz="1800" dirty="0" err="1"/>
              <a:t>userName</a:t>
            </a:r>
            <a:r>
              <a:rPr lang="en-US" sz="1800" dirty="0"/>
              <a:t> = </a:t>
            </a:r>
            <a:r>
              <a:rPr lang="en-US" sz="1800" dirty="0" err="1"/>
              <a:t>myObj.nextLine</a:t>
            </a:r>
            <a:r>
              <a:rPr lang="en-US" sz="1800" dirty="0"/>
              <a:t>();  // Read user input on the next line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</a:t>
            </a:r>
            <a:r>
              <a:rPr lang="en-US" sz="1800" dirty="0"/>
              <a:t>("Enter number: ");</a:t>
            </a:r>
          </a:p>
          <a:p>
            <a:pPr marL="0" indent="0">
              <a:buNone/>
            </a:pPr>
            <a:r>
              <a:rPr lang="en-US" sz="1800" dirty="0"/>
              <a:t>    int </a:t>
            </a:r>
            <a:r>
              <a:rPr lang="en-US" sz="1800" dirty="0" err="1"/>
              <a:t>myNumber</a:t>
            </a:r>
            <a:r>
              <a:rPr lang="en-US" sz="1800" dirty="0"/>
              <a:t> = </a:t>
            </a:r>
            <a:r>
              <a:rPr lang="en-US" sz="1800" dirty="0" err="1"/>
              <a:t>myObj.nextInt</a:t>
            </a:r>
            <a:r>
              <a:rPr lang="en-US" sz="1800" dirty="0"/>
              <a:t>();  // Read integer input on the same line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("Username is: " + </a:t>
            </a:r>
            <a:r>
              <a:rPr lang="en-US" sz="1800" dirty="0" err="1"/>
              <a:t>userName</a:t>
            </a:r>
            <a:r>
              <a:rPr lang="en-US" sz="1800" dirty="0"/>
              <a:t>);  // Output of username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(“Number is: " + </a:t>
            </a:r>
            <a:r>
              <a:rPr lang="en-US" sz="1800" dirty="0" err="1"/>
              <a:t>myNumber</a:t>
            </a:r>
            <a:r>
              <a:rPr lang="en-US" sz="1800" dirty="0"/>
              <a:t>);  // Output of the number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22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85750"/>
            <a:ext cx="4840282" cy="490538"/>
          </a:xfrm>
        </p:spPr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776288"/>
            <a:ext cx="8410815" cy="369396"/>
          </a:xfrm>
        </p:spPr>
        <p:txBody>
          <a:bodyPr/>
          <a:lstStyle/>
          <a:p>
            <a:r>
              <a:rPr lang="en-US" dirty="0"/>
              <a:t>In the example presented in the previous slide, we used the </a:t>
            </a:r>
            <a:r>
              <a:rPr lang="en-US" dirty="0" err="1"/>
              <a:t>nextLine</a:t>
            </a:r>
            <a:r>
              <a:rPr lang="en-US" dirty="0"/>
              <a:t>() method, which is used to read Strings. </a:t>
            </a:r>
          </a:p>
          <a:p>
            <a:r>
              <a:rPr lang="en-US" dirty="0"/>
              <a:t>To read other types, look at the table below: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E2B67D-C8F6-63B9-DF43-F3BE3ED26A4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9200" y="1815372"/>
          <a:ext cx="7086600" cy="3023328"/>
        </p:xfrm>
        <a:graphic>
          <a:graphicData uri="http://schemas.openxmlformats.org/drawingml/2006/table">
            <a:tbl>
              <a:tblPr/>
              <a:tblGrid>
                <a:gridCol w="2015929">
                  <a:extLst>
                    <a:ext uri="{9D8B030D-6E8A-4147-A177-3AD203B41FA5}">
                      <a16:colId xmlns:a16="http://schemas.microsoft.com/office/drawing/2014/main" val="2667264334"/>
                    </a:ext>
                  </a:extLst>
                </a:gridCol>
                <a:gridCol w="5070671">
                  <a:extLst>
                    <a:ext uri="{9D8B030D-6E8A-4147-A177-3AD203B41FA5}">
                      <a16:colId xmlns:a16="http://schemas.microsoft.com/office/drawing/2014/main" val="1135345757"/>
                    </a:ext>
                  </a:extLst>
                </a:gridCol>
              </a:tblGrid>
              <a:tr h="267138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242950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 dirty="0" err="1"/>
                        <a:t>nextBoolean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Reads a boolean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14473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 dirty="0" err="1"/>
                        <a:t>nextByte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byte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80241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nextDouble()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double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03325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nextFloat()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float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0709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nextInt()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int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53818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nextLine()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String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89748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nextLong()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long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94974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nextShort()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short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9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17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44476"/>
            <a:ext cx="3886200" cy="490538"/>
          </a:xfrm>
        </p:spPr>
        <p:txBody>
          <a:bodyPr/>
          <a:lstStyle/>
          <a:p>
            <a:r>
              <a:rPr lang="en-US" dirty="0"/>
              <a:t>Read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3534014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example, we use different methods to read data of various types: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5CD69-E426-9008-7050-43B78F06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244476"/>
            <a:ext cx="4629150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Main {</a:t>
            </a:r>
          </a:p>
          <a:p>
            <a:pPr marL="0" indent="0">
              <a:buNone/>
            </a:pPr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Scanner </a:t>
            </a:r>
            <a:r>
              <a:rPr lang="en-US" sz="1400" dirty="0" err="1"/>
              <a:t>myObj</a:t>
            </a:r>
            <a:r>
              <a:rPr lang="en-US" sz="1400" dirty="0"/>
              <a:t> = new Scanner(System.in);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("Enter name, age and salary:");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String input</a:t>
            </a:r>
          </a:p>
          <a:p>
            <a:pPr marL="0" indent="0">
              <a:buNone/>
            </a:pPr>
            <a:r>
              <a:rPr lang="en-US" sz="1400" dirty="0"/>
              <a:t>    String name = </a:t>
            </a:r>
            <a:r>
              <a:rPr lang="en-US" sz="1400" dirty="0" err="1"/>
              <a:t>myObj.nextLine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Numerical input</a:t>
            </a:r>
          </a:p>
          <a:p>
            <a:pPr marL="0" indent="0">
              <a:buNone/>
            </a:pPr>
            <a:r>
              <a:rPr lang="en-US" sz="1400" dirty="0"/>
              <a:t>    int age = </a:t>
            </a:r>
            <a:r>
              <a:rPr lang="en-US" sz="1400" dirty="0" err="1"/>
              <a:t>myObj.nextInt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double salary = </a:t>
            </a:r>
            <a:r>
              <a:rPr lang="en-US" sz="1400" dirty="0" err="1"/>
              <a:t>myObj.nextDouble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Output input by user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("Name: " + name);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("Age: " + age);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("Salary: " + salary);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A5336A-107D-18E6-2F95-2698F98A0688}"/>
              </a:ext>
            </a:extLst>
          </p:cNvPr>
          <p:cNvCxnSpPr/>
          <p:nvPr/>
        </p:nvCxnSpPr>
        <p:spPr bwMode="auto">
          <a:xfrm flipV="1">
            <a:off x="4514850" y="244476"/>
            <a:ext cx="0" cy="4537074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2995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81350"/>
            <a:ext cx="7239000" cy="598884"/>
          </a:xfrm>
        </p:spPr>
        <p:txBody>
          <a:bodyPr/>
          <a:lstStyle/>
          <a:p>
            <a:pPr marL="2227263" indent="-2227263"/>
            <a:r>
              <a:rPr lang="en-US" dirty="0"/>
              <a:t>Chapter 4 – Types and Variables,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77547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983-A07C-D2E3-AFEA-B84544B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The Notion of Type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785-8775-DCE1-9530-0829A24A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88" y="1016174"/>
            <a:ext cx="8099423" cy="3456385"/>
          </a:xfrm>
        </p:spPr>
        <p:txBody>
          <a:bodyPr/>
          <a:lstStyle/>
          <a:p>
            <a:r>
              <a:rPr lang="en-US" dirty="0"/>
              <a:t>One-byte binary code</a:t>
            </a:r>
          </a:p>
          <a:p>
            <a:pPr lvl="1"/>
            <a:r>
              <a:rPr lang="en-US" dirty="0"/>
              <a:t>means decimal 65 if interpreted as a number, but</a:t>
            </a:r>
          </a:p>
          <a:p>
            <a:pPr lvl="1"/>
            <a:r>
              <a:rPr lang="en-US" dirty="0"/>
              <a:t>means “A” if interpreted as a character.</a:t>
            </a:r>
          </a:p>
          <a:p>
            <a:r>
              <a:rPr lang="en-US" dirty="0"/>
              <a:t>Thus, the computer should be instructed how to interpret the binary code in a bit, byte or a series of bytes.</a:t>
            </a:r>
          </a:p>
          <a:p>
            <a:r>
              <a:rPr lang="en-US" dirty="0"/>
              <a:t>A type is an instruction on </a:t>
            </a:r>
          </a:p>
          <a:p>
            <a:pPr lvl="1"/>
            <a:r>
              <a:rPr lang="en-US" dirty="0"/>
              <a:t>how many bytes to allocate, and</a:t>
            </a:r>
          </a:p>
          <a:p>
            <a:pPr lvl="1"/>
            <a:r>
              <a:rPr lang="en-US" dirty="0"/>
              <a:t>how to interpret the binary code (information) encoded in that allocated bit, byte or a series of bytes.</a:t>
            </a:r>
          </a:p>
          <a:p>
            <a:r>
              <a:rPr lang="en-US" dirty="0"/>
              <a:t>Each type provides a description specific to a given language but does not allocate any computer memory.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52340-F357-C0B3-55AE-578F6DDE7237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965809"/>
          <a:ext cx="358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6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380-D022-B130-2D82-7A43B255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445373" cy="490538"/>
          </a:xfrm>
        </p:spPr>
        <p:txBody>
          <a:bodyPr/>
          <a:lstStyle/>
          <a:p>
            <a:r>
              <a:rPr lang="en-US" dirty="0"/>
              <a:t>Primitive (Basic) and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380F-DC6C-6EDB-16DF-6CD01D81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4950"/>
            <a:ext cx="7507282" cy="3049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 are divided into two groups:</a:t>
            </a:r>
          </a:p>
          <a:p>
            <a:r>
              <a:rPr lang="en-US" dirty="0"/>
              <a:t>Primitive data types - includes byte, short, int, long, float, double, </a:t>
            </a:r>
            <a:r>
              <a:rPr lang="en-US" dirty="0" err="1"/>
              <a:t>boolean</a:t>
            </a:r>
            <a:r>
              <a:rPr lang="en-US" dirty="0"/>
              <a:t>, and char.</a:t>
            </a:r>
          </a:p>
          <a:p>
            <a:r>
              <a:rPr lang="en-US" dirty="0"/>
              <a:t>Non-primitive data types - such as String, Arrays and Classes (you will learn more about these in a later in this chapter).</a:t>
            </a:r>
          </a:p>
        </p:txBody>
      </p:sp>
    </p:spTree>
    <p:extLst>
      <p:ext uri="{BB962C8B-B14F-4D97-AF65-F5344CB8AC3E}">
        <p14:creationId xmlns:p14="http://schemas.microsoft.com/office/powerpoint/2010/main" val="185881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E62-4527-8F3A-3E1F-2C53E795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1452"/>
            <a:ext cx="6059482" cy="490538"/>
          </a:xfrm>
        </p:spPr>
        <p:txBody>
          <a:bodyPr/>
          <a:lstStyle/>
          <a:p>
            <a:r>
              <a:rPr lang="en-US" dirty="0"/>
              <a:t>Basic Data Types in Java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D24B11-B5FA-AA39-9F29-0B73402E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27907"/>
              </p:ext>
            </p:extLst>
          </p:nvPr>
        </p:nvGraphicFramePr>
        <p:xfrm>
          <a:off x="76200" y="929894"/>
          <a:ext cx="8610600" cy="38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099133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378691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055818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292930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659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Size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Range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Range, Power of 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247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Whole numbers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byte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 byte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[-128, 127]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571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short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[-32,768, 32,767]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139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[-2,147,483,648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dirty="0"/>
                        <a:t>2,147,483,647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52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long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[-</a:t>
                      </a:r>
                      <a:r>
                        <a:rPr lang="en-US" sz="2000" dirty="0"/>
                        <a:t>9,223,372,036,854,775,808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dirty="0"/>
                        <a:t>9,223,372,036,854,775,807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4890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Fractional numbers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float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with 6 to 7 decimal digits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62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double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with 15 decimal digits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Binary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boolean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{0, 1}   {false, true}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9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Symbols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char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single UTF-16 symbols or ASCII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UTF-16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2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7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983-A07C-D2E3-AFEA-B84544B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Description of Primitive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785-8775-DCE1-9530-0829A24A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885480"/>
          </a:xfrm>
        </p:spPr>
        <p:txBody>
          <a:bodyPr/>
          <a:lstStyle/>
          <a:p>
            <a:r>
              <a:rPr lang="en-US" dirty="0"/>
              <a:t>In Java, characters occupy space of 2 bytes in UTF-16 encoding.</a:t>
            </a:r>
          </a:p>
          <a:p>
            <a:r>
              <a:rPr lang="en-US" dirty="0"/>
              <a:t>In UTF-16, character “A” has hexadecimal encoding “U+0041”.</a:t>
            </a:r>
          </a:p>
          <a:p>
            <a:r>
              <a:rPr lang="en-US" dirty="0"/>
              <a:t>The decimal numbers have base 10 and have 10 digital values: 0, 1, 2, 3, 4, 5, 6, 7, 8, 9</a:t>
            </a:r>
          </a:p>
          <a:p>
            <a:r>
              <a:rPr lang="en-US" dirty="0"/>
              <a:t>The binary numbers have base 2 and have 2 digital values: 0, 1</a:t>
            </a:r>
          </a:p>
          <a:p>
            <a:r>
              <a:rPr lang="en-US" dirty="0"/>
              <a:t>The hexadecimal numbers have base and have 16 digital values: 0, 1, 2, 3, 4, 5, 6, 7, 8, 9, A, B, C, D, E, F</a:t>
            </a:r>
          </a:p>
          <a:p>
            <a:r>
              <a:rPr lang="en-US" dirty="0"/>
              <a:t>In hexadecimal system, </a:t>
            </a:r>
          </a:p>
          <a:p>
            <a:pPr marL="342900" lvl="1" indent="0">
              <a:buNone/>
            </a:pPr>
            <a:r>
              <a:rPr lang="en-US" dirty="0"/>
              <a:t>0041 = 0*16</a:t>
            </a:r>
            <a:r>
              <a:rPr lang="en-US" baseline="30000" dirty="0"/>
              <a:t>3 </a:t>
            </a:r>
            <a:r>
              <a:rPr lang="en-US" dirty="0"/>
              <a:t>+ 0*16</a:t>
            </a:r>
            <a:r>
              <a:rPr lang="en-US" baseline="30000" dirty="0"/>
              <a:t>2 </a:t>
            </a:r>
            <a:r>
              <a:rPr lang="en-US" dirty="0"/>
              <a:t>+ 4*16</a:t>
            </a:r>
            <a:r>
              <a:rPr lang="en-US" baseline="30000" dirty="0"/>
              <a:t>1 </a:t>
            </a:r>
            <a:r>
              <a:rPr lang="en-US" dirty="0"/>
              <a:t>+ 1*16</a:t>
            </a:r>
            <a:r>
              <a:rPr lang="en-US" baseline="30000" dirty="0"/>
              <a:t>0</a:t>
            </a:r>
            <a:r>
              <a:rPr lang="en-US" dirty="0"/>
              <a:t> = 65 (in decimal system) which is the same as in one-byte binary encoding </a:t>
            </a:r>
          </a:p>
          <a:p>
            <a:pPr marL="342900" lvl="1" indent="0">
              <a:buNone/>
            </a:pPr>
            <a:r>
              <a:rPr lang="en-US" dirty="0"/>
              <a:t>01000001 = 0*2</a:t>
            </a:r>
            <a:r>
              <a:rPr lang="en-US" baseline="30000" dirty="0"/>
              <a:t>7</a:t>
            </a:r>
            <a:r>
              <a:rPr lang="en-US" dirty="0"/>
              <a:t>+1*2</a:t>
            </a:r>
            <a:r>
              <a:rPr lang="en-US" baseline="30000" dirty="0"/>
              <a:t>6</a:t>
            </a:r>
            <a:r>
              <a:rPr lang="en-US" dirty="0"/>
              <a:t>+0*2</a:t>
            </a:r>
            <a:r>
              <a:rPr lang="en-US" baseline="30000" dirty="0"/>
              <a:t>5</a:t>
            </a:r>
            <a:r>
              <a:rPr lang="en-US" dirty="0"/>
              <a:t>+0*2</a:t>
            </a:r>
            <a:r>
              <a:rPr lang="en-US" baseline="30000" dirty="0"/>
              <a:t>4</a:t>
            </a:r>
            <a:r>
              <a:rPr lang="en-US" dirty="0"/>
              <a:t>+0*2</a:t>
            </a:r>
            <a:r>
              <a:rPr lang="en-US" baseline="30000" dirty="0"/>
              <a:t>3</a:t>
            </a:r>
            <a:r>
              <a:rPr lang="en-US" dirty="0"/>
              <a:t>+0*2</a:t>
            </a:r>
            <a:r>
              <a:rPr lang="en-US" baseline="30000" dirty="0"/>
              <a:t>2</a:t>
            </a:r>
            <a:r>
              <a:rPr lang="en-US" dirty="0"/>
              <a:t>+0*2</a:t>
            </a:r>
            <a:r>
              <a:rPr lang="en-US" baseline="30000" dirty="0"/>
              <a:t>1</a:t>
            </a:r>
            <a:r>
              <a:rPr lang="en-US" dirty="0"/>
              <a:t>+1*2</a:t>
            </a:r>
            <a:r>
              <a:rPr lang="en-US" baseline="30000" dirty="0"/>
              <a:t>0 </a:t>
            </a:r>
            <a:r>
              <a:rPr lang="en-US" dirty="0"/>
              <a:t>=       </a:t>
            </a:r>
            <a:br>
              <a:rPr lang="en-US" dirty="0"/>
            </a:br>
            <a:r>
              <a:rPr lang="en-US" dirty="0"/>
              <a:t>                     	  = 1*64 + 1*1 = 65 (in decimal system)</a:t>
            </a:r>
          </a:p>
        </p:txBody>
      </p:sp>
    </p:spTree>
    <p:extLst>
      <p:ext uri="{BB962C8B-B14F-4D97-AF65-F5344CB8AC3E}">
        <p14:creationId xmlns:p14="http://schemas.microsoft.com/office/powerpoint/2010/main" val="331119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20416" y="2018937"/>
            <a:ext cx="211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19057137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10230</TotalTime>
  <Words>3768</Words>
  <Application>Microsoft Office PowerPoint</Application>
  <PresentationFormat>On-screen Show (16:9)</PresentationFormat>
  <Paragraphs>548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Unicode MS</vt:lpstr>
      <vt:lpstr>Tahoma</vt:lpstr>
      <vt:lpstr>Wingdings</vt:lpstr>
      <vt:lpstr>Blends</vt:lpstr>
      <vt:lpstr>Chapter 4 – Types and Variables, Classes and Objects</vt:lpstr>
      <vt:lpstr>Bit and Byte</vt:lpstr>
      <vt:lpstr>PowerPoint Presentation</vt:lpstr>
      <vt:lpstr>The Notion of Type (1/2)</vt:lpstr>
      <vt:lpstr>The Notion of Type (2/2)</vt:lpstr>
      <vt:lpstr>Primitive (Basic) and Complex Data Types</vt:lpstr>
      <vt:lpstr>Basic Data Types in Java</vt:lpstr>
      <vt:lpstr>Description of Primitive Types in Java</vt:lpstr>
      <vt:lpstr>PowerPoint Presentation</vt:lpstr>
      <vt:lpstr>Variables and Types</vt:lpstr>
      <vt:lpstr>Variable as an Instance of as Type</vt:lpstr>
      <vt:lpstr>Memory Allocation for Variables</vt:lpstr>
      <vt:lpstr>Examples of Variable Definition</vt:lpstr>
      <vt:lpstr>Variable Declaration and Definition</vt:lpstr>
      <vt:lpstr>Variables of the Same Type</vt:lpstr>
      <vt:lpstr>Java Type Casting</vt:lpstr>
      <vt:lpstr>Widening Type Casting</vt:lpstr>
      <vt:lpstr>Narrowing Type Casting</vt:lpstr>
      <vt:lpstr>Java is a Statically Typed Language</vt:lpstr>
      <vt:lpstr>Java Naming Convention for Variables</vt:lpstr>
      <vt:lpstr>Types of Variables</vt:lpstr>
      <vt:lpstr>Local Variables</vt:lpstr>
      <vt:lpstr>Example of Local Variables</vt:lpstr>
      <vt:lpstr>Instance Variables</vt:lpstr>
      <vt:lpstr>Example of Instance Variables</vt:lpstr>
      <vt:lpstr>Class Variables</vt:lpstr>
      <vt:lpstr>Example of Class Variables</vt:lpstr>
      <vt:lpstr>Mutable and Immutable Variables</vt:lpstr>
      <vt:lpstr>Example of Mutable Variables</vt:lpstr>
      <vt:lpstr>Example of Unmutable Variables</vt:lpstr>
      <vt:lpstr>PowerPoint Presentation</vt:lpstr>
      <vt:lpstr>Class Framework of Java</vt:lpstr>
      <vt:lpstr>Composition of a Class</vt:lpstr>
      <vt:lpstr>Composition of a Class</vt:lpstr>
      <vt:lpstr>Classes and Objects</vt:lpstr>
      <vt:lpstr>Complex Data Types</vt:lpstr>
      <vt:lpstr>PowerPoint Presentation</vt:lpstr>
      <vt:lpstr>System.out.println()</vt:lpstr>
      <vt:lpstr>System.out.println() vs System.out.print()</vt:lpstr>
      <vt:lpstr>Example1 - System.out.println()</vt:lpstr>
      <vt:lpstr>Example2 - System.out.println()</vt:lpstr>
      <vt:lpstr>PowerPoint Presentation</vt:lpstr>
      <vt:lpstr>Read From Terminal</vt:lpstr>
      <vt:lpstr>Read Input From Terminal</vt:lpstr>
      <vt:lpstr>Input Types</vt:lpstr>
      <vt:lpstr>Read From Terminal</vt:lpstr>
      <vt:lpstr>Chapter 4 – Types and Variables, Classes and Objects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346</cp:revision>
  <cp:lastPrinted>1601-01-01T00:00:00Z</cp:lastPrinted>
  <dcterms:created xsi:type="dcterms:W3CDTF">2003-11-11T09:16:48Z</dcterms:created>
  <dcterms:modified xsi:type="dcterms:W3CDTF">2023-10-04T05:07:30Z</dcterms:modified>
</cp:coreProperties>
</file>