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handoutMasterIdLst>
    <p:handoutMasterId r:id="rId64"/>
  </p:handoutMasterIdLst>
  <p:sldIdLst>
    <p:sldId id="546" r:id="rId2"/>
    <p:sldId id="473" r:id="rId3"/>
    <p:sldId id="498" r:id="rId4"/>
    <p:sldId id="499" r:id="rId5"/>
    <p:sldId id="505" r:id="rId6"/>
    <p:sldId id="553" r:id="rId7"/>
    <p:sldId id="554" r:id="rId8"/>
    <p:sldId id="555" r:id="rId9"/>
    <p:sldId id="556" r:id="rId10"/>
    <p:sldId id="557" r:id="rId11"/>
    <p:sldId id="558" r:id="rId12"/>
    <p:sldId id="559" r:id="rId13"/>
    <p:sldId id="563" r:id="rId14"/>
    <p:sldId id="560" r:id="rId15"/>
    <p:sldId id="561" r:id="rId16"/>
    <p:sldId id="562" r:id="rId17"/>
    <p:sldId id="502" r:id="rId18"/>
    <p:sldId id="489" r:id="rId19"/>
    <p:sldId id="490" r:id="rId20"/>
    <p:sldId id="503" r:id="rId21"/>
    <p:sldId id="491" r:id="rId22"/>
    <p:sldId id="493" r:id="rId23"/>
    <p:sldId id="492" r:id="rId24"/>
    <p:sldId id="495" r:id="rId25"/>
    <p:sldId id="534" r:id="rId26"/>
    <p:sldId id="496" r:id="rId27"/>
    <p:sldId id="497" r:id="rId28"/>
    <p:sldId id="494" r:id="rId29"/>
    <p:sldId id="564" r:id="rId30"/>
    <p:sldId id="565" r:id="rId31"/>
    <p:sldId id="566" r:id="rId32"/>
    <p:sldId id="567" r:id="rId33"/>
    <p:sldId id="568" r:id="rId34"/>
    <p:sldId id="504" r:id="rId35"/>
    <p:sldId id="514" r:id="rId36"/>
    <p:sldId id="515" r:id="rId37"/>
    <p:sldId id="516" r:id="rId38"/>
    <p:sldId id="535" r:id="rId39"/>
    <p:sldId id="526" r:id="rId40"/>
    <p:sldId id="536" r:id="rId41"/>
    <p:sldId id="517" r:id="rId42"/>
    <p:sldId id="513" r:id="rId43"/>
    <p:sldId id="537" r:id="rId44"/>
    <p:sldId id="538" r:id="rId45"/>
    <p:sldId id="530" r:id="rId46"/>
    <p:sldId id="531" r:id="rId47"/>
    <p:sldId id="532" r:id="rId48"/>
    <p:sldId id="539" r:id="rId49"/>
    <p:sldId id="540" r:id="rId50"/>
    <p:sldId id="541" r:id="rId51"/>
    <p:sldId id="533" r:id="rId52"/>
    <p:sldId id="542" r:id="rId53"/>
    <p:sldId id="543" r:id="rId54"/>
    <p:sldId id="544" r:id="rId55"/>
    <p:sldId id="547" r:id="rId56"/>
    <p:sldId id="549" r:id="rId57"/>
    <p:sldId id="550" r:id="rId58"/>
    <p:sldId id="548" r:id="rId59"/>
    <p:sldId id="551" r:id="rId60"/>
    <p:sldId id="552" r:id="rId61"/>
    <p:sldId id="545" r:id="rId62"/>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0929"/>
  </p:normalViewPr>
  <p:slideViewPr>
    <p:cSldViewPr>
      <p:cViewPr varScale="1">
        <p:scale>
          <a:sx n="98" d="100"/>
          <a:sy n="98" d="100"/>
        </p:scale>
        <p:origin x="90" y="33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60</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810000" y="4891561"/>
            <a:ext cx="2325445" cy="300082"/>
          </a:xfrm>
          <a:prstGeom prst="rect">
            <a:avLst/>
          </a:prstGeom>
          <a:noFill/>
          <a:ln w="9525">
            <a:noFill/>
            <a:miter lim="800000"/>
            <a:headEnd/>
            <a:tailEnd/>
          </a:ln>
          <a:effectLst/>
        </p:spPr>
        <p:txBody>
          <a:bodyPr wrap="none">
            <a:spAutoFit/>
          </a:bodyPr>
          <a:lstStyle/>
          <a:p>
            <a:pPr>
              <a:defRPr/>
            </a:pPr>
            <a:r>
              <a:rPr lang="en-US" sz="1350" dirty="0"/>
              <a:t>Chapter 5 – Data Structures</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java/ref_string_endswith.asp" TargetMode="External"/><Relationship Id="rId2" Type="http://schemas.openxmlformats.org/officeDocument/2006/relationships/hyperlink" Target="https://www.w3schools.com/java/ref_string_contains.asp" TargetMode="External"/><Relationship Id="rId1" Type="http://schemas.openxmlformats.org/officeDocument/2006/relationships/slideLayout" Target="../slideLayouts/slideLayout5.xml"/><Relationship Id="rId4" Type="http://schemas.openxmlformats.org/officeDocument/2006/relationships/hyperlink" Target="https://www.w3schools.com/java/ref_string_equal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90600" y="3181350"/>
            <a:ext cx="7848600" cy="598884"/>
          </a:xfrm>
        </p:spPr>
        <p:txBody>
          <a:bodyPr/>
          <a:lstStyle/>
          <a:p>
            <a:pPr marL="2227263" indent="-2227263"/>
            <a:r>
              <a:rPr lang="en-US" dirty="0"/>
              <a:t>Chapter 5 – Data Structures</a:t>
            </a:r>
          </a:p>
        </p:txBody>
      </p:sp>
    </p:spTree>
    <p:extLst>
      <p:ext uri="{BB962C8B-B14F-4D97-AF65-F5344CB8AC3E}">
        <p14:creationId xmlns:p14="http://schemas.microsoft.com/office/powerpoint/2010/main" val="224718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(6/7)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4244019247"/>
              </p:ext>
            </p:extLst>
          </p:nvPr>
        </p:nvGraphicFramePr>
        <p:xfrm>
          <a:off x="266700" y="776288"/>
          <a:ext cx="8610600" cy="4124802"/>
        </p:xfrm>
        <a:graphic>
          <a:graphicData uri="http://schemas.openxmlformats.org/drawingml/2006/table">
            <a:tbl>
              <a:tblPr/>
              <a:tblGrid>
                <a:gridCol w="1562100">
                  <a:extLst>
                    <a:ext uri="{9D8B030D-6E8A-4147-A177-3AD203B41FA5}">
                      <a16:colId xmlns:a16="http://schemas.microsoft.com/office/drawing/2014/main" val="793895867"/>
                    </a:ext>
                  </a:extLst>
                </a:gridCol>
                <a:gridCol w="6134100">
                  <a:extLst>
                    <a:ext uri="{9D8B030D-6E8A-4147-A177-3AD203B41FA5}">
                      <a16:colId xmlns:a16="http://schemas.microsoft.com/office/drawing/2014/main" val="1992174784"/>
                    </a:ext>
                  </a:extLst>
                </a:gridCol>
                <a:gridCol w="914400">
                  <a:extLst>
                    <a:ext uri="{9D8B030D-6E8A-4147-A177-3AD203B41FA5}">
                      <a16:colId xmlns:a16="http://schemas.microsoft.com/office/drawing/2014/main" val="473621871"/>
                    </a:ext>
                  </a:extLst>
                </a:gridCol>
              </a:tblGrid>
              <a:tr h="4491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2522">
                <a:tc>
                  <a:txBody>
                    <a:bodyPr/>
                    <a:lstStyle/>
                    <a:p>
                      <a:r>
                        <a:rPr lang="en-US" sz="1800" dirty="0"/>
                        <a:t>replace()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string for a specified value, and returns a new string where the specified values are replaced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677846"/>
                  </a:ext>
                </a:extLst>
              </a:tr>
              <a:tr h="609600">
                <a:tc>
                  <a:txBody>
                    <a:bodyPr/>
                    <a:lstStyle/>
                    <a:p>
                      <a:r>
                        <a:rPr lang="en-US" sz="1800" dirty="0" err="1"/>
                        <a:t>replaceFirst</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Replaces the first occurrence of a substring that matches the given regular expression with the given replacement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963914"/>
                  </a:ext>
                </a:extLst>
              </a:tr>
              <a:tr h="525205">
                <a:tc>
                  <a:txBody>
                    <a:bodyPr/>
                    <a:lstStyle/>
                    <a:p>
                      <a:r>
                        <a:rPr lang="en-US" sz="1800" dirty="0" err="1"/>
                        <a:t>replaceAll</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Replaces each substring of this string that matches the given regular expression with the given replacement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969577"/>
                  </a:ext>
                </a:extLst>
              </a:tr>
              <a:tr h="259527">
                <a:tc>
                  <a:txBody>
                    <a:bodyPr/>
                    <a:lstStyle/>
                    <a:p>
                      <a:r>
                        <a:rPr lang="en-US" sz="1800" dirty="0"/>
                        <a:t>split()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Splits a string into an array of substrings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946547"/>
                  </a:ext>
                </a:extLst>
              </a:tr>
              <a:tr h="364610">
                <a:tc>
                  <a:txBody>
                    <a:bodyPr/>
                    <a:lstStyle/>
                    <a:p>
                      <a:r>
                        <a:rPr lang="en-US" sz="1800" dirty="0" err="1"/>
                        <a:t>startsWith</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starts with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38293"/>
                  </a:ext>
                </a:extLst>
              </a:tr>
              <a:tr h="364610">
                <a:tc>
                  <a:txBody>
                    <a:bodyPr/>
                    <a:lstStyle/>
                    <a:p>
                      <a:r>
                        <a:rPr lang="en-US" sz="1800" dirty="0" err="1"/>
                        <a:t>subSequence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character sequence that is a subsequence of this sequence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CharSequence</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312645"/>
                  </a:ext>
                </a:extLst>
              </a:tr>
              <a:tr h="364610">
                <a:tc>
                  <a:txBody>
                    <a:bodyPr/>
                    <a:lstStyle/>
                    <a:p>
                      <a:r>
                        <a:rPr lang="en-US" sz="1800"/>
                        <a:t>substring()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string which is the substring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283977"/>
                  </a:ext>
                </a:extLst>
              </a:tr>
            </a:tbl>
          </a:graphicData>
        </a:graphic>
      </p:graphicFrame>
    </p:spTree>
    <p:extLst>
      <p:ext uri="{BB962C8B-B14F-4D97-AF65-F5344CB8AC3E}">
        <p14:creationId xmlns:p14="http://schemas.microsoft.com/office/powerpoint/2010/main" val="372554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(6/7)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3900745074"/>
              </p:ext>
            </p:extLst>
          </p:nvPr>
        </p:nvGraphicFramePr>
        <p:xfrm>
          <a:off x="266700" y="1657350"/>
          <a:ext cx="8610600" cy="2010308"/>
        </p:xfrm>
        <a:graphic>
          <a:graphicData uri="http://schemas.openxmlformats.org/drawingml/2006/table">
            <a:tbl>
              <a:tblPr/>
              <a:tblGrid>
                <a:gridCol w="1752600">
                  <a:extLst>
                    <a:ext uri="{9D8B030D-6E8A-4147-A177-3AD203B41FA5}">
                      <a16:colId xmlns:a16="http://schemas.microsoft.com/office/drawing/2014/main" val="793895867"/>
                    </a:ext>
                  </a:extLst>
                </a:gridCol>
                <a:gridCol w="5334000">
                  <a:extLst>
                    <a:ext uri="{9D8B030D-6E8A-4147-A177-3AD203B41FA5}">
                      <a16:colId xmlns:a16="http://schemas.microsoft.com/office/drawing/2014/main" val="1992174784"/>
                    </a:ext>
                  </a:extLst>
                </a:gridCol>
                <a:gridCol w="15240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352004">
                <a:tc>
                  <a:txBody>
                    <a:bodyPr/>
                    <a:lstStyle/>
                    <a:p>
                      <a:r>
                        <a:rPr lang="en-US" sz="1800" dirty="0" err="1"/>
                        <a:t>startsWith</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starts with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539515"/>
                  </a:ext>
                </a:extLst>
              </a:tr>
              <a:tr h="571556">
                <a:tc>
                  <a:txBody>
                    <a:bodyPr/>
                    <a:lstStyle/>
                    <a:p>
                      <a:r>
                        <a:rPr lang="en-US" sz="1800" dirty="0" err="1"/>
                        <a:t>subSequence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character sequence that is a subsequence of this sequence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CharSequence</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447285"/>
                  </a:ext>
                </a:extLst>
              </a:tr>
              <a:tr h="571556">
                <a:tc>
                  <a:txBody>
                    <a:bodyPr/>
                    <a:lstStyle/>
                    <a:p>
                      <a:r>
                        <a:rPr lang="en-US" sz="1800"/>
                        <a:t>substring()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string which is the substring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644383"/>
                  </a:ext>
                </a:extLst>
              </a:tr>
            </a:tbl>
          </a:graphicData>
        </a:graphic>
      </p:graphicFrame>
    </p:spTree>
    <p:extLst>
      <p:ext uri="{BB962C8B-B14F-4D97-AF65-F5344CB8AC3E}">
        <p14:creationId xmlns:p14="http://schemas.microsoft.com/office/powerpoint/2010/main" val="156994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(7/7)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672637356"/>
              </p:ext>
            </p:extLst>
          </p:nvPr>
        </p:nvGraphicFramePr>
        <p:xfrm>
          <a:off x="228600" y="1418590"/>
          <a:ext cx="8610600" cy="2781356"/>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0">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296718">
                <a:tc>
                  <a:txBody>
                    <a:bodyPr/>
                    <a:lstStyle/>
                    <a:p>
                      <a:r>
                        <a:rPr lang="en-US" sz="1800" dirty="0" err="1"/>
                        <a:t>toCharArray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Converts this string to a new character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929325"/>
                  </a:ext>
                </a:extLst>
              </a:tr>
              <a:tr h="352004">
                <a:tc>
                  <a:txBody>
                    <a:bodyPr/>
                    <a:lstStyle/>
                    <a:p>
                      <a:r>
                        <a:rPr lang="en-US" sz="1800" dirty="0" err="1"/>
                        <a:t>toLowerCase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Converts a string to lower case letters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736509"/>
                  </a:ext>
                </a:extLst>
              </a:tr>
              <a:tr h="381000">
                <a:tc>
                  <a:txBody>
                    <a:bodyPr/>
                    <a:lstStyle/>
                    <a:p>
                      <a:r>
                        <a:rPr lang="en-US" sz="1800"/>
                        <a:t>toString()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value of a String object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619798"/>
                  </a:ext>
                </a:extLst>
              </a:tr>
              <a:tr h="304800">
                <a:tc>
                  <a:txBody>
                    <a:bodyPr/>
                    <a:lstStyle/>
                    <a:p>
                      <a:r>
                        <a:rPr lang="en-US" sz="1800" dirty="0" err="1"/>
                        <a:t>toUpperCase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Converts a string to upper case letters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9279"/>
                  </a:ext>
                </a:extLst>
              </a:tr>
              <a:tr h="304800">
                <a:tc>
                  <a:txBody>
                    <a:bodyPr/>
                    <a:lstStyle/>
                    <a:p>
                      <a:r>
                        <a:rPr lang="en-US" sz="1800" dirty="0"/>
                        <a:t>trim()</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Removes whitespace from both ends of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874973"/>
                  </a:ext>
                </a:extLst>
              </a:tr>
              <a:tr h="571556">
                <a:tc>
                  <a:txBody>
                    <a:bodyPr/>
                    <a:lstStyle/>
                    <a:p>
                      <a:r>
                        <a:rPr lang="en-US" sz="1800"/>
                        <a:t>valueOf()</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string representation of the specified value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522149"/>
                  </a:ext>
                </a:extLst>
              </a:tr>
            </a:tbl>
          </a:graphicData>
        </a:graphic>
      </p:graphicFrame>
    </p:spTree>
    <p:extLst>
      <p:ext uri="{BB962C8B-B14F-4D97-AF65-F5344CB8AC3E}">
        <p14:creationId xmlns:p14="http://schemas.microsoft.com/office/powerpoint/2010/main" val="282388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C6726F-3061-FA70-E9A6-B4712A1104B8}"/>
              </a:ext>
            </a:extLst>
          </p:cNvPr>
          <p:cNvSpPr>
            <a:spLocks noGrp="1"/>
          </p:cNvSpPr>
          <p:nvPr>
            <p:ph type="title"/>
          </p:nvPr>
        </p:nvSpPr>
        <p:spPr/>
        <p:txBody>
          <a:bodyPr/>
          <a:lstStyle/>
          <a:p>
            <a:r>
              <a:rPr lang="en-US" dirty="0"/>
              <a:t>Example: </a:t>
            </a:r>
            <a:r>
              <a:rPr lang="en-US" dirty="0" err="1"/>
              <a:t>charAt</a:t>
            </a:r>
            <a:r>
              <a:rPr lang="en-US" dirty="0"/>
              <a:t>()</a:t>
            </a:r>
          </a:p>
        </p:txBody>
      </p:sp>
      <p:sp>
        <p:nvSpPr>
          <p:cNvPr id="7" name="Content Placeholder 6">
            <a:extLst>
              <a:ext uri="{FF2B5EF4-FFF2-40B4-BE49-F238E27FC236}">
                <a16:creationId xmlns:a16="http://schemas.microsoft.com/office/drawing/2014/main" id="{4D8213B6-A373-1BD1-A838-B073623BD4D7}"/>
              </a:ext>
            </a:extLst>
          </p:cNvPr>
          <p:cNvSpPr>
            <a:spLocks noGrp="1"/>
          </p:cNvSpPr>
          <p:nvPr>
            <p:ph sz="half" idx="1"/>
          </p:nvPr>
        </p:nvSpPr>
        <p:spPr>
          <a:xfrm>
            <a:off x="428385" y="1114188"/>
            <a:ext cx="3534015" cy="3456385"/>
          </a:xfrm>
        </p:spPr>
        <p:txBody>
          <a:bodyPr/>
          <a:lstStyle/>
          <a:p>
            <a:r>
              <a:rPr lang="en-US" dirty="0" err="1"/>
              <a:t>String.charAt</a:t>
            </a:r>
            <a:r>
              <a:rPr lang="en-US" dirty="0"/>
              <a:t>() returns </a:t>
            </a:r>
            <a:r>
              <a:rPr lang="en-US" sz="2000" dirty="0"/>
              <a:t>the character at the specified index (position)</a:t>
            </a:r>
          </a:p>
          <a:p>
            <a:r>
              <a:rPr lang="en-US" dirty="0"/>
              <a:t>Return type is </a:t>
            </a:r>
            <a:r>
              <a:rPr lang="en-US" sz="2000" dirty="0"/>
              <a:t>char</a:t>
            </a:r>
            <a:endParaRPr lang="en-US" dirty="0"/>
          </a:p>
          <a:p>
            <a:r>
              <a:rPr lang="en-US" dirty="0"/>
              <a:t>All methods in the list of methods were shown without passing parameters.</a:t>
            </a:r>
          </a:p>
          <a:p>
            <a:r>
              <a:rPr lang="en-US" dirty="0"/>
              <a:t>Learn first method’s parameters before running the method.</a:t>
            </a:r>
          </a:p>
          <a:p>
            <a:endParaRPr lang="en-US" dirty="0"/>
          </a:p>
        </p:txBody>
      </p:sp>
      <p:sp>
        <p:nvSpPr>
          <p:cNvPr id="8" name="Content Placeholder 7">
            <a:extLst>
              <a:ext uri="{FF2B5EF4-FFF2-40B4-BE49-F238E27FC236}">
                <a16:creationId xmlns:a16="http://schemas.microsoft.com/office/drawing/2014/main" id="{B0F6FBAA-440C-23BA-EB7A-BD8A3E7A9D64}"/>
              </a:ext>
            </a:extLst>
          </p:cNvPr>
          <p:cNvSpPr>
            <a:spLocks noGrp="1"/>
          </p:cNvSpPr>
          <p:nvPr>
            <p:ph sz="half" idx="2"/>
          </p:nvPr>
        </p:nvSpPr>
        <p:spPr>
          <a:xfrm>
            <a:off x="4191000" y="1114188"/>
            <a:ext cx="4800600" cy="3456385"/>
          </a:xfrm>
        </p:spPr>
        <p:txBody>
          <a:bodyPr/>
          <a:lstStyle/>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String </a:t>
            </a:r>
            <a:r>
              <a:rPr lang="en-US" dirty="0" err="1"/>
              <a:t>myStr</a:t>
            </a:r>
            <a:r>
              <a:rPr lang="en-US" dirty="0"/>
              <a:t> = "Hello";</a:t>
            </a:r>
          </a:p>
          <a:p>
            <a:pPr marL="0" indent="0">
              <a:buNone/>
            </a:pPr>
            <a:r>
              <a:rPr lang="en-US" dirty="0"/>
              <a:t>    char result = </a:t>
            </a:r>
            <a:r>
              <a:rPr lang="en-US" dirty="0" err="1"/>
              <a:t>myStr.charAt</a:t>
            </a:r>
            <a:r>
              <a:rPr lang="en-US" dirty="0"/>
              <a:t>(0);</a:t>
            </a:r>
          </a:p>
          <a:p>
            <a:pPr marL="0" indent="0">
              <a:buNone/>
            </a:pPr>
            <a:r>
              <a:rPr lang="en-US" dirty="0"/>
              <a:t>    </a:t>
            </a:r>
            <a:r>
              <a:rPr lang="en-US" dirty="0" err="1"/>
              <a:t>System.out.println</a:t>
            </a:r>
            <a:r>
              <a:rPr lang="en-US" dirty="0"/>
              <a:t>(result);</a:t>
            </a:r>
          </a:p>
          <a:p>
            <a:pPr marL="0" indent="0">
              <a:buNone/>
            </a:pPr>
            <a:r>
              <a:rPr lang="en-US" dirty="0"/>
              <a:t>    /* Returns: “H”</a:t>
            </a:r>
          </a:p>
          <a:p>
            <a:pPr marL="0" indent="0">
              <a:buNone/>
            </a:pPr>
            <a:r>
              <a:rPr lang="en-US" dirty="0"/>
              <a:t>    * It is the first char in the string</a:t>
            </a:r>
          </a:p>
          <a:p>
            <a:pPr marL="0" indent="0">
              <a:buNone/>
            </a:pPr>
            <a:r>
              <a:rPr lang="en-US" dirty="0"/>
              <a:t>    * with index equal 0.</a:t>
            </a:r>
          </a:p>
          <a:p>
            <a:pPr marL="0" indent="0">
              <a:buNone/>
            </a:pPr>
            <a:r>
              <a:rPr lang="en-US" dirty="0"/>
              <a:t>    */</a:t>
            </a:r>
          </a:p>
          <a:p>
            <a:pPr marL="0" indent="0">
              <a:buNone/>
            </a:pPr>
            <a:r>
              <a:rPr lang="en-US" dirty="0"/>
              <a:t>  }</a:t>
            </a:r>
          </a:p>
          <a:p>
            <a:pPr marL="0" indent="0">
              <a:buNone/>
            </a:pPr>
            <a:r>
              <a:rPr lang="en-US" dirty="0"/>
              <a:t>}</a:t>
            </a:r>
          </a:p>
          <a:p>
            <a:endParaRPr lang="en-US" dirty="0"/>
          </a:p>
        </p:txBody>
      </p:sp>
      <p:cxnSp>
        <p:nvCxnSpPr>
          <p:cNvPr id="9" name="Straight Connector 8">
            <a:extLst>
              <a:ext uri="{FF2B5EF4-FFF2-40B4-BE49-F238E27FC236}">
                <a16:creationId xmlns:a16="http://schemas.microsoft.com/office/drawing/2014/main" id="{1F79E727-A8A0-95C7-F09E-03BE4F510CA8}"/>
              </a:ext>
            </a:extLst>
          </p:cNvPr>
          <p:cNvCxnSpPr>
            <a:cxnSpLocks/>
          </p:cNvCxnSpPr>
          <p:nvPr/>
        </p:nvCxnSpPr>
        <p:spPr bwMode="auto">
          <a:xfrm>
            <a:off x="4038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4927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EFE8D-FC60-EBA9-D009-4546F7124D15}"/>
              </a:ext>
            </a:extLst>
          </p:cNvPr>
          <p:cNvSpPr>
            <a:spLocks noGrp="1"/>
          </p:cNvSpPr>
          <p:nvPr>
            <p:ph type="title"/>
          </p:nvPr>
        </p:nvSpPr>
        <p:spPr>
          <a:xfrm>
            <a:off x="762001" y="285750"/>
            <a:ext cx="4419599" cy="490538"/>
          </a:xfrm>
        </p:spPr>
        <p:txBody>
          <a:bodyPr/>
          <a:lstStyle/>
          <a:p>
            <a:r>
              <a:rPr lang="en-US" dirty="0"/>
              <a:t>Example: </a:t>
            </a:r>
            <a:r>
              <a:rPr lang="en-US" dirty="0" err="1"/>
              <a:t>subSequence</a:t>
            </a:r>
            <a:r>
              <a:rPr lang="en-US" dirty="0"/>
              <a:t>()</a:t>
            </a:r>
          </a:p>
        </p:txBody>
      </p:sp>
      <p:sp>
        <p:nvSpPr>
          <p:cNvPr id="4" name="Content Placeholder 3">
            <a:extLst>
              <a:ext uri="{FF2B5EF4-FFF2-40B4-BE49-F238E27FC236}">
                <a16:creationId xmlns:a16="http://schemas.microsoft.com/office/drawing/2014/main" id="{94154B53-9BCF-54DD-55AD-6BF6516B43EE}"/>
              </a:ext>
            </a:extLst>
          </p:cNvPr>
          <p:cNvSpPr>
            <a:spLocks noGrp="1"/>
          </p:cNvSpPr>
          <p:nvPr>
            <p:ph sz="half" idx="1"/>
          </p:nvPr>
        </p:nvSpPr>
        <p:spPr>
          <a:xfrm>
            <a:off x="128379" y="988839"/>
            <a:ext cx="3757819" cy="3456385"/>
          </a:xfrm>
        </p:spPr>
        <p:txBody>
          <a:bodyPr/>
          <a:lstStyle/>
          <a:p>
            <a:r>
              <a:rPr lang="en-US" dirty="0" err="1"/>
              <a:t>String.subSequence</a:t>
            </a:r>
            <a:r>
              <a:rPr lang="en-US" dirty="0"/>
              <a:t>() returns a new character sequence that is a subsequence of this sequence.</a:t>
            </a:r>
          </a:p>
          <a:p>
            <a:r>
              <a:rPr lang="en-US" dirty="0"/>
              <a:t>Return type is </a:t>
            </a:r>
            <a:r>
              <a:rPr lang="en-US" sz="2000" dirty="0" err="1"/>
              <a:t>CharSequence</a:t>
            </a:r>
            <a:endParaRPr lang="en-US" dirty="0"/>
          </a:p>
          <a:p>
            <a:r>
              <a:rPr lang="en-US" dirty="0"/>
              <a:t>All methods in the </a:t>
            </a:r>
            <a:r>
              <a:rPr lang="en-US" dirty="0" err="1"/>
              <a:t>lis</a:t>
            </a:r>
            <a:r>
              <a:rPr lang="en-US" dirty="0"/>
              <a:t> of methods were shown without passing parameters.</a:t>
            </a:r>
          </a:p>
          <a:p>
            <a:r>
              <a:rPr lang="en-US" dirty="0"/>
              <a:t>Learn first method’s parameters before running the method.</a:t>
            </a:r>
          </a:p>
          <a:p>
            <a:pPr marL="0" indent="0">
              <a:buNone/>
            </a:pPr>
            <a:endParaRPr lang="en-US" sz="1400" dirty="0"/>
          </a:p>
        </p:txBody>
      </p:sp>
      <p:sp>
        <p:nvSpPr>
          <p:cNvPr id="6" name="Content Placeholder 5">
            <a:extLst>
              <a:ext uri="{FF2B5EF4-FFF2-40B4-BE49-F238E27FC236}">
                <a16:creationId xmlns:a16="http://schemas.microsoft.com/office/drawing/2014/main" id="{EA99C7C1-9900-D2A2-0940-B3B5F5D004C0}"/>
              </a:ext>
            </a:extLst>
          </p:cNvPr>
          <p:cNvSpPr>
            <a:spLocks noGrp="1"/>
          </p:cNvSpPr>
          <p:nvPr>
            <p:ph sz="half" idx="2"/>
          </p:nvPr>
        </p:nvSpPr>
        <p:spPr>
          <a:xfrm>
            <a:off x="4005471" y="776288"/>
            <a:ext cx="5010150" cy="3456385"/>
          </a:xfrm>
        </p:spPr>
        <p:txBody>
          <a:bodyPr/>
          <a:lstStyle/>
          <a:p>
            <a:pPr marL="0" indent="0">
              <a:buNone/>
            </a:pPr>
            <a:r>
              <a:rPr lang="en-US" sz="1400" dirty="0"/>
              <a:t>// Java program to demonstrate working </a:t>
            </a:r>
          </a:p>
          <a:p>
            <a:pPr marL="0" indent="0">
              <a:buNone/>
            </a:pPr>
            <a:r>
              <a:rPr lang="en-US" sz="1400" dirty="0"/>
              <a:t>// of </a:t>
            </a:r>
            <a:r>
              <a:rPr lang="en-US" sz="1400" dirty="0" err="1"/>
              <a:t>Java.lang.String.subSequence</a:t>
            </a:r>
            <a:r>
              <a:rPr lang="en-US" sz="1400" dirty="0"/>
              <a:t>() method </a:t>
            </a:r>
          </a:p>
          <a:p>
            <a:pPr marL="0" indent="0">
              <a:buNone/>
            </a:pPr>
            <a:r>
              <a:rPr lang="en-US" sz="1400" dirty="0"/>
              <a:t>import </a:t>
            </a:r>
            <a:r>
              <a:rPr lang="en-US" sz="1400" dirty="0" err="1"/>
              <a:t>java.lang.Math</a:t>
            </a:r>
            <a:r>
              <a:rPr lang="en-US" sz="1400" dirty="0"/>
              <a:t>; </a:t>
            </a:r>
          </a:p>
          <a:p>
            <a:pPr marL="0" indent="0">
              <a:buNone/>
            </a:pPr>
            <a:r>
              <a:rPr lang="en-US" sz="1400" dirty="0"/>
              <a:t>class </a:t>
            </a:r>
            <a:r>
              <a:rPr lang="en-US" sz="1400" dirty="0" err="1"/>
              <a:t>Gfg</a:t>
            </a:r>
            <a:r>
              <a:rPr lang="en-US" sz="1400" dirty="0"/>
              <a:t> { </a:t>
            </a:r>
          </a:p>
          <a:p>
            <a:pPr marL="0" indent="0">
              <a:buNone/>
            </a:pPr>
            <a:r>
              <a:rPr lang="en-US" sz="1400" dirty="0"/>
              <a:t>    // driver code </a:t>
            </a:r>
          </a:p>
          <a:p>
            <a:pPr marL="0" indent="0">
              <a:buNone/>
            </a:pPr>
            <a:r>
              <a:rPr lang="en-US" sz="1400" dirty="0"/>
              <a:t>    public static void main(String </a:t>
            </a:r>
            <a:r>
              <a:rPr lang="en-US" sz="1400" dirty="0" err="1"/>
              <a:t>args</a:t>
            </a:r>
            <a:r>
              <a:rPr lang="en-US" sz="1400" dirty="0"/>
              <a:t>[]) {</a:t>
            </a:r>
          </a:p>
          <a:p>
            <a:pPr marL="0" indent="0">
              <a:buNone/>
            </a:pPr>
            <a:r>
              <a:rPr lang="en-US" sz="1400" dirty="0"/>
              <a:t>        String Str = "Welcome to </a:t>
            </a:r>
            <a:r>
              <a:rPr lang="en-US" sz="1400" dirty="0" err="1"/>
              <a:t>geeksforgeeks</a:t>
            </a:r>
            <a:r>
              <a:rPr lang="en-US" sz="1400" dirty="0"/>
              <a:t>"; </a:t>
            </a:r>
          </a:p>
          <a:p>
            <a:pPr marL="0" indent="0">
              <a:buNone/>
            </a:pPr>
            <a:r>
              <a:rPr lang="en-US" sz="1400" dirty="0"/>
              <a:t>  </a:t>
            </a:r>
          </a:p>
          <a:p>
            <a:pPr marL="0" indent="0">
              <a:buNone/>
            </a:pPr>
            <a:r>
              <a:rPr lang="en-US" sz="1400" dirty="0"/>
              <a:t>        // prints the subsequence from 0-7, exclusive 7th index </a:t>
            </a:r>
          </a:p>
          <a:p>
            <a:pPr marL="0" indent="0">
              <a:buNone/>
            </a:pPr>
            <a:r>
              <a:rPr lang="en-US" sz="1400" dirty="0"/>
              <a:t>        </a:t>
            </a:r>
            <a:r>
              <a:rPr lang="en-US" sz="1400" dirty="0" err="1"/>
              <a:t>System.out.print</a:t>
            </a:r>
            <a:r>
              <a:rPr lang="en-US" sz="1400" dirty="0"/>
              <a:t>("Returns: "); </a:t>
            </a:r>
          </a:p>
          <a:p>
            <a:pPr marL="0" indent="0">
              <a:buNone/>
            </a:pPr>
            <a:r>
              <a:rPr lang="en-US" sz="1400" dirty="0"/>
              <a:t>        </a:t>
            </a:r>
            <a:r>
              <a:rPr lang="en-US" sz="1400" dirty="0" err="1"/>
              <a:t>System.out.println</a:t>
            </a:r>
            <a:r>
              <a:rPr lang="en-US" sz="1400" dirty="0"/>
              <a:t>(</a:t>
            </a:r>
            <a:r>
              <a:rPr lang="en-US" sz="1400" dirty="0" err="1"/>
              <a:t>Str.subSequence</a:t>
            </a:r>
            <a:r>
              <a:rPr lang="en-US" sz="1400" dirty="0"/>
              <a:t>(0, 7)); </a:t>
            </a:r>
          </a:p>
          <a:p>
            <a:pPr marL="0" indent="0">
              <a:buNone/>
            </a:pPr>
            <a:r>
              <a:rPr lang="en-US" sz="1400" dirty="0"/>
              <a:t>        // Returns: “Welcome”</a:t>
            </a:r>
          </a:p>
          <a:p>
            <a:pPr marL="0" indent="0">
              <a:buNone/>
            </a:pPr>
            <a:r>
              <a:rPr lang="en-US" sz="1400" dirty="0"/>
              <a:t>  </a:t>
            </a:r>
          </a:p>
          <a:p>
            <a:pPr marL="0" indent="0">
              <a:buNone/>
            </a:pPr>
            <a:r>
              <a:rPr lang="en-US" sz="1400" dirty="0"/>
              <a:t>        </a:t>
            </a:r>
            <a:r>
              <a:rPr lang="en-US" sz="1400" dirty="0" err="1"/>
              <a:t>System.out.print</a:t>
            </a:r>
            <a:r>
              <a:rPr lang="en-US" sz="1400" dirty="0"/>
              <a:t>("Returns: "); </a:t>
            </a:r>
          </a:p>
          <a:p>
            <a:pPr marL="0" indent="0">
              <a:buNone/>
            </a:pPr>
            <a:r>
              <a:rPr lang="en-US" sz="1400" dirty="0"/>
              <a:t>        </a:t>
            </a:r>
            <a:r>
              <a:rPr lang="en-US" sz="1400" dirty="0" err="1"/>
              <a:t>System.out.println</a:t>
            </a:r>
            <a:r>
              <a:rPr lang="en-US" sz="1400" dirty="0"/>
              <a:t>(</a:t>
            </a:r>
            <a:r>
              <a:rPr lang="en-US" sz="1400" dirty="0" err="1"/>
              <a:t>Str.subSequence</a:t>
            </a:r>
            <a:r>
              <a:rPr lang="en-US" sz="1400" dirty="0"/>
              <a:t>(10, 24)); </a:t>
            </a:r>
          </a:p>
          <a:p>
            <a:pPr marL="0" indent="0">
              <a:buNone/>
            </a:pPr>
            <a:r>
              <a:rPr lang="en-US" sz="1400" dirty="0"/>
              <a:t>        // Returns:  “</a:t>
            </a:r>
            <a:r>
              <a:rPr lang="en-US" sz="1400" dirty="0" err="1"/>
              <a:t>geeksforgeeks</a:t>
            </a:r>
            <a:r>
              <a:rPr lang="en-US" sz="1400" dirty="0"/>
              <a:t>”</a:t>
            </a:r>
          </a:p>
          <a:p>
            <a:pPr marL="0" indent="0">
              <a:buNone/>
            </a:pPr>
            <a:endParaRPr lang="en-US" sz="1400" dirty="0"/>
          </a:p>
          <a:p>
            <a:pPr marL="0" indent="0">
              <a:buNone/>
            </a:pPr>
            <a:r>
              <a:rPr lang="en-US" sz="1400" dirty="0"/>
              <a:t>    } </a:t>
            </a:r>
          </a:p>
          <a:p>
            <a:pPr marL="0" indent="0">
              <a:buNone/>
            </a:pPr>
            <a:r>
              <a:rPr lang="en-US" sz="1400" dirty="0"/>
              <a:t>}</a:t>
            </a:r>
          </a:p>
        </p:txBody>
      </p:sp>
      <p:cxnSp>
        <p:nvCxnSpPr>
          <p:cNvPr id="7" name="Straight Connector 6">
            <a:extLst>
              <a:ext uri="{FF2B5EF4-FFF2-40B4-BE49-F238E27FC236}">
                <a16:creationId xmlns:a16="http://schemas.microsoft.com/office/drawing/2014/main" id="{F529B894-C721-7B3A-8CF7-E37AFCA8023D}"/>
              </a:ext>
            </a:extLst>
          </p:cNvPr>
          <p:cNvCxnSpPr>
            <a:cxnSpLocks/>
          </p:cNvCxnSpPr>
          <p:nvPr/>
        </p:nvCxnSpPr>
        <p:spPr bwMode="auto">
          <a:xfrm>
            <a:off x="38862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338691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EFE8D-FC60-EBA9-D009-4546F7124D15}"/>
              </a:ext>
            </a:extLst>
          </p:cNvPr>
          <p:cNvSpPr>
            <a:spLocks noGrp="1"/>
          </p:cNvSpPr>
          <p:nvPr>
            <p:ph type="title"/>
          </p:nvPr>
        </p:nvSpPr>
        <p:spPr>
          <a:xfrm>
            <a:off x="762001" y="285750"/>
            <a:ext cx="4419599" cy="490538"/>
          </a:xfrm>
        </p:spPr>
        <p:txBody>
          <a:bodyPr/>
          <a:lstStyle/>
          <a:p>
            <a:r>
              <a:rPr lang="en-US" dirty="0"/>
              <a:t>Example: substring()</a:t>
            </a:r>
          </a:p>
        </p:txBody>
      </p:sp>
      <p:sp>
        <p:nvSpPr>
          <p:cNvPr id="4" name="Content Placeholder 3">
            <a:extLst>
              <a:ext uri="{FF2B5EF4-FFF2-40B4-BE49-F238E27FC236}">
                <a16:creationId xmlns:a16="http://schemas.microsoft.com/office/drawing/2014/main" id="{94154B53-9BCF-54DD-55AD-6BF6516B43EE}"/>
              </a:ext>
            </a:extLst>
          </p:cNvPr>
          <p:cNvSpPr>
            <a:spLocks noGrp="1"/>
          </p:cNvSpPr>
          <p:nvPr>
            <p:ph sz="half" idx="1"/>
          </p:nvPr>
        </p:nvSpPr>
        <p:spPr>
          <a:xfrm>
            <a:off x="171450" y="988839"/>
            <a:ext cx="3229215" cy="3456385"/>
          </a:xfrm>
        </p:spPr>
        <p:txBody>
          <a:bodyPr/>
          <a:lstStyle/>
          <a:p>
            <a:r>
              <a:rPr lang="en-US" dirty="0" err="1"/>
              <a:t>String.substring</a:t>
            </a:r>
            <a:r>
              <a:rPr lang="en-US" dirty="0"/>
              <a:t>() returns a new string which is the substring of a specified string.</a:t>
            </a:r>
          </a:p>
          <a:p>
            <a:r>
              <a:rPr lang="en-US" dirty="0"/>
              <a:t>Return type is String.</a:t>
            </a:r>
          </a:p>
          <a:p>
            <a:r>
              <a:rPr lang="en-US" dirty="0"/>
              <a:t>All methods in the </a:t>
            </a:r>
            <a:r>
              <a:rPr lang="en-US" dirty="0" err="1"/>
              <a:t>lis</a:t>
            </a:r>
            <a:r>
              <a:rPr lang="en-US" dirty="0"/>
              <a:t> of methods were shown without passing parameters.</a:t>
            </a:r>
          </a:p>
          <a:p>
            <a:r>
              <a:rPr lang="en-US" dirty="0"/>
              <a:t>Learn first method’s parameters before running the method.</a:t>
            </a:r>
          </a:p>
          <a:p>
            <a:pPr marL="0" indent="0">
              <a:buNone/>
            </a:pPr>
            <a:endParaRPr lang="en-US" sz="1400" dirty="0"/>
          </a:p>
        </p:txBody>
      </p:sp>
      <p:sp>
        <p:nvSpPr>
          <p:cNvPr id="6" name="Content Placeholder 5">
            <a:extLst>
              <a:ext uri="{FF2B5EF4-FFF2-40B4-BE49-F238E27FC236}">
                <a16:creationId xmlns:a16="http://schemas.microsoft.com/office/drawing/2014/main" id="{EA99C7C1-9900-D2A2-0940-B3B5F5D004C0}"/>
              </a:ext>
            </a:extLst>
          </p:cNvPr>
          <p:cNvSpPr>
            <a:spLocks noGrp="1"/>
          </p:cNvSpPr>
          <p:nvPr>
            <p:ph sz="half" idx="2"/>
          </p:nvPr>
        </p:nvSpPr>
        <p:spPr>
          <a:xfrm>
            <a:off x="3810000" y="988839"/>
            <a:ext cx="5010150" cy="3243834"/>
          </a:xfrm>
        </p:spPr>
        <p:txBody>
          <a:bodyPr/>
          <a:lstStyle/>
          <a:p>
            <a:pPr marL="0" indent="0">
              <a:buNone/>
            </a:pPr>
            <a:r>
              <a:rPr lang="en-US" sz="1800" dirty="0"/>
              <a:t> public class </a:t>
            </a:r>
            <a:r>
              <a:rPr lang="en-US" sz="1800" dirty="0" err="1"/>
              <a:t>SubstringExample</a:t>
            </a:r>
            <a:r>
              <a:rPr lang="en-US" sz="1800" dirty="0"/>
              <a:t> {  </a:t>
            </a:r>
          </a:p>
          <a:p>
            <a:pPr marL="0" indent="0">
              <a:buNone/>
            </a:pPr>
            <a:r>
              <a:rPr lang="en-US" sz="1800" dirty="0"/>
              <a:t>    public static void main(String </a:t>
            </a:r>
            <a:r>
              <a:rPr lang="en-US" sz="1800" dirty="0" err="1"/>
              <a:t>args</a:t>
            </a:r>
            <a:r>
              <a:rPr lang="en-US" sz="1800" dirty="0"/>
              <a:t>[]) {  </a:t>
            </a:r>
          </a:p>
          <a:p>
            <a:pPr marL="0" indent="0">
              <a:buNone/>
            </a:pPr>
            <a:r>
              <a:rPr lang="en-US" sz="1800" dirty="0"/>
              <a:t>    String s1=“</a:t>
            </a:r>
            <a:r>
              <a:rPr lang="en-US" sz="1800" dirty="0" err="1"/>
              <a:t>MyTestString</a:t>
            </a:r>
            <a:r>
              <a:rPr lang="en-US" sz="1800" dirty="0"/>
              <a:t>";  </a:t>
            </a:r>
          </a:p>
          <a:p>
            <a:pPr marL="0" indent="0">
              <a:buNone/>
            </a:pPr>
            <a:r>
              <a:rPr lang="en-US" sz="1800" dirty="0"/>
              <a:t>    </a:t>
            </a:r>
            <a:r>
              <a:rPr lang="en-US" sz="1800" dirty="0" err="1"/>
              <a:t>System.out.println</a:t>
            </a:r>
            <a:r>
              <a:rPr lang="en-US" sz="1800" dirty="0"/>
              <a:t>(s1.substring(2,4));</a:t>
            </a:r>
          </a:p>
          <a:p>
            <a:pPr marL="0" indent="0">
              <a:buNone/>
            </a:pPr>
            <a:r>
              <a:rPr lang="en-US" sz="1800" dirty="0"/>
              <a:t>    // Returns: “</a:t>
            </a:r>
            <a:r>
              <a:rPr lang="en-US" sz="1800" dirty="0" err="1"/>
              <a:t>Te</a:t>
            </a:r>
            <a:r>
              <a:rPr lang="en-US" sz="1800" dirty="0"/>
              <a:t>”  </a:t>
            </a:r>
          </a:p>
          <a:p>
            <a:pPr marL="0" indent="0">
              <a:buNone/>
            </a:pPr>
            <a:endParaRPr lang="en-US" sz="1800" dirty="0"/>
          </a:p>
          <a:p>
            <a:pPr marL="0" indent="0">
              <a:buNone/>
            </a:pPr>
            <a:r>
              <a:rPr lang="en-US" sz="1800" dirty="0"/>
              <a:t>    </a:t>
            </a:r>
            <a:r>
              <a:rPr lang="en-US" sz="1800" dirty="0" err="1"/>
              <a:t>System.out.println</a:t>
            </a:r>
            <a:r>
              <a:rPr lang="en-US" sz="1800" dirty="0"/>
              <a:t>(s1.substring(2));</a:t>
            </a:r>
          </a:p>
          <a:p>
            <a:pPr marL="0" indent="0">
              <a:buNone/>
            </a:pPr>
            <a:r>
              <a:rPr lang="en-US" sz="1800" dirty="0"/>
              <a:t>    // Returns: “</a:t>
            </a:r>
            <a:r>
              <a:rPr lang="en-US" sz="1800" dirty="0" err="1"/>
              <a:t>TestString</a:t>
            </a:r>
            <a:r>
              <a:rPr lang="en-US" sz="1800" dirty="0"/>
              <a:t>”  </a:t>
            </a:r>
          </a:p>
          <a:p>
            <a:pPr marL="0" indent="0">
              <a:buNone/>
            </a:pPr>
            <a:r>
              <a:rPr lang="en-US" sz="1800" dirty="0"/>
              <a:t>    }</a:t>
            </a:r>
          </a:p>
          <a:p>
            <a:pPr marL="0" indent="0">
              <a:buNone/>
            </a:pPr>
            <a:r>
              <a:rPr lang="en-US" sz="1800" dirty="0"/>
              <a:t>} </a:t>
            </a:r>
          </a:p>
        </p:txBody>
      </p:sp>
      <p:cxnSp>
        <p:nvCxnSpPr>
          <p:cNvPr id="7" name="Straight Connector 6">
            <a:extLst>
              <a:ext uri="{FF2B5EF4-FFF2-40B4-BE49-F238E27FC236}">
                <a16:creationId xmlns:a16="http://schemas.microsoft.com/office/drawing/2014/main" id="{F529B894-C721-7B3A-8CF7-E37AFCA8023D}"/>
              </a:ext>
            </a:extLst>
          </p:cNvPr>
          <p:cNvCxnSpPr>
            <a:cxnSpLocks/>
          </p:cNvCxnSpPr>
          <p:nvPr/>
        </p:nvCxnSpPr>
        <p:spPr bwMode="auto">
          <a:xfrm>
            <a:off x="35052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6065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638B-0EDF-FE28-8857-4F7C0A921E46}"/>
              </a:ext>
            </a:extLst>
          </p:cNvPr>
          <p:cNvSpPr>
            <a:spLocks noGrp="1"/>
          </p:cNvSpPr>
          <p:nvPr>
            <p:ph type="title"/>
          </p:nvPr>
        </p:nvSpPr>
        <p:spPr/>
        <p:txBody>
          <a:bodyPr/>
          <a:lstStyle/>
          <a:p>
            <a:r>
              <a:rPr lang="en-US" dirty="0" err="1"/>
              <a:t>CharSequence</a:t>
            </a:r>
            <a:r>
              <a:rPr lang="en-US" dirty="0"/>
              <a:t> vs String (difference) </a:t>
            </a:r>
          </a:p>
        </p:txBody>
      </p:sp>
      <p:sp>
        <p:nvSpPr>
          <p:cNvPr id="3" name="Content Placeholder 2">
            <a:extLst>
              <a:ext uri="{FF2B5EF4-FFF2-40B4-BE49-F238E27FC236}">
                <a16:creationId xmlns:a16="http://schemas.microsoft.com/office/drawing/2014/main" id="{FEDF4E61-31DA-8317-55F4-C6B1CF72619E}"/>
              </a:ext>
            </a:extLst>
          </p:cNvPr>
          <p:cNvSpPr>
            <a:spLocks noGrp="1"/>
          </p:cNvSpPr>
          <p:nvPr>
            <p:ph sz="half" idx="1"/>
          </p:nvPr>
        </p:nvSpPr>
        <p:spPr>
          <a:xfrm>
            <a:off x="1828800" y="3684935"/>
            <a:ext cx="6834307" cy="619361"/>
          </a:xfrm>
        </p:spPr>
        <p:txBody>
          <a:bodyPr/>
          <a:lstStyle/>
          <a:p>
            <a:pPr marL="0" indent="0">
              <a:buNone/>
            </a:pPr>
            <a:r>
              <a:rPr lang="en-US" dirty="0"/>
              <a:t>We will learn interfaces later in this course</a:t>
            </a:r>
          </a:p>
        </p:txBody>
      </p:sp>
      <p:sp>
        <p:nvSpPr>
          <p:cNvPr id="4" name="Content Placeholder 3">
            <a:extLst>
              <a:ext uri="{FF2B5EF4-FFF2-40B4-BE49-F238E27FC236}">
                <a16:creationId xmlns:a16="http://schemas.microsoft.com/office/drawing/2014/main" id="{AD6B6A6E-2196-EEA1-33FC-18265E5935EC}"/>
              </a:ext>
            </a:extLst>
          </p:cNvPr>
          <p:cNvSpPr>
            <a:spLocks noGrp="1"/>
          </p:cNvSpPr>
          <p:nvPr>
            <p:ph sz="half" idx="2"/>
          </p:nvPr>
        </p:nvSpPr>
        <p:spPr>
          <a:xfrm>
            <a:off x="380999" y="1148884"/>
            <a:ext cx="3984127" cy="1912861"/>
          </a:xfrm>
        </p:spPr>
        <p:txBody>
          <a:bodyPr/>
          <a:lstStyle/>
          <a:p>
            <a:pPr marL="0" indent="0">
              <a:buNone/>
            </a:pPr>
            <a:r>
              <a:rPr lang="en-US" b="1" dirty="0"/>
              <a:t>Subsequence</a:t>
            </a:r>
          </a:p>
          <a:p>
            <a:r>
              <a:rPr lang="en-US" dirty="0" err="1"/>
              <a:t>CharSequence</a:t>
            </a:r>
            <a:r>
              <a:rPr lang="en-US" dirty="0"/>
              <a:t> is an interface that defines a sequence of characters that can be implemented by different classes.</a:t>
            </a:r>
          </a:p>
        </p:txBody>
      </p:sp>
      <p:sp>
        <p:nvSpPr>
          <p:cNvPr id="5" name="Content Placeholder 4">
            <a:extLst>
              <a:ext uri="{FF2B5EF4-FFF2-40B4-BE49-F238E27FC236}">
                <a16:creationId xmlns:a16="http://schemas.microsoft.com/office/drawing/2014/main" id="{575B4485-9DE8-EDEE-48EA-2085C6F9669F}"/>
              </a:ext>
            </a:extLst>
          </p:cNvPr>
          <p:cNvSpPr>
            <a:spLocks noGrp="1"/>
          </p:cNvSpPr>
          <p:nvPr>
            <p:ph sz="half" idx="10"/>
          </p:nvPr>
        </p:nvSpPr>
        <p:spPr>
          <a:xfrm>
            <a:off x="4572000" y="1123950"/>
            <a:ext cx="3984127" cy="1912861"/>
          </a:xfrm>
        </p:spPr>
        <p:txBody>
          <a:bodyPr/>
          <a:lstStyle/>
          <a:p>
            <a:pPr marL="0" indent="0">
              <a:buNone/>
            </a:pPr>
            <a:r>
              <a:rPr lang="en-US" b="1" dirty="0"/>
              <a:t>String</a:t>
            </a:r>
          </a:p>
          <a:p>
            <a:r>
              <a:rPr lang="en-US" dirty="0"/>
              <a:t>String is a concrete class that implements the </a:t>
            </a:r>
            <a:r>
              <a:rPr lang="en-US" dirty="0" err="1"/>
              <a:t>CharSequence</a:t>
            </a:r>
            <a:r>
              <a:rPr lang="en-US" dirty="0"/>
              <a:t> interface and provides additional functionality</a:t>
            </a:r>
          </a:p>
          <a:p>
            <a:endParaRPr lang="en-US" dirty="0"/>
          </a:p>
        </p:txBody>
      </p:sp>
      <p:cxnSp>
        <p:nvCxnSpPr>
          <p:cNvPr id="6" name="Straight Connector 5">
            <a:extLst>
              <a:ext uri="{FF2B5EF4-FFF2-40B4-BE49-F238E27FC236}">
                <a16:creationId xmlns:a16="http://schemas.microsoft.com/office/drawing/2014/main" id="{CE4DFA3F-3AA1-3DC4-2A28-E6F22C36FF15}"/>
              </a:ext>
            </a:extLst>
          </p:cNvPr>
          <p:cNvCxnSpPr>
            <a:cxnSpLocks/>
          </p:cNvCxnSpPr>
          <p:nvPr/>
        </p:nvCxnSpPr>
        <p:spPr bwMode="auto">
          <a:xfrm>
            <a:off x="4365126" y="1047750"/>
            <a:ext cx="0" cy="18288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8" name="Straight Connector 7">
            <a:extLst>
              <a:ext uri="{FF2B5EF4-FFF2-40B4-BE49-F238E27FC236}">
                <a16:creationId xmlns:a16="http://schemas.microsoft.com/office/drawing/2014/main" id="{545EF413-9C63-9B27-1002-D0D8BA44B540}"/>
              </a:ext>
            </a:extLst>
          </p:cNvPr>
          <p:cNvCxnSpPr>
            <a:cxnSpLocks/>
          </p:cNvCxnSpPr>
          <p:nvPr/>
        </p:nvCxnSpPr>
        <p:spPr bwMode="auto">
          <a:xfrm flipH="1">
            <a:off x="685800" y="3409950"/>
            <a:ext cx="75438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13969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24617" y="2009561"/>
            <a:ext cx="3507228" cy="646331"/>
          </a:xfrm>
          <a:prstGeom prst="rect">
            <a:avLst/>
          </a:prstGeom>
          <a:noFill/>
        </p:spPr>
        <p:txBody>
          <a:bodyPr wrap="square" rtlCol="0">
            <a:spAutoFit/>
          </a:bodyPr>
          <a:lstStyle/>
          <a:p>
            <a:r>
              <a:rPr lang="en-US" sz="3600" dirty="0">
                <a:solidFill>
                  <a:srgbClr val="333399"/>
                </a:solidFill>
              </a:rPr>
              <a:t>Data Structures</a:t>
            </a:r>
          </a:p>
        </p:txBody>
      </p:sp>
    </p:spTree>
    <p:extLst>
      <p:ext uri="{BB962C8B-B14F-4D97-AF65-F5344CB8AC3E}">
        <p14:creationId xmlns:p14="http://schemas.microsoft.com/office/powerpoint/2010/main" val="165080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0" y="285750"/>
            <a:ext cx="6059482" cy="490538"/>
          </a:xfrm>
        </p:spPr>
        <p:txBody>
          <a:bodyPr/>
          <a:lstStyle/>
          <a:p>
            <a:r>
              <a:rPr lang="en-US" dirty="0"/>
              <a:t>Data Structures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a:xfrm>
            <a:off x="446088" y="971550"/>
            <a:ext cx="8251823" cy="3456385"/>
          </a:xfrm>
        </p:spPr>
        <p:txBody>
          <a:bodyPr/>
          <a:lstStyle/>
          <a:p>
            <a:r>
              <a:rPr lang="en-US" dirty="0"/>
              <a:t>A data structure is a key concept in the Java programming language. </a:t>
            </a:r>
          </a:p>
          <a:p>
            <a:r>
              <a:rPr lang="en-US" b="1" i="1" dirty="0"/>
              <a:t>Data Structure </a:t>
            </a:r>
            <a:r>
              <a:rPr lang="en-US" dirty="0"/>
              <a:t>in Java is defined as the organized collection of data pieces that offers an effective means of storing and using data.</a:t>
            </a:r>
          </a:p>
          <a:p>
            <a:r>
              <a:rPr lang="en-US" dirty="0"/>
              <a:t>Good knowledge of data structures in Java can help programmers write efficient and optimized Java programs. </a:t>
            </a:r>
          </a:p>
          <a:p>
            <a:r>
              <a:rPr lang="en-US" dirty="0"/>
              <a:t>Data Structures offer many other advantages such as reusability and abstraction.</a:t>
            </a:r>
          </a:p>
          <a:p>
            <a:r>
              <a:rPr lang="en-US" dirty="0"/>
              <a:t>There are two types of data structures in Java </a:t>
            </a:r>
          </a:p>
          <a:p>
            <a:pPr lvl="1"/>
            <a:r>
              <a:rPr lang="en-US" dirty="0"/>
              <a:t>linear data structures and </a:t>
            </a:r>
          </a:p>
          <a:p>
            <a:pPr lvl="1"/>
            <a:r>
              <a:rPr lang="en-US" dirty="0"/>
              <a:t>non-linear (hierarchical) data structures. </a:t>
            </a:r>
          </a:p>
          <a:p>
            <a:r>
              <a:rPr lang="en-US" dirty="0"/>
              <a:t>Let’s understand each of them.</a:t>
            </a:r>
          </a:p>
        </p:txBody>
      </p:sp>
    </p:spTree>
    <p:extLst>
      <p:ext uri="{BB962C8B-B14F-4D97-AF65-F5344CB8AC3E}">
        <p14:creationId xmlns:p14="http://schemas.microsoft.com/office/powerpoint/2010/main" val="225418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0" y="285750"/>
            <a:ext cx="6059482" cy="490538"/>
          </a:xfrm>
        </p:spPr>
        <p:txBody>
          <a:bodyPr/>
          <a:lstStyle/>
          <a:p>
            <a:r>
              <a:rPr lang="en-US" dirty="0"/>
              <a:t>Linear Data Structures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a:xfrm>
            <a:off x="533400" y="1276350"/>
            <a:ext cx="7489825" cy="3049756"/>
          </a:xfrm>
        </p:spPr>
        <p:txBody>
          <a:bodyPr/>
          <a:lstStyle/>
          <a:p>
            <a:r>
              <a:rPr lang="en-US" dirty="0"/>
              <a:t>It is a single-level data structure in which the elements are arranged in sequential or linear order. They are easy to implement as they are arranged in a particular order.</a:t>
            </a:r>
          </a:p>
          <a:p>
            <a:r>
              <a:rPr lang="en-US" dirty="0"/>
              <a:t>There are the following types of linear data structures:</a:t>
            </a:r>
          </a:p>
          <a:p>
            <a:pPr lvl="1"/>
            <a:r>
              <a:rPr lang="en-US" dirty="0"/>
              <a:t>Arrays</a:t>
            </a:r>
          </a:p>
          <a:p>
            <a:pPr lvl="1"/>
            <a:r>
              <a:rPr lang="en-US" dirty="0" err="1"/>
              <a:t>ArrayLists</a:t>
            </a:r>
            <a:r>
              <a:rPr lang="en-US" dirty="0"/>
              <a:t> and </a:t>
            </a:r>
            <a:r>
              <a:rPr lang="en-US" dirty="0" err="1"/>
              <a:t>LinkedLists</a:t>
            </a:r>
            <a:endParaRPr lang="en-US" dirty="0"/>
          </a:p>
          <a:p>
            <a:pPr lvl="1"/>
            <a:r>
              <a:rPr lang="en-US" dirty="0"/>
              <a:t>Stacks</a:t>
            </a:r>
          </a:p>
          <a:p>
            <a:pPr lvl="1"/>
            <a:r>
              <a:rPr lang="en-US" dirty="0"/>
              <a:t>Queues</a:t>
            </a:r>
          </a:p>
        </p:txBody>
      </p:sp>
    </p:spTree>
    <p:extLst>
      <p:ext uri="{BB962C8B-B14F-4D97-AF65-F5344CB8AC3E}">
        <p14:creationId xmlns:p14="http://schemas.microsoft.com/office/powerpoint/2010/main" val="125347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20416" y="2018937"/>
            <a:ext cx="2110194" cy="646331"/>
          </a:xfrm>
          <a:prstGeom prst="rect">
            <a:avLst/>
          </a:prstGeom>
          <a:noFill/>
        </p:spPr>
        <p:txBody>
          <a:bodyPr wrap="square" rtlCol="0">
            <a:spAutoFit/>
          </a:bodyPr>
          <a:lstStyle/>
          <a:p>
            <a:r>
              <a:rPr lang="en-US" sz="3600" dirty="0">
                <a:solidFill>
                  <a:srgbClr val="333399"/>
                </a:solidFill>
              </a:rPr>
              <a:t>Strings</a:t>
            </a:r>
          </a:p>
        </p:txBody>
      </p:sp>
    </p:spTree>
    <p:extLst>
      <p:ext uri="{BB962C8B-B14F-4D97-AF65-F5344CB8AC3E}">
        <p14:creationId xmlns:p14="http://schemas.microsoft.com/office/powerpoint/2010/main" val="40377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20416" y="2018937"/>
            <a:ext cx="2110194" cy="646331"/>
          </a:xfrm>
          <a:prstGeom prst="rect">
            <a:avLst/>
          </a:prstGeom>
          <a:noFill/>
        </p:spPr>
        <p:txBody>
          <a:bodyPr wrap="square" rtlCol="0">
            <a:spAutoFit/>
          </a:bodyPr>
          <a:lstStyle/>
          <a:p>
            <a:r>
              <a:rPr lang="en-US" sz="3600" dirty="0">
                <a:solidFill>
                  <a:srgbClr val="333399"/>
                </a:solidFill>
              </a:rPr>
              <a:t>Arrays</a:t>
            </a:r>
          </a:p>
        </p:txBody>
      </p:sp>
    </p:spTree>
    <p:extLst>
      <p:ext uri="{BB962C8B-B14F-4D97-AF65-F5344CB8AC3E}">
        <p14:creationId xmlns:p14="http://schemas.microsoft.com/office/powerpoint/2010/main" val="193390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1600200" y="285750"/>
            <a:ext cx="6516682" cy="490538"/>
          </a:xfrm>
        </p:spPr>
        <p:txBody>
          <a:bodyPr/>
          <a:lstStyle/>
          <a:p>
            <a:r>
              <a:rPr lang="en-US" dirty="0"/>
              <a:t>Linear Data Structures: Arrays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p:txBody>
          <a:bodyPr/>
          <a:lstStyle/>
          <a:p>
            <a:r>
              <a:rPr lang="en-US" dirty="0"/>
              <a:t>In an array data structure in Java, the elements are arranged in contiguous memory locations. </a:t>
            </a:r>
          </a:p>
          <a:p>
            <a:r>
              <a:rPr lang="en-US" dirty="0"/>
              <a:t>All the elements have the same type and size in an array. </a:t>
            </a:r>
          </a:p>
          <a:p>
            <a:r>
              <a:rPr lang="en-US" dirty="0"/>
              <a:t>The elements can be randomly accessed by the index. Below is an image of a one-dimensional array. </a:t>
            </a:r>
          </a:p>
          <a:p>
            <a:r>
              <a:rPr lang="en-US" dirty="0"/>
              <a:t>An index represents element.</a:t>
            </a:r>
          </a:p>
          <a:p>
            <a:r>
              <a:rPr lang="en-US" dirty="0"/>
              <a:t>There are three types of arrays:</a:t>
            </a:r>
          </a:p>
          <a:p>
            <a:pPr lvl="1"/>
            <a:r>
              <a:rPr lang="en-US" dirty="0"/>
              <a:t>Single Dimensional Arrays</a:t>
            </a:r>
          </a:p>
          <a:p>
            <a:pPr lvl="1"/>
            <a:r>
              <a:rPr lang="en-US" dirty="0"/>
              <a:t>Two-dimensional Arrays</a:t>
            </a:r>
          </a:p>
          <a:p>
            <a:pPr lvl="1"/>
            <a:r>
              <a:rPr lang="en-US" dirty="0"/>
              <a:t>Multi-dimensional arrays</a:t>
            </a:r>
          </a:p>
        </p:txBody>
      </p:sp>
    </p:spTree>
    <p:extLst>
      <p:ext uri="{BB962C8B-B14F-4D97-AF65-F5344CB8AC3E}">
        <p14:creationId xmlns:p14="http://schemas.microsoft.com/office/powerpoint/2010/main" val="209994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1600211" y="285750"/>
            <a:ext cx="6516672" cy="490538"/>
          </a:xfrm>
        </p:spPr>
        <p:txBody>
          <a:bodyPr/>
          <a:lstStyle/>
          <a:p>
            <a:r>
              <a:rPr lang="en-US" dirty="0"/>
              <a:t>Arrays: Declare and Allocate Memory</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sz="half" idx="1"/>
          </p:nvPr>
        </p:nvSpPr>
        <p:spPr>
          <a:xfrm>
            <a:off x="359272" y="810977"/>
            <a:ext cx="4212728" cy="1236822"/>
          </a:xfrm>
        </p:spPr>
        <p:txBody>
          <a:bodyPr/>
          <a:lstStyle/>
          <a:p>
            <a:r>
              <a:rPr lang="en-US" dirty="0"/>
              <a:t>We can declare array named “data” and allocate memory for the array in two steps:</a:t>
            </a:r>
          </a:p>
          <a:p>
            <a:endParaRPr lang="en-US" dirty="0"/>
          </a:p>
          <a:p>
            <a:pPr marL="300038" lvl="1" indent="0">
              <a:buNone/>
              <a:tabLst>
                <a:tab pos="457200" algn="l"/>
              </a:tabLst>
            </a:pPr>
            <a:r>
              <a:rPr lang="en-US" dirty="0"/>
              <a:t>// declare an array</a:t>
            </a:r>
          </a:p>
          <a:p>
            <a:pPr marL="300038" lvl="1" indent="0">
              <a:buNone/>
              <a:tabLst>
                <a:tab pos="457200" algn="l"/>
              </a:tabLst>
            </a:pPr>
            <a:r>
              <a:rPr lang="en-US" dirty="0"/>
              <a:t>double[] data;</a:t>
            </a:r>
          </a:p>
          <a:p>
            <a:pPr marL="300038" lvl="1" indent="0">
              <a:buNone/>
              <a:tabLst>
                <a:tab pos="457200" algn="l"/>
              </a:tabLst>
            </a:pPr>
            <a:r>
              <a:rPr lang="en-US" dirty="0"/>
              <a:t>// allocate memory</a:t>
            </a:r>
          </a:p>
          <a:p>
            <a:pPr marL="300038" lvl="1" indent="0">
              <a:buNone/>
              <a:tabLst>
                <a:tab pos="457200" algn="l"/>
              </a:tabLst>
            </a:pPr>
            <a:r>
              <a:rPr lang="en-US" dirty="0"/>
              <a:t>data = new double[10];</a:t>
            </a:r>
          </a:p>
        </p:txBody>
      </p:sp>
      <p:sp>
        <p:nvSpPr>
          <p:cNvPr id="8" name="Content Placeholder 7">
            <a:extLst>
              <a:ext uri="{FF2B5EF4-FFF2-40B4-BE49-F238E27FC236}">
                <a16:creationId xmlns:a16="http://schemas.microsoft.com/office/drawing/2014/main" id="{516B2EB5-2398-53FC-B30D-A3030C6D4E49}"/>
              </a:ext>
            </a:extLst>
          </p:cNvPr>
          <p:cNvSpPr>
            <a:spLocks noGrp="1"/>
          </p:cNvSpPr>
          <p:nvPr>
            <p:ph sz="half" idx="2"/>
          </p:nvPr>
        </p:nvSpPr>
        <p:spPr>
          <a:xfrm>
            <a:off x="4800601" y="772238"/>
            <a:ext cx="3984127" cy="1912861"/>
          </a:xfrm>
        </p:spPr>
        <p:txBody>
          <a:bodyPr/>
          <a:lstStyle/>
          <a:p>
            <a:r>
              <a:rPr lang="en-US" dirty="0"/>
              <a:t>We can declare array named “data” and allocate the memory for the array in one single statement. For example,</a:t>
            </a:r>
          </a:p>
          <a:p>
            <a:pPr marL="0" indent="0">
              <a:buNone/>
            </a:pPr>
            <a:endParaRPr lang="en-US" dirty="0"/>
          </a:p>
          <a:p>
            <a:pPr marL="0" indent="0">
              <a:buNone/>
            </a:pPr>
            <a:r>
              <a:rPr lang="en-US" dirty="0"/>
              <a:t>// declare and allocate memory </a:t>
            </a:r>
          </a:p>
          <a:p>
            <a:pPr marL="0" indent="0">
              <a:buNone/>
            </a:pPr>
            <a:r>
              <a:rPr lang="en-US" dirty="0"/>
              <a:t>// in one step</a:t>
            </a:r>
          </a:p>
          <a:p>
            <a:pPr marL="0" indent="0">
              <a:buNone/>
            </a:pPr>
            <a:r>
              <a:rPr lang="en-US" dirty="0"/>
              <a:t>double[] data = new double[10];</a:t>
            </a:r>
          </a:p>
        </p:txBody>
      </p:sp>
      <p:sp>
        <p:nvSpPr>
          <p:cNvPr id="11" name="Content Placeholder 10">
            <a:extLst>
              <a:ext uri="{FF2B5EF4-FFF2-40B4-BE49-F238E27FC236}">
                <a16:creationId xmlns:a16="http://schemas.microsoft.com/office/drawing/2014/main" id="{1DFB164B-C45A-FC81-DDD1-AE2616F7C32E}"/>
              </a:ext>
            </a:extLst>
          </p:cNvPr>
          <p:cNvSpPr>
            <a:spLocks noGrp="1"/>
          </p:cNvSpPr>
          <p:nvPr>
            <p:ph sz="half" idx="10"/>
          </p:nvPr>
        </p:nvSpPr>
        <p:spPr>
          <a:xfrm>
            <a:off x="428387" y="3714750"/>
            <a:ext cx="8182214" cy="965666"/>
          </a:xfrm>
        </p:spPr>
        <p:txBody>
          <a:bodyPr/>
          <a:lstStyle/>
          <a:p>
            <a:r>
              <a:rPr lang="en-US" dirty="0"/>
              <a:t>The defined array of size (or length) equal 10.</a:t>
            </a:r>
          </a:p>
          <a:p>
            <a:r>
              <a:rPr lang="en-US" dirty="0"/>
              <a:t>It means that the array of 10 elements of type ‘double’</a:t>
            </a:r>
          </a:p>
          <a:p>
            <a:r>
              <a:rPr lang="en-US" dirty="0"/>
              <a:t>Symbols “[]” (square brackets) denotes the array</a:t>
            </a:r>
          </a:p>
        </p:txBody>
      </p:sp>
      <p:cxnSp>
        <p:nvCxnSpPr>
          <p:cNvPr id="10" name="Straight Connector 9">
            <a:extLst>
              <a:ext uri="{FF2B5EF4-FFF2-40B4-BE49-F238E27FC236}">
                <a16:creationId xmlns:a16="http://schemas.microsoft.com/office/drawing/2014/main" id="{3046E962-4FF7-E90E-023B-327EB3DD8167}"/>
              </a:ext>
            </a:extLst>
          </p:cNvPr>
          <p:cNvCxnSpPr>
            <a:cxnSpLocks/>
          </p:cNvCxnSpPr>
          <p:nvPr/>
        </p:nvCxnSpPr>
        <p:spPr bwMode="auto">
          <a:xfrm>
            <a:off x="4648200" y="810977"/>
            <a:ext cx="0" cy="2632617"/>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3F66559B-D918-A123-AAFF-F6D0238B0AE9}"/>
              </a:ext>
            </a:extLst>
          </p:cNvPr>
          <p:cNvCxnSpPr>
            <a:cxnSpLocks/>
          </p:cNvCxnSpPr>
          <p:nvPr/>
        </p:nvCxnSpPr>
        <p:spPr bwMode="auto">
          <a:xfrm>
            <a:off x="428387" y="3714750"/>
            <a:ext cx="818221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37990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1" y="285750"/>
            <a:ext cx="6059481" cy="490538"/>
          </a:xfrm>
        </p:spPr>
        <p:txBody>
          <a:bodyPr/>
          <a:lstStyle/>
          <a:p>
            <a:r>
              <a:rPr lang="en-US" dirty="0"/>
              <a:t>Arrays: Initialize Arrays</a:t>
            </a:r>
          </a:p>
        </p:txBody>
      </p:sp>
      <p:sp>
        <p:nvSpPr>
          <p:cNvPr id="24" name="Content Placeholder 23">
            <a:extLst>
              <a:ext uri="{FF2B5EF4-FFF2-40B4-BE49-F238E27FC236}">
                <a16:creationId xmlns:a16="http://schemas.microsoft.com/office/drawing/2014/main" id="{D86242FE-3C25-EE72-96C6-CD848D34D95E}"/>
              </a:ext>
            </a:extLst>
          </p:cNvPr>
          <p:cNvSpPr>
            <a:spLocks noGrp="1"/>
          </p:cNvSpPr>
          <p:nvPr>
            <p:ph sz="half" idx="1"/>
          </p:nvPr>
        </p:nvSpPr>
        <p:spPr>
          <a:xfrm>
            <a:off x="163118" y="764802"/>
            <a:ext cx="4256473" cy="3334839"/>
          </a:xfrm>
        </p:spPr>
        <p:txBody>
          <a:bodyPr/>
          <a:lstStyle/>
          <a:p>
            <a:pPr>
              <a:spcBef>
                <a:spcPts val="0"/>
              </a:spcBef>
            </a:pPr>
            <a:r>
              <a:rPr lang="en-US" sz="1800" dirty="0"/>
              <a:t>In Java, we can initialize arrays during declaration. </a:t>
            </a:r>
          </a:p>
          <a:p>
            <a:pPr>
              <a:spcBef>
                <a:spcPts val="0"/>
              </a:spcBef>
            </a:pPr>
            <a:r>
              <a:rPr lang="en-US" sz="1800" dirty="0"/>
              <a:t>For example,</a:t>
            </a:r>
          </a:p>
          <a:p>
            <a:pPr>
              <a:spcBef>
                <a:spcPts val="0"/>
              </a:spcBef>
            </a:pPr>
            <a:endParaRPr kumimoji="0" lang="en-US" altLang="en-US" sz="1800" b="0" i="0" u="none" strike="noStrike" cap="none" normalizeH="0" baseline="0" dirty="0">
              <a:ln>
                <a:noFill/>
              </a:ln>
              <a:solidFill>
                <a:schemeClr val="tx1"/>
              </a:solidFill>
              <a:effectLst/>
            </a:endParaRPr>
          </a:p>
          <a:p>
            <a:pPr marL="0" indent="0">
              <a:spcBef>
                <a:spcPts val="0"/>
              </a:spcBef>
              <a:buNone/>
            </a:pPr>
            <a:r>
              <a:rPr kumimoji="0" lang="en-US" altLang="en-US" sz="1800" b="0" i="0" u="none" strike="noStrike" cap="none" normalizeH="0" baseline="0" dirty="0">
                <a:ln>
                  <a:noFill/>
                </a:ln>
                <a:solidFill>
                  <a:schemeClr val="tx1"/>
                </a:solidFill>
                <a:effectLst/>
              </a:rPr>
              <a:t>//declare and initialize and array </a:t>
            </a:r>
          </a:p>
          <a:p>
            <a:pPr marL="0" indent="0">
              <a:spcBef>
                <a:spcPts val="0"/>
              </a:spcBef>
              <a:buNone/>
            </a:pPr>
            <a:r>
              <a:rPr kumimoji="0" lang="en-US" altLang="en-US" sz="1800" b="0" i="0" u="none" strike="noStrike" cap="none" normalizeH="0" baseline="0" dirty="0">
                <a:ln>
                  <a:noFill/>
                </a:ln>
                <a:solidFill>
                  <a:schemeClr val="tx1"/>
                </a:solidFill>
                <a:effectLst/>
              </a:rPr>
              <a:t>int[] age = {12, 4, 5, 2, 5}; </a:t>
            </a:r>
          </a:p>
          <a:p>
            <a:pPr>
              <a:spcBef>
                <a:spcPts val="0"/>
              </a:spcBef>
            </a:pPr>
            <a:endParaRPr lang="en-US" sz="1800" dirty="0"/>
          </a:p>
          <a:p>
            <a:pPr>
              <a:spcBef>
                <a:spcPts val="0"/>
              </a:spcBef>
            </a:pPr>
            <a:r>
              <a:rPr lang="en-US" sz="1800" dirty="0"/>
              <a:t>Here, we have created an array named “age” and initialized it with the values inside the curly brackets.</a:t>
            </a:r>
          </a:p>
          <a:p>
            <a:pPr>
              <a:spcBef>
                <a:spcPts val="0"/>
              </a:spcBef>
            </a:pPr>
            <a:r>
              <a:rPr lang="en-US" sz="1800" dirty="0"/>
              <a:t>Note that we have not provided the size of the array. In this case, the Java compiler automatically specifies the size by counting the number of elements in the array (i.e. 5).</a:t>
            </a:r>
          </a:p>
          <a:p>
            <a:endParaRPr lang="en-US" sz="1800" dirty="0"/>
          </a:p>
          <a:p>
            <a:endParaRPr lang="en-US" sz="1800" dirty="0"/>
          </a:p>
        </p:txBody>
      </p:sp>
      <p:sp>
        <p:nvSpPr>
          <p:cNvPr id="3" name="Content Placeholder 2">
            <a:extLst>
              <a:ext uri="{FF2B5EF4-FFF2-40B4-BE49-F238E27FC236}">
                <a16:creationId xmlns:a16="http://schemas.microsoft.com/office/drawing/2014/main" id="{68E364ED-AD3D-610B-42F3-B455671941AA}"/>
              </a:ext>
            </a:extLst>
          </p:cNvPr>
          <p:cNvSpPr>
            <a:spLocks noGrp="1"/>
          </p:cNvSpPr>
          <p:nvPr>
            <p:ph sz="half" idx="2"/>
          </p:nvPr>
        </p:nvSpPr>
        <p:spPr>
          <a:xfrm>
            <a:off x="4495803" y="773804"/>
            <a:ext cx="4571998" cy="3675223"/>
          </a:xfrm>
        </p:spPr>
        <p:txBody>
          <a:bodyPr/>
          <a:lstStyle/>
          <a:p>
            <a:pPr>
              <a:spcBef>
                <a:spcPts val="0"/>
              </a:spcBef>
            </a:pPr>
            <a:r>
              <a:rPr lang="en-US" sz="1800" dirty="0"/>
              <a:t>In the Java array, each memory location is associated with its number. </a:t>
            </a:r>
          </a:p>
          <a:p>
            <a:pPr>
              <a:spcBef>
                <a:spcPts val="0"/>
              </a:spcBef>
            </a:pPr>
            <a:r>
              <a:rPr lang="en-US" sz="1800" dirty="0"/>
              <a:t>This number is known as an array index. We can also initialize arrays in Java, using the index number. For example,</a:t>
            </a:r>
          </a:p>
          <a:p>
            <a:pPr>
              <a:spcBef>
                <a:spcPts val="0"/>
              </a:spcBef>
            </a:pPr>
            <a:endParaRPr lang="en-US" sz="1800" dirty="0"/>
          </a:p>
          <a:p>
            <a:pPr marL="0" indent="0">
              <a:spcBef>
                <a:spcPts val="0"/>
              </a:spcBef>
              <a:buNone/>
            </a:pPr>
            <a:r>
              <a:rPr lang="en-US" sz="1800" dirty="0"/>
              <a:t>// declare an array</a:t>
            </a:r>
          </a:p>
          <a:p>
            <a:pPr marL="0" indent="0">
              <a:spcBef>
                <a:spcPts val="0"/>
              </a:spcBef>
              <a:buNone/>
            </a:pPr>
            <a:r>
              <a:rPr lang="en-US" sz="1800" dirty="0"/>
              <a:t>int[] age = new int[5];</a:t>
            </a:r>
          </a:p>
          <a:p>
            <a:pPr marL="0" indent="0">
              <a:spcBef>
                <a:spcPts val="0"/>
              </a:spcBef>
              <a:buNone/>
            </a:pPr>
            <a:r>
              <a:rPr lang="en-US" sz="1800" dirty="0"/>
              <a:t>// initialize array</a:t>
            </a:r>
          </a:p>
          <a:p>
            <a:pPr marL="0" indent="0">
              <a:spcBef>
                <a:spcPts val="0"/>
              </a:spcBef>
              <a:buNone/>
            </a:pPr>
            <a:r>
              <a:rPr lang="en-US" sz="1800" dirty="0"/>
              <a:t>age[0] = 12;</a:t>
            </a:r>
          </a:p>
          <a:p>
            <a:pPr marL="0" indent="0">
              <a:spcBef>
                <a:spcPts val="0"/>
              </a:spcBef>
              <a:buNone/>
            </a:pPr>
            <a:r>
              <a:rPr lang="en-US" sz="1800" dirty="0"/>
              <a:t>age[1] = 4;</a:t>
            </a:r>
          </a:p>
          <a:p>
            <a:pPr marL="0" indent="0">
              <a:spcBef>
                <a:spcPts val="0"/>
              </a:spcBef>
              <a:buNone/>
            </a:pPr>
            <a:r>
              <a:rPr lang="en-US" sz="1800" dirty="0"/>
              <a:t>age[2] = 5;</a:t>
            </a:r>
          </a:p>
          <a:p>
            <a:pPr marL="0" indent="0">
              <a:spcBef>
                <a:spcPts val="0"/>
              </a:spcBef>
              <a:buNone/>
            </a:pPr>
            <a:r>
              <a:rPr lang="en-US" sz="1800" dirty="0"/>
              <a:t>age[3] = 2;</a:t>
            </a:r>
          </a:p>
          <a:p>
            <a:pPr marL="0" indent="0">
              <a:spcBef>
                <a:spcPts val="0"/>
              </a:spcBef>
              <a:buNone/>
            </a:pPr>
            <a:r>
              <a:rPr lang="en-US" sz="1800" dirty="0"/>
              <a:t>age[4] = 5;</a:t>
            </a:r>
          </a:p>
          <a:p>
            <a:pPr>
              <a:spcBef>
                <a:spcPts val="0"/>
              </a:spcBef>
            </a:pPr>
            <a:r>
              <a:rPr lang="en-US" sz="1800" dirty="0"/>
              <a:t>Note that indexing starts at 0 (zero).</a:t>
            </a:r>
          </a:p>
        </p:txBody>
      </p:sp>
      <p:cxnSp>
        <p:nvCxnSpPr>
          <p:cNvPr id="5" name="Straight Connector 4">
            <a:extLst>
              <a:ext uri="{FF2B5EF4-FFF2-40B4-BE49-F238E27FC236}">
                <a16:creationId xmlns:a16="http://schemas.microsoft.com/office/drawing/2014/main" id="{32BB69A9-FEFD-5B84-B87E-9010A0C47905}"/>
              </a:ext>
            </a:extLst>
          </p:cNvPr>
          <p:cNvCxnSpPr>
            <a:cxnSpLocks/>
          </p:cNvCxnSpPr>
          <p:nvPr/>
        </p:nvCxnSpPr>
        <p:spPr bwMode="auto">
          <a:xfrm>
            <a:off x="4419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23" name="Picture 22">
            <a:extLst>
              <a:ext uri="{FF2B5EF4-FFF2-40B4-BE49-F238E27FC236}">
                <a16:creationId xmlns:a16="http://schemas.microsoft.com/office/drawing/2014/main" id="{7475692E-A8D8-877B-09A3-9F81F8A36978}"/>
              </a:ext>
            </a:extLst>
          </p:cNvPr>
          <p:cNvPicPr>
            <a:picLocks noChangeAspect="1"/>
          </p:cNvPicPr>
          <p:nvPr/>
        </p:nvPicPr>
        <p:blipFill>
          <a:blip r:embed="rId2"/>
          <a:stretch>
            <a:fillRect/>
          </a:stretch>
        </p:blipFill>
        <p:spPr>
          <a:xfrm>
            <a:off x="6203146" y="3474246"/>
            <a:ext cx="2718782" cy="755943"/>
          </a:xfrm>
          <a:prstGeom prst="rect">
            <a:avLst/>
          </a:prstGeom>
        </p:spPr>
      </p:pic>
    </p:spTree>
    <p:extLst>
      <p:ext uri="{BB962C8B-B14F-4D97-AF65-F5344CB8AC3E}">
        <p14:creationId xmlns:p14="http://schemas.microsoft.com/office/powerpoint/2010/main" val="108140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600200" y="285750"/>
            <a:ext cx="6516682" cy="490538"/>
          </a:xfrm>
        </p:spPr>
        <p:txBody>
          <a:bodyPr/>
          <a:lstStyle/>
          <a:p>
            <a:r>
              <a:rPr lang="en-US" dirty="0"/>
              <a:t>Java Multidimensional Arrays</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idx="1"/>
          </p:nvPr>
        </p:nvSpPr>
        <p:spPr>
          <a:xfrm>
            <a:off x="28470" y="895350"/>
            <a:ext cx="4267200" cy="3456385"/>
          </a:xfrm>
        </p:spPr>
        <p:txBody>
          <a:bodyPr/>
          <a:lstStyle/>
          <a:p>
            <a:r>
              <a:rPr lang="en-US" dirty="0"/>
              <a:t>A multidimensional array is an array of arrays. Each element of a multidimensional array is an array itself. For example,</a:t>
            </a:r>
          </a:p>
          <a:p>
            <a:endParaRPr lang="en-US" dirty="0"/>
          </a:p>
          <a:p>
            <a:pPr marL="0" indent="0">
              <a:buNone/>
            </a:pPr>
            <a:r>
              <a:rPr lang="en-US" dirty="0"/>
              <a:t>       int[][] a = new int[3][4];</a:t>
            </a:r>
          </a:p>
          <a:p>
            <a:endParaRPr lang="en-US" dirty="0"/>
          </a:p>
          <a:p>
            <a:r>
              <a:rPr lang="en-US" dirty="0"/>
              <a:t>Here, we have created a multidimensional array named a. </a:t>
            </a:r>
          </a:p>
          <a:p>
            <a:r>
              <a:rPr lang="en-US" dirty="0"/>
              <a:t>It is a 2-dimensional array, that can hold a maximum of 12 elements.</a:t>
            </a:r>
          </a:p>
        </p:txBody>
      </p:sp>
      <p:graphicFrame>
        <p:nvGraphicFramePr>
          <p:cNvPr id="5" name="Table 5">
            <a:extLst>
              <a:ext uri="{FF2B5EF4-FFF2-40B4-BE49-F238E27FC236}">
                <a16:creationId xmlns:a16="http://schemas.microsoft.com/office/drawing/2014/main" id="{F4533E83-F4FA-6EB8-D6B8-5029304A4675}"/>
              </a:ext>
            </a:extLst>
          </p:cNvPr>
          <p:cNvGraphicFramePr>
            <a:graphicFrameLocks noGrp="1"/>
          </p:cNvGraphicFramePr>
          <p:nvPr/>
        </p:nvGraphicFramePr>
        <p:xfrm>
          <a:off x="4549391" y="895350"/>
          <a:ext cx="4343400" cy="1905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74376206"/>
                    </a:ext>
                  </a:extLst>
                </a:gridCol>
                <a:gridCol w="914400">
                  <a:extLst>
                    <a:ext uri="{9D8B030D-6E8A-4147-A177-3AD203B41FA5}">
                      <a16:colId xmlns:a16="http://schemas.microsoft.com/office/drawing/2014/main" val="125783280"/>
                    </a:ext>
                  </a:extLst>
                </a:gridCol>
                <a:gridCol w="914400">
                  <a:extLst>
                    <a:ext uri="{9D8B030D-6E8A-4147-A177-3AD203B41FA5}">
                      <a16:colId xmlns:a16="http://schemas.microsoft.com/office/drawing/2014/main" val="3067348351"/>
                    </a:ext>
                  </a:extLst>
                </a:gridCol>
                <a:gridCol w="914400">
                  <a:extLst>
                    <a:ext uri="{9D8B030D-6E8A-4147-A177-3AD203B41FA5}">
                      <a16:colId xmlns:a16="http://schemas.microsoft.com/office/drawing/2014/main" val="807060775"/>
                    </a:ext>
                  </a:extLst>
                </a:gridCol>
                <a:gridCol w="838200">
                  <a:extLst>
                    <a:ext uri="{9D8B030D-6E8A-4147-A177-3AD203B41FA5}">
                      <a16:colId xmlns:a16="http://schemas.microsoft.com/office/drawing/2014/main" val="4190870682"/>
                    </a:ext>
                  </a:extLst>
                </a:gridCol>
              </a:tblGrid>
              <a:tr h="533400">
                <a:tc>
                  <a:txBody>
                    <a:bodyPr/>
                    <a:lstStyle/>
                    <a:p>
                      <a:pPr algn="ctr"/>
                      <a:endParaRPr lang="en-US" sz="1800" dirty="0">
                        <a:solidFill>
                          <a:schemeClr val="tx1"/>
                        </a:solidFill>
                        <a:latin typeface="+mn-lt"/>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latin typeface="+mn-lt"/>
                        </a:rPr>
                        <a:t>Column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6541256"/>
                  </a:ext>
                </a:extLst>
              </a:tr>
              <a:tr h="426720">
                <a:tc>
                  <a:txBody>
                    <a:bodyPr/>
                    <a:lstStyle/>
                    <a:p>
                      <a:pPr algn="ctr"/>
                      <a:r>
                        <a:rPr lang="en-US" sz="1800" dirty="0">
                          <a:solidFill>
                            <a:schemeClr val="tx1"/>
                          </a:solidFill>
                          <a:latin typeface="+mn-lt"/>
                        </a:rPr>
                        <a:t>Row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dirty="0">
                          <a:solidFill>
                            <a:schemeClr val="tx1"/>
                          </a:solidFill>
                          <a:latin typeface="+mn-lt"/>
                        </a:rPr>
                        <a:t>a[0][0]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09930"/>
                  </a:ext>
                </a:extLst>
              </a:tr>
              <a:tr h="4572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a[1][0]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018428"/>
                  </a:ext>
                </a:extLst>
              </a:tr>
              <a:tr h="381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a[2][0]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003778"/>
                  </a:ext>
                </a:extLst>
              </a:tr>
            </a:tbl>
          </a:graphicData>
        </a:graphic>
      </p:graphicFrame>
    </p:spTree>
    <p:extLst>
      <p:ext uri="{BB962C8B-B14F-4D97-AF65-F5344CB8AC3E}">
        <p14:creationId xmlns:p14="http://schemas.microsoft.com/office/powerpoint/2010/main" val="178120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BFB-0A55-02F5-7E69-8215388F3277}"/>
              </a:ext>
            </a:extLst>
          </p:cNvPr>
          <p:cNvSpPr>
            <a:spLocks noGrp="1"/>
          </p:cNvSpPr>
          <p:nvPr>
            <p:ph type="title"/>
          </p:nvPr>
        </p:nvSpPr>
        <p:spPr/>
        <p:txBody>
          <a:bodyPr/>
          <a:lstStyle/>
          <a:p>
            <a:pPr marL="0" indent="0">
              <a:spcBef>
                <a:spcPts val="0"/>
              </a:spcBef>
              <a:buNone/>
            </a:pPr>
            <a:r>
              <a:rPr lang="en-US" sz="3200" dirty="0"/>
              <a:t>Matrix as a Multidimensional Array</a:t>
            </a:r>
          </a:p>
        </p:txBody>
      </p:sp>
      <p:sp>
        <p:nvSpPr>
          <p:cNvPr id="3" name="Content Placeholder 2">
            <a:extLst>
              <a:ext uri="{FF2B5EF4-FFF2-40B4-BE49-F238E27FC236}">
                <a16:creationId xmlns:a16="http://schemas.microsoft.com/office/drawing/2014/main" id="{62F40663-8208-CAE8-622A-9C299F3E2586}"/>
              </a:ext>
            </a:extLst>
          </p:cNvPr>
          <p:cNvSpPr>
            <a:spLocks noGrp="1"/>
          </p:cNvSpPr>
          <p:nvPr>
            <p:ph idx="1"/>
          </p:nvPr>
        </p:nvSpPr>
        <p:spPr>
          <a:xfrm>
            <a:off x="304800" y="843557"/>
            <a:ext cx="8251823" cy="3456385"/>
          </a:xfrm>
        </p:spPr>
        <p:txBody>
          <a:bodyPr/>
          <a:lstStyle/>
          <a:p>
            <a:pPr>
              <a:spcBef>
                <a:spcPts val="0"/>
              </a:spcBef>
            </a:pPr>
            <a:r>
              <a:rPr lang="en-US" dirty="0"/>
              <a:t>Arrays we have mentioned till now are called one-dimensional arrays. However, we can declare multidimensional arrays in Java.</a:t>
            </a:r>
          </a:p>
          <a:p>
            <a:pPr>
              <a:spcBef>
                <a:spcPts val="0"/>
              </a:spcBef>
            </a:pPr>
            <a:r>
              <a:rPr lang="en-US" dirty="0"/>
              <a:t>A multidimensional array is an array of arrays. That is, each element of a multidimensional array is an array itself. For example,</a:t>
            </a:r>
          </a:p>
          <a:p>
            <a:pPr marL="0" indent="0">
              <a:spcBef>
                <a:spcPts val="0"/>
              </a:spcBef>
              <a:buNone/>
            </a:pPr>
            <a:endParaRPr lang="en-US" dirty="0"/>
          </a:p>
          <a:p>
            <a:pPr marL="0" indent="0">
              <a:spcBef>
                <a:spcPts val="0"/>
              </a:spcBef>
              <a:buNone/>
            </a:pPr>
            <a:r>
              <a:rPr lang="en-US" dirty="0"/>
              <a:t>	double[][] matrix = {</a:t>
            </a:r>
          </a:p>
          <a:p>
            <a:pPr marL="0" indent="0">
              <a:spcBef>
                <a:spcPts val="0"/>
              </a:spcBef>
              <a:buNone/>
            </a:pPr>
            <a:r>
              <a:rPr lang="en-US" dirty="0"/>
              <a:t>		{1.2, 4.3, 4.0}, </a:t>
            </a:r>
          </a:p>
          <a:p>
            <a:pPr marL="0" indent="0">
              <a:spcBef>
                <a:spcPts val="0"/>
              </a:spcBef>
              <a:buNone/>
            </a:pPr>
            <a:r>
              <a:rPr lang="en-US" dirty="0"/>
              <a:t>      		{4.1, -1.1, 5.2}</a:t>
            </a:r>
          </a:p>
          <a:p>
            <a:pPr marL="0" indent="0">
              <a:spcBef>
                <a:spcPts val="0"/>
              </a:spcBef>
              <a:buNone/>
            </a:pPr>
            <a:r>
              <a:rPr lang="en-US" dirty="0"/>
              <a:t>	};</a:t>
            </a:r>
          </a:p>
          <a:p>
            <a:pPr marL="0" indent="0">
              <a:spcBef>
                <a:spcPts val="0"/>
              </a:spcBef>
              <a:buNone/>
            </a:pPr>
            <a:endParaRPr lang="en-US" dirty="0"/>
          </a:p>
          <a:p>
            <a:pPr>
              <a:spcBef>
                <a:spcPts val="0"/>
              </a:spcBef>
            </a:pPr>
            <a:r>
              <a:rPr lang="en-US" dirty="0"/>
              <a:t>Here, we have created a multidimensional array named matrix. It is a 2-dimensional array. To learn more, visit the Java multidimensional array.</a:t>
            </a:r>
          </a:p>
        </p:txBody>
      </p:sp>
    </p:spTree>
    <p:extLst>
      <p:ext uri="{BB962C8B-B14F-4D97-AF65-F5344CB8AC3E}">
        <p14:creationId xmlns:p14="http://schemas.microsoft.com/office/powerpoint/2010/main" val="16995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393827" y="285750"/>
            <a:ext cx="7369173" cy="490538"/>
          </a:xfrm>
        </p:spPr>
        <p:txBody>
          <a:bodyPr/>
          <a:lstStyle/>
          <a:p>
            <a:r>
              <a:rPr lang="en-US" dirty="0"/>
              <a:t>Java Multidimensional Arrays: Initialization</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sz="half" idx="1"/>
          </p:nvPr>
        </p:nvSpPr>
        <p:spPr>
          <a:xfrm>
            <a:off x="88760" y="814179"/>
            <a:ext cx="4316604" cy="695561"/>
          </a:xfrm>
        </p:spPr>
        <p:txBody>
          <a:bodyPr/>
          <a:lstStyle/>
          <a:p>
            <a:r>
              <a:rPr lang="en-US" dirty="0"/>
              <a:t>As we can see, each element of the multidimensional array is an array itself.</a:t>
            </a:r>
          </a:p>
          <a:p>
            <a:pPr marL="0" indent="0">
              <a:buNone/>
            </a:pPr>
            <a:r>
              <a:rPr lang="en-US" dirty="0"/>
              <a:t>       int[][] a = new int[3][4];</a:t>
            </a:r>
          </a:p>
          <a:p>
            <a:pPr marL="0" indent="0">
              <a:buNone/>
            </a:pPr>
            <a:r>
              <a:rPr lang="en-US" dirty="0"/>
              <a:t>       a[1][0] = 4;</a:t>
            </a:r>
          </a:p>
          <a:p>
            <a:endParaRPr lang="en-US" dirty="0"/>
          </a:p>
          <a:p>
            <a:endParaRPr lang="en-US" dirty="0"/>
          </a:p>
        </p:txBody>
      </p:sp>
      <p:sp>
        <p:nvSpPr>
          <p:cNvPr id="4" name="Content Placeholder 3">
            <a:extLst>
              <a:ext uri="{FF2B5EF4-FFF2-40B4-BE49-F238E27FC236}">
                <a16:creationId xmlns:a16="http://schemas.microsoft.com/office/drawing/2014/main" id="{77D14E4F-2549-4B71-F20D-86CBC8EB66CA}"/>
              </a:ext>
            </a:extLst>
          </p:cNvPr>
          <p:cNvSpPr>
            <a:spLocks noGrp="1"/>
          </p:cNvSpPr>
          <p:nvPr>
            <p:ph sz="half" idx="2"/>
          </p:nvPr>
        </p:nvSpPr>
        <p:spPr>
          <a:xfrm>
            <a:off x="4432160" y="794919"/>
            <a:ext cx="4635641" cy="2756892"/>
          </a:xfrm>
        </p:spPr>
        <p:txBody>
          <a:bodyPr/>
          <a:lstStyle/>
          <a:p>
            <a:r>
              <a:rPr lang="en-US" dirty="0"/>
              <a:t>A multidimensional array in Java can be also initialize at its definition,</a:t>
            </a:r>
          </a:p>
          <a:p>
            <a:endParaRPr lang="en-US" dirty="0"/>
          </a:p>
          <a:p>
            <a:pPr marL="0" indent="0">
              <a:buNone/>
            </a:pPr>
            <a:r>
              <a:rPr lang="en-US" dirty="0"/>
              <a:t>	int[][] a = {</a:t>
            </a:r>
          </a:p>
          <a:p>
            <a:pPr marL="0" indent="0">
              <a:buNone/>
            </a:pPr>
            <a:r>
              <a:rPr lang="en-US" dirty="0"/>
              <a:t>	    {1, 2, 3}, </a:t>
            </a:r>
          </a:p>
          <a:p>
            <a:pPr marL="0" indent="0">
              <a:buNone/>
            </a:pPr>
            <a:r>
              <a:rPr lang="en-US" dirty="0"/>
              <a:t>  	    {4, 5, 6, 9}, </a:t>
            </a:r>
          </a:p>
          <a:p>
            <a:pPr marL="685800" lvl="2" indent="0">
              <a:buNone/>
            </a:pPr>
            <a:r>
              <a:rPr lang="en-US" dirty="0"/>
              <a:t>	    {7}, </a:t>
            </a:r>
          </a:p>
          <a:p>
            <a:pPr marL="0" indent="0">
              <a:buNone/>
            </a:pPr>
            <a:r>
              <a:rPr lang="en-US" dirty="0"/>
              <a:t>	};</a:t>
            </a:r>
          </a:p>
          <a:p>
            <a:r>
              <a:rPr lang="en-US" dirty="0"/>
              <a:t>Each row of the multidimensional array in Java can be of different lengths (unlike C/C++ and some other languages)</a:t>
            </a:r>
          </a:p>
        </p:txBody>
      </p:sp>
      <p:graphicFrame>
        <p:nvGraphicFramePr>
          <p:cNvPr id="5" name="Table 5">
            <a:extLst>
              <a:ext uri="{FF2B5EF4-FFF2-40B4-BE49-F238E27FC236}">
                <a16:creationId xmlns:a16="http://schemas.microsoft.com/office/drawing/2014/main" id="{F4533E83-F4FA-6EB8-D6B8-5029304A4675}"/>
              </a:ext>
            </a:extLst>
          </p:cNvPr>
          <p:cNvGraphicFramePr>
            <a:graphicFrameLocks noGrp="1"/>
          </p:cNvGraphicFramePr>
          <p:nvPr>
            <p:extLst>
              <p:ext uri="{D42A27DB-BD31-4B8C-83A1-F6EECF244321}">
                <p14:modId xmlns:p14="http://schemas.microsoft.com/office/powerpoint/2010/main" val="2252855725"/>
              </p:ext>
            </p:extLst>
          </p:nvPr>
        </p:nvGraphicFramePr>
        <p:xfrm>
          <a:off x="88760" y="2952750"/>
          <a:ext cx="4343400" cy="1905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74376206"/>
                    </a:ext>
                  </a:extLst>
                </a:gridCol>
                <a:gridCol w="914400">
                  <a:extLst>
                    <a:ext uri="{9D8B030D-6E8A-4147-A177-3AD203B41FA5}">
                      <a16:colId xmlns:a16="http://schemas.microsoft.com/office/drawing/2014/main" val="125783280"/>
                    </a:ext>
                  </a:extLst>
                </a:gridCol>
                <a:gridCol w="914400">
                  <a:extLst>
                    <a:ext uri="{9D8B030D-6E8A-4147-A177-3AD203B41FA5}">
                      <a16:colId xmlns:a16="http://schemas.microsoft.com/office/drawing/2014/main" val="3067348351"/>
                    </a:ext>
                  </a:extLst>
                </a:gridCol>
                <a:gridCol w="914400">
                  <a:extLst>
                    <a:ext uri="{9D8B030D-6E8A-4147-A177-3AD203B41FA5}">
                      <a16:colId xmlns:a16="http://schemas.microsoft.com/office/drawing/2014/main" val="807060775"/>
                    </a:ext>
                  </a:extLst>
                </a:gridCol>
                <a:gridCol w="838200">
                  <a:extLst>
                    <a:ext uri="{9D8B030D-6E8A-4147-A177-3AD203B41FA5}">
                      <a16:colId xmlns:a16="http://schemas.microsoft.com/office/drawing/2014/main" val="4190870682"/>
                    </a:ext>
                  </a:extLst>
                </a:gridCol>
              </a:tblGrid>
              <a:tr h="533400">
                <a:tc>
                  <a:txBody>
                    <a:bodyPr/>
                    <a:lstStyle/>
                    <a:p>
                      <a:pPr algn="ctr"/>
                      <a:endParaRPr lang="en-US" sz="1800" dirty="0">
                        <a:solidFill>
                          <a:schemeClr val="tx1"/>
                        </a:solidFill>
                        <a:latin typeface="+mn-lt"/>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latin typeface="+mn-lt"/>
                        </a:rPr>
                        <a:t>Column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6541256"/>
                  </a:ext>
                </a:extLst>
              </a:tr>
              <a:tr h="426720">
                <a:tc>
                  <a:txBody>
                    <a:bodyPr/>
                    <a:lstStyle/>
                    <a:p>
                      <a:pPr algn="ctr"/>
                      <a:r>
                        <a:rPr lang="en-US" sz="1800" dirty="0">
                          <a:solidFill>
                            <a:schemeClr val="tx1"/>
                          </a:solidFill>
                          <a:latin typeface="+mn-lt"/>
                        </a:rPr>
                        <a:t>Row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dirty="0">
                          <a:solidFill>
                            <a:schemeClr val="tx1"/>
                          </a:solidFill>
                          <a:latin typeface="+mn-lt"/>
                        </a:rPr>
                        <a:t>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09930"/>
                  </a:ext>
                </a:extLst>
              </a:tr>
              <a:tr h="4572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5</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6</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n-lt"/>
                          <a:ea typeface="+mn-ea"/>
                          <a:cs typeface="+mn-cs"/>
                        </a:rPr>
                        <a:t>9</a:t>
                      </a: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018428"/>
                  </a:ext>
                </a:extLst>
              </a:tr>
              <a:tr h="381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7</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003778"/>
                  </a:ext>
                </a:extLst>
              </a:tr>
            </a:tbl>
          </a:graphicData>
        </a:graphic>
      </p:graphicFrame>
    </p:spTree>
    <p:extLst>
      <p:ext uri="{BB962C8B-B14F-4D97-AF65-F5344CB8AC3E}">
        <p14:creationId xmlns:p14="http://schemas.microsoft.com/office/powerpoint/2010/main" val="3316046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393827" y="285750"/>
            <a:ext cx="7369173" cy="490538"/>
          </a:xfrm>
        </p:spPr>
        <p:txBody>
          <a:bodyPr/>
          <a:lstStyle/>
          <a:p>
            <a:r>
              <a:rPr lang="en-US" dirty="0"/>
              <a:t>Java Multidimensional Arrays: Initialization</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sz="half" idx="1"/>
          </p:nvPr>
        </p:nvSpPr>
        <p:spPr>
          <a:xfrm>
            <a:off x="48221" y="894229"/>
            <a:ext cx="5830552" cy="995571"/>
          </a:xfrm>
        </p:spPr>
        <p:txBody>
          <a:bodyPr/>
          <a:lstStyle/>
          <a:p>
            <a:pPr marL="0" indent="0">
              <a:spcBef>
                <a:spcPts val="0"/>
              </a:spcBef>
              <a:buNone/>
            </a:pPr>
            <a:r>
              <a:rPr lang="en-US" sz="1600" dirty="0"/>
              <a:t>class </a:t>
            </a:r>
            <a:r>
              <a:rPr lang="en-US" sz="1600" dirty="0" err="1"/>
              <a:t>MultidimensionalArray</a:t>
            </a:r>
            <a:r>
              <a:rPr lang="en-US" sz="1600" dirty="0"/>
              <a:t> {</a:t>
            </a:r>
          </a:p>
          <a:p>
            <a:pPr marL="0" indent="0">
              <a:spcBef>
                <a:spcPts val="0"/>
              </a:spcBef>
              <a:buNone/>
            </a:pPr>
            <a:r>
              <a:rPr lang="en-US" sz="1600" dirty="0"/>
              <a:t>    public static void main(String[] </a:t>
            </a:r>
            <a:r>
              <a:rPr lang="en-US" sz="1600" dirty="0" err="1"/>
              <a:t>args</a:t>
            </a:r>
            <a:r>
              <a:rPr lang="en-US" sz="1600" dirty="0"/>
              <a:t>) {</a:t>
            </a:r>
          </a:p>
          <a:p>
            <a:pPr marL="0" indent="0">
              <a:spcBef>
                <a:spcPts val="0"/>
              </a:spcBef>
              <a:buNone/>
            </a:pPr>
            <a:endParaRPr lang="en-US" sz="1600" dirty="0"/>
          </a:p>
          <a:p>
            <a:pPr marL="0" indent="0">
              <a:spcBef>
                <a:spcPts val="0"/>
              </a:spcBef>
              <a:buNone/>
            </a:pPr>
            <a:r>
              <a:rPr lang="en-US" sz="1600" dirty="0"/>
              <a:t>        // create a 2d array</a:t>
            </a:r>
          </a:p>
          <a:p>
            <a:pPr marL="0" indent="0">
              <a:spcBef>
                <a:spcPts val="0"/>
              </a:spcBef>
              <a:buNone/>
            </a:pPr>
            <a:r>
              <a:rPr lang="en-US" sz="1600" dirty="0"/>
              <a:t>        int[][] a = {</a:t>
            </a:r>
          </a:p>
          <a:p>
            <a:pPr marL="0" indent="0">
              <a:spcBef>
                <a:spcPts val="0"/>
              </a:spcBef>
              <a:buNone/>
            </a:pPr>
            <a:r>
              <a:rPr lang="en-US" sz="1600" dirty="0"/>
              <a:t>            {1, 2, 3}, </a:t>
            </a:r>
          </a:p>
          <a:p>
            <a:pPr marL="0" indent="0">
              <a:spcBef>
                <a:spcPts val="0"/>
              </a:spcBef>
              <a:buNone/>
            </a:pPr>
            <a:r>
              <a:rPr lang="en-US" sz="1600" dirty="0"/>
              <a:t>            {4, 5, 6, 9}, </a:t>
            </a:r>
          </a:p>
          <a:p>
            <a:pPr marL="0" indent="0">
              <a:spcBef>
                <a:spcPts val="0"/>
              </a:spcBef>
              <a:buNone/>
            </a:pPr>
            <a:r>
              <a:rPr lang="en-US" sz="1600" dirty="0"/>
              <a:t>            {7},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 calculate the length of each row</a:t>
            </a:r>
          </a:p>
          <a:p>
            <a:pPr marL="0" indent="0">
              <a:spcBef>
                <a:spcPts val="0"/>
              </a:spcBef>
              <a:buNone/>
            </a:pPr>
            <a:r>
              <a:rPr lang="en-US" sz="1600" dirty="0"/>
              <a:t>        </a:t>
            </a:r>
            <a:r>
              <a:rPr lang="en-US" sz="1600" dirty="0" err="1"/>
              <a:t>System.out.println</a:t>
            </a:r>
            <a:r>
              <a:rPr lang="en-US" sz="1600" dirty="0"/>
              <a:t>("Length of row 1 = " + a[0].length);</a:t>
            </a:r>
          </a:p>
          <a:p>
            <a:pPr marL="0" indent="0">
              <a:spcBef>
                <a:spcPts val="0"/>
              </a:spcBef>
              <a:buNone/>
            </a:pPr>
            <a:r>
              <a:rPr lang="en-US" sz="1600" dirty="0"/>
              <a:t>        </a:t>
            </a:r>
            <a:r>
              <a:rPr lang="en-US" sz="1600" dirty="0" err="1"/>
              <a:t>System.out.println</a:t>
            </a:r>
            <a:r>
              <a:rPr lang="en-US" sz="1600" dirty="0"/>
              <a:t>("Length of row 2 = " + a[1].length);</a:t>
            </a:r>
          </a:p>
          <a:p>
            <a:pPr marL="0" indent="0">
              <a:spcBef>
                <a:spcPts val="0"/>
              </a:spcBef>
              <a:buNone/>
            </a:pPr>
            <a:r>
              <a:rPr lang="en-US" sz="1600" dirty="0"/>
              <a:t>        </a:t>
            </a:r>
            <a:r>
              <a:rPr lang="en-US" sz="1600" dirty="0" err="1"/>
              <a:t>System.out.println</a:t>
            </a:r>
            <a:r>
              <a:rPr lang="en-US" sz="1600" dirty="0"/>
              <a:t>("Length of row 3 = " + a[2].length);</a:t>
            </a:r>
          </a:p>
          <a:p>
            <a:pPr marL="0" indent="0">
              <a:spcBef>
                <a:spcPts val="0"/>
              </a:spcBef>
              <a:buNone/>
            </a:pPr>
            <a:r>
              <a:rPr lang="en-US" sz="1600" dirty="0"/>
              <a:t>    }</a:t>
            </a:r>
          </a:p>
          <a:p>
            <a:pPr marL="0" indent="0">
              <a:spcBef>
                <a:spcPts val="0"/>
              </a:spcBef>
              <a:buNone/>
            </a:pPr>
            <a:r>
              <a:rPr lang="en-US" sz="1600" dirty="0"/>
              <a:t>}</a:t>
            </a:r>
          </a:p>
          <a:p>
            <a:endParaRPr lang="en-US" dirty="0"/>
          </a:p>
        </p:txBody>
      </p:sp>
      <p:sp>
        <p:nvSpPr>
          <p:cNvPr id="4" name="Content Placeholder 3">
            <a:extLst>
              <a:ext uri="{FF2B5EF4-FFF2-40B4-BE49-F238E27FC236}">
                <a16:creationId xmlns:a16="http://schemas.microsoft.com/office/drawing/2014/main" id="{77D14E4F-2549-4B71-F20D-86CBC8EB66CA}"/>
              </a:ext>
            </a:extLst>
          </p:cNvPr>
          <p:cNvSpPr>
            <a:spLocks noGrp="1"/>
          </p:cNvSpPr>
          <p:nvPr>
            <p:ph sz="half" idx="2"/>
          </p:nvPr>
        </p:nvSpPr>
        <p:spPr>
          <a:xfrm>
            <a:off x="5791200" y="794919"/>
            <a:ext cx="3276601" cy="1472031"/>
          </a:xfrm>
        </p:spPr>
        <p:txBody>
          <a:bodyPr/>
          <a:lstStyle/>
          <a:p>
            <a:pPr>
              <a:spcBef>
                <a:spcPts val="0"/>
              </a:spcBef>
            </a:pPr>
            <a:r>
              <a:rPr lang="en-US" dirty="0"/>
              <a:t>Each row of the multidimensional array in Java can be of different lengths.</a:t>
            </a:r>
          </a:p>
          <a:p>
            <a:pPr>
              <a:spcBef>
                <a:spcPts val="0"/>
              </a:spcBef>
            </a:pPr>
            <a:r>
              <a:rPr lang="en-US" dirty="0"/>
              <a:t>Since each component of a multidimensional array is also an array (a[0], a[1] and a[2] are also arrays).</a:t>
            </a:r>
          </a:p>
          <a:p>
            <a:pPr>
              <a:spcBef>
                <a:spcPts val="0"/>
              </a:spcBef>
            </a:pPr>
            <a:r>
              <a:rPr lang="en-US" dirty="0"/>
              <a:t>Here, we are using the length attribute to calculate the length of each row.</a:t>
            </a:r>
          </a:p>
          <a:p>
            <a:pPr>
              <a:spcBef>
                <a:spcPts val="0"/>
              </a:spcBef>
            </a:pPr>
            <a:endParaRPr lang="en-US" dirty="0"/>
          </a:p>
          <a:p>
            <a:pPr marL="0" indent="0">
              <a:spcBef>
                <a:spcPts val="0"/>
              </a:spcBef>
              <a:buNone/>
            </a:pPr>
            <a:endParaRPr lang="en-US" dirty="0"/>
          </a:p>
        </p:txBody>
      </p:sp>
      <p:cxnSp>
        <p:nvCxnSpPr>
          <p:cNvPr id="6" name="Straight Connector 5">
            <a:extLst>
              <a:ext uri="{FF2B5EF4-FFF2-40B4-BE49-F238E27FC236}">
                <a16:creationId xmlns:a16="http://schemas.microsoft.com/office/drawing/2014/main" id="{E95A8E7A-7427-0CCD-2F0B-8F9D3604F399}"/>
              </a:ext>
            </a:extLst>
          </p:cNvPr>
          <p:cNvCxnSpPr>
            <a:cxnSpLocks/>
          </p:cNvCxnSpPr>
          <p:nvPr/>
        </p:nvCxnSpPr>
        <p:spPr bwMode="auto">
          <a:xfrm>
            <a:off x="57150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8" name="TextBox 7">
            <a:extLst>
              <a:ext uri="{FF2B5EF4-FFF2-40B4-BE49-F238E27FC236}">
                <a16:creationId xmlns:a16="http://schemas.microsoft.com/office/drawing/2014/main" id="{0283F0DB-F7A3-5044-80DC-D10BFDFEEC7C}"/>
              </a:ext>
            </a:extLst>
          </p:cNvPr>
          <p:cNvSpPr txBox="1"/>
          <p:nvPr/>
        </p:nvSpPr>
        <p:spPr>
          <a:xfrm>
            <a:off x="3124201" y="1971585"/>
            <a:ext cx="2296043" cy="1200329"/>
          </a:xfrm>
          <a:prstGeom prst="rect">
            <a:avLst/>
          </a:prstGeom>
          <a:noFill/>
          <a:ln w="12700">
            <a:solidFill>
              <a:schemeClr val="tx1"/>
            </a:solidFill>
          </a:ln>
        </p:spPr>
        <p:txBody>
          <a:bodyPr wrap="square">
            <a:spAutoFit/>
          </a:bodyPr>
          <a:lstStyle/>
          <a:p>
            <a:r>
              <a:rPr lang="en-US" dirty="0"/>
              <a:t>Output:</a:t>
            </a:r>
          </a:p>
          <a:p>
            <a:r>
              <a:rPr lang="en-US" dirty="0"/>
              <a:t>Length of row 1 = 3</a:t>
            </a:r>
          </a:p>
          <a:p>
            <a:r>
              <a:rPr lang="en-US" dirty="0"/>
              <a:t>Length of row 2 = 4</a:t>
            </a:r>
          </a:p>
          <a:p>
            <a:r>
              <a:rPr lang="en-US" dirty="0"/>
              <a:t>Length of row 3 = 1</a:t>
            </a:r>
          </a:p>
        </p:txBody>
      </p:sp>
    </p:spTree>
    <p:extLst>
      <p:ext uri="{BB962C8B-B14F-4D97-AF65-F5344CB8AC3E}">
        <p14:creationId xmlns:p14="http://schemas.microsoft.com/office/powerpoint/2010/main" val="896525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C3DAF3-7403-CA74-266F-59566D14EF19}"/>
              </a:ext>
            </a:extLst>
          </p:cNvPr>
          <p:cNvSpPr>
            <a:spLocks noGrp="1"/>
          </p:cNvSpPr>
          <p:nvPr>
            <p:ph type="title"/>
          </p:nvPr>
        </p:nvSpPr>
        <p:spPr/>
        <p:txBody>
          <a:bodyPr/>
          <a:lstStyle/>
          <a:p>
            <a:r>
              <a:rPr lang="en-US" dirty="0"/>
              <a:t>How to initialize a 3d array in Java?</a:t>
            </a:r>
          </a:p>
        </p:txBody>
      </p:sp>
      <p:sp>
        <p:nvSpPr>
          <p:cNvPr id="7" name="Content Placeholder 6">
            <a:extLst>
              <a:ext uri="{FF2B5EF4-FFF2-40B4-BE49-F238E27FC236}">
                <a16:creationId xmlns:a16="http://schemas.microsoft.com/office/drawing/2014/main" id="{EC023B09-8051-4D91-66B2-8B5A323C65DC}"/>
              </a:ext>
            </a:extLst>
          </p:cNvPr>
          <p:cNvSpPr>
            <a:spLocks noGrp="1"/>
          </p:cNvSpPr>
          <p:nvPr>
            <p:ph sz="half" idx="1"/>
          </p:nvPr>
        </p:nvSpPr>
        <p:spPr/>
        <p:txBody>
          <a:bodyPr/>
          <a:lstStyle/>
          <a:p>
            <a:pPr>
              <a:spcBef>
                <a:spcPts val="0"/>
              </a:spcBef>
            </a:pPr>
            <a:r>
              <a:rPr lang="en-US" dirty="0"/>
              <a:t>Let's see how we can use a 3d array in Java. We can initialize a 3d array similar to the 2d array. </a:t>
            </a:r>
          </a:p>
          <a:p>
            <a:pPr>
              <a:spcBef>
                <a:spcPts val="0"/>
              </a:spcBef>
            </a:pPr>
            <a:endParaRPr lang="en-US" dirty="0"/>
          </a:p>
          <a:p>
            <a:pPr>
              <a:spcBef>
                <a:spcPts val="0"/>
              </a:spcBef>
            </a:pPr>
            <a:r>
              <a:rPr lang="en-US" dirty="0"/>
              <a:t>Basically, a 3d array is an array of 2d arrays. The rows of a 3d array can also vary in length just like in a 2d array.</a:t>
            </a:r>
          </a:p>
          <a:p>
            <a:endParaRPr lang="en-US" dirty="0"/>
          </a:p>
        </p:txBody>
      </p:sp>
      <p:sp>
        <p:nvSpPr>
          <p:cNvPr id="22" name="Content Placeholder 21">
            <a:extLst>
              <a:ext uri="{FF2B5EF4-FFF2-40B4-BE49-F238E27FC236}">
                <a16:creationId xmlns:a16="http://schemas.microsoft.com/office/drawing/2014/main" id="{FF8E5F7E-755B-2243-AA83-153A308CB1DF}"/>
              </a:ext>
            </a:extLst>
          </p:cNvPr>
          <p:cNvSpPr>
            <a:spLocks noGrp="1"/>
          </p:cNvSpPr>
          <p:nvPr>
            <p:ph sz="half" idx="2"/>
          </p:nvPr>
        </p:nvSpPr>
        <p:spPr>
          <a:xfrm>
            <a:off x="5334000" y="971550"/>
            <a:ext cx="2782880" cy="3456385"/>
          </a:xfrm>
        </p:spPr>
        <p:txBody>
          <a:bodyPr/>
          <a:lstStyle/>
          <a:p>
            <a:pPr marL="0" lvl="2" indent="0">
              <a:spcBef>
                <a:spcPts val="0"/>
              </a:spcBef>
              <a:buNone/>
            </a:pPr>
            <a:r>
              <a:rPr lang="en-US" dirty="0"/>
              <a:t>// test is a 3d array</a:t>
            </a:r>
          </a:p>
          <a:p>
            <a:pPr marL="0" lvl="2" indent="0">
              <a:spcBef>
                <a:spcPts val="0"/>
              </a:spcBef>
              <a:buNone/>
            </a:pPr>
            <a:r>
              <a:rPr lang="en-US" dirty="0"/>
              <a:t>int[][][] test = {</a:t>
            </a:r>
          </a:p>
          <a:p>
            <a:pPr marL="0" lvl="2" indent="0">
              <a:spcBef>
                <a:spcPts val="0"/>
              </a:spcBef>
              <a:buNone/>
            </a:pPr>
            <a:r>
              <a:rPr lang="en-US" dirty="0"/>
              <a:t>        {</a:t>
            </a:r>
          </a:p>
          <a:p>
            <a:pPr marL="0" lvl="2" indent="0">
              <a:spcBef>
                <a:spcPts val="0"/>
              </a:spcBef>
              <a:buNone/>
            </a:pPr>
            <a:r>
              <a:rPr lang="en-US" dirty="0"/>
              <a:t>          {1, -2, 3}, </a:t>
            </a:r>
          </a:p>
          <a:p>
            <a:pPr marL="0" lvl="2" indent="0">
              <a:spcBef>
                <a:spcPts val="0"/>
              </a:spcBef>
              <a:buNone/>
            </a:pPr>
            <a:r>
              <a:rPr lang="en-US" dirty="0"/>
              <a:t>          {2, 3, 4}</a:t>
            </a:r>
          </a:p>
          <a:p>
            <a:pPr marL="0" lvl="2" indent="0">
              <a:spcBef>
                <a:spcPts val="0"/>
              </a:spcBef>
              <a:buNone/>
            </a:pPr>
            <a:r>
              <a:rPr lang="en-US" dirty="0"/>
              <a:t>        }, </a:t>
            </a:r>
          </a:p>
          <a:p>
            <a:pPr marL="0" lvl="2" indent="0">
              <a:spcBef>
                <a:spcPts val="0"/>
              </a:spcBef>
              <a:buNone/>
            </a:pPr>
            <a:r>
              <a:rPr lang="en-US" dirty="0"/>
              <a:t>        { </a:t>
            </a:r>
          </a:p>
          <a:p>
            <a:pPr marL="0" lvl="2" indent="0">
              <a:spcBef>
                <a:spcPts val="0"/>
              </a:spcBef>
              <a:buNone/>
            </a:pPr>
            <a:r>
              <a:rPr lang="en-US" dirty="0"/>
              <a:t>          {-4, -5, 6, 9}, </a:t>
            </a:r>
          </a:p>
          <a:p>
            <a:pPr marL="0" lvl="2" indent="0">
              <a:spcBef>
                <a:spcPts val="0"/>
              </a:spcBef>
              <a:buNone/>
            </a:pPr>
            <a:r>
              <a:rPr lang="en-US" dirty="0"/>
              <a:t>          {1}, </a:t>
            </a:r>
          </a:p>
          <a:p>
            <a:pPr marL="0" lvl="2" indent="0">
              <a:spcBef>
                <a:spcPts val="0"/>
              </a:spcBef>
              <a:buNone/>
            </a:pPr>
            <a:r>
              <a:rPr lang="en-US" dirty="0"/>
              <a:t>          {2, 3}</a:t>
            </a:r>
          </a:p>
          <a:p>
            <a:pPr marL="0" lvl="2" indent="0">
              <a:spcBef>
                <a:spcPts val="0"/>
              </a:spcBef>
              <a:buNone/>
            </a:pPr>
            <a:r>
              <a:rPr lang="en-US" dirty="0"/>
              <a:t>        } </a:t>
            </a:r>
          </a:p>
          <a:p>
            <a:pPr marL="0" lvl="2" indent="0">
              <a:spcBef>
                <a:spcPts val="0"/>
              </a:spcBef>
              <a:buNone/>
            </a:pPr>
            <a:r>
              <a:rPr lang="en-US" dirty="0"/>
              <a:t>};</a:t>
            </a:r>
          </a:p>
          <a:p>
            <a:pPr marL="0" indent="0">
              <a:buNone/>
            </a:pPr>
            <a:endParaRPr lang="en-US" dirty="0"/>
          </a:p>
        </p:txBody>
      </p:sp>
      <p:cxnSp>
        <p:nvCxnSpPr>
          <p:cNvPr id="23" name="Straight Connector 22">
            <a:extLst>
              <a:ext uri="{FF2B5EF4-FFF2-40B4-BE49-F238E27FC236}">
                <a16:creationId xmlns:a16="http://schemas.microsoft.com/office/drawing/2014/main" id="{1141FD59-37D3-218B-EB37-0D2DF207C49A}"/>
              </a:ext>
            </a:extLst>
          </p:cNvPr>
          <p:cNvCxnSpPr>
            <a:cxnSpLocks/>
          </p:cNvCxnSpPr>
          <p:nvPr/>
        </p:nvCxnSpPr>
        <p:spPr bwMode="auto">
          <a:xfrm>
            <a:off x="48768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8815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(1/5)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419593956"/>
              </p:ext>
            </p:extLst>
          </p:nvPr>
        </p:nvGraphicFramePr>
        <p:xfrm>
          <a:off x="190500" y="856788"/>
          <a:ext cx="8763000" cy="4000962"/>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err="1"/>
                        <a:t>asList</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fixed-size list backed by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426152"/>
                  </a:ext>
                </a:extLst>
              </a:tr>
              <a:tr h="126089">
                <a:tc>
                  <a:txBody>
                    <a:bodyPr/>
                    <a:lstStyle/>
                    <a:p>
                      <a:r>
                        <a:rPr lang="en-US" sz="1800" dirty="0" err="1"/>
                        <a:t>binarySearch</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Searches for the specified element in the array with the help of the Binary Search Algorithm</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160597"/>
                  </a:ext>
                </a:extLst>
              </a:tr>
              <a:tr h="126089">
                <a:tc>
                  <a:txBody>
                    <a:bodyPr/>
                    <a:lstStyle/>
                    <a:p>
                      <a:r>
                        <a:rPr lang="en-US" sz="1800" dirty="0" err="1"/>
                        <a:t>binarySearch</a:t>
                      </a:r>
                      <a:r>
                        <a:rPr lang="en-US" sz="1800" dirty="0"/>
                        <a:t>(array, </a:t>
                      </a:r>
                      <a:r>
                        <a:rPr lang="en-US" sz="1800" dirty="0" err="1"/>
                        <a:t>fromIndex</a:t>
                      </a:r>
                      <a:r>
                        <a:rPr lang="en-US" sz="1800" dirty="0"/>
                        <a:t>, </a:t>
                      </a:r>
                      <a:r>
                        <a:rPr lang="en-US" sz="1800" dirty="0" err="1"/>
                        <a:t>toIndex</a:t>
                      </a:r>
                      <a:r>
                        <a:rPr lang="en-US" sz="1800" dirty="0"/>
                        <a:t>, key,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range of the specified array for the specified object using the Binary Search Algorithm</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5739927"/>
                  </a:ext>
                </a:extLst>
              </a:tr>
              <a:tr h="126089">
                <a:tc>
                  <a:txBody>
                    <a:bodyPr/>
                    <a:lstStyle/>
                    <a:p>
                      <a:r>
                        <a:rPr lang="en-US" sz="1800" dirty="0"/>
                        <a:t>compare(array 1, array 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arrays passed as parameters lexicographically.</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059449"/>
                  </a:ext>
                </a:extLst>
              </a:tr>
              <a:tr h="177671">
                <a:tc>
                  <a:txBody>
                    <a:bodyPr/>
                    <a:lstStyle/>
                    <a:p>
                      <a:r>
                        <a:rPr lang="en-US" sz="1800" dirty="0" err="1"/>
                        <a:t>copyOf</a:t>
                      </a:r>
                      <a:r>
                        <a:rPr lang="en-US" sz="1800" dirty="0"/>
                        <a:t>(</a:t>
                      </a:r>
                      <a:r>
                        <a:rPr lang="en-US" sz="1800" dirty="0" err="1"/>
                        <a:t>originalArray</a:t>
                      </a:r>
                      <a:r>
                        <a:rPr lang="en-US" sz="1800" dirty="0"/>
                        <a:t>, </a:t>
                      </a:r>
                      <a:r>
                        <a:rPr lang="en-US" sz="1800" dirty="0" err="1"/>
                        <a:t>newLength</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Copies the specified array, truncating or padding with the default value (if necessary) so the copy has the specified length.</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093075"/>
                  </a:ext>
                </a:extLst>
              </a:tr>
              <a:tr h="126089">
                <a:tc>
                  <a:txBody>
                    <a:bodyPr/>
                    <a:lstStyle/>
                    <a:p>
                      <a:r>
                        <a:rPr lang="en-US" sz="1800" dirty="0" err="1"/>
                        <a:t>copyOfRange</a:t>
                      </a:r>
                      <a:r>
                        <a:rPr lang="en-US" sz="1800" dirty="0"/>
                        <a:t>(</a:t>
                      </a:r>
                      <a:r>
                        <a:rPr lang="en-US" sz="1800" dirty="0" err="1"/>
                        <a:t>originalArray</a:t>
                      </a:r>
                      <a:r>
                        <a:rPr lang="en-US" sz="1800" dirty="0"/>
                        <a:t>, </a:t>
                      </a:r>
                      <a:r>
                        <a:rPr lang="en-US" sz="1800" dirty="0" err="1"/>
                        <a:t>fromIndex</a:t>
                      </a:r>
                      <a:r>
                        <a:rPr lang="en-US" sz="1800" dirty="0"/>
                        <a:t>, </a:t>
                      </a:r>
                      <a:r>
                        <a:rPr lang="en-US" sz="1800" dirty="0" err="1"/>
                        <a:t>endIndex</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Copies the specified range of the specified array into a new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808880"/>
                  </a:ext>
                </a:extLst>
              </a:tr>
            </a:tbl>
          </a:graphicData>
        </a:graphic>
      </p:graphicFrame>
    </p:spTree>
    <p:extLst>
      <p:ext uri="{BB962C8B-B14F-4D97-AF65-F5344CB8AC3E}">
        <p14:creationId xmlns:p14="http://schemas.microsoft.com/office/powerpoint/2010/main" val="215923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366E-33AB-D5B9-2853-59835345BB1A}"/>
              </a:ext>
            </a:extLst>
          </p:cNvPr>
          <p:cNvSpPr>
            <a:spLocks noGrp="1"/>
          </p:cNvSpPr>
          <p:nvPr>
            <p:ph type="title"/>
          </p:nvPr>
        </p:nvSpPr>
        <p:spPr>
          <a:xfrm>
            <a:off x="2743200" y="285750"/>
            <a:ext cx="5373682" cy="490538"/>
          </a:xfrm>
        </p:spPr>
        <p:txBody>
          <a:bodyPr/>
          <a:lstStyle/>
          <a:p>
            <a:r>
              <a:rPr lang="en-US" dirty="0"/>
              <a:t>Java Strings</a:t>
            </a:r>
          </a:p>
        </p:txBody>
      </p:sp>
      <p:sp>
        <p:nvSpPr>
          <p:cNvPr id="3" name="Content Placeholder 2">
            <a:extLst>
              <a:ext uri="{FF2B5EF4-FFF2-40B4-BE49-F238E27FC236}">
                <a16:creationId xmlns:a16="http://schemas.microsoft.com/office/drawing/2014/main" id="{C8269786-0FB7-09DD-A6F8-97AA8EDD6D9D}"/>
              </a:ext>
            </a:extLst>
          </p:cNvPr>
          <p:cNvSpPr>
            <a:spLocks noGrp="1"/>
          </p:cNvSpPr>
          <p:nvPr>
            <p:ph sz="half" idx="1"/>
          </p:nvPr>
        </p:nvSpPr>
        <p:spPr>
          <a:xfrm>
            <a:off x="31376" y="971550"/>
            <a:ext cx="3886201" cy="3456385"/>
          </a:xfrm>
        </p:spPr>
        <p:txBody>
          <a:bodyPr/>
          <a:lstStyle/>
          <a:p>
            <a:pPr marL="0" indent="0">
              <a:spcBef>
                <a:spcPts val="0"/>
              </a:spcBef>
              <a:buNone/>
            </a:pPr>
            <a:r>
              <a:rPr lang="en-US" b="1" dirty="0"/>
              <a:t>String</a:t>
            </a:r>
          </a:p>
          <a:p>
            <a:pPr>
              <a:spcBef>
                <a:spcPts val="0"/>
              </a:spcBef>
            </a:pPr>
            <a:r>
              <a:rPr lang="en-US" dirty="0"/>
              <a:t>A String type and respectively a string variable contains a collection of characters surrounded by double quotes:</a:t>
            </a:r>
          </a:p>
          <a:p>
            <a:pPr>
              <a:spcBef>
                <a:spcPts val="0"/>
              </a:spcBef>
            </a:pPr>
            <a:r>
              <a:rPr lang="en-US" dirty="0"/>
              <a:t>Strings are used for storing text.</a:t>
            </a:r>
          </a:p>
          <a:p>
            <a:pPr>
              <a:spcBef>
                <a:spcPts val="0"/>
              </a:spcBef>
            </a:pPr>
            <a:r>
              <a:rPr lang="en-US" dirty="0"/>
              <a:t>Example:</a:t>
            </a:r>
          </a:p>
          <a:p>
            <a:pPr lvl="1">
              <a:spcBef>
                <a:spcPts val="0"/>
              </a:spcBef>
            </a:pPr>
            <a:r>
              <a:rPr lang="en-US" dirty="0"/>
              <a:t>Create a variable of type String and assign it a value:</a:t>
            </a:r>
          </a:p>
          <a:p>
            <a:pPr lvl="1">
              <a:spcBef>
                <a:spcPts val="0"/>
              </a:spcBef>
            </a:pPr>
            <a:r>
              <a:rPr lang="en-US" dirty="0"/>
              <a:t>String greeting = "Hello";</a:t>
            </a:r>
          </a:p>
          <a:p>
            <a:endParaRPr lang="en-US" dirty="0"/>
          </a:p>
        </p:txBody>
      </p:sp>
      <p:sp>
        <p:nvSpPr>
          <p:cNvPr id="4" name="Content Placeholder 3">
            <a:extLst>
              <a:ext uri="{FF2B5EF4-FFF2-40B4-BE49-F238E27FC236}">
                <a16:creationId xmlns:a16="http://schemas.microsoft.com/office/drawing/2014/main" id="{FBA35160-C7B2-4AC8-F0BA-BEC334CEA894}"/>
              </a:ext>
            </a:extLst>
          </p:cNvPr>
          <p:cNvSpPr>
            <a:spLocks noGrp="1"/>
          </p:cNvSpPr>
          <p:nvPr>
            <p:ph sz="half" idx="2"/>
          </p:nvPr>
        </p:nvSpPr>
        <p:spPr>
          <a:xfrm>
            <a:off x="4267207" y="971549"/>
            <a:ext cx="4845417" cy="3456385"/>
          </a:xfrm>
        </p:spPr>
        <p:txBody>
          <a:bodyPr/>
          <a:lstStyle/>
          <a:p>
            <a:pPr marL="0" indent="0">
              <a:spcBef>
                <a:spcPts val="0"/>
              </a:spcBef>
              <a:buNone/>
            </a:pPr>
            <a:r>
              <a:rPr lang="en-US" b="1" dirty="0"/>
              <a:t>String Length</a:t>
            </a:r>
          </a:p>
          <a:p>
            <a:pPr>
              <a:spcBef>
                <a:spcPts val="0"/>
              </a:spcBef>
            </a:pPr>
            <a:r>
              <a:rPr lang="en-US" dirty="0"/>
              <a:t>A String in Java is actually an object, which contain methods that can perform certain operations on strings. </a:t>
            </a:r>
          </a:p>
          <a:p>
            <a:pPr>
              <a:spcBef>
                <a:spcPts val="0"/>
              </a:spcBef>
            </a:pPr>
            <a:r>
              <a:rPr lang="en-US" dirty="0"/>
              <a:t>The length of a string can be found with the length() method:</a:t>
            </a:r>
          </a:p>
          <a:p>
            <a:pPr>
              <a:spcBef>
                <a:spcPts val="0"/>
              </a:spcBef>
            </a:pPr>
            <a:r>
              <a:rPr lang="en-US" dirty="0"/>
              <a:t>Example</a:t>
            </a:r>
          </a:p>
          <a:p>
            <a:pPr>
              <a:spcBef>
                <a:spcPts val="0"/>
              </a:spcBef>
            </a:pPr>
            <a:r>
              <a:rPr lang="en-US" dirty="0"/>
              <a:t>String txt = "ABCDEFGHIJKLMNOPQRSTUVWXYZ";</a:t>
            </a:r>
          </a:p>
          <a:p>
            <a:pPr>
              <a:spcBef>
                <a:spcPts val="0"/>
              </a:spcBef>
            </a:pPr>
            <a:r>
              <a:rPr lang="en-US" dirty="0" err="1"/>
              <a:t>System.out.println</a:t>
            </a:r>
            <a:r>
              <a:rPr lang="en-US" dirty="0"/>
              <a:t>("The length of the txt string is: " + </a:t>
            </a:r>
            <a:r>
              <a:rPr lang="en-US" dirty="0" err="1"/>
              <a:t>txt.length</a:t>
            </a:r>
            <a:r>
              <a:rPr lang="en-US" dirty="0"/>
              <a:t>());</a:t>
            </a:r>
          </a:p>
          <a:p>
            <a:endParaRPr lang="en-US" dirty="0"/>
          </a:p>
        </p:txBody>
      </p:sp>
      <p:cxnSp>
        <p:nvCxnSpPr>
          <p:cNvPr id="6" name="Straight Connector 5">
            <a:extLst>
              <a:ext uri="{FF2B5EF4-FFF2-40B4-BE49-F238E27FC236}">
                <a16:creationId xmlns:a16="http://schemas.microsoft.com/office/drawing/2014/main" id="{0BC69D1F-6F39-F035-80E1-417DB50407F6}"/>
              </a:ext>
            </a:extLst>
          </p:cNvPr>
          <p:cNvCxnSpPr>
            <a:cxnSpLocks/>
          </p:cNvCxnSpPr>
          <p:nvPr/>
        </p:nvCxnSpPr>
        <p:spPr bwMode="auto">
          <a:xfrm>
            <a:off x="4143936" y="971550"/>
            <a:ext cx="0" cy="35052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919757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(2/5)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2578351029"/>
              </p:ext>
            </p:extLst>
          </p:nvPr>
        </p:nvGraphicFramePr>
        <p:xfrm>
          <a:off x="304800" y="1123950"/>
          <a:ext cx="8763000" cy="3475248"/>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err="1"/>
                        <a:t>deepEquals</a:t>
                      </a:r>
                      <a:r>
                        <a:rPr lang="en-US" sz="1800" dirty="0"/>
                        <a:t>(Object[] a1, Object[] a2)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true if the two specified arrays are deeply equal to one another.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6501013"/>
                  </a:ext>
                </a:extLst>
              </a:tr>
              <a:tr h="126089">
                <a:tc>
                  <a:txBody>
                    <a:bodyPr/>
                    <a:lstStyle/>
                    <a:p>
                      <a:r>
                        <a:rPr lang="en-US" sz="1800" dirty="0" err="1"/>
                        <a:t>deepHashCode</a:t>
                      </a:r>
                      <a:r>
                        <a:rPr lang="en-US" sz="1800" dirty="0"/>
                        <a:t>(Object[] a)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hash code based on the “deep contents”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868347"/>
                  </a:ext>
                </a:extLst>
              </a:tr>
              <a:tr h="126089">
                <a:tc>
                  <a:txBody>
                    <a:bodyPr/>
                    <a:lstStyle/>
                    <a:p>
                      <a:r>
                        <a:rPr lang="en-US" sz="1800" dirty="0" err="1"/>
                        <a:t>deepToString</a:t>
                      </a:r>
                      <a:r>
                        <a:rPr lang="en-US" sz="1800" dirty="0"/>
                        <a:t>(Object[] a)</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string representation of the “deep contents”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8772273"/>
                  </a:ext>
                </a:extLst>
              </a:tr>
              <a:tr h="74507">
                <a:tc>
                  <a:txBody>
                    <a:bodyPr/>
                    <a:lstStyle/>
                    <a:p>
                      <a:r>
                        <a:rPr lang="en-US" sz="1800" dirty="0"/>
                        <a:t>equals(array1, array2)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Checks if both the arrays are equal or not.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320483"/>
                  </a:ext>
                </a:extLst>
              </a:tr>
              <a:tr h="74507">
                <a:tc>
                  <a:txBody>
                    <a:bodyPr/>
                    <a:lstStyle/>
                    <a:p>
                      <a:r>
                        <a:rPr lang="en-US" sz="1800" dirty="0"/>
                        <a:t>fill(</a:t>
                      </a:r>
                      <a:r>
                        <a:rPr lang="en-US" sz="1800" dirty="0" err="1"/>
                        <a:t>originalArray</a:t>
                      </a:r>
                      <a:r>
                        <a:rPr lang="en-US" sz="1800" dirty="0"/>
                        <a:t>, </a:t>
                      </a:r>
                      <a:r>
                        <a:rPr lang="en-US" sz="1800" dirty="0" err="1"/>
                        <a:t>fillValue</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Assigns this fill value to each index of this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16462"/>
                  </a:ext>
                </a:extLst>
              </a:tr>
              <a:tr h="74507">
                <a:tc>
                  <a:txBody>
                    <a:bodyPr/>
                    <a:lstStyle/>
                    <a:p>
                      <a:r>
                        <a:rPr lang="en-US" sz="1800"/>
                        <a:t>hashCode(originalArray)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an integer </a:t>
                      </a:r>
                      <a:r>
                        <a:rPr lang="en-US" sz="1800" dirty="0" err="1"/>
                        <a:t>hashCode</a:t>
                      </a:r>
                      <a:r>
                        <a:rPr lang="en-US" sz="1800" dirty="0"/>
                        <a:t> of this array instance.</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320285"/>
                  </a:ext>
                </a:extLst>
              </a:tr>
              <a:tr h="126089">
                <a:tc>
                  <a:txBody>
                    <a:bodyPr/>
                    <a:lstStyle/>
                    <a:p>
                      <a:r>
                        <a:rPr lang="en-US" sz="1800"/>
                        <a:t>mismatch(array1, array2)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Finds and returns the index of the first unmatched element between the two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9820"/>
                  </a:ext>
                </a:extLst>
              </a:tr>
            </a:tbl>
          </a:graphicData>
        </a:graphic>
      </p:graphicFrame>
    </p:spTree>
    <p:extLst>
      <p:ext uri="{BB962C8B-B14F-4D97-AF65-F5344CB8AC3E}">
        <p14:creationId xmlns:p14="http://schemas.microsoft.com/office/powerpoint/2010/main" val="28715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(3/5)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3381121968"/>
              </p:ext>
            </p:extLst>
          </p:nvPr>
        </p:nvGraphicFramePr>
        <p:xfrm>
          <a:off x="228600" y="971550"/>
          <a:ext cx="8763000" cy="3452322"/>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a:t>parallelPrefix(originalArray, fromIndex, endIndex, functionalOperator)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Performs </a:t>
                      </a:r>
                      <a:r>
                        <a:rPr lang="en-US" sz="1800" dirty="0" err="1"/>
                        <a:t>parallelPrefix</a:t>
                      </a:r>
                      <a:r>
                        <a:rPr lang="en-US" sz="1800" dirty="0"/>
                        <a:t> for the given range of the array with the specified functional 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376954"/>
                  </a:ext>
                </a:extLst>
              </a:tr>
              <a:tr h="126089">
                <a:tc>
                  <a:txBody>
                    <a:bodyPr/>
                    <a:lstStyle/>
                    <a:p>
                      <a:r>
                        <a:rPr lang="en-US" sz="1800"/>
                        <a:t>parallelPrefix(originalArray, 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Performs parallelPrefix for complete array with the specified functional operator.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7498539"/>
                  </a:ext>
                </a:extLst>
              </a:tr>
              <a:tr h="126089">
                <a:tc>
                  <a:txBody>
                    <a:bodyPr/>
                    <a:lstStyle/>
                    <a:p>
                      <a:r>
                        <a:rPr lang="en-US" sz="1800" dirty="0" err="1"/>
                        <a:t>parallelSetAll</a:t>
                      </a:r>
                      <a:r>
                        <a:rPr lang="en-US" sz="1800" dirty="0"/>
                        <a:t>(</a:t>
                      </a:r>
                      <a:r>
                        <a:rPr lang="en-US" sz="1800" dirty="0" err="1"/>
                        <a:t>originalArray</a:t>
                      </a:r>
                      <a:r>
                        <a:rPr lang="en-US" sz="1800" dirty="0"/>
                        <a:t>, </a:t>
                      </a:r>
                      <a:r>
                        <a:rPr lang="en-US" sz="1800" dirty="0" err="1"/>
                        <a:t>functionalGenerator</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Sets all the elements of this array in parallel, using the provided generator function.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925341"/>
                  </a:ext>
                </a:extLst>
              </a:tr>
              <a:tr h="74507">
                <a:tc>
                  <a:txBody>
                    <a:bodyPr/>
                    <a:lstStyle/>
                    <a:p>
                      <a:r>
                        <a:rPr lang="en-US" sz="1800" dirty="0" err="1"/>
                        <a:t>parallelSort</a:t>
                      </a:r>
                      <a:r>
                        <a:rPr lang="en-US" sz="1800" dirty="0"/>
                        <a:t>(</a:t>
                      </a:r>
                      <a:r>
                        <a:rPr lang="en-US" sz="1800" dirty="0" err="1"/>
                        <a:t>originalArray</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Sorts the specified array using parallel sort.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2922358"/>
                  </a:ext>
                </a:extLst>
              </a:tr>
              <a:tr h="247613">
                <a:tc>
                  <a:txBody>
                    <a:bodyPr/>
                    <a:lstStyle/>
                    <a:p>
                      <a:r>
                        <a:rPr lang="en-US" sz="1800"/>
                        <a:t>setAll(originalArray, functionalGenerator)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Sets all the elements of the specified array using the generator function provided.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753790"/>
                  </a:ext>
                </a:extLst>
              </a:tr>
              <a:tr h="74507">
                <a:tc>
                  <a:txBody>
                    <a:bodyPr/>
                    <a:lstStyle/>
                    <a:p>
                      <a:r>
                        <a:rPr lang="en-US" sz="1800" dirty="0"/>
                        <a:t>sort(</a:t>
                      </a:r>
                      <a:r>
                        <a:rPr lang="en-US" sz="1800" dirty="0" err="1"/>
                        <a:t>originalArray</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complete array in ascending order.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195215"/>
                  </a:ext>
                </a:extLst>
              </a:tr>
            </a:tbl>
          </a:graphicData>
        </a:graphic>
      </p:graphicFrame>
    </p:spTree>
    <p:extLst>
      <p:ext uri="{BB962C8B-B14F-4D97-AF65-F5344CB8AC3E}">
        <p14:creationId xmlns:p14="http://schemas.microsoft.com/office/powerpoint/2010/main" val="351023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(4/5)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719737540"/>
              </p:ext>
            </p:extLst>
          </p:nvPr>
        </p:nvGraphicFramePr>
        <p:xfrm>
          <a:off x="228600" y="971550"/>
          <a:ext cx="8763000" cy="3703716"/>
        </p:xfrm>
        <a:graphic>
          <a:graphicData uri="http://schemas.openxmlformats.org/drawingml/2006/table">
            <a:tbl>
              <a:tblPr/>
              <a:tblGrid>
                <a:gridCol w="3657600">
                  <a:extLst>
                    <a:ext uri="{9D8B030D-6E8A-4147-A177-3AD203B41FA5}">
                      <a16:colId xmlns:a16="http://schemas.microsoft.com/office/drawing/2014/main" val="2929648944"/>
                    </a:ext>
                  </a:extLst>
                </a:gridCol>
                <a:gridCol w="51054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a:t>sort(</a:t>
                      </a:r>
                      <a:r>
                        <a:rPr lang="en-US" sz="1800" dirty="0" err="1"/>
                        <a:t>originalArray</a:t>
                      </a:r>
                      <a:r>
                        <a:rPr lang="en-US" sz="1800" dirty="0"/>
                        <a:t>, </a:t>
                      </a:r>
                      <a:r>
                        <a:rPr lang="en-US" sz="1800" dirty="0" err="1"/>
                        <a:t>fromIndex</a:t>
                      </a:r>
                      <a:r>
                        <a:rPr lang="en-US" sz="1800" dirty="0"/>
                        <a:t>, </a:t>
                      </a:r>
                      <a:r>
                        <a:rPr lang="en-US" sz="1800" dirty="0" err="1"/>
                        <a:t>endIndex</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range of array in ascending order.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064794"/>
                  </a:ext>
                </a:extLst>
              </a:tr>
              <a:tr h="177671">
                <a:tc>
                  <a:txBody>
                    <a:bodyPr/>
                    <a:lstStyle/>
                    <a:p>
                      <a:r>
                        <a:rPr lang="fr-FR" sz="1800" dirty="0"/>
                        <a:t>sort(T[] a, </a:t>
                      </a:r>
                      <a:r>
                        <a:rPr lang="fr-FR" sz="1800" dirty="0" err="1"/>
                        <a:t>int</a:t>
                      </a:r>
                      <a:r>
                        <a:rPr lang="fr-FR" sz="1800" dirty="0"/>
                        <a:t> </a:t>
                      </a:r>
                      <a:r>
                        <a:rPr lang="fr-FR" sz="1800" dirty="0" err="1"/>
                        <a:t>fromIndex</a:t>
                      </a:r>
                      <a:r>
                        <a:rPr lang="fr-FR" sz="1800" dirty="0"/>
                        <a:t>, </a:t>
                      </a:r>
                      <a:r>
                        <a:rPr lang="fr-FR" sz="1800" dirty="0" err="1"/>
                        <a:t>int</a:t>
                      </a:r>
                      <a:r>
                        <a:rPr lang="fr-FR" sz="1800" dirty="0"/>
                        <a:t> </a:t>
                      </a:r>
                      <a:r>
                        <a:rPr lang="fr-FR" sz="1800" dirty="0" err="1"/>
                        <a:t>toIndex</a:t>
                      </a:r>
                      <a:r>
                        <a:rPr lang="fr-FR" sz="1800" dirty="0"/>
                        <a:t>, </a:t>
                      </a:r>
                      <a:r>
                        <a:rPr lang="fr-FR" sz="1800" dirty="0" err="1"/>
                        <a:t>Comparator</a:t>
                      </a:r>
                      <a:r>
                        <a:rPr lang="fr-FR" sz="1800" dirty="0"/>
                        <a:t>&lt; super T&gt; c)</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range of the specified array of objects according to the order induced by the specified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548661"/>
                  </a:ext>
                </a:extLst>
              </a:tr>
              <a:tr h="126089">
                <a:tc>
                  <a:txBody>
                    <a:bodyPr/>
                    <a:lstStyle/>
                    <a:p>
                      <a:r>
                        <a:rPr lang="fr-FR" sz="1800" dirty="0"/>
                        <a:t>sort(T[] a, </a:t>
                      </a:r>
                      <a:r>
                        <a:rPr lang="fr-FR" sz="1800" dirty="0" err="1"/>
                        <a:t>Comparator</a:t>
                      </a:r>
                      <a:r>
                        <a:rPr lang="fr-FR" sz="1800" dirty="0"/>
                        <a:t>&lt; super T&gt; c)</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array of objects according to the order induced by the specified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440859"/>
                  </a:ext>
                </a:extLst>
              </a:tr>
              <a:tr h="126089">
                <a:tc>
                  <a:txBody>
                    <a:bodyPr/>
                    <a:lstStyle/>
                    <a:p>
                      <a:r>
                        <a:rPr lang="en-US" sz="1800"/>
                        <a:t>spliterator(originalArray)</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a:t>
                      </a:r>
                      <a:r>
                        <a:rPr lang="en-US" sz="1800" dirty="0" err="1"/>
                        <a:t>Spliterator</a:t>
                      </a:r>
                      <a:r>
                        <a:rPr lang="en-US" sz="1800" dirty="0"/>
                        <a:t> covering all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427244"/>
                  </a:ext>
                </a:extLst>
              </a:tr>
              <a:tr h="126089">
                <a:tc>
                  <a:txBody>
                    <a:bodyPr/>
                    <a:lstStyle/>
                    <a:p>
                      <a:r>
                        <a:rPr lang="en-US" sz="1800"/>
                        <a:t>spliterator(originalArray, fromIndex, endIndex)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a:t>
                      </a:r>
                      <a:r>
                        <a:rPr lang="en-US" sz="1800" dirty="0" err="1"/>
                        <a:t>Spliterator</a:t>
                      </a:r>
                      <a:r>
                        <a:rPr lang="en-US" sz="1800" dirty="0"/>
                        <a:t> of the type of the array covering the specified range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009697"/>
                  </a:ext>
                </a:extLst>
              </a:tr>
            </a:tbl>
          </a:graphicData>
        </a:graphic>
      </p:graphicFrame>
    </p:spTree>
    <p:extLst>
      <p:ext uri="{BB962C8B-B14F-4D97-AF65-F5344CB8AC3E}">
        <p14:creationId xmlns:p14="http://schemas.microsoft.com/office/powerpoint/2010/main" val="4059495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(5/5)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3237888526"/>
              </p:ext>
            </p:extLst>
          </p:nvPr>
        </p:nvGraphicFramePr>
        <p:xfrm>
          <a:off x="228600" y="971550"/>
          <a:ext cx="8763000" cy="2537658"/>
        </p:xfrm>
        <a:graphic>
          <a:graphicData uri="http://schemas.openxmlformats.org/drawingml/2006/table">
            <a:tbl>
              <a:tblPr/>
              <a:tblGrid>
                <a:gridCol w="2514600">
                  <a:extLst>
                    <a:ext uri="{9D8B030D-6E8A-4147-A177-3AD203B41FA5}">
                      <a16:colId xmlns:a16="http://schemas.microsoft.com/office/drawing/2014/main" val="2929648944"/>
                    </a:ext>
                  </a:extLst>
                </a:gridCol>
                <a:gridCol w="62484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a:t>stream(</a:t>
                      </a:r>
                      <a:r>
                        <a:rPr lang="en-US" sz="1800" dirty="0" err="1"/>
                        <a:t>originalArray</a:t>
                      </a:r>
                      <a:r>
                        <a:rPr lang="en-US" sz="1800" dirty="0"/>
                        <a:t>) </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sequential stream with the specified array as its source.</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927086"/>
                  </a:ext>
                </a:extLst>
              </a:tr>
              <a:tr h="383999">
                <a:tc>
                  <a:txBody>
                    <a:bodyPr/>
                    <a:lstStyle/>
                    <a:p>
                      <a:r>
                        <a:rPr lang="en-US" sz="1800" dirty="0" err="1"/>
                        <a:t>toString</a:t>
                      </a:r>
                      <a:r>
                        <a:rPr lang="en-US" sz="1800" dirty="0"/>
                        <a:t>(</a:t>
                      </a:r>
                      <a:r>
                        <a:rPr lang="en-US" sz="1800" dirty="0" err="1"/>
                        <a:t>originalArray</a:t>
                      </a:r>
                      <a:r>
                        <a:rPr lang="en-US" sz="1800" dirty="0"/>
                        <a:t>) </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It returns a string representation of the contents of this array. The string representation consists of a list of the array’s elements, enclosed in square brackets (“[]”). Adjacent elements are separated by the characters a comma followed by a space. Elements are converted to strings as by </a:t>
                      </a:r>
                      <a:r>
                        <a:rPr lang="en-US" sz="1800" dirty="0" err="1"/>
                        <a:t>String.valueOf</a:t>
                      </a:r>
                      <a:r>
                        <a:rPr lang="en-US" sz="1800" dirty="0"/>
                        <a:t>() function.</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638290"/>
                  </a:ext>
                </a:extLst>
              </a:tr>
            </a:tbl>
          </a:graphicData>
        </a:graphic>
      </p:graphicFrame>
    </p:spTree>
    <p:extLst>
      <p:ext uri="{BB962C8B-B14F-4D97-AF65-F5344CB8AC3E}">
        <p14:creationId xmlns:p14="http://schemas.microsoft.com/office/powerpoint/2010/main" val="3252824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843081" y="1832516"/>
            <a:ext cx="4010826" cy="646331"/>
          </a:xfrm>
          <a:prstGeom prst="rect">
            <a:avLst/>
          </a:prstGeom>
          <a:noFill/>
        </p:spPr>
        <p:txBody>
          <a:bodyPr wrap="square" rtlCol="0">
            <a:spAutoFit/>
          </a:bodyPr>
          <a:lstStyle/>
          <a:p>
            <a:r>
              <a:rPr lang="en-US" sz="3600" dirty="0" err="1">
                <a:solidFill>
                  <a:srgbClr val="333399"/>
                </a:solidFill>
              </a:rPr>
              <a:t>ArrayList</a:t>
            </a:r>
            <a:endParaRPr lang="en-US" sz="3600" dirty="0">
              <a:solidFill>
                <a:srgbClr val="333399"/>
              </a:solidFill>
            </a:endParaRPr>
          </a:p>
        </p:txBody>
      </p:sp>
    </p:spTree>
    <p:extLst>
      <p:ext uri="{BB962C8B-B14F-4D97-AF65-F5344CB8AC3E}">
        <p14:creationId xmlns:p14="http://schemas.microsoft.com/office/powerpoint/2010/main" val="2413765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2590800" y="285750"/>
            <a:ext cx="5526082" cy="490538"/>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533400" y="1276350"/>
            <a:ext cx="8153398" cy="3278356"/>
          </a:xfrm>
        </p:spPr>
        <p:txBody>
          <a:bodyPr/>
          <a:lstStyle/>
          <a:p>
            <a:r>
              <a:rPr lang="en-US" dirty="0"/>
              <a:t>In Java, an </a:t>
            </a:r>
            <a:r>
              <a:rPr lang="en-US" dirty="0" err="1"/>
              <a:t>ArrayList</a:t>
            </a:r>
            <a:r>
              <a:rPr lang="en-US" dirty="0"/>
              <a:t> is used to represent a dynamic list. </a:t>
            </a:r>
          </a:p>
          <a:p>
            <a:r>
              <a:rPr lang="en-US" dirty="0"/>
              <a:t>While Java arrays are fixed in size (the size cannot be modified), an </a:t>
            </a:r>
            <a:r>
              <a:rPr lang="en-US" dirty="0" err="1"/>
              <a:t>ArrayList</a:t>
            </a:r>
            <a:r>
              <a:rPr lang="en-US" dirty="0"/>
              <a:t> allows flexibility by being able to both add and remove elements.</a:t>
            </a:r>
          </a:p>
          <a:p>
            <a:r>
              <a:rPr lang="en-US" dirty="0"/>
              <a:t>The </a:t>
            </a:r>
            <a:r>
              <a:rPr lang="en-US" dirty="0" err="1"/>
              <a:t>ArrayList</a:t>
            </a:r>
            <a:r>
              <a:rPr lang="en-US" dirty="0"/>
              <a:t> class is a resizable array, which can be found in the </a:t>
            </a:r>
            <a:r>
              <a:rPr lang="en-US" dirty="0" err="1"/>
              <a:t>java.util</a:t>
            </a:r>
            <a:r>
              <a:rPr lang="en-US" dirty="0"/>
              <a:t> package.</a:t>
            </a:r>
          </a:p>
          <a:p>
            <a:r>
              <a:rPr lang="en-US" dirty="0"/>
              <a:t>Elements can be added and removed from an </a:t>
            </a:r>
            <a:r>
              <a:rPr lang="en-US" dirty="0" err="1"/>
              <a:t>ArrayList</a:t>
            </a:r>
            <a:r>
              <a:rPr lang="en-US" dirty="0"/>
              <a:t> whenever you want. </a:t>
            </a:r>
          </a:p>
          <a:p>
            <a:endParaRPr lang="en-US" dirty="0"/>
          </a:p>
        </p:txBody>
      </p:sp>
    </p:spTree>
    <p:extLst>
      <p:ext uri="{BB962C8B-B14F-4D97-AF65-F5344CB8AC3E}">
        <p14:creationId xmlns:p14="http://schemas.microsoft.com/office/powerpoint/2010/main" val="285481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dirty="0"/>
              <a:t>Create an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838200" y="1276350"/>
            <a:ext cx="7848598" cy="3278356"/>
          </a:xfrm>
        </p:spPr>
        <p:txBody>
          <a:bodyPr/>
          <a:lstStyle/>
          <a:p>
            <a:pPr marL="0" indent="0">
              <a:buNone/>
            </a:pPr>
            <a:r>
              <a:rPr lang="en-US" dirty="0"/>
              <a:t>// Create an </a:t>
            </a:r>
            <a:r>
              <a:rPr lang="en-US" dirty="0" err="1"/>
              <a:t>ArrayList</a:t>
            </a:r>
            <a:r>
              <a:rPr lang="en-US" dirty="0"/>
              <a:t> object called cars that will store strings.</a:t>
            </a:r>
          </a:p>
          <a:p>
            <a:pPr marL="0" indent="0">
              <a:buNone/>
            </a:pPr>
            <a:r>
              <a:rPr lang="en-US" dirty="0"/>
              <a:t>import </a:t>
            </a:r>
            <a:r>
              <a:rPr lang="en-US" dirty="0" err="1"/>
              <a:t>java.util.ArrayList</a:t>
            </a:r>
            <a:r>
              <a:rPr lang="en-US" dirty="0"/>
              <a:t>; // import the </a:t>
            </a:r>
            <a:r>
              <a:rPr lang="en-US" dirty="0" err="1"/>
              <a:t>ArrayList</a:t>
            </a:r>
            <a:r>
              <a:rPr lang="en-US" dirty="0"/>
              <a:t> class</a:t>
            </a:r>
          </a:p>
          <a:p>
            <a:pPr marL="0" indent="0">
              <a:buNone/>
            </a:pPr>
            <a:endParaRPr lang="en-US" dirty="0"/>
          </a:p>
          <a:p>
            <a:pPr marL="0" indent="0">
              <a:buNone/>
            </a:pPr>
            <a:r>
              <a:rPr lang="en-US" dirty="0"/>
              <a:t>// Create an empty </a:t>
            </a:r>
            <a:r>
              <a:rPr lang="en-US" dirty="0" err="1"/>
              <a:t>ArrayList</a:t>
            </a:r>
            <a:r>
              <a:rPr lang="en-US" dirty="0"/>
              <a:t> object</a:t>
            </a:r>
          </a:p>
          <a:p>
            <a:pPr marL="0" indent="0">
              <a:buNone/>
            </a:pPr>
            <a:r>
              <a:rPr lang="en-US" dirty="0"/>
              <a:t>// </a:t>
            </a:r>
            <a:r>
              <a:rPr lang="en-US" dirty="0" err="1"/>
              <a:t>ArrayList</a:t>
            </a:r>
            <a:r>
              <a:rPr lang="en-US" dirty="0"/>
              <a:t> of strings</a:t>
            </a:r>
          </a:p>
          <a:p>
            <a:pPr marL="0" indent="0">
              <a:buNone/>
            </a:pPr>
            <a:r>
              <a:rPr lang="en-US" dirty="0" err="1"/>
              <a:t>ArrayList</a:t>
            </a:r>
            <a:r>
              <a:rPr lang="en-US" dirty="0"/>
              <a:t>&lt;String&gt; cars = new </a:t>
            </a:r>
            <a:r>
              <a:rPr lang="en-US" dirty="0" err="1"/>
              <a:t>ArrayList</a:t>
            </a:r>
            <a:r>
              <a:rPr lang="en-US" dirty="0"/>
              <a:t>&lt;String&gt;(); </a:t>
            </a:r>
          </a:p>
          <a:p>
            <a:pPr marL="0" indent="0">
              <a:buNone/>
            </a:pPr>
            <a:endParaRPr lang="en-US" dirty="0"/>
          </a:p>
          <a:p>
            <a:pPr marL="0" indent="0">
              <a:buNone/>
            </a:pPr>
            <a:r>
              <a:rPr lang="en-US" dirty="0"/>
              <a:t>// </a:t>
            </a:r>
            <a:r>
              <a:rPr lang="en-US" dirty="0" err="1"/>
              <a:t>ArrayList</a:t>
            </a:r>
            <a:r>
              <a:rPr lang="en-US" dirty="0"/>
              <a:t> of integer numbers</a:t>
            </a:r>
          </a:p>
          <a:p>
            <a:pPr marL="0" indent="0">
              <a:buNone/>
            </a:pPr>
            <a:r>
              <a:rPr lang="en-US" dirty="0" err="1"/>
              <a:t>ArrayList</a:t>
            </a:r>
            <a:r>
              <a:rPr lang="en-US" dirty="0"/>
              <a:t>&lt;int&gt; series = new </a:t>
            </a:r>
            <a:r>
              <a:rPr lang="en-US" dirty="0" err="1"/>
              <a:t>ArrayList</a:t>
            </a:r>
            <a:r>
              <a:rPr lang="en-US" dirty="0"/>
              <a:t>&lt;int&gt;(); </a:t>
            </a:r>
          </a:p>
          <a:p>
            <a:pPr marL="0" indent="0">
              <a:buNone/>
            </a:pPr>
            <a:endParaRPr lang="en-US" dirty="0"/>
          </a:p>
        </p:txBody>
      </p:sp>
      <p:sp>
        <p:nvSpPr>
          <p:cNvPr id="5" name="Content Placeholder 4">
            <a:extLst>
              <a:ext uri="{FF2B5EF4-FFF2-40B4-BE49-F238E27FC236}">
                <a16:creationId xmlns:a16="http://schemas.microsoft.com/office/drawing/2014/main" id="{03A1AB58-C887-DCD8-AC52-6944B92A4A9A}"/>
              </a:ext>
            </a:extLst>
          </p:cNvPr>
          <p:cNvSpPr>
            <a:spLocks noGrp="1"/>
          </p:cNvSpPr>
          <p:nvPr>
            <p:ph sz="half" idx="4294967295"/>
          </p:nvPr>
        </p:nvSpPr>
        <p:spPr>
          <a:xfrm>
            <a:off x="581025" y="3867150"/>
            <a:ext cx="8562975" cy="931863"/>
          </a:xfrm>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760825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dirty="0"/>
              <a:t>Add Elements to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457200" y="776288"/>
            <a:ext cx="9458565" cy="490538"/>
          </a:xfrm>
        </p:spPr>
        <p:txBody>
          <a:bodyPr/>
          <a:lstStyle/>
          <a:p>
            <a:r>
              <a:rPr lang="en-US" sz="1900" dirty="0"/>
              <a:t>The </a:t>
            </a:r>
            <a:r>
              <a:rPr lang="en-US" sz="1900" dirty="0" err="1"/>
              <a:t>ArrayList</a:t>
            </a:r>
            <a:r>
              <a:rPr lang="en-US" sz="1900" dirty="0"/>
              <a:t> class has many useful methods. For example, to add elements to the </a:t>
            </a:r>
            <a:r>
              <a:rPr lang="en-US" sz="1900" dirty="0" err="1"/>
              <a:t>ArrayList</a:t>
            </a:r>
            <a:r>
              <a:rPr lang="en-US" sz="1900" dirty="0"/>
              <a:t>, use the add() method:</a:t>
            </a:r>
          </a:p>
          <a:p>
            <a:r>
              <a:rPr lang="en-US" sz="1900" dirty="0"/>
              <a:t>Example:</a:t>
            </a:r>
          </a:p>
          <a:p>
            <a:endParaRPr lang="en-US" sz="1900" dirty="0"/>
          </a:p>
          <a:p>
            <a:endParaRPr lang="en-US" sz="1900"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1657350"/>
            <a:ext cx="7010399" cy="3303985"/>
          </a:xfrm>
        </p:spPr>
        <p:txBody>
          <a:bodyPr/>
          <a:lstStyle/>
          <a:p>
            <a:pPr marL="0" indent="0">
              <a:buNone/>
            </a:pPr>
            <a:r>
              <a:rPr lang="en-US" sz="1900" dirty="0"/>
              <a:t>import </a:t>
            </a:r>
            <a:r>
              <a:rPr lang="en-US" sz="1900" dirty="0" err="1"/>
              <a:t>java.util.ArrayList</a:t>
            </a:r>
            <a:r>
              <a:rPr lang="en-US" sz="1900" dirty="0"/>
              <a:t>;</a:t>
            </a:r>
          </a:p>
          <a:p>
            <a:pPr marL="0" indent="0">
              <a:buNone/>
            </a:pPr>
            <a:r>
              <a:rPr lang="en-US" sz="1900" dirty="0"/>
              <a:t>public class Main {</a:t>
            </a:r>
          </a:p>
          <a:p>
            <a:pPr marL="0" indent="0">
              <a:buNone/>
            </a:pPr>
            <a:r>
              <a:rPr lang="en-US" sz="1900" dirty="0"/>
              <a:t>   public static void main(String[] </a:t>
            </a:r>
            <a:r>
              <a:rPr lang="en-US" sz="1900" dirty="0" err="1"/>
              <a:t>args</a:t>
            </a:r>
            <a:r>
              <a:rPr lang="en-US" sz="1900" dirty="0"/>
              <a:t>) {</a:t>
            </a:r>
          </a:p>
          <a:p>
            <a:pPr marL="0" indent="0">
              <a:buNone/>
            </a:pPr>
            <a:r>
              <a:rPr lang="en-US" sz="1900" dirty="0"/>
              <a:t>      </a:t>
            </a:r>
            <a:r>
              <a:rPr lang="en-US" sz="1900" dirty="0" err="1"/>
              <a:t>ArrayList</a:t>
            </a:r>
            <a:r>
              <a:rPr lang="en-US" sz="1900" dirty="0"/>
              <a:t>&lt;String&gt; cars = new </a:t>
            </a:r>
            <a:r>
              <a:rPr lang="en-US" sz="1900" dirty="0" err="1"/>
              <a:t>ArrayList</a:t>
            </a:r>
            <a:r>
              <a:rPr lang="en-US" sz="1900" dirty="0"/>
              <a:t>&lt;String&gt;();</a:t>
            </a:r>
          </a:p>
          <a:p>
            <a:pPr marL="0" indent="0">
              <a:buNone/>
            </a:pPr>
            <a:r>
              <a:rPr lang="en-US" sz="1900" dirty="0"/>
              <a:t>      </a:t>
            </a:r>
            <a:r>
              <a:rPr lang="en-US" sz="1900" dirty="0" err="1"/>
              <a:t>cars.add</a:t>
            </a:r>
            <a:r>
              <a:rPr lang="en-US" sz="1900" dirty="0"/>
              <a:t>("Volvo");</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("Ford");</a:t>
            </a:r>
          </a:p>
          <a:p>
            <a:pPr marL="0" indent="0">
              <a:buNone/>
            </a:pPr>
            <a:r>
              <a:rPr lang="en-US" sz="1900" dirty="0"/>
              <a:t>      </a:t>
            </a:r>
            <a:r>
              <a:rPr lang="en-US" sz="1900" dirty="0" err="1"/>
              <a:t>cars.add</a:t>
            </a:r>
            <a:r>
              <a:rPr lang="en-US" sz="1900" dirty="0"/>
              <a:t>("Mazda");</a:t>
            </a:r>
          </a:p>
          <a:p>
            <a:pPr marL="0" indent="0">
              <a:buNone/>
            </a:pPr>
            <a:r>
              <a:rPr lang="en-US" sz="1900" dirty="0"/>
              <a:t>      </a:t>
            </a:r>
            <a:r>
              <a:rPr lang="en-US" sz="1900" dirty="0" err="1"/>
              <a:t>System.out.println</a:t>
            </a:r>
            <a:r>
              <a:rPr lang="en-US" sz="1900" dirty="0"/>
              <a:t>(cars);</a:t>
            </a:r>
          </a:p>
          <a:p>
            <a:pPr marL="0" indent="0">
              <a:buNone/>
            </a:pPr>
            <a:r>
              <a:rPr lang="en-US" sz="1900" dirty="0"/>
              <a:t>   }</a:t>
            </a:r>
          </a:p>
          <a:p>
            <a:pPr marL="0" indent="0">
              <a:buNone/>
            </a:pPr>
            <a:r>
              <a:rPr lang="en-US" sz="1900" dirty="0"/>
              <a:t>}</a:t>
            </a:r>
          </a:p>
          <a:p>
            <a:endParaRPr lang="en-US" b="1" dirty="0"/>
          </a:p>
        </p:txBody>
      </p:sp>
    </p:spTree>
    <p:extLst>
      <p:ext uri="{BB962C8B-B14F-4D97-AF65-F5344CB8AC3E}">
        <p14:creationId xmlns:p14="http://schemas.microsoft.com/office/powerpoint/2010/main" val="277410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sz="3200" dirty="0">
                <a:latin typeface="+mn-lt"/>
              </a:rPr>
              <a:t>Access an Element in </a:t>
            </a:r>
            <a:r>
              <a:rPr lang="en-US" sz="3200" dirty="0" err="1">
                <a:latin typeface="+mn-lt"/>
              </a:rPr>
              <a:t>ArrayList</a:t>
            </a:r>
            <a:endParaRPr lang="en-US" sz="3200" dirty="0">
              <a:latin typeface="+mn-lt"/>
            </a:endParaRP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742159" y="771054"/>
            <a:ext cx="7944641" cy="1038696"/>
          </a:xfrm>
        </p:spPr>
        <p:txBody>
          <a:bodyPr/>
          <a:lstStyle/>
          <a:p>
            <a:r>
              <a:rPr lang="en-US" dirty="0"/>
              <a:t>To access an element in the </a:t>
            </a:r>
            <a:r>
              <a:rPr lang="en-US" dirty="0" err="1"/>
              <a:t>ArrayList</a:t>
            </a:r>
            <a:r>
              <a:rPr lang="en-US" dirty="0"/>
              <a:t>, use the get() method and refer to the index number.</a:t>
            </a:r>
          </a:p>
          <a:p>
            <a:r>
              <a:rPr lang="en-US" dirty="0"/>
              <a:t>Example:</a:t>
            </a:r>
          </a:p>
          <a:p>
            <a:endParaRPr lang="en-US" dirty="0"/>
          </a:p>
          <a:p>
            <a:endParaRPr lang="en-US" dirty="0"/>
          </a:p>
          <a:p>
            <a:endParaRPr lang="en-US" dirty="0"/>
          </a:p>
          <a:p>
            <a:endParaRPr lang="en-US" dirty="0"/>
          </a:p>
          <a:p>
            <a:endParaRPr lang="en-US" dirty="0"/>
          </a:p>
          <a:p>
            <a:r>
              <a:rPr lang="en-US" dirty="0"/>
              <a:t>You can write a similar code as </a:t>
            </a:r>
          </a:p>
          <a:p>
            <a:endParaRPr lang="en-US" dirty="0"/>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742159" y="2000250"/>
            <a:ext cx="7659682" cy="1143000"/>
          </a:xfrm>
        </p:spPr>
        <p:txBody>
          <a:bodyPr/>
          <a:lstStyle/>
          <a:p>
            <a:pPr marL="0" indent="0">
              <a:buNone/>
            </a:pPr>
            <a:r>
              <a:rPr lang="en-US" dirty="0"/>
              <a:t>String str;</a:t>
            </a:r>
          </a:p>
          <a:p>
            <a:pPr marL="0" indent="0">
              <a:buNone/>
            </a:pPr>
            <a:r>
              <a:rPr lang="en-US" dirty="0"/>
              <a:t>str = </a:t>
            </a:r>
            <a:r>
              <a:rPr lang="en-US" dirty="0" err="1"/>
              <a:t>cars.get</a:t>
            </a:r>
            <a:r>
              <a:rPr lang="en-US" dirty="0"/>
              <a:t>(2);			// str = “Ford”</a:t>
            </a:r>
          </a:p>
          <a:p>
            <a:pPr marL="0" indent="0">
              <a:buNone/>
            </a:pPr>
            <a:r>
              <a:rPr lang="en-US" dirty="0" err="1"/>
              <a:t>System.out.println</a:t>
            </a:r>
            <a:r>
              <a:rPr lang="en-US" dirty="0"/>
              <a:t>(“car is “ + str);	// Output: “car is Ford”</a:t>
            </a:r>
          </a:p>
          <a:p>
            <a:endParaRPr lang="en-US" b="1" dirty="0"/>
          </a:p>
        </p:txBody>
      </p:sp>
      <p:sp>
        <p:nvSpPr>
          <p:cNvPr id="5" name="Content Placeholder 3">
            <a:extLst>
              <a:ext uri="{FF2B5EF4-FFF2-40B4-BE49-F238E27FC236}">
                <a16:creationId xmlns:a16="http://schemas.microsoft.com/office/drawing/2014/main" id="{1BA0A4EB-DE15-8FCA-EC17-C4363D75B824}"/>
              </a:ext>
            </a:extLst>
          </p:cNvPr>
          <p:cNvSpPr txBox="1">
            <a:spLocks/>
          </p:cNvSpPr>
          <p:nvPr/>
        </p:nvSpPr>
        <p:spPr bwMode="auto">
          <a:xfrm>
            <a:off x="768954" y="3839046"/>
            <a:ext cx="814644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35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35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9pPr>
          </a:lstStyle>
          <a:p>
            <a:pPr marL="0" indent="0">
              <a:buFont typeface="Wingdings" pitchFamily="2" charset="2"/>
              <a:buNone/>
            </a:pPr>
            <a:r>
              <a:rPr lang="en-US" kern="0" dirty="0" err="1"/>
              <a:t>System.out.println</a:t>
            </a:r>
            <a:r>
              <a:rPr lang="en-US" kern="0" dirty="0"/>
              <a:t>(“car is “ + </a:t>
            </a:r>
            <a:r>
              <a:rPr lang="en-US" kern="0" dirty="0" err="1"/>
              <a:t>cars.get</a:t>
            </a:r>
            <a:r>
              <a:rPr lang="en-US" kern="0" dirty="0"/>
              <a:t>(2));   // Output: “car is Ford”</a:t>
            </a:r>
          </a:p>
          <a:p>
            <a:endParaRPr lang="en-US" b="1" kern="0" dirty="0"/>
          </a:p>
        </p:txBody>
      </p:sp>
    </p:spTree>
    <p:extLst>
      <p:ext uri="{BB962C8B-B14F-4D97-AF65-F5344CB8AC3E}">
        <p14:creationId xmlns:p14="http://schemas.microsoft.com/office/powerpoint/2010/main" val="3183003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sz="3200" dirty="0">
                <a:latin typeface="+mn-lt"/>
              </a:rPr>
              <a:t>Change an Element in </a:t>
            </a:r>
            <a:r>
              <a:rPr lang="en-US" sz="3200" dirty="0" err="1">
                <a:latin typeface="+mn-lt"/>
              </a:rPr>
              <a:t>ArrayList</a:t>
            </a:r>
            <a:endParaRPr lang="en-US" sz="3200" dirty="0">
              <a:latin typeface="+mn-lt"/>
            </a:endParaRP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304800" y="895350"/>
            <a:ext cx="8382000" cy="1038696"/>
          </a:xfrm>
        </p:spPr>
        <p:txBody>
          <a:bodyPr/>
          <a:lstStyle/>
          <a:p>
            <a:r>
              <a:rPr lang="en-US" dirty="0"/>
              <a:t>To modify an element, use the set() method and refer to the index number.</a:t>
            </a:r>
          </a:p>
          <a:p>
            <a:r>
              <a:rPr lang="en-US" dirty="0"/>
              <a:t>Example – to change the 3</a:t>
            </a:r>
            <a:r>
              <a:rPr lang="en-US" baseline="30000" dirty="0"/>
              <a:t>rd</a:t>
            </a:r>
            <a:r>
              <a:rPr lang="en-US" dirty="0"/>
              <a:t> element from the previous value “Ford” to a new value “Genesis”:</a:t>
            </a:r>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2800350"/>
            <a:ext cx="8382000" cy="1143000"/>
          </a:xfrm>
        </p:spPr>
        <p:txBody>
          <a:bodyPr/>
          <a:lstStyle/>
          <a:p>
            <a:pPr marL="0" indent="0">
              <a:buNone/>
            </a:pPr>
            <a:r>
              <a:rPr lang="en-US" kern="0" dirty="0" err="1"/>
              <a:t>System.out.println</a:t>
            </a:r>
            <a:r>
              <a:rPr lang="en-US" kern="0" dirty="0"/>
              <a:t>(“car is “ + </a:t>
            </a:r>
            <a:r>
              <a:rPr lang="en-US" kern="0" dirty="0" err="1"/>
              <a:t>cars.get</a:t>
            </a:r>
            <a:r>
              <a:rPr lang="en-US" kern="0" dirty="0"/>
              <a:t>(2));   // Output: “car is Ford”</a:t>
            </a:r>
          </a:p>
          <a:p>
            <a:pPr marL="0" indent="0">
              <a:buNone/>
            </a:pPr>
            <a:endParaRPr lang="en-US" dirty="0"/>
          </a:p>
          <a:p>
            <a:pPr marL="0" indent="0">
              <a:buNone/>
            </a:pPr>
            <a:r>
              <a:rPr lang="en-US" dirty="0" err="1"/>
              <a:t>cars.set</a:t>
            </a:r>
            <a:r>
              <a:rPr lang="en-US" dirty="0"/>
              <a:t>(2,”Genesis”);</a:t>
            </a:r>
          </a:p>
          <a:p>
            <a:pPr marL="0" indent="0">
              <a:buNone/>
            </a:pPr>
            <a:endParaRPr lang="en-US" dirty="0"/>
          </a:p>
          <a:p>
            <a:pPr marL="0" indent="0">
              <a:buNone/>
            </a:pPr>
            <a:r>
              <a:rPr lang="en-US" kern="0" dirty="0" err="1"/>
              <a:t>System.out.println</a:t>
            </a:r>
            <a:r>
              <a:rPr lang="en-US" kern="0" dirty="0"/>
              <a:t>(“car is “ + </a:t>
            </a:r>
            <a:r>
              <a:rPr lang="en-US" kern="0" dirty="0" err="1"/>
              <a:t>cars.get</a:t>
            </a:r>
            <a:r>
              <a:rPr lang="en-US" kern="0" dirty="0"/>
              <a:t>(2));   // Output: “car is Genesis”</a:t>
            </a:r>
          </a:p>
          <a:p>
            <a:pPr marL="0"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2842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1F11-92E5-C7E5-FA89-096A5ED5856C}"/>
              </a:ext>
            </a:extLst>
          </p:cNvPr>
          <p:cNvSpPr>
            <a:spLocks noGrp="1"/>
          </p:cNvSpPr>
          <p:nvPr>
            <p:ph type="title"/>
          </p:nvPr>
        </p:nvSpPr>
        <p:spPr>
          <a:xfrm>
            <a:off x="1828800" y="285750"/>
            <a:ext cx="6288082" cy="490538"/>
          </a:xfrm>
        </p:spPr>
        <p:txBody>
          <a:bodyPr/>
          <a:lstStyle/>
          <a:p>
            <a:r>
              <a:rPr lang="en-US" dirty="0"/>
              <a:t>Switch to Upper and Lower Cases</a:t>
            </a:r>
          </a:p>
        </p:txBody>
      </p:sp>
      <p:sp>
        <p:nvSpPr>
          <p:cNvPr id="3" name="Content Placeholder 2">
            <a:extLst>
              <a:ext uri="{FF2B5EF4-FFF2-40B4-BE49-F238E27FC236}">
                <a16:creationId xmlns:a16="http://schemas.microsoft.com/office/drawing/2014/main" id="{C0C45567-29E4-8439-0D5D-758FED95D5D5}"/>
              </a:ext>
            </a:extLst>
          </p:cNvPr>
          <p:cNvSpPr>
            <a:spLocks noGrp="1"/>
          </p:cNvSpPr>
          <p:nvPr>
            <p:ph idx="1"/>
          </p:nvPr>
        </p:nvSpPr>
        <p:spPr>
          <a:xfrm>
            <a:off x="457200" y="1098321"/>
            <a:ext cx="8458200" cy="3456385"/>
          </a:xfrm>
        </p:spPr>
        <p:txBody>
          <a:bodyPr/>
          <a:lstStyle/>
          <a:p>
            <a:pPr>
              <a:tabLst>
                <a:tab pos="457200" algn="l"/>
              </a:tabLst>
            </a:pPr>
            <a:r>
              <a:rPr lang="en-US" dirty="0"/>
              <a:t>There are many string methods available, for example </a:t>
            </a:r>
          </a:p>
          <a:p>
            <a:pPr lvl="1">
              <a:tabLst>
                <a:tab pos="457200" algn="l"/>
              </a:tabLst>
            </a:pPr>
            <a:r>
              <a:rPr lang="en-US" dirty="0" err="1"/>
              <a:t>toUpperCase</a:t>
            </a:r>
            <a:r>
              <a:rPr lang="en-US" dirty="0"/>
              <a:t>() </a:t>
            </a:r>
          </a:p>
          <a:p>
            <a:pPr lvl="1">
              <a:tabLst>
                <a:tab pos="457200" algn="l"/>
              </a:tabLst>
            </a:pPr>
            <a:r>
              <a:rPr lang="en-US" dirty="0" err="1"/>
              <a:t>toLowerCase</a:t>
            </a:r>
            <a:r>
              <a:rPr lang="en-US" dirty="0"/>
              <a:t>():</a:t>
            </a:r>
          </a:p>
          <a:p>
            <a:pPr>
              <a:tabLst>
                <a:tab pos="457200" algn="l"/>
              </a:tabLst>
            </a:pPr>
            <a:endParaRPr lang="en-US" dirty="0"/>
          </a:p>
          <a:p>
            <a:pPr>
              <a:tabLst>
                <a:tab pos="457200" algn="l"/>
              </a:tabLst>
            </a:pPr>
            <a:r>
              <a:rPr lang="en-US" dirty="0"/>
              <a:t>Example:</a:t>
            </a:r>
          </a:p>
          <a:p>
            <a:pPr>
              <a:tabLst>
                <a:tab pos="457200" algn="l"/>
              </a:tabLst>
            </a:pPr>
            <a:endParaRPr lang="en-US" dirty="0"/>
          </a:p>
          <a:p>
            <a:pPr marL="0" indent="0">
              <a:buNone/>
              <a:tabLst>
                <a:tab pos="457200" algn="l"/>
              </a:tabLst>
            </a:pPr>
            <a:r>
              <a:rPr lang="en-US" dirty="0"/>
              <a:t>	String txt = "Hello World";</a:t>
            </a:r>
          </a:p>
          <a:p>
            <a:pPr marL="0" indent="0">
              <a:buNone/>
              <a:tabLst>
                <a:tab pos="457200" algn="l"/>
              </a:tabLst>
            </a:pPr>
            <a:r>
              <a:rPr lang="en-US" dirty="0"/>
              <a:t>	</a:t>
            </a:r>
            <a:r>
              <a:rPr lang="en-US" dirty="0" err="1"/>
              <a:t>System.out.println</a:t>
            </a:r>
            <a:r>
              <a:rPr lang="en-US" dirty="0"/>
              <a:t>(</a:t>
            </a:r>
            <a:r>
              <a:rPr lang="en-US" dirty="0" err="1"/>
              <a:t>txt.toUpperCase</a:t>
            </a:r>
            <a:r>
              <a:rPr lang="en-US" dirty="0"/>
              <a:t>());   // Outputs "HELLO WORLD"</a:t>
            </a:r>
          </a:p>
          <a:p>
            <a:pPr marL="0" indent="0">
              <a:buNone/>
              <a:tabLst>
                <a:tab pos="457200" algn="l"/>
              </a:tabLst>
            </a:pPr>
            <a:r>
              <a:rPr lang="en-US" dirty="0"/>
              <a:t>	</a:t>
            </a:r>
            <a:r>
              <a:rPr lang="en-US" dirty="0" err="1"/>
              <a:t>System.out.println</a:t>
            </a:r>
            <a:r>
              <a:rPr lang="en-US" dirty="0"/>
              <a:t>(</a:t>
            </a:r>
            <a:r>
              <a:rPr lang="en-US" dirty="0" err="1"/>
              <a:t>txt.toLowerCase</a:t>
            </a:r>
            <a:r>
              <a:rPr lang="en-US" dirty="0"/>
              <a:t>());   // Outputs "hello world"</a:t>
            </a:r>
          </a:p>
        </p:txBody>
      </p:sp>
    </p:spTree>
    <p:extLst>
      <p:ext uri="{BB962C8B-B14F-4D97-AF65-F5344CB8AC3E}">
        <p14:creationId xmlns:p14="http://schemas.microsoft.com/office/powerpoint/2010/main" val="2515430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2133600" y="285750"/>
            <a:ext cx="5983282" cy="490538"/>
          </a:xfrm>
        </p:spPr>
        <p:txBody>
          <a:bodyPr/>
          <a:lstStyle/>
          <a:p>
            <a:r>
              <a:rPr lang="en-US" sz="3200" dirty="0" err="1">
                <a:latin typeface="+mn-lt"/>
              </a:rPr>
              <a:t>ArrayList</a:t>
            </a:r>
            <a:r>
              <a:rPr lang="en-US" sz="3200" dirty="0">
                <a:latin typeface="+mn-lt"/>
              </a:rPr>
              <a:t> Size</a:t>
            </a: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457200" y="971550"/>
            <a:ext cx="8382000" cy="1038696"/>
          </a:xfrm>
        </p:spPr>
        <p:txBody>
          <a:bodyPr/>
          <a:lstStyle/>
          <a:p>
            <a:r>
              <a:rPr lang="en-US" dirty="0" err="1"/>
              <a:t>ArrayList</a:t>
            </a:r>
            <a:r>
              <a:rPr lang="en-US" dirty="0"/>
              <a:t> Size</a:t>
            </a:r>
          </a:p>
          <a:p>
            <a:r>
              <a:rPr lang="en-US" dirty="0"/>
              <a:t>To find out how many elements an </a:t>
            </a:r>
            <a:r>
              <a:rPr lang="en-US" dirty="0" err="1"/>
              <a:t>ArrayList</a:t>
            </a:r>
            <a:r>
              <a:rPr lang="en-US" dirty="0"/>
              <a:t> have, use the size method:</a:t>
            </a:r>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2800350"/>
            <a:ext cx="8382000" cy="1143000"/>
          </a:xfrm>
        </p:spPr>
        <p:txBody>
          <a:bodyPr/>
          <a:lstStyle/>
          <a:p>
            <a:pPr marL="0" indent="0">
              <a:buNone/>
            </a:pPr>
            <a:r>
              <a:rPr lang="en-US" dirty="0"/>
              <a:t>int </a:t>
            </a:r>
            <a:r>
              <a:rPr lang="en-US" dirty="0" err="1"/>
              <a:t>nSize</a:t>
            </a:r>
            <a:r>
              <a:rPr lang="en-US" dirty="0"/>
              <a:t> = </a:t>
            </a:r>
            <a:r>
              <a:rPr lang="en-US" dirty="0" err="1"/>
              <a:t>cars.size</a:t>
            </a:r>
            <a:r>
              <a:rPr lang="en-US" dirty="0"/>
              <a:t>();</a:t>
            </a:r>
          </a:p>
          <a:p>
            <a:pPr marL="0" indent="0">
              <a:buNone/>
            </a:pPr>
            <a:r>
              <a:rPr lang="en-US" kern="0" dirty="0" err="1"/>
              <a:t>System.out.println</a:t>
            </a:r>
            <a:r>
              <a:rPr lang="en-US" kern="0" dirty="0"/>
              <a:t>(“List size = “ + </a:t>
            </a:r>
            <a:r>
              <a:rPr lang="en-US" kern="0" dirty="0" err="1"/>
              <a:t>nSize</a:t>
            </a:r>
            <a:r>
              <a:rPr lang="en-US" kern="0" dirty="0"/>
              <a:t>);   // Output: “List size = 4”</a:t>
            </a:r>
          </a:p>
          <a:p>
            <a:pPr marL="0"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758411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1600200" y="285750"/>
            <a:ext cx="6516682" cy="490538"/>
          </a:xfrm>
        </p:spPr>
        <p:txBody>
          <a:bodyPr/>
          <a:lstStyle/>
          <a:p>
            <a:r>
              <a:rPr lang="en-US" dirty="0"/>
              <a:t>Remove an Element from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152400" y="1098321"/>
            <a:ext cx="8915400" cy="3456385"/>
          </a:xfrm>
        </p:spPr>
        <p:txBody>
          <a:bodyPr/>
          <a:lstStyle/>
          <a:p>
            <a:r>
              <a:rPr lang="en-US" sz="1900" dirty="0"/>
              <a:t>To remove an element, use the remove() method and refer to the index number</a:t>
            </a:r>
          </a:p>
          <a:p>
            <a:r>
              <a:rPr lang="en-US" sz="1900" dirty="0"/>
              <a:t>In order to clear a list or remove all the elements from the list, we can use clear() method of the List. </a:t>
            </a:r>
          </a:p>
          <a:p>
            <a:r>
              <a:rPr lang="en-US" sz="1900" dirty="0"/>
              <a:t>We can also use </a:t>
            </a:r>
            <a:r>
              <a:rPr lang="en-US" sz="1900" dirty="0" err="1"/>
              <a:t>removeAll</a:t>
            </a:r>
            <a:r>
              <a:rPr lang="en-US" sz="1900" dirty="0"/>
              <a:t>() method as well to achieve the same effect as clear() method.</a:t>
            </a:r>
          </a:p>
          <a:p>
            <a:endParaRPr lang="en-US" sz="1900" dirty="0"/>
          </a:p>
          <a:p>
            <a:r>
              <a:rPr lang="en-US" sz="1800" dirty="0"/>
              <a:t>Example – to remove the 3</a:t>
            </a:r>
            <a:r>
              <a:rPr lang="en-US" sz="1800" baseline="30000" dirty="0"/>
              <a:t>rd</a:t>
            </a:r>
            <a:r>
              <a:rPr lang="en-US" sz="1800" dirty="0"/>
              <a:t> element from the </a:t>
            </a:r>
            <a:r>
              <a:rPr lang="en-US" sz="1800" dirty="0" err="1"/>
              <a:t>ArrayList</a:t>
            </a:r>
            <a:r>
              <a:rPr lang="en-US" sz="1800" dirty="0"/>
              <a:t> “cars”:</a:t>
            </a:r>
          </a:p>
          <a:p>
            <a:endParaRPr lang="en-US" sz="1800" dirty="0"/>
          </a:p>
          <a:p>
            <a:pPr marL="0" indent="0">
              <a:buNone/>
            </a:pPr>
            <a:r>
              <a:rPr lang="en-US" sz="1800" dirty="0"/>
              <a:t>   </a:t>
            </a:r>
            <a:r>
              <a:rPr lang="en-US" sz="1800" dirty="0" err="1"/>
              <a:t>cars.remove</a:t>
            </a:r>
            <a:r>
              <a:rPr lang="en-US" sz="1800" dirty="0"/>
              <a:t>(2);	// Removes the 3</a:t>
            </a:r>
            <a:r>
              <a:rPr lang="en-US" sz="1800" baseline="30000" dirty="0"/>
              <a:t>rd</a:t>
            </a:r>
            <a:r>
              <a:rPr lang="en-US" sz="1800" dirty="0"/>
              <a:t> element from the </a:t>
            </a:r>
            <a:r>
              <a:rPr lang="en-US" sz="1800" dirty="0" err="1"/>
              <a:t>ArrayList</a:t>
            </a:r>
            <a:r>
              <a:rPr lang="en-US" sz="1800" dirty="0"/>
              <a:t> cars</a:t>
            </a:r>
          </a:p>
          <a:p>
            <a:pPr marL="0" indent="0">
              <a:buNone/>
            </a:pPr>
            <a:r>
              <a:rPr lang="en-US" sz="1800" dirty="0"/>
              <a:t>   </a:t>
            </a:r>
            <a:r>
              <a:rPr lang="en-US" sz="1800" dirty="0" err="1"/>
              <a:t>cars.clear</a:t>
            </a:r>
            <a:r>
              <a:rPr lang="en-US" sz="1800" dirty="0"/>
              <a:t>();	// Removes all elements from the </a:t>
            </a:r>
            <a:r>
              <a:rPr lang="en-US" sz="1800" dirty="0" err="1"/>
              <a:t>ArrayList</a:t>
            </a:r>
            <a:r>
              <a:rPr lang="en-US" sz="1800" dirty="0"/>
              <a:t> cars (makes list empty)</a:t>
            </a:r>
          </a:p>
          <a:p>
            <a:pPr marL="0" indent="0">
              <a:buNone/>
            </a:pPr>
            <a:r>
              <a:rPr lang="en-US" sz="1800" dirty="0"/>
              <a:t>   cars. remove();	// Removes all elements from the </a:t>
            </a:r>
            <a:r>
              <a:rPr lang="en-US" sz="1800" dirty="0" err="1"/>
              <a:t>ArrayList</a:t>
            </a:r>
            <a:r>
              <a:rPr lang="en-US" sz="1800" dirty="0"/>
              <a:t> cars (makes list empty)</a:t>
            </a:r>
          </a:p>
          <a:p>
            <a:endParaRPr lang="en-US" sz="1900" dirty="0"/>
          </a:p>
        </p:txBody>
      </p:sp>
    </p:spTree>
    <p:extLst>
      <p:ext uri="{BB962C8B-B14F-4D97-AF65-F5344CB8AC3E}">
        <p14:creationId xmlns:p14="http://schemas.microsoft.com/office/powerpoint/2010/main" val="483426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369161" y="2025341"/>
            <a:ext cx="4405680" cy="646331"/>
          </a:xfrm>
          <a:prstGeom prst="rect">
            <a:avLst/>
          </a:prstGeom>
          <a:noFill/>
        </p:spPr>
        <p:txBody>
          <a:bodyPr wrap="square" rtlCol="0">
            <a:spAutoFit/>
          </a:bodyPr>
          <a:lstStyle/>
          <a:p>
            <a:r>
              <a:rPr lang="en-US" sz="3600" dirty="0">
                <a:solidFill>
                  <a:srgbClr val="333399"/>
                </a:solidFill>
              </a:rPr>
              <a:t>LinkedList</a:t>
            </a:r>
          </a:p>
        </p:txBody>
      </p:sp>
    </p:spTree>
    <p:extLst>
      <p:ext uri="{BB962C8B-B14F-4D97-AF65-F5344CB8AC3E}">
        <p14:creationId xmlns:p14="http://schemas.microsoft.com/office/powerpoint/2010/main" val="2380838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B840-D50A-7E62-09E0-2B9ABAB14A3C}"/>
              </a:ext>
            </a:extLst>
          </p:cNvPr>
          <p:cNvSpPr>
            <a:spLocks noGrp="1"/>
          </p:cNvSpPr>
          <p:nvPr>
            <p:ph type="title"/>
          </p:nvPr>
        </p:nvSpPr>
        <p:spPr>
          <a:xfrm>
            <a:off x="2057400" y="285750"/>
            <a:ext cx="6059482" cy="490538"/>
          </a:xfrm>
        </p:spPr>
        <p:txBody>
          <a:bodyPr/>
          <a:lstStyle/>
          <a:p>
            <a:r>
              <a:rPr lang="en-US" dirty="0"/>
              <a:t>Linked Lists</a:t>
            </a:r>
          </a:p>
        </p:txBody>
      </p:sp>
      <p:sp>
        <p:nvSpPr>
          <p:cNvPr id="3" name="Content Placeholder 2">
            <a:extLst>
              <a:ext uri="{FF2B5EF4-FFF2-40B4-BE49-F238E27FC236}">
                <a16:creationId xmlns:a16="http://schemas.microsoft.com/office/drawing/2014/main" id="{00771DC3-8C11-A9EE-A999-9BB15CA1C266}"/>
              </a:ext>
            </a:extLst>
          </p:cNvPr>
          <p:cNvSpPr>
            <a:spLocks noGrp="1"/>
          </p:cNvSpPr>
          <p:nvPr>
            <p:ph sz="half" idx="1"/>
          </p:nvPr>
        </p:nvSpPr>
        <p:spPr>
          <a:xfrm>
            <a:off x="152400" y="1123950"/>
            <a:ext cx="1600200" cy="1990962"/>
          </a:xfrm>
        </p:spPr>
        <p:txBody>
          <a:bodyPr/>
          <a:lstStyle/>
          <a:p>
            <a:r>
              <a:rPr lang="en-US" dirty="0"/>
              <a:t>The LinkedList class is almost identical to the </a:t>
            </a:r>
            <a:r>
              <a:rPr lang="en-US" dirty="0" err="1"/>
              <a:t>ArrayList</a:t>
            </a:r>
            <a:r>
              <a:rPr lang="en-US" dirty="0"/>
              <a:t>.</a:t>
            </a:r>
          </a:p>
        </p:txBody>
      </p:sp>
      <p:sp>
        <p:nvSpPr>
          <p:cNvPr id="4" name="Content Placeholder 3">
            <a:extLst>
              <a:ext uri="{FF2B5EF4-FFF2-40B4-BE49-F238E27FC236}">
                <a16:creationId xmlns:a16="http://schemas.microsoft.com/office/drawing/2014/main" id="{2922BECE-5649-FABE-833D-844FA515FC15}"/>
              </a:ext>
            </a:extLst>
          </p:cNvPr>
          <p:cNvSpPr>
            <a:spLocks noGrp="1"/>
          </p:cNvSpPr>
          <p:nvPr>
            <p:ph sz="half" idx="2"/>
          </p:nvPr>
        </p:nvSpPr>
        <p:spPr>
          <a:xfrm>
            <a:off x="2057400" y="801527"/>
            <a:ext cx="6934200" cy="3903823"/>
          </a:xfrm>
        </p:spPr>
        <p:txBody>
          <a:bodyPr/>
          <a:lstStyle/>
          <a:p>
            <a:pPr marL="0" indent="0">
              <a:buNone/>
            </a:pPr>
            <a:r>
              <a:rPr lang="en-US" dirty="0"/>
              <a:t>import </a:t>
            </a:r>
            <a:r>
              <a:rPr lang="en-US" dirty="0" err="1"/>
              <a:t>java.util.LinkedList</a:t>
            </a:r>
            <a:r>
              <a:rPr lang="en-US" dirty="0"/>
              <a:t>;    // Import the LinkedList class</a:t>
            </a:r>
          </a:p>
          <a:p>
            <a:pPr marL="0" indent="0">
              <a:buNone/>
            </a:pPr>
            <a:endParaRPr lang="en-US" dirty="0"/>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LinkedList&lt;String&gt; cars = new LinkedList&lt;String&gt;();</a:t>
            </a:r>
          </a:p>
          <a:p>
            <a:pPr marL="0" indent="0">
              <a:buNone/>
            </a:pPr>
            <a:r>
              <a:rPr lang="en-US" dirty="0"/>
              <a:t>    </a:t>
            </a:r>
            <a:r>
              <a:rPr lang="en-US" dirty="0" err="1"/>
              <a:t>cars.add</a:t>
            </a:r>
            <a:r>
              <a:rPr lang="en-US" dirty="0"/>
              <a:t>("Volvo");</a:t>
            </a:r>
          </a:p>
          <a:p>
            <a:pPr marL="0" indent="0">
              <a:buNone/>
            </a:pPr>
            <a:r>
              <a:rPr lang="en-US" dirty="0"/>
              <a:t>    </a:t>
            </a:r>
            <a:r>
              <a:rPr lang="en-US" dirty="0" err="1"/>
              <a:t>cars.add</a:t>
            </a:r>
            <a:r>
              <a:rPr lang="en-US" dirty="0"/>
              <a:t>("BMW");</a:t>
            </a:r>
          </a:p>
          <a:p>
            <a:pPr marL="0" indent="0">
              <a:buNone/>
            </a:pPr>
            <a:r>
              <a:rPr lang="en-US" dirty="0"/>
              <a:t>    </a:t>
            </a:r>
            <a:r>
              <a:rPr lang="en-US" dirty="0" err="1"/>
              <a:t>cars.add</a:t>
            </a:r>
            <a:r>
              <a:rPr lang="en-US" dirty="0"/>
              <a:t>("Ford");</a:t>
            </a:r>
          </a:p>
          <a:p>
            <a:pPr marL="0" indent="0">
              <a:buNone/>
            </a:pPr>
            <a:r>
              <a:rPr lang="en-US" dirty="0"/>
              <a:t>    </a:t>
            </a:r>
            <a:r>
              <a:rPr lang="en-US" dirty="0" err="1"/>
              <a:t>cars.add</a:t>
            </a:r>
            <a:r>
              <a:rPr lang="en-US" dirty="0"/>
              <a:t>("Mazda");</a:t>
            </a:r>
          </a:p>
          <a:p>
            <a:pPr marL="0" indent="0">
              <a:buNone/>
            </a:pPr>
            <a:r>
              <a:rPr lang="en-US" dirty="0"/>
              <a:t>    </a:t>
            </a:r>
            <a:r>
              <a:rPr lang="en-US" dirty="0" err="1"/>
              <a:t>System.out.println</a:t>
            </a:r>
            <a:r>
              <a:rPr lang="en-US" dirty="0"/>
              <a:t>(cars);</a:t>
            </a:r>
          </a:p>
          <a:p>
            <a:pPr marL="0" indent="0">
              <a:buNone/>
            </a:pPr>
            <a:r>
              <a:rPr lang="en-US" dirty="0"/>
              <a:t>  }</a:t>
            </a:r>
          </a:p>
          <a:p>
            <a:pPr marL="0" indent="0">
              <a:buNone/>
            </a:pPr>
            <a:r>
              <a:rPr lang="en-US" dirty="0"/>
              <a:t>}</a:t>
            </a:r>
          </a:p>
          <a:p>
            <a:pPr marL="0" indent="0">
              <a:buNone/>
            </a:pPr>
            <a:endParaRPr lang="en-US" dirty="0"/>
          </a:p>
        </p:txBody>
      </p:sp>
      <p:cxnSp>
        <p:nvCxnSpPr>
          <p:cNvPr id="6" name="Straight Connector 5">
            <a:extLst>
              <a:ext uri="{FF2B5EF4-FFF2-40B4-BE49-F238E27FC236}">
                <a16:creationId xmlns:a16="http://schemas.microsoft.com/office/drawing/2014/main" id="{45025C1F-9204-9AB1-CDEF-79C0985D8B1A}"/>
              </a:ext>
            </a:extLst>
          </p:cNvPr>
          <p:cNvCxnSpPr>
            <a:cxnSpLocks/>
          </p:cNvCxnSpPr>
          <p:nvPr/>
        </p:nvCxnSpPr>
        <p:spPr bwMode="auto">
          <a:xfrm>
            <a:off x="18288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087282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a:xfrm>
            <a:off x="1600200" y="285750"/>
            <a:ext cx="6516682" cy="490538"/>
          </a:xfrm>
        </p:spPr>
        <p:txBody>
          <a:bodyPr/>
          <a:lstStyle/>
          <a:p>
            <a:r>
              <a:rPr lang="en-US" dirty="0" err="1"/>
              <a:t>ArrayList</a:t>
            </a:r>
            <a:r>
              <a:rPr lang="en-US" dirty="0"/>
              <a:t> vs. LinkedList (1/2)</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idx="1"/>
          </p:nvPr>
        </p:nvSpPr>
        <p:spPr>
          <a:xfrm>
            <a:off x="446087" y="1428750"/>
            <a:ext cx="8251825" cy="2540229"/>
          </a:xfrm>
        </p:spPr>
        <p:txBody>
          <a:bodyPr/>
          <a:lstStyle/>
          <a:p>
            <a:r>
              <a:rPr lang="en-US" dirty="0"/>
              <a:t>The LinkedList class is a collection which can contain many objects of the same type, just like the </a:t>
            </a:r>
            <a:r>
              <a:rPr lang="en-US" dirty="0" err="1"/>
              <a:t>ArrayList</a:t>
            </a:r>
            <a:r>
              <a:rPr lang="en-US" dirty="0"/>
              <a:t>.</a:t>
            </a:r>
          </a:p>
          <a:p>
            <a:r>
              <a:rPr lang="en-US" dirty="0"/>
              <a:t>The LinkedList class has all of the same methods as the </a:t>
            </a:r>
            <a:r>
              <a:rPr lang="en-US" dirty="0" err="1"/>
              <a:t>ArrayList</a:t>
            </a:r>
            <a:r>
              <a:rPr lang="en-US" dirty="0"/>
              <a:t> class because they both implement the List interface. This means that you can add items, change items, remove items and clear the list in the same way.</a:t>
            </a:r>
          </a:p>
          <a:p>
            <a:r>
              <a:rPr lang="en-US" dirty="0"/>
              <a:t>However, while the </a:t>
            </a:r>
            <a:r>
              <a:rPr lang="en-US" dirty="0" err="1"/>
              <a:t>ArrayList</a:t>
            </a:r>
            <a:r>
              <a:rPr lang="en-US" dirty="0"/>
              <a:t> class and the LinkedList class can be used in the same way, they are built very differently.</a:t>
            </a:r>
          </a:p>
        </p:txBody>
      </p:sp>
    </p:spTree>
    <p:extLst>
      <p:ext uri="{BB962C8B-B14F-4D97-AF65-F5344CB8AC3E}">
        <p14:creationId xmlns:p14="http://schemas.microsoft.com/office/powerpoint/2010/main" val="289372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p:txBody>
          <a:bodyPr/>
          <a:lstStyle/>
          <a:p>
            <a:r>
              <a:rPr lang="en-US" dirty="0" err="1"/>
              <a:t>ArrayList</a:t>
            </a:r>
            <a:r>
              <a:rPr lang="en-US" dirty="0"/>
              <a:t> vs. LinkedList (2/2)</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sz="half" idx="1"/>
          </p:nvPr>
        </p:nvSpPr>
        <p:spPr>
          <a:xfrm>
            <a:off x="428386" y="998220"/>
            <a:ext cx="3838814" cy="3097529"/>
          </a:xfrm>
        </p:spPr>
        <p:txBody>
          <a:bodyPr/>
          <a:lstStyle/>
          <a:p>
            <a:pPr marL="0" indent="0">
              <a:buNone/>
            </a:pPr>
            <a:r>
              <a:rPr lang="en-US" u="sng" dirty="0"/>
              <a:t>How the </a:t>
            </a:r>
            <a:r>
              <a:rPr lang="en-US" u="sng" dirty="0" err="1"/>
              <a:t>ArrayList</a:t>
            </a:r>
            <a:r>
              <a:rPr lang="en-US" u="sng" dirty="0"/>
              <a:t> works</a:t>
            </a:r>
          </a:p>
          <a:p>
            <a:r>
              <a:rPr lang="en-US" dirty="0"/>
              <a:t>The </a:t>
            </a:r>
            <a:r>
              <a:rPr lang="en-US" dirty="0" err="1"/>
              <a:t>ArrayList</a:t>
            </a:r>
            <a:r>
              <a:rPr lang="en-US" dirty="0"/>
              <a:t> class has a regular array inside it. </a:t>
            </a:r>
          </a:p>
          <a:p>
            <a:r>
              <a:rPr lang="en-US" dirty="0"/>
              <a:t>When an element is added, it is placed into the array. </a:t>
            </a:r>
          </a:p>
          <a:p>
            <a:r>
              <a:rPr lang="en-US" dirty="0"/>
              <a:t>If the array is not big enough, a new, larger array is created to replace the old one and the old one is removed.</a:t>
            </a:r>
          </a:p>
          <a:p>
            <a:endParaRPr lang="en-US" dirty="0"/>
          </a:p>
        </p:txBody>
      </p:sp>
      <p:sp>
        <p:nvSpPr>
          <p:cNvPr id="2" name="Content Placeholder 1">
            <a:extLst>
              <a:ext uri="{FF2B5EF4-FFF2-40B4-BE49-F238E27FC236}">
                <a16:creationId xmlns:a16="http://schemas.microsoft.com/office/drawing/2014/main" id="{650AB52F-0917-A35E-F4A2-BC047E7CB023}"/>
              </a:ext>
            </a:extLst>
          </p:cNvPr>
          <p:cNvSpPr>
            <a:spLocks noGrp="1"/>
          </p:cNvSpPr>
          <p:nvPr>
            <p:ph sz="half" idx="2"/>
          </p:nvPr>
        </p:nvSpPr>
        <p:spPr>
          <a:xfrm>
            <a:off x="4572000" y="971550"/>
            <a:ext cx="4267200" cy="3456385"/>
          </a:xfrm>
        </p:spPr>
        <p:txBody>
          <a:bodyPr/>
          <a:lstStyle/>
          <a:p>
            <a:pPr marL="0" indent="0">
              <a:buNone/>
            </a:pPr>
            <a:r>
              <a:rPr lang="en-US" u="sng" dirty="0"/>
              <a:t>How the LinkedList works</a:t>
            </a:r>
          </a:p>
          <a:p>
            <a:r>
              <a:rPr lang="en-US" dirty="0"/>
              <a:t>The LinkedList stores its items in "containers." </a:t>
            </a:r>
          </a:p>
          <a:p>
            <a:r>
              <a:rPr lang="en-US" dirty="0"/>
              <a:t>The list has a link to the first container and each container has a link to the next container in the list. </a:t>
            </a:r>
          </a:p>
          <a:p>
            <a:r>
              <a:rPr lang="en-US" dirty="0"/>
              <a:t>To add an element to the list, the element is placed into a new container and that container is linked to one of the other containers in the list.</a:t>
            </a:r>
          </a:p>
          <a:p>
            <a:endParaRPr lang="en-US" dirty="0"/>
          </a:p>
        </p:txBody>
      </p:sp>
      <p:cxnSp>
        <p:nvCxnSpPr>
          <p:cNvPr id="4" name="Straight Connector 3">
            <a:extLst>
              <a:ext uri="{FF2B5EF4-FFF2-40B4-BE49-F238E27FC236}">
                <a16:creationId xmlns:a16="http://schemas.microsoft.com/office/drawing/2014/main" id="{7AAE1BB5-3F75-2E6D-430C-F3BF5BE10175}"/>
              </a:ext>
            </a:extLst>
          </p:cNvPr>
          <p:cNvCxnSpPr>
            <a:cxnSpLocks/>
          </p:cNvCxnSpPr>
          <p:nvPr/>
        </p:nvCxnSpPr>
        <p:spPr bwMode="auto">
          <a:xfrm>
            <a:off x="4419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56322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a:xfrm>
            <a:off x="1676401" y="285750"/>
            <a:ext cx="6440481" cy="490538"/>
          </a:xfrm>
        </p:spPr>
        <p:txBody>
          <a:bodyPr/>
          <a:lstStyle/>
          <a:p>
            <a:r>
              <a:rPr lang="en-US" dirty="0"/>
              <a:t>LinkedList Methods</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sz="half" idx="1"/>
          </p:nvPr>
        </p:nvSpPr>
        <p:spPr>
          <a:xfrm>
            <a:off x="504586" y="832485"/>
            <a:ext cx="8334614" cy="278130"/>
          </a:xfrm>
        </p:spPr>
        <p:txBody>
          <a:bodyPr/>
          <a:lstStyle/>
          <a:p>
            <a:pPr marL="0" indent="0">
              <a:buNone/>
            </a:pPr>
            <a:r>
              <a:rPr lang="en-US" dirty="0"/>
              <a:t>For many cases, the </a:t>
            </a:r>
            <a:r>
              <a:rPr lang="en-US" dirty="0" err="1"/>
              <a:t>ArrayList</a:t>
            </a:r>
            <a:r>
              <a:rPr lang="en-US" dirty="0"/>
              <a:t> is more efficient as it is common to need access to random items in the list, but the LinkedList provides several methods to do certain operations more efficiently.</a:t>
            </a:r>
          </a:p>
        </p:txBody>
      </p:sp>
      <p:sp>
        <p:nvSpPr>
          <p:cNvPr id="2" name="Content Placeholder 1">
            <a:extLst>
              <a:ext uri="{FF2B5EF4-FFF2-40B4-BE49-F238E27FC236}">
                <a16:creationId xmlns:a16="http://schemas.microsoft.com/office/drawing/2014/main" id="{650AB52F-0917-A35E-F4A2-BC047E7CB023}"/>
              </a:ext>
            </a:extLst>
          </p:cNvPr>
          <p:cNvSpPr>
            <a:spLocks noGrp="1"/>
          </p:cNvSpPr>
          <p:nvPr>
            <p:ph sz="half" idx="2"/>
          </p:nvPr>
        </p:nvSpPr>
        <p:spPr>
          <a:xfrm>
            <a:off x="838200" y="2114550"/>
            <a:ext cx="7620000" cy="2313385"/>
          </a:xfrm>
        </p:spPr>
        <p:txBody>
          <a:bodyPr/>
          <a:lstStyle/>
          <a:p>
            <a:pPr marL="0" indent="0">
              <a:buNone/>
            </a:pPr>
            <a:r>
              <a:rPr lang="en-US" b="1" dirty="0"/>
              <a:t>Method 		Description </a:t>
            </a:r>
            <a:r>
              <a:rPr lang="en-US" dirty="0"/>
              <a:t>	</a:t>
            </a:r>
          </a:p>
          <a:p>
            <a:pPr marL="0" indent="0">
              <a:buNone/>
            </a:pPr>
            <a:r>
              <a:rPr lang="en-US" dirty="0" err="1"/>
              <a:t>addFirst</a:t>
            </a:r>
            <a:r>
              <a:rPr lang="en-US" dirty="0"/>
              <a:t>() 	Adds an item to the beginning of the list. 	</a:t>
            </a:r>
          </a:p>
          <a:p>
            <a:pPr marL="0" indent="0">
              <a:buNone/>
            </a:pPr>
            <a:r>
              <a:rPr lang="en-US" dirty="0" err="1"/>
              <a:t>addLast</a:t>
            </a:r>
            <a:r>
              <a:rPr lang="en-US" dirty="0"/>
              <a:t>() 	Add an item to the end of the list 	</a:t>
            </a:r>
          </a:p>
          <a:p>
            <a:pPr marL="0" indent="0">
              <a:buNone/>
            </a:pPr>
            <a:r>
              <a:rPr lang="en-US" dirty="0" err="1"/>
              <a:t>removeFirst</a:t>
            </a:r>
            <a:r>
              <a:rPr lang="en-US" dirty="0"/>
              <a:t>() 	Remove an item from the beginning of the list. 	</a:t>
            </a:r>
          </a:p>
          <a:p>
            <a:pPr marL="0" indent="0">
              <a:buNone/>
            </a:pPr>
            <a:r>
              <a:rPr lang="en-US" dirty="0" err="1"/>
              <a:t>removeLast</a:t>
            </a:r>
            <a:r>
              <a:rPr lang="en-US" dirty="0"/>
              <a:t>() 	Remove an item from the end of the list 	</a:t>
            </a:r>
          </a:p>
          <a:p>
            <a:pPr marL="0" indent="0">
              <a:buNone/>
            </a:pPr>
            <a:r>
              <a:rPr lang="en-US" dirty="0" err="1"/>
              <a:t>getFirst</a:t>
            </a:r>
            <a:r>
              <a:rPr lang="en-US" dirty="0"/>
              <a:t>() 	Get the item at the beginning of the list 	</a:t>
            </a:r>
          </a:p>
          <a:p>
            <a:pPr marL="0" indent="0">
              <a:buNone/>
            </a:pPr>
            <a:r>
              <a:rPr lang="en-US" dirty="0" err="1"/>
              <a:t>getLast</a:t>
            </a:r>
            <a:r>
              <a:rPr lang="en-US" dirty="0"/>
              <a:t>() 	Get the item at the end of the list</a:t>
            </a:r>
          </a:p>
          <a:p>
            <a:pPr marL="0" indent="0">
              <a:buNone/>
            </a:pPr>
            <a:endParaRPr lang="en-US" dirty="0"/>
          </a:p>
        </p:txBody>
      </p:sp>
    </p:spTree>
    <p:extLst>
      <p:ext uri="{BB962C8B-B14F-4D97-AF65-F5344CB8AC3E}">
        <p14:creationId xmlns:p14="http://schemas.microsoft.com/office/powerpoint/2010/main" val="460198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HashMap</a:t>
            </a:r>
          </a:p>
        </p:txBody>
      </p:sp>
    </p:spTree>
    <p:extLst>
      <p:ext uri="{BB962C8B-B14F-4D97-AF65-F5344CB8AC3E}">
        <p14:creationId xmlns:p14="http://schemas.microsoft.com/office/powerpoint/2010/main" val="460852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600200" y="285750"/>
            <a:ext cx="6516682" cy="490538"/>
          </a:xfrm>
        </p:spPr>
        <p:txBody>
          <a:bodyPr/>
          <a:lstStyle/>
          <a:p>
            <a:r>
              <a:rPr lang="en-US" dirty="0"/>
              <a:t>HashMap</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sz="half" idx="1"/>
          </p:nvPr>
        </p:nvSpPr>
        <p:spPr>
          <a:xfrm>
            <a:off x="152400" y="895350"/>
            <a:ext cx="8610600" cy="390762"/>
          </a:xfrm>
        </p:spPr>
        <p:txBody>
          <a:bodyPr/>
          <a:lstStyle/>
          <a:p>
            <a:r>
              <a:rPr lang="en-US" dirty="0"/>
              <a:t>In </a:t>
            </a:r>
            <a:r>
              <a:rPr lang="en-US" dirty="0" err="1"/>
              <a:t>ArrayList</a:t>
            </a:r>
            <a:r>
              <a:rPr lang="en-US" dirty="0"/>
              <a:t>, we learned that Arrays store items as an ordered collection, and you have to access them with an index number (int type). </a:t>
            </a:r>
          </a:p>
          <a:p>
            <a:r>
              <a:rPr lang="en-US" dirty="0"/>
              <a:t>A HashMap however, stores items in "key/value" pairs, and you can access them by an index of another type (e.g. a String).</a:t>
            </a:r>
          </a:p>
          <a:p>
            <a:r>
              <a:rPr lang="en-US" dirty="0"/>
              <a:t>One object is used as a key (index) to another object (value). </a:t>
            </a:r>
          </a:p>
          <a:p>
            <a:r>
              <a:rPr lang="en-US" dirty="0"/>
              <a:t>It can store different types: String keys and Integer values, or the same type, like: String keys and String values.</a:t>
            </a:r>
          </a:p>
          <a:p>
            <a:r>
              <a:rPr lang="en-US" dirty="0"/>
              <a:t>Example: Create a HashMap object called </a:t>
            </a:r>
            <a:r>
              <a:rPr lang="en-US" dirty="0" err="1"/>
              <a:t>capitalCities</a:t>
            </a:r>
            <a:r>
              <a:rPr lang="en-US" dirty="0"/>
              <a:t> that will store String keys and String values:</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104A9B6B-C34B-F0CE-28A1-9330B59C1DEB}"/>
              </a:ext>
            </a:extLst>
          </p:cNvPr>
          <p:cNvSpPr>
            <a:spLocks noGrp="1"/>
          </p:cNvSpPr>
          <p:nvPr>
            <p:ph sz="half" idx="2"/>
          </p:nvPr>
        </p:nvSpPr>
        <p:spPr>
          <a:xfrm>
            <a:off x="450054" y="3943350"/>
            <a:ext cx="8610600" cy="590073"/>
          </a:xfrm>
        </p:spPr>
        <p:txBody>
          <a:bodyPr/>
          <a:lstStyle/>
          <a:p>
            <a:pPr marL="0" indent="0">
              <a:buNone/>
            </a:pPr>
            <a:r>
              <a:rPr lang="en-US" dirty="0"/>
              <a:t>import </a:t>
            </a:r>
            <a:r>
              <a:rPr lang="en-US" dirty="0" err="1"/>
              <a:t>java.util.HashMap</a:t>
            </a:r>
            <a:r>
              <a:rPr lang="en-US" dirty="0"/>
              <a:t>; 	// import the HashMap class</a:t>
            </a:r>
          </a:p>
          <a:p>
            <a:pPr marL="0" indent="0">
              <a:buNone/>
            </a:pPr>
            <a:r>
              <a:rPr lang="en-US" dirty="0"/>
              <a:t>HashMap&lt;String, String&gt; </a:t>
            </a:r>
            <a:r>
              <a:rPr lang="en-US" dirty="0" err="1"/>
              <a:t>capitalCities</a:t>
            </a:r>
            <a:r>
              <a:rPr lang="en-US" dirty="0"/>
              <a:t> = new HashMap&lt;String, String&gt;();</a:t>
            </a:r>
          </a:p>
          <a:p>
            <a:pPr marL="0" indent="0">
              <a:buNone/>
            </a:pPr>
            <a:endParaRPr lang="en-US" dirty="0"/>
          </a:p>
        </p:txBody>
      </p:sp>
    </p:spTree>
    <p:extLst>
      <p:ext uri="{BB962C8B-B14F-4D97-AF65-F5344CB8AC3E}">
        <p14:creationId xmlns:p14="http://schemas.microsoft.com/office/powerpoint/2010/main" val="2160104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447800" y="209550"/>
            <a:ext cx="7369173" cy="490538"/>
          </a:xfrm>
        </p:spPr>
        <p:txBody>
          <a:bodyPr/>
          <a:lstStyle/>
          <a:p>
            <a:r>
              <a:rPr lang="en-US" dirty="0"/>
              <a:t>HashMap: Add Items</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idx="1"/>
          </p:nvPr>
        </p:nvSpPr>
        <p:spPr>
          <a:xfrm>
            <a:off x="838200" y="843557"/>
            <a:ext cx="7978773" cy="3456385"/>
          </a:xfrm>
        </p:spPr>
        <p:txBody>
          <a:bodyPr/>
          <a:lstStyle/>
          <a:p>
            <a:pPr marL="0" indent="0">
              <a:buNone/>
            </a:pPr>
            <a:r>
              <a:rPr lang="en-US" sz="1600" dirty="0"/>
              <a:t>// Import the HashMap class</a:t>
            </a:r>
          </a:p>
          <a:p>
            <a:pPr marL="0" indent="0">
              <a:buNone/>
            </a:pPr>
            <a:r>
              <a:rPr lang="en-US" sz="1600" dirty="0"/>
              <a:t>import </a:t>
            </a:r>
            <a:r>
              <a:rPr lang="en-US" sz="1600" dirty="0" err="1"/>
              <a:t>java.util.HashMap</a:t>
            </a:r>
            <a:r>
              <a:rPr lang="en-US" sz="1600" dirty="0"/>
              <a:t>;</a:t>
            </a:r>
          </a:p>
          <a:p>
            <a:pPr marL="0" indent="0">
              <a:buNone/>
            </a:pPr>
            <a:endParaRPr lang="en-US" sz="1600" dirty="0"/>
          </a:p>
          <a:p>
            <a:pPr marL="0" indent="0">
              <a:buNone/>
            </a:pPr>
            <a:r>
              <a:rPr lang="en-US" sz="1600" dirty="0"/>
              <a:t>public class Main {</a:t>
            </a:r>
          </a:p>
          <a:p>
            <a:pPr marL="0" indent="0">
              <a:buNone/>
            </a:pPr>
            <a:r>
              <a:rPr lang="en-US" sz="1600" dirty="0"/>
              <a:t>   public static void main(String[] </a:t>
            </a:r>
            <a:r>
              <a:rPr lang="en-US" sz="1600" dirty="0" err="1"/>
              <a:t>args</a:t>
            </a:r>
            <a:r>
              <a:rPr lang="en-US" sz="1600" dirty="0"/>
              <a:t>) {</a:t>
            </a:r>
          </a:p>
          <a:p>
            <a:pPr marL="0" indent="0">
              <a:buNone/>
            </a:pPr>
            <a:r>
              <a:rPr lang="en-US" sz="1600" dirty="0"/>
              <a:t>      // Create a HashMap object called </a:t>
            </a:r>
            <a:r>
              <a:rPr lang="en-US" sz="1600" dirty="0" err="1"/>
              <a:t>capitalCities</a:t>
            </a:r>
            <a:endParaRPr lang="en-US" sz="1600" dirty="0"/>
          </a:p>
          <a:p>
            <a:pPr marL="0" indent="0">
              <a:buNone/>
            </a:pPr>
            <a:r>
              <a:rPr lang="en-US" sz="1600" dirty="0"/>
              <a:t>      HashMap&lt;String, String&gt; </a:t>
            </a:r>
            <a:r>
              <a:rPr lang="en-US" sz="1600" dirty="0" err="1"/>
              <a:t>capitalCities</a:t>
            </a:r>
            <a:r>
              <a:rPr lang="en-US" sz="1600" dirty="0"/>
              <a:t> = new HashMap&lt;String, String&gt;();</a:t>
            </a:r>
          </a:p>
          <a:p>
            <a:pPr marL="0" indent="0">
              <a:buNone/>
            </a:pPr>
            <a:endParaRPr lang="en-US" sz="1600" dirty="0"/>
          </a:p>
          <a:p>
            <a:pPr marL="0" indent="0">
              <a:buNone/>
            </a:pPr>
            <a:r>
              <a:rPr lang="en-US" sz="1600" dirty="0"/>
              <a:t>      // Add keys and values (Country, City)</a:t>
            </a:r>
          </a:p>
          <a:p>
            <a:pPr marL="0" indent="0">
              <a:buNone/>
            </a:pPr>
            <a:r>
              <a:rPr lang="en-US" sz="1600" dirty="0"/>
              <a:t>      </a:t>
            </a:r>
            <a:r>
              <a:rPr lang="en-US" sz="1600" dirty="0" err="1"/>
              <a:t>capitalCities.put</a:t>
            </a:r>
            <a:r>
              <a:rPr lang="en-US" sz="1600" dirty="0"/>
              <a:t>("England", "London");</a:t>
            </a:r>
          </a:p>
          <a:p>
            <a:pPr marL="0" indent="0">
              <a:buNone/>
            </a:pPr>
            <a:r>
              <a:rPr lang="en-US" sz="1600" dirty="0"/>
              <a:t>      </a:t>
            </a:r>
            <a:r>
              <a:rPr lang="en-US" sz="1600" dirty="0" err="1"/>
              <a:t>capitalCities.put</a:t>
            </a:r>
            <a:r>
              <a:rPr lang="en-US" sz="1600" dirty="0"/>
              <a:t>("Germany", "Berlin");</a:t>
            </a:r>
          </a:p>
          <a:p>
            <a:pPr marL="0" indent="0">
              <a:buNone/>
            </a:pPr>
            <a:r>
              <a:rPr lang="en-US" sz="1600" dirty="0"/>
              <a:t>      </a:t>
            </a:r>
            <a:r>
              <a:rPr lang="en-US" sz="1600" dirty="0" err="1"/>
              <a:t>capitalCities.put</a:t>
            </a:r>
            <a:r>
              <a:rPr lang="en-US" sz="1600" dirty="0"/>
              <a:t>("Norway", "Oslo");</a:t>
            </a:r>
          </a:p>
          <a:p>
            <a:pPr marL="0" indent="0">
              <a:buNone/>
            </a:pPr>
            <a:r>
              <a:rPr lang="en-US" sz="1600" dirty="0"/>
              <a:t>      </a:t>
            </a:r>
            <a:r>
              <a:rPr lang="en-US" sz="1600" dirty="0" err="1"/>
              <a:t>capitalCities.put</a:t>
            </a:r>
            <a:r>
              <a:rPr lang="en-US" sz="1600" dirty="0"/>
              <a:t>("USA", "Washington DC");</a:t>
            </a:r>
          </a:p>
          <a:p>
            <a:pPr marL="0" indent="0">
              <a:buNone/>
            </a:pPr>
            <a:r>
              <a:rPr lang="en-US" sz="1600" dirty="0"/>
              <a:t>      </a:t>
            </a:r>
            <a:r>
              <a:rPr lang="en-US" sz="1600" dirty="0" err="1"/>
              <a:t>System.out.println</a:t>
            </a:r>
            <a:r>
              <a:rPr lang="en-US" sz="1600" dirty="0"/>
              <a:t>(</a:t>
            </a:r>
            <a:r>
              <a:rPr lang="en-US" sz="1600" dirty="0" err="1"/>
              <a:t>capitalCities</a:t>
            </a:r>
            <a:r>
              <a:rPr lang="en-US" sz="1600" dirty="0"/>
              <a:t>);</a:t>
            </a:r>
          </a:p>
          <a:p>
            <a:pPr marL="0" indent="0">
              <a:buNone/>
            </a:pPr>
            <a:r>
              <a:rPr lang="en-US" sz="1600" dirty="0"/>
              <a:t>   }</a:t>
            </a:r>
          </a:p>
          <a:p>
            <a:pPr marL="0" indent="0">
              <a:buNone/>
            </a:pPr>
            <a:r>
              <a:rPr lang="en-US" sz="1600" dirty="0"/>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71873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1F11-92E5-C7E5-FA89-096A5ED5856C}"/>
              </a:ext>
            </a:extLst>
          </p:cNvPr>
          <p:cNvSpPr>
            <a:spLocks noGrp="1"/>
          </p:cNvSpPr>
          <p:nvPr>
            <p:ph type="title"/>
          </p:nvPr>
        </p:nvSpPr>
        <p:spPr>
          <a:xfrm>
            <a:off x="2057400" y="285750"/>
            <a:ext cx="6059482" cy="490538"/>
          </a:xfrm>
        </p:spPr>
        <p:txBody>
          <a:bodyPr/>
          <a:lstStyle/>
          <a:p>
            <a:pPr>
              <a:tabLst>
                <a:tab pos="457200" algn="l"/>
              </a:tabLst>
            </a:pPr>
            <a:r>
              <a:rPr lang="en-US" dirty="0"/>
              <a:t>Finding a Character in a String</a:t>
            </a:r>
          </a:p>
        </p:txBody>
      </p:sp>
      <p:sp>
        <p:nvSpPr>
          <p:cNvPr id="3" name="Content Placeholder 2">
            <a:extLst>
              <a:ext uri="{FF2B5EF4-FFF2-40B4-BE49-F238E27FC236}">
                <a16:creationId xmlns:a16="http://schemas.microsoft.com/office/drawing/2014/main" id="{C0C45567-29E4-8439-0D5D-758FED95D5D5}"/>
              </a:ext>
            </a:extLst>
          </p:cNvPr>
          <p:cNvSpPr>
            <a:spLocks noGrp="1"/>
          </p:cNvSpPr>
          <p:nvPr>
            <p:ph idx="1"/>
          </p:nvPr>
        </p:nvSpPr>
        <p:spPr>
          <a:xfrm>
            <a:off x="457200" y="1098321"/>
            <a:ext cx="8458200" cy="3456385"/>
          </a:xfrm>
        </p:spPr>
        <p:txBody>
          <a:bodyPr/>
          <a:lstStyle/>
          <a:p>
            <a:pPr>
              <a:tabLst>
                <a:tab pos="457200" algn="l"/>
              </a:tabLst>
            </a:pPr>
            <a:r>
              <a:rPr lang="en-US" dirty="0"/>
              <a:t>The </a:t>
            </a:r>
            <a:r>
              <a:rPr lang="en-US" dirty="0" err="1"/>
              <a:t>indexOf</a:t>
            </a:r>
            <a:r>
              <a:rPr lang="en-US" dirty="0"/>
              <a:t>() method returns the index (the position) of the first occurrence of a specified text in a string (including whitespace):</a:t>
            </a:r>
          </a:p>
          <a:p>
            <a:pPr>
              <a:tabLst>
                <a:tab pos="457200" algn="l"/>
              </a:tabLst>
            </a:pPr>
            <a:r>
              <a:rPr lang="en-US" dirty="0"/>
              <a:t>Example</a:t>
            </a:r>
          </a:p>
          <a:p>
            <a:pPr>
              <a:tabLst>
                <a:tab pos="457200" algn="l"/>
              </a:tabLst>
            </a:pPr>
            <a:endParaRPr lang="en-US" dirty="0"/>
          </a:p>
          <a:p>
            <a:pPr marL="685800" lvl="2" indent="0">
              <a:buNone/>
              <a:tabLst>
                <a:tab pos="457200" algn="l"/>
              </a:tabLst>
            </a:pPr>
            <a:r>
              <a:rPr lang="en-US" dirty="0"/>
              <a:t>String txt = "Please locate where 'locate' occurs!";</a:t>
            </a:r>
          </a:p>
          <a:p>
            <a:pPr marL="685800" lvl="2" indent="0">
              <a:buNone/>
              <a:tabLst>
                <a:tab pos="457200" algn="l"/>
              </a:tabLst>
            </a:pPr>
            <a:r>
              <a:rPr lang="en-US" dirty="0" err="1"/>
              <a:t>System.out.println</a:t>
            </a:r>
            <a:r>
              <a:rPr lang="en-US" dirty="0"/>
              <a:t>(</a:t>
            </a:r>
            <a:r>
              <a:rPr lang="en-US" dirty="0" err="1"/>
              <a:t>txt.indexOf</a:t>
            </a:r>
            <a:r>
              <a:rPr lang="en-US" dirty="0"/>
              <a:t>("locate")); 	// Outputs 7</a:t>
            </a:r>
          </a:p>
          <a:p>
            <a:pPr>
              <a:tabLst>
                <a:tab pos="457200" algn="l"/>
              </a:tabLst>
            </a:pPr>
            <a:endParaRPr lang="en-US" dirty="0"/>
          </a:p>
          <a:p>
            <a:pPr>
              <a:tabLst>
                <a:tab pos="457200" algn="l"/>
              </a:tabLst>
            </a:pPr>
            <a:r>
              <a:rPr lang="en-US" dirty="0"/>
              <a:t>Java counts positions from zero.</a:t>
            </a:r>
            <a:br>
              <a:rPr lang="en-US" dirty="0"/>
            </a:br>
            <a:r>
              <a:rPr lang="en-US" dirty="0"/>
              <a:t>0 is the first position in a string, 1 is the second, 2 is the third ...</a:t>
            </a:r>
          </a:p>
        </p:txBody>
      </p:sp>
    </p:spTree>
    <p:extLst>
      <p:ext uri="{BB962C8B-B14F-4D97-AF65-F5344CB8AC3E}">
        <p14:creationId xmlns:p14="http://schemas.microsoft.com/office/powerpoint/2010/main" val="994339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219200" y="209550"/>
            <a:ext cx="7597773" cy="490538"/>
          </a:xfrm>
        </p:spPr>
        <p:txBody>
          <a:bodyPr/>
          <a:lstStyle/>
          <a:p>
            <a:r>
              <a:rPr lang="en-US" dirty="0"/>
              <a:t>HashMap: Access, Remove Item, and Size</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idx="1"/>
          </p:nvPr>
        </p:nvSpPr>
        <p:spPr>
          <a:xfrm>
            <a:off x="990600" y="1123950"/>
            <a:ext cx="7707311" cy="3175992"/>
          </a:xfrm>
        </p:spPr>
        <p:txBody>
          <a:bodyPr/>
          <a:lstStyle/>
          <a:p>
            <a:pPr marL="0" indent="0">
              <a:buNone/>
            </a:pPr>
            <a:r>
              <a:rPr lang="en-US" dirty="0"/>
              <a:t>// Access an Item</a:t>
            </a:r>
          </a:p>
          <a:p>
            <a:pPr marL="0" indent="0">
              <a:buNone/>
            </a:pPr>
            <a:r>
              <a:rPr lang="en-US" dirty="0" err="1"/>
              <a:t>capitalCities.get</a:t>
            </a:r>
            <a:r>
              <a:rPr lang="en-US" dirty="0"/>
              <a:t>(“Germany");</a:t>
            </a:r>
          </a:p>
          <a:p>
            <a:pPr marL="0" indent="0">
              <a:buNone/>
            </a:pPr>
            <a:endParaRPr lang="en-US" dirty="0"/>
          </a:p>
          <a:p>
            <a:pPr marL="0" indent="0">
              <a:buNone/>
            </a:pPr>
            <a:r>
              <a:rPr lang="en-US" dirty="0"/>
              <a:t>// Remove an Item</a:t>
            </a:r>
          </a:p>
          <a:p>
            <a:pPr marL="0" indent="0">
              <a:buNone/>
            </a:pPr>
            <a:r>
              <a:rPr lang="en-US" dirty="0" err="1"/>
              <a:t>capitalCities.remove</a:t>
            </a:r>
            <a:r>
              <a:rPr lang="en-US" dirty="0"/>
              <a:t>("Germany");</a:t>
            </a:r>
          </a:p>
          <a:p>
            <a:pPr marL="0" indent="0">
              <a:buNone/>
            </a:pPr>
            <a:endParaRPr lang="en-US" dirty="0"/>
          </a:p>
          <a:p>
            <a:pPr marL="0" indent="0">
              <a:buNone/>
            </a:pPr>
            <a:r>
              <a:rPr lang="en-US" dirty="0"/>
              <a:t>// Remove all Items</a:t>
            </a:r>
          </a:p>
          <a:p>
            <a:pPr marL="0" indent="0">
              <a:buNone/>
            </a:pPr>
            <a:r>
              <a:rPr lang="en-US" dirty="0" err="1"/>
              <a:t>capitalCities.clear</a:t>
            </a:r>
            <a:r>
              <a:rPr lang="en-US" dirty="0"/>
              <a:t>();</a:t>
            </a:r>
          </a:p>
          <a:p>
            <a:pPr marL="0" indent="0">
              <a:buNone/>
            </a:pPr>
            <a:endParaRPr lang="en-US" dirty="0"/>
          </a:p>
          <a:p>
            <a:pPr marL="0" indent="0">
              <a:buNone/>
            </a:pPr>
            <a:r>
              <a:rPr lang="en-US" dirty="0"/>
              <a:t>// Find how many items there are</a:t>
            </a:r>
          </a:p>
          <a:p>
            <a:pPr marL="0" indent="0">
              <a:buNone/>
            </a:pPr>
            <a:r>
              <a:rPr lang="en-US" dirty="0" err="1"/>
              <a:t>capitalCities.size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2755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HashSet</a:t>
            </a:r>
          </a:p>
        </p:txBody>
      </p:sp>
    </p:spTree>
    <p:extLst>
      <p:ext uri="{BB962C8B-B14F-4D97-AF65-F5344CB8AC3E}">
        <p14:creationId xmlns:p14="http://schemas.microsoft.com/office/powerpoint/2010/main" val="3172856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ADBB-D052-E42C-7918-3A23D8C60D2C}"/>
              </a:ext>
            </a:extLst>
          </p:cNvPr>
          <p:cNvSpPr>
            <a:spLocks noGrp="1"/>
          </p:cNvSpPr>
          <p:nvPr>
            <p:ph type="title"/>
          </p:nvPr>
        </p:nvSpPr>
        <p:spPr>
          <a:xfrm>
            <a:off x="1676400" y="285750"/>
            <a:ext cx="6440482" cy="490538"/>
          </a:xfrm>
        </p:spPr>
        <p:txBody>
          <a:bodyPr/>
          <a:lstStyle/>
          <a:p>
            <a:r>
              <a:rPr lang="en-US" dirty="0"/>
              <a:t>HashSet</a:t>
            </a:r>
          </a:p>
        </p:txBody>
      </p:sp>
      <p:sp>
        <p:nvSpPr>
          <p:cNvPr id="3" name="Content Placeholder 2">
            <a:extLst>
              <a:ext uri="{FF2B5EF4-FFF2-40B4-BE49-F238E27FC236}">
                <a16:creationId xmlns:a16="http://schemas.microsoft.com/office/drawing/2014/main" id="{77FE7D71-3389-5EAB-3CAB-FD941504EBCC}"/>
              </a:ext>
            </a:extLst>
          </p:cNvPr>
          <p:cNvSpPr>
            <a:spLocks noGrp="1"/>
          </p:cNvSpPr>
          <p:nvPr>
            <p:ph idx="1"/>
          </p:nvPr>
        </p:nvSpPr>
        <p:spPr>
          <a:xfrm>
            <a:off x="838200" y="793656"/>
            <a:ext cx="7924800" cy="178029"/>
          </a:xfrm>
        </p:spPr>
        <p:txBody>
          <a:bodyPr/>
          <a:lstStyle/>
          <a:p>
            <a:r>
              <a:rPr lang="en-US" dirty="0"/>
              <a:t>A HashSet is a collection of items where every item is unique, and it is found in the </a:t>
            </a:r>
            <a:r>
              <a:rPr lang="en-US" dirty="0" err="1"/>
              <a:t>java.util</a:t>
            </a:r>
            <a:r>
              <a:rPr lang="en-US" dirty="0"/>
              <a:t> package,</a:t>
            </a:r>
          </a:p>
        </p:txBody>
      </p:sp>
      <p:pic>
        <p:nvPicPr>
          <p:cNvPr id="5" name="Picture 4" descr="A screen shot of a chart&#10;&#10;Description automatically generated">
            <a:extLst>
              <a:ext uri="{FF2B5EF4-FFF2-40B4-BE49-F238E27FC236}">
                <a16:creationId xmlns:a16="http://schemas.microsoft.com/office/drawing/2014/main" id="{90F85314-CAD5-ADB2-4C14-1EC1D1627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369" y="1567479"/>
            <a:ext cx="6319261" cy="3307080"/>
          </a:xfrm>
          <a:prstGeom prst="rect">
            <a:avLst/>
          </a:prstGeom>
        </p:spPr>
      </p:pic>
    </p:spTree>
    <p:extLst>
      <p:ext uri="{BB962C8B-B14F-4D97-AF65-F5344CB8AC3E}">
        <p14:creationId xmlns:p14="http://schemas.microsoft.com/office/powerpoint/2010/main" val="3429025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F28-DB1D-C3E9-F71B-21DF80B19EC6}"/>
              </a:ext>
            </a:extLst>
          </p:cNvPr>
          <p:cNvSpPr>
            <a:spLocks noGrp="1"/>
          </p:cNvSpPr>
          <p:nvPr>
            <p:ph type="title"/>
          </p:nvPr>
        </p:nvSpPr>
        <p:spPr/>
        <p:txBody>
          <a:bodyPr/>
          <a:lstStyle/>
          <a:p>
            <a:r>
              <a:rPr lang="en-US" dirty="0"/>
              <a:t>HashSet: Add Items</a:t>
            </a:r>
          </a:p>
        </p:txBody>
      </p:sp>
      <p:sp>
        <p:nvSpPr>
          <p:cNvPr id="3" name="Content Placeholder 2">
            <a:extLst>
              <a:ext uri="{FF2B5EF4-FFF2-40B4-BE49-F238E27FC236}">
                <a16:creationId xmlns:a16="http://schemas.microsoft.com/office/drawing/2014/main" id="{AD3606A8-BA58-3FDF-2E57-69F480F2D036}"/>
              </a:ext>
            </a:extLst>
          </p:cNvPr>
          <p:cNvSpPr>
            <a:spLocks noGrp="1"/>
          </p:cNvSpPr>
          <p:nvPr>
            <p:ph idx="1"/>
          </p:nvPr>
        </p:nvSpPr>
        <p:spPr>
          <a:xfrm>
            <a:off x="892177" y="785116"/>
            <a:ext cx="6042023" cy="3456385"/>
          </a:xfrm>
        </p:spPr>
        <p:txBody>
          <a:bodyPr/>
          <a:lstStyle/>
          <a:p>
            <a:pPr marL="0" indent="0">
              <a:buNone/>
            </a:pPr>
            <a:r>
              <a:rPr lang="en-US" sz="1900" dirty="0"/>
              <a:t>// Import the HashSet class</a:t>
            </a:r>
          </a:p>
          <a:p>
            <a:pPr marL="0" indent="0">
              <a:buNone/>
            </a:pPr>
            <a:r>
              <a:rPr lang="en-US" sz="1900" dirty="0"/>
              <a:t>import </a:t>
            </a:r>
            <a:r>
              <a:rPr lang="en-US" sz="1900" dirty="0" err="1"/>
              <a:t>java.util.HashSet</a:t>
            </a:r>
            <a:r>
              <a:rPr lang="en-US" sz="1900" dirty="0"/>
              <a:t>;</a:t>
            </a:r>
          </a:p>
          <a:p>
            <a:pPr marL="0" indent="0">
              <a:buNone/>
            </a:pPr>
            <a:endParaRPr lang="en-US" sz="1900" dirty="0"/>
          </a:p>
          <a:p>
            <a:pPr marL="0" indent="0">
              <a:buNone/>
            </a:pPr>
            <a:r>
              <a:rPr lang="en-US" sz="1900" dirty="0"/>
              <a:t>public class Main {</a:t>
            </a:r>
          </a:p>
          <a:p>
            <a:pPr marL="0" indent="0">
              <a:buNone/>
            </a:pPr>
            <a:r>
              <a:rPr lang="en-US" sz="1900" dirty="0"/>
              <a:t>  public static void main(String[] </a:t>
            </a:r>
            <a:r>
              <a:rPr lang="en-US" sz="1900" dirty="0" err="1"/>
              <a:t>args</a:t>
            </a:r>
            <a:r>
              <a:rPr lang="en-US" sz="1900" dirty="0"/>
              <a:t>) {</a:t>
            </a:r>
          </a:p>
          <a:p>
            <a:pPr marL="0" indent="0">
              <a:buNone/>
            </a:pPr>
            <a:r>
              <a:rPr lang="en-US" sz="1900" dirty="0"/>
              <a:t>    HashSet&lt;String&gt; cars = new HashSet&lt;String&gt;();</a:t>
            </a:r>
          </a:p>
          <a:p>
            <a:pPr marL="0" indent="0">
              <a:buNone/>
            </a:pPr>
            <a:r>
              <a:rPr lang="en-US" sz="1900" dirty="0"/>
              <a:t>    </a:t>
            </a:r>
            <a:r>
              <a:rPr lang="en-US" sz="1900" dirty="0" err="1"/>
              <a:t>cars.add</a:t>
            </a:r>
            <a:r>
              <a:rPr lang="en-US" sz="1900" dirty="0"/>
              <a:t>("Volvo");</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("Ford");</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("Mazda");</a:t>
            </a:r>
          </a:p>
          <a:p>
            <a:pPr marL="0" indent="0">
              <a:buNone/>
            </a:pPr>
            <a:r>
              <a:rPr lang="en-US" sz="1900" dirty="0"/>
              <a:t>    </a:t>
            </a:r>
            <a:r>
              <a:rPr lang="en-US" sz="1900" dirty="0" err="1"/>
              <a:t>System.out.println</a:t>
            </a:r>
            <a:r>
              <a:rPr lang="en-US" sz="1900" dirty="0"/>
              <a:t>(cars);</a:t>
            </a:r>
          </a:p>
          <a:p>
            <a:pPr marL="0" indent="0">
              <a:buNone/>
            </a:pPr>
            <a:r>
              <a:rPr lang="en-US" sz="1900" dirty="0"/>
              <a:t>  }</a:t>
            </a:r>
          </a:p>
          <a:p>
            <a:pPr marL="0" indent="0">
              <a:buNone/>
            </a:pPr>
            <a:r>
              <a:rPr lang="en-US" sz="1900" dirty="0"/>
              <a:t>}</a:t>
            </a:r>
          </a:p>
          <a:p>
            <a:endParaRPr lang="en-US" dirty="0"/>
          </a:p>
        </p:txBody>
      </p:sp>
      <p:sp>
        <p:nvSpPr>
          <p:cNvPr id="5" name="TextBox 4">
            <a:extLst>
              <a:ext uri="{FF2B5EF4-FFF2-40B4-BE49-F238E27FC236}">
                <a16:creationId xmlns:a16="http://schemas.microsoft.com/office/drawing/2014/main" id="{04F92244-392B-2AB1-E594-D4AC0AA857CB}"/>
              </a:ext>
            </a:extLst>
          </p:cNvPr>
          <p:cNvSpPr txBox="1"/>
          <p:nvPr/>
        </p:nvSpPr>
        <p:spPr>
          <a:xfrm>
            <a:off x="5638800" y="3594705"/>
            <a:ext cx="2994023" cy="646331"/>
          </a:xfrm>
          <a:prstGeom prst="rect">
            <a:avLst/>
          </a:prstGeom>
          <a:noFill/>
          <a:ln w="12700">
            <a:solidFill>
              <a:schemeClr val="tx1"/>
            </a:solidFill>
          </a:ln>
        </p:spPr>
        <p:txBody>
          <a:bodyPr wrap="square">
            <a:spAutoFit/>
          </a:bodyPr>
          <a:lstStyle/>
          <a:p>
            <a:r>
              <a:rPr lang="en-US" u="sng" dirty="0"/>
              <a:t>Output:</a:t>
            </a:r>
          </a:p>
          <a:p>
            <a:r>
              <a:rPr lang="en-US" dirty="0"/>
              <a:t>[Volvo, Mazda, Ford, BMW]</a:t>
            </a:r>
          </a:p>
        </p:txBody>
      </p:sp>
    </p:spTree>
    <p:extLst>
      <p:ext uri="{BB962C8B-B14F-4D97-AF65-F5344CB8AC3E}">
        <p14:creationId xmlns:p14="http://schemas.microsoft.com/office/powerpoint/2010/main" val="1425079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F28-DB1D-C3E9-F71B-21DF80B19EC6}"/>
              </a:ext>
            </a:extLst>
          </p:cNvPr>
          <p:cNvSpPr>
            <a:spLocks noGrp="1"/>
          </p:cNvSpPr>
          <p:nvPr>
            <p:ph type="title"/>
          </p:nvPr>
        </p:nvSpPr>
        <p:spPr/>
        <p:txBody>
          <a:bodyPr/>
          <a:lstStyle/>
          <a:p>
            <a:r>
              <a:rPr lang="en-US" dirty="0"/>
              <a:t>HashSet: Methods</a:t>
            </a:r>
          </a:p>
        </p:txBody>
      </p:sp>
      <p:sp>
        <p:nvSpPr>
          <p:cNvPr id="3" name="Content Placeholder 2">
            <a:extLst>
              <a:ext uri="{FF2B5EF4-FFF2-40B4-BE49-F238E27FC236}">
                <a16:creationId xmlns:a16="http://schemas.microsoft.com/office/drawing/2014/main" id="{AD3606A8-BA58-3FDF-2E57-69F480F2D036}"/>
              </a:ext>
            </a:extLst>
          </p:cNvPr>
          <p:cNvSpPr>
            <a:spLocks noGrp="1"/>
          </p:cNvSpPr>
          <p:nvPr>
            <p:ph sz="half" idx="1"/>
          </p:nvPr>
        </p:nvSpPr>
        <p:spPr/>
        <p:txBody>
          <a:bodyPr/>
          <a:lstStyle/>
          <a:p>
            <a:pPr marL="0" indent="0">
              <a:buNone/>
            </a:pPr>
            <a:r>
              <a:rPr lang="en-US" dirty="0"/>
              <a:t>// Check if an item exists</a:t>
            </a:r>
          </a:p>
          <a:p>
            <a:pPr marL="0" indent="0">
              <a:buNone/>
            </a:pPr>
            <a:r>
              <a:rPr lang="en-US" dirty="0" err="1"/>
              <a:t>cars.contains</a:t>
            </a:r>
            <a:r>
              <a:rPr lang="en-US" dirty="0"/>
              <a:t>("Mazda");</a:t>
            </a:r>
          </a:p>
          <a:p>
            <a:pPr marL="0" indent="0">
              <a:buNone/>
            </a:pPr>
            <a:endParaRPr lang="en-US" dirty="0"/>
          </a:p>
          <a:p>
            <a:pPr marL="0" indent="0">
              <a:buNone/>
            </a:pPr>
            <a:r>
              <a:rPr lang="en-US" dirty="0"/>
              <a:t>// Remove an item</a:t>
            </a:r>
          </a:p>
          <a:p>
            <a:pPr marL="0" indent="0">
              <a:buNone/>
            </a:pPr>
            <a:r>
              <a:rPr lang="en-US" dirty="0" err="1"/>
              <a:t>cars.remove</a:t>
            </a:r>
            <a:r>
              <a:rPr lang="en-US" dirty="0"/>
              <a:t>(“Volvo");</a:t>
            </a:r>
          </a:p>
          <a:p>
            <a:pPr marL="0" indent="0">
              <a:buNone/>
            </a:pPr>
            <a:endParaRPr lang="en-US" dirty="0"/>
          </a:p>
          <a:p>
            <a:pPr marL="0" indent="0">
              <a:buNone/>
            </a:pPr>
            <a:r>
              <a:rPr lang="en-US" dirty="0"/>
              <a:t>// HashSet size</a:t>
            </a:r>
          </a:p>
          <a:p>
            <a:pPr marL="0" indent="0">
              <a:buNone/>
            </a:pPr>
            <a:r>
              <a:rPr lang="en-US" dirty="0" err="1"/>
              <a:t>cars.size</a:t>
            </a:r>
            <a:r>
              <a:rPr lang="en-US" dirty="0"/>
              <a:t>();</a:t>
            </a:r>
          </a:p>
          <a:p>
            <a:pPr marL="0" indent="0">
              <a:buNone/>
            </a:pPr>
            <a:endParaRPr lang="en-US" dirty="0"/>
          </a:p>
          <a:p>
            <a:pPr marL="0" indent="0">
              <a:buNone/>
            </a:pPr>
            <a:r>
              <a:rPr lang="en-US" dirty="0"/>
              <a:t>// Clear all items</a:t>
            </a:r>
          </a:p>
          <a:p>
            <a:pPr marL="0" indent="0">
              <a:buNone/>
            </a:pPr>
            <a:r>
              <a:rPr lang="en-US" dirty="0" err="1"/>
              <a:t>cars.clear</a:t>
            </a:r>
            <a:r>
              <a:rPr lang="en-US" dirty="0"/>
              <a:t>();</a:t>
            </a:r>
          </a:p>
          <a:p>
            <a:pPr marL="0" indent="0">
              <a:buNone/>
            </a:pPr>
            <a:endParaRPr lang="en-US" dirty="0"/>
          </a:p>
        </p:txBody>
      </p:sp>
      <p:sp>
        <p:nvSpPr>
          <p:cNvPr id="6" name="Content Placeholder 5">
            <a:extLst>
              <a:ext uri="{FF2B5EF4-FFF2-40B4-BE49-F238E27FC236}">
                <a16:creationId xmlns:a16="http://schemas.microsoft.com/office/drawing/2014/main" id="{5AAEB3B6-41DD-39C5-DF68-79F3E81656F4}"/>
              </a:ext>
            </a:extLst>
          </p:cNvPr>
          <p:cNvSpPr>
            <a:spLocks noGrp="1"/>
          </p:cNvSpPr>
          <p:nvPr>
            <p:ph sz="half" idx="2"/>
          </p:nvPr>
        </p:nvSpPr>
        <p:spPr/>
        <p:txBody>
          <a:bodyPr/>
          <a:lstStyle/>
          <a:p>
            <a:pPr marL="0" indent="0">
              <a:buNone/>
            </a:pPr>
            <a:r>
              <a:rPr lang="en-US" u="sng" dirty="0"/>
              <a:t>Output: true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u="sng" dirty="0"/>
              <a:t>Output: 4</a:t>
            </a:r>
          </a:p>
          <a:p>
            <a:pPr marL="0" indent="0">
              <a:buNone/>
            </a:pPr>
            <a:endParaRPr lang="en-US" dirty="0"/>
          </a:p>
        </p:txBody>
      </p:sp>
    </p:spTree>
    <p:extLst>
      <p:ext uri="{BB962C8B-B14F-4D97-AF65-F5344CB8AC3E}">
        <p14:creationId xmlns:p14="http://schemas.microsoft.com/office/powerpoint/2010/main" val="3812193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Stacks</a:t>
            </a:r>
          </a:p>
        </p:txBody>
      </p:sp>
    </p:spTree>
    <p:extLst>
      <p:ext uri="{BB962C8B-B14F-4D97-AF65-F5344CB8AC3E}">
        <p14:creationId xmlns:p14="http://schemas.microsoft.com/office/powerpoint/2010/main" val="2732770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336A-18C0-4A98-A809-D7FE7ABBA28D}"/>
              </a:ext>
            </a:extLst>
          </p:cNvPr>
          <p:cNvSpPr>
            <a:spLocks noGrp="1"/>
          </p:cNvSpPr>
          <p:nvPr>
            <p:ph type="title"/>
          </p:nvPr>
        </p:nvSpPr>
        <p:spPr/>
        <p:txBody>
          <a:bodyPr/>
          <a:lstStyle/>
          <a:p>
            <a:r>
              <a:rPr lang="en-US" dirty="0"/>
              <a:t>Stack Class in Java</a:t>
            </a:r>
          </a:p>
        </p:txBody>
      </p:sp>
      <p:sp>
        <p:nvSpPr>
          <p:cNvPr id="3" name="Content Placeholder 2">
            <a:extLst>
              <a:ext uri="{FF2B5EF4-FFF2-40B4-BE49-F238E27FC236}">
                <a16:creationId xmlns:a16="http://schemas.microsoft.com/office/drawing/2014/main" id="{008E04CE-443A-2F27-D300-157729A2734C}"/>
              </a:ext>
            </a:extLst>
          </p:cNvPr>
          <p:cNvSpPr>
            <a:spLocks noGrp="1"/>
          </p:cNvSpPr>
          <p:nvPr>
            <p:ph idx="1"/>
          </p:nvPr>
        </p:nvSpPr>
        <p:spPr>
          <a:xfrm>
            <a:off x="460208" y="1269332"/>
            <a:ext cx="5410200" cy="3124200"/>
          </a:xfrm>
        </p:spPr>
        <p:txBody>
          <a:bodyPr/>
          <a:lstStyle/>
          <a:p>
            <a:r>
              <a:rPr lang="en-US" dirty="0"/>
              <a:t>Java Collection framework provides a Stack class that models and implements a Stack data structure. </a:t>
            </a:r>
          </a:p>
          <a:p>
            <a:r>
              <a:rPr lang="en-US" dirty="0"/>
              <a:t>The class is based on the basic principle of </a:t>
            </a:r>
            <a:r>
              <a:rPr lang="en-US" b="1" i="1" dirty="0"/>
              <a:t>last-in-first-out</a:t>
            </a:r>
            <a:r>
              <a:rPr lang="en-US" dirty="0"/>
              <a:t>. </a:t>
            </a:r>
          </a:p>
          <a:p>
            <a:r>
              <a:rPr lang="en-US" dirty="0"/>
              <a:t>In addition to the basic push and pop operations, the class provides three more functions of empty, search, and peek. </a:t>
            </a:r>
          </a:p>
        </p:txBody>
      </p:sp>
      <p:pic>
        <p:nvPicPr>
          <p:cNvPr id="7" name="Picture 6" descr="A hand drawing a diagram on a whiteboard&#10;&#10;Description automatically generated">
            <a:extLst>
              <a:ext uri="{FF2B5EF4-FFF2-40B4-BE49-F238E27FC236}">
                <a16:creationId xmlns:a16="http://schemas.microsoft.com/office/drawing/2014/main" id="{E5DC6C3E-A822-826C-A63E-E02B985D2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276350"/>
            <a:ext cx="2495550" cy="1828800"/>
          </a:xfrm>
          <a:prstGeom prst="rect">
            <a:avLst/>
          </a:prstGeom>
        </p:spPr>
      </p:pic>
    </p:spTree>
    <p:extLst>
      <p:ext uri="{BB962C8B-B14F-4D97-AF65-F5344CB8AC3E}">
        <p14:creationId xmlns:p14="http://schemas.microsoft.com/office/powerpoint/2010/main" val="1843214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ata flow&#10;&#10;Description automatically generated">
            <a:extLst>
              <a:ext uri="{FF2B5EF4-FFF2-40B4-BE49-F238E27FC236}">
                <a16:creationId xmlns:a16="http://schemas.microsoft.com/office/drawing/2014/main" id="{ECF79D1D-1D7C-FED6-8C85-BB98702B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136" y="741194"/>
            <a:ext cx="4406664" cy="4116556"/>
          </a:xfrm>
          <a:prstGeom prst="rect">
            <a:avLst/>
          </a:prstGeom>
        </p:spPr>
      </p:pic>
      <p:sp>
        <p:nvSpPr>
          <p:cNvPr id="2" name="Title 1">
            <a:extLst>
              <a:ext uri="{FF2B5EF4-FFF2-40B4-BE49-F238E27FC236}">
                <a16:creationId xmlns:a16="http://schemas.microsoft.com/office/drawing/2014/main" id="{6F54336A-18C0-4A98-A809-D7FE7ABBA28D}"/>
              </a:ext>
            </a:extLst>
          </p:cNvPr>
          <p:cNvSpPr>
            <a:spLocks noGrp="1"/>
          </p:cNvSpPr>
          <p:nvPr>
            <p:ph type="title"/>
          </p:nvPr>
        </p:nvSpPr>
        <p:spPr/>
        <p:txBody>
          <a:bodyPr/>
          <a:lstStyle/>
          <a:p>
            <a:r>
              <a:rPr lang="en-US" dirty="0"/>
              <a:t>Hierarchy of Stack Class in Java</a:t>
            </a:r>
          </a:p>
        </p:txBody>
      </p:sp>
      <p:sp>
        <p:nvSpPr>
          <p:cNvPr id="3" name="Content Placeholder 2">
            <a:extLst>
              <a:ext uri="{FF2B5EF4-FFF2-40B4-BE49-F238E27FC236}">
                <a16:creationId xmlns:a16="http://schemas.microsoft.com/office/drawing/2014/main" id="{008E04CE-443A-2F27-D300-157729A2734C}"/>
              </a:ext>
            </a:extLst>
          </p:cNvPr>
          <p:cNvSpPr>
            <a:spLocks noGrp="1"/>
          </p:cNvSpPr>
          <p:nvPr>
            <p:ph idx="1"/>
          </p:nvPr>
        </p:nvSpPr>
        <p:spPr>
          <a:xfrm>
            <a:off x="228600" y="992526"/>
            <a:ext cx="5056370" cy="3158447"/>
          </a:xfrm>
        </p:spPr>
        <p:txBody>
          <a:bodyPr/>
          <a:lstStyle/>
          <a:p>
            <a:r>
              <a:rPr lang="en-US" dirty="0"/>
              <a:t>Stack class can also be said to extend Vector and treats the class as a stack with the five mentioned functions. </a:t>
            </a:r>
          </a:p>
          <a:p>
            <a:r>
              <a:rPr lang="en-US" dirty="0"/>
              <a:t>The class can also be referred to as the subclass of Vector.</a:t>
            </a:r>
          </a:p>
          <a:p>
            <a:endParaRPr lang="en-US" dirty="0"/>
          </a:p>
          <a:p>
            <a:r>
              <a:rPr lang="en-US" dirty="0"/>
              <a:t>We will discuss Stack class and its hierarchy in a greater detail later in this course when we will be discussing collections and interfaces.</a:t>
            </a:r>
          </a:p>
        </p:txBody>
      </p:sp>
    </p:spTree>
    <p:extLst>
      <p:ext uri="{BB962C8B-B14F-4D97-AF65-F5344CB8AC3E}">
        <p14:creationId xmlns:p14="http://schemas.microsoft.com/office/powerpoint/2010/main" val="999388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Queues</a:t>
            </a:r>
          </a:p>
        </p:txBody>
      </p:sp>
    </p:spTree>
    <p:extLst>
      <p:ext uri="{BB962C8B-B14F-4D97-AF65-F5344CB8AC3E}">
        <p14:creationId xmlns:p14="http://schemas.microsoft.com/office/powerpoint/2010/main" val="1808784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0A94-8433-E15B-006F-771888D701D0}"/>
              </a:ext>
            </a:extLst>
          </p:cNvPr>
          <p:cNvSpPr>
            <a:spLocks noGrp="1"/>
          </p:cNvSpPr>
          <p:nvPr>
            <p:ph type="title"/>
          </p:nvPr>
        </p:nvSpPr>
        <p:spPr/>
        <p:txBody>
          <a:bodyPr/>
          <a:lstStyle/>
          <a:p>
            <a:r>
              <a:rPr lang="en-US" dirty="0"/>
              <a:t>Queue Interface In Java</a:t>
            </a:r>
          </a:p>
        </p:txBody>
      </p:sp>
      <p:sp>
        <p:nvSpPr>
          <p:cNvPr id="3" name="Content Placeholder 2">
            <a:extLst>
              <a:ext uri="{FF2B5EF4-FFF2-40B4-BE49-F238E27FC236}">
                <a16:creationId xmlns:a16="http://schemas.microsoft.com/office/drawing/2014/main" id="{52C2D69E-484C-B15D-AA09-80E823C7D21D}"/>
              </a:ext>
            </a:extLst>
          </p:cNvPr>
          <p:cNvSpPr>
            <a:spLocks noGrp="1"/>
          </p:cNvSpPr>
          <p:nvPr>
            <p:ph idx="1"/>
          </p:nvPr>
        </p:nvSpPr>
        <p:spPr/>
        <p:txBody>
          <a:bodyPr/>
          <a:lstStyle/>
          <a:p>
            <a:r>
              <a:rPr lang="en-US" dirty="0"/>
              <a:t>The Queue interface is present in </a:t>
            </a:r>
            <a:r>
              <a:rPr lang="en-US" dirty="0" err="1"/>
              <a:t>java.util</a:t>
            </a:r>
            <a:r>
              <a:rPr lang="en-US" dirty="0"/>
              <a:t> package and extends the Collection interface is used to hold the elements about to be processed in </a:t>
            </a:r>
            <a:r>
              <a:rPr lang="en-US" b="1" i="1" dirty="0"/>
              <a:t>FIFO</a:t>
            </a:r>
            <a:r>
              <a:rPr lang="en-US" dirty="0"/>
              <a:t> (</a:t>
            </a:r>
            <a:r>
              <a:rPr lang="en-US" b="1" i="1" dirty="0"/>
              <a:t>First In First Out</a:t>
            </a:r>
            <a:r>
              <a:rPr lang="en-US" dirty="0"/>
              <a:t>) order. </a:t>
            </a:r>
          </a:p>
          <a:p>
            <a:r>
              <a:rPr lang="en-US" dirty="0"/>
              <a:t>It is an ordered list of objects with its use limited to inserting elements at the end of the list and deleting elements from the start of the list, (i.e.), it follows the FIFO or the First-In-First-Out principle.</a:t>
            </a:r>
          </a:p>
        </p:txBody>
      </p:sp>
    </p:spTree>
    <p:extLst>
      <p:ext uri="{BB962C8B-B14F-4D97-AF65-F5344CB8AC3E}">
        <p14:creationId xmlns:p14="http://schemas.microsoft.com/office/powerpoint/2010/main" val="412926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(1/7)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4086877488"/>
              </p:ext>
            </p:extLst>
          </p:nvPr>
        </p:nvGraphicFramePr>
        <p:xfrm>
          <a:off x="228600" y="895350"/>
          <a:ext cx="8610600" cy="4073634"/>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343922">
                <a:tc>
                  <a:txBody>
                    <a:bodyPr/>
                    <a:lstStyle/>
                    <a:p>
                      <a:r>
                        <a:rPr lang="en-US" sz="1800" u="sng" dirty="0" err="1">
                          <a:solidFill>
                            <a:schemeClr val="tx1"/>
                          </a:solidFill>
                        </a:rPr>
                        <a:t>charAt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the character at the specified index (position)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981295"/>
                  </a:ext>
                </a:extLst>
              </a:tr>
              <a:tr h="571556">
                <a:tc>
                  <a:txBody>
                    <a:bodyPr/>
                    <a:lstStyle/>
                    <a:p>
                      <a:r>
                        <a:rPr lang="en-US" sz="1800" u="sng" dirty="0" err="1">
                          <a:solidFill>
                            <a:schemeClr val="tx1"/>
                          </a:solidFill>
                        </a:rPr>
                        <a:t>codePointAt</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Unicode of the character at the specified index</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627715"/>
                  </a:ext>
                </a:extLst>
              </a:tr>
              <a:tr h="571444">
                <a:tc>
                  <a:txBody>
                    <a:bodyPr/>
                    <a:lstStyle/>
                    <a:p>
                      <a:r>
                        <a:rPr lang="en-US" sz="1800" u="sng" dirty="0" err="1">
                          <a:solidFill>
                            <a:schemeClr val="tx1"/>
                          </a:solidFill>
                        </a:rPr>
                        <a:t>codePointBefore</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Unicode of the character before the specified index</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417728"/>
                  </a:ext>
                </a:extLst>
              </a:tr>
              <a:tr h="304800">
                <a:tc>
                  <a:txBody>
                    <a:bodyPr/>
                    <a:lstStyle/>
                    <a:p>
                      <a:r>
                        <a:rPr lang="en-US" sz="1800" u="sng" dirty="0" err="1">
                          <a:solidFill>
                            <a:schemeClr val="tx1"/>
                          </a:solidFill>
                        </a:rPr>
                        <a:t>codePointCount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the number of Unicode values found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517474"/>
                  </a:ext>
                </a:extLst>
              </a:tr>
              <a:tr h="304800">
                <a:tc>
                  <a:txBody>
                    <a:bodyPr/>
                    <a:lstStyle/>
                    <a:p>
                      <a:r>
                        <a:rPr lang="en-US" sz="1800" u="sng" dirty="0" err="1">
                          <a:solidFill>
                            <a:schemeClr val="tx1"/>
                          </a:solidFill>
                        </a:rPr>
                        <a:t>compareTo</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lexicographically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0081"/>
                  </a:ext>
                </a:extLst>
              </a:tr>
              <a:tr h="533400">
                <a:tc>
                  <a:txBody>
                    <a:bodyPr/>
                    <a:lstStyle/>
                    <a:p>
                      <a:r>
                        <a:rPr lang="en-US" sz="1800" u="sng" dirty="0" err="1">
                          <a:solidFill>
                            <a:schemeClr val="tx1"/>
                          </a:solidFill>
                        </a:rPr>
                        <a:t>compareToIgnoreCase</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lexicographically, ignoring case differences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400071"/>
                  </a:ext>
                </a:extLst>
              </a:tr>
              <a:tr h="343922">
                <a:tc>
                  <a:txBody>
                    <a:bodyPr/>
                    <a:lstStyle/>
                    <a:p>
                      <a:r>
                        <a:rPr lang="en-US" sz="1800" u="sng" dirty="0" err="1">
                          <a:solidFill>
                            <a:schemeClr val="tx1"/>
                          </a:solidFill>
                        </a:rPr>
                        <a:t>concat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Appends a string to the end of another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548225"/>
                  </a:ext>
                </a:extLst>
              </a:tr>
            </a:tbl>
          </a:graphicData>
        </a:graphic>
      </p:graphicFrame>
    </p:spTree>
    <p:extLst>
      <p:ext uri="{BB962C8B-B14F-4D97-AF65-F5344CB8AC3E}">
        <p14:creationId xmlns:p14="http://schemas.microsoft.com/office/powerpoint/2010/main" val="1963224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oftware application&#10;&#10;Description automatically generated with medium confidence">
            <a:extLst>
              <a:ext uri="{FF2B5EF4-FFF2-40B4-BE49-F238E27FC236}">
                <a16:creationId xmlns:a16="http://schemas.microsoft.com/office/drawing/2014/main" id="{2EF1D53E-B706-2053-4883-36B23601D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73627"/>
            <a:ext cx="5410203" cy="4587852"/>
          </a:xfrm>
          <a:prstGeom prst="rect">
            <a:avLst/>
          </a:prstGeom>
        </p:spPr>
      </p:pic>
      <p:sp>
        <p:nvSpPr>
          <p:cNvPr id="2" name="Title 1">
            <a:extLst>
              <a:ext uri="{FF2B5EF4-FFF2-40B4-BE49-F238E27FC236}">
                <a16:creationId xmlns:a16="http://schemas.microsoft.com/office/drawing/2014/main" id="{0D7EDC6C-2994-7ADC-CA1E-98777E24CF1A}"/>
              </a:ext>
            </a:extLst>
          </p:cNvPr>
          <p:cNvSpPr>
            <a:spLocks noGrp="1"/>
          </p:cNvSpPr>
          <p:nvPr>
            <p:ph type="title"/>
          </p:nvPr>
        </p:nvSpPr>
        <p:spPr/>
        <p:txBody>
          <a:bodyPr/>
          <a:lstStyle/>
          <a:p>
            <a:r>
              <a:rPr lang="en-US" dirty="0"/>
              <a:t>Hierarchy of Calls Queue</a:t>
            </a:r>
          </a:p>
        </p:txBody>
      </p:sp>
      <p:sp>
        <p:nvSpPr>
          <p:cNvPr id="3" name="Content Placeholder 2">
            <a:extLst>
              <a:ext uri="{FF2B5EF4-FFF2-40B4-BE49-F238E27FC236}">
                <a16:creationId xmlns:a16="http://schemas.microsoft.com/office/drawing/2014/main" id="{C324D924-8980-1290-A2EA-F02B01BEE181}"/>
              </a:ext>
            </a:extLst>
          </p:cNvPr>
          <p:cNvSpPr>
            <a:spLocks noGrp="1"/>
          </p:cNvSpPr>
          <p:nvPr>
            <p:ph sz="half" idx="1"/>
          </p:nvPr>
        </p:nvSpPr>
        <p:spPr>
          <a:xfrm>
            <a:off x="293304" y="839361"/>
            <a:ext cx="5410203" cy="1732390"/>
          </a:xfrm>
        </p:spPr>
        <p:txBody>
          <a:bodyPr/>
          <a:lstStyle/>
          <a:p>
            <a:r>
              <a:rPr lang="en-US" dirty="0"/>
              <a:t>Being an interface the queue needs a concrete class for the declaration and the most common classes are the </a:t>
            </a:r>
            <a:r>
              <a:rPr lang="en-US" dirty="0" err="1"/>
              <a:t>PriorityQueue</a:t>
            </a:r>
            <a:r>
              <a:rPr lang="en-US" dirty="0"/>
              <a:t> and LinkedList in Java. </a:t>
            </a:r>
          </a:p>
          <a:p>
            <a:r>
              <a:rPr lang="en-US" dirty="0"/>
              <a:t>Note that neither of these implementations is thread-safe. </a:t>
            </a:r>
            <a:r>
              <a:rPr lang="en-US" dirty="0" err="1"/>
              <a:t>PriorityBlockingQueue</a:t>
            </a:r>
            <a:r>
              <a:rPr lang="en-US" dirty="0"/>
              <a:t> is one alternative implementation if the thread-safe implementation is needed.</a:t>
            </a:r>
          </a:p>
        </p:txBody>
      </p:sp>
      <p:sp>
        <p:nvSpPr>
          <p:cNvPr id="8" name="Content Placeholder 7">
            <a:extLst>
              <a:ext uri="{FF2B5EF4-FFF2-40B4-BE49-F238E27FC236}">
                <a16:creationId xmlns:a16="http://schemas.microsoft.com/office/drawing/2014/main" id="{EC3F2440-B64A-FDAC-0E9E-220F65608445}"/>
              </a:ext>
            </a:extLst>
          </p:cNvPr>
          <p:cNvSpPr>
            <a:spLocks noGrp="1"/>
          </p:cNvSpPr>
          <p:nvPr>
            <p:ph sz="half" idx="2"/>
          </p:nvPr>
        </p:nvSpPr>
        <p:spPr>
          <a:xfrm>
            <a:off x="293304" y="3257550"/>
            <a:ext cx="3943350" cy="1313023"/>
          </a:xfrm>
        </p:spPr>
        <p:txBody>
          <a:bodyPr/>
          <a:lstStyle/>
          <a:p>
            <a:r>
              <a:rPr lang="en-US" dirty="0"/>
              <a:t>We will discuss Queue class and its hierarchy in a greater detail later in this course when we will be discussing collections and interfaces.</a:t>
            </a:r>
          </a:p>
          <a:p>
            <a:endParaRPr lang="en-US" dirty="0"/>
          </a:p>
        </p:txBody>
      </p:sp>
    </p:spTree>
    <p:extLst>
      <p:ext uri="{BB962C8B-B14F-4D97-AF65-F5344CB8AC3E}">
        <p14:creationId xmlns:p14="http://schemas.microsoft.com/office/powerpoint/2010/main" val="730368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90600" y="3181350"/>
            <a:ext cx="7848600" cy="598884"/>
          </a:xfrm>
        </p:spPr>
        <p:txBody>
          <a:bodyPr/>
          <a:lstStyle/>
          <a:p>
            <a:pPr marL="2227263" indent="-2227263"/>
            <a:r>
              <a:rPr lang="en-US" dirty="0"/>
              <a:t>Chapter 5 – Data Structures</a:t>
            </a:r>
          </a:p>
        </p:txBody>
      </p:sp>
    </p:spTree>
    <p:extLst>
      <p:ext uri="{BB962C8B-B14F-4D97-AF65-F5344CB8AC3E}">
        <p14:creationId xmlns:p14="http://schemas.microsoft.com/office/powerpoint/2010/main" val="249200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(2/7)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863133501"/>
              </p:ext>
            </p:extLst>
          </p:nvPr>
        </p:nvGraphicFramePr>
        <p:xfrm>
          <a:off x="228600" y="895350"/>
          <a:ext cx="8610600" cy="4274653"/>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1556">
                <a:tc>
                  <a:txBody>
                    <a:bodyPr/>
                    <a:lstStyle/>
                    <a:p>
                      <a:r>
                        <a:rPr lang="en-US" sz="1800" u="sng" dirty="0">
                          <a:solidFill>
                            <a:schemeClr val="tx1"/>
                          </a:solidFill>
                          <a:hlinkClick r:id="rId2">
                            <a:extLst>
                              <a:ext uri="{A12FA001-AC4F-418D-AE19-62706E023703}">
                                <ahyp:hlinkClr xmlns:ahyp="http://schemas.microsoft.com/office/drawing/2018/hyperlinkcolor" val="tx"/>
                              </a:ext>
                            </a:extLst>
                          </a:hlinkClick>
                        </a:rPr>
                        <a:t>contains()</a:t>
                      </a:r>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contains a sequence of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657797"/>
                  </a:ext>
                </a:extLst>
              </a:tr>
              <a:tr h="846395">
                <a:tc>
                  <a:txBody>
                    <a:bodyPr/>
                    <a:lstStyle/>
                    <a:p>
                      <a:r>
                        <a:rPr lang="en-US" sz="1800" u="sng" dirty="0" err="1">
                          <a:solidFill>
                            <a:schemeClr val="tx1"/>
                          </a:solidFill>
                        </a:rPr>
                        <a:t>contentEquals</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contains the exact same sequence of characters of the specified CharSequence or StringBuffer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728276"/>
                  </a:ext>
                </a:extLst>
              </a:tr>
              <a:tr h="571556">
                <a:tc>
                  <a:txBody>
                    <a:bodyPr/>
                    <a:lstStyle/>
                    <a:p>
                      <a:r>
                        <a:rPr lang="en-US" sz="1800" u="sng" dirty="0" err="1">
                          <a:solidFill>
                            <a:schemeClr val="tx1"/>
                          </a:solidFill>
                        </a:rPr>
                        <a:t>copyValueOf</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String that represents the characters of the character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189908"/>
                  </a:ext>
                </a:extLst>
              </a:tr>
              <a:tr h="571556">
                <a:tc>
                  <a:txBody>
                    <a:bodyPr/>
                    <a:lstStyle/>
                    <a:p>
                      <a:r>
                        <a:rPr lang="en-US" sz="1800" u="sng">
                          <a:solidFill>
                            <a:schemeClr val="tx1"/>
                          </a:solidFill>
                          <a:hlinkClick r:id="rId3">
                            <a:extLst>
                              <a:ext uri="{A12FA001-AC4F-418D-AE19-62706E023703}">
                                <ahyp:hlinkClr xmlns:ahyp="http://schemas.microsoft.com/office/drawing/2018/hyperlinkcolor" val="tx"/>
                              </a:ext>
                            </a:extLst>
                          </a:hlinkClick>
                        </a:rPr>
                        <a:t>endsWith()</a:t>
                      </a:r>
                      <a:endParaRPr lang="en-US" sz="1800" u="sng">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ends with the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44030"/>
                  </a:ext>
                </a:extLst>
              </a:tr>
              <a:tr h="571556">
                <a:tc>
                  <a:txBody>
                    <a:bodyPr/>
                    <a:lstStyle/>
                    <a:p>
                      <a:r>
                        <a:rPr lang="en-US" sz="1800" u="sng">
                          <a:solidFill>
                            <a:schemeClr val="tx1"/>
                          </a:solidFill>
                          <a:hlinkClick r:id="rId4">
                            <a:extLst>
                              <a:ext uri="{A12FA001-AC4F-418D-AE19-62706E023703}">
                                <ahyp:hlinkClr xmlns:ahyp="http://schemas.microsoft.com/office/drawing/2018/hyperlinkcolor" val="tx"/>
                              </a:ext>
                            </a:extLst>
                          </a:hlinkClick>
                        </a:rPr>
                        <a:t>equals()</a:t>
                      </a:r>
                      <a:endParaRPr lang="en-US" sz="1800" u="sng">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Compares two strings. Returns true if the strings are equal, and false if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540674"/>
                  </a:ext>
                </a:extLst>
              </a:tr>
              <a:tr h="571556">
                <a:tc>
                  <a:txBody>
                    <a:bodyPr/>
                    <a:lstStyle/>
                    <a:p>
                      <a:r>
                        <a:rPr lang="en-US" sz="1800" u="sng" dirty="0" err="1">
                          <a:solidFill>
                            <a:schemeClr val="tx1"/>
                          </a:solidFill>
                        </a:rPr>
                        <a:t>equalsIgnoreCase</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ignoring case considerations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32202"/>
                  </a:ext>
                </a:extLst>
              </a:tr>
            </a:tbl>
          </a:graphicData>
        </a:graphic>
      </p:graphicFrame>
    </p:spTree>
    <p:extLst>
      <p:ext uri="{BB962C8B-B14F-4D97-AF65-F5344CB8AC3E}">
        <p14:creationId xmlns:p14="http://schemas.microsoft.com/office/powerpoint/2010/main" val="331201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(3/7)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3616995125"/>
              </p:ext>
            </p:extLst>
          </p:nvPr>
        </p:nvGraphicFramePr>
        <p:xfrm>
          <a:off x="266700" y="895350"/>
          <a:ext cx="8610600" cy="3801470"/>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1556">
                <a:tc>
                  <a:txBody>
                    <a:bodyPr/>
                    <a:lstStyle/>
                    <a:p>
                      <a:r>
                        <a:rPr lang="en-US" sz="1800"/>
                        <a:t>format()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formatted string using the specified locale, format string, and arguments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433129"/>
                  </a:ext>
                </a:extLst>
              </a:tr>
              <a:tr h="846395">
                <a:tc>
                  <a:txBody>
                    <a:bodyPr/>
                    <a:lstStyle/>
                    <a:p>
                      <a:r>
                        <a:rPr lang="en-US" sz="1800"/>
                        <a:t>getBytes()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Encodes this String into a sequence of bytes using the named charset, storing the result into a new byte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byte[]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891574"/>
                  </a:ext>
                </a:extLst>
              </a:tr>
              <a:tr h="373771">
                <a:tc>
                  <a:txBody>
                    <a:bodyPr/>
                    <a:lstStyle/>
                    <a:p>
                      <a:r>
                        <a:rPr lang="en-US" sz="1800" dirty="0" err="1"/>
                        <a:t>getChars</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Copies characters from a string to an array of chars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void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684361"/>
                  </a:ext>
                </a:extLst>
              </a:tr>
              <a:tr h="107240">
                <a:tc>
                  <a:txBody>
                    <a:bodyPr/>
                    <a:lstStyle/>
                    <a:p>
                      <a:r>
                        <a:rPr lang="en-US" sz="1800" dirty="0" err="1"/>
                        <a:t>hashCode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hash code of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558334"/>
                  </a:ext>
                </a:extLst>
              </a:tr>
              <a:tr h="571556">
                <a:tc>
                  <a:txBody>
                    <a:bodyPr/>
                    <a:lstStyle/>
                    <a:p>
                      <a:r>
                        <a:rPr lang="en-US" sz="1800" dirty="0" err="1"/>
                        <a:t>indexOf</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position of the first found occurrence of specified characters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92874"/>
                  </a:ext>
                </a:extLst>
              </a:tr>
              <a:tr h="571556">
                <a:tc>
                  <a:txBody>
                    <a:bodyPr/>
                    <a:lstStyle/>
                    <a:p>
                      <a:r>
                        <a:rPr lang="en-US" sz="1800"/>
                        <a:t>intern()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canonical representation for the string object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208"/>
                  </a:ext>
                </a:extLst>
              </a:tr>
            </a:tbl>
          </a:graphicData>
        </a:graphic>
      </p:graphicFrame>
    </p:spTree>
    <p:extLst>
      <p:ext uri="{BB962C8B-B14F-4D97-AF65-F5344CB8AC3E}">
        <p14:creationId xmlns:p14="http://schemas.microsoft.com/office/powerpoint/2010/main" val="357851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(4/7)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756536010"/>
              </p:ext>
            </p:extLst>
          </p:nvPr>
        </p:nvGraphicFramePr>
        <p:xfrm>
          <a:off x="228600" y="895350"/>
          <a:ext cx="8610600" cy="3746297"/>
        </p:xfrm>
        <a:graphic>
          <a:graphicData uri="http://schemas.openxmlformats.org/drawingml/2006/table">
            <a:tbl>
              <a:tblPr/>
              <a:tblGrid>
                <a:gridCol w="2514600">
                  <a:extLst>
                    <a:ext uri="{9D8B030D-6E8A-4147-A177-3AD203B41FA5}">
                      <a16:colId xmlns:a16="http://schemas.microsoft.com/office/drawing/2014/main" val="793895867"/>
                    </a:ext>
                  </a:extLst>
                </a:gridCol>
                <a:gridCol w="5181600">
                  <a:extLst>
                    <a:ext uri="{9D8B030D-6E8A-4147-A177-3AD203B41FA5}">
                      <a16:colId xmlns:a16="http://schemas.microsoft.com/office/drawing/2014/main" val="1992174784"/>
                    </a:ext>
                  </a:extLst>
                </a:gridCol>
                <a:gridCol w="9144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296718">
                <a:tc>
                  <a:txBody>
                    <a:bodyPr/>
                    <a:lstStyle/>
                    <a:p>
                      <a:r>
                        <a:rPr lang="en-US" sz="1800" dirty="0" err="1"/>
                        <a:t>isEmpty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is empty or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195897"/>
                  </a:ext>
                </a:extLst>
              </a:tr>
              <a:tr h="571556">
                <a:tc>
                  <a:txBody>
                    <a:bodyPr/>
                    <a:lstStyle/>
                    <a:p>
                      <a:r>
                        <a:rPr lang="en-US" sz="1800" dirty="0" err="1"/>
                        <a:t>lastIndexOf</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position of the last found occurrence of specified characters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4579"/>
                  </a:ext>
                </a:extLst>
              </a:tr>
              <a:tr h="296718">
                <a:tc>
                  <a:txBody>
                    <a:bodyPr/>
                    <a:lstStyle/>
                    <a:p>
                      <a:r>
                        <a:rPr lang="en-US" sz="1800" dirty="0"/>
                        <a:t>length()</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length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388516"/>
                  </a:ext>
                </a:extLst>
              </a:tr>
              <a:tr h="571556">
                <a:tc>
                  <a:txBody>
                    <a:bodyPr/>
                    <a:lstStyle/>
                    <a:p>
                      <a:r>
                        <a:rPr lang="en-US" sz="1800" dirty="0"/>
                        <a:t>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string for a match against a regular expression, and returns the 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534141"/>
                  </a:ext>
                </a:extLst>
              </a:tr>
              <a:tr h="846395">
                <a:tc>
                  <a:txBody>
                    <a:bodyPr/>
                    <a:lstStyle/>
                    <a:p>
                      <a:r>
                        <a:rPr lang="en-US" sz="1800" dirty="0" err="1"/>
                        <a:t>offsetByCodePoints</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index within this String that is offset from the given index by codePointOffset code points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97982"/>
                  </a:ext>
                </a:extLst>
              </a:tr>
              <a:tr h="296718">
                <a:tc>
                  <a:txBody>
                    <a:bodyPr/>
                    <a:lstStyle/>
                    <a:p>
                      <a:r>
                        <a:rPr lang="en-US" sz="1800"/>
                        <a:t>regionMatches()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Tests if two string regions are equal</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522194"/>
                  </a:ext>
                </a:extLst>
              </a:tr>
              <a:tr h="283661">
                <a:tc>
                  <a:txBody>
                    <a:bodyPr/>
                    <a:lstStyle/>
                    <a:p>
                      <a:r>
                        <a:rPr lang="en-US" sz="1800" dirty="0" err="1"/>
                        <a:t>isEmpty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is empty or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637959"/>
                  </a:ext>
                </a:extLst>
              </a:tr>
            </a:tbl>
          </a:graphicData>
        </a:graphic>
      </p:graphicFrame>
    </p:spTree>
    <p:extLst>
      <p:ext uri="{BB962C8B-B14F-4D97-AF65-F5344CB8AC3E}">
        <p14:creationId xmlns:p14="http://schemas.microsoft.com/office/powerpoint/2010/main" val="1328276960"/>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12467</TotalTime>
  <Words>5066</Words>
  <Application>Microsoft Office PowerPoint</Application>
  <PresentationFormat>On-screen Show (16:9)</PresentationFormat>
  <Paragraphs>683</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Tahoma</vt:lpstr>
      <vt:lpstr>Wingdings</vt:lpstr>
      <vt:lpstr>Blends</vt:lpstr>
      <vt:lpstr>Chapter 5 – Data Structures</vt:lpstr>
      <vt:lpstr>PowerPoint Presentation</vt:lpstr>
      <vt:lpstr>Java Strings</vt:lpstr>
      <vt:lpstr>Switch to Upper and Lower Cases</vt:lpstr>
      <vt:lpstr>Finding a Character in a String</vt:lpstr>
      <vt:lpstr>String Methods (1/7)</vt:lpstr>
      <vt:lpstr>String Methods (2/7)</vt:lpstr>
      <vt:lpstr>String Methods (3/7)</vt:lpstr>
      <vt:lpstr>String Methods (4/7)</vt:lpstr>
      <vt:lpstr>String Methods (6/7)</vt:lpstr>
      <vt:lpstr>String Methods (6/7)</vt:lpstr>
      <vt:lpstr>String Methods (7/7)</vt:lpstr>
      <vt:lpstr>Example: charAt()</vt:lpstr>
      <vt:lpstr>Example: subSequence()</vt:lpstr>
      <vt:lpstr>Example: substring()</vt:lpstr>
      <vt:lpstr>CharSequence vs String (difference) </vt:lpstr>
      <vt:lpstr>PowerPoint Presentation</vt:lpstr>
      <vt:lpstr>Data Structures</vt:lpstr>
      <vt:lpstr>Linear Data Structures</vt:lpstr>
      <vt:lpstr>PowerPoint Presentation</vt:lpstr>
      <vt:lpstr>Linear Data Structures: Arrays</vt:lpstr>
      <vt:lpstr>Arrays: Declare and Allocate Memory</vt:lpstr>
      <vt:lpstr>Arrays: Initialize Arrays</vt:lpstr>
      <vt:lpstr>Java Multidimensional Arrays</vt:lpstr>
      <vt:lpstr>Matrix as a Multidimensional Array</vt:lpstr>
      <vt:lpstr>Java Multidimensional Arrays: Initialization</vt:lpstr>
      <vt:lpstr>Java Multidimensional Arrays: Initialization</vt:lpstr>
      <vt:lpstr>How to initialize a 3d array in Java?</vt:lpstr>
      <vt:lpstr>Class Array Methods (1/5)</vt:lpstr>
      <vt:lpstr>Class Array Methods (2/5)</vt:lpstr>
      <vt:lpstr>Class Array Methods (3/5)</vt:lpstr>
      <vt:lpstr>Class Array Methods (4/5)</vt:lpstr>
      <vt:lpstr>Class Array Methods (5/5)</vt:lpstr>
      <vt:lpstr>PowerPoint Presentation</vt:lpstr>
      <vt:lpstr>ArrayList</vt:lpstr>
      <vt:lpstr>Create an ArrayList</vt:lpstr>
      <vt:lpstr>Add Elements to ArrayList</vt:lpstr>
      <vt:lpstr>Access an Element in ArrayList</vt:lpstr>
      <vt:lpstr>Change an Element in ArrayList</vt:lpstr>
      <vt:lpstr>ArrayList Size</vt:lpstr>
      <vt:lpstr>Remove an Element from ArrayList</vt:lpstr>
      <vt:lpstr>PowerPoint Presentation</vt:lpstr>
      <vt:lpstr>Linked Lists</vt:lpstr>
      <vt:lpstr>ArrayList vs. LinkedList (1/2)</vt:lpstr>
      <vt:lpstr>ArrayList vs. LinkedList (2/2)</vt:lpstr>
      <vt:lpstr>LinkedList Methods</vt:lpstr>
      <vt:lpstr>PowerPoint Presentation</vt:lpstr>
      <vt:lpstr>HashMap</vt:lpstr>
      <vt:lpstr>HashMap: Add Items</vt:lpstr>
      <vt:lpstr>HashMap: Access, Remove Item, and Size</vt:lpstr>
      <vt:lpstr>PowerPoint Presentation</vt:lpstr>
      <vt:lpstr>HashSet</vt:lpstr>
      <vt:lpstr>HashSet: Add Items</vt:lpstr>
      <vt:lpstr>HashSet: Methods</vt:lpstr>
      <vt:lpstr>PowerPoint Presentation</vt:lpstr>
      <vt:lpstr>Stack Class in Java</vt:lpstr>
      <vt:lpstr>Hierarchy of Stack Class in Java</vt:lpstr>
      <vt:lpstr>PowerPoint Presentation</vt:lpstr>
      <vt:lpstr>Queue Interface In Java</vt:lpstr>
      <vt:lpstr>Hierarchy of Calls Queue</vt:lpstr>
      <vt:lpstr>Chapter 5 – Data Structures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Sergey Aityan</cp:lastModifiedBy>
  <cp:revision>368</cp:revision>
  <cp:lastPrinted>1601-01-01T00:00:00Z</cp:lastPrinted>
  <dcterms:created xsi:type="dcterms:W3CDTF">2003-11-11T09:16:48Z</dcterms:created>
  <dcterms:modified xsi:type="dcterms:W3CDTF">2023-10-11T20:22:51Z</dcterms:modified>
</cp:coreProperties>
</file>