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2"/>
  </p:notesMasterIdLst>
  <p:handoutMasterIdLst>
    <p:handoutMasterId r:id="rId43"/>
  </p:handoutMasterIdLst>
  <p:sldIdLst>
    <p:sldId id="531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9" r:id="rId15"/>
    <p:sldId id="568" r:id="rId16"/>
    <p:sldId id="570" r:id="rId17"/>
    <p:sldId id="571" r:id="rId18"/>
    <p:sldId id="572" r:id="rId19"/>
    <p:sldId id="573" r:id="rId20"/>
    <p:sldId id="574" r:id="rId21"/>
    <p:sldId id="575" r:id="rId22"/>
    <p:sldId id="577" r:id="rId23"/>
    <p:sldId id="578" r:id="rId24"/>
    <p:sldId id="579" r:id="rId25"/>
    <p:sldId id="580" r:id="rId26"/>
    <p:sldId id="581" r:id="rId27"/>
    <p:sldId id="527" r:id="rId28"/>
    <p:sldId id="525" r:id="rId29"/>
    <p:sldId id="529" r:id="rId30"/>
    <p:sldId id="533" r:id="rId31"/>
    <p:sldId id="528" r:id="rId32"/>
    <p:sldId id="534" r:id="rId33"/>
    <p:sldId id="535" r:id="rId34"/>
    <p:sldId id="537" r:id="rId35"/>
    <p:sldId id="542" r:id="rId36"/>
    <p:sldId id="536" r:id="rId37"/>
    <p:sldId id="539" r:id="rId38"/>
    <p:sldId id="540" r:id="rId39"/>
    <p:sldId id="541" r:id="rId40"/>
    <p:sldId id="567" r:id="rId41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215"/>
    <a:srgbClr val="F2F3C9"/>
    <a:srgbClr val="CCDB9D"/>
    <a:srgbClr val="EAD896"/>
    <a:srgbClr val="B1F1B7"/>
    <a:srgbClr val="FFF1C9"/>
    <a:srgbClr val="FFFCF3"/>
    <a:srgbClr val="FFEAA7"/>
    <a:srgbClr val="3333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0929"/>
  </p:normalViewPr>
  <p:slideViewPr>
    <p:cSldViewPr>
      <p:cViewPr varScale="1">
        <p:scale>
          <a:sx n="86" d="100"/>
          <a:sy n="86" d="100"/>
        </p:scale>
        <p:origin x="58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6370" y="1978942"/>
            <a:ext cx="8076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aseline="0" dirty="0">
                <a:solidFill>
                  <a:srgbClr val="333399"/>
                </a:solidFill>
              </a:rPr>
              <a:t>Application Engineering and 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4029315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14188"/>
            <a:ext cx="3943350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901453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39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Application Engineering and Development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3429000" y="4891561"/>
            <a:ext cx="435119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6 – Decision-Making – Conditional Statements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228600" y="4931569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7" r:id="rId3"/>
    <p:sldLayoutId id="2147483681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333750"/>
            <a:ext cx="8534400" cy="914400"/>
          </a:xfrm>
        </p:spPr>
        <p:txBody>
          <a:bodyPr/>
          <a:lstStyle/>
          <a:p>
            <a:pPr marL="2227263" indent="-2227263"/>
            <a:r>
              <a:rPr lang="en-US" dirty="0"/>
              <a:t>Chapter 6 – Arithmetic and Logical Operators,</a:t>
            </a:r>
            <a:br>
              <a:rPr lang="ru-RU" dirty="0"/>
            </a:br>
            <a:r>
              <a:rPr lang="en-US" dirty="0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117278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613FBE2-35F2-B81F-2A55-D1F1A0E2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123" y="178458"/>
            <a:ext cx="6516682" cy="490538"/>
          </a:xfrm>
        </p:spPr>
        <p:txBody>
          <a:bodyPr/>
          <a:lstStyle/>
          <a:p>
            <a:r>
              <a:rPr lang="en-US" dirty="0"/>
              <a:t>x &amp; y	          x | y             x ^ 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2E8D14-687B-77F9-C8E1-16E186A08343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606055" y="1384269"/>
          <a:ext cx="32004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20">
                  <a:extLst>
                    <a:ext uri="{9D8B030D-6E8A-4147-A177-3AD203B41FA5}">
                      <a16:colId xmlns:a16="http://schemas.microsoft.com/office/drawing/2014/main" val="3168269500"/>
                    </a:ext>
                  </a:extLst>
                </a:gridCol>
                <a:gridCol w="339665">
                  <a:extLst>
                    <a:ext uri="{9D8B030D-6E8A-4147-A177-3AD203B41FA5}">
                      <a16:colId xmlns:a16="http://schemas.microsoft.com/office/drawing/2014/main" val="3855451911"/>
                    </a:ext>
                  </a:extLst>
                </a:gridCol>
                <a:gridCol w="339665">
                  <a:extLst>
                    <a:ext uri="{9D8B030D-6E8A-4147-A177-3AD203B41FA5}">
                      <a16:colId xmlns:a16="http://schemas.microsoft.com/office/drawing/2014/main" val="3311851566"/>
                    </a:ext>
                  </a:extLst>
                </a:gridCol>
                <a:gridCol w="339665">
                  <a:extLst>
                    <a:ext uri="{9D8B030D-6E8A-4147-A177-3AD203B41FA5}">
                      <a16:colId xmlns:a16="http://schemas.microsoft.com/office/drawing/2014/main" val="52547039"/>
                    </a:ext>
                  </a:extLst>
                </a:gridCol>
                <a:gridCol w="339665">
                  <a:extLst>
                    <a:ext uri="{9D8B030D-6E8A-4147-A177-3AD203B41FA5}">
                      <a16:colId xmlns:a16="http://schemas.microsoft.com/office/drawing/2014/main" val="2535564096"/>
                    </a:ext>
                  </a:extLst>
                </a:gridCol>
                <a:gridCol w="339665">
                  <a:extLst>
                    <a:ext uri="{9D8B030D-6E8A-4147-A177-3AD203B41FA5}">
                      <a16:colId xmlns:a16="http://schemas.microsoft.com/office/drawing/2014/main" val="1561179713"/>
                    </a:ext>
                  </a:extLst>
                </a:gridCol>
                <a:gridCol w="339665">
                  <a:extLst>
                    <a:ext uri="{9D8B030D-6E8A-4147-A177-3AD203B41FA5}">
                      <a16:colId xmlns:a16="http://schemas.microsoft.com/office/drawing/2014/main" val="2734588023"/>
                    </a:ext>
                  </a:extLst>
                </a:gridCol>
                <a:gridCol w="339665">
                  <a:extLst>
                    <a:ext uri="{9D8B030D-6E8A-4147-A177-3AD203B41FA5}">
                      <a16:colId xmlns:a16="http://schemas.microsoft.com/office/drawing/2014/main" val="4167762194"/>
                    </a:ext>
                  </a:extLst>
                </a:gridCol>
                <a:gridCol w="301925">
                  <a:extLst>
                    <a:ext uri="{9D8B030D-6E8A-4147-A177-3AD203B41FA5}">
                      <a16:colId xmlns:a16="http://schemas.microsoft.com/office/drawing/2014/main" val="3021081838"/>
                    </a:ext>
                  </a:extLst>
                </a:gridCol>
              </a:tblGrid>
              <a:tr h="21016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y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300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7408BE-913E-FC80-2006-31614FD909CC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95014"/>
          <a:ext cx="320040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21">
                  <a:extLst>
                    <a:ext uri="{9D8B030D-6E8A-4147-A177-3AD203B41FA5}">
                      <a16:colId xmlns:a16="http://schemas.microsoft.com/office/drawing/2014/main" val="2197139690"/>
                    </a:ext>
                  </a:extLst>
                </a:gridCol>
                <a:gridCol w="339665">
                  <a:extLst>
                    <a:ext uri="{9D8B030D-6E8A-4147-A177-3AD203B41FA5}">
                      <a16:colId xmlns:a16="http://schemas.microsoft.com/office/drawing/2014/main" val="3752695165"/>
                    </a:ext>
                  </a:extLst>
                </a:gridCol>
                <a:gridCol w="339665">
                  <a:extLst>
                    <a:ext uri="{9D8B030D-6E8A-4147-A177-3AD203B41FA5}">
                      <a16:colId xmlns:a16="http://schemas.microsoft.com/office/drawing/2014/main" val="59188266"/>
                    </a:ext>
                  </a:extLst>
                </a:gridCol>
                <a:gridCol w="339665">
                  <a:extLst>
                    <a:ext uri="{9D8B030D-6E8A-4147-A177-3AD203B41FA5}">
                      <a16:colId xmlns:a16="http://schemas.microsoft.com/office/drawing/2014/main" val="2728608248"/>
                    </a:ext>
                  </a:extLst>
                </a:gridCol>
                <a:gridCol w="339665">
                  <a:extLst>
                    <a:ext uri="{9D8B030D-6E8A-4147-A177-3AD203B41FA5}">
                      <a16:colId xmlns:a16="http://schemas.microsoft.com/office/drawing/2014/main" val="37694261"/>
                    </a:ext>
                  </a:extLst>
                </a:gridCol>
                <a:gridCol w="339665">
                  <a:extLst>
                    <a:ext uri="{9D8B030D-6E8A-4147-A177-3AD203B41FA5}">
                      <a16:colId xmlns:a16="http://schemas.microsoft.com/office/drawing/2014/main" val="85081398"/>
                    </a:ext>
                  </a:extLst>
                </a:gridCol>
                <a:gridCol w="339665">
                  <a:extLst>
                    <a:ext uri="{9D8B030D-6E8A-4147-A177-3AD203B41FA5}">
                      <a16:colId xmlns:a16="http://schemas.microsoft.com/office/drawing/2014/main" val="3919152792"/>
                    </a:ext>
                  </a:extLst>
                </a:gridCol>
                <a:gridCol w="339665">
                  <a:extLst>
                    <a:ext uri="{9D8B030D-6E8A-4147-A177-3AD203B41FA5}">
                      <a16:colId xmlns:a16="http://schemas.microsoft.com/office/drawing/2014/main" val="2583765525"/>
                    </a:ext>
                  </a:extLst>
                </a:gridCol>
                <a:gridCol w="301926">
                  <a:extLst>
                    <a:ext uri="{9D8B030D-6E8A-4147-A177-3AD203B41FA5}">
                      <a16:colId xmlns:a16="http://schemas.microsoft.com/office/drawing/2014/main" val="3247058559"/>
                    </a:ext>
                  </a:extLst>
                </a:gridCol>
              </a:tblGrid>
              <a:tr h="28088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315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E0853D-8F33-C07F-13DA-754A664087CB}"/>
              </a:ext>
            </a:extLst>
          </p:cNvPr>
          <p:cNvGraphicFramePr>
            <a:graphicFrameLocks noGrp="1"/>
          </p:cNvGraphicFramePr>
          <p:nvPr/>
        </p:nvGraphicFramePr>
        <p:xfrm>
          <a:off x="180753" y="1776861"/>
          <a:ext cx="362071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52">
                  <a:extLst>
                    <a:ext uri="{9D8B030D-6E8A-4147-A177-3AD203B41FA5}">
                      <a16:colId xmlns:a16="http://schemas.microsoft.com/office/drawing/2014/main" val="3168269500"/>
                    </a:ext>
                  </a:extLst>
                </a:gridCol>
                <a:gridCol w="340233">
                  <a:extLst>
                    <a:ext uri="{9D8B030D-6E8A-4147-A177-3AD203B41FA5}">
                      <a16:colId xmlns:a16="http://schemas.microsoft.com/office/drawing/2014/main" val="3855451911"/>
                    </a:ext>
                  </a:extLst>
                </a:gridCol>
                <a:gridCol w="340233">
                  <a:extLst>
                    <a:ext uri="{9D8B030D-6E8A-4147-A177-3AD203B41FA5}">
                      <a16:colId xmlns:a16="http://schemas.microsoft.com/office/drawing/2014/main" val="3311851566"/>
                    </a:ext>
                  </a:extLst>
                </a:gridCol>
                <a:gridCol w="340233">
                  <a:extLst>
                    <a:ext uri="{9D8B030D-6E8A-4147-A177-3AD203B41FA5}">
                      <a16:colId xmlns:a16="http://schemas.microsoft.com/office/drawing/2014/main" val="52547039"/>
                    </a:ext>
                  </a:extLst>
                </a:gridCol>
                <a:gridCol w="340233">
                  <a:extLst>
                    <a:ext uri="{9D8B030D-6E8A-4147-A177-3AD203B41FA5}">
                      <a16:colId xmlns:a16="http://schemas.microsoft.com/office/drawing/2014/main" val="2535564096"/>
                    </a:ext>
                  </a:extLst>
                </a:gridCol>
                <a:gridCol w="340233">
                  <a:extLst>
                    <a:ext uri="{9D8B030D-6E8A-4147-A177-3AD203B41FA5}">
                      <a16:colId xmlns:a16="http://schemas.microsoft.com/office/drawing/2014/main" val="1561179713"/>
                    </a:ext>
                  </a:extLst>
                </a:gridCol>
                <a:gridCol w="340233">
                  <a:extLst>
                    <a:ext uri="{9D8B030D-6E8A-4147-A177-3AD203B41FA5}">
                      <a16:colId xmlns:a16="http://schemas.microsoft.com/office/drawing/2014/main" val="2734588023"/>
                    </a:ext>
                  </a:extLst>
                </a:gridCol>
                <a:gridCol w="340233">
                  <a:extLst>
                    <a:ext uri="{9D8B030D-6E8A-4147-A177-3AD203B41FA5}">
                      <a16:colId xmlns:a16="http://schemas.microsoft.com/office/drawing/2014/main" val="4167762194"/>
                    </a:ext>
                  </a:extLst>
                </a:gridCol>
                <a:gridCol w="302429">
                  <a:extLst>
                    <a:ext uri="{9D8B030D-6E8A-4147-A177-3AD203B41FA5}">
                      <a16:colId xmlns:a16="http://schemas.microsoft.com/office/drawing/2014/main" val="3021081838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 &amp; y =</a:t>
                      </a:r>
                    </a:p>
                  </a:txBody>
                  <a:tcPr marL="83127" marR="831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30008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047583AA-EB8B-FC73-E018-8BBB05582A78}"/>
              </a:ext>
            </a:extLst>
          </p:cNvPr>
          <p:cNvGraphicFramePr>
            <a:graphicFrameLocks/>
          </p:cNvGraphicFramePr>
          <p:nvPr/>
        </p:nvGraphicFramePr>
        <p:xfrm>
          <a:off x="2483587" y="2889143"/>
          <a:ext cx="312420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19">
                  <a:extLst>
                    <a:ext uri="{9D8B030D-6E8A-4147-A177-3AD203B41FA5}">
                      <a16:colId xmlns:a16="http://schemas.microsoft.com/office/drawing/2014/main" val="3168269500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3855451911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3311851566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52547039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2535564096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1561179713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2734588023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4167762194"/>
                    </a:ext>
                  </a:extLst>
                </a:gridCol>
                <a:gridCol w="294736">
                  <a:extLst>
                    <a:ext uri="{9D8B030D-6E8A-4147-A177-3AD203B41FA5}">
                      <a16:colId xmlns:a16="http://schemas.microsoft.com/office/drawing/2014/main" val="3021081838"/>
                    </a:ext>
                  </a:extLst>
                </a:gridCol>
              </a:tblGrid>
              <a:tr h="192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y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3000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AD2361-1069-F913-0542-37FD03177EFB}"/>
              </a:ext>
            </a:extLst>
          </p:cNvPr>
          <p:cNvGraphicFramePr>
            <a:graphicFrameLocks noGrp="1"/>
          </p:cNvGraphicFramePr>
          <p:nvPr/>
        </p:nvGraphicFramePr>
        <p:xfrm>
          <a:off x="2476499" y="2495550"/>
          <a:ext cx="312420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19">
                  <a:extLst>
                    <a:ext uri="{9D8B030D-6E8A-4147-A177-3AD203B41FA5}">
                      <a16:colId xmlns:a16="http://schemas.microsoft.com/office/drawing/2014/main" val="2197139690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3752695165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59188266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2728608248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37694261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85081398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3919152792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2583765525"/>
                    </a:ext>
                  </a:extLst>
                </a:gridCol>
                <a:gridCol w="294736">
                  <a:extLst>
                    <a:ext uri="{9D8B030D-6E8A-4147-A177-3AD203B41FA5}">
                      <a16:colId xmlns:a16="http://schemas.microsoft.com/office/drawing/2014/main" val="3247058559"/>
                    </a:ext>
                  </a:extLst>
                </a:gridCol>
              </a:tblGrid>
              <a:tr h="192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3156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7C50E69-CEC6-DDE4-204F-842AD350E56F}"/>
              </a:ext>
            </a:extLst>
          </p:cNvPr>
          <p:cNvGraphicFramePr>
            <a:graphicFrameLocks noGrp="1"/>
          </p:cNvGraphicFramePr>
          <p:nvPr/>
        </p:nvGraphicFramePr>
        <p:xfrm>
          <a:off x="2079181" y="3278816"/>
          <a:ext cx="352860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823">
                  <a:extLst>
                    <a:ext uri="{9D8B030D-6E8A-4147-A177-3AD203B41FA5}">
                      <a16:colId xmlns:a16="http://schemas.microsoft.com/office/drawing/2014/main" val="3168269500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3855451911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3311851566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52547039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2535564096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1561179713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2734588023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4167762194"/>
                    </a:ext>
                  </a:extLst>
                </a:gridCol>
                <a:gridCol w="294736">
                  <a:extLst>
                    <a:ext uri="{9D8B030D-6E8A-4147-A177-3AD203B41FA5}">
                      <a16:colId xmlns:a16="http://schemas.microsoft.com/office/drawing/2014/main" val="3021081838"/>
                    </a:ext>
                  </a:extLst>
                </a:gridCol>
              </a:tblGrid>
              <a:tr h="192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 | y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300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CDE3AF85-2230-922F-C992-E297F3CB0C64}"/>
              </a:ext>
            </a:extLst>
          </p:cNvPr>
          <p:cNvGraphicFramePr>
            <a:graphicFrameLocks/>
          </p:cNvGraphicFramePr>
          <p:nvPr/>
        </p:nvGraphicFramePr>
        <p:xfrm>
          <a:off x="4038600" y="704184"/>
          <a:ext cx="1828800" cy="1695450"/>
        </p:xfrm>
        <a:graphic>
          <a:graphicData uri="http://schemas.openxmlformats.org/drawingml/2006/table">
            <a:tbl>
              <a:tblPr/>
              <a:tblGrid>
                <a:gridCol w="513699">
                  <a:extLst>
                    <a:ext uri="{9D8B030D-6E8A-4147-A177-3AD203B41FA5}">
                      <a16:colId xmlns:a16="http://schemas.microsoft.com/office/drawing/2014/main" val="170646440"/>
                    </a:ext>
                  </a:extLst>
                </a:gridCol>
                <a:gridCol w="648882">
                  <a:extLst>
                    <a:ext uri="{9D8B030D-6E8A-4147-A177-3AD203B41FA5}">
                      <a16:colId xmlns:a16="http://schemas.microsoft.com/office/drawing/2014/main" val="770161197"/>
                    </a:ext>
                  </a:extLst>
                </a:gridCol>
                <a:gridCol w="666219">
                  <a:extLst>
                    <a:ext uri="{9D8B030D-6E8A-4147-A177-3AD203B41FA5}">
                      <a16:colId xmlns:a16="http://schemas.microsoft.com/office/drawing/2014/main" val="3853971055"/>
                    </a:ext>
                  </a:extLst>
                </a:gridCol>
              </a:tblGrid>
              <a:tr h="23387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x &amp;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85490"/>
                  </a:ext>
                </a:extLst>
              </a:tr>
              <a:tr h="233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617295"/>
                  </a:ext>
                </a:extLst>
              </a:tr>
              <a:tr h="233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20571"/>
                  </a:ext>
                </a:extLst>
              </a:tr>
              <a:tr h="23387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168160"/>
                  </a:ext>
                </a:extLst>
              </a:tr>
              <a:tr h="23387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36642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E81C87C9-AD03-9C51-3D95-A44D455244A7}"/>
              </a:ext>
            </a:extLst>
          </p:cNvPr>
          <p:cNvGraphicFramePr>
            <a:graphicFrameLocks/>
          </p:cNvGraphicFramePr>
          <p:nvPr/>
        </p:nvGraphicFramePr>
        <p:xfrm>
          <a:off x="208383" y="2333625"/>
          <a:ext cx="1809307" cy="1695450"/>
        </p:xfrm>
        <a:graphic>
          <a:graphicData uri="http://schemas.openxmlformats.org/drawingml/2006/table">
            <a:tbl>
              <a:tblPr/>
              <a:tblGrid>
                <a:gridCol w="537781">
                  <a:extLst>
                    <a:ext uri="{9D8B030D-6E8A-4147-A177-3AD203B41FA5}">
                      <a16:colId xmlns:a16="http://schemas.microsoft.com/office/drawing/2014/main" val="170646440"/>
                    </a:ext>
                  </a:extLst>
                </a:gridCol>
                <a:gridCol w="585726">
                  <a:extLst>
                    <a:ext uri="{9D8B030D-6E8A-4147-A177-3AD203B41FA5}">
                      <a16:colId xmlns:a16="http://schemas.microsoft.com/office/drawing/2014/main" val="77016119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53971055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x |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8549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61729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2057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16816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36642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A6168EE6-E56E-9B68-DF41-905BAF3C767C}"/>
              </a:ext>
            </a:extLst>
          </p:cNvPr>
          <p:cNvGraphicFramePr>
            <a:graphicFrameLocks/>
          </p:cNvGraphicFramePr>
          <p:nvPr/>
        </p:nvGraphicFramePr>
        <p:xfrm>
          <a:off x="3604806" y="4108343"/>
          <a:ext cx="312420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19">
                  <a:extLst>
                    <a:ext uri="{9D8B030D-6E8A-4147-A177-3AD203B41FA5}">
                      <a16:colId xmlns:a16="http://schemas.microsoft.com/office/drawing/2014/main" val="3168269500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3855451911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3311851566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52547039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2535564096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1561179713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2734588023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4167762194"/>
                    </a:ext>
                  </a:extLst>
                </a:gridCol>
                <a:gridCol w="294736">
                  <a:extLst>
                    <a:ext uri="{9D8B030D-6E8A-4147-A177-3AD203B41FA5}">
                      <a16:colId xmlns:a16="http://schemas.microsoft.com/office/drawing/2014/main" val="3021081838"/>
                    </a:ext>
                  </a:extLst>
                </a:gridCol>
              </a:tblGrid>
              <a:tr h="192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y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3000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91FCB7F-D65C-D4A3-B38D-4DE297AE2CDE}"/>
              </a:ext>
            </a:extLst>
          </p:cNvPr>
          <p:cNvGraphicFramePr>
            <a:graphicFrameLocks noGrp="1"/>
          </p:cNvGraphicFramePr>
          <p:nvPr/>
        </p:nvGraphicFramePr>
        <p:xfrm>
          <a:off x="3597718" y="3714750"/>
          <a:ext cx="312420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19">
                  <a:extLst>
                    <a:ext uri="{9D8B030D-6E8A-4147-A177-3AD203B41FA5}">
                      <a16:colId xmlns:a16="http://schemas.microsoft.com/office/drawing/2014/main" val="2197139690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3752695165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59188266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2728608248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37694261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85081398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3919152792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2583765525"/>
                    </a:ext>
                  </a:extLst>
                </a:gridCol>
                <a:gridCol w="294736">
                  <a:extLst>
                    <a:ext uri="{9D8B030D-6E8A-4147-A177-3AD203B41FA5}">
                      <a16:colId xmlns:a16="http://schemas.microsoft.com/office/drawing/2014/main" val="3247058559"/>
                    </a:ext>
                  </a:extLst>
                </a:gridCol>
              </a:tblGrid>
              <a:tr h="192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3156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4208805-AA4A-4DF9-1149-0A4AA296419A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4498016"/>
          <a:ext cx="352860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823">
                  <a:extLst>
                    <a:ext uri="{9D8B030D-6E8A-4147-A177-3AD203B41FA5}">
                      <a16:colId xmlns:a16="http://schemas.microsoft.com/office/drawing/2014/main" val="3168269500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3855451911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3311851566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52547039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2535564096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1561179713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2734588023"/>
                    </a:ext>
                  </a:extLst>
                </a:gridCol>
                <a:gridCol w="331578">
                  <a:extLst>
                    <a:ext uri="{9D8B030D-6E8A-4147-A177-3AD203B41FA5}">
                      <a16:colId xmlns:a16="http://schemas.microsoft.com/office/drawing/2014/main" val="4167762194"/>
                    </a:ext>
                  </a:extLst>
                </a:gridCol>
                <a:gridCol w="294736">
                  <a:extLst>
                    <a:ext uri="{9D8B030D-6E8A-4147-A177-3AD203B41FA5}">
                      <a16:colId xmlns:a16="http://schemas.microsoft.com/office/drawing/2014/main" val="3021081838"/>
                    </a:ext>
                  </a:extLst>
                </a:gridCol>
              </a:tblGrid>
              <a:tr h="192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 ^ y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30008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264023E2-FAC4-8992-18A2-09C8D70991CD}"/>
              </a:ext>
            </a:extLst>
          </p:cNvPr>
          <p:cNvGraphicFramePr>
            <a:graphicFrameLocks/>
          </p:cNvGraphicFramePr>
          <p:nvPr/>
        </p:nvGraphicFramePr>
        <p:xfrm>
          <a:off x="6934200" y="3137846"/>
          <a:ext cx="1809307" cy="1695450"/>
        </p:xfrm>
        <a:graphic>
          <a:graphicData uri="http://schemas.openxmlformats.org/drawingml/2006/table">
            <a:tbl>
              <a:tblPr/>
              <a:tblGrid>
                <a:gridCol w="537781">
                  <a:extLst>
                    <a:ext uri="{9D8B030D-6E8A-4147-A177-3AD203B41FA5}">
                      <a16:colId xmlns:a16="http://schemas.microsoft.com/office/drawing/2014/main" val="170646440"/>
                    </a:ext>
                  </a:extLst>
                </a:gridCol>
                <a:gridCol w="585726">
                  <a:extLst>
                    <a:ext uri="{9D8B030D-6E8A-4147-A177-3AD203B41FA5}">
                      <a16:colId xmlns:a16="http://schemas.microsoft.com/office/drawing/2014/main" val="77016119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53971055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x ^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8549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61729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2057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16816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366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87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6C4C-6A66-8A11-F926-62BAD206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09550"/>
            <a:ext cx="6934200" cy="490538"/>
          </a:xfrm>
        </p:spPr>
        <p:txBody>
          <a:bodyPr/>
          <a:lstStyle/>
          <a:p>
            <a:r>
              <a:rPr lang="en-US" sz="3200" dirty="0"/>
              <a:t>Java 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B2C722-97E9-3C82-4268-A400539AA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195840"/>
              </p:ext>
            </p:extLst>
          </p:nvPr>
        </p:nvGraphicFramePr>
        <p:xfrm>
          <a:off x="190500" y="1047750"/>
          <a:ext cx="8763000" cy="3409950"/>
        </p:xfrm>
        <a:graphic>
          <a:graphicData uri="http://schemas.openxmlformats.org/drawingml/2006/table">
            <a:tbl>
              <a:tblPr/>
              <a:tblGrid>
                <a:gridCol w="1273173">
                  <a:extLst>
                    <a:ext uri="{9D8B030D-6E8A-4147-A177-3AD203B41FA5}">
                      <a16:colId xmlns:a16="http://schemas.microsoft.com/office/drawing/2014/main" val="170646440"/>
                    </a:ext>
                  </a:extLst>
                </a:gridCol>
                <a:gridCol w="1812927">
                  <a:extLst>
                    <a:ext uri="{9D8B030D-6E8A-4147-A177-3AD203B41FA5}">
                      <a16:colId xmlns:a16="http://schemas.microsoft.com/office/drawing/2014/main" val="7701611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539710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4256973670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Operator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Name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Description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8549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==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Equal to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==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true if equal, otherwise 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61729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!=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equal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!=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true if not equal, otherwise 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2057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&gt;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Greater than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&gt;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true if greater, otherwise 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16816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Less than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 &lt;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true if less, otherwise 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36642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&gt;=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Grater than or equal to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&gt;=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Returns true if greater or equal, otherwise 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4601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&lt;=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Less than or equal to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&lt;=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Returns true if less or equal, otherwise 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40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44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6C4C-6A66-8A11-F926-62BAD206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09550"/>
            <a:ext cx="6934200" cy="490538"/>
          </a:xfrm>
        </p:spPr>
        <p:txBody>
          <a:bodyPr/>
          <a:lstStyle/>
          <a:p>
            <a:r>
              <a:rPr lang="en-US" sz="3200" dirty="0"/>
              <a:t>Java Logical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B2C722-97E9-3C82-4268-A400539AA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988734"/>
              </p:ext>
            </p:extLst>
          </p:nvPr>
        </p:nvGraphicFramePr>
        <p:xfrm>
          <a:off x="152400" y="1428750"/>
          <a:ext cx="8763000" cy="2941320"/>
        </p:xfrm>
        <a:graphic>
          <a:graphicData uri="http://schemas.openxmlformats.org/drawingml/2006/table">
            <a:tbl>
              <a:tblPr/>
              <a:tblGrid>
                <a:gridCol w="1273173">
                  <a:extLst>
                    <a:ext uri="{9D8B030D-6E8A-4147-A177-3AD203B41FA5}">
                      <a16:colId xmlns:a16="http://schemas.microsoft.com/office/drawing/2014/main" val="170646440"/>
                    </a:ext>
                  </a:extLst>
                </a:gridCol>
                <a:gridCol w="1508127">
                  <a:extLst>
                    <a:ext uri="{9D8B030D-6E8A-4147-A177-3AD203B41FA5}">
                      <a16:colId xmlns:a16="http://schemas.microsoft.com/office/drawing/2014/main" val="77016119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853971055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4256973670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Operator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Name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Use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Description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8549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&amp;&amp;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Logical AND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 &lt; 5 &amp;&amp;  x &lt; 10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true if both statements are true, otherwise 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61729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||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Logical OR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 &lt; 5 || x &lt;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Returns true if one of the statements is true, otherwise 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2057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^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Logical XOR (exclusive or)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 &lt; 5 ^ x &lt; 10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result, returns false if the result is true, otherwise 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16816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!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Logical NOT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!(x &lt; 5 &amp;&amp; x &lt; 10)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result, returns false if the result is true, otherwise 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87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29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6C4C-6A66-8A11-F926-62BAD206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09550"/>
            <a:ext cx="7696200" cy="490538"/>
          </a:xfrm>
        </p:spPr>
        <p:txBody>
          <a:bodyPr/>
          <a:lstStyle/>
          <a:p>
            <a:r>
              <a:rPr lang="en-US" sz="3200" dirty="0"/>
              <a:t>Tables of Values for Logical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B2C722-97E9-3C82-4268-A400539AA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385826"/>
              </p:ext>
            </p:extLst>
          </p:nvPr>
        </p:nvGraphicFramePr>
        <p:xfrm>
          <a:off x="304800" y="1070610"/>
          <a:ext cx="2743200" cy="200025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1706464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016119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5397105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x &amp;&amp;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8549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61729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2057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16816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366420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6178D7E5-49E8-75E2-BCAB-13E86AA6D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176741"/>
              </p:ext>
            </p:extLst>
          </p:nvPr>
        </p:nvGraphicFramePr>
        <p:xfrm>
          <a:off x="3244701" y="1072626"/>
          <a:ext cx="2743200" cy="200025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1706464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016119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53971055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x ||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8549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61729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2057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16816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36642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E926516-A9F9-598E-E072-F658DF7597AF}"/>
              </a:ext>
            </a:extLst>
          </p:cNvPr>
          <p:cNvGraphicFramePr>
            <a:graphicFrameLocks/>
          </p:cNvGraphicFramePr>
          <p:nvPr/>
        </p:nvGraphicFramePr>
        <p:xfrm>
          <a:off x="6172200" y="1060974"/>
          <a:ext cx="2743200" cy="200025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1706464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016119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53971055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x ^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8549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61729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2057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16816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3664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E7E40A-F549-8680-81BF-7DD0A5B76BFF}"/>
              </a:ext>
            </a:extLst>
          </p:cNvPr>
          <p:cNvSpPr txBox="1"/>
          <p:nvPr/>
        </p:nvSpPr>
        <p:spPr>
          <a:xfrm>
            <a:off x="2269864" y="2434821"/>
            <a:ext cx="4582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73FAE-FE78-0A7A-C9E7-8E4544748293}"/>
              </a:ext>
            </a:extLst>
          </p:cNvPr>
          <p:cNvSpPr txBox="1"/>
          <p:nvPr/>
        </p:nvSpPr>
        <p:spPr>
          <a:xfrm>
            <a:off x="2269864" y="2434821"/>
            <a:ext cx="4582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12417335-5C4C-6F09-943B-60AED7AEFAC8}"/>
              </a:ext>
            </a:extLst>
          </p:cNvPr>
          <p:cNvGraphicFramePr>
            <a:graphicFrameLocks/>
          </p:cNvGraphicFramePr>
          <p:nvPr/>
        </p:nvGraphicFramePr>
        <p:xfrm>
          <a:off x="3742092" y="3338736"/>
          <a:ext cx="1638300" cy="120015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1706464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0161197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!x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8549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61729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168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50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742483" y="1917282"/>
            <a:ext cx="518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Java Math</a:t>
            </a:r>
          </a:p>
        </p:txBody>
      </p:sp>
    </p:spTree>
    <p:extLst>
      <p:ext uri="{BB962C8B-B14F-4D97-AF65-F5344CB8AC3E}">
        <p14:creationId xmlns:p14="http://schemas.microsoft.com/office/powerpoint/2010/main" val="180736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B855-B43A-E94B-0D48-D39E58F6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85750"/>
            <a:ext cx="8077200" cy="490538"/>
          </a:xfrm>
        </p:spPr>
        <p:txBody>
          <a:bodyPr/>
          <a:lstStyle/>
          <a:p>
            <a:r>
              <a:rPr lang="en-US" dirty="0" err="1"/>
              <a:t>Math.max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),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),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E4540-9BD8-AE1E-AFF9-7BD0855E7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6" y="971550"/>
            <a:ext cx="3809994" cy="3456385"/>
          </a:xfrm>
        </p:spPr>
        <p:txBody>
          <a:bodyPr/>
          <a:lstStyle/>
          <a:p>
            <a:r>
              <a:rPr lang="en-US" dirty="0"/>
              <a:t>The Java Math class has many methods that allows you to perform mathematical tasks on numbers.</a:t>
            </a:r>
          </a:p>
          <a:p>
            <a:r>
              <a:rPr lang="en-US" dirty="0"/>
              <a:t>The </a:t>
            </a:r>
            <a:r>
              <a:rPr lang="en-US" dirty="0" err="1"/>
              <a:t>Math.max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method can be used to find the highest value of x and y.</a:t>
            </a:r>
          </a:p>
          <a:p>
            <a:r>
              <a:rPr lang="en-US" dirty="0"/>
              <a:t>The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method can be used to find the lowest value of x and y.</a:t>
            </a:r>
          </a:p>
          <a:p>
            <a:r>
              <a:rPr lang="en-US" dirty="0"/>
              <a:t>The </a:t>
            </a:r>
            <a:r>
              <a:rPr lang="en-US" dirty="0" err="1"/>
              <a:t>Math.sqrt</a:t>
            </a:r>
            <a:r>
              <a:rPr lang="en-US" dirty="0"/>
              <a:t>(x) method returns the square root of x.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09DD08-534D-DBC3-B372-9FA4D77B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799" y="843557"/>
            <a:ext cx="4876795" cy="3456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Math.max</a:t>
            </a:r>
            <a:r>
              <a:rPr lang="en-US" dirty="0"/>
              <a:t>(5, 10));</a:t>
            </a:r>
          </a:p>
          <a:p>
            <a:pPr marL="0" indent="0">
              <a:buNone/>
            </a:pPr>
            <a:r>
              <a:rPr lang="en-US" dirty="0"/>
              <a:t>    // Result: 10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Math.min</a:t>
            </a:r>
            <a:r>
              <a:rPr lang="en-US" dirty="0"/>
              <a:t>(5, 10));</a:t>
            </a:r>
          </a:p>
          <a:p>
            <a:pPr marL="0" indent="0">
              <a:buNone/>
            </a:pPr>
            <a:r>
              <a:rPr lang="en-US" dirty="0"/>
              <a:t>    // Result: 5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Math.sqrt</a:t>
            </a:r>
            <a:r>
              <a:rPr lang="en-US" dirty="0"/>
              <a:t> (16));</a:t>
            </a:r>
          </a:p>
          <a:p>
            <a:pPr marL="0" indent="0">
              <a:buNone/>
            </a:pPr>
            <a:r>
              <a:rPr lang="en-US" dirty="0"/>
              <a:t>    // Result: 4.0 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CA3324-D65E-D50E-FDC1-1E74E79015C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56825" y="895350"/>
            <a:ext cx="5575" cy="39624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6168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8998-1B69-5A15-674C-C6A9B319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 Math Methods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57AF9F-C24F-3BE6-4F6E-C9121B5B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55692"/>
              </p:ext>
            </p:extLst>
          </p:nvPr>
        </p:nvGraphicFramePr>
        <p:xfrm>
          <a:off x="647700" y="971550"/>
          <a:ext cx="784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7858357"/>
                    </a:ext>
                  </a:extLst>
                </a:gridCol>
                <a:gridCol w="5816600">
                  <a:extLst>
                    <a:ext uri="{9D8B030D-6E8A-4147-A177-3AD203B41FA5}">
                      <a16:colId xmlns:a16="http://schemas.microsoft.com/office/drawing/2014/main" val="2914160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3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max(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Returns the maximum of x and y.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min(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Returns the minimum of x and 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sqrt(x)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sqy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root of x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3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pow(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Returns x power y  -&gt;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0" baseline="3000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8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2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log(x)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 the natural logarithm of x  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-&gt;   ln(x)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4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log10(x)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Returns the decimal logarithm of x  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-&gt;   log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65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log1p(x)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 the natural logarithm of (x +1)  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-&gt;   ln(x + 1)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60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exp(x)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 the exponent of x   -&gt;    e</a:t>
                      </a:r>
                      <a:r>
                        <a:rPr lang="en-US" sz="1800" baseline="30000" dirty="0"/>
                        <a:t>x</a:t>
                      </a:r>
                      <a:endParaRPr lang="en-US" sz="18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32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expm1(x)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Returns the inverse exponent of x   -&gt;    e</a:t>
                      </a:r>
                      <a:r>
                        <a:rPr lang="en-US" sz="1800" baseline="30000" dirty="0"/>
                        <a:t>-x</a:t>
                      </a:r>
                      <a:endParaRPr lang="en-US" sz="18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406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00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3068538" y="1883544"/>
            <a:ext cx="485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Enums</a:t>
            </a:r>
          </a:p>
        </p:txBody>
      </p:sp>
    </p:spTree>
    <p:extLst>
      <p:ext uri="{BB962C8B-B14F-4D97-AF65-F5344CB8AC3E}">
        <p14:creationId xmlns:p14="http://schemas.microsoft.com/office/powerpoint/2010/main" val="235579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234E-F525-45FE-7567-D2C17C03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5E98-BD18-10DD-4CEC-E92B6CCF9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0050" y="843557"/>
            <a:ext cx="4029315" cy="3456385"/>
          </a:xfrm>
        </p:spPr>
        <p:txBody>
          <a:bodyPr/>
          <a:lstStyle/>
          <a:p>
            <a:r>
              <a:rPr lang="en-US" dirty="0"/>
              <a:t>Enum is short for "enumerations", which means "specifically listed".</a:t>
            </a:r>
          </a:p>
          <a:p>
            <a:r>
              <a:rPr lang="en-US" dirty="0"/>
              <a:t>An </a:t>
            </a:r>
            <a:r>
              <a:rPr lang="en-US" dirty="0" err="1"/>
              <a:t>enum</a:t>
            </a:r>
            <a:r>
              <a:rPr lang="en-US" dirty="0"/>
              <a:t> is a special "class" that represents a group of constants (unchangeable variables, like final variables).</a:t>
            </a:r>
          </a:p>
          <a:p>
            <a:r>
              <a:rPr lang="en-US" dirty="0"/>
              <a:t>To create an </a:t>
            </a:r>
            <a:r>
              <a:rPr lang="en-US" dirty="0" err="1"/>
              <a:t>enum</a:t>
            </a:r>
            <a:r>
              <a:rPr lang="en-US" dirty="0"/>
              <a:t>, use the </a:t>
            </a:r>
            <a:r>
              <a:rPr lang="en-US" dirty="0" err="1"/>
              <a:t>enum</a:t>
            </a:r>
            <a:r>
              <a:rPr lang="en-US" dirty="0"/>
              <a:t> keyword (instead of class or interface), and separate the constants with a comma. </a:t>
            </a:r>
          </a:p>
          <a:p>
            <a:r>
              <a:rPr lang="en-US" dirty="0"/>
              <a:t>Note that they should be in uppercase letters.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F3173-79E8-1230-EFF0-434672E1E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2" y="1114188"/>
            <a:ext cx="4057648" cy="345638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Level {</a:t>
            </a:r>
          </a:p>
          <a:p>
            <a:pPr marL="0" indent="0">
              <a:buNone/>
            </a:pPr>
            <a:r>
              <a:rPr lang="en-US" dirty="0"/>
              <a:t>  LOW,</a:t>
            </a:r>
          </a:p>
          <a:p>
            <a:pPr marL="0" indent="0">
              <a:buNone/>
            </a:pPr>
            <a:r>
              <a:rPr lang="en-US" dirty="0"/>
              <a:t>  MEDIUM,</a:t>
            </a:r>
          </a:p>
          <a:p>
            <a:pPr marL="0" indent="0">
              <a:buNone/>
            </a:pPr>
            <a:r>
              <a:rPr lang="en-US" dirty="0"/>
              <a:t>  HIGH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access </a:t>
            </a:r>
            <a:r>
              <a:rPr lang="en-US" dirty="0" err="1"/>
              <a:t>enum</a:t>
            </a:r>
            <a:r>
              <a:rPr lang="en-US" dirty="0"/>
              <a:t> constants with the dot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Level </a:t>
            </a:r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Level.MEDIUM</a:t>
            </a:r>
            <a:r>
              <a:rPr lang="en-US" dirty="0"/>
              <a:t>;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AD9FF6-4977-C436-08D8-F3A08A388CC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69213" y="1114188"/>
            <a:ext cx="5575" cy="3616601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21348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234E-F525-45FE-7567-D2C17C03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Inside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5E98-BD18-10DD-4CEC-E92B6CCF9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386" y="1114188"/>
            <a:ext cx="3076814" cy="3456385"/>
          </a:xfrm>
        </p:spPr>
        <p:txBody>
          <a:bodyPr/>
          <a:lstStyle/>
          <a:p>
            <a:r>
              <a:rPr lang="en-US" dirty="0"/>
              <a:t>You can also have an </a:t>
            </a:r>
            <a:r>
              <a:rPr lang="en-US" dirty="0" err="1"/>
              <a:t>enum</a:t>
            </a:r>
            <a:r>
              <a:rPr lang="en-US" dirty="0"/>
              <a:t> inside a class: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F3173-79E8-1230-EFF0-434672E1E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6" y="843557"/>
            <a:ext cx="4876786" cy="3456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enum</a:t>
            </a:r>
            <a:r>
              <a:rPr lang="en-US" dirty="0"/>
              <a:t> Level {</a:t>
            </a:r>
          </a:p>
          <a:p>
            <a:pPr marL="0" indent="0">
              <a:buNone/>
            </a:pPr>
            <a:r>
              <a:rPr lang="en-US" dirty="0"/>
              <a:t>      LOW,</a:t>
            </a:r>
          </a:p>
          <a:p>
            <a:pPr marL="0" indent="0">
              <a:buNone/>
            </a:pPr>
            <a:r>
              <a:rPr lang="en-US" dirty="0"/>
              <a:t>      MEDIUM,</a:t>
            </a:r>
          </a:p>
          <a:p>
            <a:pPr marL="0" indent="0">
              <a:buNone/>
            </a:pPr>
            <a:r>
              <a:rPr lang="en-US" dirty="0"/>
              <a:t>      HIGH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Level </a:t>
            </a:r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Level.MEDIUM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myVar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AD9FF6-4977-C436-08D8-F3A08A388CC0}"/>
              </a:ext>
            </a:extLst>
          </p:cNvPr>
          <p:cNvCxnSpPr>
            <a:cxnSpLocks/>
          </p:cNvCxnSpPr>
          <p:nvPr/>
        </p:nvCxnSpPr>
        <p:spPr bwMode="auto">
          <a:xfrm flipV="1">
            <a:off x="3505200" y="1114188"/>
            <a:ext cx="0" cy="3642189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271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789538" y="2119358"/>
            <a:ext cx="716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Arithmetic and 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1342974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3068538" y="1883544"/>
            <a:ext cx="485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Date and Time</a:t>
            </a:r>
          </a:p>
        </p:txBody>
      </p:sp>
    </p:spTree>
    <p:extLst>
      <p:ext uri="{BB962C8B-B14F-4D97-AF65-F5344CB8AC3E}">
        <p14:creationId xmlns:p14="http://schemas.microsoft.com/office/powerpoint/2010/main" val="175424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B0CA-6B75-6699-726F-EC8B0CCE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Date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B819-759D-4B77-8055-DFE24707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895350"/>
            <a:ext cx="8251823" cy="787629"/>
          </a:xfrm>
        </p:spPr>
        <p:txBody>
          <a:bodyPr/>
          <a:lstStyle/>
          <a:p>
            <a:r>
              <a:rPr lang="en-US" dirty="0"/>
              <a:t>Java does not have a built-in Date class, but we can import the </a:t>
            </a:r>
            <a:r>
              <a:rPr lang="en-US" dirty="0" err="1"/>
              <a:t>java.time</a:t>
            </a:r>
            <a:r>
              <a:rPr lang="en-US" dirty="0"/>
              <a:t> package to work with the date and time API. </a:t>
            </a:r>
          </a:p>
          <a:p>
            <a:r>
              <a:rPr lang="en-US" dirty="0"/>
              <a:t>The package includes many date and time classes.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7DFB32-F5F5-BF69-7FB3-FC2810D9D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05455"/>
              </p:ext>
            </p:extLst>
          </p:nvPr>
        </p:nvGraphicFramePr>
        <p:xfrm>
          <a:off x="228600" y="1930331"/>
          <a:ext cx="8763000" cy="2837973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1323584905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34195128"/>
                    </a:ext>
                  </a:extLst>
                </a:gridCol>
              </a:tblGrid>
              <a:tr h="478631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791953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r>
                        <a:rPr lang="en-US" sz="2000"/>
                        <a:t>LocalDate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Represents a date (year, month, day (yyyy-MM-dd))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400468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r>
                        <a:rPr lang="en-US" sz="2000"/>
                        <a:t>LocalTime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a time (hour, minute, second and nanoseconds (HH-mm-ss-ns))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768730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r>
                        <a:rPr lang="en-US" sz="2000"/>
                        <a:t>LocalDateTime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both a date and a time (</a:t>
                      </a:r>
                      <a:r>
                        <a:rPr lang="en-US" sz="2000" dirty="0" err="1"/>
                        <a:t>yyyy</a:t>
                      </a:r>
                      <a:r>
                        <a:rPr lang="en-US" sz="2000" dirty="0"/>
                        <a:t>-MM-dd-HH-mm-ss-ns)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2836235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r>
                        <a:rPr lang="en-US" sz="2000"/>
                        <a:t>DateTimeFormatter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Formatter for displaying and parsing date-time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903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530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234E-F525-45FE-7567-D2C17C03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Current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5E98-BD18-10DD-4CEC-E92B6CCF9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988976"/>
            <a:ext cx="8229596" cy="490538"/>
          </a:xfrm>
        </p:spPr>
        <p:txBody>
          <a:bodyPr/>
          <a:lstStyle/>
          <a:p>
            <a:r>
              <a:rPr lang="en-US" dirty="0"/>
              <a:t>To display the current date, import the </a:t>
            </a:r>
            <a:r>
              <a:rPr lang="en-US" dirty="0" err="1"/>
              <a:t>java.time.LocalDate</a:t>
            </a:r>
            <a:r>
              <a:rPr lang="en-US" dirty="0"/>
              <a:t> class, and use its now() method: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F3173-79E8-1230-EFF0-434672E1E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038350"/>
            <a:ext cx="7619996" cy="2413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java.time.LocalDate</a:t>
            </a:r>
            <a:r>
              <a:rPr lang="en-US" dirty="0"/>
              <a:t>; // import the </a:t>
            </a:r>
            <a:r>
              <a:rPr lang="en-US" dirty="0" err="1"/>
              <a:t>LocalDate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LocalDate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 = </a:t>
            </a:r>
            <a:r>
              <a:rPr lang="en-US" dirty="0" err="1"/>
              <a:t>LocalDate.now</a:t>
            </a:r>
            <a:r>
              <a:rPr lang="en-US" dirty="0"/>
              <a:t>(); // Create a date object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myObj</a:t>
            </a:r>
            <a:r>
              <a:rPr lang="en-US" dirty="0"/>
              <a:t>); // Display the current date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E3B82-A7B9-3DB2-8ECE-03AD4EE554A1}"/>
              </a:ext>
            </a:extLst>
          </p:cNvPr>
          <p:cNvCxnSpPr>
            <a:cxnSpLocks/>
          </p:cNvCxnSpPr>
          <p:nvPr/>
        </p:nvCxnSpPr>
        <p:spPr bwMode="auto">
          <a:xfrm flipH="1">
            <a:off x="381000" y="1809750"/>
            <a:ext cx="7772400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63D3B3-E17D-998D-6920-D275E4B460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7600" y="3742037"/>
            <a:ext cx="0" cy="1051353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D4897A-FE9A-FE62-1118-50F690661F91}"/>
              </a:ext>
            </a:extLst>
          </p:cNvPr>
          <p:cNvSpPr txBox="1"/>
          <p:nvPr/>
        </p:nvSpPr>
        <p:spPr>
          <a:xfrm>
            <a:off x="7620000" y="3870060"/>
            <a:ext cx="14385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dirty="0"/>
          </a:p>
          <a:p>
            <a:r>
              <a:rPr lang="en-US" dirty="0"/>
              <a:t>2023-10-14 </a:t>
            </a:r>
          </a:p>
        </p:txBody>
      </p:sp>
    </p:spTree>
    <p:extLst>
      <p:ext uri="{BB962C8B-B14F-4D97-AF65-F5344CB8AC3E}">
        <p14:creationId xmlns:p14="http://schemas.microsoft.com/office/powerpoint/2010/main" val="924814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234E-F525-45FE-7567-D2C17C03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Current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5E98-BD18-10DD-4CEC-E92B6CCF9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916781"/>
            <a:ext cx="8229596" cy="490538"/>
          </a:xfrm>
        </p:spPr>
        <p:txBody>
          <a:bodyPr/>
          <a:lstStyle/>
          <a:p>
            <a:r>
              <a:rPr lang="en-US" dirty="0"/>
              <a:t>To display the current time (hour, minute, second, and nanoseconds), import the </a:t>
            </a:r>
            <a:r>
              <a:rPr lang="en-US" dirty="0" err="1"/>
              <a:t>java.time.LocalTime</a:t>
            </a:r>
            <a:r>
              <a:rPr lang="en-US" dirty="0"/>
              <a:t> class, and use its now() method::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F3173-79E8-1230-EFF0-434672E1E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2038350"/>
            <a:ext cx="6705600" cy="2413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java.time.LocalTime</a:t>
            </a:r>
            <a:r>
              <a:rPr lang="en-US" dirty="0"/>
              <a:t>; // import the </a:t>
            </a:r>
            <a:r>
              <a:rPr lang="en-US" dirty="0" err="1"/>
              <a:t>LocalTime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LocalTime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 = </a:t>
            </a:r>
            <a:r>
              <a:rPr lang="en-US" dirty="0" err="1"/>
              <a:t>LocalTime.now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myObj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8E4C14-BAB8-2A23-DDD9-940298C50FF6}"/>
              </a:ext>
            </a:extLst>
          </p:cNvPr>
          <p:cNvCxnSpPr>
            <a:cxnSpLocks/>
          </p:cNvCxnSpPr>
          <p:nvPr/>
        </p:nvCxnSpPr>
        <p:spPr bwMode="auto">
          <a:xfrm flipH="1">
            <a:off x="381000" y="1994248"/>
            <a:ext cx="7772400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B538A6-4078-D225-AE40-C825FB1F5E1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81800" y="2571750"/>
            <a:ext cx="0" cy="20574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E288C6-7790-AEFE-4036-35288E89EB30}"/>
              </a:ext>
            </a:extLst>
          </p:cNvPr>
          <p:cNvSpPr txBox="1"/>
          <p:nvPr/>
        </p:nvSpPr>
        <p:spPr>
          <a:xfrm>
            <a:off x="6977014" y="3302723"/>
            <a:ext cx="20145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dirty="0"/>
          </a:p>
          <a:p>
            <a:r>
              <a:rPr lang="en-US" dirty="0"/>
              <a:t>23:24:45.979104 </a:t>
            </a:r>
          </a:p>
        </p:txBody>
      </p:sp>
    </p:spTree>
    <p:extLst>
      <p:ext uri="{BB962C8B-B14F-4D97-AF65-F5344CB8AC3E}">
        <p14:creationId xmlns:p14="http://schemas.microsoft.com/office/powerpoint/2010/main" val="1287601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234E-F525-45FE-7567-D2C17C03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Current Date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5E98-BD18-10DD-4CEC-E92B6CCF9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916781"/>
            <a:ext cx="8229596" cy="490538"/>
          </a:xfrm>
        </p:spPr>
        <p:txBody>
          <a:bodyPr/>
          <a:lstStyle/>
          <a:p>
            <a:r>
              <a:rPr lang="en-US" dirty="0"/>
              <a:t>To display the current date and time, import the </a:t>
            </a:r>
            <a:r>
              <a:rPr lang="en-US" dirty="0" err="1"/>
              <a:t>java.time.LocalDateTime</a:t>
            </a:r>
            <a:r>
              <a:rPr lang="en-US" dirty="0"/>
              <a:t> class, and use its now() method: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F3173-79E8-1230-EFF0-434672E1E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5688" y="1831351"/>
            <a:ext cx="6705600" cy="2413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java.time.LocalDateTime</a:t>
            </a:r>
            <a:r>
              <a:rPr lang="en-US" dirty="0"/>
              <a:t>; // import the </a:t>
            </a:r>
            <a:r>
              <a:rPr lang="en-US" dirty="0" err="1"/>
              <a:t>LocalDateTime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LocalDateTime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 = </a:t>
            </a:r>
            <a:r>
              <a:rPr lang="en-US" dirty="0" err="1"/>
              <a:t>LocalDateTime.now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myObj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8E4C14-BAB8-2A23-DDD9-940298C50FF6}"/>
              </a:ext>
            </a:extLst>
          </p:cNvPr>
          <p:cNvCxnSpPr>
            <a:cxnSpLocks/>
          </p:cNvCxnSpPr>
          <p:nvPr/>
        </p:nvCxnSpPr>
        <p:spPr bwMode="auto">
          <a:xfrm flipH="1">
            <a:off x="381000" y="1809750"/>
            <a:ext cx="7772400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B538A6-4078-D225-AE40-C825FB1F5E1B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5798" y="4490381"/>
            <a:ext cx="0" cy="369332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E288C6-7790-AEFE-4036-35288E89EB30}"/>
              </a:ext>
            </a:extLst>
          </p:cNvPr>
          <p:cNvSpPr txBox="1"/>
          <p:nvPr/>
        </p:nvSpPr>
        <p:spPr>
          <a:xfrm>
            <a:off x="4755354" y="4490381"/>
            <a:ext cx="426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 </a:t>
            </a:r>
            <a:r>
              <a:rPr lang="en-US" dirty="0"/>
              <a:t>2023-10-14T23:24:45.979581  </a:t>
            </a:r>
          </a:p>
        </p:txBody>
      </p:sp>
    </p:spTree>
    <p:extLst>
      <p:ext uri="{BB962C8B-B14F-4D97-AF65-F5344CB8AC3E}">
        <p14:creationId xmlns:p14="http://schemas.microsoft.com/office/powerpoint/2010/main" val="1244139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234E-F525-45FE-7567-D2C17C03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Date and Time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5E98-BD18-10DD-4CEC-E92B6CCF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1098321"/>
            <a:ext cx="7566025" cy="3226029"/>
          </a:xfrm>
        </p:spPr>
        <p:txBody>
          <a:bodyPr/>
          <a:lstStyle/>
          <a:p>
            <a:r>
              <a:rPr lang="en-US" dirty="0"/>
              <a:t>The "T" in the example above is used to separate the date from the time. You can use the </a:t>
            </a:r>
            <a:r>
              <a:rPr lang="en-US" dirty="0" err="1"/>
              <a:t>DateTimeFormatter</a:t>
            </a:r>
            <a:r>
              <a:rPr lang="en-US" dirty="0"/>
              <a:t> class with the </a:t>
            </a:r>
            <a:r>
              <a:rPr lang="en-US" dirty="0" err="1"/>
              <a:t>ofPattern</a:t>
            </a:r>
            <a:r>
              <a:rPr lang="en-US" dirty="0"/>
              <a:t>() method in the same package to format or parse date-time objects. </a:t>
            </a:r>
          </a:p>
          <a:p>
            <a:r>
              <a:rPr lang="en-US" dirty="0"/>
              <a:t>The following example will remove both the "T" and nanoseconds from the date-time:</a:t>
            </a:r>
          </a:p>
        </p:txBody>
      </p:sp>
    </p:spTree>
    <p:extLst>
      <p:ext uri="{BB962C8B-B14F-4D97-AF65-F5344CB8AC3E}">
        <p14:creationId xmlns:p14="http://schemas.microsoft.com/office/powerpoint/2010/main" val="24864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234E-F525-45FE-7567-D2C17C03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Date and Time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5E98-BD18-10DD-4CEC-E92B6CCF9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8" y="1016468"/>
            <a:ext cx="8870145" cy="1947859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java.time.LocalDateTime</a:t>
            </a:r>
            <a:r>
              <a:rPr lang="en-US" sz="1600" dirty="0"/>
              <a:t>; // Import the </a:t>
            </a:r>
            <a:r>
              <a:rPr lang="en-US" sz="1600" dirty="0" err="1"/>
              <a:t>LocalDateTime</a:t>
            </a:r>
            <a:r>
              <a:rPr lang="en-US" sz="1600" dirty="0"/>
              <a:t> class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java.time.format.DateTimeFormatter</a:t>
            </a:r>
            <a:r>
              <a:rPr lang="en-US" sz="1600" dirty="0"/>
              <a:t>; // Import the </a:t>
            </a:r>
            <a:r>
              <a:rPr lang="en-US" sz="1600" dirty="0" err="1"/>
              <a:t>DateTimeFormatter</a:t>
            </a:r>
            <a:r>
              <a:rPr lang="en-US" sz="1600" dirty="0"/>
              <a:t> class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public class Main {</a:t>
            </a:r>
          </a:p>
          <a:p>
            <a:pPr marL="0" indent="0">
              <a:buNone/>
            </a:pPr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LocalDateTime</a:t>
            </a:r>
            <a:r>
              <a:rPr lang="en-US" sz="1600" dirty="0"/>
              <a:t> </a:t>
            </a:r>
            <a:r>
              <a:rPr lang="en-US" sz="1600" dirty="0" err="1"/>
              <a:t>myDateObj</a:t>
            </a:r>
            <a:r>
              <a:rPr lang="en-US" sz="1600" dirty="0"/>
              <a:t> = </a:t>
            </a:r>
            <a:r>
              <a:rPr lang="en-US" sz="1600" dirty="0" err="1"/>
              <a:t>LocalDateTime.now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("Before formatting: " + </a:t>
            </a:r>
            <a:r>
              <a:rPr lang="en-US" sz="1600" dirty="0" err="1"/>
              <a:t>myDateObj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DateTimeFormatter</a:t>
            </a:r>
            <a:r>
              <a:rPr lang="en-US" sz="1600" dirty="0"/>
              <a:t> </a:t>
            </a:r>
            <a:r>
              <a:rPr lang="en-US" sz="1600" dirty="0" err="1"/>
              <a:t>myFormatObj</a:t>
            </a:r>
            <a:r>
              <a:rPr lang="en-US" sz="1600" dirty="0"/>
              <a:t> = </a:t>
            </a:r>
            <a:r>
              <a:rPr lang="en-US" sz="1600" dirty="0" err="1"/>
              <a:t>DateTimeFormatter.ofPattern</a:t>
            </a:r>
            <a:r>
              <a:rPr lang="en-US" sz="1600" dirty="0"/>
              <a:t>("dd-MM-</a:t>
            </a:r>
            <a:r>
              <a:rPr lang="en-US" sz="1600" dirty="0" err="1"/>
              <a:t>yyyy</a:t>
            </a:r>
            <a:r>
              <a:rPr lang="en-US" sz="1600" dirty="0"/>
              <a:t> </a:t>
            </a:r>
            <a:r>
              <a:rPr lang="en-US" sz="1600" dirty="0" err="1"/>
              <a:t>HH:mm:ss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String </a:t>
            </a:r>
            <a:r>
              <a:rPr lang="en-US" sz="1600" dirty="0" err="1"/>
              <a:t>formattedDate</a:t>
            </a:r>
            <a:r>
              <a:rPr lang="en-US" sz="1600" dirty="0"/>
              <a:t> = </a:t>
            </a:r>
            <a:r>
              <a:rPr lang="en-US" sz="1600" dirty="0" err="1"/>
              <a:t>myDateObj.format</a:t>
            </a:r>
            <a:r>
              <a:rPr lang="en-US" sz="1600" dirty="0"/>
              <a:t>(</a:t>
            </a:r>
            <a:r>
              <a:rPr lang="en-US" sz="1600" dirty="0" err="1"/>
              <a:t>myFormatObj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("After formatting: " + </a:t>
            </a:r>
            <a:r>
              <a:rPr lang="en-US" sz="1600" dirty="0" err="1"/>
              <a:t>formattedDate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B538A6-4078-D225-AE40-C825FB1F5E1B}"/>
              </a:ext>
            </a:extLst>
          </p:cNvPr>
          <p:cNvCxnSpPr>
            <a:cxnSpLocks/>
          </p:cNvCxnSpPr>
          <p:nvPr/>
        </p:nvCxnSpPr>
        <p:spPr bwMode="auto">
          <a:xfrm flipV="1">
            <a:off x="3352800" y="4016359"/>
            <a:ext cx="0" cy="92333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E288C6-7790-AEFE-4036-35288E89EB30}"/>
              </a:ext>
            </a:extLst>
          </p:cNvPr>
          <p:cNvSpPr txBox="1"/>
          <p:nvPr/>
        </p:nvSpPr>
        <p:spPr>
          <a:xfrm>
            <a:off x="3581409" y="4028716"/>
            <a:ext cx="5439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 </a:t>
            </a:r>
          </a:p>
          <a:p>
            <a:r>
              <a:rPr lang="en-US" dirty="0"/>
              <a:t>Before Formatting: 2023-10-14T23:24:45.979037</a:t>
            </a:r>
          </a:p>
          <a:p>
            <a:r>
              <a:rPr lang="en-US" dirty="0"/>
              <a:t>After Formatting: 14-10-2023 23:24:45 </a:t>
            </a:r>
          </a:p>
        </p:txBody>
      </p:sp>
    </p:spTree>
    <p:extLst>
      <p:ext uri="{BB962C8B-B14F-4D97-AF65-F5344CB8AC3E}">
        <p14:creationId xmlns:p14="http://schemas.microsoft.com/office/powerpoint/2010/main" val="3213238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812749" y="1641335"/>
            <a:ext cx="5922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Conditional Statements </a:t>
            </a:r>
            <a:br>
              <a:rPr lang="en-US" sz="3600" dirty="0">
                <a:solidFill>
                  <a:srgbClr val="333399"/>
                </a:solidFill>
              </a:rPr>
            </a:br>
            <a:r>
              <a:rPr lang="en-US" sz="3600" dirty="0">
                <a:solidFill>
                  <a:srgbClr val="333399"/>
                </a:solidFill>
              </a:rPr>
              <a:t>if … else if … else if … else</a:t>
            </a:r>
          </a:p>
        </p:txBody>
      </p:sp>
    </p:spTree>
    <p:extLst>
      <p:ext uri="{BB962C8B-B14F-4D97-AF65-F5344CB8AC3E}">
        <p14:creationId xmlns:p14="http://schemas.microsoft.com/office/powerpoint/2010/main" val="604454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9748-CEB6-B311-67DC-02436088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   “ if 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CF45-DBE0-6BD3-7EE1-7D7050864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628" y="1178440"/>
            <a:ext cx="4029315" cy="490539"/>
          </a:xfrm>
          <a:ln w="254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if ( condition ) { block of code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758CF-1FE4-78BB-1AD4-42AB3EC66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799" y="1809750"/>
            <a:ext cx="4334975" cy="2971800"/>
          </a:xfrm>
        </p:spPr>
        <p:txBody>
          <a:bodyPr/>
          <a:lstStyle/>
          <a:p>
            <a:r>
              <a:rPr lang="en-US" dirty="0"/>
              <a:t>“Condition” is a logical statement that may take </a:t>
            </a:r>
            <a:r>
              <a:rPr lang="en-US" dirty="0" err="1"/>
              <a:t>boolean</a:t>
            </a:r>
            <a:r>
              <a:rPr lang="en-US" dirty="0"/>
              <a:t> values “true” or “false” only.</a:t>
            </a:r>
          </a:p>
          <a:p>
            <a:r>
              <a:rPr lang="en-US" dirty="0"/>
              <a:t>If “condition” is true, then “block of code” runs, otherwise this block of code is skipped, and the program moves to the next part of the program code.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5883957-B082-0240-9578-B0C77F3DEB9F}"/>
              </a:ext>
            </a:extLst>
          </p:cNvPr>
          <p:cNvGrpSpPr/>
          <p:nvPr/>
        </p:nvGrpSpPr>
        <p:grpSpPr>
          <a:xfrm>
            <a:off x="4952573" y="1431768"/>
            <a:ext cx="3733799" cy="2714863"/>
            <a:chOff x="5105400" y="2142887"/>
            <a:chExt cx="3733799" cy="2714863"/>
          </a:xfrm>
        </p:grpSpPr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4CE42DB5-33A9-C8F3-699A-9B492F3257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105400" y="2142887"/>
              <a:ext cx="3733799" cy="27148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0" fontAlgn="base" hangingPunct="0">
                <a:spcBef>
                  <a:spcPts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57213" indent="-214313" algn="l" rtl="0" eaLnBrk="0" fontAlgn="base" hangingPunct="0"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942975" indent="-257175" algn="l" rtl="0" eaLnBrk="0" fontAlgn="base" hangingPunct="0">
                <a:spcBef>
                  <a:spcPts val="0"/>
                </a:spcBef>
                <a:spcAft>
                  <a:spcPct val="0"/>
                </a:spcAft>
                <a:buClr>
                  <a:srgbClr val="008000"/>
                </a:buClr>
                <a:buSzPct val="70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200150" indent="-171450" algn="l" rtl="0" eaLnBrk="0" fontAlgn="base" hangingPunct="0"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4pPr>
              <a:lvl5pPr marL="1543050" indent="-171450" algn="l" rtl="0" eaLnBrk="0" fontAlgn="base" hangingPunct="0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5pPr>
              <a:lvl6pPr marL="1885950" indent="-1714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6pPr>
              <a:lvl7pPr marL="2228850" indent="-1714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7pPr>
              <a:lvl8pPr marL="2571750" indent="-1714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8pPr>
              <a:lvl9pPr marL="2914650" indent="-1714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spcBef>
                  <a:spcPts val="1000"/>
                </a:spcBef>
                <a:buFont typeface="Wingdings" pitchFamily="2" charset="2"/>
                <a:buNone/>
              </a:pPr>
              <a:r>
                <a:rPr lang="en-US" kern="0" dirty="0"/>
                <a:t>program code;</a:t>
              </a:r>
            </a:p>
            <a:p>
              <a:pPr marL="0" indent="0">
                <a:spcBef>
                  <a:spcPts val="1000"/>
                </a:spcBef>
                <a:buFont typeface="Wingdings" pitchFamily="2" charset="2"/>
                <a:buNone/>
              </a:pPr>
              <a:r>
                <a:rPr lang="en-US" kern="0" dirty="0"/>
                <a:t>if ( condition ) </a:t>
              </a:r>
            </a:p>
            <a:p>
              <a:pPr marL="0" indent="0">
                <a:spcBef>
                  <a:spcPts val="1000"/>
                </a:spcBef>
                <a:buFont typeface="Wingdings" pitchFamily="2" charset="2"/>
                <a:buNone/>
              </a:pPr>
              <a:r>
                <a:rPr lang="en-US" kern="0" dirty="0"/>
                <a:t>{ </a:t>
              </a:r>
            </a:p>
            <a:p>
              <a:pPr marL="0" indent="0">
                <a:spcBef>
                  <a:spcPts val="1000"/>
                </a:spcBef>
                <a:buFont typeface="Wingdings" pitchFamily="2" charset="2"/>
                <a:buNone/>
              </a:pPr>
              <a:r>
                <a:rPr lang="en-US" kern="0" dirty="0"/>
                <a:t>    block of code </a:t>
              </a:r>
            </a:p>
            <a:p>
              <a:pPr marL="0" indent="0">
                <a:spcBef>
                  <a:spcPts val="1000"/>
                </a:spcBef>
                <a:buFont typeface="Wingdings" pitchFamily="2" charset="2"/>
                <a:buNone/>
              </a:pPr>
              <a:r>
                <a:rPr lang="en-US" kern="0" dirty="0"/>
                <a:t>}</a:t>
              </a:r>
            </a:p>
            <a:p>
              <a:pPr marL="0" indent="0">
                <a:spcBef>
                  <a:spcPts val="1000"/>
                </a:spcBef>
                <a:buFont typeface="Wingdings" pitchFamily="2" charset="2"/>
                <a:buNone/>
              </a:pPr>
              <a:r>
                <a:rPr lang="en-US" kern="0" dirty="0"/>
                <a:t>Program code</a:t>
              </a:r>
            </a:p>
            <a:p>
              <a:pPr marL="0" indent="0">
                <a:buFont typeface="Wingdings" pitchFamily="2" charset="2"/>
                <a:buNone/>
              </a:pPr>
              <a:endParaRPr lang="en-US" kern="0" dirty="0"/>
            </a:p>
            <a:p>
              <a:pPr marL="0" indent="0">
                <a:buFont typeface="Wingdings" pitchFamily="2" charset="2"/>
                <a:buNone/>
              </a:pPr>
              <a:endParaRPr lang="en-US" kern="0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2D7DB25-82D4-4976-553C-63CAB814CCE7}"/>
                </a:ext>
              </a:extLst>
            </p:cNvPr>
            <p:cNvGrpSpPr/>
            <p:nvPr/>
          </p:nvGrpSpPr>
          <p:grpSpPr>
            <a:xfrm>
              <a:off x="7350829" y="3325475"/>
              <a:ext cx="1295400" cy="609600"/>
              <a:chOff x="7315200" y="936547"/>
              <a:chExt cx="1295400" cy="609600"/>
            </a:xfrm>
          </p:grpSpPr>
          <p:sp>
            <p:nvSpPr>
              <p:cNvPr id="59" name="Diamond 58">
                <a:extLst>
                  <a:ext uri="{FF2B5EF4-FFF2-40B4-BE49-F238E27FC236}">
                    <a16:creationId xmlns:a16="http://schemas.microsoft.com/office/drawing/2014/main" id="{EF0F40AD-45CB-60DE-1097-AA291B68896A}"/>
                  </a:ext>
                </a:extLst>
              </p:cNvPr>
              <p:cNvSpPr/>
              <p:nvPr/>
            </p:nvSpPr>
            <p:spPr bwMode="auto">
              <a:xfrm>
                <a:off x="7315200" y="936547"/>
                <a:ext cx="1295400" cy="609600"/>
              </a:xfrm>
              <a:prstGeom prst="diamond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4D73AA-4F7C-98AB-B196-1099C47A36DA}"/>
                  </a:ext>
                </a:extLst>
              </p:cNvPr>
              <p:cNvSpPr txBox="1"/>
              <p:nvPr/>
            </p:nvSpPr>
            <p:spPr>
              <a:xfrm>
                <a:off x="7392872" y="1056681"/>
                <a:ext cx="1140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kern="0" dirty="0">
                    <a:solidFill>
                      <a:srgbClr val="FF0000"/>
                    </a:solidFill>
                  </a:rPr>
                  <a:t>condition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C522C95-15CE-FBCD-8DD1-E403B315F4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53694" y="3814941"/>
              <a:ext cx="0" cy="58560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9EC03A1-962F-BF0A-1F0F-53509012179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818802" y="4468681"/>
              <a:ext cx="117972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DE02DA0-587A-9ACD-93C3-7AB4053B0F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2428" y="2791869"/>
              <a:ext cx="0" cy="58437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44A1B47-DCEC-B42E-B2DD-8F832CA1E7F4}"/>
                </a:ext>
              </a:extLst>
            </p:cNvPr>
            <p:cNvCxnSpPr>
              <a:cxnSpLocks/>
              <a:stCxn id="59" idx="1"/>
            </p:cNvCxnSpPr>
            <p:nvPr/>
          </p:nvCxnSpPr>
          <p:spPr bwMode="auto">
            <a:xfrm flipH="1">
              <a:off x="6972299" y="3630275"/>
              <a:ext cx="378530" cy="1203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592807-9EEE-DD0E-5A49-CE7630AE30C3}"/>
                </a:ext>
              </a:extLst>
            </p:cNvPr>
            <p:cNvSpPr txBox="1"/>
            <p:nvPr/>
          </p:nvSpPr>
          <p:spPr>
            <a:xfrm>
              <a:off x="6972299" y="3244363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0" dirty="0">
                  <a:solidFill>
                    <a:srgbClr val="FF0000"/>
                  </a:solidFill>
                </a:rPr>
                <a:t>yes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50ED54-A5BF-B044-13B1-1A7CBA7A7D31}"/>
                </a:ext>
              </a:extLst>
            </p:cNvPr>
            <p:cNvSpPr txBox="1"/>
            <p:nvPr/>
          </p:nvSpPr>
          <p:spPr>
            <a:xfrm>
              <a:off x="7998529" y="399146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0" dirty="0">
                  <a:solidFill>
                    <a:srgbClr val="FF0000"/>
                  </a:solidFill>
                </a:rPr>
                <a:t>no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17E757F-BDD5-9186-6AE7-72217A3CDE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9508" y="3910159"/>
              <a:ext cx="0" cy="55852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486C637-A1A3-1227-C9BC-A5C52137DC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98311" y="2782429"/>
              <a:ext cx="1036079" cy="172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16820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9748-CEB6-B311-67DC-02436088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369173" cy="490538"/>
          </a:xfrm>
        </p:spPr>
        <p:txBody>
          <a:bodyPr/>
          <a:lstStyle/>
          <a:p>
            <a:r>
              <a:rPr lang="en-US" dirty="0"/>
              <a:t>Conditional Statement   &lt;  if 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CF45-DBE0-6BD3-7EE1-7D7050864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872112"/>
            <a:ext cx="3229215" cy="1090038"/>
          </a:xfrm>
          <a:ln w="254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if ( condition ) { </a:t>
            </a:r>
          </a:p>
          <a:p>
            <a:pPr marL="0" indent="0">
              <a:buNone/>
            </a:pPr>
            <a:r>
              <a:rPr lang="en-US" dirty="0"/>
              <a:t>   block of code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5FB27-9726-B412-2A45-FB471096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6473" y="810340"/>
            <a:ext cx="4365127" cy="1727666"/>
          </a:xfrm>
        </p:spPr>
        <p:txBody>
          <a:bodyPr/>
          <a:lstStyle/>
          <a:p>
            <a:r>
              <a:rPr lang="en-US" dirty="0"/>
              <a:t>Condition is a logical statement.</a:t>
            </a:r>
          </a:p>
          <a:p>
            <a:r>
              <a:rPr lang="en-US" dirty="0"/>
              <a:t>If condition = true, then the block of code runs, otherwise it is skipped.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347D62-625B-2F4A-1723-A3EFC1C80FF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8385" y="2431182"/>
            <a:ext cx="2086214" cy="2008802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// Example 1</a:t>
            </a:r>
          </a:p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r>
              <a:rPr lang="en-US" dirty="0"/>
              <a:t>Int y = 0;</a:t>
            </a:r>
          </a:p>
          <a:p>
            <a:pPr marL="0" indent="0">
              <a:buNone/>
            </a:pPr>
            <a:r>
              <a:rPr lang="en-US" dirty="0"/>
              <a:t>if (x &gt; 4) {</a:t>
            </a:r>
          </a:p>
          <a:p>
            <a:pPr marL="0" indent="0">
              <a:buNone/>
            </a:pPr>
            <a:r>
              <a:rPr lang="en-US" dirty="0"/>
              <a:t>    y = 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in result, y=5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A86F277-69CE-F13C-761D-FEE366354EEA}"/>
              </a:ext>
            </a:extLst>
          </p:cNvPr>
          <p:cNvSpPr txBox="1">
            <a:spLocks/>
          </p:cNvSpPr>
          <p:nvPr/>
        </p:nvSpPr>
        <p:spPr bwMode="auto">
          <a:xfrm>
            <a:off x="2743200" y="2431182"/>
            <a:ext cx="6248400" cy="172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2pPr>
            <a:lvl3pPr marL="942975" indent="-25717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8000"/>
              </a:buClr>
              <a:buSzPct val="7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// Example 2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int x = -5;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int y = 7;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if (x &gt; 0 &amp;&amp; y &gt; 0) {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   </a:t>
            </a:r>
            <a:r>
              <a:rPr lang="en-US" kern="0" dirty="0" err="1"/>
              <a:t>System.out.println</a:t>
            </a:r>
            <a:r>
              <a:rPr lang="en-US" kern="0" dirty="0"/>
              <a:t>(“Both numbers are positive”);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51E73E-6480-F81E-68D5-C77766255A0A}"/>
              </a:ext>
            </a:extLst>
          </p:cNvPr>
          <p:cNvCxnSpPr>
            <a:cxnSpLocks/>
          </p:cNvCxnSpPr>
          <p:nvPr/>
        </p:nvCxnSpPr>
        <p:spPr bwMode="auto">
          <a:xfrm flipV="1">
            <a:off x="2514600" y="2538006"/>
            <a:ext cx="0" cy="22860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9497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6C4C-6A66-8A11-F926-62BAD206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85750"/>
            <a:ext cx="6516682" cy="490538"/>
          </a:xfrm>
        </p:spPr>
        <p:txBody>
          <a:bodyPr/>
          <a:lstStyle/>
          <a:p>
            <a:r>
              <a:rPr lang="en-US" dirty="0"/>
              <a:t>Basic Arithmetic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B2C722-97E9-3C82-4268-A400539AA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812466"/>
              </p:ext>
            </p:extLst>
          </p:nvPr>
        </p:nvGraphicFramePr>
        <p:xfrm>
          <a:off x="190500" y="1428750"/>
          <a:ext cx="8763000" cy="2705100"/>
        </p:xfrm>
        <a:graphic>
          <a:graphicData uri="http://schemas.openxmlformats.org/drawingml/2006/table">
            <a:tbl>
              <a:tblPr/>
              <a:tblGrid>
                <a:gridCol w="1273173">
                  <a:extLst>
                    <a:ext uri="{9D8B030D-6E8A-4147-A177-3AD203B41FA5}">
                      <a16:colId xmlns:a16="http://schemas.microsoft.com/office/drawing/2014/main" val="170646440"/>
                    </a:ext>
                  </a:extLst>
                </a:gridCol>
                <a:gridCol w="1851027">
                  <a:extLst>
                    <a:ext uri="{9D8B030D-6E8A-4147-A177-3AD203B41FA5}">
                      <a16:colId xmlns:a16="http://schemas.microsoft.com/office/drawing/2014/main" val="7701611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53971055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4256973670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Operator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Name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Description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8549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Addition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 +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x and y; also used to concatenate strings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52514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Subtraction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 - y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Subtracts y from x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3753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*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Multiplication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 * y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Multiplies x by y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98506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/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Division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 /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Divides x by y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01224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Modulus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 % y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Computes the remainder of dividing x by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085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935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9748-CEB6-B311-67DC-02436088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   “ if … else 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CF45-DBE0-6BD3-7EE1-7D7050864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8092" y="971550"/>
            <a:ext cx="6810615" cy="490538"/>
          </a:xfrm>
          <a:ln w="254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if ( condition ) { block of code 1 } else {block of code 2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9B605-615A-C57C-0187-C17D481ED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1480947"/>
            <a:ext cx="4038600" cy="2913223"/>
          </a:xfrm>
        </p:spPr>
        <p:txBody>
          <a:bodyPr/>
          <a:lstStyle/>
          <a:p>
            <a:r>
              <a:rPr lang="en-US" dirty="0"/>
              <a:t>“Condition” is a logical statement that may take </a:t>
            </a:r>
            <a:r>
              <a:rPr lang="en-US" dirty="0" err="1"/>
              <a:t>boolean</a:t>
            </a:r>
            <a:r>
              <a:rPr lang="en-US" dirty="0"/>
              <a:t> values “true” or “false” only.</a:t>
            </a:r>
          </a:p>
          <a:p>
            <a:r>
              <a:rPr lang="en-US" dirty="0"/>
              <a:t>If “condition” is true, then “block of code 1” runs and block of code 2 skipped, else “block of code 2” runs and block of code 1 skipped.</a:t>
            </a:r>
          </a:p>
          <a:p>
            <a:r>
              <a:rPr lang="en-US" dirty="0"/>
              <a:t>The program moves to the next part of the program code.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2F5F41-FFC4-1B95-483A-4769F19309B9}"/>
              </a:ext>
            </a:extLst>
          </p:cNvPr>
          <p:cNvGrpSpPr/>
          <p:nvPr/>
        </p:nvGrpSpPr>
        <p:grpSpPr>
          <a:xfrm>
            <a:off x="4572001" y="1693648"/>
            <a:ext cx="4267200" cy="3102190"/>
            <a:chOff x="5105399" y="2256263"/>
            <a:chExt cx="3733799" cy="2714863"/>
          </a:xfrm>
        </p:grpSpPr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915A8952-4305-EBD0-65B0-8294F07F220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105399" y="2256263"/>
              <a:ext cx="3733799" cy="27148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0" fontAlgn="base" hangingPunct="0">
                <a:spcBef>
                  <a:spcPts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57213" indent="-214313" algn="l" rtl="0" eaLnBrk="0" fontAlgn="base" hangingPunct="0"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942975" indent="-257175" algn="l" rtl="0" eaLnBrk="0" fontAlgn="base" hangingPunct="0">
                <a:spcBef>
                  <a:spcPts val="0"/>
                </a:spcBef>
                <a:spcAft>
                  <a:spcPct val="0"/>
                </a:spcAft>
                <a:buClr>
                  <a:srgbClr val="008000"/>
                </a:buClr>
                <a:buSzPct val="70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200150" indent="-171450" algn="l" rtl="0" eaLnBrk="0" fontAlgn="base" hangingPunct="0"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4pPr>
              <a:lvl5pPr marL="1543050" indent="-171450" algn="l" rtl="0" eaLnBrk="0" fontAlgn="base" hangingPunct="0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5pPr>
              <a:lvl6pPr marL="1885950" indent="-1714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6pPr>
              <a:lvl7pPr marL="2228850" indent="-1714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7pPr>
              <a:lvl8pPr marL="2571750" indent="-1714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8pPr>
              <a:lvl9pPr marL="2914650" indent="-1714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program code;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if ( condition ) 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{ 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    block of code 1 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} 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else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{ 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    block of code 2 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}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program code</a:t>
              </a:r>
            </a:p>
            <a:p>
              <a:pPr marL="0" indent="0">
                <a:spcBef>
                  <a:spcPts val="500"/>
                </a:spcBef>
                <a:buFont typeface="Wingdings" pitchFamily="2" charset="2"/>
                <a:buNone/>
              </a:pPr>
              <a:endParaRPr lang="en-US" kern="0" dirty="0"/>
            </a:p>
            <a:p>
              <a:pPr marL="0" indent="0">
                <a:buFont typeface="Wingdings" pitchFamily="2" charset="2"/>
                <a:buNone/>
              </a:pPr>
              <a:endParaRPr lang="en-US" kern="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31443E-39FB-7BC2-53EF-5DE170FCF4C0}"/>
                </a:ext>
              </a:extLst>
            </p:cNvPr>
            <p:cNvGrpSpPr/>
            <p:nvPr/>
          </p:nvGrpSpPr>
          <p:grpSpPr>
            <a:xfrm>
              <a:off x="7408337" y="2927649"/>
              <a:ext cx="1295400" cy="609600"/>
              <a:chOff x="7372708" y="538721"/>
              <a:chExt cx="1295400" cy="609600"/>
            </a:xfrm>
          </p:grpSpPr>
          <p:sp>
            <p:nvSpPr>
              <p:cNvPr id="29" name="Diamond 28">
                <a:extLst>
                  <a:ext uri="{FF2B5EF4-FFF2-40B4-BE49-F238E27FC236}">
                    <a16:creationId xmlns:a16="http://schemas.microsoft.com/office/drawing/2014/main" id="{441BE4FB-D55E-413D-6332-831250D642C2}"/>
                  </a:ext>
                </a:extLst>
              </p:cNvPr>
              <p:cNvSpPr/>
              <p:nvPr/>
            </p:nvSpPr>
            <p:spPr bwMode="auto">
              <a:xfrm>
                <a:off x="7372708" y="538721"/>
                <a:ext cx="1295400" cy="609600"/>
              </a:xfrm>
              <a:prstGeom prst="diamond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94779B-EA69-8E29-2FDA-ABFA9D929A08}"/>
                  </a:ext>
                </a:extLst>
              </p:cNvPr>
              <p:cNvSpPr txBox="1"/>
              <p:nvPr/>
            </p:nvSpPr>
            <p:spPr>
              <a:xfrm>
                <a:off x="7523142" y="651297"/>
                <a:ext cx="1140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kern="0" dirty="0">
                    <a:solidFill>
                      <a:srgbClr val="FF0000"/>
                    </a:solidFill>
                  </a:rPr>
                  <a:t>condition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0BA524E-AE91-A2C1-C997-274BC78E90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05548" y="4453827"/>
              <a:ext cx="0" cy="32016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DB9B050-F80D-1E57-7E00-A72554E5771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088036" y="4297826"/>
              <a:ext cx="94147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48C922-259E-E122-F926-5972F31312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74794" y="2659991"/>
              <a:ext cx="0" cy="29805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D2999A3-1C7C-79DE-AF71-3E4B389B48C4}"/>
                </a:ext>
              </a:extLst>
            </p:cNvPr>
            <p:cNvCxnSpPr>
              <a:cxnSpLocks/>
              <a:stCxn id="29" idx="1"/>
            </p:cNvCxnSpPr>
            <p:nvPr/>
          </p:nvCxnSpPr>
          <p:spPr bwMode="auto">
            <a:xfrm flipH="1">
              <a:off x="7029808" y="3232449"/>
              <a:ext cx="378530" cy="1203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9A32B2-D50C-03E9-A566-31DD8FCEEE2D}"/>
                </a:ext>
              </a:extLst>
            </p:cNvPr>
            <p:cNvSpPr txBox="1"/>
            <p:nvPr/>
          </p:nvSpPr>
          <p:spPr>
            <a:xfrm>
              <a:off x="7093027" y="3254708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0" dirty="0">
                  <a:solidFill>
                    <a:srgbClr val="FF0000"/>
                  </a:solidFill>
                </a:rPr>
                <a:t>yes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3B775A-0BB7-7CC2-9166-6DD78CE41CC3}"/>
                </a:ext>
              </a:extLst>
            </p:cNvPr>
            <p:cNvSpPr txBox="1"/>
            <p:nvPr/>
          </p:nvSpPr>
          <p:spPr>
            <a:xfrm>
              <a:off x="8082567" y="372080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0" dirty="0">
                  <a:solidFill>
                    <a:srgbClr val="FF0000"/>
                  </a:solidFill>
                </a:rPr>
                <a:t>no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722831E-AE8D-4FA8-1612-57D33AFB276D}"/>
                </a:ext>
              </a:extLst>
            </p:cNvPr>
            <p:cNvCxnSpPr>
              <a:cxnSpLocks/>
              <a:stCxn id="29" idx="2"/>
            </p:cNvCxnSpPr>
            <p:nvPr/>
          </p:nvCxnSpPr>
          <p:spPr bwMode="auto">
            <a:xfrm>
              <a:off x="8056037" y="3537249"/>
              <a:ext cx="0" cy="76057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0F779D-C5F4-9248-3E27-7F49EBCC58E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96494" y="2691977"/>
              <a:ext cx="1466850" cy="677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85035C-2336-D932-1050-88B0F7819F0B}"/>
              </a:ext>
            </a:extLst>
          </p:cNvPr>
          <p:cNvCxnSpPr>
            <a:cxnSpLocks/>
          </p:cNvCxnSpPr>
          <p:nvPr/>
        </p:nvCxnSpPr>
        <p:spPr bwMode="auto">
          <a:xfrm>
            <a:off x="5562600" y="3087069"/>
            <a:ext cx="0" cy="14664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87645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9748-CEB6-B311-67DC-02436088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369173" cy="490538"/>
          </a:xfrm>
        </p:spPr>
        <p:txBody>
          <a:bodyPr/>
          <a:lstStyle/>
          <a:p>
            <a:r>
              <a:rPr lang="en-US" dirty="0"/>
              <a:t>Conditional Statement   &lt;  if … else   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CF45-DBE0-6BD3-7EE1-7D7050864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872112"/>
            <a:ext cx="3229215" cy="1559070"/>
          </a:xfrm>
          <a:ln w="254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if ( condition ) { </a:t>
            </a:r>
          </a:p>
          <a:p>
            <a:pPr marL="0" indent="0">
              <a:buNone/>
            </a:pPr>
            <a:r>
              <a:rPr lang="en-US" dirty="0"/>
              <a:t>    block of code 1 </a:t>
            </a:r>
          </a:p>
          <a:p>
            <a:pPr marL="0" indent="0">
              <a:buNone/>
            </a:pPr>
            <a:r>
              <a:rPr lang="en-US" dirty="0"/>
              <a:t>    } else { </a:t>
            </a:r>
          </a:p>
          <a:p>
            <a:pPr marL="0" indent="0">
              <a:buNone/>
            </a:pPr>
            <a:r>
              <a:rPr lang="en-US" dirty="0"/>
              <a:t>    block of code 2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5FB27-9726-B412-2A45-FB471096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6473" y="810340"/>
            <a:ext cx="4365127" cy="1727666"/>
          </a:xfrm>
        </p:spPr>
        <p:txBody>
          <a:bodyPr/>
          <a:lstStyle/>
          <a:p>
            <a:r>
              <a:rPr lang="en-US" dirty="0"/>
              <a:t>Condition is a logical statement.</a:t>
            </a:r>
          </a:p>
          <a:p>
            <a:r>
              <a:rPr lang="en-US" dirty="0"/>
              <a:t>If condition = true then runs “block of code 1”, else (otherwise) “block of code 2”.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347D62-625B-2F4A-1723-A3EFC1C80FF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8385" y="2431182"/>
            <a:ext cx="1933815" cy="2008802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// Example 1</a:t>
            </a:r>
          </a:p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r>
              <a:rPr lang="en-US" dirty="0"/>
              <a:t>if (x &gt; 4) {</a:t>
            </a:r>
          </a:p>
          <a:p>
            <a:pPr marL="0" indent="0">
              <a:buNone/>
            </a:pPr>
            <a:r>
              <a:rPr lang="en-US" dirty="0"/>
              <a:t>   y = x;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y = x*3;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A86F277-69CE-F13C-761D-FEE366354EEA}"/>
              </a:ext>
            </a:extLst>
          </p:cNvPr>
          <p:cNvSpPr txBox="1">
            <a:spLocks/>
          </p:cNvSpPr>
          <p:nvPr/>
        </p:nvSpPr>
        <p:spPr bwMode="auto">
          <a:xfrm>
            <a:off x="2362200" y="2431182"/>
            <a:ext cx="6629400" cy="172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2pPr>
            <a:lvl3pPr marL="942975" indent="-25717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8000"/>
              </a:buClr>
              <a:buSzPct val="7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// Example 2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int x = -5;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int y = 7;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if (x &gt; 0 &amp;&amp; y &gt; 0) {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   </a:t>
            </a:r>
            <a:r>
              <a:rPr lang="en-US" kern="0" dirty="0" err="1"/>
              <a:t>System.out.println</a:t>
            </a:r>
            <a:r>
              <a:rPr lang="en-US" kern="0" dirty="0"/>
              <a:t>(“Both numbers are positive”);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} else {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   </a:t>
            </a:r>
            <a:r>
              <a:rPr lang="en-US" kern="0" dirty="0" err="1"/>
              <a:t>System.out.println</a:t>
            </a:r>
            <a:r>
              <a:rPr lang="en-US" kern="0" dirty="0"/>
              <a:t>(“At least one number is negative”);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51E73E-6480-F81E-68D5-C77766255A0A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9800" y="2571750"/>
            <a:ext cx="0" cy="22860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5244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9748-CEB6-B311-67DC-02436088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   “ if … else 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CF45-DBE0-6BD3-7EE1-7D7050864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029815" cy="702505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if ( condition 1 ) { block of code 1 } else if ( condition 2 ) { block of code 2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3B1828-53D5-D383-A976-E3C1B75BF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385" y="2038350"/>
            <a:ext cx="8029815" cy="702505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if ( condition 1 ) { block of code 1 } else if ( condition 2 ) { block of code 2 } else { block of code 3 }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389CD-9992-BDB2-EBE6-52F578255D6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8385" y="2952750"/>
            <a:ext cx="8182215" cy="1727666"/>
          </a:xfrm>
        </p:spPr>
        <p:txBody>
          <a:bodyPr/>
          <a:lstStyle/>
          <a:p>
            <a:r>
              <a:rPr lang="en-US" dirty="0"/>
              <a:t>Any block of code can contain conditional “if ...” statement. This also relates to the blocks of code inside the conditional statement. </a:t>
            </a:r>
          </a:p>
          <a:p>
            <a:r>
              <a:rPr lang="en-US" dirty="0"/>
              <a:t>Thus, any “else” can be replaced with “else if”, forming a long “else if” chain.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65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9748-CEB6-B311-67DC-02436088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   “ if … else 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CF45-DBE0-6BD3-7EE1-7D7050864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8092" y="971550"/>
            <a:ext cx="6810615" cy="490538"/>
          </a:xfrm>
          <a:ln w="254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if ( condition ) { block of code 1 } elseif {block of code 2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9B605-615A-C57C-0187-C17D481ED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1480947"/>
            <a:ext cx="4038600" cy="2913223"/>
          </a:xfrm>
        </p:spPr>
        <p:txBody>
          <a:bodyPr/>
          <a:lstStyle/>
          <a:p>
            <a:r>
              <a:rPr lang="en-US" dirty="0"/>
              <a:t>“Condition” is a logical statement that may take </a:t>
            </a:r>
            <a:r>
              <a:rPr lang="en-US" dirty="0" err="1"/>
              <a:t>boolean</a:t>
            </a:r>
            <a:r>
              <a:rPr lang="en-US" dirty="0"/>
              <a:t> values “true” or “false” only.</a:t>
            </a:r>
          </a:p>
          <a:p>
            <a:r>
              <a:rPr lang="en-US" dirty="0"/>
              <a:t>If “condition” is true, then “block of code 1” runs and block of code 2 skipped, else “block of code 2” runs and block of code 1 skipped.</a:t>
            </a:r>
          </a:p>
          <a:p>
            <a:r>
              <a:rPr lang="en-US" dirty="0"/>
              <a:t>The program moves to the next part of the program code.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2F5F41-FFC4-1B95-483A-4769F19309B9}"/>
              </a:ext>
            </a:extLst>
          </p:cNvPr>
          <p:cNvGrpSpPr/>
          <p:nvPr/>
        </p:nvGrpSpPr>
        <p:grpSpPr>
          <a:xfrm>
            <a:off x="4572001" y="1693648"/>
            <a:ext cx="4267200" cy="3102190"/>
            <a:chOff x="5105399" y="2256263"/>
            <a:chExt cx="3733799" cy="2714863"/>
          </a:xfrm>
        </p:grpSpPr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915A8952-4305-EBD0-65B0-8294F07F220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105399" y="2256263"/>
              <a:ext cx="3733799" cy="27148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0" fontAlgn="base" hangingPunct="0">
                <a:spcBef>
                  <a:spcPts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57213" indent="-214313" algn="l" rtl="0" eaLnBrk="0" fontAlgn="base" hangingPunct="0"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942975" indent="-257175" algn="l" rtl="0" eaLnBrk="0" fontAlgn="base" hangingPunct="0">
                <a:spcBef>
                  <a:spcPts val="0"/>
                </a:spcBef>
                <a:spcAft>
                  <a:spcPct val="0"/>
                </a:spcAft>
                <a:buClr>
                  <a:srgbClr val="008000"/>
                </a:buClr>
                <a:buSzPct val="70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200150" indent="-171450" algn="l" rtl="0" eaLnBrk="0" fontAlgn="base" hangingPunct="0"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4pPr>
              <a:lvl5pPr marL="1543050" indent="-171450" algn="l" rtl="0" eaLnBrk="0" fontAlgn="base" hangingPunct="0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5pPr>
              <a:lvl6pPr marL="1885950" indent="-1714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6pPr>
              <a:lvl7pPr marL="2228850" indent="-1714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7pPr>
              <a:lvl8pPr marL="2571750" indent="-1714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8pPr>
              <a:lvl9pPr marL="2914650" indent="-1714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35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program code;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if ( condition ) 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{ 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    block of code 1 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} 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else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{ 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    block of code 2 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}</a:t>
              </a:r>
            </a:p>
            <a:p>
              <a:pPr marL="0" indent="0">
                <a:buFont typeface="Wingdings" pitchFamily="2" charset="2"/>
                <a:buNone/>
              </a:pPr>
              <a:r>
                <a:rPr lang="en-US" kern="0" dirty="0"/>
                <a:t>program code</a:t>
              </a:r>
            </a:p>
            <a:p>
              <a:pPr marL="0" indent="0">
                <a:spcBef>
                  <a:spcPts val="500"/>
                </a:spcBef>
                <a:buFont typeface="Wingdings" pitchFamily="2" charset="2"/>
                <a:buNone/>
              </a:pPr>
              <a:endParaRPr lang="en-US" kern="0" dirty="0"/>
            </a:p>
            <a:p>
              <a:pPr marL="0" indent="0">
                <a:buFont typeface="Wingdings" pitchFamily="2" charset="2"/>
                <a:buNone/>
              </a:pPr>
              <a:endParaRPr lang="en-US" kern="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31443E-39FB-7BC2-53EF-5DE170FCF4C0}"/>
                </a:ext>
              </a:extLst>
            </p:cNvPr>
            <p:cNvGrpSpPr/>
            <p:nvPr/>
          </p:nvGrpSpPr>
          <p:grpSpPr>
            <a:xfrm>
              <a:off x="7408337" y="2927649"/>
              <a:ext cx="1295400" cy="609600"/>
              <a:chOff x="7372708" y="538721"/>
              <a:chExt cx="1295400" cy="609600"/>
            </a:xfrm>
          </p:grpSpPr>
          <p:sp>
            <p:nvSpPr>
              <p:cNvPr id="29" name="Diamond 28">
                <a:extLst>
                  <a:ext uri="{FF2B5EF4-FFF2-40B4-BE49-F238E27FC236}">
                    <a16:creationId xmlns:a16="http://schemas.microsoft.com/office/drawing/2014/main" id="{441BE4FB-D55E-413D-6332-831250D642C2}"/>
                  </a:ext>
                </a:extLst>
              </p:cNvPr>
              <p:cNvSpPr/>
              <p:nvPr/>
            </p:nvSpPr>
            <p:spPr bwMode="auto">
              <a:xfrm>
                <a:off x="7372708" y="538721"/>
                <a:ext cx="1295400" cy="609600"/>
              </a:xfrm>
              <a:prstGeom prst="diamond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94779B-EA69-8E29-2FDA-ABFA9D929A08}"/>
                  </a:ext>
                </a:extLst>
              </p:cNvPr>
              <p:cNvSpPr txBox="1"/>
              <p:nvPr/>
            </p:nvSpPr>
            <p:spPr>
              <a:xfrm>
                <a:off x="7523142" y="651297"/>
                <a:ext cx="1140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kern="0" dirty="0">
                    <a:solidFill>
                      <a:srgbClr val="FF0000"/>
                    </a:solidFill>
                  </a:rPr>
                  <a:t>condition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0BA524E-AE91-A2C1-C997-274BC78E90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05548" y="4453827"/>
              <a:ext cx="0" cy="32016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DB9B050-F80D-1E57-7E00-A72554E5771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088036" y="4297826"/>
              <a:ext cx="94147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48C922-259E-E122-F926-5972F31312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74794" y="2659991"/>
              <a:ext cx="0" cy="29805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D2999A3-1C7C-79DE-AF71-3E4B389B48C4}"/>
                </a:ext>
              </a:extLst>
            </p:cNvPr>
            <p:cNvCxnSpPr>
              <a:cxnSpLocks/>
              <a:stCxn id="29" idx="1"/>
            </p:cNvCxnSpPr>
            <p:nvPr/>
          </p:nvCxnSpPr>
          <p:spPr bwMode="auto">
            <a:xfrm flipH="1">
              <a:off x="7029808" y="3232449"/>
              <a:ext cx="378530" cy="1203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9A32B2-D50C-03E9-A566-31DD8FCEEE2D}"/>
                </a:ext>
              </a:extLst>
            </p:cNvPr>
            <p:cNvSpPr txBox="1"/>
            <p:nvPr/>
          </p:nvSpPr>
          <p:spPr>
            <a:xfrm>
              <a:off x="7093027" y="3254708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0" dirty="0">
                  <a:solidFill>
                    <a:srgbClr val="FF0000"/>
                  </a:solidFill>
                </a:rPr>
                <a:t>yes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3B775A-0BB7-7CC2-9166-6DD78CE41CC3}"/>
                </a:ext>
              </a:extLst>
            </p:cNvPr>
            <p:cNvSpPr txBox="1"/>
            <p:nvPr/>
          </p:nvSpPr>
          <p:spPr>
            <a:xfrm>
              <a:off x="8082567" y="372080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0" dirty="0">
                  <a:solidFill>
                    <a:srgbClr val="FF0000"/>
                  </a:solidFill>
                </a:rPr>
                <a:t>no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722831E-AE8D-4FA8-1612-57D33AFB276D}"/>
                </a:ext>
              </a:extLst>
            </p:cNvPr>
            <p:cNvCxnSpPr>
              <a:cxnSpLocks/>
              <a:stCxn id="29" idx="2"/>
            </p:cNvCxnSpPr>
            <p:nvPr/>
          </p:nvCxnSpPr>
          <p:spPr bwMode="auto">
            <a:xfrm>
              <a:off x="8056037" y="3537249"/>
              <a:ext cx="0" cy="76057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0F779D-C5F4-9248-3E27-7F49EBCC58E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96494" y="2691977"/>
              <a:ext cx="1466850" cy="677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85035C-2336-D932-1050-88B0F7819F0B}"/>
              </a:ext>
            </a:extLst>
          </p:cNvPr>
          <p:cNvCxnSpPr>
            <a:cxnSpLocks/>
          </p:cNvCxnSpPr>
          <p:nvPr/>
        </p:nvCxnSpPr>
        <p:spPr bwMode="auto">
          <a:xfrm>
            <a:off x="5562600" y="3087069"/>
            <a:ext cx="0" cy="14664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37152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9748-CEB6-B311-67DC-02436088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369173" cy="490538"/>
          </a:xfrm>
        </p:spPr>
        <p:txBody>
          <a:bodyPr/>
          <a:lstStyle/>
          <a:p>
            <a:r>
              <a:rPr lang="en-US" dirty="0"/>
              <a:t>Conditional Statement   &lt;  if … else if  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CF45-DBE0-6BD3-7EE1-7D7050864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899" y="920497"/>
            <a:ext cx="3347301" cy="2309238"/>
          </a:xfrm>
          <a:ln w="254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if ( condition 1) { </a:t>
            </a:r>
          </a:p>
          <a:p>
            <a:pPr marL="0" indent="0">
              <a:buNone/>
            </a:pPr>
            <a:r>
              <a:rPr lang="en-US" dirty="0"/>
              <a:t>   block of code 1 </a:t>
            </a:r>
          </a:p>
          <a:p>
            <a:pPr marL="0" indent="0">
              <a:buNone/>
            </a:pPr>
            <a:r>
              <a:rPr lang="en-US" dirty="0"/>
              <a:t>   } else if ( condition 2 ) { </a:t>
            </a:r>
          </a:p>
          <a:p>
            <a:pPr marL="0" indent="0">
              <a:buNone/>
            </a:pPr>
            <a:r>
              <a:rPr lang="en-US" dirty="0"/>
              <a:t>   block of code 2</a:t>
            </a:r>
          </a:p>
          <a:p>
            <a:pPr marL="0" indent="0">
              <a:buNone/>
            </a:pPr>
            <a:r>
              <a:rPr lang="en-US" dirty="0"/>
              <a:t>   } else {</a:t>
            </a:r>
          </a:p>
          <a:p>
            <a:pPr marL="0" indent="0">
              <a:buNone/>
            </a:pPr>
            <a:r>
              <a:rPr lang="en-US" dirty="0"/>
              <a:t>   block of code 3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5FB27-9726-B412-2A45-FB471096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66241" y="759595"/>
            <a:ext cx="5328501" cy="1727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Condition is a logical statement.</a:t>
            </a:r>
          </a:p>
          <a:p>
            <a:pPr marL="0" indent="0">
              <a:buNone/>
            </a:pPr>
            <a:r>
              <a:rPr lang="en-US" dirty="0"/>
              <a:t>If condition 1 = true, then runs </a:t>
            </a:r>
            <a:br>
              <a:rPr lang="en-US" dirty="0"/>
            </a:br>
            <a:r>
              <a:rPr lang="en-US" dirty="0"/>
              <a:t>“block of code 1”, else (otherwise) </a:t>
            </a:r>
          </a:p>
          <a:p>
            <a:pPr marL="0" indent="0">
              <a:buNone/>
            </a:pPr>
            <a:r>
              <a:rPr lang="en-US" dirty="0"/>
              <a:t>If condition 2 = true, then runs </a:t>
            </a:r>
            <a:br>
              <a:rPr lang="en-US" dirty="0"/>
            </a:br>
            <a:r>
              <a:rPr lang="en-US" dirty="0"/>
              <a:t>“block of code 2”, else (otherwise) runs “block of code 3”.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A86F277-69CE-F13C-761D-FEE366354EEA}"/>
              </a:ext>
            </a:extLst>
          </p:cNvPr>
          <p:cNvSpPr txBox="1">
            <a:spLocks/>
          </p:cNvSpPr>
          <p:nvPr/>
        </p:nvSpPr>
        <p:spPr bwMode="auto">
          <a:xfrm>
            <a:off x="3689808" y="2707457"/>
            <a:ext cx="4006392" cy="189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2pPr>
            <a:lvl3pPr marL="942975" indent="-25717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8000"/>
              </a:buClr>
              <a:buSzPct val="7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// Example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int x = 5, y = 0;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if (x &gt; 10)  {y = 1;}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   else if (x &gt; 2) {y = 2;}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   else {y=3;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   </a:t>
            </a:r>
            <a:r>
              <a:rPr lang="en-US" kern="0" dirty="0" err="1"/>
              <a:t>System.out.println</a:t>
            </a:r>
            <a:r>
              <a:rPr lang="en-US" kern="0" dirty="0"/>
              <a:t>(“y = ”. + y);</a:t>
            </a:r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51E73E-6480-F81E-68D5-C77766255A0A}"/>
              </a:ext>
            </a:extLst>
          </p:cNvPr>
          <p:cNvCxnSpPr>
            <a:cxnSpLocks/>
          </p:cNvCxnSpPr>
          <p:nvPr/>
        </p:nvCxnSpPr>
        <p:spPr bwMode="auto">
          <a:xfrm flipH="1">
            <a:off x="3689808" y="2704370"/>
            <a:ext cx="5073192" cy="3087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C124881-99B1-964A-38C3-BCAA7DCE6A55}"/>
              </a:ext>
            </a:extLst>
          </p:cNvPr>
          <p:cNvSpPr txBox="1">
            <a:spLocks/>
          </p:cNvSpPr>
          <p:nvPr/>
        </p:nvSpPr>
        <p:spPr bwMode="auto">
          <a:xfrm>
            <a:off x="7696200" y="2704370"/>
            <a:ext cx="1298542" cy="189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2pPr>
            <a:lvl3pPr marL="942975" indent="-25717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8000"/>
              </a:buClr>
              <a:buSzPct val="7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35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u="sng" kern="0" dirty="0"/>
              <a:t>Output:</a:t>
            </a:r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  <a:p>
            <a:pPr marL="0" indent="0">
              <a:buFont typeface="Wingdings" pitchFamily="2" charset="2"/>
              <a:buNone/>
            </a:pPr>
            <a:r>
              <a:rPr lang="en-US" kern="0" dirty="0"/>
              <a:t>Y =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CAAF19-3D63-C1DE-EDC3-4D5D1D300B1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96200" y="2656240"/>
            <a:ext cx="0" cy="220151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97491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02DB44-BF43-CCB6-E408-7F05406F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Determining an Object Type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726CF3-CE0E-BFF2-123B-5B10E9DDB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8029815" cy="345638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public class Main {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 public static void main(String[] </a:t>
            </a:r>
            <a:r>
              <a:rPr lang="en-US" dirty="0" err="1">
                <a:effectLst/>
              </a:rPr>
              <a:t>args</a:t>
            </a:r>
            <a:r>
              <a:rPr lang="en-US" dirty="0">
                <a:effectLst/>
              </a:rPr>
              <a:t>) {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     Object obj = "hello";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     if (obj </a:t>
            </a:r>
            <a:r>
              <a:rPr lang="en-US" dirty="0" err="1">
                <a:effectLst/>
              </a:rPr>
              <a:t>instanceof</a:t>
            </a:r>
            <a:r>
              <a:rPr lang="en-US" dirty="0">
                <a:effectLst/>
              </a:rPr>
              <a:t> String) {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effectLst/>
              </a:rPr>
              <a:t>         </a:t>
            </a: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("obj is a String");  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effectLst/>
              </a:rPr>
              <a:t>} else if (obj </a:t>
            </a:r>
            <a:r>
              <a:rPr lang="en-US" dirty="0" err="1">
                <a:effectLst/>
              </a:rPr>
              <a:t>instanceof</a:t>
            </a:r>
            <a:r>
              <a:rPr lang="en-US" dirty="0">
                <a:effectLst/>
              </a:rPr>
              <a:t> Integer) {   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("obj is an Integer");  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effectLst/>
              </a:rPr>
              <a:t>} else { </a:t>
            </a: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("obj is something else");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effectLst/>
              </a:rPr>
              <a:t>}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9727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198834" y="1981857"/>
            <a:ext cx="654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Conditional Statement - Switch</a:t>
            </a:r>
          </a:p>
        </p:txBody>
      </p:sp>
    </p:spTree>
    <p:extLst>
      <p:ext uri="{BB962C8B-B14F-4D97-AF65-F5344CB8AC3E}">
        <p14:creationId xmlns:p14="http://schemas.microsoft.com/office/powerpoint/2010/main" val="3761944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006F-D306-215F-7009-C437E5B0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281F-9C44-8790-7490-5F1045C76E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Instead of writing many </a:t>
            </a:r>
            <a:r>
              <a:rPr lang="en-US" dirty="0" err="1"/>
              <a:t>if..else</a:t>
            </a:r>
            <a:r>
              <a:rPr lang="en-US" dirty="0"/>
              <a:t> statements, you can use the switch statement.</a:t>
            </a:r>
          </a:p>
          <a:p>
            <a:r>
              <a:rPr lang="en-US" dirty="0"/>
              <a:t>The switch statement selects one of many code blocks to be executed.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EA8EA-EE90-D3E0-FFC9-CFE5B6FD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1114188"/>
            <a:ext cx="3333749" cy="3456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switch(expression) {</a:t>
            </a:r>
          </a:p>
          <a:p>
            <a:pPr marL="0" indent="0">
              <a:buNone/>
            </a:pPr>
            <a:r>
              <a:rPr lang="en-US" dirty="0"/>
              <a:t>    case x:</a:t>
            </a:r>
          </a:p>
          <a:p>
            <a:pPr marL="0" indent="0">
              <a:buNone/>
            </a:pPr>
            <a:r>
              <a:rPr lang="en-US" dirty="0"/>
              <a:t>       // code block</a:t>
            </a:r>
          </a:p>
          <a:p>
            <a:pPr marL="0" indent="0">
              <a:buNone/>
            </a:pPr>
            <a:r>
              <a:rPr lang="en-US" dirty="0"/>
              <a:t>       break;</a:t>
            </a:r>
          </a:p>
          <a:p>
            <a:pPr marL="0" indent="0">
              <a:buNone/>
            </a:pPr>
            <a:r>
              <a:rPr lang="en-US" dirty="0"/>
              <a:t>    case y:</a:t>
            </a:r>
          </a:p>
          <a:p>
            <a:pPr marL="0" indent="0">
              <a:buNone/>
            </a:pPr>
            <a:r>
              <a:rPr lang="en-US" dirty="0"/>
              <a:t>       // code block</a:t>
            </a:r>
          </a:p>
          <a:p>
            <a:pPr marL="0" indent="0">
              <a:buNone/>
            </a:pPr>
            <a:r>
              <a:rPr lang="en-US" dirty="0"/>
              <a:t>       break;</a:t>
            </a:r>
          </a:p>
          <a:p>
            <a:pPr marL="0" indent="0">
              <a:buNone/>
            </a:pPr>
            <a:r>
              <a:rPr lang="en-US" dirty="0"/>
              <a:t>    default:</a:t>
            </a:r>
          </a:p>
          <a:p>
            <a:pPr marL="0" indent="0">
              <a:buNone/>
            </a:pPr>
            <a:r>
              <a:rPr lang="en-US" dirty="0"/>
              <a:t>       // code block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E11C50-EDA6-1F54-7A6C-82CA289A376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76800" y="1114188"/>
            <a:ext cx="0" cy="3456385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14100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006F-D306-215F-7009-C437E5B0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Switch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281F-9C44-8790-7490-5F1045C76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280" y="971550"/>
            <a:ext cx="5336720" cy="3456385"/>
          </a:xfrm>
        </p:spPr>
        <p:txBody>
          <a:bodyPr/>
          <a:lstStyle/>
          <a:p>
            <a:r>
              <a:rPr lang="en-US" dirty="0"/>
              <a:t>The switch expression is evaluated once.</a:t>
            </a:r>
          </a:p>
          <a:p>
            <a:r>
              <a:rPr lang="en-US" dirty="0"/>
              <a:t>The value of the expression is compared with the values of each case.</a:t>
            </a:r>
          </a:p>
          <a:p>
            <a:r>
              <a:rPr lang="en-US" dirty="0"/>
              <a:t>If there is a match, the associated block of code is executed.</a:t>
            </a:r>
          </a:p>
          <a:p>
            <a:r>
              <a:rPr lang="en-US" dirty="0"/>
              <a:t>When Java reaches a “break” keyword, it breaks out of the switch block.</a:t>
            </a:r>
          </a:p>
          <a:p>
            <a:pPr lvl="1"/>
            <a:r>
              <a:rPr lang="en-US" dirty="0"/>
              <a:t>Without “break”, evaluation will continue.</a:t>
            </a:r>
          </a:p>
          <a:p>
            <a:pPr lvl="1"/>
            <a:r>
              <a:rPr lang="en-US" dirty="0"/>
              <a:t>A break can save a lot of execution time.</a:t>
            </a:r>
          </a:p>
          <a:p>
            <a:r>
              <a:rPr lang="en-US" dirty="0"/>
              <a:t>The default keyword specifies some code to run if there is no case match: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EA8EA-EE90-D3E0-FFC9-CFE5B6FD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114188"/>
            <a:ext cx="2647948" cy="3456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switch(expression) {</a:t>
            </a:r>
          </a:p>
          <a:p>
            <a:pPr marL="0" indent="0">
              <a:buNone/>
            </a:pPr>
            <a:r>
              <a:rPr lang="en-US" dirty="0"/>
              <a:t>    case value 1:</a:t>
            </a:r>
          </a:p>
          <a:p>
            <a:pPr marL="0" indent="0">
              <a:buNone/>
            </a:pPr>
            <a:r>
              <a:rPr lang="en-US" dirty="0"/>
              <a:t>        // code block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   case value 2 :</a:t>
            </a:r>
          </a:p>
          <a:p>
            <a:pPr marL="0" indent="0">
              <a:buNone/>
            </a:pPr>
            <a:r>
              <a:rPr lang="en-US" dirty="0"/>
              <a:t>        // code block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   default:</a:t>
            </a:r>
          </a:p>
          <a:p>
            <a:pPr marL="0" indent="0">
              <a:buNone/>
            </a:pPr>
            <a:r>
              <a:rPr lang="en-US" dirty="0"/>
              <a:t>        // code block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E11C50-EDA6-1F54-7A6C-82CA289A376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43600" y="1114188"/>
            <a:ext cx="0" cy="3456385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58755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CF2F-DF87-15F7-B091-45FCAD3E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3" y="285750"/>
            <a:ext cx="6973880" cy="490538"/>
          </a:xfrm>
        </p:spPr>
        <p:txBody>
          <a:bodyPr/>
          <a:lstStyle/>
          <a:p>
            <a:r>
              <a:rPr lang="en-US" dirty="0"/>
              <a:t>Example of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8AB6-3A1F-2669-770D-9D1822917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0739" y="924433"/>
            <a:ext cx="4341261" cy="3456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day = 4;  </a:t>
            </a:r>
          </a:p>
          <a:p>
            <a:pPr marL="0" indent="0">
              <a:buNone/>
            </a:pPr>
            <a:r>
              <a:rPr lang="en-US" dirty="0"/>
              <a:t>switch (day) {</a:t>
            </a:r>
          </a:p>
          <a:p>
            <a:pPr marL="0" indent="0">
              <a:buNone/>
            </a:pPr>
            <a:r>
              <a:rPr lang="en-US" dirty="0"/>
              <a:t>  case 1: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("Monday");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2: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("Tuesday");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3: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("Wednesday");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CD9C-75A9-835D-522B-1C1CBC0F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5354" y="531019"/>
            <a:ext cx="4267200" cy="345638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case 4: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("Thursday");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5: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("Friday");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6: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("Saturday");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7: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("Sunday");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Outputs "Thursday" (day 4)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BC7C61-AEF6-228C-5497-D427B93DFD19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2000" y="742950"/>
            <a:ext cx="0" cy="40386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184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8B91-8BB3-8263-1183-DF1C90C5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285750"/>
            <a:ext cx="8001000" cy="490538"/>
          </a:xfrm>
        </p:spPr>
        <p:txBody>
          <a:bodyPr/>
          <a:lstStyle/>
          <a:p>
            <a:r>
              <a:rPr lang="en-US" dirty="0"/>
              <a:t>Arithmetic Operations: Example with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436B-B421-6166-F35A-CB33F576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67" y="1123950"/>
            <a:ext cx="8728865" cy="3456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ArithmeticDemo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    </a:t>
            </a:r>
          </a:p>
          <a:p>
            <a:pPr marL="0" indent="0">
              <a:buNone/>
            </a:pPr>
            <a:r>
              <a:rPr lang="en-US" dirty="0"/>
              <a:t>        int </a:t>
            </a:r>
            <a:r>
              <a:rPr lang="en-US" dirty="0" err="1"/>
              <a:t>i</a:t>
            </a:r>
            <a:r>
              <a:rPr lang="en-US" dirty="0"/>
              <a:t> = 10; 	//two integer numbers</a:t>
            </a:r>
          </a:p>
          <a:p>
            <a:pPr marL="0" indent="0">
              <a:buNone/>
            </a:pPr>
            <a:r>
              <a:rPr lang="en-US" dirty="0"/>
              <a:t>        int j = 3;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+ j = " + (</a:t>
            </a:r>
            <a:r>
              <a:rPr lang="en-US" dirty="0" err="1"/>
              <a:t>i</a:t>
            </a:r>
            <a:r>
              <a:rPr lang="en-US" dirty="0"/>
              <a:t> + j)); 	// result = 13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- j = " + (</a:t>
            </a:r>
            <a:r>
              <a:rPr lang="en-US" dirty="0" err="1"/>
              <a:t>i</a:t>
            </a:r>
            <a:r>
              <a:rPr lang="en-US" dirty="0"/>
              <a:t> - j)); 	// result = 7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* j = " + (</a:t>
            </a:r>
            <a:r>
              <a:rPr lang="en-US" dirty="0" err="1"/>
              <a:t>i</a:t>
            </a:r>
            <a:r>
              <a:rPr lang="en-US" dirty="0"/>
              <a:t> * j)); 	// result = 30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/ j = " + (</a:t>
            </a:r>
            <a:r>
              <a:rPr lang="en-US" dirty="0" err="1"/>
              <a:t>i</a:t>
            </a:r>
            <a:r>
              <a:rPr lang="en-US" dirty="0"/>
              <a:t> / j)); 	// result = 3 (is integer)</a:t>
            </a:r>
          </a:p>
          <a:p>
            <a:pPr marL="0" indent="0">
              <a:buNone/>
            </a:pPr>
            <a:r>
              <a:rPr lang="en-US" dirty="0"/>
              <a:t>        //computing the remainder resulting from dividing numbers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% j = " + (</a:t>
            </a:r>
            <a:r>
              <a:rPr lang="en-US" dirty="0" err="1"/>
              <a:t>i</a:t>
            </a:r>
            <a:r>
              <a:rPr lang="en-US" dirty="0"/>
              <a:t> % j )); 	// result = 1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14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333750"/>
            <a:ext cx="8534400" cy="914400"/>
          </a:xfrm>
        </p:spPr>
        <p:txBody>
          <a:bodyPr/>
          <a:lstStyle/>
          <a:p>
            <a:pPr marL="2227263" indent="-2227263"/>
            <a:r>
              <a:rPr lang="en-US" dirty="0"/>
              <a:t>Chapter 6 – Arithmetic and Logical Operators,</a:t>
            </a:r>
            <a:br>
              <a:rPr lang="ru-RU" dirty="0"/>
            </a:br>
            <a:r>
              <a:rPr lang="en-US" dirty="0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11192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8B91-8BB3-8263-1183-DF1C90C5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285750"/>
            <a:ext cx="7924800" cy="490538"/>
          </a:xfrm>
        </p:spPr>
        <p:txBody>
          <a:bodyPr/>
          <a:lstStyle/>
          <a:p>
            <a:r>
              <a:rPr lang="en-US" dirty="0"/>
              <a:t>Arithmetic Operations: Example with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436B-B421-6166-F35A-CB33F576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67" y="1047750"/>
            <a:ext cx="8728865" cy="3456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ArithmeticDemo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    </a:t>
            </a:r>
          </a:p>
          <a:p>
            <a:pPr marL="0" indent="0">
              <a:buNone/>
            </a:pPr>
            <a:r>
              <a:rPr lang="en-US" dirty="0"/>
              <a:t>        double x = 27.475; 	//two double numbers</a:t>
            </a:r>
          </a:p>
          <a:p>
            <a:pPr marL="0" indent="0">
              <a:buNone/>
            </a:pPr>
            <a:r>
              <a:rPr lang="en-US" dirty="0"/>
              <a:t>        double y = 7.22;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("x + y = " + (x + y)); 	// result = 34.695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("x - y = " + (x - y)); 	// result = 20.255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("x * y = " + (x * y)); 	// result = 198.37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("x / y = " + (x / y)); 	// result = 3.8054</a:t>
            </a:r>
          </a:p>
          <a:p>
            <a:pPr marL="0" indent="0">
              <a:buNone/>
            </a:pPr>
            <a:r>
              <a:rPr lang="en-US" dirty="0"/>
              <a:t>        //computing the remainder resulting from dividing numbers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("x % y = " + (x % y )); // result = 5.815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945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8B91-8BB3-8263-1183-DF1C90C5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588373" cy="490538"/>
          </a:xfrm>
        </p:spPr>
        <p:txBody>
          <a:bodyPr/>
          <a:lstStyle/>
          <a:p>
            <a:r>
              <a:rPr lang="en-US" dirty="0"/>
              <a:t>Arithmetic Operations: Example with Mixed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436B-B421-6166-F35A-CB33F576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67" y="1047750"/>
            <a:ext cx="8728865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ArithmeticDemo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    </a:t>
            </a:r>
          </a:p>
          <a:p>
            <a:pPr marL="0" indent="0">
              <a:buNone/>
            </a:pPr>
            <a:r>
              <a:rPr lang="en-US" sz="1800" dirty="0"/>
              <a:t>        int j = 42; 	// integer number</a:t>
            </a:r>
          </a:p>
          <a:p>
            <a:pPr marL="0" indent="0">
              <a:buNone/>
            </a:pPr>
            <a:r>
              <a:rPr lang="en-US" sz="1800" dirty="0"/>
              <a:t>        double y = 7.22;	// double number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(“j + y = " + (j + y));      // result = 49.22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(“j - y = " + (j - y));         // result = 34.78 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(“j * y = " + (j * y));        // result = 303.24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(“j / y = " + (j / y));         // result = 5.8171745152354575</a:t>
            </a:r>
          </a:p>
          <a:p>
            <a:pPr marL="0" indent="0">
              <a:buNone/>
            </a:pPr>
            <a:r>
              <a:rPr lang="en-US" sz="1800" dirty="0"/>
              <a:t>        //computing the remainder resulting from dividing numbers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(“j % y = " + (j % y ));     // result = 5.900000000000001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742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6C4C-6A66-8A11-F926-62BAD206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285750"/>
            <a:ext cx="8001000" cy="490538"/>
          </a:xfrm>
        </p:spPr>
        <p:txBody>
          <a:bodyPr/>
          <a:lstStyle/>
          <a:p>
            <a:r>
              <a:rPr lang="en-US" sz="2800" dirty="0"/>
              <a:t>Arithmetic Operators: Increment and Decrement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B2C722-97E9-3C82-4268-A400539AA7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18893832"/>
              </p:ext>
            </p:extLst>
          </p:nvPr>
        </p:nvGraphicFramePr>
        <p:xfrm>
          <a:off x="228600" y="971550"/>
          <a:ext cx="8315325" cy="2515897"/>
        </p:xfrm>
        <a:graphic>
          <a:graphicData uri="http://schemas.openxmlformats.org/drawingml/2006/table">
            <a:tbl>
              <a:tblPr/>
              <a:tblGrid>
                <a:gridCol w="1298652">
                  <a:extLst>
                    <a:ext uri="{9D8B030D-6E8A-4147-A177-3AD203B41FA5}">
                      <a16:colId xmlns:a16="http://schemas.microsoft.com/office/drawing/2014/main" val="17064644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7016119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853971055"/>
                    </a:ext>
                  </a:extLst>
                </a:gridCol>
                <a:gridCol w="3054273">
                  <a:extLst>
                    <a:ext uri="{9D8B030D-6E8A-4147-A177-3AD203B41FA5}">
                      <a16:colId xmlns:a16="http://schemas.microsoft.com/office/drawing/2014/main" val="4256973670"/>
                    </a:ext>
                  </a:extLst>
                </a:gridCol>
              </a:tblGrid>
              <a:tr h="4965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Operator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Name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Use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Description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85490"/>
                  </a:ext>
                </a:extLst>
              </a:tr>
              <a:tr h="3613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++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Increment by 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++x   or   x++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Increases the value of a variable by 1. </a:t>
                      </a:r>
                    </a:p>
                    <a:p>
                      <a:r>
                        <a:rPr lang="en-US" sz="2000" dirty="0"/>
                        <a:t>Similar to x = x + 1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617295"/>
                  </a:ext>
                </a:extLst>
              </a:tr>
              <a:tr h="3613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--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Decrement by 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--x   or   x--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Decreases the value of a variable by 1.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Similar to x = x - 1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20571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666F-DA49-CC9E-ED6D-BD34CC083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3513513"/>
            <a:ext cx="2713075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r>
              <a:rPr lang="en-US" dirty="0"/>
              <a:t>x++;	// x = 6</a:t>
            </a:r>
          </a:p>
          <a:p>
            <a:pPr marL="0" indent="0">
              <a:buNone/>
            </a:pPr>
            <a:r>
              <a:rPr lang="en-US" dirty="0"/>
              <a:t>Int y = 8;</a:t>
            </a:r>
          </a:p>
          <a:p>
            <a:pPr marL="0" indent="0">
              <a:buNone/>
            </a:pPr>
            <a:r>
              <a:rPr lang="en-US" dirty="0"/>
              <a:t>--y;	// y = 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A045B-8EDD-4D19-9195-3BB94EC661D5}"/>
              </a:ext>
            </a:extLst>
          </p:cNvPr>
          <p:cNvSpPr txBox="1"/>
          <p:nvPr/>
        </p:nvSpPr>
        <p:spPr>
          <a:xfrm>
            <a:off x="5029200" y="3409950"/>
            <a:ext cx="4587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3;</a:t>
            </a:r>
          </a:p>
          <a:p>
            <a:r>
              <a:rPr lang="en-US" dirty="0"/>
              <a:t>int a = </a:t>
            </a:r>
            <a:r>
              <a:rPr lang="en-US" dirty="0" err="1"/>
              <a:t>i</a:t>
            </a:r>
            <a:r>
              <a:rPr lang="en-US" dirty="0"/>
              <a:t>++; // a = 3, </a:t>
            </a:r>
            <a:r>
              <a:rPr lang="en-US" dirty="0" err="1"/>
              <a:t>i</a:t>
            </a:r>
            <a:r>
              <a:rPr lang="en-US" dirty="0"/>
              <a:t> = 4</a:t>
            </a:r>
          </a:p>
          <a:p>
            <a:r>
              <a:rPr lang="en-US" dirty="0"/>
              <a:t>int b = ++a; // b = 4, a = 4</a:t>
            </a:r>
          </a:p>
        </p:txBody>
      </p:sp>
    </p:spTree>
    <p:extLst>
      <p:ext uri="{BB962C8B-B14F-4D97-AF65-F5344CB8AC3E}">
        <p14:creationId xmlns:p14="http://schemas.microsoft.com/office/powerpoint/2010/main" val="135179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6C4C-6A66-8A11-F926-62BAD206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75" y="166687"/>
            <a:ext cx="7086600" cy="490538"/>
          </a:xfrm>
        </p:spPr>
        <p:txBody>
          <a:bodyPr/>
          <a:lstStyle/>
          <a:p>
            <a:r>
              <a:rPr lang="en-US" sz="3200" dirty="0"/>
              <a:t>Java Assignment Operators (1/2)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B2C722-97E9-3C82-4268-A400539AA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014556"/>
              </p:ext>
            </p:extLst>
          </p:nvPr>
        </p:nvGraphicFramePr>
        <p:xfrm>
          <a:off x="257175" y="1352550"/>
          <a:ext cx="8686800" cy="2800350"/>
        </p:xfrm>
        <a:graphic>
          <a:graphicData uri="http://schemas.openxmlformats.org/drawingml/2006/table">
            <a:tbl>
              <a:tblPr/>
              <a:tblGrid>
                <a:gridCol w="1273173">
                  <a:extLst>
                    <a:ext uri="{9D8B030D-6E8A-4147-A177-3AD203B41FA5}">
                      <a16:colId xmlns:a16="http://schemas.microsoft.com/office/drawing/2014/main" val="170646440"/>
                    </a:ext>
                  </a:extLst>
                </a:gridCol>
                <a:gridCol w="1441452">
                  <a:extLst>
                    <a:ext uri="{9D8B030D-6E8A-4147-A177-3AD203B41FA5}">
                      <a16:colId xmlns:a16="http://schemas.microsoft.com/office/drawing/2014/main" val="770161197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3853971055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679714422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Operator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Statement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Same as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Description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8549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=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= 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= 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Assigns value 5 to variable 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61729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+=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+=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= x +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Adds value of y to value of 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16816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-=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 -=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 = x -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Subtracts value of y from value of 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36642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*=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*=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= x *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Multiplies value of x by value of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4601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/=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/=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= x /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Divides value of x by value of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40944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%=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%=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= x %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Module of x by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63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6C4C-6A66-8A11-F926-62BAD206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75" y="166687"/>
            <a:ext cx="7086600" cy="490538"/>
          </a:xfrm>
        </p:spPr>
        <p:txBody>
          <a:bodyPr/>
          <a:lstStyle/>
          <a:p>
            <a:r>
              <a:rPr lang="en-US" sz="3200" dirty="0"/>
              <a:t>Java Assignment Operators (2/2)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B2C722-97E9-3C82-4268-A400539AA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623267"/>
              </p:ext>
            </p:extLst>
          </p:nvPr>
        </p:nvGraphicFramePr>
        <p:xfrm>
          <a:off x="257175" y="1123950"/>
          <a:ext cx="8686800" cy="2514600"/>
        </p:xfrm>
        <a:graphic>
          <a:graphicData uri="http://schemas.openxmlformats.org/drawingml/2006/table">
            <a:tbl>
              <a:tblPr/>
              <a:tblGrid>
                <a:gridCol w="1273173">
                  <a:extLst>
                    <a:ext uri="{9D8B030D-6E8A-4147-A177-3AD203B41FA5}">
                      <a16:colId xmlns:a16="http://schemas.microsoft.com/office/drawing/2014/main" val="170646440"/>
                    </a:ext>
                  </a:extLst>
                </a:gridCol>
                <a:gridCol w="1441452">
                  <a:extLst>
                    <a:ext uri="{9D8B030D-6E8A-4147-A177-3AD203B41FA5}">
                      <a16:colId xmlns:a16="http://schemas.microsoft.com/office/drawing/2014/main" val="770161197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3853971055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679714422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Operator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Statement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Same as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Description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8549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&amp;=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&amp;=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= x &amp;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Bitwise AND logical operation on values of x and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61729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|=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 |=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 = x |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Bitwise OR logical operation on values of x and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16816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^=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 ^=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 = x ^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Bitwise XOR logical operation on values of x and 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366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3216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solidFill>
          <a:schemeClr val="accent1"/>
        </a:solidFill>
        <a:ln w="38100" cap="flat" cmpd="dbl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12864</TotalTime>
  <Words>3574</Words>
  <Application>Microsoft Office PowerPoint</Application>
  <PresentationFormat>On-screen Show (16:9)</PresentationFormat>
  <Paragraphs>697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Tahoma</vt:lpstr>
      <vt:lpstr>Wingdings</vt:lpstr>
      <vt:lpstr>Blends</vt:lpstr>
      <vt:lpstr>Chapter 6 – Arithmetic and Logical Operators, Conditional Statements</vt:lpstr>
      <vt:lpstr>PowerPoint Presentation</vt:lpstr>
      <vt:lpstr>Basic Arithmetic Operators</vt:lpstr>
      <vt:lpstr>Arithmetic Operations: Example with Integer</vt:lpstr>
      <vt:lpstr>Arithmetic Operations: Example with Double</vt:lpstr>
      <vt:lpstr>Arithmetic Operations: Example with Mixed Types</vt:lpstr>
      <vt:lpstr>Arithmetic Operators: Increment and Decrement</vt:lpstr>
      <vt:lpstr>Java Assignment Operators (1/2)</vt:lpstr>
      <vt:lpstr>Java Assignment Operators (2/2)</vt:lpstr>
      <vt:lpstr>x &amp; y           x | y             x ^ y</vt:lpstr>
      <vt:lpstr>Java Comparison Operators</vt:lpstr>
      <vt:lpstr>Java Logical Operators</vt:lpstr>
      <vt:lpstr>Tables of Values for Logical Operators</vt:lpstr>
      <vt:lpstr>PowerPoint Presentation</vt:lpstr>
      <vt:lpstr>Math.max(x,y), Math.min(x,y), Math.sqrt(x,y)</vt:lpstr>
      <vt:lpstr>Java Class Math Methods</vt:lpstr>
      <vt:lpstr>PowerPoint Presentation</vt:lpstr>
      <vt:lpstr>Enums</vt:lpstr>
      <vt:lpstr>Enum Inside a Class</vt:lpstr>
      <vt:lpstr>PowerPoint Presentation</vt:lpstr>
      <vt:lpstr>Java Date and Time</vt:lpstr>
      <vt:lpstr>Display Current Date</vt:lpstr>
      <vt:lpstr>Display Current Time</vt:lpstr>
      <vt:lpstr>Display Current Date and Time</vt:lpstr>
      <vt:lpstr>Formatting Date and Time (1/2)</vt:lpstr>
      <vt:lpstr>Formatting Date and Time (2/2)</vt:lpstr>
      <vt:lpstr>PowerPoint Presentation</vt:lpstr>
      <vt:lpstr>Conditional Statement   “ if …”</vt:lpstr>
      <vt:lpstr>Conditional Statement   &lt;  if &gt;</vt:lpstr>
      <vt:lpstr>Conditional Statement   “ if … else ”</vt:lpstr>
      <vt:lpstr>Conditional Statement   &lt;  if … else   &gt;</vt:lpstr>
      <vt:lpstr>Conditional Statement   “ if … else ”</vt:lpstr>
      <vt:lpstr>Conditional Statement   “ if … else ”</vt:lpstr>
      <vt:lpstr>Conditional Statement   &lt;  if … else if  &gt;</vt:lpstr>
      <vt:lpstr>Example: Determining an Object Type</vt:lpstr>
      <vt:lpstr>PowerPoint Presentation</vt:lpstr>
      <vt:lpstr>Java Switch Statements</vt:lpstr>
      <vt:lpstr>How Switch Works</vt:lpstr>
      <vt:lpstr>Example of Switch</vt:lpstr>
      <vt:lpstr>Chapter 6 – Arithmetic and Logical Operators, Conditional Statements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Sergey Aityan</cp:lastModifiedBy>
  <cp:revision>373</cp:revision>
  <cp:lastPrinted>1601-01-01T00:00:00Z</cp:lastPrinted>
  <dcterms:created xsi:type="dcterms:W3CDTF">2003-11-11T09:16:48Z</dcterms:created>
  <dcterms:modified xsi:type="dcterms:W3CDTF">2023-10-15T06:53:01Z</dcterms:modified>
</cp:coreProperties>
</file>