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8"/>
  </p:notesMasterIdLst>
  <p:handoutMasterIdLst>
    <p:handoutMasterId r:id="rId59"/>
  </p:handoutMasterIdLst>
  <p:sldIdLst>
    <p:sldId id="447" r:id="rId2"/>
    <p:sldId id="499" r:id="rId3"/>
    <p:sldId id="528" r:id="rId4"/>
    <p:sldId id="527" r:id="rId5"/>
    <p:sldId id="530" r:id="rId6"/>
    <p:sldId id="521" r:id="rId7"/>
    <p:sldId id="537" r:id="rId8"/>
    <p:sldId id="545" r:id="rId9"/>
    <p:sldId id="531" r:id="rId10"/>
    <p:sldId id="543" r:id="rId11"/>
    <p:sldId id="533" r:id="rId12"/>
    <p:sldId id="534" r:id="rId13"/>
    <p:sldId id="535" r:id="rId14"/>
    <p:sldId id="536" r:id="rId15"/>
    <p:sldId id="539" r:id="rId16"/>
    <p:sldId id="546" r:id="rId17"/>
    <p:sldId id="542" r:id="rId18"/>
    <p:sldId id="547" r:id="rId19"/>
    <p:sldId id="538" r:id="rId20"/>
    <p:sldId id="544" r:id="rId21"/>
    <p:sldId id="548" r:id="rId22"/>
    <p:sldId id="549" r:id="rId23"/>
    <p:sldId id="540" r:id="rId24"/>
    <p:sldId id="550" r:id="rId25"/>
    <p:sldId id="551" r:id="rId26"/>
    <p:sldId id="552" r:id="rId27"/>
    <p:sldId id="553" r:id="rId28"/>
    <p:sldId id="555" r:id="rId29"/>
    <p:sldId id="554" r:id="rId30"/>
    <p:sldId id="556" r:id="rId31"/>
    <p:sldId id="557" r:id="rId32"/>
    <p:sldId id="563" r:id="rId33"/>
    <p:sldId id="558" r:id="rId34"/>
    <p:sldId id="560" r:id="rId35"/>
    <p:sldId id="565" r:id="rId36"/>
    <p:sldId id="561" r:id="rId37"/>
    <p:sldId id="566" r:id="rId38"/>
    <p:sldId id="567" r:id="rId39"/>
    <p:sldId id="559" r:id="rId40"/>
    <p:sldId id="513" r:id="rId41"/>
    <p:sldId id="477" r:id="rId42"/>
    <p:sldId id="478" r:id="rId43"/>
    <p:sldId id="479" r:id="rId44"/>
    <p:sldId id="474" r:id="rId45"/>
    <p:sldId id="481" r:id="rId46"/>
    <p:sldId id="482" r:id="rId47"/>
    <p:sldId id="514" r:id="rId48"/>
    <p:sldId id="515" r:id="rId49"/>
    <p:sldId id="516" r:id="rId50"/>
    <p:sldId id="517" r:id="rId51"/>
    <p:sldId id="518" r:id="rId52"/>
    <p:sldId id="519" r:id="rId53"/>
    <p:sldId id="520" r:id="rId54"/>
    <p:sldId id="522" r:id="rId55"/>
    <p:sldId id="524" r:id="rId56"/>
    <p:sldId id="525" r:id="rId57"/>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215"/>
    <a:srgbClr val="F2F3C9"/>
    <a:srgbClr val="CCDB9D"/>
    <a:srgbClr val="EAD896"/>
    <a:srgbClr val="B1F1B7"/>
    <a:srgbClr val="FFF1C9"/>
    <a:srgbClr val="FFFCF3"/>
    <a:srgbClr val="FFEAA7"/>
    <a:srgbClr val="3333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0929"/>
  </p:normalViewPr>
  <p:slideViewPr>
    <p:cSldViewPr>
      <p:cViewPr varScale="1">
        <p:scale>
          <a:sx n="104" d="100"/>
          <a:sy n="104" d="100"/>
        </p:scale>
        <p:origin x="744"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996370" y="1978942"/>
            <a:ext cx="8076403" cy="584775"/>
          </a:xfrm>
          <a:prstGeom prst="rect">
            <a:avLst/>
          </a:prstGeom>
          <a:noFill/>
          <a:ln w="9525">
            <a:noFill/>
            <a:miter lim="800000"/>
            <a:headEnd/>
            <a:tailEnd/>
          </a:ln>
          <a:effectLst/>
        </p:spPr>
        <p:txBody>
          <a:bodyPr wrap="square">
            <a:spAutoFit/>
          </a:bodyPr>
          <a:lstStyle/>
          <a:p>
            <a:r>
              <a:rPr lang="en-US" sz="3200" baseline="0" dirty="0">
                <a:solidFill>
                  <a:srgbClr val="333399"/>
                </a:solidFill>
              </a:rPr>
              <a:t>Application Engineering and Development</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8"/>
            <a:ext cx="4029315"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114188"/>
            <a:ext cx="3943350"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901453"/>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55</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Application Engineering and Development</a:t>
            </a:r>
          </a:p>
        </p:txBody>
      </p:sp>
      <p:sp>
        <p:nvSpPr>
          <p:cNvPr id="64532" name="Rectangle 20"/>
          <p:cNvSpPr>
            <a:spLocks noChangeArrowheads="1"/>
          </p:cNvSpPr>
          <p:nvPr userDrawn="1"/>
        </p:nvSpPr>
        <p:spPr bwMode="auto">
          <a:xfrm>
            <a:off x="3909887" y="4891561"/>
            <a:ext cx="1585690" cy="300082"/>
          </a:xfrm>
          <a:prstGeom prst="rect">
            <a:avLst/>
          </a:prstGeom>
          <a:noFill/>
          <a:ln w="9525">
            <a:noFill/>
            <a:miter lim="800000"/>
            <a:headEnd/>
            <a:tailEnd/>
          </a:ln>
          <a:effectLst/>
        </p:spPr>
        <p:txBody>
          <a:bodyPr wrap="none">
            <a:spAutoFit/>
          </a:bodyPr>
          <a:lstStyle/>
          <a:p>
            <a:pPr>
              <a:defRPr/>
            </a:pPr>
            <a:r>
              <a:rPr lang="en-US" sz="1350" dirty="0"/>
              <a:t>Chapter 7 – Loops</a:t>
            </a:r>
          </a:p>
        </p:txBody>
      </p:sp>
      <p:sp>
        <p:nvSpPr>
          <p:cNvPr id="64533" name="Line 21"/>
          <p:cNvSpPr>
            <a:spLocks noChangeShapeType="1"/>
          </p:cNvSpPr>
          <p:nvPr userDrawn="1"/>
        </p:nvSpPr>
        <p:spPr bwMode="auto">
          <a:xfrm>
            <a:off x="228600" y="4931569"/>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600200" y="3181350"/>
            <a:ext cx="7239000" cy="598884"/>
          </a:xfrm>
        </p:spPr>
        <p:txBody>
          <a:bodyPr/>
          <a:lstStyle/>
          <a:p>
            <a:pPr marL="2227263" indent="-2227263"/>
            <a:r>
              <a:rPr lang="en-US" dirty="0"/>
              <a:t>Chapter 7 – Loops</a:t>
            </a:r>
          </a:p>
        </p:txBody>
      </p:sp>
    </p:spTree>
    <p:extLst>
      <p:ext uri="{BB962C8B-B14F-4D97-AF65-F5344CB8AC3E}">
        <p14:creationId xmlns:p14="http://schemas.microsoft.com/office/powerpoint/2010/main" val="57975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D4A1-D193-FE3B-685E-440411408ED1}"/>
              </a:ext>
            </a:extLst>
          </p:cNvPr>
          <p:cNvSpPr>
            <a:spLocks noGrp="1"/>
          </p:cNvSpPr>
          <p:nvPr>
            <p:ph type="title"/>
          </p:nvPr>
        </p:nvSpPr>
        <p:spPr/>
        <p:txBody>
          <a:bodyPr/>
          <a:lstStyle/>
          <a:p>
            <a:r>
              <a:rPr lang="en-US" dirty="0"/>
              <a:t>“Hello World” in “for” Loop</a:t>
            </a:r>
          </a:p>
        </p:txBody>
      </p:sp>
      <p:sp>
        <p:nvSpPr>
          <p:cNvPr id="3" name="Content Placeholder 2">
            <a:extLst>
              <a:ext uri="{FF2B5EF4-FFF2-40B4-BE49-F238E27FC236}">
                <a16:creationId xmlns:a16="http://schemas.microsoft.com/office/drawing/2014/main" id="{8B22570C-7E00-121F-C936-9F4D7C86103F}"/>
              </a:ext>
            </a:extLst>
          </p:cNvPr>
          <p:cNvSpPr>
            <a:spLocks noGrp="1"/>
          </p:cNvSpPr>
          <p:nvPr>
            <p:ph sz="half" idx="1"/>
          </p:nvPr>
        </p:nvSpPr>
        <p:spPr>
          <a:xfrm>
            <a:off x="914400" y="816769"/>
            <a:ext cx="5181601" cy="490536"/>
          </a:xfrm>
        </p:spPr>
        <p:txBody>
          <a:bodyPr/>
          <a:lstStyle/>
          <a:p>
            <a:pPr marL="0" indent="0">
              <a:buNone/>
            </a:pPr>
            <a:r>
              <a:rPr lang="nn-NO" dirty="0"/>
              <a:t>// P</a:t>
            </a:r>
            <a:r>
              <a:rPr lang="en-US" dirty="0" err="1"/>
              <a:t>rint</a:t>
            </a:r>
            <a:r>
              <a:rPr lang="en-US" dirty="0"/>
              <a:t> “Hello World” five times</a:t>
            </a:r>
            <a:endParaRPr lang="nn-NO" dirty="0"/>
          </a:p>
          <a:p>
            <a:pPr marL="0" indent="0">
              <a:spcBef>
                <a:spcPts val="0"/>
              </a:spcBef>
              <a:buNone/>
            </a:pPr>
            <a:r>
              <a:rPr lang="en-US" dirty="0"/>
              <a:t>class Main {</a:t>
            </a:r>
          </a:p>
          <a:p>
            <a:pPr marL="0" indent="0">
              <a:spcBef>
                <a:spcPts val="0"/>
              </a:spcBef>
              <a:buNone/>
            </a:pPr>
            <a:r>
              <a:rPr lang="en-US" dirty="0"/>
              <a:t>    public static void main(String[] </a:t>
            </a:r>
            <a:r>
              <a:rPr lang="en-US" dirty="0" err="1"/>
              <a:t>args</a:t>
            </a:r>
            <a:r>
              <a:rPr lang="en-US" dirty="0"/>
              <a:t>) {</a:t>
            </a:r>
            <a:endParaRPr lang="nn-NO" dirty="0"/>
          </a:p>
          <a:p>
            <a:pPr marL="0" indent="0">
              <a:buNone/>
            </a:pPr>
            <a:r>
              <a:rPr lang="nn-NO" dirty="0"/>
              <a:t>        for (int i = 0; i &lt; 5; i++) {</a:t>
            </a:r>
          </a:p>
          <a:p>
            <a:pPr marL="0" indent="0">
              <a:buNone/>
            </a:pPr>
            <a:r>
              <a:rPr lang="nn-NO" dirty="0"/>
              <a:t>            System.out.println(</a:t>
            </a:r>
            <a:r>
              <a:rPr lang="en-US" dirty="0"/>
              <a:t>“</a:t>
            </a:r>
            <a:r>
              <a:rPr lang="nn-NO" dirty="0"/>
              <a:t>Hello World</a:t>
            </a:r>
            <a:r>
              <a:rPr lang="en-US" dirty="0"/>
              <a:t>“</a:t>
            </a:r>
            <a:r>
              <a:rPr lang="nn-NO" dirty="0"/>
              <a:t>);</a:t>
            </a:r>
          </a:p>
          <a:p>
            <a:pPr marL="0" indent="0">
              <a:buNone/>
            </a:pPr>
            <a:r>
              <a:rPr lang="nn-NO" dirty="0"/>
              <a:t>        }</a:t>
            </a:r>
          </a:p>
          <a:p>
            <a:pPr marL="0" indent="0">
              <a:buNone/>
            </a:pPr>
            <a:r>
              <a:rPr lang="nn-NO" dirty="0"/>
              <a:t>    }</a:t>
            </a:r>
          </a:p>
          <a:p>
            <a:pPr marL="0" indent="0">
              <a:buNone/>
            </a:pPr>
            <a:r>
              <a:rPr lang="nn-NO" dirty="0"/>
              <a:t>}</a:t>
            </a:r>
            <a:endParaRPr lang="en-US" dirty="0"/>
          </a:p>
        </p:txBody>
      </p:sp>
      <p:sp>
        <p:nvSpPr>
          <p:cNvPr id="4" name="Content Placeholder 3">
            <a:extLst>
              <a:ext uri="{FF2B5EF4-FFF2-40B4-BE49-F238E27FC236}">
                <a16:creationId xmlns:a16="http://schemas.microsoft.com/office/drawing/2014/main" id="{C74ADFEF-09DE-1DA7-9C1D-BED24F47219F}"/>
              </a:ext>
            </a:extLst>
          </p:cNvPr>
          <p:cNvSpPr>
            <a:spLocks noGrp="1"/>
          </p:cNvSpPr>
          <p:nvPr>
            <p:ph sz="half" idx="2"/>
          </p:nvPr>
        </p:nvSpPr>
        <p:spPr>
          <a:xfrm>
            <a:off x="7162800" y="1052745"/>
            <a:ext cx="1717937" cy="1116682"/>
          </a:xfrm>
        </p:spPr>
        <p:txBody>
          <a:bodyPr/>
          <a:lstStyle/>
          <a:p>
            <a:pPr marL="0" indent="0">
              <a:spcBef>
                <a:spcPts val="0"/>
              </a:spcBef>
              <a:buNone/>
            </a:pPr>
            <a:r>
              <a:rPr lang="nn-NO" dirty="0"/>
              <a:t>Output: </a:t>
            </a:r>
          </a:p>
          <a:p>
            <a:pPr marL="0" indent="0">
              <a:spcBef>
                <a:spcPts val="0"/>
              </a:spcBef>
              <a:buNone/>
            </a:pPr>
            <a:r>
              <a:rPr lang="en-US" dirty="0"/>
              <a:t>“Hello World” “Hello World” “Hello World” “Hello World” “Hello World” </a:t>
            </a:r>
          </a:p>
          <a:p>
            <a:pPr marL="0" indent="0">
              <a:buNone/>
            </a:pPr>
            <a:endParaRPr lang="en-US" dirty="0"/>
          </a:p>
        </p:txBody>
      </p:sp>
      <p:sp>
        <p:nvSpPr>
          <p:cNvPr id="5" name="Content Placeholder 4">
            <a:extLst>
              <a:ext uri="{FF2B5EF4-FFF2-40B4-BE49-F238E27FC236}">
                <a16:creationId xmlns:a16="http://schemas.microsoft.com/office/drawing/2014/main" id="{61D20DDE-A733-0627-A87E-5B79672DF422}"/>
              </a:ext>
            </a:extLst>
          </p:cNvPr>
          <p:cNvSpPr>
            <a:spLocks noGrp="1"/>
          </p:cNvSpPr>
          <p:nvPr>
            <p:ph sz="half" idx="10"/>
          </p:nvPr>
        </p:nvSpPr>
        <p:spPr>
          <a:xfrm>
            <a:off x="533400" y="3817764"/>
            <a:ext cx="8077200" cy="823630"/>
          </a:xfrm>
        </p:spPr>
        <p:txBody>
          <a:bodyPr/>
          <a:lstStyle/>
          <a:p>
            <a:r>
              <a:rPr lang="nn-NO" dirty="0"/>
              <a:t>System.out.println(i) prints variable i starting frim i = 0 (statement 1) repeating as long as i &lt; 5 (statement 2), incrementally increasing value of i by 1 (statement 3).</a:t>
            </a:r>
          </a:p>
        </p:txBody>
      </p:sp>
      <p:cxnSp>
        <p:nvCxnSpPr>
          <p:cNvPr id="9" name="Straight Connector 8">
            <a:extLst>
              <a:ext uri="{FF2B5EF4-FFF2-40B4-BE49-F238E27FC236}">
                <a16:creationId xmlns:a16="http://schemas.microsoft.com/office/drawing/2014/main" id="{F9181708-F1CE-33B7-E7FB-0F71739306DB}"/>
              </a:ext>
            </a:extLst>
          </p:cNvPr>
          <p:cNvCxnSpPr>
            <a:cxnSpLocks/>
          </p:cNvCxnSpPr>
          <p:nvPr/>
        </p:nvCxnSpPr>
        <p:spPr bwMode="auto">
          <a:xfrm flipV="1">
            <a:off x="263263" y="3796498"/>
            <a:ext cx="8617474"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2" name="Straight Connector 11">
            <a:extLst>
              <a:ext uri="{FF2B5EF4-FFF2-40B4-BE49-F238E27FC236}">
                <a16:creationId xmlns:a16="http://schemas.microsoft.com/office/drawing/2014/main" id="{B2DADCF0-D316-2DA6-7AA5-6D353A441322}"/>
              </a:ext>
            </a:extLst>
          </p:cNvPr>
          <p:cNvCxnSpPr>
            <a:cxnSpLocks/>
          </p:cNvCxnSpPr>
          <p:nvPr/>
        </p:nvCxnSpPr>
        <p:spPr bwMode="auto">
          <a:xfrm>
            <a:off x="6781800" y="929287"/>
            <a:ext cx="0" cy="2888477"/>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68301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D4A1-D193-FE3B-685E-440411408ED1}"/>
              </a:ext>
            </a:extLst>
          </p:cNvPr>
          <p:cNvSpPr>
            <a:spLocks noGrp="1"/>
          </p:cNvSpPr>
          <p:nvPr>
            <p:ph type="title"/>
          </p:nvPr>
        </p:nvSpPr>
        <p:spPr/>
        <p:txBody>
          <a:bodyPr/>
          <a:lstStyle/>
          <a:p>
            <a:r>
              <a:rPr lang="en-US" dirty="0"/>
              <a:t>Example of a Java “for” Loop (1/4)</a:t>
            </a:r>
          </a:p>
        </p:txBody>
      </p:sp>
      <p:sp>
        <p:nvSpPr>
          <p:cNvPr id="3" name="Content Placeholder 2">
            <a:extLst>
              <a:ext uri="{FF2B5EF4-FFF2-40B4-BE49-F238E27FC236}">
                <a16:creationId xmlns:a16="http://schemas.microsoft.com/office/drawing/2014/main" id="{8B22570C-7E00-121F-C936-9F4D7C86103F}"/>
              </a:ext>
            </a:extLst>
          </p:cNvPr>
          <p:cNvSpPr>
            <a:spLocks noGrp="1"/>
          </p:cNvSpPr>
          <p:nvPr>
            <p:ph sz="half" idx="1"/>
          </p:nvPr>
        </p:nvSpPr>
        <p:spPr>
          <a:xfrm>
            <a:off x="914400" y="816769"/>
            <a:ext cx="8182215" cy="490536"/>
          </a:xfrm>
        </p:spPr>
        <p:txBody>
          <a:bodyPr/>
          <a:lstStyle/>
          <a:p>
            <a:pPr marL="0" indent="0">
              <a:buNone/>
            </a:pPr>
            <a:r>
              <a:rPr lang="nn-NO" dirty="0"/>
              <a:t>// P</a:t>
            </a:r>
            <a:r>
              <a:rPr lang="en-US" dirty="0" err="1"/>
              <a:t>rint</a:t>
            </a:r>
            <a:r>
              <a:rPr lang="en-US" dirty="0"/>
              <a:t> the numbers 0 to 4</a:t>
            </a:r>
            <a:endParaRPr lang="nn-NO" dirty="0"/>
          </a:p>
          <a:p>
            <a:pPr marL="0" indent="0">
              <a:spcBef>
                <a:spcPts val="0"/>
              </a:spcBef>
              <a:buNone/>
            </a:pPr>
            <a:r>
              <a:rPr lang="en-US" dirty="0"/>
              <a:t>class Main {</a:t>
            </a:r>
          </a:p>
          <a:p>
            <a:pPr marL="0" indent="0">
              <a:spcBef>
                <a:spcPts val="0"/>
              </a:spcBef>
              <a:buNone/>
            </a:pPr>
            <a:r>
              <a:rPr lang="en-US" dirty="0"/>
              <a:t>    public static void main(String[] </a:t>
            </a:r>
            <a:r>
              <a:rPr lang="en-US" dirty="0" err="1"/>
              <a:t>args</a:t>
            </a:r>
            <a:r>
              <a:rPr lang="en-US" dirty="0"/>
              <a:t>) {</a:t>
            </a:r>
            <a:endParaRPr lang="nn-NO" dirty="0"/>
          </a:p>
          <a:p>
            <a:pPr marL="0" indent="0">
              <a:buNone/>
            </a:pPr>
            <a:r>
              <a:rPr lang="nn-NO" dirty="0"/>
              <a:t>        for (int i = 0; i &lt; 5; i++) {</a:t>
            </a:r>
          </a:p>
          <a:p>
            <a:pPr marL="0" indent="0">
              <a:buNone/>
            </a:pPr>
            <a:r>
              <a:rPr lang="nn-NO" dirty="0"/>
              <a:t>            System.out.println(i);</a:t>
            </a:r>
          </a:p>
          <a:p>
            <a:pPr marL="0" indent="0">
              <a:buNone/>
            </a:pPr>
            <a:r>
              <a:rPr lang="nn-NO" dirty="0"/>
              <a:t>        }</a:t>
            </a:r>
          </a:p>
          <a:p>
            <a:pPr marL="0" indent="0">
              <a:buNone/>
            </a:pPr>
            <a:r>
              <a:rPr lang="nn-NO" dirty="0"/>
              <a:t>    }</a:t>
            </a:r>
          </a:p>
          <a:p>
            <a:pPr marL="0" indent="0">
              <a:buNone/>
            </a:pPr>
            <a:r>
              <a:rPr lang="nn-NO" dirty="0"/>
              <a:t>}</a:t>
            </a:r>
            <a:endParaRPr lang="en-US" dirty="0"/>
          </a:p>
        </p:txBody>
      </p:sp>
      <p:sp>
        <p:nvSpPr>
          <p:cNvPr id="4" name="Content Placeholder 3">
            <a:extLst>
              <a:ext uri="{FF2B5EF4-FFF2-40B4-BE49-F238E27FC236}">
                <a16:creationId xmlns:a16="http://schemas.microsoft.com/office/drawing/2014/main" id="{C74ADFEF-09DE-1DA7-9C1D-BED24F47219F}"/>
              </a:ext>
            </a:extLst>
          </p:cNvPr>
          <p:cNvSpPr>
            <a:spLocks noGrp="1"/>
          </p:cNvSpPr>
          <p:nvPr>
            <p:ph sz="half" idx="2"/>
          </p:nvPr>
        </p:nvSpPr>
        <p:spPr>
          <a:xfrm>
            <a:off x="7162800" y="1052745"/>
            <a:ext cx="1717937" cy="1116682"/>
          </a:xfrm>
        </p:spPr>
        <p:txBody>
          <a:bodyPr/>
          <a:lstStyle/>
          <a:p>
            <a:pPr marL="0" indent="0">
              <a:spcBef>
                <a:spcPts val="0"/>
              </a:spcBef>
              <a:buNone/>
            </a:pPr>
            <a:r>
              <a:rPr lang="nn-NO" dirty="0"/>
              <a:t>Output: 0</a:t>
            </a:r>
          </a:p>
          <a:p>
            <a:pPr marL="0" indent="0">
              <a:spcBef>
                <a:spcPts val="0"/>
              </a:spcBef>
              <a:buNone/>
            </a:pPr>
            <a:r>
              <a:rPr lang="nn-NO" dirty="0"/>
              <a:t>            1</a:t>
            </a:r>
          </a:p>
          <a:p>
            <a:pPr marL="0" indent="0">
              <a:spcBef>
                <a:spcPts val="0"/>
              </a:spcBef>
              <a:buNone/>
            </a:pPr>
            <a:r>
              <a:rPr lang="nn-NO" dirty="0"/>
              <a:t>            2</a:t>
            </a:r>
          </a:p>
          <a:p>
            <a:pPr marL="0" indent="0">
              <a:spcBef>
                <a:spcPts val="0"/>
              </a:spcBef>
              <a:buNone/>
            </a:pPr>
            <a:r>
              <a:rPr lang="nn-NO" dirty="0"/>
              <a:t>            3</a:t>
            </a:r>
          </a:p>
          <a:p>
            <a:pPr marL="0" indent="0">
              <a:spcBef>
                <a:spcPts val="0"/>
              </a:spcBef>
              <a:buNone/>
            </a:pPr>
            <a:r>
              <a:rPr lang="nn-NO" dirty="0"/>
              <a:t>            4</a:t>
            </a:r>
            <a:endParaRPr lang="en-US" dirty="0"/>
          </a:p>
          <a:p>
            <a:pPr marL="0" indent="0">
              <a:buNone/>
            </a:pPr>
            <a:endParaRPr lang="en-US" dirty="0"/>
          </a:p>
        </p:txBody>
      </p:sp>
      <p:sp>
        <p:nvSpPr>
          <p:cNvPr id="5" name="Content Placeholder 4">
            <a:extLst>
              <a:ext uri="{FF2B5EF4-FFF2-40B4-BE49-F238E27FC236}">
                <a16:creationId xmlns:a16="http://schemas.microsoft.com/office/drawing/2014/main" id="{61D20DDE-A733-0627-A87E-5B79672DF422}"/>
              </a:ext>
            </a:extLst>
          </p:cNvPr>
          <p:cNvSpPr>
            <a:spLocks noGrp="1"/>
          </p:cNvSpPr>
          <p:nvPr>
            <p:ph sz="half" idx="10"/>
          </p:nvPr>
        </p:nvSpPr>
        <p:spPr>
          <a:xfrm>
            <a:off x="533400" y="3817764"/>
            <a:ext cx="8077200" cy="823630"/>
          </a:xfrm>
        </p:spPr>
        <p:txBody>
          <a:bodyPr/>
          <a:lstStyle/>
          <a:p>
            <a:r>
              <a:rPr lang="nn-NO" dirty="0"/>
              <a:t>System.out.println(i) prints variable i starting frim i = 0 (statement 1) repeating as long as i &lt; 5 (statement 2), incrementally increasing value of i by 1 (statement 3).</a:t>
            </a:r>
          </a:p>
        </p:txBody>
      </p:sp>
      <p:sp>
        <p:nvSpPr>
          <p:cNvPr id="6" name="Rectangle 2">
            <a:extLst>
              <a:ext uri="{FF2B5EF4-FFF2-40B4-BE49-F238E27FC236}">
                <a16:creationId xmlns:a16="http://schemas.microsoft.com/office/drawing/2014/main" id="{1319FF60-17E7-9733-60AB-DE6FC4DE089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000" b="0" i="0" u="none" strike="noStrike" cap="none" normalizeH="0" baseline="0">
                <a:ln>
                  <a:noFill/>
                </a:ln>
                <a:solidFill>
                  <a:schemeClr val="tx1"/>
                </a:solidFill>
                <a:effectLst/>
                <a:latin typeface="Arial Unicode MS"/>
              </a:rPr>
              <a:t>while</a:t>
            </a:r>
            <a:r>
              <a:rPr kumimoji="0" lang="en-US" altLang="en-US" sz="600" b="0" i="0" u="none" strike="noStrike" cap="none" normalizeH="0" baseline="0">
                <a:ln>
                  <a:noFill/>
                </a:ln>
                <a:solidFill>
                  <a:schemeClr val="tx1"/>
                </a:solidFill>
                <a:effectLst/>
              </a:rPr>
              <a:t> loop loops through a block of code as long as a specified condition is </a:t>
            </a:r>
            <a:r>
              <a:rPr kumimoji="0" lang="en-US" altLang="en-US" sz="1000" b="0" i="0" u="none" strike="noStrike" cap="none" normalizeH="0" baseline="0">
                <a:ln>
                  <a:noFill/>
                </a:ln>
                <a:solidFill>
                  <a:schemeClr val="tx1"/>
                </a:solidFill>
                <a:effectLst/>
                <a:latin typeface="Arial Unicode MS"/>
              </a:rPr>
              <a:t>true</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F9181708-F1CE-33B7-E7FB-0F71739306DB}"/>
              </a:ext>
            </a:extLst>
          </p:cNvPr>
          <p:cNvCxnSpPr>
            <a:cxnSpLocks/>
          </p:cNvCxnSpPr>
          <p:nvPr/>
        </p:nvCxnSpPr>
        <p:spPr bwMode="auto">
          <a:xfrm flipV="1">
            <a:off x="263263" y="3796498"/>
            <a:ext cx="8617474"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2" name="Straight Connector 11">
            <a:extLst>
              <a:ext uri="{FF2B5EF4-FFF2-40B4-BE49-F238E27FC236}">
                <a16:creationId xmlns:a16="http://schemas.microsoft.com/office/drawing/2014/main" id="{B2DADCF0-D316-2DA6-7AA5-6D353A441322}"/>
              </a:ext>
            </a:extLst>
          </p:cNvPr>
          <p:cNvCxnSpPr>
            <a:cxnSpLocks/>
          </p:cNvCxnSpPr>
          <p:nvPr/>
        </p:nvCxnSpPr>
        <p:spPr bwMode="auto">
          <a:xfrm>
            <a:off x="6781800" y="929287"/>
            <a:ext cx="76200" cy="2867211"/>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99837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D4A1-D193-FE3B-685E-440411408ED1}"/>
              </a:ext>
            </a:extLst>
          </p:cNvPr>
          <p:cNvSpPr>
            <a:spLocks noGrp="1"/>
          </p:cNvSpPr>
          <p:nvPr>
            <p:ph type="title"/>
          </p:nvPr>
        </p:nvSpPr>
        <p:spPr/>
        <p:txBody>
          <a:bodyPr/>
          <a:lstStyle/>
          <a:p>
            <a:r>
              <a:rPr lang="en-US" dirty="0"/>
              <a:t>Example of a Java “for” Loop (2/4)</a:t>
            </a:r>
          </a:p>
        </p:txBody>
      </p:sp>
      <p:sp>
        <p:nvSpPr>
          <p:cNvPr id="3" name="Content Placeholder 2">
            <a:extLst>
              <a:ext uri="{FF2B5EF4-FFF2-40B4-BE49-F238E27FC236}">
                <a16:creationId xmlns:a16="http://schemas.microsoft.com/office/drawing/2014/main" id="{8B22570C-7E00-121F-C936-9F4D7C86103F}"/>
              </a:ext>
            </a:extLst>
          </p:cNvPr>
          <p:cNvSpPr>
            <a:spLocks noGrp="1"/>
          </p:cNvSpPr>
          <p:nvPr>
            <p:ph sz="half" idx="1"/>
          </p:nvPr>
        </p:nvSpPr>
        <p:spPr>
          <a:xfrm>
            <a:off x="325602" y="900165"/>
            <a:ext cx="8182215" cy="490536"/>
          </a:xfrm>
        </p:spPr>
        <p:txBody>
          <a:bodyPr/>
          <a:lstStyle/>
          <a:p>
            <a:pPr marL="0" indent="0">
              <a:spcBef>
                <a:spcPts val="0"/>
              </a:spcBef>
              <a:buNone/>
            </a:pPr>
            <a:r>
              <a:rPr lang="en-US" dirty="0"/>
              <a:t>// Print the numbers 5 to 17 with increment 3</a:t>
            </a:r>
          </a:p>
          <a:p>
            <a:pPr marL="0" indent="0">
              <a:spcBef>
                <a:spcPts val="0"/>
              </a:spcBef>
              <a:buNone/>
            </a:pPr>
            <a:r>
              <a:rPr lang="en-US" dirty="0"/>
              <a:t>class Main {</a:t>
            </a:r>
          </a:p>
          <a:p>
            <a:pPr marL="0" indent="0">
              <a:spcBef>
                <a:spcPts val="0"/>
              </a:spcBef>
              <a:buNone/>
            </a:pPr>
            <a:r>
              <a:rPr lang="en-US" dirty="0"/>
              <a:t>   public static void main(String[] </a:t>
            </a:r>
            <a:r>
              <a:rPr lang="en-US" dirty="0" err="1"/>
              <a:t>args</a:t>
            </a:r>
            <a:r>
              <a:rPr lang="en-US" dirty="0"/>
              <a:t>) {</a:t>
            </a:r>
            <a:endParaRPr lang="nn-NO" dirty="0"/>
          </a:p>
          <a:p>
            <a:pPr marL="0" indent="0">
              <a:buNone/>
            </a:pPr>
            <a:r>
              <a:rPr lang="nn-NO" dirty="0"/>
              <a:t>       for (int k = 5; k &lt;= 17; k += 3) {</a:t>
            </a:r>
          </a:p>
          <a:p>
            <a:pPr marL="0" indent="0">
              <a:buNone/>
            </a:pPr>
            <a:r>
              <a:rPr lang="nn-NO" dirty="0"/>
              <a:t>          System.out.println(k);</a:t>
            </a:r>
          </a:p>
          <a:p>
            <a:pPr marL="0" indent="0">
              <a:buNone/>
            </a:pPr>
            <a:r>
              <a:rPr lang="nn-NO" dirty="0"/>
              <a:t>       }</a:t>
            </a:r>
          </a:p>
          <a:p>
            <a:pPr marL="0" indent="0">
              <a:buNone/>
            </a:pPr>
            <a:r>
              <a:rPr lang="nn-NO" dirty="0"/>
              <a:t>   }</a:t>
            </a:r>
          </a:p>
          <a:p>
            <a:pPr marL="0" indent="0">
              <a:buNone/>
            </a:pPr>
            <a:r>
              <a:rPr lang="nn-NO" dirty="0"/>
              <a:t>}</a:t>
            </a:r>
            <a:endParaRPr lang="en-US" dirty="0"/>
          </a:p>
        </p:txBody>
      </p:sp>
      <p:sp>
        <p:nvSpPr>
          <p:cNvPr id="4" name="Content Placeholder 3">
            <a:extLst>
              <a:ext uri="{FF2B5EF4-FFF2-40B4-BE49-F238E27FC236}">
                <a16:creationId xmlns:a16="http://schemas.microsoft.com/office/drawing/2014/main" id="{C74ADFEF-09DE-1DA7-9C1D-BED24F47219F}"/>
              </a:ext>
            </a:extLst>
          </p:cNvPr>
          <p:cNvSpPr>
            <a:spLocks noGrp="1"/>
          </p:cNvSpPr>
          <p:nvPr>
            <p:ph sz="half" idx="2"/>
          </p:nvPr>
        </p:nvSpPr>
        <p:spPr>
          <a:xfrm>
            <a:off x="7010400" y="1632593"/>
            <a:ext cx="1844314" cy="1116682"/>
          </a:xfrm>
        </p:spPr>
        <p:txBody>
          <a:bodyPr/>
          <a:lstStyle/>
          <a:p>
            <a:pPr marL="0" indent="0">
              <a:spcBef>
                <a:spcPts val="0"/>
              </a:spcBef>
              <a:buNone/>
            </a:pPr>
            <a:r>
              <a:rPr lang="nn-NO" dirty="0"/>
              <a:t>Output:   5</a:t>
            </a:r>
          </a:p>
          <a:p>
            <a:pPr marL="0" indent="0">
              <a:spcBef>
                <a:spcPts val="0"/>
              </a:spcBef>
              <a:buNone/>
            </a:pPr>
            <a:r>
              <a:rPr lang="nn-NO" dirty="0"/>
              <a:t>              8</a:t>
            </a:r>
          </a:p>
          <a:p>
            <a:pPr marL="0" indent="0">
              <a:spcBef>
                <a:spcPts val="0"/>
              </a:spcBef>
              <a:buNone/>
            </a:pPr>
            <a:r>
              <a:rPr lang="nn-NO" dirty="0"/>
              <a:t>            11</a:t>
            </a:r>
          </a:p>
          <a:p>
            <a:pPr marL="0" indent="0">
              <a:spcBef>
                <a:spcPts val="0"/>
              </a:spcBef>
              <a:buNone/>
            </a:pPr>
            <a:r>
              <a:rPr lang="nn-NO" dirty="0"/>
              <a:t>            14</a:t>
            </a:r>
          </a:p>
          <a:p>
            <a:pPr marL="0" indent="0">
              <a:spcBef>
                <a:spcPts val="0"/>
              </a:spcBef>
              <a:buNone/>
            </a:pPr>
            <a:r>
              <a:rPr lang="nn-NO" dirty="0"/>
              <a:t>            17</a:t>
            </a:r>
            <a:endParaRPr lang="en-US" dirty="0"/>
          </a:p>
        </p:txBody>
      </p:sp>
      <p:sp>
        <p:nvSpPr>
          <p:cNvPr id="5" name="Content Placeholder 4">
            <a:extLst>
              <a:ext uri="{FF2B5EF4-FFF2-40B4-BE49-F238E27FC236}">
                <a16:creationId xmlns:a16="http://schemas.microsoft.com/office/drawing/2014/main" id="{61D20DDE-A733-0627-A87E-5B79672DF422}"/>
              </a:ext>
            </a:extLst>
          </p:cNvPr>
          <p:cNvSpPr>
            <a:spLocks noGrp="1"/>
          </p:cNvSpPr>
          <p:nvPr>
            <p:ph sz="half" idx="10"/>
          </p:nvPr>
        </p:nvSpPr>
        <p:spPr>
          <a:xfrm>
            <a:off x="447878" y="3824359"/>
            <a:ext cx="8452352" cy="889465"/>
          </a:xfrm>
        </p:spPr>
        <p:txBody>
          <a:bodyPr/>
          <a:lstStyle/>
          <a:p>
            <a:r>
              <a:rPr lang="nn-NO" dirty="0"/>
              <a:t>System.out.println(k) prints variable i starting frim k = 0 (statement 1) repeating as long as k &lt;= 12 (statement 2), incrementally increasing value of k by 3 (statement 3).</a:t>
            </a:r>
          </a:p>
        </p:txBody>
      </p:sp>
      <p:sp>
        <p:nvSpPr>
          <p:cNvPr id="6" name="Rectangle 2">
            <a:extLst>
              <a:ext uri="{FF2B5EF4-FFF2-40B4-BE49-F238E27FC236}">
                <a16:creationId xmlns:a16="http://schemas.microsoft.com/office/drawing/2014/main" id="{1319FF60-17E7-9733-60AB-DE6FC4DE089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000" b="0" i="0" u="none" strike="noStrike" cap="none" normalizeH="0" baseline="0">
                <a:ln>
                  <a:noFill/>
                </a:ln>
                <a:solidFill>
                  <a:schemeClr val="tx1"/>
                </a:solidFill>
                <a:effectLst/>
                <a:latin typeface="Arial Unicode MS"/>
              </a:rPr>
              <a:t>while</a:t>
            </a:r>
            <a:r>
              <a:rPr kumimoji="0" lang="en-US" altLang="en-US" sz="600" b="0" i="0" u="none" strike="noStrike" cap="none" normalizeH="0" baseline="0">
                <a:ln>
                  <a:noFill/>
                </a:ln>
                <a:solidFill>
                  <a:schemeClr val="tx1"/>
                </a:solidFill>
                <a:effectLst/>
              </a:rPr>
              <a:t> loop loops through a block of code as long as a specified condition is </a:t>
            </a:r>
            <a:r>
              <a:rPr kumimoji="0" lang="en-US" altLang="en-US" sz="1000" b="0" i="0" u="none" strike="noStrike" cap="none" normalizeH="0" baseline="0">
                <a:ln>
                  <a:noFill/>
                </a:ln>
                <a:solidFill>
                  <a:schemeClr val="tx1"/>
                </a:solidFill>
                <a:effectLst/>
                <a:latin typeface="Arial Unicode MS"/>
              </a:rPr>
              <a:t>true</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F9181708-F1CE-33B7-E7FB-0F71739306DB}"/>
              </a:ext>
            </a:extLst>
          </p:cNvPr>
          <p:cNvCxnSpPr>
            <a:cxnSpLocks/>
          </p:cNvCxnSpPr>
          <p:nvPr/>
        </p:nvCxnSpPr>
        <p:spPr bwMode="auto">
          <a:xfrm>
            <a:off x="210659" y="3780450"/>
            <a:ext cx="8617474"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2" name="Straight Connector 11">
            <a:extLst>
              <a:ext uri="{FF2B5EF4-FFF2-40B4-BE49-F238E27FC236}">
                <a16:creationId xmlns:a16="http://schemas.microsoft.com/office/drawing/2014/main" id="{B2DADCF0-D316-2DA6-7AA5-6D353A441322}"/>
              </a:ext>
            </a:extLst>
          </p:cNvPr>
          <p:cNvCxnSpPr>
            <a:cxnSpLocks/>
          </p:cNvCxnSpPr>
          <p:nvPr/>
        </p:nvCxnSpPr>
        <p:spPr bwMode="auto">
          <a:xfrm>
            <a:off x="6629400" y="895350"/>
            <a:ext cx="0" cy="28851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84394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D4A1-D193-FE3B-685E-440411408ED1}"/>
              </a:ext>
            </a:extLst>
          </p:cNvPr>
          <p:cNvSpPr>
            <a:spLocks noGrp="1"/>
          </p:cNvSpPr>
          <p:nvPr>
            <p:ph type="title"/>
          </p:nvPr>
        </p:nvSpPr>
        <p:spPr/>
        <p:txBody>
          <a:bodyPr/>
          <a:lstStyle/>
          <a:p>
            <a:r>
              <a:rPr lang="en-US" dirty="0"/>
              <a:t>Example of a Java “for” Loop (3/4)</a:t>
            </a:r>
          </a:p>
        </p:txBody>
      </p:sp>
      <p:sp>
        <p:nvSpPr>
          <p:cNvPr id="4" name="Content Placeholder 3">
            <a:extLst>
              <a:ext uri="{FF2B5EF4-FFF2-40B4-BE49-F238E27FC236}">
                <a16:creationId xmlns:a16="http://schemas.microsoft.com/office/drawing/2014/main" id="{C74ADFEF-09DE-1DA7-9C1D-BED24F47219F}"/>
              </a:ext>
            </a:extLst>
          </p:cNvPr>
          <p:cNvSpPr>
            <a:spLocks noGrp="1"/>
          </p:cNvSpPr>
          <p:nvPr>
            <p:ph sz="half" idx="2"/>
          </p:nvPr>
        </p:nvSpPr>
        <p:spPr>
          <a:xfrm>
            <a:off x="7209340" y="957491"/>
            <a:ext cx="1815083" cy="1288027"/>
          </a:xfrm>
        </p:spPr>
        <p:txBody>
          <a:bodyPr/>
          <a:lstStyle/>
          <a:p>
            <a:pPr marL="0" indent="0">
              <a:spcBef>
                <a:spcPts val="0"/>
              </a:spcBef>
              <a:buNone/>
            </a:pPr>
            <a:r>
              <a:rPr lang="nn-NO" dirty="0"/>
              <a:t>Output:   5</a:t>
            </a:r>
          </a:p>
          <a:p>
            <a:pPr marL="0" indent="0">
              <a:spcBef>
                <a:spcPts val="0"/>
              </a:spcBef>
              <a:buNone/>
            </a:pPr>
            <a:r>
              <a:rPr lang="nn-NO" dirty="0"/>
              <a:t>              8        </a:t>
            </a:r>
          </a:p>
          <a:p>
            <a:pPr marL="0" indent="0">
              <a:spcBef>
                <a:spcPts val="0"/>
              </a:spcBef>
              <a:buNone/>
            </a:pPr>
            <a:r>
              <a:rPr lang="nn-NO" dirty="0"/>
              <a:t>            11</a:t>
            </a:r>
          </a:p>
          <a:p>
            <a:pPr marL="0" indent="0">
              <a:spcBef>
                <a:spcPts val="0"/>
              </a:spcBef>
              <a:buNone/>
            </a:pPr>
            <a:r>
              <a:rPr lang="nn-NO" dirty="0"/>
              <a:t>            14</a:t>
            </a:r>
          </a:p>
          <a:p>
            <a:pPr marL="0" indent="0">
              <a:spcBef>
                <a:spcPts val="0"/>
              </a:spcBef>
              <a:buNone/>
            </a:pPr>
            <a:r>
              <a:rPr lang="nn-NO" dirty="0"/>
              <a:t>            17</a:t>
            </a:r>
            <a:endParaRPr lang="en-US" dirty="0"/>
          </a:p>
          <a:p>
            <a:pPr marL="0" indent="0">
              <a:spcBef>
                <a:spcPts val="0"/>
              </a:spcBef>
              <a:buNone/>
            </a:pPr>
            <a:endParaRPr lang="en-US" dirty="0"/>
          </a:p>
        </p:txBody>
      </p:sp>
      <p:sp>
        <p:nvSpPr>
          <p:cNvPr id="5" name="Content Placeholder 4">
            <a:extLst>
              <a:ext uri="{FF2B5EF4-FFF2-40B4-BE49-F238E27FC236}">
                <a16:creationId xmlns:a16="http://schemas.microsoft.com/office/drawing/2014/main" id="{61D20DDE-A733-0627-A87E-5B79672DF422}"/>
              </a:ext>
            </a:extLst>
          </p:cNvPr>
          <p:cNvSpPr>
            <a:spLocks noGrp="1"/>
          </p:cNvSpPr>
          <p:nvPr>
            <p:ph sz="half" idx="10"/>
          </p:nvPr>
        </p:nvSpPr>
        <p:spPr>
          <a:xfrm>
            <a:off x="444649" y="3867150"/>
            <a:ext cx="8452352" cy="965665"/>
          </a:xfrm>
        </p:spPr>
        <p:txBody>
          <a:bodyPr/>
          <a:lstStyle/>
          <a:p>
            <a:r>
              <a:rPr lang="nn-NO" dirty="0"/>
              <a:t>System.out.println(k) prints variable i starting frim k = 0 (statement 1) repeating as long as k &lt;= 12 (statement 2), incrementally increasing value of k by 3 (statement 3).</a:t>
            </a:r>
          </a:p>
        </p:txBody>
      </p:sp>
      <p:sp>
        <p:nvSpPr>
          <p:cNvPr id="6" name="Rectangle 2">
            <a:extLst>
              <a:ext uri="{FF2B5EF4-FFF2-40B4-BE49-F238E27FC236}">
                <a16:creationId xmlns:a16="http://schemas.microsoft.com/office/drawing/2014/main" id="{1319FF60-17E7-9733-60AB-DE6FC4DE089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000" b="0" i="0" u="none" strike="noStrike" cap="none" normalizeH="0" baseline="0">
                <a:ln>
                  <a:noFill/>
                </a:ln>
                <a:solidFill>
                  <a:schemeClr val="tx1"/>
                </a:solidFill>
                <a:effectLst/>
                <a:latin typeface="Arial Unicode MS"/>
              </a:rPr>
              <a:t>while</a:t>
            </a:r>
            <a:r>
              <a:rPr kumimoji="0" lang="en-US" altLang="en-US" sz="600" b="0" i="0" u="none" strike="noStrike" cap="none" normalizeH="0" baseline="0">
                <a:ln>
                  <a:noFill/>
                </a:ln>
                <a:solidFill>
                  <a:schemeClr val="tx1"/>
                </a:solidFill>
                <a:effectLst/>
              </a:rPr>
              <a:t> loop loops through a block of code as long as a specified condition is </a:t>
            </a:r>
            <a:r>
              <a:rPr kumimoji="0" lang="en-US" altLang="en-US" sz="1000" b="0" i="0" u="none" strike="noStrike" cap="none" normalizeH="0" baseline="0">
                <a:ln>
                  <a:noFill/>
                </a:ln>
                <a:solidFill>
                  <a:schemeClr val="tx1"/>
                </a:solidFill>
                <a:effectLst/>
                <a:latin typeface="Arial Unicode MS"/>
              </a:rPr>
              <a:t>true</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F9181708-F1CE-33B7-E7FB-0F71739306DB}"/>
              </a:ext>
            </a:extLst>
          </p:cNvPr>
          <p:cNvCxnSpPr>
            <a:cxnSpLocks/>
          </p:cNvCxnSpPr>
          <p:nvPr/>
        </p:nvCxnSpPr>
        <p:spPr bwMode="auto">
          <a:xfrm flipV="1">
            <a:off x="279527" y="3714750"/>
            <a:ext cx="8617474"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2" name="Straight Connector 11">
            <a:extLst>
              <a:ext uri="{FF2B5EF4-FFF2-40B4-BE49-F238E27FC236}">
                <a16:creationId xmlns:a16="http://schemas.microsoft.com/office/drawing/2014/main" id="{B2DADCF0-D316-2DA6-7AA5-6D353A441322}"/>
              </a:ext>
            </a:extLst>
          </p:cNvPr>
          <p:cNvCxnSpPr>
            <a:cxnSpLocks/>
          </p:cNvCxnSpPr>
          <p:nvPr/>
        </p:nvCxnSpPr>
        <p:spPr bwMode="auto">
          <a:xfrm>
            <a:off x="6781800" y="1057559"/>
            <a:ext cx="0" cy="2657191"/>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13" name="Content Placeholder 12">
            <a:extLst>
              <a:ext uri="{FF2B5EF4-FFF2-40B4-BE49-F238E27FC236}">
                <a16:creationId xmlns:a16="http://schemas.microsoft.com/office/drawing/2014/main" id="{D20D20A2-46F6-2554-92B0-D4BD462E5B8C}"/>
              </a:ext>
            </a:extLst>
          </p:cNvPr>
          <p:cNvSpPr>
            <a:spLocks noGrp="1"/>
          </p:cNvSpPr>
          <p:nvPr>
            <p:ph sz="half" idx="1"/>
          </p:nvPr>
        </p:nvSpPr>
        <p:spPr>
          <a:xfrm>
            <a:off x="444649" y="1019965"/>
            <a:ext cx="6048615" cy="1305162"/>
          </a:xfrm>
        </p:spPr>
        <p:txBody>
          <a:bodyPr/>
          <a:lstStyle/>
          <a:p>
            <a:pPr marL="0" indent="0">
              <a:spcBef>
                <a:spcPts val="0"/>
              </a:spcBef>
              <a:buNone/>
            </a:pPr>
            <a:r>
              <a:rPr lang="en-US" dirty="0"/>
              <a:t>// Print the numbers 5 to 17 with increment 3</a:t>
            </a:r>
          </a:p>
          <a:p>
            <a:pPr marL="0" indent="0">
              <a:spcBef>
                <a:spcPts val="0"/>
              </a:spcBef>
              <a:buNone/>
            </a:pPr>
            <a:r>
              <a:rPr lang="en-US" dirty="0"/>
              <a:t>class Main {</a:t>
            </a:r>
          </a:p>
          <a:p>
            <a:pPr marL="0" indent="0">
              <a:spcBef>
                <a:spcPts val="0"/>
              </a:spcBef>
              <a:buNone/>
            </a:pPr>
            <a:r>
              <a:rPr lang="en-US" dirty="0"/>
              <a:t>   public static void main(String[] </a:t>
            </a:r>
            <a:r>
              <a:rPr lang="en-US" dirty="0" err="1"/>
              <a:t>args</a:t>
            </a:r>
            <a:r>
              <a:rPr lang="en-US" dirty="0"/>
              <a:t>) {</a:t>
            </a:r>
            <a:endParaRPr lang="nn-NO" dirty="0"/>
          </a:p>
          <a:p>
            <a:pPr marL="0" indent="0">
              <a:spcBef>
                <a:spcPts val="0"/>
              </a:spcBef>
              <a:buNone/>
            </a:pPr>
            <a:r>
              <a:rPr lang="nn-NO" dirty="0"/>
              <a:t>       for (int k = 5; k &lt;= 7; k += 3) {</a:t>
            </a:r>
          </a:p>
          <a:p>
            <a:pPr marL="0" indent="0">
              <a:spcBef>
                <a:spcPts val="0"/>
              </a:spcBef>
              <a:buNone/>
            </a:pPr>
            <a:r>
              <a:rPr lang="nn-NO" dirty="0"/>
              <a:t>           System.out.println(k);</a:t>
            </a:r>
          </a:p>
          <a:p>
            <a:pPr marL="0" indent="0">
              <a:spcBef>
                <a:spcPts val="0"/>
              </a:spcBef>
              <a:buNone/>
            </a:pPr>
            <a:r>
              <a:rPr lang="nn-NO" dirty="0"/>
              <a:t>       }</a:t>
            </a:r>
          </a:p>
          <a:p>
            <a:pPr marL="0" indent="0">
              <a:spcBef>
                <a:spcPts val="0"/>
              </a:spcBef>
              <a:buNone/>
            </a:pPr>
            <a:r>
              <a:rPr lang="nn-NO" dirty="0"/>
              <a:t>   }</a:t>
            </a:r>
          </a:p>
          <a:p>
            <a:pPr marL="0" indent="0">
              <a:spcBef>
                <a:spcPts val="0"/>
              </a:spcBef>
              <a:buNone/>
            </a:pPr>
            <a:r>
              <a:rPr lang="nn-NO" dirty="0"/>
              <a:t>}</a:t>
            </a:r>
            <a:endParaRPr lang="en-US" dirty="0"/>
          </a:p>
          <a:p>
            <a:endParaRPr lang="en-US" dirty="0"/>
          </a:p>
        </p:txBody>
      </p:sp>
    </p:spTree>
    <p:extLst>
      <p:ext uri="{BB962C8B-B14F-4D97-AF65-F5344CB8AC3E}">
        <p14:creationId xmlns:p14="http://schemas.microsoft.com/office/powerpoint/2010/main" val="10741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D4A1-D193-FE3B-685E-440411408ED1}"/>
              </a:ext>
            </a:extLst>
          </p:cNvPr>
          <p:cNvSpPr>
            <a:spLocks noGrp="1"/>
          </p:cNvSpPr>
          <p:nvPr>
            <p:ph type="title"/>
          </p:nvPr>
        </p:nvSpPr>
        <p:spPr/>
        <p:txBody>
          <a:bodyPr/>
          <a:lstStyle/>
          <a:p>
            <a:r>
              <a:rPr lang="en-US" dirty="0"/>
              <a:t>Example of a Java “for” Loop (4/4)</a:t>
            </a:r>
          </a:p>
        </p:txBody>
      </p:sp>
      <p:sp>
        <p:nvSpPr>
          <p:cNvPr id="13" name="Content Placeholder 12">
            <a:extLst>
              <a:ext uri="{FF2B5EF4-FFF2-40B4-BE49-F238E27FC236}">
                <a16:creationId xmlns:a16="http://schemas.microsoft.com/office/drawing/2014/main" id="{D20D20A2-46F6-2554-92B0-D4BD462E5B8C}"/>
              </a:ext>
            </a:extLst>
          </p:cNvPr>
          <p:cNvSpPr>
            <a:spLocks noGrp="1"/>
          </p:cNvSpPr>
          <p:nvPr>
            <p:ph sz="half" idx="1"/>
          </p:nvPr>
        </p:nvSpPr>
        <p:spPr>
          <a:xfrm>
            <a:off x="457200" y="843557"/>
            <a:ext cx="6781801" cy="3456385"/>
          </a:xfrm>
        </p:spPr>
        <p:txBody>
          <a:bodyPr/>
          <a:lstStyle/>
          <a:p>
            <a:pPr marL="0" indent="0">
              <a:spcBef>
                <a:spcPts val="0"/>
              </a:spcBef>
              <a:buNone/>
            </a:pPr>
            <a:r>
              <a:rPr lang="en-US" dirty="0"/>
              <a:t>// Calculate the sum of natural numbers from 1 to 1000.</a:t>
            </a:r>
          </a:p>
          <a:p>
            <a:pPr marL="0" indent="0">
              <a:spcBef>
                <a:spcPts val="0"/>
              </a:spcBef>
              <a:buNone/>
            </a:pPr>
            <a:r>
              <a:rPr lang="en-US" dirty="0"/>
              <a:t>class Main {</a:t>
            </a:r>
          </a:p>
          <a:p>
            <a:pPr marL="0" indent="0">
              <a:spcBef>
                <a:spcPts val="0"/>
              </a:spcBef>
              <a:buNone/>
            </a:pPr>
            <a:r>
              <a:rPr lang="en-US" dirty="0"/>
              <a:t>    public static void main(String[] </a:t>
            </a:r>
            <a:r>
              <a:rPr lang="en-US" dirty="0" err="1"/>
              <a:t>args</a:t>
            </a:r>
            <a:r>
              <a:rPr lang="en-US" dirty="0"/>
              <a:t>) {</a:t>
            </a:r>
          </a:p>
          <a:p>
            <a:pPr marL="0" indent="0">
              <a:spcBef>
                <a:spcPts val="0"/>
              </a:spcBef>
              <a:buNone/>
            </a:pPr>
            <a:r>
              <a:rPr lang="en-US" dirty="0"/>
              <a:t>    int sum = 0;</a:t>
            </a:r>
          </a:p>
          <a:p>
            <a:pPr marL="0" indent="0">
              <a:spcBef>
                <a:spcPts val="0"/>
              </a:spcBef>
              <a:buNone/>
            </a:pPr>
            <a:r>
              <a:rPr lang="en-US" dirty="0"/>
              <a:t>    int n = 1000;</a:t>
            </a:r>
          </a:p>
          <a:p>
            <a:pPr marL="0" indent="0">
              <a:spcBef>
                <a:spcPts val="0"/>
              </a:spcBef>
              <a:buNone/>
            </a:pPr>
            <a:r>
              <a:rPr lang="en-US" dirty="0"/>
              <a:t>    // for loop</a:t>
            </a:r>
          </a:p>
          <a:p>
            <a:pPr marL="0" indent="0">
              <a:spcBef>
                <a:spcPts val="0"/>
              </a:spcBef>
              <a:buNone/>
            </a:pPr>
            <a:r>
              <a:rPr lang="en-US" dirty="0"/>
              <a:t>    for (int </a:t>
            </a:r>
            <a:r>
              <a:rPr lang="en-US" dirty="0" err="1"/>
              <a:t>i</a:t>
            </a:r>
            <a:r>
              <a:rPr lang="en-US" dirty="0"/>
              <a:t> = n; </a:t>
            </a:r>
            <a:r>
              <a:rPr lang="en-US" dirty="0" err="1"/>
              <a:t>i</a:t>
            </a:r>
            <a:r>
              <a:rPr lang="en-US" dirty="0"/>
              <a:t> &gt;= 1; --</a:t>
            </a:r>
            <a:r>
              <a:rPr lang="en-US" dirty="0" err="1"/>
              <a:t>i</a:t>
            </a:r>
            <a:r>
              <a:rPr lang="en-US" dirty="0"/>
              <a:t>) {</a:t>
            </a:r>
          </a:p>
          <a:p>
            <a:pPr marL="0" indent="0">
              <a:spcBef>
                <a:spcPts val="0"/>
              </a:spcBef>
              <a:buNone/>
            </a:pPr>
            <a:r>
              <a:rPr lang="en-US" dirty="0"/>
              <a:t>        // body inside for loop</a:t>
            </a:r>
          </a:p>
          <a:p>
            <a:pPr marL="0" indent="0">
              <a:spcBef>
                <a:spcPts val="0"/>
              </a:spcBef>
              <a:buNone/>
            </a:pPr>
            <a:r>
              <a:rPr lang="en-US" dirty="0"/>
              <a:t>        sum += </a:t>
            </a:r>
            <a:r>
              <a:rPr lang="en-US" dirty="0" err="1"/>
              <a:t>i</a:t>
            </a:r>
            <a:r>
              <a:rPr lang="en-US" dirty="0"/>
              <a:t>;     // sum = sum + </a:t>
            </a:r>
            <a:r>
              <a:rPr lang="en-US" dirty="0" err="1"/>
              <a:t>i</a:t>
            </a:r>
            <a:endParaRPr lang="en-US" dirty="0"/>
          </a:p>
          <a:p>
            <a:pPr marL="0" indent="0">
              <a:spcBef>
                <a:spcPts val="0"/>
              </a:spcBef>
              <a:buNone/>
            </a:pPr>
            <a:r>
              <a:rPr lang="en-US" dirty="0"/>
              <a:t>    }  </a:t>
            </a:r>
          </a:p>
          <a:p>
            <a:pPr marL="0" indent="0">
              <a:spcBef>
                <a:spcPts val="0"/>
              </a:spcBef>
              <a:buNone/>
            </a:pPr>
            <a:r>
              <a:rPr lang="en-US" dirty="0"/>
              <a:t>    </a:t>
            </a:r>
            <a:r>
              <a:rPr lang="en-US" dirty="0" err="1"/>
              <a:t>System.out.println</a:t>
            </a:r>
            <a:r>
              <a:rPr lang="en-US" dirty="0"/>
              <a:t>("Sum = " + sum);</a:t>
            </a:r>
          </a:p>
          <a:p>
            <a:pPr marL="0" indent="0">
              <a:spcBef>
                <a:spcPts val="0"/>
              </a:spcBef>
              <a:buNone/>
            </a:pPr>
            <a:r>
              <a:rPr lang="en-US" dirty="0"/>
              <a:t>  }</a:t>
            </a:r>
          </a:p>
          <a:p>
            <a:pPr marL="0" indent="0">
              <a:spcBef>
                <a:spcPts val="0"/>
              </a:spcBef>
              <a:buNone/>
            </a:pPr>
            <a:r>
              <a:rPr lang="en-US" dirty="0"/>
              <a:t>}</a:t>
            </a:r>
          </a:p>
        </p:txBody>
      </p:sp>
      <p:sp>
        <p:nvSpPr>
          <p:cNvPr id="4" name="Content Placeholder 3">
            <a:extLst>
              <a:ext uri="{FF2B5EF4-FFF2-40B4-BE49-F238E27FC236}">
                <a16:creationId xmlns:a16="http://schemas.microsoft.com/office/drawing/2014/main" id="{C74ADFEF-09DE-1DA7-9C1D-BED24F47219F}"/>
              </a:ext>
            </a:extLst>
          </p:cNvPr>
          <p:cNvSpPr>
            <a:spLocks noGrp="1"/>
          </p:cNvSpPr>
          <p:nvPr>
            <p:ph sz="half" idx="2"/>
          </p:nvPr>
        </p:nvSpPr>
        <p:spPr>
          <a:xfrm>
            <a:off x="7086600" y="1114188"/>
            <a:ext cx="1962149" cy="1990962"/>
          </a:xfrm>
        </p:spPr>
        <p:txBody>
          <a:bodyPr/>
          <a:lstStyle/>
          <a:p>
            <a:pPr marL="0" indent="0">
              <a:spcBef>
                <a:spcPts val="0"/>
              </a:spcBef>
              <a:buNone/>
            </a:pPr>
            <a:r>
              <a:rPr lang="nn-NO" dirty="0"/>
              <a:t>OutputL</a:t>
            </a:r>
          </a:p>
          <a:p>
            <a:pPr marL="0" indent="0">
              <a:spcBef>
                <a:spcPts val="0"/>
              </a:spcBef>
              <a:buNone/>
            </a:pPr>
            <a:endParaRPr lang="nn-NO" dirty="0"/>
          </a:p>
          <a:p>
            <a:pPr marL="0" indent="0">
              <a:spcBef>
                <a:spcPts val="0"/>
              </a:spcBef>
              <a:buNone/>
            </a:pPr>
            <a:r>
              <a:rPr lang="en-US" dirty="0"/>
              <a:t>Sum = 500500</a:t>
            </a:r>
          </a:p>
          <a:p>
            <a:pPr marL="0" indent="0">
              <a:spcBef>
                <a:spcPts val="0"/>
              </a:spcBef>
              <a:buNone/>
            </a:pPr>
            <a:endParaRPr lang="en-US" dirty="0"/>
          </a:p>
        </p:txBody>
      </p:sp>
      <p:cxnSp>
        <p:nvCxnSpPr>
          <p:cNvPr id="12" name="Straight Connector 11">
            <a:extLst>
              <a:ext uri="{FF2B5EF4-FFF2-40B4-BE49-F238E27FC236}">
                <a16:creationId xmlns:a16="http://schemas.microsoft.com/office/drawing/2014/main" id="{B2DADCF0-D316-2DA6-7AA5-6D353A441322}"/>
              </a:ext>
            </a:extLst>
          </p:cNvPr>
          <p:cNvCxnSpPr>
            <a:cxnSpLocks/>
          </p:cNvCxnSpPr>
          <p:nvPr/>
        </p:nvCxnSpPr>
        <p:spPr bwMode="auto">
          <a:xfrm>
            <a:off x="7086600" y="971550"/>
            <a:ext cx="0" cy="351301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217915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441000" y="1864159"/>
            <a:ext cx="3575585" cy="646331"/>
          </a:xfrm>
          <a:prstGeom prst="rect">
            <a:avLst/>
          </a:prstGeom>
          <a:noFill/>
        </p:spPr>
        <p:txBody>
          <a:bodyPr wrap="square" rtlCol="0">
            <a:spAutoFit/>
          </a:bodyPr>
          <a:lstStyle/>
          <a:p>
            <a:r>
              <a:rPr lang="en-US" sz="3600" dirty="0">
                <a:solidFill>
                  <a:srgbClr val="333399"/>
                </a:solidFill>
              </a:rPr>
              <a:t>“for-each” loops</a:t>
            </a:r>
          </a:p>
        </p:txBody>
      </p:sp>
    </p:spTree>
    <p:extLst>
      <p:ext uri="{BB962C8B-B14F-4D97-AF65-F5344CB8AC3E}">
        <p14:creationId xmlns:p14="http://schemas.microsoft.com/office/powerpoint/2010/main" val="74445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6599-912B-6BFB-C3BD-A0F2B41E2824}"/>
              </a:ext>
            </a:extLst>
          </p:cNvPr>
          <p:cNvSpPr>
            <a:spLocks noGrp="1"/>
          </p:cNvSpPr>
          <p:nvPr>
            <p:ph type="title"/>
          </p:nvPr>
        </p:nvSpPr>
        <p:spPr>
          <a:xfrm>
            <a:off x="1143005" y="285750"/>
            <a:ext cx="4952994" cy="490538"/>
          </a:xfrm>
        </p:spPr>
        <p:txBody>
          <a:bodyPr/>
          <a:lstStyle/>
          <a:p>
            <a:r>
              <a:rPr lang="en-US" dirty="0"/>
              <a:t>Logic of the “for-each” Loop</a:t>
            </a:r>
          </a:p>
        </p:txBody>
      </p:sp>
      <p:sp>
        <p:nvSpPr>
          <p:cNvPr id="3" name="Content Placeholder 2">
            <a:extLst>
              <a:ext uri="{FF2B5EF4-FFF2-40B4-BE49-F238E27FC236}">
                <a16:creationId xmlns:a16="http://schemas.microsoft.com/office/drawing/2014/main" id="{36E5587F-A271-EB23-56A9-95E26A6467C5}"/>
              </a:ext>
            </a:extLst>
          </p:cNvPr>
          <p:cNvSpPr>
            <a:spLocks noGrp="1"/>
          </p:cNvSpPr>
          <p:nvPr>
            <p:ph sz="half" idx="1"/>
          </p:nvPr>
        </p:nvSpPr>
        <p:spPr>
          <a:xfrm>
            <a:off x="269028" y="944166"/>
            <a:ext cx="4029315" cy="1934338"/>
          </a:xfrm>
          <a:ln w="12700">
            <a:solidFill>
              <a:schemeClr val="tx1"/>
            </a:solidFill>
          </a:ln>
        </p:spPr>
        <p:txBody>
          <a:bodyPr/>
          <a:lstStyle/>
          <a:p>
            <a:pPr marL="0" indent="0">
              <a:buNone/>
            </a:pPr>
            <a:r>
              <a:rPr lang="en-US" dirty="0"/>
              <a:t>// The concept of the “for-each” loop</a:t>
            </a:r>
          </a:p>
          <a:p>
            <a:pPr marL="0" indent="0">
              <a:buNone/>
            </a:pPr>
            <a:r>
              <a:rPr lang="en-US" dirty="0"/>
              <a:t>Type[] var = {a1,a3, …, an};</a:t>
            </a:r>
          </a:p>
          <a:p>
            <a:pPr marL="0" indent="0">
              <a:buNone/>
            </a:pPr>
            <a:r>
              <a:rPr lang="en-US" dirty="0"/>
              <a:t>for (Type </a:t>
            </a:r>
            <a:r>
              <a:rPr lang="en-US" dirty="0" err="1"/>
              <a:t>loopVar</a:t>
            </a:r>
            <a:r>
              <a:rPr lang="en-US" dirty="0"/>
              <a:t> : var) {</a:t>
            </a:r>
          </a:p>
          <a:p>
            <a:pPr marL="0" indent="0">
              <a:buNone/>
            </a:pPr>
            <a:r>
              <a:rPr lang="en-US" dirty="0"/>
              <a:t>    // body of the loop</a:t>
            </a:r>
          </a:p>
          <a:p>
            <a:pPr marL="0" indent="0">
              <a:buNone/>
            </a:pPr>
            <a:r>
              <a:rPr lang="en-US" dirty="0"/>
              <a:t>}</a:t>
            </a:r>
          </a:p>
          <a:p>
            <a:pPr marL="0" indent="0">
              <a:buNone/>
            </a:pPr>
            <a:endParaRPr lang="en-US" dirty="0"/>
          </a:p>
        </p:txBody>
      </p:sp>
      <p:sp>
        <p:nvSpPr>
          <p:cNvPr id="34" name="Content Placeholder 33">
            <a:extLst>
              <a:ext uri="{FF2B5EF4-FFF2-40B4-BE49-F238E27FC236}">
                <a16:creationId xmlns:a16="http://schemas.microsoft.com/office/drawing/2014/main" id="{7F4F8269-D3F2-E83D-971F-D532FD398C6E}"/>
              </a:ext>
            </a:extLst>
          </p:cNvPr>
          <p:cNvSpPr>
            <a:spLocks noGrp="1"/>
          </p:cNvSpPr>
          <p:nvPr>
            <p:ph sz="half" idx="2"/>
          </p:nvPr>
        </p:nvSpPr>
        <p:spPr>
          <a:xfrm>
            <a:off x="269029" y="3039919"/>
            <a:ext cx="4226772" cy="1447800"/>
          </a:xfrm>
        </p:spPr>
        <p:txBody>
          <a:bodyPr/>
          <a:lstStyle/>
          <a:p>
            <a:r>
              <a:rPr lang="en-US" dirty="0"/>
              <a:t>The body of the loop is executed as many time as the number of elements in array var with the value of </a:t>
            </a:r>
            <a:r>
              <a:rPr lang="en-US" dirty="0" err="1"/>
              <a:t>loopVar</a:t>
            </a:r>
            <a:r>
              <a:rPr lang="en-US" dirty="0"/>
              <a:t> equals the value of the sequentially respective elements in var[].</a:t>
            </a:r>
          </a:p>
        </p:txBody>
      </p:sp>
      <p:grpSp>
        <p:nvGrpSpPr>
          <p:cNvPr id="21" name="Group 20">
            <a:extLst>
              <a:ext uri="{FF2B5EF4-FFF2-40B4-BE49-F238E27FC236}">
                <a16:creationId xmlns:a16="http://schemas.microsoft.com/office/drawing/2014/main" id="{870D53CA-89FB-3574-705B-6685E54F84E0}"/>
              </a:ext>
            </a:extLst>
          </p:cNvPr>
          <p:cNvGrpSpPr/>
          <p:nvPr/>
        </p:nvGrpSpPr>
        <p:grpSpPr>
          <a:xfrm>
            <a:off x="4603143" y="133350"/>
            <a:ext cx="4405569" cy="4169833"/>
            <a:chOff x="4069743" y="504713"/>
            <a:chExt cx="4405569" cy="4169833"/>
          </a:xfrm>
        </p:grpSpPr>
        <p:sp>
          <p:nvSpPr>
            <p:cNvPr id="4" name="Diamond 3">
              <a:extLst>
                <a:ext uri="{FF2B5EF4-FFF2-40B4-BE49-F238E27FC236}">
                  <a16:creationId xmlns:a16="http://schemas.microsoft.com/office/drawing/2014/main" id="{D1178EF0-EC0F-3E8A-B1C3-378BE41D1C6B}"/>
                </a:ext>
              </a:extLst>
            </p:cNvPr>
            <p:cNvSpPr/>
            <p:nvPr/>
          </p:nvSpPr>
          <p:spPr bwMode="auto">
            <a:xfrm>
              <a:off x="4953000" y="1997335"/>
              <a:ext cx="2938761" cy="871538"/>
            </a:xfrm>
            <a:prstGeom prst="diamond">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t>i</a:t>
              </a:r>
              <a:r>
                <a:rPr kumimoji="0" lang="en-US" sz="2000" b="0" i="0" u="none" strike="noStrike" cap="none" normalizeH="0" baseline="0" dirty="0">
                  <a:ln>
                    <a:noFill/>
                  </a:ln>
                  <a:solidFill>
                    <a:schemeClr val="tx1"/>
                  </a:solidFill>
                  <a:effectLst/>
                  <a:latin typeface="Tahoma" pitchFamily="34" charset="0"/>
                </a:rPr>
                <a:t>ndex &lt; </a:t>
              </a:r>
              <a:r>
                <a:rPr kumimoji="0" lang="en-US" sz="2000" b="0" i="0" u="none" strike="noStrike" cap="none" normalizeH="0" baseline="0" dirty="0" err="1">
                  <a:ln>
                    <a:noFill/>
                  </a:ln>
                  <a:solidFill>
                    <a:schemeClr val="tx1"/>
                  </a:solidFill>
                  <a:effectLst/>
                  <a:latin typeface="Tahoma" pitchFamily="34" charset="0"/>
                </a:rPr>
                <a:t>var.length</a:t>
              </a:r>
              <a:r>
                <a:rPr kumimoji="0" lang="en-US" sz="2000" b="0" i="0" u="none" strike="noStrike" cap="none" normalizeH="0" baseline="0" dirty="0">
                  <a:ln>
                    <a:noFill/>
                  </a:ln>
                  <a:solidFill>
                    <a:schemeClr val="tx1"/>
                  </a:solidFill>
                  <a:effectLst/>
                  <a:latin typeface="Tahoma" pitchFamily="34" charset="0"/>
                </a:rPr>
                <a:t>()</a:t>
              </a:r>
            </a:p>
          </p:txBody>
        </p:sp>
        <p:sp>
          <p:nvSpPr>
            <p:cNvPr id="5" name="Rectangle 4">
              <a:extLst>
                <a:ext uri="{FF2B5EF4-FFF2-40B4-BE49-F238E27FC236}">
                  <a16:creationId xmlns:a16="http://schemas.microsoft.com/office/drawing/2014/main" id="{D839D5A7-DFED-BDF7-4BC5-A8EF3C9578BA}"/>
                </a:ext>
              </a:extLst>
            </p:cNvPr>
            <p:cNvSpPr/>
            <p:nvPr/>
          </p:nvSpPr>
          <p:spPr bwMode="auto">
            <a:xfrm>
              <a:off x="5148561" y="3254634"/>
              <a:ext cx="2559846" cy="782301"/>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Tahoma" pitchFamily="34" charset="0"/>
                </a:rPr>
                <a:t>loopVar</a:t>
              </a:r>
              <a:r>
                <a:rPr kumimoji="0" lang="en-US" sz="2000" b="0" i="0" u="none" strike="noStrike" cap="none" normalizeH="0" baseline="0" dirty="0">
                  <a:ln>
                    <a:noFill/>
                  </a:ln>
                  <a:solidFill>
                    <a:schemeClr val="tx1"/>
                  </a:solidFill>
                  <a:effectLst/>
                  <a:latin typeface="Tahoma" pitchFamily="34" charset="0"/>
                </a:rPr>
                <a:t> = var[index];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Body of the loop</a:t>
              </a:r>
            </a:p>
          </p:txBody>
        </p:sp>
        <p:cxnSp>
          <p:nvCxnSpPr>
            <p:cNvPr id="7" name="Straight Arrow Connector 6">
              <a:extLst>
                <a:ext uri="{FF2B5EF4-FFF2-40B4-BE49-F238E27FC236}">
                  <a16:creationId xmlns:a16="http://schemas.microsoft.com/office/drawing/2014/main" id="{80F2AE8C-BCF7-DDF9-1075-DE255CB9B735}"/>
                </a:ext>
              </a:extLst>
            </p:cNvPr>
            <p:cNvCxnSpPr>
              <a:cxnSpLocks/>
            </p:cNvCxnSpPr>
            <p:nvPr/>
          </p:nvCxnSpPr>
          <p:spPr bwMode="auto">
            <a:xfrm>
              <a:off x="6400800" y="2868873"/>
              <a:ext cx="0" cy="38576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8" name="Straight Arrow Connector 7">
              <a:extLst>
                <a:ext uri="{FF2B5EF4-FFF2-40B4-BE49-F238E27FC236}">
                  <a16:creationId xmlns:a16="http://schemas.microsoft.com/office/drawing/2014/main" id="{2BD855F7-7C31-8396-A283-3C8615E6F5D0}"/>
                </a:ext>
              </a:extLst>
            </p:cNvPr>
            <p:cNvCxnSpPr>
              <a:cxnSpLocks/>
            </p:cNvCxnSpPr>
            <p:nvPr/>
          </p:nvCxnSpPr>
          <p:spPr bwMode="auto">
            <a:xfrm>
              <a:off x="8196561" y="2430721"/>
              <a:ext cx="0" cy="179546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sp>
          <p:nvSpPr>
            <p:cNvPr id="9" name="Rectangle 8">
              <a:extLst>
                <a:ext uri="{FF2B5EF4-FFF2-40B4-BE49-F238E27FC236}">
                  <a16:creationId xmlns:a16="http://schemas.microsoft.com/office/drawing/2014/main" id="{8B7834C1-AE0D-9D4A-F4A7-F47F56363C2B}"/>
                </a:ext>
              </a:extLst>
            </p:cNvPr>
            <p:cNvSpPr/>
            <p:nvPr/>
          </p:nvSpPr>
          <p:spPr bwMode="auto">
            <a:xfrm>
              <a:off x="4736824" y="4184008"/>
              <a:ext cx="3738488" cy="490538"/>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Next part of the program</a:t>
              </a:r>
            </a:p>
          </p:txBody>
        </p:sp>
        <p:cxnSp>
          <p:nvCxnSpPr>
            <p:cNvPr id="12" name="Straight Arrow Connector 11">
              <a:extLst>
                <a:ext uri="{FF2B5EF4-FFF2-40B4-BE49-F238E27FC236}">
                  <a16:creationId xmlns:a16="http://schemas.microsoft.com/office/drawing/2014/main" id="{31096B28-F4A4-8DC7-E253-3E184D601FAE}"/>
                </a:ext>
              </a:extLst>
            </p:cNvPr>
            <p:cNvCxnSpPr>
              <a:cxnSpLocks/>
            </p:cNvCxnSpPr>
            <p:nvPr/>
          </p:nvCxnSpPr>
          <p:spPr bwMode="auto">
            <a:xfrm>
              <a:off x="6416725" y="1640713"/>
              <a:ext cx="0" cy="35662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16" name="Straight Connector 15">
              <a:extLst>
                <a:ext uri="{FF2B5EF4-FFF2-40B4-BE49-F238E27FC236}">
                  <a16:creationId xmlns:a16="http://schemas.microsoft.com/office/drawing/2014/main" id="{9C292C85-3A52-84B6-2EEB-18F3DD79F174}"/>
                </a:ext>
              </a:extLst>
            </p:cNvPr>
            <p:cNvCxnSpPr>
              <a:cxnSpLocks/>
              <a:stCxn id="4" idx="3"/>
            </p:cNvCxnSpPr>
            <p:nvPr/>
          </p:nvCxnSpPr>
          <p:spPr bwMode="auto">
            <a:xfrm flipV="1">
              <a:off x="7891761" y="2428338"/>
              <a:ext cx="304800" cy="476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
          <p:nvSpPr>
            <p:cNvPr id="19" name="TextBox 18">
              <a:extLst>
                <a:ext uri="{FF2B5EF4-FFF2-40B4-BE49-F238E27FC236}">
                  <a16:creationId xmlns:a16="http://schemas.microsoft.com/office/drawing/2014/main" id="{51812EF5-5155-46F3-5086-09794E8CC119}"/>
                </a:ext>
              </a:extLst>
            </p:cNvPr>
            <p:cNvSpPr txBox="1"/>
            <p:nvPr/>
          </p:nvSpPr>
          <p:spPr>
            <a:xfrm>
              <a:off x="7345200" y="2748675"/>
              <a:ext cx="784417" cy="400110"/>
            </a:xfrm>
            <a:prstGeom prst="rect">
              <a:avLst/>
            </a:prstGeom>
            <a:noFill/>
          </p:spPr>
          <p:txBody>
            <a:bodyPr wrap="square" rtlCol="0">
              <a:spAutoFit/>
            </a:bodyPr>
            <a:lstStyle/>
            <a:p>
              <a:r>
                <a:rPr lang="en-US" sz="2000" dirty="0"/>
                <a:t>False</a:t>
              </a:r>
            </a:p>
          </p:txBody>
        </p:sp>
        <p:sp>
          <p:nvSpPr>
            <p:cNvPr id="20" name="TextBox 19">
              <a:extLst>
                <a:ext uri="{FF2B5EF4-FFF2-40B4-BE49-F238E27FC236}">
                  <a16:creationId xmlns:a16="http://schemas.microsoft.com/office/drawing/2014/main" id="{669F95C5-89E2-BEEC-BFB5-EA9F4FFD39C2}"/>
                </a:ext>
              </a:extLst>
            </p:cNvPr>
            <p:cNvSpPr txBox="1"/>
            <p:nvPr/>
          </p:nvSpPr>
          <p:spPr>
            <a:xfrm>
              <a:off x="5638800" y="2817081"/>
              <a:ext cx="784417" cy="400110"/>
            </a:xfrm>
            <a:prstGeom prst="rect">
              <a:avLst/>
            </a:prstGeom>
            <a:noFill/>
          </p:spPr>
          <p:txBody>
            <a:bodyPr wrap="square" rtlCol="0">
              <a:spAutoFit/>
            </a:bodyPr>
            <a:lstStyle/>
            <a:p>
              <a:r>
                <a:rPr lang="en-US" sz="2000" dirty="0"/>
                <a:t>True</a:t>
              </a:r>
            </a:p>
          </p:txBody>
        </p:sp>
        <p:sp>
          <p:nvSpPr>
            <p:cNvPr id="24" name="Rectangle 23">
              <a:extLst>
                <a:ext uri="{FF2B5EF4-FFF2-40B4-BE49-F238E27FC236}">
                  <a16:creationId xmlns:a16="http://schemas.microsoft.com/office/drawing/2014/main" id="{5A0C26E7-C8AD-F8E9-4411-34EC6721E377}"/>
                </a:ext>
              </a:extLst>
            </p:cNvPr>
            <p:cNvSpPr/>
            <p:nvPr/>
          </p:nvSpPr>
          <p:spPr bwMode="auto">
            <a:xfrm>
              <a:off x="5562600" y="875190"/>
              <a:ext cx="1720932" cy="766468"/>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array var</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t>int index = 0;</a:t>
              </a:r>
              <a:endParaRPr kumimoji="0" lang="en-US" sz="2000" b="0" i="0" u="none" strike="noStrike" cap="none" normalizeH="0" baseline="0" dirty="0">
                <a:ln>
                  <a:noFill/>
                </a:ln>
                <a:solidFill>
                  <a:schemeClr val="tx1"/>
                </a:solidFill>
                <a:effectLst/>
                <a:latin typeface="Tahoma" pitchFamily="34" charset="0"/>
              </a:endParaRPr>
            </a:p>
          </p:txBody>
        </p:sp>
        <p:cxnSp>
          <p:nvCxnSpPr>
            <p:cNvPr id="26" name="Straight Arrow Connector 25">
              <a:extLst>
                <a:ext uri="{FF2B5EF4-FFF2-40B4-BE49-F238E27FC236}">
                  <a16:creationId xmlns:a16="http://schemas.microsoft.com/office/drawing/2014/main" id="{C618BE53-F4D9-CCD8-6B5F-B1588E4E3888}"/>
                </a:ext>
              </a:extLst>
            </p:cNvPr>
            <p:cNvCxnSpPr>
              <a:cxnSpLocks/>
            </p:cNvCxnSpPr>
            <p:nvPr/>
          </p:nvCxnSpPr>
          <p:spPr bwMode="auto">
            <a:xfrm>
              <a:off x="6416725" y="504713"/>
              <a:ext cx="0" cy="35662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27" name="Straight Arrow Connector 26">
              <a:extLst>
                <a:ext uri="{FF2B5EF4-FFF2-40B4-BE49-F238E27FC236}">
                  <a16:creationId xmlns:a16="http://schemas.microsoft.com/office/drawing/2014/main" id="{805AA532-980E-A6C2-E7EF-67FFC935BF3A}"/>
                </a:ext>
              </a:extLst>
            </p:cNvPr>
            <p:cNvCxnSpPr>
              <a:cxnSpLocks/>
              <a:endCxn id="4" idx="1"/>
            </p:cNvCxnSpPr>
            <p:nvPr/>
          </p:nvCxnSpPr>
          <p:spPr bwMode="auto">
            <a:xfrm>
              <a:off x="4657949" y="2428338"/>
              <a:ext cx="295051" cy="4766"/>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29" name="Straight Connector 28">
              <a:extLst>
                <a:ext uri="{FF2B5EF4-FFF2-40B4-BE49-F238E27FC236}">
                  <a16:creationId xmlns:a16="http://schemas.microsoft.com/office/drawing/2014/main" id="{98C451EB-0D6D-B5B2-4E56-2EDE895A7967}"/>
                </a:ext>
              </a:extLst>
            </p:cNvPr>
            <p:cNvCxnSpPr/>
            <p:nvPr/>
          </p:nvCxnSpPr>
          <p:spPr bwMode="auto">
            <a:xfrm>
              <a:off x="4657949" y="3478473"/>
              <a:ext cx="488154" cy="0"/>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cxnSp>
          <p:nvCxnSpPr>
            <p:cNvPr id="30" name="Straight Connector 29">
              <a:extLst>
                <a:ext uri="{FF2B5EF4-FFF2-40B4-BE49-F238E27FC236}">
                  <a16:creationId xmlns:a16="http://schemas.microsoft.com/office/drawing/2014/main" id="{339EDD82-4036-1A64-8164-12E82CA22D2A}"/>
                </a:ext>
              </a:extLst>
            </p:cNvPr>
            <p:cNvCxnSpPr>
              <a:cxnSpLocks/>
              <a:endCxn id="10" idx="2"/>
            </p:cNvCxnSpPr>
            <p:nvPr/>
          </p:nvCxnSpPr>
          <p:spPr bwMode="auto">
            <a:xfrm flipV="1">
              <a:off x="4657949" y="3164207"/>
              <a:ext cx="5823" cy="31426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
          <p:nvSpPr>
            <p:cNvPr id="10" name="Rectangle 9">
              <a:extLst>
                <a:ext uri="{FF2B5EF4-FFF2-40B4-BE49-F238E27FC236}">
                  <a16:creationId xmlns:a16="http://schemas.microsoft.com/office/drawing/2014/main" id="{F624B527-2E26-B2E8-5828-10F64087F83C}"/>
                </a:ext>
              </a:extLst>
            </p:cNvPr>
            <p:cNvSpPr/>
            <p:nvPr/>
          </p:nvSpPr>
          <p:spPr bwMode="auto">
            <a:xfrm>
              <a:off x="4069743" y="2691577"/>
              <a:ext cx="1188058" cy="472630"/>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index++;</a:t>
              </a:r>
            </a:p>
          </p:txBody>
        </p:sp>
        <p:cxnSp>
          <p:nvCxnSpPr>
            <p:cNvPr id="15" name="Straight Connector 14">
              <a:extLst>
                <a:ext uri="{FF2B5EF4-FFF2-40B4-BE49-F238E27FC236}">
                  <a16:creationId xmlns:a16="http://schemas.microsoft.com/office/drawing/2014/main" id="{6856CD35-7BB6-1B8E-8078-66CAC87D5270}"/>
                </a:ext>
              </a:extLst>
            </p:cNvPr>
            <p:cNvCxnSpPr>
              <a:cxnSpLocks/>
            </p:cNvCxnSpPr>
            <p:nvPr/>
          </p:nvCxnSpPr>
          <p:spPr bwMode="auto">
            <a:xfrm flipV="1">
              <a:off x="4648200" y="2428338"/>
              <a:ext cx="0" cy="263239"/>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229860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1953-F329-5307-8657-246749BA4857}"/>
              </a:ext>
            </a:extLst>
          </p:cNvPr>
          <p:cNvSpPr>
            <a:spLocks noGrp="1"/>
          </p:cNvSpPr>
          <p:nvPr>
            <p:ph type="title"/>
          </p:nvPr>
        </p:nvSpPr>
        <p:spPr/>
        <p:txBody>
          <a:bodyPr/>
          <a:lstStyle/>
          <a:p>
            <a:r>
              <a:rPr lang="en-US" dirty="0"/>
              <a:t>Example of Java “for-each” Loop (1/2)</a:t>
            </a:r>
          </a:p>
        </p:txBody>
      </p:sp>
      <p:sp>
        <p:nvSpPr>
          <p:cNvPr id="3" name="Content Placeholder 2">
            <a:extLst>
              <a:ext uri="{FF2B5EF4-FFF2-40B4-BE49-F238E27FC236}">
                <a16:creationId xmlns:a16="http://schemas.microsoft.com/office/drawing/2014/main" id="{00D7AA73-65E3-04AC-5E40-0B37149AEBE9}"/>
              </a:ext>
            </a:extLst>
          </p:cNvPr>
          <p:cNvSpPr>
            <a:spLocks noGrp="1"/>
          </p:cNvSpPr>
          <p:nvPr>
            <p:ph sz="half" idx="1"/>
          </p:nvPr>
        </p:nvSpPr>
        <p:spPr>
          <a:xfrm>
            <a:off x="400050" y="971550"/>
            <a:ext cx="5743815" cy="3456385"/>
          </a:xfrm>
        </p:spPr>
        <p:txBody>
          <a:bodyPr/>
          <a:lstStyle/>
          <a:p>
            <a:pPr marL="0" indent="0">
              <a:spcBef>
                <a:spcPts val="0"/>
              </a:spcBef>
              <a:buNone/>
            </a:pPr>
            <a:r>
              <a:rPr lang="en-US" dirty="0"/>
              <a:t>// print array elements </a:t>
            </a:r>
          </a:p>
          <a:p>
            <a:pPr marL="0" indent="0">
              <a:spcBef>
                <a:spcPts val="0"/>
              </a:spcBef>
              <a:buNone/>
            </a:pPr>
            <a:r>
              <a:rPr lang="en-US" dirty="0"/>
              <a:t>class Main {</a:t>
            </a:r>
          </a:p>
          <a:p>
            <a:pPr marL="0" indent="0">
              <a:spcBef>
                <a:spcPts val="0"/>
              </a:spcBef>
              <a:buNone/>
            </a:pPr>
            <a:r>
              <a:rPr lang="en-US" dirty="0"/>
              <a:t>   public static void main(String[] </a:t>
            </a:r>
            <a:r>
              <a:rPr lang="en-US" dirty="0" err="1"/>
              <a:t>args</a:t>
            </a:r>
            <a:r>
              <a:rPr lang="en-US" dirty="0"/>
              <a:t>) { </a:t>
            </a:r>
          </a:p>
          <a:p>
            <a:pPr marL="0" indent="0">
              <a:spcBef>
                <a:spcPts val="0"/>
              </a:spcBef>
              <a:buNone/>
            </a:pPr>
            <a:r>
              <a:rPr lang="en-US" dirty="0"/>
              <a:t>       // create an array</a:t>
            </a:r>
          </a:p>
          <a:p>
            <a:pPr marL="0" indent="0">
              <a:spcBef>
                <a:spcPts val="0"/>
              </a:spcBef>
              <a:buNone/>
            </a:pPr>
            <a:r>
              <a:rPr lang="en-US" dirty="0"/>
              <a:t>       int[] numbers = {3, 7, 5, -5};</a:t>
            </a:r>
          </a:p>
          <a:p>
            <a:pPr marL="0" indent="0">
              <a:spcBef>
                <a:spcPts val="0"/>
              </a:spcBef>
              <a:buNone/>
            </a:pPr>
            <a:r>
              <a:rPr lang="en-US" dirty="0"/>
              <a:t>    </a:t>
            </a:r>
          </a:p>
          <a:p>
            <a:pPr marL="0" indent="0">
              <a:spcBef>
                <a:spcPts val="0"/>
              </a:spcBef>
              <a:buNone/>
            </a:pPr>
            <a:r>
              <a:rPr lang="en-US" dirty="0"/>
              <a:t>       // iterating through the array numbers</a:t>
            </a:r>
          </a:p>
          <a:p>
            <a:pPr marL="0" indent="0">
              <a:spcBef>
                <a:spcPts val="0"/>
              </a:spcBef>
              <a:buNone/>
            </a:pPr>
            <a:r>
              <a:rPr lang="en-US" dirty="0"/>
              <a:t>       for (int number : numbers) {</a:t>
            </a:r>
          </a:p>
          <a:p>
            <a:pPr marL="0" indent="0">
              <a:spcBef>
                <a:spcPts val="0"/>
              </a:spcBef>
              <a:buNone/>
            </a:pPr>
            <a:r>
              <a:rPr lang="en-US" dirty="0"/>
              <a:t>           </a:t>
            </a:r>
            <a:r>
              <a:rPr lang="en-US" dirty="0" err="1"/>
              <a:t>System.out.println</a:t>
            </a:r>
            <a:r>
              <a:rPr lang="en-US" dirty="0"/>
              <a:t>(number);</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a:t>
            </a:r>
          </a:p>
        </p:txBody>
      </p:sp>
      <p:sp>
        <p:nvSpPr>
          <p:cNvPr id="4" name="Content Placeholder 3">
            <a:extLst>
              <a:ext uri="{FF2B5EF4-FFF2-40B4-BE49-F238E27FC236}">
                <a16:creationId xmlns:a16="http://schemas.microsoft.com/office/drawing/2014/main" id="{3C0AC417-FF54-5106-DA18-C19EEF70B7B0}"/>
              </a:ext>
            </a:extLst>
          </p:cNvPr>
          <p:cNvSpPr>
            <a:spLocks noGrp="1"/>
          </p:cNvSpPr>
          <p:nvPr>
            <p:ph sz="half" idx="2"/>
          </p:nvPr>
        </p:nvSpPr>
        <p:spPr>
          <a:xfrm>
            <a:off x="7391400" y="1114189"/>
            <a:ext cx="1352549" cy="1686161"/>
          </a:xfrm>
        </p:spPr>
        <p:txBody>
          <a:bodyPr/>
          <a:lstStyle/>
          <a:p>
            <a:pPr marL="0" indent="0">
              <a:buNone/>
            </a:pPr>
            <a:r>
              <a:rPr lang="en-US" dirty="0"/>
              <a:t>Output: </a:t>
            </a:r>
          </a:p>
          <a:p>
            <a:pPr marL="0" indent="0">
              <a:buNone/>
            </a:pPr>
            <a:r>
              <a:rPr lang="en-US" dirty="0"/>
              <a:t>3</a:t>
            </a:r>
          </a:p>
          <a:p>
            <a:pPr marL="0" indent="0">
              <a:buNone/>
            </a:pPr>
            <a:r>
              <a:rPr lang="en-US" dirty="0"/>
              <a:t>7</a:t>
            </a:r>
          </a:p>
          <a:p>
            <a:pPr marL="0" indent="0">
              <a:buNone/>
            </a:pPr>
            <a:r>
              <a:rPr lang="en-US" dirty="0"/>
              <a:t>5</a:t>
            </a:r>
          </a:p>
          <a:p>
            <a:pPr marL="0" indent="0">
              <a:buNone/>
            </a:pPr>
            <a:r>
              <a:rPr lang="en-US" dirty="0"/>
              <a:t>-5</a:t>
            </a:r>
          </a:p>
        </p:txBody>
      </p:sp>
      <p:cxnSp>
        <p:nvCxnSpPr>
          <p:cNvPr id="5" name="Straight Connector 4">
            <a:extLst>
              <a:ext uri="{FF2B5EF4-FFF2-40B4-BE49-F238E27FC236}">
                <a16:creationId xmlns:a16="http://schemas.microsoft.com/office/drawing/2014/main" id="{405B932F-CEFF-C53F-6EC1-D0DA12E77005}"/>
              </a:ext>
            </a:extLst>
          </p:cNvPr>
          <p:cNvCxnSpPr>
            <a:cxnSpLocks/>
          </p:cNvCxnSpPr>
          <p:nvPr/>
        </p:nvCxnSpPr>
        <p:spPr bwMode="auto">
          <a:xfrm>
            <a:off x="6477000" y="971550"/>
            <a:ext cx="0" cy="351301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6" name="Rectangle 1">
            <a:extLst>
              <a:ext uri="{FF2B5EF4-FFF2-40B4-BE49-F238E27FC236}">
                <a16:creationId xmlns:a16="http://schemas.microsoft.com/office/drawing/2014/main" id="{F8112A1D-2F14-B4ED-76ED-1150F6D4AF6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3 7 5 -5</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4EC5B6B7-2D9A-C5F3-DAA3-DA639CE5F2DC}"/>
              </a:ext>
            </a:extLst>
          </p:cNvPr>
          <p:cNvSpPr txBox="1"/>
          <p:nvPr/>
        </p:nvSpPr>
        <p:spPr>
          <a:xfrm>
            <a:off x="6705600" y="3106796"/>
            <a:ext cx="2286000" cy="1477328"/>
          </a:xfrm>
          <a:prstGeom prst="rect">
            <a:avLst/>
          </a:prstGeom>
          <a:noFill/>
        </p:spPr>
        <p:txBody>
          <a:bodyPr wrap="square">
            <a:spAutoFit/>
          </a:bodyPr>
          <a:lstStyle/>
          <a:p>
            <a:r>
              <a:rPr lang="en-US" dirty="0"/>
              <a:t>In the first iteration of the loop, number will be 3, number will be 7 in second iteration and so on.</a:t>
            </a:r>
          </a:p>
        </p:txBody>
      </p:sp>
    </p:spTree>
    <p:extLst>
      <p:ext uri="{BB962C8B-B14F-4D97-AF65-F5344CB8AC3E}">
        <p14:creationId xmlns:p14="http://schemas.microsoft.com/office/powerpoint/2010/main" val="284484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1953-F329-5307-8657-246749BA4857}"/>
              </a:ext>
            </a:extLst>
          </p:cNvPr>
          <p:cNvSpPr>
            <a:spLocks noGrp="1"/>
          </p:cNvSpPr>
          <p:nvPr>
            <p:ph type="title"/>
          </p:nvPr>
        </p:nvSpPr>
        <p:spPr/>
        <p:txBody>
          <a:bodyPr/>
          <a:lstStyle/>
          <a:p>
            <a:r>
              <a:rPr lang="en-US" dirty="0"/>
              <a:t>Example of Java “for-each” Loop (2/2)</a:t>
            </a:r>
          </a:p>
        </p:txBody>
      </p:sp>
      <p:sp>
        <p:nvSpPr>
          <p:cNvPr id="3" name="Content Placeholder 2">
            <a:extLst>
              <a:ext uri="{FF2B5EF4-FFF2-40B4-BE49-F238E27FC236}">
                <a16:creationId xmlns:a16="http://schemas.microsoft.com/office/drawing/2014/main" id="{00D7AA73-65E3-04AC-5E40-0B37149AEBE9}"/>
              </a:ext>
            </a:extLst>
          </p:cNvPr>
          <p:cNvSpPr>
            <a:spLocks noGrp="1"/>
          </p:cNvSpPr>
          <p:nvPr>
            <p:ph sz="half" idx="1"/>
          </p:nvPr>
        </p:nvSpPr>
        <p:spPr>
          <a:xfrm>
            <a:off x="400050" y="971550"/>
            <a:ext cx="5743815" cy="3456385"/>
          </a:xfrm>
        </p:spPr>
        <p:txBody>
          <a:bodyPr/>
          <a:lstStyle/>
          <a:p>
            <a:pPr marL="0" indent="0">
              <a:spcBef>
                <a:spcPts val="0"/>
              </a:spcBef>
              <a:buNone/>
            </a:pPr>
            <a:r>
              <a:rPr lang="en-US" dirty="0"/>
              <a:t>// print array elements </a:t>
            </a:r>
          </a:p>
          <a:p>
            <a:pPr marL="0" indent="0">
              <a:spcBef>
                <a:spcPts val="0"/>
              </a:spcBef>
              <a:buNone/>
            </a:pPr>
            <a:r>
              <a:rPr lang="en-US" dirty="0"/>
              <a:t>class Main {</a:t>
            </a:r>
          </a:p>
          <a:p>
            <a:pPr marL="0" indent="0">
              <a:spcBef>
                <a:spcPts val="0"/>
              </a:spcBef>
              <a:buNone/>
            </a:pPr>
            <a:r>
              <a:rPr lang="en-US" dirty="0"/>
              <a:t>   public static void main(String[] </a:t>
            </a:r>
            <a:r>
              <a:rPr lang="en-US" dirty="0" err="1"/>
              <a:t>args</a:t>
            </a:r>
            <a:r>
              <a:rPr lang="en-US" dirty="0"/>
              <a:t>) { </a:t>
            </a:r>
          </a:p>
          <a:p>
            <a:pPr marL="0" indent="0">
              <a:spcBef>
                <a:spcPts val="0"/>
              </a:spcBef>
              <a:buNone/>
            </a:pPr>
            <a:r>
              <a:rPr lang="en-US" dirty="0"/>
              <a:t>       // create an array</a:t>
            </a:r>
          </a:p>
          <a:p>
            <a:pPr marL="0" indent="0">
              <a:spcBef>
                <a:spcPts val="0"/>
              </a:spcBef>
              <a:buNone/>
            </a:pPr>
            <a:r>
              <a:rPr lang="en-US" dirty="0"/>
              <a:t>       String[] names = {“John”, “Alex”, “Bob”};</a:t>
            </a:r>
          </a:p>
          <a:p>
            <a:pPr marL="0" indent="0">
              <a:spcBef>
                <a:spcPts val="0"/>
              </a:spcBef>
              <a:buNone/>
            </a:pPr>
            <a:r>
              <a:rPr lang="en-US" dirty="0"/>
              <a:t>    </a:t>
            </a:r>
          </a:p>
          <a:p>
            <a:pPr marL="0" indent="0">
              <a:spcBef>
                <a:spcPts val="0"/>
              </a:spcBef>
              <a:buNone/>
            </a:pPr>
            <a:r>
              <a:rPr lang="en-US" dirty="0"/>
              <a:t>       // iterating through the array numbers</a:t>
            </a:r>
          </a:p>
          <a:p>
            <a:pPr marL="0" indent="0">
              <a:spcBef>
                <a:spcPts val="0"/>
              </a:spcBef>
              <a:buNone/>
            </a:pPr>
            <a:r>
              <a:rPr lang="en-US" dirty="0"/>
              <a:t>       for String name : names) {</a:t>
            </a:r>
          </a:p>
          <a:p>
            <a:pPr marL="0" indent="0">
              <a:spcBef>
                <a:spcPts val="0"/>
              </a:spcBef>
              <a:buNone/>
            </a:pPr>
            <a:r>
              <a:rPr lang="en-US" dirty="0"/>
              <a:t>           </a:t>
            </a:r>
            <a:r>
              <a:rPr lang="en-US" dirty="0" err="1"/>
              <a:t>System.out.println</a:t>
            </a:r>
            <a:r>
              <a:rPr lang="en-US" dirty="0"/>
              <a:t>(“Hi “ + name);</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a:t>
            </a:r>
          </a:p>
        </p:txBody>
      </p:sp>
      <p:sp>
        <p:nvSpPr>
          <p:cNvPr id="4" name="Content Placeholder 3">
            <a:extLst>
              <a:ext uri="{FF2B5EF4-FFF2-40B4-BE49-F238E27FC236}">
                <a16:creationId xmlns:a16="http://schemas.microsoft.com/office/drawing/2014/main" id="{3C0AC417-FF54-5106-DA18-C19EEF70B7B0}"/>
              </a:ext>
            </a:extLst>
          </p:cNvPr>
          <p:cNvSpPr>
            <a:spLocks noGrp="1"/>
          </p:cNvSpPr>
          <p:nvPr>
            <p:ph sz="half" idx="2"/>
          </p:nvPr>
        </p:nvSpPr>
        <p:spPr>
          <a:xfrm>
            <a:off x="7391400" y="1114189"/>
            <a:ext cx="1352549" cy="1477329"/>
          </a:xfrm>
        </p:spPr>
        <p:txBody>
          <a:bodyPr/>
          <a:lstStyle/>
          <a:p>
            <a:pPr marL="0" indent="0">
              <a:buNone/>
            </a:pPr>
            <a:r>
              <a:rPr lang="en-US" dirty="0"/>
              <a:t>Output: </a:t>
            </a:r>
          </a:p>
          <a:p>
            <a:pPr marL="0" indent="0">
              <a:buNone/>
            </a:pPr>
            <a:r>
              <a:rPr lang="en-US" dirty="0"/>
              <a:t>Hi John</a:t>
            </a:r>
          </a:p>
          <a:p>
            <a:pPr marL="0" indent="0">
              <a:buNone/>
            </a:pPr>
            <a:r>
              <a:rPr lang="en-US" dirty="0"/>
              <a:t>Hi Alex</a:t>
            </a:r>
          </a:p>
          <a:p>
            <a:pPr marL="0" indent="0">
              <a:buNone/>
            </a:pPr>
            <a:r>
              <a:rPr lang="en-US" dirty="0"/>
              <a:t>Hi Bob</a:t>
            </a:r>
          </a:p>
        </p:txBody>
      </p:sp>
      <p:cxnSp>
        <p:nvCxnSpPr>
          <p:cNvPr id="5" name="Straight Connector 4">
            <a:extLst>
              <a:ext uri="{FF2B5EF4-FFF2-40B4-BE49-F238E27FC236}">
                <a16:creationId xmlns:a16="http://schemas.microsoft.com/office/drawing/2014/main" id="{405B932F-CEFF-C53F-6EC1-D0DA12E77005}"/>
              </a:ext>
            </a:extLst>
          </p:cNvPr>
          <p:cNvCxnSpPr>
            <a:cxnSpLocks/>
          </p:cNvCxnSpPr>
          <p:nvPr/>
        </p:nvCxnSpPr>
        <p:spPr bwMode="auto">
          <a:xfrm>
            <a:off x="6477000" y="971550"/>
            <a:ext cx="0" cy="351301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6" name="Rectangle 1">
            <a:extLst>
              <a:ext uri="{FF2B5EF4-FFF2-40B4-BE49-F238E27FC236}">
                <a16:creationId xmlns:a16="http://schemas.microsoft.com/office/drawing/2014/main" id="{F8112A1D-2F14-B4ED-76ED-1150F6D4AF6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3 7 5 -5</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529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441000" y="1864159"/>
            <a:ext cx="3575585" cy="646331"/>
          </a:xfrm>
          <a:prstGeom prst="rect">
            <a:avLst/>
          </a:prstGeom>
          <a:noFill/>
        </p:spPr>
        <p:txBody>
          <a:bodyPr wrap="square" rtlCol="0">
            <a:spAutoFit/>
          </a:bodyPr>
          <a:lstStyle/>
          <a:p>
            <a:r>
              <a:rPr lang="en-US" sz="3600" dirty="0">
                <a:solidFill>
                  <a:srgbClr val="333399"/>
                </a:solidFill>
              </a:rPr>
              <a:t>“while” loops</a:t>
            </a:r>
          </a:p>
        </p:txBody>
      </p:sp>
    </p:spTree>
    <p:extLst>
      <p:ext uri="{BB962C8B-B14F-4D97-AF65-F5344CB8AC3E}">
        <p14:creationId xmlns:p14="http://schemas.microsoft.com/office/powerpoint/2010/main" val="16262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5BD6-5DFC-BC9E-484F-85C96563D948}"/>
              </a:ext>
            </a:extLst>
          </p:cNvPr>
          <p:cNvSpPr>
            <a:spLocks noGrp="1"/>
          </p:cNvSpPr>
          <p:nvPr>
            <p:ph type="title"/>
          </p:nvPr>
        </p:nvSpPr>
        <p:spPr/>
        <p:txBody>
          <a:bodyPr/>
          <a:lstStyle/>
          <a:p>
            <a:r>
              <a:rPr lang="en-US" dirty="0"/>
              <a:t>Printing “Hello World” 5 times</a:t>
            </a:r>
          </a:p>
        </p:txBody>
      </p:sp>
      <p:sp>
        <p:nvSpPr>
          <p:cNvPr id="3" name="Content Placeholder 2">
            <a:extLst>
              <a:ext uri="{FF2B5EF4-FFF2-40B4-BE49-F238E27FC236}">
                <a16:creationId xmlns:a16="http://schemas.microsoft.com/office/drawing/2014/main" id="{4F0E8FE2-0C81-8EC5-8684-63EF11E7184C}"/>
              </a:ext>
            </a:extLst>
          </p:cNvPr>
          <p:cNvSpPr>
            <a:spLocks noGrp="1"/>
          </p:cNvSpPr>
          <p:nvPr>
            <p:ph sz="half" idx="1"/>
          </p:nvPr>
        </p:nvSpPr>
        <p:spPr>
          <a:xfrm>
            <a:off x="428385" y="1114188"/>
            <a:ext cx="2695815" cy="3456385"/>
          </a:xfrm>
        </p:spPr>
        <p:txBody>
          <a:bodyPr/>
          <a:lstStyle/>
          <a:p>
            <a:r>
              <a:rPr lang="en-US" dirty="0"/>
              <a:t>Let's consider a situation when you want to print “Hello, World!” five times. </a:t>
            </a:r>
          </a:p>
          <a:p>
            <a:r>
              <a:rPr lang="en-US" dirty="0"/>
              <a:t>Here is a simple Java program to do it.</a:t>
            </a:r>
          </a:p>
        </p:txBody>
      </p:sp>
      <p:sp>
        <p:nvSpPr>
          <p:cNvPr id="4" name="Content Placeholder 3">
            <a:extLst>
              <a:ext uri="{FF2B5EF4-FFF2-40B4-BE49-F238E27FC236}">
                <a16:creationId xmlns:a16="http://schemas.microsoft.com/office/drawing/2014/main" id="{31D09E79-5E80-BFA2-53E9-1BE225A96300}"/>
              </a:ext>
            </a:extLst>
          </p:cNvPr>
          <p:cNvSpPr>
            <a:spLocks noGrp="1"/>
          </p:cNvSpPr>
          <p:nvPr>
            <p:ph sz="half" idx="2"/>
          </p:nvPr>
        </p:nvSpPr>
        <p:spPr>
          <a:xfrm>
            <a:off x="3733800" y="971550"/>
            <a:ext cx="5162550" cy="3151585"/>
          </a:xfrm>
        </p:spPr>
        <p:txBody>
          <a:bodyPr/>
          <a:lstStyle/>
          <a:p>
            <a:pPr marL="0" indent="0">
              <a:spcBef>
                <a:spcPts val="0"/>
              </a:spcBef>
              <a:buNone/>
            </a:pPr>
            <a:r>
              <a:rPr lang="en-US" sz="1900" dirty="0"/>
              <a:t>package </a:t>
            </a:r>
            <a:r>
              <a:rPr lang="en-US" sz="1900" dirty="0" err="1"/>
              <a:t>edu.neu.mgen</a:t>
            </a:r>
            <a:r>
              <a:rPr lang="en-US" sz="1900" dirty="0"/>
              <a:t>;</a:t>
            </a:r>
          </a:p>
          <a:p>
            <a:pPr marL="0" indent="0">
              <a:spcBef>
                <a:spcPts val="0"/>
              </a:spcBef>
              <a:buNone/>
            </a:pPr>
            <a:r>
              <a:rPr lang="en-US" sz="1900" dirty="0"/>
              <a:t>// </a:t>
            </a:r>
            <a:r>
              <a:rPr lang="en-US" sz="1900" dirty="0" err="1"/>
              <a:t>Printiong</a:t>
            </a:r>
            <a:r>
              <a:rPr lang="en-US" sz="1900" dirty="0"/>
              <a:t> “Hello world!” five times in a raw</a:t>
            </a:r>
          </a:p>
          <a:p>
            <a:pPr marL="0" indent="0">
              <a:spcBef>
                <a:spcPts val="0"/>
              </a:spcBef>
              <a:buNone/>
            </a:pPr>
            <a:endParaRPr lang="en-US" sz="1900" dirty="0"/>
          </a:p>
          <a:p>
            <a:pPr marL="0" indent="0">
              <a:spcBef>
                <a:spcPts val="0"/>
              </a:spcBef>
              <a:buNone/>
            </a:pPr>
            <a:r>
              <a:rPr lang="en-US" sz="1900" dirty="0"/>
              <a:t>public class </a:t>
            </a:r>
            <a:r>
              <a:rPr lang="en-US" sz="1900" dirty="0" err="1"/>
              <a:t>HelloApp</a:t>
            </a:r>
            <a:r>
              <a:rPr lang="en-US" sz="1900" dirty="0"/>
              <a:t> {</a:t>
            </a:r>
          </a:p>
          <a:p>
            <a:pPr marL="0" indent="0">
              <a:spcBef>
                <a:spcPts val="0"/>
              </a:spcBef>
              <a:buNone/>
            </a:pPr>
            <a:r>
              <a:rPr lang="en-US" sz="1900" dirty="0"/>
              <a:t>    public static void main( String[] </a:t>
            </a:r>
            <a:r>
              <a:rPr lang="en-US" sz="1900" dirty="0" err="1"/>
              <a:t>args</a:t>
            </a:r>
            <a:r>
              <a:rPr lang="en-US" sz="1900" dirty="0"/>
              <a:t> ) {</a:t>
            </a:r>
          </a:p>
          <a:p>
            <a:pPr marL="0" indent="0">
              <a:spcBef>
                <a:spcPts val="0"/>
              </a:spcBef>
              <a:buNone/>
            </a:pPr>
            <a:r>
              <a:rPr lang="en-US" sz="1900" dirty="0"/>
              <a:t>        </a:t>
            </a:r>
            <a:r>
              <a:rPr lang="en-US" sz="1900" dirty="0" err="1"/>
              <a:t>System.out.println</a:t>
            </a:r>
            <a:r>
              <a:rPr lang="en-US" sz="1900" dirty="0"/>
              <a:t>( "Hello World!" );</a:t>
            </a:r>
          </a:p>
          <a:p>
            <a:pPr marL="0" indent="0">
              <a:spcBef>
                <a:spcPts val="0"/>
              </a:spcBef>
              <a:buNone/>
            </a:pPr>
            <a:r>
              <a:rPr lang="en-US" sz="1900" dirty="0"/>
              <a:t>        </a:t>
            </a:r>
            <a:r>
              <a:rPr lang="en-US" sz="1900" dirty="0" err="1"/>
              <a:t>System.out.println</a:t>
            </a:r>
            <a:r>
              <a:rPr lang="en-US" sz="1900" dirty="0"/>
              <a:t>( "Hello World!" ); </a:t>
            </a:r>
          </a:p>
          <a:p>
            <a:pPr marL="0" indent="0">
              <a:spcBef>
                <a:spcPts val="0"/>
              </a:spcBef>
              <a:buNone/>
            </a:pPr>
            <a:r>
              <a:rPr lang="en-US" sz="1900" dirty="0"/>
              <a:t>        </a:t>
            </a:r>
            <a:r>
              <a:rPr lang="en-US" sz="1900" dirty="0" err="1"/>
              <a:t>System.out.println</a:t>
            </a:r>
            <a:r>
              <a:rPr lang="en-US" sz="1900" dirty="0"/>
              <a:t>( "Hello World!" );</a:t>
            </a:r>
          </a:p>
          <a:p>
            <a:pPr marL="0" indent="0">
              <a:spcBef>
                <a:spcPts val="0"/>
              </a:spcBef>
              <a:buNone/>
            </a:pPr>
            <a:r>
              <a:rPr lang="en-US" sz="1900" dirty="0"/>
              <a:t>        </a:t>
            </a:r>
            <a:r>
              <a:rPr lang="en-US" sz="1900" dirty="0" err="1"/>
              <a:t>System.out.println</a:t>
            </a:r>
            <a:r>
              <a:rPr lang="en-US" sz="1900" dirty="0"/>
              <a:t>( "Hello World!" );</a:t>
            </a:r>
          </a:p>
          <a:p>
            <a:pPr marL="0" indent="0">
              <a:spcBef>
                <a:spcPts val="0"/>
              </a:spcBef>
              <a:buNone/>
            </a:pPr>
            <a:r>
              <a:rPr lang="en-US" sz="1900" dirty="0"/>
              <a:t>        </a:t>
            </a:r>
            <a:r>
              <a:rPr lang="en-US" sz="1900" dirty="0" err="1"/>
              <a:t>System.out.println</a:t>
            </a:r>
            <a:r>
              <a:rPr lang="en-US" sz="1900" dirty="0"/>
              <a:t>( "Hello World!" );</a:t>
            </a:r>
          </a:p>
          <a:p>
            <a:pPr marL="0" indent="0">
              <a:spcBef>
                <a:spcPts val="0"/>
              </a:spcBef>
              <a:buNone/>
            </a:pPr>
            <a:r>
              <a:rPr lang="en-US" sz="1900" dirty="0"/>
              <a:t>    }</a:t>
            </a:r>
          </a:p>
          <a:p>
            <a:pPr marL="0" indent="0">
              <a:spcBef>
                <a:spcPts val="0"/>
              </a:spcBef>
              <a:buNone/>
            </a:pPr>
            <a:r>
              <a:rPr lang="en-US" sz="1900" dirty="0"/>
              <a:t>}</a:t>
            </a:r>
          </a:p>
          <a:p>
            <a:endParaRPr lang="en-US" dirty="0"/>
          </a:p>
        </p:txBody>
      </p:sp>
      <p:cxnSp>
        <p:nvCxnSpPr>
          <p:cNvPr id="5" name="Straight Connector 4">
            <a:extLst>
              <a:ext uri="{FF2B5EF4-FFF2-40B4-BE49-F238E27FC236}">
                <a16:creationId xmlns:a16="http://schemas.microsoft.com/office/drawing/2014/main" id="{E1D1F9CB-9E28-76D1-A0C8-9305D22C2963}"/>
              </a:ext>
            </a:extLst>
          </p:cNvPr>
          <p:cNvCxnSpPr>
            <a:cxnSpLocks/>
          </p:cNvCxnSpPr>
          <p:nvPr/>
        </p:nvCxnSpPr>
        <p:spPr bwMode="auto">
          <a:xfrm flipH="1" flipV="1">
            <a:off x="3417001" y="895350"/>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402880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6599-912B-6BFB-C3BD-A0F2B41E2824}"/>
              </a:ext>
            </a:extLst>
          </p:cNvPr>
          <p:cNvSpPr>
            <a:spLocks noGrp="1"/>
          </p:cNvSpPr>
          <p:nvPr>
            <p:ph type="title"/>
          </p:nvPr>
        </p:nvSpPr>
        <p:spPr/>
        <p:txBody>
          <a:bodyPr/>
          <a:lstStyle/>
          <a:p>
            <a:r>
              <a:rPr lang="en-US" dirty="0"/>
              <a:t>Logic of the “while” Loop</a:t>
            </a:r>
          </a:p>
        </p:txBody>
      </p:sp>
      <p:sp>
        <p:nvSpPr>
          <p:cNvPr id="3" name="Content Placeholder 2">
            <a:extLst>
              <a:ext uri="{FF2B5EF4-FFF2-40B4-BE49-F238E27FC236}">
                <a16:creationId xmlns:a16="http://schemas.microsoft.com/office/drawing/2014/main" id="{36E5587F-A271-EB23-56A9-95E26A6467C5}"/>
              </a:ext>
            </a:extLst>
          </p:cNvPr>
          <p:cNvSpPr>
            <a:spLocks noGrp="1"/>
          </p:cNvSpPr>
          <p:nvPr>
            <p:ph sz="half" idx="1"/>
          </p:nvPr>
        </p:nvSpPr>
        <p:spPr>
          <a:xfrm>
            <a:off x="428384" y="851602"/>
            <a:ext cx="4029315" cy="1720148"/>
          </a:xfrm>
        </p:spPr>
        <p:txBody>
          <a:bodyPr/>
          <a:lstStyle/>
          <a:p>
            <a:r>
              <a:rPr lang="en-US" dirty="0"/>
              <a:t>The “while” loop loops through the respective block of code as long as a specified condition is true.</a:t>
            </a:r>
          </a:p>
          <a:p>
            <a:r>
              <a:rPr lang="en-US" dirty="0"/>
              <a:t>First checks the condition, then executes the code block.</a:t>
            </a:r>
          </a:p>
          <a:p>
            <a:endParaRPr lang="en-US" dirty="0"/>
          </a:p>
        </p:txBody>
      </p:sp>
      <p:sp>
        <p:nvSpPr>
          <p:cNvPr id="34" name="Content Placeholder 33">
            <a:extLst>
              <a:ext uri="{FF2B5EF4-FFF2-40B4-BE49-F238E27FC236}">
                <a16:creationId xmlns:a16="http://schemas.microsoft.com/office/drawing/2014/main" id="{7F4F8269-D3F2-E83D-971F-D532FD398C6E}"/>
              </a:ext>
            </a:extLst>
          </p:cNvPr>
          <p:cNvSpPr>
            <a:spLocks noGrp="1"/>
          </p:cNvSpPr>
          <p:nvPr>
            <p:ph sz="half" idx="2"/>
          </p:nvPr>
        </p:nvSpPr>
        <p:spPr>
          <a:xfrm>
            <a:off x="315053" y="3162967"/>
            <a:ext cx="4219733" cy="1694781"/>
          </a:xfrm>
          <a:ln w="12700">
            <a:solidFill>
              <a:schemeClr val="tx1"/>
            </a:solidFill>
          </a:ln>
        </p:spPr>
        <p:txBody>
          <a:bodyPr/>
          <a:lstStyle/>
          <a:p>
            <a:pPr marL="0" indent="0">
              <a:buNone/>
            </a:pPr>
            <a:r>
              <a:rPr lang="en-US" dirty="0"/>
              <a:t>// The concept of the “while” loop</a:t>
            </a:r>
          </a:p>
          <a:p>
            <a:pPr marL="0" indent="0">
              <a:buNone/>
            </a:pPr>
            <a:r>
              <a:rPr lang="en-US" dirty="0"/>
              <a:t>while (condition) {</a:t>
            </a:r>
          </a:p>
          <a:p>
            <a:pPr marL="0" indent="0">
              <a:buNone/>
            </a:pPr>
            <a:r>
              <a:rPr lang="en-US" dirty="0"/>
              <a:t>    // Body of the loop that is the</a:t>
            </a:r>
          </a:p>
          <a:p>
            <a:pPr marL="0" indent="0">
              <a:buNone/>
            </a:pPr>
            <a:r>
              <a:rPr lang="en-US" dirty="0"/>
              <a:t>    // code block to be executed</a:t>
            </a:r>
          </a:p>
          <a:p>
            <a:pPr marL="0" indent="0">
              <a:buNone/>
            </a:pPr>
            <a:r>
              <a:rPr lang="en-US" dirty="0"/>
              <a:t>}</a:t>
            </a:r>
          </a:p>
          <a:p>
            <a:pPr marL="0" indent="0">
              <a:buNone/>
            </a:pPr>
            <a:endParaRPr lang="en-US" dirty="0"/>
          </a:p>
        </p:txBody>
      </p:sp>
      <p:grpSp>
        <p:nvGrpSpPr>
          <p:cNvPr id="33" name="Group 32">
            <a:extLst>
              <a:ext uri="{FF2B5EF4-FFF2-40B4-BE49-F238E27FC236}">
                <a16:creationId xmlns:a16="http://schemas.microsoft.com/office/drawing/2014/main" id="{8A49EFB7-5F9D-849A-EE7B-78AADA4BA945}"/>
              </a:ext>
            </a:extLst>
          </p:cNvPr>
          <p:cNvGrpSpPr/>
          <p:nvPr/>
        </p:nvGrpSpPr>
        <p:grpSpPr>
          <a:xfrm>
            <a:off x="4657949" y="822804"/>
            <a:ext cx="4226642" cy="3851742"/>
            <a:chOff x="4081388" y="525681"/>
            <a:chExt cx="4226642" cy="3851742"/>
          </a:xfrm>
        </p:grpSpPr>
        <p:sp>
          <p:nvSpPr>
            <p:cNvPr id="4" name="Diamond 3">
              <a:extLst>
                <a:ext uri="{FF2B5EF4-FFF2-40B4-BE49-F238E27FC236}">
                  <a16:creationId xmlns:a16="http://schemas.microsoft.com/office/drawing/2014/main" id="{D1178EF0-EC0F-3E8A-B1C3-378BE41D1C6B}"/>
                </a:ext>
              </a:extLst>
            </p:cNvPr>
            <p:cNvSpPr/>
            <p:nvPr/>
          </p:nvSpPr>
          <p:spPr bwMode="auto">
            <a:xfrm>
              <a:off x="4800600" y="1700212"/>
              <a:ext cx="2514600" cy="871538"/>
            </a:xfrm>
            <a:prstGeom prst="diamond">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Condition</a:t>
              </a:r>
            </a:p>
          </p:txBody>
        </p:sp>
        <p:sp>
          <p:nvSpPr>
            <p:cNvPr id="5" name="Rectangle 4">
              <a:extLst>
                <a:ext uri="{FF2B5EF4-FFF2-40B4-BE49-F238E27FC236}">
                  <a16:creationId xmlns:a16="http://schemas.microsoft.com/office/drawing/2014/main" id="{D839D5A7-DFED-BDF7-4BC5-A8EF3C9578BA}"/>
                </a:ext>
              </a:extLst>
            </p:cNvPr>
            <p:cNvSpPr/>
            <p:nvPr/>
          </p:nvSpPr>
          <p:spPr bwMode="auto">
            <a:xfrm>
              <a:off x="4572000" y="2957512"/>
              <a:ext cx="2559846" cy="490538"/>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Body of the loop</a:t>
              </a:r>
            </a:p>
          </p:txBody>
        </p:sp>
        <p:cxnSp>
          <p:nvCxnSpPr>
            <p:cNvPr id="7" name="Straight Arrow Connector 6">
              <a:extLst>
                <a:ext uri="{FF2B5EF4-FFF2-40B4-BE49-F238E27FC236}">
                  <a16:creationId xmlns:a16="http://schemas.microsoft.com/office/drawing/2014/main" id="{80F2AE8C-BCF7-DDF9-1075-DE255CB9B735}"/>
                </a:ext>
              </a:extLst>
            </p:cNvPr>
            <p:cNvCxnSpPr>
              <a:cxnSpLocks/>
            </p:cNvCxnSpPr>
            <p:nvPr/>
          </p:nvCxnSpPr>
          <p:spPr bwMode="auto">
            <a:xfrm>
              <a:off x="6096000" y="2571750"/>
              <a:ext cx="0" cy="38576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8" name="Straight Arrow Connector 7">
              <a:extLst>
                <a:ext uri="{FF2B5EF4-FFF2-40B4-BE49-F238E27FC236}">
                  <a16:creationId xmlns:a16="http://schemas.microsoft.com/office/drawing/2014/main" id="{2BD855F7-7C31-8396-A283-3C8615E6F5D0}"/>
                </a:ext>
              </a:extLst>
            </p:cNvPr>
            <p:cNvCxnSpPr>
              <a:cxnSpLocks/>
            </p:cNvCxnSpPr>
            <p:nvPr/>
          </p:nvCxnSpPr>
          <p:spPr bwMode="auto">
            <a:xfrm>
              <a:off x="7620000" y="2133598"/>
              <a:ext cx="0" cy="179546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sp>
          <p:nvSpPr>
            <p:cNvPr id="9" name="Rectangle 8">
              <a:extLst>
                <a:ext uri="{FF2B5EF4-FFF2-40B4-BE49-F238E27FC236}">
                  <a16:creationId xmlns:a16="http://schemas.microsoft.com/office/drawing/2014/main" id="{8B7834C1-AE0D-9D4A-F4A7-F47F56363C2B}"/>
                </a:ext>
              </a:extLst>
            </p:cNvPr>
            <p:cNvSpPr/>
            <p:nvPr/>
          </p:nvSpPr>
          <p:spPr bwMode="auto">
            <a:xfrm>
              <a:off x="4569542" y="3886885"/>
              <a:ext cx="3738488" cy="490538"/>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Next part of the program</a:t>
              </a:r>
            </a:p>
          </p:txBody>
        </p:sp>
        <p:cxnSp>
          <p:nvCxnSpPr>
            <p:cNvPr id="12" name="Straight Arrow Connector 11">
              <a:extLst>
                <a:ext uri="{FF2B5EF4-FFF2-40B4-BE49-F238E27FC236}">
                  <a16:creationId xmlns:a16="http://schemas.microsoft.com/office/drawing/2014/main" id="{31096B28-F4A4-8DC7-E253-3E184D601FAE}"/>
                </a:ext>
              </a:extLst>
            </p:cNvPr>
            <p:cNvCxnSpPr>
              <a:cxnSpLocks/>
            </p:cNvCxnSpPr>
            <p:nvPr/>
          </p:nvCxnSpPr>
          <p:spPr bwMode="auto">
            <a:xfrm>
              <a:off x="6057900" y="1343590"/>
              <a:ext cx="0" cy="35662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16" name="Straight Connector 15">
              <a:extLst>
                <a:ext uri="{FF2B5EF4-FFF2-40B4-BE49-F238E27FC236}">
                  <a16:creationId xmlns:a16="http://schemas.microsoft.com/office/drawing/2014/main" id="{9C292C85-3A52-84B6-2EEB-18F3DD79F174}"/>
                </a:ext>
              </a:extLst>
            </p:cNvPr>
            <p:cNvCxnSpPr/>
            <p:nvPr/>
          </p:nvCxnSpPr>
          <p:spPr bwMode="auto">
            <a:xfrm>
              <a:off x="7131846" y="2131215"/>
              <a:ext cx="488154" cy="0"/>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
          <p:nvSpPr>
            <p:cNvPr id="19" name="TextBox 18">
              <a:extLst>
                <a:ext uri="{FF2B5EF4-FFF2-40B4-BE49-F238E27FC236}">
                  <a16:creationId xmlns:a16="http://schemas.microsoft.com/office/drawing/2014/main" id="{51812EF5-5155-46F3-5086-09794E8CC119}"/>
                </a:ext>
              </a:extLst>
            </p:cNvPr>
            <p:cNvSpPr txBox="1"/>
            <p:nvPr/>
          </p:nvSpPr>
          <p:spPr>
            <a:xfrm>
              <a:off x="5364909" y="2465735"/>
              <a:ext cx="784417" cy="400110"/>
            </a:xfrm>
            <a:prstGeom prst="rect">
              <a:avLst/>
            </a:prstGeom>
            <a:noFill/>
          </p:spPr>
          <p:txBody>
            <a:bodyPr wrap="square" rtlCol="0">
              <a:spAutoFit/>
            </a:bodyPr>
            <a:lstStyle/>
            <a:p>
              <a:r>
                <a:rPr lang="en-US" sz="2000" dirty="0"/>
                <a:t>True</a:t>
              </a:r>
            </a:p>
          </p:txBody>
        </p:sp>
        <p:sp>
          <p:nvSpPr>
            <p:cNvPr id="20" name="TextBox 19">
              <a:extLst>
                <a:ext uri="{FF2B5EF4-FFF2-40B4-BE49-F238E27FC236}">
                  <a16:creationId xmlns:a16="http://schemas.microsoft.com/office/drawing/2014/main" id="{669F95C5-89E2-BEEC-BFB5-EA9F4FFD39C2}"/>
                </a:ext>
              </a:extLst>
            </p:cNvPr>
            <p:cNvSpPr txBox="1"/>
            <p:nvPr/>
          </p:nvSpPr>
          <p:spPr>
            <a:xfrm>
              <a:off x="6835583" y="2466974"/>
              <a:ext cx="784417" cy="400110"/>
            </a:xfrm>
            <a:prstGeom prst="rect">
              <a:avLst/>
            </a:prstGeom>
            <a:noFill/>
          </p:spPr>
          <p:txBody>
            <a:bodyPr wrap="square" rtlCol="0">
              <a:spAutoFit/>
            </a:bodyPr>
            <a:lstStyle/>
            <a:p>
              <a:r>
                <a:rPr lang="en-US" sz="2000" dirty="0"/>
                <a:t>False</a:t>
              </a:r>
            </a:p>
          </p:txBody>
        </p:sp>
        <p:sp>
          <p:nvSpPr>
            <p:cNvPr id="24" name="Rectangle 23">
              <a:extLst>
                <a:ext uri="{FF2B5EF4-FFF2-40B4-BE49-F238E27FC236}">
                  <a16:creationId xmlns:a16="http://schemas.microsoft.com/office/drawing/2014/main" id="{5A0C26E7-C8AD-F8E9-4411-34EC6721E377}"/>
                </a:ext>
              </a:extLst>
            </p:cNvPr>
            <p:cNvSpPr/>
            <p:nvPr/>
          </p:nvSpPr>
          <p:spPr bwMode="auto">
            <a:xfrm>
              <a:off x="5192233" y="882303"/>
              <a:ext cx="1720932" cy="472630"/>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while loop</a:t>
              </a:r>
            </a:p>
          </p:txBody>
        </p:sp>
        <p:cxnSp>
          <p:nvCxnSpPr>
            <p:cNvPr id="26" name="Straight Arrow Connector 25">
              <a:extLst>
                <a:ext uri="{FF2B5EF4-FFF2-40B4-BE49-F238E27FC236}">
                  <a16:creationId xmlns:a16="http://schemas.microsoft.com/office/drawing/2014/main" id="{C618BE53-F4D9-CCD8-6B5F-B1588E4E3888}"/>
                </a:ext>
              </a:extLst>
            </p:cNvPr>
            <p:cNvCxnSpPr>
              <a:cxnSpLocks/>
            </p:cNvCxnSpPr>
            <p:nvPr/>
          </p:nvCxnSpPr>
          <p:spPr bwMode="auto">
            <a:xfrm>
              <a:off x="6057900" y="525681"/>
              <a:ext cx="0" cy="35662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27" name="Straight Arrow Connector 26">
              <a:extLst>
                <a:ext uri="{FF2B5EF4-FFF2-40B4-BE49-F238E27FC236}">
                  <a16:creationId xmlns:a16="http://schemas.microsoft.com/office/drawing/2014/main" id="{805AA532-980E-A6C2-E7EF-67FFC935BF3A}"/>
                </a:ext>
              </a:extLst>
            </p:cNvPr>
            <p:cNvCxnSpPr>
              <a:cxnSpLocks/>
            </p:cNvCxnSpPr>
            <p:nvPr/>
          </p:nvCxnSpPr>
          <p:spPr bwMode="auto">
            <a:xfrm>
              <a:off x="4081388" y="2131215"/>
              <a:ext cx="719212" cy="0"/>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29" name="Straight Connector 28">
              <a:extLst>
                <a:ext uri="{FF2B5EF4-FFF2-40B4-BE49-F238E27FC236}">
                  <a16:creationId xmlns:a16="http://schemas.microsoft.com/office/drawing/2014/main" id="{98C451EB-0D6D-B5B2-4E56-2EDE895A7967}"/>
                </a:ext>
              </a:extLst>
            </p:cNvPr>
            <p:cNvCxnSpPr/>
            <p:nvPr/>
          </p:nvCxnSpPr>
          <p:spPr bwMode="auto">
            <a:xfrm>
              <a:off x="4081388" y="3181350"/>
              <a:ext cx="488154" cy="0"/>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cxnSp>
          <p:nvCxnSpPr>
            <p:cNvPr id="30" name="Straight Connector 29">
              <a:extLst>
                <a:ext uri="{FF2B5EF4-FFF2-40B4-BE49-F238E27FC236}">
                  <a16:creationId xmlns:a16="http://schemas.microsoft.com/office/drawing/2014/main" id="{339EDD82-4036-1A64-8164-12E82CA22D2A}"/>
                </a:ext>
              </a:extLst>
            </p:cNvPr>
            <p:cNvCxnSpPr>
              <a:cxnSpLocks/>
            </p:cNvCxnSpPr>
            <p:nvPr/>
          </p:nvCxnSpPr>
          <p:spPr bwMode="auto">
            <a:xfrm flipV="1">
              <a:off x="4081388" y="2096932"/>
              <a:ext cx="0" cy="1084418"/>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199652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1953-F329-5307-8657-246749BA4857}"/>
              </a:ext>
            </a:extLst>
          </p:cNvPr>
          <p:cNvSpPr>
            <a:spLocks noGrp="1"/>
          </p:cNvSpPr>
          <p:nvPr>
            <p:ph type="title"/>
          </p:nvPr>
        </p:nvSpPr>
        <p:spPr/>
        <p:txBody>
          <a:bodyPr/>
          <a:lstStyle/>
          <a:p>
            <a:r>
              <a:rPr lang="en-US" dirty="0"/>
              <a:t>Example of Java “while” Loop (1/2)</a:t>
            </a:r>
          </a:p>
        </p:txBody>
      </p:sp>
      <p:sp>
        <p:nvSpPr>
          <p:cNvPr id="3" name="Content Placeholder 2">
            <a:extLst>
              <a:ext uri="{FF2B5EF4-FFF2-40B4-BE49-F238E27FC236}">
                <a16:creationId xmlns:a16="http://schemas.microsoft.com/office/drawing/2014/main" id="{00D7AA73-65E3-04AC-5E40-0B37149AEBE9}"/>
              </a:ext>
            </a:extLst>
          </p:cNvPr>
          <p:cNvSpPr>
            <a:spLocks noGrp="1"/>
          </p:cNvSpPr>
          <p:nvPr>
            <p:ph sz="half" idx="1"/>
          </p:nvPr>
        </p:nvSpPr>
        <p:spPr>
          <a:xfrm>
            <a:off x="400050" y="971550"/>
            <a:ext cx="5743815" cy="3456385"/>
          </a:xfrm>
        </p:spPr>
        <p:txBody>
          <a:bodyPr/>
          <a:lstStyle/>
          <a:p>
            <a:pPr marL="0" indent="0">
              <a:spcBef>
                <a:spcPts val="0"/>
              </a:spcBef>
              <a:buNone/>
            </a:pPr>
            <a:r>
              <a:rPr lang="en-US" dirty="0"/>
              <a:t>// print “Hello World” five </a:t>
            </a:r>
            <a:r>
              <a:rPr lang="en-US" dirty="0" err="1"/>
              <a:t>tmes</a:t>
            </a:r>
            <a:r>
              <a:rPr lang="en-US" dirty="0"/>
              <a:t>.</a:t>
            </a:r>
          </a:p>
          <a:p>
            <a:pPr marL="0" indent="0">
              <a:spcBef>
                <a:spcPts val="0"/>
              </a:spcBef>
              <a:buNone/>
            </a:pPr>
            <a:r>
              <a:rPr lang="en-US" dirty="0"/>
              <a:t>class Main {</a:t>
            </a:r>
          </a:p>
          <a:p>
            <a:pPr marL="0" indent="0">
              <a:spcBef>
                <a:spcPts val="0"/>
              </a:spcBef>
              <a:buNone/>
            </a:pPr>
            <a:r>
              <a:rPr lang="en-US" dirty="0"/>
              <a:t>   public static void main(String[] </a:t>
            </a:r>
            <a:r>
              <a:rPr lang="en-US" dirty="0" err="1"/>
              <a:t>args</a:t>
            </a:r>
            <a:r>
              <a:rPr lang="en-US" dirty="0"/>
              <a:t>) { </a:t>
            </a:r>
          </a:p>
          <a:p>
            <a:pPr marL="0" indent="0">
              <a:buNone/>
            </a:pPr>
            <a:r>
              <a:rPr lang="en-US" dirty="0"/>
              <a:t>       </a:t>
            </a:r>
            <a:r>
              <a:rPr lang="nn-NO" dirty="0"/>
              <a:t>int i = 0;</a:t>
            </a:r>
          </a:p>
          <a:p>
            <a:pPr marL="0" indent="0">
              <a:buNone/>
            </a:pPr>
            <a:r>
              <a:rPr lang="nn-NO" dirty="0"/>
              <a:t>       while (i &lt; 5) {</a:t>
            </a:r>
          </a:p>
          <a:p>
            <a:pPr marL="0" indent="0">
              <a:buNone/>
            </a:pPr>
            <a:r>
              <a:rPr lang="nn-NO" dirty="0"/>
              <a:t>           System.out.println(</a:t>
            </a:r>
            <a:r>
              <a:rPr lang="en-US" dirty="0"/>
              <a:t>“Hello World”</a:t>
            </a:r>
            <a:r>
              <a:rPr lang="nn-NO" dirty="0"/>
              <a:t>);</a:t>
            </a:r>
          </a:p>
          <a:p>
            <a:pPr marL="0" indent="0">
              <a:buNone/>
            </a:pPr>
            <a:r>
              <a:rPr lang="nn-NO" dirty="0"/>
              <a:t>           i++;</a:t>
            </a:r>
          </a:p>
          <a:p>
            <a:pPr marL="0" indent="0">
              <a:buNone/>
            </a:pPr>
            <a:r>
              <a:rPr lang="nn-NO" dirty="0"/>
              <a:t>       }</a:t>
            </a:r>
          </a:p>
          <a:p>
            <a:pPr marL="0" indent="0">
              <a:buNone/>
            </a:pPr>
            <a:r>
              <a:rPr lang="nn-NO" dirty="0"/>
              <a:t>   }</a:t>
            </a:r>
          </a:p>
          <a:p>
            <a:pPr marL="0" indent="0">
              <a:buNone/>
            </a:pPr>
            <a:r>
              <a:rPr lang="nn-NO" dirty="0"/>
              <a:t>}</a:t>
            </a:r>
          </a:p>
        </p:txBody>
      </p:sp>
      <p:sp>
        <p:nvSpPr>
          <p:cNvPr id="4" name="Content Placeholder 3">
            <a:extLst>
              <a:ext uri="{FF2B5EF4-FFF2-40B4-BE49-F238E27FC236}">
                <a16:creationId xmlns:a16="http://schemas.microsoft.com/office/drawing/2014/main" id="{3C0AC417-FF54-5106-DA18-C19EEF70B7B0}"/>
              </a:ext>
            </a:extLst>
          </p:cNvPr>
          <p:cNvSpPr>
            <a:spLocks noGrp="1"/>
          </p:cNvSpPr>
          <p:nvPr>
            <p:ph sz="half" idx="2"/>
          </p:nvPr>
        </p:nvSpPr>
        <p:spPr>
          <a:xfrm>
            <a:off x="6810136" y="1114189"/>
            <a:ext cx="1933813" cy="1477329"/>
          </a:xfrm>
        </p:spPr>
        <p:txBody>
          <a:bodyPr/>
          <a:lstStyle/>
          <a:p>
            <a:pPr marL="0" indent="0">
              <a:buNone/>
            </a:pPr>
            <a:r>
              <a:rPr lang="en-US" b="1" dirty="0"/>
              <a:t>Output: </a:t>
            </a:r>
          </a:p>
          <a:p>
            <a:pPr marL="0" indent="0">
              <a:buNone/>
            </a:pPr>
            <a:r>
              <a:rPr lang="en-US" dirty="0"/>
              <a:t>Hello World Hello World Hello World Hello World Hello World</a:t>
            </a:r>
          </a:p>
        </p:txBody>
      </p:sp>
      <p:cxnSp>
        <p:nvCxnSpPr>
          <p:cNvPr id="5" name="Straight Connector 4">
            <a:extLst>
              <a:ext uri="{FF2B5EF4-FFF2-40B4-BE49-F238E27FC236}">
                <a16:creationId xmlns:a16="http://schemas.microsoft.com/office/drawing/2014/main" id="{405B932F-CEFF-C53F-6EC1-D0DA12E77005}"/>
              </a:ext>
            </a:extLst>
          </p:cNvPr>
          <p:cNvCxnSpPr>
            <a:cxnSpLocks/>
          </p:cNvCxnSpPr>
          <p:nvPr/>
        </p:nvCxnSpPr>
        <p:spPr bwMode="auto">
          <a:xfrm>
            <a:off x="6477000" y="971550"/>
            <a:ext cx="0" cy="351301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6" name="Rectangle 1">
            <a:extLst>
              <a:ext uri="{FF2B5EF4-FFF2-40B4-BE49-F238E27FC236}">
                <a16:creationId xmlns:a16="http://schemas.microsoft.com/office/drawing/2014/main" id="{F8112A1D-2F14-B4ED-76ED-1150F6D4AF6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3 7 5 -5</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2835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1953-F329-5307-8657-246749BA4857}"/>
              </a:ext>
            </a:extLst>
          </p:cNvPr>
          <p:cNvSpPr>
            <a:spLocks noGrp="1"/>
          </p:cNvSpPr>
          <p:nvPr>
            <p:ph type="title"/>
          </p:nvPr>
        </p:nvSpPr>
        <p:spPr/>
        <p:txBody>
          <a:bodyPr/>
          <a:lstStyle/>
          <a:p>
            <a:r>
              <a:rPr lang="en-US" dirty="0"/>
              <a:t>Example of Java “while” Loop (2/2)</a:t>
            </a:r>
          </a:p>
        </p:txBody>
      </p:sp>
      <p:sp>
        <p:nvSpPr>
          <p:cNvPr id="3" name="Content Placeholder 2">
            <a:extLst>
              <a:ext uri="{FF2B5EF4-FFF2-40B4-BE49-F238E27FC236}">
                <a16:creationId xmlns:a16="http://schemas.microsoft.com/office/drawing/2014/main" id="{00D7AA73-65E3-04AC-5E40-0B37149AEBE9}"/>
              </a:ext>
            </a:extLst>
          </p:cNvPr>
          <p:cNvSpPr>
            <a:spLocks noGrp="1"/>
          </p:cNvSpPr>
          <p:nvPr>
            <p:ph sz="half" idx="1"/>
          </p:nvPr>
        </p:nvSpPr>
        <p:spPr>
          <a:xfrm>
            <a:off x="400050" y="971550"/>
            <a:ext cx="5743815" cy="3456385"/>
          </a:xfrm>
        </p:spPr>
        <p:txBody>
          <a:bodyPr/>
          <a:lstStyle/>
          <a:p>
            <a:pPr marL="0" indent="0">
              <a:spcBef>
                <a:spcPts val="0"/>
              </a:spcBef>
              <a:buNone/>
            </a:pPr>
            <a:r>
              <a:rPr lang="en-US" dirty="0"/>
              <a:t>// print integer numbers from 0 to 4</a:t>
            </a:r>
          </a:p>
          <a:p>
            <a:pPr marL="0" indent="0">
              <a:spcBef>
                <a:spcPts val="0"/>
              </a:spcBef>
              <a:buNone/>
            </a:pPr>
            <a:r>
              <a:rPr lang="en-US" dirty="0"/>
              <a:t>class Main {</a:t>
            </a:r>
          </a:p>
          <a:p>
            <a:pPr marL="0" indent="0">
              <a:spcBef>
                <a:spcPts val="0"/>
              </a:spcBef>
              <a:buNone/>
            </a:pPr>
            <a:r>
              <a:rPr lang="en-US" dirty="0"/>
              <a:t>   public static void main(String[] </a:t>
            </a:r>
            <a:r>
              <a:rPr lang="en-US" dirty="0" err="1"/>
              <a:t>args</a:t>
            </a:r>
            <a:r>
              <a:rPr lang="en-US" dirty="0"/>
              <a:t>) { </a:t>
            </a:r>
          </a:p>
          <a:p>
            <a:pPr marL="0" indent="0">
              <a:buNone/>
            </a:pPr>
            <a:r>
              <a:rPr lang="en-US" dirty="0"/>
              <a:t>       </a:t>
            </a:r>
            <a:r>
              <a:rPr lang="nn-NO" dirty="0"/>
              <a:t>int i = 0;</a:t>
            </a:r>
          </a:p>
          <a:p>
            <a:pPr marL="0" indent="0">
              <a:buNone/>
            </a:pPr>
            <a:r>
              <a:rPr lang="nn-NO" dirty="0"/>
              <a:t>       while (i &lt; 5) {</a:t>
            </a:r>
          </a:p>
          <a:p>
            <a:pPr marL="0" indent="0">
              <a:buNone/>
            </a:pPr>
            <a:r>
              <a:rPr lang="nn-NO" dirty="0"/>
              <a:t>           System.out.println(i);</a:t>
            </a:r>
          </a:p>
          <a:p>
            <a:pPr marL="0" indent="0">
              <a:buNone/>
            </a:pPr>
            <a:r>
              <a:rPr lang="nn-NO" dirty="0"/>
              <a:t>           i++;</a:t>
            </a:r>
          </a:p>
          <a:p>
            <a:pPr marL="0" indent="0">
              <a:buNone/>
            </a:pPr>
            <a:r>
              <a:rPr lang="nn-NO" dirty="0"/>
              <a:t>       }</a:t>
            </a:r>
          </a:p>
          <a:p>
            <a:pPr marL="0" indent="0">
              <a:buNone/>
            </a:pPr>
            <a:r>
              <a:rPr lang="nn-NO" dirty="0"/>
              <a:t>   }</a:t>
            </a:r>
          </a:p>
          <a:p>
            <a:pPr marL="0" indent="0">
              <a:buNone/>
            </a:pPr>
            <a:r>
              <a:rPr lang="nn-NO" dirty="0"/>
              <a:t>}</a:t>
            </a:r>
          </a:p>
        </p:txBody>
      </p:sp>
      <p:sp>
        <p:nvSpPr>
          <p:cNvPr id="4" name="Content Placeholder 3">
            <a:extLst>
              <a:ext uri="{FF2B5EF4-FFF2-40B4-BE49-F238E27FC236}">
                <a16:creationId xmlns:a16="http://schemas.microsoft.com/office/drawing/2014/main" id="{3C0AC417-FF54-5106-DA18-C19EEF70B7B0}"/>
              </a:ext>
            </a:extLst>
          </p:cNvPr>
          <p:cNvSpPr>
            <a:spLocks noGrp="1"/>
          </p:cNvSpPr>
          <p:nvPr>
            <p:ph sz="half" idx="2"/>
          </p:nvPr>
        </p:nvSpPr>
        <p:spPr>
          <a:xfrm>
            <a:off x="7391400" y="1114189"/>
            <a:ext cx="1352549" cy="1477329"/>
          </a:xfrm>
        </p:spPr>
        <p:txBody>
          <a:bodyPr/>
          <a:lstStyle/>
          <a:p>
            <a:pPr marL="0" indent="0">
              <a:buNone/>
            </a:pPr>
            <a:r>
              <a:rPr lang="en-US" dirty="0"/>
              <a:t>Output: </a:t>
            </a:r>
          </a:p>
          <a:p>
            <a:pPr marL="0" indent="0">
              <a:buNone/>
            </a:pPr>
            <a:r>
              <a:rPr lang="en-US" dirty="0"/>
              <a:t>0</a:t>
            </a:r>
          </a:p>
          <a:p>
            <a:pPr marL="0" indent="0">
              <a:buNone/>
            </a:pPr>
            <a:r>
              <a:rPr lang="en-US" dirty="0"/>
              <a:t>1</a:t>
            </a:r>
          </a:p>
          <a:p>
            <a:pPr marL="0" indent="0">
              <a:buNone/>
            </a:pPr>
            <a:r>
              <a:rPr lang="en-US" dirty="0"/>
              <a:t>2</a:t>
            </a:r>
          </a:p>
          <a:p>
            <a:pPr marL="0" indent="0">
              <a:buNone/>
            </a:pPr>
            <a:r>
              <a:rPr lang="en-US" dirty="0"/>
              <a:t>3</a:t>
            </a:r>
          </a:p>
          <a:p>
            <a:pPr marL="0" indent="0">
              <a:buNone/>
            </a:pPr>
            <a:r>
              <a:rPr lang="en-US" dirty="0"/>
              <a:t>4</a:t>
            </a:r>
          </a:p>
        </p:txBody>
      </p:sp>
      <p:cxnSp>
        <p:nvCxnSpPr>
          <p:cNvPr id="5" name="Straight Connector 4">
            <a:extLst>
              <a:ext uri="{FF2B5EF4-FFF2-40B4-BE49-F238E27FC236}">
                <a16:creationId xmlns:a16="http://schemas.microsoft.com/office/drawing/2014/main" id="{405B932F-CEFF-C53F-6EC1-D0DA12E77005}"/>
              </a:ext>
            </a:extLst>
          </p:cNvPr>
          <p:cNvCxnSpPr>
            <a:cxnSpLocks/>
          </p:cNvCxnSpPr>
          <p:nvPr/>
        </p:nvCxnSpPr>
        <p:spPr bwMode="auto">
          <a:xfrm>
            <a:off x="6477000" y="971550"/>
            <a:ext cx="0" cy="351301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6" name="Rectangle 1">
            <a:extLst>
              <a:ext uri="{FF2B5EF4-FFF2-40B4-BE49-F238E27FC236}">
                <a16:creationId xmlns:a16="http://schemas.microsoft.com/office/drawing/2014/main" id="{F8112A1D-2F14-B4ED-76ED-1150F6D4AF6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3 7 5 -5</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0781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441000" y="1864159"/>
            <a:ext cx="3575585" cy="646331"/>
          </a:xfrm>
          <a:prstGeom prst="rect">
            <a:avLst/>
          </a:prstGeom>
          <a:noFill/>
        </p:spPr>
        <p:txBody>
          <a:bodyPr wrap="square" rtlCol="0">
            <a:spAutoFit/>
          </a:bodyPr>
          <a:lstStyle/>
          <a:p>
            <a:r>
              <a:rPr lang="en-US" sz="3600" dirty="0">
                <a:solidFill>
                  <a:srgbClr val="333399"/>
                </a:solidFill>
              </a:rPr>
              <a:t>“do-while” loops</a:t>
            </a:r>
          </a:p>
        </p:txBody>
      </p:sp>
    </p:spTree>
    <p:extLst>
      <p:ext uri="{BB962C8B-B14F-4D97-AF65-F5344CB8AC3E}">
        <p14:creationId xmlns:p14="http://schemas.microsoft.com/office/powerpoint/2010/main" val="1599311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6599-912B-6BFB-C3BD-A0F2B41E2824}"/>
              </a:ext>
            </a:extLst>
          </p:cNvPr>
          <p:cNvSpPr>
            <a:spLocks noGrp="1"/>
          </p:cNvSpPr>
          <p:nvPr>
            <p:ph type="title"/>
          </p:nvPr>
        </p:nvSpPr>
        <p:spPr/>
        <p:txBody>
          <a:bodyPr/>
          <a:lstStyle/>
          <a:p>
            <a:r>
              <a:rPr lang="en-US" dirty="0"/>
              <a:t>Logic of the “do-while” Loop</a:t>
            </a:r>
          </a:p>
        </p:txBody>
      </p:sp>
      <p:sp>
        <p:nvSpPr>
          <p:cNvPr id="3" name="Content Placeholder 2">
            <a:extLst>
              <a:ext uri="{FF2B5EF4-FFF2-40B4-BE49-F238E27FC236}">
                <a16:creationId xmlns:a16="http://schemas.microsoft.com/office/drawing/2014/main" id="{36E5587F-A271-EB23-56A9-95E26A6467C5}"/>
              </a:ext>
            </a:extLst>
          </p:cNvPr>
          <p:cNvSpPr>
            <a:spLocks noGrp="1"/>
          </p:cNvSpPr>
          <p:nvPr>
            <p:ph sz="half" idx="1"/>
          </p:nvPr>
        </p:nvSpPr>
        <p:spPr>
          <a:xfrm>
            <a:off x="76201" y="820575"/>
            <a:ext cx="5422582" cy="1457562"/>
          </a:xfrm>
        </p:spPr>
        <p:txBody>
          <a:bodyPr/>
          <a:lstStyle/>
          <a:p>
            <a:r>
              <a:rPr lang="en-US" dirty="0"/>
              <a:t>In the “while” loop, condition is checked first, then the body of the loop (block of code) is executed.</a:t>
            </a:r>
          </a:p>
          <a:p>
            <a:r>
              <a:rPr lang="en-US" dirty="0"/>
              <a:t>The “do-while loop” the code body of the loop (block of code) is executed </a:t>
            </a:r>
            <a:r>
              <a:rPr lang="en-US" dirty="0" err="1"/>
              <a:t>first,m</a:t>
            </a:r>
            <a:r>
              <a:rPr lang="en-US" dirty="0"/>
              <a:t> then the condition is checked as long as a specified condition is true.</a:t>
            </a:r>
          </a:p>
          <a:p>
            <a:endParaRPr lang="en-US" dirty="0"/>
          </a:p>
        </p:txBody>
      </p:sp>
      <p:sp>
        <p:nvSpPr>
          <p:cNvPr id="34" name="Content Placeholder 33">
            <a:extLst>
              <a:ext uri="{FF2B5EF4-FFF2-40B4-BE49-F238E27FC236}">
                <a16:creationId xmlns:a16="http://schemas.microsoft.com/office/drawing/2014/main" id="{7F4F8269-D3F2-E83D-971F-D532FD398C6E}"/>
              </a:ext>
            </a:extLst>
          </p:cNvPr>
          <p:cNvSpPr>
            <a:spLocks noGrp="1"/>
          </p:cNvSpPr>
          <p:nvPr>
            <p:ph sz="half" idx="2"/>
          </p:nvPr>
        </p:nvSpPr>
        <p:spPr>
          <a:xfrm>
            <a:off x="193601" y="3028950"/>
            <a:ext cx="4378399" cy="1828800"/>
          </a:xfrm>
          <a:ln w="12700">
            <a:solidFill>
              <a:schemeClr val="tx1"/>
            </a:solidFill>
          </a:ln>
        </p:spPr>
        <p:txBody>
          <a:bodyPr/>
          <a:lstStyle/>
          <a:p>
            <a:pPr marL="0" indent="0">
              <a:buNone/>
            </a:pPr>
            <a:r>
              <a:rPr lang="en-US" dirty="0"/>
              <a:t>// The concept of the “do-while” loop</a:t>
            </a:r>
          </a:p>
          <a:p>
            <a:pPr marL="0" indent="0">
              <a:buNone/>
            </a:pPr>
            <a:r>
              <a:rPr lang="en-US" dirty="0"/>
              <a:t>do {</a:t>
            </a:r>
          </a:p>
          <a:p>
            <a:pPr marL="0" indent="0">
              <a:buNone/>
            </a:pPr>
            <a:r>
              <a:rPr lang="en-US" dirty="0"/>
              <a:t>     // Body of the loop that is the</a:t>
            </a:r>
          </a:p>
          <a:p>
            <a:pPr marL="0" indent="0">
              <a:buNone/>
            </a:pPr>
            <a:r>
              <a:rPr lang="en-US" dirty="0"/>
              <a:t>     // block of code to be executed</a:t>
            </a:r>
          </a:p>
          <a:p>
            <a:pPr marL="0" indent="0">
              <a:buNone/>
            </a:pPr>
            <a:r>
              <a:rPr lang="en-US" dirty="0"/>
              <a:t>}</a:t>
            </a:r>
          </a:p>
          <a:p>
            <a:pPr marL="0" indent="0">
              <a:buNone/>
            </a:pPr>
            <a:r>
              <a:rPr lang="en-US" dirty="0"/>
              <a:t>while (condition)</a:t>
            </a:r>
          </a:p>
          <a:p>
            <a:pPr marL="0" indent="0">
              <a:buNone/>
            </a:pPr>
            <a:r>
              <a:rPr lang="en-US" dirty="0"/>
              <a:t>    </a:t>
            </a:r>
          </a:p>
          <a:p>
            <a:pPr marL="0" indent="0">
              <a:buNone/>
            </a:pPr>
            <a:r>
              <a:rPr lang="en-US" dirty="0"/>
              <a:t>    </a:t>
            </a:r>
          </a:p>
        </p:txBody>
      </p:sp>
      <p:grpSp>
        <p:nvGrpSpPr>
          <p:cNvPr id="33" name="Group 32">
            <a:extLst>
              <a:ext uri="{FF2B5EF4-FFF2-40B4-BE49-F238E27FC236}">
                <a16:creationId xmlns:a16="http://schemas.microsoft.com/office/drawing/2014/main" id="{8A49EFB7-5F9D-849A-EE7B-78AADA4BA945}"/>
              </a:ext>
            </a:extLst>
          </p:cNvPr>
          <p:cNvGrpSpPr/>
          <p:nvPr/>
        </p:nvGrpSpPr>
        <p:grpSpPr>
          <a:xfrm>
            <a:off x="5498783" y="835075"/>
            <a:ext cx="3262277" cy="2886124"/>
            <a:chOff x="4408391" y="1343590"/>
            <a:chExt cx="3262277" cy="2886124"/>
          </a:xfrm>
        </p:grpSpPr>
        <p:sp>
          <p:nvSpPr>
            <p:cNvPr id="4" name="Diamond 3">
              <a:extLst>
                <a:ext uri="{FF2B5EF4-FFF2-40B4-BE49-F238E27FC236}">
                  <a16:creationId xmlns:a16="http://schemas.microsoft.com/office/drawing/2014/main" id="{D1178EF0-EC0F-3E8A-B1C3-378BE41D1C6B}"/>
                </a:ext>
              </a:extLst>
            </p:cNvPr>
            <p:cNvSpPr/>
            <p:nvPr/>
          </p:nvSpPr>
          <p:spPr bwMode="auto">
            <a:xfrm>
              <a:off x="4809162" y="2507687"/>
              <a:ext cx="2514600" cy="871538"/>
            </a:xfrm>
            <a:prstGeom prst="diamond">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Condition</a:t>
              </a:r>
            </a:p>
          </p:txBody>
        </p:sp>
        <p:sp>
          <p:nvSpPr>
            <p:cNvPr id="5" name="Rectangle 4">
              <a:extLst>
                <a:ext uri="{FF2B5EF4-FFF2-40B4-BE49-F238E27FC236}">
                  <a16:creationId xmlns:a16="http://schemas.microsoft.com/office/drawing/2014/main" id="{D839D5A7-DFED-BDF7-4BC5-A8EF3C9578BA}"/>
                </a:ext>
              </a:extLst>
            </p:cNvPr>
            <p:cNvSpPr/>
            <p:nvPr/>
          </p:nvSpPr>
          <p:spPr bwMode="auto">
            <a:xfrm>
              <a:off x="4968669" y="1679232"/>
              <a:ext cx="2189502" cy="490538"/>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Body of the loop</a:t>
              </a:r>
            </a:p>
          </p:txBody>
        </p:sp>
        <p:cxnSp>
          <p:nvCxnSpPr>
            <p:cNvPr id="7" name="Straight Arrow Connector 6">
              <a:extLst>
                <a:ext uri="{FF2B5EF4-FFF2-40B4-BE49-F238E27FC236}">
                  <a16:creationId xmlns:a16="http://schemas.microsoft.com/office/drawing/2014/main" id="{80F2AE8C-BCF7-DDF9-1075-DE255CB9B735}"/>
                </a:ext>
              </a:extLst>
            </p:cNvPr>
            <p:cNvCxnSpPr>
              <a:cxnSpLocks/>
            </p:cNvCxnSpPr>
            <p:nvPr/>
          </p:nvCxnSpPr>
          <p:spPr bwMode="auto">
            <a:xfrm>
              <a:off x="6081623" y="2145119"/>
              <a:ext cx="0" cy="38576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8" name="Straight Arrow Connector 7">
              <a:extLst>
                <a:ext uri="{FF2B5EF4-FFF2-40B4-BE49-F238E27FC236}">
                  <a16:creationId xmlns:a16="http://schemas.microsoft.com/office/drawing/2014/main" id="{2BD855F7-7C31-8396-A283-3C8615E6F5D0}"/>
                </a:ext>
              </a:extLst>
            </p:cNvPr>
            <p:cNvCxnSpPr>
              <a:cxnSpLocks/>
              <a:stCxn id="4" idx="2"/>
              <a:endCxn id="9" idx="0"/>
            </p:cNvCxnSpPr>
            <p:nvPr/>
          </p:nvCxnSpPr>
          <p:spPr bwMode="auto">
            <a:xfrm>
              <a:off x="6066462" y="3379225"/>
              <a:ext cx="15161" cy="359951"/>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sp>
          <p:nvSpPr>
            <p:cNvPr id="9" name="Rectangle 8">
              <a:extLst>
                <a:ext uri="{FF2B5EF4-FFF2-40B4-BE49-F238E27FC236}">
                  <a16:creationId xmlns:a16="http://schemas.microsoft.com/office/drawing/2014/main" id="{8B7834C1-AE0D-9D4A-F4A7-F47F56363C2B}"/>
                </a:ext>
              </a:extLst>
            </p:cNvPr>
            <p:cNvSpPr/>
            <p:nvPr/>
          </p:nvSpPr>
          <p:spPr bwMode="auto">
            <a:xfrm>
              <a:off x="4492577" y="3739176"/>
              <a:ext cx="3178091" cy="490538"/>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Next part of the program</a:t>
              </a:r>
            </a:p>
          </p:txBody>
        </p:sp>
        <p:cxnSp>
          <p:nvCxnSpPr>
            <p:cNvPr id="12" name="Straight Arrow Connector 11">
              <a:extLst>
                <a:ext uri="{FF2B5EF4-FFF2-40B4-BE49-F238E27FC236}">
                  <a16:creationId xmlns:a16="http://schemas.microsoft.com/office/drawing/2014/main" id="{31096B28-F4A4-8DC7-E253-3E184D601FAE}"/>
                </a:ext>
              </a:extLst>
            </p:cNvPr>
            <p:cNvCxnSpPr>
              <a:cxnSpLocks/>
            </p:cNvCxnSpPr>
            <p:nvPr/>
          </p:nvCxnSpPr>
          <p:spPr bwMode="auto">
            <a:xfrm>
              <a:off x="6057900" y="1343590"/>
              <a:ext cx="0" cy="35662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sp>
          <p:nvSpPr>
            <p:cNvPr id="19" name="TextBox 18">
              <a:extLst>
                <a:ext uri="{FF2B5EF4-FFF2-40B4-BE49-F238E27FC236}">
                  <a16:creationId xmlns:a16="http://schemas.microsoft.com/office/drawing/2014/main" id="{51812EF5-5155-46F3-5086-09794E8CC119}"/>
                </a:ext>
              </a:extLst>
            </p:cNvPr>
            <p:cNvSpPr txBox="1"/>
            <p:nvPr/>
          </p:nvSpPr>
          <p:spPr>
            <a:xfrm>
              <a:off x="4408391" y="2988669"/>
              <a:ext cx="784417" cy="400110"/>
            </a:xfrm>
            <a:prstGeom prst="rect">
              <a:avLst/>
            </a:prstGeom>
            <a:noFill/>
          </p:spPr>
          <p:txBody>
            <a:bodyPr wrap="square" rtlCol="0">
              <a:spAutoFit/>
            </a:bodyPr>
            <a:lstStyle/>
            <a:p>
              <a:r>
                <a:rPr lang="en-US" sz="2000" dirty="0"/>
                <a:t>True</a:t>
              </a:r>
            </a:p>
          </p:txBody>
        </p:sp>
        <p:sp>
          <p:nvSpPr>
            <p:cNvPr id="20" name="TextBox 19">
              <a:extLst>
                <a:ext uri="{FF2B5EF4-FFF2-40B4-BE49-F238E27FC236}">
                  <a16:creationId xmlns:a16="http://schemas.microsoft.com/office/drawing/2014/main" id="{669F95C5-89E2-BEEC-BFB5-EA9F4FFD39C2}"/>
                </a:ext>
              </a:extLst>
            </p:cNvPr>
            <p:cNvSpPr txBox="1"/>
            <p:nvPr/>
          </p:nvSpPr>
          <p:spPr>
            <a:xfrm>
              <a:off x="6140423" y="3343826"/>
              <a:ext cx="784417" cy="400110"/>
            </a:xfrm>
            <a:prstGeom prst="rect">
              <a:avLst/>
            </a:prstGeom>
            <a:noFill/>
          </p:spPr>
          <p:txBody>
            <a:bodyPr wrap="square" rtlCol="0">
              <a:spAutoFit/>
            </a:bodyPr>
            <a:lstStyle/>
            <a:p>
              <a:r>
                <a:rPr lang="en-US" sz="2000" dirty="0"/>
                <a:t>False</a:t>
              </a:r>
            </a:p>
          </p:txBody>
        </p:sp>
        <p:cxnSp>
          <p:nvCxnSpPr>
            <p:cNvPr id="27" name="Straight Arrow Connector 26">
              <a:extLst>
                <a:ext uri="{FF2B5EF4-FFF2-40B4-BE49-F238E27FC236}">
                  <a16:creationId xmlns:a16="http://schemas.microsoft.com/office/drawing/2014/main" id="{805AA532-980E-A6C2-E7EF-67FFC935BF3A}"/>
                </a:ext>
              </a:extLst>
            </p:cNvPr>
            <p:cNvCxnSpPr>
              <a:cxnSpLocks/>
            </p:cNvCxnSpPr>
            <p:nvPr/>
          </p:nvCxnSpPr>
          <p:spPr bwMode="auto">
            <a:xfrm>
              <a:off x="4492577" y="1924501"/>
              <a:ext cx="476092" cy="0"/>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29" name="Straight Connector 28">
              <a:extLst>
                <a:ext uri="{FF2B5EF4-FFF2-40B4-BE49-F238E27FC236}">
                  <a16:creationId xmlns:a16="http://schemas.microsoft.com/office/drawing/2014/main" id="{98C451EB-0D6D-B5B2-4E56-2EDE895A7967}"/>
                </a:ext>
              </a:extLst>
            </p:cNvPr>
            <p:cNvCxnSpPr>
              <a:cxnSpLocks/>
            </p:cNvCxnSpPr>
            <p:nvPr/>
          </p:nvCxnSpPr>
          <p:spPr bwMode="auto">
            <a:xfrm>
              <a:off x="4492577" y="2943456"/>
              <a:ext cx="308023" cy="0"/>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cxnSp>
          <p:nvCxnSpPr>
            <p:cNvPr id="30" name="Straight Connector 29">
              <a:extLst>
                <a:ext uri="{FF2B5EF4-FFF2-40B4-BE49-F238E27FC236}">
                  <a16:creationId xmlns:a16="http://schemas.microsoft.com/office/drawing/2014/main" id="{339EDD82-4036-1A64-8164-12E82CA22D2A}"/>
                </a:ext>
              </a:extLst>
            </p:cNvPr>
            <p:cNvCxnSpPr>
              <a:cxnSpLocks/>
            </p:cNvCxnSpPr>
            <p:nvPr/>
          </p:nvCxnSpPr>
          <p:spPr bwMode="auto">
            <a:xfrm flipH="1" flipV="1">
              <a:off x="4527074" y="1924501"/>
              <a:ext cx="1" cy="1018955"/>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876603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5A820C-18D0-CA10-AA4B-4E9A17A2B3CF}"/>
              </a:ext>
            </a:extLst>
          </p:cNvPr>
          <p:cNvSpPr>
            <a:spLocks noGrp="1"/>
          </p:cNvSpPr>
          <p:nvPr>
            <p:ph type="title"/>
          </p:nvPr>
        </p:nvSpPr>
        <p:spPr>
          <a:xfrm>
            <a:off x="762001" y="285750"/>
            <a:ext cx="8229600" cy="490538"/>
          </a:xfrm>
        </p:spPr>
        <p:txBody>
          <a:bodyPr/>
          <a:lstStyle/>
          <a:p>
            <a:r>
              <a:rPr lang="en-US" dirty="0"/>
              <a:t>“Hello World” Five Times with “do-while”” Loop</a:t>
            </a:r>
          </a:p>
        </p:txBody>
      </p:sp>
      <p:sp>
        <p:nvSpPr>
          <p:cNvPr id="6" name="Content Placeholder 5">
            <a:extLst>
              <a:ext uri="{FF2B5EF4-FFF2-40B4-BE49-F238E27FC236}">
                <a16:creationId xmlns:a16="http://schemas.microsoft.com/office/drawing/2014/main" id="{963ACA27-F489-68D2-2094-443A1642EAF7}"/>
              </a:ext>
            </a:extLst>
          </p:cNvPr>
          <p:cNvSpPr>
            <a:spLocks noGrp="1"/>
          </p:cNvSpPr>
          <p:nvPr>
            <p:ph idx="1"/>
          </p:nvPr>
        </p:nvSpPr>
        <p:spPr>
          <a:xfrm>
            <a:off x="1066800" y="776289"/>
            <a:ext cx="5638800" cy="3778418"/>
          </a:xfrm>
        </p:spPr>
        <p:txBody>
          <a:bodyPr/>
          <a:lstStyle/>
          <a:p>
            <a:pPr marL="0" indent="0">
              <a:buNone/>
            </a:pPr>
            <a:r>
              <a:rPr lang="en-US" sz="1800" dirty="0"/>
              <a:t>class </a:t>
            </a:r>
            <a:r>
              <a:rPr lang="en-US" sz="1800" dirty="0" err="1"/>
              <a:t>HelloWorldLoop</a:t>
            </a:r>
            <a:r>
              <a:rPr lang="en-US" sz="1800" dirty="0"/>
              <a:t> {</a:t>
            </a:r>
          </a:p>
          <a:p>
            <a:pPr marL="0" indent="0">
              <a:buNone/>
            </a:pPr>
            <a:r>
              <a:rPr lang="en-US" sz="1800" dirty="0"/>
              <a:t>    public static void main(String </a:t>
            </a:r>
            <a:r>
              <a:rPr lang="en-US" sz="1800" dirty="0" err="1"/>
              <a:t>args</a:t>
            </a:r>
            <a:r>
              <a:rPr lang="en-US" sz="1800" dirty="0"/>
              <a:t>[]) {</a:t>
            </a:r>
          </a:p>
          <a:p>
            <a:pPr marL="0" indent="0">
              <a:buNone/>
            </a:pPr>
            <a:r>
              <a:rPr lang="en-US" sz="1800" dirty="0"/>
              <a:t>// Declaring and initialization expression</a:t>
            </a:r>
          </a:p>
          <a:p>
            <a:pPr marL="0" indent="0">
              <a:buNone/>
            </a:pPr>
            <a:r>
              <a:rPr lang="en-US" sz="1800" dirty="0"/>
              <a:t>        int </a:t>
            </a:r>
            <a:r>
              <a:rPr lang="en-US" sz="1800" dirty="0" err="1"/>
              <a:t>i</a:t>
            </a:r>
            <a:r>
              <a:rPr lang="en-US" sz="1800" dirty="0"/>
              <a:t> = 1;</a:t>
            </a:r>
          </a:p>
          <a:p>
            <a:pPr marL="0" indent="0">
              <a:buNone/>
            </a:pPr>
            <a:r>
              <a:rPr lang="en-US" sz="1800" dirty="0"/>
              <a:t>        // Do-while loop</a:t>
            </a:r>
          </a:p>
          <a:p>
            <a:pPr marL="0" indent="0">
              <a:buNone/>
            </a:pPr>
            <a:r>
              <a:rPr lang="en-US" sz="1800" dirty="0"/>
              <a:t>        do {</a:t>
            </a:r>
          </a:p>
          <a:p>
            <a:pPr marL="0" indent="0">
              <a:buNone/>
            </a:pPr>
            <a:r>
              <a:rPr lang="en-US" sz="1800" dirty="0"/>
              <a:t>            // Body of do-while loop - Print statement         </a:t>
            </a:r>
          </a:p>
          <a:p>
            <a:pPr marL="0" indent="0">
              <a:buNone/>
            </a:pPr>
            <a:r>
              <a:rPr lang="en-US" sz="1800" dirty="0"/>
              <a:t>            </a:t>
            </a:r>
            <a:r>
              <a:rPr lang="en-US" sz="1800" dirty="0" err="1"/>
              <a:t>System.out.println</a:t>
            </a:r>
            <a:r>
              <a:rPr lang="en-US" sz="1800" dirty="0"/>
              <a:t>("Hello World");</a:t>
            </a:r>
          </a:p>
          <a:p>
            <a:pPr marL="0" indent="0">
              <a:buNone/>
            </a:pPr>
            <a:r>
              <a:rPr lang="en-US" sz="1800" dirty="0"/>
              <a:t>            // Update expression</a:t>
            </a:r>
          </a:p>
          <a:p>
            <a:pPr marL="0" indent="0">
              <a:buNone/>
            </a:pPr>
            <a:r>
              <a:rPr lang="en-US" sz="1800" dirty="0"/>
              <a:t>            </a:t>
            </a:r>
            <a:r>
              <a:rPr lang="en-US" sz="1800" dirty="0" err="1"/>
              <a:t>i</a:t>
            </a:r>
            <a:r>
              <a:rPr lang="en-US" sz="1800" dirty="0"/>
              <a:t>++;</a:t>
            </a:r>
          </a:p>
          <a:p>
            <a:pPr marL="0" indent="0">
              <a:buNone/>
            </a:pPr>
            <a:r>
              <a:rPr lang="en-US" sz="1800" dirty="0"/>
              <a:t>        }</a:t>
            </a:r>
          </a:p>
          <a:p>
            <a:pPr marL="0" indent="0">
              <a:buNone/>
            </a:pPr>
            <a:r>
              <a:rPr lang="en-US" sz="1800" dirty="0"/>
              <a:t>         // Test condition expression</a:t>
            </a:r>
          </a:p>
          <a:p>
            <a:pPr marL="0" indent="0">
              <a:buNone/>
            </a:pPr>
            <a:r>
              <a:rPr lang="en-US" sz="1800" dirty="0"/>
              <a:t>        while (</a:t>
            </a:r>
            <a:r>
              <a:rPr lang="en-US" sz="1800" dirty="0" err="1"/>
              <a:t>i</a:t>
            </a:r>
            <a:r>
              <a:rPr lang="en-US" sz="1800" dirty="0"/>
              <a:t> &lt;= 5);</a:t>
            </a:r>
          </a:p>
          <a:p>
            <a:pPr marL="0" indent="0">
              <a:buNone/>
            </a:pPr>
            <a:r>
              <a:rPr lang="en-US" sz="1800" dirty="0"/>
              <a:t>    }</a:t>
            </a:r>
          </a:p>
          <a:p>
            <a:pPr marL="0" indent="0">
              <a:buNone/>
            </a:pPr>
            <a:r>
              <a:rPr lang="en-US" sz="1800" dirty="0"/>
              <a:t>}</a:t>
            </a:r>
          </a:p>
          <a:p>
            <a:pPr marL="0" indent="0">
              <a:buNone/>
            </a:pPr>
            <a:endParaRPr lang="en-US" dirty="0"/>
          </a:p>
        </p:txBody>
      </p:sp>
      <p:sp>
        <p:nvSpPr>
          <p:cNvPr id="7" name="Content Placeholder 3">
            <a:extLst>
              <a:ext uri="{FF2B5EF4-FFF2-40B4-BE49-F238E27FC236}">
                <a16:creationId xmlns:a16="http://schemas.microsoft.com/office/drawing/2014/main" id="{5EB50395-219A-BDEE-2681-FC9E08DED050}"/>
              </a:ext>
            </a:extLst>
          </p:cNvPr>
          <p:cNvSpPr txBox="1">
            <a:spLocks/>
          </p:cNvSpPr>
          <p:nvPr/>
        </p:nvSpPr>
        <p:spPr>
          <a:xfrm>
            <a:off x="7162800" y="1114189"/>
            <a:ext cx="1581149" cy="1477329"/>
          </a:xfrm>
          <a:prstGeom prst="rect">
            <a:avLst/>
          </a:prstGeom>
        </p:spPr>
        <p:txBody>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b="1" kern="0"/>
              <a:t>Output: </a:t>
            </a:r>
          </a:p>
          <a:p>
            <a:pPr marL="0" indent="0">
              <a:buFont typeface="Wingdings" pitchFamily="2" charset="2"/>
              <a:buNone/>
            </a:pPr>
            <a:r>
              <a:rPr lang="en-US" kern="0"/>
              <a:t>Hello World Hello World Hello World Hello World Hello World</a:t>
            </a:r>
            <a:endParaRPr lang="en-US" kern="0" dirty="0"/>
          </a:p>
        </p:txBody>
      </p:sp>
      <p:cxnSp>
        <p:nvCxnSpPr>
          <p:cNvPr id="8" name="Straight Connector 7">
            <a:extLst>
              <a:ext uri="{FF2B5EF4-FFF2-40B4-BE49-F238E27FC236}">
                <a16:creationId xmlns:a16="http://schemas.microsoft.com/office/drawing/2014/main" id="{643B9035-AA92-BF44-7D78-D966639763C9}"/>
              </a:ext>
            </a:extLst>
          </p:cNvPr>
          <p:cNvCxnSpPr>
            <a:cxnSpLocks/>
          </p:cNvCxnSpPr>
          <p:nvPr/>
        </p:nvCxnSpPr>
        <p:spPr bwMode="auto">
          <a:xfrm>
            <a:off x="6858000" y="923107"/>
            <a:ext cx="0" cy="351301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955878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5A820C-18D0-CA10-AA4B-4E9A17A2B3CF}"/>
              </a:ext>
            </a:extLst>
          </p:cNvPr>
          <p:cNvSpPr>
            <a:spLocks noGrp="1"/>
          </p:cNvSpPr>
          <p:nvPr>
            <p:ph type="title"/>
          </p:nvPr>
        </p:nvSpPr>
        <p:spPr>
          <a:xfrm>
            <a:off x="914401" y="285750"/>
            <a:ext cx="8077200" cy="490538"/>
          </a:xfrm>
        </p:spPr>
        <p:txBody>
          <a:bodyPr/>
          <a:lstStyle/>
          <a:p>
            <a:r>
              <a:rPr lang="en-US" dirty="0"/>
              <a:t>Example of “do-while”” Loop - Sum</a:t>
            </a:r>
          </a:p>
        </p:txBody>
      </p:sp>
      <p:sp>
        <p:nvSpPr>
          <p:cNvPr id="6" name="Content Placeholder 5">
            <a:extLst>
              <a:ext uri="{FF2B5EF4-FFF2-40B4-BE49-F238E27FC236}">
                <a16:creationId xmlns:a16="http://schemas.microsoft.com/office/drawing/2014/main" id="{963ACA27-F489-68D2-2094-443A1642EAF7}"/>
              </a:ext>
            </a:extLst>
          </p:cNvPr>
          <p:cNvSpPr>
            <a:spLocks noGrp="1"/>
          </p:cNvSpPr>
          <p:nvPr>
            <p:ph idx="1"/>
          </p:nvPr>
        </p:nvSpPr>
        <p:spPr>
          <a:xfrm>
            <a:off x="1066800" y="776289"/>
            <a:ext cx="5638800" cy="3778418"/>
          </a:xfrm>
        </p:spPr>
        <p:txBody>
          <a:bodyPr/>
          <a:lstStyle/>
          <a:p>
            <a:pPr marL="0" indent="0">
              <a:buNone/>
            </a:pPr>
            <a:r>
              <a:rPr lang="en-US" sz="1800" dirty="0"/>
              <a:t>// Sum of numbers from 21 through 11 descending</a:t>
            </a:r>
          </a:p>
          <a:p>
            <a:pPr marL="0" indent="0">
              <a:buNone/>
            </a:pPr>
            <a:r>
              <a:rPr lang="en-US" sz="1800" dirty="0"/>
              <a:t>class GFG {</a:t>
            </a:r>
          </a:p>
          <a:p>
            <a:pPr marL="0" indent="0">
              <a:buNone/>
            </a:pPr>
            <a:r>
              <a:rPr lang="en-US" sz="1800" dirty="0"/>
              <a:t>    public static void main(String </a:t>
            </a:r>
            <a:r>
              <a:rPr lang="en-US" sz="1800" dirty="0" err="1"/>
              <a:t>args</a:t>
            </a:r>
            <a:r>
              <a:rPr lang="en-US" sz="1800" dirty="0"/>
              <a:t>[]) {</a:t>
            </a:r>
          </a:p>
          <a:p>
            <a:pPr marL="0" indent="0">
              <a:buNone/>
            </a:pPr>
            <a:r>
              <a:rPr lang="en-US" sz="1800" dirty="0"/>
              <a:t>        // Declaring and initializing integer values</a:t>
            </a:r>
          </a:p>
          <a:p>
            <a:pPr marL="0" indent="0">
              <a:buNone/>
            </a:pPr>
            <a:r>
              <a:rPr lang="en-US" sz="1800" dirty="0"/>
              <a:t>        int x = 21, sum = 0;</a:t>
            </a:r>
          </a:p>
          <a:p>
            <a:pPr marL="0" indent="0">
              <a:buNone/>
            </a:pPr>
            <a:r>
              <a:rPr lang="en-US" sz="1800" dirty="0"/>
              <a:t>        // Do-while loop</a:t>
            </a:r>
          </a:p>
          <a:p>
            <a:pPr marL="0" indent="0">
              <a:buNone/>
            </a:pPr>
            <a:r>
              <a:rPr lang="en-US" sz="1800" dirty="0"/>
              <a:t>        do {</a:t>
            </a:r>
          </a:p>
          <a:p>
            <a:pPr marL="0" indent="0">
              <a:buNone/>
            </a:pPr>
            <a:r>
              <a:rPr lang="en-US" sz="1800" dirty="0"/>
              <a:t>            sum += x;</a:t>
            </a:r>
          </a:p>
          <a:p>
            <a:pPr marL="0" indent="0">
              <a:buNone/>
            </a:pPr>
            <a:r>
              <a:rPr lang="en-US" sz="1800" dirty="0"/>
              <a:t>            x--;</a:t>
            </a:r>
          </a:p>
          <a:p>
            <a:pPr marL="0" indent="0">
              <a:buNone/>
            </a:pPr>
            <a:r>
              <a:rPr lang="en-US" sz="1800" dirty="0"/>
              <a:t>        }</a:t>
            </a:r>
          </a:p>
          <a:p>
            <a:pPr marL="0" indent="0">
              <a:buNone/>
            </a:pPr>
            <a:r>
              <a:rPr lang="en-US" sz="1800" dirty="0"/>
              <a:t>        while (x &gt; 10);</a:t>
            </a:r>
          </a:p>
          <a:p>
            <a:pPr marL="0" indent="0">
              <a:buNone/>
            </a:pPr>
            <a:r>
              <a:rPr lang="en-US" sz="1800" dirty="0"/>
              <a:t>        // Summing up</a:t>
            </a:r>
          </a:p>
          <a:p>
            <a:pPr marL="0" indent="0">
              <a:buNone/>
            </a:pPr>
            <a:r>
              <a:rPr lang="en-US" sz="1800" dirty="0"/>
              <a:t>        </a:t>
            </a:r>
            <a:r>
              <a:rPr lang="en-US" sz="1800" dirty="0" err="1"/>
              <a:t>System.out.println</a:t>
            </a:r>
            <a:r>
              <a:rPr lang="en-US" sz="1800" dirty="0"/>
              <a:t>("Summation: " + sum);</a:t>
            </a:r>
          </a:p>
          <a:p>
            <a:pPr marL="0" indent="0">
              <a:buNone/>
            </a:pPr>
            <a:r>
              <a:rPr lang="en-US" sz="1800" dirty="0"/>
              <a:t>    }</a:t>
            </a:r>
          </a:p>
          <a:p>
            <a:pPr marL="0" indent="0">
              <a:buNone/>
            </a:pPr>
            <a:r>
              <a:rPr lang="en-US" sz="1800" dirty="0"/>
              <a:t>}</a:t>
            </a:r>
            <a:endParaRPr lang="en-US" dirty="0"/>
          </a:p>
        </p:txBody>
      </p:sp>
      <p:sp>
        <p:nvSpPr>
          <p:cNvPr id="7" name="Content Placeholder 3">
            <a:extLst>
              <a:ext uri="{FF2B5EF4-FFF2-40B4-BE49-F238E27FC236}">
                <a16:creationId xmlns:a16="http://schemas.microsoft.com/office/drawing/2014/main" id="{5EB50395-219A-BDEE-2681-FC9E08DED050}"/>
              </a:ext>
            </a:extLst>
          </p:cNvPr>
          <p:cNvSpPr txBox="1">
            <a:spLocks/>
          </p:cNvSpPr>
          <p:nvPr/>
        </p:nvSpPr>
        <p:spPr>
          <a:xfrm>
            <a:off x="6858000" y="1114189"/>
            <a:ext cx="2133598" cy="1477329"/>
          </a:xfrm>
          <a:prstGeom prst="rect">
            <a:avLst/>
          </a:prstGeom>
        </p:spPr>
        <p:txBody>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b="1" kern="0" dirty="0"/>
              <a:t>Output: </a:t>
            </a:r>
          </a:p>
          <a:p>
            <a:pPr marL="0" indent="0">
              <a:buFont typeface="Wingdings" pitchFamily="2" charset="2"/>
              <a:buNone/>
            </a:pPr>
            <a:r>
              <a:rPr lang="en-US" kern="0" dirty="0"/>
              <a:t>Summation: 176</a:t>
            </a:r>
          </a:p>
        </p:txBody>
      </p:sp>
      <p:cxnSp>
        <p:nvCxnSpPr>
          <p:cNvPr id="8" name="Straight Connector 7">
            <a:extLst>
              <a:ext uri="{FF2B5EF4-FFF2-40B4-BE49-F238E27FC236}">
                <a16:creationId xmlns:a16="http://schemas.microsoft.com/office/drawing/2014/main" id="{643B9035-AA92-BF44-7D78-D966639763C9}"/>
              </a:ext>
            </a:extLst>
          </p:cNvPr>
          <p:cNvCxnSpPr>
            <a:cxnSpLocks/>
          </p:cNvCxnSpPr>
          <p:nvPr/>
        </p:nvCxnSpPr>
        <p:spPr bwMode="auto">
          <a:xfrm>
            <a:off x="6629400" y="923107"/>
            <a:ext cx="0" cy="351301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689782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975313" y="1680632"/>
            <a:ext cx="4261656" cy="646331"/>
          </a:xfrm>
          <a:prstGeom prst="rect">
            <a:avLst/>
          </a:prstGeom>
          <a:noFill/>
        </p:spPr>
        <p:txBody>
          <a:bodyPr wrap="square" rtlCol="0">
            <a:spAutoFit/>
          </a:bodyPr>
          <a:lstStyle/>
          <a:p>
            <a:r>
              <a:rPr lang="en-US" sz="3600" dirty="0">
                <a:solidFill>
                  <a:srgbClr val="333399"/>
                </a:solidFill>
              </a:rPr>
              <a:t>Jump Statements</a:t>
            </a:r>
          </a:p>
        </p:txBody>
      </p:sp>
      <p:sp>
        <p:nvSpPr>
          <p:cNvPr id="2" name="Content Placeholder 3">
            <a:extLst>
              <a:ext uri="{FF2B5EF4-FFF2-40B4-BE49-F238E27FC236}">
                <a16:creationId xmlns:a16="http://schemas.microsoft.com/office/drawing/2014/main" id="{566D3C2F-FA0F-28A3-C178-7CF8F53DB1CF}"/>
              </a:ext>
            </a:extLst>
          </p:cNvPr>
          <p:cNvSpPr txBox="1">
            <a:spLocks/>
          </p:cNvSpPr>
          <p:nvPr/>
        </p:nvSpPr>
        <p:spPr>
          <a:xfrm>
            <a:off x="5106141" y="2876550"/>
            <a:ext cx="3943350" cy="1388792"/>
          </a:xfrm>
          <a:prstGeom prst="rect">
            <a:avLst/>
          </a:prstGeom>
        </p:spPr>
        <p:txBody>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b="1" kern="0"/>
              <a:t>Jump Statements</a:t>
            </a:r>
            <a:r>
              <a:rPr lang="en-US" kern="0"/>
              <a:t>:</a:t>
            </a:r>
          </a:p>
          <a:p>
            <a:r>
              <a:rPr lang="en-US" kern="0"/>
              <a:t>The Break Statement</a:t>
            </a:r>
          </a:p>
          <a:p>
            <a:r>
              <a:rPr lang="en-US" kern="0"/>
              <a:t>The Continue Statement</a:t>
            </a:r>
          </a:p>
          <a:p>
            <a:r>
              <a:rPr lang="en-US" kern="0"/>
              <a:t>The Return Statement</a:t>
            </a:r>
          </a:p>
          <a:p>
            <a:endParaRPr lang="en-US" kern="0" dirty="0"/>
          </a:p>
        </p:txBody>
      </p:sp>
    </p:spTree>
    <p:extLst>
      <p:ext uri="{BB962C8B-B14F-4D97-AF65-F5344CB8AC3E}">
        <p14:creationId xmlns:p14="http://schemas.microsoft.com/office/powerpoint/2010/main" val="2888378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ED29-783B-A524-5B44-6943FBE3DDB1}"/>
              </a:ext>
            </a:extLst>
          </p:cNvPr>
          <p:cNvSpPr>
            <a:spLocks noGrp="1"/>
          </p:cNvSpPr>
          <p:nvPr>
            <p:ph type="title"/>
          </p:nvPr>
        </p:nvSpPr>
        <p:spPr/>
        <p:txBody>
          <a:bodyPr/>
          <a:lstStyle/>
          <a:p>
            <a:r>
              <a:rPr lang="en-US" dirty="0"/>
              <a:t>Jump Statements in Java</a:t>
            </a:r>
          </a:p>
        </p:txBody>
      </p:sp>
      <p:sp>
        <p:nvSpPr>
          <p:cNvPr id="3" name="Content Placeholder 2">
            <a:extLst>
              <a:ext uri="{FF2B5EF4-FFF2-40B4-BE49-F238E27FC236}">
                <a16:creationId xmlns:a16="http://schemas.microsoft.com/office/drawing/2014/main" id="{C5A4FE6C-D657-CC45-AEE8-A65AE1C38CF0}"/>
              </a:ext>
            </a:extLst>
          </p:cNvPr>
          <p:cNvSpPr>
            <a:spLocks noGrp="1"/>
          </p:cNvSpPr>
          <p:nvPr>
            <p:ph idx="1"/>
          </p:nvPr>
        </p:nvSpPr>
        <p:spPr>
          <a:xfrm>
            <a:off x="990600" y="1276350"/>
            <a:ext cx="7126282" cy="2819400"/>
          </a:xfrm>
        </p:spPr>
        <p:txBody>
          <a:bodyPr/>
          <a:lstStyle/>
          <a:p>
            <a:r>
              <a:rPr lang="en-US" dirty="0"/>
              <a:t>Jumping statements are control statements that transfer execution control from one point to another point in the program. </a:t>
            </a:r>
          </a:p>
          <a:p>
            <a:r>
              <a:rPr lang="en-US" dirty="0"/>
              <a:t>There are three Jump statements that are provided in the Java programming language:</a:t>
            </a:r>
          </a:p>
          <a:p>
            <a:pPr lvl="1"/>
            <a:r>
              <a:rPr lang="en-US" dirty="0"/>
              <a:t>Break statement.</a:t>
            </a:r>
          </a:p>
          <a:p>
            <a:pPr lvl="1"/>
            <a:r>
              <a:rPr lang="en-US" dirty="0"/>
              <a:t>Continue statement.</a:t>
            </a:r>
          </a:p>
          <a:p>
            <a:pPr lvl="1"/>
            <a:r>
              <a:rPr lang="en-US" dirty="0"/>
              <a:t>Return Statement</a:t>
            </a:r>
          </a:p>
          <a:p>
            <a:endParaRPr lang="en-US" dirty="0"/>
          </a:p>
        </p:txBody>
      </p:sp>
    </p:spTree>
    <p:extLst>
      <p:ext uri="{BB962C8B-B14F-4D97-AF65-F5344CB8AC3E}">
        <p14:creationId xmlns:p14="http://schemas.microsoft.com/office/powerpoint/2010/main" val="3937924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988442" y="1807514"/>
            <a:ext cx="3022281" cy="646331"/>
          </a:xfrm>
          <a:prstGeom prst="rect">
            <a:avLst/>
          </a:prstGeom>
          <a:noFill/>
        </p:spPr>
        <p:txBody>
          <a:bodyPr wrap="square" rtlCol="0">
            <a:spAutoFit/>
          </a:bodyPr>
          <a:lstStyle/>
          <a:p>
            <a:r>
              <a:rPr lang="en-US" sz="3600" dirty="0">
                <a:solidFill>
                  <a:srgbClr val="333399"/>
                </a:solidFill>
              </a:rPr>
              <a:t>Break</a:t>
            </a:r>
          </a:p>
        </p:txBody>
      </p:sp>
    </p:spTree>
    <p:extLst>
      <p:ext uri="{BB962C8B-B14F-4D97-AF65-F5344CB8AC3E}">
        <p14:creationId xmlns:p14="http://schemas.microsoft.com/office/powerpoint/2010/main" val="242588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5BD6-5DFC-BC9E-484F-85C96563D948}"/>
              </a:ext>
            </a:extLst>
          </p:cNvPr>
          <p:cNvSpPr>
            <a:spLocks noGrp="1"/>
          </p:cNvSpPr>
          <p:nvPr>
            <p:ph type="title"/>
          </p:nvPr>
        </p:nvSpPr>
        <p:spPr/>
        <p:txBody>
          <a:bodyPr/>
          <a:lstStyle/>
          <a:p>
            <a:r>
              <a:rPr lang="en-US" dirty="0"/>
              <a:t>Printing “Hello World” in Loop</a:t>
            </a:r>
          </a:p>
        </p:txBody>
      </p:sp>
      <p:sp>
        <p:nvSpPr>
          <p:cNvPr id="3" name="Content Placeholder 2">
            <a:extLst>
              <a:ext uri="{FF2B5EF4-FFF2-40B4-BE49-F238E27FC236}">
                <a16:creationId xmlns:a16="http://schemas.microsoft.com/office/drawing/2014/main" id="{4F0E8FE2-0C81-8EC5-8684-63EF11E7184C}"/>
              </a:ext>
            </a:extLst>
          </p:cNvPr>
          <p:cNvSpPr>
            <a:spLocks noGrp="1"/>
          </p:cNvSpPr>
          <p:nvPr>
            <p:ph sz="half" idx="1"/>
          </p:nvPr>
        </p:nvSpPr>
        <p:spPr>
          <a:xfrm>
            <a:off x="428385" y="1114188"/>
            <a:ext cx="2695815" cy="3456385"/>
          </a:xfrm>
        </p:spPr>
        <p:txBody>
          <a:bodyPr/>
          <a:lstStyle/>
          <a:p>
            <a:r>
              <a:rPr lang="en-US" dirty="0"/>
              <a:t>Let's write the above C program with the help of a </a:t>
            </a:r>
            <a:r>
              <a:rPr lang="en-US" b="1" dirty="0"/>
              <a:t>while loop</a:t>
            </a:r>
            <a:r>
              <a:rPr lang="en-US" dirty="0"/>
              <a:t> and later, we will discuss how this loop works</a:t>
            </a:r>
          </a:p>
        </p:txBody>
      </p:sp>
      <p:sp>
        <p:nvSpPr>
          <p:cNvPr id="4" name="Content Placeholder 3">
            <a:extLst>
              <a:ext uri="{FF2B5EF4-FFF2-40B4-BE49-F238E27FC236}">
                <a16:creationId xmlns:a16="http://schemas.microsoft.com/office/drawing/2014/main" id="{31D09E79-5E80-BFA2-53E9-1BE225A96300}"/>
              </a:ext>
            </a:extLst>
          </p:cNvPr>
          <p:cNvSpPr>
            <a:spLocks noGrp="1"/>
          </p:cNvSpPr>
          <p:nvPr>
            <p:ph sz="half" idx="2"/>
          </p:nvPr>
        </p:nvSpPr>
        <p:spPr>
          <a:xfrm>
            <a:off x="3733800" y="776288"/>
            <a:ext cx="5162550" cy="3346847"/>
          </a:xfrm>
        </p:spPr>
        <p:txBody>
          <a:bodyPr/>
          <a:lstStyle/>
          <a:p>
            <a:pPr marL="0" indent="0">
              <a:spcBef>
                <a:spcPts val="0"/>
              </a:spcBef>
              <a:buNone/>
            </a:pPr>
            <a:r>
              <a:rPr lang="en-US" sz="1900" dirty="0"/>
              <a:t>package </a:t>
            </a:r>
            <a:r>
              <a:rPr lang="en-US" sz="1900" dirty="0" err="1"/>
              <a:t>edu.neu.mgen</a:t>
            </a:r>
            <a:r>
              <a:rPr lang="en-US" sz="1900" dirty="0"/>
              <a:t>;</a:t>
            </a:r>
          </a:p>
          <a:p>
            <a:pPr marL="0" indent="0">
              <a:spcBef>
                <a:spcPts val="0"/>
              </a:spcBef>
              <a:buNone/>
            </a:pPr>
            <a:r>
              <a:rPr lang="en-US" sz="1900" dirty="0"/>
              <a:t>// Hello world! *</a:t>
            </a:r>
          </a:p>
          <a:p>
            <a:pPr marL="0" indent="0">
              <a:spcBef>
                <a:spcPts val="0"/>
              </a:spcBef>
              <a:buNone/>
            </a:pPr>
            <a:r>
              <a:rPr lang="en-US" sz="1900" dirty="0"/>
              <a:t>*/</a:t>
            </a:r>
          </a:p>
          <a:p>
            <a:pPr marL="0" indent="0">
              <a:spcBef>
                <a:spcPts val="0"/>
              </a:spcBef>
              <a:buNone/>
            </a:pPr>
            <a:r>
              <a:rPr lang="en-US" sz="1900" dirty="0"/>
              <a:t>public class App {</a:t>
            </a:r>
          </a:p>
          <a:p>
            <a:pPr marL="0" indent="0">
              <a:spcBef>
                <a:spcPts val="0"/>
              </a:spcBef>
              <a:buNone/>
            </a:pPr>
            <a:r>
              <a:rPr lang="en-US" sz="1900" dirty="0"/>
              <a:t>    public static void main( String[] </a:t>
            </a:r>
            <a:r>
              <a:rPr lang="en-US" sz="1900" dirty="0" err="1"/>
              <a:t>args</a:t>
            </a:r>
            <a:r>
              <a:rPr lang="en-US" sz="1900" dirty="0"/>
              <a:t> ) </a:t>
            </a:r>
          </a:p>
          <a:p>
            <a:pPr marL="0" indent="0">
              <a:spcBef>
                <a:spcPts val="0"/>
              </a:spcBef>
              <a:buNone/>
            </a:pPr>
            <a:r>
              <a:rPr lang="en-US" sz="1900" dirty="0"/>
              <a:t>    {</a:t>
            </a:r>
          </a:p>
          <a:p>
            <a:pPr marL="0" indent="0">
              <a:spcBef>
                <a:spcPts val="0"/>
              </a:spcBef>
              <a:buNone/>
            </a:pPr>
            <a:r>
              <a:rPr lang="en-US" sz="1900" dirty="0"/>
              <a:t>        </a:t>
            </a:r>
            <a:r>
              <a:rPr lang="en-US" sz="1900" dirty="0" err="1"/>
              <a:t>System.out.println</a:t>
            </a:r>
            <a:r>
              <a:rPr lang="en-US" sz="1900" dirty="0"/>
              <a:t>( "Hello World!" );</a:t>
            </a:r>
          </a:p>
          <a:p>
            <a:pPr marL="0" indent="0">
              <a:spcBef>
                <a:spcPts val="0"/>
              </a:spcBef>
              <a:buNone/>
            </a:pPr>
            <a:r>
              <a:rPr lang="en-US" sz="1900" dirty="0"/>
              <a:t>        </a:t>
            </a:r>
            <a:r>
              <a:rPr lang="en-US" sz="1900" dirty="0" err="1"/>
              <a:t>System.out.println</a:t>
            </a:r>
            <a:r>
              <a:rPr lang="en-US" sz="1900" dirty="0"/>
              <a:t>( "Hello World!" ); </a:t>
            </a:r>
          </a:p>
          <a:p>
            <a:pPr marL="0" indent="0">
              <a:spcBef>
                <a:spcPts val="0"/>
              </a:spcBef>
              <a:buNone/>
            </a:pPr>
            <a:r>
              <a:rPr lang="en-US" sz="1900" dirty="0"/>
              <a:t>        </a:t>
            </a:r>
            <a:r>
              <a:rPr lang="en-US" sz="1900" dirty="0" err="1"/>
              <a:t>System.out.println</a:t>
            </a:r>
            <a:r>
              <a:rPr lang="en-US" sz="1900" dirty="0"/>
              <a:t>( "Hello World!" );</a:t>
            </a:r>
          </a:p>
          <a:p>
            <a:pPr marL="0" indent="0">
              <a:spcBef>
                <a:spcPts val="0"/>
              </a:spcBef>
              <a:buNone/>
            </a:pPr>
            <a:r>
              <a:rPr lang="en-US" sz="1900" dirty="0"/>
              <a:t>        </a:t>
            </a:r>
            <a:r>
              <a:rPr lang="en-US" sz="1900" dirty="0" err="1"/>
              <a:t>System.out.println</a:t>
            </a:r>
            <a:r>
              <a:rPr lang="en-US" sz="1900" dirty="0"/>
              <a:t>( "Hello World!" );</a:t>
            </a:r>
          </a:p>
          <a:p>
            <a:pPr marL="0" indent="0">
              <a:spcBef>
                <a:spcPts val="0"/>
              </a:spcBef>
              <a:buNone/>
            </a:pPr>
            <a:r>
              <a:rPr lang="en-US" sz="1900" dirty="0"/>
              <a:t>        </a:t>
            </a:r>
            <a:r>
              <a:rPr lang="en-US" sz="1900" dirty="0" err="1"/>
              <a:t>System.out.println</a:t>
            </a:r>
            <a:r>
              <a:rPr lang="en-US" sz="1900" dirty="0"/>
              <a:t>( "Hello World!" );</a:t>
            </a:r>
          </a:p>
          <a:p>
            <a:pPr marL="0" indent="0">
              <a:spcBef>
                <a:spcPts val="0"/>
              </a:spcBef>
              <a:buNone/>
            </a:pPr>
            <a:r>
              <a:rPr lang="en-US" sz="1900" dirty="0"/>
              <a:t>    }</a:t>
            </a:r>
          </a:p>
          <a:p>
            <a:pPr marL="0" indent="0">
              <a:spcBef>
                <a:spcPts val="0"/>
              </a:spcBef>
              <a:buNone/>
            </a:pPr>
            <a:r>
              <a:rPr lang="en-US" sz="1900" dirty="0"/>
              <a:t>}</a:t>
            </a:r>
          </a:p>
          <a:p>
            <a:endParaRPr lang="en-US" dirty="0"/>
          </a:p>
        </p:txBody>
      </p:sp>
      <p:cxnSp>
        <p:nvCxnSpPr>
          <p:cNvPr id="5" name="Straight Connector 4">
            <a:extLst>
              <a:ext uri="{FF2B5EF4-FFF2-40B4-BE49-F238E27FC236}">
                <a16:creationId xmlns:a16="http://schemas.microsoft.com/office/drawing/2014/main" id="{E1D1F9CB-9E28-76D1-A0C8-9305D22C2963}"/>
              </a:ext>
            </a:extLst>
          </p:cNvPr>
          <p:cNvCxnSpPr>
            <a:cxnSpLocks/>
          </p:cNvCxnSpPr>
          <p:nvPr/>
        </p:nvCxnSpPr>
        <p:spPr bwMode="auto">
          <a:xfrm flipH="1" flipV="1">
            <a:off x="3417001" y="895350"/>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659809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ED29-783B-A524-5B44-6943FBE3DDB1}"/>
              </a:ext>
            </a:extLst>
          </p:cNvPr>
          <p:cNvSpPr>
            <a:spLocks noGrp="1"/>
          </p:cNvSpPr>
          <p:nvPr>
            <p:ph type="title"/>
          </p:nvPr>
        </p:nvSpPr>
        <p:spPr/>
        <p:txBody>
          <a:bodyPr/>
          <a:lstStyle/>
          <a:p>
            <a:r>
              <a:rPr lang="en-US" dirty="0"/>
              <a:t>Break Statement in Java</a:t>
            </a:r>
          </a:p>
        </p:txBody>
      </p:sp>
      <p:sp>
        <p:nvSpPr>
          <p:cNvPr id="3" name="Content Placeholder 2">
            <a:extLst>
              <a:ext uri="{FF2B5EF4-FFF2-40B4-BE49-F238E27FC236}">
                <a16:creationId xmlns:a16="http://schemas.microsoft.com/office/drawing/2014/main" id="{C5A4FE6C-D657-CC45-AEE8-A65AE1C38CF0}"/>
              </a:ext>
            </a:extLst>
          </p:cNvPr>
          <p:cNvSpPr>
            <a:spLocks noGrp="1"/>
          </p:cNvSpPr>
          <p:nvPr>
            <p:ph idx="1"/>
          </p:nvPr>
        </p:nvSpPr>
        <p:spPr>
          <a:xfrm>
            <a:off x="956187" y="1352550"/>
            <a:ext cx="7126282" cy="2819400"/>
          </a:xfrm>
        </p:spPr>
        <p:txBody>
          <a:bodyPr/>
          <a:lstStyle/>
          <a:p>
            <a:r>
              <a:rPr lang="en-US" dirty="0"/>
              <a:t>Using Break Statement to exit a loop:</a:t>
            </a:r>
          </a:p>
          <a:p>
            <a:r>
              <a:rPr lang="en-US" dirty="0"/>
              <a:t>In java, the break statement is used to terminate the execution of the nearest looping statement or switch statement. </a:t>
            </a:r>
          </a:p>
          <a:p>
            <a:r>
              <a:rPr lang="en-US" dirty="0"/>
              <a:t>The break statement is widely used with the switch statement, for loop, while loop, do-while loop. </a:t>
            </a:r>
          </a:p>
          <a:p>
            <a:r>
              <a:rPr lang="en-US" dirty="0"/>
              <a:t>Syntax: break;</a:t>
            </a:r>
          </a:p>
          <a:p>
            <a:r>
              <a:rPr lang="en-US" dirty="0"/>
              <a:t>When a break statement is found inside a loop, the loop is terminated, and the control reaches the statement that follows the loop. </a:t>
            </a:r>
          </a:p>
        </p:txBody>
      </p:sp>
    </p:spTree>
    <p:extLst>
      <p:ext uri="{BB962C8B-B14F-4D97-AF65-F5344CB8AC3E}">
        <p14:creationId xmlns:p14="http://schemas.microsoft.com/office/powerpoint/2010/main" val="3391386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E050-678A-CE04-75F9-E020EB4E4B14}"/>
              </a:ext>
            </a:extLst>
          </p:cNvPr>
          <p:cNvSpPr>
            <a:spLocks noGrp="1"/>
          </p:cNvSpPr>
          <p:nvPr>
            <p:ph type="title"/>
          </p:nvPr>
        </p:nvSpPr>
        <p:spPr/>
        <p:txBody>
          <a:bodyPr/>
          <a:lstStyle/>
          <a:p>
            <a:r>
              <a:rPr lang="en-US" dirty="0"/>
              <a:t>Example of “Break” </a:t>
            </a:r>
          </a:p>
        </p:txBody>
      </p:sp>
      <p:sp>
        <p:nvSpPr>
          <p:cNvPr id="3" name="Content Placeholder 2">
            <a:extLst>
              <a:ext uri="{FF2B5EF4-FFF2-40B4-BE49-F238E27FC236}">
                <a16:creationId xmlns:a16="http://schemas.microsoft.com/office/drawing/2014/main" id="{2A927298-C880-8176-F4E9-9A1312D9951B}"/>
              </a:ext>
            </a:extLst>
          </p:cNvPr>
          <p:cNvSpPr>
            <a:spLocks noGrp="1"/>
          </p:cNvSpPr>
          <p:nvPr>
            <p:ph idx="1"/>
          </p:nvPr>
        </p:nvSpPr>
        <p:spPr>
          <a:xfrm>
            <a:off x="914400" y="776289"/>
            <a:ext cx="5029200" cy="3778418"/>
          </a:xfrm>
        </p:spPr>
        <p:txBody>
          <a:bodyPr/>
          <a:lstStyle/>
          <a:p>
            <a:pPr marL="0" indent="0">
              <a:buNone/>
            </a:pPr>
            <a:r>
              <a:rPr lang="en-US" dirty="0"/>
              <a:t>// Java program to illustrate the  </a:t>
            </a:r>
          </a:p>
          <a:p>
            <a:pPr marL="0" indent="0">
              <a:buNone/>
            </a:pPr>
            <a:r>
              <a:rPr lang="en-US" dirty="0"/>
              <a:t>// break keyword in Java </a:t>
            </a:r>
          </a:p>
          <a:p>
            <a:pPr marL="0" indent="0">
              <a:buNone/>
            </a:pPr>
            <a:r>
              <a:rPr lang="en-US" dirty="0"/>
              <a:t>import java.io.*; </a:t>
            </a:r>
          </a:p>
          <a:p>
            <a:pPr marL="0" indent="0">
              <a:buNone/>
            </a:pPr>
            <a:r>
              <a:rPr lang="en-US" dirty="0"/>
              <a:t>class GFG { </a:t>
            </a:r>
          </a:p>
          <a:p>
            <a:pPr marL="0" indent="0">
              <a:buNone/>
            </a:pPr>
            <a:r>
              <a:rPr lang="en-US" dirty="0"/>
              <a:t>    public static void main(String[] </a:t>
            </a:r>
            <a:r>
              <a:rPr lang="en-US" dirty="0" err="1"/>
              <a:t>args</a:t>
            </a:r>
            <a:r>
              <a:rPr lang="en-US" dirty="0"/>
              <a:t>) { </a:t>
            </a:r>
          </a:p>
          <a:p>
            <a:pPr marL="0" indent="0">
              <a:buNone/>
            </a:pPr>
            <a:r>
              <a:rPr lang="en-US" dirty="0"/>
              <a:t>        int n = 10; </a:t>
            </a:r>
          </a:p>
          <a:p>
            <a:pPr marL="0" indent="0">
              <a:buNone/>
            </a:pPr>
            <a:r>
              <a:rPr lang="en-US" dirty="0"/>
              <a:t>        for (int </a:t>
            </a:r>
            <a:r>
              <a:rPr lang="en-US" dirty="0" err="1"/>
              <a:t>i</a:t>
            </a:r>
            <a:r>
              <a:rPr lang="en-US" dirty="0"/>
              <a:t> = 0; </a:t>
            </a:r>
            <a:r>
              <a:rPr lang="en-US" dirty="0" err="1"/>
              <a:t>i</a:t>
            </a:r>
            <a:r>
              <a:rPr lang="en-US" dirty="0"/>
              <a:t> &lt; n; </a:t>
            </a:r>
            <a:r>
              <a:rPr lang="en-US" dirty="0" err="1"/>
              <a:t>i</a:t>
            </a:r>
            <a:r>
              <a:rPr lang="en-US" dirty="0"/>
              <a:t>++) { </a:t>
            </a:r>
          </a:p>
          <a:p>
            <a:pPr marL="0" indent="0">
              <a:buNone/>
            </a:pPr>
            <a:r>
              <a:rPr lang="en-US" dirty="0"/>
              <a:t>            if (</a:t>
            </a:r>
            <a:r>
              <a:rPr lang="en-US" dirty="0" err="1"/>
              <a:t>i</a:t>
            </a:r>
            <a:r>
              <a:rPr lang="en-US" dirty="0"/>
              <a:t> == 6) </a:t>
            </a:r>
          </a:p>
          <a:p>
            <a:pPr marL="0" indent="0">
              <a:buNone/>
            </a:pPr>
            <a:r>
              <a:rPr lang="en-US" dirty="0"/>
              <a:t>                break;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a:t>
            </a:r>
          </a:p>
          <a:p>
            <a:pPr marL="0" indent="0">
              <a:buNone/>
            </a:pPr>
            <a:r>
              <a:rPr lang="en-US" dirty="0"/>
              <a:t>    } </a:t>
            </a:r>
          </a:p>
          <a:p>
            <a:pPr marL="0" indent="0">
              <a:buNone/>
            </a:pPr>
            <a:r>
              <a:rPr lang="en-US" dirty="0"/>
              <a:t>}</a:t>
            </a:r>
          </a:p>
          <a:p>
            <a:endParaRPr lang="en-US" dirty="0"/>
          </a:p>
        </p:txBody>
      </p:sp>
      <p:sp>
        <p:nvSpPr>
          <p:cNvPr id="4" name="Content Placeholder 3">
            <a:extLst>
              <a:ext uri="{FF2B5EF4-FFF2-40B4-BE49-F238E27FC236}">
                <a16:creationId xmlns:a16="http://schemas.microsoft.com/office/drawing/2014/main" id="{5F54A4C7-3BE7-4DAA-1733-B04BBB0D0082}"/>
              </a:ext>
            </a:extLst>
          </p:cNvPr>
          <p:cNvSpPr txBox="1">
            <a:spLocks/>
          </p:cNvSpPr>
          <p:nvPr/>
        </p:nvSpPr>
        <p:spPr>
          <a:xfrm>
            <a:off x="7003028" y="285749"/>
            <a:ext cx="2133598" cy="1477329"/>
          </a:xfrm>
          <a:prstGeom prst="rect">
            <a:avLst/>
          </a:prstGeom>
        </p:spPr>
        <p:txBody>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b="1" kern="0" dirty="0"/>
              <a:t>Output: </a:t>
            </a:r>
          </a:p>
          <a:p>
            <a:pPr marL="0" indent="0">
              <a:buFont typeface="Wingdings" pitchFamily="2" charset="2"/>
              <a:buNone/>
            </a:pPr>
            <a:r>
              <a:rPr lang="en-US" kern="0" dirty="0"/>
              <a:t>0</a:t>
            </a:r>
          </a:p>
          <a:p>
            <a:pPr marL="0" indent="0">
              <a:buFont typeface="Wingdings" pitchFamily="2" charset="2"/>
              <a:buNone/>
            </a:pPr>
            <a:r>
              <a:rPr lang="en-US" kern="0" dirty="0"/>
              <a:t>1</a:t>
            </a:r>
          </a:p>
          <a:p>
            <a:pPr marL="0" indent="0">
              <a:buFont typeface="Wingdings" pitchFamily="2" charset="2"/>
              <a:buNone/>
            </a:pPr>
            <a:r>
              <a:rPr lang="en-US" kern="0" dirty="0"/>
              <a:t>2</a:t>
            </a:r>
          </a:p>
          <a:p>
            <a:pPr marL="0" indent="0">
              <a:buFont typeface="Wingdings" pitchFamily="2" charset="2"/>
              <a:buNone/>
            </a:pPr>
            <a:r>
              <a:rPr lang="en-US" kern="0" dirty="0"/>
              <a:t>3</a:t>
            </a:r>
          </a:p>
          <a:p>
            <a:pPr marL="0" indent="0">
              <a:buFont typeface="Wingdings" pitchFamily="2" charset="2"/>
              <a:buNone/>
            </a:pPr>
            <a:r>
              <a:rPr lang="en-US" kern="0" dirty="0"/>
              <a:t>4</a:t>
            </a:r>
          </a:p>
          <a:p>
            <a:pPr marL="0" indent="0">
              <a:buFont typeface="Wingdings" pitchFamily="2" charset="2"/>
              <a:buNone/>
            </a:pPr>
            <a:r>
              <a:rPr lang="en-US" kern="0" dirty="0"/>
              <a:t>5</a:t>
            </a:r>
          </a:p>
          <a:p>
            <a:pPr marL="0" indent="0">
              <a:buFont typeface="Wingdings" pitchFamily="2" charset="2"/>
              <a:buNone/>
            </a:pPr>
            <a:endParaRPr lang="en-US" kern="0" dirty="0"/>
          </a:p>
        </p:txBody>
      </p:sp>
      <p:cxnSp>
        <p:nvCxnSpPr>
          <p:cNvPr id="5" name="Straight Connector 4">
            <a:extLst>
              <a:ext uri="{FF2B5EF4-FFF2-40B4-BE49-F238E27FC236}">
                <a16:creationId xmlns:a16="http://schemas.microsoft.com/office/drawing/2014/main" id="{37DE884A-E283-8BEA-135E-194B374738B7}"/>
              </a:ext>
            </a:extLst>
          </p:cNvPr>
          <p:cNvCxnSpPr>
            <a:cxnSpLocks/>
          </p:cNvCxnSpPr>
          <p:nvPr/>
        </p:nvCxnSpPr>
        <p:spPr bwMode="auto">
          <a:xfrm>
            <a:off x="6629400" y="438150"/>
            <a:ext cx="0" cy="19812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7" name="TextBox 6">
            <a:extLst>
              <a:ext uri="{FF2B5EF4-FFF2-40B4-BE49-F238E27FC236}">
                <a16:creationId xmlns:a16="http://schemas.microsoft.com/office/drawing/2014/main" id="{07FD8E33-3CE3-36B4-266C-AED2AE383925}"/>
              </a:ext>
            </a:extLst>
          </p:cNvPr>
          <p:cNvSpPr txBox="1"/>
          <p:nvPr/>
        </p:nvSpPr>
        <p:spPr>
          <a:xfrm>
            <a:off x="5077133" y="2724151"/>
            <a:ext cx="3905863" cy="2062103"/>
          </a:xfrm>
          <a:prstGeom prst="rect">
            <a:avLst/>
          </a:prstGeom>
          <a:noFill/>
          <a:ln>
            <a:solidFill>
              <a:schemeClr val="tx1"/>
            </a:solidFill>
          </a:ln>
        </p:spPr>
        <p:txBody>
          <a:bodyPr wrap="square">
            <a:spAutoFit/>
          </a:bodyPr>
          <a:lstStyle/>
          <a:p>
            <a:pPr marL="285750" indent="-285750">
              <a:buFont typeface="Wingdings" panose="05000000000000000000" pitchFamily="2" charset="2"/>
              <a:buChar char="§"/>
              <a:tabLst>
                <a:tab pos="176213" algn="l"/>
              </a:tabLst>
            </a:pPr>
            <a:r>
              <a:rPr lang="en-US" sz="1600" dirty="0"/>
              <a:t>As you see, the code is meant to print 1 to 10 numbers using for loop, but it prints only 1 to 5 . as soon as </a:t>
            </a:r>
            <a:r>
              <a:rPr lang="en-US" sz="1600" dirty="0" err="1"/>
              <a:t>i</a:t>
            </a:r>
            <a:r>
              <a:rPr lang="en-US" sz="1600" dirty="0"/>
              <a:t> is equal to 6, the control terminates the loop. </a:t>
            </a:r>
          </a:p>
          <a:p>
            <a:pPr marL="285750" indent="-285750">
              <a:buFont typeface="Wingdings" panose="05000000000000000000" pitchFamily="2" charset="2"/>
              <a:buChar char="§"/>
              <a:tabLst>
                <a:tab pos="176213" algn="l"/>
              </a:tabLst>
            </a:pPr>
            <a:r>
              <a:rPr lang="en-US" sz="1600" dirty="0"/>
              <a:t>In a switch statement, if the break statement is missing, every case label is executed till the end of the switch.</a:t>
            </a:r>
          </a:p>
        </p:txBody>
      </p:sp>
    </p:spTree>
    <p:extLst>
      <p:ext uri="{BB962C8B-B14F-4D97-AF65-F5344CB8AC3E}">
        <p14:creationId xmlns:p14="http://schemas.microsoft.com/office/powerpoint/2010/main" val="3365802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7E06-4AB0-BC2D-113B-11A9A0AA7153}"/>
              </a:ext>
            </a:extLst>
          </p:cNvPr>
          <p:cNvSpPr>
            <a:spLocks noGrp="1"/>
          </p:cNvSpPr>
          <p:nvPr>
            <p:ph type="title"/>
          </p:nvPr>
        </p:nvSpPr>
        <p:spPr/>
        <p:txBody>
          <a:bodyPr/>
          <a:lstStyle/>
          <a:p>
            <a:r>
              <a:rPr lang="en-US" dirty="0"/>
              <a:t>“break” as a Form of </a:t>
            </a:r>
            <a:r>
              <a:rPr lang="en-US" dirty="0" err="1"/>
              <a:t>goto</a:t>
            </a:r>
            <a:endParaRPr lang="en-US" dirty="0"/>
          </a:p>
        </p:txBody>
      </p:sp>
      <p:sp>
        <p:nvSpPr>
          <p:cNvPr id="3" name="Content Placeholder 2">
            <a:extLst>
              <a:ext uri="{FF2B5EF4-FFF2-40B4-BE49-F238E27FC236}">
                <a16:creationId xmlns:a16="http://schemas.microsoft.com/office/drawing/2014/main" id="{D232226E-EEF2-20C2-2584-D5610B32BBBA}"/>
              </a:ext>
            </a:extLst>
          </p:cNvPr>
          <p:cNvSpPr>
            <a:spLocks noGrp="1"/>
          </p:cNvSpPr>
          <p:nvPr>
            <p:ph idx="1"/>
          </p:nvPr>
        </p:nvSpPr>
        <p:spPr/>
        <p:txBody>
          <a:bodyPr/>
          <a:lstStyle/>
          <a:p>
            <a:r>
              <a:rPr lang="en-US" dirty="0"/>
              <a:t>Java does not have a </a:t>
            </a:r>
            <a:r>
              <a:rPr lang="en-US" dirty="0" err="1"/>
              <a:t>goto</a:t>
            </a:r>
            <a:r>
              <a:rPr lang="en-US" dirty="0"/>
              <a:t> statement because it produces an unstructured way to alter the flow of program execution. Java illustrates an extended form of the break statement. </a:t>
            </a:r>
          </a:p>
          <a:p>
            <a:r>
              <a:rPr lang="en-US" dirty="0"/>
              <a:t>This form of break works with the label. </a:t>
            </a:r>
          </a:p>
          <a:p>
            <a:r>
              <a:rPr lang="en-US" dirty="0"/>
              <a:t>The label is the name of a label that identifies a statement or a block of code.</a:t>
            </a:r>
          </a:p>
          <a:p>
            <a:r>
              <a:rPr lang="en-US" dirty="0"/>
              <a:t>Syntax:  break label;</a:t>
            </a:r>
          </a:p>
          <a:p>
            <a:r>
              <a:rPr lang="en-US" dirty="0"/>
              <a:t>When this form of break executes, control jumps out of the labeled statement or block.</a:t>
            </a:r>
          </a:p>
        </p:txBody>
      </p:sp>
    </p:spTree>
    <p:extLst>
      <p:ext uri="{BB962C8B-B14F-4D97-AF65-F5344CB8AC3E}">
        <p14:creationId xmlns:p14="http://schemas.microsoft.com/office/powerpoint/2010/main" val="2162419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70FA-0297-431C-2D13-78BA99803A56}"/>
              </a:ext>
            </a:extLst>
          </p:cNvPr>
          <p:cNvSpPr>
            <a:spLocks noGrp="1"/>
          </p:cNvSpPr>
          <p:nvPr>
            <p:ph type="title"/>
          </p:nvPr>
        </p:nvSpPr>
        <p:spPr>
          <a:xfrm>
            <a:off x="1393827" y="209550"/>
            <a:ext cx="6723055" cy="490538"/>
          </a:xfrm>
        </p:spPr>
        <p:txBody>
          <a:bodyPr/>
          <a:lstStyle/>
          <a:p>
            <a:r>
              <a:rPr lang="en-US" dirty="0"/>
              <a:t>Example of “break” as a Form of </a:t>
            </a:r>
            <a:r>
              <a:rPr lang="en-US" dirty="0" err="1"/>
              <a:t>goto</a:t>
            </a:r>
            <a:endParaRPr lang="en-US" dirty="0"/>
          </a:p>
        </p:txBody>
      </p:sp>
      <p:sp>
        <p:nvSpPr>
          <p:cNvPr id="3" name="Content Placeholder 2">
            <a:extLst>
              <a:ext uri="{FF2B5EF4-FFF2-40B4-BE49-F238E27FC236}">
                <a16:creationId xmlns:a16="http://schemas.microsoft.com/office/drawing/2014/main" id="{C0FAACFB-6421-C7DB-79D9-2E214E72A6CA}"/>
              </a:ext>
            </a:extLst>
          </p:cNvPr>
          <p:cNvSpPr>
            <a:spLocks noGrp="1"/>
          </p:cNvSpPr>
          <p:nvPr>
            <p:ph idx="1"/>
          </p:nvPr>
        </p:nvSpPr>
        <p:spPr>
          <a:xfrm>
            <a:off x="152402" y="686225"/>
            <a:ext cx="3886195" cy="3456385"/>
          </a:xfrm>
          <a:solidFill>
            <a:schemeClr val="bg1"/>
          </a:solidFill>
        </p:spPr>
        <p:txBody>
          <a:bodyPr/>
          <a:lstStyle/>
          <a:p>
            <a:pPr marL="0" indent="0">
              <a:buNone/>
            </a:pPr>
            <a:r>
              <a:rPr lang="en-US" sz="1200" dirty="0"/>
              <a:t>import java.io.*; </a:t>
            </a:r>
          </a:p>
          <a:p>
            <a:pPr marL="0" indent="0">
              <a:buNone/>
            </a:pPr>
            <a:r>
              <a:rPr lang="en-US" sz="1200" dirty="0"/>
              <a:t>class GFG { </a:t>
            </a:r>
          </a:p>
          <a:p>
            <a:pPr marL="0" indent="0">
              <a:buNone/>
            </a:pPr>
            <a:r>
              <a:rPr lang="en-US" sz="1200" dirty="0"/>
              <a:t>    public static void main(String[] </a:t>
            </a:r>
            <a:r>
              <a:rPr lang="en-US" sz="1200" dirty="0" err="1"/>
              <a:t>args</a:t>
            </a:r>
            <a:r>
              <a:rPr lang="en-US" sz="1200" dirty="0"/>
              <a:t>) { </a:t>
            </a:r>
          </a:p>
          <a:p>
            <a:pPr marL="0" indent="0">
              <a:buNone/>
            </a:pPr>
            <a:r>
              <a:rPr lang="en-US" sz="1200" dirty="0"/>
              <a:t>        for (int </a:t>
            </a:r>
            <a:r>
              <a:rPr lang="en-US" sz="1200" dirty="0" err="1"/>
              <a:t>i</a:t>
            </a:r>
            <a:r>
              <a:rPr lang="en-US" sz="1200" dirty="0"/>
              <a:t> = 0; </a:t>
            </a:r>
            <a:r>
              <a:rPr lang="en-US" sz="1200" dirty="0" err="1"/>
              <a:t>i</a:t>
            </a:r>
            <a:r>
              <a:rPr lang="en-US" sz="1200" dirty="0"/>
              <a:t> &lt; 3; </a:t>
            </a:r>
            <a:r>
              <a:rPr lang="en-US" sz="1200" dirty="0" err="1"/>
              <a:t>i</a:t>
            </a:r>
            <a:r>
              <a:rPr lang="en-US" sz="1200" dirty="0"/>
              <a:t>++) { </a:t>
            </a:r>
          </a:p>
          <a:p>
            <a:pPr marL="0" indent="0">
              <a:buNone/>
            </a:pPr>
            <a:r>
              <a:rPr lang="en-US" sz="1200" dirty="0"/>
              <a:t>        one : { // label one </a:t>
            </a:r>
          </a:p>
          <a:p>
            <a:pPr marL="0" indent="0">
              <a:buNone/>
            </a:pPr>
            <a:r>
              <a:rPr lang="en-US" sz="1200" dirty="0"/>
              <a:t>        two : { // label two </a:t>
            </a:r>
          </a:p>
          <a:p>
            <a:pPr marL="0" indent="0">
              <a:buNone/>
            </a:pPr>
            <a:r>
              <a:rPr lang="en-US" sz="1200" dirty="0"/>
              <a:t>        three : { // label three </a:t>
            </a:r>
          </a:p>
          <a:p>
            <a:pPr marL="0" indent="0">
              <a:buNone/>
            </a:pPr>
            <a:r>
              <a:rPr lang="en-US" sz="1200" dirty="0"/>
              <a:t>            </a:t>
            </a:r>
            <a:r>
              <a:rPr lang="en-US" sz="1200" dirty="0" err="1"/>
              <a:t>System.out.println</a:t>
            </a:r>
            <a:r>
              <a:rPr lang="en-US" sz="1200" dirty="0"/>
              <a:t>("</a:t>
            </a:r>
            <a:r>
              <a:rPr lang="en-US" sz="1200" dirty="0" err="1"/>
              <a:t>i</a:t>
            </a:r>
            <a:r>
              <a:rPr lang="en-US" sz="1200" dirty="0"/>
              <a:t>=" + </a:t>
            </a:r>
            <a:r>
              <a:rPr lang="en-US" sz="1200" dirty="0" err="1"/>
              <a:t>i</a:t>
            </a:r>
            <a:r>
              <a:rPr lang="en-US" sz="1200" dirty="0"/>
              <a:t>); </a:t>
            </a:r>
          </a:p>
          <a:p>
            <a:pPr marL="0" indent="0">
              <a:buNone/>
            </a:pPr>
            <a:r>
              <a:rPr lang="en-US" sz="1200" dirty="0"/>
              <a:t>            if (</a:t>
            </a:r>
            <a:r>
              <a:rPr lang="en-US" sz="1200" dirty="0" err="1"/>
              <a:t>i</a:t>
            </a:r>
            <a:r>
              <a:rPr lang="en-US" sz="1200" dirty="0"/>
              <a:t> == 0) </a:t>
            </a:r>
          </a:p>
          <a:p>
            <a:pPr marL="0" indent="0">
              <a:buNone/>
            </a:pPr>
            <a:r>
              <a:rPr lang="en-US" sz="1200" dirty="0"/>
              <a:t>                break one; // break to label one </a:t>
            </a:r>
          </a:p>
          <a:p>
            <a:pPr marL="0" indent="0">
              <a:buNone/>
            </a:pPr>
            <a:r>
              <a:rPr lang="en-US" sz="1200" dirty="0"/>
              <a:t>            if (</a:t>
            </a:r>
            <a:r>
              <a:rPr lang="en-US" sz="1200" dirty="0" err="1"/>
              <a:t>i</a:t>
            </a:r>
            <a:r>
              <a:rPr lang="en-US" sz="1200" dirty="0"/>
              <a:t> == 1) </a:t>
            </a:r>
          </a:p>
          <a:p>
            <a:pPr marL="0" indent="0">
              <a:buNone/>
            </a:pPr>
            <a:r>
              <a:rPr lang="en-US" sz="1200" dirty="0"/>
              <a:t>                break two; // break to label two </a:t>
            </a:r>
          </a:p>
          <a:p>
            <a:pPr marL="0" indent="0">
              <a:buNone/>
            </a:pPr>
            <a:r>
              <a:rPr lang="en-US" sz="1200" dirty="0"/>
              <a:t>            if (</a:t>
            </a:r>
            <a:r>
              <a:rPr lang="en-US" sz="1200" dirty="0" err="1"/>
              <a:t>i</a:t>
            </a:r>
            <a:r>
              <a:rPr lang="en-US" sz="1200" dirty="0"/>
              <a:t> == 2) </a:t>
            </a:r>
          </a:p>
          <a:p>
            <a:pPr marL="0" indent="0">
              <a:buNone/>
            </a:pPr>
            <a:r>
              <a:rPr lang="en-US" sz="1200" dirty="0"/>
              <a:t>                break three; // break to label three </a:t>
            </a:r>
          </a:p>
          <a:p>
            <a:pPr marL="0" indent="0">
              <a:buNone/>
            </a:pPr>
            <a:r>
              <a:rPr lang="en-US" sz="1200" dirty="0"/>
              <a:t>        } </a:t>
            </a:r>
          </a:p>
          <a:p>
            <a:pPr marL="0" indent="0">
              <a:buNone/>
            </a:pPr>
            <a:r>
              <a:rPr lang="en-US" sz="1200" dirty="0"/>
              <a:t>            </a:t>
            </a:r>
            <a:r>
              <a:rPr lang="en-US" sz="1200" dirty="0" err="1"/>
              <a:t>System.out.println</a:t>
            </a:r>
            <a:r>
              <a:rPr lang="en-US" sz="1200" dirty="0"/>
              <a:t>("after label three"); </a:t>
            </a:r>
          </a:p>
          <a:p>
            <a:pPr marL="0" indent="0">
              <a:buNone/>
            </a:pPr>
            <a:r>
              <a:rPr lang="en-US" sz="1200" dirty="0"/>
              <a:t>        } </a:t>
            </a:r>
          </a:p>
          <a:p>
            <a:pPr marL="0" indent="0">
              <a:buNone/>
            </a:pPr>
            <a:r>
              <a:rPr lang="en-US" sz="1200" dirty="0"/>
              <a:t>            </a:t>
            </a:r>
            <a:r>
              <a:rPr lang="en-US" sz="1200" dirty="0" err="1"/>
              <a:t>System.out.println</a:t>
            </a:r>
            <a:r>
              <a:rPr lang="en-US" sz="1200" dirty="0"/>
              <a:t>("after label two"); </a:t>
            </a:r>
          </a:p>
          <a:p>
            <a:pPr marL="0" indent="0">
              <a:buNone/>
            </a:pPr>
            <a:r>
              <a:rPr lang="en-US" sz="1200" dirty="0"/>
              <a:t>        } </a:t>
            </a:r>
          </a:p>
          <a:p>
            <a:pPr marL="0" indent="0">
              <a:buNone/>
            </a:pPr>
            <a:r>
              <a:rPr lang="en-US" sz="1200" dirty="0"/>
              <a:t>            </a:t>
            </a:r>
            <a:r>
              <a:rPr lang="en-US" sz="1200" dirty="0" err="1"/>
              <a:t>System.out.println</a:t>
            </a:r>
            <a:r>
              <a:rPr lang="en-US" sz="1200" dirty="0"/>
              <a:t>("after label one"); </a:t>
            </a:r>
          </a:p>
          <a:p>
            <a:pPr marL="0" indent="0">
              <a:buNone/>
            </a:pPr>
            <a:r>
              <a:rPr lang="en-US" sz="1200" dirty="0"/>
              <a:t>        } </a:t>
            </a:r>
          </a:p>
          <a:p>
            <a:pPr marL="0" indent="0">
              <a:buNone/>
            </a:pPr>
            <a:r>
              <a:rPr lang="en-US" sz="1200" dirty="0"/>
              <a:t>    } </a:t>
            </a:r>
          </a:p>
          <a:p>
            <a:pPr marL="0" indent="0">
              <a:buNone/>
            </a:pPr>
            <a:r>
              <a:rPr lang="en-US" sz="1200" dirty="0"/>
              <a:t>}</a:t>
            </a:r>
          </a:p>
          <a:p>
            <a:pPr marL="0" indent="0">
              <a:buNone/>
            </a:pPr>
            <a:endParaRPr lang="en-US" dirty="0"/>
          </a:p>
        </p:txBody>
      </p:sp>
      <p:sp>
        <p:nvSpPr>
          <p:cNvPr id="4" name="Content Placeholder 3">
            <a:extLst>
              <a:ext uri="{FF2B5EF4-FFF2-40B4-BE49-F238E27FC236}">
                <a16:creationId xmlns:a16="http://schemas.microsoft.com/office/drawing/2014/main" id="{58D1EC11-AFBF-C2BC-E8F6-A66523D865D0}"/>
              </a:ext>
            </a:extLst>
          </p:cNvPr>
          <p:cNvSpPr txBox="1">
            <a:spLocks/>
          </p:cNvSpPr>
          <p:nvPr/>
        </p:nvSpPr>
        <p:spPr>
          <a:xfrm>
            <a:off x="3733806" y="937088"/>
            <a:ext cx="2133594" cy="1477329"/>
          </a:xfrm>
          <a:prstGeom prst="rect">
            <a:avLst/>
          </a:prstGeom>
        </p:spPr>
        <p:txBody>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b="1" kern="0" dirty="0"/>
              <a:t>Output: </a:t>
            </a:r>
          </a:p>
          <a:p>
            <a:pPr marL="0" indent="0">
              <a:buFont typeface="Wingdings" pitchFamily="2" charset="2"/>
              <a:buNone/>
            </a:pPr>
            <a:r>
              <a:rPr lang="en-US" kern="0" dirty="0" err="1"/>
              <a:t>i</a:t>
            </a:r>
            <a:r>
              <a:rPr lang="en-US" kern="0" dirty="0"/>
              <a:t>=0</a:t>
            </a:r>
          </a:p>
          <a:p>
            <a:pPr marL="0" indent="0">
              <a:buFont typeface="Wingdings" pitchFamily="2" charset="2"/>
              <a:buNone/>
            </a:pPr>
            <a:r>
              <a:rPr lang="en-US" kern="0" dirty="0"/>
              <a:t>after label one</a:t>
            </a:r>
          </a:p>
          <a:p>
            <a:pPr marL="0" indent="0">
              <a:buFont typeface="Wingdings" pitchFamily="2" charset="2"/>
              <a:buNone/>
            </a:pPr>
            <a:r>
              <a:rPr lang="en-US" kern="0" dirty="0" err="1"/>
              <a:t>i</a:t>
            </a:r>
            <a:r>
              <a:rPr lang="en-US" kern="0" dirty="0"/>
              <a:t>=1</a:t>
            </a:r>
          </a:p>
          <a:p>
            <a:pPr marL="0" indent="0">
              <a:buFont typeface="Wingdings" pitchFamily="2" charset="2"/>
              <a:buNone/>
            </a:pPr>
            <a:r>
              <a:rPr lang="en-US" kern="0" dirty="0"/>
              <a:t>after label two</a:t>
            </a:r>
          </a:p>
          <a:p>
            <a:pPr marL="0" indent="0">
              <a:buFont typeface="Wingdings" pitchFamily="2" charset="2"/>
              <a:buNone/>
            </a:pPr>
            <a:r>
              <a:rPr lang="en-US" kern="0" dirty="0"/>
              <a:t>after label one</a:t>
            </a:r>
          </a:p>
          <a:p>
            <a:pPr marL="0" indent="0">
              <a:buFont typeface="Wingdings" pitchFamily="2" charset="2"/>
              <a:buNone/>
            </a:pPr>
            <a:r>
              <a:rPr lang="en-US" kern="0" dirty="0" err="1"/>
              <a:t>i</a:t>
            </a:r>
            <a:r>
              <a:rPr lang="en-US" kern="0" dirty="0"/>
              <a:t>=2</a:t>
            </a:r>
          </a:p>
          <a:p>
            <a:pPr marL="0" indent="0">
              <a:buFont typeface="Wingdings" pitchFamily="2" charset="2"/>
              <a:buNone/>
            </a:pPr>
            <a:r>
              <a:rPr lang="en-US" kern="0" dirty="0"/>
              <a:t>after label three</a:t>
            </a:r>
          </a:p>
          <a:p>
            <a:pPr marL="0" indent="0">
              <a:buFont typeface="Wingdings" pitchFamily="2" charset="2"/>
              <a:buNone/>
            </a:pPr>
            <a:r>
              <a:rPr lang="en-US" kern="0" dirty="0"/>
              <a:t>after label two</a:t>
            </a:r>
          </a:p>
          <a:p>
            <a:pPr marL="0" indent="0">
              <a:buFont typeface="Wingdings" pitchFamily="2" charset="2"/>
              <a:buNone/>
            </a:pPr>
            <a:r>
              <a:rPr lang="en-US" kern="0" dirty="0"/>
              <a:t>after label one</a:t>
            </a:r>
          </a:p>
        </p:txBody>
      </p:sp>
      <p:cxnSp>
        <p:nvCxnSpPr>
          <p:cNvPr id="5" name="Straight Connector 4">
            <a:extLst>
              <a:ext uri="{FF2B5EF4-FFF2-40B4-BE49-F238E27FC236}">
                <a16:creationId xmlns:a16="http://schemas.microsoft.com/office/drawing/2014/main" id="{ADD653E5-C531-8E5C-8D17-F0DABBFA0372}"/>
              </a:ext>
            </a:extLst>
          </p:cNvPr>
          <p:cNvCxnSpPr>
            <a:cxnSpLocks/>
          </p:cNvCxnSpPr>
          <p:nvPr/>
        </p:nvCxnSpPr>
        <p:spPr bwMode="auto">
          <a:xfrm>
            <a:off x="3657600" y="786172"/>
            <a:ext cx="0" cy="366393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7" name="TextBox 6">
            <a:extLst>
              <a:ext uri="{FF2B5EF4-FFF2-40B4-BE49-F238E27FC236}">
                <a16:creationId xmlns:a16="http://schemas.microsoft.com/office/drawing/2014/main" id="{5DD8BBE6-AC1E-F6CB-6AFC-D4E33B3678D5}"/>
              </a:ext>
            </a:extLst>
          </p:cNvPr>
          <p:cNvSpPr txBox="1"/>
          <p:nvPr/>
        </p:nvSpPr>
        <p:spPr>
          <a:xfrm>
            <a:off x="5715004" y="707002"/>
            <a:ext cx="3313466" cy="4247317"/>
          </a:xfrm>
          <a:prstGeom prst="rect">
            <a:avLst/>
          </a:prstGeom>
          <a:noFill/>
        </p:spPr>
        <p:txBody>
          <a:bodyPr wrap="square">
            <a:spAutoFit/>
          </a:bodyPr>
          <a:lstStyle/>
          <a:p>
            <a:pPr marL="236538" indent="-236538">
              <a:buSzPct val="120000"/>
              <a:buFont typeface="Wingdings" panose="05000000000000000000" pitchFamily="2" charset="2"/>
              <a:buChar char="§"/>
            </a:pPr>
            <a:r>
              <a:rPr lang="en-US" dirty="0"/>
              <a:t>In the above program, when </a:t>
            </a:r>
            <a:r>
              <a:rPr lang="en-US" dirty="0" err="1"/>
              <a:t>i</a:t>
            </a:r>
            <a:r>
              <a:rPr lang="en-US" dirty="0"/>
              <a:t>=0, the first if statement succeeds, and cause a break to label one and then prints the statement. </a:t>
            </a:r>
          </a:p>
          <a:p>
            <a:pPr marL="236538" indent="-236538">
              <a:buSzPct val="120000"/>
              <a:buFont typeface="Wingdings" panose="05000000000000000000" pitchFamily="2" charset="2"/>
              <a:buChar char="§"/>
            </a:pPr>
            <a:r>
              <a:rPr lang="en-US" dirty="0"/>
              <a:t>When </a:t>
            </a:r>
            <a:r>
              <a:rPr lang="en-US" dirty="0" err="1"/>
              <a:t>i</a:t>
            </a:r>
            <a:r>
              <a:rPr lang="en-US" dirty="0"/>
              <a:t>=1, the second if statement succeeds, and cause a break to label two and then prints the statements. </a:t>
            </a:r>
          </a:p>
          <a:p>
            <a:pPr marL="236538" indent="-236538">
              <a:buSzPct val="120000"/>
              <a:buFont typeface="Wingdings" panose="05000000000000000000" pitchFamily="2" charset="2"/>
              <a:buChar char="§"/>
            </a:pPr>
            <a:r>
              <a:rPr lang="en-US" dirty="0"/>
              <a:t>When </a:t>
            </a:r>
            <a:r>
              <a:rPr lang="en-US" dirty="0" err="1"/>
              <a:t>i</a:t>
            </a:r>
            <a:r>
              <a:rPr lang="en-US" dirty="0"/>
              <a:t>=2, the third if statement succeeds, and cause a break to the to label three and then prints all the three statements.</a:t>
            </a:r>
          </a:p>
        </p:txBody>
      </p:sp>
      <p:cxnSp>
        <p:nvCxnSpPr>
          <p:cNvPr id="8" name="Straight Connector 7">
            <a:extLst>
              <a:ext uri="{FF2B5EF4-FFF2-40B4-BE49-F238E27FC236}">
                <a16:creationId xmlns:a16="http://schemas.microsoft.com/office/drawing/2014/main" id="{408DE41D-B42A-62AF-622C-1804DF7007A9}"/>
              </a:ext>
            </a:extLst>
          </p:cNvPr>
          <p:cNvCxnSpPr>
            <a:cxnSpLocks/>
          </p:cNvCxnSpPr>
          <p:nvPr/>
        </p:nvCxnSpPr>
        <p:spPr bwMode="auto">
          <a:xfrm>
            <a:off x="5715004" y="786172"/>
            <a:ext cx="0" cy="351301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497912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988442" y="1807514"/>
            <a:ext cx="3022281" cy="646331"/>
          </a:xfrm>
          <a:prstGeom prst="rect">
            <a:avLst/>
          </a:prstGeom>
          <a:noFill/>
        </p:spPr>
        <p:txBody>
          <a:bodyPr wrap="square" rtlCol="0">
            <a:spAutoFit/>
          </a:bodyPr>
          <a:lstStyle/>
          <a:p>
            <a:r>
              <a:rPr lang="en-US" sz="3600" dirty="0">
                <a:solidFill>
                  <a:srgbClr val="333399"/>
                </a:solidFill>
              </a:rPr>
              <a:t>Continue</a:t>
            </a:r>
          </a:p>
        </p:txBody>
      </p:sp>
    </p:spTree>
    <p:extLst>
      <p:ext uri="{BB962C8B-B14F-4D97-AF65-F5344CB8AC3E}">
        <p14:creationId xmlns:p14="http://schemas.microsoft.com/office/powerpoint/2010/main" val="64100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70FA-0297-431C-2D13-78BA99803A56}"/>
              </a:ext>
            </a:extLst>
          </p:cNvPr>
          <p:cNvSpPr>
            <a:spLocks noGrp="1"/>
          </p:cNvSpPr>
          <p:nvPr>
            <p:ph type="title"/>
          </p:nvPr>
        </p:nvSpPr>
        <p:spPr>
          <a:xfrm>
            <a:off x="1393827" y="209550"/>
            <a:ext cx="6723055" cy="490538"/>
          </a:xfrm>
        </p:spPr>
        <p:txBody>
          <a:bodyPr/>
          <a:lstStyle/>
          <a:p>
            <a:r>
              <a:rPr lang="en-US" dirty="0"/>
              <a:t>Example of “continue” Statement</a:t>
            </a:r>
          </a:p>
        </p:txBody>
      </p:sp>
      <p:sp>
        <p:nvSpPr>
          <p:cNvPr id="3" name="Content Placeholder 2">
            <a:extLst>
              <a:ext uri="{FF2B5EF4-FFF2-40B4-BE49-F238E27FC236}">
                <a16:creationId xmlns:a16="http://schemas.microsoft.com/office/drawing/2014/main" id="{C0FAACFB-6421-C7DB-79D9-2E214E72A6CA}"/>
              </a:ext>
            </a:extLst>
          </p:cNvPr>
          <p:cNvSpPr>
            <a:spLocks noGrp="1"/>
          </p:cNvSpPr>
          <p:nvPr>
            <p:ph idx="1"/>
          </p:nvPr>
        </p:nvSpPr>
        <p:spPr>
          <a:xfrm>
            <a:off x="152403" y="937088"/>
            <a:ext cx="3581397" cy="3205522"/>
          </a:xfrm>
          <a:solidFill>
            <a:schemeClr val="bg1"/>
          </a:solidFill>
        </p:spPr>
        <p:txBody>
          <a:bodyPr/>
          <a:lstStyle/>
          <a:p>
            <a:pPr marL="0" indent="0">
              <a:buNone/>
            </a:pPr>
            <a:r>
              <a:rPr lang="en-US" sz="1400" dirty="0"/>
              <a:t>// Java program to illustrate the  </a:t>
            </a:r>
          </a:p>
          <a:p>
            <a:pPr marL="0" indent="0">
              <a:buNone/>
            </a:pPr>
            <a:r>
              <a:rPr lang="en-US" sz="1400" dirty="0"/>
              <a:t>// continue keyword in Java </a:t>
            </a:r>
          </a:p>
          <a:p>
            <a:pPr marL="0" indent="0">
              <a:buNone/>
            </a:pPr>
            <a:r>
              <a:rPr lang="en-US" sz="1400" dirty="0"/>
              <a:t>import java.io.*; </a:t>
            </a:r>
          </a:p>
          <a:p>
            <a:pPr marL="0" indent="0">
              <a:buNone/>
            </a:pPr>
            <a:r>
              <a:rPr lang="en-US" sz="1400" dirty="0"/>
              <a:t>  </a:t>
            </a:r>
          </a:p>
          <a:p>
            <a:pPr marL="0" indent="0">
              <a:buNone/>
            </a:pPr>
            <a:r>
              <a:rPr lang="en-US" sz="1400" dirty="0"/>
              <a:t>class GFG { </a:t>
            </a:r>
          </a:p>
          <a:p>
            <a:pPr marL="0" indent="0">
              <a:buNone/>
            </a:pPr>
            <a:r>
              <a:rPr lang="en-US" sz="1400" dirty="0"/>
              <a:t>    public static void main(String[] </a:t>
            </a:r>
            <a:r>
              <a:rPr lang="en-US" sz="1400" dirty="0" err="1"/>
              <a:t>args</a:t>
            </a:r>
            <a:r>
              <a:rPr lang="en-US" sz="1400" dirty="0"/>
              <a:t>) </a:t>
            </a:r>
          </a:p>
          <a:p>
            <a:pPr marL="0" indent="0">
              <a:buNone/>
            </a:pPr>
            <a:r>
              <a:rPr lang="en-US" sz="1400" dirty="0"/>
              <a:t>    { </a:t>
            </a:r>
          </a:p>
          <a:p>
            <a:pPr marL="0" indent="0">
              <a:buNone/>
            </a:pPr>
            <a:r>
              <a:rPr lang="en-US" sz="1400" dirty="0"/>
              <a:t>        for (int </a:t>
            </a:r>
            <a:r>
              <a:rPr lang="en-US" sz="1400" dirty="0" err="1"/>
              <a:t>i</a:t>
            </a:r>
            <a:r>
              <a:rPr lang="en-US" sz="1400" dirty="0"/>
              <a:t> = 0; </a:t>
            </a:r>
            <a:r>
              <a:rPr lang="en-US" sz="1400" dirty="0" err="1"/>
              <a:t>i</a:t>
            </a:r>
            <a:r>
              <a:rPr lang="en-US" sz="1400" dirty="0"/>
              <a:t> &lt; 10; </a:t>
            </a:r>
            <a:r>
              <a:rPr lang="en-US" sz="1400" dirty="0" err="1"/>
              <a:t>i</a:t>
            </a:r>
            <a:r>
              <a:rPr lang="en-US" sz="1400" dirty="0"/>
              <a:t>++) { </a:t>
            </a:r>
          </a:p>
          <a:p>
            <a:pPr marL="0" indent="0">
              <a:buNone/>
            </a:pPr>
            <a:r>
              <a:rPr lang="en-US" sz="1400" dirty="0"/>
              <a:t>            if (</a:t>
            </a:r>
            <a:r>
              <a:rPr lang="en-US" sz="1400" dirty="0" err="1"/>
              <a:t>i</a:t>
            </a:r>
            <a:r>
              <a:rPr lang="en-US" sz="1400" dirty="0"/>
              <a:t> == 6) { </a:t>
            </a:r>
          </a:p>
          <a:p>
            <a:pPr marL="0" indent="0">
              <a:buNone/>
            </a:pPr>
            <a:r>
              <a:rPr lang="en-US" sz="1400" dirty="0"/>
              <a:t>                </a:t>
            </a:r>
            <a:r>
              <a:rPr lang="en-US" sz="1400" dirty="0" err="1"/>
              <a:t>System.out.println</a:t>
            </a:r>
            <a:r>
              <a:rPr lang="en-US" sz="1400" dirty="0"/>
              <a:t>(); </a:t>
            </a:r>
          </a:p>
          <a:p>
            <a:pPr marL="0" indent="0">
              <a:buNone/>
            </a:pPr>
            <a:r>
              <a:rPr lang="en-US" sz="1400" dirty="0"/>
              <a:t>                // using continue keyword  </a:t>
            </a:r>
          </a:p>
          <a:p>
            <a:pPr marL="0" indent="0">
              <a:buNone/>
            </a:pPr>
            <a:r>
              <a:rPr lang="en-US" sz="1400" dirty="0"/>
              <a:t>                // to skip the current iteration </a:t>
            </a:r>
          </a:p>
          <a:p>
            <a:pPr marL="0" indent="0">
              <a:buNone/>
            </a:pPr>
            <a:r>
              <a:rPr lang="en-US" sz="1400" dirty="0"/>
              <a:t>                continue; </a:t>
            </a:r>
          </a:p>
          <a:p>
            <a:pPr marL="0" indent="0">
              <a:buNone/>
            </a:pPr>
            <a:r>
              <a:rPr lang="en-US" sz="1400" dirty="0"/>
              <a:t>            } </a:t>
            </a:r>
          </a:p>
          <a:p>
            <a:pPr marL="0" indent="0">
              <a:buNone/>
            </a:pPr>
            <a:r>
              <a:rPr lang="en-US" sz="1400" dirty="0"/>
              <a:t>            </a:t>
            </a:r>
            <a:r>
              <a:rPr lang="en-US" sz="1400" dirty="0" err="1"/>
              <a:t>System.out.println</a:t>
            </a:r>
            <a:r>
              <a:rPr lang="en-US" sz="1400" dirty="0"/>
              <a:t>(</a:t>
            </a:r>
            <a:r>
              <a:rPr lang="en-US" sz="1400" dirty="0" err="1"/>
              <a:t>i</a:t>
            </a:r>
            <a:r>
              <a:rPr lang="en-US" sz="1400" dirty="0"/>
              <a:t>); </a:t>
            </a:r>
          </a:p>
          <a:p>
            <a:pPr marL="0" indent="0">
              <a:buNone/>
            </a:pPr>
            <a:r>
              <a:rPr lang="en-US" sz="1400" dirty="0"/>
              <a:t>        } </a:t>
            </a:r>
          </a:p>
          <a:p>
            <a:pPr marL="0" indent="0">
              <a:buNone/>
            </a:pPr>
            <a:r>
              <a:rPr lang="en-US" sz="1400" dirty="0"/>
              <a:t>    } </a:t>
            </a:r>
          </a:p>
          <a:p>
            <a:pPr marL="0" indent="0">
              <a:buNone/>
            </a:pPr>
            <a:r>
              <a:rPr lang="en-US" sz="1400" dirty="0"/>
              <a:t>}</a:t>
            </a:r>
          </a:p>
        </p:txBody>
      </p:sp>
      <p:sp>
        <p:nvSpPr>
          <p:cNvPr id="4" name="Content Placeholder 3">
            <a:extLst>
              <a:ext uri="{FF2B5EF4-FFF2-40B4-BE49-F238E27FC236}">
                <a16:creationId xmlns:a16="http://schemas.microsoft.com/office/drawing/2014/main" id="{58D1EC11-AFBF-C2BC-E8F6-A66523D865D0}"/>
              </a:ext>
            </a:extLst>
          </p:cNvPr>
          <p:cNvSpPr txBox="1">
            <a:spLocks/>
          </p:cNvSpPr>
          <p:nvPr/>
        </p:nvSpPr>
        <p:spPr>
          <a:xfrm>
            <a:off x="4114800" y="937088"/>
            <a:ext cx="1743740" cy="1477329"/>
          </a:xfrm>
          <a:prstGeom prst="rect">
            <a:avLst/>
          </a:prstGeom>
        </p:spPr>
        <p:txBody>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b="1" kern="0" dirty="0"/>
              <a:t>Output: </a:t>
            </a:r>
          </a:p>
          <a:p>
            <a:pPr marL="0" indent="0">
              <a:buFont typeface="Wingdings" pitchFamily="2" charset="2"/>
              <a:buNone/>
            </a:pPr>
            <a:r>
              <a:rPr lang="en-US" kern="0" dirty="0"/>
              <a:t>0</a:t>
            </a:r>
          </a:p>
          <a:p>
            <a:pPr marL="0" indent="0">
              <a:buFont typeface="Wingdings" pitchFamily="2" charset="2"/>
              <a:buNone/>
            </a:pPr>
            <a:r>
              <a:rPr lang="en-US" kern="0" dirty="0"/>
              <a:t>1</a:t>
            </a:r>
          </a:p>
          <a:p>
            <a:pPr marL="0" indent="0">
              <a:buFont typeface="Wingdings" pitchFamily="2" charset="2"/>
              <a:buNone/>
            </a:pPr>
            <a:r>
              <a:rPr lang="en-US" kern="0" dirty="0"/>
              <a:t>2</a:t>
            </a:r>
          </a:p>
          <a:p>
            <a:pPr marL="0" indent="0">
              <a:buFont typeface="Wingdings" pitchFamily="2" charset="2"/>
              <a:buNone/>
            </a:pPr>
            <a:r>
              <a:rPr lang="en-US" kern="0" dirty="0"/>
              <a:t>3</a:t>
            </a:r>
          </a:p>
          <a:p>
            <a:pPr marL="0" indent="0">
              <a:buFont typeface="Wingdings" pitchFamily="2" charset="2"/>
              <a:buNone/>
            </a:pPr>
            <a:r>
              <a:rPr lang="en-US" kern="0" dirty="0"/>
              <a:t>4</a:t>
            </a:r>
          </a:p>
          <a:p>
            <a:pPr marL="0" indent="0">
              <a:buFont typeface="Wingdings" pitchFamily="2" charset="2"/>
              <a:buNone/>
            </a:pPr>
            <a:r>
              <a:rPr lang="en-US" kern="0" dirty="0"/>
              <a:t>5</a:t>
            </a:r>
          </a:p>
          <a:p>
            <a:pPr marL="0" indent="0">
              <a:buFont typeface="Wingdings" pitchFamily="2" charset="2"/>
              <a:buNone/>
            </a:pPr>
            <a:endParaRPr lang="en-US" kern="0" dirty="0"/>
          </a:p>
          <a:p>
            <a:pPr marL="0" indent="0">
              <a:buFont typeface="Wingdings" pitchFamily="2" charset="2"/>
              <a:buNone/>
            </a:pPr>
            <a:r>
              <a:rPr lang="en-US" kern="0" dirty="0"/>
              <a:t>7</a:t>
            </a:r>
          </a:p>
          <a:p>
            <a:pPr marL="0" indent="0">
              <a:buFont typeface="Wingdings" pitchFamily="2" charset="2"/>
              <a:buNone/>
            </a:pPr>
            <a:r>
              <a:rPr lang="en-US" kern="0" dirty="0"/>
              <a:t>8</a:t>
            </a:r>
          </a:p>
          <a:p>
            <a:pPr marL="0" indent="0">
              <a:buFont typeface="Wingdings" pitchFamily="2" charset="2"/>
              <a:buNone/>
            </a:pPr>
            <a:r>
              <a:rPr lang="en-US" kern="0" dirty="0"/>
              <a:t>9</a:t>
            </a:r>
          </a:p>
        </p:txBody>
      </p:sp>
      <p:cxnSp>
        <p:nvCxnSpPr>
          <p:cNvPr id="5" name="Straight Connector 4">
            <a:extLst>
              <a:ext uri="{FF2B5EF4-FFF2-40B4-BE49-F238E27FC236}">
                <a16:creationId xmlns:a16="http://schemas.microsoft.com/office/drawing/2014/main" id="{ADD653E5-C531-8E5C-8D17-F0DABBFA0372}"/>
              </a:ext>
            </a:extLst>
          </p:cNvPr>
          <p:cNvCxnSpPr>
            <a:cxnSpLocks/>
          </p:cNvCxnSpPr>
          <p:nvPr/>
        </p:nvCxnSpPr>
        <p:spPr bwMode="auto">
          <a:xfrm>
            <a:off x="3886200" y="786172"/>
            <a:ext cx="0" cy="366393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8" name="Straight Connector 7">
            <a:extLst>
              <a:ext uri="{FF2B5EF4-FFF2-40B4-BE49-F238E27FC236}">
                <a16:creationId xmlns:a16="http://schemas.microsoft.com/office/drawing/2014/main" id="{408DE41D-B42A-62AF-622C-1804DF7007A9}"/>
              </a:ext>
            </a:extLst>
          </p:cNvPr>
          <p:cNvCxnSpPr>
            <a:cxnSpLocks/>
          </p:cNvCxnSpPr>
          <p:nvPr/>
        </p:nvCxnSpPr>
        <p:spPr bwMode="auto">
          <a:xfrm>
            <a:off x="5486400" y="786172"/>
            <a:ext cx="0" cy="351301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9" name="TextBox 8">
            <a:extLst>
              <a:ext uri="{FF2B5EF4-FFF2-40B4-BE49-F238E27FC236}">
                <a16:creationId xmlns:a16="http://schemas.microsoft.com/office/drawing/2014/main" id="{38AACFAC-8C08-5947-9809-54393D7C90D3}"/>
              </a:ext>
            </a:extLst>
          </p:cNvPr>
          <p:cNvSpPr txBox="1"/>
          <p:nvPr/>
        </p:nvSpPr>
        <p:spPr>
          <a:xfrm>
            <a:off x="5638800" y="918428"/>
            <a:ext cx="3467985" cy="3693319"/>
          </a:xfrm>
          <a:prstGeom prst="rect">
            <a:avLst/>
          </a:prstGeom>
          <a:noFill/>
        </p:spPr>
        <p:txBody>
          <a:bodyPr wrap="square">
            <a:spAutoFit/>
          </a:bodyPr>
          <a:lstStyle/>
          <a:p>
            <a:pPr marL="285750" indent="-285750">
              <a:buSzPct val="120000"/>
              <a:buFont typeface="Wingdings" panose="05000000000000000000" pitchFamily="2" charset="2"/>
              <a:buChar char="§"/>
            </a:pPr>
            <a:r>
              <a:rPr lang="en-US" dirty="0"/>
              <a:t>The continue statement pushes the next repetition of the loop to take place, hopping any code between itself and the conditional expression that controls the loop.</a:t>
            </a:r>
          </a:p>
          <a:p>
            <a:pPr marL="285750" indent="-285750">
              <a:buSzPct val="120000"/>
              <a:buFont typeface="Wingdings" panose="05000000000000000000" pitchFamily="2" charset="2"/>
              <a:buChar char="§"/>
            </a:pPr>
            <a:r>
              <a:rPr lang="en-US" dirty="0"/>
              <a:t>In the program, when the value of </a:t>
            </a:r>
            <a:r>
              <a:rPr lang="en-US" dirty="0" err="1"/>
              <a:t>i</a:t>
            </a:r>
            <a:r>
              <a:rPr lang="en-US" dirty="0"/>
              <a:t> is 6, the compiler encounters the continue statement, and then 6 is skipped.</a:t>
            </a:r>
          </a:p>
          <a:p>
            <a:pPr marL="285750" indent="-285750">
              <a:buSzPct val="120000"/>
              <a:buFont typeface="Wingdings" panose="05000000000000000000" pitchFamily="2" charset="2"/>
              <a:buChar char="§"/>
            </a:pPr>
            <a:endParaRPr lang="en-US" dirty="0"/>
          </a:p>
        </p:txBody>
      </p:sp>
    </p:spTree>
    <p:extLst>
      <p:ext uri="{BB962C8B-B14F-4D97-AF65-F5344CB8AC3E}">
        <p14:creationId xmlns:p14="http://schemas.microsoft.com/office/powerpoint/2010/main" val="1339247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988442" y="1807514"/>
            <a:ext cx="3022281" cy="646331"/>
          </a:xfrm>
          <a:prstGeom prst="rect">
            <a:avLst/>
          </a:prstGeom>
          <a:noFill/>
        </p:spPr>
        <p:txBody>
          <a:bodyPr wrap="square" rtlCol="0">
            <a:spAutoFit/>
          </a:bodyPr>
          <a:lstStyle/>
          <a:p>
            <a:r>
              <a:rPr lang="en-US" sz="3600" dirty="0">
                <a:solidFill>
                  <a:srgbClr val="333399"/>
                </a:solidFill>
              </a:rPr>
              <a:t>Return</a:t>
            </a:r>
          </a:p>
        </p:txBody>
      </p:sp>
    </p:spTree>
    <p:extLst>
      <p:ext uri="{BB962C8B-B14F-4D97-AF65-F5344CB8AC3E}">
        <p14:creationId xmlns:p14="http://schemas.microsoft.com/office/powerpoint/2010/main" val="3628910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D9D71-23A8-FF86-4C93-C4B589DFBA22}"/>
              </a:ext>
            </a:extLst>
          </p:cNvPr>
          <p:cNvSpPr>
            <a:spLocks noGrp="1"/>
          </p:cNvSpPr>
          <p:nvPr>
            <p:ph type="title"/>
          </p:nvPr>
        </p:nvSpPr>
        <p:spPr/>
        <p:txBody>
          <a:bodyPr/>
          <a:lstStyle/>
          <a:p>
            <a:r>
              <a:rPr lang="en-US" dirty="0"/>
              <a:t>“return” Statement</a:t>
            </a:r>
          </a:p>
        </p:txBody>
      </p:sp>
      <p:sp>
        <p:nvSpPr>
          <p:cNvPr id="3" name="Content Placeholder 2">
            <a:extLst>
              <a:ext uri="{FF2B5EF4-FFF2-40B4-BE49-F238E27FC236}">
                <a16:creationId xmlns:a16="http://schemas.microsoft.com/office/drawing/2014/main" id="{7CFBA0F2-96A4-BA19-B3CA-26A05D5ACE13}"/>
              </a:ext>
            </a:extLst>
          </p:cNvPr>
          <p:cNvSpPr>
            <a:spLocks noGrp="1"/>
          </p:cNvSpPr>
          <p:nvPr>
            <p:ph idx="1"/>
          </p:nvPr>
        </p:nvSpPr>
        <p:spPr>
          <a:xfrm>
            <a:off x="762000" y="1200150"/>
            <a:ext cx="7543800" cy="2590800"/>
          </a:xfrm>
        </p:spPr>
        <p:txBody>
          <a:bodyPr/>
          <a:lstStyle/>
          <a:p>
            <a:r>
              <a:rPr lang="en-US" dirty="0"/>
              <a:t>The “return” keyword can help you transfer control from one method to the method that called it. Since the control jumps from one part of the program to another, the return is also a jump statement.</a:t>
            </a:r>
          </a:p>
          <a:p>
            <a:pPr lvl="1"/>
            <a:r>
              <a:rPr lang="en-US" dirty="0"/>
              <a:t>“return” is a reserved keyword means we can’t use it as an identifier.</a:t>
            </a:r>
          </a:p>
          <a:p>
            <a:pPr lvl="1"/>
            <a:r>
              <a:rPr lang="en-US" dirty="0"/>
              <a:t>It is used to exit from a method, with or without a value.</a:t>
            </a:r>
          </a:p>
        </p:txBody>
      </p:sp>
    </p:spTree>
    <p:extLst>
      <p:ext uri="{BB962C8B-B14F-4D97-AF65-F5344CB8AC3E}">
        <p14:creationId xmlns:p14="http://schemas.microsoft.com/office/powerpoint/2010/main" val="3600594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70FA-0297-431C-2D13-78BA99803A56}"/>
              </a:ext>
            </a:extLst>
          </p:cNvPr>
          <p:cNvSpPr>
            <a:spLocks noGrp="1"/>
          </p:cNvSpPr>
          <p:nvPr>
            <p:ph type="title"/>
          </p:nvPr>
        </p:nvSpPr>
        <p:spPr>
          <a:xfrm>
            <a:off x="1752600" y="0"/>
            <a:ext cx="6723055" cy="490538"/>
          </a:xfrm>
        </p:spPr>
        <p:txBody>
          <a:bodyPr/>
          <a:lstStyle/>
          <a:p>
            <a:r>
              <a:rPr lang="en-US" dirty="0"/>
              <a:t>Example of “return”</a:t>
            </a:r>
          </a:p>
        </p:txBody>
      </p:sp>
      <p:sp>
        <p:nvSpPr>
          <p:cNvPr id="3" name="Content Placeholder 2">
            <a:extLst>
              <a:ext uri="{FF2B5EF4-FFF2-40B4-BE49-F238E27FC236}">
                <a16:creationId xmlns:a16="http://schemas.microsoft.com/office/drawing/2014/main" id="{C0FAACFB-6421-C7DB-79D9-2E214E72A6CA}"/>
              </a:ext>
            </a:extLst>
          </p:cNvPr>
          <p:cNvSpPr>
            <a:spLocks noGrp="1"/>
          </p:cNvSpPr>
          <p:nvPr>
            <p:ph idx="1"/>
          </p:nvPr>
        </p:nvSpPr>
        <p:spPr>
          <a:xfrm>
            <a:off x="152401" y="471416"/>
            <a:ext cx="5638800" cy="3456385"/>
          </a:xfrm>
          <a:solidFill>
            <a:schemeClr val="bg1"/>
          </a:solidFill>
        </p:spPr>
        <p:txBody>
          <a:bodyPr/>
          <a:lstStyle/>
          <a:p>
            <a:pPr marL="0" indent="0">
              <a:buNone/>
            </a:pPr>
            <a:r>
              <a:rPr lang="en-US" sz="1200" dirty="0"/>
              <a:t>import java.io.*; </a:t>
            </a:r>
          </a:p>
          <a:p>
            <a:pPr marL="0" indent="0">
              <a:buNone/>
            </a:pPr>
            <a:r>
              <a:rPr lang="en-US" sz="1200" dirty="0"/>
              <a:t>class </a:t>
            </a:r>
            <a:r>
              <a:rPr lang="en-US" sz="1200" dirty="0" err="1"/>
              <a:t>ReturnExample</a:t>
            </a:r>
            <a:r>
              <a:rPr lang="en-US" sz="1200" dirty="0"/>
              <a:t> { </a:t>
            </a:r>
          </a:p>
          <a:p>
            <a:pPr marL="0" indent="0">
              <a:buNone/>
            </a:pPr>
            <a:r>
              <a:rPr lang="en-US" sz="1200" dirty="0"/>
              <a:t>    // A simple method that takes two integers as input and </a:t>
            </a:r>
          </a:p>
          <a:p>
            <a:pPr marL="0" indent="0">
              <a:buNone/>
            </a:pPr>
            <a:r>
              <a:rPr lang="en-US" sz="1200" dirty="0"/>
              <a:t>    // returns their sum </a:t>
            </a:r>
          </a:p>
          <a:p>
            <a:pPr marL="0" indent="0">
              <a:buNone/>
            </a:pPr>
            <a:r>
              <a:rPr lang="en-US" sz="1200" dirty="0"/>
              <a:t>    public static int </a:t>
            </a:r>
            <a:r>
              <a:rPr lang="en-US" sz="1200" dirty="0" err="1"/>
              <a:t>calculateSum</a:t>
            </a:r>
            <a:r>
              <a:rPr lang="en-US" sz="1200" dirty="0"/>
              <a:t>(int num1, int num2) { </a:t>
            </a:r>
          </a:p>
          <a:p>
            <a:pPr marL="0" indent="0">
              <a:buNone/>
            </a:pPr>
            <a:r>
              <a:rPr lang="en-US" sz="1200" dirty="0"/>
              <a:t>        // Print a message indicating the method has started </a:t>
            </a:r>
          </a:p>
          <a:p>
            <a:pPr marL="0" indent="0">
              <a:buNone/>
            </a:pPr>
            <a:r>
              <a:rPr lang="en-US" sz="1200" dirty="0"/>
              <a:t>        </a:t>
            </a:r>
            <a:r>
              <a:rPr lang="en-US" sz="1200" dirty="0" err="1"/>
              <a:t>System.out.println</a:t>
            </a:r>
            <a:r>
              <a:rPr lang="en-US" sz="1200" dirty="0"/>
              <a:t>("Calculating the sum of " + num1 + " and " + num2); </a:t>
            </a:r>
          </a:p>
          <a:p>
            <a:pPr marL="0" indent="0">
              <a:buNone/>
            </a:pPr>
            <a:r>
              <a:rPr lang="en-US" sz="1200" dirty="0"/>
              <a:t>        int sum = num1 + num2; </a:t>
            </a:r>
          </a:p>
          <a:p>
            <a:pPr marL="0" indent="0">
              <a:buNone/>
            </a:pPr>
            <a:r>
              <a:rPr lang="en-US" sz="1200" dirty="0"/>
              <a:t>        </a:t>
            </a:r>
            <a:r>
              <a:rPr lang="en-US" sz="1200" dirty="0" err="1"/>
              <a:t>System.out.println</a:t>
            </a:r>
            <a:r>
              <a:rPr lang="en-US" sz="1200" dirty="0"/>
              <a:t>("The sum is: " + sum); </a:t>
            </a:r>
          </a:p>
          <a:p>
            <a:pPr marL="0" indent="0">
              <a:buNone/>
            </a:pPr>
            <a:r>
              <a:rPr lang="en-US" sz="1200" dirty="0"/>
              <a:t>        // Return the calculated sum </a:t>
            </a:r>
          </a:p>
          <a:p>
            <a:pPr marL="0" indent="0">
              <a:buNone/>
            </a:pPr>
            <a:r>
              <a:rPr lang="en-US" sz="1200" dirty="0"/>
              <a:t>        return sum;   </a:t>
            </a:r>
          </a:p>
          <a:p>
            <a:pPr marL="0" indent="0">
              <a:buNone/>
            </a:pPr>
            <a:r>
              <a:rPr lang="en-US" sz="1200" dirty="0"/>
              <a:t>        // Note: Any code after the 'return' statement will </a:t>
            </a:r>
          </a:p>
          <a:p>
            <a:pPr marL="0" indent="0">
              <a:buNone/>
            </a:pPr>
            <a:r>
              <a:rPr lang="en-US" sz="1200" dirty="0"/>
              <a:t>        // not be executed. But "Final" is an exception in </a:t>
            </a:r>
          </a:p>
          <a:p>
            <a:pPr marL="0" indent="0">
              <a:buNone/>
            </a:pPr>
            <a:r>
              <a:rPr lang="en-US" sz="1200" dirty="0"/>
              <a:t>        // the case of try-catch-final block. </a:t>
            </a:r>
          </a:p>
          <a:p>
            <a:pPr marL="0" indent="0">
              <a:buNone/>
            </a:pPr>
            <a:r>
              <a:rPr lang="en-US" sz="1200" dirty="0"/>
              <a:t>        // </a:t>
            </a:r>
            <a:r>
              <a:rPr lang="en-US" sz="1200" dirty="0" err="1"/>
              <a:t>System.out.println</a:t>
            </a:r>
            <a:r>
              <a:rPr lang="en-US" sz="1200" dirty="0"/>
              <a:t>("end"); // error : unreachable </a:t>
            </a:r>
          </a:p>
          <a:p>
            <a:pPr marL="0" indent="0">
              <a:buNone/>
            </a:pPr>
            <a:r>
              <a:rPr lang="en-US" sz="1200" dirty="0"/>
              <a:t>        // statement </a:t>
            </a:r>
          </a:p>
          <a:p>
            <a:pPr marL="0" indent="0">
              <a:buNone/>
            </a:pPr>
            <a:r>
              <a:rPr lang="en-US" sz="1200" dirty="0"/>
              <a:t>    } </a:t>
            </a:r>
          </a:p>
          <a:p>
            <a:pPr marL="0" indent="0">
              <a:buNone/>
            </a:pPr>
            <a:r>
              <a:rPr lang="en-US" sz="1200" dirty="0"/>
              <a:t>    public static void main(String[] </a:t>
            </a:r>
            <a:r>
              <a:rPr lang="en-US" sz="1200" dirty="0" err="1"/>
              <a:t>args</a:t>
            </a:r>
            <a:r>
              <a:rPr lang="en-US" sz="1200" dirty="0"/>
              <a:t>) { </a:t>
            </a:r>
          </a:p>
          <a:p>
            <a:pPr marL="0" indent="0">
              <a:buNone/>
            </a:pPr>
            <a:r>
              <a:rPr lang="en-US" sz="1200" dirty="0"/>
              <a:t>        // Call the </a:t>
            </a:r>
            <a:r>
              <a:rPr lang="en-US" sz="1200" dirty="0" err="1"/>
              <a:t>calculateSum</a:t>
            </a:r>
            <a:r>
              <a:rPr lang="en-US" sz="1200" dirty="0"/>
              <a:t> method </a:t>
            </a:r>
          </a:p>
          <a:p>
            <a:pPr marL="0" indent="0">
              <a:buNone/>
            </a:pPr>
            <a:r>
              <a:rPr lang="en-US" sz="1200" dirty="0"/>
              <a:t>        int result = </a:t>
            </a:r>
            <a:r>
              <a:rPr lang="en-US" sz="1200" dirty="0" err="1"/>
              <a:t>calculateSum</a:t>
            </a:r>
            <a:r>
              <a:rPr lang="en-US" sz="1200" dirty="0"/>
              <a:t>(5, 10); </a:t>
            </a:r>
          </a:p>
          <a:p>
            <a:pPr marL="0" indent="0">
              <a:buNone/>
            </a:pPr>
            <a:r>
              <a:rPr lang="en-US" sz="1200" dirty="0"/>
              <a:t>        // Print the result </a:t>
            </a:r>
          </a:p>
          <a:p>
            <a:pPr marL="0" indent="0">
              <a:buNone/>
            </a:pPr>
            <a:r>
              <a:rPr lang="en-US" sz="1200" dirty="0"/>
              <a:t>        </a:t>
            </a:r>
            <a:r>
              <a:rPr lang="en-US" sz="1200" dirty="0" err="1"/>
              <a:t>System.out.println</a:t>
            </a:r>
            <a:r>
              <a:rPr lang="en-US" sz="1200" dirty="0"/>
              <a:t>("Result: " + result); </a:t>
            </a:r>
          </a:p>
          <a:p>
            <a:pPr marL="0" indent="0">
              <a:buNone/>
            </a:pPr>
            <a:r>
              <a:rPr lang="en-US" sz="1200" dirty="0"/>
              <a:t>    } </a:t>
            </a:r>
          </a:p>
          <a:p>
            <a:pPr marL="0" indent="0">
              <a:buNone/>
            </a:pPr>
            <a:r>
              <a:rPr lang="en-US" sz="1200" dirty="0"/>
              <a:t>}</a:t>
            </a:r>
          </a:p>
          <a:p>
            <a:pPr marL="0" indent="0">
              <a:buNone/>
            </a:pPr>
            <a:endParaRPr lang="en-US" dirty="0"/>
          </a:p>
        </p:txBody>
      </p:sp>
      <p:sp>
        <p:nvSpPr>
          <p:cNvPr id="4" name="Content Placeholder 3">
            <a:extLst>
              <a:ext uri="{FF2B5EF4-FFF2-40B4-BE49-F238E27FC236}">
                <a16:creationId xmlns:a16="http://schemas.microsoft.com/office/drawing/2014/main" id="{58D1EC11-AFBF-C2BC-E8F6-A66523D865D0}"/>
              </a:ext>
            </a:extLst>
          </p:cNvPr>
          <p:cNvSpPr txBox="1">
            <a:spLocks/>
          </p:cNvSpPr>
          <p:nvPr/>
        </p:nvSpPr>
        <p:spPr>
          <a:xfrm>
            <a:off x="5791201" y="731840"/>
            <a:ext cx="3124199" cy="1477329"/>
          </a:xfrm>
          <a:prstGeom prst="rect">
            <a:avLst/>
          </a:prstGeom>
        </p:spPr>
        <p:txBody>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b="1" kern="0" dirty="0"/>
              <a:t>Output: </a:t>
            </a:r>
          </a:p>
          <a:p>
            <a:pPr marL="0" indent="0">
              <a:buFont typeface="Wingdings" pitchFamily="2" charset="2"/>
              <a:buNone/>
            </a:pPr>
            <a:r>
              <a:rPr lang="en-US" sz="1800" kern="0" dirty="0"/>
              <a:t>Calculating the sum of 5 and 10</a:t>
            </a:r>
          </a:p>
          <a:p>
            <a:pPr marL="0" indent="0">
              <a:buFont typeface="Wingdings" pitchFamily="2" charset="2"/>
              <a:buNone/>
            </a:pPr>
            <a:r>
              <a:rPr lang="en-US" sz="1800" kern="0" dirty="0"/>
              <a:t>The sum is: 15</a:t>
            </a:r>
          </a:p>
          <a:p>
            <a:pPr marL="0" indent="0">
              <a:buFont typeface="Wingdings" pitchFamily="2" charset="2"/>
              <a:buNone/>
            </a:pPr>
            <a:r>
              <a:rPr lang="en-US" sz="1800" kern="0" dirty="0"/>
              <a:t>Result: 15</a:t>
            </a:r>
          </a:p>
        </p:txBody>
      </p:sp>
      <p:cxnSp>
        <p:nvCxnSpPr>
          <p:cNvPr id="5" name="Straight Connector 4">
            <a:extLst>
              <a:ext uri="{FF2B5EF4-FFF2-40B4-BE49-F238E27FC236}">
                <a16:creationId xmlns:a16="http://schemas.microsoft.com/office/drawing/2014/main" id="{ADD653E5-C531-8E5C-8D17-F0DABBFA0372}"/>
              </a:ext>
            </a:extLst>
          </p:cNvPr>
          <p:cNvCxnSpPr>
            <a:cxnSpLocks/>
          </p:cNvCxnSpPr>
          <p:nvPr/>
        </p:nvCxnSpPr>
        <p:spPr bwMode="auto">
          <a:xfrm>
            <a:off x="5714995" y="845097"/>
            <a:ext cx="0" cy="366393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8" name="Straight Connector 7">
            <a:extLst>
              <a:ext uri="{FF2B5EF4-FFF2-40B4-BE49-F238E27FC236}">
                <a16:creationId xmlns:a16="http://schemas.microsoft.com/office/drawing/2014/main" id="{408DE41D-B42A-62AF-622C-1804DF7007A9}"/>
              </a:ext>
            </a:extLst>
          </p:cNvPr>
          <p:cNvCxnSpPr>
            <a:cxnSpLocks/>
          </p:cNvCxnSpPr>
          <p:nvPr/>
        </p:nvCxnSpPr>
        <p:spPr bwMode="auto">
          <a:xfrm>
            <a:off x="5714995" y="2495550"/>
            <a:ext cx="3200404"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9" name="TextBox 8">
            <a:extLst>
              <a:ext uri="{FF2B5EF4-FFF2-40B4-BE49-F238E27FC236}">
                <a16:creationId xmlns:a16="http://schemas.microsoft.com/office/drawing/2014/main" id="{BC465E14-8D19-D234-C505-61B5DBF8A9DA}"/>
              </a:ext>
            </a:extLst>
          </p:cNvPr>
          <p:cNvSpPr txBox="1"/>
          <p:nvPr/>
        </p:nvSpPr>
        <p:spPr>
          <a:xfrm>
            <a:off x="5911273" y="2832261"/>
            <a:ext cx="3080326" cy="2031325"/>
          </a:xfrm>
          <a:prstGeom prst="rect">
            <a:avLst/>
          </a:prstGeom>
          <a:noFill/>
        </p:spPr>
        <p:txBody>
          <a:bodyPr wrap="square">
            <a:spAutoFit/>
          </a:bodyPr>
          <a:lstStyle/>
          <a:p>
            <a:r>
              <a:rPr lang="en-US" b="1" dirty="0"/>
              <a:t>Output Explanation</a:t>
            </a:r>
            <a:r>
              <a:rPr lang="en-US" dirty="0"/>
              <a:t>:</a:t>
            </a:r>
          </a:p>
          <a:p>
            <a:r>
              <a:rPr lang="en-US" dirty="0"/>
              <a:t>When we are calling a class </a:t>
            </a:r>
            <a:r>
              <a:rPr lang="en-US" dirty="0" err="1"/>
              <a:t>calculateSum</a:t>
            </a:r>
            <a:r>
              <a:rPr lang="en-US" dirty="0"/>
              <a:t> method that has return sum which returns the value of sum and that value gets displayed on the console.</a:t>
            </a:r>
          </a:p>
        </p:txBody>
      </p:sp>
    </p:spTree>
    <p:extLst>
      <p:ext uri="{BB962C8B-B14F-4D97-AF65-F5344CB8AC3E}">
        <p14:creationId xmlns:p14="http://schemas.microsoft.com/office/powerpoint/2010/main" val="3253022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712398" y="1013918"/>
            <a:ext cx="7304965" cy="2862322"/>
          </a:xfrm>
          <a:prstGeom prst="rect">
            <a:avLst/>
          </a:prstGeom>
          <a:noFill/>
        </p:spPr>
        <p:txBody>
          <a:bodyPr wrap="square" rtlCol="0">
            <a:spAutoFit/>
          </a:bodyPr>
          <a:lstStyle/>
          <a:p>
            <a:r>
              <a:rPr lang="en-US" sz="6000" dirty="0">
                <a:solidFill>
                  <a:srgbClr val="333399"/>
                </a:solidFill>
              </a:rPr>
              <a:t>Application of Loops</a:t>
            </a:r>
          </a:p>
          <a:p>
            <a:r>
              <a:rPr lang="en-US" sz="6000" dirty="0">
                <a:solidFill>
                  <a:srgbClr val="333399"/>
                </a:solidFill>
              </a:rPr>
              <a:t>to Various Data Structures</a:t>
            </a:r>
          </a:p>
        </p:txBody>
      </p:sp>
    </p:spTree>
    <p:extLst>
      <p:ext uri="{BB962C8B-B14F-4D97-AF65-F5344CB8AC3E}">
        <p14:creationId xmlns:p14="http://schemas.microsoft.com/office/powerpoint/2010/main" val="86744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5BD6-5DFC-BC9E-484F-85C96563D948}"/>
              </a:ext>
            </a:extLst>
          </p:cNvPr>
          <p:cNvSpPr>
            <a:spLocks noGrp="1"/>
          </p:cNvSpPr>
          <p:nvPr>
            <p:ph type="title"/>
          </p:nvPr>
        </p:nvSpPr>
        <p:spPr/>
        <p:txBody>
          <a:bodyPr/>
          <a:lstStyle/>
          <a:p>
            <a:r>
              <a:rPr lang="en-US" dirty="0"/>
              <a:t>What is Loop?</a:t>
            </a:r>
          </a:p>
        </p:txBody>
      </p:sp>
      <p:sp>
        <p:nvSpPr>
          <p:cNvPr id="3" name="Content Placeholder 2">
            <a:extLst>
              <a:ext uri="{FF2B5EF4-FFF2-40B4-BE49-F238E27FC236}">
                <a16:creationId xmlns:a16="http://schemas.microsoft.com/office/drawing/2014/main" id="{4F0E8FE2-0C81-8EC5-8684-63EF11E7184C}"/>
              </a:ext>
            </a:extLst>
          </p:cNvPr>
          <p:cNvSpPr>
            <a:spLocks noGrp="1"/>
          </p:cNvSpPr>
          <p:nvPr>
            <p:ph idx="1"/>
          </p:nvPr>
        </p:nvSpPr>
        <p:spPr/>
        <p:txBody>
          <a:bodyPr/>
          <a:lstStyle/>
          <a:p>
            <a:r>
              <a:rPr lang="en-US" dirty="0"/>
              <a:t>It was simple, but again, let's consider another situation when you want to write </a:t>
            </a:r>
            <a:r>
              <a:rPr lang="en-US" b="1" dirty="0"/>
              <a:t>Hello, World!</a:t>
            </a:r>
            <a:r>
              <a:rPr lang="en-US" dirty="0"/>
              <a:t> a thousand times. </a:t>
            </a:r>
          </a:p>
          <a:p>
            <a:r>
              <a:rPr lang="en-US" dirty="0"/>
              <a:t>Technically, we can write </a:t>
            </a:r>
            <a:r>
              <a:rPr lang="en-US" dirty="0" err="1"/>
              <a:t>System.out.println</a:t>
            </a:r>
            <a:r>
              <a:rPr lang="en-US" dirty="0"/>
              <a:t>(“Hello World”) statements a thousand times. </a:t>
            </a:r>
          </a:p>
          <a:p>
            <a:r>
              <a:rPr lang="en-US" dirty="0"/>
              <a:t>However, it would be too much to write and unnecessary/</a:t>
            </a:r>
          </a:p>
          <a:p>
            <a:r>
              <a:rPr lang="en-US" dirty="0"/>
              <a:t>Almost all the programming languages provide a concept called </a:t>
            </a:r>
            <a:r>
              <a:rPr lang="en-US" b="1" dirty="0"/>
              <a:t>loop</a:t>
            </a:r>
            <a:r>
              <a:rPr lang="en-US" dirty="0"/>
              <a:t>, which helps in executing one or more statements up to a desired number of times. </a:t>
            </a:r>
          </a:p>
          <a:p>
            <a:r>
              <a:rPr lang="en-US" dirty="0"/>
              <a:t>All high-level programming languages provide various forms of loops, which can be used to execute one or more statements repeatedly.</a:t>
            </a:r>
          </a:p>
        </p:txBody>
      </p:sp>
    </p:spTree>
    <p:extLst>
      <p:ext uri="{BB962C8B-B14F-4D97-AF65-F5344CB8AC3E}">
        <p14:creationId xmlns:p14="http://schemas.microsoft.com/office/powerpoint/2010/main" val="4000755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619699" y="1949141"/>
            <a:ext cx="4405680" cy="646331"/>
          </a:xfrm>
          <a:prstGeom prst="rect">
            <a:avLst/>
          </a:prstGeom>
          <a:noFill/>
        </p:spPr>
        <p:txBody>
          <a:bodyPr wrap="square" rtlCol="0">
            <a:spAutoFit/>
          </a:bodyPr>
          <a:lstStyle/>
          <a:p>
            <a:r>
              <a:rPr lang="en-US" sz="3600" dirty="0">
                <a:solidFill>
                  <a:srgbClr val="333399"/>
                </a:solidFill>
              </a:rPr>
              <a:t>Loop Through Arrays</a:t>
            </a:r>
          </a:p>
        </p:txBody>
      </p:sp>
    </p:spTree>
    <p:extLst>
      <p:ext uri="{BB962C8B-B14F-4D97-AF65-F5344CB8AC3E}">
        <p14:creationId xmlns:p14="http://schemas.microsoft.com/office/powerpoint/2010/main" val="2380838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6BFB-0A55-02F5-7E69-8215388F3277}"/>
              </a:ext>
            </a:extLst>
          </p:cNvPr>
          <p:cNvSpPr>
            <a:spLocks noGrp="1"/>
          </p:cNvSpPr>
          <p:nvPr>
            <p:ph type="title"/>
          </p:nvPr>
        </p:nvSpPr>
        <p:spPr/>
        <p:txBody>
          <a:bodyPr/>
          <a:lstStyle/>
          <a:p>
            <a:r>
              <a:rPr lang="en-US" dirty="0"/>
              <a:t>“for” Loop Through an Array</a:t>
            </a:r>
          </a:p>
        </p:txBody>
      </p:sp>
      <p:sp>
        <p:nvSpPr>
          <p:cNvPr id="3" name="Content Placeholder 2">
            <a:extLst>
              <a:ext uri="{FF2B5EF4-FFF2-40B4-BE49-F238E27FC236}">
                <a16:creationId xmlns:a16="http://schemas.microsoft.com/office/drawing/2014/main" id="{62F40663-8208-CAE8-622A-9C299F3E2586}"/>
              </a:ext>
            </a:extLst>
          </p:cNvPr>
          <p:cNvSpPr>
            <a:spLocks noGrp="1"/>
          </p:cNvSpPr>
          <p:nvPr>
            <p:ph sz="half" idx="1"/>
          </p:nvPr>
        </p:nvSpPr>
        <p:spPr>
          <a:xfrm>
            <a:off x="335857" y="843557"/>
            <a:ext cx="5226743" cy="3633193"/>
          </a:xfrm>
        </p:spPr>
        <p:txBody>
          <a:bodyPr/>
          <a:lstStyle/>
          <a:p>
            <a:pPr marL="0" indent="0">
              <a:spcBef>
                <a:spcPts val="0"/>
              </a:spcBef>
              <a:buNone/>
            </a:pPr>
            <a:r>
              <a:rPr lang="en-US" sz="1400" dirty="0"/>
              <a:t>//In Java, we can also loop through each element of the array. </a:t>
            </a:r>
          </a:p>
          <a:p>
            <a:pPr marL="0" indent="0">
              <a:spcBef>
                <a:spcPts val="0"/>
              </a:spcBef>
              <a:buNone/>
            </a:pPr>
            <a:r>
              <a:rPr lang="en-US" sz="1400" dirty="0"/>
              <a:t>For example,</a:t>
            </a:r>
          </a:p>
          <a:p>
            <a:pPr marL="0" indent="0">
              <a:spcBef>
                <a:spcPts val="0"/>
              </a:spcBef>
              <a:buNone/>
            </a:pPr>
            <a:r>
              <a:rPr lang="en-US" sz="1400" dirty="0"/>
              <a:t>class Main {</a:t>
            </a:r>
          </a:p>
          <a:p>
            <a:pPr marL="0" indent="0">
              <a:spcBef>
                <a:spcPts val="0"/>
              </a:spcBef>
              <a:buNone/>
            </a:pPr>
            <a:r>
              <a:rPr lang="en-US" sz="1400" dirty="0"/>
              <a:t>   public static void main(String[] </a:t>
            </a:r>
            <a:r>
              <a:rPr lang="en-US" sz="1400" dirty="0" err="1"/>
              <a:t>args</a:t>
            </a:r>
            <a:r>
              <a:rPr lang="en-US" sz="1400" dirty="0"/>
              <a:t>) {</a:t>
            </a:r>
          </a:p>
          <a:p>
            <a:pPr marL="0" indent="0">
              <a:spcBef>
                <a:spcPts val="0"/>
              </a:spcBef>
              <a:buNone/>
            </a:pPr>
            <a:r>
              <a:rPr lang="en-US" sz="1400" dirty="0"/>
              <a:t>  </a:t>
            </a:r>
          </a:p>
          <a:p>
            <a:pPr marL="0" indent="0">
              <a:spcBef>
                <a:spcPts val="0"/>
              </a:spcBef>
              <a:buNone/>
            </a:pPr>
            <a:r>
              <a:rPr lang="en-US" sz="1400" dirty="0"/>
              <a:t>      // create an array</a:t>
            </a:r>
          </a:p>
          <a:p>
            <a:pPr marL="0" indent="0">
              <a:spcBef>
                <a:spcPts val="0"/>
              </a:spcBef>
              <a:buNone/>
            </a:pPr>
            <a:r>
              <a:rPr lang="en-US" sz="1400" dirty="0"/>
              <a:t>      int[] age = {12, 4, 5};</a:t>
            </a:r>
          </a:p>
          <a:p>
            <a:pPr marL="0" indent="0">
              <a:spcBef>
                <a:spcPts val="0"/>
              </a:spcBef>
              <a:buNone/>
            </a:pPr>
            <a:endParaRPr lang="en-US" sz="1400" dirty="0"/>
          </a:p>
          <a:p>
            <a:pPr marL="0" indent="0">
              <a:spcBef>
                <a:spcPts val="0"/>
              </a:spcBef>
              <a:buNone/>
            </a:pPr>
            <a:r>
              <a:rPr lang="en-US" sz="1400" dirty="0"/>
              <a:t>      // loop through the array</a:t>
            </a:r>
          </a:p>
          <a:p>
            <a:pPr marL="0" indent="0">
              <a:spcBef>
                <a:spcPts val="0"/>
              </a:spcBef>
              <a:buNone/>
            </a:pPr>
            <a:r>
              <a:rPr lang="en-US" sz="1400" dirty="0"/>
              <a:t>      // using for loop</a:t>
            </a:r>
          </a:p>
          <a:p>
            <a:pPr marL="0" indent="0">
              <a:spcBef>
                <a:spcPts val="0"/>
              </a:spcBef>
              <a:buNone/>
            </a:pPr>
            <a:r>
              <a:rPr lang="en-US" sz="1400" dirty="0"/>
              <a:t>      </a:t>
            </a:r>
            <a:r>
              <a:rPr lang="en-US" sz="1400" dirty="0" err="1"/>
              <a:t>System.out.println</a:t>
            </a:r>
            <a:r>
              <a:rPr lang="en-US" sz="1400" dirty="0"/>
              <a:t>("Using for Loop:");</a:t>
            </a:r>
          </a:p>
          <a:p>
            <a:pPr marL="0" indent="0">
              <a:spcBef>
                <a:spcPts val="0"/>
              </a:spcBef>
              <a:buNone/>
            </a:pPr>
            <a:r>
              <a:rPr lang="en-US" sz="1400" dirty="0"/>
              <a:t>      // “length” is the property of the array </a:t>
            </a:r>
          </a:p>
          <a:p>
            <a:pPr marL="0" indent="0">
              <a:spcBef>
                <a:spcPts val="0"/>
              </a:spcBef>
              <a:buNone/>
            </a:pPr>
            <a:r>
              <a:rPr lang="en-US" sz="1400" dirty="0"/>
              <a:t>      // to get the size of the array </a:t>
            </a:r>
          </a:p>
          <a:p>
            <a:pPr marL="0" indent="0">
              <a:spcBef>
                <a:spcPts val="0"/>
              </a:spcBef>
              <a:buNone/>
            </a:pPr>
            <a:r>
              <a:rPr lang="en-US" sz="1400" dirty="0"/>
              <a:t>      // </a:t>
            </a:r>
            <a:r>
              <a:rPr lang="en-US" sz="1400" dirty="0" err="1"/>
              <a:t>age.length</a:t>
            </a:r>
            <a:r>
              <a:rPr lang="en-US" sz="1400" dirty="0"/>
              <a:t> = 3</a:t>
            </a:r>
          </a:p>
          <a:p>
            <a:pPr marL="0" indent="0">
              <a:spcBef>
                <a:spcPts val="0"/>
              </a:spcBef>
              <a:buNone/>
            </a:pPr>
            <a:r>
              <a:rPr lang="en-US" sz="1400" dirty="0"/>
              <a:t>      for(int </a:t>
            </a:r>
            <a:r>
              <a:rPr lang="en-US" sz="1400" dirty="0" err="1"/>
              <a:t>i</a:t>
            </a:r>
            <a:r>
              <a:rPr lang="en-US" sz="1400" dirty="0"/>
              <a:t> = 0; </a:t>
            </a:r>
            <a:r>
              <a:rPr lang="en-US" sz="1400" dirty="0" err="1"/>
              <a:t>i</a:t>
            </a:r>
            <a:r>
              <a:rPr lang="en-US" sz="1400" dirty="0"/>
              <a:t> &lt; </a:t>
            </a:r>
            <a:r>
              <a:rPr lang="en-US" sz="1400" dirty="0" err="1"/>
              <a:t>age.length</a:t>
            </a:r>
            <a:r>
              <a:rPr lang="en-US" sz="1400" dirty="0"/>
              <a:t>; </a:t>
            </a:r>
            <a:r>
              <a:rPr lang="en-US" sz="1400" dirty="0" err="1"/>
              <a:t>i</a:t>
            </a:r>
            <a:r>
              <a:rPr lang="en-US" sz="1400" dirty="0"/>
              <a:t>++) {</a:t>
            </a:r>
          </a:p>
          <a:p>
            <a:pPr marL="0" indent="0">
              <a:spcBef>
                <a:spcPts val="0"/>
              </a:spcBef>
              <a:buNone/>
            </a:pPr>
            <a:r>
              <a:rPr lang="en-US" sz="1400" dirty="0"/>
              <a:t>         </a:t>
            </a:r>
            <a:r>
              <a:rPr lang="en-US" sz="1400" dirty="0" err="1"/>
              <a:t>System.out.println</a:t>
            </a:r>
            <a:r>
              <a:rPr lang="en-US" sz="1400" dirty="0"/>
              <a:t>(age[</a:t>
            </a:r>
            <a:r>
              <a:rPr lang="en-US" sz="1400" dirty="0" err="1"/>
              <a:t>i</a:t>
            </a:r>
            <a:r>
              <a:rPr lang="en-US" sz="1400" dirty="0"/>
              <a:t>]);</a:t>
            </a:r>
          </a:p>
          <a:p>
            <a:pPr marL="0" indent="0">
              <a:spcBef>
                <a:spcPts val="0"/>
              </a:spcBef>
              <a:buNone/>
            </a:pPr>
            <a:r>
              <a:rPr lang="en-US" sz="1400" dirty="0"/>
              <a:t>      }</a:t>
            </a:r>
          </a:p>
          <a:p>
            <a:pPr marL="0" indent="0">
              <a:spcBef>
                <a:spcPts val="0"/>
              </a:spcBef>
              <a:buNone/>
            </a:pPr>
            <a:r>
              <a:rPr lang="en-US" sz="1400" dirty="0"/>
              <a:t>   }</a:t>
            </a:r>
          </a:p>
          <a:p>
            <a:pPr marL="0" indent="0">
              <a:spcBef>
                <a:spcPts val="0"/>
              </a:spcBef>
              <a:buNone/>
            </a:pPr>
            <a:r>
              <a:rPr lang="en-US" sz="1400" dirty="0"/>
              <a:t>}</a:t>
            </a:r>
          </a:p>
          <a:p>
            <a:pPr>
              <a:spcBef>
                <a:spcPts val="0"/>
              </a:spcBef>
            </a:pPr>
            <a:endParaRPr lang="en-US" dirty="0"/>
          </a:p>
          <a:p>
            <a:endParaRPr lang="en-US" dirty="0"/>
          </a:p>
        </p:txBody>
      </p:sp>
      <p:sp>
        <p:nvSpPr>
          <p:cNvPr id="4" name="Content Placeholder 3">
            <a:extLst>
              <a:ext uri="{FF2B5EF4-FFF2-40B4-BE49-F238E27FC236}">
                <a16:creationId xmlns:a16="http://schemas.microsoft.com/office/drawing/2014/main" id="{7037E2FA-3079-AE0A-1AE0-7EFE56C82DBB}"/>
              </a:ext>
            </a:extLst>
          </p:cNvPr>
          <p:cNvSpPr>
            <a:spLocks noGrp="1"/>
          </p:cNvSpPr>
          <p:nvPr>
            <p:ph sz="half" idx="2"/>
          </p:nvPr>
        </p:nvSpPr>
        <p:spPr>
          <a:xfrm>
            <a:off x="6324600" y="1114188"/>
            <a:ext cx="2419350" cy="3456385"/>
          </a:xfrm>
        </p:spPr>
        <p:txBody>
          <a:bodyPr/>
          <a:lstStyle/>
          <a:p>
            <a:pPr marL="0" indent="0">
              <a:buNone/>
            </a:pPr>
            <a:r>
              <a:rPr lang="en-US" sz="1600" dirty="0"/>
              <a:t>Output:</a:t>
            </a:r>
          </a:p>
          <a:p>
            <a:endParaRPr lang="en-US" sz="1600" dirty="0"/>
          </a:p>
          <a:p>
            <a:pPr marL="0" indent="0">
              <a:buNone/>
            </a:pPr>
            <a:r>
              <a:rPr lang="en-US" sz="1600" dirty="0"/>
              <a:t>Using for loop:</a:t>
            </a:r>
          </a:p>
          <a:p>
            <a:pPr marL="0" indent="0">
              <a:buNone/>
            </a:pPr>
            <a:r>
              <a:rPr lang="en-US" sz="1600" dirty="0"/>
              <a:t>12</a:t>
            </a:r>
          </a:p>
          <a:p>
            <a:pPr marL="0" indent="0">
              <a:buNone/>
            </a:pPr>
            <a:r>
              <a:rPr lang="en-US" sz="1600" dirty="0"/>
              <a:t>4</a:t>
            </a:r>
          </a:p>
          <a:p>
            <a:pPr marL="0" indent="0">
              <a:buNone/>
            </a:pPr>
            <a:r>
              <a:rPr lang="en-US" sz="1600" dirty="0"/>
              <a:t>5</a:t>
            </a:r>
          </a:p>
        </p:txBody>
      </p:sp>
      <p:cxnSp>
        <p:nvCxnSpPr>
          <p:cNvPr id="5" name="Straight Connector 4">
            <a:extLst>
              <a:ext uri="{FF2B5EF4-FFF2-40B4-BE49-F238E27FC236}">
                <a16:creationId xmlns:a16="http://schemas.microsoft.com/office/drawing/2014/main" id="{7C2462B4-752B-33AE-B6A1-F7F002C0B1D4}"/>
              </a:ext>
            </a:extLst>
          </p:cNvPr>
          <p:cNvCxnSpPr>
            <a:cxnSpLocks/>
          </p:cNvCxnSpPr>
          <p:nvPr/>
        </p:nvCxnSpPr>
        <p:spPr bwMode="auto">
          <a:xfrm flipH="1" flipV="1">
            <a:off x="5767202" y="917434"/>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967794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6BFB-0A55-02F5-7E69-8215388F3277}"/>
              </a:ext>
            </a:extLst>
          </p:cNvPr>
          <p:cNvSpPr>
            <a:spLocks noGrp="1"/>
          </p:cNvSpPr>
          <p:nvPr>
            <p:ph type="title"/>
          </p:nvPr>
        </p:nvSpPr>
        <p:spPr/>
        <p:txBody>
          <a:bodyPr/>
          <a:lstStyle/>
          <a:p>
            <a:r>
              <a:rPr lang="en-US" dirty="0"/>
              <a:t>“for-each” Loop</a:t>
            </a:r>
          </a:p>
        </p:txBody>
      </p:sp>
      <p:sp>
        <p:nvSpPr>
          <p:cNvPr id="3" name="Content Placeholder 2">
            <a:extLst>
              <a:ext uri="{FF2B5EF4-FFF2-40B4-BE49-F238E27FC236}">
                <a16:creationId xmlns:a16="http://schemas.microsoft.com/office/drawing/2014/main" id="{62F40663-8208-CAE8-622A-9C299F3E2586}"/>
              </a:ext>
            </a:extLst>
          </p:cNvPr>
          <p:cNvSpPr>
            <a:spLocks noGrp="1"/>
          </p:cNvSpPr>
          <p:nvPr>
            <p:ph sz="half" idx="1"/>
          </p:nvPr>
        </p:nvSpPr>
        <p:spPr>
          <a:xfrm>
            <a:off x="762000" y="921931"/>
            <a:ext cx="5241154" cy="3633193"/>
          </a:xfrm>
        </p:spPr>
        <p:txBody>
          <a:bodyPr/>
          <a:lstStyle/>
          <a:p>
            <a:pPr marL="0" indent="0">
              <a:spcBef>
                <a:spcPts val="0"/>
              </a:spcBef>
              <a:buNone/>
            </a:pPr>
            <a:r>
              <a:rPr lang="en-US" sz="1800" dirty="0"/>
              <a:t>class Main {</a:t>
            </a:r>
          </a:p>
          <a:p>
            <a:pPr marL="0" indent="0">
              <a:spcBef>
                <a:spcPts val="0"/>
              </a:spcBef>
              <a:buNone/>
            </a:pPr>
            <a:r>
              <a:rPr lang="en-US" sz="1800" dirty="0"/>
              <a:t>   public static void main(String[] </a:t>
            </a:r>
            <a:r>
              <a:rPr lang="en-US" sz="1800" dirty="0" err="1"/>
              <a:t>args</a:t>
            </a:r>
            <a:r>
              <a:rPr lang="en-US" sz="1800" dirty="0"/>
              <a:t>) {</a:t>
            </a:r>
          </a:p>
          <a:p>
            <a:pPr marL="0" indent="0">
              <a:spcBef>
                <a:spcPts val="0"/>
              </a:spcBef>
              <a:buNone/>
            </a:pPr>
            <a:r>
              <a:rPr lang="en-US" sz="1800" dirty="0"/>
              <a:t>  </a:t>
            </a:r>
          </a:p>
          <a:p>
            <a:pPr marL="0" indent="0">
              <a:spcBef>
                <a:spcPts val="0"/>
              </a:spcBef>
              <a:buNone/>
            </a:pPr>
            <a:r>
              <a:rPr lang="en-US" sz="1800" dirty="0"/>
              <a:t>      // create an array</a:t>
            </a:r>
          </a:p>
          <a:p>
            <a:pPr marL="0" indent="0">
              <a:spcBef>
                <a:spcPts val="0"/>
              </a:spcBef>
              <a:buNone/>
            </a:pPr>
            <a:r>
              <a:rPr lang="en-US" sz="1800" dirty="0"/>
              <a:t>      int[] age = {12, 4, 5};</a:t>
            </a:r>
          </a:p>
          <a:p>
            <a:pPr marL="0" indent="0">
              <a:spcBef>
                <a:spcPts val="0"/>
              </a:spcBef>
              <a:buNone/>
            </a:pPr>
            <a:endParaRPr lang="en-US" sz="1800" dirty="0"/>
          </a:p>
          <a:p>
            <a:pPr marL="0" indent="0">
              <a:spcBef>
                <a:spcPts val="0"/>
              </a:spcBef>
              <a:buNone/>
            </a:pPr>
            <a:r>
              <a:rPr lang="en-US" sz="1800" dirty="0"/>
              <a:t>      // loop through the array</a:t>
            </a:r>
          </a:p>
          <a:p>
            <a:pPr marL="0" indent="0">
              <a:spcBef>
                <a:spcPts val="0"/>
              </a:spcBef>
              <a:buNone/>
            </a:pPr>
            <a:r>
              <a:rPr lang="en-US" sz="1800" dirty="0"/>
              <a:t>      // using for loop</a:t>
            </a:r>
          </a:p>
          <a:p>
            <a:pPr marL="0" indent="0">
              <a:spcBef>
                <a:spcPts val="0"/>
              </a:spcBef>
              <a:buNone/>
            </a:pPr>
            <a:r>
              <a:rPr lang="en-US" sz="1800" dirty="0"/>
              <a:t>      </a:t>
            </a:r>
            <a:r>
              <a:rPr lang="en-US" sz="1800" dirty="0" err="1"/>
              <a:t>System.out.println</a:t>
            </a:r>
            <a:r>
              <a:rPr lang="en-US" sz="1800" dirty="0"/>
              <a:t>("Using for-each Loop:");</a:t>
            </a:r>
          </a:p>
          <a:p>
            <a:pPr marL="0" indent="0">
              <a:spcBef>
                <a:spcPts val="0"/>
              </a:spcBef>
              <a:buNone/>
            </a:pPr>
            <a:r>
              <a:rPr lang="en-US" sz="1800" dirty="0"/>
              <a:t>      for(int a : age) {</a:t>
            </a:r>
          </a:p>
          <a:p>
            <a:pPr marL="0" indent="0">
              <a:spcBef>
                <a:spcPts val="0"/>
              </a:spcBef>
              <a:buNone/>
            </a:pPr>
            <a:r>
              <a:rPr lang="en-US" sz="1800" dirty="0"/>
              <a:t>         </a:t>
            </a:r>
            <a:r>
              <a:rPr lang="en-US" sz="1800" dirty="0" err="1"/>
              <a:t>System.out.println</a:t>
            </a:r>
            <a:r>
              <a:rPr lang="en-US" sz="1800" dirty="0"/>
              <a:t>(a);</a:t>
            </a:r>
          </a:p>
          <a:p>
            <a:pPr marL="0" indent="0">
              <a:spcBef>
                <a:spcPts val="0"/>
              </a:spcBef>
              <a:buNone/>
            </a:pPr>
            <a:r>
              <a:rPr lang="en-US" sz="1800" dirty="0"/>
              <a:t>      }</a:t>
            </a:r>
          </a:p>
          <a:p>
            <a:pPr marL="0" indent="0">
              <a:spcBef>
                <a:spcPts val="0"/>
              </a:spcBef>
              <a:buNone/>
            </a:pPr>
            <a:r>
              <a:rPr lang="en-US" sz="1800" dirty="0"/>
              <a:t>   }</a:t>
            </a:r>
          </a:p>
          <a:p>
            <a:pPr marL="0" indent="0">
              <a:spcBef>
                <a:spcPts val="0"/>
              </a:spcBef>
              <a:buNone/>
            </a:pPr>
            <a:r>
              <a:rPr lang="en-US" sz="1800" dirty="0"/>
              <a:t>}</a:t>
            </a:r>
          </a:p>
          <a:p>
            <a:endParaRPr lang="en-US" dirty="0"/>
          </a:p>
        </p:txBody>
      </p:sp>
      <p:sp>
        <p:nvSpPr>
          <p:cNvPr id="4" name="Content Placeholder 3">
            <a:extLst>
              <a:ext uri="{FF2B5EF4-FFF2-40B4-BE49-F238E27FC236}">
                <a16:creationId xmlns:a16="http://schemas.microsoft.com/office/drawing/2014/main" id="{7037E2FA-3079-AE0A-1AE0-7EFE56C82DBB}"/>
              </a:ext>
            </a:extLst>
          </p:cNvPr>
          <p:cNvSpPr>
            <a:spLocks noGrp="1"/>
          </p:cNvSpPr>
          <p:nvPr>
            <p:ph sz="half" idx="2"/>
          </p:nvPr>
        </p:nvSpPr>
        <p:spPr>
          <a:xfrm>
            <a:off x="6629400" y="1114188"/>
            <a:ext cx="2338202" cy="3456385"/>
          </a:xfrm>
        </p:spPr>
        <p:txBody>
          <a:bodyPr/>
          <a:lstStyle/>
          <a:p>
            <a:pPr marL="0" indent="0">
              <a:buNone/>
            </a:pPr>
            <a:r>
              <a:rPr lang="en-US" sz="1800" dirty="0"/>
              <a:t>Output:</a:t>
            </a:r>
          </a:p>
          <a:p>
            <a:endParaRPr lang="en-US" sz="1800" dirty="0"/>
          </a:p>
          <a:p>
            <a:pPr marL="0" indent="0">
              <a:buNone/>
            </a:pPr>
            <a:r>
              <a:rPr lang="en-US" sz="1800" dirty="0"/>
              <a:t>Using for-each loop:</a:t>
            </a:r>
          </a:p>
          <a:p>
            <a:pPr marL="0" indent="0">
              <a:buNone/>
            </a:pPr>
            <a:r>
              <a:rPr lang="en-US" sz="1800" dirty="0"/>
              <a:t>12</a:t>
            </a:r>
          </a:p>
          <a:p>
            <a:pPr marL="0" indent="0">
              <a:buNone/>
            </a:pPr>
            <a:r>
              <a:rPr lang="en-US" sz="1800" dirty="0"/>
              <a:t>4</a:t>
            </a:r>
          </a:p>
          <a:p>
            <a:pPr marL="0" indent="0">
              <a:buNone/>
            </a:pPr>
            <a:r>
              <a:rPr lang="en-US" sz="1800" dirty="0"/>
              <a:t>5</a:t>
            </a:r>
          </a:p>
        </p:txBody>
      </p:sp>
      <p:cxnSp>
        <p:nvCxnSpPr>
          <p:cNvPr id="5" name="Straight Connector 4">
            <a:extLst>
              <a:ext uri="{FF2B5EF4-FFF2-40B4-BE49-F238E27FC236}">
                <a16:creationId xmlns:a16="http://schemas.microsoft.com/office/drawing/2014/main" id="{4CD3E61E-5CD6-AB65-45A7-3824051A6CF0}"/>
              </a:ext>
            </a:extLst>
          </p:cNvPr>
          <p:cNvCxnSpPr>
            <a:cxnSpLocks/>
          </p:cNvCxnSpPr>
          <p:nvPr/>
        </p:nvCxnSpPr>
        <p:spPr bwMode="auto">
          <a:xfrm flipH="1" flipV="1">
            <a:off x="6166200" y="949839"/>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736852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6BFB-0A55-02F5-7E69-8215388F3277}"/>
              </a:ext>
            </a:extLst>
          </p:cNvPr>
          <p:cNvSpPr>
            <a:spLocks noGrp="1"/>
          </p:cNvSpPr>
          <p:nvPr>
            <p:ph type="title"/>
          </p:nvPr>
        </p:nvSpPr>
        <p:spPr>
          <a:xfrm>
            <a:off x="190500" y="82389"/>
            <a:ext cx="8953500" cy="490538"/>
          </a:xfrm>
        </p:spPr>
        <p:txBody>
          <a:bodyPr/>
          <a:lstStyle/>
          <a:p>
            <a:r>
              <a:rPr lang="en-US" sz="2800" dirty="0"/>
              <a:t>Example: Compute Sum and Average of Array Elements</a:t>
            </a:r>
          </a:p>
        </p:txBody>
      </p:sp>
      <p:sp>
        <p:nvSpPr>
          <p:cNvPr id="3" name="Content Placeholder 2">
            <a:extLst>
              <a:ext uri="{FF2B5EF4-FFF2-40B4-BE49-F238E27FC236}">
                <a16:creationId xmlns:a16="http://schemas.microsoft.com/office/drawing/2014/main" id="{62F40663-8208-CAE8-622A-9C299F3E2586}"/>
              </a:ext>
            </a:extLst>
          </p:cNvPr>
          <p:cNvSpPr>
            <a:spLocks noGrp="1"/>
          </p:cNvSpPr>
          <p:nvPr>
            <p:ph sz="half" idx="1"/>
          </p:nvPr>
        </p:nvSpPr>
        <p:spPr>
          <a:xfrm>
            <a:off x="809996" y="462534"/>
            <a:ext cx="5614802" cy="3633193"/>
          </a:xfrm>
          <a:solidFill>
            <a:schemeClr val="bg1"/>
          </a:solidFill>
        </p:spPr>
        <p:txBody>
          <a:bodyPr/>
          <a:lstStyle/>
          <a:p>
            <a:pPr marL="0" indent="0">
              <a:spcBef>
                <a:spcPts val="0"/>
              </a:spcBef>
              <a:buNone/>
            </a:pPr>
            <a:r>
              <a:rPr lang="en-US" sz="1200" dirty="0"/>
              <a:t>class Main {</a:t>
            </a:r>
          </a:p>
          <a:p>
            <a:pPr marL="0" indent="0">
              <a:spcBef>
                <a:spcPts val="0"/>
              </a:spcBef>
              <a:buNone/>
            </a:pPr>
            <a:r>
              <a:rPr lang="en-US" sz="1200" dirty="0"/>
              <a:t>  public static void main(String[] </a:t>
            </a:r>
            <a:r>
              <a:rPr lang="en-US" sz="1200" dirty="0" err="1"/>
              <a:t>args</a:t>
            </a:r>
            <a:r>
              <a:rPr lang="en-US" sz="1200" dirty="0"/>
              <a:t>) {</a:t>
            </a:r>
          </a:p>
          <a:p>
            <a:pPr marL="0" indent="0">
              <a:spcBef>
                <a:spcPts val="0"/>
              </a:spcBef>
              <a:buNone/>
            </a:pPr>
            <a:endParaRPr lang="en-US" sz="1200" dirty="0"/>
          </a:p>
          <a:p>
            <a:pPr marL="0" indent="0">
              <a:spcBef>
                <a:spcPts val="0"/>
              </a:spcBef>
              <a:buNone/>
            </a:pPr>
            <a:r>
              <a:rPr lang="en-US" sz="1200" dirty="0"/>
              <a:t>     int[] numbers = {2, -9, 0, 5, 12, -25, 22, 9, 8, 12};</a:t>
            </a:r>
          </a:p>
          <a:p>
            <a:pPr marL="0" indent="0">
              <a:spcBef>
                <a:spcPts val="0"/>
              </a:spcBef>
              <a:buNone/>
            </a:pPr>
            <a:r>
              <a:rPr lang="en-US" sz="1200" dirty="0"/>
              <a:t>     int sum = 0;</a:t>
            </a:r>
          </a:p>
          <a:p>
            <a:pPr marL="0" indent="0">
              <a:spcBef>
                <a:spcPts val="0"/>
              </a:spcBef>
              <a:buNone/>
            </a:pPr>
            <a:r>
              <a:rPr lang="en-US" sz="1200" dirty="0"/>
              <a:t>     Double average;</a:t>
            </a:r>
          </a:p>
          <a:p>
            <a:pPr marL="0" indent="0">
              <a:spcBef>
                <a:spcPts val="0"/>
              </a:spcBef>
              <a:buNone/>
            </a:pPr>
            <a:r>
              <a:rPr lang="en-US" sz="1200" dirty="0"/>
              <a:t>   </a:t>
            </a:r>
          </a:p>
          <a:p>
            <a:pPr marL="0" indent="0">
              <a:spcBef>
                <a:spcPts val="0"/>
              </a:spcBef>
              <a:buNone/>
            </a:pPr>
            <a:r>
              <a:rPr lang="en-US" sz="1200" dirty="0"/>
              <a:t>     // access all elements using for each loop</a:t>
            </a:r>
          </a:p>
          <a:p>
            <a:pPr marL="0" indent="0">
              <a:spcBef>
                <a:spcPts val="0"/>
              </a:spcBef>
              <a:buNone/>
            </a:pPr>
            <a:r>
              <a:rPr lang="en-US" sz="1200" dirty="0"/>
              <a:t>     // add each element in sum</a:t>
            </a:r>
          </a:p>
          <a:p>
            <a:pPr marL="0" indent="0">
              <a:spcBef>
                <a:spcPts val="0"/>
              </a:spcBef>
              <a:buNone/>
            </a:pPr>
            <a:r>
              <a:rPr lang="en-US" sz="1200" dirty="0"/>
              <a:t>     for (int number: numbers) {</a:t>
            </a:r>
          </a:p>
          <a:p>
            <a:pPr marL="0" indent="0">
              <a:spcBef>
                <a:spcPts val="0"/>
              </a:spcBef>
              <a:buNone/>
            </a:pPr>
            <a:r>
              <a:rPr lang="en-US" sz="1200" dirty="0"/>
              <a:t>        sum += number;</a:t>
            </a:r>
          </a:p>
          <a:p>
            <a:pPr marL="0" indent="0">
              <a:spcBef>
                <a:spcPts val="0"/>
              </a:spcBef>
              <a:buNone/>
            </a:pPr>
            <a:r>
              <a:rPr lang="en-US" sz="1200" dirty="0"/>
              <a:t>     }</a:t>
            </a:r>
          </a:p>
          <a:p>
            <a:pPr marL="0" indent="0">
              <a:spcBef>
                <a:spcPts val="0"/>
              </a:spcBef>
              <a:buNone/>
            </a:pPr>
            <a:r>
              <a:rPr lang="en-US" sz="1200" dirty="0"/>
              <a:t>  </a:t>
            </a:r>
          </a:p>
          <a:p>
            <a:pPr marL="0" indent="0">
              <a:spcBef>
                <a:spcPts val="0"/>
              </a:spcBef>
              <a:buNone/>
            </a:pPr>
            <a:r>
              <a:rPr lang="en-US" sz="1200" dirty="0"/>
              <a:t>     // get the total number of elements</a:t>
            </a:r>
          </a:p>
          <a:p>
            <a:pPr marL="0" indent="0">
              <a:spcBef>
                <a:spcPts val="0"/>
              </a:spcBef>
              <a:buNone/>
            </a:pPr>
            <a:r>
              <a:rPr lang="en-US" sz="1200" dirty="0"/>
              <a:t>     int </a:t>
            </a:r>
            <a:r>
              <a:rPr lang="en-US" sz="1200" dirty="0" err="1"/>
              <a:t>arrayLength</a:t>
            </a:r>
            <a:r>
              <a:rPr lang="en-US" sz="1200" dirty="0"/>
              <a:t> = </a:t>
            </a:r>
            <a:r>
              <a:rPr lang="en-US" sz="1200" dirty="0" err="1"/>
              <a:t>numbers.length</a:t>
            </a:r>
            <a:r>
              <a:rPr lang="en-US" sz="1200" dirty="0"/>
              <a:t>;</a:t>
            </a:r>
          </a:p>
          <a:p>
            <a:pPr marL="0" indent="0">
              <a:spcBef>
                <a:spcPts val="0"/>
              </a:spcBef>
              <a:buNone/>
            </a:pPr>
            <a:endParaRPr lang="en-US" sz="1200" dirty="0"/>
          </a:p>
          <a:p>
            <a:pPr marL="0" indent="0">
              <a:spcBef>
                <a:spcPts val="0"/>
              </a:spcBef>
              <a:buNone/>
            </a:pPr>
            <a:r>
              <a:rPr lang="en-US" sz="1200" dirty="0"/>
              <a:t>     // calculate the average</a:t>
            </a:r>
          </a:p>
          <a:p>
            <a:pPr marL="0" indent="0">
              <a:spcBef>
                <a:spcPts val="0"/>
              </a:spcBef>
              <a:buNone/>
            </a:pPr>
            <a:r>
              <a:rPr lang="en-US" sz="1200" dirty="0"/>
              <a:t>     // convert the average from int to double</a:t>
            </a:r>
          </a:p>
          <a:p>
            <a:pPr marL="0" indent="0">
              <a:spcBef>
                <a:spcPts val="0"/>
              </a:spcBef>
              <a:buNone/>
            </a:pPr>
            <a:r>
              <a:rPr lang="en-US" sz="1200" dirty="0"/>
              <a:t>     average =  ((double)sum / (double)</a:t>
            </a:r>
            <a:r>
              <a:rPr lang="en-US" sz="1200" dirty="0" err="1"/>
              <a:t>arrayLength</a:t>
            </a:r>
            <a:r>
              <a:rPr lang="en-US" sz="1200" dirty="0"/>
              <a:t>);</a:t>
            </a:r>
          </a:p>
          <a:p>
            <a:pPr marL="0" indent="0">
              <a:spcBef>
                <a:spcPts val="0"/>
              </a:spcBef>
              <a:buNone/>
            </a:pPr>
            <a:endParaRPr lang="en-US" sz="1200" dirty="0"/>
          </a:p>
          <a:p>
            <a:pPr marL="0" indent="0">
              <a:spcBef>
                <a:spcPts val="0"/>
              </a:spcBef>
              <a:buNone/>
            </a:pPr>
            <a:r>
              <a:rPr lang="en-US" sz="1200" dirty="0"/>
              <a:t>     </a:t>
            </a:r>
            <a:r>
              <a:rPr lang="en-US" sz="1200" dirty="0" err="1"/>
              <a:t>System.out.println</a:t>
            </a:r>
            <a:r>
              <a:rPr lang="en-US" sz="1200" dirty="0"/>
              <a:t>("Sum = " + sum);</a:t>
            </a:r>
          </a:p>
          <a:p>
            <a:pPr marL="0" indent="0">
              <a:spcBef>
                <a:spcPts val="0"/>
              </a:spcBef>
              <a:buNone/>
            </a:pPr>
            <a:r>
              <a:rPr lang="en-US" sz="1200" dirty="0"/>
              <a:t>     </a:t>
            </a:r>
            <a:r>
              <a:rPr lang="en-US" sz="1200" dirty="0" err="1"/>
              <a:t>System.out.println</a:t>
            </a:r>
            <a:r>
              <a:rPr lang="en-US" sz="1200" dirty="0"/>
              <a:t>("Average = " + average);</a:t>
            </a:r>
          </a:p>
          <a:p>
            <a:pPr marL="0" indent="0">
              <a:spcBef>
                <a:spcPts val="0"/>
              </a:spcBef>
              <a:buNone/>
            </a:pPr>
            <a:r>
              <a:rPr lang="en-US" sz="1200" dirty="0"/>
              <a:t>  }</a:t>
            </a:r>
          </a:p>
          <a:p>
            <a:pPr marL="0" indent="0">
              <a:spcBef>
                <a:spcPts val="0"/>
              </a:spcBef>
              <a:buNone/>
            </a:pPr>
            <a:r>
              <a:rPr lang="en-US" sz="1200" dirty="0"/>
              <a:t>}</a:t>
            </a:r>
          </a:p>
          <a:p>
            <a:pPr marL="0" indent="0">
              <a:spcBef>
                <a:spcPts val="0"/>
              </a:spcBef>
              <a:buNone/>
            </a:pPr>
            <a:endParaRPr lang="en-US" sz="1200" dirty="0"/>
          </a:p>
        </p:txBody>
      </p:sp>
      <p:sp>
        <p:nvSpPr>
          <p:cNvPr id="4" name="Content Placeholder 3">
            <a:extLst>
              <a:ext uri="{FF2B5EF4-FFF2-40B4-BE49-F238E27FC236}">
                <a16:creationId xmlns:a16="http://schemas.microsoft.com/office/drawing/2014/main" id="{7037E2FA-3079-AE0A-1AE0-7EFE56C82DBB}"/>
              </a:ext>
            </a:extLst>
          </p:cNvPr>
          <p:cNvSpPr>
            <a:spLocks noGrp="1"/>
          </p:cNvSpPr>
          <p:nvPr>
            <p:ph sz="half" idx="2"/>
          </p:nvPr>
        </p:nvSpPr>
        <p:spPr>
          <a:xfrm>
            <a:off x="6553200" y="1114188"/>
            <a:ext cx="2190750" cy="3456385"/>
          </a:xfrm>
        </p:spPr>
        <p:txBody>
          <a:bodyPr/>
          <a:lstStyle/>
          <a:p>
            <a:pPr marL="0" indent="0">
              <a:buNone/>
            </a:pPr>
            <a:r>
              <a:rPr lang="en-US" sz="1600" dirty="0"/>
              <a:t>Output:</a:t>
            </a:r>
          </a:p>
          <a:p>
            <a:endParaRPr lang="en-US" sz="1600" dirty="0"/>
          </a:p>
          <a:p>
            <a:pPr marL="0" indent="0">
              <a:buNone/>
            </a:pPr>
            <a:r>
              <a:rPr lang="en-US" sz="1600" dirty="0"/>
              <a:t>Sum = 36</a:t>
            </a:r>
          </a:p>
          <a:p>
            <a:pPr marL="0" indent="0">
              <a:buNone/>
            </a:pPr>
            <a:r>
              <a:rPr lang="en-US" sz="1600" dirty="0"/>
              <a:t>Average = 3.6</a:t>
            </a:r>
          </a:p>
        </p:txBody>
      </p:sp>
      <p:cxnSp>
        <p:nvCxnSpPr>
          <p:cNvPr id="5" name="Straight Connector 4">
            <a:extLst>
              <a:ext uri="{FF2B5EF4-FFF2-40B4-BE49-F238E27FC236}">
                <a16:creationId xmlns:a16="http://schemas.microsoft.com/office/drawing/2014/main" id="{097821B9-B76E-9DA3-B5EB-48C40E236D98}"/>
              </a:ext>
            </a:extLst>
          </p:cNvPr>
          <p:cNvCxnSpPr>
            <a:cxnSpLocks/>
          </p:cNvCxnSpPr>
          <p:nvPr/>
        </p:nvCxnSpPr>
        <p:spPr bwMode="auto">
          <a:xfrm flipH="1" flipV="1">
            <a:off x="6477000" y="858002"/>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61730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FE62-4527-8F3A-3E1F-2C53E795F87D}"/>
              </a:ext>
            </a:extLst>
          </p:cNvPr>
          <p:cNvSpPr>
            <a:spLocks noGrp="1"/>
          </p:cNvSpPr>
          <p:nvPr>
            <p:ph type="title"/>
          </p:nvPr>
        </p:nvSpPr>
        <p:spPr>
          <a:xfrm>
            <a:off x="228601" y="285750"/>
            <a:ext cx="8763000" cy="490538"/>
          </a:xfrm>
        </p:spPr>
        <p:txBody>
          <a:bodyPr/>
          <a:lstStyle/>
          <a:p>
            <a:r>
              <a:rPr lang="en-US" dirty="0"/>
              <a:t>Example: Print all elements of 2d array Using Loop</a:t>
            </a:r>
          </a:p>
        </p:txBody>
      </p:sp>
      <p:sp>
        <p:nvSpPr>
          <p:cNvPr id="3" name="Content Placeholder 2">
            <a:extLst>
              <a:ext uri="{FF2B5EF4-FFF2-40B4-BE49-F238E27FC236}">
                <a16:creationId xmlns:a16="http://schemas.microsoft.com/office/drawing/2014/main" id="{B6F03FD4-A69E-5BBE-FF77-89A047D3725C}"/>
              </a:ext>
            </a:extLst>
          </p:cNvPr>
          <p:cNvSpPr>
            <a:spLocks noGrp="1"/>
          </p:cNvSpPr>
          <p:nvPr>
            <p:ph sz="half" idx="1"/>
          </p:nvPr>
        </p:nvSpPr>
        <p:spPr>
          <a:xfrm>
            <a:off x="896872" y="776288"/>
            <a:ext cx="5146926" cy="3456385"/>
          </a:xfrm>
        </p:spPr>
        <p:txBody>
          <a:bodyPr/>
          <a:lstStyle/>
          <a:p>
            <a:pPr marL="0" indent="0">
              <a:spcBef>
                <a:spcPts val="0"/>
              </a:spcBef>
              <a:buNone/>
            </a:pPr>
            <a:r>
              <a:rPr lang="en-US" sz="1700" dirty="0"/>
              <a:t>class </a:t>
            </a:r>
            <a:r>
              <a:rPr lang="en-US" sz="1700" dirty="0" err="1"/>
              <a:t>MultidimensionalArray</a:t>
            </a:r>
            <a:r>
              <a:rPr lang="en-US" sz="1700" dirty="0"/>
              <a:t> {</a:t>
            </a:r>
          </a:p>
          <a:p>
            <a:pPr marL="0" indent="0">
              <a:spcBef>
                <a:spcPts val="0"/>
              </a:spcBef>
              <a:buNone/>
            </a:pPr>
            <a:r>
              <a:rPr lang="en-US" sz="1700" dirty="0"/>
              <a:t>    public static void main(String[] </a:t>
            </a:r>
            <a:r>
              <a:rPr lang="en-US" sz="1700" dirty="0" err="1"/>
              <a:t>args</a:t>
            </a:r>
            <a:r>
              <a:rPr lang="en-US" sz="1700" dirty="0"/>
              <a:t>) {</a:t>
            </a:r>
          </a:p>
          <a:p>
            <a:pPr marL="0" indent="0">
              <a:spcBef>
                <a:spcPts val="0"/>
              </a:spcBef>
              <a:buNone/>
            </a:pPr>
            <a:endParaRPr lang="en-US" sz="1700" dirty="0"/>
          </a:p>
          <a:p>
            <a:pPr marL="0" indent="0">
              <a:spcBef>
                <a:spcPts val="0"/>
              </a:spcBef>
              <a:buNone/>
            </a:pPr>
            <a:r>
              <a:rPr lang="en-US" sz="1700" dirty="0"/>
              <a:t>        int[][] a = {</a:t>
            </a:r>
          </a:p>
          <a:p>
            <a:pPr marL="0" indent="0">
              <a:spcBef>
                <a:spcPts val="0"/>
              </a:spcBef>
              <a:buNone/>
            </a:pPr>
            <a:r>
              <a:rPr lang="en-US" sz="1700" dirty="0"/>
              <a:t>            {1, -2, 3}, </a:t>
            </a:r>
          </a:p>
          <a:p>
            <a:pPr marL="0" indent="0">
              <a:spcBef>
                <a:spcPts val="0"/>
              </a:spcBef>
              <a:buNone/>
            </a:pPr>
            <a:r>
              <a:rPr lang="en-US" sz="1700" dirty="0"/>
              <a:t>            {-4, -5, 6, 9}, </a:t>
            </a:r>
          </a:p>
          <a:p>
            <a:pPr marL="0" indent="0">
              <a:spcBef>
                <a:spcPts val="0"/>
              </a:spcBef>
              <a:buNone/>
            </a:pPr>
            <a:r>
              <a:rPr lang="en-US" sz="1700" dirty="0"/>
              <a:t>            {7}, </a:t>
            </a:r>
          </a:p>
          <a:p>
            <a:pPr marL="0" indent="0">
              <a:spcBef>
                <a:spcPts val="0"/>
              </a:spcBef>
              <a:buNone/>
            </a:pPr>
            <a:r>
              <a:rPr lang="en-US" sz="1700" dirty="0"/>
              <a:t>        };</a:t>
            </a:r>
          </a:p>
          <a:p>
            <a:pPr marL="0" indent="0">
              <a:spcBef>
                <a:spcPts val="0"/>
              </a:spcBef>
              <a:buNone/>
            </a:pPr>
            <a:r>
              <a:rPr lang="en-US" sz="1700" dirty="0"/>
              <a:t>      </a:t>
            </a:r>
          </a:p>
          <a:p>
            <a:pPr marL="0" indent="0">
              <a:spcBef>
                <a:spcPts val="0"/>
              </a:spcBef>
              <a:buNone/>
            </a:pPr>
            <a:r>
              <a:rPr lang="en-US" sz="1700" dirty="0"/>
              <a:t>        for (int </a:t>
            </a:r>
            <a:r>
              <a:rPr lang="en-US" sz="1700" dirty="0" err="1"/>
              <a:t>i</a:t>
            </a:r>
            <a:r>
              <a:rPr lang="en-US" sz="1700" dirty="0"/>
              <a:t> = 0; </a:t>
            </a:r>
            <a:r>
              <a:rPr lang="en-US" sz="1700" dirty="0" err="1"/>
              <a:t>i</a:t>
            </a:r>
            <a:r>
              <a:rPr lang="en-US" sz="1700" dirty="0"/>
              <a:t> &lt; </a:t>
            </a:r>
            <a:r>
              <a:rPr lang="en-US" sz="1700" dirty="0" err="1"/>
              <a:t>a.length</a:t>
            </a:r>
            <a:r>
              <a:rPr lang="en-US" sz="1700" dirty="0"/>
              <a:t>; ++</a:t>
            </a:r>
            <a:r>
              <a:rPr lang="en-US" sz="1700" dirty="0" err="1"/>
              <a:t>i</a:t>
            </a:r>
            <a:r>
              <a:rPr lang="en-US" sz="1700" dirty="0"/>
              <a:t>) {</a:t>
            </a:r>
          </a:p>
          <a:p>
            <a:pPr marL="0" indent="0">
              <a:spcBef>
                <a:spcPts val="0"/>
              </a:spcBef>
              <a:buNone/>
            </a:pPr>
            <a:r>
              <a:rPr lang="en-US" sz="1700" dirty="0"/>
              <a:t>            for(int j = 0; j &lt; a[</a:t>
            </a:r>
            <a:r>
              <a:rPr lang="en-US" sz="1700" dirty="0" err="1"/>
              <a:t>i</a:t>
            </a:r>
            <a:r>
              <a:rPr lang="en-US" sz="1700" dirty="0"/>
              <a:t>].length; ++j) {</a:t>
            </a:r>
          </a:p>
          <a:p>
            <a:pPr marL="0" indent="0">
              <a:spcBef>
                <a:spcPts val="0"/>
              </a:spcBef>
              <a:buNone/>
            </a:pPr>
            <a:r>
              <a:rPr lang="en-US" sz="1700" dirty="0"/>
              <a:t>                </a:t>
            </a:r>
            <a:r>
              <a:rPr lang="en-US" sz="1700" dirty="0" err="1"/>
              <a:t>System.out.println</a:t>
            </a:r>
            <a:r>
              <a:rPr lang="en-US" sz="1700" dirty="0"/>
              <a:t>(a[</a:t>
            </a:r>
            <a:r>
              <a:rPr lang="en-US" sz="1700" dirty="0" err="1"/>
              <a:t>i</a:t>
            </a:r>
            <a:r>
              <a:rPr lang="en-US" sz="1700" dirty="0"/>
              <a:t>][j]);</a:t>
            </a:r>
          </a:p>
          <a:p>
            <a:pPr marL="0" indent="0">
              <a:spcBef>
                <a:spcPts val="0"/>
              </a:spcBef>
              <a:buNone/>
            </a:pPr>
            <a:r>
              <a:rPr lang="en-US" sz="1700" dirty="0"/>
              <a:t>            }</a:t>
            </a:r>
          </a:p>
          <a:p>
            <a:pPr marL="0" indent="0">
              <a:spcBef>
                <a:spcPts val="0"/>
              </a:spcBef>
              <a:buNone/>
            </a:pPr>
            <a:r>
              <a:rPr lang="en-US" sz="1700" dirty="0"/>
              <a:t>        }</a:t>
            </a:r>
          </a:p>
          <a:p>
            <a:pPr marL="0" indent="0">
              <a:spcBef>
                <a:spcPts val="0"/>
              </a:spcBef>
              <a:buNone/>
            </a:pPr>
            <a:r>
              <a:rPr lang="en-US" sz="1700" dirty="0"/>
              <a:t>    }</a:t>
            </a:r>
          </a:p>
          <a:p>
            <a:pPr marL="0" indent="0">
              <a:spcBef>
                <a:spcPts val="0"/>
              </a:spcBef>
              <a:buNone/>
            </a:pPr>
            <a:r>
              <a:rPr lang="en-US" sz="1700" dirty="0"/>
              <a:t>}</a:t>
            </a:r>
          </a:p>
        </p:txBody>
      </p:sp>
      <p:sp>
        <p:nvSpPr>
          <p:cNvPr id="5" name="Content Placeholder 4">
            <a:extLst>
              <a:ext uri="{FF2B5EF4-FFF2-40B4-BE49-F238E27FC236}">
                <a16:creationId xmlns:a16="http://schemas.microsoft.com/office/drawing/2014/main" id="{2F04C303-3506-77DE-82CB-E70E4EE333DA}"/>
              </a:ext>
            </a:extLst>
          </p:cNvPr>
          <p:cNvSpPr>
            <a:spLocks noGrp="1"/>
          </p:cNvSpPr>
          <p:nvPr>
            <p:ph sz="half" idx="2"/>
          </p:nvPr>
        </p:nvSpPr>
        <p:spPr>
          <a:xfrm>
            <a:off x="6934200" y="1114188"/>
            <a:ext cx="1809750" cy="3456385"/>
          </a:xfrm>
        </p:spPr>
        <p:txBody>
          <a:bodyPr/>
          <a:lstStyle/>
          <a:p>
            <a:pPr marL="0" indent="0">
              <a:spcBef>
                <a:spcPts val="0"/>
              </a:spcBef>
              <a:buNone/>
            </a:pPr>
            <a:r>
              <a:rPr lang="en-US" dirty="0"/>
              <a:t>Output:</a:t>
            </a:r>
          </a:p>
          <a:p>
            <a:pPr marL="0" indent="0">
              <a:spcBef>
                <a:spcPts val="0"/>
              </a:spcBef>
              <a:buNone/>
            </a:pPr>
            <a:r>
              <a:rPr lang="en-US" dirty="0"/>
              <a:t>1</a:t>
            </a:r>
          </a:p>
          <a:p>
            <a:pPr marL="0" indent="0">
              <a:spcBef>
                <a:spcPts val="0"/>
              </a:spcBef>
              <a:buNone/>
            </a:pPr>
            <a:r>
              <a:rPr lang="en-US" dirty="0"/>
              <a:t>-2</a:t>
            </a:r>
          </a:p>
          <a:p>
            <a:pPr marL="0" indent="0">
              <a:spcBef>
                <a:spcPts val="0"/>
              </a:spcBef>
              <a:buNone/>
            </a:pPr>
            <a:r>
              <a:rPr lang="en-US" dirty="0"/>
              <a:t>3</a:t>
            </a:r>
          </a:p>
          <a:p>
            <a:pPr marL="0" indent="0">
              <a:spcBef>
                <a:spcPts val="0"/>
              </a:spcBef>
              <a:buNone/>
            </a:pPr>
            <a:r>
              <a:rPr lang="en-US" dirty="0"/>
              <a:t>-4</a:t>
            </a:r>
          </a:p>
          <a:p>
            <a:pPr marL="0" indent="0">
              <a:spcBef>
                <a:spcPts val="0"/>
              </a:spcBef>
              <a:buNone/>
            </a:pPr>
            <a:r>
              <a:rPr lang="en-US" dirty="0"/>
              <a:t>-5</a:t>
            </a:r>
          </a:p>
          <a:p>
            <a:pPr marL="0" indent="0">
              <a:spcBef>
                <a:spcPts val="0"/>
              </a:spcBef>
              <a:buNone/>
            </a:pPr>
            <a:r>
              <a:rPr lang="en-US" dirty="0"/>
              <a:t>6</a:t>
            </a:r>
          </a:p>
          <a:p>
            <a:pPr marL="0" indent="0">
              <a:spcBef>
                <a:spcPts val="0"/>
              </a:spcBef>
              <a:buNone/>
            </a:pPr>
            <a:r>
              <a:rPr lang="en-US" dirty="0"/>
              <a:t>9</a:t>
            </a:r>
          </a:p>
          <a:p>
            <a:pPr marL="0" indent="0">
              <a:spcBef>
                <a:spcPts val="0"/>
              </a:spcBef>
              <a:buNone/>
            </a:pPr>
            <a:r>
              <a:rPr lang="en-US" dirty="0"/>
              <a:t>7</a:t>
            </a:r>
          </a:p>
        </p:txBody>
      </p:sp>
      <p:cxnSp>
        <p:nvCxnSpPr>
          <p:cNvPr id="4" name="Straight Connector 3">
            <a:extLst>
              <a:ext uri="{FF2B5EF4-FFF2-40B4-BE49-F238E27FC236}">
                <a16:creationId xmlns:a16="http://schemas.microsoft.com/office/drawing/2014/main" id="{20EDE3FE-BCB7-025E-4358-F043F0B1CF7B}"/>
              </a:ext>
            </a:extLst>
          </p:cNvPr>
          <p:cNvCxnSpPr>
            <a:cxnSpLocks/>
          </p:cNvCxnSpPr>
          <p:nvPr/>
        </p:nvCxnSpPr>
        <p:spPr bwMode="auto">
          <a:xfrm flipH="1" flipV="1">
            <a:off x="6477000" y="858002"/>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4268575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FE62-4527-8F3A-3E1F-2C53E795F87D}"/>
              </a:ext>
            </a:extLst>
          </p:cNvPr>
          <p:cNvSpPr>
            <a:spLocks noGrp="1"/>
          </p:cNvSpPr>
          <p:nvPr>
            <p:ph type="title"/>
          </p:nvPr>
        </p:nvSpPr>
        <p:spPr>
          <a:xfrm>
            <a:off x="1447800" y="357337"/>
            <a:ext cx="7592567" cy="490538"/>
          </a:xfrm>
        </p:spPr>
        <p:txBody>
          <a:bodyPr/>
          <a:lstStyle/>
          <a:p>
            <a:r>
              <a:rPr lang="en-US" sz="2800" dirty="0"/>
              <a:t>“for...each” loop to access elements of the multidimensional array. </a:t>
            </a:r>
          </a:p>
        </p:txBody>
      </p:sp>
      <p:sp>
        <p:nvSpPr>
          <p:cNvPr id="3" name="Content Placeholder 2">
            <a:extLst>
              <a:ext uri="{FF2B5EF4-FFF2-40B4-BE49-F238E27FC236}">
                <a16:creationId xmlns:a16="http://schemas.microsoft.com/office/drawing/2014/main" id="{B6F03FD4-A69E-5BBE-FF77-89A047D3725C}"/>
              </a:ext>
            </a:extLst>
          </p:cNvPr>
          <p:cNvSpPr>
            <a:spLocks noGrp="1"/>
          </p:cNvSpPr>
          <p:nvPr>
            <p:ph sz="half" idx="1"/>
          </p:nvPr>
        </p:nvSpPr>
        <p:spPr>
          <a:xfrm>
            <a:off x="965472" y="843557"/>
            <a:ext cx="5932924" cy="3456385"/>
          </a:xfrm>
        </p:spPr>
        <p:txBody>
          <a:bodyPr/>
          <a:lstStyle/>
          <a:p>
            <a:pPr marL="0" indent="0">
              <a:spcBef>
                <a:spcPts val="0"/>
              </a:spcBef>
              <a:buNone/>
            </a:pPr>
            <a:r>
              <a:rPr lang="en-US" sz="1300" dirty="0"/>
              <a:t>class </a:t>
            </a:r>
            <a:r>
              <a:rPr lang="en-US" sz="1300" dirty="0" err="1"/>
              <a:t>MultidimensionalArray</a:t>
            </a:r>
            <a:r>
              <a:rPr lang="en-US" sz="1300" dirty="0"/>
              <a:t> {</a:t>
            </a:r>
          </a:p>
          <a:p>
            <a:pPr marL="0" indent="0">
              <a:spcBef>
                <a:spcPts val="0"/>
              </a:spcBef>
              <a:buNone/>
            </a:pPr>
            <a:r>
              <a:rPr lang="en-US" sz="1300" dirty="0"/>
              <a:t>    public static void main(String[] </a:t>
            </a:r>
            <a:r>
              <a:rPr lang="en-US" sz="1300" dirty="0" err="1"/>
              <a:t>args</a:t>
            </a:r>
            <a:r>
              <a:rPr lang="en-US" sz="1300" dirty="0"/>
              <a:t>) {</a:t>
            </a:r>
          </a:p>
          <a:p>
            <a:pPr marL="0" indent="0">
              <a:spcBef>
                <a:spcPts val="0"/>
              </a:spcBef>
              <a:buNone/>
            </a:pPr>
            <a:endParaRPr lang="en-US" sz="1300" dirty="0"/>
          </a:p>
          <a:p>
            <a:pPr marL="0" indent="0">
              <a:spcBef>
                <a:spcPts val="0"/>
              </a:spcBef>
              <a:buNone/>
            </a:pPr>
            <a:r>
              <a:rPr lang="en-US" sz="1300" dirty="0"/>
              <a:t>        // create a 2d array</a:t>
            </a:r>
          </a:p>
          <a:p>
            <a:pPr marL="0" indent="0">
              <a:spcBef>
                <a:spcPts val="0"/>
              </a:spcBef>
              <a:buNone/>
            </a:pPr>
            <a:r>
              <a:rPr lang="en-US" sz="1300" dirty="0"/>
              <a:t>        int[][] a = {</a:t>
            </a:r>
          </a:p>
          <a:p>
            <a:pPr marL="0" indent="0">
              <a:spcBef>
                <a:spcPts val="0"/>
              </a:spcBef>
              <a:buNone/>
            </a:pPr>
            <a:r>
              <a:rPr lang="en-US" sz="1300" dirty="0"/>
              <a:t>            {1, -2, 3}, </a:t>
            </a:r>
          </a:p>
          <a:p>
            <a:pPr marL="0" indent="0">
              <a:spcBef>
                <a:spcPts val="0"/>
              </a:spcBef>
              <a:buNone/>
            </a:pPr>
            <a:r>
              <a:rPr lang="en-US" sz="1300" dirty="0"/>
              <a:t>            {-4, -5, 6, 9}, </a:t>
            </a:r>
          </a:p>
          <a:p>
            <a:pPr marL="0" indent="0">
              <a:spcBef>
                <a:spcPts val="0"/>
              </a:spcBef>
              <a:buNone/>
            </a:pPr>
            <a:r>
              <a:rPr lang="en-US" sz="1300" dirty="0"/>
              <a:t>            {7}, </a:t>
            </a:r>
          </a:p>
          <a:p>
            <a:pPr marL="0" indent="0">
              <a:spcBef>
                <a:spcPts val="0"/>
              </a:spcBef>
              <a:buNone/>
            </a:pPr>
            <a:r>
              <a:rPr lang="en-US" sz="1300" dirty="0"/>
              <a:t>        };</a:t>
            </a:r>
          </a:p>
          <a:p>
            <a:pPr marL="0" indent="0">
              <a:spcBef>
                <a:spcPts val="0"/>
              </a:spcBef>
              <a:buNone/>
            </a:pPr>
            <a:r>
              <a:rPr lang="en-US" sz="1300" dirty="0"/>
              <a:t>      </a:t>
            </a:r>
          </a:p>
          <a:p>
            <a:pPr marL="0" indent="0">
              <a:spcBef>
                <a:spcPts val="0"/>
              </a:spcBef>
              <a:buNone/>
            </a:pPr>
            <a:r>
              <a:rPr lang="en-US" sz="1300" dirty="0"/>
              <a:t>        // first for...each loop access the individual array</a:t>
            </a:r>
          </a:p>
          <a:p>
            <a:pPr marL="0" indent="0">
              <a:spcBef>
                <a:spcPts val="0"/>
              </a:spcBef>
              <a:buNone/>
            </a:pPr>
            <a:r>
              <a:rPr lang="en-US" sz="1300" dirty="0"/>
              <a:t>        // inside the 2d array</a:t>
            </a:r>
          </a:p>
          <a:p>
            <a:pPr marL="0" indent="0">
              <a:spcBef>
                <a:spcPts val="0"/>
              </a:spcBef>
              <a:buNone/>
            </a:pPr>
            <a:r>
              <a:rPr lang="en-US" sz="1300" dirty="0"/>
              <a:t>        for (int[] </a:t>
            </a:r>
            <a:r>
              <a:rPr lang="en-US" sz="1300" dirty="0" err="1"/>
              <a:t>innerArray</a:t>
            </a:r>
            <a:r>
              <a:rPr lang="en-US" sz="1300" dirty="0"/>
              <a:t>: a) {</a:t>
            </a:r>
          </a:p>
          <a:p>
            <a:pPr marL="0" indent="0">
              <a:spcBef>
                <a:spcPts val="0"/>
              </a:spcBef>
              <a:buNone/>
            </a:pPr>
            <a:r>
              <a:rPr lang="en-US" sz="1300" dirty="0"/>
              <a:t>            // second for...each loop access each element inside the row</a:t>
            </a:r>
          </a:p>
          <a:p>
            <a:pPr marL="0" indent="0">
              <a:spcBef>
                <a:spcPts val="0"/>
              </a:spcBef>
              <a:buNone/>
            </a:pPr>
            <a:r>
              <a:rPr lang="en-US" sz="1300" dirty="0"/>
              <a:t>            for(int data: </a:t>
            </a:r>
            <a:r>
              <a:rPr lang="en-US" sz="1300" dirty="0" err="1"/>
              <a:t>innerArray</a:t>
            </a:r>
            <a:r>
              <a:rPr lang="en-US" sz="1300" dirty="0"/>
              <a:t>) {</a:t>
            </a:r>
          </a:p>
          <a:p>
            <a:pPr marL="0" indent="0">
              <a:spcBef>
                <a:spcPts val="0"/>
              </a:spcBef>
              <a:buNone/>
            </a:pPr>
            <a:r>
              <a:rPr lang="en-US" sz="1300" dirty="0"/>
              <a:t>                </a:t>
            </a:r>
            <a:r>
              <a:rPr lang="en-US" sz="1300" dirty="0" err="1"/>
              <a:t>System.out.println</a:t>
            </a:r>
            <a:r>
              <a:rPr lang="en-US" sz="1300" dirty="0"/>
              <a:t>(data);</a:t>
            </a:r>
          </a:p>
          <a:p>
            <a:pPr marL="0" indent="0">
              <a:spcBef>
                <a:spcPts val="0"/>
              </a:spcBef>
              <a:buNone/>
            </a:pPr>
            <a:r>
              <a:rPr lang="en-US" sz="1300" dirty="0"/>
              <a:t>            }</a:t>
            </a:r>
          </a:p>
          <a:p>
            <a:pPr marL="0" indent="0">
              <a:spcBef>
                <a:spcPts val="0"/>
              </a:spcBef>
              <a:buNone/>
            </a:pPr>
            <a:r>
              <a:rPr lang="en-US" sz="1300" dirty="0"/>
              <a:t>        }</a:t>
            </a:r>
          </a:p>
          <a:p>
            <a:pPr marL="0" indent="0">
              <a:spcBef>
                <a:spcPts val="0"/>
              </a:spcBef>
              <a:buNone/>
            </a:pPr>
            <a:r>
              <a:rPr lang="en-US" sz="1300" dirty="0"/>
              <a:t>    }</a:t>
            </a:r>
          </a:p>
          <a:p>
            <a:pPr marL="0" indent="0">
              <a:spcBef>
                <a:spcPts val="0"/>
              </a:spcBef>
              <a:buNone/>
            </a:pPr>
            <a:r>
              <a:rPr lang="en-US" sz="1300" dirty="0"/>
              <a:t>}</a:t>
            </a:r>
          </a:p>
        </p:txBody>
      </p:sp>
      <p:sp>
        <p:nvSpPr>
          <p:cNvPr id="5" name="Content Placeholder 4">
            <a:extLst>
              <a:ext uri="{FF2B5EF4-FFF2-40B4-BE49-F238E27FC236}">
                <a16:creationId xmlns:a16="http://schemas.microsoft.com/office/drawing/2014/main" id="{2F04C303-3506-77DE-82CB-E70E4EE333DA}"/>
              </a:ext>
            </a:extLst>
          </p:cNvPr>
          <p:cNvSpPr>
            <a:spLocks noGrp="1"/>
          </p:cNvSpPr>
          <p:nvPr>
            <p:ph sz="half" idx="2"/>
          </p:nvPr>
        </p:nvSpPr>
        <p:spPr>
          <a:xfrm>
            <a:off x="7704573" y="843557"/>
            <a:ext cx="1287027" cy="2947393"/>
          </a:xfrm>
        </p:spPr>
        <p:txBody>
          <a:bodyPr/>
          <a:lstStyle/>
          <a:p>
            <a:pPr marL="0" indent="0">
              <a:spcBef>
                <a:spcPts val="0"/>
              </a:spcBef>
              <a:buNone/>
            </a:pPr>
            <a:r>
              <a:rPr lang="en-US" dirty="0"/>
              <a:t>Output:</a:t>
            </a:r>
          </a:p>
          <a:p>
            <a:pPr marL="0" indent="0">
              <a:spcBef>
                <a:spcPts val="0"/>
              </a:spcBef>
              <a:buNone/>
            </a:pPr>
            <a:r>
              <a:rPr lang="en-US" dirty="0"/>
              <a:t>1</a:t>
            </a:r>
          </a:p>
          <a:p>
            <a:pPr marL="0" indent="0">
              <a:spcBef>
                <a:spcPts val="0"/>
              </a:spcBef>
              <a:buNone/>
            </a:pPr>
            <a:r>
              <a:rPr lang="en-US" dirty="0"/>
              <a:t>-2</a:t>
            </a:r>
          </a:p>
          <a:p>
            <a:pPr marL="0" indent="0">
              <a:spcBef>
                <a:spcPts val="0"/>
              </a:spcBef>
              <a:buNone/>
            </a:pPr>
            <a:r>
              <a:rPr lang="en-US" dirty="0"/>
              <a:t>3</a:t>
            </a:r>
          </a:p>
          <a:p>
            <a:pPr marL="0" indent="0">
              <a:spcBef>
                <a:spcPts val="0"/>
              </a:spcBef>
              <a:buNone/>
            </a:pPr>
            <a:r>
              <a:rPr lang="en-US" dirty="0"/>
              <a:t>-4</a:t>
            </a:r>
          </a:p>
          <a:p>
            <a:pPr marL="0" indent="0">
              <a:spcBef>
                <a:spcPts val="0"/>
              </a:spcBef>
              <a:buNone/>
            </a:pPr>
            <a:r>
              <a:rPr lang="en-US" dirty="0"/>
              <a:t>-5</a:t>
            </a:r>
          </a:p>
          <a:p>
            <a:pPr marL="0" indent="0">
              <a:spcBef>
                <a:spcPts val="0"/>
              </a:spcBef>
              <a:buNone/>
            </a:pPr>
            <a:r>
              <a:rPr lang="en-US" dirty="0"/>
              <a:t>6</a:t>
            </a:r>
          </a:p>
          <a:p>
            <a:pPr marL="0" indent="0">
              <a:spcBef>
                <a:spcPts val="0"/>
              </a:spcBef>
              <a:buNone/>
            </a:pPr>
            <a:r>
              <a:rPr lang="en-US" dirty="0"/>
              <a:t>9</a:t>
            </a:r>
          </a:p>
          <a:p>
            <a:pPr marL="0" indent="0">
              <a:spcBef>
                <a:spcPts val="0"/>
              </a:spcBef>
              <a:buNone/>
            </a:pPr>
            <a:r>
              <a:rPr lang="en-US" dirty="0"/>
              <a:t>7</a:t>
            </a:r>
          </a:p>
          <a:p>
            <a:pPr marL="0" indent="0">
              <a:spcBef>
                <a:spcPts val="0"/>
              </a:spcBef>
              <a:buNone/>
            </a:pPr>
            <a:endParaRPr lang="en-US" dirty="0"/>
          </a:p>
          <a:p>
            <a:pPr marL="0" indent="0">
              <a:spcBef>
                <a:spcPts val="0"/>
              </a:spcBef>
              <a:buNone/>
            </a:pPr>
            <a:endParaRPr lang="en-US" dirty="0"/>
          </a:p>
        </p:txBody>
      </p:sp>
      <p:sp>
        <p:nvSpPr>
          <p:cNvPr id="6" name="TextBox 5">
            <a:extLst>
              <a:ext uri="{FF2B5EF4-FFF2-40B4-BE49-F238E27FC236}">
                <a16:creationId xmlns:a16="http://schemas.microsoft.com/office/drawing/2014/main" id="{167A5093-0AD6-2D3D-A9D0-A30B3ECE7E7D}"/>
              </a:ext>
            </a:extLst>
          </p:cNvPr>
          <p:cNvSpPr txBox="1"/>
          <p:nvPr/>
        </p:nvSpPr>
        <p:spPr>
          <a:xfrm>
            <a:off x="3773363" y="3935222"/>
            <a:ext cx="5267004" cy="923330"/>
          </a:xfrm>
          <a:prstGeom prst="rect">
            <a:avLst/>
          </a:prstGeom>
          <a:noFill/>
          <a:ln>
            <a:solidFill>
              <a:schemeClr val="tx1"/>
            </a:solidFill>
          </a:ln>
        </p:spPr>
        <p:txBody>
          <a:bodyPr wrap="square">
            <a:spAutoFit/>
          </a:bodyPr>
          <a:lstStyle/>
          <a:p>
            <a:r>
              <a:rPr lang="en-US" dirty="0"/>
              <a:t>In this example, we have created a 2d array named a. We then used “for loop” and “for...each” loop to access each element of the array.</a:t>
            </a:r>
          </a:p>
        </p:txBody>
      </p:sp>
      <p:cxnSp>
        <p:nvCxnSpPr>
          <p:cNvPr id="4" name="Straight Connector 3">
            <a:extLst>
              <a:ext uri="{FF2B5EF4-FFF2-40B4-BE49-F238E27FC236}">
                <a16:creationId xmlns:a16="http://schemas.microsoft.com/office/drawing/2014/main" id="{4F2DE268-245E-AE15-EB62-EC8537C99ADB}"/>
              </a:ext>
            </a:extLst>
          </p:cNvPr>
          <p:cNvCxnSpPr>
            <a:cxnSpLocks/>
          </p:cNvCxnSpPr>
          <p:nvPr/>
        </p:nvCxnSpPr>
        <p:spPr bwMode="auto">
          <a:xfrm flipV="1">
            <a:off x="7315200" y="860514"/>
            <a:ext cx="0" cy="2704348"/>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045463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7D63-C804-B61D-177C-BDD14A6767A7}"/>
              </a:ext>
            </a:extLst>
          </p:cNvPr>
          <p:cNvSpPr>
            <a:spLocks noGrp="1"/>
          </p:cNvSpPr>
          <p:nvPr>
            <p:ph type="title"/>
          </p:nvPr>
        </p:nvSpPr>
        <p:spPr>
          <a:xfrm>
            <a:off x="1447800" y="87719"/>
            <a:ext cx="6723055" cy="490538"/>
          </a:xfrm>
        </p:spPr>
        <p:txBody>
          <a:bodyPr/>
          <a:lstStyle/>
          <a:p>
            <a:r>
              <a:rPr lang="en-US" dirty="0"/>
              <a:t>Example: 3-dimensional Array</a:t>
            </a:r>
          </a:p>
        </p:txBody>
      </p:sp>
      <p:sp>
        <p:nvSpPr>
          <p:cNvPr id="3" name="Content Placeholder 2">
            <a:extLst>
              <a:ext uri="{FF2B5EF4-FFF2-40B4-BE49-F238E27FC236}">
                <a16:creationId xmlns:a16="http://schemas.microsoft.com/office/drawing/2014/main" id="{EFB4226E-5090-8902-18D2-16A77762DCC9}"/>
              </a:ext>
            </a:extLst>
          </p:cNvPr>
          <p:cNvSpPr>
            <a:spLocks noGrp="1"/>
          </p:cNvSpPr>
          <p:nvPr>
            <p:ph sz="half" idx="1"/>
          </p:nvPr>
        </p:nvSpPr>
        <p:spPr>
          <a:xfrm>
            <a:off x="1143000" y="578257"/>
            <a:ext cx="4548003" cy="3456385"/>
          </a:xfrm>
          <a:solidFill>
            <a:schemeClr val="bg1"/>
          </a:solidFill>
        </p:spPr>
        <p:txBody>
          <a:bodyPr/>
          <a:lstStyle/>
          <a:p>
            <a:pPr marL="0" indent="0">
              <a:spcBef>
                <a:spcPts val="0"/>
              </a:spcBef>
              <a:buNone/>
            </a:pPr>
            <a:r>
              <a:rPr lang="en-US" sz="1050" dirty="0"/>
              <a:t>class </a:t>
            </a:r>
            <a:r>
              <a:rPr lang="en-US" sz="1050" dirty="0" err="1"/>
              <a:t>ThreeArray</a:t>
            </a:r>
            <a:r>
              <a:rPr lang="en-US" sz="1050" dirty="0"/>
              <a:t> {</a:t>
            </a:r>
          </a:p>
          <a:p>
            <a:pPr marL="0" indent="0">
              <a:spcBef>
                <a:spcPts val="0"/>
              </a:spcBef>
              <a:buNone/>
            </a:pPr>
            <a:r>
              <a:rPr lang="en-US" sz="1050" dirty="0"/>
              <a:t>    public static void main(String[] </a:t>
            </a:r>
            <a:r>
              <a:rPr lang="en-US" sz="1050" dirty="0" err="1"/>
              <a:t>args</a:t>
            </a:r>
            <a:r>
              <a:rPr lang="en-US" sz="1050" dirty="0"/>
              <a:t>) {</a:t>
            </a:r>
          </a:p>
          <a:p>
            <a:pPr marL="0" indent="0">
              <a:spcBef>
                <a:spcPts val="0"/>
              </a:spcBef>
              <a:buNone/>
            </a:pPr>
            <a:endParaRPr lang="en-US" sz="1050" dirty="0"/>
          </a:p>
          <a:p>
            <a:pPr marL="0" indent="0">
              <a:spcBef>
                <a:spcPts val="0"/>
              </a:spcBef>
              <a:buNone/>
            </a:pPr>
            <a:r>
              <a:rPr lang="en-US" sz="1050" dirty="0"/>
              <a:t>        // create a 3d array</a:t>
            </a:r>
          </a:p>
          <a:p>
            <a:pPr marL="0" indent="0">
              <a:spcBef>
                <a:spcPts val="0"/>
              </a:spcBef>
              <a:buNone/>
            </a:pPr>
            <a:r>
              <a:rPr lang="en-US" sz="1050" dirty="0"/>
              <a:t>        int[][][] test = {</a:t>
            </a:r>
          </a:p>
          <a:p>
            <a:pPr marL="0" indent="0">
              <a:spcBef>
                <a:spcPts val="0"/>
              </a:spcBef>
              <a:buNone/>
            </a:pPr>
            <a:r>
              <a:rPr lang="en-US" sz="1050" dirty="0"/>
              <a:t>            {</a:t>
            </a:r>
          </a:p>
          <a:p>
            <a:pPr marL="0" indent="0">
              <a:spcBef>
                <a:spcPts val="0"/>
              </a:spcBef>
              <a:buNone/>
            </a:pPr>
            <a:r>
              <a:rPr lang="en-US" sz="1050" dirty="0"/>
              <a:t>              {1, -2, 3}, </a:t>
            </a:r>
          </a:p>
          <a:p>
            <a:pPr marL="0" indent="0">
              <a:spcBef>
                <a:spcPts val="0"/>
              </a:spcBef>
              <a:buNone/>
            </a:pPr>
            <a:r>
              <a:rPr lang="en-US" sz="1050" dirty="0"/>
              <a:t>              {2, 3, 4}</a:t>
            </a:r>
          </a:p>
          <a:p>
            <a:pPr marL="0" indent="0">
              <a:spcBef>
                <a:spcPts val="0"/>
              </a:spcBef>
              <a:buNone/>
            </a:pPr>
            <a:r>
              <a:rPr lang="en-US" sz="1050" dirty="0"/>
              <a:t>            }, </a:t>
            </a:r>
          </a:p>
          <a:p>
            <a:pPr marL="0" indent="0">
              <a:spcBef>
                <a:spcPts val="0"/>
              </a:spcBef>
              <a:buNone/>
            </a:pPr>
            <a:r>
              <a:rPr lang="en-US" sz="1050" dirty="0"/>
              <a:t>            { </a:t>
            </a:r>
          </a:p>
          <a:p>
            <a:pPr marL="0" indent="0">
              <a:spcBef>
                <a:spcPts val="0"/>
              </a:spcBef>
              <a:buNone/>
            </a:pPr>
            <a:r>
              <a:rPr lang="en-US" sz="1050" dirty="0"/>
              <a:t>              {-4, -5, 6, 9}, </a:t>
            </a:r>
          </a:p>
          <a:p>
            <a:pPr marL="0" indent="0">
              <a:spcBef>
                <a:spcPts val="0"/>
              </a:spcBef>
              <a:buNone/>
            </a:pPr>
            <a:r>
              <a:rPr lang="en-US" sz="1050" dirty="0"/>
              <a:t>              {1}, </a:t>
            </a:r>
          </a:p>
          <a:p>
            <a:pPr marL="0" indent="0">
              <a:spcBef>
                <a:spcPts val="0"/>
              </a:spcBef>
              <a:buNone/>
            </a:pPr>
            <a:r>
              <a:rPr lang="en-US" sz="1050" dirty="0"/>
              <a:t>              {2, 3}</a:t>
            </a:r>
          </a:p>
          <a:p>
            <a:pPr marL="0" indent="0">
              <a:spcBef>
                <a:spcPts val="0"/>
              </a:spcBef>
              <a:buNone/>
            </a:pPr>
            <a:r>
              <a:rPr lang="en-US" sz="1050" dirty="0"/>
              <a:t>            } </a:t>
            </a:r>
          </a:p>
          <a:p>
            <a:pPr marL="0" indent="0">
              <a:spcBef>
                <a:spcPts val="0"/>
              </a:spcBef>
              <a:buNone/>
            </a:pPr>
            <a:r>
              <a:rPr lang="en-US" sz="1050" dirty="0"/>
              <a:t>        };</a:t>
            </a:r>
          </a:p>
          <a:p>
            <a:pPr marL="0" indent="0">
              <a:spcBef>
                <a:spcPts val="0"/>
              </a:spcBef>
              <a:buNone/>
            </a:pPr>
            <a:endParaRPr lang="en-US" sz="1050" dirty="0"/>
          </a:p>
          <a:p>
            <a:pPr marL="0" indent="0">
              <a:spcBef>
                <a:spcPts val="0"/>
              </a:spcBef>
              <a:buNone/>
            </a:pPr>
            <a:r>
              <a:rPr lang="en-US" sz="1050" dirty="0"/>
              <a:t>        // </a:t>
            </a:r>
            <a:r>
              <a:rPr lang="en-US" sz="1050" dirty="0" err="1"/>
              <a:t>for..each</a:t>
            </a:r>
            <a:r>
              <a:rPr lang="en-US" sz="1050" dirty="0"/>
              <a:t> loop to iterate through elements of 3d array</a:t>
            </a:r>
          </a:p>
          <a:p>
            <a:pPr marL="0" indent="0">
              <a:spcBef>
                <a:spcPts val="0"/>
              </a:spcBef>
              <a:buNone/>
            </a:pPr>
            <a:r>
              <a:rPr lang="en-US" sz="1050" dirty="0"/>
              <a:t>        for (int[][] array2D: test) {</a:t>
            </a:r>
          </a:p>
          <a:p>
            <a:pPr marL="0" indent="0">
              <a:spcBef>
                <a:spcPts val="0"/>
              </a:spcBef>
              <a:buNone/>
            </a:pPr>
            <a:r>
              <a:rPr lang="en-US" sz="1050" dirty="0"/>
              <a:t>            for (int[] array1D: array2D) {</a:t>
            </a:r>
          </a:p>
          <a:p>
            <a:pPr marL="0" indent="0">
              <a:spcBef>
                <a:spcPts val="0"/>
              </a:spcBef>
              <a:buNone/>
            </a:pPr>
            <a:r>
              <a:rPr lang="en-US" sz="1050" dirty="0"/>
              <a:t>                for(int item: array1D) {</a:t>
            </a:r>
          </a:p>
          <a:p>
            <a:pPr marL="0" indent="0">
              <a:spcBef>
                <a:spcPts val="0"/>
              </a:spcBef>
              <a:buNone/>
            </a:pPr>
            <a:r>
              <a:rPr lang="en-US" sz="1050" dirty="0"/>
              <a:t>                    </a:t>
            </a:r>
            <a:r>
              <a:rPr lang="en-US" sz="1050" dirty="0" err="1"/>
              <a:t>System.out.println</a:t>
            </a:r>
            <a:r>
              <a:rPr lang="en-US" sz="1050" dirty="0"/>
              <a:t>(item);</a:t>
            </a:r>
          </a:p>
          <a:p>
            <a:pPr marL="0" indent="0">
              <a:spcBef>
                <a:spcPts val="0"/>
              </a:spcBef>
              <a:buNone/>
            </a:pPr>
            <a:r>
              <a:rPr lang="en-US" sz="1050" dirty="0"/>
              <a:t>                }</a:t>
            </a:r>
          </a:p>
          <a:p>
            <a:pPr marL="0" indent="0">
              <a:spcBef>
                <a:spcPts val="0"/>
              </a:spcBef>
              <a:buNone/>
            </a:pPr>
            <a:r>
              <a:rPr lang="en-US" sz="1050" dirty="0"/>
              <a:t>            }</a:t>
            </a:r>
          </a:p>
          <a:p>
            <a:pPr marL="0" indent="0">
              <a:spcBef>
                <a:spcPts val="0"/>
              </a:spcBef>
              <a:buNone/>
            </a:pPr>
            <a:r>
              <a:rPr lang="en-US" sz="1050" dirty="0"/>
              <a:t>        }</a:t>
            </a:r>
          </a:p>
          <a:p>
            <a:pPr marL="0" indent="0">
              <a:spcBef>
                <a:spcPts val="0"/>
              </a:spcBef>
              <a:buNone/>
            </a:pPr>
            <a:r>
              <a:rPr lang="en-US" sz="1050" dirty="0"/>
              <a:t>    }</a:t>
            </a:r>
          </a:p>
          <a:p>
            <a:pPr marL="0" indent="0">
              <a:spcBef>
                <a:spcPts val="0"/>
              </a:spcBef>
              <a:buNone/>
            </a:pPr>
            <a:r>
              <a:rPr lang="en-US" sz="1050" dirty="0"/>
              <a:t>}</a:t>
            </a:r>
          </a:p>
          <a:p>
            <a:endParaRPr lang="en-US" sz="1100" dirty="0"/>
          </a:p>
        </p:txBody>
      </p:sp>
      <p:sp>
        <p:nvSpPr>
          <p:cNvPr id="4" name="Content Placeholder 3">
            <a:extLst>
              <a:ext uri="{FF2B5EF4-FFF2-40B4-BE49-F238E27FC236}">
                <a16:creationId xmlns:a16="http://schemas.microsoft.com/office/drawing/2014/main" id="{679E135C-0D86-9075-6C59-DD868376098C}"/>
              </a:ext>
            </a:extLst>
          </p:cNvPr>
          <p:cNvSpPr>
            <a:spLocks noGrp="1"/>
          </p:cNvSpPr>
          <p:nvPr>
            <p:ph sz="half" idx="2"/>
          </p:nvPr>
        </p:nvSpPr>
        <p:spPr>
          <a:xfrm>
            <a:off x="6934200" y="843557"/>
            <a:ext cx="1733550" cy="3456385"/>
          </a:xfrm>
        </p:spPr>
        <p:txBody>
          <a:bodyPr/>
          <a:lstStyle/>
          <a:p>
            <a:pPr marL="0" indent="0">
              <a:spcBef>
                <a:spcPts val="0"/>
              </a:spcBef>
              <a:buNone/>
            </a:pPr>
            <a:r>
              <a:rPr lang="en-US" sz="1600" dirty="0"/>
              <a:t>Output:</a:t>
            </a:r>
          </a:p>
          <a:p>
            <a:pPr marL="0" indent="0">
              <a:spcBef>
                <a:spcPts val="0"/>
              </a:spcBef>
              <a:buNone/>
            </a:pPr>
            <a:endParaRPr lang="en-US" sz="1600" dirty="0"/>
          </a:p>
          <a:p>
            <a:pPr marL="0" indent="0">
              <a:spcBef>
                <a:spcPts val="0"/>
              </a:spcBef>
              <a:buNone/>
            </a:pPr>
            <a:r>
              <a:rPr lang="en-US" sz="1600" dirty="0"/>
              <a:t>1</a:t>
            </a:r>
          </a:p>
          <a:p>
            <a:pPr marL="0" indent="0">
              <a:spcBef>
                <a:spcPts val="0"/>
              </a:spcBef>
              <a:buNone/>
            </a:pPr>
            <a:r>
              <a:rPr lang="en-US" sz="1600" dirty="0"/>
              <a:t>-2</a:t>
            </a:r>
          </a:p>
          <a:p>
            <a:pPr marL="0" indent="0">
              <a:spcBef>
                <a:spcPts val="0"/>
              </a:spcBef>
              <a:buNone/>
            </a:pPr>
            <a:r>
              <a:rPr lang="en-US" sz="1600" dirty="0"/>
              <a:t>3</a:t>
            </a:r>
          </a:p>
          <a:p>
            <a:pPr marL="0" indent="0">
              <a:spcBef>
                <a:spcPts val="0"/>
              </a:spcBef>
              <a:buNone/>
            </a:pPr>
            <a:r>
              <a:rPr lang="en-US" sz="1600" dirty="0"/>
              <a:t>2</a:t>
            </a:r>
          </a:p>
          <a:p>
            <a:pPr marL="0" indent="0">
              <a:spcBef>
                <a:spcPts val="0"/>
              </a:spcBef>
              <a:buNone/>
            </a:pPr>
            <a:r>
              <a:rPr lang="en-US" sz="1600" dirty="0"/>
              <a:t>3</a:t>
            </a:r>
          </a:p>
          <a:p>
            <a:pPr marL="0" indent="0">
              <a:spcBef>
                <a:spcPts val="0"/>
              </a:spcBef>
              <a:buNone/>
            </a:pPr>
            <a:r>
              <a:rPr lang="en-US" sz="1600" dirty="0"/>
              <a:t>4</a:t>
            </a:r>
          </a:p>
          <a:p>
            <a:pPr marL="0" indent="0">
              <a:spcBef>
                <a:spcPts val="0"/>
              </a:spcBef>
              <a:buNone/>
            </a:pPr>
            <a:r>
              <a:rPr lang="en-US" sz="1600" dirty="0"/>
              <a:t>-4</a:t>
            </a:r>
          </a:p>
          <a:p>
            <a:pPr marL="0" indent="0">
              <a:spcBef>
                <a:spcPts val="0"/>
              </a:spcBef>
              <a:buNone/>
            </a:pPr>
            <a:r>
              <a:rPr lang="en-US" sz="1600" dirty="0"/>
              <a:t>-5</a:t>
            </a:r>
          </a:p>
          <a:p>
            <a:pPr marL="0" indent="0">
              <a:spcBef>
                <a:spcPts val="0"/>
              </a:spcBef>
              <a:buNone/>
            </a:pPr>
            <a:r>
              <a:rPr lang="en-US" sz="1600" dirty="0"/>
              <a:t>6</a:t>
            </a:r>
          </a:p>
          <a:p>
            <a:pPr marL="0" indent="0">
              <a:spcBef>
                <a:spcPts val="0"/>
              </a:spcBef>
              <a:buNone/>
            </a:pPr>
            <a:r>
              <a:rPr lang="en-US" sz="1600" dirty="0"/>
              <a:t>9</a:t>
            </a:r>
          </a:p>
          <a:p>
            <a:pPr marL="0" indent="0">
              <a:spcBef>
                <a:spcPts val="0"/>
              </a:spcBef>
              <a:buNone/>
            </a:pPr>
            <a:r>
              <a:rPr lang="en-US" sz="1600" dirty="0"/>
              <a:t>1</a:t>
            </a:r>
          </a:p>
          <a:p>
            <a:pPr marL="0" indent="0">
              <a:spcBef>
                <a:spcPts val="0"/>
              </a:spcBef>
              <a:buNone/>
            </a:pPr>
            <a:r>
              <a:rPr lang="en-US" sz="1600" dirty="0"/>
              <a:t>2</a:t>
            </a:r>
          </a:p>
          <a:p>
            <a:pPr marL="0" indent="0">
              <a:spcBef>
                <a:spcPts val="0"/>
              </a:spcBef>
              <a:buNone/>
            </a:pPr>
            <a:r>
              <a:rPr lang="en-US" sz="1600" dirty="0"/>
              <a:t>3</a:t>
            </a:r>
          </a:p>
        </p:txBody>
      </p:sp>
      <p:cxnSp>
        <p:nvCxnSpPr>
          <p:cNvPr id="5" name="Straight Connector 4">
            <a:extLst>
              <a:ext uri="{FF2B5EF4-FFF2-40B4-BE49-F238E27FC236}">
                <a16:creationId xmlns:a16="http://schemas.microsoft.com/office/drawing/2014/main" id="{D5A8A28C-003A-7DD1-5E02-18CB42E5DFC6}"/>
              </a:ext>
            </a:extLst>
          </p:cNvPr>
          <p:cNvCxnSpPr>
            <a:cxnSpLocks/>
          </p:cNvCxnSpPr>
          <p:nvPr/>
        </p:nvCxnSpPr>
        <p:spPr bwMode="auto">
          <a:xfrm flipH="1" flipV="1">
            <a:off x="6477000" y="858002"/>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285917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225048" y="1928674"/>
            <a:ext cx="5694383" cy="646331"/>
          </a:xfrm>
          <a:prstGeom prst="rect">
            <a:avLst/>
          </a:prstGeom>
          <a:noFill/>
        </p:spPr>
        <p:txBody>
          <a:bodyPr wrap="square" rtlCol="0">
            <a:spAutoFit/>
          </a:bodyPr>
          <a:lstStyle/>
          <a:p>
            <a:r>
              <a:rPr lang="en-US" sz="3600" dirty="0">
                <a:solidFill>
                  <a:srgbClr val="333399"/>
                </a:solidFill>
              </a:rPr>
              <a:t>Loop Through an </a:t>
            </a:r>
            <a:r>
              <a:rPr lang="en-US" sz="3600" dirty="0" err="1">
                <a:solidFill>
                  <a:srgbClr val="333399"/>
                </a:solidFill>
              </a:rPr>
              <a:t>ArrayList</a:t>
            </a:r>
            <a:endParaRPr lang="en-US" sz="3600" dirty="0">
              <a:solidFill>
                <a:srgbClr val="333399"/>
              </a:solidFill>
            </a:endParaRPr>
          </a:p>
        </p:txBody>
      </p:sp>
    </p:spTree>
    <p:extLst>
      <p:ext uri="{BB962C8B-B14F-4D97-AF65-F5344CB8AC3E}">
        <p14:creationId xmlns:p14="http://schemas.microsoft.com/office/powerpoint/2010/main" val="3671044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3A891-A1D9-DBFE-75BE-A772615149C0}"/>
              </a:ext>
            </a:extLst>
          </p:cNvPr>
          <p:cNvSpPr>
            <a:spLocks noGrp="1"/>
          </p:cNvSpPr>
          <p:nvPr>
            <p:ph type="title"/>
          </p:nvPr>
        </p:nvSpPr>
        <p:spPr/>
        <p:txBody>
          <a:bodyPr/>
          <a:lstStyle/>
          <a:p>
            <a:r>
              <a:rPr lang="en-US" dirty="0"/>
              <a:t>“for loop” and use “size()” Method </a:t>
            </a:r>
          </a:p>
        </p:txBody>
      </p:sp>
      <p:sp>
        <p:nvSpPr>
          <p:cNvPr id="3" name="Content Placeholder 2">
            <a:extLst>
              <a:ext uri="{FF2B5EF4-FFF2-40B4-BE49-F238E27FC236}">
                <a16:creationId xmlns:a16="http://schemas.microsoft.com/office/drawing/2014/main" id="{8C406DA9-DF57-C576-99B6-CDA18B74B955}"/>
              </a:ext>
            </a:extLst>
          </p:cNvPr>
          <p:cNvSpPr>
            <a:spLocks noGrp="1"/>
          </p:cNvSpPr>
          <p:nvPr>
            <p:ph sz="half" idx="1"/>
          </p:nvPr>
        </p:nvSpPr>
        <p:spPr>
          <a:xfrm>
            <a:off x="229336" y="1055205"/>
            <a:ext cx="2742464" cy="1414462"/>
          </a:xfrm>
        </p:spPr>
        <p:txBody>
          <a:bodyPr/>
          <a:lstStyle/>
          <a:p>
            <a:r>
              <a:rPr lang="en-US" dirty="0"/>
              <a:t>Loop through the elements of an </a:t>
            </a:r>
            <a:r>
              <a:rPr lang="en-US" dirty="0" err="1"/>
              <a:t>ArrayList</a:t>
            </a:r>
            <a:r>
              <a:rPr lang="en-US" dirty="0"/>
              <a:t> with a for loop, and use the size() method to specify how many times the loop should run.</a:t>
            </a:r>
          </a:p>
        </p:txBody>
      </p:sp>
      <p:sp>
        <p:nvSpPr>
          <p:cNvPr id="5" name="Content Placeholder 4">
            <a:extLst>
              <a:ext uri="{FF2B5EF4-FFF2-40B4-BE49-F238E27FC236}">
                <a16:creationId xmlns:a16="http://schemas.microsoft.com/office/drawing/2014/main" id="{6BE7FD37-3F68-27A6-4BBB-D6C5C933E88E}"/>
              </a:ext>
            </a:extLst>
          </p:cNvPr>
          <p:cNvSpPr>
            <a:spLocks noGrp="1"/>
          </p:cNvSpPr>
          <p:nvPr>
            <p:ph sz="half" idx="2"/>
          </p:nvPr>
        </p:nvSpPr>
        <p:spPr>
          <a:xfrm>
            <a:off x="3005447" y="833966"/>
            <a:ext cx="5909217" cy="3065623"/>
          </a:xfrm>
        </p:spPr>
        <p:txBody>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a:t>
            </a:r>
            <a:r>
              <a:rPr lang="en-US" sz="1800" dirty="0" err="1"/>
              <a:t>ArrayList</a:t>
            </a:r>
            <a:r>
              <a:rPr lang="en-US" sz="1800" dirty="0"/>
              <a:t>&lt;String&gt; cars = new </a:t>
            </a:r>
            <a:r>
              <a:rPr lang="en-US" sz="1800" dirty="0" err="1"/>
              <a:t>ArrayList</a:t>
            </a:r>
            <a:r>
              <a:rPr lang="en-US" sz="1800" dirty="0"/>
              <a:t>&lt;String&gt;();</a:t>
            </a:r>
          </a:p>
          <a:p>
            <a:pPr marL="0" indent="0">
              <a:buNone/>
            </a:pPr>
            <a:r>
              <a:rPr lang="en-US" sz="1800" dirty="0"/>
              <a:t>       </a:t>
            </a:r>
            <a:r>
              <a:rPr lang="en-US" sz="1800" dirty="0" err="1"/>
              <a:t>cars.add</a:t>
            </a:r>
            <a:r>
              <a:rPr lang="en-US" sz="1800" dirty="0"/>
              <a:t>("Volvo");</a:t>
            </a:r>
          </a:p>
          <a:p>
            <a:pPr marL="0" indent="0">
              <a:buNone/>
            </a:pPr>
            <a:r>
              <a:rPr lang="en-US" sz="1800" dirty="0"/>
              <a:t>       </a:t>
            </a:r>
            <a:r>
              <a:rPr lang="en-US" sz="1800" dirty="0" err="1"/>
              <a:t>cars.add</a:t>
            </a:r>
            <a:r>
              <a:rPr lang="en-US" sz="1800" dirty="0"/>
              <a:t>("BMW");</a:t>
            </a:r>
          </a:p>
          <a:p>
            <a:pPr marL="0" indent="0">
              <a:buNone/>
            </a:pPr>
            <a:r>
              <a:rPr lang="en-US" sz="1800" dirty="0"/>
              <a:t>       </a:t>
            </a:r>
            <a:r>
              <a:rPr lang="en-US" sz="1800" dirty="0" err="1"/>
              <a:t>cars.add</a:t>
            </a:r>
            <a:r>
              <a:rPr lang="en-US" sz="1800" dirty="0"/>
              <a:t>("Ford");</a:t>
            </a:r>
          </a:p>
          <a:p>
            <a:pPr marL="0" indent="0">
              <a:buNone/>
            </a:pPr>
            <a:r>
              <a:rPr lang="en-US" sz="1800" dirty="0"/>
              <a:t>       </a:t>
            </a:r>
            <a:r>
              <a:rPr lang="en-US" sz="1800" dirty="0" err="1"/>
              <a:t>cars.add</a:t>
            </a:r>
            <a:r>
              <a:rPr lang="en-US" sz="1800" dirty="0"/>
              <a:t>("Mazda");</a:t>
            </a:r>
          </a:p>
          <a:p>
            <a:pPr marL="0" indent="0">
              <a:buNone/>
            </a:pPr>
            <a:r>
              <a:rPr lang="en-US" sz="1800" dirty="0"/>
              <a:t>       for (int </a:t>
            </a:r>
            <a:r>
              <a:rPr lang="en-US" sz="1800" dirty="0" err="1"/>
              <a:t>i</a:t>
            </a:r>
            <a:r>
              <a:rPr lang="en-US" sz="1800" dirty="0"/>
              <a:t> = 0; </a:t>
            </a:r>
            <a:r>
              <a:rPr lang="en-US" sz="1800" dirty="0" err="1"/>
              <a:t>i</a:t>
            </a:r>
            <a:r>
              <a:rPr lang="en-US" sz="1800" dirty="0"/>
              <a:t> &lt; </a:t>
            </a:r>
            <a:r>
              <a:rPr lang="en-US" sz="1800" dirty="0" err="1"/>
              <a:t>cars.size</a:t>
            </a:r>
            <a:r>
              <a:rPr lang="en-US" sz="1800" dirty="0"/>
              <a:t>(); </a:t>
            </a:r>
            <a:r>
              <a:rPr lang="en-US" sz="1800" dirty="0" err="1"/>
              <a:t>i</a:t>
            </a:r>
            <a:r>
              <a:rPr lang="en-US" sz="1800" dirty="0"/>
              <a:t>++) {</a:t>
            </a:r>
          </a:p>
          <a:p>
            <a:pPr marL="0" indent="0">
              <a:buNone/>
            </a:pPr>
            <a:r>
              <a:rPr lang="en-US" sz="1800" dirty="0"/>
              <a:t>           </a:t>
            </a:r>
            <a:r>
              <a:rPr lang="en-US" sz="1800" dirty="0" err="1"/>
              <a:t>System.out.println</a:t>
            </a:r>
            <a:r>
              <a:rPr lang="en-US" sz="1800" dirty="0"/>
              <a:t>(</a:t>
            </a:r>
            <a:r>
              <a:rPr lang="en-US" sz="1800" dirty="0" err="1"/>
              <a:t>cars.get</a:t>
            </a:r>
            <a:r>
              <a:rPr lang="en-US" sz="1800" dirty="0"/>
              <a:t>(</a:t>
            </a:r>
            <a:r>
              <a:rPr lang="en-US" sz="1800" dirty="0" err="1"/>
              <a:t>i</a:t>
            </a:r>
            <a:r>
              <a:rPr lang="en-US" sz="1800" dirty="0"/>
              <a:t>));</a:t>
            </a:r>
          </a:p>
          <a:p>
            <a:pPr marL="0" indent="0">
              <a:buNone/>
            </a:pPr>
            <a:r>
              <a:rPr lang="en-US" sz="1800" dirty="0"/>
              <a:t>       }</a:t>
            </a:r>
          </a:p>
          <a:p>
            <a:pPr marL="0" indent="0">
              <a:buNone/>
            </a:pPr>
            <a:r>
              <a:rPr lang="en-US" sz="1800" dirty="0"/>
              <a:t>   }</a:t>
            </a:r>
          </a:p>
          <a:p>
            <a:pPr marL="0" indent="0">
              <a:buNone/>
            </a:pPr>
            <a:r>
              <a:rPr lang="en-US" sz="1800" dirty="0"/>
              <a:t>}</a:t>
            </a:r>
          </a:p>
          <a:p>
            <a:pPr marL="0" indent="0">
              <a:buNone/>
            </a:pPr>
            <a:endParaRPr lang="en-US" dirty="0"/>
          </a:p>
        </p:txBody>
      </p:sp>
      <p:cxnSp>
        <p:nvCxnSpPr>
          <p:cNvPr id="6" name="Straight Connector 5">
            <a:extLst>
              <a:ext uri="{FF2B5EF4-FFF2-40B4-BE49-F238E27FC236}">
                <a16:creationId xmlns:a16="http://schemas.microsoft.com/office/drawing/2014/main" id="{A66A3786-8650-2535-CA4E-D109437C3741}"/>
              </a:ext>
            </a:extLst>
          </p:cNvPr>
          <p:cNvCxnSpPr>
            <a:cxnSpLocks/>
          </p:cNvCxnSpPr>
          <p:nvPr/>
        </p:nvCxnSpPr>
        <p:spPr bwMode="auto">
          <a:xfrm flipH="1" flipV="1">
            <a:off x="2895600" y="971550"/>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724933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3A891-A1D9-DBFE-75BE-A772615149C0}"/>
              </a:ext>
            </a:extLst>
          </p:cNvPr>
          <p:cNvSpPr>
            <a:spLocks noGrp="1"/>
          </p:cNvSpPr>
          <p:nvPr>
            <p:ph type="title"/>
          </p:nvPr>
        </p:nvSpPr>
        <p:spPr>
          <a:xfrm>
            <a:off x="1700398" y="285750"/>
            <a:ext cx="6416484" cy="490538"/>
          </a:xfrm>
        </p:spPr>
        <p:txBody>
          <a:bodyPr/>
          <a:lstStyle/>
          <a:p>
            <a:r>
              <a:rPr lang="en-US" dirty="0"/>
              <a:t>“for-each” Loop</a:t>
            </a:r>
          </a:p>
        </p:txBody>
      </p:sp>
      <p:sp>
        <p:nvSpPr>
          <p:cNvPr id="3" name="Content Placeholder 2">
            <a:extLst>
              <a:ext uri="{FF2B5EF4-FFF2-40B4-BE49-F238E27FC236}">
                <a16:creationId xmlns:a16="http://schemas.microsoft.com/office/drawing/2014/main" id="{8C406DA9-DF57-C576-99B6-CDA18B74B955}"/>
              </a:ext>
            </a:extLst>
          </p:cNvPr>
          <p:cNvSpPr>
            <a:spLocks noGrp="1"/>
          </p:cNvSpPr>
          <p:nvPr>
            <p:ph sz="half" idx="1"/>
          </p:nvPr>
        </p:nvSpPr>
        <p:spPr>
          <a:xfrm>
            <a:off x="229336" y="1055205"/>
            <a:ext cx="2742464" cy="1414462"/>
          </a:xfrm>
        </p:spPr>
        <p:txBody>
          <a:bodyPr/>
          <a:lstStyle/>
          <a:p>
            <a:r>
              <a:rPr lang="en-US" dirty="0"/>
              <a:t>You can also loop through an </a:t>
            </a:r>
            <a:r>
              <a:rPr lang="en-US" dirty="0" err="1"/>
              <a:t>ArrayList</a:t>
            </a:r>
            <a:r>
              <a:rPr lang="en-US" dirty="0"/>
              <a:t> with the for-each loop.</a:t>
            </a:r>
          </a:p>
        </p:txBody>
      </p:sp>
      <p:sp>
        <p:nvSpPr>
          <p:cNvPr id="5" name="Content Placeholder 4">
            <a:extLst>
              <a:ext uri="{FF2B5EF4-FFF2-40B4-BE49-F238E27FC236}">
                <a16:creationId xmlns:a16="http://schemas.microsoft.com/office/drawing/2014/main" id="{6BE7FD37-3F68-27A6-4BBB-D6C5C933E88E}"/>
              </a:ext>
            </a:extLst>
          </p:cNvPr>
          <p:cNvSpPr>
            <a:spLocks noGrp="1"/>
          </p:cNvSpPr>
          <p:nvPr>
            <p:ph sz="half" idx="2"/>
          </p:nvPr>
        </p:nvSpPr>
        <p:spPr>
          <a:xfrm>
            <a:off x="3005447" y="833966"/>
            <a:ext cx="5994565" cy="3065623"/>
          </a:xfrm>
        </p:spPr>
        <p:txBody>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a:t>
            </a:r>
            <a:r>
              <a:rPr lang="en-US" sz="1800" dirty="0" err="1"/>
              <a:t>ArrayList</a:t>
            </a:r>
            <a:r>
              <a:rPr lang="en-US" sz="1800" dirty="0"/>
              <a:t>&lt;String&gt; cars = new </a:t>
            </a:r>
            <a:r>
              <a:rPr lang="en-US" sz="1800" dirty="0" err="1"/>
              <a:t>ArrayList</a:t>
            </a:r>
            <a:r>
              <a:rPr lang="en-US" sz="1800" dirty="0"/>
              <a:t>&lt;String&gt;();</a:t>
            </a:r>
          </a:p>
          <a:p>
            <a:pPr marL="0" indent="0">
              <a:buNone/>
            </a:pPr>
            <a:r>
              <a:rPr lang="en-US" sz="1800" dirty="0"/>
              <a:t>       </a:t>
            </a:r>
            <a:r>
              <a:rPr lang="en-US" sz="1800" dirty="0" err="1"/>
              <a:t>cars.add</a:t>
            </a:r>
            <a:r>
              <a:rPr lang="en-US" sz="1800" dirty="0"/>
              <a:t>("Volvo");</a:t>
            </a:r>
          </a:p>
          <a:p>
            <a:pPr marL="0" indent="0">
              <a:buNone/>
            </a:pPr>
            <a:r>
              <a:rPr lang="en-US" sz="1800" dirty="0"/>
              <a:t>       </a:t>
            </a:r>
            <a:r>
              <a:rPr lang="en-US" sz="1800" dirty="0" err="1"/>
              <a:t>cars.add</a:t>
            </a:r>
            <a:r>
              <a:rPr lang="en-US" sz="1800" dirty="0"/>
              <a:t>("BMW");</a:t>
            </a:r>
          </a:p>
          <a:p>
            <a:pPr marL="0" indent="0">
              <a:buNone/>
            </a:pPr>
            <a:r>
              <a:rPr lang="en-US" sz="1800" dirty="0"/>
              <a:t>       </a:t>
            </a:r>
            <a:r>
              <a:rPr lang="en-US" sz="1800" dirty="0" err="1"/>
              <a:t>cars.add</a:t>
            </a:r>
            <a:r>
              <a:rPr lang="en-US" sz="1800" dirty="0"/>
              <a:t>("Ford");</a:t>
            </a:r>
          </a:p>
          <a:p>
            <a:pPr marL="0" indent="0">
              <a:buNone/>
            </a:pPr>
            <a:r>
              <a:rPr lang="en-US" sz="1800" dirty="0"/>
              <a:t>       </a:t>
            </a:r>
            <a:r>
              <a:rPr lang="en-US" sz="1800" dirty="0" err="1"/>
              <a:t>cars.add</a:t>
            </a:r>
            <a:r>
              <a:rPr lang="en-US" sz="1800" dirty="0"/>
              <a:t>("Mazda");</a:t>
            </a:r>
          </a:p>
          <a:p>
            <a:pPr marL="0" indent="0">
              <a:buNone/>
            </a:pPr>
            <a:r>
              <a:rPr lang="en-US" sz="1800" dirty="0"/>
              <a:t>       for (String </a:t>
            </a:r>
            <a:r>
              <a:rPr lang="en-US" sz="1800" dirty="0" err="1"/>
              <a:t>i</a:t>
            </a:r>
            <a:r>
              <a:rPr lang="en-US" sz="1800" dirty="0"/>
              <a:t>  :  cars) {</a:t>
            </a:r>
          </a:p>
          <a:p>
            <a:pPr marL="0" indent="0">
              <a:buNone/>
            </a:pPr>
            <a:r>
              <a:rPr lang="en-US" sz="1800" dirty="0"/>
              <a:t>           </a:t>
            </a:r>
            <a:r>
              <a:rPr lang="en-US" sz="1800" dirty="0" err="1"/>
              <a:t>System.out.println</a:t>
            </a:r>
            <a:r>
              <a:rPr lang="en-US" sz="1800" dirty="0"/>
              <a:t>(</a:t>
            </a:r>
            <a:r>
              <a:rPr lang="en-US" sz="1800" dirty="0" err="1"/>
              <a:t>i</a:t>
            </a:r>
            <a:r>
              <a:rPr lang="en-US" sz="1800" dirty="0"/>
              <a:t>);</a:t>
            </a:r>
          </a:p>
          <a:p>
            <a:pPr marL="0" indent="0">
              <a:buNone/>
            </a:pPr>
            <a:r>
              <a:rPr lang="en-US" sz="1800" dirty="0"/>
              <a:t>       }</a:t>
            </a:r>
          </a:p>
          <a:p>
            <a:pPr marL="0" indent="0">
              <a:buNone/>
            </a:pPr>
            <a:r>
              <a:rPr lang="en-US" sz="1800" dirty="0"/>
              <a:t>   }</a:t>
            </a:r>
          </a:p>
          <a:p>
            <a:pPr marL="0" indent="0">
              <a:buNone/>
            </a:pPr>
            <a:r>
              <a:rPr lang="en-US" sz="1800" dirty="0"/>
              <a:t>}</a:t>
            </a:r>
          </a:p>
          <a:p>
            <a:pPr marL="0" indent="0">
              <a:buNone/>
            </a:pPr>
            <a:endParaRPr lang="en-US" dirty="0"/>
          </a:p>
        </p:txBody>
      </p:sp>
      <p:cxnSp>
        <p:nvCxnSpPr>
          <p:cNvPr id="6" name="Straight Connector 5">
            <a:extLst>
              <a:ext uri="{FF2B5EF4-FFF2-40B4-BE49-F238E27FC236}">
                <a16:creationId xmlns:a16="http://schemas.microsoft.com/office/drawing/2014/main" id="{A66A3786-8650-2535-CA4E-D109437C3741}"/>
              </a:ext>
            </a:extLst>
          </p:cNvPr>
          <p:cNvCxnSpPr>
            <a:cxnSpLocks/>
          </p:cNvCxnSpPr>
          <p:nvPr/>
        </p:nvCxnSpPr>
        <p:spPr bwMode="auto">
          <a:xfrm flipH="1" flipV="1">
            <a:off x="2971800" y="971550"/>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2" name="Rectangle 1">
            <a:extLst>
              <a:ext uri="{FF2B5EF4-FFF2-40B4-BE49-F238E27FC236}">
                <a16:creationId xmlns:a16="http://schemas.microsoft.com/office/drawing/2014/main" id="{3A4CE4FB-6B43-4779-43C7-1899DE1E4B7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also loop through an </a:t>
            </a:r>
            <a:r>
              <a:rPr kumimoji="0" lang="en-US" altLang="en-US" sz="1000" b="0" i="0" u="none" strike="noStrike" cap="none" normalizeH="0" baseline="0">
                <a:ln>
                  <a:noFill/>
                </a:ln>
                <a:solidFill>
                  <a:schemeClr val="tx1"/>
                </a:solidFill>
                <a:effectLst/>
                <a:latin typeface="Arial Unicode MS"/>
              </a:rPr>
              <a:t>ArrayList</a:t>
            </a:r>
            <a:r>
              <a:rPr kumimoji="0" lang="en-US" altLang="en-US" sz="600" b="0" i="0" u="none" strike="noStrike" cap="none" normalizeH="0" baseline="0">
                <a:ln>
                  <a:noFill/>
                </a:ln>
                <a:solidFill>
                  <a:schemeClr val="tx1"/>
                </a:solidFill>
                <a:effectLst/>
              </a:rPr>
              <a:t> with the </a:t>
            </a:r>
            <a:r>
              <a:rPr kumimoji="0" lang="en-US" altLang="en-US" sz="1800" b="1" i="0" u="none" strike="noStrike" cap="none" normalizeH="0" baseline="0">
                <a:ln>
                  <a:noFill/>
                </a:ln>
                <a:solidFill>
                  <a:schemeClr val="tx1"/>
                </a:solidFill>
                <a:effectLst/>
                <a:latin typeface="Arial" panose="020B0604020202020204" pitchFamily="34" charset="0"/>
              </a:rPr>
              <a:t>for-each</a:t>
            </a:r>
            <a:r>
              <a:rPr kumimoji="0" lang="en-US" altLang="en-US" sz="1800" b="0" i="0" u="none" strike="noStrike" cap="none" normalizeH="0" baseline="0">
                <a:ln>
                  <a:noFill/>
                </a:ln>
                <a:solidFill>
                  <a:schemeClr val="tx1"/>
                </a:solidFill>
                <a:effectLst/>
                <a:latin typeface="Arial" panose="020B0604020202020204" pitchFamily="34" charset="0"/>
              </a:rPr>
              <a:t> loop </a:t>
            </a:r>
          </a:p>
        </p:txBody>
      </p:sp>
    </p:spTree>
    <p:extLst>
      <p:ext uri="{BB962C8B-B14F-4D97-AF65-F5344CB8AC3E}">
        <p14:creationId xmlns:p14="http://schemas.microsoft.com/office/powerpoint/2010/main" val="250536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38AA7-2DF6-D918-9B03-18F99BB09757}"/>
              </a:ext>
            </a:extLst>
          </p:cNvPr>
          <p:cNvSpPr>
            <a:spLocks noGrp="1"/>
          </p:cNvSpPr>
          <p:nvPr>
            <p:ph type="title"/>
          </p:nvPr>
        </p:nvSpPr>
        <p:spPr/>
        <p:txBody>
          <a:bodyPr/>
          <a:lstStyle/>
          <a:p>
            <a:r>
              <a:rPr lang="en-US" dirty="0"/>
              <a:t>Why Loops?</a:t>
            </a:r>
          </a:p>
        </p:txBody>
      </p:sp>
      <p:sp>
        <p:nvSpPr>
          <p:cNvPr id="3" name="Content Placeholder 2">
            <a:extLst>
              <a:ext uri="{FF2B5EF4-FFF2-40B4-BE49-F238E27FC236}">
                <a16:creationId xmlns:a16="http://schemas.microsoft.com/office/drawing/2014/main" id="{EF1AAA85-738C-2A55-3C4C-6F0DF4A71D8E}"/>
              </a:ext>
            </a:extLst>
          </p:cNvPr>
          <p:cNvSpPr>
            <a:spLocks noGrp="1"/>
          </p:cNvSpPr>
          <p:nvPr>
            <p:ph idx="1"/>
          </p:nvPr>
        </p:nvSpPr>
        <p:spPr/>
        <p:txBody>
          <a:bodyPr/>
          <a:lstStyle/>
          <a:p>
            <a:r>
              <a:rPr lang="en-US" dirty="0"/>
              <a:t>Loops can execute a block of code as long as a specified condition is reached.</a:t>
            </a:r>
          </a:p>
          <a:p>
            <a:r>
              <a:rPr lang="en-US" dirty="0"/>
              <a:t>Loops are handy because they </a:t>
            </a:r>
          </a:p>
          <a:p>
            <a:pPr lvl="1"/>
            <a:r>
              <a:rPr lang="en-US" dirty="0"/>
              <a:t>save time, </a:t>
            </a:r>
          </a:p>
          <a:p>
            <a:pPr lvl="1"/>
            <a:r>
              <a:rPr lang="en-US" dirty="0"/>
              <a:t>reduce volume of code,</a:t>
            </a:r>
          </a:p>
          <a:p>
            <a:pPr lvl="1"/>
            <a:r>
              <a:rPr lang="en-US" dirty="0"/>
              <a:t>reduce errors and typos occurred in duplication of code, </a:t>
            </a:r>
          </a:p>
          <a:p>
            <a:pPr lvl="1"/>
            <a:r>
              <a:rPr lang="en-US" dirty="0"/>
              <a:t>make code more readable,</a:t>
            </a:r>
          </a:p>
          <a:p>
            <a:pPr lvl="1"/>
            <a:r>
              <a:rPr lang="en-US" dirty="0"/>
              <a:t>easy and explicit to edit</a:t>
            </a:r>
          </a:p>
        </p:txBody>
      </p:sp>
    </p:spTree>
    <p:extLst>
      <p:ext uri="{BB962C8B-B14F-4D97-AF65-F5344CB8AC3E}">
        <p14:creationId xmlns:p14="http://schemas.microsoft.com/office/powerpoint/2010/main" val="906460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3A891-A1D9-DBFE-75BE-A772615149C0}"/>
              </a:ext>
            </a:extLst>
          </p:cNvPr>
          <p:cNvSpPr>
            <a:spLocks noGrp="1"/>
          </p:cNvSpPr>
          <p:nvPr>
            <p:ph type="title"/>
          </p:nvPr>
        </p:nvSpPr>
        <p:spPr>
          <a:xfrm>
            <a:off x="1319398" y="285750"/>
            <a:ext cx="7443602" cy="490538"/>
          </a:xfrm>
        </p:spPr>
        <p:txBody>
          <a:bodyPr/>
          <a:lstStyle/>
          <a:p>
            <a:r>
              <a:rPr lang="en-US" dirty="0"/>
              <a:t>“for-each” Loop for </a:t>
            </a:r>
            <a:r>
              <a:rPr lang="en-US" dirty="0" err="1"/>
              <a:t>ArrayList</a:t>
            </a:r>
            <a:r>
              <a:rPr lang="en-US" dirty="0"/>
              <a:t> of Numbers</a:t>
            </a:r>
          </a:p>
        </p:txBody>
      </p:sp>
      <p:sp>
        <p:nvSpPr>
          <p:cNvPr id="3" name="Content Placeholder 2">
            <a:extLst>
              <a:ext uri="{FF2B5EF4-FFF2-40B4-BE49-F238E27FC236}">
                <a16:creationId xmlns:a16="http://schemas.microsoft.com/office/drawing/2014/main" id="{8C406DA9-DF57-C576-99B6-CDA18B74B955}"/>
              </a:ext>
            </a:extLst>
          </p:cNvPr>
          <p:cNvSpPr>
            <a:spLocks noGrp="1"/>
          </p:cNvSpPr>
          <p:nvPr>
            <p:ph sz="half" idx="1"/>
          </p:nvPr>
        </p:nvSpPr>
        <p:spPr>
          <a:xfrm>
            <a:off x="127907" y="1089144"/>
            <a:ext cx="1884472" cy="1516533"/>
          </a:xfrm>
        </p:spPr>
        <p:txBody>
          <a:bodyPr/>
          <a:lstStyle/>
          <a:p>
            <a:r>
              <a:rPr lang="en-US" dirty="0"/>
              <a:t>Create an </a:t>
            </a:r>
            <a:r>
              <a:rPr lang="en-US" dirty="0" err="1"/>
              <a:t>ArrayList</a:t>
            </a:r>
            <a:r>
              <a:rPr lang="en-US" dirty="0"/>
              <a:t> to store numbers (add elements of type Integer) and loop through the list.</a:t>
            </a:r>
          </a:p>
        </p:txBody>
      </p:sp>
      <p:sp>
        <p:nvSpPr>
          <p:cNvPr id="5" name="Content Placeholder 4">
            <a:extLst>
              <a:ext uri="{FF2B5EF4-FFF2-40B4-BE49-F238E27FC236}">
                <a16:creationId xmlns:a16="http://schemas.microsoft.com/office/drawing/2014/main" id="{6BE7FD37-3F68-27A6-4BBB-D6C5C933E88E}"/>
              </a:ext>
            </a:extLst>
          </p:cNvPr>
          <p:cNvSpPr>
            <a:spLocks noGrp="1"/>
          </p:cNvSpPr>
          <p:nvPr>
            <p:ph sz="half" idx="2"/>
          </p:nvPr>
        </p:nvSpPr>
        <p:spPr>
          <a:xfrm>
            <a:off x="2449780" y="776288"/>
            <a:ext cx="6566313" cy="3065623"/>
          </a:xfrm>
        </p:spPr>
        <p:txBody>
          <a:bodyPr/>
          <a:lstStyle/>
          <a:p>
            <a:pPr marL="0" indent="0">
              <a:buNone/>
            </a:pPr>
            <a:r>
              <a:rPr lang="en-US" sz="1700" dirty="0"/>
              <a:t>import </a:t>
            </a:r>
            <a:r>
              <a:rPr lang="en-US" sz="1700" dirty="0" err="1"/>
              <a:t>java.util.ArrayList</a:t>
            </a:r>
            <a:r>
              <a:rPr lang="en-US" sz="1700" dirty="0"/>
              <a:t>;</a:t>
            </a:r>
          </a:p>
          <a:p>
            <a:pPr marL="0" indent="0">
              <a:buNone/>
            </a:pPr>
            <a:r>
              <a:rPr lang="en-US" sz="1700" dirty="0"/>
              <a:t>public class Main {</a:t>
            </a:r>
          </a:p>
          <a:p>
            <a:pPr marL="0" indent="0">
              <a:buNone/>
            </a:pPr>
            <a:r>
              <a:rPr lang="en-US" sz="1700" dirty="0"/>
              <a:t>   public static void main(String[] </a:t>
            </a:r>
            <a:r>
              <a:rPr lang="en-US" sz="1700" dirty="0" err="1"/>
              <a:t>args</a:t>
            </a:r>
            <a:r>
              <a:rPr lang="en-US" sz="1700" dirty="0"/>
              <a:t>) {</a:t>
            </a:r>
          </a:p>
          <a:p>
            <a:pPr marL="0" indent="0">
              <a:buNone/>
            </a:pPr>
            <a:r>
              <a:rPr lang="en-US" sz="1700" dirty="0"/>
              <a:t>      </a:t>
            </a:r>
            <a:r>
              <a:rPr lang="en-US" sz="1700" dirty="0" err="1"/>
              <a:t>ArrayList</a:t>
            </a:r>
            <a:r>
              <a:rPr lang="en-US" sz="1700" dirty="0"/>
              <a:t>&lt;Integer&gt; </a:t>
            </a:r>
            <a:r>
              <a:rPr lang="en-US" sz="1700" dirty="0" err="1"/>
              <a:t>myNumbers</a:t>
            </a:r>
            <a:r>
              <a:rPr lang="en-US" sz="1700" dirty="0"/>
              <a:t> = new </a:t>
            </a:r>
            <a:r>
              <a:rPr lang="en-US" sz="1700" dirty="0" err="1"/>
              <a:t>ArrayList</a:t>
            </a:r>
            <a:r>
              <a:rPr lang="en-US" sz="1700" dirty="0"/>
              <a:t>&lt;Integer&gt;();</a:t>
            </a:r>
          </a:p>
          <a:p>
            <a:pPr marL="0" indent="0">
              <a:buNone/>
            </a:pPr>
            <a:r>
              <a:rPr lang="en-US" sz="1700" dirty="0"/>
              <a:t>      </a:t>
            </a:r>
            <a:r>
              <a:rPr lang="en-US" sz="1700" dirty="0" err="1"/>
              <a:t>myNumbers.add</a:t>
            </a:r>
            <a:r>
              <a:rPr lang="en-US" sz="1700" dirty="0"/>
              <a:t>(10);</a:t>
            </a:r>
          </a:p>
          <a:p>
            <a:pPr marL="0" indent="0">
              <a:buNone/>
            </a:pPr>
            <a:r>
              <a:rPr lang="en-US" sz="1700" dirty="0"/>
              <a:t>      </a:t>
            </a:r>
            <a:r>
              <a:rPr lang="en-US" sz="1700" dirty="0" err="1"/>
              <a:t>myNumbers.add</a:t>
            </a:r>
            <a:r>
              <a:rPr lang="en-US" sz="1700" dirty="0"/>
              <a:t>(15);</a:t>
            </a:r>
          </a:p>
          <a:p>
            <a:pPr marL="0" indent="0">
              <a:buNone/>
            </a:pPr>
            <a:r>
              <a:rPr lang="en-US" sz="1700" dirty="0"/>
              <a:t>      </a:t>
            </a:r>
            <a:r>
              <a:rPr lang="en-US" sz="1700" dirty="0" err="1"/>
              <a:t>myNumbers.add</a:t>
            </a:r>
            <a:r>
              <a:rPr lang="en-US" sz="1700" dirty="0"/>
              <a:t>(20);</a:t>
            </a:r>
          </a:p>
          <a:p>
            <a:pPr marL="0" indent="0">
              <a:buNone/>
            </a:pPr>
            <a:r>
              <a:rPr lang="en-US" sz="1700" dirty="0"/>
              <a:t>      </a:t>
            </a:r>
            <a:r>
              <a:rPr lang="en-US" sz="1700" dirty="0" err="1"/>
              <a:t>myNumbers.add</a:t>
            </a:r>
            <a:r>
              <a:rPr lang="en-US" sz="1700" dirty="0"/>
              <a:t>(25);</a:t>
            </a:r>
          </a:p>
          <a:p>
            <a:pPr marL="0" indent="0">
              <a:buNone/>
            </a:pPr>
            <a:r>
              <a:rPr lang="en-US" sz="1700" dirty="0"/>
              <a:t>      for (int </a:t>
            </a:r>
            <a:r>
              <a:rPr lang="en-US" sz="1700" dirty="0" err="1"/>
              <a:t>i</a:t>
            </a:r>
            <a:r>
              <a:rPr lang="en-US" sz="1700" dirty="0"/>
              <a:t> : </a:t>
            </a:r>
            <a:r>
              <a:rPr lang="en-US" sz="1700" dirty="0" err="1"/>
              <a:t>myNumbers</a:t>
            </a:r>
            <a:r>
              <a:rPr lang="en-US" sz="1700" dirty="0"/>
              <a:t>) {</a:t>
            </a:r>
          </a:p>
          <a:p>
            <a:pPr marL="0" indent="0">
              <a:buNone/>
            </a:pPr>
            <a:r>
              <a:rPr lang="en-US" sz="1700" dirty="0"/>
              <a:t>          </a:t>
            </a:r>
            <a:r>
              <a:rPr lang="en-US" sz="1700" dirty="0" err="1"/>
              <a:t>System.out.println</a:t>
            </a:r>
            <a:r>
              <a:rPr lang="en-US" sz="1700" dirty="0"/>
              <a:t>(</a:t>
            </a:r>
            <a:r>
              <a:rPr lang="en-US" sz="1700" dirty="0" err="1"/>
              <a:t>i</a:t>
            </a:r>
            <a:r>
              <a:rPr lang="en-US" sz="1700" dirty="0"/>
              <a:t>);</a:t>
            </a:r>
          </a:p>
          <a:p>
            <a:pPr marL="0" indent="0">
              <a:buNone/>
            </a:pPr>
            <a:r>
              <a:rPr lang="en-US" sz="1700" dirty="0"/>
              <a:t>      }</a:t>
            </a:r>
          </a:p>
          <a:p>
            <a:pPr marL="0" indent="0">
              <a:buNone/>
            </a:pPr>
            <a:r>
              <a:rPr lang="en-US" sz="1700" dirty="0"/>
              <a:t>   }</a:t>
            </a:r>
          </a:p>
          <a:p>
            <a:pPr marL="0" indent="0">
              <a:buNone/>
            </a:pPr>
            <a:r>
              <a:rPr lang="en-US" sz="1700" dirty="0"/>
              <a:t>}</a:t>
            </a:r>
          </a:p>
          <a:p>
            <a:pPr marL="0" indent="0">
              <a:buNone/>
            </a:pPr>
            <a:endParaRPr lang="en-US" dirty="0"/>
          </a:p>
        </p:txBody>
      </p:sp>
      <p:cxnSp>
        <p:nvCxnSpPr>
          <p:cNvPr id="6" name="Straight Connector 5">
            <a:extLst>
              <a:ext uri="{FF2B5EF4-FFF2-40B4-BE49-F238E27FC236}">
                <a16:creationId xmlns:a16="http://schemas.microsoft.com/office/drawing/2014/main" id="{A66A3786-8650-2535-CA4E-D109437C3741}"/>
              </a:ext>
            </a:extLst>
          </p:cNvPr>
          <p:cNvCxnSpPr>
            <a:cxnSpLocks/>
          </p:cNvCxnSpPr>
          <p:nvPr/>
        </p:nvCxnSpPr>
        <p:spPr bwMode="auto">
          <a:xfrm flipH="1" flipV="1">
            <a:off x="2248280" y="895350"/>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2" name="Rectangle 1">
            <a:extLst>
              <a:ext uri="{FF2B5EF4-FFF2-40B4-BE49-F238E27FC236}">
                <a16:creationId xmlns:a16="http://schemas.microsoft.com/office/drawing/2014/main" id="{3A4CE4FB-6B43-4779-43C7-1899DE1E4B7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also loop through an </a:t>
            </a:r>
            <a:r>
              <a:rPr kumimoji="0" lang="en-US" altLang="en-US" sz="1000" b="0" i="0" u="none" strike="noStrike" cap="none" normalizeH="0" baseline="0">
                <a:ln>
                  <a:noFill/>
                </a:ln>
                <a:solidFill>
                  <a:schemeClr val="tx1"/>
                </a:solidFill>
                <a:effectLst/>
                <a:latin typeface="Arial Unicode MS"/>
              </a:rPr>
              <a:t>ArrayList</a:t>
            </a:r>
            <a:r>
              <a:rPr kumimoji="0" lang="en-US" altLang="en-US" sz="600" b="0" i="0" u="none" strike="noStrike" cap="none" normalizeH="0" baseline="0">
                <a:ln>
                  <a:noFill/>
                </a:ln>
                <a:solidFill>
                  <a:schemeClr val="tx1"/>
                </a:solidFill>
                <a:effectLst/>
              </a:rPr>
              <a:t> with the </a:t>
            </a:r>
            <a:r>
              <a:rPr kumimoji="0" lang="en-US" altLang="en-US" sz="1800" b="1" i="0" u="none" strike="noStrike" cap="none" normalizeH="0" baseline="0">
                <a:ln>
                  <a:noFill/>
                </a:ln>
                <a:solidFill>
                  <a:schemeClr val="tx1"/>
                </a:solidFill>
                <a:effectLst/>
                <a:latin typeface="Arial" panose="020B0604020202020204" pitchFamily="34" charset="0"/>
              </a:rPr>
              <a:t>for-each</a:t>
            </a:r>
            <a:r>
              <a:rPr kumimoji="0" lang="en-US" altLang="en-US" sz="1800" b="0" i="0" u="none" strike="noStrike" cap="none" normalizeH="0" baseline="0">
                <a:ln>
                  <a:noFill/>
                </a:ln>
                <a:solidFill>
                  <a:schemeClr val="tx1"/>
                </a:solidFill>
                <a:effectLst/>
                <a:latin typeface="Arial" panose="020B0604020202020204" pitchFamily="34" charset="0"/>
              </a:rPr>
              <a:t> loop </a:t>
            </a:r>
          </a:p>
        </p:txBody>
      </p:sp>
    </p:spTree>
    <p:extLst>
      <p:ext uri="{BB962C8B-B14F-4D97-AF65-F5344CB8AC3E}">
        <p14:creationId xmlns:p14="http://schemas.microsoft.com/office/powerpoint/2010/main" val="2044783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3A891-A1D9-DBFE-75BE-A772615149C0}"/>
              </a:ext>
            </a:extLst>
          </p:cNvPr>
          <p:cNvSpPr>
            <a:spLocks noGrp="1"/>
          </p:cNvSpPr>
          <p:nvPr>
            <p:ph type="title"/>
          </p:nvPr>
        </p:nvSpPr>
        <p:spPr/>
        <p:txBody>
          <a:bodyPr/>
          <a:lstStyle/>
          <a:p>
            <a:r>
              <a:rPr lang="en-US" dirty="0"/>
              <a:t>Sort an </a:t>
            </a:r>
            <a:r>
              <a:rPr lang="en-US" dirty="0" err="1"/>
              <a:t>ArrayList</a:t>
            </a:r>
            <a:r>
              <a:rPr lang="en-US" dirty="0"/>
              <a:t> of Strings</a:t>
            </a:r>
          </a:p>
        </p:txBody>
      </p:sp>
      <p:sp>
        <p:nvSpPr>
          <p:cNvPr id="5" name="Content Placeholder 4">
            <a:extLst>
              <a:ext uri="{FF2B5EF4-FFF2-40B4-BE49-F238E27FC236}">
                <a16:creationId xmlns:a16="http://schemas.microsoft.com/office/drawing/2014/main" id="{6BE7FD37-3F68-27A6-4BBB-D6C5C933E88E}"/>
              </a:ext>
            </a:extLst>
          </p:cNvPr>
          <p:cNvSpPr>
            <a:spLocks noGrp="1"/>
          </p:cNvSpPr>
          <p:nvPr>
            <p:ph idx="1"/>
          </p:nvPr>
        </p:nvSpPr>
        <p:spPr>
          <a:xfrm>
            <a:off x="1419227" y="843557"/>
            <a:ext cx="7244975" cy="3456385"/>
          </a:xfrm>
        </p:spPr>
        <p:txBody>
          <a:bodyPr/>
          <a:lstStyle/>
          <a:p>
            <a:pPr marL="0" indent="0">
              <a:buNone/>
            </a:pPr>
            <a:r>
              <a:rPr lang="en-US" sz="1600" dirty="0"/>
              <a:t>import </a:t>
            </a:r>
            <a:r>
              <a:rPr lang="en-US" sz="1600" dirty="0" err="1"/>
              <a:t>java.util.ArrayList</a:t>
            </a:r>
            <a:r>
              <a:rPr lang="en-US" sz="1600" dirty="0"/>
              <a:t>;</a:t>
            </a:r>
          </a:p>
          <a:p>
            <a:pPr marL="0" indent="0">
              <a:buNone/>
            </a:pPr>
            <a:r>
              <a:rPr lang="en-US" sz="1600" dirty="0"/>
              <a:t>import </a:t>
            </a:r>
            <a:r>
              <a:rPr lang="en-US" sz="1600" dirty="0" err="1"/>
              <a:t>java.util.Collections</a:t>
            </a:r>
            <a:r>
              <a:rPr lang="en-US" sz="1600" dirty="0"/>
              <a:t>;  // Import the Collections class</a:t>
            </a:r>
          </a:p>
          <a:p>
            <a:pPr marL="0" indent="0">
              <a:buNone/>
            </a:pPr>
            <a:endParaRPr lang="en-US" sz="1600" dirty="0"/>
          </a:p>
          <a:p>
            <a:pPr marL="0" indent="0">
              <a:buNone/>
            </a:pPr>
            <a:r>
              <a:rPr lang="en-US" sz="1600" dirty="0"/>
              <a:t>public class Main {</a:t>
            </a:r>
          </a:p>
          <a:p>
            <a:pPr marL="0" indent="0">
              <a:buNone/>
            </a:pPr>
            <a:r>
              <a:rPr lang="en-US" sz="1600" dirty="0"/>
              <a:t>  public static void main(String[] </a:t>
            </a:r>
            <a:r>
              <a:rPr lang="en-US" sz="1600" dirty="0" err="1"/>
              <a:t>args</a:t>
            </a:r>
            <a:r>
              <a:rPr lang="en-US" sz="1600" dirty="0"/>
              <a:t>) {</a:t>
            </a:r>
          </a:p>
          <a:p>
            <a:pPr marL="0" indent="0">
              <a:buNone/>
            </a:pPr>
            <a:r>
              <a:rPr lang="en-US" sz="1600" dirty="0"/>
              <a:t>    </a:t>
            </a:r>
            <a:r>
              <a:rPr lang="en-US" sz="1600" dirty="0" err="1"/>
              <a:t>ArrayList</a:t>
            </a:r>
            <a:r>
              <a:rPr lang="en-US" sz="1600" dirty="0"/>
              <a:t>&lt;String&gt; cars = new </a:t>
            </a:r>
            <a:r>
              <a:rPr lang="en-US" sz="1600" dirty="0" err="1"/>
              <a:t>ArrayList</a:t>
            </a:r>
            <a:r>
              <a:rPr lang="en-US" sz="1600" dirty="0"/>
              <a:t>&lt;String&gt;();</a:t>
            </a:r>
          </a:p>
          <a:p>
            <a:pPr marL="0" indent="0">
              <a:buNone/>
            </a:pPr>
            <a:r>
              <a:rPr lang="en-US" sz="1600" dirty="0"/>
              <a:t>    </a:t>
            </a:r>
            <a:r>
              <a:rPr lang="en-US" sz="1600" dirty="0" err="1"/>
              <a:t>cars.add</a:t>
            </a:r>
            <a:r>
              <a:rPr lang="en-US" sz="1600" dirty="0"/>
              <a:t>("Volvo");</a:t>
            </a:r>
          </a:p>
          <a:p>
            <a:pPr marL="0" indent="0">
              <a:buNone/>
            </a:pPr>
            <a:r>
              <a:rPr lang="en-US" sz="1600" dirty="0"/>
              <a:t>    </a:t>
            </a:r>
            <a:r>
              <a:rPr lang="en-US" sz="1600" dirty="0" err="1"/>
              <a:t>cars.add</a:t>
            </a:r>
            <a:r>
              <a:rPr lang="en-US" sz="1600" dirty="0"/>
              <a:t>("BMW");</a:t>
            </a:r>
          </a:p>
          <a:p>
            <a:pPr marL="0" indent="0">
              <a:buNone/>
            </a:pPr>
            <a:r>
              <a:rPr lang="en-US" sz="1600" dirty="0"/>
              <a:t>    </a:t>
            </a:r>
            <a:r>
              <a:rPr lang="en-US" sz="1600" dirty="0" err="1"/>
              <a:t>cars.add</a:t>
            </a:r>
            <a:r>
              <a:rPr lang="en-US" sz="1600" dirty="0"/>
              <a:t>("Ford");</a:t>
            </a:r>
          </a:p>
          <a:p>
            <a:pPr marL="0" indent="0">
              <a:buNone/>
            </a:pPr>
            <a:r>
              <a:rPr lang="en-US" sz="1600" dirty="0"/>
              <a:t>    </a:t>
            </a:r>
            <a:r>
              <a:rPr lang="en-US" sz="1600" dirty="0" err="1"/>
              <a:t>cars.add</a:t>
            </a:r>
            <a:r>
              <a:rPr lang="en-US" sz="1600" dirty="0"/>
              <a:t>("Mazda");</a:t>
            </a:r>
          </a:p>
          <a:p>
            <a:pPr marL="0" indent="0">
              <a:buNone/>
            </a:pPr>
            <a:r>
              <a:rPr lang="en-US" sz="1600" dirty="0"/>
              <a:t>    </a:t>
            </a:r>
            <a:r>
              <a:rPr lang="en-US" sz="1600" dirty="0" err="1"/>
              <a:t>Collections.sort</a:t>
            </a:r>
            <a:r>
              <a:rPr lang="en-US" sz="1600" dirty="0"/>
              <a:t>(cars);  // Sort cars</a:t>
            </a:r>
          </a:p>
          <a:p>
            <a:pPr marL="0" indent="0">
              <a:buNone/>
            </a:pPr>
            <a:r>
              <a:rPr lang="en-US" sz="1600" dirty="0"/>
              <a:t>    for (String </a:t>
            </a:r>
            <a:r>
              <a:rPr lang="en-US" sz="1600" dirty="0" err="1"/>
              <a:t>i</a:t>
            </a:r>
            <a:r>
              <a:rPr lang="en-US" sz="1600" dirty="0"/>
              <a:t> : cars) {</a:t>
            </a:r>
          </a:p>
          <a:p>
            <a:pPr marL="0" indent="0">
              <a:buNone/>
            </a:pPr>
            <a:r>
              <a:rPr lang="en-US" sz="1600" dirty="0"/>
              <a:t>      </a:t>
            </a:r>
            <a:r>
              <a:rPr lang="en-US" sz="1600" dirty="0" err="1"/>
              <a:t>System.out.println</a:t>
            </a:r>
            <a:r>
              <a:rPr lang="en-US" sz="1600" dirty="0"/>
              <a:t>(</a:t>
            </a:r>
            <a:r>
              <a:rPr lang="en-US" sz="1600" dirty="0" err="1"/>
              <a:t>i</a:t>
            </a:r>
            <a:r>
              <a:rPr lang="en-US" sz="1600" dirty="0"/>
              <a:t>);</a:t>
            </a:r>
          </a:p>
          <a:p>
            <a:pPr marL="0" indent="0">
              <a:buNone/>
            </a:pPr>
            <a:r>
              <a:rPr lang="en-US" sz="1600" dirty="0"/>
              <a:t>    }</a:t>
            </a:r>
          </a:p>
          <a:p>
            <a:pPr marL="0" indent="0">
              <a:buNone/>
            </a:pPr>
            <a:r>
              <a:rPr lang="en-US" sz="1600" dirty="0"/>
              <a:t>  }</a:t>
            </a:r>
          </a:p>
          <a:p>
            <a:pPr marL="0" indent="0">
              <a:buNone/>
            </a:pPr>
            <a:r>
              <a:rPr lang="en-US" sz="1600" dirty="0"/>
              <a:t>}</a:t>
            </a:r>
          </a:p>
          <a:p>
            <a:pPr marL="0" indent="0">
              <a:buNone/>
            </a:pPr>
            <a:endParaRPr lang="en-US" dirty="0"/>
          </a:p>
        </p:txBody>
      </p:sp>
      <p:cxnSp>
        <p:nvCxnSpPr>
          <p:cNvPr id="6" name="Straight Connector 5">
            <a:extLst>
              <a:ext uri="{FF2B5EF4-FFF2-40B4-BE49-F238E27FC236}">
                <a16:creationId xmlns:a16="http://schemas.microsoft.com/office/drawing/2014/main" id="{A66A3786-8650-2535-CA4E-D109437C3741}"/>
              </a:ext>
            </a:extLst>
          </p:cNvPr>
          <p:cNvCxnSpPr>
            <a:cxnSpLocks/>
          </p:cNvCxnSpPr>
          <p:nvPr/>
        </p:nvCxnSpPr>
        <p:spPr bwMode="auto">
          <a:xfrm flipH="1" flipV="1">
            <a:off x="1066800" y="895350"/>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251317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3A891-A1D9-DBFE-75BE-A772615149C0}"/>
              </a:ext>
            </a:extLst>
          </p:cNvPr>
          <p:cNvSpPr>
            <a:spLocks noGrp="1"/>
          </p:cNvSpPr>
          <p:nvPr>
            <p:ph type="title"/>
          </p:nvPr>
        </p:nvSpPr>
        <p:spPr>
          <a:xfrm>
            <a:off x="1524000" y="-37635"/>
            <a:ext cx="6807658" cy="490538"/>
          </a:xfrm>
        </p:spPr>
        <p:txBody>
          <a:bodyPr/>
          <a:lstStyle/>
          <a:p>
            <a:r>
              <a:rPr lang="en-US" dirty="0"/>
              <a:t>Sort an </a:t>
            </a:r>
            <a:r>
              <a:rPr lang="en-US" dirty="0" err="1"/>
              <a:t>ArrayList</a:t>
            </a:r>
            <a:r>
              <a:rPr lang="en-US" dirty="0"/>
              <a:t> of Numbers</a:t>
            </a:r>
          </a:p>
        </p:txBody>
      </p:sp>
      <p:sp>
        <p:nvSpPr>
          <p:cNvPr id="3" name="Content Placeholder 2">
            <a:extLst>
              <a:ext uri="{FF2B5EF4-FFF2-40B4-BE49-F238E27FC236}">
                <a16:creationId xmlns:a16="http://schemas.microsoft.com/office/drawing/2014/main" id="{8C406DA9-DF57-C576-99B6-CDA18B74B955}"/>
              </a:ext>
            </a:extLst>
          </p:cNvPr>
          <p:cNvSpPr>
            <a:spLocks noGrp="1"/>
          </p:cNvSpPr>
          <p:nvPr>
            <p:ph sz="half" idx="1"/>
          </p:nvPr>
        </p:nvSpPr>
        <p:spPr>
          <a:xfrm>
            <a:off x="685800" y="501151"/>
            <a:ext cx="1576697" cy="415806"/>
          </a:xfrm>
          <a:solidFill>
            <a:schemeClr val="bg1"/>
          </a:solidFill>
        </p:spPr>
        <p:txBody>
          <a:bodyPr/>
          <a:lstStyle/>
          <a:p>
            <a:pPr marL="0" indent="0">
              <a:buNone/>
            </a:pPr>
            <a:endParaRPr lang="en-US" dirty="0"/>
          </a:p>
        </p:txBody>
      </p:sp>
      <p:sp>
        <p:nvSpPr>
          <p:cNvPr id="5" name="Content Placeholder 4">
            <a:extLst>
              <a:ext uri="{FF2B5EF4-FFF2-40B4-BE49-F238E27FC236}">
                <a16:creationId xmlns:a16="http://schemas.microsoft.com/office/drawing/2014/main" id="{6BE7FD37-3F68-27A6-4BBB-D6C5C933E88E}"/>
              </a:ext>
            </a:extLst>
          </p:cNvPr>
          <p:cNvSpPr>
            <a:spLocks noGrp="1"/>
          </p:cNvSpPr>
          <p:nvPr>
            <p:ph sz="half" idx="2"/>
          </p:nvPr>
        </p:nvSpPr>
        <p:spPr>
          <a:xfrm>
            <a:off x="2209800" y="426419"/>
            <a:ext cx="6653893" cy="3065623"/>
          </a:xfrm>
          <a:solidFill>
            <a:schemeClr val="bg1"/>
          </a:solidFill>
        </p:spPr>
        <p:txBody>
          <a:bodyPr/>
          <a:lstStyle/>
          <a:p>
            <a:pPr marL="0" indent="0">
              <a:buNone/>
            </a:pPr>
            <a:r>
              <a:rPr lang="en-US" sz="1200" dirty="0"/>
              <a:t>import </a:t>
            </a:r>
            <a:r>
              <a:rPr lang="en-US" sz="1200" dirty="0" err="1"/>
              <a:t>java.util.ArrayList</a:t>
            </a:r>
            <a:r>
              <a:rPr lang="en-US" sz="1200" dirty="0"/>
              <a:t>;</a:t>
            </a:r>
          </a:p>
          <a:p>
            <a:pPr marL="0" indent="0">
              <a:buNone/>
            </a:pPr>
            <a:r>
              <a:rPr lang="en-US" sz="1200" dirty="0"/>
              <a:t>import </a:t>
            </a:r>
            <a:r>
              <a:rPr lang="en-US" sz="1200" dirty="0" err="1"/>
              <a:t>java.util.Collections</a:t>
            </a:r>
            <a:r>
              <a:rPr lang="en-US" sz="1200" dirty="0"/>
              <a:t>;  // Import the Collections class</a:t>
            </a:r>
          </a:p>
          <a:p>
            <a:pPr marL="0" indent="0">
              <a:buNone/>
            </a:pPr>
            <a:endParaRPr lang="en-US" sz="1200" dirty="0"/>
          </a:p>
          <a:p>
            <a:pPr marL="0" indent="0">
              <a:buNone/>
            </a:pPr>
            <a:r>
              <a:rPr lang="en-US" sz="1200" dirty="0"/>
              <a:t>public class Main {</a:t>
            </a:r>
          </a:p>
          <a:p>
            <a:pPr marL="0" indent="0">
              <a:buNone/>
            </a:pPr>
            <a:r>
              <a:rPr lang="en-US" sz="1200" dirty="0"/>
              <a:t>  public static void main(String[] </a:t>
            </a:r>
            <a:r>
              <a:rPr lang="en-US" sz="1200" dirty="0" err="1"/>
              <a:t>args</a:t>
            </a:r>
            <a:r>
              <a:rPr lang="en-US" sz="1200" dirty="0"/>
              <a:t>) {</a:t>
            </a:r>
          </a:p>
          <a:p>
            <a:pPr marL="0" indent="0">
              <a:buNone/>
            </a:pPr>
            <a:r>
              <a:rPr lang="en-US" sz="1200" dirty="0"/>
              <a:t>    </a:t>
            </a:r>
            <a:r>
              <a:rPr lang="en-US" sz="1200" dirty="0" err="1"/>
              <a:t>ArrayList</a:t>
            </a:r>
            <a:r>
              <a:rPr lang="en-US" sz="1200" dirty="0"/>
              <a:t>&lt;Integer&gt; </a:t>
            </a:r>
            <a:r>
              <a:rPr lang="en-US" sz="1200" dirty="0" err="1"/>
              <a:t>myNumbers</a:t>
            </a:r>
            <a:r>
              <a:rPr lang="en-US" sz="1200" dirty="0"/>
              <a:t> = new </a:t>
            </a:r>
            <a:r>
              <a:rPr lang="en-US" sz="1200" dirty="0" err="1"/>
              <a:t>ArrayList</a:t>
            </a:r>
            <a:r>
              <a:rPr lang="en-US" sz="1200" dirty="0"/>
              <a:t>&lt;Integer&gt;();</a:t>
            </a:r>
          </a:p>
          <a:p>
            <a:pPr marL="0" indent="0">
              <a:buNone/>
            </a:pPr>
            <a:r>
              <a:rPr lang="en-US" sz="1200" dirty="0"/>
              <a:t>    </a:t>
            </a:r>
            <a:r>
              <a:rPr lang="en-US" sz="1200" dirty="0" err="1"/>
              <a:t>myNumbers.add</a:t>
            </a:r>
            <a:r>
              <a:rPr lang="en-US" sz="1200" dirty="0"/>
              <a:t>(33);</a:t>
            </a:r>
          </a:p>
          <a:p>
            <a:pPr marL="0" indent="0">
              <a:buNone/>
            </a:pPr>
            <a:r>
              <a:rPr lang="en-US" sz="1200" dirty="0"/>
              <a:t>    </a:t>
            </a:r>
            <a:r>
              <a:rPr lang="en-US" sz="1200" dirty="0" err="1"/>
              <a:t>myNumbers.add</a:t>
            </a:r>
            <a:r>
              <a:rPr lang="en-US" sz="1200" dirty="0"/>
              <a:t>(15);</a:t>
            </a:r>
          </a:p>
          <a:p>
            <a:pPr marL="0" indent="0">
              <a:buNone/>
            </a:pPr>
            <a:r>
              <a:rPr lang="en-US" sz="1200" dirty="0"/>
              <a:t>    </a:t>
            </a:r>
            <a:r>
              <a:rPr lang="en-US" sz="1200" dirty="0" err="1"/>
              <a:t>myNumbers.add</a:t>
            </a:r>
            <a:r>
              <a:rPr lang="en-US" sz="1200" dirty="0"/>
              <a:t>(20);</a:t>
            </a:r>
          </a:p>
          <a:p>
            <a:pPr marL="0" indent="0">
              <a:buNone/>
            </a:pPr>
            <a:r>
              <a:rPr lang="en-US" sz="1200" dirty="0"/>
              <a:t>    </a:t>
            </a:r>
            <a:r>
              <a:rPr lang="en-US" sz="1200" dirty="0" err="1"/>
              <a:t>myNumbers.add</a:t>
            </a:r>
            <a:r>
              <a:rPr lang="en-US" sz="1200" dirty="0"/>
              <a:t>(34);</a:t>
            </a:r>
          </a:p>
          <a:p>
            <a:pPr marL="0" indent="0">
              <a:buNone/>
            </a:pPr>
            <a:r>
              <a:rPr lang="en-US" sz="1200" dirty="0"/>
              <a:t>    </a:t>
            </a:r>
            <a:r>
              <a:rPr lang="en-US" sz="1200" dirty="0" err="1"/>
              <a:t>myNumbers.add</a:t>
            </a:r>
            <a:r>
              <a:rPr lang="en-US" sz="1200" dirty="0"/>
              <a:t>(8);</a:t>
            </a:r>
          </a:p>
          <a:p>
            <a:pPr marL="0" indent="0">
              <a:buNone/>
            </a:pPr>
            <a:r>
              <a:rPr lang="en-US" sz="1200" dirty="0"/>
              <a:t>    </a:t>
            </a:r>
            <a:r>
              <a:rPr lang="en-US" sz="1200" dirty="0" err="1"/>
              <a:t>myNumbers.add</a:t>
            </a:r>
            <a:r>
              <a:rPr lang="en-US" sz="1200" dirty="0"/>
              <a:t>(12);</a:t>
            </a:r>
          </a:p>
          <a:p>
            <a:pPr marL="0" indent="0">
              <a:buNone/>
            </a:pPr>
            <a:endParaRPr lang="en-US" sz="1200" dirty="0"/>
          </a:p>
          <a:p>
            <a:pPr marL="0" indent="0">
              <a:buNone/>
            </a:pPr>
            <a:r>
              <a:rPr lang="en-US" sz="1200" dirty="0"/>
              <a:t>    </a:t>
            </a:r>
            <a:r>
              <a:rPr lang="en-US" sz="1200" dirty="0" err="1"/>
              <a:t>Collections.sort</a:t>
            </a:r>
            <a:r>
              <a:rPr lang="en-US" sz="1200" dirty="0"/>
              <a:t>(</a:t>
            </a:r>
            <a:r>
              <a:rPr lang="en-US" sz="1200" dirty="0" err="1"/>
              <a:t>myNumbers</a:t>
            </a:r>
            <a:r>
              <a:rPr lang="en-US" sz="1200" dirty="0"/>
              <a:t>);  // Sort </a:t>
            </a:r>
            <a:r>
              <a:rPr lang="en-US" sz="1200" dirty="0" err="1"/>
              <a:t>myNumbers</a:t>
            </a:r>
            <a:endParaRPr lang="en-US" sz="1200" dirty="0"/>
          </a:p>
          <a:p>
            <a:pPr marL="0" indent="0">
              <a:buNone/>
            </a:pPr>
            <a:endParaRPr lang="en-US" sz="1200" dirty="0"/>
          </a:p>
          <a:p>
            <a:pPr marL="0" indent="0">
              <a:buNone/>
            </a:pPr>
            <a:r>
              <a:rPr lang="en-US" sz="1200" dirty="0"/>
              <a:t>    for (int </a:t>
            </a:r>
            <a:r>
              <a:rPr lang="en-US" sz="1200" dirty="0" err="1"/>
              <a:t>i</a:t>
            </a:r>
            <a:r>
              <a:rPr lang="en-US" sz="1200" dirty="0"/>
              <a:t> : </a:t>
            </a:r>
            <a:r>
              <a:rPr lang="en-US" sz="1200" dirty="0" err="1"/>
              <a:t>myNumbers</a:t>
            </a:r>
            <a:r>
              <a:rPr lang="en-US" sz="1200" dirty="0"/>
              <a:t>) {</a:t>
            </a:r>
          </a:p>
          <a:p>
            <a:pPr marL="0" indent="0">
              <a:buNone/>
            </a:pPr>
            <a:r>
              <a:rPr lang="en-US" sz="1200" dirty="0"/>
              <a:t>      </a:t>
            </a:r>
            <a:r>
              <a:rPr lang="en-US" sz="1200" dirty="0" err="1"/>
              <a:t>System.out.println</a:t>
            </a:r>
            <a:r>
              <a:rPr lang="en-US" sz="1200" dirty="0"/>
              <a:t>(</a:t>
            </a:r>
            <a:r>
              <a:rPr lang="en-US" sz="1200" dirty="0" err="1"/>
              <a:t>i</a:t>
            </a:r>
            <a:r>
              <a:rPr lang="en-US" sz="1200" dirty="0"/>
              <a:t>);</a:t>
            </a:r>
          </a:p>
          <a:p>
            <a:pPr marL="0" indent="0">
              <a:buNone/>
            </a:pPr>
            <a:r>
              <a:rPr lang="en-US" sz="1200" dirty="0"/>
              <a:t>    }</a:t>
            </a:r>
          </a:p>
          <a:p>
            <a:pPr marL="0" indent="0">
              <a:buNone/>
            </a:pPr>
            <a:r>
              <a:rPr lang="en-US" sz="1200" dirty="0"/>
              <a:t>  }</a:t>
            </a:r>
          </a:p>
          <a:p>
            <a:pPr marL="0" indent="0">
              <a:buNone/>
            </a:pPr>
            <a:r>
              <a:rPr lang="en-US" sz="1200" dirty="0"/>
              <a:t>}</a:t>
            </a:r>
          </a:p>
          <a:p>
            <a:pPr marL="0" indent="0">
              <a:buNone/>
            </a:pPr>
            <a:endParaRPr lang="en-US" dirty="0"/>
          </a:p>
        </p:txBody>
      </p:sp>
      <p:cxnSp>
        <p:nvCxnSpPr>
          <p:cNvPr id="6" name="Straight Connector 5">
            <a:extLst>
              <a:ext uri="{FF2B5EF4-FFF2-40B4-BE49-F238E27FC236}">
                <a16:creationId xmlns:a16="http://schemas.microsoft.com/office/drawing/2014/main" id="{A66A3786-8650-2535-CA4E-D109437C3741}"/>
              </a:ext>
            </a:extLst>
          </p:cNvPr>
          <p:cNvCxnSpPr>
            <a:cxnSpLocks/>
          </p:cNvCxnSpPr>
          <p:nvPr/>
        </p:nvCxnSpPr>
        <p:spPr bwMode="auto">
          <a:xfrm flipH="1" flipV="1">
            <a:off x="1066800" y="895350"/>
            <a:ext cx="23998" cy="378508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4079785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430071" y="1694587"/>
            <a:ext cx="3354199" cy="1754326"/>
          </a:xfrm>
          <a:prstGeom prst="rect">
            <a:avLst/>
          </a:prstGeom>
          <a:noFill/>
        </p:spPr>
        <p:txBody>
          <a:bodyPr wrap="square" rtlCol="0">
            <a:spAutoFit/>
          </a:bodyPr>
          <a:lstStyle/>
          <a:p>
            <a:r>
              <a:rPr lang="en-US" sz="3600" dirty="0">
                <a:solidFill>
                  <a:srgbClr val="333399"/>
                </a:solidFill>
              </a:rPr>
              <a:t>Loop Through a HashMap and a HashSet</a:t>
            </a:r>
          </a:p>
        </p:txBody>
      </p:sp>
    </p:spTree>
    <p:extLst>
      <p:ext uri="{BB962C8B-B14F-4D97-AF65-F5344CB8AC3E}">
        <p14:creationId xmlns:p14="http://schemas.microsoft.com/office/powerpoint/2010/main" val="1460751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3A891-A1D9-DBFE-75BE-A772615149C0}"/>
              </a:ext>
            </a:extLst>
          </p:cNvPr>
          <p:cNvSpPr>
            <a:spLocks noGrp="1"/>
          </p:cNvSpPr>
          <p:nvPr>
            <p:ph type="title"/>
          </p:nvPr>
        </p:nvSpPr>
        <p:spPr/>
        <p:txBody>
          <a:bodyPr/>
          <a:lstStyle/>
          <a:p>
            <a:r>
              <a:rPr lang="en-US" dirty="0"/>
              <a:t>Loop Through HashMap: for-each loop</a:t>
            </a:r>
          </a:p>
        </p:txBody>
      </p:sp>
      <p:sp>
        <p:nvSpPr>
          <p:cNvPr id="2" name="Content Placeholder 1">
            <a:extLst>
              <a:ext uri="{FF2B5EF4-FFF2-40B4-BE49-F238E27FC236}">
                <a16:creationId xmlns:a16="http://schemas.microsoft.com/office/drawing/2014/main" id="{613AC3B0-B64A-E776-EC27-EAAF5433ABA8}"/>
              </a:ext>
            </a:extLst>
          </p:cNvPr>
          <p:cNvSpPr>
            <a:spLocks noGrp="1"/>
          </p:cNvSpPr>
          <p:nvPr>
            <p:ph sz="half" idx="1"/>
          </p:nvPr>
        </p:nvSpPr>
        <p:spPr>
          <a:xfrm>
            <a:off x="6391597" y="1067987"/>
            <a:ext cx="2876842" cy="1455151"/>
          </a:xfrm>
        </p:spPr>
        <p:txBody>
          <a:bodyPr/>
          <a:lstStyle/>
          <a:p>
            <a:r>
              <a:rPr lang="en-US" dirty="0"/>
              <a:t>Use the </a:t>
            </a:r>
            <a:r>
              <a:rPr lang="en-US" dirty="0" err="1"/>
              <a:t>keySet</a:t>
            </a:r>
            <a:r>
              <a:rPr lang="en-US" dirty="0"/>
              <a:t>() method if you only want the keys</a:t>
            </a:r>
          </a:p>
          <a:p>
            <a:r>
              <a:rPr lang="en-US" dirty="0"/>
              <a:t>Use the values() method if you only want the values:</a:t>
            </a:r>
          </a:p>
        </p:txBody>
      </p:sp>
      <p:sp>
        <p:nvSpPr>
          <p:cNvPr id="5" name="Content Placeholder 4">
            <a:extLst>
              <a:ext uri="{FF2B5EF4-FFF2-40B4-BE49-F238E27FC236}">
                <a16:creationId xmlns:a16="http://schemas.microsoft.com/office/drawing/2014/main" id="{6BE7FD37-3F68-27A6-4BBB-D6C5C933E88E}"/>
              </a:ext>
            </a:extLst>
          </p:cNvPr>
          <p:cNvSpPr>
            <a:spLocks noGrp="1"/>
          </p:cNvSpPr>
          <p:nvPr>
            <p:ph sz="half" idx="2"/>
          </p:nvPr>
        </p:nvSpPr>
        <p:spPr>
          <a:xfrm>
            <a:off x="76200" y="989987"/>
            <a:ext cx="4409868" cy="2143362"/>
          </a:xfrm>
          <a:solidFill>
            <a:schemeClr val="bg1"/>
          </a:solidFill>
        </p:spPr>
        <p:txBody>
          <a:bodyPr/>
          <a:lstStyle/>
          <a:p>
            <a:pPr marL="0" indent="0">
              <a:buNone/>
            </a:pPr>
            <a:r>
              <a:rPr lang="en-US" sz="1800" dirty="0"/>
              <a:t>// Print keys</a:t>
            </a:r>
          </a:p>
          <a:p>
            <a:pPr marL="0" indent="0">
              <a:buNone/>
            </a:pPr>
            <a:r>
              <a:rPr lang="en-US" sz="1800" dirty="0"/>
              <a:t>for (String </a:t>
            </a:r>
            <a:r>
              <a:rPr lang="en-US" sz="1800" dirty="0" err="1"/>
              <a:t>i</a:t>
            </a:r>
            <a:r>
              <a:rPr lang="en-US" sz="1800" dirty="0"/>
              <a:t> : </a:t>
            </a:r>
            <a:r>
              <a:rPr lang="en-US" sz="1800" dirty="0" err="1"/>
              <a:t>capitalCities.keySet</a:t>
            </a:r>
            <a:r>
              <a:rPr lang="en-US" sz="1800" dirty="0"/>
              <a:t>()) {</a:t>
            </a:r>
          </a:p>
          <a:p>
            <a:pPr marL="0" indent="0">
              <a:buNone/>
            </a:pPr>
            <a:r>
              <a:rPr lang="en-US" sz="1800" dirty="0"/>
              <a:t>   </a:t>
            </a:r>
            <a:r>
              <a:rPr lang="en-US" sz="1800" dirty="0" err="1"/>
              <a:t>System.out.println</a:t>
            </a:r>
            <a:r>
              <a:rPr lang="en-US" sz="1800" dirty="0"/>
              <a:t>(</a:t>
            </a:r>
            <a:r>
              <a:rPr lang="en-US" sz="1800" dirty="0" err="1"/>
              <a:t>i</a:t>
            </a:r>
            <a:r>
              <a:rPr lang="en-US" sz="1800" dirty="0"/>
              <a:t>);</a:t>
            </a:r>
          </a:p>
          <a:p>
            <a:pPr marL="0" indent="0">
              <a:buNone/>
            </a:pPr>
            <a:r>
              <a:rPr lang="en-US" sz="1800" dirty="0"/>
              <a:t>}</a:t>
            </a:r>
          </a:p>
          <a:p>
            <a:pPr marL="0" indent="0">
              <a:buNone/>
            </a:pPr>
            <a:r>
              <a:rPr lang="en-US" sz="1800" dirty="0"/>
              <a:t>// Print values</a:t>
            </a:r>
          </a:p>
          <a:p>
            <a:pPr marL="0" indent="0">
              <a:buNone/>
            </a:pPr>
            <a:r>
              <a:rPr lang="en-US" sz="1800" dirty="0"/>
              <a:t>for (String </a:t>
            </a:r>
            <a:r>
              <a:rPr lang="en-US" sz="1800" dirty="0" err="1"/>
              <a:t>i</a:t>
            </a:r>
            <a:r>
              <a:rPr lang="en-US" sz="1800" dirty="0"/>
              <a:t> : </a:t>
            </a:r>
            <a:r>
              <a:rPr lang="en-US" sz="1800" dirty="0" err="1"/>
              <a:t>capitalCities.values</a:t>
            </a:r>
            <a:r>
              <a:rPr lang="en-US" sz="1800" dirty="0"/>
              <a:t>()) {</a:t>
            </a:r>
          </a:p>
          <a:p>
            <a:pPr marL="0" indent="0">
              <a:buNone/>
            </a:pPr>
            <a:r>
              <a:rPr lang="en-US" sz="1800" dirty="0"/>
              <a:t>    </a:t>
            </a:r>
            <a:r>
              <a:rPr lang="en-US" sz="1800" dirty="0" err="1"/>
              <a:t>System.out.println</a:t>
            </a:r>
            <a:r>
              <a:rPr lang="en-US" sz="1800" dirty="0"/>
              <a:t>(</a:t>
            </a:r>
            <a:r>
              <a:rPr lang="en-US" sz="1800" dirty="0" err="1"/>
              <a:t>i</a:t>
            </a:r>
            <a:r>
              <a:rPr lang="en-US" sz="1800" dirty="0"/>
              <a:t>);</a:t>
            </a:r>
          </a:p>
          <a:p>
            <a:pPr marL="0" indent="0">
              <a:buNone/>
            </a:pPr>
            <a:r>
              <a:rPr lang="en-US" sz="1800" dirty="0"/>
              <a:t>}</a:t>
            </a:r>
          </a:p>
        </p:txBody>
      </p:sp>
      <p:cxnSp>
        <p:nvCxnSpPr>
          <p:cNvPr id="6" name="Straight Connector 5">
            <a:extLst>
              <a:ext uri="{FF2B5EF4-FFF2-40B4-BE49-F238E27FC236}">
                <a16:creationId xmlns:a16="http://schemas.microsoft.com/office/drawing/2014/main" id="{A66A3786-8650-2535-CA4E-D109437C3741}"/>
              </a:ext>
            </a:extLst>
          </p:cNvPr>
          <p:cNvCxnSpPr>
            <a:cxnSpLocks/>
          </p:cNvCxnSpPr>
          <p:nvPr/>
        </p:nvCxnSpPr>
        <p:spPr bwMode="auto">
          <a:xfrm flipH="1" flipV="1">
            <a:off x="6131977" y="942326"/>
            <a:ext cx="52132" cy="2772949"/>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7" name="Straight Connector 6">
            <a:extLst>
              <a:ext uri="{FF2B5EF4-FFF2-40B4-BE49-F238E27FC236}">
                <a16:creationId xmlns:a16="http://schemas.microsoft.com/office/drawing/2014/main" id="{94DB27F0-2A70-577E-72F1-42F62868471F}"/>
              </a:ext>
            </a:extLst>
          </p:cNvPr>
          <p:cNvCxnSpPr>
            <a:cxnSpLocks/>
          </p:cNvCxnSpPr>
          <p:nvPr/>
        </p:nvCxnSpPr>
        <p:spPr bwMode="auto">
          <a:xfrm>
            <a:off x="164399" y="2338307"/>
            <a:ext cx="5967578"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12" name="TextBox 11">
            <a:extLst>
              <a:ext uri="{FF2B5EF4-FFF2-40B4-BE49-F238E27FC236}">
                <a16:creationId xmlns:a16="http://schemas.microsoft.com/office/drawing/2014/main" id="{B0DBDAB8-06C4-5A4D-83F6-50BD69EC927C}"/>
              </a:ext>
            </a:extLst>
          </p:cNvPr>
          <p:cNvSpPr txBox="1"/>
          <p:nvPr/>
        </p:nvSpPr>
        <p:spPr>
          <a:xfrm>
            <a:off x="4503853" y="808423"/>
            <a:ext cx="1145437" cy="1477328"/>
          </a:xfrm>
          <a:prstGeom prst="rect">
            <a:avLst/>
          </a:prstGeom>
          <a:noFill/>
        </p:spPr>
        <p:txBody>
          <a:bodyPr wrap="square">
            <a:spAutoFit/>
          </a:bodyPr>
          <a:lstStyle/>
          <a:p>
            <a:r>
              <a:rPr lang="en-US" u="sng" dirty="0"/>
              <a:t>Output:</a:t>
            </a:r>
          </a:p>
          <a:p>
            <a:r>
              <a:rPr lang="en-US" dirty="0"/>
              <a:t>USA</a:t>
            </a:r>
            <a:br>
              <a:rPr lang="en-US" dirty="0"/>
            </a:br>
            <a:r>
              <a:rPr lang="en-US" dirty="0"/>
              <a:t>Norway</a:t>
            </a:r>
            <a:br>
              <a:rPr lang="en-US" dirty="0"/>
            </a:br>
            <a:r>
              <a:rPr lang="en-US" dirty="0"/>
              <a:t>England</a:t>
            </a:r>
            <a:br>
              <a:rPr lang="en-US" dirty="0"/>
            </a:br>
            <a:r>
              <a:rPr lang="en-US" dirty="0"/>
              <a:t>Germany </a:t>
            </a:r>
          </a:p>
        </p:txBody>
      </p:sp>
      <p:cxnSp>
        <p:nvCxnSpPr>
          <p:cNvPr id="13" name="Straight Connector 12">
            <a:extLst>
              <a:ext uri="{FF2B5EF4-FFF2-40B4-BE49-F238E27FC236}">
                <a16:creationId xmlns:a16="http://schemas.microsoft.com/office/drawing/2014/main" id="{409DE144-13DD-9E3B-89A5-916243507A16}"/>
              </a:ext>
            </a:extLst>
          </p:cNvPr>
          <p:cNvCxnSpPr>
            <a:cxnSpLocks/>
          </p:cNvCxnSpPr>
          <p:nvPr/>
        </p:nvCxnSpPr>
        <p:spPr bwMode="auto">
          <a:xfrm flipH="1" flipV="1">
            <a:off x="4343400" y="961186"/>
            <a:ext cx="29428" cy="2754089"/>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15" name="TextBox 14">
            <a:extLst>
              <a:ext uri="{FF2B5EF4-FFF2-40B4-BE49-F238E27FC236}">
                <a16:creationId xmlns:a16="http://schemas.microsoft.com/office/drawing/2014/main" id="{50EC1223-6CA7-A1FC-4F7A-0999B2C321B9}"/>
              </a:ext>
            </a:extLst>
          </p:cNvPr>
          <p:cNvSpPr txBox="1"/>
          <p:nvPr/>
        </p:nvSpPr>
        <p:spPr>
          <a:xfrm>
            <a:off x="4427653" y="2283117"/>
            <a:ext cx="1756456" cy="1477328"/>
          </a:xfrm>
          <a:prstGeom prst="rect">
            <a:avLst/>
          </a:prstGeom>
          <a:noFill/>
        </p:spPr>
        <p:txBody>
          <a:bodyPr wrap="square">
            <a:spAutoFit/>
          </a:bodyPr>
          <a:lstStyle/>
          <a:p>
            <a:r>
              <a:rPr lang="en-US" u="sng" dirty="0"/>
              <a:t>Output:</a:t>
            </a:r>
          </a:p>
          <a:p>
            <a:r>
              <a:rPr lang="en-US" dirty="0"/>
              <a:t>Washington DC</a:t>
            </a:r>
          </a:p>
          <a:p>
            <a:r>
              <a:rPr lang="en-US" dirty="0"/>
              <a:t>Oslo</a:t>
            </a:r>
          </a:p>
          <a:p>
            <a:r>
              <a:rPr lang="en-US" dirty="0"/>
              <a:t>London</a:t>
            </a:r>
          </a:p>
          <a:p>
            <a:r>
              <a:rPr lang="en-US" dirty="0"/>
              <a:t>Berlin </a:t>
            </a:r>
          </a:p>
        </p:txBody>
      </p:sp>
      <p:cxnSp>
        <p:nvCxnSpPr>
          <p:cNvPr id="17" name="Straight Connector 16">
            <a:extLst>
              <a:ext uri="{FF2B5EF4-FFF2-40B4-BE49-F238E27FC236}">
                <a16:creationId xmlns:a16="http://schemas.microsoft.com/office/drawing/2014/main" id="{8C868C16-76BC-1924-EC9C-A60B433B062A}"/>
              </a:ext>
            </a:extLst>
          </p:cNvPr>
          <p:cNvCxnSpPr>
            <a:cxnSpLocks/>
          </p:cNvCxnSpPr>
          <p:nvPr/>
        </p:nvCxnSpPr>
        <p:spPr bwMode="auto">
          <a:xfrm>
            <a:off x="109609" y="3715275"/>
            <a:ext cx="8881991" cy="566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21" name="TextBox 20">
            <a:extLst>
              <a:ext uri="{FF2B5EF4-FFF2-40B4-BE49-F238E27FC236}">
                <a16:creationId xmlns:a16="http://schemas.microsoft.com/office/drawing/2014/main" id="{25ED19F2-99BC-876E-5D17-5F1EEC510C80}"/>
              </a:ext>
            </a:extLst>
          </p:cNvPr>
          <p:cNvSpPr txBox="1"/>
          <p:nvPr/>
        </p:nvSpPr>
        <p:spPr>
          <a:xfrm>
            <a:off x="0" y="3720935"/>
            <a:ext cx="7044121" cy="1200329"/>
          </a:xfrm>
          <a:prstGeom prst="rect">
            <a:avLst/>
          </a:prstGeom>
          <a:noFill/>
        </p:spPr>
        <p:txBody>
          <a:bodyPr wrap="square">
            <a:spAutoFit/>
          </a:bodyPr>
          <a:lstStyle/>
          <a:p>
            <a:pPr marL="0" indent="0">
              <a:buNone/>
            </a:pPr>
            <a:r>
              <a:rPr lang="en-US" dirty="0"/>
              <a:t>// Print keys and values</a:t>
            </a:r>
          </a:p>
          <a:p>
            <a:pPr marL="0" indent="0">
              <a:buNone/>
            </a:pPr>
            <a:r>
              <a:rPr lang="en-US" dirty="0"/>
              <a:t>for (String </a:t>
            </a:r>
            <a:r>
              <a:rPr lang="en-US" dirty="0" err="1"/>
              <a:t>i</a:t>
            </a:r>
            <a:r>
              <a:rPr lang="en-US" dirty="0"/>
              <a:t> : </a:t>
            </a:r>
            <a:r>
              <a:rPr lang="en-US" dirty="0" err="1"/>
              <a:t>capitalCities.keySet</a:t>
            </a:r>
            <a:r>
              <a:rPr lang="en-US" dirty="0"/>
              <a:t>()) {</a:t>
            </a:r>
          </a:p>
          <a:p>
            <a:pPr marL="0" indent="0">
              <a:buNone/>
            </a:pPr>
            <a:r>
              <a:rPr lang="en-US" dirty="0"/>
              <a:t>  </a:t>
            </a:r>
            <a:r>
              <a:rPr lang="en-US" dirty="0" err="1"/>
              <a:t>System.out.println</a:t>
            </a:r>
            <a:r>
              <a:rPr lang="en-US" dirty="0"/>
              <a:t>("key: " + </a:t>
            </a:r>
            <a:r>
              <a:rPr lang="en-US" dirty="0" err="1"/>
              <a:t>i</a:t>
            </a:r>
            <a:r>
              <a:rPr lang="en-US" dirty="0"/>
              <a:t> + " value: " + </a:t>
            </a:r>
            <a:r>
              <a:rPr lang="en-US" dirty="0" err="1"/>
              <a:t>capitalCities.get</a:t>
            </a:r>
            <a:r>
              <a:rPr lang="en-US" dirty="0"/>
              <a:t>(</a:t>
            </a:r>
            <a:r>
              <a:rPr lang="en-US" dirty="0" err="1"/>
              <a:t>i</a:t>
            </a:r>
            <a:r>
              <a:rPr lang="en-US" dirty="0"/>
              <a:t>));</a:t>
            </a:r>
          </a:p>
          <a:p>
            <a:pPr marL="0" indent="0">
              <a:buNone/>
            </a:pPr>
            <a:r>
              <a:rPr lang="en-US" dirty="0"/>
              <a:t>}</a:t>
            </a:r>
          </a:p>
        </p:txBody>
      </p:sp>
      <p:cxnSp>
        <p:nvCxnSpPr>
          <p:cNvPr id="24" name="Straight Connector 23">
            <a:extLst>
              <a:ext uri="{FF2B5EF4-FFF2-40B4-BE49-F238E27FC236}">
                <a16:creationId xmlns:a16="http://schemas.microsoft.com/office/drawing/2014/main" id="{667A7997-6D04-2E82-BFB4-6261A1CBF50A}"/>
              </a:ext>
            </a:extLst>
          </p:cNvPr>
          <p:cNvCxnSpPr>
            <a:cxnSpLocks/>
          </p:cNvCxnSpPr>
          <p:nvPr/>
        </p:nvCxnSpPr>
        <p:spPr bwMode="auto">
          <a:xfrm flipH="1" flipV="1">
            <a:off x="6806184" y="3715275"/>
            <a:ext cx="29428" cy="1205989"/>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28" name="TextBox 27">
            <a:extLst>
              <a:ext uri="{FF2B5EF4-FFF2-40B4-BE49-F238E27FC236}">
                <a16:creationId xmlns:a16="http://schemas.microsoft.com/office/drawing/2014/main" id="{602658DF-78CC-40FE-7096-A45B5373DF9B}"/>
              </a:ext>
            </a:extLst>
          </p:cNvPr>
          <p:cNvSpPr txBox="1"/>
          <p:nvPr/>
        </p:nvSpPr>
        <p:spPr>
          <a:xfrm>
            <a:off x="6858000" y="3790950"/>
            <a:ext cx="2188425" cy="1015663"/>
          </a:xfrm>
          <a:prstGeom prst="rect">
            <a:avLst/>
          </a:prstGeom>
          <a:noFill/>
        </p:spPr>
        <p:txBody>
          <a:bodyPr wrap="square" lIns="0" rIns="0">
            <a:spAutoFit/>
          </a:bodyPr>
          <a:lstStyle/>
          <a:p>
            <a:r>
              <a:rPr lang="en-US" sz="1200" u="sng" dirty="0"/>
              <a:t>Output:</a:t>
            </a:r>
          </a:p>
          <a:p>
            <a:r>
              <a:rPr lang="en-US" sz="1200" dirty="0"/>
              <a:t>key: USA value: Washington DC</a:t>
            </a:r>
          </a:p>
          <a:p>
            <a:r>
              <a:rPr lang="en-US" sz="1200" dirty="0"/>
              <a:t>key: Norway value: Oslo</a:t>
            </a:r>
          </a:p>
          <a:p>
            <a:r>
              <a:rPr lang="en-US" sz="1200" dirty="0"/>
              <a:t>key: England value: London</a:t>
            </a:r>
          </a:p>
          <a:p>
            <a:r>
              <a:rPr lang="en-US" sz="1200" dirty="0"/>
              <a:t>key: Germany value: Berlin </a:t>
            </a:r>
          </a:p>
        </p:txBody>
      </p:sp>
    </p:spTree>
    <p:extLst>
      <p:ext uri="{BB962C8B-B14F-4D97-AF65-F5344CB8AC3E}">
        <p14:creationId xmlns:p14="http://schemas.microsoft.com/office/powerpoint/2010/main" val="7814062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3A891-A1D9-DBFE-75BE-A772615149C0}"/>
              </a:ext>
            </a:extLst>
          </p:cNvPr>
          <p:cNvSpPr>
            <a:spLocks noGrp="1"/>
          </p:cNvSpPr>
          <p:nvPr>
            <p:ph type="title"/>
          </p:nvPr>
        </p:nvSpPr>
        <p:spPr>
          <a:xfrm>
            <a:off x="1600200" y="110394"/>
            <a:ext cx="6723055" cy="490538"/>
          </a:xfrm>
        </p:spPr>
        <p:txBody>
          <a:bodyPr/>
          <a:lstStyle/>
          <a:p>
            <a:r>
              <a:rPr lang="en-US" dirty="0"/>
              <a:t>Loop Through HashSet: for-each Loop</a:t>
            </a:r>
          </a:p>
        </p:txBody>
      </p:sp>
      <p:sp>
        <p:nvSpPr>
          <p:cNvPr id="2" name="Content Placeholder 1">
            <a:extLst>
              <a:ext uri="{FF2B5EF4-FFF2-40B4-BE49-F238E27FC236}">
                <a16:creationId xmlns:a16="http://schemas.microsoft.com/office/drawing/2014/main" id="{613AC3B0-B64A-E776-EC27-EAAF5433ABA8}"/>
              </a:ext>
            </a:extLst>
          </p:cNvPr>
          <p:cNvSpPr>
            <a:spLocks noGrp="1"/>
          </p:cNvSpPr>
          <p:nvPr>
            <p:ph sz="half" idx="1"/>
          </p:nvPr>
        </p:nvSpPr>
        <p:spPr>
          <a:xfrm>
            <a:off x="7315200" y="1116599"/>
            <a:ext cx="1572239" cy="1455151"/>
          </a:xfrm>
        </p:spPr>
        <p:txBody>
          <a:bodyPr/>
          <a:lstStyle/>
          <a:p>
            <a:r>
              <a:rPr lang="en-US" u="sng" dirty="0"/>
              <a:t>Output:</a:t>
            </a:r>
          </a:p>
          <a:p>
            <a:pPr marL="0" indent="0">
              <a:buNone/>
            </a:pPr>
            <a:r>
              <a:rPr lang="en-US" dirty="0"/>
              <a:t>Volvo</a:t>
            </a:r>
          </a:p>
          <a:p>
            <a:pPr marL="0" indent="0">
              <a:buNone/>
            </a:pPr>
            <a:r>
              <a:rPr lang="en-US" dirty="0"/>
              <a:t>Mazda</a:t>
            </a:r>
          </a:p>
          <a:p>
            <a:pPr marL="0" indent="0">
              <a:buNone/>
            </a:pPr>
            <a:r>
              <a:rPr lang="en-US" dirty="0"/>
              <a:t>Ford</a:t>
            </a:r>
          </a:p>
          <a:p>
            <a:pPr marL="0" indent="0">
              <a:buNone/>
            </a:pPr>
            <a:r>
              <a:rPr lang="en-US" dirty="0"/>
              <a:t>BMW :</a:t>
            </a:r>
          </a:p>
        </p:txBody>
      </p:sp>
      <p:sp>
        <p:nvSpPr>
          <p:cNvPr id="5" name="Content Placeholder 4">
            <a:extLst>
              <a:ext uri="{FF2B5EF4-FFF2-40B4-BE49-F238E27FC236}">
                <a16:creationId xmlns:a16="http://schemas.microsoft.com/office/drawing/2014/main" id="{6BE7FD37-3F68-27A6-4BBB-D6C5C933E88E}"/>
              </a:ext>
            </a:extLst>
          </p:cNvPr>
          <p:cNvSpPr>
            <a:spLocks noGrp="1"/>
          </p:cNvSpPr>
          <p:nvPr>
            <p:ph sz="half" idx="2"/>
          </p:nvPr>
        </p:nvSpPr>
        <p:spPr>
          <a:xfrm>
            <a:off x="1142999" y="590550"/>
            <a:ext cx="5776909" cy="2143362"/>
          </a:xfrm>
          <a:solidFill>
            <a:schemeClr val="bg1"/>
          </a:solidFill>
        </p:spPr>
        <p:txBody>
          <a:bodyPr/>
          <a:lstStyle/>
          <a:p>
            <a:pPr marL="0" indent="0">
              <a:buNone/>
            </a:pPr>
            <a:r>
              <a:rPr lang="en-US" sz="1400" dirty="0"/>
              <a:t>// Import the HashSet class</a:t>
            </a:r>
          </a:p>
          <a:p>
            <a:pPr marL="0" indent="0">
              <a:buNone/>
            </a:pPr>
            <a:r>
              <a:rPr lang="en-US" sz="1400" dirty="0"/>
              <a:t>import </a:t>
            </a:r>
            <a:r>
              <a:rPr lang="en-US" sz="1400" dirty="0" err="1"/>
              <a:t>java.util.HashSet</a:t>
            </a:r>
            <a:r>
              <a:rPr lang="en-US" sz="1400" dirty="0"/>
              <a:t>;</a:t>
            </a:r>
          </a:p>
          <a:p>
            <a:pPr marL="0" indent="0">
              <a:buNone/>
            </a:pPr>
            <a:endParaRPr lang="en-US" sz="1400" dirty="0"/>
          </a:p>
          <a:p>
            <a:pPr marL="0" indent="0">
              <a:buNone/>
            </a:pPr>
            <a:r>
              <a:rPr lang="en-US" sz="1400" dirty="0"/>
              <a:t>public class Main {</a:t>
            </a:r>
          </a:p>
          <a:p>
            <a:pPr marL="0" indent="0">
              <a:buNone/>
            </a:pPr>
            <a:r>
              <a:rPr lang="en-US" sz="1400" dirty="0"/>
              <a:t>   public static void main(String[] </a:t>
            </a:r>
            <a:r>
              <a:rPr lang="en-US" sz="1400" dirty="0" err="1"/>
              <a:t>args</a:t>
            </a:r>
            <a:r>
              <a:rPr lang="en-US" sz="1400" dirty="0"/>
              <a:t>) {</a:t>
            </a:r>
          </a:p>
          <a:p>
            <a:pPr marL="0" indent="0">
              <a:buNone/>
            </a:pPr>
            <a:r>
              <a:rPr lang="en-US" sz="1400" dirty="0"/>
              <a:t>      HashSet&lt;String&gt; cars = new HashSet&lt;String&gt;();</a:t>
            </a:r>
          </a:p>
          <a:p>
            <a:pPr marL="0" indent="0">
              <a:buNone/>
            </a:pPr>
            <a:r>
              <a:rPr lang="en-US" sz="1400" dirty="0"/>
              <a:t>      </a:t>
            </a:r>
            <a:r>
              <a:rPr lang="en-US" sz="1400" dirty="0" err="1"/>
              <a:t>cars.add</a:t>
            </a:r>
            <a:r>
              <a:rPr lang="en-US" sz="1400" dirty="0"/>
              <a:t>("Volvo");</a:t>
            </a:r>
          </a:p>
          <a:p>
            <a:pPr marL="0" indent="0">
              <a:buNone/>
            </a:pPr>
            <a:r>
              <a:rPr lang="en-US" sz="1400" dirty="0"/>
              <a:t>      </a:t>
            </a:r>
            <a:r>
              <a:rPr lang="en-US" sz="1400" dirty="0" err="1"/>
              <a:t>cars.add</a:t>
            </a:r>
            <a:r>
              <a:rPr lang="en-US" sz="1400" dirty="0"/>
              <a:t>("BMW");</a:t>
            </a:r>
          </a:p>
          <a:p>
            <a:pPr marL="0" indent="0">
              <a:buNone/>
            </a:pPr>
            <a:r>
              <a:rPr lang="en-US" sz="1400" dirty="0"/>
              <a:t>      </a:t>
            </a:r>
            <a:r>
              <a:rPr lang="en-US" sz="1400" dirty="0" err="1"/>
              <a:t>cars.add</a:t>
            </a:r>
            <a:r>
              <a:rPr lang="en-US" sz="1400" dirty="0"/>
              <a:t>("Ford");</a:t>
            </a:r>
          </a:p>
          <a:p>
            <a:pPr marL="0" indent="0">
              <a:buNone/>
            </a:pPr>
            <a:r>
              <a:rPr lang="en-US" sz="1400" dirty="0"/>
              <a:t>      </a:t>
            </a:r>
            <a:r>
              <a:rPr lang="en-US" sz="1400" dirty="0" err="1"/>
              <a:t>cars.add</a:t>
            </a:r>
            <a:r>
              <a:rPr lang="en-US" sz="1400" dirty="0"/>
              <a:t>("BMW");</a:t>
            </a:r>
          </a:p>
          <a:p>
            <a:pPr marL="0" indent="0">
              <a:buNone/>
            </a:pPr>
            <a:r>
              <a:rPr lang="en-US" sz="1400" dirty="0"/>
              <a:t>      </a:t>
            </a:r>
            <a:r>
              <a:rPr lang="en-US" sz="1400" dirty="0" err="1"/>
              <a:t>cars.add</a:t>
            </a:r>
            <a:r>
              <a:rPr lang="en-US" sz="1400" dirty="0"/>
              <a:t>("Mazda");</a:t>
            </a:r>
          </a:p>
          <a:p>
            <a:pPr marL="0" indent="0">
              <a:buNone/>
            </a:pPr>
            <a:r>
              <a:rPr lang="en-US" sz="1400" dirty="0"/>
              <a:t> </a:t>
            </a:r>
          </a:p>
          <a:p>
            <a:pPr marL="0" indent="0">
              <a:buNone/>
            </a:pPr>
            <a:r>
              <a:rPr lang="en-US" sz="1400" dirty="0"/>
              <a:t>      for (String </a:t>
            </a:r>
            <a:r>
              <a:rPr lang="en-US" sz="1400" dirty="0" err="1"/>
              <a:t>i</a:t>
            </a:r>
            <a:r>
              <a:rPr lang="en-US" sz="1400" dirty="0"/>
              <a:t> : cars) {</a:t>
            </a:r>
          </a:p>
          <a:p>
            <a:pPr marL="0" indent="0">
              <a:buNone/>
            </a:pPr>
            <a:r>
              <a:rPr lang="en-US" sz="1400" dirty="0"/>
              <a:t>         </a:t>
            </a:r>
            <a:r>
              <a:rPr lang="en-US" sz="1400" dirty="0" err="1"/>
              <a:t>System.out.println</a:t>
            </a:r>
            <a:r>
              <a:rPr lang="en-US" sz="1400" dirty="0"/>
              <a:t>(</a:t>
            </a:r>
            <a:r>
              <a:rPr lang="en-US" sz="1400" dirty="0" err="1"/>
              <a:t>i</a:t>
            </a:r>
            <a:r>
              <a:rPr lang="en-US" sz="1400" dirty="0"/>
              <a:t>);</a:t>
            </a:r>
          </a:p>
          <a:p>
            <a:pPr marL="0" indent="0">
              <a:buNone/>
            </a:pPr>
            <a:r>
              <a:rPr lang="en-US" sz="1400" dirty="0"/>
              <a:t>      }</a:t>
            </a:r>
          </a:p>
          <a:p>
            <a:pPr marL="0" indent="0">
              <a:buNone/>
            </a:pPr>
            <a:r>
              <a:rPr lang="en-US" sz="1400" dirty="0"/>
              <a:t>   }</a:t>
            </a:r>
          </a:p>
          <a:p>
            <a:pPr marL="0" indent="0">
              <a:buNone/>
            </a:pPr>
            <a:r>
              <a:rPr lang="en-US" sz="1400" dirty="0"/>
              <a:t>}</a:t>
            </a:r>
          </a:p>
          <a:p>
            <a:pPr marL="0" indent="0">
              <a:buNone/>
            </a:pPr>
            <a:endParaRPr lang="en-US" sz="1400" dirty="0"/>
          </a:p>
        </p:txBody>
      </p:sp>
      <p:sp>
        <p:nvSpPr>
          <p:cNvPr id="3" name="Rectangle 1">
            <a:extLst>
              <a:ext uri="{FF2B5EF4-FFF2-40B4-BE49-F238E27FC236}">
                <a16:creationId xmlns:a16="http://schemas.microsoft.com/office/drawing/2014/main" id="{A20A451C-A3CC-5460-E85D-BEE37B82993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Volvo Mazda Ford BMW</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8" name="Straight Connector 7">
            <a:extLst>
              <a:ext uri="{FF2B5EF4-FFF2-40B4-BE49-F238E27FC236}">
                <a16:creationId xmlns:a16="http://schemas.microsoft.com/office/drawing/2014/main" id="{0D68D964-DC82-4F7C-FE0E-3EB5781A6B97}"/>
              </a:ext>
            </a:extLst>
          </p:cNvPr>
          <p:cNvCxnSpPr>
            <a:cxnSpLocks/>
          </p:cNvCxnSpPr>
          <p:nvPr/>
        </p:nvCxnSpPr>
        <p:spPr bwMode="auto">
          <a:xfrm flipV="1">
            <a:off x="6629400" y="711326"/>
            <a:ext cx="0" cy="34606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403925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600200" y="3181350"/>
            <a:ext cx="7239000" cy="598884"/>
          </a:xfrm>
        </p:spPr>
        <p:txBody>
          <a:bodyPr/>
          <a:lstStyle/>
          <a:p>
            <a:pPr marL="2227263" indent="-2227263"/>
            <a:r>
              <a:rPr lang="en-US" dirty="0"/>
              <a:t>Chapter 7 – Loops</a:t>
            </a:r>
          </a:p>
        </p:txBody>
      </p:sp>
    </p:spTree>
    <p:extLst>
      <p:ext uri="{BB962C8B-B14F-4D97-AF65-F5344CB8AC3E}">
        <p14:creationId xmlns:p14="http://schemas.microsoft.com/office/powerpoint/2010/main" val="353528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8484-2C86-1D13-9411-412CF7AC4A6D}"/>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3228F201-135A-4761-84EE-5F806315A220}"/>
              </a:ext>
            </a:extLst>
          </p:cNvPr>
          <p:cNvSpPr>
            <a:spLocks noGrp="1"/>
          </p:cNvSpPr>
          <p:nvPr>
            <p:ph sz="half" idx="1"/>
          </p:nvPr>
        </p:nvSpPr>
        <p:spPr>
          <a:xfrm>
            <a:off x="428385" y="1733550"/>
            <a:ext cx="4029315" cy="1457561"/>
          </a:xfrm>
        </p:spPr>
        <p:txBody>
          <a:bodyPr/>
          <a:lstStyle/>
          <a:p>
            <a:pPr marL="0" indent="0">
              <a:buNone/>
            </a:pPr>
            <a:r>
              <a:rPr lang="en-US" b="1" dirty="0"/>
              <a:t>Loops:</a:t>
            </a:r>
          </a:p>
          <a:p>
            <a:r>
              <a:rPr lang="en-US" dirty="0"/>
              <a:t>The “for” loop</a:t>
            </a:r>
          </a:p>
          <a:p>
            <a:r>
              <a:rPr lang="en-US" dirty="0"/>
              <a:t>The “for-each” loop</a:t>
            </a:r>
          </a:p>
          <a:p>
            <a:r>
              <a:rPr lang="en-US" dirty="0"/>
              <a:t>The “while” loop</a:t>
            </a:r>
          </a:p>
          <a:p>
            <a:r>
              <a:rPr lang="en-US" dirty="0"/>
              <a:t>The “do-while” Loop</a:t>
            </a:r>
          </a:p>
          <a:p>
            <a:endParaRPr lang="en-US" dirty="0"/>
          </a:p>
        </p:txBody>
      </p:sp>
      <p:sp>
        <p:nvSpPr>
          <p:cNvPr id="4" name="Content Placeholder 3">
            <a:extLst>
              <a:ext uri="{FF2B5EF4-FFF2-40B4-BE49-F238E27FC236}">
                <a16:creationId xmlns:a16="http://schemas.microsoft.com/office/drawing/2014/main" id="{5F46CB7E-2454-4456-7217-2889BECC4D70}"/>
              </a:ext>
            </a:extLst>
          </p:cNvPr>
          <p:cNvSpPr>
            <a:spLocks noGrp="1"/>
          </p:cNvSpPr>
          <p:nvPr>
            <p:ph sz="half" idx="2"/>
          </p:nvPr>
        </p:nvSpPr>
        <p:spPr>
          <a:xfrm>
            <a:off x="4800600" y="1733550"/>
            <a:ext cx="3943350" cy="1388792"/>
          </a:xfrm>
        </p:spPr>
        <p:txBody>
          <a:bodyPr/>
          <a:lstStyle/>
          <a:p>
            <a:pPr marL="0" indent="0">
              <a:buNone/>
            </a:pPr>
            <a:r>
              <a:rPr lang="en-US" b="1" dirty="0"/>
              <a:t>Jump Statements</a:t>
            </a:r>
            <a:r>
              <a:rPr lang="en-US" dirty="0"/>
              <a:t>:</a:t>
            </a:r>
          </a:p>
          <a:p>
            <a:r>
              <a:rPr lang="en-US" dirty="0"/>
              <a:t>The Break Statement</a:t>
            </a:r>
          </a:p>
          <a:p>
            <a:r>
              <a:rPr lang="en-US" dirty="0"/>
              <a:t>The Continue Statement</a:t>
            </a:r>
          </a:p>
          <a:p>
            <a:r>
              <a:rPr lang="en-US" dirty="0"/>
              <a:t>The Return Statement</a:t>
            </a:r>
          </a:p>
          <a:p>
            <a:endParaRPr lang="en-US" dirty="0"/>
          </a:p>
        </p:txBody>
      </p:sp>
    </p:spTree>
    <p:extLst>
      <p:ext uri="{BB962C8B-B14F-4D97-AF65-F5344CB8AC3E}">
        <p14:creationId xmlns:p14="http://schemas.microsoft.com/office/powerpoint/2010/main" val="157746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441000" y="1864159"/>
            <a:ext cx="3575585" cy="646331"/>
          </a:xfrm>
          <a:prstGeom prst="rect">
            <a:avLst/>
          </a:prstGeom>
          <a:noFill/>
        </p:spPr>
        <p:txBody>
          <a:bodyPr wrap="square" rtlCol="0">
            <a:spAutoFit/>
          </a:bodyPr>
          <a:lstStyle/>
          <a:p>
            <a:r>
              <a:rPr lang="en-US" sz="3600" dirty="0">
                <a:solidFill>
                  <a:srgbClr val="333399"/>
                </a:solidFill>
              </a:rPr>
              <a:t>“for” loops</a:t>
            </a:r>
          </a:p>
        </p:txBody>
      </p:sp>
    </p:spTree>
    <p:extLst>
      <p:ext uri="{BB962C8B-B14F-4D97-AF65-F5344CB8AC3E}">
        <p14:creationId xmlns:p14="http://schemas.microsoft.com/office/powerpoint/2010/main" val="212879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6599-912B-6BFB-C3BD-A0F2B41E2824}"/>
              </a:ext>
            </a:extLst>
          </p:cNvPr>
          <p:cNvSpPr>
            <a:spLocks noGrp="1"/>
          </p:cNvSpPr>
          <p:nvPr>
            <p:ph type="title"/>
          </p:nvPr>
        </p:nvSpPr>
        <p:spPr/>
        <p:txBody>
          <a:bodyPr/>
          <a:lstStyle/>
          <a:p>
            <a:r>
              <a:rPr lang="en-US" dirty="0"/>
              <a:t>Logic of the “for” Loop</a:t>
            </a:r>
          </a:p>
        </p:txBody>
      </p:sp>
      <p:sp>
        <p:nvSpPr>
          <p:cNvPr id="3" name="Content Placeholder 2">
            <a:extLst>
              <a:ext uri="{FF2B5EF4-FFF2-40B4-BE49-F238E27FC236}">
                <a16:creationId xmlns:a16="http://schemas.microsoft.com/office/drawing/2014/main" id="{36E5587F-A271-EB23-56A9-95E26A6467C5}"/>
              </a:ext>
            </a:extLst>
          </p:cNvPr>
          <p:cNvSpPr>
            <a:spLocks noGrp="1"/>
          </p:cNvSpPr>
          <p:nvPr>
            <p:ph sz="half" idx="1"/>
          </p:nvPr>
        </p:nvSpPr>
        <p:spPr>
          <a:xfrm>
            <a:off x="269028" y="944166"/>
            <a:ext cx="4029315" cy="1433146"/>
          </a:xfrm>
        </p:spPr>
        <p:txBody>
          <a:bodyPr/>
          <a:lstStyle/>
          <a:p>
            <a:r>
              <a:rPr lang="en-US" dirty="0"/>
              <a:t>When you know exactly how many times you want to loop through a block of code, use the for loop instead of a while loop.</a:t>
            </a:r>
          </a:p>
        </p:txBody>
      </p:sp>
      <p:sp>
        <p:nvSpPr>
          <p:cNvPr id="34" name="Content Placeholder 33">
            <a:extLst>
              <a:ext uri="{FF2B5EF4-FFF2-40B4-BE49-F238E27FC236}">
                <a16:creationId xmlns:a16="http://schemas.microsoft.com/office/drawing/2014/main" id="{7F4F8269-D3F2-E83D-971F-D532FD398C6E}"/>
              </a:ext>
            </a:extLst>
          </p:cNvPr>
          <p:cNvSpPr>
            <a:spLocks noGrp="1"/>
          </p:cNvSpPr>
          <p:nvPr>
            <p:ph sz="half" idx="2"/>
          </p:nvPr>
        </p:nvSpPr>
        <p:spPr>
          <a:xfrm>
            <a:off x="269028" y="3039918"/>
            <a:ext cx="5258273" cy="1665429"/>
          </a:xfrm>
          <a:ln w="12700">
            <a:solidFill>
              <a:schemeClr val="tx1"/>
            </a:solidFill>
          </a:ln>
        </p:spPr>
        <p:txBody>
          <a:bodyPr/>
          <a:lstStyle/>
          <a:p>
            <a:pPr marL="0" indent="0">
              <a:buNone/>
            </a:pPr>
            <a:r>
              <a:rPr lang="en-US" dirty="0"/>
              <a:t>// The concept of the “for” loop</a:t>
            </a:r>
          </a:p>
          <a:p>
            <a:pPr marL="0" indent="0">
              <a:buNone/>
            </a:pPr>
            <a:r>
              <a:rPr lang="en-US" dirty="0"/>
              <a:t>for (statement 1; statement 2; statement 3) {</a:t>
            </a:r>
          </a:p>
          <a:p>
            <a:pPr marL="0" indent="0">
              <a:buNone/>
            </a:pPr>
            <a:r>
              <a:rPr lang="en-US" dirty="0"/>
              <a:t>    // code block to be executed</a:t>
            </a:r>
          </a:p>
          <a:p>
            <a:pPr marL="0" indent="0">
              <a:buNone/>
            </a:pPr>
            <a:r>
              <a:rPr lang="en-US" dirty="0"/>
              <a:t>}</a:t>
            </a:r>
          </a:p>
          <a:p>
            <a:pPr marL="0" indent="0">
              <a:buNone/>
            </a:pPr>
            <a:endParaRPr lang="en-US" dirty="0"/>
          </a:p>
        </p:txBody>
      </p:sp>
      <p:grpSp>
        <p:nvGrpSpPr>
          <p:cNvPr id="21" name="Group 20">
            <a:extLst>
              <a:ext uri="{FF2B5EF4-FFF2-40B4-BE49-F238E27FC236}">
                <a16:creationId xmlns:a16="http://schemas.microsoft.com/office/drawing/2014/main" id="{870D53CA-89FB-3574-705B-6685E54F84E0}"/>
              </a:ext>
            </a:extLst>
          </p:cNvPr>
          <p:cNvGrpSpPr/>
          <p:nvPr/>
        </p:nvGrpSpPr>
        <p:grpSpPr>
          <a:xfrm>
            <a:off x="4876800" y="451441"/>
            <a:ext cx="4131911" cy="3851742"/>
            <a:chOff x="4343400" y="822804"/>
            <a:chExt cx="4131911" cy="3851742"/>
          </a:xfrm>
        </p:grpSpPr>
        <p:sp>
          <p:nvSpPr>
            <p:cNvPr id="4" name="Diamond 3">
              <a:extLst>
                <a:ext uri="{FF2B5EF4-FFF2-40B4-BE49-F238E27FC236}">
                  <a16:creationId xmlns:a16="http://schemas.microsoft.com/office/drawing/2014/main" id="{D1178EF0-EC0F-3E8A-B1C3-378BE41D1C6B}"/>
                </a:ext>
              </a:extLst>
            </p:cNvPr>
            <p:cNvSpPr/>
            <p:nvPr/>
          </p:nvSpPr>
          <p:spPr bwMode="auto">
            <a:xfrm>
              <a:off x="5377161" y="1997335"/>
              <a:ext cx="2514600" cy="871538"/>
            </a:xfrm>
            <a:prstGeom prst="diamond">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Statement 2</a:t>
              </a:r>
            </a:p>
          </p:txBody>
        </p:sp>
        <p:sp>
          <p:nvSpPr>
            <p:cNvPr id="5" name="Rectangle 4">
              <a:extLst>
                <a:ext uri="{FF2B5EF4-FFF2-40B4-BE49-F238E27FC236}">
                  <a16:creationId xmlns:a16="http://schemas.microsoft.com/office/drawing/2014/main" id="{D839D5A7-DFED-BDF7-4BC5-A8EF3C9578BA}"/>
                </a:ext>
              </a:extLst>
            </p:cNvPr>
            <p:cNvSpPr/>
            <p:nvPr/>
          </p:nvSpPr>
          <p:spPr bwMode="auto">
            <a:xfrm>
              <a:off x="5562599" y="3254635"/>
              <a:ext cx="2145807" cy="490538"/>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Body of the loop</a:t>
              </a:r>
            </a:p>
          </p:txBody>
        </p:sp>
        <p:cxnSp>
          <p:nvCxnSpPr>
            <p:cNvPr id="7" name="Straight Arrow Connector 6">
              <a:extLst>
                <a:ext uri="{FF2B5EF4-FFF2-40B4-BE49-F238E27FC236}">
                  <a16:creationId xmlns:a16="http://schemas.microsoft.com/office/drawing/2014/main" id="{80F2AE8C-BCF7-DDF9-1075-DE255CB9B735}"/>
                </a:ext>
              </a:extLst>
            </p:cNvPr>
            <p:cNvCxnSpPr>
              <a:cxnSpLocks/>
            </p:cNvCxnSpPr>
            <p:nvPr/>
          </p:nvCxnSpPr>
          <p:spPr bwMode="auto">
            <a:xfrm>
              <a:off x="6672561" y="2868873"/>
              <a:ext cx="0" cy="38576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8" name="Straight Arrow Connector 7">
              <a:extLst>
                <a:ext uri="{FF2B5EF4-FFF2-40B4-BE49-F238E27FC236}">
                  <a16:creationId xmlns:a16="http://schemas.microsoft.com/office/drawing/2014/main" id="{2BD855F7-7C31-8396-A283-3C8615E6F5D0}"/>
                </a:ext>
              </a:extLst>
            </p:cNvPr>
            <p:cNvCxnSpPr>
              <a:cxnSpLocks/>
            </p:cNvCxnSpPr>
            <p:nvPr/>
          </p:nvCxnSpPr>
          <p:spPr bwMode="auto">
            <a:xfrm>
              <a:off x="8196561" y="2430721"/>
              <a:ext cx="0" cy="179546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sp>
          <p:nvSpPr>
            <p:cNvPr id="9" name="Rectangle 8">
              <a:extLst>
                <a:ext uri="{FF2B5EF4-FFF2-40B4-BE49-F238E27FC236}">
                  <a16:creationId xmlns:a16="http://schemas.microsoft.com/office/drawing/2014/main" id="{8B7834C1-AE0D-9D4A-F4A7-F47F56363C2B}"/>
                </a:ext>
              </a:extLst>
            </p:cNvPr>
            <p:cNvSpPr/>
            <p:nvPr/>
          </p:nvSpPr>
          <p:spPr bwMode="auto">
            <a:xfrm>
              <a:off x="5377160" y="4184008"/>
              <a:ext cx="3098151" cy="490538"/>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Next part of the program</a:t>
              </a:r>
            </a:p>
          </p:txBody>
        </p:sp>
        <p:cxnSp>
          <p:nvCxnSpPr>
            <p:cNvPr id="12" name="Straight Arrow Connector 11">
              <a:extLst>
                <a:ext uri="{FF2B5EF4-FFF2-40B4-BE49-F238E27FC236}">
                  <a16:creationId xmlns:a16="http://schemas.microsoft.com/office/drawing/2014/main" id="{31096B28-F4A4-8DC7-E253-3E184D601FAE}"/>
                </a:ext>
              </a:extLst>
            </p:cNvPr>
            <p:cNvCxnSpPr>
              <a:cxnSpLocks/>
            </p:cNvCxnSpPr>
            <p:nvPr/>
          </p:nvCxnSpPr>
          <p:spPr bwMode="auto">
            <a:xfrm>
              <a:off x="6634461" y="1640713"/>
              <a:ext cx="0" cy="35662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16" name="Straight Connector 15">
              <a:extLst>
                <a:ext uri="{FF2B5EF4-FFF2-40B4-BE49-F238E27FC236}">
                  <a16:creationId xmlns:a16="http://schemas.microsoft.com/office/drawing/2014/main" id="{9C292C85-3A52-84B6-2EEB-18F3DD79F174}"/>
                </a:ext>
              </a:extLst>
            </p:cNvPr>
            <p:cNvCxnSpPr/>
            <p:nvPr/>
          </p:nvCxnSpPr>
          <p:spPr bwMode="auto">
            <a:xfrm>
              <a:off x="7708407" y="2428338"/>
              <a:ext cx="488154" cy="0"/>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
          <p:nvSpPr>
            <p:cNvPr id="19" name="TextBox 18">
              <a:extLst>
                <a:ext uri="{FF2B5EF4-FFF2-40B4-BE49-F238E27FC236}">
                  <a16:creationId xmlns:a16="http://schemas.microsoft.com/office/drawing/2014/main" id="{51812EF5-5155-46F3-5086-09794E8CC119}"/>
                </a:ext>
              </a:extLst>
            </p:cNvPr>
            <p:cNvSpPr txBox="1"/>
            <p:nvPr/>
          </p:nvSpPr>
          <p:spPr>
            <a:xfrm>
              <a:off x="5941470" y="2762858"/>
              <a:ext cx="784417" cy="400110"/>
            </a:xfrm>
            <a:prstGeom prst="rect">
              <a:avLst/>
            </a:prstGeom>
            <a:noFill/>
          </p:spPr>
          <p:txBody>
            <a:bodyPr wrap="square" rtlCol="0">
              <a:spAutoFit/>
            </a:bodyPr>
            <a:lstStyle/>
            <a:p>
              <a:r>
                <a:rPr lang="en-US" sz="2000" dirty="0"/>
                <a:t>True</a:t>
              </a:r>
            </a:p>
          </p:txBody>
        </p:sp>
        <p:sp>
          <p:nvSpPr>
            <p:cNvPr id="20" name="TextBox 19">
              <a:extLst>
                <a:ext uri="{FF2B5EF4-FFF2-40B4-BE49-F238E27FC236}">
                  <a16:creationId xmlns:a16="http://schemas.microsoft.com/office/drawing/2014/main" id="{669F95C5-89E2-BEEC-BFB5-EA9F4FFD39C2}"/>
                </a:ext>
              </a:extLst>
            </p:cNvPr>
            <p:cNvSpPr txBox="1"/>
            <p:nvPr/>
          </p:nvSpPr>
          <p:spPr>
            <a:xfrm>
              <a:off x="7412144" y="2764097"/>
              <a:ext cx="784417" cy="400110"/>
            </a:xfrm>
            <a:prstGeom prst="rect">
              <a:avLst/>
            </a:prstGeom>
            <a:noFill/>
          </p:spPr>
          <p:txBody>
            <a:bodyPr wrap="square" rtlCol="0">
              <a:spAutoFit/>
            </a:bodyPr>
            <a:lstStyle/>
            <a:p>
              <a:r>
                <a:rPr lang="en-US" sz="2000" dirty="0"/>
                <a:t>False</a:t>
              </a:r>
            </a:p>
          </p:txBody>
        </p:sp>
        <p:sp>
          <p:nvSpPr>
            <p:cNvPr id="24" name="Rectangle 23">
              <a:extLst>
                <a:ext uri="{FF2B5EF4-FFF2-40B4-BE49-F238E27FC236}">
                  <a16:creationId xmlns:a16="http://schemas.microsoft.com/office/drawing/2014/main" id="{5A0C26E7-C8AD-F8E9-4411-34EC6721E377}"/>
                </a:ext>
              </a:extLst>
            </p:cNvPr>
            <p:cNvSpPr/>
            <p:nvPr/>
          </p:nvSpPr>
          <p:spPr bwMode="auto">
            <a:xfrm>
              <a:off x="5780336" y="1169028"/>
              <a:ext cx="1720932" cy="472630"/>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Statement 1</a:t>
              </a:r>
            </a:p>
          </p:txBody>
        </p:sp>
        <p:cxnSp>
          <p:nvCxnSpPr>
            <p:cNvPr id="26" name="Straight Arrow Connector 25">
              <a:extLst>
                <a:ext uri="{FF2B5EF4-FFF2-40B4-BE49-F238E27FC236}">
                  <a16:creationId xmlns:a16="http://schemas.microsoft.com/office/drawing/2014/main" id="{C618BE53-F4D9-CCD8-6B5F-B1588E4E3888}"/>
                </a:ext>
              </a:extLst>
            </p:cNvPr>
            <p:cNvCxnSpPr>
              <a:cxnSpLocks/>
            </p:cNvCxnSpPr>
            <p:nvPr/>
          </p:nvCxnSpPr>
          <p:spPr bwMode="auto">
            <a:xfrm>
              <a:off x="6634461" y="822804"/>
              <a:ext cx="0" cy="356622"/>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27" name="Straight Arrow Connector 26">
              <a:extLst>
                <a:ext uri="{FF2B5EF4-FFF2-40B4-BE49-F238E27FC236}">
                  <a16:creationId xmlns:a16="http://schemas.microsoft.com/office/drawing/2014/main" id="{805AA532-980E-A6C2-E7EF-67FFC935BF3A}"/>
                </a:ext>
              </a:extLst>
            </p:cNvPr>
            <p:cNvCxnSpPr>
              <a:cxnSpLocks/>
            </p:cNvCxnSpPr>
            <p:nvPr/>
          </p:nvCxnSpPr>
          <p:spPr bwMode="auto">
            <a:xfrm>
              <a:off x="5029200" y="2428338"/>
              <a:ext cx="347961" cy="0"/>
            </a:xfrm>
            <a:prstGeom prst="straightConnector1">
              <a:avLst/>
            </a:prstGeom>
            <a:solidFill>
              <a:schemeClr val="accent1"/>
            </a:solidFill>
            <a:ln w="25400" cap="flat" cmpd="sng" algn="ctr">
              <a:solidFill>
                <a:schemeClr val="tx1"/>
              </a:solidFill>
              <a:prstDash val="solid"/>
              <a:miter lim="800000"/>
              <a:headEnd type="none" w="med" len="med"/>
              <a:tailEnd type="stealth" w="lg" len="lg"/>
            </a:ln>
            <a:effectLst/>
          </p:spPr>
        </p:cxnSp>
        <p:cxnSp>
          <p:nvCxnSpPr>
            <p:cNvPr id="29" name="Straight Connector 28">
              <a:extLst>
                <a:ext uri="{FF2B5EF4-FFF2-40B4-BE49-F238E27FC236}">
                  <a16:creationId xmlns:a16="http://schemas.microsoft.com/office/drawing/2014/main" id="{98C451EB-0D6D-B5B2-4E56-2EDE895A7967}"/>
                </a:ext>
              </a:extLst>
            </p:cNvPr>
            <p:cNvCxnSpPr/>
            <p:nvPr/>
          </p:nvCxnSpPr>
          <p:spPr bwMode="auto">
            <a:xfrm>
              <a:off x="5074446" y="3478473"/>
              <a:ext cx="488154" cy="0"/>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cxnSp>
          <p:nvCxnSpPr>
            <p:cNvPr id="30" name="Straight Connector 29">
              <a:extLst>
                <a:ext uri="{FF2B5EF4-FFF2-40B4-BE49-F238E27FC236}">
                  <a16:creationId xmlns:a16="http://schemas.microsoft.com/office/drawing/2014/main" id="{339EDD82-4036-1A64-8164-12E82CA22D2A}"/>
                </a:ext>
              </a:extLst>
            </p:cNvPr>
            <p:cNvCxnSpPr>
              <a:cxnSpLocks/>
            </p:cNvCxnSpPr>
            <p:nvPr/>
          </p:nvCxnSpPr>
          <p:spPr bwMode="auto">
            <a:xfrm flipV="1">
              <a:off x="5109392" y="3135129"/>
              <a:ext cx="0" cy="31426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
          <p:nvSpPr>
            <p:cNvPr id="10" name="Rectangle 9">
              <a:extLst>
                <a:ext uri="{FF2B5EF4-FFF2-40B4-BE49-F238E27FC236}">
                  <a16:creationId xmlns:a16="http://schemas.microsoft.com/office/drawing/2014/main" id="{F624B527-2E26-B2E8-5828-10F64087F83C}"/>
                </a:ext>
              </a:extLst>
            </p:cNvPr>
            <p:cNvSpPr/>
            <p:nvPr/>
          </p:nvSpPr>
          <p:spPr bwMode="auto">
            <a:xfrm>
              <a:off x="4343400" y="2662499"/>
              <a:ext cx="1470065" cy="472630"/>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Statement 3</a:t>
              </a:r>
            </a:p>
          </p:txBody>
        </p:sp>
        <p:cxnSp>
          <p:nvCxnSpPr>
            <p:cNvPr id="15" name="Straight Connector 14">
              <a:extLst>
                <a:ext uri="{FF2B5EF4-FFF2-40B4-BE49-F238E27FC236}">
                  <a16:creationId xmlns:a16="http://schemas.microsoft.com/office/drawing/2014/main" id="{6856CD35-7BB6-1B8E-8078-66CAC87D5270}"/>
                </a:ext>
              </a:extLst>
            </p:cNvPr>
            <p:cNvCxnSpPr>
              <a:cxnSpLocks/>
            </p:cNvCxnSpPr>
            <p:nvPr/>
          </p:nvCxnSpPr>
          <p:spPr bwMode="auto">
            <a:xfrm flipV="1">
              <a:off x="5029200" y="2428338"/>
              <a:ext cx="0" cy="263239"/>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329675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D4A1-D193-FE3B-685E-440411408ED1}"/>
              </a:ext>
            </a:extLst>
          </p:cNvPr>
          <p:cNvSpPr>
            <a:spLocks noGrp="1"/>
          </p:cNvSpPr>
          <p:nvPr>
            <p:ph type="title"/>
          </p:nvPr>
        </p:nvSpPr>
        <p:spPr/>
        <p:txBody>
          <a:bodyPr/>
          <a:lstStyle/>
          <a:p>
            <a:r>
              <a:rPr lang="en-US" dirty="0"/>
              <a:t>Java “for” Loops</a:t>
            </a:r>
          </a:p>
        </p:txBody>
      </p:sp>
      <p:sp>
        <p:nvSpPr>
          <p:cNvPr id="3" name="Content Placeholder 2">
            <a:extLst>
              <a:ext uri="{FF2B5EF4-FFF2-40B4-BE49-F238E27FC236}">
                <a16:creationId xmlns:a16="http://schemas.microsoft.com/office/drawing/2014/main" id="{8B22570C-7E00-121F-C936-9F4D7C86103F}"/>
              </a:ext>
            </a:extLst>
          </p:cNvPr>
          <p:cNvSpPr>
            <a:spLocks noGrp="1"/>
          </p:cNvSpPr>
          <p:nvPr>
            <p:ph sz="half" idx="1"/>
          </p:nvPr>
        </p:nvSpPr>
        <p:spPr>
          <a:xfrm>
            <a:off x="76200" y="843558"/>
            <a:ext cx="8153400" cy="822623"/>
          </a:xfrm>
        </p:spPr>
        <p:txBody>
          <a:bodyPr/>
          <a:lstStyle/>
          <a:p>
            <a:r>
              <a:rPr lang="en-US" dirty="0"/>
              <a:t>When you know exactly how many times you want to loop through a block of code, use the for loop instead of a while loop.</a:t>
            </a:r>
          </a:p>
          <a:p>
            <a:endParaRPr lang="en-US" dirty="0"/>
          </a:p>
        </p:txBody>
      </p:sp>
      <p:sp>
        <p:nvSpPr>
          <p:cNvPr id="4" name="Content Placeholder 3">
            <a:extLst>
              <a:ext uri="{FF2B5EF4-FFF2-40B4-BE49-F238E27FC236}">
                <a16:creationId xmlns:a16="http://schemas.microsoft.com/office/drawing/2014/main" id="{C74ADFEF-09DE-1DA7-9C1D-BED24F47219F}"/>
              </a:ext>
            </a:extLst>
          </p:cNvPr>
          <p:cNvSpPr>
            <a:spLocks noGrp="1"/>
          </p:cNvSpPr>
          <p:nvPr>
            <p:ph sz="half" idx="2"/>
          </p:nvPr>
        </p:nvSpPr>
        <p:spPr>
          <a:xfrm>
            <a:off x="1517518" y="1908675"/>
            <a:ext cx="7252356" cy="1447801"/>
          </a:xfrm>
        </p:spPr>
        <p:txBody>
          <a:bodyPr/>
          <a:lstStyle/>
          <a:p>
            <a:pPr marL="0" indent="0">
              <a:buNone/>
            </a:pPr>
            <a:r>
              <a:rPr lang="en-US" dirty="0"/>
              <a:t>// The concept of the “for” loop</a:t>
            </a:r>
          </a:p>
          <a:p>
            <a:pPr marL="0" indent="0">
              <a:buNone/>
            </a:pPr>
            <a:r>
              <a:rPr lang="en-US" dirty="0"/>
              <a:t>for (statement 1; statement 2; statement 3) {</a:t>
            </a:r>
          </a:p>
          <a:p>
            <a:pPr marL="0" indent="0">
              <a:buNone/>
            </a:pPr>
            <a:r>
              <a:rPr lang="en-US" dirty="0"/>
              <a:t>  // code block to be executed</a:t>
            </a:r>
          </a:p>
          <a:p>
            <a:pPr marL="0" indent="0">
              <a:buNone/>
            </a:pPr>
            <a:r>
              <a:rPr lang="en-US" dirty="0"/>
              <a:t>}</a:t>
            </a:r>
          </a:p>
          <a:p>
            <a:pPr marL="0" indent="0">
              <a:buNone/>
            </a:pPr>
            <a:endParaRPr lang="en-US" dirty="0"/>
          </a:p>
        </p:txBody>
      </p:sp>
      <p:sp>
        <p:nvSpPr>
          <p:cNvPr id="6" name="Rectangle 2">
            <a:extLst>
              <a:ext uri="{FF2B5EF4-FFF2-40B4-BE49-F238E27FC236}">
                <a16:creationId xmlns:a16="http://schemas.microsoft.com/office/drawing/2014/main" id="{1319FF60-17E7-9733-60AB-DE6FC4DE089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000" b="0" i="0" u="none" strike="noStrike" cap="none" normalizeH="0" baseline="0">
                <a:ln>
                  <a:noFill/>
                </a:ln>
                <a:solidFill>
                  <a:schemeClr val="tx1"/>
                </a:solidFill>
                <a:effectLst/>
                <a:latin typeface="Arial Unicode MS"/>
              </a:rPr>
              <a:t>while</a:t>
            </a:r>
            <a:r>
              <a:rPr kumimoji="0" lang="en-US" altLang="en-US" sz="600" b="0" i="0" u="none" strike="noStrike" cap="none" normalizeH="0" baseline="0">
                <a:ln>
                  <a:noFill/>
                </a:ln>
                <a:solidFill>
                  <a:schemeClr val="tx1"/>
                </a:solidFill>
                <a:effectLst/>
              </a:rPr>
              <a:t> loop loops through a block of code as long as a specified condition is </a:t>
            </a:r>
            <a:r>
              <a:rPr kumimoji="0" lang="en-US" altLang="en-US" sz="1000" b="0" i="0" u="none" strike="noStrike" cap="none" normalizeH="0" baseline="0">
                <a:ln>
                  <a:noFill/>
                </a:ln>
                <a:solidFill>
                  <a:schemeClr val="tx1"/>
                </a:solidFill>
                <a:effectLst/>
                <a:latin typeface="Arial Unicode MS"/>
              </a:rPr>
              <a:t>true</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8" name="Straight Connector 7">
            <a:extLst>
              <a:ext uri="{FF2B5EF4-FFF2-40B4-BE49-F238E27FC236}">
                <a16:creationId xmlns:a16="http://schemas.microsoft.com/office/drawing/2014/main" id="{9A59BD8D-D779-F775-DF0F-400B6B36E01D}"/>
              </a:ext>
            </a:extLst>
          </p:cNvPr>
          <p:cNvCxnSpPr>
            <a:cxnSpLocks/>
          </p:cNvCxnSpPr>
          <p:nvPr/>
        </p:nvCxnSpPr>
        <p:spPr bwMode="auto">
          <a:xfrm flipV="1">
            <a:off x="210659" y="1666181"/>
            <a:ext cx="8617474"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7" name="TextBox 6">
            <a:extLst>
              <a:ext uri="{FF2B5EF4-FFF2-40B4-BE49-F238E27FC236}">
                <a16:creationId xmlns:a16="http://schemas.microsoft.com/office/drawing/2014/main" id="{2A8EC466-234C-5684-2C74-F611F2B39309}"/>
              </a:ext>
            </a:extLst>
          </p:cNvPr>
          <p:cNvSpPr txBox="1"/>
          <p:nvPr/>
        </p:nvSpPr>
        <p:spPr>
          <a:xfrm>
            <a:off x="210659" y="3597292"/>
            <a:ext cx="8915400" cy="1323439"/>
          </a:xfrm>
          <a:prstGeom prst="rect">
            <a:avLst/>
          </a:prstGeom>
          <a:noFill/>
        </p:spPr>
        <p:txBody>
          <a:bodyPr wrap="square">
            <a:spAutoFit/>
          </a:bodyPr>
          <a:lstStyle/>
          <a:p>
            <a:r>
              <a:rPr lang="en-US" sz="2000" b="1" dirty="0"/>
              <a:t>Statement 1</a:t>
            </a:r>
            <a:r>
              <a:rPr lang="en-US" sz="2000" dirty="0"/>
              <a:t> is executed (one time) before the execution of the code block.</a:t>
            </a:r>
          </a:p>
          <a:p>
            <a:r>
              <a:rPr lang="en-US" sz="2000" b="1" dirty="0"/>
              <a:t>Statement 2</a:t>
            </a:r>
            <a:r>
              <a:rPr lang="en-US" sz="2000" dirty="0"/>
              <a:t> defines the condition for executing the code block.</a:t>
            </a:r>
          </a:p>
          <a:p>
            <a:r>
              <a:rPr lang="en-US" sz="2000" b="1" dirty="0"/>
              <a:t>Statement 3</a:t>
            </a:r>
            <a:r>
              <a:rPr lang="en-US" sz="2000" dirty="0"/>
              <a:t> is executed (every time) after the code block has been executed.</a:t>
            </a:r>
          </a:p>
        </p:txBody>
      </p:sp>
      <p:cxnSp>
        <p:nvCxnSpPr>
          <p:cNvPr id="9" name="Straight Connector 8">
            <a:extLst>
              <a:ext uri="{FF2B5EF4-FFF2-40B4-BE49-F238E27FC236}">
                <a16:creationId xmlns:a16="http://schemas.microsoft.com/office/drawing/2014/main" id="{F9181708-F1CE-33B7-E7FB-0F71739306DB}"/>
              </a:ext>
            </a:extLst>
          </p:cNvPr>
          <p:cNvCxnSpPr>
            <a:cxnSpLocks/>
          </p:cNvCxnSpPr>
          <p:nvPr/>
        </p:nvCxnSpPr>
        <p:spPr bwMode="auto">
          <a:xfrm flipV="1">
            <a:off x="263263" y="3512392"/>
            <a:ext cx="8617474"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169128252"/>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25400" cap="flat" cmpd="sng" algn="ctr">
          <a:solidFill>
            <a:schemeClr val="tx1"/>
          </a:solidFill>
          <a:prstDash val="solid"/>
          <a:miter lim="800000"/>
          <a:headEnd type="none" w="med" len="med"/>
          <a:tailEnd type="none" w="med" len="med"/>
        </a:ln>
        <a:effec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11063</TotalTime>
  <Words>5108</Words>
  <Application>Microsoft Office PowerPoint</Application>
  <PresentationFormat>On-screen Show (16:9)</PresentationFormat>
  <Paragraphs>779</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Arial Unicode MS</vt:lpstr>
      <vt:lpstr>Tahoma</vt:lpstr>
      <vt:lpstr>Wingdings</vt:lpstr>
      <vt:lpstr>Blends</vt:lpstr>
      <vt:lpstr>Chapter 7 – Loops</vt:lpstr>
      <vt:lpstr>Printing “Hello World” 5 times</vt:lpstr>
      <vt:lpstr>Printing “Hello World” in Loop</vt:lpstr>
      <vt:lpstr>What is Loop?</vt:lpstr>
      <vt:lpstr>Why Loops?</vt:lpstr>
      <vt:lpstr>Loops</vt:lpstr>
      <vt:lpstr>PowerPoint Presentation</vt:lpstr>
      <vt:lpstr>Logic of the “for” Loop</vt:lpstr>
      <vt:lpstr>Java “for” Loops</vt:lpstr>
      <vt:lpstr>“Hello World” in “for” Loop</vt:lpstr>
      <vt:lpstr>Example of a Java “for” Loop (1/4)</vt:lpstr>
      <vt:lpstr>Example of a Java “for” Loop (2/4)</vt:lpstr>
      <vt:lpstr>Example of a Java “for” Loop (3/4)</vt:lpstr>
      <vt:lpstr>Example of a Java “for” Loop (4/4)</vt:lpstr>
      <vt:lpstr>PowerPoint Presentation</vt:lpstr>
      <vt:lpstr>Logic of the “for-each” Loop</vt:lpstr>
      <vt:lpstr>Example of Java “for-each” Loop (1/2)</vt:lpstr>
      <vt:lpstr>Example of Java “for-each” Loop (2/2)</vt:lpstr>
      <vt:lpstr>PowerPoint Presentation</vt:lpstr>
      <vt:lpstr>Logic of the “while” Loop</vt:lpstr>
      <vt:lpstr>Example of Java “while” Loop (1/2)</vt:lpstr>
      <vt:lpstr>Example of Java “while” Loop (2/2)</vt:lpstr>
      <vt:lpstr>PowerPoint Presentation</vt:lpstr>
      <vt:lpstr>Logic of the “do-while” Loop</vt:lpstr>
      <vt:lpstr>“Hello World” Five Times with “do-while”” Loop</vt:lpstr>
      <vt:lpstr>Example of “do-while”” Loop - Sum</vt:lpstr>
      <vt:lpstr>PowerPoint Presentation</vt:lpstr>
      <vt:lpstr>Jump Statements in Java</vt:lpstr>
      <vt:lpstr>PowerPoint Presentation</vt:lpstr>
      <vt:lpstr>Break Statement in Java</vt:lpstr>
      <vt:lpstr>Example of “Break” </vt:lpstr>
      <vt:lpstr>“break” as a Form of goto</vt:lpstr>
      <vt:lpstr>Example of “break” as a Form of goto</vt:lpstr>
      <vt:lpstr>PowerPoint Presentation</vt:lpstr>
      <vt:lpstr>Example of “continue” Statement</vt:lpstr>
      <vt:lpstr>PowerPoint Presentation</vt:lpstr>
      <vt:lpstr>“return” Statement</vt:lpstr>
      <vt:lpstr>Example of “return”</vt:lpstr>
      <vt:lpstr>PowerPoint Presentation</vt:lpstr>
      <vt:lpstr>PowerPoint Presentation</vt:lpstr>
      <vt:lpstr>“for” Loop Through an Array</vt:lpstr>
      <vt:lpstr>“for-each” Loop</vt:lpstr>
      <vt:lpstr>Example: Compute Sum and Average of Array Elements</vt:lpstr>
      <vt:lpstr>Example: Print all elements of 2d array Using Loop</vt:lpstr>
      <vt:lpstr>“for...each” loop to access elements of the multidimensional array. </vt:lpstr>
      <vt:lpstr>Example: 3-dimensional Array</vt:lpstr>
      <vt:lpstr>PowerPoint Presentation</vt:lpstr>
      <vt:lpstr>“for loop” and use “size()” Method </vt:lpstr>
      <vt:lpstr>“for-each” Loop</vt:lpstr>
      <vt:lpstr>“for-each” Loop for ArrayList of Numbers</vt:lpstr>
      <vt:lpstr>Sort an ArrayList of Strings</vt:lpstr>
      <vt:lpstr>Sort an ArrayList of Numbers</vt:lpstr>
      <vt:lpstr>PowerPoint Presentation</vt:lpstr>
      <vt:lpstr>Loop Through HashMap: for-each loop</vt:lpstr>
      <vt:lpstr>Loop Through HashSet: for-each Loop</vt:lpstr>
      <vt:lpstr>Chapter 7 – Loops</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Sergey Aityan</cp:lastModifiedBy>
  <cp:revision>337</cp:revision>
  <cp:lastPrinted>1601-01-01T00:00:00Z</cp:lastPrinted>
  <dcterms:created xsi:type="dcterms:W3CDTF">2003-11-11T09:16:48Z</dcterms:created>
  <dcterms:modified xsi:type="dcterms:W3CDTF">2023-10-14T18:16:11Z</dcterms:modified>
</cp:coreProperties>
</file>